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7" r:id="rId2"/>
    <p:sldId id="326" r:id="rId3"/>
    <p:sldId id="327" r:id="rId4"/>
    <p:sldId id="258" r:id="rId5"/>
    <p:sldId id="259" r:id="rId6"/>
    <p:sldId id="261" r:id="rId7"/>
    <p:sldId id="263" r:id="rId8"/>
    <p:sldId id="264" r:id="rId9"/>
    <p:sldId id="269" r:id="rId10"/>
    <p:sldId id="270" r:id="rId11"/>
    <p:sldId id="271" r:id="rId12"/>
    <p:sldId id="272" r:id="rId13"/>
    <p:sldId id="277" r:id="rId14"/>
    <p:sldId id="278" r:id="rId15"/>
    <p:sldId id="280" r:id="rId16"/>
    <p:sldId id="281" r:id="rId17"/>
    <p:sldId id="282" r:id="rId18"/>
    <p:sldId id="283" r:id="rId19"/>
    <p:sldId id="286" r:id="rId20"/>
    <p:sldId id="289" r:id="rId21"/>
    <p:sldId id="306" r:id="rId22"/>
    <p:sldId id="309" r:id="rId23"/>
    <p:sldId id="307" r:id="rId24"/>
    <p:sldId id="308" r:id="rId25"/>
    <p:sldId id="310" r:id="rId26"/>
    <p:sldId id="297" r:id="rId27"/>
    <p:sldId id="298" r:id="rId28"/>
    <p:sldId id="323" r:id="rId29"/>
    <p:sldId id="311" r:id="rId30"/>
    <p:sldId id="312" r:id="rId31"/>
    <p:sldId id="324" r:id="rId32"/>
    <p:sldId id="325" r:id="rId33"/>
    <p:sldId id="305" r:id="rId34"/>
    <p:sldId id="313" r:id="rId35"/>
    <p:sldId id="314" r:id="rId36"/>
    <p:sldId id="315" r:id="rId37"/>
    <p:sldId id="316" r:id="rId38"/>
    <p:sldId id="317" r:id="rId39"/>
    <p:sldId id="322" r:id="rId40"/>
    <p:sldId id="318" r:id="rId41"/>
    <p:sldId id="319" r:id="rId42"/>
    <p:sldId id="321" r:id="rId4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790"/>
    <p:restoredTop sz="94617"/>
  </p:normalViewPr>
  <p:slideViewPr>
    <p:cSldViewPr snapToGrid="0" snapToObjects="1">
      <p:cViewPr varScale="1">
        <p:scale>
          <a:sx n="54" d="100"/>
          <a:sy n="54" d="100"/>
        </p:scale>
        <p:origin x="-102" y="-4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426B0C-A023-49D6-B6F2-97DEA705D0A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2032FA3-0373-421D-A47A-29E2BAD7726A}">
      <dgm:prSet phldrT="[Text]"/>
      <dgm:spPr/>
      <dgm:t>
        <a:bodyPr/>
        <a:lstStyle/>
        <a:p>
          <a:r>
            <a:rPr lang="en-US" dirty="0" smtClean="0"/>
            <a:t>VM-Level Analytics</a:t>
          </a:r>
          <a:r>
            <a:rPr lang="zh-CN" altLang="en-US" dirty="0" smtClean="0"/>
            <a:t> </a:t>
          </a:r>
          <a:r>
            <a:rPr lang="en-US" altLang="zh-CN" dirty="0" smtClean="0"/>
            <a:t>---</a:t>
          </a:r>
          <a:r>
            <a:rPr lang="zh-CN" altLang="en-US" dirty="0" smtClean="0"/>
            <a:t> 虚机机级别分析</a:t>
          </a:r>
          <a:endParaRPr lang="en-US" dirty="0"/>
        </a:p>
      </dgm:t>
    </dgm:pt>
    <dgm:pt modelId="{D6A8A6A7-F324-414A-B8EA-56A6F098C3B0}" type="parTrans" cxnId="{54174FAE-2AD9-485E-B61B-0CF7FB433387}">
      <dgm:prSet/>
      <dgm:spPr/>
      <dgm:t>
        <a:bodyPr/>
        <a:lstStyle/>
        <a:p>
          <a:endParaRPr lang="en-US"/>
        </a:p>
      </dgm:t>
    </dgm:pt>
    <dgm:pt modelId="{1341BAB4-E3FB-474C-A42B-BE9BEF016166}" type="sibTrans" cxnId="{54174FAE-2AD9-485E-B61B-0CF7FB433387}">
      <dgm:prSet/>
      <dgm:spPr/>
      <dgm:t>
        <a:bodyPr/>
        <a:lstStyle/>
        <a:p>
          <a:endParaRPr lang="en-US"/>
        </a:p>
      </dgm:t>
    </dgm:pt>
    <dgm:pt modelId="{8A61C39F-E04C-4987-BE65-89BD6900361C}">
      <dgm:prSet phldrT="[Text]"/>
      <dgm:spPr/>
      <dgm:t>
        <a:bodyPr/>
        <a:lstStyle/>
        <a:p>
          <a:r>
            <a:rPr lang="en-US" dirty="0" smtClean="0"/>
            <a:t>VM-Level Data Management</a:t>
          </a:r>
          <a:r>
            <a:rPr lang="zh-CN" altLang="en-US" dirty="0" smtClean="0"/>
            <a:t> </a:t>
          </a:r>
          <a:r>
            <a:rPr lang="en-US" altLang="zh-CN" dirty="0" smtClean="0"/>
            <a:t>–</a:t>
          </a:r>
          <a:r>
            <a:rPr lang="zh-CN" altLang="en-US" dirty="0" smtClean="0"/>
            <a:t>虚机机级别数据管理</a:t>
          </a:r>
          <a:endParaRPr lang="en-US" dirty="0" smtClean="0"/>
        </a:p>
      </dgm:t>
    </dgm:pt>
    <dgm:pt modelId="{F22654EB-F9B3-4A4F-A627-8021A29F19AE}" type="parTrans" cxnId="{4D58A3D5-2B91-487E-8361-C18D213DB484}">
      <dgm:prSet/>
      <dgm:spPr/>
      <dgm:t>
        <a:bodyPr/>
        <a:lstStyle/>
        <a:p>
          <a:endParaRPr lang="en-US"/>
        </a:p>
      </dgm:t>
    </dgm:pt>
    <dgm:pt modelId="{C20CFDF1-042F-4FB8-A662-C7E2853FD74D}" type="sibTrans" cxnId="{4D58A3D5-2B91-487E-8361-C18D213DB484}">
      <dgm:prSet/>
      <dgm:spPr/>
      <dgm:t>
        <a:bodyPr/>
        <a:lstStyle/>
        <a:p>
          <a:endParaRPr lang="en-US"/>
        </a:p>
      </dgm:t>
    </dgm:pt>
    <dgm:pt modelId="{FE1E8628-A3C1-4CA9-B111-FF6636B32CBA}">
      <dgm:prSet phldrT="[Text]"/>
      <dgm:spPr/>
      <dgm:t>
        <a:bodyPr/>
        <a:lstStyle/>
        <a:p>
          <a:r>
            <a:rPr lang="en-US" dirty="0" smtClean="0"/>
            <a:t>Multiple Concurrent Hypervisors</a:t>
          </a:r>
          <a:r>
            <a:rPr lang="zh-CN" altLang="en-US" dirty="0" smtClean="0"/>
            <a:t> </a:t>
          </a:r>
          <a:r>
            <a:rPr lang="en-US" altLang="zh-CN" dirty="0" smtClean="0"/>
            <a:t>–</a:t>
          </a:r>
          <a:r>
            <a:rPr lang="zh-CN" altLang="en-US" dirty="0" smtClean="0"/>
            <a:t> 内嵌多种</a:t>
          </a:r>
          <a:r>
            <a:rPr lang="en-US" altLang="zh-CN" dirty="0" smtClean="0"/>
            <a:t>Hypervisors</a:t>
          </a:r>
          <a:r>
            <a:rPr lang="zh-CN" altLang="en-US" dirty="0" smtClean="0"/>
            <a:t> </a:t>
          </a:r>
          <a:r>
            <a:rPr lang="en-US" altLang="zh-CN" dirty="0" smtClean="0"/>
            <a:t>API</a:t>
          </a:r>
          <a:endParaRPr lang="en-US" dirty="0"/>
        </a:p>
      </dgm:t>
    </dgm:pt>
    <dgm:pt modelId="{BB8B47C3-471A-4135-997C-2E98FF189B9A}" type="parTrans" cxnId="{6CD9AA5D-266B-4D7C-BBBD-D1D16945CDE8}">
      <dgm:prSet/>
      <dgm:spPr/>
      <dgm:t>
        <a:bodyPr/>
        <a:lstStyle/>
        <a:p>
          <a:endParaRPr lang="en-US"/>
        </a:p>
      </dgm:t>
    </dgm:pt>
    <dgm:pt modelId="{0DFA0B0B-D2C7-4CDC-BBDB-6D450A44AEB2}" type="sibTrans" cxnId="{6CD9AA5D-266B-4D7C-BBBD-D1D16945CDE8}">
      <dgm:prSet/>
      <dgm:spPr/>
      <dgm:t>
        <a:bodyPr/>
        <a:lstStyle/>
        <a:p>
          <a:endParaRPr lang="en-US"/>
        </a:p>
      </dgm:t>
    </dgm:pt>
    <dgm:pt modelId="{95BCACFB-499B-4E2B-9EE7-DA30444D5390}">
      <dgm:prSet phldrT="[Text]"/>
      <dgm:spPr/>
      <dgm:t>
        <a:bodyPr/>
        <a:lstStyle/>
        <a:p>
          <a:r>
            <a:rPr lang="en-US" dirty="0" smtClean="0"/>
            <a:t>VM-Level Quality of Service</a:t>
          </a:r>
          <a:r>
            <a:rPr lang="en-US" altLang="zh-CN" dirty="0" smtClean="0"/>
            <a:t>–</a:t>
          </a:r>
          <a:r>
            <a:rPr lang="zh-CN" altLang="en-US" dirty="0" smtClean="0"/>
            <a:t> 虚机机级别质量控制</a:t>
          </a:r>
          <a:endParaRPr lang="en-US" dirty="0"/>
        </a:p>
      </dgm:t>
    </dgm:pt>
    <dgm:pt modelId="{F7098B61-3B71-43DC-8A3C-9EFA015977FB}" type="parTrans" cxnId="{BBE08167-CFD3-4CBC-8D31-B266686E4279}">
      <dgm:prSet/>
      <dgm:spPr/>
      <dgm:t>
        <a:bodyPr/>
        <a:lstStyle/>
        <a:p>
          <a:endParaRPr lang="en-US"/>
        </a:p>
      </dgm:t>
    </dgm:pt>
    <dgm:pt modelId="{52FE2EFD-AEC7-4267-A81F-CD168C4AE824}" type="sibTrans" cxnId="{BBE08167-CFD3-4CBC-8D31-B266686E4279}">
      <dgm:prSet/>
      <dgm:spPr/>
      <dgm:t>
        <a:bodyPr/>
        <a:lstStyle/>
        <a:p>
          <a:endParaRPr lang="en-US"/>
        </a:p>
      </dgm:t>
    </dgm:pt>
    <dgm:pt modelId="{69F83565-3B6F-4C06-AC8C-105E9066B18B}">
      <dgm:prSet phldrT="[Text]"/>
      <dgm:spPr/>
      <dgm:t>
        <a:bodyPr/>
        <a:lstStyle/>
        <a:p>
          <a:r>
            <a:rPr lang="en-US" dirty="0" smtClean="0"/>
            <a:t>Multi-node Management</a:t>
          </a:r>
          <a:r>
            <a:rPr lang="zh-CN" altLang="en-US" dirty="0" smtClean="0"/>
            <a:t> </a:t>
          </a:r>
          <a:r>
            <a:rPr lang="en-US" altLang="zh-CN" dirty="0" smtClean="0"/>
            <a:t>---</a:t>
          </a:r>
          <a:r>
            <a:rPr lang="zh-CN" altLang="en-US" dirty="0" smtClean="0"/>
            <a:t> 多节点统一管理</a:t>
          </a:r>
          <a:endParaRPr lang="en-US" dirty="0" smtClean="0"/>
        </a:p>
      </dgm:t>
    </dgm:pt>
    <dgm:pt modelId="{039DF594-7825-4F68-965A-50BE82872DE8}" type="parTrans" cxnId="{AE5087D0-C495-4F47-8B8A-09AA52AEBE0E}">
      <dgm:prSet/>
      <dgm:spPr/>
      <dgm:t>
        <a:bodyPr/>
        <a:lstStyle/>
        <a:p>
          <a:endParaRPr lang="en-US"/>
        </a:p>
      </dgm:t>
    </dgm:pt>
    <dgm:pt modelId="{53EA796F-3A59-4E46-8EBB-9D0F6D9ED597}" type="sibTrans" cxnId="{AE5087D0-C495-4F47-8B8A-09AA52AEBE0E}">
      <dgm:prSet/>
      <dgm:spPr/>
      <dgm:t>
        <a:bodyPr/>
        <a:lstStyle/>
        <a:p>
          <a:endParaRPr lang="en-US"/>
        </a:p>
      </dgm:t>
    </dgm:pt>
    <dgm:pt modelId="{B179DFA2-5B12-4EB4-82BE-54CE1BFCC4FB}" type="pres">
      <dgm:prSet presAssocID="{0D426B0C-A023-49D6-B6F2-97DEA705D0AC}" presName="linear" presStyleCnt="0">
        <dgm:presLayoutVars>
          <dgm:animLvl val="lvl"/>
          <dgm:resizeHandles val="exact"/>
        </dgm:presLayoutVars>
      </dgm:prSet>
      <dgm:spPr/>
      <dgm:t>
        <a:bodyPr/>
        <a:lstStyle/>
        <a:p>
          <a:endParaRPr lang="en-US"/>
        </a:p>
      </dgm:t>
    </dgm:pt>
    <dgm:pt modelId="{286D134F-9618-4FBF-BFA1-E67F1A20A8B2}" type="pres">
      <dgm:prSet presAssocID="{82032FA3-0373-421D-A47A-29E2BAD7726A}" presName="parentText" presStyleLbl="node1" presStyleIdx="0" presStyleCnt="5">
        <dgm:presLayoutVars>
          <dgm:chMax val="0"/>
          <dgm:bulletEnabled val="1"/>
        </dgm:presLayoutVars>
      </dgm:prSet>
      <dgm:spPr/>
      <dgm:t>
        <a:bodyPr/>
        <a:lstStyle/>
        <a:p>
          <a:endParaRPr lang="en-US"/>
        </a:p>
      </dgm:t>
    </dgm:pt>
    <dgm:pt modelId="{82A036EE-ADB2-4B6B-89B2-5AD40753FF08}" type="pres">
      <dgm:prSet presAssocID="{1341BAB4-E3FB-474C-A42B-BE9BEF016166}" presName="spacer" presStyleCnt="0"/>
      <dgm:spPr/>
    </dgm:pt>
    <dgm:pt modelId="{9B720C04-6547-4350-9849-A017EA8D7219}" type="pres">
      <dgm:prSet presAssocID="{95BCACFB-499B-4E2B-9EE7-DA30444D5390}" presName="parentText" presStyleLbl="node1" presStyleIdx="1" presStyleCnt="5">
        <dgm:presLayoutVars>
          <dgm:chMax val="0"/>
          <dgm:bulletEnabled val="1"/>
        </dgm:presLayoutVars>
      </dgm:prSet>
      <dgm:spPr/>
      <dgm:t>
        <a:bodyPr/>
        <a:lstStyle/>
        <a:p>
          <a:endParaRPr lang="en-US"/>
        </a:p>
      </dgm:t>
    </dgm:pt>
    <dgm:pt modelId="{E28B1386-CB0A-4468-AE9A-D8E0E12FEBAD}" type="pres">
      <dgm:prSet presAssocID="{52FE2EFD-AEC7-4267-A81F-CD168C4AE824}" presName="spacer" presStyleCnt="0"/>
      <dgm:spPr/>
    </dgm:pt>
    <dgm:pt modelId="{7F1C79FD-562E-436E-9677-8EC04B6AB198}" type="pres">
      <dgm:prSet presAssocID="{8A61C39F-E04C-4987-BE65-89BD6900361C}" presName="parentText" presStyleLbl="node1" presStyleIdx="2" presStyleCnt="5">
        <dgm:presLayoutVars>
          <dgm:chMax val="0"/>
          <dgm:bulletEnabled val="1"/>
        </dgm:presLayoutVars>
      </dgm:prSet>
      <dgm:spPr/>
      <dgm:t>
        <a:bodyPr/>
        <a:lstStyle/>
        <a:p>
          <a:endParaRPr lang="en-US"/>
        </a:p>
      </dgm:t>
    </dgm:pt>
    <dgm:pt modelId="{D0843CE4-4897-4156-A069-75829F7D0D43}" type="pres">
      <dgm:prSet presAssocID="{C20CFDF1-042F-4FB8-A662-C7E2853FD74D}" presName="spacer" presStyleCnt="0"/>
      <dgm:spPr/>
    </dgm:pt>
    <dgm:pt modelId="{6668770C-05FC-4F74-9FA5-9DE56AD220EC}" type="pres">
      <dgm:prSet presAssocID="{69F83565-3B6F-4C06-AC8C-105E9066B18B}" presName="parentText" presStyleLbl="node1" presStyleIdx="3" presStyleCnt="5">
        <dgm:presLayoutVars>
          <dgm:chMax val="0"/>
          <dgm:bulletEnabled val="1"/>
        </dgm:presLayoutVars>
      </dgm:prSet>
      <dgm:spPr/>
      <dgm:t>
        <a:bodyPr/>
        <a:lstStyle/>
        <a:p>
          <a:endParaRPr lang="en-US"/>
        </a:p>
      </dgm:t>
    </dgm:pt>
    <dgm:pt modelId="{2952DCF2-83A8-4B79-84C1-A60E29D36853}" type="pres">
      <dgm:prSet presAssocID="{53EA796F-3A59-4E46-8EBB-9D0F6D9ED597}" presName="spacer" presStyleCnt="0"/>
      <dgm:spPr/>
    </dgm:pt>
    <dgm:pt modelId="{0B8C9B55-2152-4039-8B33-C683DEB4CEEF}" type="pres">
      <dgm:prSet presAssocID="{FE1E8628-A3C1-4CA9-B111-FF6636B32CBA}" presName="parentText" presStyleLbl="node1" presStyleIdx="4" presStyleCnt="5">
        <dgm:presLayoutVars>
          <dgm:chMax val="0"/>
          <dgm:bulletEnabled val="1"/>
        </dgm:presLayoutVars>
      </dgm:prSet>
      <dgm:spPr/>
      <dgm:t>
        <a:bodyPr/>
        <a:lstStyle/>
        <a:p>
          <a:endParaRPr lang="en-US"/>
        </a:p>
      </dgm:t>
    </dgm:pt>
  </dgm:ptLst>
  <dgm:cxnLst>
    <dgm:cxn modelId="{18B8874B-4553-4645-BEF2-317D8A54CCC7}" type="presOf" srcId="{69F83565-3B6F-4C06-AC8C-105E9066B18B}" destId="{6668770C-05FC-4F74-9FA5-9DE56AD220EC}" srcOrd="0" destOrd="0" presId="urn:microsoft.com/office/officeart/2005/8/layout/vList2"/>
    <dgm:cxn modelId="{E6BEA4D3-2038-774A-8D75-1DEF36DF3C2D}" type="presOf" srcId="{82032FA3-0373-421D-A47A-29E2BAD7726A}" destId="{286D134F-9618-4FBF-BFA1-E67F1A20A8B2}" srcOrd="0" destOrd="0" presId="urn:microsoft.com/office/officeart/2005/8/layout/vList2"/>
    <dgm:cxn modelId="{4D58A3D5-2B91-487E-8361-C18D213DB484}" srcId="{0D426B0C-A023-49D6-B6F2-97DEA705D0AC}" destId="{8A61C39F-E04C-4987-BE65-89BD6900361C}" srcOrd="2" destOrd="0" parTransId="{F22654EB-F9B3-4A4F-A627-8021A29F19AE}" sibTransId="{C20CFDF1-042F-4FB8-A662-C7E2853FD74D}"/>
    <dgm:cxn modelId="{6CD9AA5D-266B-4D7C-BBBD-D1D16945CDE8}" srcId="{0D426B0C-A023-49D6-B6F2-97DEA705D0AC}" destId="{FE1E8628-A3C1-4CA9-B111-FF6636B32CBA}" srcOrd="4" destOrd="0" parTransId="{BB8B47C3-471A-4135-997C-2E98FF189B9A}" sibTransId="{0DFA0B0B-D2C7-4CDC-BBDB-6D450A44AEB2}"/>
    <dgm:cxn modelId="{BBE08167-CFD3-4CBC-8D31-B266686E4279}" srcId="{0D426B0C-A023-49D6-B6F2-97DEA705D0AC}" destId="{95BCACFB-499B-4E2B-9EE7-DA30444D5390}" srcOrd="1" destOrd="0" parTransId="{F7098B61-3B71-43DC-8A3C-9EFA015977FB}" sibTransId="{52FE2EFD-AEC7-4267-A81F-CD168C4AE824}"/>
    <dgm:cxn modelId="{AE5087D0-C495-4F47-8B8A-09AA52AEBE0E}" srcId="{0D426B0C-A023-49D6-B6F2-97DEA705D0AC}" destId="{69F83565-3B6F-4C06-AC8C-105E9066B18B}" srcOrd="3" destOrd="0" parTransId="{039DF594-7825-4F68-965A-50BE82872DE8}" sibTransId="{53EA796F-3A59-4E46-8EBB-9D0F6D9ED597}"/>
    <dgm:cxn modelId="{7DCC674B-B5DE-4444-852C-57ADA9534CFF}" type="presOf" srcId="{95BCACFB-499B-4E2B-9EE7-DA30444D5390}" destId="{9B720C04-6547-4350-9849-A017EA8D7219}" srcOrd="0" destOrd="0" presId="urn:microsoft.com/office/officeart/2005/8/layout/vList2"/>
    <dgm:cxn modelId="{54174FAE-2AD9-485E-B61B-0CF7FB433387}" srcId="{0D426B0C-A023-49D6-B6F2-97DEA705D0AC}" destId="{82032FA3-0373-421D-A47A-29E2BAD7726A}" srcOrd="0" destOrd="0" parTransId="{D6A8A6A7-F324-414A-B8EA-56A6F098C3B0}" sibTransId="{1341BAB4-E3FB-474C-A42B-BE9BEF016166}"/>
    <dgm:cxn modelId="{E60A7AE9-7380-5C43-A83D-BDA73FA05CCC}" type="presOf" srcId="{FE1E8628-A3C1-4CA9-B111-FF6636B32CBA}" destId="{0B8C9B55-2152-4039-8B33-C683DEB4CEEF}" srcOrd="0" destOrd="0" presId="urn:microsoft.com/office/officeart/2005/8/layout/vList2"/>
    <dgm:cxn modelId="{579FCDA6-2E21-8A4F-BE40-3446B6A451CF}" type="presOf" srcId="{8A61C39F-E04C-4987-BE65-89BD6900361C}" destId="{7F1C79FD-562E-436E-9677-8EC04B6AB198}" srcOrd="0" destOrd="0" presId="urn:microsoft.com/office/officeart/2005/8/layout/vList2"/>
    <dgm:cxn modelId="{F7FD58C1-C946-1B4F-BB03-387DAA230B03}" type="presOf" srcId="{0D426B0C-A023-49D6-B6F2-97DEA705D0AC}" destId="{B179DFA2-5B12-4EB4-82BE-54CE1BFCC4FB}" srcOrd="0" destOrd="0" presId="urn:microsoft.com/office/officeart/2005/8/layout/vList2"/>
    <dgm:cxn modelId="{ACEBEAEA-398A-894C-9E40-4C33AEDF6761}" type="presParOf" srcId="{B179DFA2-5B12-4EB4-82BE-54CE1BFCC4FB}" destId="{286D134F-9618-4FBF-BFA1-E67F1A20A8B2}" srcOrd="0" destOrd="0" presId="urn:microsoft.com/office/officeart/2005/8/layout/vList2"/>
    <dgm:cxn modelId="{1E09A154-07B3-1444-8550-411DEC26A13E}" type="presParOf" srcId="{B179DFA2-5B12-4EB4-82BE-54CE1BFCC4FB}" destId="{82A036EE-ADB2-4B6B-89B2-5AD40753FF08}" srcOrd="1" destOrd="0" presId="urn:microsoft.com/office/officeart/2005/8/layout/vList2"/>
    <dgm:cxn modelId="{17192664-9C6E-4F4F-BCBB-4EEDDC7BFD70}" type="presParOf" srcId="{B179DFA2-5B12-4EB4-82BE-54CE1BFCC4FB}" destId="{9B720C04-6547-4350-9849-A017EA8D7219}" srcOrd="2" destOrd="0" presId="urn:microsoft.com/office/officeart/2005/8/layout/vList2"/>
    <dgm:cxn modelId="{2EB1E581-26CA-CA42-9802-587E358308C0}" type="presParOf" srcId="{B179DFA2-5B12-4EB4-82BE-54CE1BFCC4FB}" destId="{E28B1386-CB0A-4468-AE9A-D8E0E12FEBAD}" srcOrd="3" destOrd="0" presId="urn:microsoft.com/office/officeart/2005/8/layout/vList2"/>
    <dgm:cxn modelId="{E431F289-B24E-0043-932F-EA460DB56585}" type="presParOf" srcId="{B179DFA2-5B12-4EB4-82BE-54CE1BFCC4FB}" destId="{7F1C79FD-562E-436E-9677-8EC04B6AB198}" srcOrd="4" destOrd="0" presId="urn:microsoft.com/office/officeart/2005/8/layout/vList2"/>
    <dgm:cxn modelId="{5F53CF8E-BF19-7D46-BDF4-E072131E61E6}" type="presParOf" srcId="{B179DFA2-5B12-4EB4-82BE-54CE1BFCC4FB}" destId="{D0843CE4-4897-4156-A069-75829F7D0D43}" srcOrd="5" destOrd="0" presId="urn:microsoft.com/office/officeart/2005/8/layout/vList2"/>
    <dgm:cxn modelId="{E7D1E905-315D-8B47-9292-D3C66DEA7984}" type="presParOf" srcId="{B179DFA2-5B12-4EB4-82BE-54CE1BFCC4FB}" destId="{6668770C-05FC-4F74-9FA5-9DE56AD220EC}" srcOrd="6" destOrd="0" presId="urn:microsoft.com/office/officeart/2005/8/layout/vList2"/>
    <dgm:cxn modelId="{7A46F401-CF31-3E44-8777-A7D7D71B7042}" type="presParOf" srcId="{B179DFA2-5B12-4EB4-82BE-54CE1BFCC4FB}" destId="{2952DCF2-83A8-4B79-84C1-A60E29D36853}" srcOrd="7" destOrd="0" presId="urn:microsoft.com/office/officeart/2005/8/layout/vList2"/>
    <dgm:cxn modelId="{FCB732E3-28CD-C84B-8417-3F075D9E27E0}" type="presParOf" srcId="{B179DFA2-5B12-4EB4-82BE-54CE1BFCC4FB}" destId="{0B8C9B55-2152-4039-8B33-C683DEB4CEE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650272-CAA9-8B40-B342-A2D85520791D}" type="doc">
      <dgm:prSet loTypeId="urn:microsoft.com/office/officeart/2005/8/layout/gear1" loCatId="" qsTypeId="urn:microsoft.com/office/officeart/2005/8/quickstyle/simple4" qsCatId="simple" csTypeId="urn:microsoft.com/office/officeart/2005/8/colors/accent4_2" csCatId="accent4" phldr="1"/>
      <dgm:spPr/>
    </dgm:pt>
    <dgm:pt modelId="{3DA81D06-568E-F647-9BA2-D670DF846DBF}">
      <dgm:prSet phldrT="[文字]" custT="1"/>
      <dgm:spPr>
        <a:solidFill>
          <a:srgbClr val="660066"/>
        </a:solidFill>
      </dgm:spPr>
      <dgm:t>
        <a:bodyPr/>
        <a:lstStyle/>
        <a:p>
          <a:r>
            <a:rPr lang="en-US" altLang="zh-TW" sz="1400" b="1" dirty="0" smtClean="0">
              <a:latin typeface="Century Gothic"/>
              <a:cs typeface="Century Gothic"/>
            </a:rPr>
            <a:t>HA</a:t>
          </a:r>
          <a:endParaRPr lang="zh-TW" altLang="en-US" sz="1400" b="1" dirty="0">
            <a:latin typeface="Century Gothic"/>
            <a:cs typeface="Century Gothic"/>
          </a:endParaRPr>
        </a:p>
      </dgm:t>
    </dgm:pt>
    <dgm:pt modelId="{CAA93C18-23A0-DA44-AD63-5B73826DE454}" type="sibTrans" cxnId="{EF6475C8-56A4-5F40-8BDD-2B678A51CAD6}">
      <dgm:prSet/>
      <dgm:spPr/>
      <dgm:t>
        <a:bodyPr/>
        <a:lstStyle/>
        <a:p>
          <a:endParaRPr lang="zh-TW" altLang="en-US"/>
        </a:p>
      </dgm:t>
    </dgm:pt>
    <dgm:pt modelId="{18AC4BC0-EF59-A54E-9F53-096440721876}" type="parTrans" cxnId="{EF6475C8-56A4-5F40-8BDD-2B678A51CAD6}">
      <dgm:prSet/>
      <dgm:spPr/>
      <dgm:t>
        <a:bodyPr/>
        <a:lstStyle/>
        <a:p>
          <a:endParaRPr lang="zh-TW" altLang="en-US"/>
        </a:p>
      </dgm:t>
    </dgm:pt>
    <dgm:pt modelId="{25597F1D-832A-644E-9D1F-47786BA38432}">
      <dgm:prSet phldrT="[文字]" custT="1"/>
      <dgm:spPr>
        <a:solidFill>
          <a:srgbClr val="660066"/>
        </a:solidFill>
      </dgm:spPr>
      <dgm:t>
        <a:bodyPr/>
        <a:lstStyle/>
        <a:p>
          <a:r>
            <a:rPr lang="en-US" altLang="zh-TW" sz="1400" b="1" dirty="0" smtClean="0">
              <a:latin typeface="Century Gothic"/>
              <a:cs typeface="Century Gothic"/>
            </a:rPr>
            <a:t>Easy to manage</a:t>
          </a:r>
          <a:endParaRPr lang="zh-TW" altLang="en-US" sz="1400" b="1" dirty="0">
            <a:latin typeface="Century Gothic"/>
            <a:cs typeface="Century Gothic"/>
          </a:endParaRPr>
        </a:p>
      </dgm:t>
    </dgm:pt>
    <dgm:pt modelId="{318F377E-0042-664B-BCD0-DA4A73512CE1}" type="sibTrans" cxnId="{73928D06-3458-C144-88E8-79C42FD27788}">
      <dgm:prSet/>
      <dgm:spPr/>
      <dgm:t>
        <a:bodyPr/>
        <a:lstStyle/>
        <a:p>
          <a:endParaRPr lang="zh-TW" altLang="en-US"/>
        </a:p>
      </dgm:t>
    </dgm:pt>
    <dgm:pt modelId="{F03B4607-6283-FE40-A500-D7D320EBA387}" type="parTrans" cxnId="{73928D06-3458-C144-88E8-79C42FD27788}">
      <dgm:prSet/>
      <dgm:spPr/>
      <dgm:t>
        <a:bodyPr/>
        <a:lstStyle/>
        <a:p>
          <a:endParaRPr lang="zh-TW" altLang="en-US"/>
        </a:p>
      </dgm:t>
    </dgm:pt>
    <dgm:pt modelId="{EE2F253F-821A-D24B-8DA2-AB75EB9D5A85}">
      <dgm:prSet phldrT="[文字]" custT="1"/>
      <dgm:spPr>
        <a:solidFill>
          <a:schemeClr val="bg1">
            <a:lumMod val="65000"/>
          </a:schemeClr>
        </a:solidFill>
      </dgm:spPr>
      <dgm:t>
        <a:bodyPr/>
        <a:lstStyle/>
        <a:p>
          <a:r>
            <a:rPr lang="en-US" altLang="zh-TW" sz="1400" b="1" dirty="0" smtClean="0">
              <a:latin typeface="Century Gothic"/>
              <a:cs typeface="Century Gothic"/>
            </a:rPr>
            <a:t>Low cost</a:t>
          </a:r>
          <a:endParaRPr lang="zh-TW" altLang="en-US" sz="1400" b="1" dirty="0">
            <a:latin typeface="Century Gothic"/>
            <a:cs typeface="Century Gothic"/>
          </a:endParaRPr>
        </a:p>
      </dgm:t>
    </dgm:pt>
    <dgm:pt modelId="{BE30E552-3AAD-ED45-A460-2758A72F2E87}" type="sibTrans" cxnId="{C4771510-8A92-BA49-8AAD-809813FD59B2}">
      <dgm:prSet/>
      <dgm:spPr/>
      <dgm:t>
        <a:bodyPr/>
        <a:lstStyle/>
        <a:p>
          <a:endParaRPr lang="zh-TW" altLang="en-US"/>
        </a:p>
      </dgm:t>
    </dgm:pt>
    <dgm:pt modelId="{07434214-A3E0-2846-9199-C9E9388ED424}" type="parTrans" cxnId="{C4771510-8A92-BA49-8AAD-809813FD59B2}">
      <dgm:prSet/>
      <dgm:spPr/>
      <dgm:t>
        <a:bodyPr/>
        <a:lstStyle/>
        <a:p>
          <a:endParaRPr lang="zh-TW" altLang="en-US"/>
        </a:p>
      </dgm:t>
    </dgm:pt>
    <dgm:pt modelId="{0484EAD6-08F7-0B44-826E-08D40721BCA0}" type="pres">
      <dgm:prSet presAssocID="{36650272-CAA9-8B40-B342-A2D85520791D}" presName="composite" presStyleCnt="0">
        <dgm:presLayoutVars>
          <dgm:chMax val="3"/>
          <dgm:animLvl val="lvl"/>
          <dgm:resizeHandles val="exact"/>
        </dgm:presLayoutVars>
      </dgm:prSet>
      <dgm:spPr/>
    </dgm:pt>
    <dgm:pt modelId="{07C7B7B6-6E8A-E14B-B22E-4AEFCB9A4A00}" type="pres">
      <dgm:prSet presAssocID="{25597F1D-832A-644E-9D1F-47786BA38432}" presName="gear1" presStyleLbl="node1" presStyleIdx="0" presStyleCnt="3">
        <dgm:presLayoutVars>
          <dgm:chMax val="1"/>
          <dgm:bulletEnabled val="1"/>
        </dgm:presLayoutVars>
      </dgm:prSet>
      <dgm:spPr/>
      <dgm:t>
        <a:bodyPr/>
        <a:lstStyle/>
        <a:p>
          <a:endParaRPr lang="zh-TW" altLang="en-US"/>
        </a:p>
      </dgm:t>
    </dgm:pt>
    <dgm:pt modelId="{41764040-DF87-D14C-AF53-E27943E5563F}" type="pres">
      <dgm:prSet presAssocID="{25597F1D-832A-644E-9D1F-47786BA38432}" presName="gear1srcNode" presStyleLbl="node1" presStyleIdx="0" presStyleCnt="3"/>
      <dgm:spPr/>
      <dgm:t>
        <a:bodyPr/>
        <a:lstStyle/>
        <a:p>
          <a:endParaRPr lang="zh-TW" altLang="en-US"/>
        </a:p>
      </dgm:t>
    </dgm:pt>
    <dgm:pt modelId="{C58B6912-B1AE-394F-93F0-79F02C3E52CF}" type="pres">
      <dgm:prSet presAssocID="{25597F1D-832A-644E-9D1F-47786BA38432}" presName="gear1dstNode" presStyleLbl="node1" presStyleIdx="0" presStyleCnt="3"/>
      <dgm:spPr/>
      <dgm:t>
        <a:bodyPr/>
        <a:lstStyle/>
        <a:p>
          <a:endParaRPr lang="zh-TW" altLang="en-US"/>
        </a:p>
      </dgm:t>
    </dgm:pt>
    <dgm:pt modelId="{DFB79C50-6F20-2C45-9480-C35D9FA20497}" type="pres">
      <dgm:prSet presAssocID="{3DA81D06-568E-F647-9BA2-D670DF846DBF}" presName="gear2" presStyleLbl="node1" presStyleIdx="1" presStyleCnt="3">
        <dgm:presLayoutVars>
          <dgm:chMax val="1"/>
          <dgm:bulletEnabled val="1"/>
        </dgm:presLayoutVars>
      </dgm:prSet>
      <dgm:spPr/>
      <dgm:t>
        <a:bodyPr/>
        <a:lstStyle/>
        <a:p>
          <a:endParaRPr lang="zh-TW" altLang="en-US"/>
        </a:p>
      </dgm:t>
    </dgm:pt>
    <dgm:pt modelId="{4CE88404-0769-6C4A-9F1B-BA611CC3FA02}" type="pres">
      <dgm:prSet presAssocID="{3DA81D06-568E-F647-9BA2-D670DF846DBF}" presName="gear2srcNode" presStyleLbl="node1" presStyleIdx="1" presStyleCnt="3"/>
      <dgm:spPr/>
      <dgm:t>
        <a:bodyPr/>
        <a:lstStyle/>
        <a:p>
          <a:endParaRPr lang="zh-TW" altLang="en-US"/>
        </a:p>
      </dgm:t>
    </dgm:pt>
    <dgm:pt modelId="{7065CFF1-D6B8-8A49-A470-6B11E82A4D17}" type="pres">
      <dgm:prSet presAssocID="{3DA81D06-568E-F647-9BA2-D670DF846DBF}" presName="gear2dstNode" presStyleLbl="node1" presStyleIdx="1" presStyleCnt="3"/>
      <dgm:spPr/>
      <dgm:t>
        <a:bodyPr/>
        <a:lstStyle/>
        <a:p>
          <a:endParaRPr lang="zh-TW" altLang="en-US"/>
        </a:p>
      </dgm:t>
    </dgm:pt>
    <dgm:pt modelId="{F041AC81-AC1E-B640-9B62-A5945872BD2E}" type="pres">
      <dgm:prSet presAssocID="{EE2F253F-821A-D24B-8DA2-AB75EB9D5A85}" presName="gear3" presStyleLbl="node1" presStyleIdx="2" presStyleCnt="3"/>
      <dgm:spPr/>
      <dgm:t>
        <a:bodyPr/>
        <a:lstStyle/>
        <a:p>
          <a:endParaRPr lang="zh-TW" altLang="en-US"/>
        </a:p>
      </dgm:t>
    </dgm:pt>
    <dgm:pt modelId="{6E0B6728-6D26-8648-BA59-6B3C7A6D775E}" type="pres">
      <dgm:prSet presAssocID="{EE2F253F-821A-D24B-8DA2-AB75EB9D5A85}" presName="gear3tx" presStyleLbl="node1" presStyleIdx="2" presStyleCnt="3">
        <dgm:presLayoutVars>
          <dgm:chMax val="1"/>
          <dgm:bulletEnabled val="1"/>
        </dgm:presLayoutVars>
      </dgm:prSet>
      <dgm:spPr/>
      <dgm:t>
        <a:bodyPr/>
        <a:lstStyle/>
        <a:p>
          <a:endParaRPr lang="zh-TW" altLang="en-US"/>
        </a:p>
      </dgm:t>
    </dgm:pt>
    <dgm:pt modelId="{A867FFC2-4440-1946-ACBD-57C48D70707D}" type="pres">
      <dgm:prSet presAssocID="{EE2F253F-821A-D24B-8DA2-AB75EB9D5A85}" presName="gear3srcNode" presStyleLbl="node1" presStyleIdx="2" presStyleCnt="3"/>
      <dgm:spPr/>
      <dgm:t>
        <a:bodyPr/>
        <a:lstStyle/>
        <a:p>
          <a:endParaRPr lang="zh-TW" altLang="en-US"/>
        </a:p>
      </dgm:t>
    </dgm:pt>
    <dgm:pt modelId="{6F8BCD06-1165-394C-80B0-7D972AC198D4}" type="pres">
      <dgm:prSet presAssocID="{EE2F253F-821A-D24B-8DA2-AB75EB9D5A85}" presName="gear3dstNode" presStyleLbl="node1" presStyleIdx="2" presStyleCnt="3"/>
      <dgm:spPr/>
      <dgm:t>
        <a:bodyPr/>
        <a:lstStyle/>
        <a:p>
          <a:endParaRPr lang="zh-TW" altLang="en-US"/>
        </a:p>
      </dgm:t>
    </dgm:pt>
    <dgm:pt modelId="{FA907E58-2CEA-A942-8E44-A5A94EEC3B7D}" type="pres">
      <dgm:prSet presAssocID="{318F377E-0042-664B-BCD0-DA4A73512CE1}" presName="connector1" presStyleLbl="sibTrans2D1" presStyleIdx="0" presStyleCnt="3" custLinFactNeighborX="2123" custLinFactNeighborY="1338"/>
      <dgm:spPr/>
      <dgm:t>
        <a:bodyPr/>
        <a:lstStyle/>
        <a:p>
          <a:endParaRPr lang="zh-TW" altLang="en-US"/>
        </a:p>
      </dgm:t>
    </dgm:pt>
    <dgm:pt modelId="{E2F93BC3-3A85-9C44-8994-C4AFFF3C802D}" type="pres">
      <dgm:prSet presAssocID="{CAA93C18-23A0-DA44-AD63-5B73826DE454}" presName="connector2" presStyleLbl="sibTrans2D1" presStyleIdx="1" presStyleCnt="3"/>
      <dgm:spPr/>
      <dgm:t>
        <a:bodyPr/>
        <a:lstStyle/>
        <a:p>
          <a:endParaRPr lang="zh-TW" altLang="en-US"/>
        </a:p>
      </dgm:t>
    </dgm:pt>
    <dgm:pt modelId="{3C55D56A-0C9D-B141-8D6E-EF7F4E7DAC00}" type="pres">
      <dgm:prSet presAssocID="{BE30E552-3AAD-ED45-A460-2758A72F2E87}" presName="connector3" presStyleLbl="sibTrans2D1" presStyleIdx="2" presStyleCnt="3"/>
      <dgm:spPr/>
      <dgm:t>
        <a:bodyPr/>
        <a:lstStyle/>
        <a:p>
          <a:endParaRPr lang="zh-TW" altLang="en-US"/>
        </a:p>
      </dgm:t>
    </dgm:pt>
  </dgm:ptLst>
  <dgm:cxnLst>
    <dgm:cxn modelId="{164D07B7-8AA7-2D4D-B279-D0D815162CD1}" type="presOf" srcId="{EE2F253F-821A-D24B-8DA2-AB75EB9D5A85}" destId="{A867FFC2-4440-1946-ACBD-57C48D70707D}" srcOrd="2" destOrd="0" presId="urn:microsoft.com/office/officeart/2005/8/layout/gear1"/>
    <dgm:cxn modelId="{C4771510-8A92-BA49-8AAD-809813FD59B2}" srcId="{36650272-CAA9-8B40-B342-A2D85520791D}" destId="{EE2F253F-821A-D24B-8DA2-AB75EB9D5A85}" srcOrd="2" destOrd="0" parTransId="{07434214-A3E0-2846-9199-C9E9388ED424}" sibTransId="{BE30E552-3AAD-ED45-A460-2758A72F2E87}"/>
    <dgm:cxn modelId="{EB41847A-6B11-2C4B-BE11-EDC28D0BBBF3}" type="presOf" srcId="{3DA81D06-568E-F647-9BA2-D670DF846DBF}" destId="{DFB79C50-6F20-2C45-9480-C35D9FA20497}" srcOrd="0" destOrd="0" presId="urn:microsoft.com/office/officeart/2005/8/layout/gear1"/>
    <dgm:cxn modelId="{BD317D95-DD51-BD4E-9AF6-284D8EFF3CBD}" type="presOf" srcId="{CAA93C18-23A0-DA44-AD63-5B73826DE454}" destId="{E2F93BC3-3A85-9C44-8994-C4AFFF3C802D}" srcOrd="0" destOrd="0" presId="urn:microsoft.com/office/officeart/2005/8/layout/gear1"/>
    <dgm:cxn modelId="{EF6475C8-56A4-5F40-8BDD-2B678A51CAD6}" srcId="{36650272-CAA9-8B40-B342-A2D85520791D}" destId="{3DA81D06-568E-F647-9BA2-D670DF846DBF}" srcOrd="1" destOrd="0" parTransId="{18AC4BC0-EF59-A54E-9F53-096440721876}" sibTransId="{CAA93C18-23A0-DA44-AD63-5B73826DE454}"/>
    <dgm:cxn modelId="{416C46EE-AA2A-ED4F-9029-2FA4DF92D36B}" type="presOf" srcId="{3DA81D06-568E-F647-9BA2-D670DF846DBF}" destId="{7065CFF1-D6B8-8A49-A470-6B11E82A4D17}" srcOrd="2" destOrd="0" presId="urn:microsoft.com/office/officeart/2005/8/layout/gear1"/>
    <dgm:cxn modelId="{C19AB598-1497-A742-88BF-6A3A0E69443F}" type="presOf" srcId="{25597F1D-832A-644E-9D1F-47786BA38432}" destId="{41764040-DF87-D14C-AF53-E27943E5563F}" srcOrd="1" destOrd="0" presId="urn:microsoft.com/office/officeart/2005/8/layout/gear1"/>
    <dgm:cxn modelId="{186C0C17-2E9D-A64A-8BCE-67B3F20F2912}" type="presOf" srcId="{3DA81D06-568E-F647-9BA2-D670DF846DBF}" destId="{4CE88404-0769-6C4A-9F1B-BA611CC3FA02}" srcOrd="1" destOrd="0" presId="urn:microsoft.com/office/officeart/2005/8/layout/gear1"/>
    <dgm:cxn modelId="{C59E10B7-09FD-3649-8F4B-D1C077DA16AC}" type="presOf" srcId="{25597F1D-832A-644E-9D1F-47786BA38432}" destId="{C58B6912-B1AE-394F-93F0-79F02C3E52CF}" srcOrd="2" destOrd="0" presId="urn:microsoft.com/office/officeart/2005/8/layout/gear1"/>
    <dgm:cxn modelId="{57FBEFEF-EC9F-C344-BE64-EF64CF6C440E}" type="presOf" srcId="{36650272-CAA9-8B40-B342-A2D85520791D}" destId="{0484EAD6-08F7-0B44-826E-08D40721BCA0}" srcOrd="0" destOrd="0" presId="urn:microsoft.com/office/officeart/2005/8/layout/gear1"/>
    <dgm:cxn modelId="{D349F616-BB8A-7E4F-A149-E97A695C1AB7}" type="presOf" srcId="{EE2F253F-821A-D24B-8DA2-AB75EB9D5A85}" destId="{6F8BCD06-1165-394C-80B0-7D972AC198D4}" srcOrd="3" destOrd="0" presId="urn:microsoft.com/office/officeart/2005/8/layout/gear1"/>
    <dgm:cxn modelId="{52C42A72-9B8E-4F44-9109-85283836BFB7}" type="presOf" srcId="{EE2F253F-821A-D24B-8DA2-AB75EB9D5A85}" destId="{6E0B6728-6D26-8648-BA59-6B3C7A6D775E}" srcOrd="1" destOrd="0" presId="urn:microsoft.com/office/officeart/2005/8/layout/gear1"/>
    <dgm:cxn modelId="{E0A11EA3-10EA-3E43-8E7E-B16FBBD3601D}" type="presOf" srcId="{318F377E-0042-664B-BCD0-DA4A73512CE1}" destId="{FA907E58-2CEA-A942-8E44-A5A94EEC3B7D}" srcOrd="0" destOrd="0" presId="urn:microsoft.com/office/officeart/2005/8/layout/gear1"/>
    <dgm:cxn modelId="{73928D06-3458-C144-88E8-79C42FD27788}" srcId="{36650272-CAA9-8B40-B342-A2D85520791D}" destId="{25597F1D-832A-644E-9D1F-47786BA38432}" srcOrd="0" destOrd="0" parTransId="{F03B4607-6283-FE40-A500-D7D320EBA387}" sibTransId="{318F377E-0042-664B-BCD0-DA4A73512CE1}"/>
    <dgm:cxn modelId="{7B332BAC-A1E9-E345-867A-32A55A645A52}" type="presOf" srcId="{EE2F253F-821A-D24B-8DA2-AB75EB9D5A85}" destId="{F041AC81-AC1E-B640-9B62-A5945872BD2E}" srcOrd="0" destOrd="0" presId="urn:microsoft.com/office/officeart/2005/8/layout/gear1"/>
    <dgm:cxn modelId="{7D479697-9277-504A-827C-F99C45016E5D}" type="presOf" srcId="{25597F1D-832A-644E-9D1F-47786BA38432}" destId="{07C7B7B6-6E8A-E14B-B22E-4AEFCB9A4A00}" srcOrd="0" destOrd="0" presId="urn:microsoft.com/office/officeart/2005/8/layout/gear1"/>
    <dgm:cxn modelId="{AE425053-3E4C-454A-8BDB-3B46CDEDF037}" type="presOf" srcId="{BE30E552-3AAD-ED45-A460-2758A72F2E87}" destId="{3C55D56A-0C9D-B141-8D6E-EF7F4E7DAC00}" srcOrd="0" destOrd="0" presId="urn:microsoft.com/office/officeart/2005/8/layout/gear1"/>
    <dgm:cxn modelId="{09B19FA3-7789-814A-A2D1-AFA4D5554C01}" type="presParOf" srcId="{0484EAD6-08F7-0B44-826E-08D40721BCA0}" destId="{07C7B7B6-6E8A-E14B-B22E-4AEFCB9A4A00}" srcOrd="0" destOrd="0" presId="urn:microsoft.com/office/officeart/2005/8/layout/gear1"/>
    <dgm:cxn modelId="{F3BDD473-6890-CF40-A710-B8E967069A78}" type="presParOf" srcId="{0484EAD6-08F7-0B44-826E-08D40721BCA0}" destId="{41764040-DF87-D14C-AF53-E27943E5563F}" srcOrd="1" destOrd="0" presId="urn:microsoft.com/office/officeart/2005/8/layout/gear1"/>
    <dgm:cxn modelId="{3F8852CF-5A79-C043-BEA5-943D93DB058D}" type="presParOf" srcId="{0484EAD6-08F7-0B44-826E-08D40721BCA0}" destId="{C58B6912-B1AE-394F-93F0-79F02C3E52CF}" srcOrd="2" destOrd="0" presId="urn:microsoft.com/office/officeart/2005/8/layout/gear1"/>
    <dgm:cxn modelId="{28742EC0-9136-4541-AB63-4743DC9E0778}" type="presParOf" srcId="{0484EAD6-08F7-0B44-826E-08D40721BCA0}" destId="{DFB79C50-6F20-2C45-9480-C35D9FA20497}" srcOrd="3" destOrd="0" presId="urn:microsoft.com/office/officeart/2005/8/layout/gear1"/>
    <dgm:cxn modelId="{16362202-CEAB-8F4F-8786-4F13F6154EC3}" type="presParOf" srcId="{0484EAD6-08F7-0B44-826E-08D40721BCA0}" destId="{4CE88404-0769-6C4A-9F1B-BA611CC3FA02}" srcOrd="4" destOrd="0" presId="urn:microsoft.com/office/officeart/2005/8/layout/gear1"/>
    <dgm:cxn modelId="{30C98989-9665-6849-B97F-742944504745}" type="presParOf" srcId="{0484EAD6-08F7-0B44-826E-08D40721BCA0}" destId="{7065CFF1-D6B8-8A49-A470-6B11E82A4D17}" srcOrd="5" destOrd="0" presId="urn:microsoft.com/office/officeart/2005/8/layout/gear1"/>
    <dgm:cxn modelId="{E92E4FEC-FDCA-1043-8B35-D66498452376}" type="presParOf" srcId="{0484EAD6-08F7-0B44-826E-08D40721BCA0}" destId="{F041AC81-AC1E-B640-9B62-A5945872BD2E}" srcOrd="6" destOrd="0" presId="urn:microsoft.com/office/officeart/2005/8/layout/gear1"/>
    <dgm:cxn modelId="{60102D7B-499C-6C4C-AF79-2E4CD60E0ACB}" type="presParOf" srcId="{0484EAD6-08F7-0B44-826E-08D40721BCA0}" destId="{6E0B6728-6D26-8648-BA59-6B3C7A6D775E}" srcOrd="7" destOrd="0" presId="urn:microsoft.com/office/officeart/2005/8/layout/gear1"/>
    <dgm:cxn modelId="{D3728531-661D-1640-ABA2-81132E72C126}" type="presParOf" srcId="{0484EAD6-08F7-0B44-826E-08D40721BCA0}" destId="{A867FFC2-4440-1946-ACBD-57C48D70707D}" srcOrd="8" destOrd="0" presId="urn:microsoft.com/office/officeart/2005/8/layout/gear1"/>
    <dgm:cxn modelId="{8CAF0A05-968D-7C40-BCAC-1069147452A3}" type="presParOf" srcId="{0484EAD6-08F7-0B44-826E-08D40721BCA0}" destId="{6F8BCD06-1165-394C-80B0-7D972AC198D4}" srcOrd="9" destOrd="0" presId="urn:microsoft.com/office/officeart/2005/8/layout/gear1"/>
    <dgm:cxn modelId="{69B5700E-C0DE-F946-921C-8230D499D555}" type="presParOf" srcId="{0484EAD6-08F7-0B44-826E-08D40721BCA0}" destId="{FA907E58-2CEA-A942-8E44-A5A94EEC3B7D}" srcOrd="10" destOrd="0" presId="urn:microsoft.com/office/officeart/2005/8/layout/gear1"/>
    <dgm:cxn modelId="{843A2E63-310B-AC49-A373-704693A615D1}" type="presParOf" srcId="{0484EAD6-08F7-0B44-826E-08D40721BCA0}" destId="{E2F93BC3-3A85-9C44-8994-C4AFFF3C802D}" srcOrd="11" destOrd="0" presId="urn:microsoft.com/office/officeart/2005/8/layout/gear1"/>
    <dgm:cxn modelId="{4FA15A1D-A27B-6F46-99D9-62D525E343A7}" type="presParOf" srcId="{0484EAD6-08F7-0B44-826E-08D40721BCA0}" destId="{3C55D56A-0C9D-B141-8D6E-EF7F4E7DAC00}"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650272-CAA9-8B40-B342-A2D85520791D}" type="doc">
      <dgm:prSet loTypeId="urn:microsoft.com/office/officeart/2005/8/layout/gear1" loCatId="" qsTypeId="urn:microsoft.com/office/officeart/2005/8/quickstyle/simple4" qsCatId="simple" csTypeId="urn:microsoft.com/office/officeart/2005/8/colors/accent4_2" csCatId="accent4" phldr="1"/>
      <dgm:spPr/>
    </dgm:pt>
    <dgm:pt modelId="{3DA81D06-568E-F647-9BA2-D670DF846DBF}">
      <dgm:prSet phldrT="[文字]" custT="1"/>
      <dgm:spPr>
        <a:solidFill>
          <a:schemeClr val="accent6">
            <a:lumMod val="75000"/>
          </a:schemeClr>
        </a:solidFill>
      </dgm:spPr>
      <dgm:t>
        <a:bodyPr/>
        <a:lstStyle/>
        <a:p>
          <a:r>
            <a:rPr lang="en-US" altLang="zh-TW" sz="1400" b="1" dirty="0" smtClean="0">
              <a:latin typeface="Century Gothic"/>
              <a:cs typeface="Century Gothic"/>
            </a:rPr>
            <a:t>HA</a:t>
          </a:r>
          <a:endParaRPr lang="zh-TW" altLang="en-US" sz="1400" b="1" dirty="0">
            <a:latin typeface="Century Gothic"/>
            <a:cs typeface="Century Gothic"/>
          </a:endParaRPr>
        </a:p>
      </dgm:t>
    </dgm:pt>
    <dgm:pt modelId="{CAA93C18-23A0-DA44-AD63-5B73826DE454}" type="sibTrans" cxnId="{EF6475C8-56A4-5F40-8BDD-2B678A51CAD6}">
      <dgm:prSet/>
      <dgm:spPr/>
      <dgm:t>
        <a:bodyPr/>
        <a:lstStyle/>
        <a:p>
          <a:endParaRPr lang="zh-TW" altLang="en-US"/>
        </a:p>
      </dgm:t>
    </dgm:pt>
    <dgm:pt modelId="{18AC4BC0-EF59-A54E-9F53-096440721876}" type="parTrans" cxnId="{EF6475C8-56A4-5F40-8BDD-2B678A51CAD6}">
      <dgm:prSet/>
      <dgm:spPr/>
      <dgm:t>
        <a:bodyPr/>
        <a:lstStyle/>
        <a:p>
          <a:endParaRPr lang="zh-TW" altLang="en-US"/>
        </a:p>
      </dgm:t>
    </dgm:pt>
    <dgm:pt modelId="{25597F1D-832A-644E-9D1F-47786BA38432}">
      <dgm:prSet phldrT="[文字]" custT="1"/>
      <dgm:spPr>
        <a:solidFill>
          <a:schemeClr val="bg1">
            <a:lumMod val="50000"/>
          </a:schemeClr>
        </a:solidFill>
      </dgm:spPr>
      <dgm:t>
        <a:bodyPr/>
        <a:lstStyle/>
        <a:p>
          <a:r>
            <a:rPr lang="en-US" altLang="zh-TW" sz="1400" b="1" dirty="0" smtClean="0">
              <a:latin typeface="Century Gothic"/>
              <a:cs typeface="Century Gothic"/>
            </a:rPr>
            <a:t>Easy to </a:t>
          </a:r>
          <a:r>
            <a:rPr lang="en-US" altLang="zh-TW" sz="1200" b="1" dirty="0" smtClean="0">
              <a:latin typeface="Century Gothic"/>
              <a:cs typeface="Century Gothic"/>
            </a:rPr>
            <a:t>manage</a:t>
          </a:r>
          <a:endParaRPr lang="zh-TW" altLang="en-US" sz="1200" b="1" dirty="0">
            <a:latin typeface="Century Gothic"/>
            <a:cs typeface="Century Gothic"/>
          </a:endParaRPr>
        </a:p>
      </dgm:t>
    </dgm:pt>
    <dgm:pt modelId="{318F377E-0042-664B-BCD0-DA4A73512CE1}" type="sibTrans" cxnId="{73928D06-3458-C144-88E8-79C42FD27788}">
      <dgm:prSet/>
      <dgm:spPr/>
      <dgm:t>
        <a:bodyPr/>
        <a:lstStyle/>
        <a:p>
          <a:endParaRPr lang="zh-TW" altLang="en-US"/>
        </a:p>
      </dgm:t>
    </dgm:pt>
    <dgm:pt modelId="{F03B4607-6283-FE40-A500-D7D320EBA387}" type="parTrans" cxnId="{73928D06-3458-C144-88E8-79C42FD27788}">
      <dgm:prSet/>
      <dgm:spPr/>
      <dgm:t>
        <a:bodyPr/>
        <a:lstStyle/>
        <a:p>
          <a:endParaRPr lang="zh-TW" altLang="en-US"/>
        </a:p>
      </dgm:t>
    </dgm:pt>
    <dgm:pt modelId="{EE2F253F-821A-D24B-8DA2-AB75EB9D5A85}">
      <dgm:prSet phldrT="[文字]" custT="1"/>
      <dgm:spPr>
        <a:solidFill>
          <a:schemeClr val="accent6">
            <a:lumMod val="75000"/>
          </a:schemeClr>
        </a:solidFill>
      </dgm:spPr>
      <dgm:t>
        <a:bodyPr/>
        <a:lstStyle/>
        <a:p>
          <a:r>
            <a:rPr lang="en-US" altLang="zh-TW" sz="1200" b="1" dirty="0" smtClean="0">
              <a:latin typeface="Century Gothic"/>
              <a:cs typeface="Century Gothic"/>
            </a:rPr>
            <a:t>Low cost &amp; high efficiency</a:t>
          </a:r>
          <a:endParaRPr lang="zh-TW" altLang="en-US" sz="1200" b="1" dirty="0">
            <a:latin typeface="Century Gothic"/>
            <a:cs typeface="Century Gothic"/>
          </a:endParaRPr>
        </a:p>
      </dgm:t>
    </dgm:pt>
    <dgm:pt modelId="{BE30E552-3AAD-ED45-A460-2758A72F2E87}" type="sibTrans" cxnId="{C4771510-8A92-BA49-8AAD-809813FD59B2}">
      <dgm:prSet/>
      <dgm:spPr/>
      <dgm:t>
        <a:bodyPr/>
        <a:lstStyle/>
        <a:p>
          <a:endParaRPr lang="zh-TW" altLang="en-US"/>
        </a:p>
      </dgm:t>
    </dgm:pt>
    <dgm:pt modelId="{07434214-A3E0-2846-9199-C9E9388ED424}" type="parTrans" cxnId="{C4771510-8A92-BA49-8AAD-809813FD59B2}">
      <dgm:prSet/>
      <dgm:spPr/>
      <dgm:t>
        <a:bodyPr/>
        <a:lstStyle/>
        <a:p>
          <a:endParaRPr lang="zh-TW" altLang="en-US"/>
        </a:p>
      </dgm:t>
    </dgm:pt>
    <dgm:pt modelId="{0484EAD6-08F7-0B44-826E-08D40721BCA0}" type="pres">
      <dgm:prSet presAssocID="{36650272-CAA9-8B40-B342-A2D85520791D}" presName="composite" presStyleCnt="0">
        <dgm:presLayoutVars>
          <dgm:chMax val="3"/>
          <dgm:animLvl val="lvl"/>
          <dgm:resizeHandles val="exact"/>
        </dgm:presLayoutVars>
      </dgm:prSet>
      <dgm:spPr/>
    </dgm:pt>
    <dgm:pt modelId="{07C7B7B6-6E8A-E14B-B22E-4AEFCB9A4A00}" type="pres">
      <dgm:prSet presAssocID="{25597F1D-832A-644E-9D1F-47786BA38432}" presName="gear1" presStyleLbl="node1" presStyleIdx="0" presStyleCnt="3" custScaleX="118217">
        <dgm:presLayoutVars>
          <dgm:chMax val="1"/>
          <dgm:bulletEnabled val="1"/>
        </dgm:presLayoutVars>
      </dgm:prSet>
      <dgm:spPr/>
      <dgm:t>
        <a:bodyPr/>
        <a:lstStyle/>
        <a:p>
          <a:endParaRPr lang="zh-TW" altLang="en-US"/>
        </a:p>
      </dgm:t>
    </dgm:pt>
    <dgm:pt modelId="{41764040-DF87-D14C-AF53-E27943E5563F}" type="pres">
      <dgm:prSet presAssocID="{25597F1D-832A-644E-9D1F-47786BA38432}" presName="gear1srcNode" presStyleLbl="node1" presStyleIdx="0" presStyleCnt="3"/>
      <dgm:spPr/>
      <dgm:t>
        <a:bodyPr/>
        <a:lstStyle/>
        <a:p>
          <a:endParaRPr lang="zh-TW" altLang="en-US"/>
        </a:p>
      </dgm:t>
    </dgm:pt>
    <dgm:pt modelId="{C58B6912-B1AE-394F-93F0-79F02C3E52CF}" type="pres">
      <dgm:prSet presAssocID="{25597F1D-832A-644E-9D1F-47786BA38432}" presName="gear1dstNode" presStyleLbl="node1" presStyleIdx="0" presStyleCnt="3"/>
      <dgm:spPr/>
      <dgm:t>
        <a:bodyPr/>
        <a:lstStyle/>
        <a:p>
          <a:endParaRPr lang="zh-TW" altLang="en-US"/>
        </a:p>
      </dgm:t>
    </dgm:pt>
    <dgm:pt modelId="{DFB79C50-6F20-2C45-9480-C35D9FA20497}" type="pres">
      <dgm:prSet presAssocID="{3DA81D06-568E-F647-9BA2-D670DF846DBF}" presName="gear2" presStyleLbl="node1" presStyleIdx="1" presStyleCnt="3" custLinFactNeighborX="-5428" custLinFactNeighborY="12213">
        <dgm:presLayoutVars>
          <dgm:chMax val="1"/>
          <dgm:bulletEnabled val="1"/>
        </dgm:presLayoutVars>
      </dgm:prSet>
      <dgm:spPr/>
      <dgm:t>
        <a:bodyPr/>
        <a:lstStyle/>
        <a:p>
          <a:endParaRPr lang="zh-TW" altLang="en-US"/>
        </a:p>
      </dgm:t>
    </dgm:pt>
    <dgm:pt modelId="{4CE88404-0769-6C4A-9F1B-BA611CC3FA02}" type="pres">
      <dgm:prSet presAssocID="{3DA81D06-568E-F647-9BA2-D670DF846DBF}" presName="gear2srcNode" presStyleLbl="node1" presStyleIdx="1" presStyleCnt="3"/>
      <dgm:spPr/>
      <dgm:t>
        <a:bodyPr/>
        <a:lstStyle/>
        <a:p>
          <a:endParaRPr lang="zh-TW" altLang="en-US"/>
        </a:p>
      </dgm:t>
    </dgm:pt>
    <dgm:pt modelId="{7065CFF1-D6B8-8A49-A470-6B11E82A4D17}" type="pres">
      <dgm:prSet presAssocID="{3DA81D06-568E-F647-9BA2-D670DF846DBF}" presName="gear2dstNode" presStyleLbl="node1" presStyleIdx="1" presStyleCnt="3"/>
      <dgm:spPr/>
      <dgm:t>
        <a:bodyPr/>
        <a:lstStyle/>
        <a:p>
          <a:endParaRPr lang="zh-TW" altLang="en-US"/>
        </a:p>
      </dgm:t>
    </dgm:pt>
    <dgm:pt modelId="{F041AC81-AC1E-B640-9B62-A5945872BD2E}" type="pres">
      <dgm:prSet presAssocID="{EE2F253F-821A-D24B-8DA2-AB75EB9D5A85}" presName="gear3" presStyleLbl="node1" presStyleIdx="2" presStyleCnt="3" custScaleX="178540" custScaleY="148094" custLinFactNeighborX="18300" custLinFactNeighborY="-1220"/>
      <dgm:spPr/>
      <dgm:t>
        <a:bodyPr/>
        <a:lstStyle/>
        <a:p>
          <a:endParaRPr lang="zh-TW" altLang="en-US"/>
        </a:p>
      </dgm:t>
    </dgm:pt>
    <dgm:pt modelId="{6E0B6728-6D26-8648-BA59-6B3C7A6D775E}" type="pres">
      <dgm:prSet presAssocID="{EE2F253F-821A-D24B-8DA2-AB75EB9D5A85}" presName="gear3tx" presStyleLbl="node1" presStyleIdx="2" presStyleCnt="3">
        <dgm:presLayoutVars>
          <dgm:chMax val="1"/>
          <dgm:bulletEnabled val="1"/>
        </dgm:presLayoutVars>
      </dgm:prSet>
      <dgm:spPr/>
      <dgm:t>
        <a:bodyPr/>
        <a:lstStyle/>
        <a:p>
          <a:endParaRPr lang="zh-TW" altLang="en-US"/>
        </a:p>
      </dgm:t>
    </dgm:pt>
    <dgm:pt modelId="{A867FFC2-4440-1946-ACBD-57C48D70707D}" type="pres">
      <dgm:prSet presAssocID="{EE2F253F-821A-D24B-8DA2-AB75EB9D5A85}" presName="gear3srcNode" presStyleLbl="node1" presStyleIdx="2" presStyleCnt="3"/>
      <dgm:spPr/>
      <dgm:t>
        <a:bodyPr/>
        <a:lstStyle/>
        <a:p>
          <a:endParaRPr lang="zh-TW" altLang="en-US"/>
        </a:p>
      </dgm:t>
    </dgm:pt>
    <dgm:pt modelId="{6F8BCD06-1165-394C-80B0-7D972AC198D4}" type="pres">
      <dgm:prSet presAssocID="{EE2F253F-821A-D24B-8DA2-AB75EB9D5A85}" presName="gear3dstNode" presStyleLbl="node1" presStyleIdx="2" presStyleCnt="3"/>
      <dgm:spPr/>
      <dgm:t>
        <a:bodyPr/>
        <a:lstStyle/>
        <a:p>
          <a:endParaRPr lang="zh-TW" altLang="en-US"/>
        </a:p>
      </dgm:t>
    </dgm:pt>
    <dgm:pt modelId="{FA907E58-2CEA-A942-8E44-A5A94EEC3B7D}" type="pres">
      <dgm:prSet presAssocID="{318F377E-0042-664B-BCD0-DA4A73512CE1}" presName="connector1" presStyleLbl="sibTrans2D1" presStyleIdx="0" presStyleCnt="3" custLinFactNeighborX="2123" custLinFactNeighborY="1338"/>
      <dgm:spPr/>
      <dgm:t>
        <a:bodyPr/>
        <a:lstStyle/>
        <a:p>
          <a:endParaRPr lang="zh-TW" altLang="en-US"/>
        </a:p>
      </dgm:t>
    </dgm:pt>
    <dgm:pt modelId="{E2F93BC3-3A85-9C44-8994-C4AFFF3C802D}" type="pres">
      <dgm:prSet presAssocID="{CAA93C18-23A0-DA44-AD63-5B73826DE454}" presName="connector2" presStyleLbl="sibTrans2D1" presStyleIdx="1" presStyleCnt="3"/>
      <dgm:spPr/>
      <dgm:t>
        <a:bodyPr/>
        <a:lstStyle/>
        <a:p>
          <a:endParaRPr lang="zh-TW" altLang="en-US"/>
        </a:p>
      </dgm:t>
    </dgm:pt>
    <dgm:pt modelId="{3C55D56A-0C9D-B141-8D6E-EF7F4E7DAC00}" type="pres">
      <dgm:prSet presAssocID="{BE30E552-3AAD-ED45-A460-2758A72F2E87}" presName="connector3" presStyleLbl="sibTrans2D1" presStyleIdx="2" presStyleCnt="3" custLinFactNeighborX="-12243"/>
      <dgm:spPr/>
      <dgm:t>
        <a:bodyPr/>
        <a:lstStyle/>
        <a:p>
          <a:endParaRPr lang="zh-TW" altLang="en-US"/>
        </a:p>
      </dgm:t>
    </dgm:pt>
  </dgm:ptLst>
  <dgm:cxnLst>
    <dgm:cxn modelId="{E6C44929-8CA1-B644-BA43-EAA8768E8B3B}" type="presOf" srcId="{3DA81D06-568E-F647-9BA2-D670DF846DBF}" destId="{7065CFF1-D6B8-8A49-A470-6B11E82A4D17}" srcOrd="2" destOrd="0" presId="urn:microsoft.com/office/officeart/2005/8/layout/gear1"/>
    <dgm:cxn modelId="{C4771510-8A92-BA49-8AAD-809813FD59B2}" srcId="{36650272-CAA9-8B40-B342-A2D85520791D}" destId="{EE2F253F-821A-D24B-8DA2-AB75EB9D5A85}" srcOrd="2" destOrd="0" parTransId="{07434214-A3E0-2846-9199-C9E9388ED424}" sibTransId="{BE30E552-3AAD-ED45-A460-2758A72F2E87}"/>
    <dgm:cxn modelId="{EF6475C8-56A4-5F40-8BDD-2B678A51CAD6}" srcId="{36650272-CAA9-8B40-B342-A2D85520791D}" destId="{3DA81D06-568E-F647-9BA2-D670DF846DBF}" srcOrd="1" destOrd="0" parTransId="{18AC4BC0-EF59-A54E-9F53-096440721876}" sibTransId="{CAA93C18-23A0-DA44-AD63-5B73826DE454}"/>
    <dgm:cxn modelId="{BFFFA646-892D-4D4E-8BAE-056C60CBFECB}" type="presOf" srcId="{EE2F253F-821A-D24B-8DA2-AB75EB9D5A85}" destId="{A867FFC2-4440-1946-ACBD-57C48D70707D}" srcOrd="2" destOrd="0" presId="urn:microsoft.com/office/officeart/2005/8/layout/gear1"/>
    <dgm:cxn modelId="{74A7224E-E2C9-3C4F-9494-287B5283214F}" type="presOf" srcId="{25597F1D-832A-644E-9D1F-47786BA38432}" destId="{C58B6912-B1AE-394F-93F0-79F02C3E52CF}" srcOrd="2" destOrd="0" presId="urn:microsoft.com/office/officeart/2005/8/layout/gear1"/>
    <dgm:cxn modelId="{69E99684-C9B4-0041-8647-EE1F5D7E7330}" type="presOf" srcId="{318F377E-0042-664B-BCD0-DA4A73512CE1}" destId="{FA907E58-2CEA-A942-8E44-A5A94EEC3B7D}" srcOrd="0" destOrd="0" presId="urn:microsoft.com/office/officeart/2005/8/layout/gear1"/>
    <dgm:cxn modelId="{CE9A5AED-A5C9-6C40-88F1-88F0707E69ED}" type="presOf" srcId="{EE2F253F-821A-D24B-8DA2-AB75EB9D5A85}" destId="{F041AC81-AC1E-B640-9B62-A5945872BD2E}" srcOrd="0" destOrd="0" presId="urn:microsoft.com/office/officeart/2005/8/layout/gear1"/>
    <dgm:cxn modelId="{FB19DA7D-2E57-874C-8F7A-EF42615E9A71}" type="presOf" srcId="{3DA81D06-568E-F647-9BA2-D670DF846DBF}" destId="{DFB79C50-6F20-2C45-9480-C35D9FA20497}" srcOrd="0" destOrd="0" presId="urn:microsoft.com/office/officeart/2005/8/layout/gear1"/>
    <dgm:cxn modelId="{3A49EE43-69A4-B746-A271-81197106D6CF}" type="presOf" srcId="{36650272-CAA9-8B40-B342-A2D85520791D}" destId="{0484EAD6-08F7-0B44-826E-08D40721BCA0}" srcOrd="0" destOrd="0" presId="urn:microsoft.com/office/officeart/2005/8/layout/gear1"/>
    <dgm:cxn modelId="{89AA1990-7C5D-494E-8599-7707820360C0}" type="presOf" srcId="{25597F1D-832A-644E-9D1F-47786BA38432}" destId="{41764040-DF87-D14C-AF53-E27943E5563F}" srcOrd="1" destOrd="0" presId="urn:microsoft.com/office/officeart/2005/8/layout/gear1"/>
    <dgm:cxn modelId="{69536E9A-649E-664F-86D7-BDC70E44C686}" type="presOf" srcId="{BE30E552-3AAD-ED45-A460-2758A72F2E87}" destId="{3C55D56A-0C9D-B141-8D6E-EF7F4E7DAC00}" srcOrd="0" destOrd="0" presId="urn:microsoft.com/office/officeart/2005/8/layout/gear1"/>
    <dgm:cxn modelId="{5FEE5D17-2342-4048-B3A0-138AEF81A2A2}" type="presOf" srcId="{EE2F253F-821A-D24B-8DA2-AB75EB9D5A85}" destId="{6E0B6728-6D26-8648-BA59-6B3C7A6D775E}" srcOrd="1" destOrd="0" presId="urn:microsoft.com/office/officeart/2005/8/layout/gear1"/>
    <dgm:cxn modelId="{73928D06-3458-C144-88E8-79C42FD27788}" srcId="{36650272-CAA9-8B40-B342-A2D85520791D}" destId="{25597F1D-832A-644E-9D1F-47786BA38432}" srcOrd="0" destOrd="0" parTransId="{F03B4607-6283-FE40-A500-D7D320EBA387}" sibTransId="{318F377E-0042-664B-BCD0-DA4A73512CE1}"/>
    <dgm:cxn modelId="{E078E8DB-80E7-EC4F-B820-5FD1D7213BA0}" type="presOf" srcId="{EE2F253F-821A-D24B-8DA2-AB75EB9D5A85}" destId="{6F8BCD06-1165-394C-80B0-7D972AC198D4}" srcOrd="3" destOrd="0" presId="urn:microsoft.com/office/officeart/2005/8/layout/gear1"/>
    <dgm:cxn modelId="{20EAD3FA-AE70-F141-A94C-9B18A118B63F}" type="presOf" srcId="{CAA93C18-23A0-DA44-AD63-5B73826DE454}" destId="{E2F93BC3-3A85-9C44-8994-C4AFFF3C802D}" srcOrd="0" destOrd="0" presId="urn:microsoft.com/office/officeart/2005/8/layout/gear1"/>
    <dgm:cxn modelId="{8756297A-A88A-2B40-85FA-000E6826F05B}" type="presOf" srcId="{25597F1D-832A-644E-9D1F-47786BA38432}" destId="{07C7B7B6-6E8A-E14B-B22E-4AEFCB9A4A00}" srcOrd="0" destOrd="0" presId="urn:microsoft.com/office/officeart/2005/8/layout/gear1"/>
    <dgm:cxn modelId="{C8F8845F-312B-DD48-89C9-D065A1F7BF73}" type="presOf" srcId="{3DA81D06-568E-F647-9BA2-D670DF846DBF}" destId="{4CE88404-0769-6C4A-9F1B-BA611CC3FA02}" srcOrd="1" destOrd="0" presId="urn:microsoft.com/office/officeart/2005/8/layout/gear1"/>
    <dgm:cxn modelId="{BF678462-B3C5-5C4A-ABDE-63BF830E79A0}" type="presParOf" srcId="{0484EAD6-08F7-0B44-826E-08D40721BCA0}" destId="{07C7B7B6-6E8A-E14B-B22E-4AEFCB9A4A00}" srcOrd="0" destOrd="0" presId="urn:microsoft.com/office/officeart/2005/8/layout/gear1"/>
    <dgm:cxn modelId="{9242B5F8-E2D3-C14F-8803-66363FA6E9CC}" type="presParOf" srcId="{0484EAD6-08F7-0B44-826E-08D40721BCA0}" destId="{41764040-DF87-D14C-AF53-E27943E5563F}" srcOrd="1" destOrd="0" presId="urn:microsoft.com/office/officeart/2005/8/layout/gear1"/>
    <dgm:cxn modelId="{85EE0CC9-9939-B043-8B0D-33B6C39A20CB}" type="presParOf" srcId="{0484EAD6-08F7-0B44-826E-08D40721BCA0}" destId="{C58B6912-B1AE-394F-93F0-79F02C3E52CF}" srcOrd="2" destOrd="0" presId="urn:microsoft.com/office/officeart/2005/8/layout/gear1"/>
    <dgm:cxn modelId="{2E9BA324-D3FC-E84D-A51E-7C6FF25BB0E7}" type="presParOf" srcId="{0484EAD6-08F7-0B44-826E-08D40721BCA0}" destId="{DFB79C50-6F20-2C45-9480-C35D9FA20497}" srcOrd="3" destOrd="0" presId="urn:microsoft.com/office/officeart/2005/8/layout/gear1"/>
    <dgm:cxn modelId="{48567F57-1D90-1B41-8665-2043FA6FD5CC}" type="presParOf" srcId="{0484EAD6-08F7-0B44-826E-08D40721BCA0}" destId="{4CE88404-0769-6C4A-9F1B-BA611CC3FA02}" srcOrd="4" destOrd="0" presId="urn:microsoft.com/office/officeart/2005/8/layout/gear1"/>
    <dgm:cxn modelId="{020BE752-AC7D-514D-8932-3B57911BF525}" type="presParOf" srcId="{0484EAD6-08F7-0B44-826E-08D40721BCA0}" destId="{7065CFF1-D6B8-8A49-A470-6B11E82A4D17}" srcOrd="5" destOrd="0" presId="urn:microsoft.com/office/officeart/2005/8/layout/gear1"/>
    <dgm:cxn modelId="{2527C3DD-1721-314B-B1C5-2E853A5D012C}" type="presParOf" srcId="{0484EAD6-08F7-0B44-826E-08D40721BCA0}" destId="{F041AC81-AC1E-B640-9B62-A5945872BD2E}" srcOrd="6" destOrd="0" presId="urn:microsoft.com/office/officeart/2005/8/layout/gear1"/>
    <dgm:cxn modelId="{69EB0432-7663-804C-8468-DD2EA6686BF0}" type="presParOf" srcId="{0484EAD6-08F7-0B44-826E-08D40721BCA0}" destId="{6E0B6728-6D26-8648-BA59-6B3C7A6D775E}" srcOrd="7" destOrd="0" presId="urn:microsoft.com/office/officeart/2005/8/layout/gear1"/>
    <dgm:cxn modelId="{981D4E7D-59ED-D64D-87E5-3454FA6AD7F6}" type="presParOf" srcId="{0484EAD6-08F7-0B44-826E-08D40721BCA0}" destId="{A867FFC2-4440-1946-ACBD-57C48D70707D}" srcOrd="8" destOrd="0" presId="urn:microsoft.com/office/officeart/2005/8/layout/gear1"/>
    <dgm:cxn modelId="{CF529C12-3C4B-1B42-9B4B-88DA81A3DA5F}" type="presParOf" srcId="{0484EAD6-08F7-0B44-826E-08D40721BCA0}" destId="{6F8BCD06-1165-394C-80B0-7D972AC198D4}" srcOrd="9" destOrd="0" presId="urn:microsoft.com/office/officeart/2005/8/layout/gear1"/>
    <dgm:cxn modelId="{23C76874-8680-A948-9D01-87A58112C5CE}" type="presParOf" srcId="{0484EAD6-08F7-0B44-826E-08D40721BCA0}" destId="{FA907E58-2CEA-A942-8E44-A5A94EEC3B7D}" srcOrd="10" destOrd="0" presId="urn:microsoft.com/office/officeart/2005/8/layout/gear1"/>
    <dgm:cxn modelId="{8AD84B40-8582-6741-8A75-DC2B3F40A1B9}" type="presParOf" srcId="{0484EAD6-08F7-0B44-826E-08D40721BCA0}" destId="{E2F93BC3-3A85-9C44-8994-C4AFFF3C802D}" srcOrd="11" destOrd="0" presId="urn:microsoft.com/office/officeart/2005/8/layout/gear1"/>
    <dgm:cxn modelId="{9D8337A9-5339-FD4C-9519-EFCF2EAD8F9A}" type="presParOf" srcId="{0484EAD6-08F7-0B44-826E-08D40721BCA0}" destId="{3C55D56A-0C9D-B141-8D6E-EF7F4E7DAC00}"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196D5F-12C0-4F2A-BD89-2DCBDD4F27A7}" type="doc">
      <dgm:prSet loTypeId="urn:microsoft.com/office/officeart/2005/8/layout/gear1" loCatId="relationship" qsTypeId="urn:microsoft.com/office/officeart/2005/8/quickstyle/simple4" qsCatId="simple" csTypeId="urn:microsoft.com/office/officeart/2005/8/colors/accent1_2" csCatId="accent1" phldr="1"/>
      <dgm:spPr/>
    </dgm:pt>
    <dgm:pt modelId="{2BFE555E-8CA4-42C7-B952-6FA148D6DD68}">
      <dgm:prSet phldrT="[文本]"/>
      <dgm:spPr/>
      <dgm:t>
        <a:bodyPr/>
        <a:lstStyle/>
        <a:p>
          <a:endParaRPr lang="zh-CN" altLang="en-US" dirty="0"/>
        </a:p>
      </dgm:t>
    </dgm:pt>
    <dgm:pt modelId="{730AF907-C54C-4031-B0D9-66C4AE2D5EC1}" type="parTrans" cxnId="{A3A2017F-1B28-41ED-9168-1AE98FA5BBDF}">
      <dgm:prSet/>
      <dgm:spPr/>
      <dgm:t>
        <a:bodyPr/>
        <a:lstStyle/>
        <a:p>
          <a:endParaRPr lang="zh-CN" altLang="en-US"/>
        </a:p>
      </dgm:t>
    </dgm:pt>
    <dgm:pt modelId="{A5199C3F-CD56-4250-9F0C-0F79010E45C9}" type="sibTrans" cxnId="{A3A2017F-1B28-41ED-9168-1AE98FA5BBDF}">
      <dgm:prSet/>
      <dgm:spPr/>
      <dgm:t>
        <a:bodyPr/>
        <a:lstStyle/>
        <a:p>
          <a:endParaRPr lang="zh-CN" altLang="en-US"/>
        </a:p>
      </dgm:t>
    </dgm:pt>
    <dgm:pt modelId="{6479EC78-4B94-448F-A36B-EB0B3C1376F1}">
      <dgm:prSet phldrT="[文本]"/>
      <dgm:spPr/>
      <dgm:t>
        <a:bodyPr/>
        <a:lstStyle/>
        <a:p>
          <a:r>
            <a:rPr lang="zh-CN" altLang="en-US" dirty="0" smtClean="0"/>
            <a:t>云盘</a:t>
          </a:r>
          <a:endParaRPr lang="zh-CN" altLang="en-US" dirty="0"/>
        </a:p>
      </dgm:t>
    </dgm:pt>
    <dgm:pt modelId="{E6D5F0FF-B469-48A0-878D-727C33729925}" type="parTrans" cxnId="{B3B46685-D266-46F9-A7E7-F90643E0A6FC}">
      <dgm:prSet/>
      <dgm:spPr/>
      <dgm:t>
        <a:bodyPr/>
        <a:lstStyle/>
        <a:p>
          <a:endParaRPr lang="zh-CN" altLang="en-US"/>
        </a:p>
      </dgm:t>
    </dgm:pt>
    <dgm:pt modelId="{B5860427-F5BF-43EB-93DC-607355EC534B}" type="sibTrans" cxnId="{B3B46685-D266-46F9-A7E7-F90643E0A6FC}">
      <dgm:prSet/>
      <dgm:spPr/>
      <dgm:t>
        <a:bodyPr/>
        <a:lstStyle/>
        <a:p>
          <a:endParaRPr lang="zh-CN" altLang="en-US"/>
        </a:p>
      </dgm:t>
    </dgm:pt>
    <dgm:pt modelId="{E34674D3-0596-4CF8-8D35-19162E70AD66}">
      <dgm:prSet phldrT="[文本]"/>
      <dgm:spPr/>
      <dgm:t>
        <a:bodyPr/>
        <a:lstStyle/>
        <a:p>
          <a:r>
            <a:rPr lang="zh-CN" altLang="en-US" dirty="0" smtClean="0"/>
            <a:t>邮箱</a:t>
          </a:r>
          <a:r>
            <a:rPr lang="en-US" altLang="zh-CN" dirty="0" smtClean="0"/>
            <a:t>/OA</a:t>
          </a:r>
          <a:endParaRPr lang="zh-CN" altLang="en-US" dirty="0"/>
        </a:p>
      </dgm:t>
    </dgm:pt>
    <dgm:pt modelId="{B7B37855-0062-4769-A3BD-D1E3286454FF}" type="parTrans" cxnId="{80AE6212-3D66-495E-B086-C7731367CC4C}">
      <dgm:prSet/>
      <dgm:spPr/>
      <dgm:t>
        <a:bodyPr/>
        <a:lstStyle/>
        <a:p>
          <a:endParaRPr lang="zh-CN" altLang="en-US"/>
        </a:p>
      </dgm:t>
    </dgm:pt>
    <dgm:pt modelId="{A1396BB6-A5E0-40F6-84B2-B612DDD19CE2}" type="sibTrans" cxnId="{80AE6212-3D66-495E-B086-C7731367CC4C}">
      <dgm:prSet/>
      <dgm:spPr/>
      <dgm:t>
        <a:bodyPr/>
        <a:lstStyle/>
        <a:p>
          <a:endParaRPr lang="zh-CN" altLang="en-US"/>
        </a:p>
      </dgm:t>
    </dgm:pt>
    <dgm:pt modelId="{F629D557-E08A-4DE9-96F8-B2B9E8421F3F}" type="pres">
      <dgm:prSet presAssocID="{3A196D5F-12C0-4F2A-BD89-2DCBDD4F27A7}" presName="composite" presStyleCnt="0">
        <dgm:presLayoutVars>
          <dgm:chMax val="3"/>
          <dgm:animLvl val="lvl"/>
          <dgm:resizeHandles val="exact"/>
        </dgm:presLayoutVars>
      </dgm:prSet>
      <dgm:spPr/>
    </dgm:pt>
    <dgm:pt modelId="{9299E573-849F-4A9F-A10C-730779AB4E60}" type="pres">
      <dgm:prSet presAssocID="{2BFE555E-8CA4-42C7-B952-6FA148D6DD68}" presName="gear1" presStyleLbl="node1" presStyleIdx="0" presStyleCnt="3">
        <dgm:presLayoutVars>
          <dgm:chMax val="1"/>
          <dgm:bulletEnabled val="1"/>
        </dgm:presLayoutVars>
      </dgm:prSet>
      <dgm:spPr/>
      <dgm:t>
        <a:bodyPr/>
        <a:lstStyle/>
        <a:p>
          <a:endParaRPr lang="zh-CN" altLang="en-US"/>
        </a:p>
      </dgm:t>
    </dgm:pt>
    <dgm:pt modelId="{353ABB79-89FD-48FE-BA78-CBD0D368AC3B}" type="pres">
      <dgm:prSet presAssocID="{2BFE555E-8CA4-42C7-B952-6FA148D6DD68}" presName="gear1srcNode" presStyleLbl="node1" presStyleIdx="0" presStyleCnt="3"/>
      <dgm:spPr/>
      <dgm:t>
        <a:bodyPr/>
        <a:lstStyle/>
        <a:p>
          <a:endParaRPr lang="zh-CN" altLang="en-US"/>
        </a:p>
      </dgm:t>
    </dgm:pt>
    <dgm:pt modelId="{26E2058E-D8AE-4DA1-97AC-8AC602B6AF9D}" type="pres">
      <dgm:prSet presAssocID="{2BFE555E-8CA4-42C7-B952-6FA148D6DD68}" presName="gear1dstNode" presStyleLbl="node1" presStyleIdx="0" presStyleCnt="3"/>
      <dgm:spPr/>
      <dgm:t>
        <a:bodyPr/>
        <a:lstStyle/>
        <a:p>
          <a:endParaRPr lang="zh-CN" altLang="en-US"/>
        </a:p>
      </dgm:t>
    </dgm:pt>
    <dgm:pt modelId="{A49BBA8C-D556-4C48-859F-5970A16BEF3C}" type="pres">
      <dgm:prSet presAssocID="{6479EC78-4B94-448F-A36B-EB0B3C1376F1}" presName="gear2" presStyleLbl="node1" presStyleIdx="1" presStyleCnt="3">
        <dgm:presLayoutVars>
          <dgm:chMax val="1"/>
          <dgm:bulletEnabled val="1"/>
        </dgm:presLayoutVars>
      </dgm:prSet>
      <dgm:spPr/>
      <dgm:t>
        <a:bodyPr/>
        <a:lstStyle/>
        <a:p>
          <a:endParaRPr lang="zh-CN" altLang="en-US"/>
        </a:p>
      </dgm:t>
    </dgm:pt>
    <dgm:pt modelId="{A5E9F2C8-1F4E-4C6F-ACBC-48C91A0610C3}" type="pres">
      <dgm:prSet presAssocID="{6479EC78-4B94-448F-A36B-EB0B3C1376F1}" presName="gear2srcNode" presStyleLbl="node1" presStyleIdx="1" presStyleCnt="3"/>
      <dgm:spPr/>
      <dgm:t>
        <a:bodyPr/>
        <a:lstStyle/>
        <a:p>
          <a:endParaRPr lang="zh-CN" altLang="en-US"/>
        </a:p>
      </dgm:t>
    </dgm:pt>
    <dgm:pt modelId="{F7F4E428-4452-4FD2-B646-6691C0AD2D03}" type="pres">
      <dgm:prSet presAssocID="{6479EC78-4B94-448F-A36B-EB0B3C1376F1}" presName="gear2dstNode" presStyleLbl="node1" presStyleIdx="1" presStyleCnt="3"/>
      <dgm:spPr/>
      <dgm:t>
        <a:bodyPr/>
        <a:lstStyle/>
        <a:p>
          <a:endParaRPr lang="zh-CN" altLang="en-US"/>
        </a:p>
      </dgm:t>
    </dgm:pt>
    <dgm:pt modelId="{AB6AADD5-2CE0-4900-B7C7-296889C00EEB}" type="pres">
      <dgm:prSet presAssocID="{E34674D3-0596-4CF8-8D35-19162E70AD66}" presName="gear3" presStyleLbl="node1" presStyleIdx="2" presStyleCnt="3"/>
      <dgm:spPr/>
      <dgm:t>
        <a:bodyPr/>
        <a:lstStyle/>
        <a:p>
          <a:endParaRPr lang="zh-CN" altLang="en-US"/>
        </a:p>
      </dgm:t>
    </dgm:pt>
    <dgm:pt modelId="{A0539146-A197-41A5-8C4D-3A7F8FBD6751}" type="pres">
      <dgm:prSet presAssocID="{E34674D3-0596-4CF8-8D35-19162E70AD66}" presName="gear3tx" presStyleLbl="node1" presStyleIdx="2" presStyleCnt="3">
        <dgm:presLayoutVars>
          <dgm:chMax val="1"/>
          <dgm:bulletEnabled val="1"/>
        </dgm:presLayoutVars>
      </dgm:prSet>
      <dgm:spPr/>
      <dgm:t>
        <a:bodyPr/>
        <a:lstStyle/>
        <a:p>
          <a:endParaRPr lang="zh-CN" altLang="en-US"/>
        </a:p>
      </dgm:t>
    </dgm:pt>
    <dgm:pt modelId="{25624002-B943-4C97-B7E2-A2F822298278}" type="pres">
      <dgm:prSet presAssocID="{E34674D3-0596-4CF8-8D35-19162E70AD66}" presName="gear3srcNode" presStyleLbl="node1" presStyleIdx="2" presStyleCnt="3"/>
      <dgm:spPr/>
      <dgm:t>
        <a:bodyPr/>
        <a:lstStyle/>
        <a:p>
          <a:endParaRPr lang="zh-CN" altLang="en-US"/>
        </a:p>
      </dgm:t>
    </dgm:pt>
    <dgm:pt modelId="{739F26E4-4195-41B6-9880-782285FFB913}" type="pres">
      <dgm:prSet presAssocID="{E34674D3-0596-4CF8-8D35-19162E70AD66}" presName="gear3dstNode" presStyleLbl="node1" presStyleIdx="2" presStyleCnt="3"/>
      <dgm:spPr/>
      <dgm:t>
        <a:bodyPr/>
        <a:lstStyle/>
        <a:p>
          <a:endParaRPr lang="zh-CN" altLang="en-US"/>
        </a:p>
      </dgm:t>
    </dgm:pt>
    <dgm:pt modelId="{6FB70481-88D4-475C-ADD2-F01B2799F99A}" type="pres">
      <dgm:prSet presAssocID="{A5199C3F-CD56-4250-9F0C-0F79010E45C9}" presName="connector1" presStyleLbl="sibTrans2D1" presStyleIdx="0" presStyleCnt="3"/>
      <dgm:spPr/>
      <dgm:t>
        <a:bodyPr/>
        <a:lstStyle/>
        <a:p>
          <a:endParaRPr lang="zh-CN" altLang="en-US"/>
        </a:p>
      </dgm:t>
    </dgm:pt>
    <dgm:pt modelId="{DDB1A9A3-9B6C-4904-B5F9-FB0B43811265}" type="pres">
      <dgm:prSet presAssocID="{B5860427-F5BF-43EB-93DC-607355EC534B}" presName="connector2" presStyleLbl="sibTrans2D1" presStyleIdx="1" presStyleCnt="3"/>
      <dgm:spPr/>
      <dgm:t>
        <a:bodyPr/>
        <a:lstStyle/>
        <a:p>
          <a:endParaRPr lang="zh-CN" altLang="en-US"/>
        </a:p>
      </dgm:t>
    </dgm:pt>
    <dgm:pt modelId="{2658343F-4B62-447E-8C16-D3A169840E76}" type="pres">
      <dgm:prSet presAssocID="{A1396BB6-A5E0-40F6-84B2-B612DDD19CE2}" presName="connector3" presStyleLbl="sibTrans2D1" presStyleIdx="2" presStyleCnt="3"/>
      <dgm:spPr/>
      <dgm:t>
        <a:bodyPr/>
        <a:lstStyle/>
        <a:p>
          <a:endParaRPr lang="zh-CN" altLang="en-US"/>
        </a:p>
      </dgm:t>
    </dgm:pt>
  </dgm:ptLst>
  <dgm:cxnLst>
    <dgm:cxn modelId="{7D391351-55BB-4C1F-AE5A-3C741A067F4D}" type="presOf" srcId="{A1396BB6-A5E0-40F6-84B2-B612DDD19CE2}" destId="{2658343F-4B62-447E-8C16-D3A169840E76}" srcOrd="0" destOrd="0" presId="urn:microsoft.com/office/officeart/2005/8/layout/gear1"/>
    <dgm:cxn modelId="{80AE6212-3D66-495E-B086-C7731367CC4C}" srcId="{3A196D5F-12C0-4F2A-BD89-2DCBDD4F27A7}" destId="{E34674D3-0596-4CF8-8D35-19162E70AD66}" srcOrd="2" destOrd="0" parTransId="{B7B37855-0062-4769-A3BD-D1E3286454FF}" sibTransId="{A1396BB6-A5E0-40F6-84B2-B612DDD19CE2}"/>
    <dgm:cxn modelId="{B3BDF6C0-865D-4FF0-9394-40860A1CB135}" type="presOf" srcId="{6479EC78-4B94-448F-A36B-EB0B3C1376F1}" destId="{A49BBA8C-D556-4C48-859F-5970A16BEF3C}" srcOrd="0" destOrd="0" presId="urn:microsoft.com/office/officeart/2005/8/layout/gear1"/>
    <dgm:cxn modelId="{0C23F77A-77D6-4D01-8130-28B0CB411314}" type="presOf" srcId="{6479EC78-4B94-448F-A36B-EB0B3C1376F1}" destId="{A5E9F2C8-1F4E-4C6F-ACBC-48C91A0610C3}" srcOrd="1" destOrd="0" presId="urn:microsoft.com/office/officeart/2005/8/layout/gear1"/>
    <dgm:cxn modelId="{CE2435A5-7FA9-471B-86AF-433F4DD4F9D0}" type="presOf" srcId="{2BFE555E-8CA4-42C7-B952-6FA148D6DD68}" destId="{26E2058E-D8AE-4DA1-97AC-8AC602B6AF9D}" srcOrd="2" destOrd="0" presId="urn:microsoft.com/office/officeart/2005/8/layout/gear1"/>
    <dgm:cxn modelId="{E746DFE2-1772-47B8-AAA7-9643B86EA284}" type="presOf" srcId="{E34674D3-0596-4CF8-8D35-19162E70AD66}" destId="{AB6AADD5-2CE0-4900-B7C7-296889C00EEB}" srcOrd="0" destOrd="0" presId="urn:microsoft.com/office/officeart/2005/8/layout/gear1"/>
    <dgm:cxn modelId="{FDBAE3A7-7D51-4111-B533-45032280E7BC}" type="presOf" srcId="{B5860427-F5BF-43EB-93DC-607355EC534B}" destId="{DDB1A9A3-9B6C-4904-B5F9-FB0B43811265}" srcOrd="0" destOrd="0" presId="urn:microsoft.com/office/officeart/2005/8/layout/gear1"/>
    <dgm:cxn modelId="{EAEA5A98-E0E8-490D-BC75-256BE7AD61E3}" type="presOf" srcId="{6479EC78-4B94-448F-A36B-EB0B3C1376F1}" destId="{F7F4E428-4452-4FD2-B646-6691C0AD2D03}" srcOrd="2" destOrd="0" presId="urn:microsoft.com/office/officeart/2005/8/layout/gear1"/>
    <dgm:cxn modelId="{E28EF6D4-029B-4BB2-B559-DEEB1E84362C}" type="presOf" srcId="{3A196D5F-12C0-4F2A-BD89-2DCBDD4F27A7}" destId="{F629D557-E08A-4DE9-96F8-B2B9E8421F3F}" srcOrd="0" destOrd="0" presId="urn:microsoft.com/office/officeart/2005/8/layout/gear1"/>
    <dgm:cxn modelId="{02961252-DAC9-4829-9F3C-58B5565CC1FE}" type="presOf" srcId="{E34674D3-0596-4CF8-8D35-19162E70AD66}" destId="{739F26E4-4195-41B6-9880-782285FFB913}" srcOrd="3" destOrd="0" presId="urn:microsoft.com/office/officeart/2005/8/layout/gear1"/>
    <dgm:cxn modelId="{A3A2017F-1B28-41ED-9168-1AE98FA5BBDF}" srcId="{3A196D5F-12C0-4F2A-BD89-2DCBDD4F27A7}" destId="{2BFE555E-8CA4-42C7-B952-6FA148D6DD68}" srcOrd="0" destOrd="0" parTransId="{730AF907-C54C-4031-B0D9-66C4AE2D5EC1}" sibTransId="{A5199C3F-CD56-4250-9F0C-0F79010E45C9}"/>
    <dgm:cxn modelId="{3DA6E7BB-72BD-42B4-BC1B-D735A1583693}" type="presOf" srcId="{A5199C3F-CD56-4250-9F0C-0F79010E45C9}" destId="{6FB70481-88D4-475C-ADD2-F01B2799F99A}" srcOrd="0" destOrd="0" presId="urn:microsoft.com/office/officeart/2005/8/layout/gear1"/>
    <dgm:cxn modelId="{B3B46685-D266-46F9-A7E7-F90643E0A6FC}" srcId="{3A196D5F-12C0-4F2A-BD89-2DCBDD4F27A7}" destId="{6479EC78-4B94-448F-A36B-EB0B3C1376F1}" srcOrd="1" destOrd="0" parTransId="{E6D5F0FF-B469-48A0-878D-727C33729925}" sibTransId="{B5860427-F5BF-43EB-93DC-607355EC534B}"/>
    <dgm:cxn modelId="{74BBFB48-70D2-46A8-9B7B-2AF9915A5FC5}" type="presOf" srcId="{2BFE555E-8CA4-42C7-B952-6FA148D6DD68}" destId="{9299E573-849F-4A9F-A10C-730779AB4E60}" srcOrd="0" destOrd="0" presId="urn:microsoft.com/office/officeart/2005/8/layout/gear1"/>
    <dgm:cxn modelId="{E2C4F501-1558-423C-AAC9-3897D0B22BD3}" type="presOf" srcId="{E34674D3-0596-4CF8-8D35-19162E70AD66}" destId="{25624002-B943-4C97-B7E2-A2F822298278}" srcOrd="2" destOrd="0" presId="urn:microsoft.com/office/officeart/2005/8/layout/gear1"/>
    <dgm:cxn modelId="{6F5CDA85-98D5-4872-9B6E-B4466292726C}" type="presOf" srcId="{E34674D3-0596-4CF8-8D35-19162E70AD66}" destId="{A0539146-A197-41A5-8C4D-3A7F8FBD6751}" srcOrd="1" destOrd="0" presId="urn:microsoft.com/office/officeart/2005/8/layout/gear1"/>
    <dgm:cxn modelId="{4EA8DB7F-E4EF-46B6-88CB-FF17C1169B6C}" type="presOf" srcId="{2BFE555E-8CA4-42C7-B952-6FA148D6DD68}" destId="{353ABB79-89FD-48FE-BA78-CBD0D368AC3B}" srcOrd="1" destOrd="0" presId="urn:microsoft.com/office/officeart/2005/8/layout/gear1"/>
    <dgm:cxn modelId="{87381C72-BFBD-4E23-B672-B8DF1BD361CA}" type="presParOf" srcId="{F629D557-E08A-4DE9-96F8-B2B9E8421F3F}" destId="{9299E573-849F-4A9F-A10C-730779AB4E60}" srcOrd="0" destOrd="0" presId="urn:microsoft.com/office/officeart/2005/8/layout/gear1"/>
    <dgm:cxn modelId="{A7DEE131-652E-4CB4-B289-69C9E862CE6E}" type="presParOf" srcId="{F629D557-E08A-4DE9-96F8-B2B9E8421F3F}" destId="{353ABB79-89FD-48FE-BA78-CBD0D368AC3B}" srcOrd="1" destOrd="0" presId="urn:microsoft.com/office/officeart/2005/8/layout/gear1"/>
    <dgm:cxn modelId="{6E86B603-4D7B-4E10-A6C5-509BB03940C4}" type="presParOf" srcId="{F629D557-E08A-4DE9-96F8-B2B9E8421F3F}" destId="{26E2058E-D8AE-4DA1-97AC-8AC602B6AF9D}" srcOrd="2" destOrd="0" presId="urn:microsoft.com/office/officeart/2005/8/layout/gear1"/>
    <dgm:cxn modelId="{744C868C-CE9B-4D65-A6BD-7F3D003D6EF0}" type="presParOf" srcId="{F629D557-E08A-4DE9-96F8-B2B9E8421F3F}" destId="{A49BBA8C-D556-4C48-859F-5970A16BEF3C}" srcOrd="3" destOrd="0" presId="urn:microsoft.com/office/officeart/2005/8/layout/gear1"/>
    <dgm:cxn modelId="{2751FD10-E1E8-4495-BD18-B4F7C173C5DC}" type="presParOf" srcId="{F629D557-E08A-4DE9-96F8-B2B9E8421F3F}" destId="{A5E9F2C8-1F4E-4C6F-ACBC-48C91A0610C3}" srcOrd="4" destOrd="0" presId="urn:microsoft.com/office/officeart/2005/8/layout/gear1"/>
    <dgm:cxn modelId="{AA54B610-EA59-4CDD-B8C5-EDEBE9498C9C}" type="presParOf" srcId="{F629D557-E08A-4DE9-96F8-B2B9E8421F3F}" destId="{F7F4E428-4452-4FD2-B646-6691C0AD2D03}" srcOrd="5" destOrd="0" presId="urn:microsoft.com/office/officeart/2005/8/layout/gear1"/>
    <dgm:cxn modelId="{B1A2B255-6666-46C7-B671-5DEA4029AC99}" type="presParOf" srcId="{F629D557-E08A-4DE9-96F8-B2B9E8421F3F}" destId="{AB6AADD5-2CE0-4900-B7C7-296889C00EEB}" srcOrd="6" destOrd="0" presId="urn:microsoft.com/office/officeart/2005/8/layout/gear1"/>
    <dgm:cxn modelId="{E5D9BFE3-2947-4FE0-897F-95915D3E6720}" type="presParOf" srcId="{F629D557-E08A-4DE9-96F8-B2B9E8421F3F}" destId="{A0539146-A197-41A5-8C4D-3A7F8FBD6751}" srcOrd="7" destOrd="0" presId="urn:microsoft.com/office/officeart/2005/8/layout/gear1"/>
    <dgm:cxn modelId="{0658DB09-D77D-4EB0-964D-01ECDB74C920}" type="presParOf" srcId="{F629D557-E08A-4DE9-96F8-B2B9E8421F3F}" destId="{25624002-B943-4C97-B7E2-A2F822298278}" srcOrd="8" destOrd="0" presId="urn:microsoft.com/office/officeart/2005/8/layout/gear1"/>
    <dgm:cxn modelId="{2140687E-ED2D-4C74-AC24-054574A36979}" type="presParOf" srcId="{F629D557-E08A-4DE9-96F8-B2B9E8421F3F}" destId="{739F26E4-4195-41B6-9880-782285FFB913}" srcOrd="9" destOrd="0" presId="urn:microsoft.com/office/officeart/2005/8/layout/gear1"/>
    <dgm:cxn modelId="{87F567A7-19DF-495C-8D24-CC52A887AA6A}" type="presParOf" srcId="{F629D557-E08A-4DE9-96F8-B2B9E8421F3F}" destId="{6FB70481-88D4-475C-ADD2-F01B2799F99A}" srcOrd="10" destOrd="0" presId="urn:microsoft.com/office/officeart/2005/8/layout/gear1"/>
    <dgm:cxn modelId="{02886CAB-7528-45B0-9E93-2D12BC1C59AD}" type="presParOf" srcId="{F629D557-E08A-4DE9-96F8-B2B9E8421F3F}" destId="{DDB1A9A3-9B6C-4904-B5F9-FB0B43811265}" srcOrd="11" destOrd="0" presId="urn:microsoft.com/office/officeart/2005/8/layout/gear1"/>
    <dgm:cxn modelId="{A5C32954-CA0B-46E2-A892-8071F83E019B}" type="presParOf" srcId="{F629D557-E08A-4DE9-96F8-B2B9E8421F3F}" destId="{2658343F-4B62-447E-8C16-D3A169840E76}"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D134F-9618-4FBF-BFA1-E67F1A20A8B2}">
      <dsp:nvSpPr>
        <dsp:cNvPr id="0" name=""/>
        <dsp:cNvSpPr/>
      </dsp:nvSpPr>
      <dsp:spPr>
        <a:xfrm>
          <a:off x="0" y="271118"/>
          <a:ext cx="11082867" cy="678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smtClean="0"/>
            <a:t>VM-Level Analytics</a:t>
          </a:r>
          <a:r>
            <a:rPr lang="zh-CN" altLang="en-US" sz="2900" kern="1200" dirty="0" smtClean="0"/>
            <a:t> </a:t>
          </a:r>
          <a:r>
            <a:rPr lang="en-US" altLang="zh-CN" sz="2900" kern="1200" dirty="0" smtClean="0"/>
            <a:t>---</a:t>
          </a:r>
          <a:r>
            <a:rPr lang="zh-CN" altLang="en-US" sz="2900" kern="1200" dirty="0" smtClean="0"/>
            <a:t> 虚机机级别分析</a:t>
          </a:r>
          <a:endParaRPr lang="en-US" sz="2900" kern="1200" dirty="0"/>
        </a:p>
      </dsp:txBody>
      <dsp:txXfrm>
        <a:off x="33127" y="304245"/>
        <a:ext cx="11016613" cy="612346"/>
      </dsp:txXfrm>
    </dsp:sp>
    <dsp:sp modelId="{9B720C04-6547-4350-9849-A017EA8D7219}">
      <dsp:nvSpPr>
        <dsp:cNvPr id="0" name=""/>
        <dsp:cNvSpPr/>
      </dsp:nvSpPr>
      <dsp:spPr>
        <a:xfrm>
          <a:off x="0" y="1033238"/>
          <a:ext cx="11082867" cy="678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smtClean="0"/>
            <a:t>VM-Level Quality of Service</a:t>
          </a:r>
          <a:r>
            <a:rPr lang="en-US" altLang="zh-CN" sz="2900" kern="1200" dirty="0" smtClean="0"/>
            <a:t>–</a:t>
          </a:r>
          <a:r>
            <a:rPr lang="zh-CN" altLang="en-US" sz="2900" kern="1200" dirty="0" smtClean="0"/>
            <a:t> 虚机机级别质量控制</a:t>
          </a:r>
          <a:endParaRPr lang="en-US" sz="2900" kern="1200" dirty="0"/>
        </a:p>
      </dsp:txBody>
      <dsp:txXfrm>
        <a:off x="33127" y="1066365"/>
        <a:ext cx="11016613" cy="612346"/>
      </dsp:txXfrm>
    </dsp:sp>
    <dsp:sp modelId="{7F1C79FD-562E-436E-9677-8EC04B6AB198}">
      <dsp:nvSpPr>
        <dsp:cNvPr id="0" name=""/>
        <dsp:cNvSpPr/>
      </dsp:nvSpPr>
      <dsp:spPr>
        <a:xfrm>
          <a:off x="0" y="1795358"/>
          <a:ext cx="11082867" cy="678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smtClean="0"/>
            <a:t>VM-Level Data Management</a:t>
          </a:r>
          <a:r>
            <a:rPr lang="zh-CN" altLang="en-US" sz="2900" kern="1200" dirty="0" smtClean="0"/>
            <a:t> </a:t>
          </a:r>
          <a:r>
            <a:rPr lang="en-US" altLang="zh-CN" sz="2900" kern="1200" dirty="0" smtClean="0"/>
            <a:t>–</a:t>
          </a:r>
          <a:r>
            <a:rPr lang="zh-CN" altLang="en-US" sz="2900" kern="1200" dirty="0" smtClean="0"/>
            <a:t>虚机机级别数据管理</a:t>
          </a:r>
          <a:endParaRPr lang="en-US" sz="2900" kern="1200" dirty="0" smtClean="0"/>
        </a:p>
      </dsp:txBody>
      <dsp:txXfrm>
        <a:off x="33127" y="1828485"/>
        <a:ext cx="11016613" cy="612346"/>
      </dsp:txXfrm>
    </dsp:sp>
    <dsp:sp modelId="{6668770C-05FC-4F74-9FA5-9DE56AD220EC}">
      <dsp:nvSpPr>
        <dsp:cNvPr id="0" name=""/>
        <dsp:cNvSpPr/>
      </dsp:nvSpPr>
      <dsp:spPr>
        <a:xfrm>
          <a:off x="0" y="2557478"/>
          <a:ext cx="11082867" cy="678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smtClean="0"/>
            <a:t>Multi-node Management</a:t>
          </a:r>
          <a:r>
            <a:rPr lang="zh-CN" altLang="en-US" sz="2900" kern="1200" dirty="0" smtClean="0"/>
            <a:t> </a:t>
          </a:r>
          <a:r>
            <a:rPr lang="en-US" altLang="zh-CN" sz="2900" kern="1200" dirty="0" smtClean="0"/>
            <a:t>---</a:t>
          </a:r>
          <a:r>
            <a:rPr lang="zh-CN" altLang="en-US" sz="2900" kern="1200" dirty="0" smtClean="0"/>
            <a:t> 多节点统一管理</a:t>
          </a:r>
          <a:endParaRPr lang="en-US" sz="2900" kern="1200" dirty="0" smtClean="0"/>
        </a:p>
      </dsp:txBody>
      <dsp:txXfrm>
        <a:off x="33127" y="2590605"/>
        <a:ext cx="11016613" cy="612346"/>
      </dsp:txXfrm>
    </dsp:sp>
    <dsp:sp modelId="{0B8C9B55-2152-4039-8B33-C683DEB4CEEF}">
      <dsp:nvSpPr>
        <dsp:cNvPr id="0" name=""/>
        <dsp:cNvSpPr/>
      </dsp:nvSpPr>
      <dsp:spPr>
        <a:xfrm>
          <a:off x="0" y="3319598"/>
          <a:ext cx="11082867" cy="678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smtClean="0"/>
            <a:t>Multiple Concurrent Hypervisors</a:t>
          </a:r>
          <a:r>
            <a:rPr lang="zh-CN" altLang="en-US" sz="2900" kern="1200" dirty="0" smtClean="0"/>
            <a:t> </a:t>
          </a:r>
          <a:r>
            <a:rPr lang="en-US" altLang="zh-CN" sz="2900" kern="1200" dirty="0" smtClean="0"/>
            <a:t>–</a:t>
          </a:r>
          <a:r>
            <a:rPr lang="zh-CN" altLang="en-US" sz="2900" kern="1200" dirty="0" smtClean="0"/>
            <a:t> 内嵌多种</a:t>
          </a:r>
          <a:r>
            <a:rPr lang="en-US" altLang="zh-CN" sz="2900" kern="1200" dirty="0" smtClean="0"/>
            <a:t>Hypervisors</a:t>
          </a:r>
          <a:r>
            <a:rPr lang="zh-CN" altLang="en-US" sz="2900" kern="1200" dirty="0" smtClean="0"/>
            <a:t> </a:t>
          </a:r>
          <a:r>
            <a:rPr lang="en-US" altLang="zh-CN" sz="2900" kern="1200" dirty="0" smtClean="0"/>
            <a:t>API</a:t>
          </a:r>
          <a:endParaRPr lang="en-US" sz="2900" kern="1200" dirty="0"/>
        </a:p>
      </dsp:txBody>
      <dsp:txXfrm>
        <a:off x="33127" y="3352725"/>
        <a:ext cx="11016613" cy="6123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C7B7B6-6E8A-E14B-B22E-4AEFCB9A4A00}">
      <dsp:nvSpPr>
        <dsp:cNvPr id="0" name=""/>
        <dsp:cNvSpPr/>
      </dsp:nvSpPr>
      <dsp:spPr>
        <a:xfrm>
          <a:off x="1643460" y="1487098"/>
          <a:ext cx="1817565" cy="1817565"/>
        </a:xfrm>
        <a:prstGeom prst="gear9">
          <a:avLst/>
        </a:prstGeom>
        <a:solidFill>
          <a:srgbClr val="66006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TW" sz="1400" b="1" kern="1200" dirty="0" smtClean="0">
              <a:latin typeface="Century Gothic"/>
              <a:cs typeface="Century Gothic"/>
            </a:rPr>
            <a:t>Easy to manage</a:t>
          </a:r>
          <a:endParaRPr lang="zh-TW" altLang="en-US" sz="1400" b="1" kern="1200" dirty="0">
            <a:latin typeface="Century Gothic"/>
            <a:cs typeface="Century Gothic"/>
          </a:endParaRPr>
        </a:p>
      </dsp:txBody>
      <dsp:txXfrm>
        <a:off x="2008871" y="1912854"/>
        <a:ext cx="1086743" cy="934266"/>
      </dsp:txXfrm>
    </dsp:sp>
    <dsp:sp modelId="{DFB79C50-6F20-2C45-9480-C35D9FA20497}">
      <dsp:nvSpPr>
        <dsp:cNvPr id="0" name=""/>
        <dsp:cNvSpPr/>
      </dsp:nvSpPr>
      <dsp:spPr>
        <a:xfrm>
          <a:off x="585968" y="1057492"/>
          <a:ext cx="1321865" cy="1321865"/>
        </a:xfrm>
        <a:prstGeom prst="gear6">
          <a:avLst/>
        </a:prstGeom>
        <a:solidFill>
          <a:srgbClr val="66006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TW" sz="1400" b="1" kern="1200" dirty="0" smtClean="0">
              <a:latin typeface="Century Gothic"/>
              <a:cs typeface="Century Gothic"/>
            </a:rPr>
            <a:t>HA</a:t>
          </a:r>
          <a:endParaRPr lang="zh-TW" altLang="en-US" sz="1400" b="1" kern="1200" dirty="0">
            <a:latin typeface="Century Gothic"/>
            <a:cs typeface="Century Gothic"/>
          </a:endParaRPr>
        </a:p>
      </dsp:txBody>
      <dsp:txXfrm>
        <a:off x="918751" y="1392287"/>
        <a:ext cx="656299" cy="652275"/>
      </dsp:txXfrm>
    </dsp:sp>
    <dsp:sp modelId="{F041AC81-AC1E-B640-9B62-A5945872BD2E}">
      <dsp:nvSpPr>
        <dsp:cNvPr id="0" name=""/>
        <dsp:cNvSpPr/>
      </dsp:nvSpPr>
      <dsp:spPr>
        <a:xfrm rot="20700000">
          <a:off x="1326347" y="145540"/>
          <a:ext cx="1295158" cy="1295158"/>
        </a:xfrm>
        <a:prstGeom prst="gear6">
          <a:avLst/>
        </a:prstGeom>
        <a:solidFill>
          <a:schemeClr val="bg1">
            <a:lumMod val="6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TW" sz="1400" b="1" kern="1200" dirty="0" smtClean="0">
              <a:latin typeface="Century Gothic"/>
              <a:cs typeface="Century Gothic"/>
            </a:rPr>
            <a:t>Low cost</a:t>
          </a:r>
          <a:endParaRPr lang="zh-TW" altLang="en-US" sz="1400" b="1" kern="1200" dirty="0">
            <a:latin typeface="Century Gothic"/>
            <a:cs typeface="Century Gothic"/>
          </a:endParaRPr>
        </a:p>
      </dsp:txBody>
      <dsp:txXfrm rot="-20700000">
        <a:off x="1610414" y="429606"/>
        <a:ext cx="727026" cy="727026"/>
      </dsp:txXfrm>
    </dsp:sp>
    <dsp:sp modelId="{FA907E58-2CEA-A942-8E44-A5A94EEC3B7D}">
      <dsp:nvSpPr>
        <dsp:cNvPr id="0" name=""/>
        <dsp:cNvSpPr/>
      </dsp:nvSpPr>
      <dsp:spPr>
        <a:xfrm>
          <a:off x="1543573" y="1249332"/>
          <a:ext cx="2326483" cy="2326483"/>
        </a:xfrm>
        <a:prstGeom prst="circularArrow">
          <a:avLst>
            <a:gd name="adj1" fmla="val 4688"/>
            <a:gd name="adj2" fmla="val 299029"/>
            <a:gd name="adj3" fmla="val 2490477"/>
            <a:gd name="adj4" fmla="val 15917768"/>
            <a:gd name="adj5" fmla="val 5469"/>
          </a:avLst>
        </a:prstGeom>
        <a:gradFill rotWithShape="0">
          <a:gsLst>
            <a:gs pos="0">
              <a:schemeClr val="accent4">
                <a:tint val="60000"/>
                <a:hueOff val="0"/>
                <a:satOff val="0"/>
                <a:lumOff val="0"/>
                <a:alphaOff val="0"/>
                <a:satMod val="103000"/>
                <a:lumMod val="102000"/>
                <a:tint val="94000"/>
              </a:schemeClr>
            </a:gs>
            <a:gs pos="50000">
              <a:schemeClr val="accent4">
                <a:tint val="60000"/>
                <a:hueOff val="0"/>
                <a:satOff val="0"/>
                <a:lumOff val="0"/>
                <a:alphaOff val="0"/>
                <a:satMod val="110000"/>
                <a:lumMod val="100000"/>
                <a:shade val="100000"/>
              </a:schemeClr>
            </a:gs>
            <a:gs pos="100000">
              <a:schemeClr val="accent4">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2F93BC3-3A85-9C44-8994-C4AFFF3C802D}">
      <dsp:nvSpPr>
        <dsp:cNvPr id="0" name=""/>
        <dsp:cNvSpPr/>
      </dsp:nvSpPr>
      <dsp:spPr>
        <a:xfrm>
          <a:off x="351868" y="768831"/>
          <a:ext cx="1690335" cy="1690335"/>
        </a:xfrm>
        <a:prstGeom prst="leftCircularArrow">
          <a:avLst>
            <a:gd name="adj1" fmla="val 6452"/>
            <a:gd name="adj2" fmla="val 429999"/>
            <a:gd name="adj3" fmla="val 10489124"/>
            <a:gd name="adj4" fmla="val 14837806"/>
            <a:gd name="adj5" fmla="val 7527"/>
          </a:avLst>
        </a:prstGeom>
        <a:gradFill rotWithShape="0">
          <a:gsLst>
            <a:gs pos="0">
              <a:schemeClr val="accent4">
                <a:tint val="60000"/>
                <a:hueOff val="0"/>
                <a:satOff val="0"/>
                <a:lumOff val="0"/>
                <a:alphaOff val="0"/>
                <a:satMod val="103000"/>
                <a:lumMod val="102000"/>
                <a:tint val="94000"/>
              </a:schemeClr>
            </a:gs>
            <a:gs pos="50000">
              <a:schemeClr val="accent4">
                <a:tint val="60000"/>
                <a:hueOff val="0"/>
                <a:satOff val="0"/>
                <a:lumOff val="0"/>
                <a:alphaOff val="0"/>
                <a:satMod val="110000"/>
                <a:lumMod val="100000"/>
                <a:shade val="100000"/>
              </a:schemeClr>
            </a:gs>
            <a:gs pos="100000">
              <a:schemeClr val="accent4">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C55D56A-0C9D-B141-8D6E-EF7F4E7DAC00}">
      <dsp:nvSpPr>
        <dsp:cNvPr id="0" name=""/>
        <dsp:cNvSpPr/>
      </dsp:nvSpPr>
      <dsp:spPr>
        <a:xfrm>
          <a:off x="1026764" y="-134330"/>
          <a:ext cx="1822522" cy="1822522"/>
        </a:xfrm>
        <a:prstGeom prst="circularArrow">
          <a:avLst>
            <a:gd name="adj1" fmla="val 5984"/>
            <a:gd name="adj2" fmla="val 394124"/>
            <a:gd name="adj3" fmla="val 13313824"/>
            <a:gd name="adj4" fmla="val 10508221"/>
            <a:gd name="adj5" fmla="val 6981"/>
          </a:avLst>
        </a:prstGeom>
        <a:gradFill rotWithShape="0">
          <a:gsLst>
            <a:gs pos="0">
              <a:schemeClr val="accent4">
                <a:tint val="60000"/>
                <a:hueOff val="0"/>
                <a:satOff val="0"/>
                <a:lumOff val="0"/>
                <a:alphaOff val="0"/>
                <a:satMod val="103000"/>
                <a:lumMod val="102000"/>
                <a:tint val="94000"/>
              </a:schemeClr>
            </a:gs>
            <a:gs pos="50000">
              <a:schemeClr val="accent4">
                <a:tint val="60000"/>
                <a:hueOff val="0"/>
                <a:satOff val="0"/>
                <a:lumOff val="0"/>
                <a:alphaOff val="0"/>
                <a:satMod val="110000"/>
                <a:lumMod val="100000"/>
                <a:shade val="100000"/>
              </a:schemeClr>
            </a:gs>
            <a:gs pos="100000">
              <a:schemeClr val="accent4">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C7B7B6-6E8A-E14B-B22E-4AEFCB9A4A00}">
      <dsp:nvSpPr>
        <dsp:cNvPr id="0" name=""/>
        <dsp:cNvSpPr/>
      </dsp:nvSpPr>
      <dsp:spPr>
        <a:xfrm>
          <a:off x="1427682" y="1359553"/>
          <a:ext cx="1741088" cy="1472790"/>
        </a:xfrm>
        <a:prstGeom prst="gear9">
          <a:avLst/>
        </a:prstGeom>
        <a:solidFill>
          <a:schemeClr val="bg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TW" sz="1400" b="1" kern="1200" dirty="0" smtClean="0">
              <a:latin typeface="Century Gothic"/>
              <a:cs typeface="Century Gothic"/>
            </a:rPr>
            <a:t>Easy to </a:t>
          </a:r>
          <a:r>
            <a:rPr lang="en-US" altLang="zh-TW" sz="1200" b="1" kern="1200" dirty="0" smtClean="0">
              <a:latin typeface="Century Gothic"/>
              <a:cs typeface="Century Gothic"/>
            </a:rPr>
            <a:t>manage</a:t>
          </a:r>
          <a:endParaRPr lang="zh-TW" altLang="en-US" sz="1200" b="1" kern="1200" dirty="0">
            <a:latin typeface="Century Gothic"/>
            <a:cs typeface="Century Gothic"/>
          </a:endParaRPr>
        </a:p>
      </dsp:txBody>
      <dsp:txXfrm>
        <a:off x="1757666" y="1704547"/>
        <a:ext cx="1081120" cy="757045"/>
      </dsp:txXfrm>
    </dsp:sp>
    <dsp:sp modelId="{DFB79C50-6F20-2C45-9480-C35D9FA20497}">
      <dsp:nvSpPr>
        <dsp:cNvPr id="0" name=""/>
        <dsp:cNvSpPr/>
      </dsp:nvSpPr>
      <dsp:spPr>
        <a:xfrm>
          <a:off x="646794" y="1142255"/>
          <a:ext cx="1071120" cy="1071120"/>
        </a:xfrm>
        <a:prstGeom prst="gear6">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TW" sz="1400" b="1" kern="1200" dirty="0" smtClean="0">
              <a:latin typeface="Century Gothic"/>
              <a:cs typeface="Century Gothic"/>
            </a:rPr>
            <a:t>HA</a:t>
          </a:r>
          <a:endParaRPr lang="zh-TW" altLang="en-US" sz="1400" b="1" kern="1200" dirty="0">
            <a:latin typeface="Century Gothic"/>
            <a:cs typeface="Century Gothic"/>
          </a:endParaRPr>
        </a:p>
      </dsp:txBody>
      <dsp:txXfrm>
        <a:off x="916452" y="1413542"/>
        <a:ext cx="531804" cy="528546"/>
      </dsp:txXfrm>
    </dsp:sp>
    <dsp:sp modelId="{F041AC81-AC1E-B640-9B62-A5945872BD2E}">
      <dsp:nvSpPr>
        <dsp:cNvPr id="0" name=""/>
        <dsp:cNvSpPr/>
      </dsp:nvSpPr>
      <dsp:spPr>
        <a:xfrm rot="20700000">
          <a:off x="1069482" y="78584"/>
          <a:ext cx="1990694" cy="1437261"/>
        </a:xfrm>
        <a:prstGeom prst="gear6">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altLang="zh-TW" sz="1200" b="1" kern="1200" dirty="0" smtClean="0">
              <a:latin typeface="Century Gothic"/>
              <a:cs typeface="Century Gothic"/>
            </a:rPr>
            <a:t>Low cost &amp; high efficiency</a:t>
          </a:r>
          <a:endParaRPr lang="zh-TW" altLang="en-US" sz="1200" b="1" kern="1200" dirty="0">
            <a:latin typeface="Century Gothic"/>
            <a:cs typeface="Century Gothic"/>
          </a:endParaRPr>
        </a:p>
      </dsp:txBody>
      <dsp:txXfrm rot="-20700000">
        <a:off x="1538925" y="360992"/>
        <a:ext cx="1051808" cy="872445"/>
      </dsp:txXfrm>
    </dsp:sp>
    <dsp:sp modelId="{FA907E58-2CEA-A942-8E44-A5A94EEC3B7D}">
      <dsp:nvSpPr>
        <dsp:cNvPr id="0" name=""/>
        <dsp:cNvSpPr/>
      </dsp:nvSpPr>
      <dsp:spPr>
        <a:xfrm>
          <a:off x="1472760" y="1171401"/>
          <a:ext cx="1885171" cy="1885171"/>
        </a:xfrm>
        <a:prstGeom prst="circularArrow">
          <a:avLst>
            <a:gd name="adj1" fmla="val 4688"/>
            <a:gd name="adj2" fmla="val 299029"/>
            <a:gd name="adj3" fmla="val 2463979"/>
            <a:gd name="adj4" fmla="val 15978662"/>
            <a:gd name="adj5" fmla="val 5469"/>
          </a:avLst>
        </a:prstGeom>
        <a:gradFill rotWithShape="0">
          <a:gsLst>
            <a:gs pos="0">
              <a:schemeClr val="accent4">
                <a:tint val="60000"/>
                <a:hueOff val="0"/>
                <a:satOff val="0"/>
                <a:lumOff val="0"/>
                <a:alphaOff val="0"/>
                <a:satMod val="103000"/>
                <a:lumMod val="102000"/>
                <a:tint val="94000"/>
              </a:schemeClr>
            </a:gs>
            <a:gs pos="50000">
              <a:schemeClr val="accent4">
                <a:tint val="60000"/>
                <a:hueOff val="0"/>
                <a:satOff val="0"/>
                <a:lumOff val="0"/>
                <a:alphaOff val="0"/>
                <a:satMod val="110000"/>
                <a:lumMod val="100000"/>
                <a:shade val="100000"/>
              </a:schemeClr>
            </a:gs>
            <a:gs pos="100000">
              <a:schemeClr val="accent4">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2F93BC3-3A85-9C44-8994-C4AFFF3C802D}">
      <dsp:nvSpPr>
        <dsp:cNvPr id="0" name=""/>
        <dsp:cNvSpPr/>
      </dsp:nvSpPr>
      <dsp:spPr>
        <a:xfrm>
          <a:off x="515241" y="780949"/>
          <a:ext cx="1369695" cy="1369695"/>
        </a:xfrm>
        <a:prstGeom prst="leftCircularArrow">
          <a:avLst>
            <a:gd name="adj1" fmla="val 6452"/>
            <a:gd name="adj2" fmla="val 429999"/>
            <a:gd name="adj3" fmla="val 10489124"/>
            <a:gd name="adj4" fmla="val 14837806"/>
            <a:gd name="adj5" fmla="val 7527"/>
          </a:avLst>
        </a:prstGeom>
        <a:gradFill rotWithShape="0">
          <a:gsLst>
            <a:gs pos="0">
              <a:schemeClr val="accent4">
                <a:tint val="60000"/>
                <a:hueOff val="0"/>
                <a:satOff val="0"/>
                <a:lumOff val="0"/>
                <a:alphaOff val="0"/>
                <a:satMod val="103000"/>
                <a:lumMod val="102000"/>
                <a:tint val="94000"/>
              </a:schemeClr>
            </a:gs>
            <a:gs pos="50000">
              <a:schemeClr val="accent4">
                <a:tint val="60000"/>
                <a:hueOff val="0"/>
                <a:satOff val="0"/>
                <a:lumOff val="0"/>
                <a:alphaOff val="0"/>
                <a:satMod val="110000"/>
                <a:lumMod val="100000"/>
                <a:shade val="100000"/>
              </a:schemeClr>
            </a:gs>
            <a:gs pos="100000">
              <a:schemeClr val="accent4">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C55D56A-0C9D-B141-8D6E-EF7F4E7DAC00}">
      <dsp:nvSpPr>
        <dsp:cNvPr id="0" name=""/>
        <dsp:cNvSpPr/>
      </dsp:nvSpPr>
      <dsp:spPr>
        <a:xfrm>
          <a:off x="881310" y="49108"/>
          <a:ext cx="1476807" cy="1476807"/>
        </a:xfrm>
        <a:prstGeom prst="circularArrow">
          <a:avLst>
            <a:gd name="adj1" fmla="val 5984"/>
            <a:gd name="adj2" fmla="val 394124"/>
            <a:gd name="adj3" fmla="val 13313824"/>
            <a:gd name="adj4" fmla="val 10508221"/>
            <a:gd name="adj5" fmla="val 6981"/>
          </a:avLst>
        </a:prstGeom>
        <a:gradFill rotWithShape="0">
          <a:gsLst>
            <a:gs pos="0">
              <a:schemeClr val="accent4">
                <a:tint val="60000"/>
                <a:hueOff val="0"/>
                <a:satOff val="0"/>
                <a:lumOff val="0"/>
                <a:alphaOff val="0"/>
                <a:satMod val="103000"/>
                <a:lumMod val="102000"/>
                <a:tint val="94000"/>
              </a:schemeClr>
            </a:gs>
            <a:gs pos="50000">
              <a:schemeClr val="accent4">
                <a:tint val="60000"/>
                <a:hueOff val="0"/>
                <a:satOff val="0"/>
                <a:lumOff val="0"/>
                <a:alphaOff val="0"/>
                <a:satMod val="110000"/>
                <a:lumMod val="100000"/>
                <a:shade val="100000"/>
              </a:schemeClr>
            </a:gs>
            <a:gs pos="100000">
              <a:schemeClr val="accent4">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99E573-849F-4A9F-A10C-730779AB4E60}">
      <dsp:nvSpPr>
        <dsp:cNvPr id="0" name=""/>
        <dsp:cNvSpPr/>
      </dsp:nvSpPr>
      <dsp:spPr>
        <a:xfrm>
          <a:off x="586318" y="563610"/>
          <a:ext cx="688857" cy="688857"/>
        </a:xfrm>
        <a:prstGeom prst="gear9">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zh-CN" altLang="en-US" sz="800" kern="1200" dirty="0"/>
        </a:p>
      </dsp:txBody>
      <dsp:txXfrm>
        <a:off x="724809" y="724971"/>
        <a:ext cx="411875" cy="354087"/>
      </dsp:txXfrm>
    </dsp:sp>
    <dsp:sp modelId="{A49BBA8C-D556-4C48-859F-5970A16BEF3C}">
      <dsp:nvSpPr>
        <dsp:cNvPr id="0" name=""/>
        <dsp:cNvSpPr/>
      </dsp:nvSpPr>
      <dsp:spPr>
        <a:xfrm>
          <a:off x="185528" y="400789"/>
          <a:ext cx="500987" cy="500987"/>
        </a:xfrm>
        <a:prstGeom prst="gear6">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zh-CN" altLang="en-US" sz="800" kern="1200" dirty="0" smtClean="0"/>
            <a:t>云盘</a:t>
          </a:r>
          <a:endParaRPr lang="zh-CN" altLang="en-US" sz="800" kern="1200" dirty="0"/>
        </a:p>
      </dsp:txBody>
      <dsp:txXfrm>
        <a:off x="311653" y="527676"/>
        <a:ext cx="248737" cy="247213"/>
      </dsp:txXfrm>
    </dsp:sp>
    <dsp:sp modelId="{AB6AADD5-2CE0-4900-B7C7-296889C00EEB}">
      <dsp:nvSpPr>
        <dsp:cNvPr id="0" name=""/>
        <dsp:cNvSpPr/>
      </dsp:nvSpPr>
      <dsp:spPr>
        <a:xfrm rot="20700000">
          <a:off x="466132" y="55159"/>
          <a:ext cx="490865" cy="490865"/>
        </a:xfrm>
        <a:prstGeom prst="gear6">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zh-CN" altLang="en-US" sz="800" kern="1200" dirty="0" smtClean="0"/>
            <a:t>邮箱</a:t>
          </a:r>
          <a:r>
            <a:rPr lang="en-US" altLang="zh-CN" sz="800" kern="1200" dirty="0" smtClean="0"/>
            <a:t>/OA</a:t>
          </a:r>
          <a:endParaRPr lang="zh-CN" altLang="en-US" sz="800" kern="1200" dirty="0"/>
        </a:p>
      </dsp:txBody>
      <dsp:txXfrm rot="-20700000">
        <a:off x="573793" y="162820"/>
        <a:ext cx="275542" cy="275542"/>
      </dsp:txXfrm>
    </dsp:sp>
    <dsp:sp modelId="{6FB70481-88D4-475C-ADD2-F01B2799F99A}">
      <dsp:nvSpPr>
        <dsp:cNvPr id="0" name=""/>
        <dsp:cNvSpPr/>
      </dsp:nvSpPr>
      <dsp:spPr>
        <a:xfrm>
          <a:off x="506180" y="473983"/>
          <a:ext cx="881737" cy="881737"/>
        </a:xfrm>
        <a:prstGeom prst="circularArrow">
          <a:avLst>
            <a:gd name="adj1" fmla="val 4687"/>
            <a:gd name="adj2" fmla="val 299029"/>
            <a:gd name="adj3" fmla="val 2339077"/>
            <a:gd name="adj4" fmla="val 16316629"/>
            <a:gd name="adj5" fmla="val 5469"/>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DB1A9A3-9B6C-4904-B5F9-FB0B43811265}">
      <dsp:nvSpPr>
        <dsp:cNvPr id="0" name=""/>
        <dsp:cNvSpPr/>
      </dsp:nvSpPr>
      <dsp:spPr>
        <a:xfrm>
          <a:off x="96804" y="302565"/>
          <a:ext cx="640637" cy="640637"/>
        </a:xfrm>
        <a:prstGeom prst="lef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658343F-4B62-447E-8C16-D3A169840E76}">
      <dsp:nvSpPr>
        <dsp:cNvPr id="0" name=""/>
        <dsp:cNvSpPr/>
      </dsp:nvSpPr>
      <dsp:spPr>
        <a:xfrm>
          <a:off x="352590" y="-39733"/>
          <a:ext cx="690736" cy="690736"/>
        </a:xfrm>
        <a:prstGeom prst="circularArrow">
          <a:avLst>
            <a:gd name="adj1" fmla="val 5984"/>
            <a:gd name="adj2" fmla="val 394124"/>
            <a:gd name="adj3" fmla="val 13313824"/>
            <a:gd name="adj4" fmla="val 10508221"/>
            <a:gd name="adj5" fmla="val 6981"/>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C29F3-E8AE-D84F-957B-0747444476DE}" type="datetimeFigureOut">
              <a:rPr kumimoji="1" lang="zh-CN" altLang="en-US" smtClean="0"/>
              <a:t>2016/9/27</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DBFF16-864A-9242-B292-D9E90E7823F3}" type="slidenum">
              <a:rPr kumimoji="1" lang="zh-CN" altLang="en-US" smtClean="0"/>
              <a:t>‹#›</a:t>
            </a:fld>
            <a:endParaRPr kumimoji="1" lang="zh-CN" altLang="en-US"/>
          </a:p>
        </p:txBody>
      </p:sp>
    </p:spTree>
    <p:extLst>
      <p:ext uri="{BB962C8B-B14F-4D97-AF65-F5344CB8AC3E}">
        <p14:creationId xmlns:p14="http://schemas.microsoft.com/office/powerpoint/2010/main" val="1848283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defTabSz="732532" fontAlgn="auto">
              <a:spcBef>
                <a:spcPts val="0"/>
              </a:spcBef>
              <a:spcAft>
                <a:spcPts val="0"/>
              </a:spcAft>
              <a:defRPr/>
            </a:pPr>
            <a:r>
              <a:rPr lang="en-US" dirty="0" smtClean="0"/>
              <a:t>This deck is designed for the FIRST MEETING with a TECHNICAL DECISION MAKER (</a:t>
            </a:r>
            <a:r>
              <a:rPr lang="en-US" dirty="0" err="1" smtClean="0"/>
              <a:t>TDM</a:t>
            </a:r>
            <a:r>
              <a:rPr lang="en-US" dirty="0" smtClean="0"/>
              <a:t>). The </a:t>
            </a:r>
            <a:r>
              <a:rPr lang="en-US" dirty="0" err="1" smtClean="0"/>
              <a:t>TDM</a:t>
            </a:r>
            <a:r>
              <a:rPr lang="en-US" dirty="0" smtClean="0"/>
              <a:t> may be a virtualization admin, a cloud admin, a generic IT admin, or a storage admin.</a:t>
            </a:r>
          </a:p>
          <a:p>
            <a:pPr defTabSz="732532" fontAlgn="auto">
              <a:spcBef>
                <a:spcPts val="0"/>
              </a:spcBef>
              <a:spcAft>
                <a:spcPts val="0"/>
              </a:spcAft>
              <a:defRPr/>
            </a:pPr>
            <a:endParaRPr lang="en-US" dirty="0" smtClean="0"/>
          </a:p>
          <a:p>
            <a:pPr defTabSz="732532" fontAlgn="auto">
              <a:spcBef>
                <a:spcPts val="0"/>
              </a:spcBef>
              <a:spcAft>
                <a:spcPts val="0"/>
              </a:spcAft>
              <a:defRPr/>
            </a:pPr>
            <a:r>
              <a:rPr lang="en-US" dirty="0" smtClean="0"/>
              <a:t>The goal of the deck is to give a quick intro to Tintri and as quickly as possible get to a demo.</a:t>
            </a:r>
          </a:p>
          <a:p>
            <a:pPr defTabSz="732532" fontAlgn="auto">
              <a:spcBef>
                <a:spcPts val="0"/>
              </a:spcBef>
              <a:spcAft>
                <a:spcPts val="0"/>
              </a:spcAft>
              <a:defRPr/>
            </a:pPr>
            <a:endParaRPr lang="en-US" dirty="0" smtClean="0"/>
          </a:p>
          <a:p>
            <a:pPr defTabSz="732532" fontAlgn="auto">
              <a:spcBef>
                <a:spcPts val="0"/>
              </a:spcBef>
              <a:spcAft>
                <a:spcPts val="0"/>
              </a:spcAft>
              <a:defRPr/>
            </a:pPr>
            <a:r>
              <a:rPr lang="en-US" dirty="0" smtClean="0"/>
              <a:t>Introduce yourself and the Tintri team here. </a:t>
            </a:r>
            <a:br>
              <a:rPr lang="en-US" dirty="0" smtClean="0"/>
            </a:br>
            <a:r>
              <a:rPr lang="en-US" dirty="0" smtClean="0"/>
              <a:t/>
            </a:r>
            <a:br>
              <a:rPr lang="en-US" dirty="0" smtClean="0"/>
            </a:br>
            <a:r>
              <a:rPr lang="en-US" dirty="0" smtClean="0"/>
              <a:t>Talking points:</a:t>
            </a:r>
          </a:p>
          <a:p>
            <a:pPr marL="171450" indent="-171450" defTabSz="732532" fontAlgn="auto">
              <a:spcBef>
                <a:spcPts val="0"/>
              </a:spcBef>
              <a:spcAft>
                <a:spcPts val="0"/>
              </a:spcAft>
              <a:buFont typeface="Arial" panose="020B0604020202020204" pitchFamily="34" charset="0"/>
              <a:buChar char="•"/>
              <a:defRPr/>
            </a:pPr>
            <a:r>
              <a:rPr lang="en-US" dirty="0" smtClean="0"/>
              <a:t>Here to talk to you about your virtualized or cloud applications and services</a:t>
            </a:r>
          </a:p>
          <a:p>
            <a:pPr marL="171450" indent="-171450" defTabSz="732532" fontAlgn="auto">
              <a:spcBef>
                <a:spcPts val="0"/>
              </a:spcBef>
              <a:spcAft>
                <a:spcPts val="0"/>
              </a:spcAft>
              <a:buFont typeface="Arial" panose="020B0604020202020204" pitchFamily="34" charset="0"/>
              <a:buChar char="•"/>
              <a:defRPr/>
            </a:pPr>
            <a:r>
              <a:rPr lang="en-US" dirty="0" smtClean="0"/>
              <a:t>Conventional storage is a major challenge to IT organizations like yours</a:t>
            </a:r>
          </a:p>
          <a:p>
            <a:pPr marL="171450" indent="-171450" defTabSz="732532" fontAlgn="auto">
              <a:spcBef>
                <a:spcPts val="0"/>
              </a:spcBef>
              <a:spcAft>
                <a:spcPts val="0"/>
              </a:spcAft>
              <a:buFont typeface="Arial" panose="020B0604020202020204" pitchFamily="34" charset="0"/>
              <a:buChar char="•"/>
              <a:defRPr/>
            </a:pPr>
            <a:r>
              <a:rPr lang="en-US" dirty="0" smtClean="0"/>
              <a:t>Our founders, including Kieran Harty employee 25 at VMware, started Tintri to solve these issues</a:t>
            </a:r>
            <a:endParaRPr lang="en-US" dirty="0"/>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defTabSz="731838" fontAlgn="base">
              <a:spcBef>
                <a:spcPct val="0"/>
              </a:spcBef>
              <a:spcAft>
                <a:spcPct val="0"/>
              </a:spcAft>
            </a:pPr>
            <a:fld id="{8C965A73-273B-C34C-BB35-08785E8ED0A3}" type="slidenum">
              <a:rPr lang="en-US" altLang="zh-CN" sz="1200"/>
              <a:pPr defTabSz="731838" fontAlgn="base">
                <a:spcBef>
                  <a:spcPct val="0"/>
                </a:spcBef>
                <a:spcAft>
                  <a:spcPct val="0"/>
                </a:spcAft>
              </a:pPr>
              <a:t>1</a:t>
            </a:fld>
            <a:endParaRPr lang="en-US" altLang="zh-CN" sz="1200"/>
          </a:p>
        </p:txBody>
      </p:sp>
    </p:spTree>
    <p:extLst>
      <p:ext uri="{BB962C8B-B14F-4D97-AF65-F5344CB8AC3E}">
        <p14:creationId xmlns:p14="http://schemas.microsoft.com/office/powerpoint/2010/main" val="1960322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a:latin typeface="Arial" charset="0"/>
              </a:rPr>
              <a:t>Scale-Out Flash meets Scale-Out NAS.  By combing the power of EMC’s XtremIO with in a Vblock and Isilon storage environment you get the ultimate in performance, flexibility, scalability &amp; efficiency.  This use case was purpose built for a virtual desktop infrastructure. This enables a true hot edge/cold core solution that allows for individual scalability of latency related performance and file capacity: giving you the best of both worlds.  Additionally if you need to add more IOPS performance you can easily scale more XtremIO, whereas if you need to add more capacity you simply add more Isilon nodes.</a:t>
            </a:r>
          </a:p>
          <a:p>
            <a:pPr>
              <a:spcBef>
                <a:spcPct val="0"/>
              </a:spcBef>
            </a:pPr>
            <a:endParaRPr lang="en-US" altLang="zh-CN">
              <a:latin typeface="Arial" charset="0"/>
            </a:endParaRPr>
          </a:p>
          <a:p>
            <a:pPr>
              <a:spcBef>
                <a:spcPct val="0"/>
              </a:spcBef>
            </a:pPr>
            <a:r>
              <a:rPr lang="en-US" altLang="zh-CN">
                <a:latin typeface="Arial" charset="0"/>
              </a:rPr>
              <a:t>Ultimately, this dramatically reduces the cost and complexity of owning and managing a VD infrastructure, especially as it scales.</a:t>
            </a:r>
          </a:p>
          <a:p>
            <a:pPr>
              <a:spcBef>
                <a:spcPct val="0"/>
              </a:spcBef>
            </a:pPr>
            <a:endParaRPr lang="en-US" altLang="zh-CN">
              <a:latin typeface="Arial" charset="0"/>
            </a:endParaRPr>
          </a:p>
          <a:p>
            <a:pPr>
              <a:spcBef>
                <a:spcPct val="0"/>
              </a:spcBef>
            </a:pPr>
            <a:r>
              <a:rPr lang="en-US" altLang="zh-CN">
                <a:latin typeface="Arial" charset="0"/>
              </a:rPr>
              <a:t>Let’s take a closer look at EMC’s XtremIO.</a:t>
            </a:r>
          </a:p>
        </p:txBody>
      </p:sp>
      <p:sp>
        <p:nvSpPr>
          <p:cNvPr id="105474" name="Slide Image Placeholder 5"/>
          <p:cNvSpPr>
            <a:spLocks noGrp="1" noRot="1" noChangeAspect="1" noTextEdit="1"/>
          </p:cNvSpPr>
          <p:nvPr>
            <p:ph type="sldImg"/>
          </p:nvPr>
        </p:nvSpPr>
        <p:spPr bwMode="auto">
          <a:xfrm>
            <a:off x="1655763" y="698500"/>
            <a:ext cx="3768725" cy="2120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2024436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defTabSz="732532" fontAlgn="auto">
              <a:spcBef>
                <a:spcPts val="0"/>
              </a:spcBef>
              <a:spcAft>
                <a:spcPts val="0"/>
              </a:spcAft>
              <a:defRPr/>
            </a:pPr>
            <a:r>
              <a:rPr lang="en-US" dirty="0" smtClean="0"/>
              <a:t>This deck is designed for the FIRST MEETING with a TECHNICAL DECISION MAKER (</a:t>
            </a:r>
            <a:r>
              <a:rPr lang="en-US" dirty="0" err="1" smtClean="0"/>
              <a:t>TDM</a:t>
            </a:r>
            <a:r>
              <a:rPr lang="en-US" dirty="0" smtClean="0"/>
              <a:t>). The </a:t>
            </a:r>
            <a:r>
              <a:rPr lang="en-US" dirty="0" err="1" smtClean="0"/>
              <a:t>TDM</a:t>
            </a:r>
            <a:r>
              <a:rPr lang="en-US" dirty="0" smtClean="0"/>
              <a:t> may be a virtualization admin, a cloud admin, a generic IT admin, or a storage admin.</a:t>
            </a:r>
          </a:p>
          <a:p>
            <a:pPr defTabSz="732532" fontAlgn="auto">
              <a:spcBef>
                <a:spcPts val="0"/>
              </a:spcBef>
              <a:spcAft>
                <a:spcPts val="0"/>
              </a:spcAft>
              <a:defRPr/>
            </a:pPr>
            <a:endParaRPr lang="en-US" dirty="0" smtClean="0"/>
          </a:p>
          <a:p>
            <a:pPr defTabSz="732532" fontAlgn="auto">
              <a:spcBef>
                <a:spcPts val="0"/>
              </a:spcBef>
              <a:spcAft>
                <a:spcPts val="0"/>
              </a:spcAft>
              <a:defRPr/>
            </a:pPr>
            <a:r>
              <a:rPr lang="en-US" dirty="0" smtClean="0"/>
              <a:t>The goal of the deck is to give a quick intro to Tintri and as quickly as possible get to a demo.</a:t>
            </a:r>
          </a:p>
          <a:p>
            <a:pPr defTabSz="732532" fontAlgn="auto">
              <a:spcBef>
                <a:spcPts val="0"/>
              </a:spcBef>
              <a:spcAft>
                <a:spcPts val="0"/>
              </a:spcAft>
              <a:defRPr/>
            </a:pPr>
            <a:endParaRPr lang="en-US" dirty="0" smtClean="0"/>
          </a:p>
          <a:p>
            <a:pPr defTabSz="732532" fontAlgn="auto">
              <a:spcBef>
                <a:spcPts val="0"/>
              </a:spcBef>
              <a:spcAft>
                <a:spcPts val="0"/>
              </a:spcAft>
              <a:defRPr/>
            </a:pPr>
            <a:r>
              <a:rPr lang="en-US" dirty="0" smtClean="0"/>
              <a:t>Introduce yourself and the Tintri team here. </a:t>
            </a:r>
            <a:br>
              <a:rPr lang="en-US" dirty="0" smtClean="0"/>
            </a:br>
            <a:r>
              <a:rPr lang="en-US" dirty="0" smtClean="0"/>
              <a:t/>
            </a:r>
            <a:br>
              <a:rPr lang="en-US" dirty="0" smtClean="0"/>
            </a:br>
            <a:r>
              <a:rPr lang="en-US" dirty="0" smtClean="0"/>
              <a:t>Talking points:</a:t>
            </a:r>
          </a:p>
          <a:p>
            <a:pPr marL="171450" indent="-171450" defTabSz="732532" fontAlgn="auto">
              <a:spcBef>
                <a:spcPts val="0"/>
              </a:spcBef>
              <a:spcAft>
                <a:spcPts val="0"/>
              </a:spcAft>
              <a:buFont typeface="Arial" panose="020B0604020202020204" pitchFamily="34" charset="0"/>
              <a:buChar char="•"/>
              <a:defRPr/>
            </a:pPr>
            <a:r>
              <a:rPr lang="en-US" dirty="0" smtClean="0"/>
              <a:t>Here to talk to you about your virtualized or cloud applications and services</a:t>
            </a:r>
          </a:p>
          <a:p>
            <a:pPr marL="171450" indent="-171450" defTabSz="732532" fontAlgn="auto">
              <a:spcBef>
                <a:spcPts val="0"/>
              </a:spcBef>
              <a:spcAft>
                <a:spcPts val="0"/>
              </a:spcAft>
              <a:buFont typeface="Arial" panose="020B0604020202020204" pitchFamily="34" charset="0"/>
              <a:buChar char="•"/>
              <a:defRPr/>
            </a:pPr>
            <a:r>
              <a:rPr lang="en-US" dirty="0" smtClean="0"/>
              <a:t>Conventional storage is a major challenge to IT organizations like yours</a:t>
            </a:r>
          </a:p>
          <a:p>
            <a:pPr marL="171450" indent="-171450" defTabSz="732532" fontAlgn="auto">
              <a:spcBef>
                <a:spcPts val="0"/>
              </a:spcBef>
              <a:spcAft>
                <a:spcPts val="0"/>
              </a:spcAft>
              <a:buFont typeface="Arial" panose="020B0604020202020204" pitchFamily="34" charset="0"/>
              <a:buChar char="•"/>
              <a:defRPr/>
            </a:pPr>
            <a:r>
              <a:rPr lang="en-US" dirty="0" smtClean="0"/>
              <a:t>Our founders, including Kieran Harty employee 25 at VMware, started Tintri to solve these issues</a:t>
            </a:r>
            <a:endParaRPr lang="en-US" dirty="0"/>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defTabSz="731838" fontAlgn="base">
              <a:spcBef>
                <a:spcPct val="0"/>
              </a:spcBef>
              <a:spcAft>
                <a:spcPct val="0"/>
              </a:spcAft>
            </a:pPr>
            <a:fld id="{8C965A73-273B-C34C-BB35-08785E8ED0A3}" type="slidenum">
              <a:rPr lang="en-US" altLang="zh-CN" sz="1200"/>
              <a:pPr defTabSz="731838" fontAlgn="base">
                <a:spcBef>
                  <a:spcPct val="0"/>
                </a:spcBef>
                <a:spcAft>
                  <a:spcPct val="0"/>
                </a:spcAft>
              </a:pPr>
              <a:t>16</a:t>
            </a:fld>
            <a:endParaRPr lang="en-US" altLang="zh-CN" sz="1200"/>
          </a:p>
        </p:txBody>
      </p:sp>
    </p:spTree>
    <p:extLst>
      <p:ext uri="{BB962C8B-B14F-4D97-AF65-F5344CB8AC3E}">
        <p14:creationId xmlns:p14="http://schemas.microsoft.com/office/powerpoint/2010/main" val="1766903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defTabSz="732532" fontAlgn="auto">
              <a:spcBef>
                <a:spcPts val="0"/>
              </a:spcBef>
              <a:spcAft>
                <a:spcPts val="0"/>
              </a:spcAft>
              <a:defRPr/>
            </a:pPr>
            <a:r>
              <a:rPr lang="en-US" dirty="0" smtClean="0"/>
              <a:t>This deck is designed for the FIRST MEETING with a TECHNICAL DECISION MAKER (</a:t>
            </a:r>
            <a:r>
              <a:rPr lang="en-US" dirty="0" err="1" smtClean="0"/>
              <a:t>TDM</a:t>
            </a:r>
            <a:r>
              <a:rPr lang="en-US" dirty="0" smtClean="0"/>
              <a:t>). The </a:t>
            </a:r>
            <a:r>
              <a:rPr lang="en-US" dirty="0" err="1" smtClean="0"/>
              <a:t>TDM</a:t>
            </a:r>
            <a:r>
              <a:rPr lang="en-US" dirty="0" smtClean="0"/>
              <a:t> may be a virtualization admin, a cloud admin, a generic IT admin, or a storage admin.</a:t>
            </a:r>
          </a:p>
          <a:p>
            <a:pPr defTabSz="732532" fontAlgn="auto">
              <a:spcBef>
                <a:spcPts val="0"/>
              </a:spcBef>
              <a:spcAft>
                <a:spcPts val="0"/>
              </a:spcAft>
              <a:defRPr/>
            </a:pPr>
            <a:endParaRPr lang="en-US" dirty="0" smtClean="0"/>
          </a:p>
          <a:p>
            <a:pPr defTabSz="732532" fontAlgn="auto">
              <a:spcBef>
                <a:spcPts val="0"/>
              </a:spcBef>
              <a:spcAft>
                <a:spcPts val="0"/>
              </a:spcAft>
              <a:defRPr/>
            </a:pPr>
            <a:r>
              <a:rPr lang="en-US" dirty="0" smtClean="0"/>
              <a:t>The goal of the deck is to give a quick intro to Tintri and as quickly as possible get to a demo.</a:t>
            </a:r>
          </a:p>
          <a:p>
            <a:pPr defTabSz="732532" fontAlgn="auto">
              <a:spcBef>
                <a:spcPts val="0"/>
              </a:spcBef>
              <a:spcAft>
                <a:spcPts val="0"/>
              </a:spcAft>
              <a:defRPr/>
            </a:pPr>
            <a:endParaRPr lang="en-US" dirty="0" smtClean="0"/>
          </a:p>
          <a:p>
            <a:pPr defTabSz="732532" fontAlgn="auto">
              <a:spcBef>
                <a:spcPts val="0"/>
              </a:spcBef>
              <a:spcAft>
                <a:spcPts val="0"/>
              </a:spcAft>
              <a:defRPr/>
            </a:pPr>
            <a:r>
              <a:rPr lang="en-US" dirty="0" smtClean="0"/>
              <a:t>Introduce yourself and the Tintri team here. </a:t>
            </a:r>
            <a:br>
              <a:rPr lang="en-US" dirty="0" smtClean="0"/>
            </a:br>
            <a:r>
              <a:rPr lang="en-US" dirty="0" smtClean="0"/>
              <a:t/>
            </a:r>
            <a:br>
              <a:rPr lang="en-US" dirty="0" smtClean="0"/>
            </a:br>
            <a:r>
              <a:rPr lang="en-US" dirty="0" smtClean="0"/>
              <a:t>Talking points:</a:t>
            </a:r>
          </a:p>
          <a:p>
            <a:pPr marL="171450" indent="-171450" defTabSz="732532" fontAlgn="auto">
              <a:spcBef>
                <a:spcPts val="0"/>
              </a:spcBef>
              <a:spcAft>
                <a:spcPts val="0"/>
              </a:spcAft>
              <a:buFont typeface="Arial" panose="020B0604020202020204" pitchFamily="34" charset="0"/>
              <a:buChar char="•"/>
              <a:defRPr/>
            </a:pPr>
            <a:r>
              <a:rPr lang="en-US" dirty="0" smtClean="0"/>
              <a:t>Here to talk to you about your virtualized or cloud applications and services</a:t>
            </a:r>
          </a:p>
          <a:p>
            <a:pPr marL="171450" indent="-171450" defTabSz="732532" fontAlgn="auto">
              <a:spcBef>
                <a:spcPts val="0"/>
              </a:spcBef>
              <a:spcAft>
                <a:spcPts val="0"/>
              </a:spcAft>
              <a:buFont typeface="Arial" panose="020B0604020202020204" pitchFamily="34" charset="0"/>
              <a:buChar char="•"/>
              <a:defRPr/>
            </a:pPr>
            <a:r>
              <a:rPr lang="en-US" dirty="0" smtClean="0"/>
              <a:t>Conventional storage is a major challenge to IT organizations like yours</a:t>
            </a:r>
          </a:p>
          <a:p>
            <a:pPr marL="171450" indent="-171450" defTabSz="732532" fontAlgn="auto">
              <a:spcBef>
                <a:spcPts val="0"/>
              </a:spcBef>
              <a:spcAft>
                <a:spcPts val="0"/>
              </a:spcAft>
              <a:buFont typeface="Arial" panose="020B0604020202020204" pitchFamily="34" charset="0"/>
              <a:buChar char="•"/>
              <a:defRPr/>
            </a:pPr>
            <a:r>
              <a:rPr lang="en-US" dirty="0" smtClean="0"/>
              <a:t>Our founders, including Kieran Harty employee 25 at VMware, started Tintri to solve these issues</a:t>
            </a:r>
            <a:endParaRPr lang="en-US" dirty="0"/>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defTabSz="731838" fontAlgn="base">
              <a:spcBef>
                <a:spcPct val="0"/>
              </a:spcBef>
              <a:spcAft>
                <a:spcPct val="0"/>
              </a:spcAft>
            </a:pPr>
            <a:fld id="{8C965A73-273B-C34C-BB35-08785E8ED0A3}" type="slidenum">
              <a:rPr lang="en-US" altLang="zh-CN" sz="1200"/>
              <a:pPr defTabSz="731838" fontAlgn="base">
                <a:spcBef>
                  <a:spcPct val="0"/>
                </a:spcBef>
                <a:spcAft>
                  <a:spcPct val="0"/>
                </a:spcAft>
              </a:pPr>
              <a:t>20</a:t>
            </a:fld>
            <a:endParaRPr lang="en-US" altLang="zh-CN" sz="1200"/>
          </a:p>
        </p:txBody>
      </p:sp>
    </p:spTree>
    <p:extLst>
      <p:ext uri="{BB962C8B-B14F-4D97-AF65-F5344CB8AC3E}">
        <p14:creationId xmlns:p14="http://schemas.microsoft.com/office/powerpoint/2010/main" val="2733346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a:latin typeface="Arial" charset="0"/>
              </a:rPr>
              <a:t>So with a single VMStore being utilized as a datastore, we’ve removed all of the underlying (antiquated) storage concepts. Thousands of VMs on a single datastore.</a:t>
            </a:r>
          </a:p>
          <a:p>
            <a:pPr>
              <a:spcBef>
                <a:spcPct val="0"/>
              </a:spcBef>
            </a:pPr>
            <a:r>
              <a:rPr lang="en-US" altLang="zh-CN">
                <a:latin typeface="Arial" charset="0"/>
              </a:rPr>
              <a:t>So how do we ensure performance isolation; QoS; and the right level of data-management? Stay tuned to find out.</a:t>
            </a: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defTabSz="731838" fontAlgn="base">
              <a:spcBef>
                <a:spcPct val="0"/>
              </a:spcBef>
              <a:spcAft>
                <a:spcPct val="0"/>
              </a:spcAft>
            </a:pPr>
            <a:fld id="{3BF83F3C-D843-234F-BAF4-88C4D5DC5DD2}" type="slidenum">
              <a:rPr lang="en-US" altLang="zh-CN" sz="1200"/>
              <a:pPr defTabSz="731838" fontAlgn="base">
                <a:spcBef>
                  <a:spcPct val="0"/>
                </a:spcBef>
                <a:spcAft>
                  <a:spcPct val="0"/>
                </a:spcAft>
              </a:pPr>
              <a:t>4</a:t>
            </a:fld>
            <a:endParaRPr lang="en-US" altLang="zh-CN" sz="1200"/>
          </a:p>
        </p:txBody>
      </p:sp>
    </p:spTree>
    <p:extLst>
      <p:ext uri="{BB962C8B-B14F-4D97-AF65-F5344CB8AC3E}">
        <p14:creationId xmlns:p14="http://schemas.microsoft.com/office/powerpoint/2010/main" val="171082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a:latin typeface="Arial" charset="0"/>
              </a:rPr>
              <a:t>So we mentioned on how many organizations build lots of datastores to support varying workloads. Well if we try to diagram that out, the diagram on the left is what that looks like. We use a NAS in this example, but LUNs on a SAN aren’t too different.</a:t>
            </a:r>
          </a:p>
          <a:p>
            <a:pPr>
              <a:spcBef>
                <a:spcPct val="0"/>
              </a:spcBef>
            </a:pPr>
            <a:r>
              <a:rPr lang="en-US" altLang="zh-CN">
                <a:latin typeface="Arial" charset="0"/>
              </a:rPr>
              <a:t>Conversely, Tintri’s diagram is much simpler. We remove much of the planning and configuration from the process. Freeing up so much of that valuable time (a.k.a. money)</a:t>
            </a:r>
          </a:p>
          <a:p>
            <a:pPr>
              <a:spcBef>
                <a:spcPct val="0"/>
              </a:spcBef>
            </a:pPr>
            <a:r>
              <a:rPr lang="en-US" altLang="zh-CN">
                <a:latin typeface="Arial" charset="0"/>
              </a:rPr>
              <a:t> </a:t>
            </a: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defTabSz="731838" fontAlgn="base">
              <a:spcBef>
                <a:spcPct val="0"/>
              </a:spcBef>
              <a:spcAft>
                <a:spcPct val="0"/>
              </a:spcAft>
            </a:pPr>
            <a:fld id="{BFF7267F-417A-F04E-929F-7DDD036860C0}" type="slidenum">
              <a:rPr lang="en-US" altLang="zh-CN" sz="1200"/>
              <a:pPr defTabSz="731838" fontAlgn="base">
                <a:spcBef>
                  <a:spcPct val="0"/>
                </a:spcBef>
                <a:spcAft>
                  <a:spcPct val="0"/>
                </a:spcAft>
              </a:pPr>
              <a:t>5</a:t>
            </a:fld>
            <a:endParaRPr lang="en-US" altLang="zh-CN" sz="1200"/>
          </a:p>
        </p:txBody>
      </p:sp>
    </p:spTree>
    <p:extLst>
      <p:ext uri="{BB962C8B-B14F-4D97-AF65-F5344CB8AC3E}">
        <p14:creationId xmlns:p14="http://schemas.microsoft.com/office/powerpoint/2010/main" val="56805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a:spcBef>
                <a:spcPct val="0"/>
              </a:spcBef>
            </a:pPr>
            <a:r>
              <a:rPr lang="en-US" altLang="zh-CN">
                <a:latin typeface="Arial" charset="0"/>
              </a:rPr>
              <a:t>Tintri Global Center is our single pane of glass for customers with multiple VMstores. You can manage up to 32 VMstores across geographies from a single location. That’s the equivalent of managing just 32 datastores with 3.2PB of capacity for 112,000 VMs and 4.5M IOPS from one place. </a:t>
            </a: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defTabSz="731838" fontAlgn="base">
              <a:spcBef>
                <a:spcPct val="0"/>
              </a:spcBef>
              <a:spcAft>
                <a:spcPct val="0"/>
              </a:spcAft>
            </a:pPr>
            <a:fld id="{4E38E8BB-1CA8-D948-836F-4FBBCC59759C}" type="slidenum">
              <a:rPr lang="en-US" altLang="zh-CN" sz="1200"/>
              <a:pPr defTabSz="731838" fontAlgn="base">
                <a:spcBef>
                  <a:spcPct val="0"/>
                </a:spcBef>
                <a:spcAft>
                  <a:spcPct val="0"/>
                </a:spcAft>
              </a:pPr>
              <a:t>6</a:t>
            </a:fld>
            <a:endParaRPr lang="en-US" altLang="zh-CN" sz="1200"/>
          </a:p>
        </p:txBody>
      </p:sp>
    </p:spTree>
    <p:extLst>
      <p:ext uri="{BB962C8B-B14F-4D97-AF65-F5344CB8AC3E}">
        <p14:creationId xmlns:p14="http://schemas.microsoft.com/office/powerpoint/2010/main" val="1247426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defTabSz="931666" fontAlgn="auto">
              <a:spcBef>
                <a:spcPts val="0"/>
              </a:spcBef>
              <a:spcAft>
                <a:spcPts val="0"/>
              </a:spcAft>
              <a:defRPr/>
            </a:pPr>
            <a:r>
              <a:rPr lang="en-US" dirty="0" smtClean="0"/>
              <a:t>And here’s how we take QoS to the next level in Tintri OS 3.2 – with visibility and control not available from any other storage solution.</a:t>
            </a:r>
          </a:p>
          <a:p>
            <a:pPr defTabSz="931666" fontAlgn="auto">
              <a:spcBef>
                <a:spcPts val="0"/>
              </a:spcBef>
              <a:spcAft>
                <a:spcPts val="0"/>
              </a:spcAft>
              <a:defRPr/>
            </a:pPr>
            <a:endParaRPr lang="en-US" dirty="0" smtClean="0"/>
          </a:p>
          <a:p>
            <a:pPr marL="232943" indent="-232943" defTabSz="931666" fontAlgn="auto">
              <a:spcBef>
                <a:spcPts val="0"/>
              </a:spcBef>
              <a:spcAft>
                <a:spcPts val="0"/>
              </a:spcAft>
              <a:buFontTx/>
              <a:buAutoNum type="arabicPeriod"/>
              <a:defRPr/>
            </a:pPr>
            <a:r>
              <a:rPr lang="en-US" b="1" dirty="0" smtClean="0"/>
              <a:t>VM-level vs. LUN/volume level. </a:t>
            </a:r>
            <a:r>
              <a:rPr lang="en-US" dirty="0" smtClean="0"/>
              <a:t>Conventional storage limits QoS controls to the LUN/volume level. Each LUN/volume may have dozens or hundreds of VMs with very different requirements, but you’re assigning them ALL the same QoS. Tintri lets you assign QoS for each individual VM to guarantee performance.</a:t>
            </a:r>
          </a:p>
          <a:p>
            <a:pPr marL="232943" indent="-232943" defTabSz="931666" fontAlgn="auto">
              <a:spcBef>
                <a:spcPts val="0"/>
              </a:spcBef>
              <a:spcAft>
                <a:spcPts val="0"/>
              </a:spcAft>
              <a:buFontTx/>
              <a:buAutoNum type="arabicPeriod"/>
              <a:defRPr/>
            </a:pPr>
            <a:r>
              <a:rPr lang="en-US" b="1" dirty="0" smtClean="0"/>
              <a:t>Visualization.</a:t>
            </a:r>
            <a:r>
              <a:rPr lang="en-US" dirty="0" smtClean="0"/>
              <a:t> Rather than punch min and max IOPS into a cell, Tintri provides visual guidance on how to best set IOPS. Look at the top graph and you can see (not guess) how you need to adjust settings.</a:t>
            </a:r>
          </a:p>
          <a:p>
            <a:pPr marL="232943" indent="-232943" defTabSz="931666" fontAlgn="auto">
              <a:spcBef>
                <a:spcPts val="0"/>
              </a:spcBef>
              <a:spcAft>
                <a:spcPts val="0"/>
              </a:spcAft>
              <a:buFontTx/>
              <a:buAutoNum type="arabicPeriod"/>
              <a:defRPr/>
            </a:pPr>
            <a:r>
              <a:rPr lang="en-US" b="1" dirty="0" smtClean="0"/>
              <a:t>Feedback loop.</a:t>
            </a:r>
            <a:r>
              <a:rPr lang="en-US" dirty="0" smtClean="0"/>
              <a:t> Change settings with conventional storage and then wait for end user feedback—that’s a long loop. With Tintri, you immediately see the impact on latency.</a:t>
            </a:r>
            <a:endParaRPr lang="en-US" dirty="0"/>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defTabSz="731838" fontAlgn="base">
              <a:spcBef>
                <a:spcPct val="0"/>
              </a:spcBef>
              <a:spcAft>
                <a:spcPct val="0"/>
              </a:spcAft>
            </a:pPr>
            <a:fld id="{ADC63B06-40B5-9D42-805B-D21B7F815757}" type="slidenum">
              <a:rPr lang="en-US" altLang="zh-CN" sz="1200"/>
              <a:pPr defTabSz="731838" fontAlgn="base">
                <a:spcBef>
                  <a:spcPct val="0"/>
                </a:spcBef>
                <a:spcAft>
                  <a:spcPct val="0"/>
                </a:spcAft>
              </a:pPr>
              <a:t>8</a:t>
            </a:fld>
            <a:endParaRPr lang="en-US" altLang="zh-CN" sz="1200"/>
          </a:p>
        </p:txBody>
      </p:sp>
    </p:spTree>
    <p:extLst>
      <p:ext uri="{BB962C8B-B14F-4D97-AF65-F5344CB8AC3E}">
        <p14:creationId xmlns:p14="http://schemas.microsoft.com/office/powerpoint/2010/main" val="2054562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a:latin typeface="Arial" charset="0"/>
              </a:rPr>
              <a:t>Now to the </a:t>
            </a:r>
            <a:r>
              <a:rPr lang="en-US" altLang="zh-CN" b="1">
                <a:latin typeface="Arial" charset="0"/>
              </a:rPr>
              <a:t>new</a:t>
            </a:r>
            <a:r>
              <a:rPr lang="en-US" altLang="zh-CN">
                <a:latin typeface="Arial" charset="0"/>
              </a:rPr>
              <a:t>. Today we’re launching </a:t>
            </a:r>
            <a:r>
              <a:rPr lang="en-US" altLang="zh-CN" b="1">
                <a:latin typeface="Arial" charset="0"/>
              </a:rPr>
              <a:t>scale-out all flash storage for virtualized environments and the cloud</a:t>
            </a:r>
            <a:r>
              <a:rPr lang="en-US" altLang="zh-CN">
                <a:latin typeface="Arial" charset="0"/>
              </a:rPr>
              <a:t>. This is built on the foundation of the VM-level file system. Let’s discuss each of the 4 components.</a:t>
            </a:r>
          </a:p>
          <a:p>
            <a:pPr>
              <a:spcBef>
                <a:spcPct val="0"/>
              </a:spcBef>
            </a:pPr>
            <a:r>
              <a:rPr lang="en-US" altLang="zh-CN">
                <a:latin typeface="Arial" charset="0"/>
              </a:rPr>
              <a:t>First the </a:t>
            </a:r>
            <a:r>
              <a:rPr lang="en-US" altLang="zh-CN" b="1">
                <a:latin typeface="Arial" charset="0"/>
              </a:rPr>
              <a:t>storage platform </a:t>
            </a:r>
            <a:r>
              <a:rPr lang="en-US" altLang="zh-CN">
                <a:latin typeface="Arial" charset="0"/>
              </a:rPr>
              <a:t>– a new way of doing scale out that is specifically targeted at virtualized environment and the cloud.  It allows you to build up a loosely coupled pool of storage nodes that can be treated as a single unit. You can start with a single system in a pool and grow the pool incrementally by adding storage nodes. You can start with a one node and grow to 32 nodes and 10 PB of storage. The scale out platform doesn’t require forwarding by intermediary nodes. The </a:t>
            </a:r>
            <a:r>
              <a:rPr lang="en-US" altLang="zh-CN" b="1">
                <a:latin typeface="Arial" charset="0"/>
              </a:rPr>
              <a:t>VM scale-out software </a:t>
            </a:r>
            <a:r>
              <a:rPr lang="en-US" altLang="zh-CN">
                <a:latin typeface="Arial" charset="0"/>
              </a:rPr>
              <a:t>optimizes the distribution of VMs in the pool.  It does this using a sophisticated algorithm that processes detailed data on every VM and every storage node.  Next is </a:t>
            </a:r>
            <a:r>
              <a:rPr lang="en-US" altLang="zh-CN" b="1">
                <a:latin typeface="Arial" charset="0"/>
              </a:rPr>
              <a:t>Tintri analytics</a:t>
            </a:r>
            <a:r>
              <a:rPr lang="en-US" altLang="zh-CN">
                <a:latin typeface="Arial" charset="0"/>
              </a:rPr>
              <a:t>, a predictive analytics solution that generates actionable insights based on VM level data.  Finally we’re introducing </a:t>
            </a:r>
            <a:r>
              <a:rPr lang="en-US" altLang="zh-CN" b="1">
                <a:latin typeface="Arial" charset="0"/>
              </a:rPr>
              <a:t>9 new all flash models </a:t>
            </a:r>
            <a:r>
              <a:rPr lang="en-US" altLang="zh-CN">
                <a:latin typeface="Arial" charset="0"/>
              </a:rPr>
              <a:t>with varying levels of capacity and performance. We’re </a:t>
            </a:r>
            <a:r>
              <a:rPr lang="en-US" altLang="zh-CN" b="1">
                <a:latin typeface="Arial" charset="0"/>
              </a:rPr>
              <a:t>quadrupling</a:t>
            </a:r>
            <a:r>
              <a:rPr lang="en-US" altLang="zh-CN">
                <a:latin typeface="Arial" charset="0"/>
              </a:rPr>
              <a:t> the size of our largest individual node and adding the ability to expand capacity.</a:t>
            </a:r>
          </a:p>
          <a:p>
            <a:pPr>
              <a:spcBef>
                <a:spcPct val="0"/>
              </a:spcBef>
            </a:pPr>
            <a:endParaRPr lang="en-US" altLang="zh-CN">
              <a:latin typeface="Arial" charset="0"/>
            </a:endParaRP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defTabSz="731838" fontAlgn="base">
              <a:spcBef>
                <a:spcPct val="0"/>
              </a:spcBef>
              <a:spcAft>
                <a:spcPct val="0"/>
              </a:spcAft>
            </a:pPr>
            <a:fld id="{C51DA6D7-E4E8-E145-8395-948EAA7C148F}" type="slidenum">
              <a:rPr lang="en-US" altLang="zh-CN" sz="1200"/>
              <a:pPr defTabSz="731838" fontAlgn="base">
                <a:spcBef>
                  <a:spcPct val="0"/>
                </a:spcBef>
                <a:spcAft>
                  <a:spcPct val="0"/>
                </a:spcAft>
              </a:pPr>
              <a:t>9</a:t>
            </a:fld>
            <a:endParaRPr lang="en-US" altLang="zh-CN" sz="1200"/>
          </a:p>
        </p:txBody>
      </p:sp>
    </p:spTree>
    <p:extLst>
      <p:ext uri="{BB962C8B-B14F-4D97-AF65-F5344CB8AC3E}">
        <p14:creationId xmlns:p14="http://schemas.microsoft.com/office/powerpoint/2010/main" val="167692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8850"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a:latin typeface="Arial" charset="0"/>
              </a:rPr>
              <a:t>So how does it work? In this picture, we have a scale out pool with 2 storage nodes. VMs are shown as the colored shapes. You can expand the pool by adding storage nodes.  We’re going to show the addition of two storage nodes to the pool. This can be done in 3 clicks.  </a:t>
            </a:r>
            <a:r>
              <a:rPr lang="en-US" altLang="zh-CN" b="1">
                <a:latin typeface="Arial" charset="0"/>
              </a:rPr>
              <a:t>Simple scaling </a:t>
            </a:r>
            <a:r>
              <a:rPr lang="en-US" altLang="zh-CN">
                <a:latin typeface="Arial" charset="0"/>
              </a:rPr>
              <a:t>of the pool. </a:t>
            </a:r>
            <a:r>
              <a:rPr lang="en-US" altLang="zh-CN" b="1">
                <a:latin typeface="Arial" charset="0"/>
              </a:rPr>
              <a:t>No complex </a:t>
            </a:r>
            <a:r>
              <a:rPr lang="en-US" altLang="zh-CN">
                <a:latin typeface="Arial" charset="0"/>
              </a:rPr>
              <a:t>reconfiguration required. </a:t>
            </a:r>
          </a:p>
          <a:p>
            <a:pPr>
              <a:spcBef>
                <a:spcPct val="0"/>
              </a:spcBef>
            </a:pPr>
            <a:endParaRPr lang="en-US" altLang="zh-CN">
              <a:latin typeface="Arial" charset="0"/>
            </a:endParaRP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defTabSz="731838" fontAlgn="base">
              <a:spcBef>
                <a:spcPct val="0"/>
              </a:spcBef>
              <a:spcAft>
                <a:spcPct val="0"/>
              </a:spcAft>
            </a:pPr>
            <a:fld id="{05EE29AE-9EDA-C64E-9A8C-8B7C75D7AA4D}" type="slidenum">
              <a:rPr lang="en-US" altLang="zh-CN" sz="1200">
                <a:solidFill>
                  <a:srgbClr val="000000"/>
                </a:solidFill>
              </a:rPr>
              <a:pPr defTabSz="731838" fontAlgn="base">
                <a:spcBef>
                  <a:spcPct val="0"/>
                </a:spcBef>
                <a:spcAft>
                  <a:spcPct val="0"/>
                </a:spcAft>
              </a:pPr>
              <a:t>10</a:t>
            </a:fld>
            <a:endParaRPr lang="en-US" altLang="zh-CN" sz="1200">
              <a:solidFill>
                <a:srgbClr val="000000"/>
              </a:solidFill>
            </a:endParaRPr>
          </a:p>
        </p:txBody>
      </p:sp>
    </p:spTree>
    <p:extLst>
      <p:ext uri="{BB962C8B-B14F-4D97-AF65-F5344CB8AC3E}">
        <p14:creationId xmlns:p14="http://schemas.microsoft.com/office/powerpoint/2010/main" val="1710645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0898"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a:latin typeface="Arial" charset="0"/>
              </a:rPr>
              <a:t>Now our pool of 2 nodes has expanded to 4 storage nodes. The VM scale-out software analyzes data about every VM in the system and optimizes the distribution of the VMs. </a:t>
            </a: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defTabSz="731838" fontAlgn="base">
              <a:spcBef>
                <a:spcPct val="0"/>
              </a:spcBef>
              <a:spcAft>
                <a:spcPct val="0"/>
              </a:spcAft>
            </a:pPr>
            <a:fld id="{4A7039F3-405D-504A-83BA-ECFCC72A13A1}" type="slidenum">
              <a:rPr lang="en-US" altLang="zh-CN" sz="1200">
                <a:solidFill>
                  <a:srgbClr val="000000"/>
                </a:solidFill>
              </a:rPr>
              <a:pPr defTabSz="731838" fontAlgn="base">
                <a:spcBef>
                  <a:spcPct val="0"/>
                </a:spcBef>
                <a:spcAft>
                  <a:spcPct val="0"/>
                </a:spcAft>
              </a:pPr>
              <a:t>11</a:t>
            </a:fld>
            <a:endParaRPr lang="en-US" altLang="zh-CN" sz="1200">
              <a:solidFill>
                <a:srgbClr val="000000"/>
              </a:solidFill>
            </a:endParaRPr>
          </a:p>
        </p:txBody>
      </p:sp>
    </p:spTree>
    <p:extLst>
      <p:ext uri="{BB962C8B-B14F-4D97-AF65-F5344CB8AC3E}">
        <p14:creationId xmlns:p14="http://schemas.microsoft.com/office/powerpoint/2010/main" val="968490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2946"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a:latin typeface="Arial" charset="0"/>
              </a:rPr>
              <a:t>Now let’s look at the Scale out software works.  The VM scale out algorithm redistribute VMs to optimize the system.  It uses data about every VM that is running in the system to make decisions. The algorithm considers the capacity, performance of each VM  and any policies associated with each VM. It also has data about each individual storage node. In order to optimize the system it may recommend that some VMs should be migrated to new storage nodes. When a migration occurs all snapshots, policies and stats are retained. I am now going to hand it over to Sunil who will give a demo of VM-scale out.</a:t>
            </a: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defTabSz="731838" fontAlgn="base">
              <a:spcBef>
                <a:spcPct val="0"/>
              </a:spcBef>
              <a:spcAft>
                <a:spcPct val="0"/>
              </a:spcAft>
            </a:pPr>
            <a:fld id="{B86B49CC-2566-E94B-A89D-358A63D3B3BA}" type="slidenum">
              <a:rPr lang="en-US" altLang="zh-CN" sz="1200">
                <a:solidFill>
                  <a:srgbClr val="000000"/>
                </a:solidFill>
              </a:rPr>
              <a:pPr defTabSz="731838" fontAlgn="base">
                <a:spcBef>
                  <a:spcPct val="0"/>
                </a:spcBef>
                <a:spcAft>
                  <a:spcPct val="0"/>
                </a:spcAft>
              </a:pPr>
              <a:t>12</a:t>
            </a:fld>
            <a:endParaRPr lang="en-US" altLang="zh-CN" sz="1200">
              <a:solidFill>
                <a:srgbClr val="000000"/>
              </a:solidFill>
            </a:endParaRPr>
          </a:p>
        </p:txBody>
      </p:sp>
    </p:spTree>
    <p:extLst>
      <p:ext uri="{BB962C8B-B14F-4D97-AF65-F5344CB8AC3E}">
        <p14:creationId xmlns:p14="http://schemas.microsoft.com/office/powerpoint/2010/main" val="16161723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smtClean="0"/>
              <a:t>单击此处编辑母版副标题样式</a:t>
            </a:r>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10225E8-0258-6F4A-BA14-08301342C01B}" type="slidenum">
              <a:rPr kumimoji="1" lang="zh-CN" altLang="en-US" smtClean="0"/>
              <a:t>‹#›</a:t>
            </a:fld>
            <a:endParaRPr kumimoji="1"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65" y="6356352"/>
            <a:ext cx="1191818" cy="261065"/>
          </a:xfrm>
          <a:prstGeom prst="rect">
            <a:avLst/>
          </a:prstGeom>
        </p:spPr>
      </p:pic>
    </p:spTree>
    <p:extLst>
      <p:ext uri="{BB962C8B-B14F-4D97-AF65-F5344CB8AC3E}">
        <p14:creationId xmlns:p14="http://schemas.microsoft.com/office/powerpoint/2010/main" val="33649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10225E8-0258-6F4A-BA14-08301342C01B}" type="slidenum">
              <a:rPr kumimoji="1" lang="zh-CN" altLang="en-US" smtClean="0"/>
              <a:t>‹#›</a:t>
            </a:fld>
            <a:endParaRPr kumimoji="1"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65" y="6356352"/>
            <a:ext cx="1191818" cy="261065"/>
          </a:xfrm>
          <a:prstGeom prst="rect">
            <a:avLst/>
          </a:prstGeom>
        </p:spPr>
      </p:pic>
    </p:spTree>
    <p:extLst>
      <p:ext uri="{BB962C8B-B14F-4D97-AF65-F5344CB8AC3E}">
        <p14:creationId xmlns:p14="http://schemas.microsoft.com/office/powerpoint/2010/main" val="64994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10225E8-0258-6F4A-BA14-08301342C01B}" type="slidenum">
              <a:rPr kumimoji="1" lang="zh-CN" altLang="en-US" smtClean="0"/>
              <a:t>‹#›</a:t>
            </a:fld>
            <a:endParaRPr kumimoji="1"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65" y="6356352"/>
            <a:ext cx="1191818" cy="261065"/>
          </a:xfrm>
          <a:prstGeom prst="rect">
            <a:avLst/>
          </a:prstGeom>
        </p:spPr>
      </p:pic>
    </p:spTree>
    <p:extLst>
      <p:ext uri="{BB962C8B-B14F-4D97-AF65-F5344CB8AC3E}">
        <p14:creationId xmlns:p14="http://schemas.microsoft.com/office/powerpoint/2010/main" val="1476491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19"/>
          <p:cNvSpPr/>
          <p:nvPr userDrawn="1"/>
        </p:nvSpPr>
        <p:spPr>
          <a:xfrm>
            <a:off x="0" y="0"/>
            <a:ext cx="7308851" cy="6858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97683" tIns="48841" rIns="97683" bIns="48841" anchor="ctr"/>
          <a:lstStyle/>
          <a:p>
            <a:pPr algn="ctr" defTabSz="976685" eaLnBrk="1" fontAlgn="auto" hangingPunct="1">
              <a:spcBef>
                <a:spcPts val="0"/>
              </a:spcBef>
              <a:spcAft>
                <a:spcPts val="0"/>
              </a:spcAft>
              <a:defRPr/>
            </a:pPr>
            <a:r>
              <a:rPr lang="en-US" sz="1800" dirty="0"/>
              <a:t>  </a:t>
            </a:r>
          </a:p>
        </p:txBody>
      </p:sp>
      <p:pic>
        <p:nvPicPr>
          <p:cNvPr id="6" name="Picture 6" descr="Tintri_Logo_RGB_Horizontal-Exact.em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6684" y="546101"/>
            <a:ext cx="2743200" cy="10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7"/>
          <p:cNvSpPr>
            <a:spLocks noGrp="1"/>
          </p:cNvSpPr>
          <p:nvPr>
            <p:ph type="title"/>
          </p:nvPr>
        </p:nvSpPr>
        <p:spPr>
          <a:xfrm>
            <a:off x="561384" y="2317195"/>
            <a:ext cx="5801984" cy="1657684"/>
          </a:xfrm>
          <a:prstGeom prst="rect">
            <a:avLst/>
          </a:prstGeom>
        </p:spPr>
        <p:txBody>
          <a:bodyPr anchor="t">
            <a:normAutofit/>
          </a:bodyPr>
          <a:lstStyle>
            <a:lvl1pPr>
              <a:defRPr sz="5067" b="1" i="0">
                <a:solidFill>
                  <a:schemeClr val="accent1"/>
                </a:solidFill>
                <a:latin typeface="Arial"/>
                <a:cs typeface="Arial"/>
              </a:defRPr>
            </a:lvl1pPr>
          </a:lstStyle>
          <a:p>
            <a:r>
              <a:rPr lang="zh-CN" altLang="en-US" smtClean="0"/>
              <a:t>单击此处编辑母版标题样式</a:t>
            </a:r>
            <a:endParaRPr lang="en-US" dirty="0"/>
          </a:p>
        </p:txBody>
      </p:sp>
      <p:sp>
        <p:nvSpPr>
          <p:cNvPr id="28" name="Text Placeholder 4"/>
          <p:cNvSpPr>
            <a:spLocks noGrp="1"/>
          </p:cNvSpPr>
          <p:nvPr>
            <p:ph type="body" sz="quarter" idx="11"/>
          </p:nvPr>
        </p:nvSpPr>
        <p:spPr>
          <a:xfrm>
            <a:off x="546523" y="4951213"/>
            <a:ext cx="2807736" cy="980515"/>
          </a:xfrm>
        </p:spPr>
        <p:txBody>
          <a:bodyPr>
            <a:no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2"/>
          </p:nvPr>
        </p:nvSpPr>
        <p:spPr>
          <a:xfrm>
            <a:off x="3551420" y="4938900"/>
            <a:ext cx="2807736" cy="980515"/>
          </a:xfrm>
        </p:spPr>
        <p:txBody>
          <a:bodyPr>
            <a:no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9665" y="6356352"/>
            <a:ext cx="1191818" cy="261065"/>
          </a:xfrm>
          <a:prstGeom prst="rect">
            <a:avLst/>
          </a:prstGeom>
        </p:spPr>
      </p:pic>
    </p:spTree>
    <p:extLst>
      <p:ext uri="{BB962C8B-B14F-4D97-AF65-F5344CB8AC3E}">
        <p14:creationId xmlns:p14="http://schemas.microsoft.com/office/powerpoint/2010/main" val="121842713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 Title Only">
    <p:spTree>
      <p:nvGrpSpPr>
        <p:cNvPr id="1" name=""/>
        <p:cNvGrpSpPr/>
        <p:nvPr/>
      </p:nvGrpSpPr>
      <p:grpSpPr>
        <a:xfrm>
          <a:off x="0" y="0"/>
          <a:ext cx="0" cy="0"/>
          <a:chOff x="0" y="0"/>
          <a:chExt cx="0" cy="0"/>
        </a:xfrm>
      </p:grpSpPr>
      <p:sp>
        <p:nvSpPr>
          <p:cNvPr id="3" name="Rectangle 6"/>
          <p:cNvSpPr/>
          <p:nvPr userDrawn="1"/>
        </p:nvSpPr>
        <p:spPr>
          <a:xfrm>
            <a:off x="0" y="6220885"/>
            <a:ext cx="12192000" cy="6371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76685" eaLnBrk="1" fontAlgn="auto" hangingPunct="1">
              <a:spcBef>
                <a:spcPts val="0"/>
              </a:spcBef>
              <a:spcAft>
                <a:spcPts val="0"/>
              </a:spcAft>
              <a:defRPr/>
            </a:pPr>
            <a:endParaRPr lang="en-US" sz="2400" dirty="0"/>
          </a:p>
        </p:txBody>
      </p:sp>
      <p:sp>
        <p:nvSpPr>
          <p:cNvPr id="14" name="Title 1"/>
          <p:cNvSpPr>
            <a:spLocks noGrp="1"/>
          </p:cNvSpPr>
          <p:nvPr>
            <p:ph type="title"/>
          </p:nvPr>
        </p:nvSpPr>
        <p:spPr>
          <a:xfrm>
            <a:off x="253056" y="274641"/>
            <a:ext cx="10852323" cy="687471"/>
          </a:xfrm>
        </p:spPr>
        <p:txBody>
          <a:bodyPr/>
          <a:lstStyle>
            <a:lvl1pPr>
              <a:defRPr>
                <a:latin typeface="+mn-lt"/>
                <a:cs typeface="Arial" panose="020B0604020202020204" pitchFamily="34" charset="0"/>
              </a:defRPr>
            </a:lvl1pPr>
          </a:lstStyle>
          <a:p>
            <a:r>
              <a:rPr lang="en-US" dirty="0" smtClean="0"/>
              <a:t>Click to edit Master title style</a:t>
            </a:r>
            <a:endParaRPr lang="en-US" dirty="0"/>
          </a:p>
        </p:txBody>
      </p:sp>
      <p:sp>
        <p:nvSpPr>
          <p:cNvPr id="5" name="Footer Placeholder 4"/>
          <p:cNvSpPr>
            <a:spLocks noGrp="1"/>
          </p:cNvSpPr>
          <p:nvPr>
            <p:ph type="ftr" sz="quarter" idx="10"/>
          </p:nvPr>
        </p:nvSpPr>
        <p:spPr>
          <a:xfrm>
            <a:off x="3071285" y="6356351"/>
            <a:ext cx="5496983" cy="368300"/>
          </a:xfrm>
          <a:prstGeom prst="rect">
            <a:avLst/>
          </a:prstGeom>
        </p:spPr>
        <p:txBody>
          <a:bodyPr vert="horz" lIns="73253" tIns="36627" rIns="73253" bIns="36627" rtlCol="0" anchor="ctr"/>
          <a:lstStyle>
            <a:lvl1pPr algn="ctr" defTabSz="976685" eaLnBrk="1" fontAlgn="auto" hangingPunct="1">
              <a:spcBef>
                <a:spcPts val="0"/>
              </a:spcBef>
              <a:spcAft>
                <a:spcPts val="0"/>
              </a:spcAft>
              <a:defRPr sz="1067" dirty="0" smtClean="0">
                <a:solidFill>
                  <a:schemeClr val="bg1">
                    <a:lumMod val="65000"/>
                  </a:schemeClr>
                </a:solidFill>
                <a:latin typeface="+mn-lt"/>
                <a:cs typeface="Arial" panose="020B0604020202020204" pitchFamily="34" charset="0"/>
              </a:defRPr>
            </a:lvl1pPr>
          </a:lstStyle>
          <a:p>
            <a:pPr>
              <a:defRPr/>
            </a:pPr>
            <a:r>
              <a:rPr lang="en-US"/>
              <a:t>© 2016 Tintri, Inc. All Rights Reserved.</a:t>
            </a:r>
          </a:p>
        </p:txBody>
      </p:sp>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65" y="6356352"/>
            <a:ext cx="1191818" cy="261065"/>
          </a:xfrm>
          <a:prstGeom prst="rect">
            <a:avLst/>
          </a:prstGeom>
        </p:spPr>
      </p:pic>
    </p:spTree>
    <p:extLst>
      <p:ext uri="{BB962C8B-B14F-4D97-AF65-F5344CB8AC3E}">
        <p14:creationId xmlns:p14="http://schemas.microsoft.com/office/powerpoint/2010/main" val="444229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 Single Column">
    <p:spTree>
      <p:nvGrpSpPr>
        <p:cNvPr id="1" name=""/>
        <p:cNvGrpSpPr/>
        <p:nvPr/>
      </p:nvGrpSpPr>
      <p:grpSpPr>
        <a:xfrm>
          <a:off x="0" y="0"/>
          <a:ext cx="0" cy="0"/>
          <a:chOff x="0" y="0"/>
          <a:chExt cx="0" cy="0"/>
        </a:xfrm>
      </p:grpSpPr>
      <p:sp>
        <p:nvSpPr>
          <p:cNvPr id="4" name="Rectangle 8"/>
          <p:cNvSpPr/>
          <p:nvPr userDrawn="1"/>
        </p:nvSpPr>
        <p:spPr>
          <a:xfrm>
            <a:off x="0" y="6220885"/>
            <a:ext cx="12192000" cy="6371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76685" eaLnBrk="1" fontAlgn="auto" hangingPunct="1">
              <a:spcBef>
                <a:spcPts val="0"/>
              </a:spcBef>
              <a:spcAft>
                <a:spcPts val="0"/>
              </a:spcAft>
              <a:defRPr/>
            </a:pPr>
            <a:endParaRPr lang="en-US" sz="2400" dirty="0"/>
          </a:p>
        </p:txBody>
      </p:sp>
      <p:sp>
        <p:nvSpPr>
          <p:cNvPr id="5" name="TextBox 10"/>
          <p:cNvSpPr txBox="1">
            <a:spLocks noChangeArrowheads="1"/>
          </p:cNvSpPr>
          <p:nvPr userDrawn="1"/>
        </p:nvSpPr>
        <p:spPr bwMode="auto">
          <a:xfrm>
            <a:off x="9541934" y="6375400"/>
            <a:ext cx="1210733"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r>
              <a:rPr lang="en-US" altLang="zh-CN" sz="1333" b="1">
                <a:solidFill>
                  <a:schemeClr val="accent1"/>
                </a:solidFill>
              </a:rPr>
              <a:t>@Tintri</a:t>
            </a:r>
          </a:p>
        </p:txBody>
      </p:sp>
      <p:sp>
        <p:nvSpPr>
          <p:cNvPr id="12" name="Text Placeholder 11"/>
          <p:cNvSpPr>
            <a:spLocks noGrp="1"/>
          </p:cNvSpPr>
          <p:nvPr>
            <p:ph type="body" sz="quarter" idx="13"/>
          </p:nvPr>
        </p:nvSpPr>
        <p:spPr>
          <a:xfrm>
            <a:off x="633822" y="1240404"/>
            <a:ext cx="10988145" cy="477939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53056" y="274641"/>
            <a:ext cx="11006256" cy="687471"/>
          </a:xfrm>
        </p:spPr>
        <p:txBody>
          <a:bodyPr/>
          <a:lstStyle>
            <a:lvl1pPr>
              <a:defRPr>
                <a:latin typeface="+mn-lt"/>
                <a:cs typeface="Arial" panose="020B0604020202020204" pitchFamily="34" charset="0"/>
              </a:defRPr>
            </a:lvl1pPr>
          </a:lstStyle>
          <a:p>
            <a:r>
              <a:rPr lang="en-US" dirty="0" smtClean="0"/>
              <a:t>Click to edit Master title style</a:t>
            </a:r>
            <a:endParaRPr lang="en-US" dirty="0"/>
          </a:p>
        </p:txBody>
      </p:sp>
      <p:sp>
        <p:nvSpPr>
          <p:cNvPr id="7" name="Footer Placeholder 4"/>
          <p:cNvSpPr>
            <a:spLocks noGrp="1"/>
          </p:cNvSpPr>
          <p:nvPr>
            <p:ph type="ftr" sz="quarter" idx="14"/>
          </p:nvPr>
        </p:nvSpPr>
        <p:spPr>
          <a:xfrm>
            <a:off x="3071285" y="6356351"/>
            <a:ext cx="5496983" cy="368300"/>
          </a:xfrm>
          <a:prstGeom prst="rect">
            <a:avLst/>
          </a:prstGeom>
        </p:spPr>
        <p:txBody>
          <a:bodyPr vert="horz" lIns="73253" tIns="36627" rIns="73253" bIns="36627" rtlCol="0" anchor="ctr"/>
          <a:lstStyle>
            <a:lvl1pPr algn="ctr" defTabSz="976685" eaLnBrk="1" fontAlgn="auto" hangingPunct="1">
              <a:spcBef>
                <a:spcPts val="0"/>
              </a:spcBef>
              <a:spcAft>
                <a:spcPts val="0"/>
              </a:spcAft>
              <a:defRPr sz="1067" dirty="0" smtClean="0">
                <a:solidFill>
                  <a:schemeClr val="bg1">
                    <a:lumMod val="65000"/>
                  </a:schemeClr>
                </a:solidFill>
                <a:latin typeface="+mn-lt"/>
                <a:cs typeface="Arial" panose="020B0604020202020204" pitchFamily="34" charset="0"/>
              </a:defRPr>
            </a:lvl1pPr>
          </a:lstStyle>
          <a:p>
            <a:pPr>
              <a:defRPr/>
            </a:pPr>
            <a:r>
              <a:rPr lang="en-US"/>
              <a:t>© 2016 Tintri, Inc. All Rights Reserved.</a:t>
            </a:r>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65" y="6356352"/>
            <a:ext cx="1191818" cy="261065"/>
          </a:xfrm>
          <a:prstGeom prst="rect">
            <a:avLst/>
          </a:prstGeom>
        </p:spPr>
      </p:pic>
    </p:spTree>
    <p:extLst>
      <p:ext uri="{BB962C8B-B14F-4D97-AF65-F5344CB8AC3E}">
        <p14:creationId xmlns:p14="http://schemas.microsoft.com/office/powerpoint/2010/main" val="1244038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9"/>
          <p:cNvSpPr/>
          <p:nvPr userDrawn="1"/>
        </p:nvSpPr>
        <p:spPr>
          <a:xfrm>
            <a:off x="0" y="6220885"/>
            <a:ext cx="12192000" cy="6371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76685" eaLnBrk="1" fontAlgn="auto" hangingPunct="1">
              <a:spcBef>
                <a:spcPts val="0"/>
              </a:spcBef>
              <a:spcAft>
                <a:spcPts val="0"/>
              </a:spcAft>
              <a:defRPr/>
            </a:pPr>
            <a:endParaRPr lang="en-US" sz="2400" dirty="0"/>
          </a:p>
        </p:txBody>
      </p:sp>
      <p:sp>
        <p:nvSpPr>
          <p:cNvPr id="4" name="TextBox 11"/>
          <p:cNvSpPr txBox="1">
            <a:spLocks noChangeArrowheads="1"/>
          </p:cNvSpPr>
          <p:nvPr userDrawn="1"/>
        </p:nvSpPr>
        <p:spPr bwMode="auto">
          <a:xfrm>
            <a:off x="9541934" y="6375400"/>
            <a:ext cx="1210733"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r>
              <a:rPr lang="en-US" altLang="zh-CN" sz="1333" b="1">
                <a:solidFill>
                  <a:schemeClr val="accent1"/>
                </a:solidFill>
              </a:rPr>
              <a:t>@Tintri</a:t>
            </a:r>
          </a:p>
        </p:txBody>
      </p:sp>
      <p:sp>
        <p:nvSpPr>
          <p:cNvPr id="7" name="Title 1"/>
          <p:cNvSpPr>
            <a:spLocks noGrp="1"/>
          </p:cNvSpPr>
          <p:nvPr>
            <p:ph type="title"/>
          </p:nvPr>
        </p:nvSpPr>
        <p:spPr>
          <a:xfrm>
            <a:off x="253056" y="274641"/>
            <a:ext cx="11006256" cy="687471"/>
          </a:xfrm>
        </p:spPr>
        <p:txBody>
          <a:bodyPr/>
          <a:lstStyle>
            <a:lvl1pPr>
              <a:defRPr>
                <a:latin typeface="+mn-lt"/>
                <a:cs typeface="Arial" panose="020B0604020202020204" pitchFamily="34" charset="0"/>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a:xfrm>
            <a:off x="3071285" y="6356351"/>
            <a:ext cx="5496983" cy="368300"/>
          </a:xfrm>
          <a:prstGeom prst="rect">
            <a:avLst/>
          </a:prstGeom>
        </p:spPr>
        <p:txBody>
          <a:bodyPr vert="horz" lIns="73253" tIns="36627" rIns="73253" bIns="36627" rtlCol="0" anchor="ctr"/>
          <a:lstStyle>
            <a:lvl1pPr algn="ctr" defTabSz="976685" eaLnBrk="1" fontAlgn="auto" hangingPunct="1">
              <a:spcBef>
                <a:spcPts val="0"/>
              </a:spcBef>
              <a:spcAft>
                <a:spcPts val="0"/>
              </a:spcAft>
              <a:defRPr sz="1067" dirty="0" smtClean="0">
                <a:solidFill>
                  <a:schemeClr val="bg1">
                    <a:lumMod val="65000"/>
                  </a:schemeClr>
                </a:solidFill>
                <a:latin typeface="+mn-lt"/>
                <a:cs typeface="Arial" panose="020B0604020202020204" pitchFamily="34" charset="0"/>
              </a:defRPr>
            </a:lvl1pPr>
          </a:lstStyle>
          <a:p>
            <a:pPr>
              <a:defRPr/>
            </a:pPr>
            <a:r>
              <a:rPr lang="en-US"/>
              <a:t>© 2016 Tintri, Inc. All Rights Reserved.</a:t>
            </a:r>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65" y="6356352"/>
            <a:ext cx="1191818" cy="261065"/>
          </a:xfrm>
          <a:prstGeom prst="rect">
            <a:avLst/>
          </a:prstGeom>
        </p:spPr>
      </p:pic>
    </p:spTree>
    <p:extLst>
      <p:ext uri="{BB962C8B-B14F-4D97-AF65-F5344CB8AC3E}">
        <p14:creationId xmlns:p14="http://schemas.microsoft.com/office/powerpoint/2010/main" val="195102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ne Column &amp; Image">
    <p:spTree>
      <p:nvGrpSpPr>
        <p:cNvPr id="1" name=""/>
        <p:cNvGrpSpPr/>
        <p:nvPr/>
      </p:nvGrpSpPr>
      <p:grpSpPr>
        <a:xfrm>
          <a:off x="0" y="0"/>
          <a:ext cx="0" cy="0"/>
          <a:chOff x="0" y="0"/>
          <a:chExt cx="0" cy="0"/>
        </a:xfrm>
      </p:grpSpPr>
      <p:sp>
        <p:nvSpPr>
          <p:cNvPr id="5" name="Rectangle 9"/>
          <p:cNvSpPr/>
          <p:nvPr userDrawn="1"/>
        </p:nvSpPr>
        <p:spPr>
          <a:xfrm>
            <a:off x="0" y="6220885"/>
            <a:ext cx="12192000" cy="6371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76685" eaLnBrk="1" fontAlgn="auto" hangingPunct="1">
              <a:spcBef>
                <a:spcPts val="0"/>
              </a:spcBef>
              <a:spcAft>
                <a:spcPts val="0"/>
              </a:spcAft>
              <a:defRPr/>
            </a:pPr>
            <a:endParaRPr lang="en-US" sz="2400" dirty="0"/>
          </a:p>
        </p:txBody>
      </p:sp>
      <p:sp>
        <p:nvSpPr>
          <p:cNvPr id="6" name="TextBox 13"/>
          <p:cNvSpPr txBox="1">
            <a:spLocks noChangeArrowheads="1"/>
          </p:cNvSpPr>
          <p:nvPr userDrawn="1"/>
        </p:nvSpPr>
        <p:spPr bwMode="auto">
          <a:xfrm>
            <a:off x="9541934" y="6375400"/>
            <a:ext cx="1210733"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r>
              <a:rPr lang="en-US" altLang="zh-CN" sz="1333" b="1">
                <a:solidFill>
                  <a:schemeClr val="accent1"/>
                </a:solidFill>
              </a:rPr>
              <a:t>@Tintri</a:t>
            </a:r>
          </a:p>
        </p:txBody>
      </p:sp>
      <p:sp>
        <p:nvSpPr>
          <p:cNvPr id="12" name="Text Placeholder 11"/>
          <p:cNvSpPr>
            <a:spLocks noGrp="1"/>
          </p:cNvSpPr>
          <p:nvPr>
            <p:ph type="body" sz="quarter" idx="13"/>
          </p:nvPr>
        </p:nvSpPr>
        <p:spPr>
          <a:xfrm>
            <a:off x="619760" y="1260597"/>
            <a:ext cx="5257800" cy="4759203"/>
          </a:xfrm>
        </p:spPr>
        <p:txBody>
          <a:bodyPr anchor="ctr" anchorCtr="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itle 1"/>
          <p:cNvSpPr>
            <a:spLocks noGrp="1"/>
          </p:cNvSpPr>
          <p:nvPr>
            <p:ph type="title"/>
          </p:nvPr>
        </p:nvSpPr>
        <p:spPr>
          <a:xfrm>
            <a:off x="615712" y="274641"/>
            <a:ext cx="11121705" cy="687471"/>
          </a:xfrm>
        </p:spPr>
        <p:txBody>
          <a:bodyPr/>
          <a:lstStyle>
            <a:lvl1pPr>
              <a:defRPr>
                <a:latin typeface="+mn-lt"/>
                <a:cs typeface="Arial" panose="020B0604020202020204" pitchFamily="34" charset="0"/>
              </a:defRPr>
            </a:lvl1pPr>
          </a:lstStyle>
          <a:p>
            <a:r>
              <a:rPr lang="en-US" dirty="0" smtClean="0"/>
              <a:t>Click to edit Master title style</a:t>
            </a:r>
            <a:endParaRPr lang="en-US" dirty="0"/>
          </a:p>
        </p:txBody>
      </p:sp>
      <p:sp>
        <p:nvSpPr>
          <p:cNvPr id="11" name="Picture Placeholder 15"/>
          <p:cNvSpPr>
            <a:spLocks noGrp="1"/>
          </p:cNvSpPr>
          <p:nvPr>
            <p:ph type="pic" sz="quarter" idx="15"/>
          </p:nvPr>
        </p:nvSpPr>
        <p:spPr>
          <a:xfrm>
            <a:off x="6449770" y="1256306"/>
            <a:ext cx="5274793" cy="4763495"/>
          </a:xfrm>
        </p:spPr>
        <p:txBody>
          <a:bodyPr/>
          <a:lstStyle>
            <a:lvl1pPr>
              <a:defRPr>
                <a:latin typeface="+mn-lt"/>
              </a:defRPr>
            </a:lvl1pPr>
          </a:lstStyle>
          <a:p>
            <a:pPr lvl="0"/>
            <a:r>
              <a:rPr lang="en-US" noProof="0" dirty="0" smtClean="0"/>
              <a:t>Click icon to add picture</a:t>
            </a:r>
            <a:endParaRPr lang="en-US" noProof="0" dirty="0"/>
          </a:p>
        </p:txBody>
      </p:sp>
      <p:sp>
        <p:nvSpPr>
          <p:cNvPr id="8" name="Footer Placeholder 4"/>
          <p:cNvSpPr>
            <a:spLocks noGrp="1"/>
          </p:cNvSpPr>
          <p:nvPr>
            <p:ph type="ftr" sz="quarter" idx="16"/>
          </p:nvPr>
        </p:nvSpPr>
        <p:spPr>
          <a:xfrm>
            <a:off x="3071285" y="6356351"/>
            <a:ext cx="5496983" cy="368300"/>
          </a:xfrm>
          <a:prstGeom prst="rect">
            <a:avLst/>
          </a:prstGeom>
        </p:spPr>
        <p:txBody>
          <a:bodyPr vert="horz" lIns="73253" tIns="36627" rIns="73253" bIns="36627" rtlCol="0" anchor="ctr"/>
          <a:lstStyle>
            <a:lvl1pPr algn="ctr" defTabSz="976685" eaLnBrk="1" fontAlgn="auto" hangingPunct="1">
              <a:spcBef>
                <a:spcPts val="0"/>
              </a:spcBef>
              <a:spcAft>
                <a:spcPts val="0"/>
              </a:spcAft>
              <a:defRPr sz="1067" dirty="0" smtClean="0">
                <a:solidFill>
                  <a:schemeClr val="bg1">
                    <a:lumMod val="65000"/>
                  </a:schemeClr>
                </a:solidFill>
                <a:latin typeface="+mn-lt"/>
                <a:cs typeface="Arial" panose="020B0604020202020204" pitchFamily="34" charset="0"/>
              </a:defRPr>
            </a:lvl1pPr>
          </a:lstStyle>
          <a:p>
            <a:pPr>
              <a:defRPr/>
            </a:pPr>
            <a:r>
              <a:rPr lang="en-US"/>
              <a:t>© 2016 Tintri, Inc. All Rights Reserved.</a:t>
            </a:r>
          </a:p>
        </p:txBody>
      </p:sp>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65" y="6356352"/>
            <a:ext cx="1191818" cy="261065"/>
          </a:xfrm>
          <a:prstGeom prst="rect">
            <a:avLst/>
          </a:prstGeom>
        </p:spPr>
      </p:pic>
    </p:spTree>
    <p:extLst>
      <p:ext uri="{BB962C8B-B14F-4D97-AF65-F5344CB8AC3E}">
        <p14:creationId xmlns:p14="http://schemas.microsoft.com/office/powerpoint/2010/main" val="2082940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4" name="Title 1"/>
          <p:cNvSpPr>
            <a:spLocks noGrp="1"/>
          </p:cNvSpPr>
          <p:nvPr>
            <p:ph type="ctrTitle"/>
          </p:nvPr>
        </p:nvSpPr>
        <p:spPr>
          <a:xfrm>
            <a:off x="505884" y="304800"/>
            <a:ext cx="11277600" cy="609600"/>
          </a:xfrm>
          <a:prstGeom prst="rect">
            <a:avLst/>
          </a:prstGeom>
        </p:spPr>
        <p:txBody>
          <a:bodyPr lIns="0" tIns="0" rIns="0" bIns="0" anchor="t"/>
          <a:lstStyle>
            <a:lvl1pPr algn="l">
              <a:lnSpc>
                <a:spcPct val="100000"/>
              </a:lnSpc>
              <a:defRPr sz="3733" cap="all" baseline="0">
                <a:solidFill>
                  <a:schemeClr val="tx2"/>
                </a:solidFill>
                <a:latin typeface="Architects Daughter"/>
                <a:cs typeface="Architects Daughter"/>
              </a:defRPr>
            </a:lvl1pPr>
          </a:lstStyle>
          <a:p>
            <a:r>
              <a:rPr lang="zh-CN" altLang="en-US" smtClean="0"/>
              <a:t>单击此处编辑母版标题样式</a:t>
            </a:r>
            <a:endParaRPr lang="en-US" dirty="0"/>
          </a:p>
        </p:txBody>
      </p:sp>
      <p:sp>
        <p:nvSpPr>
          <p:cNvPr id="5" name="Subtitle 2"/>
          <p:cNvSpPr>
            <a:spLocks noGrp="1"/>
          </p:cNvSpPr>
          <p:nvPr>
            <p:ph type="subTitle" idx="1"/>
          </p:nvPr>
        </p:nvSpPr>
        <p:spPr>
          <a:xfrm>
            <a:off x="505886" y="937335"/>
            <a:ext cx="11266311" cy="403223"/>
          </a:xfrm>
          <a:prstGeom prst="rect">
            <a:avLst/>
          </a:prstGeom>
        </p:spPr>
        <p:txBody>
          <a:bodyPr tIns="0" rIns="0" bIns="0"/>
          <a:lstStyle>
            <a:lvl1pPr marL="0" indent="0" algn="l">
              <a:lnSpc>
                <a:spcPct val="100000"/>
              </a:lnSpc>
              <a:buNone/>
              <a:defRPr sz="2133" cap="all" baseline="0">
                <a:solidFill>
                  <a:schemeClr val="bg2"/>
                </a:solidFill>
                <a:latin typeface="Architects Daughter"/>
                <a:cs typeface="Architects Daughter"/>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zh-CN" altLang="en-US" smtClean="0"/>
              <a:t>单击此处编辑母版副标题样式</a:t>
            </a:r>
            <a:endParaRPr lang="en-US" dirty="0"/>
          </a:p>
        </p:txBody>
      </p:sp>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65" y="6356352"/>
            <a:ext cx="1191818" cy="261065"/>
          </a:xfrm>
          <a:prstGeom prst="rect">
            <a:avLst/>
          </a:prstGeom>
        </p:spPr>
      </p:pic>
    </p:spTree>
    <p:extLst>
      <p:ext uri="{BB962C8B-B14F-4D97-AF65-F5344CB8AC3E}">
        <p14:creationId xmlns:p14="http://schemas.microsoft.com/office/powerpoint/2010/main" val="93684770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505884" y="1320801"/>
            <a:ext cx="11277600" cy="4730751"/>
          </a:xfrm>
          <a:prstGeom prst="rect">
            <a:avLst/>
          </a:prstGeom>
        </p:spPr>
        <p:txBody>
          <a:bodyPr tIns="0" rIns="0" bIns="0"/>
          <a:lstStyle>
            <a:lvl1pPr marL="304784" indent="-304784">
              <a:spcBef>
                <a:spcPts val="1600"/>
              </a:spcBef>
              <a:buClr>
                <a:schemeClr val="tx2"/>
              </a:buClr>
              <a:defRPr sz="3200">
                <a:solidFill>
                  <a:schemeClr val="bg2"/>
                </a:solidFill>
              </a:defRPr>
            </a:lvl1pPr>
            <a:lvl2pPr>
              <a:spcBef>
                <a:spcPts val="400"/>
              </a:spcBef>
              <a:buClr>
                <a:schemeClr val="tx2"/>
              </a:buClr>
              <a:defRPr sz="2667">
                <a:solidFill>
                  <a:schemeClr val="bg2"/>
                </a:solidFill>
              </a:defRPr>
            </a:lvl2pPr>
            <a:lvl3pPr marL="1445612" indent="-226473">
              <a:spcBef>
                <a:spcPts val="400"/>
              </a:spcBef>
              <a:buClr>
                <a:schemeClr val="tx2"/>
              </a:buClr>
              <a:defRPr sz="2133">
                <a:solidFill>
                  <a:schemeClr val="bg2"/>
                </a:solidFill>
              </a:defRPr>
            </a:lvl3pPr>
            <a:lvl4pPr marL="1907023" indent="-224356">
              <a:spcBef>
                <a:spcPts val="400"/>
              </a:spcBef>
              <a:buClr>
                <a:schemeClr val="tx2"/>
              </a:buClr>
              <a:defRPr sz="1600">
                <a:solidFill>
                  <a:schemeClr val="bg2"/>
                </a:solidFill>
              </a:defRPr>
            </a:lvl4pPr>
            <a:lvl5pPr marL="2359966" indent="-226473">
              <a:spcBef>
                <a:spcPts val="400"/>
              </a:spcBef>
              <a:buClr>
                <a:schemeClr val="tx2"/>
              </a:buClr>
              <a:buFont typeface="Arial"/>
              <a:buChar char="•"/>
              <a:defRPr sz="1467">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itle 1"/>
          <p:cNvSpPr>
            <a:spLocks noGrp="1"/>
          </p:cNvSpPr>
          <p:nvPr>
            <p:ph type="ctrTitle"/>
          </p:nvPr>
        </p:nvSpPr>
        <p:spPr>
          <a:xfrm>
            <a:off x="505884" y="304800"/>
            <a:ext cx="11277600" cy="609600"/>
          </a:xfrm>
          <a:prstGeom prst="rect">
            <a:avLst/>
          </a:prstGeom>
        </p:spPr>
        <p:txBody>
          <a:bodyPr lIns="0" tIns="0" rIns="0" bIns="0" anchor="t"/>
          <a:lstStyle>
            <a:lvl1pPr algn="l">
              <a:lnSpc>
                <a:spcPct val="100000"/>
              </a:lnSpc>
              <a:defRPr sz="3733" cap="all" baseline="0">
                <a:solidFill>
                  <a:schemeClr val="tx2"/>
                </a:solidFill>
                <a:latin typeface="Architects Daughter"/>
                <a:cs typeface="Architects Daughter"/>
              </a:defRPr>
            </a:lvl1pPr>
          </a:lstStyle>
          <a:p>
            <a:r>
              <a:rPr lang="zh-CN" altLang="en-US" smtClean="0"/>
              <a:t>单击此处编辑母版标题样式</a:t>
            </a:r>
            <a:endParaRPr lang="en-US" dirty="0"/>
          </a:p>
        </p:txBody>
      </p:sp>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65" y="6356352"/>
            <a:ext cx="1191818" cy="261065"/>
          </a:xfrm>
          <a:prstGeom prst="rect">
            <a:avLst/>
          </a:prstGeom>
        </p:spPr>
      </p:pic>
    </p:spTree>
    <p:extLst>
      <p:ext uri="{BB962C8B-B14F-4D97-AF65-F5344CB8AC3E}">
        <p14:creationId xmlns:p14="http://schemas.microsoft.com/office/powerpoint/2010/main" val="2113558648"/>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xfrm>
            <a:off x="8737600" y="6356352"/>
            <a:ext cx="2844800" cy="365125"/>
          </a:xfrm>
          <a:prstGeom prst="rect">
            <a:avLst/>
          </a:prstGeom>
        </p:spPr>
        <p:txBody>
          <a:bodyPr/>
          <a:lstStyle>
            <a:lvl1pPr>
              <a:tabLst>
                <a:tab pos="536359" algn="l"/>
                <a:tab pos="1084636" algn="l"/>
                <a:tab pos="1632914" algn="l"/>
                <a:tab pos="2181191" algn="l"/>
                <a:tab pos="2729468" algn="l"/>
                <a:tab pos="3277746" algn="l"/>
                <a:tab pos="3826023" algn="l"/>
                <a:tab pos="4374301" algn="l"/>
                <a:tab pos="4934497" algn="l"/>
                <a:tab pos="5470855" algn="l"/>
                <a:tab pos="6019134" algn="l"/>
                <a:tab pos="6567410" algn="l"/>
                <a:tab pos="7115687" algn="l"/>
                <a:tab pos="7663966" algn="l"/>
                <a:tab pos="8212243" algn="l"/>
                <a:tab pos="8760521" algn="l"/>
                <a:tab pos="9308798" algn="l"/>
                <a:tab pos="9868995" algn="l"/>
              </a:tabLst>
            </a:lvl1pPr>
          </a:lstStyle>
          <a:p>
            <a:fld id="{86CB4B4D-7CA3-9044-876B-883B54F8677D}" type="slidenum">
              <a:rPr>
                <a:solidFill>
                  <a:prstClr val="black">
                    <a:tint val="75000"/>
                  </a:prstClr>
                </a:solidFill>
                <a:latin typeface="Calibri"/>
              </a:rPr>
              <a:pPr/>
              <a:t>‹#›</a:t>
            </a:fld>
            <a:endParaRPr>
              <a:solidFill>
                <a:prstClr val="black">
                  <a:tint val="75000"/>
                </a:prstClr>
              </a:solidFill>
              <a:latin typeface="Calibri"/>
            </a:endParaRPr>
          </a:p>
        </p:txBody>
      </p:sp>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65" y="6356352"/>
            <a:ext cx="1191818" cy="261065"/>
          </a:xfrm>
          <a:prstGeom prst="rect">
            <a:avLst/>
          </a:prstGeom>
        </p:spPr>
      </p:pic>
    </p:spTree>
    <p:extLst>
      <p:ext uri="{BB962C8B-B14F-4D97-AF65-F5344CB8AC3E}">
        <p14:creationId xmlns:p14="http://schemas.microsoft.com/office/powerpoint/2010/main" val="94911942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10225E8-0258-6F4A-BA14-08301342C01B}" type="slidenum">
              <a:rPr kumimoji="1" lang="zh-CN" altLang="en-US" smtClean="0"/>
              <a:t>‹#›</a:t>
            </a:fld>
            <a:endParaRPr kumimoji="1"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65" y="6356352"/>
            <a:ext cx="1191818" cy="261065"/>
          </a:xfrm>
          <a:prstGeom prst="rect">
            <a:avLst/>
          </a:prstGeom>
        </p:spPr>
      </p:pic>
    </p:spTree>
    <p:extLst>
      <p:ext uri="{BB962C8B-B14F-4D97-AF65-F5344CB8AC3E}">
        <p14:creationId xmlns:p14="http://schemas.microsoft.com/office/powerpoint/2010/main" val="1535893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smtClean="0"/>
              <a:t>单击此处编辑母版文本样式</a:t>
            </a:r>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10225E8-0258-6F4A-BA14-08301342C01B}" type="slidenum">
              <a:rPr kumimoji="1" lang="zh-CN" altLang="en-US" smtClean="0"/>
              <a:t>‹#›</a:t>
            </a:fld>
            <a:endParaRPr kumimoji="1"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65" y="6356352"/>
            <a:ext cx="1191818" cy="261065"/>
          </a:xfrm>
          <a:prstGeom prst="rect">
            <a:avLst/>
          </a:prstGeom>
        </p:spPr>
      </p:pic>
    </p:spTree>
    <p:extLst>
      <p:ext uri="{BB962C8B-B14F-4D97-AF65-F5344CB8AC3E}">
        <p14:creationId xmlns:p14="http://schemas.microsoft.com/office/powerpoint/2010/main" val="1012684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010225E8-0258-6F4A-BA14-08301342C01B}" type="slidenum">
              <a:rPr kumimoji="1" lang="zh-CN" altLang="en-US" smtClean="0"/>
              <a:t>‹#›</a:t>
            </a:fld>
            <a:endParaRPr kumimoji="1" lang="zh-CN" altLang="en-US"/>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65" y="6356352"/>
            <a:ext cx="1191818" cy="261065"/>
          </a:xfrm>
          <a:prstGeom prst="rect">
            <a:avLst/>
          </a:prstGeom>
        </p:spPr>
      </p:pic>
    </p:spTree>
    <p:extLst>
      <p:ext uri="{BB962C8B-B14F-4D97-AF65-F5344CB8AC3E}">
        <p14:creationId xmlns:p14="http://schemas.microsoft.com/office/powerpoint/2010/main" val="1386438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010225E8-0258-6F4A-BA14-08301342C01B}" type="slidenum">
              <a:rPr kumimoji="1" lang="zh-CN" altLang="en-US" smtClean="0"/>
              <a:t>‹#›</a:t>
            </a:fld>
            <a:endParaRPr kumimoji="1" lang="zh-CN" altLang="en-US"/>
          </a:p>
        </p:txBody>
      </p:sp>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65" y="6356352"/>
            <a:ext cx="1191818" cy="261065"/>
          </a:xfrm>
          <a:prstGeom prst="rect">
            <a:avLst/>
          </a:prstGeom>
        </p:spPr>
      </p:pic>
    </p:spTree>
    <p:extLst>
      <p:ext uri="{BB962C8B-B14F-4D97-AF65-F5344CB8AC3E}">
        <p14:creationId xmlns:p14="http://schemas.microsoft.com/office/powerpoint/2010/main" val="1677711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010225E8-0258-6F4A-BA14-08301342C01B}" type="slidenum">
              <a:rPr kumimoji="1" lang="zh-CN" altLang="en-US" smtClean="0"/>
              <a:t>‹#›</a:t>
            </a:fld>
            <a:endParaRPr kumimoji="1" lang="zh-CN" altLang="en-US"/>
          </a:p>
        </p:txBody>
      </p:sp>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65" y="6356352"/>
            <a:ext cx="1191818" cy="261065"/>
          </a:xfrm>
          <a:prstGeom prst="rect">
            <a:avLst/>
          </a:prstGeom>
        </p:spPr>
      </p:pic>
    </p:spTree>
    <p:extLst>
      <p:ext uri="{BB962C8B-B14F-4D97-AF65-F5344CB8AC3E}">
        <p14:creationId xmlns:p14="http://schemas.microsoft.com/office/powerpoint/2010/main" val="834727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010225E8-0258-6F4A-BA14-08301342C01B}" type="slidenum">
              <a:rPr kumimoji="1" lang="zh-CN" altLang="en-US" smtClean="0"/>
              <a:t>‹#›</a:t>
            </a:fld>
            <a:endParaRPr kumimoji="1"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65" y="6356352"/>
            <a:ext cx="1191818" cy="261065"/>
          </a:xfrm>
          <a:prstGeom prst="rect">
            <a:avLst/>
          </a:prstGeom>
        </p:spPr>
      </p:pic>
    </p:spTree>
    <p:extLst>
      <p:ext uri="{BB962C8B-B14F-4D97-AF65-F5344CB8AC3E}">
        <p14:creationId xmlns:p14="http://schemas.microsoft.com/office/powerpoint/2010/main" val="1898330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010225E8-0258-6F4A-BA14-08301342C01B}" type="slidenum">
              <a:rPr kumimoji="1" lang="zh-CN" altLang="en-US" smtClean="0"/>
              <a:t>‹#›</a:t>
            </a:fld>
            <a:endParaRPr kumimoji="1" lang="zh-CN" altLang="en-US"/>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65" y="6356352"/>
            <a:ext cx="1191818" cy="261065"/>
          </a:xfrm>
          <a:prstGeom prst="rect">
            <a:avLst/>
          </a:prstGeom>
        </p:spPr>
      </p:pic>
    </p:spTree>
    <p:extLst>
      <p:ext uri="{BB962C8B-B14F-4D97-AF65-F5344CB8AC3E}">
        <p14:creationId xmlns:p14="http://schemas.microsoft.com/office/powerpoint/2010/main" val="74573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010225E8-0258-6F4A-BA14-08301342C01B}" type="slidenum">
              <a:rPr kumimoji="1" lang="zh-CN" altLang="en-US" smtClean="0"/>
              <a:t>‹#›</a:t>
            </a:fld>
            <a:endParaRPr kumimoji="1" lang="zh-CN" altLang="en-US"/>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65" y="6356352"/>
            <a:ext cx="1191818" cy="261065"/>
          </a:xfrm>
          <a:prstGeom prst="rect">
            <a:avLst/>
          </a:prstGeom>
        </p:spPr>
      </p:pic>
    </p:spTree>
    <p:extLst>
      <p:ext uri="{BB962C8B-B14F-4D97-AF65-F5344CB8AC3E}">
        <p14:creationId xmlns:p14="http://schemas.microsoft.com/office/powerpoint/2010/main" val="1371428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0225E8-0258-6F4A-BA14-08301342C01B}" type="slidenum">
              <a:rPr kumimoji="1" lang="zh-CN" altLang="en-US" smtClean="0"/>
              <a:t>‹#›</a:t>
            </a:fld>
            <a:endParaRPr kumimoji="1" lang="zh-CN" altLang="en-US"/>
          </a:p>
        </p:txBody>
      </p:sp>
    </p:spTree>
    <p:extLst>
      <p:ext uri="{BB962C8B-B14F-4D97-AF65-F5344CB8AC3E}">
        <p14:creationId xmlns:p14="http://schemas.microsoft.com/office/powerpoint/2010/main" val="198305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3.emf"/></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4.jpe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notesSlide" Target="../notesSlides/notesSlide10.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17.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8.jpe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jpeg"/></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1.jpg"/><Relationship Id="rId7" Type="http://schemas.openxmlformats.org/officeDocument/2006/relationships/diagramColors" Target="../diagrams/colors3.xml"/><Relationship Id="rId2" Type="http://schemas.openxmlformats.org/officeDocument/2006/relationships/image" Target="../media/image60.png"/><Relationship Id="rId1" Type="http://schemas.openxmlformats.org/officeDocument/2006/relationships/slideLayout" Target="../slideLayouts/slideLayout1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hyperlink" Target="https://pan.y7tech.co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png"/><Relationship Id="rId2" Type="http://schemas.openxmlformats.org/officeDocument/2006/relationships/image" Target="../media/image73.png"/><Relationship Id="rId16"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77.jpeg"/><Relationship Id="rId11" Type="http://schemas.openxmlformats.org/officeDocument/2006/relationships/image" Target="../media/image82.png"/><Relationship Id="rId5" Type="http://schemas.openxmlformats.org/officeDocument/2006/relationships/image" Target="../media/image76.jpe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5.jpeg"/><Relationship Id="rId9" Type="http://schemas.openxmlformats.org/officeDocument/2006/relationships/image" Target="../media/image80.jpeg"/><Relationship Id="rId14" Type="http://schemas.openxmlformats.org/officeDocument/2006/relationships/image" Target="../media/image8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diagramQuickStyle" Target="../diagrams/quickStyle4.xml"/><Relationship Id="rId12"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diagramLayout" Target="../diagrams/layout4.xml"/><Relationship Id="rId11" Type="http://schemas.openxmlformats.org/officeDocument/2006/relationships/image" Target="../media/image93.png"/><Relationship Id="rId5" Type="http://schemas.openxmlformats.org/officeDocument/2006/relationships/diagramData" Target="../diagrams/data4.xml"/><Relationship Id="rId10" Type="http://schemas.openxmlformats.org/officeDocument/2006/relationships/image" Target="../media/image92.png"/><Relationship Id="rId4" Type="http://schemas.openxmlformats.org/officeDocument/2006/relationships/image" Target="../media/image91.png"/><Relationship Id="rId9" Type="http://schemas.microsoft.com/office/2007/relationships/diagramDrawing" Target="../diagrams/drawing4.xml"/><Relationship Id="rId14" Type="http://schemas.openxmlformats.org/officeDocument/2006/relationships/image" Target="../media/image96.png"/></Relationships>
</file>

<file path=ppt/slides/_rels/slide2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32.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3.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hyperlink" Target="file:///\\localhost\wikipedia\en\9\9f\Apple-logo.svg" TargetMode="External"/><Relationship Id="rId9" Type="http://schemas.openxmlformats.org/officeDocument/2006/relationships/image" Target="../media/image10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Visio_Drawing1111.vsd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16.emf"/></Relationships>
</file>

<file path=ppt/slides/_rels/slide37.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emf"/><Relationship Id="rId9" Type="http://schemas.openxmlformats.org/officeDocument/2006/relationships/image" Target="../media/image14.png"/><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4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4"/>
          <p:cNvSpPr>
            <a:spLocks noGrp="1"/>
          </p:cNvSpPr>
          <p:nvPr>
            <p:ph type="title"/>
          </p:nvPr>
        </p:nvSpPr>
        <p:spPr>
          <a:xfrm>
            <a:off x="482600" y="2038351"/>
            <a:ext cx="6138333" cy="2133600"/>
          </a:xfrm>
        </p:spPr>
        <p:txBody>
          <a:bodyPr/>
          <a:lstStyle/>
          <a:p>
            <a:pPr algn="r"/>
            <a:r>
              <a:rPr lang="zh-CN" altLang="en-US" dirty="0" smtClean="0">
                <a:latin typeface="Arial" charset="0"/>
                <a:cs typeface="Arial" charset="0"/>
              </a:rPr>
              <a:t>云</a:t>
            </a:r>
            <a:r>
              <a:rPr lang="zh-CN" altLang="en-US" dirty="0" smtClean="0">
                <a:latin typeface="Arial" charset="0"/>
                <a:cs typeface="Arial" charset="0"/>
              </a:rPr>
              <a:t>存储介绍</a:t>
            </a:r>
            <a:r>
              <a:rPr lang="en-US" altLang="zh-CN" dirty="0" smtClean="0">
                <a:latin typeface="Arial" charset="0"/>
                <a:cs typeface="Arial" charset="0"/>
              </a:rPr>
              <a:t/>
            </a:r>
            <a:br>
              <a:rPr lang="en-US" altLang="zh-CN" dirty="0" smtClean="0">
                <a:latin typeface="Arial" charset="0"/>
                <a:cs typeface="Arial" charset="0"/>
              </a:rPr>
            </a:br>
            <a:endParaRPr lang="en-US" altLang="zh-CN" dirty="0">
              <a:latin typeface="Arial" charset="0"/>
              <a:cs typeface="Arial" charset="0"/>
            </a:endParaRPr>
          </a:p>
        </p:txBody>
      </p:sp>
      <p:sp>
        <p:nvSpPr>
          <p:cNvPr id="17411" name="TextBox 8"/>
          <p:cNvSpPr txBox="1">
            <a:spLocks noChangeArrowheads="1"/>
          </p:cNvSpPr>
          <p:nvPr/>
        </p:nvSpPr>
        <p:spPr bwMode="auto">
          <a:xfrm>
            <a:off x="1248834" y="1096434"/>
            <a:ext cx="197314" cy="46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671" tIns="48836" rIns="97671" bIns="48836">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endParaRPr lang="zh-CN" altLang="zh-CN" sz="240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868" y="463724"/>
            <a:ext cx="3610188" cy="11006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11" descr="EMC-Tab.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5744" y="463724"/>
            <a:ext cx="2909455" cy="1183373"/>
          </a:xfrm>
          <a:prstGeom prst="rect">
            <a:avLst/>
          </a:prstGeom>
        </p:spPr>
      </p:pic>
    </p:spTree>
    <p:extLst>
      <p:ext uri="{BB962C8B-B14F-4D97-AF65-F5344CB8AC3E}">
        <p14:creationId xmlns:p14="http://schemas.microsoft.com/office/powerpoint/2010/main" val="75487274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a:spLocks noChangeArrowheads="1"/>
          </p:cNvSpPr>
          <p:nvPr/>
        </p:nvSpPr>
        <p:spPr bwMode="auto">
          <a:xfrm>
            <a:off x="455084" y="1500718"/>
            <a:ext cx="5020733" cy="3867149"/>
          </a:xfrm>
          <a:prstGeom prst="rect">
            <a:avLst/>
          </a:prstGeom>
          <a:solidFill>
            <a:schemeClr val="bg1"/>
          </a:solidFill>
          <a:ln>
            <a:noFill/>
          </a:ln>
          <a:effectLst>
            <a:outerShdw blurRad="127000" dist="12700" dir="2700000" algn="tl" rotWithShape="0">
              <a:srgbClr val="000000">
                <a:alpha val="25000"/>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defTabSz="976685">
              <a:defRPr/>
            </a:pPr>
            <a:endParaRPr lang="en-GB" sz="2400" dirty="0">
              <a:solidFill>
                <a:schemeClr val="lt1"/>
              </a:solidFill>
            </a:endParaRPr>
          </a:p>
        </p:txBody>
      </p:sp>
      <p:pic>
        <p:nvPicPr>
          <p:cNvPr id="77826" name="Picture 52" descr="launch_scale.png"/>
          <p:cNvPicPr>
            <a:picLocks noChangeAspect="1"/>
          </p:cNvPicPr>
          <p:nvPr/>
        </p:nvPicPr>
        <p:blipFill>
          <a:blip r:embed="rId3">
            <a:extLst>
              <a:ext uri="{28A0092B-C50C-407E-A947-70E740481C1C}">
                <a14:useLocalDpi xmlns:a14="http://schemas.microsoft.com/office/drawing/2010/main" val="0"/>
              </a:ext>
            </a:extLst>
          </a:blip>
          <a:srcRect r="68126"/>
          <a:stretch>
            <a:fillRect/>
          </a:stretch>
        </p:blipFill>
        <p:spPr bwMode="auto">
          <a:xfrm>
            <a:off x="622301" y="2603500"/>
            <a:ext cx="2360084"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53" descr="launch_scale.png"/>
          <p:cNvPicPr>
            <a:picLocks noChangeAspect="1"/>
          </p:cNvPicPr>
          <p:nvPr/>
        </p:nvPicPr>
        <p:blipFill>
          <a:blip r:embed="rId3">
            <a:extLst>
              <a:ext uri="{28A0092B-C50C-407E-A947-70E740481C1C}">
                <a14:useLocalDpi xmlns:a14="http://schemas.microsoft.com/office/drawing/2010/main" val="0"/>
              </a:ext>
            </a:extLst>
          </a:blip>
          <a:srcRect r="68126"/>
          <a:stretch>
            <a:fillRect/>
          </a:stretch>
        </p:blipFill>
        <p:spPr bwMode="auto">
          <a:xfrm>
            <a:off x="628651" y="3492501"/>
            <a:ext cx="2357967" cy="78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254001" y="275167"/>
            <a:ext cx="11004551" cy="687917"/>
          </a:xfrm>
        </p:spPr>
        <p:txBody>
          <a:bodyPr rtlCol="0">
            <a:normAutofit fontScale="90000"/>
          </a:bodyPr>
          <a:lstStyle/>
          <a:p>
            <a:pPr defTabSz="976685">
              <a:defRPr/>
            </a:pPr>
            <a:r>
              <a:rPr lang="en-US" dirty="0" smtClean="0">
                <a:ea typeface="+mj-ea"/>
              </a:rPr>
              <a:t>New: </a:t>
            </a:r>
            <a:r>
              <a:rPr lang="en-US" dirty="0" err="1" smtClean="0">
                <a:ea typeface="+mj-ea"/>
              </a:rPr>
              <a:t>Tintri</a:t>
            </a:r>
            <a:r>
              <a:rPr lang="en-US" dirty="0" smtClean="0">
                <a:ea typeface="+mj-ea"/>
              </a:rPr>
              <a:t> </a:t>
            </a:r>
            <a:r>
              <a:rPr lang="en-US" dirty="0">
                <a:ea typeface="+mj-ea"/>
              </a:rPr>
              <a:t>VM Scale-out</a:t>
            </a:r>
          </a:p>
        </p:txBody>
      </p:sp>
      <p:sp>
        <p:nvSpPr>
          <p:cNvPr id="77829" name="TextBox 63"/>
          <p:cNvSpPr txBox="1">
            <a:spLocks noChangeArrowheads="1"/>
          </p:cNvSpPr>
          <p:nvPr/>
        </p:nvSpPr>
        <p:spPr bwMode="auto">
          <a:xfrm>
            <a:off x="3272367" y="2103967"/>
            <a:ext cx="17547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r>
              <a:rPr lang="en-US" altLang="zh-CN" sz="1600" b="1"/>
              <a:t>HEALTH:</a:t>
            </a:r>
          </a:p>
        </p:txBody>
      </p:sp>
      <p:sp>
        <p:nvSpPr>
          <p:cNvPr id="66" name="Oval 65"/>
          <p:cNvSpPr/>
          <p:nvPr/>
        </p:nvSpPr>
        <p:spPr>
          <a:xfrm>
            <a:off x="4466167" y="2144185"/>
            <a:ext cx="313267" cy="306916"/>
          </a:xfrm>
          <a:prstGeom prst="ellipse">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76685">
              <a:defRPr/>
            </a:pPr>
            <a:endParaRPr lang="en-US" sz="2400" dirty="0"/>
          </a:p>
        </p:txBody>
      </p:sp>
      <p:sp>
        <p:nvSpPr>
          <p:cNvPr id="77831" name="TextBox 66"/>
          <p:cNvSpPr txBox="1">
            <a:spLocks noChangeArrowheads="1"/>
          </p:cNvSpPr>
          <p:nvPr/>
        </p:nvSpPr>
        <p:spPr bwMode="auto">
          <a:xfrm>
            <a:off x="3272367" y="2544234"/>
            <a:ext cx="19875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r>
              <a:rPr lang="en-US" altLang="zh-CN" sz="1600" b="1"/>
              <a:t>PERFORMANCE:</a:t>
            </a:r>
          </a:p>
        </p:txBody>
      </p:sp>
      <p:sp>
        <p:nvSpPr>
          <p:cNvPr id="77832" name="TextBox 67"/>
          <p:cNvSpPr txBox="1">
            <a:spLocks noChangeArrowheads="1"/>
          </p:cNvSpPr>
          <p:nvPr/>
        </p:nvSpPr>
        <p:spPr bwMode="auto">
          <a:xfrm>
            <a:off x="3270251" y="3625851"/>
            <a:ext cx="19896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r>
              <a:rPr lang="en-US" altLang="zh-CN" sz="1600" b="1"/>
              <a:t>CAPACITY:</a:t>
            </a:r>
          </a:p>
        </p:txBody>
      </p:sp>
      <p:grpSp>
        <p:nvGrpSpPr>
          <p:cNvPr id="77833" name="Group 9"/>
          <p:cNvGrpSpPr>
            <a:grpSpLocks/>
          </p:cNvGrpSpPr>
          <p:nvPr/>
        </p:nvGrpSpPr>
        <p:grpSpPr bwMode="auto">
          <a:xfrm>
            <a:off x="3412067" y="3031067"/>
            <a:ext cx="1631951" cy="463551"/>
            <a:chOff x="4262008" y="2530195"/>
            <a:chExt cx="973136" cy="204078"/>
          </a:xfrm>
        </p:grpSpPr>
        <p:sp>
          <p:nvSpPr>
            <p:cNvPr id="69" name="Rectangle 68"/>
            <p:cNvSpPr/>
            <p:nvPr/>
          </p:nvSpPr>
          <p:spPr>
            <a:xfrm>
              <a:off x="4262008" y="2530195"/>
              <a:ext cx="76993" cy="203146"/>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0" name="Rectangle 69"/>
            <p:cNvSpPr/>
            <p:nvPr/>
          </p:nvSpPr>
          <p:spPr>
            <a:xfrm>
              <a:off x="4371817" y="2530195"/>
              <a:ext cx="76992" cy="203146"/>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1" name="Rectangle 70"/>
            <p:cNvSpPr/>
            <p:nvPr/>
          </p:nvSpPr>
          <p:spPr>
            <a:xfrm>
              <a:off x="4486675" y="2530195"/>
              <a:ext cx="75730" cy="203146"/>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2" name="Rectangle 71"/>
            <p:cNvSpPr/>
            <p:nvPr/>
          </p:nvSpPr>
          <p:spPr>
            <a:xfrm>
              <a:off x="4822413" y="2530195"/>
              <a:ext cx="76993" cy="203146"/>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3" name="Rectangle 72"/>
            <p:cNvSpPr/>
            <p:nvPr/>
          </p:nvSpPr>
          <p:spPr>
            <a:xfrm>
              <a:off x="4934747" y="2530195"/>
              <a:ext cx="75730" cy="203146"/>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4" name="Rectangle 73"/>
            <p:cNvSpPr/>
            <p:nvPr/>
          </p:nvSpPr>
          <p:spPr>
            <a:xfrm>
              <a:off x="5044555" y="2530195"/>
              <a:ext cx="76993" cy="203146"/>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5" name="Rectangle 74"/>
            <p:cNvSpPr/>
            <p:nvPr/>
          </p:nvSpPr>
          <p:spPr>
            <a:xfrm>
              <a:off x="5158151" y="2530195"/>
              <a:ext cx="76993" cy="203146"/>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89" name="Rectangle 88"/>
            <p:cNvSpPr/>
            <p:nvPr/>
          </p:nvSpPr>
          <p:spPr>
            <a:xfrm>
              <a:off x="4595222" y="2530195"/>
              <a:ext cx="76993" cy="203146"/>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90" name="Rectangle 89"/>
            <p:cNvSpPr/>
            <p:nvPr/>
          </p:nvSpPr>
          <p:spPr>
            <a:xfrm>
              <a:off x="4705031" y="2530195"/>
              <a:ext cx="76992" cy="203146"/>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93" name="Rectangle 92"/>
            <p:cNvSpPr/>
            <p:nvPr/>
          </p:nvSpPr>
          <p:spPr>
            <a:xfrm>
              <a:off x="4819889" y="2531127"/>
              <a:ext cx="76993" cy="20221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94" name="Rectangle 93"/>
            <p:cNvSpPr/>
            <p:nvPr/>
          </p:nvSpPr>
          <p:spPr>
            <a:xfrm>
              <a:off x="4933484" y="2531127"/>
              <a:ext cx="76993" cy="20221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95" name="Rectangle 94"/>
            <p:cNvSpPr/>
            <p:nvPr/>
          </p:nvSpPr>
          <p:spPr>
            <a:xfrm>
              <a:off x="4705031" y="2531127"/>
              <a:ext cx="76992" cy="203146"/>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grpSp>
      <p:grpSp>
        <p:nvGrpSpPr>
          <p:cNvPr id="77834" name="Group 10"/>
          <p:cNvGrpSpPr>
            <a:grpSpLocks/>
          </p:cNvGrpSpPr>
          <p:nvPr/>
        </p:nvGrpSpPr>
        <p:grpSpPr bwMode="auto">
          <a:xfrm>
            <a:off x="3414185" y="4129618"/>
            <a:ext cx="1629833" cy="444500"/>
            <a:chOff x="4262325" y="3043234"/>
            <a:chExt cx="973135" cy="203583"/>
          </a:xfrm>
        </p:grpSpPr>
        <p:sp>
          <p:nvSpPr>
            <p:cNvPr id="76" name="Rectangle 75"/>
            <p:cNvSpPr/>
            <p:nvPr/>
          </p:nvSpPr>
          <p:spPr>
            <a:xfrm>
              <a:off x="4262325" y="3043234"/>
              <a:ext cx="77092" cy="202613"/>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7" name="Rectangle 76"/>
            <p:cNvSpPr/>
            <p:nvPr/>
          </p:nvSpPr>
          <p:spPr>
            <a:xfrm>
              <a:off x="4372276" y="3043234"/>
              <a:ext cx="77093" cy="202613"/>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8" name="Rectangle 77"/>
            <p:cNvSpPr/>
            <p:nvPr/>
          </p:nvSpPr>
          <p:spPr>
            <a:xfrm>
              <a:off x="4486019" y="3043234"/>
              <a:ext cx="77093" cy="202613"/>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9" name="Rectangle 78"/>
            <p:cNvSpPr/>
            <p:nvPr/>
          </p:nvSpPr>
          <p:spPr>
            <a:xfrm>
              <a:off x="4598499" y="3043234"/>
              <a:ext cx="77092" cy="202613"/>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80" name="Rectangle 79"/>
            <p:cNvSpPr/>
            <p:nvPr/>
          </p:nvSpPr>
          <p:spPr>
            <a:xfrm>
              <a:off x="4934673" y="3043234"/>
              <a:ext cx="77092" cy="202613"/>
            </a:xfrm>
            <a:prstGeom prst="rect">
              <a:avLst/>
            </a:prstGeom>
            <a:no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81" name="Rectangle 80"/>
            <p:cNvSpPr/>
            <p:nvPr/>
          </p:nvSpPr>
          <p:spPr>
            <a:xfrm>
              <a:off x="5044624" y="3043234"/>
              <a:ext cx="77093" cy="202613"/>
            </a:xfrm>
            <a:prstGeom prst="rect">
              <a:avLst/>
            </a:prstGeom>
            <a:no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82" name="Rectangle 81"/>
            <p:cNvSpPr/>
            <p:nvPr/>
          </p:nvSpPr>
          <p:spPr>
            <a:xfrm>
              <a:off x="5158367" y="3043234"/>
              <a:ext cx="77093" cy="202613"/>
            </a:xfrm>
            <a:prstGeom prst="rect">
              <a:avLst/>
            </a:prstGeom>
            <a:no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91" name="Rectangle 90"/>
            <p:cNvSpPr/>
            <p:nvPr/>
          </p:nvSpPr>
          <p:spPr>
            <a:xfrm>
              <a:off x="4820930" y="3043234"/>
              <a:ext cx="75829" cy="202613"/>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92" name="Rectangle 91"/>
            <p:cNvSpPr/>
            <p:nvPr/>
          </p:nvSpPr>
          <p:spPr>
            <a:xfrm>
              <a:off x="4709714" y="3043234"/>
              <a:ext cx="77092" cy="202613"/>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96" name="Rectangle 95"/>
            <p:cNvSpPr/>
            <p:nvPr/>
          </p:nvSpPr>
          <p:spPr>
            <a:xfrm>
              <a:off x="4709714" y="3044203"/>
              <a:ext cx="77092" cy="202614"/>
            </a:xfrm>
            <a:prstGeom prst="rect">
              <a:avLst/>
            </a:prstGeom>
            <a:solidFill>
              <a:srgbClr val="44546A"/>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97" name="Rectangle 96"/>
            <p:cNvSpPr/>
            <p:nvPr/>
          </p:nvSpPr>
          <p:spPr>
            <a:xfrm>
              <a:off x="4819666" y="3044203"/>
              <a:ext cx="77093" cy="202614"/>
            </a:xfrm>
            <a:prstGeom prst="rect">
              <a:avLst/>
            </a:prstGeom>
            <a:solidFill>
              <a:srgbClr val="44546A"/>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grpSp>
      <p:sp>
        <p:nvSpPr>
          <p:cNvPr id="98" name="Oval 97"/>
          <p:cNvSpPr>
            <a:spLocks noChangeAspect="1"/>
          </p:cNvSpPr>
          <p:nvPr/>
        </p:nvSpPr>
        <p:spPr>
          <a:xfrm>
            <a:off x="2453217" y="2872317"/>
            <a:ext cx="302683" cy="302683"/>
          </a:xfrm>
          <a:prstGeom prst="ellipse">
            <a:avLst/>
          </a:prstGeom>
          <a:solidFill>
            <a:srgbClr val="9EF2EF"/>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a:p>
        </p:txBody>
      </p:sp>
      <p:sp>
        <p:nvSpPr>
          <p:cNvPr id="99" name="Rectangle 98"/>
          <p:cNvSpPr>
            <a:spLocks noChangeAspect="1"/>
          </p:cNvSpPr>
          <p:nvPr/>
        </p:nvSpPr>
        <p:spPr>
          <a:xfrm>
            <a:off x="2091267" y="2885017"/>
            <a:ext cx="249767" cy="251883"/>
          </a:xfrm>
          <a:prstGeom prst="rect">
            <a:avLst/>
          </a:prstGeom>
          <a:solidFill>
            <a:schemeClr val="accent5"/>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a:p>
        </p:txBody>
      </p:sp>
      <p:sp>
        <p:nvSpPr>
          <p:cNvPr id="100" name="Hexagon 99"/>
          <p:cNvSpPr>
            <a:spLocks noChangeAspect="1"/>
          </p:cNvSpPr>
          <p:nvPr/>
        </p:nvSpPr>
        <p:spPr>
          <a:xfrm rot="5400000">
            <a:off x="1666876" y="2862793"/>
            <a:ext cx="319617" cy="275167"/>
          </a:xfrm>
          <a:prstGeom prst="hexagon">
            <a:avLst/>
          </a:prstGeom>
          <a:solidFill>
            <a:schemeClr val="accent3"/>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a:p>
        </p:txBody>
      </p:sp>
      <p:sp>
        <p:nvSpPr>
          <p:cNvPr id="39" name="Footer Placeholder 1"/>
          <p:cNvSpPr>
            <a:spLocks noGrp="1"/>
          </p:cNvSpPr>
          <p:nvPr>
            <p:ph type="ftr" sz="quarter" idx="14"/>
          </p:nvPr>
        </p:nvSpPr>
        <p:spPr/>
        <p:txBody>
          <a:bodyPr/>
          <a:lstStyle/>
          <a:p>
            <a:pPr>
              <a:defRPr/>
            </a:pPr>
            <a:r>
              <a:rPr lang="en-US"/>
              <a:t>© 2016 Tintri, Inc. All Rights Reserved.</a:t>
            </a:r>
          </a:p>
        </p:txBody>
      </p:sp>
    </p:spTree>
    <p:extLst>
      <p:ext uri="{BB962C8B-B14F-4D97-AF65-F5344CB8AC3E}">
        <p14:creationId xmlns:p14="http://schemas.microsoft.com/office/powerpoint/2010/main" val="91125224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a:spLocks noChangeArrowheads="1"/>
          </p:cNvSpPr>
          <p:nvPr/>
        </p:nvSpPr>
        <p:spPr bwMode="auto">
          <a:xfrm>
            <a:off x="455084" y="1500718"/>
            <a:ext cx="5020733" cy="3867149"/>
          </a:xfrm>
          <a:prstGeom prst="rect">
            <a:avLst/>
          </a:prstGeom>
          <a:solidFill>
            <a:schemeClr val="bg1"/>
          </a:solidFill>
          <a:ln>
            <a:noFill/>
          </a:ln>
          <a:effectLst>
            <a:outerShdw blurRad="127000" dist="12700" dir="2700000" algn="tl" rotWithShape="0">
              <a:srgbClr val="000000">
                <a:alpha val="25000"/>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defTabSz="976685">
              <a:defRPr/>
            </a:pPr>
            <a:endParaRPr lang="en-GB" sz="2400" dirty="0">
              <a:solidFill>
                <a:schemeClr val="lt1"/>
              </a:solidFill>
            </a:endParaRPr>
          </a:p>
        </p:txBody>
      </p:sp>
      <p:pic>
        <p:nvPicPr>
          <p:cNvPr id="79874" name="Picture 51" descr="launch_scale.png"/>
          <p:cNvPicPr>
            <a:picLocks noChangeAspect="1"/>
          </p:cNvPicPr>
          <p:nvPr/>
        </p:nvPicPr>
        <p:blipFill>
          <a:blip r:embed="rId3">
            <a:extLst>
              <a:ext uri="{28A0092B-C50C-407E-A947-70E740481C1C}">
                <a14:useLocalDpi xmlns:a14="http://schemas.microsoft.com/office/drawing/2010/main" val="0"/>
              </a:ext>
            </a:extLst>
          </a:blip>
          <a:srcRect r="68126"/>
          <a:stretch>
            <a:fillRect/>
          </a:stretch>
        </p:blipFill>
        <p:spPr bwMode="auto">
          <a:xfrm>
            <a:off x="635001" y="1716617"/>
            <a:ext cx="2360084" cy="78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52" descr="launch_scale.png"/>
          <p:cNvPicPr>
            <a:picLocks noChangeAspect="1"/>
          </p:cNvPicPr>
          <p:nvPr/>
        </p:nvPicPr>
        <p:blipFill>
          <a:blip r:embed="rId3">
            <a:extLst>
              <a:ext uri="{28A0092B-C50C-407E-A947-70E740481C1C}">
                <a14:useLocalDpi xmlns:a14="http://schemas.microsoft.com/office/drawing/2010/main" val="0"/>
              </a:ext>
            </a:extLst>
          </a:blip>
          <a:srcRect r="68126"/>
          <a:stretch>
            <a:fillRect/>
          </a:stretch>
        </p:blipFill>
        <p:spPr bwMode="auto">
          <a:xfrm>
            <a:off x="622301" y="2603500"/>
            <a:ext cx="2360084"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53" descr="launch_scale.png"/>
          <p:cNvPicPr>
            <a:picLocks noChangeAspect="1"/>
          </p:cNvPicPr>
          <p:nvPr/>
        </p:nvPicPr>
        <p:blipFill>
          <a:blip r:embed="rId3">
            <a:extLst>
              <a:ext uri="{28A0092B-C50C-407E-A947-70E740481C1C}">
                <a14:useLocalDpi xmlns:a14="http://schemas.microsoft.com/office/drawing/2010/main" val="0"/>
              </a:ext>
            </a:extLst>
          </a:blip>
          <a:srcRect r="68126"/>
          <a:stretch>
            <a:fillRect/>
          </a:stretch>
        </p:blipFill>
        <p:spPr bwMode="auto">
          <a:xfrm>
            <a:off x="628651" y="3492501"/>
            <a:ext cx="2357967" cy="78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54" descr="launch_scale.png"/>
          <p:cNvPicPr>
            <a:picLocks noChangeAspect="1"/>
          </p:cNvPicPr>
          <p:nvPr/>
        </p:nvPicPr>
        <p:blipFill>
          <a:blip r:embed="rId3">
            <a:extLst>
              <a:ext uri="{28A0092B-C50C-407E-A947-70E740481C1C}">
                <a14:useLocalDpi xmlns:a14="http://schemas.microsoft.com/office/drawing/2010/main" val="0"/>
              </a:ext>
            </a:extLst>
          </a:blip>
          <a:srcRect r="68126"/>
          <a:stretch>
            <a:fillRect/>
          </a:stretch>
        </p:blipFill>
        <p:spPr bwMode="auto">
          <a:xfrm>
            <a:off x="632884" y="4379384"/>
            <a:ext cx="2360083" cy="78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254001" y="275167"/>
            <a:ext cx="11004551" cy="687917"/>
          </a:xfrm>
        </p:spPr>
        <p:txBody>
          <a:bodyPr rtlCol="0">
            <a:normAutofit fontScale="90000"/>
          </a:bodyPr>
          <a:lstStyle/>
          <a:p>
            <a:pPr defTabSz="976685">
              <a:defRPr/>
            </a:pPr>
            <a:r>
              <a:rPr lang="en-US" dirty="0" smtClean="0">
                <a:ea typeface="+mj-ea"/>
              </a:rPr>
              <a:t>Tintri </a:t>
            </a:r>
            <a:r>
              <a:rPr lang="en-US" dirty="0">
                <a:ea typeface="+mj-ea"/>
              </a:rPr>
              <a:t>VM Scale-out</a:t>
            </a:r>
          </a:p>
        </p:txBody>
      </p:sp>
      <p:sp>
        <p:nvSpPr>
          <p:cNvPr id="79879" name="TextBox 63"/>
          <p:cNvSpPr txBox="1">
            <a:spLocks noChangeArrowheads="1"/>
          </p:cNvSpPr>
          <p:nvPr/>
        </p:nvSpPr>
        <p:spPr bwMode="auto">
          <a:xfrm>
            <a:off x="3272367" y="2103967"/>
            <a:ext cx="17547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r>
              <a:rPr lang="en-US" altLang="zh-CN" sz="1600" b="1"/>
              <a:t>HEALTH:</a:t>
            </a:r>
          </a:p>
        </p:txBody>
      </p:sp>
      <p:sp>
        <p:nvSpPr>
          <p:cNvPr id="66" name="Oval 65"/>
          <p:cNvSpPr/>
          <p:nvPr/>
        </p:nvSpPr>
        <p:spPr>
          <a:xfrm>
            <a:off x="4466167" y="2144185"/>
            <a:ext cx="313267" cy="306916"/>
          </a:xfrm>
          <a:prstGeom prst="ellipse">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76685">
              <a:defRPr/>
            </a:pPr>
            <a:endParaRPr lang="en-US" sz="2400" dirty="0"/>
          </a:p>
        </p:txBody>
      </p:sp>
      <p:sp>
        <p:nvSpPr>
          <p:cNvPr id="79881" name="TextBox 66"/>
          <p:cNvSpPr txBox="1">
            <a:spLocks noChangeArrowheads="1"/>
          </p:cNvSpPr>
          <p:nvPr/>
        </p:nvSpPr>
        <p:spPr bwMode="auto">
          <a:xfrm>
            <a:off x="3272367" y="2544234"/>
            <a:ext cx="19875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r>
              <a:rPr lang="en-US" altLang="zh-CN" sz="1600" b="1"/>
              <a:t>PERFORMANCE:</a:t>
            </a:r>
          </a:p>
        </p:txBody>
      </p:sp>
      <p:sp>
        <p:nvSpPr>
          <p:cNvPr id="79882" name="TextBox 67"/>
          <p:cNvSpPr txBox="1">
            <a:spLocks noChangeArrowheads="1"/>
          </p:cNvSpPr>
          <p:nvPr/>
        </p:nvSpPr>
        <p:spPr bwMode="auto">
          <a:xfrm>
            <a:off x="3270251" y="3625851"/>
            <a:ext cx="19896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r>
              <a:rPr lang="en-US" altLang="zh-CN" sz="1600" b="1"/>
              <a:t>CAPACITY:</a:t>
            </a:r>
          </a:p>
        </p:txBody>
      </p:sp>
      <p:grpSp>
        <p:nvGrpSpPr>
          <p:cNvPr id="79883" name="Group 9"/>
          <p:cNvGrpSpPr>
            <a:grpSpLocks/>
          </p:cNvGrpSpPr>
          <p:nvPr/>
        </p:nvGrpSpPr>
        <p:grpSpPr bwMode="auto">
          <a:xfrm>
            <a:off x="3412067" y="3031067"/>
            <a:ext cx="1631951" cy="463551"/>
            <a:chOff x="4262008" y="2530195"/>
            <a:chExt cx="973136" cy="204078"/>
          </a:xfrm>
        </p:grpSpPr>
        <p:sp>
          <p:nvSpPr>
            <p:cNvPr id="69" name="Rectangle 68"/>
            <p:cNvSpPr/>
            <p:nvPr/>
          </p:nvSpPr>
          <p:spPr>
            <a:xfrm>
              <a:off x="4262008" y="2530195"/>
              <a:ext cx="76993" cy="203146"/>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0" name="Rectangle 69"/>
            <p:cNvSpPr/>
            <p:nvPr/>
          </p:nvSpPr>
          <p:spPr>
            <a:xfrm>
              <a:off x="4371817" y="2530195"/>
              <a:ext cx="76992" cy="203146"/>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1" name="Rectangle 70"/>
            <p:cNvSpPr/>
            <p:nvPr/>
          </p:nvSpPr>
          <p:spPr>
            <a:xfrm>
              <a:off x="4486675" y="2530195"/>
              <a:ext cx="75730" cy="203146"/>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2" name="Rectangle 71"/>
            <p:cNvSpPr/>
            <p:nvPr/>
          </p:nvSpPr>
          <p:spPr>
            <a:xfrm>
              <a:off x="4822413" y="2530195"/>
              <a:ext cx="76993" cy="203146"/>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3" name="Rectangle 72"/>
            <p:cNvSpPr/>
            <p:nvPr/>
          </p:nvSpPr>
          <p:spPr>
            <a:xfrm>
              <a:off x="4934747" y="2530195"/>
              <a:ext cx="75730" cy="203146"/>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4" name="Rectangle 73"/>
            <p:cNvSpPr/>
            <p:nvPr/>
          </p:nvSpPr>
          <p:spPr>
            <a:xfrm>
              <a:off x="5044555" y="2530195"/>
              <a:ext cx="76993" cy="203146"/>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5" name="Rectangle 74"/>
            <p:cNvSpPr/>
            <p:nvPr/>
          </p:nvSpPr>
          <p:spPr>
            <a:xfrm>
              <a:off x="5158151" y="2530195"/>
              <a:ext cx="76993" cy="203146"/>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89" name="Rectangle 88"/>
            <p:cNvSpPr/>
            <p:nvPr/>
          </p:nvSpPr>
          <p:spPr>
            <a:xfrm>
              <a:off x="4595222" y="2530195"/>
              <a:ext cx="76993" cy="203146"/>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90" name="Rectangle 89"/>
            <p:cNvSpPr/>
            <p:nvPr/>
          </p:nvSpPr>
          <p:spPr>
            <a:xfrm>
              <a:off x="4705031" y="2530195"/>
              <a:ext cx="76992" cy="203146"/>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93" name="Rectangle 92"/>
            <p:cNvSpPr/>
            <p:nvPr/>
          </p:nvSpPr>
          <p:spPr>
            <a:xfrm>
              <a:off x="4819889" y="2531127"/>
              <a:ext cx="76993" cy="20221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94" name="Rectangle 93"/>
            <p:cNvSpPr/>
            <p:nvPr/>
          </p:nvSpPr>
          <p:spPr>
            <a:xfrm>
              <a:off x="4933484" y="2531127"/>
              <a:ext cx="76993" cy="202214"/>
            </a:xfrm>
            <a:prstGeom prst="rect">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95" name="Rectangle 94"/>
            <p:cNvSpPr/>
            <p:nvPr/>
          </p:nvSpPr>
          <p:spPr>
            <a:xfrm>
              <a:off x="4705031" y="2531127"/>
              <a:ext cx="76992" cy="203146"/>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grpSp>
      <p:grpSp>
        <p:nvGrpSpPr>
          <p:cNvPr id="79884" name="Group 10"/>
          <p:cNvGrpSpPr>
            <a:grpSpLocks/>
          </p:cNvGrpSpPr>
          <p:nvPr/>
        </p:nvGrpSpPr>
        <p:grpSpPr bwMode="auto">
          <a:xfrm>
            <a:off x="3414185" y="4129618"/>
            <a:ext cx="1629833" cy="444500"/>
            <a:chOff x="4262325" y="3043234"/>
            <a:chExt cx="973135" cy="203583"/>
          </a:xfrm>
        </p:grpSpPr>
        <p:sp>
          <p:nvSpPr>
            <p:cNvPr id="76" name="Rectangle 75"/>
            <p:cNvSpPr/>
            <p:nvPr/>
          </p:nvSpPr>
          <p:spPr>
            <a:xfrm>
              <a:off x="4262325" y="3043234"/>
              <a:ext cx="77092" cy="202613"/>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7" name="Rectangle 76"/>
            <p:cNvSpPr/>
            <p:nvPr/>
          </p:nvSpPr>
          <p:spPr>
            <a:xfrm>
              <a:off x="4372276" y="3043234"/>
              <a:ext cx="77093" cy="202613"/>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8" name="Rectangle 77"/>
            <p:cNvSpPr/>
            <p:nvPr/>
          </p:nvSpPr>
          <p:spPr>
            <a:xfrm>
              <a:off x="4486019" y="3043234"/>
              <a:ext cx="77093" cy="202613"/>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9" name="Rectangle 78"/>
            <p:cNvSpPr/>
            <p:nvPr/>
          </p:nvSpPr>
          <p:spPr>
            <a:xfrm>
              <a:off x="4598499" y="3043234"/>
              <a:ext cx="77092" cy="202613"/>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80" name="Rectangle 79"/>
            <p:cNvSpPr/>
            <p:nvPr/>
          </p:nvSpPr>
          <p:spPr>
            <a:xfrm>
              <a:off x="4934673" y="3043234"/>
              <a:ext cx="77092" cy="202613"/>
            </a:xfrm>
            <a:prstGeom prst="rect">
              <a:avLst/>
            </a:prstGeom>
            <a:no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81" name="Rectangle 80"/>
            <p:cNvSpPr/>
            <p:nvPr/>
          </p:nvSpPr>
          <p:spPr>
            <a:xfrm>
              <a:off x="5044624" y="3043234"/>
              <a:ext cx="77093" cy="202613"/>
            </a:xfrm>
            <a:prstGeom prst="rect">
              <a:avLst/>
            </a:prstGeom>
            <a:no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82" name="Rectangle 81"/>
            <p:cNvSpPr/>
            <p:nvPr/>
          </p:nvSpPr>
          <p:spPr>
            <a:xfrm>
              <a:off x="5158367" y="3043234"/>
              <a:ext cx="77093" cy="202613"/>
            </a:xfrm>
            <a:prstGeom prst="rect">
              <a:avLst/>
            </a:prstGeom>
            <a:no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91" name="Rectangle 90"/>
            <p:cNvSpPr/>
            <p:nvPr/>
          </p:nvSpPr>
          <p:spPr>
            <a:xfrm>
              <a:off x="4820930" y="3043234"/>
              <a:ext cx="75829" cy="202613"/>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92" name="Rectangle 91"/>
            <p:cNvSpPr/>
            <p:nvPr/>
          </p:nvSpPr>
          <p:spPr>
            <a:xfrm>
              <a:off x="4709714" y="3043234"/>
              <a:ext cx="77092" cy="202613"/>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96" name="Rectangle 95"/>
            <p:cNvSpPr/>
            <p:nvPr/>
          </p:nvSpPr>
          <p:spPr>
            <a:xfrm>
              <a:off x="4709714" y="3044203"/>
              <a:ext cx="77092" cy="202614"/>
            </a:xfrm>
            <a:prstGeom prst="rect">
              <a:avLst/>
            </a:prstGeom>
            <a:solidFill>
              <a:srgbClr val="FFFFFF"/>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97" name="Rectangle 96"/>
            <p:cNvSpPr/>
            <p:nvPr/>
          </p:nvSpPr>
          <p:spPr>
            <a:xfrm>
              <a:off x="4819666" y="3044203"/>
              <a:ext cx="77093" cy="202614"/>
            </a:xfrm>
            <a:prstGeom prst="rect">
              <a:avLst/>
            </a:prstGeom>
            <a:solidFill>
              <a:srgbClr val="FFFFFF"/>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grpSp>
      <p:sp>
        <p:nvSpPr>
          <p:cNvPr id="98" name="Oval 97"/>
          <p:cNvSpPr>
            <a:spLocks noChangeAspect="1"/>
          </p:cNvSpPr>
          <p:nvPr/>
        </p:nvSpPr>
        <p:spPr>
          <a:xfrm>
            <a:off x="2453217" y="2872317"/>
            <a:ext cx="302683" cy="302683"/>
          </a:xfrm>
          <a:prstGeom prst="ellipse">
            <a:avLst/>
          </a:prstGeom>
          <a:solidFill>
            <a:srgbClr val="9EF2EF"/>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a:p>
        </p:txBody>
      </p:sp>
      <p:sp>
        <p:nvSpPr>
          <p:cNvPr id="99" name="Rectangle 98"/>
          <p:cNvSpPr>
            <a:spLocks noChangeAspect="1"/>
          </p:cNvSpPr>
          <p:nvPr/>
        </p:nvSpPr>
        <p:spPr>
          <a:xfrm>
            <a:off x="2091267" y="2885017"/>
            <a:ext cx="249767" cy="251883"/>
          </a:xfrm>
          <a:prstGeom prst="rect">
            <a:avLst/>
          </a:prstGeom>
          <a:solidFill>
            <a:schemeClr val="accent5"/>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a:p>
        </p:txBody>
      </p:sp>
      <p:sp>
        <p:nvSpPr>
          <p:cNvPr id="100" name="Hexagon 99"/>
          <p:cNvSpPr>
            <a:spLocks noChangeAspect="1"/>
          </p:cNvSpPr>
          <p:nvPr/>
        </p:nvSpPr>
        <p:spPr>
          <a:xfrm rot="5400000">
            <a:off x="1666876" y="2862793"/>
            <a:ext cx="319617" cy="275167"/>
          </a:xfrm>
          <a:prstGeom prst="hexagon">
            <a:avLst/>
          </a:prstGeom>
          <a:solidFill>
            <a:schemeClr val="accent3"/>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a:p>
        </p:txBody>
      </p:sp>
      <p:sp>
        <p:nvSpPr>
          <p:cNvPr id="56" name="Pentagon 55"/>
          <p:cNvSpPr/>
          <p:nvPr/>
        </p:nvSpPr>
        <p:spPr>
          <a:xfrm rot="10800000">
            <a:off x="5734052" y="1502834"/>
            <a:ext cx="6481233" cy="1217084"/>
          </a:xfrm>
          <a:prstGeom prst="homePlate">
            <a:avLst>
              <a:gd name="adj" fmla="val 11433"/>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76685">
              <a:defRPr/>
            </a:pPr>
            <a:endParaRPr lang="en-US" sz="2400"/>
          </a:p>
        </p:txBody>
      </p:sp>
      <p:sp>
        <p:nvSpPr>
          <p:cNvPr id="79889" name="TextBox 56"/>
          <p:cNvSpPr txBox="1">
            <a:spLocks noChangeArrowheads="1"/>
          </p:cNvSpPr>
          <p:nvPr/>
        </p:nvSpPr>
        <p:spPr bwMode="auto">
          <a:xfrm>
            <a:off x="6714067" y="1684867"/>
            <a:ext cx="5096933"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a:lnSpc>
                <a:spcPct val="90000"/>
              </a:lnSpc>
              <a:spcBef>
                <a:spcPts val="2400"/>
              </a:spcBef>
              <a:buClr>
                <a:schemeClr val="accent1"/>
              </a:buClr>
            </a:pPr>
            <a:r>
              <a:rPr lang="zh-CN" altLang="en-US" sz="2400">
                <a:solidFill>
                  <a:schemeClr val="bg1"/>
                </a:solidFill>
                <a:cs typeface="黑体" charset="-122"/>
              </a:rPr>
              <a:t>添加存储节点扩展资源池</a:t>
            </a:r>
            <a:endParaRPr lang="en-US" altLang="zh-CN" sz="2400">
              <a:solidFill>
                <a:schemeClr val="bg1"/>
              </a:solidFill>
            </a:endParaRPr>
          </a:p>
        </p:txBody>
      </p:sp>
      <p:grpSp>
        <p:nvGrpSpPr>
          <p:cNvPr id="79890" name="Group 11"/>
          <p:cNvGrpSpPr>
            <a:grpSpLocks noChangeAspect="1"/>
          </p:cNvGrpSpPr>
          <p:nvPr/>
        </p:nvGrpSpPr>
        <p:grpSpPr bwMode="auto">
          <a:xfrm>
            <a:off x="6108701" y="1758951"/>
            <a:ext cx="436033" cy="637116"/>
            <a:chOff x="2882" y="670"/>
            <a:chExt cx="206" cy="298"/>
          </a:xfrm>
        </p:grpSpPr>
        <p:sp>
          <p:nvSpPr>
            <p:cNvPr id="79892" name="AutoShape 10"/>
            <p:cNvSpPr>
              <a:spLocks noChangeAspect="1" noChangeArrowheads="1" noTextEdit="1"/>
            </p:cNvSpPr>
            <p:nvPr/>
          </p:nvSpPr>
          <p:spPr bwMode="auto">
            <a:xfrm>
              <a:off x="2882" y="670"/>
              <a:ext cx="206"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p>
          </p:txBody>
        </p:sp>
        <p:sp>
          <p:nvSpPr>
            <p:cNvPr id="79893" name="Freeform 12"/>
            <p:cNvSpPr>
              <a:spLocks/>
            </p:cNvSpPr>
            <p:nvPr/>
          </p:nvSpPr>
          <p:spPr bwMode="auto">
            <a:xfrm>
              <a:off x="2894" y="682"/>
              <a:ext cx="184" cy="279"/>
            </a:xfrm>
            <a:custGeom>
              <a:avLst/>
              <a:gdLst>
                <a:gd name="T0" fmla="*/ 59 w 184"/>
                <a:gd name="T1" fmla="*/ 3 h 279"/>
                <a:gd name="T2" fmla="*/ 0 w 184"/>
                <a:gd name="T3" fmla="*/ 126 h 279"/>
                <a:gd name="T4" fmla="*/ 79 w 184"/>
                <a:gd name="T5" fmla="*/ 126 h 279"/>
                <a:gd name="T6" fmla="*/ 54 w 184"/>
                <a:gd name="T7" fmla="*/ 279 h 279"/>
                <a:gd name="T8" fmla="*/ 184 w 184"/>
                <a:gd name="T9" fmla="*/ 78 h 279"/>
                <a:gd name="T10" fmla="*/ 108 w 184"/>
                <a:gd name="T11" fmla="*/ 78 h 279"/>
                <a:gd name="T12" fmla="*/ 145 w 184"/>
                <a:gd name="T13" fmla="*/ 0 h 279"/>
                <a:gd name="T14" fmla="*/ 59 w 184"/>
                <a:gd name="T15" fmla="*/ 3 h 27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4" h="279">
                  <a:moveTo>
                    <a:pt x="59" y="3"/>
                  </a:moveTo>
                  <a:lnTo>
                    <a:pt x="0" y="126"/>
                  </a:lnTo>
                  <a:lnTo>
                    <a:pt x="79" y="126"/>
                  </a:lnTo>
                  <a:lnTo>
                    <a:pt x="54" y="279"/>
                  </a:lnTo>
                  <a:lnTo>
                    <a:pt x="184" y="78"/>
                  </a:lnTo>
                  <a:lnTo>
                    <a:pt x="108" y="78"/>
                  </a:lnTo>
                  <a:lnTo>
                    <a:pt x="145" y="0"/>
                  </a:lnTo>
                  <a:lnTo>
                    <a:pt x="59" y="3"/>
                  </a:lnTo>
                  <a:close/>
                </a:path>
              </a:pathLst>
            </a:custGeom>
            <a:noFill/>
            <a:ln w="31750"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2400"/>
            </a:p>
          </p:txBody>
        </p:sp>
      </p:grpSp>
      <p:sp>
        <p:nvSpPr>
          <p:cNvPr id="46" name="Footer Placeholder 1"/>
          <p:cNvSpPr>
            <a:spLocks noGrp="1"/>
          </p:cNvSpPr>
          <p:nvPr>
            <p:ph type="ftr" sz="quarter" idx="14"/>
          </p:nvPr>
        </p:nvSpPr>
        <p:spPr/>
        <p:txBody>
          <a:bodyPr/>
          <a:lstStyle/>
          <a:p>
            <a:pPr>
              <a:defRPr/>
            </a:pPr>
            <a:r>
              <a:rPr lang="en-US"/>
              <a:t>© 2016 Tintri, Inc. All Rights Reserved.</a:t>
            </a:r>
          </a:p>
        </p:txBody>
      </p:sp>
    </p:spTree>
    <p:extLst>
      <p:ext uri="{BB962C8B-B14F-4D97-AF65-F5344CB8AC3E}">
        <p14:creationId xmlns:p14="http://schemas.microsoft.com/office/powerpoint/2010/main" val="30581881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a:spLocks noChangeArrowheads="1"/>
          </p:cNvSpPr>
          <p:nvPr/>
        </p:nvSpPr>
        <p:spPr bwMode="auto">
          <a:xfrm>
            <a:off x="438150" y="1630339"/>
            <a:ext cx="5020733" cy="3867149"/>
          </a:xfrm>
          <a:prstGeom prst="rect">
            <a:avLst/>
          </a:prstGeom>
          <a:solidFill>
            <a:schemeClr val="bg1"/>
          </a:solidFill>
          <a:ln>
            <a:noFill/>
          </a:ln>
          <a:effectLst>
            <a:outerShdw blurRad="127000" dist="12700" dir="2700000" algn="tl" rotWithShape="0">
              <a:srgbClr val="000000">
                <a:alpha val="25000"/>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defTabSz="976685">
              <a:defRPr/>
            </a:pPr>
            <a:endParaRPr lang="en-GB" sz="2400" dirty="0">
              <a:solidFill>
                <a:schemeClr val="lt1"/>
              </a:solidFill>
            </a:endParaRPr>
          </a:p>
        </p:txBody>
      </p:sp>
      <p:pic>
        <p:nvPicPr>
          <p:cNvPr id="81922" name="Picture 51" descr="launch_scale.png"/>
          <p:cNvPicPr>
            <a:picLocks noChangeAspect="1"/>
          </p:cNvPicPr>
          <p:nvPr/>
        </p:nvPicPr>
        <p:blipFill>
          <a:blip r:embed="rId3">
            <a:extLst>
              <a:ext uri="{28A0092B-C50C-407E-A947-70E740481C1C}">
                <a14:useLocalDpi xmlns:a14="http://schemas.microsoft.com/office/drawing/2010/main" val="0"/>
              </a:ext>
            </a:extLst>
          </a:blip>
          <a:srcRect r="68126"/>
          <a:stretch>
            <a:fillRect/>
          </a:stretch>
        </p:blipFill>
        <p:spPr bwMode="auto">
          <a:xfrm>
            <a:off x="635001" y="1716617"/>
            <a:ext cx="2360084" cy="78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52" descr="launch_scale.png"/>
          <p:cNvPicPr>
            <a:picLocks noChangeAspect="1"/>
          </p:cNvPicPr>
          <p:nvPr/>
        </p:nvPicPr>
        <p:blipFill>
          <a:blip r:embed="rId3">
            <a:extLst>
              <a:ext uri="{28A0092B-C50C-407E-A947-70E740481C1C}">
                <a14:useLocalDpi xmlns:a14="http://schemas.microsoft.com/office/drawing/2010/main" val="0"/>
              </a:ext>
            </a:extLst>
          </a:blip>
          <a:srcRect r="68126"/>
          <a:stretch>
            <a:fillRect/>
          </a:stretch>
        </p:blipFill>
        <p:spPr bwMode="auto">
          <a:xfrm>
            <a:off x="622301" y="2603500"/>
            <a:ext cx="2360084"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53" descr="launch_scale.png"/>
          <p:cNvPicPr>
            <a:picLocks noChangeAspect="1"/>
          </p:cNvPicPr>
          <p:nvPr/>
        </p:nvPicPr>
        <p:blipFill>
          <a:blip r:embed="rId3">
            <a:extLst>
              <a:ext uri="{28A0092B-C50C-407E-A947-70E740481C1C}">
                <a14:useLocalDpi xmlns:a14="http://schemas.microsoft.com/office/drawing/2010/main" val="0"/>
              </a:ext>
            </a:extLst>
          </a:blip>
          <a:srcRect r="68126"/>
          <a:stretch>
            <a:fillRect/>
          </a:stretch>
        </p:blipFill>
        <p:spPr bwMode="auto">
          <a:xfrm>
            <a:off x="628651" y="3492501"/>
            <a:ext cx="2357967" cy="78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54" descr="launch_scale.png"/>
          <p:cNvPicPr>
            <a:picLocks noChangeAspect="1"/>
          </p:cNvPicPr>
          <p:nvPr/>
        </p:nvPicPr>
        <p:blipFill>
          <a:blip r:embed="rId3">
            <a:extLst>
              <a:ext uri="{28A0092B-C50C-407E-A947-70E740481C1C}">
                <a14:useLocalDpi xmlns:a14="http://schemas.microsoft.com/office/drawing/2010/main" val="0"/>
              </a:ext>
            </a:extLst>
          </a:blip>
          <a:srcRect r="68126"/>
          <a:stretch>
            <a:fillRect/>
          </a:stretch>
        </p:blipFill>
        <p:spPr bwMode="auto">
          <a:xfrm>
            <a:off x="632884" y="4379384"/>
            <a:ext cx="2360083" cy="78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254001" y="275167"/>
            <a:ext cx="11004551" cy="687917"/>
          </a:xfrm>
        </p:spPr>
        <p:txBody>
          <a:bodyPr rtlCol="0">
            <a:normAutofit fontScale="90000"/>
          </a:bodyPr>
          <a:lstStyle/>
          <a:p>
            <a:pPr defTabSz="976685">
              <a:defRPr/>
            </a:pPr>
            <a:r>
              <a:rPr lang="en-US" dirty="0" smtClean="0">
                <a:ea typeface="+mj-ea"/>
              </a:rPr>
              <a:t>Tintri </a:t>
            </a:r>
            <a:r>
              <a:rPr lang="en-US" dirty="0">
                <a:ea typeface="+mj-ea"/>
              </a:rPr>
              <a:t>VM Scale-out</a:t>
            </a:r>
          </a:p>
        </p:txBody>
      </p:sp>
      <p:sp>
        <p:nvSpPr>
          <p:cNvPr id="81927" name="TextBox 63"/>
          <p:cNvSpPr txBox="1">
            <a:spLocks noChangeArrowheads="1"/>
          </p:cNvSpPr>
          <p:nvPr/>
        </p:nvSpPr>
        <p:spPr bwMode="auto">
          <a:xfrm>
            <a:off x="3272367" y="2103967"/>
            <a:ext cx="17547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r>
              <a:rPr lang="en-US" altLang="zh-CN" sz="1600" b="1"/>
              <a:t>HEALTH:</a:t>
            </a:r>
          </a:p>
        </p:txBody>
      </p:sp>
      <p:sp>
        <p:nvSpPr>
          <p:cNvPr id="66" name="Oval 65"/>
          <p:cNvSpPr/>
          <p:nvPr/>
        </p:nvSpPr>
        <p:spPr>
          <a:xfrm>
            <a:off x="4466167" y="2144185"/>
            <a:ext cx="313267" cy="306916"/>
          </a:xfrm>
          <a:prstGeom prst="ellipse">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76685">
              <a:defRPr/>
            </a:pPr>
            <a:endParaRPr lang="en-US" sz="2400" dirty="0"/>
          </a:p>
        </p:txBody>
      </p:sp>
      <p:sp>
        <p:nvSpPr>
          <p:cNvPr id="81929" name="TextBox 66"/>
          <p:cNvSpPr txBox="1">
            <a:spLocks noChangeArrowheads="1"/>
          </p:cNvSpPr>
          <p:nvPr/>
        </p:nvSpPr>
        <p:spPr bwMode="auto">
          <a:xfrm>
            <a:off x="3272367" y="2544234"/>
            <a:ext cx="19875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r>
              <a:rPr lang="en-US" altLang="zh-CN" sz="1600" b="1"/>
              <a:t>PERFORMANCE:</a:t>
            </a:r>
          </a:p>
        </p:txBody>
      </p:sp>
      <p:sp>
        <p:nvSpPr>
          <p:cNvPr id="81930" name="TextBox 67"/>
          <p:cNvSpPr txBox="1">
            <a:spLocks noChangeArrowheads="1"/>
          </p:cNvSpPr>
          <p:nvPr/>
        </p:nvSpPr>
        <p:spPr bwMode="auto">
          <a:xfrm>
            <a:off x="3270251" y="3625851"/>
            <a:ext cx="19896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r>
              <a:rPr lang="en-US" altLang="zh-CN" sz="1600" b="1"/>
              <a:t>CAPACITY:</a:t>
            </a:r>
          </a:p>
        </p:txBody>
      </p:sp>
      <p:grpSp>
        <p:nvGrpSpPr>
          <p:cNvPr id="81931" name="Group 9"/>
          <p:cNvGrpSpPr>
            <a:grpSpLocks/>
          </p:cNvGrpSpPr>
          <p:nvPr/>
        </p:nvGrpSpPr>
        <p:grpSpPr bwMode="auto">
          <a:xfrm>
            <a:off x="3412067" y="3031067"/>
            <a:ext cx="1631951" cy="463551"/>
            <a:chOff x="4262008" y="2530195"/>
            <a:chExt cx="973136" cy="204078"/>
          </a:xfrm>
        </p:grpSpPr>
        <p:sp>
          <p:nvSpPr>
            <p:cNvPr id="69" name="Rectangle 68"/>
            <p:cNvSpPr/>
            <p:nvPr/>
          </p:nvSpPr>
          <p:spPr>
            <a:xfrm>
              <a:off x="4262008" y="2530195"/>
              <a:ext cx="76993" cy="203146"/>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0" name="Rectangle 69"/>
            <p:cNvSpPr/>
            <p:nvPr/>
          </p:nvSpPr>
          <p:spPr>
            <a:xfrm>
              <a:off x="4371817" y="2530195"/>
              <a:ext cx="76992" cy="203146"/>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1" name="Rectangle 70"/>
            <p:cNvSpPr/>
            <p:nvPr/>
          </p:nvSpPr>
          <p:spPr>
            <a:xfrm>
              <a:off x="4486675" y="2530195"/>
              <a:ext cx="75730" cy="203146"/>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2" name="Rectangle 71"/>
            <p:cNvSpPr/>
            <p:nvPr/>
          </p:nvSpPr>
          <p:spPr>
            <a:xfrm>
              <a:off x="4822413" y="2530195"/>
              <a:ext cx="76993" cy="203146"/>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3" name="Rectangle 72"/>
            <p:cNvSpPr/>
            <p:nvPr/>
          </p:nvSpPr>
          <p:spPr>
            <a:xfrm>
              <a:off x="4934747" y="2530195"/>
              <a:ext cx="75730" cy="203146"/>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4" name="Rectangle 73"/>
            <p:cNvSpPr/>
            <p:nvPr/>
          </p:nvSpPr>
          <p:spPr>
            <a:xfrm>
              <a:off x="5044555" y="2530195"/>
              <a:ext cx="76993" cy="203146"/>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5" name="Rectangle 74"/>
            <p:cNvSpPr/>
            <p:nvPr/>
          </p:nvSpPr>
          <p:spPr>
            <a:xfrm>
              <a:off x="5158151" y="2530195"/>
              <a:ext cx="76993" cy="203146"/>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89" name="Rectangle 88"/>
            <p:cNvSpPr/>
            <p:nvPr/>
          </p:nvSpPr>
          <p:spPr>
            <a:xfrm>
              <a:off x="4595222" y="2530195"/>
              <a:ext cx="76993" cy="203146"/>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90" name="Rectangle 89"/>
            <p:cNvSpPr/>
            <p:nvPr/>
          </p:nvSpPr>
          <p:spPr>
            <a:xfrm>
              <a:off x="4705031" y="2530195"/>
              <a:ext cx="76992" cy="203146"/>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93" name="Rectangle 92"/>
            <p:cNvSpPr/>
            <p:nvPr/>
          </p:nvSpPr>
          <p:spPr>
            <a:xfrm>
              <a:off x="4819889" y="2531127"/>
              <a:ext cx="76993" cy="202214"/>
            </a:xfrm>
            <a:prstGeom prst="rect">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94" name="Rectangle 93"/>
            <p:cNvSpPr/>
            <p:nvPr/>
          </p:nvSpPr>
          <p:spPr>
            <a:xfrm>
              <a:off x="4933484" y="2531127"/>
              <a:ext cx="76993" cy="202214"/>
            </a:xfrm>
            <a:prstGeom prst="rect">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95" name="Rectangle 94"/>
            <p:cNvSpPr/>
            <p:nvPr/>
          </p:nvSpPr>
          <p:spPr>
            <a:xfrm>
              <a:off x="4705031" y="2531127"/>
              <a:ext cx="76992" cy="203146"/>
            </a:xfrm>
            <a:prstGeom prst="rect">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grpSp>
      <p:grpSp>
        <p:nvGrpSpPr>
          <p:cNvPr id="81932" name="Group 10"/>
          <p:cNvGrpSpPr>
            <a:grpSpLocks/>
          </p:cNvGrpSpPr>
          <p:nvPr/>
        </p:nvGrpSpPr>
        <p:grpSpPr bwMode="auto">
          <a:xfrm>
            <a:off x="3414185" y="4129618"/>
            <a:ext cx="1629833" cy="444500"/>
            <a:chOff x="4262325" y="3043234"/>
            <a:chExt cx="973135" cy="203583"/>
          </a:xfrm>
        </p:grpSpPr>
        <p:sp>
          <p:nvSpPr>
            <p:cNvPr id="76" name="Rectangle 75"/>
            <p:cNvSpPr/>
            <p:nvPr/>
          </p:nvSpPr>
          <p:spPr>
            <a:xfrm>
              <a:off x="4262325" y="3043234"/>
              <a:ext cx="77092" cy="202613"/>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7" name="Rectangle 76"/>
            <p:cNvSpPr/>
            <p:nvPr/>
          </p:nvSpPr>
          <p:spPr>
            <a:xfrm>
              <a:off x="4372276" y="3043234"/>
              <a:ext cx="77093" cy="202613"/>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8" name="Rectangle 77"/>
            <p:cNvSpPr/>
            <p:nvPr/>
          </p:nvSpPr>
          <p:spPr>
            <a:xfrm>
              <a:off x="4486019" y="3043234"/>
              <a:ext cx="77093" cy="202613"/>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79" name="Rectangle 78"/>
            <p:cNvSpPr/>
            <p:nvPr/>
          </p:nvSpPr>
          <p:spPr>
            <a:xfrm>
              <a:off x="4598499" y="3043234"/>
              <a:ext cx="77092" cy="202613"/>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80" name="Rectangle 79"/>
            <p:cNvSpPr/>
            <p:nvPr/>
          </p:nvSpPr>
          <p:spPr>
            <a:xfrm>
              <a:off x="4934673" y="3043234"/>
              <a:ext cx="77092" cy="202613"/>
            </a:xfrm>
            <a:prstGeom prst="rect">
              <a:avLst/>
            </a:prstGeom>
            <a:no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81" name="Rectangle 80"/>
            <p:cNvSpPr/>
            <p:nvPr/>
          </p:nvSpPr>
          <p:spPr>
            <a:xfrm>
              <a:off x="5044624" y="3043234"/>
              <a:ext cx="77093" cy="202613"/>
            </a:xfrm>
            <a:prstGeom prst="rect">
              <a:avLst/>
            </a:prstGeom>
            <a:no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82" name="Rectangle 81"/>
            <p:cNvSpPr/>
            <p:nvPr/>
          </p:nvSpPr>
          <p:spPr>
            <a:xfrm>
              <a:off x="5158367" y="3043234"/>
              <a:ext cx="77093" cy="202613"/>
            </a:xfrm>
            <a:prstGeom prst="rect">
              <a:avLst/>
            </a:prstGeom>
            <a:no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91" name="Rectangle 90"/>
            <p:cNvSpPr/>
            <p:nvPr/>
          </p:nvSpPr>
          <p:spPr>
            <a:xfrm>
              <a:off x="4820930" y="3043234"/>
              <a:ext cx="75829" cy="202613"/>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92" name="Rectangle 91"/>
            <p:cNvSpPr/>
            <p:nvPr/>
          </p:nvSpPr>
          <p:spPr>
            <a:xfrm>
              <a:off x="4709714" y="3043234"/>
              <a:ext cx="77092" cy="202613"/>
            </a:xfrm>
            <a:prstGeom prst="rect">
              <a:avLst/>
            </a:prstGeom>
            <a:solidFill>
              <a:schemeClr val="tx2"/>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96" name="Rectangle 95"/>
            <p:cNvSpPr/>
            <p:nvPr/>
          </p:nvSpPr>
          <p:spPr>
            <a:xfrm>
              <a:off x="4709714" y="3044203"/>
              <a:ext cx="77092" cy="202614"/>
            </a:xfrm>
            <a:prstGeom prst="rect">
              <a:avLst/>
            </a:prstGeom>
            <a:solidFill>
              <a:srgbClr val="FFFFFF"/>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sp>
          <p:nvSpPr>
            <p:cNvPr id="97" name="Rectangle 96"/>
            <p:cNvSpPr/>
            <p:nvPr/>
          </p:nvSpPr>
          <p:spPr>
            <a:xfrm>
              <a:off x="4819666" y="3044203"/>
              <a:ext cx="77093" cy="202614"/>
            </a:xfrm>
            <a:prstGeom prst="rect">
              <a:avLst/>
            </a:prstGeom>
            <a:solidFill>
              <a:srgbClr val="FFFFFF"/>
            </a:solidFill>
            <a:ln>
              <a:solidFill>
                <a:srgbClr val="445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dirty="0"/>
            </a:p>
          </p:txBody>
        </p:sp>
      </p:grpSp>
      <p:sp>
        <p:nvSpPr>
          <p:cNvPr id="98" name="Oval 97"/>
          <p:cNvSpPr>
            <a:spLocks noChangeAspect="1"/>
          </p:cNvSpPr>
          <p:nvPr/>
        </p:nvSpPr>
        <p:spPr>
          <a:xfrm>
            <a:off x="2453217" y="2872317"/>
            <a:ext cx="302683" cy="302683"/>
          </a:xfrm>
          <a:prstGeom prst="ellipse">
            <a:avLst/>
          </a:prstGeom>
          <a:solidFill>
            <a:srgbClr val="FFFFFF"/>
          </a:solidFill>
          <a:ln w="12700">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a:p>
        </p:txBody>
      </p:sp>
      <p:sp>
        <p:nvSpPr>
          <p:cNvPr id="99" name="Rectangle 98"/>
          <p:cNvSpPr>
            <a:spLocks noChangeAspect="1"/>
          </p:cNvSpPr>
          <p:nvPr/>
        </p:nvSpPr>
        <p:spPr>
          <a:xfrm>
            <a:off x="2091267" y="2885017"/>
            <a:ext cx="249767" cy="251883"/>
          </a:xfrm>
          <a:prstGeom prst="rect">
            <a:avLst/>
          </a:prstGeom>
          <a:solidFill>
            <a:schemeClr val="accent5"/>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a:p>
        </p:txBody>
      </p:sp>
      <p:sp>
        <p:nvSpPr>
          <p:cNvPr id="100" name="Hexagon 99"/>
          <p:cNvSpPr>
            <a:spLocks noChangeAspect="1"/>
          </p:cNvSpPr>
          <p:nvPr/>
        </p:nvSpPr>
        <p:spPr>
          <a:xfrm rot="5400000">
            <a:off x="1666876" y="2862793"/>
            <a:ext cx="319617" cy="275167"/>
          </a:xfrm>
          <a:prstGeom prst="hexagon">
            <a:avLst/>
          </a:prstGeom>
          <a:solidFill>
            <a:schemeClr val="bg1"/>
          </a:solidFill>
          <a:ln w="12700">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a:p>
        </p:txBody>
      </p:sp>
      <p:sp>
        <p:nvSpPr>
          <p:cNvPr id="45" name="Hexagon 44"/>
          <p:cNvSpPr>
            <a:spLocks noChangeAspect="1"/>
          </p:cNvSpPr>
          <p:nvPr/>
        </p:nvSpPr>
        <p:spPr>
          <a:xfrm rot="5400000">
            <a:off x="1671109" y="1967442"/>
            <a:ext cx="319616" cy="275167"/>
          </a:xfrm>
          <a:prstGeom prst="hexagon">
            <a:avLst/>
          </a:prstGeom>
          <a:solidFill>
            <a:schemeClr val="accent3"/>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a:p>
        </p:txBody>
      </p:sp>
      <p:sp>
        <p:nvSpPr>
          <p:cNvPr id="46" name="Oval 45"/>
          <p:cNvSpPr>
            <a:spLocks noChangeAspect="1"/>
          </p:cNvSpPr>
          <p:nvPr/>
        </p:nvSpPr>
        <p:spPr>
          <a:xfrm>
            <a:off x="2459567" y="4624917"/>
            <a:ext cx="302684" cy="302683"/>
          </a:xfrm>
          <a:prstGeom prst="ellipse">
            <a:avLst/>
          </a:prstGeom>
          <a:solidFill>
            <a:srgbClr val="9EF2EF"/>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a:p>
        </p:txBody>
      </p:sp>
      <p:sp>
        <p:nvSpPr>
          <p:cNvPr id="2" name="Isosceles Triangle 1"/>
          <p:cNvSpPr/>
          <p:nvPr/>
        </p:nvSpPr>
        <p:spPr>
          <a:xfrm>
            <a:off x="2053167" y="1945218"/>
            <a:ext cx="342900" cy="323849"/>
          </a:xfrm>
          <a:prstGeom prst="triangl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a:p>
        </p:txBody>
      </p:sp>
      <p:sp>
        <p:nvSpPr>
          <p:cNvPr id="4" name="Diamond 3"/>
          <p:cNvSpPr/>
          <p:nvPr/>
        </p:nvSpPr>
        <p:spPr>
          <a:xfrm>
            <a:off x="1640418" y="3691467"/>
            <a:ext cx="376767" cy="378884"/>
          </a:xfrm>
          <a:prstGeom prst="diamond">
            <a:avLst/>
          </a:prstGeom>
          <a:solidFill>
            <a:schemeClr val="accent6"/>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976685">
              <a:defRPr/>
            </a:pPr>
            <a:endParaRPr lang="en-US" sz="2400"/>
          </a:p>
        </p:txBody>
      </p:sp>
      <p:cxnSp>
        <p:nvCxnSpPr>
          <p:cNvPr id="6" name="Straight Arrow Connector 5"/>
          <p:cNvCxnSpPr>
            <a:stCxn id="100" idx="1"/>
          </p:cNvCxnSpPr>
          <p:nvPr/>
        </p:nvCxnSpPr>
        <p:spPr>
          <a:xfrm flipV="1">
            <a:off x="1826685" y="2288118"/>
            <a:ext cx="10583" cy="552449"/>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98" idx="4"/>
            <a:endCxn id="46" idx="0"/>
          </p:cNvCxnSpPr>
          <p:nvPr/>
        </p:nvCxnSpPr>
        <p:spPr>
          <a:xfrm>
            <a:off x="2605618" y="3175000"/>
            <a:ext cx="4233" cy="1449917"/>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 name="Pentagon 4"/>
          <p:cNvSpPr/>
          <p:nvPr/>
        </p:nvSpPr>
        <p:spPr>
          <a:xfrm rot="10800000">
            <a:off x="5734052" y="1502834"/>
            <a:ext cx="6481233" cy="1217084"/>
          </a:xfrm>
          <a:prstGeom prst="homePlate">
            <a:avLst>
              <a:gd name="adj" fmla="val 11433"/>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76685">
              <a:defRPr/>
            </a:pPr>
            <a:endParaRPr lang="en-US" sz="2400"/>
          </a:p>
        </p:txBody>
      </p:sp>
      <p:sp>
        <p:nvSpPr>
          <p:cNvPr id="57" name="Pentagon 56"/>
          <p:cNvSpPr/>
          <p:nvPr/>
        </p:nvSpPr>
        <p:spPr>
          <a:xfrm rot="10800000">
            <a:off x="5734052" y="2838451"/>
            <a:ext cx="6481233" cy="1217083"/>
          </a:xfrm>
          <a:prstGeom prst="homePlate">
            <a:avLst>
              <a:gd name="adj" fmla="val 11433"/>
            </a:avLst>
          </a:prstGeom>
          <a:solidFill>
            <a:srgbClr val="B34E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76685">
              <a:defRPr/>
            </a:pPr>
            <a:endParaRPr lang="en-US" sz="2400"/>
          </a:p>
        </p:txBody>
      </p:sp>
      <p:sp>
        <p:nvSpPr>
          <p:cNvPr id="62" name="Pentagon 61"/>
          <p:cNvSpPr/>
          <p:nvPr/>
        </p:nvSpPr>
        <p:spPr>
          <a:xfrm rot="10800000">
            <a:off x="5734052" y="4159251"/>
            <a:ext cx="6481233" cy="1217083"/>
          </a:xfrm>
          <a:prstGeom prst="homePlate">
            <a:avLst>
              <a:gd name="adj" fmla="val 11433"/>
            </a:avLst>
          </a:prstGeom>
          <a:solidFill>
            <a:srgbClr val="001C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76685">
              <a:defRPr/>
            </a:pPr>
            <a:endParaRPr lang="en-US" sz="2400"/>
          </a:p>
        </p:txBody>
      </p:sp>
      <p:sp>
        <p:nvSpPr>
          <p:cNvPr id="81945" name="TextBox 57"/>
          <p:cNvSpPr txBox="1">
            <a:spLocks noChangeArrowheads="1"/>
          </p:cNvSpPr>
          <p:nvPr/>
        </p:nvSpPr>
        <p:spPr bwMode="auto">
          <a:xfrm>
            <a:off x="6714067" y="2954867"/>
            <a:ext cx="580390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a:lnSpc>
                <a:spcPct val="90000"/>
              </a:lnSpc>
              <a:spcBef>
                <a:spcPts val="2400"/>
              </a:spcBef>
              <a:buClr>
                <a:schemeClr val="accent1"/>
              </a:buClr>
            </a:pPr>
            <a:r>
              <a:rPr lang="zh-CN" altLang="en-US" sz="2400">
                <a:solidFill>
                  <a:schemeClr val="bg1"/>
                </a:solidFill>
                <a:cs typeface="黑体" charset="-122"/>
              </a:rPr>
              <a:t>自动或手工触发优化分布</a:t>
            </a:r>
            <a:endParaRPr lang="en-US" altLang="zh-CN" sz="2400">
              <a:solidFill>
                <a:schemeClr val="bg1"/>
              </a:solidFill>
            </a:endParaRPr>
          </a:p>
        </p:txBody>
      </p:sp>
      <p:sp>
        <p:nvSpPr>
          <p:cNvPr id="81946" name="TextBox 58"/>
          <p:cNvSpPr txBox="1">
            <a:spLocks noChangeArrowheads="1"/>
          </p:cNvSpPr>
          <p:nvPr/>
        </p:nvSpPr>
        <p:spPr bwMode="auto">
          <a:xfrm>
            <a:off x="6714067" y="4313767"/>
            <a:ext cx="5101167"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a:lnSpc>
                <a:spcPct val="90000"/>
              </a:lnSpc>
              <a:spcBef>
                <a:spcPts val="2400"/>
              </a:spcBef>
              <a:buClr>
                <a:schemeClr val="accent1"/>
              </a:buClr>
            </a:pPr>
            <a:r>
              <a:rPr lang="zh-CN" altLang="en-US" sz="2400">
                <a:solidFill>
                  <a:schemeClr val="bg1"/>
                </a:solidFill>
                <a:cs typeface="黑体" charset="-122"/>
              </a:rPr>
              <a:t>迁移过程中保有快照，策略和状态</a:t>
            </a:r>
            <a:endParaRPr lang="en-US" altLang="zh-CN" sz="2400">
              <a:solidFill>
                <a:schemeClr val="bg1"/>
              </a:solidFill>
            </a:endParaRPr>
          </a:p>
        </p:txBody>
      </p:sp>
      <p:sp>
        <p:nvSpPr>
          <p:cNvPr id="81947" name="TextBox 60"/>
          <p:cNvSpPr txBox="1">
            <a:spLocks noChangeArrowheads="1"/>
          </p:cNvSpPr>
          <p:nvPr/>
        </p:nvSpPr>
        <p:spPr bwMode="auto">
          <a:xfrm>
            <a:off x="6714067" y="1684867"/>
            <a:ext cx="5096933"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a:lnSpc>
                <a:spcPct val="90000"/>
              </a:lnSpc>
              <a:spcBef>
                <a:spcPts val="2400"/>
              </a:spcBef>
              <a:buClr>
                <a:schemeClr val="accent1"/>
              </a:buClr>
            </a:pPr>
            <a:r>
              <a:rPr lang="zh-CN" altLang="en-US" sz="2400">
                <a:solidFill>
                  <a:schemeClr val="bg1"/>
                </a:solidFill>
                <a:cs typeface="黑体" charset="-122"/>
              </a:rPr>
              <a:t>添加存储节点扩展资源池</a:t>
            </a:r>
            <a:endParaRPr lang="en-US" altLang="zh-CN" sz="2400">
              <a:solidFill>
                <a:schemeClr val="bg1"/>
              </a:solidFill>
              <a:cs typeface="黑体" charset="-122"/>
            </a:endParaRPr>
          </a:p>
        </p:txBody>
      </p:sp>
      <p:grpSp>
        <p:nvGrpSpPr>
          <p:cNvPr id="81948" name="Group 11"/>
          <p:cNvGrpSpPr>
            <a:grpSpLocks noChangeAspect="1"/>
          </p:cNvGrpSpPr>
          <p:nvPr/>
        </p:nvGrpSpPr>
        <p:grpSpPr bwMode="auto">
          <a:xfrm>
            <a:off x="6108701" y="1758951"/>
            <a:ext cx="436033" cy="637116"/>
            <a:chOff x="2882" y="670"/>
            <a:chExt cx="206" cy="298"/>
          </a:xfrm>
        </p:grpSpPr>
        <p:sp>
          <p:nvSpPr>
            <p:cNvPr id="81962" name="AutoShape 10"/>
            <p:cNvSpPr>
              <a:spLocks noChangeAspect="1" noChangeArrowheads="1" noTextEdit="1"/>
            </p:cNvSpPr>
            <p:nvPr/>
          </p:nvSpPr>
          <p:spPr bwMode="auto">
            <a:xfrm>
              <a:off x="2882" y="670"/>
              <a:ext cx="206"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p>
          </p:txBody>
        </p:sp>
        <p:sp>
          <p:nvSpPr>
            <p:cNvPr id="81963" name="Freeform 12"/>
            <p:cNvSpPr>
              <a:spLocks/>
            </p:cNvSpPr>
            <p:nvPr/>
          </p:nvSpPr>
          <p:spPr bwMode="auto">
            <a:xfrm>
              <a:off x="2894" y="682"/>
              <a:ext cx="184" cy="279"/>
            </a:xfrm>
            <a:custGeom>
              <a:avLst/>
              <a:gdLst>
                <a:gd name="T0" fmla="*/ 59 w 184"/>
                <a:gd name="T1" fmla="*/ 3 h 279"/>
                <a:gd name="T2" fmla="*/ 0 w 184"/>
                <a:gd name="T3" fmla="*/ 126 h 279"/>
                <a:gd name="T4" fmla="*/ 79 w 184"/>
                <a:gd name="T5" fmla="*/ 126 h 279"/>
                <a:gd name="T6" fmla="*/ 54 w 184"/>
                <a:gd name="T7" fmla="*/ 279 h 279"/>
                <a:gd name="T8" fmla="*/ 184 w 184"/>
                <a:gd name="T9" fmla="*/ 78 h 279"/>
                <a:gd name="T10" fmla="*/ 108 w 184"/>
                <a:gd name="T11" fmla="*/ 78 h 279"/>
                <a:gd name="T12" fmla="*/ 145 w 184"/>
                <a:gd name="T13" fmla="*/ 0 h 279"/>
                <a:gd name="T14" fmla="*/ 59 w 184"/>
                <a:gd name="T15" fmla="*/ 3 h 27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4" h="279">
                  <a:moveTo>
                    <a:pt x="59" y="3"/>
                  </a:moveTo>
                  <a:lnTo>
                    <a:pt x="0" y="126"/>
                  </a:lnTo>
                  <a:lnTo>
                    <a:pt x="79" y="126"/>
                  </a:lnTo>
                  <a:lnTo>
                    <a:pt x="54" y="279"/>
                  </a:lnTo>
                  <a:lnTo>
                    <a:pt x="184" y="78"/>
                  </a:lnTo>
                  <a:lnTo>
                    <a:pt x="108" y="78"/>
                  </a:lnTo>
                  <a:lnTo>
                    <a:pt x="145" y="0"/>
                  </a:lnTo>
                  <a:lnTo>
                    <a:pt x="59" y="3"/>
                  </a:lnTo>
                  <a:close/>
                </a:path>
              </a:pathLst>
            </a:custGeom>
            <a:noFill/>
            <a:ln w="31750"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2400"/>
            </a:p>
          </p:txBody>
        </p:sp>
      </p:grpSp>
      <p:pic>
        <p:nvPicPr>
          <p:cNvPr id="81949"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21918" y="3111500"/>
            <a:ext cx="601133" cy="62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50" name="Group 15"/>
          <p:cNvGrpSpPr>
            <a:grpSpLocks noChangeAspect="1"/>
          </p:cNvGrpSpPr>
          <p:nvPr/>
        </p:nvGrpSpPr>
        <p:grpSpPr bwMode="auto">
          <a:xfrm>
            <a:off x="6066367" y="4472517"/>
            <a:ext cx="501651" cy="505883"/>
            <a:chOff x="2856" y="2304"/>
            <a:chExt cx="237" cy="237"/>
          </a:xfrm>
        </p:grpSpPr>
        <p:sp>
          <p:nvSpPr>
            <p:cNvPr id="81952" name="AutoShape 14"/>
            <p:cNvSpPr>
              <a:spLocks noChangeAspect="1" noChangeArrowheads="1" noTextEdit="1"/>
            </p:cNvSpPr>
            <p:nvPr/>
          </p:nvSpPr>
          <p:spPr bwMode="auto">
            <a:xfrm>
              <a:off x="2856" y="2304"/>
              <a:ext cx="237"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p>
          </p:txBody>
        </p:sp>
        <p:sp>
          <p:nvSpPr>
            <p:cNvPr id="81953" name="Rectangle 16"/>
            <p:cNvSpPr>
              <a:spLocks noChangeArrowheads="1"/>
            </p:cNvSpPr>
            <p:nvPr/>
          </p:nvSpPr>
          <p:spPr bwMode="auto">
            <a:xfrm>
              <a:off x="2862" y="2417"/>
              <a:ext cx="43" cy="119"/>
            </a:xfrm>
            <a:prstGeom prst="rect">
              <a:avLst/>
            </a:prstGeom>
            <a:noFill/>
            <a:ln w="14288"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endParaRPr lang="zh-CN" altLang="zh-CN" sz="1867"/>
            </a:p>
          </p:txBody>
        </p:sp>
        <p:sp>
          <p:nvSpPr>
            <p:cNvPr id="81954" name="Rectangle 17"/>
            <p:cNvSpPr>
              <a:spLocks noChangeArrowheads="1"/>
            </p:cNvSpPr>
            <p:nvPr/>
          </p:nvSpPr>
          <p:spPr bwMode="auto">
            <a:xfrm>
              <a:off x="2983" y="2391"/>
              <a:ext cx="44" cy="145"/>
            </a:xfrm>
            <a:prstGeom prst="rect">
              <a:avLst/>
            </a:prstGeom>
            <a:noFill/>
            <a:ln w="14288"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endParaRPr lang="zh-CN" altLang="zh-CN" sz="1867"/>
            </a:p>
          </p:txBody>
        </p:sp>
        <p:sp>
          <p:nvSpPr>
            <p:cNvPr id="81955" name="Rectangle 18"/>
            <p:cNvSpPr>
              <a:spLocks noChangeArrowheads="1"/>
            </p:cNvSpPr>
            <p:nvPr/>
          </p:nvSpPr>
          <p:spPr bwMode="auto">
            <a:xfrm>
              <a:off x="2923" y="2369"/>
              <a:ext cx="44" cy="167"/>
            </a:xfrm>
            <a:prstGeom prst="rect">
              <a:avLst/>
            </a:prstGeom>
            <a:noFill/>
            <a:ln w="14288"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endParaRPr lang="zh-CN" altLang="zh-CN" sz="1867"/>
            </a:p>
          </p:txBody>
        </p:sp>
        <p:sp>
          <p:nvSpPr>
            <p:cNvPr id="81956" name="Rectangle 19"/>
            <p:cNvSpPr>
              <a:spLocks noChangeArrowheads="1"/>
            </p:cNvSpPr>
            <p:nvPr/>
          </p:nvSpPr>
          <p:spPr bwMode="auto">
            <a:xfrm>
              <a:off x="3045" y="2351"/>
              <a:ext cx="44" cy="185"/>
            </a:xfrm>
            <a:prstGeom prst="rect">
              <a:avLst/>
            </a:prstGeom>
            <a:noFill/>
            <a:ln w="14288"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endParaRPr lang="zh-CN" altLang="zh-CN" sz="1867"/>
            </a:p>
          </p:txBody>
        </p:sp>
        <p:sp>
          <p:nvSpPr>
            <p:cNvPr id="81957" name="Freeform 20"/>
            <p:cNvSpPr>
              <a:spLocks/>
            </p:cNvSpPr>
            <p:nvPr/>
          </p:nvSpPr>
          <p:spPr bwMode="auto">
            <a:xfrm>
              <a:off x="2867" y="2315"/>
              <a:ext cx="206" cy="64"/>
            </a:xfrm>
            <a:custGeom>
              <a:avLst/>
              <a:gdLst>
                <a:gd name="T0" fmla="*/ 0 w 206"/>
                <a:gd name="T1" fmla="*/ 64 h 64"/>
                <a:gd name="T2" fmla="*/ 74 w 206"/>
                <a:gd name="T3" fmla="*/ 14 h 64"/>
                <a:gd name="T4" fmla="*/ 129 w 206"/>
                <a:gd name="T5" fmla="*/ 45 h 64"/>
                <a:gd name="T6" fmla="*/ 206 w 206"/>
                <a:gd name="T7" fmla="*/ 0 h 6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6" h="64">
                  <a:moveTo>
                    <a:pt x="0" y="64"/>
                  </a:moveTo>
                  <a:lnTo>
                    <a:pt x="74" y="14"/>
                  </a:lnTo>
                  <a:lnTo>
                    <a:pt x="129" y="45"/>
                  </a:lnTo>
                  <a:lnTo>
                    <a:pt x="206" y="0"/>
                  </a:ln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2400"/>
            </a:p>
          </p:txBody>
        </p:sp>
        <p:sp>
          <p:nvSpPr>
            <p:cNvPr id="81958" name="Oval 21"/>
            <p:cNvSpPr>
              <a:spLocks noChangeArrowheads="1"/>
            </p:cNvSpPr>
            <p:nvPr/>
          </p:nvSpPr>
          <p:spPr bwMode="auto">
            <a:xfrm>
              <a:off x="2855" y="2361"/>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endParaRPr lang="zh-CN" altLang="zh-CN" sz="1867"/>
            </a:p>
          </p:txBody>
        </p:sp>
        <p:sp>
          <p:nvSpPr>
            <p:cNvPr id="81959" name="Oval 22"/>
            <p:cNvSpPr>
              <a:spLocks noChangeArrowheads="1"/>
            </p:cNvSpPr>
            <p:nvPr/>
          </p:nvSpPr>
          <p:spPr bwMode="auto">
            <a:xfrm>
              <a:off x="2924" y="231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endParaRPr lang="zh-CN" altLang="zh-CN" sz="1867"/>
            </a:p>
          </p:txBody>
        </p:sp>
        <p:sp>
          <p:nvSpPr>
            <p:cNvPr id="81960" name="Oval 23"/>
            <p:cNvSpPr>
              <a:spLocks noChangeArrowheads="1"/>
            </p:cNvSpPr>
            <p:nvPr/>
          </p:nvSpPr>
          <p:spPr bwMode="auto">
            <a:xfrm>
              <a:off x="2982" y="2342"/>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endParaRPr lang="zh-CN" altLang="zh-CN" sz="1867"/>
            </a:p>
          </p:txBody>
        </p:sp>
        <p:sp>
          <p:nvSpPr>
            <p:cNvPr id="81961" name="Oval 24"/>
            <p:cNvSpPr>
              <a:spLocks noChangeArrowheads="1"/>
            </p:cNvSpPr>
            <p:nvPr/>
          </p:nvSpPr>
          <p:spPr bwMode="auto">
            <a:xfrm>
              <a:off x="3050" y="2303"/>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endParaRPr lang="zh-CN" altLang="zh-CN" sz="1867"/>
            </a:p>
          </p:txBody>
        </p:sp>
      </p:grpSp>
      <p:sp>
        <p:nvSpPr>
          <p:cNvPr id="83" name="Footer Placeholder 1"/>
          <p:cNvSpPr>
            <a:spLocks noGrp="1"/>
          </p:cNvSpPr>
          <p:nvPr>
            <p:ph type="ftr" sz="quarter" idx="14"/>
          </p:nvPr>
        </p:nvSpPr>
        <p:spPr/>
        <p:txBody>
          <a:bodyPr/>
          <a:lstStyle/>
          <a:p>
            <a:pPr>
              <a:defRPr/>
            </a:pPr>
            <a:r>
              <a:rPr lang="en-US"/>
              <a:t>© 2016 Tintri, Inc. All Rights Reserved.</a:t>
            </a:r>
          </a:p>
        </p:txBody>
      </p:sp>
      <p:sp>
        <p:nvSpPr>
          <p:cNvPr id="68" name="TextBox 2"/>
          <p:cNvSpPr txBox="1">
            <a:spLocks noChangeArrowheads="1"/>
          </p:cNvSpPr>
          <p:nvPr/>
        </p:nvSpPr>
        <p:spPr bwMode="auto">
          <a:xfrm>
            <a:off x="556685" y="942422"/>
            <a:ext cx="3920067"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r>
              <a:rPr lang="zh-CN" altLang="en-US" sz="2133">
                <a:solidFill>
                  <a:srgbClr val="000000"/>
                </a:solidFill>
                <a:cs typeface="黑体" charset="-122"/>
              </a:rPr>
              <a:t>通过分析虚机历史行为提出预测建议</a:t>
            </a:r>
            <a:endParaRPr lang="en-US" altLang="zh-CN" sz="2133" dirty="0">
              <a:solidFill>
                <a:srgbClr val="000000"/>
              </a:solidFill>
            </a:endParaRPr>
          </a:p>
        </p:txBody>
      </p:sp>
    </p:spTree>
    <p:extLst>
      <p:ext uri="{BB962C8B-B14F-4D97-AF65-F5344CB8AC3E}">
        <p14:creationId xmlns:p14="http://schemas.microsoft.com/office/powerpoint/2010/main" val="163367612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6" name="Straight Connector 185"/>
          <p:cNvCxnSpPr/>
          <p:nvPr/>
        </p:nvCxnSpPr>
        <p:spPr>
          <a:xfrm flipH="1">
            <a:off x="10797117" y="2946401"/>
            <a:ext cx="406400" cy="319617"/>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0615084" y="2798234"/>
            <a:ext cx="59267" cy="455084"/>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flipV="1">
            <a:off x="10678584" y="3403600"/>
            <a:ext cx="431800" cy="1483784"/>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flipV="1">
            <a:off x="10687051" y="3448051"/>
            <a:ext cx="228600" cy="531283"/>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H="1" flipV="1">
            <a:off x="10687051" y="3409951"/>
            <a:ext cx="381000" cy="980016"/>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H="1" flipV="1">
            <a:off x="10816168" y="3399367"/>
            <a:ext cx="599017" cy="270933"/>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9920818" y="2927351"/>
            <a:ext cx="651933" cy="361949"/>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H="1" flipV="1">
            <a:off x="10128251" y="2419352"/>
            <a:ext cx="592667" cy="1009649"/>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V="1">
            <a:off x="10720918" y="2387601"/>
            <a:ext cx="194733" cy="996951"/>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flipV="1">
            <a:off x="10708218" y="2531533"/>
            <a:ext cx="848783" cy="848784"/>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10729384" y="2040468"/>
            <a:ext cx="609600" cy="1401233"/>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H="1" flipV="1">
            <a:off x="10479618" y="1970617"/>
            <a:ext cx="232833" cy="1445683"/>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10917767" y="3219451"/>
            <a:ext cx="745067" cy="175683"/>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10272185" y="3416301"/>
            <a:ext cx="385233" cy="387351"/>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V="1">
            <a:off x="10018184" y="3452284"/>
            <a:ext cx="685800" cy="880533"/>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10538885" y="3441701"/>
            <a:ext cx="173567" cy="833967"/>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flipV="1">
            <a:off x="10727267" y="3361267"/>
            <a:ext cx="882651" cy="755651"/>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V="1">
            <a:off x="10297584" y="3359151"/>
            <a:ext cx="431800" cy="1380067"/>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pic>
        <p:nvPicPr>
          <p:cNvPr id="160" name="Picture 6" descr="\\adisvr2\Shared\ADI_Projects\Isilon_Systems\ADI_Art\Working_Art\high-speed-computing.png"/>
          <p:cNvPicPr>
            <a:picLocks noChangeAspect="1" noChangeArrowheads="1"/>
          </p:cNvPicPr>
          <p:nvPr/>
        </p:nvPicPr>
        <p:blipFill rotWithShape="1">
          <a:blip r:embed="rId3" cstate="email">
            <a:alphaModFix amt="15000"/>
          </a:blip>
          <a:srcRect/>
          <a:stretch/>
        </p:blipFill>
        <p:spPr bwMode="auto">
          <a:xfrm>
            <a:off x="9502012" y="2830047"/>
            <a:ext cx="2784923" cy="1222620"/>
          </a:xfrm>
          <a:prstGeom prst="rect">
            <a:avLst/>
          </a:prstGeom>
          <a:blipFill dpi="0" rotWithShape="1">
            <a:blip r:embed="rId4" cstate="screen">
              <a:alphaModFix amt="15000"/>
            </a:blip>
            <a:srcRect/>
            <a:stretch>
              <a:fillRect/>
            </a:stretch>
          </a:blipFill>
          <a:ln w="55000" cap="flat" cmpd="thickThin" algn="ctr">
            <a:noFill/>
            <a:prstDash val="solid"/>
            <a:headEnd type="none" w="med" len="med"/>
            <a:tailEnd type="none" w="med" len="med"/>
          </a:ln>
          <a:effectLst>
            <a:softEdge rad="317500"/>
          </a:effectLst>
          <a:extLst/>
        </p:spPr>
      </p:pic>
      <p:cxnSp>
        <p:nvCxnSpPr>
          <p:cNvPr id="102" name="Straight Arrow Connector 101"/>
          <p:cNvCxnSpPr/>
          <p:nvPr/>
        </p:nvCxnSpPr>
        <p:spPr>
          <a:xfrm flipV="1">
            <a:off x="757767" y="2639485"/>
            <a:ext cx="527051" cy="690033"/>
          </a:xfrm>
          <a:prstGeom prst="straightConnector1">
            <a:avLst/>
          </a:prstGeom>
          <a:ln w="12700">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316" name="Rectangle 2"/>
          <p:cNvSpPr>
            <a:spLocks noGrp="1" noChangeArrowheads="1"/>
          </p:cNvSpPr>
          <p:nvPr>
            <p:ph type="title"/>
          </p:nvPr>
        </p:nvSpPr>
        <p:spPr/>
        <p:txBody>
          <a:bodyPr>
            <a:normAutofit/>
          </a:bodyPr>
          <a:lstStyle/>
          <a:p>
            <a:r>
              <a:rPr lang="en-US" altLang="zh-CN" cap="none" dirty="0" smtClean="0">
                <a:latin typeface="Architects Daughter" charset="0"/>
                <a:ea typeface="黑体" charset="-122"/>
                <a:cs typeface="Architects Daughter" charset="0"/>
              </a:rPr>
              <a:t>EMC</a:t>
            </a:r>
            <a:r>
              <a:rPr lang="zh-CN" altLang="en-US" cap="none" dirty="0" smtClean="0">
                <a:latin typeface="Architects Daughter" charset="0"/>
                <a:ea typeface="黑体" charset="-122"/>
                <a:cs typeface="Architects Daughter" charset="0"/>
              </a:rPr>
              <a:t> </a:t>
            </a:r>
            <a:r>
              <a:rPr lang="en-US" altLang="zh-CN" cap="none" dirty="0" err="1" smtClean="0">
                <a:latin typeface="Architects Daughter" charset="0"/>
                <a:ea typeface="黑体" charset="-122"/>
                <a:cs typeface="Architects Daughter" charset="0"/>
              </a:rPr>
              <a:t>Isilon</a:t>
            </a:r>
            <a:r>
              <a:rPr lang="zh-CN" altLang="en-US" cap="none" dirty="0" smtClean="0">
                <a:latin typeface="Architects Daughter" charset="0"/>
                <a:ea typeface="黑体" charset="-122"/>
                <a:cs typeface="Architects Daughter" charset="0"/>
              </a:rPr>
              <a:t>与</a:t>
            </a:r>
            <a:r>
              <a:rPr lang="en-US" altLang="zh-CN" cap="none" dirty="0" smtClean="0">
                <a:latin typeface="Architects Daughter" charset="0"/>
                <a:ea typeface="黑体" charset="-122"/>
                <a:cs typeface="Architects Daughter" charset="0"/>
              </a:rPr>
              <a:t>y7</a:t>
            </a:r>
            <a:r>
              <a:rPr lang="zh-CN" altLang="en-US" cap="none" dirty="0" smtClean="0">
                <a:latin typeface="Architects Daughter" charset="0"/>
                <a:ea typeface="黑体" charset="-122"/>
                <a:cs typeface="Architects Daughter" charset="0"/>
              </a:rPr>
              <a:t> </a:t>
            </a:r>
            <a:r>
              <a:rPr lang="en-US" altLang="zh-CN" cap="none" dirty="0" err="1" smtClean="0">
                <a:latin typeface="Architects Daughter" charset="0"/>
                <a:ea typeface="黑体" charset="-122"/>
                <a:cs typeface="Architects Daughter" charset="0"/>
              </a:rPr>
              <a:t>Tintri</a:t>
            </a:r>
            <a:r>
              <a:rPr lang="zh-CN" altLang="en-US" cap="none" dirty="0" smtClean="0">
                <a:latin typeface="Architects Daughter" charset="0"/>
                <a:ea typeface="黑体" charset="-122"/>
                <a:cs typeface="Architects Daughter" charset="0"/>
              </a:rPr>
              <a:t> </a:t>
            </a:r>
            <a:r>
              <a:rPr lang="en-US" altLang="zh-CN" cap="none" dirty="0" smtClean="0">
                <a:latin typeface="Architects Daughter" charset="0"/>
                <a:ea typeface="黑体" charset="-122"/>
                <a:cs typeface="Architects Daughter" charset="0"/>
              </a:rPr>
              <a:t>VDI</a:t>
            </a:r>
            <a:r>
              <a:rPr lang="zh-CN" altLang="en-US" cap="none" dirty="0" smtClean="0">
                <a:latin typeface="Architects Daughter" charset="0"/>
                <a:ea typeface="黑体" charset="-122"/>
                <a:cs typeface="Architects Daughter" charset="0"/>
              </a:rPr>
              <a:t>存储</a:t>
            </a:r>
            <a:r>
              <a:rPr lang="zh-CN" altLang="en-US" cap="none" dirty="0">
                <a:latin typeface="Architects Daughter" charset="0"/>
                <a:ea typeface="黑体" charset="-122"/>
                <a:cs typeface="Architects Daughter" charset="0"/>
              </a:rPr>
              <a:t>方案</a:t>
            </a:r>
            <a:endParaRPr lang="en-US" altLang="zh-CN" cap="none" dirty="0">
              <a:solidFill>
                <a:srgbClr val="FF0000"/>
              </a:solidFill>
              <a:latin typeface="Architects Daughter" charset="0"/>
              <a:ea typeface="黑体" charset="-122"/>
              <a:cs typeface="Architects Daughter" charset="0"/>
            </a:endParaRPr>
          </a:p>
        </p:txBody>
      </p:sp>
      <p:sp>
        <p:nvSpPr>
          <p:cNvPr id="104470" name="AutoShape 2" descr="data:image/jpeg;base64,/9j/4AAQSkZJRgABAQAAAQABAAD/2wCEAAkGBhIQEBQUEhQVFRQWFBYWGBcXFhUVGBgWFB0VFBgXFxUXGyYeGBkjGRcVHy8gIycpLCwsFx4xNTAqNSYsLCkBCQoKDQwMFw8PFCkcHRwpKSk1KS0pLCk1KS4pKSkpKSkpNSksLCksNSwpNTApKSwvKTUsKSkpKSkpNSkpLCw0Nf/AABEIAKkBKgMBIgACEQEDEQH/xAAcAAABBQEBAQAAAAAAAAAAAAAAAQIDBAgHBgX/xABIEAABAwICBgQKCAQFBAMBAAABAAIRAxIhMQQTIkFRYQUyQnEGFCMzQ4GRscHRFSRSU2JyofBzgpKzFjR0suEHRGOTg9LxF//EABgBAQEBAQEAAAAAAAAAAAAAAAABAgME/8QAIREBAAIBBQEAAwEAAAAAAAAAAAERIQISUpLSAxNi4jL/2gAMAwEAAhEDEQA/AO4oQhAIQhAIQhAIQhAIQhAIQhAIQhAIQhAIQhAIQhAIQhAIQhAIQhAIQhAIQhAIQhAIQhAIQhAISFKgEIQgEIQgEIQgEIQgEIQgEIQgEIQgEIQgEIQgEIQgEIQgEIQgEIQgEIQgEIQgEIQgEIQgEIQgQpUhSoBCEIBCqdLVSzR6rmmC2k8g8CGkgrOVPw76QI/zVXIbwtRFjTCFnGn4f9ItOGlVPY0+8J//APQekd+lVPYz3Wq7JS2i0LONb/qF0iBPjT/5iGt3ZuAkepQaT/1A6RB/zdbaNSCQG5AEakAbY4E8VNpbSqFmUeHvSWA8brzNPAQahkSbmxDGprfD7pGLvG6hAaCdvyYN1u1VznkEoacQszv8POkRP1uriagBds5AHyTO33lK3w56RJDfGq83MyIdUxbJ1gi2m39mUoaXQsyjw96QIDvG34Nb2yKQN0bVXrF3IJzvDrpAT9brY6yC4wcMtVTHX7z+iUrTCFmf/HHSHV8arSHNmCHPgtnynZpju4FM/wAedIQHeN1IDW9s6rrRjU6zncQlJbTaFmZ3hx0iJ+t18dZEmHYZaumOsOZT/wDGfSE2+N15DgDDrndWTrN1Id3NKLaWQsy/436QgHxurEM9JFIEmD5TNx5cikd4Z9ICfrlfHWQS7b2Thq6faHM80otptCzOfC3Ti4N8ar4OAID5cRbcdbupiR71H/i/TYDvGakQz0hFIEkz5TN5wy780otpyULMT/CzTRI8arTt4k7ciIDKY6wjeeeSePCvTbo8ZrYOggPJMBs+VOVITw4FKLaaRKzKzwv02AfGqsQz0hFIFxIMVc3Owy70Hwv04NP1qviKhBJipgYFlHtCN558FKGmZRKzWfCvTbo8ZrYOxAfcYDLvLHKkJzjnwSUfCnTXYjSKp2aZIvIpAE7RbVzceXfnCUrSsolZlreGGltZ/mtIucXgF0NIxAENmI3AnHFWKXhTpbwws0jSILiCM5cwYio7JjSd44pQ0lKJXANH6W0praT36ROsfSYWPrFjWQSHw+Zc524Hgc4Xp31XT1nf1u+aUOsSllcfNVx7Tv6nfNHjr24NqPHdUf8ANKHYELk/RPSFTxnR/KVMa9MEGo8ghxggiYIXWFAhSpClQCEIQUumx9Wr/wAKp/tKyrSfgO5at6VPkKv8N/8AtKyfQOyO4LpoSU5qwP3vwU5ounrs9j/kqtXI+r4KwXLbJj3CN8SMWtvOe5hzPAFR6WzblsyTVJE3vAjC85Ue4ZYoeTac/U6w57nbu9R6U+Yyhpq5C1okAm50TXM5nGcOKkqjFSYG6aZi61owzNXN55JpOzP4MCWj7eTaG/8AMUA9WYiacEtkZdij2e8oEwc7rDhcC/r76uTRyWVSvOJ4l1Xfc4yBm7KkEUzllAdTwBtaNk51M6p5Jh35RNSY2WDDtb6p7k9ubfzU4lsg7PYpDqHmVAl+AM9hsEtE9fs6Pv8AzHkpHTLs5OtmDc4/mqZUu4JjJiMZsGFwLzt5urZNHJOORytmrPZpgiOs3Oqe5EODYjItvZvIYNn7edU/8KNpMAk42sg249bJlDId55KScWz9pkEiZ2exS9H3lMExAmbGSA7b63ar5Afh+SoeQdoAYnW4AyTlnVypjl3KQZ7oFRu+1o2ftZ1j/wAcVFudlbNXHFrMIG0zOoeYUowe2cNtoEi4nY9HT9F3n4IGNPVM9mnBgXdbs0MhuxPJOcDjxitIBuJxHWrZUxyHxSNnAYzbTkB211j16+XHDv4JHRacrRrccW0wZ3086p5j4KCRuYyIDxvtaNj7WdY5Ycgo2EkNOM20wCWgnrdmgMG/mPxT+0J3vESJJ2J2Gei9fPgmsByxm2nIu24u7dfKOQ+CBxItcIN0VMngmLh1quTBlgOXFKYkQMA/HG1oNmc51j+96Y5wsJwLYq4wW0wbvu86h5/JPPXE53mJ2idjsN9CO/4IGtcYbj2aMEtBOfZoZM3bXdxREBwjs1TF0k7W+uepll80U5yEzFKQHAOzPXrHAjkPgguFhOzZFTGCKQ2t9LN55j4IqbecoDz+Fo8n7dIPv9aSlUcIIJbLaIm0EkHMDRx5vLPlzTnYPGcl5tnFx2PRDKj68vUm0xjAm6KMgPDXx/5K5wcOQ+CBtbRwaRNuINQgXh4zA2qh2R3K9o1GnAa1xBY4gSSAahGJ3awZYZYc1RcRYTs221MbSKXXGBo9Z7ufPkp3Oh44mo+27acZZ6KPMevlwQek0asGUqAq7br2tB1Yd5QnB9sYAcd38y9HUe91QsYGGGXkucQImwAWgyZleL6PrPdq6YLzq30CWMqFlSmHSXGrUdsvaSBIbynJex0d31l38Af3Cgh02pUpNveGFtzAbXuLhrHCmDDmwQHOEjmUyo7FSeET/IOH/kof3qSgOagvdDH61o3+ope9djXG+hv81o3+ope9dkUlSFKkKVQCEIQV+kWzRqDix49oKyVQOy3uC1r0g6KNQ/gd7isj0TDW9wW9KSlqnAqy52KqOM4KWeY/pctoKj4aSbf5wXNwIO0BmEmlVTcCZxdUguxOIHmqY80OE/BBacmlxOEWiHT+EH3lGkEAwIJuqXBvWB/89TJ2/q4e1SRDScboF13k5g+U/necI5DkmEjV5tttPEUpunEdZzkNIgdW2acTIpg49U5uP/KdjmbrrTEiasXdhuQHNZU85iZmalsiTkPNNyb60+mTdAmZp3AHbwB85UOEcgmxi4D7T7rTPZ9M/d6uaGEQ2YtupxMinMdgZud3oARq+zZaOIog3729ZzlJVJnGZ8raXAF5BHomjBg71GC7A7V9mEgGtF3Zb1Wt70+OuBETVuDThl6V+71Kh7AbjEzcy6DtdX0tQ4Ech8VGIsHVstZuOpBu3M6znJ7R1crQ5lsyKfV9EM3Hv+CGkyOvfY3cDWIu3N6rW/qiHuBntXRVicahGHm4waO/4qRg2iBne26049T0zzg4cm8+KijB8RE1rg0ks3eeecQeQUjRiyYgPZbdgwG30MYvOWfJAxoFjerZayCQRRm7ss6zjzPDmnFpnG66KsSJqxPo+yxvfzTqYMjrX2M3A14u+x1WN+EcEwt2XgRb5a4NJ1cyPO1DjPIclBKxu0Y+2LrTj1PTPOfc34qIRY07NsUokHUzPYZ1nO7+fFS72zEawWzst6noRm/d1uSY2ZB2r7KW4a+Lsi3qsbz7kCVQZxuutqxMGrE9iNlre/H2pzRtOj7ZutP4PTOPW7m8+KjIFjhs2xVkNPk5uHnHnG7kOXBSRLmzkKmzdgOp6Bvb3Yu5IGMi1pNtsUouB1MyeozrF3M5+tOfM9u+ypE41ounYPVa39c0tMGR1ry2jMAGtEnrNOyxv/CbaNWYDbLakgE6mbh16h2rssByRU4bi6Mr3X2kx5v/ALhx63O3DPimNixk22eQtuu1M4+aYNouz63OVI7rCdz3WXCMqY8w0dfkXck2kDdhfeRQm0A1v/kadljcsuSAqNMmb9Zq6kSQa8XjqnqhufPOFLTwe4tIEVahdYdkEN/7gnrGZ6vNQEDVOEMssqSATqJ1g69XrXZYDkrRPlGlwmKr7A/A4NGFBo84DgJdyQfQ0LTHgU3F4DXu0dsvDtS4PuvbQa3auO+7DPkvX6J/mH/wR/ccvgaA/WspBj3sewse9gDS8BxubTcMbbh7IHFfaqXtqucwNMsDDc4tiHF0iGmc4jkgTwgxpH+JQ/vUlE9GktfUaGuDQL2OJDnOJ1bmvAEsaBJaMTljgnFsBBa6EP1vRv8AUU/iuyLjfQP+b0b+Oz4rsizIQpUhSqKEIQgrdJeZqQCTq34DM4HAc1kamxwAlrso6rt3qWvNNPk3/kd7isg/SFXHytTM9t3HvWtKJC6M8O8Ee9INIb9oe0JPHqp9I897iUo0h3H9G/JbtCuqNIIJaeRdAPeQZCkquBI3gPdGTWDAebGdTdi7ko31yQZIiDm1pHrAEkJ74kEhuL8y1sGWxsUwJZ/MpKmtfkZx8njaC+McNXkwc0gi0jCLXSA7ZO12quYPIIZREAW4w3DZv6xxL4tA5fJODWwTDIAqSbQKYg9oHaee74FA8kE7sHPgnACW9ho876805j4IMmSaeMAvOEdTKmOaDaHAw0S7AlgM7PomAbP83wS0mjqgCYpyAGayOL6hFschioGWi0jCLDIDtnB+N9bP+UKYjHdg6pEgADZ7DPSd5URc2wmKcAOxDAKY2gMWxc93MKclocNlslzouY0zDcBSaBsD80/ogcHyW4xjTxgGoZBwLcqQzy5qIMFkbMWA23bGD+1XzPcnUyJgNE+SkAMvjPbqEWxyCjuaacxTtDTjZFKb4xbF7ncwqLD4kyRhrsSAIwHUpDzveU8OAcDMEvZlDnmWdpuVEdyY+27qtkmpEsaXmGiNUAIYPzop02kxaJBpXANZeARjrXkWkcmohaYFobsxYzZD4Z1zidIzcfw96dUjEkjAV4JaGkfkoek/Mfgqrmssutp22dayKMl5GDY1jnfopn0GBxFgkurQCxpeQGiNUALWj8yipx188S9s5Oc7yZ64yoerKSomgWgbMW0zbfDBtHE183n8PfwTWaMwuDbGmHUpDWtuAtJOtcRb3hqjDKerDraUWN2rCKMl8YCNY5yCarkTOQrAEgAiHZMojB2/E81O50uz7ZGBDnOBZ2z6EcYykqtVoUw4i1snXRLBfkIFMAWgD8XqTqej0y6LGG17JAa2QAyfLOIiCcw3nvRDmNba0bMAUTbfawYnHXTLz+Hv4IqEWklwkMqgOIaHCH5NodVw/EefBQMpU7A6ylFjNqw6mS+DAjWOdHu5qZuiMLwy1rS81QLmNNSSQ1pYGi1rRz9SKnwuOIkvdIBDi6afbPoPVljwTKbAQ0bJA1BDbw1gzGFYY1TPZ7+C+kzwNq3QaLQA4EbAlwY3EVCRAxxwicVDpXgw+i1pqUqIc5rRaW+TAa6XuEbRMRmeKCm5otJuEhlXaIYHCKkw3R5tcPxc+St1qtz8S3rVGwC0lwswvfnQ5xlKoaRSpNYZpw5zqgaXNphwkgAgAW28JE4nJW9H0Kk8MLKMeULXCxhALG+ld9gmDsgTjyQXdDsikCaRDX6I60vFNrIDxIrNN1c8jlPBetqafSk+Upf+xnzXlaXQ9KnSpPe3RgXOo0y2pTOqBa911hAvc53MxDXTuXsXdDaMD5ihn91T/wDqgoO6ToD01H/2M+aKNYVZ1R1kfd7cTxtmFbPRdD7mj/6qfyTjo1MCAxg5BoA9gQS9A6HUOl6N5OoIrsJJY4ABskkkiMl19ci6HptGlaOQ0Dy9PLDMwuurMqQpUhSqAQhCCHTBNN/5Xe4rHMYkcz7ytj6SNh35T7iscP6zvzO95WoD2mFYc1vF3sb81WCmC0gBjie7A+rmnaVpDWGcQbzIG0/IYVKhwd3NTHDA5RG8wMt53BQ9KPJY0SbQ42xhTyE6ucTzJ5JIb9INtDYwhuzBsBBkmJknn3pXdJNJmTk6HES4ScA3cB/yvmlCzavqDpNskyRJzGbtmNsnPflG/ilZp7SA3CNjZM2CMyAMSe8r5UpzMx3pY+s7SsZuxgi4mXiTMNMQB/yneOjHGJLiYPWkR5QkSfVG9UUqWi6NLbDRhALMDcWCBja3OeZSeO77jNsXE7ecwDFoH6qnCVBe8dG1BAkvJAJh1wjyhIl3qS+PNBaC5sAsIBmxtoiWMzn8yor1/wD0+YCzTZbcRRp6sAUHP1msbOrFcFt2rvnlO+Esec8fGYcbrQLpGs6xMB0WgfqlOniHYiCahIBgOvETUJxPqXuejujqNVulUNKbSp+M6Q5lKq5tBp0epTpNrMcdVg0OIDXBptmQN6s6NoOi1KdB9GjQDvEtKGjNqCn5XSaVRrKT6t2D6rqMvDX4EkwMEtXPxpkhpza17IMHVtLWxDAO1+Y80g03fJuta26RrMHXQD1QP1V3prpDSgw6PpDWNLjSquhjGvJYHMZfqzaDaXYRO1JzXxQUtF86c21wgbWswDiBt/b3unlCcdPbLctkg49UQ2JptGIP5uS+eCllLF1unxjJm1jbpGs2TdE9UD9cuCfo+mm4CnFznOtaOqXvIDbrsSThlgvnqfQPPUv4tL/e1Sx7FnQPSYcfJOxdjLqMAQZDRfmXcUp6A6TcAHUnwLDdfo95IO1JutAj95roTzie8pGrO6Wqc4PgfplhHiwabnuEVqUS44XFz5JI9WAV/RvBSuA0GhGrJLXaykdoiC+L8TP2sMBgvbuKCE3yU81owfRp02PbUqPD20za1tRwJIN5tNoA2TOQ2ftFfdqlzqpYwsGwXkuDjk5rYAaRjtTivO9Isc/SajcXtbV0d1hmg1u9z9ePOniz5L0dE/Wj/Ad/cYtsqunmpQZrHGm5ocwENa9roe5tOQSSCQXAxyKdUPv/AFT/AAnP1Zw/HQ/vUVG84nvKC10SPrOj/wCop+9dZXJuiHfWdH/j0/eusqSoQhCgEIQgZW6p7j7ljeqNt353e8rZFbqnuPuWOqrdt353e8rUBGj4/FPCa0KdscHe0fJaRGTEx7p3cN/coOlZwJ6xdJJO2cB1mZM7lccycp9oB9u7vTquitfDDja/ECAGyMzUzqfuEmB59C+t9GNsDsIIG1tWSXRAHWmPUnu6IAMWmTfDZ2jbkWxgB3rNFvjJzMx3r7NPodpcRBMOaCAcWy2TeTh/TzUmiaLqgKjHBphvlDJZtGCGgi6Y5cVYiLzOCZmsPmXBLcOK9K7Ta4MXOBh8MLWXutOBbhbEceBUrNLrFzheTDiDDW+T2Z8pI3fhnI8l32fDnq6x6cd324R2ny8oXcwvTaF4OaK91JztMaKNYtDADT1zTnUFZriG0wyCLjg8uZbhdEg0ytY12sgO1cPLRq3FxIIZs3XYb+BSu0utMXOBsc7VltPWG0wCIbZb3mcCmz4c56x6N324ae0+UXR/gzo9UF40thpksa3GlSqi667W0qrhbYAHG0lpEw6VS6c0elRa2mypSqtLWFr2tabom5wdNzZOBa8XYRAEL6h0irtbYIa54JsZFO1tw1ktk/y8CgaTUhhNQAONIXljbH6zMMhtwP5uBW9P4dMTEa5zj/MemNX5tUxemMftPlY6L8B9Cq6NTqO0m176V5aXaOxrXwTabpIbIAk8ck7TPATQ2UHPbpV7hSDxD9GhzrQ6ImYBJHHBVXVKl0SbrC7V6ukaph9sg22RGOcpNa/b2mkNdUBcKdO2nYJGtlsk/lWNnx5z1j03u+3CO0+VkeCnRjn1KdPpDbYYktYGmHtYSHENa7Al0hxwE4qTSfAXRWaO6oNMDnCjrAA7R4LrA+2LrszbxwVIVnwyXtAc6kA51NhY+8EkU4bIMjtJutqTkLrLtXq6Ws61szbZbGPFNnx5z1j0bvtwjtPle6a8CNFo6PVq09MvdTYXNa40BfBaIgOJmCcMTgV4q8cQvTCu+HkGmQ01ReKVO1lgkayWXT+VSa+psYsAc5gDjSZbUubd5KG5zhtKbPjznrHo3fbhHafLyweOI9qs9HEGtRxHnqX+9q+8NIqkxDS6xrtXq6Wt2nWzNtlvrnEJp0l8OdNIhpqS7VMsbYRg/Zvkz2eITZ8ec9f6Td9uEdp8ur1Mz3lMXhW+FukixvkwCWtaSwnWAtu8mZmchtRmOaazww0smNkm2mTTFJusbcYJM7MRwxxHNeXbL02944JLoXgXeGOlWOcKlIgazbFIatthAAcCLpx3CMRzTz4RaXe2altzyADTZ5QBod5KBhJ3ujMc02yW+l0hXc3SXul7GuraO0Od5ZjsIcynRHmzxefivv6O/wCsu/gn+41ec0TSdc1odUqNqtdTq1A1wY6XElrHlottdAlrc9ngvrve/WXNLcW2EODjhIdIgjHBbiGVnwhqfVz+eh/epKNztpV9IvqANeWW3McQ1rgTY4PAkuMC5onDcnF6o+j0MZ0rR/49P3ldcXJfBYg6VR/iBdaWZUIQUKAQhCBtQS0jkVkbTtBNKtUp1IY9lR7XNMgghxwyWuyvM16DXuJc1pJJzAPvCsSMzDVjts9qe2tS+8Z7VpE9G0vu2f0t+ST6Jo/dU/6G/Ja3JTOBrUoPlGYg5mRjxHBObpNKQL2Q1zTtHYAAx1LRkQftLRv0RQ+6p/0M+SQdC0PuaXdq2Yfpim4pnVvSDLAdZ2WjrN103SQZ2Q2E/wAZo4tvpw7WmA7yRmLdaTtXHlyWh/oah91S79Wz3Ql+haH3NLf2GYxzjBSymfWaZRJxqU4Y9pFzsGgMiaAGeP2+SRunUQA7WAEtpNLgW6/Ay4PB2A0DhjgFoQdCUMtTS/oZhv4Yo+haH3NPdjq2b+UYJZTPj69CCwVKW02qbQ46klzhbe4m8OI4YYDmphplAunW0yGPJBc6LQGR5COtiANvgOa779DUPuaW/sM3c4SjoXR8tTTifsM7+GKWU4CzpSnDCa/3IkOGtzJfe07DRli3HAc1D4xRsNPWUYLH7Ac7UEl4Iud5wOgThhgOa0J9C0MPI092OrZvzwjBJ9DUPuaWX2GbvxQllOBv6QoF12uYbH1IJMOYCwNGojAicNvgOaRnSVFrg7WtBcaALmkGq60bQrA7AA/DyXfvoTR8tTTjHsM78oxR9C0MPI093o2b+UYJZTPh0qhq9XrKMas+TudqLjUuxd5y6IPDDgpKnSNFzrtc02urQXEB7A5sN1IGy4T9rgu//QtD7mnMfYZx+1CT6EoZamnGPo2e6MUspwCl0hRa4O1rAXOoy5pBe4NaQ7XA7IH5VD4xR1Yp30Y1Y2Lnaib7ut5y6Mc4WhvoWhh5Gnu7DN/KMEn0PQz1NOY+wzj9qEspn6p0hRJLta02mvDnEaxtwAbqgNkj83NSHpWnLZrNi6mBDgSW2m4VgdkCTjZxK779C0MfI04x9Gz3Ril+hqGHkaeY7DOHdgllM7jSqVgp30osZsFztSCHlxh3XujHhieSfU6QpGXa1pIFcBxIFUXZBgGwWnHrY4nLBaE+h6H3NPIdhn+6Eh6GoY+Rp7/Rs90Ypas+jT6QdOsYLntmDi4WEHXTgMcDZxPJRs0qja1hfSIDaWwXO1QIcSbXDbLoxxwxPILQ/wBC0Puaef2GcO7BA6Gofc093YZ74xSxn13SVEhztaCQ2sA4ka6S4EBgGxaROJxz5K1W6cpkgGsyL3gAOwLXMga8ndMzZxK7x9C0I8zT3+jZ7oxSnoOh9zTzw2GY4d2CWOD6P0tQhjDUoww6O615Jossuu1QG2X45uwxOa9CfCnRPv6ft/4XWG9CUPuae7sM384xUw6CofdM/pb8kscg/wASaMfT0/afkp9F8ItFbUY51ZhAcCQDJIGMYhdbHRFEejb/AEt+Sc3ounPUb7B8lY1TEpTzng10+zT9IJoOJDXU3lobADWmLi8ANLsTgMSBvhdBVHQ9H1RgYA7shjvjirymqbm6IioIUqELKhCEIEK+IaS+4V8/UoKeqS6pXNSjUqinqkur/fyVvVJDRQVLf3v9qLPj+4VrUo1KgrW/v5cEBn73+1WdSgUkFfVfHdh7Eur/AH8uCs6so1ZVwmVaw893f7Uarl+mHsVnVlPDBz+aYMqmr+P7HBAp8ju7/Wd6thg/cpHU+Epgyqarl+mHsS6vkd/7HBXGsEf/AKgsH7lMGVPV8ju/ZO9JquX6YexXdW3mgsbGXvTBlS1R4Hf3+o7kurPP98eKuOYIwCj1SYMq2pPD9MPYjVHgd/fjz3KzqkCkmDKDxc8P3z4pPFzw4d3sX0bUlqivn+Lngd/f7U7VHgf3x4q9ai1BSFIACeXdPduUtilLMU6zFBXtS2KdzMPYixBHSBkd6uKBrMQp0AhCECISoQImatSIQR6tGrUiEEerSatSoQRatGrUqEEWrRq1KhBFq0atSoQRatGrUqEEWrSimpEIGWI1aehBHq0mrUqEEWrRq1KhBFq0urUiEDbUQnIQNtRCchAy1LanIQNLUWpyEDbU5CEAhCEH/9k="/>
          <p:cNvSpPr>
            <a:spLocks noChangeAspect="1" noChangeArrowheads="1"/>
          </p:cNvSpPr>
          <p:nvPr/>
        </p:nvSpPr>
        <p:spPr bwMode="auto">
          <a:xfrm>
            <a:off x="0" y="-1026584"/>
            <a:ext cx="3784600" cy="214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endParaRPr lang="zh-CN" altLang="zh-CN" sz="2400"/>
          </a:p>
        </p:txBody>
      </p:sp>
      <p:sp>
        <p:nvSpPr>
          <p:cNvPr id="104471" name="AutoShape 6" descr="data:image/jpeg;base64,/9j/4AAQSkZJRgABAQAAAQABAAD/2wCEAAkGBhIQEBQUEhQVFRQWFBYWGBcXFhUVGBgWFB0VFBgXFxUXGyYeGBkjGRcVHy8gIycpLCwsFx4xNTAqNSYsLCkBCQoKDQwMFw8PFCkcHRwpKSk1KS0pLCk1KS4pKSkpKSkpNSksLCksNSwpNTApKSwvKTUsKSkpKSkpNSkpLCw0Nf/AABEIAKkBKgMBIgACEQEDEQH/xAAcAAABBQEBAQAAAAAAAAAAAAAAAQIDBAgHBgX/xABIEAABAwICBgQKCAQFBAMBAAABAAIRAxIhMQQTIkFRYQUyQnEGFCMzQ4GRscHRFSRSU2JyofBzgpKzFjR0suEHRGOTg9LxF//EABgBAQEBAQEAAAAAAAAAAAAAAAABAgME/8QAIREBAAIBBQEAAwEAAAAAAAAAAAERIQISUpLSAxNi4jL/2gAMAwEAAhEDEQA/AO4oQhAIQhAIQhAIQhAIQhAIQhAIQhAIQhAIQhAIQhAIQhAIQhAIQhAIQhAIQhAIQhAIQhAIQhAISFKgEIQgEIQgEIQgEIQgEIQgEIQgEIQgEIQgEIQgEIQgEIQgEIQgEIQgEIQgEIQgEIQgEIQgEIQgQpUhSoBCEIBCqdLVSzR6rmmC2k8g8CGkgrOVPw76QI/zVXIbwtRFjTCFnGn4f9ItOGlVPY0+8J//APQekd+lVPYz3Wq7JS2i0LONb/qF0iBPjT/5iGt3ZuAkepQaT/1A6RB/zdbaNSCQG5AEakAbY4E8VNpbSqFmUeHvSWA8brzNPAQahkSbmxDGprfD7pGLvG6hAaCdvyYN1u1VznkEoacQszv8POkRP1uriagBds5AHyTO33lK3w56RJDfGq83MyIdUxbJ1gi2m39mUoaXQsyjw96QIDvG34Nb2yKQN0bVXrF3IJzvDrpAT9brY6yC4wcMtVTHX7z+iUrTCFmf/HHSHV8arSHNmCHPgtnynZpju4FM/wAedIQHeN1IDW9s6rrRjU6zncQlJbTaFmZ3hx0iJ+t18dZEmHYZaumOsOZT/wDGfSE2+N15DgDDrndWTrN1Id3NKLaWQsy/436QgHxurEM9JFIEmD5TNx5cikd4Z9ICfrlfHWQS7b2Thq6faHM80otptCzOfC3Ti4N8ar4OAID5cRbcdbupiR71H/i/TYDvGakQz0hFIEkz5TN5wy780otpyULMT/CzTRI8arTt4k7ciIDKY6wjeeeSePCvTbo8ZrYOggPJMBs+VOVITw4FKLaaRKzKzwv02AfGqsQz0hFIFxIMVc3Owy70Hwv04NP1qviKhBJipgYFlHtCN558FKGmZRKzWfCvTbo8ZrYOxAfcYDLvLHKkJzjnwSUfCnTXYjSKp2aZIvIpAE7RbVzceXfnCUrSsolZlreGGltZ/mtIucXgF0NIxAENmI3AnHFWKXhTpbwws0jSILiCM5cwYio7JjSd44pQ0lKJXANH6W0praT36ROsfSYWPrFjWQSHw+Zc524Hgc4Xp31XT1nf1u+aUOsSllcfNVx7Tv6nfNHjr24NqPHdUf8ANKHYELk/RPSFTxnR/KVMa9MEGo8ghxggiYIXWFAhSpClQCEIQUumx9Wr/wAKp/tKyrSfgO5at6VPkKv8N/8AtKyfQOyO4LpoSU5qwP3vwU5ounrs9j/kqtXI+r4KwXLbJj3CN8SMWtvOe5hzPAFR6WzblsyTVJE3vAjC85Ue4ZYoeTac/U6w57nbu9R6U+Yyhpq5C1okAm50TXM5nGcOKkqjFSYG6aZi61owzNXN55JpOzP4MCWj7eTaG/8AMUA9WYiacEtkZdij2e8oEwc7rDhcC/r76uTRyWVSvOJ4l1Xfc4yBm7KkEUzllAdTwBtaNk51M6p5Jh35RNSY2WDDtb6p7k9ubfzU4lsg7PYpDqHmVAl+AM9hsEtE9fs6Pv8AzHkpHTLs5OtmDc4/mqZUu4JjJiMZsGFwLzt5urZNHJOORytmrPZpgiOs3Oqe5EODYjItvZvIYNn7edU/8KNpMAk42sg249bJlDId55KScWz9pkEiZ2exS9H3lMExAmbGSA7b63ar5Afh+SoeQdoAYnW4AyTlnVypjl3KQZ7oFRu+1o2ftZ1j/wAcVFudlbNXHFrMIG0zOoeYUowe2cNtoEi4nY9HT9F3n4IGNPVM9mnBgXdbs0MhuxPJOcDjxitIBuJxHWrZUxyHxSNnAYzbTkB211j16+XHDv4JHRacrRrccW0wZ3086p5j4KCRuYyIDxvtaNj7WdY5Ycgo2EkNOM20wCWgnrdmgMG/mPxT+0J3vESJJ2J2Gei9fPgmsByxm2nIu24u7dfKOQ+CBxItcIN0VMngmLh1quTBlgOXFKYkQMA/HG1oNmc51j+96Y5wsJwLYq4wW0wbvu86h5/JPPXE53mJ2idjsN9CO/4IGtcYbj2aMEtBOfZoZM3bXdxREBwjs1TF0k7W+uepll80U5yEzFKQHAOzPXrHAjkPgguFhOzZFTGCKQ2t9LN55j4IqbecoDz+Fo8n7dIPv9aSlUcIIJbLaIm0EkHMDRx5vLPlzTnYPGcl5tnFx2PRDKj68vUm0xjAm6KMgPDXx/5K5wcOQ+CBtbRwaRNuINQgXh4zA2qh2R3K9o1GnAa1xBY4gSSAahGJ3awZYZYc1RcRYTs221MbSKXXGBo9Z7ufPkp3Oh44mo+27acZZ6KPMevlwQek0asGUqAq7br2tB1Yd5QnB9sYAcd38y9HUe91QsYGGGXkucQImwAWgyZleL6PrPdq6YLzq30CWMqFlSmHSXGrUdsvaSBIbynJex0d31l38Af3Cgh02pUpNveGFtzAbXuLhrHCmDDmwQHOEjmUyo7FSeET/IOH/kof3qSgOagvdDH61o3+ope9djXG+hv81o3+ope9dkUlSFKkKVQCEIQV+kWzRqDix49oKyVQOy3uC1r0g6KNQ/gd7isj0TDW9wW9KSlqnAqy52KqOM4KWeY/pctoKj4aSbf5wXNwIO0BmEmlVTcCZxdUguxOIHmqY80OE/BBacmlxOEWiHT+EH3lGkEAwIJuqXBvWB/89TJ2/q4e1SRDScboF13k5g+U/necI5DkmEjV5tttPEUpunEdZzkNIgdW2acTIpg49U5uP/KdjmbrrTEiasXdhuQHNZU85iZmalsiTkPNNyb60+mTdAmZp3AHbwB85UOEcgmxi4D7T7rTPZ9M/d6uaGEQ2YtupxMinMdgZud3oARq+zZaOIog3729ZzlJVJnGZ8raXAF5BHomjBg71GC7A7V9mEgGtF3Zb1Wt70+OuBETVuDThl6V+71Kh7AbjEzcy6DtdX0tQ4Ech8VGIsHVstZuOpBu3M6znJ7R1crQ5lsyKfV9EM3Hv+CGkyOvfY3cDWIu3N6rW/qiHuBntXRVicahGHm4waO/4qRg2iBne26049T0zzg4cm8+KijB8RE1rg0ks3eeecQeQUjRiyYgPZbdgwG30MYvOWfJAxoFjerZayCQRRm7ss6zjzPDmnFpnG66KsSJqxPo+yxvfzTqYMjrX2M3A14u+x1WN+EcEwt2XgRb5a4NJ1cyPO1DjPIclBKxu0Y+2LrTj1PTPOfc34qIRY07NsUokHUzPYZ1nO7+fFS72zEawWzst6noRm/d1uSY2ZB2r7KW4a+Lsi3qsbz7kCVQZxuutqxMGrE9iNlre/H2pzRtOj7ZutP4PTOPW7m8+KjIFjhs2xVkNPk5uHnHnG7kOXBSRLmzkKmzdgOp6Bvb3Yu5IGMi1pNtsUouB1MyeozrF3M5+tOfM9u+ypE41ounYPVa39c0tMGR1ry2jMAGtEnrNOyxv/CbaNWYDbLakgE6mbh16h2rssByRU4bi6Mr3X2kx5v/ALhx63O3DPimNixk22eQtuu1M4+aYNouz63OVI7rCdz3WXCMqY8w0dfkXck2kDdhfeRQm0A1v/kadljcsuSAqNMmb9Zq6kSQa8XjqnqhufPOFLTwe4tIEVahdYdkEN/7gnrGZ6vNQEDVOEMssqSATqJ1g69XrXZYDkrRPlGlwmKr7A/A4NGFBo84DgJdyQfQ0LTHgU3F4DXu0dsvDtS4PuvbQa3auO+7DPkvX6J/mH/wR/ccvgaA/WspBj3sewse9gDS8BxubTcMbbh7IHFfaqXtqucwNMsDDc4tiHF0iGmc4jkgTwgxpH+JQ/vUlE9GktfUaGuDQL2OJDnOJ1bmvAEsaBJaMTljgnFsBBa6EP1vRv8AUU/iuyLjfQP+b0b+Oz4rsizIQpUhSqKEIQgrdJeZqQCTq34DM4HAc1kamxwAlrso6rt3qWvNNPk3/kd7isg/SFXHytTM9t3HvWtKJC6M8O8Ee9INIb9oe0JPHqp9I897iUo0h3H9G/JbtCuqNIIJaeRdAPeQZCkquBI3gPdGTWDAebGdTdi7ko31yQZIiDm1pHrAEkJ74kEhuL8y1sGWxsUwJZ/MpKmtfkZx8njaC+McNXkwc0gi0jCLXSA7ZO12quYPIIZREAW4w3DZv6xxL4tA5fJODWwTDIAqSbQKYg9oHaee74FA8kE7sHPgnACW9ho876805j4IMmSaeMAvOEdTKmOaDaHAw0S7AlgM7PomAbP83wS0mjqgCYpyAGayOL6hFschioGWi0jCLDIDtnB+N9bP+UKYjHdg6pEgADZ7DPSd5URc2wmKcAOxDAKY2gMWxc93MKclocNlslzouY0zDcBSaBsD80/ogcHyW4xjTxgGoZBwLcqQzy5qIMFkbMWA23bGD+1XzPcnUyJgNE+SkAMvjPbqEWxyCjuaacxTtDTjZFKb4xbF7ncwqLD4kyRhrsSAIwHUpDzveU8OAcDMEvZlDnmWdpuVEdyY+27qtkmpEsaXmGiNUAIYPzop02kxaJBpXANZeARjrXkWkcmohaYFobsxYzZD4Z1zidIzcfw96dUjEkjAV4JaGkfkoek/Mfgqrmssutp22dayKMl5GDY1jnfopn0GBxFgkurQCxpeQGiNUALWj8yipx188S9s5Oc7yZ64yoerKSomgWgbMW0zbfDBtHE183n8PfwTWaMwuDbGmHUpDWtuAtJOtcRb3hqjDKerDraUWN2rCKMl8YCNY5yCarkTOQrAEgAiHZMojB2/E81O50uz7ZGBDnOBZ2z6EcYykqtVoUw4i1snXRLBfkIFMAWgD8XqTqej0y6LGG17JAa2QAyfLOIiCcw3nvRDmNba0bMAUTbfawYnHXTLz+Hv4IqEWklwkMqgOIaHCH5NodVw/EefBQMpU7A6ylFjNqw6mS+DAjWOdHu5qZuiMLwy1rS81QLmNNSSQ1pYGi1rRz9SKnwuOIkvdIBDi6afbPoPVljwTKbAQ0bJA1BDbw1gzGFYY1TPZ7+C+kzwNq3QaLQA4EbAlwY3EVCRAxxwicVDpXgw+i1pqUqIc5rRaW+TAa6XuEbRMRmeKCm5otJuEhlXaIYHCKkw3R5tcPxc+St1qtz8S3rVGwC0lwswvfnQ5xlKoaRSpNYZpw5zqgaXNphwkgAgAW28JE4nJW9H0Kk8MLKMeULXCxhALG+ld9gmDsgTjyQXdDsikCaRDX6I60vFNrIDxIrNN1c8jlPBetqafSk+Upf+xnzXlaXQ9KnSpPe3RgXOo0y2pTOqBa911hAvc53MxDXTuXsXdDaMD5ihn91T/wDqgoO6ToD01H/2M+aKNYVZ1R1kfd7cTxtmFbPRdD7mj/6qfyTjo1MCAxg5BoA9gQS9A6HUOl6N5OoIrsJJY4ABskkkiMl19ci6HptGlaOQ0Dy9PLDMwuurMqQpUhSqAQhCCHTBNN/5Xe4rHMYkcz7ytj6SNh35T7iscP6zvzO95WoD2mFYc1vF3sb81WCmC0gBjie7A+rmnaVpDWGcQbzIG0/IYVKhwd3NTHDA5RG8wMt53BQ9KPJY0SbQ42xhTyE6ucTzJ5JIb9INtDYwhuzBsBBkmJknn3pXdJNJmTk6HES4ScA3cB/yvmlCzavqDpNskyRJzGbtmNsnPflG/ilZp7SA3CNjZM2CMyAMSe8r5UpzMx3pY+s7SsZuxgi4mXiTMNMQB/yneOjHGJLiYPWkR5QkSfVG9UUqWi6NLbDRhALMDcWCBja3OeZSeO77jNsXE7ecwDFoH6qnCVBe8dG1BAkvJAJh1wjyhIl3qS+PNBaC5sAsIBmxtoiWMzn8yor1/wD0+YCzTZbcRRp6sAUHP1msbOrFcFt2rvnlO+Esec8fGYcbrQLpGs6xMB0WgfqlOniHYiCahIBgOvETUJxPqXuejujqNVulUNKbSp+M6Q5lKq5tBp0epTpNrMcdVg0OIDXBptmQN6s6NoOi1KdB9GjQDvEtKGjNqCn5XSaVRrKT6t2D6rqMvDX4EkwMEtXPxpkhpza17IMHVtLWxDAO1+Y80g03fJuta26RrMHXQD1QP1V3prpDSgw6PpDWNLjSquhjGvJYHMZfqzaDaXYRO1JzXxQUtF86c21wgbWswDiBt/b3unlCcdPbLctkg49UQ2JptGIP5uS+eCllLF1unxjJm1jbpGs2TdE9UD9cuCfo+mm4CnFznOtaOqXvIDbrsSThlgvnqfQPPUv4tL/e1Sx7FnQPSYcfJOxdjLqMAQZDRfmXcUp6A6TcAHUnwLDdfo95IO1JutAj95roTzie8pGrO6Wqc4PgfplhHiwabnuEVqUS44XFz5JI9WAV/RvBSuA0GhGrJLXaykdoiC+L8TP2sMBgvbuKCE3yU81owfRp02PbUqPD20za1tRwJIN5tNoA2TOQ2ftFfdqlzqpYwsGwXkuDjk5rYAaRjtTivO9Isc/SajcXtbV0d1hmg1u9z9ePOniz5L0dE/Wj/Ad/cYtsqunmpQZrHGm5ocwENa9roe5tOQSSCQXAxyKdUPv/AFT/AAnP1Zw/HQ/vUVG84nvKC10SPrOj/wCop+9dZXJuiHfWdH/j0/eusqSoQhCgEIQgZW6p7j7ljeqNt353e8rZFbqnuPuWOqrdt353e8rUBGj4/FPCa0KdscHe0fJaRGTEx7p3cN/coOlZwJ6xdJJO2cB1mZM7lccycp9oB9u7vTquitfDDja/ECAGyMzUzqfuEmB59C+t9GNsDsIIG1tWSXRAHWmPUnu6IAMWmTfDZ2jbkWxgB3rNFvjJzMx3r7NPodpcRBMOaCAcWy2TeTh/TzUmiaLqgKjHBphvlDJZtGCGgi6Y5cVYiLzOCZmsPmXBLcOK9K7Ta4MXOBh8MLWXutOBbhbEceBUrNLrFzheTDiDDW+T2Z8pI3fhnI8l32fDnq6x6cd324R2ny8oXcwvTaF4OaK91JztMaKNYtDADT1zTnUFZriG0wyCLjg8uZbhdEg0ytY12sgO1cPLRq3FxIIZs3XYb+BSu0utMXOBsc7VltPWG0wCIbZb3mcCmz4c56x6N324ae0+UXR/gzo9UF40thpksa3GlSqi667W0qrhbYAHG0lpEw6VS6c0elRa2mypSqtLWFr2tabom5wdNzZOBa8XYRAEL6h0irtbYIa54JsZFO1tw1ktk/y8CgaTUhhNQAONIXljbH6zMMhtwP5uBW9P4dMTEa5zj/MemNX5tUxemMftPlY6L8B9Cq6NTqO0m176V5aXaOxrXwTabpIbIAk8ck7TPATQ2UHPbpV7hSDxD9GhzrQ6ImYBJHHBVXVKl0SbrC7V6ukaph9sg22RGOcpNa/b2mkNdUBcKdO2nYJGtlsk/lWNnx5z1j03u+3CO0+VkeCnRjn1KdPpDbYYktYGmHtYSHENa7Al0hxwE4qTSfAXRWaO6oNMDnCjrAA7R4LrA+2LrszbxwVIVnwyXtAc6kA51NhY+8EkU4bIMjtJutqTkLrLtXq6Ws61szbZbGPFNnx5z1j0bvtwjtPle6a8CNFo6PVq09MvdTYXNa40BfBaIgOJmCcMTgV4q8cQvTCu+HkGmQ01ReKVO1lgkayWXT+VSa+psYsAc5gDjSZbUubd5KG5zhtKbPjznrHo3fbhHafLyweOI9qs9HEGtRxHnqX+9q+8NIqkxDS6xrtXq6Wt2nWzNtlvrnEJp0l8OdNIhpqS7VMsbYRg/Zvkz2eITZ8ec9f6Td9uEdp8ur1Mz3lMXhW+FukixvkwCWtaSwnWAtu8mZmchtRmOaazww0smNkm2mTTFJusbcYJM7MRwxxHNeXbL02944JLoXgXeGOlWOcKlIgazbFIatthAAcCLpx3CMRzTz4RaXe2altzyADTZ5QBod5KBhJ3ujMc02yW+l0hXc3SXul7GuraO0Od5ZjsIcynRHmzxefivv6O/wCsu/gn+41ec0TSdc1odUqNqtdTq1A1wY6XElrHlottdAlrc9ngvrve/WXNLcW2EODjhIdIgjHBbiGVnwhqfVz+eh/epKNztpV9IvqANeWW3McQ1rgTY4PAkuMC5onDcnF6o+j0MZ0rR/49P3ldcXJfBYg6VR/iBdaWZUIQUKAQhCBtQS0jkVkbTtBNKtUp1IY9lR7XNMgghxwyWuyvM16DXuJc1pJJzAPvCsSMzDVjts9qe2tS+8Z7VpE9G0vu2f0t+ST6Jo/dU/6G/Ja3JTOBrUoPlGYg5mRjxHBObpNKQL2Q1zTtHYAAx1LRkQftLRv0RQ+6p/0M+SQdC0PuaXdq2Yfpim4pnVvSDLAdZ2WjrN103SQZ2Q2E/wAZo4tvpw7WmA7yRmLdaTtXHlyWh/oah91S79Wz3Ql+haH3NLf2GYxzjBSymfWaZRJxqU4Y9pFzsGgMiaAGeP2+SRunUQA7WAEtpNLgW6/Ay4PB2A0DhjgFoQdCUMtTS/oZhv4Yo+haH3NPdjq2b+UYJZTPj69CCwVKW02qbQ46klzhbe4m8OI4YYDmphplAunW0yGPJBc6LQGR5COtiANvgOa779DUPuaW/sM3c4SjoXR8tTTifsM7+GKWU4CzpSnDCa/3IkOGtzJfe07DRli3HAc1D4xRsNPWUYLH7Ac7UEl4Iud5wOgThhgOa0J9C0MPI092OrZvzwjBJ9DUPuaWX2GbvxQllOBv6QoF12uYbH1IJMOYCwNGojAicNvgOaRnSVFrg7WtBcaALmkGq60bQrA7AA/DyXfvoTR8tTTjHsM78oxR9C0MPI093o2b+UYJZTPh0qhq9XrKMas+TudqLjUuxd5y6IPDDgpKnSNFzrtc02urQXEB7A5sN1IGy4T9rgu//QtD7mnMfYZx+1CT6EoZamnGPo2e6MUspwCl0hRa4O1rAXOoy5pBe4NaQ7XA7IH5VD4xR1Yp30Y1Y2Lnaib7ut5y6Mc4WhvoWhh5Gnu7DN/KMEn0PQz1NOY+wzj9qEspn6p0hRJLta02mvDnEaxtwAbqgNkj83NSHpWnLZrNi6mBDgSW2m4VgdkCTjZxK779C0MfI04x9Gz3Ril+hqGHkaeY7DOHdgllM7jSqVgp30osZsFztSCHlxh3XujHhieSfU6QpGXa1pIFcBxIFUXZBgGwWnHrY4nLBaE+h6H3NPIdhn+6Eh6GoY+Rp7/Rs90Ypas+jT6QdOsYLntmDi4WEHXTgMcDZxPJRs0qja1hfSIDaWwXO1QIcSbXDbLoxxwxPILQ/wBC0Puaef2GcO7BA6Gofc093YZ74xSxn13SVEhztaCQ2sA4ka6S4EBgGxaROJxz5K1W6cpkgGsyL3gAOwLXMga8ndMzZxK7x9C0I8zT3+jZ7oxSnoOh9zTzw2GY4d2CWOD6P0tQhjDUoww6O615Jossuu1QG2X45uwxOa9CfCnRPv6ft/4XWG9CUPuae7sM384xUw6CofdM/pb8kscg/wASaMfT0/afkp9F8ItFbUY51ZhAcCQDJIGMYhdbHRFEejb/AEt+Sc3ounPUb7B8lY1TEpTzng10+zT9IJoOJDXU3lobADWmLi8ANLsTgMSBvhdBVHQ9H1RgYA7shjvjirymqbm6IioIUqELKhCEIEK+IaS+4V8/UoKeqS6pXNSjUqinqkur/fyVvVJDRQVLf3v9qLPj+4VrUo1KgrW/v5cEBn73+1WdSgUkFfVfHdh7Eur/AH8uCs6so1ZVwmVaw893f7Uarl+mHsVnVlPDBz+aYMqmr+P7HBAp8ju7/Wd6thg/cpHU+Epgyqarl+mHsS6vkd/7HBXGsEf/AKgsH7lMGVPV8ju/ZO9JquX6YexXdW3mgsbGXvTBlS1R4Hf3+o7kurPP98eKuOYIwCj1SYMq2pPD9MPYjVHgd/fjz3KzqkCkmDKDxc8P3z4pPFzw4d3sX0bUlqivn+Lngd/f7U7VHgf3x4q9ai1BSFIACeXdPduUtilLMU6zFBXtS2KdzMPYixBHSBkd6uKBrMQp0AhCECISoQImatSIQR6tGrUiEEerSatSoQRatGrUqEEWrRq1KhBFq0atSoQRatGrUqEEWrSimpEIGWI1aehBHq0mrUqEEWrRq1KhBFq0urUiEDbUQnIQNtRCchAy1LanIQNLUWpyEDbU5CEAhCEH/9k="/>
          <p:cNvSpPr>
            <a:spLocks noChangeAspect="1" noChangeArrowheads="1"/>
          </p:cNvSpPr>
          <p:nvPr/>
        </p:nvSpPr>
        <p:spPr bwMode="auto">
          <a:xfrm>
            <a:off x="406400" y="-620184"/>
            <a:ext cx="3784600" cy="214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endParaRPr lang="zh-CN" altLang="zh-CN" sz="2400"/>
          </a:p>
        </p:txBody>
      </p:sp>
      <p:grpSp>
        <p:nvGrpSpPr>
          <p:cNvPr id="104472" name="Group 23"/>
          <p:cNvGrpSpPr>
            <a:grpSpLocks/>
          </p:cNvGrpSpPr>
          <p:nvPr/>
        </p:nvGrpSpPr>
        <p:grpSpPr bwMode="auto">
          <a:xfrm>
            <a:off x="7175501" y="1964267"/>
            <a:ext cx="2383367" cy="2906184"/>
            <a:chOff x="5367068" y="1752600"/>
            <a:chExt cx="1788112" cy="3016782"/>
          </a:xfrm>
        </p:grpSpPr>
        <p:grpSp>
          <p:nvGrpSpPr>
            <p:cNvPr id="104604" name="Group 79"/>
            <p:cNvGrpSpPr>
              <a:grpSpLocks/>
            </p:cNvGrpSpPr>
            <p:nvPr/>
          </p:nvGrpSpPr>
          <p:grpSpPr bwMode="auto">
            <a:xfrm>
              <a:off x="5553746" y="1966527"/>
              <a:ext cx="1414756" cy="2682412"/>
              <a:chOff x="5171597" y="2537248"/>
              <a:chExt cx="1453486" cy="2271570"/>
            </a:xfrm>
          </p:grpSpPr>
          <p:pic>
            <p:nvPicPr>
              <p:cNvPr id="82"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1597" y="4429422"/>
                <a:ext cx="1453486" cy="379396"/>
              </a:xfrm>
              <a:prstGeom prst="rect">
                <a:avLst/>
              </a:prstGeom>
              <a:noFill/>
              <a:ln>
                <a:noFill/>
              </a:ln>
              <a:effectLst>
                <a:outerShdw blurRad="990600" algn="ctr" rotWithShape="0">
                  <a:srgbClr val="6F0018">
                    <a:alpha val="2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1597" y="4159867"/>
                <a:ext cx="1453486" cy="379396"/>
              </a:xfrm>
              <a:prstGeom prst="rect">
                <a:avLst/>
              </a:prstGeom>
              <a:noFill/>
              <a:ln>
                <a:noFill/>
              </a:ln>
              <a:effectLst>
                <a:outerShdw blurRad="990600" algn="ctr" rotWithShape="0">
                  <a:srgbClr val="6F0018">
                    <a:alpha val="2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1597" y="3888989"/>
                <a:ext cx="1453486" cy="379396"/>
              </a:xfrm>
              <a:prstGeom prst="rect">
                <a:avLst/>
              </a:prstGeom>
              <a:noFill/>
              <a:ln>
                <a:noFill/>
              </a:ln>
              <a:effectLst>
                <a:outerShdw blurRad="990600" algn="ctr" rotWithShape="0">
                  <a:srgbClr val="6F0018">
                    <a:alpha val="2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1597" y="3619435"/>
                <a:ext cx="1453486" cy="379396"/>
              </a:xfrm>
              <a:prstGeom prst="rect">
                <a:avLst/>
              </a:prstGeom>
              <a:noFill/>
              <a:ln>
                <a:noFill/>
              </a:ln>
              <a:effectLst>
                <a:outerShdw blurRad="990600" algn="ctr" rotWithShape="0">
                  <a:srgbClr val="6F0018">
                    <a:alpha val="2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1597" y="3347898"/>
                <a:ext cx="1453486" cy="379396"/>
              </a:xfrm>
              <a:prstGeom prst="rect">
                <a:avLst/>
              </a:prstGeom>
              <a:noFill/>
              <a:ln>
                <a:noFill/>
              </a:ln>
              <a:effectLst>
                <a:outerShdw blurRad="990600" algn="ctr" rotWithShape="0">
                  <a:srgbClr val="6F0018">
                    <a:alpha val="2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1597" y="3078341"/>
                <a:ext cx="1453486" cy="379396"/>
              </a:xfrm>
              <a:prstGeom prst="rect">
                <a:avLst/>
              </a:prstGeom>
              <a:noFill/>
              <a:ln>
                <a:noFill/>
              </a:ln>
              <a:effectLst>
                <a:outerShdw blurRad="990600" algn="ctr" rotWithShape="0">
                  <a:srgbClr val="6F0018">
                    <a:alpha val="2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1597" y="2805483"/>
                <a:ext cx="1453486" cy="379396"/>
              </a:xfrm>
              <a:prstGeom prst="rect">
                <a:avLst/>
              </a:prstGeom>
              <a:noFill/>
              <a:ln>
                <a:noFill/>
              </a:ln>
              <a:effectLst>
                <a:outerShdw blurRad="990600" algn="ctr" rotWithShape="0">
                  <a:srgbClr val="6F0018">
                    <a:alpha val="2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1597" y="2537248"/>
                <a:ext cx="1453486" cy="379396"/>
              </a:xfrm>
              <a:prstGeom prst="rect">
                <a:avLst/>
              </a:prstGeom>
              <a:noFill/>
              <a:ln>
                <a:noFill/>
              </a:ln>
              <a:effectLst>
                <a:outerShdw blurRad="990600" algn="ctr" rotWithShape="0">
                  <a:srgbClr val="6F0018">
                    <a:alpha val="2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4" name="Can 133"/>
            <p:cNvSpPr/>
            <p:nvPr/>
          </p:nvSpPr>
          <p:spPr bwMode="auto">
            <a:xfrm>
              <a:off x="5367068" y="1752600"/>
              <a:ext cx="1788112" cy="3016782"/>
            </a:xfrm>
            <a:prstGeom prst="can">
              <a:avLst>
                <a:gd name="adj" fmla="val 10077"/>
              </a:avLst>
            </a:prstGeom>
            <a:gradFill>
              <a:gsLst>
                <a:gs pos="0">
                  <a:schemeClr val="accent3">
                    <a:lumMod val="75000"/>
                    <a:alpha val="58000"/>
                  </a:schemeClr>
                </a:gs>
                <a:gs pos="58000">
                  <a:schemeClr val="tx2">
                    <a:alpha val="9000"/>
                  </a:schemeClr>
                </a:gs>
                <a:gs pos="100000">
                  <a:schemeClr val="accent1">
                    <a:alpha val="11000"/>
                  </a:schemeClr>
                </a:gs>
              </a:gsLst>
            </a:gradFill>
            <a:ln>
              <a:solidFill>
                <a:schemeClr val="tx2"/>
              </a:solid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a:lstStyle/>
            <a:p>
              <a:pPr marL="304772" indent="-304772" defTabSz="976685">
                <a:spcBef>
                  <a:spcPct val="20000"/>
                </a:spcBef>
                <a:buClr>
                  <a:srgbClr val="6699CC"/>
                </a:buClr>
                <a:buFontTx/>
                <a:buChar char="•"/>
                <a:tabLst>
                  <a:tab pos="761930" algn="l"/>
                </a:tabLst>
                <a:defRPr/>
              </a:pPr>
              <a:endParaRPr lang="en-US" sz="2400" dirty="0">
                <a:solidFill>
                  <a:srgbClr val="333366"/>
                </a:solidFill>
                <a:latin typeface="MetaNormalLF-Roman"/>
              </a:endParaRPr>
            </a:p>
          </p:txBody>
        </p:sp>
      </p:grpSp>
      <p:grpSp>
        <p:nvGrpSpPr>
          <p:cNvPr id="104473" name="Group 52"/>
          <p:cNvGrpSpPr>
            <a:grpSpLocks/>
          </p:cNvGrpSpPr>
          <p:nvPr/>
        </p:nvGrpSpPr>
        <p:grpSpPr bwMode="auto">
          <a:xfrm>
            <a:off x="11421534" y="3956051"/>
            <a:ext cx="393700" cy="355600"/>
            <a:chOff x="6477000" y="4984491"/>
            <a:chExt cx="355740" cy="355738"/>
          </a:xfrm>
        </p:grpSpPr>
        <p:sp>
          <p:nvSpPr>
            <p:cNvPr id="139" name="Oval 138"/>
            <p:cNvSpPr/>
            <p:nvPr/>
          </p:nvSpPr>
          <p:spPr>
            <a:xfrm>
              <a:off x="6477000" y="4984491"/>
              <a:ext cx="355740" cy="355738"/>
            </a:xfrm>
            <a:prstGeom prst="ellipse">
              <a:avLst/>
            </a:prstGeom>
            <a:gradFill>
              <a:gsLst>
                <a:gs pos="0">
                  <a:schemeClr val="bg1">
                    <a:lumMod val="95000"/>
                  </a:schemeClr>
                </a:gs>
                <a:gs pos="100000">
                  <a:schemeClr val="bg1"/>
                </a:gs>
              </a:gsLst>
            </a:gradFill>
            <a:ln>
              <a:noFill/>
            </a:ln>
            <a:effectLst>
              <a:innerShdw blurRad="76200">
                <a:prstClr val="black">
                  <a:alpha val="66000"/>
                </a:prstClr>
              </a:innerShdw>
            </a:effectLst>
          </p:spPr>
          <p:style>
            <a:lnRef idx="1">
              <a:schemeClr val="dk1"/>
            </a:lnRef>
            <a:fillRef idx="2">
              <a:schemeClr val="dk1"/>
            </a:fillRef>
            <a:effectRef idx="1">
              <a:schemeClr val="dk1"/>
            </a:effectRef>
            <a:fontRef idx="minor">
              <a:schemeClr val="dk1"/>
            </a:fontRef>
          </p:style>
          <p:txBody>
            <a:bodyPr lIns="68568" tIns="34284" rIns="68568" bIns="34284" anchor="ctr"/>
            <a:lstStyle/>
            <a:p>
              <a:pPr algn="ctr" defTabSz="976685">
                <a:defRPr/>
              </a:pPr>
              <a:endParaRPr lang="en-US" sz="2400"/>
            </a:p>
          </p:txBody>
        </p:sp>
        <p:pic>
          <p:nvPicPr>
            <p:cNvPr id="104603" name="Picture 160" descr="36_data_mining.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58606" y="5079207"/>
              <a:ext cx="192528" cy="16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74" name="Group 50"/>
          <p:cNvGrpSpPr>
            <a:grpSpLocks/>
          </p:cNvGrpSpPr>
          <p:nvPr/>
        </p:nvGrpSpPr>
        <p:grpSpPr bwMode="auto">
          <a:xfrm>
            <a:off x="10892367" y="4686300"/>
            <a:ext cx="391584" cy="355600"/>
            <a:chOff x="7687394" y="5537924"/>
            <a:chExt cx="355740" cy="355738"/>
          </a:xfrm>
        </p:grpSpPr>
        <p:sp>
          <p:nvSpPr>
            <p:cNvPr id="130" name="Oval 129"/>
            <p:cNvSpPr/>
            <p:nvPr/>
          </p:nvSpPr>
          <p:spPr>
            <a:xfrm>
              <a:off x="7687394" y="5537924"/>
              <a:ext cx="355740" cy="355738"/>
            </a:xfrm>
            <a:prstGeom prst="ellipse">
              <a:avLst/>
            </a:prstGeom>
            <a:gradFill>
              <a:gsLst>
                <a:gs pos="0">
                  <a:schemeClr val="bg1">
                    <a:lumMod val="95000"/>
                  </a:schemeClr>
                </a:gs>
                <a:gs pos="100000">
                  <a:schemeClr val="bg1"/>
                </a:gs>
              </a:gsLst>
            </a:gradFill>
            <a:ln>
              <a:noFill/>
            </a:ln>
            <a:effectLst>
              <a:innerShdw blurRad="76200">
                <a:prstClr val="black">
                  <a:alpha val="66000"/>
                </a:prstClr>
              </a:innerShdw>
            </a:effectLst>
          </p:spPr>
          <p:style>
            <a:lnRef idx="1">
              <a:schemeClr val="dk1"/>
            </a:lnRef>
            <a:fillRef idx="2">
              <a:schemeClr val="dk1"/>
            </a:fillRef>
            <a:effectRef idx="1">
              <a:schemeClr val="dk1"/>
            </a:effectRef>
            <a:fontRef idx="minor">
              <a:schemeClr val="dk1"/>
            </a:fontRef>
          </p:style>
          <p:txBody>
            <a:bodyPr lIns="68568" tIns="34284" rIns="68568" bIns="34284" anchor="ctr"/>
            <a:lstStyle/>
            <a:p>
              <a:pPr algn="ctr" defTabSz="976685">
                <a:defRPr/>
              </a:pPr>
              <a:endParaRPr lang="en-US" sz="2400"/>
            </a:p>
          </p:txBody>
        </p:sp>
        <p:pic>
          <p:nvPicPr>
            <p:cNvPr id="104599" name="Picture 161" descr="barcod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46093" y="5579577"/>
              <a:ext cx="238342" cy="27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75" name="Group 49"/>
          <p:cNvGrpSpPr>
            <a:grpSpLocks/>
          </p:cNvGrpSpPr>
          <p:nvPr/>
        </p:nvGrpSpPr>
        <p:grpSpPr bwMode="auto">
          <a:xfrm>
            <a:off x="10892367" y="4214284"/>
            <a:ext cx="391584" cy="355600"/>
            <a:chOff x="8114833" y="5605123"/>
            <a:chExt cx="355740" cy="355738"/>
          </a:xfrm>
        </p:grpSpPr>
        <p:sp>
          <p:nvSpPr>
            <p:cNvPr id="129" name="Oval 128"/>
            <p:cNvSpPr/>
            <p:nvPr/>
          </p:nvSpPr>
          <p:spPr>
            <a:xfrm>
              <a:off x="8114833" y="5605123"/>
              <a:ext cx="355740" cy="355738"/>
            </a:xfrm>
            <a:prstGeom prst="ellipse">
              <a:avLst/>
            </a:prstGeom>
            <a:gradFill>
              <a:gsLst>
                <a:gs pos="0">
                  <a:schemeClr val="bg1">
                    <a:lumMod val="95000"/>
                  </a:schemeClr>
                </a:gs>
                <a:gs pos="100000">
                  <a:schemeClr val="bg1"/>
                </a:gs>
              </a:gsLst>
            </a:gradFill>
            <a:ln>
              <a:noFill/>
            </a:ln>
            <a:effectLst>
              <a:innerShdw blurRad="76200">
                <a:prstClr val="black">
                  <a:alpha val="66000"/>
                </a:prstClr>
              </a:innerShdw>
            </a:effectLst>
          </p:spPr>
          <p:style>
            <a:lnRef idx="1">
              <a:schemeClr val="dk1"/>
            </a:lnRef>
            <a:fillRef idx="2">
              <a:schemeClr val="dk1"/>
            </a:fillRef>
            <a:effectRef idx="1">
              <a:schemeClr val="dk1"/>
            </a:effectRef>
            <a:fontRef idx="minor">
              <a:schemeClr val="dk1"/>
            </a:fontRef>
          </p:style>
          <p:txBody>
            <a:bodyPr lIns="68568" tIns="34284" rIns="68568" bIns="34284" anchor="ctr"/>
            <a:lstStyle/>
            <a:p>
              <a:pPr algn="ctr" defTabSz="976685">
                <a:defRPr/>
              </a:pPr>
              <a:endParaRPr lang="en-US" sz="2400"/>
            </a:p>
          </p:txBody>
        </p:sp>
        <p:pic>
          <p:nvPicPr>
            <p:cNvPr id="104595" name="Picture 162" descr="fil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65155" y="5640263"/>
              <a:ext cx="253946" cy="29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76" name="Group 53"/>
          <p:cNvGrpSpPr>
            <a:grpSpLocks/>
          </p:cNvGrpSpPr>
          <p:nvPr/>
        </p:nvGrpSpPr>
        <p:grpSpPr bwMode="auto">
          <a:xfrm>
            <a:off x="10090151" y="4557184"/>
            <a:ext cx="391583" cy="355600"/>
            <a:chOff x="6481272" y="5446187"/>
            <a:chExt cx="355740" cy="355738"/>
          </a:xfrm>
        </p:grpSpPr>
        <p:sp>
          <p:nvSpPr>
            <p:cNvPr id="141" name="Oval 140"/>
            <p:cNvSpPr/>
            <p:nvPr/>
          </p:nvSpPr>
          <p:spPr>
            <a:xfrm>
              <a:off x="6481272" y="5446187"/>
              <a:ext cx="355740" cy="355738"/>
            </a:xfrm>
            <a:prstGeom prst="ellipse">
              <a:avLst/>
            </a:prstGeom>
            <a:gradFill>
              <a:gsLst>
                <a:gs pos="0">
                  <a:schemeClr val="bg1">
                    <a:lumMod val="95000"/>
                  </a:schemeClr>
                </a:gs>
                <a:gs pos="100000">
                  <a:schemeClr val="bg1"/>
                </a:gs>
              </a:gsLst>
            </a:gradFill>
            <a:ln>
              <a:noFill/>
            </a:ln>
            <a:effectLst>
              <a:innerShdw blurRad="76200">
                <a:prstClr val="black">
                  <a:alpha val="66000"/>
                </a:prstClr>
              </a:innerShdw>
            </a:effectLst>
          </p:spPr>
          <p:style>
            <a:lnRef idx="1">
              <a:schemeClr val="dk1"/>
            </a:lnRef>
            <a:fillRef idx="2">
              <a:schemeClr val="dk1"/>
            </a:fillRef>
            <a:effectRef idx="1">
              <a:schemeClr val="dk1"/>
            </a:effectRef>
            <a:fontRef idx="minor">
              <a:schemeClr val="dk1"/>
            </a:fontRef>
          </p:style>
          <p:txBody>
            <a:bodyPr lIns="68568" tIns="34284" rIns="68568" bIns="34284" anchor="ctr"/>
            <a:lstStyle/>
            <a:p>
              <a:pPr algn="ctr" defTabSz="976685">
                <a:defRPr/>
              </a:pPr>
              <a:endParaRPr lang="en-US" sz="2400"/>
            </a:p>
          </p:txBody>
        </p:sp>
        <p:pic>
          <p:nvPicPr>
            <p:cNvPr id="104591" name="Picture 163" descr="search_globe.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46301" y="5490377"/>
              <a:ext cx="225682" cy="25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77" name="Group 41"/>
          <p:cNvGrpSpPr>
            <a:grpSpLocks/>
          </p:cNvGrpSpPr>
          <p:nvPr/>
        </p:nvGrpSpPr>
        <p:grpSpPr bwMode="auto">
          <a:xfrm>
            <a:off x="9685867" y="2794000"/>
            <a:ext cx="391584" cy="355600"/>
            <a:chOff x="7363716" y="4032237"/>
            <a:chExt cx="355740" cy="355738"/>
          </a:xfrm>
        </p:grpSpPr>
        <p:sp>
          <p:nvSpPr>
            <p:cNvPr id="122" name="Oval 121"/>
            <p:cNvSpPr/>
            <p:nvPr/>
          </p:nvSpPr>
          <p:spPr>
            <a:xfrm>
              <a:off x="7363716" y="4032237"/>
              <a:ext cx="355740" cy="355738"/>
            </a:xfrm>
            <a:prstGeom prst="ellipse">
              <a:avLst/>
            </a:prstGeom>
            <a:gradFill>
              <a:gsLst>
                <a:gs pos="0">
                  <a:schemeClr val="bg1">
                    <a:lumMod val="95000"/>
                  </a:schemeClr>
                </a:gs>
                <a:gs pos="100000">
                  <a:schemeClr val="bg1"/>
                </a:gs>
              </a:gsLst>
            </a:gradFill>
            <a:ln>
              <a:noFill/>
            </a:ln>
            <a:effectLst>
              <a:innerShdw blurRad="76200">
                <a:prstClr val="black">
                  <a:alpha val="66000"/>
                </a:prstClr>
              </a:innerShdw>
            </a:effectLst>
          </p:spPr>
          <p:style>
            <a:lnRef idx="1">
              <a:schemeClr val="dk1"/>
            </a:lnRef>
            <a:fillRef idx="2">
              <a:schemeClr val="dk1"/>
            </a:fillRef>
            <a:effectRef idx="1">
              <a:schemeClr val="dk1"/>
            </a:effectRef>
            <a:fontRef idx="minor">
              <a:schemeClr val="dk1"/>
            </a:fontRef>
          </p:style>
          <p:txBody>
            <a:bodyPr lIns="68568" tIns="34284" rIns="68568" bIns="34284" anchor="ctr"/>
            <a:lstStyle/>
            <a:p>
              <a:pPr algn="ctr" defTabSz="976685">
                <a:defRPr/>
              </a:pPr>
              <a:endParaRPr lang="en-US" sz="2400"/>
            </a:p>
          </p:txBody>
        </p:sp>
        <p:pic>
          <p:nvPicPr>
            <p:cNvPr id="104587" name="Picture 2" descr="C:\Users\v-brunew\Desktop\0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45380" y="4100140"/>
              <a:ext cx="192412" cy="219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78" name="Group 48"/>
          <p:cNvGrpSpPr>
            <a:grpSpLocks/>
          </p:cNvGrpSpPr>
          <p:nvPr/>
        </p:nvGrpSpPr>
        <p:grpSpPr bwMode="auto">
          <a:xfrm>
            <a:off x="10733618" y="3784600"/>
            <a:ext cx="391583" cy="355600"/>
            <a:chOff x="8285552" y="5292963"/>
            <a:chExt cx="355740" cy="355738"/>
          </a:xfrm>
        </p:grpSpPr>
        <p:sp>
          <p:nvSpPr>
            <p:cNvPr id="135" name="Oval 134"/>
            <p:cNvSpPr/>
            <p:nvPr/>
          </p:nvSpPr>
          <p:spPr>
            <a:xfrm>
              <a:off x="8285552" y="5292963"/>
              <a:ext cx="355740" cy="355738"/>
            </a:xfrm>
            <a:prstGeom prst="ellipse">
              <a:avLst/>
            </a:prstGeom>
            <a:gradFill>
              <a:gsLst>
                <a:gs pos="0">
                  <a:schemeClr val="bg1">
                    <a:lumMod val="95000"/>
                  </a:schemeClr>
                </a:gs>
                <a:gs pos="100000">
                  <a:schemeClr val="bg1"/>
                </a:gs>
              </a:gsLst>
            </a:gradFill>
            <a:ln>
              <a:noFill/>
            </a:ln>
            <a:effectLst>
              <a:innerShdw blurRad="76200">
                <a:prstClr val="black">
                  <a:alpha val="66000"/>
                </a:prstClr>
              </a:innerShdw>
            </a:effectLst>
          </p:spPr>
          <p:style>
            <a:lnRef idx="1">
              <a:schemeClr val="dk1"/>
            </a:lnRef>
            <a:fillRef idx="2">
              <a:schemeClr val="dk1"/>
            </a:fillRef>
            <a:effectRef idx="1">
              <a:schemeClr val="dk1"/>
            </a:effectRef>
            <a:fontRef idx="minor">
              <a:schemeClr val="dk1"/>
            </a:fontRef>
          </p:style>
          <p:txBody>
            <a:bodyPr lIns="68568" tIns="34284" rIns="68568" bIns="34284" anchor="ctr"/>
            <a:lstStyle/>
            <a:p>
              <a:pPr algn="ctr" defTabSz="976685">
                <a:defRPr/>
              </a:pPr>
              <a:endParaRPr lang="en-US" sz="2400"/>
            </a:p>
          </p:txBody>
        </p:sp>
        <p:pic>
          <p:nvPicPr>
            <p:cNvPr id="104583" name="Picture 3" descr="C:\Users\v-brunew\Desktop\0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62553" y="5355542"/>
              <a:ext cx="188834" cy="21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79" name="Group 47"/>
          <p:cNvGrpSpPr>
            <a:grpSpLocks/>
          </p:cNvGrpSpPr>
          <p:nvPr/>
        </p:nvGrpSpPr>
        <p:grpSpPr bwMode="auto">
          <a:xfrm>
            <a:off x="11154833" y="1869017"/>
            <a:ext cx="391584" cy="355600"/>
            <a:chOff x="7357215" y="5108830"/>
            <a:chExt cx="355740" cy="355738"/>
          </a:xfrm>
        </p:grpSpPr>
        <p:sp>
          <p:nvSpPr>
            <p:cNvPr id="132" name="Oval 131"/>
            <p:cNvSpPr/>
            <p:nvPr/>
          </p:nvSpPr>
          <p:spPr>
            <a:xfrm>
              <a:off x="7357215" y="5108830"/>
              <a:ext cx="355740" cy="355738"/>
            </a:xfrm>
            <a:prstGeom prst="ellipse">
              <a:avLst/>
            </a:prstGeom>
            <a:gradFill>
              <a:gsLst>
                <a:gs pos="0">
                  <a:schemeClr val="bg1">
                    <a:lumMod val="95000"/>
                  </a:schemeClr>
                </a:gs>
                <a:gs pos="100000">
                  <a:schemeClr val="bg1"/>
                </a:gs>
              </a:gsLst>
            </a:gradFill>
            <a:ln>
              <a:noFill/>
            </a:ln>
            <a:effectLst>
              <a:innerShdw blurRad="76200">
                <a:prstClr val="black">
                  <a:alpha val="66000"/>
                </a:prstClr>
              </a:innerShdw>
            </a:effectLst>
          </p:spPr>
          <p:style>
            <a:lnRef idx="1">
              <a:schemeClr val="dk1"/>
            </a:lnRef>
            <a:fillRef idx="2">
              <a:schemeClr val="dk1"/>
            </a:fillRef>
            <a:effectRef idx="1">
              <a:schemeClr val="dk1"/>
            </a:effectRef>
            <a:fontRef idx="minor">
              <a:schemeClr val="dk1"/>
            </a:fontRef>
          </p:style>
          <p:txBody>
            <a:bodyPr lIns="68568" tIns="34284" rIns="68568" bIns="34284" anchor="ctr"/>
            <a:lstStyle/>
            <a:p>
              <a:pPr algn="ctr" defTabSz="976685">
                <a:defRPr/>
              </a:pPr>
              <a:endParaRPr lang="en-US" sz="2400"/>
            </a:p>
          </p:txBody>
        </p:sp>
        <p:pic>
          <p:nvPicPr>
            <p:cNvPr id="104579" name="Picture 8" descr="http://icons.iconarchive.com/icons/benjigarner/softdimension/256/PowerPoint-icon.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39680" y="5162360"/>
              <a:ext cx="190810" cy="24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80" name="Group 46"/>
          <p:cNvGrpSpPr>
            <a:grpSpLocks/>
          </p:cNvGrpSpPr>
          <p:nvPr/>
        </p:nvGrpSpPr>
        <p:grpSpPr bwMode="auto">
          <a:xfrm>
            <a:off x="11235267" y="3467100"/>
            <a:ext cx="393700" cy="355600"/>
            <a:chOff x="7765604" y="5014813"/>
            <a:chExt cx="355740" cy="355738"/>
          </a:xfrm>
        </p:grpSpPr>
        <p:sp>
          <p:nvSpPr>
            <p:cNvPr id="136" name="Oval 135"/>
            <p:cNvSpPr/>
            <p:nvPr/>
          </p:nvSpPr>
          <p:spPr>
            <a:xfrm>
              <a:off x="7765604" y="5014813"/>
              <a:ext cx="355740" cy="355738"/>
            </a:xfrm>
            <a:prstGeom prst="ellipse">
              <a:avLst/>
            </a:prstGeom>
            <a:gradFill>
              <a:gsLst>
                <a:gs pos="0">
                  <a:schemeClr val="bg1">
                    <a:lumMod val="95000"/>
                  </a:schemeClr>
                </a:gs>
                <a:gs pos="100000">
                  <a:schemeClr val="bg1"/>
                </a:gs>
              </a:gsLst>
            </a:gradFill>
            <a:ln>
              <a:noFill/>
            </a:ln>
            <a:effectLst>
              <a:innerShdw blurRad="76200">
                <a:prstClr val="black">
                  <a:alpha val="66000"/>
                </a:prstClr>
              </a:innerShdw>
            </a:effectLst>
          </p:spPr>
          <p:style>
            <a:lnRef idx="1">
              <a:schemeClr val="dk1"/>
            </a:lnRef>
            <a:fillRef idx="2">
              <a:schemeClr val="dk1"/>
            </a:fillRef>
            <a:effectRef idx="1">
              <a:schemeClr val="dk1"/>
            </a:effectRef>
            <a:fontRef idx="minor">
              <a:schemeClr val="dk1"/>
            </a:fontRef>
          </p:style>
          <p:txBody>
            <a:bodyPr lIns="68568" tIns="34284" rIns="68568" bIns="34284" anchor="ctr"/>
            <a:lstStyle/>
            <a:p>
              <a:pPr algn="ctr" defTabSz="976685">
                <a:defRPr/>
              </a:pPr>
              <a:endParaRPr lang="en-US" sz="2400"/>
            </a:p>
          </p:txBody>
        </p:sp>
        <p:pic>
          <p:nvPicPr>
            <p:cNvPr id="104575" name="Picture 167" descr="http://www.mswordhelp.com/wp-content/uploads/2011/04/word-log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22974" y="5064094"/>
              <a:ext cx="224994"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81" name="Group 39"/>
          <p:cNvGrpSpPr>
            <a:grpSpLocks/>
          </p:cNvGrpSpPr>
          <p:nvPr/>
        </p:nvGrpSpPr>
        <p:grpSpPr bwMode="auto">
          <a:xfrm>
            <a:off x="10989733" y="2768600"/>
            <a:ext cx="391584" cy="355600"/>
            <a:chOff x="8390498" y="4168692"/>
            <a:chExt cx="355740" cy="355738"/>
          </a:xfrm>
        </p:grpSpPr>
        <p:sp>
          <p:nvSpPr>
            <p:cNvPr id="133" name="Oval 132"/>
            <p:cNvSpPr/>
            <p:nvPr/>
          </p:nvSpPr>
          <p:spPr>
            <a:xfrm>
              <a:off x="8390498" y="4168692"/>
              <a:ext cx="355740" cy="355738"/>
            </a:xfrm>
            <a:prstGeom prst="ellipse">
              <a:avLst/>
            </a:prstGeom>
            <a:gradFill>
              <a:gsLst>
                <a:gs pos="0">
                  <a:schemeClr val="bg1">
                    <a:lumMod val="95000"/>
                  </a:schemeClr>
                </a:gs>
                <a:gs pos="100000">
                  <a:schemeClr val="bg1"/>
                </a:gs>
              </a:gsLst>
            </a:gradFill>
            <a:ln>
              <a:noFill/>
            </a:ln>
            <a:effectLst>
              <a:innerShdw blurRad="76200">
                <a:prstClr val="black">
                  <a:alpha val="66000"/>
                </a:prstClr>
              </a:innerShdw>
            </a:effectLst>
          </p:spPr>
          <p:style>
            <a:lnRef idx="1">
              <a:schemeClr val="dk1"/>
            </a:lnRef>
            <a:fillRef idx="2">
              <a:schemeClr val="dk1"/>
            </a:fillRef>
            <a:effectRef idx="1">
              <a:schemeClr val="dk1"/>
            </a:effectRef>
            <a:fontRef idx="minor">
              <a:schemeClr val="dk1"/>
            </a:fontRef>
          </p:style>
          <p:txBody>
            <a:bodyPr lIns="68568" tIns="34284" rIns="68568" bIns="34284" anchor="ctr"/>
            <a:lstStyle/>
            <a:p>
              <a:pPr algn="ctr" defTabSz="976685">
                <a:defRPr/>
              </a:pPr>
              <a:endParaRPr lang="en-US" sz="2400"/>
            </a:p>
          </p:txBody>
        </p:sp>
        <p:pic>
          <p:nvPicPr>
            <p:cNvPr id="104571" name="Picture 12" descr="http://upload.wikimedia.org/wikipedia/en/5/5e/Excel2007.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43969" y="4185885"/>
              <a:ext cx="248798" cy="28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82" name="Group 43"/>
          <p:cNvGrpSpPr>
            <a:grpSpLocks/>
          </p:cNvGrpSpPr>
          <p:nvPr/>
        </p:nvGrpSpPr>
        <p:grpSpPr bwMode="auto">
          <a:xfrm>
            <a:off x="11351685" y="2364317"/>
            <a:ext cx="391583" cy="355600"/>
            <a:chOff x="7357215" y="4429622"/>
            <a:chExt cx="355740" cy="355738"/>
          </a:xfrm>
        </p:grpSpPr>
        <p:sp>
          <p:nvSpPr>
            <p:cNvPr id="120" name="Oval 119"/>
            <p:cNvSpPr/>
            <p:nvPr/>
          </p:nvSpPr>
          <p:spPr>
            <a:xfrm>
              <a:off x="7357215" y="4429622"/>
              <a:ext cx="355740" cy="355738"/>
            </a:xfrm>
            <a:prstGeom prst="ellipse">
              <a:avLst/>
            </a:prstGeom>
            <a:gradFill>
              <a:gsLst>
                <a:gs pos="0">
                  <a:schemeClr val="bg1">
                    <a:lumMod val="95000"/>
                  </a:schemeClr>
                </a:gs>
                <a:gs pos="100000">
                  <a:schemeClr val="bg1"/>
                </a:gs>
              </a:gsLst>
            </a:gradFill>
            <a:ln>
              <a:noFill/>
            </a:ln>
            <a:effectLst>
              <a:innerShdw blurRad="76200">
                <a:prstClr val="black">
                  <a:alpha val="66000"/>
                </a:prstClr>
              </a:innerShdw>
            </a:effectLst>
          </p:spPr>
          <p:style>
            <a:lnRef idx="1">
              <a:schemeClr val="dk1"/>
            </a:lnRef>
            <a:fillRef idx="2">
              <a:schemeClr val="dk1"/>
            </a:fillRef>
            <a:effectRef idx="1">
              <a:schemeClr val="dk1"/>
            </a:effectRef>
            <a:fontRef idx="minor">
              <a:schemeClr val="dk1"/>
            </a:fontRef>
          </p:style>
          <p:txBody>
            <a:bodyPr lIns="68568" tIns="34284" rIns="68568" bIns="34284" anchor="ctr"/>
            <a:lstStyle/>
            <a:p>
              <a:pPr algn="ctr" defTabSz="976685">
                <a:defRPr/>
              </a:pPr>
              <a:endParaRPr lang="en-US" sz="2400"/>
            </a:p>
          </p:txBody>
        </p:sp>
        <p:pic>
          <p:nvPicPr>
            <p:cNvPr id="104567" name="Picture 13" descr="C:\Users\v-brunew\Desktop\04.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10538" y="4453988"/>
              <a:ext cx="249094" cy="2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83" name="Group 55"/>
          <p:cNvGrpSpPr>
            <a:grpSpLocks/>
          </p:cNvGrpSpPr>
          <p:nvPr/>
        </p:nvGrpSpPr>
        <p:grpSpPr bwMode="auto">
          <a:xfrm>
            <a:off x="9795933" y="4155017"/>
            <a:ext cx="391584" cy="355600"/>
            <a:chOff x="7688425" y="2700904"/>
            <a:chExt cx="355740" cy="355738"/>
          </a:xfrm>
        </p:grpSpPr>
        <p:sp>
          <p:nvSpPr>
            <p:cNvPr id="119" name="Oval 118"/>
            <p:cNvSpPr/>
            <p:nvPr/>
          </p:nvSpPr>
          <p:spPr>
            <a:xfrm>
              <a:off x="7688425" y="2700904"/>
              <a:ext cx="355740" cy="355738"/>
            </a:xfrm>
            <a:prstGeom prst="ellipse">
              <a:avLst/>
            </a:prstGeom>
            <a:gradFill>
              <a:gsLst>
                <a:gs pos="0">
                  <a:schemeClr val="bg1">
                    <a:lumMod val="95000"/>
                  </a:schemeClr>
                </a:gs>
                <a:gs pos="100000">
                  <a:schemeClr val="bg1"/>
                </a:gs>
              </a:gsLst>
            </a:gradFill>
            <a:ln>
              <a:noFill/>
            </a:ln>
            <a:effectLst>
              <a:innerShdw blurRad="76200">
                <a:prstClr val="black">
                  <a:alpha val="66000"/>
                </a:prstClr>
              </a:innerShdw>
            </a:effectLst>
          </p:spPr>
          <p:style>
            <a:lnRef idx="1">
              <a:schemeClr val="dk1"/>
            </a:lnRef>
            <a:fillRef idx="2">
              <a:schemeClr val="dk1"/>
            </a:fillRef>
            <a:effectRef idx="1">
              <a:schemeClr val="dk1"/>
            </a:effectRef>
            <a:fontRef idx="minor">
              <a:schemeClr val="dk1"/>
            </a:fontRef>
          </p:style>
          <p:txBody>
            <a:bodyPr lIns="68568" tIns="34284" rIns="68568" bIns="34284" anchor="ctr"/>
            <a:lstStyle/>
            <a:p>
              <a:pPr algn="ctr" defTabSz="976685">
                <a:defRPr/>
              </a:pPr>
              <a:endParaRPr lang="en-US" sz="2400"/>
            </a:p>
          </p:txBody>
        </p:sp>
        <p:pic>
          <p:nvPicPr>
            <p:cNvPr id="104563" name="Picture 15" descr="http://www.iphone-to-pc-transfer.com/VideoFormat_WindowsMediaVideo/WMV_logo.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43677" y="2763675"/>
              <a:ext cx="245237" cy="23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84" name="Group 44"/>
          <p:cNvGrpSpPr>
            <a:grpSpLocks/>
          </p:cNvGrpSpPr>
          <p:nvPr/>
        </p:nvGrpSpPr>
        <p:grpSpPr bwMode="auto">
          <a:xfrm>
            <a:off x="10295467" y="1786467"/>
            <a:ext cx="391584" cy="355600"/>
            <a:chOff x="8103357" y="4382972"/>
            <a:chExt cx="355740" cy="355738"/>
          </a:xfrm>
        </p:grpSpPr>
        <p:sp>
          <p:nvSpPr>
            <p:cNvPr id="140" name="Oval 139"/>
            <p:cNvSpPr/>
            <p:nvPr/>
          </p:nvSpPr>
          <p:spPr>
            <a:xfrm>
              <a:off x="8103357" y="4382972"/>
              <a:ext cx="355740" cy="355738"/>
            </a:xfrm>
            <a:prstGeom prst="ellipse">
              <a:avLst/>
            </a:prstGeom>
            <a:gradFill>
              <a:gsLst>
                <a:gs pos="0">
                  <a:schemeClr val="bg1">
                    <a:lumMod val="95000"/>
                  </a:schemeClr>
                </a:gs>
                <a:gs pos="100000">
                  <a:schemeClr val="bg1"/>
                </a:gs>
              </a:gsLst>
            </a:gradFill>
            <a:ln>
              <a:noFill/>
            </a:ln>
            <a:effectLst>
              <a:innerShdw blurRad="76200">
                <a:prstClr val="black">
                  <a:alpha val="66000"/>
                </a:prstClr>
              </a:innerShdw>
            </a:effectLst>
          </p:spPr>
          <p:style>
            <a:lnRef idx="1">
              <a:schemeClr val="dk1"/>
            </a:lnRef>
            <a:fillRef idx="2">
              <a:schemeClr val="dk1"/>
            </a:fillRef>
            <a:effectRef idx="1">
              <a:schemeClr val="dk1"/>
            </a:effectRef>
            <a:fontRef idx="minor">
              <a:schemeClr val="dk1"/>
            </a:fontRef>
          </p:style>
          <p:txBody>
            <a:bodyPr lIns="68568" tIns="34284" rIns="68568" bIns="34284" anchor="ctr"/>
            <a:lstStyle/>
            <a:p>
              <a:pPr algn="ctr" defTabSz="976685">
                <a:defRPr/>
              </a:pPr>
              <a:endParaRPr lang="en-US" sz="2400"/>
            </a:p>
          </p:txBody>
        </p:sp>
        <p:pic>
          <p:nvPicPr>
            <p:cNvPr id="104559" name="Picture 17" descr="http://www.cnet.com/i/tim/2009/06/09/itunes_logo300x300.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64287" y="4444479"/>
              <a:ext cx="214579" cy="245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85" name="Group 38"/>
          <p:cNvGrpSpPr>
            <a:grpSpLocks/>
          </p:cNvGrpSpPr>
          <p:nvPr/>
        </p:nvGrpSpPr>
        <p:grpSpPr bwMode="auto">
          <a:xfrm>
            <a:off x="10401300" y="2622551"/>
            <a:ext cx="391584" cy="357716"/>
            <a:chOff x="8013402" y="3736945"/>
            <a:chExt cx="355740" cy="355738"/>
          </a:xfrm>
        </p:grpSpPr>
        <p:sp>
          <p:nvSpPr>
            <p:cNvPr id="123" name="Oval 122"/>
            <p:cNvSpPr/>
            <p:nvPr/>
          </p:nvSpPr>
          <p:spPr>
            <a:xfrm>
              <a:off x="8013402" y="3736945"/>
              <a:ext cx="355740" cy="355738"/>
            </a:xfrm>
            <a:prstGeom prst="ellipse">
              <a:avLst/>
            </a:prstGeom>
            <a:gradFill>
              <a:gsLst>
                <a:gs pos="0">
                  <a:schemeClr val="bg1">
                    <a:lumMod val="95000"/>
                  </a:schemeClr>
                </a:gs>
                <a:gs pos="100000">
                  <a:schemeClr val="bg1"/>
                </a:gs>
              </a:gsLst>
            </a:gradFill>
            <a:ln>
              <a:noFill/>
            </a:ln>
            <a:effectLst>
              <a:innerShdw blurRad="76200">
                <a:prstClr val="black">
                  <a:alpha val="66000"/>
                </a:prstClr>
              </a:innerShdw>
            </a:effectLst>
          </p:spPr>
          <p:style>
            <a:lnRef idx="1">
              <a:schemeClr val="dk1"/>
            </a:lnRef>
            <a:fillRef idx="2">
              <a:schemeClr val="dk1"/>
            </a:fillRef>
            <a:effectRef idx="1">
              <a:schemeClr val="dk1"/>
            </a:effectRef>
            <a:fontRef idx="minor">
              <a:schemeClr val="dk1"/>
            </a:fontRef>
          </p:style>
          <p:txBody>
            <a:bodyPr lIns="68568" tIns="34284" rIns="68568" bIns="34284" anchor="ctr"/>
            <a:lstStyle/>
            <a:p>
              <a:pPr algn="ctr" defTabSz="976685">
                <a:defRPr/>
              </a:pPr>
              <a:endParaRPr lang="en-US" sz="2400"/>
            </a:p>
          </p:txBody>
        </p:sp>
        <p:pic>
          <p:nvPicPr>
            <p:cNvPr id="104555" name="Picture 172"/>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rot="-1533030">
              <a:off x="8132937" y="3792140"/>
              <a:ext cx="132690" cy="24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86" name="Group 45"/>
          <p:cNvGrpSpPr>
            <a:grpSpLocks/>
          </p:cNvGrpSpPr>
          <p:nvPr/>
        </p:nvGrpSpPr>
        <p:grpSpPr bwMode="auto">
          <a:xfrm>
            <a:off x="10056285" y="3655484"/>
            <a:ext cx="391583" cy="355600"/>
            <a:chOff x="7001475" y="4785360"/>
            <a:chExt cx="355740" cy="355738"/>
          </a:xfrm>
        </p:grpSpPr>
        <p:sp>
          <p:nvSpPr>
            <p:cNvPr id="138" name="Oval 137"/>
            <p:cNvSpPr/>
            <p:nvPr/>
          </p:nvSpPr>
          <p:spPr>
            <a:xfrm>
              <a:off x="7001475" y="4785360"/>
              <a:ext cx="355740" cy="355738"/>
            </a:xfrm>
            <a:prstGeom prst="ellipse">
              <a:avLst/>
            </a:prstGeom>
            <a:gradFill>
              <a:gsLst>
                <a:gs pos="0">
                  <a:schemeClr val="bg1">
                    <a:lumMod val="95000"/>
                  </a:schemeClr>
                </a:gs>
                <a:gs pos="100000">
                  <a:schemeClr val="bg1"/>
                </a:gs>
              </a:gsLst>
            </a:gradFill>
            <a:ln>
              <a:noFill/>
            </a:ln>
            <a:effectLst>
              <a:innerShdw blurRad="76200">
                <a:prstClr val="black">
                  <a:alpha val="66000"/>
                </a:prstClr>
              </a:innerShdw>
            </a:effectLst>
          </p:spPr>
          <p:style>
            <a:lnRef idx="1">
              <a:schemeClr val="dk1"/>
            </a:lnRef>
            <a:fillRef idx="2">
              <a:schemeClr val="dk1"/>
            </a:fillRef>
            <a:effectRef idx="1">
              <a:schemeClr val="dk1"/>
            </a:effectRef>
            <a:fontRef idx="minor">
              <a:schemeClr val="dk1"/>
            </a:fontRef>
          </p:style>
          <p:txBody>
            <a:bodyPr lIns="68568" tIns="34284" rIns="68568" bIns="34284" anchor="ctr"/>
            <a:lstStyle/>
            <a:p>
              <a:pPr algn="ctr" defTabSz="976685">
                <a:defRPr/>
              </a:pPr>
              <a:endParaRPr lang="en-US" sz="2400"/>
            </a:p>
          </p:txBody>
        </p:sp>
        <p:grpSp>
          <p:nvGrpSpPr>
            <p:cNvPr id="104549" name="Group 173"/>
            <p:cNvGrpSpPr>
              <a:grpSpLocks/>
            </p:cNvGrpSpPr>
            <p:nvPr/>
          </p:nvGrpSpPr>
          <p:grpSpPr bwMode="auto">
            <a:xfrm>
              <a:off x="7073934" y="4867276"/>
              <a:ext cx="210822" cy="199910"/>
              <a:chOff x="12989126" y="2807201"/>
              <a:chExt cx="982257" cy="814877"/>
            </a:xfrm>
          </p:grpSpPr>
          <p:pic>
            <p:nvPicPr>
              <p:cNvPr id="104550" name="Picture 18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989126" y="2807201"/>
                <a:ext cx="982257" cy="81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51" name="Picture 182"/>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3137339" y="2910521"/>
                <a:ext cx="685833" cy="42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04487" name="Group 51"/>
          <p:cNvGrpSpPr>
            <a:grpSpLocks/>
          </p:cNvGrpSpPr>
          <p:nvPr/>
        </p:nvGrpSpPr>
        <p:grpSpPr bwMode="auto">
          <a:xfrm>
            <a:off x="10344151" y="4078817"/>
            <a:ext cx="391583" cy="355600"/>
            <a:chOff x="7261810" y="5448063"/>
            <a:chExt cx="355740" cy="355738"/>
          </a:xfrm>
        </p:grpSpPr>
        <p:sp>
          <p:nvSpPr>
            <p:cNvPr id="131" name="Oval 130"/>
            <p:cNvSpPr/>
            <p:nvPr/>
          </p:nvSpPr>
          <p:spPr>
            <a:xfrm>
              <a:off x="7261810" y="5448063"/>
              <a:ext cx="355740" cy="355738"/>
            </a:xfrm>
            <a:prstGeom prst="ellipse">
              <a:avLst/>
            </a:prstGeom>
            <a:gradFill>
              <a:gsLst>
                <a:gs pos="0">
                  <a:schemeClr val="bg1">
                    <a:lumMod val="95000"/>
                  </a:schemeClr>
                </a:gs>
                <a:gs pos="100000">
                  <a:schemeClr val="bg1"/>
                </a:gs>
              </a:gsLst>
            </a:gradFill>
            <a:ln>
              <a:noFill/>
            </a:ln>
            <a:effectLst>
              <a:innerShdw blurRad="76200">
                <a:prstClr val="black">
                  <a:alpha val="66000"/>
                </a:prstClr>
              </a:innerShdw>
            </a:effectLst>
          </p:spPr>
          <p:style>
            <a:lnRef idx="1">
              <a:schemeClr val="dk1"/>
            </a:lnRef>
            <a:fillRef idx="2">
              <a:schemeClr val="dk1"/>
            </a:fillRef>
            <a:effectRef idx="1">
              <a:schemeClr val="dk1"/>
            </a:effectRef>
            <a:fontRef idx="minor">
              <a:schemeClr val="dk1"/>
            </a:fontRef>
          </p:style>
          <p:txBody>
            <a:bodyPr lIns="68568" tIns="34284" rIns="68568" bIns="34284" anchor="ctr"/>
            <a:lstStyle/>
            <a:p>
              <a:pPr algn="ctr" defTabSz="976685">
                <a:defRPr/>
              </a:pPr>
              <a:endParaRPr lang="en-US" sz="2400"/>
            </a:p>
          </p:txBody>
        </p:sp>
        <p:grpSp>
          <p:nvGrpSpPr>
            <p:cNvPr id="104542" name="Group 174"/>
            <p:cNvGrpSpPr>
              <a:grpSpLocks/>
            </p:cNvGrpSpPr>
            <p:nvPr/>
          </p:nvGrpSpPr>
          <p:grpSpPr bwMode="auto">
            <a:xfrm>
              <a:off x="7313370" y="5538182"/>
              <a:ext cx="252620" cy="210156"/>
              <a:chOff x="12038012" y="4001014"/>
              <a:chExt cx="1944688" cy="1415372"/>
            </a:xfrm>
          </p:grpSpPr>
          <p:pic>
            <p:nvPicPr>
              <p:cNvPr id="104543"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038012" y="4001014"/>
                <a:ext cx="839788" cy="1415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544"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590462" y="4001014"/>
                <a:ext cx="839788" cy="1415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545"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3142912" y="4001014"/>
                <a:ext cx="839788" cy="1415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104488" name="Group 40"/>
          <p:cNvGrpSpPr>
            <a:grpSpLocks/>
          </p:cNvGrpSpPr>
          <p:nvPr/>
        </p:nvGrpSpPr>
        <p:grpSpPr bwMode="auto">
          <a:xfrm>
            <a:off x="11465985" y="3041651"/>
            <a:ext cx="391583" cy="355600"/>
            <a:chOff x="7923810" y="4162423"/>
            <a:chExt cx="355740" cy="355738"/>
          </a:xfrm>
        </p:grpSpPr>
        <p:sp>
          <p:nvSpPr>
            <p:cNvPr id="117" name="Oval 116"/>
            <p:cNvSpPr/>
            <p:nvPr/>
          </p:nvSpPr>
          <p:spPr>
            <a:xfrm>
              <a:off x="7923810" y="4162423"/>
              <a:ext cx="355740" cy="355738"/>
            </a:xfrm>
            <a:prstGeom prst="ellipse">
              <a:avLst/>
            </a:prstGeom>
            <a:gradFill>
              <a:gsLst>
                <a:gs pos="0">
                  <a:schemeClr val="bg1">
                    <a:lumMod val="95000"/>
                  </a:schemeClr>
                </a:gs>
                <a:gs pos="100000">
                  <a:schemeClr val="bg1"/>
                </a:gs>
              </a:gsLst>
            </a:gradFill>
            <a:ln>
              <a:noFill/>
            </a:ln>
            <a:effectLst>
              <a:innerShdw blurRad="76200">
                <a:prstClr val="black">
                  <a:alpha val="66000"/>
                </a:prstClr>
              </a:innerShdw>
            </a:effectLst>
          </p:spPr>
          <p:style>
            <a:lnRef idx="1">
              <a:schemeClr val="dk1"/>
            </a:lnRef>
            <a:fillRef idx="2">
              <a:schemeClr val="dk1"/>
            </a:fillRef>
            <a:effectRef idx="1">
              <a:schemeClr val="dk1"/>
            </a:effectRef>
            <a:fontRef idx="minor">
              <a:schemeClr val="dk1"/>
            </a:fontRef>
          </p:style>
          <p:txBody>
            <a:bodyPr lIns="68568" tIns="34284" rIns="68568" bIns="34284" anchor="ctr"/>
            <a:lstStyle/>
            <a:p>
              <a:pPr algn="ctr" defTabSz="976685">
                <a:defRPr/>
              </a:pPr>
              <a:endParaRPr lang="en-US" sz="2400"/>
            </a:p>
          </p:txBody>
        </p:sp>
        <p:pic>
          <p:nvPicPr>
            <p:cNvPr id="104538" name="Picture 175" descr="http://upload.wikimedia.org/wikipedia/en/1/10/Internet_Explorer_7_Logo.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949558" y="4191000"/>
              <a:ext cx="282646" cy="27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89" name="Group 42"/>
          <p:cNvGrpSpPr>
            <a:grpSpLocks/>
          </p:cNvGrpSpPr>
          <p:nvPr/>
        </p:nvGrpSpPr>
        <p:grpSpPr bwMode="auto">
          <a:xfrm>
            <a:off x="9927167" y="2241551"/>
            <a:ext cx="391584" cy="355600"/>
            <a:chOff x="8742866" y="4591512"/>
            <a:chExt cx="355740" cy="355738"/>
          </a:xfrm>
        </p:grpSpPr>
        <p:sp>
          <p:nvSpPr>
            <p:cNvPr id="137" name="Oval 136"/>
            <p:cNvSpPr/>
            <p:nvPr/>
          </p:nvSpPr>
          <p:spPr>
            <a:xfrm>
              <a:off x="8742866" y="4591512"/>
              <a:ext cx="355740" cy="355738"/>
            </a:xfrm>
            <a:prstGeom prst="ellipse">
              <a:avLst/>
            </a:prstGeom>
            <a:gradFill>
              <a:gsLst>
                <a:gs pos="0">
                  <a:schemeClr val="bg1">
                    <a:lumMod val="95000"/>
                  </a:schemeClr>
                </a:gs>
                <a:gs pos="100000">
                  <a:schemeClr val="bg1"/>
                </a:gs>
              </a:gsLst>
            </a:gradFill>
            <a:ln>
              <a:noFill/>
            </a:ln>
            <a:effectLst>
              <a:innerShdw blurRad="76200">
                <a:prstClr val="black">
                  <a:alpha val="66000"/>
                </a:prstClr>
              </a:innerShdw>
            </a:effectLst>
          </p:spPr>
          <p:style>
            <a:lnRef idx="1">
              <a:schemeClr val="dk1"/>
            </a:lnRef>
            <a:fillRef idx="2">
              <a:schemeClr val="dk1"/>
            </a:fillRef>
            <a:effectRef idx="1">
              <a:schemeClr val="dk1"/>
            </a:effectRef>
            <a:fontRef idx="minor">
              <a:schemeClr val="dk1"/>
            </a:fontRef>
          </p:style>
          <p:txBody>
            <a:bodyPr lIns="68568" tIns="34284" rIns="68568" bIns="34284" anchor="ctr"/>
            <a:lstStyle/>
            <a:p>
              <a:pPr algn="ctr" defTabSz="976685">
                <a:defRPr/>
              </a:pPr>
              <a:endParaRPr lang="en-US" sz="2400"/>
            </a:p>
          </p:txBody>
        </p:sp>
        <p:pic>
          <p:nvPicPr>
            <p:cNvPr id="104534" name="Picture 2" descr="C:\Users\BROOME~1\AppData\Local\Temp\VMwareDnD\93bc995f\VMware.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842671" y="4669011"/>
              <a:ext cx="199870" cy="20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90" name="Group 54"/>
          <p:cNvGrpSpPr>
            <a:grpSpLocks/>
          </p:cNvGrpSpPr>
          <p:nvPr/>
        </p:nvGrpSpPr>
        <p:grpSpPr bwMode="auto">
          <a:xfrm>
            <a:off x="10687051" y="2207684"/>
            <a:ext cx="391583" cy="355600"/>
            <a:chOff x="8236020" y="2637338"/>
            <a:chExt cx="355740" cy="355738"/>
          </a:xfrm>
        </p:grpSpPr>
        <p:sp>
          <p:nvSpPr>
            <p:cNvPr id="142" name="Oval 141"/>
            <p:cNvSpPr/>
            <p:nvPr/>
          </p:nvSpPr>
          <p:spPr>
            <a:xfrm>
              <a:off x="8236020" y="2637338"/>
              <a:ext cx="355740" cy="355738"/>
            </a:xfrm>
            <a:prstGeom prst="ellipse">
              <a:avLst/>
            </a:prstGeom>
            <a:gradFill>
              <a:gsLst>
                <a:gs pos="0">
                  <a:schemeClr val="bg1">
                    <a:lumMod val="95000"/>
                  </a:schemeClr>
                </a:gs>
                <a:gs pos="100000">
                  <a:schemeClr val="bg1"/>
                </a:gs>
              </a:gsLst>
            </a:gradFill>
            <a:ln>
              <a:noFill/>
            </a:ln>
            <a:effectLst>
              <a:innerShdw blurRad="76200">
                <a:prstClr val="black">
                  <a:alpha val="66000"/>
                </a:prstClr>
              </a:innerShdw>
            </a:effectLst>
          </p:spPr>
          <p:style>
            <a:lnRef idx="1">
              <a:schemeClr val="dk1"/>
            </a:lnRef>
            <a:fillRef idx="2">
              <a:schemeClr val="dk1"/>
            </a:fillRef>
            <a:effectRef idx="1">
              <a:schemeClr val="dk1"/>
            </a:effectRef>
            <a:fontRef idx="minor">
              <a:schemeClr val="dk1"/>
            </a:fontRef>
          </p:style>
          <p:txBody>
            <a:bodyPr lIns="68568" tIns="34284" rIns="68568" bIns="34284" anchor="ctr"/>
            <a:lstStyle/>
            <a:p>
              <a:pPr algn="ctr" defTabSz="976685">
                <a:defRPr/>
              </a:pPr>
              <a:endParaRPr lang="en-US" sz="2400"/>
            </a:p>
          </p:txBody>
        </p:sp>
        <p:pic>
          <p:nvPicPr>
            <p:cNvPr id="104530" name="Picture 177" descr="elephant_rgb-2.pn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8260265" y="2686353"/>
              <a:ext cx="311742" cy="25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9" name="Rounded Rectangle 58"/>
          <p:cNvSpPr/>
          <p:nvPr/>
        </p:nvSpPr>
        <p:spPr>
          <a:xfrm>
            <a:off x="2673351" y="1949451"/>
            <a:ext cx="3617383" cy="2937933"/>
          </a:xfrm>
          <a:prstGeom prst="roundRect">
            <a:avLst>
              <a:gd name="adj" fmla="val 7069"/>
            </a:avLst>
          </a:prstGeom>
          <a:gradFill flip="none" rotWithShape="1">
            <a:gsLst>
              <a:gs pos="0">
                <a:schemeClr val="bg1">
                  <a:lumMod val="95000"/>
                </a:schemeClr>
              </a:gs>
              <a:gs pos="100000">
                <a:schemeClr val="bg1">
                  <a:lumMod val="85000"/>
                </a:schemeClr>
              </a:gs>
            </a:gsLst>
            <a:lin ang="5400000" scaled="1"/>
            <a:tileRect/>
          </a:gra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defTabSz="976685">
              <a:defRPr/>
            </a:pPr>
            <a:endParaRPr lang="en-US" sz="2400"/>
          </a:p>
        </p:txBody>
      </p:sp>
      <p:sp>
        <p:nvSpPr>
          <p:cNvPr id="9" name="Rounded Rectangle 8"/>
          <p:cNvSpPr/>
          <p:nvPr/>
        </p:nvSpPr>
        <p:spPr>
          <a:xfrm>
            <a:off x="2872318" y="2103967"/>
            <a:ext cx="1375833" cy="508000"/>
          </a:xfrm>
          <a:prstGeom prst="roundRect">
            <a:avLst>
              <a:gd name="adj" fmla="val 12294"/>
            </a:avLst>
          </a:prstGeom>
          <a:ln/>
        </p:spPr>
        <p:style>
          <a:lnRef idx="1">
            <a:schemeClr val="accent3"/>
          </a:lnRef>
          <a:fillRef idx="2">
            <a:schemeClr val="accent3"/>
          </a:fillRef>
          <a:effectRef idx="1">
            <a:schemeClr val="accent3"/>
          </a:effectRef>
          <a:fontRef idx="minor">
            <a:schemeClr val="dk1"/>
          </a:fontRef>
        </p:style>
        <p:txBody>
          <a:bodyPr lIns="121915" tIns="60957" rIns="121915" bIns="60957" anchor="ctr"/>
          <a:lstStyle/>
          <a:p>
            <a:pPr algn="ctr" defTabSz="976685">
              <a:defRPr/>
            </a:pPr>
            <a:r>
              <a:rPr lang="en-US" altLang="zh-CN" sz="1067" b="1" dirty="0">
                <a:solidFill>
                  <a:schemeClr val="tx1"/>
                </a:solidFill>
              </a:rPr>
              <a:t>Y7</a:t>
            </a:r>
            <a:r>
              <a:rPr lang="zh-CN" altLang="en-US" sz="1067" b="1" dirty="0">
                <a:solidFill>
                  <a:schemeClr val="tx1"/>
                </a:solidFill>
              </a:rPr>
              <a:t> </a:t>
            </a:r>
            <a:r>
              <a:rPr lang="en-US" sz="1067" b="1" dirty="0" err="1">
                <a:solidFill>
                  <a:schemeClr val="tx1"/>
                </a:solidFill>
              </a:rPr>
              <a:t>Tintri</a:t>
            </a:r>
            <a:endParaRPr lang="en-US" sz="1067" b="1" dirty="0">
              <a:solidFill>
                <a:schemeClr val="tx1"/>
              </a:solidFill>
            </a:endParaRPr>
          </a:p>
        </p:txBody>
      </p:sp>
      <p:sp>
        <p:nvSpPr>
          <p:cNvPr id="144" name="Rounded Rectangle 143"/>
          <p:cNvSpPr/>
          <p:nvPr/>
        </p:nvSpPr>
        <p:spPr>
          <a:xfrm>
            <a:off x="2872318" y="3917951"/>
            <a:ext cx="1388533" cy="376767"/>
          </a:xfrm>
          <a:prstGeom prst="roundRect">
            <a:avLst/>
          </a:prstGeom>
          <a:ln/>
        </p:spPr>
        <p:style>
          <a:lnRef idx="1">
            <a:schemeClr val="accent5"/>
          </a:lnRef>
          <a:fillRef idx="2">
            <a:schemeClr val="accent5"/>
          </a:fillRef>
          <a:effectRef idx="1">
            <a:schemeClr val="accent5"/>
          </a:effectRef>
          <a:fontRef idx="minor">
            <a:schemeClr val="dk1"/>
          </a:fontRef>
        </p:style>
        <p:txBody>
          <a:bodyPr lIns="121915" tIns="60957" rIns="121915" bIns="60957" anchor="ctr"/>
          <a:lstStyle/>
          <a:p>
            <a:pPr algn="ctr" defTabSz="976685">
              <a:defRPr/>
            </a:pPr>
            <a:r>
              <a:rPr lang="en-US" sz="1067" b="1" dirty="0">
                <a:solidFill>
                  <a:schemeClr val="tx1"/>
                </a:solidFill>
              </a:rPr>
              <a:t>Network</a:t>
            </a:r>
          </a:p>
        </p:txBody>
      </p:sp>
      <p:sp>
        <p:nvSpPr>
          <p:cNvPr id="147" name="Rounded Rectangle 146"/>
          <p:cNvSpPr/>
          <p:nvPr/>
        </p:nvSpPr>
        <p:spPr>
          <a:xfrm>
            <a:off x="2872318" y="4337051"/>
            <a:ext cx="1388533" cy="378883"/>
          </a:xfrm>
          <a:prstGeom prst="roundRect">
            <a:avLst/>
          </a:prstGeom>
          <a:ln/>
        </p:spPr>
        <p:style>
          <a:lnRef idx="1">
            <a:schemeClr val="accent5"/>
          </a:lnRef>
          <a:fillRef idx="2">
            <a:schemeClr val="accent5"/>
          </a:fillRef>
          <a:effectRef idx="1">
            <a:schemeClr val="accent5"/>
          </a:effectRef>
          <a:fontRef idx="minor">
            <a:schemeClr val="dk1"/>
          </a:fontRef>
        </p:style>
        <p:txBody>
          <a:bodyPr lIns="121915" tIns="60957" rIns="121915" bIns="60957" anchor="ctr"/>
          <a:lstStyle/>
          <a:p>
            <a:pPr algn="ctr" defTabSz="976685">
              <a:defRPr/>
            </a:pPr>
            <a:r>
              <a:rPr lang="en-US" sz="1067" b="1" dirty="0">
                <a:solidFill>
                  <a:schemeClr val="tx1"/>
                </a:solidFill>
              </a:rPr>
              <a:t>Compute</a:t>
            </a:r>
          </a:p>
        </p:txBody>
      </p:sp>
      <p:sp>
        <p:nvSpPr>
          <p:cNvPr id="148" name="Rounded Rectangle 147"/>
          <p:cNvSpPr/>
          <p:nvPr/>
        </p:nvSpPr>
        <p:spPr>
          <a:xfrm>
            <a:off x="2872318" y="3496734"/>
            <a:ext cx="1388533" cy="376767"/>
          </a:xfrm>
          <a:prstGeom prst="roundRect">
            <a:avLst/>
          </a:prstGeom>
          <a:ln/>
        </p:spPr>
        <p:style>
          <a:lnRef idx="1">
            <a:schemeClr val="accent5"/>
          </a:lnRef>
          <a:fillRef idx="2">
            <a:schemeClr val="accent5"/>
          </a:fillRef>
          <a:effectRef idx="1">
            <a:schemeClr val="accent5"/>
          </a:effectRef>
          <a:fontRef idx="minor">
            <a:schemeClr val="dk1"/>
          </a:fontRef>
        </p:style>
        <p:txBody>
          <a:bodyPr lIns="121915" tIns="60957" rIns="121915" bIns="60957" anchor="ctr"/>
          <a:lstStyle/>
          <a:p>
            <a:pPr algn="ctr" defTabSz="976685">
              <a:defRPr/>
            </a:pPr>
            <a:r>
              <a:rPr lang="en-US" sz="1067" b="1" dirty="0">
                <a:solidFill>
                  <a:schemeClr val="tx1"/>
                </a:solidFill>
              </a:rPr>
              <a:t>Storage</a:t>
            </a:r>
          </a:p>
        </p:txBody>
      </p:sp>
      <p:sp>
        <p:nvSpPr>
          <p:cNvPr id="149" name="Rounded Rectangle 148"/>
          <p:cNvSpPr/>
          <p:nvPr/>
        </p:nvSpPr>
        <p:spPr>
          <a:xfrm>
            <a:off x="2872318" y="3075518"/>
            <a:ext cx="1388533" cy="376767"/>
          </a:xfrm>
          <a:prstGeom prst="roundRect">
            <a:avLst/>
          </a:prstGeom>
          <a:ln/>
        </p:spPr>
        <p:style>
          <a:lnRef idx="1">
            <a:schemeClr val="accent5"/>
          </a:lnRef>
          <a:fillRef idx="2">
            <a:schemeClr val="accent5"/>
          </a:fillRef>
          <a:effectRef idx="1">
            <a:schemeClr val="accent5"/>
          </a:effectRef>
          <a:fontRef idx="minor">
            <a:schemeClr val="dk1"/>
          </a:fontRef>
        </p:style>
        <p:txBody>
          <a:bodyPr lIns="121915" tIns="60957" rIns="121915" bIns="60957" anchor="ctr"/>
          <a:lstStyle/>
          <a:p>
            <a:pPr algn="ctr" defTabSz="976685">
              <a:defRPr/>
            </a:pPr>
            <a:r>
              <a:rPr lang="en-US" sz="1067" b="1" dirty="0">
                <a:solidFill>
                  <a:schemeClr val="tx1"/>
                </a:solidFill>
              </a:rPr>
              <a:t>Virtualization</a:t>
            </a:r>
          </a:p>
        </p:txBody>
      </p:sp>
      <p:sp>
        <p:nvSpPr>
          <p:cNvPr id="150" name="Rounded Rectangle 149"/>
          <p:cNvSpPr/>
          <p:nvPr/>
        </p:nvSpPr>
        <p:spPr>
          <a:xfrm>
            <a:off x="2872318" y="2654301"/>
            <a:ext cx="1388533" cy="378884"/>
          </a:xfrm>
          <a:prstGeom prst="roundRect">
            <a:avLst/>
          </a:prstGeom>
          <a:ln/>
        </p:spPr>
        <p:style>
          <a:lnRef idx="1">
            <a:schemeClr val="accent5"/>
          </a:lnRef>
          <a:fillRef idx="2">
            <a:schemeClr val="accent5"/>
          </a:fillRef>
          <a:effectRef idx="1">
            <a:schemeClr val="accent5"/>
          </a:effectRef>
          <a:fontRef idx="minor">
            <a:schemeClr val="dk1"/>
          </a:fontRef>
        </p:style>
        <p:txBody>
          <a:bodyPr lIns="121915" tIns="60957" rIns="121915" bIns="60957" anchor="ctr"/>
          <a:lstStyle/>
          <a:p>
            <a:pPr algn="ctr" defTabSz="976685">
              <a:defRPr/>
            </a:pPr>
            <a:r>
              <a:rPr lang="en-US" sz="1067" b="1" dirty="0">
                <a:solidFill>
                  <a:schemeClr val="tx1"/>
                </a:solidFill>
              </a:rPr>
              <a:t>Management</a:t>
            </a:r>
          </a:p>
        </p:txBody>
      </p:sp>
      <p:sp>
        <p:nvSpPr>
          <p:cNvPr id="104498" name="TextBox 22"/>
          <p:cNvSpPr txBox="1">
            <a:spLocks noChangeArrowheads="1"/>
          </p:cNvSpPr>
          <p:nvPr/>
        </p:nvSpPr>
        <p:spPr bwMode="auto">
          <a:xfrm>
            <a:off x="133351" y="3958167"/>
            <a:ext cx="2205567" cy="67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algn="ctr" eaLnBrk="1" hangingPunct="1"/>
            <a:r>
              <a:rPr lang="en-US" altLang="zh-CN" sz="1200" b="1"/>
              <a:t>Virtual File Stores on Tintri</a:t>
            </a:r>
          </a:p>
          <a:p>
            <a:pPr algn="ctr" eaLnBrk="1" hangingPunct="1"/>
            <a:r>
              <a:rPr lang="en-US" altLang="zh-CN" sz="1200" b="1"/>
              <a:t>(i.e. VM image,</a:t>
            </a:r>
            <a:br>
              <a:rPr lang="en-US" altLang="zh-CN" sz="1200" b="1"/>
            </a:br>
            <a:r>
              <a:rPr lang="en-US" altLang="zh-CN" sz="1200" b="1"/>
              <a:t>VHDs ,etc.)</a:t>
            </a:r>
          </a:p>
        </p:txBody>
      </p:sp>
      <p:sp>
        <p:nvSpPr>
          <p:cNvPr id="104499" name="TextBox 188"/>
          <p:cNvSpPr txBox="1">
            <a:spLocks noChangeArrowheads="1"/>
          </p:cNvSpPr>
          <p:nvPr/>
        </p:nvSpPr>
        <p:spPr bwMode="auto">
          <a:xfrm>
            <a:off x="7755468" y="5027085"/>
            <a:ext cx="3636433" cy="67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algn="ctr" eaLnBrk="1" hangingPunct="1"/>
            <a:r>
              <a:rPr lang="en-US" altLang="zh-CN" sz="1200" b="1"/>
              <a:t>User and Profile Data</a:t>
            </a:r>
            <a:br>
              <a:rPr lang="en-US" altLang="zh-CN" sz="1200" b="1"/>
            </a:br>
            <a:r>
              <a:rPr lang="en-US" altLang="zh-CN" sz="1200" b="1"/>
              <a:t>on Isilon</a:t>
            </a:r>
          </a:p>
          <a:p>
            <a:pPr algn="ctr" eaLnBrk="1" hangingPunct="1"/>
            <a:r>
              <a:rPr lang="en-US" altLang="zh-CN" sz="1200" b="1"/>
              <a:t>(i.e. Home Directories, Files, etc.)</a:t>
            </a:r>
          </a:p>
        </p:txBody>
      </p:sp>
      <p:sp>
        <p:nvSpPr>
          <p:cNvPr id="104500" name="TextBox 24"/>
          <p:cNvSpPr txBox="1">
            <a:spLocks noChangeArrowheads="1"/>
          </p:cNvSpPr>
          <p:nvPr/>
        </p:nvSpPr>
        <p:spPr bwMode="auto">
          <a:xfrm>
            <a:off x="2669107" y="1627717"/>
            <a:ext cx="3579303" cy="36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5" tIns="60957" rIns="121915" bIns="60957">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algn="ctr" eaLnBrk="1" hangingPunct="1"/>
            <a:r>
              <a:rPr lang="en-US" altLang="zh-CN" sz="1600" b="1"/>
              <a:t>Vblock Systems for Extreme Apps</a:t>
            </a:r>
          </a:p>
        </p:txBody>
      </p:sp>
      <p:sp>
        <p:nvSpPr>
          <p:cNvPr id="104501" name="TextBox 189"/>
          <p:cNvSpPr txBox="1">
            <a:spLocks noChangeArrowheads="1"/>
          </p:cNvSpPr>
          <p:nvPr/>
        </p:nvSpPr>
        <p:spPr bwMode="auto">
          <a:xfrm>
            <a:off x="6910394" y="1627717"/>
            <a:ext cx="2801398" cy="36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5" tIns="60957" rIns="121915" bIns="60957">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algn="ctr" eaLnBrk="1" hangingPunct="1"/>
            <a:r>
              <a:rPr lang="en-US" altLang="zh-CN" sz="1600" b="1" dirty="0"/>
              <a:t>EMC</a:t>
            </a:r>
            <a:r>
              <a:rPr lang="zh-CN" altLang="en-US" sz="1600" b="1" dirty="0"/>
              <a:t> </a:t>
            </a:r>
            <a:r>
              <a:rPr lang="en-US" altLang="zh-CN" sz="1600" b="1" dirty="0" err="1"/>
              <a:t>Isilon</a:t>
            </a:r>
            <a:r>
              <a:rPr lang="en-US" altLang="zh-CN" sz="1600" b="1" dirty="0"/>
              <a:t> Scale-Out NAS</a:t>
            </a:r>
          </a:p>
        </p:txBody>
      </p:sp>
      <p:sp>
        <p:nvSpPr>
          <p:cNvPr id="7" name="Right Brace 6"/>
          <p:cNvSpPr/>
          <p:nvPr/>
        </p:nvSpPr>
        <p:spPr>
          <a:xfrm rot="5400000">
            <a:off x="4340226" y="3457576"/>
            <a:ext cx="296333" cy="3232149"/>
          </a:xfrm>
          <a:prstGeom prst="rightBrace">
            <a:avLst>
              <a:gd name="adj1" fmla="val 40038"/>
              <a:gd name="adj2" fmla="val 50000"/>
            </a:avLst>
          </a:prstGeom>
          <a:ln w="19050">
            <a:solidFill>
              <a:schemeClr val="bg2"/>
            </a:solidFill>
          </a:ln>
        </p:spPr>
        <p:style>
          <a:lnRef idx="1">
            <a:schemeClr val="accent1"/>
          </a:lnRef>
          <a:fillRef idx="0">
            <a:schemeClr val="accent1"/>
          </a:fillRef>
          <a:effectRef idx="0">
            <a:schemeClr val="accent1"/>
          </a:effectRef>
          <a:fontRef idx="minor">
            <a:schemeClr val="tx1"/>
          </a:fontRef>
        </p:style>
        <p:txBody>
          <a:bodyPr lIns="121915" tIns="60957" rIns="121915" bIns="60957" anchor="ctr"/>
          <a:lstStyle/>
          <a:p>
            <a:pPr algn="ctr" defTabSz="976685">
              <a:defRPr/>
            </a:pPr>
            <a:endParaRPr lang="en-US" sz="2400"/>
          </a:p>
        </p:txBody>
      </p:sp>
      <p:sp>
        <p:nvSpPr>
          <p:cNvPr id="104503" name="TextBox 7"/>
          <p:cNvSpPr txBox="1">
            <a:spLocks noChangeArrowheads="1"/>
          </p:cNvSpPr>
          <p:nvPr/>
        </p:nvSpPr>
        <p:spPr bwMode="auto">
          <a:xfrm>
            <a:off x="3027302" y="5628218"/>
            <a:ext cx="2979332" cy="28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5" tIns="60957" rIns="121915" bIns="60957">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algn="ctr" eaLnBrk="1" hangingPunct="1"/>
            <a:r>
              <a:rPr lang="en-US" altLang="zh-CN" sz="1067" b="1"/>
              <a:t>Scalable to 10s of Thousands of Desktops</a:t>
            </a:r>
          </a:p>
        </p:txBody>
      </p:sp>
      <p:pic>
        <p:nvPicPr>
          <p:cNvPr id="104504" name="Picture 2" descr="C:\Work\MS Resource DVD Sept 2010\Artwork_Imagery\Icons - Illustrations\_ SUPER VISTA STYLE\lcd monitor angle.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613151" y="5245100"/>
            <a:ext cx="421216"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05" name="Picture 2" descr="C:\Work\MS Resource DVD Sept 2010\Artwork_Imagery\Icons - Illustrations\_ SUPER VISTA STYLE\lcd monitor angle.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053417" y="5245100"/>
            <a:ext cx="421216"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06" name="Picture 2" descr="C:\Work\MS Resource DVD Sept 2010\Artwork_Imagery\Icons - Illustrations\_ SUPER VISTA STYLE\lcd monitor angle.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495801" y="5245100"/>
            <a:ext cx="421217"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07" name="Picture 2" descr="C:\Work\MS Resource DVD Sept 2010\Artwork_Imagery\Icons - Illustrations\_ SUPER VISTA STYLE\lcd monitor angle.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38185" y="5245100"/>
            <a:ext cx="4191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flipH="1" flipV="1">
            <a:off x="1401234" y="2360085"/>
            <a:ext cx="1471084" cy="4233"/>
          </a:xfrm>
          <a:prstGeom prst="line">
            <a:avLst/>
          </a:prstGeom>
          <a:ln w="19050" cmpd="dbl">
            <a:solidFill>
              <a:schemeClr val="tx2"/>
            </a:solidFill>
            <a:prstDash val="sysDash"/>
          </a:ln>
        </p:spPr>
        <p:style>
          <a:lnRef idx="1">
            <a:schemeClr val="accent1"/>
          </a:lnRef>
          <a:fillRef idx="0">
            <a:schemeClr val="accent1"/>
          </a:fillRef>
          <a:effectRef idx="0">
            <a:schemeClr val="accent1"/>
          </a:effectRef>
          <a:fontRef idx="minor">
            <a:schemeClr val="tx1"/>
          </a:fontRef>
        </p:style>
      </p:cxnSp>
      <p:pic>
        <p:nvPicPr>
          <p:cNvPr id="85" name="Picture 6" descr="disc orange"/>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gray">
          <a:xfrm>
            <a:off x="1100667" y="2324100"/>
            <a:ext cx="632884" cy="313267"/>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6" descr="disc orange"/>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gray">
          <a:xfrm>
            <a:off x="1100667" y="2067984"/>
            <a:ext cx="632884" cy="313267"/>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577851" y="2798233"/>
            <a:ext cx="522816" cy="391584"/>
          </a:xfrm>
          <a:prstGeom prst="rect">
            <a:avLst/>
          </a:prstGeom>
          <a:ln w="19050">
            <a:solidFill>
              <a:schemeClr val="accent2">
                <a:lumMod val="75000"/>
              </a:schemeClr>
            </a:solidFill>
            <a:prstDash val="dashDot"/>
          </a:ln>
        </p:spPr>
        <p:style>
          <a:lnRef idx="1">
            <a:schemeClr val="accent2"/>
          </a:lnRef>
          <a:fillRef idx="2">
            <a:schemeClr val="accent2"/>
          </a:fillRef>
          <a:effectRef idx="1">
            <a:schemeClr val="accent2"/>
          </a:effectRef>
          <a:fontRef idx="minor">
            <a:schemeClr val="dk1"/>
          </a:fontRef>
        </p:style>
        <p:txBody>
          <a:bodyPr lIns="0" tIns="0" rIns="0" bIns="0" anchor="ctr"/>
          <a:lstStyle/>
          <a:p>
            <a:pPr algn="ctr" defTabSz="976685">
              <a:defRPr/>
            </a:pPr>
            <a:r>
              <a:rPr lang="en-US" sz="1467" dirty="0"/>
              <a:t>VM1</a:t>
            </a:r>
          </a:p>
        </p:txBody>
      </p:sp>
      <p:sp>
        <p:nvSpPr>
          <p:cNvPr id="98" name="Rectangle 97"/>
          <p:cNvSpPr/>
          <p:nvPr/>
        </p:nvSpPr>
        <p:spPr>
          <a:xfrm>
            <a:off x="1214968" y="3399367"/>
            <a:ext cx="522817" cy="391584"/>
          </a:xfrm>
          <a:prstGeom prst="rect">
            <a:avLst/>
          </a:prstGeom>
          <a:ln w="19050">
            <a:solidFill>
              <a:schemeClr val="accent2">
                <a:lumMod val="75000"/>
              </a:schemeClr>
            </a:solidFill>
            <a:prstDash val="dashDot"/>
          </a:ln>
        </p:spPr>
        <p:style>
          <a:lnRef idx="1">
            <a:schemeClr val="accent2"/>
          </a:lnRef>
          <a:fillRef idx="2">
            <a:schemeClr val="accent2"/>
          </a:fillRef>
          <a:effectRef idx="1">
            <a:schemeClr val="accent2"/>
          </a:effectRef>
          <a:fontRef idx="minor">
            <a:schemeClr val="dk1"/>
          </a:fontRef>
        </p:style>
        <p:txBody>
          <a:bodyPr lIns="0" tIns="0" rIns="0" bIns="0" anchor="ctr"/>
          <a:lstStyle/>
          <a:p>
            <a:pPr algn="ctr" defTabSz="976685">
              <a:defRPr/>
            </a:pPr>
            <a:r>
              <a:rPr lang="en-US" sz="1467" dirty="0"/>
              <a:t>VM4</a:t>
            </a:r>
          </a:p>
        </p:txBody>
      </p:sp>
      <p:sp>
        <p:nvSpPr>
          <p:cNvPr id="100" name="Rectangle 99"/>
          <p:cNvSpPr/>
          <p:nvPr/>
        </p:nvSpPr>
        <p:spPr>
          <a:xfrm>
            <a:off x="448734" y="3333751"/>
            <a:ext cx="524933" cy="393700"/>
          </a:xfrm>
          <a:prstGeom prst="rect">
            <a:avLst/>
          </a:prstGeom>
          <a:ln w="19050">
            <a:solidFill>
              <a:schemeClr val="accent2">
                <a:lumMod val="75000"/>
              </a:schemeClr>
            </a:solidFill>
            <a:prstDash val="dashDot"/>
          </a:ln>
        </p:spPr>
        <p:style>
          <a:lnRef idx="1">
            <a:schemeClr val="accent2"/>
          </a:lnRef>
          <a:fillRef idx="2">
            <a:schemeClr val="accent2"/>
          </a:fillRef>
          <a:effectRef idx="1">
            <a:schemeClr val="accent2"/>
          </a:effectRef>
          <a:fontRef idx="minor">
            <a:schemeClr val="dk1"/>
          </a:fontRef>
        </p:style>
        <p:txBody>
          <a:bodyPr lIns="0" tIns="0" rIns="0" bIns="0" anchor="ctr"/>
          <a:lstStyle/>
          <a:p>
            <a:pPr algn="ctr" defTabSz="976685">
              <a:defRPr/>
            </a:pPr>
            <a:r>
              <a:rPr lang="en-US" sz="1467" dirty="0"/>
              <a:t>VM2</a:t>
            </a:r>
          </a:p>
        </p:txBody>
      </p:sp>
      <p:sp>
        <p:nvSpPr>
          <p:cNvPr id="101" name="Rectangle 100"/>
          <p:cNvSpPr/>
          <p:nvPr/>
        </p:nvSpPr>
        <p:spPr>
          <a:xfrm>
            <a:off x="1547284" y="2853267"/>
            <a:ext cx="524933" cy="393700"/>
          </a:xfrm>
          <a:prstGeom prst="rect">
            <a:avLst/>
          </a:prstGeom>
          <a:ln w="19050">
            <a:solidFill>
              <a:schemeClr val="accent2">
                <a:lumMod val="75000"/>
              </a:schemeClr>
            </a:solidFill>
            <a:prstDash val="dashDot"/>
          </a:ln>
        </p:spPr>
        <p:style>
          <a:lnRef idx="1">
            <a:schemeClr val="accent2"/>
          </a:lnRef>
          <a:fillRef idx="2">
            <a:schemeClr val="accent2"/>
          </a:fillRef>
          <a:effectRef idx="1">
            <a:schemeClr val="accent2"/>
          </a:effectRef>
          <a:fontRef idx="minor">
            <a:schemeClr val="dk1"/>
          </a:fontRef>
        </p:style>
        <p:txBody>
          <a:bodyPr lIns="0" tIns="0" rIns="0" bIns="0" anchor="ctr"/>
          <a:lstStyle/>
          <a:p>
            <a:pPr algn="ctr" defTabSz="976685">
              <a:defRPr/>
            </a:pPr>
            <a:r>
              <a:rPr lang="en-US" sz="1467" dirty="0"/>
              <a:t>VM3</a:t>
            </a:r>
          </a:p>
        </p:txBody>
      </p:sp>
      <p:cxnSp>
        <p:nvCxnSpPr>
          <p:cNvPr id="29" name="Straight Arrow Connector 28"/>
          <p:cNvCxnSpPr>
            <a:stCxn id="27" idx="0"/>
          </p:cNvCxnSpPr>
          <p:nvPr/>
        </p:nvCxnSpPr>
        <p:spPr>
          <a:xfrm flipV="1">
            <a:off x="838200" y="2597151"/>
            <a:ext cx="287867" cy="201083"/>
          </a:xfrm>
          <a:prstGeom prst="straightConnector1">
            <a:avLst/>
          </a:prstGeom>
          <a:ln w="12700">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H="1" flipV="1">
            <a:off x="1399118" y="2635251"/>
            <a:ext cx="57149" cy="762000"/>
          </a:xfrm>
          <a:prstGeom prst="straightConnector1">
            <a:avLst/>
          </a:prstGeom>
          <a:ln w="12700">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H="1" flipV="1">
            <a:off x="1570567" y="2635251"/>
            <a:ext cx="228600" cy="228600"/>
          </a:xfrm>
          <a:prstGeom prst="straightConnector1">
            <a:avLst/>
          </a:prstGeom>
          <a:ln w="12700">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a:xfrm>
            <a:off x="6267451" y="3346451"/>
            <a:ext cx="886883" cy="48894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defTabSz="976685">
              <a:defRPr/>
            </a:pPr>
            <a:r>
              <a:rPr lang="en-US" sz="933" dirty="0">
                <a:solidFill>
                  <a:schemeClr val="bg2"/>
                </a:solidFill>
              </a:rPr>
              <a:t>via</a:t>
            </a:r>
          </a:p>
          <a:p>
            <a:pPr algn="ctr" defTabSz="976685">
              <a:defRPr/>
            </a:pPr>
            <a:r>
              <a:rPr lang="en-US" sz="800" dirty="0">
                <a:solidFill>
                  <a:schemeClr val="bg2"/>
                </a:solidFill>
              </a:rPr>
              <a:t>Nexus </a:t>
            </a:r>
            <a:r>
              <a:rPr lang="en-US" sz="933" dirty="0">
                <a:solidFill>
                  <a:schemeClr val="bg2"/>
                </a:solidFill>
              </a:rPr>
              <a:t>5548</a:t>
            </a:r>
          </a:p>
        </p:txBody>
      </p:sp>
      <p:cxnSp>
        <p:nvCxnSpPr>
          <p:cNvPr id="113" name="Straight Connector 112"/>
          <p:cNvCxnSpPr/>
          <p:nvPr/>
        </p:nvCxnSpPr>
        <p:spPr>
          <a:xfrm flipH="1">
            <a:off x="6096000" y="3371851"/>
            <a:ext cx="1356784" cy="0"/>
          </a:xfrm>
          <a:prstGeom prst="line">
            <a:avLst/>
          </a:prstGeom>
          <a:ln w="19050" cmpd="dbl">
            <a:solidFill>
              <a:schemeClr val="bg2"/>
            </a:solidFill>
            <a:prstDash val="sysDash"/>
          </a:ln>
        </p:spPr>
        <p:style>
          <a:lnRef idx="1">
            <a:schemeClr val="accent1"/>
          </a:lnRef>
          <a:fillRef idx="0">
            <a:schemeClr val="accent1"/>
          </a:fillRef>
          <a:effectRef idx="0">
            <a:schemeClr val="accent1"/>
          </a:effectRef>
          <a:fontRef idx="minor">
            <a:schemeClr val="tx1"/>
          </a:fontRef>
        </p:style>
      </p:cxnSp>
      <p:pic>
        <p:nvPicPr>
          <p:cNvPr id="104520" name="Picture 2" descr="Cisco Nexus 5548P Switch Chassis"/>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95485" y="3077633"/>
            <a:ext cx="1054100" cy="59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5" name="Straight Connector 184"/>
          <p:cNvCxnSpPr/>
          <p:nvPr/>
        </p:nvCxnSpPr>
        <p:spPr>
          <a:xfrm flipH="1">
            <a:off x="9311218" y="3371851"/>
            <a:ext cx="1646767" cy="0"/>
          </a:xfrm>
          <a:prstGeom prst="line">
            <a:avLst/>
          </a:prstGeom>
          <a:ln w="19050" cmpd="dbl">
            <a:solidFill>
              <a:schemeClr val="bg2"/>
            </a:solidFill>
            <a:prstDash val="sysDash"/>
          </a:ln>
        </p:spPr>
        <p:style>
          <a:lnRef idx="1">
            <a:schemeClr val="accent1"/>
          </a:lnRef>
          <a:fillRef idx="0">
            <a:schemeClr val="accent1"/>
          </a:fillRef>
          <a:effectRef idx="0">
            <a:schemeClr val="accent1"/>
          </a:effectRef>
          <a:fontRef idx="minor">
            <a:schemeClr val="tx1"/>
          </a:fontRef>
        </p:style>
      </p:cxnSp>
      <p:pic>
        <p:nvPicPr>
          <p:cNvPr id="110" name="Picture 6" descr="disc orange"/>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gray">
          <a:xfrm>
            <a:off x="10373785" y="3337984"/>
            <a:ext cx="611716" cy="313267"/>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6" descr="disc orange"/>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gray">
          <a:xfrm>
            <a:off x="10373785" y="3081867"/>
            <a:ext cx="611716" cy="313267"/>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24" name="Picture 545"/>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4353985" y="2336800"/>
            <a:ext cx="1765300" cy="82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25" name="Picture 545"/>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4366684" y="3132667"/>
            <a:ext cx="1767416" cy="82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26" name="Picture 545"/>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4375151" y="3873500"/>
            <a:ext cx="1767416" cy="82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278131"/>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内容占位符 1"/>
          <p:cNvSpPr>
            <a:spLocks noGrp="1"/>
          </p:cNvSpPr>
          <p:nvPr>
            <p:ph sz="quarter" idx="10"/>
          </p:nvPr>
        </p:nvSpPr>
        <p:spPr bwMode="auto"/>
        <p:txBody>
          <a:bodyPr wrap="square" numCol="1" anchor="t" anchorCtr="0" compatLnSpc="1">
            <a:prstTxWarp prst="textNoShape">
              <a:avLst/>
            </a:prstTxWarp>
          </a:bodyPr>
          <a:lstStyle/>
          <a:p>
            <a:pPr marL="302676" indent="-302676"/>
            <a:r>
              <a:rPr lang="en-US" altLang="zh-CN">
                <a:solidFill>
                  <a:schemeClr val="tx1"/>
                </a:solidFill>
                <a:latin typeface="Arial" charset="0"/>
                <a:ea typeface="黑体" charset="-122"/>
                <a:cs typeface="黑体" charset="-122"/>
              </a:rPr>
              <a:t>User Profile</a:t>
            </a:r>
          </a:p>
          <a:p>
            <a:pPr lvl="1"/>
            <a:r>
              <a:rPr lang="en-US" altLang="zh-CN">
                <a:solidFill>
                  <a:schemeClr val="tx1"/>
                </a:solidFill>
                <a:latin typeface="Arial" charset="0"/>
                <a:ea typeface="黑体" charset="-122"/>
                <a:cs typeface="黑体" charset="-122"/>
              </a:rPr>
              <a:t>C:\users\*</a:t>
            </a:r>
          </a:p>
          <a:p>
            <a:pPr marL="302676" indent="-302676"/>
            <a:r>
              <a:rPr lang="en-US" altLang="zh-CN">
                <a:solidFill>
                  <a:schemeClr val="tx1"/>
                </a:solidFill>
                <a:latin typeface="Arial" charset="0"/>
                <a:ea typeface="黑体" charset="-122"/>
                <a:cs typeface="黑体" charset="-122"/>
              </a:rPr>
              <a:t>User data</a:t>
            </a:r>
          </a:p>
          <a:p>
            <a:pPr lvl="1"/>
            <a:r>
              <a:rPr lang="en-US" altLang="zh-CN">
                <a:solidFill>
                  <a:schemeClr val="tx1"/>
                </a:solidFill>
                <a:latin typeface="Arial" charset="0"/>
                <a:ea typeface="黑体" charset="-122"/>
                <a:cs typeface="黑体" charset="-122"/>
              </a:rPr>
              <a:t>Home Dir</a:t>
            </a:r>
          </a:p>
          <a:p>
            <a:pPr marL="302676" indent="-302676"/>
            <a:r>
              <a:rPr lang="zh-CN" altLang="en-US">
                <a:solidFill>
                  <a:schemeClr val="tx1"/>
                </a:solidFill>
                <a:latin typeface="Arial" charset="0"/>
                <a:ea typeface="黑体" charset="-122"/>
                <a:cs typeface="黑体" charset="-122"/>
              </a:rPr>
              <a:t>每用户约</a:t>
            </a:r>
            <a:r>
              <a:rPr lang="en-US" altLang="zh-CN">
                <a:solidFill>
                  <a:schemeClr val="tx1"/>
                </a:solidFill>
                <a:latin typeface="Arial" charset="0"/>
                <a:ea typeface="黑体" charset="-122"/>
                <a:cs typeface="黑体" charset="-122"/>
              </a:rPr>
              <a:t>30-50GB</a:t>
            </a:r>
          </a:p>
          <a:p>
            <a:pPr lvl="1"/>
            <a:r>
              <a:rPr lang="zh-CN" altLang="en-US">
                <a:solidFill>
                  <a:schemeClr val="tx1"/>
                </a:solidFill>
                <a:latin typeface="Arial" charset="0"/>
                <a:ea typeface="黑体" charset="-122"/>
                <a:cs typeface="黑体" charset="-122"/>
              </a:rPr>
              <a:t>设计值，成本考量，一般较小</a:t>
            </a:r>
            <a:endParaRPr lang="en-US" altLang="zh-CN">
              <a:solidFill>
                <a:schemeClr val="tx1"/>
              </a:solidFill>
              <a:latin typeface="Arial" charset="0"/>
              <a:ea typeface="黑体" charset="-122"/>
              <a:cs typeface="黑体" charset="-122"/>
            </a:endParaRPr>
          </a:p>
        </p:txBody>
      </p:sp>
      <p:sp>
        <p:nvSpPr>
          <p:cNvPr id="3" name="标题 2"/>
          <p:cNvSpPr>
            <a:spLocks noGrp="1"/>
          </p:cNvSpPr>
          <p:nvPr>
            <p:ph type="ctrTitle"/>
          </p:nvPr>
        </p:nvSpPr>
        <p:spPr/>
        <p:txBody>
          <a:bodyPr rtlCol="0">
            <a:normAutofit/>
          </a:bodyPr>
          <a:lstStyle/>
          <a:p>
            <a:pPr defTabSz="976685">
              <a:defRPr/>
            </a:pPr>
            <a:r>
              <a:rPr lang="en-US" altLang="zh-CN" dirty="0" smtClean="0">
                <a:ea typeface="+mj-ea"/>
              </a:rPr>
              <a:t>Isilon &amp; VDI</a:t>
            </a:r>
            <a:endParaRPr lang="zh-CN" altLang="en-US" dirty="0">
              <a:ea typeface="+mj-ea"/>
            </a:endParaRPr>
          </a:p>
        </p:txBody>
      </p:sp>
      <p:pic>
        <p:nvPicPr>
          <p:cNvPr id="106499"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31734" y="1234018"/>
            <a:ext cx="7871884" cy="205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3191909"/>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Footer Placeholder 1"/>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867">
                <a:solidFill>
                  <a:schemeClr val="tx1"/>
                </a:solidFill>
                <a:latin typeface="Arial" charset="0"/>
              </a:defRPr>
            </a:lvl1pPr>
            <a:lvl2pPr marL="990575" indent="-380990">
              <a:defRPr sz="1867">
                <a:solidFill>
                  <a:schemeClr val="tx1"/>
                </a:solidFill>
                <a:latin typeface="Arial" charset="0"/>
              </a:defRPr>
            </a:lvl2pPr>
            <a:lvl3pPr marL="1523962" indent="-304792">
              <a:defRPr sz="1867">
                <a:solidFill>
                  <a:schemeClr val="tx1"/>
                </a:solidFill>
                <a:latin typeface="Arial" charset="0"/>
              </a:defRPr>
            </a:lvl3pPr>
            <a:lvl4pPr marL="2133547" indent="-304792">
              <a:defRPr sz="1867">
                <a:solidFill>
                  <a:schemeClr val="tx1"/>
                </a:solidFill>
                <a:latin typeface="Arial" charset="0"/>
              </a:defRPr>
            </a:lvl4pPr>
            <a:lvl5pPr marL="2743131" indent="-304792">
              <a:defRPr sz="1867">
                <a:solidFill>
                  <a:schemeClr val="tx1"/>
                </a:solidFill>
                <a:latin typeface="Arial" charset="0"/>
              </a:defRPr>
            </a:lvl5pPr>
            <a:lvl6pPr marL="3352716" indent="-304792" defTabSz="975760" fontAlgn="base">
              <a:spcBef>
                <a:spcPct val="0"/>
              </a:spcBef>
              <a:spcAft>
                <a:spcPct val="0"/>
              </a:spcAft>
              <a:defRPr sz="1867">
                <a:solidFill>
                  <a:schemeClr val="tx1"/>
                </a:solidFill>
                <a:latin typeface="Arial" charset="0"/>
              </a:defRPr>
            </a:lvl6pPr>
            <a:lvl7pPr marL="3962301" indent="-304792" defTabSz="975760" fontAlgn="base">
              <a:spcBef>
                <a:spcPct val="0"/>
              </a:spcBef>
              <a:spcAft>
                <a:spcPct val="0"/>
              </a:spcAft>
              <a:defRPr sz="1867">
                <a:solidFill>
                  <a:schemeClr val="tx1"/>
                </a:solidFill>
                <a:latin typeface="Arial" charset="0"/>
              </a:defRPr>
            </a:lvl7pPr>
            <a:lvl8pPr marL="4571886" indent="-304792" defTabSz="975760" fontAlgn="base">
              <a:spcBef>
                <a:spcPct val="0"/>
              </a:spcBef>
              <a:spcAft>
                <a:spcPct val="0"/>
              </a:spcAft>
              <a:defRPr sz="1867">
                <a:solidFill>
                  <a:schemeClr val="tx1"/>
                </a:solidFill>
                <a:latin typeface="Arial" charset="0"/>
              </a:defRPr>
            </a:lvl8pPr>
            <a:lvl9pPr marL="5181470" indent="-304792" defTabSz="975760" fontAlgn="base">
              <a:spcBef>
                <a:spcPct val="0"/>
              </a:spcBef>
              <a:spcAft>
                <a:spcPct val="0"/>
              </a:spcAft>
              <a:defRPr sz="1867">
                <a:solidFill>
                  <a:schemeClr val="tx1"/>
                </a:solidFill>
                <a:latin typeface="Arial" charset="0"/>
              </a:defRPr>
            </a:lvl9pPr>
          </a:lstStyle>
          <a:p>
            <a:pPr defTabSz="975760" fontAlgn="base">
              <a:spcBef>
                <a:spcPct val="0"/>
              </a:spcBef>
              <a:spcAft>
                <a:spcPct val="0"/>
              </a:spcAft>
            </a:pPr>
            <a:r>
              <a:rPr lang="en-US" altLang="zh-CN" sz="1067">
                <a:solidFill>
                  <a:srgbClr val="000000"/>
                </a:solidFill>
                <a:ea typeface="Arial" charset="0"/>
                <a:cs typeface="Arial" charset="0"/>
              </a:rPr>
              <a:t>© 2016 Tintri, Inc. All Rights Reserved.</a:t>
            </a:r>
          </a:p>
        </p:txBody>
      </p:sp>
      <p:graphicFrame>
        <p:nvGraphicFramePr>
          <p:cNvPr id="6" name="Content Placeholder 5"/>
          <p:cNvGraphicFramePr>
            <a:graphicFrameLocks noGrp="1"/>
          </p:cNvGraphicFramePr>
          <p:nvPr>
            <p:ph idx="4294967295"/>
          </p:nvPr>
        </p:nvGraphicFramePr>
        <p:xfrm>
          <a:off x="543984" y="1540934"/>
          <a:ext cx="11082867" cy="4269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a:xfrm>
            <a:off x="254001" y="275167"/>
            <a:ext cx="11004551" cy="687917"/>
          </a:xfrm>
        </p:spPr>
        <p:txBody>
          <a:bodyPr>
            <a:normAutofit fontScale="90000"/>
          </a:bodyPr>
          <a:lstStyle/>
          <a:p>
            <a:r>
              <a:rPr lang="en-US" altLang="zh-CN" dirty="0">
                <a:cs typeface="Arial" charset="0"/>
              </a:rPr>
              <a:t>VM-Aware </a:t>
            </a:r>
            <a:r>
              <a:rPr lang="en-US" altLang="zh-CN" dirty="0" smtClean="0">
                <a:cs typeface="Arial" charset="0"/>
              </a:rPr>
              <a:t>Storage</a:t>
            </a:r>
            <a:r>
              <a:rPr lang="zh-CN" altLang="en-US" dirty="0" smtClean="0">
                <a:cs typeface="Arial" charset="0"/>
              </a:rPr>
              <a:t>虚机自感知存储</a:t>
            </a:r>
            <a:r>
              <a:rPr lang="zh-CN" altLang="en-US" dirty="0" smtClean="0">
                <a:ea typeface="黑体" charset="-122"/>
                <a:cs typeface="黑体" charset="-122"/>
              </a:rPr>
              <a:t>五</a:t>
            </a:r>
            <a:r>
              <a:rPr lang="zh-CN" altLang="en-US" dirty="0">
                <a:ea typeface="黑体" charset="-122"/>
                <a:cs typeface="黑体" charset="-122"/>
              </a:rPr>
              <a:t>大特点</a:t>
            </a:r>
            <a:endParaRPr lang="en-US" altLang="zh-CN" dirty="0">
              <a:cs typeface="Arial" charset="0"/>
            </a:endParaRPr>
          </a:p>
        </p:txBody>
      </p:sp>
    </p:spTree>
    <p:extLst>
      <p:ext uri="{BB962C8B-B14F-4D97-AF65-F5344CB8AC3E}">
        <p14:creationId xmlns:p14="http://schemas.microsoft.com/office/powerpoint/2010/main" val="15744214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4"/>
          <p:cNvSpPr>
            <a:spLocks noGrp="1"/>
          </p:cNvSpPr>
          <p:nvPr>
            <p:ph type="title"/>
          </p:nvPr>
        </p:nvSpPr>
        <p:spPr>
          <a:xfrm>
            <a:off x="482600" y="2038351"/>
            <a:ext cx="6138333" cy="2133600"/>
          </a:xfrm>
        </p:spPr>
        <p:txBody>
          <a:bodyPr/>
          <a:lstStyle/>
          <a:p>
            <a:pPr algn="r"/>
            <a:r>
              <a:rPr lang="en-US" altLang="zh-CN" dirty="0" smtClean="0">
                <a:latin typeface="Arial" charset="0"/>
                <a:cs typeface="Arial" charset="0"/>
              </a:rPr>
              <a:t>Y7</a:t>
            </a:r>
            <a:r>
              <a:rPr lang="zh-CN" altLang="en-US" dirty="0" smtClean="0">
                <a:latin typeface="Arial" charset="0"/>
                <a:cs typeface="Arial" charset="0"/>
              </a:rPr>
              <a:t> 云存储介绍</a:t>
            </a:r>
            <a:r>
              <a:rPr lang="en-US" altLang="zh-CN" dirty="0" smtClean="0">
                <a:latin typeface="Arial" charset="0"/>
                <a:cs typeface="Arial" charset="0"/>
              </a:rPr>
              <a:t/>
            </a:r>
            <a:br>
              <a:rPr lang="en-US" altLang="zh-CN" dirty="0" smtClean="0">
                <a:latin typeface="Arial" charset="0"/>
                <a:cs typeface="Arial" charset="0"/>
              </a:rPr>
            </a:br>
            <a:r>
              <a:rPr lang="zh-CN" altLang="en-US" dirty="0" smtClean="0">
                <a:latin typeface="Arial" charset="0"/>
                <a:cs typeface="Arial" charset="0"/>
              </a:rPr>
              <a:t>之</a:t>
            </a:r>
            <a:r>
              <a:rPr lang="en-US" altLang="zh-CN" dirty="0" smtClean="0">
                <a:latin typeface="Arial" charset="0"/>
                <a:cs typeface="Arial" charset="0"/>
              </a:rPr>
              <a:t>SDS</a:t>
            </a:r>
            <a:endParaRPr lang="en-US" altLang="zh-CN" dirty="0">
              <a:latin typeface="Arial" charset="0"/>
              <a:cs typeface="Arial" charset="0"/>
            </a:endParaRPr>
          </a:p>
        </p:txBody>
      </p:sp>
      <p:sp>
        <p:nvSpPr>
          <p:cNvPr id="17411" name="TextBox 8"/>
          <p:cNvSpPr txBox="1">
            <a:spLocks noChangeArrowheads="1"/>
          </p:cNvSpPr>
          <p:nvPr/>
        </p:nvSpPr>
        <p:spPr bwMode="auto">
          <a:xfrm>
            <a:off x="1248834" y="1096434"/>
            <a:ext cx="197314" cy="46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671" tIns="48836" rIns="97671" bIns="48836">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endParaRPr lang="zh-CN" altLang="zh-CN" sz="2400"/>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599" y="438152"/>
            <a:ext cx="4018709" cy="1295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4374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09600" y="274639"/>
            <a:ext cx="109728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zh-CN" altLang="en-US" sz="5333" b="1" u="sng" dirty="0">
                <a:solidFill>
                  <a:srgbClr val="008000"/>
                </a:solidFill>
                <a:latin typeface="Century Gothic"/>
                <a:cs typeface="Century Gothic"/>
              </a:rPr>
              <a:t>软件定义存储</a:t>
            </a:r>
            <a:endParaRPr kumimoji="1" lang="zh-TW" altLang="en-US" sz="5333" b="1" u="sng" dirty="0">
              <a:solidFill>
                <a:srgbClr val="008000"/>
              </a:solidFill>
              <a:latin typeface="Century Gothic"/>
              <a:cs typeface="Century Gothic"/>
            </a:endParaRPr>
          </a:p>
        </p:txBody>
      </p:sp>
      <p:sp>
        <p:nvSpPr>
          <p:cNvPr id="3" name="文字方塊 2"/>
          <p:cNvSpPr txBox="1"/>
          <p:nvPr/>
        </p:nvSpPr>
        <p:spPr>
          <a:xfrm>
            <a:off x="253251" y="1558661"/>
            <a:ext cx="10235192" cy="4524315"/>
          </a:xfrm>
          <a:prstGeom prst="rect">
            <a:avLst/>
          </a:prstGeom>
          <a:noFill/>
        </p:spPr>
        <p:txBody>
          <a:bodyPr wrap="square" rtlCol="0">
            <a:spAutoFit/>
          </a:bodyPr>
          <a:lstStyle/>
          <a:p>
            <a:pPr marL="457189" indent="-457189">
              <a:buFont typeface="Wingdings" charset="2"/>
              <a:buAutoNum type="circleNumWdWhitePlain"/>
            </a:pPr>
            <a:r>
              <a:rPr kumimoji="1" lang="zh-CN" altLang="en-US" sz="3200" dirty="0" smtClean="0">
                <a:latin typeface="Century Gothic"/>
                <a:cs typeface="Century Gothic"/>
              </a:rPr>
              <a:t>多种开源或者商用存储</a:t>
            </a:r>
            <a:r>
              <a:rPr kumimoji="1" lang="zh-CN" altLang="en-US" sz="3200" dirty="0">
                <a:latin typeface="Century Gothic"/>
                <a:cs typeface="Century Gothic"/>
              </a:rPr>
              <a:t>协议支持</a:t>
            </a:r>
            <a:endParaRPr kumimoji="1" lang="en-US" altLang="zh-TW" sz="3200" dirty="0">
              <a:latin typeface="Century Gothic"/>
              <a:cs typeface="Century Gothic"/>
            </a:endParaRPr>
          </a:p>
          <a:p>
            <a:pPr marL="1066773" lvl="1" indent="-457189">
              <a:buFont typeface="Arial"/>
              <a:buChar char="•"/>
            </a:pPr>
            <a:r>
              <a:rPr kumimoji="1" lang="zh-CN" altLang="en-US" sz="3200" dirty="0">
                <a:latin typeface="Century Gothic"/>
                <a:cs typeface="Century Gothic"/>
              </a:rPr>
              <a:t>对象</a:t>
            </a:r>
            <a:endParaRPr kumimoji="1" lang="en-US" altLang="zh-TW" sz="3200" dirty="0">
              <a:latin typeface="Century Gothic"/>
              <a:cs typeface="Century Gothic"/>
            </a:endParaRPr>
          </a:p>
          <a:p>
            <a:pPr marL="1066773" lvl="1" indent="-457189">
              <a:buFont typeface="Arial"/>
              <a:buChar char="•"/>
            </a:pPr>
            <a:r>
              <a:rPr kumimoji="1" lang="zh-CN" altLang="en-US" sz="3200" dirty="0">
                <a:latin typeface="Century Gothic"/>
                <a:cs typeface="Century Gothic"/>
              </a:rPr>
              <a:t>块</a:t>
            </a:r>
            <a:endParaRPr kumimoji="1" lang="en-US" altLang="zh-CN" sz="3200" dirty="0">
              <a:latin typeface="Century Gothic"/>
              <a:cs typeface="Century Gothic"/>
            </a:endParaRPr>
          </a:p>
          <a:p>
            <a:pPr marL="1066773" lvl="1" indent="-457189">
              <a:buFont typeface="Arial"/>
              <a:buChar char="•"/>
            </a:pPr>
            <a:r>
              <a:rPr kumimoji="1" lang="zh-CN" altLang="en-US" sz="3200" dirty="0">
                <a:latin typeface="Century Gothic"/>
                <a:cs typeface="Century Gothic"/>
              </a:rPr>
              <a:t>文件</a:t>
            </a:r>
            <a:endParaRPr kumimoji="1" lang="en-US" altLang="zh-TW" sz="3200" dirty="0">
              <a:latin typeface="Century Gothic"/>
              <a:cs typeface="Century Gothic"/>
            </a:endParaRPr>
          </a:p>
          <a:p>
            <a:pPr marL="1066773" lvl="1" indent="-457189">
              <a:buFont typeface="Arial"/>
              <a:buChar char="•"/>
            </a:pPr>
            <a:r>
              <a:rPr kumimoji="1" lang="en-US" altLang="zh-TW" sz="3200" dirty="0">
                <a:latin typeface="Century Gothic"/>
                <a:cs typeface="Century Gothic"/>
              </a:rPr>
              <a:t>Openstack </a:t>
            </a:r>
          </a:p>
          <a:p>
            <a:pPr marL="457189" indent="-457189">
              <a:buFont typeface="Wingdings" charset="2"/>
              <a:buAutoNum type="circleNumWdWhitePlain"/>
            </a:pPr>
            <a:r>
              <a:rPr kumimoji="1" lang="zh-CN" altLang="en-US" sz="3200" dirty="0">
                <a:latin typeface="Century Gothic"/>
                <a:cs typeface="Century Gothic"/>
              </a:rPr>
              <a:t>易于扩展</a:t>
            </a:r>
            <a:endParaRPr kumimoji="1" lang="en-US" altLang="zh-CN" sz="3200" dirty="0">
              <a:latin typeface="Century Gothic"/>
              <a:cs typeface="Century Gothic"/>
            </a:endParaRPr>
          </a:p>
          <a:p>
            <a:pPr marL="457189" indent="-457189">
              <a:buFont typeface="Wingdings" charset="2"/>
              <a:buAutoNum type="circleNumWdWhitePlain"/>
            </a:pPr>
            <a:r>
              <a:rPr kumimoji="1" lang="zh-CN" altLang="en-US" sz="3200" dirty="0">
                <a:latin typeface="Century Gothic"/>
                <a:cs typeface="Century Gothic"/>
              </a:rPr>
              <a:t>数据保护</a:t>
            </a:r>
            <a:endParaRPr kumimoji="1" lang="en-US" altLang="zh-TW" sz="3200" dirty="0">
              <a:latin typeface="Century Gothic"/>
              <a:cs typeface="Century Gothic"/>
            </a:endParaRPr>
          </a:p>
          <a:p>
            <a:pPr marL="990575" lvl="1" indent="-380990">
              <a:buFont typeface="Arial"/>
              <a:buChar char="•"/>
            </a:pPr>
            <a:r>
              <a:rPr kumimoji="1" lang="zh-CN" altLang="en-US" sz="3200" dirty="0">
                <a:latin typeface="Century Gothic"/>
                <a:cs typeface="Century Gothic"/>
              </a:rPr>
              <a:t>基于</a:t>
            </a:r>
            <a:r>
              <a:rPr kumimoji="1" lang="en-US" altLang="zh-CN" sz="3200" dirty="0" err="1">
                <a:latin typeface="Century Gothic"/>
                <a:cs typeface="Century Gothic"/>
              </a:rPr>
              <a:t>Ec</a:t>
            </a:r>
            <a:r>
              <a:rPr kumimoji="1" lang="zh-CN" altLang="en-US" sz="3200" dirty="0">
                <a:latin typeface="Century Gothic"/>
                <a:cs typeface="Century Gothic"/>
              </a:rPr>
              <a:t>校验</a:t>
            </a:r>
            <a:endParaRPr kumimoji="1" lang="en-US" altLang="zh-TW" sz="3200" dirty="0">
              <a:latin typeface="Century Gothic"/>
              <a:cs typeface="Century Gothic"/>
            </a:endParaRPr>
          </a:p>
          <a:p>
            <a:pPr marL="457189" indent="-457189">
              <a:buFont typeface="Wingdings" charset="2"/>
              <a:buAutoNum type="circleNumWdWhitePlain"/>
            </a:pPr>
            <a:r>
              <a:rPr kumimoji="1" lang="zh-CN" altLang="en-US" sz="3200" dirty="0">
                <a:latin typeface="Century Gothic"/>
                <a:cs typeface="Century Gothic"/>
              </a:rPr>
              <a:t>界面友好，易于管理</a:t>
            </a:r>
            <a:endParaRPr kumimoji="1" lang="en-US" altLang="zh-TW" sz="3200" dirty="0">
              <a:latin typeface="Century Gothic"/>
              <a:cs typeface="Century Gothic"/>
            </a:endParaRPr>
          </a:p>
        </p:txBody>
      </p:sp>
      <p:graphicFrame>
        <p:nvGraphicFramePr>
          <p:cNvPr id="4" name="資料圖表 3"/>
          <p:cNvGraphicFramePr/>
          <p:nvPr>
            <p:extLst/>
          </p:nvPr>
        </p:nvGraphicFramePr>
        <p:xfrm>
          <a:off x="8449259" y="1068673"/>
          <a:ext cx="3617388" cy="33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679673"/>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486033" y="180559"/>
            <a:ext cx="9896247"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zh-CN" altLang="en-US" sz="5333" b="1" u="sng" dirty="0">
                <a:solidFill>
                  <a:srgbClr val="008000"/>
                </a:solidFill>
                <a:latin typeface="Century Gothic"/>
                <a:cs typeface="Century Gothic"/>
              </a:rPr>
              <a:t>自有品牌</a:t>
            </a:r>
            <a:r>
              <a:rPr kumimoji="1" lang="en-US" altLang="zh-CN" sz="5333" b="1" u="sng" dirty="0">
                <a:solidFill>
                  <a:srgbClr val="008000"/>
                </a:solidFill>
                <a:latin typeface="Century Gothic"/>
                <a:cs typeface="Century Gothic"/>
              </a:rPr>
              <a:t>ARM</a:t>
            </a:r>
            <a:r>
              <a:rPr kumimoji="1" lang="zh-CN" altLang="en-US" sz="5333" b="1" u="sng" dirty="0">
                <a:solidFill>
                  <a:srgbClr val="008000"/>
                </a:solidFill>
                <a:latin typeface="Century Gothic"/>
                <a:cs typeface="Century Gothic"/>
              </a:rPr>
              <a:t>服务器</a:t>
            </a:r>
            <a:endParaRPr kumimoji="1" lang="zh-TW" altLang="en-US" sz="5333" b="1" u="sng" dirty="0">
              <a:solidFill>
                <a:srgbClr val="008000"/>
              </a:solidFill>
              <a:latin typeface="Century Gothic"/>
              <a:cs typeface="Century Gothic"/>
            </a:endParaRPr>
          </a:p>
        </p:txBody>
      </p:sp>
      <p:pic>
        <p:nvPicPr>
          <p:cNvPr id="14" name="圖片 13" descr="螢幕快照 2016-05-17 下午4.06.17.png"/>
          <p:cNvPicPr>
            <a:picLocks noChangeAspect="1"/>
          </p:cNvPicPr>
          <p:nvPr/>
        </p:nvPicPr>
        <p:blipFill rotWithShape="1">
          <a:blip r:embed="rId2">
            <a:extLst>
              <a:ext uri="{28A0092B-C50C-407E-A947-70E740481C1C}">
                <a14:useLocalDpi xmlns:a14="http://schemas.microsoft.com/office/drawing/2010/main" val="0"/>
              </a:ext>
            </a:extLst>
          </a:blip>
          <a:srcRect l="6196" t="9047" r="4383" b="6604"/>
          <a:stretch/>
        </p:blipFill>
        <p:spPr>
          <a:xfrm>
            <a:off x="486033" y="1270747"/>
            <a:ext cx="4938731" cy="2790349"/>
          </a:xfrm>
          <a:prstGeom prst="rect">
            <a:avLst/>
          </a:prstGeom>
        </p:spPr>
      </p:pic>
      <p:pic>
        <p:nvPicPr>
          <p:cNvPr id="15" name="圖片 14" descr="mars 2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369" y="2432737"/>
            <a:ext cx="5795168" cy="1461708"/>
          </a:xfrm>
          <a:prstGeom prst="rect">
            <a:avLst/>
          </a:prstGeom>
        </p:spPr>
      </p:pic>
      <p:sp>
        <p:nvSpPr>
          <p:cNvPr id="16" name="圓角矩形 15"/>
          <p:cNvSpPr/>
          <p:nvPr/>
        </p:nvSpPr>
        <p:spPr>
          <a:xfrm>
            <a:off x="470355" y="4123817"/>
            <a:ext cx="5095516" cy="27028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TW" sz="2400" b="1" u="sng" dirty="0">
              <a:latin typeface="Century Gothic"/>
              <a:cs typeface="Century Gothic"/>
            </a:endParaRPr>
          </a:p>
          <a:p>
            <a:pPr marL="380990" indent="-380990">
              <a:buFont typeface="Arial"/>
              <a:buChar char="•"/>
            </a:pPr>
            <a:r>
              <a:rPr kumimoji="1" lang="en-US" altLang="zh-TW" sz="2400" dirty="0">
                <a:latin typeface="Century Gothic"/>
                <a:cs typeface="Century Gothic"/>
              </a:rPr>
              <a:t>8 x Dual Core ARM server</a:t>
            </a:r>
          </a:p>
          <a:p>
            <a:pPr marL="380990" indent="-380990">
              <a:buFont typeface="Arial"/>
              <a:buChar char="•"/>
            </a:pPr>
            <a:r>
              <a:rPr kumimoji="1" lang="en-US" altLang="zh-TW" sz="2400" dirty="0">
                <a:latin typeface="Century Gothic"/>
                <a:cs typeface="Century Gothic"/>
              </a:rPr>
              <a:t>8x SATA 3 HDD and SSD </a:t>
            </a:r>
          </a:p>
          <a:p>
            <a:pPr marL="380990" indent="-380990">
              <a:buFont typeface="Arial"/>
              <a:buChar char="•"/>
            </a:pPr>
            <a:r>
              <a:rPr kumimoji="1" lang="en-US" altLang="zh-TW" sz="2400" dirty="0">
                <a:latin typeface="Century Gothic"/>
                <a:cs typeface="Century Gothic"/>
              </a:rPr>
              <a:t>Peer to peer dual 2.5Gbps network</a:t>
            </a:r>
          </a:p>
          <a:p>
            <a:pPr marL="380990" indent="-380990">
              <a:buFont typeface="Arial"/>
              <a:buChar char="•"/>
            </a:pPr>
            <a:r>
              <a:rPr kumimoji="1" lang="en-US" altLang="zh-TW" sz="2400" dirty="0">
                <a:latin typeface="Century Gothic"/>
                <a:cs typeface="Century Gothic"/>
              </a:rPr>
              <a:t>4x 10G uplink network</a:t>
            </a:r>
            <a:endParaRPr kumimoji="1" lang="zh-TW" altLang="en-US" sz="2400" dirty="0">
              <a:latin typeface="Century Gothic"/>
              <a:cs typeface="Century Gothic"/>
            </a:endParaRPr>
          </a:p>
        </p:txBody>
      </p:sp>
      <p:sp>
        <p:nvSpPr>
          <p:cNvPr id="17" name="圓角矩形 16"/>
          <p:cNvSpPr/>
          <p:nvPr/>
        </p:nvSpPr>
        <p:spPr>
          <a:xfrm>
            <a:off x="6486884" y="4123816"/>
            <a:ext cx="5532653" cy="27028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90" indent="-380990">
              <a:buFont typeface="Arial"/>
              <a:buChar char="•"/>
            </a:pPr>
            <a:r>
              <a:rPr kumimoji="1" lang="en-US" altLang="zh-TW" sz="2400" dirty="0">
                <a:latin typeface="Century Gothic"/>
                <a:cs typeface="Century Gothic"/>
              </a:rPr>
              <a:t>8 x Dual Core ARM server</a:t>
            </a:r>
          </a:p>
          <a:p>
            <a:pPr marL="380990" indent="-380990">
              <a:buFont typeface="Arial"/>
              <a:buChar char="•"/>
            </a:pPr>
            <a:r>
              <a:rPr kumimoji="1" lang="en-US" altLang="zh-TW" sz="2400" dirty="0">
                <a:latin typeface="Century Gothic"/>
                <a:cs typeface="Century Gothic"/>
              </a:rPr>
              <a:t>8 x front access hot-swappable HDD and SSD </a:t>
            </a:r>
          </a:p>
          <a:p>
            <a:pPr marL="380990" indent="-380990">
              <a:buFont typeface="Arial"/>
              <a:buChar char="•"/>
            </a:pPr>
            <a:r>
              <a:rPr kumimoji="1" lang="en-US" altLang="zh-TW" sz="2400" dirty="0">
                <a:latin typeface="Century Gothic"/>
                <a:cs typeface="Century Gothic"/>
              </a:rPr>
              <a:t>Peer to peer dual 2.5Gbps network</a:t>
            </a:r>
          </a:p>
          <a:p>
            <a:pPr marL="380990" indent="-380990">
              <a:buFont typeface="Arial"/>
              <a:buChar char="•"/>
            </a:pPr>
            <a:r>
              <a:rPr kumimoji="1" lang="en-US" altLang="zh-TW" sz="2400" dirty="0">
                <a:latin typeface="Century Gothic"/>
                <a:cs typeface="Century Gothic"/>
              </a:rPr>
              <a:t>4x 10G uplink network</a:t>
            </a:r>
            <a:endParaRPr kumimoji="1" lang="zh-TW" altLang="en-US" sz="2400" dirty="0">
              <a:latin typeface="Century Gothic"/>
              <a:cs typeface="Century Gothic"/>
            </a:endParaRPr>
          </a:p>
        </p:txBody>
      </p:sp>
      <p:graphicFrame>
        <p:nvGraphicFramePr>
          <p:cNvPr id="7" name="資料圖表 6"/>
          <p:cNvGraphicFramePr/>
          <p:nvPr>
            <p:extLst/>
          </p:nvPr>
        </p:nvGraphicFramePr>
        <p:xfrm>
          <a:off x="8666408" y="49320"/>
          <a:ext cx="3525592" cy="26778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8992033"/>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1501596" y="193538"/>
            <a:ext cx="9646336" cy="732044"/>
            <a:chOff x="808164" y="1097628"/>
            <a:chExt cx="7234752" cy="549033"/>
          </a:xfrm>
        </p:grpSpPr>
        <p:sp>
          <p:nvSpPr>
            <p:cNvPr id="6" name="矩形 5"/>
            <p:cNvSpPr/>
            <p:nvPr/>
          </p:nvSpPr>
          <p:spPr>
            <a:xfrm>
              <a:off x="808164" y="1097628"/>
              <a:ext cx="7234752" cy="549033"/>
            </a:xfrm>
            <a:prstGeom prst="rect">
              <a:avLst/>
            </a:prstGeom>
          </p:spPr>
          <p:style>
            <a:lnRef idx="2">
              <a:schemeClr val="lt1">
                <a:hueOff val="0"/>
                <a:satOff val="0"/>
                <a:lumOff val="0"/>
                <a:alphaOff val="0"/>
              </a:schemeClr>
            </a:lnRef>
            <a:fillRef idx="1">
              <a:schemeClr val="accent4">
                <a:hueOff val="-1116193"/>
                <a:satOff val="6725"/>
                <a:lumOff val="539"/>
                <a:alphaOff val="0"/>
              </a:schemeClr>
            </a:fillRef>
            <a:effectRef idx="0">
              <a:schemeClr val="accent4">
                <a:hueOff val="-1116193"/>
                <a:satOff val="6725"/>
                <a:lumOff val="539"/>
                <a:alphaOff val="0"/>
              </a:schemeClr>
            </a:effectRef>
            <a:fontRef idx="minor">
              <a:schemeClr val="lt1"/>
            </a:fontRef>
          </p:style>
        </p:sp>
        <p:sp>
          <p:nvSpPr>
            <p:cNvPr id="7" name="矩形 6"/>
            <p:cNvSpPr/>
            <p:nvPr/>
          </p:nvSpPr>
          <p:spPr>
            <a:xfrm>
              <a:off x="808164" y="1097628"/>
              <a:ext cx="7234752" cy="5490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81061" tIns="47413" rIns="47413" bIns="47413" numCol="1" spcCol="1270" anchor="ctr" anchorCtr="0">
              <a:noAutofit/>
            </a:bodyPr>
            <a:lstStyle/>
            <a:p>
              <a:pPr defTabSz="829713">
                <a:lnSpc>
                  <a:spcPct val="90000"/>
                </a:lnSpc>
                <a:spcBef>
                  <a:spcPct val="0"/>
                </a:spcBef>
                <a:spcAft>
                  <a:spcPct val="35000"/>
                </a:spcAft>
              </a:pPr>
              <a:r>
                <a:rPr lang="zh-CN" altLang="en-US" sz="4267" b="1" dirty="0">
                  <a:latin typeface="Century Gothic"/>
                  <a:cs typeface="Century Gothic"/>
                </a:rPr>
                <a:t>无单点故障</a:t>
              </a:r>
              <a:endParaRPr lang="zh-TW" altLang="en-US" sz="4267" b="1" dirty="0">
                <a:latin typeface="Century Gothic"/>
                <a:cs typeface="Century Gothic"/>
              </a:endParaRPr>
            </a:p>
          </p:txBody>
        </p:sp>
      </p:grpSp>
      <p:sp>
        <p:nvSpPr>
          <p:cNvPr id="5" name="橢圓 4"/>
          <p:cNvSpPr/>
          <p:nvPr/>
        </p:nvSpPr>
        <p:spPr>
          <a:xfrm>
            <a:off x="1044067" y="102032"/>
            <a:ext cx="915056" cy="915056"/>
          </a:xfrm>
          <a:prstGeom prst="ellipse">
            <a:avLst/>
          </a:prstGeom>
        </p:spPr>
        <p:style>
          <a:lnRef idx="2">
            <a:schemeClr val="accent4">
              <a:hueOff val="-1116193"/>
              <a:satOff val="6725"/>
              <a:lumOff val="539"/>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7" name="圓角矩形 116"/>
          <p:cNvSpPr/>
          <p:nvPr/>
        </p:nvSpPr>
        <p:spPr>
          <a:xfrm>
            <a:off x="2694934" y="1017088"/>
            <a:ext cx="9236412" cy="2714731"/>
          </a:xfrm>
          <a:prstGeom prst="round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zh-TW" altLang="en-US" sz="2400"/>
          </a:p>
        </p:txBody>
      </p:sp>
      <p:grpSp>
        <p:nvGrpSpPr>
          <p:cNvPr id="8" name="群組 7"/>
          <p:cNvGrpSpPr/>
          <p:nvPr/>
        </p:nvGrpSpPr>
        <p:grpSpPr>
          <a:xfrm>
            <a:off x="3059997" y="1216201"/>
            <a:ext cx="8726531" cy="2220121"/>
            <a:chOff x="1069827" y="1069196"/>
            <a:chExt cx="7420086" cy="3471084"/>
          </a:xfrm>
        </p:grpSpPr>
        <p:cxnSp>
          <p:nvCxnSpPr>
            <p:cNvPr id="9" name="直線接點 8"/>
            <p:cNvCxnSpPr/>
            <p:nvPr/>
          </p:nvCxnSpPr>
          <p:spPr>
            <a:xfrm>
              <a:off x="1152371" y="2140308"/>
              <a:ext cx="7231712"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10" name="圓角矩形 9"/>
            <p:cNvSpPr/>
            <p:nvPr/>
          </p:nvSpPr>
          <p:spPr>
            <a:xfrm>
              <a:off x="1305237" y="2598945"/>
              <a:ext cx="1822626" cy="975598"/>
            </a:xfrm>
            <a:prstGeom prst="round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TW" sz="2400" dirty="0">
                  <a:solidFill>
                    <a:schemeClr val="bg1"/>
                  </a:solidFill>
                  <a:latin typeface="Century Gothic"/>
                  <a:cs typeface="Century Gothic"/>
                </a:rPr>
                <a:t>Traditional</a:t>
              </a:r>
            </a:p>
            <a:p>
              <a:pPr algn="ctr"/>
              <a:r>
                <a:rPr kumimoji="1" lang="en-US" altLang="zh-TW" sz="2400" dirty="0">
                  <a:solidFill>
                    <a:schemeClr val="bg1"/>
                  </a:solidFill>
                  <a:latin typeface="Century Gothic"/>
                  <a:cs typeface="Century Gothic"/>
                </a:rPr>
                <a:t> Server #1</a:t>
              </a:r>
              <a:endParaRPr kumimoji="1" lang="zh-TW" altLang="en-US" sz="2400" dirty="0">
                <a:solidFill>
                  <a:schemeClr val="bg1"/>
                </a:solidFill>
                <a:latin typeface="Century Gothic"/>
                <a:cs typeface="Century Gothic"/>
              </a:endParaRPr>
            </a:p>
          </p:txBody>
        </p:sp>
        <p:sp>
          <p:nvSpPr>
            <p:cNvPr id="11" name="圓角矩形 10"/>
            <p:cNvSpPr/>
            <p:nvPr/>
          </p:nvSpPr>
          <p:spPr>
            <a:xfrm>
              <a:off x="3715342" y="2586707"/>
              <a:ext cx="1822626" cy="987837"/>
            </a:xfrm>
            <a:prstGeom prst="round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TW" sz="2400" dirty="0">
                  <a:solidFill>
                    <a:schemeClr val="bg1"/>
                  </a:solidFill>
                  <a:latin typeface="Century Gothic"/>
                  <a:cs typeface="Century Gothic"/>
                </a:rPr>
                <a:t>Traditional</a:t>
              </a:r>
            </a:p>
            <a:p>
              <a:pPr algn="ctr"/>
              <a:r>
                <a:rPr kumimoji="1" lang="en-US" altLang="zh-TW" sz="2400" dirty="0">
                  <a:solidFill>
                    <a:schemeClr val="bg1"/>
                  </a:solidFill>
                  <a:latin typeface="Century Gothic"/>
                  <a:cs typeface="Century Gothic"/>
                </a:rPr>
                <a:t>Server #2</a:t>
              </a:r>
              <a:endParaRPr kumimoji="1" lang="zh-TW" altLang="en-US" sz="2400" dirty="0">
                <a:solidFill>
                  <a:schemeClr val="bg1"/>
                </a:solidFill>
                <a:latin typeface="Century Gothic"/>
                <a:cs typeface="Century Gothic"/>
              </a:endParaRPr>
            </a:p>
          </p:txBody>
        </p:sp>
        <p:sp>
          <p:nvSpPr>
            <p:cNvPr id="12" name="圓角矩形 11"/>
            <p:cNvSpPr/>
            <p:nvPr/>
          </p:nvSpPr>
          <p:spPr>
            <a:xfrm>
              <a:off x="6349331" y="2610227"/>
              <a:ext cx="1822626" cy="964317"/>
            </a:xfrm>
            <a:prstGeom prst="round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TW" sz="2400" dirty="0">
                  <a:solidFill>
                    <a:schemeClr val="bg1"/>
                  </a:solidFill>
                  <a:latin typeface="Century Gothic"/>
                  <a:cs typeface="Century Gothic"/>
                </a:rPr>
                <a:t>Traditional</a:t>
              </a:r>
            </a:p>
            <a:p>
              <a:pPr algn="ctr"/>
              <a:r>
                <a:rPr kumimoji="1" lang="en-US" altLang="zh-TW" sz="2400" dirty="0">
                  <a:solidFill>
                    <a:schemeClr val="bg1"/>
                  </a:solidFill>
                  <a:latin typeface="Century Gothic"/>
                  <a:cs typeface="Century Gothic"/>
                </a:rPr>
                <a:t>Server #3</a:t>
              </a:r>
              <a:endParaRPr kumimoji="1" lang="zh-TW" altLang="en-US" sz="2400" dirty="0">
                <a:solidFill>
                  <a:schemeClr val="bg1"/>
                </a:solidFill>
                <a:latin typeface="Century Gothic"/>
                <a:cs typeface="Century Gothic"/>
              </a:endParaRPr>
            </a:p>
          </p:txBody>
        </p:sp>
        <p:grpSp>
          <p:nvGrpSpPr>
            <p:cNvPr id="13" name="群組 12"/>
            <p:cNvGrpSpPr/>
            <p:nvPr/>
          </p:nvGrpSpPr>
          <p:grpSpPr>
            <a:xfrm>
              <a:off x="1305237" y="3574545"/>
              <a:ext cx="1822626" cy="964793"/>
              <a:chOff x="1211165" y="3151183"/>
              <a:chExt cx="1822626" cy="964793"/>
            </a:xfrm>
          </p:grpSpPr>
          <p:sp>
            <p:nvSpPr>
              <p:cNvPr id="42" name="磁片 41"/>
              <p:cNvSpPr/>
              <p:nvPr/>
            </p:nvSpPr>
            <p:spPr>
              <a:xfrm>
                <a:off x="2610552" y="3657456"/>
                <a:ext cx="423239" cy="458520"/>
              </a:xfrm>
              <a:prstGeom prst="flowChartMagneticDisk">
                <a:avLst/>
              </a:prstGeom>
              <a:ln/>
            </p:spPr>
            <p:style>
              <a:lnRef idx="1">
                <a:schemeClr val="accent1"/>
              </a:lnRef>
              <a:fillRef idx="3">
                <a:schemeClr val="accent1"/>
              </a:fillRef>
              <a:effectRef idx="2">
                <a:schemeClr val="accent1"/>
              </a:effectRef>
              <a:fontRef idx="minor">
                <a:schemeClr val="lt1"/>
              </a:fontRef>
            </p:style>
            <p:txBody>
              <a:bodyPr/>
              <a:lstStyle/>
              <a:p>
                <a:endParaRPr lang="zh-TW" altLang="en-US" sz="2400">
                  <a:latin typeface="Century Gothic"/>
                  <a:cs typeface="Century Gothic"/>
                </a:endParaRPr>
              </a:p>
            </p:txBody>
          </p:sp>
          <p:cxnSp>
            <p:nvCxnSpPr>
              <p:cNvPr id="43" name="直線接點 42"/>
              <p:cNvCxnSpPr/>
              <p:nvPr/>
            </p:nvCxnSpPr>
            <p:spPr>
              <a:xfrm flipV="1">
                <a:off x="1422785" y="3151183"/>
                <a:ext cx="11799" cy="49451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4" name="直線接點 43"/>
              <p:cNvCxnSpPr/>
              <p:nvPr/>
            </p:nvCxnSpPr>
            <p:spPr>
              <a:xfrm flipV="1">
                <a:off x="2821627" y="3162943"/>
                <a:ext cx="11799" cy="49451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5" name="磁片 44"/>
              <p:cNvSpPr/>
              <p:nvPr/>
            </p:nvSpPr>
            <p:spPr>
              <a:xfrm>
                <a:off x="1211165" y="3610416"/>
                <a:ext cx="423239" cy="458520"/>
              </a:xfrm>
              <a:prstGeom prst="flowChartMagneticDisk">
                <a:avLst/>
              </a:prstGeom>
              <a:ln/>
            </p:spPr>
            <p:style>
              <a:lnRef idx="1">
                <a:schemeClr val="accent1"/>
              </a:lnRef>
              <a:fillRef idx="3">
                <a:schemeClr val="accent1"/>
              </a:fillRef>
              <a:effectRef idx="2">
                <a:schemeClr val="accent1"/>
              </a:effectRef>
              <a:fontRef idx="minor">
                <a:schemeClr val="lt1"/>
              </a:fontRef>
            </p:style>
            <p:txBody>
              <a:bodyPr/>
              <a:lstStyle/>
              <a:p>
                <a:endParaRPr lang="zh-TW" altLang="en-US" sz="2400">
                  <a:latin typeface="Century Gothic"/>
                  <a:cs typeface="Century Gothic"/>
                </a:endParaRPr>
              </a:p>
            </p:txBody>
          </p:sp>
          <p:cxnSp>
            <p:nvCxnSpPr>
              <p:cNvPr id="46" name="直線接點 45"/>
              <p:cNvCxnSpPr/>
              <p:nvPr/>
            </p:nvCxnSpPr>
            <p:spPr>
              <a:xfrm>
                <a:off x="1634404" y="3422140"/>
                <a:ext cx="976148"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47" name="文字方塊 46"/>
              <p:cNvSpPr txBox="1"/>
              <p:nvPr/>
            </p:nvSpPr>
            <p:spPr>
              <a:xfrm>
                <a:off x="1881421" y="3386858"/>
                <a:ext cx="729131" cy="721797"/>
              </a:xfrm>
              <a:prstGeom prst="rect">
                <a:avLst/>
              </a:prstGeom>
              <a:noFill/>
            </p:spPr>
            <p:txBody>
              <a:bodyPr wrap="square" rtlCol="0">
                <a:spAutoFit/>
              </a:bodyPr>
              <a:lstStyle/>
              <a:p>
                <a:r>
                  <a:rPr kumimoji="1" lang="en-US" altLang="zh-TW" sz="2400" dirty="0">
                    <a:latin typeface="Century Gothic"/>
                    <a:cs typeface="Century Gothic"/>
                  </a:rPr>
                  <a:t>x N</a:t>
                </a:r>
                <a:endParaRPr kumimoji="1" lang="zh-TW" altLang="en-US" sz="2400" dirty="0">
                  <a:latin typeface="Century Gothic"/>
                  <a:cs typeface="Century Gothic"/>
                </a:endParaRPr>
              </a:p>
            </p:txBody>
          </p:sp>
        </p:grpSp>
        <p:grpSp>
          <p:nvGrpSpPr>
            <p:cNvPr id="14" name="群組 13"/>
            <p:cNvGrpSpPr/>
            <p:nvPr/>
          </p:nvGrpSpPr>
          <p:grpSpPr>
            <a:xfrm>
              <a:off x="3715342" y="3575487"/>
              <a:ext cx="1822626" cy="964793"/>
              <a:chOff x="1211165" y="3151183"/>
              <a:chExt cx="1822626" cy="964793"/>
            </a:xfrm>
          </p:grpSpPr>
          <p:sp>
            <p:nvSpPr>
              <p:cNvPr id="36" name="磁片 35"/>
              <p:cNvSpPr/>
              <p:nvPr/>
            </p:nvSpPr>
            <p:spPr>
              <a:xfrm>
                <a:off x="2610552" y="3657456"/>
                <a:ext cx="423239" cy="458520"/>
              </a:xfrm>
              <a:prstGeom prst="flowChartMagneticDisk">
                <a:avLst/>
              </a:prstGeom>
              <a:ln/>
            </p:spPr>
            <p:style>
              <a:lnRef idx="1">
                <a:schemeClr val="accent1"/>
              </a:lnRef>
              <a:fillRef idx="3">
                <a:schemeClr val="accent1"/>
              </a:fillRef>
              <a:effectRef idx="2">
                <a:schemeClr val="accent1"/>
              </a:effectRef>
              <a:fontRef idx="minor">
                <a:schemeClr val="lt1"/>
              </a:fontRef>
            </p:style>
            <p:txBody>
              <a:bodyPr/>
              <a:lstStyle/>
              <a:p>
                <a:endParaRPr lang="zh-TW" altLang="en-US" sz="2400">
                  <a:latin typeface="Century Gothic"/>
                  <a:cs typeface="Century Gothic"/>
                </a:endParaRPr>
              </a:p>
            </p:txBody>
          </p:sp>
          <p:cxnSp>
            <p:nvCxnSpPr>
              <p:cNvPr id="37" name="直線接點 36"/>
              <p:cNvCxnSpPr/>
              <p:nvPr/>
            </p:nvCxnSpPr>
            <p:spPr>
              <a:xfrm flipV="1">
                <a:off x="1422785" y="3151183"/>
                <a:ext cx="11799" cy="49451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直線接點 37"/>
              <p:cNvCxnSpPr/>
              <p:nvPr/>
            </p:nvCxnSpPr>
            <p:spPr>
              <a:xfrm flipV="1">
                <a:off x="2821627" y="3162943"/>
                <a:ext cx="11799" cy="49451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9" name="磁片 38"/>
              <p:cNvSpPr/>
              <p:nvPr/>
            </p:nvSpPr>
            <p:spPr>
              <a:xfrm>
                <a:off x="1211165" y="3610416"/>
                <a:ext cx="423239" cy="458520"/>
              </a:xfrm>
              <a:prstGeom prst="flowChartMagneticDisk">
                <a:avLst/>
              </a:prstGeom>
              <a:ln/>
            </p:spPr>
            <p:style>
              <a:lnRef idx="1">
                <a:schemeClr val="accent1"/>
              </a:lnRef>
              <a:fillRef idx="3">
                <a:schemeClr val="accent1"/>
              </a:fillRef>
              <a:effectRef idx="2">
                <a:schemeClr val="accent1"/>
              </a:effectRef>
              <a:fontRef idx="minor">
                <a:schemeClr val="lt1"/>
              </a:fontRef>
            </p:style>
            <p:txBody>
              <a:bodyPr/>
              <a:lstStyle/>
              <a:p>
                <a:endParaRPr lang="zh-TW" altLang="en-US" sz="2400">
                  <a:latin typeface="Century Gothic"/>
                  <a:cs typeface="Century Gothic"/>
                </a:endParaRPr>
              </a:p>
            </p:txBody>
          </p:sp>
          <p:cxnSp>
            <p:nvCxnSpPr>
              <p:cNvPr id="40" name="直線接點 39"/>
              <p:cNvCxnSpPr/>
              <p:nvPr/>
            </p:nvCxnSpPr>
            <p:spPr>
              <a:xfrm>
                <a:off x="1634404" y="3422140"/>
                <a:ext cx="976148"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41" name="文字方塊 40"/>
              <p:cNvSpPr txBox="1"/>
              <p:nvPr/>
            </p:nvSpPr>
            <p:spPr>
              <a:xfrm>
                <a:off x="1881421" y="3386858"/>
                <a:ext cx="729131" cy="721797"/>
              </a:xfrm>
              <a:prstGeom prst="rect">
                <a:avLst/>
              </a:prstGeom>
              <a:noFill/>
            </p:spPr>
            <p:txBody>
              <a:bodyPr wrap="square" rtlCol="0">
                <a:spAutoFit/>
              </a:bodyPr>
              <a:lstStyle/>
              <a:p>
                <a:r>
                  <a:rPr kumimoji="1" lang="en-US" altLang="zh-TW" sz="2400" dirty="0">
                    <a:latin typeface="Century Gothic"/>
                    <a:cs typeface="Century Gothic"/>
                  </a:rPr>
                  <a:t>x N</a:t>
                </a:r>
                <a:endParaRPr kumimoji="1" lang="zh-TW" altLang="en-US" sz="2400" dirty="0">
                  <a:latin typeface="Century Gothic"/>
                  <a:cs typeface="Century Gothic"/>
                </a:endParaRPr>
              </a:p>
            </p:txBody>
          </p:sp>
        </p:grpSp>
        <p:grpSp>
          <p:nvGrpSpPr>
            <p:cNvPr id="15" name="群組 14"/>
            <p:cNvGrpSpPr/>
            <p:nvPr/>
          </p:nvGrpSpPr>
          <p:grpSpPr>
            <a:xfrm>
              <a:off x="6349331" y="3574545"/>
              <a:ext cx="1822626" cy="964793"/>
              <a:chOff x="1211165" y="3151183"/>
              <a:chExt cx="1822626" cy="964793"/>
            </a:xfrm>
          </p:grpSpPr>
          <p:sp>
            <p:nvSpPr>
              <p:cNvPr id="30" name="磁片 29"/>
              <p:cNvSpPr/>
              <p:nvPr/>
            </p:nvSpPr>
            <p:spPr>
              <a:xfrm>
                <a:off x="2610552" y="3657456"/>
                <a:ext cx="423239" cy="458520"/>
              </a:xfrm>
              <a:prstGeom prst="flowChartMagneticDisk">
                <a:avLst/>
              </a:prstGeom>
              <a:ln/>
            </p:spPr>
            <p:style>
              <a:lnRef idx="1">
                <a:schemeClr val="accent1"/>
              </a:lnRef>
              <a:fillRef idx="3">
                <a:schemeClr val="accent1"/>
              </a:fillRef>
              <a:effectRef idx="2">
                <a:schemeClr val="accent1"/>
              </a:effectRef>
              <a:fontRef idx="minor">
                <a:schemeClr val="lt1"/>
              </a:fontRef>
            </p:style>
            <p:txBody>
              <a:bodyPr/>
              <a:lstStyle/>
              <a:p>
                <a:endParaRPr lang="zh-TW" altLang="en-US" sz="2400">
                  <a:latin typeface="Century Gothic"/>
                  <a:cs typeface="Century Gothic"/>
                </a:endParaRPr>
              </a:p>
            </p:txBody>
          </p:sp>
          <p:cxnSp>
            <p:nvCxnSpPr>
              <p:cNvPr id="31" name="直線接點 30"/>
              <p:cNvCxnSpPr/>
              <p:nvPr/>
            </p:nvCxnSpPr>
            <p:spPr>
              <a:xfrm flipV="1">
                <a:off x="1422785" y="3151183"/>
                <a:ext cx="11799" cy="49451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2" name="直線接點 31"/>
              <p:cNvCxnSpPr/>
              <p:nvPr/>
            </p:nvCxnSpPr>
            <p:spPr>
              <a:xfrm flipV="1">
                <a:off x="2821627" y="3162943"/>
                <a:ext cx="11799" cy="49451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3" name="磁片 32"/>
              <p:cNvSpPr/>
              <p:nvPr/>
            </p:nvSpPr>
            <p:spPr>
              <a:xfrm>
                <a:off x="1211165" y="3610416"/>
                <a:ext cx="423239" cy="458520"/>
              </a:xfrm>
              <a:prstGeom prst="flowChartMagneticDisk">
                <a:avLst/>
              </a:prstGeom>
              <a:ln/>
            </p:spPr>
            <p:style>
              <a:lnRef idx="1">
                <a:schemeClr val="accent1"/>
              </a:lnRef>
              <a:fillRef idx="3">
                <a:schemeClr val="accent1"/>
              </a:fillRef>
              <a:effectRef idx="2">
                <a:schemeClr val="accent1"/>
              </a:effectRef>
              <a:fontRef idx="minor">
                <a:schemeClr val="lt1"/>
              </a:fontRef>
            </p:style>
            <p:txBody>
              <a:bodyPr/>
              <a:lstStyle/>
              <a:p>
                <a:endParaRPr lang="zh-TW" altLang="en-US" sz="2400">
                  <a:latin typeface="Century Gothic"/>
                  <a:cs typeface="Century Gothic"/>
                </a:endParaRPr>
              </a:p>
            </p:txBody>
          </p:sp>
          <p:cxnSp>
            <p:nvCxnSpPr>
              <p:cNvPr id="34" name="直線接點 33"/>
              <p:cNvCxnSpPr/>
              <p:nvPr/>
            </p:nvCxnSpPr>
            <p:spPr>
              <a:xfrm>
                <a:off x="1634404" y="3422140"/>
                <a:ext cx="976148"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35" name="文字方塊 34"/>
              <p:cNvSpPr txBox="1"/>
              <p:nvPr/>
            </p:nvSpPr>
            <p:spPr>
              <a:xfrm>
                <a:off x="1881421" y="3386858"/>
                <a:ext cx="729131" cy="721797"/>
              </a:xfrm>
              <a:prstGeom prst="rect">
                <a:avLst/>
              </a:prstGeom>
              <a:noFill/>
            </p:spPr>
            <p:txBody>
              <a:bodyPr wrap="square" rtlCol="0">
                <a:spAutoFit/>
              </a:bodyPr>
              <a:lstStyle/>
              <a:p>
                <a:r>
                  <a:rPr kumimoji="1" lang="en-US" altLang="zh-TW" sz="2400" dirty="0">
                    <a:latin typeface="Century Gothic"/>
                    <a:cs typeface="Century Gothic"/>
                  </a:rPr>
                  <a:t>x N</a:t>
                </a:r>
                <a:endParaRPr kumimoji="1" lang="zh-TW" altLang="en-US" sz="2400" dirty="0">
                  <a:latin typeface="Century Gothic"/>
                  <a:cs typeface="Century Gothic"/>
                </a:endParaRPr>
              </a:p>
            </p:txBody>
          </p:sp>
        </p:grpSp>
        <p:cxnSp>
          <p:nvCxnSpPr>
            <p:cNvPr id="16" name="直線接點 15"/>
            <p:cNvCxnSpPr>
              <a:stCxn id="10" idx="0"/>
            </p:cNvCxnSpPr>
            <p:nvPr/>
          </p:nvCxnSpPr>
          <p:spPr>
            <a:xfrm flipV="1">
              <a:off x="2216550" y="2140309"/>
              <a:ext cx="0" cy="458636"/>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7" name="直線接點 16"/>
            <p:cNvCxnSpPr/>
            <p:nvPr/>
          </p:nvCxnSpPr>
          <p:spPr>
            <a:xfrm flipV="1">
              <a:off x="4626655" y="2140310"/>
              <a:ext cx="0" cy="458637"/>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8" name="直線接點 17"/>
            <p:cNvCxnSpPr/>
            <p:nvPr/>
          </p:nvCxnSpPr>
          <p:spPr>
            <a:xfrm flipV="1">
              <a:off x="7237127" y="2151590"/>
              <a:ext cx="0" cy="458637"/>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19" name="圓角矩形 18"/>
            <p:cNvSpPr/>
            <p:nvPr/>
          </p:nvSpPr>
          <p:spPr>
            <a:xfrm>
              <a:off x="2433159" y="1069196"/>
              <a:ext cx="1822626" cy="552717"/>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TW" sz="2400" dirty="0">
                  <a:solidFill>
                    <a:schemeClr val="tx1"/>
                  </a:solidFill>
                  <a:latin typeface="Century Gothic"/>
                  <a:cs typeface="Century Gothic"/>
                </a:rPr>
                <a:t>Client #1</a:t>
              </a:r>
              <a:endParaRPr kumimoji="1" lang="zh-TW" altLang="en-US" sz="2400" dirty="0">
                <a:solidFill>
                  <a:schemeClr val="tx1"/>
                </a:solidFill>
                <a:latin typeface="Century Gothic"/>
                <a:cs typeface="Century Gothic"/>
              </a:endParaRPr>
            </a:p>
          </p:txBody>
        </p:sp>
        <p:sp>
          <p:nvSpPr>
            <p:cNvPr id="20" name="圓角矩形 19"/>
            <p:cNvSpPr/>
            <p:nvPr/>
          </p:nvSpPr>
          <p:spPr>
            <a:xfrm>
              <a:off x="4949944" y="1069196"/>
              <a:ext cx="1822626" cy="552717"/>
            </a:xfrm>
            <a:prstGeom prst="round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TW" sz="2400" dirty="0">
                  <a:solidFill>
                    <a:srgbClr val="000000"/>
                  </a:solidFill>
                  <a:latin typeface="Century Gothic"/>
                  <a:cs typeface="Century Gothic"/>
                </a:rPr>
                <a:t>Client #2</a:t>
              </a:r>
              <a:endParaRPr kumimoji="1" lang="zh-TW" altLang="en-US" sz="2400" dirty="0">
                <a:solidFill>
                  <a:srgbClr val="000000"/>
                </a:solidFill>
                <a:latin typeface="Century Gothic"/>
                <a:cs typeface="Century Gothic"/>
              </a:endParaRPr>
            </a:p>
          </p:txBody>
        </p:sp>
        <p:cxnSp>
          <p:nvCxnSpPr>
            <p:cNvPr id="21" name="直線接點 20"/>
            <p:cNvCxnSpPr>
              <a:endCxn id="19" idx="2"/>
            </p:cNvCxnSpPr>
            <p:nvPr/>
          </p:nvCxnSpPr>
          <p:spPr>
            <a:xfrm flipH="1" flipV="1">
              <a:off x="3344476" y="1621914"/>
              <a:ext cx="465" cy="518396"/>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22" name="直線接點 21"/>
            <p:cNvCxnSpPr/>
            <p:nvPr/>
          </p:nvCxnSpPr>
          <p:spPr>
            <a:xfrm flipH="1" flipV="1">
              <a:off x="5813375" y="1621435"/>
              <a:ext cx="465" cy="518396"/>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25" name="文字方塊 24"/>
            <p:cNvSpPr txBox="1"/>
            <p:nvPr/>
          </p:nvSpPr>
          <p:spPr>
            <a:xfrm>
              <a:off x="1069827" y="1453652"/>
              <a:ext cx="1811332" cy="721798"/>
            </a:xfrm>
            <a:prstGeom prst="rect">
              <a:avLst/>
            </a:prstGeom>
            <a:noFill/>
          </p:spPr>
          <p:txBody>
            <a:bodyPr wrap="square" rtlCol="0">
              <a:spAutoFit/>
            </a:bodyPr>
            <a:lstStyle/>
            <a:p>
              <a:r>
                <a:rPr kumimoji="1" lang="en-US" altLang="zh-TW" sz="2400" b="1" dirty="0">
                  <a:solidFill>
                    <a:srgbClr val="1F497D"/>
                  </a:solidFill>
                  <a:latin typeface="Century Gothic"/>
                  <a:cs typeface="Century Gothic"/>
                </a:rPr>
                <a:t>Network</a:t>
              </a:r>
              <a:endParaRPr kumimoji="1" lang="zh-TW" altLang="en-US" sz="2400" b="1" dirty="0">
                <a:solidFill>
                  <a:srgbClr val="1F497D"/>
                </a:solidFill>
                <a:latin typeface="Century Gothic"/>
                <a:cs typeface="Century Gothic"/>
              </a:endParaRPr>
            </a:p>
          </p:txBody>
        </p:sp>
        <p:sp>
          <p:nvSpPr>
            <p:cNvPr id="26" name="文字方塊 25"/>
            <p:cNvSpPr txBox="1"/>
            <p:nvPr/>
          </p:nvSpPr>
          <p:spPr>
            <a:xfrm>
              <a:off x="2204791" y="1938996"/>
              <a:ext cx="1140145" cy="721798"/>
            </a:xfrm>
            <a:prstGeom prst="rect">
              <a:avLst/>
            </a:prstGeom>
            <a:noFill/>
          </p:spPr>
          <p:txBody>
            <a:bodyPr wrap="square" rtlCol="0">
              <a:spAutoFit/>
            </a:bodyPr>
            <a:lstStyle/>
            <a:p>
              <a:r>
                <a:rPr kumimoji="1" lang="en-US" altLang="zh-TW" sz="2400" b="1" dirty="0">
                  <a:latin typeface="Century Gothic"/>
                  <a:cs typeface="Century Gothic"/>
                </a:rPr>
                <a:t>10Gb</a:t>
              </a:r>
              <a:endParaRPr kumimoji="1" lang="zh-TW" altLang="en-US" sz="2400" b="1" dirty="0">
                <a:latin typeface="Century Gothic"/>
                <a:cs typeface="Century Gothic"/>
              </a:endParaRPr>
            </a:p>
          </p:txBody>
        </p:sp>
        <p:sp>
          <p:nvSpPr>
            <p:cNvPr id="27" name="文字方塊 26"/>
            <p:cNvSpPr txBox="1"/>
            <p:nvPr/>
          </p:nvSpPr>
          <p:spPr>
            <a:xfrm>
              <a:off x="4626659" y="1911986"/>
              <a:ext cx="1099921" cy="721798"/>
            </a:xfrm>
            <a:prstGeom prst="rect">
              <a:avLst/>
            </a:prstGeom>
            <a:noFill/>
          </p:spPr>
          <p:txBody>
            <a:bodyPr wrap="square" rtlCol="0">
              <a:spAutoFit/>
            </a:bodyPr>
            <a:lstStyle/>
            <a:p>
              <a:r>
                <a:rPr kumimoji="1" lang="en-US" altLang="zh-TW" sz="2400" b="1" dirty="0">
                  <a:latin typeface="Century Gothic"/>
                  <a:cs typeface="Century Gothic"/>
                </a:rPr>
                <a:t>10Gb</a:t>
              </a:r>
              <a:endParaRPr kumimoji="1" lang="zh-TW" altLang="en-US" sz="2400" b="1" dirty="0">
                <a:latin typeface="Century Gothic"/>
                <a:cs typeface="Century Gothic"/>
              </a:endParaRPr>
            </a:p>
          </p:txBody>
        </p:sp>
        <p:sp>
          <p:nvSpPr>
            <p:cNvPr id="28" name="文字方塊 27"/>
            <p:cNvSpPr txBox="1"/>
            <p:nvPr/>
          </p:nvSpPr>
          <p:spPr>
            <a:xfrm>
              <a:off x="7252864" y="1911986"/>
              <a:ext cx="1237049" cy="721798"/>
            </a:xfrm>
            <a:prstGeom prst="rect">
              <a:avLst/>
            </a:prstGeom>
            <a:noFill/>
          </p:spPr>
          <p:txBody>
            <a:bodyPr wrap="square" rtlCol="0">
              <a:spAutoFit/>
            </a:bodyPr>
            <a:lstStyle/>
            <a:p>
              <a:r>
                <a:rPr kumimoji="1" lang="en-US" altLang="zh-TW" sz="2400" b="1" dirty="0">
                  <a:latin typeface="Century Gothic"/>
                  <a:cs typeface="Century Gothic"/>
                </a:rPr>
                <a:t>10Gb</a:t>
              </a:r>
              <a:endParaRPr kumimoji="1" lang="zh-TW" altLang="en-US" sz="2400" b="1" dirty="0">
                <a:latin typeface="Century Gothic"/>
                <a:cs typeface="Century Gothic"/>
              </a:endParaRPr>
            </a:p>
          </p:txBody>
        </p:sp>
      </p:grpSp>
      <p:sp>
        <p:nvSpPr>
          <p:cNvPr id="119" name="乘號 118"/>
          <p:cNvSpPr/>
          <p:nvPr/>
        </p:nvSpPr>
        <p:spPr>
          <a:xfrm>
            <a:off x="6434060" y="1991480"/>
            <a:ext cx="1645133" cy="1018792"/>
          </a:xfrm>
          <a:prstGeom prst="mathMultiply">
            <a:avLst/>
          </a:prstGeom>
          <a:solidFill>
            <a:srgbClr val="FFFF00"/>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2400">
              <a:solidFill>
                <a:srgbClr val="FF6600"/>
              </a:solidFill>
            </a:endParaRPr>
          </a:p>
        </p:txBody>
      </p:sp>
      <p:grpSp>
        <p:nvGrpSpPr>
          <p:cNvPr id="121" name="群組 120"/>
          <p:cNvGrpSpPr/>
          <p:nvPr/>
        </p:nvGrpSpPr>
        <p:grpSpPr>
          <a:xfrm>
            <a:off x="2694934" y="3946725"/>
            <a:ext cx="9234641" cy="2723980"/>
            <a:chOff x="2021200" y="2960043"/>
            <a:chExt cx="6925981" cy="2042985"/>
          </a:xfrm>
        </p:grpSpPr>
        <p:sp>
          <p:nvSpPr>
            <p:cNvPr id="118" name="圓角矩形 117"/>
            <p:cNvSpPr/>
            <p:nvPr/>
          </p:nvSpPr>
          <p:spPr>
            <a:xfrm>
              <a:off x="2021200" y="2966980"/>
              <a:ext cx="6925981" cy="2036048"/>
            </a:xfrm>
            <a:prstGeom prst="round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zh-TW" altLang="en-US" sz="2400"/>
            </a:p>
          </p:txBody>
        </p:sp>
        <p:cxnSp>
          <p:nvCxnSpPr>
            <p:cNvPr id="50" name="直線接點 49"/>
            <p:cNvCxnSpPr/>
            <p:nvPr/>
          </p:nvCxnSpPr>
          <p:spPr>
            <a:xfrm>
              <a:off x="2327089" y="3274734"/>
              <a:ext cx="6409764"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51" name="圓角矩形 50"/>
            <p:cNvSpPr/>
            <p:nvPr/>
          </p:nvSpPr>
          <p:spPr>
            <a:xfrm>
              <a:off x="6933368" y="3553710"/>
              <a:ext cx="1615468" cy="572485"/>
            </a:xfrm>
            <a:prstGeom prst="roundRect">
              <a:avLst/>
            </a:prstGeom>
            <a:solidFill>
              <a:srgbClr val="9BBB59"/>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kumimoji="1" lang="en-US" altLang="zh-TW" sz="1867" dirty="0">
                <a:solidFill>
                  <a:schemeClr val="bg1"/>
                </a:solidFill>
                <a:latin typeface="Century Gothic"/>
                <a:cs typeface="Century Gothic"/>
              </a:endParaRPr>
            </a:p>
          </p:txBody>
        </p:sp>
        <p:grpSp>
          <p:nvGrpSpPr>
            <p:cNvPr id="52" name="群組 51"/>
            <p:cNvGrpSpPr/>
            <p:nvPr/>
          </p:nvGrpSpPr>
          <p:grpSpPr>
            <a:xfrm>
              <a:off x="2462580" y="4126196"/>
              <a:ext cx="1615468" cy="572767"/>
              <a:chOff x="1211165" y="3151183"/>
              <a:chExt cx="1822626" cy="964793"/>
            </a:xfrm>
          </p:grpSpPr>
          <p:sp>
            <p:nvSpPr>
              <p:cNvPr id="111" name="磁片 110"/>
              <p:cNvSpPr/>
              <p:nvPr/>
            </p:nvSpPr>
            <p:spPr>
              <a:xfrm>
                <a:off x="2610552" y="3657456"/>
                <a:ext cx="423239" cy="458520"/>
              </a:xfrm>
              <a:prstGeom prst="flowChartMagneticDisk">
                <a:avLst/>
              </a:prstGeom>
              <a:ln/>
            </p:spPr>
            <p:style>
              <a:lnRef idx="1">
                <a:schemeClr val="accent1"/>
              </a:lnRef>
              <a:fillRef idx="3">
                <a:schemeClr val="accent1"/>
              </a:fillRef>
              <a:effectRef idx="2">
                <a:schemeClr val="accent1"/>
              </a:effectRef>
              <a:fontRef idx="minor">
                <a:schemeClr val="lt1"/>
              </a:fontRef>
            </p:style>
            <p:txBody>
              <a:bodyPr/>
              <a:lstStyle/>
              <a:p>
                <a:endParaRPr lang="zh-TW" altLang="en-US" sz="2400">
                  <a:latin typeface="Century Gothic"/>
                  <a:cs typeface="Century Gothic"/>
                </a:endParaRPr>
              </a:p>
            </p:txBody>
          </p:sp>
          <p:cxnSp>
            <p:nvCxnSpPr>
              <p:cNvPr id="112" name="直線接點 111"/>
              <p:cNvCxnSpPr/>
              <p:nvPr/>
            </p:nvCxnSpPr>
            <p:spPr>
              <a:xfrm flipV="1">
                <a:off x="1422785" y="3151183"/>
                <a:ext cx="11799" cy="49451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3" name="直線接點 112"/>
              <p:cNvCxnSpPr/>
              <p:nvPr/>
            </p:nvCxnSpPr>
            <p:spPr>
              <a:xfrm flipV="1">
                <a:off x="2821627" y="3162943"/>
                <a:ext cx="11799" cy="49451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14" name="磁片 113"/>
              <p:cNvSpPr/>
              <p:nvPr/>
            </p:nvSpPr>
            <p:spPr>
              <a:xfrm>
                <a:off x="1211165" y="3610416"/>
                <a:ext cx="423239" cy="458520"/>
              </a:xfrm>
              <a:prstGeom prst="flowChartMagneticDisk">
                <a:avLst/>
              </a:prstGeom>
              <a:ln/>
            </p:spPr>
            <p:style>
              <a:lnRef idx="1">
                <a:schemeClr val="accent1"/>
              </a:lnRef>
              <a:fillRef idx="3">
                <a:schemeClr val="accent1"/>
              </a:fillRef>
              <a:effectRef idx="2">
                <a:schemeClr val="accent1"/>
              </a:effectRef>
              <a:fontRef idx="minor">
                <a:schemeClr val="lt1"/>
              </a:fontRef>
            </p:style>
            <p:txBody>
              <a:bodyPr/>
              <a:lstStyle/>
              <a:p>
                <a:endParaRPr lang="zh-TW" altLang="en-US" sz="2400">
                  <a:latin typeface="Century Gothic"/>
                  <a:cs typeface="Century Gothic"/>
                </a:endParaRPr>
              </a:p>
            </p:txBody>
          </p:sp>
          <p:cxnSp>
            <p:nvCxnSpPr>
              <p:cNvPr id="115" name="直線接點 114"/>
              <p:cNvCxnSpPr/>
              <p:nvPr/>
            </p:nvCxnSpPr>
            <p:spPr>
              <a:xfrm>
                <a:off x="1634404" y="3422140"/>
                <a:ext cx="976148"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16" name="文字方塊 115"/>
              <p:cNvSpPr txBox="1"/>
              <p:nvPr/>
            </p:nvSpPr>
            <p:spPr>
              <a:xfrm>
                <a:off x="1881421" y="3386857"/>
                <a:ext cx="729131" cy="583236"/>
              </a:xfrm>
              <a:prstGeom prst="rect">
                <a:avLst/>
              </a:prstGeom>
              <a:noFill/>
            </p:spPr>
            <p:txBody>
              <a:bodyPr wrap="square" rtlCol="0">
                <a:spAutoFit/>
              </a:bodyPr>
              <a:lstStyle/>
              <a:p>
                <a:r>
                  <a:rPr kumimoji="1" lang="en-US" altLang="zh-TW" sz="2400" dirty="0">
                    <a:latin typeface="Century Gothic"/>
                    <a:cs typeface="Century Gothic"/>
                  </a:rPr>
                  <a:t>x N</a:t>
                </a:r>
                <a:endParaRPr kumimoji="1" lang="zh-TW" altLang="en-US" sz="2400" dirty="0">
                  <a:latin typeface="Century Gothic"/>
                  <a:cs typeface="Century Gothic"/>
                </a:endParaRPr>
              </a:p>
            </p:txBody>
          </p:sp>
        </p:grpSp>
        <p:grpSp>
          <p:nvGrpSpPr>
            <p:cNvPr id="53" name="群組 52"/>
            <p:cNvGrpSpPr/>
            <p:nvPr/>
          </p:nvGrpSpPr>
          <p:grpSpPr>
            <a:xfrm>
              <a:off x="4598755" y="4126196"/>
              <a:ext cx="1615468" cy="572767"/>
              <a:chOff x="1211165" y="3151183"/>
              <a:chExt cx="1822626" cy="964793"/>
            </a:xfrm>
          </p:grpSpPr>
          <p:sp>
            <p:nvSpPr>
              <p:cNvPr id="105" name="磁片 104"/>
              <p:cNvSpPr/>
              <p:nvPr/>
            </p:nvSpPr>
            <p:spPr>
              <a:xfrm>
                <a:off x="2610552" y="3657456"/>
                <a:ext cx="423239" cy="458520"/>
              </a:xfrm>
              <a:prstGeom prst="flowChartMagneticDisk">
                <a:avLst/>
              </a:prstGeom>
              <a:ln/>
            </p:spPr>
            <p:style>
              <a:lnRef idx="1">
                <a:schemeClr val="accent1"/>
              </a:lnRef>
              <a:fillRef idx="3">
                <a:schemeClr val="accent1"/>
              </a:fillRef>
              <a:effectRef idx="2">
                <a:schemeClr val="accent1"/>
              </a:effectRef>
              <a:fontRef idx="minor">
                <a:schemeClr val="lt1"/>
              </a:fontRef>
            </p:style>
            <p:txBody>
              <a:bodyPr/>
              <a:lstStyle/>
              <a:p>
                <a:endParaRPr lang="zh-TW" altLang="en-US" sz="2400">
                  <a:latin typeface="Century Gothic"/>
                  <a:cs typeface="Century Gothic"/>
                </a:endParaRPr>
              </a:p>
            </p:txBody>
          </p:sp>
          <p:cxnSp>
            <p:nvCxnSpPr>
              <p:cNvPr id="106" name="直線接點 105"/>
              <p:cNvCxnSpPr/>
              <p:nvPr/>
            </p:nvCxnSpPr>
            <p:spPr>
              <a:xfrm flipV="1">
                <a:off x="1422785" y="3151183"/>
                <a:ext cx="11799" cy="49451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7" name="直線接點 106"/>
              <p:cNvCxnSpPr/>
              <p:nvPr/>
            </p:nvCxnSpPr>
            <p:spPr>
              <a:xfrm flipV="1">
                <a:off x="2821627" y="3162943"/>
                <a:ext cx="11799" cy="49451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08" name="磁片 107"/>
              <p:cNvSpPr/>
              <p:nvPr/>
            </p:nvSpPr>
            <p:spPr>
              <a:xfrm>
                <a:off x="1211165" y="3610416"/>
                <a:ext cx="423239" cy="458520"/>
              </a:xfrm>
              <a:prstGeom prst="flowChartMagneticDisk">
                <a:avLst/>
              </a:prstGeom>
              <a:ln/>
            </p:spPr>
            <p:style>
              <a:lnRef idx="1">
                <a:schemeClr val="accent1"/>
              </a:lnRef>
              <a:fillRef idx="3">
                <a:schemeClr val="accent1"/>
              </a:fillRef>
              <a:effectRef idx="2">
                <a:schemeClr val="accent1"/>
              </a:effectRef>
              <a:fontRef idx="minor">
                <a:schemeClr val="lt1"/>
              </a:fontRef>
            </p:style>
            <p:txBody>
              <a:bodyPr/>
              <a:lstStyle/>
              <a:p>
                <a:endParaRPr lang="zh-TW" altLang="en-US" sz="2400">
                  <a:latin typeface="Century Gothic"/>
                  <a:cs typeface="Century Gothic"/>
                </a:endParaRPr>
              </a:p>
            </p:txBody>
          </p:sp>
          <p:cxnSp>
            <p:nvCxnSpPr>
              <p:cNvPr id="109" name="直線接點 108"/>
              <p:cNvCxnSpPr/>
              <p:nvPr/>
            </p:nvCxnSpPr>
            <p:spPr>
              <a:xfrm>
                <a:off x="1634404" y="3422140"/>
                <a:ext cx="976148"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10" name="文字方塊 109"/>
              <p:cNvSpPr txBox="1"/>
              <p:nvPr/>
            </p:nvSpPr>
            <p:spPr>
              <a:xfrm>
                <a:off x="1881421" y="3386857"/>
                <a:ext cx="729131" cy="583236"/>
              </a:xfrm>
              <a:prstGeom prst="rect">
                <a:avLst/>
              </a:prstGeom>
              <a:noFill/>
            </p:spPr>
            <p:txBody>
              <a:bodyPr wrap="square" rtlCol="0">
                <a:spAutoFit/>
              </a:bodyPr>
              <a:lstStyle/>
              <a:p>
                <a:r>
                  <a:rPr kumimoji="1" lang="en-US" altLang="zh-TW" sz="2400" dirty="0">
                    <a:latin typeface="Century Gothic"/>
                    <a:cs typeface="Century Gothic"/>
                  </a:rPr>
                  <a:t>x N</a:t>
                </a:r>
                <a:endParaRPr kumimoji="1" lang="zh-TW" altLang="en-US" sz="2400" dirty="0">
                  <a:latin typeface="Century Gothic"/>
                  <a:cs typeface="Century Gothic"/>
                </a:endParaRPr>
              </a:p>
            </p:txBody>
          </p:sp>
        </p:grpSp>
        <p:grpSp>
          <p:nvGrpSpPr>
            <p:cNvPr id="54" name="群組 53"/>
            <p:cNvGrpSpPr/>
            <p:nvPr/>
          </p:nvGrpSpPr>
          <p:grpSpPr>
            <a:xfrm>
              <a:off x="6933368" y="4126196"/>
              <a:ext cx="1615468" cy="572767"/>
              <a:chOff x="1211165" y="3151183"/>
              <a:chExt cx="1822626" cy="964793"/>
            </a:xfrm>
          </p:grpSpPr>
          <p:sp>
            <p:nvSpPr>
              <p:cNvPr id="99" name="磁片 98"/>
              <p:cNvSpPr/>
              <p:nvPr/>
            </p:nvSpPr>
            <p:spPr>
              <a:xfrm>
                <a:off x="2610552" y="3657456"/>
                <a:ext cx="423239" cy="458520"/>
              </a:xfrm>
              <a:prstGeom prst="flowChartMagneticDisk">
                <a:avLst/>
              </a:prstGeom>
              <a:ln/>
            </p:spPr>
            <p:style>
              <a:lnRef idx="1">
                <a:schemeClr val="accent1"/>
              </a:lnRef>
              <a:fillRef idx="3">
                <a:schemeClr val="accent1"/>
              </a:fillRef>
              <a:effectRef idx="2">
                <a:schemeClr val="accent1"/>
              </a:effectRef>
              <a:fontRef idx="minor">
                <a:schemeClr val="lt1"/>
              </a:fontRef>
            </p:style>
            <p:txBody>
              <a:bodyPr/>
              <a:lstStyle/>
              <a:p>
                <a:endParaRPr lang="zh-TW" altLang="en-US" sz="2400">
                  <a:latin typeface="Century Gothic"/>
                  <a:cs typeface="Century Gothic"/>
                </a:endParaRPr>
              </a:p>
            </p:txBody>
          </p:sp>
          <p:cxnSp>
            <p:nvCxnSpPr>
              <p:cNvPr id="100" name="直線接點 99"/>
              <p:cNvCxnSpPr/>
              <p:nvPr/>
            </p:nvCxnSpPr>
            <p:spPr>
              <a:xfrm flipV="1">
                <a:off x="1422785" y="3151183"/>
                <a:ext cx="11799" cy="49451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1" name="直線接點 100"/>
              <p:cNvCxnSpPr/>
              <p:nvPr/>
            </p:nvCxnSpPr>
            <p:spPr>
              <a:xfrm flipV="1">
                <a:off x="2821627" y="3162943"/>
                <a:ext cx="11799" cy="49451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02" name="磁片 101"/>
              <p:cNvSpPr/>
              <p:nvPr/>
            </p:nvSpPr>
            <p:spPr>
              <a:xfrm>
                <a:off x="1211165" y="3610416"/>
                <a:ext cx="423239" cy="458520"/>
              </a:xfrm>
              <a:prstGeom prst="flowChartMagneticDisk">
                <a:avLst/>
              </a:prstGeom>
              <a:ln/>
            </p:spPr>
            <p:style>
              <a:lnRef idx="1">
                <a:schemeClr val="accent1"/>
              </a:lnRef>
              <a:fillRef idx="3">
                <a:schemeClr val="accent1"/>
              </a:fillRef>
              <a:effectRef idx="2">
                <a:schemeClr val="accent1"/>
              </a:effectRef>
              <a:fontRef idx="minor">
                <a:schemeClr val="lt1"/>
              </a:fontRef>
            </p:style>
            <p:txBody>
              <a:bodyPr/>
              <a:lstStyle/>
              <a:p>
                <a:endParaRPr lang="zh-TW" altLang="en-US" sz="2400">
                  <a:latin typeface="Century Gothic"/>
                  <a:cs typeface="Century Gothic"/>
                </a:endParaRPr>
              </a:p>
            </p:txBody>
          </p:sp>
          <p:cxnSp>
            <p:nvCxnSpPr>
              <p:cNvPr id="103" name="直線接點 102"/>
              <p:cNvCxnSpPr/>
              <p:nvPr/>
            </p:nvCxnSpPr>
            <p:spPr>
              <a:xfrm>
                <a:off x="1634404" y="3422140"/>
                <a:ext cx="976148"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04" name="文字方塊 103"/>
              <p:cNvSpPr txBox="1"/>
              <p:nvPr/>
            </p:nvSpPr>
            <p:spPr>
              <a:xfrm>
                <a:off x="1881421" y="3386857"/>
                <a:ext cx="729131" cy="583236"/>
              </a:xfrm>
              <a:prstGeom prst="rect">
                <a:avLst/>
              </a:prstGeom>
              <a:noFill/>
            </p:spPr>
            <p:txBody>
              <a:bodyPr wrap="square" rtlCol="0">
                <a:spAutoFit/>
              </a:bodyPr>
              <a:lstStyle/>
              <a:p>
                <a:r>
                  <a:rPr kumimoji="1" lang="en-US" altLang="zh-TW" sz="2400" dirty="0">
                    <a:latin typeface="Century Gothic"/>
                    <a:cs typeface="Century Gothic"/>
                  </a:rPr>
                  <a:t>x N</a:t>
                </a:r>
                <a:endParaRPr kumimoji="1" lang="zh-TW" altLang="en-US" sz="2400" dirty="0">
                  <a:latin typeface="Century Gothic"/>
                  <a:cs typeface="Century Gothic"/>
                </a:endParaRPr>
              </a:p>
            </p:txBody>
          </p:sp>
        </p:grpSp>
        <p:cxnSp>
          <p:nvCxnSpPr>
            <p:cNvPr id="55" name="直線接點 54"/>
            <p:cNvCxnSpPr/>
            <p:nvPr/>
          </p:nvCxnSpPr>
          <p:spPr>
            <a:xfrm flipH="1" flipV="1">
              <a:off x="4270039" y="2966980"/>
              <a:ext cx="412" cy="307755"/>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56" name="直線接點 55"/>
            <p:cNvCxnSpPr/>
            <p:nvPr/>
          </p:nvCxnSpPr>
          <p:spPr>
            <a:xfrm flipH="1" flipV="1">
              <a:off x="6458328" y="2966696"/>
              <a:ext cx="412" cy="307755"/>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58" name="文字方塊 57"/>
            <p:cNvSpPr txBox="1"/>
            <p:nvPr/>
          </p:nvSpPr>
          <p:spPr>
            <a:xfrm>
              <a:off x="2294998" y="2960043"/>
              <a:ext cx="1167306" cy="346249"/>
            </a:xfrm>
            <a:prstGeom prst="rect">
              <a:avLst/>
            </a:prstGeom>
            <a:noFill/>
          </p:spPr>
          <p:txBody>
            <a:bodyPr wrap="square" rtlCol="0">
              <a:spAutoFit/>
            </a:bodyPr>
            <a:lstStyle/>
            <a:p>
              <a:r>
                <a:rPr kumimoji="1" lang="en-US" altLang="zh-TW" sz="2400" b="1" dirty="0">
                  <a:solidFill>
                    <a:srgbClr val="1F497D"/>
                  </a:solidFill>
                  <a:latin typeface="Century Gothic"/>
                  <a:cs typeface="Century Gothic"/>
                </a:rPr>
                <a:t>Network</a:t>
              </a:r>
              <a:endParaRPr kumimoji="1" lang="zh-TW" altLang="en-US" sz="2400" b="1" dirty="0">
                <a:solidFill>
                  <a:srgbClr val="1F497D"/>
                </a:solidFill>
                <a:latin typeface="Century Gothic"/>
                <a:cs typeface="Century Gothic"/>
              </a:endParaRPr>
            </a:p>
          </p:txBody>
        </p:sp>
        <p:sp>
          <p:nvSpPr>
            <p:cNvPr id="59" name="圓角矩形 58"/>
            <p:cNvSpPr/>
            <p:nvPr/>
          </p:nvSpPr>
          <p:spPr>
            <a:xfrm>
              <a:off x="4598755" y="3547014"/>
              <a:ext cx="1615468" cy="572485"/>
            </a:xfrm>
            <a:prstGeom prst="roundRect">
              <a:avLst/>
            </a:prstGeom>
            <a:solidFill>
              <a:srgbClr val="9BBB59"/>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kumimoji="1" lang="en-US" altLang="zh-TW" sz="1867" dirty="0">
                <a:solidFill>
                  <a:schemeClr val="bg1"/>
                </a:solidFill>
                <a:latin typeface="Century Gothic"/>
                <a:cs typeface="Century Gothic"/>
              </a:endParaRPr>
            </a:p>
          </p:txBody>
        </p:sp>
        <p:sp>
          <p:nvSpPr>
            <p:cNvPr id="60" name="圓角矩形 59"/>
            <p:cNvSpPr/>
            <p:nvPr/>
          </p:nvSpPr>
          <p:spPr>
            <a:xfrm>
              <a:off x="2462580" y="3547014"/>
              <a:ext cx="1615468" cy="572485"/>
            </a:xfrm>
            <a:prstGeom prst="roundRect">
              <a:avLst/>
            </a:prstGeom>
            <a:solidFill>
              <a:srgbClr val="9BBB59"/>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kumimoji="1" lang="en-US" altLang="zh-TW" sz="1867" dirty="0">
                <a:solidFill>
                  <a:schemeClr val="bg1"/>
                </a:solidFill>
                <a:latin typeface="Century Gothic"/>
                <a:cs typeface="Century Gothic"/>
              </a:endParaRPr>
            </a:p>
          </p:txBody>
        </p:sp>
        <p:grpSp>
          <p:nvGrpSpPr>
            <p:cNvPr id="61" name="群組 60"/>
            <p:cNvGrpSpPr/>
            <p:nvPr/>
          </p:nvGrpSpPr>
          <p:grpSpPr>
            <a:xfrm>
              <a:off x="2462580" y="3274735"/>
              <a:ext cx="1615468" cy="859103"/>
              <a:chOff x="1211165" y="2140309"/>
              <a:chExt cx="1822626" cy="1447109"/>
            </a:xfrm>
          </p:grpSpPr>
          <p:sp>
            <p:nvSpPr>
              <p:cNvPr id="91" name="圓角矩形 90"/>
              <p:cNvSpPr/>
              <p:nvPr/>
            </p:nvSpPr>
            <p:spPr>
              <a:xfrm>
                <a:off x="1269959" y="3304545"/>
                <a:ext cx="340927" cy="258718"/>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TW" sz="1067" dirty="0">
                    <a:solidFill>
                      <a:schemeClr val="bg1"/>
                    </a:solidFill>
                    <a:latin typeface="Century Gothic"/>
                    <a:cs typeface="Century Gothic"/>
                  </a:rPr>
                  <a:t>MS</a:t>
                </a:r>
                <a:endParaRPr kumimoji="1" lang="zh-TW" altLang="en-US" sz="1067" dirty="0">
                  <a:solidFill>
                    <a:schemeClr val="bg1"/>
                  </a:solidFill>
                  <a:latin typeface="Century Gothic"/>
                  <a:cs typeface="Century Gothic"/>
                </a:endParaRPr>
              </a:p>
            </p:txBody>
          </p:sp>
          <p:sp>
            <p:nvSpPr>
              <p:cNvPr id="92" name="圓角矩形 91"/>
              <p:cNvSpPr/>
              <p:nvPr/>
            </p:nvSpPr>
            <p:spPr>
              <a:xfrm>
                <a:off x="2657507" y="3304545"/>
                <a:ext cx="340927" cy="258718"/>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TW" sz="1067" dirty="0">
                    <a:solidFill>
                      <a:srgbClr val="FFFFFF"/>
                    </a:solidFill>
                    <a:latin typeface="Century Gothic"/>
                    <a:cs typeface="Century Gothic"/>
                  </a:rPr>
                  <a:t>MS</a:t>
                </a:r>
                <a:endParaRPr kumimoji="1" lang="zh-TW" altLang="en-US" sz="1067" dirty="0">
                  <a:solidFill>
                    <a:srgbClr val="FFFFFF"/>
                  </a:solidFill>
                  <a:latin typeface="Century Gothic"/>
                  <a:cs typeface="Century Gothic"/>
                </a:endParaRPr>
              </a:p>
            </p:txBody>
          </p:sp>
          <p:cxnSp>
            <p:nvCxnSpPr>
              <p:cNvPr id="93" name="直線接點 92"/>
              <p:cNvCxnSpPr/>
              <p:nvPr/>
            </p:nvCxnSpPr>
            <p:spPr>
              <a:xfrm>
                <a:off x="1211165" y="3057584"/>
                <a:ext cx="182262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直線接點 93"/>
              <p:cNvCxnSpPr>
                <a:stCxn id="91" idx="0"/>
              </p:cNvCxnSpPr>
              <p:nvPr/>
            </p:nvCxnSpPr>
            <p:spPr>
              <a:xfrm flipV="1">
                <a:off x="1440423" y="3057584"/>
                <a:ext cx="0" cy="246961"/>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直線接點 94"/>
              <p:cNvCxnSpPr/>
              <p:nvPr/>
            </p:nvCxnSpPr>
            <p:spPr>
              <a:xfrm flipV="1">
                <a:off x="2827010" y="3074743"/>
                <a:ext cx="0" cy="246961"/>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直線接點 95"/>
              <p:cNvCxnSpPr/>
              <p:nvPr/>
            </p:nvCxnSpPr>
            <p:spPr>
              <a:xfrm>
                <a:off x="1657455" y="3421660"/>
                <a:ext cx="976148"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97" name="文字方塊 96"/>
              <p:cNvSpPr txBox="1"/>
              <p:nvPr/>
            </p:nvSpPr>
            <p:spPr>
              <a:xfrm>
                <a:off x="1916231" y="3004182"/>
                <a:ext cx="729131" cy="583236"/>
              </a:xfrm>
              <a:prstGeom prst="rect">
                <a:avLst/>
              </a:prstGeom>
              <a:noFill/>
            </p:spPr>
            <p:txBody>
              <a:bodyPr wrap="square" rtlCol="0">
                <a:spAutoFit/>
              </a:bodyPr>
              <a:lstStyle/>
              <a:p>
                <a:r>
                  <a:rPr kumimoji="1" lang="en-US" altLang="zh-TW" sz="2400" dirty="0">
                    <a:latin typeface="Century Gothic"/>
                    <a:cs typeface="Century Gothic"/>
                  </a:rPr>
                  <a:t>xN</a:t>
                </a:r>
                <a:endParaRPr kumimoji="1" lang="zh-TW" altLang="en-US" sz="2400" dirty="0">
                  <a:latin typeface="Century Gothic"/>
                  <a:cs typeface="Century Gothic"/>
                </a:endParaRPr>
              </a:p>
            </p:txBody>
          </p:sp>
          <p:cxnSp>
            <p:nvCxnSpPr>
              <p:cNvPr id="98" name="直線接點 97"/>
              <p:cNvCxnSpPr/>
              <p:nvPr/>
            </p:nvCxnSpPr>
            <p:spPr>
              <a:xfrm flipV="1">
                <a:off x="2122478" y="2140309"/>
                <a:ext cx="0" cy="917275"/>
              </a:xfrm>
              <a:prstGeom prst="line">
                <a:avLst/>
              </a:prstGeom>
              <a:ln w="76200" cmpd="sng">
                <a:solidFill>
                  <a:srgbClr val="3366FF"/>
                </a:solidFill>
              </a:ln>
            </p:spPr>
            <p:style>
              <a:lnRef idx="2">
                <a:schemeClr val="accent1"/>
              </a:lnRef>
              <a:fillRef idx="0">
                <a:schemeClr val="accent1"/>
              </a:fillRef>
              <a:effectRef idx="1">
                <a:schemeClr val="accent1"/>
              </a:effectRef>
              <a:fontRef idx="minor">
                <a:schemeClr val="tx1"/>
              </a:fontRef>
            </p:style>
          </p:cxnSp>
        </p:grpSp>
        <p:grpSp>
          <p:nvGrpSpPr>
            <p:cNvPr id="62" name="群組 61"/>
            <p:cNvGrpSpPr/>
            <p:nvPr/>
          </p:nvGrpSpPr>
          <p:grpSpPr>
            <a:xfrm>
              <a:off x="4598755" y="3281431"/>
              <a:ext cx="1615468" cy="859103"/>
              <a:chOff x="1211165" y="2140309"/>
              <a:chExt cx="1822626" cy="1447109"/>
            </a:xfrm>
          </p:grpSpPr>
          <p:sp>
            <p:nvSpPr>
              <p:cNvPr id="83" name="圓角矩形 82"/>
              <p:cNvSpPr/>
              <p:nvPr/>
            </p:nvSpPr>
            <p:spPr>
              <a:xfrm>
                <a:off x="1269959" y="3304545"/>
                <a:ext cx="340927" cy="258718"/>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TW" sz="1067" dirty="0">
                    <a:solidFill>
                      <a:schemeClr val="bg1"/>
                    </a:solidFill>
                    <a:latin typeface="Century Gothic"/>
                    <a:cs typeface="Century Gothic"/>
                  </a:rPr>
                  <a:t>MS</a:t>
                </a:r>
                <a:endParaRPr kumimoji="1" lang="zh-TW" altLang="en-US" sz="1067" dirty="0">
                  <a:solidFill>
                    <a:schemeClr val="bg1"/>
                  </a:solidFill>
                  <a:latin typeface="Century Gothic"/>
                  <a:cs typeface="Century Gothic"/>
                </a:endParaRPr>
              </a:p>
            </p:txBody>
          </p:sp>
          <p:sp>
            <p:nvSpPr>
              <p:cNvPr id="84" name="圓角矩形 83"/>
              <p:cNvSpPr/>
              <p:nvPr/>
            </p:nvSpPr>
            <p:spPr>
              <a:xfrm>
                <a:off x="2657507" y="3304545"/>
                <a:ext cx="340927" cy="258718"/>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TW" sz="1067" dirty="0">
                    <a:solidFill>
                      <a:srgbClr val="FFFFFF"/>
                    </a:solidFill>
                    <a:latin typeface="Century Gothic"/>
                    <a:cs typeface="Century Gothic"/>
                  </a:rPr>
                  <a:t>MS</a:t>
                </a:r>
                <a:endParaRPr kumimoji="1" lang="zh-TW" altLang="en-US" sz="1067" dirty="0">
                  <a:solidFill>
                    <a:srgbClr val="FFFFFF"/>
                  </a:solidFill>
                  <a:latin typeface="Century Gothic"/>
                  <a:cs typeface="Century Gothic"/>
                </a:endParaRPr>
              </a:p>
            </p:txBody>
          </p:sp>
          <p:cxnSp>
            <p:nvCxnSpPr>
              <p:cNvPr id="85" name="直線接點 84"/>
              <p:cNvCxnSpPr/>
              <p:nvPr/>
            </p:nvCxnSpPr>
            <p:spPr>
              <a:xfrm>
                <a:off x="1211165" y="3057584"/>
                <a:ext cx="182262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直線接點 85"/>
              <p:cNvCxnSpPr>
                <a:stCxn id="83" idx="0"/>
              </p:cNvCxnSpPr>
              <p:nvPr/>
            </p:nvCxnSpPr>
            <p:spPr>
              <a:xfrm flipV="1">
                <a:off x="1440423" y="3057584"/>
                <a:ext cx="0" cy="246961"/>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直線接點 86"/>
              <p:cNvCxnSpPr/>
              <p:nvPr/>
            </p:nvCxnSpPr>
            <p:spPr>
              <a:xfrm flipV="1">
                <a:off x="2827010" y="3074743"/>
                <a:ext cx="0" cy="246961"/>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直線接點 87"/>
              <p:cNvCxnSpPr/>
              <p:nvPr/>
            </p:nvCxnSpPr>
            <p:spPr>
              <a:xfrm>
                <a:off x="1657455" y="3421660"/>
                <a:ext cx="976148"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89" name="文字方塊 88"/>
              <p:cNvSpPr txBox="1"/>
              <p:nvPr/>
            </p:nvSpPr>
            <p:spPr>
              <a:xfrm>
                <a:off x="1916231" y="3004182"/>
                <a:ext cx="729131" cy="583236"/>
              </a:xfrm>
              <a:prstGeom prst="rect">
                <a:avLst/>
              </a:prstGeom>
              <a:noFill/>
            </p:spPr>
            <p:txBody>
              <a:bodyPr wrap="square" rtlCol="0">
                <a:spAutoFit/>
              </a:bodyPr>
              <a:lstStyle/>
              <a:p>
                <a:r>
                  <a:rPr kumimoji="1" lang="en-US" altLang="zh-TW" sz="2400" dirty="0">
                    <a:latin typeface="Century Gothic"/>
                    <a:cs typeface="Century Gothic"/>
                  </a:rPr>
                  <a:t>xN</a:t>
                </a:r>
                <a:endParaRPr kumimoji="1" lang="zh-TW" altLang="en-US" sz="2400" dirty="0">
                  <a:latin typeface="Century Gothic"/>
                  <a:cs typeface="Century Gothic"/>
                </a:endParaRPr>
              </a:p>
            </p:txBody>
          </p:sp>
          <p:cxnSp>
            <p:nvCxnSpPr>
              <p:cNvPr id="90" name="直線接點 89"/>
              <p:cNvCxnSpPr/>
              <p:nvPr/>
            </p:nvCxnSpPr>
            <p:spPr>
              <a:xfrm flipV="1">
                <a:off x="2122478" y="2140309"/>
                <a:ext cx="0" cy="917275"/>
              </a:xfrm>
              <a:prstGeom prst="line">
                <a:avLst/>
              </a:prstGeom>
              <a:ln w="76200" cmpd="sng">
                <a:solidFill>
                  <a:srgbClr val="3366FF"/>
                </a:solidFill>
              </a:ln>
            </p:spPr>
            <p:style>
              <a:lnRef idx="2">
                <a:schemeClr val="accent1"/>
              </a:lnRef>
              <a:fillRef idx="0">
                <a:schemeClr val="accent1"/>
              </a:fillRef>
              <a:effectRef idx="1">
                <a:schemeClr val="accent1"/>
              </a:effectRef>
              <a:fontRef idx="minor">
                <a:schemeClr val="tx1"/>
              </a:fontRef>
            </p:style>
          </p:cxnSp>
        </p:grpSp>
        <p:grpSp>
          <p:nvGrpSpPr>
            <p:cNvPr id="63" name="群組 62"/>
            <p:cNvGrpSpPr/>
            <p:nvPr/>
          </p:nvGrpSpPr>
          <p:grpSpPr>
            <a:xfrm>
              <a:off x="6933368" y="3281431"/>
              <a:ext cx="1615468" cy="866084"/>
              <a:chOff x="1211165" y="2140309"/>
              <a:chExt cx="1822626" cy="1458868"/>
            </a:xfrm>
          </p:grpSpPr>
          <p:sp>
            <p:nvSpPr>
              <p:cNvPr id="75" name="圓角矩形 74"/>
              <p:cNvSpPr/>
              <p:nvPr/>
            </p:nvSpPr>
            <p:spPr>
              <a:xfrm>
                <a:off x="1269959" y="3304545"/>
                <a:ext cx="340927" cy="258718"/>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TW" sz="1067" dirty="0">
                    <a:solidFill>
                      <a:schemeClr val="bg1"/>
                    </a:solidFill>
                    <a:latin typeface="Century Gothic"/>
                    <a:cs typeface="Century Gothic"/>
                  </a:rPr>
                  <a:t>MS</a:t>
                </a:r>
                <a:endParaRPr kumimoji="1" lang="zh-TW" altLang="en-US" sz="1067" dirty="0">
                  <a:solidFill>
                    <a:schemeClr val="bg1"/>
                  </a:solidFill>
                  <a:latin typeface="Century Gothic"/>
                  <a:cs typeface="Century Gothic"/>
                </a:endParaRPr>
              </a:p>
            </p:txBody>
          </p:sp>
          <p:sp>
            <p:nvSpPr>
              <p:cNvPr id="76" name="圓角矩形 75"/>
              <p:cNvSpPr/>
              <p:nvPr/>
            </p:nvSpPr>
            <p:spPr>
              <a:xfrm>
                <a:off x="2657507" y="3304545"/>
                <a:ext cx="340927" cy="258718"/>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TW" sz="1067" dirty="0">
                    <a:solidFill>
                      <a:srgbClr val="FFFFFF"/>
                    </a:solidFill>
                    <a:latin typeface="Century Gothic"/>
                    <a:cs typeface="Century Gothic"/>
                  </a:rPr>
                  <a:t>MS</a:t>
                </a:r>
                <a:endParaRPr kumimoji="1" lang="zh-TW" altLang="en-US" sz="1067" dirty="0">
                  <a:solidFill>
                    <a:srgbClr val="FFFFFF"/>
                  </a:solidFill>
                  <a:latin typeface="Century Gothic"/>
                  <a:cs typeface="Century Gothic"/>
                </a:endParaRPr>
              </a:p>
            </p:txBody>
          </p:sp>
          <p:cxnSp>
            <p:nvCxnSpPr>
              <p:cNvPr id="77" name="直線接點 76"/>
              <p:cNvCxnSpPr/>
              <p:nvPr/>
            </p:nvCxnSpPr>
            <p:spPr>
              <a:xfrm>
                <a:off x="1211165" y="3057584"/>
                <a:ext cx="182262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直線接點 77"/>
              <p:cNvCxnSpPr>
                <a:stCxn id="75" idx="0"/>
              </p:cNvCxnSpPr>
              <p:nvPr/>
            </p:nvCxnSpPr>
            <p:spPr>
              <a:xfrm flipV="1">
                <a:off x="1440423" y="3057584"/>
                <a:ext cx="0" cy="246961"/>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直線接點 78"/>
              <p:cNvCxnSpPr/>
              <p:nvPr/>
            </p:nvCxnSpPr>
            <p:spPr>
              <a:xfrm flipV="1">
                <a:off x="2827010" y="3074743"/>
                <a:ext cx="0" cy="246961"/>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直線接點 79"/>
              <p:cNvCxnSpPr/>
              <p:nvPr/>
            </p:nvCxnSpPr>
            <p:spPr>
              <a:xfrm>
                <a:off x="1657455" y="3421660"/>
                <a:ext cx="976148"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81" name="文字方塊 80"/>
              <p:cNvSpPr txBox="1"/>
              <p:nvPr/>
            </p:nvSpPr>
            <p:spPr>
              <a:xfrm>
                <a:off x="1916231" y="3015941"/>
                <a:ext cx="729131" cy="583236"/>
              </a:xfrm>
              <a:prstGeom prst="rect">
                <a:avLst/>
              </a:prstGeom>
              <a:noFill/>
            </p:spPr>
            <p:txBody>
              <a:bodyPr wrap="square" rtlCol="0">
                <a:spAutoFit/>
              </a:bodyPr>
              <a:lstStyle/>
              <a:p>
                <a:r>
                  <a:rPr kumimoji="1" lang="en-US" altLang="zh-TW" sz="2400" dirty="0">
                    <a:latin typeface="Century Gothic"/>
                    <a:cs typeface="Century Gothic"/>
                  </a:rPr>
                  <a:t>xN</a:t>
                </a:r>
                <a:endParaRPr kumimoji="1" lang="zh-TW" altLang="en-US" sz="2400" dirty="0">
                  <a:latin typeface="Century Gothic"/>
                  <a:cs typeface="Century Gothic"/>
                </a:endParaRPr>
              </a:p>
            </p:txBody>
          </p:sp>
          <p:cxnSp>
            <p:nvCxnSpPr>
              <p:cNvPr id="82" name="直線接點 81"/>
              <p:cNvCxnSpPr/>
              <p:nvPr/>
            </p:nvCxnSpPr>
            <p:spPr>
              <a:xfrm flipV="1">
                <a:off x="2122478" y="2140309"/>
                <a:ext cx="0" cy="917275"/>
              </a:xfrm>
              <a:prstGeom prst="line">
                <a:avLst/>
              </a:prstGeom>
              <a:ln w="76200" cmpd="sng">
                <a:solidFill>
                  <a:srgbClr val="3366FF"/>
                </a:solidFill>
              </a:ln>
            </p:spPr>
            <p:style>
              <a:lnRef idx="2">
                <a:schemeClr val="accent1"/>
              </a:lnRef>
              <a:fillRef idx="0">
                <a:schemeClr val="accent1"/>
              </a:fillRef>
              <a:effectRef idx="1">
                <a:schemeClr val="accent1"/>
              </a:effectRef>
              <a:fontRef idx="minor">
                <a:schemeClr val="tx1"/>
              </a:fontRef>
            </p:style>
          </p:cxnSp>
        </p:grpSp>
        <p:sp>
          <p:nvSpPr>
            <p:cNvPr id="64" name="文字方塊 63"/>
            <p:cNvSpPr txBox="1"/>
            <p:nvPr/>
          </p:nvSpPr>
          <p:spPr>
            <a:xfrm>
              <a:off x="4640036" y="3903070"/>
              <a:ext cx="437740" cy="438581"/>
            </a:xfrm>
            <a:prstGeom prst="rect">
              <a:avLst/>
            </a:prstGeom>
            <a:noFill/>
          </p:spPr>
          <p:txBody>
            <a:bodyPr wrap="square" rtlCol="0">
              <a:spAutoFit/>
            </a:bodyPr>
            <a:lstStyle/>
            <a:p>
              <a:r>
                <a:rPr kumimoji="1" lang="en-US" altLang="zh-TW" sz="3200" b="1" dirty="0">
                  <a:solidFill>
                    <a:srgbClr val="FF6600"/>
                  </a:solidFill>
                  <a:latin typeface="Century Gothic"/>
                  <a:cs typeface="Century Gothic"/>
                </a:rPr>
                <a:t>X</a:t>
              </a:r>
              <a:endParaRPr kumimoji="1" lang="zh-TW" altLang="en-US" sz="3200" b="1" dirty="0">
                <a:solidFill>
                  <a:srgbClr val="FF6600"/>
                </a:solidFill>
                <a:latin typeface="Century Gothic"/>
                <a:cs typeface="Century Gothic"/>
              </a:endParaRPr>
            </a:p>
          </p:txBody>
        </p:sp>
        <p:sp>
          <p:nvSpPr>
            <p:cNvPr id="65" name="圓角矩形 64"/>
            <p:cNvSpPr/>
            <p:nvPr/>
          </p:nvSpPr>
          <p:spPr>
            <a:xfrm>
              <a:off x="3129196" y="3979583"/>
              <a:ext cx="302178" cy="153593"/>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TW" sz="1067" dirty="0">
                  <a:solidFill>
                    <a:srgbClr val="FFFFFF"/>
                  </a:solidFill>
                  <a:latin typeface="Century Gothic"/>
                  <a:cs typeface="Century Gothic"/>
                </a:rPr>
                <a:t>MS</a:t>
              </a:r>
              <a:endParaRPr kumimoji="1" lang="zh-TW" altLang="en-US" sz="1067" dirty="0">
                <a:solidFill>
                  <a:srgbClr val="FFFFFF"/>
                </a:solidFill>
                <a:latin typeface="Century Gothic"/>
                <a:cs typeface="Century Gothic"/>
              </a:endParaRPr>
            </a:p>
          </p:txBody>
        </p:sp>
        <p:sp>
          <p:nvSpPr>
            <p:cNvPr id="66" name="圓角矩形 65"/>
            <p:cNvSpPr/>
            <p:nvPr/>
          </p:nvSpPr>
          <p:spPr>
            <a:xfrm>
              <a:off x="5255404" y="3979583"/>
              <a:ext cx="302178" cy="153593"/>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TW" sz="1067" dirty="0">
                  <a:solidFill>
                    <a:srgbClr val="FFFFFF"/>
                  </a:solidFill>
                  <a:latin typeface="Century Gothic"/>
                  <a:cs typeface="Century Gothic"/>
                </a:rPr>
                <a:t>MS</a:t>
              </a:r>
              <a:endParaRPr kumimoji="1" lang="zh-TW" altLang="en-US" sz="1067" dirty="0">
                <a:solidFill>
                  <a:srgbClr val="FFFFFF"/>
                </a:solidFill>
                <a:latin typeface="Century Gothic"/>
                <a:cs typeface="Century Gothic"/>
              </a:endParaRPr>
            </a:p>
          </p:txBody>
        </p:sp>
        <p:sp>
          <p:nvSpPr>
            <p:cNvPr id="67" name="圓角矩形 66"/>
            <p:cNvSpPr/>
            <p:nvPr/>
          </p:nvSpPr>
          <p:spPr>
            <a:xfrm>
              <a:off x="7590017" y="3972602"/>
              <a:ext cx="302178" cy="153593"/>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TW" sz="1067" dirty="0">
                  <a:solidFill>
                    <a:srgbClr val="FFFFFF"/>
                  </a:solidFill>
                  <a:latin typeface="Century Gothic"/>
                  <a:cs typeface="Century Gothic"/>
                </a:rPr>
                <a:t>MS</a:t>
              </a:r>
              <a:endParaRPr kumimoji="1" lang="zh-TW" altLang="en-US" sz="1067" dirty="0">
                <a:solidFill>
                  <a:srgbClr val="FFFFFF"/>
                </a:solidFill>
                <a:latin typeface="Century Gothic"/>
                <a:cs typeface="Century Gothic"/>
              </a:endParaRPr>
            </a:p>
          </p:txBody>
        </p:sp>
        <p:sp>
          <p:nvSpPr>
            <p:cNvPr id="68" name="文字方塊 67"/>
            <p:cNvSpPr txBox="1"/>
            <p:nvPr/>
          </p:nvSpPr>
          <p:spPr>
            <a:xfrm>
              <a:off x="3291159" y="3187134"/>
              <a:ext cx="1130828" cy="346249"/>
            </a:xfrm>
            <a:prstGeom prst="rect">
              <a:avLst/>
            </a:prstGeom>
            <a:noFill/>
          </p:spPr>
          <p:txBody>
            <a:bodyPr wrap="square" rtlCol="0">
              <a:spAutoFit/>
            </a:bodyPr>
            <a:lstStyle/>
            <a:p>
              <a:r>
                <a:rPr kumimoji="1" lang="en-US" altLang="zh-TW" sz="2400" b="1" dirty="0">
                  <a:solidFill>
                    <a:srgbClr val="008000"/>
                  </a:solidFill>
                  <a:latin typeface="Century Gothic"/>
                  <a:cs typeface="Century Gothic"/>
                </a:rPr>
                <a:t>40Gb</a:t>
              </a:r>
              <a:endParaRPr kumimoji="1" lang="zh-TW" altLang="en-US" sz="2400" b="1" dirty="0">
                <a:solidFill>
                  <a:srgbClr val="008000"/>
                </a:solidFill>
                <a:latin typeface="Century Gothic"/>
                <a:cs typeface="Century Gothic"/>
              </a:endParaRPr>
            </a:p>
          </p:txBody>
        </p:sp>
        <p:sp>
          <p:nvSpPr>
            <p:cNvPr id="69" name="文字方塊 68"/>
            <p:cNvSpPr txBox="1"/>
            <p:nvPr/>
          </p:nvSpPr>
          <p:spPr>
            <a:xfrm>
              <a:off x="5437688" y="3187134"/>
              <a:ext cx="1021052" cy="346249"/>
            </a:xfrm>
            <a:prstGeom prst="rect">
              <a:avLst/>
            </a:prstGeom>
            <a:noFill/>
          </p:spPr>
          <p:txBody>
            <a:bodyPr wrap="square" rtlCol="0">
              <a:spAutoFit/>
            </a:bodyPr>
            <a:lstStyle/>
            <a:p>
              <a:r>
                <a:rPr kumimoji="1" lang="en-US" altLang="zh-TW" sz="2400" b="1" dirty="0">
                  <a:solidFill>
                    <a:srgbClr val="008000"/>
                  </a:solidFill>
                  <a:latin typeface="Century Gothic"/>
                  <a:cs typeface="Century Gothic"/>
                </a:rPr>
                <a:t>40Gb</a:t>
              </a:r>
              <a:endParaRPr kumimoji="1" lang="zh-TW" altLang="en-US" sz="2400" b="1" dirty="0">
                <a:solidFill>
                  <a:srgbClr val="008000"/>
                </a:solidFill>
                <a:latin typeface="Century Gothic"/>
                <a:cs typeface="Century Gothic"/>
              </a:endParaRPr>
            </a:p>
          </p:txBody>
        </p:sp>
        <p:sp>
          <p:nvSpPr>
            <p:cNvPr id="70" name="文字方塊 69"/>
            <p:cNvSpPr txBox="1"/>
            <p:nvPr/>
          </p:nvSpPr>
          <p:spPr>
            <a:xfrm>
              <a:off x="7798087" y="3187134"/>
              <a:ext cx="938769" cy="346249"/>
            </a:xfrm>
            <a:prstGeom prst="rect">
              <a:avLst/>
            </a:prstGeom>
            <a:noFill/>
          </p:spPr>
          <p:txBody>
            <a:bodyPr wrap="square" rtlCol="0">
              <a:spAutoFit/>
            </a:bodyPr>
            <a:lstStyle/>
            <a:p>
              <a:r>
                <a:rPr kumimoji="1" lang="en-US" altLang="zh-TW" sz="2400" b="1" dirty="0">
                  <a:solidFill>
                    <a:srgbClr val="008000"/>
                  </a:solidFill>
                  <a:latin typeface="Century Gothic"/>
                  <a:cs typeface="Century Gothic"/>
                </a:rPr>
                <a:t>40Gb</a:t>
              </a:r>
              <a:endParaRPr kumimoji="1" lang="zh-TW" altLang="en-US" sz="2400" b="1" dirty="0">
                <a:solidFill>
                  <a:srgbClr val="008000"/>
                </a:solidFill>
                <a:latin typeface="Century Gothic"/>
                <a:cs typeface="Century Gothic"/>
              </a:endParaRPr>
            </a:p>
          </p:txBody>
        </p:sp>
        <p:sp>
          <p:nvSpPr>
            <p:cNvPr id="71" name="文字方塊 70"/>
            <p:cNvSpPr txBox="1"/>
            <p:nvPr/>
          </p:nvSpPr>
          <p:spPr>
            <a:xfrm>
              <a:off x="2462580" y="3553711"/>
              <a:ext cx="1709270" cy="807770"/>
            </a:xfrm>
            <a:prstGeom prst="rect">
              <a:avLst/>
            </a:prstGeom>
            <a:noFill/>
          </p:spPr>
          <p:txBody>
            <a:bodyPr wrap="square" rtlCol="0">
              <a:spAutoFit/>
            </a:bodyPr>
            <a:lstStyle/>
            <a:p>
              <a:r>
                <a:rPr kumimoji="1" lang="en-US" altLang="zh-TW" sz="2133" dirty="0">
                  <a:solidFill>
                    <a:schemeClr val="bg1"/>
                  </a:solidFill>
                  <a:latin typeface="Century Gothic"/>
                  <a:cs typeface="Century Gothic"/>
                </a:rPr>
                <a:t>Micro server cluster</a:t>
              </a:r>
            </a:p>
            <a:p>
              <a:endParaRPr kumimoji="1" lang="zh-TW" altLang="en-US" sz="2133" dirty="0">
                <a:solidFill>
                  <a:schemeClr val="bg1"/>
                </a:solidFill>
                <a:latin typeface="Century Gothic"/>
                <a:cs typeface="Century Gothic"/>
              </a:endParaRPr>
            </a:p>
          </p:txBody>
        </p:sp>
        <p:sp>
          <p:nvSpPr>
            <p:cNvPr id="72" name="文字方塊 71"/>
            <p:cNvSpPr txBox="1"/>
            <p:nvPr/>
          </p:nvSpPr>
          <p:spPr>
            <a:xfrm>
              <a:off x="4603967" y="3555907"/>
              <a:ext cx="1709270" cy="807770"/>
            </a:xfrm>
            <a:prstGeom prst="rect">
              <a:avLst/>
            </a:prstGeom>
            <a:noFill/>
          </p:spPr>
          <p:txBody>
            <a:bodyPr wrap="square" rtlCol="0">
              <a:spAutoFit/>
            </a:bodyPr>
            <a:lstStyle/>
            <a:p>
              <a:r>
                <a:rPr kumimoji="1" lang="en-US" altLang="zh-TW" sz="2133" dirty="0">
                  <a:solidFill>
                    <a:schemeClr val="bg1"/>
                  </a:solidFill>
                  <a:latin typeface="Century Gothic"/>
                  <a:cs typeface="Century Gothic"/>
                </a:rPr>
                <a:t>Micro server cluster</a:t>
              </a:r>
            </a:p>
            <a:p>
              <a:endParaRPr kumimoji="1" lang="zh-TW" altLang="en-US" sz="2133" dirty="0">
                <a:solidFill>
                  <a:schemeClr val="bg1"/>
                </a:solidFill>
                <a:latin typeface="Century Gothic"/>
                <a:cs typeface="Century Gothic"/>
              </a:endParaRPr>
            </a:p>
          </p:txBody>
        </p:sp>
        <p:sp>
          <p:nvSpPr>
            <p:cNvPr id="73" name="文字方塊 72"/>
            <p:cNvSpPr txBox="1"/>
            <p:nvPr/>
          </p:nvSpPr>
          <p:spPr>
            <a:xfrm>
              <a:off x="6938580" y="3565602"/>
              <a:ext cx="1709270" cy="807770"/>
            </a:xfrm>
            <a:prstGeom prst="rect">
              <a:avLst/>
            </a:prstGeom>
            <a:noFill/>
          </p:spPr>
          <p:txBody>
            <a:bodyPr wrap="square" rtlCol="0">
              <a:spAutoFit/>
            </a:bodyPr>
            <a:lstStyle/>
            <a:p>
              <a:r>
                <a:rPr kumimoji="1" lang="en-US" altLang="zh-TW" sz="2133" dirty="0">
                  <a:solidFill>
                    <a:schemeClr val="bg1"/>
                  </a:solidFill>
                  <a:latin typeface="Century Gothic"/>
                  <a:cs typeface="Century Gothic"/>
                </a:rPr>
                <a:t>Micro server cluster</a:t>
              </a:r>
            </a:p>
            <a:p>
              <a:endParaRPr kumimoji="1" lang="zh-TW" altLang="en-US" sz="2133" dirty="0">
                <a:solidFill>
                  <a:schemeClr val="bg1"/>
                </a:solidFill>
                <a:latin typeface="Century Gothic"/>
                <a:cs typeface="Century Gothic"/>
              </a:endParaRPr>
            </a:p>
          </p:txBody>
        </p:sp>
        <p:sp>
          <p:nvSpPr>
            <p:cNvPr id="120" name="乘號 119"/>
            <p:cNvSpPr/>
            <p:nvPr/>
          </p:nvSpPr>
          <p:spPr>
            <a:xfrm>
              <a:off x="4517532" y="3840118"/>
              <a:ext cx="534960" cy="544833"/>
            </a:xfrm>
            <a:prstGeom prst="mathMultiply">
              <a:avLst>
                <a:gd name="adj1" fmla="val 26722"/>
              </a:avLst>
            </a:prstGeom>
            <a:solidFill>
              <a:srgbClr val="FFFF00"/>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2400">
                <a:solidFill>
                  <a:srgbClr val="FF6600"/>
                </a:solidFill>
              </a:endParaRPr>
            </a:p>
          </p:txBody>
        </p:sp>
      </p:grpSp>
      <p:sp>
        <p:nvSpPr>
          <p:cNvPr id="122" name="文字方塊 121"/>
          <p:cNvSpPr txBox="1"/>
          <p:nvPr/>
        </p:nvSpPr>
        <p:spPr>
          <a:xfrm>
            <a:off x="125429" y="1240130"/>
            <a:ext cx="2569505" cy="2144498"/>
          </a:xfrm>
          <a:prstGeom prst="rect">
            <a:avLst/>
          </a:prstGeom>
          <a:noFill/>
        </p:spPr>
        <p:txBody>
          <a:bodyPr wrap="square" rtlCol="0">
            <a:spAutoFit/>
          </a:bodyPr>
          <a:lstStyle/>
          <a:p>
            <a:r>
              <a:rPr kumimoji="1" lang="en-US" altLang="zh-TW" sz="2667" b="1" u="sng" dirty="0">
                <a:solidFill>
                  <a:srgbClr val="FF6600"/>
                </a:solidFill>
                <a:latin typeface="Century Gothic"/>
                <a:cs typeface="Century Gothic"/>
              </a:rPr>
              <a:t>X86 </a:t>
            </a:r>
            <a:r>
              <a:rPr kumimoji="1" lang="zh-CN" altLang="en-US" sz="2667" b="1" u="sng" dirty="0" smtClean="0">
                <a:solidFill>
                  <a:srgbClr val="FF6600"/>
                </a:solidFill>
                <a:latin typeface="Century Gothic"/>
                <a:cs typeface="Century Gothic"/>
              </a:rPr>
              <a:t>服务器</a:t>
            </a:r>
            <a:endParaRPr kumimoji="1" lang="en-US" altLang="zh-CN" sz="2667" b="1" u="sng" dirty="0" smtClean="0">
              <a:solidFill>
                <a:srgbClr val="FF6600"/>
              </a:solidFill>
              <a:latin typeface="Century Gothic"/>
              <a:cs typeface="Century Gothic"/>
            </a:endParaRPr>
          </a:p>
          <a:p>
            <a:r>
              <a:rPr kumimoji="1" lang="en-US" altLang="zh-CN" sz="2667" b="1" dirty="0" smtClean="0">
                <a:latin typeface="Century Gothic"/>
                <a:cs typeface="Century Gothic"/>
              </a:rPr>
              <a:t>1</a:t>
            </a:r>
            <a:r>
              <a:rPr kumimoji="1" lang="zh-CN" altLang="en-US" sz="2667" b="1" dirty="0" smtClean="0">
                <a:latin typeface="Century Gothic"/>
                <a:cs typeface="Century Gothic"/>
              </a:rPr>
              <a:t>对多</a:t>
            </a:r>
            <a:r>
              <a:rPr kumimoji="1" lang="en-US" altLang="zh-TW" sz="2667" b="1" dirty="0" smtClean="0">
                <a:latin typeface="Century Gothic"/>
                <a:cs typeface="Century Gothic"/>
              </a:rPr>
              <a:t> </a:t>
            </a:r>
          </a:p>
          <a:p>
            <a:r>
              <a:rPr kumimoji="1" lang="zh-CN" altLang="en-US" sz="2667" b="1" dirty="0" smtClean="0">
                <a:latin typeface="Century Gothic"/>
                <a:cs typeface="Century Gothic"/>
              </a:rPr>
              <a:t>一台服务器失效，服务器内磁盘都失效</a:t>
            </a:r>
            <a:endParaRPr kumimoji="1" lang="en-US" altLang="zh-TW" sz="2667" b="1" dirty="0">
              <a:latin typeface="Century Gothic"/>
              <a:cs typeface="Century Gothic"/>
            </a:endParaRPr>
          </a:p>
        </p:txBody>
      </p:sp>
      <p:sp>
        <p:nvSpPr>
          <p:cNvPr id="123" name="文字方塊 122"/>
          <p:cNvSpPr txBox="1"/>
          <p:nvPr/>
        </p:nvSpPr>
        <p:spPr>
          <a:xfrm>
            <a:off x="113599" y="3772655"/>
            <a:ext cx="2694933" cy="2554930"/>
          </a:xfrm>
          <a:prstGeom prst="rect">
            <a:avLst/>
          </a:prstGeom>
          <a:noFill/>
        </p:spPr>
        <p:txBody>
          <a:bodyPr wrap="square" rtlCol="0">
            <a:spAutoFit/>
          </a:bodyPr>
          <a:lstStyle/>
          <a:p>
            <a:r>
              <a:rPr kumimoji="1" lang="en-US" altLang="zh-TW" sz="2667" b="1" u="sng" dirty="0">
                <a:solidFill>
                  <a:srgbClr val="008000"/>
                </a:solidFill>
                <a:latin typeface="Century Gothic"/>
                <a:cs typeface="Century Gothic"/>
              </a:rPr>
              <a:t>ARM </a:t>
            </a:r>
            <a:r>
              <a:rPr kumimoji="1" lang="zh-CN" altLang="en-US" sz="2667" b="1" u="sng" dirty="0" smtClean="0">
                <a:solidFill>
                  <a:srgbClr val="008000"/>
                </a:solidFill>
                <a:latin typeface="Century Gothic"/>
                <a:cs typeface="Century Gothic"/>
              </a:rPr>
              <a:t>微服务器集群</a:t>
            </a:r>
            <a:endParaRPr kumimoji="1" lang="en-US" altLang="zh-TW" sz="2667" b="1" u="sng" dirty="0">
              <a:solidFill>
                <a:srgbClr val="008000"/>
              </a:solidFill>
              <a:latin typeface="Century Gothic"/>
              <a:cs typeface="Century Gothic"/>
            </a:endParaRPr>
          </a:p>
          <a:p>
            <a:r>
              <a:rPr kumimoji="1" lang="en-US" altLang="zh-TW" sz="2667" b="1" dirty="0">
                <a:latin typeface="Century Gothic"/>
                <a:cs typeface="Century Gothic"/>
              </a:rPr>
              <a:t>1 </a:t>
            </a:r>
            <a:r>
              <a:rPr kumimoji="1" lang="zh-CN" altLang="en-US" sz="2667" b="1" dirty="0" smtClean="0">
                <a:latin typeface="Century Gothic"/>
                <a:cs typeface="Century Gothic"/>
              </a:rPr>
              <a:t>对</a:t>
            </a:r>
            <a:r>
              <a:rPr kumimoji="1" lang="en-US" altLang="zh-TW" sz="2667" b="1" dirty="0" smtClean="0">
                <a:latin typeface="Century Gothic"/>
                <a:cs typeface="Century Gothic"/>
              </a:rPr>
              <a:t> </a:t>
            </a:r>
            <a:r>
              <a:rPr kumimoji="1" lang="en-US" altLang="zh-TW" sz="2667" b="1" dirty="0">
                <a:latin typeface="Century Gothic"/>
                <a:cs typeface="Century Gothic"/>
              </a:rPr>
              <a:t>1 </a:t>
            </a:r>
          </a:p>
          <a:p>
            <a:r>
              <a:rPr kumimoji="1" lang="en-US" altLang="zh-TW" sz="2667" b="1" dirty="0" smtClean="0">
                <a:latin typeface="Century Gothic"/>
                <a:cs typeface="Century Gothic"/>
              </a:rPr>
              <a:t>1</a:t>
            </a:r>
            <a:r>
              <a:rPr kumimoji="1" lang="zh-CN" altLang="en-US" sz="2667" b="1" dirty="0" smtClean="0">
                <a:latin typeface="Century Gothic"/>
                <a:cs typeface="Century Gothic"/>
              </a:rPr>
              <a:t>个微服务器失效，只影响一个磁盘</a:t>
            </a:r>
            <a:endParaRPr kumimoji="1" lang="en-US" altLang="zh-TW" sz="2667" b="1" dirty="0">
              <a:latin typeface="Century Gothic"/>
              <a:cs typeface="Century Gothic"/>
            </a:endParaRPr>
          </a:p>
        </p:txBody>
      </p:sp>
    </p:spTree>
    <p:extLst>
      <p:ext uri="{BB962C8B-B14F-4D97-AF65-F5344CB8AC3E}">
        <p14:creationId xmlns:p14="http://schemas.microsoft.com/office/powerpoint/2010/main" val="2083295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dirty="0" smtClean="0"/>
              <a:t>Y7tech</a:t>
            </a:r>
            <a:r>
              <a:rPr kumimoji="1" lang="zh-CN" altLang="en-US" dirty="0" smtClean="0"/>
              <a:t>基础架构产品拓扑图</a:t>
            </a:r>
            <a:endParaRPr kumimoji="1" lang="zh-CN" altLang="en-US" dirty="0"/>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53" y="962112"/>
            <a:ext cx="10235821" cy="5384097"/>
          </a:xfrm>
          <a:prstGeom prst="rect">
            <a:avLst/>
          </a:prstGeom>
        </p:spPr>
      </p:pic>
      <p:sp>
        <p:nvSpPr>
          <p:cNvPr id="5" name="矩形 4"/>
          <p:cNvSpPr/>
          <p:nvPr/>
        </p:nvSpPr>
        <p:spPr>
          <a:xfrm>
            <a:off x="6008914" y="962112"/>
            <a:ext cx="1642188" cy="437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smtClean="0"/>
              <a:t>OCI</a:t>
            </a:r>
            <a:r>
              <a:rPr kumimoji="1" lang="zh-CN" altLang="en-US" dirty="0" smtClean="0"/>
              <a:t>管理平台</a:t>
            </a:r>
            <a:endParaRPr kumimoji="1" lang="zh-CN" altLang="en-US" dirty="0"/>
          </a:p>
        </p:txBody>
      </p:sp>
      <p:sp>
        <p:nvSpPr>
          <p:cNvPr id="6" name="矩形 5"/>
          <p:cNvSpPr/>
          <p:nvPr/>
        </p:nvSpPr>
        <p:spPr>
          <a:xfrm>
            <a:off x="10822674" y="274641"/>
            <a:ext cx="1139171" cy="37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mtClean="0"/>
              <a:t>云文档管理平台</a:t>
            </a:r>
            <a:endParaRPr kumimoji="1" lang="zh-CN" altLang="en-US"/>
          </a:p>
        </p:txBody>
      </p:sp>
    </p:spTree>
    <p:extLst>
      <p:ext uri="{BB962C8B-B14F-4D97-AF65-F5344CB8AC3E}">
        <p14:creationId xmlns:p14="http://schemas.microsoft.com/office/powerpoint/2010/main" val="21456641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4"/>
          <p:cNvSpPr>
            <a:spLocks noGrp="1"/>
          </p:cNvSpPr>
          <p:nvPr>
            <p:ph type="title"/>
          </p:nvPr>
        </p:nvSpPr>
        <p:spPr>
          <a:xfrm>
            <a:off x="482599" y="2959552"/>
            <a:ext cx="6138333" cy="770165"/>
          </a:xfrm>
        </p:spPr>
        <p:txBody>
          <a:bodyPr>
            <a:normAutofit fontScale="90000"/>
          </a:bodyPr>
          <a:lstStyle/>
          <a:p>
            <a:pPr algn="ctr"/>
            <a:r>
              <a:rPr lang="zh-CN" altLang="en-US" dirty="0">
                <a:latin typeface="Arial" charset="0"/>
                <a:cs typeface="Arial" charset="0"/>
              </a:rPr>
              <a:t>云</a:t>
            </a:r>
            <a:r>
              <a:rPr lang="zh-CN" altLang="en-US" dirty="0" smtClean="0">
                <a:latin typeface="Arial" charset="0"/>
                <a:cs typeface="Arial" charset="0"/>
              </a:rPr>
              <a:t>栖文档云介绍</a:t>
            </a:r>
            <a:endParaRPr lang="en-US" altLang="zh-CN" sz="2800" dirty="0">
              <a:latin typeface="Arial" charset="0"/>
              <a:cs typeface="Arial" charset="0"/>
            </a:endParaRPr>
          </a:p>
        </p:txBody>
      </p:sp>
      <p:sp>
        <p:nvSpPr>
          <p:cNvPr id="17411" name="TextBox 8"/>
          <p:cNvSpPr txBox="1">
            <a:spLocks noChangeArrowheads="1"/>
          </p:cNvSpPr>
          <p:nvPr/>
        </p:nvSpPr>
        <p:spPr bwMode="auto">
          <a:xfrm>
            <a:off x="1248834" y="1096434"/>
            <a:ext cx="197314" cy="46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671" tIns="48836" rIns="97671" bIns="48836">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endParaRPr lang="zh-CN" altLang="zh-CN" sz="2400"/>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599" y="438152"/>
            <a:ext cx="4018709" cy="1295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4"/>
          <p:cNvSpPr txBox="1">
            <a:spLocks/>
          </p:cNvSpPr>
          <p:nvPr/>
        </p:nvSpPr>
        <p:spPr>
          <a:xfrm>
            <a:off x="634999" y="4114800"/>
            <a:ext cx="6138333" cy="5355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067" b="1" i="0" kern="1200">
                <a:solidFill>
                  <a:schemeClr val="accent1"/>
                </a:solidFill>
                <a:latin typeface="Arial"/>
                <a:ea typeface="+mj-ea"/>
                <a:cs typeface="Arial"/>
              </a:defRPr>
            </a:lvl1pPr>
          </a:lstStyle>
          <a:p>
            <a:pPr algn="r"/>
            <a:endParaRPr lang="en-US" altLang="zh-CN" sz="2800" dirty="0">
              <a:latin typeface="Arial" charset="0"/>
              <a:cs typeface="Arial" charset="0"/>
            </a:endParaRPr>
          </a:p>
        </p:txBody>
      </p:sp>
    </p:spTree>
    <p:extLst>
      <p:ext uri="{BB962C8B-B14F-4D97-AF65-F5344CB8AC3E}">
        <p14:creationId xmlns:p14="http://schemas.microsoft.com/office/powerpoint/2010/main" val="210862465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072757" y="3347995"/>
            <a:ext cx="2021054" cy="2625921"/>
            <a:chOff x="9382117" y="926890"/>
            <a:chExt cx="2021054" cy="2625921"/>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2117" y="1531757"/>
              <a:ext cx="2021054" cy="2021054"/>
            </a:xfrm>
            <a:prstGeom prst="rect">
              <a:avLst/>
            </a:prstGeom>
          </p:spPr>
        </p:pic>
        <p:sp>
          <p:nvSpPr>
            <p:cNvPr id="3" name="Shape 719"/>
            <p:cNvSpPr/>
            <p:nvPr/>
          </p:nvSpPr>
          <p:spPr>
            <a:xfrm>
              <a:off x="9848751" y="926890"/>
              <a:ext cx="1087786" cy="600024"/>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none" lIns="45714" tIns="45714" rIns="45714" bIns="45714" numCol="1" anchor="t">
              <a:spAutoFit/>
            </a:bodyPr>
            <a:lstStyle>
              <a:lvl1pPr>
                <a:defRPr sz="4800">
                  <a:solidFill>
                    <a:srgbClr val="404040"/>
                  </a:solidFill>
                  <a:latin typeface="Calibri Light"/>
                  <a:ea typeface="Calibri Light"/>
                  <a:cs typeface="Calibri Light"/>
                  <a:sym typeface="Calibri Light"/>
                </a:defRPr>
              </a:lvl1pPr>
            </a:lstStyle>
            <a:p>
              <a:pPr>
                <a:defRPr sz="3600">
                  <a:solidFill>
                    <a:srgbClr val="000000"/>
                  </a:solidFill>
                  <a:latin typeface="Calibri"/>
                  <a:ea typeface="Calibri"/>
                  <a:cs typeface="Calibri"/>
                  <a:sym typeface="Calibri"/>
                </a:defRPr>
              </a:pPr>
              <a:r>
                <a:rPr lang="en-US" altLang="zh-CN" sz="3299" dirty="0">
                  <a:solidFill>
                    <a:schemeClr val="tx1"/>
                  </a:solidFill>
                </a:rPr>
                <a:t>iOS</a:t>
              </a:r>
              <a:r>
                <a:rPr lang="zh-CN" altLang="en-US" sz="3299" dirty="0">
                  <a:solidFill>
                    <a:schemeClr val="tx1"/>
                  </a:solidFill>
                </a:rPr>
                <a:t>端</a:t>
              </a:r>
              <a:endParaRPr sz="3299" dirty="0">
                <a:solidFill>
                  <a:schemeClr val="tx1"/>
                </a:solidFill>
              </a:endParaRPr>
            </a:p>
          </p:txBody>
        </p:sp>
      </p:grpSp>
      <p:grpSp>
        <p:nvGrpSpPr>
          <p:cNvPr id="8" name="组合 7"/>
          <p:cNvGrpSpPr/>
          <p:nvPr/>
        </p:nvGrpSpPr>
        <p:grpSpPr>
          <a:xfrm>
            <a:off x="6508249" y="3347995"/>
            <a:ext cx="2021054" cy="2625921"/>
            <a:chOff x="9447392" y="3735693"/>
            <a:chExt cx="2021054" cy="2625921"/>
          </a:xfrm>
        </p:grpSpPr>
        <p:sp>
          <p:nvSpPr>
            <p:cNvPr id="4" name="Shape 719"/>
            <p:cNvSpPr/>
            <p:nvPr/>
          </p:nvSpPr>
          <p:spPr>
            <a:xfrm>
              <a:off x="9447392" y="3735693"/>
              <a:ext cx="1890505" cy="600024"/>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none" lIns="45714" tIns="45714" rIns="45714" bIns="45714" numCol="1" anchor="t">
              <a:spAutoFit/>
            </a:bodyPr>
            <a:lstStyle>
              <a:lvl1pPr>
                <a:defRPr sz="4800">
                  <a:solidFill>
                    <a:srgbClr val="404040"/>
                  </a:solidFill>
                  <a:latin typeface="Calibri Light"/>
                  <a:ea typeface="Calibri Light"/>
                  <a:cs typeface="Calibri Light"/>
                  <a:sym typeface="Calibri Light"/>
                </a:defRPr>
              </a:lvl1pPr>
            </a:lstStyle>
            <a:p>
              <a:pPr>
                <a:defRPr sz="3600">
                  <a:solidFill>
                    <a:srgbClr val="000000"/>
                  </a:solidFill>
                  <a:latin typeface="Calibri"/>
                  <a:ea typeface="Calibri"/>
                  <a:cs typeface="Calibri"/>
                  <a:sym typeface="Calibri"/>
                </a:defRPr>
              </a:pPr>
              <a:r>
                <a:rPr lang="en-US" altLang="zh-CN" sz="3299" dirty="0">
                  <a:solidFill>
                    <a:schemeClr val="tx1"/>
                  </a:solidFill>
                </a:rPr>
                <a:t>Android</a:t>
              </a:r>
              <a:r>
                <a:rPr lang="zh-CN" altLang="en-US" sz="3299" dirty="0">
                  <a:solidFill>
                    <a:schemeClr val="tx1"/>
                  </a:solidFill>
                </a:rPr>
                <a:t>端</a:t>
              </a:r>
              <a:endParaRPr sz="3299" dirty="0">
                <a:solidFill>
                  <a:schemeClr val="tx1"/>
                </a:solidFill>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392" y="4340560"/>
              <a:ext cx="2021054" cy="2021054"/>
            </a:xfrm>
            <a:prstGeom prst="rect">
              <a:avLst/>
            </a:prstGeom>
          </p:spPr>
        </p:pic>
      </p:grpSp>
      <p:sp>
        <p:nvSpPr>
          <p:cNvPr id="6" name="文本框 5"/>
          <p:cNvSpPr txBox="1"/>
          <p:nvPr/>
        </p:nvSpPr>
        <p:spPr>
          <a:xfrm>
            <a:off x="2755635" y="1989886"/>
            <a:ext cx="6001282" cy="954107"/>
          </a:xfrm>
          <a:prstGeom prst="rect">
            <a:avLst/>
          </a:prstGeom>
          <a:noFill/>
        </p:spPr>
        <p:txBody>
          <a:bodyPr wrap="square" rtlCol="0">
            <a:spAutoFit/>
          </a:bodyPr>
          <a:lstStyle/>
          <a:p>
            <a:r>
              <a:rPr lang="zh-CN" altLang="en-US" sz="2800" dirty="0" smtClean="0"/>
              <a:t>链接地址：</a:t>
            </a:r>
            <a:r>
              <a:rPr lang="en-US" altLang="zh-CN" sz="2800" dirty="0" smtClean="0">
                <a:hlinkClick r:id="rId4"/>
              </a:rPr>
              <a:t>https://pan.y7tech.com</a:t>
            </a:r>
            <a:r>
              <a:rPr lang="en-US" altLang="zh-CN" sz="2800" dirty="0" smtClean="0"/>
              <a:t> </a:t>
            </a:r>
          </a:p>
          <a:p>
            <a:r>
              <a:rPr lang="zh-CN" altLang="en-US" sz="2800" dirty="0" smtClean="0"/>
              <a:t>试用账号：</a:t>
            </a:r>
            <a:r>
              <a:rPr lang="en-US" altLang="zh-CN" sz="2800" dirty="0" smtClean="0"/>
              <a:t>guest / 123123</a:t>
            </a:r>
            <a:endParaRPr lang="zh-CN" altLang="en-US" sz="2800" dirty="0"/>
          </a:p>
        </p:txBody>
      </p:sp>
      <p:sp>
        <p:nvSpPr>
          <p:cNvPr id="9" name="Title 3"/>
          <p:cNvSpPr txBox="1">
            <a:spLocks/>
          </p:cNvSpPr>
          <p:nvPr/>
        </p:nvSpPr>
        <p:spPr>
          <a:xfrm>
            <a:off x="254001" y="275167"/>
            <a:ext cx="11004551" cy="68791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cs typeface="Arial" charset="0"/>
              </a:rPr>
              <a:t>Demo</a:t>
            </a:r>
          </a:p>
        </p:txBody>
      </p:sp>
    </p:spTree>
    <p:extLst>
      <p:ext uri="{BB962C8B-B14F-4D97-AF65-F5344CB8AC3E}">
        <p14:creationId xmlns:p14="http://schemas.microsoft.com/office/powerpoint/2010/main" val="21372515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7"/>
          <p:cNvCxnSpPr/>
          <p:nvPr/>
        </p:nvCxnSpPr>
        <p:spPr>
          <a:xfrm>
            <a:off x="2455518" y="1892378"/>
            <a:ext cx="7384677" cy="0"/>
          </a:xfrm>
          <a:prstGeom prst="line">
            <a:avLst/>
          </a:prstGeom>
          <a:ln w="9525" cap="flat" cmpd="sng">
            <a:solidFill>
              <a:srgbClr val="D9D9D9"/>
            </a:solidFill>
            <a:prstDash val="solid"/>
            <a:round/>
            <a:headEnd type="none" w="med" len="med"/>
            <a:tailEnd type="none" w="med" len="med"/>
          </a:ln>
        </p:spPr>
      </p:cxnSp>
      <p:sp>
        <p:nvSpPr>
          <p:cNvPr id="3" name="任意多边形 15"/>
          <p:cNvSpPr/>
          <p:nvPr/>
        </p:nvSpPr>
        <p:spPr>
          <a:xfrm>
            <a:off x="2447051" y="1953759"/>
            <a:ext cx="2014965" cy="2444626"/>
          </a:xfrm>
          <a:custGeom>
            <a:avLst/>
            <a:gdLst>
              <a:gd name="txL" fmla="*/ 0 w 1153318"/>
              <a:gd name="txT" fmla="*/ 0 h 1389644"/>
              <a:gd name="txR" fmla="*/ 1153318 w 1153318"/>
              <a:gd name="txB" fmla="*/ 1389644 h 1389644"/>
            </a:gdLst>
            <a:ahLst/>
            <a:cxnLst/>
            <a:rect l="txL" t="txT" r="txR" b="txB"/>
            <a:pathLst>
              <a:path w="1153318" h="1389644">
                <a:moveTo>
                  <a:pt x="0" y="239717"/>
                </a:moveTo>
                <a:lnTo>
                  <a:pt x="2381" y="239717"/>
                </a:lnTo>
                <a:lnTo>
                  <a:pt x="2381" y="371475"/>
                </a:lnTo>
                <a:cubicBezTo>
                  <a:pt x="43156" y="371475"/>
                  <a:pt x="83931" y="371475"/>
                  <a:pt x="124801" y="371475"/>
                </a:cubicBezTo>
                <a:lnTo>
                  <a:pt x="124801" y="239717"/>
                </a:lnTo>
                <a:lnTo>
                  <a:pt x="278499" y="239717"/>
                </a:lnTo>
                <a:lnTo>
                  <a:pt x="256367" y="371475"/>
                </a:lnTo>
                <a:cubicBezTo>
                  <a:pt x="298475" y="371475"/>
                  <a:pt x="340679" y="371475"/>
                  <a:pt x="382788" y="371475"/>
                </a:cubicBezTo>
                <a:cubicBezTo>
                  <a:pt x="385265" y="349246"/>
                  <a:pt x="387742" y="327017"/>
                  <a:pt x="390219" y="304788"/>
                </a:cubicBezTo>
                <a:cubicBezTo>
                  <a:pt x="404795" y="304788"/>
                  <a:pt x="419371" y="304788"/>
                  <a:pt x="433947" y="304788"/>
                </a:cubicBezTo>
                <a:cubicBezTo>
                  <a:pt x="436138" y="327017"/>
                  <a:pt x="438329" y="349246"/>
                  <a:pt x="440520" y="371475"/>
                </a:cubicBezTo>
                <a:cubicBezTo>
                  <a:pt x="482153" y="371475"/>
                  <a:pt x="523880" y="371475"/>
                  <a:pt x="565512" y="371475"/>
                </a:cubicBezTo>
                <a:lnTo>
                  <a:pt x="540710" y="239717"/>
                </a:lnTo>
                <a:lnTo>
                  <a:pt x="585614" y="239717"/>
                </a:lnTo>
                <a:lnTo>
                  <a:pt x="585614" y="371475"/>
                </a:lnTo>
                <a:cubicBezTo>
                  <a:pt x="626389" y="371475"/>
                  <a:pt x="667164" y="371475"/>
                  <a:pt x="707939" y="371475"/>
                </a:cubicBezTo>
                <a:lnTo>
                  <a:pt x="707939" y="239717"/>
                </a:lnTo>
                <a:lnTo>
                  <a:pt x="744579" y="239717"/>
                </a:lnTo>
                <a:lnTo>
                  <a:pt x="745093" y="248065"/>
                </a:lnTo>
                <a:cubicBezTo>
                  <a:pt x="745093" y="289170"/>
                  <a:pt x="745093" y="330370"/>
                  <a:pt x="745093" y="371475"/>
                </a:cubicBezTo>
                <a:cubicBezTo>
                  <a:pt x="783010" y="371475"/>
                  <a:pt x="820832" y="371475"/>
                  <a:pt x="858748" y="371475"/>
                </a:cubicBezTo>
                <a:cubicBezTo>
                  <a:pt x="858748" y="338898"/>
                  <a:pt x="858748" y="306225"/>
                  <a:pt x="858748" y="273552"/>
                </a:cubicBezTo>
                <a:lnTo>
                  <a:pt x="858025" y="239717"/>
                </a:lnTo>
                <a:lnTo>
                  <a:pt x="958399" y="239717"/>
                </a:lnTo>
                <a:lnTo>
                  <a:pt x="958399" y="371475"/>
                </a:lnTo>
                <a:cubicBezTo>
                  <a:pt x="999174" y="371475"/>
                  <a:pt x="1039949" y="371475"/>
                  <a:pt x="1080724" y="371475"/>
                </a:cubicBezTo>
                <a:lnTo>
                  <a:pt x="1080724" y="239717"/>
                </a:lnTo>
                <a:lnTo>
                  <a:pt x="1149927" y="239717"/>
                </a:lnTo>
                <a:lnTo>
                  <a:pt x="1149927" y="1389644"/>
                </a:lnTo>
                <a:lnTo>
                  <a:pt x="0" y="1389644"/>
                </a:lnTo>
                <a:lnTo>
                  <a:pt x="0" y="239717"/>
                </a:lnTo>
                <a:close/>
                <a:moveTo>
                  <a:pt x="412130" y="82880"/>
                </a:moveTo>
                <a:cubicBezTo>
                  <a:pt x="399650" y="153975"/>
                  <a:pt x="391838" y="206003"/>
                  <a:pt x="388599" y="238867"/>
                </a:cubicBezTo>
                <a:cubicBezTo>
                  <a:pt x="402603" y="238867"/>
                  <a:pt x="416703" y="238867"/>
                  <a:pt x="430708" y="238867"/>
                </a:cubicBezTo>
                <a:cubicBezTo>
                  <a:pt x="424515" y="196804"/>
                  <a:pt x="418323" y="144777"/>
                  <a:pt x="412130" y="82880"/>
                </a:cubicBezTo>
                <a:close/>
                <a:moveTo>
                  <a:pt x="707939" y="63526"/>
                </a:moveTo>
                <a:cubicBezTo>
                  <a:pt x="707939" y="91120"/>
                  <a:pt x="707939" y="118619"/>
                  <a:pt x="707939" y="146214"/>
                </a:cubicBezTo>
                <a:cubicBezTo>
                  <a:pt x="721657" y="146214"/>
                  <a:pt x="731279" y="144681"/>
                  <a:pt x="736805" y="141711"/>
                </a:cubicBezTo>
                <a:cubicBezTo>
                  <a:pt x="742330" y="138740"/>
                  <a:pt x="745093" y="129063"/>
                  <a:pt x="745093" y="112679"/>
                </a:cubicBezTo>
                <a:cubicBezTo>
                  <a:pt x="745093" y="105876"/>
                  <a:pt x="745093" y="99073"/>
                  <a:pt x="745093" y="92270"/>
                </a:cubicBezTo>
                <a:cubicBezTo>
                  <a:pt x="745093" y="80485"/>
                  <a:pt x="742426" y="72724"/>
                  <a:pt x="737091" y="69083"/>
                </a:cubicBezTo>
                <a:cubicBezTo>
                  <a:pt x="731851" y="65442"/>
                  <a:pt x="722038" y="63526"/>
                  <a:pt x="707939" y="63526"/>
                </a:cubicBezTo>
                <a:close/>
                <a:moveTo>
                  <a:pt x="124801" y="63526"/>
                </a:moveTo>
                <a:cubicBezTo>
                  <a:pt x="124801" y="95049"/>
                  <a:pt x="124801" y="126572"/>
                  <a:pt x="124801" y="158095"/>
                </a:cubicBezTo>
                <a:cubicBezTo>
                  <a:pt x="128231" y="158287"/>
                  <a:pt x="131279" y="158382"/>
                  <a:pt x="133756" y="158382"/>
                </a:cubicBezTo>
                <a:cubicBezTo>
                  <a:pt x="144998" y="158382"/>
                  <a:pt x="152810" y="156179"/>
                  <a:pt x="157192" y="151771"/>
                </a:cubicBezTo>
                <a:cubicBezTo>
                  <a:pt x="161479" y="147460"/>
                  <a:pt x="163670" y="138357"/>
                  <a:pt x="163670" y="124560"/>
                </a:cubicBezTo>
                <a:cubicBezTo>
                  <a:pt x="163670" y="114403"/>
                  <a:pt x="163670" y="104247"/>
                  <a:pt x="163670" y="94091"/>
                </a:cubicBezTo>
                <a:cubicBezTo>
                  <a:pt x="163670" y="81347"/>
                  <a:pt x="161193" y="73107"/>
                  <a:pt x="156144" y="69274"/>
                </a:cubicBezTo>
                <a:cubicBezTo>
                  <a:pt x="151095" y="65442"/>
                  <a:pt x="140615" y="63526"/>
                  <a:pt x="124801" y="63526"/>
                </a:cubicBezTo>
                <a:close/>
                <a:moveTo>
                  <a:pt x="885995" y="0"/>
                </a:moveTo>
                <a:cubicBezTo>
                  <a:pt x="975166" y="0"/>
                  <a:pt x="1064242" y="0"/>
                  <a:pt x="1153318" y="0"/>
                </a:cubicBezTo>
                <a:cubicBezTo>
                  <a:pt x="1153318" y="24816"/>
                  <a:pt x="1153318" y="49537"/>
                  <a:pt x="1153318" y="74353"/>
                </a:cubicBezTo>
                <a:cubicBezTo>
                  <a:pt x="1129120" y="74353"/>
                  <a:pt x="1104922" y="74353"/>
                  <a:pt x="1080724" y="74353"/>
                </a:cubicBezTo>
                <a:lnTo>
                  <a:pt x="1080724" y="239717"/>
                </a:lnTo>
                <a:lnTo>
                  <a:pt x="958399" y="239717"/>
                </a:lnTo>
                <a:lnTo>
                  <a:pt x="958399" y="74353"/>
                </a:lnTo>
                <a:cubicBezTo>
                  <a:pt x="934296" y="74353"/>
                  <a:pt x="910098" y="74353"/>
                  <a:pt x="885995" y="74353"/>
                </a:cubicBezTo>
                <a:cubicBezTo>
                  <a:pt x="885995" y="49537"/>
                  <a:pt x="885995" y="24816"/>
                  <a:pt x="885995" y="0"/>
                </a:cubicBezTo>
                <a:close/>
                <a:moveTo>
                  <a:pt x="585614" y="0"/>
                </a:moveTo>
                <a:cubicBezTo>
                  <a:pt x="614480" y="0"/>
                  <a:pt x="643347" y="0"/>
                  <a:pt x="672213" y="0"/>
                </a:cubicBezTo>
                <a:cubicBezTo>
                  <a:pt x="729946" y="0"/>
                  <a:pt x="769006" y="1725"/>
                  <a:pt x="789393" y="5270"/>
                </a:cubicBezTo>
                <a:cubicBezTo>
                  <a:pt x="809876" y="8815"/>
                  <a:pt x="826548" y="17822"/>
                  <a:pt x="839409" y="32194"/>
                </a:cubicBezTo>
                <a:cubicBezTo>
                  <a:pt x="852270" y="46662"/>
                  <a:pt x="858748" y="69753"/>
                  <a:pt x="858748" y="101468"/>
                </a:cubicBezTo>
                <a:cubicBezTo>
                  <a:pt x="858748" y="130309"/>
                  <a:pt x="854176" y="149759"/>
                  <a:pt x="845125" y="159724"/>
                </a:cubicBezTo>
                <a:cubicBezTo>
                  <a:pt x="835979" y="169689"/>
                  <a:pt x="818069" y="175629"/>
                  <a:pt x="791298" y="177641"/>
                </a:cubicBezTo>
                <a:cubicBezTo>
                  <a:pt x="815497" y="182336"/>
                  <a:pt x="831787" y="188660"/>
                  <a:pt x="840171" y="196708"/>
                </a:cubicBezTo>
                <a:cubicBezTo>
                  <a:pt x="848459" y="204661"/>
                  <a:pt x="853604" y="211943"/>
                  <a:pt x="855700" y="218554"/>
                </a:cubicBezTo>
                <a:cubicBezTo>
                  <a:pt x="856700" y="221908"/>
                  <a:pt x="857462" y="228160"/>
                  <a:pt x="857974" y="237322"/>
                </a:cubicBezTo>
                <a:lnTo>
                  <a:pt x="858025" y="239717"/>
                </a:lnTo>
                <a:lnTo>
                  <a:pt x="744579" y="239717"/>
                </a:lnTo>
                <a:lnTo>
                  <a:pt x="743605" y="223896"/>
                </a:lnTo>
                <a:cubicBezTo>
                  <a:pt x="742616" y="217740"/>
                  <a:pt x="741140" y="213476"/>
                  <a:pt x="739187" y="211081"/>
                </a:cubicBezTo>
                <a:cubicBezTo>
                  <a:pt x="735185" y="206386"/>
                  <a:pt x="724801" y="203990"/>
                  <a:pt x="707939" y="203990"/>
                </a:cubicBezTo>
                <a:lnTo>
                  <a:pt x="707939" y="239717"/>
                </a:lnTo>
                <a:lnTo>
                  <a:pt x="585614" y="239717"/>
                </a:lnTo>
                <a:lnTo>
                  <a:pt x="585614" y="0"/>
                </a:lnTo>
                <a:close/>
                <a:moveTo>
                  <a:pt x="318767" y="0"/>
                </a:moveTo>
                <a:cubicBezTo>
                  <a:pt x="377643" y="0"/>
                  <a:pt x="436614" y="0"/>
                  <a:pt x="495585" y="0"/>
                </a:cubicBezTo>
                <a:lnTo>
                  <a:pt x="540710" y="239717"/>
                </a:lnTo>
                <a:lnTo>
                  <a:pt x="278499" y="239717"/>
                </a:lnTo>
                <a:lnTo>
                  <a:pt x="318767" y="0"/>
                </a:lnTo>
                <a:close/>
                <a:moveTo>
                  <a:pt x="2381" y="0"/>
                </a:moveTo>
                <a:cubicBezTo>
                  <a:pt x="43537" y="0"/>
                  <a:pt x="84598" y="0"/>
                  <a:pt x="125658" y="0"/>
                </a:cubicBezTo>
                <a:cubicBezTo>
                  <a:pt x="158907" y="0"/>
                  <a:pt x="184534" y="2108"/>
                  <a:pt x="202445" y="6228"/>
                </a:cubicBezTo>
                <a:cubicBezTo>
                  <a:pt x="220355" y="10348"/>
                  <a:pt x="233883" y="16289"/>
                  <a:pt x="242838" y="24050"/>
                </a:cubicBezTo>
                <a:cubicBezTo>
                  <a:pt x="251889" y="31907"/>
                  <a:pt x="257986" y="41296"/>
                  <a:pt x="261130" y="52411"/>
                </a:cubicBezTo>
                <a:cubicBezTo>
                  <a:pt x="264369" y="63526"/>
                  <a:pt x="265989" y="80676"/>
                  <a:pt x="265989" y="103959"/>
                </a:cubicBezTo>
                <a:cubicBezTo>
                  <a:pt x="265989" y="114691"/>
                  <a:pt x="265989" y="125518"/>
                  <a:pt x="265989" y="136345"/>
                </a:cubicBezTo>
                <a:cubicBezTo>
                  <a:pt x="265989" y="160011"/>
                  <a:pt x="262845" y="177354"/>
                  <a:pt x="256652" y="188181"/>
                </a:cubicBezTo>
                <a:cubicBezTo>
                  <a:pt x="250460" y="199008"/>
                  <a:pt x="239123" y="207344"/>
                  <a:pt x="222546" y="213189"/>
                </a:cubicBezTo>
                <a:cubicBezTo>
                  <a:pt x="205970" y="219033"/>
                  <a:pt x="184344" y="221908"/>
                  <a:pt x="157573" y="221908"/>
                </a:cubicBezTo>
                <a:cubicBezTo>
                  <a:pt x="146617" y="221908"/>
                  <a:pt x="135661" y="221908"/>
                  <a:pt x="124801" y="221908"/>
                </a:cubicBezTo>
                <a:lnTo>
                  <a:pt x="124801" y="239717"/>
                </a:lnTo>
                <a:lnTo>
                  <a:pt x="2381" y="239717"/>
                </a:lnTo>
                <a:lnTo>
                  <a:pt x="2381" y="0"/>
                </a:lnTo>
                <a:close/>
              </a:path>
            </a:pathLst>
          </a:custGeom>
          <a:solidFill>
            <a:srgbClr val="0071BF"/>
          </a:solidFill>
          <a:ln w="0">
            <a:noFill/>
            <a:miter/>
          </a:ln>
        </p:spPr>
        <p:txBody>
          <a:bodyPr tIns="527973" bIns="0" anchor="ctr"/>
          <a:lstStyle/>
          <a:p>
            <a:pPr algn="ctr">
              <a:lnSpc>
                <a:spcPct val="90000"/>
              </a:lnSpc>
            </a:pPr>
            <a:r>
              <a:rPr lang="en-US" altLang="zh-CN" sz="6399" dirty="0">
                <a:solidFill>
                  <a:srgbClr val="FFFFFF"/>
                </a:solidFill>
                <a:latin typeface="Impact" pitchFamily="34" charset="0"/>
                <a:ea typeface="微软雅黑" pitchFamily="34" charset="-122"/>
              </a:rPr>
              <a:t>01</a:t>
            </a:r>
          </a:p>
        </p:txBody>
      </p:sp>
      <p:sp>
        <p:nvSpPr>
          <p:cNvPr id="4" name="TextBox 3"/>
          <p:cNvSpPr txBox="1">
            <a:spLocks noChangeArrowheads="1"/>
          </p:cNvSpPr>
          <p:nvPr/>
        </p:nvSpPr>
        <p:spPr bwMode="auto">
          <a:xfrm>
            <a:off x="4942478" y="2660690"/>
            <a:ext cx="2798092" cy="103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itchFamily="34" charset="0"/>
              <a:buChar char="•"/>
              <a:defRPr sz="2100">
                <a:solidFill>
                  <a:schemeClr val="tx1"/>
                </a:solidFill>
                <a:latin typeface="Calibri" pitchFamily="34" charset="0"/>
                <a:ea typeface="宋体" pitchFamily="2" charset="-122"/>
              </a:defRPr>
            </a:lvl1pPr>
            <a:lvl2pPr marL="742950" indent="-285750">
              <a:lnSpc>
                <a:spcPct val="90000"/>
              </a:lnSpc>
              <a:spcBef>
                <a:spcPts val="375"/>
              </a:spcBef>
              <a:buFont typeface="Arial" pitchFamily="34" charset="0"/>
              <a:buChar char="•"/>
              <a:defRPr>
                <a:solidFill>
                  <a:schemeClr val="tx1"/>
                </a:solidFill>
                <a:latin typeface="Calibri" pitchFamily="34" charset="0"/>
                <a:ea typeface="宋体" pitchFamily="2" charset="-122"/>
              </a:defRPr>
            </a:lvl2pPr>
            <a:lvl3pPr marL="1143000" indent="-228600">
              <a:lnSpc>
                <a:spcPct val="90000"/>
              </a:lnSpc>
              <a:spcBef>
                <a:spcPts val="375"/>
              </a:spcBef>
              <a:buFont typeface="Arial" pitchFamily="34" charset="0"/>
              <a:buChar char="•"/>
              <a:defRPr sz="1500">
                <a:solidFill>
                  <a:schemeClr val="tx1"/>
                </a:solidFill>
                <a:latin typeface="Calibri" pitchFamily="34" charset="0"/>
                <a:ea typeface="宋体" pitchFamily="2" charset="-122"/>
              </a:defRPr>
            </a:lvl3pPr>
            <a:lvl4pPr marL="1600200" indent="-228600">
              <a:lnSpc>
                <a:spcPct val="90000"/>
              </a:lnSpc>
              <a:spcBef>
                <a:spcPts val="375"/>
              </a:spcBef>
              <a:buFont typeface="Arial" pitchFamily="34" charset="0"/>
              <a:buChar char="•"/>
              <a:defRPr sz="1300">
                <a:solidFill>
                  <a:schemeClr val="tx1"/>
                </a:solidFill>
                <a:latin typeface="Calibri" pitchFamily="34" charset="0"/>
                <a:ea typeface="宋体" pitchFamily="2" charset="-122"/>
              </a:defRPr>
            </a:lvl4pPr>
            <a:lvl5pPr marL="2057400" indent="-228600">
              <a:lnSpc>
                <a:spcPct val="90000"/>
              </a:lnSpc>
              <a:spcBef>
                <a:spcPts val="375"/>
              </a:spcBef>
              <a:buFont typeface="Arial" pitchFamily="34" charset="0"/>
              <a:buChar char="•"/>
              <a:defRPr sz="1300">
                <a:solidFill>
                  <a:schemeClr val="tx1"/>
                </a:solidFill>
                <a:latin typeface="Calibri" pitchFamily="34" charset="0"/>
                <a:ea typeface="宋体" pitchFamily="2" charset="-122"/>
              </a:defRPr>
            </a:lvl5pPr>
            <a:lvl6pPr marL="2514600" indent="-228600" fontAlgn="base">
              <a:lnSpc>
                <a:spcPct val="90000"/>
              </a:lnSpc>
              <a:spcBef>
                <a:spcPts val="375"/>
              </a:spcBef>
              <a:spcAft>
                <a:spcPct val="0"/>
              </a:spcAft>
              <a:buFont typeface="Arial" pitchFamily="34" charset="0"/>
              <a:buChar char="•"/>
              <a:defRPr sz="1300">
                <a:solidFill>
                  <a:schemeClr val="tx1"/>
                </a:solidFill>
                <a:latin typeface="Calibri" pitchFamily="34" charset="0"/>
                <a:ea typeface="宋体" pitchFamily="2" charset="-122"/>
              </a:defRPr>
            </a:lvl6pPr>
            <a:lvl7pPr marL="2971800" indent="-228600" fontAlgn="base">
              <a:lnSpc>
                <a:spcPct val="90000"/>
              </a:lnSpc>
              <a:spcBef>
                <a:spcPts val="375"/>
              </a:spcBef>
              <a:spcAft>
                <a:spcPct val="0"/>
              </a:spcAft>
              <a:buFont typeface="Arial" pitchFamily="34" charset="0"/>
              <a:buChar char="•"/>
              <a:defRPr sz="1300">
                <a:solidFill>
                  <a:schemeClr val="tx1"/>
                </a:solidFill>
                <a:latin typeface="Calibri" pitchFamily="34" charset="0"/>
                <a:ea typeface="宋体" pitchFamily="2" charset="-122"/>
              </a:defRPr>
            </a:lvl7pPr>
            <a:lvl8pPr marL="3429000" indent="-228600" fontAlgn="base">
              <a:lnSpc>
                <a:spcPct val="90000"/>
              </a:lnSpc>
              <a:spcBef>
                <a:spcPts val="375"/>
              </a:spcBef>
              <a:spcAft>
                <a:spcPct val="0"/>
              </a:spcAft>
              <a:buFont typeface="Arial" pitchFamily="34" charset="0"/>
              <a:buChar char="•"/>
              <a:defRPr sz="1300">
                <a:solidFill>
                  <a:schemeClr val="tx1"/>
                </a:solidFill>
                <a:latin typeface="Calibri" pitchFamily="34" charset="0"/>
                <a:ea typeface="宋体" pitchFamily="2" charset="-122"/>
              </a:defRPr>
            </a:lvl8pPr>
            <a:lvl9pPr marL="3886200" indent="-228600" fontAlgn="base">
              <a:lnSpc>
                <a:spcPct val="90000"/>
              </a:lnSpc>
              <a:spcBef>
                <a:spcPts val="375"/>
              </a:spcBef>
              <a:spcAft>
                <a:spcPct val="0"/>
              </a:spcAft>
              <a:buFont typeface="Arial" pitchFamily="34" charset="0"/>
              <a:buChar char="•"/>
              <a:defRPr sz="1300">
                <a:solidFill>
                  <a:schemeClr val="tx1"/>
                </a:solidFill>
                <a:latin typeface="Calibri" pitchFamily="34" charset="0"/>
                <a:ea typeface="宋体" pitchFamily="2" charset="-122"/>
              </a:defRPr>
            </a:lvl9pPr>
          </a:lstStyle>
          <a:p>
            <a:pPr rtl="0">
              <a:spcBef>
                <a:spcPct val="0"/>
              </a:spcBef>
              <a:buNone/>
              <a:defRPr/>
            </a:pPr>
            <a:r>
              <a:rPr lang="zh-CN" altLang="en-US" sz="6399" b="1" baseline="-25000" dirty="0">
                <a:solidFill>
                  <a:srgbClr val="626262"/>
                </a:solidFill>
                <a:latin typeface="+mj-lt"/>
                <a:ea typeface="微软雅黑" charset="0"/>
              </a:rPr>
              <a:t>使用场景</a:t>
            </a:r>
          </a:p>
        </p:txBody>
      </p:sp>
      <p:cxnSp>
        <p:nvCxnSpPr>
          <p:cNvPr id="5" name="直接连接符 7"/>
          <p:cNvCxnSpPr/>
          <p:nvPr/>
        </p:nvCxnSpPr>
        <p:spPr>
          <a:xfrm>
            <a:off x="2434352" y="4432251"/>
            <a:ext cx="7382560" cy="2117"/>
          </a:xfrm>
          <a:prstGeom prst="line">
            <a:avLst/>
          </a:prstGeom>
          <a:ln w="9525" cap="flat" cmpd="sng">
            <a:solidFill>
              <a:srgbClr val="D9D9D9"/>
            </a:solidFill>
            <a:prstDash val="solid"/>
            <a:round/>
            <a:headEnd type="none" w="med" len="med"/>
            <a:tailEnd type="none" w="med" len="med"/>
          </a:ln>
        </p:spPr>
      </p:cxnSp>
    </p:spTree>
    <p:extLst>
      <p:ext uri="{BB962C8B-B14F-4D97-AF65-F5344CB8AC3E}">
        <p14:creationId xmlns:p14="http://schemas.microsoft.com/office/powerpoint/2010/main" val="35500421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7"/>
          <p:cNvGrpSpPr/>
          <p:nvPr/>
        </p:nvGrpSpPr>
        <p:grpSpPr>
          <a:xfrm>
            <a:off x="1012024" y="1604525"/>
            <a:ext cx="9643045" cy="4530403"/>
            <a:chOff x="-87476" y="0"/>
            <a:chExt cx="9122303" cy="4487297"/>
          </a:xfrm>
        </p:grpSpPr>
        <p:grpSp>
          <p:nvGrpSpPr>
            <p:cNvPr id="3" name="组合 39"/>
            <p:cNvGrpSpPr/>
            <p:nvPr/>
          </p:nvGrpSpPr>
          <p:grpSpPr>
            <a:xfrm>
              <a:off x="1856426" y="899078"/>
              <a:ext cx="4151900" cy="3169981"/>
              <a:chOff x="0" y="0"/>
              <a:chExt cx="4151900" cy="3169981"/>
            </a:xfrm>
          </p:grpSpPr>
          <p:sp>
            <p:nvSpPr>
              <p:cNvPr id="40" name="直接连接符 22"/>
              <p:cNvSpPr/>
              <p:nvPr/>
            </p:nvSpPr>
            <p:spPr>
              <a:xfrm>
                <a:off x="0" y="0"/>
                <a:ext cx="959080" cy="244694"/>
              </a:xfrm>
              <a:prstGeom prst="line">
                <a:avLst/>
              </a:prstGeom>
              <a:ln w="76200" cap="flat" cmpd="sng">
                <a:solidFill>
                  <a:srgbClr val="0071BF"/>
                </a:solidFill>
                <a:prstDash val="solid"/>
                <a:round/>
                <a:headEnd type="none" w="med" len="med"/>
                <a:tailEnd type="none" w="med" len="med"/>
              </a:ln>
            </p:spPr>
            <p:txBody>
              <a:bodyPr anchor="t"/>
              <a:lstStyle/>
              <a:p>
                <a:pPr lvl="0" eaLnBrk="0" hangingPunct="0"/>
                <a:endParaRPr lang="zh-CN" altLang="en-US" sz="6399"/>
              </a:p>
            </p:txBody>
          </p:sp>
          <p:sp>
            <p:nvSpPr>
              <p:cNvPr id="41" name="直接连接符 26"/>
              <p:cNvSpPr/>
              <p:nvPr/>
            </p:nvSpPr>
            <p:spPr>
              <a:xfrm>
                <a:off x="932954" y="234217"/>
                <a:ext cx="410432" cy="2309541"/>
              </a:xfrm>
              <a:prstGeom prst="line">
                <a:avLst/>
              </a:prstGeom>
              <a:ln w="76200" cap="flat" cmpd="sng">
                <a:solidFill>
                  <a:srgbClr val="0071BF"/>
                </a:solidFill>
                <a:prstDash val="solid"/>
                <a:round/>
                <a:headEnd type="none" w="med" len="med"/>
                <a:tailEnd type="none" w="med" len="med"/>
              </a:ln>
            </p:spPr>
            <p:txBody>
              <a:bodyPr anchor="t"/>
              <a:lstStyle/>
              <a:p>
                <a:pPr lvl="0" eaLnBrk="0" hangingPunct="0"/>
                <a:endParaRPr lang="zh-CN" altLang="en-US" sz="6399"/>
              </a:p>
            </p:txBody>
          </p:sp>
          <p:sp>
            <p:nvSpPr>
              <p:cNvPr id="42" name="直接连接符 30"/>
              <p:cNvSpPr/>
              <p:nvPr/>
            </p:nvSpPr>
            <p:spPr>
              <a:xfrm>
                <a:off x="1343386" y="2504569"/>
                <a:ext cx="2455817" cy="1"/>
              </a:xfrm>
              <a:prstGeom prst="line">
                <a:avLst/>
              </a:prstGeom>
              <a:ln w="76200" cap="flat" cmpd="sng">
                <a:solidFill>
                  <a:srgbClr val="0071BF"/>
                </a:solidFill>
                <a:prstDash val="solid"/>
                <a:round/>
                <a:headEnd type="none" w="med" len="med"/>
                <a:tailEnd type="none" w="med" len="med"/>
              </a:ln>
            </p:spPr>
            <p:txBody>
              <a:bodyPr anchor="t"/>
              <a:lstStyle/>
              <a:p>
                <a:pPr lvl="0" eaLnBrk="0" hangingPunct="0"/>
                <a:endParaRPr lang="zh-CN" altLang="en-US" sz="6399"/>
              </a:p>
            </p:txBody>
          </p:sp>
          <p:sp>
            <p:nvSpPr>
              <p:cNvPr id="43" name="直接连接符 31"/>
              <p:cNvSpPr/>
              <p:nvPr/>
            </p:nvSpPr>
            <p:spPr>
              <a:xfrm flipV="1">
                <a:off x="3773077" y="244694"/>
                <a:ext cx="378823" cy="2299064"/>
              </a:xfrm>
              <a:prstGeom prst="line">
                <a:avLst/>
              </a:prstGeom>
              <a:ln w="76200" cap="flat" cmpd="sng">
                <a:solidFill>
                  <a:srgbClr val="0071BF"/>
                </a:solidFill>
                <a:prstDash val="solid"/>
                <a:round/>
                <a:headEnd type="none" w="med" len="med"/>
                <a:tailEnd type="none" w="med" len="med"/>
              </a:ln>
            </p:spPr>
            <p:txBody>
              <a:bodyPr anchor="t"/>
              <a:lstStyle/>
              <a:p>
                <a:pPr lvl="0" eaLnBrk="0" hangingPunct="0"/>
                <a:endParaRPr lang="zh-CN" altLang="en-US" sz="6399"/>
              </a:p>
            </p:txBody>
          </p:sp>
          <p:sp>
            <p:nvSpPr>
              <p:cNvPr id="44" name="直接连接符 35"/>
              <p:cNvSpPr/>
              <p:nvPr/>
            </p:nvSpPr>
            <p:spPr>
              <a:xfrm>
                <a:off x="1317260" y="2225895"/>
                <a:ext cx="2468880" cy="1"/>
              </a:xfrm>
              <a:prstGeom prst="line">
                <a:avLst/>
              </a:prstGeom>
              <a:ln w="76200" cap="flat" cmpd="sng">
                <a:solidFill>
                  <a:srgbClr val="0071BF"/>
                </a:solidFill>
                <a:prstDash val="solid"/>
                <a:round/>
                <a:headEnd type="none" w="med" len="med"/>
                <a:tailEnd type="none" w="med" len="med"/>
              </a:ln>
            </p:spPr>
            <p:txBody>
              <a:bodyPr anchor="t"/>
              <a:lstStyle/>
              <a:p>
                <a:pPr lvl="0" eaLnBrk="0" hangingPunct="0"/>
                <a:endParaRPr lang="zh-CN" altLang="en-US" sz="6399"/>
              </a:p>
            </p:txBody>
          </p:sp>
          <p:sp>
            <p:nvSpPr>
              <p:cNvPr id="45" name="椭圆 37"/>
              <p:cNvSpPr/>
              <p:nvPr/>
            </p:nvSpPr>
            <p:spPr>
              <a:xfrm>
                <a:off x="1483954" y="2713574"/>
                <a:ext cx="456407" cy="456407"/>
              </a:xfrm>
              <a:prstGeom prst="ellipse">
                <a:avLst/>
              </a:prstGeom>
              <a:solidFill>
                <a:srgbClr val="0071BF"/>
              </a:solidFill>
              <a:ln w="12700" cap="flat" cmpd="sng">
                <a:solidFill>
                  <a:schemeClr val="tx1"/>
                </a:solidFill>
                <a:prstDash val="solid"/>
                <a:round/>
                <a:headEnd type="none" w="med" len="med"/>
                <a:tailEnd type="none" w="med" len="med"/>
              </a:ln>
            </p:spPr>
            <p:txBody>
              <a:bodyPr anchor="ctr"/>
              <a:lstStyle/>
              <a:p>
                <a:pPr lvl="0" algn="ctr">
                  <a:buClr>
                    <a:srgbClr val="000000"/>
                  </a:buClr>
                </a:pPr>
                <a:endParaRPr lang="en-US" altLang="zh-CN" sz="6399" dirty="0">
                  <a:solidFill>
                    <a:srgbClr val="FFFFFF"/>
                  </a:solidFill>
                  <a:latin typeface="微软雅黑" pitchFamily="34" charset="-122"/>
                  <a:ea typeface="微软雅黑" pitchFamily="34" charset="-122"/>
                  <a:sym typeface="宋体" pitchFamily="124" charset="-122"/>
                </a:endParaRPr>
              </a:p>
            </p:txBody>
          </p:sp>
          <p:sp>
            <p:nvSpPr>
              <p:cNvPr id="46" name="椭圆 38"/>
              <p:cNvSpPr/>
              <p:nvPr/>
            </p:nvSpPr>
            <p:spPr>
              <a:xfrm>
                <a:off x="3086331" y="2713573"/>
                <a:ext cx="456407" cy="456407"/>
              </a:xfrm>
              <a:prstGeom prst="ellipse">
                <a:avLst/>
              </a:prstGeom>
              <a:solidFill>
                <a:srgbClr val="0071BF"/>
              </a:solidFill>
              <a:ln w="12700" cap="flat" cmpd="sng">
                <a:solidFill>
                  <a:schemeClr val="tx1"/>
                </a:solidFill>
                <a:prstDash val="solid"/>
                <a:round/>
                <a:headEnd type="none" w="med" len="med"/>
                <a:tailEnd type="none" w="med" len="med"/>
              </a:ln>
            </p:spPr>
            <p:txBody>
              <a:bodyPr anchor="ctr"/>
              <a:lstStyle/>
              <a:p>
                <a:pPr lvl="0" algn="ctr">
                  <a:buClr>
                    <a:srgbClr val="000000"/>
                  </a:buClr>
                </a:pPr>
                <a:endParaRPr lang="en-US" altLang="zh-CN" sz="6399" dirty="0">
                  <a:solidFill>
                    <a:srgbClr val="FFFFFF"/>
                  </a:solidFill>
                  <a:latin typeface="微软雅黑" pitchFamily="34" charset="-122"/>
                  <a:ea typeface="微软雅黑" pitchFamily="34" charset="-122"/>
                  <a:sym typeface="宋体" pitchFamily="124" charset="-122"/>
                </a:endParaRPr>
              </a:p>
            </p:txBody>
          </p:sp>
        </p:grpSp>
        <p:pic>
          <p:nvPicPr>
            <p:cNvPr id="4" name="图片 40"/>
            <p:cNvPicPr>
              <a:picLocks noChangeAspect="1"/>
            </p:cNvPicPr>
            <p:nvPr/>
          </p:nvPicPr>
          <p:blipFill>
            <a:blip r:embed="rId2" cstate="print"/>
            <a:srcRect/>
            <a:stretch>
              <a:fillRect/>
            </a:stretch>
          </p:blipFill>
          <p:spPr>
            <a:xfrm>
              <a:off x="3075157" y="1868105"/>
              <a:ext cx="1219200" cy="1219200"/>
            </a:xfrm>
            <a:prstGeom prst="rect">
              <a:avLst/>
            </a:prstGeom>
            <a:noFill/>
            <a:ln w="9525">
              <a:noFill/>
              <a:miter/>
            </a:ln>
          </p:spPr>
        </p:pic>
        <p:pic>
          <p:nvPicPr>
            <p:cNvPr id="5" name="图片 41"/>
            <p:cNvPicPr>
              <a:picLocks noChangeAspect="1"/>
            </p:cNvPicPr>
            <p:nvPr/>
          </p:nvPicPr>
          <p:blipFill>
            <a:blip r:embed="rId3" cstate="print"/>
            <a:srcRect/>
            <a:stretch>
              <a:fillRect/>
            </a:stretch>
          </p:blipFill>
          <p:spPr>
            <a:xfrm>
              <a:off x="4156234" y="876735"/>
              <a:ext cx="1219200" cy="1219200"/>
            </a:xfrm>
            <a:prstGeom prst="rect">
              <a:avLst/>
            </a:prstGeom>
            <a:noFill/>
            <a:ln w="9525">
              <a:noFill/>
              <a:miter/>
            </a:ln>
          </p:spPr>
        </p:pic>
        <p:pic>
          <p:nvPicPr>
            <p:cNvPr id="6" name="图片 42"/>
            <p:cNvPicPr>
              <a:picLocks noChangeAspect="1"/>
            </p:cNvPicPr>
            <p:nvPr/>
          </p:nvPicPr>
          <p:blipFill>
            <a:blip r:embed="rId4" cstate="print"/>
            <a:srcRect/>
            <a:stretch>
              <a:fillRect/>
            </a:stretch>
          </p:blipFill>
          <p:spPr>
            <a:xfrm>
              <a:off x="5083265" y="1846378"/>
              <a:ext cx="669316" cy="669316"/>
            </a:xfrm>
            <a:prstGeom prst="rect">
              <a:avLst/>
            </a:prstGeom>
            <a:noFill/>
            <a:ln w="9525">
              <a:noFill/>
              <a:miter/>
            </a:ln>
          </p:spPr>
        </p:pic>
        <p:pic>
          <p:nvPicPr>
            <p:cNvPr id="7" name="图片 43"/>
            <p:cNvPicPr>
              <a:picLocks noChangeAspect="1"/>
            </p:cNvPicPr>
            <p:nvPr/>
          </p:nvPicPr>
          <p:blipFill>
            <a:blip r:embed="rId5" cstate="print"/>
            <a:srcRect/>
            <a:stretch>
              <a:fillRect/>
            </a:stretch>
          </p:blipFill>
          <p:spPr>
            <a:xfrm>
              <a:off x="4289019" y="2095935"/>
              <a:ext cx="884802" cy="884802"/>
            </a:xfrm>
            <a:prstGeom prst="rect">
              <a:avLst/>
            </a:prstGeom>
            <a:noFill/>
            <a:ln w="9525">
              <a:noFill/>
              <a:miter/>
            </a:ln>
          </p:spPr>
        </p:pic>
        <p:pic>
          <p:nvPicPr>
            <p:cNvPr id="8" name="图片 44"/>
            <p:cNvPicPr>
              <a:picLocks noChangeAspect="1"/>
            </p:cNvPicPr>
            <p:nvPr/>
          </p:nvPicPr>
          <p:blipFill>
            <a:blip r:embed="rId6" cstate="print"/>
            <a:srcRect/>
            <a:stretch>
              <a:fillRect/>
            </a:stretch>
          </p:blipFill>
          <p:spPr>
            <a:xfrm>
              <a:off x="5121365" y="2525395"/>
              <a:ext cx="560390" cy="560390"/>
            </a:xfrm>
            <a:prstGeom prst="rect">
              <a:avLst/>
            </a:prstGeom>
            <a:noFill/>
            <a:ln w="9525">
              <a:noFill/>
              <a:miter/>
            </a:ln>
          </p:spPr>
        </p:pic>
        <p:pic>
          <p:nvPicPr>
            <p:cNvPr id="9" name="图片 45"/>
            <p:cNvPicPr>
              <a:picLocks noChangeAspect="1"/>
            </p:cNvPicPr>
            <p:nvPr/>
          </p:nvPicPr>
          <p:blipFill>
            <a:blip r:embed="rId7" cstate="print"/>
            <a:srcRect/>
            <a:stretch>
              <a:fillRect/>
            </a:stretch>
          </p:blipFill>
          <p:spPr>
            <a:xfrm>
              <a:off x="5562103" y="2444932"/>
              <a:ext cx="173626" cy="173626"/>
            </a:xfrm>
            <a:prstGeom prst="rect">
              <a:avLst/>
            </a:prstGeom>
            <a:noFill/>
            <a:ln w="9525">
              <a:noFill/>
              <a:miter/>
            </a:ln>
          </p:spPr>
        </p:pic>
        <p:pic>
          <p:nvPicPr>
            <p:cNvPr id="10" name="图片 46"/>
            <p:cNvPicPr>
              <a:picLocks noChangeAspect="1"/>
            </p:cNvPicPr>
            <p:nvPr/>
          </p:nvPicPr>
          <p:blipFill>
            <a:blip r:embed="rId8" cstate="print"/>
            <a:srcRect/>
            <a:stretch>
              <a:fillRect/>
            </a:stretch>
          </p:blipFill>
          <p:spPr>
            <a:xfrm>
              <a:off x="4201671" y="1969848"/>
              <a:ext cx="278667" cy="278667"/>
            </a:xfrm>
            <a:prstGeom prst="rect">
              <a:avLst/>
            </a:prstGeom>
            <a:noFill/>
            <a:ln w="9525">
              <a:noFill/>
              <a:miter/>
            </a:ln>
          </p:spPr>
        </p:pic>
        <p:pic>
          <p:nvPicPr>
            <p:cNvPr id="11" name="图片 47"/>
            <p:cNvPicPr>
              <a:picLocks noChangeAspect="1"/>
            </p:cNvPicPr>
            <p:nvPr/>
          </p:nvPicPr>
          <p:blipFill>
            <a:blip r:embed="rId9" cstate="print"/>
            <a:srcRect/>
            <a:stretch>
              <a:fillRect/>
            </a:stretch>
          </p:blipFill>
          <p:spPr>
            <a:xfrm>
              <a:off x="2900247" y="996025"/>
              <a:ext cx="917726" cy="917726"/>
            </a:xfrm>
            <a:prstGeom prst="rect">
              <a:avLst/>
            </a:prstGeom>
            <a:noFill/>
            <a:ln w="9525">
              <a:noFill/>
              <a:miter/>
            </a:ln>
          </p:spPr>
        </p:pic>
        <p:pic>
          <p:nvPicPr>
            <p:cNvPr id="12" name="图片 48"/>
            <p:cNvPicPr>
              <a:picLocks noChangeAspect="1"/>
            </p:cNvPicPr>
            <p:nvPr/>
          </p:nvPicPr>
          <p:blipFill>
            <a:blip r:embed="rId10" cstate="print"/>
            <a:srcRect/>
            <a:stretch>
              <a:fillRect/>
            </a:stretch>
          </p:blipFill>
          <p:spPr>
            <a:xfrm>
              <a:off x="5388134" y="1384759"/>
              <a:ext cx="490331" cy="490331"/>
            </a:xfrm>
            <a:prstGeom prst="rect">
              <a:avLst/>
            </a:prstGeom>
            <a:noFill/>
            <a:ln w="9525">
              <a:noFill/>
              <a:miter/>
            </a:ln>
          </p:spPr>
        </p:pic>
        <p:grpSp>
          <p:nvGrpSpPr>
            <p:cNvPr id="13" name="组合 58"/>
            <p:cNvGrpSpPr/>
            <p:nvPr/>
          </p:nvGrpSpPr>
          <p:grpSpPr>
            <a:xfrm>
              <a:off x="-87476" y="2543215"/>
              <a:ext cx="3283388" cy="788809"/>
              <a:chOff x="-345214" y="0"/>
              <a:chExt cx="3283388" cy="788809"/>
            </a:xfrm>
          </p:grpSpPr>
          <p:grpSp>
            <p:nvGrpSpPr>
              <p:cNvPr id="35" name="组合 55"/>
              <p:cNvGrpSpPr/>
              <p:nvPr/>
            </p:nvGrpSpPr>
            <p:grpSpPr>
              <a:xfrm>
                <a:off x="-345214" y="105206"/>
                <a:ext cx="3283388" cy="528196"/>
                <a:chOff x="-345214" y="0"/>
                <a:chExt cx="3283388" cy="528196"/>
              </a:xfrm>
            </p:grpSpPr>
            <p:sp>
              <p:nvSpPr>
                <p:cNvPr id="38" name="直接连接符 52"/>
                <p:cNvSpPr/>
                <p:nvPr/>
              </p:nvSpPr>
              <p:spPr>
                <a:xfrm flipH="1">
                  <a:off x="1978497" y="0"/>
                  <a:ext cx="959677" cy="526708"/>
                </a:xfrm>
                <a:prstGeom prst="line">
                  <a:avLst/>
                </a:prstGeom>
                <a:ln w="6350" cap="flat" cmpd="sng">
                  <a:solidFill>
                    <a:srgbClr val="58B89D"/>
                  </a:solidFill>
                  <a:prstDash val="solid"/>
                  <a:round/>
                  <a:headEnd type="none" w="med" len="med"/>
                  <a:tailEnd type="none" w="med" len="med"/>
                </a:ln>
              </p:spPr>
              <p:txBody>
                <a:bodyPr anchor="t"/>
                <a:lstStyle/>
                <a:p>
                  <a:pPr lvl="0" eaLnBrk="0" hangingPunct="0"/>
                  <a:endParaRPr lang="zh-CN" altLang="en-US" sz="6399"/>
                </a:p>
              </p:txBody>
            </p:sp>
            <p:sp>
              <p:nvSpPr>
                <p:cNvPr id="39" name="直接连接符 54"/>
                <p:cNvSpPr/>
                <p:nvPr/>
              </p:nvSpPr>
              <p:spPr>
                <a:xfrm flipH="1">
                  <a:off x="-345214" y="496337"/>
                  <a:ext cx="2337201" cy="31859"/>
                </a:xfrm>
                <a:prstGeom prst="line">
                  <a:avLst/>
                </a:prstGeom>
                <a:ln w="6350" cap="flat" cmpd="sng">
                  <a:solidFill>
                    <a:srgbClr val="58B89D"/>
                  </a:solidFill>
                  <a:prstDash val="solid"/>
                  <a:round/>
                  <a:headEnd type="none" w="med" len="med"/>
                  <a:tailEnd type="none" w="med" len="med"/>
                </a:ln>
              </p:spPr>
              <p:txBody>
                <a:bodyPr anchor="t"/>
                <a:lstStyle/>
                <a:p>
                  <a:pPr lvl="0" eaLnBrk="0" hangingPunct="0"/>
                  <a:endParaRPr lang="zh-CN" altLang="en-US" sz="6399"/>
                </a:p>
              </p:txBody>
            </p:sp>
          </p:grpSp>
          <p:sp>
            <p:nvSpPr>
              <p:cNvPr id="36" name="文本框 56"/>
              <p:cNvSpPr/>
              <p:nvPr/>
            </p:nvSpPr>
            <p:spPr>
              <a:xfrm>
                <a:off x="0" y="47139"/>
                <a:ext cx="174755" cy="741670"/>
              </a:xfrm>
              <a:prstGeom prst="rect">
                <a:avLst/>
              </a:prstGeom>
              <a:noFill/>
              <a:ln w="9525">
                <a:noFill/>
                <a:miter/>
              </a:ln>
            </p:spPr>
            <p:txBody>
              <a:bodyPr wrap="none" anchor="t">
                <a:spAutoFit/>
              </a:bodyPr>
              <a:lstStyle/>
              <a:p>
                <a:pPr lvl="0">
                  <a:buClr>
                    <a:srgbClr val="000000"/>
                  </a:buClr>
                </a:pPr>
                <a:endParaRPr lang="zh-CN" altLang="en-US" sz="4266" dirty="0">
                  <a:solidFill>
                    <a:srgbClr val="000000"/>
                  </a:solidFill>
                  <a:latin typeface="微软雅黑" pitchFamily="34" charset="-122"/>
                  <a:ea typeface="微软雅黑" pitchFamily="34" charset="-122"/>
                  <a:sym typeface="微软雅黑" pitchFamily="34" charset="-122"/>
                </a:endParaRPr>
              </a:p>
            </p:txBody>
          </p:sp>
          <p:sp>
            <p:nvSpPr>
              <p:cNvPr id="37" name="TextBox 66"/>
              <p:cNvSpPr/>
              <p:nvPr/>
            </p:nvSpPr>
            <p:spPr>
              <a:xfrm>
                <a:off x="664889" y="0"/>
                <a:ext cx="1233717" cy="376044"/>
              </a:xfrm>
              <a:prstGeom prst="rect">
                <a:avLst/>
              </a:prstGeom>
              <a:noFill/>
              <a:ln w="9525">
                <a:noFill/>
                <a:miter/>
              </a:ln>
            </p:spPr>
            <p:txBody>
              <a:bodyPr wrap="square" anchor="t">
                <a:spAutoFit/>
              </a:bodyPr>
              <a:lstStyle/>
              <a:p>
                <a:pPr lvl="0">
                  <a:buClr>
                    <a:srgbClr val="000000"/>
                  </a:buClr>
                </a:pPr>
                <a:r>
                  <a:rPr lang="zh-CN" altLang="en-US" sz="1867" b="1" dirty="0">
                    <a:solidFill>
                      <a:srgbClr val="00B050"/>
                    </a:solidFill>
                    <a:latin typeface="微软雅黑" pitchFamily="34" charset="-122"/>
                    <a:ea typeface="微软雅黑" pitchFamily="34" charset="-122"/>
                    <a:sym typeface="微软雅黑" pitchFamily="34" charset="-122"/>
                  </a:rPr>
                  <a:t>外部人员</a:t>
                </a:r>
              </a:p>
            </p:txBody>
          </p:sp>
        </p:grpSp>
        <p:grpSp>
          <p:nvGrpSpPr>
            <p:cNvPr id="14" name="组合 59"/>
            <p:cNvGrpSpPr/>
            <p:nvPr/>
          </p:nvGrpSpPr>
          <p:grpSpPr>
            <a:xfrm>
              <a:off x="5179128" y="0"/>
              <a:ext cx="3461098" cy="1021426"/>
              <a:chOff x="0" y="0"/>
              <a:chExt cx="3461098" cy="1021426"/>
            </a:xfrm>
          </p:grpSpPr>
          <p:grpSp>
            <p:nvGrpSpPr>
              <p:cNvPr id="30" name="组合 60"/>
              <p:cNvGrpSpPr/>
              <p:nvPr/>
            </p:nvGrpSpPr>
            <p:grpSpPr>
              <a:xfrm>
                <a:off x="0" y="539206"/>
                <a:ext cx="3461098" cy="482220"/>
                <a:chOff x="0" y="0"/>
                <a:chExt cx="3461098" cy="482220"/>
              </a:xfrm>
            </p:grpSpPr>
            <p:sp>
              <p:nvSpPr>
                <p:cNvPr id="33" name="直接连接符 63"/>
                <p:cNvSpPr/>
                <p:nvPr/>
              </p:nvSpPr>
              <p:spPr>
                <a:xfrm flipV="1">
                  <a:off x="0" y="0"/>
                  <a:ext cx="851301" cy="482220"/>
                </a:xfrm>
                <a:prstGeom prst="line">
                  <a:avLst/>
                </a:prstGeom>
                <a:ln w="6350" cap="flat" cmpd="sng">
                  <a:solidFill>
                    <a:srgbClr val="58B89D"/>
                  </a:solidFill>
                  <a:prstDash val="solid"/>
                  <a:round/>
                  <a:headEnd type="none" w="med" len="med"/>
                  <a:tailEnd type="none" w="med" len="med"/>
                </a:ln>
              </p:spPr>
              <p:txBody>
                <a:bodyPr anchor="t"/>
                <a:lstStyle/>
                <a:p>
                  <a:pPr lvl="0" eaLnBrk="0" hangingPunct="0"/>
                  <a:endParaRPr lang="zh-CN" altLang="en-US" sz="6399"/>
                </a:p>
              </p:txBody>
            </p:sp>
            <p:sp>
              <p:nvSpPr>
                <p:cNvPr id="34" name="直接连接符 64"/>
                <p:cNvSpPr/>
                <p:nvPr/>
              </p:nvSpPr>
              <p:spPr>
                <a:xfrm flipH="1">
                  <a:off x="851301" y="0"/>
                  <a:ext cx="2609797" cy="1"/>
                </a:xfrm>
                <a:prstGeom prst="line">
                  <a:avLst/>
                </a:prstGeom>
                <a:ln w="6350" cap="flat" cmpd="sng">
                  <a:solidFill>
                    <a:srgbClr val="58B89D"/>
                  </a:solidFill>
                  <a:prstDash val="solid"/>
                  <a:round/>
                  <a:headEnd type="none" w="med" len="med"/>
                  <a:tailEnd type="none" w="med" len="med"/>
                </a:ln>
              </p:spPr>
              <p:txBody>
                <a:bodyPr anchor="t"/>
                <a:lstStyle/>
                <a:p>
                  <a:pPr lvl="0" eaLnBrk="0" hangingPunct="0"/>
                  <a:endParaRPr lang="zh-CN" altLang="en-US" sz="6399"/>
                </a:p>
              </p:txBody>
            </p:sp>
          </p:grpSp>
          <p:sp>
            <p:nvSpPr>
              <p:cNvPr id="31" name="文本框 61"/>
              <p:cNvSpPr/>
              <p:nvPr/>
            </p:nvSpPr>
            <p:spPr>
              <a:xfrm>
                <a:off x="1264010" y="42370"/>
                <a:ext cx="174755" cy="741670"/>
              </a:xfrm>
              <a:prstGeom prst="rect">
                <a:avLst/>
              </a:prstGeom>
              <a:noFill/>
              <a:ln w="9525">
                <a:noFill/>
                <a:miter/>
              </a:ln>
            </p:spPr>
            <p:txBody>
              <a:bodyPr wrap="none" anchor="t">
                <a:spAutoFit/>
              </a:bodyPr>
              <a:lstStyle/>
              <a:p>
                <a:pPr lvl="0">
                  <a:buClr>
                    <a:srgbClr val="000000"/>
                  </a:buClr>
                </a:pPr>
                <a:endParaRPr lang="zh-CN" altLang="en-US" sz="4266" dirty="0">
                  <a:solidFill>
                    <a:srgbClr val="000000"/>
                  </a:solidFill>
                  <a:latin typeface="微软雅黑" pitchFamily="34" charset="-122"/>
                  <a:ea typeface="微软雅黑" pitchFamily="34" charset="-122"/>
                  <a:sym typeface="微软雅黑" pitchFamily="34" charset="-122"/>
                </a:endParaRPr>
              </a:p>
            </p:txBody>
          </p:sp>
          <p:sp>
            <p:nvSpPr>
              <p:cNvPr id="32" name="TextBox 66"/>
              <p:cNvSpPr/>
              <p:nvPr/>
            </p:nvSpPr>
            <p:spPr>
              <a:xfrm>
                <a:off x="2192362" y="0"/>
                <a:ext cx="1233717" cy="376044"/>
              </a:xfrm>
              <a:prstGeom prst="rect">
                <a:avLst/>
              </a:prstGeom>
              <a:noFill/>
              <a:ln w="9525">
                <a:noFill/>
                <a:miter/>
              </a:ln>
            </p:spPr>
            <p:txBody>
              <a:bodyPr anchor="t">
                <a:spAutoFit/>
              </a:bodyPr>
              <a:lstStyle/>
              <a:p>
                <a:pPr lvl="0">
                  <a:buClr>
                    <a:srgbClr val="000000"/>
                  </a:buClr>
                </a:pPr>
                <a:r>
                  <a:rPr lang="zh-CN" altLang="en-US" sz="1867" b="1" dirty="0">
                    <a:solidFill>
                      <a:srgbClr val="00B050"/>
                    </a:solidFill>
                    <a:latin typeface="微软雅黑" pitchFamily="34" charset="-122"/>
                    <a:ea typeface="微软雅黑" pitchFamily="34" charset="-122"/>
                    <a:sym typeface="微软雅黑" pitchFamily="34" charset="-122"/>
                  </a:rPr>
                  <a:t>项目同事</a:t>
                </a:r>
              </a:p>
            </p:txBody>
          </p:sp>
        </p:grpSp>
        <p:grpSp>
          <p:nvGrpSpPr>
            <p:cNvPr id="15" name="组合 67"/>
            <p:cNvGrpSpPr/>
            <p:nvPr/>
          </p:nvGrpSpPr>
          <p:grpSpPr>
            <a:xfrm>
              <a:off x="0" y="37986"/>
              <a:ext cx="3221208" cy="1384956"/>
              <a:chOff x="0" y="0"/>
              <a:chExt cx="3221208" cy="1384956"/>
            </a:xfrm>
          </p:grpSpPr>
          <p:grpSp>
            <p:nvGrpSpPr>
              <p:cNvPr id="25" name="组合 68"/>
              <p:cNvGrpSpPr/>
              <p:nvPr/>
            </p:nvGrpSpPr>
            <p:grpSpPr>
              <a:xfrm>
                <a:off x="0" y="583257"/>
                <a:ext cx="3221208" cy="801699"/>
                <a:chOff x="0" y="0"/>
                <a:chExt cx="3221208" cy="801699"/>
              </a:xfrm>
            </p:grpSpPr>
            <p:sp>
              <p:nvSpPr>
                <p:cNvPr id="28" name="直接连接符 71"/>
                <p:cNvSpPr/>
                <p:nvPr/>
              </p:nvSpPr>
              <p:spPr>
                <a:xfrm flipH="1" flipV="1">
                  <a:off x="2815896" y="0"/>
                  <a:ext cx="405312" cy="801699"/>
                </a:xfrm>
                <a:prstGeom prst="line">
                  <a:avLst/>
                </a:prstGeom>
                <a:ln w="6350" cap="flat" cmpd="sng">
                  <a:solidFill>
                    <a:srgbClr val="58B89D"/>
                  </a:solidFill>
                  <a:prstDash val="solid"/>
                  <a:round/>
                  <a:headEnd type="none" w="med" len="med"/>
                  <a:tailEnd type="none" w="med" len="med"/>
                </a:ln>
              </p:spPr>
              <p:txBody>
                <a:bodyPr anchor="t"/>
                <a:lstStyle/>
                <a:p>
                  <a:pPr lvl="0" eaLnBrk="0" hangingPunct="0"/>
                  <a:endParaRPr lang="zh-CN" altLang="en-US" sz="6399"/>
                </a:p>
              </p:txBody>
            </p:sp>
            <p:sp>
              <p:nvSpPr>
                <p:cNvPr id="29" name="直接连接符 72"/>
                <p:cNvSpPr/>
                <p:nvPr/>
              </p:nvSpPr>
              <p:spPr>
                <a:xfrm flipH="1">
                  <a:off x="0" y="14148"/>
                  <a:ext cx="2848336" cy="1"/>
                </a:xfrm>
                <a:prstGeom prst="line">
                  <a:avLst/>
                </a:prstGeom>
                <a:ln w="6350" cap="flat" cmpd="sng">
                  <a:solidFill>
                    <a:srgbClr val="58B89D"/>
                  </a:solidFill>
                  <a:prstDash val="solid"/>
                  <a:round/>
                  <a:headEnd type="none" w="med" len="med"/>
                  <a:tailEnd type="none" w="med" len="med"/>
                </a:ln>
              </p:spPr>
              <p:txBody>
                <a:bodyPr anchor="t"/>
                <a:lstStyle/>
                <a:p>
                  <a:pPr lvl="0" eaLnBrk="0" hangingPunct="0"/>
                  <a:endParaRPr lang="zh-CN" altLang="en-US" sz="6399"/>
                </a:p>
              </p:txBody>
            </p:sp>
          </p:grpSp>
          <p:sp>
            <p:nvSpPr>
              <p:cNvPr id="26" name="文本框 69"/>
              <p:cNvSpPr/>
              <p:nvPr/>
            </p:nvSpPr>
            <p:spPr>
              <a:xfrm>
                <a:off x="19624" y="47040"/>
                <a:ext cx="174755" cy="741670"/>
              </a:xfrm>
              <a:prstGeom prst="rect">
                <a:avLst/>
              </a:prstGeom>
              <a:noFill/>
              <a:ln w="9525">
                <a:noFill/>
                <a:miter/>
              </a:ln>
            </p:spPr>
            <p:txBody>
              <a:bodyPr wrap="none" anchor="t">
                <a:spAutoFit/>
              </a:bodyPr>
              <a:lstStyle/>
              <a:p>
                <a:pPr lvl="0">
                  <a:buClr>
                    <a:srgbClr val="000000"/>
                  </a:buClr>
                </a:pPr>
                <a:endParaRPr lang="zh-CN" altLang="en-US" sz="4266" dirty="0">
                  <a:solidFill>
                    <a:srgbClr val="000000"/>
                  </a:solidFill>
                  <a:latin typeface="微软雅黑" pitchFamily="34" charset="-122"/>
                  <a:ea typeface="微软雅黑" pitchFamily="34" charset="-122"/>
                  <a:sym typeface="微软雅黑" pitchFamily="34" charset="-122"/>
                </a:endParaRPr>
              </a:p>
            </p:txBody>
          </p:sp>
          <p:sp>
            <p:nvSpPr>
              <p:cNvPr id="27" name="TextBox 66"/>
              <p:cNvSpPr/>
              <p:nvPr/>
            </p:nvSpPr>
            <p:spPr>
              <a:xfrm>
                <a:off x="922627" y="0"/>
                <a:ext cx="1233717" cy="376044"/>
              </a:xfrm>
              <a:prstGeom prst="rect">
                <a:avLst/>
              </a:prstGeom>
              <a:noFill/>
              <a:ln w="9525">
                <a:noFill/>
                <a:miter/>
              </a:ln>
            </p:spPr>
            <p:txBody>
              <a:bodyPr anchor="t">
                <a:spAutoFit/>
              </a:bodyPr>
              <a:lstStyle/>
              <a:p>
                <a:pPr lvl="0">
                  <a:buClr>
                    <a:srgbClr val="000000"/>
                  </a:buClr>
                </a:pPr>
                <a:r>
                  <a:rPr lang="zh-CN" altLang="en-US" sz="1867" b="1" dirty="0">
                    <a:solidFill>
                      <a:srgbClr val="00B050"/>
                    </a:solidFill>
                    <a:latin typeface="微软雅黑" pitchFamily="34" charset="-122"/>
                    <a:ea typeface="微软雅黑" pitchFamily="34" charset="-122"/>
                    <a:sym typeface="微软雅黑" pitchFamily="34" charset="-122"/>
                  </a:rPr>
                  <a:t>领导</a:t>
                </a:r>
              </a:p>
            </p:txBody>
          </p:sp>
        </p:grpSp>
        <p:grpSp>
          <p:nvGrpSpPr>
            <p:cNvPr id="16" name="组合 75"/>
            <p:cNvGrpSpPr/>
            <p:nvPr/>
          </p:nvGrpSpPr>
          <p:grpSpPr>
            <a:xfrm>
              <a:off x="5797874" y="1910474"/>
              <a:ext cx="3236953" cy="1513830"/>
              <a:chOff x="224145" y="42369"/>
              <a:chExt cx="3236953" cy="1513830"/>
            </a:xfrm>
          </p:grpSpPr>
          <p:grpSp>
            <p:nvGrpSpPr>
              <p:cNvPr id="20" name="组合 76"/>
              <p:cNvGrpSpPr/>
              <p:nvPr/>
            </p:nvGrpSpPr>
            <p:grpSpPr>
              <a:xfrm>
                <a:off x="224145" y="665098"/>
                <a:ext cx="3236953" cy="891101"/>
                <a:chOff x="224145" y="125892"/>
                <a:chExt cx="3236953" cy="891101"/>
              </a:xfrm>
            </p:grpSpPr>
            <p:sp>
              <p:nvSpPr>
                <p:cNvPr id="23" name="直接连接符 79"/>
                <p:cNvSpPr/>
                <p:nvPr/>
              </p:nvSpPr>
              <p:spPr>
                <a:xfrm rot="-7020000" flipV="1">
                  <a:off x="8933" y="341099"/>
                  <a:ext cx="891101" cy="460682"/>
                </a:xfrm>
                <a:prstGeom prst="line">
                  <a:avLst/>
                </a:prstGeom>
                <a:ln w="6350" cap="flat" cmpd="sng">
                  <a:solidFill>
                    <a:srgbClr val="58B89D"/>
                  </a:solidFill>
                  <a:prstDash val="solid"/>
                  <a:round/>
                  <a:headEnd type="none" w="med" len="med"/>
                  <a:tailEnd type="none" w="med" len="med"/>
                </a:ln>
              </p:spPr>
              <p:txBody>
                <a:bodyPr anchor="t"/>
                <a:lstStyle/>
                <a:p>
                  <a:pPr lvl="0" eaLnBrk="0" hangingPunct="0"/>
                  <a:endParaRPr lang="zh-CN" altLang="en-US" sz="6399"/>
                </a:p>
              </p:txBody>
            </p:sp>
            <p:sp>
              <p:nvSpPr>
                <p:cNvPr id="24" name="直接连接符 80"/>
                <p:cNvSpPr/>
                <p:nvPr/>
              </p:nvSpPr>
              <p:spPr>
                <a:xfrm flipH="1">
                  <a:off x="851301" y="852660"/>
                  <a:ext cx="2609797" cy="1"/>
                </a:xfrm>
                <a:prstGeom prst="line">
                  <a:avLst/>
                </a:prstGeom>
                <a:ln w="6350" cap="flat" cmpd="sng">
                  <a:solidFill>
                    <a:srgbClr val="58B89D"/>
                  </a:solidFill>
                  <a:prstDash val="solid"/>
                  <a:round/>
                  <a:headEnd type="none" w="med" len="med"/>
                  <a:tailEnd type="none" w="med" len="med"/>
                </a:ln>
              </p:spPr>
              <p:txBody>
                <a:bodyPr anchor="t"/>
                <a:lstStyle/>
                <a:p>
                  <a:pPr lvl="0" eaLnBrk="0" hangingPunct="0"/>
                  <a:endParaRPr lang="zh-CN" altLang="en-US" sz="6399"/>
                </a:p>
              </p:txBody>
            </p:sp>
          </p:grpSp>
          <p:sp>
            <p:nvSpPr>
              <p:cNvPr id="21" name="文本框 77"/>
              <p:cNvSpPr/>
              <p:nvPr/>
            </p:nvSpPr>
            <p:spPr>
              <a:xfrm>
                <a:off x="1264010" y="42369"/>
                <a:ext cx="174755" cy="741670"/>
              </a:xfrm>
              <a:prstGeom prst="rect">
                <a:avLst/>
              </a:prstGeom>
              <a:noFill/>
              <a:ln w="9525">
                <a:noFill/>
                <a:miter/>
              </a:ln>
            </p:spPr>
            <p:txBody>
              <a:bodyPr wrap="none" anchor="t">
                <a:spAutoFit/>
              </a:bodyPr>
              <a:lstStyle/>
              <a:p>
                <a:pPr lvl="0">
                  <a:buClr>
                    <a:srgbClr val="000000"/>
                  </a:buClr>
                </a:pPr>
                <a:endParaRPr lang="zh-CN" altLang="en-US" sz="4266" dirty="0">
                  <a:solidFill>
                    <a:srgbClr val="000000"/>
                  </a:solidFill>
                  <a:latin typeface="微软雅黑" pitchFamily="34" charset="-122"/>
                  <a:ea typeface="微软雅黑" pitchFamily="34" charset="-122"/>
                  <a:sym typeface="微软雅黑" pitchFamily="34" charset="-122"/>
                </a:endParaRPr>
              </a:p>
            </p:txBody>
          </p:sp>
          <p:sp>
            <p:nvSpPr>
              <p:cNvPr id="22" name="TextBox 66"/>
              <p:cNvSpPr/>
              <p:nvPr/>
            </p:nvSpPr>
            <p:spPr>
              <a:xfrm>
                <a:off x="1797761" y="852660"/>
                <a:ext cx="1233717" cy="376044"/>
              </a:xfrm>
              <a:prstGeom prst="rect">
                <a:avLst/>
              </a:prstGeom>
              <a:noFill/>
              <a:ln w="9525">
                <a:noFill/>
                <a:miter/>
              </a:ln>
            </p:spPr>
            <p:txBody>
              <a:bodyPr anchor="t">
                <a:spAutoFit/>
              </a:bodyPr>
              <a:lstStyle/>
              <a:p>
                <a:pPr lvl="0">
                  <a:buClr>
                    <a:srgbClr val="000000"/>
                  </a:buClr>
                </a:pPr>
                <a:r>
                  <a:rPr lang="zh-CN" altLang="en-US" sz="1867" b="1" dirty="0">
                    <a:solidFill>
                      <a:srgbClr val="00B050"/>
                    </a:solidFill>
                    <a:latin typeface="微软雅黑" pitchFamily="34" charset="-122"/>
                    <a:ea typeface="微软雅黑" pitchFamily="34" charset="-122"/>
                    <a:sym typeface="微软雅黑" pitchFamily="34" charset="-122"/>
                  </a:rPr>
                  <a:t>部门同事</a:t>
                </a:r>
              </a:p>
            </p:txBody>
          </p:sp>
        </p:grpSp>
        <p:sp>
          <p:nvSpPr>
            <p:cNvPr id="17" name="文本框 81"/>
            <p:cNvSpPr/>
            <p:nvPr/>
          </p:nvSpPr>
          <p:spPr>
            <a:xfrm>
              <a:off x="238041" y="3420455"/>
              <a:ext cx="1862524" cy="1066842"/>
            </a:xfrm>
            <a:prstGeom prst="rect">
              <a:avLst/>
            </a:prstGeom>
            <a:noFill/>
            <a:ln w="9525">
              <a:noFill/>
              <a:miter/>
            </a:ln>
          </p:spPr>
          <p:txBody>
            <a:bodyPr anchor="t">
              <a:spAutoFit/>
            </a:bodyPr>
            <a:lstStyle/>
            <a:p>
              <a:pPr lvl="0">
                <a:buClr>
                  <a:srgbClr val="000000"/>
                </a:buClr>
              </a:pPr>
              <a:endParaRPr lang="zh-CN" altLang="en-US" sz="6399" dirty="0">
                <a:solidFill>
                  <a:schemeClr val="bg1"/>
                </a:solidFill>
                <a:latin typeface="微软雅黑" pitchFamily="34" charset="-122"/>
                <a:ea typeface="微软雅黑" pitchFamily="34" charset="-122"/>
                <a:sym typeface="微软雅黑" pitchFamily="34" charset="-122"/>
              </a:endParaRPr>
            </a:p>
          </p:txBody>
        </p:sp>
        <p:sp>
          <p:nvSpPr>
            <p:cNvPr id="18" name="文本框 82"/>
            <p:cNvSpPr/>
            <p:nvPr/>
          </p:nvSpPr>
          <p:spPr>
            <a:xfrm>
              <a:off x="6859409" y="2484853"/>
              <a:ext cx="1862524" cy="1066842"/>
            </a:xfrm>
            <a:prstGeom prst="rect">
              <a:avLst/>
            </a:prstGeom>
            <a:noFill/>
            <a:ln w="9525">
              <a:noFill/>
              <a:miter/>
            </a:ln>
          </p:spPr>
          <p:txBody>
            <a:bodyPr anchor="t">
              <a:spAutoFit/>
            </a:bodyPr>
            <a:lstStyle/>
            <a:p>
              <a:pPr lvl="0">
                <a:buClr>
                  <a:srgbClr val="000000"/>
                </a:buClr>
              </a:pPr>
              <a:endParaRPr lang="zh-CN" altLang="en-US" sz="6399" dirty="0">
                <a:solidFill>
                  <a:schemeClr val="bg1"/>
                </a:solidFill>
                <a:latin typeface="微软雅黑" pitchFamily="34" charset="-122"/>
                <a:ea typeface="微软雅黑" pitchFamily="34" charset="-122"/>
                <a:sym typeface="微软雅黑" pitchFamily="34" charset="-122"/>
              </a:endParaRPr>
            </a:p>
          </p:txBody>
        </p:sp>
        <p:sp>
          <p:nvSpPr>
            <p:cNvPr id="19" name="文本框 84"/>
            <p:cNvSpPr/>
            <p:nvPr/>
          </p:nvSpPr>
          <p:spPr>
            <a:xfrm>
              <a:off x="0" y="670692"/>
              <a:ext cx="1862524" cy="1066842"/>
            </a:xfrm>
            <a:prstGeom prst="rect">
              <a:avLst/>
            </a:prstGeom>
            <a:noFill/>
            <a:ln w="9525">
              <a:noFill/>
              <a:miter/>
            </a:ln>
          </p:spPr>
          <p:txBody>
            <a:bodyPr anchor="t">
              <a:spAutoFit/>
            </a:bodyPr>
            <a:lstStyle/>
            <a:p>
              <a:pPr lvl="0">
                <a:buClr>
                  <a:srgbClr val="000000"/>
                </a:buClr>
              </a:pPr>
              <a:endParaRPr lang="zh-CN" altLang="en-US" sz="6399" dirty="0">
                <a:solidFill>
                  <a:schemeClr val="bg1"/>
                </a:solidFill>
                <a:latin typeface="微软雅黑" pitchFamily="34" charset="-122"/>
                <a:ea typeface="微软雅黑" pitchFamily="34" charset="-122"/>
                <a:sym typeface="微软雅黑" pitchFamily="34" charset="-122"/>
              </a:endParaRPr>
            </a:p>
          </p:txBody>
        </p:sp>
      </p:grpSp>
      <p:sp>
        <p:nvSpPr>
          <p:cNvPr id="47" name="Text Box 53"/>
          <p:cNvSpPr txBox="1"/>
          <p:nvPr/>
        </p:nvSpPr>
        <p:spPr>
          <a:xfrm>
            <a:off x="336843" y="2470200"/>
            <a:ext cx="2482724" cy="1077218"/>
          </a:xfrm>
          <a:prstGeom prst="rect">
            <a:avLst/>
          </a:prstGeom>
          <a:noFill/>
          <a:ln w="9525">
            <a:noFill/>
            <a:miter/>
          </a:ln>
        </p:spPr>
        <p:txBody>
          <a:bodyPr anchor="t">
            <a:spAutoFit/>
          </a:bodyPr>
          <a:lstStyle/>
          <a:p>
            <a:pPr lvl="0">
              <a:buClr>
                <a:srgbClr val="000000"/>
              </a:buClr>
            </a:pPr>
            <a:r>
              <a:rPr lang="en-US" altLang="zh-CN" sz="1600" dirty="0">
                <a:solidFill>
                  <a:srgbClr val="0071BF"/>
                </a:solidFill>
                <a:latin typeface="微软雅黑" pitchFamily="34" charset="-122"/>
                <a:ea typeface="微软雅黑" pitchFamily="34" charset="-122"/>
                <a:sym typeface="微软雅黑" pitchFamily="34" charset="-122"/>
              </a:rPr>
              <a:t>EFSS</a:t>
            </a:r>
            <a:r>
              <a:rPr lang="zh-CN" altLang="en-US" sz="1600" dirty="0">
                <a:solidFill>
                  <a:srgbClr val="0071BF"/>
                </a:solidFill>
                <a:latin typeface="微软雅黑" pitchFamily="34" charset="-122"/>
                <a:ea typeface="微软雅黑" pitchFamily="34" charset="-122"/>
                <a:sym typeface="微软雅黑" pitchFamily="34" charset="-122"/>
              </a:rPr>
              <a:t>拥有</a:t>
            </a:r>
            <a:r>
              <a:rPr lang="zh-CN" altLang="en-US" sz="1600" dirty="0">
                <a:solidFill>
                  <a:srgbClr val="FF7F00"/>
                </a:solidFill>
                <a:latin typeface="微软雅黑" pitchFamily="34" charset="-122"/>
                <a:ea typeface="微软雅黑" pitchFamily="34" charset="-122"/>
                <a:sym typeface="微软雅黑" pitchFamily="34" charset="-122"/>
              </a:rPr>
              <a:t>消息审批、查看和删除功能</a:t>
            </a:r>
            <a:r>
              <a:rPr lang="zh-CN" altLang="en-US" sz="1600" dirty="0">
                <a:solidFill>
                  <a:srgbClr val="0071BF"/>
                </a:solidFill>
                <a:latin typeface="微软雅黑" pitchFamily="34" charset="-122"/>
                <a:ea typeface="微软雅黑" pitchFamily="34" charset="-122"/>
                <a:sym typeface="微软雅黑" pitchFamily="34" charset="-122"/>
              </a:rPr>
              <a:t>。及时了解项目进展进度与文档更新情况和近期的统计数据。</a:t>
            </a:r>
          </a:p>
        </p:txBody>
      </p:sp>
      <p:sp>
        <p:nvSpPr>
          <p:cNvPr id="48" name="Text Box 54"/>
          <p:cNvSpPr txBox="1"/>
          <p:nvPr/>
        </p:nvSpPr>
        <p:spPr>
          <a:xfrm>
            <a:off x="336843" y="4944458"/>
            <a:ext cx="2482724" cy="1323439"/>
          </a:xfrm>
          <a:prstGeom prst="rect">
            <a:avLst/>
          </a:prstGeom>
          <a:noFill/>
          <a:ln w="9525">
            <a:noFill/>
            <a:miter/>
          </a:ln>
        </p:spPr>
        <p:txBody>
          <a:bodyPr anchor="t">
            <a:spAutoFit/>
          </a:bodyPr>
          <a:lstStyle/>
          <a:p>
            <a:pPr lvl="0">
              <a:buClr>
                <a:srgbClr val="000000"/>
              </a:buClr>
            </a:pPr>
            <a:r>
              <a:rPr lang="en-US" altLang="zh-CN" sz="1600" dirty="0">
                <a:solidFill>
                  <a:srgbClr val="0071BF"/>
                </a:solidFill>
                <a:latin typeface="微软雅黑" pitchFamily="34" charset="-122"/>
                <a:ea typeface="微软雅黑" pitchFamily="34" charset="-122"/>
                <a:sym typeface="微软雅黑" pitchFamily="34" charset="-122"/>
              </a:rPr>
              <a:t>EFSS</a:t>
            </a:r>
            <a:r>
              <a:rPr lang="zh-CN" altLang="en-US" sz="1600" dirty="0">
                <a:solidFill>
                  <a:srgbClr val="FF7F00"/>
                </a:solidFill>
                <a:latin typeface="微软雅黑" pitchFamily="34" charset="-122"/>
                <a:ea typeface="微软雅黑" pitchFamily="34" charset="-122"/>
                <a:sym typeface="微软雅黑" pitchFamily="34" charset="-122"/>
              </a:rPr>
              <a:t>支持外部人员的上传功能</a:t>
            </a:r>
            <a:r>
              <a:rPr lang="zh-CN" altLang="en-US" sz="1600" dirty="0">
                <a:solidFill>
                  <a:srgbClr val="0071BF"/>
                </a:solidFill>
                <a:latin typeface="微软雅黑" pitchFamily="34" charset="-122"/>
                <a:ea typeface="微软雅黑" pitchFamily="34" charset="-122"/>
                <a:sym typeface="微软雅黑" pitchFamily="34" charset="-122"/>
              </a:rPr>
              <a:t>，当需要合作伙伴将信息传输到云盘的时候，内部员工</a:t>
            </a:r>
            <a:r>
              <a:rPr lang="zh-CN" altLang="en-US" sz="1600" dirty="0">
                <a:solidFill>
                  <a:srgbClr val="FF7F00"/>
                </a:solidFill>
                <a:latin typeface="微软雅黑" pitchFamily="34" charset="-122"/>
                <a:ea typeface="微软雅黑" pitchFamily="34" charset="-122"/>
                <a:sym typeface="微软雅黑" pitchFamily="34" charset="-122"/>
              </a:rPr>
              <a:t>可将链接和上传码发给外部</a:t>
            </a:r>
            <a:r>
              <a:rPr lang="zh-CN" altLang="en-US" sz="1600" dirty="0">
                <a:solidFill>
                  <a:srgbClr val="0071BF"/>
                </a:solidFill>
                <a:latin typeface="微软雅黑" pitchFamily="34" charset="-122"/>
                <a:ea typeface="微软雅黑" pitchFamily="34" charset="-122"/>
                <a:sym typeface="微软雅黑" pitchFamily="34" charset="-122"/>
              </a:rPr>
              <a:t>人员。</a:t>
            </a:r>
          </a:p>
        </p:txBody>
      </p:sp>
      <p:sp>
        <p:nvSpPr>
          <p:cNvPr id="49" name="Text Box 55"/>
          <p:cNvSpPr txBox="1"/>
          <p:nvPr/>
        </p:nvSpPr>
        <p:spPr>
          <a:xfrm>
            <a:off x="8800964" y="2222562"/>
            <a:ext cx="2482725" cy="1077218"/>
          </a:xfrm>
          <a:prstGeom prst="rect">
            <a:avLst/>
          </a:prstGeom>
          <a:noFill/>
          <a:ln w="9525">
            <a:noFill/>
            <a:miter/>
          </a:ln>
        </p:spPr>
        <p:txBody>
          <a:bodyPr anchor="t">
            <a:spAutoFit/>
          </a:bodyPr>
          <a:lstStyle/>
          <a:p>
            <a:pPr lvl="0">
              <a:buClr>
                <a:srgbClr val="000000"/>
              </a:buClr>
            </a:pPr>
            <a:r>
              <a:rPr lang="en-US" altLang="zh-CN" sz="1600" dirty="0">
                <a:solidFill>
                  <a:srgbClr val="0071BF"/>
                </a:solidFill>
                <a:latin typeface="微软雅黑" pitchFamily="34" charset="-122"/>
                <a:ea typeface="微软雅黑" pitchFamily="34" charset="-122"/>
                <a:sym typeface="微软雅黑" pitchFamily="34" charset="-122"/>
              </a:rPr>
              <a:t>EFSS</a:t>
            </a:r>
            <a:r>
              <a:rPr lang="zh-CN" altLang="en-US" sz="1600" dirty="0">
                <a:solidFill>
                  <a:srgbClr val="0071BF"/>
                </a:solidFill>
                <a:latin typeface="微软雅黑" pitchFamily="34" charset="-122"/>
                <a:ea typeface="微软雅黑" pitchFamily="34" charset="-122"/>
                <a:sym typeface="微软雅黑" pitchFamily="34" charset="-122"/>
              </a:rPr>
              <a:t>支持消息的沟通与文档内容的分享，让项目组的同事可以清晰的</a:t>
            </a:r>
            <a:r>
              <a:rPr lang="zh-CN" altLang="en-US" sz="1600" dirty="0">
                <a:solidFill>
                  <a:srgbClr val="FF7F00"/>
                </a:solidFill>
                <a:latin typeface="微软雅黑" pitchFamily="34" charset="-122"/>
                <a:ea typeface="微软雅黑" pitchFamily="34" charset="-122"/>
                <a:sym typeface="微软雅黑" pitchFamily="34" charset="-122"/>
              </a:rPr>
              <a:t>管理文件的版本</a:t>
            </a:r>
            <a:r>
              <a:rPr lang="zh-CN" altLang="en-US" sz="1600" dirty="0">
                <a:solidFill>
                  <a:srgbClr val="0071BF"/>
                </a:solidFill>
                <a:latin typeface="微软雅黑" pitchFamily="34" charset="-122"/>
                <a:ea typeface="微软雅黑" pitchFamily="34" charset="-122"/>
                <a:sym typeface="微软雅黑" pitchFamily="34" charset="-122"/>
              </a:rPr>
              <a:t>信息。</a:t>
            </a:r>
          </a:p>
        </p:txBody>
      </p:sp>
      <p:sp>
        <p:nvSpPr>
          <p:cNvPr id="50" name="Text Box 56"/>
          <p:cNvSpPr txBox="1"/>
          <p:nvPr/>
        </p:nvSpPr>
        <p:spPr>
          <a:xfrm>
            <a:off x="8800964" y="5056636"/>
            <a:ext cx="2482725" cy="1077218"/>
          </a:xfrm>
          <a:prstGeom prst="rect">
            <a:avLst/>
          </a:prstGeom>
          <a:noFill/>
          <a:ln w="9525">
            <a:noFill/>
            <a:miter/>
          </a:ln>
        </p:spPr>
        <p:txBody>
          <a:bodyPr anchor="t">
            <a:spAutoFit/>
          </a:bodyPr>
          <a:lstStyle/>
          <a:p>
            <a:pPr lvl="0">
              <a:buClr>
                <a:srgbClr val="000000"/>
              </a:buClr>
            </a:pPr>
            <a:r>
              <a:rPr lang="en-US" altLang="zh-CN" sz="1600" dirty="0">
                <a:solidFill>
                  <a:srgbClr val="0071BF"/>
                </a:solidFill>
                <a:latin typeface="微软雅黑" pitchFamily="34" charset="-122"/>
                <a:ea typeface="微软雅黑" pitchFamily="34" charset="-122"/>
                <a:sym typeface="微软雅黑" pitchFamily="34" charset="-122"/>
              </a:rPr>
              <a:t>EFSS</a:t>
            </a:r>
            <a:r>
              <a:rPr lang="zh-CN" altLang="en-US" sz="1600" dirty="0">
                <a:solidFill>
                  <a:srgbClr val="FF7F00"/>
                </a:solidFill>
                <a:latin typeface="微软雅黑" pitchFamily="34" charset="-122"/>
                <a:ea typeface="微软雅黑" pitchFamily="34" charset="-122"/>
                <a:sym typeface="微软雅黑" pitchFamily="34" charset="-122"/>
              </a:rPr>
              <a:t>支持部门内容的订阅与发布</a:t>
            </a:r>
            <a:r>
              <a:rPr lang="zh-CN" altLang="en-US" sz="1600" dirty="0">
                <a:solidFill>
                  <a:srgbClr val="0071BF"/>
                </a:solidFill>
                <a:latin typeface="微软雅黑" pitchFamily="34" charset="-122"/>
                <a:ea typeface="微软雅黑" pitchFamily="34" charset="-122"/>
                <a:sym typeface="微软雅黑" pitchFamily="34" charset="-122"/>
              </a:rPr>
              <a:t>，定制化的工作流和灵活的API接口帮助系统间协同办公。</a:t>
            </a:r>
          </a:p>
        </p:txBody>
      </p:sp>
      <p:sp>
        <p:nvSpPr>
          <p:cNvPr id="51" name="WIFI2 1031"/>
          <p:cNvSpPr/>
          <p:nvPr/>
        </p:nvSpPr>
        <p:spPr>
          <a:xfrm>
            <a:off x="432087" y="4580409"/>
            <a:ext cx="575704" cy="385214"/>
          </a:xfrm>
          <a:custGeom>
            <a:avLst/>
            <a:gdLst/>
            <a:ahLst/>
            <a:cxnLst>
              <a:cxn ang="0">
                <a:pos x="15772" y="2728"/>
              </a:cxn>
              <a:cxn ang="0">
                <a:pos x="19881" y="3174"/>
              </a:cxn>
              <a:cxn ang="0">
                <a:pos x="15772" y="3837"/>
              </a:cxn>
              <a:cxn ang="0">
                <a:pos x="11663" y="3174"/>
              </a:cxn>
              <a:cxn ang="0">
                <a:pos x="15772" y="2728"/>
              </a:cxn>
              <a:cxn ang="0">
                <a:pos x="15772" y="1760"/>
              </a:cxn>
              <a:cxn ang="0">
                <a:pos x="24089" y="2494"/>
              </a:cxn>
              <a:cxn ang="0">
                <a:pos x="22155" y="2807"/>
              </a:cxn>
              <a:cxn ang="0">
                <a:pos x="15772" y="2213"/>
              </a:cxn>
              <a:cxn ang="0">
                <a:pos x="9389" y="2807"/>
              </a:cxn>
              <a:cxn ang="0">
                <a:pos x="7454" y="2494"/>
              </a:cxn>
              <a:cxn ang="0">
                <a:pos x="15772" y="1760"/>
              </a:cxn>
              <a:cxn ang="0">
                <a:pos x="15772" y="829"/>
              </a:cxn>
              <a:cxn ang="0">
                <a:pos x="28037" y="1858"/>
              </a:cxn>
              <a:cxn ang="0">
                <a:pos x="26016" y="2184"/>
              </a:cxn>
              <a:cxn ang="0">
                <a:pos x="15772" y="1305"/>
              </a:cxn>
              <a:cxn ang="0">
                <a:pos x="5527" y="2184"/>
              </a:cxn>
              <a:cxn ang="0">
                <a:pos x="3506" y="1858"/>
              </a:cxn>
              <a:cxn ang="0">
                <a:pos x="15772" y="829"/>
              </a:cxn>
              <a:cxn ang="0">
                <a:pos x="15772" y="0"/>
              </a:cxn>
              <a:cxn ang="0">
                <a:pos x="31544" y="1291"/>
              </a:cxn>
              <a:cxn ang="0">
                <a:pos x="29585" y="1607"/>
              </a:cxn>
              <a:cxn ang="0">
                <a:pos x="15772" y="463"/>
              </a:cxn>
              <a:cxn ang="0">
                <a:pos x="1959" y="1607"/>
              </a:cxn>
              <a:cxn ang="0">
                <a:pos x="0" y="1291"/>
              </a:cxn>
              <a:cxn ang="0">
                <a:pos x="15772" y="0"/>
              </a:cxn>
            </a:cxnLst>
            <a:rect l="0" t="0" r="0" b="0"/>
            <a:pathLst>
              <a:path w="472572" h="335351">
                <a:moveTo>
                  <a:pt x="236286" y="238384"/>
                </a:moveTo>
                <a:cubicBezTo>
                  <a:pt x="263564" y="238384"/>
                  <a:pt x="287156" y="254165"/>
                  <a:pt x="297849" y="277381"/>
                </a:cubicBezTo>
                <a:lnTo>
                  <a:pt x="236286" y="335351"/>
                </a:lnTo>
                <a:lnTo>
                  <a:pt x="174722" y="277381"/>
                </a:lnTo>
                <a:cubicBezTo>
                  <a:pt x="185416" y="254165"/>
                  <a:pt x="209008" y="238384"/>
                  <a:pt x="236286" y="238384"/>
                </a:cubicBezTo>
                <a:close/>
                <a:moveTo>
                  <a:pt x="236286" y="153779"/>
                </a:moveTo>
                <a:cubicBezTo>
                  <a:pt x="287723" y="153779"/>
                  <a:pt x="333263" y="179027"/>
                  <a:pt x="360886" y="218025"/>
                </a:cubicBezTo>
                <a:lnTo>
                  <a:pt x="331907" y="245311"/>
                </a:lnTo>
                <a:cubicBezTo>
                  <a:pt x="311651" y="213977"/>
                  <a:pt x="276380" y="193327"/>
                  <a:pt x="236286" y="193327"/>
                </a:cubicBezTo>
                <a:cubicBezTo>
                  <a:pt x="196191" y="193327"/>
                  <a:pt x="160920" y="213977"/>
                  <a:pt x="140664" y="245311"/>
                </a:cubicBezTo>
                <a:lnTo>
                  <a:pt x="111686" y="218025"/>
                </a:lnTo>
                <a:cubicBezTo>
                  <a:pt x="139308" y="179027"/>
                  <a:pt x="184848" y="153779"/>
                  <a:pt x="236286" y="153779"/>
                </a:cubicBezTo>
                <a:close/>
                <a:moveTo>
                  <a:pt x="236285" y="72334"/>
                </a:moveTo>
                <a:cubicBezTo>
                  <a:pt x="311099" y="72334"/>
                  <a:pt x="377756" y="107256"/>
                  <a:pt x="420037" y="162327"/>
                </a:cubicBezTo>
                <a:lnTo>
                  <a:pt x="389766" y="190830"/>
                </a:lnTo>
                <a:cubicBezTo>
                  <a:pt x="354994" y="143968"/>
                  <a:pt x="299138" y="114013"/>
                  <a:pt x="236285" y="114013"/>
                </a:cubicBezTo>
                <a:cubicBezTo>
                  <a:pt x="173433" y="114013"/>
                  <a:pt x="117576" y="143967"/>
                  <a:pt x="82804" y="190829"/>
                </a:cubicBezTo>
                <a:lnTo>
                  <a:pt x="52534" y="162327"/>
                </a:lnTo>
                <a:cubicBezTo>
                  <a:pt x="94815" y="107256"/>
                  <a:pt x="161472" y="72334"/>
                  <a:pt x="236285" y="72334"/>
                </a:cubicBezTo>
                <a:close/>
                <a:moveTo>
                  <a:pt x="236286" y="0"/>
                </a:moveTo>
                <a:cubicBezTo>
                  <a:pt x="331854" y="0"/>
                  <a:pt x="417244" y="43584"/>
                  <a:pt x="472572" y="112859"/>
                </a:cubicBezTo>
                <a:lnTo>
                  <a:pt x="443240" y="140479"/>
                </a:lnTo>
                <a:cubicBezTo>
                  <a:pt x="395198" y="79129"/>
                  <a:pt x="320266" y="40387"/>
                  <a:pt x="236286" y="40387"/>
                </a:cubicBezTo>
                <a:cubicBezTo>
                  <a:pt x="152305" y="40387"/>
                  <a:pt x="77373" y="79129"/>
                  <a:pt x="29332" y="140479"/>
                </a:cubicBezTo>
                <a:lnTo>
                  <a:pt x="0" y="112859"/>
                </a:lnTo>
                <a:cubicBezTo>
                  <a:pt x="55328" y="43584"/>
                  <a:pt x="140717" y="0"/>
                  <a:pt x="236286" y="0"/>
                </a:cubicBezTo>
                <a:close/>
              </a:path>
            </a:pathLst>
          </a:custGeom>
          <a:solidFill>
            <a:srgbClr val="0071BF"/>
          </a:solidFill>
          <a:ln w="9525">
            <a:noFill/>
          </a:ln>
        </p:spPr>
        <p:txBody>
          <a:bodyPr/>
          <a:lstStyle/>
          <a:p>
            <a:endParaRPr lang="zh-CN" altLang="en-US" sz="6399"/>
          </a:p>
        </p:txBody>
      </p:sp>
      <p:sp>
        <p:nvSpPr>
          <p:cNvPr id="52" name="微软 1032"/>
          <p:cNvSpPr/>
          <p:nvPr/>
        </p:nvSpPr>
        <p:spPr>
          <a:xfrm>
            <a:off x="432087" y="1701888"/>
            <a:ext cx="670950" cy="67095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0" b="0"/>
            <a:pathLst>
              <a:path w="1879600" h="1901723">
                <a:moveTo>
                  <a:pt x="876522" y="1026915"/>
                </a:moveTo>
                <a:lnTo>
                  <a:pt x="1879600" y="1035310"/>
                </a:lnTo>
                <a:lnTo>
                  <a:pt x="1879600" y="1901723"/>
                </a:lnTo>
                <a:lnTo>
                  <a:pt x="876522" y="1775813"/>
                </a:lnTo>
                <a:lnTo>
                  <a:pt x="876522" y="1026915"/>
                </a:lnTo>
                <a:close/>
                <a:moveTo>
                  <a:pt x="0" y="1014080"/>
                </a:moveTo>
                <a:lnTo>
                  <a:pt x="717549" y="1026818"/>
                </a:lnTo>
                <a:lnTo>
                  <a:pt x="717549" y="1753167"/>
                </a:lnTo>
                <a:lnTo>
                  <a:pt x="0" y="1642117"/>
                </a:lnTo>
                <a:lnTo>
                  <a:pt x="0" y="1014080"/>
                </a:lnTo>
                <a:close/>
                <a:moveTo>
                  <a:pt x="717549" y="159389"/>
                </a:moveTo>
                <a:lnTo>
                  <a:pt x="717549" y="883871"/>
                </a:lnTo>
                <a:lnTo>
                  <a:pt x="0" y="908194"/>
                </a:lnTo>
                <a:lnTo>
                  <a:pt x="0" y="256684"/>
                </a:lnTo>
                <a:lnTo>
                  <a:pt x="717549" y="159389"/>
                </a:lnTo>
                <a:close/>
                <a:moveTo>
                  <a:pt x="1879600" y="0"/>
                </a:moveTo>
                <a:lnTo>
                  <a:pt x="1879600" y="872112"/>
                </a:lnTo>
                <a:lnTo>
                  <a:pt x="879497" y="880660"/>
                </a:lnTo>
                <a:lnTo>
                  <a:pt x="876522" y="626314"/>
                </a:lnTo>
                <a:lnTo>
                  <a:pt x="876522" y="144511"/>
                </a:lnTo>
                <a:lnTo>
                  <a:pt x="1879600" y="0"/>
                </a:lnTo>
                <a:close/>
              </a:path>
            </a:pathLst>
          </a:custGeom>
          <a:solidFill>
            <a:srgbClr val="0071BF"/>
          </a:solidFill>
          <a:ln w="9525">
            <a:noFill/>
          </a:ln>
        </p:spPr>
        <p:txBody>
          <a:bodyPr/>
          <a:lstStyle/>
          <a:p>
            <a:endParaRPr lang="zh-CN" altLang="en-US" sz="6399"/>
          </a:p>
        </p:txBody>
      </p:sp>
      <p:sp>
        <p:nvSpPr>
          <p:cNvPr id="53" name="拉手小人 1033"/>
          <p:cNvSpPr/>
          <p:nvPr/>
        </p:nvSpPr>
        <p:spPr>
          <a:xfrm>
            <a:off x="11088965" y="4578293"/>
            <a:ext cx="673066" cy="480458"/>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04" h="100">
                <a:moveTo>
                  <a:pt x="15" y="30"/>
                </a:moveTo>
                <a:cubicBezTo>
                  <a:pt x="39" y="30"/>
                  <a:pt x="39" y="30"/>
                  <a:pt x="39" y="30"/>
                </a:cubicBezTo>
                <a:cubicBezTo>
                  <a:pt x="47" y="44"/>
                  <a:pt x="47" y="44"/>
                  <a:pt x="47" y="44"/>
                </a:cubicBezTo>
                <a:cubicBezTo>
                  <a:pt x="54" y="53"/>
                  <a:pt x="54" y="53"/>
                  <a:pt x="54" y="53"/>
                </a:cubicBezTo>
                <a:cubicBezTo>
                  <a:pt x="69" y="30"/>
                  <a:pt x="69" y="30"/>
                  <a:pt x="69" y="30"/>
                </a:cubicBezTo>
                <a:cubicBezTo>
                  <a:pt x="96" y="30"/>
                  <a:pt x="96" y="30"/>
                  <a:pt x="96" y="30"/>
                </a:cubicBezTo>
                <a:cubicBezTo>
                  <a:pt x="104" y="53"/>
                  <a:pt x="104" y="53"/>
                  <a:pt x="104" y="53"/>
                </a:cubicBezTo>
                <a:cubicBezTo>
                  <a:pt x="100" y="66"/>
                  <a:pt x="100" y="66"/>
                  <a:pt x="100" y="66"/>
                </a:cubicBezTo>
                <a:cubicBezTo>
                  <a:pt x="96" y="65"/>
                  <a:pt x="96" y="65"/>
                  <a:pt x="96" y="65"/>
                </a:cubicBezTo>
                <a:cubicBezTo>
                  <a:pt x="97" y="55"/>
                  <a:pt x="97" y="55"/>
                  <a:pt x="97" y="55"/>
                </a:cubicBezTo>
                <a:cubicBezTo>
                  <a:pt x="94" y="47"/>
                  <a:pt x="94" y="47"/>
                  <a:pt x="94" y="47"/>
                </a:cubicBezTo>
                <a:cubicBezTo>
                  <a:pt x="93" y="65"/>
                  <a:pt x="93" y="65"/>
                  <a:pt x="93" y="65"/>
                </a:cubicBezTo>
                <a:cubicBezTo>
                  <a:pt x="90" y="100"/>
                  <a:pt x="90" y="100"/>
                  <a:pt x="90" y="100"/>
                </a:cubicBezTo>
                <a:cubicBezTo>
                  <a:pt x="83" y="100"/>
                  <a:pt x="83" y="100"/>
                  <a:pt x="83" y="100"/>
                </a:cubicBezTo>
                <a:cubicBezTo>
                  <a:pt x="83" y="68"/>
                  <a:pt x="83" y="68"/>
                  <a:pt x="83" y="68"/>
                </a:cubicBezTo>
                <a:cubicBezTo>
                  <a:pt x="79" y="68"/>
                  <a:pt x="79" y="68"/>
                  <a:pt x="79" y="68"/>
                </a:cubicBezTo>
                <a:cubicBezTo>
                  <a:pt x="74" y="100"/>
                  <a:pt x="74" y="100"/>
                  <a:pt x="74" y="100"/>
                </a:cubicBezTo>
                <a:cubicBezTo>
                  <a:pt x="67" y="100"/>
                  <a:pt x="67" y="100"/>
                  <a:pt x="67" y="100"/>
                </a:cubicBezTo>
                <a:cubicBezTo>
                  <a:pt x="69" y="65"/>
                  <a:pt x="69" y="65"/>
                  <a:pt x="69" y="65"/>
                </a:cubicBezTo>
                <a:cubicBezTo>
                  <a:pt x="69" y="48"/>
                  <a:pt x="69" y="48"/>
                  <a:pt x="69" y="48"/>
                </a:cubicBezTo>
                <a:cubicBezTo>
                  <a:pt x="53" y="61"/>
                  <a:pt x="53" y="61"/>
                  <a:pt x="53" y="61"/>
                </a:cubicBezTo>
                <a:cubicBezTo>
                  <a:pt x="41" y="53"/>
                  <a:pt x="41" y="53"/>
                  <a:pt x="41" y="53"/>
                </a:cubicBezTo>
                <a:cubicBezTo>
                  <a:pt x="41" y="65"/>
                  <a:pt x="41" y="65"/>
                  <a:pt x="41" y="65"/>
                </a:cubicBezTo>
                <a:cubicBezTo>
                  <a:pt x="37" y="100"/>
                  <a:pt x="37" y="100"/>
                  <a:pt x="37" y="100"/>
                </a:cubicBezTo>
                <a:cubicBezTo>
                  <a:pt x="30" y="100"/>
                  <a:pt x="30" y="100"/>
                  <a:pt x="30" y="100"/>
                </a:cubicBezTo>
                <a:cubicBezTo>
                  <a:pt x="30" y="68"/>
                  <a:pt x="30" y="68"/>
                  <a:pt x="30" y="68"/>
                </a:cubicBezTo>
                <a:cubicBezTo>
                  <a:pt x="27" y="68"/>
                  <a:pt x="27" y="68"/>
                  <a:pt x="27" y="68"/>
                </a:cubicBezTo>
                <a:cubicBezTo>
                  <a:pt x="20" y="100"/>
                  <a:pt x="20" y="100"/>
                  <a:pt x="20" y="100"/>
                </a:cubicBezTo>
                <a:cubicBezTo>
                  <a:pt x="14" y="100"/>
                  <a:pt x="14" y="100"/>
                  <a:pt x="14" y="100"/>
                </a:cubicBezTo>
                <a:cubicBezTo>
                  <a:pt x="16" y="65"/>
                  <a:pt x="16" y="65"/>
                  <a:pt x="16" y="65"/>
                </a:cubicBezTo>
                <a:cubicBezTo>
                  <a:pt x="16" y="49"/>
                  <a:pt x="16" y="49"/>
                  <a:pt x="16" y="49"/>
                </a:cubicBezTo>
                <a:cubicBezTo>
                  <a:pt x="7" y="60"/>
                  <a:pt x="7" y="60"/>
                  <a:pt x="7" y="60"/>
                </a:cubicBezTo>
                <a:cubicBezTo>
                  <a:pt x="7" y="65"/>
                  <a:pt x="7" y="65"/>
                  <a:pt x="7" y="65"/>
                </a:cubicBezTo>
                <a:cubicBezTo>
                  <a:pt x="10" y="65"/>
                  <a:pt x="10" y="65"/>
                  <a:pt x="10" y="65"/>
                </a:cubicBezTo>
                <a:cubicBezTo>
                  <a:pt x="10" y="89"/>
                  <a:pt x="10" y="89"/>
                  <a:pt x="10" y="89"/>
                </a:cubicBezTo>
                <a:cubicBezTo>
                  <a:pt x="0" y="89"/>
                  <a:pt x="0" y="89"/>
                  <a:pt x="0" y="89"/>
                </a:cubicBezTo>
                <a:cubicBezTo>
                  <a:pt x="0" y="65"/>
                  <a:pt x="0" y="65"/>
                  <a:pt x="0" y="65"/>
                </a:cubicBezTo>
                <a:cubicBezTo>
                  <a:pt x="3" y="65"/>
                  <a:pt x="3" y="65"/>
                  <a:pt x="3" y="65"/>
                </a:cubicBezTo>
                <a:cubicBezTo>
                  <a:pt x="3" y="60"/>
                  <a:pt x="3" y="60"/>
                  <a:pt x="3" y="60"/>
                </a:cubicBezTo>
                <a:cubicBezTo>
                  <a:pt x="1" y="59"/>
                  <a:pt x="1" y="59"/>
                  <a:pt x="1" y="59"/>
                </a:cubicBezTo>
                <a:cubicBezTo>
                  <a:pt x="15" y="30"/>
                  <a:pt x="15" y="30"/>
                  <a:pt x="15" y="30"/>
                </a:cubicBezTo>
                <a:close/>
                <a:moveTo>
                  <a:pt x="86" y="4"/>
                </a:moveTo>
                <a:cubicBezTo>
                  <a:pt x="80" y="0"/>
                  <a:pt x="73" y="2"/>
                  <a:pt x="70" y="8"/>
                </a:cubicBezTo>
                <a:cubicBezTo>
                  <a:pt x="67" y="13"/>
                  <a:pt x="68" y="20"/>
                  <a:pt x="74" y="24"/>
                </a:cubicBezTo>
                <a:cubicBezTo>
                  <a:pt x="79" y="27"/>
                  <a:pt x="87" y="25"/>
                  <a:pt x="90" y="20"/>
                </a:cubicBezTo>
                <a:cubicBezTo>
                  <a:pt x="93" y="14"/>
                  <a:pt x="91" y="7"/>
                  <a:pt x="86" y="4"/>
                </a:cubicBezTo>
                <a:close/>
                <a:moveTo>
                  <a:pt x="22" y="4"/>
                </a:moveTo>
                <a:cubicBezTo>
                  <a:pt x="28" y="0"/>
                  <a:pt x="35" y="2"/>
                  <a:pt x="38" y="8"/>
                </a:cubicBezTo>
                <a:cubicBezTo>
                  <a:pt x="41" y="13"/>
                  <a:pt x="40" y="20"/>
                  <a:pt x="34" y="24"/>
                </a:cubicBezTo>
                <a:cubicBezTo>
                  <a:pt x="29" y="27"/>
                  <a:pt x="21" y="25"/>
                  <a:pt x="18" y="20"/>
                </a:cubicBezTo>
                <a:cubicBezTo>
                  <a:pt x="15" y="14"/>
                  <a:pt x="17" y="7"/>
                  <a:pt x="22" y="4"/>
                </a:cubicBezTo>
                <a:close/>
              </a:path>
            </a:pathLst>
          </a:custGeom>
          <a:solidFill>
            <a:srgbClr val="0071BF"/>
          </a:solidFill>
          <a:ln w="9525">
            <a:noFill/>
          </a:ln>
        </p:spPr>
        <p:txBody>
          <a:bodyPr/>
          <a:lstStyle/>
          <a:p>
            <a:endParaRPr lang="zh-CN" altLang="en-US" sz="6399"/>
          </a:p>
        </p:txBody>
      </p:sp>
      <p:sp>
        <p:nvSpPr>
          <p:cNvPr id="54" name="分段箭头1 1034"/>
          <p:cNvSpPr/>
          <p:nvPr/>
        </p:nvSpPr>
        <p:spPr>
          <a:xfrm>
            <a:off x="11088965" y="1797134"/>
            <a:ext cx="863556" cy="383097"/>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0" b="0"/>
            <a:pathLst>
              <a:path w="1437086" h="619125">
                <a:moveTo>
                  <a:pt x="837769" y="0"/>
                </a:moveTo>
                <a:lnTo>
                  <a:pt x="1129014" y="2"/>
                </a:lnTo>
                <a:lnTo>
                  <a:pt x="1437086" y="314833"/>
                </a:lnTo>
                <a:lnTo>
                  <a:pt x="1126115" y="619125"/>
                </a:lnTo>
                <a:lnTo>
                  <a:pt x="836416" y="619125"/>
                </a:lnTo>
                <a:lnTo>
                  <a:pt x="1146598" y="315604"/>
                </a:lnTo>
                <a:lnTo>
                  <a:pt x="837769" y="0"/>
                </a:lnTo>
                <a:close/>
                <a:moveTo>
                  <a:pt x="476241" y="0"/>
                </a:moveTo>
                <a:lnTo>
                  <a:pt x="767481" y="0"/>
                </a:lnTo>
                <a:lnTo>
                  <a:pt x="1075554" y="314833"/>
                </a:lnTo>
                <a:lnTo>
                  <a:pt x="764585" y="619125"/>
                </a:lnTo>
                <a:lnTo>
                  <a:pt x="474886" y="619125"/>
                </a:lnTo>
                <a:lnTo>
                  <a:pt x="785067" y="315602"/>
                </a:lnTo>
                <a:lnTo>
                  <a:pt x="476241" y="0"/>
                </a:lnTo>
                <a:close/>
                <a:moveTo>
                  <a:pt x="0" y="0"/>
                </a:moveTo>
                <a:lnTo>
                  <a:pt x="405948" y="0"/>
                </a:lnTo>
                <a:lnTo>
                  <a:pt x="714025" y="314832"/>
                </a:lnTo>
                <a:lnTo>
                  <a:pt x="403054" y="619125"/>
                </a:lnTo>
                <a:lnTo>
                  <a:pt x="0" y="619125"/>
                </a:lnTo>
                <a:lnTo>
                  <a:pt x="0" y="0"/>
                </a:lnTo>
                <a:close/>
              </a:path>
            </a:pathLst>
          </a:custGeom>
          <a:solidFill>
            <a:srgbClr val="0071BF"/>
          </a:solidFill>
          <a:ln w="9525">
            <a:noFill/>
          </a:ln>
        </p:spPr>
        <p:txBody>
          <a:bodyPr/>
          <a:lstStyle/>
          <a:p>
            <a:endParaRPr lang="zh-CN" altLang="en-US" sz="6399"/>
          </a:p>
        </p:txBody>
      </p:sp>
      <p:sp>
        <p:nvSpPr>
          <p:cNvPr id="55" name="文本框 61"/>
          <p:cNvSpPr/>
          <p:nvPr/>
        </p:nvSpPr>
        <p:spPr>
          <a:xfrm>
            <a:off x="7482347" y="2154832"/>
            <a:ext cx="1591653" cy="584775"/>
          </a:xfrm>
          <a:prstGeom prst="rect">
            <a:avLst/>
          </a:prstGeom>
          <a:noFill/>
          <a:ln w="9525">
            <a:noFill/>
            <a:miter/>
          </a:ln>
        </p:spPr>
        <p:txBody>
          <a:bodyPr anchor="t">
            <a:spAutoFit/>
          </a:bodyPr>
          <a:lstStyle/>
          <a:p>
            <a:pPr lvl="0">
              <a:buClr>
                <a:srgbClr val="000000"/>
              </a:buClr>
            </a:pPr>
            <a:r>
              <a:rPr lang="zh-CN" altLang="en-US" sz="1600" dirty="0">
                <a:solidFill>
                  <a:srgbClr val="0071BF"/>
                </a:solidFill>
                <a:latin typeface="微软雅黑" pitchFamily="34" charset="-122"/>
                <a:ea typeface="微软雅黑" pitchFamily="34" charset="-122"/>
                <a:sym typeface="微软雅黑" pitchFamily="34" charset="-122"/>
              </a:rPr>
              <a:t>下载信息</a:t>
            </a:r>
          </a:p>
          <a:p>
            <a:pPr lvl="0">
              <a:buClr>
                <a:srgbClr val="000000"/>
              </a:buClr>
            </a:pPr>
            <a:r>
              <a:rPr lang="zh-CN" altLang="en-US" sz="1600" dirty="0">
                <a:solidFill>
                  <a:srgbClr val="0071BF"/>
                </a:solidFill>
                <a:latin typeface="微软雅黑" pitchFamily="34" charset="-122"/>
                <a:ea typeface="微软雅黑" pitchFamily="34" charset="-122"/>
                <a:sym typeface="微软雅黑" pitchFamily="34" charset="-122"/>
              </a:rPr>
              <a:t>文档管理</a:t>
            </a:r>
          </a:p>
        </p:txBody>
      </p:sp>
      <p:sp>
        <p:nvSpPr>
          <p:cNvPr id="56" name="双箭头 1038"/>
          <p:cNvSpPr/>
          <p:nvPr/>
        </p:nvSpPr>
        <p:spPr>
          <a:xfrm>
            <a:off x="7445308" y="2424810"/>
            <a:ext cx="1153524" cy="2117"/>
          </a:xfrm>
          <a:prstGeom prst="line">
            <a:avLst/>
          </a:prstGeom>
          <a:ln w="9525" cap="flat" cmpd="sng">
            <a:solidFill>
              <a:schemeClr val="tx1"/>
            </a:solidFill>
            <a:prstDash val="solid"/>
            <a:round/>
            <a:headEnd type="triangle" w="med" len="med"/>
            <a:tailEnd type="triangle" w="med" len="med"/>
          </a:ln>
        </p:spPr>
        <p:txBody>
          <a:bodyPr anchor="t"/>
          <a:lstStyle/>
          <a:p>
            <a:pPr lvl="0" eaLnBrk="0" hangingPunct="0"/>
            <a:endParaRPr lang="zh-CN" altLang="en-US" sz="6399"/>
          </a:p>
        </p:txBody>
      </p:sp>
      <p:sp>
        <p:nvSpPr>
          <p:cNvPr id="57" name="双箭头 1038"/>
          <p:cNvSpPr/>
          <p:nvPr/>
        </p:nvSpPr>
        <p:spPr>
          <a:xfrm>
            <a:off x="2808227" y="3002587"/>
            <a:ext cx="1151408" cy="0"/>
          </a:xfrm>
          <a:prstGeom prst="line">
            <a:avLst/>
          </a:prstGeom>
          <a:ln w="9525" cap="flat" cmpd="sng">
            <a:solidFill>
              <a:schemeClr val="tx1"/>
            </a:solidFill>
            <a:prstDash val="solid"/>
            <a:round/>
            <a:headEnd type="triangle" w="med" len="med"/>
            <a:tailEnd type="triangle" w="med" len="med"/>
          </a:ln>
        </p:spPr>
        <p:txBody>
          <a:bodyPr anchor="t"/>
          <a:lstStyle/>
          <a:p>
            <a:pPr lvl="0" eaLnBrk="0" hangingPunct="0"/>
            <a:endParaRPr lang="zh-CN" altLang="en-US" sz="6399"/>
          </a:p>
        </p:txBody>
      </p:sp>
      <p:sp>
        <p:nvSpPr>
          <p:cNvPr id="58" name="文本框 61"/>
          <p:cNvSpPr/>
          <p:nvPr/>
        </p:nvSpPr>
        <p:spPr>
          <a:xfrm>
            <a:off x="2823799" y="2751702"/>
            <a:ext cx="1593770" cy="584775"/>
          </a:xfrm>
          <a:prstGeom prst="rect">
            <a:avLst/>
          </a:prstGeom>
          <a:noFill/>
          <a:ln w="9525">
            <a:noFill/>
            <a:miter/>
          </a:ln>
        </p:spPr>
        <p:txBody>
          <a:bodyPr anchor="t">
            <a:spAutoFit/>
          </a:bodyPr>
          <a:lstStyle/>
          <a:p>
            <a:pPr lvl="0">
              <a:buClr>
                <a:srgbClr val="000000"/>
              </a:buClr>
            </a:pPr>
            <a:r>
              <a:rPr lang="zh-CN" altLang="en-US" sz="1600" dirty="0">
                <a:solidFill>
                  <a:srgbClr val="0071BF"/>
                </a:solidFill>
                <a:latin typeface="微软雅黑" pitchFamily="34" charset="-122"/>
                <a:ea typeface="微软雅黑" pitchFamily="34" charset="-122"/>
                <a:sym typeface="微软雅黑" pitchFamily="34" charset="-122"/>
              </a:rPr>
              <a:t>评论审批</a:t>
            </a:r>
          </a:p>
          <a:p>
            <a:pPr lvl="0">
              <a:buClr>
                <a:srgbClr val="000000"/>
              </a:buClr>
            </a:pPr>
            <a:r>
              <a:rPr lang="zh-CN" altLang="en-US" sz="1600" dirty="0">
                <a:solidFill>
                  <a:srgbClr val="0071BF"/>
                </a:solidFill>
                <a:latin typeface="微软雅黑" pitchFamily="34" charset="-122"/>
                <a:ea typeface="微软雅黑" pitchFamily="34" charset="-122"/>
                <a:sym typeface="微软雅黑" pitchFamily="34" charset="-122"/>
              </a:rPr>
              <a:t>文档浏览</a:t>
            </a:r>
          </a:p>
        </p:txBody>
      </p:sp>
      <p:sp>
        <p:nvSpPr>
          <p:cNvPr id="59" name="双箭头 1038"/>
          <p:cNvSpPr/>
          <p:nvPr/>
        </p:nvSpPr>
        <p:spPr>
          <a:xfrm>
            <a:off x="2905880" y="5306296"/>
            <a:ext cx="1153524" cy="0"/>
          </a:xfrm>
          <a:prstGeom prst="line">
            <a:avLst/>
          </a:prstGeom>
          <a:ln w="9525" cap="flat" cmpd="sng">
            <a:solidFill>
              <a:schemeClr val="tx1"/>
            </a:solidFill>
            <a:prstDash val="solid"/>
            <a:round/>
            <a:headEnd type="triangle" w="med" len="med"/>
            <a:tailEnd type="triangle" w="med" len="med"/>
          </a:ln>
        </p:spPr>
        <p:txBody>
          <a:bodyPr anchor="t"/>
          <a:lstStyle/>
          <a:p>
            <a:pPr lvl="0" eaLnBrk="0" hangingPunct="0"/>
            <a:endParaRPr lang="zh-CN" altLang="en-US" sz="6399"/>
          </a:p>
        </p:txBody>
      </p:sp>
      <p:sp>
        <p:nvSpPr>
          <p:cNvPr id="60" name="文本框 61"/>
          <p:cNvSpPr/>
          <p:nvPr/>
        </p:nvSpPr>
        <p:spPr>
          <a:xfrm>
            <a:off x="2919045" y="5020653"/>
            <a:ext cx="1593769" cy="584775"/>
          </a:xfrm>
          <a:prstGeom prst="rect">
            <a:avLst/>
          </a:prstGeom>
          <a:noFill/>
          <a:ln w="9525">
            <a:noFill/>
            <a:miter/>
          </a:ln>
        </p:spPr>
        <p:txBody>
          <a:bodyPr anchor="t">
            <a:spAutoFit/>
          </a:bodyPr>
          <a:lstStyle/>
          <a:p>
            <a:pPr lvl="0">
              <a:buClr>
                <a:srgbClr val="000000"/>
              </a:buClr>
            </a:pPr>
            <a:r>
              <a:rPr lang="zh-CN" altLang="en-US" sz="1600" dirty="0">
                <a:solidFill>
                  <a:srgbClr val="0071BF"/>
                </a:solidFill>
                <a:latin typeface="微软雅黑" pitchFamily="34" charset="-122"/>
                <a:ea typeface="微软雅黑" pitchFamily="34" charset="-122"/>
                <a:sym typeface="微软雅黑" pitchFamily="34" charset="-122"/>
              </a:rPr>
              <a:t>链接共享</a:t>
            </a:r>
          </a:p>
          <a:p>
            <a:pPr lvl="0">
              <a:buClr>
                <a:srgbClr val="000000"/>
              </a:buClr>
            </a:pPr>
            <a:r>
              <a:rPr lang="zh-CN" altLang="en-US" sz="1600" dirty="0">
                <a:solidFill>
                  <a:srgbClr val="0071BF"/>
                </a:solidFill>
                <a:latin typeface="微软雅黑" pitchFamily="34" charset="-122"/>
                <a:ea typeface="微软雅黑" pitchFamily="34" charset="-122"/>
                <a:sym typeface="微软雅黑" pitchFamily="34" charset="-122"/>
              </a:rPr>
              <a:t>文档上传</a:t>
            </a:r>
          </a:p>
        </p:txBody>
      </p:sp>
      <p:sp>
        <p:nvSpPr>
          <p:cNvPr id="61" name="双箭头 1038"/>
          <p:cNvSpPr/>
          <p:nvPr/>
        </p:nvSpPr>
        <p:spPr>
          <a:xfrm>
            <a:off x="7581837" y="5268513"/>
            <a:ext cx="1151408" cy="0"/>
          </a:xfrm>
          <a:prstGeom prst="line">
            <a:avLst/>
          </a:prstGeom>
          <a:ln w="9525" cap="flat" cmpd="sng">
            <a:solidFill>
              <a:schemeClr val="tx1"/>
            </a:solidFill>
            <a:prstDash val="solid"/>
            <a:round/>
            <a:headEnd type="triangle" w="med" len="med"/>
            <a:tailEnd type="triangle" w="med" len="med"/>
          </a:ln>
        </p:spPr>
        <p:txBody>
          <a:bodyPr anchor="t"/>
          <a:lstStyle/>
          <a:p>
            <a:pPr lvl="0" eaLnBrk="0" hangingPunct="0"/>
            <a:endParaRPr lang="zh-CN" altLang="en-US" sz="6399"/>
          </a:p>
        </p:txBody>
      </p:sp>
      <p:sp>
        <p:nvSpPr>
          <p:cNvPr id="62" name="文本框 61"/>
          <p:cNvSpPr/>
          <p:nvPr/>
        </p:nvSpPr>
        <p:spPr>
          <a:xfrm>
            <a:off x="7611456" y="5020653"/>
            <a:ext cx="1591653" cy="584775"/>
          </a:xfrm>
          <a:prstGeom prst="rect">
            <a:avLst/>
          </a:prstGeom>
          <a:noFill/>
          <a:ln w="9525">
            <a:noFill/>
            <a:miter/>
          </a:ln>
        </p:spPr>
        <p:txBody>
          <a:bodyPr anchor="t">
            <a:spAutoFit/>
          </a:bodyPr>
          <a:lstStyle/>
          <a:p>
            <a:pPr lvl="0">
              <a:buClr>
                <a:srgbClr val="000000"/>
              </a:buClr>
            </a:pPr>
            <a:r>
              <a:rPr lang="zh-CN" altLang="en-US" sz="1600" dirty="0">
                <a:solidFill>
                  <a:srgbClr val="0071BF"/>
                </a:solidFill>
                <a:latin typeface="微软雅黑" pitchFamily="34" charset="-122"/>
                <a:ea typeface="微软雅黑" pitchFamily="34" charset="-122"/>
                <a:sym typeface="微软雅黑" pitchFamily="34" charset="-122"/>
              </a:rPr>
              <a:t>开发管理</a:t>
            </a:r>
          </a:p>
          <a:p>
            <a:pPr lvl="0">
              <a:buClr>
                <a:srgbClr val="000000"/>
              </a:buClr>
            </a:pPr>
            <a:r>
              <a:rPr lang="zh-CN" altLang="en-US" sz="1600" dirty="0">
                <a:solidFill>
                  <a:srgbClr val="0071BF"/>
                </a:solidFill>
                <a:latin typeface="微软雅黑" pitchFamily="34" charset="-122"/>
                <a:ea typeface="微软雅黑" pitchFamily="34" charset="-122"/>
                <a:sym typeface="微软雅黑" pitchFamily="34" charset="-122"/>
              </a:rPr>
              <a:t>订阅发布</a:t>
            </a:r>
          </a:p>
        </p:txBody>
      </p:sp>
      <p:sp>
        <p:nvSpPr>
          <p:cNvPr id="63" name="Title 3"/>
          <p:cNvSpPr txBox="1">
            <a:spLocks/>
          </p:cNvSpPr>
          <p:nvPr/>
        </p:nvSpPr>
        <p:spPr>
          <a:xfrm>
            <a:off x="254001" y="275167"/>
            <a:ext cx="11004551" cy="68791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dirty="0" smtClean="0">
                <a:cs typeface="Arial" charset="0"/>
              </a:rPr>
              <a:t>场景一：文档协同办公</a:t>
            </a:r>
            <a:endParaRPr lang="en-US" altLang="zh-CN" dirty="0">
              <a:cs typeface="Arial" charset="0"/>
            </a:endParaRPr>
          </a:p>
        </p:txBody>
      </p:sp>
    </p:spTree>
    <p:extLst>
      <p:ext uri="{BB962C8B-B14F-4D97-AF65-F5344CB8AC3E}">
        <p14:creationId xmlns:p14="http://schemas.microsoft.com/office/powerpoint/2010/main" val="11550780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5"/>
          <p:cNvGrpSpPr/>
          <p:nvPr/>
        </p:nvGrpSpPr>
        <p:grpSpPr>
          <a:xfrm>
            <a:off x="6817747" y="2455384"/>
            <a:ext cx="3545237" cy="3062662"/>
            <a:chOff x="0" y="0"/>
            <a:chExt cx="2269935" cy="2009103"/>
          </a:xfrm>
          <a:solidFill>
            <a:srgbClr val="0071BF"/>
          </a:solidFill>
        </p:grpSpPr>
        <p:sp>
          <p:nvSpPr>
            <p:cNvPr id="3" name="Block Arc 32"/>
            <p:cNvSpPr/>
            <p:nvPr/>
          </p:nvSpPr>
          <p:spPr>
            <a:xfrm rot="3684843">
              <a:off x="1422528" y="1161696"/>
              <a:ext cx="441051" cy="1253727"/>
            </a:xfrm>
            <a:custGeom>
              <a:avLst/>
              <a:gdLst/>
              <a:ahLst/>
              <a:cxnLst>
                <a:cxn ang="0">
                  <a:pos x="0" y="2346"/>
                </a:cxn>
                <a:cxn ang="0">
                  <a:pos x="2124" y="1919"/>
                </a:cxn>
                <a:cxn ang="0">
                  <a:pos x="2590" y="0"/>
                </a:cxn>
                <a:cxn ang="0">
                  <a:pos x="5284" y="19031"/>
                </a:cxn>
                <a:cxn ang="0">
                  <a:pos x="6530" y="19708"/>
                </a:cxn>
                <a:cxn ang="0">
                  <a:pos x="2860" y="19962"/>
                </a:cxn>
                <a:cxn ang="0">
                  <a:pos x="1074" y="16745"/>
                </a:cxn>
                <a:cxn ang="0">
                  <a:pos x="2187" y="17349"/>
                </a:cxn>
                <a:cxn ang="0">
                  <a:pos x="0" y="2346"/>
                </a:cxn>
              </a:cxnLst>
              <a:rect l="0" t="0" r="0" b="0"/>
              <a:pathLst>
                <a:path w="511332" h="1453507">
                  <a:moveTo>
                    <a:pt x="0" y="170835"/>
                  </a:moveTo>
                  <a:lnTo>
                    <a:pt x="154655" y="139657"/>
                  </a:lnTo>
                  <a:lnTo>
                    <a:pt x="188611" y="0"/>
                  </a:lnTo>
                  <a:cubicBezTo>
                    <a:pt x="531911" y="379928"/>
                    <a:pt x="607985" y="928949"/>
                    <a:pt x="384728" y="1385725"/>
                  </a:cubicBezTo>
                  <a:lnTo>
                    <a:pt x="475475" y="1435021"/>
                  </a:lnTo>
                  <a:lnTo>
                    <a:pt x="208187" y="1453507"/>
                  </a:lnTo>
                  <a:lnTo>
                    <a:pt x="78212" y="1219218"/>
                  </a:lnTo>
                  <a:lnTo>
                    <a:pt x="159218" y="1263222"/>
                  </a:lnTo>
                  <a:cubicBezTo>
                    <a:pt x="332687" y="902393"/>
                    <a:pt x="270721" y="470594"/>
                    <a:pt x="0" y="170835"/>
                  </a:cubicBezTo>
                  <a:close/>
                </a:path>
              </a:pathLst>
            </a:custGeom>
            <a:grpFill/>
            <a:ln w="9525" cap="flat" cmpd="sng">
              <a:solidFill>
                <a:schemeClr val="tx1"/>
              </a:solidFill>
              <a:prstDash val="solid"/>
              <a:miter/>
              <a:headEnd type="none" w="med" len="med"/>
              <a:tailEnd type="none" w="med" len="med"/>
            </a:ln>
          </p:spPr>
          <p:txBody>
            <a:bodyPr/>
            <a:lstStyle/>
            <a:p>
              <a:pPr fontAlgn="base"/>
              <a:endParaRPr lang="zh-CN" altLang="en-US" sz="6399" noProof="1"/>
            </a:p>
          </p:txBody>
        </p:sp>
        <p:sp>
          <p:nvSpPr>
            <p:cNvPr id="4" name="Block Arc 32"/>
            <p:cNvSpPr/>
            <p:nvPr/>
          </p:nvSpPr>
          <p:spPr>
            <a:xfrm rot="8009586">
              <a:off x="406338" y="1143607"/>
              <a:ext cx="441051" cy="1253727"/>
            </a:xfrm>
            <a:custGeom>
              <a:avLst/>
              <a:gdLst/>
              <a:ahLst/>
              <a:cxnLst>
                <a:cxn ang="0">
                  <a:pos x="0" y="2346"/>
                </a:cxn>
                <a:cxn ang="0">
                  <a:pos x="2124" y="1919"/>
                </a:cxn>
                <a:cxn ang="0">
                  <a:pos x="2590" y="0"/>
                </a:cxn>
                <a:cxn ang="0">
                  <a:pos x="5284" y="19031"/>
                </a:cxn>
                <a:cxn ang="0">
                  <a:pos x="6530" y="19708"/>
                </a:cxn>
                <a:cxn ang="0">
                  <a:pos x="2860" y="19962"/>
                </a:cxn>
                <a:cxn ang="0">
                  <a:pos x="1074" y="16745"/>
                </a:cxn>
                <a:cxn ang="0">
                  <a:pos x="2187" y="17349"/>
                </a:cxn>
                <a:cxn ang="0">
                  <a:pos x="0" y="2346"/>
                </a:cxn>
              </a:cxnLst>
              <a:rect l="0" t="0" r="0" b="0"/>
              <a:pathLst>
                <a:path w="511332" h="1453507">
                  <a:moveTo>
                    <a:pt x="0" y="170835"/>
                  </a:moveTo>
                  <a:lnTo>
                    <a:pt x="154655" y="139657"/>
                  </a:lnTo>
                  <a:lnTo>
                    <a:pt x="188611" y="0"/>
                  </a:lnTo>
                  <a:cubicBezTo>
                    <a:pt x="531911" y="379928"/>
                    <a:pt x="607985" y="928949"/>
                    <a:pt x="384728" y="1385725"/>
                  </a:cubicBezTo>
                  <a:lnTo>
                    <a:pt x="475475" y="1435021"/>
                  </a:lnTo>
                  <a:lnTo>
                    <a:pt x="208187" y="1453507"/>
                  </a:lnTo>
                  <a:lnTo>
                    <a:pt x="78212" y="1219218"/>
                  </a:lnTo>
                  <a:lnTo>
                    <a:pt x="159218" y="1263222"/>
                  </a:lnTo>
                  <a:cubicBezTo>
                    <a:pt x="332687" y="902393"/>
                    <a:pt x="270721" y="470594"/>
                    <a:pt x="0" y="170835"/>
                  </a:cubicBezTo>
                  <a:close/>
                </a:path>
              </a:pathLst>
            </a:custGeom>
            <a:grpFill/>
            <a:ln w="9525" cap="flat" cmpd="sng">
              <a:solidFill>
                <a:schemeClr val="tx1"/>
              </a:solidFill>
              <a:prstDash val="solid"/>
              <a:miter/>
              <a:headEnd type="none" w="med" len="med"/>
              <a:tailEnd type="none" w="med" len="med"/>
            </a:ln>
          </p:spPr>
          <p:txBody>
            <a:bodyPr/>
            <a:lstStyle/>
            <a:p>
              <a:pPr fontAlgn="base"/>
              <a:endParaRPr lang="zh-CN" altLang="en-US" sz="6399" noProof="1"/>
            </a:p>
          </p:txBody>
        </p:sp>
        <p:sp>
          <p:nvSpPr>
            <p:cNvPr id="5" name="Block Arc 32"/>
            <p:cNvSpPr/>
            <p:nvPr/>
          </p:nvSpPr>
          <p:spPr>
            <a:xfrm rot="-9249327">
              <a:off x="114855" y="168215"/>
              <a:ext cx="441051" cy="1253727"/>
            </a:xfrm>
            <a:custGeom>
              <a:avLst/>
              <a:gdLst/>
              <a:ahLst/>
              <a:cxnLst>
                <a:cxn ang="0">
                  <a:pos x="0" y="2346"/>
                </a:cxn>
                <a:cxn ang="0">
                  <a:pos x="2124" y="1919"/>
                </a:cxn>
                <a:cxn ang="0">
                  <a:pos x="2590" y="0"/>
                </a:cxn>
                <a:cxn ang="0">
                  <a:pos x="5284" y="19031"/>
                </a:cxn>
                <a:cxn ang="0">
                  <a:pos x="6530" y="19708"/>
                </a:cxn>
                <a:cxn ang="0">
                  <a:pos x="2860" y="19962"/>
                </a:cxn>
                <a:cxn ang="0">
                  <a:pos x="1074" y="16745"/>
                </a:cxn>
                <a:cxn ang="0">
                  <a:pos x="2187" y="17349"/>
                </a:cxn>
                <a:cxn ang="0">
                  <a:pos x="0" y="2346"/>
                </a:cxn>
              </a:cxnLst>
              <a:rect l="0" t="0" r="0" b="0"/>
              <a:pathLst>
                <a:path w="511332" h="1453507">
                  <a:moveTo>
                    <a:pt x="0" y="170835"/>
                  </a:moveTo>
                  <a:lnTo>
                    <a:pt x="154655" y="139657"/>
                  </a:lnTo>
                  <a:lnTo>
                    <a:pt x="188611" y="0"/>
                  </a:lnTo>
                  <a:cubicBezTo>
                    <a:pt x="531911" y="379928"/>
                    <a:pt x="607985" y="928949"/>
                    <a:pt x="384728" y="1385725"/>
                  </a:cubicBezTo>
                  <a:lnTo>
                    <a:pt x="475475" y="1435021"/>
                  </a:lnTo>
                  <a:lnTo>
                    <a:pt x="208187" y="1453507"/>
                  </a:lnTo>
                  <a:lnTo>
                    <a:pt x="78212" y="1219218"/>
                  </a:lnTo>
                  <a:lnTo>
                    <a:pt x="159218" y="1263222"/>
                  </a:lnTo>
                  <a:cubicBezTo>
                    <a:pt x="332687" y="902393"/>
                    <a:pt x="270721" y="470594"/>
                    <a:pt x="0" y="170835"/>
                  </a:cubicBezTo>
                  <a:close/>
                </a:path>
              </a:pathLst>
            </a:custGeom>
            <a:grpFill/>
            <a:ln w="9525" cap="flat" cmpd="sng">
              <a:solidFill>
                <a:schemeClr val="tx1"/>
              </a:solidFill>
              <a:prstDash val="solid"/>
              <a:miter/>
              <a:headEnd type="none" w="med" len="med"/>
              <a:tailEnd type="none" w="med" len="med"/>
            </a:ln>
          </p:spPr>
          <p:txBody>
            <a:bodyPr/>
            <a:lstStyle/>
            <a:p>
              <a:pPr fontAlgn="base"/>
              <a:endParaRPr lang="zh-CN" altLang="en-US" sz="6399" noProof="1"/>
            </a:p>
          </p:txBody>
        </p:sp>
        <p:sp>
          <p:nvSpPr>
            <p:cNvPr id="6" name="Block Arc 32"/>
            <p:cNvSpPr/>
            <p:nvPr/>
          </p:nvSpPr>
          <p:spPr>
            <a:xfrm rot="-4975651">
              <a:off x="949593" y="-404753"/>
              <a:ext cx="429275" cy="1238782"/>
            </a:xfrm>
            <a:custGeom>
              <a:avLst/>
              <a:gdLst/>
              <a:ahLst/>
              <a:cxnLst>
                <a:cxn ang="0">
                  <a:pos x="6668" y="8883"/>
                </a:cxn>
                <a:cxn ang="0">
                  <a:pos x="5096" y="18793"/>
                </a:cxn>
                <a:cxn ang="0">
                  <a:pos x="6342" y="19471"/>
                </a:cxn>
                <a:cxn ang="0">
                  <a:pos x="2671" y="19724"/>
                </a:cxn>
                <a:cxn ang="0">
                  <a:pos x="886" y="16507"/>
                </a:cxn>
                <a:cxn ang="0">
                  <a:pos x="2000" y="17110"/>
                </a:cxn>
                <a:cxn ang="0">
                  <a:pos x="0" y="2350"/>
                </a:cxn>
                <a:cxn ang="0">
                  <a:pos x="2068" y="1926"/>
                </a:cxn>
                <a:cxn ang="0">
                  <a:pos x="2588" y="0"/>
                </a:cxn>
                <a:cxn ang="0">
                  <a:pos x="6668" y="8883"/>
                </a:cxn>
              </a:cxnLst>
              <a:rect l="0" t="0" r="0" b="0"/>
              <a:pathLst>
                <a:path w="497679" h="1436180">
                  <a:moveTo>
                    <a:pt x="485475" y="646717"/>
                  </a:moveTo>
                  <a:cubicBezTo>
                    <a:pt x="519499" y="888561"/>
                    <a:pt x="482703" y="1140010"/>
                    <a:pt x="371075" y="1368398"/>
                  </a:cubicBezTo>
                  <a:lnTo>
                    <a:pt x="461822" y="1417694"/>
                  </a:lnTo>
                  <a:lnTo>
                    <a:pt x="194534" y="1436180"/>
                  </a:lnTo>
                  <a:lnTo>
                    <a:pt x="64559" y="1201891"/>
                  </a:lnTo>
                  <a:lnTo>
                    <a:pt x="145565" y="1245895"/>
                  </a:lnTo>
                  <a:cubicBezTo>
                    <a:pt x="315843" y="891703"/>
                    <a:pt x="259268" y="469128"/>
                    <a:pt x="0" y="171110"/>
                  </a:cubicBezTo>
                  <a:lnTo>
                    <a:pt x="150635" y="140254"/>
                  </a:lnTo>
                  <a:lnTo>
                    <a:pt x="188385" y="0"/>
                  </a:lnTo>
                  <a:cubicBezTo>
                    <a:pt x="352534" y="185898"/>
                    <a:pt x="452422" y="411775"/>
                    <a:pt x="485475" y="646717"/>
                  </a:cubicBezTo>
                  <a:close/>
                </a:path>
              </a:pathLst>
            </a:custGeom>
            <a:grpFill/>
            <a:ln w="9525" cap="flat" cmpd="sng">
              <a:solidFill>
                <a:schemeClr val="tx1"/>
              </a:solidFill>
              <a:prstDash val="solid"/>
              <a:miter/>
              <a:headEnd type="none" w="med" len="med"/>
              <a:tailEnd type="none" w="med" len="med"/>
            </a:ln>
          </p:spPr>
          <p:txBody>
            <a:bodyPr/>
            <a:lstStyle/>
            <a:p>
              <a:pPr fontAlgn="base"/>
              <a:endParaRPr lang="zh-CN" altLang="en-US" sz="6399" noProof="1"/>
            </a:p>
          </p:txBody>
        </p:sp>
        <p:sp>
          <p:nvSpPr>
            <p:cNvPr id="7" name="Block Arc 32"/>
            <p:cNvSpPr/>
            <p:nvPr/>
          </p:nvSpPr>
          <p:spPr>
            <a:xfrm rot="-656700">
              <a:off x="1752229" y="200894"/>
              <a:ext cx="441051" cy="1253727"/>
            </a:xfrm>
            <a:custGeom>
              <a:avLst/>
              <a:gdLst/>
              <a:ahLst/>
              <a:cxnLst>
                <a:cxn ang="0">
                  <a:pos x="0" y="2346"/>
                </a:cxn>
                <a:cxn ang="0">
                  <a:pos x="2124" y="1919"/>
                </a:cxn>
                <a:cxn ang="0">
                  <a:pos x="2590" y="0"/>
                </a:cxn>
                <a:cxn ang="0">
                  <a:pos x="5284" y="19031"/>
                </a:cxn>
                <a:cxn ang="0">
                  <a:pos x="6530" y="19708"/>
                </a:cxn>
                <a:cxn ang="0">
                  <a:pos x="2860" y="19962"/>
                </a:cxn>
                <a:cxn ang="0">
                  <a:pos x="1074" y="16745"/>
                </a:cxn>
                <a:cxn ang="0">
                  <a:pos x="2187" y="17349"/>
                </a:cxn>
                <a:cxn ang="0">
                  <a:pos x="0" y="2346"/>
                </a:cxn>
              </a:cxnLst>
              <a:rect l="0" t="0" r="0" b="0"/>
              <a:pathLst>
                <a:path w="511332" h="1453507">
                  <a:moveTo>
                    <a:pt x="0" y="170835"/>
                  </a:moveTo>
                  <a:lnTo>
                    <a:pt x="154655" y="139657"/>
                  </a:lnTo>
                  <a:lnTo>
                    <a:pt x="188611" y="0"/>
                  </a:lnTo>
                  <a:cubicBezTo>
                    <a:pt x="531911" y="379928"/>
                    <a:pt x="607985" y="928949"/>
                    <a:pt x="384728" y="1385725"/>
                  </a:cubicBezTo>
                  <a:lnTo>
                    <a:pt x="475475" y="1435021"/>
                  </a:lnTo>
                  <a:lnTo>
                    <a:pt x="208187" y="1453507"/>
                  </a:lnTo>
                  <a:lnTo>
                    <a:pt x="78212" y="1219218"/>
                  </a:lnTo>
                  <a:lnTo>
                    <a:pt x="159218" y="1263222"/>
                  </a:lnTo>
                  <a:cubicBezTo>
                    <a:pt x="332687" y="902393"/>
                    <a:pt x="270721" y="470594"/>
                    <a:pt x="0" y="170835"/>
                  </a:cubicBezTo>
                  <a:close/>
                </a:path>
              </a:pathLst>
            </a:custGeom>
            <a:grpFill/>
            <a:ln w="9525" cap="flat" cmpd="sng">
              <a:solidFill>
                <a:schemeClr val="tx1"/>
              </a:solidFill>
              <a:prstDash val="solid"/>
              <a:miter/>
              <a:headEnd type="none" w="med" len="med"/>
              <a:tailEnd type="none" w="med" len="med"/>
            </a:ln>
          </p:spPr>
          <p:txBody>
            <a:bodyPr/>
            <a:lstStyle/>
            <a:p>
              <a:pPr fontAlgn="base"/>
              <a:endParaRPr lang="zh-CN" altLang="en-US" sz="6399" noProof="1"/>
            </a:p>
          </p:txBody>
        </p:sp>
      </p:grpSp>
      <p:pic>
        <p:nvPicPr>
          <p:cNvPr id="8" name="Picture 18"/>
          <p:cNvPicPr>
            <a:picLocks noChangeAspect="1"/>
          </p:cNvPicPr>
          <p:nvPr/>
        </p:nvPicPr>
        <p:blipFill>
          <a:blip r:embed="rId2" cstate="print">
            <a:clrChange>
              <a:clrFrom>
                <a:srgbClr val="FFFFFF"/>
              </a:clrFrom>
              <a:clrTo>
                <a:srgbClr val="FFFFFF">
                  <a:alpha val="0"/>
                </a:srgbClr>
              </a:clrTo>
            </a:clrChange>
          </a:blip>
          <a:srcRect r="78983" b="76395"/>
          <a:stretch>
            <a:fillRect/>
          </a:stretch>
        </p:blipFill>
        <p:spPr>
          <a:xfrm rot="1807341">
            <a:off x="9187236" y="1557754"/>
            <a:ext cx="852973" cy="1041347"/>
          </a:xfrm>
          <a:prstGeom prst="rect">
            <a:avLst/>
          </a:prstGeom>
          <a:noFill/>
          <a:ln w="9525">
            <a:noFill/>
            <a:miter/>
          </a:ln>
        </p:spPr>
      </p:pic>
      <p:pic>
        <p:nvPicPr>
          <p:cNvPr id="9" name="Picture 19"/>
          <p:cNvPicPr>
            <a:picLocks noChangeAspect="1"/>
          </p:cNvPicPr>
          <p:nvPr/>
        </p:nvPicPr>
        <p:blipFill>
          <a:blip r:embed="rId3" cstate="print">
            <a:clrChange>
              <a:clrFrom>
                <a:srgbClr val="FFFFFF"/>
              </a:clrFrom>
              <a:clrTo>
                <a:srgbClr val="FFFFFF">
                  <a:alpha val="0"/>
                </a:srgbClr>
              </a:clrTo>
            </a:clrChange>
          </a:blip>
          <a:srcRect l="26184" t="395" r="53442" b="76790"/>
          <a:stretch>
            <a:fillRect/>
          </a:stretch>
        </p:blipFill>
        <p:spPr>
          <a:xfrm rot="5878673">
            <a:off x="10390501" y="4133256"/>
            <a:ext cx="800059" cy="975733"/>
          </a:xfrm>
          <a:prstGeom prst="rect">
            <a:avLst/>
          </a:prstGeom>
          <a:noFill/>
          <a:ln w="9525">
            <a:noFill/>
            <a:miter/>
          </a:ln>
        </p:spPr>
      </p:pic>
      <p:pic>
        <p:nvPicPr>
          <p:cNvPr id="10" name="Picture 20"/>
          <p:cNvPicPr>
            <a:picLocks noChangeAspect="1"/>
          </p:cNvPicPr>
          <p:nvPr/>
        </p:nvPicPr>
        <p:blipFill>
          <a:blip r:embed="rId4" cstate="print">
            <a:clrChange>
              <a:clrFrom>
                <a:srgbClr val="FFFFFF"/>
              </a:clrFrom>
              <a:clrTo>
                <a:srgbClr val="FFFFFF">
                  <a:alpha val="0"/>
                </a:srgbClr>
              </a:clrTo>
            </a:clrChange>
          </a:blip>
          <a:srcRect l="51926" r="26225" b="76543"/>
          <a:stretch>
            <a:fillRect/>
          </a:stretch>
        </p:blipFill>
        <p:spPr>
          <a:xfrm rot="4679418">
            <a:off x="10338406" y="3107730"/>
            <a:ext cx="863556" cy="1007482"/>
          </a:xfrm>
          <a:prstGeom prst="rect">
            <a:avLst/>
          </a:prstGeom>
          <a:noFill/>
          <a:ln w="9525">
            <a:noFill/>
            <a:miter/>
          </a:ln>
        </p:spPr>
      </p:pic>
      <p:pic>
        <p:nvPicPr>
          <p:cNvPr id="11" name="Picture 21"/>
          <p:cNvPicPr>
            <a:picLocks noChangeAspect="1"/>
          </p:cNvPicPr>
          <p:nvPr/>
        </p:nvPicPr>
        <p:blipFill>
          <a:blip r:embed="rId5" cstate="print">
            <a:clrChange>
              <a:clrFrom>
                <a:srgbClr val="FFFFFF"/>
              </a:clrFrom>
              <a:clrTo>
                <a:srgbClr val="FFFFFF">
                  <a:alpha val="0"/>
                </a:srgbClr>
              </a:clrTo>
            </a:clrChange>
          </a:blip>
          <a:srcRect l="79735" b="78148"/>
          <a:stretch>
            <a:fillRect/>
          </a:stretch>
        </p:blipFill>
        <p:spPr>
          <a:xfrm rot="2844433">
            <a:off x="9980177" y="2149311"/>
            <a:ext cx="863556" cy="1013831"/>
          </a:xfrm>
          <a:prstGeom prst="rect">
            <a:avLst/>
          </a:prstGeom>
          <a:noFill/>
          <a:ln w="9525">
            <a:noFill/>
            <a:miter/>
          </a:ln>
        </p:spPr>
      </p:pic>
      <p:pic>
        <p:nvPicPr>
          <p:cNvPr id="12" name="Picture 23"/>
          <p:cNvPicPr>
            <a:picLocks noChangeAspect="1"/>
          </p:cNvPicPr>
          <p:nvPr/>
        </p:nvPicPr>
        <p:blipFill>
          <a:blip r:embed="rId6" cstate="print">
            <a:clrChange>
              <a:clrFrom>
                <a:srgbClr val="FFFFFF"/>
              </a:clrFrom>
              <a:clrTo>
                <a:srgbClr val="FFFFFF">
                  <a:alpha val="0"/>
                </a:srgbClr>
              </a:clrTo>
            </a:clrChange>
          </a:blip>
          <a:srcRect l="26453" t="25235" r="53389" b="51358"/>
          <a:stretch>
            <a:fillRect/>
          </a:stretch>
        </p:blipFill>
        <p:spPr>
          <a:xfrm rot="-1920000">
            <a:off x="7249526" y="1591827"/>
            <a:ext cx="814875" cy="1030765"/>
          </a:xfrm>
          <a:prstGeom prst="rect">
            <a:avLst/>
          </a:prstGeom>
          <a:noFill/>
          <a:ln w="9525">
            <a:noFill/>
            <a:miter/>
          </a:ln>
        </p:spPr>
      </p:pic>
      <p:pic>
        <p:nvPicPr>
          <p:cNvPr id="13" name="Picture 24"/>
          <p:cNvPicPr>
            <a:picLocks noChangeAspect="1"/>
          </p:cNvPicPr>
          <p:nvPr/>
        </p:nvPicPr>
        <p:blipFill>
          <a:blip r:embed="rId7" cstate="print">
            <a:clrChange>
              <a:clrFrom>
                <a:srgbClr val="FFFFFF"/>
              </a:clrFrom>
              <a:clrTo>
                <a:srgbClr val="FFFFFF">
                  <a:alpha val="0"/>
                </a:srgbClr>
              </a:clrTo>
            </a:clrChange>
          </a:blip>
          <a:srcRect l="52113" t="25432" r="26225" b="50346"/>
          <a:stretch>
            <a:fillRect/>
          </a:stretch>
        </p:blipFill>
        <p:spPr>
          <a:xfrm rot="16200000">
            <a:off x="5866061" y="3711646"/>
            <a:ext cx="863556" cy="1049813"/>
          </a:xfrm>
          <a:prstGeom prst="rect">
            <a:avLst/>
          </a:prstGeom>
          <a:noFill/>
          <a:ln w="9525">
            <a:noFill/>
            <a:miter/>
          </a:ln>
        </p:spPr>
      </p:pic>
      <p:pic>
        <p:nvPicPr>
          <p:cNvPr id="14" name="Picture 25"/>
          <p:cNvPicPr>
            <a:picLocks noChangeAspect="1"/>
          </p:cNvPicPr>
          <p:nvPr/>
        </p:nvPicPr>
        <p:blipFill>
          <a:blip r:embed="rId8" cstate="print">
            <a:clrChange>
              <a:clrFrom>
                <a:srgbClr val="FFFFFF"/>
              </a:clrFrom>
              <a:clrTo>
                <a:srgbClr val="FFFFFF">
                  <a:alpha val="0"/>
                </a:srgbClr>
              </a:clrTo>
            </a:clrChange>
          </a:blip>
          <a:srcRect l="78607" t="25037" b="51556"/>
          <a:stretch>
            <a:fillRect/>
          </a:stretch>
        </p:blipFill>
        <p:spPr>
          <a:xfrm>
            <a:off x="8153296" y="1414036"/>
            <a:ext cx="802177" cy="952452"/>
          </a:xfrm>
          <a:prstGeom prst="rect">
            <a:avLst/>
          </a:prstGeom>
          <a:noFill/>
          <a:ln w="9525">
            <a:noFill/>
            <a:miter/>
          </a:ln>
        </p:spPr>
      </p:pic>
      <p:pic>
        <p:nvPicPr>
          <p:cNvPr id="15" name="Picture 26"/>
          <p:cNvPicPr>
            <a:picLocks noChangeAspect="1"/>
          </p:cNvPicPr>
          <p:nvPr/>
        </p:nvPicPr>
        <p:blipFill>
          <a:blip r:embed="rId9" cstate="print">
            <a:clrChange>
              <a:clrFrom>
                <a:srgbClr val="FFFFFF"/>
              </a:clrFrom>
              <a:clrTo>
                <a:srgbClr val="FFFFFF">
                  <a:alpha val="0"/>
                </a:srgbClr>
              </a:clrTo>
            </a:clrChange>
          </a:blip>
          <a:srcRect t="51826" r="79251" b="26149"/>
          <a:stretch>
            <a:fillRect/>
          </a:stretch>
        </p:blipFill>
        <p:spPr>
          <a:xfrm rot="17600435">
            <a:off x="6048894" y="2838875"/>
            <a:ext cx="810643" cy="935519"/>
          </a:xfrm>
          <a:prstGeom prst="rect">
            <a:avLst/>
          </a:prstGeom>
          <a:noFill/>
          <a:ln w="9525">
            <a:noFill/>
            <a:miter/>
          </a:ln>
        </p:spPr>
      </p:pic>
      <p:pic>
        <p:nvPicPr>
          <p:cNvPr id="16" name="Picture 27"/>
          <p:cNvPicPr>
            <a:picLocks noChangeAspect="1"/>
          </p:cNvPicPr>
          <p:nvPr/>
        </p:nvPicPr>
        <p:blipFill>
          <a:blip r:embed="rId10" cstate="print">
            <a:clrChange>
              <a:clrFrom>
                <a:srgbClr val="FFFFFF"/>
              </a:clrFrom>
              <a:clrTo>
                <a:srgbClr val="FFFFFF">
                  <a:alpha val="0"/>
                </a:srgbClr>
              </a:clrTo>
            </a:clrChange>
          </a:blip>
          <a:srcRect l="26050" t="51457" r="53604" b="25333"/>
          <a:stretch>
            <a:fillRect/>
          </a:stretch>
        </p:blipFill>
        <p:spPr>
          <a:xfrm rot="1860000">
            <a:off x="6804580" y="5282490"/>
            <a:ext cx="800059" cy="992667"/>
          </a:xfrm>
          <a:prstGeom prst="rect">
            <a:avLst/>
          </a:prstGeom>
          <a:noFill/>
          <a:ln w="9525">
            <a:noFill/>
            <a:miter/>
          </a:ln>
        </p:spPr>
      </p:pic>
      <p:pic>
        <p:nvPicPr>
          <p:cNvPr id="17" name="Picture 28"/>
          <p:cNvPicPr>
            <a:picLocks noChangeAspect="1"/>
          </p:cNvPicPr>
          <p:nvPr/>
        </p:nvPicPr>
        <p:blipFill>
          <a:blip r:embed="rId11" cstate="print">
            <a:clrChange>
              <a:clrFrom>
                <a:srgbClr val="FFFFFF"/>
              </a:clrFrom>
              <a:clrTo>
                <a:srgbClr val="FFFFFF">
                  <a:alpha val="0"/>
                </a:srgbClr>
              </a:clrTo>
            </a:clrChange>
          </a:blip>
          <a:srcRect l="52113" t="51457" r="25795" b="24963"/>
          <a:stretch>
            <a:fillRect/>
          </a:stretch>
        </p:blipFill>
        <p:spPr>
          <a:xfrm rot="-2940000">
            <a:off x="9903691" y="4870378"/>
            <a:ext cx="897421" cy="1041347"/>
          </a:xfrm>
          <a:prstGeom prst="rect">
            <a:avLst/>
          </a:prstGeom>
          <a:noFill/>
          <a:ln w="9525">
            <a:noFill/>
            <a:miter/>
          </a:ln>
        </p:spPr>
      </p:pic>
      <p:pic>
        <p:nvPicPr>
          <p:cNvPr id="18" name="Picture 29"/>
          <p:cNvPicPr>
            <a:picLocks noChangeAspect="1"/>
          </p:cNvPicPr>
          <p:nvPr/>
        </p:nvPicPr>
        <p:blipFill>
          <a:blip r:embed="rId12" cstate="print">
            <a:clrChange>
              <a:clrFrom>
                <a:srgbClr val="FFFFFF"/>
              </a:clrFrom>
              <a:clrTo>
                <a:srgbClr val="FFFFFF">
                  <a:alpha val="0"/>
                </a:srgbClr>
              </a:clrTo>
            </a:clrChange>
          </a:blip>
          <a:srcRect l="79520" t="51826" b="24568"/>
          <a:stretch>
            <a:fillRect/>
          </a:stretch>
        </p:blipFill>
        <p:spPr>
          <a:xfrm rot="2640000">
            <a:off x="6253719" y="4740466"/>
            <a:ext cx="768311" cy="963034"/>
          </a:xfrm>
          <a:prstGeom prst="rect">
            <a:avLst/>
          </a:prstGeom>
          <a:noFill/>
          <a:ln w="9525">
            <a:noFill/>
            <a:miter/>
          </a:ln>
        </p:spPr>
      </p:pic>
      <p:pic>
        <p:nvPicPr>
          <p:cNvPr id="19" name="Picture 30"/>
          <p:cNvPicPr>
            <a:picLocks noChangeAspect="1"/>
          </p:cNvPicPr>
          <p:nvPr/>
        </p:nvPicPr>
        <p:blipFill>
          <a:blip r:embed="rId13" cstate="print">
            <a:clrChange>
              <a:clrFrom>
                <a:srgbClr val="FFFFFF"/>
              </a:clrFrom>
              <a:clrTo>
                <a:srgbClr val="FFFFFF">
                  <a:alpha val="0"/>
                </a:srgbClr>
              </a:clrTo>
            </a:clrChange>
          </a:blip>
          <a:srcRect t="77432" r="80566"/>
          <a:stretch>
            <a:fillRect/>
          </a:stretch>
        </p:blipFill>
        <p:spPr>
          <a:xfrm>
            <a:off x="8585104" y="5747457"/>
            <a:ext cx="791593" cy="1001133"/>
          </a:xfrm>
          <a:prstGeom prst="rect">
            <a:avLst/>
          </a:prstGeom>
          <a:noFill/>
          <a:ln w="9525">
            <a:noFill/>
            <a:miter/>
          </a:ln>
        </p:spPr>
      </p:pic>
      <p:pic>
        <p:nvPicPr>
          <p:cNvPr id="20" name="Picture 31"/>
          <p:cNvPicPr>
            <a:picLocks noChangeAspect="1"/>
          </p:cNvPicPr>
          <p:nvPr/>
        </p:nvPicPr>
        <p:blipFill>
          <a:blip r:embed="rId14" cstate="print">
            <a:clrChange>
              <a:clrFrom>
                <a:srgbClr val="FFFFFF"/>
              </a:clrFrom>
              <a:clrTo>
                <a:srgbClr val="FFFFFF">
                  <a:alpha val="0"/>
                </a:srgbClr>
              </a:clrTo>
            </a:clrChange>
          </a:blip>
          <a:srcRect l="26237" t="77852" r="53389"/>
          <a:stretch>
            <a:fillRect/>
          </a:stretch>
        </p:blipFill>
        <p:spPr>
          <a:xfrm rot="-1800000">
            <a:off x="9381882" y="5466370"/>
            <a:ext cx="816992" cy="967267"/>
          </a:xfrm>
          <a:prstGeom prst="rect">
            <a:avLst/>
          </a:prstGeom>
          <a:noFill/>
          <a:ln w="9525">
            <a:noFill/>
            <a:miter/>
          </a:ln>
        </p:spPr>
      </p:pic>
      <p:pic>
        <p:nvPicPr>
          <p:cNvPr id="21" name="Picture 32"/>
          <p:cNvPicPr>
            <a:picLocks noChangeAspect="1"/>
          </p:cNvPicPr>
          <p:nvPr/>
        </p:nvPicPr>
        <p:blipFill>
          <a:blip r:embed="rId15" cstate="print">
            <a:clrChange>
              <a:clrFrom>
                <a:srgbClr val="FFFFFF"/>
              </a:clrFrom>
              <a:clrTo>
                <a:srgbClr val="FFFFFF">
                  <a:alpha val="0"/>
                </a:srgbClr>
              </a:clrTo>
            </a:clrChange>
          </a:blip>
          <a:srcRect l="53429" t="78618" r="26413"/>
          <a:stretch>
            <a:fillRect/>
          </a:stretch>
        </p:blipFill>
        <p:spPr>
          <a:xfrm rot="780000">
            <a:off x="7589768" y="5694993"/>
            <a:ext cx="863556" cy="996900"/>
          </a:xfrm>
          <a:prstGeom prst="rect">
            <a:avLst/>
          </a:prstGeom>
          <a:noFill/>
          <a:ln w="9525">
            <a:noFill/>
            <a:miter/>
          </a:ln>
        </p:spPr>
      </p:pic>
      <p:pic>
        <p:nvPicPr>
          <p:cNvPr id="22" name="Picture 33"/>
          <p:cNvPicPr>
            <a:picLocks noChangeAspect="1"/>
          </p:cNvPicPr>
          <p:nvPr/>
        </p:nvPicPr>
        <p:blipFill>
          <a:blip r:embed="rId16" cstate="print">
            <a:clrChange>
              <a:clrFrom>
                <a:srgbClr val="FFFFFF"/>
              </a:clrFrom>
              <a:clrTo>
                <a:srgbClr val="FFFFFF">
                  <a:alpha val="0"/>
                </a:srgbClr>
              </a:clrTo>
            </a:clrChange>
          </a:blip>
          <a:srcRect l="79089" t="77037"/>
          <a:stretch>
            <a:fillRect/>
          </a:stretch>
        </p:blipFill>
        <p:spPr>
          <a:xfrm rot="-2760000">
            <a:off x="6447610" y="2024356"/>
            <a:ext cx="867790" cy="1037114"/>
          </a:xfrm>
          <a:prstGeom prst="rect">
            <a:avLst/>
          </a:prstGeom>
          <a:noFill/>
          <a:ln w="9525">
            <a:noFill/>
            <a:miter/>
          </a:ln>
        </p:spPr>
      </p:pic>
      <p:grpSp>
        <p:nvGrpSpPr>
          <p:cNvPr id="23" name="组合 22"/>
          <p:cNvGrpSpPr/>
          <p:nvPr/>
        </p:nvGrpSpPr>
        <p:grpSpPr>
          <a:xfrm>
            <a:off x="1205674" y="1791444"/>
            <a:ext cx="3929734" cy="4523132"/>
            <a:chOff x="1876507" y="3914517"/>
            <a:chExt cx="7860377" cy="9047312"/>
          </a:xfrm>
        </p:grpSpPr>
        <p:grpSp>
          <p:nvGrpSpPr>
            <p:cNvPr id="24" name="组合 23"/>
            <p:cNvGrpSpPr/>
            <p:nvPr/>
          </p:nvGrpSpPr>
          <p:grpSpPr>
            <a:xfrm>
              <a:off x="2021554" y="5799403"/>
              <a:ext cx="7682919" cy="1455294"/>
              <a:chOff x="2120609" y="4718230"/>
              <a:chExt cx="7682919" cy="1455294"/>
            </a:xfrm>
          </p:grpSpPr>
          <p:sp>
            <p:nvSpPr>
              <p:cNvPr id="50" name="Pentagon 52"/>
              <p:cNvSpPr/>
              <p:nvPr/>
            </p:nvSpPr>
            <p:spPr>
              <a:xfrm>
                <a:off x="2963528" y="4733524"/>
                <a:ext cx="6840000" cy="1440000"/>
              </a:xfrm>
              <a:prstGeom prst="homePlate">
                <a:avLst>
                  <a:gd name="adj" fmla="val 88942"/>
                </a:avLst>
              </a:prstGeom>
              <a:solidFill>
                <a:srgbClr val="0071BF"/>
              </a:solidFill>
              <a:ln w="9525">
                <a:noFill/>
                <a:miter/>
              </a:ln>
            </p:spPr>
            <p:txBody>
              <a:bodyPr lIns="731379" tIns="0" rIns="0" bIns="0" anchor="ctr"/>
              <a:lstStyle/>
              <a:p>
                <a:pPr lvl="0">
                  <a:lnSpc>
                    <a:spcPct val="90000"/>
                  </a:lnSpc>
                  <a:buClr>
                    <a:srgbClr val="000000"/>
                  </a:buClr>
                </a:pPr>
                <a:r>
                  <a:rPr lang="zh-CN" altLang="en-US" sz="1867" dirty="0">
                    <a:solidFill>
                      <a:srgbClr val="FFFFFF"/>
                    </a:solidFill>
                    <a:latin typeface="微软雅黑" pitchFamily="34" charset="-122"/>
                    <a:ea typeface="微软雅黑" pitchFamily="34" charset="-122"/>
                    <a:sym typeface="Segoe UI" pitchFamily="34" charset="0"/>
                  </a:rPr>
                  <a:t>分片、扁平、扩展、冗余存储</a:t>
                </a:r>
              </a:p>
            </p:txBody>
          </p:sp>
          <p:grpSp>
            <p:nvGrpSpPr>
              <p:cNvPr id="51" name="Group 53"/>
              <p:cNvGrpSpPr/>
              <p:nvPr/>
            </p:nvGrpSpPr>
            <p:grpSpPr>
              <a:xfrm>
                <a:off x="2120609" y="4718230"/>
                <a:ext cx="1440000" cy="1440000"/>
                <a:chOff x="0" y="0"/>
                <a:chExt cx="1115784" cy="1115781"/>
              </a:xfrm>
              <a:solidFill>
                <a:srgbClr val="0071BF"/>
              </a:solidFill>
            </p:grpSpPr>
            <p:sp>
              <p:nvSpPr>
                <p:cNvPr id="52" name="Oval 54"/>
                <p:cNvSpPr/>
                <p:nvPr/>
              </p:nvSpPr>
              <p:spPr>
                <a:xfrm>
                  <a:off x="0" y="0"/>
                  <a:ext cx="1115784" cy="1115781"/>
                </a:xfrm>
                <a:prstGeom prst="ellipse">
                  <a:avLst/>
                </a:prstGeom>
                <a:grpFill/>
                <a:ln w="38100" cap="flat" cmpd="sng">
                  <a:solidFill>
                    <a:srgbClr val="0071BF"/>
                  </a:solidFill>
                  <a:prstDash val="solid"/>
                  <a:round/>
                  <a:headEnd type="none" w="med" len="med"/>
                  <a:tailEnd type="none" w="med" len="med"/>
                </a:ln>
              </p:spPr>
              <p:txBody>
                <a:bodyPr lIns="243793" tIns="195034" rIns="243793" bIns="195034" anchor="t"/>
                <a:lstStyle/>
                <a:p>
                  <a:pPr lvl="0" algn="ctr" fontAlgn="base">
                    <a:lnSpc>
                      <a:spcPct val="90000"/>
                    </a:lnSpc>
                    <a:buClr>
                      <a:srgbClr val="000000"/>
                    </a:buClr>
                  </a:pPr>
                  <a:endParaRPr lang="en-US" altLang="zh-CN" sz="3733" noProof="1">
                    <a:solidFill>
                      <a:srgbClr val="FFFFFF"/>
                    </a:solidFill>
                    <a:latin typeface="Segoe UI" pitchFamily="34" charset="0"/>
                    <a:ea typeface="Segoe UI" pitchFamily="34" charset="0"/>
                    <a:sym typeface="Segoe UI" pitchFamily="34" charset="0"/>
                  </a:endParaRPr>
                </a:p>
              </p:txBody>
            </p:sp>
            <p:grpSp>
              <p:nvGrpSpPr>
                <p:cNvPr id="53" name="Group 55"/>
                <p:cNvGrpSpPr/>
                <p:nvPr/>
              </p:nvGrpSpPr>
              <p:grpSpPr>
                <a:xfrm>
                  <a:off x="186125" y="276332"/>
                  <a:ext cx="775659" cy="679251"/>
                  <a:chOff x="0" y="0"/>
                  <a:chExt cx="561190" cy="491440"/>
                </a:xfrm>
                <a:grpFill/>
              </p:grpSpPr>
              <p:sp>
                <p:nvSpPr>
                  <p:cNvPr id="54" name="Freeform 88"/>
                  <p:cNvSpPr>
                    <a:spLocks noEditPoints="1"/>
                  </p:cNvSpPr>
                  <p:nvPr/>
                </p:nvSpPr>
                <p:spPr>
                  <a:xfrm>
                    <a:off x="0" y="0"/>
                    <a:ext cx="497476" cy="421857"/>
                  </a:xfrm>
                  <a:custGeom>
                    <a:avLst/>
                    <a:gdLst/>
                    <a:ahLst/>
                    <a:cxnLst>
                      <a:cxn ang="0">
                        <a:pos x="2147483647" y="0"/>
                      </a:cxn>
                      <a:cxn ang="0">
                        <a:pos x="2147483647" y="0"/>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chemeClr val="bg1"/>
                  </a:solidFill>
                  <a:ln w="9525">
                    <a:noFill/>
                  </a:ln>
                </p:spPr>
                <p:txBody>
                  <a:bodyPr/>
                  <a:lstStyle/>
                  <a:p>
                    <a:pPr fontAlgn="base"/>
                    <a:endParaRPr lang="zh-CN" altLang="en-US" sz="6399" noProof="1"/>
                  </a:p>
                </p:txBody>
              </p:sp>
              <p:sp>
                <p:nvSpPr>
                  <p:cNvPr id="55" name="Rectangle 64"/>
                  <p:cNvSpPr/>
                  <p:nvPr/>
                </p:nvSpPr>
                <p:spPr>
                  <a:xfrm>
                    <a:off x="374480" y="238180"/>
                    <a:ext cx="186710" cy="253260"/>
                  </a:xfrm>
                  <a:prstGeom prst="rect">
                    <a:avLst/>
                  </a:prstGeom>
                  <a:solidFill>
                    <a:schemeClr val="bg1"/>
                  </a:solidFill>
                  <a:ln w="9525">
                    <a:solidFill>
                      <a:schemeClr val="bg1"/>
                    </a:solidFill>
                    <a:miter/>
                  </a:ln>
                </p:spPr>
                <p:txBody>
                  <a:bodyPr lIns="243793" tIns="195034" rIns="243793" bIns="195034" anchor="t"/>
                  <a:lstStyle/>
                  <a:p>
                    <a:pPr lvl="0" algn="ctr" fontAlgn="base">
                      <a:lnSpc>
                        <a:spcPct val="90000"/>
                      </a:lnSpc>
                      <a:buClr>
                        <a:srgbClr val="000000"/>
                      </a:buClr>
                    </a:pPr>
                    <a:endParaRPr lang="en-US" altLang="zh-CN" sz="3733" noProof="1">
                      <a:solidFill>
                        <a:srgbClr val="FFFFFF"/>
                      </a:solidFill>
                      <a:latin typeface="Segoe UI" pitchFamily="34" charset="0"/>
                      <a:ea typeface="Segoe UI" pitchFamily="34" charset="0"/>
                      <a:sym typeface="Segoe UI" pitchFamily="34" charset="0"/>
                    </a:endParaRPr>
                  </a:p>
                </p:txBody>
              </p:sp>
            </p:grpSp>
          </p:grpSp>
        </p:grpSp>
        <p:grpSp>
          <p:nvGrpSpPr>
            <p:cNvPr id="25" name="组合 24"/>
            <p:cNvGrpSpPr/>
            <p:nvPr/>
          </p:nvGrpSpPr>
          <p:grpSpPr>
            <a:xfrm>
              <a:off x="1876507" y="3914517"/>
              <a:ext cx="7776041" cy="1474875"/>
              <a:chOff x="2040189" y="2370164"/>
              <a:chExt cx="7776041" cy="1474875"/>
            </a:xfrm>
          </p:grpSpPr>
          <p:sp>
            <p:nvSpPr>
              <p:cNvPr id="43" name="Pentagon 66"/>
              <p:cNvSpPr/>
              <p:nvPr/>
            </p:nvSpPr>
            <p:spPr>
              <a:xfrm>
                <a:off x="2976230" y="2405039"/>
                <a:ext cx="6840000" cy="1440000"/>
              </a:xfrm>
              <a:prstGeom prst="homePlate">
                <a:avLst>
                  <a:gd name="adj" fmla="val 89408"/>
                </a:avLst>
              </a:prstGeom>
              <a:solidFill>
                <a:srgbClr val="BFBFBF"/>
              </a:solidFill>
              <a:ln w="9525">
                <a:noFill/>
                <a:miter/>
              </a:ln>
            </p:spPr>
            <p:txBody>
              <a:bodyPr lIns="731379" tIns="0" rIns="0" bIns="0" anchor="ctr"/>
              <a:lstStyle/>
              <a:p>
                <a:pPr lvl="0">
                  <a:lnSpc>
                    <a:spcPct val="90000"/>
                  </a:lnSpc>
                  <a:buClr>
                    <a:srgbClr val="000000"/>
                  </a:buClr>
                </a:pPr>
                <a:r>
                  <a:rPr lang="zh-CN" altLang="en-US" sz="1867" dirty="0">
                    <a:solidFill>
                      <a:schemeClr val="bg1">
                        <a:lumMod val="10000"/>
                      </a:schemeClr>
                    </a:solidFill>
                    <a:latin typeface="微软雅黑" pitchFamily="34" charset="-122"/>
                    <a:ea typeface="微软雅黑" pitchFamily="34" charset="-122"/>
                    <a:sym typeface="Segoe UI" pitchFamily="34" charset="0"/>
                  </a:rPr>
                  <a:t>上传下载、复制移动</a:t>
                </a:r>
              </a:p>
            </p:txBody>
          </p:sp>
          <p:grpSp>
            <p:nvGrpSpPr>
              <p:cNvPr id="44" name="Group 67"/>
              <p:cNvGrpSpPr/>
              <p:nvPr/>
            </p:nvGrpSpPr>
            <p:grpSpPr>
              <a:xfrm>
                <a:off x="2040189" y="2370164"/>
                <a:ext cx="1440000" cy="1440000"/>
                <a:chOff x="0" y="0"/>
                <a:chExt cx="1115782" cy="1115782"/>
              </a:xfrm>
              <a:solidFill>
                <a:schemeClr val="bg1">
                  <a:lumMod val="75000"/>
                </a:schemeClr>
              </a:solidFill>
            </p:grpSpPr>
            <p:sp>
              <p:nvSpPr>
                <p:cNvPr id="45" name="Oval 68"/>
                <p:cNvSpPr/>
                <p:nvPr/>
              </p:nvSpPr>
              <p:spPr>
                <a:xfrm>
                  <a:off x="0" y="0"/>
                  <a:ext cx="1115782" cy="1115782"/>
                </a:xfrm>
                <a:prstGeom prst="ellipse">
                  <a:avLst/>
                </a:prstGeom>
                <a:grpFill/>
                <a:ln w="38100" cap="flat" cmpd="sng">
                  <a:solidFill>
                    <a:schemeClr val="accent3">
                      <a:lumMod val="75000"/>
                    </a:schemeClr>
                  </a:solidFill>
                  <a:prstDash val="solid"/>
                  <a:round/>
                  <a:headEnd type="none" w="med" len="med"/>
                  <a:tailEnd type="none" w="med" len="med"/>
                </a:ln>
              </p:spPr>
              <p:txBody>
                <a:bodyPr lIns="243793" tIns="195034" rIns="243793" bIns="195034" anchor="t"/>
                <a:lstStyle/>
                <a:p>
                  <a:pPr lvl="0" algn="ctr" fontAlgn="base">
                    <a:lnSpc>
                      <a:spcPct val="90000"/>
                    </a:lnSpc>
                    <a:buClr>
                      <a:srgbClr val="000000"/>
                    </a:buClr>
                  </a:pPr>
                  <a:endParaRPr lang="en-US" altLang="zh-CN" sz="3733" noProof="1">
                    <a:solidFill>
                      <a:srgbClr val="FFFFFF"/>
                    </a:solidFill>
                    <a:latin typeface="Segoe UI" pitchFamily="34" charset="0"/>
                    <a:ea typeface="Segoe UI" pitchFamily="34" charset="0"/>
                    <a:sym typeface="Segoe UI" pitchFamily="34" charset="0"/>
                  </a:endParaRPr>
                </a:p>
              </p:txBody>
            </p:sp>
            <p:grpSp>
              <p:nvGrpSpPr>
                <p:cNvPr id="46" name="Group 94"/>
                <p:cNvGrpSpPr/>
                <p:nvPr/>
              </p:nvGrpSpPr>
              <p:grpSpPr>
                <a:xfrm>
                  <a:off x="170776" y="228727"/>
                  <a:ext cx="788981" cy="755463"/>
                  <a:chOff x="0" y="0"/>
                  <a:chExt cx="627631" cy="600968"/>
                </a:xfrm>
                <a:grpFill/>
              </p:grpSpPr>
              <p:sp>
                <p:nvSpPr>
                  <p:cNvPr id="47" name="Freeform 58"/>
                  <p:cNvSpPr/>
                  <p:nvPr/>
                </p:nvSpPr>
                <p:spPr>
                  <a:xfrm>
                    <a:off x="46706" y="0"/>
                    <a:ext cx="377060" cy="201860"/>
                  </a:xfrm>
                  <a:custGeom>
                    <a:avLst/>
                    <a:gdLst/>
                    <a:ahLst/>
                    <a:cxnLst>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96" h="51">
                        <a:moveTo>
                          <a:pt x="95" y="6"/>
                        </a:moveTo>
                        <a:cubicBezTo>
                          <a:pt x="85" y="2"/>
                          <a:pt x="75" y="0"/>
                          <a:pt x="64" y="0"/>
                        </a:cubicBezTo>
                        <a:cubicBezTo>
                          <a:pt x="47" y="0"/>
                          <a:pt x="31" y="5"/>
                          <a:pt x="19" y="15"/>
                        </a:cubicBezTo>
                        <a:cubicBezTo>
                          <a:pt x="11" y="4"/>
                          <a:pt x="11" y="4"/>
                          <a:pt x="11" y="4"/>
                        </a:cubicBezTo>
                        <a:cubicBezTo>
                          <a:pt x="10" y="3"/>
                          <a:pt x="10" y="3"/>
                          <a:pt x="9" y="3"/>
                        </a:cubicBezTo>
                        <a:cubicBezTo>
                          <a:pt x="8" y="3"/>
                          <a:pt x="8" y="4"/>
                          <a:pt x="7" y="5"/>
                        </a:cubicBezTo>
                        <a:cubicBezTo>
                          <a:pt x="3" y="31"/>
                          <a:pt x="3" y="31"/>
                          <a:pt x="3" y="31"/>
                        </a:cubicBezTo>
                        <a:cubicBezTo>
                          <a:pt x="0" y="49"/>
                          <a:pt x="0" y="49"/>
                          <a:pt x="0" y="49"/>
                        </a:cubicBezTo>
                        <a:cubicBezTo>
                          <a:pt x="0" y="49"/>
                          <a:pt x="0" y="50"/>
                          <a:pt x="0" y="51"/>
                        </a:cubicBezTo>
                        <a:cubicBezTo>
                          <a:pt x="1" y="51"/>
                          <a:pt x="1" y="51"/>
                          <a:pt x="2" y="51"/>
                        </a:cubicBezTo>
                        <a:cubicBezTo>
                          <a:pt x="2" y="51"/>
                          <a:pt x="2" y="51"/>
                          <a:pt x="2" y="51"/>
                        </a:cubicBezTo>
                        <a:cubicBezTo>
                          <a:pt x="22" y="50"/>
                          <a:pt x="22" y="50"/>
                          <a:pt x="22" y="50"/>
                        </a:cubicBezTo>
                        <a:cubicBezTo>
                          <a:pt x="46" y="48"/>
                          <a:pt x="46" y="48"/>
                          <a:pt x="46" y="48"/>
                        </a:cubicBezTo>
                        <a:cubicBezTo>
                          <a:pt x="46" y="48"/>
                          <a:pt x="47" y="48"/>
                          <a:pt x="47" y="47"/>
                        </a:cubicBezTo>
                        <a:cubicBezTo>
                          <a:pt x="48" y="46"/>
                          <a:pt x="47" y="46"/>
                          <a:pt x="47" y="45"/>
                        </a:cubicBezTo>
                        <a:cubicBezTo>
                          <a:pt x="37" y="36"/>
                          <a:pt x="37" y="36"/>
                          <a:pt x="37" y="36"/>
                        </a:cubicBezTo>
                        <a:cubicBezTo>
                          <a:pt x="45" y="31"/>
                          <a:pt x="54" y="28"/>
                          <a:pt x="64" y="28"/>
                        </a:cubicBezTo>
                        <a:cubicBezTo>
                          <a:pt x="71" y="28"/>
                          <a:pt x="78" y="29"/>
                          <a:pt x="84" y="32"/>
                        </a:cubicBezTo>
                        <a:cubicBezTo>
                          <a:pt x="85" y="32"/>
                          <a:pt x="85" y="32"/>
                          <a:pt x="86" y="32"/>
                        </a:cubicBezTo>
                        <a:cubicBezTo>
                          <a:pt x="86" y="32"/>
                          <a:pt x="87" y="32"/>
                          <a:pt x="87" y="31"/>
                        </a:cubicBezTo>
                        <a:cubicBezTo>
                          <a:pt x="96" y="9"/>
                          <a:pt x="96" y="9"/>
                          <a:pt x="96" y="9"/>
                        </a:cubicBezTo>
                        <a:cubicBezTo>
                          <a:pt x="96" y="8"/>
                          <a:pt x="96" y="6"/>
                          <a:pt x="95" y="6"/>
                        </a:cubicBezTo>
                        <a:close/>
                      </a:path>
                    </a:pathLst>
                  </a:custGeom>
                  <a:solidFill>
                    <a:schemeClr val="bg1"/>
                  </a:solidFill>
                  <a:ln w="9525">
                    <a:noFill/>
                  </a:ln>
                </p:spPr>
                <p:txBody>
                  <a:bodyPr/>
                  <a:lstStyle/>
                  <a:p>
                    <a:pPr fontAlgn="base"/>
                    <a:endParaRPr lang="zh-CN" altLang="en-US" sz="6399" noProof="1"/>
                  </a:p>
                </p:txBody>
              </p:sp>
              <p:sp>
                <p:nvSpPr>
                  <p:cNvPr id="48" name="Freeform 59"/>
                  <p:cNvSpPr/>
                  <p:nvPr/>
                </p:nvSpPr>
                <p:spPr>
                  <a:xfrm>
                    <a:off x="0" y="275325"/>
                    <a:ext cx="335165" cy="325643"/>
                  </a:xfrm>
                  <a:custGeom>
                    <a:avLst/>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0" y="2147483647"/>
                      </a:cxn>
                    </a:cxnLst>
                    <a:rect l="0" t="0" r="0" b="0"/>
                    <a:pathLst>
                      <a:path w="85" h="83">
                        <a:moveTo>
                          <a:pt x="0" y="5"/>
                        </a:moveTo>
                        <a:cubicBezTo>
                          <a:pt x="1" y="15"/>
                          <a:pt x="4" y="25"/>
                          <a:pt x="9" y="34"/>
                        </a:cubicBezTo>
                        <a:cubicBezTo>
                          <a:pt x="17" y="50"/>
                          <a:pt x="30" y="61"/>
                          <a:pt x="44" y="68"/>
                        </a:cubicBezTo>
                        <a:cubicBezTo>
                          <a:pt x="38" y="80"/>
                          <a:pt x="38" y="80"/>
                          <a:pt x="38" y="80"/>
                        </a:cubicBezTo>
                        <a:cubicBezTo>
                          <a:pt x="38" y="80"/>
                          <a:pt x="38" y="81"/>
                          <a:pt x="38" y="82"/>
                        </a:cubicBezTo>
                        <a:cubicBezTo>
                          <a:pt x="39" y="82"/>
                          <a:pt x="40" y="83"/>
                          <a:pt x="40" y="82"/>
                        </a:cubicBezTo>
                        <a:cubicBezTo>
                          <a:pt x="66" y="74"/>
                          <a:pt x="66" y="74"/>
                          <a:pt x="66" y="74"/>
                        </a:cubicBezTo>
                        <a:cubicBezTo>
                          <a:pt x="83" y="68"/>
                          <a:pt x="83" y="68"/>
                          <a:pt x="83" y="68"/>
                        </a:cubicBezTo>
                        <a:cubicBezTo>
                          <a:pt x="84" y="68"/>
                          <a:pt x="84" y="68"/>
                          <a:pt x="84" y="67"/>
                        </a:cubicBezTo>
                        <a:cubicBezTo>
                          <a:pt x="85" y="66"/>
                          <a:pt x="85" y="66"/>
                          <a:pt x="84" y="65"/>
                        </a:cubicBezTo>
                        <a:cubicBezTo>
                          <a:pt x="84" y="65"/>
                          <a:pt x="84" y="65"/>
                          <a:pt x="84" y="65"/>
                        </a:cubicBezTo>
                        <a:cubicBezTo>
                          <a:pt x="73" y="48"/>
                          <a:pt x="73" y="48"/>
                          <a:pt x="73" y="48"/>
                        </a:cubicBezTo>
                        <a:cubicBezTo>
                          <a:pt x="61" y="28"/>
                          <a:pt x="61" y="28"/>
                          <a:pt x="61" y="28"/>
                        </a:cubicBezTo>
                        <a:cubicBezTo>
                          <a:pt x="61" y="27"/>
                          <a:pt x="60" y="27"/>
                          <a:pt x="59" y="27"/>
                        </a:cubicBezTo>
                        <a:cubicBezTo>
                          <a:pt x="58" y="27"/>
                          <a:pt x="58" y="28"/>
                          <a:pt x="58" y="29"/>
                        </a:cubicBezTo>
                        <a:cubicBezTo>
                          <a:pt x="54" y="41"/>
                          <a:pt x="54" y="41"/>
                          <a:pt x="54" y="41"/>
                        </a:cubicBezTo>
                        <a:cubicBezTo>
                          <a:pt x="46" y="37"/>
                          <a:pt x="39" y="30"/>
                          <a:pt x="34" y="21"/>
                        </a:cubicBezTo>
                        <a:cubicBezTo>
                          <a:pt x="31" y="15"/>
                          <a:pt x="29" y="8"/>
                          <a:pt x="28" y="2"/>
                        </a:cubicBezTo>
                        <a:cubicBezTo>
                          <a:pt x="28" y="1"/>
                          <a:pt x="28" y="1"/>
                          <a:pt x="28" y="0"/>
                        </a:cubicBezTo>
                        <a:cubicBezTo>
                          <a:pt x="27" y="0"/>
                          <a:pt x="27" y="0"/>
                          <a:pt x="26" y="0"/>
                        </a:cubicBezTo>
                        <a:cubicBezTo>
                          <a:pt x="2" y="3"/>
                          <a:pt x="2" y="3"/>
                          <a:pt x="2" y="3"/>
                        </a:cubicBezTo>
                        <a:cubicBezTo>
                          <a:pt x="1" y="3"/>
                          <a:pt x="0" y="4"/>
                          <a:pt x="0" y="5"/>
                        </a:cubicBezTo>
                        <a:close/>
                      </a:path>
                    </a:pathLst>
                  </a:custGeom>
                  <a:solidFill>
                    <a:schemeClr val="bg1"/>
                  </a:solidFill>
                  <a:ln w="9525">
                    <a:noFill/>
                  </a:ln>
                </p:spPr>
                <p:txBody>
                  <a:bodyPr/>
                  <a:lstStyle/>
                  <a:p>
                    <a:pPr fontAlgn="base"/>
                    <a:endParaRPr lang="zh-CN" altLang="en-US" sz="6399" noProof="1"/>
                  </a:p>
                </p:txBody>
              </p:sp>
              <p:sp>
                <p:nvSpPr>
                  <p:cNvPr id="49" name="Freeform 60"/>
                  <p:cNvSpPr/>
                  <p:nvPr/>
                </p:nvSpPr>
                <p:spPr>
                  <a:xfrm>
                    <a:off x="372449" y="97317"/>
                    <a:ext cx="255182" cy="40943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Lst>
                    <a:rect l="0" t="0" r="0" b="0"/>
                    <a:pathLst>
                      <a:path w="65" h="104">
                        <a:moveTo>
                          <a:pt x="17" y="104"/>
                        </a:moveTo>
                        <a:cubicBezTo>
                          <a:pt x="25" y="98"/>
                          <a:pt x="33" y="90"/>
                          <a:pt x="38" y="81"/>
                        </a:cubicBezTo>
                        <a:cubicBezTo>
                          <a:pt x="47" y="67"/>
                          <a:pt x="51" y="50"/>
                          <a:pt x="50" y="34"/>
                        </a:cubicBezTo>
                        <a:cubicBezTo>
                          <a:pt x="63" y="34"/>
                          <a:pt x="63" y="34"/>
                          <a:pt x="63" y="34"/>
                        </a:cubicBezTo>
                        <a:cubicBezTo>
                          <a:pt x="64" y="34"/>
                          <a:pt x="65" y="33"/>
                          <a:pt x="65" y="32"/>
                        </a:cubicBezTo>
                        <a:cubicBezTo>
                          <a:pt x="65" y="32"/>
                          <a:pt x="65" y="31"/>
                          <a:pt x="64" y="30"/>
                        </a:cubicBezTo>
                        <a:cubicBezTo>
                          <a:pt x="45" y="13"/>
                          <a:pt x="45" y="13"/>
                          <a:pt x="45" y="13"/>
                        </a:cubicBezTo>
                        <a:cubicBezTo>
                          <a:pt x="31" y="0"/>
                          <a:pt x="31" y="0"/>
                          <a:pt x="31" y="0"/>
                        </a:cubicBezTo>
                        <a:cubicBezTo>
                          <a:pt x="30" y="0"/>
                          <a:pt x="30" y="0"/>
                          <a:pt x="29" y="0"/>
                        </a:cubicBezTo>
                        <a:cubicBezTo>
                          <a:pt x="28" y="0"/>
                          <a:pt x="28" y="0"/>
                          <a:pt x="28" y="1"/>
                        </a:cubicBezTo>
                        <a:cubicBezTo>
                          <a:pt x="28" y="1"/>
                          <a:pt x="28" y="1"/>
                          <a:pt x="28" y="1"/>
                        </a:cubicBezTo>
                        <a:cubicBezTo>
                          <a:pt x="18" y="19"/>
                          <a:pt x="18" y="19"/>
                          <a:pt x="18" y="19"/>
                        </a:cubicBezTo>
                        <a:cubicBezTo>
                          <a:pt x="7" y="40"/>
                          <a:pt x="7" y="40"/>
                          <a:pt x="7" y="40"/>
                        </a:cubicBezTo>
                        <a:cubicBezTo>
                          <a:pt x="7" y="40"/>
                          <a:pt x="7" y="41"/>
                          <a:pt x="7" y="42"/>
                        </a:cubicBezTo>
                        <a:cubicBezTo>
                          <a:pt x="8" y="42"/>
                          <a:pt x="8" y="43"/>
                          <a:pt x="9" y="42"/>
                        </a:cubicBezTo>
                        <a:cubicBezTo>
                          <a:pt x="22" y="39"/>
                          <a:pt x="22" y="39"/>
                          <a:pt x="22" y="39"/>
                        </a:cubicBezTo>
                        <a:cubicBezTo>
                          <a:pt x="22" y="48"/>
                          <a:pt x="20" y="58"/>
                          <a:pt x="15" y="66"/>
                        </a:cubicBezTo>
                        <a:cubicBezTo>
                          <a:pt x="11" y="72"/>
                          <a:pt x="6" y="77"/>
                          <a:pt x="1" y="81"/>
                        </a:cubicBezTo>
                        <a:cubicBezTo>
                          <a:pt x="0" y="81"/>
                          <a:pt x="0" y="82"/>
                          <a:pt x="0" y="82"/>
                        </a:cubicBezTo>
                        <a:cubicBezTo>
                          <a:pt x="0" y="83"/>
                          <a:pt x="0" y="83"/>
                          <a:pt x="0" y="84"/>
                        </a:cubicBezTo>
                        <a:cubicBezTo>
                          <a:pt x="15" y="103"/>
                          <a:pt x="15" y="103"/>
                          <a:pt x="15" y="103"/>
                        </a:cubicBezTo>
                        <a:cubicBezTo>
                          <a:pt x="15" y="104"/>
                          <a:pt x="16" y="104"/>
                          <a:pt x="17" y="104"/>
                        </a:cubicBezTo>
                        <a:close/>
                      </a:path>
                    </a:pathLst>
                  </a:custGeom>
                  <a:solidFill>
                    <a:schemeClr val="bg1"/>
                  </a:solidFill>
                  <a:ln w="9525">
                    <a:noFill/>
                  </a:ln>
                </p:spPr>
                <p:txBody>
                  <a:bodyPr/>
                  <a:lstStyle/>
                  <a:p>
                    <a:pPr fontAlgn="base"/>
                    <a:endParaRPr lang="zh-CN" altLang="en-US" sz="6399" noProof="1"/>
                  </a:p>
                </p:txBody>
              </p:sp>
            </p:grpSp>
          </p:grpSp>
        </p:grpSp>
        <p:grpSp>
          <p:nvGrpSpPr>
            <p:cNvPr id="26" name="组合 25"/>
            <p:cNvGrpSpPr/>
            <p:nvPr/>
          </p:nvGrpSpPr>
          <p:grpSpPr>
            <a:xfrm>
              <a:off x="1987618" y="7753344"/>
              <a:ext cx="7683792" cy="1440000"/>
              <a:chOff x="1924990" y="6774123"/>
              <a:chExt cx="7683792" cy="1440000"/>
            </a:xfrm>
          </p:grpSpPr>
          <p:sp>
            <p:nvSpPr>
              <p:cNvPr id="39" name="Pentagon 99"/>
              <p:cNvSpPr/>
              <p:nvPr/>
            </p:nvSpPr>
            <p:spPr>
              <a:xfrm>
                <a:off x="2768782" y="6774123"/>
                <a:ext cx="6840000" cy="1440000"/>
              </a:xfrm>
              <a:prstGeom prst="homePlate">
                <a:avLst>
                  <a:gd name="adj" fmla="val 89606"/>
                </a:avLst>
              </a:prstGeom>
              <a:solidFill>
                <a:srgbClr val="5E9601"/>
              </a:solidFill>
              <a:ln w="9525">
                <a:noFill/>
                <a:miter/>
              </a:ln>
            </p:spPr>
            <p:txBody>
              <a:bodyPr lIns="731379" tIns="0" rIns="0" bIns="0" anchor="ctr"/>
              <a:lstStyle/>
              <a:p>
                <a:pPr lvl="0">
                  <a:lnSpc>
                    <a:spcPct val="90000"/>
                  </a:lnSpc>
                  <a:buClr>
                    <a:srgbClr val="000000"/>
                  </a:buClr>
                </a:pPr>
                <a:r>
                  <a:rPr lang="zh-CN" altLang="en-US" sz="1867" dirty="0">
                    <a:solidFill>
                      <a:schemeClr val="bg1"/>
                    </a:solidFill>
                    <a:latin typeface="微软雅黑" pitchFamily="34" charset="-122"/>
                    <a:ea typeface="微软雅黑" pitchFamily="34" charset="-122"/>
                  </a:rPr>
                  <a:t>断点续传、秒传去重</a:t>
                </a:r>
              </a:p>
            </p:txBody>
          </p:sp>
          <p:grpSp>
            <p:nvGrpSpPr>
              <p:cNvPr id="40" name="Group 100"/>
              <p:cNvGrpSpPr/>
              <p:nvPr/>
            </p:nvGrpSpPr>
            <p:grpSpPr>
              <a:xfrm>
                <a:off x="1924990" y="6774123"/>
                <a:ext cx="1440000" cy="1440000"/>
                <a:chOff x="0" y="0"/>
                <a:chExt cx="1115782" cy="1115782"/>
              </a:xfrm>
              <a:solidFill>
                <a:srgbClr val="5E9601"/>
              </a:solidFill>
            </p:grpSpPr>
            <p:sp>
              <p:nvSpPr>
                <p:cNvPr id="41" name="Oval 101"/>
                <p:cNvSpPr/>
                <p:nvPr/>
              </p:nvSpPr>
              <p:spPr>
                <a:xfrm>
                  <a:off x="0" y="0"/>
                  <a:ext cx="1115782" cy="1115782"/>
                </a:xfrm>
                <a:prstGeom prst="ellipse">
                  <a:avLst/>
                </a:prstGeom>
                <a:grpFill/>
                <a:ln w="38100" cap="flat" cmpd="sng">
                  <a:solidFill>
                    <a:srgbClr val="5E9601"/>
                  </a:solidFill>
                  <a:prstDash val="solid"/>
                  <a:round/>
                  <a:headEnd type="none" w="med" len="med"/>
                  <a:tailEnd type="none" w="med" len="med"/>
                </a:ln>
              </p:spPr>
              <p:txBody>
                <a:bodyPr lIns="243793" tIns="195034" rIns="243793" bIns="195034" anchor="t"/>
                <a:lstStyle/>
                <a:p>
                  <a:pPr lvl="0" algn="ctr" fontAlgn="base">
                    <a:lnSpc>
                      <a:spcPct val="90000"/>
                    </a:lnSpc>
                    <a:buClr>
                      <a:srgbClr val="000000"/>
                    </a:buClr>
                  </a:pPr>
                  <a:endParaRPr lang="en-US" altLang="zh-CN" sz="3733" noProof="1">
                    <a:solidFill>
                      <a:srgbClr val="FFFFFF"/>
                    </a:solidFill>
                    <a:latin typeface="Segoe UI" pitchFamily="34" charset="0"/>
                    <a:ea typeface="Segoe UI" pitchFamily="34" charset="0"/>
                    <a:sym typeface="Segoe UI" pitchFamily="34" charset="0"/>
                  </a:endParaRPr>
                </a:p>
              </p:txBody>
            </p:sp>
            <p:sp>
              <p:nvSpPr>
                <p:cNvPr id="42" name="Freeform 8"/>
                <p:cNvSpPr>
                  <a:spLocks noEditPoints="1"/>
                </p:cNvSpPr>
                <p:nvPr/>
              </p:nvSpPr>
              <p:spPr>
                <a:xfrm>
                  <a:off x="174905" y="192729"/>
                  <a:ext cx="710035" cy="70985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chemeClr val="bg1"/>
                </a:solidFill>
                <a:ln w="9525">
                  <a:noFill/>
                </a:ln>
              </p:spPr>
              <p:txBody>
                <a:bodyPr/>
                <a:lstStyle/>
                <a:p>
                  <a:pPr fontAlgn="base"/>
                  <a:endParaRPr lang="zh-CN" altLang="en-US" sz="6399" noProof="1"/>
                </a:p>
              </p:txBody>
            </p:sp>
          </p:grpSp>
        </p:grpSp>
        <p:grpSp>
          <p:nvGrpSpPr>
            <p:cNvPr id="27" name="组合 26"/>
            <p:cNvGrpSpPr/>
            <p:nvPr/>
          </p:nvGrpSpPr>
          <p:grpSpPr>
            <a:xfrm>
              <a:off x="1997909" y="9658808"/>
              <a:ext cx="7706564" cy="1440000"/>
              <a:chOff x="1902218" y="9077205"/>
              <a:chExt cx="7706564" cy="1440000"/>
            </a:xfrm>
          </p:grpSpPr>
          <p:sp>
            <p:nvSpPr>
              <p:cNvPr id="33" name="Pentagon 104"/>
              <p:cNvSpPr/>
              <p:nvPr/>
            </p:nvSpPr>
            <p:spPr>
              <a:xfrm>
                <a:off x="2768782" y="9077205"/>
                <a:ext cx="6840000" cy="1440000"/>
              </a:xfrm>
              <a:prstGeom prst="homePlate">
                <a:avLst>
                  <a:gd name="adj" fmla="val 89408"/>
                </a:avLst>
              </a:prstGeom>
              <a:solidFill>
                <a:srgbClr val="505050"/>
              </a:solidFill>
              <a:ln w="9525">
                <a:noFill/>
                <a:miter/>
              </a:ln>
            </p:spPr>
            <p:txBody>
              <a:bodyPr lIns="731379" tIns="0" rIns="0" bIns="0" anchor="ctr"/>
              <a:lstStyle/>
              <a:p>
                <a:pPr lvl="0">
                  <a:lnSpc>
                    <a:spcPct val="90000"/>
                  </a:lnSpc>
                  <a:buClr>
                    <a:srgbClr val="000000"/>
                  </a:buClr>
                </a:pPr>
                <a:r>
                  <a:rPr lang="zh-CN" altLang="en-US" sz="1867" dirty="0">
                    <a:solidFill>
                      <a:srgbClr val="FFFFFF"/>
                    </a:solidFill>
                    <a:latin typeface="微软雅黑" pitchFamily="34" charset="-122"/>
                    <a:ea typeface="微软雅黑" pitchFamily="34" charset="-122"/>
                    <a:sym typeface="Segoe UI" pitchFamily="34" charset="0"/>
                  </a:rPr>
                  <a:t>查询检索、对接API</a:t>
                </a:r>
              </a:p>
            </p:txBody>
          </p:sp>
          <p:grpSp>
            <p:nvGrpSpPr>
              <p:cNvPr id="34" name="Group 105"/>
              <p:cNvGrpSpPr/>
              <p:nvPr/>
            </p:nvGrpSpPr>
            <p:grpSpPr>
              <a:xfrm>
                <a:off x="1902218" y="9077205"/>
                <a:ext cx="1440000" cy="1440000"/>
                <a:chOff x="0" y="0"/>
                <a:chExt cx="1115782" cy="1115783"/>
              </a:xfrm>
            </p:grpSpPr>
            <p:sp>
              <p:nvSpPr>
                <p:cNvPr id="35" name="Oval 106"/>
                <p:cNvSpPr/>
                <p:nvPr/>
              </p:nvSpPr>
              <p:spPr>
                <a:xfrm>
                  <a:off x="0" y="0"/>
                  <a:ext cx="1115782" cy="1115783"/>
                </a:xfrm>
                <a:prstGeom prst="ellipse">
                  <a:avLst/>
                </a:prstGeom>
                <a:solidFill>
                  <a:srgbClr val="505050"/>
                </a:solidFill>
                <a:ln w="38100" cap="flat" cmpd="sng">
                  <a:solidFill>
                    <a:srgbClr val="505050"/>
                  </a:solidFill>
                  <a:prstDash val="solid"/>
                  <a:round/>
                  <a:headEnd type="none" w="med" len="med"/>
                  <a:tailEnd type="none" w="med" len="med"/>
                </a:ln>
              </p:spPr>
              <p:txBody>
                <a:bodyPr lIns="243793" tIns="195034" rIns="243793" bIns="195034" anchor="t"/>
                <a:lstStyle/>
                <a:p>
                  <a:pPr lvl="0" algn="ctr">
                    <a:lnSpc>
                      <a:spcPct val="90000"/>
                    </a:lnSpc>
                    <a:buClr>
                      <a:srgbClr val="000000"/>
                    </a:buClr>
                  </a:pPr>
                  <a:endParaRPr lang="en-US" altLang="zh-CN" sz="3733" dirty="0">
                    <a:solidFill>
                      <a:srgbClr val="FFFFFF"/>
                    </a:solidFill>
                    <a:latin typeface="Segoe UI" pitchFamily="34" charset="0"/>
                    <a:ea typeface="Segoe UI" pitchFamily="34" charset="0"/>
                    <a:sym typeface="Segoe UI" pitchFamily="34" charset="0"/>
                  </a:endParaRPr>
                </a:p>
              </p:txBody>
            </p:sp>
            <p:grpSp>
              <p:nvGrpSpPr>
                <p:cNvPr id="36" name="Group 107"/>
                <p:cNvGrpSpPr/>
                <p:nvPr/>
              </p:nvGrpSpPr>
              <p:grpSpPr>
                <a:xfrm>
                  <a:off x="202487" y="173573"/>
                  <a:ext cx="626656" cy="779424"/>
                  <a:chOff x="0" y="0"/>
                  <a:chExt cx="430344" cy="535254"/>
                </a:xfrm>
              </p:grpSpPr>
              <p:sp>
                <p:nvSpPr>
                  <p:cNvPr id="37" name="Freeform 21"/>
                  <p:cNvSpPr/>
                  <p:nvPr/>
                </p:nvSpPr>
                <p:spPr>
                  <a:xfrm>
                    <a:off x="72794" y="96346"/>
                    <a:ext cx="284755" cy="35648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403" h="504">
                        <a:moveTo>
                          <a:pt x="200" y="371"/>
                        </a:moveTo>
                        <a:cubicBezTo>
                          <a:pt x="199" y="371"/>
                          <a:pt x="198" y="371"/>
                          <a:pt x="197" y="371"/>
                        </a:cubicBezTo>
                        <a:cubicBezTo>
                          <a:pt x="187" y="371"/>
                          <a:pt x="177" y="367"/>
                          <a:pt x="169" y="359"/>
                        </a:cubicBezTo>
                        <a:cubicBezTo>
                          <a:pt x="75" y="267"/>
                          <a:pt x="75" y="267"/>
                          <a:pt x="75" y="267"/>
                        </a:cubicBezTo>
                        <a:cubicBezTo>
                          <a:pt x="59" y="252"/>
                          <a:pt x="59" y="226"/>
                          <a:pt x="74" y="211"/>
                        </a:cubicBezTo>
                        <a:cubicBezTo>
                          <a:pt x="90" y="195"/>
                          <a:pt x="115" y="195"/>
                          <a:pt x="131" y="210"/>
                        </a:cubicBezTo>
                        <a:cubicBezTo>
                          <a:pt x="193" y="271"/>
                          <a:pt x="193" y="271"/>
                          <a:pt x="193" y="271"/>
                        </a:cubicBezTo>
                        <a:cubicBezTo>
                          <a:pt x="346" y="77"/>
                          <a:pt x="346" y="77"/>
                          <a:pt x="346" y="77"/>
                        </a:cubicBezTo>
                        <a:cubicBezTo>
                          <a:pt x="348" y="74"/>
                          <a:pt x="351" y="71"/>
                          <a:pt x="355" y="69"/>
                        </a:cubicBezTo>
                        <a:cubicBezTo>
                          <a:pt x="323" y="57"/>
                          <a:pt x="266" y="34"/>
                          <a:pt x="232" y="12"/>
                        </a:cubicBezTo>
                        <a:cubicBezTo>
                          <a:pt x="219" y="4"/>
                          <a:pt x="209" y="0"/>
                          <a:pt x="199" y="0"/>
                        </a:cubicBezTo>
                        <a:cubicBezTo>
                          <a:pt x="189" y="0"/>
                          <a:pt x="179" y="4"/>
                          <a:pt x="168" y="12"/>
                        </a:cubicBezTo>
                        <a:cubicBezTo>
                          <a:pt x="133" y="36"/>
                          <a:pt x="30" y="71"/>
                          <a:pt x="26" y="73"/>
                        </a:cubicBezTo>
                        <a:cubicBezTo>
                          <a:pt x="13" y="78"/>
                          <a:pt x="0" y="95"/>
                          <a:pt x="0" y="109"/>
                        </a:cubicBezTo>
                        <a:cubicBezTo>
                          <a:pt x="0" y="109"/>
                          <a:pt x="0" y="202"/>
                          <a:pt x="0" y="214"/>
                        </a:cubicBezTo>
                        <a:cubicBezTo>
                          <a:pt x="0" y="312"/>
                          <a:pt x="51" y="387"/>
                          <a:pt x="82" y="423"/>
                        </a:cubicBezTo>
                        <a:cubicBezTo>
                          <a:pt x="130" y="479"/>
                          <a:pt x="179" y="504"/>
                          <a:pt x="198" y="504"/>
                        </a:cubicBezTo>
                        <a:cubicBezTo>
                          <a:pt x="233" y="504"/>
                          <a:pt x="403" y="389"/>
                          <a:pt x="403" y="217"/>
                        </a:cubicBezTo>
                        <a:cubicBezTo>
                          <a:pt x="403" y="134"/>
                          <a:pt x="403" y="134"/>
                          <a:pt x="403" y="134"/>
                        </a:cubicBezTo>
                        <a:cubicBezTo>
                          <a:pt x="229" y="356"/>
                          <a:pt x="229" y="356"/>
                          <a:pt x="229" y="356"/>
                        </a:cubicBezTo>
                        <a:cubicBezTo>
                          <a:pt x="222" y="365"/>
                          <a:pt x="211" y="370"/>
                          <a:pt x="200" y="371"/>
                        </a:cubicBezTo>
                        <a:close/>
                      </a:path>
                    </a:pathLst>
                  </a:custGeom>
                  <a:solidFill>
                    <a:srgbClr val="FFFFFF"/>
                  </a:solidFill>
                  <a:ln w="9525">
                    <a:noFill/>
                  </a:ln>
                </p:spPr>
                <p:txBody>
                  <a:bodyPr/>
                  <a:lstStyle/>
                  <a:p>
                    <a:endParaRPr lang="zh-CN" altLang="en-US" sz="6399"/>
                  </a:p>
                </p:txBody>
              </p:sp>
              <p:sp>
                <p:nvSpPr>
                  <p:cNvPr id="38" name="Freeform 22"/>
                  <p:cNvSpPr>
                    <a:spLocks noEditPoints="1"/>
                  </p:cNvSpPr>
                  <p:nvPr/>
                </p:nvSpPr>
                <p:spPr>
                  <a:xfrm>
                    <a:off x="0" y="0"/>
                    <a:ext cx="430344" cy="535254"/>
                  </a:xfrm>
                  <a:custGeom>
                    <a:avLst/>
                    <a:gdLst/>
                    <a:ahLst/>
                    <a:cxnLst>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609" h="757">
                        <a:moveTo>
                          <a:pt x="571" y="133"/>
                        </a:moveTo>
                        <a:cubicBezTo>
                          <a:pt x="571" y="133"/>
                          <a:pt x="436" y="87"/>
                          <a:pt x="360" y="33"/>
                        </a:cubicBezTo>
                        <a:cubicBezTo>
                          <a:pt x="326" y="9"/>
                          <a:pt x="288" y="0"/>
                          <a:pt x="243" y="33"/>
                        </a:cubicBezTo>
                        <a:cubicBezTo>
                          <a:pt x="196" y="68"/>
                          <a:pt x="37" y="126"/>
                          <a:pt x="37" y="126"/>
                        </a:cubicBezTo>
                        <a:cubicBezTo>
                          <a:pt x="17" y="134"/>
                          <a:pt x="0" y="158"/>
                          <a:pt x="0" y="180"/>
                        </a:cubicBezTo>
                        <a:cubicBezTo>
                          <a:pt x="0" y="180"/>
                          <a:pt x="0" y="321"/>
                          <a:pt x="0" y="338"/>
                        </a:cubicBezTo>
                        <a:cubicBezTo>
                          <a:pt x="0" y="577"/>
                          <a:pt x="219" y="757"/>
                          <a:pt x="300" y="757"/>
                        </a:cubicBezTo>
                        <a:cubicBezTo>
                          <a:pt x="364" y="757"/>
                          <a:pt x="609" y="586"/>
                          <a:pt x="609" y="342"/>
                        </a:cubicBezTo>
                        <a:cubicBezTo>
                          <a:pt x="609" y="325"/>
                          <a:pt x="609" y="186"/>
                          <a:pt x="609" y="186"/>
                        </a:cubicBezTo>
                        <a:cubicBezTo>
                          <a:pt x="609" y="164"/>
                          <a:pt x="592" y="140"/>
                          <a:pt x="571" y="133"/>
                        </a:cubicBezTo>
                        <a:close/>
                        <a:moveTo>
                          <a:pt x="542" y="353"/>
                        </a:moveTo>
                        <a:cubicBezTo>
                          <a:pt x="542" y="542"/>
                          <a:pt x="359" y="676"/>
                          <a:pt x="301" y="676"/>
                        </a:cubicBezTo>
                        <a:cubicBezTo>
                          <a:pt x="264" y="676"/>
                          <a:pt x="205" y="637"/>
                          <a:pt x="158" y="582"/>
                        </a:cubicBezTo>
                        <a:cubicBezTo>
                          <a:pt x="124" y="542"/>
                          <a:pt x="67" y="459"/>
                          <a:pt x="67" y="350"/>
                        </a:cubicBezTo>
                        <a:cubicBezTo>
                          <a:pt x="67" y="338"/>
                          <a:pt x="67" y="245"/>
                          <a:pt x="67" y="245"/>
                        </a:cubicBezTo>
                        <a:cubicBezTo>
                          <a:pt x="67" y="215"/>
                          <a:pt x="89" y="185"/>
                          <a:pt x="117" y="175"/>
                        </a:cubicBezTo>
                        <a:cubicBezTo>
                          <a:pt x="146" y="165"/>
                          <a:pt x="225" y="136"/>
                          <a:pt x="250" y="118"/>
                        </a:cubicBezTo>
                        <a:cubicBezTo>
                          <a:pt x="268" y="106"/>
                          <a:pt x="285" y="100"/>
                          <a:pt x="302" y="100"/>
                        </a:cubicBezTo>
                        <a:cubicBezTo>
                          <a:pt x="324" y="100"/>
                          <a:pt x="342" y="110"/>
                          <a:pt x="354" y="118"/>
                        </a:cubicBezTo>
                        <a:cubicBezTo>
                          <a:pt x="398" y="146"/>
                          <a:pt x="491" y="179"/>
                          <a:pt x="492" y="179"/>
                        </a:cubicBezTo>
                        <a:cubicBezTo>
                          <a:pt x="520" y="189"/>
                          <a:pt x="542" y="220"/>
                          <a:pt x="542" y="249"/>
                        </a:cubicBezTo>
                        <a:lnTo>
                          <a:pt x="542" y="353"/>
                        </a:lnTo>
                        <a:close/>
                      </a:path>
                    </a:pathLst>
                  </a:custGeom>
                  <a:solidFill>
                    <a:srgbClr val="FFFFFF"/>
                  </a:solidFill>
                  <a:ln w="9525">
                    <a:noFill/>
                  </a:ln>
                </p:spPr>
                <p:txBody>
                  <a:bodyPr/>
                  <a:lstStyle/>
                  <a:p>
                    <a:endParaRPr lang="zh-CN" altLang="en-US" sz="6399"/>
                  </a:p>
                </p:txBody>
              </p:sp>
            </p:grpSp>
          </p:grpSp>
        </p:grpSp>
        <p:grpSp>
          <p:nvGrpSpPr>
            <p:cNvPr id="28" name="组合 27"/>
            <p:cNvGrpSpPr/>
            <p:nvPr/>
          </p:nvGrpSpPr>
          <p:grpSpPr>
            <a:xfrm>
              <a:off x="2126271" y="11521829"/>
              <a:ext cx="7610613" cy="1440000"/>
              <a:chOff x="1998169" y="11333720"/>
              <a:chExt cx="7610613" cy="1440000"/>
            </a:xfrm>
          </p:grpSpPr>
          <p:sp>
            <p:nvSpPr>
              <p:cNvPr id="29" name="Pentagon 104"/>
              <p:cNvSpPr/>
              <p:nvPr/>
            </p:nvSpPr>
            <p:spPr>
              <a:xfrm>
                <a:off x="2768782" y="11333720"/>
                <a:ext cx="6840000" cy="1440000"/>
              </a:xfrm>
              <a:prstGeom prst="homePlate">
                <a:avLst>
                  <a:gd name="adj" fmla="val 89408"/>
                </a:avLst>
              </a:prstGeom>
              <a:solidFill>
                <a:srgbClr val="FF8000"/>
              </a:solidFill>
              <a:ln w="9525">
                <a:noFill/>
                <a:miter/>
              </a:ln>
            </p:spPr>
            <p:txBody>
              <a:bodyPr lIns="731379" tIns="0" rIns="0" bIns="0" anchor="ctr"/>
              <a:lstStyle/>
              <a:p>
                <a:pPr lvl="0">
                  <a:lnSpc>
                    <a:spcPct val="90000"/>
                  </a:lnSpc>
                  <a:buClr>
                    <a:srgbClr val="000000"/>
                  </a:buClr>
                </a:pPr>
                <a:r>
                  <a:rPr lang="zh-CN" altLang="en-US" sz="1867" dirty="0">
                    <a:solidFill>
                      <a:srgbClr val="FFFFFF"/>
                    </a:solidFill>
                    <a:latin typeface="微软雅黑" pitchFamily="34" charset="-122"/>
                    <a:ea typeface="微软雅黑" pitchFamily="34" charset="-122"/>
                    <a:sym typeface="Segoe UI" pitchFamily="34" charset="0"/>
                  </a:rPr>
                  <a:t>智能路由，异地备份</a:t>
                </a:r>
              </a:p>
            </p:txBody>
          </p:sp>
          <p:grpSp>
            <p:nvGrpSpPr>
              <p:cNvPr id="30" name="组合 29"/>
              <p:cNvGrpSpPr/>
              <p:nvPr/>
            </p:nvGrpSpPr>
            <p:grpSpPr>
              <a:xfrm>
                <a:off x="1998169" y="11333720"/>
                <a:ext cx="1440000" cy="1440000"/>
                <a:chOff x="1553737" y="11333721"/>
                <a:chExt cx="1440000" cy="1440000"/>
              </a:xfrm>
            </p:grpSpPr>
            <p:sp>
              <p:nvSpPr>
                <p:cNvPr id="31" name="Oval 106"/>
                <p:cNvSpPr/>
                <p:nvPr/>
              </p:nvSpPr>
              <p:spPr>
                <a:xfrm>
                  <a:off x="1553737" y="11333721"/>
                  <a:ext cx="1440000" cy="1440000"/>
                </a:xfrm>
                <a:prstGeom prst="ellipse">
                  <a:avLst/>
                </a:prstGeom>
                <a:solidFill>
                  <a:srgbClr val="FF8000"/>
                </a:solidFill>
                <a:ln w="38100" cap="flat" cmpd="sng">
                  <a:solidFill>
                    <a:srgbClr val="FF8000"/>
                  </a:solidFill>
                  <a:prstDash val="solid"/>
                  <a:round/>
                  <a:headEnd type="none" w="med" len="med"/>
                  <a:tailEnd type="none" w="med" len="med"/>
                </a:ln>
              </p:spPr>
              <p:txBody>
                <a:bodyPr lIns="243793" tIns="195034" rIns="243793" bIns="195034" anchor="t"/>
                <a:lstStyle/>
                <a:p>
                  <a:pPr lvl="0" algn="ctr">
                    <a:lnSpc>
                      <a:spcPct val="90000"/>
                    </a:lnSpc>
                    <a:buClr>
                      <a:srgbClr val="000000"/>
                    </a:buClr>
                  </a:pPr>
                  <a:endParaRPr lang="en-US" altLang="zh-CN" sz="3733" dirty="0">
                    <a:solidFill>
                      <a:srgbClr val="FFFFFF"/>
                    </a:solidFill>
                    <a:latin typeface="Segoe UI" pitchFamily="34" charset="0"/>
                    <a:ea typeface="Segoe UI" pitchFamily="34" charset="0"/>
                    <a:sym typeface="Segoe UI" pitchFamily="34" charset="0"/>
                  </a:endParaRPr>
                </a:p>
              </p:txBody>
            </p:sp>
            <p:sp>
              <p:nvSpPr>
                <p:cNvPr id="32" name="Can 1"/>
                <p:cNvSpPr/>
                <p:nvPr/>
              </p:nvSpPr>
              <p:spPr>
                <a:xfrm>
                  <a:off x="1761495" y="11679014"/>
                  <a:ext cx="1013612" cy="728379"/>
                </a:xfrm>
                <a:prstGeom prst="can">
                  <a:avLst>
                    <a:gd name="adj" fmla="val 25000"/>
                  </a:avLst>
                </a:prstGeom>
                <a:solidFill>
                  <a:schemeClr val="bg1"/>
                </a:solidFill>
                <a:ln w="9525" cap="flat" cmpd="sng">
                  <a:solidFill>
                    <a:schemeClr val="tx1"/>
                  </a:solidFill>
                  <a:prstDash val="solid"/>
                  <a:round/>
                  <a:headEnd type="none" w="med" len="med"/>
                  <a:tailEnd type="none" w="med" len="med"/>
                </a:ln>
              </p:spPr>
              <p:txBody>
                <a:bodyPr anchor="t"/>
                <a:lstStyle/>
                <a:p>
                  <a:pPr lvl="0">
                    <a:buClr>
                      <a:srgbClr val="000000"/>
                    </a:buClr>
                  </a:pPr>
                  <a:endParaRPr lang="en-US" altLang="x-none" sz="6399" dirty="0"/>
                </a:p>
              </p:txBody>
            </p:sp>
          </p:grpSp>
        </p:grpSp>
      </p:grpSp>
      <p:grpSp>
        <p:nvGrpSpPr>
          <p:cNvPr id="56" name="组合 55"/>
          <p:cNvGrpSpPr/>
          <p:nvPr/>
        </p:nvGrpSpPr>
        <p:grpSpPr>
          <a:xfrm>
            <a:off x="7152021" y="3332997"/>
            <a:ext cx="3072056" cy="1440026"/>
            <a:chOff x="3683188" y="2355735"/>
            <a:chExt cx="1512105" cy="660046"/>
          </a:xfrm>
        </p:grpSpPr>
        <p:sp>
          <p:nvSpPr>
            <p:cNvPr id="57" name="云形 56"/>
            <p:cNvSpPr/>
            <p:nvPr/>
          </p:nvSpPr>
          <p:spPr bwMode="auto">
            <a:xfrm>
              <a:off x="3919455" y="2355735"/>
              <a:ext cx="1012571" cy="660046"/>
            </a:xfrm>
            <a:prstGeom prst="cloud">
              <a:avLst/>
            </a:prstGeom>
            <a:solidFill>
              <a:srgbClr val="3397D3"/>
            </a:solidFill>
            <a:ln w="9525" cap="flat" cmpd="sng" algn="ctr">
              <a:noFill/>
              <a:prstDash val="solid"/>
              <a:round/>
              <a:headEnd type="none" w="med" len="med"/>
              <a:tailEnd type="none" w="med" len="med"/>
            </a:ln>
          </p:spPr>
          <p:txBody>
            <a:bodyPr vert="horz" wrap="square" lIns="121914" tIns="60957" rIns="121914" bIns="60957" numCol="1" rtlCol="0" anchor="t" anchorCtr="0" compatLnSpc="1"/>
            <a:lstStyle/>
            <a:p>
              <a:pPr rtl="0"/>
              <a:endParaRPr lang="zh-CN" altLang="en-US" sz="1200">
                <a:latin typeface="Arial" pitchFamily="34" charset="0"/>
                <a:ea typeface="宋体" pitchFamily="2" charset="-122"/>
              </a:endParaRPr>
            </a:p>
          </p:txBody>
        </p:sp>
        <p:sp>
          <p:nvSpPr>
            <p:cNvPr id="58" name="Text Box 50"/>
            <p:cNvSpPr txBox="1"/>
            <p:nvPr/>
          </p:nvSpPr>
          <p:spPr>
            <a:xfrm>
              <a:off x="3683188" y="2498755"/>
              <a:ext cx="1512105" cy="437322"/>
            </a:xfrm>
            <a:prstGeom prst="rect">
              <a:avLst/>
            </a:prstGeom>
            <a:noFill/>
            <a:ln w="9525">
              <a:noFill/>
              <a:miter/>
            </a:ln>
          </p:spPr>
          <p:txBody>
            <a:bodyPr wrap="square" anchor="t">
              <a:spAutoFit/>
            </a:bodyPr>
            <a:lstStyle/>
            <a:p>
              <a:pPr lvl="0" algn="ctr"/>
              <a:r>
                <a:rPr lang="zh-CN" altLang="en-US" sz="2800" b="1" dirty="0" smtClean="0">
                  <a:solidFill>
                    <a:srgbClr val="66FF66"/>
                  </a:solidFill>
                  <a:latin typeface="微软雅黑" pitchFamily="34" charset="-122"/>
                  <a:ea typeface="微软雅黑" pitchFamily="34" charset="-122"/>
                  <a:sym typeface="微软雅黑" pitchFamily="34" charset="-122"/>
                </a:rPr>
                <a:t>EFSS</a:t>
              </a:r>
              <a:endParaRPr lang="en-US" altLang="zh-CN" sz="2800" b="1" dirty="0" smtClean="0">
                <a:solidFill>
                  <a:srgbClr val="66FF66"/>
                </a:solidFill>
                <a:latin typeface="微软雅黑" pitchFamily="34" charset="-122"/>
                <a:ea typeface="微软雅黑" pitchFamily="34" charset="-122"/>
                <a:sym typeface="微软雅黑" pitchFamily="34" charset="-122"/>
              </a:endParaRPr>
            </a:p>
            <a:p>
              <a:pPr lvl="0" algn="ctr"/>
              <a:r>
                <a:rPr lang="en-US" altLang="zh-CN" sz="2800" b="1" dirty="0" smtClean="0">
                  <a:solidFill>
                    <a:srgbClr val="66FF66"/>
                  </a:solidFill>
                  <a:latin typeface="微软雅黑" pitchFamily="34" charset="-122"/>
                  <a:ea typeface="微软雅黑" pitchFamily="34" charset="-122"/>
                  <a:sym typeface="微软雅黑" pitchFamily="34" charset="-122"/>
                </a:rPr>
                <a:t>API</a:t>
              </a:r>
              <a:endParaRPr lang="zh-CN" altLang="en-US" sz="2800" b="1" dirty="0">
                <a:solidFill>
                  <a:srgbClr val="66FF66"/>
                </a:solidFill>
                <a:latin typeface="微软雅黑" pitchFamily="34" charset="-122"/>
                <a:ea typeface="微软雅黑" pitchFamily="34" charset="-122"/>
                <a:sym typeface="微软雅黑" pitchFamily="34" charset="-122"/>
              </a:endParaRPr>
            </a:p>
          </p:txBody>
        </p:sp>
      </p:grpSp>
      <p:sp>
        <p:nvSpPr>
          <p:cNvPr id="59" name="Title 3"/>
          <p:cNvSpPr txBox="1">
            <a:spLocks/>
          </p:cNvSpPr>
          <p:nvPr/>
        </p:nvSpPr>
        <p:spPr>
          <a:xfrm>
            <a:off x="254001" y="275167"/>
            <a:ext cx="11004551" cy="68791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dirty="0" smtClean="0">
                <a:cs typeface="Arial" charset="0"/>
              </a:rPr>
              <a:t>场景二：文档集散中心</a:t>
            </a:r>
            <a:endParaRPr lang="en-US" altLang="zh-CN" dirty="0">
              <a:cs typeface="Arial" charset="0"/>
            </a:endParaRPr>
          </a:p>
        </p:txBody>
      </p:sp>
    </p:spTree>
    <p:extLst>
      <p:ext uri="{BB962C8B-B14F-4D97-AF65-F5344CB8AC3E}">
        <p14:creationId xmlns:p14="http://schemas.microsoft.com/office/powerpoint/2010/main" val="40271494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7"/>
          <p:cNvCxnSpPr/>
          <p:nvPr/>
        </p:nvCxnSpPr>
        <p:spPr>
          <a:xfrm>
            <a:off x="2455198" y="1892181"/>
            <a:ext cx="7383715" cy="0"/>
          </a:xfrm>
          <a:prstGeom prst="line">
            <a:avLst/>
          </a:prstGeom>
          <a:ln w="9525" cap="flat" cmpd="sng">
            <a:solidFill>
              <a:srgbClr val="D9D9D9"/>
            </a:solidFill>
            <a:prstDash val="solid"/>
            <a:round/>
            <a:headEnd type="none" w="med" len="med"/>
            <a:tailEnd type="none" w="med" len="med"/>
          </a:ln>
        </p:spPr>
      </p:cxnSp>
      <p:sp>
        <p:nvSpPr>
          <p:cNvPr id="3" name="任意多边形 15"/>
          <p:cNvSpPr/>
          <p:nvPr/>
        </p:nvSpPr>
        <p:spPr>
          <a:xfrm>
            <a:off x="2446733" y="1953554"/>
            <a:ext cx="2014702" cy="2444307"/>
          </a:xfrm>
          <a:custGeom>
            <a:avLst/>
            <a:gdLst>
              <a:gd name="txL" fmla="*/ 0 w 1153318"/>
              <a:gd name="txT" fmla="*/ 0 h 1389644"/>
              <a:gd name="txR" fmla="*/ 1153318 w 1153318"/>
              <a:gd name="txB" fmla="*/ 1389644 h 1389644"/>
            </a:gdLst>
            <a:ahLst/>
            <a:cxnLst/>
            <a:rect l="txL" t="txT" r="txR" b="txB"/>
            <a:pathLst>
              <a:path w="1153318" h="1389644">
                <a:moveTo>
                  <a:pt x="0" y="239717"/>
                </a:moveTo>
                <a:lnTo>
                  <a:pt x="2381" y="239717"/>
                </a:lnTo>
                <a:lnTo>
                  <a:pt x="2381" y="371475"/>
                </a:lnTo>
                <a:cubicBezTo>
                  <a:pt x="43156" y="371475"/>
                  <a:pt x="83931" y="371475"/>
                  <a:pt x="124801" y="371475"/>
                </a:cubicBezTo>
                <a:lnTo>
                  <a:pt x="124801" y="239717"/>
                </a:lnTo>
                <a:lnTo>
                  <a:pt x="278499" y="239717"/>
                </a:lnTo>
                <a:lnTo>
                  <a:pt x="256367" y="371475"/>
                </a:lnTo>
                <a:cubicBezTo>
                  <a:pt x="298475" y="371475"/>
                  <a:pt x="340679" y="371475"/>
                  <a:pt x="382788" y="371475"/>
                </a:cubicBezTo>
                <a:cubicBezTo>
                  <a:pt x="385265" y="349246"/>
                  <a:pt x="387742" y="327017"/>
                  <a:pt x="390219" y="304788"/>
                </a:cubicBezTo>
                <a:cubicBezTo>
                  <a:pt x="404795" y="304788"/>
                  <a:pt x="419371" y="304788"/>
                  <a:pt x="433947" y="304788"/>
                </a:cubicBezTo>
                <a:cubicBezTo>
                  <a:pt x="436138" y="327017"/>
                  <a:pt x="438329" y="349246"/>
                  <a:pt x="440520" y="371475"/>
                </a:cubicBezTo>
                <a:cubicBezTo>
                  <a:pt x="482153" y="371475"/>
                  <a:pt x="523880" y="371475"/>
                  <a:pt x="565512" y="371475"/>
                </a:cubicBezTo>
                <a:lnTo>
                  <a:pt x="540710" y="239717"/>
                </a:lnTo>
                <a:lnTo>
                  <a:pt x="585614" y="239717"/>
                </a:lnTo>
                <a:lnTo>
                  <a:pt x="585614" y="371475"/>
                </a:lnTo>
                <a:cubicBezTo>
                  <a:pt x="626389" y="371475"/>
                  <a:pt x="667164" y="371475"/>
                  <a:pt x="707939" y="371475"/>
                </a:cubicBezTo>
                <a:lnTo>
                  <a:pt x="707939" y="239717"/>
                </a:lnTo>
                <a:lnTo>
                  <a:pt x="744579" y="239717"/>
                </a:lnTo>
                <a:lnTo>
                  <a:pt x="745093" y="248065"/>
                </a:lnTo>
                <a:cubicBezTo>
                  <a:pt x="745093" y="289170"/>
                  <a:pt x="745093" y="330370"/>
                  <a:pt x="745093" y="371475"/>
                </a:cubicBezTo>
                <a:cubicBezTo>
                  <a:pt x="783010" y="371475"/>
                  <a:pt x="820832" y="371475"/>
                  <a:pt x="858748" y="371475"/>
                </a:cubicBezTo>
                <a:cubicBezTo>
                  <a:pt x="858748" y="338898"/>
                  <a:pt x="858748" y="306225"/>
                  <a:pt x="858748" y="273552"/>
                </a:cubicBezTo>
                <a:lnTo>
                  <a:pt x="858025" y="239717"/>
                </a:lnTo>
                <a:lnTo>
                  <a:pt x="958399" y="239717"/>
                </a:lnTo>
                <a:lnTo>
                  <a:pt x="958399" y="371475"/>
                </a:lnTo>
                <a:cubicBezTo>
                  <a:pt x="999174" y="371475"/>
                  <a:pt x="1039949" y="371475"/>
                  <a:pt x="1080724" y="371475"/>
                </a:cubicBezTo>
                <a:lnTo>
                  <a:pt x="1080724" y="239717"/>
                </a:lnTo>
                <a:lnTo>
                  <a:pt x="1149927" y="239717"/>
                </a:lnTo>
                <a:lnTo>
                  <a:pt x="1149927" y="1389644"/>
                </a:lnTo>
                <a:lnTo>
                  <a:pt x="0" y="1389644"/>
                </a:lnTo>
                <a:lnTo>
                  <a:pt x="0" y="239717"/>
                </a:lnTo>
                <a:close/>
                <a:moveTo>
                  <a:pt x="412130" y="82880"/>
                </a:moveTo>
                <a:cubicBezTo>
                  <a:pt x="399650" y="153975"/>
                  <a:pt x="391838" y="206003"/>
                  <a:pt x="388599" y="238867"/>
                </a:cubicBezTo>
                <a:cubicBezTo>
                  <a:pt x="402603" y="238867"/>
                  <a:pt x="416703" y="238867"/>
                  <a:pt x="430708" y="238867"/>
                </a:cubicBezTo>
                <a:cubicBezTo>
                  <a:pt x="424515" y="196804"/>
                  <a:pt x="418323" y="144777"/>
                  <a:pt x="412130" y="82880"/>
                </a:cubicBezTo>
                <a:close/>
                <a:moveTo>
                  <a:pt x="707939" y="63526"/>
                </a:moveTo>
                <a:cubicBezTo>
                  <a:pt x="707939" y="91120"/>
                  <a:pt x="707939" y="118619"/>
                  <a:pt x="707939" y="146214"/>
                </a:cubicBezTo>
                <a:cubicBezTo>
                  <a:pt x="721657" y="146214"/>
                  <a:pt x="731279" y="144681"/>
                  <a:pt x="736805" y="141711"/>
                </a:cubicBezTo>
                <a:cubicBezTo>
                  <a:pt x="742330" y="138740"/>
                  <a:pt x="745093" y="129063"/>
                  <a:pt x="745093" y="112679"/>
                </a:cubicBezTo>
                <a:cubicBezTo>
                  <a:pt x="745093" y="105876"/>
                  <a:pt x="745093" y="99073"/>
                  <a:pt x="745093" y="92270"/>
                </a:cubicBezTo>
                <a:cubicBezTo>
                  <a:pt x="745093" y="80485"/>
                  <a:pt x="742426" y="72724"/>
                  <a:pt x="737091" y="69083"/>
                </a:cubicBezTo>
                <a:cubicBezTo>
                  <a:pt x="731851" y="65442"/>
                  <a:pt x="722038" y="63526"/>
                  <a:pt x="707939" y="63526"/>
                </a:cubicBezTo>
                <a:close/>
                <a:moveTo>
                  <a:pt x="124801" y="63526"/>
                </a:moveTo>
                <a:cubicBezTo>
                  <a:pt x="124801" y="95049"/>
                  <a:pt x="124801" y="126572"/>
                  <a:pt x="124801" y="158095"/>
                </a:cubicBezTo>
                <a:cubicBezTo>
                  <a:pt x="128231" y="158287"/>
                  <a:pt x="131279" y="158382"/>
                  <a:pt x="133756" y="158382"/>
                </a:cubicBezTo>
                <a:cubicBezTo>
                  <a:pt x="144998" y="158382"/>
                  <a:pt x="152810" y="156179"/>
                  <a:pt x="157192" y="151771"/>
                </a:cubicBezTo>
                <a:cubicBezTo>
                  <a:pt x="161479" y="147460"/>
                  <a:pt x="163670" y="138357"/>
                  <a:pt x="163670" y="124560"/>
                </a:cubicBezTo>
                <a:cubicBezTo>
                  <a:pt x="163670" y="114403"/>
                  <a:pt x="163670" y="104247"/>
                  <a:pt x="163670" y="94091"/>
                </a:cubicBezTo>
                <a:cubicBezTo>
                  <a:pt x="163670" y="81347"/>
                  <a:pt x="161193" y="73107"/>
                  <a:pt x="156144" y="69274"/>
                </a:cubicBezTo>
                <a:cubicBezTo>
                  <a:pt x="151095" y="65442"/>
                  <a:pt x="140615" y="63526"/>
                  <a:pt x="124801" y="63526"/>
                </a:cubicBezTo>
                <a:close/>
                <a:moveTo>
                  <a:pt x="885995" y="0"/>
                </a:moveTo>
                <a:cubicBezTo>
                  <a:pt x="975166" y="0"/>
                  <a:pt x="1064242" y="0"/>
                  <a:pt x="1153318" y="0"/>
                </a:cubicBezTo>
                <a:cubicBezTo>
                  <a:pt x="1153318" y="24816"/>
                  <a:pt x="1153318" y="49537"/>
                  <a:pt x="1153318" y="74353"/>
                </a:cubicBezTo>
                <a:cubicBezTo>
                  <a:pt x="1129120" y="74353"/>
                  <a:pt x="1104922" y="74353"/>
                  <a:pt x="1080724" y="74353"/>
                </a:cubicBezTo>
                <a:lnTo>
                  <a:pt x="1080724" y="239717"/>
                </a:lnTo>
                <a:lnTo>
                  <a:pt x="958399" y="239717"/>
                </a:lnTo>
                <a:lnTo>
                  <a:pt x="958399" y="74353"/>
                </a:lnTo>
                <a:cubicBezTo>
                  <a:pt x="934296" y="74353"/>
                  <a:pt x="910098" y="74353"/>
                  <a:pt x="885995" y="74353"/>
                </a:cubicBezTo>
                <a:cubicBezTo>
                  <a:pt x="885995" y="49537"/>
                  <a:pt x="885995" y="24816"/>
                  <a:pt x="885995" y="0"/>
                </a:cubicBezTo>
                <a:close/>
                <a:moveTo>
                  <a:pt x="585614" y="0"/>
                </a:moveTo>
                <a:cubicBezTo>
                  <a:pt x="614480" y="0"/>
                  <a:pt x="643347" y="0"/>
                  <a:pt x="672213" y="0"/>
                </a:cubicBezTo>
                <a:cubicBezTo>
                  <a:pt x="729946" y="0"/>
                  <a:pt x="769006" y="1725"/>
                  <a:pt x="789393" y="5270"/>
                </a:cubicBezTo>
                <a:cubicBezTo>
                  <a:pt x="809876" y="8815"/>
                  <a:pt x="826548" y="17822"/>
                  <a:pt x="839409" y="32194"/>
                </a:cubicBezTo>
                <a:cubicBezTo>
                  <a:pt x="852270" y="46662"/>
                  <a:pt x="858748" y="69753"/>
                  <a:pt x="858748" y="101468"/>
                </a:cubicBezTo>
                <a:cubicBezTo>
                  <a:pt x="858748" y="130309"/>
                  <a:pt x="854176" y="149759"/>
                  <a:pt x="845125" y="159724"/>
                </a:cubicBezTo>
                <a:cubicBezTo>
                  <a:pt x="835979" y="169689"/>
                  <a:pt x="818069" y="175629"/>
                  <a:pt x="791298" y="177641"/>
                </a:cubicBezTo>
                <a:cubicBezTo>
                  <a:pt x="815497" y="182336"/>
                  <a:pt x="831787" y="188660"/>
                  <a:pt x="840171" y="196708"/>
                </a:cubicBezTo>
                <a:cubicBezTo>
                  <a:pt x="848459" y="204661"/>
                  <a:pt x="853604" y="211943"/>
                  <a:pt x="855700" y="218554"/>
                </a:cubicBezTo>
                <a:cubicBezTo>
                  <a:pt x="856700" y="221908"/>
                  <a:pt x="857462" y="228160"/>
                  <a:pt x="857974" y="237322"/>
                </a:cubicBezTo>
                <a:lnTo>
                  <a:pt x="858025" y="239717"/>
                </a:lnTo>
                <a:lnTo>
                  <a:pt x="744579" y="239717"/>
                </a:lnTo>
                <a:lnTo>
                  <a:pt x="743605" y="223896"/>
                </a:lnTo>
                <a:cubicBezTo>
                  <a:pt x="742616" y="217740"/>
                  <a:pt x="741140" y="213476"/>
                  <a:pt x="739187" y="211081"/>
                </a:cubicBezTo>
                <a:cubicBezTo>
                  <a:pt x="735185" y="206386"/>
                  <a:pt x="724801" y="203990"/>
                  <a:pt x="707939" y="203990"/>
                </a:cubicBezTo>
                <a:lnTo>
                  <a:pt x="707939" y="239717"/>
                </a:lnTo>
                <a:lnTo>
                  <a:pt x="585614" y="239717"/>
                </a:lnTo>
                <a:lnTo>
                  <a:pt x="585614" y="0"/>
                </a:lnTo>
                <a:close/>
                <a:moveTo>
                  <a:pt x="318767" y="0"/>
                </a:moveTo>
                <a:cubicBezTo>
                  <a:pt x="377643" y="0"/>
                  <a:pt x="436614" y="0"/>
                  <a:pt x="495585" y="0"/>
                </a:cubicBezTo>
                <a:lnTo>
                  <a:pt x="540710" y="239717"/>
                </a:lnTo>
                <a:lnTo>
                  <a:pt x="278499" y="239717"/>
                </a:lnTo>
                <a:lnTo>
                  <a:pt x="318767" y="0"/>
                </a:lnTo>
                <a:close/>
                <a:moveTo>
                  <a:pt x="2381" y="0"/>
                </a:moveTo>
                <a:cubicBezTo>
                  <a:pt x="43537" y="0"/>
                  <a:pt x="84598" y="0"/>
                  <a:pt x="125658" y="0"/>
                </a:cubicBezTo>
                <a:cubicBezTo>
                  <a:pt x="158907" y="0"/>
                  <a:pt x="184534" y="2108"/>
                  <a:pt x="202445" y="6228"/>
                </a:cubicBezTo>
                <a:cubicBezTo>
                  <a:pt x="220355" y="10348"/>
                  <a:pt x="233883" y="16289"/>
                  <a:pt x="242838" y="24050"/>
                </a:cubicBezTo>
                <a:cubicBezTo>
                  <a:pt x="251889" y="31907"/>
                  <a:pt x="257986" y="41296"/>
                  <a:pt x="261130" y="52411"/>
                </a:cubicBezTo>
                <a:cubicBezTo>
                  <a:pt x="264369" y="63526"/>
                  <a:pt x="265989" y="80676"/>
                  <a:pt x="265989" y="103959"/>
                </a:cubicBezTo>
                <a:cubicBezTo>
                  <a:pt x="265989" y="114691"/>
                  <a:pt x="265989" y="125518"/>
                  <a:pt x="265989" y="136345"/>
                </a:cubicBezTo>
                <a:cubicBezTo>
                  <a:pt x="265989" y="160011"/>
                  <a:pt x="262845" y="177354"/>
                  <a:pt x="256652" y="188181"/>
                </a:cubicBezTo>
                <a:cubicBezTo>
                  <a:pt x="250460" y="199008"/>
                  <a:pt x="239123" y="207344"/>
                  <a:pt x="222546" y="213189"/>
                </a:cubicBezTo>
                <a:cubicBezTo>
                  <a:pt x="205970" y="219033"/>
                  <a:pt x="184344" y="221908"/>
                  <a:pt x="157573" y="221908"/>
                </a:cubicBezTo>
                <a:cubicBezTo>
                  <a:pt x="146617" y="221908"/>
                  <a:pt x="135661" y="221908"/>
                  <a:pt x="124801" y="221908"/>
                </a:cubicBezTo>
                <a:lnTo>
                  <a:pt x="124801" y="239717"/>
                </a:lnTo>
                <a:lnTo>
                  <a:pt x="2381" y="239717"/>
                </a:lnTo>
                <a:lnTo>
                  <a:pt x="2381" y="0"/>
                </a:lnTo>
                <a:close/>
              </a:path>
            </a:pathLst>
          </a:custGeom>
          <a:solidFill>
            <a:srgbClr val="0071BF"/>
          </a:solidFill>
          <a:ln w="0">
            <a:noFill/>
            <a:miter/>
          </a:ln>
        </p:spPr>
        <p:txBody>
          <a:bodyPr tIns="527904" bIns="0" anchor="ctr"/>
          <a:lstStyle/>
          <a:p>
            <a:pPr algn="ctr" defTabSz="1218880">
              <a:lnSpc>
                <a:spcPct val="90000"/>
              </a:lnSpc>
            </a:pPr>
            <a:r>
              <a:rPr lang="en-US" altLang="zh-CN" sz="6398" dirty="0">
                <a:solidFill>
                  <a:srgbClr val="FFFFFF"/>
                </a:solidFill>
                <a:latin typeface="Impact" pitchFamily="34" charset="0"/>
                <a:ea typeface="微软雅黑" pitchFamily="34" charset="-122"/>
              </a:rPr>
              <a:t>02</a:t>
            </a:r>
          </a:p>
        </p:txBody>
      </p:sp>
      <p:sp>
        <p:nvSpPr>
          <p:cNvPr id="4" name="TextBox 3"/>
          <p:cNvSpPr txBox="1">
            <a:spLocks noChangeArrowheads="1"/>
          </p:cNvSpPr>
          <p:nvPr/>
        </p:nvSpPr>
        <p:spPr bwMode="auto">
          <a:xfrm>
            <a:off x="4941836" y="2660396"/>
            <a:ext cx="2797727" cy="10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itchFamily="34" charset="0"/>
              <a:buChar char="•"/>
              <a:defRPr sz="2100">
                <a:solidFill>
                  <a:schemeClr val="tx1"/>
                </a:solidFill>
                <a:latin typeface="Calibri" pitchFamily="34" charset="0"/>
                <a:ea typeface="宋体" pitchFamily="2" charset="-122"/>
              </a:defRPr>
            </a:lvl1pPr>
            <a:lvl2pPr marL="742950" indent="-285750">
              <a:lnSpc>
                <a:spcPct val="90000"/>
              </a:lnSpc>
              <a:spcBef>
                <a:spcPts val="375"/>
              </a:spcBef>
              <a:buFont typeface="Arial" pitchFamily="34" charset="0"/>
              <a:buChar char="•"/>
              <a:defRPr>
                <a:solidFill>
                  <a:schemeClr val="tx1"/>
                </a:solidFill>
                <a:latin typeface="Calibri" pitchFamily="34" charset="0"/>
                <a:ea typeface="宋体" pitchFamily="2" charset="-122"/>
              </a:defRPr>
            </a:lvl2pPr>
            <a:lvl3pPr marL="1143000" indent="-228600">
              <a:lnSpc>
                <a:spcPct val="90000"/>
              </a:lnSpc>
              <a:spcBef>
                <a:spcPts val="375"/>
              </a:spcBef>
              <a:buFont typeface="Arial" pitchFamily="34" charset="0"/>
              <a:buChar char="•"/>
              <a:defRPr sz="1500">
                <a:solidFill>
                  <a:schemeClr val="tx1"/>
                </a:solidFill>
                <a:latin typeface="Calibri" pitchFamily="34" charset="0"/>
                <a:ea typeface="宋体" pitchFamily="2" charset="-122"/>
              </a:defRPr>
            </a:lvl3pPr>
            <a:lvl4pPr marL="1600200" indent="-228600">
              <a:lnSpc>
                <a:spcPct val="90000"/>
              </a:lnSpc>
              <a:spcBef>
                <a:spcPts val="375"/>
              </a:spcBef>
              <a:buFont typeface="Arial" pitchFamily="34" charset="0"/>
              <a:buChar char="•"/>
              <a:defRPr sz="1300">
                <a:solidFill>
                  <a:schemeClr val="tx1"/>
                </a:solidFill>
                <a:latin typeface="Calibri" pitchFamily="34" charset="0"/>
                <a:ea typeface="宋体" pitchFamily="2" charset="-122"/>
              </a:defRPr>
            </a:lvl4pPr>
            <a:lvl5pPr marL="2057400" indent="-228600">
              <a:lnSpc>
                <a:spcPct val="90000"/>
              </a:lnSpc>
              <a:spcBef>
                <a:spcPts val="375"/>
              </a:spcBef>
              <a:buFont typeface="Arial" pitchFamily="34" charset="0"/>
              <a:buChar char="•"/>
              <a:defRPr sz="1300">
                <a:solidFill>
                  <a:schemeClr val="tx1"/>
                </a:solidFill>
                <a:latin typeface="Calibri" pitchFamily="34" charset="0"/>
                <a:ea typeface="宋体" pitchFamily="2" charset="-122"/>
              </a:defRPr>
            </a:lvl5pPr>
            <a:lvl6pPr marL="2514600" indent="-228600" fontAlgn="base">
              <a:lnSpc>
                <a:spcPct val="90000"/>
              </a:lnSpc>
              <a:spcBef>
                <a:spcPts val="375"/>
              </a:spcBef>
              <a:spcAft>
                <a:spcPct val="0"/>
              </a:spcAft>
              <a:buFont typeface="Arial" pitchFamily="34" charset="0"/>
              <a:buChar char="•"/>
              <a:defRPr sz="1300">
                <a:solidFill>
                  <a:schemeClr val="tx1"/>
                </a:solidFill>
                <a:latin typeface="Calibri" pitchFamily="34" charset="0"/>
                <a:ea typeface="宋体" pitchFamily="2" charset="-122"/>
              </a:defRPr>
            </a:lvl6pPr>
            <a:lvl7pPr marL="2971800" indent="-228600" fontAlgn="base">
              <a:lnSpc>
                <a:spcPct val="90000"/>
              </a:lnSpc>
              <a:spcBef>
                <a:spcPts val="375"/>
              </a:spcBef>
              <a:spcAft>
                <a:spcPct val="0"/>
              </a:spcAft>
              <a:buFont typeface="Arial" pitchFamily="34" charset="0"/>
              <a:buChar char="•"/>
              <a:defRPr sz="1300">
                <a:solidFill>
                  <a:schemeClr val="tx1"/>
                </a:solidFill>
                <a:latin typeface="Calibri" pitchFamily="34" charset="0"/>
                <a:ea typeface="宋体" pitchFamily="2" charset="-122"/>
              </a:defRPr>
            </a:lvl7pPr>
            <a:lvl8pPr marL="3429000" indent="-228600" fontAlgn="base">
              <a:lnSpc>
                <a:spcPct val="90000"/>
              </a:lnSpc>
              <a:spcBef>
                <a:spcPts val="375"/>
              </a:spcBef>
              <a:spcAft>
                <a:spcPct val="0"/>
              </a:spcAft>
              <a:buFont typeface="Arial" pitchFamily="34" charset="0"/>
              <a:buChar char="•"/>
              <a:defRPr sz="1300">
                <a:solidFill>
                  <a:schemeClr val="tx1"/>
                </a:solidFill>
                <a:latin typeface="Calibri" pitchFamily="34" charset="0"/>
                <a:ea typeface="宋体" pitchFamily="2" charset="-122"/>
              </a:defRPr>
            </a:lvl8pPr>
            <a:lvl9pPr marL="3886200" indent="-228600" fontAlgn="base">
              <a:lnSpc>
                <a:spcPct val="90000"/>
              </a:lnSpc>
              <a:spcBef>
                <a:spcPts val="375"/>
              </a:spcBef>
              <a:spcAft>
                <a:spcPct val="0"/>
              </a:spcAft>
              <a:buFont typeface="Arial" pitchFamily="34" charset="0"/>
              <a:buChar char="•"/>
              <a:defRPr sz="1300">
                <a:solidFill>
                  <a:schemeClr val="tx1"/>
                </a:solidFill>
                <a:latin typeface="Calibri" pitchFamily="34" charset="0"/>
                <a:ea typeface="宋体" pitchFamily="2" charset="-122"/>
              </a:defRPr>
            </a:lvl9pPr>
          </a:lstStyle>
          <a:p>
            <a:pPr defTabSz="1218880">
              <a:spcBef>
                <a:spcPct val="0"/>
              </a:spcBef>
              <a:buNone/>
              <a:defRPr/>
            </a:pPr>
            <a:r>
              <a:rPr lang="zh-CN" altLang="en-US" sz="6398" b="1" baseline="-25000" dirty="0">
                <a:solidFill>
                  <a:srgbClr val="626262"/>
                </a:solidFill>
                <a:latin typeface="+mj-lt"/>
                <a:ea typeface="微软雅黑" charset="0"/>
              </a:rPr>
              <a:t>效益分析</a:t>
            </a:r>
          </a:p>
        </p:txBody>
      </p:sp>
      <p:cxnSp>
        <p:nvCxnSpPr>
          <p:cNvPr id="5" name="直接连接符 7"/>
          <p:cNvCxnSpPr/>
          <p:nvPr/>
        </p:nvCxnSpPr>
        <p:spPr>
          <a:xfrm>
            <a:off x="2434036" y="4431722"/>
            <a:ext cx="7381598" cy="2117"/>
          </a:xfrm>
          <a:prstGeom prst="line">
            <a:avLst/>
          </a:prstGeom>
          <a:ln w="9525" cap="flat" cmpd="sng">
            <a:solidFill>
              <a:srgbClr val="D9D9D9"/>
            </a:solidFill>
            <a:prstDash val="solid"/>
            <a:round/>
            <a:headEnd type="none" w="med" len="med"/>
            <a:tailEnd type="none" w="med" len="med"/>
          </a:ln>
        </p:spPr>
      </p:cxnSp>
    </p:spTree>
    <p:extLst>
      <p:ext uri="{BB962C8B-B14F-4D97-AF65-F5344CB8AC3E}">
        <p14:creationId xmlns:p14="http://schemas.microsoft.com/office/powerpoint/2010/main" val="41819824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30829" y="3632190"/>
            <a:ext cx="1146468" cy="1046407"/>
            <a:chOff x="1547664" y="2139702"/>
            <a:chExt cx="859851" cy="784805"/>
          </a:xfrm>
          <a:solidFill>
            <a:srgbClr val="1A7BAE"/>
          </a:solidFill>
        </p:grpSpPr>
        <p:grpSp>
          <p:nvGrpSpPr>
            <p:cNvPr id="3" name="组合 2"/>
            <p:cNvGrpSpPr/>
            <p:nvPr/>
          </p:nvGrpSpPr>
          <p:grpSpPr>
            <a:xfrm>
              <a:off x="1597162" y="2139702"/>
              <a:ext cx="781050" cy="471488"/>
              <a:chOff x="8361363" y="2949576"/>
              <a:chExt cx="781050" cy="471488"/>
            </a:xfrm>
            <a:grpFill/>
          </p:grpSpPr>
          <p:sp>
            <p:nvSpPr>
              <p:cNvPr id="5" name="Freeform 78"/>
              <p:cNvSpPr>
                <a:spLocks/>
              </p:cNvSpPr>
              <p:nvPr/>
            </p:nvSpPr>
            <p:spPr bwMode="auto">
              <a:xfrm>
                <a:off x="8526463" y="3225801"/>
                <a:ext cx="465138" cy="195263"/>
              </a:xfrm>
              <a:custGeom>
                <a:avLst/>
                <a:gdLst>
                  <a:gd name="T0" fmla="*/ 293 w 293"/>
                  <a:gd name="T1" fmla="*/ 42 h 123"/>
                  <a:gd name="T2" fmla="*/ 293 w 293"/>
                  <a:gd name="T3" fmla="*/ 42 h 123"/>
                  <a:gd name="T4" fmla="*/ 287 w 293"/>
                  <a:gd name="T5" fmla="*/ 38 h 123"/>
                  <a:gd name="T6" fmla="*/ 268 w 293"/>
                  <a:gd name="T7" fmla="*/ 26 h 123"/>
                  <a:gd name="T8" fmla="*/ 254 w 293"/>
                  <a:gd name="T9" fmla="*/ 20 h 123"/>
                  <a:gd name="T10" fmla="*/ 238 w 293"/>
                  <a:gd name="T11" fmla="*/ 12 h 123"/>
                  <a:gd name="T12" fmla="*/ 222 w 293"/>
                  <a:gd name="T13" fmla="*/ 6 h 123"/>
                  <a:gd name="T14" fmla="*/ 203 w 293"/>
                  <a:gd name="T15" fmla="*/ 1 h 123"/>
                  <a:gd name="T16" fmla="*/ 203 w 293"/>
                  <a:gd name="T17" fmla="*/ 1 h 123"/>
                  <a:gd name="T18" fmla="*/ 185 w 293"/>
                  <a:gd name="T19" fmla="*/ 35 h 123"/>
                  <a:gd name="T20" fmla="*/ 175 w 293"/>
                  <a:gd name="T21" fmla="*/ 55 h 123"/>
                  <a:gd name="T22" fmla="*/ 164 w 293"/>
                  <a:gd name="T23" fmla="*/ 67 h 123"/>
                  <a:gd name="T24" fmla="*/ 164 w 293"/>
                  <a:gd name="T25" fmla="*/ 67 h 123"/>
                  <a:gd name="T26" fmla="*/ 164 w 293"/>
                  <a:gd name="T27" fmla="*/ 55 h 123"/>
                  <a:gd name="T28" fmla="*/ 164 w 293"/>
                  <a:gd name="T29" fmla="*/ 55 h 123"/>
                  <a:gd name="T30" fmla="*/ 164 w 293"/>
                  <a:gd name="T31" fmla="*/ 48 h 123"/>
                  <a:gd name="T32" fmla="*/ 162 w 293"/>
                  <a:gd name="T33" fmla="*/ 42 h 123"/>
                  <a:gd name="T34" fmla="*/ 159 w 293"/>
                  <a:gd name="T35" fmla="*/ 37 h 123"/>
                  <a:gd name="T36" fmla="*/ 159 w 293"/>
                  <a:gd name="T37" fmla="*/ 32 h 123"/>
                  <a:gd name="T38" fmla="*/ 159 w 293"/>
                  <a:gd name="T39" fmla="*/ 32 h 123"/>
                  <a:gd name="T40" fmla="*/ 159 w 293"/>
                  <a:gd name="T41" fmla="*/ 29 h 123"/>
                  <a:gd name="T42" fmla="*/ 162 w 293"/>
                  <a:gd name="T43" fmla="*/ 25 h 123"/>
                  <a:gd name="T44" fmla="*/ 164 w 293"/>
                  <a:gd name="T45" fmla="*/ 23 h 123"/>
                  <a:gd name="T46" fmla="*/ 166 w 293"/>
                  <a:gd name="T47" fmla="*/ 19 h 123"/>
                  <a:gd name="T48" fmla="*/ 166 w 293"/>
                  <a:gd name="T49" fmla="*/ 19 h 123"/>
                  <a:gd name="T50" fmla="*/ 164 w 293"/>
                  <a:gd name="T51" fmla="*/ 15 h 123"/>
                  <a:gd name="T52" fmla="*/ 162 w 293"/>
                  <a:gd name="T53" fmla="*/ 12 h 123"/>
                  <a:gd name="T54" fmla="*/ 158 w 293"/>
                  <a:gd name="T55" fmla="*/ 12 h 123"/>
                  <a:gd name="T56" fmla="*/ 152 w 293"/>
                  <a:gd name="T57" fmla="*/ 12 h 123"/>
                  <a:gd name="T58" fmla="*/ 152 w 293"/>
                  <a:gd name="T59" fmla="*/ 12 h 123"/>
                  <a:gd name="T60" fmla="*/ 147 w 293"/>
                  <a:gd name="T61" fmla="*/ 12 h 123"/>
                  <a:gd name="T62" fmla="*/ 147 w 293"/>
                  <a:gd name="T63" fmla="*/ 12 h 123"/>
                  <a:gd name="T64" fmla="*/ 140 w 293"/>
                  <a:gd name="T65" fmla="*/ 12 h 123"/>
                  <a:gd name="T66" fmla="*/ 135 w 293"/>
                  <a:gd name="T67" fmla="*/ 12 h 123"/>
                  <a:gd name="T68" fmla="*/ 133 w 293"/>
                  <a:gd name="T69" fmla="*/ 15 h 123"/>
                  <a:gd name="T70" fmla="*/ 133 w 293"/>
                  <a:gd name="T71" fmla="*/ 19 h 123"/>
                  <a:gd name="T72" fmla="*/ 133 w 293"/>
                  <a:gd name="T73" fmla="*/ 19 h 123"/>
                  <a:gd name="T74" fmla="*/ 133 w 293"/>
                  <a:gd name="T75" fmla="*/ 23 h 123"/>
                  <a:gd name="T76" fmla="*/ 135 w 293"/>
                  <a:gd name="T77" fmla="*/ 25 h 123"/>
                  <a:gd name="T78" fmla="*/ 138 w 293"/>
                  <a:gd name="T79" fmla="*/ 29 h 123"/>
                  <a:gd name="T80" fmla="*/ 139 w 293"/>
                  <a:gd name="T81" fmla="*/ 32 h 123"/>
                  <a:gd name="T82" fmla="*/ 139 w 293"/>
                  <a:gd name="T83" fmla="*/ 32 h 123"/>
                  <a:gd name="T84" fmla="*/ 138 w 293"/>
                  <a:gd name="T85" fmla="*/ 37 h 123"/>
                  <a:gd name="T86" fmla="*/ 135 w 293"/>
                  <a:gd name="T87" fmla="*/ 42 h 123"/>
                  <a:gd name="T88" fmla="*/ 134 w 293"/>
                  <a:gd name="T89" fmla="*/ 48 h 123"/>
                  <a:gd name="T90" fmla="*/ 133 w 293"/>
                  <a:gd name="T91" fmla="*/ 55 h 123"/>
                  <a:gd name="T92" fmla="*/ 133 w 293"/>
                  <a:gd name="T93" fmla="*/ 55 h 123"/>
                  <a:gd name="T94" fmla="*/ 133 w 293"/>
                  <a:gd name="T95" fmla="*/ 67 h 123"/>
                  <a:gd name="T96" fmla="*/ 133 w 293"/>
                  <a:gd name="T97" fmla="*/ 67 h 123"/>
                  <a:gd name="T98" fmla="*/ 124 w 293"/>
                  <a:gd name="T99" fmla="*/ 53 h 123"/>
                  <a:gd name="T100" fmla="*/ 112 w 293"/>
                  <a:gd name="T101" fmla="*/ 35 h 123"/>
                  <a:gd name="T102" fmla="*/ 94 w 293"/>
                  <a:gd name="T103" fmla="*/ 0 h 123"/>
                  <a:gd name="T104" fmla="*/ 94 w 293"/>
                  <a:gd name="T105" fmla="*/ 0 h 123"/>
                  <a:gd name="T106" fmla="*/ 75 w 293"/>
                  <a:gd name="T107" fmla="*/ 5 h 123"/>
                  <a:gd name="T108" fmla="*/ 57 w 293"/>
                  <a:gd name="T109" fmla="*/ 11 h 123"/>
                  <a:gd name="T110" fmla="*/ 41 w 293"/>
                  <a:gd name="T111" fmla="*/ 19 h 123"/>
                  <a:gd name="T112" fmla="*/ 27 w 293"/>
                  <a:gd name="T113" fmla="*/ 25 h 123"/>
                  <a:gd name="T114" fmla="*/ 6 w 293"/>
                  <a:gd name="T115" fmla="*/ 37 h 123"/>
                  <a:gd name="T116" fmla="*/ 0 w 293"/>
                  <a:gd name="T117" fmla="*/ 42 h 123"/>
                  <a:gd name="T118" fmla="*/ 0 w 293"/>
                  <a:gd name="T119" fmla="*/ 123 h 123"/>
                  <a:gd name="T120" fmla="*/ 147 w 293"/>
                  <a:gd name="T121" fmla="*/ 123 h 123"/>
                  <a:gd name="T122" fmla="*/ 293 w 293"/>
                  <a:gd name="T123" fmla="*/ 123 h 123"/>
                  <a:gd name="T124" fmla="*/ 293 w 293"/>
                  <a:gd name="T125" fmla="*/ 4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3" h="123">
                    <a:moveTo>
                      <a:pt x="293" y="42"/>
                    </a:moveTo>
                    <a:lnTo>
                      <a:pt x="293" y="42"/>
                    </a:lnTo>
                    <a:lnTo>
                      <a:pt x="287" y="38"/>
                    </a:lnTo>
                    <a:lnTo>
                      <a:pt x="268" y="26"/>
                    </a:lnTo>
                    <a:lnTo>
                      <a:pt x="254" y="20"/>
                    </a:lnTo>
                    <a:lnTo>
                      <a:pt x="238" y="12"/>
                    </a:lnTo>
                    <a:lnTo>
                      <a:pt x="222" y="6"/>
                    </a:lnTo>
                    <a:lnTo>
                      <a:pt x="203" y="1"/>
                    </a:lnTo>
                    <a:lnTo>
                      <a:pt x="203" y="1"/>
                    </a:lnTo>
                    <a:lnTo>
                      <a:pt x="185" y="35"/>
                    </a:lnTo>
                    <a:lnTo>
                      <a:pt x="175" y="55"/>
                    </a:lnTo>
                    <a:lnTo>
                      <a:pt x="164" y="67"/>
                    </a:lnTo>
                    <a:lnTo>
                      <a:pt x="164" y="67"/>
                    </a:lnTo>
                    <a:lnTo>
                      <a:pt x="164" y="55"/>
                    </a:lnTo>
                    <a:lnTo>
                      <a:pt x="164" y="55"/>
                    </a:lnTo>
                    <a:lnTo>
                      <a:pt x="164" y="48"/>
                    </a:lnTo>
                    <a:lnTo>
                      <a:pt x="162" y="42"/>
                    </a:lnTo>
                    <a:lnTo>
                      <a:pt x="159" y="37"/>
                    </a:lnTo>
                    <a:lnTo>
                      <a:pt x="159" y="32"/>
                    </a:lnTo>
                    <a:lnTo>
                      <a:pt x="159" y="32"/>
                    </a:lnTo>
                    <a:lnTo>
                      <a:pt x="159" y="29"/>
                    </a:lnTo>
                    <a:lnTo>
                      <a:pt x="162" y="25"/>
                    </a:lnTo>
                    <a:lnTo>
                      <a:pt x="164" y="23"/>
                    </a:lnTo>
                    <a:lnTo>
                      <a:pt x="166" y="19"/>
                    </a:lnTo>
                    <a:lnTo>
                      <a:pt x="166" y="19"/>
                    </a:lnTo>
                    <a:lnTo>
                      <a:pt x="164" y="15"/>
                    </a:lnTo>
                    <a:lnTo>
                      <a:pt x="162" y="12"/>
                    </a:lnTo>
                    <a:lnTo>
                      <a:pt x="158" y="12"/>
                    </a:lnTo>
                    <a:lnTo>
                      <a:pt x="152" y="12"/>
                    </a:lnTo>
                    <a:lnTo>
                      <a:pt x="152" y="12"/>
                    </a:lnTo>
                    <a:lnTo>
                      <a:pt x="147" y="12"/>
                    </a:lnTo>
                    <a:lnTo>
                      <a:pt x="147" y="12"/>
                    </a:lnTo>
                    <a:lnTo>
                      <a:pt x="140" y="12"/>
                    </a:lnTo>
                    <a:lnTo>
                      <a:pt x="135" y="12"/>
                    </a:lnTo>
                    <a:lnTo>
                      <a:pt x="133" y="15"/>
                    </a:lnTo>
                    <a:lnTo>
                      <a:pt x="133" y="19"/>
                    </a:lnTo>
                    <a:lnTo>
                      <a:pt x="133" y="19"/>
                    </a:lnTo>
                    <a:lnTo>
                      <a:pt x="133" y="23"/>
                    </a:lnTo>
                    <a:lnTo>
                      <a:pt x="135" y="25"/>
                    </a:lnTo>
                    <a:lnTo>
                      <a:pt x="138" y="29"/>
                    </a:lnTo>
                    <a:lnTo>
                      <a:pt x="139" y="32"/>
                    </a:lnTo>
                    <a:lnTo>
                      <a:pt x="139" y="32"/>
                    </a:lnTo>
                    <a:lnTo>
                      <a:pt x="138" y="37"/>
                    </a:lnTo>
                    <a:lnTo>
                      <a:pt x="135" y="42"/>
                    </a:lnTo>
                    <a:lnTo>
                      <a:pt x="134" y="48"/>
                    </a:lnTo>
                    <a:lnTo>
                      <a:pt x="133" y="55"/>
                    </a:lnTo>
                    <a:lnTo>
                      <a:pt x="133" y="55"/>
                    </a:lnTo>
                    <a:lnTo>
                      <a:pt x="133" y="67"/>
                    </a:lnTo>
                    <a:lnTo>
                      <a:pt x="133" y="67"/>
                    </a:lnTo>
                    <a:lnTo>
                      <a:pt x="124" y="53"/>
                    </a:lnTo>
                    <a:lnTo>
                      <a:pt x="112" y="35"/>
                    </a:lnTo>
                    <a:lnTo>
                      <a:pt x="94" y="0"/>
                    </a:lnTo>
                    <a:lnTo>
                      <a:pt x="94" y="0"/>
                    </a:lnTo>
                    <a:lnTo>
                      <a:pt x="75" y="5"/>
                    </a:lnTo>
                    <a:lnTo>
                      <a:pt x="57" y="11"/>
                    </a:lnTo>
                    <a:lnTo>
                      <a:pt x="41" y="19"/>
                    </a:lnTo>
                    <a:lnTo>
                      <a:pt x="27" y="25"/>
                    </a:lnTo>
                    <a:lnTo>
                      <a:pt x="6" y="37"/>
                    </a:lnTo>
                    <a:lnTo>
                      <a:pt x="0" y="42"/>
                    </a:lnTo>
                    <a:lnTo>
                      <a:pt x="0" y="123"/>
                    </a:lnTo>
                    <a:lnTo>
                      <a:pt x="147" y="123"/>
                    </a:lnTo>
                    <a:lnTo>
                      <a:pt x="293" y="123"/>
                    </a:lnTo>
                    <a:lnTo>
                      <a:pt x="293"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800">
                  <a:solidFill>
                    <a:srgbClr val="0070C0"/>
                  </a:solidFill>
                </a:endParaRPr>
              </a:p>
            </p:txBody>
          </p:sp>
          <p:sp>
            <p:nvSpPr>
              <p:cNvPr id="6" name="Freeform 79"/>
              <p:cNvSpPr>
                <a:spLocks/>
              </p:cNvSpPr>
              <p:nvPr/>
            </p:nvSpPr>
            <p:spPr bwMode="auto">
              <a:xfrm>
                <a:off x="8872538" y="2949576"/>
                <a:ext cx="177800" cy="233363"/>
              </a:xfrm>
              <a:custGeom>
                <a:avLst/>
                <a:gdLst>
                  <a:gd name="T0" fmla="*/ 23 w 112"/>
                  <a:gd name="T1" fmla="*/ 96 h 147"/>
                  <a:gd name="T2" fmla="*/ 19 w 112"/>
                  <a:gd name="T3" fmla="*/ 110 h 147"/>
                  <a:gd name="T4" fmla="*/ 11 w 112"/>
                  <a:gd name="T5" fmla="*/ 120 h 147"/>
                  <a:gd name="T6" fmla="*/ 19 w 112"/>
                  <a:gd name="T7" fmla="*/ 132 h 147"/>
                  <a:gd name="T8" fmla="*/ 37 w 112"/>
                  <a:gd name="T9" fmla="*/ 144 h 147"/>
                  <a:gd name="T10" fmla="*/ 47 w 112"/>
                  <a:gd name="T11" fmla="*/ 147 h 147"/>
                  <a:gd name="T12" fmla="*/ 54 w 112"/>
                  <a:gd name="T13" fmla="*/ 146 h 147"/>
                  <a:gd name="T14" fmla="*/ 68 w 112"/>
                  <a:gd name="T15" fmla="*/ 138 h 147"/>
                  <a:gd name="T16" fmla="*/ 80 w 112"/>
                  <a:gd name="T17" fmla="*/ 124 h 147"/>
                  <a:gd name="T18" fmla="*/ 91 w 112"/>
                  <a:gd name="T19" fmla="*/ 106 h 147"/>
                  <a:gd name="T20" fmla="*/ 94 w 112"/>
                  <a:gd name="T21" fmla="*/ 96 h 147"/>
                  <a:gd name="T22" fmla="*/ 94 w 112"/>
                  <a:gd name="T23" fmla="*/ 96 h 147"/>
                  <a:gd name="T24" fmla="*/ 106 w 112"/>
                  <a:gd name="T25" fmla="*/ 92 h 147"/>
                  <a:gd name="T26" fmla="*/ 111 w 112"/>
                  <a:gd name="T27" fmla="*/ 83 h 147"/>
                  <a:gd name="T28" fmla="*/ 112 w 112"/>
                  <a:gd name="T29" fmla="*/ 80 h 147"/>
                  <a:gd name="T30" fmla="*/ 108 w 112"/>
                  <a:gd name="T31" fmla="*/ 69 h 147"/>
                  <a:gd name="T32" fmla="*/ 100 w 112"/>
                  <a:gd name="T33" fmla="*/ 64 h 147"/>
                  <a:gd name="T34" fmla="*/ 100 w 112"/>
                  <a:gd name="T35" fmla="*/ 64 h 147"/>
                  <a:gd name="T36" fmla="*/ 100 w 112"/>
                  <a:gd name="T37" fmla="*/ 61 h 147"/>
                  <a:gd name="T38" fmla="*/ 100 w 112"/>
                  <a:gd name="T39" fmla="*/ 47 h 147"/>
                  <a:gd name="T40" fmla="*/ 91 w 112"/>
                  <a:gd name="T41" fmla="*/ 24 h 147"/>
                  <a:gd name="T42" fmla="*/ 75 w 112"/>
                  <a:gd name="T43" fmla="*/ 9 h 147"/>
                  <a:gd name="T44" fmla="*/ 56 w 112"/>
                  <a:gd name="T45" fmla="*/ 1 h 147"/>
                  <a:gd name="T46" fmla="*/ 47 w 112"/>
                  <a:gd name="T47" fmla="*/ 0 h 147"/>
                  <a:gd name="T48" fmla="*/ 33 w 112"/>
                  <a:gd name="T49" fmla="*/ 3 h 147"/>
                  <a:gd name="T50" fmla="*/ 20 w 112"/>
                  <a:gd name="T51" fmla="*/ 9 h 147"/>
                  <a:gd name="T52" fmla="*/ 9 w 112"/>
                  <a:gd name="T53" fmla="*/ 18 h 147"/>
                  <a:gd name="T54" fmla="*/ 0 w 112"/>
                  <a:gd name="T55" fmla="*/ 32 h 147"/>
                  <a:gd name="T56" fmla="*/ 5 w 112"/>
                  <a:gd name="T57" fmla="*/ 47 h 147"/>
                  <a:gd name="T58" fmla="*/ 9 w 112"/>
                  <a:gd name="T59" fmla="*/ 65 h 147"/>
                  <a:gd name="T60" fmla="*/ 14 w 112"/>
                  <a:gd name="T61" fmla="*/ 72 h 147"/>
                  <a:gd name="T62" fmla="*/ 22 w 112"/>
                  <a:gd name="T63" fmla="*/ 87 h 147"/>
                  <a:gd name="T64" fmla="*/ 23 w 112"/>
                  <a:gd name="T65" fmla="*/ 9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147">
                    <a:moveTo>
                      <a:pt x="23" y="96"/>
                    </a:moveTo>
                    <a:lnTo>
                      <a:pt x="23" y="96"/>
                    </a:lnTo>
                    <a:lnTo>
                      <a:pt x="22" y="103"/>
                    </a:lnTo>
                    <a:lnTo>
                      <a:pt x="19" y="110"/>
                    </a:lnTo>
                    <a:lnTo>
                      <a:pt x="17" y="115"/>
                    </a:lnTo>
                    <a:lnTo>
                      <a:pt x="11" y="120"/>
                    </a:lnTo>
                    <a:lnTo>
                      <a:pt x="11" y="120"/>
                    </a:lnTo>
                    <a:lnTo>
                      <a:pt x="19" y="132"/>
                    </a:lnTo>
                    <a:lnTo>
                      <a:pt x="28" y="139"/>
                    </a:lnTo>
                    <a:lnTo>
                      <a:pt x="37" y="144"/>
                    </a:lnTo>
                    <a:lnTo>
                      <a:pt x="42" y="146"/>
                    </a:lnTo>
                    <a:lnTo>
                      <a:pt x="47" y="147"/>
                    </a:lnTo>
                    <a:lnTo>
                      <a:pt x="47" y="147"/>
                    </a:lnTo>
                    <a:lnTo>
                      <a:pt x="54" y="146"/>
                    </a:lnTo>
                    <a:lnTo>
                      <a:pt x="61" y="142"/>
                    </a:lnTo>
                    <a:lnTo>
                      <a:pt x="68" y="138"/>
                    </a:lnTo>
                    <a:lnTo>
                      <a:pt x="74" y="132"/>
                    </a:lnTo>
                    <a:lnTo>
                      <a:pt x="80" y="124"/>
                    </a:lnTo>
                    <a:lnTo>
                      <a:pt x="86" y="115"/>
                    </a:lnTo>
                    <a:lnTo>
                      <a:pt x="91" y="106"/>
                    </a:lnTo>
                    <a:lnTo>
                      <a:pt x="94" y="96"/>
                    </a:lnTo>
                    <a:lnTo>
                      <a:pt x="94" y="96"/>
                    </a:lnTo>
                    <a:lnTo>
                      <a:pt x="94" y="96"/>
                    </a:lnTo>
                    <a:lnTo>
                      <a:pt x="94" y="96"/>
                    </a:lnTo>
                    <a:lnTo>
                      <a:pt x="100" y="95"/>
                    </a:lnTo>
                    <a:lnTo>
                      <a:pt x="106" y="92"/>
                    </a:lnTo>
                    <a:lnTo>
                      <a:pt x="110" y="87"/>
                    </a:lnTo>
                    <a:lnTo>
                      <a:pt x="111" y="83"/>
                    </a:lnTo>
                    <a:lnTo>
                      <a:pt x="112" y="80"/>
                    </a:lnTo>
                    <a:lnTo>
                      <a:pt x="112" y="80"/>
                    </a:lnTo>
                    <a:lnTo>
                      <a:pt x="111" y="74"/>
                    </a:lnTo>
                    <a:lnTo>
                      <a:pt x="108" y="69"/>
                    </a:lnTo>
                    <a:lnTo>
                      <a:pt x="105" y="65"/>
                    </a:lnTo>
                    <a:lnTo>
                      <a:pt x="100" y="64"/>
                    </a:lnTo>
                    <a:lnTo>
                      <a:pt x="100" y="64"/>
                    </a:lnTo>
                    <a:lnTo>
                      <a:pt x="100" y="64"/>
                    </a:lnTo>
                    <a:lnTo>
                      <a:pt x="100" y="64"/>
                    </a:lnTo>
                    <a:lnTo>
                      <a:pt x="100" y="61"/>
                    </a:lnTo>
                    <a:lnTo>
                      <a:pt x="100" y="61"/>
                    </a:lnTo>
                    <a:lnTo>
                      <a:pt x="100" y="47"/>
                    </a:lnTo>
                    <a:lnTo>
                      <a:pt x="96" y="35"/>
                    </a:lnTo>
                    <a:lnTo>
                      <a:pt x="91" y="24"/>
                    </a:lnTo>
                    <a:lnTo>
                      <a:pt x="83" y="17"/>
                    </a:lnTo>
                    <a:lnTo>
                      <a:pt x="75" y="9"/>
                    </a:lnTo>
                    <a:lnTo>
                      <a:pt x="66" y="4"/>
                    </a:lnTo>
                    <a:lnTo>
                      <a:pt x="56" y="1"/>
                    </a:lnTo>
                    <a:lnTo>
                      <a:pt x="47" y="0"/>
                    </a:lnTo>
                    <a:lnTo>
                      <a:pt x="47" y="0"/>
                    </a:lnTo>
                    <a:lnTo>
                      <a:pt x="40" y="1"/>
                    </a:lnTo>
                    <a:lnTo>
                      <a:pt x="33" y="3"/>
                    </a:lnTo>
                    <a:lnTo>
                      <a:pt x="27" y="5"/>
                    </a:lnTo>
                    <a:lnTo>
                      <a:pt x="20" y="9"/>
                    </a:lnTo>
                    <a:lnTo>
                      <a:pt x="14" y="13"/>
                    </a:lnTo>
                    <a:lnTo>
                      <a:pt x="9" y="18"/>
                    </a:lnTo>
                    <a:lnTo>
                      <a:pt x="4" y="24"/>
                    </a:lnTo>
                    <a:lnTo>
                      <a:pt x="0" y="32"/>
                    </a:lnTo>
                    <a:lnTo>
                      <a:pt x="0" y="32"/>
                    </a:lnTo>
                    <a:lnTo>
                      <a:pt x="5" y="47"/>
                    </a:lnTo>
                    <a:lnTo>
                      <a:pt x="8" y="56"/>
                    </a:lnTo>
                    <a:lnTo>
                      <a:pt x="9" y="65"/>
                    </a:lnTo>
                    <a:lnTo>
                      <a:pt x="9" y="65"/>
                    </a:lnTo>
                    <a:lnTo>
                      <a:pt x="14" y="72"/>
                    </a:lnTo>
                    <a:lnTo>
                      <a:pt x="19" y="78"/>
                    </a:lnTo>
                    <a:lnTo>
                      <a:pt x="22" y="87"/>
                    </a:lnTo>
                    <a:lnTo>
                      <a:pt x="23" y="96"/>
                    </a:lnTo>
                    <a:lnTo>
                      <a:pt x="23"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800">
                  <a:solidFill>
                    <a:srgbClr val="0070C0"/>
                  </a:solidFill>
                </a:endParaRPr>
              </a:p>
            </p:txBody>
          </p:sp>
          <p:sp>
            <p:nvSpPr>
              <p:cNvPr id="7" name="Freeform 80"/>
              <p:cNvSpPr>
                <a:spLocks/>
              </p:cNvSpPr>
              <p:nvPr/>
            </p:nvSpPr>
            <p:spPr bwMode="auto">
              <a:xfrm>
                <a:off x="8843963" y="3181351"/>
                <a:ext cx="50800" cy="31750"/>
              </a:xfrm>
              <a:custGeom>
                <a:avLst/>
                <a:gdLst>
                  <a:gd name="T0" fmla="*/ 7 w 32"/>
                  <a:gd name="T1" fmla="*/ 12 h 20"/>
                  <a:gd name="T2" fmla="*/ 7 w 32"/>
                  <a:gd name="T3" fmla="*/ 12 h 20"/>
                  <a:gd name="T4" fmla="*/ 32 w 32"/>
                  <a:gd name="T5" fmla="*/ 20 h 20"/>
                  <a:gd name="T6" fmla="*/ 32 w 32"/>
                  <a:gd name="T7" fmla="*/ 20 h 20"/>
                  <a:gd name="T8" fmla="*/ 22 w 32"/>
                  <a:gd name="T9" fmla="*/ 0 h 20"/>
                  <a:gd name="T10" fmla="*/ 22 w 32"/>
                  <a:gd name="T11" fmla="*/ 0 h 20"/>
                  <a:gd name="T12" fmla="*/ 5 w 32"/>
                  <a:gd name="T13" fmla="*/ 3 h 20"/>
                  <a:gd name="T14" fmla="*/ 5 w 32"/>
                  <a:gd name="T15" fmla="*/ 3 h 20"/>
                  <a:gd name="T16" fmla="*/ 0 w 32"/>
                  <a:gd name="T17" fmla="*/ 10 h 20"/>
                  <a:gd name="T18" fmla="*/ 7 w 32"/>
                  <a:gd name="T19"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20">
                    <a:moveTo>
                      <a:pt x="7" y="12"/>
                    </a:moveTo>
                    <a:lnTo>
                      <a:pt x="7" y="12"/>
                    </a:lnTo>
                    <a:lnTo>
                      <a:pt x="32" y="20"/>
                    </a:lnTo>
                    <a:lnTo>
                      <a:pt x="32" y="20"/>
                    </a:lnTo>
                    <a:lnTo>
                      <a:pt x="22" y="0"/>
                    </a:lnTo>
                    <a:lnTo>
                      <a:pt x="22" y="0"/>
                    </a:lnTo>
                    <a:lnTo>
                      <a:pt x="5" y="3"/>
                    </a:lnTo>
                    <a:lnTo>
                      <a:pt x="5" y="3"/>
                    </a:lnTo>
                    <a:lnTo>
                      <a:pt x="0" y="10"/>
                    </a:lnTo>
                    <a:lnTo>
                      <a:pt x="7"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800">
                  <a:solidFill>
                    <a:srgbClr val="0070C0"/>
                  </a:solidFill>
                </a:endParaRPr>
              </a:p>
            </p:txBody>
          </p:sp>
          <p:sp>
            <p:nvSpPr>
              <p:cNvPr id="8" name="Freeform 81"/>
              <p:cNvSpPr>
                <a:spLocks/>
              </p:cNvSpPr>
              <p:nvPr/>
            </p:nvSpPr>
            <p:spPr bwMode="auto">
              <a:xfrm>
                <a:off x="8982075" y="3181351"/>
                <a:ext cx="160338" cy="163513"/>
              </a:xfrm>
              <a:custGeom>
                <a:avLst/>
                <a:gdLst>
                  <a:gd name="T0" fmla="*/ 25 w 101"/>
                  <a:gd name="T1" fmla="*/ 0 h 103"/>
                  <a:gd name="T2" fmla="*/ 25 w 101"/>
                  <a:gd name="T3" fmla="*/ 0 h 103"/>
                  <a:gd name="T4" fmla="*/ 14 w 101"/>
                  <a:gd name="T5" fmla="*/ 23 h 103"/>
                  <a:gd name="T6" fmla="*/ 0 w 101"/>
                  <a:gd name="T7" fmla="*/ 47 h 103"/>
                  <a:gd name="T8" fmla="*/ 0 w 101"/>
                  <a:gd name="T9" fmla="*/ 47 h 103"/>
                  <a:gd name="T10" fmla="*/ 17 w 101"/>
                  <a:gd name="T11" fmla="*/ 56 h 103"/>
                  <a:gd name="T12" fmla="*/ 23 w 101"/>
                  <a:gd name="T13" fmla="*/ 61 h 103"/>
                  <a:gd name="T14" fmla="*/ 23 w 101"/>
                  <a:gd name="T15" fmla="*/ 70 h 103"/>
                  <a:gd name="T16" fmla="*/ 23 w 101"/>
                  <a:gd name="T17" fmla="*/ 103 h 103"/>
                  <a:gd name="T18" fmla="*/ 101 w 101"/>
                  <a:gd name="T19" fmla="*/ 103 h 103"/>
                  <a:gd name="T20" fmla="*/ 101 w 101"/>
                  <a:gd name="T21" fmla="*/ 35 h 103"/>
                  <a:gd name="T22" fmla="*/ 101 w 101"/>
                  <a:gd name="T23" fmla="*/ 35 h 103"/>
                  <a:gd name="T24" fmla="*/ 96 w 101"/>
                  <a:gd name="T25" fmla="*/ 31 h 103"/>
                  <a:gd name="T26" fmla="*/ 79 w 101"/>
                  <a:gd name="T27" fmla="*/ 21 h 103"/>
                  <a:gd name="T28" fmla="*/ 56 w 101"/>
                  <a:gd name="T29" fmla="*/ 10 h 103"/>
                  <a:gd name="T30" fmla="*/ 41 w 101"/>
                  <a:gd name="T31" fmla="*/ 5 h 103"/>
                  <a:gd name="T32" fmla="*/ 25 w 101"/>
                  <a:gd name="T33" fmla="*/ 0 h 103"/>
                  <a:gd name="T34" fmla="*/ 25 w 101"/>
                  <a:gd name="T3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 h="103">
                    <a:moveTo>
                      <a:pt x="25" y="0"/>
                    </a:moveTo>
                    <a:lnTo>
                      <a:pt x="25" y="0"/>
                    </a:lnTo>
                    <a:lnTo>
                      <a:pt x="14" y="23"/>
                    </a:lnTo>
                    <a:lnTo>
                      <a:pt x="0" y="47"/>
                    </a:lnTo>
                    <a:lnTo>
                      <a:pt x="0" y="47"/>
                    </a:lnTo>
                    <a:lnTo>
                      <a:pt x="17" y="56"/>
                    </a:lnTo>
                    <a:lnTo>
                      <a:pt x="23" y="61"/>
                    </a:lnTo>
                    <a:lnTo>
                      <a:pt x="23" y="70"/>
                    </a:lnTo>
                    <a:lnTo>
                      <a:pt x="23" y="103"/>
                    </a:lnTo>
                    <a:lnTo>
                      <a:pt x="101" y="103"/>
                    </a:lnTo>
                    <a:lnTo>
                      <a:pt x="101" y="35"/>
                    </a:lnTo>
                    <a:lnTo>
                      <a:pt x="101" y="35"/>
                    </a:lnTo>
                    <a:lnTo>
                      <a:pt x="96" y="31"/>
                    </a:lnTo>
                    <a:lnTo>
                      <a:pt x="79" y="21"/>
                    </a:lnTo>
                    <a:lnTo>
                      <a:pt x="56" y="10"/>
                    </a:lnTo>
                    <a:lnTo>
                      <a:pt x="41" y="5"/>
                    </a:lnTo>
                    <a:lnTo>
                      <a:pt x="25" y="0"/>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800">
                  <a:solidFill>
                    <a:srgbClr val="0070C0"/>
                  </a:solidFill>
                </a:endParaRPr>
              </a:p>
            </p:txBody>
          </p:sp>
          <p:sp>
            <p:nvSpPr>
              <p:cNvPr id="9" name="Freeform 82"/>
              <p:cNvSpPr>
                <a:spLocks/>
              </p:cNvSpPr>
              <p:nvPr/>
            </p:nvSpPr>
            <p:spPr bwMode="auto">
              <a:xfrm>
                <a:off x="8926513" y="3197226"/>
                <a:ext cx="46038" cy="50800"/>
              </a:xfrm>
              <a:custGeom>
                <a:avLst/>
                <a:gdLst>
                  <a:gd name="T0" fmla="*/ 17 w 29"/>
                  <a:gd name="T1" fmla="*/ 0 h 32"/>
                  <a:gd name="T2" fmla="*/ 17 w 29"/>
                  <a:gd name="T3" fmla="*/ 0 h 32"/>
                  <a:gd name="T4" fmla="*/ 13 w 29"/>
                  <a:gd name="T5" fmla="*/ 0 h 32"/>
                  <a:gd name="T6" fmla="*/ 13 w 29"/>
                  <a:gd name="T7" fmla="*/ 0 h 32"/>
                  <a:gd name="T8" fmla="*/ 7 w 29"/>
                  <a:gd name="T9" fmla="*/ 0 h 32"/>
                  <a:gd name="T10" fmla="*/ 3 w 29"/>
                  <a:gd name="T11" fmla="*/ 0 h 32"/>
                  <a:gd name="T12" fmla="*/ 2 w 29"/>
                  <a:gd name="T13" fmla="*/ 2 h 32"/>
                  <a:gd name="T14" fmla="*/ 0 w 29"/>
                  <a:gd name="T15" fmla="*/ 5 h 32"/>
                  <a:gd name="T16" fmla="*/ 0 w 29"/>
                  <a:gd name="T17" fmla="*/ 5 h 32"/>
                  <a:gd name="T18" fmla="*/ 2 w 29"/>
                  <a:gd name="T19" fmla="*/ 9 h 32"/>
                  <a:gd name="T20" fmla="*/ 4 w 29"/>
                  <a:gd name="T21" fmla="*/ 11 h 32"/>
                  <a:gd name="T22" fmla="*/ 6 w 29"/>
                  <a:gd name="T23" fmla="*/ 14 h 32"/>
                  <a:gd name="T24" fmla="*/ 7 w 29"/>
                  <a:gd name="T25" fmla="*/ 16 h 32"/>
                  <a:gd name="T26" fmla="*/ 7 w 29"/>
                  <a:gd name="T27" fmla="*/ 16 h 32"/>
                  <a:gd name="T28" fmla="*/ 6 w 29"/>
                  <a:gd name="T29" fmla="*/ 20 h 32"/>
                  <a:gd name="T30" fmla="*/ 6 w 29"/>
                  <a:gd name="T31" fmla="*/ 20 h 32"/>
                  <a:gd name="T32" fmla="*/ 29 w 29"/>
                  <a:gd name="T33" fmla="*/ 32 h 32"/>
                  <a:gd name="T34" fmla="*/ 29 w 29"/>
                  <a:gd name="T35" fmla="*/ 32 h 32"/>
                  <a:gd name="T36" fmla="*/ 26 w 29"/>
                  <a:gd name="T37" fmla="*/ 23 h 32"/>
                  <a:gd name="T38" fmla="*/ 23 w 29"/>
                  <a:gd name="T39" fmla="*/ 16 h 32"/>
                  <a:gd name="T40" fmla="*/ 23 w 29"/>
                  <a:gd name="T41" fmla="*/ 16 h 32"/>
                  <a:gd name="T42" fmla="*/ 25 w 29"/>
                  <a:gd name="T43" fmla="*/ 14 h 32"/>
                  <a:gd name="T44" fmla="*/ 26 w 29"/>
                  <a:gd name="T45" fmla="*/ 11 h 32"/>
                  <a:gd name="T46" fmla="*/ 29 w 29"/>
                  <a:gd name="T47" fmla="*/ 9 h 32"/>
                  <a:gd name="T48" fmla="*/ 29 w 29"/>
                  <a:gd name="T49" fmla="*/ 5 h 32"/>
                  <a:gd name="T50" fmla="*/ 29 w 29"/>
                  <a:gd name="T51" fmla="*/ 5 h 32"/>
                  <a:gd name="T52" fmla="*/ 29 w 29"/>
                  <a:gd name="T53" fmla="*/ 2 h 32"/>
                  <a:gd name="T54" fmla="*/ 26 w 29"/>
                  <a:gd name="T55" fmla="*/ 0 h 32"/>
                  <a:gd name="T56" fmla="*/ 22 w 29"/>
                  <a:gd name="T57" fmla="*/ 0 h 32"/>
                  <a:gd name="T58" fmla="*/ 17 w 29"/>
                  <a:gd name="T59" fmla="*/ 0 h 32"/>
                  <a:gd name="T60" fmla="*/ 17 w 29"/>
                  <a:gd name="T6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 h="32">
                    <a:moveTo>
                      <a:pt x="17" y="0"/>
                    </a:moveTo>
                    <a:lnTo>
                      <a:pt x="17" y="0"/>
                    </a:lnTo>
                    <a:lnTo>
                      <a:pt x="13" y="0"/>
                    </a:lnTo>
                    <a:lnTo>
                      <a:pt x="13" y="0"/>
                    </a:lnTo>
                    <a:lnTo>
                      <a:pt x="7" y="0"/>
                    </a:lnTo>
                    <a:lnTo>
                      <a:pt x="3" y="0"/>
                    </a:lnTo>
                    <a:lnTo>
                      <a:pt x="2" y="2"/>
                    </a:lnTo>
                    <a:lnTo>
                      <a:pt x="0" y="5"/>
                    </a:lnTo>
                    <a:lnTo>
                      <a:pt x="0" y="5"/>
                    </a:lnTo>
                    <a:lnTo>
                      <a:pt x="2" y="9"/>
                    </a:lnTo>
                    <a:lnTo>
                      <a:pt x="4" y="11"/>
                    </a:lnTo>
                    <a:lnTo>
                      <a:pt x="6" y="14"/>
                    </a:lnTo>
                    <a:lnTo>
                      <a:pt x="7" y="16"/>
                    </a:lnTo>
                    <a:lnTo>
                      <a:pt x="7" y="16"/>
                    </a:lnTo>
                    <a:lnTo>
                      <a:pt x="6" y="20"/>
                    </a:lnTo>
                    <a:lnTo>
                      <a:pt x="6" y="20"/>
                    </a:lnTo>
                    <a:lnTo>
                      <a:pt x="29" y="32"/>
                    </a:lnTo>
                    <a:lnTo>
                      <a:pt x="29" y="32"/>
                    </a:lnTo>
                    <a:lnTo>
                      <a:pt x="26" y="23"/>
                    </a:lnTo>
                    <a:lnTo>
                      <a:pt x="23" y="16"/>
                    </a:lnTo>
                    <a:lnTo>
                      <a:pt x="23" y="16"/>
                    </a:lnTo>
                    <a:lnTo>
                      <a:pt x="25" y="14"/>
                    </a:lnTo>
                    <a:lnTo>
                      <a:pt x="26" y="11"/>
                    </a:lnTo>
                    <a:lnTo>
                      <a:pt x="29" y="9"/>
                    </a:lnTo>
                    <a:lnTo>
                      <a:pt x="29" y="5"/>
                    </a:lnTo>
                    <a:lnTo>
                      <a:pt x="29" y="5"/>
                    </a:lnTo>
                    <a:lnTo>
                      <a:pt x="29" y="2"/>
                    </a:lnTo>
                    <a:lnTo>
                      <a:pt x="26" y="0"/>
                    </a:lnTo>
                    <a:lnTo>
                      <a:pt x="22" y="0"/>
                    </a:lnTo>
                    <a:lnTo>
                      <a:pt x="17" y="0"/>
                    </a:ln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800">
                  <a:solidFill>
                    <a:srgbClr val="0070C0"/>
                  </a:solidFill>
                </a:endParaRPr>
              </a:p>
            </p:txBody>
          </p:sp>
          <p:sp>
            <p:nvSpPr>
              <p:cNvPr id="10" name="Freeform 83"/>
              <p:cNvSpPr>
                <a:spLocks/>
              </p:cNvSpPr>
              <p:nvPr/>
            </p:nvSpPr>
            <p:spPr bwMode="auto">
              <a:xfrm>
                <a:off x="8456613" y="2949576"/>
                <a:ext cx="180975" cy="231775"/>
              </a:xfrm>
              <a:custGeom>
                <a:avLst/>
                <a:gdLst>
                  <a:gd name="T0" fmla="*/ 110 w 114"/>
                  <a:gd name="T1" fmla="*/ 68 h 146"/>
                  <a:gd name="T2" fmla="*/ 110 w 114"/>
                  <a:gd name="T3" fmla="*/ 68 h 146"/>
                  <a:gd name="T4" fmla="*/ 111 w 114"/>
                  <a:gd name="T5" fmla="*/ 55 h 146"/>
                  <a:gd name="T6" fmla="*/ 114 w 114"/>
                  <a:gd name="T7" fmla="*/ 43 h 146"/>
                  <a:gd name="T8" fmla="*/ 114 w 114"/>
                  <a:gd name="T9" fmla="*/ 43 h 146"/>
                  <a:gd name="T10" fmla="*/ 111 w 114"/>
                  <a:gd name="T11" fmla="*/ 33 h 146"/>
                  <a:gd name="T12" fmla="*/ 106 w 114"/>
                  <a:gd name="T13" fmla="*/ 24 h 146"/>
                  <a:gd name="T14" fmla="*/ 101 w 114"/>
                  <a:gd name="T15" fmla="*/ 17 h 146"/>
                  <a:gd name="T16" fmla="*/ 95 w 114"/>
                  <a:gd name="T17" fmla="*/ 10 h 146"/>
                  <a:gd name="T18" fmla="*/ 87 w 114"/>
                  <a:gd name="T19" fmla="*/ 5 h 146"/>
                  <a:gd name="T20" fmla="*/ 80 w 114"/>
                  <a:gd name="T21" fmla="*/ 3 h 146"/>
                  <a:gd name="T22" fmla="*/ 72 w 114"/>
                  <a:gd name="T23" fmla="*/ 0 h 146"/>
                  <a:gd name="T24" fmla="*/ 63 w 114"/>
                  <a:gd name="T25" fmla="*/ 0 h 146"/>
                  <a:gd name="T26" fmla="*/ 63 w 114"/>
                  <a:gd name="T27" fmla="*/ 0 h 146"/>
                  <a:gd name="T28" fmla="*/ 54 w 114"/>
                  <a:gd name="T29" fmla="*/ 0 h 146"/>
                  <a:gd name="T30" fmla="*/ 44 w 114"/>
                  <a:gd name="T31" fmla="*/ 4 h 146"/>
                  <a:gd name="T32" fmla="*/ 35 w 114"/>
                  <a:gd name="T33" fmla="*/ 8 h 146"/>
                  <a:gd name="T34" fmla="*/ 27 w 114"/>
                  <a:gd name="T35" fmla="*/ 15 h 146"/>
                  <a:gd name="T36" fmla="*/ 20 w 114"/>
                  <a:gd name="T37" fmla="*/ 23 h 146"/>
                  <a:gd name="T38" fmla="*/ 14 w 114"/>
                  <a:gd name="T39" fmla="*/ 35 h 146"/>
                  <a:gd name="T40" fmla="*/ 12 w 114"/>
                  <a:gd name="T41" fmla="*/ 46 h 146"/>
                  <a:gd name="T42" fmla="*/ 11 w 114"/>
                  <a:gd name="T43" fmla="*/ 60 h 146"/>
                  <a:gd name="T44" fmla="*/ 11 w 114"/>
                  <a:gd name="T45" fmla="*/ 60 h 146"/>
                  <a:gd name="T46" fmla="*/ 11 w 114"/>
                  <a:gd name="T47" fmla="*/ 64 h 146"/>
                  <a:gd name="T48" fmla="*/ 11 w 114"/>
                  <a:gd name="T49" fmla="*/ 64 h 146"/>
                  <a:gd name="T50" fmla="*/ 7 w 114"/>
                  <a:gd name="T51" fmla="*/ 65 h 146"/>
                  <a:gd name="T52" fmla="*/ 3 w 114"/>
                  <a:gd name="T53" fmla="*/ 69 h 146"/>
                  <a:gd name="T54" fmla="*/ 0 w 114"/>
                  <a:gd name="T55" fmla="*/ 74 h 146"/>
                  <a:gd name="T56" fmla="*/ 0 w 114"/>
                  <a:gd name="T57" fmla="*/ 79 h 146"/>
                  <a:gd name="T58" fmla="*/ 0 w 114"/>
                  <a:gd name="T59" fmla="*/ 79 h 146"/>
                  <a:gd name="T60" fmla="*/ 0 w 114"/>
                  <a:gd name="T61" fmla="*/ 82 h 146"/>
                  <a:gd name="T62" fmla="*/ 2 w 114"/>
                  <a:gd name="T63" fmla="*/ 84 h 146"/>
                  <a:gd name="T64" fmla="*/ 6 w 114"/>
                  <a:gd name="T65" fmla="*/ 89 h 146"/>
                  <a:gd name="T66" fmla="*/ 11 w 114"/>
                  <a:gd name="T67" fmla="*/ 93 h 146"/>
                  <a:gd name="T68" fmla="*/ 16 w 114"/>
                  <a:gd name="T69" fmla="*/ 95 h 146"/>
                  <a:gd name="T70" fmla="*/ 16 w 114"/>
                  <a:gd name="T71" fmla="*/ 95 h 146"/>
                  <a:gd name="T72" fmla="*/ 20 w 114"/>
                  <a:gd name="T73" fmla="*/ 105 h 146"/>
                  <a:gd name="T74" fmla="*/ 25 w 114"/>
                  <a:gd name="T75" fmla="*/ 115 h 146"/>
                  <a:gd name="T76" fmla="*/ 30 w 114"/>
                  <a:gd name="T77" fmla="*/ 123 h 146"/>
                  <a:gd name="T78" fmla="*/ 36 w 114"/>
                  <a:gd name="T79" fmla="*/ 130 h 146"/>
                  <a:gd name="T80" fmla="*/ 43 w 114"/>
                  <a:gd name="T81" fmla="*/ 137 h 146"/>
                  <a:gd name="T82" fmla="*/ 49 w 114"/>
                  <a:gd name="T83" fmla="*/ 142 h 146"/>
                  <a:gd name="T84" fmla="*/ 57 w 114"/>
                  <a:gd name="T85" fmla="*/ 144 h 146"/>
                  <a:gd name="T86" fmla="*/ 63 w 114"/>
                  <a:gd name="T87" fmla="*/ 146 h 146"/>
                  <a:gd name="T88" fmla="*/ 63 w 114"/>
                  <a:gd name="T89" fmla="*/ 146 h 146"/>
                  <a:gd name="T90" fmla="*/ 68 w 114"/>
                  <a:gd name="T91" fmla="*/ 144 h 146"/>
                  <a:gd name="T92" fmla="*/ 74 w 114"/>
                  <a:gd name="T93" fmla="*/ 143 h 146"/>
                  <a:gd name="T94" fmla="*/ 80 w 114"/>
                  <a:gd name="T95" fmla="*/ 140 h 146"/>
                  <a:gd name="T96" fmla="*/ 85 w 114"/>
                  <a:gd name="T97" fmla="*/ 135 h 146"/>
                  <a:gd name="T98" fmla="*/ 95 w 114"/>
                  <a:gd name="T99" fmla="*/ 125 h 146"/>
                  <a:gd name="T100" fmla="*/ 103 w 114"/>
                  <a:gd name="T101" fmla="*/ 112 h 146"/>
                  <a:gd name="T102" fmla="*/ 103 w 114"/>
                  <a:gd name="T103" fmla="*/ 112 h 146"/>
                  <a:gd name="T104" fmla="*/ 100 w 114"/>
                  <a:gd name="T105" fmla="*/ 105 h 146"/>
                  <a:gd name="T106" fmla="*/ 99 w 114"/>
                  <a:gd name="T107" fmla="*/ 96 h 146"/>
                  <a:gd name="T108" fmla="*/ 99 w 114"/>
                  <a:gd name="T109" fmla="*/ 96 h 146"/>
                  <a:gd name="T110" fmla="*/ 99 w 114"/>
                  <a:gd name="T111" fmla="*/ 88 h 146"/>
                  <a:gd name="T112" fmla="*/ 101 w 114"/>
                  <a:gd name="T113" fmla="*/ 80 h 146"/>
                  <a:gd name="T114" fmla="*/ 105 w 114"/>
                  <a:gd name="T115" fmla="*/ 73 h 146"/>
                  <a:gd name="T116" fmla="*/ 110 w 114"/>
                  <a:gd name="T117" fmla="*/ 68 h 146"/>
                  <a:gd name="T118" fmla="*/ 110 w 114"/>
                  <a:gd name="T119" fmla="*/ 6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 h="146">
                    <a:moveTo>
                      <a:pt x="110" y="68"/>
                    </a:moveTo>
                    <a:lnTo>
                      <a:pt x="110" y="68"/>
                    </a:lnTo>
                    <a:lnTo>
                      <a:pt x="111" y="55"/>
                    </a:lnTo>
                    <a:lnTo>
                      <a:pt x="114" y="43"/>
                    </a:lnTo>
                    <a:lnTo>
                      <a:pt x="114" y="43"/>
                    </a:lnTo>
                    <a:lnTo>
                      <a:pt x="111" y="33"/>
                    </a:lnTo>
                    <a:lnTo>
                      <a:pt x="106" y="24"/>
                    </a:lnTo>
                    <a:lnTo>
                      <a:pt x="101" y="17"/>
                    </a:lnTo>
                    <a:lnTo>
                      <a:pt x="95" y="10"/>
                    </a:lnTo>
                    <a:lnTo>
                      <a:pt x="87" y="5"/>
                    </a:lnTo>
                    <a:lnTo>
                      <a:pt x="80" y="3"/>
                    </a:lnTo>
                    <a:lnTo>
                      <a:pt x="72" y="0"/>
                    </a:lnTo>
                    <a:lnTo>
                      <a:pt x="63" y="0"/>
                    </a:lnTo>
                    <a:lnTo>
                      <a:pt x="63" y="0"/>
                    </a:lnTo>
                    <a:lnTo>
                      <a:pt x="54" y="0"/>
                    </a:lnTo>
                    <a:lnTo>
                      <a:pt x="44" y="4"/>
                    </a:lnTo>
                    <a:lnTo>
                      <a:pt x="35" y="8"/>
                    </a:lnTo>
                    <a:lnTo>
                      <a:pt x="27" y="15"/>
                    </a:lnTo>
                    <a:lnTo>
                      <a:pt x="20" y="23"/>
                    </a:lnTo>
                    <a:lnTo>
                      <a:pt x="14" y="35"/>
                    </a:lnTo>
                    <a:lnTo>
                      <a:pt x="12" y="46"/>
                    </a:lnTo>
                    <a:lnTo>
                      <a:pt x="11" y="60"/>
                    </a:lnTo>
                    <a:lnTo>
                      <a:pt x="11" y="60"/>
                    </a:lnTo>
                    <a:lnTo>
                      <a:pt x="11" y="64"/>
                    </a:lnTo>
                    <a:lnTo>
                      <a:pt x="11" y="64"/>
                    </a:lnTo>
                    <a:lnTo>
                      <a:pt x="7" y="65"/>
                    </a:lnTo>
                    <a:lnTo>
                      <a:pt x="3" y="69"/>
                    </a:lnTo>
                    <a:lnTo>
                      <a:pt x="0" y="74"/>
                    </a:lnTo>
                    <a:lnTo>
                      <a:pt x="0" y="79"/>
                    </a:lnTo>
                    <a:lnTo>
                      <a:pt x="0" y="79"/>
                    </a:lnTo>
                    <a:lnTo>
                      <a:pt x="0" y="82"/>
                    </a:lnTo>
                    <a:lnTo>
                      <a:pt x="2" y="84"/>
                    </a:lnTo>
                    <a:lnTo>
                      <a:pt x="6" y="89"/>
                    </a:lnTo>
                    <a:lnTo>
                      <a:pt x="11" y="93"/>
                    </a:lnTo>
                    <a:lnTo>
                      <a:pt x="16" y="95"/>
                    </a:lnTo>
                    <a:lnTo>
                      <a:pt x="16" y="95"/>
                    </a:lnTo>
                    <a:lnTo>
                      <a:pt x="20" y="105"/>
                    </a:lnTo>
                    <a:lnTo>
                      <a:pt x="25" y="115"/>
                    </a:lnTo>
                    <a:lnTo>
                      <a:pt x="30" y="123"/>
                    </a:lnTo>
                    <a:lnTo>
                      <a:pt x="36" y="130"/>
                    </a:lnTo>
                    <a:lnTo>
                      <a:pt x="43" y="137"/>
                    </a:lnTo>
                    <a:lnTo>
                      <a:pt x="49" y="142"/>
                    </a:lnTo>
                    <a:lnTo>
                      <a:pt x="57" y="144"/>
                    </a:lnTo>
                    <a:lnTo>
                      <a:pt x="63" y="146"/>
                    </a:lnTo>
                    <a:lnTo>
                      <a:pt x="63" y="146"/>
                    </a:lnTo>
                    <a:lnTo>
                      <a:pt x="68" y="144"/>
                    </a:lnTo>
                    <a:lnTo>
                      <a:pt x="74" y="143"/>
                    </a:lnTo>
                    <a:lnTo>
                      <a:pt x="80" y="140"/>
                    </a:lnTo>
                    <a:lnTo>
                      <a:pt x="85" y="135"/>
                    </a:lnTo>
                    <a:lnTo>
                      <a:pt x="95" y="125"/>
                    </a:lnTo>
                    <a:lnTo>
                      <a:pt x="103" y="112"/>
                    </a:lnTo>
                    <a:lnTo>
                      <a:pt x="103" y="112"/>
                    </a:lnTo>
                    <a:lnTo>
                      <a:pt x="100" y="105"/>
                    </a:lnTo>
                    <a:lnTo>
                      <a:pt x="99" y="96"/>
                    </a:lnTo>
                    <a:lnTo>
                      <a:pt x="99" y="96"/>
                    </a:lnTo>
                    <a:lnTo>
                      <a:pt x="99" y="88"/>
                    </a:lnTo>
                    <a:lnTo>
                      <a:pt x="101" y="80"/>
                    </a:lnTo>
                    <a:lnTo>
                      <a:pt x="105" y="73"/>
                    </a:lnTo>
                    <a:lnTo>
                      <a:pt x="110" y="68"/>
                    </a:lnTo>
                    <a:lnTo>
                      <a:pt x="11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800">
                  <a:solidFill>
                    <a:srgbClr val="0070C0"/>
                  </a:solidFill>
                </a:endParaRPr>
              </a:p>
            </p:txBody>
          </p:sp>
          <p:sp>
            <p:nvSpPr>
              <p:cNvPr id="11" name="Freeform 84"/>
              <p:cNvSpPr>
                <a:spLocks/>
              </p:cNvSpPr>
              <p:nvPr/>
            </p:nvSpPr>
            <p:spPr bwMode="auto">
              <a:xfrm>
                <a:off x="8361363" y="3178176"/>
                <a:ext cx="168275" cy="166688"/>
              </a:xfrm>
              <a:custGeom>
                <a:avLst/>
                <a:gdLst>
                  <a:gd name="T0" fmla="*/ 0 w 106"/>
                  <a:gd name="T1" fmla="*/ 36 h 105"/>
                  <a:gd name="T2" fmla="*/ 0 w 106"/>
                  <a:gd name="T3" fmla="*/ 105 h 105"/>
                  <a:gd name="T4" fmla="*/ 87 w 106"/>
                  <a:gd name="T5" fmla="*/ 105 h 105"/>
                  <a:gd name="T6" fmla="*/ 87 w 106"/>
                  <a:gd name="T7" fmla="*/ 72 h 105"/>
                  <a:gd name="T8" fmla="*/ 87 w 106"/>
                  <a:gd name="T9" fmla="*/ 63 h 105"/>
                  <a:gd name="T10" fmla="*/ 94 w 106"/>
                  <a:gd name="T11" fmla="*/ 58 h 105"/>
                  <a:gd name="T12" fmla="*/ 94 w 106"/>
                  <a:gd name="T13" fmla="*/ 58 h 105"/>
                  <a:gd name="T14" fmla="*/ 106 w 106"/>
                  <a:gd name="T15" fmla="*/ 50 h 105"/>
                  <a:gd name="T16" fmla="*/ 106 w 106"/>
                  <a:gd name="T17" fmla="*/ 50 h 105"/>
                  <a:gd name="T18" fmla="*/ 92 w 106"/>
                  <a:gd name="T19" fmla="*/ 25 h 105"/>
                  <a:gd name="T20" fmla="*/ 80 w 106"/>
                  <a:gd name="T21" fmla="*/ 0 h 105"/>
                  <a:gd name="T22" fmla="*/ 80 w 106"/>
                  <a:gd name="T23" fmla="*/ 0 h 105"/>
                  <a:gd name="T24" fmla="*/ 63 w 106"/>
                  <a:gd name="T25" fmla="*/ 4 h 105"/>
                  <a:gd name="T26" fmla="*/ 48 w 106"/>
                  <a:gd name="T27" fmla="*/ 10 h 105"/>
                  <a:gd name="T28" fmla="*/ 35 w 106"/>
                  <a:gd name="T29" fmla="*/ 16 h 105"/>
                  <a:gd name="T30" fmla="*/ 22 w 106"/>
                  <a:gd name="T31" fmla="*/ 22 h 105"/>
                  <a:gd name="T32" fmla="*/ 6 w 106"/>
                  <a:gd name="T33" fmla="*/ 32 h 105"/>
                  <a:gd name="T34" fmla="*/ 0 w 106"/>
                  <a:gd name="T35" fmla="*/ 36 h 105"/>
                  <a:gd name="T36" fmla="*/ 0 w 106"/>
                  <a:gd name="T37"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05">
                    <a:moveTo>
                      <a:pt x="0" y="36"/>
                    </a:moveTo>
                    <a:lnTo>
                      <a:pt x="0" y="105"/>
                    </a:lnTo>
                    <a:lnTo>
                      <a:pt x="87" y="105"/>
                    </a:lnTo>
                    <a:lnTo>
                      <a:pt x="87" y="72"/>
                    </a:lnTo>
                    <a:lnTo>
                      <a:pt x="87" y="63"/>
                    </a:lnTo>
                    <a:lnTo>
                      <a:pt x="94" y="58"/>
                    </a:lnTo>
                    <a:lnTo>
                      <a:pt x="94" y="58"/>
                    </a:lnTo>
                    <a:lnTo>
                      <a:pt x="106" y="50"/>
                    </a:lnTo>
                    <a:lnTo>
                      <a:pt x="106" y="50"/>
                    </a:lnTo>
                    <a:lnTo>
                      <a:pt x="92" y="25"/>
                    </a:lnTo>
                    <a:lnTo>
                      <a:pt x="80" y="0"/>
                    </a:lnTo>
                    <a:lnTo>
                      <a:pt x="80" y="0"/>
                    </a:lnTo>
                    <a:lnTo>
                      <a:pt x="63" y="4"/>
                    </a:lnTo>
                    <a:lnTo>
                      <a:pt x="48" y="10"/>
                    </a:lnTo>
                    <a:lnTo>
                      <a:pt x="35" y="16"/>
                    </a:lnTo>
                    <a:lnTo>
                      <a:pt x="22" y="22"/>
                    </a:lnTo>
                    <a:lnTo>
                      <a:pt x="6" y="32"/>
                    </a:lnTo>
                    <a:lnTo>
                      <a:pt x="0" y="36"/>
                    </a:ln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800">
                  <a:solidFill>
                    <a:srgbClr val="0070C0"/>
                  </a:solidFill>
                </a:endParaRPr>
              </a:p>
            </p:txBody>
          </p:sp>
          <p:sp>
            <p:nvSpPr>
              <p:cNvPr id="12" name="Freeform 85"/>
              <p:cNvSpPr>
                <a:spLocks/>
              </p:cNvSpPr>
              <p:nvPr/>
            </p:nvSpPr>
            <p:spPr bwMode="auto">
              <a:xfrm>
                <a:off x="8537575" y="3194051"/>
                <a:ext cx="46038" cy="57150"/>
              </a:xfrm>
              <a:custGeom>
                <a:avLst/>
                <a:gdLst>
                  <a:gd name="T0" fmla="*/ 16 w 29"/>
                  <a:gd name="T1" fmla="*/ 0 h 36"/>
                  <a:gd name="T2" fmla="*/ 16 w 29"/>
                  <a:gd name="T3" fmla="*/ 0 h 36"/>
                  <a:gd name="T4" fmla="*/ 12 w 29"/>
                  <a:gd name="T5" fmla="*/ 0 h 36"/>
                  <a:gd name="T6" fmla="*/ 12 w 29"/>
                  <a:gd name="T7" fmla="*/ 0 h 36"/>
                  <a:gd name="T8" fmla="*/ 7 w 29"/>
                  <a:gd name="T9" fmla="*/ 0 h 36"/>
                  <a:gd name="T10" fmla="*/ 3 w 29"/>
                  <a:gd name="T11" fmla="*/ 2 h 36"/>
                  <a:gd name="T12" fmla="*/ 0 w 29"/>
                  <a:gd name="T13" fmla="*/ 3 h 36"/>
                  <a:gd name="T14" fmla="*/ 0 w 29"/>
                  <a:gd name="T15" fmla="*/ 6 h 36"/>
                  <a:gd name="T16" fmla="*/ 0 w 29"/>
                  <a:gd name="T17" fmla="*/ 6 h 36"/>
                  <a:gd name="T18" fmla="*/ 0 w 29"/>
                  <a:gd name="T19" fmla="*/ 9 h 36"/>
                  <a:gd name="T20" fmla="*/ 3 w 29"/>
                  <a:gd name="T21" fmla="*/ 12 h 36"/>
                  <a:gd name="T22" fmla="*/ 4 w 29"/>
                  <a:gd name="T23" fmla="*/ 15 h 36"/>
                  <a:gd name="T24" fmla="*/ 6 w 29"/>
                  <a:gd name="T25" fmla="*/ 17 h 36"/>
                  <a:gd name="T26" fmla="*/ 6 w 29"/>
                  <a:gd name="T27" fmla="*/ 17 h 36"/>
                  <a:gd name="T28" fmla="*/ 4 w 29"/>
                  <a:gd name="T29" fmla="*/ 21 h 36"/>
                  <a:gd name="T30" fmla="*/ 3 w 29"/>
                  <a:gd name="T31" fmla="*/ 26 h 36"/>
                  <a:gd name="T32" fmla="*/ 2 w 29"/>
                  <a:gd name="T33" fmla="*/ 31 h 36"/>
                  <a:gd name="T34" fmla="*/ 0 w 29"/>
                  <a:gd name="T35" fmla="*/ 36 h 36"/>
                  <a:gd name="T36" fmla="*/ 0 w 29"/>
                  <a:gd name="T37" fmla="*/ 36 h 36"/>
                  <a:gd name="T38" fmla="*/ 0 w 29"/>
                  <a:gd name="T39" fmla="*/ 36 h 36"/>
                  <a:gd name="T40" fmla="*/ 0 w 29"/>
                  <a:gd name="T41" fmla="*/ 36 h 36"/>
                  <a:gd name="T42" fmla="*/ 25 w 29"/>
                  <a:gd name="T43" fmla="*/ 25 h 36"/>
                  <a:gd name="T44" fmla="*/ 25 w 29"/>
                  <a:gd name="T45" fmla="*/ 25 h 36"/>
                  <a:gd name="T46" fmla="*/ 22 w 29"/>
                  <a:gd name="T47" fmla="*/ 17 h 36"/>
                  <a:gd name="T48" fmla="*/ 22 w 29"/>
                  <a:gd name="T49" fmla="*/ 17 h 36"/>
                  <a:gd name="T50" fmla="*/ 23 w 29"/>
                  <a:gd name="T51" fmla="*/ 15 h 36"/>
                  <a:gd name="T52" fmla="*/ 26 w 29"/>
                  <a:gd name="T53" fmla="*/ 12 h 36"/>
                  <a:gd name="T54" fmla="*/ 27 w 29"/>
                  <a:gd name="T55" fmla="*/ 9 h 36"/>
                  <a:gd name="T56" fmla="*/ 29 w 29"/>
                  <a:gd name="T57" fmla="*/ 6 h 36"/>
                  <a:gd name="T58" fmla="*/ 29 w 29"/>
                  <a:gd name="T59" fmla="*/ 6 h 36"/>
                  <a:gd name="T60" fmla="*/ 27 w 29"/>
                  <a:gd name="T61" fmla="*/ 3 h 36"/>
                  <a:gd name="T62" fmla="*/ 26 w 29"/>
                  <a:gd name="T63" fmla="*/ 2 h 36"/>
                  <a:gd name="T64" fmla="*/ 22 w 29"/>
                  <a:gd name="T65" fmla="*/ 0 h 36"/>
                  <a:gd name="T66" fmla="*/ 16 w 29"/>
                  <a:gd name="T67" fmla="*/ 0 h 36"/>
                  <a:gd name="T68" fmla="*/ 16 w 29"/>
                  <a:gd name="T6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 h="36">
                    <a:moveTo>
                      <a:pt x="16" y="0"/>
                    </a:moveTo>
                    <a:lnTo>
                      <a:pt x="16" y="0"/>
                    </a:lnTo>
                    <a:lnTo>
                      <a:pt x="12" y="0"/>
                    </a:lnTo>
                    <a:lnTo>
                      <a:pt x="12" y="0"/>
                    </a:lnTo>
                    <a:lnTo>
                      <a:pt x="7" y="0"/>
                    </a:lnTo>
                    <a:lnTo>
                      <a:pt x="3" y="2"/>
                    </a:lnTo>
                    <a:lnTo>
                      <a:pt x="0" y="3"/>
                    </a:lnTo>
                    <a:lnTo>
                      <a:pt x="0" y="6"/>
                    </a:lnTo>
                    <a:lnTo>
                      <a:pt x="0" y="6"/>
                    </a:lnTo>
                    <a:lnTo>
                      <a:pt x="0" y="9"/>
                    </a:lnTo>
                    <a:lnTo>
                      <a:pt x="3" y="12"/>
                    </a:lnTo>
                    <a:lnTo>
                      <a:pt x="4" y="15"/>
                    </a:lnTo>
                    <a:lnTo>
                      <a:pt x="6" y="17"/>
                    </a:lnTo>
                    <a:lnTo>
                      <a:pt x="6" y="17"/>
                    </a:lnTo>
                    <a:lnTo>
                      <a:pt x="4" y="21"/>
                    </a:lnTo>
                    <a:lnTo>
                      <a:pt x="3" y="26"/>
                    </a:lnTo>
                    <a:lnTo>
                      <a:pt x="2" y="31"/>
                    </a:lnTo>
                    <a:lnTo>
                      <a:pt x="0" y="36"/>
                    </a:lnTo>
                    <a:lnTo>
                      <a:pt x="0" y="36"/>
                    </a:lnTo>
                    <a:lnTo>
                      <a:pt x="0" y="36"/>
                    </a:lnTo>
                    <a:lnTo>
                      <a:pt x="0" y="36"/>
                    </a:lnTo>
                    <a:lnTo>
                      <a:pt x="25" y="25"/>
                    </a:lnTo>
                    <a:lnTo>
                      <a:pt x="25" y="25"/>
                    </a:lnTo>
                    <a:lnTo>
                      <a:pt x="22" y="17"/>
                    </a:lnTo>
                    <a:lnTo>
                      <a:pt x="22" y="17"/>
                    </a:lnTo>
                    <a:lnTo>
                      <a:pt x="23" y="15"/>
                    </a:lnTo>
                    <a:lnTo>
                      <a:pt x="26" y="12"/>
                    </a:lnTo>
                    <a:lnTo>
                      <a:pt x="27" y="9"/>
                    </a:lnTo>
                    <a:lnTo>
                      <a:pt x="29" y="6"/>
                    </a:lnTo>
                    <a:lnTo>
                      <a:pt x="29" y="6"/>
                    </a:lnTo>
                    <a:lnTo>
                      <a:pt x="27" y="3"/>
                    </a:lnTo>
                    <a:lnTo>
                      <a:pt x="26" y="2"/>
                    </a:lnTo>
                    <a:lnTo>
                      <a:pt x="22" y="0"/>
                    </a:lnTo>
                    <a:lnTo>
                      <a:pt x="16" y="0"/>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800">
                  <a:solidFill>
                    <a:srgbClr val="0070C0"/>
                  </a:solidFill>
                </a:endParaRPr>
              </a:p>
            </p:txBody>
          </p:sp>
          <p:sp>
            <p:nvSpPr>
              <p:cNvPr id="13" name="Freeform 86"/>
              <p:cNvSpPr>
                <a:spLocks/>
              </p:cNvSpPr>
              <p:nvPr/>
            </p:nvSpPr>
            <p:spPr bwMode="auto">
              <a:xfrm>
                <a:off x="8613775" y="3178176"/>
                <a:ext cx="58738" cy="39688"/>
              </a:xfrm>
              <a:custGeom>
                <a:avLst/>
                <a:gdLst>
                  <a:gd name="T0" fmla="*/ 11 w 37"/>
                  <a:gd name="T1" fmla="*/ 0 h 25"/>
                  <a:gd name="T2" fmla="*/ 11 w 37"/>
                  <a:gd name="T3" fmla="*/ 0 h 25"/>
                  <a:gd name="T4" fmla="*/ 0 w 37"/>
                  <a:gd name="T5" fmla="*/ 25 h 25"/>
                  <a:gd name="T6" fmla="*/ 0 w 37"/>
                  <a:gd name="T7" fmla="*/ 25 h 25"/>
                  <a:gd name="T8" fmla="*/ 16 w 37"/>
                  <a:gd name="T9" fmla="*/ 18 h 25"/>
                  <a:gd name="T10" fmla="*/ 35 w 37"/>
                  <a:gd name="T11" fmla="*/ 13 h 25"/>
                  <a:gd name="T12" fmla="*/ 37 w 37"/>
                  <a:gd name="T13" fmla="*/ 13 h 25"/>
                  <a:gd name="T14" fmla="*/ 37 w 37"/>
                  <a:gd name="T15" fmla="*/ 13 h 25"/>
                  <a:gd name="T16" fmla="*/ 34 w 37"/>
                  <a:gd name="T17" fmla="*/ 8 h 25"/>
                  <a:gd name="T18" fmla="*/ 34 w 37"/>
                  <a:gd name="T19" fmla="*/ 8 h 25"/>
                  <a:gd name="T20" fmla="*/ 11 w 37"/>
                  <a:gd name="T21" fmla="*/ 0 h 25"/>
                  <a:gd name="T22" fmla="*/ 11 w 37"/>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5">
                    <a:moveTo>
                      <a:pt x="11" y="0"/>
                    </a:moveTo>
                    <a:lnTo>
                      <a:pt x="11" y="0"/>
                    </a:lnTo>
                    <a:lnTo>
                      <a:pt x="0" y="25"/>
                    </a:lnTo>
                    <a:lnTo>
                      <a:pt x="0" y="25"/>
                    </a:lnTo>
                    <a:lnTo>
                      <a:pt x="16" y="18"/>
                    </a:lnTo>
                    <a:lnTo>
                      <a:pt x="35" y="13"/>
                    </a:lnTo>
                    <a:lnTo>
                      <a:pt x="37" y="13"/>
                    </a:lnTo>
                    <a:lnTo>
                      <a:pt x="37" y="13"/>
                    </a:lnTo>
                    <a:lnTo>
                      <a:pt x="34" y="8"/>
                    </a:lnTo>
                    <a:lnTo>
                      <a:pt x="34" y="8"/>
                    </a:lnTo>
                    <a:lnTo>
                      <a:pt x="11" y="0"/>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800">
                  <a:solidFill>
                    <a:srgbClr val="0070C0"/>
                  </a:solidFill>
                </a:endParaRPr>
              </a:p>
            </p:txBody>
          </p:sp>
          <p:sp>
            <p:nvSpPr>
              <p:cNvPr id="14" name="Freeform 87"/>
              <p:cNvSpPr>
                <a:spLocks/>
              </p:cNvSpPr>
              <p:nvPr/>
            </p:nvSpPr>
            <p:spPr bwMode="auto">
              <a:xfrm>
                <a:off x="8639175" y="2951163"/>
                <a:ext cx="242888" cy="276225"/>
              </a:xfrm>
              <a:custGeom>
                <a:avLst/>
                <a:gdLst>
                  <a:gd name="T0" fmla="*/ 153 w 153"/>
                  <a:gd name="T1" fmla="*/ 95 h 174"/>
                  <a:gd name="T2" fmla="*/ 148 w 153"/>
                  <a:gd name="T3" fmla="*/ 82 h 174"/>
                  <a:gd name="T4" fmla="*/ 138 w 153"/>
                  <a:gd name="T5" fmla="*/ 76 h 174"/>
                  <a:gd name="T6" fmla="*/ 138 w 153"/>
                  <a:gd name="T7" fmla="*/ 76 h 174"/>
                  <a:gd name="T8" fmla="*/ 138 w 153"/>
                  <a:gd name="T9" fmla="*/ 73 h 174"/>
                  <a:gd name="T10" fmla="*/ 138 w 153"/>
                  <a:gd name="T11" fmla="*/ 64 h 174"/>
                  <a:gd name="T12" fmla="*/ 133 w 153"/>
                  <a:gd name="T13" fmla="*/ 41 h 174"/>
                  <a:gd name="T14" fmla="*/ 119 w 153"/>
                  <a:gd name="T15" fmla="*/ 18 h 174"/>
                  <a:gd name="T16" fmla="*/ 99 w 153"/>
                  <a:gd name="T17" fmla="*/ 5 h 174"/>
                  <a:gd name="T18" fmla="*/ 76 w 153"/>
                  <a:gd name="T19" fmla="*/ 0 h 174"/>
                  <a:gd name="T20" fmla="*/ 64 w 153"/>
                  <a:gd name="T21" fmla="*/ 2 h 174"/>
                  <a:gd name="T22" fmla="*/ 41 w 153"/>
                  <a:gd name="T23" fmla="*/ 11 h 174"/>
                  <a:gd name="T24" fmla="*/ 23 w 153"/>
                  <a:gd name="T25" fmla="*/ 28 h 174"/>
                  <a:gd name="T26" fmla="*/ 13 w 153"/>
                  <a:gd name="T27" fmla="*/ 56 h 174"/>
                  <a:gd name="T28" fmla="*/ 12 w 153"/>
                  <a:gd name="T29" fmla="*/ 73 h 174"/>
                  <a:gd name="T30" fmla="*/ 12 w 153"/>
                  <a:gd name="T31" fmla="*/ 77 h 174"/>
                  <a:gd name="T32" fmla="*/ 8 w 153"/>
                  <a:gd name="T33" fmla="*/ 78 h 174"/>
                  <a:gd name="T34" fmla="*/ 2 w 153"/>
                  <a:gd name="T35" fmla="*/ 88 h 174"/>
                  <a:gd name="T36" fmla="*/ 0 w 153"/>
                  <a:gd name="T37" fmla="*/ 95 h 174"/>
                  <a:gd name="T38" fmla="*/ 2 w 153"/>
                  <a:gd name="T39" fmla="*/ 102 h 174"/>
                  <a:gd name="T40" fmla="*/ 13 w 153"/>
                  <a:gd name="T41" fmla="*/ 111 h 174"/>
                  <a:gd name="T42" fmla="*/ 19 w 153"/>
                  <a:gd name="T43" fmla="*/ 114 h 174"/>
                  <a:gd name="T44" fmla="*/ 30 w 153"/>
                  <a:gd name="T45" fmla="*/ 137 h 174"/>
                  <a:gd name="T46" fmla="*/ 44 w 153"/>
                  <a:gd name="T47" fmla="*/ 156 h 174"/>
                  <a:gd name="T48" fmla="*/ 59 w 153"/>
                  <a:gd name="T49" fmla="*/ 169 h 174"/>
                  <a:gd name="T50" fmla="*/ 76 w 153"/>
                  <a:gd name="T51" fmla="*/ 174 h 174"/>
                  <a:gd name="T52" fmla="*/ 83 w 153"/>
                  <a:gd name="T53" fmla="*/ 173 h 174"/>
                  <a:gd name="T54" fmla="*/ 100 w 153"/>
                  <a:gd name="T55" fmla="*/ 164 h 174"/>
                  <a:gd name="T56" fmla="*/ 115 w 153"/>
                  <a:gd name="T57" fmla="*/ 147 h 174"/>
                  <a:gd name="T58" fmla="*/ 127 w 153"/>
                  <a:gd name="T59" fmla="*/ 127 h 174"/>
                  <a:gd name="T60" fmla="*/ 132 w 153"/>
                  <a:gd name="T61" fmla="*/ 114 h 174"/>
                  <a:gd name="T62" fmla="*/ 132 w 153"/>
                  <a:gd name="T63" fmla="*/ 114 h 174"/>
                  <a:gd name="T64" fmla="*/ 146 w 153"/>
                  <a:gd name="T65" fmla="*/ 109 h 174"/>
                  <a:gd name="T66" fmla="*/ 152 w 153"/>
                  <a:gd name="T67" fmla="*/ 99 h 174"/>
                  <a:gd name="T68" fmla="*/ 153 w 153"/>
                  <a:gd name="T69" fmla="*/ 9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174">
                    <a:moveTo>
                      <a:pt x="153" y="95"/>
                    </a:moveTo>
                    <a:lnTo>
                      <a:pt x="153" y="95"/>
                    </a:lnTo>
                    <a:lnTo>
                      <a:pt x="152" y="87"/>
                    </a:lnTo>
                    <a:lnTo>
                      <a:pt x="148" y="82"/>
                    </a:lnTo>
                    <a:lnTo>
                      <a:pt x="144" y="78"/>
                    </a:lnTo>
                    <a:lnTo>
                      <a:pt x="138" y="76"/>
                    </a:lnTo>
                    <a:lnTo>
                      <a:pt x="138" y="76"/>
                    </a:lnTo>
                    <a:lnTo>
                      <a:pt x="138" y="76"/>
                    </a:lnTo>
                    <a:lnTo>
                      <a:pt x="138" y="76"/>
                    </a:lnTo>
                    <a:lnTo>
                      <a:pt x="138" y="73"/>
                    </a:lnTo>
                    <a:lnTo>
                      <a:pt x="138" y="73"/>
                    </a:lnTo>
                    <a:lnTo>
                      <a:pt x="138" y="64"/>
                    </a:lnTo>
                    <a:lnTo>
                      <a:pt x="137" y="56"/>
                    </a:lnTo>
                    <a:lnTo>
                      <a:pt x="133" y="41"/>
                    </a:lnTo>
                    <a:lnTo>
                      <a:pt x="127" y="28"/>
                    </a:lnTo>
                    <a:lnTo>
                      <a:pt x="119" y="18"/>
                    </a:lnTo>
                    <a:lnTo>
                      <a:pt x="109" y="11"/>
                    </a:lnTo>
                    <a:lnTo>
                      <a:pt x="99" y="5"/>
                    </a:lnTo>
                    <a:lnTo>
                      <a:pt x="87" y="2"/>
                    </a:lnTo>
                    <a:lnTo>
                      <a:pt x="76" y="0"/>
                    </a:lnTo>
                    <a:lnTo>
                      <a:pt x="76" y="0"/>
                    </a:lnTo>
                    <a:lnTo>
                      <a:pt x="64" y="2"/>
                    </a:lnTo>
                    <a:lnTo>
                      <a:pt x="53" y="5"/>
                    </a:lnTo>
                    <a:lnTo>
                      <a:pt x="41" y="11"/>
                    </a:lnTo>
                    <a:lnTo>
                      <a:pt x="32" y="18"/>
                    </a:lnTo>
                    <a:lnTo>
                      <a:pt x="23" y="28"/>
                    </a:lnTo>
                    <a:lnTo>
                      <a:pt x="18" y="41"/>
                    </a:lnTo>
                    <a:lnTo>
                      <a:pt x="13" y="56"/>
                    </a:lnTo>
                    <a:lnTo>
                      <a:pt x="12" y="64"/>
                    </a:lnTo>
                    <a:lnTo>
                      <a:pt x="12" y="73"/>
                    </a:lnTo>
                    <a:lnTo>
                      <a:pt x="12" y="73"/>
                    </a:lnTo>
                    <a:lnTo>
                      <a:pt x="12" y="77"/>
                    </a:lnTo>
                    <a:lnTo>
                      <a:pt x="12" y="77"/>
                    </a:lnTo>
                    <a:lnTo>
                      <a:pt x="8" y="78"/>
                    </a:lnTo>
                    <a:lnTo>
                      <a:pt x="4" y="83"/>
                    </a:lnTo>
                    <a:lnTo>
                      <a:pt x="2" y="88"/>
                    </a:lnTo>
                    <a:lnTo>
                      <a:pt x="0" y="95"/>
                    </a:lnTo>
                    <a:lnTo>
                      <a:pt x="0" y="95"/>
                    </a:lnTo>
                    <a:lnTo>
                      <a:pt x="0" y="99"/>
                    </a:lnTo>
                    <a:lnTo>
                      <a:pt x="2" y="102"/>
                    </a:lnTo>
                    <a:lnTo>
                      <a:pt x="7" y="108"/>
                    </a:lnTo>
                    <a:lnTo>
                      <a:pt x="13" y="111"/>
                    </a:lnTo>
                    <a:lnTo>
                      <a:pt x="19" y="114"/>
                    </a:lnTo>
                    <a:lnTo>
                      <a:pt x="19" y="114"/>
                    </a:lnTo>
                    <a:lnTo>
                      <a:pt x="25" y="125"/>
                    </a:lnTo>
                    <a:lnTo>
                      <a:pt x="30" y="137"/>
                    </a:lnTo>
                    <a:lnTo>
                      <a:pt x="36" y="147"/>
                    </a:lnTo>
                    <a:lnTo>
                      <a:pt x="44" y="156"/>
                    </a:lnTo>
                    <a:lnTo>
                      <a:pt x="51" y="164"/>
                    </a:lnTo>
                    <a:lnTo>
                      <a:pt x="59" y="169"/>
                    </a:lnTo>
                    <a:lnTo>
                      <a:pt x="67" y="173"/>
                    </a:lnTo>
                    <a:lnTo>
                      <a:pt x="76" y="174"/>
                    </a:lnTo>
                    <a:lnTo>
                      <a:pt x="76" y="174"/>
                    </a:lnTo>
                    <a:lnTo>
                      <a:pt x="83" y="173"/>
                    </a:lnTo>
                    <a:lnTo>
                      <a:pt x="92" y="169"/>
                    </a:lnTo>
                    <a:lnTo>
                      <a:pt x="100" y="164"/>
                    </a:lnTo>
                    <a:lnTo>
                      <a:pt x="107" y="156"/>
                    </a:lnTo>
                    <a:lnTo>
                      <a:pt x="115" y="147"/>
                    </a:lnTo>
                    <a:lnTo>
                      <a:pt x="121" y="137"/>
                    </a:lnTo>
                    <a:lnTo>
                      <a:pt x="127" y="127"/>
                    </a:lnTo>
                    <a:lnTo>
                      <a:pt x="132" y="114"/>
                    </a:lnTo>
                    <a:lnTo>
                      <a:pt x="132" y="114"/>
                    </a:lnTo>
                    <a:lnTo>
                      <a:pt x="132" y="114"/>
                    </a:lnTo>
                    <a:lnTo>
                      <a:pt x="132" y="114"/>
                    </a:lnTo>
                    <a:lnTo>
                      <a:pt x="138" y="113"/>
                    </a:lnTo>
                    <a:lnTo>
                      <a:pt x="146" y="109"/>
                    </a:lnTo>
                    <a:lnTo>
                      <a:pt x="151" y="102"/>
                    </a:lnTo>
                    <a:lnTo>
                      <a:pt x="152" y="99"/>
                    </a:lnTo>
                    <a:lnTo>
                      <a:pt x="153" y="95"/>
                    </a:lnTo>
                    <a:lnTo>
                      <a:pt x="153"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800">
                  <a:solidFill>
                    <a:srgbClr val="0070C0"/>
                  </a:solidFill>
                </a:endParaRPr>
              </a:p>
            </p:txBody>
          </p:sp>
        </p:grpSp>
        <p:sp>
          <p:nvSpPr>
            <p:cNvPr id="4" name="文本框 3"/>
            <p:cNvSpPr txBox="1"/>
            <p:nvPr/>
          </p:nvSpPr>
          <p:spPr>
            <a:xfrm>
              <a:off x="1547664" y="2639765"/>
              <a:ext cx="859851" cy="284742"/>
            </a:xfrm>
            <a:prstGeom prst="rect">
              <a:avLst/>
            </a:prstGeom>
            <a:noFill/>
          </p:spPr>
          <p:txBody>
            <a:bodyPr wrap="none" rtlCol="0">
              <a:spAutoFit/>
            </a:bodyPr>
            <a:lstStyle/>
            <a:p>
              <a:r>
                <a:rPr lang="zh-CN" altLang="en-US" b="1" dirty="0">
                  <a:solidFill>
                    <a:srgbClr val="1A7BAE"/>
                  </a:solidFill>
                </a:rPr>
                <a:t>团队文库</a:t>
              </a:r>
            </a:p>
          </p:txBody>
        </p:sp>
      </p:grpSp>
      <p:grpSp>
        <p:nvGrpSpPr>
          <p:cNvPr id="15" name="组合 14"/>
          <p:cNvGrpSpPr/>
          <p:nvPr/>
        </p:nvGrpSpPr>
        <p:grpSpPr>
          <a:xfrm>
            <a:off x="530829" y="5030914"/>
            <a:ext cx="1146468" cy="1390295"/>
            <a:chOff x="1547664" y="3003798"/>
            <a:chExt cx="859851" cy="1042721"/>
          </a:xfrm>
          <a:solidFill>
            <a:srgbClr val="1A7BAE"/>
          </a:solidFill>
        </p:grpSpPr>
        <p:grpSp>
          <p:nvGrpSpPr>
            <p:cNvPr id="16" name="组合 15"/>
            <p:cNvGrpSpPr/>
            <p:nvPr/>
          </p:nvGrpSpPr>
          <p:grpSpPr>
            <a:xfrm>
              <a:off x="1603740" y="3003798"/>
              <a:ext cx="779463" cy="752475"/>
              <a:chOff x="6350" y="2809876"/>
              <a:chExt cx="779463" cy="752475"/>
            </a:xfrm>
            <a:grpFill/>
          </p:grpSpPr>
          <p:sp>
            <p:nvSpPr>
              <p:cNvPr id="18" name="Freeform 88"/>
              <p:cNvSpPr>
                <a:spLocks/>
              </p:cNvSpPr>
              <p:nvPr/>
            </p:nvSpPr>
            <p:spPr bwMode="auto">
              <a:xfrm>
                <a:off x="52388" y="3040063"/>
                <a:ext cx="103188" cy="115888"/>
              </a:xfrm>
              <a:custGeom>
                <a:avLst/>
                <a:gdLst>
                  <a:gd name="T0" fmla="*/ 9 w 65"/>
                  <a:gd name="T1" fmla="*/ 49 h 73"/>
                  <a:gd name="T2" fmla="*/ 9 w 65"/>
                  <a:gd name="T3" fmla="*/ 49 h 73"/>
                  <a:gd name="T4" fmla="*/ 13 w 65"/>
                  <a:gd name="T5" fmla="*/ 58 h 73"/>
                  <a:gd name="T6" fmla="*/ 13 w 65"/>
                  <a:gd name="T7" fmla="*/ 58 h 73"/>
                  <a:gd name="T8" fmla="*/ 18 w 65"/>
                  <a:gd name="T9" fmla="*/ 66 h 73"/>
                  <a:gd name="T10" fmla="*/ 24 w 65"/>
                  <a:gd name="T11" fmla="*/ 72 h 73"/>
                  <a:gd name="T12" fmla="*/ 24 w 65"/>
                  <a:gd name="T13" fmla="*/ 72 h 73"/>
                  <a:gd name="T14" fmla="*/ 28 w 65"/>
                  <a:gd name="T15" fmla="*/ 73 h 73"/>
                  <a:gd name="T16" fmla="*/ 32 w 65"/>
                  <a:gd name="T17" fmla="*/ 73 h 73"/>
                  <a:gd name="T18" fmla="*/ 32 w 65"/>
                  <a:gd name="T19" fmla="*/ 73 h 73"/>
                  <a:gd name="T20" fmla="*/ 37 w 65"/>
                  <a:gd name="T21" fmla="*/ 72 h 73"/>
                  <a:gd name="T22" fmla="*/ 42 w 65"/>
                  <a:gd name="T23" fmla="*/ 69 h 73"/>
                  <a:gd name="T24" fmla="*/ 42 w 65"/>
                  <a:gd name="T25" fmla="*/ 69 h 73"/>
                  <a:gd name="T26" fmla="*/ 47 w 65"/>
                  <a:gd name="T27" fmla="*/ 64 h 73"/>
                  <a:gd name="T28" fmla="*/ 51 w 65"/>
                  <a:gd name="T29" fmla="*/ 58 h 73"/>
                  <a:gd name="T30" fmla="*/ 51 w 65"/>
                  <a:gd name="T31" fmla="*/ 58 h 73"/>
                  <a:gd name="T32" fmla="*/ 56 w 65"/>
                  <a:gd name="T33" fmla="*/ 49 h 73"/>
                  <a:gd name="T34" fmla="*/ 56 w 65"/>
                  <a:gd name="T35" fmla="*/ 49 h 73"/>
                  <a:gd name="T36" fmla="*/ 56 w 65"/>
                  <a:gd name="T37" fmla="*/ 49 h 73"/>
                  <a:gd name="T38" fmla="*/ 56 w 65"/>
                  <a:gd name="T39" fmla="*/ 49 h 73"/>
                  <a:gd name="T40" fmla="*/ 59 w 65"/>
                  <a:gd name="T41" fmla="*/ 48 h 73"/>
                  <a:gd name="T42" fmla="*/ 61 w 65"/>
                  <a:gd name="T43" fmla="*/ 46 h 73"/>
                  <a:gd name="T44" fmla="*/ 64 w 65"/>
                  <a:gd name="T45" fmla="*/ 44 h 73"/>
                  <a:gd name="T46" fmla="*/ 65 w 65"/>
                  <a:gd name="T47" fmla="*/ 40 h 73"/>
                  <a:gd name="T48" fmla="*/ 65 w 65"/>
                  <a:gd name="T49" fmla="*/ 40 h 73"/>
                  <a:gd name="T50" fmla="*/ 64 w 65"/>
                  <a:gd name="T51" fmla="*/ 38 h 73"/>
                  <a:gd name="T52" fmla="*/ 63 w 65"/>
                  <a:gd name="T53" fmla="*/ 35 h 73"/>
                  <a:gd name="T54" fmla="*/ 61 w 65"/>
                  <a:gd name="T55" fmla="*/ 34 h 73"/>
                  <a:gd name="T56" fmla="*/ 59 w 65"/>
                  <a:gd name="T57" fmla="*/ 32 h 73"/>
                  <a:gd name="T58" fmla="*/ 59 w 65"/>
                  <a:gd name="T59" fmla="*/ 32 h 73"/>
                  <a:gd name="T60" fmla="*/ 59 w 65"/>
                  <a:gd name="T61" fmla="*/ 32 h 73"/>
                  <a:gd name="T62" fmla="*/ 59 w 65"/>
                  <a:gd name="T63" fmla="*/ 31 h 73"/>
                  <a:gd name="T64" fmla="*/ 59 w 65"/>
                  <a:gd name="T65" fmla="*/ 31 h 73"/>
                  <a:gd name="T66" fmla="*/ 58 w 65"/>
                  <a:gd name="T67" fmla="*/ 25 h 73"/>
                  <a:gd name="T68" fmla="*/ 56 w 65"/>
                  <a:gd name="T69" fmla="*/ 18 h 73"/>
                  <a:gd name="T70" fmla="*/ 54 w 65"/>
                  <a:gd name="T71" fmla="*/ 13 h 73"/>
                  <a:gd name="T72" fmla="*/ 50 w 65"/>
                  <a:gd name="T73" fmla="*/ 8 h 73"/>
                  <a:gd name="T74" fmla="*/ 46 w 65"/>
                  <a:gd name="T75" fmla="*/ 6 h 73"/>
                  <a:gd name="T76" fmla="*/ 42 w 65"/>
                  <a:gd name="T77" fmla="*/ 3 h 73"/>
                  <a:gd name="T78" fmla="*/ 37 w 65"/>
                  <a:gd name="T79" fmla="*/ 2 h 73"/>
                  <a:gd name="T80" fmla="*/ 32 w 65"/>
                  <a:gd name="T81" fmla="*/ 0 h 73"/>
                  <a:gd name="T82" fmla="*/ 32 w 65"/>
                  <a:gd name="T83" fmla="*/ 0 h 73"/>
                  <a:gd name="T84" fmla="*/ 27 w 65"/>
                  <a:gd name="T85" fmla="*/ 2 h 73"/>
                  <a:gd name="T86" fmla="*/ 23 w 65"/>
                  <a:gd name="T87" fmla="*/ 3 h 73"/>
                  <a:gd name="T88" fmla="*/ 18 w 65"/>
                  <a:gd name="T89" fmla="*/ 6 h 73"/>
                  <a:gd name="T90" fmla="*/ 14 w 65"/>
                  <a:gd name="T91" fmla="*/ 8 h 73"/>
                  <a:gd name="T92" fmla="*/ 10 w 65"/>
                  <a:gd name="T93" fmla="*/ 13 h 73"/>
                  <a:gd name="T94" fmla="*/ 8 w 65"/>
                  <a:gd name="T95" fmla="*/ 18 h 73"/>
                  <a:gd name="T96" fmla="*/ 7 w 65"/>
                  <a:gd name="T97" fmla="*/ 25 h 73"/>
                  <a:gd name="T98" fmla="*/ 5 w 65"/>
                  <a:gd name="T99" fmla="*/ 31 h 73"/>
                  <a:gd name="T100" fmla="*/ 5 w 65"/>
                  <a:gd name="T101" fmla="*/ 31 h 73"/>
                  <a:gd name="T102" fmla="*/ 5 w 65"/>
                  <a:gd name="T103" fmla="*/ 32 h 73"/>
                  <a:gd name="T104" fmla="*/ 5 w 65"/>
                  <a:gd name="T105" fmla="*/ 32 h 73"/>
                  <a:gd name="T106" fmla="*/ 4 w 65"/>
                  <a:gd name="T107" fmla="*/ 34 h 73"/>
                  <a:gd name="T108" fmla="*/ 1 w 65"/>
                  <a:gd name="T109" fmla="*/ 35 h 73"/>
                  <a:gd name="T110" fmla="*/ 1 w 65"/>
                  <a:gd name="T111" fmla="*/ 38 h 73"/>
                  <a:gd name="T112" fmla="*/ 0 w 65"/>
                  <a:gd name="T113" fmla="*/ 40 h 73"/>
                  <a:gd name="T114" fmla="*/ 0 w 65"/>
                  <a:gd name="T115" fmla="*/ 40 h 73"/>
                  <a:gd name="T116" fmla="*/ 1 w 65"/>
                  <a:gd name="T117" fmla="*/ 44 h 73"/>
                  <a:gd name="T118" fmla="*/ 4 w 65"/>
                  <a:gd name="T119" fmla="*/ 46 h 73"/>
                  <a:gd name="T120" fmla="*/ 7 w 65"/>
                  <a:gd name="T121" fmla="*/ 48 h 73"/>
                  <a:gd name="T122" fmla="*/ 9 w 65"/>
                  <a:gd name="T123" fmla="*/ 49 h 73"/>
                  <a:gd name="T124" fmla="*/ 9 w 65"/>
                  <a:gd name="T125" fmla="*/ 4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 h="73">
                    <a:moveTo>
                      <a:pt x="9" y="49"/>
                    </a:moveTo>
                    <a:lnTo>
                      <a:pt x="9" y="49"/>
                    </a:lnTo>
                    <a:lnTo>
                      <a:pt x="13" y="58"/>
                    </a:lnTo>
                    <a:lnTo>
                      <a:pt x="13" y="58"/>
                    </a:lnTo>
                    <a:lnTo>
                      <a:pt x="18" y="66"/>
                    </a:lnTo>
                    <a:lnTo>
                      <a:pt x="24" y="72"/>
                    </a:lnTo>
                    <a:lnTo>
                      <a:pt x="24" y="72"/>
                    </a:lnTo>
                    <a:lnTo>
                      <a:pt x="28" y="73"/>
                    </a:lnTo>
                    <a:lnTo>
                      <a:pt x="32" y="73"/>
                    </a:lnTo>
                    <a:lnTo>
                      <a:pt x="32" y="73"/>
                    </a:lnTo>
                    <a:lnTo>
                      <a:pt x="37" y="72"/>
                    </a:lnTo>
                    <a:lnTo>
                      <a:pt x="42" y="69"/>
                    </a:lnTo>
                    <a:lnTo>
                      <a:pt x="42" y="69"/>
                    </a:lnTo>
                    <a:lnTo>
                      <a:pt x="47" y="64"/>
                    </a:lnTo>
                    <a:lnTo>
                      <a:pt x="51" y="58"/>
                    </a:lnTo>
                    <a:lnTo>
                      <a:pt x="51" y="58"/>
                    </a:lnTo>
                    <a:lnTo>
                      <a:pt x="56" y="49"/>
                    </a:lnTo>
                    <a:lnTo>
                      <a:pt x="56" y="49"/>
                    </a:lnTo>
                    <a:lnTo>
                      <a:pt x="56" y="49"/>
                    </a:lnTo>
                    <a:lnTo>
                      <a:pt x="56" y="49"/>
                    </a:lnTo>
                    <a:lnTo>
                      <a:pt x="59" y="48"/>
                    </a:lnTo>
                    <a:lnTo>
                      <a:pt x="61" y="46"/>
                    </a:lnTo>
                    <a:lnTo>
                      <a:pt x="64" y="44"/>
                    </a:lnTo>
                    <a:lnTo>
                      <a:pt x="65" y="40"/>
                    </a:lnTo>
                    <a:lnTo>
                      <a:pt x="65" y="40"/>
                    </a:lnTo>
                    <a:lnTo>
                      <a:pt x="64" y="38"/>
                    </a:lnTo>
                    <a:lnTo>
                      <a:pt x="63" y="35"/>
                    </a:lnTo>
                    <a:lnTo>
                      <a:pt x="61" y="34"/>
                    </a:lnTo>
                    <a:lnTo>
                      <a:pt x="59" y="32"/>
                    </a:lnTo>
                    <a:lnTo>
                      <a:pt x="59" y="32"/>
                    </a:lnTo>
                    <a:lnTo>
                      <a:pt x="59" y="32"/>
                    </a:lnTo>
                    <a:lnTo>
                      <a:pt x="59" y="31"/>
                    </a:lnTo>
                    <a:lnTo>
                      <a:pt x="59" y="31"/>
                    </a:lnTo>
                    <a:lnTo>
                      <a:pt x="58" y="25"/>
                    </a:lnTo>
                    <a:lnTo>
                      <a:pt x="56" y="18"/>
                    </a:lnTo>
                    <a:lnTo>
                      <a:pt x="54" y="13"/>
                    </a:lnTo>
                    <a:lnTo>
                      <a:pt x="50" y="8"/>
                    </a:lnTo>
                    <a:lnTo>
                      <a:pt x="46" y="6"/>
                    </a:lnTo>
                    <a:lnTo>
                      <a:pt x="42" y="3"/>
                    </a:lnTo>
                    <a:lnTo>
                      <a:pt x="37" y="2"/>
                    </a:lnTo>
                    <a:lnTo>
                      <a:pt x="32" y="0"/>
                    </a:lnTo>
                    <a:lnTo>
                      <a:pt x="32" y="0"/>
                    </a:lnTo>
                    <a:lnTo>
                      <a:pt x="27" y="2"/>
                    </a:lnTo>
                    <a:lnTo>
                      <a:pt x="23" y="3"/>
                    </a:lnTo>
                    <a:lnTo>
                      <a:pt x="18" y="6"/>
                    </a:lnTo>
                    <a:lnTo>
                      <a:pt x="14" y="8"/>
                    </a:lnTo>
                    <a:lnTo>
                      <a:pt x="10" y="13"/>
                    </a:lnTo>
                    <a:lnTo>
                      <a:pt x="8" y="18"/>
                    </a:lnTo>
                    <a:lnTo>
                      <a:pt x="7" y="25"/>
                    </a:lnTo>
                    <a:lnTo>
                      <a:pt x="5" y="31"/>
                    </a:lnTo>
                    <a:lnTo>
                      <a:pt x="5" y="31"/>
                    </a:lnTo>
                    <a:lnTo>
                      <a:pt x="5" y="32"/>
                    </a:lnTo>
                    <a:lnTo>
                      <a:pt x="5" y="32"/>
                    </a:lnTo>
                    <a:lnTo>
                      <a:pt x="4" y="34"/>
                    </a:lnTo>
                    <a:lnTo>
                      <a:pt x="1" y="35"/>
                    </a:lnTo>
                    <a:lnTo>
                      <a:pt x="1" y="38"/>
                    </a:lnTo>
                    <a:lnTo>
                      <a:pt x="0" y="40"/>
                    </a:lnTo>
                    <a:lnTo>
                      <a:pt x="0" y="40"/>
                    </a:lnTo>
                    <a:lnTo>
                      <a:pt x="1" y="44"/>
                    </a:lnTo>
                    <a:lnTo>
                      <a:pt x="4" y="46"/>
                    </a:lnTo>
                    <a:lnTo>
                      <a:pt x="7" y="48"/>
                    </a:lnTo>
                    <a:lnTo>
                      <a:pt x="9" y="49"/>
                    </a:lnTo>
                    <a:lnTo>
                      <a:pt x="9"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800">
                  <a:solidFill>
                    <a:srgbClr val="0070C0"/>
                  </a:solidFill>
                </a:endParaRPr>
              </a:p>
            </p:txBody>
          </p:sp>
          <p:sp>
            <p:nvSpPr>
              <p:cNvPr id="19" name="Freeform 89"/>
              <p:cNvSpPr>
                <a:spLocks/>
              </p:cNvSpPr>
              <p:nvPr/>
            </p:nvSpPr>
            <p:spPr bwMode="auto">
              <a:xfrm>
                <a:off x="249238" y="3040063"/>
                <a:ext cx="101600" cy="115888"/>
              </a:xfrm>
              <a:custGeom>
                <a:avLst/>
                <a:gdLst>
                  <a:gd name="T0" fmla="*/ 0 w 64"/>
                  <a:gd name="T1" fmla="*/ 40 h 73"/>
                  <a:gd name="T2" fmla="*/ 0 w 64"/>
                  <a:gd name="T3" fmla="*/ 40 h 73"/>
                  <a:gd name="T4" fmla="*/ 0 w 64"/>
                  <a:gd name="T5" fmla="*/ 44 h 73"/>
                  <a:gd name="T6" fmla="*/ 3 w 64"/>
                  <a:gd name="T7" fmla="*/ 46 h 73"/>
                  <a:gd name="T8" fmla="*/ 5 w 64"/>
                  <a:gd name="T9" fmla="*/ 48 h 73"/>
                  <a:gd name="T10" fmla="*/ 8 w 64"/>
                  <a:gd name="T11" fmla="*/ 49 h 73"/>
                  <a:gd name="T12" fmla="*/ 8 w 64"/>
                  <a:gd name="T13" fmla="*/ 49 h 73"/>
                  <a:gd name="T14" fmla="*/ 11 w 64"/>
                  <a:gd name="T15" fmla="*/ 58 h 73"/>
                  <a:gd name="T16" fmla="*/ 11 w 64"/>
                  <a:gd name="T17" fmla="*/ 58 h 73"/>
                  <a:gd name="T18" fmla="*/ 18 w 64"/>
                  <a:gd name="T19" fmla="*/ 66 h 73"/>
                  <a:gd name="T20" fmla="*/ 24 w 64"/>
                  <a:gd name="T21" fmla="*/ 72 h 73"/>
                  <a:gd name="T22" fmla="*/ 24 w 64"/>
                  <a:gd name="T23" fmla="*/ 72 h 73"/>
                  <a:gd name="T24" fmla="*/ 28 w 64"/>
                  <a:gd name="T25" fmla="*/ 73 h 73"/>
                  <a:gd name="T26" fmla="*/ 31 w 64"/>
                  <a:gd name="T27" fmla="*/ 73 h 73"/>
                  <a:gd name="T28" fmla="*/ 31 w 64"/>
                  <a:gd name="T29" fmla="*/ 73 h 73"/>
                  <a:gd name="T30" fmla="*/ 37 w 64"/>
                  <a:gd name="T31" fmla="*/ 72 h 73"/>
                  <a:gd name="T32" fmla="*/ 42 w 64"/>
                  <a:gd name="T33" fmla="*/ 69 h 73"/>
                  <a:gd name="T34" fmla="*/ 42 w 64"/>
                  <a:gd name="T35" fmla="*/ 69 h 73"/>
                  <a:gd name="T36" fmla="*/ 46 w 64"/>
                  <a:gd name="T37" fmla="*/ 64 h 73"/>
                  <a:gd name="T38" fmla="*/ 51 w 64"/>
                  <a:gd name="T39" fmla="*/ 58 h 73"/>
                  <a:gd name="T40" fmla="*/ 51 w 64"/>
                  <a:gd name="T41" fmla="*/ 58 h 73"/>
                  <a:gd name="T42" fmla="*/ 55 w 64"/>
                  <a:gd name="T43" fmla="*/ 49 h 73"/>
                  <a:gd name="T44" fmla="*/ 55 w 64"/>
                  <a:gd name="T45" fmla="*/ 49 h 73"/>
                  <a:gd name="T46" fmla="*/ 55 w 64"/>
                  <a:gd name="T47" fmla="*/ 49 h 73"/>
                  <a:gd name="T48" fmla="*/ 55 w 64"/>
                  <a:gd name="T49" fmla="*/ 49 h 73"/>
                  <a:gd name="T50" fmla="*/ 57 w 64"/>
                  <a:gd name="T51" fmla="*/ 48 h 73"/>
                  <a:gd name="T52" fmla="*/ 60 w 64"/>
                  <a:gd name="T53" fmla="*/ 46 h 73"/>
                  <a:gd name="T54" fmla="*/ 62 w 64"/>
                  <a:gd name="T55" fmla="*/ 44 h 73"/>
                  <a:gd name="T56" fmla="*/ 64 w 64"/>
                  <a:gd name="T57" fmla="*/ 40 h 73"/>
                  <a:gd name="T58" fmla="*/ 64 w 64"/>
                  <a:gd name="T59" fmla="*/ 40 h 73"/>
                  <a:gd name="T60" fmla="*/ 64 w 64"/>
                  <a:gd name="T61" fmla="*/ 38 h 73"/>
                  <a:gd name="T62" fmla="*/ 62 w 64"/>
                  <a:gd name="T63" fmla="*/ 35 h 73"/>
                  <a:gd name="T64" fmla="*/ 60 w 64"/>
                  <a:gd name="T65" fmla="*/ 34 h 73"/>
                  <a:gd name="T66" fmla="*/ 57 w 64"/>
                  <a:gd name="T67" fmla="*/ 32 h 73"/>
                  <a:gd name="T68" fmla="*/ 57 w 64"/>
                  <a:gd name="T69" fmla="*/ 32 h 73"/>
                  <a:gd name="T70" fmla="*/ 57 w 64"/>
                  <a:gd name="T71" fmla="*/ 32 h 73"/>
                  <a:gd name="T72" fmla="*/ 57 w 64"/>
                  <a:gd name="T73" fmla="*/ 31 h 73"/>
                  <a:gd name="T74" fmla="*/ 57 w 64"/>
                  <a:gd name="T75" fmla="*/ 31 h 73"/>
                  <a:gd name="T76" fmla="*/ 57 w 64"/>
                  <a:gd name="T77" fmla="*/ 25 h 73"/>
                  <a:gd name="T78" fmla="*/ 55 w 64"/>
                  <a:gd name="T79" fmla="*/ 18 h 73"/>
                  <a:gd name="T80" fmla="*/ 52 w 64"/>
                  <a:gd name="T81" fmla="*/ 13 h 73"/>
                  <a:gd name="T82" fmla="*/ 50 w 64"/>
                  <a:gd name="T83" fmla="*/ 8 h 73"/>
                  <a:gd name="T84" fmla="*/ 46 w 64"/>
                  <a:gd name="T85" fmla="*/ 6 h 73"/>
                  <a:gd name="T86" fmla="*/ 41 w 64"/>
                  <a:gd name="T87" fmla="*/ 3 h 73"/>
                  <a:gd name="T88" fmla="*/ 36 w 64"/>
                  <a:gd name="T89" fmla="*/ 2 h 73"/>
                  <a:gd name="T90" fmla="*/ 31 w 64"/>
                  <a:gd name="T91" fmla="*/ 0 h 73"/>
                  <a:gd name="T92" fmla="*/ 31 w 64"/>
                  <a:gd name="T93" fmla="*/ 0 h 73"/>
                  <a:gd name="T94" fmla="*/ 27 w 64"/>
                  <a:gd name="T95" fmla="*/ 2 h 73"/>
                  <a:gd name="T96" fmla="*/ 22 w 64"/>
                  <a:gd name="T97" fmla="*/ 3 h 73"/>
                  <a:gd name="T98" fmla="*/ 17 w 64"/>
                  <a:gd name="T99" fmla="*/ 6 h 73"/>
                  <a:gd name="T100" fmla="*/ 13 w 64"/>
                  <a:gd name="T101" fmla="*/ 8 h 73"/>
                  <a:gd name="T102" fmla="*/ 10 w 64"/>
                  <a:gd name="T103" fmla="*/ 13 h 73"/>
                  <a:gd name="T104" fmla="*/ 6 w 64"/>
                  <a:gd name="T105" fmla="*/ 18 h 73"/>
                  <a:gd name="T106" fmla="*/ 5 w 64"/>
                  <a:gd name="T107" fmla="*/ 25 h 73"/>
                  <a:gd name="T108" fmla="*/ 5 w 64"/>
                  <a:gd name="T109" fmla="*/ 31 h 73"/>
                  <a:gd name="T110" fmla="*/ 5 w 64"/>
                  <a:gd name="T111" fmla="*/ 31 h 73"/>
                  <a:gd name="T112" fmla="*/ 5 w 64"/>
                  <a:gd name="T113" fmla="*/ 32 h 73"/>
                  <a:gd name="T114" fmla="*/ 5 w 64"/>
                  <a:gd name="T115" fmla="*/ 32 h 73"/>
                  <a:gd name="T116" fmla="*/ 3 w 64"/>
                  <a:gd name="T117" fmla="*/ 34 h 73"/>
                  <a:gd name="T118" fmla="*/ 1 w 64"/>
                  <a:gd name="T119" fmla="*/ 35 h 73"/>
                  <a:gd name="T120" fmla="*/ 0 w 64"/>
                  <a:gd name="T121" fmla="*/ 38 h 73"/>
                  <a:gd name="T122" fmla="*/ 0 w 64"/>
                  <a:gd name="T123" fmla="*/ 40 h 73"/>
                  <a:gd name="T124" fmla="*/ 0 w 64"/>
                  <a:gd name="T125" fmla="*/ 4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 h="73">
                    <a:moveTo>
                      <a:pt x="0" y="40"/>
                    </a:moveTo>
                    <a:lnTo>
                      <a:pt x="0" y="40"/>
                    </a:lnTo>
                    <a:lnTo>
                      <a:pt x="0" y="44"/>
                    </a:lnTo>
                    <a:lnTo>
                      <a:pt x="3" y="46"/>
                    </a:lnTo>
                    <a:lnTo>
                      <a:pt x="5" y="48"/>
                    </a:lnTo>
                    <a:lnTo>
                      <a:pt x="8" y="49"/>
                    </a:lnTo>
                    <a:lnTo>
                      <a:pt x="8" y="49"/>
                    </a:lnTo>
                    <a:lnTo>
                      <a:pt x="11" y="58"/>
                    </a:lnTo>
                    <a:lnTo>
                      <a:pt x="11" y="58"/>
                    </a:lnTo>
                    <a:lnTo>
                      <a:pt x="18" y="66"/>
                    </a:lnTo>
                    <a:lnTo>
                      <a:pt x="24" y="72"/>
                    </a:lnTo>
                    <a:lnTo>
                      <a:pt x="24" y="72"/>
                    </a:lnTo>
                    <a:lnTo>
                      <a:pt x="28" y="73"/>
                    </a:lnTo>
                    <a:lnTo>
                      <a:pt x="31" y="73"/>
                    </a:lnTo>
                    <a:lnTo>
                      <a:pt x="31" y="73"/>
                    </a:lnTo>
                    <a:lnTo>
                      <a:pt x="37" y="72"/>
                    </a:lnTo>
                    <a:lnTo>
                      <a:pt x="42" y="69"/>
                    </a:lnTo>
                    <a:lnTo>
                      <a:pt x="42" y="69"/>
                    </a:lnTo>
                    <a:lnTo>
                      <a:pt x="46" y="64"/>
                    </a:lnTo>
                    <a:lnTo>
                      <a:pt x="51" y="58"/>
                    </a:lnTo>
                    <a:lnTo>
                      <a:pt x="51" y="58"/>
                    </a:lnTo>
                    <a:lnTo>
                      <a:pt x="55" y="49"/>
                    </a:lnTo>
                    <a:lnTo>
                      <a:pt x="55" y="49"/>
                    </a:lnTo>
                    <a:lnTo>
                      <a:pt x="55" y="49"/>
                    </a:lnTo>
                    <a:lnTo>
                      <a:pt x="55" y="49"/>
                    </a:lnTo>
                    <a:lnTo>
                      <a:pt x="57" y="48"/>
                    </a:lnTo>
                    <a:lnTo>
                      <a:pt x="60" y="46"/>
                    </a:lnTo>
                    <a:lnTo>
                      <a:pt x="62" y="44"/>
                    </a:lnTo>
                    <a:lnTo>
                      <a:pt x="64" y="40"/>
                    </a:lnTo>
                    <a:lnTo>
                      <a:pt x="64" y="40"/>
                    </a:lnTo>
                    <a:lnTo>
                      <a:pt x="64" y="38"/>
                    </a:lnTo>
                    <a:lnTo>
                      <a:pt x="62" y="35"/>
                    </a:lnTo>
                    <a:lnTo>
                      <a:pt x="60" y="34"/>
                    </a:lnTo>
                    <a:lnTo>
                      <a:pt x="57" y="32"/>
                    </a:lnTo>
                    <a:lnTo>
                      <a:pt x="57" y="32"/>
                    </a:lnTo>
                    <a:lnTo>
                      <a:pt x="57" y="32"/>
                    </a:lnTo>
                    <a:lnTo>
                      <a:pt x="57" y="31"/>
                    </a:lnTo>
                    <a:lnTo>
                      <a:pt x="57" y="31"/>
                    </a:lnTo>
                    <a:lnTo>
                      <a:pt x="57" y="25"/>
                    </a:lnTo>
                    <a:lnTo>
                      <a:pt x="55" y="18"/>
                    </a:lnTo>
                    <a:lnTo>
                      <a:pt x="52" y="13"/>
                    </a:lnTo>
                    <a:lnTo>
                      <a:pt x="50" y="8"/>
                    </a:lnTo>
                    <a:lnTo>
                      <a:pt x="46" y="6"/>
                    </a:lnTo>
                    <a:lnTo>
                      <a:pt x="41" y="3"/>
                    </a:lnTo>
                    <a:lnTo>
                      <a:pt x="36" y="2"/>
                    </a:lnTo>
                    <a:lnTo>
                      <a:pt x="31" y="0"/>
                    </a:lnTo>
                    <a:lnTo>
                      <a:pt x="31" y="0"/>
                    </a:lnTo>
                    <a:lnTo>
                      <a:pt x="27" y="2"/>
                    </a:lnTo>
                    <a:lnTo>
                      <a:pt x="22" y="3"/>
                    </a:lnTo>
                    <a:lnTo>
                      <a:pt x="17" y="6"/>
                    </a:lnTo>
                    <a:lnTo>
                      <a:pt x="13" y="8"/>
                    </a:lnTo>
                    <a:lnTo>
                      <a:pt x="10" y="13"/>
                    </a:lnTo>
                    <a:lnTo>
                      <a:pt x="6" y="18"/>
                    </a:lnTo>
                    <a:lnTo>
                      <a:pt x="5" y="25"/>
                    </a:lnTo>
                    <a:lnTo>
                      <a:pt x="5" y="31"/>
                    </a:lnTo>
                    <a:lnTo>
                      <a:pt x="5" y="31"/>
                    </a:lnTo>
                    <a:lnTo>
                      <a:pt x="5" y="32"/>
                    </a:lnTo>
                    <a:lnTo>
                      <a:pt x="5" y="32"/>
                    </a:lnTo>
                    <a:lnTo>
                      <a:pt x="3" y="34"/>
                    </a:lnTo>
                    <a:lnTo>
                      <a:pt x="1" y="35"/>
                    </a:lnTo>
                    <a:lnTo>
                      <a:pt x="0" y="38"/>
                    </a:lnTo>
                    <a:lnTo>
                      <a:pt x="0" y="40"/>
                    </a:lnTo>
                    <a:lnTo>
                      <a:pt x="0"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800">
                  <a:solidFill>
                    <a:srgbClr val="0070C0"/>
                  </a:solidFill>
                </a:endParaRPr>
              </a:p>
            </p:txBody>
          </p:sp>
          <p:sp>
            <p:nvSpPr>
              <p:cNvPr id="20" name="Freeform 90"/>
              <p:cNvSpPr>
                <a:spLocks/>
              </p:cNvSpPr>
              <p:nvPr/>
            </p:nvSpPr>
            <p:spPr bwMode="auto">
              <a:xfrm>
                <a:off x="442913" y="3040063"/>
                <a:ext cx="101600" cy="115888"/>
              </a:xfrm>
              <a:custGeom>
                <a:avLst/>
                <a:gdLst>
                  <a:gd name="T0" fmla="*/ 0 w 64"/>
                  <a:gd name="T1" fmla="*/ 40 h 73"/>
                  <a:gd name="T2" fmla="*/ 0 w 64"/>
                  <a:gd name="T3" fmla="*/ 40 h 73"/>
                  <a:gd name="T4" fmla="*/ 2 w 64"/>
                  <a:gd name="T5" fmla="*/ 44 h 73"/>
                  <a:gd name="T6" fmla="*/ 3 w 64"/>
                  <a:gd name="T7" fmla="*/ 46 h 73"/>
                  <a:gd name="T8" fmla="*/ 6 w 64"/>
                  <a:gd name="T9" fmla="*/ 48 h 73"/>
                  <a:gd name="T10" fmla="*/ 8 w 64"/>
                  <a:gd name="T11" fmla="*/ 49 h 73"/>
                  <a:gd name="T12" fmla="*/ 8 w 64"/>
                  <a:gd name="T13" fmla="*/ 49 h 73"/>
                  <a:gd name="T14" fmla="*/ 13 w 64"/>
                  <a:gd name="T15" fmla="*/ 58 h 73"/>
                  <a:gd name="T16" fmla="*/ 13 w 64"/>
                  <a:gd name="T17" fmla="*/ 58 h 73"/>
                  <a:gd name="T18" fmla="*/ 18 w 64"/>
                  <a:gd name="T19" fmla="*/ 66 h 73"/>
                  <a:gd name="T20" fmla="*/ 25 w 64"/>
                  <a:gd name="T21" fmla="*/ 72 h 73"/>
                  <a:gd name="T22" fmla="*/ 25 w 64"/>
                  <a:gd name="T23" fmla="*/ 72 h 73"/>
                  <a:gd name="T24" fmla="*/ 29 w 64"/>
                  <a:gd name="T25" fmla="*/ 73 h 73"/>
                  <a:gd name="T26" fmla="*/ 32 w 64"/>
                  <a:gd name="T27" fmla="*/ 73 h 73"/>
                  <a:gd name="T28" fmla="*/ 32 w 64"/>
                  <a:gd name="T29" fmla="*/ 73 h 73"/>
                  <a:gd name="T30" fmla="*/ 37 w 64"/>
                  <a:gd name="T31" fmla="*/ 72 h 73"/>
                  <a:gd name="T32" fmla="*/ 43 w 64"/>
                  <a:gd name="T33" fmla="*/ 69 h 73"/>
                  <a:gd name="T34" fmla="*/ 43 w 64"/>
                  <a:gd name="T35" fmla="*/ 69 h 73"/>
                  <a:gd name="T36" fmla="*/ 48 w 64"/>
                  <a:gd name="T37" fmla="*/ 64 h 73"/>
                  <a:gd name="T38" fmla="*/ 51 w 64"/>
                  <a:gd name="T39" fmla="*/ 58 h 73"/>
                  <a:gd name="T40" fmla="*/ 51 w 64"/>
                  <a:gd name="T41" fmla="*/ 58 h 73"/>
                  <a:gd name="T42" fmla="*/ 55 w 64"/>
                  <a:gd name="T43" fmla="*/ 49 h 73"/>
                  <a:gd name="T44" fmla="*/ 55 w 64"/>
                  <a:gd name="T45" fmla="*/ 49 h 73"/>
                  <a:gd name="T46" fmla="*/ 55 w 64"/>
                  <a:gd name="T47" fmla="*/ 49 h 73"/>
                  <a:gd name="T48" fmla="*/ 55 w 64"/>
                  <a:gd name="T49" fmla="*/ 49 h 73"/>
                  <a:gd name="T50" fmla="*/ 59 w 64"/>
                  <a:gd name="T51" fmla="*/ 48 h 73"/>
                  <a:gd name="T52" fmla="*/ 62 w 64"/>
                  <a:gd name="T53" fmla="*/ 46 h 73"/>
                  <a:gd name="T54" fmla="*/ 64 w 64"/>
                  <a:gd name="T55" fmla="*/ 44 h 73"/>
                  <a:gd name="T56" fmla="*/ 64 w 64"/>
                  <a:gd name="T57" fmla="*/ 40 h 73"/>
                  <a:gd name="T58" fmla="*/ 64 w 64"/>
                  <a:gd name="T59" fmla="*/ 40 h 73"/>
                  <a:gd name="T60" fmla="*/ 64 w 64"/>
                  <a:gd name="T61" fmla="*/ 38 h 73"/>
                  <a:gd name="T62" fmla="*/ 63 w 64"/>
                  <a:gd name="T63" fmla="*/ 35 h 73"/>
                  <a:gd name="T64" fmla="*/ 60 w 64"/>
                  <a:gd name="T65" fmla="*/ 34 h 73"/>
                  <a:gd name="T66" fmla="*/ 59 w 64"/>
                  <a:gd name="T67" fmla="*/ 32 h 73"/>
                  <a:gd name="T68" fmla="*/ 59 w 64"/>
                  <a:gd name="T69" fmla="*/ 32 h 73"/>
                  <a:gd name="T70" fmla="*/ 59 w 64"/>
                  <a:gd name="T71" fmla="*/ 32 h 73"/>
                  <a:gd name="T72" fmla="*/ 59 w 64"/>
                  <a:gd name="T73" fmla="*/ 31 h 73"/>
                  <a:gd name="T74" fmla="*/ 59 w 64"/>
                  <a:gd name="T75" fmla="*/ 31 h 73"/>
                  <a:gd name="T76" fmla="*/ 58 w 64"/>
                  <a:gd name="T77" fmla="*/ 25 h 73"/>
                  <a:gd name="T78" fmla="*/ 57 w 64"/>
                  <a:gd name="T79" fmla="*/ 18 h 73"/>
                  <a:gd name="T80" fmla="*/ 54 w 64"/>
                  <a:gd name="T81" fmla="*/ 13 h 73"/>
                  <a:gd name="T82" fmla="*/ 50 w 64"/>
                  <a:gd name="T83" fmla="*/ 8 h 73"/>
                  <a:gd name="T84" fmla="*/ 46 w 64"/>
                  <a:gd name="T85" fmla="*/ 6 h 73"/>
                  <a:gd name="T86" fmla="*/ 41 w 64"/>
                  <a:gd name="T87" fmla="*/ 3 h 73"/>
                  <a:gd name="T88" fmla="*/ 37 w 64"/>
                  <a:gd name="T89" fmla="*/ 2 h 73"/>
                  <a:gd name="T90" fmla="*/ 32 w 64"/>
                  <a:gd name="T91" fmla="*/ 0 h 73"/>
                  <a:gd name="T92" fmla="*/ 32 w 64"/>
                  <a:gd name="T93" fmla="*/ 0 h 73"/>
                  <a:gd name="T94" fmla="*/ 27 w 64"/>
                  <a:gd name="T95" fmla="*/ 2 h 73"/>
                  <a:gd name="T96" fmla="*/ 22 w 64"/>
                  <a:gd name="T97" fmla="*/ 3 h 73"/>
                  <a:gd name="T98" fmla="*/ 18 w 64"/>
                  <a:gd name="T99" fmla="*/ 6 h 73"/>
                  <a:gd name="T100" fmla="*/ 14 w 64"/>
                  <a:gd name="T101" fmla="*/ 8 h 73"/>
                  <a:gd name="T102" fmla="*/ 11 w 64"/>
                  <a:gd name="T103" fmla="*/ 13 h 73"/>
                  <a:gd name="T104" fmla="*/ 8 w 64"/>
                  <a:gd name="T105" fmla="*/ 18 h 73"/>
                  <a:gd name="T106" fmla="*/ 7 w 64"/>
                  <a:gd name="T107" fmla="*/ 25 h 73"/>
                  <a:gd name="T108" fmla="*/ 6 w 64"/>
                  <a:gd name="T109" fmla="*/ 31 h 73"/>
                  <a:gd name="T110" fmla="*/ 6 w 64"/>
                  <a:gd name="T111" fmla="*/ 31 h 73"/>
                  <a:gd name="T112" fmla="*/ 6 w 64"/>
                  <a:gd name="T113" fmla="*/ 32 h 73"/>
                  <a:gd name="T114" fmla="*/ 6 w 64"/>
                  <a:gd name="T115" fmla="*/ 32 h 73"/>
                  <a:gd name="T116" fmla="*/ 4 w 64"/>
                  <a:gd name="T117" fmla="*/ 34 h 73"/>
                  <a:gd name="T118" fmla="*/ 2 w 64"/>
                  <a:gd name="T119" fmla="*/ 35 h 73"/>
                  <a:gd name="T120" fmla="*/ 0 w 64"/>
                  <a:gd name="T121" fmla="*/ 38 h 73"/>
                  <a:gd name="T122" fmla="*/ 0 w 64"/>
                  <a:gd name="T123" fmla="*/ 40 h 73"/>
                  <a:gd name="T124" fmla="*/ 0 w 64"/>
                  <a:gd name="T125" fmla="*/ 4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 h="73">
                    <a:moveTo>
                      <a:pt x="0" y="40"/>
                    </a:moveTo>
                    <a:lnTo>
                      <a:pt x="0" y="40"/>
                    </a:lnTo>
                    <a:lnTo>
                      <a:pt x="2" y="44"/>
                    </a:lnTo>
                    <a:lnTo>
                      <a:pt x="3" y="46"/>
                    </a:lnTo>
                    <a:lnTo>
                      <a:pt x="6" y="48"/>
                    </a:lnTo>
                    <a:lnTo>
                      <a:pt x="8" y="49"/>
                    </a:lnTo>
                    <a:lnTo>
                      <a:pt x="8" y="49"/>
                    </a:lnTo>
                    <a:lnTo>
                      <a:pt x="13" y="58"/>
                    </a:lnTo>
                    <a:lnTo>
                      <a:pt x="13" y="58"/>
                    </a:lnTo>
                    <a:lnTo>
                      <a:pt x="18" y="66"/>
                    </a:lnTo>
                    <a:lnTo>
                      <a:pt x="25" y="72"/>
                    </a:lnTo>
                    <a:lnTo>
                      <a:pt x="25" y="72"/>
                    </a:lnTo>
                    <a:lnTo>
                      <a:pt x="29" y="73"/>
                    </a:lnTo>
                    <a:lnTo>
                      <a:pt x="32" y="73"/>
                    </a:lnTo>
                    <a:lnTo>
                      <a:pt x="32" y="73"/>
                    </a:lnTo>
                    <a:lnTo>
                      <a:pt x="37" y="72"/>
                    </a:lnTo>
                    <a:lnTo>
                      <a:pt x="43" y="69"/>
                    </a:lnTo>
                    <a:lnTo>
                      <a:pt x="43" y="69"/>
                    </a:lnTo>
                    <a:lnTo>
                      <a:pt x="48" y="64"/>
                    </a:lnTo>
                    <a:lnTo>
                      <a:pt x="51" y="58"/>
                    </a:lnTo>
                    <a:lnTo>
                      <a:pt x="51" y="58"/>
                    </a:lnTo>
                    <a:lnTo>
                      <a:pt x="55" y="49"/>
                    </a:lnTo>
                    <a:lnTo>
                      <a:pt x="55" y="49"/>
                    </a:lnTo>
                    <a:lnTo>
                      <a:pt x="55" y="49"/>
                    </a:lnTo>
                    <a:lnTo>
                      <a:pt x="55" y="49"/>
                    </a:lnTo>
                    <a:lnTo>
                      <a:pt x="59" y="48"/>
                    </a:lnTo>
                    <a:lnTo>
                      <a:pt x="62" y="46"/>
                    </a:lnTo>
                    <a:lnTo>
                      <a:pt x="64" y="44"/>
                    </a:lnTo>
                    <a:lnTo>
                      <a:pt x="64" y="40"/>
                    </a:lnTo>
                    <a:lnTo>
                      <a:pt x="64" y="40"/>
                    </a:lnTo>
                    <a:lnTo>
                      <a:pt x="64" y="38"/>
                    </a:lnTo>
                    <a:lnTo>
                      <a:pt x="63" y="35"/>
                    </a:lnTo>
                    <a:lnTo>
                      <a:pt x="60" y="34"/>
                    </a:lnTo>
                    <a:lnTo>
                      <a:pt x="59" y="32"/>
                    </a:lnTo>
                    <a:lnTo>
                      <a:pt x="59" y="32"/>
                    </a:lnTo>
                    <a:lnTo>
                      <a:pt x="59" y="32"/>
                    </a:lnTo>
                    <a:lnTo>
                      <a:pt x="59" y="31"/>
                    </a:lnTo>
                    <a:lnTo>
                      <a:pt x="59" y="31"/>
                    </a:lnTo>
                    <a:lnTo>
                      <a:pt x="58" y="25"/>
                    </a:lnTo>
                    <a:lnTo>
                      <a:pt x="57" y="18"/>
                    </a:lnTo>
                    <a:lnTo>
                      <a:pt x="54" y="13"/>
                    </a:lnTo>
                    <a:lnTo>
                      <a:pt x="50" y="8"/>
                    </a:lnTo>
                    <a:lnTo>
                      <a:pt x="46" y="6"/>
                    </a:lnTo>
                    <a:lnTo>
                      <a:pt x="41" y="3"/>
                    </a:lnTo>
                    <a:lnTo>
                      <a:pt x="37" y="2"/>
                    </a:lnTo>
                    <a:lnTo>
                      <a:pt x="32" y="0"/>
                    </a:lnTo>
                    <a:lnTo>
                      <a:pt x="32" y="0"/>
                    </a:lnTo>
                    <a:lnTo>
                      <a:pt x="27" y="2"/>
                    </a:lnTo>
                    <a:lnTo>
                      <a:pt x="22" y="3"/>
                    </a:lnTo>
                    <a:lnTo>
                      <a:pt x="18" y="6"/>
                    </a:lnTo>
                    <a:lnTo>
                      <a:pt x="14" y="8"/>
                    </a:lnTo>
                    <a:lnTo>
                      <a:pt x="11" y="13"/>
                    </a:lnTo>
                    <a:lnTo>
                      <a:pt x="8" y="18"/>
                    </a:lnTo>
                    <a:lnTo>
                      <a:pt x="7" y="25"/>
                    </a:lnTo>
                    <a:lnTo>
                      <a:pt x="6" y="31"/>
                    </a:lnTo>
                    <a:lnTo>
                      <a:pt x="6" y="31"/>
                    </a:lnTo>
                    <a:lnTo>
                      <a:pt x="6" y="32"/>
                    </a:lnTo>
                    <a:lnTo>
                      <a:pt x="6" y="32"/>
                    </a:lnTo>
                    <a:lnTo>
                      <a:pt x="4" y="34"/>
                    </a:lnTo>
                    <a:lnTo>
                      <a:pt x="2" y="35"/>
                    </a:lnTo>
                    <a:lnTo>
                      <a:pt x="0" y="38"/>
                    </a:lnTo>
                    <a:lnTo>
                      <a:pt x="0" y="40"/>
                    </a:lnTo>
                    <a:lnTo>
                      <a:pt x="0"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800">
                  <a:solidFill>
                    <a:srgbClr val="0070C0"/>
                  </a:solidFill>
                </a:endParaRPr>
              </a:p>
            </p:txBody>
          </p:sp>
          <p:sp>
            <p:nvSpPr>
              <p:cNvPr id="21" name="Freeform 91"/>
              <p:cNvSpPr>
                <a:spLocks/>
              </p:cNvSpPr>
              <p:nvPr/>
            </p:nvSpPr>
            <p:spPr bwMode="auto">
              <a:xfrm>
                <a:off x="6350" y="3155951"/>
                <a:ext cx="779463" cy="406400"/>
              </a:xfrm>
              <a:custGeom>
                <a:avLst/>
                <a:gdLst>
                  <a:gd name="T0" fmla="*/ 454 w 491"/>
                  <a:gd name="T1" fmla="*/ 0 h 256"/>
                  <a:gd name="T2" fmla="*/ 436 w 491"/>
                  <a:gd name="T3" fmla="*/ 35 h 256"/>
                  <a:gd name="T4" fmla="*/ 431 w 491"/>
                  <a:gd name="T5" fmla="*/ 44 h 256"/>
                  <a:gd name="T6" fmla="*/ 408 w 491"/>
                  <a:gd name="T7" fmla="*/ 0 h 256"/>
                  <a:gd name="T8" fmla="*/ 380 w 491"/>
                  <a:gd name="T9" fmla="*/ 10 h 256"/>
                  <a:gd name="T10" fmla="*/ 369 w 491"/>
                  <a:gd name="T11" fmla="*/ 18 h 256"/>
                  <a:gd name="T12" fmla="*/ 346 w 491"/>
                  <a:gd name="T13" fmla="*/ 5 h 256"/>
                  <a:gd name="T14" fmla="*/ 330 w 491"/>
                  <a:gd name="T15" fmla="*/ 0 h 256"/>
                  <a:gd name="T16" fmla="*/ 312 w 491"/>
                  <a:gd name="T17" fmla="*/ 35 h 256"/>
                  <a:gd name="T18" fmla="*/ 307 w 491"/>
                  <a:gd name="T19" fmla="*/ 44 h 256"/>
                  <a:gd name="T20" fmla="*/ 286 w 491"/>
                  <a:gd name="T21" fmla="*/ 0 h 256"/>
                  <a:gd name="T22" fmla="*/ 258 w 491"/>
                  <a:gd name="T23" fmla="*/ 10 h 256"/>
                  <a:gd name="T24" fmla="*/ 246 w 491"/>
                  <a:gd name="T25" fmla="*/ 18 h 256"/>
                  <a:gd name="T26" fmla="*/ 223 w 491"/>
                  <a:gd name="T27" fmla="*/ 5 h 256"/>
                  <a:gd name="T28" fmla="*/ 208 w 491"/>
                  <a:gd name="T29" fmla="*/ 0 h 256"/>
                  <a:gd name="T30" fmla="*/ 190 w 491"/>
                  <a:gd name="T31" fmla="*/ 35 h 256"/>
                  <a:gd name="T32" fmla="*/ 185 w 491"/>
                  <a:gd name="T33" fmla="*/ 44 h 256"/>
                  <a:gd name="T34" fmla="*/ 162 w 491"/>
                  <a:gd name="T35" fmla="*/ 0 h 256"/>
                  <a:gd name="T36" fmla="*/ 134 w 491"/>
                  <a:gd name="T37" fmla="*/ 10 h 256"/>
                  <a:gd name="T38" fmla="*/ 122 w 491"/>
                  <a:gd name="T39" fmla="*/ 18 h 256"/>
                  <a:gd name="T40" fmla="*/ 99 w 491"/>
                  <a:gd name="T41" fmla="*/ 5 h 256"/>
                  <a:gd name="T42" fmla="*/ 84 w 491"/>
                  <a:gd name="T43" fmla="*/ 0 h 256"/>
                  <a:gd name="T44" fmla="*/ 66 w 491"/>
                  <a:gd name="T45" fmla="*/ 35 h 256"/>
                  <a:gd name="T46" fmla="*/ 61 w 491"/>
                  <a:gd name="T47" fmla="*/ 44 h 256"/>
                  <a:gd name="T48" fmla="*/ 39 w 491"/>
                  <a:gd name="T49" fmla="*/ 0 h 256"/>
                  <a:gd name="T50" fmla="*/ 11 w 491"/>
                  <a:gd name="T51" fmla="*/ 10 h 256"/>
                  <a:gd name="T52" fmla="*/ 0 w 491"/>
                  <a:gd name="T53" fmla="*/ 24 h 256"/>
                  <a:gd name="T54" fmla="*/ 0 w 491"/>
                  <a:gd name="T55" fmla="*/ 139 h 256"/>
                  <a:gd name="T56" fmla="*/ 1 w 491"/>
                  <a:gd name="T57" fmla="*/ 143 h 256"/>
                  <a:gd name="T58" fmla="*/ 6 w 491"/>
                  <a:gd name="T59" fmla="*/ 148 h 256"/>
                  <a:gd name="T60" fmla="*/ 24 w 491"/>
                  <a:gd name="T61" fmla="*/ 150 h 256"/>
                  <a:gd name="T62" fmla="*/ 99 w 491"/>
                  <a:gd name="T63" fmla="*/ 256 h 256"/>
                  <a:gd name="T64" fmla="*/ 112 w 491"/>
                  <a:gd name="T65" fmla="*/ 150 h 256"/>
                  <a:gd name="T66" fmla="*/ 116 w 491"/>
                  <a:gd name="T67" fmla="*/ 148 h 256"/>
                  <a:gd name="T68" fmla="*/ 122 w 491"/>
                  <a:gd name="T69" fmla="*/ 143 h 256"/>
                  <a:gd name="T70" fmla="*/ 122 w 491"/>
                  <a:gd name="T71" fmla="*/ 139 h 256"/>
                  <a:gd name="T72" fmla="*/ 126 w 491"/>
                  <a:gd name="T73" fmla="*/ 147 h 256"/>
                  <a:gd name="T74" fmla="*/ 134 w 491"/>
                  <a:gd name="T75" fmla="*/ 150 h 256"/>
                  <a:gd name="T76" fmla="*/ 148 w 491"/>
                  <a:gd name="T77" fmla="*/ 256 h 256"/>
                  <a:gd name="T78" fmla="*/ 222 w 491"/>
                  <a:gd name="T79" fmla="*/ 150 h 256"/>
                  <a:gd name="T80" fmla="*/ 235 w 491"/>
                  <a:gd name="T81" fmla="*/ 150 h 256"/>
                  <a:gd name="T82" fmla="*/ 242 w 491"/>
                  <a:gd name="T83" fmla="*/ 147 h 256"/>
                  <a:gd name="T84" fmla="*/ 246 w 491"/>
                  <a:gd name="T85" fmla="*/ 139 h 256"/>
                  <a:gd name="T86" fmla="*/ 246 w 491"/>
                  <a:gd name="T87" fmla="*/ 143 h 256"/>
                  <a:gd name="T88" fmla="*/ 252 w 491"/>
                  <a:gd name="T89" fmla="*/ 148 h 256"/>
                  <a:gd name="T90" fmla="*/ 270 w 491"/>
                  <a:gd name="T91" fmla="*/ 150 h 256"/>
                  <a:gd name="T92" fmla="*/ 344 w 491"/>
                  <a:gd name="T93" fmla="*/ 256 h 256"/>
                  <a:gd name="T94" fmla="*/ 358 w 491"/>
                  <a:gd name="T95" fmla="*/ 150 h 256"/>
                  <a:gd name="T96" fmla="*/ 362 w 491"/>
                  <a:gd name="T97" fmla="*/ 148 h 256"/>
                  <a:gd name="T98" fmla="*/ 367 w 491"/>
                  <a:gd name="T99" fmla="*/ 143 h 256"/>
                  <a:gd name="T100" fmla="*/ 369 w 491"/>
                  <a:gd name="T101" fmla="*/ 139 h 256"/>
                  <a:gd name="T102" fmla="*/ 371 w 491"/>
                  <a:gd name="T103" fmla="*/ 147 h 256"/>
                  <a:gd name="T104" fmla="*/ 379 w 491"/>
                  <a:gd name="T105" fmla="*/ 150 h 256"/>
                  <a:gd name="T106" fmla="*/ 393 w 491"/>
                  <a:gd name="T107" fmla="*/ 256 h 256"/>
                  <a:gd name="T108" fmla="*/ 468 w 491"/>
                  <a:gd name="T109" fmla="*/ 150 h 256"/>
                  <a:gd name="T110" fmla="*/ 481 w 491"/>
                  <a:gd name="T111" fmla="*/ 150 h 256"/>
                  <a:gd name="T112" fmla="*/ 489 w 491"/>
                  <a:gd name="T113" fmla="*/ 147 h 256"/>
                  <a:gd name="T114" fmla="*/ 491 w 491"/>
                  <a:gd name="T115" fmla="*/ 139 h 256"/>
                  <a:gd name="T116" fmla="*/ 491 w 491"/>
                  <a:gd name="T117" fmla="*/ 24 h 256"/>
                  <a:gd name="T118" fmla="*/ 491 w 491"/>
                  <a:gd name="T119" fmla="*/ 18 h 256"/>
                  <a:gd name="T120" fmla="*/ 469 w 491"/>
                  <a:gd name="T121" fmla="*/ 5 h 256"/>
                  <a:gd name="T122" fmla="*/ 454 w 491"/>
                  <a:gd name="T12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91" h="256">
                    <a:moveTo>
                      <a:pt x="454" y="0"/>
                    </a:moveTo>
                    <a:lnTo>
                      <a:pt x="454" y="0"/>
                    </a:lnTo>
                    <a:lnTo>
                      <a:pt x="443" y="22"/>
                    </a:lnTo>
                    <a:lnTo>
                      <a:pt x="436" y="35"/>
                    </a:lnTo>
                    <a:lnTo>
                      <a:pt x="431" y="44"/>
                    </a:lnTo>
                    <a:lnTo>
                      <a:pt x="431" y="44"/>
                    </a:lnTo>
                    <a:lnTo>
                      <a:pt x="408" y="0"/>
                    </a:lnTo>
                    <a:lnTo>
                      <a:pt x="408" y="0"/>
                    </a:lnTo>
                    <a:lnTo>
                      <a:pt x="393" y="5"/>
                    </a:lnTo>
                    <a:lnTo>
                      <a:pt x="380" y="10"/>
                    </a:lnTo>
                    <a:lnTo>
                      <a:pt x="369" y="18"/>
                    </a:lnTo>
                    <a:lnTo>
                      <a:pt x="369" y="18"/>
                    </a:lnTo>
                    <a:lnTo>
                      <a:pt x="358" y="12"/>
                    </a:lnTo>
                    <a:lnTo>
                      <a:pt x="346" y="5"/>
                    </a:lnTo>
                    <a:lnTo>
                      <a:pt x="330" y="0"/>
                    </a:lnTo>
                    <a:lnTo>
                      <a:pt x="330" y="0"/>
                    </a:lnTo>
                    <a:lnTo>
                      <a:pt x="320" y="22"/>
                    </a:lnTo>
                    <a:lnTo>
                      <a:pt x="312" y="35"/>
                    </a:lnTo>
                    <a:lnTo>
                      <a:pt x="307" y="44"/>
                    </a:lnTo>
                    <a:lnTo>
                      <a:pt x="307" y="44"/>
                    </a:lnTo>
                    <a:lnTo>
                      <a:pt x="286" y="0"/>
                    </a:lnTo>
                    <a:lnTo>
                      <a:pt x="286" y="0"/>
                    </a:lnTo>
                    <a:lnTo>
                      <a:pt x="269" y="5"/>
                    </a:lnTo>
                    <a:lnTo>
                      <a:pt x="258" y="10"/>
                    </a:lnTo>
                    <a:lnTo>
                      <a:pt x="246" y="18"/>
                    </a:lnTo>
                    <a:lnTo>
                      <a:pt x="246" y="18"/>
                    </a:lnTo>
                    <a:lnTo>
                      <a:pt x="235" y="12"/>
                    </a:lnTo>
                    <a:lnTo>
                      <a:pt x="223" y="5"/>
                    </a:lnTo>
                    <a:lnTo>
                      <a:pt x="208" y="0"/>
                    </a:lnTo>
                    <a:lnTo>
                      <a:pt x="208" y="0"/>
                    </a:lnTo>
                    <a:lnTo>
                      <a:pt x="196" y="22"/>
                    </a:lnTo>
                    <a:lnTo>
                      <a:pt x="190" y="35"/>
                    </a:lnTo>
                    <a:lnTo>
                      <a:pt x="185" y="44"/>
                    </a:lnTo>
                    <a:lnTo>
                      <a:pt x="185" y="44"/>
                    </a:lnTo>
                    <a:lnTo>
                      <a:pt x="162" y="0"/>
                    </a:lnTo>
                    <a:lnTo>
                      <a:pt x="162" y="0"/>
                    </a:lnTo>
                    <a:lnTo>
                      <a:pt x="147" y="5"/>
                    </a:lnTo>
                    <a:lnTo>
                      <a:pt x="134" y="10"/>
                    </a:lnTo>
                    <a:lnTo>
                      <a:pt x="122" y="18"/>
                    </a:lnTo>
                    <a:lnTo>
                      <a:pt x="122" y="18"/>
                    </a:lnTo>
                    <a:lnTo>
                      <a:pt x="112" y="12"/>
                    </a:lnTo>
                    <a:lnTo>
                      <a:pt x="99" y="5"/>
                    </a:lnTo>
                    <a:lnTo>
                      <a:pt x="84" y="0"/>
                    </a:lnTo>
                    <a:lnTo>
                      <a:pt x="84" y="0"/>
                    </a:lnTo>
                    <a:lnTo>
                      <a:pt x="74" y="22"/>
                    </a:lnTo>
                    <a:lnTo>
                      <a:pt x="66" y="35"/>
                    </a:lnTo>
                    <a:lnTo>
                      <a:pt x="61" y="44"/>
                    </a:lnTo>
                    <a:lnTo>
                      <a:pt x="61" y="44"/>
                    </a:lnTo>
                    <a:lnTo>
                      <a:pt x="39" y="0"/>
                    </a:lnTo>
                    <a:lnTo>
                      <a:pt x="39" y="0"/>
                    </a:lnTo>
                    <a:lnTo>
                      <a:pt x="24" y="5"/>
                    </a:lnTo>
                    <a:lnTo>
                      <a:pt x="11" y="10"/>
                    </a:lnTo>
                    <a:lnTo>
                      <a:pt x="0" y="18"/>
                    </a:lnTo>
                    <a:lnTo>
                      <a:pt x="0" y="24"/>
                    </a:lnTo>
                    <a:lnTo>
                      <a:pt x="0" y="53"/>
                    </a:lnTo>
                    <a:lnTo>
                      <a:pt x="0" y="139"/>
                    </a:lnTo>
                    <a:lnTo>
                      <a:pt x="0" y="139"/>
                    </a:lnTo>
                    <a:lnTo>
                      <a:pt x="1" y="143"/>
                    </a:lnTo>
                    <a:lnTo>
                      <a:pt x="2" y="147"/>
                    </a:lnTo>
                    <a:lnTo>
                      <a:pt x="6" y="148"/>
                    </a:lnTo>
                    <a:lnTo>
                      <a:pt x="10" y="150"/>
                    </a:lnTo>
                    <a:lnTo>
                      <a:pt x="24" y="150"/>
                    </a:lnTo>
                    <a:lnTo>
                      <a:pt x="24" y="256"/>
                    </a:lnTo>
                    <a:lnTo>
                      <a:pt x="99" y="256"/>
                    </a:lnTo>
                    <a:lnTo>
                      <a:pt x="99" y="150"/>
                    </a:lnTo>
                    <a:lnTo>
                      <a:pt x="112" y="150"/>
                    </a:lnTo>
                    <a:lnTo>
                      <a:pt x="112" y="150"/>
                    </a:lnTo>
                    <a:lnTo>
                      <a:pt x="116" y="148"/>
                    </a:lnTo>
                    <a:lnTo>
                      <a:pt x="120" y="147"/>
                    </a:lnTo>
                    <a:lnTo>
                      <a:pt x="122" y="143"/>
                    </a:lnTo>
                    <a:lnTo>
                      <a:pt x="122" y="139"/>
                    </a:lnTo>
                    <a:lnTo>
                      <a:pt x="122" y="139"/>
                    </a:lnTo>
                    <a:lnTo>
                      <a:pt x="124" y="143"/>
                    </a:lnTo>
                    <a:lnTo>
                      <a:pt x="126" y="147"/>
                    </a:lnTo>
                    <a:lnTo>
                      <a:pt x="129" y="148"/>
                    </a:lnTo>
                    <a:lnTo>
                      <a:pt x="134" y="150"/>
                    </a:lnTo>
                    <a:lnTo>
                      <a:pt x="148" y="150"/>
                    </a:lnTo>
                    <a:lnTo>
                      <a:pt x="148" y="256"/>
                    </a:lnTo>
                    <a:lnTo>
                      <a:pt x="222" y="256"/>
                    </a:lnTo>
                    <a:lnTo>
                      <a:pt x="222" y="150"/>
                    </a:lnTo>
                    <a:lnTo>
                      <a:pt x="235" y="150"/>
                    </a:lnTo>
                    <a:lnTo>
                      <a:pt x="235" y="150"/>
                    </a:lnTo>
                    <a:lnTo>
                      <a:pt x="240" y="148"/>
                    </a:lnTo>
                    <a:lnTo>
                      <a:pt x="242" y="147"/>
                    </a:lnTo>
                    <a:lnTo>
                      <a:pt x="245" y="143"/>
                    </a:lnTo>
                    <a:lnTo>
                      <a:pt x="246" y="139"/>
                    </a:lnTo>
                    <a:lnTo>
                      <a:pt x="246" y="139"/>
                    </a:lnTo>
                    <a:lnTo>
                      <a:pt x="246" y="143"/>
                    </a:lnTo>
                    <a:lnTo>
                      <a:pt x="249" y="147"/>
                    </a:lnTo>
                    <a:lnTo>
                      <a:pt x="252" y="148"/>
                    </a:lnTo>
                    <a:lnTo>
                      <a:pt x="256" y="150"/>
                    </a:lnTo>
                    <a:lnTo>
                      <a:pt x="270" y="150"/>
                    </a:lnTo>
                    <a:lnTo>
                      <a:pt x="270" y="256"/>
                    </a:lnTo>
                    <a:lnTo>
                      <a:pt x="344" y="256"/>
                    </a:lnTo>
                    <a:lnTo>
                      <a:pt x="344" y="150"/>
                    </a:lnTo>
                    <a:lnTo>
                      <a:pt x="358" y="150"/>
                    </a:lnTo>
                    <a:lnTo>
                      <a:pt x="358" y="150"/>
                    </a:lnTo>
                    <a:lnTo>
                      <a:pt x="362" y="148"/>
                    </a:lnTo>
                    <a:lnTo>
                      <a:pt x="366" y="147"/>
                    </a:lnTo>
                    <a:lnTo>
                      <a:pt x="367" y="143"/>
                    </a:lnTo>
                    <a:lnTo>
                      <a:pt x="369" y="139"/>
                    </a:lnTo>
                    <a:lnTo>
                      <a:pt x="369" y="139"/>
                    </a:lnTo>
                    <a:lnTo>
                      <a:pt x="370" y="143"/>
                    </a:lnTo>
                    <a:lnTo>
                      <a:pt x="371" y="147"/>
                    </a:lnTo>
                    <a:lnTo>
                      <a:pt x="375" y="148"/>
                    </a:lnTo>
                    <a:lnTo>
                      <a:pt x="379" y="150"/>
                    </a:lnTo>
                    <a:lnTo>
                      <a:pt x="393" y="150"/>
                    </a:lnTo>
                    <a:lnTo>
                      <a:pt x="393" y="256"/>
                    </a:lnTo>
                    <a:lnTo>
                      <a:pt x="468" y="256"/>
                    </a:lnTo>
                    <a:lnTo>
                      <a:pt x="468" y="150"/>
                    </a:lnTo>
                    <a:lnTo>
                      <a:pt x="481" y="150"/>
                    </a:lnTo>
                    <a:lnTo>
                      <a:pt x="481" y="150"/>
                    </a:lnTo>
                    <a:lnTo>
                      <a:pt x="485" y="148"/>
                    </a:lnTo>
                    <a:lnTo>
                      <a:pt x="489" y="147"/>
                    </a:lnTo>
                    <a:lnTo>
                      <a:pt x="491" y="143"/>
                    </a:lnTo>
                    <a:lnTo>
                      <a:pt x="491" y="139"/>
                    </a:lnTo>
                    <a:lnTo>
                      <a:pt x="491" y="53"/>
                    </a:lnTo>
                    <a:lnTo>
                      <a:pt x="491" y="24"/>
                    </a:lnTo>
                    <a:lnTo>
                      <a:pt x="491" y="18"/>
                    </a:lnTo>
                    <a:lnTo>
                      <a:pt x="491" y="18"/>
                    </a:lnTo>
                    <a:lnTo>
                      <a:pt x="481" y="12"/>
                    </a:lnTo>
                    <a:lnTo>
                      <a:pt x="469" y="5"/>
                    </a:lnTo>
                    <a:lnTo>
                      <a:pt x="454" y="0"/>
                    </a:lnTo>
                    <a:lnTo>
                      <a:pt x="4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800">
                  <a:solidFill>
                    <a:srgbClr val="0070C0"/>
                  </a:solidFill>
                </a:endParaRPr>
              </a:p>
            </p:txBody>
          </p:sp>
          <p:sp>
            <p:nvSpPr>
              <p:cNvPr id="22" name="Freeform 92"/>
              <p:cNvSpPr>
                <a:spLocks/>
              </p:cNvSpPr>
              <p:nvPr/>
            </p:nvSpPr>
            <p:spPr bwMode="auto">
              <a:xfrm>
                <a:off x="639763" y="3040063"/>
                <a:ext cx="101600" cy="115888"/>
              </a:xfrm>
              <a:custGeom>
                <a:avLst/>
                <a:gdLst>
                  <a:gd name="T0" fmla="*/ 0 w 64"/>
                  <a:gd name="T1" fmla="*/ 40 h 73"/>
                  <a:gd name="T2" fmla="*/ 0 w 64"/>
                  <a:gd name="T3" fmla="*/ 40 h 73"/>
                  <a:gd name="T4" fmla="*/ 0 w 64"/>
                  <a:gd name="T5" fmla="*/ 44 h 73"/>
                  <a:gd name="T6" fmla="*/ 3 w 64"/>
                  <a:gd name="T7" fmla="*/ 46 h 73"/>
                  <a:gd name="T8" fmla="*/ 5 w 64"/>
                  <a:gd name="T9" fmla="*/ 48 h 73"/>
                  <a:gd name="T10" fmla="*/ 8 w 64"/>
                  <a:gd name="T11" fmla="*/ 49 h 73"/>
                  <a:gd name="T12" fmla="*/ 8 w 64"/>
                  <a:gd name="T13" fmla="*/ 49 h 73"/>
                  <a:gd name="T14" fmla="*/ 12 w 64"/>
                  <a:gd name="T15" fmla="*/ 58 h 73"/>
                  <a:gd name="T16" fmla="*/ 12 w 64"/>
                  <a:gd name="T17" fmla="*/ 58 h 73"/>
                  <a:gd name="T18" fmla="*/ 18 w 64"/>
                  <a:gd name="T19" fmla="*/ 66 h 73"/>
                  <a:gd name="T20" fmla="*/ 24 w 64"/>
                  <a:gd name="T21" fmla="*/ 72 h 73"/>
                  <a:gd name="T22" fmla="*/ 24 w 64"/>
                  <a:gd name="T23" fmla="*/ 72 h 73"/>
                  <a:gd name="T24" fmla="*/ 27 w 64"/>
                  <a:gd name="T25" fmla="*/ 73 h 73"/>
                  <a:gd name="T26" fmla="*/ 31 w 64"/>
                  <a:gd name="T27" fmla="*/ 73 h 73"/>
                  <a:gd name="T28" fmla="*/ 31 w 64"/>
                  <a:gd name="T29" fmla="*/ 73 h 73"/>
                  <a:gd name="T30" fmla="*/ 36 w 64"/>
                  <a:gd name="T31" fmla="*/ 72 h 73"/>
                  <a:gd name="T32" fmla="*/ 41 w 64"/>
                  <a:gd name="T33" fmla="*/ 69 h 73"/>
                  <a:gd name="T34" fmla="*/ 41 w 64"/>
                  <a:gd name="T35" fmla="*/ 69 h 73"/>
                  <a:gd name="T36" fmla="*/ 46 w 64"/>
                  <a:gd name="T37" fmla="*/ 64 h 73"/>
                  <a:gd name="T38" fmla="*/ 50 w 64"/>
                  <a:gd name="T39" fmla="*/ 58 h 73"/>
                  <a:gd name="T40" fmla="*/ 50 w 64"/>
                  <a:gd name="T41" fmla="*/ 58 h 73"/>
                  <a:gd name="T42" fmla="*/ 55 w 64"/>
                  <a:gd name="T43" fmla="*/ 49 h 73"/>
                  <a:gd name="T44" fmla="*/ 55 w 64"/>
                  <a:gd name="T45" fmla="*/ 49 h 73"/>
                  <a:gd name="T46" fmla="*/ 55 w 64"/>
                  <a:gd name="T47" fmla="*/ 49 h 73"/>
                  <a:gd name="T48" fmla="*/ 55 w 64"/>
                  <a:gd name="T49" fmla="*/ 49 h 73"/>
                  <a:gd name="T50" fmla="*/ 58 w 64"/>
                  <a:gd name="T51" fmla="*/ 48 h 73"/>
                  <a:gd name="T52" fmla="*/ 60 w 64"/>
                  <a:gd name="T53" fmla="*/ 46 h 73"/>
                  <a:gd name="T54" fmla="*/ 63 w 64"/>
                  <a:gd name="T55" fmla="*/ 44 h 73"/>
                  <a:gd name="T56" fmla="*/ 64 w 64"/>
                  <a:gd name="T57" fmla="*/ 40 h 73"/>
                  <a:gd name="T58" fmla="*/ 64 w 64"/>
                  <a:gd name="T59" fmla="*/ 40 h 73"/>
                  <a:gd name="T60" fmla="*/ 63 w 64"/>
                  <a:gd name="T61" fmla="*/ 38 h 73"/>
                  <a:gd name="T62" fmla="*/ 61 w 64"/>
                  <a:gd name="T63" fmla="*/ 35 h 73"/>
                  <a:gd name="T64" fmla="*/ 60 w 64"/>
                  <a:gd name="T65" fmla="*/ 34 h 73"/>
                  <a:gd name="T66" fmla="*/ 58 w 64"/>
                  <a:gd name="T67" fmla="*/ 32 h 73"/>
                  <a:gd name="T68" fmla="*/ 58 w 64"/>
                  <a:gd name="T69" fmla="*/ 32 h 73"/>
                  <a:gd name="T70" fmla="*/ 58 w 64"/>
                  <a:gd name="T71" fmla="*/ 32 h 73"/>
                  <a:gd name="T72" fmla="*/ 58 w 64"/>
                  <a:gd name="T73" fmla="*/ 31 h 73"/>
                  <a:gd name="T74" fmla="*/ 58 w 64"/>
                  <a:gd name="T75" fmla="*/ 31 h 73"/>
                  <a:gd name="T76" fmla="*/ 58 w 64"/>
                  <a:gd name="T77" fmla="*/ 25 h 73"/>
                  <a:gd name="T78" fmla="*/ 55 w 64"/>
                  <a:gd name="T79" fmla="*/ 18 h 73"/>
                  <a:gd name="T80" fmla="*/ 53 w 64"/>
                  <a:gd name="T81" fmla="*/ 13 h 73"/>
                  <a:gd name="T82" fmla="*/ 49 w 64"/>
                  <a:gd name="T83" fmla="*/ 8 h 73"/>
                  <a:gd name="T84" fmla="*/ 45 w 64"/>
                  <a:gd name="T85" fmla="*/ 6 h 73"/>
                  <a:gd name="T86" fmla="*/ 41 w 64"/>
                  <a:gd name="T87" fmla="*/ 3 h 73"/>
                  <a:gd name="T88" fmla="*/ 36 w 64"/>
                  <a:gd name="T89" fmla="*/ 2 h 73"/>
                  <a:gd name="T90" fmla="*/ 31 w 64"/>
                  <a:gd name="T91" fmla="*/ 0 h 73"/>
                  <a:gd name="T92" fmla="*/ 31 w 64"/>
                  <a:gd name="T93" fmla="*/ 0 h 73"/>
                  <a:gd name="T94" fmla="*/ 26 w 64"/>
                  <a:gd name="T95" fmla="*/ 2 h 73"/>
                  <a:gd name="T96" fmla="*/ 22 w 64"/>
                  <a:gd name="T97" fmla="*/ 3 h 73"/>
                  <a:gd name="T98" fmla="*/ 17 w 64"/>
                  <a:gd name="T99" fmla="*/ 6 h 73"/>
                  <a:gd name="T100" fmla="*/ 13 w 64"/>
                  <a:gd name="T101" fmla="*/ 8 h 73"/>
                  <a:gd name="T102" fmla="*/ 9 w 64"/>
                  <a:gd name="T103" fmla="*/ 13 h 73"/>
                  <a:gd name="T104" fmla="*/ 7 w 64"/>
                  <a:gd name="T105" fmla="*/ 18 h 73"/>
                  <a:gd name="T106" fmla="*/ 5 w 64"/>
                  <a:gd name="T107" fmla="*/ 25 h 73"/>
                  <a:gd name="T108" fmla="*/ 4 w 64"/>
                  <a:gd name="T109" fmla="*/ 31 h 73"/>
                  <a:gd name="T110" fmla="*/ 4 w 64"/>
                  <a:gd name="T111" fmla="*/ 31 h 73"/>
                  <a:gd name="T112" fmla="*/ 4 w 64"/>
                  <a:gd name="T113" fmla="*/ 32 h 73"/>
                  <a:gd name="T114" fmla="*/ 4 w 64"/>
                  <a:gd name="T115" fmla="*/ 32 h 73"/>
                  <a:gd name="T116" fmla="*/ 3 w 64"/>
                  <a:gd name="T117" fmla="*/ 34 h 73"/>
                  <a:gd name="T118" fmla="*/ 2 w 64"/>
                  <a:gd name="T119" fmla="*/ 35 h 73"/>
                  <a:gd name="T120" fmla="*/ 0 w 64"/>
                  <a:gd name="T121" fmla="*/ 38 h 73"/>
                  <a:gd name="T122" fmla="*/ 0 w 64"/>
                  <a:gd name="T123" fmla="*/ 40 h 73"/>
                  <a:gd name="T124" fmla="*/ 0 w 64"/>
                  <a:gd name="T125" fmla="*/ 4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 h="73">
                    <a:moveTo>
                      <a:pt x="0" y="40"/>
                    </a:moveTo>
                    <a:lnTo>
                      <a:pt x="0" y="40"/>
                    </a:lnTo>
                    <a:lnTo>
                      <a:pt x="0" y="44"/>
                    </a:lnTo>
                    <a:lnTo>
                      <a:pt x="3" y="46"/>
                    </a:lnTo>
                    <a:lnTo>
                      <a:pt x="5" y="48"/>
                    </a:lnTo>
                    <a:lnTo>
                      <a:pt x="8" y="49"/>
                    </a:lnTo>
                    <a:lnTo>
                      <a:pt x="8" y="49"/>
                    </a:lnTo>
                    <a:lnTo>
                      <a:pt x="12" y="58"/>
                    </a:lnTo>
                    <a:lnTo>
                      <a:pt x="12" y="58"/>
                    </a:lnTo>
                    <a:lnTo>
                      <a:pt x="18" y="66"/>
                    </a:lnTo>
                    <a:lnTo>
                      <a:pt x="24" y="72"/>
                    </a:lnTo>
                    <a:lnTo>
                      <a:pt x="24" y="72"/>
                    </a:lnTo>
                    <a:lnTo>
                      <a:pt x="27" y="73"/>
                    </a:lnTo>
                    <a:lnTo>
                      <a:pt x="31" y="73"/>
                    </a:lnTo>
                    <a:lnTo>
                      <a:pt x="31" y="73"/>
                    </a:lnTo>
                    <a:lnTo>
                      <a:pt x="36" y="72"/>
                    </a:lnTo>
                    <a:lnTo>
                      <a:pt x="41" y="69"/>
                    </a:lnTo>
                    <a:lnTo>
                      <a:pt x="41" y="69"/>
                    </a:lnTo>
                    <a:lnTo>
                      <a:pt x="46" y="64"/>
                    </a:lnTo>
                    <a:lnTo>
                      <a:pt x="50" y="58"/>
                    </a:lnTo>
                    <a:lnTo>
                      <a:pt x="50" y="58"/>
                    </a:lnTo>
                    <a:lnTo>
                      <a:pt x="55" y="49"/>
                    </a:lnTo>
                    <a:lnTo>
                      <a:pt x="55" y="49"/>
                    </a:lnTo>
                    <a:lnTo>
                      <a:pt x="55" y="49"/>
                    </a:lnTo>
                    <a:lnTo>
                      <a:pt x="55" y="49"/>
                    </a:lnTo>
                    <a:lnTo>
                      <a:pt x="58" y="48"/>
                    </a:lnTo>
                    <a:lnTo>
                      <a:pt x="60" y="46"/>
                    </a:lnTo>
                    <a:lnTo>
                      <a:pt x="63" y="44"/>
                    </a:lnTo>
                    <a:lnTo>
                      <a:pt x="64" y="40"/>
                    </a:lnTo>
                    <a:lnTo>
                      <a:pt x="64" y="40"/>
                    </a:lnTo>
                    <a:lnTo>
                      <a:pt x="63" y="38"/>
                    </a:lnTo>
                    <a:lnTo>
                      <a:pt x="61" y="35"/>
                    </a:lnTo>
                    <a:lnTo>
                      <a:pt x="60" y="34"/>
                    </a:lnTo>
                    <a:lnTo>
                      <a:pt x="58" y="32"/>
                    </a:lnTo>
                    <a:lnTo>
                      <a:pt x="58" y="32"/>
                    </a:lnTo>
                    <a:lnTo>
                      <a:pt x="58" y="32"/>
                    </a:lnTo>
                    <a:lnTo>
                      <a:pt x="58" y="31"/>
                    </a:lnTo>
                    <a:lnTo>
                      <a:pt x="58" y="31"/>
                    </a:lnTo>
                    <a:lnTo>
                      <a:pt x="58" y="25"/>
                    </a:lnTo>
                    <a:lnTo>
                      <a:pt x="55" y="18"/>
                    </a:lnTo>
                    <a:lnTo>
                      <a:pt x="53" y="13"/>
                    </a:lnTo>
                    <a:lnTo>
                      <a:pt x="49" y="8"/>
                    </a:lnTo>
                    <a:lnTo>
                      <a:pt x="45" y="6"/>
                    </a:lnTo>
                    <a:lnTo>
                      <a:pt x="41" y="3"/>
                    </a:lnTo>
                    <a:lnTo>
                      <a:pt x="36" y="2"/>
                    </a:lnTo>
                    <a:lnTo>
                      <a:pt x="31" y="0"/>
                    </a:lnTo>
                    <a:lnTo>
                      <a:pt x="31" y="0"/>
                    </a:lnTo>
                    <a:lnTo>
                      <a:pt x="26" y="2"/>
                    </a:lnTo>
                    <a:lnTo>
                      <a:pt x="22" y="3"/>
                    </a:lnTo>
                    <a:lnTo>
                      <a:pt x="17" y="6"/>
                    </a:lnTo>
                    <a:lnTo>
                      <a:pt x="13" y="8"/>
                    </a:lnTo>
                    <a:lnTo>
                      <a:pt x="9" y="13"/>
                    </a:lnTo>
                    <a:lnTo>
                      <a:pt x="7" y="18"/>
                    </a:lnTo>
                    <a:lnTo>
                      <a:pt x="5" y="25"/>
                    </a:lnTo>
                    <a:lnTo>
                      <a:pt x="4" y="31"/>
                    </a:lnTo>
                    <a:lnTo>
                      <a:pt x="4" y="31"/>
                    </a:lnTo>
                    <a:lnTo>
                      <a:pt x="4" y="32"/>
                    </a:lnTo>
                    <a:lnTo>
                      <a:pt x="4" y="32"/>
                    </a:lnTo>
                    <a:lnTo>
                      <a:pt x="3" y="34"/>
                    </a:lnTo>
                    <a:lnTo>
                      <a:pt x="2" y="35"/>
                    </a:lnTo>
                    <a:lnTo>
                      <a:pt x="0" y="38"/>
                    </a:lnTo>
                    <a:lnTo>
                      <a:pt x="0" y="40"/>
                    </a:lnTo>
                    <a:lnTo>
                      <a:pt x="0"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800">
                  <a:solidFill>
                    <a:srgbClr val="0070C0"/>
                  </a:solidFill>
                </a:endParaRPr>
              </a:p>
            </p:txBody>
          </p:sp>
          <p:sp>
            <p:nvSpPr>
              <p:cNvPr id="23" name="Freeform 93"/>
              <p:cNvSpPr>
                <a:spLocks/>
              </p:cNvSpPr>
              <p:nvPr/>
            </p:nvSpPr>
            <p:spPr bwMode="auto">
              <a:xfrm>
                <a:off x="149225" y="2925763"/>
                <a:ext cx="101600" cy="114300"/>
              </a:xfrm>
              <a:custGeom>
                <a:avLst/>
                <a:gdLst>
                  <a:gd name="T0" fmla="*/ 8 w 64"/>
                  <a:gd name="T1" fmla="*/ 48 h 72"/>
                  <a:gd name="T2" fmla="*/ 8 w 64"/>
                  <a:gd name="T3" fmla="*/ 48 h 72"/>
                  <a:gd name="T4" fmla="*/ 13 w 64"/>
                  <a:gd name="T5" fmla="*/ 57 h 72"/>
                  <a:gd name="T6" fmla="*/ 13 w 64"/>
                  <a:gd name="T7" fmla="*/ 57 h 72"/>
                  <a:gd name="T8" fmla="*/ 18 w 64"/>
                  <a:gd name="T9" fmla="*/ 65 h 72"/>
                  <a:gd name="T10" fmla="*/ 25 w 64"/>
                  <a:gd name="T11" fmla="*/ 71 h 72"/>
                  <a:gd name="T12" fmla="*/ 25 w 64"/>
                  <a:gd name="T13" fmla="*/ 71 h 72"/>
                  <a:gd name="T14" fmla="*/ 28 w 64"/>
                  <a:gd name="T15" fmla="*/ 72 h 72"/>
                  <a:gd name="T16" fmla="*/ 32 w 64"/>
                  <a:gd name="T17" fmla="*/ 72 h 72"/>
                  <a:gd name="T18" fmla="*/ 32 w 64"/>
                  <a:gd name="T19" fmla="*/ 72 h 72"/>
                  <a:gd name="T20" fmla="*/ 37 w 64"/>
                  <a:gd name="T21" fmla="*/ 71 h 72"/>
                  <a:gd name="T22" fmla="*/ 43 w 64"/>
                  <a:gd name="T23" fmla="*/ 69 h 72"/>
                  <a:gd name="T24" fmla="*/ 43 w 64"/>
                  <a:gd name="T25" fmla="*/ 69 h 72"/>
                  <a:gd name="T26" fmla="*/ 46 w 64"/>
                  <a:gd name="T27" fmla="*/ 64 h 72"/>
                  <a:gd name="T28" fmla="*/ 51 w 64"/>
                  <a:gd name="T29" fmla="*/ 57 h 72"/>
                  <a:gd name="T30" fmla="*/ 51 w 64"/>
                  <a:gd name="T31" fmla="*/ 57 h 72"/>
                  <a:gd name="T32" fmla="*/ 55 w 64"/>
                  <a:gd name="T33" fmla="*/ 48 h 72"/>
                  <a:gd name="T34" fmla="*/ 55 w 64"/>
                  <a:gd name="T35" fmla="*/ 48 h 72"/>
                  <a:gd name="T36" fmla="*/ 55 w 64"/>
                  <a:gd name="T37" fmla="*/ 48 h 72"/>
                  <a:gd name="T38" fmla="*/ 55 w 64"/>
                  <a:gd name="T39" fmla="*/ 48 h 72"/>
                  <a:gd name="T40" fmla="*/ 58 w 64"/>
                  <a:gd name="T41" fmla="*/ 47 h 72"/>
                  <a:gd name="T42" fmla="*/ 62 w 64"/>
                  <a:gd name="T43" fmla="*/ 46 h 72"/>
                  <a:gd name="T44" fmla="*/ 63 w 64"/>
                  <a:gd name="T45" fmla="*/ 43 h 72"/>
                  <a:gd name="T46" fmla="*/ 64 w 64"/>
                  <a:gd name="T47" fmla="*/ 39 h 72"/>
                  <a:gd name="T48" fmla="*/ 64 w 64"/>
                  <a:gd name="T49" fmla="*/ 39 h 72"/>
                  <a:gd name="T50" fmla="*/ 64 w 64"/>
                  <a:gd name="T51" fmla="*/ 37 h 72"/>
                  <a:gd name="T52" fmla="*/ 63 w 64"/>
                  <a:gd name="T53" fmla="*/ 34 h 72"/>
                  <a:gd name="T54" fmla="*/ 60 w 64"/>
                  <a:gd name="T55" fmla="*/ 33 h 72"/>
                  <a:gd name="T56" fmla="*/ 58 w 64"/>
                  <a:gd name="T57" fmla="*/ 32 h 72"/>
                  <a:gd name="T58" fmla="*/ 58 w 64"/>
                  <a:gd name="T59" fmla="*/ 32 h 72"/>
                  <a:gd name="T60" fmla="*/ 58 w 64"/>
                  <a:gd name="T61" fmla="*/ 32 h 72"/>
                  <a:gd name="T62" fmla="*/ 58 w 64"/>
                  <a:gd name="T63" fmla="*/ 30 h 72"/>
                  <a:gd name="T64" fmla="*/ 58 w 64"/>
                  <a:gd name="T65" fmla="*/ 30 h 72"/>
                  <a:gd name="T66" fmla="*/ 58 w 64"/>
                  <a:gd name="T67" fmla="*/ 24 h 72"/>
                  <a:gd name="T68" fmla="*/ 57 w 64"/>
                  <a:gd name="T69" fmla="*/ 18 h 72"/>
                  <a:gd name="T70" fmla="*/ 53 w 64"/>
                  <a:gd name="T71" fmla="*/ 12 h 72"/>
                  <a:gd name="T72" fmla="*/ 50 w 64"/>
                  <a:gd name="T73" fmla="*/ 7 h 72"/>
                  <a:gd name="T74" fmla="*/ 46 w 64"/>
                  <a:gd name="T75" fmla="*/ 5 h 72"/>
                  <a:gd name="T76" fmla="*/ 41 w 64"/>
                  <a:gd name="T77" fmla="*/ 2 h 72"/>
                  <a:gd name="T78" fmla="*/ 36 w 64"/>
                  <a:gd name="T79" fmla="*/ 1 h 72"/>
                  <a:gd name="T80" fmla="*/ 32 w 64"/>
                  <a:gd name="T81" fmla="*/ 0 h 72"/>
                  <a:gd name="T82" fmla="*/ 32 w 64"/>
                  <a:gd name="T83" fmla="*/ 0 h 72"/>
                  <a:gd name="T84" fmla="*/ 27 w 64"/>
                  <a:gd name="T85" fmla="*/ 1 h 72"/>
                  <a:gd name="T86" fmla="*/ 22 w 64"/>
                  <a:gd name="T87" fmla="*/ 2 h 72"/>
                  <a:gd name="T88" fmla="*/ 18 w 64"/>
                  <a:gd name="T89" fmla="*/ 5 h 72"/>
                  <a:gd name="T90" fmla="*/ 13 w 64"/>
                  <a:gd name="T91" fmla="*/ 7 h 72"/>
                  <a:gd name="T92" fmla="*/ 11 w 64"/>
                  <a:gd name="T93" fmla="*/ 12 h 72"/>
                  <a:gd name="T94" fmla="*/ 8 w 64"/>
                  <a:gd name="T95" fmla="*/ 18 h 72"/>
                  <a:gd name="T96" fmla="*/ 6 w 64"/>
                  <a:gd name="T97" fmla="*/ 24 h 72"/>
                  <a:gd name="T98" fmla="*/ 6 w 64"/>
                  <a:gd name="T99" fmla="*/ 30 h 72"/>
                  <a:gd name="T100" fmla="*/ 6 w 64"/>
                  <a:gd name="T101" fmla="*/ 30 h 72"/>
                  <a:gd name="T102" fmla="*/ 6 w 64"/>
                  <a:gd name="T103" fmla="*/ 32 h 72"/>
                  <a:gd name="T104" fmla="*/ 6 w 64"/>
                  <a:gd name="T105" fmla="*/ 32 h 72"/>
                  <a:gd name="T106" fmla="*/ 3 w 64"/>
                  <a:gd name="T107" fmla="*/ 33 h 72"/>
                  <a:gd name="T108" fmla="*/ 2 w 64"/>
                  <a:gd name="T109" fmla="*/ 34 h 72"/>
                  <a:gd name="T110" fmla="*/ 0 w 64"/>
                  <a:gd name="T111" fmla="*/ 37 h 72"/>
                  <a:gd name="T112" fmla="*/ 0 w 64"/>
                  <a:gd name="T113" fmla="*/ 39 h 72"/>
                  <a:gd name="T114" fmla="*/ 0 w 64"/>
                  <a:gd name="T115" fmla="*/ 39 h 72"/>
                  <a:gd name="T116" fmla="*/ 0 w 64"/>
                  <a:gd name="T117" fmla="*/ 43 h 72"/>
                  <a:gd name="T118" fmla="*/ 3 w 64"/>
                  <a:gd name="T119" fmla="*/ 46 h 72"/>
                  <a:gd name="T120" fmla="*/ 6 w 64"/>
                  <a:gd name="T121" fmla="*/ 47 h 72"/>
                  <a:gd name="T122" fmla="*/ 8 w 64"/>
                  <a:gd name="T123" fmla="*/ 48 h 72"/>
                  <a:gd name="T124" fmla="*/ 8 w 64"/>
                  <a:gd name="T125"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 h="72">
                    <a:moveTo>
                      <a:pt x="8" y="48"/>
                    </a:moveTo>
                    <a:lnTo>
                      <a:pt x="8" y="48"/>
                    </a:lnTo>
                    <a:lnTo>
                      <a:pt x="13" y="57"/>
                    </a:lnTo>
                    <a:lnTo>
                      <a:pt x="13" y="57"/>
                    </a:lnTo>
                    <a:lnTo>
                      <a:pt x="18" y="65"/>
                    </a:lnTo>
                    <a:lnTo>
                      <a:pt x="25" y="71"/>
                    </a:lnTo>
                    <a:lnTo>
                      <a:pt x="25" y="71"/>
                    </a:lnTo>
                    <a:lnTo>
                      <a:pt x="28" y="72"/>
                    </a:lnTo>
                    <a:lnTo>
                      <a:pt x="32" y="72"/>
                    </a:lnTo>
                    <a:lnTo>
                      <a:pt x="32" y="72"/>
                    </a:lnTo>
                    <a:lnTo>
                      <a:pt x="37" y="71"/>
                    </a:lnTo>
                    <a:lnTo>
                      <a:pt x="43" y="69"/>
                    </a:lnTo>
                    <a:lnTo>
                      <a:pt x="43" y="69"/>
                    </a:lnTo>
                    <a:lnTo>
                      <a:pt x="46" y="64"/>
                    </a:lnTo>
                    <a:lnTo>
                      <a:pt x="51" y="57"/>
                    </a:lnTo>
                    <a:lnTo>
                      <a:pt x="51" y="57"/>
                    </a:lnTo>
                    <a:lnTo>
                      <a:pt x="55" y="48"/>
                    </a:lnTo>
                    <a:lnTo>
                      <a:pt x="55" y="48"/>
                    </a:lnTo>
                    <a:lnTo>
                      <a:pt x="55" y="48"/>
                    </a:lnTo>
                    <a:lnTo>
                      <a:pt x="55" y="48"/>
                    </a:lnTo>
                    <a:lnTo>
                      <a:pt x="58" y="47"/>
                    </a:lnTo>
                    <a:lnTo>
                      <a:pt x="62" y="46"/>
                    </a:lnTo>
                    <a:lnTo>
                      <a:pt x="63" y="43"/>
                    </a:lnTo>
                    <a:lnTo>
                      <a:pt x="64" y="39"/>
                    </a:lnTo>
                    <a:lnTo>
                      <a:pt x="64" y="39"/>
                    </a:lnTo>
                    <a:lnTo>
                      <a:pt x="64" y="37"/>
                    </a:lnTo>
                    <a:lnTo>
                      <a:pt x="63" y="34"/>
                    </a:lnTo>
                    <a:lnTo>
                      <a:pt x="60" y="33"/>
                    </a:lnTo>
                    <a:lnTo>
                      <a:pt x="58" y="32"/>
                    </a:lnTo>
                    <a:lnTo>
                      <a:pt x="58" y="32"/>
                    </a:lnTo>
                    <a:lnTo>
                      <a:pt x="58" y="32"/>
                    </a:lnTo>
                    <a:lnTo>
                      <a:pt x="58" y="30"/>
                    </a:lnTo>
                    <a:lnTo>
                      <a:pt x="58" y="30"/>
                    </a:lnTo>
                    <a:lnTo>
                      <a:pt x="58" y="24"/>
                    </a:lnTo>
                    <a:lnTo>
                      <a:pt x="57" y="18"/>
                    </a:lnTo>
                    <a:lnTo>
                      <a:pt x="53" y="12"/>
                    </a:lnTo>
                    <a:lnTo>
                      <a:pt x="50" y="7"/>
                    </a:lnTo>
                    <a:lnTo>
                      <a:pt x="46" y="5"/>
                    </a:lnTo>
                    <a:lnTo>
                      <a:pt x="41" y="2"/>
                    </a:lnTo>
                    <a:lnTo>
                      <a:pt x="36" y="1"/>
                    </a:lnTo>
                    <a:lnTo>
                      <a:pt x="32" y="0"/>
                    </a:lnTo>
                    <a:lnTo>
                      <a:pt x="32" y="0"/>
                    </a:lnTo>
                    <a:lnTo>
                      <a:pt x="27" y="1"/>
                    </a:lnTo>
                    <a:lnTo>
                      <a:pt x="22" y="2"/>
                    </a:lnTo>
                    <a:lnTo>
                      <a:pt x="18" y="5"/>
                    </a:lnTo>
                    <a:lnTo>
                      <a:pt x="13" y="7"/>
                    </a:lnTo>
                    <a:lnTo>
                      <a:pt x="11" y="12"/>
                    </a:lnTo>
                    <a:lnTo>
                      <a:pt x="8" y="18"/>
                    </a:lnTo>
                    <a:lnTo>
                      <a:pt x="6" y="24"/>
                    </a:lnTo>
                    <a:lnTo>
                      <a:pt x="6" y="30"/>
                    </a:lnTo>
                    <a:lnTo>
                      <a:pt x="6" y="30"/>
                    </a:lnTo>
                    <a:lnTo>
                      <a:pt x="6" y="32"/>
                    </a:lnTo>
                    <a:lnTo>
                      <a:pt x="6" y="32"/>
                    </a:lnTo>
                    <a:lnTo>
                      <a:pt x="3" y="33"/>
                    </a:lnTo>
                    <a:lnTo>
                      <a:pt x="2" y="34"/>
                    </a:lnTo>
                    <a:lnTo>
                      <a:pt x="0" y="37"/>
                    </a:lnTo>
                    <a:lnTo>
                      <a:pt x="0" y="39"/>
                    </a:lnTo>
                    <a:lnTo>
                      <a:pt x="0" y="39"/>
                    </a:lnTo>
                    <a:lnTo>
                      <a:pt x="0" y="43"/>
                    </a:lnTo>
                    <a:lnTo>
                      <a:pt x="3" y="46"/>
                    </a:lnTo>
                    <a:lnTo>
                      <a:pt x="6" y="47"/>
                    </a:lnTo>
                    <a:lnTo>
                      <a:pt x="8" y="48"/>
                    </a:lnTo>
                    <a:lnTo>
                      <a:pt x="8"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800">
                  <a:solidFill>
                    <a:srgbClr val="0070C0"/>
                  </a:solidFill>
                </a:endParaRPr>
              </a:p>
            </p:txBody>
          </p:sp>
          <p:sp>
            <p:nvSpPr>
              <p:cNvPr id="24" name="Freeform 94"/>
              <p:cNvSpPr>
                <a:spLocks/>
              </p:cNvSpPr>
              <p:nvPr/>
            </p:nvSpPr>
            <p:spPr bwMode="auto">
              <a:xfrm>
                <a:off x="344488" y="2925763"/>
                <a:ext cx="101600" cy="114300"/>
              </a:xfrm>
              <a:custGeom>
                <a:avLst/>
                <a:gdLst>
                  <a:gd name="T0" fmla="*/ 0 w 64"/>
                  <a:gd name="T1" fmla="*/ 39 h 72"/>
                  <a:gd name="T2" fmla="*/ 0 w 64"/>
                  <a:gd name="T3" fmla="*/ 39 h 72"/>
                  <a:gd name="T4" fmla="*/ 1 w 64"/>
                  <a:gd name="T5" fmla="*/ 43 h 72"/>
                  <a:gd name="T6" fmla="*/ 2 w 64"/>
                  <a:gd name="T7" fmla="*/ 46 h 72"/>
                  <a:gd name="T8" fmla="*/ 5 w 64"/>
                  <a:gd name="T9" fmla="*/ 47 h 72"/>
                  <a:gd name="T10" fmla="*/ 9 w 64"/>
                  <a:gd name="T11" fmla="*/ 48 h 72"/>
                  <a:gd name="T12" fmla="*/ 9 w 64"/>
                  <a:gd name="T13" fmla="*/ 48 h 72"/>
                  <a:gd name="T14" fmla="*/ 13 w 64"/>
                  <a:gd name="T15" fmla="*/ 57 h 72"/>
                  <a:gd name="T16" fmla="*/ 13 w 64"/>
                  <a:gd name="T17" fmla="*/ 57 h 72"/>
                  <a:gd name="T18" fmla="*/ 18 w 64"/>
                  <a:gd name="T19" fmla="*/ 65 h 72"/>
                  <a:gd name="T20" fmla="*/ 24 w 64"/>
                  <a:gd name="T21" fmla="*/ 71 h 72"/>
                  <a:gd name="T22" fmla="*/ 24 w 64"/>
                  <a:gd name="T23" fmla="*/ 71 h 72"/>
                  <a:gd name="T24" fmla="*/ 28 w 64"/>
                  <a:gd name="T25" fmla="*/ 72 h 72"/>
                  <a:gd name="T26" fmla="*/ 32 w 64"/>
                  <a:gd name="T27" fmla="*/ 72 h 72"/>
                  <a:gd name="T28" fmla="*/ 32 w 64"/>
                  <a:gd name="T29" fmla="*/ 72 h 72"/>
                  <a:gd name="T30" fmla="*/ 37 w 64"/>
                  <a:gd name="T31" fmla="*/ 71 h 72"/>
                  <a:gd name="T32" fmla="*/ 42 w 64"/>
                  <a:gd name="T33" fmla="*/ 69 h 72"/>
                  <a:gd name="T34" fmla="*/ 42 w 64"/>
                  <a:gd name="T35" fmla="*/ 69 h 72"/>
                  <a:gd name="T36" fmla="*/ 47 w 64"/>
                  <a:gd name="T37" fmla="*/ 64 h 72"/>
                  <a:gd name="T38" fmla="*/ 51 w 64"/>
                  <a:gd name="T39" fmla="*/ 57 h 72"/>
                  <a:gd name="T40" fmla="*/ 51 w 64"/>
                  <a:gd name="T41" fmla="*/ 57 h 72"/>
                  <a:gd name="T42" fmla="*/ 55 w 64"/>
                  <a:gd name="T43" fmla="*/ 48 h 72"/>
                  <a:gd name="T44" fmla="*/ 55 w 64"/>
                  <a:gd name="T45" fmla="*/ 48 h 72"/>
                  <a:gd name="T46" fmla="*/ 55 w 64"/>
                  <a:gd name="T47" fmla="*/ 48 h 72"/>
                  <a:gd name="T48" fmla="*/ 55 w 64"/>
                  <a:gd name="T49" fmla="*/ 48 h 72"/>
                  <a:gd name="T50" fmla="*/ 59 w 64"/>
                  <a:gd name="T51" fmla="*/ 47 h 72"/>
                  <a:gd name="T52" fmla="*/ 61 w 64"/>
                  <a:gd name="T53" fmla="*/ 46 h 72"/>
                  <a:gd name="T54" fmla="*/ 64 w 64"/>
                  <a:gd name="T55" fmla="*/ 43 h 72"/>
                  <a:gd name="T56" fmla="*/ 64 w 64"/>
                  <a:gd name="T57" fmla="*/ 39 h 72"/>
                  <a:gd name="T58" fmla="*/ 64 w 64"/>
                  <a:gd name="T59" fmla="*/ 39 h 72"/>
                  <a:gd name="T60" fmla="*/ 64 w 64"/>
                  <a:gd name="T61" fmla="*/ 37 h 72"/>
                  <a:gd name="T62" fmla="*/ 62 w 64"/>
                  <a:gd name="T63" fmla="*/ 34 h 72"/>
                  <a:gd name="T64" fmla="*/ 61 w 64"/>
                  <a:gd name="T65" fmla="*/ 33 h 72"/>
                  <a:gd name="T66" fmla="*/ 59 w 64"/>
                  <a:gd name="T67" fmla="*/ 32 h 72"/>
                  <a:gd name="T68" fmla="*/ 59 w 64"/>
                  <a:gd name="T69" fmla="*/ 32 h 72"/>
                  <a:gd name="T70" fmla="*/ 59 w 64"/>
                  <a:gd name="T71" fmla="*/ 32 h 72"/>
                  <a:gd name="T72" fmla="*/ 59 w 64"/>
                  <a:gd name="T73" fmla="*/ 30 h 72"/>
                  <a:gd name="T74" fmla="*/ 59 w 64"/>
                  <a:gd name="T75" fmla="*/ 30 h 72"/>
                  <a:gd name="T76" fmla="*/ 57 w 64"/>
                  <a:gd name="T77" fmla="*/ 24 h 72"/>
                  <a:gd name="T78" fmla="*/ 56 w 64"/>
                  <a:gd name="T79" fmla="*/ 18 h 72"/>
                  <a:gd name="T80" fmla="*/ 54 w 64"/>
                  <a:gd name="T81" fmla="*/ 12 h 72"/>
                  <a:gd name="T82" fmla="*/ 50 w 64"/>
                  <a:gd name="T83" fmla="*/ 7 h 72"/>
                  <a:gd name="T84" fmla="*/ 46 w 64"/>
                  <a:gd name="T85" fmla="*/ 5 h 72"/>
                  <a:gd name="T86" fmla="*/ 42 w 64"/>
                  <a:gd name="T87" fmla="*/ 2 h 72"/>
                  <a:gd name="T88" fmla="*/ 37 w 64"/>
                  <a:gd name="T89" fmla="*/ 1 h 72"/>
                  <a:gd name="T90" fmla="*/ 32 w 64"/>
                  <a:gd name="T91" fmla="*/ 0 h 72"/>
                  <a:gd name="T92" fmla="*/ 32 w 64"/>
                  <a:gd name="T93" fmla="*/ 0 h 72"/>
                  <a:gd name="T94" fmla="*/ 27 w 64"/>
                  <a:gd name="T95" fmla="*/ 1 h 72"/>
                  <a:gd name="T96" fmla="*/ 22 w 64"/>
                  <a:gd name="T97" fmla="*/ 2 h 72"/>
                  <a:gd name="T98" fmla="*/ 18 w 64"/>
                  <a:gd name="T99" fmla="*/ 5 h 72"/>
                  <a:gd name="T100" fmla="*/ 14 w 64"/>
                  <a:gd name="T101" fmla="*/ 7 h 72"/>
                  <a:gd name="T102" fmla="*/ 10 w 64"/>
                  <a:gd name="T103" fmla="*/ 12 h 72"/>
                  <a:gd name="T104" fmla="*/ 8 w 64"/>
                  <a:gd name="T105" fmla="*/ 18 h 72"/>
                  <a:gd name="T106" fmla="*/ 6 w 64"/>
                  <a:gd name="T107" fmla="*/ 24 h 72"/>
                  <a:gd name="T108" fmla="*/ 5 w 64"/>
                  <a:gd name="T109" fmla="*/ 30 h 72"/>
                  <a:gd name="T110" fmla="*/ 5 w 64"/>
                  <a:gd name="T111" fmla="*/ 30 h 72"/>
                  <a:gd name="T112" fmla="*/ 5 w 64"/>
                  <a:gd name="T113" fmla="*/ 32 h 72"/>
                  <a:gd name="T114" fmla="*/ 5 w 64"/>
                  <a:gd name="T115" fmla="*/ 32 h 72"/>
                  <a:gd name="T116" fmla="*/ 4 w 64"/>
                  <a:gd name="T117" fmla="*/ 33 h 72"/>
                  <a:gd name="T118" fmla="*/ 1 w 64"/>
                  <a:gd name="T119" fmla="*/ 34 h 72"/>
                  <a:gd name="T120" fmla="*/ 1 w 64"/>
                  <a:gd name="T121" fmla="*/ 37 h 72"/>
                  <a:gd name="T122" fmla="*/ 0 w 64"/>
                  <a:gd name="T123" fmla="*/ 39 h 72"/>
                  <a:gd name="T124" fmla="*/ 0 w 64"/>
                  <a:gd name="T125"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 h="72">
                    <a:moveTo>
                      <a:pt x="0" y="39"/>
                    </a:moveTo>
                    <a:lnTo>
                      <a:pt x="0" y="39"/>
                    </a:lnTo>
                    <a:lnTo>
                      <a:pt x="1" y="43"/>
                    </a:lnTo>
                    <a:lnTo>
                      <a:pt x="2" y="46"/>
                    </a:lnTo>
                    <a:lnTo>
                      <a:pt x="5" y="47"/>
                    </a:lnTo>
                    <a:lnTo>
                      <a:pt x="9" y="48"/>
                    </a:lnTo>
                    <a:lnTo>
                      <a:pt x="9" y="48"/>
                    </a:lnTo>
                    <a:lnTo>
                      <a:pt x="13" y="57"/>
                    </a:lnTo>
                    <a:lnTo>
                      <a:pt x="13" y="57"/>
                    </a:lnTo>
                    <a:lnTo>
                      <a:pt x="18" y="65"/>
                    </a:lnTo>
                    <a:lnTo>
                      <a:pt x="24" y="71"/>
                    </a:lnTo>
                    <a:lnTo>
                      <a:pt x="24" y="71"/>
                    </a:lnTo>
                    <a:lnTo>
                      <a:pt x="28" y="72"/>
                    </a:lnTo>
                    <a:lnTo>
                      <a:pt x="32" y="72"/>
                    </a:lnTo>
                    <a:lnTo>
                      <a:pt x="32" y="72"/>
                    </a:lnTo>
                    <a:lnTo>
                      <a:pt x="37" y="71"/>
                    </a:lnTo>
                    <a:lnTo>
                      <a:pt x="42" y="69"/>
                    </a:lnTo>
                    <a:lnTo>
                      <a:pt x="42" y="69"/>
                    </a:lnTo>
                    <a:lnTo>
                      <a:pt x="47" y="64"/>
                    </a:lnTo>
                    <a:lnTo>
                      <a:pt x="51" y="57"/>
                    </a:lnTo>
                    <a:lnTo>
                      <a:pt x="51" y="57"/>
                    </a:lnTo>
                    <a:lnTo>
                      <a:pt x="55" y="48"/>
                    </a:lnTo>
                    <a:lnTo>
                      <a:pt x="55" y="48"/>
                    </a:lnTo>
                    <a:lnTo>
                      <a:pt x="55" y="48"/>
                    </a:lnTo>
                    <a:lnTo>
                      <a:pt x="55" y="48"/>
                    </a:lnTo>
                    <a:lnTo>
                      <a:pt x="59" y="47"/>
                    </a:lnTo>
                    <a:lnTo>
                      <a:pt x="61" y="46"/>
                    </a:lnTo>
                    <a:lnTo>
                      <a:pt x="64" y="43"/>
                    </a:lnTo>
                    <a:lnTo>
                      <a:pt x="64" y="39"/>
                    </a:lnTo>
                    <a:lnTo>
                      <a:pt x="64" y="39"/>
                    </a:lnTo>
                    <a:lnTo>
                      <a:pt x="64" y="37"/>
                    </a:lnTo>
                    <a:lnTo>
                      <a:pt x="62" y="34"/>
                    </a:lnTo>
                    <a:lnTo>
                      <a:pt x="61" y="33"/>
                    </a:lnTo>
                    <a:lnTo>
                      <a:pt x="59" y="32"/>
                    </a:lnTo>
                    <a:lnTo>
                      <a:pt x="59" y="32"/>
                    </a:lnTo>
                    <a:lnTo>
                      <a:pt x="59" y="32"/>
                    </a:lnTo>
                    <a:lnTo>
                      <a:pt x="59" y="30"/>
                    </a:lnTo>
                    <a:lnTo>
                      <a:pt x="59" y="30"/>
                    </a:lnTo>
                    <a:lnTo>
                      <a:pt x="57" y="24"/>
                    </a:lnTo>
                    <a:lnTo>
                      <a:pt x="56" y="18"/>
                    </a:lnTo>
                    <a:lnTo>
                      <a:pt x="54" y="12"/>
                    </a:lnTo>
                    <a:lnTo>
                      <a:pt x="50" y="7"/>
                    </a:lnTo>
                    <a:lnTo>
                      <a:pt x="46" y="5"/>
                    </a:lnTo>
                    <a:lnTo>
                      <a:pt x="42" y="2"/>
                    </a:lnTo>
                    <a:lnTo>
                      <a:pt x="37" y="1"/>
                    </a:lnTo>
                    <a:lnTo>
                      <a:pt x="32" y="0"/>
                    </a:lnTo>
                    <a:lnTo>
                      <a:pt x="32" y="0"/>
                    </a:lnTo>
                    <a:lnTo>
                      <a:pt x="27" y="1"/>
                    </a:lnTo>
                    <a:lnTo>
                      <a:pt x="22" y="2"/>
                    </a:lnTo>
                    <a:lnTo>
                      <a:pt x="18" y="5"/>
                    </a:lnTo>
                    <a:lnTo>
                      <a:pt x="14" y="7"/>
                    </a:lnTo>
                    <a:lnTo>
                      <a:pt x="10" y="12"/>
                    </a:lnTo>
                    <a:lnTo>
                      <a:pt x="8" y="18"/>
                    </a:lnTo>
                    <a:lnTo>
                      <a:pt x="6" y="24"/>
                    </a:lnTo>
                    <a:lnTo>
                      <a:pt x="5" y="30"/>
                    </a:lnTo>
                    <a:lnTo>
                      <a:pt x="5" y="30"/>
                    </a:lnTo>
                    <a:lnTo>
                      <a:pt x="5" y="32"/>
                    </a:lnTo>
                    <a:lnTo>
                      <a:pt x="5" y="32"/>
                    </a:lnTo>
                    <a:lnTo>
                      <a:pt x="4" y="33"/>
                    </a:lnTo>
                    <a:lnTo>
                      <a:pt x="1" y="34"/>
                    </a:lnTo>
                    <a:lnTo>
                      <a:pt x="1" y="37"/>
                    </a:lnTo>
                    <a:lnTo>
                      <a:pt x="0" y="39"/>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800">
                  <a:solidFill>
                    <a:srgbClr val="0070C0"/>
                  </a:solidFill>
                </a:endParaRPr>
              </a:p>
            </p:txBody>
          </p:sp>
          <p:sp>
            <p:nvSpPr>
              <p:cNvPr id="25" name="Freeform 95"/>
              <p:cNvSpPr>
                <a:spLocks/>
              </p:cNvSpPr>
              <p:nvPr/>
            </p:nvSpPr>
            <p:spPr bwMode="auto">
              <a:xfrm>
                <a:off x="541338" y="2925763"/>
                <a:ext cx="101600" cy="114300"/>
              </a:xfrm>
              <a:custGeom>
                <a:avLst/>
                <a:gdLst>
                  <a:gd name="T0" fmla="*/ 0 w 64"/>
                  <a:gd name="T1" fmla="*/ 39 h 72"/>
                  <a:gd name="T2" fmla="*/ 0 w 64"/>
                  <a:gd name="T3" fmla="*/ 39 h 72"/>
                  <a:gd name="T4" fmla="*/ 0 w 64"/>
                  <a:gd name="T5" fmla="*/ 43 h 72"/>
                  <a:gd name="T6" fmla="*/ 2 w 64"/>
                  <a:gd name="T7" fmla="*/ 46 h 72"/>
                  <a:gd name="T8" fmla="*/ 5 w 64"/>
                  <a:gd name="T9" fmla="*/ 47 h 72"/>
                  <a:gd name="T10" fmla="*/ 7 w 64"/>
                  <a:gd name="T11" fmla="*/ 48 h 72"/>
                  <a:gd name="T12" fmla="*/ 7 w 64"/>
                  <a:gd name="T13" fmla="*/ 48 h 72"/>
                  <a:gd name="T14" fmla="*/ 11 w 64"/>
                  <a:gd name="T15" fmla="*/ 57 h 72"/>
                  <a:gd name="T16" fmla="*/ 11 w 64"/>
                  <a:gd name="T17" fmla="*/ 57 h 72"/>
                  <a:gd name="T18" fmla="*/ 18 w 64"/>
                  <a:gd name="T19" fmla="*/ 65 h 72"/>
                  <a:gd name="T20" fmla="*/ 24 w 64"/>
                  <a:gd name="T21" fmla="*/ 71 h 72"/>
                  <a:gd name="T22" fmla="*/ 24 w 64"/>
                  <a:gd name="T23" fmla="*/ 71 h 72"/>
                  <a:gd name="T24" fmla="*/ 26 w 64"/>
                  <a:gd name="T25" fmla="*/ 72 h 72"/>
                  <a:gd name="T26" fmla="*/ 30 w 64"/>
                  <a:gd name="T27" fmla="*/ 72 h 72"/>
                  <a:gd name="T28" fmla="*/ 30 w 64"/>
                  <a:gd name="T29" fmla="*/ 72 h 72"/>
                  <a:gd name="T30" fmla="*/ 35 w 64"/>
                  <a:gd name="T31" fmla="*/ 71 h 72"/>
                  <a:gd name="T32" fmla="*/ 42 w 64"/>
                  <a:gd name="T33" fmla="*/ 69 h 72"/>
                  <a:gd name="T34" fmla="*/ 42 w 64"/>
                  <a:gd name="T35" fmla="*/ 69 h 72"/>
                  <a:gd name="T36" fmla="*/ 46 w 64"/>
                  <a:gd name="T37" fmla="*/ 64 h 72"/>
                  <a:gd name="T38" fmla="*/ 49 w 64"/>
                  <a:gd name="T39" fmla="*/ 57 h 72"/>
                  <a:gd name="T40" fmla="*/ 49 w 64"/>
                  <a:gd name="T41" fmla="*/ 57 h 72"/>
                  <a:gd name="T42" fmla="*/ 55 w 64"/>
                  <a:gd name="T43" fmla="*/ 48 h 72"/>
                  <a:gd name="T44" fmla="*/ 55 w 64"/>
                  <a:gd name="T45" fmla="*/ 48 h 72"/>
                  <a:gd name="T46" fmla="*/ 55 w 64"/>
                  <a:gd name="T47" fmla="*/ 48 h 72"/>
                  <a:gd name="T48" fmla="*/ 55 w 64"/>
                  <a:gd name="T49" fmla="*/ 48 h 72"/>
                  <a:gd name="T50" fmla="*/ 57 w 64"/>
                  <a:gd name="T51" fmla="*/ 47 h 72"/>
                  <a:gd name="T52" fmla="*/ 60 w 64"/>
                  <a:gd name="T53" fmla="*/ 46 h 72"/>
                  <a:gd name="T54" fmla="*/ 62 w 64"/>
                  <a:gd name="T55" fmla="*/ 43 h 72"/>
                  <a:gd name="T56" fmla="*/ 64 w 64"/>
                  <a:gd name="T57" fmla="*/ 39 h 72"/>
                  <a:gd name="T58" fmla="*/ 64 w 64"/>
                  <a:gd name="T59" fmla="*/ 39 h 72"/>
                  <a:gd name="T60" fmla="*/ 62 w 64"/>
                  <a:gd name="T61" fmla="*/ 37 h 72"/>
                  <a:gd name="T62" fmla="*/ 61 w 64"/>
                  <a:gd name="T63" fmla="*/ 34 h 72"/>
                  <a:gd name="T64" fmla="*/ 60 w 64"/>
                  <a:gd name="T65" fmla="*/ 33 h 72"/>
                  <a:gd name="T66" fmla="*/ 57 w 64"/>
                  <a:gd name="T67" fmla="*/ 32 h 72"/>
                  <a:gd name="T68" fmla="*/ 57 w 64"/>
                  <a:gd name="T69" fmla="*/ 32 h 72"/>
                  <a:gd name="T70" fmla="*/ 57 w 64"/>
                  <a:gd name="T71" fmla="*/ 32 h 72"/>
                  <a:gd name="T72" fmla="*/ 57 w 64"/>
                  <a:gd name="T73" fmla="*/ 30 h 72"/>
                  <a:gd name="T74" fmla="*/ 57 w 64"/>
                  <a:gd name="T75" fmla="*/ 30 h 72"/>
                  <a:gd name="T76" fmla="*/ 57 w 64"/>
                  <a:gd name="T77" fmla="*/ 24 h 72"/>
                  <a:gd name="T78" fmla="*/ 55 w 64"/>
                  <a:gd name="T79" fmla="*/ 18 h 72"/>
                  <a:gd name="T80" fmla="*/ 52 w 64"/>
                  <a:gd name="T81" fmla="*/ 12 h 72"/>
                  <a:gd name="T82" fmla="*/ 49 w 64"/>
                  <a:gd name="T83" fmla="*/ 7 h 72"/>
                  <a:gd name="T84" fmla="*/ 44 w 64"/>
                  <a:gd name="T85" fmla="*/ 5 h 72"/>
                  <a:gd name="T86" fmla="*/ 41 w 64"/>
                  <a:gd name="T87" fmla="*/ 2 h 72"/>
                  <a:gd name="T88" fmla="*/ 35 w 64"/>
                  <a:gd name="T89" fmla="*/ 1 h 72"/>
                  <a:gd name="T90" fmla="*/ 30 w 64"/>
                  <a:gd name="T91" fmla="*/ 0 h 72"/>
                  <a:gd name="T92" fmla="*/ 30 w 64"/>
                  <a:gd name="T93" fmla="*/ 0 h 72"/>
                  <a:gd name="T94" fmla="*/ 26 w 64"/>
                  <a:gd name="T95" fmla="*/ 1 h 72"/>
                  <a:gd name="T96" fmla="*/ 21 w 64"/>
                  <a:gd name="T97" fmla="*/ 2 h 72"/>
                  <a:gd name="T98" fmla="*/ 16 w 64"/>
                  <a:gd name="T99" fmla="*/ 5 h 72"/>
                  <a:gd name="T100" fmla="*/ 12 w 64"/>
                  <a:gd name="T101" fmla="*/ 7 h 72"/>
                  <a:gd name="T102" fmla="*/ 9 w 64"/>
                  <a:gd name="T103" fmla="*/ 12 h 72"/>
                  <a:gd name="T104" fmla="*/ 6 w 64"/>
                  <a:gd name="T105" fmla="*/ 18 h 72"/>
                  <a:gd name="T106" fmla="*/ 5 w 64"/>
                  <a:gd name="T107" fmla="*/ 24 h 72"/>
                  <a:gd name="T108" fmla="*/ 5 w 64"/>
                  <a:gd name="T109" fmla="*/ 30 h 72"/>
                  <a:gd name="T110" fmla="*/ 5 w 64"/>
                  <a:gd name="T111" fmla="*/ 30 h 72"/>
                  <a:gd name="T112" fmla="*/ 5 w 64"/>
                  <a:gd name="T113" fmla="*/ 32 h 72"/>
                  <a:gd name="T114" fmla="*/ 5 w 64"/>
                  <a:gd name="T115" fmla="*/ 32 h 72"/>
                  <a:gd name="T116" fmla="*/ 2 w 64"/>
                  <a:gd name="T117" fmla="*/ 33 h 72"/>
                  <a:gd name="T118" fmla="*/ 1 w 64"/>
                  <a:gd name="T119" fmla="*/ 34 h 72"/>
                  <a:gd name="T120" fmla="*/ 0 w 64"/>
                  <a:gd name="T121" fmla="*/ 37 h 72"/>
                  <a:gd name="T122" fmla="*/ 0 w 64"/>
                  <a:gd name="T123" fmla="*/ 39 h 72"/>
                  <a:gd name="T124" fmla="*/ 0 w 64"/>
                  <a:gd name="T125"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 h="72">
                    <a:moveTo>
                      <a:pt x="0" y="39"/>
                    </a:moveTo>
                    <a:lnTo>
                      <a:pt x="0" y="39"/>
                    </a:lnTo>
                    <a:lnTo>
                      <a:pt x="0" y="43"/>
                    </a:lnTo>
                    <a:lnTo>
                      <a:pt x="2" y="46"/>
                    </a:lnTo>
                    <a:lnTo>
                      <a:pt x="5" y="47"/>
                    </a:lnTo>
                    <a:lnTo>
                      <a:pt x="7" y="48"/>
                    </a:lnTo>
                    <a:lnTo>
                      <a:pt x="7" y="48"/>
                    </a:lnTo>
                    <a:lnTo>
                      <a:pt x="11" y="57"/>
                    </a:lnTo>
                    <a:lnTo>
                      <a:pt x="11" y="57"/>
                    </a:lnTo>
                    <a:lnTo>
                      <a:pt x="18" y="65"/>
                    </a:lnTo>
                    <a:lnTo>
                      <a:pt x="24" y="71"/>
                    </a:lnTo>
                    <a:lnTo>
                      <a:pt x="24" y="71"/>
                    </a:lnTo>
                    <a:lnTo>
                      <a:pt x="26" y="72"/>
                    </a:lnTo>
                    <a:lnTo>
                      <a:pt x="30" y="72"/>
                    </a:lnTo>
                    <a:lnTo>
                      <a:pt x="30" y="72"/>
                    </a:lnTo>
                    <a:lnTo>
                      <a:pt x="35" y="71"/>
                    </a:lnTo>
                    <a:lnTo>
                      <a:pt x="42" y="69"/>
                    </a:lnTo>
                    <a:lnTo>
                      <a:pt x="42" y="69"/>
                    </a:lnTo>
                    <a:lnTo>
                      <a:pt x="46" y="64"/>
                    </a:lnTo>
                    <a:lnTo>
                      <a:pt x="49" y="57"/>
                    </a:lnTo>
                    <a:lnTo>
                      <a:pt x="49" y="57"/>
                    </a:lnTo>
                    <a:lnTo>
                      <a:pt x="55" y="48"/>
                    </a:lnTo>
                    <a:lnTo>
                      <a:pt x="55" y="48"/>
                    </a:lnTo>
                    <a:lnTo>
                      <a:pt x="55" y="48"/>
                    </a:lnTo>
                    <a:lnTo>
                      <a:pt x="55" y="48"/>
                    </a:lnTo>
                    <a:lnTo>
                      <a:pt x="57" y="47"/>
                    </a:lnTo>
                    <a:lnTo>
                      <a:pt x="60" y="46"/>
                    </a:lnTo>
                    <a:lnTo>
                      <a:pt x="62" y="43"/>
                    </a:lnTo>
                    <a:lnTo>
                      <a:pt x="64" y="39"/>
                    </a:lnTo>
                    <a:lnTo>
                      <a:pt x="64" y="39"/>
                    </a:lnTo>
                    <a:lnTo>
                      <a:pt x="62" y="37"/>
                    </a:lnTo>
                    <a:lnTo>
                      <a:pt x="61" y="34"/>
                    </a:lnTo>
                    <a:lnTo>
                      <a:pt x="60" y="33"/>
                    </a:lnTo>
                    <a:lnTo>
                      <a:pt x="57" y="32"/>
                    </a:lnTo>
                    <a:lnTo>
                      <a:pt x="57" y="32"/>
                    </a:lnTo>
                    <a:lnTo>
                      <a:pt x="57" y="32"/>
                    </a:lnTo>
                    <a:lnTo>
                      <a:pt x="57" y="30"/>
                    </a:lnTo>
                    <a:lnTo>
                      <a:pt x="57" y="30"/>
                    </a:lnTo>
                    <a:lnTo>
                      <a:pt x="57" y="24"/>
                    </a:lnTo>
                    <a:lnTo>
                      <a:pt x="55" y="18"/>
                    </a:lnTo>
                    <a:lnTo>
                      <a:pt x="52" y="12"/>
                    </a:lnTo>
                    <a:lnTo>
                      <a:pt x="49" y="7"/>
                    </a:lnTo>
                    <a:lnTo>
                      <a:pt x="44" y="5"/>
                    </a:lnTo>
                    <a:lnTo>
                      <a:pt x="41" y="2"/>
                    </a:lnTo>
                    <a:lnTo>
                      <a:pt x="35" y="1"/>
                    </a:lnTo>
                    <a:lnTo>
                      <a:pt x="30" y="0"/>
                    </a:lnTo>
                    <a:lnTo>
                      <a:pt x="30" y="0"/>
                    </a:lnTo>
                    <a:lnTo>
                      <a:pt x="26" y="1"/>
                    </a:lnTo>
                    <a:lnTo>
                      <a:pt x="21" y="2"/>
                    </a:lnTo>
                    <a:lnTo>
                      <a:pt x="16" y="5"/>
                    </a:lnTo>
                    <a:lnTo>
                      <a:pt x="12" y="7"/>
                    </a:lnTo>
                    <a:lnTo>
                      <a:pt x="9" y="12"/>
                    </a:lnTo>
                    <a:lnTo>
                      <a:pt x="6" y="18"/>
                    </a:lnTo>
                    <a:lnTo>
                      <a:pt x="5" y="24"/>
                    </a:lnTo>
                    <a:lnTo>
                      <a:pt x="5" y="30"/>
                    </a:lnTo>
                    <a:lnTo>
                      <a:pt x="5" y="30"/>
                    </a:lnTo>
                    <a:lnTo>
                      <a:pt x="5" y="32"/>
                    </a:lnTo>
                    <a:lnTo>
                      <a:pt x="5" y="32"/>
                    </a:lnTo>
                    <a:lnTo>
                      <a:pt x="2" y="33"/>
                    </a:lnTo>
                    <a:lnTo>
                      <a:pt x="1" y="34"/>
                    </a:lnTo>
                    <a:lnTo>
                      <a:pt x="0" y="37"/>
                    </a:lnTo>
                    <a:lnTo>
                      <a:pt x="0" y="39"/>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800">
                  <a:solidFill>
                    <a:srgbClr val="0070C0"/>
                  </a:solidFill>
                </a:endParaRPr>
              </a:p>
            </p:txBody>
          </p:sp>
          <p:sp>
            <p:nvSpPr>
              <p:cNvPr id="26" name="Freeform 96"/>
              <p:cNvSpPr>
                <a:spLocks/>
              </p:cNvSpPr>
              <p:nvPr/>
            </p:nvSpPr>
            <p:spPr bwMode="auto">
              <a:xfrm>
                <a:off x="247650" y="2809876"/>
                <a:ext cx="103188" cy="115888"/>
              </a:xfrm>
              <a:custGeom>
                <a:avLst/>
                <a:gdLst>
                  <a:gd name="T0" fmla="*/ 9 w 65"/>
                  <a:gd name="T1" fmla="*/ 48 h 73"/>
                  <a:gd name="T2" fmla="*/ 12 w 65"/>
                  <a:gd name="T3" fmla="*/ 57 h 73"/>
                  <a:gd name="T4" fmla="*/ 24 w 65"/>
                  <a:gd name="T5" fmla="*/ 71 h 73"/>
                  <a:gd name="T6" fmla="*/ 28 w 65"/>
                  <a:gd name="T7" fmla="*/ 73 h 73"/>
                  <a:gd name="T8" fmla="*/ 32 w 65"/>
                  <a:gd name="T9" fmla="*/ 73 h 73"/>
                  <a:gd name="T10" fmla="*/ 42 w 65"/>
                  <a:gd name="T11" fmla="*/ 69 h 73"/>
                  <a:gd name="T12" fmla="*/ 47 w 65"/>
                  <a:gd name="T13" fmla="*/ 64 h 73"/>
                  <a:gd name="T14" fmla="*/ 51 w 65"/>
                  <a:gd name="T15" fmla="*/ 57 h 73"/>
                  <a:gd name="T16" fmla="*/ 56 w 65"/>
                  <a:gd name="T17" fmla="*/ 48 h 73"/>
                  <a:gd name="T18" fmla="*/ 56 w 65"/>
                  <a:gd name="T19" fmla="*/ 48 h 73"/>
                  <a:gd name="T20" fmla="*/ 61 w 65"/>
                  <a:gd name="T21" fmla="*/ 46 h 73"/>
                  <a:gd name="T22" fmla="*/ 65 w 65"/>
                  <a:gd name="T23" fmla="*/ 40 h 73"/>
                  <a:gd name="T24" fmla="*/ 63 w 65"/>
                  <a:gd name="T25" fmla="*/ 37 h 73"/>
                  <a:gd name="T26" fmla="*/ 61 w 65"/>
                  <a:gd name="T27" fmla="*/ 33 h 73"/>
                  <a:gd name="T28" fmla="*/ 58 w 65"/>
                  <a:gd name="T29" fmla="*/ 32 h 73"/>
                  <a:gd name="T30" fmla="*/ 58 w 65"/>
                  <a:gd name="T31" fmla="*/ 32 h 73"/>
                  <a:gd name="T32" fmla="*/ 58 w 65"/>
                  <a:gd name="T33" fmla="*/ 31 h 73"/>
                  <a:gd name="T34" fmla="*/ 56 w 65"/>
                  <a:gd name="T35" fmla="*/ 18 h 73"/>
                  <a:gd name="T36" fmla="*/ 49 w 65"/>
                  <a:gd name="T37" fmla="*/ 8 h 73"/>
                  <a:gd name="T38" fmla="*/ 42 w 65"/>
                  <a:gd name="T39" fmla="*/ 3 h 73"/>
                  <a:gd name="T40" fmla="*/ 32 w 65"/>
                  <a:gd name="T41" fmla="*/ 0 h 73"/>
                  <a:gd name="T42" fmla="*/ 26 w 65"/>
                  <a:gd name="T43" fmla="*/ 1 h 73"/>
                  <a:gd name="T44" fmla="*/ 18 w 65"/>
                  <a:gd name="T45" fmla="*/ 5 h 73"/>
                  <a:gd name="T46" fmla="*/ 10 w 65"/>
                  <a:gd name="T47" fmla="*/ 13 h 73"/>
                  <a:gd name="T48" fmla="*/ 6 w 65"/>
                  <a:gd name="T49" fmla="*/ 24 h 73"/>
                  <a:gd name="T50" fmla="*/ 5 w 65"/>
                  <a:gd name="T51" fmla="*/ 31 h 73"/>
                  <a:gd name="T52" fmla="*/ 5 w 65"/>
                  <a:gd name="T53" fmla="*/ 32 h 73"/>
                  <a:gd name="T54" fmla="*/ 1 w 65"/>
                  <a:gd name="T55" fmla="*/ 34 h 73"/>
                  <a:gd name="T56" fmla="*/ 0 w 65"/>
                  <a:gd name="T57" fmla="*/ 40 h 73"/>
                  <a:gd name="T58" fmla="*/ 1 w 65"/>
                  <a:gd name="T59" fmla="*/ 43 h 73"/>
                  <a:gd name="T60" fmla="*/ 6 w 65"/>
                  <a:gd name="T61" fmla="*/ 47 h 73"/>
                  <a:gd name="T62" fmla="*/ 9 w 65"/>
                  <a:gd name="T63" fmla="*/ 4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 h="73">
                    <a:moveTo>
                      <a:pt x="9" y="48"/>
                    </a:moveTo>
                    <a:lnTo>
                      <a:pt x="9" y="48"/>
                    </a:lnTo>
                    <a:lnTo>
                      <a:pt x="12" y="57"/>
                    </a:lnTo>
                    <a:lnTo>
                      <a:pt x="12" y="57"/>
                    </a:lnTo>
                    <a:lnTo>
                      <a:pt x="18" y="65"/>
                    </a:lnTo>
                    <a:lnTo>
                      <a:pt x="24" y="71"/>
                    </a:lnTo>
                    <a:lnTo>
                      <a:pt x="24" y="71"/>
                    </a:lnTo>
                    <a:lnTo>
                      <a:pt x="28" y="73"/>
                    </a:lnTo>
                    <a:lnTo>
                      <a:pt x="32" y="73"/>
                    </a:lnTo>
                    <a:lnTo>
                      <a:pt x="32" y="73"/>
                    </a:lnTo>
                    <a:lnTo>
                      <a:pt x="37" y="71"/>
                    </a:lnTo>
                    <a:lnTo>
                      <a:pt x="42" y="69"/>
                    </a:lnTo>
                    <a:lnTo>
                      <a:pt x="42" y="69"/>
                    </a:lnTo>
                    <a:lnTo>
                      <a:pt x="47" y="64"/>
                    </a:lnTo>
                    <a:lnTo>
                      <a:pt x="51" y="57"/>
                    </a:lnTo>
                    <a:lnTo>
                      <a:pt x="51" y="57"/>
                    </a:lnTo>
                    <a:lnTo>
                      <a:pt x="56" y="48"/>
                    </a:lnTo>
                    <a:lnTo>
                      <a:pt x="56" y="48"/>
                    </a:lnTo>
                    <a:lnTo>
                      <a:pt x="56" y="48"/>
                    </a:lnTo>
                    <a:lnTo>
                      <a:pt x="56" y="48"/>
                    </a:lnTo>
                    <a:lnTo>
                      <a:pt x="58" y="47"/>
                    </a:lnTo>
                    <a:lnTo>
                      <a:pt x="61" y="46"/>
                    </a:lnTo>
                    <a:lnTo>
                      <a:pt x="63" y="43"/>
                    </a:lnTo>
                    <a:lnTo>
                      <a:pt x="65" y="40"/>
                    </a:lnTo>
                    <a:lnTo>
                      <a:pt x="65" y="40"/>
                    </a:lnTo>
                    <a:lnTo>
                      <a:pt x="63" y="37"/>
                    </a:lnTo>
                    <a:lnTo>
                      <a:pt x="62" y="34"/>
                    </a:lnTo>
                    <a:lnTo>
                      <a:pt x="61" y="33"/>
                    </a:lnTo>
                    <a:lnTo>
                      <a:pt x="58" y="32"/>
                    </a:lnTo>
                    <a:lnTo>
                      <a:pt x="58" y="32"/>
                    </a:lnTo>
                    <a:lnTo>
                      <a:pt x="58" y="32"/>
                    </a:lnTo>
                    <a:lnTo>
                      <a:pt x="58" y="32"/>
                    </a:lnTo>
                    <a:lnTo>
                      <a:pt x="58" y="31"/>
                    </a:lnTo>
                    <a:lnTo>
                      <a:pt x="58" y="31"/>
                    </a:lnTo>
                    <a:lnTo>
                      <a:pt x="57" y="24"/>
                    </a:lnTo>
                    <a:lnTo>
                      <a:pt x="56" y="18"/>
                    </a:lnTo>
                    <a:lnTo>
                      <a:pt x="53" y="13"/>
                    </a:lnTo>
                    <a:lnTo>
                      <a:pt x="49" y="8"/>
                    </a:lnTo>
                    <a:lnTo>
                      <a:pt x="46" y="5"/>
                    </a:lnTo>
                    <a:lnTo>
                      <a:pt x="42" y="3"/>
                    </a:lnTo>
                    <a:lnTo>
                      <a:pt x="37" y="1"/>
                    </a:lnTo>
                    <a:lnTo>
                      <a:pt x="32" y="0"/>
                    </a:lnTo>
                    <a:lnTo>
                      <a:pt x="32" y="0"/>
                    </a:lnTo>
                    <a:lnTo>
                      <a:pt x="26" y="1"/>
                    </a:lnTo>
                    <a:lnTo>
                      <a:pt x="23" y="3"/>
                    </a:lnTo>
                    <a:lnTo>
                      <a:pt x="18" y="5"/>
                    </a:lnTo>
                    <a:lnTo>
                      <a:pt x="14" y="8"/>
                    </a:lnTo>
                    <a:lnTo>
                      <a:pt x="10" y="13"/>
                    </a:lnTo>
                    <a:lnTo>
                      <a:pt x="7" y="18"/>
                    </a:lnTo>
                    <a:lnTo>
                      <a:pt x="6" y="24"/>
                    </a:lnTo>
                    <a:lnTo>
                      <a:pt x="5" y="31"/>
                    </a:lnTo>
                    <a:lnTo>
                      <a:pt x="5" y="31"/>
                    </a:lnTo>
                    <a:lnTo>
                      <a:pt x="5" y="32"/>
                    </a:lnTo>
                    <a:lnTo>
                      <a:pt x="5" y="32"/>
                    </a:lnTo>
                    <a:lnTo>
                      <a:pt x="4" y="33"/>
                    </a:lnTo>
                    <a:lnTo>
                      <a:pt x="1" y="34"/>
                    </a:lnTo>
                    <a:lnTo>
                      <a:pt x="1" y="37"/>
                    </a:lnTo>
                    <a:lnTo>
                      <a:pt x="0" y="40"/>
                    </a:lnTo>
                    <a:lnTo>
                      <a:pt x="0" y="40"/>
                    </a:lnTo>
                    <a:lnTo>
                      <a:pt x="1" y="43"/>
                    </a:lnTo>
                    <a:lnTo>
                      <a:pt x="4" y="46"/>
                    </a:lnTo>
                    <a:lnTo>
                      <a:pt x="6" y="47"/>
                    </a:lnTo>
                    <a:lnTo>
                      <a:pt x="9" y="48"/>
                    </a:lnTo>
                    <a:lnTo>
                      <a:pt x="9"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800">
                  <a:solidFill>
                    <a:srgbClr val="0070C0"/>
                  </a:solidFill>
                </a:endParaRPr>
              </a:p>
            </p:txBody>
          </p:sp>
          <p:sp>
            <p:nvSpPr>
              <p:cNvPr id="27" name="Freeform 97"/>
              <p:cNvSpPr>
                <a:spLocks/>
              </p:cNvSpPr>
              <p:nvPr/>
            </p:nvSpPr>
            <p:spPr bwMode="auto">
              <a:xfrm>
                <a:off x="442913" y="2809876"/>
                <a:ext cx="101600" cy="115888"/>
              </a:xfrm>
              <a:custGeom>
                <a:avLst/>
                <a:gdLst>
                  <a:gd name="T0" fmla="*/ 8 w 64"/>
                  <a:gd name="T1" fmla="*/ 48 h 73"/>
                  <a:gd name="T2" fmla="*/ 13 w 64"/>
                  <a:gd name="T3" fmla="*/ 57 h 73"/>
                  <a:gd name="T4" fmla="*/ 25 w 64"/>
                  <a:gd name="T5" fmla="*/ 71 h 73"/>
                  <a:gd name="T6" fmla="*/ 29 w 64"/>
                  <a:gd name="T7" fmla="*/ 73 h 73"/>
                  <a:gd name="T8" fmla="*/ 31 w 64"/>
                  <a:gd name="T9" fmla="*/ 73 h 73"/>
                  <a:gd name="T10" fmla="*/ 43 w 64"/>
                  <a:gd name="T11" fmla="*/ 69 h 73"/>
                  <a:gd name="T12" fmla="*/ 46 w 64"/>
                  <a:gd name="T13" fmla="*/ 64 h 73"/>
                  <a:gd name="T14" fmla="*/ 51 w 64"/>
                  <a:gd name="T15" fmla="*/ 57 h 73"/>
                  <a:gd name="T16" fmla="*/ 55 w 64"/>
                  <a:gd name="T17" fmla="*/ 48 h 73"/>
                  <a:gd name="T18" fmla="*/ 55 w 64"/>
                  <a:gd name="T19" fmla="*/ 48 h 73"/>
                  <a:gd name="T20" fmla="*/ 60 w 64"/>
                  <a:gd name="T21" fmla="*/ 46 h 73"/>
                  <a:gd name="T22" fmla="*/ 64 w 64"/>
                  <a:gd name="T23" fmla="*/ 40 h 73"/>
                  <a:gd name="T24" fmla="*/ 64 w 64"/>
                  <a:gd name="T25" fmla="*/ 37 h 73"/>
                  <a:gd name="T26" fmla="*/ 60 w 64"/>
                  <a:gd name="T27" fmla="*/ 33 h 73"/>
                  <a:gd name="T28" fmla="*/ 58 w 64"/>
                  <a:gd name="T29" fmla="*/ 32 h 73"/>
                  <a:gd name="T30" fmla="*/ 58 w 64"/>
                  <a:gd name="T31" fmla="*/ 32 h 73"/>
                  <a:gd name="T32" fmla="*/ 58 w 64"/>
                  <a:gd name="T33" fmla="*/ 31 h 73"/>
                  <a:gd name="T34" fmla="*/ 55 w 64"/>
                  <a:gd name="T35" fmla="*/ 18 h 73"/>
                  <a:gd name="T36" fmla="*/ 50 w 64"/>
                  <a:gd name="T37" fmla="*/ 8 h 73"/>
                  <a:gd name="T38" fmla="*/ 41 w 64"/>
                  <a:gd name="T39" fmla="*/ 3 h 73"/>
                  <a:gd name="T40" fmla="*/ 31 w 64"/>
                  <a:gd name="T41" fmla="*/ 0 h 73"/>
                  <a:gd name="T42" fmla="*/ 27 w 64"/>
                  <a:gd name="T43" fmla="*/ 1 h 73"/>
                  <a:gd name="T44" fmla="*/ 17 w 64"/>
                  <a:gd name="T45" fmla="*/ 5 h 73"/>
                  <a:gd name="T46" fmla="*/ 11 w 64"/>
                  <a:gd name="T47" fmla="*/ 13 h 73"/>
                  <a:gd name="T48" fmla="*/ 6 w 64"/>
                  <a:gd name="T49" fmla="*/ 24 h 73"/>
                  <a:gd name="T50" fmla="*/ 6 w 64"/>
                  <a:gd name="T51" fmla="*/ 31 h 73"/>
                  <a:gd name="T52" fmla="*/ 6 w 64"/>
                  <a:gd name="T53" fmla="*/ 32 h 73"/>
                  <a:gd name="T54" fmla="*/ 2 w 64"/>
                  <a:gd name="T55" fmla="*/ 34 h 73"/>
                  <a:gd name="T56" fmla="*/ 0 w 64"/>
                  <a:gd name="T57" fmla="*/ 40 h 73"/>
                  <a:gd name="T58" fmla="*/ 0 w 64"/>
                  <a:gd name="T59" fmla="*/ 43 h 73"/>
                  <a:gd name="T60" fmla="*/ 6 w 64"/>
                  <a:gd name="T61" fmla="*/ 47 h 73"/>
                  <a:gd name="T62" fmla="*/ 8 w 64"/>
                  <a:gd name="T63" fmla="*/ 4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73">
                    <a:moveTo>
                      <a:pt x="8" y="48"/>
                    </a:moveTo>
                    <a:lnTo>
                      <a:pt x="8" y="48"/>
                    </a:lnTo>
                    <a:lnTo>
                      <a:pt x="13" y="57"/>
                    </a:lnTo>
                    <a:lnTo>
                      <a:pt x="13" y="57"/>
                    </a:lnTo>
                    <a:lnTo>
                      <a:pt x="18" y="65"/>
                    </a:lnTo>
                    <a:lnTo>
                      <a:pt x="25" y="71"/>
                    </a:lnTo>
                    <a:lnTo>
                      <a:pt x="25" y="71"/>
                    </a:lnTo>
                    <a:lnTo>
                      <a:pt x="29" y="73"/>
                    </a:lnTo>
                    <a:lnTo>
                      <a:pt x="31" y="73"/>
                    </a:lnTo>
                    <a:lnTo>
                      <a:pt x="31" y="73"/>
                    </a:lnTo>
                    <a:lnTo>
                      <a:pt x="37" y="71"/>
                    </a:lnTo>
                    <a:lnTo>
                      <a:pt x="43" y="69"/>
                    </a:lnTo>
                    <a:lnTo>
                      <a:pt x="43" y="69"/>
                    </a:lnTo>
                    <a:lnTo>
                      <a:pt x="46" y="64"/>
                    </a:lnTo>
                    <a:lnTo>
                      <a:pt x="51" y="57"/>
                    </a:lnTo>
                    <a:lnTo>
                      <a:pt x="51" y="57"/>
                    </a:lnTo>
                    <a:lnTo>
                      <a:pt x="55" y="48"/>
                    </a:lnTo>
                    <a:lnTo>
                      <a:pt x="55" y="48"/>
                    </a:lnTo>
                    <a:lnTo>
                      <a:pt x="55" y="48"/>
                    </a:lnTo>
                    <a:lnTo>
                      <a:pt x="55" y="48"/>
                    </a:lnTo>
                    <a:lnTo>
                      <a:pt x="58" y="47"/>
                    </a:lnTo>
                    <a:lnTo>
                      <a:pt x="60" y="46"/>
                    </a:lnTo>
                    <a:lnTo>
                      <a:pt x="63" y="43"/>
                    </a:lnTo>
                    <a:lnTo>
                      <a:pt x="64" y="40"/>
                    </a:lnTo>
                    <a:lnTo>
                      <a:pt x="64" y="40"/>
                    </a:lnTo>
                    <a:lnTo>
                      <a:pt x="64" y="37"/>
                    </a:lnTo>
                    <a:lnTo>
                      <a:pt x="63" y="34"/>
                    </a:lnTo>
                    <a:lnTo>
                      <a:pt x="60" y="33"/>
                    </a:lnTo>
                    <a:lnTo>
                      <a:pt x="58" y="32"/>
                    </a:lnTo>
                    <a:lnTo>
                      <a:pt x="58" y="32"/>
                    </a:lnTo>
                    <a:lnTo>
                      <a:pt x="58" y="32"/>
                    </a:lnTo>
                    <a:lnTo>
                      <a:pt x="58" y="32"/>
                    </a:lnTo>
                    <a:lnTo>
                      <a:pt x="58" y="31"/>
                    </a:lnTo>
                    <a:lnTo>
                      <a:pt x="58" y="31"/>
                    </a:lnTo>
                    <a:lnTo>
                      <a:pt x="58" y="24"/>
                    </a:lnTo>
                    <a:lnTo>
                      <a:pt x="55" y="18"/>
                    </a:lnTo>
                    <a:lnTo>
                      <a:pt x="53" y="13"/>
                    </a:lnTo>
                    <a:lnTo>
                      <a:pt x="50" y="8"/>
                    </a:lnTo>
                    <a:lnTo>
                      <a:pt x="46" y="5"/>
                    </a:lnTo>
                    <a:lnTo>
                      <a:pt x="41" y="3"/>
                    </a:lnTo>
                    <a:lnTo>
                      <a:pt x="36" y="1"/>
                    </a:lnTo>
                    <a:lnTo>
                      <a:pt x="31" y="0"/>
                    </a:lnTo>
                    <a:lnTo>
                      <a:pt x="31" y="0"/>
                    </a:lnTo>
                    <a:lnTo>
                      <a:pt x="27" y="1"/>
                    </a:lnTo>
                    <a:lnTo>
                      <a:pt x="22" y="3"/>
                    </a:lnTo>
                    <a:lnTo>
                      <a:pt x="17" y="5"/>
                    </a:lnTo>
                    <a:lnTo>
                      <a:pt x="13" y="8"/>
                    </a:lnTo>
                    <a:lnTo>
                      <a:pt x="11" y="13"/>
                    </a:lnTo>
                    <a:lnTo>
                      <a:pt x="7" y="18"/>
                    </a:lnTo>
                    <a:lnTo>
                      <a:pt x="6" y="24"/>
                    </a:lnTo>
                    <a:lnTo>
                      <a:pt x="6" y="31"/>
                    </a:lnTo>
                    <a:lnTo>
                      <a:pt x="6" y="31"/>
                    </a:lnTo>
                    <a:lnTo>
                      <a:pt x="6" y="32"/>
                    </a:lnTo>
                    <a:lnTo>
                      <a:pt x="6" y="32"/>
                    </a:lnTo>
                    <a:lnTo>
                      <a:pt x="3" y="33"/>
                    </a:lnTo>
                    <a:lnTo>
                      <a:pt x="2" y="34"/>
                    </a:lnTo>
                    <a:lnTo>
                      <a:pt x="0" y="37"/>
                    </a:lnTo>
                    <a:lnTo>
                      <a:pt x="0" y="40"/>
                    </a:lnTo>
                    <a:lnTo>
                      <a:pt x="0" y="40"/>
                    </a:lnTo>
                    <a:lnTo>
                      <a:pt x="0" y="43"/>
                    </a:lnTo>
                    <a:lnTo>
                      <a:pt x="3" y="46"/>
                    </a:lnTo>
                    <a:lnTo>
                      <a:pt x="6" y="47"/>
                    </a:lnTo>
                    <a:lnTo>
                      <a:pt x="8" y="48"/>
                    </a:lnTo>
                    <a:lnTo>
                      <a:pt x="8"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800">
                  <a:solidFill>
                    <a:srgbClr val="0070C0"/>
                  </a:solidFill>
                </a:endParaRPr>
              </a:p>
            </p:txBody>
          </p:sp>
        </p:grpSp>
        <p:sp>
          <p:nvSpPr>
            <p:cNvPr id="17" name="文本框 16"/>
            <p:cNvSpPr txBox="1"/>
            <p:nvPr/>
          </p:nvSpPr>
          <p:spPr>
            <a:xfrm>
              <a:off x="1547664" y="3761777"/>
              <a:ext cx="859851" cy="284742"/>
            </a:xfrm>
            <a:prstGeom prst="rect">
              <a:avLst/>
            </a:prstGeom>
            <a:noFill/>
          </p:spPr>
          <p:txBody>
            <a:bodyPr wrap="none" rtlCol="0">
              <a:spAutoFit/>
            </a:bodyPr>
            <a:lstStyle/>
            <a:p>
              <a:r>
                <a:rPr lang="zh-CN" altLang="en-US" b="1" dirty="0">
                  <a:solidFill>
                    <a:srgbClr val="1A7BAE"/>
                  </a:solidFill>
                </a:rPr>
                <a:t>企业文库</a:t>
              </a:r>
            </a:p>
          </p:txBody>
        </p:sp>
      </p:grpSp>
      <p:sp>
        <p:nvSpPr>
          <p:cNvPr id="28" name="文本框 27"/>
          <p:cNvSpPr txBox="1"/>
          <p:nvPr/>
        </p:nvSpPr>
        <p:spPr>
          <a:xfrm>
            <a:off x="9018261" y="2179560"/>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上传下载</a:t>
            </a:r>
          </a:p>
        </p:txBody>
      </p:sp>
      <p:sp>
        <p:nvSpPr>
          <p:cNvPr id="29" name="文本框 28"/>
          <p:cNvSpPr txBox="1"/>
          <p:nvPr/>
        </p:nvSpPr>
        <p:spPr>
          <a:xfrm>
            <a:off x="9018260" y="2749830"/>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复制粘贴</a:t>
            </a:r>
          </a:p>
        </p:txBody>
      </p:sp>
      <p:sp>
        <p:nvSpPr>
          <p:cNvPr id="30" name="文本框 29"/>
          <p:cNvSpPr txBox="1"/>
          <p:nvPr/>
        </p:nvSpPr>
        <p:spPr>
          <a:xfrm>
            <a:off x="9021439" y="3320101"/>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删除还原</a:t>
            </a:r>
          </a:p>
        </p:txBody>
      </p:sp>
      <p:sp>
        <p:nvSpPr>
          <p:cNvPr id="31" name="文本框 30"/>
          <p:cNvSpPr txBox="1"/>
          <p:nvPr/>
        </p:nvSpPr>
        <p:spPr>
          <a:xfrm>
            <a:off x="9021437" y="3890372"/>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文件分享</a:t>
            </a:r>
          </a:p>
        </p:txBody>
      </p:sp>
      <p:sp>
        <p:nvSpPr>
          <p:cNvPr id="32" name="文本框 31"/>
          <p:cNvSpPr txBox="1"/>
          <p:nvPr/>
        </p:nvSpPr>
        <p:spPr>
          <a:xfrm>
            <a:off x="9018261" y="4460642"/>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文件评论</a:t>
            </a:r>
          </a:p>
        </p:txBody>
      </p:sp>
      <p:sp>
        <p:nvSpPr>
          <p:cNvPr id="33" name="文本框 32"/>
          <p:cNvSpPr txBox="1"/>
          <p:nvPr/>
        </p:nvSpPr>
        <p:spPr>
          <a:xfrm>
            <a:off x="9018260" y="5030913"/>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文件标签</a:t>
            </a:r>
          </a:p>
        </p:txBody>
      </p:sp>
      <p:sp>
        <p:nvSpPr>
          <p:cNvPr id="34" name="文本框 33"/>
          <p:cNvSpPr txBox="1"/>
          <p:nvPr/>
        </p:nvSpPr>
        <p:spPr>
          <a:xfrm>
            <a:off x="9018260" y="5594562"/>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外部上传</a:t>
            </a:r>
          </a:p>
        </p:txBody>
      </p:sp>
      <p:sp>
        <p:nvSpPr>
          <p:cNvPr id="35" name="文本框 34"/>
          <p:cNvSpPr txBox="1"/>
          <p:nvPr/>
        </p:nvSpPr>
        <p:spPr>
          <a:xfrm>
            <a:off x="9018259" y="6171452"/>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文件收藏</a:t>
            </a:r>
          </a:p>
        </p:txBody>
      </p:sp>
      <p:sp>
        <p:nvSpPr>
          <p:cNvPr id="36" name="文本框 35"/>
          <p:cNvSpPr txBox="1"/>
          <p:nvPr/>
        </p:nvSpPr>
        <p:spPr>
          <a:xfrm>
            <a:off x="10460871" y="5594562"/>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文档审批</a:t>
            </a:r>
          </a:p>
        </p:txBody>
      </p:sp>
      <p:sp>
        <p:nvSpPr>
          <p:cNvPr id="37" name="文本框 36"/>
          <p:cNvSpPr txBox="1"/>
          <p:nvPr/>
        </p:nvSpPr>
        <p:spPr>
          <a:xfrm>
            <a:off x="10451308" y="2749830"/>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在线操作</a:t>
            </a:r>
          </a:p>
        </p:txBody>
      </p:sp>
      <p:sp>
        <p:nvSpPr>
          <p:cNvPr id="38" name="文本框 37"/>
          <p:cNvSpPr txBox="1"/>
          <p:nvPr/>
        </p:nvSpPr>
        <p:spPr>
          <a:xfrm>
            <a:off x="10454487" y="3320101"/>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社交分享</a:t>
            </a:r>
          </a:p>
        </p:txBody>
      </p:sp>
      <p:sp>
        <p:nvSpPr>
          <p:cNvPr id="39" name="文本框 38"/>
          <p:cNvSpPr txBox="1"/>
          <p:nvPr/>
        </p:nvSpPr>
        <p:spPr>
          <a:xfrm>
            <a:off x="10454485" y="3890372"/>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文件检索</a:t>
            </a:r>
          </a:p>
        </p:txBody>
      </p:sp>
      <p:sp>
        <p:nvSpPr>
          <p:cNvPr id="40" name="文本框 39"/>
          <p:cNvSpPr txBox="1"/>
          <p:nvPr/>
        </p:nvSpPr>
        <p:spPr>
          <a:xfrm>
            <a:off x="10451309" y="4460642"/>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文档借阅</a:t>
            </a:r>
          </a:p>
        </p:txBody>
      </p:sp>
      <p:sp>
        <p:nvSpPr>
          <p:cNvPr id="41" name="文本框 40"/>
          <p:cNvSpPr txBox="1"/>
          <p:nvPr/>
        </p:nvSpPr>
        <p:spPr>
          <a:xfrm>
            <a:off x="10451308" y="5030913"/>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文档提交</a:t>
            </a:r>
          </a:p>
        </p:txBody>
      </p:sp>
      <p:sp>
        <p:nvSpPr>
          <p:cNvPr id="42" name="文本框 41"/>
          <p:cNvSpPr txBox="1"/>
          <p:nvPr/>
        </p:nvSpPr>
        <p:spPr>
          <a:xfrm>
            <a:off x="10462649" y="2210337"/>
            <a:ext cx="1082348" cy="307777"/>
          </a:xfrm>
          <a:prstGeom prst="rect">
            <a:avLst/>
          </a:prstGeom>
          <a:solidFill>
            <a:srgbClr val="1A7BAE"/>
          </a:solidFill>
          <a:ln>
            <a:noFill/>
          </a:ln>
        </p:spPr>
        <p:txBody>
          <a:bodyPr wrap="none" rtlCol="0">
            <a:spAutoFit/>
          </a:bodyPr>
          <a:lstStyle/>
          <a:p>
            <a:r>
              <a:rPr lang="zh-CN" altLang="en-US" sz="1400" b="1" dirty="0">
                <a:solidFill>
                  <a:schemeClr val="bg1"/>
                </a:solidFill>
              </a:rPr>
              <a:t>文件保险箱</a:t>
            </a:r>
          </a:p>
        </p:txBody>
      </p:sp>
      <p:sp>
        <p:nvSpPr>
          <p:cNvPr id="43" name="文本框 42"/>
          <p:cNvSpPr txBox="1"/>
          <p:nvPr/>
        </p:nvSpPr>
        <p:spPr>
          <a:xfrm>
            <a:off x="10451307" y="6171452"/>
            <a:ext cx="1212907" cy="379656"/>
          </a:xfrm>
          <a:prstGeom prst="rect">
            <a:avLst/>
          </a:prstGeom>
          <a:solidFill>
            <a:srgbClr val="1A7BAE"/>
          </a:solidFill>
          <a:ln>
            <a:noFill/>
          </a:ln>
        </p:spPr>
        <p:txBody>
          <a:bodyPr wrap="square" rtlCol="0">
            <a:spAutoFit/>
          </a:bodyPr>
          <a:lstStyle/>
          <a:p>
            <a:pPr algn="ctr"/>
            <a:r>
              <a:rPr lang="en-US" altLang="zh-CN" b="1" dirty="0">
                <a:solidFill>
                  <a:schemeClr val="bg1"/>
                </a:solidFill>
              </a:rPr>
              <a:t>…</a:t>
            </a:r>
            <a:endParaRPr lang="zh-CN" altLang="en-US" b="1" dirty="0">
              <a:solidFill>
                <a:schemeClr val="bg1"/>
              </a:solidFill>
            </a:endParaRPr>
          </a:p>
        </p:txBody>
      </p:sp>
      <p:sp>
        <p:nvSpPr>
          <p:cNvPr id="44" name="燕尾形 43"/>
          <p:cNvSpPr/>
          <p:nvPr/>
        </p:nvSpPr>
        <p:spPr>
          <a:xfrm>
            <a:off x="829871" y="1483295"/>
            <a:ext cx="2577831" cy="429459"/>
          </a:xfrm>
          <a:prstGeom prst="chevron">
            <a:avLst/>
          </a:prstGeom>
          <a:solidFill>
            <a:srgbClr val="1A7BAE"/>
          </a:solidFill>
          <a:ln w="28575">
            <a:solidFill>
              <a:srgbClr val="1A7BA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800" b="1" dirty="0">
                <a:solidFill>
                  <a:schemeClr val="bg1"/>
                </a:solidFill>
              </a:rPr>
              <a:t>文档收集</a:t>
            </a:r>
          </a:p>
        </p:txBody>
      </p:sp>
      <p:sp>
        <p:nvSpPr>
          <p:cNvPr id="45" name="燕尾形 44"/>
          <p:cNvSpPr/>
          <p:nvPr/>
        </p:nvSpPr>
        <p:spPr>
          <a:xfrm>
            <a:off x="3407702" y="1480742"/>
            <a:ext cx="5376597" cy="429459"/>
          </a:xfrm>
          <a:prstGeom prst="chevron">
            <a:avLst/>
          </a:prstGeom>
          <a:solidFill>
            <a:srgbClr val="1A7BAE"/>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800" b="1" dirty="0">
                <a:solidFill>
                  <a:schemeClr val="bg1"/>
                </a:solidFill>
              </a:rPr>
              <a:t>文档管理</a:t>
            </a:r>
          </a:p>
        </p:txBody>
      </p:sp>
      <p:sp>
        <p:nvSpPr>
          <p:cNvPr id="46" name="燕尾形 45"/>
          <p:cNvSpPr/>
          <p:nvPr/>
        </p:nvSpPr>
        <p:spPr>
          <a:xfrm>
            <a:off x="8784299" y="1480742"/>
            <a:ext cx="2930053" cy="429459"/>
          </a:xfrm>
          <a:prstGeom prst="chevron">
            <a:avLst/>
          </a:prstGeom>
          <a:solidFill>
            <a:srgbClr val="1A7BAE"/>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800" b="1" dirty="0">
                <a:solidFill>
                  <a:schemeClr val="bg1"/>
                </a:solidFill>
              </a:rPr>
              <a:t>文档利用</a:t>
            </a:r>
          </a:p>
        </p:txBody>
      </p:sp>
      <p:sp>
        <p:nvSpPr>
          <p:cNvPr id="47" name="右大括号 46"/>
          <p:cNvSpPr/>
          <p:nvPr/>
        </p:nvSpPr>
        <p:spPr>
          <a:xfrm>
            <a:off x="3261552" y="2273435"/>
            <a:ext cx="288032" cy="4197077"/>
          </a:xfrm>
          <a:prstGeom prst="rightBrace">
            <a:avLst/>
          </a:prstGeom>
          <a:ln w="38100">
            <a:solidFill>
              <a:srgbClr val="1A7BA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p>
        </p:txBody>
      </p:sp>
      <p:sp>
        <p:nvSpPr>
          <p:cNvPr id="48" name="左大括号 47"/>
          <p:cNvSpPr/>
          <p:nvPr/>
        </p:nvSpPr>
        <p:spPr>
          <a:xfrm>
            <a:off x="8560362" y="2273435"/>
            <a:ext cx="281839" cy="4197077"/>
          </a:xfrm>
          <a:prstGeom prst="leftBrace">
            <a:avLst/>
          </a:prstGeom>
          <a:noFill/>
          <a:ln w="38100">
            <a:solidFill>
              <a:srgbClr val="1A7BA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p>
        </p:txBody>
      </p:sp>
      <p:sp>
        <p:nvSpPr>
          <p:cNvPr id="49" name="文本框 48"/>
          <p:cNvSpPr txBox="1"/>
          <p:nvPr/>
        </p:nvSpPr>
        <p:spPr>
          <a:xfrm>
            <a:off x="3809620" y="5640922"/>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消息机制</a:t>
            </a:r>
          </a:p>
        </p:txBody>
      </p:sp>
      <p:sp>
        <p:nvSpPr>
          <p:cNvPr id="50" name="文本框 49"/>
          <p:cNvSpPr txBox="1"/>
          <p:nvPr/>
        </p:nvSpPr>
        <p:spPr>
          <a:xfrm>
            <a:off x="5472582" y="5640923"/>
            <a:ext cx="1201877" cy="379656"/>
          </a:xfrm>
          <a:prstGeom prst="rect">
            <a:avLst/>
          </a:prstGeom>
          <a:solidFill>
            <a:srgbClr val="1A7BAE"/>
          </a:solidFill>
          <a:ln>
            <a:noFill/>
          </a:ln>
        </p:spPr>
        <p:txBody>
          <a:bodyPr wrap="square" rtlCol="0">
            <a:spAutoFit/>
          </a:bodyPr>
          <a:lstStyle/>
          <a:p>
            <a:pPr algn="ctr"/>
            <a:r>
              <a:rPr lang="zh-CN" altLang="en-US" b="1" dirty="0">
                <a:solidFill>
                  <a:schemeClr val="bg1"/>
                </a:solidFill>
              </a:rPr>
              <a:t>系统管理</a:t>
            </a:r>
          </a:p>
        </p:txBody>
      </p:sp>
      <p:sp>
        <p:nvSpPr>
          <p:cNvPr id="51" name="文本框 50"/>
          <p:cNvSpPr txBox="1"/>
          <p:nvPr/>
        </p:nvSpPr>
        <p:spPr>
          <a:xfrm>
            <a:off x="5465465" y="6190905"/>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数据中心</a:t>
            </a:r>
          </a:p>
        </p:txBody>
      </p:sp>
      <p:sp>
        <p:nvSpPr>
          <p:cNvPr id="52" name="文本框 51"/>
          <p:cNvSpPr txBox="1"/>
          <p:nvPr/>
        </p:nvSpPr>
        <p:spPr>
          <a:xfrm>
            <a:off x="3809620" y="6190907"/>
            <a:ext cx="1201712" cy="379656"/>
          </a:xfrm>
          <a:prstGeom prst="rect">
            <a:avLst/>
          </a:prstGeom>
          <a:solidFill>
            <a:srgbClr val="1A7BAE"/>
          </a:solidFill>
          <a:ln>
            <a:noFill/>
          </a:ln>
        </p:spPr>
        <p:txBody>
          <a:bodyPr wrap="square" rtlCol="0">
            <a:spAutoFit/>
          </a:bodyPr>
          <a:lstStyle/>
          <a:p>
            <a:pPr algn="ctr"/>
            <a:r>
              <a:rPr lang="en-US" altLang="zh-CN" b="1" dirty="0">
                <a:solidFill>
                  <a:schemeClr val="bg1"/>
                </a:solidFill>
              </a:rPr>
              <a:t>AD</a:t>
            </a:r>
            <a:r>
              <a:rPr lang="zh-CN" altLang="en-US" b="1" dirty="0">
                <a:solidFill>
                  <a:schemeClr val="bg1"/>
                </a:solidFill>
              </a:rPr>
              <a:t>对接</a:t>
            </a:r>
          </a:p>
        </p:txBody>
      </p:sp>
      <p:sp>
        <p:nvSpPr>
          <p:cNvPr id="53" name="文本框 52"/>
          <p:cNvSpPr txBox="1"/>
          <p:nvPr/>
        </p:nvSpPr>
        <p:spPr>
          <a:xfrm>
            <a:off x="7143598" y="5640922"/>
            <a:ext cx="1203748" cy="379656"/>
          </a:xfrm>
          <a:prstGeom prst="rect">
            <a:avLst/>
          </a:prstGeom>
          <a:solidFill>
            <a:srgbClr val="1A7BAE"/>
          </a:solidFill>
          <a:ln>
            <a:noFill/>
          </a:ln>
        </p:spPr>
        <p:txBody>
          <a:bodyPr wrap="square" rtlCol="0">
            <a:spAutoFit/>
          </a:bodyPr>
          <a:lstStyle/>
          <a:p>
            <a:pPr algn="ctr"/>
            <a:r>
              <a:rPr lang="zh-CN" altLang="en-US" b="1" dirty="0">
                <a:solidFill>
                  <a:schemeClr val="bg1"/>
                </a:solidFill>
              </a:rPr>
              <a:t>元数据</a:t>
            </a:r>
          </a:p>
        </p:txBody>
      </p:sp>
      <p:sp>
        <p:nvSpPr>
          <p:cNvPr id="54" name="文本框 53"/>
          <p:cNvSpPr txBox="1"/>
          <p:nvPr/>
        </p:nvSpPr>
        <p:spPr>
          <a:xfrm>
            <a:off x="7135545" y="6190906"/>
            <a:ext cx="1203748" cy="379656"/>
          </a:xfrm>
          <a:prstGeom prst="rect">
            <a:avLst/>
          </a:prstGeom>
          <a:solidFill>
            <a:srgbClr val="1A7BAE"/>
          </a:solidFill>
          <a:ln>
            <a:noFill/>
          </a:ln>
        </p:spPr>
        <p:txBody>
          <a:bodyPr wrap="square" rtlCol="0">
            <a:spAutoFit/>
          </a:bodyPr>
          <a:lstStyle/>
          <a:p>
            <a:pPr algn="ctr"/>
            <a:r>
              <a:rPr lang="zh-CN" altLang="en-US" b="1" dirty="0">
                <a:solidFill>
                  <a:schemeClr val="bg1"/>
                </a:solidFill>
              </a:rPr>
              <a:t>工作流</a:t>
            </a:r>
          </a:p>
        </p:txBody>
      </p:sp>
      <p:sp>
        <p:nvSpPr>
          <p:cNvPr id="55" name="文本框 54"/>
          <p:cNvSpPr txBox="1"/>
          <p:nvPr/>
        </p:nvSpPr>
        <p:spPr>
          <a:xfrm>
            <a:off x="3809620" y="2221521"/>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用户管理</a:t>
            </a:r>
          </a:p>
        </p:txBody>
      </p:sp>
      <p:sp>
        <p:nvSpPr>
          <p:cNvPr id="56" name="文本框 55"/>
          <p:cNvSpPr txBox="1"/>
          <p:nvPr/>
        </p:nvSpPr>
        <p:spPr>
          <a:xfrm>
            <a:off x="5472581" y="2221521"/>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团队管理</a:t>
            </a:r>
          </a:p>
        </p:txBody>
      </p:sp>
      <p:sp>
        <p:nvSpPr>
          <p:cNvPr id="57" name="文本框 56"/>
          <p:cNvSpPr txBox="1"/>
          <p:nvPr/>
        </p:nvSpPr>
        <p:spPr>
          <a:xfrm>
            <a:off x="7135544" y="2768236"/>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文库管理</a:t>
            </a:r>
          </a:p>
        </p:txBody>
      </p:sp>
      <p:sp>
        <p:nvSpPr>
          <p:cNvPr id="58" name="文本框 57"/>
          <p:cNvSpPr txBox="1"/>
          <p:nvPr/>
        </p:nvSpPr>
        <p:spPr>
          <a:xfrm>
            <a:off x="3809620" y="2771505"/>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日志审计</a:t>
            </a:r>
          </a:p>
        </p:txBody>
      </p:sp>
      <p:sp>
        <p:nvSpPr>
          <p:cNvPr id="59" name="文本框 58"/>
          <p:cNvSpPr txBox="1"/>
          <p:nvPr/>
        </p:nvSpPr>
        <p:spPr>
          <a:xfrm>
            <a:off x="5472581" y="2771505"/>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统计报表</a:t>
            </a:r>
          </a:p>
        </p:txBody>
      </p:sp>
      <p:sp>
        <p:nvSpPr>
          <p:cNvPr id="60" name="文本框 59"/>
          <p:cNvSpPr txBox="1"/>
          <p:nvPr/>
        </p:nvSpPr>
        <p:spPr>
          <a:xfrm>
            <a:off x="7127564" y="2221520"/>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分类管理</a:t>
            </a:r>
          </a:p>
        </p:txBody>
      </p:sp>
      <p:sp>
        <p:nvSpPr>
          <p:cNvPr id="61" name="文本框 60"/>
          <p:cNvSpPr txBox="1"/>
          <p:nvPr/>
        </p:nvSpPr>
        <p:spPr>
          <a:xfrm>
            <a:off x="3809620" y="3310586"/>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组织管理</a:t>
            </a:r>
          </a:p>
        </p:txBody>
      </p:sp>
      <p:sp>
        <p:nvSpPr>
          <p:cNvPr id="62" name="文本框 61"/>
          <p:cNvSpPr txBox="1"/>
          <p:nvPr/>
        </p:nvSpPr>
        <p:spPr>
          <a:xfrm>
            <a:off x="5472581" y="3310586"/>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角色权限</a:t>
            </a:r>
          </a:p>
        </p:txBody>
      </p:sp>
      <p:sp>
        <p:nvSpPr>
          <p:cNvPr id="63" name="文本框 62"/>
          <p:cNvSpPr txBox="1"/>
          <p:nvPr/>
        </p:nvSpPr>
        <p:spPr>
          <a:xfrm>
            <a:off x="7135544" y="3310586"/>
            <a:ext cx="1146468" cy="379656"/>
          </a:xfrm>
          <a:prstGeom prst="rect">
            <a:avLst/>
          </a:prstGeom>
          <a:solidFill>
            <a:srgbClr val="1A7BAE"/>
          </a:solidFill>
          <a:ln>
            <a:noFill/>
          </a:ln>
        </p:spPr>
        <p:txBody>
          <a:bodyPr wrap="none" rtlCol="0">
            <a:spAutoFit/>
          </a:bodyPr>
          <a:lstStyle/>
          <a:p>
            <a:r>
              <a:rPr lang="zh-CN" altLang="en-US" b="1" dirty="0">
                <a:solidFill>
                  <a:schemeClr val="bg1"/>
                </a:solidFill>
              </a:rPr>
              <a:t>模板管理</a:t>
            </a:r>
          </a:p>
        </p:txBody>
      </p:sp>
      <p:sp>
        <p:nvSpPr>
          <p:cNvPr id="64" name="Freeform 18"/>
          <p:cNvSpPr>
            <a:spLocks/>
          </p:cNvSpPr>
          <p:nvPr/>
        </p:nvSpPr>
        <p:spPr bwMode="black">
          <a:xfrm>
            <a:off x="4954723" y="3988305"/>
            <a:ext cx="2188875" cy="1392704"/>
          </a:xfrm>
          <a:custGeom>
            <a:avLst/>
            <a:gdLst>
              <a:gd name="T0" fmla="*/ 415 w 489"/>
              <a:gd name="T1" fmla="*/ 222 h 285"/>
              <a:gd name="T2" fmla="*/ 489 w 489"/>
              <a:gd name="T3" fmla="*/ 148 h 285"/>
              <a:gd name="T4" fmla="*/ 415 w 489"/>
              <a:gd name="T5" fmla="*/ 74 h 285"/>
              <a:gd name="T6" fmla="*/ 404 w 489"/>
              <a:gd name="T7" fmla="*/ 75 h 285"/>
              <a:gd name="T8" fmla="*/ 295 w 489"/>
              <a:gd name="T9" fmla="*/ 0 h 285"/>
              <a:gd name="T10" fmla="*/ 213 w 489"/>
              <a:gd name="T11" fmla="*/ 34 h 285"/>
              <a:gd name="T12" fmla="*/ 162 w 489"/>
              <a:gd name="T13" fmla="*/ 18 h 285"/>
              <a:gd name="T14" fmla="*/ 71 w 489"/>
              <a:gd name="T15" fmla="*/ 97 h 285"/>
              <a:gd name="T16" fmla="*/ 56 w 489"/>
              <a:gd name="T17" fmla="*/ 95 h 285"/>
              <a:gd name="T18" fmla="*/ 0 w 489"/>
              <a:gd name="T19" fmla="*/ 151 h 285"/>
              <a:gd name="T20" fmla="*/ 56 w 489"/>
              <a:gd name="T21" fmla="*/ 208 h 285"/>
              <a:gd name="T22" fmla="*/ 78 w 489"/>
              <a:gd name="T23" fmla="*/ 203 h 285"/>
              <a:gd name="T24" fmla="*/ 141 w 489"/>
              <a:gd name="T25" fmla="*/ 257 h 285"/>
              <a:gd name="T26" fmla="*/ 178 w 489"/>
              <a:gd name="T27" fmla="*/ 244 h 285"/>
              <a:gd name="T28" fmla="*/ 241 w 489"/>
              <a:gd name="T29" fmla="*/ 285 h 285"/>
              <a:gd name="T30" fmla="*/ 297 w 489"/>
              <a:gd name="T31" fmla="*/ 255 h 285"/>
              <a:gd name="T32" fmla="*/ 332 w 489"/>
              <a:gd name="T33" fmla="*/ 267 h 285"/>
              <a:gd name="T34" fmla="*/ 390 w 489"/>
              <a:gd name="T35" fmla="*/ 217 h 285"/>
              <a:gd name="T36" fmla="*/ 415 w 489"/>
              <a:gd name="T37" fmla="*/ 222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9" h="285">
                <a:moveTo>
                  <a:pt x="415" y="222"/>
                </a:moveTo>
                <a:cubicBezTo>
                  <a:pt x="456" y="222"/>
                  <a:pt x="489" y="189"/>
                  <a:pt x="489" y="148"/>
                </a:cubicBezTo>
                <a:cubicBezTo>
                  <a:pt x="489" y="107"/>
                  <a:pt x="456" y="74"/>
                  <a:pt x="415" y="74"/>
                </a:cubicBezTo>
                <a:cubicBezTo>
                  <a:pt x="411" y="74"/>
                  <a:pt x="407" y="74"/>
                  <a:pt x="404" y="75"/>
                </a:cubicBezTo>
                <a:cubicBezTo>
                  <a:pt x="387" y="31"/>
                  <a:pt x="345" y="0"/>
                  <a:pt x="295" y="0"/>
                </a:cubicBezTo>
                <a:cubicBezTo>
                  <a:pt x="263" y="0"/>
                  <a:pt x="234" y="13"/>
                  <a:pt x="213" y="34"/>
                </a:cubicBezTo>
                <a:cubicBezTo>
                  <a:pt x="199" y="24"/>
                  <a:pt x="181" y="18"/>
                  <a:pt x="162" y="18"/>
                </a:cubicBezTo>
                <a:cubicBezTo>
                  <a:pt x="115" y="18"/>
                  <a:pt x="77" y="52"/>
                  <a:pt x="71" y="97"/>
                </a:cubicBezTo>
                <a:cubicBezTo>
                  <a:pt x="66" y="96"/>
                  <a:pt x="61" y="95"/>
                  <a:pt x="56" y="95"/>
                </a:cubicBezTo>
                <a:cubicBezTo>
                  <a:pt x="25" y="95"/>
                  <a:pt x="0" y="120"/>
                  <a:pt x="0" y="151"/>
                </a:cubicBezTo>
                <a:cubicBezTo>
                  <a:pt x="0" y="182"/>
                  <a:pt x="25" y="208"/>
                  <a:pt x="56" y="208"/>
                </a:cubicBezTo>
                <a:cubicBezTo>
                  <a:pt x="64" y="208"/>
                  <a:pt x="71" y="206"/>
                  <a:pt x="78" y="203"/>
                </a:cubicBezTo>
                <a:cubicBezTo>
                  <a:pt x="83" y="234"/>
                  <a:pt x="109" y="257"/>
                  <a:pt x="141" y="257"/>
                </a:cubicBezTo>
                <a:cubicBezTo>
                  <a:pt x="155" y="257"/>
                  <a:pt x="168" y="252"/>
                  <a:pt x="178" y="244"/>
                </a:cubicBezTo>
                <a:cubicBezTo>
                  <a:pt x="189" y="268"/>
                  <a:pt x="213" y="285"/>
                  <a:pt x="241" y="285"/>
                </a:cubicBezTo>
                <a:cubicBezTo>
                  <a:pt x="264" y="285"/>
                  <a:pt x="285" y="273"/>
                  <a:pt x="297" y="255"/>
                </a:cubicBezTo>
                <a:cubicBezTo>
                  <a:pt x="307" y="263"/>
                  <a:pt x="319" y="267"/>
                  <a:pt x="332" y="267"/>
                </a:cubicBezTo>
                <a:cubicBezTo>
                  <a:pt x="361" y="267"/>
                  <a:pt x="386" y="246"/>
                  <a:pt x="390" y="217"/>
                </a:cubicBezTo>
                <a:cubicBezTo>
                  <a:pt x="397" y="220"/>
                  <a:pt x="406" y="222"/>
                  <a:pt x="415" y="222"/>
                </a:cubicBezTo>
              </a:path>
            </a:pathLst>
          </a:custGeom>
          <a:solidFill>
            <a:srgbClr val="1A7BAE"/>
          </a:solidFill>
          <a:ln>
            <a:noFill/>
          </a:ln>
          <a:extLst/>
        </p:spPr>
        <p:txBody>
          <a:bodyPr vert="horz" wrap="square" lIns="121920" tIns="60960" rIns="121920" bIns="60960" numCol="1" anchor="t" anchorCtr="0" compatLnSpc="1">
            <a:prstTxWarp prst="textNoShape">
              <a:avLst/>
            </a:prstTxWarp>
          </a:bodyPr>
          <a:lstStyle/>
          <a:p>
            <a:pPr algn="ctr"/>
            <a:endParaRPr lang="en-US" altLang="zh-CN" dirty="0">
              <a:solidFill>
                <a:srgbClr val="FFFFFF"/>
              </a:solidFill>
              <a:latin typeface="微软雅黑" pitchFamily="34" charset="-122"/>
              <a:ea typeface="微软雅黑" pitchFamily="34" charset="-122"/>
            </a:endParaRPr>
          </a:p>
          <a:p>
            <a:pPr algn="ctr"/>
            <a:endParaRPr lang="en-US" altLang="zh-CN" sz="1200" dirty="0">
              <a:solidFill>
                <a:srgbClr val="FFFFFF"/>
              </a:solidFill>
              <a:latin typeface="微软雅黑" pitchFamily="34" charset="-122"/>
              <a:ea typeface="微软雅黑" pitchFamily="34" charset="-122"/>
            </a:endParaRPr>
          </a:p>
          <a:p>
            <a:pPr algn="ctr"/>
            <a:r>
              <a:rPr lang="zh-CN" altLang="en-US" b="1" dirty="0">
                <a:solidFill>
                  <a:srgbClr val="FFFFFF"/>
                </a:solidFill>
                <a:latin typeface="微软雅黑" pitchFamily="34" charset="-122"/>
                <a:ea typeface="微软雅黑" pitchFamily="34" charset="-122"/>
              </a:rPr>
              <a:t>统一文档平台</a:t>
            </a:r>
            <a:endParaRPr lang="en-US" b="1" dirty="0">
              <a:solidFill>
                <a:srgbClr val="FFFFFF"/>
              </a:solidFill>
              <a:latin typeface="微软雅黑" pitchFamily="34" charset="-122"/>
              <a:ea typeface="微软雅黑" pitchFamily="34" charset="-122"/>
            </a:endParaRPr>
          </a:p>
        </p:txBody>
      </p:sp>
      <p:grpSp>
        <p:nvGrpSpPr>
          <p:cNvPr id="65" name="组合 64"/>
          <p:cNvGrpSpPr/>
          <p:nvPr/>
        </p:nvGrpSpPr>
        <p:grpSpPr>
          <a:xfrm>
            <a:off x="1936032" y="2902671"/>
            <a:ext cx="1146468" cy="1147741"/>
            <a:chOff x="1541271" y="4083918"/>
            <a:chExt cx="859851" cy="860806"/>
          </a:xfrm>
          <a:solidFill>
            <a:srgbClr val="1A7BAE"/>
          </a:solidFill>
        </p:grpSpPr>
        <p:grpSp>
          <p:nvGrpSpPr>
            <p:cNvPr id="66" name="组合 65"/>
            <p:cNvGrpSpPr/>
            <p:nvPr/>
          </p:nvGrpSpPr>
          <p:grpSpPr>
            <a:xfrm>
              <a:off x="1631500" y="4083918"/>
              <a:ext cx="722355" cy="587180"/>
              <a:chOff x="2857121" y="4049829"/>
              <a:chExt cx="781050" cy="614363"/>
            </a:xfrm>
            <a:grpFill/>
          </p:grpSpPr>
          <p:sp>
            <p:nvSpPr>
              <p:cNvPr id="68" name="Freeform 143"/>
              <p:cNvSpPr>
                <a:spLocks/>
              </p:cNvSpPr>
              <p:nvPr/>
            </p:nvSpPr>
            <p:spPr bwMode="auto">
              <a:xfrm>
                <a:off x="2938084" y="4049829"/>
                <a:ext cx="192088" cy="254000"/>
              </a:xfrm>
              <a:custGeom>
                <a:avLst/>
                <a:gdLst>
                  <a:gd name="T0" fmla="*/ 9 w 121"/>
                  <a:gd name="T1" fmla="*/ 104 h 160"/>
                  <a:gd name="T2" fmla="*/ 9 w 121"/>
                  <a:gd name="T3" fmla="*/ 104 h 160"/>
                  <a:gd name="T4" fmla="*/ 12 w 121"/>
                  <a:gd name="T5" fmla="*/ 115 h 160"/>
                  <a:gd name="T6" fmla="*/ 19 w 121"/>
                  <a:gd name="T7" fmla="*/ 125 h 160"/>
                  <a:gd name="T8" fmla="*/ 24 w 121"/>
                  <a:gd name="T9" fmla="*/ 134 h 160"/>
                  <a:gd name="T10" fmla="*/ 30 w 121"/>
                  <a:gd name="T11" fmla="*/ 143 h 160"/>
                  <a:gd name="T12" fmla="*/ 38 w 121"/>
                  <a:gd name="T13" fmla="*/ 150 h 160"/>
                  <a:gd name="T14" fmla="*/ 46 w 121"/>
                  <a:gd name="T15" fmla="*/ 155 h 160"/>
                  <a:gd name="T16" fmla="*/ 52 w 121"/>
                  <a:gd name="T17" fmla="*/ 159 h 160"/>
                  <a:gd name="T18" fmla="*/ 60 w 121"/>
                  <a:gd name="T19" fmla="*/ 160 h 160"/>
                  <a:gd name="T20" fmla="*/ 60 w 121"/>
                  <a:gd name="T21" fmla="*/ 160 h 160"/>
                  <a:gd name="T22" fmla="*/ 67 w 121"/>
                  <a:gd name="T23" fmla="*/ 159 h 160"/>
                  <a:gd name="T24" fmla="*/ 75 w 121"/>
                  <a:gd name="T25" fmla="*/ 155 h 160"/>
                  <a:gd name="T26" fmla="*/ 83 w 121"/>
                  <a:gd name="T27" fmla="*/ 150 h 160"/>
                  <a:gd name="T28" fmla="*/ 90 w 121"/>
                  <a:gd name="T29" fmla="*/ 143 h 160"/>
                  <a:gd name="T30" fmla="*/ 97 w 121"/>
                  <a:gd name="T31" fmla="*/ 136 h 160"/>
                  <a:gd name="T32" fmla="*/ 102 w 121"/>
                  <a:gd name="T33" fmla="*/ 125 h 160"/>
                  <a:gd name="T34" fmla="*/ 107 w 121"/>
                  <a:gd name="T35" fmla="*/ 115 h 160"/>
                  <a:gd name="T36" fmla="*/ 112 w 121"/>
                  <a:gd name="T37" fmla="*/ 105 h 160"/>
                  <a:gd name="T38" fmla="*/ 112 w 121"/>
                  <a:gd name="T39" fmla="*/ 105 h 160"/>
                  <a:gd name="T40" fmla="*/ 112 w 121"/>
                  <a:gd name="T41" fmla="*/ 105 h 160"/>
                  <a:gd name="T42" fmla="*/ 112 w 121"/>
                  <a:gd name="T43" fmla="*/ 105 h 160"/>
                  <a:gd name="T44" fmla="*/ 115 w 121"/>
                  <a:gd name="T45" fmla="*/ 102 h 160"/>
                  <a:gd name="T46" fmla="*/ 117 w 121"/>
                  <a:gd name="T47" fmla="*/ 99 h 160"/>
                  <a:gd name="T48" fmla="*/ 121 w 121"/>
                  <a:gd name="T49" fmla="*/ 87 h 160"/>
                  <a:gd name="T50" fmla="*/ 121 w 121"/>
                  <a:gd name="T51" fmla="*/ 81 h 160"/>
                  <a:gd name="T52" fmla="*/ 121 w 121"/>
                  <a:gd name="T53" fmla="*/ 76 h 160"/>
                  <a:gd name="T54" fmla="*/ 121 w 121"/>
                  <a:gd name="T55" fmla="*/ 72 h 160"/>
                  <a:gd name="T56" fmla="*/ 120 w 121"/>
                  <a:gd name="T57" fmla="*/ 71 h 160"/>
                  <a:gd name="T58" fmla="*/ 118 w 121"/>
                  <a:gd name="T59" fmla="*/ 69 h 160"/>
                  <a:gd name="T60" fmla="*/ 118 w 121"/>
                  <a:gd name="T61" fmla="*/ 69 h 160"/>
                  <a:gd name="T62" fmla="*/ 118 w 121"/>
                  <a:gd name="T63" fmla="*/ 69 h 160"/>
                  <a:gd name="T64" fmla="*/ 118 w 121"/>
                  <a:gd name="T65" fmla="*/ 69 h 160"/>
                  <a:gd name="T66" fmla="*/ 118 w 121"/>
                  <a:gd name="T67" fmla="*/ 67 h 160"/>
                  <a:gd name="T68" fmla="*/ 118 w 121"/>
                  <a:gd name="T69" fmla="*/ 67 h 160"/>
                  <a:gd name="T70" fmla="*/ 117 w 121"/>
                  <a:gd name="T71" fmla="*/ 51 h 160"/>
                  <a:gd name="T72" fmla="*/ 113 w 121"/>
                  <a:gd name="T73" fmla="*/ 37 h 160"/>
                  <a:gd name="T74" fmla="*/ 107 w 121"/>
                  <a:gd name="T75" fmla="*/ 27 h 160"/>
                  <a:gd name="T76" fmla="*/ 100 w 121"/>
                  <a:gd name="T77" fmla="*/ 17 h 160"/>
                  <a:gd name="T78" fmla="*/ 92 w 121"/>
                  <a:gd name="T79" fmla="*/ 9 h 160"/>
                  <a:gd name="T80" fmla="*/ 81 w 121"/>
                  <a:gd name="T81" fmla="*/ 4 h 160"/>
                  <a:gd name="T82" fmla="*/ 71 w 121"/>
                  <a:gd name="T83" fmla="*/ 2 h 160"/>
                  <a:gd name="T84" fmla="*/ 60 w 121"/>
                  <a:gd name="T85" fmla="*/ 0 h 160"/>
                  <a:gd name="T86" fmla="*/ 60 w 121"/>
                  <a:gd name="T87" fmla="*/ 0 h 160"/>
                  <a:gd name="T88" fmla="*/ 49 w 121"/>
                  <a:gd name="T89" fmla="*/ 2 h 160"/>
                  <a:gd name="T90" fmla="*/ 39 w 121"/>
                  <a:gd name="T91" fmla="*/ 4 h 160"/>
                  <a:gd name="T92" fmla="*/ 29 w 121"/>
                  <a:gd name="T93" fmla="*/ 9 h 160"/>
                  <a:gd name="T94" fmla="*/ 20 w 121"/>
                  <a:gd name="T95" fmla="*/ 17 h 160"/>
                  <a:gd name="T96" fmla="*/ 12 w 121"/>
                  <a:gd name="T97" fmla="*/ 27 h 160"/>
                  <a:gd name="T98" fmla="*/ 7 w 121"/>
                  <a:gd name="T99" fmla="*/ 37 h 160"/>
                  <a:gd name="T100" fmla="*/ 4 w 121"/>
                  <a:gd name="T101" fmla="*/ 51 h 160"/>
                  <a:gd name="T102" fmla="*/ 2 w 121"/>
                  <a:gd name="T103" fmla="*/ 67 h 160"/>
                  <a:gd name="T104" fmla="*/ 2 w 121"/>
                  <a:gd name="T105" fmla="*/ 67 h 160"/>
                  <a:gd name="T106" fmla="*/ 2 w 121"/>
                  <a:gd name="T107" fmla="*/ 71 h 160"/>
                  <a:gd name="T108" fmla="*/ 2 w 121"/>
                  <a:gd name="T109" fmla="*/ 71 h 160"/>
                  <a:gd name="T110" fmla="*/ 1 w 121"/>
                  <a:gd name="T111" fmla="*/ 72 h 160"/>
                  <a:gd name="T112" fmla="*/ 0 w 121"/>
                  <a:gd name="T113" fmla="*/ 76 h 160"/>
                  <a:gd name="T114" fmla="*/ 1 w 121"/>
                  <a:gd name="T115" fmla="*/ 87 h 160"/>
                  <a:gd name="T116" fmla="*/ 4 w 121"/>
                  <a:gd name="T117" fmla="*/ 99 h 160"/>
                  <a:gd name="T118" fmla="*/ 6 w 121"/>
                  <a:gd name="T119" fmla="*/ 102 h 160"/>
                  <a:gd name="T120" fmla="*/ 9 w 121"/>
                  <a:gd name="T121" fmla="*/ 104 h 160"/>
                  <a:gd name="T122" fmla="*/ 9 w 121"/>
                  <a:gd name="T123" fmla="*/ 10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1" h="160">
                    <a:moveTo>
                      <a:pt x="9" y="104"/>
                    </a:moveTo>
                    <a:lnTo>
                      <a:pt x="9" y="104"/>
                    </a:lnTo>
                    <a:lnTo>
                      <a:pt x="12" y="115"/>
                    </a:lnTo>
                    <a:lnTo>
                      <a:pt x="19" y="125"/>
                    </a:lnTo>
                    <a:lnTo>
                      <a:pt x="24" y="134"/>
                    </a:lnTo>
                    <a:lnTo>
                      <a:pt x="30" y="143"/>
                    </a:lnTo>
                    <a:lnTo>
                      <a:pt x="38" y="150"/>
                    </a:lnTo>
                    <a:lnTo>
                      <a:pt x="46" y="155"/>
                    </a:lnTo>
                    <a:lnTo>
                      <a:pt x="52" y="159"/>
                    </a:lnTo>
                    <a:lnTo>
                      <a:pt x="60" y="160"/>
                    </a:lnTo>
                    <a:lnTo>
                      <a:pt x="60" y="160"/>
                    </a:lnTo>
                    <a:lnTo>
                      <a:pt x="67" y="159"/>
                    </a:lnTo>
                    <a:lnTo>
                      <a:pt x="75" y="155"/>
                    </a:lnTo>
                    <a:lnTo>
                      <a:pt x="83" y="150"/>
                    </a:lnTo>
                    <a:lnTo>
                      <a:pt x="90" y="143"/>
                    </a:lnTo>
                    <a:lnTo>
                      <a:pt x="97" y="136"/>
                    </a:lnTo>
                    <a:lnTo>
                      <a:pt x="102" y="125"/>
                    </a:lnTo>
                    <a:lnTo>
                      <a:pt x="107" y="115"/>
                    </a:lnTo>
                    <a:lnTo>
                      <a:pt x="112" y="105"/>
                    </a:lnTo>
                    <a:lnTo>
                      <a:pt x="112" y="105"/>
                    </a:lnTo>
                    <a:lnTo>
                      <a:pt x="112" y="105"/>
                    </a:lnTo>
                    <a:lnTo>
                      <a:pt x="112" y="105"/>
                    </a:lnTo>
                    <a:lnTo>
                      <a:pt x="115" y="102"/>
                    </a:lnTo>
                    <a:lnTo>
                      <a:pt x="117" y="99"/>
                    </a:lnTo>
                    <a:lnTo>
                      <a:pt x="121" y="87"/>
                    </a:lnTo>
                    <a:lnTo>
                      <a:pt x="121" y="81"/>
                    </a:lnTo>
                    <a:lnTo>
                      <a:pt x="121" y="76"/>
                    </a:lnTo>
                    <a:lnTo>
                      <a:pt x="121" y="72"/>
                    </a:lnTo>
                    <a:lnTo>
                      <a:pt x="120" y="71"/>
                    </a:lnTo>
                    <a:lnTo>
                      <a:pt x="118" y="69"/>
                    </a:lnTo>
                    <a:lnTo>
                      <a:pt x="118" y="69"/>
                    </a:lnTo>
                    <a:lnTo>
                      <a:pt x="118" y="69"/>
                    </a:lnTo>
                    <a:lnTo>
                      <a:pt x="118" y="69"/>
                    </a:lnTo>
                    <a:lnTo>
                      <a:pt x="118" y="67"/>
                    </a:lnTo>
                    <a:lnTo>
                      <a:pt x="118" y="67"/>
                    </a:lnTo>
                    <a:lnTo>
                      <a:pt x="117" y="51"/>
                    </a:lnTo>
                    <a:lnTo>
                      <a:pt x="113" y="37"/>
                    </a:lnTo>
                    <a:lnTo>
                      <a:pt x="107" y="27"/>
                    </a:lnTo>
                    <a:lnTo>
                      <a:pt x="100" y="17"/>
                    </a:lnTo>
                    <a:lnTo>
                      <a:pt x="92" y="9"/>
                    </a:lnTo>
                    <a:lnTo>
                      <a:pt x="81" y="4"/>
                    </a:lnTo>
                    <a:lnTo>
                      <a:pt x="71" y="2"/>
                    </a:lnTo>
                    <a:lnTo>
                      <a:pt x="60" y="0"/>
                    </a:lnTo>
                    <a:lnTo>
                      <a:pt x="60" y="0"/>
                    </a:lnTo>
                    <a:lnTo>
                      <a:pt x="49" y="2"/>
                    </a:lnTo>
                    <a:lnTo>
                      <a:pt x="39" y="4"/>
                    </a:lnTo>
                    <a:lnTo>
                      <a:pt x="29" y="9"/>
                    </a:lnTo>
                    <a:lnTo>
                      <a:pt x="20" y="17"/>
                    </a:lnTo>
                    <a:lnTo>
                      <a:pt x="12" y="27"/>
                    </a:lnTo>
                    <a:lnTo>
                      <a:pt x="7" y="37"/>
                    </a:lnTo>
                    <a:lnTo>
                      <a:pt x="4" y="51"/>
                    </a:lnTo>
                    <a:lnTo>
                      <a:pt x="2" y="67"/>
                    </a:lnTo>
                    <a:lnTo>
                      <a:pt x="2" y="67"/>
                    </a:lnTo>
                    <a:lnTo>
                      <a:pt x="2" y="71"/>
                    </a:lnTo>
                    <a:lnTo>
                      <a:pt x="2" y="71"/>
                    </a:lnTo>
                    <a:lnTo>
                      <a:pt x="1" y="72"/>
                    </a:lnTo>
                    <a:lnTo>
                      <a:pt x="0" y="76"/>
                    </a:lnTo>
                    <a:lnTo>
                      <a:pt x="1" y="87"/>
                    </a:lnTo>
                    <a:lnTo>
                      <a:pt x="4" y="99"/>
                    </a:lnTo>
                    <a:lnTo>
                      <a:pt x="6" y="102"/>
                    </a:lnTo>
                    <a:lnTo>
                      <a:pt x="9" y="104"/>
                    </a:lnTo>
                    <a:lnTo>
                      <a:pt x="9" y="104"/>
                    </a:lnTo>
                    <a:close/>
                  </a:path>
                </a:pathLst>
              </a:custGeom>
              <a:grpFill/>
              <a:ln>
                <a:noFill/>
              </a:ln>
              <a:extLst/>
            </p:spPr>
            <p:txBody>
              <a:bodyPr vert="horz" wrap="square" lIns="121920" tIns="60960" rIns="121920" bIns="60960" numCol="1" anchor="t" anchorCtr="0" compatLnSpc="1">
                <a:prstTxWarp prst="textNoShape">
                  <a:avLst/>
                </a:prstTxWarp>
              </a:bodyPr>
              <a:lstStyle/>
              <a:p>
                <a:endParaRPr lang="zh-CN" altLang="en-US" sz="2800"/>
              </a:p>
            </p:txBody>
          </p:sp>
          <p:sp>
            <p:nvSpPr>
              <p:cNvPr id="69" name="Freeform 144"/>
              <p:cNvSpPr>
                <a:spLocks/>
              </p:cNvSpPr>
              <p:nvPr/>
            </p:nvSpPr>
            <p:spPr bwMode="auto">
              <a:xfrm>
                <a:off x="3365121" y="4049829"/>
                <a:ext cx="192088" cy="254000"/>
              </a:xfrm>
              <a:custGeom>
                <a:avLst/>
                <a:gdLst>
                  <a:gd name="T0" fmla="*/ 9 w 121"/>
                  <a:gd name="T1" fmla="*/ 104 h 160"/>
                  <a:gd name="T2" fmla="*/ 9 w 121"/>
                  <a:gd name="T3" fmla="*/ 104 h 160"/>
                  <a:gd name="T4" fmla="*/ 13 w 121"/>
                  <a:gd name="T5" fmla="*/ 115 h 160"/>
                  <a:gd name="T6" fmla="*/ 18 w 121"/>
                  <a:gd name="T7" fmla="*/ 125 h 160"/>
                  <a:gd name="T8" fmla="*/ 24 w 121"/>
                  <a:gd name="T9" fmla="*/ 134 h 160"/>
                  <a:gd name="T10" fmla="*/ 31 w 121"/>
                  <a:gd name="T11" fmla="*/ 143 h 160"/>
                  <a:gd name="T12" fmla="*/ 38 w 121"/>
                  <a:gd name="T13" fmla="*/ 150 h 160"/>
                  <a:gd name="T14" fmla="*/ 45 w 121"/>
                  <a:gd name="T15" fmla="*/ 155 h 160"/>
                  <a:gd name="T16" fmla="*/ 52 w 121"/>
                  <a:gd name="T17" fmla="*/ 159 h 160"/>
                  <a:gd name="T18" fmla="*/ 60 w 121"/>
                  <a:gd name="T19" fmla="*/ 160 h 160"/>
                  <a:gd name="T20" fmla="*/ 60 w 121"/>
                  <a:gd name="T21" fmla="*/ 160 h 160"/>
                  <a:gd name="T22" fmla="*/ 68 w 121"/>
                  <a:gd name="T23" fmla="*/ 159 h 160"/>
                  <a:gd name="T24" fmla="*/ 75 w 121"/>
                  <a:gd name="T25" fmla="*/ 155 h 160"/>
                  <a:gd name="T26" fmla="*/ 83 w 121"/>
                  <a:gd name="T27" fmla="*/ 150 h 160"/>
                  <a:gd name="T28" fmla="*/ 89 w 121"/>
                  <a:gd name="T29" fmla="*/ 143 h 160"/>
                  <a:gd name="T30" fmla="*/ 96 w 121"/>
                  <a:gd name="T31" fmla="*/ 136 h 160"/>
                  <a:gd name="T32" fmla="*/ 102 w 121"/>
                  <a:gd name="T33" fmla="*/ 125 h 160"/>
                  <a:gd name="T34" fmla="*/ 107 w 121"/>
                  <a:gd name="T35" fmla="*/ 115 h 160"/>
                  <a:gd name="T36" fmla="*/ 112 w 121"/>
                  <a:gd name="T37" fmla="*/ 105 h 160"/>
                  <a:gd name="T38" fmla="*/ 112 w 121"/>
                  <a:gd name="T39" fmla="*/ 105 h 160"/>
                  <a:gd name="T40" fmla="*/ 112 w 121"/>
                  <a:gd name="T41" fmla="*/ 105 h 160"/>
                  <a:gd name="T42" fmla="*/ 112 w 121"/>
                  <a:gd name="T43" fmla="*/ 105 h 160"/>
                  <a:gd name="T44" fmla="*/ 115 w 121"/>
                  <a:gd name="T45" fmla="*/ 102 h 160"/>
                  <a:gd name="T46" fmla="*/ 117 w 121"/>
                  <a:gd name="T47" fmla="*/ 99 h 160"/>
                  <a:gd name="T48" fmla="*/ 120 w 121"/>
                  <a:gd name="T49" fmla="*/ 87 h 160"/>
                  <a:gd name="T50" fmla="*/ 121 w 121"/>
                  <a:gd name="T51" fmla="*/ 81 h 160"/>
                  <a:gd name="T52" fmla="*/ 121 w 121"/>
                  <a:gd name="T53" fmla="*/ 76 h 160"/>
                  <a:gd name="T54" fmla="*/ 120 w 121"/>
                  <a:gd name="T55" fmla="*/ 72 h 160"/>
                  <a:gd name="T56" fmla="*/ 120 w 121"/>
                  <a:gd name="T57" fmla="*/ 71 h 160"/>
                  <a:gd name="T58" fmla="*/ 119 w 121"/>
                  <a:gd name="T59" fmla="*/ 69 h 160"/>
                  <a:gd name="T60" fmla="*/ 119 w 121"/>
                  <a:gd name="T61" fmla="*/ 69 h 160"/>
                  <a:gd name="T62" fmla="*/ 119 w 121"/>
                  <a:gd name="T63" fmla="*/ 69 h 160"/>
                  <a:gd name="T64" fmla="*/ 119 w 121"/>
                  <a:gd name="T65" fmla="*/ 69 h 160"/>
                  <a:gd name="T66" fmla="*/ 119 w 121"/>
                  <a:gd name="T67" fmla="*/ 67 h 160"/>
                  <a:gd name="T68" fmla="*/ 119 w 121"/>
                  <a:gd name="T69" fmla="*/ 67 h 160"/>
                  <a:gd name="T70" fmla="*/ 117 w 121"/>
                  <a:gd name="T71" fmla="*/ 51 h 160"/>
                  <a:gd name="T72" fmla="*/ 113 w 121"/>
                  <a:gd name="T73" fmla="*/ 37 h 160"/>
                  <a:gd name="T74" fmla="*/ 107 w 121"/>
                  <a:gd name="T75" fmla="*/ 27 h 160"/>
                  <a:gd name="T76" fmla="*/ 99 w 121"/>
                  <a:gd name="T77" fmla="*/ 17 h 160"/>
                  <a:gd name="T78" fmla="*/ 91 w 121"/>
                  <a:gd name="T79" fmla="*/ 9 h 160"/>
                  <a:gd name="T80" fmla="*/ 82 w 121"/>
                  <a:gd name="T81" fmla="*/ 4 h 160"/>
                  <a:gd name="T82" fmla="*/ 71 w 121"/>
                  <a:gd name="T83" fmla="*/ 2 h 160"/>
                  <a:gd name="T84" fmla="*/ 60 w 121"/>
                  <a:gd name="T85" fmla="*/ 0 h 160"/>
                  <a:gd name="T86" fmla="*/ 60 w 121"/>
                  <a:gd name="T87" fmla="*/ 0 h 160"/>
                  <a:gd name="T88" fmla="*/ 50 w 121"/>
                  <a:gd name="T89" fmla="*/ 2 h 160"/>
                  <a:gd name="T90" fmla="*/ 39 w 121"/>
                  <a:gd name="T91" fmla="*/ 4 h 160"/>
                  <a:gd name="T92" fmla="*/ 29 w 121"/>
                  <a:gd name="T93" fmla="*/ 9 h 160"/>
                  <a:gd name="T94" fmla="*/ 20 w 121"/>
                  <a:gd name="T95" fmla="*/ 17 h 160"/>
                  <a:gd name="T96" fmla="*/ 13 w 121"/>
                  <a:gd name="T97" fmla="*/ 27 h 160"/>
                  <a:gd name="T98" fmla="*/ 8 w 121"/>
                  <a:gd name="T99" fmla="*/ 37 h 160"/>
                  <a:gd name="T100" fmla="*/ 4 w 121"/>
                  <a:gd name="T101" fmla="*/ 51 h 160"/>
                  <a:gd name="T102" fmla="*/ 2 w 121"/>
                  <a:gd name="T103" fmla="*/ 67 h 160"/>
                  <a:gd name="T104" fmla="*/ 2 w 121"/>
                  <a:gd name="T105" fmla="*/ 67 h 160"/>
                  <a:gd name="T106" fmla="*/ 2 w 121"/>
                  <a:gd name="T107" fmla="*/ 71 h 160"/>
                  <a:gd name="T108" fmla="*/ 2 w 121"/>
                  <a:gd name="T109" fmla="*/ 71 h 160"/>
                  <a:gd name="T110" fmla="*/ 0 w 121"/>
                  <a:gd name="T111" fmla="*/ 72 h 160"/>
                  <a:gd name="T112" fmla="*/ 0 w 121"/>
                  <a:gd name="T113" fmla="*/ 76 h 160"/>
                  <a:gd name="T114" fmla="*/ 0 w 121"/>
                  <a:gd name="T115" fmla="*/ 87 h 160"/>
                  <a:gd name="T116" fmla="*/ 4 w 121"/>
                  <a:gd name="T117" fmla="*/ 99 h 160"/>
                  <a:gd name="T118" fmla="*/ 6 w 121"/>
                  <a:gd name="T119" fmla="*/ 102 h 160"/>
                  <a:gd name="T120" fmla="*/ 9 w 121"/>
                  <a:gd name="T121" fmla="*/ 104 h 160"/>
                  <a:gd name="T122" fmla="*/ 9 w 121"/>
                  <a:gd name="T123" fmla="*/ 10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1" h="160">
                    <a:moveTo>
                      <a:pt x="9" y="104"/>
                    </a:moveTo>
                    <a:lnTo>
                      <a:pt x="9" y="104"/>
                    </a:lnTo>
                    <a:lnTo>
                      <a:pt x="13" y="115"/>
                    </a:lnTo>
                    <a:lnTo>
                      <a:pt x="18" y="125"/>
                    </a:lnTo>
                    <a:lnTo>
                      <a:pt x="24" y="134"/>
                    </a:lnTo>
                    <a:lnTo>
                      <a:pt x="31" y="143"/>
                    </a:lnTo>
                    <a:lnTo>
                      <a:pt x="38" y="150"/>
                    </a:lnTo>
                    <a:lnTo>
                      <a:pt x="45" y="155"/>
                    </a:lnTo>
                    <a:lnTo>
                      <a:pt x="52" y="159"/>
                    </a:lnTo>
                    <a:lnTo>
                      <a:pt x="60" y="160"/>
                    </a:lnTo>
                    <a:lnTo>
                      <a:pt x="60" y="160"/>
                    </a:lnTo>
                    <a:lnTo>
                      <a:pt x="68" y="159"/>
                    </a:lnTo>
                    <a:lnTo>
                      <a:pt x="75" y="155"/>
                    </a:lnTo>
                    <a:lnTo>
                      <a:pt x="83" y="150"/>
                    </a:lnTo>
                    <a:lnTo>
                      <a:pt x="89" y="143"/>
                    </a:lnTo>
                    <a:lnTo>
                      <a:pt x="96" y="136"/>
                    </a:lnTo>
                    <a:lnTo>
                      <a:pt x="102" y="125"/>
                    </a:lnTo>
                    <a:lnTo>
                      <a:pt x="107" y="115"/>
                    </a:lnTo>
                    <a:lnTo>
                      <a:pt x="112" y="105"/>
                    </a:lnTo>
                    <a:lnTo>
                      <a:pt x="112" y="105"/>
                    </a:lnTo>
                    <a:lnTo>
                      <a:pt x="112" y="105"/>
                    </a:lnTo>
                    <a:lnTo>
                      <a:pt x="112" y="105"/>
                    </a:lnTo>
                    <a:lnTo>
                      <a:pt x="115" y="102"/>
                    </a:lnTo>
                    <a:lnTo>
                      <a:pt x="117" y="99"/>
                    </a:lnTo>
                    <a:lnTo>
                      <a:pt x="120" y="87"/>
                    </a:lnTo>
                    <a:lnTo>
                      <a:pt x="121" y="81"/>
                    </a:lnTo>
                    <a:lnTo>
                      <a:pt x="121" y="76"/>
                    </a:lnTo>
                    <a:lnTo>
                      <a:pt x="120" y="72"/>
                    </a:lnTo>
                    <a:lnTo>
                      <a:pt x="120" y="71"/>
                    </a:lnTo>
                    <a:lnTo>
                      <a:pt x="119" y="69"/>
                    </a:lnTo>
                    <a:lnTo>
                      <a:pt x="119" y="69"/>
                    </a:lnTo>
                    <a:lnTo>
                      <a:pt x="119" y="69"/>
                    </a:lnTo>
                    <a:lnTo>
                      <a:pt x="119" y="69"/>
                    </a:lnTo>
                    <a:lnTo>
                      <a:pt x="119" y="67"/>
                    </a:lnTo>
                    <a:lnTo>
                      <a:pt x="119" y="67"/>
                    </a:lnTo>
                    <a:lnTo>
                      <a:pt x="117" y="51"/>
                    </a:lnTo>
                    <a:lnTo>
                      <a:pt x="113" y="37"/>
                    </a:lnTo>
                    <a:lnTo>
                      <a:pt x="107" y="27"/>
                    </a:lnTo>
                    <a:lnTo>
                      <a:pt x="99" y="17"/>
                    </a:lnTo>
                    <a:lnTo>
                      <a:pt x="91" y="9"/>
                    </a:lnTo>
                    <a:lnTo>
                      <a:pt x="82" y="4"/>
                    </a:lnTo>
                    <a:lnTo>
                      <a:pt x="71" y="2"/>
                    </a:lnTo>
                    <a:lnTo>
                      <a:pt x="60" y="0"/>
                    </a:lnTo>
                    <a:lnTo>
                      <a:pt x="60" y="0"/>
                    </a:lnTo>
                    <a:lnTo>
                      <a:pt x="50" y="2"/>
                    </a:lnTo>
                    <a:lnTo>
                      <a:pt x="39" y="4"/>
                    </a:lnTo>
                    <a:lnTo>
                      <a:pt x="29" y="9"/>
                    </a:lnTo>
                    <a:lnTo>
                      <a:pt x="20" y="17"/>
                    </a:lnTo>
                    <a:lnTo>
                      <a:pt x="13" y="27"/>
                    </a:lnTo>
                    <a:lnTo>
                      <a:pt x="8" y="37"/>
                    </a:lnTo>
                    <a:lnTo>
                      <a:pt x="4" y="51"/>
                    </a:lnTo>
                    <a:lnTo>
                      <a:pt x="2" y="67"/>
                    </a:lnTo>
                    <a:lnTo>
                      <a:pt x="2" y="67"/>
                    </a:lnTo>
                    <a:lnTo>
                      <a:pt x="2" y="71"/>
                    </a:lnTo>
                    <a:lnTo>
                      <a:pt x="2" y="71"/>
                    </a:lnTo>
                    <a:lnTo>
                      <a:pt x="0" y="72"/>
                    </a:lnTo>
                    <a:lnTo>
                      <a:pt x="0" y="76"/>
                    </a:lnTo>
                    <a:lnTo>
                      <a:pt x="0" y="87"/>
                    </a:lnTo>
                    <a:lnTo>
                      <a:pt x="4" y="99"/>
                    </a:lnTo>
                    <a:lnTo>
                      <a:pt x="6" y="102"/>
                    </a:lnTo>
                    <a:lnTo>
                      <a:pt x="9" y="104"/>
                    </a:lnTo>
                    <a:lnTo>
                      <a:pt x="9" y="104"/>
                    </a:lnTo>
                    <a:close/>
                  </a:path>
                </a:pathLst>
              </a:custGeom>
              <a:grpFill/>
              <a:ln>
                <a:noFill/>
              </a:ln>
              <a:extLst/>
            </p:spPr>
            <p:txBody>
              <a:bodyPr vert="horz" wrap="square" lIns="121920" tIns="60960" rIns="121920" bIns="60960" numCol="1" anchor="t" anchorCtr="0" compatLnSpc="1">
                <a:prstTxWarp prst="textNoShape">
                  <a:avLst/>
                </a:prstTxWarp>
              </a:bodyPr>
              <a:lstStyle/>
              <a:p>
                <a:endParaRPr lang="zh-CN" altLang="en-US" sz="2800"/>
              </a:p>
            </p:txBody>
          </p:sp>
          <p:sp>
            <p:nvSpPr>
              <p:cNvPr id="70" name="Freeform 145"/>
              <p:cNvSpPr>
                <a:spLocks noEditPoints="1"/>
              </p:cNvSpPr>
              <p:nvPr/>
            </p:nvSpPr>
            <p:spPr bwMode="auto">
              <a:xfrm>
                <a:off x="2857121" y="4299067"/>
                <a:ext cx="781050" cy="365125"/>
              </a:xfrm>
              <a:custGeom>
                <a:avLst/>
                <a:gdLst>
                  <a:gd name="T0" fmla="*/ 476 w 492"/>
                  <a:gd name="T1" fmla="*/ 57 h 230"/>
                  <a:gd name="T2" fmla="*/ 459 w 492"/>
                  <a:gd name="T3" fmla="*/ 54 h 230"/>
                  <a:gd name="T4" fmla="*/ 442 w 492"/>
                  <a:gd name="T5" fmla="*/ 35 h 230"/>
                  <a:gd name="T6" fmla="*/ 446 w 492"/>
                  <a:gd name="T7" fmla="*/ 20 h 230"/>
                  <a:gd name="T8" fmla="*/ 444 w 492"/>
                  <a:gd name="T9" fmla="*/ 5 h 230"/>
                  <a:gd name="T10" fmla="*/ 416 w 492"/>
                  <a:gd name="T11" fmla="*/ 35 h 230"/>
                  <a:gd name="T12" fmla="*/ 398 w 492"/>
                  <a:gd name="T13" fmla="*/ 63 h 230"/>
                  <a:gd name="T14" fmla="*/ 396 w 492"/>
                  <a:gd name="T15" fmla="*/ 46 h 230"/>
                  <a:gd name="T16" fmla="*/ 391 w 492"/>
                  <a:gd name="T17" fmla="*/ 31 h 230"/>
                  <a:gd name="T18" fmla="*/ 395 w 492"/>
                  <a:gd name="T19" fmla="*/ 25 h 230"/>
                  <a:gd name="T20" fmla="*/ 398 w 492"/>
                  <a:gd name="T21" fmla="*/ 18 h 230"/>
                  <a:gd name="T22" fmla="*/ 391 w 492"/>
                  <a:gd name="T23" fmla="*/ 13 h 230"/>
                  <a:gd name="T24" fmla="*/ 380 w 492"/>
                  <a:gd name="T25" fmla="*/ 13 h 230"/>
                  <a:gd name="T26" fmla="*/ 370 w 492"/>
                  <a:gd name="T27" fmla="*/ 13 h 230"/>
                  <a:gd name="T28" fmla="*/ 367 w 492"/>
                  <a:gd name="T29" fmla="*/ 18 h 230"/>
                  <a:gd name="T30" fmla="*/ 372 w 492"/>
                  <a:gd name="T31" fmla="*/ 27 h 230"/>
                  <a:gd name="T32" fmla="*/ 372 w 492"/>
                  <a:gd name="T33" fmla="*/ 35 h 230"/>
                  <a:gd name="T34" fmla="*/ 367 w 492"/>
                  <a:gd name="T35" fmla="*/ 51 h 230"/>
                  <a:gd name="T36" fmla="*/ 367 w 492"/>
                  <a:gd name="T37" fmla="*/ 63 h 230"/>
                  <a:gd name="T38" fmla="*/ 342 w 492"/>
                  <a:gd name="T39" fmla="*/ 20 h 230"/>
                  <a:gd name="T40" fmla="*/ 163 w 492"/>
                  <a:gd name="T41" fmla="*/ 0 h 230"/>
                  <a:gd name="T42" fmla="*/ 162 w 492"/>
                  <a:gd name="T43" fmla="*/ 3 h 230"/>
                  <a:gd name="T44" fmla="*/ 136 w 492"/>
                  <a:gd name="T45" fmla="*/ 51 h 230"/>
                  <a:gd name="T46" fmla="*/ 129 w 492"/>
                  <a:gd name="T47" fmla="*/ 51 h 230"/>
                  <a:gd name="T48" fmla="*/ 126 w 492"/>
                  <a:gd name="T49" fmla="*/ 40 h 230"/>
                  <a:gd name="T50" fmla="*/ 122 w 492"/>
                  <a:gd name="T51" fmla="*/ 31 h 230"/>
                  <a:gd name="T52" fmla="*/ 127 w 492"/>
                  <a:gd name="T53" fmla="*/ 22 h 230"/>
                  <a:gd name="T54" fmla="*/ 129 w 492"/>
                  <a:gd name="T55" fmla="*/ 16 h 230"/>
                  <a:gd name="T56" fmla="*/ 116 w 492"/>
                  <a:gd name="T57" fmla="*/ 13 h 230"/>
                  <a:gd name="T58" fmla="*/ 111 w 492"/>
                  <a:gd name="T59" fmla="*/ 13 h 230"/>
                  <a:gd name="T60" fmla="*/ 99 w 492"/>
                  <a:gd name="T61" fmla="*/ 16 h 230"/>
                  <a:gd name="T62" fmla="*/ 99 w 492"/>
                  <a:gd name="T63" fmla="*/ 22 h 230"/>
                  <a:gd name="T64" fmla="*/ 104 w 492"/>
                  <a:gd name="T65" fmla="*/ 31 h 230"/>
                  <a:gd name="T66" fmla="*/ 102 w 492"/>
                  <a:gd name="T67" fmla="*/ 40 h 230"/>
                  <a:gd name="T68" fmla="*/ 98 w 492"/>
                  <a:gd name="T69" fmla="*/ 51 h 230"/>
                  <a:gd name="T70" fmla="*/ 90 w 492"/>
                  <a:gd name="T71" fmla="*/ 50 h 230"/>
                  <a:gd name="T72" fmla="*/ 63 w 492"/>
                  <a:gd name="T73" fmla="*/ 0 h 230"/>
                  <a:gd name="T74" fmla="*/ 21 w 492"/>
                  <a:gd name="T75" fmla="*/ 18 h 230"/>
                  <a:gd name="T76" fmla="*/ 2 w 492"/>
                  <a:gd name="T77" fmla="*/ 36 h 230"/>
                  <a:gd name="T78" fmla="*/ 111 w 492"/>
                  <a:gd name="T79" fmla="*/ 230 h 230"/>
                  <a:gd name="T80" fmla="*/ 269 w 492"/>
                  <a:gd name="T81" fmla="*/ 67 h 230"/>
                  <a:gd name="T82" fmla="*/ 492 w 492"/>
                  <a:gd name="T83" fmla="*/ 230 h 230"/>
                  <a:gd name="T84" fmla="*/ 197 w 492"/>
                  <a:gd name="T85" fmla="*/ 101 h 230"/>
                  <a:gd name="T86" fmla="*/ 197 w 492"/>
                  <a:gd name="T87" fmla="*/ 7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2" h="230">
                    <a:moveTo>
                      <a:pt x="481" y="54"/>
                    </a:moveTo>
                    <a:lnTo>
                      <a:pt x="481" y="54"/>
                    </a:lnTo>
                    <a:lnTo>
                      <a:pt x="476" y="57"/>
                    </a:lnTo>
                    <a:lnTo>
                      <a:pt x="469" y="58"/>
                    </a:lnTo>
                    <a:lnTo>
                      <a:pt x="464" y="57"/>
                    </a:lnTo>
                    <a:lnTo>
                      <a:pt x="459" y="54"/>
                    </a:lnTo>
                    <a:lnTo>
                      <a:pt x="446" y="40"/>
                    </a:lnTo>
                    <a:lnTo>
                      <a:pt x="446" y="40"/>
                    </a:lnTo>
                    <a:lnTo>
                      <a:pt x="442" y="35"/>
                    </a:lnTo>
                    <a:lnTo>
                      <a:pt x="441" y="30"/>
                    </a:lnTo>
                    <a:lnTo>
                      <a:pt x="442" y="25"/>
                    </a:lnTo>
                    <a:lnTo>
                      <a:pt x="446" y="20"/>
                    </a:lnTo>
                    <a:lnTo>
                      <a:pt x="455" y="11"/>
                    </a:lnTo>
                    <a:lnTo>
                      <a:pt x="455" y="11"/>
                    </a:lnTo>
                    <a:lnTo>
                      <a:pt x="444" y="5"/>
                    </a:lnTo>
                    <a:lnTo>
                      <a:pt x="432" y="2"/>
                    </a:lnTo>
                    <a:lnTo>
                      <a:pt x="432" y="2"/>
                    </a:lnTo>
                    <a:lnTo>
                      <a:pt x="416" y="35"/>
                    </a:lnTo>
                    <a:lnTo>
                      <a:pt x="405" y="51"/>
                    </a:lnTo>
                    <a:lnTo>
                      <a:pt x="398" y="63"/>
                    </a:lnTo>
                    <a:lnTo>
                      <a:pt x="398" y="63"/>
                    </a:lnTo>
                    <a:lnTo>
                      <a:pt x="398" y="51"/>
                    </a:lnTo>
                    <a:lnTo>
                      <a:pt x="398" y="51"/>
                    </a:lnTo>
                    <a:lnTo>
                      <a:pt x="396" y="46"/>
                    </a:lnTo>
                    <a:lnTo>
                      <a:pt x="394" y="40"/>
                    </a:lnTo>
                    <a:lnTo>
                      <a:pt x="393" y="35"/>
                    </a:lnTo>
                    <a:lnTo>
                      <a:pt x="391" y="31"/>
                    </a:lnTo>
                    <a:lnTo>
                      <a:pt x="391" y="31"/>
                    </a:lnTo>
                    <a:lnTo>
                      <a:pt x="393" y="27"/>
                    </a:lnTo>
                    <a:lnTo>
                      <a:pt x="395" y="25"/>
                    </a:lnTo>
                    <a:lnTo>
                      <a:pt x="396" y="22"/>
                    </a:lnTo>
                    <a:lnTo>
                      <a:pt x="398" y="18"/>
                    </a:lnTo>
                    <a:lnTo>
                      <a:pt x="398" y="18"/>
                    </a:lnTo>
                    <a:lnTo>
                      <a:pt x="396" y="16"/>
                    </a:lnTo>
                    <a:lnTo>
                      <a:pt x="395" y="13"/>
                    </a:lnTo>
                    <a:lnTo>
                      <a:pt x="391" y="13"/>
                    </a:lnTo>
                    <a:lnTo>
                      <a:pt x="385" y="13"/>
                    </a:lnTo>
                    <a:lnTo>
                      <a:pt x="385" y="13"/>
                    </a:lnTo>
                    <a:lnTo>
                      <a:pt x="380" y="13"/>
                    </a:lnTo>
                    <a:lnTo>
                      <a:pt x="380" y="13"/>
                    </a:lnTo>
                    <a:lnTo>
                      <a:pt x="374" y="13"/>
                    </a:lnTo>
                    <a:lnTo>
                      <a:pt x="370" y="13"/>
                    </a:lnTo>
                    <a:lnTo>
                      <a:pt x="368" y="16"/>
                    </a:lnTo>
                    <a:lnTo>
                      <a:pt x="367" y="18"/>
                    </a:lnTo>
                    <a:lnTo>
                      <a:pt x="367" y="18"/>
                    </a:lnTo>
                    <a:lnTo>
                      <a:pt x="368" y="22"/>
                    </a:lnTo>
                    <a:lnTo>
                      <a:pt x="370" y="25"/>
                    </a:lnTo>
                    <a:lnTo>
                      <a:pt x="372" y="27"/>
                    </a:lnTo>
                    <a:lnTo>
                      <a:pt x="374" y="31"/>
                    </a:lnTo>
                    <a:lnTo>
                      <a:pt x="374" y="31"/>
                    </a:lnTo>
                    <a:lnTo>
                      <a:pt x="372" y="35"/>
                    </a:lnTo>
                    <a:lnTo>
                      <a:pt x="371" y="40"/>
                    </a:lnTo>
                    <a:lnTo>
                      <a:pt x="368" y="46"/>
                    </a:lnTo>
                    <a:lnTo>
                      <a:pt x="367" y="51"/>
                    </a:lnTo>
                    <a:lnTo>
                      <a:pt x="367" y="51"/>
                    </a:lnTo>
                    <a:lnTo>
                      <a:pt x="367" y="63"/>
                    </a:lnTo>
                    <a:lnTo>
                      <a:pt x="367" y="63"/>
                    </a:lnTo>
                    <a:lnTo>
                      <a:pt x="362" y="55"/>
                    </a:lnTo>
                    <a:lnTo>
                      <a:pt x="356" y="44"/>
                    </a:lnTo>
                    <a:lnTo>
                      <a:pt x="342" y="20"/>
                    </a:lnTo>
                    <a:lnTo>
                      <a:pt x="333" y="0"/>
                    </a:lnTo>
                    <a:lnTo>
                      <a:pt x="163" y="0"/>
                    </a:lnTo>
                    <a:lnTo>
                      <a:pt x="163" y="0"/>
                    </a:lnTo>
                    <a:lnTo>
                      <a:pt x="162" y="3"/>
                    </a:lnTo>
                    <a:lnTo>
                      <a:pt x="162" y="3"/>
                    </a:lnTo>
                    <a:lnTo>
                      <a:pt x="162" y="3"/>
                    </a:lnTo>
                    <a:lnTo>
                      <a:pt x="162" y="3"/>
                    </a:lnTo>
                    <a:lnTo>
                      <a:pt x="145" y="35"/>
                    </a:lnTo>
                    <a:lnTo>
                      <a:pt x="136" y="51"/>
                    </a:lnTo>
                    <a:lnTo>
                      <a:pt x="129" y="63"/>
                    </a:lnTo>
                    <a:lnTo>
                      <a:pt x="129" y="63"/>
                    </a:lnTo>
                    <a:lnTo>
                      <a:pt x="129" y="51"/>
                    </a:lnTo>
                    <a:lnTo>
                      <a:pt x="129" y="51"/>
                    </a:lnTo>
                    <a:lnTo>
                      <a:pt x="127" y="46"/>
                    </a:lnTo>
                    <a:lnTo>
                      <a:pt x="126" y="40"/>
                    </a:lnTo>
                    <a:lnTo>
                      <a:pt x="123" y="35"/>
                    </a:lnTo>
                    <a:lnTo>
                      <a:pt x="122" y="31"/>
                    </a:lnTo>
                    <a:lnTo>
                      <a:pt x="122" y="31"/>
                    </a:lnTo>
                    <a:lnTo>
                      <a:pt x="123" y="27"/>
                    </a:lnTo>
                    <a:lnTo>
                      <a:pt x="126" y="25"/>
                    </a:lnTo>
                    <a:lnTo>
                      <a:pt x="127" y="22"/>
                    </a:lnTo>
                    <a:lnTo>
                      <a:pt x="129" y="18"/>
                    </a:lnTo>
                    <a:lnTo>
                      <a:pt x="129" y="18"/>
                    </a:lnTo>
                    <a:lnTo>
                      <a:pt x="129" y="16"/>
                    </a:lnTo>
                    <a:lnTo>
                      <a:pt x="126" y="13"/>
                    </a:lnTo>
                    <a:lnTo>
                      <a:pt x="122" y="13"/>
                    </a:lnTo>
                    <a:lnTo>
                      <a:pt x="116" y="13"/>
                    </a:lnTo>
                    <a:lnTo>
                      <a:pt x="116" y="13"/>
                    </a:lnTo>
                    <a:lnTo>
                      <a:pt x="111" y="13"/>
                    </a:lnTo>
                    <a:lnTo>
                      <a:pt x="111" y="13"/>
                    </a:lnTo>
                    <a:lnTo>
                      <a:pt x="106" y="13"/>
                    </a:lnTo>
                    <a:lnTo>
                      <a:pt x="100" y="13"/>
                    </a:lnTo>
                    <a:lnTo>
                      <a:pt x="99" y="16"/>
                    </a:lnTo>
                    <a:lnTo>
                      <a:pt x="98" y="18"/>
                    </a:lnTo>
                    <a:lnTo>
                      <a:pt x="98" y="18"/>
                    </a:lnTo>
                    <a:lnTo>
                      <a:pt x="99" y="22"/>
                    </a:lnTo>
                    <a:lnTo>
                      <a:pt x="100" y="25"/>
                    </a:lnTo>
                    <a:lnTo>
                      <a:pt x="103" y="27"/>
                    </a:lnTo>
                    <a:lnTo>
                      <a:pt x="104" y="31"/>
                    </a:lnTo>
                    <a:lnTo>
                      <a:pt x="104" y="31"/>
                    </a:lnTo>
                    <a:lnTo>
                      <a:pt x="103" y="35"/>
                    </a:lnTo>
                    <a:lnTo>
                      <a:pt x="102" y="40"/>
                    </a:lnTo>
                    <a:lnTo>
                      <a:pt x="99" y="46"/>
                    </a:lnTo>
                    <a:lnTo>
                      <a:pt x="98" y="51"/>
                    </a:lnTo>
                    <a:lnTo>
                      <a:pt x="98" y="51"/>
                    </a:lnTo>
                    <a:lnTo>
                      <a:pt x="98" y="63"/>
                    </a:lnTo>
                    <a:lnTo>
                      <a:pt x="98" y="63"/>
                    </a:lnTo>
                    <a:lnTo>
                      <a:pt x="90" y="50"/>
                    </a:lnTo>
                    <a:lnTo>
                      <a:pt x="80" y="34"/>
                    </a:lnTo>
                    <a:lnTo>
                      <a:pt x="63" y="0"/>
                    </a:lnTo>
                    <a:lnTo>
                      <a:pt x="63" y="0"/>
                    </a:lnTo>
                    <a:lnTo>
                      <a:pt x="47" y="5"/>
                    </a:lnTo>
                    <a:lnTo>
                      <a:pt x="33" y="12"/>
                    </a:lnTo>
                    <a:lnTo>
                      <a:pt x="21" y="18"/>
                    </a:lnTo>
                    <a:lnTo>
                      <a:pt x="12" y="25"/>
                    </a:lnTo>
                    <a:lnTo>
                      <a:pt x="7" y="31"/>
                    </a:lnTo>
                    <a:lnTo>
                      <a:pt x="2" y="36"/>
                    </a:lnTo>
                    <a:lnTo>
                      <a:pt x="0" y="40"/>
                    </a:lnTo>
                    <a:lnTo>
                      <a:pt x="0" y="230"/>
                    </a:lnTo>
                    <a:lnTo>
                      <a:pt x="111" y="230"/>
                    </a:lnTo>
                    <a:lnTo>
                      <a:pt x="223" y="230"/>
                    </a:lnTo>
                    <a:lnTo>
                      <a:pt x="223" y="67"/>
                    </a:lnTo>
                    <a:lnTo>
                      <a:pt x="269" y="67"/>
                    </a:lnTo>
                    <a:lnTo>
                      <a:pt x="269" y="230"/>
                    </a:lnTo>
                    <a:lnTo>
                      <a:pt x="380" y="230"/>
                    </a:lnTo>
                    <a:lnTo>
                      <a:pt x="492" y="230"/>
                    </a:lnTo>
                    <a:lnTo>
                      <a:pt x="492" y="42"/>
                    </a:lnTo>
                    <a:lnTo>
                      <a:pt x="481" y="54"/>
                    </a:lnTo>
                    <a:close/>
                    <a:moveTo>
                      <a:pt x="197" y="101"/>
                    </a:moveTo>
                    <a:lnTo>
                      <a:pt x="146" y="101"/>
                    </a:lnTo>
                    <a:lnTo>
                      <a:pt x="146" y="74"/>
                    </a:lnTo>
                    <a:lnTo>
                      <a:pt x="197" y="74"/>
                    </a:lnTo>
                    <a:lnTo>
                      <a:pt x="197" y="101"/>
                    </a:lnTo>
                    <a:close/>
                  </a:path>
                </a:pathLst>
              </a:custGeom>
              <a:grpFill/>
              <a:ln>
                <a:noFill/>
              </a:ln>
              <a:extLst/>
            </p:spPr>
            <p:txBody>
              <a:bodyPr vert="horz" wrap="square" lIns="121920" tIns="60960" rIns="121920" bIns="60960" numCol="1" anchor="t" anchorCtr="0" compatLnSpc="1">
                <a:prstTxWarp prst="textNoShape">
                  <a:avLst/>
                </a:prstTxWarp>
              </a:bodyPr>
              <a:lstStyle/>
              <a:p>
                <a:endParaRPr lang="zh-CN" altLang="en-US" sz="2800"/>
              </a:p>
            </p:txBody>
          </p:sp>
        </p:grpSp>
        <p:sp>
          <p:nvSpPr>
            <p:cNvPr id="67" name="文本框 66"/>
            <p:cNvSpPr txBox="1"/>
            <p:nvPr/>
          </p:nvSpPr>
          <p:spPr>
            <a:xfrm>
              <a:off x="1541271" y="4659982"/>
              <a:ext cx="859851" cy="284742"/>
            </a:xfrm>
            <a:prstGeom prst="rect">
              <a:avLst/>
            </a:prstGeom>
            <a:noFill/>
          </p:spPr>
          <p:txBody>
            <a:bodyPr wrap="none" rtlCol="0">
              <a:spAutoFit/>
            </a:bodyPr>
            <a:lstStyle/>
            <a:p>
              <a:r>
                <a:rPr lang="zh-CN" altLang="en-US" b="1" dirty="0">
                  <a:solidFill>
                    <a:srgbClr val="1A7BAE"/>
                  </a:solidFill>
                </a:rPr>
                <a:t>外部文件</a:t>
              </a:r>
            </a:p>
          </p:txBody>
        </p:sp>
      </p:grpSp>
      <p:grpSp>
        <p:nvGrpSpPr>
          <p:cNvPr id="71" name="组合 70"/>
          <p:cNvGrpSpPr/>
          <p:nvPr/>
        </p:nvGrpSpPr>
        <p:grpSpPr>
          <a:xfrm>
            <a:off x="559471" y="2124033"/>
            <a:ext cx="1146468" cy="1155841"/>
            <a:chOff x="1564208" y="1203694"/>
            <a:chExt cx="859851" cy="866881"/>
          </a:xfrm>
        </p:grpSpPr>
        <p:grpSp>
          <p:nvGrpSpPr>
            <p:cNvPr id="72" name="组合 71"/>
            <p:cNvGrpSpPr/>
            <p:nvPr/>
          </p:nvGrpSpPr>
          <p:grpSpPr>
            <a:xfrm>
              <a:off x="1564208" y="1347614"/>
              <a:ext cx="859851" cy="722961"/>
              <a:chOff x="1564208" y="1347614"/>
              <a:chExt cx="859851" cy="722961"/>
            </a:xfrm>
          </p:grpSpPr>
          <p:grpSp>
            <p:nvGrpSpPr>
              <p:cNvPr id="76" name="组合 75"/>
              <p:cNvGrpSpPr/>
              <p:nvPr/>
            </p:nvGrpSpPr>
            <p:grpSpPr>
              <a:xfrm>
                <a:off x="1816710" y="1347614"/>
                <a:ext cx="354847" cy="352727"/>
                <a:chOff x="4366891" y="3592241"/>
                <a:chExt cx="771525" cy="782638"/>
              </a:xfrm>
              <a:solidFill>
                <a:srgbClr val="FFFFFF"/>
              </a:solidFill>
            </p:grpSpPr>
            <p:sp>
              <p:nvSpPr>
                <p:cNvPr id="78" name="Freeform 69"/>
                <p:cNvSpPr>
                  <a:spLocks/>
                </p:cNvSpPr>
                <p:nvPr/>
              </p:nvSpPr>
              <p:spPr bwMode="auto">
                <a:xfrm>
                  <a:off x="4554215" y="3592241"/>
                  <a:ext cx="403225" cy="458788"/>
                </a:xfrm>
                <a:custGeom>
                  <a:avLst/>
                  <a:gdLst>
                    <a:gd name="T0" fmla="*/ 32 w 254"/>
                    <a:gd name="T1" fmla="*/ 189 h 289"/>
                    <a:gd name="T2" fmla="*/ 49 w 254"/>
                    <a:gd name="T3" fmla="*/ 228 h 289"/>
                    <a:gd name="T4" fmla="*/ 71 w 254"/>
                    <a:gd name="T5" fmla="*/ 260 h 289"/>
                    <a:gd name="T6" fmla="*/ 98 w 254"/>
                    <a:gd name="T7" fmla="*/ 281 h 289"/>
                    <a:gd name="T8" fmla="*/ 112 w 254"/>
                    <a:gd name="T9" fmla="*/ 286 h 289"/>
                    <a:gd name="T10" fmla="*/ 125 w 254"/>
                    <a:gd name="T11" fmla="*/ 289 h 289"/>
                    <a:gd name="T12" fmla="*/ 132 w 254"/>
                    <a:gd name="T13" fmla="*/ 289 h 289"/>
                    <a:gd name="T14" fmla="*/ 146 w 254"/>
                    <a:gd name="T15" fmla="*/ 285 h 289"/>
                    <a:gd name="T16" fmla="*/ 166 w 254"/>
                    <a:gd name="T17" fmla="*/ 272 h 289"/>
                    <a:gd name="T18" fmla="*/ 190 w 254"/>
                    <a:gd name="T19" fmla="*/ 246 h 289"/>
                    <a:gd name="T20" fmla="*/ 210 w 254"/>
                    <a:gd name="T21" fmla="*/ 210 h 289"/>
                    <a:gd name="T22" fmla="*/ 218 w 254"/>
                    <a:gd name="T23" fmla="*/ 189 h 289"/>
                    <a:gd name="T24" fmla="*/ 219 w 254"/>
                    <a:gd name="T25" fmla="*/ 189 h 289"/>
                    <a:gd name="T26" fmla="*/ 229 w 254"/>
                    <a:gd name="T27" fmla="*/ 187 h 289"/>
                    <a:gd name="T28" fmla="*/ 241 w 254"/>
                    <a:gd name="T29" fmla="*/ 180 h 289"/>
                    <a:gd name="T30" fmla="*/ 250 w 254"/>
                    <a:gd name="T31" fmla="*/ 170 h 289"/>
                    <a:gd name="T32" fmla="*/ 254 w 254"/>
                    <a:gd name="T33" fmla="*/ 159 h 289"/>
                    <a:gd name="T34" fmla="*/ 254 w 254"/>
                    <a:gd name="T35" fmla="*/ 152 h 289"/>
                    <a:gd name="T36" fmla="*/ 250 w 254"/>
                    <a:gd name="T37" fmla="*/ 141 h 289"/>
                    <a:gd name="T38" fmla="*/ 243 w 254"/>
                    <a:gd name="T39" fmla="*/ 132 h 289"/>
                    <a:gd name="T40" fmla="*/ 234 w 254"/>
                    <a:gd name="T41" fmla="*/ 127 h 289"/>
                    <a:gd name="T42" fmla="*/ 231 w 254"/>
                    <a:gd name="T43" fmla="*/ 127 h 289"/>
                    <a:gd name="T44" fmla="*/ 231 w 254"/>
                    <a:gd name="T45" fmla="*/ 127 h 289"/>
                    <a:gd name="T46" fmla="*/ 231 w 254"/>
                    <a:gd name="T47" fmla="*/ 122 h 289"/>
                    <a:gd name="T48" fmla="*/ 228 w 254"/>
                    <a:gd name="T49" fmla="*/ 94 h 289"/>
                    <a:gd name="T50" fmla="*/ 222 w 254"/>
                    <a:gd name="T51" fmla="*/ 69 h 289"/>
                    <a:gd name="T52" fmla="*/ 210 w 254"/>
                    <a:gd name="T53" fmla="*/ 49 h 289"/>
                    <a:gd name="T54" fmla="*/ 197 w 254"/>
                    <a:gd name="T55" fmla="*/ 31 h 289"/>
                    <a:gd name="T56" fmla="*/ 181 w 254"/>
                    <a:gd name="T57" fmla="*/ 18 h 289"/>
                    <a:gd name="T58" fmla="*/ 163 w 254"/>
                    <a:gd name="T59" fmla="*/ 8 h 289"/>
                    <a:gd name="T60" fmla="*/ 145 w 254"/>
                    <a:gd name="T61" fmla="*/ 3 h 289"/>
                    <a:gd name="T62" fmla="*/ 125 w 254"/>
                    <a:gd name="T63" fmla="*/ 0 h 289"/>
                    <a:gd name="T64" fmla="*/ 116 w 254"/>
                    <a:gd name="T65" fmla="*/ 2 h 289"/>
                    <a:gd name="T66" fmla="*/ 97 w 254"/>
                    <a:gd name="T67" fmla="*/ 6 h 289"/>
                    <a:gd name="T68" fmla="*/ 78 w 254"/>
                    <a:gd name="T69" fmla="*/ 13 h 289"/>
                    <a:gd name="T70" fmla="*/ 61 w 254"/>
                    <a:gd name="T71" fmla="*/ 25 h 289"/>
                    <a:gd name="T72" fmla="*/ 46 w 254"/>
                    <a:gd name="T73" fmla="*/ 40 h 289"/>
                    <a:gd name="T74" fmla="*/ 34 w 254"/>
                    <a:gd name="T75" fmla="*/ 58 h 289"/>
                    <a:gd name="T76" fmla="*/ 25 w 254"/>
                    <a:gd name="T77" fmla="*/ 81 h 289"/>
                    <a:gd name="T78" fmla="*/ 20 w 254"/>
                    <a:gd name="T79" fmla="*/ 108 h 289"/>
                    <a:gd name="T80" fmla="*/ 20 w 254"/>
                    <a:gd name="T81" fmla="*/ 122 h 289"/>
                    <a:gd name="T82" fmla="*/ 20 w 254"/>
                    <a:gd name="T83" fmla="*/ 127 h 289"/>
                    <a:gd name="T84" fmla="*/ 12 w 254"/>
                    <a:gd name="T85" fmla="*/ 131 h 289"/>
                    <a:gd name="T86" fmla="*/ 6 w 254"/>
                    <a:gd name="T87" fmla="*/ 137 h 289"/>
                    <a:gd name="T88" fmla="*/ 2 w 254"/>
                    <a:gd name="T89" fmla="*/ 147 h 289"/>
                    <a:gd name="T90" fmla="*/ 0 w 254"/>
                    <a:gd name="T91" fmla="*/ 159 h 289"/>
                    <a:gd name="T92" fmla="*/ 1 w 254"/>
                    <a:gd name="T93" fmla="*/ 164 h 289"/>
                    <a:gd name="T94" fmla="*/ 7 w 254"/>
                    <a:gd name="T95" fmla="*/ 174 h 289"/>
                    <a:gd name="T96" fmla="*/ 16 w 254"/>
                    <a:gd name="T97" fmla="*/ 183 h 289"/>
                    <a:gd name="T98" fmla="*/ 26 w 254"/>
                    <a:gd name="T99" fmla="*/ 188 h 289"/>
                    <a:gd name="T100" fmla="*/ 32 w 254"/>
                    <a:gd name="T101" fmla="*/ 1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4" h="289">
                      <a:moveTo>
                        <a:pt x="32" y="189"/>
                      </a:moveTo>
                      <a:lnTo>
                        <a:pt x="32" y="189"/>
                      </a:lnTo>
                      <a:lnTo>
                        <a:pt x="39" y="210"/>
                      </a:lnTo>
                      <a:lnTo>
                        <a:pt x="49" y="228"/>
                      </a:lnTo>
                      <a:lnTo>
                        <a:pt x="60" y="244"/>
                      </a:lnTo>
                      <a:lnTo>
                        <a:pt x="71" y="260"/>
                      </a:lnTo>
                      <a:lnTo>
                        <a:pt x="84" y="272"/>
                      </a:lnTo>
                      <a:lnTo>
                        <a:pt x="98" y="281"/>
                      </a:lnTo>
                      <a:lnTo>
                        <a:pt x="104" y="284"/>
                      </a:lnTo>
                      <a:lnTo>
                        <a:pt x="112" y="286"/>
                      </a:lnTo>
                      <a:lnTo>
                        <a:pt x="118" y="289"/>
                      </a:lnTo>
                      <a:lnTo>
                        <a:pt x="125" y="289"/>
                      </a:lnTo>
                      <a:lnTo>
                        <a:pt x="125" y="289"/>
                      </a:lnTo>
                      <a:lnTo>
                        <a:pt x="132" y="289"/>
                      </a:lnTo>
                      <a:lnTo>
                        <a:pt x="139" y="286"/>
                      </a:lnTo>
                      <a:lnTo>
                        <a:pt x="146" y="285"/>
                      </a:lnTo>
                      <a:lnTo>
                        <a:pt x="153" y="281"/>
                      </a:lnTo>
                      <a:lnTo>
                        <a:pt x="166" y="272"/>
                      </a:lnTo>
                      <a:lnTo>
                        <a:pt x="178" y="260"/>
                      </a:lnTo>
                      <a:lnTo>
                        <a:pt x="190" y="246"/>
                      </a:lnTo>
                      <a:lnTo>
                        <a:pt x="201" y="228"/>
                      </a:lnTo>
                      <a:lnTo>
                        <a:pt x="210" y="210"/>
                      </a:lnTo>
                      <a:lnTo>
                        <a:pt x="218" y="189"/>
                      </a:lnTo>
                      <a:lnTo>
                        <a:pt x="218" y="189"/>
                      </a:lnTo>
                      <a:lnTo>
                        <a:pt x="219" y="189"/>
                      </a:lnTo>
                      <a:lnTo>
                        <a:pt x="219" y="189"/>
                      </a:lnTo>
                      <a:lnTo>
                        <a:pt x="224" y="189"/>
                      </a:lnTo>
                      <a:lnTo>
                        <a:pt x="229" y="187"/>
                      </a:lnTo>
                      <a:lnTo>
                        <a:pt x="236" y="184"/>
                      </a:lnTo>
                      <a:lnTo>
                        <a:pt x="241" y="180"/>
                      </a:lnTo>
                      <a:lnTo>
                        <a:pt x="246" y="175"/>
                      </a:lnTo>
                      <a:lnTo>
                        <a:pt x="250" y="170"/>
                      </a:lnTo>
                      <a:lnTo>
                        <a:pt x="252" y="165"/>
                      </a:lnTo>
                      <a:lnTo>
                        <a:pt x="254" y="159"/>
                      </a:lnTo>
                      <a:lnTo>
                        <a:pt x="254" y="159"/>
                      </a:lnTo>
                      <a:lnTo>
                        <a:pt x="254" y="152"/>
                      </a:lnTo>
                      <a:lnTo>
                        <a:pt x="252" y="146"/>
                      </a:lnTo>
                      <a:lnTo>
                        <a:pt x="250" y="141"/>
                      </a:lnTo>
                      <a:lnTo>
                        <a:pt x="247" y="136"/>
                      </a:lnTo>
                      <a:lnTo>
                        <a:pt x="243" y="132"/>
                      </a:lnTo>
                      <a:lnTo>
                        <a:pt x="240" y="129"/>
                      </a:lnTo>
                      <a:lnTo>
                        <a:pt x="234" y="127"/>
                      </a:lnTo>
                      <a:lnTo>
                        <a:pt x="231" y="127"/>
                      </a:lnTo>
                      <a:lnTo>
                        <a:pt x="231" y="127"/>
                      </a:lnTo>
                      <a:lnTo>
                        <a:pt x="231" y="127"/>
                      </a:lnTo>
                      <a:lnTo>
                        <a:pt x="231" y="127"/>
                      </a:lnTo>
                      <a:lnTo>
                        <a:pt x="231" y="122"/>
                      </a:lnTo>
                      <a:lnTo>
                        <a:pt x="231" y="122"/>
                      </a:lnTo>
                      <a:lnTo>
                        <a:pt x="229" y="108"/>
                      </a:lnTo>
                      <a:lnTo>
                        <a:pt x="228" y="94"/>
                      </a:lnTo>
                      <a:lnTo>
                        <a:pt x="226" y="81"/>
                      </a:lnTo>
                      <a:lnTo>
                        <a:pt x="222" y="69"/>
                      </a:lnTo>
                      <a:lnTo>
                        <a:pt x="217" y="58"/>
                      </a:lnTo>
                      <a:lnTo>
                        <a:pt x="210" y="49"/>
                      </a:lnTo>
                      <a:lnTo>
                        <a:pt x="204" y="40"/>
                      </a:lnTo>
                      <a:lnTo>
                        <a:pt x="197" y="31"/>
                      </a:lnTo>
                      <a:lnTo>
                        <a:pt x="190" y="25"/>
                      </a:lnTo>
                      <a:lnTo>
                        <a:pt x="181" y="18"/>
                      </a:lnTo>
                      <a:lnTo>
                        <a:pt x="172" y="13"/>
                      </a:lnTo>
                      <a:lnTo>
                        <a:pt x="163" y="8"/>
                      </a:lnTo>
                      <a:lnTo>
                        <a:pt x="154" y="6"/>
                      </a:lnTo>
                      <a:lnTo>
                        <a:pt x="145" y="3"/>
                      </a:lnTo>
                      <a:lnTo>
                        <a:pt x="135" y="2"/>
                      </a:lnTo>
                      <a:lnTo>
                        <a:pt x="125" y="0"/>
                      </a:lnTo>
                      <a:lnTo>
                        <a:pt x="125" y="0"/>
                      </a:lnTo>
                      <a:lnTo>
                        <a:pt x="116" y="2"/>
                      </a:lnTo>
                      <a:lnTo>
                        <a:pt x="106" y="3"/>
                      </a:lnTo>
                      <a:lnTo>
                        <a:pt x="97" y="6"/>
                      </a:lnTo>
                      <a:lnTo>
                        <a:pt x="86" y="8"/>
                      </a:lnTo>
                      <a:lnTo>
                        <a:pt x="78" y="13"/>
                      </a:lnTo>
                      <a:lnTo>
                        <a:pt x="70" y="18"/>
                      </a:lnTo>
                      <a:lnTo>
                        <a:pt x="61" y="25"/>
                      </a:lnTo>
                      <a:lnTo>
                        <a:pt x="53" y="31"/>
                      </a:lnTo>
                      <a:lnTo>
                        <a:pt x="46" y="40"/>
                      </a:lnTo>
                      <a:lnTo>
                        <a:pt x="39" y="49"/>
                      </a:lnTo>
                      <a:lnTo>
                        <a:pt x="34" y="58"/>
                      </a:lnTo>
                      <a:lnTo>
                        <a:pt x="29" y="69"/>
                      </a:lnTo>
                      <a:lnTo>
                        <a:pt x="25" y="81"/>
                      </a:lnTo>
                      <a:lnTo>
                        <a:pt x="23" y="94"/>
                      </a:lnTo>
                      <a:lnTo>
                        <a:pt x="20" y="108"/>
                      </a:lnTo>
                      <a:lnTo>
                        <a:pt x="20" y="122"/>
                      </a:lnTo>
                      <a:lnTo>
                        <a:pt x="20" y="122"/>
                      </a:lnTo>
                      <a:lnTo>
                        <a:pt x="20" y="127"/>
                      </a:lnTo>
                      <a:lnTo>
                        <a:pt x="20" y="127"/>
                      </a:lnTo>
                      <a:lnTo>
                        <a:pt x="16" y="128"/>
                      </a:lnTo>
                      <a:lnTo>
                        <a:pt x="12" y="131"/>
                      </a:lnTo>
                      <a:lnTo>
                        <a:pt x="9" y="134"/>
                      </a:lnTo>
                      <a:lnTo>
                        <a:pt x="6" y="137"/>
                      </a:lnTo>
                      <a:lnTo>
                        <a:pt x="4" y="142"/>
                      </a:lnTo>
                      <a:lnTo>
                        <a:pt x="2" y="147"/>
                      </a:lnTo>
                      <a:lnTo>
                        <a:pt x="1" y="152"/>
                      </a:lnTo>
                      <a:lnTo>
                        <a:pt x="0" y="159"/>
                      </a:lnTo>
                      <a:lnTo>
                        <a:pt x="0" y="159"/>
                      </a:lnTo>
                      <a:lnTo>
                        <a:pt x="1" y="164"/>
                      </a:lnTo>
                      <a:lnTo>
                        <a:pt x="4" y="169"/>
                      </a:lnTo>
                      <a:lnTo>
                        <a:pt x="7" y="174"/>
                      </a:lnTo>
                      <a:lnTo>
                        <a:pt x="11" y="179"/>
                      </a:lnTo>
                      <a:lnTo>
                        <a:pt x="16" y="183"/>
                      </a:lnTo>
                      <a:lnTo>
                        <a:pt x="21" y="186"/>
                      </a:lnTo>
                      <a:lnTo>
                        <a:pt x="26" y="188"/>
                      </a:lnTo>
                      <a:lnTo>
                        <a:pt x="32" y="189"/>
                      </a:lnTo>
                      <a:lnTo>
                        <a:pt x="32"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800">
                    <a:solidFill>
                      <a:schemeClr val="bg1"/>
                    </a:solidFill>
                  </a:endParaRPr>
                </a:p>
              </p:txBody>
            </p:sp>
            <p:sp>
              <p:nvSpPr>
                <p:cNvPr id="79" name="Freeform 70"/>
                <p:cNvSpPr>
                  <a:spLocks/>
                </p:cNvSpPr>
                <p:nvPr/>
              </p:nvSpPr>
              <p:spPr bwMode="auto">
                <a:xfrm>
                  <a:off x="4366891" y="4046267"/>
                  <a:ext cx="771525" cy="328612"/>
                </a:xfrm>
                <a:custGeom>
                  <a:avLst/>
                  <a:gdLst>
                    <a:gd name="T0" fmla="*/ 336 w 486"/>
                    <a:gd name="T1" fmla="*/ 2 h 207"/>
                    <a:gd name="T2" fmla="*/ 336 w 486"/>
                    <a:gd name="T3" fmla="*/ 2 h 207"/>
                    <a:gd name="T4" fmla="*/ 318 w 486"/>
                    <a:gd name="T5" fmla="*/ 37 h 207"/>
                    <a:gd name="T6" fmla="*/ 292 w 486"/>
                    <a:gd name="T7" fmla="*/ 90 h 207"/>
                    <a:gd name="T8" fmla="*/ 264 w 486"/>
                    <a:gd name="T9" fmla="*/ 141 h 207"/>
                    <a:gd name="T10" fmla="*/ 253 w 486"/>
                    <a:gd name="T11" fmla="*/ 160 h 207"/>
                    <a:gd name="T12" fmla="*/ 245 w 486"/>
                    <a:gd name="T13" fmla="*/ 171 h 207"/>
                    <a:gd name="T14" fmla="*/ 245 w 486"/>
                    <a:gd name="T15" fmla="*/ 171 h 207"/>
                    <a:gd name="T16" fmla="*/ 207 w 486"/>
                    <a:gd name="T17" fmla="*/ 97 h 207"/>
                    <a:gd name="T18" fmla="*/ 157 w 486"/>
                    <a:gd name="T19" fmla="*/ 0 h 207"/>
                    <a:gd name="T20" fmla="*/ 157 w 486"/>
                    <a:gd name="T21" fmla="*/ 0 h 207"/>
                    <a:gd name="T22" fmla="*/ 124 w 486"/>
                    <a:gd name="T23" fmla="*/ 9 h 207"/>
                    <a:gd name="T24" fmla="*/ 95 w 486"/>
                    <a:gd name="T25" fmla="*/ 21 h 207"/>
                    <a:gd name="T26" fmla="*/ 68 w 486"/>
                    <a:gd name="T27" fmla="*/ 32 h 207"/>
                    <a:gd name="T28" fmla="*/ 45 w 486"/>
                    <a:gd name="T29" fmla="*/ 44 h 207"/>
                    <a:gd name="T30" fmla="*/ 26 w 486"/>
                    <a:gd name="T31" fmla="*/ 54 h 207"/>
                    <a:gd name="T32" fmla="*/ 12 w 486"/>
                    <a:gd name="T33" fmla="*/ 63 h 207"/>
                    <a:gd name="T34" fmla="*/ 0 w 486"/>
                    <a:gd name="T35" fmla="*/ 71 h 207"/>
                    <a:gd name="T36" fmla="*/ 0 w 486"/>
                    <a:gd name="T37" fmla="*/ 207 h 207"/>
                    <a:gd name="T38" fmla="*/ 243 w 486"/>
                    <a:gd name="T39" fmla="*/ 207 h 207"/>
                    <a:gd name="T40" fmla="*/ 486 w 486"/>
                    <a:gd name="T41" fmla="*/ 207 h 207"/>
                    <a:gd name="T42" fmla="*/ 486 w 486"/>
                    <a:gd name="T43" fmla="*/ 71 h 207"/>
                    <a:gd name="T44" fmla="*/ 486 w 486"/>
                    <a:gd name="T45" fmla="*/ 71 h 207"/>
                    <a:gd name="T46" fmla="*/ 475 w 486"/>
                    <a:gd name="T47" fmla="*/ 64 h 207"/>
                    <a:gd name="T48" fmla="*/ 462 w 486"/>
                    <a:gd name="T49" fmla="*/ 55 h 207"/>
                    <a:gd name="T50" fmla="*/ 444 w 486"/>
                    <a:gd name="T51" fmla="*/ 45 h 207"/>
                    <a:gd name="T52" fmla="*/ 423 w 486"/>
                    <a:gd name="T53" fmla="*/ 34 h 207"/>
                    <a:gd name="T54" fmla="*/ 397 w 486"/>
                    <a:gd name="T55" fmla="*/ 22 h 207"/>
                    <a:gd name="T56" fmla="*/ 368 w 486"/>
                    <a:gd name="T57" fmla="*/ 12 h 207"/>
                    <a:gd name="T58" fmla="*/ 336 w 486"/>
                    <a:gd name="T59" fmla="*/ 2 h 207"/>
                    <a:gd name="T60" fmla="*/ 336 w 486"/>
                    <a:gd name="T61" fmla="*/ 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6" h="207">
                      <a:moveTo>
                        <a:pt x="336" y="2"/>
                      </a:moveTo>
                      <a:lnTo>
                        <a:pt x="336" y="2"/>
                      </a:lnTo>
                      <a:lnTo>
                        <a:pt x="318" y="37"/>
                      </a:lnTo>
                      <a:lnTo>
                        <a:pt x="292" y="90"/>
                      </a:lnTo>
                      <a:lnTo>
                        <a:pt x="264" y="141"/>
                      </a:lnTo>
                      <a:lnTo>
                        <a:pt x="253" y="160"/>
                      </a:lnTo>
                      <a:lnTo>
                        <a:pt x="245" y="171"/>
                      </a:lnTo>
                      <a:lnTo>
                        <a:pt x="245" y="171"/>
                      </a:lnTo>
                      <a:lnTo>
                        <a:pt x="207" y="97"/>
                      </a:lnTo>
                      <a:lnTo>
                        <a:pt x="157" y="0"/>
                      </a:lnTo>
                      <a:lnTo>
                        <a:pt x="157" y="0"/>
                      </a:lnTo>
                      <a:lnTo>
                        <a:pt x="124" y="9"/>
                      </a:lnTo>
                      <a:lnTo>
                        <a:pt x="95" y="21"/>
                      </a:lnTo>
                      <a:lnTo>
                        <a:pt x="68" y="32"/>
                      </a:lnTo>
                      <a:lnTo>
                        <a:pt x="45" y="44"/>
                      </a:lnTo>
                      <a:lnTo>
                        <a:pt x="26" y="54"/>
                      </a:lnTo>
                      <a:lnTo>
                        <a:pt x="12" y="63"/>
                      </a:lnTo>
                      <a:lnTo>
                        <a:pt x="0" y="71"/>
                      </a:lnTo>
                      <a:lnTo>
                        <a:pt x="0" y="207"/>
                      </a:lnTo>
                      <a:lnTo>
                        <a:pt x="243" y="207"/>
                      </a:lnTo>
                      <a:lnTo>
                        <a:pt x="486" y="207"/>
                      </a:lnTo>
                      <a:lnTo>
                        <a:pt x="486" y="71"/>
                      </a:lnTo>
                      <a:lnTo>
                        <a:pt x="486" y="71"/>
                      </a:lnTo>
                      <a:lnTo>
                        <a:pt x="475" y="64"/>
                      </a:lnTo>
                      <a:lnTo>
                        <a:pt x="462" y="55"/>
                      </a:lnTo>
                      <a:lnTo>
                        <a:pt x="444" y="45"/>
                      </a:lnTo>
                      <a:lnTo>
                        <a:pt x="423" y="34"/>
                      </a:lnTo>
                      <a:lnTo>
                        <a:pt x="397" y="22"/>
                      </a:lnTo>
                      <a:lnTo>
                        <a:pt x="368" y="12"/>
                      </a:lnTo>
                      <a:lnTo>
                        <a:pt x="336" y="2"/>
                      </a:lnTo>
                      <a:lnTo>
                        <a:pt x="33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800">
                    <a:solidFill>
                      <a:schemeClr val="bg1"/>
                    </a:solidFill>
                  </a:endParaRPr>
                </a:p>
              </p:txBody>
            </p:sp>
          </p:grpSp>
          <p:sp>
            <p:nvSpPr>
              <p:cNvPr id="77" name="文本框 76"/>
              <p:cNvSpPr txBox="1"/>
              <p:nvPr/>
            </p:nvSpPr>
            <p:spPr>
              <a:xfrm>
                <a:off x="1564208" y="1785833"/>
                <a:ext cx="859851" cy="284742"/>
              </a:xfrm>
              <a:prstGeom prst="rect">
                <a:avLst/>
              </a:prstGeom>
              <a:noFill/>
            </p:spPr>
            <p:txBody>
              <a:bodyPr wrap="none" rtlCol="0">
                <a:spAutoFit/>
              </a:bodyPr>
              <a:lstStyle/>
              <a:p>
                <a:pPr algn="ctr"/>
                <a:r>
                  <a:rPr lang="zh-CN" altLang="en-US" b="1" dirty="0">
                    <a:solidFill>
                      <a:srgbClr val="1A7BAE"/>
                    </a:solidFill>
                  </a:rPr>
                  <a:t>个人文件</a:t>
                </a:r>
              </a:p>
            </p:txBody>
          </p:sp>
        </p:grpSp>
        <p:grpSp>
          <p:nvGrpSpPr>
            <p:cNvPr id="73" name="组合 72"/>
            <p:cNvGrpSpPr/>
            <p:nvPr/>
          </p:nvGrpSpPr>
          <p:grpSpPr>
            <a:xfrm>
              <a:off x="1716345" y="1203694"/>
              <a:ext cx="546654" cy="560708"/>
              <a:chOff x="1434948" y="1173642"/>
              <a:chExt cx="771525" cy="782638"/>
            </a:xfrm>
            <a:solidFill>
              <a:srgbClr val="00B0F0"/>
            </a:solidFill>
          </p:grpSpPr>
          <p:sp>
            <p:nvSpPr>
              <p:cNvPr id="74" name="Freeform 69"/>
              <p:cNvSpPr>
                <a:spLocks/>
              </p:cNvSpPr>
              <p:nvPr/>
            </p:nvSpPr>
            <p:spPr bwMode="auto">
              <a:xfrm>
                <a:off x="1622273" y="1173642"/>
                <a:ext cx="403225" cy="458788"/>
              </a:xfrm>
              <a:custGeom>
                <a:avLst/>
                <a:gdLst>
                  <a:gd name="T0" fmla="*/ 32 w 254"/>
                  <a:gd name="T1" fmla="*/ 189 h 289"/>
                  <a:gd name="T2" fmla="*/ 49 w 254"/>
                  <a:gd name="T3" fmla="*/ 228 h 289"/>
                  <a:gd name="T4" fmla="*/ 71 w 254"/>
                  <a:gd name="T5" fmla="*/ 260 h 289"/>
                  <a:gd name="T6" fmla="*/ 98 w 254"/>
                  <a:gd name="T7" fmla="*/ 281 h 289"/>
                  <a:gd name="T8" fmla="*/ 112 w 254"/>
                  <a:gd name="T9" fmla="*/ 286 h 289"/>
                  <a:gd name="T10" fmla="*/ 125 w 254"/>
                  <a:gd name="T11" fmla="*/ 289 h 289"/>
                  <a:gd name="T12" fmla="*/ 132 w 254"/>
                  <a:gd name="T13" fmla="*/ 289 h 289"/>
                  <a:gd name="T14" fmla="*/ 146 w 254"/>
                  <a:gd name="T15" fmla="*/ 285 h 289"/>
                  <a:gd name="T16" fmla="*/ 166 w 254"/>
                  <a:gd name="T17" fmla="*/ 272 h 289"/>
                  <a:gd name="T18" fmla="*/ 190 w 254"/>
                  <a:gd name="T19" fmla="*/ 246 h 289"/>
                  <a:gd name="T20" fmla="*/ 210 w 254"/>
                  <a:gd name="T21" fmla="*/ 210 h 289"/>
                  <a:gd name="T22" fmla="*/ 218 w 254"/>
                  <a:gd name="T23" fmla="*/ 189 h 289"/>
                  <a:gd name="T24" fmla="*/ 219 w 254"/>
                  <a:gd name="T25" fmla="*/ 189 h 289"/>
                  <a:gd name="T26" fmla="*/ 229 w 254"/>
                  <a:gd name="T27" fmla="*/ 187 h 289"/>
                  <a:gd name="T28" fmla="*/ 241 w 254"/>
                  <a:gd name="T29" fmla="*/ 180 h 289"/>
                  <a:gd name="T30" fmla="*/ 250 w 254"/>
                  <a:gd name="T31" fmla="*/ 170 h 289"/>
                  <a:gd name="T32" fmla="*/ 254 w 254"/>
                  <a:gd name="T33" fmla="*/ 159 h 289"/>
                  <a:gd name="T34" fmla="*/ 254 w 254"/>
                  <a:gd name="T35" fmla="*/ 152 h 289"/>
                  <a:gd name="T36" fmla="*/ 250 w 254"/>
                  <a:gd name="T37" fmla="*/ 141 h 289"/>
                  <a:gd name="T38" fmla="*/ 243 w 254"/>
                  <a:gd name="T39" fmla="*/ 132 h 289"/>
                  <a:gd name="T40" fmla="*/ 234 w 254"/>
                  <a:gd name="T41" fmla="*/ 127 h 289"/>
                  <a:gd name="T42" fmla="*/ 231 w 254"/>
                  <a:gd name="T43" fmla="*/ 127 h 289"/>
                  <a:gd name="T44" fmla="*/ 231 w 254"/>
                  <a:gd name="T45" fmla="*/ 127 h 289"/>
                  <a:gd name="T46" fmla="*/ 231 w 254"/>
                  <a:gd name="T47" fmla="*/ 122 h 289"/>
                  <a:gd name="T48" fmla="*/ 228 w 254"/>
                  <a:gd name="T49" fmla="*/ 94 h 289"/>
                  <a:gd name="T50" fmla="*/ 222 w 254"/>
                  <a:gd name="T51" fmla="*/ 69 h 289"/>
                  <a:gd name="T52" fmla="*/ 210 w 254"/>
                  <a:gd name="T53" fmla="*/ 49 h 289"/>
                  <a:gd name="T54" fmla="*/ 197 w 254"/>
                  <a:gd name="T55" fmla="*/ 31 h 289"/>
                  <a:gd name="T56" fmla="*/ 181 w 254"/>
                  <a:gd name="T57" fmla="*/ 18 h 289"/>
                  <a:gd name="T58" fmla="*/ 163 w 254"/>
                  <a:gd name="T59" fmla="*/ 8 h 289"/>
                  <a:gd name="T60" fmla="*/ 145 w 254"/>
                  <a:gd name="T61" fmla="*/ 3 h 289"/>
                  <a:gd name="T62" fmla="*/ 125 w 254"/>
                  <a:gd name="T63" fmla="*/ 0 h 289"/>
                  <a:gd name="T64" fmla="*/ 116 w 254"/>
                  <a:gd name="T65" fmla="*/ 2 h 289"/>
                  <a:gd name="T66" fmla="*/ 97 w 254"/>
                  <a:gd name="T67" fmla="*/ 6 h 289"/>
                  <a:gd name="T68" fmla="*/ 78 w 254"/>
                  <a:gd name="T69" fmla="*/ 13 h 289"/>
                  <a:gd name="T70" fmla="*/ 61 w 254"/>
                  <a:gd name="T71" fmla="*/ 25 h 289"/>
                  <a:gd name="T72" fmla="*/ 46 w 254"/>
                  <a:gd name="T73" fmla="*/ 40 h 289"/>
                  <a:gd name="T74" fmla="*/ 34 w 254"/>
                  <a:gd name="T75" fmla="*/ 58 h 289"/>
                  <a:gd name="T76" fmla="*/ 25 w 254"/>
                  <a:gd name="T77" fmla="*/ 81 h 289"/>
                  <a:gd name="T78" fmla="*/ 20 w 254"/>
                  <a:gd name="T79" fmla="*/ 108 h 289"/>
                  <a:gd name="T80" fmla="*/ 20 w 254"/>
                  <a:gd name="T81" fmla="*/ 122 h 289"/>
                  <a:gd name="T82" fmla="*/ 20 w 254"/>
                  <a:gd name="T83" fmla="*/ 127 h 289"/>
                  <a:gd name="T84" fmla="*/ 12 w 254"/>
                  <a:gd name="T85" fmla="*/ 131 h 289"/>
                  <a:gd name="T86" fmla="*/ 6 w 254"/>
                  <a:gd name="T87" fmla="*/ 137 h 289"/>
                  <a:gd name="T88" fmla="*/ 2 w 254"/>
                  <a:gd name="T89" fmla="*/ 147 h 289"/>
                  <a:gd name="T90" fmla="*/ 0 w 254"/>
                  <a:gd name="T91" fmla="*/ 159 h 289"/>
                  <a:gd name="T92" fmla="*/ 1 w 254"/>
                  <a:gd name="T93" fmla="*/ 164 h 289"/>
                  <a:gd name="T94" fmla="*/ 7 w 254"/>
                  <a:gd name="T95" fmla="*/ 174 h 289"/>
                  <a:gd name="T96" fmla="*/ 16 w 254"/>
                  <a:gd name="T97" fmla="*/ 183 h 289"/>
                  <a:gd name="T98" fmla="*/ 26 w 254"/>
                  <a:gd name="T99" fmla="*/ 188 h 289"/>
                  <a:gd name="T100" fmla="*/ 32 w 254"/>
                  <a:gd name="T101" fmla="*/ 1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4" h="289">
                    <a:moveTo>
                      <a:pt x="32" y="189"/>
                    </a:moveTo>
                    <a:lnTo>
                      <a:pt x="32" y="189"/>
                    </a:lnTo>
                    <a:lnTo>
                      <a:pt x="39" y="210"/>
                    </a:lnTo>
                    <a:lnTo>
                      <a:pt x="49" y="228"/>
                    </a:lnTo>
                    <a:lnTo>
                      <a:pt x="60" y="244"/>
                    </a:lnTo>
                    <a:lnTo>
                      <a:pt x="71" y="260"/>
                    </a:lnTo>
                    <a:lnTo>
                      <a:pt x="84" y="272"/>
                    </a:lnTo>
                    <a:lnTo>
                      <a:pt x="98" y="281"/>
                    </a:lnTo>
                    <a:lnTo>
                      <a:pt x="104" y="284"/>
                    </a:lnTo>
                    <a:lnTo>
                      <a:pt x="112" y="286"/>
                    </a:lnTo>
                    <a:lnTo>
                      <a:pt x="118" y="289"/>
                    </a:lnTo>
                    <a:lnTo>
                      <a:pt x="125" y="289"/>
                    </a:lnTo>
                    <a:lnTo>
                      <a:pt x="125" y="289"/>
                    </a:lnTo>
                    <a:lnTo>
                      <a:pt x="132" y="289"/>
                    </a:lnTo>
                    <a:lnTo>
                      <a:pt x="139" y="286"/>
                    </a:lnTo>
                    <a:lnTo>
                      <a:pt x="146" y="285"/>
                    </a:lnTo>
                    <a:lnTo>
                      <a:pt x="153" y="281"/>
                    </a:lnTo>
                    <a:lnTo>
                      <a:pt x="166" y="272"/>
                    </a:lnTo>
                    <a:lnTo>
                      <a:pt x="178" y="260"/>
                    </a:lnTo>
                    <a:lnTo>
                      <a:pt x="190" y="246"/>
                    </a:lnTo>
                    <a:lnTo>
                      <a:pt x="201" y="228"/>
                    </a:lnTo>
                    <a:lnTo>
                      <a:pt x="210" y="210"/>
                    </a:lnTo>
                    <a:lnTo>
                      <a:pt x="218" y="189"/>
                    </a:lnTo>
                    <a:lnTo>
                      <a:pt x="218" y="189"/>
                    </a:lnTo>
                    <a:lnTo>
                      <a:pt x="219" y="189"/>
                    </a:lnTo>
                    <a:lnTo>
                      <a:pt x="219" y="189"/>
                    </a:lnTo>
                    <a:lnTo>
                      <a:pt x="224" y="189"/>
                    </a:lnTo>
                    <a:lnTo>
                      <a:pt x="229" y="187"/>
                    </a:lnTo>
                    <a:lnTo>
                      <a:pt x="236" y="184"/>
                    </a:lnTo>
                    <a:lnTo>
                      <a:pt x="241" y="180"/>
                    </a:lnTo>
                    <a:lnTo>
                      <a:pt x="246" y="175"/>
                    </a:lnTo>
                    <a:lnTo>
                      <a:pt x="250" y="170"/>
                    </a:lnTo>
                    <a:lnTo>
                      <a:pt x="252" y="165"/>
                    </a:lnTo>
                    <a:lnTo>
                      <a:pt x="254" y="159"/>
                    </a:lnTo>
                    <a:lnTo>
                      <a:pt x="254" y="159"/>
                    </a:lnTo>
                    <a:lnTo>
                      <a:pt x="254" y="152"/>
                    </a:lnTo>
                    <a:lnTo>
                      <a:pt x="252" y="146"/>
                    </a:lnTo>
                    <a:lnTo>
                      <a:pt x="250" y="141"/>
                    </a:lnTo>
                    <a:lnTo>
                      <a:pt x="247" y="136"/>
                    </a:lnTo>
                    <a:lnTo>
                      <a:pt x="243" y="132"/>
                    </a:lnTo>
                    <a:lnTo>
                      <a:pt x="240" y="129"/>
                    </a:lnTo>
                    <a:lnTo>
                      <a:pt x="234" y="127"/>
                    </a:lnTo>
                    <a:lnTo>
                      <a:pt x="231" y="127"/>
                    </a:lnTo>
                    <a:lnTo>
                      <a:pt x="231" y="127"/>
                    </a:lnTo>
                    <a:lnTo>
                      <a:pt x="231" y="127"/>
                    </a:lnTo>
                    <a:lnTo>
                      <a:pt x="231" y="127"/>
                    </a:lnTo>
                    <a:lnTo>
                      <a:pt x="231" y="122"/>
                    </a:lnTo>
                    <a:lnTo>
                      <a:pt x="231" y="122"/>
                    </a:lnTo>
                    <a:lnTo>
                      <a:pt x="229" y="108"/>
                    </a:lnTo>
                    <a:lnTo>
                      <a:pt x="228" y="94"/>
                    </a:lnTo>
                    <a:lnTo>
                      <a:pt x="226" y="81"/>
                    </a:lnTo>
                    <a:lnTo>
                      <a:pt x="222" y="69"/>
                    </a:lnTo>
                    <a:lnTo>
                      <a:pt x="217" y="58"/>
                    </a:lnTo>
                    <a:lnTo>
                      <a:pt x="210" y="49"/>
                    </a:lnTo>
                    <a:lnTo>
                      <a:pt x="204" y="40"/>
                    </a:lnTo>
                    <a:lnTo>
                      <a:pt x="197" y="31"/>
                    </a:lnTo>
                    <a:lnTo>
                      <a:pt x="190" y="25"/>
                    </a:lnTo>
                    <a:lnTo>
                      <a:pt x="181" y="18"/>
                    </a:lnTo>
                    <a:lnTo>
                      <a:pt x="172" y="13"/>
                    </a:lnTo>
                    <a:lnTo>
                      <a:pt x="163" y="8"/>
                    </a:lnTo>
                    <a:lnTo>
                      <a:pt x="154" y="6"/>
                    </a:lnTo>
                    <a:lnTo>
                      <a:pt x="145" y="3"/>
                    </a:lnTo>
                    <a:lnTo>
                      <a:pt x="135" y="2"/>
                    </a:lnTo>
                    <a:lnTo>
                      <a:pt x="125" y="0"/>
                    </a:lnTo>
                    <a:lnTo>
                      <a:pt x="125" y="0"/>
                    </a:lnTo>
                    <a:lnTo>
                      <a:pt x="116" y="2"/>
                    </a:lnTo>
                    <a:lnTo>
                      <a:pt x="106" y="3"/>
                    </a:lnTo>
                    <a:lnTo>
                      <a:pt x="97" y="6"/>
                    </a:lnTo>
                    <a:lnTo>
                      <a:pt x="86" y="8"/>
                    </a:lnTo>
                    <a:lnTo>
                      <a:pt x="78" y="13"/>
                    </a:lnTo>
                    <a:lnTo>
                      <a:pt x="70" y="18"/>
                    </a:lnTo>
                    <a:lnTo>
                      <a:pt x="61" y="25"/>
                    </a:lnTo>
                    <a:lnTo>
                      <a:pt x="53" y="31"/>
                    </a:lnTo>
                    <a:lnTo>
                      <a:pt x="46" y="40"/>
                    </a:lnTo>
                    <a:lnTo>
                      <a:pt x="39" y="49"/>
                    </a:lnTo>
                    <a:lnTo>
                      <a:pt x="34" y="58"/>
                    </a:lnTo>
                    <a:lnTo>
                      <a:pt x="29" y="69"/>
                    </a:lnTo>
                    <a:lnTo>
                      <a:pt x="25" y="81"/>
                    </a:lnTo>
                    <a:lnTo>
                      <a:pt x="23" y="94"/>
                    </a:lnTo>
                    <a:lnTo>
                      <a:pt x="20" y="108"/>
                    </a:lnTo>
                    <a:lnTo>
                      <a:pt x="20" y="122"/>
                    </a:lnTo>
                    <a:lnTo>
                      <a:pt x="20" y="122"/>
                    </a:lnTo>
                    <a:lnTo>
                      <a:pt x="20" y="127"/>
                    </a:lnTo>
                    <a:lnTo>
                      <a:pt x="20" y="127"/>
                    </a:lnTo>
                    <a:lnTo>
                      <a:pt x="16" y="128"/>
                    </a:lnTo>
                    <a:lnTo>
                      <a:pt x="12" y="131"/>
                    </a:lnTo>
                    <a:lnTo>
                      <a:pt x="9" y="134"/>
                    </a:lnTo>
                    <a:lnTo>
                      <a:pt x="6" y="137"/>
                    </a:lnTo>
                    <a:lnTo>
                      <a:pt x="4" y="142"/>
                    </a:lnTo>
                    <a:lnTo>
                      <a:pt x="2" y="147"/>
                    </a:lnTo>
                    <a:lnTo>
                      <a:pt x="1" y="152"/>
                    </a:lnTo>
                    <a:lnTo>
                      <a:pt x="0" y="159"/>
                    </a:lnTo>
                    <a:lnTo>
                      <a:pt x="0" y="159"/>
                    </a:lnTo>
                    <a:lnTo>
                      <a:pt x="1" y="164"/>
                    </a:lnTo>
                    <a:lnTo>
                      <a:pt x="4" y="169"/>
                    </a:lnTo>
                    <a:lnTo>
                      <a:pt x="7" y="174"/>
                    </a:lnTo>
                    <a:lnTo>
                      <a:pt x="11" y="179"/>
                    </a:lnTo>
                    <a:lnTo>
                      <a:pt x="16" y="183"/>
                    </a:lnTo>
                    <a:lnTo>
                      <a:pt x="21" y="186"/>
                    </a:lnTo>
                    <a:lnTo>
                      <a:pt x="26" y="188"/>
                    </a:lnTo>
                    <a:lnTo>
                      <a:pt x="32" y="189"/>
                    </a:lnTo>
                    <a:lnTo>
                      <a:pt x="32" y="189"/>
                    </a:lnTo>
                    <a:close/>
                  </a:path>
                </a:pathLst>
              </a:custGeom>
              <a:solidFill>
                <a:srgbClr val="1A7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800"/>
              </a:p>
            </p:txBody>
          </p:sp>
          <p:sp>
            <p:nvSpPr>
              <p:cNvPr id="75" name="Freeform 70"/>
              <p:cNvSpPr>
                <a:spLocks/>
              </p:cNvSpPr>
              <p:nvPr/>
            </p:nvSpPr>
            <p:spPr bwMode="auto">
              <a:xfrm>
                <a:off x="1434948" y="1627667"/>
                <a:ext cx="771525" cy="328613"/>
              </a:xfrm>
              <a:custGeom>
                <a:avLst/>
                <a:gdLst>
                  <a:gd name="T0" fmla="*/ 336 w 486"/>
                  <a:gd name="T1" fmla="*/ 2 h 207"/>
                  <a:gd name="T2" fmla="*/ 336 w 486"/>
                  <a:gd name="T3" fmla="*/ 2 h 207"/>
                  <a:gd name="T4" fmla="*/ 318 w 486"/>
                  <a:gd name="T5" fmla="*/ 37 h 207"/>
                  <a:gd name="T6" fmla="*/ 292 w 486"/>
                  <a:gd name="T7" fmla="*/ 90 h 207"/>
                  <a:gd name="T8" fmla="*/ 264 w 486"/>
                  <a:gd name="T9" fmla="*/ 141 h 207"/>
                  <a:gd name="T10" fmla="*/ 253 w 486"/>
                  <a:gd name="T11" fmla="*/ 160 h 207"/>
                  <a:gd name="T12" fmla="*/ 245 w 486"/>
                  <a:gd name="T13" fmla="*/ 171 h 207"/>
                  <a:gd name="T14" fmla="*/ 245 w 486"/>
                  <a:gd name="T15" fmla="*/ 171 h 207"/>
                  <a:gd name="T16" fmla="*/ 207 w 486"/>
                  <a:gd name="T17" fmla="*/ 97 h 207"/>
                  <a:gd name="T18" fmla="*/ 157 w 486"/>
                  <a:gd name="T19" fmla="*/ 0 h 207"/>
                  <a:gd name="T20" fmla="*/ 157 w 486"/>
                  <a:gd name="T21" fmla="*/ 0 h 207"/>
                  <a:gd name="T22" fmla="*/ 124 w 486"/>
                  <a:gd name="T23" fmla="*/ 9 h 207"/>
                  <a:gd name="T24" fmla="*/ 95 w 486"/>
                  <a:gd name="T25" fmla="*/ 21 h 207"/>
                  <a:gd name="T26" fmla="*/ 68 w 486"/>
                  <a:gd name="T27" fmla="*/ 32 h 207"/>
                  <a:gd name="T28" fmla="*/ 45 w 486"/>
                  <a:gd name="T29" fmla="*/ 44 h 207"/>
                  <a:gd name="T30" fmla="*/ 26 w 486"/>
                  <a:gd name="T31" fmla="*/ 54 h 207"/>
                  <a:gd name="T32" fmla="*/ 12 w 486"/>
                  <a:gd name="T33" fmla="*/ 63 h 207"/>
                  <a:gd name="T34" fmla="*/ 0 w 486"/>
                  <a:gd name="T35" fmla="*/ 71 h 207"/>
                  <a:gd name="T36" fmla="*/ 0 w 486"/>
                  <a:gd name="T37" fmla="*/ 207 h 207"/>
                  <a:gd name="T38" fmla="*/ 243 w 486"/>
                  <a:gd name="T39" fmla="*/ 207 h 207"/>
                  <a:gd name="T40" fmla="*/ 486 w 486"/>
                  <a:gd name="T41" fmla="*/ 207 h 207"/>
                  <a:gd name="T42" fmla="*/ 486 w 486"/>
                  <a:gd name="T43" fmla="*/ 71 h 207"/>
                  <a:gd name="T44" fmla="*/ 486 w 486"/>
                  <a:gd name="T45" fmla="*/ 71 h 207"/>
                  <a:gd name="T46" fmla="*/ 475 w 486"/>
                  <a:gd name="T47" fmla="*/ 64 h 207"/>
                  <a:gd name="T48" fmla="*/ 462 w 486"/>
                  <a:gd name="T49" fmla="*/ 55 h 207"/>
                  <a:gd name="T50" fmla="*/ 444 w 486"/>
                  <a:gd name="T51" fmla="*/ 45 h 207"/>
                  <a:gd name="T52" fmla="*/ 423 w 486"/>
                  <a:gd name="T53" fmla="*/ 34 h 207"/>
                  <a:gd name="T54" fmla="*/ 397 w 486"/>
                  <a:gd name="T55" fmla="*/ 22 h 207"/>
                  <a:gd name="T56" fmla="*/ 368 w 486"/>
                  <a:gd name="T57" fmla="*/ 12 h 207"/>
                  <a:gd name="T58" fmla="*/ 336 w 486"/>
                  <a:gd name="T59" fmla="*/ 2 h 207"/>
                  <a:gd name="T60" fmla="*/ 336 w 486"/>
                  <a:gd name="T61" fmla="*/ 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6" h="207">
                    <a:moveTo>
                      <a:pt x="336" y="2"/>
                    </a:moveTo>
                    <a:lnTo>
                      <a:pt x="336" y="2"/>
                    </a:lnTo>
                    <a:lnTo>
                      <a:pt x="318" y="37"/>
                    </a:lnTo>
                    <a:lnTo>
                      <a:pt x="292" y="90"/>
                    </a:lnTo>
                    <a:lnTo>
                      <a:pt x="264" y="141"/>
                    </a:lnTo>
                    <a:lnTo>
                      <a:pt x="253" y="160"/>
                    </a:lnTo>
                    <a:lnTo>
                      <a:pt x="245" y="171"/>
                    </a:lnTo>
                    <a:lnTo>
                      <a:pt x="245" y="171"/>
                    </a:lnTo>
                    <a:lnTo>
                      <a:pt x="207" y="97"/>
                    </a:lnTo>
                    <a:lnTo>
                      <a:pt x="157" y="0"/>
                    </a:lnTo>
                    <a:lnTo>
                      <a:pt x="157" y="0"/>
                    </a:lnTo>
                    <a:lnTo>
                      <a:pt x="124" y="9"/>
                    </a:lnTo>
                    <a:lnTo>
                      <a:pt x="95" y="21"/>
                    </a:lnTo>
                    <a:lnTo>
                      <a:pt x="68" y="32"/>
                    </a:lnTo>
                    <a:lnTo>
                      <a:pt x="45" y="44"/>
                    </a:lnTo>
                    <a:lnTo>
                      <a:pt x="26" y="54"/>
                    </a:lnTo>
                    <a:lnTo>
                      <a:pt x="12" y="63"/>
                    </a:lnTo>
                    <a:lnTo>
                      <a:pt x="0" y="71"/>
                    </a:lnTo>
                    <a:lnTo>
                      <a:pt x="0" y="207"/>
                    </a:lnTo>
                    <a:lnTo>
                      <a:pt x="243" y="207"/>
                    </a:lnTo>
                    <a:lnTo>
                      <a:pt x="486" y="207"/>
                    </a:lnTo>
                    <a:lnTo>
                      <a:pt x="486" y="71"/>
                    </a:lnTo>
                    <a:lnTo>
                      <a:pt x="486" y="71"/>
                    </a:lnTo>
                    <a:lnTo>
                      <a:pt x="475" y="64"/>
                    </a:lnTo>
                    <a:lnTo>
                      <a:pt x="462" y="55"/>
                    </a:lnTo>
                    <a:lnTo>
                      <a:pt x="444" y="45"/>
                    </a:lnTo>
                    <a:lnTo>
                      <a:pt x="423" y="34"/>
                    </a:lnTo>
                    <a:lnTo>
                      <a:pt x="397" y="22"/>
                    </a:lnTo>
                    <a:lnTo>
                      <a:pt x="368" y="12"/>
                    </a:lnTo>
                    <a:lnTo>
                      <a:pt x="336" y="2"/>
                    </a:lnTo>
                    <a:lnTo>
                      <a:pt x="336" y="2"/>
                    </a:lnTo>
                    <a:close/>
                  </a:path>
                </a:pathLst>
              </a:custGeom>
              <a:solidFill>
                <a:srgbClr val="1A7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800"/>
              </a:p>
            </p:txBody>
          </p:sp>
        </p:grpSp>
      </p:grpSp>
      <p:grpSp>
        <p:nvGrpSpPr>
          <p:cNvPr id="80" name="组合 79"/>
          <p:cNvGrpSpPr/>
          <p:nvPr/>
        </p:nvGrpSpPr>
        <p:grpSpPr>
          <a:xfrm>
            <a:off x="1728890" y="4406956"/>
            <a:ext cx="1627369" cy="1051615"/>
            <a:chOff x="4716194" y="2758940"/>
            <a:chExt cx="1220527" cy="788711"/>
          </a:xfrm>
          <a:solidFill>
            <a:srgbClr val="1A7BAE"/>
          </a:solidFill>
        </p:grpSpPr>
        <p:grpSp>
          <p:nvGrpSpPr>
            <p:cNvPr id="81" name="组合 80"/>
            <p:cNvGrpSpPr/>
            <p:nvPr/>
          </p:nvGrpSpPr>
          <p:grpSpPr>
            <a:xfrm>
              <a:off x="4826613" y="2758940"/>
              <a:ext cx="992687" cy="503970"/>
              <a:chOff x="4735232" y="2760888"/>
              <a:chExt cx="1218612" cy="577934"/>
            </a:xfrm>
            <a:grpFill/>
          </p:grpSpPr>
          <p:grpSp>
            <p:nvGrpSpPr>
              <p:cNvPr id="83" name="组合 82"/>
              <p:cNvGrpSpPr/>
              <p:nvPr/>
            </p:nvGrpSpPr>
            <p:grpSpPr>
              <a:xfrm>
                <a:off x="4735232" y="2760888"/>
                <a:ext cx="603958" cy="565820"/>
                <a:chOff x="3167844" y="1743658"/>
                <a:chExt cx="2514600" cy="2514600"/>
              </a:xfrm>
              <a:grpFill/>
            </p:grpSpPr>
            <p:sp>
              <p:nvSpPr>
                <p:cNvPr id="87" name="Freeform 5"/>
                <p:cNvSpPr>
                  <a:spLocks/>
                </p:cNvSpPr>
                <p:nvPr/>
              </p:nvSpPr>
              <p:spPr bwMode="auto">
                <a:xfrm>
                  <a:off x="3167844" y="1743658"/>
                  <a:ext cx="2514600" cy="2514600"/>
                </a:xfrm>
                <a:custGeom>
                  <a:avLst/>
                  <a:gdLst>
                    <a:gd name="T0" fmla="*/ 1584 w 1584"/>
                    <a:gd name="T1" fmla="*/ 700 h 1584"/>
                    <a:gd name="T2" fmla="*/ 1466 w 1584"/>
                    <a:gd name="T3" fmla="*/ 884 h 1584"/>
                    <a:gd name="T4" fmla="*/ 1460 w 1584"/>
                    <a:gd name="T5" fmla="*/ 926 h 1584"/>
                    <a:gd name="T6" fmla="*/ 1438 w 1584"/>
                    <a:gd name="T7" fmla="*/ 1010 h 1584"/>
                    <a:gd name="T8" fmla="*/ 1524 w 1584"/>
                    <a:gd name="T9" fmla="*/ 1108 h 1584"/>
                    <a:gd name="T10" fmla="*/ 1328 w 1584"/>
                    <a:gd name="T11" fmla="*/ 1208 h 1584"/>
                    <a:gd name="T12" fmla="*/ 1300 w 1584"/>
                    <a:gd name="T13" fmla="*/ 1240 h 1584"/>
                    <a:gd name="T14" fmla="*/ 1240 w 1584"/>
                    <a:gd name="T15" fmla="*/ 1300 h 1584"/>
                    <a:gd name="T16" fmla="*/ 1268 w 1584"/>
                    <a:gd name="T17" fmla="*/ 1432 h 1584"/>
                    <a:gd name="T18" fmla="*/ 1046 w 1584"/>
                    <a:gd name="T19" fmla="*/ 1416 h 1584"/>
                    <a:gd name="T20" fmla="*/ 1008 w 1584"/>
                    <a:gd name="T21" fmla="*/ 1430 h 1584"/>
                    <a:gd name="T22" fmla="*/ 926 w 1584"/>
                    <a:gd name="T23" fmla="*/ 1450 h 1584"/>
                    <a:gd name="T24" fmla="*/ 884 w 1584"/>
                    <a:gd name="T25" fmla="*/ 1584 h 1584"/>
                    <a:gd name="T26" fmla="*/ 700 w 1584"/>
                    <a:gd name="T27" fmla="*/ 1454 h 1584"/>
                    <a:gd name="T28" fmla="*/ 660 w 1584"/>
                    <a:gd name="T29" fmla="*/ 1446 h 1584"/>
                    <a:gd name="T30" fmla="*/ 580 w 1584"/>
                    <a:gd name="T31" fmla="*/ 1424 h 1584"/>
                    <a:gd name="T32" fmla="*/ 476 w 1584"/>
                    <a:gd name="T33" fmla="*/ 1524 h 1584"/>
                    <a:gd name="T34" fmla="*/ 384 w 1584"/>
                    <a:gd name="T35" fmla="*/ 1314 h 1584"/>
                    <a:gd name="T36" fmla="*/ 354 w 1584"/>
                    <a:gd name="T37" fmla="*/ 1288 h 1584"/>
                    <a:gd name="T38" fmla="*/ 296 w 1584"/>
                    <a:gd name="T39" fmla="*/ 1230 h 1584"/>
                    <a:gd name="T40" fmla="*/ 152 w 1584"/>
                    <a:gd name="T41" fmla="*/ 1268 h 1584"/>
                    <a:gd name="T42" fmla="*/ 180 w 1584"/>
                    <a:gd name="T43" fmla="*/ 1040 h 1584"/>
                    <a:gd name="T44" fmla="*/ 168 w 1584"/>
                    <a:gd name="T45" fmla="*/ 1002 h 1584"/>
                    <a:gd name="T46" fmla="*/ 146 w 1584"/>
                    <a:gd name="T47" fmla="*/ 924 h 1584"/>
                    <a:gd name="T48" fmla="*/ 0 w 1584"/>
                    <a:gd name="T49" fmla="*/ 884 h 1584"/>
                    <a:gd name="T50" fmla="*/ 140 w 1584"/>
                    <a:gd name="T51" fmla="*/ 700 h 1584"/>
                    <a:gd name="T52" fmla="*/ 146 w 1584"/>
                    <a:gd name="T53" fmla="*/ 660 h 1584"/>
                    <a:gd name="T54" fmla="*/ 168 w 1584"/>
                    <a:gd name="T55" fmla="*/ 582 h 1584"/>
                    <a:gd name="T56" fmla="*/ 60 w 1584"/>
                    <a:gd name="T57" fmla="*/ 476 h 1584"/>
                    <a:gd name="T58" fmla="*/ 272 w 1584"/>
                    <a:gd name="T59" fmla="*/ 386 h 1584"/>
                    <a:gd name="T60" fmla="*/ 296 w 1584"/>
                    <a:gd name="T61" fmla="*/ 354 h 1584"/>
                    <a:gd name="T62" fmla="*/ 354 w 1584"/>
                    <a:gd name="T63" fmla="*/ 296 h 1584"/>
                    <a:gd name="T64" fmla="*/ 316 w 1584"/>
                    <a:gd name="T65" fmla="*/ 152 h 1584"/>
                    <a:gd name="T66" fmla="*/ 542 w 1584"/>
                    <a:gd name="T67" fmla="*/ 176 h 1584"/>
                    <a:gd name="T68" fmla="*/ 580 w 1584"/>
                    <a:gd name="T69" fmla="*/ 160 h 1584"/>
                    <a:gd name="T70" fmla="*/ 660 w 1584"/>
                    <a:gd name="T71" fmla="*/ 138 h 1584"/>
                    <a:gd name="T72" fmla="*/ 700 w 1584"/>
                    <a:gd name="T73" fmla="*/ 0 h 1584"/>
                    <a:gd name="T74" fmla="*/ 884 w 1584"/>
                    <a:gd name="T75" fmla="*/ 128 h 1584"/>
                    <a:gd name="T76" fmla="*/ 926 w 1584"/>
                    <a:gd name="T77" fmla="*/ 134 h 1584"/>
                    <a:gd name="T78" fmla="*/ 1008 w 1584"/>
                    <a:gd name="T79" fmla="*/ 154 h 1584"/>
                    <a:gd name="T80" fmla="*/ 1108 w 1584"/>
                    <a:gd name="T81" fmla="*/ 60 h 1584"/>
                    <a:gd name="T82" fmla="*/ 1206 w 1584"/>
                    <a:gd name="T83" fmla="*/ 258 h 1584"/>
                    <a:gd name="T84" fmla="*/ 1240 w 1584"/>
                    <a:gd name="T85" fmla="*/ 284 h 1584"/>
                    <a:gd name="T86" fmla="*/ 1300 w 1584"/>
                    <a:gd name="T87" fmla="*/ 344 h 1584"/>
                    <a:gd name="T88" fmla="*/ 1432 w 1584"/>
                    <a:gd name="T89" fmla="*/ 316 h 1584"/>
                    <a:gd name="T90" fmla="*/ 1422 w 1584"/>
                    <a:gd name="T91" fmla="*/ 534 h 1584"/>
                    <a:gd name="T92" fmla="*/ 1438 w 1584"/>
                    <a:gd name="T93" fmla="*/ 574 h 1584"/>
                    <a:gd name="T94" fmla="*/ 1460 w 1584"/>
                    <a:gd name="T95" fmla="*/ 658 h 1584"/>
                    <a:gd name="T96" fmla="*/ 1466 w 1584"/>
                    <a:gd name="T97" fmla="*/ 700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84" h="1584">
                      <a:moveTo>
                        <a:pt x="1466" y="700"/>
                      </a:moveTo>
                      <a:lnTo>
                        <a:pt x="1584" y="700"/>
                      </a:lnTo>
                      <a:lnTo>
                        <a:pt x="1584" y="884"/>
                      </a:lnTo>
                      <a:lnTo>
                        <a:pt x="1466" y="884"/>
                      </a:lnTo>
                      <a:lnTo>
                        <a:pt x="1466" y="884"/>
                      </a:lnTo>
                      <a:lnTo>
                        <a:pt x="1460" y="926"/>
                      </a:lnTo>
                      <a:lnTo>
                        <a:pt x="1450" y="968"/>
                      </a:lnTo>
                      <a:lnTo>
                        <a:pt x="1438" y="1010"/>
                      </a:lnTo>
                      <a:lnTo>
                        <a:pt x="1422" y="1050"/>
                      </a:lnTo>
                      <a:lnTo>
                        <a:pt x="1524" y="1108"/>
                      </a:lnTo>
                      <a:lnTo>
                        <a:pt x="1432" y="1268"/>
                      </a:lnTo>
                      <a:lnTo>
                        <a:pt x="1328" y="1208"/>
                      </a:lnTo>
                      <a:lnTo>
                        <a:pt x="1328" y="1208"/>
                      </a:lnTo>
                      <a:lnTo>
                        <a:pt x="1300" y="1240"/>
                      </a:lnTo>
                      <a:lnTo>
                        <a:pt x="1272" y="1270"/>
                      </a:lnTo>
                      <a:lnTo>
                        <a:pt x="1240" y="1300"/>
                      </a:lnTo>
                      <a:lnTo>
                        <a:pt x="1206" y="1326"/>
                      </a:lnTo>
                      <a:lnTo>
                        <a:pt x="1268" y="1432"/>
                      </a:lnTo>
                      <a:lnTo>
                        <a:pt x="1108" y="1524"/>
                      </a:lnTo>
                      <a:lnTo>
                        <a:pt x="1046" y="1416"/>
                      </a:lnTo>
                      <a:lnTo>
                        <a:pt x="1046" y="1416"/>
                      </a:lnTo>
                      <a:lnTo>
                        <a:pt x="1008" y="1430"/>
                      </a:lnTo>
                      <a:lnTo>
                        <a:pt x="968" y="1442"/>
                      </a:lnTo>
                      <a:lnTo>
                        <a:pt x="926" y="1450"/>
                      </a:lnTo>
                      <a:lnTo>
                        <a:pt x="884" y="1456"/>
                      </a:lnTo>
                      <a:lnTo>
                        <a:pt x="884" y="1584"/>
                      </a:lnTo>
                      <a:lnTo>
                        <a:pt x="700" y="1584"/>
                      </a:lnTo>
                      <a:lnTo>
                        <a:pt x="700" y="1454"/>
                      </a:lnTo>
                      <a:lnTo>
                        <a:pt x="700" y="1454"/>
                      </a:lnTo>
                      <a:lnTo>
                        <a:pt x="660" y="1446"/>
                      </a:lnTo>
                      <a:lnTo>
                        <a:pt x="618" y="1436"/>
                      </a:lnTo>
                      <a:lnTo>
                        <a:pt x="580" y="1424"/>
                      </a:lnTo>
                      <a:lnTo>
                        <a:pt x="542" y="1408"/>
                      </a:lnTo>
                      <a:lnTo>
                        <a:pt x="476" y="1524"/>
                      </a:lnTo>
                      <a:lnTo>
                        <a:pt x="316" y="1432"/>
                      </a:lnTo>
                      <a:lnTo>
                        <a:pt x="384" y="1314"/>
                      </a:lnTo>
                      <a:lnTo>
                        <a:pt x="384" y="1314"/>
                      </a:lnTo>
                      <a:lnTo>
                        <a:pt x="354" y="1288"/>
                      </a:lnTo>
                      <a:lnTo>
                        <a:pt x="324" y="1260"/>
                      </a:lnTo>
                      <a:lnTo>
                        <a:pt x="296" y="1230"/>
                      </a:lnTo>
                      <a:lnTo>
                        <a:pt x="272" y="1198"/>
                      </a:lnTo>
                      <a:lnTo>
                        <a:pt x="152" y="1268"/>
                      </a:lnTo>
                      <a:lnTo>
                        <a:pt x="60" y="1108"/>
                      </a:lnTo>
                      <a:lnTo>
                        <a:pt x="180" y="1040"/>
                      </a:lnTo>
                      <a:lnTo>
                        <a:pt x="180" y="1040"/>
                      </a:lnTo>
                      <a:lnTo>
                        <a:pt x="168" y="1002"/>
                      </a:lnTo>
                      <a:lnTo>
                        <a:pt x="156" y="964"/>
                      </a:lnTo>
                      <a:lnTo>
                        <a:pt x="146" y="924"/>
                      </a:lnTo>
                      <a:lnTo>
                        <a:pt x="140" y="884"/>
                      </a:lnTo>
                      <a:lnTo>
                        <a:pt x="0" y="884"/>
                      </a:lnTo>
                      <a:lnTo>
                        <a:pt x="0" y="700"/>
                      </a:lnTo>
                      <a:lnTo>
                        <a:pt x="140" y="700"/>
                      </a:lnTo>
                      <a:lnTo>
                        <a:pt x="140" y="700"/>
                      </a:lnTo>
                      <a:lnTo>
                        <a:pt x="146" y="660"/>
                      </a:lnTo>
                      <a:lnTo>
                        <a:pt x="156" y="620"/>
                      </a:lnTo>
                      <a:lnTo>
                        <a:pt x="168" y="582"/>
                      </a:lnTo>
                      <a:lnTo>
                        <a:pt x="180" y="544"/>
                      </a:lnTo>
                      <a:lnTo>
                        <a:pt x="60" y="476"/>
                      </a:lnTo>
                      <a:lnTo>
                        <a:pt x="152" y="316"/>
                      </a:lnTo>
                      <a:lnTo>
                        <a:pt x="272" y="386"/>
                      </a:lnTo>
                      <a:lnTo>
                        <a:pt x="272" y="386"/>
                      </a:lnTo>
                      <a:lnTo>
                        <a:pt x="296" y="354"/>
                      </a:lnTo>
                      <a:lnTo>
                        <a:pt x="324" y="324"/>
                      </a:lnTo>
                      <a:lnTo>
                        <a:pt x="354" y="296"/>
                      </a:lnTo>
                      <a:lnTo>
                        <a:pt x="384" y="270"/>
                      </a:lnTo>
                      <a:lnTo>
                        <a:pt x="316" y="152"/>
                      </a:lnTo>
                      <a:lnTo>
                        <a:pt x="476" y="60"/>
                      </a:lnTo>
                      <a:lnTo>
                        <a:pt x="542" y="176"/>
                      </a:lnTo>
                      <a:lnTo>
                        <a:pt x="542" y="176"/>
                      </a:lnTo>
                      <a:lnTo>
                        <a:pt x="580" y="160"/>
                      </a:lnTo>
                      <a:lnTo>
                        <a:pt x="618" y="148"/>
                      </a:lnTo>
                      <a:lnTo>
                        <a:pt x="660" y="138"/>
                      </a:lnTo>
                      <a:lnTo>
                        <a:pt x="700" y="130"/>
                      </a:lnTo>
                      <a:lnTo>
                        <a:pt x="700" y="0"/>
                      </a:lnTo>
                      <a:lnTo>
                        <a:pt x="884" y="0"/>
                      </a:lnTo>
                      <a:lnTo>
                        <a:pt x="884" y="128"/>
                      </a:lnTo>
                      <a:lnTo>
                        <a:pt x="884" y="128"/>
                      </a:lnTo>
                      <a:lnTo>
                        <a:pt x="926" y="134"/>
                      </a:lnTo>
                      <a:lnTo>
                        <a:pt x="968" y="142"/>
                      </a:lnTo>
                      <a:lnTo>
                        <a:pt x="1008" y="154"/>
                      </a:lnTo>
                      <a:lnTo>
                        <a:pt x="1046" y="168"/>
                      </a:lnTo>
                      <a:lnTo>
                        <a:pt x="1108" y="60"/>
                      </a:lnTo>
                      <a:lnTo>
                        <a:pt x="1268" y="152"/>
                      </a:lnTo>
                      <a:lnTo>
                        <a:pt x="1206" y="258"/>
                      </a:lnTo>
                      <a:lnTo>
                        <a:pt x="1206" y="258"/>
                      </a:lnTo>
                      <a:lnTo>
                        <a:pt x="1240" y="284"/>
                      </a:lnTo>
                      <a:lnTo>
                        <a:pt x="1272" y="314"/>
                      </a:lnTo>
                      <a:lnTo>
                        <a:pt x="1300" y="344"/>
                      </a:lnTo>
                      <a:lnTo>
                        <a:pt x="1328" y="376"/>
                      </a:lnTo>
                      <a:lnTo>
                        <a:pt x="1432" y="316"/>
                      </a:lnTo>
                      <a:lnTo>
                        <a:pt x="1524" y="476"/>
                      </a:lnTo>
                      <a:lnTo>
                        <a:pt x="1422" y="534"/>
                      </a:lnTo>
                      <a:lnTo>
                        <a:pt x="1422" y="534"/>
                      </a:lnTo>
                      <a:lnTo>
                        <a:pt x="1438" y="574"/>
                      </a:lnTo>
                      <a:lnTo>
                        <a:pt x="1450" y="616"/>
                      </a:lnTo>
                      <a:lnTo>
                        <a:pt x="1460" y="658"/>
                      </a:lnTo>
                      <a:lnTo>
                        <a:pt x="1466" y="700"/>
                      </a:lnTo>
                      <a:lnTo>
                        <a:pt x="1466" y="700"/>
                      </a:lnTo>
                      <a:close/>
                    </a:path>
                  </a:pathLst>
                </a:custGeom>
                <a:grpFill/>
                <a:ln>
                  <a:noFill/>
                </a:ln>
              </p:spPr>
              <p:txBody>
                <a:bodyPr vert="horz" wrap="square" lIns="121920" tIns="60960" rIns="121920" bIns="60960" numCol="1" anchor="t" anchorCtr="0" compatLnSpc="1">
                  <a:prstTxWarp prst="textNoShape">
                    <a:avLst/>
                  </a:prstTxWarp>
                </a:bodyPr>
                <a:lstStyle/>
                <a:p>
                  <a:endParaRPr lang="zh-CN" altLang="en-US" sz="1050"/>
                </a:p>
              </p:txBody>
            </p:sp>
            <p:sp>
              <p:nvSpPr>
                <p:cNvPr id="88" name="椭圆 87"/>
                <p:cNvSpPr/>
                <p:nvPr/>
              </p:nvSpPr>
              <p:spPr>
                <a:xfrm>
                  <a:off x="3559628" y="2135442"/>
                  <a:ext cx="1731032" cy="1731032"/>
                </a:xfrm>
                <a:prstGeom prst="ellipse">
                  <a:avLst/>
                </a:prstGeom>
                <a:grp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050" b="1" dirty="0">
                      <a:latin typeface="微软雅黑" pitchFamily="34" charset="-122"/>
                      <a:ea typeface="微软雅黑" pitchFamily="34" charset="-122"/>
                    </a:rPr>
                    <a:t>文档平台</a:t>
                  </a:r>
                  <a:endParaRPr lang="en-US" altLang="zh-CN" sz="1050" b="1" dirty="0">
                    <a:latin typeface="微软雅黑" pitchFamily="34" charset="-122"/>
                    <a:ea typeface="微软雅黑" pitchFamily="34" charset="-122"/>
                  </a:endParaRPr>
                </a:p>
              </p:txBody>
            </p:sp>
          </p:grpSp>
          <p:grpSp>
            <p:nvGrpSpPr>
              <p:cNvPr id="84" name="组合 83"/>
              <p:cNvGrpSpPr/>
              <p:nvPr/>
            </p:nvGrpSpPr>
            <p:grpSpPr>
              <a:xfrm>
                <a:off x="5349886" y="2773002"/>
                <a:ext cx="603958" cy="565820"/>
                <a:chOff x="3167844" y="1743658"/>
                <a:chExt cx="2514600" cy="2514600"/>
              </a:xfrm>
              <a:grpFill/>
            </p:grpSpPr>
            <p:sp>
              <p:nvSpPr>
                <p:cNvPr id="85" name="Freeform 5"/>
                <p:cNvSpPr>
                  <a:spLocks/>
                </p:cNvSpPr>
                <p:nvPr/>
              </p:nvSpPr>
              <p:spPr bwMode="auto">
                <a:xfrm>
                  <a:off x="3167844" y="1743658"/>
                  <a:ext cx="2514600" cy="2514600"/>
                </a:xfrm>
                <a:custGeom>
                  <a:avLst/>
                  <a:gdLst>
                    <a:gd name="T0" fmla="*/ 1584 w 1584"/>
                    <a:gd name="T1" fmla="*/ 700 h 1584"/>
                    <a:gd name="T2" fmla="*/ 1466 w 1584"/>
                    <a:gd name="T3" fmla="*/ 884 h 1584"/>
                    <a:gd name="T4" fmla="*/ 1460 w 1584"/>
                    <a:gd name="T5" fmla="*/ 926 h 1584"/>
                    <a:gd name="T6" fmla="*/ 1438 w 1584"/>
                    <a:gd name="T7" fmla="*/ 1010 h 1584"/>
                    <a:gd name="T8" fmla="*/ 1524 w 1584"/>
                    <a:gd name="T9" fmla="*/ 1108 h 1584"/>
                    <a:gd name="T10" fmla="*/ 1328 w 1584"/>
                    <a:gd name="T11" fmla="*/ 1208 h 1584"/>
                    <a:gd name="T12" fmla="*/ 1300 w 1584"/>
                    <a:gd name="T13" fmla="*/ 1240 h 1584"/>
                    <a:gd name="T14" fmla="*/ 1240 w 1584"/>
                    <a:gd name="T15" fmla="*/ 1300 h 1584"/>
                    <a:gd name="T16" fmla="*/ 1268 w 1584"/>
                    <a:gd name="T17" fmla="*/ 1432 h 1584"/>
                    <a:gd name="T18" fmla="*/ 1046 w 1584"/>
                    <a:gd name="T19" fmla="*/ 1416 h 1584"/>
                    <a:gd name="T20" fmla="*/ 1008 w 1584"/>
                    <a:gd name="T21" fmla="*/ 1430 h 1584"/>
                    <a:gd name="T22" fmla="*/ 926 w 1584"/>
                    <a:gd name="T23" fmla="*/ 1450 h 1584"/>
                    <a:gd name="T24" fmla="*/ 884 w 1584"/>
                    <a:gd name="T25" fmla="*/ 1584 h 1584"/>
                    <a:gd name="T26" fmla="*/ 700 w 1584"/>
                    <a:gd name="T27" fmla="*/ 1454 h 1584"/>
                    <a:gd name="T28" fmla="*/ 660 w 1584"/>
                    <a:gd name="T29" fmla="*/ 1446 h 1584"/>
                    <a:gd name="T30" fmla="*/ 580 w 1584"/>
                    <a:gd name="T31" fmla="*/ 1424 h 1584"/>
                    <a:gd name="T32" fmla="*/ 476 w 1584"/>
                    <a:gd name="T33" fmla="*/ 1524 h 1584"/>
                    <a:gd name="T34" fmla="*/ 384 w 1584"/>
                    <a:gd name="T35" fmla="*/ 1314 h 1584"/>
                    <a:gd name="T36" fmla="*/ 354 w 1584"/>
                    <a:gd name="T37" fmla="*/ 1288 h 1584"/>
                    <a:gd name="T38" fmla="*/ 296 w 1584"/>
                    <a:gd name="T39" fmla="*/ 1230 h 1584"/>
                    <a:gd name="T40" fmla="*/ 152 w 1584"/>
                    <a:gd name="T41" fmla="*/ 1268 h 1584"/>
                    <a:gd name="T42" fmla="*/ 180 w 1584"/>
                    <a:gd name="T43" fmla="*/ 1040 h 1584"/>
                    <a:gd name="T44" fmla="*/ 168 w 1584"/>
                    <a:gd name="T45" fmla="*/ 1002 h 1584"/>
                    <a:gd name="T46" fmla="*/ 146 w 1584"/>
                    <a:gd name="T47" fmla="*/ 924 h 1584"/>
                    <a:gd name="T48" fmla="*/ 0 w 1584"/>
                    <a:gd name="T49" fmla="*/ 884 h 1584"/>
                    <a:gd name="T50" fmla="*/ 140 w 1584"/>
                    <a:gd name="T51" fmla="*/ 700 h 1584"/>
                    <a:gd name="T52" fmla="*/ 146 w 1584"/>
                    <a:gd name="T53" fmla="*/ 660 h 1584"/>
                    <a:gd name="T54" fmla="*/ 168 w 1584"/>
                    <a:gd name="T55" fmla="*/ 582 h 1584"/>
                    <a:gd name="T56" fmla="*/ 60 w 1584"/>
                    <a:gd name="T57" fmla="*/ 476 h 1584"/>
                    <a:gd name="T58" fmla="*/ 272 w 1584"/>
                    <a:gd name="T59" fmla="*/ 386 h 1584"/>
                    <a:gd name="T60" fmla="*/ 296 w 1584"/>
                    <a:gd name="T61" fmla="*/ 354 h 1584"/>
                    <a:gd name="T62" fmla="*/ 354 w 1584"/>
                    <a:gd name="T63" fmla="*/ 296 h 1584"/>
                    <a:gd name="T64" fmla="*/ 316 w 1584"/>
                    <a:gd name="T65" fmla="*/ 152 h 1584"/>
                    <a:gd name="T66" fmla="*/ 542 w 1584"/>
                    <a:gd name="T67" fmla="*/ 176 h 1584"/>
                    <a:gd name="T68" fmla="*/ 580 w 1584"/>
                    <a:gd name="T69" fmla="*/ 160 h 1584"/>
                    <a:gd name="T70" fmla="*/ 660 w 1584"/>
                    <a:gd name="T71" fmla="*/ 138 h 1584"/>
                    <a:gd name="T72" fmla="*/ 700 w 1584"/>
                    <a:gd name="T73" fmla="*/ 0 h 1584"/>
                    <a:gd name="T74" fmla="*/ 884 w 1584"/>
                    <a:gd name="T75" fmla="*/ 128 h 1584"/>
                    <a:gd name="T76" fmla="*/ 926 w 1584"/>
                    <a:gd name="T77" fmla="*/ 134 h 1584"/>
                    <a:gd name="T78" fmla="*/ 1008 w 1584"/>
                    <a:gd name="T79" fmla="*/ 154 h 1584"/>
                    <a:gd name="T80" fmla="*/ 1108 w 1584"/>
                    <a:gd name="T81" fmla="*/ 60 h 1584"/>
                    <a:gd name="T82" fmla="*/ 1206 w 1584"/>
                    <a:gd name="T83" fmla="*/ 258 h 1584"/>
                    <a:gd name="T84" fmla="*/ 1240 w 1584"/>
                    <a:gd name="T85" fmla="*/ 284 h 1584"/>
                    <a:gd name="T86" fmla="*/ 1300 w 1584"/>
                    <a:gd name="T87" fmla="*/ 344 h 1584"/>
                    <a:gd name="T88" fmla="*/ 1432 w 1584"/>
                    <a:gd name="T89" fmla="*/ 316 h 1584"/>
                    <a:gd name="T90" fmla="*/ 1422 w 1584"/>
                    <a:gd name="T91" fmla="*/ 534 h 1584"/>
                    <a:gd name="T92" fmla="*/ 1438 w 1584"/>
                    <a:gd name="T93" fmla="*/ 574 h 1584"/>
                    <a:gd name="T94" fmla="*/ 1460 w 1584"/>
                    <a:gd name="T95" fmla="*/ 658 h 1584"/>
                    <a:gd name="T96" fmla="*/ 1466 w 1584"/>
                    <a:gd name="T97" fmla="*/ 700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84" h="1584">
                      <a:moveTo>
                        <a:pt x="1466" y="700"/>
                      </a:moveTo>
                      <a:lnTo>
                        <a:pt x="1584" y="700"/>
                      </a:lnTo>
                      <a:lnTo>
                        <a:pt x="1584" y="884"/>
                      </a:lnTo>
                      <a:lnTo>
                        <a:pt x="1466" y="884"/>
                      </a:lnTo>
                      <a:lnTo>
                        <a:pt x="1466" y="884"/>
                      </a:lnTo>
                      <a:lnTo>
                        <a:pt x="1460" y="926"/>
                      </a:lnTo>
                      <a:lnTo>
                        <a:pt x="1450" y="968"/>
                      </a:lnTo>
                      <a:lnTo>
                        <a:pt x="1438" y="1010"/>
                      </a:lnTo>
                      <a:lnTo>
                        <a:pt x="1422" y="1050"/>
                      </a:lnTo>
                      <a:lnTo>
                        <a:pt x="1524" y="1108"/>
                      </a:lnTo>
                      <a:lnTo>
                        <a:pt x="1432" y="1268"/>
                      </a:lnTo>
                      <a:lnTo>
                        <a:pt x="1328" y="1208"/>
                      </a:lnTo>
                      <a:lnTo>
                        <a:pt x="1328" y="1208"/>
                      </a:lnTo>
                      <a:lnTo>
                        <a:pt x="1300" y="1240"/>
                      </a:lnTo>
                      <a:lnTo>
                        <a:pt x="1272" y="1270"/>
                      </a:lnTo>
                      <a:lnTo>
                        <a:pt x="1240" y="1300"/>
                      </a:lnTo>
                      <a:lnTo>
                        <a:pt x="1206" y="1326"/>
                      </a:lnTo>
                      <a:lnTo>
                        <a:pt x="1268" y="1432"/>
                      </a:lnTo>
                      <a:lnTo>
                        <a:pt x="1108" y="1524"/>
                      </a:lnTo>
                      <a:lnTo>
                        <a:pt x="1046" y="1416"/>
                      </a:lnTo>
                      <a:lnTo>
                        <a:pt x="1046" y="1416"/>
                      </a:lnTo>
                      <a:lnTo>
                        <a:pt x="1008" y="1430"/>
                      </a:lnTo>
                      <a:lnTo>
                        <a:pt x="968" y="1442"/>
                      </a:lnTo>
                      <a:lnTo>
                        <a:pt x="926" y="1450"/>
                      </a:lnTo>
                      <a:lnTo>
                        <a:pt x="884" y="1456"/>
                      </a:lnTo>
                      <a:lnTo>
                        <a:pt x="884" y="1584"/>
                      </a:lnTo>
                      <a:lnTo>
                        <a:pt x="700" y="1584"/>
                      </a:lnTo>
                      <a:lnTo>
                        <a:pt x="700" y="1454"/>
                      </a:lnTo>
                      <a:lnTo>
                        <a:pt x="700" y="1454"/>
                      </a:lnTo>
                      <a:lnTo>
                        <a:pt x="660" y="1446"/>
                      </a:lnTo>
                      <a:lnTo>
                        <a:pt x="618" y="1436"/>
                      </a:lnTo>
                      <a:lnTo>
                        <a:pt x="580" y="1424"/>
                      </a:lnTo>
                      <a:lnTo>
                        <a:pt x="542" y="1408"/>
                      </a:lnTo>
                      <a:lnTo>
                        <a:pt x="476" y="1524"/>
                      </a:lnTo>
                      <a:lnTo>
                        <a:pt x="316" y="1432"/>
                      </a:lnTo>
                      <a:lnTo>
                        <a:pt x="384" y="1314"/>
                      </a:lnTo>
                      <a:lnTo>
                        <a:pt x="384" y="1314"/>
                      </a:lnTo>
                      <a:lnTo>
                        <a:pt x="354" y="1288"/>
                      </a:lnTo>
                      <a:lnTo>
                        <a:pt x="324" y="1260"/>
                      </a:lnTo>
                      <a:lnTo>
                        <a:pt x="296" y="1230"/>
                      </a:lnTo>
                      <a:lnTo>
                        <a:pt x="272" y="1198"/>
                      </a:lnTo>
                      <a:lnTo>
                        <a:pt x="152" y="1268"/>
                      </a:lnTo>
                      <a:lnTo>
                        <a:pt x="60" y="1108"/>
                      </a:lnTo>
                      <a:lnTo>
                        <a:pt x="180" y="1040"/>
                      </a:lnTo>
                      <a:lnTo>
                        <a:pt x="180" y="1040"/>
                      </a:lnTo>
                      <a:lnTo>
                        <a:pt x="168" y="1002"/>
                      </a:lnTo>
                      <a:lnTo>
                        <a:pt x="156" y="964"/>
                      </a:lnTo>
                      <a:lnTo>
                        <a:pt x="146" y="924"/>
                      </a:lnTo>
                      <a:lnTo>
                        <a:pt x="140" y="884"/>
                      </a:lnTo>
                      <a:lnTo>
                        <a:pt x="0" y="884"/>
                      </a:lnTo>
                      <a:lnTo>
                        <a:pt x="0" y="700"/>
                      </a:lnTo>
                      <a:lnTo>
                        <a:pt x="140" y="700"/>
                      </a:lnTo>
                      <a:lnTo>
                        <a:pt x="140" y="700"/>
                      </a:lnTo>
                      <a:lnTo>
                        <a:pt x="146" y="660"/>
                      </a:lnTo>
                      <a:lnTo>
                        <a:pt x="156" y="620"/>
                      </a:lnTo>
                      <a:lnTo>
                        <a:pt x="168" y="582"/>
                      </a:lnTo>
                      <a:lnTo>
                        <a:pt x="180" y="544"/>
                      </a:lnTo>
                      <a:lnTo>
                        <a:pt x="60" y="476"/>
                      </a:lnTo>
                      <a:lnTo>
                        <a:pt x="152" y="316"/>
                      </a:lnTo>
                      <a:lnTo>
                        <a:pt x="272" y="386"/>
                      </a:lnTo>
                      <a:lnTo>
                        <a:pt x="272" y="386"/>
                      </a:lnTo>
                      <a:lnTo>
                        <a:pt x="296" y="354"/>
                      </a:lnTo>
                      <a:lnTo>
                        <a:pt x="324" y="324"/>
                      </a:lnTo>
                      <a:lnTo>
                        <a:pt x="354" y="296"/>
                      </a:lnTo>
                      <a:lnTo>
                        <a:pt x="384" y="270"/>
                      </a:lnTo>
                      <a:lnTo>
                        <a:pt x="316" y="152"/>
                      </a:lnTo>
                      <a:lnTo>
                        <a:pt x="476" y="60"/>
                      </a:lnTo>
                      <a:lnTo>
                        <a:pt x="542" y="176"/>
                      </a:lnTo>
                      <a:lnTo>
                        <a:pt x="542" y="176"/>
                      </a:lnTo>
                      <a:lnTo>
                        <a:pt x="580" y="160"/>
                      </a:lnTo>
                      <a:lnTo>
                        <a:pt x="618" y="148"/>
                      </a:lnTo>
                      <a:lnTo>
                        <a:pt x="660" y="138"/>
                      </a:lnTo>
                      <a:lnTo>
                        <a:pt x="700" y="130"/>
                      </a:lnTo>
                      <a:lnTo>
                        <a:pt x="700" y="0"/>
                      </a:lnTo>
                      <a:lnTo>
                        <a:pt x="884" y="0"/>
                      </a:lnTo>
                      <a:lnTo>
                        <a:pt x="884" y="128"/>
                      </a:lnTo>
                      <a:lnTo>
                        <a:pt x="884" y="128"/>
                      </a:lnTo>
                      <a:lnTo>
                        <a:pt x="926" y="134"/>
                      </a:lnTo>
                      <a:lnTo>
                        <a:pt x="968" y="142"/>
                      </a:lnTo>
                      <a:lnTo>
                        <a:pt x="1008" y="154"/>
                      </a:lnTo>
                      <a:lnTo>
                        <a:pt x="1046" y="168"/>
                      </a:lnTo>
                      <a:lnTo>
                        <a:pt x="1108" y="60"/>
                      </a:lnTo>
                      <a:lnTo>
                        <a:pt x="1268" y="152"/>
                      </a:lnTo>
                      <a:lnTo>
                        <a:pt x="1206" y="258"/>
                      </a:lnTo>
                      <a:lnTo>
                        <a:pt x="1206" y="258"/>
                      </a:lnTo>
                      <a:lnTo>
                        <a:pt x="1240" y="284"/>
                      </a:lnTo>
                      <a:lnTo>
                        <a:pt x="1272" y="314"/>
                      </a:lnTo>
                      <a:lnTo>
                        <a:pt x="1300" y="344"/>
                      </a:lnTo>
                      <a:lnTo>
                        <a:pt x="1328" y="376"/>
                      </a:lnTo>
                      <a:lnTo>
                        <a:pt x="1432" y="316"/>
                      </a:lnTo>
                      <a:lnTo>
                        <a:pt x="1524" y="476"/>
                      </a:lnTo>
                      <a:lnTo>
                        <a:pt x="1422" y="534"/>
                      </a:lnTo>
                      <a:lnTo>
                        <a:pt x="1422" y="534"/>
                      </a:lnTo>
                      <a:lnTo>
                        <a:pt x="1438" y="574"/>
                      </a:lnTo>
                      <a:lnTo>
                        <a:pt x="1450" y="616"/>
                      </a:lnTo>
                      <a:lnTo>
                        <a:pt x="1460" y="658"/>
                      </a:lnTo>
                      <a:lnTo>
                        <a:pt x="1466" y="700"/>
                      </a:lnTo>
                      <a:lnTo>
                        <a:pt x="1466" y="700"/>
                      </a:lnTo>
                      <a:close/>
                    </a:path>
                  </a:pathLst>
                </a:custGeom>
                <a:grpFill/>
                <a:ln>
                  <a:noFill/>
                </a:ln>
              </p:spPr>
              <p:txBody>
                <a:bodyPr vert="horz" wrap="square" lIns="121920" tIns="60960" rIns="121920" bIns="60960" numCol="1" anchor="t" anchorCtr="0" compatLnSpc="1">
                  <a:prstTxWarp prst="textNoShape">
                    <a:avLst/>
                  </a:prstTxWarp>
                </a:bodyPr>
                <a:lstStyle/>
                <a:p>
                  <a:endParaRPr lang="zh-CN" altLang="en-US" sz="1050"/>
                </a:p>
              </p:txBody>
            </p:sp>
            <p:sp>
              <p:nvSpPr>
                <p:cNvPr id="86" name="椭圆 85"/>
                <p:cNvSpPr/>
                <p:nvPr/>
              </p:nvSpPr>
              <p:spPr>
                <a:xfrm>
                  <a:off x="3559628" y="2135442"/>
                  <a:ext cx="1731032" cy="1731032"/>
                </a:xfrm>
                <a:prstGeom prst="ellipse">
                  <a:avLst/>
                </a:prstGeom>
                <a:grp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050" b="1" dirty="0">
                      <a:latin typeface="微软雅黑" pitchFamily="34" charset="-122"/>
                      <a:ea typeface="微软雅黑" pitchFamily="34" charset="-122"/>
                    </a:rPr>
                    <a:t>对接系统</a:t>
                  </a:r>
                  <a:endParaRPr lang="en-US" altLang="zh-CN" sz="1050" b="1" dirty="0">
                    <a:latin typeface="微软雅黑" pitchFamily="34" charset="-122"/>
                    <a:ea typeface="微软雅黑" pitchFamily="34" charset="-122"/>
                  </a:endParaRPr>
                </a:p>
              </p:txBody>
            </p:sp>
          </p:grpSp>
        </p:grpSp>
        <p:sp>
          <p:nvSpPr>
            <p:cNvPr id="82" name="文本框 81"/>
            <p:cNvSpPr txBox="1"/>
            <p:nvPr/>
          </p:nvSpPr>
          <p:spPr>
            <a:xfrm>
              <a:off x="4716194" y="3262909"/>
              <a:ext cx="1220527" cy="284742"/>
            </a:xfrm>
            <a:prstGeom prst="rect">
              <a:avLst/>
            </a:prstGeom>
            <a:noFill/>
          </p:spPr>
          <p:txBody>
            <a:bodyPr wrap="none" rtlCol="0">
              <a:spAutoFit/>
            </a:bodyPr>
            <a:lstStyle/>
            <a:p>
              <a:r>
                <a:rPr lang="zh-CN" altLang="en-US" b="1" dirty="0">
                  <a:solidFill>
                    <a:srgbClr val="1A7BAE"/>
                  </a:solidFill>
                </a:rPr>
                <a:t>系统对接文件</a:t>
              </a:r>
            </a:p>
          </p:txBody>
        </p:sp>
      </p:grpSp>
      <p:sp>
        <p:nvSpPr>
          <p:cNvPr id="90" name="Title 3"/>
          <p:cNvSpPr txBox="1">
            <a:spLocks/>
          </p:cNvSpPr>
          <p:nvPr/>
        </p:nvSpPr>
        <p:spPr>
          <a:xfrm>
            <a:off x="254001" y="275167"/>
            <a:ext cx="11004551" cy="68791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dirty="0" smtClean="0">
                <a:cs typeface="Arial" charset="0"/>
              </a:rPr>
              <a:t>统一的文档平台</a:t>
            </a:r>
            <a:endParaRPr lang="en-US" altLang="zh-CN" dirty="0">
              <a:cs typeface="Arial" charset="0"/>
            </a:endParaRPr>
          </a:p>
        </p:txBody>
      </p:sp>
    </p:spTree>
    <p:extLst>
      <p:ext uri="{BB962C8B-B14F-4D97-AF65-F5344CB8AC3E}">
        <p14:creationId xmlns:p14="http://schemas.microsoft.com/office/powerpoint/2010/main" val="20992834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组合 88"/>
          <p:cNvGrpSpPr/>
          <p:nvPr/>
        </p:nvGrpSpPr>
        <p:grpSpPr>
          <a:xfrm>
            <a:off x="975440" y="1280854"/>
            <a:ext cx="10415156" cy="5499527"/>
            <a:chOff x="975440" y="1097972"/>
            <a:chExt cx="10415156" cy="5499527"/>
          </a:xfrm>
        </p:grpSpPr>
        <p:sp>
          <p:nvSpPr>
            <p:cNvPr id="2" name="矩形 1"/>
            <p:cNvSpPr/>
            <p:nvPr/>
          </p:nvSpPr>
          <p:spPr>
            <a:xfrm>
              <a:off x="975440" y="4270992"/>
              <a:ext cx="2593911" cy="2308324"/>
            </a:xfrm>
            <a:prstGeom prst="rect">
              <a:avLst/>
            </a:prstGeom>
          </p:spPr>
          <p:txBody>
            <a:bodyPr wrap="square">
              <a:spAutoFit/>
            </a:bodyPr>
            <a:lstStyle/>
            <a:p>
              <a:pPr marL="380990" indent="-380990">
                <a:buFont typeface="Wingdings" panose="05000000000000000000" pitchFamily="2" charset="2"/>
                <a:buChar char="l"/>
              </a:pPr>
              <a:r>
                <a:rPr lang="zh-CN" altLang="en-US" sz="2400" b="1" dirty="0" smtClean="0">
                  <a:solidFill>
                    <a:srgbClr val="1A7BAE"/>
                  </a:solidFill>
                  <a:latin typeface="Calibri" panose="020F0502020204030204" pitchFamily="34" charset="0"/>
                  <a:ea typeface="宋体" panose="02010600030101010101" pitchFamily="2" charset="-122"/>
                  <a:cs typeface="Times New Roman" panose="02020603050405020304" pitchFamily="18" charset="0"/>
                </a:rPr>
                <a:t>功能数据安全</a:t>
              </a:r>
              <a:endParaRPr lang="en-US" altLang="zh-CN" sz="2400" b="1" dirty="0">
                <a:solidFill>
                  <a:srgbClr val="1A7BAE"/>
                </a:solidFill>
                <a:latin typeface="Calibri" panose="020F0502020204030204" pitchFamily="34" charset="0"/>
                <a:ea typeface="宋体" panose="02010600030101010101" pitchFamily="2" charset="-122"/>
                <a:cs typeface="Times New Roman" panose="02020603050405020304" pitchFamily="18" charset="0"/>
              </a:endParaRPr>
            </a:p>
            <a:p>
              <a:pPr marL="990575" lvl="1" indent="-380990">
                <a:buFont typeface="Wingdings" panose="05000000000000000000" pitchFamily="2" charset="2"/>
                <a:buChar char="Ø"/>
              </a:pPr>
              <a:r>
                <a:rPr lang="zh-CN" altLang="en-US"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加水印</a:t>
              </a:r>
              <a:endParaRPr lang="en-US" altLang="zh-CN"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endParaRPr>
            </a:p>
            <a:p>
              <a:pPr marL="990575" lvl="1" indent="-380990">
                <a:buFont typeface="Wingdings" panose="05000000000000000000" pitchFamily="2" charset="2"/>
                <a:buChar char="Ø"/>
              </a:pPr>
              <a:r>
                <a:rPr lang="zh-CN" altLang="zh-CN"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加密</a:t>
              </a:r>
              <a:r>
                <a:rPr lang="zh-CN" altLang="en-US"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传输</a:t>
              </a:r>
              <a:endParaRPr lang="en-US" altLang="zh-CN"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endParaRPr>
            </a:p>
            <a:p>
              <a:pPr marL="990575" lvl="1" indent="-380990">
                <a:buFont typeface="Wingdings" panose="05000000000000000000" pitchFamily="2" charset="2"/>
                <a:buChar char="Ø"/>
              </a:pPr>
              <a:r>
                <a:rPr lang="zh-CN" altLang="zh-CN"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分片存储</a:t>
              </a:r>
              <a:endParaRPr lang="en-US" altLang="zh-CN"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endParaRPr>
            </a:p>
            <a:p>
              <a:pPr marL="990575" lvl="1" indent="-380990">
                <a:buFont typeface="Wingdings" panose="05000000000000000000" pitchFamily="2" charset="2"/>
                <a:buChar char="Ø"/>
              </a:pPr>
              <a:r>
                <a:rPr lang="zh-CN" altLang="en-US"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冗余备份</a:t>
              </a:r>
              <a:endParaRPr lang="en-US" altLang="zh-CN"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endParaRPr>
            </a:p>
            <a:p>
              <a:pPr marL="990575" lvl="1" indent="-380990">
                <a:buFont typeface="Wingdings" panose="05000000000000000000" pitchFamily="2" charset="2"/>
                <a:buChar char="Ø"/>
              </a:pPr>
              <a:r>
                <a:rPr lang="zh-CN" altLang="en-US"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权限控制</a:t>
              </a:r>
              <a:endParaRPr lang="en-US" altLang="zh-CN"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endParaRPr>
            </a:p>
            <a:p>
              <a:pPr marL="990575" lvl="1" indent="-380990">
                <a:buFont typeface="Wingdings" panose="05000000000000000000" pitchFamily="2" charset="2"/>
                <a:buChar char="Ø"/>
              </a:pPr>
              <a:r>
                <a:rPr lang="zh-CN" altLang="en-US"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日志审计</a:t>
              </a:r>
              <a:endParaRPr lang="en-US" altLang="zh-CN"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endParaRPr>
            </a:p>
          </p:txBody>
        </p:sp>
        <p:grpSp>
          <p:nvGrpSpPr>
            <p:cNvPr id="3" name="组合 2"/>
            <p:cNvGrpSpPr/>
            <p:nvPr/>
          </p:nvGrpSpPr>
          <p:grpSpPr>
            <a:xfrm>
              <a:off x="1191566" y="1097972"/>
              <a:ext cx="10199030" cy="2960701"/>
              <a:chOff x="893675" y="627534"/>
              <a:chExt cx="7649272" cy="2220526"/>
            </a:xfrm>
          </p:grpSpPr>
          <p:grpSp>
            <p:nvGrpSpPr>
              <p:cNvPr id="4" name="组合 3"/>
              <p:cNvGrpSpPr/>
              <p:nvPr/>
            </p:nvGrpSpPr>
            <p:grpSpPr>
              <a:xfrm>
                <a:off x="893675" y="1629309"/>
                <a:ext cx="1260479" cy="1175487"/>
                <a:chOff x="887733" y="1127173"/>
                <a:chExt cx="1489049" cy="1380687"/>
              </a:xfrm>
            </p:grpSpPr>
            <p:sp>
              <p:nvSpPr>
                <p:cNvPr id="82" name="Rounded Rectangle 2060"/>
                <p:cNvSpPr/>
                <p:nvPr/>
              </p:nvSpPr>
              <p:spPr bwMode="auto">
                <a:xfrm>
                  <a:off x="887733" y="1127173"/>
                  <a:ext cx="1489049" cy="1380687"/>
                </a:xfrm>
                <a:custGeom>
                  <a:avLst/>
                  <a:gdLst/>
                  <a:ahLst/>
                  <a:cxnLst/>
                  <a:rect l="l" t="t" r="r" b="b"/>
                  <a:pathLst>
                    <a:path w="542456" h="526753">
                      <a:moveTo>
                        <a:pt x="45804" y="47263"/>
                      </a:moveTo>
                      <a:lnTo>
                        <a:pt x="45804" y="392812"/>
                      </a:lnTo>
                      <a:lnTo>
                        <a:pt x="496653" y="392812"/>
                      </a:lnTo>
                      <a:lnTo>
                        <a:pt x="496653" y="47263"/>
                      </a:lnTo>
                      <a:close/>
                      <a:moveTo>
                        <a:pt x="35310" y="0"/>
                      </a:moveTo>
                      <a:lnTo>
                        <a:pt x="507146" y="0"/>
                      </a:lnTo>
                      <a:cubicBezTo>
                        <a:pt x="526647" y="0"/>
                        <a:pt x="542456" y="15809"/>
                        <a:pt x="542456" y="35310"/>
                      </a:cubicBezTo>
                      <a:lnTo>
                        <a:pt x="542456" y="405128"/>
                      </a:lnTo>
                      <a:cubicBezTo>
                        <a:pt x="542456" y="424629"/>
                        <a:pt x="526647" y="440438"/>
                        <a:pt x="507146" y="440438"/>
                      </a:cubicBezTo>
                      <a:lnTo>
                        <a:pt x="325203" y="440438"/>
                      </a:lnTo>
                      <a:lnTo>
                        <a:pt x="325203" y="485340"/>
                      </a:lnTo>
                      <a:cubicBezTo>
                        <a:pt x="383488" y="490959"/>
                        <a:pt x="432800" y="506124"/>
                        <a:pt x="463161" y="526753"/>
                      </a:cubicBezTo>
                      <a:lnTo>
                        <a:pt x="79298" y="526753"/>
                      </a:lnTo>
                      <a:cubicBezTo>
                        <a:pt x="109659" y="506125"/>
                        <a:pt x="158970" y="490959"/>
                        <a:pt x="217253" y="485341"/>
                      </a:cubicBezTo>
                      <a:lnTo>
                        <a:pt x="217253" y="440438"/>
                      </a:lnTo>
                      <a:lnTo>
                        <a:pt x="35310" y="440438"/>
                      </a:lnTo>
                      <a:cubicBezTo>
                        <a:pt x="15809" y="440438"/>
                        <a:pt x="0" y="424629"/>
                        <a:pt x="0" y="405128"/>
                      </a:cubicBezTo>
                      <a:lnTo>
                        <a:pt x="0" y="35310"/>
                      </a:lnTo>
                      <a:cubicBezTo>
                        <a:pt x="0" y="15809"/>
                        <a:pt x="15809" y="0"/>
                        <a:pt x="35310" y="0"/>
                      </a:cubicBezTo>
                      <a:close/>
                    </a:path>
                  </a:pathLst>
                </a:custGeom>
                <a:solidFill>
                  <a:srgbClr val="1A7BAE"/>
                </a:solidFill>
                <a:ln w="9525" cap="flat" cmpd="sng" algn="ctr">
                  <a:noFill/>
                  <a:prstDash val="solid"/>
                  <a:headEnd type="none" w="med" len="med"/>
                  <a:tailEnd type="none" w="med" len="med"/>
                </a:ln>
                <a:effectLst/>
              </p:spPr>
              <p:txBody>
                <a:bodyPr rot="0" spcFirstLastPara="0" vertOverflow="overflow" horzOverflow="overflow" vert="horz" wrap="square" lIns="121920" tIns="60960" rIns="60960" bIns="121920" numCol="1" spcCol="0" rtlCol="0" fromWordArt="0" anchor="b" anchorCtr="0" forceAA="0" compatLnSpc="1">
                  <a:prstTxWarp prst="textNoShape">
                    <a:avLst/>
                  </a:prstTxWarp>
                  <a:noAutofit/>
                </a:bodyPr>
                <a:lstStyle/>
                <a:p>
                  <a:pPr algn="ctr" defTabSz="914160" fontAlgn="base">
                    <a:spcBef>
                      <a:spcPct val="0"/>
                    </a:spcBef>
                    <a:spcAft>
                      <a:spcPct val="0"/>
                    </a:spcAft>
                    <a:defRPr/>
                  </a:pPr>
                  <a:endParaRPr lang="en-US" sz="1600" kern="0" spc="-51" dirty="0" err="1">
                    <a:solidFill>
                      <a:srgbClr val="FFFFFF"/>
                    </a:solidFill>
                    <a:ea typeface="Segoe UI" pitchFamily="34" charset="0"/>
                    <a:cs typeface="Segoe UI" pitchFamily="34" charset="0"/>
                  </a:endParaRPr>
                </a:p>
              </p:txBody>
            </p:sp>
            <p:sp>
              <p:nvSpPr>
                <p:cNvPr id="83" name="文本框 82"/>
                <p:cNvSpPr txBox="1"/>
                <p:nvPr/>
              </p:nvSpPr>
              <p:spPr>
                <a:xfrm rot="19713318">
                  <a:off x="1095964" y="1506272"/>
                  <a:ext cx="1072583" cy="406692"/>
                </a:xfrm>
                <a:prstGeom prst="rect">
                  <a:avLst/>
                </a:prstGeom>
                <a:noFill/>
              </p:spPr>
              <p:txBody>
                <a:bodyPr wrap="none" rtlCol="0">
                  <a:spAutoFit/>
                </a:bodyPr>
                <a:lstStyle/>
                <a:p>
                  <a:pPr algn="ctr"/>
                  <a:r>
                    <a:rPr lang="zh-CN" altLang="en-US" sz="800" dirty="0" smtClean="0">
                      <a:solidFill>
                        <a:srgbClr val="9AA5AE"/>
                      </a:solidFill>
                    </a:rPr>
                    <a:t>北京云栖科技有限公司</a:t>
                  </a:r>
                  <a:endParaRPr lang="en-US" altLang="zh-CN" sz="800" dirty="0">
                    <a:solidFill>
                      <a:srgbClr val="9AA5AE"/>
                    </a:solidFill>
                  </a:endParaRPr>
                </a:p>
                <a:p>
                  <a:pPr algn="ctr"/>
                  <a:r>
                    <a:rPr lang="zh-CN" altLang="en-US" sz="800" dirty="0" smtClean="0">
                      <a:solidFill>
                        <a:srgbClr val="9AA5AE"/>
                      </a:solidFill>
                    </a:rPr>
                    <a:t>陈元裕</a:t>
                  </a:r>
                  <a:endParaRPr lang="en-US" altLang="zh-CN" sz="800" dirty="0" smtClean="0">
                    <a:solidFill>
                      <a:srgbClr val="9AA5AE"/>
                    </a:solidFill>
                  </a:endParaRPr>
                </a:p>
                <a:p>
                  <a:pPr algn="ctr"/>
                  <a:r>
                    <a:rPr lang="en-US" altLang="zh-CN" sz="800" dirty="0" smtClean="0">
                      <a:solidFill>
                        <a:srgbClr val="9AA5AE"/>
                      </a:solidFill>
                    </a:rPr>
                    <a:t>2016-04-25 </a:t>
                  </a:r>
                  <a:r>
                    <a:rPr lang="en-US" altLang="zh-CN" sz="800" dirty="0">
                      <a:solidFill>
                        <a:srgbClr val="9AA5AE"/>
                      </a:solidFill>
                    </a:rPr>
                    <a:t>12</a:t>
                  </a:r>
                  <a:r>
                    <a:rPr lang="zh-CN" altLang="en-US" sz="800" dirty="0">
                      <a:solidFill>
                        <a:srgbClr val="9AA5AE"/>
                      </a:solidFill>
                    </a:rPr>
                    <a:t>：</a:t>
                  </a:r>
                  <a:r>
                    <a:rPr lang="en-US" altLang="zh-CN" sz="800" dirty="0">
                      <a:solidFill>
                        <a:srgbClr val="9AA5AE"/>
                      </a:solidFill>
                    </a:rPr>
                    <a:t>56</a:t>
                  </a:r>
                  <a:endParaRPr lang="zh-CN" altLang="en-US" sz="800" dirty="0">
                    <a:solidFill>
                      <a:srgbClr val="9AA5AE"/>
                    </a:solidFill>
                  </a:endParaRPr>
                </a:p>
              </p:txBody>
            </p:sp>
          </p:grpSp>
          <p:grpSp>
            <p:nvGrpSpPr>
              <p:cNvPr id="5" name="组合 4"/>
              <p:cNvGrpSpPr/>
              <p:nvPr/>
            </p:nvGrpSpPr>
            <p:grpSpPr>
              <a:xfrm>
                <a:off x="2609250" y="1536905"/>
                <a:ext cx="2093066" cy="431896"/>
                <a:chOff x="2838974" y="1579643"/>
                <a:chExt cx="2093066" cy="431896"/>
              </a:xfrm>
            </p:grpSpPr>
            <p:sp>
              <p:nvSpPr>
                <p:cNvPr id="72" name="左右箭头 71"/>
                <p:cNvSpPr/>
                <p:nvPr/>
              </p:nvSpPr>
              <p:spPr>
                <a:xfrm>
                  <a:off x="2838974" y="1623495"/>
                  <a:ext cx="2093066" cy="388044"/>
                </a:xfrm>
                <a:prstGeom prst="leftRightArrow">
                  <a:avLst/>
                </a:pr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73" name="矩形 72"/>
                <p:cNvSpPr/>
                <p:nvPr/>
              </p:nvSpPr>
              <p:spPr>
                <a:xfrm>
                  <a:off x="3739394" y="1770257"/>
                  <a:ext cx="85281" cy="906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74" name="矩形 73"/>
                <p:cNvSpPr/>
                <p:nvPr/>
              </p:nvSpPr>
              <p:spPr>
                <a:xfrm>
                  <a:off x="3950830" y="1770257"/>
                  <a:ext cx="85281" cy="906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75" name="矩形 74"/>
                <p:cNvSpPr/>
                <p:nvPr/>
              </p:nvSpPr>
              <p:spPr>
                <a:xfrm>
                  <a:off x="4160030" y="1770257"/>
                  <a:ext cx="85281" cy="906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76" name="矩形 75"/>
                <p:cNvSpPr/>
                <p:nvPr/>
              </p:nvSpPr>
              <p:spPr>
                <a:xfrm>
                  <a:off x="3114386" y="1770257"/>
                  <a:ext cx="85281" cy="90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77" name="矩形 76"/>
                <p:cNvSpPr/>
                <p:nvPr/>
              </p:nvSpPr>
              <p:spPr>
                <a:xfrm>
                  <a:off x="3325822" y="1770257"/>
                  <a:ext cx="85281" cy="906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78" name="矩形 77"/>
                <p:cNvSpPr/>
                <p:nvPr/>
              </p:nvSpPr>
              <p:spPr>
                <a:xfrm>
                  <a:off x="3535022" y="1770257"/>
                  <a:ext cx="85281" cy="90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79" name="矩形 78"/>
                <p:cNvSpPr/>
                <p:nvPr/>
              </p:nvSpPr>
              <p:spPr>
                <a:xfrm>
                  <a:off x="4367346" y="1770257"/>
                  <a:ext cx="85281" cy="90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80" name="矩形 79"/>
                <p:cNvSpPr/>
                <p:nvPr/>
              </p:nvSpPr>
              <p:spPr>
                <a:xfrm>
                  <a:off x="4574662" y="1770257"/>
                  <a:ext cx="85281" cy="90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81" name="Freeform 92"/>
                <p:cNvSpPr>
                  <a:spLocks noEditPoints="1"/>
                </p:cNvSpPr>
                <p:nvPr/>
              </p:nvSpPr>
              <p:spPr bwMode="black">
                <a:xfrm>
                  <a:off x="3731787" y="1579643"/>
                  <a:ext cx="304324" cy="401783"/>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rgbClr val="AEAEAE"/>
                </a:solidFill>
                <a:ln>
                  <a:noFill/>
                </a:ln>
                <a:extLst/>
              </p:spPr>
              <p:txBody>
                <a:bodyPr vert="horz" wrap="square" lIns="121893" tIns="60947" rIns="121893" bIns="60947" numCol="1" anchor="t" anchorCtr="0" compatLnSpc="1">
                  <a:prstTxWarp prst="textNoShape">
                    <a:avLst/>
                  </a:prstTxWarp>
                </a:bodyPr>
                <a:lstStyle/>
                <a:p>
                  <a:pPr defTabSz="914272"/>
                  <a:endParaRPr lang="en-US" sz="3200">
                    <a:solidFill>
                      <a:srgbClr val="FFFFFF"/>
                    </a:solidFill>
                  </a:endParaRPr>
                </a:p>
              </p:txBody>
            </p:sp>
          </p:grpSp>
          <p:sp>
            <p:nvSpPr>
              <p:cNvPr id="6" name="Freeform 77"/>
              <p:cNvSpPr>
                <a:spLocks noEditPoints="1"/>
              </p:cNvSpPr>
              <p:nvPr/>
            </p:nvSpPr>
            <p:spPr bwMode="auto">
              <a:xfrm>
                <a:off x="5203548" y="627534"/>
                <a:ext cx="3339399" cy="2220526"/>
              </a:xfrm>
              <a:custGeom>
                <a:avLst/>
                <a:gdLst>
                  <a:gd name="T0" fmla="*/ 340 w 413"/>
                  <a:gd name="T1" fmla="*/ 283 h 283"/>
                  <a:gd name="T2" fmla="*/ 73 w 413"/>
                  <a:gd name="T3" fmla="*/ 283 h 283"/>
                  <a:gd name="T4" fmla="*/ 72 w 413"/>
                  <a:gd name="T5" fmla="*/ 283 h 283"/>
                  <a:gd name="T6" fmla="*/ 0 w 413"/>
                  <a:gd name="T7" fmla="*/ 209 h 283"/>
                  <a:gd name="T8" fmla="*/ 70 w 413"/>
                  <a:gd name="T9" fmla="*/ 135 h 283"/>
                  <a:gd name="T10" fmla="*/ 66 w 413"/>
                  <a:gd name="T11" fmla="*/ 107 h 283"/>
                  <a:gd name="T12" fmla="*/ 173 w 413"/>
                  <a:gd name="T13" fmla="*/ 0 h 283"/>
                  <a:gd name="T14" fmla="*/ 273 w 413"/>
                  <a:gd name="T15" fmla="*/ 69 h 283"/>
                  <a:gd name="T16" fmla="*/ 273 w 413"/>
                  <a:gd name="T17" fmla="*/ 69 h 283"/>
                  <a:gd name="T18" fmla="*/ 346 w 413"/>
                  <a:gd name="T19" fmla="*/ 135 h 283"/>
                  <a:gd name="T20" fmla="*/ 413 w 413"/>
                  <a:gd name="T21" fmla="*/ 209 h 283"/>
                  <a:gd name="T22" fmla="*/ 341 w 413"/>
                  <a:gd name="T23" fmla="*/ 283 h 283"/>
                  <a:gd name="T24" fmla="*/ 340 w 413"/>
                  <a:gd name="T25" fmla="*/ 283 h 283"/>
                  <a:gd name="T26" fmla="*/ 73 w 413"/>
                  <a:gd name="T27" fmla="*/ 268 h 283"/>
                  <a:gd name="T28" fmla="*/ 339 w 413"/>
                  <a:gd name="T29" fmla="*/ 268 h 283"/>
                  <a:gd name="T30" fmla="*/ 340 w 413"/>
                  <a:gd name="T31" fmla="*/ 268 h 283"/>
                  <a:gd name="T32" fmla="*/ 398 w 413"/>
                  <a:gd name="T33" fmla="*/ 209 h 283"/>
                  <a:gd name="T34" fmla="*/ 339 w 413"/>
                  <a:gd name="T35" fmla="*/ 150 h 283"/>
                  <a:gd name="T36" fmla="*/ 332 w 413"/>
                  <a:gd name="T37" fmla="*/ 142 h 283"/>
                  <a:gd name="T38" fmla="*/ 273 w 413"/>
                  <a:gd name="T39" fmla="*/ 83 h 283"/>
                  <a:gd name="T40" fmla="*/ 268 w 413"/>
                  <a:gd name="T41" fmla="*/ 84 h 283"/>
                  <a:gd name="T42" fmla="*/ 261 w 413"/>
                  <a:gd name="T43" fmla="*/ 79 h 283"/>
                  <a:gd name="T44" fmla="*/ 173 w 413"/>
                  <a:gd name="T45" fmla="*/ 15 h 283"/>
                  <a:gd name="T46" fmla="*/ 81 w 413"/>
                  <a:gd name="T47" fmla="*/ 107 h 283"/>
                  <a:gd name="T48" fmla="*/ 87 w 413"/>
                  <a:gd name="T49" fmla="*/ 140 h 283"/>
                  <a:gd name="T50" fmla="*/ 86 w 413"/>
                  <a:gd name="T51" fmla="*/ 147 h 283"/>
                  <a:gd name="T52" fmla="*/ 79 w 413"/>
                  <a:gd name="T53" fmla="*/ 150 h 283"/>
                  <a:gd name="T54" fmla="*/ 73 w 413"/>
                  <a:gd name="T55" fmla="*/ 150 h 283"/>
                  <a:gd name="T56" fmla="*/ 14 w 413"/>
                  <a:gd name="T57" fmla="*/ 209 h 283"/>
                  <a:gd name="T58" fmla="*/ 73 w 413"/>
                  <a:gd name="T59" fmla="*/ 268 h 283"/>
                  <a:gd name="T60" fmla="*/ 73 w 413"/>
                  <a:gd name="T61" fmla="*/ 26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283">
                    <a:moveTo>
                      <a:pt x="340" y="283"/>
                    </a:moveTo>
                    <a:cubicBezTo>
                      <a:pt x="73" y="283"/>
                      <a:pt x="73" y="283"/>
                      <a:pt x="73" y="283"/>
                    </a:cubicBezTo>
                    <a:cubicBezTo>
                      <a:pt x="73" y="283"/>
                      <a:pt x="72" y="283"/>
                      <a:pt x="72" y="283"/>
                    </a:cubicBezTo>
                    <a:cubicBezTo>
                      <a:pt x="32" y="282"/>
                      <a:pt x="0" y="249"/>
                      <a:pt x="0" y="209"/>
                    </a:cubicBezTo>
                    <a:cubicBezTo>
                      <a:pt x="0" y="169"/>
                      <a:pt x="31" y="137"/>
                      <a:pt x="70" y="135"/>
                    </a:cubicBezTo>
                    <a:cubicBezTo>
                      <a:pt x="67" y="126"/>
                      <a:pt x="66" y="117"/>
                      <a:pt x="66" y="107"/>
                    </a:cubicBezTo>
                    <a:cubicBezTo>
                      <a:pt x="66" y="48"/>
                      <a:pt x="114" y="0"/>
                      <a:pt x="173" y="0"/>
                    </a:cubicBezTo>
                    <a:cubicBezTo>
                      <a:pt x="217" y="0"/>
                      <a:pt x="257" y="27"/>
                      <a:pt x="273" y="69"/>
                    </a:cubicBezTo>
                    <a:cubicBezTo>
                      <a:pt x="273" y="69"/>
                      <a:pt x="273" y="69"/>
                      <a:pt x="273" y="69"/>
                    </a:cubicBezTo>
                    <a:cubicBezTo>
                      <a:pt x="311" y="69"/>
                      <a:pt x="343" y="98"/>
                      <a:pt x="346" y="135"/>
                    </a:cubicBezTo>
                    <a:cubicBezTo>
                      <a:pt x="384" y="139"/>
                      <a:pt x="413" y="171"/>
                      <a:pt x="413" y="209"/>
                    </a:cubicBezTo>
                    <a:cubicBezTo>
                      <a:pt x="413" y="249"/>
                      <a:pt x="381" y="282"/>
                      <a:pt x="341" y="283"/>
                    </a:cubicBezTo>
                    <a:cubicBezTo>
                      <a:pt x="340" y="283"/>
                      <a:pt x="340" y="283"/>
                      <a:pt x="340" y="283"/>
                    </a:cubicBezTo>
                    <a:close/>
                    <a:moveTo>
                      <a:pt x="73" y="268"/>
                    </a:moveTo>
                    <a:cubicBezTo>
                      <a:pt x="339" y="268"/>
                      <a:pt x="339" y="268"/>
                      <a:pt x="339" y="268"/>
                    </a:cubicBezTo>
                    <a:cubicBezTo>
                      <a:pt x="339" y="268"/>
                      <a:pt x="340" y="268"/>
                      <a:pt x="340" y="268"/>
                    </a:cubicBezTo>
                    <a:cubicBezTo>
                      <a:pt x="372" y="268"/>
                      <a:pt x="398" y="241"/>
                      <a:pt x="398" y="209"/>
                    </a:cubicBezTo>
                    <a:cubicBezTo>
                      <a:pt x="398" y="176"/>
                      <a:pt x="372" y="150"/>
                      <a:pt x="339" y="150"/>
                    </a:cubicBezTo>
                    <a:cubicBezTo>
                      <a:pt x="335" y="150"/>
                      <a:pt x="332" y="146"/>
                      <a:pt x="332" y="142"/>
                    </a:cubicBezTo>
                    <a:cubicBezTo>
                      <a:pt x="332" y="110"/>
                      <a:pt x="305" y="83"/>
                      <a:pt x="273" y="83"/>
                    </a:cubicBezTo>
                    <a:cubicBezTo>
                      <a:pt x="271" y="83"/>
                      <a:pt x="270" y="83"/>
                      <a:pt x="268" y="84"/>
                    </a:cubicBezTo>
                    <a:cubicBezTo>
                      <a:pt x="265" y="84"/>
                      <a:pt x="262" y="82"/>
                      <a:pt x="261" y="79"/>
                    </a:cubicBezTo>
                    <a:cubicBezTo>
                      <a:pt x="248" y="40"/>
                      <a:pt x="213" y="15"/>
                      <a:pt x="173" y="15"/>
                    </a:cubicBezTo>
                    <a:cubicBezTo>
                      <a:pt x="122" y="15"/>
                      <a:pt x="81" y="56"/>
                      <a:pt x="81" y="107"/>
                    </a:cubicBezTo>
                    <a:cubicBezTo>
                      <a:pt x="81" y="118"/>
                      <a:pt x="83" y="129"/>
                      <a:pt x="87" y="140"/>
                    </a:cubicBezTo>
                    <a:cubicBezTo>
                      <a:pt x="88" y="142"/>
                      <a:pt x="87" y="145"/>
                      <a:pt x="86" y="147"/>
                    </a:cubicBezTo>
                    <a:cubicBezTo>
                      <a:pt x="84" y="149"/>
                      <a:pt x="82" y="150"/>
                      <a:pt x="79" y="150"/>
                    </a:cubicBezTo>
                    <a:cubicBezTo>
                      <a:pt x="77" y="150"/>
                      <a:pt x="75" y="150"/>
                      <a:pt x="73" y="150"/>
                    </a:cubicBezTo>
                    <a:cubicBezTo>
                      <a:pt x="41" y="150"/>
                      <a:pt x="14" y="176"/>
                      <a:pt x="14" y="209"/>
                    </a:cubicBezTo>
                    <a:cubicBezTo>
                      <a:pt x="14" y="241"/>
                      <a:pt x="41" y="268"/>
                      <a:pt x="73" y="268"/>
                    </a:cubicBezTo>
                    <a:cubicBezTo>
                      <a:pt x="73" y="268"/>
                      <a:pt x="73" y="268"/>
                      <a:pt x="73" y="268"/>
                    </a:cubicBezTo>
                    <a:close/>
                  </a:path>
                </a:pathLst>
              </a:custGeom>
              <a:solidFill>
                <a:srgbClr val="1A7BAE"/>
              </a:solidFill>
              <a:ln>
                <a:solidFill>
                  <a:srgbClr val="1A7BAE"/>
                </a:solidFill>
              </a:ln>
            </p:spPr>
            <p:txBody>
              <a:bodyPr vert="horz" wrap="square" lIns="91428" tIns="45715" rIns="91428" bIns="45715" numCol="1" anchor="t" anchorCtr="0" compatLnSpc="1">
                <a:prstTxWarp prst="textNoShape">
                  <a:avLst/>
                </a:prstTxWarp>
              </a:bodyPr>
              <a:lstStyle/>
              <a:p>
                <a:endParaRPr lang="en-US" sz="2133"/>
              </a:p>
            </p:txBody>
          </p:sp>
          <p:sp>
            <p:nvSpPr>
              <p:cNvPr id="7" name="Freeform 23"/>
              <p:cNvSpPr>
                <a:spLocks noEditPoints="1"/>
              </p:cNvSpPr>
              <p:nvPr/>
            </p:nvSpPr>
            <p:spPr bwMode="black">
              <a:xfrm>
                <a:off x="6430398" y="1454628"/>
                <a:ext cx="284438" cy="566339"/>
              </a:xfrm>
              <a:custGeom>
                <a:avLst/>
                <a:gdLst>
                  <a:gd name="T0" fmla="*/ 89 w 103"/>
                  <a:gd name="T1" fmla="*/ 0 h 201"/>
                  <a:gd name="T2" fmla="*/ 13 w 103"/>
                  <a:gd name="T3" fmla="*/ 0 h 201"/>
                  <a:gd name="T4" fmla="*/ 0 w 103"/>
                  <a:gd name="T5" fmla="*/ 13 h 201"/>
                  <a:gd name="T6" fmla="*/ 0 w 103"/>
                  <a:gd name="T7" fmla="*/ 187 h 201"/>
                  <a:gd name="T8" fmla="*/ 13 w 103"/>
                  <a:gd name="T9" fmla="*/ 201 h 201"/>
                  <a:gd name="T10" fmla="*/ 89 w 103"/>
                  <a:gd name="T11" fmla="*/ 201 h 201"/>
                  <a:gd name="T12" fmla="*/ 103 w 103"/>
                  <a:gd name="T13" fmla="*/ 187 h 201"/>
                  <a:gd name="T14" fmla="*/ 103 w 103"/>
                  <a:gd name="T15" fmla="*/ 13 h 201"/>
                  <a:gd name="T16" fmla="*/ 89 w 103"/>
                  <a:gd name="T17" fmla="*/ 0 h 201"/>
                  <a:gd name="T18" fmla="*/ 52 w 103"/>
                  <a:gd name="T19" fmla="*/ 187 h 201"/>
                  <a:gd name="T20" fmla="*/ 40 w 103"/>
                  <a:gd name="T21" fmla="*/ 175 h 201"/>
                  <a:gd name="T22" fmla="*/ 52 w 103"/>
                  <a:gd name="T23" fmla="*/ 163 h 201"/>
                  <a:gd name="T24" fmla="*/ 63 w 103"/>
                  <a:gd name="T25" fmla="*/ 175 h 201"/>
                  <a:gd name="T26" fmla="*/ 52 w 103"/>
                  <a:gd name="T27" fmla="*/ 18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201">
                    <a:moveTo>
                      <a:pt x="89" y="0"/>
                    </a:moveTo>
                    <a:cubicBezTo>
                      <a:pt x="13" y="0"/>
                      <a:pt x="13" y="0"/>
                      <a:pt x="13" y="0"/>
                    </a:cubicBezTo>
                    <a:cubicBezTo>
                      <a:pt x="6" y="0"/>
                      <a:pt x="0" y="6"/>
                      <a:pt x="0" y="13"/>
                    </a:cubicBezTo>
                    <a:cubicBezTo>
                      <a:pt x="0" y="187"/>
                      <a:pt x="0" y="187"/>
                      <a:pt x="0" y="187"/>
                    </a:cubicBezTo>
                    <a:cubicBezTo>
                      <a:pt x="0" y="195"/>
                      <a:pt x="6" y="201"/>
                      <a:pt x="13" y="201"/>
                    </a:cubicBezTo>
                    <a:cubicBezTo>
                      <a:pt x="89" y="201"/>
                      <a:pt x="89" y="201"/>
                      <a:pt x="89" y="201"/>
                    </a:cubicBezTo>
                    <a:cubicBezTo>
                      <a:pt x="97" y="201"/>
                      <a:pt x="103" y="195"/>
                      <a:pt x="103" y="187"/>
                    </a:cubicBezTo>
                    <a:cubicBezTo>
                      <a:pt x="103" y="13"/>
                      <a:pt x="103" y="13"/>
                      <a:pt x="103" y="13"/>
                    </a:cubicBezTo>
                    <a:cubicBezTo>
                      <a:pt x="103" y="6"/>
                      <a:pt x="97" y="0"/>
                      <a:pt x="89" y="0"/>
                    </a:cubicBezTo>
                    <a:moveTo>
                      <a:pt x="52" y="187"/>
                    </a:moveTo>
                    <a:cubicBezTo>
                      <a:pt x="45" y="187"/>
                      <a:pt x="40" y="181"/>
                      <a:pt x="40" y="175"/>
                    </a:cubicBezTo>
                    <a:cubicBezTo>
                      <a:pt x="40" y="168"/>
                      <a:pt x="45" y="163"/>
                      <a:pt x="52" y="163"/>
                    </a:cubicBezTo>
                    <a:cubicBezTo>
                      <a:pt x="58" y="163"/>
                      <a:pt x="63" y="168"/>
                      <a:pt x="63" y="175"/>
                    </a:cubicBezTo>
                    <a:cubicBezTo>
                      <a:pt x="63" y="181"/>
                      <a:pt x="58" y="187"/>
                      <a:pt x="52" y="187"/>
                    </a:cubicBezTo>
                  </a:path>
                </a:pathLst>
              </a:custGeom>
              <a:solidFill>
                <a:srgbClr val="1A7BAE"/>
              </a:solidFill>
              <a:ln>
                <a:solidFill>
                  <a:srgbClr val="0070C0"/>
                </a:solidFill>
              </a:ln>
              <a:extLst/>
            </p:spPr>
            <p:txBody>
              <a:bodyPr vert="horz" wrap="square" lIns="121920" tIns="60960" rIns="121920" bIns="60960" numCol="1" anchor="t" anchorCtr="0" compatLnSpc="1">
                <a:prstTxWarp prst="textNoShape">
                  <a:avLst/>
                </a:prstTxWarp>
              </a:bodyPr>
              <a:lstStyle/>
              <a:p>
                <a:endParaRPr lang="en-US" sz="1600">
                  <a:solidFill>
                    <a:srgbClr val="FFFFFF"/>
                  </a:solidFill>
                  <a:latin typeface="微软雅黑" pitchFamily="34" charset="-122"/>
                  <a:ea typeface="微软雅黑" pitchFamily="34" charset="-122"/>
                </a:endParaRPr>
              </a:p>
            </p:txBody>
          </p:sp>
          <p:sp>
            <p:nvSpPr>
              <p:cNvPr id="8" name="Freeform 23"/>
              <p:cNvSpPr>
                <a:spLocks noEditPoints="1"/>
              </p:cNvSpPr>
              <p:nvPr/>
            </p:nvSpPr>
            <p:spPr bwMode="black">
              <a:xfrm>
                <a:off x="6430398" y="2054959"/>
                <a:ext cx="284438" cy="566339"/>
              </a:xfrm>
              <a:custGeom>
                <a:avLst/>
                <a:gdLst>
                  <a:gd name="T0" fmla="*/ 89 w 103"/>
                  <a:gd name="T1" fmla="*/ 0 h 201"/>
                  <a:gd name="T2" fmla="*/ 13 w 103"/>
                  <a:gd name="T3" fmla="*/ 0 h 201"/>
                  <a:gd name="T4" fmla="*/ 0 w 103"/>
                  <a:gd name="T5" fmla="*/ 13 h 201"/>
                  <a:gd name="T6" fmla="*/ 0 w 103"/>
                  <a:gd name="T7" fmla="*/ 187 h 201"/>
                  <a:gd name="T8" fmla="*/ 13 w 103"/>
                  <a:gd name="T9" fmla="*/ 201 h 201"/>
                  <a:gd name="T10" fmla="*/ 89 w 103"/>
                  <a:gd name="T11" fmla="*/ 201 h 201"/>
                  <a:gd name="T12" fmla="*/ 103 w 103"/>
                  <a:gd name="T13" fmla="*/ 187 h 201"/>
                  <a:gd name="T14" fmla="*/ 103 w 103"/>
                  <a:gd name="T15" fmla="*/ 13 h 201"/>
                  <a:gd name="T16" fmla="*/ 89 w 103"/>
                  <a:gd name="T17" fmla="*/ 0 h 201"/>
                  <a:gd name="T18" fmla="*/ 52 w 103"/>
                  <a:gd name="T19" fmla="*/ 187 h 201"/>
                  <a:gd name="T20" fmla="*/ 40 w 103"/>
                  <a:gd name="T21" fmla="*/ 175 h 201"/>
                  <a:gd name="T22" fmla="*/ 52 w 103"/>
                  <a:gd name="T23" fmla="*/ 163 h 201"/>
                  <a:gd name="T24" fmla="*/ 63 w 103"/>
                  <a:gd name="T25" fmla="*/ 175 h 201"/>
                  <a:gd name="T26" fmla="*/ 52 w 103"/>
                  <a:gd name="T27" fmla="*/ 18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201">
                    <a:moveTo>
                      <a:pt x="89" y="0"/>
                    </a:moveTo>
                    <a:cubicBezTo>
                      <a:pt x="13" y="0"/>
                      <a:pt x="13" y="0"/>
                      <a:pt x="13" y="0"/>
                    </a:cubicBezTo>
                    <a:cubicBezTo>
                      <a:pt x="6" y="0"/>
                      <a:pt x="0" y="6"/>
                      <a:pt x="0" y="13"/>
                    </a:cubicBezTo>
                    <a:cubicBezTo>
                      <a:pt x="0" y="187"/>
                      <a:pt x="0" y="187"/>
                      <a:pt x="0" y="187"/>
                    </a:cubicBezTo>
                    <a:cubicBezTo>
                      <a:pt x="0" y="195"/>
                      <a:pt x="6" y="201"/>
                      <a:pt x="13" y="201"/>
                    </a:cubicBezTo>
                    <a:cubicBezTo>
                      <a:pt x="89" y="201"/>
                      <a:pt x="89" y="201"/>
                      <a:pt x="89" y="201"/>
                    </a:cubicBezTo>
                    <a:cubicBezTo>
                      <a:pt x="97" y="201"/>
                      <a:pt x="103" y="195"/>
                      <a:pt x="103" y="187"/>
                    </a:cubicBezTo>
                    <a:cubicBezTo>
                      <a:pt x="103" y="13"/>
                      <a:pt x="103" y="13"/>
                      <a:pt x="103" y="13"/>
                    </a:cubicBezTo>
                    <a:cubicBezTo>
                      <a:pt x="103" y="6"/>
                      <a:pt x="97" y="0"/>
                      <a:pt x="89" y="0"/>
                    </a:cubicBezTo>
                    <a:moveTo>
                      <a:pt x="52" y="187"/>
                    </a:moveTo>
                    <a:cubicBezTo>
                      <a:pt x="45" y="187"/>
                      <a:pt x="40" y="181"/>
                      <a:pt x="40" y="175"/>
                    </a:cubicBezTo>
                    <a:cubicBezTo>
                      <a:pt x="40" y="168"/>
                      <a:pt x="45" y="163"/>
                      <a:pt x="52" y="163"/>
                    </a:cubicBezTo>
                    <a:cubicBezTo>
                      <a:pt x="58" y="163"/>
                      <a:pt x="63" y="168"/>
                      <a:pt x="63" y="175"/>
                    </a:cubicBezTo>
                    <a:cubicBezTo>
                      <a:pt x="63" y="181"/>
                      <a:pt x="58" y="187"/>
                      <a:pt x="52" y="187"/>
                    </a:cubicBezTo>
                  </a:path>
                </a:pathLst>
              </a:custGeom>
              <a:solidFill>
                <a:srgbClr val="1A7BAE"/>
              </a:solidFill>
              <a:ln>
                <a:solidFill>
                  <a:srgbClr val="0070C0"/>
                </a:solidFill>
              </a:ln>
              <a:extLst/>
            </p:spPr>
            <p:txBody>
              <a:bodyPr vert="horz" wrap="square" lIns="121920" tIns="60960" rIns="121920" bIns="60960" numCol="1" anchor="t" anchorCtr="0" compatLnSpc="1">
                <a:prstTxWarp prst="textNoShape">
                  <a:avLst/>
                </a:prstTxWarp>
              </a:bodyPr>
              <a:lstStyle/>
              <a:p>
                <a:endParaRPr lang="en-US" sz="1600">
                  <a:solidFill>
                    <a:srgbClr val="FFFFFF"/>
                  </a:solidFill>
                  <a:latin typeface="微软雅黑" pitchFamily="34" charset="-122"/>
                  <a:ea typeface="微软雅黑" pitchFamily="34" charset="-122"/>
                </a:endParaRPr>
              </a:p>
            </p:txBody>
          </p:sp>
          <p:sp>
            <p:nvSpPr>
              <p:cNvPr id="9" name="Freeform 23"/>
              <p:cNvSpPr>
                <a:spLocks noEditPoints="1"/>
              </p:cNvSpPr>
              <p:nvPr/>
            </p:nvSpPr>
            <p:spPr bwMode="black">
              <a:xfrm>
                <a:off x="6765444" y="1454628"/>
                <a:ext cx="284438" cy="566339"/>
              </a:xfrm>
              <a:custGeom>
                <a:avLst/>
                <a:gdLst>
                  <a:gd name="T0" fmla="*/ 89 w 103"/>
                  <a:gd name="T1" fmla="*/ 0 h 201"/>
                  <a:gd name="T2" fmla="*/ 13 w 103"/>
                  <a:gd name="T3" fmla="*/ 0 h 201"/>
                  <a:gd name="T4" fmla="*/ 0 w 103"/>
                  <a:gd name="T5" fmla="*/ 13 h 201"/>
                  <a:gd name="T6" fmla="*/ 0 w 103"/>
                  <a:gd name="T7" fmla="*/ 187 h 201"/>
                  <a:gd name="T8" fmla="*/ 13 w 103"/>
                  <a:gd name="T9" fmla="*/ 201 h 201"/>
                  <a:gd name="T10" fmla="*/ 89 w 103"/>
                  <a:gd name="T11" fmla="*/ 201 h 201"/>
                  <a:gd name="T12" fmla="*/ 103 w 103"/>
                  <a:gd name="T13" fmla="*/ 187 h 201"/>
                  <a:gd name="T14" fmla="*/ 103 w 103"/>
                  <a:gd name="T15" fmla="*/ 13 h 201"/>
                  <a:gd name="T16" fmla="*/ 89 w 103"/>
                  <a:gd name="T17" fmla="*/ 0 h 201"/>
                  <a:gd name="T18" fmla="*/ 52 w 103"/>
                  <a:gd name="T19" fmla="*/ 187 h 201"/>
                  <a:gd name="T20" fmla="*/ 40 w 103"/>
                  <a:gd name="T21" fmla="*/ 175 h 201"/>
                  <a:gd name="T22" fmla="*/ 52 w 103"/>
                  <a:gd name="T23" fmla="*/ 163 h 201"/>
                  <a:gd name="T24" fmla="*/ 63 w 103"/>
                  <a:gd name="T25" fmla="*/ 175 h 201"/>
                  <a:gd name="T26" fmla="*/ 52 w 103"/>
                  <a:gd name="T27" fmla="*/ 18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201">
                    <a:moveTo>
                      <a:pt x="89" y="0"/>
                    </a:moveTo>
                    <a:cubicBezTo>
                      <a:pt x="13" y="0"/>
                      <a:pt x="13" y="0"/>
                      <a:pt x="13" y="0"/>
                    </a:cubicBezTo>
                    <a:cubicBezTo>
                      <a:pt x="6" y="0"/>
                      <a:pt x="0" y="6"/>
                      <a:pt x="0" y="13"/>
                    </a:cubicBezTo>
                    <a:cubicBezTo>
                      <a:pt x="0" y="187"/>
                      <a:pt x="0" y="187"/>
                      <a:pt x="0" y="187"/>
                    </a:cubicBezTo>
                    <a:cubicBezTo>
                      <a:pt x="0" y="195"/>
                      <a:pt x="6" y="201"/>
                      <a:pt x="13" y="201"/>
                    </a:cubicBezTo>
                    <a:cubicBezTo>
                      <a:pt x="89" y="201"/>
                      <a:pt x="89" y="201"/>
                      <a:pt x="89" y="201"/>
                    </a:cubicBezTo>
                    <a:cubicBezTo>
                      <a:pt x="97" y="201"/>
                      <a:pt x="103" y="195"/>
                      <a:pt x="103" y="187"/>
                    </a:cubicBezTo>
                    <a:cubicBezTo>
                      <a:pt x="103" y="13"/>
                      <a:pt x="103" y="13"/>
                      <a:pt x="103" y="13"/>
                    </a:cubicBezTo>
                    <a:cubicBezTo>
                      <a:pt x="103" y="6"/>
                      <a:pt x="97" y="0"/>
                      <a:pt x="89" y="0"/>
                    </a:cubicBezTo>
                    <a:moveTo>
                      <a:pt x="52" y="187"/>
                    </a:moveTo>
                    <a:cubicBezTo>
                      <a:pt x="45" y="187"/>
                      <a:pt x="40" y="181"/>
                      <a:pt x="40" y="175"/>
                    </a:cubicBezTo>
                    <a:cubicBezTo>
                      <a:pt x="40" y="168"/>
                      <a:pt x="45" y="163"/>
                      <a:pt x="52" y="163"/>
                    </a:cubicBezTo>
                    <a:cubicBezTo>
                      <a:pt x="58" y="163"/>
                      <a:pt x="63" y="168"/>
                      <a:pt x="63" y="175"/>
                    </a:cubicBezTo>
                    <a:cubicBezTo>
                      <a:pt x="63" y="181"/>
                      <a:pt x="58" y="187"/>
                      <a:pt x="52" y="187"/>
                    </a:cubicBezTo>
                  </a:path>
                </a:pathLst>
              </a:custGeom>
              <a:solidFill>
                <a:srgbClr val="1A7BAE"/>
              </a:solidFill>
              <a:ln>
                <a:solidFill>
                  <a:srgbClr val="0070C0"/>
                </a:solidFill>
              </a:ln>
              <a:extLst/>
            </p:spPr>
            <p:txBody>
              <a:bodyPr vert="horz" wrap="square" lIns="121920" tIns="60960" rIns="121920" bIns="60960" numCol="1" anchor="t" anchorCtr="0" compatLnSpc="1">
                <a:prstTxWarp prst="textNoShape">
                  <a:avLst/>
                </a:prstTxWarp>
              </a:bodyPr>
              <a:lstStyle/>
              <a:p>
                <a:endParaRPr lang="en-US" sz="1600">
                  <a:solidFill>
                    <a:srgbClr val="FFFFFF"/>
                  </a:solidFill>
                  <a:latin typeface="微软雅黑" pitchFamily="34" charset="-122"/>
                  <a:ea typeface="微软雅黑" pitchFamily="34" charset="-122"/>
                </a:endParaRPr>
              </a:p>
            </p:txBody>
          </p:sp>
          <p:sp>
            <p:nvSpPr>
              <p:cNvPr id="10" name="Freeform 23"/>
              <p:cNvSpPr>
                <a:spLocks noEditPoints="1"/>
              </p:cNvSpPr>
              <p:nvPr/>
            </p:nvSpPr>
            <p:spPr bwMode="black">
              <a:xfrm>
                <a:off x="6765878" y="2054959"/>
                <a:ext cx="284438" cy="566339"/>
              </a:xfrm>
              <a:custGeom>
                <a:avLst/>
                <a:gdLst>
                  <a:gd name="T0" fmla="*/ 89 w 103"/>
                  <a:gd name="T1" fmla="*/ 0 h 201"/>
                  <a:gd name="T2" fmla="*/ 13 w 103"/>
                  <a:gd name="T3" fmla="*/ 0 h 201"/>
                  <a:gd name="T4" fmla="*/ 0 w 103"/>
                  <a:gd name="T5" fmla="*/ 13 h 201"/>
                  <a:gd name="T6" fmla="*/ 0 w 103"/>
                  <a:gd name="T7" fmla="*/ 187 h 201"/>
                  <a:gd name="T8" fmla="*/ 13 w 103"/>
                  <a:gd name="T9" fmla="*/ 201 h 201"/>
                  <a:gd name="T10" fmla="*/ 89 w 103"/>
                  <a:gd name="T11" fmla="*/ 201 h 201"/>
                  <a:gd name="T12" fmla="*/ 103 w 103"/>
                  <a:gd name="T13" fmla="*/ 187 h 201"/>
                  <a:gd name="T14" fmla="*/ 103 w 103"/>
                  <a:gd name="T15" fmla="*/ 13 h 201"/>
                  <a:gd name="T16" fmla="*/ 89 w 103"/>
                  <a:gd name="T17" fmla="*/ 0 h 201"/>
                  <a:gd name="T18" fmla="*/ 52 w 103"/>
                  <a:gd name="T19" fmla="*/ 187 h 201"/>
                  <a:gd name="T20" fmla="*/ 40 w 103"/>
                  <a:gd name="T21" fmla="*/ 175 h 201"/>
                  <a:gd name="T22" fmla="*/ 52 w 103"/>
                  <a:gd name="T23" fmla="*/ 163 h 201"/>
                  <a:gd name="T24" fmla="*/ 63 w 103"/>
                  <a:gd name="T25" fmla="*/ 175 h 201"/>
                  <a:gd name="T26" fmla="*/ 52 w 103"/>
                  <a:gd name="T27" fmla="*/ 18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201">
                    <a:moveTo>
                      <a:pt x="89" y="0"/>
                    </a:moveTo>
                    <a:cubicBezTo>
                      <a:pt x="13" y="0"/>
                      <a:pt x="13" y="0"/>
                      <a:pt x="13" y="0"/>
                    </a:cubicBezTo>
                    <a:cubicBezTo>
                      <a:pt x="6" y="0"/>
                      <a:pt x="0" y="6"/>
                      <a:pt x="0" y="13"/>
                    </a:cubicBezTo>
                    <a:cubicBezTo>
                      <a:pt x="0" y="187"/>
                      <a:pt x="0" y="187"/>
                      <a:pt x="0" y="187"/>
                    </a:cubicBezTo>
                    <a:cubicBezTo>
                      <a:pt x="0" y="195"/>
                      <a:pt x="6" y="201"/>
                      <a:pt x="13" y="201"/>
                    </a:cubicBezTo>
                    <a:cubicBezTo>
                      <a:pt x="89" y="201"/>
                      <a:pt x="89" y="201"/>
                      <a:pt x="89" y="201"/>
                    </a:cubicBezTo>
                    <a:cubicBezTo>
                      <a:pt x="97" y="201"/>
                      <a:pt x="103" y="195"/>
                      <a:pt x="103" y="187"/>
                    </a:cubicBezTo>
                    <a:cubicBezTo>
                      <a:pt x="103" y="13"/>
                      <a:pt x="103" y="13"/>
                      <a:pt x="103" y="13"/>
                    </a:cubicBezTo>
                    <a:cubicBezTo>
                      <a:pt x="103" y="6"/>
                      <a:pt x="97" y="0"/>
                      <a:pt x="89" y="0"/>
                    </a:cubicBezTo>
                    <a:moveTo>
                      <a:pt x="52" y="187"/>
                    </a:moveTo>
                    <a:cubicBezTo>
                      <a:pt x="45" y="187"/>
                      <a:pt x="40" y="181"/>
                      <a:pt x="40" y="175"/>
                    </a:cubicBezTo>
                    <a:cubicBezTo>
                      <a:pt x="40" y="168"/>
                      <a:pt x="45" y="163"/>
                      <a:pt x="52" y="163"/>
                    </a:cubicBezTo>
                    <a:cubicBezTo>
                      <a:pt x="58" y="163"/>
                      <a:pt x="63" y="168"/>
                      <a:pt x="63" y="175"/>
                    </a:cubicBezTo>
                    <a:cubicBezTo>
                      <a:pt x="63" y="181"/>
                      <a:pt x="58" y="187"/>
                      <a:pt x="52" y="187"/>
                    </a:cubicBezTo>
                  </a:path>
                </a:pathLst>
              </a:custGeom>
              <a:solidFill>
                <a:srgbClr val="1A7BAE"/>
              </a:solidFill>
              <a:ln>
                <a:solidFill>
                  <a:srgbClr val="0070C0"/>
                </a:solidFill>
              </a:ln>
              <a:extLst/>
            </p:spPr>
            <p:txBody>
              <a:bodyPr vert="horz" wrap="square" lIns="121920" tIns="60960" rIns="121920" bIns="60960" numCol="1" anchor="t" anchorCtr="0" compatLnSpc="1">
                <a:prstTxWarp prst="textNoShape">
                  <a:avLst/>
                </a:prstTxWarp>
              </a:bodyPr>
              <a:lstStyle/>
              <a:p>
                <a:endParaRPr lang="en-US" sz="1600">
                  <a:solidFill>
                    <a:srgbClr val="FFFFFF"/>
                  </a:solidFill>
                  <a:latin typeface="微软雅黑" pitchFamily="34" charset="-122"/>
                  <a:ea typeface="微软雅黑" pitchFamily="34" charset="-122"/>
                </a:endParaRPr>
              </a:p>
            </p:txBody>
          </p:sp>
          <p:sp>
            <p:nvSpPr>
              <p:cNvPr id="11" name="Freeform 25"/>
              <p:cNvSpPr>
                <a:spLocks noEditPoints="1"/>
              </p:cNvSpPr>
              <p:nvPr/>
            </p:nvSpPr>
            <p:spPr bwMode="black">
              <a:xfrm>
                <a:off x="7329491" y="1758662"/>
                <a:ext cx="480743" cy="524608"/>
              </a:xfrm>
              <a:custGeom>
                <a:avLst/>
                <a:gdLst>
                  <a:gd name="T0" fmla="*/ 98 w 197"/>
                  <a:gd name="T1" fmla="*/ 0 h 228"/>
                  <a:gd name="T2" fmla="*/ 0 w 197"/>
                  <a:gd name="T3" fmla="*/ 33 h 228"/>
                  <a:gd name="T4" fmla="*/ 0 w 197"/>
                  <a:gd name="T5" fmla="*/ 195 h 228"/>
                  <a:gd name="T6" fmla="*/ 98 w 197"/>
                  <a:gd name="T7" fmla="*/ 228 h 228"/>
                  <a:gd name="T8" fmla="*/ 197 w 197"/>
                  <a:gd name="T9" fmla="*/ 195 h 228"/>
                  <a:gd name="T10" fmla="*/ 197 w 197"/>
                  <a:gd name="T11" fmla="*/ 33 h 228"/>
                  <a:gd name="T12" fmla="*/ 98 w 197"/>
                  <a:gd name="T13" fmla="*/ 0 h 228"/>
                  <a:gd name="T14" fmla="*/ 98 w 197"/>
                  <a:gd name="T15" fmla="*/ 55 h 228"/>
                  <a:gd name="T16" fmla="*/ 15 w 197"/>
                  <a:gd name="T17" fmla="*/ 32 h 228"/>
                  <a:gd name="T18" fmla="*/ 98 w 197"/>
                  <a:gd name="T19" fmla="*/ 10 h 228"/>
                  <a:gd name="T20" fmla="*/ 182 w 197"/>
                  <a:gd name="T21" fmla="*/ 32 h 228"/>
                  <a:gd name="T22" fmla="*/ 98 w 197"/>
                  <a:gd name="T23" fmla="*/ 5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228">
                    <a:moveTo>
                      <a:pt x="98" y="0"/>
                    </a:moveTo>
                    <a:cubicBezTo>
                      <a:pt x="62" y="0"/>
                      <a:pt x="0" y="7"/>
                      <a:pt x="0" y="33"/>
                    </a:cubicBezTo>
                    <a:cubicBezTo>
                      <a:pt x="0" y="195"/>
                      <a:pt x="0" y="195"/>
                      <a:pt x="0" y="195"/>
                    </a:cubicBezTo>
                    <a:cubicBezTo>
                      <a:pt x="0" y="221"/>
                      <a:pt x="62" y="228"/>
                      <a:pt x="98" y="228"/>
                    </a:cubicBezTo>
                    <a:cubicBezTo>
                      <a:pt x="135" y="228"/>
                      <a:pt x="197" y="221"/>
                      <a:pt x="197" y="195"/>
                    </a:cubicBezTo>
                    <a:cubicBezTo>
                      <a:pt x="197" y="33"/>
                      <a:pt x="197" y="33"/>
                      <a:pt x="197" y="33"/>
                    </a:cubicBezTo>
                    <a:cubicBezTo>
                      <a:pt x="197" y="7"/>
                      <a:pt x="135" y="0"/>
                      <a:pt x="98" y="0"/>
                    </a:cubicBezTo>
                    <a:moveTo>
                      <a:pt x="98" y="55"/>
                    </a:moveTo>
                    <a:cubicBezTo>
                      <a:pt x="52" y="55"/>
                      <a:pt x="15" y="45"/>
                      <a:pt x="15" y="32"/>
                    </a:cubicBezTo>
                    <a:cubicBezTo>
                      <a:pt x="15" y="20"/>
                      <a:pt x="52" y="10"/>
                      <a:pt x="98" y="10"/>
                    </a:cubicBezTo>
                    <a:cubicBezTo>
                      <a:pt x="144" y="10"/>
                      <a:pt x="182" y="20"/>
                      <a:pt x="182" y="32"/>
                    </a:cubicBezTo>
                    <a:cubicBezTo>
                      <a:pt x="182" y="45"/>
                      <a:pt x="144" y="55"/>
                      <a:pt x="98" y="55"/>
                    </a:cubicBezTo>
                  </a:path>
                </a:pathLst>
              </a:custGeom>
              <a:solidFill>
                <a:srgbClr val="1A7BAE"/>
              </a:solidFill>
              <a:ln>
                <a:solidFill>
                  <a:srgbClr val="0070C0"/>
                </a:solidFill>
              </a:ln>
              <a:extLst/>
            </p:spPr>
            <p:txBody>
              <a:bodyPr vert="horz" wrap="square" lIns="121920" tIns="60960" rIns="121920" bIns="60960" numCol="1" anchor="t" anchorCtr="0" compatLnSpc="1">
                <a:prstTxWarp prst="textNoShape">
                  <a:avLst/>
                </a:prstTxWarp>
              </a:bodyPr>
              <a:lstStyle/>
              <a:p>
                <a:endParaRPr lang="en-US" sz="1600">
                  <a:solidFill>
                    <a:srgbClr val="FFFFFF"/>
                  </a:solidFill>
                  <a:latin typeface="微软雅黑" pitchFamily="34" charset="-122"/>
                  <a:ea typeface="微软雅黑" pitchFamily="34" charset="-122"/>
                </a:endParaRPr>
              </a:p>
            </p:txBody>
          </p:sp>
          <p:sp>
            <p:nvSpPr>
              <p:cNvPr id="12" name="矩形 11"/>
              <p:cNvSpPr/>
              <p:nvPr/>
            </p:nvSpPr>
            <p:spPr>
              <a:xfrm>
                <a:off x="7594494" y="1981822"/>
                <a:ext cx="40146" cy="47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13" name="矩形 12"/>
              <p:cNvSpPr/>
              <p:nvPr/>
            </p:nvSpPr>
            <p:spPr>
              <a:xfrm>
                <a:off x="7665950" y="1981112"/>
                <a:ext cx="40146" cy="47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14" name="矩形 13"/>
              <p:cNvSpPr/>
              <p:nvPr/>
            </p:nvSpPr>
            <p:spPr>
              <a:xfrm>
                <a:off x="7735237" y="1984217"/>
                <a:ext cx="40146" cy="47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15" name="矩形 14"/>
              <p:cNvSpPr/>
              <p:nvPr/>
            </p:nvSpPr>
            <p:spPr>
              <a:xfrm>
                <a:off x="7385450" y="1980980"/>
                <a:ext cx="40146" cy="47659"/>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16" name="矩形 15"/>
              <p:cNvSpPr/>
              <p:nvPr/>
            </p:nvSpPr>
            <p:spPr>
              <a:xfrm>
                <a:off x="7456906" y="1980270"/>
                <a:ext cx="40146" cy="47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17" name="矩形 16"/>
              <p:cNvSpPr/>
              <p:nvPr/>
            </p:nvSpPr>
            <p:spPr>
              <a:xfrm>
                <a:off x="7526193" y="1983374"/>
                <a:ext cx="40146" cy="47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18" name="矩形 17"/>
              <p:cNvSpPr/>
              <p:nvPr/>
            </p:nvSpPr>
            <p:spPr>
              <a:xfrm>
                <a:off x="7594494" y="2062241"/>
                <a:ext cx="40146" cy="47659"/>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19" name="矩形 18"/>
              <p:cNvSpPr/>
              <p:nvPr/>
            </p:nvSpPr>
            <p:spPr>
              <a:xfrm>
                <a:off x="7665950" y="2061531"/>
                <a:ext cx="40146" cy="47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20" name="矩形 19"/>
              <p:cNvSpPr/>
              <p:nvPr/>
            </p:nvSpPr>
            <p:spPr>
              <a:xfrm>
                <a:off x="7735237" y="2064636"/>
                <a:ext cx="40146" cy="47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21" name="矩形 20"/>
              <p:cNvSpPr/>
              <p:nvPr/>
            </p:nvSpPr>
            <p:spPr>
              <a:xfrm>
                <a:off x="7385450" y="2061398"/>
                <a:ext cx="40146" cy="47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22" name="矩形 21"/>
              <p:cNvSpPr/>
              <p:nvPr/>
            </p:nvSpPr>
            <p:spPr>
              <a:xfrm>
                <a:off x="7456906" y="2060688"/>
                <a:ext cx="40146" cy="47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23" name="矩形 22"/>
              <p:cNvSpPr/>
              <p:nvPr/>
            </p:nvSpPr>
            <p:spPr>
              <a:xfrm>
                <a:off x="7526193" y="2063793"/>
                <a:ext cx="40146" cy="47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24" name="矩形 23"/>
              <p:cNvSpPr/>
              <p:nvPr/>
            </p:nvSpPr>
            <p:spPr>
              <a:xfrm>
                <a:off x="7594494" y="2143322"/>
                <a:ext cx="40146" cy="47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25" name="矩形 24"/>
              <p:cNvSpPr/>
              <p:nvPr/>
            </p:nvSpPr>
            <p:spPr>
              <a:xfrm>
                <a:off x="7665950" y="2142612"/>
                <a:ext cx="40146" cy="47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26" name="矩形 25"/>
              <p:cNvSpPr/>
              <p:nvPr/>
            </p:nvSpPr>
            <p:spPr>
              <a:xfrm>
                <a:off x="7735237" y="2145717"/>
                <a:ext cx="40146" cy="47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27" name="矩形 26"/>
              <p:cNvSpPr/>
              <p:nvPr/>
            </p:nvSpPr>
            <p:spPr>
              <a:xfrm>
                <a:off x="7385450" y="2142480"/>
                <a:ext cx="40146" cy="47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28" name="矩形 27"/>
              <p:cNvSpPr/>
              <p:nvPr/>
            </p:nvSpPr>
            <p:spPr>
              <a:xfrm>
                <a:off x="7456906" y="2141770"/>
                <a:ext cx="40146" cy="47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29" name="矩形 28"/>
              <p:cNvSpPr/>
              <p:nvPr/>
            </p:nvSpPr>
            <p:spPr>
              <a:xfrm>
                <a:off x="7526193" y="2144875"/>
                <a:ext cx="40146" cy="47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30" name="Freeform 25"/>
              <p:cNvSpPr>
                <a:spLocks noEditPoints="1"/>
              </p:cNvSpPr>
              <p:nvPr/>
            </p:nvSpPr>
            <p:spPr bwMode="black">
              <a:xfrm>
                <a:off x="7905414" y="2141770"/>
                <a:ext cx="266247" cy="280287"/>
              </a:xfrm>
              <a:custGeom>
                <a:avLst/>
                <a:gdLst>
                  <a:gd name="T0" fmla="*/ 98 w 197"/>
                  <a:gd name="T1" fmla="*/ 0 h 228"/>
                  <a:gd name="T2" fmla="*/ 0 w 197"/>
                  <a:gd name="T3" fmla="*/ 33 h 228"/>
                  <a:gd name="T4" fmla="*/ 0 w 197"/>
                  <a:gd name="T5" fmla="*/ 195 h 228"/>
                  <a:gd name="T6" fmla="*/ 98 w 197"/>
                  <a:gd name="T7" fmla="*/ 228 h 228"/>
                  <a:gd name="T8" fmla="*/ 197 w 197"/>
                  <a:gd name="T9" fmla="*/ 195 h 228"/>
                  <a:gd name="T10" fmla="*/ 197 w 197"/>
                  <a:gd name="T11" fmla="*/ 33 h 228"/>
                  <a:gd name="T12" fmla="*/ 98 w 197"/>
                  <a:gd name="T13" fmla="*/ 0 h 228"/>
                  <a:gd name="T14" fmla="*/ 98 w 197"/>
                  <a:gd name="T15" fmla="*/ 55 h 228"/>
                  <a:gd name="T16" fmla="*/ 15 w 197"/>
                  <a:gd name="T17" fmla="*/ 32 h 228"/>
                  <a:gd name="T18" fmla="*/ 98 w 197"/>
                  <a:gd name="T19" fmla="*/ 10 h 228"/>
                  <a:gd name="T20" fmla="*/ 182 w 197"/>
                  <a:gd name="T21" fmla="*/ 32 h 228"/>
                  <a:gd name="T22" fmla="*/ 98 w 197"/>
                  <a:gd name="T23" fmla="*/ 5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228">
                    <a:moveTo>
                      <a:pt x="98" y="0"/>
                    </a:moveTo>
                    <a:cubicBezTo>
                      <a:pt x="62" y="0"/>
                      <a:pt x="0" y="7"/>
                      <a:pt x="0" y="33"/>
                    </a:cubicBezTo>
                    <a:cubicBezTo>
                      <a:pt x="0" y="195"/>
                      <a:pt x="0" y="195"/>
                      <a:pt x="0" y="195"/>
                    </a:cubicBezTo>
                    <a:cubicBezTo>
                      <a:pt x="0" y="221"/>
                      <a:pt x="62" y="228"/>
                      <a:pt x="98" y="228"/>
                    </a:cubicBezTo>
                    <a:cubicBezTo>
                      <a:pt x="135" y="228"/>
                      <a:pt x="197" y="221"/>
                      <a:pt x="197" y="195"/>
                    </a:cubicBezTo>
                    <a:cubicBezTo>
                      <a:pt x="197" y="33"/>
                      <a:pt x="197" y="33"/>
                      <a:pt x="197" y="33"/>
                    </a:cubicBezTo>
                    <a:cubicBezTo>
                      <a:pt x="197" y="7"/>
                      <a:pt x="135" y="0"/>
                      <a:pt x="98" y="0"/>
                    </a:cubicBezTo>
                    <a:moveTo>
                      <a:pt x="98" y="55"/>
                    </a:moveTo>
                    <a:cubicBezTo>
                      <a:pt x="52" y="55"/>
                      <a:pt x="15" y="45"/>
                      <a:pt x="15" y="32"/>
                    </a:cubicBezTo>
                    <a:cubicBezTo>
                      <a:pt x="15" y="20"/>
                      <a:pt x="52" y="10"/>
                      <a:pt x="98" y="10"/>
                    </a:cubicBezTo>
                    <a:cubicBezTo>
                      <a:pt x="144" y="10"/>
                      <a:pt x="182" y="20"/>
                      <a:pt x="182" y="32"/>
                    </a:cubicBezTo>
                    <a:cubicBezTo>
                      <a:pt x="182" y="45"/>
                      <a:pt x="144" y="55"/>
                      <a:pt x="98" y="55"/>
                    </a:cubicBezTo>
                  </a:path>
                </a:pathLst>
              </a:custGeom>
              <a:solidFill>
                <a:srgbClr val="1A7BAE"/>
              </a:solidFill>
              <a:ln>
                <a:solidFill>
                  <a:srgbClr val="0070C0"/>
                </a:solidFill>
              </a:ln>
              <a:extLst/>
            </p:spPr>
            <p:txBody>
              <a:bodyPr vert="horz" wrap="square" lIns="121920" tIns="60960" rIns="121920" bIns="60960" numCol="1" anchor="t" anchorCtr="0" compatLnSpc="1">
                <a:prstTxWarp prst="textNoShape">
                  <a:avLst/>
                </a:prstTxWarp>
              </a:bodyPr>
              <a:lstStyle/>
              <a:p>
                <a:endParaRPr lang="en-US" sz="1600">
                  <a:solidFill>
                    <a:srgbClr val="FFFFFF"/>
                  </a:solidFill>
                  <a:latin typeface="微软雅黑" pitchFamily="34" charset="-122"/>
                  <a:ea typeface="微软雅黑" pitchFamily="34" charset="-122"/>
                </a:endParaRPr>
              </a:p>
            </p:txBody>
          </p:sp>
          <p:sp>
            <p:nvSpPr>
              <p:cNvPr id="31" name="矩形 30"/>
              <p:cNvSpPr/>
              <p:nvPr/>
            </p:nvSpPr>
            <p:spPr>
              <a:xfrm>
                <a:off x="8052179" y="2261000"/>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32" name="矩形 31"/>
              <p:cNvSpPr/>
              <p:nvPr/>
            </p:nvSpPr>
            <p:spPr>
              <a:xfrm>
                <a:off x="8091753" y="2260620"/>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33" name="矩形 32"/>
              <p:cNvSpPr/>
              <p:nvPr/>
            </p:nvSpPr>
            <p:spPr>
              <a:xfrm>
                <a:off x="8130126" y="2262279"/>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34" name="矩形 33"/>
              <p:cNvSpPr/>
              <p:nvPr/>
            </p:nvSpPr>
            <p:spPr>
              <a:xfrm>
                <a:off x="7936406" y="2260550"/>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35" name="矩形 34"/>
              <p:cNvSpPr/>
              <p:nvPr/>
            </p:nvSpPr>
            <p:spPr>
              <a:xfrm>
                <a:off x="7975979" y="2260170"/>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36" name="矩形 35"/>
              <p:cNvSpPr/>
              <p:nvPr/>
            </p:nvSpPr>
            <p:spPr>
              <a:xfrm>
                <a:off x="8014352" y="2261829"/>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37" name="矩形 36"/>
              <p:cNvSpPr/>
              <p:nvPr/>
            </p:nvSpPr>
            <p:spPr>
              <a:xfrm>
                <a:off x="8052179" y="2303966"/>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38" name="矩形 37"/>
              <p:cNvSpPr/>
              <p:nvPr/>
            </p:nvSpPr>
            <p:spPr>
              <a:xfrm>
                <a:off x="8091753" y="2303586"/>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39" name="矩形 38"/>
              <p:cNvSpPr/>
              <p:nvPr/>
            </p:nvSpPr>
            <p:spPr>
              <a:xfrm>
                <a:off x="8130126" y="2305245"/>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40" name="矩形 39"/>
              <p:cNvSpPr/>
              <p:nvPr/>
            </p:nvSpPr>
            <p:spPr>
              <a:xfrm>
                <a:off x="7936406" y="2303516"/>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41" name="矩形 40"/>
              <p:cNvSpPr/>
              <p:nvPr/>
            </p:nvSpPr>
            <p:spPr>
              <a:xfrm>
                <a:off x="7975979" y="2303136"/>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42" name="矩形 41"/>
              <p:cNvSpPr/>
              <p:nvPr/>
            </p:nvSpPr>
            <p:spPr>
              <a:xfrm>
                <a:off x="8014352" y="2304795"/>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43" name="矩形 42"/>
              <p:cNvSpPr/>
              <p:nvPr/>
            </p:nvSpPr>
            <p:spPr>
              <a:xfrm>
                <a:off x="8052179" y="2347286"/>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44" name="矩形 43"/>
              <p:cNvSpPr/>
              <p:nvPr/>
            </p:nvSpPr>
            <p:spPr>
              <a:xfrm>
                <a:off x="8091753" y="2346907"/>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45" name="矩形 44"/>
              <p:cNvSpPr/>
              <p:nvPr/>
            </p:nvSpPr>
            <p:spPr>
              <a:xfrm>
                <a:off x="8130126" y="2348565"/>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46" name="矩形 45"/>
              <p:cNvSpPr/>
              <p:nvPr/>
            </p:nvSpPr>
            <p:spPr>
              <a:xfrm>
                <a:off x="7936406" y="2346836"/>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47" name="矩形 46"/>
              <p:cNvSpPr/>
              <p:nvPr/>
            </p:nvSpPr>
            <p:spPr>
              <a:xfrm>
                <a:off x="7975979" y="2346456"/>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48" name="矩形 47"/>
              <p:cNvSpPr/>
              <p:nvPr/>
            </p:nvSpPr>
            <p:spPr>
              <a:xfrm>
                <a:off x="8014352" y="2348115"/>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49" name="Freeform 25"/>
              <p:cNvSpPr>
                <a:spLocks noEditPoints="1"/>
              </p:cNvSpPr>
              <p:nvPr/>
            </p:nvSpPr>
            <p:spPr bwMode="black">
              <a:xfrm>
                <a:off x="7583101" y="2365576"/>
                <a:ext cx="266247" cy="280287"/>
              </a:xfrm>
              <a:custGeom>
                <a:avLst/>
                <a:gdLst>
                  <a:gd name="T0" fmla="*/ 98 w 197"/>
                  <a:gd name="T1" fmla="*/ 0 h 228"/>
                  <a:gd name="T2" fmla="*/ 0 w 197"/>
                  <a:gd name="T3" fmla="*/ 33 h 228"/>
                  <a:gd name="T4" fmla="*/ 0 w 197"/>
                  <a:gd name="T5" fmla="*/ 195 h 228"/>
                  <a:gd name="T6" fmla="*/ 98 w 197"/>
                  <a:gd name="T7" fmla="*/ 228 h 228"/>
                  <a:gd name="T8" fmla="*/ 197 w 197"/>
                  <a:gd name="T9" fmla="*/ 195 h 228"/>
                  <a:gd name="T10" fmla="*/ 197 w 197"/>
                  <a:gd name="T11" fmla="*/ 33 h 228"/>
                  <a:gd name="T12" fmla="*/ 98 w 197"/>
                  <a:gd name="T13" fmla="*/ 0 h 228"/>
                  <a:gd name="T14" fmla="*/ 98 w 197"/>
                  <a:gd name="T15" fmla="*/ 55 h 228"/>
                  <a:gd name="T16" fmla="*/ 15 w 197"/>
                  <a:gd name="T17" fmla="*/ 32 h 228"/>
                  <a:gd name="T18" fmla="*/ 98 w 197"/>
                  <a:gd name="T19" fmla="*/ 10 h 228"/>
                  <a:gd name="T20" fmla="*/ 182 w 197"/>
                  <a:gd name="T21" fmla="*/ 32 h 228"/>
                  <a:gd name="T22" fmla="*/ 98 w 197"/>
                  <a:gd name="T23" fmla="*/ 5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228">
                    <a:moveTo>
                      <a:pt x="98" y="0"/>
                    </a:moveTo>
                    <a:cubicBezTo>
                      <a:pt x="62" y="0"/>
                      <a:pt x="0" y="7"/>
                      <a:pt x="0" y="33"/>
                    </a:cubicBezTo>
                    <a:cubicBezTo>
                      <a:pt x="0" y="195"/>
                      <a:pt x="0" y="195"/>
                      <a:pt x="0" y="195"/>
                    </a:cubicBezTo>
                    <a:cubicBezTo>
                      <a:pt x="0" y="221"/>
                      <a:pt x="62" y="228"/>
                      <a:pt x="98" y="228"/>
                    </a:cubicBezTo>
                    <a:cubicBezTo>
                      <a:pt x="135" y="228"/>
                      <a:pt x="197" y="221"/>
                      <a:pt x="197" y="195"/>
                    </a:cubicBezTo>
                    <a:cubicBezTo>
                      <a:pt x="197" y="33"/>
                      <a:pt x="197" y="33"/>
                      <a:pt x="197" y="33"/>
                    </a:cubicBezTo>
                    <a:cubicBezTo>
                      <a:pt x="197" y="7"/>
                      <a:pt x="135" y="0"/>
                      <a:pt x="98" y="0"/>
                    </a:cubicBezTo>
                    <a:moveTo>
                      <a:pt x="98" y="55"/>
                    </a:moveTo>
                    <a:cubicBezTo>
                      <a:pt x="52" y="55"/>
                      <a:pt x="15" y="45"/>
                      <a:pt x="15" y="32"/>
                    </a:cubicBezTo>
                    <a:cubicBezTo>
                      <a:pt x="15" y="20"/>
                      <a:pt x="52" y="10"/>
                      <a:pt x="98" y="10"/>
                    </a:cubicBezTo>
                    <a:cubicBezTo>
                      <a:pt x="144" y="10"/>
                      <a:pt x="182" y="20"/>
                      <a:pt x="182" y="32"/>
                    </a:cubicBezTo>
                    <a:cubicBezTo>
                      <a:pt x="182" y="45"/>
                      <a:pt x="144" y="55"/>
                      <a:pt x="98" y="55"/>
                    </a:cubicBezTo>
                  </a:path>
                </a:pathLst>
              </a:custGeom>
              <a:solidFill>
                <a:srgbClr val="1A7BAE"/>
              </a:solidFill>
              <a:ln>
                <a:solidFill>
                  <a:srgbClr val="0070C0"/>
                </a:solidFill>
              </a:ln>
              <a:extLst/>
            </p:spPr>
            <p:txBody>
              <a:bodyPr vert="horz" wrap="square" lIns="121920" tIns="60960" rIns="121920" bIns="60960" numCol="1" anchor="t" anchorCtr="0" compatLnSpc="1">
                <a:prstTxWarp prst="textNoShape">
                  <a:avLst/>
                </a:prstTxWarp>
              </a:bodyPr>
              <a:lstStyle/>
              <a:p>
                <a:endParaRPr lang="en-US" sz="1600">
                  <a:solidFill>
                    <a:srgbClr val="FFFFFF"/>
                  </a:solidFill>
                  <a:latin typeface="微软雅黑" pitchFamily="34" charset="-122"/>
                  <a:ea typeface="微软雅黑" pitchFamily="34" charset="-122"/>
                </a:endParaRPr>
              </a:p>
            </p:txBody>
          </p:sp>
          <p:sp>
            <p:nvSpPr>
              <p:cNvPr id="50" name="矩形 49"/>
              <p:cNvSpPr/>
              <p:nvPr/>
            </p:nvSpPr>
            <p:spPr>
              <a:xfrm>
                <a:off x="7729866" y="2484806"/>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51" name="矩形 50"/>
              <p:cNvSpPr/>
              <p:nvPr/>
            </p:nvSpPr>
            <p:spPr>
              <a:xfrm>
                <a:off x="7769440" y="2484426"/>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52" name="矩形 51"/>
              <p:cNvSpPr/>
              <p:nvPr/>
            </p:nvSpPr>
            <p:spPr>
              <a:xfrm>
                <a:off x="7807813" y="2486085"/>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53" name="矩形 52"/>
              <p:cNvSpPr/>
              <p:nvPr/>
            </p:nvSpPr>
            <p:spPr>
              <a:xfrm>
                <a:off x="7614093" y="2484356"/>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54" name="矩形 53"/>
              <p:cNvSpPr/>
              <p:nvPr/>
            </p:nvSpPr>
            <p:spPr>
              <a:xfrm>
                <a:off x="7653666" y="2483976"/>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55" name="矩形 54"/>
              <p:cNvSpPr/>
              <p:nvPr/>
            </p:nvSpPr>
            <p:spPr>
              <a:xfrm>
                <a:off x="7692039" y="2485635"/>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56" name="矩形 55"/>
              <p:cNvSpPr/>
              <p:nvPr/>
            </p:nvSpPr>
            <p:spPr>
              <a:xfrm>
                <a:off x="7729866" y="2527772"/>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57" name="矩形 56"/>
              <p:cNvSpPr/>
              <p:nvPr/>
            </p:nvSpPr>
            <p:spPr>
              <a:xfrm>
                <a:off x="7769440" y="2527392"/>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58" name="矩形 57"/>
              <p:cNvSpPr/>
              <p:nvPr/>
            </p:nvSpPr>
            <p:spPr>
              <a:xfrm>
                <a:off x="7807813" y="2529051"/>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59" name="矩形 58"/>
              <p:cNvSpPr/>
              <p:nvPr/>
            </p:nvSpPr>
            <p:spPr>
              <a:xfrm>
                <a:off x="7614093" y="2527322"/>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60" name="矩形 59"/>
              <p:cNvSpPr/>
              <p:nvPr/>
            </p:nvSpPr>
            <p:spPr>
              <a:xfrm>
                <a:off x="7653666" y="2526942"/>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61" name="矩形 60"/>
              <p:cNvSpPr/>
              <p:nvPr/>
            </p:nvSpPr>
            <p:spPr>
              <a:xfrm>
                <a:off x="7692039" y="2528601"/>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62" name="矩形 61"/>
              <p:cNvSpPr/>
              <p:nvPr/>
            </p:nvSpPr>
            <p:spPr>
              <a:xfrm>
                <a:off x="7729866" y="2571092"/>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63" name="矩形 62"/>
              <p:cNvSpPr/>
              <p:nvPr/>
            </p:nvSpPr>
            <p:spPr>
              <a:xfrm>
                <a:off x="7769440" y="2570713"/>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64" name="矩形 63"/>
              <p:cNvSpPr/>
              <p:nvPr/>
            </p:nvSpPr>
            <p:spPr>
              <a:xfrm>
                <a:off x="7807813" y="2572371"/>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65" name="矩形 64"/>
              <p:cNvSpPr/>
              <p:nvPr/>
            </p:nvSpPr>
            <p:spPr>
              <a:xfrm>
                <a:off x="7614093" y="2570642"/>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66" name="矩形 65"/>
              <p:cNvSpPr/>
              <p:nvPr/>
            </p:nvSpPr>
            <p:spPr>
              <a:xfrm>
                <a:off x="7653666" y="2570262"/>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sp>
            <p:nvSpPr>
              <p:cNvPr id="67" name="矩形 66"/>
              <p:cNvSpPr/>
              <p:nvPr/>
            </p:nvSpPr>
            <p:spPr>
              <a:xfrm>
                <a:off x="7692039" y="2571921"/>
                <a:ext cx="22234" cy="2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dirty="0"/>
              </a:p>
            </p:txBody>
          </p:sp>
          <p:grpSp>
            <p:nvGrpSpPr>
              <p:cNvPr id="68" name="组合 67"/>
              <p:cNvGrpSpPr/>
              <p:nvPr/>
            </p:nvGrpSpPr>
            <p:grpSpPr>
              <a:xfrm>
                <a:off x="1258456" y="683976"/>
                <a:ext cx="506062" cy="722698"/>
                <a:chOff x="1258456" y="745242"/>
                <a:chExt cx="506062" cy="722698"/>
              </a:xfrm>
            </p:grpSpPr>
            <p:sp>
              <p:nvSpPr>
                <p:cNvPr id="70" name="Freeform 26"/>
                <p:cNvSpPr>
                  <a:spLocks noEditPoints="1"/>
                </p:cNvSpPr>
                <p:nvPr/>
              </p:nvSpPr>
              <p:spPr bwMode="black">
                <a:xfrm>
                  <a:off x="1283310" y="745242"/>
                  <a:ext cx="481208" cy="722698"/>
                </a:xfrm>
                <a:custGeom>
                  <a:avLst/>
                  <a:gdLst>
                    <a:gd name="T0" fmla="*/ 146 w 171"/>
                    <a:gd name="T1" fmla="*/ 0 h 234"/>
                    <a:gd name="T2" fmla="*/ 25 w 171"/>
                    <a:gd name="T3" fmla="*/ 0 h 234"/>
                    <a:gd name="T4" fmla="*/ 0 w 171"/>
                    <a:gd name="T5" fmla="*/ 25 h 234"/>
                    <a:gd name="T6" fmla="*/ 0 w 171"/>
                    <a:gd name="T7" fmla="*/ 209 h 234"/>
                    <a:gd name="T8" fmla="*/ 25 w 171"/>
                    <a:gd name="T9" fmla="*/ 234 h 234"/>
                    <a:gd name="T10" fmla="*/ 146 w 171"/>
                    <a:gd name="T11" fmla="*/ 234 h 234"/>
                    <a:gd name="T12" fmla="*/ 171 w 171"/>
                    <a:gd name="T13" fmla="*/ 209 h 234"/>
                    <a:gd name="T14" fmla="*/ 171 w 171"/>
                    <a:gd name="T15" fmla="*/ 25 h 234"/>
                    <a:gd name="T16" fmla="*/ 146 w 171"/>
                    <a:gd name="T17" fmla="*/ 0 h 234"/>
                    <a:gd name="T18" fmla="*/ 157 w 171"/>
                    <a:gd name="T19" fmla="*/ 183 h 234"/>
                    <a:gd name="T20" fmla="*/ 146 w 171"/>
                    <a:gd name="T21" fmla="*/ 193 h 234"/>
                    <a:gd name="T22" fmla="*/ 25 w 171"/>
                    <a:gd name="T23" fmla="*/ 193 h 234"/>
                    <a:gd name="T24" fmla="*/ 15 w 171"/>
                    <a:gd name="T25" fmla="*/ 183 h 234"/>
                    <a:gd name="T26" fmla="*/ 15 w 171"/>
                    <a:gd name="T27" fmla="*/ 25 h 234"/>
                    <a:gd name="T28" fmla="*/ 25 w 171"/>
                    <a:gd name="T29" fmla="*/ 14 h 234"/>
                    <a:gd name="T30" fmla="*/ 146 w 171"/>
                    <a:gd name="T31" fmla="*/ 14 h 234"/>
                    <a:gd name="T32" fmla="*/ 157 w 171"/>
                    <a:gd name="T33" fmla="*/ 25 h 234"/>
                    <a:gd name="T34" fmla="*/ 157 w 171"/>
                    <a:gd name="T35" fmla="*/ 18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1" h="234">
                      <a:moveTo>
                        <a:pt x="146" y="0"/>
                      </a:moveTo>
                      <a:cubicBezTo>
                        <a:pt x="25" y="0"/>
                        <a:pt x="25" y="0"/>
                        <a:pt x="25" y="0"/>
                      </a:cubicBezTo>
                      <a:cubicBezTo>
                        <a:pt x="11" y="0"/>
                        <a:pt x="0" y="11"/>
                        <a:pt x="0" y="25"/>
                      </a:cubicBezTo>
                      <a:cubicBezTo>
                        <a:pt x="0" y="209"/>
                        <a:pt x="0" y="209"/>
                        <a:pt x="0" y="209"/>
                      </a:cubicBezTo>
                      <a:cubicBezTo>
                        <a:pt x="0" y="223"/>
                        <a:pt x="11" y="234"/>
                        <a:pt x="25" y="234"/>
                      </a:cubicBezTo>
                      <a:cubicBezTo>
                        <a:pt x="146" y="234"/>
                        <a:pt x="146" y="234"/>
                        <a:pt x="146" y="234"/>
                      </a:cubicBezTo>
                      <a:cubicBezTo>
                        <a:pt x="160" y="234"/>
                        <a:pt x="171" y="223"/>
                        <a:pt x="171" y="209"/>
                      </a:cubicBezTo>
                      <a:cubicBezTo>
                        <a:pt x="171" y="25"/>
                        <a:pt x="171" y="25"/>
                        <a:pt x="171" y="25"/>
                      </a:cubicBezTo>
                      <a:cubicBezTo>
                        <a:pt x="171" y="11"/>
                        <a:pt x="160" y="0"/>
                        <a:pt x="146" y="0"/>
                      </a:cubicBezTo>
                      <a:moveTo>
                        <a:pt x="157" y="183"/>
                      </a:moveTo>
                      <a:cubicBezTo>
                        <a:pt x="157" y="188"/>
                        <a:pt x="152" y="193"/>
                        <a:pt x="146" y="193"/>
                      </a:cubicBezTo>
                      <a:cubicBezTo>
                        <a:pt x="25" y="193"/>
                        <a:pt x="25" y="193"/>
                        <a:pt x="25" y="193"/>
                      </a:cubicBezTo>
                      <a:cubicBezTo>
                        <a:pt x="19" y="193"/>
                        <a:pt x="15" y="188"/>
                        <a:pt x="15" y="183"/>
                      </a:cubicBezTo>
                      <a:cubicBezTo>
                        <a:pt x="15" y="25"/>
                        <a:pt x="15" y="25"/>
                        <a:pt x="15" y="25"/>
                      </a:cubicBezTo>
                      <a:cubicBezTo>
                        <a:pt x="15" y="19"/>
                        <a:pt x="19" y="14"/>
                        <a:pt x="25" y="14"/>
                      </a:cubicBezTo>
                      <a:cubicBezTo>
                        <a:pt x="146" y="14"/>
                        <a:pt x="146" y="14"/>
                        <a:pt x="146" y="14"/>
                      </a:cubicBezTo>
                      <a:cubicBezTo>
                        <a:pt x="152" y="14"/>
                        <a:pt x="157" y="19"/>
                        <a:pt x="157" y="25"/>
                      </a:cubicBezTo>
                      <a:lnTo>
                        <a:pt x="157" y="183"/>
                      </a:lnTo>
                      <a:close/>
                    </a:path>
                  </a:pathLst>
                </a:custGeom>
                <a:solidFill>
                  <a:srgbClr val="1A7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600">
                    <a:solidFill>
                      <a:srgbClr val="FFFFFF"/>
                    </a:solidFill>
                    <a:latin typeface="微软雅黑" pitchFamily="34" charset="-122"/>
                    <a:ea typeface="微软雅黑" pitchFamily="34" charset="-122"/>
                  </a:endParaRPr>
                </a:p>
              </p:txBody>
            </p:sp>
            <p:sp>
              <p:nvSpPr>
                <p:cNvPr id="71" name="文本框 70"/>
                <p:cNvSpPr txBox="1"/>
                <p:nvPr/>
              </p:nvSpPr>
              <p:spPr>
                <a:xfrm>
                  <a:off x="1258456" y="824762"/>
                  <a:ext cx="482344" cy="253916"/>
                </a:xfrm>
                <a:prstGeom prst="rect">
                  <a:avLst/>
                </a:prstGeom>
                <a:noFill/>
              </p:spPr>
              <p:txBody>
                <a:bodyPr wrap="none" rtlCol="0">
                  <a:spAutoFit/>
                </a:bodyPr>
                <a:lstStyle/>
                <a:p>
                  <a:r>
                    <a:rPr lang="en-US" altLang="zh-CN" sz="1600" dirty="0">
                      <a:solidFill>
                        <a:srgbClr val="9AA5AE"/>
                      </a:solidFill>
                      <a:latin typeface="+mn-ea"/>
                    </a:rPr>
                    <a:t>EMM</a:t>
                  </a:r>
                  <a:endParaRPr lang="zh-CN" altLang="en-US" sz="1600" dirty="0">
                    <a:solidFill>
                      <a:srgbClr val="9AA5AE"/>
                    </a:solidFill>
                    <a:latin typeface="+mn-ea"/>
                  </a:endParaRPr>
                </a:p>
              </p:txBody>
            </p:sp>
          </p:grpSp>
          <p:pic>
            <p:nvPicPr>
              <p:cNvPr id="69" name="图片 68"/>
              <p:cNvPicPr>
                <a:picLocks noChangeAspect="1"/>
              </p:cNvPicPr>
              <p:nvPr/>
            </p:nvPicPr>
            <p:blipFill>
              <a:blip r:embed="rId2"/>
              <a:stretch>
                <a:fillRect/>
              </a:stretch>
            </p:blipFill>
            <p:spPr>
              <a:xfrm>
                <a:off x="5457842" y="1980636"/>
                <a:ext cx="774817" cy="645000"/>
              </a:xfrm>
              <a:prstGeom prst="rect">
                <a:avLst/>
              </a:prstGeom>
            </p:spPr>
          </p:pic>
        </p:grpSp>
        <p:sp>
          <p:nvSpPr>
            <p:cNvPr id="84" name="矩形 83"/>
            <p:cNvSpPr/>
            <p:nvPr/>
          </p:nvSpPr>
          <p:spPr>
            <a:xfrm>
              <a:off x="3920471" y="4289175"/>
              <a:ext cx="3226601" cy="2308324"/>
            </a:xfrm>
            <a:prstGeom prst="rect">
              <a:avLst/>
            </a:prstGeom>
          </p:spPr>
          <p:txBody>
            <a:bodyPr wrap="square">
              <a:spAutoFit/>
            </a:bodyPr>
            <a:lstStyle/>
            <a:p>
              <a:pPr marL="380990" indent="-380990">
                <a:buFont typeface="Wingdings" panose="05000000000000000000" pitchFamily="2" charset="2"/>
                <a:buChar char="l"/>
              </a:pPr>
              <a:r>
                <a:rPr lang="zh-CN" altLang="en-US" sz="24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企业移动</a:t>
              </a:r>
              <a:r>
                <a:rPr lang="zh-CN" altLang="en-US" sz="2400" b="1" dirty="0" smtClean="0">
                  <a:solidFill>
                    <a:srgbClr val="1A7BAE"/>
                  </a:solidFill>
                  <a:latin typeface="Calibri" panose="020F0502020204030204" pitchFamily="34" charset="0"/>
                  <a:ea typeface="宋体" panose="02010600030101010101" pitchFamily="2" charset="-122"/>
                  <a:cs typeface="Times New Roman" panose="02020603050405020304" pitchFamily="18" charset="0"/>
                </a:rPr>
                <a:t>管理</a:t>
              </a:r>
              <a:endParaRPr lang="en-US" altLang="zh-CN" sz="2400" b="1" dirty="0">
                <a:solidFill>
                  <a:srgbClr val="1A7BAE"/>
                </a:solidFill>
                <a:latin typeface="Calibri" panose="020F0502020204030204" pitchFamily="34" charset="0"/>
                <a:ea typeface="宋体" panose="02010600030101010101" pitchFamily="2" charset="-122"/>
                <a:cs typeface="Times New Roman" panose="02020603050405020304" pitchFamily="18" charset="0"/>
              </a:endParaRPr>
            </a:p>
            <a:p>
              <a:pPr marL="990575" lvl="1" indent="-380990">
                <a:buFont typeface="Wingdings" panose="05000000000000000000" pitchFamily="2" charset="2"/>
                <a:buChar char="Ø"/>
              </a:pPr>
              <a:r>
                <a:rPr lang="zh-CN" altLang="en-US"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移动设备注册</a:t>
              </a:r>
              <a:endParaRPr lang="en-US" altLang="zh-CN"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endParaRPr>
            </a:p>
            <a:p>
              <a:pPr marL="990575" lvl="1" indent="-380990">
                <a:buFont typeface="Wingdings" panose="05000000000000000000" pitchFamily="2" charset="2"/>
                <a:buChar char="Ø"/>
              </a:pPr>
              <a:r>
                <a:rPr lang="zh-CN" altLang="en-US"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应用安装受控</a:t>
              </a:r>
              <a:endParaRPr lang="en-US" altLang="zh-CN"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endParaRPr>
            </a:p>
            <a:p>
              <a:pPr marL="990575" lvl="1" indent="-380990">
                <a:buFont typeface="Wingdings" panose="05000000000000000000" pitchFamily="2" charset="2"/>
                <a:buChar char="Ø"/>
              </a:pPr>
              <a:r>
                <a:rPr lang="zh-CN" altLang="en-US"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应用使用受控</a:t>
              </a:r>
              <a:endParaRPr lang="en-US" altLang="zh-CN"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endParaRPr>
            </a:p>
            <a:p>
              <a:pPr marL="990575" lvl="1" indent="-380990">
                <a:buFont typeface="Wingdings" panose="05000000000000000000" pitchFamily="2" charset="2"/>
                <a:buChar char="Ø"/>
              </a:pPr>
              <a:r>
                <a:rPr lang="zh-CN" altLang="en-US"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应用数据受控</a:t>
              </a:r>
              <a:endParaRPr lang="en-US" altLang="zh-CN"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endParaRPr>
            </a:p>
            <a:p>
              <a:pPr marL="990575" lvl="1" indent="-380990">
                <a:buFont typeface="Wingdings" panose="05000000000000000000" pitchFamily="2" charset="2"/>
                <a:buChar char="Ø"/>
              </a:pPr>
              <a:r>
                <a:rPr lang="zh-CN" altLang="en-US"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应用范围受控</a:t>
              </a:r>
              <a:endParaRPr lang="en-US" altLang="zh-CN"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endParaRPr>
            </a:p>
            <a:p>
              <a:pPr marL="990575" lvl="1" indent="-380990">
                <a:buFont typeface="Wingdings" panose="05000000000000000000" pitchFamily="2" charset="2"/>
                <a:buChar char="Ø"/>
              </a:pPr>
              <a:r>
                <a:rPr lang="zh-CN" altLang="en-US"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应用方式受控</a:t>
              </a:r>
              <a:endParaRPr lang="en-US" altLang="zh-CN"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85" name="矩形 84"/>
            <p:cNvSpPr/>
            <p:nvPr/>
          </p:nvSpPr>
          <p:spPr>
            <a:xfrm>
              <a:off x="7358231" y="4267930"/>
              <a:ext cx="3445595" cy="2308324"/>
            </a:xfrm>
            <a:prstGeom prst="rect">
              <a:avLst/>
            </a:prstGeom>
          </p:spPr>
          <p:txBody>
            <a:bodyPr wrap="square">
              <a:spAutoFit/>
            </a:bodyPr>
            <a:lstStyle/>
            <a:p>
              <a:pPr marL="380990" indent="-380990">
                <a:buFont typeface="Wingdings" panose="05000000000000000000" pitchFamily="2" charset="2"/>
                <a:buChar char="l"/>
              </a:pPr>
              <a:r>
                <a:rPr lang="zh-CN" altLang="en-US" sz="24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选配</a:t>
              </a:r>
              <a:r>
                <a:rPr lang="zh-CN" altLang="en-US" sz="2400" b="1" dirty="0" smtClean="0">
                  <a:solidFill>
                    <a:srgbClr val="1A7BAE"/>
                  </a:solidFill>
                  <a:latin typeface="Calibri" panose="020F0502020204030204" pitchFamily="34" charset="0"/>
                  <a:ea typeface="宋体" panose="02010600030101010101" pitchFamily="2" charset="-122"/>
                  <a:cs typeface="Times New Roman" panose="02020603050405020304" pitchFamily="18" charset="0"/>
                </a:rPr>
                <a:t>第三</a:t>
              </a:r>
              <a:r>
                <a:rPr lang="zh-CN" altLang="en-US" sz="24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方安全套件</a:t>
              </a:r>
              <a:endParaRPr lang="en-US" altLang="zh-CN" sz="2400" b="1" dirty="0">
                <a:solidFill>
                  <a:srgbClr val="1A7BAE"/>
                </a:solidFill>
                <a:latin typeface="Calibri" panose="020F0502020204030204" pitchFamily="34" charset="0"/>
                <a:ea typeface="宋体" panose="02010600030101010101" pitchFamily="2" charset="-122"/>
                <a:cs typeface="Times New Roman" panose="02020603050405020304" pitchFamily="18" charset="0"/>
              </a:endParaRPr>
            </a:p>
            <a:p>
              <a:pPr marL="990575" lvl="1" indent="-380990">
                <a:buFont typeface="Wingdings" panose="05000000000000000000" pitchFamily="2" charset="2"/>
                <a:buChar char="Ø"/>
              </a:pPr>
              <a:r>
                <a:rPr lang="zh-CN" altLang="en-US"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文件加密</a:t>
              </a:r>
              <a:endParaRPr lang="en-US" altLang="zh-CN"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endParaRPr>
            </a:p>
            <a:p>
              <a:pPr marL="990575" lvl="1" indent="-380990">
                <a:buFont typeface="Wingdings" panose="05000000000000000000" pitchFamily="2" charset="2"/>
                <a:buChar char="Ø"/>
              </a:pPr>
              <a:r>
                <a:rPr lang="zh-CN" altLang="en-US"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安全区</a:t>
              </a:r>
              <a:r>
                <a:rPr lang="en-US" altLang="zh-CN"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a:t>
              </a:r>
              <a:r>
                <a:rPr lang="zh-CN" altLang="en-US"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工作区</a:t>
              </a:r>
              <a:endParaRPr lang="en-US" altLang="zh-CN"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endParaRPr>
            </a:p>
            <a:p>
              <a:pPr marL="990575" lvl="1" indent="-380990">
                <a:buFont typeface="Wingdings" panose="05000000000000000000" pitchFamily="2" charset="2"/>
                <a:buChar char="Ø"/>
              </a:pPr>
              <a:r>
                <a:rPr lang="zh-CN" altLang="en-US"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防拷贝</a:t>
              </a:r>
              <a:r>
                <a:rPr lang="en-US" altLang="zh-CN"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a:t>
              </a:r>
              <a:r>
                <a:rPr lang="zh-CN" altLang="en-US"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截屏</a:t>
              </a:r>
              <a:r>
                <a:rPr lang="en-US" altLang="zh-CN"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a:t>
              </a:r>
              <a:r>
                <a:rPr lang="zh-CN" altLang="en-US"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打印</a:t>
              </a:r>
              <a:endParaRPr lang="en-US" altLang="zh-CN"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endParaRPr>
            </a:p>
            <a:p>
              <a:pPr marL="990575" lvl="1" indent="-380990">
                <a:buFont typeface="Wingdings" panose="05000000000000000000" pitchFamily="2" charset="2"/>
                <a:buChar char="Ø"/>
              </a:pPr>
              <a:r>
                <a:rPr lang="zh-CN" altLang="en-US"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防病毒</a:t>
              </a:r>
              <a:endParaRPr lang="en-US" altLang="zh-CN"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endParaRPr>
            </a:p>
            <a:p>
              <a:pPr marL="990575" lvl="1" indent="-380990">
                <a:buFont typeface="Wingdings" panose="05000000000000000000" pitchFamily="2" charset="2"/>
                <a:buChar char="Ø"/>
              </a:pPr>
              <a:r>
                <a:rPr lang="zh-CN" altLang="en-US"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操作监控</a:t>
              </a:r>
              <a:endParaRPr lang="en-US" altLang="zh-CN"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endParaRPr>
            </a:p>
            <a:p>
              <a:pPr marL="990575" lvl="1" indent="-380990">
                <a:buFont typeface="Wingdings" panose="05000000000000000000" pitchFamily="2" charset="2"/>
                <a:buChar char="Ø"/>
              </a:pPr>
              <a:r>
                <a:rPr lang="zh-CN" altLang="en-US"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rPr>
                <a:t>脱密审批</a:t>
              </a:r>
              <a:endParaRPr lang="en-US" altLang="zh-CN" sz="2000" b="1" dirty="0">
                <a:solidFill>
                  <a:srgbClr val="1A7BAE"/>
                </a:solidFill>
                <a:latin typeface="Calibri" panose="020F0502020204030204" pitchFamily="34" charset="0"/>
                <a:ea typeface="宋体" panose="02010600030101010101" pitchFamily="2" charset="-122"/>
                <a:cs typeface="Times New Roman" panose="02020603050405020304" pitchFamily="18" charset="0"/>
              </a:endParaRPr>
            </a:p>
          </p:txBody>
        </p:sp>
      </p:grpSp>
      <p:sp>
        <p:nvSpPr>
          <p:cNvPr id="88" name="Title 3"/>
          <p:cNvSpPr txBox="1">
            <a:spLocks/>
          </p:cNvSpPr>
          <p:nvPr/>
        </p:nvSpPr>
        <p:spPr>
          <a:xfrm>
            <a:off x="254001" y="275167"/>
            <a:ext cx="11004551" cy="68791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dirty="0">
                <a:cs typeface="Arial" charset="0"/>
              </a:rPr>
              <a:t>打造最安全</a:t>
            </a:r>
            <a:r>
              <a:rPr lang="zh-CN" altLang="en-US" dirty="0" smtClean="0">
                <a:cs typeface="Arial" charset="0"/>
              </a:rPr>
              <a:t>的云盘</a:t>
            </a:r>
            <a:endParaRPr lang="zh-CN" altLang="en-US" dirty="0">
              <a:cs typeface="Arial" charset="0"/>
            </a:endParaRPr>
          </a:p>
        </p:txBody>
      </p:sp>
    </p:spTree>
    <p:extLst>
      <p:ext uri="{BB962C8B-B14F-4D97-AF65-F5344CB8AC3E}">
        <p14:creationId xmlns:p14="http://schemas.microsoft.com/office/powerpoint/2010/main" val="6660964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54001" y="275167"/>
            <a:ext cx="11004551" cy="68791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dirty="0" smtClean="0">
                <a:cs typeface="Arial" charset="0"/>
              </a:rPr>
              <a:t>随需办公提高效率</a:t>
            </a:r>
            <a:endParaRPr lang="en-US" altLang="zh-CN" dirty="0">
              <a:cs typeface="Arial" charset="0"/>
            </a:endParaRPr>
          </a:p>
        </p:txBody>
      </p:sp>
      <p:grpSp>
        <p:nvGrpSpPr>
          <p:cNvPr id="51" name="组合 138"/>
          <p:cNvGrpSpPr>
            <a:grpSpLocks/>
          </p:cNvGrpSpPr>
          <p:nvPr/>
        </p:nvGrpSpPr>
        <p:grpSpPr bwMode="auto">
          <a:xfrm>
            <a:off x="1" y="2960011"/>
            <a:ext cx="12191999" cy="759883"/>
            <a:chOff x="0" y="2552952"/>
            <a:chExt cx="9042400" cy="570051"/>
          </a:xfrm>
        </p:grpSpPr>
        <p:cxnSp>
          <p:nvCxnSpPr>
            <p:cNvPr id="52" name="直接连接符 51"/>
            <p:cNvCxnSpPr/>
            <p:nvPr/>
          </p:nvCxnSpPr>
          <p:spPr bwMode="auto">
            <a:xfrm>
              <a:off x="0" y="3123003"/>
              <a:ext cx="9042400" cy="0"/>
            </a:xfrm>
            <a:prstGeom prst="line">
              <a:avLst/>
            </a:prstGeom>
            <a:ln w="38100">
              <a:solidFill>
                <a:srgbClr val="0070C0">
                  <a:alpha val="80000"/>
                </a:srgb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53" name="组合 100"/>
            <p:cNvGrpSpPr>
              <a:grpSpLocks/>
            </p:cNvGrpSpPr>
            <p:nvPr/>
          </p:nvGrpSpPr>
          <p:grpSpPr bwMode="auto">
            <a:xfrm>
              <a:off x="155082" y="2552952"/>
              <a:ext cx="193342" cy="135934"/>
              <a:chOff x="7389935" y="280845"/>
              <a:chExt cx="193342" cy="135934"/>
            </a:xfrm>
          </p:grpSpPr>
          <p:sp>
            <p:nvSpPr>
              <p:cNvPr id="54" name="燕尾形 53"/>
              <p:cNvSpPr/>
              <p:nvPr/>
            </p:nvSpPr>
            <p:spPr>
              <a:xfrm>
                <a:off x="7484124" y="280845"/>
                <a:ext cx="97021" cy="13655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zh-CN" altLang="en-US" sz="1800">
                  <a:solidFill>
                    <a:prstClr val="black"/>
                  </a:solidFill>
                </a:endParaRPr>
              </a:p>
            </p:txBody>
          </p:sp>
          <p:sp>
            <p:nvSpPr>
              <p:cNvPr id="55" name="燕尾形 54"/>
              <p:cNvSpPr/>
              <p:nvPr/>
            </p:nvSpPr>
            <p:spPr>
              <a:xfrm>
                <a:off x="7390087" y="280845"/>
                <a:ext cx="98514" cy="13655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zh-CN" altLang="en-US" sz="1800">
                  <a:solidFill>
                    <a:prstClr val="black"/>
                  </a:solidFill>
                </a:endParaRPr>
              </a:p>
            </p:txBody>
          </p:sp>
        </p:grpSp>
      </p:grpSp>
      <p:grpSp>
        <p:nvGrpSpPr>
          <p:cNvPr id="56" name="组合 151"/>
          <p:cNvGrpSpPr>
            <a:grpSpLocks/>
          </p:cNvGrpSpPr>
          <p:nvPr/>
        </p:nvGrpSpPr>
        <p:grpSpPr bwMode="auto">
          <a:xfrm>
            <a:off x="5928785" y="3586545"/>
            <a:ext cx="300567" cy="300567"/>
            <a:chOff x="3649367" y="2733457"/>
            <a:chExt cx="250051" cy="250049"/>
          </a:xfrm>
        </p:grpSpPr>
        <p:sp>
          <p:nvSpPr>
            <p:cNvPr id="57" name="椭圆 56"/>
            <p:cNvSpPr/>
            <p:nvPr/>
          </p:nvSpPr>
          <p:spPr>
            <a:xfrm>
              <a:off x="3649367" y="2733457"/>
              <a:ext cx="250051" cy="250049"/>
            </a:xfrm>
            <a:prstGeom prst="ellipse">
              <a:avLst/>
            </a:prstGeom>
            <a:solidFill>
              <a:srgbClr val="19768F">
                <a:alpha val="4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zh-CN" altLang="en-US" sz="1800">
                <a:solidFill>
                  <a:prstClr val="white"/>
                </a:solidFill>
              </a:endParaRPr>
            </a:p>
          </p:txBody>
        </p:sp>
        <p:sp>
          <p:nvSpPr>
            <p:cNvPr id="58" name="椭圆 57"/>
            <p:cNvSpPr/>
            <p:nvPr/>
          </p:nvSpPr>
          <p:spPr>
            <a:xfrm>
              <a:off x="3695820" y="2778191"/>
              <a:ext cx="158804" cy="158803"/>
            </a:xfrm>
            <a:prstGeom prst="ellips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zh-CN" altLang="en-US" sz="1800">
                <a:solidFill>
                  <a:prstClr val="white"/>
                </a:solidFill>
              </a:endParaRPr>
            </a:p>
          </p:txBody>
        </p:sp>
      </p:grpSp>
      <p:grpSp>
        <p:nvGrpSpPr>
          <p:cNvPr id="59" name="组合 157"/>
          <p:cNvGrpSpPr>
            <a:grpSpLocks/>
          </p:cNvGrpSpPr>
          <p:nvPr/>
        </p:nvGrpSpPr>
        <p:grpSpPr bwMode="auto">
          <a:xfrm>
            <a:off x="9359901" y="3586544"/>
            <a:ext cx="302684" cy="302683"/>
            <a:chOff x="7578835" y="2733156"/>
            <a:chExt cx="226260" cy="227574"/>
          </a:xfrm>
        </p:grpSpPr>
        <p:sp>
          <p:nvSpPr>
            <p:cNvPr id="60" name="椭圆 59"/>
            <p:cNvSpPr/>
            <p:nvPr/>
          </p:nvSpPr>
          <p:spPr>
            <a:xfrm>
              <a:off x="7578835" y="2733156"/>
              <a:ext cx="226260" cy="227574"/>
            </a:xfrm>
            <a:prstGeom prst="ellipse">
              <a:avLst/>
            </a:prstGeom>
            <a:solidFill>
              <a:srgbClr val="35B1C5">
                <a:alpha val="4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zh-CN" altLang="en-US" sz="1800">
                <a:solidFill>
                  <a:prstClr val="white"/>
                </a:solidFill>
              </a:endParaRPr>
            </a:p>
          </p:txBody>
        </p:sp>
        <p:sp>
          <p:nvSpPr>
            <p:cNvPr id="61" name="椭圆 60"/>
            <p:cNvSpPr/>
            <p:nvPr/>
          </p:nvSpPr>
          <p:spPr>
            <a:xfrm>
              <a:off x="7618713" y="2769979"/>
              <a:ext cx="143657" cy="144492"/>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zh-CN" altLang="en-US" sz="1800" dirty="0">
                <a:solidFill>
                  <a:prstClr val="white"/>
                </a:solidFill>
              </a:endParaRPr>
            </a:p>
          </p:txBody>
        </p:sp>
      </p:grpSp>
      <p:sp>
        <p:nvSpPr>
          <p:cNvPr id="62" name="泪滴形 61"/>
          <p:cNvSpPr/>
          <p:nvPr/>
        </p:nvSpPr>
        <p:spPr bwMode="auto">
          <a:xfrm rot="18933401">
            <a:off x="5355167" y="4602545"/>
            <a:ext cx="1468967" cy="1466849"/>
          </a:xfrm>
          <a:prstGeom prst="teardrop">
            <a:avLst>
              <a:gd name="adj" fmla="val 110285"/>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zh-CN" altLang="en-US" sz="2400">
              <a:solidFill>
                <a:prstClr val="white"/>
              </a:solidFill>
            </a:endParaRPr>
          </a:p>
        </p:txBody>
      </p:sp>
      <p:grpSp>
        <p:nvGrpSpPr>
          <p:cNvPr id="63" name="组合 181"/>
          <p:cNvGrpSpPr>
            <a:grpSpLocks/>
          </p:cNvGrpSpPr>
          <p:nvPr/>
        </p:nvGrpSpPr>
        <p:grpSpPr bwMode="auto">
          <a:xfrm>
            <a:off x="1424518" y="1584178"/>
            <a:ext cx="1468967" cy="1466849"/>
            <a:chOff x="1695011" y="912566"/>
            <a:chExt cx="1431665" cy="1431281"/>
          </a:xfrm>
        </p:grpSpPr>
        <p:sp>
          <p:nvSpPr>
            <p:cNvPr id="64" name="泪滴形 63"/>
            <p:cNvSpPr/>
            <p:nvPr/>
          </p:nvSpPr>
          <p:spPr>
            <a:xfrm rot="8133401">
              <a:off x="1695011" y="912566"/>
              <a:ext cx="1431665" cy="1431281"/>
            </a:xfrm>
            <a:prstGeom prst="teardrop">
              <a:avLst>
                <a:gd name="adj" fmla="val 110285"/>
              </a:avLst>
            </a:prstGeom>
            <a:solidFill>
              <a:srgbClr val="00539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zh-CN" altLang="en-US" sz="2400">
                <a:solidFill>
                  <a:prstClr val="white"/>
                </a:solidFill>
              </a:endParaRPr>
            </a:p>
          </p:txBody>
        </p:sp>
        <p:sp>
          <p:nvSpPr>
            <p:cNvPr id="65" name="TextBox 48"/>
            <p:cNvSpPr txBox="1">
              <a:spLocks noChangeArrowheads="1"/>
            </p:cNvSpPr>
            <p:nvPr/>
          </p:nvSpPr>
          <p:spPr bwMode="auto">
            <a:xfrm>
              <a:off x="1779590" y="1404117"/>
              <a:ext cx="1262506" cy="29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华文楷体" pitchFamily="2" charset="-122"/>
                  <a:ea typeface="华文楷体" pitchFamily="2" charset="-122"/>
                </a:defRPr>
              </a:lvl1pPr>
              <a:lvl2pPr marL="742950" indent="-285750" eaLnBrk="0" hangingPunct="0">
                <a:defRPr sz="1600">
                  <a:solidFill>
                    <a:schemeClr val="tx1"/>
                  </a:solidFill>
                  <a:latin typeface="华文楷体" pitchFamily="2" charset="-122"/>
                  <a:ea typeface="华文楷体" pitchFamily="2" charset="-122"/>
                </a:defRPr>
              </a:lvl2pPr>
              <a:lvl3pPr marL="1143000" indent="-228600" eaLnBrk="0" hangingPunct="0">
                <a:defRPr sz="1600">
                  <a:solidFill>
                    <a:schemeClr val="tx1"/>
                  </a:solidFill>
                  <a:latin typeface="华文楷体" pitchFamily="2" charset="-122"/>
                  <a:ea typeface="华文楷体" pitchFamily="2" charset="-122"/>
                </a:defRPr>
              </a:lvl3pPr>
              <a:lvl4pPr marL="1600200" indent="-228600" eaLnBrk="0" hangingPunct="0">
                <a:defRPr sz="1600">
                  <a:solidFill>
                    <a:schemeClr val="tx1"/>
                  </a:solidFill>
                  <a:latin typeface="华文楷体" pitchFamily="2" charset="-122"/>
                  <a:ea typeface="华文楷体" pitchFamily="2" charset="-122"/>
                </a:defRPr>
              </a:lvl4pPr>
              <a:lvl5pPr marL="2057400" indent="-228600" eaLnBrk="0" hangingPunct="0">
                <a:defRPr sz="1600">
                  <a:solidFill>
                    <a:schemeClr val="tx1"/>
                  </a:solidFill>
                  <a:latin typeface="华文楷体" pitchFamily="2" charset="-122"/>
                  <a:ea typeface="华文楷体" pitchFamily="2" charset="-122"/>
                </a:defRPr>
              </a:lvl5pPr>
              <a:lvl6pPr marL="2514600" indent="-228600" eaLnBrk="0" fontAlgn="base" hangingPunct="0">
                <a:spcBef>
                  <a:spcPct val="0"/>
                </a:spcBef>
                <a:spcAft>
                  <a:spcPct val="0"/>
                </a:spcAft>
                <a:defRPr sz="1600">
                  <a:solidFill>
                    <a:schemeClr val="tx1"/>
                  </a:solidFill>
                  <a:latin typeface="华文楷体" pitchFamily="2" charset="-122"/>
                  <a:ea typeface="华文楷体" pitchFamily="2" charset="-122"/>
                </a:defRPr>
              </a:lvl6pPr>
              <a:lvl7pPr marL="2971800" indent="-228600" eaLnBrk="0" fontAlgn="base" hangingPunct="0">
                <a:spcBef>
                  <a:spcPct val="0"/>
                </a:spcBef>
                <a:spcAft>
                  <a:spcPct val="0"/>
                </a:spcAft>
                <a:defRPr sz="1600">
                  <a:solidFill>
                    <a:schemeClr val="tx1"/>
                  </a:solidFill>
                  <a:latin typeface="华文楷体" pitchFamily="2" charset="-122"/>
                  <a:ea typeface="华文楷体" pitchFamily="2" charset="-122"/>
                </a:defRPr>
              </a:lvl7pPr>
              <a:lvl8pPr marL="3429000" indent="-228600" eaLnBrk="0" fontAlgn="base" hangingPunct="0">
                <a:spcBef>
                  <a:spcPct val="0"/>
                </a:spcBef>
                <a:spcAft>
                  <a:spcPct val="0"/>
                </a:spcAft>
                <a:defRPr sz="1600">
                  <a:solidFill>
                    <a:schemeClr val="tx1"/>
                  </a:solidFill>
                  <a:latin typeface="华文楷体" pitchFamily="2" charset="-122"/>
                  <a:ea typeface="华文楷体" pitchFamily="2" charset="-122"/>
                </a:defRPr>
              </a:lvl8pPr>
              <a:lvl9pPr marL="3886200" indent="-228600" eaLnBrk="0" fontAlgn="base" hangingPunct="0">
                <a:spcBef>
                  <a:spcPct val="0"/>
                </a:spcBef>
                <a:spcAft>
                  <a:spcPct val="0"/>
                </a:spcAft>
                <a:defRPr sz="1600">
                  <a:solidFill>
                    <a:schemeClr val="tx1"/>
                  </a:solidFill>
                  <a:latin typeface="华文楷体" pitchFamily="2" charset="-122"/>
                  <a:ea typeface="华文楷体" pitchFamily="2" charset="-122"/>
                </a:defRPr>
              </a:lvl9pPr>
            </a:lstStyle>
            <a:p>
              <a:pPr algn="ctr" defTabSz="1219170" eaLnBrk="1" fontAlgn="auto" hangingPunct="1">
                <a:spcBef>
                  <a:spcPts val="0"/>
                </a:spcBef>
                <a:spcAft>
                  <a:spcPts val="0"/>
                </a:spcAft>
                <a:defRPr/>
              </a:pPr>
              <a:endParaRPr lang="zh-CN" altLang="en-US" sz="1333" dirty="0">
                <a:solidFill>
                  <a:prstClr val="white"/>
                </a:solidFill>
                <a:effectLst>
                  <a:outerShdw blurRad="38100" dist="38100" dir="2700000" algn="tl">
                    <a:srgbClr val="000000">
                      <a:alpha val="43137"/>
                    </a:srgbClr>
                  </a:outerShdw>
                </a:effectLst>
                <a:latin typeface="微软雅黑" pitchFamily="34" charset="-122"/>
                <a:ea typeface="微软雅黑" pitchFamily="34" charset="-122"/>
              </a:endParaRPr>
            </a:p>
          </p:txBody>
        </p:sp>
      </p:grpSp>
      <p:grpSp>
        <p:nvGrpSpPr>
          <p:cNvPr id="66" name="组合 185"/>
          <p:cNvGrpSpPr>
            <a:grpSpLocks/>
          </p:cNvGrpSpPr>
          <p:nvPr/>
        </p:nvGrpSpPr>
        <p:grpSpPr bwMode="auto">
          <a:xfrm>
            <a:off x="2017185" y="3605594"/>
            <a:ext cx="300567" cy="302684"/>
            <a:chOff x="2267448" y="2733158"/>
            <a:chExt cx="273984" cy="273982"/>
          </a:xfrm>
        </p:grpSpPr>
        <p:sp>
          <p:nvSpPr>
            <p:cNvPr id="67" name="椭圆 66"/>
            <p:cNvSpPr/>
            <p:nvPr/>
          </p:nvSpPr>
          <p:spPr>
            <a:xfrm>
              <a:off x="2267448" y="2733158"/>
              <a:ext cx="273984" cy="273982"/>
            </a:xfrm>
            <a:prstGeom prst="ellipse">
              <a:avLst/>
            </a:prstGeom>
            <a:solidFill>
              <a:srgbClr val="35B1C5">
                <a:alpha val="4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zh-CN" altLang="en-US" sz="1800">
                <a:solidFill>
                  <a:prstClr val="white"/>
                </a:solidFill>
              </a:endParaRPr>
            </a:p>
          </p:txBody>
        </p:sp>
        <p:sp>
          <p:nvSpPr>
            <p:cNvPr id="68" name="椭圆 67"/>
            <p:cNvSpPr/>
            <p:nvPr/>
          </p:nvSpPr>
          <p:spPr>
            <a:xfrm>
              <a:off x="2311754" y="2787001"/>
              <a:ext cx="171663" cy="171663"/>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zh-CN" altLang="en-US" sz="1800">
                <a:solidFill>
                  <a:prstClr val="white"/>
                </a:solidFill>
              </a:endParaRPr>
            </a:p>
          </p:txBody>
        </p:sp>
      </p:grpSp>
      <p:sp>
        <p:nvSpPr>
          <p:cNvPr id="69" name="泪滴形 68"/>
          <p:cNvSpPr/>
          <p:nvPr/>
        </p:nvSpPr>
        <p:spPr bwMode="auto">
          <a:xfrm rot="8133401">
            <a:off x="8777818" y="1584178"/>
            <a:ext cx="1468967" cy="1466849"/>
          </a:xfrm>
          <a:prstGeom prst="teardrop">
            <a:avLst>
              <a:gd name="adj" fmla="val 110285"/>
            </a:avLst>
          </a:prstGeom>
          <a:solidFill>
            <a:srgbClr val="00539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zh-CN" altLang="en-US" sz="2400">
              <a:solidFill>
                <a:prstClr val="white"/>
              </a:solidFill>
            </a:endParaRPr>
          </a:p>
        </p:txBody>
      </p:sp>
      <p:sp>
        <p:nvSpPr>
          <p:cNvPr id="70" name="TextBox 51"/>
          <p:cNvSpPr txBox="1">
            <a:spLocks noChangeArrowheads="1"/>
          </p:cNvSpPr>
          <p:nvPr/>
        </p:nvSpPr>
        <p:spPr bwMode="auto">
          <a:xfrm>
            <a:off x="5171017" y="4964494"/>
            <a:ext cx="1818216"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defRPr sz="1400">
                <a:solidFill>
                  <a:schemeClr val="bg1"/>
                </a:solidFill>
                <a:effectLst>
                  <a:outerShdw blurRad="38100" dist="38100" dir="2700000" algn="tl">
                    <a:srgbClr val="000000">
                      <a:alpha val="43137"/>
                    </a:srgbClr>
                  </a:outerShdw>
                </a:effectLst>
                <a:latin typeface="微软雅黑" pitchFamily="34" charset="-122"/>
                <a:ea typeface="微软雅黑" pitchFamily="34" charset="-122"/>
              </a:defRPr>
            </a:lvl1pPr>
            <a:lvl2pPr marL="742950" indent="-285750" eaLnBrk="0" hangingPunct="0">
              <a:defRPr sz="1600">
                <a:latin typeface="华文楷体" pitchFamily="2" charset="-122"/>
                <a:ea typeface="华文楷体" pitchFamily="2" charset="-122"/>
              </a:defRPr>
            </a:lvl2pPr>
            <a:lvl3pPr marL="1143000" indent="-228600" eaLnBrk="0" hangingPunct="0">
              <a:defRPr sz="1600">
                <a:latin typeface="华文楷体" pitchFamily="2" charset="-122"/>
                <a:ea typeface="华文楷体" pitchFamily="2" charset="-122"/>
              </a:defRPr>
            </a:lvl3pPr>
            <a:lvl4pPr marL="1600200" indent="-228600" eaLnBrk="0" hangingPunct="0">
              <a:defRPr sz="1600">
                <a:latin typeface="华文楷体" pitchFamily="2" charset="-122"/>
                <a:ea typeface="华文楷体" pitchFamily="2" charset="-122"/>
              </a:defRPr>
            </a:lvl4pPr>
            <a:lvl5pPr marL="2057400" indent="-228600" eaLnBrk="0" hangingPunct="0">
              <a:defRPr sz="1600">
                <a:latin typeface="华文楷体" pitchFamily="2" charset="-122"/>
                <a:ea typeface="华文楷体" pitchFamily="2" charset="-122"/>
              </a:defRPr>
            </a:lvl5pPr>
            <a:lvl6pPr marL="2514600" indent="-228600" eaLnBrk="0" fontAlgn="base" hangingPunct="0">
              <a:spcBef>
                <a:spcPct val="0"/>
              </a:spcBef>
              <a:spcAft>
                <a:spcPct val="0"/>
              </a:spcAft>
              <a:defRPr sz="1600">
                <a:latin typeface="华文楷体" pitchFamily="2" charset="-122"/>
                <a:ea typeface="华文楷体" pitchFamily="2" charset="-122"/>
              </a:defRPr>
            </a:lvl6pPr>
            <a:lvl7pPr marL="2971800" indent="-228600" eaLnBrk="0" fontAlgn="base" hangingPunct="0">
              <a:spcBef>
                <a:spcPct val="0"/>
              </a:spcBef>
              <a:spcAft>
                <a:spcPct val="0"/>
              </a:spcAft>
              <a:defRPr sz="1600">
                <a:latin typeface="华文楷体" pitchFamily="2" charset="-122"/>
                <a:ea typeface="华文楷体" pitchFamily="2" charset="-122"/>
              </a:defRPr>
            </a:lvl7pPr>
            <a:lvl8pPr marL="3429000" indent="-228600" eaLnBrk="0" fontAlgn="base" hangingPunct="0">
              <a:spcBef>
                <a:spcPct val="0"/>
              </a:spcBef>
              <a:spcAft>
                <a:spcPct val="0"/>
              </a:spcAft>
              <a:defRPr sz="1600">
                <a:latin typeface="华文楷体" pitchFamily="2" charset="-122"/>
                <a:ea typeface="华文楷体" pitchFamily="2" charset="-122"/>
              </a:defRPr>
            </a:lvl8pPr>
            <a:lvl9pPr marL="3886200" indent="-228600" eaLnBrk="0" fontAlgn="base" hangingPunct="0">
              <a:spcBef>
                <a:spcPct val="0"/>
              </a:spcBef>
              <a:spcAft>
                <a:spcPct val="0"/>
              </a:spcAft>
              <a:defRPr sz="1600">
                <a:latin typeface="华文楷体" pitchFamily="2" charset="-122"/>
                <a:ea typeface="华文楷体" pitchFamily="2" charset="-122"/>
              </a:defRPr>
            </a:lvl9pPr>
          </a:lstStyle>
          <a:p>
            <a:pPr algn="ctr" defTabSz="1219170" eaLnBrk="1" fontAlgn="auto" hangingPunct="1">
              <a:spcBef>
                <a:spcPts val="0"/>
              </a:spcBef>
              <a:spcAft>
                <a:spcPts val="0"/>
              </a:spcAft>
              <a:defRPr/>
            </a:pPr>
            <a:r>
              <a:rPr lang="en-US" altLang="zh-CN" sz="1867" dirty="0">
                <a:solidFill>
                  <a:prstClr val="white"/>
                </a:solidFill>
              </a:rPr>
              <a:t>Work </a:t>
            </a:r>
          </a:p>
          <a:p>
            <a:pPr algn="ctr" defTabSz="1219170" eaLnBrk="1" fontAlgn="auto" hangingPunct="1">
              <a:spcBef>
                <a:spcPts val="0"/>
              </a:spcBef>
              <a:spcAft>
                <a:spcPts val="0"/>
              </a:spcAft>
              <a:defRPr/>
            </a:pPr>
            <a:r>
              <a:rPr lang="en-US" altLang="zh-CN" sz="1867" dirty="0">
                <a:solidFill>
                  <a:prstClr val="white"/>
                </a:solidFill>
              </a:rPr>
              <a:t>Together</a:t>
            </a:r>
            <a:endParaRPr lang="zh-CN" altLang="en-US" sz="1867" dirty="0">
              <a:solidFill>
                <a:prstClr val="white"/>
              </a:solidFill>
            </a:endParaRPr>
          </a:p>
        </p:txBody>
      </p:sp>
      <p:sp>
        <p:nvSpPr>
          <p:cNvPr id="71" name="TextBox 51"/>
          <p:cNvSpPr txBox="1">
            <a:spLocks noChangeArrowheads="1"/>
          </p:cNvSpPr>
          <p:nvPr/>
        </p:nvSpPr>
        <p:spPr bwMode="auto">
          <a:xfrm>
            <a:off x="1265768" y="1937660"/>
            <a:ext cx="1818217" cy="9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defRPr sz="1400">
                <a:solidFill>
                  <a:schemeClr val="bg1"/>
                </a:solidFill>
                <a:effectLst>
                  <a:outerShdw blurRad="38100" dist="38100" dir="2700000" algn="tl">
                    <a:srgbClr val="000000">
                      <a:alpha val="43137"/>
                    </a:srgbClr>
                  </a:outerShdw>
                </a:effectLst>
                <a:latin typeface="微软雅黑" pitchFamily="34" charset="-122"/>
                <a:ea typeface="微软雅黑" pitchFamily="34" charset="-122"/>
              </a:defRPr>
            </a:lvl1pPr>
            <a:lvl2pPr marL="742950" indent="-285750" eaLnBrk="0" hangingPunct="0">
              <a:defRPr sz="1600">
                <a:latin typeface="华文楷体" pitchFamily="2" charset="-122"/>
                <a:ea typeface="华文楷体" pitchFamily="2" charset="-122"/>
              </a:defRPr>
            </a:lvl2pPr>
            <a:lvl3pPr marL="1143000" indent="-228600" eaLnBrk="0" hangingPunct="0">
              <a:defRPr sz="1600">
                <a:latin typeface="华文楷体" pitchFamily="2" charset="-122"/>
                <a:ea typeface="华文楷体" pitchFamily="2" charset="-122"/>
              </a:defRPr>
            </a:lvl3pPr>
            <a:lvl4pPr marL="1600200" indent="-228600" eaLnBrk="0" hangingPunct="0">
              <a:defRPr sz="1600">
                <a:latin typeface="华文楷体" pitchFamily="2" charset="-122"/>
                <a:ea typeface="华文楷体" pitchFamily="2" charset="-122"/>
              </a:defRPr>
            </a:lvl4pPr>
            <a:lvl5pPr marL="2057400" indent="-228600" eaLnBrk="0" hangingPunct="0">
              <a:defRPr sz="1600">
                <a:latin typeface="华文楷体" pitchFamily="2" charset="-122"/>
                <a:ea typeface="华文楷体" pitchFamily="2" charset="-122"/>
              </a:defRPr>
            </a:lvl5pPr>
            <a:lvl6pPr marL="2514600" indent="-228600" eaLnBrk="0" fontAlgn="base" hangingPunct="0">
              <a:spcBef>
                <a:spcPct val="0"/>
              </a:spcBef>
              <a:spcAft>
                <a:spcPct val="0"/>
              </a:spcAft>
              <a:defRPr sz="1600">
                <a:latin typeface="华文楷体" pitchFamily="2" charset="-122"/>
                <a:ea typeface="华文楷体" pitchFamily="2" charset="-122"/>
              </a:defRPr>
            </a:lvl6pPr>
            <a:lvl7pPr marL="2971800" indent="-228600" eaLnBrk="0" fontAlgn="base" hangingPunct="0">
              <a:spcBef>
                <a:spcPct val="0"/>
              </a:spcBef>
              <a:spcAft>
                <a:spcPct val="0"/>
              </a:spcAft>
              <a:defRPr sz="1600">
                <a:latin typeface="华文楷体" pitchFamily="2" charset="-122"/>
                <a:ea typeface="华文楷体" pitchFamily="2" charset="-122"/>
              </a:defRPr>
            </a:lvl7pPr>
            <a:lvl8pPr marL="3429000" indent="-228600" eaLnBrk="0" fontAlgn="base" hangingPunct="0">
              <a:spcBef>
                <a:spcPct val="0"/>
              </a:spcBef>
              <a:spcAft>
                <a:spcPct val="0"/>
              </a:spcAft>
              <a:defRPr sz="1600">
                <a:latin typeface="华文楷体" pitchFamily="2" charset="-122"/>
                <a:ea typeface="华文楷体" pitchFamily="2" charset="-122"/>
              </a:defRPr>
            </a:lvl8pPr>
            <a:lvl9pPr marL="3886200" indent="-228600" eaLnBrk="0" fontAlgn="base" hangingPunct="0">
              <a:spcBef>
                <a:spcPct val="0"/>
              </a:spcBef>
              <a:spcAft>
                <a:spcPct val="0"/>
              </a:spcAft>
              <a:defRPr sz="1600">
                <a:latin typeface="华文楷体" pitchFamily="2" charset="-122"/>
                <a:ea typeface="华文楷体" pitchFamily="2" charset="-122"/>
              </a:defRPr>
            </a:lvl9pPr>
          </a:lstStyle>
          <a:p>
            <a:pPr algn="ctr" defTabSz="1219170" eaLnBrk="1" fontAlgn="auto" hangingPunct="1">
              <a:spcBef>
                <a:spcPts val="0"/>
              </a:spcBef>
              <a:spcAft>
                <a:spcPts val="0"/>
              </a:spcAft>
              <a:defRPr/>
            </a:pPr>
            <a:r>
              <a:rPr lang="en-US" altLang="zh-CN" sz="1867" dirty="0">
                <a:solidFill>
                  <a:prstClr val="white"/>
                </a:solidFill>
              </a:rPr>
              <a:t>Work </a:t>
            </a:r>
          </a:p>
          <a:p>
            <a:pPr algn="ctr" defTabSz="1219170" eaLnBrk="1" fontAlgn="auto" hangingPunct="1">
              <a:spcBef>
                <a:spcPts val="0"/>
              </a:spcBef>
              <a:spcAft>
                <a:spcPts val="0"/>
              </a:spcAft>
              <a:defRPr/>
            </a:pPr>
            <a:r>
              <a:rPr lang="en-US" altLang="zh-CN" sz="1867" dirty="0">
                <a:solidFill>
                  <a:prstClr val="white"/>
                </a:solidFill>
              </a:rPr>
              <a:t>Anywhere</a:t>
            </a:r>
          </a:p>
          <a:p>
            <a:pPr algn="ctr" defTabSz="1219170" eaLnBrk="1" fontAlgn="auto" hangingPunct="1">
              <a:spcBef>
                <a:spcPts val="0"/>
              </a:spcBef>
              <a:spcAft>
                <a:spcPts val="0"/>
              </a:spcAft>
              <a:defRPr/>
            </a:pPr>
            <a:endParaRPr lang="zh-CN" altLang="en-US" sz="1867" dirty="0">
              <a:solidFill>
                <a:prstClr val="white"/>
              </a:solidFill>
            </a:endParaRPr>
          </a:p>
        </p:txBody>
      </p:sp>
      <p:sp>
        <p:nvSpPr>
          <p:cNvPr id="72" name="TextBox 51"/>
          <p:cNvSpPr txBox="1">
            <a:spLocks noChangeArrowheads="1"/>
          </p:cNvSpPr>
          <p:nvPr/>
        </p:nvSpPr>
        <p:spPr bwMode="auto">
          <a:xfrm>
            <a:off x="8602134" y="2087945"/>
            <a:ext cx="1818217"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defRPr sz="1400">
                <a:solidFill>
                  <a:schemeClr val="bg1"/>
                </a:solidFill>
                <a:effectLst>
                  <a:outerShdw blurRad="38100" dist="38100" dir="2700000" algn="tl">
                    <a:srgbClr val="000000">
                      <a:alpha val="43137"/>
                    </a:srgbClr>
                  </a:outerShdw>
                </a:effectLst>
                <a:latin typeface="微软雅黑" pitchFamily="34" charset="-122"/>
                <a:ea typeface="微软雅黑" pitchFamily="34" charset="-122"/>
              </a:defRPr>
            </a:lvl1pPr>
            <a:lvl2pPr marL="742950" indent="-285750" eaLnBrk="0" hangingPunct="0">
              <a:defRPr sz="1600">
                <a:latin typeface="华文楷体" pitchFamily="2" charset="-122"/>
                <a:ea typeface="华文楷体" pitchFamily="2" charset="-122"/>
              </a:defRPr>
            </a:lvl2pPr>
            <a:lvl3pPr marL="1143000" indent="-228600" eaLnBrk="0" hangingPunct="0">
              <a:defRPr sz="1600">
                <a:latin typeface="华文楷体" pitchFamily="2" charset="-122"/>
                <a:ea typeface="华文楷体" pitchFamily="2" charset="-122"/>
              </a:defRPr>
            </a:lvl3pPr>
            <a:lvl4pPr marL="1600200" indent="-228600" eaLnBrk="0" hangingPunct="0">
              <a:defRPr sz="1600">
                <a:latin typeface="华文楷体" pitchFamily="2" charset="-122"/>
                <a:ea typeface="华文楷体" pitchFamily="2" charset="-122"/>
              </a:defRPr>
            </a:lvl4pPr>
            <a:lvl5pPr marL="2057400" indent="-228600" eaLnBrk="0" hangingPunct="0">
              <a:defRPr sz="1600">
                <a:latin typeface="华文楷体" pitchFamily="2" charset="-122"/>
                <a:ea typeface="华文楷体" pitchFamily="2" charset="-122"/>
              </a:defRPr>
            </a:lvl5pPr>
            <a:lvl6pPr marL="2514600" indent="-228600" eaLnBrk="0" fontAlgn="base" hangingPunct="0">
              <a:spcBef>
                <a:spcPct val="0"/>
              </a:spcBef>
              <a:spcAft>
                <a:spcPct val="0"/>
              </a:spcAft>
              <a:defRPr sz="1600">
                <a:latin typeface="华文楷体" pitchFamily="2" charset="-122"/>
                <a:ea typeface="华文楷体" pitchFamily="2" charset="-122"/>
              </a:defRPr>
            </a:lvl6pPr>
            <a:lvl7pPr marL="2971800" indent="-228600" eaLnBrk="0" fontAlgn="base" hangingPunct="0">
              <a:spcBef>
                <a:spcPct val="0"/>
              </a:spcBef>
              <a:spcAft>
                <a:spcPct val="0"/>
              </a:spcAft>
              <a:defRPr sz="1600">
                <a:latin typeface="华文楷体" pitchFamily="2" charset="-122"/>
                <a:ea typeface="华文楷体" pitchFamily="2" charset="-122"/>
              </a:defRPr>
            </a:lvl7pPr>
            <a:lvl8pPr marL="3429000" indent="-228600" eaLnBrk="0" fontAlgn="base" hangingPunct="0">
              <a:spcBef>
                <a:spcPct val="0"/>
              </a:spcBef>
              <a:spcAft>
                <a:spcPct val="0"/>
              </a:spcAft>
              <a:defRPr sz="1600">
                <a:latin typeface="华文楷体" pitchFamily="2" charset="-122"/>
                <a:ea typeface="华文楷体" pitchFamily="2" charset="-122"/>
              </a:defRPr>
            </a:lvl8pPr>
            <a:lvl9pPr marL="3886200" indent="-228600" eaLnBrk="0" fontAlgn="base" hangingPunct="0">
              <a:spcBef>
                <a:spcPct val="0"/>
              </a:spcBef>
              <a:spcAft>
                <a:spcPct val="0"/>
              </a:spcAft>
              <a:defRPr sz="1600">
                <a:latin typeface="华文楷体" pitchFamily="2" charset="-122"/>
                <a:ea typeface="华文楷体" pitchFamily="2" charset="-122"/>
              </a:defRPr>
            </a:lvl9pPr>
          </a:lstStyle>
          <a:p>
            <a:pPr algn="ctr" defTabSz="1219170" eaLnBrk="1" fontAlgn="auto" hangingPunct="1">
              <a:spcBef>
                <a:spcPts val="0"/>
              </a:spcBef>
              <a:spcAft>
                <a:spcPts val="0"/>
              </a:spcAft>
              <a:defRPr/>
            </a:pPr>
            <a:r>
              <a:rPr lang="en-US" altLang="zh-CN" sz="1867" dirty="0">
                <a:solidFill>
                  <a:prstClr val="white"/>
                </a:solidFill>
              </a:rPr>
              <a:t>Work </a:t>
            </a:r>
          </a:p>
          <a:p>
            <a:pPr algn="ctr" defTabSz="1219170" eaLnBrk="1" fontAlgn="auto" hangingPunct="1">
              <a:spcBef>
                <a:spcPts val="0"/>
              </a:spcBef>
              <a:spcAft>
                <a:spcPts val="0"/>
              </a:spcAft>
              <a:defRPr/>
            </a:pPr>
            <a:r>
              <a:rPr lang="en-US" altLang="zh-CN" sz="1867" dirty="0" err="1"/>
              <a:t>Multitype</a:t>
            </a:r>
            <a:endParaRPr lang="zh-CN" altLang="en-US" sz="1867" dirty="0">
              <a:solidFill>
                <a:prstClr val="white"/>
              </a:solidFill>
            </a:endParaRPr>
          </a:p>
        </p:txBody>
      </p:sp>
      <p:pic>
        <p:nvPicPr>
          <p:cNvPr id="73" name="图片 9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7385" y="4086078"/>
            <a:ext cx="2341033" cy="175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文本框 4"/>
          <p:cNvSpPr txBox="1">
            <a:spLocks noChangeArrowheads="1"/>
          </p:cNvSpPr>
          <p:nvPr/>
        </p:nvSpPr>
        <p:spPr bwMode="auto">
          <a:xfrm>
            <a:off x="660401" y="3927328"/>
            <a:ext cx="588433"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33" b="1">
                <a:solidFill>
                  <a:srgbClr val="002060"/>
                </a:solidFill>
                <a:latin typeface="微软雅黑" panose="020B0503020204020204" pitchFamily="34" charset="-122"/>
                <a:ea typeface="微软雅黑" panose="020B0503020204020204" pitchFamily="34" charset="-122"/>
              </a:rPr>
              <a:t>家庭</a:t>
            </a:r>
          </a:p>
        </p:txBody>
      </p:sp>
      <p:sp>
        <p:nvSpPr>
          <p:cNvPr id="75" name="文本框 5"/>
          <p:cNvSpPr txBox="1">
            <a:spLocks noChangeArrowheads="1"/>
          </p:cNvSpPr>
          <p:nvPr/>
        </p:nvSpPr>
        <p:spPr bwMode="auto">
          <a:xfrm>
            <a:off x="3308352" y="3965428"/>
            <a:ext cx="588433"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33" b="1">
                <a:solidFill>
                  <a:srgbClr val="002060"/>
                </a:solidFill>
                <a:latin typeface="微软雅黑" panose="020B0503020204020204" pitchFamily="34" charset="-122"/>
                <a:ea typeface="微软雅黑" panose="020B0503020204020204" pitchFamily="34" charset="-122"/>
              </a:rPr>
              <a:t>公司</a:t>
            </a:r>
          </a:p>
        </p:txBody>
      </p:sp>
      <p:sp>
        <p:nvSpPr>
          <p:cNvPr id="76" name="文本框 7"/>
          <p:cNvSpPr txBox="1">
            <a:spLocks noChangeArrowheads="1"/>
          </p:cNvSpPr>
          <p:nvPr/>
        </p:nvSpPr>
        <p:spPr bwMode="auto">
          <a:xfrm>
            <a:off x="677334" y="5057628"/>
            <a:ext cx="588433"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33" b="1">
                <a:solidFill>
                  <a:srgbClr val="002060"/>
                </a:solidFill>
                <a:latin typeface="微软雅黑" panose="020B0503020204020204" pitchFamily="34" charset="-122"/>
                <a:ea typeface="微软雅黑" panose="020B0503020204020204" pitchFamily="34" charset="-122"/>
              </a:rPr>
              <a:t>出差</a:t>
            </a:r>
          </a:p>
        </p:txBody>
      </p:sp>
      <p:sp>
        <p:nvSpPr>
          <p:cNvPr id="77" name="文本框 8"/>
          <p:cNvSpPr txBox="1">
            <a:spLocks noChangeArrowheads="1"/>
          </p:cNvSpPr>
          <p:nvPr/>
        </p:nvSpPr>
        <p:spPr bwMode="auto">
          <a:xfrm>
            <a:off x="1871134" y="5838677"/>
            <a:ext cx="96096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867" b="1">
                <a:solidFill>
                  <a:srgbClr val="002060"/>
                </a:solidFill>
                <a:latin typeface="微软雅黑" panose="020B0503020204020204" pitchFamily="34" charset="-122"/>
                <a:ea typeface="微软雅黑" panose="020B0503020204020204" pitchFamily="34" charset="-122"/>
              </a:rPr>
              <a:t>度假</a:t>
            </a:r>
          </a:p>
        </p:txBody>
      </p:sp>
      <p:sp>
        <p:nvSpPr>
          <p:cNvPr id="78" name="文本框 9"/>
          <p:cNvSpPr txBox="1">
            <a:spLocks noChangeArrowheads="1"/>
          </p:cNvSpPr>
          <p:nvPr/>
        </p:nvSpPr>
        <p:spPr bwMode="auto">
          <a:xfrm>
            <a:off x="3310468" y="5021645"/>
            <a:ext cx="588433"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33" b="1">
                <a:solidFill>
                  <a:srgbClr val="002060"/>
                </a:solidFill>
                <a:latin typeface="微软雅黑" panose="020B0503020204020204" pitchFamily="34" charset="-122"/>
                <a:ea typeface="微软雅黑" panose="020B0503020204020204" pitchFamily="34" charset="-122"/>
              </a:rPr>
              <a:t>途中</a:t>
            </a:r>
          </a:p>
        </p:txBody>
      </p:sp>
      <p:pic>
        <p:nvPicPr>
          <p:cNvPr id="79" name="图片 1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0684" y="1457178"/>
            <a:ext cx="2918883" cy="195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文本框 17"/>
          <p:cNvSpPr txBox="1">
            <a:spLocks noChangeArrowheads="1"/>
          </p:cNvSpPr>
          <p:nvPr/>
        </p:nvSpPr>
        <p:spPr bwMode="auto">
          <a:xfrm>
            <a:off x="4445001" y="1279377"/>
            <a:ext cx="662361"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867" b="1">
                <a:solidFill>
                  <a:srgbClr val="002060"/>
                </a:solidFill>
                <a:latin typeface="微软雅黑" panose="020B0503020204020204" pitchFamily="34" charset="-122"/>
                <a:ea typeface="微软雅黑" panose="020B0503020204020204" pitchFamily="34" charset="-122"/>
              </a:rPr>
              <a:t>分享</a:t>
            </a:r>
          </a:p>
        </p:txBody>
      </p:sp>
      <p:sp>
        <p:nvSpPr>
          <p:cNvPr id="81" name="文本框 18"/>
          <p:cNvSpPr txBox="1">
            <a:spLocks noChangeArrowheads="1"/>
          </p:cNvSpPr>
          <p:nvPr/>
        </p:nvSpPr>
        <p:spPr bwMode="auto">
          <a:xfrm>
            <a:off x="6921501" y="1279377"/>
            <a:ext cx="662361"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867" b="1">
                <a:solidFill>
                  <a:srgbClr val="002060"/>
                </a:solidFill>
                <a:latin typeface="微软雅黑" panose="020B0503020204020204" pitchFamily="34" charset="-122"/>
                <a:ea typeface="微软雅黑" panose="020B0503020204020204" pitchFamily="34" charset="-122"/>
              </a:rPr>
              <a:t>共享</a:t>
            </a:r>
          </a:p>
        </p:txBody>
      </p:sp>
      <p:sp>
        <p:nvSpPr>
          <p:cNvPr id="82" name="文本框 20"/>
          <p:cNvSpPr txBox="1">
            <a:spLocks noChangeArrowheads="1"/>
          </p:cNvSpPr>
          <p:nvPr/>
        </p:nvSpPr>
        <p:spPr bwMode="auto">
          <a:xfrm>
            <a:off x="6800851" y="2960011"/>
            <a:ext cx="901209"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867" b="1">
                <a:solidFill>
                  <a:srgbClr val="002060"/>
                </a:solidFill>
                <a:latin typeface="微软雅黑" panose="020B0503020204020204" pitchFamily="34" charset="-122"/>
                <a:ea typeface="微软雅黑" panose="020B0503020204020204" pitchFamily="34" charset="-122"/>
              </a:rPr>
              <a:t>工作流</a:t>
            </a:r>
          </a:p>
        </p:txBody>
      </p:sp>
      <p:sp>
        <p:nvSpPr>
          <p:cNvPr id="83" name="文本框 21"/>
          <p:cNvSpPr txBox="1">
            <a:spLocks noChangeArrowheads="1"/>
          </p:cNvSpPr>
          <p:nvPr/>
        </p:nvSpPr>
        <p:spPr bwMode="auto">
          <a:xfrm>
            <a:off x="4406901" y="3040444"/>
            <a:ext cx="662361"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867" b="1">
                <a:solidFill>
                  <a:srgbClr val="002060"/>
                </a:solidFill>
                <a:latin typeface="微软雅黑" panose="020B0503020204020204" pitchFamily="34" charset="-122"/>
                <a:ea typeface="微软雅黑" panose="020B0503020204020204" pitchFamily="34" charset="-122"/>
              </a:rPr>
              <a:t>评议</a:t>
            </a:r>
          </a:p>
        </p:txBody>
      </p:sp>
      <p:pic>
        <p:nvPicPr>
          <p:cNvPr id="84" name="图片 13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26918" y="3897694"/>
            <a:ext cx="1678516" cy="98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5" name="图示 84"/>
          <p:cNvGraphicFramePr/>
          <p:nvPr>
            <p:extLst>
              <p:ext uri="{D42A27DB-BD31-4B8C-83A1-F6EECF244321}">
                <p14:modId xmlns:p14="http://schemas.microsoft.com/office/powerpoint/2010/main" val="819678226"/>
              </p:ext>
            </p:extLst>
          </p:nvPr>
        </p:nvGraphicFramePr>
        <p:xfrm>
          <a:off x="7996372" y="5352338"/>
          <a:ext cx="1297883" cy="12524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6" name="图片 13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784167" y="604399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文本框 12"/>
          <p:cNvSpPr txBox="1">
            <a:spLocks noChangeArrowheads="1"/>
          </p:cNvSpPr>
          <p:nvPr/>
        </p:nvSpPr>
        <p:spPr bwMode="auto">
          <a:xfrm>
            <a:off x="8616951" y="6232378"/>
            <a:ext cx="574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a:solidFill>
                  <a:schemeClr val="bg1"/>
                </a:solidFill>
              </a:rPr>
              <a:t>online</a:t>
            </a:r>
            <a:endParaRPr lang="zh-CN" altLang="en-US" sz="1200">
              <a:solidFill>
                <a:schemeClr val="bg1"/>
              </a:solidFill>
            </a:endParaRPr>
          </a:p>
        </p:txBody>
      </p:sp>
      <p:sp>
        <p:nvSpPr>
          <p:cNvPr id="88" name="文本框 13"/>
          <p:cNvSpPr txBox="1">
            <a:spLocks noChangeArrowheads="1"/>
          </p:cNvSpPr>
          <p:nvPr/>
        </p:nvSpPr>
        <p:spPr bwMode="auto">
          <a:xfrm>
            <a:off x="7747001" y="4767644"/>
            <a:ext cx="1454151" cy="50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333" b="1">
                <a:solidFill>
                  <a:srgbClr val="002060"/>
                </a:solidFill>
                <a:latin typeface="微软雅黑" panose="020B0503020204020204" pitchFamily="34" charset="-122"/>
                <a:ea typeface="微软雅黑" panose="020B0503020204020204" pitchFamily="34" charset="-122"/>
              </a:rPr>
              <a:t>个人文件上传</a:t>
            </a:r>
            <a:endParaRPr lang="en-US" altLang="zh-CN" sz="1333" b="1">
              <a:solidFill>
                <a:srgbClr val="002060"/>
              </a:solidFill>
              <a:latin typeface="微软雅黑" panose="020B0503020204020204" pitchFamily="34" charset="-122"/>
              <a:ea typeface="微软雅黑" panose="020B0503020204020204" pitchFamily="34" charset="-122"/>
            </a:endParaRPr>
          </a:p>
          <a:p>
            <a:r>
              <a:rPr lang="zh-CN" altLang="en-US" sz="1333" b="1">
                <a:solidFill>
                  <a:srgbClr val="002060"/>
                </a:solidFill>
                <a:latin typeface="微软雅黑" panose="020B0503020204020204" pitchFamily="34" charset="-122"/>
                <a:ea typeface="微软雅黑" panose="020B0503020204020204" pitchFamily="34" charset="-122"/>
              </a:rPr>
              <a:t>下载同步备份</a:t>
            </a:r>
          </a:p>
        </p:txBody>
      </p:sp>
      <p:sp>
        <p:nvSpPr>
          <p:cNvPr id="89" name="文本框 15"/>
          <p:cNvSpPr txBox="1">
            <a:spLocks noChangeArrowheads="1"/>
          </p:cNvSpPr>
          <p:nvPr/>
        </p:nvSpPr>
        <p:spPr bwMode="auto">
          <a:xfrm>
            <a:off x="9067801" y="5510594"/>
            <a:ext cx="870751" cy="50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333" b="1">
                <a:solidFill>
                  <a:srgbClr val="002060"/>
                </a:solidFill>
                <a:latin typeface="微软雅黑" panose="020B0503020204020204" pitchFamily="34" charset="-122"/>
                <a:ea typeface="微软雅黑" panose="020B0503020204020204" pitchFamily="34" charset="-122"/>
              </a:rPr>
              <a:t>集成系统</a:t>
            </a:r>
            <a:endParaRPr lang="en-US" altLang="zh-CN" sz="1333" b="1">
              <a:solidFill>
                <a:srgbClr val="002060"/>
              </a:solidFill>
              <a:latin typeface="微软雅黑" panose="020B0503020204020204" pitchFamily="34" charset="-122"/>
              <a:ea typeface="微软雅黑" panose="020B0503020204020204" pitchFamily="34" charset="-122"/>
            </a:endParaRPr>
          </a:p>
          <a:p>
            <a:r>
              <a:rPr lang="zh-CN" altLang="en-US" sz="1333" b="1">
                <a:solidFill>
                  <a:srgbClr val="002060"/>
                </a:solidFill>
                <a:latin typeface="微软雅黑" panose="020B0503020204020204" pitchFamily="34" charset="-122"/>
                <a:ea typeface="微软雅黑" panose="020B0503020204020204" pitchFamily="34" charset="-122"/>
              </a:rPr>
              <a:t>在线办公</a:t>
            </a:r>
          </a:p>
        </p:txBody>
      </p:sp>
      <p:pic>
        <p:nvPicPr>
          <p:cNvPr id="90" name="图片 14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448801" y="3897694"/>
            <a:ext cx="793751" cy="63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图片 14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810751" y="4151694"/>
            <a:ext cx="44238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图片 14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589684" y="4596194"/>
            <a:ext cx="1024467" cy="68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文本框 22"/>
          <p:cNvSpPr txBox="1">
            <a:spLocks noChangeArrowheads="1"/>
          </p:cNvSpPr>
          <p:nvPr/>
        </p:nvSpPr>
        <p:spPr bwMode="auto">
          <a:xfrm>
            <a:off x="9025467" y="4693561"/>
            <a:ext cx="14734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a:solidFill>
                  <a:srgbClr val="00B0F0"/>
                </a:solidFill>
                <a:latin typeface="Aharoni" panose="02010803020104030203" pitchFamily="2" charset="-79"/>
                <a:cs typeface="Aharoni" panose="02010803020104030203" pitchFamily="2" charset="-79"/>
              </a:rPr>
              <a:t>elearning</a:t>
            </a:r>
            <a:endParaRPr lang="zh-CN" altLang="en-US" sz="2400">
              <a:solidFill>
                <a:srgbClr val="00B0F0"/>
              </a:solidFill>
              <a:latin typeface="Aharoni" panose="02010803020104030203" pitchFamily="2" charset="-79"/>
              <a:cs typeface="Aharoni" panose="02010803020104030203" pitchFamily="2" charset="-79"/>
            </a:endParaRPr>
          </a:p>
        </p:txBody>
      </p:sp>
      <p:sp>
        <p:nvSpPr>
          <p:cNvPr id="94" name="文本框 23"/>
          <p:cNvSpPr txBox="1">
            <a:spLocks noChangeArrowheads="1"/>
          </p:cNvSpPr>
          <p:nvPr/>
        </p:nvSpPr>
        <p:spPr bwMode="auto">
          <a:xfrm>
            <a:off x="9381068" y="5083027"/>
            <a:ext cx="870751"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333" b="1">
                <a:solidFill>
                  <a:srgbClr val="002060"/>
                </a:solidFill>
                <a:latin typeface="微软雅黑" panose="020B0503020204020204" pitchFamily="34" charset="-122"/>
                <a:ea typeface="微软雅黑" panose="020B0503020204020204" pitchFamily="34" charset="-122"/>
              </a:rPr>
              <a:t>在线培训</a:t>
            </a:r>
          </a:p>
        </p:txBody>
      </p:sp>
      <p:pic>
        <p:nvPicPr>
          <p:cNvPr id="95" name="图片 1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018184" y="5303161"/>
            <a:ext cx="996949" cy="99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文本框 25"/>
          <p:cNvSpPr txBox="1">
            <a:spLocks noChangeArrowheads="1"/>
          </p:cNvSpPr>
          <p:nvPr/>
        </p:nvSpPr>
        <p:spPr bwMode="auto">
          <a:xfrm>
            <a:off x="9967385" y="6183694"/>
            <a:ext cx="1042273"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333" b="1">
                <a:solidFill>
                  <a:srgbClr val="002060"/>
                </a:solidFill>
                <a:latin typeface="微软雅黑" panose="020B0503020204020204" pitchFamily="34" charset="-122"/>
                <a:ea typeface="微软雅黑" panose="020B0503020204020204" pitchFamily="34" charset="-122"/>
              </a:rPr>
              <a:t>机构文档库</a:t>
            </a:r>
          </a:p>
        </p:txBody>
      </p:sp>
      <p:sp>
        <p:nvSpPr>
          <p:cNvPr id="97" name="文本框 21"/>
          <p:cNvSpPr txBox="1">
            <a:spLocks noChangeArrowheads="1"/>
          </p:cNvSpPr>
          <p:nvPr/>
        </p:nvSpPr>
        <p:spPr bwMode="auto">
          <a:xfrm>
            <a:off x="10714568" y="5269294"/>
            <a:ext cx="1042273"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333" b="1">
                <a:solidFill>
                  <a:srgbClr val="002060"/>
                </a:solidFill>
                <a:latin typeface="微软雅黑" panose="020B0503020204020204" pitchFamily="34" charset="-122"/>
                <a:ea typeface="微软雅黑" panose="020B0503020204020204" pitchFamily="34" charset="-122"/>
              </a:rPr>
              <a:t>企业知识库</a:t>
            </a:r>
          </a:p>
        </p:txBody>
      </p:sp>
      <p:sp>
        <p:nvSpPr>
          <p:cNvPr id="98" name="文本框 14"/>
          <p:cNvSpPr txBox="1">
            <a:spLocks noChangeArrowheads="1"/>
          </p:cNvSpPr>
          <p:nvPr/>
        </p:nvSpPr>
        <p:spPr bwMode="auto">
          <a:xfrm>
            <a:off x="10221385" y="3948494"/>
            <a:ext cx="1392767" cy="50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333" b="1">
                <a:solidFill>
                  <a:srgbClr val="002060"/>
                </a:solidFill>
                <a:latin typeface="微软雅黑" panose="020B0503020204020204" pitchFamily="34" charset="-122"/>
                <a:ea typeface="微软雅黑" panose="020B0503020204020204" pitchFamily="34" charset="-122"/>
              </a:rPr>
              <a:t>文件互动评论</a:t>
            </a:r>
            <a:endParaRPr lang="en-US" altLang="zh-CN" sz="1333" b="1">
              <a:solidFill>
                <a:srgbClr val="002060"/>
              </a:solidFill>
              <a:latin typeface="微软雅黑" panose="020B0503020204020204" pitchFamily="34" charset="-122"/>
              <a:ea typeface="微软雅黑" panose="020B0503020204020204" pitchFamily="34" charset="-122"/>
            </a:endParaRPr>
          </a:p>
          <a:p>
            <a:r>
              <a:rPr lang="zh-CN" altLang="en-US" sz="1333" b="1">
                <a:solidFill>
                  <a:srgbClr val="002060"/>
                </a:solidFill>
                <a:latin typeface="微软雅黑" panose="020B0503020204020204" pitchFamily="34" charset="-122"/>
                <a:ea typeface="微软雅黑" panose="020B0503020204020204" pitchFamily="34" charset="-122"/>
              </a:rPr>
              <a:t>评审统一搜索</a:t>
            </a:r>
          </a:p>
        </p:txBody>
      </p:sp>
    </p:spTree>
    <p:extLst>
      <p:ext uri="{BB962C8B-B14F-4D97-AF65-F5344CB8AC3E}">
        <p14:creationId xmlns:p14="http://schemas.microsoft.com/office/powerpoint/2010/main" val="24563359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1"/>
          <p:cNvSpPr txBox="1"/>
          <p:nvPr/>
        </p:nvSpPr>
        <p:spPr>
          <a:xfrm>
            <a:off x="8160411" y="2494959"/>
            <a:ext cx="3889730" cy="3785652"/>
          </a:xfrm>
          <a:prstGeom prst="rect">
            <a:avLst/>
          </a:prstGeom>
          <a:noFill/>
          <a:ln w="9525">
            <a:noFill/>
            <a:miter/>
          </a:ln>
        </p:spPr>
        <p:txBody>
          <a:bodyPr wrap="square" anchor="t">
            <a:spAutoFit/>
          </a:bodyPr>
          <a:lstStyle/>
          <a:p>
            <a:pPr marL="380900" indent="-380900" eaLnBrk="0" latinLnBrk="1" hangingPunct="0">
              <a:lnSpc>
                <a:spcPct val="150000"/>
              </a:lnSpc>
              <a:buClr>
                <a:srgbClr val="92D050"/>
              </a:buClr>
              <a:buFont typeface="Wingdings" pitchFamily="124" charset="2"/>
              <a:buChar char="ü"/>
            </a:pPr>
            <a:r>
              <a:rPr lang="zh-CN" altLang="en-US" sz="1600" dirty="0">
                <a:solidFill>
                  <a:srgbClr val="0081E2"/>
                </a:solidFill>
                <a:latin typeface="微软雅黑" pitchFamily="34" charset="-122"/>
                <a:ea typeface="微软雅黑" pitchFamily="34" charset="-122"/>
              </a:rPr>
              <a:t>云栖</a:t>
            </a:r>
            <a:r>
              <a:rPr lang="en-US" altLang="zh-CN" sz="1600" dirty="0">
                <a:solidFill>
                  <a:srgbClr val="0081E2"/>
                </a:solidFill>
                <a:latin typeface="微软雅黑" pitchFamily="34" charset="-122"/>
                <a:ea typeface="微软雅黑" pitchFamily="34" charset="-122"/>
              </a:rPr>
              <a:t> EFSS </a:t>
            </a:r>
            <a:r>
              <a:rPr lang="zh-CN" altLang="en-US" sz="1600" dirty="0">
                <a:solidFill>
                  <a:srgbClr val="0081E2"/>
                </a:solidFill>
                <a:latin typeface="微软雅黑" pitchFamily="34" charset="-122"/>
                <a:ea typeface="微软雅黑" pitchFamily="34" charset="-122"/>
              </a:rPr>
              <a:t>侧重：</a:t>
            </a:r>
            <a:endParaRPr lang="en-US" altLang="zh-CN" sz="1600" dirty="0">
              <a:solidFill>
                <a:srgbClr val="0081E2"/>
              </a:solidFill>
              <a:latin typeface="微软雅黑" pitchFamily="34" charset="-122"/>
              <a:ea typeface="微软雅黑" pitchFamily="34" charset="-122"/>
            </a:endParaRPr>
          </a:p>
          <a:p>
            <a:pPr marL="990340" lvl="1" indent="-380900" eaLnBrk="0" latinLnBrk="1" hangingPunct="0">
              <a:lnSpc>
                <a:spcPct val="150000"/>
              </a:lnSpc>
              <a:buClr>
                <a:srgbClr val="92D050"/>
              </a:buClr>
              <a:buFont typeface="Wingdings" pitchFamily="124" charset="2"/>
              <a:buChar char="ü"/>
            </a:pPr>
            <a:r>
              <a:rPr lang="zh-CN" altLang="en-US" sz="1600" dirty="0">
                <a:solidFill>
                  <a:srgbClr val="0081E2"/>
                </a:solidFill>
                <a:latin typeface="微软雅黑" pitchFamily="34" charset="-122"/>
                <a:ea typeface="微软雅黑" pitchFamily="34" charset="-122"/>
              </a:rPr>
              <a:t>文档管理</a:t>
            </a:r>
            <a:endParaRPr lang="en-US" altLang="zh-CN" sz="1600" dirty="0">
              <a:solidFill>
                <a:srgbClr val="0081E2"/>
              </a:solidFill>
              <a:latin typeface="微软雅黑" pitchFamily="34" charset="-122"/>
              <a:ea typeface="微软雅黑" pitchFamily="34" charset="-122"/>
            </a:endParaRPr>
          </a:p>
          <a:p>
            <a:pPr marL="990340" lvl="1" indent="-380900" eaLnBrk="0" latinLnBrk="1" hangingPunct="0">
              <a:lnSpc>
                <a:spcPct val="150000"/>
              </a:lnSpc>
              <a:buClr>
                <a:srgbClr val="92D050"/>
              </a:buClr>
              <a:buFont typeface="Wingdings" pitchFamily="124" charset="2"/>
              <a:buChar char="ü"/>
            </a:pPr>
            <a:r>
              <a:rPr lang="zh-CN" altLang="en-US" sz="1600" dirty="0">
                <a:solidFill>
                  <a:srgbClr val="0081E2"/>
                </a:solidFill>
                <a:latin typeface="微软雅黑" pitchFamily="34" charset="-122"/>
                <a:ea typeface="微软雅黑" pitchFamily="34" charset="-122"/>
              </a:rPr>
              <a:t>档案管理</a:t>
            </a:r>
          </a:p>
          <a:p>
            <a:pPr marL="990340" lvl="1" indent="-380900" eaLnBrk="0" latinLnBrk="1" hangingPunct="0">
              <a:lnSpc>
                <a:spcPct val="150000"/>
              </a:lnSpc>
              <a:buClr>
                <a:srgbClr val="92D050"/>
              </a:buClr>
              <a:buFont typeface="Wingdings" pitchFamily="124" charset="2"/>
              <a:buChar char="ü"/>
            </a:pPr>
            <a:r>
              <a:rPr lang="zh-CN" altLang="en-US" sz="1600" dirty="0">
                <a:solidFill>
                  <a:srgbClr val="0081E2"/>
                </a:solidFill>
                <a:latin typeface="微软雅黑" pitchFamily="34" charset="-122"/>
                <a:ea typeface="微软雅黑" pitchFamily="34" charset="-122"/>
              </a:rPr>
              <a:t>同步和分享</a:t>
            </a:r>
            <a:endParaRPr lang="en-US" altLang="zh-CN" sz="1600" dirty="0">
              <a:solidFill>
                <a:srgbClr val="0081E2"/>
              </a:solidFill>
              <a:latin typeface="微软雅黑" pitchFamily="34" charset="-122"/>
              <a:ea typeface="微软雅黑" pitchFamily="34" charset="-122"/>
            </a:endParaRPr>
          </a:p>
          <a:p>
            <a:pPr marL="990340" lvl="1" indent="-380900" eaLnBrk="0" latinLnBrk="1" hangingPunct="0">
              <a:lnSpc>
                <a:spcPct val="150000"/>
              </a:lnSpc>
              <a:buClr>
                <a:srgbClr val="92D050"/>
              </a:buClr>
              <a:buFont typeface="Wingdings" pitchFamily="124" charset="2"/>
              <a:buChar char="ü"/>
            </a:pPr>
            <a:r>
              <a:rPr lang="zh-CN" altLang="en-US" sz="1600" dirty="0">
                <a:solidFill>
                  <a:srgbClr val="0081E2"/>
                </a:solidFill>
                <a:latin typeface="微软雅黑" pitchFamily="34" charset="-122"/>
                <a:ea typeface="微软雅黑" pitchFamily="34" charset="-122"/>
              </a:rPr>
              <a:t>多终端支持</a:t>
            </a:r>
            <a:endParaRPr lang="en-US" altLang="zh-CN" sz="1600" dirty="0">
              <a:solidFill>
                <a:srgbClr val="0081E2"/>
              </a:solidFill>
              <a:latin typeface="微软雅黑" pitchFamily="34" charset="-122"/>
              <a:ea typeface="微软雅黑" pitchFamily="34" charset="-122"/>
            </a:endParaRPr>
          </a:p>
          <a:p>
            <a:pPr marL="380900" indent="-380900" eaLnBrk="0" latinLnBrk="1" hangingPunct="0">
              <a:lnSpc>
                <a:spcPct val="150000"/>
              </a:lnSpc>
              <a:buClr>
                <a:srgbClr val="92D050"/>
              </a:buClr>
              <a:buFont typeface="Wingdings" pitchFamily="124" charset="2"/>
              <a:buChar char="ü"/>
            </a:pPr>
            <a:r>
              <a:rPr lang="zh-CN" altLang="en-US" sz="1600" dirty="0">
                <a:solidFill>
                  <a:srgbClr val="0081E2"/>
                </a:solidFill>
                <a:latin typeface="微软雅黑" pitchFamily="34" charset="-122"/>
                <a:ea typeface="微软雅黑" pitchFamily="34" charset="-122"/>
              </a:rPr>
              <a:t>建设跨节点，跨数据中心，跨用户，跨存储技术的智能文档云</a:t>
            </a:r>
          </a:p>
          <a:p>
            <a:pPr marL="380900" indent="-380900" eaLnBrk="0" latinLnBrk="1" hangingPunct="0">
              <a:lnSpc>
                <a:spcPct val="150000"/>
              </a:lnSpc>
              <a:buClr>
                <a:srgbClr val="92D050"/>
              </a:buClr>
              <a:buFont typeface="Wingdings" pitchFamily="124" charset="2"/>
              <a:buChar char="ü"/>
            </a:pPr>
            <a:r>
              <a:rPr lang="zh-CN" altLang="en-US" sz="1600" dirty="0">
                <a:solidFill>
                  <a:srgbClr val="0081E2"/>
                </a:solidFill>
                <a:latin typeface="微软雅黑" pitchFamily="34" charset="-122"/>
                <a:ea typeface="微软雅黑" pitchFamily="34" charset="-122"/>
              </a:rPr>
              <a:t>多终端支持，移动优先</a:t>
            </a:r>
          </a:p>
          <a:p>
            <a:pPr marL="380900" indent="-380900" eaLnBrk="0" latinLnBrk="1" hangingPunct="0">
              <a:lnSpc>
                <a:spcPct val="150000"/>
              </a:lnSpc>
              <a:buClr>
                <a:srgbClr val="92D050"/>
              </a:buClr>
              <a:buFont typeface="Wingdings" pitchFamily="124" charset="2"/>
              <a:buChar char="ü"/>
            </a:pPr>
            <a:r>
              <a:rPr lang="zh-CN" altLang="en-US" sz="1600" dirty="0">
                <a:solidFill>
                  <a:srgbClr val="0081E2"/>
                </a:solidFill>
                <a:latin typeface="微软雅黑" pitchFamily="34" charset="-122"/>
                <a:ea typeface="微软雅黑" pitchFamily="34" charset="-122"/>
              </a:rPr>
              <a:t>过程文档和结果文档全周期管理</a:t>
            </a:r>
            <a:endParaRPr lang="en-US" altLang="zh-CN" sz="1600" dirty="0">
              <a:solidFill>
                <a:srgbClr val="0081E2"/>
              </a:solidFill>
              <a:latin typeface="微软雅黑" pitchFamily="34" charset="-122"/>
              <a:ea typeface="微软雅黑" pitchFamily="34" charset="-122"/>
            </a:endParaRPr>
          </a:p>
          <a:p>
            <a:pPr marL="380900" indent="-380900" eaLnBrk="0" latinLnBrk="1" hangingPunct="0">
              <a:lnSpc>
                <a:spcPct val="150000"/>
              </a:lnSpc>
              <a:buClr>
                <a:srgbClr val="92D050"/>
              </a:buClr>
              <a:buFont typeface="Wingdings" pitchFamily="124" charset="2"/>
              <a:buChar char="ü"/>
            </a:pPr>
            <a:endParaRPr lang="zh-CN" altLang="en-US" sz="1600" dirty="0">
              <a:solidFill>
                <a:srgbClr val="0081E2"/>
              </a:solidFill>
              <a:latin typeface="微软雅黑" pitchFamily="34" charset="-122"/>
              <a:ea typeface="微软雅黑" pitchFamily="34" charset="-122"/>
            </a:endParaRPr>
          </a:p>
        </p:txBody>
      </p:sp>
      <p:pic>
        <p:nvPicPr>
          <p:cNvPr id="4" name="Picture 1" descr="Snip20151122_6.png"/>
          <p:cNvPicPr>
            <a:picLocks noChangeAspect="1"/>
          </p:cNvPicPr>
          <p:nvPr/>
        </p:nvPicPr>
        <p:blipFill>
          <a:blip r:embed="rId2" cstate="print"/>
          <a:srcRect/>
          <a:stretch>
            <a:fillRect/>
          </a:stretch>
        </p:blipFill>
        <p:spPr>
          <a:xfrm>
            <a:off x="424584" y="1414964"/>
            <a:ext cx="7499136" cy="5250095"/>
          </a:xfrm>
          <a:prstGeom prst="rect">
            <a:avLst/>
          </a:prstGeom>
          <a:noFill/>
          <a:ln w="9525">
            <a:noFill/>
            <a:miter/>
          </a:ln>
        </p:spPr>
      </p:pic>
      <p:sp>
        <p:nvSpPr>
          <p:cNvPr id="5" name="Title 3"/>
          <p:cNvSpPr txBox="1">
            <a:spLocks/>
          </p:cNvSpPr>
          <p:nvPr/>
        </p:nvSpPr>
        <p:spPr>
          <a:xfrm>
            <a:off x="254001" y="275167"/>
            <a:ext cx="11004551" cy="68791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dirty="0" smtClean="0">
                <a:cs typeface="Arial" charset="0"/>
              </a:rPr>
              <a:t>投资于技术发展趋势</a:t>
            </a:r>
            <a:endParaRPr lang="en-US" altLang="zh-CN" dirty="0">
              <a:cs typeface="Arial" charset="0"/>
            </a:endParaRPr>
          </a:p>
        </p:txBody>
      </p:sp>
    </p:spTree>
    <p:extLst>
      <p:ext uri="{BB962C8B-B14F-4D97-AF65-F5344CB8AC3E}">
        <p14:creationId xmlns:p14="http://schemas.microsoft.com/office/powerpoint/2010/main" val="2853417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zh-CN" altLang="en-US" dirty="0" smtClean="0"/>
              <a:t>基于</a:t>
            </a:r>
            <a:r>
              <a:rPr kumimoji="1" lang="en-US" altLang="zh-CN" dirty="0" smtClean="0"/>
              <a:t>Docker</a:t>
            </a:r>
            <a:r>
              <a:rPr kumimoji="1" lang="zh-CN" altLang="en-US" dirty="0" smtClean="0"/>
              <a:t>的</a:t>
            </a:r>
            <a:r>
              <a:rPr kumimoji="1" lang="en-US" altLang="zh-CN" dirty="0" smtClean="0"/>
              <a:t>IaaS/PaaS</a:t>
            </a:r>
            <a:r>
              <a:rPr kumimoji="1" lang="zh-CN" altLang="en-US" dirty="0" smtClean="0"/>
              <a:t>平台</a:t>
            </a:r>
            <a:endParaRPr kumimoji="1" lang="zh-CN" altLang="en-US"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456" y="962112"/>
            <a:ext cx="10963790" cy="5215467"/>
          </a:xfrm>
          <a:prstGeom prst="rect">
            <a:avLst/>
          </a:prstGeom>
        </p:spPr>
      </p:pic>
    </p:spTree>
    <p:extLst>
      <p:ext uri="{BB962C8B-B14F-4D97-AF65-F5344CB8AC3E}">
        <p14:creationId xmlns:p14="http://schemas.microsoft.com/office/powerpoint/2010/main" val="6756735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7"/>
          <p:cNvCxnSpPr/>
          <p:nvPr/>
        </p:nvCxnSpPr>
        <p:spPr>
          <a:xfrm>
            <a:off x="2455198" y="1892181"/>
            <a:ext cx="7383715" cy="0"/>
          </a:xfrm>
          <a:prstGeom prst="line">
            <a:avLst/>
          </a:prstGeom>
          <a:ln w="9525" cap="flat" cmpd="sng">
            <a:solidFill>
              <a:srgbClr val="D9D9D9"/>
            </a:solidFill>
            <a:prstDash val="solid"/>
            <a:round/>
            <a:headEnd type="none" w="med" len="med"/>
            <a:tailEnd type="none" w="med" len="med"/>
          </a:ln>
        </p:spPr>
      </p:cxnSp>
      <p:sp>
        <p:nvSpPr>
          <p:cNvPr id="3" name="任意多边形 15"/>
          <p:cNvSpPr/>
          <p:nvPr/>
        </p:nvSpPr>
        <p:spPr>
          <a:xfrm>
            <a:off x="2446733" y="1953554"/>
            <a:ext cx="2014702" cy="2444307"/>
          </a:xfrm>
          <a:custGeom>
            <a:avLst/>
            <a:gdLst>
              <a:gd name="txL" fmla="*/ 0 w 1153318"/>
              <a:gd name="txT" fmla="*/ 0 h 1389644"/>
              <a:gd name="txR" fmla="*/ 1153318 w 1153318"/>
              <a:gd name="txB" fmla="*/ 1389644 h 1389644"/>
            </a:gdLst>
            <a:ahLst/>
            <a:cxnLst/>
            <a:rect l="txL" t="txT" r="txR" b="txB"/>
            <a:pathLst>
              <a:path w="1153318" h="1389644">
                <a:moveTo>
                  <a:pt x="0" y="239717"/>
                </a:moveTo>
                <a:lnTo>
                  <a:pt x="2381" y="239717"/>
                </a:lnTo>
                <a:lnTo>
                  <a:pt x="2381" y="371475"/>
                </a:lnTo>
                <a:cubicBezTo>
                  <a:pt x="43156" y="371475"/>
                  <a:pt x="83931" y="371475"/>
                  <a:pt x="124801" y="371475"/>
                </a:cubicBezTo>
                <a:lnTo>
                  <a:pt x="124801" y="239717"/>
                </a:lnTo>
                <a:lnTo>
                  <a:pt x="278499" y="239717"/>
                </a:lnTo>
                <a:lnTo>
                  <a:pt x="256367" y="371475"/>
                </a:lnTo>
                <a:cubicBezTo>
                  <a:pt x="298475" y="371475"/>
                  <a:pt x="340679" y="371475"/>
                  <a:pt x="382788" y="371475"/>
                </a:cubicBezTo>
                <a:cubicBezTo>
                  <a:pt x="385265" y="349246"/>
                  <a:pt x="387742" y="327017"/>
                  <a:pt x="390219" y="304788"/>
                </a:cubicBezTo>
                <a:cubicBezTo>
                  <a:pt x="404795" y="304788"/>
                  <a:pt x="419371" y="304788"/>
                  <a:pt x="433947" y="304788"/>
                </a:cubicBezTo>
                <a:cubicBezTo>
                  <a:pt x="436138" y="327017"/>
                  <a:pt x="438329" y="349246"/>
                  <a:pt x="440520" y="371475"/>
                </a:cubicBezTo>
                <a:cubicBezTo>
                  <a:pt x="482153" y="371475"/>
                  <a:pt x="523880" y="371475"/>
                  <a:pt x="565512" y="371475"/>
                </a:cubicBezTo>
                <a:lnTo>
                  <a:pt x="540710" y="239717"/>
                </a:lnTo>
                <a:lnTo>
                  <a:pt x="585614" y="239717"/>
                </a:lnTo>
                <a:lnTo>
                  <a:pt x="585614" y="371475"/>
                </a:lnTo>
                <a:cubicBezTo>
                  <a:pt x="626389" y="371475"/>
                  <a:pt x="667164" y="371475"/>
                  <a:pt x="707939" y="371475"/>
                </a:cubicBezTo>
                <a:lnTo>
                  <a:pt x="707939" y="239717"/>
                </a:lnTo>
                <a:lnTo>
                  <a:pt x="744579" y="239717"/>
                </a:lnTo>
                <a:lnTo>
                  <a:pt x="745093" y="248065"/>
                </a:lnTo>
                <a:cubicBezTo>
                  <a:pt x="745093" y="289170"/>
                  <a:pt x="745093" y="330370"/>
                  <a:pt x="745093" y="371475"/>
                </a:cubicBezTo>
                <a:cubicBezTo>
                  <a:pt x="783010" y="371475"/>
                  <a:pt x="820832" y="371475"/>
                  <a:pt x="858748" y="371475"/>
                </a:cubicBezTo>
                <a:cubicBezTo>
                  <a:pt x="858748" y="338898"/>
                  <a:pt x="858748" y="306225"/>
                  <a:pt x="858748" y="273552"/>
                </a:cubicBezTo>
                <a:lnTo>
                  <a:pt x="858025" y="239717"/>
                </a:lnTo>
                <a:lnTo>
                  <a:pt x="958399" y="239717"/>
                </a:lnTo>
                <a:lnTo>
                  <a:pt x="958399" y="371475"/>
                </a:lnTo>
                <a:cubicBezTo>
                  <a:pt x="999174" y="371475"/>
                  <a:pt x="1039949" y="371475"/>
                  <a:pt x="1080724" y="371475"/>
                </a:cubicBezTo>
                <a:lnTo>
                  <a:pt x="1080724" y="239717"/>
                </a:lnTo>
                <a:lnTo>
                  <a:pt x="1149927" y="239717"/>
                </a:lnTo>
                <a:lnTo>
                  <a:pt x="1149927" y="1389644"/>
                </a:lnTo>
                <a:lnTo>
                  <a:pt x="0" y="1389644"/>
                </a:lnTo>
                <a:lnTo>
                  <a:pt x="0" y="239717"/>
                </a:lnTo>
                <a:close/>
                <a:moveTo>
                  <a:pt x="412130" y="82880"/>
                </a:moveTo>
                <a:cubicBezTo>
                  <a:pt x="399650" y="153975"/>
                  <a:pt x="391838" y="206003"/>
                  <a:pt x="388599" y="238867"/>
                </a:cubicBezTo>
                <a:cubicBezTo>
                  <a:pt x="402603" y="238867"/>
                  <a:pt x="416703" y="238867"/>
                  <a:pt x="430708" y="238867"/>
                </a:cubicBezTo>
                <a:cubicBezTo>
                  <a:pt x="424515" y="196804"/>
                  <a:pt x="418323" y="144777"/>
                  <a:pt x="412130" y="82880"/>
                </a:cubicBezTo>
                <a:close/>
                <a:moveTo>
                  <a:pt x="707939" y="63526"/>
                </a:moveTo>
                <a:cubicBezTo>
                  <a:pt x="707939" y="91120"/>
                  <a:pt x="707939" y="118619"/>
                  <a:pt x="707939" y="146214"/>
                </a:cubicBezTo>
                <a:cubicBezTo>
                  <a:pt x="721657" y="146214"/>
                  <a:pt x="731279" y="144681"/>
                  <a:pt x="736805" y="141711"/>
                </a:cubicBezTo>
                <a:cubicBezTo>
                  <a:pt x="742330" y="138740"/>
                  <a:pt x="745093" y="129063"/>
                  <a:pt x="745093" y="112679"/>
                </a:cubicBezTo>
                <a:cubicBezTo>
                  <a:pt x="745093" y="105876"/>
                  <a:pt x="745093" y="99073"/>
                  <a:pt x="745093" y="92270"/>
                </a:cubicBezTo>
                <a:cubicBezTo>
                  <a:pt x="745093" y="80485"/>
                  <a:pt x="742426" y="72724"/>
                  <a:pt x="737091" y="69083"/>
                </a:cubicBezTo>
                <a:cubicBezTo>
                  <a:pt x="731851" y="65442"/>
                  <a:pt x="722038" y="63526"/>
                  <a:pt x="707939" y="63526"/>
                </a:cubicBezTo>
                <a:close/>
                <a:moveTo>
                  <a:pt x="124801" y="63526"/>
                </a:moveTo>
                <a:cubicBezTo>
                  <a:pt x="124801" y="95049"/>
                  <a:pt x="124801" y="126572"/>
                  <a:pt x="124801" y="158095"/>
                </a:cubicBezTo>
                <a:cubicBezTo>
                  <a:pt x="128231" y="158287"/>
                  <a:pt x="131279" y="158382"/>
                  <a:pt x="133756" y="158382"/>
                </a:cubicBezTo>
                <a:cubicBezTo>
                  <a:pt x="144998" y="158382"/>
                  <a:pt x="152810" y="156179"/>
                  <a:pt x="157192" y="151771"/>
                </a:cubicBezTo>
                <a:cubicBezTo>
                  <a:pt x="161479" y="147460"/>
                  <a:pt x="163670" y="138357"/>
                  <a:pt x="163670" y="124560"/>
                </a:cubicBezTo>
                <a:cubicBezTo>
                  <a:pt x="163670" y="114403"/>
                  <a:pt x="163670" y="104247"/>
                  <a:pt x="163670" y="94091"/>
                </a:cubicBezTo>
                <a:cubicBezTo>
                  <a:pt x="163670" y="81347"/>
                  <a:pt x="161193" y="73107"/>
                  <a:pt x="156144" y="69274"/>
                </a:cubicBezTo>
                <a:cubicBezTo>
                  <a:pt x="151095" y="65442"/>
                  <a:pt x="140615" y="63526"/>
                  <a:pt x="124801" y="63526"/>
                </a:cubicBezTo>
                <a:close/>
                <a:moveTo>
                  <a:pt x="885995" y="0"/>
                </a:moveTo>
                <a:cubicBezTo>
                  <a:pt x="975166" y="0"/>
                  <a:pt x="1064242" y="0"/>
                  <a:pt x="1153318" y="0"/>
                </a:cubicBezTo>
                <a:cubicBezTo>
                  <a:pt x="1153318" y="24816"/>
                  <a:pt x="1153318" y="49537"/>
                  <a:pt x="1153318" y="74353"/>
                </a:cubicBezTo>
                <a:cubicBezTo>
                  <a:pt x="1129120" y="74353"/>
                  <a:pt x="1104922" y="74353"/>
                  <a:pt x="1080724" y="74353"/>
                </a:cubicBezTo>
                <a:lnTo>
                  <a:pt x="1080724" y="239717"/>
                </a:lnTo>
                <a:lnTo>
                  <a:pt x="958399" y="239717"/>
                </a:lnTo>
                <a:lnTo>
                  <a:pt x="958399" y="74353"/>
                </a:lnTo>
                <a:cubicBezTo>
                  <a:pt x="934296" y="74353"/>
                  <a:pt x="910098" y="74353"/>
                  <a:pt x="885995" y="74353"/>
                </a:cubicBezTo>
                <a:cubicBezTo>
                  <a:pt x="885995" y="49537"/>
                  <a:pt x="885995" y="24816"/>
                  <a:pt x="885995" y="0"/>
                </a:cubicBezTo>
                <a:close/>
                <a:moveTo>
                  <a:pt x="585614" y="0"/>
                </a:moveTo>
                <a:cubicBezTo>
                  <a:pt x="614480" y="0"/>
                  <a:pt x="643347" y="0"/>
                  <a:pt x="672213" y="0"/>
                </a:cubicBezTo>
                <a:cubicBezTo>
                  <a:pt x="729946" y="0"/>
                  <a:pt x="769006" y="1725"/>
                  <a:pt x="789393" y="5270"/>
                </a:cubicBezTo>
                <a:cubicBezTo>
                  <a:pt x="809876" y="8815"/>
                  <a:pt x="826548" y="17822"/>
                  <a:pt x="839409" y="32194"/>
                </a:cubicBezTo>
                <a:cubicBezTo>
                  <a:pt x="852270" y="46662"/>
                  <a:pt x="858748" y="69753"/>
                  <a:pt x="858748" y="101468"/>
                </a:cubicBezTo>
                <a:cubicBezTo>
                  <a:pt x="858748" y="130309"/>
                  <a:pt x="854176" y="149759"/>
                  <a:pt x="845125" y="159724"/>
                </a:cubicBezTo>
                <a:cubicBezTo>
                  <a:pt x="835979" y="169689"/>
                  <a:pt x="818069" y="175629"/>
                  <a:pt x="791298" y="177641"/>
                </a:cubicBezTo>
                <a:cubicBezTo>
                  <a:pt x="815497" y="182336"/>
                  <a:pt x="831787" y="188660"/>
                  <a:pt x="840171" y="196708"/>
                </a:cubicBezTo>
                <a:cubicBezTo>
                  <a:pt x="848459" y="204661"/>
                  <a:pt x="853604" y="211943"/>
                  <a:pt x="855700" y="218554"/>
                </a:cubicBezTo>
                <a:cubicBezTo>
                  <a:pt x="856700" y="221908"/>
                  <a:pt x="857462" y="228160"/>
                  <a:pt x="857974" y="237322"/>
                </a:cubicBezTo>
                <a:lnTo>
                  <a:pt x="858025" y="239717"/>
                </a:lnTo>
                <a:lnTo>
                  <a:pt x="744579" y="239717"/>
                </a:lnTo>
                <a:lnTo>
                  <a:pt x="743605" y="223896"/>
                </a:lnTo>
                <a:cubicBezTo>
                  <a:pt x="742616" y="217740"/>
                  <a:pt x="741140" y="213476"/>
                  <a:pt x="739187" y="211081"/>
                </a:cubicBezTo>
                <a:cubicBezTo>
                  <a:pt x="735185" y="206386"/>
                  <a:pt x="724801" y="203990"/>
                  <a:pt x="707939" y="203990"/>
                </a:cubicBezTo>
                <a:lnTo>
                  <a:pt x="707939" y="239717"/>
                </a:lnTo>
                <a:lnTo>
                  <a:pt x="585614" y="239717"/>
                </a:lnTo>
                <a:lnTo>
                  <a:pt x="585614" y="0"/>
                </a:lnTo>
                <a:close/>
                <a:moveTo>
                  <a:pt x="318767" y="0"/>
                </a:moveTo>
                <a:cubicBezTo>
                  <a:pt x="377643" y="0"/>
                  <a:pt x="436614" y="0"/>
                  <a:pt x="495585" y="0"/>
                </a:cubicBezTo>
                <a:lnTo>
                  <a:pt x="540710" y="239717"/>
                </a:lnTo>
                <a:lnTo>
                  <a:pt x="278499" y="239717"/>
                </a:lnTo>
                <a:lnTo>
                  <a:pt x="318767" y="0"/>
                </a:lnTo>
                <a:close/>
                <a:moveTo>
                  <a:pt x="2381" y="0"/>
                </a:moveTo>
                <a:cubicBezTo>
                  <a:pt x="43537" y="0"/>
                  <a:pt x="84598" y="0"/>
                  <a:pt x="125658" y="0"/>
                </a:cubicBezTo>
                <a:cubicBezTo>
                  <a:pt x="158907" y="0"/>
                  <a:pt x="184534" y="2108"/>
                  <a:pt x="202445" y="6228"/>
                </a:cubicBezTo>
                <a:cubicBezTo>
                  <a:pt x="220355" y="10348"/>
                  <a:pt x="233883" y="16289"/>
                  <a:pt x="242838" y="24050"/>
                </a:cubicBezTo>
                <a:cubicBezTo>
                  <a:pt x="251889" y="31907"/>
                  <a:pt x="257986" y="41296"/>
                  <a:pt x="261130" y="52411"/>
                </a:cubicBezTo>
                <a:cubicBezTo>
                  <a:pt x="264369" y="63526"/>
                  <a:pt x="265989" y="80676"/>
                  <a:pt x="265989" y="103959"/>
                </a:cubicBezTo>
                <a:cubicBezTo>
                  <a:pt x="265989" y="114691"/>
                  <a:pt x="265989" y="125518"/>
                  <a:pt x="265989" y="136345"/>
                </a:cubicBezTo>
                <a:cubicBezTo>
                  <a:pt x="265989" y="160011"/>
                  <a:pt x="262845" y="177354"/>
                  <a:pt x="256652" y="188181"/>
                </a:cubicBezTo>
                <a:cubicBezTo>
                  <a:pt x="250460" y="199008"/>
                  <a:pt x="239123" y="207344"/>
                  <a:pt x="222546" y="213189"/>
                </a:cubicBezTo>
                <a:cubicBezTo>
                  <a:pt x="205970" y="219033"/>
                  <a:pt x="184344" y="221908"/>
                  <a:pt x="157573" y="221908"/>
                </a:cubicBezTo>
                <a:cubicBezTo>
                  <a:pt x="146617" y="221908"/>
                  <a:pt x="135661" y="221908"/>
                  <a:pt x="124801" y="221908"/>
                </a:cubicBezTo>
                <a:lnTo>
                  <a:pt x="124801" y="239717"/>
                </a:lnTo>
                <a:lnTo>
                  <a:pt x="2381" y="239717"/>
                </a:lnTo>
                <a:lnTo>
                  <a:pt x="2381" y="0"/>
                </a:lnTo>
                <a:close/>
              </a:path>
            </a:pathLst>
          </a:custGeom>
          <a:solidFill>
            <a:srgbClr val="0071BF"/>
          </a:solidFill>
          <a:ln w="0">
            <a:noFill/>
            <a:miter/>
          </a:ln>
        </p:spPr>
        <p:txBody>
          <a:bodyPr tIns="527904" bIns="0" anchor="ctr"/>
          <a:lstStyle/>
          <a:p>
            <a:pPr algn="ctr" defTabSz="1218880">
              <a:lnSpc>
                <a:spcPct val="90000"/>
              </a:lnSpc>
            </a:pPr>
            <a:r>
              <a:rPr lang="en-US" altLang="zh-CN" sz="6398" dirty="0">
                <a:solidFill>
                  <a:srgbClr val="FFFFFF"/>
                </a:solidFill>
                <a:latin typeface="Impact" pitchFamily="34" charset="0"/>
                <a:ea typeface="微软雅黑" pitchFamily="34" charset="-122"/>
              </a:rPr>
              <a:t>03</a:t>
            </a:r>
          </a:p>
        </p:txBody>
      </p:sp>
      <p:sp>
        <p:nvSpPr>
          <p:cNvPr id="4" name="TextBox 3"/>
          <p:cNvSpPr txBox="1">
            <a:spLocks noChangeArrowheads="1"/>
          </p:cNvSpPr>
          <p:nvPr/>
        </p:nvSpPr>
        <p:spPr bwMode="auto">
          <a:xfrm>
            <a:off x="4941836" y="2660396"/>
            <a:ext cx="2797727" cy="10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itchFamily="34" charset="0"/>
              <a:buChar char="•"/>
              <a:defRPr sz="2100">
                <a:solidFill>
                  <a:schemeClr val="tx1"/>
                </a:solidFill>
                <a:latin typeface="Calibri" pitchFamily="34" charset="0"/>
                <a:ea typeface="宋体" pitchFamily="2" charset="-122"/>
              </a:defRPr>
            </a:lvl1pPr>
            <a:lvl2pPr marL="742950" indent="-285750">
              <a:lnSpc>
                <a:spcPct val="90000"/>
              </a:lnSpc>
              <a:spcBef>
                <a:spcPts val="375"/>
              </a:spcBef>
              <a:buFont typeface="Arial" pitchFamily="34" charset="0"/>
              <a:buChar char="•"/>
              <a:defRPr>
                <a:solidFill>
                  <a:schemeClr val="tx1"/>
                </a:solidFill>
                <a:latin typeface="Calibri" pitchFamily="34" charset="0"/>
                <a:ea typeface="宋体" pitchFamily="2" charset="-122"/>
              </a:defRPr>
            </a:lvl2pPr>
            <a:lvl3pPr marL="1143000" indent="-228600">
              <a:lnSpc>
                <a:spcPct val="90000"/>
              </a:lnSpc>
              <a:spcBef>
                <a:spcPts val="375"/>
              </a:spcBef>
              <a:buFont typeface="Arial" pitchFamily="34" charset="0"/>
              <a:buChar char="•"/>
              <a:defRPr sz="1500">
                <a:solidFill>
                  <a:schemeClr val="tx1"/>
                </a:solidFill>
                <a:latin typeface="Calibri" pitchFamily="34" charset="0"/>
                <a:ea typeface="宋体" pitchFamily="2" charset="-122"/>
              </a:defRPr>
            </a:lvl3pPr>
            <a:lvl4pPr marL="1600200" indent="-228600">
              <a:lnSpc>
                <a:spcPct val="90000"/>
              </a:lnSpc>
              <a:spcBef>
                <a:spcPts val="375"/>
              </a:spcBef>
              <a:buFont typeface="Arial" pitchFamily="34" charset="0"/>
              <a:buChar char="•"/>
              <a:defRPr sz="1300">
                <a:solidFill>
                  <a:schemeClr val="tx1"/>
                </a:solidFill>
                <a:latin typeface="Calibri" pitchFamily="34" charset="0"/>
                <a:ea typeface="宋体" pitchFamily="2" charset="-122"/>
              </a:defRPr>
            </a:lvl4pPr>
            <a:lvl5pPr marL="2057400" indent="-228600">
              <a:lnSpc>
                <a:spcPct val="90000"/>
              </a:lnSpc>
              <a:spcBef>
                <a:spcPts val="375"/>
              </a:spcBef>
              <a:buFont typeface="Arial" pitchFamily="34" charset="0"/>
              <a:buChar char="•"/>
              <a:defRPr sz="1300">
                <a:solidFill>
                  <a:schemeClr val="tx1"/>
                </a:solidFill>
                <a:latin typeface="Calibri" pitchFamily="34" charset="0"/>
                <a:ea typeface="宋体" pitchFamily="2" charset="-122"/>
              </a:defRPr>
            </a:lvl5pPr>
            <a:lvl6pPr marL="2514600" indent="-228600" fontAlgn="base">
              <a:lnSpc>
                <a:spcPct val="90000"/>
              </a:lnSpc>
              <a:spcBef>
                <a:spcPts val="375"/>
              </a:spcBef>
              <a:spcAft>
                <a:spcPct val="0"/>
              </a:spcAft>
              <a:buFont typeface="Arial" pitchFamily="34" charset="0"/>
              <a:buChar char="•"/>
              <a:defRPr sz="1300">
                <a:solidFill>
                  <a:schemeClr val="tx1"/>
                </a:solidFill>
                <a:latin typeface="Calibri" pitchFamily="34" charset="0"/>
                <a:ea typeface="宋体" pitchFamily="2" charset="-122"/>
              </a:defRPr>
            </a:lvl6pPr>
            <a:lvl7pPr marL="2971800" indent="-228600" fontAlgn="base">
              <a:lnSpc>
                <a:spcPct val="90000"/>
              </a:lnSpc>
              <a:spcBef>
                <a:spcPts val="375"/>
              </a:spcBef>
              <a:spcAft>
                <a:spcPct val="0"/>
              </a:spcAft>
              <a:buFont typeface="Arial" pitchFamily="34" charset="0"/>
              <a:buChar char="•"/>
              <a:defRPr sz="1300">
                <a:solidFill>
                  <a:schemeClr val="tx1"/>
                </a:solidFill>
                <a:latin typeface="Calibri" pitchFamily="34" charset="0"/>
                <a:ea typeface="宋体" pitchFamily="2" charset="-122"/>
              </a:defRPr>
            </a:lvl7pPr>
            <a:lvl8pPr marL="3429000" indent="-228600" fontAlgn="base">
              <a:lnSpc>
                <a:spcPct val="90000"/>
              </a:lnSpc>
              <a:spcBef>
                <a:spcPts val="375"/>
              </a:spcBef>
              <a:spcAft>
                <a:spcPct val="0"/>
              </a:spcAft>
              <a:buFont typeface="Arial" pitchFamily="34" charset="0"/>
              <a:buChar char="•"/>
              <a:defRPr sz="1300">
                <a:solidFill>
                  <a:schemeClr val="tx1"/>
                </a:solidFill>
                <a:latin typeface="Calibri" pitchFamily="34" charset="0"/>
                <a:ea typeface="宋体" pitchFamily="2" charset="-122"/>
              </a:defRPr>
            </a:lvl8pPr>
            <a:lvl9pPr marL="3886200" indent="-228600" fontAlgn="base">
              <a:lnSpc>
                <a:spcPct val="90000"/>
              </a:lnSpc>
              <a:spcBef>
                <a:spcPts val="375"/>
              </a:spcBef>
              <a:spcAft>
                <a:spcPct val="0"/>
              </a:spcAft>
              <a:buFont typeface="Arial" pitchFamily="34" charset="0"/>
              <a:buChar char="•"/>
              <a:defRPr sz="1300">
                <a:solidFill>
                  <a:schemeClr val="tx1"/>
                </a:solidFill>
                <a:latin typeface="Calibri" pitchFamily="34" charset="0"/>
                <a:ea typeface="宋体" pitchFamily="2" charset="-122"/>
              </a:defRPr>
            </a:lvl9pPr>
          </a:lstStyle>
          <a:p>
            <a:pPr defTabSz="1218880">
              <a:spcBef>
                <a:spcPct val="0"/>
              </a:spcBef>
              <a:buNone/>
              <a:defRPr/>
            </a:pPr>
            <a:r>
              <a:rPr lang="zh-CN" altLang="en-US" sz="6398" b="1" baseline="-25000" dirty="0" smtClean="0">
                <a:solidFill>
                  <a:srgbClr val="626262"/>
                </a:solidFill>
                <a:latin typeface="+mj-lt"/>
                <a:ea typeface="微软雅黑" charset="0"/>
              </a:rPr>
              <a:t>技术特点</a:t>
            </a:r>
            <a:endParaRPr lang="zh-CN" altLang="en-US" sz="6398" b="1" baseline="-25000" dirty="0">
              <a:solidFill>
                <a:srgbClr val="626262"/>
              </a:solidFill>
              <a:latin typeface="+mj-lt"/>
              <a:ea typeface="微软雅黑" charset="0"/>
            </a:endParaRPr>
          </a:p>
        </p:txBody>
      </p:sp>
      <p:cxnSp>
        <p:nvCxnSpPr>
          <p:cNvPr id="5" name="直接连接符 7"/>
          <p:cNvCxnSpPr/>
          <p:nvPr/>
        </p:nvCxnSpPr>
        <p:spPr>
          <a:xfrm>
            <a:off x="2434036" y="4431722"/>
            <a:ext cx="7381598" cy="2117"/>
          </a:xfrm>
          <a:prstGeom prst="line">
            <a:avLst/>
          </a:prstGeom>
          <a:ln w="9525" cap="flat" cmpd="sng">
            <a:solidFill>
              <a:srgbClr val="D9D9D9"/>
            </a:solidFill>
            <a:prstDash val="solid"/>
            <a:round/>
            <a:headEnd type="none" w="med" len="med"/>
            <a:tailEnd type="none" w="med" len="med"/>
          </a:ln>
        </p:spPr>
      </p:cxnSp>
    </p:spTree>
    <p:extLst>
      <p:ext uri="{BB962C8B-B14F-4D97-AF65-F5344CB8AC3E}">
        <p14:creationId xmlns:p14="http://schemas.microsoft.com/office/powerpoint/2010/main" val="1275257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r="58127"/>
          <a:stretch/>
        </p:blipFill>
        <p:spPr>
          <a:xfrm>
            <a:off x="1904674" y="2925154"/>
            <a:ext cx="7758004" cy="1206251"/>
          </a:xfrm>
          <a:prstGeom prst="rect">
            <a:avLst/>
          </a:prstGeom>
        </p:spPr>
      </p:pic>
      <p:pic>
        <p:nvPicPr>
          <p:cNvPr id="3" name="图片 2"/>
          <p:cNvPicPr>
            <a:picLocks noChangeAspect="1"/>
          </p:cNvPicPr>
          <p:nvPr/>
        </p:nvPicPr>
        <p:blipFill rotWithShape="1">
          <a:blip r:embed="rId2"/>
          <a:srcRect l="54925"/>
          <a:stretch/>
        </p:blipFill>
        <p:spPr>
          <a:xfrm>
            <a:off x="1904674" y="1700787"/>
            <a:ext cx="8351200" cy="1206251"/>
          </a:xfrm>
          <a:prstGeom prst="rect">
            <a:avLst/>
          </a:prstGeom>
        </p:spPr>
      </p:pic>
      <p:sp>
        <p:nvSpPr>
          <p:cNvPr id="4" name="Title 3"/>
          <p:cNvSpPr txBox="1">
            <a:spLocks/>
          </p:cNvSpPr>
          <p:nvPr/>
        </p:nvSpPr>
        <p:spPr>
          <a:xfrm>
            <a:off x="254001" y="275167"/>
            <a:ext cx="11004551" cy="68791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dirty="0">
                <a:cs typeface="Arial" charset="0"/>
              </a:rPr>
              <a:t>移动优先、全终端支持</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961" y="4937763"/>
            <a:ext cx="914400" cy="91440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1535" y="4937764"/>
            <a:ext cx="914400" cy="888387"/>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2798" y="4937763"/>
            <a:ext cx="914400" cy="914400"/>
          </a:xfrm>
          <a:prstGeom prst="rect">
            <a:avLst/>
          </a:prstGeom>
        </p:spPr>
      </p:pic>
      <p:sp>
        <p:nvSpPr>
          <p:cNvPr id="8" name="文本框 7"/>
          <p:cNvSpPr txBox="1"/>
          <p:nvPr/>
        </p:nvSpPr>
        <p:spPr>
          <a:xfrm>
            <a:off x="2482798" y="5852163"/>
            <a:ext cx="769857" cy="369332"/>
          </a:xfrm>
          <a:prstGeom prst="rect">
            <a:avLst/>
          </a:prstGeom>
          <a:noFill/>
        </p:spPr>
        <p:txBody>
          <a:bodyPr wrap="square" rtlCol="0">
            <a:spAutoFit/>
          </a:bodyPr>
          <a:lstStyle/>
          <a:p>
            <a:r>
              <a:rPr lang="en-US" altLang="zh-CN" dirty="0" smtClean="0"/>
              <a:t>(IE8 +)</a:t>
            </a:r>
            <a:endParaRPr lang="zh-CN" altLang="en-US" dirty="0"/>
          </a:p>
        </p:txBody>
      </p:sp>
    </p:spTree>
    <p:extLst>
      <p:ext uri="{BB962C8B-B14F-4D97-AF65-F5344CB8AC3E}">
        <p14:creationId xmlns:p14="http://schemas.microsoft.com/office/powerpoint/2010/main" val="668902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54001" y="275167"/>
            <a:ext cx="11004551" cy="68791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dirty="0" smtClean="0">
                <a:cs typeface="Arial" charset="0"/>
              </a:rPr>
              <a:t>开放架构、灵活扩展</a:t>
            </a:r>
            <a:endParaRPr lang="zh-CN" altLang="en-US" dirty="0">
              <a:cs typeface="Arial" charset="0"/>
            </a:endParaRPr>
          </a:p>
        </p:txBody>
      </p:sp>
      <p:sp>
        <p:nvSpPr>
          <p:cNvPr id="18" name="Rectangle 56"/>
          <p:cNvSpPr/>
          <p:nvPr/>
        </p:nvSpPr>
        <p:spPr>
          <a:xfrm>
            <a:off x="336551" y="1168585"/>
            <a:ext cx="8352367" cy="1534583"/>
          </a:xfrm>
          <a:prstGeom prst="rect">
            <a:avLst/>
          </a:prstGeom>
          <a:solidFill>
            <a:srgbClr val="0071BF"/>
          </a:solidFill>
          <a:ln w="9525">
            <a:noFill/>
            <a:miter/>
          </a:ln>
        </p:spPr>
        <p:txBody>
          <a:bodyPr lIns="238893" tIns="191116" rIns="238893" bIns="191116" anchor="t"/>
          <a:lstStyle/>
          <a:p>
            <a:pPr lvl="0" algn="ctr">
              <a:lnSpc>
                <a:spcPct val="90000"/>
              </a:lnSpc>
              <a:buClr>
                <a:srgbClr val="000000"/>
              </a:buClr>
            </a:pPr>
            <a:endParaRPr lang="en-US" altLang="x-none" sz="3200" dirty="0">
              <a:latin typeface="微软雅黑" pitchFamily="34" charset="-122"/>
              <a:ea typeface="微软雅黑" pitchFamily="34" charset="-122"/>
            </a:endParaRPr>
          </a:p>
        </p:txBody>
      </p:sp>
      <p:pic>
        <p:nvPicPr>
          <p:cNvPr id="19" name="Picture 46"/>
          <p:cNvPicPr>
            <a:picLocks noChangeAspect="1"/>
          </p:cNvPicPr>
          <p:nvPr/>
        </p:nvPicPr>
        <p:blipFill>
          <a:blip r:embed="rId2" cstate="print"/>
          <a:srcRect/>
          <a:stretch>
            <a:fillRect/>
          </a:stretch>
        </p:blipFill>
        <p:spPr>
          <a:xfrm>
            <a:off x="3426885" y="1272302"/>
            <a:ext cx="613833" cy="918633"/>
          </a:xfrm>
          <a:prstGeom prst="rect">
            <a:avLst/>
          </a:prstGeom>
          <a:noFill/>
          <a:ln w="9525">
            <a:noFill/>
            <a:miter/>
          </a:ln>
        </p:spPr>
      </p:pic>
      <p:grpSp>
        <p:nvGrpSpPr>
          <p:cNvPr id="20" name="Group 9"/>
          <p:cNvGrpSpPr>
            <a:grpSpLocks noChangeAspect="1"/>
          </p:cNvGrpSpPr>
          <p:nvPr/>
        </p:nvGrpSpPr>
        <p:grpSpPr>
          <a:xfrm>
            <a:off x="4578351" y="1272301"/>
            <a:ext cx="484716" cy="897467"/>
            <a:chOff x="0" y="0"/>
            <a:chExt cx="578" cy="1070"/>
          </a:xfrm>
        </p:grpSpPr>
        <p:pic>
          <p:nvPicPr>
            <p:cNvPr id="21" name="Picture 45"/>
            <p:cNvPicPr>
              <a:picLocks noChangeAspect="1"/>
            </p:cNvPicPr>
            <p:nvPr/>
          </p:nvPicPr>
          <p:blipFill>
            <a:blip r:embed="rId3" cstate="print"/>
            <a:srcRect/>
            <a:stretch>
              <a:fillRect/>
            </a:stretch>
          </p:blipFill>
          <p:spPr>
            <a:xfrm>
              <a:off x="0" y="0"/>
              <a:ext cx="578" cy="1070"/>
            </a:xfrm>
            <a:prstGeom prst="rect">
              <a:avLst/>
            </a:prstGeom>
            <a:noFill/>
            <a:ln w="9525">
              <a:noFill/>
              <a:miter/>
            </a:ln>
          </p:spPr>
        </p:pic>
        <p:pic>
          <p:nvPicPr>
            <p:cNvPr id="22" name="Picture 2" descr="File:Apple-logo.svg">
              <a:hlinkClick r:id="rId4"/>
            </p:cNvPr>
            <p:cNvPicPr>
              <a:picLocks noChangeAspect="1"/>
            </p:cNvPicPr>
            <p:nvPr/>
          </p:nvPicPr>
          <p:blipFill>
            <a:blip r:embed="rId5" cstate="print">
              <a:lum bright="70001" contrast="-70000"/>
            </a:blip>
            <a:srcRect/>
            <a:stretch>
              <a:fillRect/>
            </a:stretch>
          </p:blipFill>
          <p:spPr>
            <a:xfrm>
              <a:off x="63" y="210"/>
              <a:ext cx="440" cy="540"/>
            </a:xfrm>
            <a:prstGeom prst="rect">
              <a:avLst/>
            </a:prstGeom>
            <a:noFill/>
            <a:ln w="9525">
              <a:noFill/>
              <a:miter/>
            </a:ln>
          </p:spPr>
        </p:pic>
      </p:grpSp>
      <p:grpSp>
        <p:nvGrpSpPr>
          <p:cNvPr id="23" name="Group 12"/>
          <p:cNvGrpSpPr/>
          <p:nvPr/>
        </p:nvGrpSpPr>
        <p:grpSpPr>
          <a:xfrm>
            <a:off x="5617634" y="1416234"/>
            <a:ext cx="1246717" cy="711200"/>
            <a:chOff x="0" y="0"/>
            <a:chExt cx="1618" cy="1044"/>
          </a:xfrm>
        </p:grpSpPr>
        <p:sp>
          <p:nvSpPr>
            <p:cNvPr id="24" name="Rounded Rectangle 48"/>
            <p:cNvSpPr/>
            <p:nvPr/>
          </p:nvSpPr>
          <p:spPr>
            <a:xfrm rot="-5400000">
              <a:off x="287" y="-287"/>
              <a:ext cx="1045" cy="1619"/>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0" b="0"/>
              <a:pathLst>
                <a:path w="736600" h="929111">
                  <a:moveTo>
                    <a:pt x="163799" y="872703"/>
                  </a:moveTo>
                  <a:lnTo>
                    <a:pt x="163799" y="907053"/>
                  </a:lnTo>
                  <a:lnTo>
                    <a:pt x="198149" y="907053"/>
                  </a:lnTo>
                  <a:lnTo>
                    <a:pt x="198149" y="872703"/>
                  </a:lnTo>
                  <a:lnTo>
                    <a:pt x="163799" y="872703"/>
                  </a:lnTo>
                  <a:close/>
                  <a:moveTo>
                    <a:pt x="103474" y="872703"/>
                  </a:moveTo>
                  <a:lnTo>
                    <a:pt x="103474" y="907053"/>
                  </a:lnTo>
                  <a:lnTo>
                    <a:pt x="137824" y="907053"/>
                  </a:lnTo>
                  <a:lnTo>
                    <a:pt x="137824" y="872703"/>
                  </a:lnTo>
                  <a:lnTo>
                    <a:pt x="103474" y="872703"/>
                  </a:lnTo>
                  <a:close/>
                  <a:moveTo>
                    <a:pt x="85808" y="64817"/>
                  </a:moveTo>
                  <a:cubicBezTo>
                    <a:pt x="69794" y="64817"/>
                    <a:pt x="56812" y="79948"/>
                    <a:pt x="56812" y="98612"/>
                  </a:cubicBezTo>
                  <a:lnTo>
                    <a:pt x="56812" y="819588"/>
                  </a:lnTo>
                  <a:cubicBezTo>
                    <a:pt x="56812" y="838252"/>
                    <a:pt x="69794" y="853383"/>
                    <a:pt x="85808" y="853383"/>
                  </a:cubicBezTo>
                  <a:lnTo>
                    <a:pt x="652992" y="853383"/>
                  </a:lnTo>
                  <a:cubicBezTo>
                    <a:pt x="669005" y="853383"/>
                    <a:pt x="681988" y="838252"/>
                    <a:pt x="681988" y="819588"/>
                  </a:cubicBezTo>
                  <a:lnTo>
                    <a:pt x="681988" y="98612"/>
                  </a:lnTo>
                  <a:cubicBezTo>
                    <a:pt x="681988" y="79948"/>
                    <a:pt x="669005" y="64817"/>
                    <a:pt x="652992" y="64817"/>
                  </a:cubicBezTo>
                  <a:lnTo>
                    <a:pt x="85808" y="64817"/>
                  </a:lnTo>
                  <a:close/>
                  <a:moveTo>
                    <a:pt x="34164" y="0"/>
                  </a:moveTo>
                  <a:lnTo>
                    <a:pt x="702437" y="0"/>
                  </a:lnTo>
                  <a:cubicBezTo>
                    <a:pt x="721305" y="0"/>
                    <a:pt x="736600" y="17827"/>
                    <a:pt x="736600" y="39818"/>
                  </a:cubicBezTo>
                  <a:lnTo>
                    <a:pt x="736600" y="889293"/>
                  </a:lnTo>
                  <a:cubicBezTo>
                    <a:pt x="736600" y="911284"/>
                    <a:pt x="721305" y="929111"/>
                    <a:pt x="702437" y="929111"/>
                  </a:cubicBezTo>
                  <a:lnTo>
                    <a:pt x="34164" y="929111"/>
                  </a:lnTo>
                  <a:cubicBezTo>
                    <a:pt x="15296" y="929111"/>
                    <a:pt x="0" y="911284"/>
                    <a:pt x="0" y="889293"/>
                  </a:cubicBezTo>
                  <a:lnTo>
                    <a:pt x="0" y="39818"/>
                  </a:lnTo>
                  <a:cubicBezTo>
                    <a:pt x="0" y="17827"/>
                    <a:pt x="15296" y="0"/>
                    <a:pt x="34164" y="0"/>
                  </a:cubicBezTo>
                  <a:close/>
                </a:path>
              </a:pathLst>
            </a:custGeom>
            <a:solidFill>
              <a:schemeClr val="bg1"/>
            </a:solidFill>
            <a:ln w="9525">
              <a:noFill/>
            </a:ln>
          </p:spPr>
          <p:txBody>
            <a:bodyPr/>
            <a:lstStyle/>
            <a:p>
              <a:endParaRPr lang="zh-CN" altLang="en-US" sz="3200"/>
            </a:p>
          </p:txBody>
        </p:sp>
        <p:pic>
          <p:nvPicPr>
            <p:cNvPr id="25" name="Picture 2" descr="File:Apple-logo.svg">
              <a:hlinkClick r:id="rId4"/>
            </p:cNvPr>
            <p:cNvPicPr>
              <a:picLocks noChangeAspect="1"/>
            </p:cNvPicPr>
            <p:nvPr/>
          </p:nvPicPr>
          <p:blipFill>
            <a:blip r:embed="rId6" cstate="print">
              <a:lum bright="70001" contrast="-70000"/>
            </a:blip>
            <a:srcRect/>
            <a:stretch>
              <a:fillRect/>
            </a:stretch>
          </p:blipFill>
          <p:spPr>
            <a:xfrm>
              <a:off x="548" y="156"/>
              <a:ext cx="527" cy="646"/>
            </a:xfrm>
            <a:prstGeom prst="rect">
              <a:avLst/>
            </a:prstGeom>
            <a:noFill/>
            <a:ln w="9525">
              <a:noFill/>
              <a:miter/>
            </a:ln>
          </p:spPr>
        </p:pic>
      </p:grpSp>
      <p:sp>
        <p:nvSpPr>
          <p:cNvPr id="26" name="文本框 18"/>
          <p:cNvSpPr/>
          <p:nvPr/>
        </p:nvSpPr>
        <p:spPr>
          <a:xfrm>
            <a:off x="1401539" y="2320052"/>
            <a:ext cx="1282210" cy="338554"/>
          </a:xfrm>
          <a:prstGeom prst="rect">
            <a:avLst/>
          </a:prstGeom>
          <a:noFill/>
          <a:ln w="9525">
            <a:noFill/>
            <a:miter/>
          </a:ln>
        </p:spPr>
        <p:txBody>
          <a:bodyPr wrap="none" anchor="t">
            <a:spAutoFit/>
          </a:bodyPr>
          <a:lstStyle/>
          <a:p>
            <a:pPr lvl="0">
              <a:buClr>
                <a:srgbClr val="000000"/>
              </a:buClr>
            </a:pPr>
            <a:r>
              <a:rPr lang="zh-CN" altLang="en-US" sz="1600" dirty="0" smtClean="0">
                <a:solidFill>
                  <a:srgbClr val="FFFFFF"/>
                </a:solidFill>
                <a:latin typeface="微软雅黑" pitchFamily="34" charset="-122"/>
                <a:ea typeface="微软雅黑" pitchFamily="34" charset="-122"/>
                <a:sym typeface="微软雅黑" pitchFamily="34" charset="-122"/>
              </a:rPr>
              <a:t>PC&amp;W</a:t>
            </a:r>
            <a:r>
              <a:rPr lang="en-US" altLang="zh-CN" sz="1600" dirty="0" err="1" smtClean="0">
                <a:solidFill>
                  <a:srgbClr val="FFFFFF"/>
                </a:solidFill>
                <a:latin typeface="微软雅黑" pitchFamily="34" charset="-122"/>
                <a:ea typeface="微软雅黑" pitchFamily="34" charset="-122"/>
                <a:sym typeface="微软雅黑" pitchFamily="34" charset="-122"/>
              </a:rPr>
              <a:t>eb</a:t>
            </a:r>
            <a:r>
              <a:rPr lang="zh-CN" altLang="en-US" sz="1600" dirty="0" smtClean="0">
                <a:solidFill>
                  <a:srgbClr val="FFFFFF"/>
                </a:solidFill>
                <a:latin typeface="微软雅黑" pitchFamily="34" charset="-122"/>
                <a:ea typeface="微软雅黑" pitchFamily="34" charset="-122"/>
                <a:sym typeface="微软雅黑" pitchFamily="34" charset="-122"/>
              </a:rPr>
              <a:t>端</a:t>
            </a:r>
            <a:endParaRPr lang="zh-CN" altLang="en-US" sz="1600" dirty="0">
              <a:solidFill>
                <a:srgbClr val="FFFFFF"/>
              </a:solidFill>
              <a:latin typeface="微软雅黑" pitchFamily="34" charset="-122"/>
              <a:ea typeface="微软雅黑" pitchFamily="34" charset="-122"/>
              <a:sym typeface="微软雅黑" pitchFamily="34" charset="-122"/>
            </a:endParaRPr>
          </a:p>
        </p:txBody>
      </p:sp>
      <p:sp>
        <p:nvSpPr>
          <p:cNvPr id="27" name="Text Box 16"/>
          <p:cNvSpPr txBox="1"/>
          <p:nvPr/>
        </p:nvSpPr>
        <p:spPr>
          <a:xfrm>
            <a:off x="432714" y="1244785"/>
            <a:ext cx="430887" cy="1363133"/>
          </a:xfrm>
          <a:prstGeom prst="rect">
            <a:avLst/>
          </a:prstGeom>
          <a:noFill/>
          <a:ln w="9525">
            <a:noFill/>
            <a:miter/>
          </a:ln>
        </p:spPr>
        <p:txBody>
          <a:bodyPr vert="eaVert" anchor="t">
            <a:spAutoFit/>
          </a:bodyPr>
          <a:lstStyle/>
          <a:p>
            <a:pPr lvl="0" algn="ctr">
              <a:buClr>
                <a:srgbClr val="000000"/>
              </a:buClr>
            </a:pPr>
            <a:r>
              <a:rPr lang="zh-CN" altLang="en-US" sz="1600" dirty="0">
                <a:solidFill>
                  <a:srgbClr val="FFFFFF"/>
                </a:solidFill>
                <a:latin typeface="微软雅黑" pitchFamily="34" charset="-122"/>
                <a:ea typeface="微软雅黑" pitchFamily="34" charset="-122"/>
                <a:sym typeface="微软雅黑" pitchFamily="34" charset="-122"/>
              </a:rPr>
              <a:t>多终端接入</a:t>
            </a:r>
          </a:p>
        </p:txBody>
      </p:sp>
      <p:sp>
        <p:nvSpPr>
          <p:cNvPr id="28" name="文本框 18"/>
          <p:cNvSpPr/>
          <p:nvPr/>
        </p:nvSpPr>
        <p:spPr>
          <a:xfrm>
            <a:off x="3035300" y="2343334"/>
            <a:ext cx="1183657" cy="338554"/>
          </a:xfrm>
          <a:prstGeom prst="rect">
            <a:avLst/>
          </a:prstGeom>
          <a:noFill/>
          <a:ln w="9525">
            <a:noFill/>
            <a:miter/>
          </a:ln>
        </p:spPr>
        <p:txBody>
          <a:bodyPr wrap="none" anchor="t">
            <a:spAutoFit/>
          </a:bodyPr>
          <a:lstStyle/>
          <a:p>
            <a:pPr lvl="0">
              <a:buClr>
                <a:srgbClr val="000000"/>
              </a:buClr>
            </a:pPr>
            <a:r>
              <a:rPr lang="en-US" altLang="zh-CN" sz="1600" dirty="0" smtClean="0">
                <a:solidFill>
                  <a:srgbClr val="FFFFFF"/>
                </a:solidFill>
                <a:latin typeface="微软雅黑" pitchFamily="34" charset="-122"/>
                <a:ea typeface="微软雅黑" pitchFamily="34" charset="-122"/>
                <a:sym typeface="微软雅黑" pitchFamily="34" charset="-122"/>
              </a:rPr>
              <a:t>Android</a:t>
            </a:r>
            <a:r>
              <a:rPr lang="zh-CN" altLang="en-US" sz="1600" dirty="0" smtClean="0">
                <a:solidFill>
                  <a:srgbClr val="FFFFFF"/>
                </a:solidFill>
                <a:latin typeface="微软雅黑" pitchFamily="34" charset="-122"/>
                <a:ea typeface="微软雅黑" pitchFamily="34" charset="-122"/>
                <a:sym typeface="微软雅黑" pitchFamily="34" charset="-122"/>
              </a:rPr>
              <a:t>端</a:t>
            </a:r>
            <a:endParaRPr lang="zh-CN" altLang="en-US" sz="1600" dirty="0">
              <a:solidFill>
                <a:srgbClr val="FFFFFF"/>
              </a:solidFill>
              <a:latin typeface="微软雅黑" pitchFamily="34" charset="-122"/>
              <a:ea typeface="微软雅黑" pitchFamily="34" charset="-122"/>
              <a:sym typeface="微软雅黑" pitchFamily="34" charset="-122"/>
            </a:endParaRPr>
          </a:p>
        </p:txBody>
      </p:sp>
      <p:sp>
        <p:nvSpPr>
          <p:cNvPr id="29" name="文本框 18"/>
          <p:cNvSpPr/>
          <p:nvPr/>
        </p:nvSpPr>
        <p:spPr>
          <a:xfrm>
            <a:off x="4408838" y="2332752"/>
            <a:ext cx="729687" cy="338554"/>
          </a:xfrm>
          <a:prstGeom prst="rect">
            <a:avLst/>
          </a:prstGeom>
          <a:noFill/>
          <a:ln w="9525">
            <a:noFill/>
            <a:miter/>
          </a:ln>
        </p:spPr>
        <p:txBody>
          <a:bodyPr wrap="none" anchor="t">
            <a:spAutoFit/>
          </a:bodyPr>
          <a:lstStyle/>
          <a:p>
            <a:pPr lvl="0">
              <a:buClr>
                <a:srgbClr val="000000"/>
              </a:buClr>
            </a:pPr>
            <a:r>
              <a:rPr lang="en-US" altLang="zh-CN" sz="1600" dirty="0" smtClean="0">
                <a:solidFill>
                  <a:srgbClr val="FFFFFF"/>
                </a:solidFill>
                <a:latin typeface="微软雅黑" pitchFamily="34" charset="-122"/>
                <a:ea typeface="微软雅黑" pitchFamily="34" charset="-122"/>
                <a:sym typeface="微软雅黑" pitchFamily="34" charset="-122"/>
              </a:rPr>
              <a:t>iOS</a:t>
            </a:r>
            <a:r>
              <a:rPr lang="zh-CN" altLang="en-US" sz="1600" dirty="0" smtClean="0">
                <a:solidFill>
                  <a:srgbClr val="FFFFFF"/>
                </a:solidFill>
                <a:latin typeface="微软雅黑" pitchFamily="34" charset="-122"/>
                <a:ea typeface="微软雅黑" pitchFamily="34" charset="-122"/>
                <a:sym typeface="微软雅黑" pitchFamily="34" charset="-122"/>
              </a:rPr>
              <a:t>端</a:t>
            </a:r>
            <a:endParaRPr lang="zh-CN" altLang="en-US" sz="1600" dirty="0">
              <a:solidFill>
                <a:srgbClr val="FFFFFF"/>
              </a:solidFill>
              <a:latin typeface="微软雅黑" pitchFamily="34" charset="-122"/>
              <a:ea typeface="微软雅黑" pitchFamily="34" charset="-122"/>
              <a:sym typeface="微软雅黑" pitchFamily="34" charset="-122"/>
            </a:endParaRPr>
          </a:p>
        </p:txBody>
      </p:sp>
      <p:sp>
        <p:nvSpPr>
          <p:cNvPr id="30" name="文本框 18"/>
          <p:cNvSpPr/>
          <p:nvPr/>
        </p:nvSpPr>
        <p:spPr>
          <a:xfrm>
            <a:off x="5789085" y="2320052"/>
            <a:ext cx="807529" cy="338554"/>
          </a:xfrm>
          <a:prstGeom prst="rect">
            <a:avLst/>
          </a:prstGeom>
          <a:noFill/>
          <a:ln w="9525">
            <a:noFill/>
            <a:miter/>
          </a:ln>
        </p:spPr>
        <p:txBody>
          <a:bodyPr wrap="none" anchor="t">
            <a:spAutoFit/>
          </a:bodyPr>
          <a:lstStyle/>
          <a:p>
            <a:pPr lvl="0">
              <a:buClr>
                <a:srgbClr val="000000"/>
              </a:buClr>
            </a:pPr>
            <a:r>
              <a:rPr lang="zh-CN" altLang="en-US" sz="1600" dirty="0" smtClean="0">
                <a:solidFill>
                  <a:srgbClr val="FFFFFF"/>
                </a:solidFill>
                <a:latin typeface="微软雅黑" pitchFamily="34" charset="-122"/>
                <a:ea typeface="微软雅黑" pitchFamily="34" charset="-122"/>
                <a:sym typeface="微软雅黑" pitchFamily="34" charset="-122"/>
              </a:rPr>
              <a:t>i</a:t>
            </a:r>
            <a:r>
              <a:rPr lang="en-US" altLang="zh-CN" sz="1600" dirty="0" smtClean="0">
                <a:solidFill>
                  <a:srgbClr val="FFFFFF"/>
                </a:solidFill>
                <a:latin typeface="微软雅黑" pitchFamily="34" charset="-122"/>
                <a:ea typeface="微软雅黑" pitchFamily="34" charset="-122"/>
                <a:sym typeface="微软雅黑" pitchFamily="34" charset="-122"/>
              </a:rPr>
              <a:t>P</a:t>
            </a:r>
            <a:r>
              <a:rPr lang="zh-CN" altLang="en-US" sz="1600" dirty="0" smtClean="0">
                <a:solidFill>
                  <a:srgbClr val="FFFFFF"/>
                </a:solidFill>
                <a:latin typeface="微软雅黑" pitchFamily="34" charset="-122"/>
                <a:ea typeface="微软雅黑" pitchFamily="34" charset="-122"/>
                <a:sym typeface="微软雅黑" pitchFamily="34" charset="-122"/>
              </a:rPr>
              <a:t>ad</a:t>
            </a:r>
            <a:r>
              <a:rPr lang="zh-CN" altLang="en-US" sz="1600" dirty="0">
                <a:solidFill>
                  <a:srgbClr val="FFFFFF"/>
                </a:solidFill>
                <a:latin typeface="微软雅黑" pitchFamily="34" charset="-122"/>
                <a:ea typeface="微软雅黑" pitchFamily="34" charset="-122"/>
                <a:sym typeface="微软雅黑" pitchFamily="34" charset="-122"/>
              </a:rPr>
              <a:t>端</a:t>
            </a:r>
          </a:p>
        </p:txBody>
      </p:sp>
      <p:sp>
        <p:nvSpPr>
          <p:cNvPr id="31" name="文本框 18"/>
          <p:cNvSpPr/>
          <p:nvPr/>
        </p:nvSpPr>
        <p:spPr>
          <a:xfrm>
            <a:off x="7410451" y="2305234"/>
            <a:ext cx="806631" cy="338554"/>
          </a:xfrm>
          <a:prstGeom prst="rect">
            <a:avLst/>
          </a:prstGeom>
          <a:noFill/>
          <a:ln w="9525">
            <a:noFill/>
            <a:miter/>
          </a:ln>
        </p:spPr>
        <p:txBody>
          <a:bodyPr wrap="none" anchor="t">
            <a:spAutoFit/>
          </a:bodyPr>
          <a:lstStyle/>
          <a:p>
            <a:pPr lvl="0">
              <a:buClr>
                <a:srgbClr val="000000"/>
              </a:buClr>
            </a:pPr>
            <a:r>
              <a:rPr lang="zh-CN" altLang="en-US" sz="1600" dirty="0" smtClean="0">
                <a:solidFill>
                  <a:srgbClr val="FFFFFF"/>
                </a:solidFill>
                <a:latin typeface="微软雅黑" pitchFamily="34" charset="-122"/>
                <a:ea typeface="微软雅黑" pitchFamily="34" charset="-122"/>
                <a:sym typeface="微软雅黑" pitchFamily="34" charset="-122"/>
              </a:rPr>
              <a:t>M</a:t>
            </a:r>
            <a:r>
              <a:rPr lang="en-US" altLang="zh-CN" sz="1600" dirty="0" smtClean="0">
                <a:solidFill>
                  <a:srgbClr val="FFFFFF"/>
                </a:solidFill>
                <a:latin typeface="微软雅黑" pitchFamily="34" charset="-122"/>
                <a:ea typeface="微软雅黑" pitchFamily="34" charset="-122"/>
                <a:sym typeface="微软雅黑" pitchFamily="34" charset="-122"/>
              </a:rPr>
              <a:t>ac</a:t>
            </a:r>
            <a:r>
              <a:rPr lang="zh-CN" altLang="en-US" sz="1600" dirty="0" smtClean="0">
                <a:solidFill>
                  <a:srgbClr val="FFFFFF"/>
                </a:solidFill>
                <a:latin typeface="微软雅黑" pitchFamily="34" charset="-122"/>
                <a:ea typeface="微软雅黑" pitchFamily="34" charset="-122"/>
                <a:sym typeface="微软雅黑" pitchFamily="34" charset="-122"/>
              </a:rPr>
              <a:t>端</a:t>
            </a:r>
            <a:endParaRPr lang="zh-CN" altLang="en-US" sz="1600" dirty="0">
              <a:solidFill>
                <a:srgbClr val="FFFFFF"/>
              </a:solidFill>
              <a:latin typeface="微软雅黑" pitchFamily="34" charset="-122"/>
              <a:ea typeface="微软雅黑" pitchFamily="34" charset="-122"/>
              <a:sym typeface="微软雅黑" pitchFamily="34" charset="-122"/>
            </a:endParaRPr>
          </a:p>
        </p:txBody>
      </p:sp>
      <p:grpSp>
        <p:nvGrpSpPr>
          <p:cNvPr id="32" name="Group 16"/>
          <p:cNvGrpSpPr/>
          <p:nvPr/>
        </p:nvGrpSpPr>
        <p:grpSpPr>
          <a:xfrm>
            <a:off x="916518" y="1367552"/>
            <a:ext cx="2175933" cy="749300"/>
            <a:chOff x="0" y="0"/>
            <a:chExt cx="1665655" cy="591225"/>
          </a:xfrm>
        </p:grpSpPr>
        <p:grpSp>
          <p:nvGrpSpPr>
            <p:cNvPr id="33" name="Group 62"/>
            <p:cNvGrpSpPr/>
            <p:nvPr/>
          </p:nvGrpSpPr>
          <p:grpSpPr>
            <a:xfrm>
              <a:off x="1021796" y="94969"/>
              <a:ext cx="643859" cy="496256"/>
              <a:chOff x="-46766" y="0"/>
              <a:chExt cx="483739" cy="372844"/>
            </a:xfrm>
          </p:grpSpPr>
          <p:sp>
            <p:nvSpPr>
              <p:cNvPr id="43" name="Round Same Side Corner Rectangle 11"/>
              <p:cNvSpPr/>
              <p:nvPr/>
            </p:nvSpPr>
            <p:spPr>
              <a:xfrm>
                <a:off x="-9629" y="0"/>
                <a:ext cx="409639" cy="283886"/>
              </a:xfrm>
              <a:custGeom>
                <a:avLst/>
                <a:gdLst/>
                <a:ahLst/>
                <a:cxnLst>
                  <a:cxn ang="0">
                    <a:pos x="9" y="57"/>
                  </a:cxn>
                  <a:cxn ang="0">
                    <a:pos x="9" y="1026"/>
                  </a:cxn>
                  <a:cxn ang="0">
                    <a:pos x="247" y="1026"/>
                  </a:cxn>
                  <a:cxn ang="0">
                    <a:pos x="247" y="57"/>
                  </a:cxn>
                  <a:cxn ang="0">
                    <a:pos x="9" y="57"/>
                  </a:cxn>
                  <a:cxn ang="0">
                    <a:pos x="8" y="0"/>
                  </a:cxn>
                  <a:cxn ang="0">
                    <a:pos x="249" y="0"/>
                  </a:cxn>
                  <a:cxn ang="0">
                    <a:pos x="256" y="53"/>
                  </a:cxn>
                  <a:cxn ang="0">
                    <a:pos x="256" y="1075"/>
                  </a:cxn>
                  <a:cxn ang="0">
                    <a:pos x="0" y="1075"/>
                  </a:cxn>
                  <a:cxn ang="0">
                    <a:pos x="0" y="53"/>
                  </a:cxn>
                  <a:cxn ang="0">
                    <a:pos x="8" y="0"/>
                  </a:cxn>
                </a:cxnLst>
                <a:rect l="0" t="0" r="0" b="0"/>
                <a:pathLst>
                  <a:path w="564520" h="361776">
                    <a:moveTo>
                      <a:pt x="21117" y="19360"/>
                    </a:moveTo>
                    <a:lnTo>
                      <a:pt x="21117" y="345592"/>
                    </a:lnTo>
                    <a:lnTo>
                      <a:pt x="543404" y="345592"/>
                    </a:lnTo>
                    <a:lnTo>
                      <a:pt x="543404" y="19360"/>
                    </a:lnTo>
                    <a:lnTo>
                      <a:pt x="21117"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solidFill>
                <a:srgbClr val="FFFFFF"/>
              </a:solidFill>
              <a:ln w="9525">
                <a:noFill/>
              </a:ln>
            </p:spPr>
            <p:txBody>
              <a:bodyPr/>
              <a:lstStyle/>
              <a:p>
                <a:endParaRPr lang="zh-CN" altLang="en-US" sz="3200"/>
              </a:p>
            </p:txBody>
          </p:sp>
          <p:sp>
            <p:nvSpPr>
              <p:cNvPr id="44" name="Trapezoid 12"/>
              <p:cNvSpPr/>
              <p:nvPr/>
            </p:nvSpPr>
            <p:spPr>
              <a:xfrm>
                <a:off x="-46589" y="285303"/>
                <a:ext cx="483562" cy="66015"/>
              </a:xfrm>
              <a:custGeom>
                <a:avLst/>
                <a:gdLst/>
                <a:ahLst/>
                <a:cxnLst>
                  <a:cxn ang="0">
                    <a:pos x="118" y="156"/>
                  </a:cxn>
                  <a:cxn ang="0">
                    <a:pos x="110" y="238"/>
                  </a:cxn>
                  <a:cxn ang="0">
                    <a:pos x="193" y="238"/>
                  </a:cxn>
                  <a:cxn ang="0">
                    <a:pos x="185" y="156"/>
                  </a:cxn>
                  <a:cxn ang="0">
                    <a:pos x="118" y="156"/>
                  </a:cxn>
                  <a:cxn ang="0">
                    <a:pos x="22" y="0"/>
                  </a:cxn>
                  <a:cxn ang="0">
                    <a:pos x="281" y="0"/>
                  </a:cxn>
                  <a:cxn ang="0">
                    <a:pos x="303" y="250"/>
                  </a:cxn>
                  <a:cxn ang="0">
                    <a:pos x="0" y="250"/>
                  </a:cxn>
                  <a:cxn ang="0">
                    <a:pos x="22" y="0"/>
                  </a:cxn>
                </a:cxnLst>
                <a:rect l="0" t="0" r="0" b="0"/>
                <a:pathLst>
                  <a:path w="666391" h="84127">
                    <a:moveTo>
                      <a:pt x="257990" y="52557"/>
                    </a:moveTo>
                    <a:lnTo>
                      <a:pt x="241755" y="79989"/>
                    </a:lnTo>
                    <a:lnTo>
                      <a:pt x="424635" y="79989"/>
                    </a:lnTo>
                    <a:lnTo>
                      <a:pt x="408400" y="52557"/>
                    </a:lnTo>
                    <a:lnTo>
                      <a:pt x="257990" y="52557"/>
                    </a:lnTo>
                    <a:close/>
                    <a:moveTo>
                      <a:pt x="49787" y="0"/>
                    </a:moveTo>
                    <a:lnTo>
                      <a:pt x="616604" y="0"/>
                    </a:lnTo>
                    <a:lnTo>
                      <a:pt x="666391" y="84127"/>
                    </a:lnTo>
                    <a:lnTo>
                      <a:pt x="0" y="84127"/>
                    </a:lnTo>
                    <a:lnTo>
                      <a:pt x="49787" y="0"/>
                    </a:lnTo>
                    <a:close/>
                  </a:path>
                </a:pathLst>
              </a:custGeom>
              <a:solidFill>
                <a:srgbClr val="FFFFFF"/>
              </a:solidFill>
              <a:ln w="9525">
                <a:noFill/>
              </a:ln>
            </p:spPr>
            <p:txBody>
              <a:bodyPr/>
              <a:lstStyle/>
              <a:p>
                <a:endParaRPr lang="zh-CN" altLang="en-US" sz="3200"/>
              </a:p>
            </p:txBody>
          </p:sp>
          <p:sp>
            <p:nvSpPr>
              <p:cNvPr id="45" name="Rectangle 77"/>
              <p:cNvSpPr/>
              <p:nvPr/>
            </p:nvSpPr>
            <p:spPr>
              <a:xfrm>
                <a:off x="-46766" y="351691"/>
                <a:ext cx="483739" cy="21153"/>
              </a:xfrm>
              <a:prstGeom prst="rect">
                <a:avLst/>
              </a:prstGeom>
              <a:solidFill>
                <a:srgbClr val="FFFFFF"/>
              </a:solidFill>
              <a:ln w="9525">
                <a:noFill/>
                <a:miter/>
              </a:ln>
            </p:spPr>
            <p:txBody>
              <a:bodyPr anchor="ctr"/>
              <a:lstStyle/>
              <a:p>
                <a:pPr lvl="0" algn="ctr">
                  <a:buClr>
                    <a:srgbClr val="000000"/>
                  </a:buClr>
                </a:pPr>
                <a:endParaRPr lang="en-US" altLang="x-none" sz="2267" dirty="0">
                  <a:solidFill>
                    <a:schemeClr val="bg2"/>
                  </a:solidFill>
                  <a:latin typeface="微软雅黑" pitchFamily="34" charset="-122"/>
                  <a:ea typeface="微软雅黑" pitchFamily="34" charset="-122"/>
                  <a:sym typeface="Segoe UI" pitchFamily="34" charset="0"/>
                </a:endParaRPr>
              </a:p>
            </p:txBody>
          </p:sp>
        </p:grpSp>
        <p:grpSp>
          <p:nvGrpSpPr>
            <p:cNvPr id="34" name="Group 64"/>
            <p:cNvGrpSpPr/>
            <p:nvPr/>
          </p:nvGrpSpPr>
          <p:grpSpPr>
            <a:xfrm>
              <a:off x="0" y="0"/>
              <a:ext cx="896614" cy="562248"/>
              <a:chOff x="0" y="0"/>
              <a:chExt cx="551783" cy="346012"/>
            </a:xfrm>
          </p:grpSpPr>
          <p:sp>
            <p:nvSpPr>
              <p:cNvPr id="41" name="Rounded Rectangle 2058"/>
              <p:cNvSpPr/>
              <p:nvPr/>
            </p:nvSpPr>
            <p:spPr>
              <a:xfrm>
                <a:off x="384480" y="0"/>
                <a:ext cx="167303" cy="344744"/>
              </a:xfrm>
              <a:custGeom>
                <a:avLst/>
                <a:gdLst/>
                <a:ahLst/>
                <a:cxnLst>
                  <a:cxn ang="0">
                    <a:pos x="7" y="18"/>
                  </a:cxn>
                  <a:cxn ang="0">
                    <a:pos x="7" y="20"/>
                  </a:cxn>
                  <a:cxn ang="0">
                    <a:pos x="55" y="20"/>
                  </a:cxn>
                  <a:cxn ang="0">
                    <a:pos x="55" y="18"/>
                  </a:cxn>
                  <a:cxn ang="0">
                    <a:pos x="7" y="18"/>
                  </a:cxn>
                  <a:cxn ang="0">
                    <a:pos x="7" y="17"/>
                  </a:cxn>
                  <a:cxn ang="0">
                    <a:pos x="7" y="18"/>
                  </a:cxn>
                  <a:cxn ang="0">
                    <a:pos x="16" y="18"/>
                  </a:cxn>
                  <a:cxn ang="0">
                    <a:pos x="16" y="17"/>
                  </a:cxn>
                  <a:cxn ang="0">
                    <a:pos x="7" y="17"/>
                  </a:cxn>
                  <a:cxn ang="0">
                    <a:pos x="7" y="16"/>
                  </a:cxn>
                  <a:cxn ang="0">
                    <a:pos x="7" y="16"/>
                  </a:cxn>
                  <a:cxn ang="0">
                    <a:pos x="16" y="16"/>
                  </a:cxn>
                  <a:cxn ang="0">
                    <a:pos x="16" y="16"/>
                  </a:cxn>
                  <a:cxn ang="0">
                    <a:pos x="7" y="16"/>
                  </a:cxn>
                  <a:cxn ang="0">
                    <a:pos x="7" y="4"/>
                  </a:cxn>
                  <a:cxn ang="0">
                    <a:pos x="7" y="5"/>
                  </a:cxn>
                  <a:cxn ang="0">
                    <a:pos x="55" y="5"/>
                  </a:cxn>
                  <a:cxn ang="0">
                    <a:pos x="55" y="4"/>
                  </a:cxn>
                  <a:cxn ang="0">
                    <a:pos x="7" y="4"/>
                  </a:cxn>
                  <a:cxn ang="0">
                    <a:pos x="7" y="2"/>
                  </a:cxn>
                  <a:cxn ang="0">
                    <a:pos x="7" y="3"/>
                  </a:cxn>
                  <a:cxn ang="0">
                    <a:pos x="55" y="3"/>
                  </a:cxn>
                  <a:cxn ang="0">
                    <a:pos x="55" y="2"/>
                  </a:cxn>
                  <a:cxn ang="0">
                    <a:pos x="7" y="2"/>
                  </a:cxn>
                  <a:cxn ang="0">
                    <a:pos x="8" y="0"/>
                  </a:cxn>
                  <a:cxn ang="0">
                    <a:pos x="53" y="0"/>
                  </a:cxn>
                  <a:cxn ang="0">
                    <a:pos x="62" y="1"/>
                  </a:cxn>
                  <a:cxn ang="0">
                    <a:pos x="62" y="20"/>
                  </a:cxn>
                  <a:cxn ang="0">
                    <a:pos x="53" y="22"/>
                  </a:cxn>
                  <a:cxn ang="0">
                    <a:pos x="8" y="22"/>
                  </a:cxn>
                  <a:cxn ang="0">
                    <a:pos x="0" y="20"/>
                  </a:cxn>
                  <a:cxn ang="0">
                    <a:pos x="0" y="1"/>
                  </a:cxn>
                  <a:cxn ang="0">
                    <a:pos x="8" y="0"/>
                  </a:cxn>
                </a:cxnLst>
                <a:rect l="0" t="0" r="0" b="0"/>
                <a:pathLst>
                  <a:path w="235932" h="524825">
                    <a:moveTo>
                      <a:pt x="26526" y="453142"/>
                    </a:moveTo>
                    <a:lnTo>
                      <a:pt x="26526" y="471430"/>
                    </a:lnTo>
                    <a:lnTo>
                      <a:pt x="209406" y="471430"/>
                    </a:lnTo>
                    <a:lnTo>
                      <a:pt x="209406" y="453142"/>
                    </a:lnTo>
                    <a:lnTo>
                      <a:pt x="26526" y="453142"/>
                    </a:lnTo>
                    <a:close/>
                    <a:moveTo>
                      <a:pt x="26526" y="412660"/>
                    </a:moveTo>
                    <a:lnTo>
                      <a:pt x="26526" y="430948"/>
                    </a:lnTo>
                    <a:lnTo>
                      <a:pt x="63102" y="430948"/>
                    </a:lnTo>
                    <a:lnTo>
                      <a:pt x="63102" y="412660"/>
                    </a:lnTo>
                    <a:lnTo>
                      <a:pt x="26526" y="412660"/>
                    </a:lnTo>
                    <a:close/>
                    <a:moveTo>
                      <a:pt x="26526" y="372178"/>
                    </a:moveTo>
                    <a:lnTo>
                      <a:pt x="26526" y="390466"/>
                    </a:lnTo>
                    <a:lnTo>
                      <a:pt x="63102" y="390466"/>
                    </a:lnTo>
                    <a:lnTo>
                      <a:pt x="63102" y="372178"/>
                    </a:lnTo>
                    <a:lnTo>
                      <a:pt x="26526" y="372178"/>
                    </a:lnTo>
                    <a:close/>
                    <a:moveTo>
                      <a:pt x="26526" y="97526"/>
                    </a:moveTo>
                    <a:lnTo>
                      <a:pt x="26526" y="124958"/>
                    </a:lnTo>
                    <a:lnTo>
                      <a:pt x="209406" y="124958"/>
                    </a:lnTo>
                    <a:lnTo>
                      <a:pt x="209406" y="97526"/>
                    </a:lnTo>
                    <a:lnTo>
                      <a:pt x="26526" y="97526"/>
                    </a:lnTo>
                    <a:close/>
                    <a:moveTo>
                      <a:pt x="26526" y="53758"/>
                    </a:moveTo>
                    <a:lnTo>
                      <a:pt x="26526" y="72046"/>
                    </a:lnTo>
                    <a:lnTo>
                      <a:pt x="209406" y="72046"/>
                    </a:lnTo>
                    <a:lnTo>
                      <a:pt x="209406" y="53758"/>
                    </a:lnTo>
                    <a:lnTo>
                      <a:pt x="26526" y="53758"/>
                    </a:lnTo>
                    <a:close/>
                    <a:moveTo>
                      <a:pt x="31386" y="0"/>
                    </a:moveTo>
                    <a:lnTo>
                      <a:pt x="204546" y="0"/>
                    </a:lnTo>
                    <a:cubicBezTo>
                      <a:pt x="221880" y="0"/>
                      <a:pt x="235932" y="14052"/>
                      <a:pt x="235932" y="31386"/>
                    </a:cubicBezTo>
                    <a:lnTo>
                      <a:pt x="235932" y="493439"/>
                    </a:lnTo>
                    <a:cubicBezTo>
                      <a:pt x="235932" y="510773"/>
                      <a:pt x="221880" y="524825"/>
                      <a:pt x="204546" y="524825"/>
                    </a:cubicBezTo>
                    <a:lnTo>
                      <a:pt x="31386" y="524825"/>
                    </a:lnTo>
                    <a:cubicBezTo>
                      <a:pt x="14052" y="524825"/>
                      <a:pt x="0" y="510773"/>
                      <a:pt x="0" y="493439"/>
                    </a:cubicBezTo>
                    <a:lnTo>
                      <a:pt x="0" y="31386"/>
                    </a:lnTo>
                    <a:cubicBezTo>
                      <a:pt x="0" y="14052"/>
                      <a:pt x="14052" y="0"/>
                      <a:pt x="31386" y="0"/>
                    </a:cubicBezTo>
                    <a:close/>
                  </a:path>
                </a:pathLst>
              </a:custGeom>
              <a:solidFill>
                <a:srgbClr val="FFFFFF"/>
              </a:solidFill>
              <a:ln w="9525">
                <a:noFill/>
              </a:ln>
            </p:spPr>
            <p:txBody>
              <a:bodyPr/>
              <a:lstStyle/>
              <a:p>
                <a:endParaRPr lang="zh-CN" altLang="en-US" sz="3200"/>
              </a:p>
            </p:txBody>
          </p:sp>
          <p:sp>
            <p:nvSpPr>
              <p:cNvPr id="42" name="Rounded Rectangle 2060"/>
              <p:cNvSpPr/>
              <p:nvPr/>
            </p:nvSpPr>
            <p:spPr>
              <a:xfrm>
                <a:off x="0" y="1"/>
                <a:ext cx="356324" cy="346011"/>
              </a:xfrm>
              <a:custGeom>
                <a:avLst/>
                <a:gdLst/>
                <a:ahLst/>
                <a:cxnLst>
                  <a:cxn ang="0">
                    <a:pos x="2" y="2"/>
                  </a:cxn>
                  <a:cxn ang="0">
                    <a:pos x="2" y="16"/>
                  </a:cxn>
                  <a:cxn ang="0">
                    <a:pos x="21" y="16"/>
                  </a:cxn>
                  <a:cxn ang="0">
                    <a:pos x="21" y="2"/>
                  </a:cxn>
                  <a:cxn ang="0">
                    <a:pos x="2" y="2"/>
                  </a:cxn>
                  <a:cxn ang="0">
                    <a:pos x="1" y="0"/>
                  </a:cxn>
                  <a:cxn ang="0">
                    <a:pos x="21" y="0"/>
                  </a:cxn>
                  <a:cxn ang="0">
                    <a:pos x="23" y="1"/>
                  </a:cxn>
                  <a:cxn ang="0">
                    <a:pos x="23" y="17"/>
                  </a:cxn>
                  <a:cxn ang="0">
                    <a:pos x="21" y="18"/>
                  </a:cxn>
                  <a:cxn ang="0">
                    <a:pos x="13" y="18"/>
                  </a:cxn>
                  <a:cxn ang="0">
                    <a:pos x="13" y="20"/>
                  </a:cxn>
                  <a:cxn ang="0">
                    <a:pos x="20" y="22"/>
                  </a:cxn>
                  <a:cxn ang="0">
                    <a:pos x="3" y="22"/>
                  </a:cxn>
                  <a:cxn ang="0">
                    <a:pos x="9" y="20"/>
                  </a:cxn>
                  <a:cxn ang="0">
                    <a:pos x="9" y="18"/>
                  </a:cxn>
                  <a:cxn ang="0">
                    <a:pos x="1" y="18"/>
                  </a:cxn>
                  <a:cxn ang="0">
                    <a:pos x="0" y="17"/>
                  </a:cxn>
                  <a:cxn ang="0">
                    <a:pos x="0" y="1"/>
                  </a:cxn>
                  <a:cxn ang="0">
                    <a:pos x="1" y="0"/>
                  </a:cxn>
                </a:cxnLst>
                <a:rect l="0" t="0" r="0" b="0"/>
                <a:pathLst>
                  <a:path w="542456" h="526753">
                    <a:moveTo>
                      <a:pt x="45804" y="47263"/>
                    </a:moveTo>
                    <a:lnTo>
                      <a:pt x="45804" y="392812"/>
                    </a:lnTo>
                    <a:lnTo>
                      <a:pt x="496653" y="392812"/>
                    </a:lnTo>
                    <a:lnTo>
                      <a:pt x="496653" y="47263"/>
                    </a:lnTo>
                    <a:lnTo>
                      <a:pt x="45804" y="47263"/>
                    </a:lnTo>
                    <a:close/>
                    <a:moveTo>
                      <a:pt x="35310" y="0"/>
                    </a:moveTo>
                    <a:lnTo>
                      <a:pt x="507146" y="0"/>
                    </a:lnTo>
                    <a:cubicBezTo>
                      <a:pt x="526647" y="0"/>
                      <a:pt x="542456" y="15809"/>
                      <a:pt x="542456" y="35310"/>
                    </a:cubicBezTo>
                    <a:lnTo>
                      <a:pt x="542456" y="405128"/>
                    </a:lnTo>
                    <a:cubicBezTo>
                      <a:pt x="542456" y="424629"/>
                      <a:pt x="526647" y="440438"/>
                      <a:pt x="507146" y="440438"/>
                    </a:cubicBezTo>
                    <a:lnTo>
                      <a:pt x="325203" y="440438"/>
                    </a:lnTo>
                    <a:lnTo>
                      <a:pt x="325203" y="485340"/>
                    </a:lnTo>
                    <a:cubicBezTo>
                      <a:pt x="383488" y="490959"/>
                      <a:pt x="432800" y="506124"/>
                      <a:pt x="463161" y="526753"/>
                    </a:cubicBezTo>
                    <a:lnTo>
                      <a:pt x="79298" y="526753"/>
                    </a:lnTo>
                    <a:cubicBezTo>
                      <a:pt x="109659" y="506125"/>
                      <a:pt x="158970" y="490959"/>
                      <a:pt x="217253" y="485341"/>
                    </a:cubicBezTo>
                    <a:lnTo>
                      <a:pt x="217253" y="440438"/>
                    </a:lnTo>
                    <a:lnTo>
                      <a:pt x="35310" y="440438"/>
                    </a:lnTo>
                    <a:cubicBezTo>
                      <a:pt x="15809" y="440438"/>
                      <a:pt x="0" y="424629"/>
                      <a:pt x="0" y="405128"/>
                    </a:cubicBezTo>
                    <a:lnTo>
                      <a:pt x="0" y="35310"/>
                    </a:lnTo>
                    <a:cubicBezTo>
                      <a:pt x="0" y="15809"/>
                      <a:pt x="15809" y="0"/>
                      <a:pt x="35310" y="0"/>
                    </a:cubicBezTo>
                    <a:close/>
                  </a:path>
                </a:pathLst>
              </a:custGeom>
              <a:solidFill>
                <a:srgbClr val="FFFFFF"/>
              </a:solidFill>
              <a:ln w="9525">
                <a:noFill/>
              </a:ln>
            </p:spPr>
            <p:txBody>
              <a:bodyPr/>
              <a:lstStyle/>
              <a:p>
                <a:endParaRPr lang="zh-CN" altLang="en-US" sz="3200"/>
              </a:p>
            </p:txBody>
          </p:sp>
        </p:grpSp>
        <p:grpSp>
          <p:nvGrpSpPr>
            <p:cNvPr id="35" name="Group 79"/>
            <p:cNvGrpSpPr/>
            <p:nvPr/>
          </p:nvGrpSpPr>
          <p:grpSpPr>
            <a:xfrm>
              <a:off x="202373" y="151818"/>
              <a:ext cx="193434" cy="169468"/>
              <a:chOff x="0" y="0"/>
              <a:chExt cx="3428125" cy="3003387"/>
            </a:xfrm>
          </p:grpSpPr>
          <p:sp>
            <p:nvSpPr>
              <p:cNvPr id="37" name="Freeform 23"/>
              <p:cNvSpPr/>
              <p:nvPr/>
            </p:nvSpPr>
            <p:spPr>
              <a:xfrm>
                <a:off x="435433" y="0"/>
                <a:ext cx="1567240" cy="1341459"/>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0"/>
                  </a:cxn>
                </a:cxnLst>
                <a:rect l="0" t="0" r="0" b="0"/>
                <a:pathLst>
                  <a:path w="210" h="180">
                    <a:moveTo>
                      <a:pt x="125" y="0"/>
                    </a:moveTo>
                    <a:lnTo>
                      <a:pt x="146" y="1"/>
                    </a:lnTo>
                    <a:lnTo>
                      <a:pt x="164" y="5"/>
                    </a:lnTo>
                    <a:lnTo>
                      <a:pt x="181" y="12"/>
                    </a:lnTo>
                    <a:lnTo>
                      <a:pt x="197" y="20"/>
                    </a:lnTo>
                    <a:lnTo>
                      <a:pt x="210" y="30"/>
                    </a:lnTo>
                    <a:lnTo>
                      <a:pt x="168" y="180"/>
                    </a:lnTo>
                    <a:lnTo>
                      <a:pt x="153" y="172"/>
                    </a:lnTo>
                    <a:lnTo>
                      <a:pt x="137" y="164"/>
                    </a:lnTo>
                    <a:lnTo>
                      <a:pt x="121" y="157"/>
                    </a:lnTo>
                    <a:lnTo>
                      <a:pt x="102" y="153"/>
                    </a:lnTo>
                    <a:lnTo>
                      <a:pt x="81" y="151"/>
                    </a:lnTo>
                    <a:lnTo>
                      <a:pt x="58" y="154"/>
                    </a:lnTo>
                    <a:lnTo>
                      <a:pt x="30" y="160"/>
                    </a:lnTo>
                    <a:lnTo>
                      <a:pt x="0" y="171"/>
                    </a:lnTo>
                    <a:lnTo>
                      <a:pt x="44" y="19"/>
                    </a:lnTo>
                    <a:lnTo>
                      <a:pt x="74" y="8"/>
                    </a:lnTo>
                    <a:lnTo>
                      <a:pt x="102" y="3"/>
                    </a:lnTo>
                    <a:lnTo>
                      <a:pt x="125" y="0"/>
                    </a:lnTo>
                    <a:close/>
                  </a:path>
                </a:pathLst>
              </a:custGeom>
              <a:solidFill>
                <a:srgbClr val="FFFFFF"/>
              </a:solidFill>
              <a:ln w="9525">
                <a:noFill/>
              </a:ln>
            </p:spPr>
            <p:txBody>
              <a:bodyPr/>
              <a:lstStyle/>
              <a:p>
                <a:endParaRPr lang="zh-CN" altLang="en-US" sz="3200"/>
              </a:p>
            </p:txBody>
          </p:sp>
          <p:sp>
            <p:nvSpPr>
              <p:cNvPr id="38" name="Freeform 24"/>
              <p:cNvSpPr/>
              <p:nvPr/>
            </p:nvSpPr>
            <p:spPr>
              <a:xfrm>
                <a:off x="0" y="1259463"/>
                <a:ext cx="1699343" cy="1475605"/>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 ang="0">
                    <a:pos x="2147483647" y="2147483647"/>
                  </a:cxn>
                  <a:cxn ang="0">
                    <a:pos x="2147483647" y="2147483647"/>
                  </a:cxn>
                  <a:cxn ang="0">
                    <a:pos x="2147483647" y="2147483647"/>
                  </a:cxn>
                  <a:cxn ang="0">
                    <a:pos x="2147483647" y="0"/>
                  </a:cxn>
                </a:cxnLst>
                <a:rect l="0" t="0" r="0" b="0"/>
                <a:pathLst>
                  <a:path w="207" h="180">
                    <a:moveTo>
                      <a:pt x="122" y="0"/>
                    </a:moveTo>
                    <a:lnTo>
                      <a:pt x="143" y="1"/>
                    </a:lnTo>
                    <a:lnTo>
                      <a:pt x="161" y="5"/>
                    </a:lnTo>
                    <a:lnTo>
                      <a:pt x="179" y="12"/>
                    </a:lnTo>
                    <a:lnTo>
                      <a:pt x="194" y="20"/>
                    </a:lnTo>
                    <a:lnTo>
                      <a:pt x="207" y="30"/>
                    </a:lnTo>
                    <a:lnTo>
                      <a:pt x="165" y="180"/>
                    </a:lnTo>
                    <a:lnTo>
                      <a:pt x="151" y="170"/>
                    </a:lnTo>
                    <a:lnTo>
                      <a:pt x="136" y="162"/>
                    </a:lnTo>
                    <a:lnTo>
                      <a:pt x="119" y="157"/>
                    </a:lnTo>
                    <a:lnTo>
                      <a:pt x="102" y="151"/>
                    </a:lnTo>
                    <a:lnTo>
                      <a:pt x="81" y="150"/>
                    </a:lnTo>
                    <a:lnTo>
                      <a:pt x="59" y="151"/>
                    </a:lnTo>
                    <a:lnTo>
                      <a:pt x="33" y="157"/>
                    </a:lnTo>
                    <a:lnTo>
                      <a:pt x="4" y="168"/>
                    </a:lnTo>
                    <a:lnTo>
                      <a:pt x="3" y="168"/>
                    </a:lnTo>
                    <a:lnTo>
                      <a:pt x="1" y="168"/>
                    </a:lnTo>
                    <a:lnTo>
                      <a:pt x="0" y="166"/>
                    </a:lnTo>
                    <a:lnTo>
                      <a:pt x="0" y="163"/>
                    </a:lnTo>
                    <a:lnTo>
                      <a:pt x="41" y="19"/>
                    </a:lnTo>
                    <a:lnTo>
                      <a:pt x="71" y="8"/>
                    </a:lnTo>
                    <a:lnTo>
                      <a:pt x="99" y="2"/>
                    </a:lnTo>
                    <a:lnTo>
                      <a:pt x="122" y="0"/>
                    </a:lnTo>
                    <a:close/>
                  </a:path>
                </a:pathLst>
              </a:custGeom>
              <a:solidFill>
                <a:srgbClr val="FFFFFF"/>
              </a:solidFill>
              <a:ln w="9525">
                <a:noFill/>
              </a:ln>
            </p:spPr>
            <p:txBody>
              <a:bodyPr/>
              <a:lstStyle/>
              <a:p>
                <a:endParaRPr lang="zh-CN" altLang="en-US" sz="3200"/>
              </a:p>
            </p:txBody>
          </p:sp>
          <p:sp>
            <p:nvSpPr>
              <p:cNvPr id="39" name="Freeform 25"/>
              <p:cNvSpPr/>
              <p:nvPr/>
            </p:nvSpPr>
            <p:spPr>
              <a:xfrm>
                <a:off x="1472804" y="1661928"/>
                <a:ext cx="1574708" cy="1341459"/>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0"/>
                  </a:cxn>
                </a:cxnLst>
                <a:rect l="0" t="0" r="0" b="0"/>
                <a:pathLst>
                  <a:path w="211" h="180">
                    <a:moveTo>
                      <a:pt x="44" y="0"/>
                    </a:moveTo>
                    <a:lnTo>
                      <a:pt x="58" y="10"/>
                    </a:lnTo>
                    <a:lnTo>
                      <a:pt x="73" y="18"/>
                    </a:lnTo>
                    <a:lnTo>
                      <a:pt x="91" y="23"/>
                    </a:lnTo>
                    <a:lnTo>
                      <a:pt x="108" y="29"/>
                    </a:lnTo>
                    <a:lnTo>
                      <a:pt x="129" y="29"/>
                    </a:lnTo>
                    <a:lnTo>
                      <a:pt x="154" y="28"/>
                    </a:lnTo>
                    <a:lnTo>
                      <a:pt x="180" y="21"/>
                    </a:lnTo>
                    <a:lnTo>
                      <a:pt x="211" y="10"/>
                    </a:lnTo>
                    <a:lnTo>
                      <a:pt x="167" y="161"/>
                    </a:lnTo>
                    <a:lnTo>
                      <a:pt x="137" y="172"/>
                    </a:lnTo>
                    <a:lnTo>
                      <a:pt x="110" y="178"/>
                    </a:lnTo>
                    <a:lnTo>
                      <a:pt x="86" y="180"/>
                    </a:lnTo>
                    <a:lnTo>
                      <a:pt x="66" y="179"/>
                    </a:lnTo>
                    <a:lnTo>
                      <a:pt x="47" y="175"/>
                    </a:lnTo>
                    <a:lnTo>
                      <a:pt x="30" y="168"/>
                    </a:lnTo>
                    <a:lnTo>
                      <a:pt x="15" y="160"/>
                    </a:lnTo>
                    <a:lnTo>
                      <a:pt x="0" y="150"/>
                    </a:lnTo>
                    <a:lnTo>
                      <a:pt x="44" y="0"/>
                    </a:lnTo>
                    <a:close/>
                  </a:path>
                </a:pathLst>
              </a:custGeom>
              <a:solidFill>
                <a:srgbClr val="FFFFFF"/>
              </a:solidFill>
              <a:ln w="9525">
                <a:noFill/>
              </a:ln>
            </p:spPr>
            <p:txBody>
              <a:bodyPr/>
              <a:lstStyle/>
              <a:p>
                <a:endParaRPr lang="zh-CN" altLang="en-US" sz="3200"/>
              </a:p>
            </p:txBody>
          </p:sp>
          <p:sp>
            <p:nvSpPr>
              <p:cNvPr id="40" name="Freeform 26"/>
              <p:cNvSpPr/>
              <p:nvPr/>
            </p:nvSpPr>
            <p:spPr>
              <a:xfrm>
                <a:off x="1853417" y="335367"/>
                <a:ext cx="1574708" cy="1356367"/>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0"/>
                  </a:cxn>
                </a:cxnLst>
                <a:rect l="0" t="0" r="0" b="0"/>
                <a:pathLst>
                  <a:path w="211" h="182">
                    <a:moveTo>
                      <a:pt x="44" y="0"/>
                    </a:moveTo>
                    <a:lnTo>
                      <a:pt x="57" y="10"/>
                    </a:lnTo>
                    <a:lnTo>
                      <a:pt x="72" y="18"/>
                    </a:lnTo>
                    <a:lnTo>
                      <a:pt x="89" y="25"/>
                    </a:lnTo>
                    <a:lnTo>
                      <a:pt x="108" y="29"/>
                    </a:lnTo>
                    <a:lnTo>
                      <a:pt x="129" y="31"/>
                    </a:lnTo>
                    <a:lnTo>
                      <a:pt x="152" y="28"/>
                    </a:lnTo>
                    <a:lnTo>
                      <a:pt x="180" y="22"/>
                    </a:lnTo>
                    <a:lnTo>
                      <a:pt x="211" y="11"/>
                    </a:lnTo>
                    <a:lnTo>
                      <a:pt x="167" y="161"/>
                    </a:lnTo>
                    <a:lnTo>
                      <a:pt x="137" y="172"/>
                    </a:lnTo>
                    <a:lnTo>
                      <a:pt x="110" y="179"/>
                    </a:lnTo>
                    <a:lnTo>
                      <a:pt x="86" y="182"/>
                    </a:lnTo>
                    <a:lnTo>
                      <a:pt x="66" y="181"/>
                    </a:lnTo>
                    <a:lnTo>
                      <a:pt x="46" y="175"/>
                    </a:lnTo>
                    <a:lnTo>
                      <a:pt x="30" y="170"/>
                    </a:lnTo>
                    <a:lnTo>
                      <a:pt x="15" y="161"/>
                    </a:lnTo>
                    <a:lnTo>
                      <a:pt x="0" y="152"/>
                    </a:lnTo>
                    <a:lnTo>
                      <a:pt x="44" y="0"/>
                    </a:lnTo>
                    <a:close/>
                  </a:path>
                </a:pathLst>
              </a:custGeom>
              <a:solidFill>
                <a:srgbClr val="FFFFFF"/>
              </a:solidFill>
              <a:ln w="9525">
                <a:noFill/>
              </a:ln>
            </p:spPr>
            <p:txBody>
              <a:bodyPr/>
              <a:lstStyle/>
              <a:p>
                <a:endParaRPr lang="zh-CN" altLang="en-US" sz="3200"/>
              </a:p>
            </p:txBody>
          </p:sp>
        </p:grpSp>
        <p:pic>
          <p:nvPicPr>
            <p:cNvPr id="36" name="Picture 84"/>
            <p:cNvPicPr>
              <a:picLocks noChangeAspect="1"/>
            </p:cNvPicPr>
            <p:nvPr/>
          </p:nvPicPr>
          <p:blipFill>
            <a:blip r:embed="rId7" cstate="print"/>
            <a:srcRect r="68616"/>
            <a:stretch>
              <a:fillRect/>
            </a:stretch>
          </p:blipFill>
          <p:spPr>
            <a:xfrm>
              <a:off x="1143823" y="124207"/>
              <a:ext cx="309887" cy="357716"/>
            </a:xfrm>
            <a:prstGeom prst="rect">
              <a:avLst/>
            </a:prstGeom>
            <a:noFill/>
            <a:ln w="9525">
              <a:noFill/>
              <a:miter/>
            </a:ln>
          </p:spPr>
        </p:pic>
      </p:grpSp>
      <p:grpSp>
        <p:nvGrpSpPr>
          <p:cNvPr id="46" name="Group 12"/>
          <p:cNvGrpSpPr>
            <a:grpSpLocks noChangeAspect="1"/>
          </p:cNvGrpSpPr>
          <p:nvPr/>
        </p:nvGrpSpPr>
        <p:grpSpPr>
          <a:xfrm>
            <a:off x="7249585" y="1392952"/>
            <a:ext cx="1096433" cy="842433"/>
            <a:chOff x="0" y="0"/>
            <a:chExt cx="780141" cy="619510"/>
          </a:xfrm>
        </p:grpSpPr>
        <p:sp>
          <p:nvSpPr>
            <p:cNvPr id="47" name="Freeform 7"/>
            <p:cNvSpPr>
              <a:spLocks noChangeAspect="1" noEditPoints="1"/>
            </p:cNvSpPr>
            <p:nvPr/>
          </p:nvSpPr>
          <p:spPr>
            <a:xfrm>
              <a:off x="0" y="0"/>
              <a:ext cx="780141" cy="619510"/>
            </a:xfrm>
            <a:custGeom>
              <a:avLst/>
              <a:gdLst/>
              <a:ahLst/>
              <a:cxnLst>
                <a:cxn ang="0">
                  <a:pos x="2147483647" y="0"/>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389" h="878">
                  <a:moveTo>
                    <a:pt x="1374" y="0"/>
                  </a:moveTo>
                  <a:cubicBezTo>
                    <a:pt x="16" y="0"/>
                    <a:pt x="16" y="0"/>
                    <a:pt x="16" y="0"/>
                  </a:cubicBezTo>
                  <a:cubicBezTo>
                    <a:pt x="7" y="0"/>
                    <a:pt x="0" y="6"/>
                    <a:pt x="0" y="14"/>
                  </a:cubicBezTo>
                  <a:cubicBezTo>
                    <a:pt x="0" y="139"/>
                    <a:pt x="0" y="244"/>
                    <a:pt x="0" y="332"/>
                  </a:cubicBezTo>
                  <a:cubicBezTo>
                    <a:pt x="0" y="384"/>
                    <a:pt x="0" y="430"/>
                    <a:pt x="0" y="470"/>
                  </a:cubicBezTo>
                  <a:cubicBezTo>
                    <a:pt x="0" y="788"/>
                    <a:pt x="0" y="788"/>
                    <a:pt x="0" y="788"/>
                  </a:cubicBezTo>
                  <a:cubicBezTo>
                    <a:pt x="0" y="796"/>
                    <a:pt x="7" y="802"/>
                    <a:pt x="16" y="802"/>
                  </a:cubicBezTo>
                  <a:cubicBezTo>
                    <a:pt x="16" y="802"/>
                    <a:pt x="16" y="802"/>
                    <a:pt x="198" y="802"/>
                  </a:cubicBezTo>
                  <a:cubicBezTo>
                    <a:pt x="198" y="802"/>
                    <a:pt x="198" y="803"/>
                    <a:pt x="198" y="803"/>
                  </a:cubicBezTo>
                  <a:cubicBezTo>
                    <a:pt x="647" y="803"/>
                    <a:pt x="647" y="803"/>
                    <a:pt x="647" y="803"/>
                  </a:cubicBezTo>
                  <a:cubicBezTo>
                    <a:pt x="647" y="803"/>
                    <a:pt x="647" y="803"/>
                    <a:pt x="647" y="804"/>
                  </a:cubicBezTo>
                  <a:cubicBezTo>
                    <a:pt x="647" y="826"/>
                    <a:pt x="647" y="826"/>
                    <a:pt x="647" y="826"/>
                  </a:cubicBezTo>
                  <a:cubicBezTo>
                    <a:pt x="369" y="826"/>
                    <a:pt x="369" y="826"/>
                    <a:pt x="369" y="826"/>
                  </a:cubicBezTo>
                  <a:cubicBezTo>
                    <a:pt x="362" y="826"/>
                    <a:pt x="355" y="832"/>
                    <a:pt x="355" y="840"/>
                  </a:cubicBezTo>
                  <a:cubicBezTo>
                    <a:pt x="331" y="864"/>
                    <a:pt x="331" y="864"/>
                    <a:pt x="331" y="864"/>
                  </a:cubicBezTo>
                  <a:cubicBezTo>
                    <a:pt x="331" y="872"/>
                    <a:pt x="337" y="878"/>
                    <a:pt x="345" y="878"/>
                  </a:cubicBezTo>
                  <a:cubicBezTo>
                    <a:pt x="1024" y="878"/>
                    <a:pt x="1024" y="878"/>
                    <a:pt x="1024" y="878"/>
                  </a:cubicBezTo>
                  <a:cubicBezTo>
                    <a:pt x="1033" y="878"/>
                    <a:pt x="1039" y="872"/>
                    <a:pt x="1039" y="864"/>
                  </a:cubicBezTo>
                  <a:cubicBezTo>
                    <a:pt x="1015" y="840"/>
                    <a:pt x="1015" y="840"/>
                    <a:pt x="1015" y="840"/>
                  </a:cubicBezTo>
                  <a:cubicBezTo>
                    <a:pt x="1015" y="832"/>
                    <a:pt x="1009" y="826"/>
                    <a:pt x="1000" y="826"/>
                  </a:cubicBezTo>
                  <a:cubicBezTo>
                    <a:pt x="721" y="826"/>
                    <a:pt x="721" y="826"/>
                    <a:pt x="721" y="826"/>
                  </a:cubicBezTo>
                  <a:cubicBezTo>
                    <a:pt x="721" y="804"/>
                    <a:pt x="721" y="804"/>
                    <a:pt x="721" y="804"/>
                  </a:cubicBezTo>
                  <a:cubicBezTo>
                    <a:pt x="721" y="803"/>
                    <a:pt x="721" y="803"/>
                    <a:pt x="721" y="803"/>
                  </a:cubicBezTo>
                  <a:cubicBezTo>
                    <a:pt x="1374" y="803"/>
                    <a:pt x="1374" y="803"/>
                    <a:pt x="1374" y="803"/>
                  </a:cubicBezTo>
                  <a:cubicBezTo>
                    <a:pt x="1383" y="803"/>
                    <a:pt x="1389" y="797"/>
                    <a:pt x="1389" y="789"/>
                  </a:cubicBezTo>
                  <a:cubicBezTo>
                    <a:pt x="1389" y="14"/>
                    <a:pt x="1389" y="14"/>
                    <a:pt x="1389" y="14"/>
                  </a:cubicBezTo>
                  <a:cubicBezTo>
                    <a:pt x="1389" y="6"/>
                    <a:pt x="1383" y="0"/>
                    <a:pt x="1374" y="0"/>
                  </a:cubicBezTo>
                  <a:close/>
                  <a:moveTo>
                    <a:pt x="1126" y="781"/>
                  </a:moveTo>
                  <a:cubicBezTo>
                    <a:pt x="1110" y="781"/>
                    <a:pt x="1110" y="781"/>
                    <a:pt x="1110" y="781"/>
                  </a:cubicBezTo>
                  <a:cubicBezTo>
                    <a:pt x="1108" y="781"/>
                    <a:pt x="1107" y="780"/>
                    <a:pt x="1107" y="778"/>
                  </a:cubicBezTo>
                  <a:cubicBezTo>
                    <a:pt x="1107" y="776"/>
                    <a:pt x="1108" y="774"/>
                    <a:pt x="1110" y="774"/>
                  </a:cubicBezTo>
                  <a:cubicBezTo>
                    <a:pt x="1126" y="774"/>
                    <a:pt x="1126" y="774"/>
                    <a:pt x="1126" y="774"/>
                  </a:cubicBezTo>
                  <a:cubicBezTo>
                    <a:pt x="1129" y="774"/>
                    <a:pt x="1130" y="776"/>
                    <a:pt x="1130" y="778"/>
                  </a:cubicBezTo>
                  <a:cubicBezTo>
                    <a:pt x="1130" y="780"/>
                    <a:pt x="1129" y="781"/>
                    <a:pt x="1126" y="781"/>
                  </a:cubicBezTo>
                  <a:close/>
                  <a:moveTo>
                    <a:pt x="1160" y="781"/>
                  </a:moveTo>
                  <a:cubicBezTo>
                    <a:pt x="1144" y="781"/>
                    <a:pt x="1144" y="781"/>
                    <a:pt x="1144" y="781"/>
                  </a:cubicBezTo>
                  <a:cubicBezTo>
                    <a:pt x="1142" y="781"/>
                    <a:pt x="1140" y="780"/>
                    <a:pt x="1140" y="778"/>
                  </a:cubicBezTo>
                  <a:cubicBezTo>
                    <a:pt x="1140" y="776"/>
                    <a:pt x="1142" y="774"/>
                    <a:pt x="1144" y="774"/>
                  </a:cubicBezTo>
                  <a:cubicBezTo>
                    <a:pt x="1160" y="774"/>
                    <a:pt x="1160" y="774"/>
                    <a:pt x="1160" y="774"/>
                  </a:cubicBezTo>
                  <a:cubicBezTo>
                    <a:pt x="1162" y="774"/>
                    <a:pt x="1164" y="776"/>
                    <a:pt x="1164" y="778"/>
                  </a:cubicBezTo>
                  <a:cubicBezTo>
                    <a:pt x="1164" y="780"/>
                    <a:pt x="1162" y="781"/>
                    <a:pt x="1160" y="781"/>
                  </a:cubicBezTo>
                  <a:close/>
                  <a:moveTo>
                    <a:pt x="1194" y="781"/>
                  </a:moveTo>
                  <a:cubicBezTo>
                    <a:pt x="1177" y="781"/>
                    <a:pt x="1177" y="781"/>
                    <a:pt x="1177" y="781"/>
                  </a:cubicBezTo>
                  <a:cubicBezTo>
                    <a:pt x="1175" y="781"/>
                    <a:pt x="1174" y="780"/>
                    <a:pt x="1174" y="778"/>
                  </a:cubicBezTo>
                  <a:cubicBezTo>
                    <a:pt x="1174" y="776"/>
                    <a:pt x="1175" y="774"/>
                    <a:pt x="1177" y="774"/>
                  </a:cubicBezTo>
                  <a:cubicBezTo>
                    <a:pt x="1194" y="774"/>
                    <a:pt x="1194" y="774"/>
                    <a:pt x="1194" y="774"/>
                  </a:cubicBezTo>
                  <a:cubicBezTo>
                    <a:pt x="1196" y="774"/>
                    <a:pt x="1198" y="776"/>
                    <a:pt x="1198" y="778"/>
                  </a:cubicBezTo>
                  <a:cubicBezTo>
                    <a:pt x="1198" y="780"/>
                    <a:pt x="1196" y="781"/>
                    <a:pt x="1194" y="781"/>
                  </a:cubicBezTo>
                  <a:close/>
                  <a:moveTo>
                    <a:pt x="1228" y="781"/>
                  </a:moveTo>
                  <a:cubicBezTo>
                    <a:pt x="1211" y="781"/>
                    <a:pt x="1211" y="781"/>
                    <a:pt x="1211" y="781"/>
                  </a:cubicBezTo>
                  <a:cubicBezTo>
                    <a:pt x="1209" y="781"/>
                    <a:pt x="1207" y="780"/>
                    <a:pt x="1207" y="778"/>
                  </a:cubicBezTo>
                  <a:cubicBezTo>
                    <a:pt x="1207" y="776"/>
                    <a:pt x="1209" y="774"/>
                    <a:pt x="1211" y="774"/>
                  </a:cubicBezTo>
                  <a:cubicBezTo>
                    <a:pt x="1228" y="774"/>
                    <a:pt x="1228" y="774"/>
                    <a:pt x="1228" y="774"/>
                  </a:cubicBezTo>
                  <a:cubicBezTo>
                    <a:pt x="1230" y="774"/>
                    <a:pt x="1231" y="776"/>
                    <a:pt x="1231" y="778"/>
                  </a:cubicBezTo>
                  <a:cubicBezTo>
                    <a:pt x="1231" y="780"/>
                    <a:pt x="1230" y="781"/>
                    <a:pt x="1228" y="781"/>
                  </a:cubicBezTo>
                  <a:close/>
                  <a:moveTo>
                    <a:pt x="1261" y="781"/>
                  </a:moveTo>
                  <a:cubicBezTo>
                    <a:pt x="1244" y="781"/>
                    <a:pt x="1244" y="781"/>
                    <a:pt x="1244" y="781"/>
                  </a:cubicBezTo>
                  <a:cubicBezTo>
                    <a:pt x="1242" y="781"/>
                    <a:pt x="1241" y="780"/>
                    <a:pt x="1241" y="778"/>
                  </a:cubicBezTo>
                  <a:cubicBezTo>
                    <a:pt x="1241" y="776"/>
                    <a:pt x="1242" y="774"/>
                    <a:pt x="1244" y="774"/>
                  </a:cubicBezTo>
                  <a:cubicBezTo>
                    <a:pt x="1261" y="774"/>
                    <a:pt x="1261" y="774"/>
                    <a:pt x="1261" y="774"/>
                  </a:cubicBezTo>
                  <a:cubicBezTo>
                    <a:pt x="1263" y="774"/>
                    <a:pt x="1265" y="776"/>
                    <a:pt x="1265" y="778"/>
                  </a:cubicBezTo>
                  <a:cubicBezTo>
                    <a:pt x="1265" y="780"/>
                    <a:pt x="1263" y="781"/>
                    <a:pt x="1261" y="781"/>
                  </a:cubicBezTo>
                  <a:close/>
                  <a:moveTo>
                    <a:pt x="1295" y="781"/>
                  </a:moveTo>
                  <a:cubicBezTo>
                    <a:pt x="1278" y="781"/>
                    <a:pt x="1278" y="781"/>
                    <a:pt x="1278" y="781"/>
                  </a:cubicBezTo>
                  <a:cubicBezTo>
                    <a:pt x="1276" y="781"/>
                    <a:pt x="1274" y="780"/>
                    <a:pt x="1274" y="778"/>
                  </a:cubicBezTo>
                  <a:cubicBezTo>
                    <a:pt x="1274" y="776"/>
                    <a:pt x="1276" y="774"/>
                    <a:pt x="1278" y="774"/>
                  </a:cubicBezTo>
                  <a:cubicBezTo>
                    <a:pt x="1295" y="774"/>
                    <a:pt x="1295" y="774"/>
                    <a:pt x="1295" y="774"/>
                  </a:cubicBezTo>
                  <a:cubicBezTo>
                    <a:pt x="1297" y="774"/>
                    <a:pt x="1298" y="776"/>
                    <a:pt x="1298" y="778"/>
                  </a:cubicBezTo>
                  <a:cubicBezTo>
                    <a:pt x="1298" y="780"/>
                    <a:pt x="1297" y="781"/>
                    <a:pt x="1295" y="781"/>
                  </a:cubicBezTo>
                  <a:close/>
                  <a:moveTo>
                    <a:pt x="1316" y="787"/>
                  </a:moveTo>
                  <a:cubicBezTo>
                    <a:pt x="1311" y="787"/>
                    <a:pt x="1307" y="783"/>
                    <a:pt x="1307" y="778"/>
                  </a:cubicBezTo>
                  <a:cubicBezTo>
                    <a:pt x="1307" y="773"/>
                    <a:pt x="1311" y="768"/>
                    <a:pt x="1316" y="768"/>
                  </a:cubicBezTo>
                  <a:cubicBezTo>
                    <a:pt x="1321" y="768"/>
                    <a:pt x="1325" y="773"/>
                    <a:pt x="1325" y="778"/>
                  </a:cubicBezTo>
                  <a:cubicBezTo>
                    <a:pt x="1325" y="783"/>
                    <a:pt x="1321" y="787"/>
                    <a:pt x="1316" y="787"/>
                  </a:cubicBezTo>
                  <a:close/>
                  <a:moveTo>
                    <a:pt x="1340" y="740"/>
                  </a:moveTo>
                  <a:cubicBezTo>
                    <a:pt x="1340" y="748"/>
                    <a:pt x="1334" y="754"/>
                    <a:pt x="1326" y="754"/>
                  </a:cubicBezTo>
                  <a:cubicBezTo>
                    <a:pt x="918" y="754"/>
                    <a:pt x="642" y="754"/>
                    <a:pt x="455" y="754"/>
                  </a:cubicBezTo>
                  <a:cubicBezTo>
                    <a:pt x="455" y="754"/>
                    <a:pt x="455" y="754"/>
                    <a:pt x="455" y="754"/>
                  </a:cubicBezTo>
                  <a:cubicBezTo>
                    <a:pt x="64" y="754"/>
                    <a:pt x="64" y="754"/>
                    <a:pt x="64" y="754"/>
                  </a:cubicBezTo>
                  <a:cubicBezTo>
                    <a:pt x="56" y="754"/>
                    <a:pt x="49" y="747"/>
                    <a:pt x="49" y="739"/>
                  </a:cubicBezTo>
                  <a:cubicBezTo>
                    <a:pt x="49" y="739"/>
                    <a:pt x="49" y="739"/>
                    <a:pt x="49" y="470"/>
                  </a:cubicBezTo>
                  <a:cubicBezTo>
                    <a:pt x="49" y="417"/>
                    <a:pt x="49" y="372"/>
                    <a:pt x="49" y="332"/>
                  </a:cubicBezTo>
                  <a:cubicBezTo>
                    <a:pt x="49" y="63"/>
                    <a:pt x="49" y="63"/>
                    <a:pt x="49" y="63"/>
                  </a:cubicBezTo>
                  <a:cubicBezTo>
                    <a:pt x="49" y="55"/>
                    <a:pt x="56" y="48"/>
                    <a:pt x="64" y="48"/>
                  </a:cubicBezTo>
                  <a:cubicBezTo>
                    <a:pt x="1326" y="48"/>
                    <a:pt x="1326" y="48"/>
                    <a:pt x="1326" y="48"/>
                  </a:cubicBezTo>
                  <a:cubicBezTo>
                    <a:pt x="1334" y="48"/>
                    <a:pt x="1340" y="55"/>
                    <a:pt x="1340" y="63"/>
                  </a:cubicBezTo>
                  <a:cubicBezTo>
                    <a:pt x="1340" y="740"/>
                    <a:pt x="1340" y="740"/>
                    <a:pt x="1340" y="740"/>
                  </a:cubicBezTo>
                  <a:close/>
                </a:path>
              </a:pathLst>
            </a:custGeom>
            <a:solidFill>
              <a:srgbClr val="FFFFFF"/>
            </a:solidFill>
            <a:ln w="9525">
              <a:noFill/>
            </a:ln>
          </p:spPr>
          <p:txBody>
            <a:bodyPr/>
            <a:lstStyle/>
            <a:p>
              <a:endParaRPr lang="zh-CN" altLang="en-US" sz="3200"/>
            </a:p>
          </p:txBody>
        </p:sp>
        <p:pic>
          <p:nvPicPr>
            <p:cNvPr id="48" name="Picture 6" descr="http://www.kizel.com/http:/www.kizel.com/wp-content/img/2010/03/Apple-Logo.png"/>
            <p:cNvPicPr>
              <a:picLocks noChangeAspect="1"/>
            </p:cNvPicPr>
            <p:nvPr/>
          </p:nvPicPr>
          <p:blipFill>
            <a:blip r:embed="rId8" cstate="print"/>
            <a:srcRect/>
            <a:stretch>
              <a:fillRect/>
            </a:stretch>
          </p:blipFill>
          <p:spPr>
            <a:xfrm>
              <a:off x="305963" y="175049"/>
              <a:ext cx="168214" cy="168212"/>
            </a:xfrm>
            <a:prstGeom prst="rect">
              <a:avLst/>
            </a:prstGeom>
            <a:noFill/>
            <a:ln w="9525">
              <a:noFill/>
              <a:miter/>
            </a:ln>
          </p:spPr>
        </p:pic>
      </p:grpSp>
      <p:sp>
        <p:nvSpPr>
          <p:cNvPr id="49" name="Rectangle 5"/>
          <p:cNvSpPr/>
          <p:nvPr/>
        </p:nvSpPr>
        <p:spPr>
          <a:xfrm>
            <a:off x="8904817" y="1168585"/>
            <a:ext cx="3113616" cy="1538816"/>
          </a:xfrm>
          <a:prstGeom prst="rect">
            <a:avLst/>
          </a:prstGeom>
          <a:solidFill>
            <a:srgbClr val="0071BF"/>
          </a:solidFill>
          <a:ln w="9525">
            <a:noFill/>
            <a:miter/>
          </a:ln>
        </p:spPr>
        <p:txBody>
          <a:bodyPr lIns="121869" tIns="60933" rIns="121869" bIns="60933" anchor="b"/>
          <a:lstStyle/>
          <a:p>
            <a:pPr lvl="0">
              <a:buClr>
                <a:srgbClr val="000000"/>
              </a:buClr>
            </a:pPr>
            <a:endParaRPr lang="en-US" altLang="zh-CN" sz="3200" dirty="0">
              <a:latin typeface="微软雅黑" pitchFamily="34" charset="-122"/>
              <a:ea typeface="微软雅黑" pitchFamily="34" charset="-122"/>
            </a:endParaRPr>
          </a:p>
        </p:txBody>
      </p:sp>
      <p:sp>
        <p:nvSpPr>
          <p:cNvPr id="50" name="圆角矩形 1"/>
          <p:cNvSpPr/>
          <p:nvPr/>
        </p:nvSpPr>
        <p:spPr>
          <a:xfrm>
            <a:off x="9072034" y="1771834"/>
            <a:ext cx="1301751" cy="476251"/>
          </a:xfrm>
          <a:prstGeom prst="roundRect">
            <a:avLst>
              <a:gd name="adj" fmla="val 16667"/>
            </a:avLst>
          </a:prstGeom>
          <a:solidFill>
            <a:schemeClr val="bg1"/>
          </a:solidFill>
          <a:ln w="9525" cap="flat" cmpd="sng">
            <a:solidFill>
              <a:schemeClr val="tx1"/>
            </a:solidFill>
            <a:prstDash val="solid"/>
            <a:round/>
            <a:headEnd type="none" w="med" len="med"/>
            <a:tailEnd type="none" w="med" len="med"/>
          </a:ln>
        </p:spPr>
        <p:txBody>
          <a:bodyPr anchor="t"/>
          <a:lstStyle/>
          <a:p>
            <a:pPr lvl="0" algn="ctr">
              <a:buClr>
                <a:srgbClr val="000000"/>
              </a:buClr>
            </a:pPr>
            <a:r>
              <a:rPr lang="zh-CN" altLang="en-US" sz="1867" dirty="0">
                <a:latin typeface="微软雅黑" pitchFamily="34" charset="-122"/>
                <a:ea typeface="微软雅黑" pitchFamily="34" charset="-122"/>
              </a:rPr>
              <a:t>统一监控</a:t>
            </a:r>
          </a:p>
        </p:txBody>
      </p:sp>
      <p:sp>
        <p:nvSpPr>
          <p:cNvPr id="51" name="圆角矩形 44"/>
          <p:cNvSpPr/>
          <p:nvPr/>
        </p:nvSpPr>
        <p:spPr>
          <a:xfrm>
            <a:off x="10502901" y="1771835"/>
            <a:ext cx="1352551" cy="478367"/>
          </a:xfrm>
          <a:prstGeom prst="roundRect">
            <a:avLst>
              <a:gd name="adj" fmla="val 16667"/>
            </a:avLst>
          </a:prstGeom>
          <a:solidFill>
            <a:schemeClr val="bg1"/>
          </a:solidFill>
          <a:ln w="9525" cap="flat" cmpd="sng">
            <a:solidFill>
              <a:schemeClr val="tx1"/>
            </a:solidFill>
            <a:prstDash val="solid"/>
            <a:round/>
            <a:headEnd type="none" w="med" len="med"/>
            <a:tailEnd type="none" w="med" len="med"/>
          </a:ln>
        </p:spPr>
        <p:txBody>
          <a:bodyPr anchor="t"/>
          <a:lstStyle/>
          <a:p>
            <a:pPr lvl="0" algn="ctr">
              <a:buClr>
                <a:srgbClr val="000000"/>
              </a:buClr>
            </a:pPr>
            <a:r>
              <a:rPr lang="zh-CN" altLang="en-US" sz="1867" dirty="0">
                <a:latin typeface="微软雅黑" pitchFamily="34" charset="-122"/>
                <a:ea typeface="微软雅黑" pitchFamily="34" charset="-122"/>
              </a:rPr>
              <a:t>浏览器版</a:t>
            </a:r>
          </a:p>
        </p:txBody>
      </p:sp>
      <p:grpSp>
        <p:nvGrpSpPr>
          <p:cNvPr id="52" name="组合 2"/>
          <p:cNvGrpSpPr/>
          <p:nvPr/>
        </p:nvGrpSpPr>
        <p:grpSpPr>
          <a:xfrm>
            <a:off x="334433" y="2800535"/>
            <a:ext cx="11684000" cy="1056217"/>
            <a:chOff x="109538" y="2089698"/>
            <a:chExt cx="8904288" cy="791811"/>
          </a:xfrm>
        </p:grpSpPr>
        <p:sp>
          <p:nvSpPr>
            <p:cNvPr id="53" name="Rectangle 58"/>
            <p:cNvSpPr/>
            <p:nvPr/>
          </p:nvSpPr>
          <p:spPr>
            <a:xfrm>
              <a:off x="109538" y="2089698"/>
              <a:ext cx="8904288" cy="791811"/>
            </a:xfrm>
            <a:prstGeom prst="rect">
              <a:avLst/>
            </a:prstGeom>
            <a:solidFill>
              <a:srgbClr val="02C619"/>
            </a:solidFill>
            <a:ln w="9525">
              <a:noFill/>
              <a:miter/>
            </a:ln>
          </p:spPr>
          <p:txBody>
            <a:bodyPr lIns="60960" tIns="1341120" rIns="60960" bIns="81263" anchor="t"/>
            <a:lstStyle/>
            <a:p>
              <a:pPr algn="ctr">
                <a:spcBef>
                  <a:spcPts val="1133"/>
                </a:spcBef>
                <a:buClr>
                  <a:srgbClr val="919191"/>
                </a:buClr>
              </a:pPr>
              <a:endParaRPr lang="en-US" altLang="x-none" sz="3200" dirty="0">
                <a:latin typeface="微软雅黑" pitchFamily="34" charset="-122"/>
                <a:ea typeface="微软雅黑" pitchFamily="34" charset="-122"/>
              </a:endParaRPr>
            </a:p>
          </p:txBody>
        </p:sp>
        <p:sp>
          <p:nvSpPr>
            <p:cNvPr id="54" name="圆角矩形 46"/>
            <p:cNvSpPr/>
            <p:nvPr/>
          </p:nvSpPr>
          <p:spPr>
            <a:xfrm>
              <a:off x="1249363" y="2341999"/>
              <a:ext cx="841032" cy="306251"/>
            </a:xfrm>
            <a:prstGeom prst="roundRect">
              <a:avLst>
                <a:gd name="adj" fmla="val 16667"/>
              </a:avLst>
            </a:prstGeom>
            <a:solidFill>
              <a:schemeClr val="bg1"/>
            </a:solidFill>
            <a:ln w="9525">
              <a:noFill/>
            </a:ln>
          </p:spPr>
          <p:txBody>
            <a:bodyPr anchor="t"/>
            <a:lstStyle/>
            <a:p>
              <a:pPr lvl="0" algn="ctr">
                <a:buClr>
                  <a:srgbClr val="000000"/>
                </a:buClr>
              </a:pPr>
              <a:r>
                <a:rPr lang="zh-CN" altLang="en-US" sz="1467" dirty="0">
                  <a:latin typeface="微软雅黑" pitchFamily="34" charset="-122"/>
                  <a:ea typeface="微软雅黑" pitchFamily="34" charset="-122"/>
                </a:rPr>
                <a:t>传输加速</a:t>
              </a:r>
            </a:p>
          </p:txBody>
        </p:sp>
        <p:sp>
          <p:nvSpPr>
            <p:cNvPr id="55" name="圆角矩形 54"/>
            <p:cNvSpPr/>
            <p:nvPr/>
          </p:nvSpPr>
          <p:spPr bwMode="auto">
            <a:xfrm>
              <a:off x="2211402" y="2353106"/>
              <a:ext cx="872684" cy="309425"/>
            </a:xfrm>
            <a:prstGeom prst="roundRect">
              <a:avLst/>
            </a:prstGeom>
            <a:solidFill>
              <a:schemeClr val="bg1"/>
            </a:solidFill>
            <a:ln w="9525" cap="flat" cmpd="sng" algn="ctr">
              <a:noFill/>
              <a:prstDash val="solid"/>
              <a:round/>
              <a:headEnd type="none" w="med" len="med"/>
              <a:tailEnd type="none" w="med" len="med"/>
            </a:ln>
            <a:effectLst/>
          </p:spPr>
          <p:txBody>
            <a:bodyPr/>
            <a:lstStyle/>
            <a:p>
              <a:pPr algn="ctr" rtl="0">
                <a:defRPr/>
              </a:pPr>
              <a:r>
                <a:rPr lang="zh-CN" altLang="en-US" sz="1467" dirty="0">
                  <a:latin typeface="微软雅黑" charset="0"/>
                  <a:ea typeface="微软雅黑" charset="0"/>
                  <a:cs typeface="+mn-cs"/>
                </a:rPr>
                <a:t>国密支持</a:t>
              </a:r>
            </a:p>
          </p:txBody>
        </p:sp>
        <p:sp>
          <p:nvSpPr>
            <p:cNvPr id="56" name="圆角矩形 48"/>
            <p:cNvSpPr/>
            <p:nvPr/>
          </p:nvSpPr>
          <p:spPr>
            <a:xfrm>
              <a:off x="3233420" y="2367815"/>
              <a:ext cx="833042" cy="306252"/>
            </a:xfrm>
            <a:prstGeom prst="roundRect">
              <a:avLst>
                <a:gd name="adj" fmla="val 16667"/>
              </a:avLst>
            </a:prstGeom>
            <a:solidFill>
              <a:schemeClr val="bg1"/>
            </a:solidFill>
            <a:ln w="9525">
              <a:noFill/>
            </a:ln>
          </p:spPr>
          <p:txBody>
            <a:bodyPr anchor="t"/>
            <a:lstStyle/>
            <a:p>
              <a:pPr lvl="0" algn="ctr">
                <a:buClr>
                  <a:srgbClr val="000000"/>
                </a:buClr>
              </a:pPr>
              <a:r>
                <a:rPr lang="zh-CN" altLang="en-US" sz="1467" dirty="0">
                  <a:latin typeface="微软雅黑" pitchFamily="34" charset="-122"/>
                  <a:ea typeface="微软雅黑" pitchFamily="34" charset="-122"/>
                </a:rPr>
                <a:t>在线编辑</a:t>
              </a:r>
            </a:p>
          </p:txBody>
        </p:sp>
        <p:sp>
          <p:nvSpPr>
            <p:cNvPr id="57" name="圆角矩形 49"/>
            <p:cNvSpPr/>
            <p:nvPr/>
          </p:nvSpPr>
          <p:spPr>
            <a:xfrm>
              <a:off x="5204622" y="2353106"/>
              <a:ext cx="658827" cy="312599"/>
            </a:xfrm>
            <a:prstGeom prst="roundRect">
              <a:avLst>
                <a:gd name="adj" fmla="val 16667"/>
              </a:avLst>
            </a:prstGeom>
            <a:solidFill>
              <a:schemeClr val="bg1"/>
            </a:solidFill>
            <a:ln w="9525">
              <a:noFill/>
            </a:ln>
          </p:spPr>
          <p:txBody>
            <a:bodyPr anchor="t"/>
            <a:lstStyle/>
            <a:p>
              <a:pPr lvl="0" algn="ctr">
                <a:buClr>
                  <a:srgbClr val="000000"/>
                </a:buClr>
              </a:pPr>
              <a:r>
                <a:rPr lang="zh-CN" altLang="en-US" sz="1467">
                  <a:latin typeface="微软雅黑" pitchFamily="34" charset="-122"/>
                  <a:ea typeface="微软雅黑" pitchFamily="34" charset="-122"/>
                </a:rPr>
                <a:t>安讯奔</a:t>
              </a:r>
              <a:endParaRPr lang="zh-CN" altLang="en-US" sz="1467" dirty="0">
                <a:latin typeface="微软雅黑" pitchFamily="34" charset="-122"/>
                <a:ea typeface="微软雅黑" pitchFamily="34" charset="-122"/>
              </a:endParaRPr>
            </a:p>
          </p:txBody>
        </p:sp>
        <p:sp>
          <p:nvSpPr>
            <p:cNvPr id="58" name="圆角矩形 57"/>
            <p:cNvSpPr/>
            <p:nvPr/>
          </p:nvSpPr>
          <p:spPr bwMode="auto">
            <a:xfrm>
              <a:off x="7000952" y="2341999"/>
              <a:ext cx="1695094" cy="323706"/>
            </a:xfrm>
            <a:prstGeom prst="roundRect">
              <a:avLst/>
            </a:prstGeom>
            <a:solidFill>
              <a:schemeClr val="bg1"/>
            </a:solidFill>
            <a:ln w="9525" cap="flat" cmpd="sng" algn="ctr">
              <a:noFill/>
              <a:prstDash val="lgDash"/>
              <a:round/>
              <a:headEnd type="none" w="med" len="med"/>
              <a:tailEnd type="none" w="med" len="med"/>
            </a:ln>
            <a:effectLst/>
          </p:spPr>
          <p:txBody>
            <a:bodyPr/>
            <a:lstStyle/>
            <a:p>
              <a:pPr algn="ctr" rtl="0">
                <a:defRPr/>
              </a:pPr>
              <a:r>
                <a:rPr lang="zh-CN" altLang="en-US" sz="1600" dirty="0">
                  <a:latin typeface="微软雅黑" charset="0"/>
                  <a:ea typeface="微软雅黑" charset="0"/>
                  <a:cs typeface="+mn-cs"/>
                </a:rPr>
                <a:t>其他第三方集成</a:t>
              </a:r>
            </a:p>
          </p:txBody>
        </p:sp>
      </p:grpSp>
      <p:sp>
        <p:nvSpPr>
          <p:cNvPr id="59" name="Rectangle 55"/>
          <p:cNvSpPr/>
          <p:nvPr/>
        </p:nvSpPr>
        <p:spPr>
          <a:xfrm>
            <a:off x="325967" y="3981634"/>
            <a:ext cx="1784351" cy="865717"/>
          </a:xfrm>
          <a:prstGeom prst="rect">
            <a:avLst/>
          </a:prstGeom>
          <a:solidFill>
            <a:srgbClr val="72B8DD"/>
          </a:solidFill>
          <a:ln w="9525">
            <a:noFill/>
            <a:miter/>
          </a:ln>
        </p:spPr>
        <p:txBody>
          <a:bodyPr lIns="60960" tIns="1341120" rIns="60960" bIns="81263" anchor="t"/>
          <a:lstStyle/>
          <a:p>
            <a:pPr>
              <a:spcBef>
                <a:spcPts val="1133"/>
              </a:spcBef>
              <a:buClr>
                <a:srgbClr val="919191"/>
              </a:buClr>
            </a:pPr>
            <a:endParaRPr lang="zh-CN" altLang="en-US" sz="1867" dirty="0">
              <a:solidFill>
                <a:srgbClr val="FF0000"/>
              </a:solidFill>
              <a:latin typeface="微软雅黑" pitchFamily="34" charset="-122"/>
              <a:ea typeface="微软雅黑" pitchFamily="34" charset="-122"/>
              <a:sym typeface="Segoe UI" pitchFamily="34" charset="0"/>
            </a:endParaRPr>
          </a:p>
        </p:txBody>
      </p:sp>
      <p:sp>
        <p:nvSpPr>
          <p:cNvPr id="60" name="文本框 3"/>
          <p:cNvSpPr txBox="1"/>
          <p:nvPr/>
        </p:nvSpPr>
        <p:spPr>
          <a:xfrm>
            <a:off x="484134" y="4231797"/>
            <a:ext cx="2029884" cy="379656"/>
          </a:xfrm>
          <a:prstGeom prst="rect">
            <a:avLst/>
          </a:prstGeom>
          <a:noFill/>
          <a:ln w="9525">
            <a:noFill/>
            <a:miter/>
          </a:ln>
        </p:spPr>
        <p:txBody>
          <a:bodyPr anchor="t">
            <a:spAutoFit/>
          </a:bodyPr>
          <a:lstStyle/>
          <a:p>
            <a:pPr lvl="0" eaLnBrk="0" hangingPunct="0">
              <a:buClr>
                <a:srgbClr val="000000"/>
              </a:buClr>
            </a:pPr>
            <a:r>
              <a:rPr lang="zh-CN" altLang="en-US" sz="1867" dirty="0">
                <a:solidFill>
                  <a:schemeClr val="bg1"/>
                </a:solidFill>
                <a:latin typeface="微软雅黑" pitchFamily="34" charset="-122"/>
                <a:ea typeface="微软雅黑" pitchFamily="34" charset="-122"/>
              </a:rPr>
              <a:t>企业文档云</a:t>
            </a:r>
            <a:endParaRPr lang="en-US" altLang="zh-CN" sz="1867" dirty="0">
              <a:solidFill>
                <a:schemeClr val="bg1"/>
              </a:solidFill>
              <a:latin typeface="微软雅黑" pitchFamily="34" charset="-122"/>
              <a:ea typeface="微软雅黑" pitchFamily="34" charset="-122"/>
            </a:endParaRPr>
          </a:p>
        </p:txBody>
      </p:sp>
      <p:sp>
        <p:nvSpPr>
          <p:cNvPr id="61" name="Rectangle 55"/>
          <p:cNvSpPr/>
          <p:nvPr/>
        </p:nvSpPr>
        <p:spPr>
          <a:xfrm>
            <a:off x="2307167" y="3975285"/>
            <a:ext cx="1786467" cy="865716"/>
          </a:xfrm>
          <a:prstGeom prst="rect">
            <a:avLst/>
          </a:prstGeom>
          <a:solidFill>
            <a:srgbClr val="72B8DD"/>
          </a:solidFill>
          <a:ln w="9525">
            <a:noFill/>
            <a:miter/>
          </a:ln>
        </p:spPr>
        <p:txBody>
          <a:bodyPr lIns="60960" tIns="1341120" rIns="60960" bIns="81263" anchor="t"/>
          <a:lstStyle/>
          <a:p>
            <a:pPr>
              <a:spcBef>
                <a:spcPts val="1133"/>
              </a:spcBef>
              <a:buClr>
                <a:srgbClr val="919191"/>
              </a:buClr>
            </a:pPr>
            <a:endParaRPr lang="zh-CN" altLang="en-US" sz="1867" dirty="0">
              <a:solidFill>
                <a:srgbClr val="FF0000"/>
              </a:solidFill>
              <a:latin typeface="微软雅黑" pitchFamily="34" charset="-122"/>
              <a:ea typeface="微软雅黑" pitchFamily="34" charset="-122"/>
              <a:sym typeface="Segoe UI" pitchFamily="34" charset="0"/>
            </a:endParaRPr>
          </a:p>
        </p:txBody>
      </p:sp>
      <p:sp>
        <p:nvSpPr>
          <p:cNvPr id="62" name="Rectangle 55"/>
          <p:cNvSpPr/>
          <p:nvPr/>
        </p:nvSpPr>
        <p:spPr>
          <a:xfrm>
            <a:off x="4290484" y="3981634"/>
            <a:ext cx="1784349" cy="865717"/>
          </a:xfrm>
          <a:prstGeom prst="rect">
            <a:avLst/>
          </a:prstGeom>
          <a:solidFill>
            <a:srgbClr val="72B8DD"/>
          </a:solidFill>
          <a:ln w="19050">
            <a:noFill/>
            <a:miter/>
          </a:ln>
        </p:spPr>
        <p:txBody>
          <a:bodyPr lIns="60960" tIns="1341120" rIns="60960" bIns="81263" anchor="t"/>
          <a:lstStyle/>
          <a:p>
            <a:pPr>
              <a:spcBef>
                <a:spcPts val="1133"/>
              </a:spcBef>
              <a:buClr>
                <a:srgbClr val="919191"/>
              </a:buClr>
            </a:pPr>
            <a:endParaRPr lang="zh-CN" altLang="en-US" sz="1867" dirty="0">
              <a:solidFill>
                <a:srgbClr val="FF0000"/>
              </a:solidFill>
              <a:latin typeface="微软雅黑" pitchFamily="34" charset="-122"/>
              <a:ea typeface="微软雅黑" pitchFamily="34" charset="-122"/>
              <a:sym typeface="Segoe UI" pitchFamily="34" charset="0"/>
            </a:endParaRPr>
          </a:p>
        </p:txBody>
      </p:sp>
      <p:sp>
        <p:nvSpPr>
          <p:cNvPr id="63" name="文本框 62"/>
          <p:cNvSpPr txBox="1"/>
          <p:nvPr/>
        </p:nvSpPr>
        <p:spPr>
          <a:xfrm>
            <a:off x="4470400" y="4212352"/>
            <a:ext cx="1380067" cy="379656"/>
          </a:xfrm>
          <a:prstGeom prst="rect">
            <a:avLst/>
          </a:prstGeom>
          <a:noFill/>
          <a:ln w="9525">
            <a:noFill/>
            <a:miter/>
          </a:ln>
        </p:spPr>
        <p:txBody>
          <a:bodyPr anchor="t">
            <a:spAutoFit/>
          </a:bodyPr>
          <a:lstStyle/>
          <a:p>
            <a:pPr lvl="0" algn="ctr" eaLnBrk="0" hangingPunct="0">
              <a:buClr>
                <a:srgbClr val="000000"/>
              </a:buClr>
            </a:pPr>
            <a:r>
              <a:rPr lang="zh-CN" altLang="en-US" sz="1867" dirty="0">
                <a:solidFill>
                  <a:schemeClr val="bg1"/>
                </a:solidFill>
                <a:latin typeface="微软雅黑" pitchFamily="34" charset="-122"/>
                <a:ea typeface="微软雅黑" pitchFamily="34" charset="-122"/>
              </a:rPr>
              <a:t>云栖消息</a:t>
            </a:r>
          </a:p>
        </p:txBody>
      </p:sp>
      <p:sp>
        <p:nvSpPr>
          <p:cNvPr id="64" name="Rectangle 55"/>
          <p:cNvSpPr/>
          <p:nvPr/>
        </p:nvSpPr>
        <p:spPr>
          <a:xfrm>
            <a:off x="6271684" y="3994334"/>
            <a:ext cx="1784349" cy="865717"/>
          </a:xfrm>
          <a:prstGeom prst="rect">
            <a:avLst/>
          </a:prstGeom>
          <a:solidFill>
            <a:srgbClr val="72B8DD"/>
          </a:solidFill>
          <a:ln w="19050">
            <a:noFill/>
            <a:miter/>
          </a:ln>
        </p:spPr>
        <p:txBody>
          <a:bodyPr lIns="60960" tIns="1341120" rIns="60960" bIns="81263" anchor="t"/>
          <a:lstStyle/>
          <a:p>
            <a:pPr>
              <a:spcBef>
                <a:spcPts val="1133"/>
              </a:spcBef>
              <a:buClr>
                <a:srgbClr val="919191"/>
              </a:buClr>
            </a:pPr>
            <a:endParaRPr lang="zh-CN" altLang="en-US" sz="1867" dirty="0">
              <a:solidFill>
                <a:srgbClr val="FF0000"/>
              </a:solidFill>
              <a:latin typeface="微软雅黑" pitchFamily="34" charset="-122"/>
              <a:ea typeface="微软雅黑" pitchFamily="34" charset="-122"/>
              <a:sym typeface="Segoe UI" pitchFamily="34" charset="0"/>
            </a:endParaRPr>
          </a:p>
        </p:txBody>
      </p:sp>
      <p:sp>
        <p:nvSpPr>
          <p:cNvPr id="65" name="文本框 65"/>
          <p:cNvSpPr txBox="1"/>
          <p:nvPr/>
        </p:nvSpPr>
        <p:spPr>
          <a:xfrm>
            <a:off x="6212417" y="4225051"/>
            <a:ext cx="1919816" cy="379656"/>
          </a:xfrm>
          <a:prstGeom prst="rect">
            <a:avLst/>
          </a:prstGeom>
          <a:noFill/>
          <a:ln w="9525">
            <a:noFill/>
            <a:miter/>
          </a:ln>
        </p:spPr>
        <p:txBody>
          <a:bodyPr anchor="t">
            <a:spAutoFit/>
          </a:bodyPr>
          <a:lstStyle/>
          <a:p>
            <a:pPr lvl="0" algn="ctr" eaLnBrk="0" hangingPunct="0">
              <a:buClr>
                <a:srgbClr val="000000"/>
              </a:buClr>
            </a:pPr>
            <a:r>
              <a:rPr lang="zh-CN" altLang="en-US" sz="1867" dirty="0">
                <a:solidFill>
                  <a:schemeClr val="bg1"/>
                </a:solidFill>
                <a:latin typeface="微软雅黑" pitchFamily="34" charset="-122"/>
                <a:ea typeface="微软雅黑" pitchFamily="34" charset="-122"/>
              </a:rPr>
              <a:t>云客服</a:t>
            </a:r>
          </a:p>
        </p:txBody>
      </p:sp>
      <p:sp>
        <p:nvSpPr>
          <p:cNvPr id="66" name="Rectangle 55"/>
          <p:cNvSpPr/>
          <p:nvPr/>
        </p:nvSpPr>
        <p:spPr>
          <a:xfrm>
            <a:off x="8252884" y="3992219"/>
            <a:ext cx="1784349" cy="865716"/>
          </a:xfrm>
          <a:prstGeom prst="rect">
            <a:avLst/>
          </a:prstGeom>
          <a:solidFill>
            <a:srgbClr val="72B8DD"/>
          </a:solidFill>
          <a:ln w="19050">
            <a:noFill/>
            <a:miter/>
          </a:ln>
        </p:spPr>
        <p:txBody>
          <a:bodyPr lIns="60960" tIns="1341120" rIns="60960" bIns="81263" anchor="t"/>
          <a:lstStyle/>
          <a:p>
            <a:pPr>
              <a:spcBef>
                <a:spcPts val="1133"/>
              </a:spcBef>
              <a:buClr>
                <a:srgbClr val="919191"/>
              </a:buClr>
            </a:pPr>
            <a:endParaRPr lang="zh-CN" altLang="en-US" sz="1867" dirty="0">
              <a:solidFill>
                <a:srgbClr val="FF0000"/>
              </a:solidFill>
              <a:latin typeface="微软雅黑" pitchFamily="34" charset="-122"/>
              <a:ea typeface="微软雅黑" pitchFamily="34" charset="-122"/>
              <a:sym typeface="Segoe UI" pitchFamily="34" charset="0"/>
            </a:endParaRPr>
          </a:p>
        </p:txBody>
      </p:sp>
      <p:sp>
        <p:nvSpPr>
          <p:cNvPr id="67" name="文本框 68"/>
          <p:cNvSpPr txBox="1"/>
          <p:nvPr/>
        </p:nvSpPr>
        <p:spPr>
          <a:xfrm>
            <a:off x="8307917" y="4222934"/>
            <a:ext cx="1674283" cy="379656"/>
          </a:xfrm>
          <a:prstGeom prst="rect">
            <a:avLst/>
          </a:prstGeom>
          <a:noFill/>
          <a:ln w="9525">
            <a:noFill/>
            <a:miter/>
          </a:ln>
        </p:spPr>
        <p:txBody>
          <a:bodyPr anchor="t">
            <a:spAutoFit/>
          </a:bodyPr>
          <a:lstStyle/>
          <a:p>
            <a:pPr lvl="0" algn="ctr" eaLnBrk="0" hangingPunct="0">
              <a:buClr>
                <a:srgbClr val="000000"/>
              </a:buClr>
            </a:pPr>
            <a:r>
              <a:rPr lang="en-US" altLang="zh-CN" sz="1867" dirty="0">
                <a:solidFill>
                  <a:schemeClr val="bg1"/>
                </a:solidFill>
                <a:latin typeface="微软雅黑" pitchFamily="34" charset="-122"/>
                <a:ea typeface="微软雅黑" pitchFamily="34" charset="-122"/>
              </a:rPr>
              <a:t>EMM</a:t>
            </a:r>
            <a:endParaRPr lang="zh-CN" altLang="en-US" sz="1867" dirty="0">
              <a:solidFill>
                <a:schemeClr val="bg1"/>
              </a:solidFill>
              <a:latin typeface="微软雅黑" pitchFamily="34" charset="-122"/>
              <a:ea typeface="微软雅黑" pitchFamily="34" charset="-122"/>
            </a:endParaRPr>
          </a:p>
        </p:txBody>
      </p:sp>
      <p:sp>
        <p:nvSpPr>
          <p:cNvPr id="68" name="Rectangle 65"/>
          <p:cNvSpPr>
            <a:spLocks noChangeArrowheads="1"/>
          </p:cNvSpPr>
          <p:nvPr/>
        </p:nvSpPr>
        <p:spPr bwMode="auto">
          <a:xfrm>
            <a:off x="325967" y="4989167"/>
            <a:ext cx="4660900" cy="1600200"/>
          </a:xfrm>
          <a:prstGeom prst="rect">
            <a:avLst/>
          </a:prstGeom>
          <a:solidFill>
            <a:schemeClr val="bg1">
              <a:lumMod val="65000"/>
            </a:schemeClr>
          </a:solidFill>
          <a:ln>
            <a:noFill/>
          </a:ln>
          <a:effectLst/>
        </p:spPr>
        <p:txBody>
          <a:bodyPr lIns="60960" tIns="1341120" rIns="60960" bIns="81263"/>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rtl="0">
              <a:spcAft>
                <a:spcPts val="1220"/>
              </a:spcAft>
              <a:buClr>
                <a:srgbClr val="919191"/>
              </a:buClr>
              <a:buSzPct val="100000"/>
              <a:defRPr/>
            </a:pPr>
            <a:r>
              <a:rPr lang="en-US" altLang="zh-CN" sz="1867" dirty="0">
                <a:solidFill>
                  <a:srgbClr val="FFFFFF"/>
                </a:solidFill>
                <a:latin typeface="微软雅黑" charset="0"/>
                <a:ea typeface="微软雅黑" charset="0"/>
                <a:cs typeface="+mn-cs"/>
                <a:sym typeface="Segoe UI" pitchFamily="34" charset="0"/>
              </a:rPr>
              <a:t> </a:t>
            </a:r>
          </a:p>
        </p:txBody>
      </p:sp>
      <p:sp>
        <p:nvSpPr>
          <p:cNvPr id="69" name="Rectangle 65"/>
          <p:cNvSpPr>
            <a:spLocks noChangeArrowheads="1"/>
          </p:cNvSpPr>
          <p:nvPr/>
        </p:nvSpPr>
        <p:spPr bwMode="auto">
          <a:xfrm>
            <a:off x="5376334" y="4995518"/>
            <a:ext cx="5679017" cy="1602317"/>
          </a:xfrm>
          <a:prstGeom prst="rect">
            <a:avLst/>
          </a:prstGeom>
          <a:solidFill>
            <a:schemeClr val="bg1">
              <a:lumMod val="65000"/>
            </a:schemeClr>
          </a:solidFill>
          <a:ln>
            <a:noFill/>
          </a:ln>
          <a:effectLst/>
        </p:spPr>
        <p:txBody>
          <a:bodyPr lIns="60960" tIns="1341120" rIns="60960" bIns="81263"/>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rtl="0">
              <a:spcAft>
                <a:spcPts val="1220"/>
              </a:spcAft>
              <a:buClr>
                <a:srgbClr val="919191"/>
              </a:buClr>
              <a:buSzPct val="100000"/>
              <a:defRPr/>
            </a:pPr>
            <a:r>
              <a:rPr lang="en-US" altLang="zh-CN" sz="1867" dirty="0">
                <a:solidFill>
                  <a:srgbClr val="FFFFFF"/>
                </a:solidFill>
                <a:latin typeface="微软雅黑" charset="0"/>
                <a:ea typeface="微软雅黑" charset="0"/>
                <a:cs typeface="+mn-cs"/>
                <a:sym typeface="Segoe UI" pitchFamily="34" charset="0"/>
              </a:rPr>
              <a:t> </a:t>
            </a:r>
          </a:p>
        </p:txBody>
      </p:sp>
      <p:pic>
        <p:nvPicPr>
          <p:cNvPr id="70" name="Picture 71"/>
          <p:cNvPicPr>
            <a:picLocks noChangeAspect="1"/>
          </p:cNvPicPr>
          <p:nvPr/>
        </p:nvPicPr>
        <p:blipFill>
          <a:blip r:embed="rId9" cstate="print"/>
          <a:srcRect/>
          <a:stretch>
            <a:fillRect/>
          </a:stretch>
        </p:blipFill>
        <p:spPr>
          <a:xfrm>
            <a:off x="5670552" y="5535268"/>
            <a:ext cx="1172633" cy="423333"/>
          </a:xfrm>
          <a:prstGeom prst="rect">
            <a:avLst/>
          </a:prstGeom>
          <a:solidFill>
            <a:srgbClr val="A6A6A6"/>
          </a:solidFill>
          <a:ln w="9525">
            <a:noFill/>
            <a:miter/>
          </a:ln>
        </p:spPr>
      </p:pic>
      <p:pic>
        <p:nvPicPr>
          <p:cNvPr id="71" name="Picture 72"/>
          <p:cNvPicPr>
            <a:picLocks noChangeAspect="1"/>
          </p:cNvPicPr>
          <p:nvPr/>
        </p:nvPicPr>
        <p:blipFill>
          <a:blip r:embed="rId10" cstate="print"/>
          <a:srcRect/>
          <a:stretch>
            <a:fillRect/>
          </a:stretch>
        </p:blipFill>
        <p:spPr>
          <a:xfrm>
            <a:off x="558800" y="5361701"/>
            <a:ext cx="1007533" cy="620184"/>
          </a:xfrm>
          <a:prstGeom prst="rect">
            <a:avLst/>
          </a:prstGeom>
          <a:solidFill>
            <a:srgbClr val="A6A6A6"/>
          </a:solidFill>
          <a:ln w="9525">
            <a:noFill/>
            <a:miter/>
          </a:ln>
        </p:spPr>
      </p:pic>
      <p:sp>
        <p:nvSpPr>
          <p:cNvPr id="72" name="文本框 6"/>
          <p:cNvSpPr txBox="1"/>
          <p:nvPr/>
        </p:nvSpPr>
        <p:spPr>
          <a:xfrm>
            <a:off x="351367" y="6053852"/>
            <a:ext cx="1449917" cy="379656"/>
          </a:xfrm>
          <a:prstGeom prst="rect">
            <a:avLst/>
          </a:prstGeom>
          <a:noFill/>
          <a:ln w="9525">
            <a:noFill/>
            <a:miter/>
          </a:ln>
        </p:spPr>
        <p:txBody>
          <a:bodyPr anchor="t">
            <a:spAutoFit/>
          </a:bodyPr>
          <a:lstStyle/>
          <a:p>
            <a:pPr lvl="0" eaLnBrk="0" hangingPunct="0">
              <a:buClr>
                <a:srgbClr val="000000"/>
              </a:buClr>
            </a:pPr>
            <a:r>
              <a:rPr lang="zh-CN" altLang="en-US" sz="1867" dirty="0">
                <a:solidFill>
                  <a:srgbClr val="FFFFFF"/>
                </a:solidFill>
                <a:latin typeface="微软雅黑" pitchFamily="34" charset="-122"/>
                <a:ea typeface="微软雅黑" pitchFamily="34" charset="-122"/>
              </a:rPr>
              <a:t>云存储服务</a:t>
            </a:r>
          </a:p>
        </p:txBody>
      </p:sp>
      <p:sp>
        <p:nvSpPr>
          <p:cNvPr id="73" name="文本框 75"/>
          <p:cNvSpPr txBox="1"/>
          <p:nvPr/>
        </p:nvSpPr>
        <p:spPr>
          <a:xfrm>
            <a:off x="5526618" y="6070785"/>
            <a:ext cx="1449916" cy="379656"/>
          </a:xfrm>
          <a:prstGeom prst="rect">
            <a:avLst/>
          </a:prstGeom>
          <a:noFill/>
          <a:ln w="9525">
            <a:noFill/>
            <a:miter/>
          </a:ln>
        </p:spPr>
        <p:txBody>
          <a:bodyPr anchor="t">
            <a:spAutoFit/>
          </a:bodyPr>
          <a:lstStyle/>
          <a:p>
            <a:pPr lvl="0" eaLnBrk="0" hangingPunct="0">
              <a:buClr>
                <a:srgbClr val="000000"/>
              </a:buClr>
            </a:pPr>
            <a:r>
              <a:rPr lang="zh-CN" altLang="en-US" sz="1867" dirty="0">
                <a:solidFill>
                  <a:srgbClr val="FFFFFF"/>
                </a:solidFill>
                <a:latin typeface="微软雅黑" pitchFamily="34" charset="-122"/>
                <a:ea typeface="微软雅黑" pitchFamily="34" charset="-122"/>
              </a:rPr>
              <a:t>云资源管理</a:t>
            </a:r>
          </a:p>
        </p:txBody>
      </p:sp>
      <p:sp>
        <p:nvSpPr>
          <p:cNvPr id="74" name="Rectangle 65"/>
          <p:cNvSpPr>
            <a:spLocks noChangeArrowheads="1"/>
          </p:cNvSpPr>
          <p:nvPr/>
        </p:nvSpPr>
        <p:spPr bwMode="auto">
          <a:xfrm>
            <a:off x="11455401" y="4982818"/>
            <a:ext cx="554567" cy="1602317"/>
          </a:xfrm>
          <a:prstGeom prst="rect">
            <a:avLst/>
          </a:prstGeom>
          <a:solidFill>
            <a:schemeClr val="bg1">
              <a:lumMod val="65000"/>
            </a:schemeClr>
          </a:solidFill>
          <a:ln>
            <a:noFill/>
          </a:ln>
          <a:effectLst/>
        </p:spPr>
        <p:txBody>
          <a:bodyPr vert="eaVert" lIns="60960" tIns="1341120" rIns="60960" bIns="81263"/>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rtl="0">
              <a:spcAft>
                <a:spcPts val="1220"/>
              </a:spcAft>
              <a:buClr>
                <a:srgbClr val="919191"/>
              </a:buClr>
              <a:buSzPct val="100000"/>
              <a:defRPr/>
            </a:pPr>
            <a:r>
              <a:rPr lang="en-US" altLang="zh-CN" sz="1867" dirty="0">
                <a:solidFill>
                  <a:srgbClr val="FFFFFF"/>
                </a:solidFill>
                <a:latin typeface="微软雅黑" charset="0"/>
                <a:ea typeface="微软雅黑" charset="0"/>
                <a:cs typeface="+mn-cs"/>
                <a:sym typeface="Segoe UI" pitchFamily="34" charset="0"/>
              </a:rPr>
              <a:t> </a:t>
            </a:r>
          </a:p>
        </p:txBody>
      </p:sp>
      <p:sp>
        <p:nvSpPr>
          <p:cNvPr id="75" name="文本框 74"/>
          <p:cNvSpPr txBox="1"/>
          <p:nvPr/>
        </p:nvSpPr>
        <p:spPr>
          <a:xfrm>
            <a:off x="11548563" y="5224119"/>
            <a:ext cx="471989" cy="1392767"/>
          </a:xfrm>
          <a:prstGeom prst="rect">
            <a:avLst/>
          </a:prstGeom>
          <a:noFill/>
        </p:spPr>
        <p:txBody>
          <a:bodyPr vert="eaVert" wrap="square">
            <a:spAutoFit/>
          </a:bodyPr>
          <a:lstStyle/>
          <a:p>
            <a:pPr rtl="0" eaLnBrk="0" hangingPunct="0">
              <a:defRPr/>
            </a:pPr>
            <a:r>
              <a:rPr lang="zh-CN" altLang="en-US" sz="1867" dirty="0">
                <a:solidFill>
                  <a:schemeClr val="bg1"/>
                </a:solidFill>
                <a:latin typeface="微软雅黑" charset="0"/>
                <a:ea typeface="微软雅黑" charset="0"/>
                <a:cs typeface="+mn-cs"/>
              </a:rPr>
              <a:t>一体机</a:t>
            </a:r>
          </a:p>
        </p:txBody>
      </p:sp>
      <p:sp>
        <p:nvSpPr>
          <p:cNvPr id="76" name="Rectangle 55"/>
          <p:cNvSpPr/>
          <p:nvPr/>
        </p:nvSpPr>
        <p:spPr>
          <a:xfrm>
            <a:off x="10234084" y="3992219"/>
            <a:ext cx="1784349" cy="865716"/>
          </a:xfrm>
          <a:prstGeom prst="rect">
            <a:avLst/>
          </a:prstGeom>
          <a:solidFill>
            <a:srgbClr val="72B8DD"/>
          </a:solidFill>
          <a:ln w="19050">
            <a:noFill/>
            <a:miter/>
          </a:ln>
        </p:spPr>
        <p:txBody>
          <a:bodyPr lIns="60960" tIns="1341120" rIns="60960" bIns="81263" anchor="t"/>
          <a:lstStyle/>
          <a:p>
            <a:pPr>
              <a:spcBef>
                <a:spcPts val="1133"/>
              </a:spcBef>
              <a:buClr>
                <a:srgbClr val="919191"/>
              </a:buClr>
            </a:pPr>
            <a:endParaRPr lang="zh-CN" altLang="en-US" sz="1867" dirty="0">
              <a:solidFill>
                <a:srgbClr val="FF0000"/>
              </a:solidFill>
              <a:latin typeface="微软雅黑" pitchFamily="34" charset="-122"/>
              <a:ea typeface="微软雅黑" pitchFamily="34" charset="-122"/>
              <a:sym typeface="Segoe UI" pitchFamily="34" charset="0"/>
            </a:endParaRPr>
          </a:p>
        </p:txBody>
      </p:sp>
      <p:sp>
        <p:nvSpPr>
          <p:cNvPr id="77" name="文本框 88"/>
          <p:cNvSpPr txBox="1"/>
          <p:nvPr/>
        </p:nvSpPr>
        <p:spPr>
          <a:xfrm>
            <a:off x="2372784" y="4227168"/>
            <a:ext cx="1674283" cy="379656"/>
          </a:xfrm>
          <a:prstGeom prst="rect">
            <a:avLst/>
          </a:prstGeom>
          <a:noFill/>
          <a:ln w="9525">
            <a:noFill/>
            <a:miter/>
          </a:ln>
        </p:spPr>
        <p:txBody>
          <a:bodyPr anchor="t">
            <a:spAutoFit/>
          </a:bodyPr>
          <a:lstStyle/>
          <a:p>
            <a:pPr lvl="0" algn="ctr" eaLnBrk="0" hangingPunct="0">
              <a:buClr>
                <a:srgbClr val="000000"/>
              </a:buClr>
            </a:pPr>
            <a:r>
              <a:rPr lang="zh-CN" altLang="en-US" sz="1867" dirty="0">
                <a:solidFill>
                  <a:schemeClr val="bg1"/>
                </a:solidFill>
                <a:latin typeface="微软雅黑" pitchFamily="34" charset="-122"/>
                <a:ea typeface="微软雅黑" pitchFamily="34" charset="-122"/>
              </a:rPr>
              <a:t>档案管理系统</a:t>
            </a:r>
          </a:p>
        </p:txBody>
      </p:sp>
      <p:sp>
        <p:nvSpPr>
          <p:cNvPr id="78" name="文本框 77"/>
          <p:cNvSpPr txBox="1"/>
          <p:nvPr/>
        </p:nvSpPr>
        <p:spPr bwMode="auto">
          <a:xfrm>
            <a:off x="10238318" y="4189067"/>
            <a:ext cx="1775884" cy="379656"/>
          </a:xfrm>
          <a:prstGeom prst="rect">
            <a:avLst/>
          </a:prstGeom>
          <a:noFill/>
        </p:spPr>
        <p:txBody>
          <a:bodyPr>
            <a:spAutoFit/>
          </a:bodyPr>
          <a:lstStyle/>
          <a:p>
            <a:pPr algn="ctr" rtl="0" eaLnBrk="0" hangingPunct="0">
              <a:defRPr/>
            </a:pPr>
            <a:r>
              <a:rPr lang="zh-CN" altLang="en-US" sz="1867" dirty="0">
                <a:solidFill>
                  <a:schemeClr val="bg1"/>
                </a:solidFill>
                <a:latin typeface="微软雅黑" charset="0"/>
                <a:ea typeface="微软雅黑" charset="0"/>
                <a:cs typeface="+mn-cs"/>
              </a:rPr>
              <a:t>其他应用</a:t>
            </a:r>
          </a:p>
        </p:txBody>
      </p:sp>
      <p:pic>
        <p:nvPicPr>
          <p:cNvPr id="79" name="Picture 76"/>
          <p:cNvPicPr>
            <a:picLocks noChangeAspect="1"/>
          </p:cNvPicPr>
          <p:nvPr/>
        </p:nvPicPr>
        <p:blipFill>
          <a:blip r:embed="rId11" cstate="print"/>
          <a:srcRect/>
          <a:stretch>
            <a:fillRect/>
          </a:stretch>
        </p:blipFill>
        <p:spPr>
          <a:xfrm>
            <a:off x="8132234" y="3050303"/>
            <a:ext cx="840316" cy="588433"/>
          </a:xfrm>
          <a:prstGeom prst="rect">
            <a:avLst/>
          </a:prstGeom>
          <a:solidFill>
            <a:srgbClr val="02C619"/>
          </a:solidFill>
          <a:ln w="9525">
            <a:noFill/>
            <a:miter/>
          </a:ln>
        </p:spPr>
      </p:pic>
      <p:pic>
        <p:nvPicPr>
          <p:cNvPr id="80" name="Picture 67"/>
          <p:cNvPicPr>
            <a:picLocks noChangeAspect="1"/>
          </p:cNvPicPr>
          <p:nvPr/>
        </p:nvPicPr>
        <p:blipFill>
          <a:blip r:embed="rId12" cstate="print"/>
          <a:srcRect l="27679"/>
          <a:stretch>
            <a:fillRect/>
          </a:stretch>
        </p:blipFill>
        <p:spPr>
          <a:xfrm>
            <a:off x="910168" y="3132851"/>
            <a:ext cx="740833" cy="431800"/>
          </a:xfrm>
          <a:prstGeom prst="rect">
            <a:avLst/>
          </a:prstGeom>
          <a:solidFill>
            <a:srgbClr val="02C619"/>
          </a:solidFill>
          <a:ln w="9525">
            <a:noFill/>
            <a:miter/>
          </a:ln>
        </p:spPr>
      </p:pic>
      <p:pic>
        <p:nvPicPr>
          <p:cNvPr id="81" name="Picture 69"/>
          <p:cNvPicPr>
            <a:picLocks noChangeAspect="1"/>
          </p:cNvPicPr>
          <p:nvPr/>
        </p:nvPicPr>
        <p:blipFill>
          <a:blip r:embed="rId13" cstate="print"/>
          <a:srcRect/>
          <a:stretch>
            <a:fillRect/>
          </a:stretch>
        </p:blipFill>
        <p:spPr>
          <a:xfrm>
            <a:off x="461434" y="3215401"/>
            <a:ext cx="448733" cy="266700"/>
          </a:xfrm>
          <a:prstGeom prst="rect">
            <a:avLst/>
          </a:prstGeom>
          <a:solidFill>
            <a:srgbClr val="02C619"/>
          </a:solidFill>
          <a:ln w="9525">
            <a:noFill/>
            <a:miter/>
          </a:ln>
        </p:spPr>
      </p:pic>
      <p:sp>
        <p:nvSpPr>
          <p:cNvPr id="82" name="矩形 3"/>
          <p:cNvSpPr/>
          <p:nvPr/>
        </p:nvSpPr>
        <p:spPr>
          <a:xfrm>
            <a:off x="1807634" y="5213535"/>
            <a:ext cx="1604433" cy="404284"/>
          </a:xfrm>
          <a:prstGeom prst="rect">
            <a:avLst/>
          </a:prstGeom>
          <a:solidFill>
            <a:srgbClr val="FFFFFF"/>
          </a:solidFill>
          <a:ln w="9525">
            <a:noFill/>
            <a:miter/>
          </a:ln>
        </p:spPr>
        <p:txBody>
          <a:bodyPr anchor="t"/>
          <a:lstStyle/>
          <a:p>
            <a:pPr lvl="0">
              <a:buClr>
                <a:srgbClr val="000000"/>
              </a:buClr>
            </a:pPr>
            <a:endParaRPr lang="zh-CN" altLang="en-US" sz="3200" dirty="0">
              <a:latin typeface="微软雅黑" pitchFamily="34" charset="-122"/>
              <a:ea typeface="微软雅黑" pitchFamily="34" charset="-122"/>
            </a:endParaRPr>
          </a:p>
        </p:txBody>
      </p:sp>
      <p:sp>
        <p:nvSpPr>
          <p:cNvPr id="83" name="矩形 5"/>
          <p:cNvSpPr/>
          <p:nvPr/>
        </p:nvSpPr>
        <p:spPr>
          <a:xfrm>
            <a:off x="1800430" y="5236818"/>
            <a:ext cx="1620957" cy="338554"/>
          </a:xfrm>
          <a:prstGeom prst="rect">
            <a:avLst/>
          </a:prstGeom>
          <a:noFill/>
          <a:ln w="9525">
            <a:noFill/>
            <a:miter/>
          </a:ln>
        </p:spPr>
        <p:txBody>
          <a:bodyPr wrap="none" anchor="t">
            <a:spAutoFit/>
          </a:bodyPr>
          <a:lstStyle/>
          <a:p>
            <a:pPr lvl="0" algn="ctr">
              <a:buClr>
                <a:srgbClr val="000000"/>
              </a:buClr>
            </a:pPr>
            <a:r>
              <a:rPr lang="zh-CN" altLang="en-US" sz="1600" dirty="0">
                <a:latin typeface="微软雅黑" pitchFamily="34" charset="-122"/>
                <a:ea typeface="微软雅黑" pitchFamily="34" charset="-122"/>
              </a:rPr>
              <a:t>中文解析和搜索</a:t>
            </a:r>
          </a:p>
        </p:txBody>
      </p:sp>
      <p:sp>
        <p:nvSpPr>
          <p:cNvPr id="84" name="矩形 95"/>
          <p:cNvSpPr/>
          <p:nvPr/>
        </p:nvSpPr>
        <p:spPr>
          <a:xfrm>
            <a:off x="1797052" y="5744819"/>
            <a:ext cx="1604433" cy="654049"/>
          </a:xfrm>
          <a:prstGeom prst="rect">
            <a:avLst/>
          </a:prstGeom>
          <a:solidFill>
            <a:srgbClr val="FFFFFF"/>
          </a:solidFill>
          <a:ln w="9525">
            <a:noFill/>
            <a:miter/>
          </a:ln>
        </p:spPr>
        <p:txBody>
          <a:bodyPr anchor="t"/>
          <a:lstStyle/>
          <a:p>
            <a:pPr lvl="0">
              <a:buClr>
                <a:srgbClr val="000000"/>
              </a:buClr>
            </a:pPr>
            <a:endParaRPr lang="zh-CN" altLang="en-US" sz="3200" dirty="0">
              <a:latin typeface="微软雅黑" pitchFamily="34" charset="-122"/>
              <a:ea typeface="微软雅黑" pitchFamily="34" charset="-122"/>
            </a:endParaRPr>
          </a:p>
        </p:txBody>
      </p:sp>
      <p:sp>
        <p:nvSpPr>
          <p:cNvPr id="85" name="矩形 96"/>
          <p:cNvSpPr/>
          <p:nvPr/>
        </p:nvSpPr>
        <p:spPr>
          <a:xfrm>
            <a:off x="2107151" y="5509868"/>
            <a:ext cx="1005403" cy="830997"/>
          </a:xfrm>
          <a:prstGeom prst="rect">
            <a:avLst/>
          </a:prstGeom>
          <a:noFill/>
          <a:ln w="9525">
            <a:noFill/>
            <a:miter/>
          </a:ln>
        </p:spPr>
        <p:txBody>
          <a:bodyPr wrap="none" anchor="t">
            <a:spAutoFit/>
          </a:bodyPr>
          <a:lstStyle/>
          <a:p>
            <a:pPr lvl="0" algn="ctr">
              <a:buClr>
                <a:srgbClr val="000000"/>
              </a:buClr>
            </a:pPr>
            <a:endParaRPr lang="zh-CN" altLang="en-US" sz="1600" dirty="0">
              <a:latin typeface="微软雅黑" pitchFamily="34" charset="-122"/>
              <a:ea typeface="微软雅黑" pitchFamily="34" charset="-122"/>
            </a:endParaRPr>
          </a:p>
          <a:p>
            <a:pPr lvl="0" algn="ctr">
              <a:buClr>
                <a:srgbClr val="000000"/>
              </a:buClr>
            </a:pPr>
            <a:r>
              <a:rPr lang="zh-CN" altLang="en-US" sz="1600" dirty="0">
                <a:latin typeface="微软雅黑" pitchFamily="34" charset="-122"/>
                <a:ea typeface="微软雅黑" pitchFamily="34" charset="-122"/>
              </a:rPr>
              <a:t>企业应用</a:t>
            </a:r>
          </a:p>
          <a:p>
            <a:pPr lvl="0" algn="ctr">
              <a:buClr>
                <a:srgbClr val="000000"/>
              </a:buClr>
            </a:pPr>
            <a:r>
              <a:rPr lang="zh-CN" altLang="en-US" sz="1600" dirty="0">
                <a:latin typeface="微软雅黑" pitchFamily="34" charset="-122"/>
                <a:ea typeface="微软雅黑" pitchFamily="34" charset="-122"/>
              </a:rPr>
              <a:t>数据集成</a:t>
            </a:r>
          </a:p>
        </p:txBody>
      </p:sp>
      <p:sp>
        <p:nvSpPr>
          <p:cNvPr id="86" name="矩形 97"/>
          <p:cNvSpPr/>
          <p:nvPr/>
        </p:nvSpPr>
        <p:spPr>
          <a:xfrm>
            <a:off x="3553885" y="5213535"/>
            <a:ext cx="1274233" cy="404284"/>
          </a:xfrm>
          <a:prstGeom prst="rect">
            <a:avLst/>
          </a:prstGeom>
          <a:solidFill>
            <a:srgbClr val="FFFFFF"/>
          </a:solidFill>
          <a:ln w="9525">
            <a:noFill/>
            <a:miter/>
          </a:ln>
        </p:spPr>
        <p:txBody>
          <a:bodyPr anchor="t"/>
          <a:lstStyle/>
          <a:p>
            <a:pPr lvl="0">
              <a:buClr>
                <a:srgbClr val="000000"/>
              </a:buClr>
            </a:pPr>
            <a:endParaRPr lang="zh-CN" altLang="en-US" sz="3200" dirty="0">
              <a:latin typeface="微软雅黑" pitchFamily="34" charset="-122"/>
              <a:ea typeface="微软雅黑" pitchFamily="34" charset="-122"/>
            </a:endParaRPr>
          </a:p>
        </p:txBody>
      </p:sp>
      <p:sp>
        <p:nvSpPr>
          <p:cNvPr id="87" name="矩形 98"/>
          <p:cNvSpPr/>
          <p:nvPr/>
        </p:nvSpPr>
        <p:spPr>
          <a:xfrm>
            <a:off x="3665017" y="5230468"/>
            <a:ext cx="1005403" cy="338554"/>
          </a:xfrm>
          <a:prstGeom prst="rect">
            <a:avLst/>
          </a:prstGeom>
          <a:noFill/>
          <a:ln w="9525">
            <a:noFill/>
            <a:miter/>
          </a:ln>
        </p:spPr>
        <p:txBody>
          <a:bodyPr wrap="none" anchor="t">
            <a:spAutoFit/>
          </a:bodyPr>
          <a:lstStyle/>
          <a:p>
            <a:pPr lvl="0" algn="ctr">
              <a:buClr>
                <a:srgbClr val="000000"/>
              </a:buClr>
            </a:pPr>
            <a:r>
              <a:rPr lang="zh-CN" altLang="en-US" sz="1600" dirty="0">
                <a:latin typeface="微软雅黑" pitchFamily="34" charset="-122"/>
                <a:ea typeface="微软雅黑" pitchFamily="34" charset="-122"/>
              </a:rPr>
              <a:t>对象存储</a:t>
            </a:r>
          </a:p>
        </p:txBody>
      </p:sp>
      <p:sp>
        <p:nvSpPr>
          <p:cNvPr id="88" name="矩形 99"/>
          <p:cNvSpPr/>
          <p:nvPr/>
        </p:nvSpPr>
        <p:spPr>
          <a:xfrm>
            <a:off x="3553885" y="5757518"/>
            <a:ext cx="1274233" cy="404283"/>
          </a:xfrm>
          <a:prstGeom prst="rect">
            <a:avLst/>
          </a:prstGeom>
          <a:solidFill>
            <a:srgbClr val="FFFFFF"/>
          </a:solidFill>
          <a:ln w="9525">
            <a:noFill/>
            <a:miter/>
          </a:ln>
        </p:spPr>
        <p:txBody>
          <a:bodyPr anchor="t"/>
          <a:lstStyle/>
          <a:p>
            <a:pPr lvl="0">
              <a:buClr>
                <a:srgbClr val="000000"/>
              </a:buClr>
            </a:pPr>
            <a:endParaRPr lang="zh-CN" altLang="en-US" sz="3200" dirty="0">
              <a:latin typeface="微软雅黑" pitchFamily="34" charset="-122"/>
              <a:ea typeface="微软雅黑" pitchFamily="34" charset="-122"/>
            </a:endParaRPr>
          </a:p>
        </p:txBody>
      </p:sp>
      <p:sp>
        <p:nvSpPr>
          <p:cNvPr id="89" name="矩形 100"/>
          <p:cNvSpPr/>
          <p:nvPr/>
        </p:nvSpPr>
        <p:spPr>
          <a:xfrm>
            <a:off x="3665017" y="5774452"/>
            <a:ext cx="1005403" cy="338554"/>
          </a:xfrm>
          <a:prstGeom prst="rect">
            <a:avLst/>
          </a:prstGeom>
          <a:noFill/>
          <a:ln w="9525">
            <a:noFill/>
            <a:miter/>
          </a:ln>
        </p:spPr>
        <p:txBody>
          <a:bodyPr wrap="none" anchor="t">
            <a:spAutoFit/>
          </a:bodyPr>
          <a:lstStyle/>
          <a:p>
            <a:pPr lvl="0" algn="ctr">
              <a:buClr>
                <a:srgbClr val="000000"/>
              </a:buClr>
            </a:pPr>
            <a:r>
              <a:rPr lang="zh-CN" altLang="en-US" sz="1600" dirty="0">
                <a:latin typeface="微软雅黑" pitchFamily="34" charset="-122"/>
                <a:ea typeface="微软雅黑" pitchFamily="34" charset="-122"/>
              </a:rPr>
              <a:t>存储优化</a:t>
            </a:r>
          </a:p>
        </p:txBody>
      </p:sp>
      <p:sp>
        <p:nvSpPr>
          <p:cNvPr id="90" name="矩形 101"/>
          <p:cNvSpPr/>
          <p:nvPr/>
        </p:nvSpPr>
        <p:spPr>
          <a:xfrm>
            <a:off x="6976534" y="5116167"/>
            <a:ext cx="1274233" cy="406400"/>
          </a:xfrm>
          <a:prstGeom prst="rect">
            <a:avLst/>
          </a:prstGeom>
          <a:solidFill>
            <a:srgbClr val="FFFFFF"/>
          </a:solidFill>
          <a:ln w="9525">
            <a:noFill/>
            <a:miter/>
          </a:ln>
        </p:spPr>
        <p:txBody>
          <a:bodyPr anchor="t"/>
          <a:lstStyle/>
          <a:p>
            <a:pPr lvl="0">
              <a:buClr>
                <a:srgbClr val="000000"/>
              </a:buClr>
            </a:pPr>
            <a:endParaRPr lang="zh-CN" altLang="en-US" sz="3200" dirty="0">
              <a:latin typeface="微软雅黑" pitchFamily="34" charset="-122"/>
              <a:ea typeface="微软雅黑" pitchFamily="34" charset="-122"/>
            </a:endParaRPr>
          </a:p>
        </p:txBody>
      </p:sp>
      <p:sp>
        <p:nvSpPr>
          <p:cNvPr id="91" name="矩形 102"/>
          <p:cNvSpPr/>
          <p:nvPr/>
        </p:nvSpPr>
        <p:spPr>
          <a:xfrm>
            <a:off x="7087667" y="5135218"/>
            <a:ext cx="1005403" cy="338554"/>
          </a:xfrm>
          <a:prstGeom prst="rect">
            <a:avLst/>
          </a:prstGeom>
          <a:noFill/>
          <a:ln w="9525">
            <a:noFill/>
            <a:miter/>
          </a:ln>
        </p:spPr>
        <p:txBody>
          <a:bodyPr wrap="none" anchor="t">
            <a:spAutoFit/>
          </a:bodyPr>
          <a:lstStyle/>
          <a:p>
            <a:pPr lvl="0" algn="ctr">
              <a:buClr>
                <a:srgbClr val="000000"/>
              </a:buClr>
            </a:pPr>
            <a:r>
              <a:rPr lang="zh-CN" altLang="en-US" sz="1600" dirty="0">
                <a:latin typeface="微软雅黑" pitchFamily="34" charset="-122"/>
                <a:ea typeface="微软雅黑" pitchFamily="34" charset="-122"/>
              </a:rPr>
              <a:t>客户管理</a:t>
            </a:r>
          </a:p>
        </p:txBody>
      </p:sp>
      <p:sp>
        <p:nvSpPr>
          <p:cNvPr id="92" name="矩形 103"/>
          <p:cNvSpPr/>
          <p:nvPr/>
        </p:nvSpPr>
        <p:spPr>
          <a:xfrm>
            <a:off x="6976534" y="5799851"/>
            <a:ext cx="1274233" cy="406400"/>
          </a:xfrm>
          <a:prstGeom prst="rect">
            <a:avLst/>
          </a:prstGeom>
          <a:solidFill>
            <a:srgbClr val="FFFFFF"/>
          </a:solidFill>
          <a:ln w="9525">
            <a:noFill/>
            <a:miter/>
          </a:ln>
        </p:spPr>
        <p:txBody>
          <a:bodyPr anchor="t"/>
          <a:lstStyle/>
          <a:p>
            <a:pPr lvl="0">
              <a:buClr>
                <a:srgbClr val="000000"/>
              </a:buClr>
            </a:pPr>
            <a:endParaRPr lang="zh-CN" altLang="en-US" sz="3200" dirty="0">
              <a:latin typeface="微软雅黑" pitchFamily="34" charset="-122"/>
              <a:ea typeface="微软雅黑" pitchFamily="34" charset="-122"/>
            </a:endParaRPr>
          </a:p>
        </p:txBody>
      </p:sp>
      <p:sp>
        <p:nvSpPr>
          <p:cNvPr id="93" name="矩形 104"/>
          <p:cNvSpPr/>
          <p:nvPr/>
        </p:nvSpPr>
        <p:spPr>
          <a:xfrm>
            <a:off x="7087667" y="5816785"/>
            <a:ext cx="1005403" cy="338554"/>
          </a:xfrm>
          <a:prstGeom prst="rect">
            <a:avLst/>
          </a:prstGeom>
          <a:noFill/>
          <a:ln w="9525">
            <a:noFill/>
            <a:miter/>
          </a:ln>
        </p:spPr>
        <p:txBody>
          <a:bodyPr wrap="none" anchor="t">
            <a:spAutoFit/>
          </a:bodyPr>
          <a:lstStyle/>
          <a:p>
            <a:pPr lvl="0" algn="ctr">
              <a:buClr>
                <a:srgbClr val="000000"/>
              </a:buClr>
            </a:pPr>
            <a:r>
              <a:rPr lang="zh-CN" altLang="en-US" sz="1600" dirty="0">
                <a:latin typeface="微软雅黑" pitchFamily="34" charset="-122"/>
                <a:ea typeface="微软雅黑" pitchFamily="34" charset="-122"/>
              </a:rPr>
              <a:t>计费管理</a:t>
            </a:r>
          </a:p>
        </p:txBody>
      </p:sp>
      <p:sp>
        <p:nvSpPr>
          <p:cNvPr id="94" name="矩形 105"/>
          <p:cNvSpPr/>
          <p:nvPr/>
        </p:nvSpPr>
        <p:spPr>
          <a:xfrm>
            <a:off x="8382001" y="5114051"/>
            <a:ext cx="1274233" cy="582083"/>
          </a:xfrm>
          <a:prstGeom prst="rect">
            <a:avLst/>
          </a:prstGeom>
          <a:solidFill>
            <a:srgbClr val="FFFFFF"/>
          </a:solidFill>
          <a:ln w="9525">
            <a:noFill/>
            <a:miter/>
          </a:ln>
        </p:spPr>
        <p:txBody>
          <a:bodyPr anchor="t"/>
          <a:lstStyle/>
          <a:p>
            <a:pPr lvl="0">
              <a:buClr>
                <a:srgbClr val="000000"/>
              </a:buClr>
            </a:pPr>
            <a:endParaRPr lang="zh-CN" altLang="en-US" sz="3200" dirty="0">
              <a:latin typeface="微软雅黑" pitchFamily="34" charset="-122"/>
              <a:ea typeface="微软雅黑" pitchFamily="34" charset="-122"/>
            </a:endParaRPr>
          </a:p>
        </p:txBody>
      </p:sp>
      <p:sp>
        <p:nvSpPr>
          <p:cNvPr id="95" name="矩形 106"/>
          <p:cNvSpPr/>
          <p:nvPr/>
        </p:nvSpPr>
        <p:spPr>
          <a:xfrm>
            <a:off x="8408532" y="5124635"/>
            <a:ext cx="1210588" cy="584775"/>
          </a:xfrm>
          <a:prstGeom prst="rect">
            <a:avLst/>
          </a:prstGeom>
          <a:noFill/>
          <a:ln w="9525">
            <a:noFill/>
            <a:miter/>
          </a:ln>
        </p:spPr>
        <p:txBody>
          <a:bodyPr wrap="none" anchor="t">
            <a:spAutoFit/>
          </a:bodyPr>
          <a:lstStyle/>
          <a:p>
            <a:pPr lvl="0" algn="ctr">
              <a:buClr>
                <a:srgbClr val="000000"/>
              </a:buClr>
            </a:pPr>
            <a:r>
              <a:rPr lang="zh-CN" altLang="en-US" sz="1600" dirty="0">
                <a:latin typeface="微软雅黑" pitchFamily="34" charset="-122"/>
                <a:ea typeface="微软雅黑" pitchFamily="34" charset="-122"/>
              </a:rPr>
              <a:t>虚拟化资源</a:t>
            </a:r>
            <a:endParaRPr lang="en-US" altLang="zh-CN" sz="1600" dirty="0">
              <a:latin typeface="微软雅黑" pitchFamily="34" charset="-122"/>
              <a:ea typeface="微软雅黑" pitchFamily="34" charset="-122"/>
            </a:endParaRPr>
          </a:p>
          <a:p>
            <a:pPr lvl="0" algn="ctr">
              <a:buClr>
                <a:srgbClr val="000000"/>
              </a:buClr>
            </a:pPr>
            <a:r>
              <a:rPr lang="zh-CN" altLang="en-US" sz="1600" dirty="0">
                <a:latin typeface="微软雅黑" pitchFamily="34" charset="-122"/>
                <a:ea typeface="微软雅黑" pitchFamily="34" charset="-122"/>
              </a:rPr>
              <a:t>管理</a:t>
            </a:r>
          </a:p>
        </p:txBody>
      </p:sp>
      <p:sp>
        <p:nvSpPr>
          <p:cNvPr id="96" name="矩形 108"/>
          <p:cNvSpPr/>
          <p:nvPr/>
        </p:nvSpPr>
        <p:spPr>
          <a:xfrm>
            <a:off x="8384118" y="5797735"/>
            <a:ext cx="1274233" cy="632884"/>
          </a:xfrm>
          <a:prstGeom prst="rect">
            <a:avLst/>
          </a:prstGeom>
          <a:solidFill>
            <a:srgbClr val="FFFFFF"/>
          </a:solidFill>
          <a:ln w="9525">
            <a:noFill/>
            <a:miter/>
          </a:ln>
        </p:spPr>
        <p:txBody>
          <a:bodyPr anchor="t"/>
          <a:lstStyle/>
          <a:p>
            <a:pPr lvl="0">
              <a:buClr>
                <a:srgbClr val="000000"/>
              </a:buClr>
            </a:pPr>
            <a:endParaRPr lang="zh-CN" altLang="en-US" sz="3200" dirty="0">
              <a:latin typeface="微软雅黑" pitchFamily="34" charset="-122"/>
              <a:ea typeface="微软雅黑" pitchFamily="34" charset="-122"/>
            </a:endParaRPr>
          </a:p>
        </p:txBody>
      </p:sp>
      <p:sp>
        <p:nvSpPr>
          <p:cNvPr id="97" name="矩形 109"/>
          <p:cNvSpPr/>
          <p:nvPr/>
        </p:nvSpPr>
        <p:spPr>
          <a:xfrm>
            <a:off x="8495251" y="5814668"/>
            <a:ext cx="1005403" cy="584775"/>
          </a:xfrm>
          <a:prstGeom prst="rect">
            <a:avLst/>
          </a:prstGeom>
          <a:noFill/>
          <a:ln w="9525">
            <a:noFill/>
            <a:miter/>
          </a:ln>
        </p:spPr>
        <p:txBody>
          <a:bodyPr wrap="none" anchor="t">
            <a:spAutoFit/>
          </a:bodyPr>
          <a:lstStyle/>
          <a:p>
            <a:pPr lvl="0" algn="ctr">
              <a:buClr>
                <a:srgbClr val="000000"/>
              </a:buClr>
            </a:pPr>
            <a:r>
              <a:rPr lang="zh-CN" altLang="en-US" sz="1600" dirty="0">
                <a:latin typeface="微软雅黑" pitchFamily="34" charset="-122"/>
                <a:ea typeface="微软雅黑" pitchFamily="34" charset="-122"/>
              </a:rPr>
              <a:t>物理资源</a:t>
            </a:r>
          </a:p>
          <a:p>
            <a:pPr lvl="0" algn="ctr">
              <a:buClr>
                <a:srgbClr val="000000"/>
              </a:buClr>
            </a:pPr>
            <a:r>
              <a:rPr lang="zh-CN" altLang="en-US" sz="1600" dirty="0">
                <a:latin typeface="微软雅黑" pitchFamily="34" charset="-122"/>
                <a:ea typeface="微软雅黑" pitchFamily="34" charset="-122"/>
              </a:rPr>
              <a:t>管理</a:t>
            </a:r>
          </a:p>
        </p:txBody>
      </p:sp>
      <p:sp>
        <p:nvSpPr>
          <p:cNvPr id="98" name="矩形 110"/>
          <p:cNvSpPr/>
          <p:nvPr/>
        </p:nvSpPr>
        <p:spPr>
          <a:xfrm>
            <a:off x="9781117" y="5111935"/>
            <a:ext cx="1126067" cy="404284"/>
          </a:xfrm>
          <a:prstGeom prst="rect">
            <a:avLst/>
          </a:prstGeom>
          <a:solidFill>
            <a:srgbClr val="FFFFFF"/>
          </a:solidFill>
          <a:ln w="9525">
            <a:noFill/>
            <a:miter/>
          </a:ln>
        </p:spPr>
        <p:txBody>
          <a:bodyPr anchor="t"/>
          <a:lstStyle/>
          <a:p>
            <a:pPr lvl="0">
              <a:buClr>
                <a:srgbClr val="000000"/>
              </a:buClr>
            </a:pPr>
            <a:endParaRPr lang="zh-CN" altLang="en-US" sz="3200" dirty="0">
              <a:latin typeface="微软雅黑" pitchFamily="34" charset="-122"/>
              <a:ea typeface="微软雅黑" pitchFamily="34" charset="-122"/>
            </a:endParaRPr>
          </a:p>
        </p:txBody>
      </p:sp>
      <p:sp>
        <p:nvSpPr>
          <p:cNvPr id="99" name="矩形 111"/>
          <p:cNvSpPr/>
          <p:nvPr/>
        </p:nvSpPr>
        <p:spPr>
          <a:xfrm>
            <a:off x="9849908" y="5128868"/>
            <a:ext cx="952505" cy="338554"/>
          </a:xfrm>
          <a:prstGeom prst="rect">
            <a:avLst/>
          </a:prstGeom>
          <a:noFill/>
          <a:ln w="9525">
            <a:noFill/>
            <a:miter/>
          </a:ln>
        </p:spPr>
        <p:txBody>
          <a:bodyPr wrap="none" anchor="t">
            <a:spAutoFit/>
          </a:bodyPr>
          <a:lstStyle/>
          <a:p>
            <a:pPr lvl="0" algn="ctr">
              <a:buClr>
                <a:srgbClr val="000000"/>
              </a:buClr>
            </a:pPr>
            <a:r>
              <a:rPr lang="zh-CN" altLang="en-US" sz="1600" dirty="0">
                <a:latin typeface="微软雅黑" pitchFamily="34" charset="-122"/>
                <a:ea typeface="微软雅黑" pitchFamily="34" charset="-122"/>
              </a:rPr>
              <a:t>平台</a:t>
            </a:r>
            <a:r>
              <a:rPr lang="en-US" altLang="zh-CN" sz="1600" dirty="0">
                <a:latin typeface="微软雅黑" pitchFamily="34" charset="-122"/>
                <a:ea typeface="微软雅黑" pitchFamily="34" charset="-122"/>
              </a:rPr>
              <a:t>API</a:t>
            </a:r>
            <a:endParaRPr lang="zh-CN" altLang="en-US" sz="1600" dirty="0">
              <a:latin typeface="微软雅黑" pitchFamily="34" charset="-122"/>
              <a:ea typeface="微软雅黑" pitchFamily="34" charset="-122"/>
            </a:endParaRPr>
          </a:p>
        </p:txBody>
      </p:sp>
      <p:sp>
        <p:nvSpPr>
          <p:cNvPr id="100" name="矩形 112"/>
          <p:cNvSpPr/>
          <p:nvPr/>
        </p:nvSpPr>
        <p:spPr>
          <a:xfrm>
            <a:off x="9770534" y="5799851"/>
            <a:ext cx="1123951" cy="406400"/>
          </a:xfrm>
          <a:prstGeom prst="rect">
            <a:avLst/>
          </a:prstGeom>
          <a:solidFill>
            <a:srgbClr val="FFFFFF"/>
          </a:solidFill>
          <a:ln w="9525">
            <a:noFill/>
            <a:miter/>
          </a:ln>
        </p:spPr>
        <p:txBody>
          <a:bodyPr anchor="t"/>
          <a:lstStyle/>
          <a:p>
            <a:pPr lvl="0">
              <a:buClr>
                <a:srgbClr val="000000"/>
              </a:buClr>
            </a:pPr>
            <a:endParaRPr lang="zh-CN" altLang="en-US" sz="3200" dirty="0">
              <a:latin typeface="微软雅黑" pitchFamily="34" charset="-122"/>
              <a:ea typeface="微软雅黑" pitchFamily="34" charset="-122"/>
            </a:endParaRPr>
          </a:p>
        </p:txBody>
      </p:sp>
      <p:sp>
        <p:nvSpPr>
          <p:cNvPr id="101" name="矩形 113"/>
          <p:cNvSpPr/>
          <p:nvPr/>
        </p:nvSpPr>
        <p:spPr>
          <a:xfrm>
            <a:off x="9822400" y="5816785"/>
            <a:ext cx="1005403" cy="338554"/>
          </a:xfrm>
          <a:prstGeom prst="rect">
            <a:avLst/>
          </a:prstGeom>
          <a:noFill/>
          <a:ln w="9525">
            <a:noFill/>
            <a:miter/>
          </a:ln>
        </p:spPr>
        <p:txBody>
          <a:bodyPr wrap="none" anchor="t">
            <a:spAutoFit/>
          </a:bodyPr>
          <a:lstStyle/>
          <a:p>
            <a:pPr lvl="0" algn="ctr">
              <a:buClr>
                <a:srgbClr val="000000"/>
              </a:buClr>
            </a:pPr>
            <a:r>
              <a:rPr lang="zh-CN" altLang="en-US" sz="1600" dirty="0">
                <a:latin typeface="微软雅黑" pitchFamily="34" charset="-122"/>
                <a:ea typeface="微软雅黑" pitchFamily="34" charset="-122"/>
              </a:rPr>
              <a:t>统一接口</a:t>
            </a:r>
          </a:p>
        </p:txBody>
      </p:sp>
      <p:sp>
        <p:nvSpPr>
          <p:cNvPr id="102" name="圆角矩形 49"/>
          <p:cNvSpPr/>
          <p:nvPr/>
        </p:nvSpPr>
        <p:spPr>
          <a:xfrm>
            <a:off x="5647646" y="3158250"/>
            <a:ext cx="1217476" cy="416984"/>
          </a:xfrm>
          <a:prstGeom prst="roundRect">
            <a:avLst>
              <a:gd name="adj" fmla="val 16667"/>
            </a:avLst>
          </a:prstGeom>
          <a:solidFill>
            <a:schemeClr val="bg1"/>
          </a:solidFill>
          <a:ln w="9525">
            <a:noFill/>
          </a:ln>
        </p:spPr>
        <p:txBody>
          <a:bodyPr anchor="t"/>
          <a:lstStyle/>
          <a:p>
            <a:pPr lvl="0" algn="ctr">
              <a:buClr>
                <a:srgbClr val="000000"/>
              </a:buClr>
            </a:pPr>
            <a:r>
              <a:rPr lang="en-US" altLang="zh-CN" sz="1467">
                <a:latin typeface="微软雅黑" pitchFamily="34" charset="-122"/>
                <a:ea typeface="微软雅黑" pitchFamily="34" charset="-122"/>
              </a:rPr>
              <a:t>AutoVue</a:t>
            </a:r>
            <a:endParaRPr lang="zh-CN" altLang="en-US" sz="1467" dirty="0">
              <a:latin typeface="微软雅黑" pitchFamily="34" charset="-122"/>
              <a:ea typeface="微软雅黑" pitchFamily="34" charset="-122"/>
            </a:endParaRPr>
          </a:p>
        </p:txBody>
      </p:sp>
    </p:spTree>
    <p:extLst>
      <p:ext uri="{BB962C8B-B14F-4D97-AF65-F5344CB8AC3E}">
        <p14:creationId xmlns:p14="http://schemas.microsoft.com/office/powerpoint/2010/main" val="2373005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9"/>
          <p:cNvGrpSpPr/>
          <p:nvPr/>
        </p:nvGrpSpPr>
        <p:grpSpPr>
          <a:xfrm>
            <a:off x="561703" y="1335610"/>
            <a:ext cx="6059204" cy="5280817"/>
            <a:chOff x="611560" y="627534"/>
            <a:chExt cx="4752528" cy="4392488"/>
          </a:xfrm>
        </p:grpSpPr>
        <p:sp>
          <p:nvSpPr>
            <p:cNvPr id="4" name="矩形 3"/>
            <p:cNvSpPr/>
            <p:nvPr/>
          </p:nvSpPr>
          <p:spPr>
            <a:xfrm>
              <a:off x="611560" y="627534"/>
              <a:ext cx="4752528"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43993" bIns="0"/>
            <a:lstStyle/>
            <a:p>
              <a:pPr lvl="0" algn="ctr" fontAlgn="base">
                <a:buClr>
                  <a:srgbClr val="000000"/>
                </a:buClr>
              </a:pPr>
              <a:r>
                <a:rPr lang="zh-CN" altLang="en-US" sz="2000" b="1" noProof="1">
                  <a:solidFill>
                    <a:srgbClr val="424242"/>
                  </a:solidFill>
                  <a:latin typeface="微软雅黑" charset="0"/>
                  <a:ea typeface="微软雅黑" charset="0"/>
                </a:rPr>
                <a:t>数据中心</a:t>
              </a:r>
              <a:r>
                <a:rPr lang="en-US" altLang="zh-CN" sz="2000" b="1" noProof="1">
                  <a:solidFill>
                    <a:srgbClr val="424242"/>
                  </a:solidFill>
                  <a:latin typeface="微软雅黑" charset="0"/>
                  <a:ea typeface="微软雅黑" charset="0"/>
                </a:rPr>
                <a:t>1</a:t>
              </a:r>
              <a:endParaRPr lang="zh-CN" altLang="en-US" sz="2000" b="1" noProof="1">
                <a:solidFill>
                  <a:srgbClr val="424242"/>
                </a:solidFill>
                <a:latin typeface="微软雅黑" charset="0"/>
                <a:ea typeface="微软雅黑" charset="0"/>
              </a:endParaRPr>
            </a:p>
          </p:txBody>
        </p:sp>
        <p:sp>
          <p:nvSpPr>
            <p:cNvPr id="5" name="矩形 4"/>
            <p:cNvSpPr/>
            <p:nvPr/>
          </p:nvSpPr>
          <p:spPr>
            <a:xfrm>
              <a:off x="682991" y="4732692"/>
              <a:ext cx="4609666" cy="21589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FFFFFF"/>
                  </a:solidFill>
                  <a:latin typeface="微软雅黑" charset="0"/>
                  <a:ea typeface="微软雅黑" charset="0"/>
                </a:rPr>
                <a:t>云存储集群</a:t>
              </a:r>
              <a:r>
                <a:rPr lang="en-US" altLang="zh-CN" sz="1400" noProof="1">
                  <a:solidFill>
                    <a:srgbClr val="FFFFFF"/>
                  </a:solidFill>
                  <a:latin typeface="微软雅黑" charset="0"/>
                  <a:ea typeface="微软雅黑" charset="0"/>
                </a:rPr>
                <a:t> </a:t>
              </a:r>
              <a:endParaRPr lang="zh-CN" altLang="en-US" sz="1400" noProof="1">
                <a:solidFill>
                  <a:srgbClr val="FFFFFF"/>
                </a:solidFill>
                <a:latin typeface="微软雅黑" charset="0"/>
                <a:ea typeface="微软雅黑" charset="0"/>
              </a:endParaRPr>
            </a:p>
          </p:txBody>
        </p:sp>
        <p:sp>
          <p:nvSpPr>
            <p:cNvPr id="6" name="矩形 5"/>
            <p:cNvSpPr/>
            <p:nvPr/>
          </p:nvSpPr>
          <p:spPr>
            <a:xfrm>
              <a:off x="682991" y="4443775"/>
              <a:ext cx="1512745" cy="21589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FFFFFF"/>
                  </a:solidFill>
                  <a:latin typeface="微软雅黑" charset="0"/>
                  <a:ea typeface="微软雅黑" charset="0"/>
                </a:rPr>
                <a:t>本地配置</a:t>
              </a:r>
              <a:r>
                <a:rPr lang="en-US" altLang="zh-CN" sz="1400" noProof="1">
                  <a:solidFill>
                    <a:srgbClr val="FFFFFF"/>
                  </a:solidFill>
                  <a:latin typeface="微软雅黑" charset="0"/>
                  <a:ea typeface="微软雅黑" charset="0"/>
                </a:rPr>
                <a:t> </a:t>
              </a:r>
              <a:endParaRPr lang="zh-CN" altLang="en-US" sz="1400" noProof="1">
                <a:solidFill>
                  <a:srgbClr val="FFFFFF"/>
                </a:solidFill>
                <a:latin typeface="微软雅黑" charset="0"/>
                <a:ea typeface="微软雅黑" charset="0"/>
              </a:endParaRPr>
            </a:p>
          </p:txBody>
        </p:sp>
        <p:sp>
          <p:nvSpPr>
            <p:cNvPr id="7" name="矩形 6"/>
            <p:cNvSpPr/>
            <p:nvPr/>
          </p:nvSpPr>
          <p:spPr>
            <a:xfrm>
              <a:off x="2233832" y="4443775"/>
              <a:ext cx="1512746" cy="21589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FFFFFF"/>
                  </a:solidFill>
                  <a:latin typeface="微软雅黑" charset="0"/>
                  <a:ea typeface="微软雅黑" charset="0"/>
                </a:rPr>
                <a:t>智能路由</a:t>
              </a:r>
              <a:r>
                <a:rPr lang="en-US" altLang="zh-CN" sz="1400" noProof="1">
                  <a:solidFill>
                    <a:srgbClr val="FFFFFF"/>
                  </a:solidFill>
                  <a:latin typeface="微软雅黑" charset="0"/>
                  <a:ea typeface="微软雅黑" charset="0"/>
                </a:rPr>
                <a:t> </a:t>
              </a:r>
              <a:endParaRPr lang="zh-CN" altLang="en-US" sz="1400" noProof="1">
                <a:solidFill>
                  <a:srgbClr val="FFFFFF"/>
                </a:solidFill>
                <a:latin typeface="微软雅黑" charset="0"/>
                <a:ea typeface="微软雅黑" charset="0"/>
              </a:endParaRPr>
            </a:p>
          </p:txBody>
        </p:sp>
        <p:sp>
          <p:nvSpPr>
            <p:cNvPr id="8" name="矩形 7"/>
            <p:cNvSpPr/>
            <p:nvPr/>
          </p:nvSpPr>
          <p:spPr>
            <a:xfrm>
              <a:off x="3779912" y="4443775"/>
              <a:ext cx="1512746" cy="21589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FFFFFF"/>
                  </a:solidFill>
                  <a:latin typeface="微软雅黑" charset="0"/>
                  <a:ea typeface="微软雅黑" charset="0"/>
                </a:rPr>
                <a:t>连接器</a:t>
              </a:r>
              <a:r>
                <a:rPr lang="en-US" altLang="zh-CN" sz="1400" noProof="1">
                  <a:solidFill>
                    <a:srgbClr val="FFFFFF"/>
                  </a:solidFill>
                  <a:latin typeface="微软雅黑" charset="0"/>
                  <a:ea typeface="微软雅黑" charset="0"/>
                </a:rPr>
                <a:t> </a:t>
              </a:r>
              <a:endParaRPr lang="zh-CN" altLang="en-US" sz="1400" noProof="1">
                <a:solidFill>
                  <a:srgbClr val="FFFFFF"/>
                </a:solidFill>
                <a:latin typeface="微软雅黑" charset="0"/>
                <a:ea typeface="微软雅黑" charset="0"/>
              </a:endParaRPr>
            </a:p>
          </p:txBody>
        </p:sp>
        <p:sp>
          <p:nvSpPr>
            <p:cNvPr id="9" name="矩形 8"/>
            <p:cNvSpPr/>
            <p:nvPr/>
          </p:nvSpPr>
          <p:spPr>
            <a:xfrm>
              <a:off x="682991" y="3505590"/>
              <a:ext cx="4609666" cy="86675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lstStyle/>
            <a:p>
              <a:pPr lvl="0" algn="ctr" fontAlgn="base">
                <a:buClr>
                  <a:srgbClr val="000000"/>
                </a:buClr>
              </a:pPr>
              <a:r>
                <a:rPr lang="zh-CN" altLang="en-US" sz="1400" noProof="1">
                  <a:solidFill>
                    <a:srgbClr val="FFFFFF"/>
                  </a:solidFill>
                  <a:latin typeface="微软雅黑" charset="0"/>
                  <a:ea typeface="微软雅黑" charset="0"/>
                </a:rPr>
                <a:t>公共服务</a:t>
              </a:r>
              <a:r>
                <a:rPr lang="en-US" altLang="zh-CN" sz="1400" noProof="1">
                  <a:solidFill>
                    <a:srgbClr val="FFFFFF"/>
                  </a:solidFill>
                  <a:latin typeface="微软雅黑" charset="0"/>
                  <a:ea typeface="微软雅黑" charset="0"/>
                </a:rPr>
                <a:t> </a:t>
              </a:r>
              <a:endParaRPr lang="zh-CN" altLang="en-US" sz="1400" noProof="1">
                <a:solidFill>
                  <a:srgbClr val="FFFFFF"/>
                </a:solidFill>
                <a:latin typeface="微软雅黑" charset="0"/>
                <a:ea typeface="微软雅黑" charset="0"/>
              </a:endParaRPr>
            </a:p>
          </p:txBody>
        </p:sp>
        <p:sp>
          <p:nvSpPr>
            <p:cNvPr id="10" name="矩形 9"/>
            <p:cNvSpPr/>
            <p:nvPr/>
          </p:nvSpPr>
          <p:spPr>
            <a:xfrm>
              <a:off x="727437" y="4108823"/>
              <a:ext cx="1480998"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0071BF"/>
                  </a:solidFill>
                  <a:latin typeface="微软雅黑" charset="0"/>
                  <a:ea typeface="微软雅黑" charset="0"/>
                </a:rPr>
                <a:t>权限控制</a:t>
              </a:r>
              <a:r>
                <a:rPr lang="en-US" altLang="zh-CN" sz="1400" noProof="1">
                  <a:solidFill>
                    <a:srgbClr val="0071BF"/>
                  </a:solidFill>
                  <a:latin typeface="微软雅黑" charset="0"/>
                  <a:ea typeface="微软雅黑" charset="0"/>
                </a:rPr>
                <a:t> </a:t>
              </a:r>
              <a:endParaRPr lang="zh-CN" altLang="en-US" sz="1400" noProof="1">
                <a:solidFill>
                  <a:srgbClr val="0071BF"/>
                </a:solidFill>
                <a:latin typeface="微软雅黑" charset="0"/>
                <a:ea typeface="微软雅黑" charset="0"/>
              </a:endParaRPr>
            </a:p>
          </p:txBody>
        </p:sp>
        <p:sp>
          <p:nvSpPr>
            <p:cNvPr id="11" name="矩形 10"/>
            <p:cNvSpPr/>
            <p:nvPr/>
          </p:nvSpPr>
          <p:spPr>
            <a:xfrm>
              <a:off x="2252881" y="4108823"/>
              <a:ext cx="1479411"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0071BF"/>
                  </a:solidFill>
                  <a:latin typeface="微软雅黑" charset="0"/>
                  <a:ea typeface="微软雅黑" charset="0"/>
                </a:rPr>
                <a:t>统一搜索</a:t>
              </a:r>
              <a:r>
                <a:rPr lang="en-US" altLang="zh-CN" sz="1400" noProof="1">
                  <a:solidFill>
                    <a:srgbClr val="0071BF"/>
                  </a:solidFill>
                  <a:latin typeface="微软雅黑" charset="0"/>
                  <a:ea typeface="微软雅黑" charset="0"/>
                </a:rPr>
                <a:t> </a:t>
              </a:r>
              <a:endParaRPr lang="zh-CN" altLang="en-US" sz="1400" noProof="1">
                <a:solidFill>
                  <a:srgbClr val="0071BF"/>
                </a:solidFill>
                <a:latin typeface="微软雅黑" charset="0"/>
                <a:ea typeface="微软雅黑" charset="0"/>
              </a:endParaRPr>
            </a:p>
          </p:txBody>
        </p:sp>
        <p:sp>
          <p:nvSpPr>
            <p:cNvPr id="12" name="矩形 11"/>
            <p:cNvSpPr/>
            <p:nvPr/>
          </p:nvSpPr>
          <p:spPr>
            <a:xfrm>
              <a:off x="3762452" y="4108823"/>
              <a:ext cx="1480998"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en-US" altLang="zh-CN" sz="1400" noProof="1">
                  <a:solidFill>
                    <a:srgbClr val="0071BF"/>
                  </a:solidFill>
                  <a:latin typeface="微软雅黑" charset="0"/>
                  <a:ea typeface="微软雅黑" charset="0"/>
                </a:rPr>
                <a:t>… </a:t>
              </a:r>
            </a:p>
          </p:txBody>
        </p:sp>
        <p:sp>
          <p:nvSpPr>
            <p:cNvPr id="13" name="矩形 12"/>
            <p:cNvSpPr/>
            <p:nvPr/>
          </p:nvSpPr>
          <p:spPr>
            <a:xfrm>
              <a:off x="727437" y="3819906"/>
              <a:ext cx="1480998" cy="2174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0071BF"/>
                  </a:solidFill>
                  <a:latin typeface="微软雅黑" charset="0"/>
                  <a:ea typeface="微软雅黑" charset="0"/>
                </a:rPr>
                <a:t>消息机制</a:t>
              </a:r>
              <a:r>
                <a:rPr lang="en-US" altLang="zh-CN" sz="1400" noProof="1">
                  <a:solidFill>
                    <a:srgbClr val="0071BF"/>
                  </a:solidFill>
                  <a:latin typeface="微软雅黑" charset="0"/>
                  <a:ea typeface="微软雅黑" charset="0"/>
                </a:rPr>
                <a:t> </a:t>
              </a:r>
              <a:endParaRPr lang="zh-CN" altLang="en-US" sz="1400" noProof="1">
                <a:solidFill>
                  <a:srgbClr val="0071BF"/>
                </a:solidFill>
                <a:latin typeface="微软雅黑" charset="0"/>
                <a:ea typeface="微软雅黑" charset="0"/>
              </a:endParaRPr>
            </a:p>
          </p:txBody>
        </p:sp>
        <p:sp>
          <p:nvSpPr>
            <p:cNvPr id="14" name="矩形 13"/>
            <p:cNvSpPr/>
            <p:nvPr/>
          </p:nvSpPr>
          <p:spPr>
            <a:xfrm>
              <a:off x="2244944" y="3819906"/>
              <a:ext cx="1480998" cy="2174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0071BF"/>
                  </a:solidFill>
                  <a:latin typeface="微软雅黑" charset="0"/>
                  <a:ea typeface="微软雅黑" charset="0"/>
                </a:rPr>
                <a:t>工作流</a:t>
              </a:r>
              <a:r>
                <a:rPr lang="en-US" altLang="zh-CN" sz="1400" noProof="1">
                  <a:solidFill>
                    <a:srgbClr val="0071BF"/>
                  </a:solidFill>
                  <a:latin typeface="微软雅黑" charset="0"/>
                  <a:ea typeface="微软雅黑" charset="0"/>
                </a:rPr>
                <a:t> </a:t>
              </a:r>
              <a:endParaRPr lang="zh-CN" altLang="en-US" sz="1400" noProof="1">
                <a:solidFill>
                  <a:srgbClr val="0071BF"/>
                </a:solidFill>
                <a:latin typeface="微软雅黑" charset="0"/>
                <a:ea typeface="微软雅黑" charset="0"/>
              </a:endParaRPr>
            </a:p>
          </p:txBody>
        </p:sp>
        <p:sp>
          <p:nvSpPr>
            <p:cNvPr id="15" name="矩形 14"/>
            <p:cNvSpPr/>
            <p:nvPr/>
          </p:nvSpPr>
          <p:spPr>
            <a:xfrm>
              <a:off x="3762452" y="3819906"/>
              <a:ext cx="1480998" cy="2174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0071BF"/>
                  </a:solidFill>
                  <a:latin typeface="微软雅黑" charset="0"/>
                  <a:ea typeface="微软雅黑" charset="0"/>
                </a:rPr>
                <a:t>国际化</a:t>
              </a:r>
              <a:r>
                <a:rPr lang="en-US" altLang="zh-CN" sz="1400" noProof="1">
                  <a:solidFill>
                    <a:srgbClr val="0071BF"/>
                  </a:solidFill>
                  <a:latin typeface="微软雅黑" charset="0"/>
                  <a:ea typeface="微软雅黑" charset="0"/>
                </a:rPr>
                <a:t> </a:t>
              </a:r>
              <a:endParaRPr lang="zh-CN" altLang="en-US" sz="1400" noProof="1">
                <a:solidFill>
                  <a:srgbClr val="0071BF"/>
                </a:solidFill>
                <a:latin typeface="微软雅黑" charset="0"/>
                <a:ea typeface="微软雅黑" charset="0"/>
              </a:endParaRPr>
            </a:p>
          </p:txBody>
        </p:sp>
        <p:sp>
          <p:nvSpPr>
            <p:cNvPr id="16" name="矩形 15"/>
            <p:cNvSpPr/>
            <p:nvPr/>
          </p:nvSpPr>
          <p:spPr>
            <a:xfrm>
              <a:off x="682991" y="2043544"/>
              <a:ext cx="2304833" cy="1392198"/>
            </a:xfrm>
            <a:prstGeom prst="rect">
              <a:avLst/>
            </a:prstGeom>
            <a:solidFill>
              <a:srgbClr val="6E7C8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lvl="0" algn="ctr" fontAlgn="base">
                <a:buClr>
                  <a:srgbClr val="000000"/>
                </a:buClr>
              </a:pPr>
              <a:r>
                <a:rPr lang="zh-CN" altLang="en-US" sz="1400" noProof="1">
                  <a:solidFill>
                    <a:srgbClr val="FFFFFF"/>
                  </a:solidFill>
                  <a:latin typeface="微软雅黑" charset="0"/>
                  <a:ea typeface="微软雅黑" charset="0"/>
                </a:rPr>
                <a:t>用户功能服务</a:t>
              </a:r>
              <a:r>
                <a:rPr lang="en-US" altLang="zh-CN" sz="1400" noProof="1">
                  <a:solidFill>
                    <a:srgbClr val="FFFFFF"/>
                  </a:solidFill>
                  <a:latin typeface="微软雅黑" charset="0"/>
                  <a:ea typeface="微软雅黑" charset="0"/>
                </a:rPr>
                <a:t> </a:t>
              </a:r>
              <a:endParaRPr lang="zh-CN" altLang="en-US" sz="1400" noProof="1">
                <a:solidFill>
                  <a:srgbClr val="FFFFFF"/>
                </a:solidFill>
                <a:latin typeface="微软雅黑" charset="0"/>
                <a:ea typeface="微软雅黑" charset="0"/>
              </a:endParaRPr>
            </a:p>
          </p:txBody>
        </p:sp>
        <p:sp>
          <p:nvSpPr>
            <p:cNvPr id="17" name="矩形 16"/>
            <p:cNvSpPr/>
            <p:nvPr/>
          </p:nvSpPr>
          <p:spPr>
            <a:xfrm>
              <a:off x="2987824" y="2043544"/>
              <a:ext cx="2304833" cy="1392198"/>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lvl="0" algn="ctr" fontAlgn="base">
                <a:buClr>
                  <a:srgbClr val="000000"/>
                </a:buClr>
              </a:pPr>
              <a:r>
                <a:rPr lang="zh-CN" altLang="en-US" sz="1400" noProof="1">
                  <a:solidFill>
                    <a:srgbClr val="FFFFFF"/>
                  </a:solidFill>
                  <a:latin typeface="微软雅黑" charset="0"/>
                  <a:ea typeface="微软雅黑" charset="0"/>
                </a:rPr>
                <a:t>管理功能服务</a:t>
              </a:r>
              <a:r>
                <a:rPr lang="en-US" altLang="zh-CN" sz="1400" noProof="1">
                  <a:solidFill>
                    <a:srgbClr val="FFFFFF"/>
                  </a:solidFill>
                  <a:latin typeface="微软雅黑" charset="0"/>
                  <a:ea typeface="微软雅黑" charset="0"/>
                </a:rPr>
                <a:t> </a:t>
              </a:r>
              <a:endParaRPr lang="zh-CN" altLang="en-US" sz="1400" noProof="1">
                <a:solidFill>
                  <a:srgbClr val="FFFFFF"/>
                </a:solidFill>
                <a:latin typeface="微软雅黑" charset="0"/>
                <a:ea typeface="微软雅黑" charset="0"/>
              </a:endParaRPr>
            </a:p>
          </p:txBody>
        </p:sp>
        <p:sp>
          <p:nvSpPr>
            <p:cNvPr id="18" name="矩形 17"/>
            <p:cNvSpPr/>
            <p:nvPr/>
          </p:nvSpPr>
          <p:spPr>
            <a:xfrm>
              <a:off x="721088" y="2353098"/>
              <a:ext cx="1082573"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7F7F7F"/>
                  </a:solidFill>
                  <a:latin typeface="微软雅黑" charset="0"/>
                  <a:ea typeface="微软雅黑" charset="0"/>
                </a:rPr>
                <a:t>个人文件</a:t>
              </a:r>
              <a:r>
                <a:rPr lang="en-US" altLang="zh-CN" sz="1400" noProof="1">
                  <a:solidFill>
                    <a:srgbClr val="7F7F7F"/>
                  </a:solidFill>
                  <a:latin typeface="微软雅黑" charset="0"/>
                  <a:ea typeface="微软雅黑" charset="0"/>
                </a:rPr>
                <a:t> </a:t>
              </a:r>
              <a:endParaRPr lang="zh-CN" altLang="en-US" sz="1400" noProof="1">
                <a:solidFill>
                  <a:srgbClr val="7F7F7F"/>
                </a:solidFill>
                <a:latin typeface="微软雅黑" charset="0"/>
                <a:ea typeface="微软雅黑" charset="0"/>
              </a:endParaRPr>
            </a:p>
          </p:txBody>
        </p:sp>
        <p:sp>
          <p:nvSpPr>
            <p:cNvPr id="19" name="矩形 18"/>
            <p:cNvSpPr/>
            <p:nvPr/>
          </p:nvSpPr>
          <p:spPr>
            <a:xfrm>
              <a:off x="1859218" y="2353098"/>
              <a:ext cx="1082573"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7F7F7F"/>
                  </a:solidFill>
                  <a:latin typeface="微软雅黑" charset="0"/>
                  <a:ea typeface="微软雅黑" charset="0"/>
                </a:rPr>
                <a:t>团队文件</a:t>
              </a:r>
              <a:r>
                <a:rPr lang="en-US" altLang="zh-CN" sz="1400" noProof="1">
                  <a:solidFill>
                    <a:srgbClr val="7F7F7F"/>
                  </a:solidFill>
                  <a:latin typeface="微软雅黑" charset="0"/>
                  <a:ea typeface="微软雅黑" charset="0"/>
                </a:rPr>
                <a:t> </a:t>
              </a:r>
              <a:endParaRPr lang="zh-CN" altLang="en-US" sz="1400" noProof="1">
                <a:solidFill>
                  <a:srgbClr val="7F7F7F"/>
                </a:solidFill>
                <a:latin typeface="微软雅黑" charset="0"/>
                <a:ea typeface="微软雅黑" charset="0"/>
              </a:endParaRPr>
            </a:p>
          </p:txBody>
        </p:sp>
        <p:sp>
          <p:nvSpPr>
            <p:cNvPr id="20" name="矩形 19"/>
            <p:cNvSpPr/>
            <p:nvPr/>
          </p:nvSpPr>
          <p:spPr>
            <a:xfrm>
              <a:off x="721088" y="2626140"/>
              <a:ext cx="1082573"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7F7F7F"/>
                  </a:solidFill>
                  <a:latin typeface="微软雅黑" charset="0"/>
                  <a:ea typeface="微软雅黑" charset="0"/>
                </a:rPr>
                <a:t>企业文件</a:t>
              </a:r>
              <a:r>
                <a:rPr lang="en-US" altLang="zh-CN" sz="1400" noProof="1">
                  <a:solidFill>
                    <a:srgbClr val="7F7F7F"/>
                  </a:solidFill>
                  <a:latin typeface="微软雅黑" charset="0"/>
                  <a:ea typeface="微软雅黑" charset="0"/>
                </a:rPr>
                <a:t> </a:t>
              </a:r>
              <a:endParaRPr lang="zh-CN" altLang="en-US" sz="1400" noProof="1">
                <a:solidFill>
                  <a:srgbClr val="7F7F7F"/>
                </a:solidFill>
                <a:latin typeface="微软雅黑" charset="0"/>
                <a:ea typeface="微软雅黑" charset="0"/>
              </a:endParaRPr>
            </a:p>
          </p:txBody>
        </p:sp>
        <p:sp>
          <p:nvSpPr>
            <p:cNvPr id="21" name="矩形 20"/>
            <p:cNvSpPr/>
            <p:nvPr/>
          </p:nvSpPr>
          <p:spPr>
            <a:xfrm>
              <a:off x="1859218" y="2626140"/>
              <a:ext cx="1082573"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7F7F7F"/>
                  </a:solidFill>
                  <a:latin typeface="微软雅黑" charset="0"/>
                  <a:ea typeface="微软雅黑" charset="0"/>
                </a:rPr>
                <a:t>文件分享</a:t>
              </a:r>
              <a:r>
                <a:rPr lang="en-US" altLang="zh-CN" sz="1400" noProof="1">
                  <a:solidFill>
                    <a:srgbClr val="7F7F7F"/>
                  </a:solidFill>
                  <a:latin typeface="微软雅黑" charset="0"/>
                  <a:ea typeface="微软雅黑" charset="0"/>
                </a:rPr>
                <a:t> </a:t>
              </a:r>
              <a:endParaRPr lang="zh-CN" altLang="en-US" sz="1400" noProof="1">
                <a:solidFill>
                  <a:srgbClr val="7F7F7F"/>
                </a:solidFill>
                <a:latin typeface="微软雅黑" charset="0"/>
                <a:ea typeface="微软雅黑" charset="0"/>
              </a:endParaRPr>
            </a:p>
          </p:txBody>
        </p:sp>
        <p:sp>
          <p:nvSpPr>
            <p:cNvPr id="22" name="矩形 21"/>
            <p:cNvSpPr/>
            <p:nvPr/>
          </p:nvSpPr>
          <p:spPr>
            <a:xfrm>
              <a:off x="721088" y="2891245"/>
              <a:ext cx="1082573"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7F7F7F"/>
                  </a:solidFill>
                  <a:latin typeface="微软雅黑" charset="0"/>
                  <a:ea typeface="微软雅黑" charset="0"/>
                </a:rPr>
                <a:t>文件评论</a:t>
              </a:r>
              <a:r>
                <a:rPr lang="en-US" altLang="zh-CN" sz="1400" noProof="1">
                  <a:solidFill>
                    <a:srgbClr val="7F7F7F"/>
                  </a:solidFill>
                  <a:latin typeface="微软雅黑" charset="0"/>
                  <a:ea typeface="微软雅黑" charset="0"/>
                </a:rPr>
                <a:t> </a:t>
              </a:r>
              <a:endParaRPr lang="zh-CN" altLang="en-US" sz="1400" noProof="1">
                <a:solidFill>
                  <a:srgbClr val="7F7F7F"/>
                </a:solidFill>
                <a:latin typeface="微软雅黑" charset="0"/>
                <a:ea typeface="微软雅黑" charset="0"/>
              </a:endParaRPr>
            </a:p>
          </p:txBody>
        </p:sp>
        <p:sp>
          <p:nvSpPr>
            <p:cNvPr id="23" name="矩形 22"/>
            <p:cNvSpPr/>
            <p:nvPr/>
          </p:nvSpPr>
          <p:spPr>
            <a:xfrm>
              <a:off x="1859218" y="2891245"/>
              <a:ext cx="1082573"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7F7F7F"/>
                  </a:solidFill>
                  <a:latin typeface="微软雅黑" charset="0"/>
                  <a:ea typeface="微软雅黑" charset="0"/>
                </a:rPr>
                <a:t>文件标签</a:t>
              </a:r>
              <a:r>
                <a:rPr lang="en-US" altLang="zh-CN" sz="1400" noProof="1">
                  <a:solidFill>
                    <a:srgbClr val="7F7F7F"/>
                  </a:solidFill>
                  <a:latin typeface="微软雅黑" charset="0"/>
                  <a:ea typeface="微软雅黑" charset="0"/>
                </a:rPr>
                <a:t> </a:t>
              </a:r>
              <a:endParaRPr lang="zh-CN" altLang="en-US" sz="1400" noProof="1">
                <a:solidFill>
                  <a:srgbClr val="7F7F7F"/>
                </a:solidFill>
                <a:latin typeface="微软雅黑" charset="0"/>
                <a:ea typeface="微软雅黑" charset="0"/>
              </a:endParaRPr>
            </a:p>
          </p:txBody>
        </p:sp>
        <p:sp>
          <p:nvSpPr>
            <p:cNvPr id="24" name="矩形 23"/>
            <p:cNvSpPr/>
            <p:nvPr/>
          </p:nvSpPr>
          <p:spPr>
            <a:xfrm>
              <a:off x="721088" y="3154762"/>
              <a:ext cx="1082573"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7F7F7F"/>
                  </a:solidFill>
                  <a:latin typeface="微软雅黑" charset="0"/>
                  <a:ea typeface="微软雅黑" charset="0"/>
                </a:rPr>
                <a:t>文件搜索</a:t>
              </a:r>
              <a:r>
                <a:rPr lang="en-US" altLang="zh-CN" sz="1400" noProof="1">
                  <a:solidFill>
                    <a:srgbClr val="7F7F7F"/>
                  </a:solidFill>
                  <a:latin typeface="微软雅黑" charset="0"/>
                  <a:ea typeface="微软雅黑" charset="0"/>
                </a:rPr>
                <a:t> </a:t>
              </a:r>
              <a:endParaRPr lang="zh-CN" altLang="en-US" sz="1400" noProof="1">
                <a:solidFill>
                  <a:srgbClr val="7F7F7F"/>
                </a:solidFill>
                <a:latin typeface="微软雅黑" charset="0"/>
                <a:ea typeface="微软雅黑" charset="0"/>
              </a:endParaRPr>
            </a:p>
          </p:txBody>
        </p:sp>
        <p:sp>
          <p:nvSpPr>
            <p:cNvPr id="25" name="矩形 24"/>
            <p:cNvSpPr/>
            <p:nvPr/>
          </p:nvSpPr>
          <p:spPr>
            <a:xfrm>
              <a:off x="1859218" y="3154762"/>
              <a:ext cx="1082573"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en-US" altLang="zh-CN" sz="1400" noProof="1">
                  <a:solidFill>
                    <a:srgbClr val="7F7F7F"/>
                  </a:solidFill>
                  <a:latin typeface="微软雅黑" charset="0"/>
                  <a:ea typeface="微软雅黑" charset="0"/>
                </a:rPr>
                <a:t>… </a:t>
              </a:r>
            </a:p>
          </p:txBody>
        </p:sp>
        <p:sp>
          <p:nvSpPr>
            <p:cNvPr id="26" name="矩形 25"/>
            <p:cNvSpPr/>
            <p:nvPr/>
          </p:nvSpPr>
          <p:spPr>
            <a:xfrm>
              <a:off x="3021158" y="2357860"/>
              <a:ext cx="1084161"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666666"/>
                  </a:solidFill>
                  <a:latin typeface="微软雅黑" charset="0"/>
                  <a:ea typeface="微软雅黑" charset="0"/>
                </a:rPr>
                <a:t>用户管理</a:t>
              </a:r>
              <a:r>
                <a:rPr lang="en-US" altLang="zh-CN" sz="1400" noProof="1">
                  <a:solidFill>
                    <a:srgbClr val="666666"/>
                  </a:solidFill>
                  <a:latin typeface="微软雅黑" charset="0"/>
                  <a:ea typeface="微软雅黑" charset="0"/>
                </a:rPr>
                <a:t> </a:t>
              </a:r>
              <a:endParaRPr lang="zh-CN" altLang="en-US" sz="1400" noProof="1">
                <a:solidFill>
                  <a:srgbClr val="666666"/>
                </a:solidFill>
                <a:latin typeface="微软雅黑" charset="0"/>
                <a:ea typeface="微软雅黑" charset="0"/>
              </a:endParaRPr>
            </a:p>
          </p:txBody>
        </p:sp>
        <p:sp>
          <p:nvSpPr>
            <p:cNvPr id="27" name="矩形 26"/>
            <p:cNvSpPr/>
            <p:nvPr/>
          </p:nvSpPr>
          <p:spPr>
            <a:xfrm>
              <a:off x="4159289" y="2357860"/>
              <a:ext cx="1084160"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666666"/>
                  </a:solidFill>
                  <a:latin typeface="微软雅黑" charset="0"/>
                  <a:ea typeface="微软雅黑" charset="0"/>
                </a:rPr>
                <a:t>部门管理</a:t>
              </a:r>
              <a:r>
                <a:rPr lang="en-US" altLang="zh-CN" sz="1400" noProof="1">
                  <a:solidFill>
                    <a:srgbClr val="666666"/>
                  </a:solidFill>
                  <a:latin typeface="微软雅黑" charset="0"/>
                  <a:ea typeface="微软雅黑" charset="0"/>
                </a:rPr>
                <a:t> </a:t>
              </a:r>
              <a:endParaRPr lang="zh-CN" altLang="en-US" sz="1400" noProof="1">
                <a:solidFill>
                  <a:srgbClr val="666666"/>
                </a:solidFill>
                <a:latin typeface="微软雅黑" charset="0"/>
                <a:ea typeface="微软雅黑" charset="0"/>
              </a:endParaRPr>
            </a:p>
          </p:txBody>
        </p:sp>
        <p:sp>
          <p:nvSpPr>
            <p:cNvPr id="28" name="矩形 27"/>
            <p:cNvSpPr/>
            <p:nvPr/>
          </p:nvSpPr>
          <p:spPr>
            <a:xfrm>
              <a:off x="3021158" y="2630902"/>
              <a:ext cx="1084161"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666666"/>
                  </a:solidFill>
                  <a:latin typeface="微软雅黑" charset="0"/>
                  <a:ea typeface="微软雅黑" charset="0"/>
                </a:rPr>
                <a:t>团队管理</a:t>
              </a:r>
              <a:r>
                <a:rPr lang="en-US" altLang="zh-CN" sz="1400" noProof="1">
                  <a:solidFill>
                    <a:srgbClr val="666666"/>
                  </a:solidFill>
                  <a:latin typeface="微软雅黑" charset="0"/>
                  <a:ea typeface="微软雅黑" charset="0"/>
                </a:rPr>
                <a:t> </a:t>
              </a:r>
              <a:endParaRPr lang="zh-CN" altLang="en-US" sz="1400" noProof="1">
                <a:solidFill>
                  <a:srgbClr val="666666"/>
                </a:solidFill>
                <a:latin typeface="微软雅黑" charset="0"/>
                <a:ea typeface="微软雅黑" charset="0"/>
              </a:endParaRPr>
            </a:p>
          </p:txBody>
        </p:sp>
        <p:sp>
          <p:nvSpPr>
            <p:cNvPr id="29" name="矩形 28"/>
            <p:cNvSpPr/>
            <p:nvPr/>
          </p:nvSpPr>
          <p:spPr>
            <a:xfrm>
              <a:off x="4159289" y="2630902"/>
              <a:ext cx="1084160"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666666"/>
                  </a:solidFill>
                  <a:latin typeface="微软雅黑" charset="0"/>
                  <a:ea typeface="微软雅黑" charset="0"/>
                </a:rPr>
                <a:t>日志管理</a:t>
              </a:r>
              <a:r>
                <a:rPr lang="en-US" altLang="zh-CN" sz="1400" noProof="1">
                  <a:solidFill>
                    <a:srgbClr val="666666"/>
                  </a:solidFill>
                  <a:latin typeface="微软雅黑" charset="0"/>
                  <a:ea typeface="微软雅黑" charset="0"/>
                </a:rPr>
                <a:t> </a:t>
              </a:r>
              <a:endParaRPr lang="zh-CN" altLang="en-US" sz="1400" noProof="1">
                <a:solidFill>
                  <a:srgbClr val="666666"/>
                </a:solidFill>
                <a:latin typeface="微软雅黑" charset="0"/>
                <a:ea typeface="微软雅黑" charset="0"/>
              </a:endParaRPr>
            </a:p>
          </p:txBody>
        </p:sp>
        <p:sp>
          <p:nvSpPr>
            <p:cNvPr id="30" name="矩形 29"/>
            <p:cNvSpPr/>
            <p:nvPr/>
          </p:nvSpPr>
          <p:spPr>
            <a:xfrm>
              <a:off x="3021158" y="2894419"/>
              <a:ext cx="1084161"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666666"/>
                  </a:solidFill>
                  <a:latin typeface="微软雅黑" charset="0"/>
                  <a:ea typeface="微软雅黑" charset="0"/>
                </a:rPr>
                <a:t>数据中心</a:t>
              </a:r>
              <a:r>
                <a:rPr lang="en-US" altLang="zh-CN" sz="1400" noProof="1">
                  <a:solidFill>
                    <a:srgbClr val="666666"/>
                  </a:solidFill>
                  <a:latin typeface="微软雅黑" charset="0"/>
                  <a:ea typeface="微软雅黑" charset="0"/>
                </a:rPr>
                <a:t> </a:t>
              </a:r>
              <a:endParaRPr lang="zh-CN" altLang="en-US" sz="1400" noProof="1">
                <a:solidFill>
                  <a:srgbClr val="666666"/>
                </a:solidFill>
                <a:latin typeface="微软雅黑" charset="0"/>
                <a:ea typeface="微软雅黑" charset="0"/>
              </a:endParaRPr>
            </a:p>
          </p:txBody>
        </p:sp>
        <p:sp>
          <p:nvSpPr>
            <p:cNvPr id="31" name="矩形 30"/>
            <p:cNvSpPr/>
            <p:nvPr/>
          </p:nvSpPr>
          <p:spPr>
            <a:xfrm>
              <a:off x="4159289" y="2894419"/>
              <a:ext cx="1084160"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666666"/>
                  </a:solidFill>
                  <a:latin typeface="微软雅黑" charset="0"/>
                  <a:ea typeface="微软雅黑" charset="0"/>
                </a:rPr>
                <a:t>对接认证</a:t>
              </a:r>
              <a:r>
                <a:rPr lang="en-US" altLang="zh-CN" sz="1400" noProof="1">
                  <a:solidFill>
                    <a:srgbClr val="666666"/>
                  </a:solidFill>
                  <a:latin typeface="微软雅黑" charset="0"/>
                  <a:ea typeface="微软雅黑" charset="0"/>
                </a:rPr>
                <a:t> </a:t>
              </a:r>
              <a:endParaRPr lang="zh-CN" altLang="en-US" sz="1400" noProof="1">
                <a:solidFill>
                  <a:srgbClr val="666666"/>
                </a:solidFill>
                <a:latin typeface="微软雅黑" charset="0"/>
                <a:ea typeface="微软雅黑" charset="0"/>
              </a:endParaRPr>
            </a:p>
          </p:txBody>
        </p:sp>
        <p:sp>
          <p:nvSpPr>
            <p:cNvPr id="32" name="矩形 31"/>
            <p:cNvSpPr/>
            <p:nvPr/>
          </p:nvSpPr>
          <p:spPr>
            <a:xfrm>
              <a:off x="3021158" y="3159525"/>
              <a:ext cx="1084161"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666666"/>
                  </a:solidFill>
                  <a:latin typeface="微软雅黑" charset="0"/>
                  <a:ea typeface="微软雅黑" charset="0"/>
                </a:rPr>
                <a:t>配置管理</a:t>
              </a:r>
              <a:r>
                <a:rPr lang="en-US" altLang="zh-CN" sz="1400" noProof="1">
                  <a:solidFill>
                    <a:srgbClr val="666666"/>
                  </a:solidFill>
                  <a:latin typeface="微软雅黑" charset="0"/>
                  <a:ea typeface="微软雅黑" charset="0"/>
                </a:rPr>
                <a:t> </a:t>
              </a:r>
              <a:endParaRPr lang="zh-CN" altLang="en-US" sz="1400" noProof="1">
                <a:solidFill>
                  <a:srgbClr val="666666"/>
                </a:solidFill>
                <a:latin typeface="微软雅黑" charset="0"/>
                <a:ea typeface="微软雅黑" charset="0"/>
              </a:endParaRPr>
            </a:p>
          </p:txBody>
        </p:sp>
        <p:sp>
          <p:nvSpPr>
            <p:cNvPr id="33" name="矩形 32"/>
            <p:cNvSpPr/>
            <p:nvPr/>
          </p:nvSpPr>
          <p:spPr>
            <a:xfrm>
              <a:off x="4159289" y="3159525"/>
              <a:ext cx="1084160"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en-US" altLang="zh-CN" sz="1400" noProof="1">
                  <a:solidFill>
                    <a:srgbClr val="666666"/>
                  </a:solidFill>
                  <a:latin typeface="微软雅黑" charset="0"/>
                  <a:ea typeface="微软雅黑" charset="0"/>
                </a:rPr>
                <a:t>… </a:t>
              </a:r>
            </a:p>
          </p:txBody>
        </p:sp>
        <p:sp>
          <p:nvSpPr>
            <p:cNvPr id="34" name="矩形 33"/>
            <p:cNvSpPr/>
            <p:nvPr/>
          </p:nvSpPr>
          <p:spPr>
            <a:xfrm>
              <a:off x="682991" y="1059322"/>
              <a:ext cx="4609666" cy="86675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lstStyle/>
            <a:p>
              <a:pPr lvl="0" algn="ctr" fontAlgn="base">
                <a:buClr>
                  <a:srgbClr val="000000"/>
                </a:buClr>
              </a:pPr>
              <a:r>
                <a:rPr lang="zh-CN" altLang="en-US" sz="1400" noProof="1">
                  <a:solidFill>
                    <a:srgbClr val="FFFFFF"/>
                  </a:solidFill>
                  <a:latin typeface="微软雅黑" charset="0"/>
                  <a:ea typeface="微软雅黑" charset="0"/>
                </a:rPr>
                <a:t>客户端</a:t>
              </a:r>
              <a:r>
                <a:rPr lang="en-US" altLang="zh-CN" sz="1400" noProof="1">
                  <a:solidFill>
                    <a:srgbClr val="FFFFFF"/>
                  </a:solidFill>
                  <a:latin typeface="微软雅黑" charset="0"/>
                  <a:ea typeface="微软雅黑" charset="0"/>
                </a:rPr>
                <a:t> </a:t>
              </a:r>
              <a:endParaRPr lang="zh-CN" altLang="en-US" sz="1400" noProof="1">
                <a:solidFill>
                  <a:srgbClr val="FFFFFF"/>
                </a:solidFill>
                <a:latin typeface="微软雅黑" charset="0"/>
                <a:ea typeface="微软雅黑" charset="0"/>
              </a:endParaRPr>
            </a:p>
          </p:txBody>
        </p:sp>
        <p:sp>
          <p:nvSpPr>
            <p:cNvPr id="35" name="矩形 34"/>
            <p:cNvSpPr/>
            <p:nvPr/>
          </p:nvSpPr>
          <p:spPr>
            <a:xfrm>
              <a:off x="727437" y="1662555"/>
              <a:ext cx="1480998"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en-US" altLang="zh-CN" sz="1400" noProof="1">
                  <a:solidFill>
                    <a:srgbClr val="0071BF"/>
                  </a:solidFill>
                  <a:latin typeface="微软雅黑" charset="0"/>
                  <a:ea typeface="微软雅黑" charset="0"/>
                </a:rPr>
                <a:t>iphone </a:t>
              </a:r>
            </a:p>
          </p:txBody>
        </p:sp>
        <p:sp>
          <p:nvSpPr>
            <p:cNvPr id="36" name="矩形 35"/>
            <p:cNvSpPr/>
            <p:nvPr/>
          </p:nvSpPr>
          <p:spPr>
            <a:xfrm>
              <a:off x="2252881" y="1662555"/>
              <a:ext cx="1479411"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en-US" altLang="zh-CN" sz="1400" noProof="1">
                  <a:solidFill>
                    <a:srgbClr val="0071BF"/>
                  </a:solidFill>
                  <a:latin typeface="微软雅黑" charset="0"/>
                  <a:ea typeface="微软雅黑" charset="0"/>
                </a:rPr>
                <a:t>android </a:t>
              </a:r>
            </a:p>
          </p:txBody>
        </p:sp>
        <p:sp>
          <p:nvSpPr>
            <p:cNvPr id="37" name="矩形 36"/>
            <p:cNvSpPr/>
            <p:nvPr/>
          </p:nvSpPr>
          <p:spPr>
            <a:xfrm>
              <a:off x="3762452" y="1662555"/>
              <a:ext cx="1480998"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en-US" altLang="zh-CN" sz="1400" noProof="1">
                  <a:solidFill>
                    <a:srgbClr val="0071BF"/>
                  </a:solidFill>
                  <a:latin typeface="微软雅黑" charset="0"/>
                  <a:ea typeface="微软雅黑" charset="0"/>
                </a:rPr>
                <a:t>… </a:t>
              </a:r>
            </a:p>
          </p:txBody>
        </p:sp>
        <p:sp>
          <p:nvSpPr>
            <p:cNvPr id="38" name="矩形 37"/>
            <p:cNvSpPr/>
            <p:nvPr/>
          </p:nvSpPr>
          <p:spPr>
            <a:xfrm>
              <a:off x="727437" y="1375226"/>
              <a:ext cx="1480998"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en-US" altLang="zh-CN" sz="1400" noProof="1">
                  <a:solidFill>
                    <a:srgbClr val="0071BF"/>
                  </a:solidFill>
                  <a:latin typeface="微软雅黑" charset="0"/>
                  <a:ea typeface="微软雅黑" charset="0"/>
                </a:rPr>
                <a:t>web </a:t>
              </a:r>
            </a:p>
          </p:txBody>
        </p:sp>
        <p:sp>
          <p:nvSpPr>
            <p:cNvPr id="39" name="矩形 38"/>
            <p:cNvSpPr/>
            <p:nvPr/>
          </p:nvSpPr>
          <p:spPr>
            <a:xfrm>
              <a:off x="2244944" y="1375226"/>
              <a:ext cx="1480998"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en-US" altLang="zh-CN" sz="1400" noProof="1">
                  <a:solidFill>
                    <a:srgbClr val="0071BF"/>
                  </a:solidFill>
                  <a:latin typeface="微软雅黑" charset="0"/>
                  <a:ea typeface="微软雅黑" charset="0"/>
                </a:rPr>
                <a:t>MS PC </a:t>
              </a:r>
            </a:p>
          </p:txBody>
        </p:sp>
        <p:sp>
          <p:nvSpPr>
            <p:cNvPr id="40" name="矩形 39"/>
            <p:cNvSpPr/>
            <p:nvPr/>
          </p:nvSpPr>
          <p:spPr>
            <a:xfrm>
              <a:off x="3762452" y="1375226"/>
              <a:ext cx="1480998" cy="215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en-US" altLang="zh-CN" sz="1400" noProof="1">
                  <a:solidFill>
                    <a:srgbClr val="0071BF"/>
                  </a:solidFill>
                  <a:latin typeface="微软雅黑" charset="0"/>
                  <a:ea typeface="微软雅黑" charset="0"/>
                </a:rPr>
                <a:t>MAC book </a:t>
              </a:r>
            </a:p>
          </p:txBody>
        </p:sp>
      </p:grpSp>
      <p:grpSp>
        <p:nvGrpSpPr>
          <p:cNvPr id="41" name="组合 47"/>
          <p:cNvGrpSpPr/>
          <p:nvPr/>
        </p:nvGrpSpPr>
        <p:grpSpPr>
          <a:xfrm>
            <a:off x="8007255" y="4731753"/>
            <a:ext cx="3048775" cy="2032965"/>
            <a:chOff x="5724128" y="627534"/>
            <a:chExt cx="2880320" cy="2160240"/>
          </a:xfrm>
        </p:grpSpPr>
        <p:sp>
          <p:nvSpPr>
            <p:cNvPr id="42" name="矩形 41"/>
            <p:cNvSpPr/>
            <p:nvPr/>
          </p:nvSpPr>
          <p:spPr>
            <a:xfrm>
              <a:off x="5724128" y="627534"/>
              <a:ext cx="2880320" cy="2160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43993" bIns="0"/>
            <a:lstStyle/>
            <a:p>
              <a:pPr lvl="0" algn="ctr" fontAlgn="base">
                <a:buClr>
                  <a:srgbClr val="000000"/>
                </a:buClr>
              </a:pPr>
              <a:r>
                <a:rPr lang="zh-CN" altLang="en-US" sz="2000" b="1" noProof="1">
                  <a:solidFill>
                    <a:srgbClr val="424242"/>
                  </a:solidFill>
                  <a:latin typeface="微软雅黑" charset="0"/>
                  <a:ea typeface="微软雅黑" charset="0"/>
                </a:rPr>
                <a:t>数据中心</a:t>
              </a:r>
              <a:r>
                <a:rPr lang="en-US" altLang="zh-CN" sz="2000" b="1" noProof="1">
                  <a:solidFill>
                    <a:srgbClr val="424242"/>
                  </a:solidFill>
                  <a:latin typeface="微软雅黑" charset="0"/>
                  <a:ea typeface="微软雅黑" charset="0"/>
                </a:rPr>
                <a:t>3</a:t>
              </a:r>
              <a:endParaRPr lang="zh-CN" altLang="en-US" sz="2000" b="1" noProof="1">
                <a:solidFill>
                  <a:srgbClr val="424242"/>
                </a:solidFill>
                <a:latin typeface="微软雅黑" charset="0"/>
                <a:ea typeface="微软雅黑" charset="0"/>
              </a:endParaRPr>
            </a:p>
          </p:txBody>
        </p:sp>
        <p:sp>
          <p:nvSpPr>
            <p:cNvPr id="43" name="矩形 42"/>
            <p:cNvSpPr/>
            <p:nvPr/>
          </p:nvSpPr>
          <p:spPr>
            <a:xfrm>
              <a:off x="5768223" y="2499864"/>
              <a:ext cx="2792130" cy="21639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FFFFFF"/>
                  </a:solidFill>
                  <a:latin typeface="微软雅黑" charset="0"/>
                  <a:ea typeface="微软雅黑" charset="0"/>
                </a:rPr>
                <a:t>云存储集群</a:t>
              </a:r>
              <a:r>
                <a:rPr lang="en-US" altLang="zh-CN" sz="1400" noProof="1">
                  <a:solidFill>
                    <a:srgbClr val="FFFFFF"/>
                  </a:solidFill>
                  <a:latin typeface="微软雅黑" charset="0"/>
                  <a:ea typeface="微软雅黑" charset="0"/>
                </a:rPr>
                <a:t> </a:t>
              </a:r>
              <a:endParaRPr lang="zh-CN" altLang="en-US" sz="1400" noProof="1">
                <a:solidFill>
                  <a:srgbClr val="FFFFFF"/>
                </a:solidFill>
                <a:latin typeface="微软雅黑" charset="0"/>
                <a:ea typeface="微软雅黑" charset="0"/>
              </a:endParaRPr>
            </a:p>
          </p:txBody>
        </p:sp>
        <p:sp>
          <p:nvSpPr>
            <p:cNvPr id="44" name="矩形 43"/>
            <p:cNvSpPr/>
            <p:nvPr/>
          </p:nvSpPr>
          <p:spPr>
            <a:xfrm>
              <a:off x="5768223" y="2211955"/>
              <a:ext cx="915424" cy="21639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FFFFFF"/>
                  </a:solidFill>
                  <a:latin typeface="微软雅黑" charset="0"/>
                  <a:ea typeface="微软雅黑" charset="0"/>
                </a:rPr>
                <a:t>本地配置</a:t>
              </a:r>
              <a:r>
                <a:rPr lang="en-US" altLang="zh-CN" sz="1400" noProof="1">
                  <a:solidFill>
                    <a:srgbClr val="FFFFFF"/>
                  </a:solidFill>
                  <a:latin typeface="微软雅黑" charset="0"/>
                  <a:ea typeface="微软雅黑" charset="0"/>
                </a:rPr>
                <a:t> </a:t>
              </a:r>
              <a:endParaRPr lang="zh-CN" altLang="en-US" sz="1400" noProof="1">
                <a:solidFill>
                  <a:srgbClr val="FFFFFF"/>
                </a:solidFill>
                <a:latin typeface="微软雅黑" charset="0"/>
                <a:ea typeface="微软雅黑" charset="0"/>
              </a:endParaRPr>
            </a:p>
          </p:txBody>
        </p:sp>
        <p:sp>
          <p:nvSpPr>
            <p:cNvPr id="45" name="矩形 44"/>
            <p:cNvSpPr/>
            <p:nvPr/>
          </p:nvSpPr>
          <p:spPr>
            <a:xfrm>
              <a:off x="6708340" y="2211955"/>
              <a:ext cx="915423" cy="21639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FFFFFF"/>
                  </a:solidFill>
                  <a:latin typeface="微软雅黑" charset="0"/>
                  <a:ea typeface="微软雅黑" charset="0"/>
                </a:rPr>
                <a:t>智能路由</a:t>
              </a:r>
              <a:r>
                <a:rPr lang="en-US" altLang="zh-CN" sz="1400" noProof="1">
                  <a:solidFill>
                    <a:srgbClr val="FFFFFF"/>
                  </a:solidFill>
                  <a:latin typeface="微软雅黑" charset="0"/>
                  <a:ea typeface="微软雅黑" charset="0"/>
                </a:rPr>
                <a:t> </a:t>
              </a:r>
              <a:endParaRPr lang="zh-CN" altLang="en-US" sz="1400" noProof="1">
                <a:solidFill>
                  <a:srgbClr val="FFFFFF"/>
                </a:solidFill>
                <a:latin typeface="微软雅黑" charset="0"/>
                <a:ea typeface="微软雅黑" charset="0"/>
              </a:endParaRPr>
            </a:p>
          </p:txBody>
        </p:sp>
        <p:sp>
          <p:nvSpPr>
            <p:cNvPr id="46" name="矩形 45"/>
            <p:cNvSpPr/>
            <p:nvPr/>
          </p:nvSpPr>
          <p:spPr>
            <a:xfrm>
              <a:off x="7644929" y="2211955"/>
              <a:ext cx="915424" cy="21639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FFFFFF"/>
                  </a:solidFill>
                  <a:latin typeface="微软雅黑" charset="0"/>
                  <a:ea typeface="微软雅黑" charset="0"/>
                </a:rPr>
                <a:t>连接器</a:t>
              </a:r>
              <a:r>
                <a:rPr lang="en-US" altLang="zh-CN" sz="1400" noProof="1">
                  <a:solidFill>
                    <a:srgbClr val="FFFFFF"/>
                  </a:solidFill>
                  <a:latin typeface="微软雅黑" charset="0"/>
                  <a:ea typeface="微软雅黑" charset="0"/>
                </a:rPr>
                <a:t> </a:t>
              </a:r>
              <a:endParaRPr lang="zh-CN" altLang="en-US" sz="1400" noProof="1">
                <a:solidFill>
                  <a:srgbClr val="FFFFFF"/>
                </a:solidFill>
                <a:latin typeface="微软雅黑" charset="0"/>
                <a:ea typeface="微软雅黑" charset="0"/>
              </a:endParaRPr>
            </a:p>
          </p:txBody>
        </p:sp>
        <p:sp>
          <p:nvSpPr>
            <p:cNvPr id="47" name="矩形 46"/>
            <p:cNvSpPr/>
            <p:nvPr/>
          </p:nvSpPr>
          <p:spPr>
            <a:xfrm>
              <a:off x="5768223" y="1870864"/>
              <a:ext cx="2792130" cy="2860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lvl="0" algn="ctr" fontAlgn="base">
                <a:buClr>
                  <a:srgbClr val="000000"/>
                </a:buClr>
              </a:pPr>
              <a:r>
                <a:rPr lang="zh-CN" altLang="en-US" sz="1400" noProof="1">
                  <a:solidFill>
                    <a:srgbClr val="FFFFFF"/>
                  </a:solidFill>
                  <a:latin typeface="微软雅黑" charset="0"/>
                  <a:ea typeface="微软雅黑" charset="0"/>
                </a:rPr>
                <a:t>公共服务</a:t>
              </a:r>
              <a:r>
                <a:rPr lang="en-US" altLang="zh-CN" sz="1400" noProof="1">
                  <a:solidFill>
                    <a:srgbClr val="FFFFFF"/>
                  </a:solidFill>
                  <a:latin typeface="微软雅黑" charset="0"/>
                  <a:ea typeface="微软雅黑" charset="0"/>
                </a:rPr>
                <a:t> </a:t>
              </a:r>
              <a:endParaRPr lang="zh-CN" altLang="en-US" sz="1400" noProof="1">
                <a:solidFill>
                  <a:srgbClr val="FFFFFF"/>
                </a:solidFill>
                <a:latin typeface="微软雅黑" charset="0"/>
                <a:ea typeface="微软雅黑" charset="0"/>
              </a:endParaRPr>
            </a:p>
          </p:txBody>
        </p:sp>
        <p:sp>
          <p:nvSpPr>
            <p:cNvPr id="48" name="矩形 47"/>
            <p:cNvSpPr/>
            <p:nvPr/>
          </p:nvSpPr>
          <p:spPr>
            <a:xfrm>
              <a:off x="5768223" y="1502266"/>
              <a:ext cx="1395183" cy="313584"/>
            </a:xfrm>
            <a:prstGeom prst="rect">
              <a:avLst/>
            </a:prstGeom>
            <a:solidFill>
              <a:srgbClr val="6E7C8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lvl="0" algn="ctr" fontAlgn="base">
                <a:buClr>
                  <a:srgbClr val="000000"/>
                </a:buClr>
              </a:pPr>
              <a:r>
                <a:rPr lang="zh-CN" altLang="en-US" sz="1400" noProof="1">
                  <a:solidFill>
                    <a:srgbClr val="FFFFFF"/>
                  </a:solidFill>
                  <a:latin typeface="微软雅黑" charset="0"/>
                  <a:ea typeface="微软雅黑" charset="0"/>
                </a:rPr>
                <a:t>用户功能服务</a:t>
              </a:r>
              <a:r>
                <a:rPr lang="en-US" altLang="zh-CN" sz="1400" noProof="1">
                  <a:solidFill>
                    <a:srgbClr val="FFFFFF"/>
                  </a:solidFill>
                  <a:latin typeface="微软雅黑" charset="0"/>
                  <a:ea typeface="微软雅黑" charset="0"/>
                </a:rPr>
                <a:t> </a:t>
              </a:r>
              <a:endParaRPr lang="zh-CN" altLang="en-US" sz="1400" noProof="1">
                <a:solidFill>
                  <a:srgbClr val="FFFFFF"/>
                </a:solidFill>
                <a:latin typeface="微软雅黑" charset="0"/>
                <a:ea typeface="微软雅黑" charset="0"/>
              </a:endParaRPr>
            </a:p>
          </p:txBody>
        </p:sp>
        <p:sp>
          <p:nvSpPr>
            <p:cNvPr id="49" name="矩形 48"/>
            <p:cNvSpPr/>
            <p:nvPr/>
          </p:nvSpPr>
          <p:spPr>
            <a:xfrm>
              <a:off x="7163406" y="1502266"/>
              <a:ext cx="1396947" cy="313584"/>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lvl="0" algn="ctr" fontAlgn="base">
                <a:buClr>
                  <a:srgbClr val="000000"/>
                </a:buClr>
              </a:pPr>
              <a:r>
                <a:rPr lang="zh-CN" altLang="en-US" sz="1400" noProof="1">
                  <a:solidFill>
                    <a:srgbClr val="FFFFFF"/>
                  </a:solidFill>
                  <a:latin typeface="微软雅黑" charset="0"/>
                  <a:ea typeface="微软雅黑" charset="0"/>
                </a:rPr>
                <a:t>管理功能服务</a:t>
              </a:r>
              <a:r>
                <a:rPr lang="en-US" altLang="zh-CN" sz="1400" noProof="1">
                  <a:solidFill>
                    <a:srgbClr val="FFFFFF"/>
                  </a:solidFill>
                  <a:latin typeface="微软雅黑" charset="0"/>
                  <a:ea typeface="微软雅黑" charset="0"/>
                </a:rPr>
                <a:t> </a:t>
              </a:r>
              <a:endParaRPr lang="zh-CN" altLang="en-US" sz="1400" noProof="1">
                <a:solidFill>
                  <a:srgbClr val="FFFFFF"/>
                </a:solidFill>
                <a:latin typeface="微软雅黑" charset="0"/>
                <a:ea typeface="微软雅黑" charset="0"/>
              </a:endParaRPr>
            </a:p>
          </p:txBody>
        </p:sp>
        <p:sp>
          <p:nvSpPr>
            <p:cNvPr id="50" name="矩形 49"/>
            <p:cNvSpPr/>
            <p:nvPr/>
          </p:nvSpPr>
          <p:spPr>
            <a:xfrm>
              <a:off x="5759404" y="1104327"/>
              <a:ext cx="2793893" cy="31358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lvl="0" algn="ctr" fontAlgn="base">
                <a:buClr>
                  <a:srgbClr val="000000"/>
                </a:buClr>
              </a:pPr>
              <a:r>
                <a:rPr lang="zh-CN" altLang="en-US" sz="1400" noProof="1">
                  <a:solidFill>
                    <a:srgbClr val="FFFFFF"/>
                  </a:solidFill>
                  <a:latin typeface="微软雅黑" charset="0"/>
                  <a:ea typeface="微软雅黑" charset="0"/>
                </a:rPr>
                <a:t>客户端</a:t>
              </a:r>
              <a:r>
                <a:rPr lang="en-US" altLang="zh-CN" sz="1400" noProof="1">
                  <a:solidFill>
                    <a:srgbClr val="FFFFFF"/>
                  </a:solidFill>
                  <a:latin typeface="微软雅黑" charset="0"/>
                  <a:ea typeface="微软雅黑" charset="0"/>
                </a:rPr>
                <a:t> </a:t>
              </a:r>
              <a:endParaRPr lang="zh-CN" altLang="en-US" sz="1400" noProof="1">
                <a:solidFill>
                  <a:srgbClr val="FFFFFF"/>
                </a:solidFill>
                <a:latin typeface="微软雅黑" charset="0"/>
                <a:ea typeface="微软雅黑" charset="0"/>
              </a:endParaRPr>
            </a:p>
          </p:txBody>
        </p:sp>
      </p:grpSp>
      <p:grpSp>
        <p:nvGrpSpPr>
          <p:cNvPr id="51" name="组合 57"/>
          <p:cNvGrpSpPr/>
          <p:nvPr/>
        </p:nvGrpSpPr>
        <p:grpSpPr>
          <a:xfrm>
            <a:off x="8007256" y="1358880"/>
            <a:ext cx="3096174" cy="2053205"/>
            <a:chOff x="5724128" y="627534"/>
            <a:chExt cx="2880320" cy="2160240"/>
          </a:xfrm>
        </p:grpSpPr>
        <p:sp>
          <p:nvSpPr>
            <p:cNvPr id="52" name="矩形 51"/>
            <p:cNvSpPr/>
            <p:nvPr/>
          </p:nvSpPr>
          <p:spPr>
            <a:xfrm>
              <a:off x="5724128" y="627534"/>
              <a:ext cx="2880320" cy="2160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43993" bIns="0"/>
            <a:lstStyle/>
            <a:p>
              <a:pPr lvl="0" algn="ctr" fontAlgn="base">
                <a:buClr>
                  <a:srgbClr val="000000"/>
                </a:buClr>
              </a:pPr>
              <a:r>
                <a:rPr lang="zh-CN" altLang="en-US" sz="2000" b="1" noProof="1">
                  <a:solidFill>
                    <a:srgbClr val="424242"/>
                  </a:solidFill>
                  <a:latin typeface="微软雅黑" charset="0"/>
                  <a:ea typeface="微软雅黑" charset="0"/>
                </a:rPr>
                <a:t>数据中心</a:t>
              </a:r>
              <a:r>
                <a:rPr lang="en-US" altLang="zh-CN" sz="2000" b="1" noProof="1">
                  <a:solidFill>
                    <a:srgbClr val="424242"/>
                  </a:solidFill>
                  <a:latin typeface="微软雅黑" charset="0"/>
                  <a:ea typeface="微软雅黑" charset="0"/>
                </a:rPr>
                <a:t>2</a:t>
              </a:r>
              <a:endParaRPr lang="zh-CN" altLang="en-US" sz="2000" b="1" noProof="1">
                <a:solidFill>
                  <a:srgbClr val="424242"/>
                </a:solidFill>
                <a:latin typeface="微软雅黑" charset="0"/>
                <a:ea typeface="微软雅黑" charset="0"/>
              </a:endParaRPr>
            </a:p>
          </p:txBody>
        </p:sp>
        <p:sp>
          <p:nvSpPr>
            <p:cNvPr id="53" name="矩形 52"/>
            <p:cNvSpPr/>
            <p:nvPr/>
          </p:nvSpPr>
          <p:spPr>
            <a:xfrm>
              <a:off x="5768223" y="2500108"/>
              <a:ext cx="2792130" cy="2162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FFFFFF"/>
                  </a:solidFill>
                  <a:latin typeface="微软雅黑" charset="0"/>
                  <a:ea typeface="微软雅黑" charset="0"/>
                </a:rPr>
                <a:t>云存储集群</a:t>
              </a:r>
              <a:r>
                <a:rPr lang="en-US" altLang="zh-CN" sz="1400" noProof="1">
                  <a:solidFill>
                    <a:srgbClr val="FFFFFF"/>
                  </a:solidFill>
                  <a:latin typeface="微软雅黑" charset="0"/>
                  <a:ea typeface="微软雅黑" charset="0"/>
                </a:rPr>
                <a:t> </a:t>
              </a:r>
              <a:endParaRPr lang="zh-CN" altLang="en-US" sz="1400" noProof="1">
                <a:solidFill>
                  <a:srgbClr val="FFFFFF"/>
                </a:solidFill>
                <a:latin typeface="微软雅黑" charset="0"/>
                <a:ea typeface="微软雅黑" charset="0"/>
              </a:endParaRPr>
            </a:p>
          </p:txBody>
        </p:sp>
        <p:sp>
          <p:nvSpPr>
            <p:cNvPr id="54" name="矩形 53"/>
            <p:cNvSpPr/>
            <p:nvPr/>
          </p:nvSpPr>
          <p:spPr>
            <a:xfrm>
              <a:off x="5768223" y="2212443"/>
              <a:ext cx="915424" cy="21620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FFFFFF"/>
                  </a:solidFill>
                  <a:latin typeface="微软雅黑" charset="0"/>
                  <a:ea typeface="微软雅黑" charset="0"/>
                </a:rPr>
                <a:t>本地配置</a:t>
              </a:r>
              <a:r>
                <a:rPr lang="en-US" altLang="zh-CN" sz="1400" noProof="1">
                  <a:solidFill>
                    <a:srgbClr val="FFFFFF"/>
                  </a:solidFill>
                  <a:latin typeface="微软雅黑" charset="0"/>
                  <a:ea typeface="微软雅黑" charset="0"/>
                </a:rPr>
                <a:t> </a:t>
              </a:r>
              <a:endParaRPr lang="zh-CN" altLang="en-US" sz="1400" noProof="1">
                <a:solidFill>
                  <a:srgbClr val="FFFFFF"/>
                </a:solidFill>
                <a:latin typeface="微软雅黑" charset="0"/>
                <a:ea typeface="微软雅黑" charset="0"/>
              </a:endParaRPr>
            </a:p>
          </p:txBody>
        </p:sp>
        <p:sp>
          <p:nvSpPr>
            <p:cNvPr id="55" name="矩形 54"/>
            <p:cNvSpPr/>
            <p:nvPr/>
          </p:nvSpPr>
          <p:spPr>
            <a:xfrm>
              <a:off x="6708340" y="2212443"/>
              <a:ext cx="915423" cy="21620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FFFFFF"/>
                  </a:solidFill>
                  <a:latin typeface="微软雅黑" charset="0"/>
                  <a:ea typeface="微软雅黑" charset="0"/>
                </a:rPr>
                <a:t>智能路由</a:t>
              </a:r>
              <a:r>
                <a:rPr lang="en-US" altLang="zh-CN" sz="1400" noProof="1">
                  <a:solidFill>
                    <a:srgbClr val="FFFFFF"/>
                  </a:solidFill>
                  <a:latin typeface="微软雅黑" charset="0"/>
                  <a:ea typeface="微软雅黑" charset="0"/>
                </a:rPr>
                <a:t> </a:t>
              </a:r>
              <a:endParaRPr lang="zh-CN" altLang="en-US" sz="1400" noProof="1">
                <a:solidFill>
                  <a:srgbClr val="FFFFFF"/>
                </a:solidFill>
                <a:latin typeface="微软雅黑" charset="0"/>
                <a:ea typeface="微软雅黑" charset="0"/>
              </a:endParaRPr>
            </a:p>
          </p:txBody>
        </p:sp>
        <p:sp>
          <p:nvSpPr>
            <p:cNvPr id="56" name="矩形 55"/>
            <p:cNvSpPr/>
            <p:nvPr/>
          </p:nvSpPr>
          <p:spPr>
            <a:xfrm>
              <a:off x="7644929" y="2212443"/>
              <a:ext cx="915424" cy="21620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buClr>
                  <a:srgbClr val="000000"/>
                </a:buClr>
              </a:pPr>
              <a:r>
                <a:rPr lang="zh-CN" altLang="en-US" sz="1400" noProof="1">
                  <a:solidFill>
                    <a:srgbClr val="FFFFFF"/>
                  </a:solidFill>
                  <a:latin typeface="微软雅黑" charset="0"/>
                  <a:ea typeface="微软雅黑" charset="0"/>
                </a:rPr>
                <a:t>连接器</a:t>
              </a:r>
              <a:r>
                <a:rPr lang="en-US" altLang="zh-CN" sz="1400" noProof="1">
                  <a:solidFill>
                    <a:srgbClr val="FFFFFF"/>
                  </a:solidFill>
                  <a:latin typeface="微软雅黑" charset="0"/>
                  <a:ea typeface="微软雅黑" charset="0"/>
                </a:rPr>
                <a:t> </a:t>
              </a:r>
              <a:endParaRPr lang="zh-CN" altLang="en-US" sz="1400" noProof="1">
                <a:solidFill>
                  <a:srgbClr val="FFFFFF"/>
                </a:solidFill>
                <a:latin typeface="微软雅黑" charset="0"/>
                <a:ea typeface="微软雅黑" charset="0"/>
              </a:endParaRPr>
            </a:p>
          </p:txBody>
        </p:sp>
        <p:sp>
          <p:nvSpPr>
            <p:cNvPr id="57" name="矩形 56"/>
            <p:cNvSpPr/>
            <p:nvPr/>
          </p:nvSpPr>
          <p:spPr>
            <a:xfrm>
              <a:off x="5768223" y="1851486"/>
              <a:ext cx="2792130" cy="28583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lvl="0" algn="ctr" fontAlgn="base">
                <a:buClr>
                  <a:srgbClr val="000000"/>
                </a:buClr>
              </a:pPr>
              <a:r>
                <a:rPr lang="zh-CN" altLang="en-US" sz="1400" noProof="1">
                  <a:solidFill>
                    <a:srgbClr val="FFFFFF"/>
                  </a:solidFill>
                  <a:latin typeface="微软雅黑" charset="0"/>
                  <a:ea typeface="微软雅黑" charset="0"/>
                </a:rPr>
                <a:t>公共服务</a:t>
              </a:r>
            </a:p>
          </p:txBody>
        </p:sp>
        <p:sp>
          <p:nvSpPr>
            <p:cNvPr id="58" name="矩形 57"/>
            <p:cNvSpPr/>
            <p:nvPr/>
          </p:nvSpPr>
          <p:spPr>
            <a:xfrm>
              <a:off x="5768223" y="1477705"/>
              <a:ext cx="1396947" cy="313318"/>
            </a:xfrm>
            <a:prstGeom prst="rect">
              <a:avLst/>
            </a:prstGeom>
            <a:solidFill>
              <a:srgbClr val="6E7C8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lvl="0" algn="ctr" fontAlgn="base">
                <a:buClr>
                  <a:srgbClr val="000000"/>
                </a:buClr>
              </a:pPr>
              <a:r>
                <a:rPr lang="zh-CN" altLang="en-US" sz="1400" noProof="1">
                  <a:solidFill>
                    <a:srgbClr val="FFFFFF"/>
                  </a:solidFill>
                  <a:latin typeface="微软雅黑" charset="0"/>
                  <a:ea typeface="微软雅黑" charset="0"/>
                </a:rPr>
                <a:t>用户功能服务</a:t>
              </a:r>
              <a:r>
                <a:rPr lang="en-US" altLang="zh-CN" sz="1400" noProof="1">
                  <a:solidFill>
                    <a:srgbClr val="FFFFFF"/>
                  </a:solidFill>
                  <a:latin typeface="微软雅黑" charset="0"/>
                  <a:ea typeface="微软雅黑" charset="0"/>
                </a:rPr>
                <a:t> </a:t>
              </a:r>
              <a:endParaRPr lang="zh-CN" altLang="en-US" sz="1400" noProof="1">
                <a:solidFill>
                  <a:srgbClr val="FFFFFF"/>
                </a:solidFill>
                <a:latin typeface="微软雅黑" charset="0"/>
                <a:ea typeface="微软雅黑" charset="0"/>
              </a:endParaRPr>
            </a:p>
          </p:txBody>
        </p:sp>
        <p:sp>
          <p:nvSpPr>
            <p:cNvPr id="59" name="矩形 58"/>
            <p:cNvSpPr/>
            <p:nvPr/>
          </p:nvSpPr>
          <p:spPr>
            <a:xfrm>
              <a:off x="7165170" y="1477705"/>
              <a:ext cx="1395183" cy="313318"/>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lvl="0" algn="ctr" fontAlgn="base">
                <a:buClr>
                  <a:srgbClr val="000000"/>
                </a:buClr>
              </a:pPr>
              <a:r>
                <a:rPr lang="zh-CN" altLang="en-US" sz="1400" noProof="1">
                  <a:solidFill>
                    <a:srgbClr val="FFFFFF"/>
                  </a:solidFill>
                  <a:latin typeface="微软雅黑" charset="0"/>
                  <a:ea typeface="微软雅黑" charset="0"/>
                </a:rPr>
                <a:t>管理功能服务</a:t>
              </a:r>
              <a:r>
                <a:rPr lang="en-US" altLang="zh-CN" sz="1400" noProof="1">
                  <a:solidFill>
                    <a:srgbClr val="FFFFFF"/>
                  </a:solidFill>
                  <a:latin typeface="微软雅黑" charset="0"/>
                  <a:ea typeface="微软雅黑" charset="0"/>
                </a:rPr>
                <a:t> </a:t>
              </a:r>
              <a:endParaRPr lang="zh-CN" altLang="en-US" sz="1400" noProof="1">
                <a:solidFill>
                  <a:srgbClr val="FFFFFF"/>
                </a:solidFill>
                <a:latin typeface="微软雅黑" charset="0"/>
                <a:ea typeface="微软雅黑" charset="0"/>
              </a:endParaRPr>
            </a:p>
          </p:txBody>
        </p:sp>
        <p:sp>
          <p:nvSpPr>
            <p:cNvPr id="60" name="矩形 59"/>
            <p:cNvSpPr/>
            <p:nvPr/>
          </p:nvSpPr>
          <p:spPr>
            <a:xfrm>
              <a:off x="5769987" y="1125910"/>
              <a:ext cx="2792129" cy="31331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lvl="0" algn="ctr" fontAlgn="base">
                <a:buClr>
                  <a:srgbClr val="000000"/>
                </a:buClr>
              </a:pPr>
              <a:r>
                <a:rPr lang="zh-CN" altLang="en-US" sz="1400" noProof="1">
                  <a:solidFill>
                    <a:srgbClr val="FFFFFF"/>
                  </a:solidFill>
                  <a:latin typeface="微软雅黑" charset="0"/>
                  <a:ea typeface="微软雅黑" charset="0"/>
                </a:rPr>
                <a:t>客户端</a:t>
              </a:r>
              <a:r>
                <a:rPr lang="en-US" altLang="zh-CN" sz="1400" noProof="1">
                  <a:solidFill>
                    <a:srgbClr val="FFFFFF"/>
                  </a:solidFill>
                  <a:latin typeface="微软雅黑" charset="0"/>
                  <a:ea typeface="微软雅黑" charset="0"/>
                </a:rPr>
                <a:t> </a:t>
              </a:r>
              <a:endParaRPr lang="zh-CN" altLang="en-US" sz="1400" noProof="1">
                <a:solidFill>
                  <a:srgbClr val="FFFFFF"/>
                </a:solidFill>
                <a:latin typeface="微软雅黑" charset="0"/>
                <a:ea typeface="微软雅黑" charset="0"/>
              </a:endParaRPr>
            </a:p>
          </p:txBody>
        </p:sp>
      </p:grpSp>
      <p:sp>
        <p:nvSpPr>
          <p:cNvPr id="61" name="云形标注 60"/>
          <p:cNvSpPr/>
          <p:nvPr/>
        </p:nvSpPr>
        <p:spPr>
          <a:xfrm>
            <a:off x="7114067" y="3673640"/>
            <a:ext cx="1338367" cy="896753"/>
          </a:xfrm>
          <a:prstGeom prst="cloudCallout">
            <a:avLst>
              <a:gd name="adj1" fmla="val -26617"/>
              <a:gd name="adj2" fmla="val 27090"/>
            </a:avLst>
          </a:prstGeom>
          <a:solidFill>
            <a:srgbClr val="0071B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lvl="0" algn="ctr" fontAlgn="base">
              <a:buClr>
                <a:srgbClr val="000000"/>
              </a:buClr>
            </a:pPr>
            <a:r>
              <a:rPr lang="en-US" altLang="zh-CN" sz="1466" noProof="1">
                <a:solidFill>
                  <a:srgbClr val="FFFFFF"/>
                </a:solidFill>
                <a:latin typeface="微软雅黑" charset="0"/>
                <a:ea typeface="微软雅黑" charset="0"/>
              </a:rPr>
              <a:t>internet</a:t>
            </a:r>
          </a:p>
        </p:txBody>
      </p:sp>
      <p:cxnSp>
        <p:nvCxnSpPr>
          <p:cNvPr id="62" name="直接箭头连接符 4"/>
          <p:cNvCxnSpPr>
            <a:endCxn id="61" idx="0"/>
          </p:cNvCxnSpPr>
          <p:nvPr/>
        </p:nvCxnSpPr>
        <p:spPr>
          <a:xfrm>
            <a:off x="6570110" y="3845982"/>
            <a:ext cx="548108" cy="276035"/>
          </a:xfrm>
          <a:prstGeom prst="straightConnector1">
            <a:avLst/>
          </a:prstGeom>
          <a:ln w="9525" cap="flat" cmpd="sng">
            <a:solidFill>
              <a:srgbClr val="00B050"/>
            </a:solidFill>
            <a:prstDash val="solid"/>
            <a:round/>
            <a:headEnd type="triangle" w="med" len="med"/>
            <a:tailEnd type="triangle" w="med" len="med"/>
          </a:ln>
        </p:spPr>
      </p:cxnSp>
      <p:cxnSp>
        <p:nvCxnSpPr>
          <p:cNvPr id="63" name="直接箭头连接符 6"/>
          <p:cNvCxnSpPr/>
          <p:nvPr/>
        </p:nvCxnSpPr>
        <p:spPr>
          <a:xfrm flipV="1">
            <a:off x="8451319" y="3486164"/>
            <a:ext cx="1285163" cy="371352"/>
          </a:xfrm>
          <a:prstGeom prst="straightConnector1">
            <a:avLst/>
          </a:prstGeom>
          <a:ln w="9525" cap="flat" cmpd="sng">
            <a:solidFill>
              <a:srgbClr val="00B050"/>
            </a:solidFill>
            <a:prstDash val="solid"/>
            <a:round/>
            <a:headEnd type="triangle" w="med" len="med"/>
            <a:tailEnd type="triangle" w="med" len="med"/>
          </a:ln>
        </p:spPr>
      </p:cxnSp>
      <p:cxnSp>
        <p:nvCxnSpPr>
          <p:cNvPr id="64" name="直接箭头连接符 8"/>
          <p:cNvCxnSpPr>
            <a:stCxn id="61" idx="2"/>
            <a:endCxn id="42" idx="0"/>
          </p:cNvCxnSpPr>
          <p:nvPr/>
        </p:nvCxnSpPr>
        <p:spPr>
          <a:xfrm>
            <a:off x="8451319" y="4122017"/>
            <a:ext cx="1080324" cy="609736"/>
          </a:xfrm>
          <a:prstGeom prst="straightConnector1">
            <a:avLst/>
          </a:prstGeom>
          <a:ln w="9525" cap="flat" cmpd="sng">
            <a:solidFill>
              <a:srgbClr val="00B050"/>
            </a:solidFill>
            <a:prstDash val="solid"/>
            <a:round/>
            <a:headEnd type="triangle" w="med" len="med"/>
            <a:tailEnd type="triangle" w="med" len="med"/>
          </a:ln>
        </p:spPr>
      </p:cxnSp>
      <p:sp>
        <p:nvSpPr>
          <p:cNvPr id="66" name="Title 3"/>
          <p:cNvSpPr txBox="1">
            <a:spLocks/>
          </p:cNvSpPr>
          <p:nvPr/>
        </p:nvSpPr>
        <p:spPr>
          <a:xfrm>
            <a:off x="254001" y="275167"/>
            <a:ext cx="11004551" cy="68791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dirty="0" smtClean="0">
                <a:cs typeface="Arial" charset="0"/>
              </a:rPr>
              <a:t>多数据中心分布式部署</a:t>
            </a:r>
            <a:endParaRPr lang="zh-CN" altLang="en-US" dirty="0">
              <a:cs typeface="Arial" charset="0"/>
            </a:endParaRPr>
          </a:p>
        </p:txBody>
      </p:sp>
    </p:spTree>
    <p:extLst>
      <p:ext uri="{BB962C8B-B14F-4D97-AF65-F5344CB8AC3E}">
        <p14:creationId xmlns:p14="http://schemas.microsoft.com/office/powerpoint/2010/main" val="2344806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nut 4"/>
          <p:cNvSpPr/>
          <p:nvPr/>
        </p:nvSpPr>
        <p:spPr bwMode="auto">
          <a:xfrm>
            <a:off x="4463556" y="1221320"/>
            <a:ext cx="2975495" cy="2880263"/>
          </a:xfrm>
          <a:prstGeom prst="donut">
            <a:avLst>
              <a:gd name="adj" fmla="val 6034"/>
            </a:avLst>
          </a:prstGeom>
          <a:solidFill>
            <a:schemeClr val="tx1">
              <a:lumMod val="60000"/>
              <a:lumOff val="40000"/>
            </a:schemeClr>
          </a:solidFill>
          <a:ln w="9525" cap="flat" cmpd="sng" algn="ctr">
            <a:solidFill>
              <a:schemeClr val="tx1"/>
            </a:solidFill>
            <a:prstDash val="solid"/>
            <a:round/>
            <a:headEnd type="none" w="med" len="med"/>
            <a:tailEnd type="none" w="med" len="med"/>
          </a:ln>
          <a:effectLst/>
        </p:spPr>
        <p:txBody>
          <a:bodyPr/>
          <a:lstStyle/>
          <a:p>
            <a:pPr defTabSz="1218880">
              <a:defRPr/>
            </a:pPr>
            <a:endParaRPr lang="en-US" sz="6398">
              <a:latin typeface="Arial" pitchFamily="34" charset="0"/>
              <a:ea typeface="宋体" pitchFamily="2" charset="-122"/>
              <a:cs typeface="宋体" charset="0"/>
            </a:endParaRPr>
          </a:p>
        </p:txBody>
      </p:sp>
      <p:grpSp>
        <p:nvGrpSpPr>
          <p:cNvPr id="3" name="组合 2"/>
          <p:cNvGrpSpPr/>
          <p:nvPr/>
        </p:nvGrpSpPr>
        <p:grpSpPr>
          <a:xfrm>
            <a:off x="1487000" y="1850575"/>
            <a:ext cx="1868675" cy="2128632"/>
            <a:chOff x="2973726" y="3018618"/>
            <a:chExt cx="3737783" cy="4257758"/>
          </a:xfrm>
        </p:grpSpPr>
        <p:pic>
          <p:nvPicPr>
            <p:cNvPr id="4" name="Picture 1" descr="Snip20151121_11.png"/>
            <p:cNvPicPr>
              <a:picLocks noChangeAspect="1"/>
            </p:cNvPicPr>
            <p:nvPr/>
          </p:nvPicPr>
          <p:blipFill>
            <a:blip r:embed="rId2" cstate="print"/>
            <a:srcRect/>
            <a:stretch>
              <a:fillRect/>
            </a:stretch>
          </p:blipFill>
          <p:spPr>
            <a:xfrm>
              <a:off x="3166327" y="3018618"/>
              <a:ext cx="3352582" cy="3352582"/>
            </a:xfrm>
            <a:prstGeom prst="rect">
              <a:avLst/>
            </a:prstGeom>
            <a:solidFill>
              <a:srgbClr val="5E9601"/>
            </a:solidFill>
            <a:ln w="9525">
              <a:noFill/>
              <a:miter/>
            </a:ln>
          </p:spPr>
        </p:pic>
        <p:sp>
          <p:nvSpPr>
            <p:cNvPr id="5" name="TextBox 17"/>
            <p:cNvSpPr txBox="1"/>
            <p:nvPr/>
          </p:nvSpPr>
          <p:spPr>
            <a:xfrm>
              <a:off x="2973726" y="6435150"/>
              <a:ext cx="3737783" cy="841226"/>
            </a:xfrm>
            <a:prstGeom prst="rect">
              <a:avLst/>
            </a:prstGeom>
            <a:noFill/>
            <a:ln w="9525">
              <a:noFill/>
              <a:miter/>
            </a:ln>
          </p:spPr>
          <p:txBody>
            <a:bodyPr wrap="square" anchor="t">
              <a:spAutoFit/>
            </a:bodyPr>
            <a:lstStyle/>
            <a:p>
              <a:pPr lvl="0" eaLnBrk="0" hangingPunct="0">
                <a:buClr>
                  <a:srgbClr val="000000"/>
                </a:buClr>
              </a:pPr>
              <a:r>
                <a:rPr lang="en-US" altLang="en-US" sz="2133" dirty="0">
                  <a:solidFill>
                    <a:srgbClr val="0071BF"/>
                  </a:solidFill>
                  <a:latin typeface="微软雅黑" pitchFamily="34" charset="-122"/>
                  <a:ea typeface="微软雅黑" pitchFamily="34" charset="-122"/>
                </a:rPr>
                <a:t>云栖</a:t>
              </a:r>
              <a:r>
                <a:rPr lang="zh-CN" altLang="en-US" sz="2133" dirty="0">
                  <a:solidFill>
                    <a:srgbClr val="0071BF"/>
                  </a:solidFill>
                  <a:latin typeface="微软雅黑" pitchFamily="34" charset="-122"/>
                  <a:ea typeface="微软雅黑" pitchFamily="34" charset="-122"/>
                </a:rPr>
                <a:t>公有</a:t>
              </a:r>
              <a:r>
                <a:rPr lang="en-US" altLang="en-US" sz="2133" dirty="0">
                  <a:solidFill>
                    <a:srgbClr val="0071BF"/>
                  </a:solidFill>
                  <a:latin typeface="微软雅黑" pitchFamily="34" charset="-122"/>
                  <a:ea typeface="微软雅黑" pitchFamily="34" charset="-122"/>
                </a:rPr>
                <a:t>云盘</a:t>
              </a:r>
            </a:p>
          </p:txBody>
        </p:sp>
      </p:grpSp>
      <p:grpSp>
        <p:nvGrpSpPr>
          <p:cNvPr id="6" name="组合 5"/>
          <p:cNvGrpSpPr/>
          <p:nvPr/>
        </p:nvGrpSpPr>
        <p:grpSpPr>
          <a:xfrm>
            <a:off x="8546932" y="1646220"/>
            <a:ext cx="1825487" cy="2286182"/>
            <a:chOff x="16777317" y="2823897"/>
            <a:chExt cx="3651397" cy="4572892"/>
          </a:xfrm>
        </p:grpSpPr>
        <p:pic>
          <p:nvPicPr>
            <p:cNvPr id="7" name="Picture 3" descr="Snip20151121_13.png"/>
            <p:cNvPicPr>
              <a:picLocks noChangeAspect="1"/>
            </p:cNvPicPr>
            <p:nvPr/>
          </p:nvPicPr>
          <p:blipFill>
            <a:blip r:embed="rId3" cstate="print"/>
            <a:srcRect/>
            <a:stretch>
              <a:fillRect/>
            </a:stretch>
          </p:blipFill>
          <p:spPr>
            <a:xfrm>
              <a:off x="16801006" y="2823897"/>
              <a:ext cx="3318717" cy="3284853"/>
            </a:xfrm>
            <a:prstGeom prst="rect">
              <a:avLst/>
            </a:prstGeom>
            <a:solidFill>
              <a:srgbClr val="5E9601"/>
            </a:solidFill>
            <a:ln w="9525">
              <a:noFill/>
              <a:miter/>
            </a:ln>
          </p:spPr>
        </p:pic>
        <p:pic>
          <p:nvPicPr>
            <p:cNvPr id="8" name="Picture 5"/>
            <p:cNvPicPr>
              <a:picLocks noChangeAspect="1"/>
            </p:cNvPicPr>
            <p:nvPr/>
          </p:nvPicPr>
          <p:blipFill>
            <a:blip r:embed="rId4" cstate="print"/>
            <a:srcRect/>
            <a:stretch>
              <a:fillRect/>
            </a:stretch>
          </p:blipFill>
          <p:spPr>
            <a:xfrm>
              <a:off x="16801007" y="4225556"/>
              <a:ext cx="3318717" cy="2201190"/>
            </a:xfrm>
            <a:prstGeom prst="rect">
              <a:avLst/>
            </a:prstGeom>
            <a:solidFill>
              <a:srgbClr val="5E9601"/>
            </a:solidFill>
            <a:ln w="9525">
              <a:noFill/>
              <a:miter/>
            </a:ln>
          </p:spPr>
        </p:pic>
        <p:sp>
          <p:nvSpPr>
            <p:cNvPr id="9" name="TextBox 22"/>
            <p:cNvSpPr txBox="1"/>
            <p:nvPr/>
          </p:nvSpPr>
          <p:spPr>
            <a:xfrm>
              <a:off x="16777317" y="6555564"/>
              <a:ext cx="3651397" cy="841225"/>
            </a:xfrm>
            <a:prstGeom prst="rect">
              <a:avLst/>
            </a:prstGeom>
            <a:noFill/>
            <a:ln w="9525">
              <a:noFill/>
              <a:miter/>
            </a:ln>
          </p:spPr>
          <p:txBody>
            <a:bodyPr wrap="square" anchor="t">
              <a:spAutoFit/>
            </a:bodyPr>
            <a:lstStyle/>
            <a:p>
              <a:pPr lvl="0" eaLnBrk="0" hangingPunct="0">
                <a:buClr>
                  <a:srgbClr val="000000"/>
                </a:buClr>
              </a:pPr>
              <a:r>
                <a:rPr lang="en-US" altLang="en-US" sz="2133" dirty="0">
                  <a:solidFill>
                    <a:srgbClr val="0071BF"/>
                  </a:solidFill>
                  <a:latin typeface="微软雅黑" pitchFamily="34" charset="-122"/>
                  <a:ea typeface="微软雅黑" pitchFamily="34" charset="-122"/>
                </a:rPr>
                <a:t>云栖</a:t>
              </a:r>
              <a:r>
                <a:rPr lang="zh-CN" altLang="en-US" sz="2133" dirty="0">
                  <a:solidFill>
                    <a:srgbClr val="0071BF"/>
                  </a:solidFill>
                  <a:latin typeface="微软雅黑" pitchFamily="34" charset="-122"/>
                  <a:ea typeface="微软雅黑" pitchFamily="34" charset="-122"/>
                </a:rPr>
                <a:t>私有</a:t>
              </a:r>
              <a:r>
                <a:rPr lang="en-US" altLang="en-US" sz="2133" dirty="0">
                  <a:solidFill>
                    <a:srgbClr val="0071BF"/>
                  </a:solidFill>
                  <a:latin typeface="微软雅黑" pitchFamily="34" charset="-122"/>
                  <a:ea typeface="微软雅黑" pitchFamily="34" charset="-122"/>
                </a:rPr>
                <a:t>云盘</a:t>
              </a:r>
            </a:p>
          </p:txBody>
        </p:sp>
      </p:grpSp>
      <p:grpSp>
        <p:nvGrpSpPr>
          <p:cNvPr id="10" name="组合 9"/>
          <p:cNvGrpSpPr/>
          <p:nvPr/>
        </p:nvGrpSpPr>
        <p:grpSpPr>
          <a:xfrm>
            <a:off x="5074603" y="4645069"/>
            <a:ext cx="1957393" cy="2062800"/>
            <a:chOff x="10149763" y="9355504"/>
            <a:chExt cx="3915239" cy="4126077"/>
          </a:xfrm>
        </p:grpSpPr>
        <p:pic>
          <p:nvPicPr>
            <p:cNvPr id="11" name="Picture 7" descr="Snip20151121_13.png"/>
            <p:cNvPicPr>
              <a:picLocks noChangeAspect="1"/>
            </p:cNvPicPr>
            <p:nvPr/>
          </p:nvPicPr>
          <p:blipFill>
            <a:blip r:embed="rId3" cstate="print"/>
            <a:srcRect/>
            <a:stretch>
              <a:fillRect/>
            </a:stretch>
          </p:blipFill>
          <p:spPr>
            <a:xfrm>
              <a:off x="10269398" y="9355504"/>
              <a:ext cx="3250988" cy="3284853"/>
            </a:xfrm>
            <a:prstGeom prst="rect">
              <a:avLst/>
            </a:prstGeom>
            <a:solidFill>
              <a:srgbClr val="5E9601"/>
            </a:solidFill>
            <a:ln w="9525">
              <a:noFill/>
              <a:miter/>
            </a:ln>
          </p:spPr>
        </p:pic>
        <p:sp>
          <p:nvSpPr>
            <p:cNvPr id="12" name="TextBox 23"/>
            <p:cNvSpPr txBox="1"/>
            <p:nvPr/>
          </p:nvSpPr>
          <p:spPr>
            <a:xfrm>
              <a:off x="10149763" y="12640356"/>
              <a:ext cx="3915239" cy="841225"/>
            </a:xfrm>
            <a:prstGeom prst="rect">
              <a:avLst/>
            </a:prstGeom>
            <a:noFill/>
            <a:ln w="9525">
              <a:noFill/>
              <a:miter/>
            </a:ln>
          </p:spPr>
          <p:txBody>
            <a:bodyPr wrap="square" anchor="t">
              <a:spAutoFit/>
            </a:bodyPr>
            <a:lstStyle/>
            <a:p>
              <a:pPr lvl="0" eaLnBrk="0" hangingPunct="0">
                <a:buClr>
                  <a:srgbClr val="000000"/>
                </a:buClr>
              </a:pPr>
              <a:r>
                <a:rPr lang="en-US" altLang="en-US" sz="2133" dirty="0">
                  <a:solidFill>
                    <a:srgbClr val="0071BF"/>
                  </a:solidFill>
                  <a:latin typeface="微软雅黑" pitchFamily="34" charset="-122"/>
                  <a:ea typeface="微软雅黑" pitchFamily="34" charset="-122"/>
                </a:rPr>
                <a:t>云栖</a:t>
              </a:r>
              <a:r>
                <a:rPr lang="zh-CN" altLang="en-US" sz="2133" dirty="0">
                  <a:solidFill>
                    <a:srgbClr val="0071BF"/>
                  </a:solidFill>
                  <a:latin typeface="微软雅黑" pitchFamily="34" charset="-122"/>
                  <a:ea typeface="微软雅黑" pitchFamily="34" charset="-122"/>
                </a:rPr>
                <a:t>云盘终端</a:t>
              </a:r>
            </a:p>
          </p:txBody>
        </p:sp>
      </p:grpSp>
      <p:grpSp>
        <p:nvGrpSpPr>
          <p:cNvPr id="13" name="组合 12"/>
          <p:cNvGrpSpPr/>
          <p:nvPr/>
        </p:nvGrpSpPr>
        <p:grpSpPr>
          <a:xfrm>
            <a:off x="4836006" y="2347184"/>
            <a:ext cx="2195990" cy="838049"/>
            <a:chOff x="1905000" y="2106613"/>
            <a:chExt cx="5334000" cy="930275"/>
          </a:xfrm>
        </p:grpSpPr>
        <p:sp>
          <p:nvSpPr>
            <p:cNvPr id="14" name="Freeform 27"/>
            <p:cNvSpPr>
              <a:spLocks/>
            </p:cNvSpPr>
            <p:nvPr userDrawn="1"/>
          </p:nvSpPr>
          <p:spPr bwMode="auto">
            <a:xfrm>
              <a:off x="1905000" y="2109788"/>
              <a:ext cx="920750" cy="692150"/>
            </a:xfrm>
            <a:custGeom>
              <a:avLst/>
              <a:gdLst>
                <a:gd name="T0" fmla="*/ 580 w 580"/>
                <a:gd name="T1" fmla="*/ 0 h 436"/>
                <a:gd name="T2" fmla="*/ 356 w 580"/>
                <a:gd name="T3" fmla="*/ 226 h 436"/>
                <a:gd name="T4" fmla="*/ 356 w 580"/>
                <a:gd name="T5" fmla="*/ 304 h 436"/>
                <a:gd name="T6" fmla="*/ 226 w 580"/>
                <a:gd name="T7" fmla="*/ 436 h 436"/>
                <a:gd name="T8" fmla="*/ 226 w 580"/>
                <a:gd name="T9" fmla="*/ 226 h 436"/>
                <a:gd name="T10" fmla="*/ 0 w 580"/>
                <a:gd name="T11" fmla="*/ 0 h 436"/>
                <a:gd name="T12" fmla="*/ 154 w 580"/>
                <a:gd name="T13" fmla="*/ 0 h 436"/>
                <a:gd name="T14" fmla="*/ 290 w 580"/>
                <a:gd name="T15" fmla="*/ 138 h 436"/>
                <a:gd name="T16" fmla="*/ 428 w 580"/>
                <a:gd name="T17" fmla="*/ 0 h 436"/>
                <a:gd name="T18" fmla="*/ 580 w 580"/>
                <a:gd name="T19" fmla="*/ 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0" h="436">
                  <a:moveTo>
                    <a:pt x="580" y="0"/>
                  </a:moveTo>
                  <a:lnTo>
                    <a:pt x="356" y="226"/>
                  </a:lnTo>
                  <a:lnTo>
                    <a:pt x="356" y="304"/>
                  </a:lnTo>
                  <a:lnTo>
                    <a:pt x="226" y="436"/>
                  </a:lnTo>
                  <a:lnTo>
                    <a:pt x="226" y="226"/>
                  </a:lnTo>
                  <a:lnTo>
                    <a:pt x="0" y="0"/>
                  </a:lnTo>
                  <a:lnTo>
                    <a:pt x="154" y="0"/>
                  </a:lnTo>
                  <a:lnTo>
                    <a:pt x="290" y="138"/>
                  </a:lnTo>
                  <a:lnTo>
                    <a:pt x="428" y="0"/>
                  </a:lnTo>
                  <a:lnTo>
                    <a:pt x="58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5" tIns="22857" rIns="45715" bIns="22857" numCol="1" anchor="t" anchorCtr="0" compatLnSpc="1">
              <a:prstTxWarp prst="textNoShape">
                <a:avLst/>
              </a:prstTxWarp>
            </a:bodyPr>
            <a:lstStyle/>
            <a:p>
              <a:endParaRPr lang="zh-CN" altLang="en-US" sz="1200"/>
            </a:p>
          </p:txBody>
        </p:sp>
        <p:sp>
          <p:nvSpPr>
            <p:cNvPr id="15" name="Freeform 28"/>
            <p:cNvSpPr>
              <a:spLocks/>
            </p:cNvSpPr>
            <p:nvPr/>
          </p:nvSpPr>
          <p:spPr bwMode="auto">
            <a:xfrm>
              <a:off x="2514600" y="2106613"/>
              <a:ext cx="1162050" cy="930275"/>
            </a:xfrm>
            <a:custGeom>
              <a:avLst/>
              <a:gdLst>
                <a:gd name="T0" fmla="*/ 272 w 732"/>
                <a:gd name="T1" fmla="*/ 0 h 586"/>
                <a:gd name="T2" fmla="*/ 180 w 732"/>
                <a:gd name="T3" fmla="*/ 96 h 586"/>
                <a:gd name="T4" fmla="*/ 486 w 732"/>
                <a:gd name="T5" fmla="*/ 96 h 586"/>
                <a:gd name="T6" fmla="*/ 0 w 732"/>
                <a:gd name="T7" fmla="*/ 586 h 586"/>
                <a:gd name="T8" fmla="*/ 156 w 732"/>
                <a:gd name="T9" fmla="*/ 586 h 586"/>
                <a:gd name="T10" fmla="*/ 732 w 732"/>
                <a:gd name="T11" fmla="*/ 0 h 586"/>
                <a:gd name="T12" fmla="*/ 272 w 732"/>
                <a:gd name="T13" fmla="*/ 0 h 586"/>
              </a:gdLst>
              <a:ahLst/>
              <a:cxnLst>
                <a:cxn ang="0">
                  <a:pos x="T0" y="T1"/>
                </a:cxn>
                <a:cxn ang="0">
                  <a:pos x="T2" y="T3"/>
                </a:cxn>
                <a:cxn ang="0">
                  <a:pos x="T4" y="T5"/>
                </a:cxn>
                <a:cxn ang="0">
                  <a:pos x="T6" y="T7"/>
                </a:cxn>
                <a:cxn ang="0">
                  <a:pos x="T8" y="T9"/>
                </a:cxn>
                <a:cxn ang="0">
                  <a:pos x="T10" y="T11"/>
                </a:cxn>
                <a:cxn ang="0">
                  <a:pos x="T12" y="T13"/>
                </a:cxn>
              </a:cxnLst>
              <a:rect l="0" t="0" r="r" b="b"/>
              <a:pathLst>
                <a:path w="732" h="586">
                  <a:moveTo>
                    <a:pt x="272" y="0"/>
                  </a:moveTo>
                  <a:lnTo>
                    <a:pt x="180" y="96"/>
                  </a:lnTo>
                  <a:lnTo>
                    <a:pt x="486" y="96"/>
                  </a:lnTo>
                  <a:lnTo>
                    <a:pt x="0" y="586"/>
                  </a:lnTo>
                  <a:lnTo>
                    <a:pt x="156" y="586"/>
                  </a:lnTo>
                  <a:lnTo>
                    <a:pt x="732" y="0"/>
                  </a:lnTo>
                  <a:lnTo>
                    <a:pt x="272"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5" tIns="22857" rIns="45715" bIns="22857" numCol="1" anchor="t" anchorCtr="0" compatLnSpc="1">
              <a:prstTxWarp prst="textNoShape">
                <a:avLst/>
              </a:prstTxWarp>
            </a:bodyPr>
            <a:lstStyle/>
            <a:p>
              <a:endParaRPr lang="zh-CN" altLang="en-US" sz="1200"/>
            </a:p>
          </p:txBody>
        </p:sp>
        <p:sp>
          <p:nvSpPr>
            <p:cNvPr id="16" name="Freeform 29"/>
            <p:cNvSpPr>
              <a:spLocks/>
            </p:cNvSpPr>
            <p:nvPr userDrawn="1"/>
          </p:nvSpPr>
          <p:spPr bwMode="auto">
            <a:xfrm>
              <a:off x="3670300" y="2109788"/>
              <a:ext cx="876300" cy="688975"/>
            </a:xfrm>
            <a:custGeom>
              <a:avLst/>
              <a:gdLst>
                <a:gd name="T0" fmla="*/ 552 w 552"/>
                <a:gd name="T1" fmla="*/ 0 h 434"/>
                <a:gd name="T2" fmla="*/ 458 w 552"/>
                <a:gd name="T3" fmla="*/ 96 h 434"/>
                <a:gd name="T4" fmla="*/ 330 w 552"/>
                <a:gd name="T5" fmla="*/ 96 h 434"/>
                <a:gd name="T6" fmla="*/ 330 w 552"/>
                <a:gd name="T7" fmla="*/ 298 h 434"/>
                <a:gd name="T8" fmla="*/ 202 w 552"/>
                <a:gd name="T9" fmla="*/ 434 h 434"/>
                <a:gd name="T10" fmla="*/ 202 w 552"/>
                <a:gd name="T11" fmla="*/ 96 h 434"/>
                <a:gd name="T12" fmla="*/ 0 w 552"/>
                <a:gd name="T13" fmla="*/ 96 h 434"/>
                <a:gd name="T14" fmla="*/ 92 w 552"/>
                <a:gd name="T15" fmla="*/ 0 h 434"/>
                <a:gd name="T16" fmla="*/ 552 w 552"/>
                <a:gd name="T17"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2" h="434">
                  <a:moveTo>
                    <a:pt x="552" y="0"/>
                  </a:moveTo>
                  <a:lnTo>
                    <a:pt x="458" y="96"/>
                  </a:lnTo>
                  <a:lnTo>
                    <a:pt x="330" y="96"/>
                  </a:lnTo>
                  <a:lnTo>
                    <a:pt x="330" y="298"/>
                  </a:lnTo>
                  <a:lnTo>
                    <a:pt x="202" y="434"/>
                  </a:lnTo>
                  <a:lnTo>
                    <a:pt x="202" y="96"/>
                  </a:lnTo>
                  <a:lnTo>
                    <a:pt x="0" y="96"/>
                  </a:lnTo>
                  <a:lnTo>
                    <a:pt x="92" y="0"/>
                  </a:lnTo>
                  <a:lnTo>
                    <a:pt x="55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5" tIns="22857" rIns="45715" bIns="22857" numCol="1" anchor="t" anchorCtr="0" compatLnSpc="1">
              <a:prstTxWarp prst="textNoShape">
                <a:avLst/>
              </a:prstTxWarp>
            </a:bodyPr>
            <a:lstStyle/>
            <a:p>
              <a:endParaRPr lang="zh-CN" altLang="en-US" sz="1200"/>
            </a:p>
          </p:txBody>
        </p:sp>
        <p:sp>
          <p:nvSpPr>
            <p:cNvPr id="17" name="Freeform 30"/>
            <p:cNvSpPr>
              <a:spLocks/>
            </p:cNvSpPr>
            <p:nvPr userDrawn="1"/>
          </p:nvSpPr>
          <p:spPr bwMode="auto">
            <a:xfrm>
              <a:off x="4603750" y="2109788"/>
              <a:ext cx="974725" cy="688975"/>
            </a:xfrm>
            <a:custGeom>
              <a:avLst/>
              <a:gdLst>
                <a:gd name="T0" fmla="*/ 614 w 614"/>
                <a:gd name="T1" fmla="*/ 0 h 434"/>
                <a:gd name="T2" fmla="*/ 518 w 614"/>
                <a:gd name="T3" fmla="*/ 96 h 434"/>
                <a:gd name="T4" fmla="*/ 130 w 614"/>
                <a:gd name="T5" fmla="*/ 96 h 434"/>
                <a:gd name="T6" fmla="*/ 130 w 614"/>
                <a:gd name="T7" fmla="*/ 170 h 434"/>
                <a:gd name="T8" fmla="*/ 448 w 614"/>
                <a:gd name="T9" fmla="*/ 170 h 434"/>
                <a:gd name="T10" fmla="*/ 362 w 614"/>
                <a:gd name="T11" fmla="*/ 262 h 434"/>
                <a:gd name="T12" fmla="*/ 130 w 614"/>
                <a:gd name="T13" fmla="*/ 262 h 434"/>
                <a:gd name="T14" fmla="*/ 130 w 614"/>
                <a:gd name="T15" fmla="*/ 336 h 434"/>
                <a:gd name="T16" fmla="*/ 506 w 614"/>
                <a:gd name="T17" fmla="*/ 336 h 434"/>
                <a:gd name="T18" fmla="*/ 414 w 614"/>
                <a:gd name="T19" fmla="*/ 434 h 434"/>
                <a:gd name="T20" fmla="*/ 0 w 614"/>
                <a:gd name="T21" fmla="*/ 434 h 434"/>
                <a:gd name="T22" fmla="*/ 0 w 614"/>
                <a:gd name="T23" fmla="*/ 0 h 434"/>
                <a:gd name="T24" fmla="*/ 614 w 614"/>
                <a:gd name="T25"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4" h="434">
                  <a:moveTo>
                    <a:pt x="614" y="0"/>
                  </a:moveTo>
                  <a:lnTo>
                    <a:pt x="518" y="96"/>
                  </a:lnTo>
                  <a:lnTo>
                    <a:pt x="130" y="96"/>
                  </a:lnTo>
                  <a:lnTo>
                    <a:pt x="130" y="170"/>
                  </a:lnTo>
                  <a:lnTo>
                    <a:pt x="448" y="170"/>
                  </a:lnTo>
                  <a:lnTo>
                    <a:pt x="362" y="262"/>
                  </a:lnTo>
                  <a:lnTo>
                    <a:pt x="130" y="262"/>
                  </a:lnTo>
                  <a:lnTo>
                    <a:pt x="130" y="336"/>
                  </a:lnTo>
                  <a:lnTo>
                    <a:pt x="506" y="336"/>
                  </a:lnTo>
                  <a:lnTo>
                    <a:pt x="414" y="434"/>
                  </a:lnTo>
                  <a:lnTo>
                    <a:pt x="0" y="434"/>
                  </a:lnTo>
                  <a:lnTo>
                    <a:pt x="0" y="0"/>
                  </a:lnTo>
                  <a:lnTo>
                    <a:pt x="61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5" tIns="22857" rIns="45715" bIns="22857" numCol="1" anchor="t" anchorCtr="0" compatLnSpc="1">
              <a:prstTxWarp prst="textNoShape">
                <a:avLst/>
              </a:prstTxWarp>
            </a:bodyPr>
            <a:lstStyle/>
            <a:p>
              <a:endParaRPr lang="zh-CN" altLang="en-US" sz="1200"/>
            </a:p>
          </p:txBody>
        </p:sp>
        <p:sp>
          <p:nvSpPr>
            <p:cNvPr id="18" name="Freeform 31"/>
            <p:cNvSpPr>
              <a:spLocks/>
            </p:cNvSpPr>
            <p:nvPr userDrawn="1"/>
          </p:nvSpPr>
          <p:spPr bwMode="auto">
            <a:xfrm>
              <a:off x="5521325" y="2109788"/>
              <a:ext cx="962025" cy="688975"/>
            </a:xfrm>
            <a:custGeom>
              <a:avLst/>
              <a:gdLst>
                <a:gd name="T0" fmla="*/ 606 w 606"/>
                <a:gd name="T1" fmla="*/ 0 h 434"/>
                <a:gd name="T2" fmla="*/ 512 w 606"/>
                <a:gd name="T3" fmla="*/ 96 h 434"/>
                <a:gd name="T4" fmla="*/ 128 w 606"/>
                <a:gd name="T5" fmla="*/ 96 h 434"/>
                <a:gd name="T6" fmla="*/ 128 w 606"/>
                <a:gd name="T7" fmla="*/ 336 h 434"/>
                <a:gd name="T8" fmla="*/ 484 w 606"/>
                <a:gd name="T9" fmla="*/ 336 h 434"/>
                <a:gd name="T10" fmla="*/ 388 w 606"/>
                <a:gd name="T11" fmla="*/ 434 h 434"/>
                <a:gd name="T12" fmla="*/ 96 w 606"/>
                <a:gd name="T13" fmla="*/ 434 h 434"/>
                <a:gd name="T14" fmla="*/ 0 w 606"/>
                <a:gd name="T15" fmla="*/ 336 h 434"/>
                <a:gd name="T16" fmla="*/ 0 w 606"/>
                <a:gd name="T17" fmla="*/ 98 h 434"/>
                <a:gd name="T18" fmla="*/ 96 w 606"/>
                <a:gd name="T19" fmla="*/ 0 h 434"/>
                <a:gd name="T20" fmla="*/ 606 w 606"/>
                <a:gd name="T21"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6" h="434">
                  <a:moveTo>
                    <a:pt x="606" y="0"/>
                  </a:moveTo>
                  <a:lnTo>
                    <a:pt x="512" y="96"/>
                  </a:lnTo>
                  <a:lnTo>
                    <a:pt x="128" y="96"/>
                  </a:lnTo>
                  <a:lnTo>
                    <a:pt x="128" y="336"/>
                  </a:lnTo>
                  <a:lnTo>
                    <a:pt x="484" y="336"/>
                  </a:lnTo>
                  <a:lnTo>
                    <a:pt x="388" y="434"/>
                  </a:lnTo>
                  <a:lnTo>
                    <a:pt x="96" y="434"/>
                  </a:lnTo>
                  <a:lnTo>
                    <a:pt x="0" y="336"/>
                  </a:lnTo>
                  <a:lnTo>
                    <a:pt x="0" y="98"/>
                  </a:lnTo>
                  <a:lnTo>
                    <a:pt x="96" y="0"/>
                  </a:lnTo>
                  <a:lnTo>
                    <a:pt x="60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5" tIns="22857" rIns="45715" bIns="22857" numCol="1" anchor="t" anchorCtr="0" compatLnSpc="1">
              <a:prstTxWarp prst="textNoShape">
                <a:avLst/>
              </a:prstTxWarp>
            </a:bodyPr>
            <a:lstStyle/>
            <a:p>
              <a:endParaRPr lang="zh-CN" altLang="en-US" sz="1200"/>
            </a:p>
          </p:txBody>
        </p:sp>
        <p:sp>
          <p:nvSpPr>
            <p:cNvPr id="19" name="Freeform 32"/>
            <p:cNvSpPr>
              <a:spLocks/>
            </p:cNvSpPr>
            <p:nvPr userDrawn="1"/>
          </p:nvSpPr>
          <p:spPr bwMode="auto">
            <a:xfrm>
              <a:off x="6423025" y="2109788"/>
              <a:ext cx="815975" cy="688975"/>
            </a:xfrm>
            <a:custGeom>
              <a:avLst/>
              <a:gdLst>
                <a:gd name="T0" fmla="*/ 96 w 514"/>
                <a:gd name="T1" fmla="*/ 0 h 434"/>
                <a:gd name="T2" fmla="*/ 130 w 514"/>
                <a:gd name="T3" fmla="*/ 0 h 434"/>
                <a:gd name="T4" fmla="*/ 130 w 514"/>
                <a:gd name="T5" fmla="*/ 134 h 434"/>
                <a:gd name="T6" fmla="*/ 384 w 514"/>
                <a:gd name="T7" fmla="*/ 134 h 434"/>
                <a:gd name="T8" fmla="*/ 386 w 514"/>
                <a:gd name="T9" fmla="*/ 0 h 434"/>
                <a:gd name="T10" fmla="*/ 514 w 514"/>
                <a:gd name="T11" fmla="*/ 0 h 434"/>
                <a:gd name="T12" fmla="*/ 514 w 514"/>
                <a:gd name="T13" fmla="*/ 434 h 434"/>
                <a:gd name="T14" fmla="*/ 384 w 514"/>
                <a:gd name="T15" fmla="*/ 434 h 434"/>
                <a:gd name="T16" fmla="*/ 384 w 514"/>
                <a:gd name="T17" fmla="*/ 226 h 434"/>
                <a:gd name="T18" fmla="*/ 130 w 514"/>
                <a:gd name="T19" fmla="*/ 226 h 434"/>
                <a:gd name="T20" fmla="*/ 130 w 514"/>
                <a:gd name="T21" fmla="*/ 434 h 434"/>
                <a:gd name="T22" fmla="*/ 0 w 514"/>
                <a:gd name="T23" fmla="*/ 434 h 434"/>
                <a:gd name="T24" fmla="*/ 0 w 514"/>
                <a:gd name="T25" fmla="*/ 94 h 434"/>
                <a:gd name="T26" fmla="*/ 96 w 514"/>
                <a:gd name="T27"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4" h="434">
                  <a:moveTo>
                    <a:pt x="96" y="0"/>
                  </a:moveTo>
                  <a:lnTo>
                    <a:pt x="130" y="0"/>
                  </a:lnTo>
                  <a:lnTo>
                    <a:pt x="130" y="134"/>
                  </a:lnTo>
                  <a:lnTo>
                    <a:pt x="384" y="134"/>
                  </a:lnTo>
                  <a:lnTo>
                    <a:pt x="386" y="0"/>
                  </a:lnTo>
                  <a:lnTo>
                    <a:pt x="514" y="0"/>
                  </a:lnTo>
                  <a:lnTo>
                    <a:pt x="514" y="434"/>
                  </a:lnTo>
                  <a:lnTo>
                    <a:pt x="384" y="434"/>
                  </a:lnTo>
                  <a:lnTo>
                    <a:pt x="384" y="226"/>
                  </a:lnTo>
                  <a:lnTo>
                    <a:pt x="130" y="226"/>
                  </a:lnTo>
                  <a:lnTo>
                    <a:pt x="130" y="434"/>
                  </a:lnTo>
                  <a:lnTo>
                    <a:pt x="0" y="434"/>
                  </a:lnTo>
                  <a:lnTo>
                    <a:pt x="0" y="94"/>
                  </a:lnTo>
                  <a:lnTo>
                    <a:pt x="9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5" tIns="22857" rIns="45715" bIns="22857" numCol="1" anchor="t" anchorCtr="0" compatLnSpc="1">
              <a:prstTxWarp prst="textNoShape">
                <a:avLst/>
              </a:prstTxWarp>
            </a:bodyPr>
            <a:lstStyle/>
            <a:p>
              <a:endParaRPr lang="zh-CN" altLang="en-US" sz="1200"/>
            </a:p>
          </p:txBody>
        </p:sp>
      </p:grpSp>
      <p:sp>
        <p:nvSpPr>
          <p:cNvPr id="20" name="左右箭头 19"/>
          <p:cNvSpPr/>
          <p:nvPr/>
        </p:nvSpPr>
        <p:spPr>
          <a:xfrm>
            <a:off x="3433017" y="2521769"/>
            <a:ext cx="953199" cy="333710"/>
          </a:xfrm>
          <a:prstGeom prst="leftRightArrow">
            <a:avLst/>
          </a:prstGeom>
          <a:solidFill>
            <a:srgbClr val="00B0F0"/>
          </a:solidFill>
          <a:ln w="12700" cap="flat">
            <a:noFill/>
            <a:miter lim="400000"/>
          </a:ln>
          <a:effectLst/>
        </p:spPr>
        <p:txBody>
          <a:bodyPr wrap="square" lIns="45714" tIns="45714" rIns="45714" bIns="45714" numCol="1" rtlCol="0" anchor="ctr">
            <a:noAutofit/>
          </a:bodyPr>
          <a:lstStyle/>
          <a:p>
            <a:pPr algn="ctr"/>
            <a:endParaRPr lang="zh-CN" altLang="en-US" sz="1200">
              <a:solidFill>
                <a:srgbClr val="FFFFFF"/>
              </a:solidFill>
            </a:endParaRPr>
          </a:p>
        </p:txBody>
      </p:sp>
      <p:sp>
        <p:nvSpPr>
          <p:cNvPr id="21" name="左右箭头 20"/>
          <p:cNvSpPr/>
          <p:nvPr/>
        </p:nvSpPr>
        <p:spPr>
          <a:xfrm>
            <a:off x="7516392" y="2493524"/>
            <a:ext cx="953199" cy="333710"/>
          </a:xfrm>
          <a:prstGeom prst="leftRightArrow">
            <a:avLst/>
          </a:prstGeom>
          <a:solidFill>
            <a:srgbClr val="00B0F0"/>
          </a:solidFill>
          <a:ln w="12700" cap="flat">
            <a:noFill/>
            <a:miter lim="400000"/>
          </a:ln>
          <a:effectLst/>
        </p:spPr>
        <p:txBody>
          <a:bodyPr wrap="square" lIns="45714" tIns="45714" rIns="45714" bIns="45714" numCol="1" rtlCol="0" anchor="ctr">
            <a:noAutofit/>
          </a:bodyPr>
          <a:lstStyle/>
          <a:p>
            <a:pPr algn="ctr"/>
            <a:endParaRPr lang="zh-CN" altLang="en-US" sz="1200">
              <a:solidFill>
                <a:srgbClr val="FFFFFF"/>
              </a:solidFill>
            </a:endParaRPr>
          </a:p>
        </p:txBody>
      </p:sp>
      <p:sp>
        <p:nvSpPr>
          <p:cNvPr id="22" name="左右箭头 21"/>
          <p:cNvSpPr/>
          <p:nvPr/>
        </p:nvSpPr>
        <p:spPr>
          <a:xfrm rot="5400000">
            <a:off x="5680006" y="4242018"/>
            <a:ext cx="542595" cy="267447"/>
          </a:xfrm>
          <a:prstGeom prst="leftRightArrow">
            <a:avLst/>
          </a:prstGeom>
          <a:solidFill>
            <a:srgbClr val="00B0F0"/>
          </a:solidFill>
          <a:ln w="12700" cap="flat">
            <a:noFill/>
            <a:miter lim="400000"/>
          </a:ln>
          <a:effectLst/>
        </p:spPr>
        <p:txBody>
          <a:bodyPr wrap="square" lIns="45714" tIns="45714" rIns="45714" bIns="45714" numCol="1" rtlCol="0" anchor="ctr">
            <a:noAutofit/>
          </a:bodyPr>
          <a:lstStyle/>
          <a:p>
            <a:pPr algn="ctr"/>
            <a:endParaRPr lang="zh-CN" altLang="en-US" sz="1200">
              <a:solidFill>
                <a:srgbClr val="FFFFFF"/>
              </a:solidFill>
            </a:endParaRPr>
          </a:p>
        </p:txBody>
      </p:sp>
      <p:sp>
        <p:nvSpPr>
          <p:cNvPr id="24" name="Title 3"/>
          <p:cNvSpPr txBox="1">
            <a:spLocks/>
          </p:cNvSpPr>
          <p:nvPr/>
        </p:nvSpPr>
        <p:spPr>
          <a:xfrm>
            <a:off x="254001" y="275167"/>
            <a:ext cx="11004551" cy="68791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dirty="0">
                <a:cs typeface="Arial" charset="0"/>
              </a:rPr>
              <a:t>公有云、私有云可结合</a:t>
            </a:r>
          </a:p>
        </p:txBody>
      </p:sp>
    </p:spTree>
    <p:extLst>
      <p:ext uri="{BB962C8B-B14F-4D97-AF65-F5344CB8AC3E}">
        <p14:creationId xmlns:p14="http://schemas.microsoft.com/office/powerpoint/2010/main" val="4259927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7"/>
          <p:cNvCxnSpPr/>
          <p:nvPr/>
        </p:nvCxnSpPr>
        <p:spPr>
          <a:xfrm>
            <a:off x="2455518" y="1892378"/>
            <a:ext cx="7384677" cy="0"/>
          </a:xfrm>
          <a:prstGeom prst="line">
            <a:avLst/>
          </a:prstGeom>
          <a:ln w="9525" cap="flat" cmpd="sng">
            <a:solidFill>
              <a:srgbClr val="D9D9D9"/>
            </a:solidFill>
            <a:prstDash val="solid"/>
            <a:round/>
            <a:headEnd type="none" w="med" len="med"/>
            <a:tailEnd type="none" w="med" len="med"/>
          </a:ln>
        </p:spPr>
      </p:cxnSp>
      <p:sp>
        <p:nvSpPr>
          <p:cNvPr id="3" name="任意多边形 15"/>
          <p:cNvSpPr/>
          <p:nvPr/>
        </p:nvSpPr>
        <p:spPr>
          <a:xfrm>
            <a:off x="2447051" y="1953759"/>
            <a:ext cx="2014965" cy="2444626"/>
          </a:xfrm>
          <a:custGeom>
            <a:avLst/>
            <a:gdLst>
              <a:gd name="txL" fmla="*/ 0 w 1153318"/>
              <a:gd name="txT" fmla="*/ 0 h 1389644"/>
              <a:gd name="txR" fmla="*/ 1153318 w 1153318"/>
              <a:gd name="txB" fmla="*/ 1389644 h 1389644"/>
            </a:gdLst>
            <a:ahLst/>
            <a:cxnLst/>
            <a:rect l="txL" t="txT" r="txR" b="txB"/>
            <a:pathLst>
              <a:path w="1153318" h="1389644">
                <a:moveTo>
                  <a:pt x="0" y="239717"/>
                </a:moveTo>
                <a:lnTo>
                  <a:pt x="2381" y="239717"/>
                </a:lnTo>
                <a:lnTo>
                  <a:pt x="2381" y="371475"/>
                </a:lnTo>
                <a:cubicBezTo>
                  <a:pt x="43156" y="371475"/>
                  <a:pt x="83931" y="371475"/>
                  <a:pt x="124801" y="371475"/>
                </a:cubicBezTo>
                <a:lnTo>
                  <a:pt x="124801" y="239717"/>
                </a:lnTo>
                <a:lnTo>
                  <a:pt x="278499" y="239717"/>
                </a:lnTo>
                <a:lnTo>
                  <a:pt x="256367" y="371475"/>
                </a:lnTo>
                <a:cubicBezTo>
                  <a:pt x="298475" y="371475"/>
                  <a:pt x="340679" y="371475"/>
                  <a:pt x="382788" y="371475"/>
                </a:cubicBezTo>
                <a:cubicBezTo>
                  <a:pt x="385265" y="349246"/>
                  <a:pt x="387742" y="327017"/>
                  <a:pt x="390219" y="304788"/>
                </a:cubicBezTo>
                <a:cubicBezTo>
                  <a:pt x="404795" y="304788"/>
                  <a:pt x="419371" y="304788"/>
                  <a:pt x="433947" y="304788"/>
                </a:cubicBezTo>
                <a:cubicBezTo>
                  <a:pt x="436138" y="327017"/>
                  <a:pt x="438329" y="349246"/>
                  <a:pt x="440520" y="371475"/>
                </a:cubicBezTo>
                <a:cubicBezTo>
                  <a:pt x="482153" y="371475"/>
                  <a:pt x="523880" y="371475"/>
                  <a:pt x="565512" y="371475"/>
                </a:cubicBezTo>
                <a:lnTo>
                  <a:pt x="540710" y="239717"/>
                </a:lnTo>
                <a:lnTo>
                  <a:pt x="585614" y="239717"/>
                </a:lnTo>
                <a:lnTo>
                  <a:pt x="585614" y="371475"/>
                </a:lnTo>
                <a:cubicBezTo>
                  <a:pt x="626389" y="371475"/>
                  <a:pt x="667164" y="371475"/>
                  <a:pt x="707939" y="371475"/>
                </a:cubicBezTo>
                <a:lnTo>
                  <a:pt x="707939" y="239717"/>
                </a:lnTo>
                <a:lnTo>
                  <a:pt x="744579" y="239717"/>
                </a:lnTo>
                <a:lnTo>
                  <a:pt x="745093" y="248065"/>
                </a:lnTo>
                <a:cubicBezTo>
                  <a:pt x="745093" y="289170"/>
                  <a:pt x="745093" y="330370"/>
                  <a:pt x="745093" y="371475"/>
                </a:cubicBezTo>
                <a:cubicBezTo>
                  <a:pt x="783010" y="371475"/>
                  <a:pt x="820832" y="371475"/>
                  <a:pt x="858748" y="371475"/>
                </a:cubicBezTo>
                <a:cubicBezTo>
                  <a:pt x="858748" y="338898"/>
                  <a:pt x="858748" y="306225"/>
                  <a:pt x="858748" y="273552"/>
                </a:cubicBezTo>
                <a:lnTo>
                  <a:pt x="858025" y="239717"/>
                </a:lnTo>
                <a:lnTo>
                  <a:pt x="958399" y="239717"/>
                </a:lnTo>
                <a:lnTo>
                  <a:pt x="958399" y="371475"/>
                </a:lnTo>
                <a:cubicBezTo>
                  <a:pt x="999174" y="371475"/>
                  <a:pt x="1039949" y="371475"/>
                  <a:pt x="1080724" y="371475"/>
                </a:cubicBezTo>
                <a:lnTo>
                  <a:pt x="1080724" y="239717"/>
                </a:lnTo>
                <a:lnTo>
                  <a:pt x="1149927" y="239717"/>
                </a:lnTo>
                <a:lnTo>
                  <a:pt x="1149927" y="1389644"/>
                </a:lnTo>
                <a:lnTo>
                  <a:pt x="0" y="1389644"/>
                </a:lnTo>
                <a:lnTo>
                  <a:pt x="0" y="239717"/>
                </a:lnTo>
                <a:close/>
                <a:moveTo>
                  <a:pt x="412130" y="82880"/>
                </a:moveTo>
                <a:cubicBezTo>
                  <a:pt x="399650" y="153975"/>
                  <a:pt x="391838" y="206003"/>
                  <a:pt x="388599" y="238867"/>
                </a:cubicBezTo>
                <a:cubicBezTo>
                  <a:pt x="402603" y="238867"/>
                  <a:pt x="416703" y="238867"/>
                  <a:pt x="430708" y="238867"/>
                </a:cubicBezTo>
                <a:cubicBezTo>
                  <a:pt x="424515" y="196804"/>
                  <a:pt x="418323" y="144777"/>
                  <a:pt x="412130" y="82880"/>
                </a:cubicBezTo>
                <a:close/>
                <a:moveTo>
                  <a:pt x="707939" y="63526"/>
                </a:moveTo>
                <a:cubicBezTo>
                  <a:pt x="707939" y="91120"/>
                  <a:pt x="707939" y="118619"/>
                  <a:pt x="707939" y="146214"/>
                </a:cubicBezTo>
                <a:cubicBezTo>
                  <a:pt x="721657" y="146214"/>
                  <a:pt x="731279" y="144681"/>
                  <a:pt x="736805" y="141711"/>
                </a:cubicBezTo>
                <a:cubicBezTo>
                  <a:pt x="742330" y="138740"/>
                  <a:pt x="745093" y="129063"/>
                  <a:pt x="745093" y="112679"/>
                </a:cubicBezTo>
                <a:cubicBezTo>
                  <a:pt x="745093" y="105876"/>
                  <a:pt x="745093" y="99073"/>
                  <a:pt x="745093" y="92270"/>
                </a:cubicBezTo>
                <a:cubicBezTo>
                  <a:pt x="745093" y="80485"/>
                  <a:pt x="742426" y="72724"/>
                  <a:pt x="737091" y="69083"/>
                </a:cubicBezTo>
                <a:cubicBezTo>
                  <a:pt x="731851" y="65442"/>
                  <a:pt x="722038" y="63526"/>
                  <a:pt x="707939" y="63526"/>
                </a:cubicBezTo>
                <a:close/>
                <a:moveTo>
                  <a:pt x="124801" y="63526"/>
                </a:moveTo>
                <a:cubicBezTo>
                  <a:pt x="124801" y="95049"/>
                  <a:pt x="124801" y="126572"/>
                  <a:pt x="124801" y="158095"/>
                </a:cubicBezTo>
                <a:cubicBezTo>
                  <a:pt x="128231" y="158287"/>
                  <a:pt x="131279" y="158382"/>
                  <a:pt x="133756" y="158382"/>
                </a:cubicBezTo>
                <a:cubicBezTo>
                  <a:pt x="144998" y="158382"/>
                  <a:pt x="152810" y="156179"/>
                  <a:pt x="157192" y="151771"/>
                </a:cubicBezTo>
                <a:cubicBezTo>
                  <a:pt x="161479" y="147460"/>
                  <a:pt x="163670" y="138357"/>
                  <a:pt x="163670" y="124560"/>
                </a:cubicBezTo>
                <a:cubicBezTo>
                  <a:pt x="163670" y="114403"/>
                  <a:pt x="163670" y="104247"/>
                  <a:pt x="163670" y="94091"/>
                </a:cubicBezTo>
                <a:cubicBezTo>
                  <a:pt x="163670" y="81347"/>
                  <a:pt x="161193" y="73107"/>
                  <a:pt x="156144" y="69274"/>
                </a:cubicBezTo>
                <a:cubicBezTo>
                  <a:pt x="151095" y="65442"/>
                  <a:pt x="140615" y="63526"/>
                  <a:pt x="124801" y="63526"/>
                </a:cubicBezTo>
                <a:close/>
                <a:moveTo>
                  <a:pt x="885995" y="0"/>
                </a:moveTo>
                <a:cubicBezTo>
                  <a:pt x="975166" y="0"/>
                  <a:pt x="1064242" y="0"/>
                  <a:pt x="1153318" y="0"/>
                </a:cubicBezTo>
                <a:cubicBezTo>
                  <a:pt x="1153318" y="24816"/>
                  <a:pt x="1153318" y="49537"/>
                  <a:pt x="1153318" y="74353"/>
                </a:cubicBezTo>
                <a:cubicBezTo>
                  <a:pt x="1129120" y="74353"/>
                  <a:pt x="1104922" y="74353"/>
                  <a:pt x="1080724" y="74353"/>
                </a:cubicBezTo>
                <a:lnTo>
                  <a:pt x="1080724" y="239717"/>
                </a:lnTo>
                <a:lnTo>
                  <a:pt x="958399" y="239717"/>
                </a:lnTo>
                <a:lnTo>
                  <a:pt x="958399" y="74353"/>
                </a:lnTo>
                <a:cubicBezTo>
                  <a:pt x="934296" y="74353"/>
                  <a:pt x="910098" y="74353"/>
                  <a:pt x="885995" y="74353"/>
                </a:cubicBezTo>
                <a:cubicBezTo>
                  <a:pt x="885995" y="49537"/>
                  <a:pt x="885995" y="24816"/>
                  <a:pt x="885995" y="0"/>
                </a:cubicBezTo>
                <a:close/>
                <a:moveTo>
                  <a:pt x="585614" y="0"/>
                </a:moveTo>
                <a:cubicBezTo>
                  <a:pt x="614480" y="0"/>
                  <a:pt x="643347" y="0"/>
                  <a:pt x="672213" y="0"/>
                </a:cubicBezTo>
                <a:cubicBezTo>
                  <a:pt x="729946" y="0"/>
                  <a:pt x="769006" y="1725"/>
                  <a:pt x="789393" y="5270"/>
                </a:cubicBezTo>
                <a:cubicBezTo>
                  <a:pt x="809876" y="8815"/>
                  <a:pt x="826548" y="17822"/>
                  <a:pt x="839409" y="32194"/>
                </a:cubicBezTo>
                <a:cubicBezTo>
                  <a:pt x="852270" y="46662"/>
                  <a:pt x="858748" y="69753"/>
                  <a:pt x="858748" y="101468"/>
                </a:cubicBezTo>
                <a:cubicBezTo>
                  <a:pt x="858748" y="130309"/>
                  <a:pt x="854176" y="149759"/>
                  <a:pt x="845125" y="159724"/>
                </a:cubicBezTo>
                <a:cubicBezTo>
                  <a:pt x="835979" y="169689"/>
                  <a:pt x="818069" y="175629"/>
                  <a:pt x="791298" y="177641"/>
                </a:cubicBezTo>
                <a:cubicBezTo>
                  <a:pt x="815497" y="182336"/>
                  <a:pt x="831787" y="188660"/>
                  <a:pt x="840171" y="196708"/>
                </a:cubicBezTo>
                <a:cubicBezTo>
                  <a:pt x="848459" y="204661"/>
                  <a:pt x="853604" y="211943"/>
                  <a:pt x="855700" y="218554"/>
                </a:cubicBezTo>
                <a:cubicBezTo>
                  <a:pt x="856700" y="221908"/>
                  <a:pt x="857462" y="228160"/>
                  <a:pt x="857974" y="237322"/>
                </a:cubicBezTo>
                <a:lnTo>
                  <a:pt x="858025" y="239717"/>
                </a:lnTo>
                <a:lnTo>
                  <a:pt x="744579" y="239717"/>
                </a:lnTo>
                <a:lnTo>
                  <a:pt x="743605" y="223896"/>
                </a:lnTo>
                <a:cubicBezTo>
                  <a:pt x="742616" y="217740"/>
                  <a:pt x="741140" y="213476"/>
                  <a:pt x="739187" y="211081"/>
                </a:cubicBezTo>
                <a:cubicBezTo>
                  <a:pt x="735185" y="206386"/>
                  <a:pt x="724801" y="203990"/>
                  <a:pt x="707939" y="203990"/>
                </a:cubicBezTo>
                <a:lnTo>
                  <a:pt x="707939" y="239717"/>
                </a:lnTo>
                <a:lnTo>
                  <a:pt x="585614" y="239717"/>
                </a:lnTo>
                <a:lnTo>
                  <a:pt x="585614" y="0"/>
                </a:lnTo>
                <a:close/>
                <a:moveTo>
                  <a:pt x="318767" y="0"/>
                </a:moveTo>
                <a:cubicBezTo>
                  <a:pt x="377643" y="0"/>
                  <a:pt x="436614" y="0"/>
                  <a:pt x="495585" y="0"/>
                </a:cubicBezTo>
                <a:lnTo>
                  <a:pt x="540710" y="239717"/>
                </a:lnTo>
                <a:lnTo>
                  <a:pt x="278499" y="239717"/>
                </a:lnTo>
                <a:lnTo>
                  <a:pt x="318767" y="0"/>
                </a:lnTo>
                <a:close/>
                <a:moveTo>
                  <a:pt x="2381" y="0"/>
                </a:moveTo>
                <a:cubicBezTo>
                  <a:pt x="43537" y="0"/>
                  <a:pt x="84598" y="0"/>
                  <a:pt x="125658" y="0"/>
                </a:cubicBezTo>
                <a:cubicBezTo>
                  <a:pt x="158907" y="0"/>
                  <a:pt x="184534" y="2108"/>
                  <a:pt x="202445" y="6228"/>
                </a:cubicBezTo>
                <a:cubicBezTo>
                  <a:pt x="220355" y="10348"/>
                  <a:pt x="233883" y="16289"/>
                  <a:pt x="242838" y="24050"/>
                </a:cubicBezTo>
                <a:cubicBezTo>
                  <a:pt x="251889" y="31907"/>
                  <a:pt x="257986" y="41296"/>
                  <a:pt x="261130" y="52411"/>
                </a:cubicBezTo>
                <a:cubicBezTo>
                  <a:pt x="264369" y="63526"/>
                  <a:pt x="265989" y="80676"/>
                  <a:pt x="265989" y="103959"/>
                </a:cubicBezTo>
                <a:cubicBezTo>
                  <a:pt x="265989" y="114691"/>
                  <a:pt x="265989" y="125518"/>
                  <a:pt x="265989" y="136345"/>
                </a:cubicBezTo>
                <a:cubicBezTo>
                  <a:pt x="265989" y="160011"/>
                  <a:pt x="262845" y="177354"/>
                  <a:pt x="256652" y="188181"/>
                </a:cubicBezTo>
                <a:cubicBezTo>
                  <a:pt x="250460" y="199008"/>
                  <a:pt x="239123" y="207344"/>
                  <a:pt x="222546" y="213189"/>
                </a:cubicBezTo>
                <a:cubicBezTo>
                  <a:pt x="205970" y="219033"/>
                  <a:pt x="184344" y="221908"/>
                  <a:pt x="157573" y="221908"/>
                </a:cubicBezTo>
                <a:cubicBezTo>
                  <a:pt x="146617" y="221908"/>
                  <a:pt x="135661" y="221908"/>
                  <a:pt x="124801" y="221908"/>
                </a:cubicBezTo>
                <a:lnTo>
                  <a:pt x="124801" y="239717"/>
                </a:lnTo>
                <a:lnTo>
                  <a:pt x="2381" y="239717"/>
                </a:lnTo>
                <a:lnTo>
                  <a:pt x="2381" y="0"/>
                </a:lnTo>
                <a:close/>
              </a:path>
            </a:pathLst>
          </a:custGeom>
          <a:solidFill>
            <a:srgbClr val="0071BF"/>
          </a:solidFill>
          <a:ln w="0">
            <a:noFill/>
            <a:miter/>
          </a:ln>
        </p:spPr>
        <p:txBody>
          <a:bodyPr tIns="527973" bIns="0" anchor="ctr"/>
          <a:lstStyle/>
          <a:p>
            <a:pPr algn="ctr">
              <a:lnSpc>
                <a:spcPct val="90000"/>
              </a:lnSpc>
            </a:pPr>
            <a:r>
              <a:rPr lang="en-US" altLang="zh-CN" sz="6399" dirty="0">
                <a:solidFill>
                  <a:srgbClr val="FFFFFF"/>
                </a:solidFill>
                <a:latin typeface="Impact" pitchFamily="34" charset="0"/>
                <a:ea typeface="微软雅黑" pitchFamily="34" charset="-122"/>
              </a:rPr>
              <a:t>04</a:t>
            </a:r>
          </a:p>
        </p:txBody>
      </p:sp>
      <p:sp>
        <p:nvSpPr>
          <p:cNvPr id="4" name="TextBox 3"/>
          <p:cNvSpPr txBox="1">
            <a:spLocks noChangeArrowheads="1"/>
          </p:cNvSpPr>
          <p:nvPr/>
        </p:nvSpPr>
        <p:spPr bwMode="auto">
          <a:xfrm>
            <a:off x="4942478" y="2660690"/>
            <a:ext cx="2798092" cy="103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itchFamily="34" charset="0"/>
              <a:buChar char="•"/>
              <a:defRPr sz="2100">
                <a:solidFill>
                  <a:schemeClr val="tx1"/>
                </a:solidFill>
                <a:latin typeface="Calibri" pitchFamily="34" charset="0"/>
                <a:ea typeface="宋体" pitchFamily="2" charset="-122"/>
              </a:defRPr>
            </a:lvl1pPr>
            <a:lvl2pPr marL="742950" indent="-285750">
              <a:lnSpc>
                <a:spcPct val="90000"/>
              </a:lnSpc>
              <a:spcBef>
                <a:spcPts val="375"/>
              </a:spcBef>
              <a:buFont typeface="Arial" pitchFamily="34" charset="0"/>
              <a:buChar char="•"/>
              <a:defRPr>
                <a:solidFill>
                  <a:schemeClr val="tx1"/>
                </a:solidFill>
                <a:latin typeface="Calibri" pitchFamily="34" charset="0"/>
                <a:ea typeface="宋体" pitchFamily="2" charset="-122"/>
              </a:defRPr>
            </a:lvl2pPr>
            <a:lvl3pPr marL="1143000" indent="-228600">
              <a:lnSpc>
                <a:spcPct val="90000"/>
              </a:lnSpc>
              <a:spcBef>
                <a:spcPts val="375"/>
              </a:spcBef>
              <a:buFont typeface="Arial" pitchFamily="34" charset="0"/>
              <a:buChar char="•"/>
              <a:defRPr sz="1500">
                <a:solidFill>
                  <a:schemeClr val="tx1"/>
                </a:solidFill>
                <a:latin typeface="Calibri" pitchFamily="34" charset="0"/>
                <a:ea typeface="宋体" pitchFamily="2" charset="-122"/>
              </a:defRPr>
            </a:lvl3pPr>
            <a:lvl4pPr marL="1600200" indent="-228600">
              <a:lnSpc>
                <a:spcPct val="90000"/>
              </a:lnSpc>
              <a:spcBef>
                <a:spcPts val="375"/>
              </a:spcBef>
              <a:buFont typeface="Arial" pitchFamily="34" charset="0"/>
              <a:buChar char="•"/>
              <a:defRPr sz="1300">
                <a:solidFill>
                  <a:schemeClr val="tx1"/>
                </a:solidFill>
                <a:latin typeface="Calibri" pitchFamily="34" charset="0"/>
                <a:ea typeface="宋体" pitchFamily="2" charset="-122"/>
              </a:defRPr>
            </a:lvl4pPr>
            <a:lvl5pPr marL="2057400" indent="-228600">
              <a:lnSpc>
                <a:spcPct val="90000"/>
              </a:lnSpc>
              <a:spcBef>
                <a:spcPts val="375"/>
              </a:spcBef>
              <a:buFont typeface="Arial" pitchFamily="34" charset="0"/>
              <a:buChar char="•"/>
              <a:defRPr sz="1300">
                <a:solidFill>
                  <a:schemeClr val="tx1"/>
                </a:solidFill>
                <a:latin typeface="Calibri" pitchFamily="34" charset="0"/>
                <a:ea typeface="宋体" pitchFamily="2" charset="-122"/>
              </a:defRPr>
            </a:lvl5pPr>
            <a:lvl6pPr marL="2514600" indent="-228600" fontAlgn="base">
              <a:lnSpc>
                <a:spcPct val="90000"/>
              </a:lnSpc>
              <a:spcBef>
                <a:spcPts val="375"/>
              </a:spcBef>
              <a:spcAft>
                <a:spcPct val="0"/>
              </a:spcAft>
              <a:buFont typeface="Arial" pitchFamily="34" charset="0"/>
              <a:buChar char="•"/>
              <a:defRPr sz="1300">
                <a:solidFill>
                  <a:schemeClr val="tx1"/>
                </a:solidFill>
                <a:latin typeface="Calibri" pitchFamily="34" charset="0"/>
                <a:ea typeface="宋体" pitchFamily="2" charset="-122"/>
              </a:defRPr>
            </a:lvl6pPr>
            <a:lvl7pPr marL="2971800" indent="-228600" fontAlgn="base">
              <a:lnSpc>
                <a:spcPct val="90000"/>
              </a:lnSpc>
              <a:spcBef>
                <a:spcPts val="375"/>
              </a:spcBef>
              <a:spcAft>
                <a:spcPct val="0"/>
              </a:spcAft>
              <a:buFont typeface="Arial" pitchFamily="34" charset="0"/>
              <a:buChar char="•"/>
              <a:defRPr sz="1300">
                <a:solidFill>
                  <a:schemeClr val="tx1"/>
                </a:solidFill>
                <a:latin typeface="Calibri" pitchFamily="34" charset="0"/>
                <a:ea typeface="宋体" pitchFamily="2" charset="-122"/>
              </a:defRPr>
            </a:lvl7pPr>
            <a:lvl8pPr marL="3429000" indent="-228600" fontAlgn="base">
              <a:lnSpc>
                <a:spcPct val="90000"/>
              </a:lnSpc>
              <a:spcBef>
                <a:spcPts val="375"/>
              </a:spcBef>
              <a:spcAft>
                <a:spcPct val="0"/>
              </a:spcAft>
              <a:buFont typeface="Arial" pitchFamily="34" charset="0"/>
              <a:buChar char="•"/>
              <a:defRPr sz="1300">
                <a:solidFill>
                  <a:schemeClr val="tx1"/>
                </a:solidFill>
                <a:latin typeface="Calibri" pitchFamily="34" charset="0"/>
                <a:ea typeface="宋体" pitchFamily="2" charset="-122"/>
              </a:defRPr>
            </a:lvl8pPr>
            <a:lvl9pPr marL="3886200" indent="-228600" fontAlgn="base">
              <a:lnSpc>
                <a:spcPct val="90000"/>
              </a:lnSpc>
              <a:spcBef>
                <a:spcPts val="375"/>
              </a:spcBef>
              <a:spcAft>
                <a:spcPct val="0"/>
              </a:spcAft>
              <a:buFont typeface="Arial" pitchFamily="34" charset="0"/>
              <a:buChar char="•"/>
              <a:defRPr sz="1300">
                <a:solidFill>
                  <a:schemeClr val="tx1"/>
                </a:solidFill>
                <a:latin typeface="Calibri" pitchFamily="34" charset="0"/>
                <a:ea typeface="宋体" pitchFamily="2" charset="-122"/>
              </a:defRPr>
            </a:lvl9pPr>
          </a:lstStyle>
          <a:p>
            <a:pPr rtl="0">
              <a:spcBef>
                <a:spcPct val="0"/>
              </a:spcBef>
              <a:buNone/>
              <a:defRPr/>
            </a:pPr>
            <a:r>
              <a:rPr lang="zh-CN" altLang="en-US" sz="6399" b="1" baseline="-25000">
                <a:solidFill>
                  <a:srgbClr val="626262"/>
                </a:solidFill>
                <a:latin typeface="+mj-lt"/>
                <a:ea typeface="微软雅黑" charset="0"/>
              </a:rPr>
              <a:t>案例分享</a:t>
            </a:r>
          </a:p>
        </p:txBody>
      </p:sp>
      <p:cxnSp>
        <p:nvCxnSpPr>
          <p:cNvPr id="5" name="直接连接符 7"/>
          <p:cNvCxnSpPr/>
          <p:nvPr/>
        </p:nvCxnSpPr>
        <p:spPr>
          <a:xfrm>
            <a:off x="2434352" y="4432251"/>
            <a:ext cx="7382560" cy="2117"/>
          </a:xfrm>
          <a:prstGeom prst="line">
            <a:avLst/>
          </a:prstGeom>
          <a:ln w="9525" cap="flat" cmpd="sng">
            <a:solidFill>
              <a:srgbClr val="D9D9D9"/>
            </a:solidFill>
            <a:prstDash val="solid"/>
            <a:round/>
            <a:headEnd type="none" w="med" len="med"/>
            <a:tailEnd type="none" w="med" len="med"/>
          </a:ln>
        </p:spPr>
      </p:cxnSp>
    </p:spTree>
    <p:extLst>
      <p:ext uri="{BB962C8B-B14F-4D97-AF65-F5344CB8AC3E}">
        <p14:creationId xmlns:p14="http://schemas.microsoft.com/office/powerpoint/2010/main" val="6760326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515744" y="213713"/>
            <a:ext cx="10972879" cy="4641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smtClean="0"/>
              <a:t>上海移动</a:t>
            </a:r>
            <a:endParaRPr lang="zh-CN" altLang="en-US" sz="4000" dirty="0"/>
          </a:p>
        </p:txBody>
      </p:sp>
      <p:sp>
        <p:nvSpPr>
          <p:cNvPr id="3" name="内容占位符 2"/>
          <p:cNvSpPr txBox="1">
            <a:spLocks/>
          </p:cNvSpPr>
          <p:nvPr/>
        </p:nvSpPr>
        <p:spPr>
          <a:xfrm>
            <a:off x="336843" y="933578"/>
            <a:ext cx="5436940" cy="1439259"/>
          </a:xfrm>
          <a:prstGeom prst="rect">
            <a:avLst/>
          </a:prstGeom>
          <a:noFill/>
          <a:ln w="9525">
            <a:miter/>
          </a:ln>
        </p:spPr>
        <p:txBody>
          <a:bodyPr anchor="t"/>
          <a:lstStyle>
            <a:lvl1pPr marL="914446" indent="-914446" algn="l" defTabSz="2438522" rtl="0" eaLnBrk="1" latinLnBrk="0" hangingPunct="1">
              <a:spcBef>
                <a:spcPct val="20000"/>
              </a:spcBef>
              <a:buFont typeface="Arial" pitchFamily="34" charset="0"/>
              <a:buChar char="•"/>
              <a:defRPr sz="8500" kern="1200">
                <a:solidFill>
                  <a:schemeClr val="tx1"/>
                </a:solidFill>
                <a:latin typeface="+mn-lt"/>
                <a:ea typeface="+mn-ea"/>
                <a:cs typeface="+mn-cs"/>
              </a:defRPr>
            </a:lvl1pPr>
            <a:lvl2pPr marL="1981299" indent="-762038" algn="l" defTabSz="2438522" rtl="0" eaLnBrk="1" latinLnBrk="0" hangingPunct="1">
              <a:spcBef>
                <a:spcPct val="20000"/>
              </a:spcBef>
              <a:buFont typeface="Arial" pitchFamily="34" charset="0"/>
              <a:buChar char="–"/>
              <a:defRPr sz="7500" kern="1200">
                <a:solidFill>
                  <a:schemeClr val="tx1"/>
                </a:solidFill>
                <a:latin typeface="+mn-lt"/>
                <a:ea typeface="+mn-ea"/>
                <a:cs typeface="+mn-cs"/>
              </a:defRPr>
            </a:lvl2pPr>
            <a:lvl3pPr marL="3048152" indent="-609630" algn="l" defTabSz="2438522" rtl="0" eaLnBrk="1" latinLnBrk="0" hangingPunct="1">
              <a:spcBef>
                <a:spcPct val="20000"/>
              </a:spcBef>
              <a:buFont typeface="Arial" pitchFamily="34" charset="0"/>
              <a:buChar char="•"/>
              <a:defRPr sz="6400" kern="1200">
                <a:solidFill>
                  <a:schemeClr val="tx1"/>
                </a:solidFill>
                <a:latin typeface="+mn-lt"/>
                <a:ea typeface="+mn-ea"/>
                <a:cs typeface="+mn-cs"/>
              </a:defRPr>
            </a:lvl3pPr>
            <a:lvl4pPr marL="4267413" indent="-609630" algn="l" defTabSz="2438522" rtl="0" eaLnBrk="1" latinLnBrk="0" hangingPunct="1">
              <a:spcBef>
                <a:spcPct val="20000"/>
              </a:spcBef>
              <a:buFont typeface="Arial" pitchFamily="34" charset="0"/>
              <a:buChar char="–"/>
              <a:defRPr sz="5300" kern="1200">
                <a:solidFill>
                  <a:schemeClr val="tx1"/>
                </a:solidFill>
                <a:latin typeface="+mn-lt"/>
                <a:ea typeface="+mn-ea"/>
                <a:cs typeface="+mn-cs"/>
              </a:defRPr>
            </a:lvl4pPr>
            <a:lvl5pPr marL="5486674" indent="-609630" algn="l" defTabSz="2438522" rtl="0" eaLnBrk="1" latinLnBrk="0" hangingPunct="1">
              <a:spcBef>
                <a:spcPct val="20000"/>
              </a:spcBef>
              <a:buFont typeface="Arial" pitchFamily="34" charset="0"/>
              <a:buChar char="»"/>
              <a:defRPr sz="5300" kern="1200">
                <a:solidFill>
                  <a:schemeClr val="tx1"/>
                </a:solidFill>
                <a:latin typeface="+mn-lt"/>
                <a:ea typeface="+mn-ea"/>
                <a:cs typeface="+mn-cs"/>
              </a:defRPr>
            </a:lvl5pPr>
            <a:lvl6pPr marL="6705935" indent="-609630" algn="l" defTabSz="2438522" rtl="0" eaLnBrk="1" latinLnBrk="0" hangingPunct="1">
              <a:spcBef>
                <a:spcPct val="20000"/>
              </a:spcBef>
              <a:buFont typeface="Arial" pitchFamily="34" charset="0"/>
              <a:buChar char="•"/>
              <a:defRPr sz="5300" kern="1200">
                <a:solidFill>
                  <a:schemeClr val="tx1"/>
                </a:solidFill>
                <a:latin typeface="+mn-lt"/>
                <a:ea typeface="+mn-ea"/>
                <a:cs typeface="+mn-cs"/>
              </a:defRPr>
            </a:lvl6pPr>
            <a:lvl7pPr marL="7925196" indent="-609630" algn="l" defTabSz="2438522" rtl="0" eaLnBrk="1" latinLnBrk="0" hangingPunct="1">
              <a:spcBef>
                <a:spcPct val="20000"/>
              </a:spcBef>
              <a:buFont typeface="Arial" pitchFamily="34" charset="0"/>
              <a:buChar char="•"/>
              <a:defRPr sz="5300" kern="1200">
                <a:solidFill>
                  <a:schemeClr val="tx1"/>
                </a:solidFill>
                <a:latin typeface="+mn-lt"/>
                <a:ea typeface="+mn-ea"/>
                <a:cs typeface="+mn-cs"/>
              </a:defRPr>
            </a:lvl7pPr>
            <a:lvl8pPr marL="9144457" indent="-609630" algn="l" defTabSz="2438522" rtl="0" eaLnBrk="1" latinLnBrk="0" hangingPunct="1">
              <a:spcBef>
                <a:spcPct val="20000"/>
              </a:spcBef>
              <a:buFont typeface="Arial" pitchFamily="34" charset="0"/>
              <a:buChar char="•"/>
              <a:defRPr sz="5300" kern="1200">
                <a:solidFill>
                  <a:schemeClr val="tx1"/>
                </a:solidFill>
                <a:latin typeface="+mn-lt"/>
                <a:ea typeface="+mn-ea"/>
                <a:cs typeface="+mn-cs"/>
              </a:defRPr>
            </a:lvl8pPr>
            <a:lvl9pPr marL="10363718" indent="-609630" algn="l" defTabSz="2438522" rtl="0" eaLnBrk="1" latinLnBrk="0" hangingPunct="1">
              <a:spcBef>
                <a:spcPct val="20000"/>
              </a:spcBef>
              <a:buFont typeface="Arial" pitchFamily="34" charset="0"/>
              <a:buChar char="•"/>
              <a:defRPr sz="5300" kern="1200">
                <a:solidFill>
                  <a:schemeClr val="tx1"/>
                </a:solidFill>
                <a:latin typeface="+mn-lt"/>
                <a:ea typeface="+mn-ea"/>
                <a:cs typeface="+mn-cs"/>
              </a:defRPr>
            </a:lvl9pPr>
          </a:lstStyle>
          <a:p>
            <a:pPr>
              <a:buFont typeface="Wingdings" pitchFamily="124" charset="2"/>
              <a:buChar char="ü"/>
            </a:pPr>
            <a:r>
              <a:rPr lang="zh-CN" altLang="en-US" sz="2133" b="1" dirty="0">
                <a:solidFill>
                  <a:srgbClr val="0070C0"/>
                </a:solidFill>
                <a:latin typeface="微软雅黑" pitchFamily="34" charset="-122"/>
                <a:ea typeface="微软雅黑" pitchFamily="34" charset="-122"/>
              </a:rPr>
              <a:t>项目背景</a:t>
            </a:r>
            <a:endParaRPr lang="en-US" altLang="zh-CN" sz="2133" b="1" dirty="0">
              <a:solidFill>
                <a:srgbClr val="0070C0"/>
              </a:solidFill>
              <a:latin typeface="微软雅黑" pitchFamily="34" charset="-122"/>
              <a:ea typeface="微软雅黑" pitchFamily="34" charset="-122"/>
            </a:endParaRPr>
          </a:p>
          <a:p>
            <a:pPr>
              <a:buFont typeface="Wingdings" pitchFamily="124" charset="2"/>
              <a:buChar char="Ø"/>
            </a:pPr>
            <a:r>
              <a:rPr lang="zh-CN" altLang="en-US" sz="1333" dirty="0">
                <a:solidFill>
                  <a:srgbClr val="0071BF"/>
                </a:solidFill>
                <a:latin typeface="微软雅黑" pitchFamily="34" charset="-122"/>
                <a:ea typeface="微软雅黑" pitchFamily="34" charset="-122"/>
              </a:rPr>
              <a:t>建设企业私有云系统；</a:t>
            </a:r>
          </a:p>
          <a:p>
            <a:pPr>
              <a:buFont typeface="Wingdings" pitchFamily="124" charset="2"/>
              <a:buChar char="Ø"/>
            </a:pPr>
            <a:r>
              <a:rPr lang="zh-CN" altLang="en-US" sz="1333" dirty="0">
                <a:solidFill>
                  <a:srgbClr val="0071BF"/>
                </a:solidFill>
                <a:latin typeface="微软雅黑" pitchFamily="34" charset="-122"/>
                <a:ea typeface="微软雅黑" pitchFamily="34" charset="-122"/>
              </a:rPr>
              <a:t>用户数量为</a:t>
            </a:r>
            <a:r>
              <a:rPr lang="en-US" altLang="zh-CN" sz="1333" dirty="0">
                <a:solidFill>
                  <a:srgbClr val="0071BF"/>
                </a:solidFill>
                <a:latin typeface="微软雅黑" pitchFamily="34" charset="-122"/>
                <a:ea typeface="微软雅黑" pitchFamily="34" charset="-122"/>
              </a:rPr>
              <a:t>5000</a:t>
            </a:r>
            <a:r>
              <a:rPr lang="zh-CN" altLang="en-US" sz="1333" dirty="0">
                <a:solidFill>
                  <a:srgbClr val="0071BF"/>
                </a:solidFill>
                <a:latin typeface="微软雅黑" pitchFamily="34" charset="-122"/>
                <a:ea typeface="微软雅黑" pitchFamily="34" charset="-122"/>
              </a:rPr>
              <a:t>人，每人</a:t>
            </a:r>
            <a:r>
              <a:rPr lang="en-US" altLang="zh-CN" sz="1333" dirty="0">
                <a:solidFill>
                  <a:srgbClr val="0071BF"/>
                </a:solidFill>
                <a:latin typeface="微软雅黑" pitchFamily="34" charset="-122"/>
                <a:ea typeface="微软雅黑" pitchFamily="34" charset="-122"/>
              </a:rPr>
              <a:t>50G</a:t>
            </a:r>
            <a:r>
              <a:rPr lang="zh-CN" altLang="en-US" sz="1333" dirty="0">
                <a:solidFill>
                  <a:srgbClr val="0071BF"/>
                </a:solidFill>
                <a:latin typeface="微软雅黑" pitchFamily="34" charset="-122"/>
                <a:ea typeface="微软雅黑" pitchFamily="34" charset="-122"/>
              </a:rPr>
              <a:t>的云盘空间；预计同时在线为</a:t>
            </a:r>
            <a:r>
              <a:rPr lang="en-US" altLang="zh-CN" sz="1333" dirty="0">
                <a:solidFill>
                  <a:srgbClr val="0071BF"/>
                </a:solidFill>
                <a:latin typeface="微软雅黑" pitchFamily="34" charset="-122"/>
                <a:ea typeface="微软雅黑" pitchFamily="34" charset="-122"/>
              </a:rPr>
              <a:t>500</a:t>
            </a:r>
            <a:r>
              <a:rPr lang="zh-CN" altLang="en-US" sz="1333" dirty="0">
                <a:solidFill>
                  <a:srgbClr val="0071BF"/>
                </a:solidFill>
                <a:latin typeface="微软雅黑" pitchFamily="34" charset="-122"/>
                <a:ea typeface="微软雅黑" pitchFamily="34" charset="-122"/>
              </a:rPr>
              <a:t>人，公司局域网为</a:t>
            </a:r>
            <a:r>
              <a:rPr lang="en-US" altLang="zh-CN" sz="1333" dirty="0">
                <a:solidFill>
                  <a:srgbClr val="0071BF"/>
                </a:solidFill>
                <a:latin typeface="微软雅黑" pitchFamily="34" charset="-122"/>
                <a:ea typeface="微软雅黑" pitchFamily="34" charset="-122"/>
              </a:rPr>
              <a:t>1000M</a:t>
            </a:r>
            <a:r>
              <a:rPr lang="zh-CN" altLang="en-US" sz="1333" dirty="0">
                <a:solidFill>
                  <a:srgbClr val="0071BF"/>
                </a:solidFill>
                <a:latin typeface="微软雅黑" pitchFamily="34" charset="-122"/>
                <a:ea typeface="微软雅黑" pitchFamily="34" charset="-122"/>
              </a:rPr>
              <a:t>，桌面为</a:t>
            </a:r>
            <a:r>
              <a:rPr lang="en-US" altLang="zh-CN" sz="1333" dirty="0">
                <a:solidFill>
                  <a:srgbClr val="0071BF"/>
                </a:solidFill>
                <a:latin typeface="微软雅黑" pitchFamily="34" charset="-122"/>
                <a:ea typeface="微软雅黑" pitchFamily="34" charset="-122"/>
              </a:rPr>
              <a:t>100M</a:t>
            </a:r>
          </a:p>
          <a:p>
            <a:pPr>
              <a:buFont typeface="Wingdings" pitchFamily="124" charset="2"/>
              <a:buChar char="Ø"/>
            </a:pPr>
            <a:r>
              <a:rPr lang="zh-CN" altLang="en-US" sz="1333" dirty="0">
                <a:solidFill>
                  <a:srgbClr val="0071BF"/>
                </a:solidFill>
                <a:latin typeface="微软雅黑" pitchFamily="34" charset="-122"/>
                <a:ea typeface="微软雅黑" pitchFamily="34" charset="-122"/>
              </a:rPr>
              <a:t>要求公司内部上传下载速度达到200K/s以上</a:t>
            </a:r>
          </a:p>
        </p:txBody>
      </p:sp>
      <p:graphicFrame>
        <p:nvGraphicFramePr>
          <p:cNvPr id="4" name="表格 3"/>
          <p:cNvGraphicFramePr>
            <a:graphicFrameLocks noGrp="1"/>
          </p:cNvGraphicFramePr>
          <p:nvPr>
            <p:extLst>
              <p:ext uri="{D42A27DB-BD31-4B8C-83A1-F6EECF244321}">
                <p14:modId xmlns:p14="http://schemas.microsoft.com/office/powerpoint/2010/main" val="2201620158"/>
              </p:ext>
            </p:extLst>
          </p:nvPr>
        </p:nvGraphicFramePr>
        <p:xfrm>
          <a:off x="336843" y="2372837"/>
          <a:ext cx="5782018" cy="4206370"/>
        </p:xfrm>
        <a:graphic>
          <a:graphicData uri="http://schemas.openxmlformats.org/drawingml/2006/table">
            <a:tbl>
              <a:tblPr/>
              <a:tblGrid>
                <a:gridCol w="1021875">
                  <a:extLst>
                    <a:ext uri="{9D8B030D-6E8A-4147-A177-3AD203B41FA5}">
                      <a16:colId xmlns="" xmlns:a16="http://schemas.microsoft.com/office/drawing/2014/main" val="20000"/>
                    </a:ext>
                  </a:extLst>
                </a:gridCol>
                <a:gridCol w="2626651">
                  <a:extLst>
                    <a:ext uri="{9D8B030D-6E8A-4147-A177-3AD203B41FA5}">
                      <a16:colId xmlns="" xmlns:a16="http://schemas.microsoft.com/office/drawing/2014/main" val="20001"/>
                    </a:ext>
                  </a:extLst>
                </a:gridCol>
                <a:gridCol w="1534505">
                  <a:extLst>
                    <a:ext uri="{9D8B030D-6E8A-4147-A177-3AD203B41FA5}">
                      <a16:colId xmlns="" xmlns:a16="http://schemas.microsoft.com/office/drawing/2014/main" val="20002"/>
                    </a:ext>
                  </a:extLst>
                </a:gridCol>
                <a:gridCol w="598987">
                  <a:extLst>
                    <a:ext uri="{9D8B030D-6E8A-4147-A177-3AD203B41FA5}">
                      <a16:colId xmlns="" xmlns:a16="http://schemas.microsoft.com/office/drawing/2014/main" val="20003"/>
                    </a:ext>
                  </a:extLst>
                </a:gridCol>
              </a:tblGrid>
              <a:tr h="540146">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charset="0"/>
                          <a:ea typeface="微软雅黑" charset="0"/>
                          <a:cs typeface="微软雅黑" charset="0"/>
                          <a:sym typeface="Verdana" pitchFamily="124" charset="0"/>
                        </a:rPr>
                        <a:t>设备用途</a:t>
                      </a:r>
                    </a:p>
                  </a:txBody>
                  <a:tcPr marL="82378" marR="823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1B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charset="0"/>
                          <a:ea typeface="微软雅黑" charset="0"/>
                          <a:cs typeface="微软雅黑" charset="0"/>
                          <a:sym typeface="Verdana" pitchFamily="124" charset="0"/>
                        </a:rPr>
                        <a:t>配置</a:t>
                      </a:r>
                    </a:p>
                  </a:txBody>
                  <a:tcPr marL="82378" marR="823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1B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charset="0"/>
                          <a:ea typeface="微软雅黑" charset="0"/>
                          <a:cs typeface="微软雅黑" charset="0"/>
                          <a:sym typeface="Verdana" pitchFamily="124" charset="0"/>
                        </a:rPr>
                        <a:t>推荐品牌</a:t>
                      </a:r>
                    </a:p>
                  </a:txBody>
                  <a:tcPr marL="82378" marR="823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1B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charset="0"/>
                          <a:ea typeface="微软雅黑" charset="0"/>
                          <a:cs typeface="微软雅黑" charset="0"/>
                          <a:sym typeface="Verdana" pitchFamily="124" charset="0"/>
                        </a:rPr>
                        <a:t>数量</a:t>
                      </a:r>
                    </a:p>
                  </a:txBody>
                  <a:tcPr marL="82378" marR="823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1BF"/>
                    </a:solidFill>
                  </a:tcPr>
                </a:tc>
                <a:extLst>
                  <a:ext uri="{0D108BD9-81ED-4DB2-BD59-A6C34878D82A}">
                    <a16:rowId xmlns="" xmlns:a16="http://schemas.microsoft.com/office/drawing/2014/main" val="10000"/>
                  </a:ext>
                </a:extLst>
              </a:tr>
              <a:tr h="603220">
                <a:tc>
                  <a:txBody>
                    <a:bodyPr/>
                    <a:lstStyle/>
                    <a:p>
                      <a:pPr marL="0" marR="0" lvl="0" indent="0" algn="just" defTabSz="914400" rtl="0" eaLnBrk="1" fontAlgn="base" latinLnBrk="0" hangingPunct="1">
                        <a:lnSpc>
                          <a:spcPct val="15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charset="0"/>
                          <a:ea typeface="微软雅黑" charset="0"/>
                          <a:cs typeface="微软雅黑" charset="0"/>
                          <a:sym typeface="Verdana" pitchFamily="124" charset="0"/>
                        </a:rPr>
                        <a:t>负载均衡</a:t>
                      </a:r>
                    </a:p>
                  </a:txBody>
                  <a:tcPr marL="82378" marR="823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1BF"/>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pPr>
                      <a:r>
                        <a:rPr kumimoji="0" lang="en-US" altLang="zh-CN" sz="1300" b="0" i="0" u="none" strike="noStrike" cap="none" normalizeH="0" baseline="0" dirty="0">
                          <a:ln>
                            <a:noFill/>
                          </a:ln>
                          <a:solidFill>
                            <a:srgbClr val="0071BF"/>
                          </a:solidFill>
                          <a:effectLst/>
                          <a:latin typeface="微软雅黑" charset="0"/>
                          <a:ea typeface="微软雅黑" charset="0"/>
                          <a:cs typeface="微软雅黑" charset="0"/>
                          <a:sym typeface="Verdana" pitchFamily="124" charset="0"/>
                        </a:rPr>
                        <a:t>F5</a:t>
                      </a:r>
                    </a:p>
                  </a:txBody>
                  <a:tcPr marL="82378" marR="823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F5</a:t>
                      </a:r>
                    </a:p>
                  </a:txBody>
                  <a:tcPr marL="82378" marR="823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1</a:t>
                      </a:r>
                    </a:p>
                  </a:txBody>
                  <a:tcPr marL="82378" marR="823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1"/>
                  </a:ext>
                </a:extLst>
              </a:tr>
              <a:tr h="1234297">
                <a:tc>
                  <a:txBody>
                    <a:bodyPr/>
                    <a:lstStyle/>
                    <a:p>
                      <a:pPr marL="0" marR="0" lvl="0" indent="0" algn="just" defTabSz="914400" rtl="0" eaLnBrk="1" fontAlgn="base" latinLnBrk="0" hangingPunct="1">
                        <a:lnSpc>
                          <a:spcPct val="15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charset="0"/>
                          <a:ea typeface="微软雅黑" charset="0"/>
                          <a:cs typeface="微软雅黑" charset="0"/>
                          <a:sym typeface="Verdana" pitchFamily="124" charset="0"/>
                        </a:rPr>
                        <a:t>应用服务器</a:t>
                      </a:r>
                    </a:p>
                  </a:txBody>
                  <a:tcPr marL="82378" marR="823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1BF"/>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pPr>
                      <a:r>
                        <a:rPr kumimoji="0" lang="en-US" altLang="zh-CN" sz="1300" b="0" i="0" u="none" strike="noStrike" cap="none" normalizeH="0" baseline="0" dirty="0">
                          <a:ln>
                            <a:noFill/>
                          </a:ln>
                          <a:solidFill>
                            <a:srgbClr val="0071BF"/>
                          </a:solidFill>
                          <a:effectLst/>
                          <a:latin typeface="微软雅黑" charset="0"/>
                          <a:ea typeface="微软雅黑" charset="0"/>
                          <a:cs typeface="微软雅黑" charset="0"/>
                          <a:sym typeface="Verdana" pitchFamily="124" charset="0"/>
                        </a:rPr>
                        <a:t>2</a:t>
                      </a:r>
                      <a:r>
                        <a:rPr kumimoji="0" lang="zh-CN" altLang="en-US" sz="1300" b="0" i="0" u="none" strike="noStrike" cap="none" normalizeH="0" baseline="0" dirty="0">
                          <a:ln>
                            <a:noFill/>
                          </a:ln>
                          <a:solidFill>
                            <a:srgbClr val="0071BF"/>
                          </a:solidFill>
                          <a:effectLst/>
                          <a:latin typeface="微软雅黑" charset="0"/>
                          <a:ea typeface="微软雅黑" charset="0"/>
                          <a:cs typeface="微软雅黑" charset="0"/>
                          <a:sym typeface="Verdana" pitchFamily="124" charset="0"/>
                        </a:rPr>
                        <a:t>颗</a:t>
                      </a:r>
                      <a:r>
                        <a:rPr kumimoji="0" lang="en-US" altLang="ja-JP" sz="1300" b="0" i="0" u="none" strike="noStrike" cap="none" normalizeH="0" baseline="0" dirty="0">
                          <a:ln>
                            <a:noFill/>
                          </a:ln>
                          <a:solidFill>
                            <a:srgbClr val="0071BF"/>
                          </a:solidFill>
                          <a:effectLst/>
                          <a:latin typeface="微软雅黑" charset="0"/>
                          <a:ea typeface="微软雅黑" charset="0"/>
                          <a:cs typeface="微软雅黑" charset="0"/>
                          <a:sym typeface="Verdana" pitchFamily="124" charset="0"/>
                        </a:rPr>
                        <a:t>Intel E5-2620 CPU</a:t>
                      </a:r>
                      <a:r>
                        <a:rPr kumimoji="0" lang="zh-CN" altLang="en-US" sz="1300" b="0" i="0" u="none" strike="noStrike" cap="none" normalizeH="0" baseline="0" dirty="0">
                          <a:ln>
                            <a:noFill/>
                          </a:ln>
                          <a:solidFill>
                            <a:srgbClr val="0071BF"/>
                          </a:solidFill>
                          <a:effectLst/>
                          <a:latin typeface="微软雅黑" charset="0"/>
                          <a:ea typeface="微软雅黑" charset="0"/>
                          <a:cs typeface="微软雅黑" charset="0"/>
                          <a:sym typeface="Verdana" pitchFamily="124" charset="0"/>
                        </a:rPr>
                        <a:t>，</a:t>
                      </a:r>
                      <a:r>
                        <a:rPr kumimoji="0" lang="en-US" altLang="ja-JP" sz="1300" b="0" i="0" u="none" strike="noStrike" cap="none" normalizeH="0" baseline="0" dirty="0">
                          <a:ln>
                            <a:noFill/>
                          </a:ln>
                          <a:solidFill>
                            <a:srgbClr val="0071BF"/>
                          </a:solidFill>
                          <a:effectLst/>
                          <a:latin typeface="微软雅黑" charset="0"/>
                          <a:ea typeface="微软雅黑" charset="0"/>
                          <a:cs typeface="微软雅黑" charset="0"/>
                          <a:sym typeface="Verdana" pitchFamily="124" charset="0"/>
                        </a:rPr>
                        <a:t>64GB</a:t>
                      </a:r>
                      <a:r>
                        <a:rPr kumimoji="0" lang="zh-CN" altLang="en-US" sz="1300" b="0" i="0" u="none" strike="noStrike" cap="none" normalizeH="0" baseline="0" dirty="0">
                          <a:ln>
                            <a:noFill/>
                          </a:ln>
                          <a:solidFill>
                            <a:srgbClr val="0071BF"/>
                          </a:solidFill>
                          <a:effectLst/>
                          <a:latin typeface="微软雅黑" charset="0"/>
                          <a:ea typeface="微软雅黑" charset="0"/>
                          <a:cs typeface="微软雅黑" charset="0"/>
                          <a:sym typeface="Verdana" pitchFamily="124" charset="0"/>
                        </a:rPr>
                        <a:t>内存；</a:t>
                      </a:r>
                      <a:r>
                        <a:rPr kumimoji="0" lang="en-US" altLang="ja-JP" sz="1300" b="0" i="0" u="none" strike="noStrike" cap="none" normalizeH="0" baseline="0" dirty="0">
                          <a:ln>
                            <a:noFill/>
                          </a:ln>
                          <a:solidFill>
                            <a:srgbClr val="0071BF"/>
                          </a:solidFill>
                          <a:effectLst/>
                          <a:latin typeface="微软雅黑" charset="0"/>
                          <a:ea typeface="微软雅黑" charset="0"/>
                          <a:cs typeface="微软雅黑" charset="0"/>
                          <a:sym typeface="Verdana" pitchFamily="124" charset="0"/>
                        </a:rPr>
                        <a:t>2 </a:t>
                      </a:r>
                      <a:r>
                        <a:rPr kumimoji="0" lang="zh-CN" altLang="en-US" sz="1300" b="0" i="0" u="none" strike="noStrike" cap="none" normalizeH="0" baseline="0" dirty="0">
                          <a:ln>
                            <a:noFill/>
                          </a:ln>
                          <a:solidFill>
                            <a:srgbClr val="0071BF"/>
                          </a:solidFill>
                          <a:effectLst/>
                          <a:latin typeface="微软雅黑" charset="0"/>
                          <a:ea typeface="微软雅黑" charset="0"/>
                          <a:cs typeface="微软雅黑" charset="0"/>
                          <a:sym typeface="Verdana" pitchFamily="124" charset="0"/>
                        </a:rPr>
                        <a:t>块</a:t>
                      </a:r>
                      <a:r>
                        <a:rPr kumimoji="0" lang="en-US" altLang="ja-JP" sz="1300" b="0" i="0" u="none" strike="noStrike" cap="none" normalizeH="0" baseline="0" dirty="0">
                          <a:ln>
                            <a:noFill/>
                          </a:ln>
                          <a:solidFill>
                            <a:srgbClr val="0071BF"/>
                          </a:solidFill>
                          <a:effectLst/>
                          <a:latin typeface="微软雅黑" charset="0"/>
                          <a:ea typeface="微软雅黑" charset="0"/>
                          <a:cs typeface="微软雅黑" charset="0"/>
                          <a:sym typeface="Verdana" pitchFamily="124" charset="0"/>
                        </a:rPr>
                        <a:t>300GB SAS</a:t>
                      </a:r>
                      <a:r>
                        <a:rPr kumimoji="0" lang="zh-CN" altLang="en-US" sz="1300" b="0" i="0" u="none" strike="noStrike" cap="none" normalizeH="0" baseline="0" dirty="0">
                          <a:ln>
                            <a:noFill/>
                          </a:ln>
                          <a:solidFill>
                            <a:srgbClr val="0071BF"/>
                          </a:solidFill>
                          <a:effectLst/>
                          <a:latin typeface="微软雅黑" charset="0"/>
                          <a:ea typeface="微软雅黑" charset="0"/>
                          <a:cs typeface="微软雅黑" charset="0"/>
                          <a:sym typeface="Verdana" pitchFamily="124" charset="0"/>
                        </a:rPr>
                        <a:t>硬盘，支持</a:t>
                      </a:r>
                      <a:r>
                        <a:rPr kumimoji="0" lang="en-US" altLang="ja-JP" sz="1300" b="0" i="0" u="none" strike="noStrike" cap="none" normalizeH="0" baseline="0" dirty="0">
                          <a:ln>
                            <a:noFill/>
                          </a:ln>
                          <a:solidFill>
                            <a:srgbClr val="0071BF"/>
                          </a:solidFill>
                          <a:effectLst/>
                          <a:latin typeface="微软雅黑" charset="0"/>
                          <a:ea typeface="微软雅黑" charset="0"/>
                          <a:cs typeface="微软雅黑" charset="0"/>
                          <a:sym typeface="Verdana" pitchFamily="124" charset="0"/>
                        </a:rPr>
                        <a:t>RAID10</a:t>
                      </a:r>
                      <a:r>
                        <a:rPr kumimoji="0" lang="zh-CN" altLang="en-US" sz="1300" b="0" i="0" u="none" strike="noStrike" cap="none" normalizeH="0" baseline="0" dirty="0">
                          <a:ln>
                            <a:noFill/>
                          </a:ln>
                          <a:solidFill>
                            <a:srgbClr val="0071BF"/>
                          </a:solidFill>
                          <a:effectLst/>
                          <a:latin typeface="微软雅黑" charset="0"/>
                          <a:ea typeface="微软雅黑" charset="0"/>
                          <a:cs typeface="微软雅黑" charset="0"/>
                          <a:sym typeface="Verdana" pitchFamily="124" charset="0"/>
                        </a:rPr>
                        <a:t>；</a:t>
                      </a:r>
                      <a:r>
                        <a:rPr kumimoji="0" lang="en-US" altLang="ja-JP" sz="1300" b="0" i="0" u="none" strike="noStrike" cap="none" normalizeH="0" baseline="0" dirty="0">
                          <a:ln>
                            <a:noFill/>
                          </a:ln>
                          <a:solidFill>
                            <a:srgbClr val="0071BF"/>
                          </a:solidFill>
                          <a:effectLst/>
                          <a:latin typeface="微软雅黑" charset="0"/>
                          <a:ea typeface="微软雅黑" charset="0"/>
                          <a:cs typeface="微软雅黑" charset="0"/>
                          <a:sym typeface="Verdana" pitchFamily="124" charset="0"/>
                        </a:rPr>
                        <a:t>4</a:t>
                      </a:r>
                      <a:r>
                        <a:rPr kumimoji="0" lang="zh-CN" altLang="en-US" sz="1300" b="0" i="0" u="none" strike="noStrike" cap="none" normalizeH="0" baseline="0" dirty="0">
                          <a:ln>
                            <a:noFill/>
                          </a:ln>
                          <a:solidFill>
                            <a:srgbClr val="0071BF"/>
                          </a:solidFill>
                          <a:effectLst/>
                          <a:latin typeface="微软雅黑" charset="0"/>
                          <a:ea typeface="微软雅黑" charset="0"/>
                          <a:cs typeface="微软雅黑" charset="0"/>
                          <a:sym typeface="Verdana" pitchFamily="124" charset="0"/>
                        </a:rPr>
                        <a:t>个</a:t>
                      </a:r>
                      <a:r>
                        <a:rPr kumimoji="0" lang="en-US" altLang="ja-JP" sz="1300" b="0" i="0" u="none" strike="noStrike" cap="none" normalizeH="0" baseline="0" dirty="0">
                          <a:ln>
                            <a:noFill/>
                          </a:ln>
                          <a:solidFill>
                            <a:srgbClr val="0071BF"/>
                          </a:solidFill>
                          <a:effectLst/>
                          <a:latin typeface="微软雅黑" charset="0"/>
                          <a:ea typeface="微软雅黑" charset="0"/>
                          <a:cs typeface="微软雅黑" charset="0"/>
                          <a:sym typeface="Verdana" pitchFamily="124" charset="0"/>
                        </a:rPr>
                        <a:t>RJ45</a:t>
                      </a:r>
                      <a:r>
                        <a:rPr kumimoji="0" lang="zh-CN" altLang="en-US" sz="1300" b="0" i="0" u="none" strike="noStrike" cap="none" normalizeH="0" baseline="0" dirty="0">
                          <a:ln>
                            <a:noFill/>
                          </a:ln>
                          <a:solidFill>
                            <a:srgbClr val="0071BF"/>
                          </a:solidFill>
                          <a:effectLst/>
                          <a:latin typeface="微软雅黑" charset="0"/>
                          <a:ea typeface="微软雅黑" charset="0"/>
                          <a:cs typeface="微软雅黑" charset="0"/>
                          <a:sym typeface="Verdana" pitchFamily="124" charset="0"/>
                        </a:rPr>
                        <a:t>千兆网口；冗余电源；</a:t>
                      </a:r>
                    </a:p>
                  </a:txBody>
                  <a:tcPr marL="82378" marR="823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300" b="0" i="0" u="none" strike="noStrike" cap="none" normalizeH="0" baseline="0" dirty="0" err="1">
                          <a:ln>
                            <a:noFill/>
                          </a:ln>
                          <a:solidFill>
                            <a:srgbClr val="0071BF"/>
                          </a:solidFill>
                          <a:effectLst/>
                          <a:latin typeface="微软雅黑" charset="0"/>
                          <a:ea typeface="微软雅黑" charset="0"/>
                          <a:cs typeface="微软雅黑" charset="0"/>
                          <a:sym typeface="Verdana" pitchFamily="124" charset="0"/>
                        </a:rPr>
                        <a:t>Supermicro</a:t>
                      </a:r>
                      <a:r>
                        <a:rPr kumimoji="0" lang="en-US" altLang="zh-CN" sz="1300" b="0" i="0" u="none" strike="noStrike" cap="none" normalizeH="0" baseline="0" dirty="0">
                          <a:ln>
                            <a:noFill/>
                          </a:ln>
                          <a:solidFill>
                            <a:srgbClr val="0071BF"/>
                          </a:solidFill>
                          <a:effectLst/>
                          <a:latin typeface="微软雅黑" charset="0"/>
                          <a:ea typeface="微软雅黑" charset="0"/>
                          <a:cs typeface="微软雅黑" charset="0"/>
                          <a:sym typeface="Verdana" pitchFamily="124" charset="0"/>
                        </a:rPr>
                        <a:t>/HP380/</a:t>
                      </a:r>
                      <a:r>
                        <a:rPr kumimoji="0" lang="zh-CN" altLang="en-US" sz="1300" b="0" i="0" u="none" strike="noStrike" cap="none" normalizeH="0" baseline="0" dirty="0">
                          <a:ln>
                            <a:noFill/>
                          </a:ln>
                          <a:solidFill>
                            <a:srgbClr val="0071BF"/>
                          </a:solidFill>
                          <a:effectLst/>
                          <a:latin typeface="微软雅黑" charset="0"/>
                          <a:ea typeface="微软雅黑" charset="0"/>
                          <a:cs typeface="微软雅黑" charset="0"/>
                          <a:sym typeface="Verdana" pitchFamily="124" charset="0"/>
                        </a:rPr>
                        <a:t>浪潮</a:t>
                      </a:r>
                    </a:p>
                  </a:txBody>
                  <a:tcPr marL="82378" marR="823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4</a:t>
                      </a:r>
                    </a:p>
                  </a:txBody>
                  <a:tcPr marL="82378" marR="823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2"/>
                  </a:ext>
                </a:extLst>
              </a:tr>
              <a:tr h="1828707">
                <a:tc>
                  <a:txBody>
                    <a:bodyPr/>
                    <a:lstStyle/>
                    <a:p>
                      <a:pPr marL="0" marR="0" lvl="0" indent="0" algn="just" defTabSz="914400" rtl="0" eaLnBrk="1" fontAlgn="base" latinLnBrk="0" hangingPunct="1">
                        <a:lnSpc>
                          <a:spcPct val="15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charset="0"/>
                          <a:ea typeface="微软雅黑" charset="0"/>
                          <a:cs typeface="微软雅黑" charset="0"/>
                          <a:sym typeface="Verdana" pitchFamily="124" charset="0"/>
                        </a:rPr>
                        <a:t>存储服务器</a:t>
                      </a:r>
                    </a:p>
                  </a:txBody>
                  <a:tcPr marL="82378" marR="823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1BF"/>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pPr>
                      <a:r>
                        <a:rPr kumimoji="0" lang="en-US" altLang="zh-CN"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2</a:t>
                      </a:r>
                      <a:r>
                        <a:rPr kumimoji="0" lang="zh-CN" altLang="en-US"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颗</a:t>
                      </a:r>
                      <a:r>
                        <a:rPr kumimoji="0" lang="en-US" altLang="ja-JP"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Intel E5-2620 CPU</a:t>
                      </a:r>
                      <a:r>
                        <a:rPr kumimoji="0" lang="zh-CN" altLang="en-US"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a:t>
                      </a:r>
                      <a:r>
                        <a:rPr kumimoji="0" lang="en-US" altLang="ja-JP"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64GB</a:t>
                      </a:r>
                      <a:r>
                        <a:rPr kumimoji="0" lang="zh-CN" altLang="en-US"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内存；</a:t>
                      </a:r>
                      <a:r>
                        <a:rPr kumimoji="0" lang="en-US" altLang="ja-JP"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2</a:t>
                      </a:r>
                      <a:r>
                        <a:rPr kumimoji="0" lang="zh-CN" altLang="en-US"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块</a:t>
                      </a:r>
                      <a:r>
                        <a:rPr kumimoji="0" lang="en-US" altLang="ja-JP"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300GB SAS</a:t>
                      </a:r>
                      <a:r>
                        <a:rPr kumimoji="0" lang="zh-CN" altLang="en-US"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硬盘，</a:t>
                      </a:r>
                      <a:r>
                        <a:rPr kumimoji="0" lang="en-US" altLang="ja-JP"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36</a:t>
                      </a:r>
                      <a:r>
                        <a:rPr kumimoji="0" lang="zh-CN" altLang="en-US"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块</a:t>
                      </a:r>
                      <a:r>
                        <a:rPr kumimoji="0" lang="en-US" altLang="ja-JP"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3TB SATA</a:t>
                      </a:r>
                      <a:r>
                        <a:rPr kumimoji="0" lang="zh-CN" altLang="en-US"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硬盘，支持</a:t>
                      </a:r>
                      <a:r>
                        <a:rPr kumimoji="0" lang="en-US" altLang="ja-JP"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Raid0</a:t>
                      </a:r>
                      <a:r>
                        <a:rPr kumimoji="0" lang="zh-CN" altLang="en-US"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a:t>
                      </a:r>
                      <a:r>
                        <a:rPr kumimoji="0" lang="en-US" altLang="ja-JP"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1</a:t>
                      </a:r>
                      <a:r>
                        <a:rPr kumimoji="0" lang="zh-CN" altLang="en-US"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a:t>
                      </a:r>
                      <a:r>
                        <a:rPr kumimoji="0" lang="en-US" altLang="ja-JP"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10</a:t>
                      </a:r>
                      <a:r>
                        <a:rPr kumimoji="0" lang="zh-CN" altLang="en-US"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a:t>
                      </a:r>
                      <a:r>
                        <a:rPr kumimoji="0" lang="en-US" altLang="ja-JP"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5</a:t>
                      </a:r>
                      <a:r>
                        <a:rPr kumimoji="0" lang="zh-CN" altLang="en-US"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a:t>
                      </a:r>
                      <a:r>
                        <a:rPr kumimoji="0" lang="en-US" altLang="ja-JP"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50</a:t>
                      </a:r>
                      <a:r>
                        <a:rPr kumimoji="0" lang="zh-CN" altLang="en-US"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a:t>
                      </a:r>
                      <a:r>
                        <a:rPr kumimoji="0" lang="en-US" altLang="ja-JP"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6</a:t>
                      </a:r>
                      <a:r>
                        <a:rPr kumimoji="0" lang="zh-CN" altLang="en-US"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a:t>
                      </a:r>
                      <a:r>
                        <a:rPr kumimoji="0" lang="en-US" altLang="ja-JP"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60</a:t>
                      </a:r>
                      <a:r>
                        <a:rPr kumimoji="0" lang="zh-CN" altLang="en-US"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a:t>
                      </a:r>
                      <a:r>
                        <a:rPr kumimoji="0" lang="en-US" altLang="ja-JP"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4</a:t>
                      </a:r>
                      <a:r>
                        <a:rPr kumimoji="0" lang="zh-CN" altLang="en-US"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个</a:t>
                      </a:r>
                      <a:r>
                        <a:rPr kumimoji="0" lang="en-US" altLang="ja-JP"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RJ45</a:t>
                      </a:r>
                      <a:r>
                        <a:rPr kumimoji="0" lang="zh-CN" altLang="en-US" sz="1300" b="0" i="0" u="none" strike="noStrike" cap="none" normalizeH="0" baseline="0">
                          <a:ln>
                            <a:noFill/>
                          </a:ln>
                          <a:solidFill>
                            <a:srgbClr val="0071BF"/>
                          </a:solidFill>
                          <a:effectLst/>
                          <a:latin typeface="微软雅黑" charset="0"/>
                          <a:ea typeface="微软雅黑" charset="0"/>
                          <a:cs typeface="微软雅黑" charset="0"/>
                          <a:sym typeface="Verdana" pitchFamily="124" charset="0"/>
                        </a:rPr>
                        <a:t>千兆网口；冗余电源；</a:t>
                      </a:r>
                    </a:p>
                  </a:txBody>
                  <a:tcPr marL="82378" marR="823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300" b="0" i="0" u="none" strike="noStrike" cap="none" normalizeH="0" baseline="0" dirty="0" err="1">
                          <a:ln>
                            <a:noFill/>
                          </a:ln>
                          <a:solidFill>
                            <a:srgbClr val="0071BF"/>
                          </a:solidFill>
                          <a:effectLst/>
                          <a:latin typeface="微软雅黑" charset="0"/>
                          <a:ea typeface="微软雅黑" charset="0"/>
                          <a:cs typeface="微软雅黑" charset="0"/>
                          <a:sym typeface="Verdana" pitchFamily="124" charset="0"/>
                        </a:rPr>
                        <a:t>Supermicro</a:t>
                      </a:r>
                      <a:r>
                        <a:rPr kumimoji="0" lang="en-US" altLang="zh-CN" sz="1300" b="0" i="0" u="none" strike="noStrike" cap="none" normalizeH="0" baseline="0" dirty="0">
                          <a:ln>
                            <a:noFill/>
                          </a:ln>
                          <a:solidFill>
                            <a:srgbClr val="0071BF"/>
                          </a:solidFill>
                          <a:effectLst/>
                          <a:latin typeface="微软雅黑" charset="0"/>
                          <a:ea typeface="微软雅黑" charset="0"/>
                          <a:cs typeface="微软雅黑" charset="0"/>
                          <a:sym typeface="Verdana" pitchFamily="124" charset="0"/>
                        </a:rPr>
                        <a:t>/HP380+j2000</a:t>
                      </a:r>
                      <a:r>
                        <a:rPr kumimoji="0" lang="zh-CN" altLang="en-US" sz="1300" b="0" i="0" u="none" strike="noStrike" cap="none" normalizeH="0" baseline="0" dirty="0">
                          <a:ln>
                            <a:noFill/>
                          </a:ln>
                          <a:solidFill>
                            <a:srgbClr val="0071BF"/>
                          </a:solidFill>
                          <a:effectLst/>
                          <a:latin typeface="微软雅黑" charset="0"/>
                          <a:ea typeface="微软雅黑" charset="0"/>
                          <a:cs typeface="微软雅黑" charset="0"/>
                          <a:sym typeface="Verdana" pitchFamily="124" charset="0"/>
                        </a:rPr>
                        <a:t>扩展柜</a:t>
                      </a:r>
                      <a:r>
                        <a:rPr kumimoji="0" lang="en-US" altLang="ja-JP" sz="1300" b="0" i="0" u="none" strike="noStrike" cap="none" normalizeH="0" baseline="0" dirty="0">
                          <a:ln>
                            <a:noFill/>
                          </a:ln>
                          <a:solidFill>
                            <a:srgbClr val="0071BF"/>
                          </a:solidFill>
                          <a:effectLst/>
                          <a:latin typeface="微软雅黑" charset="0"/>
                          <a:ea typeface="微软雅黑" charset="0"/>
                          <a:cs typeface="微软雅黑" charset="0"/>
                          <a:sym typeface="Verdana" pitchFamily="124" charset="0"/>
                        </a:rPr>
                        <a:t>/</a:t>
                      </a:r>
                      <a:r>
                        <a:rPr kumimoji="0" lang="zh-CN" altLang="en-US" sz="1300" b="0" i="0" u="none" strike="noStrike" cap="none" normalizeH="0" baseline="0" dirty="0">
                          <a:ln>
                            <a:noFill/>
                          </a:ln>
                          <a:solidFill>
                            <a:srgbClr val="0071BF"/>
                          </a:solidFill>
                          <a:effectLst/>
                          <a:latin typeface="微软雅黑" charset="0"/>
                          <a:ea typeface="微软雅黑" charset="0"/>
                          <a:cs typeface="微软雅黑" charset="0"/>
                          <a:sym typeface="Verdana" pitchFamily="124" charset="0"/>
                        </a:rPr>
                        <a:t>浪潮</a:t>
                      </a:r>
                    </a:p>
                  </a:txBody>
                  <a:tcPr marL="82378" marR="823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300" b="0" i="0" u="none" strike="noStrike" cap="none" normalizeH="0" baseline="0" dirty="0">
                          <a:ln>
                            <a:noFill/>
                          </a:ln>
                          <a:solidFill>
                            <a:srgbClr val="0071BF"/>
                          </a:solidFill>
                          <a:effectLst/>
                          <a:latin typeface="微软雅黑" charset="0"/>
                          <a:ea typeface="微软雅黑" charset="0"/>
                          <a:cs typeface="微软雅黑" charset="0"/>
                          <a:sym typeface="Verdana" pitchFamily="124" charset="0"/>
                        </a:rPr>
                        <a:t>6</a:t>
                      </a:r>
                    </a:p>
                  </a:txBody>
                  <a:tcPr marL="82378" marR="8237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3"/>
                  </a:ext>
                </a:extLst>
              </a:tr>
            </a:tbl>
          </a:graphicData>
        </a:graphic>
      </p:graphicFrame>
      <p:graphicFrame>
        <p:nvGraphicFramePr>
          <p:cNvPr id="5" name="对象 6"/>
          <p:cNvGraphicFramePr>
            <a:graphicFrameLocks noChangeAspect="1"/>
          </p:cNvGraphicFramePr>
          <p:nvPr/>
        </p:nvGraphicFramePr>
        <p:xfrm>
          <a:off x="6481216" y="2603543"/>
          <a:ext cx="5458608" cy="3265852"/>
        </p:xfrm>
        <a:graphic>
          <a:graphicData uri="http://schemas.openxmlformats.org/presentationml/2006/ole">
            <mc:AlternateContent xmlns:mc="http://schemas.openxmlformats.org/markup-compatibility/2006">
              <mc:Choice xmlns:v="urn:schemas-microsoft-com:vml" Requires="v">
                <p:oleObj spid="_x0000_s2113" r:id="rId3" imgW="6124534" imgH="2971800" progId="Visio.Drawing.15">
                  <p:embed/>
                </p:oleObj>
              </mc:Choice>
              <mc:Fallback>
                <p:oleObj r:id="rId3" imgW="6124534" imgH="2971800" progId="Visio.Drawing.15">
                  <p:embed/>
                  <p:pic>
                    <p:nvPicPr>
                      <p:cNvPr id="5" name="对象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16" y="2603543"/>
                        <a:ext cx="5458608" cy="3265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28252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515744" y="213713"/>
            <a:ext cx="10972879" cy="4641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smtClean="0"/>
              <a:t>太平洋保险</a:t>
            </a:r>
            <a:endParaRPr lang="zh-CN" altLang="en-US" sz="4000" dirty="0"/>
          </a:p>
        </p:txBody>
      </p:sp>
      <p:sp>
        <p:nvSpPr>
          <p:cNvPr id="3" name="矩形 23"/>
          <p:cNvSpPr/>
          <p:nvPr/>
        </p:nvSpPr>
        <p:spPr>
          <a:xfrm>
            <a:off x="5598610" y="3807865"/>
            <a:ext cx="5009896" cy="2783275"/>
          </a:xfrm>
          <a:prstGeom prst="rect">
            <a:avLst/>
          </a:prstGeom>
          <a:noFill/>
          <a:ln w="25400" cap="flat" cmpd="sng">
            <a:solidFill>
              <a:srgbClr val="00B0F0"/>
            </a:solidFill>
            <a:prstDash val="solid"/>
            <a:miter/>
            <a:headEnd type="none" w="med" len="med"/>
            <a:tailEnd type="none" w="med" len="med"/>
          </a:ln>
        </p:spPr>
        <p:txBody>
          <a:bodyPr anchor="ctr"/>
          <a:lstStyle/>
          <a:p>
            <a:pPr marL="380943" indent="-380943">
              <a:buClr>
                <a:srgbClr val="000000"/>
              </a:buClr>
              <a:buFont typeface="Wingdings" pitchFamily="124" charset="2"/>
              <a:buChar char="l"/>
            </a:pPr>
            <a:r>
              <a:rPr lang="zh-CN" altLang="en-US" sz="2133" dirty="0">
                <a:solidFill>
                  <a:srgbClr val="0071BF"/>
                </a:solidFill>
                <a:latin typeface="微软雅黑" pitchFamily="34" charset="-122"/>
                <a:ea typeface="微软雅黑" pitchFamily="34" charset="-122"/>
                <a:sym typeface="微软雅黑" pitchFamily="34" charset="-122"/>
              </a:rPr>
              <a:t>项目直接收益</a:t>
            </a:r>
          </a:p>
          <a:p>
            <a:pPr marL="990451" lvl="1" indent="-380943">
              <a:buClr>
                <a:srgbClr val="000000"/>
              </a:buClr>
              <a:buFont typeface="Wingdings" pitchFamily="124" charset="2"/>
              <a:buChar char="Ø"/>
            </a:pPr>
            <a:r>
              <a:rPr lang="zh-CN" altLang="en-US" sz="1867" dirty="0">
                <a:solidFill>
                  <a:srgbClr val="0071BF"/>
                </a:solidFill>
                <a:latin typeface="微软雅黑" pitchFamily="34" charset="-122"/>
                <a:ea typeface="微软雅黑" pitchFamily="34" charset="-122"/>
                <a:sym typeface="微软雅黑" pitchFamily="34" charset="-122"/>
              </a:rPr>
              <a:t>多手段确保文件安全，多数据中心互备，不必担心数据丢失及外泄</a:t>
            </a:r>
          </a:p>
          <a:p>
            <a:pPr marL="990451" lvl="1" indent="-380943">
              <a:buClr>
                <a:srgbClr val="000000"/>
              </a:buClr>
              <a:buFont typeface="Wingdings" pitchFamily="124" charset="2"/>
              <a:buChar char="Ø"/>
            </a:pPr>
            <a:r>
              <a:rPr lang="zh-CN" altLang="en-US" sz="1867" dirty="0">
                <a:solidFill>
                  <a:srgbClr val="0071BF"/>
                </a:solidFill>
                <a:latin typeface="微软雅黑" pitchFamily="34" charset="-122"/>
                <a:ea typeface="微软雅黑" pitchFamily="34" charset="-122"/>
                <a:sym typeface="微软雅黑" pitchFamily="34" charset="-122"/>
              </a:rPr>
              <a:t>多方式实现系统集成，所需的投入可以降低至传统方案的</a:t>
            </a:r>
            <a:r>
              <a:rPr lang="en-US" altLang="zh-CN" sz="1867" dirty="0">
                <a:solidFill>
                  <a:srgbClr val="0071BF"/>
                </a:solidFill>
                <a:latin typeface="微软雅黑" pitchFamily="34" charset="-122"/>
                <a:ea typeface="微软雅黑" pitchFamily="34" charset="-122"/>
                <a:sym typeface="微软雅黑" pitchFamily="34" charset="-122"/>
              </a:rPr>
              <a:t>30%~40%</a:t>
            </a:r>
          </a:p>
          <a:p>
            <a:pPr marL="990451" lvl="1" indent="-380943">
              <a:buClr>
                <a:srgbClr val="000000"/>
              </a:buClr>
              <a:buFont typeface="Wingdings" pitchFamily="124" charset="2"/>
              <a:buChar char="Ø"/>
            </a:pPr>
            <a:r>
              <a:rPr lang="zh-CN" altLang="en-US" sz="1867" dirty="0">
                <a:solidFill>
                  <a:srgbClr val="0071BF"/>
                </a:solidFill>
                <a:latin typeface="微软雅黑" pitchFamily="34" charset="-122"/>
                <a:ea typeface="微软雅黑" pitchFamily="34" charset="-122"/>
                <a:sym typeface="微软雅黑" pitchFamily="34" charset="-122"/>
              </a:rPr>
              <a:t>紧密的团队文件协同，提升协作效率</a:t>
            </a:r>
          </a:p>
          <a:p>
            <a:pPr marL="990451" lvl="1" indent="-380943">
              <a:buClr>
                <a:srgbClr val="000000"/>
              </a:buClr>
              <a:buFont typeface="Wingdings" pitchFamily="124" charset="2"/>
              <a:buChar char="Ø"/>
            </a:pPr>
            <a:r>
              <a:rPr lang="zh-CN" altLang="en-US" sz="1867" dirty="0">
                <a:solidFill>
                  <a:srgbClr val="0071BF"/>
                </a:solidFill>
                <a:latin typeface="微软雅黑" pitchFamily="34" charset="-122"/>
                <a:ea typeface="微软雅黑" pitchFamily="34" charset="-122"/>
                <a:sym typeface="微软雅黑" pitchFamily="34" charset="-122"/>
              </a:rPr>
              <a:t>易于扩展的分布部署，多种终端接入，方便随时随地办公</a:t>
            </a:r>
          </a:p>
        </p:txBody>
      </p:sp>
      <p:sp>
        <p:nvSpPr>
          <p:cNvPr id="4" name="矩形 24"/>
          <p:cNvSpPr/>
          <p:nvPr/>
        </p:nvSpPr>
        <p:spPr>
          <a:xfrm>
            <a:off x="5592259" y="838332"/>
            <a:ext cx="5009897" cy="2783276"/>
          </a:xfrm>
          <a:prstGeom prst="rect">
            <a:avLst/>
          </a:prstGeom>
          <a:noFill/>
          <a:ln w="25400" cap="flat" cmpd="sng">
            <a:solidFill>
              <a:srgbClr val="00B0F0"/>
            </a:solidFill>
            <a:prstDash val="solid"/>
            <a:miter/>
            <a:headEnd type="none" w="med" len="med"/>
            <a:tailEnd type="none" w="med" len="med"/>
          </a:ln>
        </p:spPr>
        <p:txBody>
          <a:bodyPr anchor="ctr"/>
          <a:lstStyle/>
          <a:p>
            <a:pPr marL="380943" indent="-380943">
              <a:buClr>
                <a:srgbClr val="000000"/>
              </a:buClr>
              <a:buFont typeface="Wingdings" pitchFamily="124" charset="2"/>
              <a:buChar char="l"/>
            </a:pPr>
            <a:r>
              <a:rPr lang="zh-CN" altLang="en-US" sz="2133" dirty="0">
                <a:solidFill>
                  <a:srgbClr val="0071BF"/>
                </a:solidFill>
                <a:latin typeface="微软雅黑" pitchFamily="34" charset="-122"/>
                <a:ea typeface="微软雅黑" pitchFamily="34" charset="-122"/>
                <a:sym typeface="微软雅黑" pitchFamily="34" charset="-122"/>
              </a:rPr>
              <a:t>系统配置说明</a:t>
            </a:r>
          </a:p>
          <a:p>
            <a:pPr marL="838074" lvl="1" indent="-228566">
              <a:buClr>
                <a:srgbClr val="000000"/>
              </a:buClr>
              <a:buFont typeface="Wingdings" charset="0"/>
              <a:buChar char="Ø"/>
            </a:pPr>
            <a:r>
              <a:rPr lang="zh-CN" altLang="en-US" sz="1600" dirty="0">
                <a:solidFill>
                  <a:srgbClr val="0071BF"/>
                </a:solidFill>
                <a:latin typeface="微软雅黑" pitchFamily="34" charset="-122"/>
                <a:ea typeface="微软雅黑" pitchFamily="34" charset="-122"/>
                <a:sym typeface="微软雅黑" pitchFamily="34" charset="-122"/>
              </a:rPr>
              <a:t>应用服务器</a:t>
            </a:r>
            <a:r>
              <a:rPr lang="en-US" altLang="zh-CN" sz="1600" dirty="0">
                <a:solidFill>
                  <a:srgbClr val="FF0000"/>
                </a:solidFill>
                <a:latin typeface="Verdana" pitchFamily="124" charset="0"/>
                <a:sym typeface="Verdana" pitchFamily="124" charset="0"/>
              </a:rPr>
              <a:t>4</a:t>
            </a:r>
            <a:r>
              <a:rPr lang="zh-CN" altLang="en-US" sz="1600" dirty="0">
                <a:solidFill>
                  <a:srgbClr val="0071BF"/>
                </a:solidFill>
                <a:latin typeface="微软雅黑" pitchFamily="34" charset="-122"/>
                <a:ea typeface="微软雅黑" pitchFamily="34" charset="-122"/>
                <a:sym typeface="微软雅黑" pitchFamily="34" charset="-122"/>
              </a:rPr>
              <a:t>台，每台</a:t>
            </a:r>
            <a:r>
              <a:rPr lang="en-US" altLang="zh-CN" sz="1600" dirty="0">
                <a:solidFill>
                  <a:srgbClr val="0071BF"/>
                </a:solidFill>
                <a:latin typeface="Verdana" pitchFamily="124" charset="0"/>
                <a:sym typeface="Verdana" pitchFamily="124" charset="0"/>
              </a:rPr>
              <a:t>CPU</a:t>
            </a:r>
            <a:r>
              <a:rPr lang="zh-CN" altLang="en-US" sz="1600" dirty="0">
                <a:solidFill>
                  <a:srgbClr val="0071BF"/>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4</a:t>
            </a:r>
            <a:r>
              <a:rPr lang="zh-CN" altLang="en-US" sz="1600" dirty="0">
                <a:solidFill>
                  <a:srgbClr val="FF0000"/>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6</a:t>
            </a:r>
            <a:r>
              <a:rPr lang="en-US" altLang="zh-CN" sz="1600" dirty="0">
                <a:solidFill>
                  <a:srgbClr val="0071BF"/>
                </a:solidFill>
                <a:latin typeface="Verdana" pitchFamily="124" charset="0"/>
                <a:sym typeface="Verdana" pitchFamily="124" charset="0"/>
              </a:rPr>
              <a:t>core</a:t>
            </a:r>
            <a:r>
              <a:rPr lang="zh-CN" altLang="en-US" sz="1600" dirty="0">
                <a:solidFill>
                  <a:srgbClr val="0071BF"/>
                </a:solidFill>
                <a:latin typeface="微软雅黑" pitchFamily="34" charset="-122"/>
                <a:ea typeface="微软雅黑" pitchFamily="34" charset="-122"/>
                <a:sym typeface="微软雅黑" pitchFamily="34" charset="-122"/>
              </a:rPr>
              <a:t>，内存：</a:t>
            </a:r>
            <a:r>
              <a:rPr lang="en-US" altLang="zh-CN" sz="1600" dirty="0">
                <a:solidFill>
                  <a:srgbClr val="FF0000"/>
                </a:solidFill>
                <a:latin typeface="Verdana" pitchFamily="124" charset="0"/>
                <a:sym typeface="Verdana" pitchFamily="124" charset="0"/>
              </a:rPr>
              <a:t>32</a:t>
            </a:r>
            <a:r>
              <a:rPr lang="en-US" altLang="zh-CN" sz="1600" dirty="0">
                <a:solidFill>
                  <a:srgbClr val="0071BF"/>
                </a:solidFill>
                <a:latin typeface="Verdana" pitchFamily="124" charset="0"/>
                <a:sym typeface="Verdana" pitchFamily="124" charset="0"/>
              </a:rPr>
              <a:t>G</a:t>
            </a:r>
            <a:r>
              <a:rPr lang="zh-CN" altLang="en-US" sz="1600" dirty="0">
                <a:solidFill>
                  <a:srgbClr val="0071BF"/>
                </a:solidFill>
                <a:latin typeface="微软雅黑" pitchFamily="34" charset="-122"/>
                <a:ea typeface="微软雅黑" pitchFamily="34" charset="-122"/>
                <a:sym typeface="微软雅黑" pitchFamily="34" charset="-122"/>
              </a:rPr>
              <a:t>，硬盘：</a:t>
            </a:r>
            <a:r>
              <a:rPr lang="en-US" altLang="zh-CN" sz="1600" dirty="0">
                <a:solidFill>
                  <a:srgbClr val="FF0000"/>
                </a:solidFill>
                <a:latin typeface="Verdana" pitchFamily="124" charset="0"/>
                <a:sym typeface="Verdana" pitchFamily="124" charset="0"/>
              </a:rPr>
              <a:t>300</a:t>
            </a:r>
            <a:r>
              <a:rPr lang="en-US" altLang="zh-CN" sz="1600" dirty="0">
                <a:solidFill>
                  <a:srgbClr val="0071BF"/>
                </a:solidFill>
                <a:latin typeface="Verdana" pitchFamily="124" charset="0"/>
                <a:sym typeface="Verdana" pitchFamily="124" charset="0"/>
              </a:rPr>
              <a:t>G</a:t>
            </a:r>
          </a:p>
          <a:p>
            <a:pPr marL="838074" lvl="1" indent="-228566">
              <a:buClr>
                <a:srgbClr val="000000"/>
              </a:buClr>
              <a:buFont typeface="Wingdings" charset="0"/>
              <a:buChar char="Ø"/>
            </a:pPr>
            <a:r>
              <a:rPr lang="zh-CN" altLang="en-US" sz="1600" dirty="0">
                <a:solidFill>
                  <a:srgbClr val="0071BF"/>
                </a:solidFill>
                <a:latin typeface="微软雅黑" pitchFamily="34" charset="-122"/>
                <a:ea typeface="微软雅黑" pitchFamily="34" charset="-122"/>
                <a:sym typeface="微软雅黑" pitchFamily="34" charset="-122"/>
              </a:rPr>
              <a:t>数据库服务器</a:t>
            </a:r>
            <a:r>
              <a:rPr lang="en-US" altLang="zh-CN" sz="1600" dirty="0">
                <a:solidFill>
                  <a:srgbClr val="FF0000"/>
                </a:solidFill>
                <a:latin typeface="Verdana" pitchFamily="124" charset="0"/>
                <a:sym typeface="Verdana" pitchFamily="124" charset="0"/>
              </a:rPr>
              <a:t>2</a:t>
            </a:r>
            <a:r>
              <a:rPr lang="zh-CN" altLang="en-US" sz="1600" dirty="0">
                <a:solidFill>
                  <a:srgbClr val="0071BF"/>
                </a:solidFill>
                <a:latin typeface="微软雅黑" pitchFamily="34" charset="-122"/>
                <a:ea typeface="微软雅黑" pitchFamily="34" charset="-122"/>
                <a:sym typeface="微软雅黑" pitchFamily="34" charset="-122"/>
              </a:rPr>
              <a:t>台，每台</a:t>
            </a:r>
            <a:r>
              <a:rPr lang="en-US" altLang="zh-CN" sz="1600" dirty="0">
                <a:solidFill>
                  <a:srgbClr val="0071BF"/>
                </a:solidFill>
                <a:latin typeface="Verdana" pitchFamily="124" charset="0"/>
                <a:sym typeface="Verdana" pitchFamily="124" charset="0"/>
              </a:rPr>
              <a:t>CPU</a:t>
            </a:r>
            <a:r>
              <a:rPr lang="zh-CN" altLang="en-US" sz="1600" dirty="0">
                <a:solidFill>
                  <a:srgbClr val="0071BF"/>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2</a:t>
            </a:r>
            <a:r>
              <a:rPr lang="zh-CN" altLang="en-US" sz="1600" dirty="0">
                <a:solidFill>
                  <a:srgbClr val="FF0000"/>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6</a:t>
            </a:r>
            <a:r>
              <a:rPr lang="en-US" altLang="zh-CN" sz="1600" dirty="0">
                <a:solidFill>
                  <a:srgbClr val="0071BF"/>
                </a:solidFill>
                <a:latin typeface="Verdana" pitchFamily="124" charset="0"/>
                <a:sym typeface="Verdana" pitchFamily="124" charset="0"/>
              </a:rPr>
              <a:t>core</a:t>
            </a:r>
            <a:r>
              <a:rPr lang="zh-CN" altLang="en-US" sz="1600" dirty="0">
                <a:solidFill>
                  <a:srgbClr val="0071BF"/>
                </a:solidFill>
                <a:latin typeface="微软雅黑" pitchFamily="34" charset="-122"/>
                <a:ea typeface="微软雅黑" pitchFamily="34" charset="-122"/>
                <a:sym typeface="微软雅黑" pitchFamily="34" charset="-122"/>
              </a:rPr>
              <a:t>，内存：</a:t>
            </a:r>
            <a:r>
              <a:rPr lang="en-US" altLang="zh-CN" sz="1600" dirty="0">
                <a:solidFill>
                  <a:srgbClr val="FF0000"/>
                </a:solidFill>
                <a:latin typeface="Verdana" pitchFamily="124" charset="0"/>
                <a:sym typeface="Verdana" pitchFamily="124" charset="0"/>
              </a:rPr>
              <a:t>32</a:t>
            </a:r>
            <a:r>
              <a:rPr lang="en-US" altLang="zh-CN" sz="1600" dirty="0">
                <a:solidFill>
                  <a:srgbClr val="0071BF"/>
                </a:solidFill>
                <a:latin typeface="Verdana" pitchFamily="124" charset="0"/>
                <a:sym typeface="Verdana" pitchFamily="124" charset="0"/>
              </a:rPr>
              <a:t>G</a:t>
            </a:r>
            <a:r>
              <a:rPr lang="zh-CN" altLang="en-US" sz="1600" dirty="0">
                <a:solidFill>
                  <a:srgbClr val="0071BF"/>
                </a:solidFill>
                <a:latin typeface="微软雅黑" pitchFamily="34" charset="-122"/>
                <a:ea typeface="微软雅黑" pitchFamily="34" charset="-122"/>
                <a:sym typeface="微软雅黑" pitchFamily="34" charset="-122"/>
              </a:rPr>
              <a:t>，硬盘：</a:t>
            </a:r>
            <a:r>
              <a:rPr lang="en-US" altLang="zh-CN" sz="1600" dirty="0">
                <a:solidFill>
                  <a:srgbClr val="FF0000"/>
                </a:solidFill>
                <a:latin typeface="Verdana" pitchFamily="124" charset="0"/>
                <a:sym typeface="Verdana" pitchFamily="124" charset="0"/>
              </a:rPr>
              <a:t>300</a:t>
            </a:r>
            <a:r>
              <a:rPr lang="en-US" altLang="zh-CN" sz="1600" dirty="0">
                <a:solidFill>
                  <a:srgbClr val="0071BF"/>
                </a:solidFill>
                <a:latin typeface="Verdana" pitchFamily="124" charset="0"/>
                <a:sym typeface="Verdana" pitchFamily="124" charset="0"/>
              </a:rPr>
              <a:t>G</a:t>
            </a:r>
          </a:p>
          <a:p>
            <a:pPr marL="838074" lvl="1" indent="-228566">
              <a:buClr>
                <a:srgbClr val="000000"/>
              </a:buClr>
              <a:buFont typeface="Wingdings" charset="0"/>
              <a:buChar char="Ø"/>
            </a:pPr>
            <a:r>
              <a:rPr lang="zh-CN" altLang="en-US" sz="1600" dirty="0">
                <a:solidFill>
                  <a:srgbClr val="0071BF"/>
                </a:solidFill>
                <a:latin typeface="微软雅黑" pitchFamily="34" charset="-122"/>
                <a:ea typeface="微软雅黑" pitchFamily="34" charset="-122"/>
                <a:sym typeface="微软雅黑" pitchFamily="34" charset="-122"/>
              </a:rPr>
              <a:t>存储服务器</a:t>
            </a:r>
            <a:r>
              <a:rPr lang="en-US" altLang="zh-CN" sz="1600" dirty="0">
                <a:solidFill>
                  <a:srgbClr val="FF0000"/>
                </a:solidFill>
                <a:latin typeface="Verdana" pitchFamily="124" charset="0"/>
                <a:sym typeface="Verdana" pitchFamily="124" charset="0"/>
              </a:rPr>
              <a:t>6</a:t>
            </a:r>
            <a:r>
              <a:rPr lang="zh-CN" altLang="en-US" sz="1600" dirty="0">
                <a:solidFill>
                  <a:srgbClr val="0071BF"/>
                </a:solidFill>
                <a:latin typeface="微软雅黑" pitchFamily="34" charset="-122"/>
                <a:ea typeface="微软雅黑" pitchFamily="34" charset="-122"/>
                <a:sym typeface="微软雅黑" pitchFamily="34" charset="-122"/>
              </a:rPr>
              <a:t>台，每台</a:t>
            </a:r>
            <a:r>
              <a:rPr lang="en-US" altLang="zh-CN" sz="1600" dirty="0">
                <a:solidFill>
                  <a:srgbClr val="0071BF"/>
                </a:solidFill>
                <a:latin typeface="Verdana" pitchFamily="124" charset="0"/>
                <a:sym typeface="Verdana" pitchFamily="124" charset="0"/>
              </a:rPr>
              <a:t>CPU</a:t>
            </a:r>
            <a:r>
              <a:rPr lang="zh-CN" altLang="en-US" sz="1600" dirty="0">
                <a:solidFill>
                  <a:srgbClr val="0071BF"/>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2</a:t>
            </a:r>
            <a:r>
              <a:rPr lang="zh-CN" altLang="en-US" sz="1600" dirty="0">
                <a:solidFill>
                  <a:srgbClr val="FF0000"/>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6</a:t>
            </a:r>
            <a:r>
              <a:rPr lang="en-US" altLang="zh-CN" sz="1600" dirty="0">
                <a:solidFill>
                  <a:srgbClr val="0071BF"/>
                </a:solidFill>
                <a:latin typeface="Verdana" pitchFamily="124" charset="0"/>
                <a:sym typeface="Verdana" pitchFamily="124" charset="0"/>
              </a:rPr>
              <a:t>core</a:t>
            </a:r>
            <a:r>
              <a:rPr lang="zh-CN" altLang="en-US" sz="1600" dirty="0">
                <a:solidFill>
                  <a:srgbClr val="0071BF"/>
                </a:solidFill>
                <a:latin typeface="微软雅黑" pitchFamily="34" charset="-122"/>
                <a:ea typeface="微软雅黑" pitchFamily="34" charset="-122"/>
                <a:sym typeface="微软雅黑" pitchFamily="34" charset="-122"/>
              </a:rPr>
              <a:t>，内存：</a:t>
            </a:r>
            <a:r>
              <a:rPr lang="en-US" altLang="zh-CN" sz="1600" dirty="0">
                <a:solidFill>
                  <a:srgbClr val="FF0000"/>
                </a:solidFill>
                <a:latin typeface="Verdana" pitchFamily="124" charset="0"/>
                <a:sym typeface="Verdana" pitchFamily="124" charset="0"/>
              </a:rPr>
              <a:t>64</a:t>
            </a:r>
            <a:r>
              <a:rPr lang="en-US" altLang="zh-CN" sz="1600" dirty="0">
                <a:solidFill>
                  <a:srgbClr val="0071BF"/>
                </a:solidFill>
                <a:latin typeface="Verdana" pitchFamily="124" charset="0"/>
                <a:sym typeface="Verdana" pitchFamily="124" charset="0"/>
              </a:rPr>
              <a:t>G</a:t>
            </a:r>
            <a:r>
              <a:rPr lang="zh-CN" altLang="en-US" sz="1600" dirty="0">
                <a:solidFill>
                  <a:srgbClr val="0071BF"/>
                </a:solidFill>
                <a:latin typeface="微软雅黑" pitchFamily="34" charset="-122"/>
                <a:ea typeface="微软雅黑" pitchFamily="34" charset="-122"/>
                <a:sym typeface="微软雅黑" pitchFamily="34" charset="-122"/>
              </a:rPr>
              <a:t>，硬盘：</a:t>
            </a:r>
            <a:r>
              <a:rPr lang="en-US" altLang="zh-CN" sz="1600" dirty="0">
                <a:solidFill>
                  <a:srgbClr val="FF0000"/>
                </a:solidFill>
                <a:latin typeface="Verdana" pitchFamily="124" charset="0"/>
                <a:sym typeface="Verdana" pitchFamily="124" charset="0"/>
              </a:rPr>
              <a:t>300</a:t>
            </a:r>
            <a:r>
              <a:rPr lang="en-US" altLang="zh-CN" sz="1600" dirty="0">
                <a:solidFill>
                  <a:srgbClr val="0071BF"/>
                </a:solidFill>
                <a:latin typeface="Verdana" pitchFamily="124" charset="0"/>
                <a:sym typeface="Verdana" pitchFamily="124" charset="0"/>
              </a:rPr>
              <a:t>G</a:t>
            </a:r>
            <a:r>
              <a:rPr lang="zh-CN" altLang="en-US" sz="1600" dirty="0">
                <a:solidFill>
                  <a:srgbClr val="0071BF"/>
                </a:solidFill>
                <a:latin typeface="微软雅黑" pitchFamily="34" charset="-122"/>
                <a:ea typeface="微软雅黑" pitchFamily="34" charset="-122"/>
                <a:sym typeface="微软雅黑" pitchFamily="34" charset="-122"/>
              </a:rPr>
              <a:t>，采用</a:t>
            </a:r>
            <a:r>
              <a:rPr lang="en-US" altLang="zh-CN" sz="1600" dirty="0">
                <a:solidFill>
                  <a:srgbClr val="0071BF"/>
                </a:solidFill>
                <a:latin typeface="Verdana" pitchFamily="124" charset="0"/>
                <a:sym typeface="Verdana" pitchFamily="124" charset="0"/>
              </a:rPr>
              <a:t>DAS</a:t>
            </a:r>
            <a:r>
              <a:rPr lang="zh-CN" altLang="en-US" sz="1600" dirty="0">
                <a:solidFill>
                  <a:srgbClr val="0071BF"/>
                </a:solidFill>
                <a:latin typeface="微软雅黑" pitchFamily="34" charset="-122"/>
                <a:ea typeface="微软雅黑" pitchFamily="34" charset="-122"/>
                <a:sym typeface="微软雅黑" pitchFamily="34" charset="-122"/>
              </a:rPr>
              <a:t>存储方式，共</a:t>
            </a:r>
            <a:r>
              <a:rPr lang="en-US" altLang="zh-CN" sz="1600" dirty="0">
                <a:solidFill>
                  <a:srgbClr val="FF0000"/>
                </a:solidFill>
                <a:latin typeface="Verdana" pitchFamily="124" charset="0"/>
                <a:sym typeface="Verdana" pitchFamily="124" charset="0"/>
              </a:rPr>
              <a:t>96</a:t>
            </a:r>
            <a:r>
              <a:rPr lang="en-US" altLang="zh-CN" sz="1600" dirty="0">
                <a:solidFill>
                  <a:srgbClr val="0071BF"/>
                </a:solidFill>
                <a:latin typeface="Verdana" pitchFamily="124" charset="0"/>
                <a:sym typeface="Verdana" pitchFamily="124" charset="0"/>
              </a:rPr>
              <a:t>T</a:t>
            </a:r>
            <a:r>
              <a:rPr lang="zh-CN" altLang="en-US" sz="1600" dirty="0">
                <a:solidFill>
                  <a:srgbClr val="0071BF"/>
                </a:solidFill>
                <a:latin typeface="微软雅黑" pitchFamily="34" charset="-122"/>
                <a:ea typeface="微软雅黑" pitchFamily="34" charset="-122"/>
                <a:sym typeface="微软雅黑" pitchFamily="34" charset="-122"/>
              </a:rPr>
              <a:t>空间（</a:t>
            </a:r>
            <a:r>
              <a:rPr lang="en-US" altLang="zh-CN" sz="1600" dirty="0">
                <a:solidFill>
                  <a:srgbClr val="FF0000"/>
                </a:solidFill>
                <a:latin typeface="Verdana" pitchFamily="124" charset="0"/>
                <a:sym typeface="Verdana" pitchFamily="124" charset="0"/>
              </a:rPr>
              <a:t>24</a:t>
            </a:r>
            <a:r>
              <a:rPr lang="zh-CN" altLang="en-US" sz="1600" dirty="0">
                <a:solidFill>
                  <a:srgbClr val="FF0000"/>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4</a:t>
            </a:r>
            <a:r>
              <a:rPr lang="en-US" altLang="zh-CN" sz="1600" dirty="0">
                <a:solidFill>
                  <a:srgbClr val="0071BF"/>
                </a:solidFill>
                <a:latin typeface="Verdana" pitchFamily="124" charset="0"/>
                <a:sym typeface="Verdana" pitchFamily="124" charset="0"/>
              </a:rPr>
              <a:t>T</a:t>
            </a:r>
            <a:r>
              <a:rPr lang="zh-CN" altLang="en-US" sz="1600" dirty="0">
                <a:solidFill>
                  <a:srgbClr val="0071BF"/>
                </a:solidFill>
                <a:latin typeface="微软雅黑" pitchFamily="34" charset="-122"/>
                <a:ea typeface="微软雅黑" pitchFamily="34" charset="-122"/>
                <a:sym typeface="微软雅黑" pitchFamily="34" charset="-122"/>
              </a:rPr>
              <a:t>）</a:t>
            </a:r>
          </a:p>
          <a:p>
            <a:pPr marL="838074" lvl="1" indent="-228566">
              <a:buClr>
                <a:srgbClr val="000000"/>
              </a:buClr>
              <a:buFont typeface="Wingdings" charset="0"/>
              <a:buChar char="Ø"/>
            </a:pPr>
            <a:r>
              <a:rPr lang="zh-CN" altLang="en-US" sz="1600" dirty="0">
                <a:solidFill>
                  <a:srgbClr val="0071BF"/>
                </a:solidFill>
                <a:latin typeface="微软雅黑" pitchFamily="34" charset="-122"/>
                <a:ea typeface="微软雅黑" pitchFamily="34" charset="-122"/>
                <a:sym typeface="微软雅黑" pitchFamily="34" charset="-122"/>
              </a:rPr>
              <a:t>负载均衡服务器</a:t>
            </a:r>
            <a:r>
              <a:rPr lang="en-US" altLang="zh-CN" sz="1600" dirty="0">
                <a:solidFill>
                  <a:srgbClr val="0071BF"/>
                </a:solidFill>
                <a:latin typeface="Verdana" pitchFamily="124" charset="0"/>
                <a:sym typeface="Verdana" pitchFamily="124" charset="0"/>
              </a:rPr>
              <a:t>1</a:t>
            </a:r>
            <a:r>
              <a:rPr lang="zh-CN" altLang="en-US" sz="1600" dirty="0">
                <a:solidFill>
                  <a:srgbClr val="0071BF"/>
                </a:solidFill>
                <a:latin typeface="微软雅黑" pitchFamily="34" charset="-122"/>
                <a:ea typeface="微软雅黑" pitchFamily="34" charset="-122"/>
                <a:sym typeface="微软雅黑" pitchFamily="34" charset="-122"/>
              </a:rPr>
              <a:t>台，每台</a:t>
            </a:r>
            <a:r>
              <a:rPr lang="en-US" altLang="zh-CN" sz="1600" dirty="0">
                <a:solidFill>
                  <a:srgbClr val="0071BF"/>
                </a:solidFill>
                <a:latin typeface="Verdana" pitchFamily="124" charset="0"/>
                <a:sym typeface="Verdana" pitchFamily="124" charset="0"/>
              </a:rPr>
              <a:t>CPU</a:t>
            </a:r>
            <a:r>
              <a:rPr lang="zh-CN" altLang="en-US" sz="1600" dirty="0">
                <a:solidFill>
                  <a:srgbClr val="0071BF"/>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2</a:t>
            </a:r>
            <a:r>
              <a:rPr lang="zh-CN" altLang="en-US" sz="1600" dirty="0">
                <a:solidFill>
                  <a:srgbClr val="FF0000"/>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6</a:t>
            </a:r>
            <a:r>
              <a:rPr lang="en-US" altLang="zh-CN" sz="1600" dirty="0">
                <a:solidFill>
                  <a:srgbClr val="0071BF"/>
                </a:solidFill>
                <a:latin typeface="Verdana" pitchFamily="124" charset="0"/>
                <a:sym typeface="Verdana" pitchFamily="124" charset="0"/>
              </a:rPr>
              <a:t>core</a:t>
            </a:r>
            <a:r>
              <a:rPr lang="zh-CN" altLang="en-US" sz="1600" dirty="0">
                <a:solidFill>
                  <a:srgbClr val="0071BF"/>
                </a:solidFill>
                <a:latin typeface="微软雅黑" pitchFamily="34" charset="-122"/>
                <a:ea typeface="微软雅黑" pitchFamily="34" charset="-122"/>
                <a:sym typeface="微软雅黑" pitchFamily="34" charset="-122"/>
              </a:rPr>
              <a:t>，内存：</a:t>
            </a:r>
            <a:r>
              <a:rPr lang="en-US" altLang="zh-CN" sz="1600" dirty="0">
                <a:solidFill>
                  <a:srgbClr val="FF0000"/>
                </a:solidFill>
                <a:latin typeface="Verdana" pitchFamily="124" charset="0"/>
                <a:sym typeface="Verdana" pitchFamily="124" charset="0"/>
              </a:rPr>
              <a:t>32</a:t>
            </a:r>
            <a:r>
              <a:rPr lang="en-US" altLang="zh-CN" sz="1600" dirty="0">
                <a:solidFill>
                  <a:srgbClr val="0071BF"/>
                </a:solidFill>
                <a:latin typeface="Verdana" pitchFamily="124" charset="0"/>
                <a:sym typeface="Verdana" pitchFamily="124" charset="0"/>
              </a:rPr>
              <a:t>G</a:t>
            </a:r>
            <a:r>
              <a:rPr lang="zh-CN" altLang="en-US" sz="1600" dirty="0">
                <a:solidFill>
                  <a:srgbClr val="0071BF"/>
                </a:solidFill>
                <a:latin typeface="微软雅黑" pitchFamily="34" charset="-122"/>
                <a:ea typeface="微软雅黑" pitchFamily="34" charset="-122"/>
                <a:sym typeface="微软雅黑" pitchFamily="34" charset="-122"/>
              </a:rPr>
              <a:t>，硬盘：</a:t>
            </a:r>
            <a:r>
              <a:rPr lang="en-US" altLang="zh-CN" sz="1600" dirty="0">
                <a:solidFill>
                  <a:srgbClr val="FF0000"/>
                </a:solidFill>
                <a:latin typeface="Verdana" pitchFamily="124" charset="0"/>
                <a:sym typeface="Verdana" pitchFamily="124" charset="0"/>
              </a:rPr>
              <a:t>200</a:t>
            </a:r>
            <a:r>
              <a:rPr lang="en-US" altLang="zh-CN" sz="1600" dirty="0">
                <a:solidFill>
                  <a:srgbClr val="0071BF"/>
                </a:solidFill>
                <a:latin typeface="Verdana" pitchFamily="124" charset="0"/>
                <a:sym typeface="Verdana" pitchFamily="124" charset="0"/>
              </a:rPr>
              <a:t>G</a:t>
            </a:r>
          </a:p>
        </p:txBody>
      </p:sp>
      <p:sp>
        <p:nvSpPr>
          <p:cNvPr id="5" name="矩形 26"/>
          <p:cNvSpPr/>
          <p:nvPr/>
        </p:nvSpPr>
        <p:spPr>
          <a:xfrm>
            <a:off x="374940" y="857381"/>
            <a:ext cx="5012013" cy="2785392"/>
          </a:xfrm>
          <a:prstGeom prst="rect">
            <a:avLst/>
          </a:prstGeom>
          <a:noFill/>
          <a:ln w="25400" cap="flat" cmpd="sng">
            <a:solidFill>
              <a:srgbClr val="00B0F0"/>
            </a:solidFill>
            <a:prstDash val="solid"/>
            <a:miter/>
            <a:headEnd type="none" w="med" len="med"/>
            <a:tailEnd type="none" w="med" len="med"/>
          </a:ln>
        </p:spPr>
        <p:txBody>
          <a:bodyPr anchor="ctr"/>
          <a:lstStyle/>
          <a:p>
            <a:pPr marL="380943" indent="-380943">
              <a:buClr>
                <a:srgbClr val="000000"/>
              </a:buClr>
              <a:buFont typeface="Wingdings" pitchFamily="124" charset="2"/>
              <a:buChar char="l"/>
            </a:pPr>
            <a:r>
              <a:rPr lang="zh-CN" altLang="en-US" sz="2133" dirty="0">
                <a:solidFill>
                  <a:srgbClr val="0071BF"/>
                </a:solidFill>
                <a:latin typeface="微软雅黑" pitchFamily="34" charset="-122"/>
                <a:ea typeface="微软雅黑" pitchFamily="34" charset="-122"/>
                <a:sym typeface="微软雅黑" pitchFamily="34" charset="-122"/>
              </a:rPr>
              <a:t>项目基本需求</a:t>
            </a:r>
          </a:p>
          <a:p>
            <a:pPr marL="990451" lvl="1" indent="-380943">
              <a:buClr>
                <a:srgbClr val="000000"/>
              </a:buClr>
              <a:buFont typeface="Wingdings" pitchFamily="124" charset="2"/>
              <a:buChar char="Ø"/>
            </a:pPr>
            <a:r>
              <a:rPr lang="zh-CN" altLang="en-US" sz="1867" dirty="0">
                <a:solidFill>
                  <a:srgbClr val="0071BF"/>
                </a:solidFill>
                <a:latin typeface="微软雅黑" pitchFamily="34" charset="-122"/>
                <a:ea typeface="微软雅黑" pitchFamily="34" charset="-122"/>
                <a:sym typeface="微软雅黑" pitchFamily="34" charset="-122"/>
              </a:rPr>
              <a:t>文件安全问题</a:t>
            </a:r>
          </a:p>
          <a:p>
            <a:pPr marL="990451" lvl="1" indent="-380943">
              <a:buClr>
                <a:srgbClr val="000000"/>
              </a:buClr>
              <a:buFont typeface="Wingdings" pitchFamily="124" charset="2"/>
              <a:buChar char="Ø"/>
            </a:pPr>
            <a:r>
              <a:rPr lang="zh-CN" altLang="en-US" sz="1867" dirty="0">
                <a:solidFill>
                  <a:srgbClr val="0071BF"/>
                </a:solidFill>
                <a:latin typeface="微软雅黑" pitchFamily="34" charset="-122"/>
                <a:ea typeface="微软雅黑" pitchFamily="34" charset="-122"/>
                <a:sym typeface="微软雅黑" pitchFamily="34" charset="-122"/>
              </a:rPr>
              <a:t>系统集成问题</a:t>
            </a:r>
          </a:p>
          <a:p>
            <a:pPr marL="990451" lvl="1" indent="-380943">
              <a:buClr>
                <a:srgbClr val="000000"/>
              </a:buClr>
              <a:buFont typeface="Wingdings" pitchFamily="124" charset="2"/>
              <a:buChar char="Ø"/>
            </a:pPr>
            <a:r>
              <a:rPr lang="zh-CN" altLang="en-US" sz="1867" dirty="0">
                <a:solidFill>
                  <a:srgbClr val="0071BF"/>
                </a:solidFill>
                <a:latin typeface="微软雅黑" pitchFamily="34" charset="-122"/>
                <a:ea typeface="微软雅黑" pitchFamily="34" charset="-122"/>
                <a:sym typeface="微软雅黑" pitchFamily="34" charset="-122"/>
              </a:rPr>
              <a:t>团队协同问题</a:t>
            </a:r>
          </a:p>
          <a:p>
            <a:pPr marL="990451" lvl="1" indent="-380943">
              <a:buClr>
                <a:srgbClr val="000000"/>
              </a:buClr>
              <a:buFont typeface="Wingdings" pitchFamily="124" charset="2"/>
              <a:buChar char="Ø"/>
            </a:pPr>
            <a:r>
              <a:rPr lang="zh-CN" altLang="en-US" sz="1867" dirty="0">
                <a:solidFill>
                  <a:srgbClr val="0071BF"/>
                </a:solidFill>
                <a:latin typeface="微软雅黑" pitchFamily="34" charset="-122"/>
                <a:ea typeface="微软雅黑" pitchFamily="34" charset="-122"/>
                <a:sym typeface="微软雅黑" pitchFamily="34" charset="-122"/>
              </a:rPr>
              <a:t>文件效益问题</a:t>
            </a:r>
          </a:p>
          <a:p>
            <a:pPr marL="990451" lvl="1" indent="-380943">
              <a:buClr>
                <a:srgbClr val="000000"/>
              </a:buClr>
              <a:buFont typeface="Wingdings" pitchFamily="124" charset="2"/>
              <a:buChar char="Ø"/>
            </a:pPr>
            <a:r>
              <a:rPr lang="zh-CN" altLang="en-US" sz="1867" dirty="0">
                <a:solidFill>
                  <a:srgbClr val="0071BF"/>
                </a:solidFill>
                <a:latin typeface="微软雅黑" pitchFamily="34" charset="-122"/>
                <a:ea typeface="微软雅黑" pitchFamily="34" charset="-122"/>
                <a:sym typeface="微软雅黑" pitchFamily="34" charset="-122"/>
              </a:rPr>
              <a:t>系统部署问题</a:t>
            </a:r>
          </a:p>
          <a:p>
            <a:pPr marL="990451" lvl="1" indent="-380943">
              <a:buClr>
                <a:srgbClr val="000000"/>
              </a:buClr>
              <a:buFont typeface="Wingdings" pitchFamily="124" charset="2"/>
              <a:buChar char="Ø"/>
            </a:pPr>
            <a:r>
              <a:rPr lang="en-US" altLang="zh-CN" sz="1867" dirty="0">
                <a:solidFill>
                  <a:srgbClr val="0071BF"/>
                </a:solidFill>
                <a:latin typeface="Verdana" pitchFamily="124" charset="0"/>
                <a:sym typeface="Verdana" pitchFamily="124" charset="0"/>
              </a:rPr>
              <a:t>4000</a:t>
            </a:r>
            <a:r>
              <a:rPr lang="zh-CN" altLang="en-US" sz="1867" dirty="0">
                <a:solidFill>
                  <a:srgbClr val="0071BF"/>
                </a:solidFill>
                <a:latin typeface="微软雅黑" pitchFamily="34" charset="-122"/>
                <a:ea typeface="微软雅黑" pitchFamily="34" charset="-122"/>
                <a:sym typeface="微软雅黑" pitchFamily="34" charset="-122"/>
              </a:rPr>
              <a:t>人，每人</a:t>
            </a:r>
            <a:r>
              <a:rPr lang="en-US" altLang="zh-CN" sz="1867" dirty="0">
                <a:solidFill>
                  <a:srgbClr val="0071BF"/>
                </a:solidFill>
                <a:latin typeface="Verdana" pitchFamily="124" charset="0"/>
                <a:sym typeface="Verdana" pitchFamily="124" charset="0"/>
              </a:rPr>
              <a:t>50G</a:t>
            </a:r>
            <a:r>
              <a:rPr lang="zh-CN" altLang="en-US" sz="1867" dirty="0">
                <a:solidFill>
                  <a:srgbClr val="0071BF"/>
                </a:solidFill>
                <a:latin typeface="微软雅黑" pitchFamily="34" charset="-122"/>
                <a:ea typeface="微软雅黑" pitchFamily="34" charset="-122"/>
                <a:sym typeface="微软雅黑" pitchFamily="34" charset="-122"/>
              </a:rPr>
              <a:t>空间</a:t>
            </a:r>
          </a:p>
          <a:p>
            <a:pPr marL="990451" lvl="1" indent="-380943">
              <a:buClr>
                <a:srgbClr val="000000"/>
              </a:buClr>
              <a:buFont typeface="Wingdings" pitchFamily="124" charset="2"/>
              <a:buChar char="Ø"/>
            </a:pPr>
            <a:r>
              <a:rPr lang="en-US" altLang="zh-CN" sz="1867" dirty="0">
                <a:solidFill>
                  <a:srgbClr val="0071BF"/>
                </a:solidFill>
                <a:latin typeface="Verdana" pitchFamily="124" charset="0"/>
                <a:sym typeface="Verdana" pitchFamily="124" charset="0"/>
              </a:rPr>
              <a:t>2</a:t>
            </a:r>
            <a:r>
              <a:rPr lang="zh-CN" altLang="en-US" sz="1867" dirty="0">
                <a:solidFill>
                  <a:srgbClr val="0071BF"/>
                </a:solidFill>
                <a:latin typeface="微软雅黑" pitchFamily="34" charset="-122"/>
                <a:ea typeface="微软雅黑" pitchFamily="34" charset="-122"/>
                <a:sym typeface="微软雅黑" pitchFamily="34" charset="-122"/>
              </a:rPr>
              <a:t>个数据中心（陆家嘴、田林</a:t>
            </a:r>
            <a:r>
              <a:rPr lang="zh-CN" altLang="en-US" sz="1867" dirty="0" smtClean="0">
                <a:solidFill>
                  <a:srgbClr val="0071BF"/>
                </a:solidFill>
                <a:latin typeface="微软雅黑" pitchFamily="34" charset="-122"/>
                <a:ea typeface="微软雅黑" pitchFamily="34" charset="-122"/>
                <a:sym typeface="微软雅黑" pitchFamily="34" charset="-122"/>
              </a:rPr>
              <a:t>）</a:t>
            </a:r>
            <a:endParaRPr lang="en-US" altLang="zh-CN" sz="1867" dirty="0" smtClean="0">
              <a:solidFill>
                <a:srgbClr val="0071BF"/>
              </a:solidFill>
              <a:latin typeface="微软雅黑" pitchFamily="34" charset="-122"/>
              <a:ea typeface="微软雅黑" pitchFamily="34" charset="-122"/>
              <a:sym typeface="微软雅黑" pitchFamily="34" charset="-122"/>
            </a:endParaRPr>
          </a:p>
          <a:p>
            <a:pPr marL="990451" lvl="1" indent="-380943">
              <a:buClr>
                <a:srgbClr val="000000"/>
              </a:buClr>
              <a:buFont typeface="Wingdings" pitchFamily="124" charset="2"/>
              <a:buChar char="Ø"/>
            </a:pPr>
            <a:endParaRPr lang="zh-CN" altLang="en-US" sz="1867" dirty="0">
              <a:solidFill>
                <a:srgbClr val="0071BF"/>
              </a:solidFill>
              <a:latin typeface="微软雅黑" pitchFamily="34" charset="-122"/>
              <a:ea typeface="微软雅黑" pitchFamily="34" charset="-122"/>
              <a:sym typeface="微软雅黑" pitchFamily="34" charset="-122"/>
            </a:endParaRPr>
          </a:p>
        </p:txBody>
      </p:sp>
      <p:pic>
        <p:nvPicPr>
          <p:cNvPr id="6" name="图片 1"/>
          <p:cNvPicPr>
            <a:picLocks noChangeAspect="1"/>
          </p:cNvPicPr>
          <p:nvPr/>
        </p:nvPicPr>
        <p:blipFill>
          <a:blip r:embed="rId2" cstate="print"/>
          <a:srcRect/>
          <a:stretch>
            <a:fillRect/>
          </a:stretch>
        </p:blipFill>
        <p:spPr>
          <a:xfrm>
            <a:off x="374940" y="3824310"/>
            <a:ext cx="5012013" cy="2808675"/>
          </a:xfrm>
          <a:prstGeom prst="rect">
            <a:avLst/>
          </a:prstGeom>
          <a:noFill/>
          <a:ln w="9525">
            <a:solidFill>
              <a:schemeClr val="tx2">
                <a:lumMod val="60000"/>
                <a:lumOff val="40000"/>
              </a:schemeClr>
            </a:solidFill>
            <a:miter/>
          </a:ln>
        </p:spPr>
      </p:pic>
    </p:spTree>
    <p:extLst>
      <p:ext uri="{BB962C8B-B14F-4D97-AF65-F5344CB8AC3E}">
        <p14:creationId xmlns:p14="http://schemas.microsoft.com/office/powerpoint/2010/main" val="16969445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515744" y="213713"/>
            <a:ext cx="10972879" cy="4641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dirty="0" smtClean="0"/>
              <a:t>SOHO</a:t>
            </a:r>
            <a:r>
              <a:rPr lang="zh-CN" altLang="en-US" sz="4000" dirty="0" smtClean="0"/>
              <a:t>中国</a:t>
            </a:r>
            <a:endParaRPr lang="zh-CN" altLang="en-US" sz="4000" dirty="0"/>
          </a:p>
        </p:txBody>
      </p:sp>
      <p:sp>
        <p:nvSpPr>
          <p:cNvPr id="3" name="矩形 23"/>
          <p:cNvSpPr/>
          <p:nvPr/>
        </p:nvSpPr>
        <p:spPr>
          <a:xfrm>
            <a:off x="5598610" y="3807865"/>
            <a:ext cx="5009896" cy="2783275"/>
          </a:xfrm>
          <a:prstGeom prst="rect">
            <a:avLst/>
          </a:prstGeom>
          <a:noFill/>
          <a:ln w="25400" cap="flat" cmpd="sng">
            <a:solidFill>
              <a:srgbClr val="00B0F0"/>
            </a:solidFill>
            <a:prstDash val="solid"/>
            <a:miter/>
            <a:headEnd type="none" w="med" len="med"/>
            <a:tailEnd type="none" w="med" len="med"/>
          </a:ln>
        </p:spPr>
        <p:txBody>
          <a:bodyPr anchor="ctr"/>
          <a:lstStyle/>
          <a:p>
            <a:pPr marL="380943" indent="-380943">
              <a:buClr>
                <a:srgbClr val="000000"/>
              </a:buClr>
              <a:buFont typeface="Wingdings" pitchFamily="124" charset="2"/>
              <a:buChar char="l"/>
            </a:pPr>
            <a:r>
              <a:rPr lang="zh-CN" altLang="en-US" sz="2133" dirty="0">
                <a:solidFill>
                  <a:srgbClr val="0071BF"/>
                </a:solidFill>
                <a:latin typeface="微软雅黑" pitchFamily="34" charset="-122"/>
                <a:ea typeface="微软雅黑" pitchFamily="34" charset="-122"/>
                <a:sym typeface="微软雅黑" pitchFamily="34" charset="-122"/>
              </a:rPr>
              <a:t>项目直接收益</a:t>
            </a:r>
          </a:p>
          <a:p>
            <a:pPr marL="990451" lvl="1" indent="-380943">
              <a:buClr>
                <a:srgbClr val="000000"/>
              </a:buClr>
              <a:buFont typeface="Wingdings" pitchFamily="124" charset="2"/>
              <a:buChar char="Ø"/>
            </a:pPr>
            <a:r>
              <a:rPr lang="zh-CN" altLang="en-US" sz="1867" dirty="0">
                <a:solidFill>
                  <a:srgbClr val="0071BF"/>
                </a:solidFill>
                <a:latin typeface="微软雅黑" pitchFamily="34" charset="-122"/>
                <a:ea typeface="微软雅黑" pitchFamily="34" charset="-122"/>
                <a:sym typeface="微软雅黑" pitchFamily="34" charset="-122"/>
              </a:rPr>
              <a:t>大文件协同效率提升</a:t>
            </a:r>
            <a:r>
              <a:rPr lang="en-US" altLang="zh-CN" sz="1867" dirty="0">
                <a:solidFill>
                  <a:srgbClr val="0071BF"/>
                </a:solidFill>
                <a:latin typeface="微软雅黑" pitchFamily="34" charset="-122"/>
                <a:ea typeface="微软雅黑" pitchFamily="34" charset="-122"/>
                <a:sym typeface="微软雅黑" pitchFamily="34" charset="-122"/>
              </a:rPr>
              <a:t>80%</a:t>
            </a:r>
            <a:r>
              <a:rPr lang="zh-CN" altLang="en-US" sz="1867" dirty="0">
                <a:solidFill>
                  <a:srgbClr val="0071BF"/>
                </a:solidFill>
                <a:latin typeface="微软雅黑" pitchFamily="34" charset="-122"/>
                <a:ea typeface="微软雅黑" pitchFamily="34" charset="-122"/>
                <a:sym typeface="微软雅黑" pitchFamily="34" charset="-122"/>
              </a:rPr>
              <a:t>以上</a:t>
            </a:r>
          </a:p>
          <a:p>
            <a:pPr marL="990451" lvl="1" indent="-380943">
              <a:buClr>
                <a:srgbClr val="000000"/>
              </a:buClr>
              <a:buFont typeface="Wingdings" pitchFamily="124" charset="2"/>
              <a:buChar char="Ø"/>
            </a:pPr>
            <a:r>
              <a:rPr lang="zh-CN" altLang="en-US" sz="1867" dirty="0">
                <a:solidFill>
                  <a:srgbClr val="0071BF"/>
                </a:solidFill>
                <a:latin typeface="微软雅黑" pitchFamily="34" charset="-122"/>
                <a:ea typeface="微软雅黑" pitchFamily="34" charset="-122"/>
                <a:sym typeface="微软雅黑" pitchFamily="34" charset="-122"/>
              </a:rPr>
              <a:t>员工个人月平均工作效率提升</a:t>
            </a:r>
            <a:r>
              <a:rPr lang="en-US" altLang="zh-CN" sz="1867" dirty="0">
                <a:solidFill>
                  <a:srgbClr val="0071BF"/>
                </a:solidFill>
                <a:latin typeface="微软雅黑" pitchFamily="34" charset="-122"/>
                <a:ea typeface="微软雅黑" pitchFamily="34" charset="-122"/>
                <a:sym typeface="微软雅黑" pitchFamily="34" charset="-122"/>
              </a:rPr>
              <a:t>10%~20%</a:t>
            </a:r>
            <a:r>
              <a:rPr lang="zh-CN" altLang="en-US" sz="1867" dirty="0">
                <a:solidFill>
                  <a:srgbClr val="0071BF"/>
                </a:solidFill>
                <a:latin typeface="微软雅黑" pitchFamily="34" charset="-122"/>
                <a:ea typeface="微软雅黑" pitchFamily="34" charset="-122"/>
                <a:sym typeface="微软雅黑" pitchFamily="34" charset="-122"/>
              </a:rPr>
              <a:t>左右</a:t>
            </a:r>
          </a:p>
          <a:p>
            <a:pPr marL="990451" lvl="1" indent="-380943">
              <a:buClr>
                <a:srgbClr val="000000"/>
              </a:buClr>
              <a:buFont typeface="Wingdings" pitchFamily="124" charset="2"/>
              <a:buChar char="Ø"/>
            </a:pPr>
            <a:r>
              <a:rPr lang="zh-CN" altLang="en-US" sz="1867" dirty="0">
                <a:solidFill>
                  <a:srgbClr val="0071BF"/>
                </a:solidFill>
                <a:latin typeface="微软雅黑" pitchFamily="34" charset="-122"/>
                <a:ea typeface="微软雅黑" pitchFamily="34" charset="-122"/>
                <a:sym typeface="微软雅黑" pitchFamily="34" charset="-122"/>
              </a:rPr>
              <a:t>票证扫描件得到更好的保护和利用</a:t>
            </a:r>
          </a:p>
          <a:p>
            <a:pPr marL="990451" lvl="1" indent="-380943">
              <a:buClr>
                <a:srgbClr val="000000"/>
              </a:buClr>
              <a:buFont typeface="Wingdings" pitchFamily="124" charset="2"/>
              <a:buChar char="Ø"/>
            </a:pPr>
            <a:r>
              <a:rPr lang="zh-CN" altLang="en-US" sz="1867" dirty="0">
                <a:solidFill>
                  <a:srgbClr val="0071BF"/>
                </a:solidFill>
                <a:latin typeface="微软雅黑" pitchFamily="34" charset="-122"/>
                <a:ea typeface="微软雅黑" pitchFamily="34" charset="-122"/>
                <a:sym typeface="微软雅黑" pitchFamily="34" charset="-122"/>
              </a:rPr>
              <a:t>通过多种手段为档案又添加了一份存储安全保证</a:t>
            </a:r>
          </a:p>
          <a:p>
            <a:pPr marL="990451" lvl="1" indent="-380943">
              <a:buClr>
                <a:srgbClr val="000000"/>
              </a:buClr>
              <a:buFont typeface="Wingdings" pitchFamily="124" charset="2"/>
              <a:buChar char="Ø"/>
            </a:pPr>
            <a:r>
              <a:rPr lang="zh-CN" altLang="en-US" sz="1867" dirty="0">
                <a:solidFill>
                  <a:srgbClr val="0071BF"/>
                </a:solidFill>
                <a:latin typeface="微软雅黑" pitchFamily="34" charset="-122"/>
                <a:ea typeface="微软雅黑" pitchFamily="34" charset="-122"/>
                <a:sym typeface="微软雅黑" pitchFamily="34" charset="-122"/>
              </a:rPr>
              <a:t>数据访问速率提升</a:t>
            </a:r>
            <a:r>
              <a:rPr lang="en-US" altLang="zh-CN" sz="1867" dirty="0">
                <a:solidFill>
                  <a:srgbClr val="0071BF"/>
                </a:solidFill>
                <a:latin typeface="微软雅黑" pitchFamily="34" charset="-122"/>
                <a:ea typeface="微软雅黑" pitchFamily="34" charset="-122"/>
                <a:sym typeface="微软雅黑" pitchFamily="34" charset="-122"/>
              </a:rPr>
              <a:t>50%</a:t>
            </a:r>
            <a:r>
              <a:rPr lang="zh-CN" altLang="en-US" sz="1867" dirty="0">
                <a:solidFill>
                  <a:srgbClr val="0071BF"/>
                </a:solidFill>
                <a:latin typeface="微软雅黑" pitchFamily="34" charset="-122"/>
                <a:ea typeface="微软雅黑" pitchFamily="34" charset="-122"/>
                <a:sym typeface="微软雅黑" pitchFamily="34" charset="-122"/>
              </a:rPr>
              <a:t>以上</a:t>
            </a:r>
          </a:p>
          <a:p>
            <a:pPr marL="990451" lvl="1" indent="-380943">
              <a:buClr>
                <a:srgbClr val="000000"/>
              </a:buClr>
              <a:buFont typeface="Wingdings" pitchFamily="124" charset="2"/>
              <a:buChar char="Ø"/>
            </a:pPr>
            <a:r>
              <a:rPr lang="zh-CN" altLang="en-US" sz="1867" dirty="0">
                <a:solidFill>
                  <a:srgbClr val="0071BF"/>
                </a:solidFill>
                <a:latin typeface="微软雅黑" pitchFamily="34" charset="-122"/>
                <a:ea typeface="微软雅黑" pitchFamily="34" charset="-122"/>
                <a:sym typeface="微软雅黑" pitchFamily="34" charset="-122"/>
              </a:rPr>
              <a:t>多种终端接入，方便随时随地办公</a:t>
            </a:r>
          </a:p>
        </p:txBody>
      </p:sp>
      <p:sp>
        <p:nvSpPr>
          <p:cNvPr id="4" name="矩形 24"/>
          <p:cNvSpPr/>
          <p:nvPr/>
        </p:nvSpPr>
        <p:spPr>
          <a:xfrm>
            <a:off x="5592259" y="838332"/>
            <a:ext cx="5009897" cy="2783276"/>
          </a:xfrm>
          <a:prstGeom prst="rect">
            <a:avLst/>
          </a:prstGeom>
          <a:noFill/>
          <a:ln w="25400" cap="flat" cmpd="sng">
            <a:solidFill>
              <a:srgbClr val="00B0F0"/>
            </a:solidFill>
            <a:prstDash val="solid"/>
            <a:miter/>
            <a:headEnd type="none" w="med" len="med"/>
            <a:tailEnd type="none" w="med" len="med"/>
          </a:ln>
        </p:spPr>
        <p:txBody>
          <a:bodyPr anchor="ctr"/>
          <a:lstStyle/>
          <a:p>
            <a:pPr marL="380943" indent="-380943">
              <a:buClr>
                <a:srgbClr val="000000"/>
              </a:buClr>
              <a:buFont typeface="Wingdings" pitchFamily="124" charset="2"/>
              <a:buChar char="l"/>
            </a:pPr>
            <a:r>
              <a:rPr lang="zh-CN" altLang="en-US" sz="2133" dirty="0">
                <a:solidFill>
                  <a:srgbClr val="0071BF"/>
                </a:solidFill>
                <a:latin typeface="微软雅黑" pitchFamily="34" charset="-122"/>
                <a:ea typeface="微软雅黑" pitchFamily="34" charset="-122"/>
                <a:sym typeface="微软雅黑" pitchFamily="34" charset="-122"/>
              </a:rPr>
              <a:t>系统配置说明（各中心）</a:t>
            </a:r>
          </a:p>
          <a:p>
            <a:pPr marL="990451" lvl="1" indent="-380943">
              <a:buClr>
                <a:srgbClr val="000000"/>
              </a:buClr>
              <a:buFont typeface="Wingdings" pitchFamily="124" charset="2"/>
              <a:buChar char="Ø"/>
            </a:pPr>
            <a:r>
              <a:rPr lang="zh-CN" altLang="en-US" sz="1600" dirty="0">
                <a:solidFill>
                  <a:srgbClr val="0071BF"/>
                </a:solidFill>
                <a:latin typeface="微软雅黑" pitchFamily="34" charset="-122"/>
                <a:ea typeface="微软雅黑" pitchFamily="34" charset="-122"/>
                <a:sym typeface="微软雅黑" pitchFamily="34" charset="-122"/>
              </a:rPr>
              <a:t>应用服务器</a:t>
            </a:r>
            <a:r>
              <a:rPr lang="en-US" altLang="zh-CN" sz="1600" dirty="0">
                <a:solidFill>
                  <a:srgbClr val="FF0000"/>
                </a:solidFill>
                <a:latin typeface="Verdana" pitchFamily="124" charset="0"/>
                <a:sym typeface="Verdana" pitchFamily="124" charset="0"/>
              </a:rPr>
              <a:t>2</a:t>
            </a:r>
            <a:r>
              <a:rPr lang="zh-CN" altLang="en-US" sz="1600" dirty="0">
                <a:solidFill>
                  <a:srgbClr val="0071BF"/>
                </a:solidFill>
                <a:latin typeface="微软雅黑" pitchFamily="34" charset="-122"/>
                <a:ea typeface="微软雅黑" pitchFamily="34" charset="-122"/>
                <a:sym typeface="微软雅黑" pitchFamily="34" charset="-122"/>
              </a:rPr>
              <a:t>台，每台</a:t>
            </a:r>
            <a:r>
              <a:rPr lang="en-US" altLang="zh-CN" sz="1600" dirty="0">
                <a:solidFill>
                  <a:srgbClr val="0071BF"/>
                </a:solidFill>
                <a:latin typeface="Verdana" pitchFamily="124" charset="0"/>
                <a:sym typeface="Verdana" pitchFamily="124" charset="0"/>
              </a:rPr>
              <a:t>CPU</a:t>
            </a:r>
            <a:r>
              <a:rPr lang="zh-CN" altLang="en-US" sz="1600" dirty="0">
                <a:solidFill>
                  <a:srgbClr val="0071BF"/>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4</a:t>
            </a:r>
            <a:r>
              <a:rPr lang="zh-CN" altLang="en-US" sz="1600" dirty="0">
                <a:solidFill>
                  <a:srgbClr val="FF0000"/>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6</a:t>
            </a:r>
            <a:r>
              <a:rPr lang="en-US" altLang="zh-CN" sz="1600" dirty="0">
                <a:solidFill>
                  <a:srgbClr val="0071BF"/>
                </a:solidFill>
                <a:latin typeface="Verdana" pitchFamily="124" charset="0"/>
                <a:sym typeface="Verdana" pitchFamily="124" charset="0"/>
              </a:rPr>
              <a:t>core</a:t>
            </a:r>
            <a:r>
              <a:rPr lang="zh-CN" altLang="en-US" sz="1600" dirty="0">
                <a:solidFill>
                  <a:srgbClr val="0071BF"/>
                </a:solidFill>
                <a:latin typeface="微软雅黑" pitchFamily="34" charset="-122"/>
                <a:ea typeface="微软雅黑" pitchFamily="34" charset="-122"/>
                <a:sym typeface="微软雅黑" pitchFamily="34" charset="-122"/>
              </a:rPr>
              <a:t>，内存：</a:t>
            </a:r>
            <a:r>
              <a:rPr lang="en-US" altLang="zh-CN" sz="1600" dirty="0">
                <a:solidFill>
                  <a:srgbClr val="FF0000"/>
                </a:solidFill>
                <a:latin typeface="Verdana" pitchFamily="124" charset="0"/>
                <a:sym typeface="Verdana" pitchFamily="124" charset="0"/>
              </a:rPr>
              <a:t>32</a:t>
            </a:r>
            <a:r>
              <a:rPr lang="en-US" altLang="zh-CN" sz="1600" dirty="0">
                <a:solidFill>
                  <a:srgbClr val="0071BF"/>
                </a:solidFill>
                <a:latin typeface="Verdana" pitchFamily="124" charset="0"/>
                <a:sym typeface="Verdana" pitchFamily="124" charset="0"/>
              </a:rPr>
              <a:t>G</a:t>
            </a:r>
            <a:r>
              <a:rPr lang="zh-CN" altLang="en-US" sz="1600" dirty="0">
                <a:solidFill>
                  <a:srgbClr val="0071BF"/>
                </a:solidFill>
                <a:latin typeface="微软雅黑" pitchFamily="34" charset="-122"/>
                <a:ea typeface="微软雅黑" pitchFamily="34" charset="-122"/>
                <a:sym typeface="微软雅黑" pitchFamily="34" charset="-122"/>
              </a:rPr>
              <a:t>，硬盘：</a:t>
            </a:r>
            <a:r>
              <a:rPr lang="en-US" altLang="zh-CN" sz="1600" dirty="0">
                <a:solidFill>
                  <a:srgbClr val="FF0000"/>
                </a:solidFill>
                <a:latin typeface="Verdana" pitchFamily="124" charset="0"/>
                <a:sym typeface="Verdana" pitchFamily="124" charset="0"/>
              </a:rPr>
              <a:t>300</a:t>
            </a:r>
            <a:r>
              <a:rPr lang="en-US" altLang="zh-CN" sz="1600" dirty="0">
                <a:solidFill>
                  <a:srgbClr val="0071BF"/>
                </a:solidFill>
                <a:latin typeface="Verdana" pitchFamily="124" charset="0"/>
                <a:sym typeface="Verdana" pitchFamily="124" charset="0"/>
              </a:rPr>
              <a:t>G</a:t>
            </a:r>
          </a:p>
          <a:p>
            <a:pPr marL="990451" lvl="1" indent="-380943">
              <a:buClr>
                <a:srgbClr val="000000"/>
              </a:buClr>
              <a:buFont typeface="Wingdings" pitchFamily="124" charset="2"/>
              <a:buChar char="Ø"/>
            </a:pPr>
            <a:r>
              <a:rPr lang="zh-CN" altLang="en-US" sz="1600" dirty="0">
                <a:solidFill>
                  <a:srgbClr val="0071BF"/>
                </a:solidFill>
                <a:latin typeface="微软雅黑" pitchFamily="34" charset="-122"/>
                <a:ea typeface="微软雅黑" pitchFamily="34" charset="-122"/>
                <a:sym typeface="微软雅黑" pitchFamily="34" charset="-122"/>
              </a:rPr>
              <a:t>数据库服务器</a:t>
            </a:r>
            <a:r>
              <a:rPr lang="en-US" altLang="zh-CN" sz="1600" dirty="0">
                <a:solidFill>
                  <a:srgbClr val="FF0000"/>
                </a:solidFill>
                <a:latin typeface="Verdana" pitchFamily="124" charset="0"/>
                <a:sym typeface="Verdana" pitchFamily="124" charset="0"/>
              </a:rPr>
              <a:t>1</a:t>
            </a:r>
            <a:r>
              <a:rPr lang="zh-CN" altLang="en-US" sz="1600" dirty="0">
                <a:solidFill>
                  <a:srgbClr val="0071BF"/>
                </a:solidFill>
                <a:latin typeface="微软雅黑" pitchFamily="34" charset="-122"/>
                <a:ea typeface="微软雅黑" pitchFamily="34" charset="-122"/>
                <a:sym typeface="微软雅黑" pitchFamily="34" charset="-122"/>
              </a:rPr>
              <a:t>台，每台</a:t>
            </a:r>
            <a:r>
              <a:rPr lang="en-US" altLang="zh-CN" sz="1600" dirty="0">
                <a:solidFill>
                  <a:srgbClr val="0071BF"/>
                </a:solidFill>
                <a:latin typeface="Verdana" pitchFamily="124" charset="0"/>
                <a:sym typeface="Verdana" pitchFamily="124" charset="0"/>
              </a:rPr>
              <a:t>CPU</a:t>
            </a:r>
            <a:r>
              <a:rPr lang="zh-CN" altLang="en-US" sz="1600" dirty="0">
                <a:solidFill>
                  <a:srgbClr val="0071BF"/>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2</a:t>
            </a:r>
            <a:r>
              <a:rPr lang="zh-CN" altLang="en-US" sz="1600" dirty="0">
                <a:solidFill>
                  <a:srgbClr val="FF0000"/>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6</a:t>
            </a:r>
            <a:r>
              <a:rPr lang="en-US" altLang="zh-CN" sz="1600" dirty="0">
                <a:solidFill>
                  <a:srgbClr val="0071BF"/>
                </a:solidFill>
                <a:latin typeface="Verdana" pitchFamily="124" charset="0"/>
                <a:sym typeface="Verdana" pitchFamily="124" charset="0"/>
              </a:rPr>
              <a:t>core</a:t>
            </a:r>
            <a:r>
              <a:rPr lang="zh-CN" altLang="en-US" sz="1600" dirty="0">
                <a:solidFill>
                  <a:srgbClr val="0071BF"/>
                </a:solidFill>
                <a:latin typeface="微软雅黑" pitchFamily="34" charset="-122"/>
                <a:ea typeface="微软雅黑" pitchFamily="34" charset="-122"/>
                <a:sym typeface="微软雅黑" pitchFamily="34" charset="-122"/>
              </a:rPr>
              <a:t>，内存：</a:t>
            </a:r>
            <a:r>
              <a:rPr lang="en-US" altLang="zh-CN" sz="1600" dirty="0">
                <a:solidFill>
                  <a:srgbClr val="FF0000"/>
                </a:solidFill>
                <a:latin typeface="Verdana" pitchFamily="124" charset="0"/>
                <a:sym typeface="Verdana" pitchFamily="124" charset="0"/>
              </a:rPr>
              <a:t>32</a:t>
            </a:r>
            <a:r>
              <a:rPr lang="en-US" altLang="zh-CN" sz="1600" dirty="0">
                <a:solidFill>
                  <a:srgbClr val="0071BF"/>
                </a:solidFill>
                <a:latin typeface="Verdana" pitchFamily="124" charset="0"/>
                <a:sym typeface="Verdana" pitchFamily="124" charset="0"/>
              </a:rPr>
              <a:t>G</a:t>
            </a:r>
            <a:r>
              <a:rPr lang="zh-CN" altLang="en-US" sz="1600" dirty="0">
                <a:solidFill>
                  <a:srgbClr val="0071BF"/>
                </a:solidFill>
                <a:latin typeface="微软雅黑" pitchFamily="34" charset="-122"/>
                <a:ea typeface="微软雅黑" pitchFamily="34" charset="-122"/>
                <a:sym typeface="微软雅黑" pitchFamily="34" charset="-122"/>
              </a:rPr>
              <a:t>，硬盘：</a:t>
            </a:r>
            <a:r>
              <a:rPr lang="en-US" altLang="zh-CN" sz="1600" dirty="0">
                <a:solidFill>
                  <a:srgbClr val="FF0000"/>
                </a:solidFill>
                <a:latin typeface="Verdana" pitchFamily="124" charset="0"/>
                <a:sym typeface="Verdana" pitchFamily="124" charset="0"/>
              </a:rPr>
              <a:t>300</a:t>
            </a:r>
            <a:r>
              <a:rPr lang="en-US" altLang="zh-CN" sz="1600" dirty="0">
                <a:solidFill>
                  <a:srgbClr val="0071BF"/>
                </a:solidFill>
                <a:latin typeface="Verdana" pitchFamily="124" charset="0"/>
                <a:sym typeface="Verdana" pitchFamily="124" charset="0"/>
              </a:rPr>
              <a:t>G</a:t>
            </a:r>
          </a:p>
          <a:p>
            <a:pPr marL="990451" lvl="1" indent="-380943">
              <a:buClr>
                <a:srgbClr val="000000"/>
              </a:buClr>
              <a:buFont typeface="Wingdings" pitchFamily="124" charset="2"/>
              <a:buChar char="Ø"/>
            </a:pPr>
            <a:r>
              <a:rPr lang="zh-CN" altLang="en-US" sz="1600" dirty="0">
                <a:solidFill>
                  <a:srgbClr val="0071BF"/>
                </a:solidFill>
                <a:latin typeface="微软雅黑" pitchFamily="34" charset="-122"/>
                <a:ea typeface="微软雅黑" pitchFamily="34" charset="-122"/>
                <a:sym typeface="微软雅黑" pitchFamily="34" charset="-122"/>
              </a:rPr>
              <a:t>存储服务器</a:t>
            </a:r>
            <a:r>
              <a:rPr lang="en-US" altLang="zh-CN" sz="1600" dirty="0">
                <a:solidFill>
                  <a:srgbClr val="FF0000"/>
                </a:solidFill>
                <a:latin typeface="Verdana" pitchFamily="124" charset="0"/>
                <a:sym typeface="Verdana" pitchFamily="124" charset="0"/>
              </a:rPr>
              <a:t>2</a:t>
            </a:r>
            <a:r>
              <a:rPr lang="zh-CN" altLang="en-US" sz="1600" dirty="0">
                <a:solidFill>
                  <a:srgbClr val="0071BF"/>
                </a:solidFill>
                <a:latin typeface="微软雅黑" pitchFamily="34" charset="-122"/>
                <a:ea typeface="微软雅黑" pitchFamily="34" charset="-122"/>
                <a:sym typeface="微软雅黑" pitchFamily="34" charset="-122"/>
              </a:rPr>
              <a:t>台，每台</a:t>
            </a:r>
            <a:r>
              <a:rPr lang="en-US" altLang="zh-CN" sz="1600" dirty="0">
                <a:solidFill>
                  <a:srgbClr val="0071BF"/>
                </a:solidFill>
                <a:latin typeface="Verdana" pitchFamily="124" charset="0"/>
                <a:sym typeface="Verdana" pitchFamily="124" charset="0"/>
              </a:rPr>
              <a:t>CPU</a:t>
            </a:r>
            <a:r>
              <a:rPr lang="zh-CN" altLang="en-US" sz="1600" dirty="0">
                <a:solidFill>
                  <a:srgbClr val="0071BF"/>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2</a:t>
            </a:r>
            <a:r>
              <a:rPr lang="zh-CN" altLang="en-US" sz="1600" dirty="0">
                <a:solidFill>
                  <a:srgbClr val="FF0000"/>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6</a:t>
            </a:r>
            <a:r>
              <a:rPr lang="en-US" altLang="zh-CN" sz="1600" dirty="0">
                <a:solidFill>
                  <a:srgbClr val="00B0F0"/>
                </a:solidFill>
                <a:latin typeface="Verdana" pitchFamily="124" charset="0"/>
                <a:sym typeface="Verdana" pitchFamily="124" charset="0"/>
              </a:rPr>
              <a:t>c</a:t>
            </a:r>
            <a:r>
              <a:rPr lang="en-US" altLang="zh-CN" sz="1600" dirty="0">
                <a:solidFill>
                  <a:srgbClr val="0071BF"/>
                </a:solidFill>
                <a:latin typeface="Verdana" pitchFamily="124" charset="0"/>
                <a:sym typeface="Verdana" pitchFamily="124" charset="0"/>
              </a:rPr>
              <a:t>ore</a:t>
            </a:r>
            <a:r>
              <a:rPr lang="zh-CN" altLang="en-US" sz="1600" dirty="0">
                <a:solidFill>
                  <a:srgbClr val="0071BF"/>
                </a:solidFill>
                <a:latin typeface="微软雅黑" pitchFamily="34" charset="-122"/>
                <a:ea typeface="微软雅黑" pitchFamily="34" charset="-122"/>
                <a:sym typeface="微软雅黑" pitchFamily="34" charset="-122"/>
              </a:rPr>
              <a:t>，内存：</a:t>
            </a:r>
            <a:r>
              <a:rPr lang="en-US" altLang="zh-CN" sz="1600" dirty="0">
                <a:solidFill>
                  <a:srgbClr val="FF0000"/>
                </a:solidFill>
                <a:latin typeface="Verdana" pitchFamily="124" charset="0"/>
                <a:sym typeface="Verdana" pitchFamily="124" charset="0"/>
              </a:rPr>
              <a:t>64</a:t>
            </a:r>
            <a:r>
              <a:rPr lang="en-US" altLang="zh-CN" sz="1600" dirty="0">
                <a:solidFill>
                  <a:srgbClr val="0071BF"/>
                </a:solidFill>
                <a:latin typeface="Verdana" pitchFamily="124" charset="0"/>
                <a:sym typeface="Verdana" pitchFamily="124" charset="0"/>
              </a:rPr>
              <a:t>G</a:t>
            </a:r>
            <a:r>
              <a:rPr lang="zh-CN" altLang="en-US" sz="1600" dirty="0">
                <a:solidFill>
                  <a:srgbClr val="0071BF"/>
                </a:solidFill>
                <a:latin typeface="微软雅黑" pitchFamily="34" charset="-122"/>
                <a:ea typeface="微软雅黑" pitchFamily="34" charset="-122"/>
                <a:sym typeface="微软雅黑" pitchFamily="34" charset="-122"/>
              </a:rPr>
              <a:t>，硬盘：</a:t>
            </a:r>
            <a:r>
              <a:rPr lang="en-US" altLang="zh-CN" sz="1600" dirty="0">
                <a:solidFill>
                  <a:srgbClr val="FF0000"/>
                </a:solidFill>
                <a:latin typeface="Verdana" pitchFamily="124" charset="0"/>
                <a:sym typeface="Verdana" pitchFamily="124" charset="0"/>
              </a:rPr>
              <a:t>300</a:t>
            </a:r>
            <a:r>
              <a:rPr lang="en-US" altLang="zh-CN" sz="1600" dirty="0">
                <a:solidFill>
                  <a:srgbClr val="0071BF"/>
                </a:solidFill>
                <a:latin typeface="Verdana" pitchFamily="124" charset="0"/>
                <a:sym typeface="Verdana" pitchFamily="124" charset="0"/>
              </a:rPr>
              <a:t>G</a:t>
            </a:r>
            <a:r>
              <a:rPr lang="zh-CN" altLang="en-US" sz="1600" dirty="0">
                <a:solidFill>
                  <a:srgbClr val="0071BF"/>
                </a:solidFill>
                <a:latin typeface="微软雅黑" pitchFamily="34" charset="-122"/>
                <a:ea typeface="微软雅黑" pitchFamily="34" charset="-122"/>
                <a:sym typeface="微软雅黑" pitchFamily="34" charset="-122"/>
              </a:rPr>
              <a:t>，采用</a:t>
            </a:r>
            <a:r>
              <a:rPr lang="en-US" altLang="zh-CN" sz="1600" dirty="0">
                <a:solidFill>
                  <a:srgbClr val="0071BF"/>
                </a:solidFill>
                <a:latin typeface="Verdana" pitchFamily="124" charset="0"/>
                <a:sym typeface="Verdana" pitchFamily="124" charset="0"/>
              </a:rPr>
              <a:t>DAS</a:t>
            </a:r>
            <a:r>
              <a:rPr lang="zh-CN" altLang="en-US" sz="1600" dirty="0">
                <a:solidFill>
                  <a:srgbClr val="0071BF"/>
                </a:solidFill>
                <a:latin typeface="微软雅黑" pitchFamily="34" charset="-122"/>
                <a:ea typeface="微软雅黑" pitchFamily="34" charset="-122"/>
                <a:sym typeface="微软雅黑" pitchFamily="34" charset="-122"/>
              </a:rPr>
              <a:t>存储方式，共</a:t>
            </a:r>
            <a:r>
              <a:rPr lang="en-US" altLang="zh-CN" sz="1600" dirty="0">
                <a:solidFill>
                  <a:srgbClr val="FF0000"/>
                </a:solidFill>
                <a:latin typeface="Verdana" pitchFamily="124" charset="0"/>
                <a:sym typeface="Verdana" pitchFamily="124" charset="0"/>
              </a:rPr>
              <a:t>96</a:t>
            </a:r>
            <a:r>
              <a:rPr lang="en-US" altLang="zh-CN" sz="1600" dirty="0">
                <a:solidFill>
                  <a:srgbClr val="0071BF"/>
                </a:solidFill>
                <a:latin typeface="Verdana" pitchFamily="124" charset="0"/>
                <a:sym typeface="Verdana" pitchFamily="124" charset="0"/>
              </a:rPr>
              <a:t>T</a:t>
            </a:r>
            <a:r>
              <a:rPr lang="zh-CN" altLang="en-US" sz="1600" dirty="0">
                <a:solidFill>
                  <a:srgbClr val="0071BF"/>
                </a:solidFill>
                <a:latin typeface="微软雅黑" pitchFamily="34" charset="-122"/>
                <a:ea typeface="微软雅黑" pitchFamily="34" charset="-122"/>
                <a:sym typeface="微软雅黑" pitchFamily="34" charset="-122"/>
              </a:rPr>
              <a:t>空间（</a:t>
            </a:r>
            <a:r>
              <a:rPr lang="en-US" altLang="zh-CN" sz="1600" dirty="0">
                <a:solidFill>
                  <a:srgbClr val="FF0000"/>
                </a:solidFill>
                <a:latin typeface="Verdana" pitchFamily="124" charset="0"/>
                <a:sym typeface="Verdana" pitchFamily="124" charset="0"/>
              </a:rPr>
              <a:t>24</a:t>
            </a:r>
            <a:r>
              <a:rPr lang="zh-CN" altLang="en-US" sz="1600" dirty="0">
                <a:solidFill>
                  <a:srgbClr val="FF0000"/>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4</a:t>
            </a:r>
            <a:r>
              <a:rPr lang="en-US" altLang="zh-CN" sz="1600" dirty="0">
                <a:solidFill>
                  <a:srgbClr val="0071BF"/>
                </a:solidFill>
                <a:latin typeface="Verdana" pitchFamily="124" charset="0"/>
                <a:sym typeface="Verdana" pitchFamily="124" charset="0"/>
              </a:rPr>
              <a:t>T</a:t>
            </a:r>
            <a:r>
              <a:rPr lang="zh-CN" altLang="en-US" sz="1600" dirty="0">
                <a:solidFill>
                  <a:srgbClr val="0071BF"/>
                </a:solidFill>
                <a:latin typeface="微软雅黑" pitchFamily="34" charset="-122"/>
                <a:ea typeface="微软雅黑" pitchFamily="34" charset="-122"/>
                <a:sym typeface="微软雅黑" pitchFamily="34" charset="-122"/>
              </a:rPr>
              <a:t>）</a:t>
            </a:r>
          </a:p>
          <a:p>
            <a:pPr marL="990451" lvl="1" indent="-380943">
              <a:buClr>
                <a:srgbClr val="000000"/>
              </a:buClr>
              <a:buFont typeface="Wingdings" pitchFamily="124" charset="2"/>
              <a:buChar char="Ø"/>
            </a:pPr>
            <a:r>
              <a:rPr lang="zh-CN" altLang="en-US" sz="1600" dirty="0">
                <a:solidFill>
                  <a:srgbClr val="0071BF"/>
                </a:solidFill>
                <a:latin typeface="微软雅黑" pitchFamily="34" charset="-122"/>
                <a:ea typeface="微软雅黑" pitchFamily="34" charset="-122"/>
                <a:sym typeface="微软雅黑" pitchFamily="34" charset="-122"/>
              </a:rPr>
              <a:t>负载均衡服务器</a:t>
            </a:r>
            <a:r>
              <a:rPr lang="en-US" altLang="zh-CN" sz="1600" dirty="0">
                <a:solidFill>
                  <a:srgbClr val="0071BF"/>
                </a:solidFill>
                <a:latin typeface="Verdana" pitchFamily="124" charset="0"/>
                <a:sym typeface="Verdana" pitchFamily="124" charset="0"/>
              </a:rPr>
              <a:t>1</a:t>
            </a:r>
            <a:r>
              <a:rPr lang="zh-CN" altLang="en-US" sz="1600" dirty="0">
                <a:solidFill>
                  <a:srgbClr val="0071BF"/>
                </a:solidFill>
                <a:latin typeface="微软雅黑" pitchFamily="34" charset="-122"/>
                <a:ea typeface="微软雅黑" pitchFamily="34" charset="-122"/>
                <a:sym typeface="微软雅黑" pitchFamily="34" charset="-122"/>
              </a:rPr>
              <a:t>台，每台</a:t>
            </a:r>
            <a:r>
              <a:rPr lang="en-US" altLang="zh-CN" sz="1600" dirty="0">
                <a:solidFill>
                  <a:srgbClr val="0071BF"/>
                </a:solidFill>
                <a:latin typeface="Verdana" pitchFamily="124" charset="0"/>
                <a:sym typeface="Verdana" pitchFamily="124" charset="0"/>
              </a:rPr>
              <a:t>CPU</a:t>
            </a:r>
            <a:r>
              <a:rPr lang="zh-CN" altLang="en-US" sz="1600" dirty="0">
                <a:solidFill>
                  <a:srgbClr val="0071BF"/>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2</a:t>
            </a:r>
            <a:r>
              <a:rPr lang="zh-CN" altLang="en-US" sz="1600" dirty="0">
                <a:solidFill>
                  <a:srgbClr val="FF0000"/>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6</a:t>
            </a:r>
            <a:r>
              <a:rPr lang="en-US" altLang="zh-CN" sz="1600" dirty="0">
                <a:solidFill>
                  <a:srgbClr val="0071BF"/>
                </a:solidFill>
                <a:latin typeface="Verdana" pitchFamily="124" charset="0"/>
                <a:sym typeface="Verdana" pitchFamily="124" charset="0"/>
              </a:rPr>
              <a:t>core</a:t>
            </a:r>
            <a:r>
              <a:rPr lang="zh-CN" altLang="en-US" sz="1600" dirty="0">
                <a:solidFill>
                  <a:srgbClr val="0071BF"/>
                </a:solidFill>
                <a:latin typeface="微软雅黑" pitchFamily="34" charset="-122"/>
                <a:ea typeface="微软雅黑" pitchFamily="34" charset="-122"/>
                <a:sym typeface="微软雅黑" pitchFamily="34" charset="-122"/>
              </a:rPr>
              <a:t>，内存：</a:t>
            </a:r>
            <a:r>
              <a:rPr lang="en-US" altLang="zh-CN" sz="1600" dirty="0">
                <a:solidFill>
                  <a:srgbClr val="FF0000"/>
                </a:solidFill>
                <a:latin typeface="Verdana" pitchFamily="124" charset="0"/>
                <a:sym typeface="Verdana" pitchFamily="124" charset="0"/>
              </a:rPr>
              <a:t>32</a:t>
            </a:r>
            <a:r>
              <a:rPr lang="en-US" altLang="zh-CN" sz="1600" dirty="0">
                <a:solidFill>
                  <a:srgbClr val="0071BF"/>
                </a:solidFill>
                <a:latin typeface="Verdana" pitchFamily="124" charset="0"/>
                <a:sym typeface="Verdana" pitchFamily="124" charset="0"/>
              </a:rPr>
              <a:t>G</a:t>
            </a:r>
            <a:r>
              <a:rPr lang="zh-CN" altLang="en-US" sz="1600" dirty="0">
                <a:solidFill>
                  <a:srgbClr val="0071BF"/>
                </a:solidFill>
                <a:latin typeface="微软雅黑" pitchFamily="34" charset="-122"/>
                <a:ea typeface="微软雅黑" pitchFamily="34" charset="-122"/>
                <a:sym typeface="微软雅黑" pitchFamily="34" charset="-122"/>
              </a:rPr>
              <a:t>，硬盘：</a:t>
            </a:r>
            <a:r>
              <a:rPr lang="en-US" altLang="zh-CN" sz="1600" dirty="0">
                <a:solidFill>
                  <a:srgbClr val="FF0000"/>
                </a:solidFill>
                <a:latin typeface="Verdana" pitchFamily="124" charset="0"/>
                <a:sym typeface="Verdana" pitchFamily="124" charset="0"/>
              </a:rPr>
              <a:t>200</a:t>
            </a:r>
            <a:r>
              <a:rPr lang="en-US" altLang="zh-CN" sz="1600" dirty="0">
                <a:solidFill>
                  <a:srgbClr val="0071BF"/>
                </a:solidFill>
                <a:latin typeface="Verdana" pitchFamily="124" charset="0"/>
                <a:sym typeface="Verdana" pitchFamily="124" charset="0"/>
              </a:rPr>
              <a:t>G</a:t>
            </a:r>
          </a:p>
        </p:txBody>
      </p:sp>
      <p:sp>
        <p:nvSpPr>
          <p:cNvPr id="5" name="矩形 26"/>
          <p:cNvSpPr/>
          <p:nvPr/>
        </p:nvSpPr>
        <p:spPr>
          <a:xfrm>
            <a:off x="374940" y="857381"/>
            <a:ext cx="5012013" cy="2785392"/>
          </a:xfrm>
          <a:prstGeom prst="rect">
            <a:avLst/>
          </a:prstGeom>
          <a:noFill/>
          <a:ln w="25400" cap="flat" cmpd="sng">
            <a:solidFill>
              <a:srgbClr val="00B0F0"/>
            </a:solidFill>
            <a:prstDash val="solid"/>
            <a:miter/>
            <a:headEnd type="none" w="med" len="med"/>
            <a:tailEnd type="none" w="med" len="med"/>
          </a:ln>
        </p:spPr>
        <p:txBody>
          <a:bodyPr anchor="ctr"/>
          <a:lstStyle/>
          <a:p>
            <a:pPr marL="380943" indent="-380943">
              <a:buClr>
                <a:srgbClr val="000000"/>
              </a:buClr>
              <a:buFont typeface="Wingdings" pitchFamily="124" charset="2"/>
              <a:buChar char="l"/>
            </a:pPr>
            <a:r>
              <a:rPr lang="zh-CN" altLang="en-US" sz="2133" dirty="0">
                <a:solidFill>
                  <a:srgbClr val="0071BF"/>
                </a:solidFill>
                <a:latin typeface="微软雅黑" pitchFamily="34" charset="-122"/>
                <a:ea typeface="微软雅黑" pitchFamily="34" charset="-122"/>
                <a:sym typeface="微软雅黑" pitchFamily="34" charset="-122"/>
              </a:rPr>
              <a:t>项目基本需求</a:t>
            </a:r>
          </a:p>
          <a:p>
            <a:pPr marL="990451" lvl="1" indent="-380943">
              <a:buClr>
                <a:srgbClr val="000000"/>
              </a:buClr>
              <a:buFont typeface="Wingdings" pitchFamily="124" charset="2"/>
              <a:buChar char="Ø"/>
            </a:pPr>
            <a:r>
              <a:rPr lang="zh-CN" altLang="en-US" sz="1867" dirty="0">
                <a:solidFill>
                  <a:srgbClr val="0071BF"/>
                </a:solidFill>
                <a:latin typeface="微软雅黑" pitchFamily="34" charset="-122"/>
                <a:ea typeface="微软雅黑" pitchFamily="34" charset="-122"/>
                <a:sym typeface="微软雅黑" pitchFamily="34" charset="-122"/>
              </a:rPr>
              <a:t>工程设计大文件（</a:t>
            </a:r>
            <a:r>
              <a:rPr lang="en-US" altLang="zh-CN" sz="1867" dirty="0">
                <a:solidFill>
                  <a:srgbClr val="0071BF"/>
                </a:solidFill>
                <a:latin typeface="Verdana" pitchFamily="124" charset="0"/>
                <a:sym typeface="Verdana" pitchFamily="124" charset="0"/>
              </a:rPr>
              <a:t>G</a:t>
            </a:r>
            <a:r>
              <a:rPr lang="zh-CN" altLang="en-US" sz="1867" dirty="0">
                <a:solidFill>
                  <a:srgbClr val="0071BF"/>
                </a:solidFill>
                <a:latin typeface="微软雅黑" pitchFamily="34" charset="-122"/>
                <a:ea typeface="微软雅黑" pitchFamily="34" charset="-122"/>
                <a:sym typeface="微软雅黑" pitchFamily="34" charset="-122"/>
              </a:rPr>
              <a:t>级别）、多媒体文件（图片、音乐、视频）、票证扫描件、对接档案等文件系统</a:t>
            </a:r>
          </a:p>
          <a:p>
            <a:pPr marL="990451" lvl="1" indent="-380943">
              <a:buClr>
                <a:srgbClr val="000000"/>
              </a:buClr>
              <a:buFont typeface="Wingdings" pitchFamily="124" charset="2"/>
              <a:buChar char="Ø"/>
            </a:pPr>
            <a:r>
              <a:rPr lang="zh-CN" altLang="en-US" sz="1867" dirty="0">
                <a:solidFill>
                  <a:srgbClr val="0071BF"/>
                </a:solidFill>
                <a:latin typeface="微软雅黑" pitchFamily="34" charset="-122"/>
                <a:ea typeface="微软雅黑" pitchFamily="34" charset="-122"/>
                <a:sym typeface="微软雅黑" pitchFamily="34" charset="-122"/>
              </a:rPr>
              <a:t>个人、部门、项目组、公司级文件管理协同</a:t>
            </a:r>
          </a:p>
          <a:p>
            <a:pPr marL="990451" lvl="1" indent="-380943">
              <a:buClr>
                <a:srgbClr val="000000"/>
              </a:buClr>
              <a:buFont typeface="Wingdings" pitchFamily="124" charset="2"/>
              <a:buChar char="Ø"/>
            </a:pPr>
            <a:r>
              <a:rPr lang="en-US" altLang="zh-CN" sz="1867" dirty="0">
                <a:solidFill>
                  <a:srgbClr val="0071BF"/>
                </a:solidFill>
                <a:latin typeface="Verdana" pitchFamily="124" charset="0"/>
                <a:sym typeface="Verdana" pitchFamily="124" charset="0"/>
              </a:rPr>
              <a:t>1000</a:t>
            </a:r>
            <a:r>
              <a:rPr lang="zh-CN" altLang="en-US" sz="1867" dirty="0">
                <a:solidFill>
                  <a:srgbClr val="0071BF"/>
                </a:solidFill>
                <a:latin typeface="微软雅黑" pitchFamily="34" charset="-122"/>
                <a:ea typeface="微软雅黑" pitchFamily="34" charset="-122"/>
                <a:sym typeface="微软雅黑" pitchFamily="34" charset="-122"/>
              </a:rPr>
              <a:t>人，每人</a:t>
            </a:r>
            <a:r>
              <a:rPr lang="en-US" altLang="zh-CN" sz="1867" dirty="0">
                <a:solidFill>
                  <a:srgbClr val="0071BF"/>
                </a:solidFill>
                <a:latin typeface="Verdana" pitchFamily="124" charset="0"/>
                <a:sym typeface="Verdana" pitchFamily="124" charset="0"/>
              </a:rPr>
              <a:t>50G</a:t>
            </a:r>
            <a:r>
              <a:rPr lang="zh-CN" altLang="en-US" sz="1867" dirty="0">
                <a:solidFill>
                  <a:srgbClr val="0071BF"/>
                </a:solidFill>
                <a:latin typeface="微软雅黑" pitchFamily="34" charset="-122"/>
                <a:ea typeface="微软雅黑" pitchFamily="34" charset="-122"/>
                <a:sym typeface="微软雅黑" pitchFamily="34" charset="-122"/>
              </a:rPr>
              <a:t>空间</a:t>
            </a:r>
          </a:p>
          <a:p>
            <a:pPr marL="990451" lvl="1" indent="-380943">
              <a:buClr>
                <a:srgbClr val="000000"/>
              </a:buClr>
              <a:buFont typeface="Wingdings" pitchFamily="124" charset="2"/>
              <a:buChar char="Ø"/>
            </a:pPr>
            <a:r>
              <a:rPr lang="en-US" altLang="zh-CN" sz="1867" dirty="0">
                <a:solidFill>
                  <a:srgbClr val="0071BF"/>
                </a:solidFill>
                <a:latin typeface="Verdana" pitchFamily="124" charset="0"/>
                <a:sym typeface="Verdana" pitchFamily="124" charset="0"/>
              </a:rPr>
              <a:t>2</a:t>
            </a:r>
            <a:r>
              <a:rPr lang="zh-CN" altLang="en-US" sz="1867" dirty="0">
                <a:solidFill>
                  <a:srgbClr val="0071BF"/>
                </a:solidFill>
                <a:latin typeface="微软雅黑" pitchFamily="34" charset="-122"/>
                <a:ea typeface="微软雅黑" pitchFamily="34" charset="-122"/>
                <a:sym typeface="微软雅黑" pitchFamily="34" charset="-122"/>
              </a:rPr>
              <a:t>个数据中心（北京、上海）</a:t>
            </a:r>
          </a:p>
          <a:p>
            <a:pPr marL="990451" lvl="1" indent="-380943">
              <a:buClr>
                <a:srgbClr val="000000"/>
              </a:buClr>
              <a:buFont typeface="Wingdings" pitchFamily="124" charset="2"/>
              <a:buChar char="Ø"/>
            </a:pPr>
            <a:r>
              <a:rPr lang="zh-CN" altLang="en-US" sz="1867" dirty="0">
                <a:solidFill>
                  <a:srgbClr val="0071BF"/>
                </a:solidFill>
                <a:latin typeface="微软雅黑" pitchFamily="34" charset="-122"/>
                <a:ea typeface="微软雅黑" pitchFamily="34" charset="-122"/>
                <a:sym typeface="微软雅黑" pitchFamily="34" charset="-122"/>
              </a:rPr>
              <a:t>多终端接入</a:t>
            </a:r>
          </a:p>
        </p:txBody>
      </p:sp>
      <p:pic>
        <p:nvPicPr>
          <p:cNvPr id="6" name="图片 2"/>
          <p:cNvPicPr>
            <a:picLocks noChangeAspect="1"/>
          </p:cNvPicPr>
          <p:nvPr/>
        </p:nvPicPr>
        <p:blipFill>
          <a:blip r:embed="rId2" cstate="print"/>
          <a:srcRect/>
          <a:stretch>
            <a:fillRect/>
          </a:stretch>
        </p:blipFill>
        <p:spPr>
          <a:xfrm>
            <a:off x="402456" y="3907343"/>
            <a:ext cx="4956982" cy="2584320"/>
          </a:xfrm>
          <a:prstGeom prst="rect">
            <a:avLst/>
          </a:prstGeom>
          <a:noFill/>
          <a:ln w="9525">
            <a:noFill/>
            <a:miter/>
          </a:ln>
        </p:spPr>
      </p:pic>
    </p:spTree>
    <p:extLst>
      <p:ext uri="{BB962C8B-B14F-4D97-AF65-F5344CB8AC3E}">
        <p14:creationId xmlns:p14="http://schemas.microsoft.com/office/powerpoint/2010/main" val="40117590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4"/>
          <p:cNvSpPr/>
          <p:nvPr/>
        </p:nvSpPr>
        <p:spPr>
          <a:xfrm>
            <a:off x="5592258" y="3807865"/>
            <a:ext cx="5009897" cy="2783276"/>
          </a:xfrm>
          <a:prstGeom prst="rect">
            <a:avLst/>
          </a:prstGeom>
          <a:noFill/>
          <a:ln w="25400" cap="flat" cmpd="sng">
            <a:solidFill>
              <a:srgbClr val="00B0F0"/>
            </a:solidFill>
            <a:prstDash val="solid"/>
            <a:miter/>
            <a:headEnd type="none" w="med" len="med"/>
            <a:tailEnd type="none" w="med" len="med"/>
          </a:ln>
        </p:spPr>
        <p:txBody>
          <a:bodyPr anchor="ctr"/>
          <a:lstStyle/>
          <a:p>
            <a:pPr marL="380943" indent="-380943">
              <a:buClr>
                <a:srgbClr val="000000"/>
              </a:buClr>
              <a:buFont typeface="Wingdings" pitchFamily="124" charset="2"/>
              <a:buChar char="l"/>
            </a:pPr>
            <a:endParaRPr lang="en-US" altLang="zh-CN" sz="1600" dirty="0">
              <a:solidFill>
                <a:srgbClr val="0071BF"/>
              </a:solidFill>
              <a:latin typeface="Verdana" pitchFamily="124" charset="0"/>
              <a:sym typeface="Verdana" pitchFamily="124" charset="0"/>
            </a:endParaRPr>
          </a:p>
        </p:txBody>
      </p:sp>
      <p:sp>
        <p:nvSpPr>
          <p:cNvPr id="2" name="标题 1"/>
          <p:cNvSpPr txBox="1">
            <a:spLocks/>
          </p:cNvSpPr>
          <p:nvPr/>
        </p:nvSpPr>
        <p:spPr>
          <a:xfrm>
            <a:off x="515744" y="213713"/>
            <a:ext cx="10972879" cy="4641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smtClean="0"/>
              <a:t>恒粤科技</a:t>
            </a:r>
            <a:endParaRPr lang="zh-CN" altLang="en-US" sz="4000" dirty="0"/>
          </a:p>
        </p:txBody>
      </p:sp>
      <p:sp>
        <p:nvSpPr>
          <p:cNvPr id="3" name="矩形 23"/>
          <p:cNvSpPr/>
          <p:nvPr/>
        </p:nvSpPr>
        <p:spPr>
          <a:xfrm>
            <a:off x="374940" y="3807865"/>
            <a:ext cx="5009896" cy="2783275"/>
          </a:xfrm>
          <a:prstGeom prst="rect">
            <a:avLst/>
          </a:prstGeom>
          <a:noFill/>
          <a:ln w="25400" cap="flat" cmpd="sng">
            <a:solidFill>
              <a:srgbClr val="00B0F0"/>
            </a:solidFill>
            <a:prstDash val="solid"/>
            <a:miter/>
            <a:headEnd type="none" w="med" len="med"/>
            <a:tailEnd type="none" w="med" len="med"/>
          </a:ln>
        </p:spPr>
        <p:txBody>
          <a:bodyPr anchor="ctr"/>
          <a:lstStyle/>
          <a:p>
            <a:pPr marL="380943" indent="-380943">
              <a:buClr>
                <a:srgbClr val="000000"/>
              </a:buClr>
              <a:buFont typeface="Wingdings" pitchFamily="124" charset="2"/>
              <a:buChar char="l"/>
            </a:pPr>
            <a:r>
              <a:rPr lang="zh-CN" altLang="en-US" sz="2133" dirty="0">
                <a:solidFill>
                  <a:srgbClr val="0071BF"/>
                </a:solidFill>
                <a:latin typeface="微软雅黑" pitchFamily="34" charset="-122"/>
                <a:ea typeface="微软雅黑" pitchFamily="34" charset="-122"/>
                <a:sym typeface="微软雅黑" pitchFamily="34" charset="-122"/>
              </a:rPr>
              <a:t>项目直接收益</a:t>
            </a:r>
          </a:p>
          <a:p>
            <a:pPr marL="533251" indent="-380943">
              <a:buClr>
                <a:srgbClr val="000000"/>
              </a:buClr>
              <a:buFont typeface="Wingdings" pitchFamily="124" charset="2"/>
              <a:buChar char="Ø"/>
            </a:pPr>
            <a:r>
              <a:rPr lang="zh-CN" altLang="en-US" sz="1867" dirty="0" smtClean="0">
                <a:solidFill>
                  <a:srgbClr val="0071BF"/>
                </a:solidFill>
                <a:latin typeface="微软雅黑" pitchFamily="34" charset="-122"/>
                <a:ea typeface="微软雅黑" pitchFamily="34" charset="-122"/>
                <a:sym typeface="微软雅黑" pitchFamily="34" charset="-122"/>
              </a:rPr>
              <a:t>集中管理、按需服务园区企业</a:t>
            </a:r>
            <a:endParaRPr lang="en-US" altLang="zh-CN" sz="1867" dirty="0" smtClean="0">
              <a:solidFill>
                <a:srgbClr val="0071BF"/>
              </a:solidFill>
              <a:latin typeface="微软雅黑" pitchFamily="34" charset="-122"/>
              <a:ea typeface="微软雅黑" pitchFamily="34" charset="-122"/>
              <a:sym typeface="微软雅黑" pitchFamily="34" charset="-122"/>
            </a:endParaRPr>
          </a:p>
          <a:p>
            <a:pPr marL="533251" indent="-380943">
              <a:buClr>
                <a:srgbClr val="000000"/>
              </a:buClr>
              <a:buFont typeface="Wingdings" pitchFamily="124" charset="2"/>
              <a:buChar char="Ø"/>
            </a:pPr>
            <a:r>
              <a:rPr lang="zh-CN" altLang="en-US" sz="1867" dirty="0" smtClean="0">
                <a:solidFill>
                  <a:srgbClr val="0071BF"/>
                </a:solidFill>
                <a:latin typeface="微软雅黑" pitchFamily="34" charset="-122"/>
                <a:ea typeface="微软雅黑" pitchFamily="34" charset="-122"/>
                <a:sym typeface="微软雅黑" pitchFamily="34" charset="-122"/>
              </a:rPr>
              <a:t>减轻管理负担、保障访问安全</a:t>
            </a:r>
            <a:endParaRPr lang="en-US" altLang="zh-CN" sz="1867" dirty="0" smtClean="0">
              <a:solidFill>
                <a:srgbClr val="0071BF"/>
              </a:solidFill>
              <a:latin typeface="微软雅黑" pitchFamily="34" charset="-122"/>
              <a:ea typeface="微软雅黑" pitchFamily="34" charset="-122"/>
              <a:sym typeface="微软雅黑" pitchFamily="34" charset="-122"/>
            </a:endParaRPr>
          </a:p>
          <a:p>
            <a:pPr marL="533251" indent="-380943">
              <a:buClr>
                <a:srgbClr val="000000"/>
              </a:buClr>
              <a:buFont typeface="Wingdings" pitchFamily="124" charset="2"/>
              <a:buChar char="Ø"/>
            </a:pPr>
            <a:r>
              <a:rPr lang="zh-CN" altLang="en-US" sz="1867" dirty="0" smtClean="0">
                <a:solidFill>
                  <a:srgbClr val="0071BF"/>
                </a:solidFill>
                <a:latin typeface="微软雅黑" pitchFamily="34" charset="-122"/>
                <a:ea typeface="微软雅黑" pitchFamily="34" charset="-122"/>
                <a:sym typeface="微软雅黑" pitchFamily="34" charset="-122"/>
              </a:rPr>
              <a:t>多应用集成、使用方便</a:t>
            </a:r>
            <a:endParaRPr lang="en-US" altLang="zh-CN" sz="1867" dirty="0" smtClean="0">
              <a:solidFill>
                <a:srgbClr val="0071BF"/>
              </a:solidFill>
              <a:latin typeface="微软雅黑" pitchFamily="34" charset="-122"/>
              <a:ea typeface="微软雅黑" pitchFamily="34" charset="-122"/>
              <a:sym typeface="微软雅黑" pitchFamily="34" charset="-122"/>
            </a:endParaRPr>
          </a:p>
          <a:p>
            <a:pPr marL="533251" indent="-380943">
              <a:buClr>
                <a:srgbClr val="000000"/>
              </a:buClr>
              <a:buFont typeface="Wingdings" pitchFamily="124" charset="2"/>
              <a:buChar char="Ø"/>
            </a:pPr>
            <a:r>
              <a:rPr lang="zh-CN" altLang="en-US" sz="1867" dirty="0" smtClean="0">
                <a:solidFill>
                  <a:srgbClr val="0071BF"/>
                </a:solidFill>
                <a:latin typeface="微软雅黑" pitchFamily="34" charset="-122"/>
                <a:ea typeface="微软雅黑" pitchFamily="34" charset="-122"/>
                <a:sym typeface="微软雅黑" pitchFamily="34" charset="-122"/>
              </a:rPr>
              <a:t>资源按需分配、提供满意度</a:t>
            </a:r>
            <a:endParaRPr lang="en-US" altLang="zh-CN" sz="1867" dirty="0" smtClean="0">
              <a:solidFill>
                <a:srgbClr val="0071BF"/>
              </a:solidFill>
              <a:latin typeface="微软雅黑" pitchFamily="34" charset="-122"/>
              <a:ea typeface="微软雅黑" pitchFamily="34" charset="-122"/>
              <a:sym typeface="微软雅黑" pitchFamily="34" charset="-122"/>
            </a:endParaRPr>
          </a:p>
          <a:p>
            <a:pPr marL="533251" indent="-380943">
              <a:buClr>
                <a:srgbClr val="000000"/>
              </a:buClr>
              <a:buFont typeface="Wingdings" pitchFamily="124" charset="2"/>
              <a:buChar char="Ø"/>
            </a:pPr>
            <a:r>
              <a:rPr lang="zh-CN" altLang="en-US" sz="1867" dirty="0" smtClean="0">
                <a:solidFill>
                  <a:srgbClr val="0071BF"/>
                </a:solidFill>
                <a:latin typeface="微软雅黑" pitchFamily="34" charset="-122"/>
                <a:ea typeface="微软雅黑" pitchFamily="34" charset="-122"/>
                <a:sym typeface="微软雅黑" pitchFamily="34" charset="-122"/>
              </a:rPr>
              <a:t>多终端接入保证随需办公</a:t>
            </a:r>
            <a:endParaRPr lang="en-US" altLang="zh-CN" sz="1867" dirty="0">
              <a:solidFill>
                <a:srgbClr val="0071BF"/>
              </a:solidFill>
              <a:latin typeface="微软雅黑" pitchFamily="34" charset="-122"/>
              <a:ea typeface="微软雅黑" pitchFamily="34" charset="-122"/>
              <a:sym typeface="微软雅黑" pitchFamily="34" charset="-122"/>
            </a:endParaRPr>
          </a:p>
          <a:p>
            <a:pPr marL="533251" indent="-380943">
              <a:buClr>
                <a:srgbClr val="000000"/>
              </a:buClr>
              <a:buFont typeface="Wingdings" pitchFamily="124" charset="2"/>
              <a:buChar char="Ø"/>
            </a:pPr>
            <a:endParaRPr lang="en-US" altLang="zh-CN" sz="1867" dirty="0" smtClean="0">
              <a:solidFill>
                <a:srgbClr val="0071BF"/>
              </a:solidFill>
              <a:latin typeface="微软雅黑" pitchFamily="34" charset="-122"/>
              <a:ea typeface="微软雅黑" pitchFamily="34" charset="-122"/>
              <a:sym typeface="微软雅黑" pitchFamily="34" charset="-122"/>
            </a:endParaRPr>
          </a:p>
          <a:p>
            <a:pPr marL="533251" indent="-380943">
              <a:buClr>
                <a:srgbClr val="000000"/>
              </a:buClr>
              <a:buFont typeface="Wingdings" pitchFamily="124" charset="2"/>
              <a:buChar char="Ø"/>
            </a:pPr>
            <a:endParaRPr lang="zh-CN" altLang="en-US" sz="1867" dirty="0">
              <a:solidFill>
                <a:srgbClr val="0071BF"/>
              </a:solidFill>
              <a:latin typeface="微软雅黑" pitchFamily="34" charset="-122"/>
              <a:ea typeface="微软雅黑" pitchFamily="34" charset="-122"/>
              <a:sym typeface="微软雅黑" pitchFamily="34" charset="-122"/>
            </a:endParaRPr>
          </a:p>
        </p:txBody>
      </p:sp>
      <p:sp>
        <p:nvSpPr>
          <p:cNvPr id="4" name="矩形 24"/>
          <p:cNvSpPr/>
          <p:nvPr/>
        </p:nvSpPr>
        <p:spPr>
          <a:xfrm>
            <a:off x="5592259" y="838332"/>
            <a:ext cx="5009897" cy="2783276"/>
          </a:xfrm>
          <a:prstGeom prst="rect">
            <a:avLst/>
          </a:prstGeom>
          <a:noFill/>
          <a:ln w="25400" cap="flat" cmpd="sng">
            <a:solidFill>
              <a:srgbClr val="00B0F0"/>
            </a:solidFill>
            <a:prstDash val="solid"/>
            <a:miter/>
            <a:headEnd type="none" w="med" len="med"/>
            <a:tailEnd type="none" w="med" len="med"/>
          </a:ln>
        </p:spPr>
        <p:txBody>
          <a:bodyPr anchor="ctr"/>
          <a:lstStyle/>
          <a:p>
            <a:pPr marL="380943" indent="-380943">
              <a:buClr>
                <a:srgbClr val="000000"/>
              </a:buClr>
              <a:buFont typeface="Wingdings" pitchFamily="124" charset="2"/>
              <a:buChar char="l"/>
            </a:pPr>
            <a:r>
              <a:rPr lang="zh-CN" altLang="en-US" sz="2133" dirty="0">
                <a:solidFill>
                  <a:srgbClr val="0071BF"/>
                </a:solidFill>
                <a:latin typeface="微软雅黑" pitchFamily="34" charset="-122"/>
                <a:ea typeface="微软雅黑" pitchFamily="34" charset="-122"/>
                <a:sym typeface="微软雅黑" pitchFamily="34" charset="-122"/>
              </a:rPr>
              <a:t>系统配置</a:t>
            </a:r>
            <a:r>
              <a:rPr lang="zh-CN" altLang="en-US" sz="2133" dirty="0" smtClean="0">
                <a:solidFill>
                  <a:srgbClr val="0071BF"/>
                </a:solidFill>
                <a:latin typeface="微软雅黑" pitchFamily="34" charset="-122"/>
                <a:ea typeface="微软雅黑" pitchFamily="34" charset="-122"/>
                <a:sym typeface="微软雅黑" pitchFamily="34" charset="-122"/>
              </a:rPr>
              <a:t>说明</a:t>
            </a:r>
            <a:endParaRPr lang="zh-CN" altLang="en-US" sz="2133" dirty="0">
              <a:solidFill>
                <a:srgbClr val="0071BF"/>
              </a:solidFill>
              <a:latin typeface="微软雅黑" pitchFamily="34" charset="-122"/>
              <a:ea typeface="微软雅黑" pitchFamily="34" charset="-122"/>
              <a:sym typeface="微软雅黑" pitchFamily="34" charset="-122"/>
            </a:endParaRPr>
          </a:p>
          <a:p>
            <a:pPr marL="533251" indent="-380943">
              <a:buClr>
                <a:srgbClr val="000000"/>
              </a:buClr>
              <a:buFont typeface="Wingdings" pitchFamily="124" charset="2"/>
              <a:buChar char="Ø"/>
            </a:pPr>
            <a:r>
              <a:rPr lang="zh-CN" altLang="en-US" sz="1600" dirty="0">
                <a:solidFill>
                  <a:srgbClr val="0071BF"/>
                </a:solidFill>
                <a:latin typeface="微软雅黑" pitchFamily="34" charset="-122"/>
                <a:ea typeface="微软雅黑" pitchFamily="34" charset="-122"/>
                <a:sym typeface="微软雅黑" pitchFamily="34" charset="-122"/>
              </a:rPr>
              <a:t>应用</a:t>
            </a:r>
            <a:r>
              <a:rPr lang="zh-CN" altLang="en-US" sz="1600" dirty="0" smtClean="0">
                <a:solidFill>
                  <a:srgbClr val="0071BF"/>
                </a:solidFill>
                <a:latin typeface="微软雅黑" pitchFamily="34" charset="-122"/>
                <a:ea typeface="微软雅黑" pitchFamily="34" charset="-122"/>
                <a:sym typeface="微软雅黑" pitchFamily="34" charset="-122"/>
              </a:rPr>
              <a:t>服务器</a:t>
            </a:r>
            <a:r>
              <a:rPr lang="en-US" altLang="zh-CN" sz="1600" dirty="0" smtClean="0">
                <a:solidFill>
                  <a:srgbClr val="FF0000"/>
                </a:solidFill>
                <a:latin typeface="Verdana" pitchFamily="124" charset="0"/>
                <a:sym typeface="Verdana" pitchFamily="124" charset="0"/>
              </a:rPr>
              <a:t>4</a:t>
            </a:r>
            <a:r>
              <a:rPr lang="zh-CN" altLang="en-US" sz="1600" dirty="0" smtClean="0">
                <a:solidFill>
                  <a:srgbClr val="0071BF"/>
                </a:solidFill>
                <a:latin typeface="微软雅黑" pitchFamily="34" charset="-122"/>
                <a:ea typeface="微软雅黑" pitchFamily="34" charset="-122"/>
                <a:sym typeface="微软雅黑" pitchFamily="34" charset="-122"/>
              </a:rPr>
              <a:t>台</a:t>
            </a:r>
            <a:r>
              <a:rPr lang="zh-CN" altLang="en-US" sz="1600" dirty="0">
                <a:solidFill>
                  <a:srgbClr val="0071BF"/>
                </a:solidFill>
                <a:latin typeface="微软雅黑" pitchFamily="34" charset="-122"/>
                <a:ea typeface="微软雅黑" pitchFamily="34" charset="-122"/>
                <a:sym typeface="微软雅黑" pitchFamily="34" charset="-122"/>
              </a:rPr>
              <a:t>，每台</a:t>
            </a:r>
            <a:r>
              <a:rPr lang="en-US" altLang="zh-CN" sz="1600" dirty="0">
                <a:solidFill>
                  <a:srgbClr val="0071BF"/>
                </a:solidFill>
                <a:latin typeface="Verdana" pitchFamily="124" charset="0"/>
                <a:sym typeface="Verdana" pitchFamily="124" charset="0"/>
              </a:rPr>
              <a:t>CPU</a:t>
            </a:r>
            <a:r>
              <a:rPr lang="zh-CN" altLang="en-US" sz="1600" dirty="0">
                <a:solidFill>
                  <a:srgbClr val="0071BF"/>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4</a:t>
            </a:r>
            <a:r>
              <a:rPr lang="zh-CN" altLang="en-US" sz="1600" dirty="0">
                <a:solidFill>
                  <a:srgbClr val="FF0000"/>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6</a:t>
            </a:r>
            <a:r>
              <a:rPr lang="en-US" altLang="zh-CN" sz="1600" dirty="0">
                <a:solidFill>
                  <a:srgbClr val="0071BF"/>
                </a:solidFill>
                <a:latin typeface="Verdana" pitchFamily="124" charset="0"/>
                <a:sym typeface="Verdana" pitchFamily="124" charset="0"/>
              </a:rPr>
              <a:t>core</a:t>
            </a:r>
            <a:r>
              <a:rPr lang="zh-CN" altLang="en-US" sz="1600" dirty="0">
                <a:solidFill>
                  <a:srgbClr val="0071BF"/>
                </a:solidFill>
                <a:latin typeface="微软雅黑" pitchFamily="34" charset="-122"/>
                <a:ea typeface="微软雅黑" pitchFamily="34" charset="-122"/>
                <a:sym typeface="微软雅黑" pitchFamily="34" charset="-122"/>
              </a:rPr>
              <a:t>，内存：</a:t>
            </a:r>
            <a:r>
              <a:rPr lang="en-US" altLang="zh-CN" sz="1600" dirty="0">
                <a:solidFill>
                  <a:srgbClr val="FF0000"/>
                </a:solidFill>
                <a:latin typeface="Verdana" pitchFamily="124" charset="0"/>
                <a:sym typeface="Verdana" pitchFamily="124" charset="0"/>
              </a:rPr>
              <a:t>32</a:t>
            </a:r>
            <a:r>
              <a:rPr lang="en-US" altLang="zh-CN" sz="1600" dirty="0">
                <a:solidFill>
                  <a:srgbClr val="0071BF"/>
                </a:solidFill>
                <a:latin typeface="Verdana" pitchFamily="124" charset="0"/>
                <a:sym typeface="Verdana" pitchFamily="124" charset="0"/>
              </a:rPr>
              <a:t>G</a:t>
            </a:r>
            <a:r>
              <a:rPr lang="zh-CN" altLang="en-US" sz="1600" dirty="0">
                <a:solidFill>
                  <a:srgbClr val="0071BF"/>
                </a:solidFill>
                <a:latin typeface="微软雅黑" pitchFamily="34" charset="-122"/>
                <a:ea typeface="微软雅黑" pitchFamily="34" charset="-122"/>
                <a:sym typeface="微软雅黑" pitchFamily="34" charset="-122"/>
              </a:rPr>
              <a:t>，硬盘：</a:t>
            </a:r>
            <a:r>
              <a:rPr lang="en-US" altLang="zh-CN" sz="1600" dirty="0">
                <a:solidFill>
                  <a:srgbClr val="FF0000"/>
                </a:solidFill>
                <a:latin typeface="Verdana" pitchFamily="124" charset="0"/>
                <a:sym typeface="Verdana" pitchFamily="124" charset="0"/>
              </a:rPr>
              <a:t>300</a:t>
            </a:r>
            <a:r>
              <a:rPr lang="en-US" altLang="zh-CN" sz="1600" dirty="0">
                <a:solidFill>
                  <a:srgbClr val="0071BF"/>
                </a:solidFill>
                <a:latin typeface="Verdana" pitchFamily="124" charset="0"/>
                <a:sym typeface="Verdana" pitchFamily="124" charset="0"/>
              </a:rPr>
              <a:t>G</a:t>
            </a:r>
          </a:p>
          <a:p>
            <a:pPr marL="533251" indent="-380943">
              <a:buClr>
                <a:srgbClr val="000000"/>
              </a:buClr>
              <a:buFont typeface="Wingdings" pitchFamily="124" charset="2"/>
              <a:buChar char="Ø"/>
            </a:pPr>
            <a:r>
              <a:rPr lang="zh-CN" altLang="en-US" sz="1600" dirty="0">
                <a:solidFill>
                  <a:srgbClr val="0071BF"/>
                </a:solidFill>
                <a:latin typeface="微软雅黑" pitchFamily="34" charset="-122"/>
                <a:ea typeface="微软雅黑" pitchFamily="34" charset="-122"/>
                <a:sym typeface="微软雅黑" pitchFamily="34" charset="-122"/>
              </a:rPr>
              <a:t>数据库</a:t>
            </a:r>
            <a:r>
              <a:rPr lang="zh-CN" altLang="en-US" sz="1600" dirty="0" smtClean="0">
                <a:solidFill>
                  <a:srgbClr val="0071BF"/>
                </a:solidFill>
                <a:latin typeface="微软雅黑" pitchFamily="34" charset="-122"/>
                <a:ea typeface="微软雅黑" pitchFamily="34" charset="-122"/>
                <a:sym typeface="微软雅黑" pitchFamily="34" charset="-122"/>
              </a:rPr>
              <a:t>服务器</a:t>
            </a:r>
            <a:r>
              <a:rPr lang="en-US" altLang="zh-CN" sz="1600" dirty="0" smtClean="0">
                <a:solidFill>
                  <a:srgbClr val="FF0000"/>
                </a:solidFill>
                <a:latin typeface="Verdana" pitchFamily="124" charset="0"/>
                <a:sym typeface="Verdana" pitchFamily="124" charset="0"/>
              </a:rPr>
              <a:t>2</a:t>
            </a:r>
            <a:r>
              <a:rPr lang="zh-CN" altLang="en-US" sz="1600" dirty="0" smtClean="0">
                <a:solidFill>
                  <a:srgbClr val="0071BF"/>
                </a:solidFill>
                <a:latin typeface="微软雅黑" pitchFamily="34" charset="-122"/>
                <a:ea typeface="微软雅黑" pitchFamily="34" charset="-122"/>
                <a:sym typeface="微软雅黑" pitchFamily="34" charset="-122"/>
              </a:rPr>
              <a:t>台</a:t>
            </a:r>
            <a:r>
              <a:rPr lang="zh-CN" altLang="en-US" sz="1600" dirty="0">
                <a:solidFill>
                  <a:srgbClr val="0071BF"/>
                </a:solidFill>
                <a:latin typeface="微软雅黑" pitchFamily="34" charset="-122"/>
                <a:ea typeface="微软雅黑" pitchFamily="34" charset="-122"/>
                <a:sym typeface="微软雅黑" pitchFamily="34" charset="-122"/>
              </a:rPr>
              <a:t>，每台</a:t>
            </a:r>
            <a:r>
              <a:rPr lang="en-US" altLang="zh-CN" sz="1600" dirty="0">
                <a:solidFill>
                  <a:srgbClr val="0071BF"/>
                </a:solidFill>
                <a:latin typeface="Verdana" pitchFamily="124" charset="0"/>
                <a:sym typeface="Verdana" pitchFamily="124" charset="0"/>
              </a:rPr>
              <a:t>CPU</a:t>
            </a:r>
            <a:r>
              <a:rPr lang="zh-CN" altLang="en-US" sz="1600" dirty="0">
                <a:solidFill>
                  <a:srgbClr val="0071BF"/>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2</a:t>
            </a:r>
            <a:r>
              <a:rPr lang="zh-CN" altLang="en-US" sz="1600" dirty="0">
                <a:solidFill>
                  <a:srgbClr val="FF0000"/>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6</a:t>
            </a:r>
            <a:r>
              <a:rPr lang="en-US" altLang="zh-CN" sz="1600" dirty="0">
                <a:solidFill>
                  <a:srgbClr val="0071BF"/>
                </a:solidFill>
                <a:latin typeface="Verdana" pitchFamily="124" charset="0"/>
                <a:sym typeface="Verdana" pitchFamily="124" charset="0"/>
              </a:rPr>
              <a:t>core</a:t>
            </a:r>
            <a:r>
              <a:rPr lang="zh-CN" altLang="en-US" sz="1600" dirty="0">
                <a:solidFill>
                  <a:srgbClr val="0071BF"/>
                </a:solidFill>
                <a:latin typeface="微软雅黑" pitchFamily="34" charset="-122"/>
                <a:ea typeface="微软雅黑" pitchFamily="34" charset="-122"/>
                <a:sym typeface="微软雅黑" pitchFamily="34" charset="-122"/>
              </a:rPr>
              <a:t>，内存</a:t>
            </a:r>
            <a:r>
              <a:rPr lang="zh-CN" altLang="en-US" sz="1600" dirty="0" smtClean="0">
                <a:solidFill>
                  <a:srgbClr val="0071BF"/>
                </a:solidFill>
                <a:latin typeface="微软雅黑" pitchFamily="34" charset="-122"/>
                <a:ea typeface="微软雅黑" pitchFamily="34" charset="-122"/>
                <a:sym typeface="微软雅黑" pitchFamily="34" charset="-122"/>
              </a:rPr>
              <a:t>：</a:t>
            </a:r>
            <a:r>
              <a:rPr lang="en-US" altLang="zh-CN" sz="1600" dirty="0" smtClean="0">
                <a:solidFill>
                  <a:srgbClr val="FF0000"/>
                </a:solidFill>
                <a:latin typeface="Verdana" pitchFamily="124" charset="0"/>
                <a:sym typeface="Verdana" pitchFamily="124" charset="0"/>
              </a:rPr>
              <a:t>64</a:t>
            </a:r>
            <a:r>
              <a:rPr lang="en-US" altLang="zh-CN" sz="1600" dirty="0" smtClean="0">
                <a:solidFill>
                  <a:srgbClr val="0071BF"/>
                </a:solidFill>
                <a:latin typeface="Verdana" pitchFamily="124" charset="0"/>
                <a:sym typeface="Verdana" pitchFamily="124" charset="0"/>
              </a:rPr>
              <a:t>G</a:t>
            </a:r>
            <a:r>
              <a:rPr lang="zh-CN" altLang="en-US" sz="1600" dirty="0">
                <a:solidFill>
                  <a:srgbClr val="0071BF"/>
                </a:solidFill>
                <a:latin typeface="微软雅黑" pitchFamily="34" charset="-122"/>
                <a:ea typeface="微软雅黑" pitchFamily="34" charset="-122"/>
                <a:sym typeface="微软雅黑" pitchFamily="34" charset="-122"/>
              </a:rPr>
              <a:t>，硬盘：</a:t>
            </a:r>
            <a:r>
              <a:rPr lang="en-US" altLang="zh-CN" sz="1600" dirty="0">
                <a:solidFill>
                  <a:srgbClr val="FF0000"/>
                </a:solidFill>
                <a:latin typeface="Verdana" pitchFamily="124" charset="0"/>
                <a:sym typeface="Verdana" pitchFamily="124" charset="0"/>
              </a:rPr>
              <a:t>300</a:t>
            </a:r>
            <a:r>
              <a:rPr lang="en-US" altLang="zh-CN" sz="1600" dirty="0">
                <a:solidFill>
                  <a:srgbClr val="0071BF"/>
                </a:solidFill>
                <a:latin typeface="Verdana" pitchFamily="124" charset="0"/>
                <a:sym typeface="Verdana" pitchFamily="124" charset="0"/>
              </a:rPr>
              <a:t>G</a:t>
            </a:r>
          </a:p>
          <a:p>
            <a:pPr marL="533251" indent="-380943">
              <a:buClr>
                <a:srgbClr val="000000"/>
              </a:buClr>
              <a:buFont typeface="Wingdings" pitchFamily="124" charset="2"/>
              <a:buChar char="Ø"/>
            </a:pPr>
            <a:r>
              <a:rPr lang="zh-CN" altLang="en-US" sz="1600" dirty="0">
                <a:solidFill>
                  <a:srgbClr val="0071BF"/>
                </a:solidFill>
                <a:latin typeface="微软雅黑" pitchFamily="34" charset="-122"/>
                <a:ea typeface="微软雅黑" pitchFamily="34" charset="-122"/>
                <a:sym typeface="微软雅黑" pitchFamily="34" charset="-122"/>
              </a:rPr>
              <a:t>存储</a:t>
            </a:r>
            <a:r>
              <a:rPr lang="zh-CN" altLang="en-US" sz="1600" dirty="0" smtClean="0">
                <a:solidFill>
                  <a:srgbClr val="0071BF"/>
                </a:solidFill>
                <a:latin typeface="微软雅黑" pitchFamily="34" charset="-122"/>
                <a:ea typeface="微软雅黑" pitchFamily="34" charset="-122"/>
                <a:sym typeface="微软雅黑" pitchFamily="34" charset="-122"/>
              </a:rPr>
              <a:t>服务器</a:t>
            </a:r>
            <a:r>
              <a:rPr lang="en-US" altLang="zh-CN" sz="1600" dirty="0" smtClean="0">
                <a:solidFill>
                  <a:srgbClr val="FF0000"/>
                </a:solidFill>
                <a:latin typeface="Verdana" pitchFamily="124" charset="0"/>
                <a:sym typeface="Verdana" pitchFamily="124" charset="0"/>
              </a:rPr>
              <a:t>4</a:t>
            </a:r>
            <a:r>
              <a:rPr lang="zh-CN" altLang="en-US" sz="1600" dirty="0" smtClean="0">
                <a:solidFill>
                  <a:srgbClr val="0071BF"/>
                </a:solidFill>
                <a:latin typeface="微软雅黑" pitchFamily="34" charset="-122"/>
                <a:ea typeface="微软雅黑" pitchFamily="34" charset="-122"/>
                <a:sym typeface="微软雅黑" pitchFamily="34" charset="-122"/>
              </a:rPr>
              <a:t>台</a:t>
            </a:r>
            <a:r>
              <a:rPr lang="zh-CN" altLang="en-US" sz="1600" dirty="0">
                <a:solidFill>
                  <a:srgbClr val="0071BF"/>
                </a:solidFill>
                <a:latin typeface="微软雅黑" pitchFamily="34" charset="-122"/>
                <a:ea typeface="微软雅黑" pitchFamily="34" charset="-122"/>
                <a:sym typeface="微软雅黑" pitchFamily="34" charset="-122"/>
              </a:rPr>
              <a:t>，每台</a:t>
            </a:r>
            <a:r>
              <a:rPr lang="en-US" altLang="zh-CN" sz="1600" dirty="0">
                <a:solidFill>
                  <a:srgbClr val="0071BF"/>
                </a:solidFill>
                <a:latin typeface="Verdana" pitchFamily="124" charset="0"/>
                <a:sym typeface="Verdana" pitchFamily="124" charset="0"/>
              </a:rPr>
              <a:t>CPU</a:t>
            </a:r>
            <a:r>
              <a:rPr lang="zh-CN" altLang="en-US" sz="1600" dirty="0">
                <a:solidFill>
                  <a:srgbClr val="0071BF"/>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2</a:t>
            </a:r>
            <a:r>
              <a:rPr lang="zh-CN" altLang="en-US" sz="1600" dirty="0">
                <a:solidFill>
                  <a:srgbClr val="FF0000"/>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6</a:t>
            </a:r>
            <a:r>
              <a:rPr lang="en-US" altLang="zh-CN" sz="1600" dirty="0">
                <a:solidFill>
                  <a:srgbClr val="00B0F0"/>
                </a:solidFill>
                <a:latin typeface="Verdana" pitchFamily="124" charset="0"/>
                <a:sym typeface="Verdana" pitchFamily="124" charset="0"/>
              </a:rPr>
              <a:t>c</a:t>
            </a:r>
            <a:r>
              <a:rPr lang="en-US" altLang="zh-CN" sz="1600" dirty="0">
                <a:solidFill>
                  <a:srgbClr val="0071BF"/>
                </a:solidFill>
                <a:latin typeface="Verdana" pitchFamily="124" charset="0"/>
                <a:sym typeface="Verdana" pitchFamily="124" charset="0"/>
              </a:rPr>
              <a:t>ore</a:t>
            </a:r>
            <a:r>
              <a:rPr lang="zh-CN" altLang="en-US" sz="1600" dirty="0">
                <a:solidFill>
                  <a:srgbClr val="0071BF"/>
                </a:solidFill>
                <a:latin typeface="微软雅黑" pitchFamily="34" charset="-122"/>
                <a:ea typeface="微软雅黑" pitchFamily="34" charset="-122"/>
                <a:sym typeface="微软雅黑" pitchFamily="34" charset="-122"/>
              </a:rPr>
              <a:t>，内存：</a:t>
            </a:r>
            <a:r>
              <a:rPr lang="en-US" altLang="zh-CN" sz="1600" dirty="0">
                <a:solidFill>
                  <a:srgbClr val="FF0000"/>
                </a:solidFill>
                <a:latin typeface="Verdana" pitchFamily="124" charset="0"/>
                <a:sym typeface="Verdana" pitchFamily="124" charset="0"/>
              </a:rPr>
              <a:t>64</a:t>
            </a:r>
            <a:r>
              <a:rPr lang="en-US" altLang="zh-CN" sz="1600" dirty="0">
                <a:solidFill>
                  <a:srgbClr val="0071BF"/>
                </a:solidFill>
                <a:latin typeface="Verdana" pitchFamily="124" charset="0"/>
                <a:sym typeface="Verdana" pitchFamily="124" charset="0"/>
              </a:rPr>
              <a:t>G</a:t>
            </a:r>
            <a:r>
              <a:rPr lang="zh-CN" altLang="en-US" sz="1600" dirty="0">
                <a:solidFill>
                  <a:srgbClr val="0071BF"/>
                </a:solidFill>
                <a:latin typeface="微软雅黑" pitchFamily="34" charset="-122"/>
                <a:ea typeface="微软雅黑" pitchFamily="34" charset="-122"/>
                <a:sym typeface="微软雅黑" pitchFamily="34" charset="-122"/>
              </a:rPr>
              <a:t>，硬盘：</a:t>
            </a:r>
            <a:r>
              <a:rPr lang="en-US" altLang="zh-CN" sz="1600" dirty="0" smtClean="0">
                <a:solidFill>
                  <a:srgbClr val="FF0000"/>
                </a:solidFill>
                <a:latin typeface="Verdana" pitchFamily="124" charset="0"/>
                <a:sym typeface="Verdana" pitchFamily="124" charset="0"/>
              </a:rPr>
              <a:t>300</a:t>
            </a:r>
            <a:r>
              <a:rPr lang="en-US" altLang="zh-CN" sz="1600" dirty="0" smtClean="0">
                <a:solidFill>
                  <a:srgbClr val="0071BF"/>
                </a:solidFill>
                <a:latin typeface="Verdana" pitchFamily="124" charset="0"/>
                <a:sym typeface="Verdana" pitchFamily="124" charset="0"/>
              </a:rPr>
              <a:t>G</a:t>
            </a:r>
            <a:r>
              <a:rPr lang="zh-CN" altLang="en-US" sz="1600" dirty="0" smtClean="0">
                <a:solidFill>
                  <a:srgbClr val="0071BF"/>
                </a:solidFill>
                <a:latin typeface="微软雅黑" pitchFamily="34" charset="-122"/>
                <a:ea typeface="微软雅黑" pitchFamily="34" charset="-122"/>
                <a:sym typeface="微软雅黑" pitchFamily="34" charset="-122"/>
              </a:rPr>
              <a:t>，对接</a:t>
            </a:r>
            <a:r>
              <a:rPr lang="en-US" altLang="zh-CN" sz="1600" dirty="0" smtClean="0">
                <a:solidFill>
                  <a:srgbClr val="0071BF"/>
                </a:solidFill>
                <a:latin typeface="微软雅黑" pitchFamily="34" charset="-122"/>
                <a:ea typeface="微软雅黑" pitchFamily="34" charset="-122"/>
                <a:sym typeface="微软雅黑" pitchFamily="34" charset="-122"/>
              </a:rPr>
              <a:t>SAN</a:t>
            </a:r>
            <a:r>
              <a:rPr lang="zh-CN" altLang="en-US" sz="1600" dirty="0" smtClean="0">
                <a:solidFill>
                  <a:srgbClr val="0071BF"/>
                </a:solidFill>
                <a:latin typeface="微软雅黑" pitchFamily="34" charset="-122"/>
                <a:ea typeface="微软雅黑" pitchFamily="34" charset="-122"/>
                <a:sym typeface="微软雅黑" pitchFamily="34" charset="-122"/>
              </a:rPr>
              <a:t>存储共</a:t>
            </a:r>
            <a:r>
              <a:rPr lang="en-US" altLang="zh-CN" sz="1600" dirty="0" smtClean="0">
                <a:solidFill>
                  <a:srgbClr val="FF0000"/>
                </a:solidFill>
                <a:latin typeface="Verdana" pitchFamily="124" charset="0"/>
                <a:sym typeface="Verdana" pitchFamily="124" charset="0"/>
              </a:rPr>
              <a:t>40</a:t>
            </a:r>
            <a:r>
              <a:rPr lang="en-US" altLang="zh-CN" sz="1600" dirty="0" smtClean="0">
                <a:solidFill>
                  <a:srgbClr val="0071BF"/>
                </a:solidFill>
                <a:latin typeface="Verdana" pitchFamily="124" charset="0"/>
                <a:sym typeface="Verdana" pitchFamily="124" charset="0"/>
              </a:rPr>
              <a:t>T</a:t>
            </a:r>
            <a:r>
              <a:rPr lang="zh-CN" altLang="en-US" sz="1600" dirty="0" smtClean="0">
                <a:solidFill>
                  <a:srgbClr val="0071BF"/>
                </a:solidFill>
                <a:latin typeface="微软雅黑" pitchFamily="34" charset="-122"/>
                <a:ea typeface="微软雅黑" pitchFamily="34" charset="-122"/>
                <a:sym typeface="微软雅黑" pitchFamily="34" charset="-122"/>
              </a:rPr>
              <a:t>空间</a:t>
            </a:r>
            <a:endParaRPr lang="zh-CN" altLang="en-US" sz="1600" dirty="0">
              <a:solidFill>
                <a:srgbClr val="0071BF"/>
              </a:solidFill>
              <a:latin typeface="微软雅黑" pitchFamily="34" charset="-122"/>
              <a:ea typeface="微软雅黑" pitchFamily="34" charset="-122"/>
              <a:sym typeface="微软雅黑" pitchFamily="34" charset="-122"/>
            </a:endParaRPr>
          </a:p>
          <a:p>
            <a:pPr marL="533251" indent="-380943">
              <a:buClr>
                <a:srgbClr val="000000"/>
              </a:buClr>
              <a:buFont typeface="Wingdings" pitchFamily="124" charset="2"/>
              <a:buChar char="Ø"/>
            </a:pPr>
            <a:r>
              <a:rPr lang="zh-CN" altLang="en-US" sz="1600" dirty="0">
                <a:solidFill>
                  <a:srgbClr val="0071BF"/>
                </a:solidFill>
                <a:latin typeface="微软雅黑" pitchFamily="34" charset="-122"/>
                <a:ea typeface="微软雅黑" pitchFamily="34" charset="-122"/>
                <a:sym typeface="微软雅黑" pitchFamily="34" charset="-122"/>
              </a:rPr>
              <a:t>负载均衡</a:t>
            </a:r>
            <a:r>
              <a:rPr lang="zh-CN" altLang="en-US" sz="1600" dirty="0" smtClean="0">
                <a:solidFill>
                  <a:srgbClr val="0071BF"/>
                </a:solidFill>
                <a:latin typeface="微软雅黑" pitchFamily="34" charset="-122"/>
                <a:ea typeface="微软雅黑" pitchFamily="34" charset="-122"/>
                <a:sym typeface="微软雅黑" pitchFamily="34" charset="-122"/>
              </a:rPr>
              <a:t>服务器</a:t>
            </a:r>
            <a:r>
              <a:rPr lang="en-US" altLang="zh-CN" sz="1600" dirty="0" smtClean="0">
                <a:solidFill>
                  <a:srgbClr val="0071BF"/>
                </a:solidFill>
                <a:latin typeface="Verdana" pitchFamily="124" charset="0"/>
                <a:sym typeface="Verdana" pitchFamily="124" charset="0"/>
              </a:rPr>
              <a:t>2</a:t>
            </a:r>
            <a:r>
              <a:rPr lang="zh-CN" altLang="en-US" sz="1600" dirty="0" smtClean="0">
                <a:solidFill>
                  <a:srgbClr val="0071BF"/>
                </a:solidFill>
                <a:latin typeface="微软雅黑" pitchFamily="34" charset="-122"/>
                <a:ea typeface="微软雅黑" pitchFamily="34" charset="-122"/>
                <a:sym typeface="微软雅黑" pitchFamily="34" charset="-122"/>
              </a:rPr>
              <a:t>台</a:t>
            </a:r>
            <a:r>
              <a:rPr lang="zh-CN" altLang="en-US" sz="1600" dirty="0">
                <a:solidFill>
                  <a:srgbClr val="0071BF"/>
                </a:solidFill>
                <a:latin typeface="微软雅黑" pitchFamily="34" charset="-122"/>
                <a:ea typeface="微软雅黑" pitchFamily="34" charset="-122"/>
                <a:sym typeface="微软雅黑" pitchFamily="34" charset="-122"/>
              </a:rPr>
              <a:t>，每台</a:t>
            </a:r>
            <a:r>
              <a:rPr lang="en-US" altLang="zh-CN" sz="1600" dirty="0">
                <a:solidFill>
                  <a:srgbClr val="0071BF"/>
                </a:solidFill>
                <a:latin typeface="Verdana" pitchFamily="124" charset="0"/>
                <a:sym typeface="Verdana" pitchFamily="124" charset="0"/>
              </a:rPr>
              <a:t>CPU</a:t>
            </a:r>
            <a:r>
              <a:rPr lang="zh-CN" altLang="en-US" sz="1600" dirty="0">
                <a:solidFill>
                  <a:srgbClr val="0071BF"/>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2</a:t>
            </a:r>
            <a:r>
              <a:rPr lang="zh-CN" altLang="en-US" sz="1600" dirty="0">
                <a:solidFill>
                  <a:srgbClr val="FF0000"/>
                </a:solidFill>
                <a:latin typeface="微软雅黑" pitchFamily="34" charset="-122"/>
                <a:ea typeface="微软雅黑" pitchFamily="34" charset="-122"/>
                <a:sym typeface="微软雅黑" pitchFamily="34" charset="-122"/>
              </a:rPr>
              <a:t>*</a:t>
            </a:r>
            <a:r>
              <a:rPr lang="en-US" altLang="zh-CN" sz="1600" dirty="0">
                <a:solidFill>
                  <a:srgbClr val="FF0000"/>
                </a:solidFill>
                <a:latin typeface="Verdana" pitchFamily="124" charset="0"/>
                <a:sym typeface="Verdana" pitchFamily="124" charset="0"/>
              </a:rPr>
              <a:t>6</a:t>
            </a:r>
            <a:r>
              <a:rPr lang="en-US" altLang="zh-CN" sz="1600" dirty="0">
                <a:solidFill>
                  <a:srgbClr val="0071BF"/>
                </a:solidFill>
                <a:latin typeface="Verdana" pitchFamily="124" charset="0"/>
                <a:sym typeface="Verdana" pitchFamily="124" charset="0"/>
              </a:rPr>
              <a:t>core</a:t>
            </a:r>
            <a:r>
              <a:rPr lang="zh-CN" altLang="en-US" sz="1600" dirty="0">
                <a:solidFill>
                  <a:srgbClr val="0071BF"/>
                </a:solidFill>
                <a:latin typeface="微软雅黑" pitchFamily="34" charset="-122"/>
                <a:ea typeface="微软雅黑" pitchFamily="34" charset="-122"/>
                <a:sym typeface="微软雅黑" pitchFamily="34" charset="-122"/>
              </a:rPr>
              <a:t>，内存</a:t>
            </a:r>
            <a:r>
              <a:rPr lang="zh-CN" altLang="en-US" sz="1600" dirty="0" smtClean="0">
                <a:solidFill>
                  <a:srgbClr val="0071BF"/>
                </a:solidFill>
                <a:latin typeface="微软雅黑" pitchFamily="34" charset="-122"/>
                <a:ea typeface="微软雅黑" pitchFamily="34" charset="-122"/>
                <a:sym typeface="微软雅黑" pitchFamily="34" charset="-122"/>
              </a:rPr>
              <a:t>：</a:t>
            </a:r>
            <a:r>
              <a:rPr lang="en-US" altLang="zh-CN" sz="1600" dirty="0" smtClean="0">
                <a:solidFill>
                  <a:srgbClr val="FF0000"/>
                </a:solidFill>
                <a:latin typeface="Verdana" pitchFamily="124" charset="0"/>
                <a:sym typeface="Verdana" pitchFamily="124" charset="0"/>
              </a:rPr>
              <a:t>16</a:t>
            </a:r>
            <a:r>
              <a:rPr lang="en-US" altLang="zh-CN" sz="1600" dirty="0" smtClean="0">
                <a:solidFill>
                  <a:srgbClr val="0071BF"/>
                </a:solidFill>
                <a:latin typeface="Verdana" pitchFamily="124" charset="0"/>
                <a:sym typeface="Verdana" pitchFamily="124" charset="0"/>
              </a:rPr>
              <a:t>G</a:t>
            </a:r>
            <a:r>
              <a:rPr lang="zh-CN" altLang="en-US" sz="1600" dirty="0">
                <a:solidFill>
                  <a:srgbClr val="0071BF"/>
                </a:solidFill>
                <a:latin typeface="微软雅黑" pitchFamily="34" charset="-122"/>
                <a:ea typeface="微软雅黑" pitchFamily="34" charset="-122"/>
                <a:sym typeface="微软雅黑" pitchFamily="34" charset="-122"/>
              </a:rPr>
              <a:t>，硬盘：</a:t>
            </a:r>
            <a:r>
              <a:rPr lang="en-US" altLang="zh-CN" sz="1600" dirty="0">
                <a:solidFill>
                  <a:srgbClr val="FF0000"/>
                </a:solidFill>
                <a:latin typeface="Verdana" pitchFamily="124" charset="0"/>
                <a:sym typeface="Verdana" pitchFamily="124" charset="0"/>
              </a:rPr>
              <a:t>200</a:t>
            </a:r>
            <a:r>
              <a:rPr lang="en-US" altLang="zh-CN" sz="1600" dirty="0">
                <a:solidFill>
                  <a:srgbClr val="0071BF"/>
                </a:solidFill>
                <a:latin typeface="Verdana" pitchFamily="124" charset="0"/>
                <a:sym typeface="Verdana" pitchFamily="124" charset="0"/>
              </a:rPr>
              <a:t>G</a:t>
            </a:r>
          </a:p>
        </p:txBody>
      </p:sp>
      <p:sp>
        <p:nvSpPr>
          <p:cNvPr id="5" name="矩形 26"/>
          <p:cNvSpPr/>
          <p:nvPr/>
        </p:nvSpPr>
        <p:spPr>
          <a:xfrm>
            <a:off x="374940" y="857381"/>
            <a:ext cx="5012013" cy="2785392"/>
          </a:xfrm>
          <a:prstGeom prst="rect">
            <a:avLst/>
          </a:prstGeom>
          <a:noFill/>
          <a:ln w="25400" cap="flat" cmpd="sng">
            <a:solidFill>
              <a:srgbClr val="00B0F0"/>
            </a:solidFill>
            <a:prstDash val="solid"/>
            <a:miter/>
            <a:headEnd type="none" w="med" len="med"/>
            <a:tailEnd type="none" w="med" len="med"/>
          </a:ln>
        </p:spPr>
        <p:txBody>
          <a:bodyPr anchor="ctr"/>
          <a:lstStyle/>
          <a:p>
            <a:pPr marL="380943" indent="-380943">
              <a:buClr>
                <a:srgbClr val="000000"/>
              </a:buClr>
              <a:buFont typeface="Wingdings" pitchFamily="124" charset="2"/>
              <a:buChar char="l"/>
            </a:pPr>
            <a:r>
              <a:rPr lang="zh-CN" altLang="en-US" sz="2133" dirty="0">
                <a:solidFill>
                  <a:srgbClr val="0071BF"/>
                </a:solidFill>
                <a:latin typeface="微软雅黑" pitchFamily="34" charset="-122"/>
                <a:ea typeface="微软雅黑" pitchFamily="34" charset="-122"/>
                <a:sym typeface="微软雅黑" pitchFamily="34" charset="-122"/>
              </a:rPr>
              <a:t>项目基本需求</a:t>
            </a:r>
          </a:p>
          <a:p>
            <a:pPr marL="533251" indent="-380943">
              <a:buClr>
                <a:srgbClr val="000000"/>
              </a:buClr>
              <a:buFont typeface="Wingdings" pitchFamily="124" charset="2"/>
              <a:buChar char="Ø"/>
            </a:pPr>
            <a:r>
              <a:rPr lang="zh-CN" altLang="en-US" sz="1867" dirty="0" smtClean="0">
                <a:solidFill>
                  <a:srgbClr val="0071BF"/>
                </a:solidFill>
                <a:latin typeface="微软雅黑" pitchFamily="34" charset="-122"/>
                <a:ea typeface="微软雅黑" pitchFamily="34" charset="-122"/>
                <a:sym typeface="微软雅黑" pitchFamily="34" charset="-122"/>
              </a:rPr>
              <a:t>企业</a:t>
            </a:r>
            <a:r>
              <a:rPr lang="zh-CN" altLang="en-US" sz="1867" dirty="0">
                <a:solidFill>
                  <a:srgbClr val="0071BF"/>
                </a:solidFill>
                <a:latin typeface="微软雅黑" pitchFamily="34" charset="-122"/>
                <a:ea typeface="微软雅黑" pitchFamily="34" charset="-122"/>
                <a:sym typeface="微软雅黑" pitchFamily="34" charset="-122"/>
              </a:rPr>
              <a:t>云盘</a:t>
            </a:r>
            <a:r>
              <a:rPr lang="en-US" altLang="zh-CN" sz="1867" dirty="0">
                <a:solidFill>
                  <a:srgbClr val="0071BF"/>
                </a:solidFill>
                <a:latin typeface="微软雅黑" pitchFamily="34" charset="-122"/>
                <a:ea typeface="微软雅黑" pitchFamily="34" charset="-122"/>
                <a:sym typeface="微软雅黑" pitchFamily="34" charset="-122"/>
              </a:rPr>
              <a:t>SaaS</a:t>
            </a:r>
            <a:r>
              <a:rPr lang="zh-CN" altLang="en-US" sz="1867" dirty="0">
                <a:solidFill>
                  <a:srgbClr val="0071BF"/>
                </a:solidFill>
                <a:latin typeface="微软雅黑" pitchFamily="34" charset="-122"/>
                <a:ea typeface="微软雅黑" pitchFamily="34" charset="-122"/>
                <a:sym typeface="微软雅黑" pitchFamily="34" charset="-122"/>
              </a:rPr>
              <a:t>多租户服务</a:t>
            </a:r>
          </a:p>
          <a:p>
            <a:pPr marL="533251" indent="-380943">
              <a:buClr>
                <a:srgbClr val="000000"/>
              </a:buClr>
              <a:buFont typeface="Wingdings" pitchFamily="124" charset="2"/>
              <a:buChar char="Ø"/>
            </a:pPr>
            <a:r>
              <a:rPr lang="zh-CN" altLang="en-US" sz="1867" dirty="0" smtClean="0">
                <a:solidFill>
                  <a:srgbClr val="0071BF"/>
                </a:solidFill>
                <a:latin typeface="微软雅黑" pitchFamily="34" charset="-122"/>
                <a:ea typeface="微软雅黑" pitchFamily="34" charset="-122"/>
                <a:sym typeface="微软雅黑" pitchFamily="34" charset="-122"/>
              </a:rPr>
              <a:t>多个园区企业、近</a:t>
            </a:r>
            <a:r>
              <a:rPr lang="en-US" altLang="zh-CN" sz="1867" dirty="0" smtClean="0">
                <a:solidFill>
                  <a:srgbClr val="0071BF"/>
                </a:solidFill>
                <a:latin typeface="微软雅黑" pitchFamily="34" charset="-122"/>
                <a:ea typeface="微软雅黑" pitchFamily="34" charset="-122"/>
                <a:sym typeface="微软雅黑" pitchFamily="34" charset="-122"/>
              </a:rPr>
              <a:t>60000</a:t>
            </a:r>
            <a:r>
              <a:rPr lang="zh-CN" altLang="en-US" sz="1867" dirty="0" smtClean="0">
                <a:solidFill>
                  <a:srgbClr val="0071BF"/>
                </a:solidFill>
                <a:latin typeface="微软雅黑" pitchFamily="34" charset="-122"/>
                <a:ea typeface="微软雅黑" pitchFamily="34" charset="-122"/>
                <a:sym typeface="微软雅黑" pitchFamily="34" charset="-122"/>
              </a:rPr>
              <a:t>万用户</a:t>
            </a:r>
            <a:endParaRPr lang="zh-CN" altLang="en-US" sz="1867" dirty="0">
              <a:solidFill>
                <a:srgbClr val="0071BF"/>
              </a:solidFill>
              <a:latin typeface="微软雅黑" pitchFamily="34" charset="-122"/>
              <a:ea typeface="微软雅黑" pitchFamily="34" charset="-122"/>
              <a:sym typeface="微软雅黑" pitchFamily="34" charset="-122"/>
            </a:endParaRPr>
          </a:p>
          <a:p>
            <a:pPr marL="533251" indent="-380943">
              <a:buClr>
                <a:srgbClr val="000000"/>
              </a:buClr>
              <a:buFont typeface="Wingdings" pitchFamily="124" charset="2"/>
              <a:buChar char="Ø"/>
            </a:pPr>
            <a:r>
              <a:rPr lang="zh-CN" altLang="en-US" sz="1867" dirty="0" smtClean="0">
                <a:solidFill>
                  <a:srgbClr val="0071BF"/>
                </a:solidFill>
                <a:latin typeface="微软雅黑" pitchFamily="34" charset="-122"/>
                <a:ea typeface="微软雅黑" pitchFamily="34" charset="-122"/>
                <a:sym typeface="微软雅黑" pitchFamily="34" charset="-122"/>
              </a:rPr>
              <a:t>多层级管理员体系</a:t>
            </a:r>
            <a:endParaRPr lang="en-US" altLang="zh-CN" sz="1867" dirty="0" smtClean="0">
              <a:solidFill>
                <a:srgbClr val="0071BF"/>
              </a:solidFill>
              <a:latin typeface="微软雅黑" pitchFamily="34" charset="-122"/>
              <a:ea typeface="微软雅黑" pitchFamily="34" charset="-122"/>
              <a:sym typeface="微软雅黑" pitchFamily="34" charset="-122"/>
            </a:endParaRPr>
          </a:p>
          <a:p>
            <a:pPr marL="533251" indent="-380943">
              <a:buClr>
                <a:srgbClr val="000000"/>
              </a:buClr>
              <a:buFont typeface="Wingdings" pitchFamily="124" charset="2"/>
              <a:buChar char="Ø"/>
            </a:pPr>
            <a:r>
              <a:rPr lang="zh-CN" altLang="en-US" sz="1867" dirty="0" smtClean="0">
                <a:solidFill>
                  <a:srgbClr val="0071BF"/>
                </a:solidFill>
                <a:latin typeface="微软雅黑" pitchFamily="34" charset="-122"/>
                <a:ea typeface="微软雅黑" pitchFamily="34" charset="-122"/>
                <a:sym typeface="微软雅黑" pitchFamily="34" charset="-122"/>
              </a:rPr>
              <a:t>资源分配可控制</a:t>
            </a:r>
            <a:endParaRPr lang="en-US" altLang="zh-CN" sz="1867" dirty="0" smtClean="0">
              <a:solidFill>
                <a:srgbClr val="0071BF"/>
              </a:solidFill>
              <a:latin typeface="微软雅黑" pitchFamily="34" charset="-122"/>
              <a:ea typeface="微软雅黑" pitchFamily="34" charset="-122"/>
              <a:sym typeface="微软雅黑" pitchFamily="34" charset="-122"/>
            </a:endParaRPr>
          </a:p>
          <a:p>
            <a:pPr marL="533251" indent="-380943">
              <a:buClr>
                <a:srgbClr val="000000"/>
              </a:buClr>
              <a:buFont typeface="Wingdings" pitchFamily="124" charset="2"/>
              <a:buChar char="Ø"/>
            </a:pPr>
            <a:r>
              <a:rPr lang="en-US" altLang="zh-CN" sz="1867" dirty="0" smtClean="0">
                <a:solidFill>
                  <a:srgbClr val="0071BF"/>
                </a:solidFill>
                <a:latin typeface="微软雅黑" pitchFamily="34" charset="-122"/>
                <a:ea typeface="微软雅黑" pitchFamily="34" charset="-122"/>
                <a:sym typeface="微软雅黑" pitchFamily="34" charset="-122"/>
              </a:rPr>
              <a:t>AD</a:t>
            </a:r>
            <a:r>
              <a:rPr lang="zh-CN" altLang="en-US" sz="1867" dirty="0" smtClean="0">
                <a:solidFill>
                  <a:srgbClr val="0071BF"/>
                </a:solidFill>
                <a:latin typeface="微软雅黑" pitchFamily="34" charset="-122"/>
                <a:ea typeface="微软雅黑" pitchFamily="34" charset="-122"/>
                <a:sym typeface="微软雅黑" pitchFamily="34" charset="-122"/>
              </a:rPr>
              <a:t>域、</a:t>
            </a:r>
            <a:r>
              <a:rPr lang="en-US" altLang="zh-CN" sz="1867" dirty="0" smtClean="0">
                <a:solidFill>
                  <a:srgbClr val="0071BF"/>
                </a:solidFill>
                <a:latin typeface="微软雅黑" pitchFamily="34" charset="-122"/>
                <a:ea typeface="微软雅黑" pitchFamily="34" charset="-122"/>
                <a:sym typeface="微软雅黑" pitchFamily="34" charset="-122"/>
              </a:rPr>
              <a:t>SSO</a:t>
            </a:r>
            <a:r>
              <a:rPr lang="zh-CN" altLang="en-US" sz="1867" dirty="0" smtClean="0">
                <a:solidFill>
                  <a:srgbClr val="0071BF"/>
                </a:solidFill>
                <a:latin typeface="微软雅黑" pitchFamily="34" charset="-122"/>
                <a:ea typeface="微软雅黑" pitchFamily="34" charset="-122"/>
                <a:sym typeface="微软雅黑" pitchFamily="34" charset="-122"/>
              </a:rPr>
              <a:t>、虚拟桌面集成</a:t>
            </a:r>
            <a:endParaRPr lang="en-US" altLang="zh-CN" sz="1867" dirty="0" smtClean="0">
              <a:solidFill>
                <a:srgbClr val="0071BF"/>
              </a:solidFill>
              <a:latin typeface="微软雅黑" pitchFamily="34" charset="-122"/>
              <a:ea typeface="微软雅黑" pitchFamily="34" charset="-122"/>
              <a:sym typeface="微软雅黑" pitchFamily="34" charset="-122"/>
            </a:endParaRPr>
          </a:p>
          <a:p>
            <a:pPr marL="533251" indent="-380943">
              <a:buClr>
                <a:srgbClr val="000000"/>
              </a:buClr>
              <a:buFont typeface="Wingdings" pitchFamily="124" charset="2"/>
              <a:buChar char="Ø"/>
            </a:pPr>
            <a:endParaRPr lang="en-US" altLang="zh-CN" sz="1867" dirty="0">
              <a:solidFill>
                <a:srgbClr val="0071BF"/>
              </a:solidFill>
              <a:latin typeface="微软雅黑" pitchFamily="34" charset="-122"/>
              <a:ea typeface="微软雅黑" pitchFamily="34" charset="-122"/>
              <a:sym typeface="微软雅黑" pitchFamily="34" charset="-122"/>
            </a:endParaRPr>
          </a:p>
          <a:p>
            <a:pPr marL="533251" indent="-380943">
              <a:buClr>
                <a:srgbClr val="000000"/>
              </a:buClr>
              <a:buFont typeface="Wingdings" pitchFamily="124" charset="2"/>
              <a:buChar char="Ø"/>
            </a:pPr>
            <a:endParaRPr lang="zh-CN" altLang="en-US" sz="1867" dirty="0">
              <a:solidFill>
                <a:srgbClr val="0071BF"/>
              </a:solidFill>
              <a:latin typeface="微软雅黑" pitchFamily="34" charset="-122"/>
              <a:ea typeface="微软雅黑" pitchFamily="34" charset="-122"/>
              <a:sym typeface="微软雅黑" pitchFamily="34" charset="-122"/>
            </a:endParaRPr>
          </a:p>
        </p:txBody>
      </p:sp>
      <p:pic>
        <p:nvPicPr>
          <p:cNvPr id="7" name="图片 6"/>
          <p:cNvPicPr>
            <a:picLocks noChangeAspect="1"/>
          </p:cNvPicPr>
          <p:nvPr/>
        </p:nvPicPr>
        <p:blipFill>
          <a:blip r:embed="rId2"/>
          <a:stretch>
            <a:fillRect/>
          </a:stretch>
        </p:blipFill>
        <p:spPr>
          <a:xfrm>
            <a:off x="5592260" y="3906851"/>
            <a:ext cx="5009896" cy="2585302"/>
          </a:xfrm>
          <a:prstGeom prst="rect">
            <a:avLst/>
          </a:prstGeom>
        </p:spPr>
      </p:pic>
    </p:spTree>
    <p:extLst>
      <p:ext uri="{BB962C8B-B14F-4D97-AF65-F5344CB8AC3E}">
        <p14:creationId xmlns:p14="http://schemas.microsoft.com/office/powerpoint/2010/main" val="1962195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54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0218" y="3367618"/>
            <a:ext cx="4339167" cy="109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4367" y="260351"/>
            <a:ext cx="10852151" cy="687916"/>
          </a:xfrm>
        </p:spPr>
        <p:txBody>
          <a:bodyPr>
            <a:normAutofit fontScale="90000"/>
          </a:bodyPr>
          <a:lstStyle/>
          <a:p>
            <a:r>
              <a:rPr lang="en-US" altLang="zh-CN" dirty="0" smtClean="0">
                <a:cs typeface="Arial" charset="0"/>
              </a:rPr>
              <a:t>Y7</a:t>
            </a:r>
            <a:r>
              <a:rPr lang="zh-CN" altLang="en-US" dirty="0" smtClean="0">
                <a:cs typeface="Arial" charset="0"/>
              </a:rPr>
              <a:t> </a:t>
            </a:r>
            <a:r>
              <a:rPr lang="en-GB" altLang="zh-CN" dirty="0" err="1" smtClean="0">
                <a:cs typeface="Arial" charset="0"/>
              </a:rPr>
              <a:t>Tintri</a:t>
            </a:r>
            <a:r>
              <a:rPr lang="en-GB" altLang="zh-CN" dirty="0" smtClean="0">
                <a:cs typeface="Arial" charset="0"/>
              </a:rPr>
              <a:t> </a:t>
            </a:r>
            <a:r>
              <a:rPr lang="en-GB" altLang="zh-CN" dirty="0" err="1">
                <a:cs typeface="Arial" charset="0"/>
              </a:rPr>
              <a:t>VMStore</a:t>
            </a:r>
            <a:endParaRPr lang="en-GB" altLang="zh-CN" sz="3600" dirty="0">
              <a:cs typeface="Arial" charset="0"/>
            </a:endParaRPr>
          </a:p>
        </p:txBody>
      </p:sp>
      <p:grpSp>
        <p:nvGrpSpPr>
          <p:cNvPr id="45059" name="Group 3"/>
          <p:cNvGrpSpPr>
            <a:grpSpLocks/>
          </p:cNvGrpSpPr>
          <p:nvPr/>
        </p:nvGrpSpPr>
        <p:grpSpPr bwMode="auto">
          <a:xfrm>
            <a:off x="1888067" y="1250951"/>
            <a:ext cx="8557684" cy="702733"/>
            <a:chOff x="1176195" y="938039"/>
            <a:chExt cx="6419502" cy="527488"/>
          </a:xfrm>
        </p:grpSpPr>
        <p:pic>
          <p:nvPicPr>
            <p:cNvPr id="45419" name="Picture 2"/>
            <p:cNvPicPr>
              <a:picLocks noChangeAspect="1" noChangeArrowheads="1"/>
            </p:cNvPicPr>
            <p:nvPr/>
          </p:nvPicPr>
          <p:blipFill>
            <a:blip r:embed="rId4">
              <a:alphaModFix amt="15000"/>
              <a:extLst>
                <a:ext uri="{28A0092B-C50C-407E-A947-70E740481C1C}">
                  <a14:useLocalDpi xmlns:a14="http://schemas.microsoft.com/office/drawing/2010/main" val="0"/>
                </a:ext>
              </a:extLst>
            </a:blip>
            <a:srcRect/>
            <a:stretch>
              <a:fillRect/>
            </a:stretch>
          </p:blipFill>
          <p:spPr bwMode="auto">
            <a:xfrm>
              <a:off x="1852406" y="1055116"/>
              <a:ext cx="538867" cy="393129"/>
            </a:xfrm>
            <a:prstGeom prst="rect">
              <a:avLst/>
            </a:prstGeom>
            <a:noFill/>
            <a:ln>
              <a:noFill/>
            </a:ln>
            <a:extLst>
              <a:ext uri="{909E8E84-426E-40DD-AFC4-6F175D3DCCD1}">
                <a14:hiddenFill xmlns:a14="http://schemas.microsoft.com/office/drawing/2010/main">
                  <a:solidFill>
                    <a:srgbClr val="FFFFFF">
                      <a:alpha val="14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20" name="Picture 2"/>
            <p:cNvPicPr>
              <a:picLocks noChangeAspect="1" noChangeArrowheads="1"/>
            </p:cNvPicPr>
            <p:nvPr/>
          </p:nvPicPr>
          <p:blipFill>
            <a:blip r:embed="rId4">
              <a:alphaModFix amt="15000"/>
              <a:extLst>
                <a:ext uri="{28A0092B-C50C-407E-A947-70E740481C1C}">
                  <a14:useLocalDpi xmlns:a14="http://schemas.microsoft.com/office/drawing/2010/main" val="0"/>
                </a:ext>
              </a:extLst>
            </a:blip>
            <a:srcRect/>
            <a:stretch>
              <a:fillRect/>
            </a:stretch>
          </p:blipFill>
          <p:spPr bwMode="auto">
            <a:xfrm>
              <a:off x="1852406" y="938774"/>
              <a:ext cx="538867" cy="393129"/>
            </a:xfrm>
            <a:prstGeom prst="rect">
              <a:avLst/>
            </a:prstGeom>
            <a:noFill/>
            <a:ln>
              <a:noFill/>
            </a:ln>
            <a:extLst>
              <a:ext uri="{909E8E84-426E-40DD-AFC4-6F175D3DCCD1}">
                <a14:hiddenFill xmlns:a14="http://schemas.microsoft.com/office/drawing/2010/main">
                  <a:solidFill>
                    <a:srgbClr val="FFFFFF">
                      <a:alpha val="14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21" name="Picture 2"/>
            <p:cNvPicPr>
              <a:picLocks noChangeAspect="1" noChangeArrowheads="1"/>
            </p:cNvPicPr>
            <p:nvPr/>
          </p:nvPicPr>
          <p:blipFill>
            <a:blip r:embed="rId4">
              <a:alphaModFix amt="15000"/>
              <a:extLst>
                <a:ext uri="{28A0092B-C50C-407E-A947-70E740481C1C}">
                  <a14:useLocalDpi xmlns:a14="http://schemas.microsoft.com/office/drawing/2010/main" val="0"/>
                </a:ext>
              </a:extLst>
            </a:blip>
            <a:srcRect/>
            <a:stretch>
              <a:fillRect/>
            </a:stretch>
          </p:blipFill>
          <p:spPr bwMode="auto">
            <a:xfrm>
              <a:off x="1176195" y="1054381"/>
              <a:ext cx="538867" cy="393129"/>
            </a:xfrm>
            <a:prstGeom prst="rect">
              <a:avLst/>
            </a:prstGeom>
            <a:noFill/>
            <a:ln>
              <a:noFill/>
            </a:ln>
            <a:extLst>
              <a:ext uri="{909E8E84-426E-40DD-AFC4-6F175D3DCCD1}">
                <a14:hiddenFill xmlns:a14="http://schemas.microsoft.com/office/drawing/2010/main">
                  <a:solidFill>
                    <a:srgbClr val="FFFFFF">
                      <a:alpha val="14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22" name="Picture 2"/>
            <p:cNvPicPr>
              <a:picLocks noChangeAspect="1" noChangeArrowheads="1"/>
            </p:cNvPicPr>
            <p:nvPr/>
          </p:nvPicPr>
          <p:blipFill>
            <a:blip r:embed="rId4">
              <a:alphaModFix amt="15000"/>
              <a:extLst>
                <a:ext uri="{28A0092B-C50C-407E-A947-70E740481C1C}">
                  <a14:useLocalDpi xmlns:a14="http://schemas.microsoft.com/office/drawing/2010/main" val="0"/>
                </a:ext>
              </a:extLst>
            </a:blip>
            <a:srcRect/>
            <a:stretch>
              <a:fillRect/>
            </a:stretch>
          </p:blipFill>
          <p:spPr bwMode="auto">
            <a:xfrm>
              <a:off x="1176195" y="938039"/>
              <a:ext cx="538867" cy="393129"/>
            </a:xfrm>
            <a:prstGeom prst="rect">
              <a:avLst/>
            </a:prstGeom>
            <a:noFill/>
            <a:ln>
              <a:noFill/>
            </a:ln>
            <a:extLst>
              <a:ext uri="{909E8E84-426E-40DD-AFC4-6F175D3DCCD1}">
                <a14:hiddenFill xmlns:a14="http://schemas.microsoft.com/office/drawing/2010/main">
                  <a:solidFill>
                    <a:srgbClr val="FFFFFF">
                      <a:alpha val="14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23" name="Picture 2"/>
            <p:cNvPicPr>
              <a:picLocks noChangeAspect="1" noChangeArrowheads="1"/>
            </p:cNvPicPr>
            <p:nvPr/>
          </p:nvPicPr>
          <p:blipFill>
            <a:blip r:embed="rId4">
              <a:alphaModFix amt="15000"/>
              <a:extLst>
                <a:ext uri="{28A0092B-C50C-407E-A947-70E740481C1C}">
                  <a14:useLocalDpi xmlns:a14="http://schemas.microsoft.com/office/drawing/2010/main" val="0"/>
                </a:ext>
              </a:extLst>
            </a:blip>
            <a:srcRect/>
            <a:stretch>
              <a:fillRect/>
            </a:stretch>
          </p:blipFill>
          <p:spPr bwMode="auto">
            <a:xfrm>
              <a:off x="2563218" y="1054382"/>
              <a:ext cx="538867" cy="393129"/>
            </a:xfrm>
            <a:prstGeom prst="rect">
              <a:avLst/>
            </a:prstGeom>
            <a:noFill/>
            <a:ln>
              <a:noFill/>
            </a:ln>
            <a:extLst>
              <a:ext uri="{909E8E84-426E-40DD-AFC4-6F175D3DCCD1}">
                <a14:hiddenFill xmlns:a14="http://schemas.microsoft.com/office/drawing/2010/main">
                  <a:solidFill>
                    <a:srgbClr val="FFFFFF">
                      <a:alpha val="14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24" name="Picture 2"/>
            <p:cNvPicPr>
              <a:picLocks noChangeAspect="1" noChangeArrowheads="1"/>
            </p:cNvPicPr>
            <p:nvPr/>
          </p:nvPicPr>
          <p:blipFill>
            <a:blip r:embed="rId4">
              <a:alphaModFix amt="15000"/>
              <a:extLst>
                <a:ext uri="{28A0092B-C50C-407E-A947-70E740481C1C}">
                  <a14:useLocalDpi xmlns:a14="http://schemas.microsoft.com/office/drawing/2010/main" val="0"/>
                </a:ext>
              </a:extLst>
            </a:blip>
            <a:srcRect/>
            <a:stretch>
              <a:fillRect/>
            </a:stretch>
          </p:blipFill>
          <p:spPr bwMode="auto">
            <a:xfrm>
              <a:off x="2563218" y="938040"/>
              <a:ext cx="538867" cy="393129"/>
            </a:xfrm>
            <a:prstGeom prst="rect">
              <a:avLst/>
            </a:prstGeom>
            <a:noFill/>
            <a:ln>
              <a:noFill/>
            </a:ln>
            <a:extLst>
              <a:ext uri="{909E8E84-426E-40DD-AFC4-6F175D3DCCD1}">
                <a14:hiddenFill xmlns:a14="http://schemas.microsoft.com/office/drawing/2010/main">
                  <a:solidFill>
                    <a:srgbClr val="FFFFFF">
                      <a:alpha val="14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25" name="Picture 2"/>
            <p:cNvPicPr>
              <a:picLocks noChangeAspect="1" noChangeArrowheads="1"/>
            </p:cNvPicPr>
            <p:nvPr/>
          </p:nvPicPr>
          <p:blipFill>
            <a:blip r:embed="rId4">
              <a:alphaModFix amt="15000"/>
              <a:extLst>
                <a:ext uri="{28A0092B-C50C-407E-A947-70E740481C1C}">
                  <a14:useLocalDpi xmlns:a14="http://schemas.microsoft.com/office/drawing/2010/main" val="0"/>
                </a:ext>
              </a:extLst>
            </a:blip>
            <a:srcRect/>
            <a:stretch>
              <a:fillRect/>
            </a:stretch>
          </p:blipFill>
          <p:spPr bwMode="auto">
            <a:xfrm>
              <a:off x="6346018" y="1072398"/>
              <a:ext cx="538867" cy="393129"/>
            </a:xfrm>
            <a:prstGeom prst="rect">
              <a:avLst/>
            </a:prstGeom>
            <a:noFill/>
            <a:ln>
              <a:noFill/>
            </a:ln>
            <a:extLst>
              <a:ext uri="{909E8E84-426E-40DD-AFC4-6F175D3DCCD1}">
                <a14:hiddenFill xmlns:a14="http://schemas.microsoft.com/office/drawing/2010/main">
                  <a:solidFill>
                    <a:srgbClr val="FFFFFF">
                      <a:alpha val="14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26" name="Picture 2"/>
            <p:cNvPicPr>
              <a:picLocks noChangeAspect="1" noChangeArrowheads="1"/>
            </p:cNvPicPr>
            <p:nvPr/>
          </p:nvPicPr>
          <p:blipFill>
            <a:blip r:embed="rId4">
              <a:alphaModFix amt="15000"/>
              <a:extLst>
                <a:ext uri="{28A0092B-C50C-407E-A947-70E740481C1C}">
                  <a14:useLocalDpi xmlns:a14="http://schemas.microsoft.com/office/drawing/2010/main" val="0"/>
                </a:ext>
              </a:extLst>
            </a:blip>
            <a:srcRect/>
            <a:stretch>
              <a:fillRect/>
            </a:stretch>
          </p:blipFill>
          <p:spPr bwMode="auto">
            <a:xfrm>
              <a:off x="6346018" y="956056"/>
              <a:ext cx="538867" cy="393129"/>
            </a:xfrm>
            <a:prstGeom prst="rect">
              <a:avLst/>
            </a:prstGeom>
            <a:noFill/>
            <a:ln>
              <a:noFill/>
            </a:ln>
            <a:extLst>
              <a:ext uri="{909E8E84-426E-40DD-AFC4-6F175D3DCCD1}">
                <a14:hiddenFill xmlns:a14="http://schemas.microsoft.com/office/drawing/2010/main">
                  <a:solidFill>
                    <a:srgbClr val="FFFFFF">
                      <a:alpha val="14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27" name="Picture 2"/>
            <p:cNvPicPr>
              <a:picLocks noChangeAspect="1" noChangeArrowheads="1"/>
            </p:cNvPicPr>
            <p:nvPr/>
          </p:nvPicPr>
          <p:blipFill>
            <a:blip r:embed="rId4">
              <a:alphaModFix amt="15000"/>
              <a:extLst>
                <a:ext uri="{28A0092B-C50C-407E-A947-70E740481C1C}">
                  <a14:useLocalDpi xmlns:a14="http://schemas.microsoft.com/office/drawing/2010/main" val="0"/>
                </a:ext>
              </a:extLst>
            </a:blip>
            <a:srcRect/>
            <a:stretch>
              <a:fillRect/>
            </a:stretch>
          </p:blipFill>
          <p:spPr bwMode="auto">
            <a:xfrm>
              <a:off x="5669807" y="1071663"/>
              <a:ext cx="538867" cy="393129"/>
            </a:xfrm>
            <a:prstGeom prst="rect">
              <a:avLst/>
            </a:prstGeom>
            <a:noFill/>
            <a:ln>
              <a:noFill/>
            </a:ln>
            <a:extLst>
              <a:ext uri="{909E8E84-426E-40DD-AFC4-6F175D3DCCD1}">
                <a14:hiddenFill xmlns:a14="http://schemas.microsoft.com/office/drawing/2010/main">
                  <a:solidFill>
                    <a:srgbClr val="FFFFFF">
                      <a:alpha val="14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28" name="Picture 2"/>
            <p:cNvPicPr>
              <a:picLocks noChangeAspect="1" noChangeArrowheads="1"/>
            </p:cNvPicPr>
            <p:nvPr/>
          </p:nvPicPr>
          <p:blipFill>
            <a:blip r:embed="rId4">
              <a:alphaModFix amt="15000"/>
              <a:extLst>
                <a:ext uri="{28A0092B-C50C-407E-A947-70E740481C1C}">
                  <a14:useLocalDpi xmlns:a14="http://schemas.microsoft.com/office/drawing/2010/main" val="0"/>
                </a:ext>
              </a:extLst>
            </a:blip>
            <a:srcRect/>
            <a:stretch>
              <a:fillRect/>
            </a:stretch>
          </p:blipFill>
          <p:spPr bwMode="auto">
            <a:xfrm>
              <a:off x="5669807" y="955321"/>
              <a:ext cx="538867" cy="393129"/>
            </a:xfrm>
            <a:prstGeom prst="rect">
              <a:avLst/>
            </a:prstGeom>
            <a:noFill/>
            <a:ln>
              <a:noFill/>
            </a:ln>
            <a:extLst>
              <a:ext uri="{909E8E84-426E-40DD-AFC4-6F175D3DCCD1}">
                <a14:hiddenFill xmlns:a14="http://schemas.microsoft.com/office/drawing/2010/main">
                  <a:solidFill>
                    <a:srgbClr val="FFFFFF">
                      <a:alpha val="14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29" name="Picture 2"/>
            <p:cNvPicPr>
              <a:picLocks noChangeAspect="1" noChangeArrowheads="1"/>
            </p:cNvPicPr>
            <p:nvPr/>
          </p:nvPicPr>
          <p:blipFill>
            <a:blip r:embed="rId4">
              <a:alphaModFix amt="15000"/>
              <a:extLst>
                <a:ext uri="{28A0092B-C50C-407E-A947-70E740481C1C}">
                  <a14:useLocalDpi xmlns:a14="http://schemas.microsoft.com/office/drawing/2010/main" val="0"/>
                </a:ext>
              </a:extLst>
            </a:blip>
            <a:srcRect/>
            <a:stretch>
              <a:fillRect/>
            </a:stretch>
          </p:blipFill>
          <p:spPr bwMode="auto">
            <a:xfrm>
              <a:off x="7056830" y="1071664"/>
              <a:ext cx="538867" cy="393129"/>
            </a:xfrm>
            <a:prstGeom prst="rect">
              <a:avLst/>
            </a:prstGeom>
            <a:noFill/>
            <a:ln>
              <a:noFill/>
            </a:ln>
            <a:extLst>
              <a:ext uri="{909E8E84-426E-40DD-AFC4-6F175D3DCCD1}">
                <a14:hiddenFill xmlns:a14="http://schemas.microsoft.com/office/drawing/2010/main">
                  <a:solidFill>
                    <a:srgbClr val="FFFFFF">
                      <a:alpha val="14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30" name="Picture 2"/>
            <p:cNvPicPr>
              <a:picLocks noChangeAspect="1" noChangeArrowheads="1"/>
            </p:cNvPicPr>
            <p:nvPr/>
          </p:nvPicPr>
          <p:blipFill>
            <a:blip r:embed="rId4">
              <a:alphaModFix amt="15000"/>
              <a:extLst>
                <a:ext uri="{28A0092B-C50C-407E-A947-70E740481C1C}">
                  <a14:useLocalDpi xmlns:a14="http://schemas.microsoft.com/office/drawing/2010/main" val="0"/>
                </a:ext>
              </a:extLst>
            </a:blip>
            <a:srcRect/>
            <a:stretch>
              <a:fillRect/>
            </a:stretch>
          </p:blipFill>
          <p:spPr bwMode="auto">
            <a:xfrm>
              <a:off x="7056830" y="955322"/>
              <a:ext cx="538867" cy="393129"/>
            </a:xfrm>
            <a:prstGeom prst="rect">
              <a:avLst/>
            </a:prstGeom>
            <a:noFill/>
            <a:ln>
              <a:noFill/>
            </a:ln>
            <a:extLst>
              <a:ext uri="{909E8E84-426E-40DD-AFC4-6F175D3DCCD1}">
                <a14:hiddenFill xmlns:a14="http://schemas.microsoft.com/office/drawing/2010/main">
                  <a:solidFill>
                    <a:srgbClr val="FFFFFF">
                      <a:alpha val="14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31" name="Picture 2"/>
            <p:cNvPicPr>
              <a:picLocks noChangeAspect="1" noChangeArrowheads="1"/>
            </p:cNvPicPr>
            <p:nvPr/>
          </p:nvPicPr>
          <p:blipFill>
            <a:blip r:embed="rId4">
              <a:alphaModFix amt="15000"/>
              <a:extLst>
                <a:ext uri="{28A0092B-C50C-407E-A947-70E740481C1C}">
                  <a14:useLocalDpi xmlns:a14="http://schemas.microsoft.com/office/drawing/2010/main" val="0"/>
                </a:ext>
              </a:extLst>
            </a:blip>
            <a:srcRect/>
            <a:stretch>
              <a:fillRect/>
            </a:stretch>
          </p:blipFill>
          <p:spPr bwMode="auto">
            <a:xfrm>
              <a:off x="4120668" y="1071664"/>
              <a:ext cx="538867" cy="393129"/>
            </a:xfrm>
            <a:prstGeom prst="rect">
              <a:avLst/>
            </a:prstGeom>
            <a:noFill/>
            <a:ln>
              <a:noFill/>
            </a:ln>
            <a:extLst>
              <a:ext uri="{909E8E84-426E-40DD-AFC4-6F175D3DCCD1}">
                <a14:hiddenFill xmlns:a14="http://schemas.microsoft.com/office/drawing/2010/main">
                  <a:solidFill>
                    <a:srgbClr val="FFFFFF">
                      <a:alpha val="14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32" name="Picture 2"/>
            <p:cNvPicPr>
              <a:picLocks noChangeAspect="1" noChangeArrowheads="1"/>
            </p:cNvPicPr>
            <p:nvPr/>
          </p:nvPicPr>
          <p:blipFill>
            <a:blip r:embed="rId4">
              <a:alphaModFix amt="15000"/>
              <a:extLst>
                <a:ext uri="{28A0092B-C50C-407E-A947-70E740481C1C}">
                  <a14:useLocalDpi xmlns:a14="http://schemas.microsoft.com/office/drawing/2010/main" val="0"/>
                </a:ext>
              </a:extLst>
            </a:blip>
            <a:srcRect/>
            <a:stretch>
              <a:fillRect/>
            </a:stretch>
          </p:blipFill>
          <p:spPr bwMode="auto">
            <a:xfrm>
              <a:off x="4120668" y="955322"/>
              <a:ext cx="538867" cy="393129"/>
            </a:xfrm>
            <a:prstGeom prst="rect">
              <a:avLst/>
            </a:prstGeom>
            <a:noFill/>
            <a:ln>
              <a:noFill/>
            </a:ln>
            <a:extLst>
              <a:ext uri="{909E8E84-426E-40DD-AFC4-6F175D3DCCD1}">
                <a14:hiddenFill xmlns:a14="http://schemas.microsoft.com/office/drawing/2010/main">
                  <a:solidFill>
                    <a:srgbClr val="FFFFFF">
                      <a:alpha val="14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33" name="Picture 2"/>
            <p:cNvPicPr>
              <a:picLocks noChangeAspect="1" noChangeArrowheads="1"/>
            </p:cNvPicPr>
            <p:nvPr/>
          </p:nvPicPr>
          <p:blipFill>
            <a:blip r:embed="rId4">
              <a:alphaModFix amt="15000"/>
              <a:extLst>
                <a:ext uri="{28A0092B-C50C-407E-A947-70E740481C1C}">
                  <a14:useLocalDpi xmlns:a14="http://schemas.microsoft.com/office/drawing/2010/main" val="0"/>
                </a:ext>
              </a:extLst>
            </a:blip>
            <a:srcRect/>
            <a:stretch>
              <a:fillRect/>
            </a:stretch>
          </p:blipFill>
          <p:spPr bwMode="auto">
            <a:xfrm>
              <a:off x="3444457" y="1070929"/>
              <a:ext cx="538867" cy="393129"/>
            </a:xfrm>
            <a:prstGeom prst="rect">
              <a:avLst/>
            </a:prstGeom>
            <a:noFill/>
            <a:ln>
              <a:noFill/>
            </a:ln>
            <a:extLst>
              <a:ext uri="{909E8E84-426E-40DD-AFC4-6F175D3DCCD1}">
                <a14:hiddenFill xmlns:a14="http://schemas.microsoft.com/office/drawing/2010/main">
                  <a:solidFill>
                    <a:srgbClr val="FFFFFF">
                      <a:alpha val="14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34" name="Picture 2"/>
            <p:cNvPicPr>
              <a:picLocks noChangeAspect="1" noChangeArrowheads="1"/>
            </p:cNvPicPr>
            <p:nvPr/>
          </p:nvPicPr>
          <p:blipFill>
            <a:blip r:embed="rId4">
              <a:alphaModFix amt="15000"/>
              <a:extLst>
                <a:ext uri="{28A0092B-C50C-407E-A947-70E740481C1C}">
                  <a14:useLocalDpi xmlns:a14="http://schemas.microsoft.com/office/drawing/2010/main" val="0"/>
                </a:ext>
              </a:extLst>
            </a:blip>
            <a:srcRect/>
            <a:stretch>
              <a:fillRect/>
            </a:stretch>
          </p:blipFill>
          <p:spPr bwMode="auto">
            <a:xfrm>
              <a:off x="3444457" y="954587"/>
              <a:ext cx="538867" cy="393129"/>
            </a:xfrm>
            <a:prstGeom prst="rect">
              <a:avLst/>
            </a:prstGeom>
            <a:noFill/>
            <a:ln>
              <a:noFill/>
            </a:ln>
            <a:extLst>
              <a:ext uri="{909E8E84-426E-40DD-AFC4-6F175D3DCCD1}">
                <a14:hiddenFill xmlns:a14="http://schemas.microsoft.com/office/drawing/2010/main">
                  <a:solidFill>
                    <a:srgbClr val="FFFFFF">
                      <a:alpha val="14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35" name="Picture 2"/>
            <p:cNvPicPr>
              <a:picLocks noChangeAspect="1" noChangeArrowheads="1"/>
            </p:cNvPicPr>
            <p:nvPr/>
          </p:nvPicPr>
          <p:blipFill>
            <a:blip r:embed="rId4">
              <a:alphaModFix amt="15000"/>
              <a:extLst>
                <a:ext uri="{28A0092B-C50C-407E-A947-70E740481C1C}">
                  <a14:useLocalDpi xmlns:a14="http://schemas.microsoft.com/office/drawing/2010/main" val="0"/>
                </a:ext>
              </a:extLst>
            </a:blip>
            <a:srcRect/>
            <a:stretch>
              <a:fillRect/>
            </a:stretch>
          </p:blipFill>
          <p:spPr bwMode="auto">
            <a:xfrm>
              <a:off x="4831480" y="1070930"/>
              <a:ext cx="538867" cy="393129"/>
            </a:xfrm>
            <a:prstGeom prst="rect">
              <a:avLst/>
            </a:prstGeom>
            <a:noFill/>
            <a:ln>
              <a:noFill/>
            </a:ln>
            <a:extLst>
              <a:ext uri="{909E8E84-426E-40DD-AFC4-6F175D3DCCD1}">
                <a14:hiddenFill xmlns:a14="http://schemas.microsoft.com/office/drawing/2010/main">
                  <a:solidFill>
                    <a:srgbClr val="FFFFFF">
                      <a:alpha val="14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36" name="Picture 2"/>
            <p:cNvPicPr>
              <a:picLocks noChangeAspect="1" noChangeArrowheads="1"/>
            </p:cNvPicPr>
            <p:nvPr/>
          </p:nvPicPr>
          <p:blipFill>
            <a:blip r:embed="rId4">
              <a:alphaModFix amt="15000"/>
              <a:extLst>
                <a:ext uri="{28A0092B-C50C-407E-A947-70E740481C1C}">
                  <a14:useLocalDpi xmlns:a14="http://schemas.microsoft.com/office/drawing/2010/main" val="0"/>
                </a:ext>
              </a:extLst>
            </a:blip>
            <a:srcRect/>
            <a:stretch>
              <a:fillRect/>
            </a:stretch>
          </p:blipFill>
          <p:spPr bwMode="auto">
            <a:xfrm>
              <a:off x="4831480" y="954588"/>
              <a:ext cx="538867" cy="393129"/>
            </a:xfrm>
            <a:prstGeom prst="rect">
              <a:avLst/>
            </a:prstGeom>
            <a:noFill/>
            <a:ln>
              <a:noFill/>
            </a:ln>
            <a:extLst>
              <a:ext uri="{909E8E84-426E-40DD-AFC4-6F175D3DCCD1}">
                <a14:hiddenFill xmlns:a14="http://schemas.microsoft.com/office/drawing/2010/main">
                  <a:solidFill>
                    <a:srgbClr val="FFFFFF">
                      <a:alpha val="14999"/>
                    </a:srgbClr>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060" name="Group 4"/>
          <p:cNvGrpSpPr>
            <a:grpSpLocks/>
          </p:cNvGrpSpPr>
          <p:nvPr/>
        </p:nvGrpSpPr>
        <p:grpSpPr bwMode="auto">
          <a:xfrm>
            <a:off x="1638301" y="1028701"/>
            <a:ext cx="9173633" cy="869951"/>
            <a:chOff x="1088931" y="771990"/>
            <a:chExt cx="6880528" cy="652391"/>
          </a:xfrm>
        </p:grpSpPr>
        <p:grpSp>
          <p:nvGrpSpPr>
            <p:cNvPr id="45107" name="Group 88"/>
            <p:cNvGrpSpPr>
              <a:grpSpLocks noChangeAspect="1"/>
            </p:cNvGrpSpPr>
            <p:nvPr/>
          </p:nvGrpSpPr>
          <p:grpSpPr bwMode="auto">
            <a:xfrm>
              <a:off x="1088931" y="1143424"/>
              <a:ext cx="290526" cy="280957"/>
              <a:chOff x="5257305" y="2806768"/>
              <a:chExt cx="1143137" cy="1105484"/>
            </a:xfrm>
          </p:grpSpPr>
          <p:sp>
            <p:nvSpPr>
              <p:cNvPr id="134" name="Freeform 77"/>
              <p:cNvSpPr>
                <a:spLocks/>
              </p:cNvSpPr>
              <p:nvPr/>
            </p:nvSpPr>
            <p:spPr bwMode="auto">
              <a:xfrm>
                <a:off x="5813258" y="3037859"/>
                <a:ext cx="568442" cy="543371"/>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135" name="Freeform 77"/>
              <p:cNvSpPr>
                <a:spLocks/>
              </p:cNvSpPr>
              <p:nvPr/>
            </p:nvSpPr>
            <p:spPr bwMode="auto">
              <a:xfrm flipV="1">
                <a:off x="5269798" y="3037859"/>
                <a:ext cx="562197" cy="543371"/>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136" name="Freeform 75"/>
              <p:cNvSpPr>
                <a:spLocks/>
              </p:cNvSpPr>
              <p:nvPr/>
            </p:nvSpPr>
            <p:spPr bwMode="auto">
              <a:xfrm>
                <a:off x="5257305" y="3250212"/>
                <a:ext cx="1143137" cy="662040"/>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415" name="Group 136"/>
              <p:cNvGrpSpPr>
                <a:grpSpLocks/>
              </p:cNvGrpSpPr>
              <p:nvPr/>
            </p:nvGrpSpPr>
            <p:grpSpPr bwMode="auto">
              <a:xfrm>
                <a:off x="5263552" y="2806768"/>
                <a:ext cx="1130641" cy="1093106"/>
                <a:chOff x="5394235" y="2798011"/>
                <a:chExt cx="1130641" cy="1093106"/>
              </a:xfrm>
            </p:grpSpPr>
            <p:sp>
              <p:nvSpPr>
                <p:cNvPr id="138" name="Freeform 71"/>
                <p:cNvSpPr>
                  <a:spLocks noEditPoints="1"/>
                </p:cNvSpPr>
                <p:nvPr/>
              </p:nvSpPr>
              <p:spPr bwMode="auto">
                <a:xfrm>
                  <a:off x="5394235" y="3016611"/>
                  <a:ext cx="1130641" cy="874391"/>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139" name="Freeform 71"/>
                <p:cNvSpPr>
                  <a:spLocks noEditPoints="1"/>
                </p:cNvSpPr>
                <p:nvPr/>
              </p:nvSpPr>
              <p:spPr bwMode="auto">
                <a:xfrm>
                  <a:off x="5394235" y="2798011"/>
                  <a:ext cx="1130641" cy="874391"/>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141" name="TextBox 140"/>
                <p:cNvSpPr txBox="1"/>
                <p:nvPr/>
              </p:nvSpPr>
              <p:spPr>
                <a:xfrm>
                  <a:off x="5516812" y="3527852"/>
                  <a:ext cx="85153" cy="363265"/>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08" name="Group 143"/>
            <p:cNvGrpSpPr>
              <a:grpSpLocks noChangeAspect="1"/>
            </p:cNvGrpSpPr>
            <p:nvPr/>
          </p:nvGrpSpPr>
          <p:grpSpPr bwMode="auto">
            <a:xfrm>
              <a:off x="1312779" y="771990"/>
              <a:ext cx="479446" cy="461912"/>
              <a:chOff x="5255862" y="2809034"/>
              <a:chExt cx="1143663" cy="1101837"/>
            </a:xfrm>
          </p:grpSpPr>
          <p:sp>
            <p:nvSpPr>
              <p:cNvPr id="145" name="Freeform 77"/>
              <p:cNvSpPr>
                <a:spLocks/>
              </p:cNvSpPr>
              <p:nvPr/>
            </p:nvSpPr>
            <p:spPr bwMode="auto">
              <a:xfrm>
                <a:off x="5812544" y="3036217"/>
                <a:ext cx="564259" cy="54902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146" name="Freeform 77"/>
              <p:cNvSpPr>
                <a:spLocks/>
              </p:cNvSpPr>
              <p:nvPr/>
            </p:nvSpPr>
            <p:spPr bwMode="auto">
              <a:xfrm flipV="1">
                <a:off x="5267221" y="3036217"/>
                <a:ext cx="564259" cy="545238"/>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147" name="Freeform 75"/>
              <p:cNvSpPr>
                <a:spLocks/>
              </p:cNvSpPr>
              <p:nvPr/>
            </p:nvSpPr>
            <p:spPr bwMode="auto">
              <a:xfrm>
                <a:off x="5255862" y="3252041"/>
                <a:ext cx="1143663" cy="658830"/>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408" name="Group 147"/>
              <p:cNvGrpSpPr>
                <a:grpSpLocks/>
              </p:cNvGrpSpPr>
              <p:nvPr/>
            </p:nvGrpSpPr>
            <p:grpSpPr bwMode="auto">
              <a:xfrm>
                <a:off x="5263435" y="2809034"/>
                <a:ext cx="1128516" cy="1090476"/>
                <a:chOff x="5394118" y="2800277"/>
                <a:chExt cx="1128516" cy="1090476"/>
              </a:xfrm>
            </p:grpSpPr>
            <p:sp>
              <p:nvSpPr>
                <p:cNvPr id="149" name="Freeform 71"/>
                <p:cNvSpPr>
                  <a:spLocks noEditPoints="1"/>
                </p:cNvSpPr>
                <p:nvPr/>
              </p:nvSpPr>
              <p:spPr bwMode="auto">
                <a:xfrm>
                  <a:off x="5394118" y="3019887"/>
                  <a:ext cx="1128516" cy="870866"/>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150" name="Freeform 71"/>
                <p:cNvSpPr>
                  <a:spLocks noEditPoints="1"/>
                </p:cNvSpPr>
                <p:nvPr/>
              </p:nvSpPr>
              <p:spPr bwMode="auto">
                <a:xfrm>
                  <a:off x="5394118" y="2800277"/>
                  <a:ext cx="1128516" cy="870866"/>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151" name="TextBox 150"/>
                <p:cNvSpPr txBox="1"/>
                <p:nvPr/>
              </p:nvSpPr>
              <p:spPr>
                <a:xfrm>
                  <a:off x="5526870" y="3527853"/>
                  <a:ext cx="51623" cy="220226"/>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09" name="Group 151"/>
            <p:cNvGrpSpPr>
              <a:grpSpLocks noChangeAspect="1"/>
            </p:cNvGrpSpPr>
            <p:nvPr/>
          </p:nvGrpSpPr>
          <p:grpSpPr bwMode="auto">
            <a:xfrm>
              <a:off x="1665219" y="1197395"/>
              <a:ext cx="204796" cy="223940"/>
              <a:chOff x="5260505" y="2805395"/>
              <a:chExt cx="1137772" cy="1244128"/>
            </a:xfrm>
          </p:grpSpPr>
          <p:sp>
            <p:nvSpPr>
              <p:cNvPr id="153" name="Freeform 77"/>
              <p:cNvSpPr>
                <a:spLocks/>
              </p:cNvSpPr>
              <p:nvPr/>
            </p:nvSpPr>
            <p:spPr bwMode="auto">
              <a:xfrm>
                <a:off x="5816160" y="3034679"/>
                <a:ext cx="564478" cy="555575"/>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154" name="Freeform 77"/>
              <p:cNvSpPr>
                <a:spLocks/>
              </p:cNvSpPr>
              <p:nvPr/>
            </p:nvSpPr>
            <p:spPr bwMode="auto">
              <a:xfrm flipV="1">
                <a:off x="5269322" y="3034679"/>
                <a:ext cx="564478" cy="546754"/>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155" name="Freeform 75"/>
              <p:cNvSpPr>
                <a:spLocks/>
              </p:cNvSpPr>
              <p:nvPr/>
            </p:nvSpPr>
            <p:spPr bwMode="auto">
              <a:xfrm>
                <a:off x="5260505" y="3255147"/>
                <a:ext cx="1137772" cy="661393"/>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401" name="Group 155"/>
              <p:cNvGrpSpPr>
                <a:grpSpLocks/>
              </p:cNvGrpSpPr>
              <p:nvPr/>
            </p:nvGrpSpPr>
            <p:grpSpPr bwMode="auto">
              <a:xfrm>
                <a:off x="5269322" y="2805395"/>
                <a:ext cx="1120136" cy="1244128"/>
                <a:chOff x="5400005" y="2796638"/>
                <a:chExt cx="1120136" cy="1244128"/>
              </a:xfrm>
            </p:grpSpPr>
            <p:sp>
              <p:nvSpPr>
                <p:cNvPr id="157" name="Freeform 71"/>
                <p:cNvSpPr>
                  <a:spLocks noEditPoints="1"/>
                </p:cNvSpPr>
                <p:nvPr/>
              </p:nvSpPr>
              <p:spPr bwMode="auto">
                <a:xfrm>
                  <a:off x="5400005" y="3017106"/>
                  <a:ext cx="1120136" cy="881860"/>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158" name="Freeform 71"/>
                <p:cNvSpPr>
                  <a:spLocks noEditPoints="1"/>
                </p:cNvSpPr>
                <p:nvPr/>
              </p:nvSpPr>
              <p:spPr bwMode="auto">
                <a:xfrm>
                  <a:off x="5400005" y="2796638"/>
                  <a:ext cx="1120136" cy="881860"/>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159" name="TextBox 158"/>
                <p:cNvSpPr txBox="1"/>
                <p:nvPr/>
              </p:nvSpPr>
              <p:spPr>
                <a:xfrm>
                  <a:off x="5521079" y="3527852"/>
                  <a:ext cx="120232" cy="512914"/>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10" name="Group 159"/>
            <p:cNvGrpSpPr>
              <a:grpSpLocks noChangeAspect="1"/>
            </p:cNvGrpSpPr>
            <p:nvPr/>
          </p:nvGrpSpPr>
          <p:grpSpPr bwMode="auto">
            <a:xfrm>
              <a:off x="1854140" y="1022789"/>
              <a:ext cx="180983" cy="208237"/>
              <a:chOff x="5259550" y="2807877"/>
              <a:chExt cx="1137822" cy="1309159"/>
            </a:xfrm>
          </p:grpSpPr>
          <p:sp>
            <p:nvSpPr>
              <p:cNvPr id="161" name="Freeform 77"/>
              <p:cNvSpPr>
                <a:spLocks/>
              </p:cNvSpPr>
              <p:nvPr/>
            </p:nvSpPr>
            <p:spPr bwMode="auto">
              <a:xfrm>
                <a:off x="5818480" y="3037406"/>
                <a:ext cx="558930" cy="548862"/>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162" name="Freeform 77"/>
              <p:cNvSpPr>
                <a:spLocks/>
              </p:cNvSpPr>
              <p:nvPr/>
            </p:nvSpPr>
            <p:spPr bwMode="auto">
              <a:xfrm flipV="1">
                <a:off x="5269534" y="3037406"/>
                <a:ext cx="558930" cy="548862"/>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163" name="Freeform 75"/>
              <p:cNvSpPr>
                <a:spLocks/>
              </p:cNvSpPr>
              <p:nvPr/>
            </p:nvSpPr>
            <p:spPr bwMode="auto">
              <a:xfrm>
                <a:off x="5259550" y="3256952"/>
                <a:ext cx="1137822"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394" name="Group 163"/>
              <p:cNvGrpSpPr>
                <a:grpSpLocks/>
              </p:cNvGrpSpPr>
              <p:nvPr/>
            </p:nvGrpSpPr>
            <p:grpSpPr bwMode="auto">
              <a:xfrm>
                <a:off x="5269536" y="2807877"/>
                <a:ext cx="1117862" cy="1309159"/>
                <a:chOff x="5400219" y="2799120"/>
                <a:chExt cx="1117862" cy="1309159"/>
              </a:xfrm>
            </p:grpSpPr>
            <p:sp>
              <p:nvSpPr>
                <p:cNvPr id="165" name="Freeform 71"/>
                <p:cNvSpPr>
                  <a:spLocks noEditPoints="1"/>
                </p:cNvSpPr>
                <p:nvPr/>
              </p:nvSpPr>
              <p:spPr bwMode="auto">
                <a:xfrm>
                  <a:off x="5400219" y="3018666"/>
                  <a:ext cx="1117862"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166" name="Freeform 71"/>
                <p:cNvSpPr>
                  <a:spLocks noEditPoints="1"/>
                </p:cNvSpPr>
                <p:nvPr/>
              </p:nvSpPr>
              <p:spPr bwMode="auto">
                <a:xfrm>
                  <a:off x="5400219" y="2799120"/>
                  <a:ext cx="1117862"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167" name="TextBox 166"/>
                <p:cNvSpPr txBox="1"/>
                <p:nvPr/>
              </p:nvSpPr>
              <p:spPr>
                <a:xfrm>
                  <a:off x="5499242" y="3527856"/>
                  <a:ext cx="136058" cy="580423"/>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11" name="Group 167"/>
            <p:cNvGrpSpPr>
              <a:grpSpLocks noChangeAspect="1"/>
            </p:cNvGrpSpPr>
            <p:nvPr/>
          </p:nvGrpSpPr>
          <p:grpSpPr bwMode="auto">
            <a:xfrm>
              <a:off x="2151016" y="1025962"/>
              <a:ext cx="290525" cy="280957"/>
              <a:chOff x="5257360" y="2808239"/>
              <a:chExt cx="1143133" cy="1105484"/>
            </a:xfrm>
          </p:grpSpPr>
          <p:sp>
            <p:nvSpPr>
              <p:cNvPr id="169" name="Freeform 77"/>
              <p:cNvSpPr>
                <a:spLocks/>
              </p:cNvSpPr>
              <p:nvPr/>
            </p:nvSpPr>
            <p:spPr bwMode="auto">
              <a:xfrm>
                <a:off x="5813309" y="3039331"/>
                <a:ext cx="568446" cy="543371"/>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177" name="Freeform 77"/>
              <p:cNvSpPr>
                <a:spLocks/>
              </p:cNvSpPr>
              <p:nvPr/>
            </p:nvSpPr>
            <p:spPr bwMode="auto">
              <a:xfrm flipV="1">
                <a:off x="5269853" y="3039331"/>
                <a:ext cx="562197" cy="543371"/>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180" name="Freeform 75"/>
              <p:cNvSpPr>
                <a:spLocks/>
              </p:cNvSpPr>
              <p:nvPr/>
            </p:nvSpPr>
            <p:spPr bwMode="auto">
              <a:xfrm>
                <a:off x="5257360" y="3251683"/>
                <a:ext cx="1143133" cy="662040"/>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387" name="Group 180"/>
              <p:cNvGrpSpPr>
                <a:grpSpLocks/>
              </p:cNvGrpSpPr>
              <p:nvPr/>
            </p:nvGrpSpPr>
            <p:grpSpPr bwMode="auto">
              <a:xfrm>
                <a:off x="5263603" y="2808239"/>
                <a:ext cx="1130645" cy="1092991"/>
                <a:chOff x="5394286" y="2799482"/>
                <a:chExt cx="1130645" cy="1092991"/>
              </a:xfrm>
            </p:grpSpPr>
            <p:sp>
              <p:nvSpPr>
                <p:cNvPr id="182" name="Freeform 71"/>
                <p:cNvSpPr>
                  <a:spLocks noEditPoints="1"/>
                </p:cNvSpPr>
                <p:nvPr/>
              </p:nvSpPr>
              <p:spPr bwMode="auto">
                <a:xfrm>
                  <a:off x="5394286" y="3018082"/>
                  <a:ext cx="1130645" cy="874391"/>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183" name="Freeform 71"/>
                <p:cNvSpPr>
                  <a:spLocks noEditPoints="1"/>
                </p:cNvSpPr>
                <p:nvPr/>
              </p:nvSpPr>
              <p:spPr bwMode="auto">
                <a:xfrm>
                  <a:off x="5394286" y="2799482"/>
                  <a:ext cx="1130645" cy="874391"/>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184" name="TextBox 183"/>
                <p:cNvSpPr txBox="1"/>
                <p:nvPr/>
              </p:nvSpPr>
              <p:spPr>
                <a:xfrm>
                  <a:off x="5511433" y="3527853"/>
                  <a:ext cx="85153" cy="363264"/>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12" name="Group 185"/>
            <p:cNvGrpSpPr>
              <a:grpSpLocks noChangeAspect="1"/>
            </p:cNvGrpSpPr>
            <p:nvPr/>
          </p:nvGrpSpPr>
          <p:grpSpPr bwMode="auto">
            <a:xfrm>
              <a:off x="2357400" y="827545"/>
              <a:ext cx="290525" cy="280955"/>
              <a:chOff x="5254330" y="2807287"/>
              <a:chExt cx="1143133" cy="1105480"/>
            </a:xfrm>
          </p:grpSpPr>
          <p:sp>
            <p:nvSpPr>
              <p:cNvPr id="231" name="Freeform 77"/>
              <p:cNvSpPr>
                <a:spLocks/>
              </p:cNvSpPr>
              <p:nvPr/>
            </p:nvSpPr>
            <p:spPr bwMode="auto">
              <a:xfrm>
                <a:off x="5810279" y="3038375"/>
                <a:ext cx="568446" cy="543375"/>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32" name="Freeform 77"/>
              <p:cNvSpPr>
                <a:spLocks/>
              </p:cNvSpPr>
              <p:nvPr/>
            </p:nvSpPr>
            <p:spPr bwMode="auto">
              <a:xfrm flipV="1">
                <a:off x="5266823" y="3038375"/>
                <a:ext cx="562197" cy="543375"/>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33" name="Freeform 75"/>
              <p:cNvSpPr>
                <a:spLocks/>
              </p:cNvSpPr>
              <p:nvPr/>
            </p:nvSpPr>
            <p:spPr bwMode="auto">
              <a:xfrm>
                <a:off x="5254330" y="3250727"/>
                <a:ext cx="1143133" cy="662040"/>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380" name="Group 233"/>
              <p:cNvGrpSpPr>
                <a:grpSpLocks/>
              </p:cNvGrpSpPr>
              <p:nvPr/>
            </p:nvGrpSpPr>
            <p:grpSpPr bwMode="auto">
              <a:xfrm>
                <a:off x="5260573" y="2807287"/>
                <a:ext cx="1130645" cy="1092987"/>
                <a:chOff x="5391256" y="2798530"/>
                <a:chExt cx="1130645" cy="1092987"/>
              </a:xfrm>
            </p:grpSpPr>
            <p:sp>
              <p:nvSpPr>
                <p:cNvPr id="235" name="Freeform 71"/>
                <p:cNvSpPr>
                  <a:spLocks noEditPoints="1"/>
                </p:cNvSpPr>
                <p:nvPr/>
              </p:nvSpPr>
              <p:spPr bwMode="auto">
                <a:xfrm>
                  <a:off x="5391256" y="3017126"/>
                  <a:ext cx="1130645" cy="874391"/>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236" name="Freeform 71"/>
                <p:cNvSpPr>
                  <a:spLocks noEditPoints="1"/>
                </p:cNvSpPr>
                <p:nvPr/>
              </p:nvSpPr>
              <p:spPr bwMode="auto">
                <a:xfrm>
                  <a:off x="5391256" y="2798530"/>
                  <a:ext cx="1130645" cy="874391"/>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37" name="TextBox 236"/>
                <p:cNvSpPr txBox="1"/>
                <p:nvPr/>
              </p:nvSpPr>
              <p:spPr>
                <a:xfrm>
                  <a:off x="5511864" y="3527852"/>
                  <a:ext cx="85153" cy="363265"/>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13" name="Group 237"/>
            <p:cNvGrpSpPr>
              <a:grpSpLocks noChangeAspect="1"/>
            </p:cNvGrpSpPr>
            <p:nvPr/>
          </p:nvGrpSpPr>
          <p:grpSpPr bwMode="auto">
            <a:xfrm>
              <a:off x="2492343" y="1184696"/>
              <a:ext cx="182571" cy="207737"/>
              <a:chOff x="5256054" y="2811020"/>
              <a:chExt cx="1147806" cy="1306016"/>
            </a:xfrm>
          </p:grpSpPr>
          <p:sp>
            <p:nvSpPr>
              <p:cNvPr id="239" name="Freeform 77"/>
              <p:cNvSpPr>
                <a:spLocks/>
              </p:cNvSpPr>
              <p:nvPr/>
            </p:nvSpPr>
            <p:spPr bwMode="auto">
              <a:xfrm>
                <a:off x="5814984" y="3040549"/>
                <a:ext cx="568914"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40" name="Freeform 77"/>
              <p:cNvSpPr>
                <a:spLocks/>
              </p:cNvSpPr>
              <p:nvPr/>
            </p:nvSpPr>
            <p:spPr bwMode="auto">
              <a:xfrm flipV="1">
                <a:off x="5266038" y="3040549"/>
                <a:ext cx="568908"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41" name="Freeform 75"/>
              <p:cNvSpPr>
                <a:spLocks/>
              </p:cNvSpPr>
              <p:nvPr/>
            </p:nvSpPr>
            <p:spPr bwMode="auto">
              <a:xfrm>
                <a:off x="5256054" y="3250112"/>
                <a:ext cx="1147806"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373" name="Group 241"/>
              <p:cNvGrpSpPr>
                <a:grpSpLocks/>
              </p:cNvGrpSpPr>
              <p:nvPr/>
            </p:nvGrpSpPr>
            <p:grpSpPr bwMode="auto">
              <a:xfrm>
                <a:off x="5266040" y="2811020"/>
                <a:ext cx="1127839" cy="1306016"/>
                <a:chOff x="5396723" y="2802263"/>
                <a:chExt cx="1127839" cy="1306016"/>
              </a:xfrm>
            </p:grpSpPr>
            <p:sp>
              <p:nvSpPr>
                <p:cNvPr id="243" name="Freeform 71"/>
                <p:cNvSpPr>
                  <a:spLocks noEditPoints="1"/>
                </p:cNvSpPr>
                <p:nvPr/>
              </p:nvSpPr>
              <p:spPr bwMode="auto">
                <a:xfrm>
                  <a:off x="5396723" y="3021809"/>
                  <a:ext cx="1127839" cy="868205"/>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244" name="Freeform 71"/>
                <p:cNvSpPr>
                  <a:spLocks noEditPoints="1"/>
                </p:cNvSpPr>
                <p:nvPr/>
              </p:nvSpPr>
              <p:spPr bwMode="auto">
                <a:xfrm>
                  <a:off x="5396723" y="2802263"/>
                  <a:ext cx="1127839" cy="868205"/>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45" name="TextBox 244"/>
                <p:cNvSpPr txBox="1"/>
                <p:nvPr/>
              </p:nvSpPr>
              <p:spPr>
                <a:xfrm>
                  <a:off x="5507549" y="3527855"/>
                  <a:ext cx="136058" cy="580424"/>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14" name="Group 245"/>
            <p:cNvGrpSpPr>
              <a:grpSpLocks noChangeAspect="1"/>
            </p:cNvGrpSpPr>
            <p:nvPr/>
          </p:nvGrpSpPr>
          <p:grpSpPr bwMode="auto">
            <a:xfrm>
              <a:off x="2654275" y="1013263"/>
              <a:ext cx="182571" cy="208018"/>
              <a:chOff x="5254872" y="2809248"/>
              <a:chExt cx="1147806" cy="1307787"/>
            </a:xfrm>
          </p:grpSpPr>
          <p:sp>
            <p:nvSpPr>
              <p:cNvPr id="247" name="Freeform 77"/>
              <p:cNvSpPr>
                <a:spLocks/>
              </p:cNvSpPr>
              <p:nvPr/>
            </p:nvSpPr>
            <p:spPr bwMode="auto">
              <a:xfrm>
                <a:off x="5813802" y="3038776"/>
                <a:ext cx="568914" cy="548862"/>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48" name="Freeform 77"/>
              <p:cNvSpPr>
                <a:spLocks/>
              </p:cNvSpPr>
              <p:nvPr/>
            </p:nvSpPr>
            <p:spPr bwMode="auto">
              <a:xfrm flipV="1">
                <a:off x="5264856" y="3038776"/>
                <a:ext cx="568908" cy="548862"/>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49" name="Freeform 75"/>
              <p:cNvSpPr>
                <a:spLocks/>
              </p:cNvSpPr>
              <p:nvPr/>
            </p:nvSpPr>
            <p:spPr bwMode="auto">
              <a:xfrm>
                <a:off x="5254872" y="3258322"/>
                <a:ext cx="1147806"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366" name="Group 249"/>
              <p:cNvGrpSpPr>
                <a:grpSpLocks/>
              </p:cNvGrpSpPr>
              <p:nvPr/>
            </p:nvGrpSpPr>
            <p:grpSpPr bwMode="auto">
              <a:xfrm>
                <a:off x="5264858" y="2809248"/>
                <a:ext cx="1127839" cy="1307787"/>
                <a:chOff x="5395541" y="2800491"/>
                <a:chExt cx="1127839" cy="1307787"/>
              </a:xfrm>
            </p:grpSpPr>
            <p:sp>
              <p:nvSpPr>
                <p:cNvPr id="251" name="Freeform 71"/>
                <p:cNvSpPr>
                  <a:spLocks noEditPoints="1"/>
                </p:cNvSpPr>
                <p:nvPr/>
              </p:nvSpPr>
              <p:spPr bwMode="auto">
                <a:xfrm>
                  <a:off x="5395541" y="3020036"/>
                  <a:ext cx="1127839"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252" name="Freeform 71"/>
                <p:cNvSpPr>
                  <a:spLocks noEditPoints="1"/>
                </p:cNvSpPr>
                <p:nvPr/>
              </p:nvSpPr>
              <p:spPr bwMode="auto">
                <a:xfrm>
                  <a:off x="5395541" y="2800491"/>
                  <a:ext cx="1127839"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53" name="TextBox 252"/>
                <p:cNvSpPr txBox="1"/>
                <p:nvPr/>
              </p:nvSpPr>
              <p:spPr>
                <a:xfrm>
                  <a:off x="5523087" y="3527853"/>
                  <a:ext cx="136058" cy="580425"/>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15" name="Group 253"/>
            <p:cNvGrpSpPr>
              <a:grpSpLocks noChangeAspect="1"/>
            </p:cNvGrpSpPr>
            <p:nvPr/>
          </p:nvGrpSpPr>
          <p:grpSpPr bwMode="auto">
            <a:xfrm>
              <a:off x="2798744" y="1184696"/>
              <a:ext cx="180983" cy="207738"/>
              <a:chOff x="5257154" y="2811014"/>
              <a:chExt cx="1137822" cy="1306022"/>
            </a:xfrm>
          </p:grpSpPr>
          <p:sp>
            <p:nvSpPr>
              <p:cNvPr id="255" name="Freeform 77"/>
              <p:cNvSpPr>
                <a:spLocks/>
              </p:cNvSpPr>
              <p:nvPr/>
            </p:nvSpPr>
            <p:spPr bwMode="auto">
              <a:xfrm>
                <a:off x="5816084" y="3040543"/>
                <a:ext cx="558930"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56" name="Freeform 77"/>
              <p:cNvSpPr>
                <a:spLocks/>
              </p:cNvSpPr>
              <p:nvPr/>
            </p:nvSpPr>
            <p:spPr bwMode="auto">
              <a:xfrm flipV="1">
                <a:off x="5267132" y="3040543"/>
                <a:ext cx="558930"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57" name="Freeform 75"/>
              <p:cNvSpPr>
                <a:spLocks/>
              </p:cNvSpPr>
              <p:nvPr/>
            </p:nvSpPr>
            <p:spPr bwMode="auto">
              <a:xfrm>
                <a:off x="5257154" y="3250106"/>
                <a:ext cx="1137822"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359" name="Group 257"/>
              <p:cNvGrpSpPr>
                <a:grpSpLocks/>
              </p:cNvGrpSpPr>
              <p:nvPr/>
            </p:nvGrpSpPr>
            <p:grpSpPr bwMode="auto">
              <a:xfrm>
                <a:off x="5267134" y="2811014"/>
                <a:ext cx="1117862" cy="1306022"/>
                <a:chOff x="5397817" y="2802257"/>
                <a:chExt cx="1117862" cy="1306022"/>
              </a:xfrm>
            </p:grpSpPr>
            <p:sp>
              <p:nvSpPr>
                <p:cNvPr id="259" name="Freeform 71"/>
                <p:cNvSpPr>
                  <a:spLocks noEditPoints="1"/>
                </p:cNvSpPr>
                <p:nvPr/>
              </p:nvSpPr>
              <p:spPr bwMode="auto">
                <a:xfrm>
                  <a:off x="5397817" y="3021803"/>
                  <a:ext cx="1117862" cy="868205"/>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260" name="Freeform 71"/>
                <p:cNvSpPr>
                  <a:spLocks noEditPoints="1"/>
                </p:cNvSpPr>
                <p:nvPr/>
              </p:nvSpPr>
              <p:spPr bwMode="auto">
                <a:xfrm>
                  <a:off x="5397817" y="2802257"/>
                  <a:ext cx="1117862" cy="868205"/>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61" name="TextBox 260"/>
                <p:cNvSpPr txBox="1"/>
                <p:nvPr/>
              </p:nvSpPr>
              <p:spPr>
                <a:xfrm>
                  <a:off x="5498580" y="3527855"/>
                  <a:ext cx="136058" cy="580424"/>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16" name="Group 261"/>
            <p:cNvGrpSpPr>
              <a:grpSpLocks noChangeAspect="1"/>
            </p:cNvGrpSpPr>
            <p:nvPr/>
          </p:nvGrpSpPr>
          <p:grpSpPr bwMode="auto">
            <a:xfrm>
              <a:off x="2897174" y="1013261"/>
              <a:ext cx="182570" cy="208017"/>
              <a:chOff x="5253111" y="2809254"/>
              <a:chExt cx="1147800" cy="1307786"/>
            </a:xfrm>
          </p:grpSpPr>
          <p:sp>
            <p:nvSpPr>
              <p:cNvPr id="263" name="Freeform 77"/>
              <p:cNvSpPr>
                <a:spLocks/>
              </p:cNvSpPr>
              <p:nvPr/>
            </p:nvSpPr>
            <p:spPr bwMode="auto">
              <a:xfrm>
                <a:off x="5812042" y="3038783"/>
                <a:ext cx="568908" cy="548862"/>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64" name="Freeform 77"/>
              <p:cNvSpPr>
                <a:spLocks/>
              </p:cNvSpPr>
              <p:nvPr/>
            </p:nvSpPr>
            <p:spPr bwMode="auto">
              <a:xfrm flipV="1">
                <a:off x="5263089" y="3038783"/>
                <a:ext cx="568914" cy="548862"/>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65" name="Freeform 75"/>
              <p:cNvSpPr>
                <a:spLocks/>
              </p:cNvSpPr>
              <p:nvPr/>
            </p:nvSpPr>
            <p:spPr bwMode="auto">
              <a:xfrm>
                <a:off x="5253111" y="3258329"/>
                <a:ext cx="1147800"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352" name="Group 265"/>
              <p:cNvGrpSpPr>
                <a:grpSpLocks/>
              </p:cNvGrpSpPr>
              <p:nvPr/>
            </p:nvGrpSpPr>
            <p:grpSpPr bwMode="auto">
              <a:xfrm>
                <a:off x="5263091" y="2809254"/>
                <a:ext cx="1127846" cy="1307786"/>
                <a:chOff x="5393774" y="2800497"/>
                <a:chExt cx="1127846" cy="1307786"/>
              </a:xfrm>
            </p:grpSpPr>
            <p:sp>
              <p:nvSpPr>
                <p:cNvPr id="267" name="Freeform 71"/>
                <p:cNvSpPr>
                  <a:spLocks noEditPoints="1"/>
                </p:cNvSpPr>
                <p:nvPr/>
              </p:nvSpPr>
              <p:spPr bwMode="auto">
                <a:xfrm>
                  <a:off x="5393774" y="3020042"/>
                  <a:ext cx="1127846"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268" name="Freeform 71"/>
                <p:cNvSpPr>
                  <a:spLocks noEditPoints="1"/>
                </p:cNvSpPr>
                <p:nvPr/>
              </p:nvSpPr>
              <p:spPr bwMode="auto">
                <a:xfrm>
                  <a:off x="5393774" y="2800497"/>
                  <a:ext cx="1127846"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69" name="TextBox 268"/>
                <p:cNvSpPr txBox="1"/>
                <p:nvPr/>
              </p:nvSpPr>
              <p:spPr>
                <a:xfrm>
                  <a:off x="5488916" y="3527856"/>
                  <a:ext cx="136058" cy="580427"/>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17" name="Group 269"/>
            <p:cNvGrpSpPr>
              <a:grpSpLocks noChangeAspect="1"/>
            </p:cNvGrpSpPr>
            <p:nvPr/>
          </p:nvGrpSpPr>
          <p:grpSpPr bwMode="auto">
            <a:xfrm>
              <a:off x="2781281" y="878341"/>
              <a:ext cx="180983" cy="207822"/>
              <a:chOff x="5260612" y="2810480"/>
              <a:chExt cx="1137822" cy="1306556"/>
            </a:xfrm>
          </p:grpSpPr>
          <p:sp>
            <p:nvSpPr>
              <p:cNvPr id="271" name="Freeform 77"/>
              <p:cNvSpPr>
                <a:spLocks/>
              </p:cNvSpPr>
              <p:nvPr/>
            </p:nvSpPr>
            <p:spPr bwMode="auto">
              <a:xfrm>
                <a:off x="5819542" y="3040002"/>
                <a:ext cx="558930"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72" name="Freeform 77"/>
              <p:cNvSpPr>
                <a:spLocks/>
              </p:cNvSpPr>
              <p:nvPr/>
            </p:nvSpPr>
            <p:spPr bwMode="auto">
              <a:xfrm flipV="1">
                <a:off x="5270596" y="3040002"/>
                <a:ext cx="558930"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73" name="Freeform 75"/>
              <p:cNvSpPr>
                <a:spLocks/>
              </p:cNvSpPr>
              <p:nvPr/>
            </p:nvSpPr>
            <p:spPr bwMode="auto">
              <a:xfrm>
                <a:off x="5260612" y="3249572"/>
                <a:ext cx="1137822"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345" name="Group 273"/>
              <p:cNvGrpSpPr>
                <a:grpSpLocks/>
              </p:cNvGrpSpPr>
              <p:nvPr/>
            </p:nvGrpSpPr>
            <p:grpSpPr bwMode="auto">
              <a:xfrm>
                <a:off x="5270598" y="2810480"/>
                <a:ext cx="1117862" cy="1306556"/>
                <a:chOff x="5401281" y="2801723"/>
                <a:chExt cx="1117862" cy="1306556"/>
              </a:xfrm>
            </p:grpSpPr>
            <p:sp>
              <p:nvSpPr>
                <p:cNvPr id="275" name="Freeform 71"/>
                <p:cNvSpPr>
                  <a:spLocks noEditPoints="1"/>
                </p:cNvSpPr>
                <p:nvPr/>
              </p:nvSpPr>
              <p:spPr bwMode="auto">
                <a:xfrm>
                  <a:off x="5401281" y="3021268"/>
                  <a:ext cx="1117862" cy="868199"/>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276" name="Freeform 71"/>
                <p:cNvSpPr>
                  <a:spLocks noEditPoints="1"/>
                </p:cNvSpPr>
                <p:nvPr/>
              </p:nvSpPr>
              <p:spPr bwMode="auto">
                <a:xfrm>
                  <a:off x="5401281" y="2801723"/>
                  <a:ext cx="1117862" cy="868199"/>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77" name="TextBox 276"/>
                <p:cNvSpPr txBox="1"/>
                <p:nvPr/>
              </p:nvSpPr>
              <p:spPr>
                <a:xfrm>
                  <a:off x="5496852" y="3527852"/>
                  <a:ext cx="136058" cy="580427"/>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18" name="Group 277"/>
            <p:cNvGrpSpPr>
              <a:grpSpLocks noChangeAspect="1"/>
            </p:cNvGrpSpPr>
            <p:nvPr/>
          </p:nvGrpSpPr>
          <p:grpSpPr bwMode="auto">
            <a:xfrm>
              <a:off x="3186111" y="843419"/>
              <a:ext cx="479446" cy="461911"/>
              <a:chOff x="5257441" y="2809275"/>
              <a:chExt cx="1143663" cy="1101835"/>
            </a:xfrm>
          </p:grpSpPr>
          <p:sp>
            <p:nvSpPr>
              <p:cNvPr id="279" name="Freeform 77"/>
              <p:cNvSpPr>
                <a:spLocks/>
              </p:cNvSpPr>
              <p:nvPr/>
            </p:nvSpPr>
            <p:spPr bwMode="auto">
              <a:xfrm>
                <a:off x="5814123" y="3036458"/>
                <a:ext cx="564259" cy="549024"/>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80" name="Freeform 77"/>
              <p:cNvSpPr>
                <a:spLocks/>
              </p:cNvSpPr>
              <p:nvPr/>
            </p:nvSpPr>
            <p:spPr bwMode="auto">
              <a:xfrm flipV="1">
                <a:off x="5268801" y="3036458"/>
                <a:ext cx="564259" cy="545238"/>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81" name="Freeform 75"/>
              <p:cNvSpPr>
                <a:spLocks/>
              </p:cNvSpPr>
              <p:nvPr/>
            </p:nvSpPr>
            <p:spPr bwMode="auto">
              <a:xfrm>
                <a:off x="5257441" y="3252280"/>
                <a:ext cx="1143663" cy="658830"/>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338" name="Group 281"/>
              <p:cNvGrpSpPr>
                <a:grpSpLocks/>
              </p:cNvGrpSpPr>
              <p:nvPr/>
            </p:nvGrpSpPr>
            <p:grpSpPr bwMode="auto">
              <a:xfrm>
                <a:off x="5265015" y="2809275"/>
                <a:ext cx="1128516" cy="1090476"/>
                <a:chOff x="5395698" y="2800518"/>
                <a:chExt cx="1128516" cy="1090476"/>
              </a:xfrm>
            </p:grpSpPr>
            <p:sp>
              <p:nvSpPr>
                <p:cNvPr id="283" name="Freeform 71"/>
                <p:cNvSpPr>
                  <a:spLocks noEditPoints="1"/>
                </p:cNvSpPr>
                <p:nvPr/>
              </p:nvSpPr>
              <p:spPr bwMode="auto">
                <a:xfrm>
                  <a:off x="5395698" y="3020128"/>
                  <a:ext cx="1128516" cy="870866"/>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284" name="Freeform 71"/>
                <p:cNvSpPr>
                  <a:spLocks noEditPoints="1"/>
                </p:cNvSpPr>
                <p:nvPr/>
              </p:nvSpPr>
              <p:spPr bwMode="auto">
                <a:xfrm>
                  <a:off x="5395698" y="2800518"/>
                  <a:ext cx="1128516" cy="870866"/>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85" name="TextBox 284"/>
                <p:cNvSpPr txBox="1"/>
                <p:nvPr/>
              </p:nvSpPr>
              <p:spPr>
                <a:xfrm>
                  <a:off x="5524015" y="3527853"/>
                  <a:ext cx="51623" cy="220226"/>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19" name="Group 285"/>
            <p:cNvGrpSpPr>
              <a:grpSpLocks noChangeAspect="1"/>
            </p:cNvGrpSpPr>
            <p:nvPr/>
          </p:nvGrpSpPr>
          <p:grpSpPr bwMode="auto">
            <a:xfrm>
              <a:off x="3779863" y="989454"/>
              <a:ext cx="290525" cy="280956"/>
              <a:chOff x="5254830" y="2809254"/>
              <a:chExt cx="1143133" cy="1105480"/>
            </a:xfrm>
          </p:grpSpPr>
          <p:sp>
            <p:nvSpPr>
              <p:cNvPr id="287" name="Freeform 77"/>
              <p:cNvSpPr>
                <a:spLocks/>
              </p:cNvSpPr>
              <p:nvPr/>
            </p:nvSpPr>
            <p:spPr bwMode="auto">
              <a:xfrm>
                <a:off x="5810779" y="3040342"/>
                <a:ext cx="568446" cy="543375"/>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88" name="Freeform 77"/>
              <p:cNvSpPr>
                <a:spLocks/>
              </p:cNvSpPr>
              <p:nvPr/>
            </p:nvSpPr>
            <p:spPr bwMode="auto">
              <a:xfrm flipV="1">
                <a:off x="5267323" y="3040342"/>
                <a:ext cx="562197" cy="543375"/>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89" name="Freeform 75"/>
              <p:cNvSpPr>
                <a:spLocks/>
              </p:cNvSpPr>
              <p:nvPr/>
            </p:nvSpPr>
            <p:spPr bwMode="auto">
              <a:xfrm>
                <a:off x="5254830" y="3252694"/>
                <a:ext cx="1143133" cy="662040"/>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331" name="Group 289"/>
              <p:cNvGrpSpPr>
                <a:grpSpLocks/>
              </p:cNvGrpSpPr>
              <p:nvPr/>
            </p:nvGrpSpPr>
            <p:grpSpPr bwMode="auto">
              <a:xfrm>
                <a:off x="5261073" y="2809254"/>
                <a:ext cx="1130645" cy="1092987"/>
                <a:chOff x="5391756" y="2800497"/>
                <a:chExt cx="1130645" cy="1092987"/>
              </a:xfrm>
            </p:grpSpPr>
            <p:sp>
              <p:nvSpPr>
                <p:cNvPr id="291" name="Freeform 71"/>
                <p:cNvSpPr>
                  <a:spLocks noEditPoints="1"/>
                </p:cNvSpPr>
                <p:nvPr/>
              </p:nvSpPr>
              <p:spPr bwMode="auto">
                <a:xfrm>
                  <a:off x="5391756" y="3019093"/>
                  <a:ext cx="1130645" cy="874391"/>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292" name="Freeform 71"/>
                <p:cNvSpPr>
                  <a:spLocks noEditPoints="1"/>
                </p:cNvSpPr>
                <p:nvPr/>
              </p:nvSpPr>
              <p:spPr bwMode="auto">
                <a:xfrm>
                  <a:off x="5391756" y="2800497"/>
                  <a:ext cx="1130645" cy="874391"/>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93" name="TextBox 292"/>
                <p:cNvSpPr txBox="1"/>
                <p:nvPr/>
              </p:nvSpPr>
              <p:spPr>
                <a:xfrm>
                  <a:off x="5528109" y="3527853"/>
                  <a:ext cx="85153" cy="363264"/>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20" name="Group 293"/>
            <p:cNvGrpSpPr>
              <a:grpSpLocks noChangeAspect="1"/>
            </p:cNvGrpSpPr>
            <p:nvPr/>
          </p:nvGrpSpPr>
          <p:grpSpPr bwMode="auto">
            <a:xfrm>
              <a:off x="3987834" y="791038"/>
              <a:ext cx="290526" cy="280957"/>
              <a:chOff x="5258045" y="2808298"/>
              <a:chExt cx="1143137" cy="1105484"/>
            </a:xfrm>
          </p:grpSpPr>
          <p:sp>
            <p:nvSpPr>
              <p:cNvPr id="295" name="Freeform 77"/>
              <p:cNvSpPr>
                <a:spLocks/>
              </p:cNvSpPr>
              <p:nvPr/>
            </p:nvSpPr>
            <p:spPr bwMode="auto">
              <a:xfrm>
                <a:off x="5813998" y="3039390"/>
                <a:ext cx="568442" cy="543371"/>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96" name="Freeform 77"/>
              <p:cNvSpPr>
                <a:spLocks/>
              </p:cNvSpPr>
              <p:nvPr/>
            </p:nvSpPr>
            <p:spPr bwMode="auto">
              <a:xfrm flipV="1">
                <a:off x="5270538" y="3039390"/>
                <a:ext cx="562197" cy="543371"/>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297" name="Freeform 75"/>
              <p:cNvSpPr>
                <a:spLocks/>
              </p:cNvSpPr>
              <p:nvPr/>
            </p:nvSpPr>
            <p:spPr bwMode="auto">
              <a:xfrm>
                <a:off x="5258045" y="3251742"/>
                <a:ext cx="1143137" cy="662040"/>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324" name="Group 297"/>
              <p:cNvGrpSpPr>
                <a:grpSpLocks/>
              </p:cNvGrpSpPr>
              <p:nvPr/>
            </p:nvGrpSpPr>
            <p:grpSpPr bwMode="auto">
              <a:xfrm>
                <a:off x="5264292" y="2808298"/>
                <a:ext cx="1130641" cy="1092991"/>
                <a:chOff x="5394975" y="2799541"/>
                <a:chExt cx="1130641" cy="1092991"/>
              </a:xfrm>
            </p:grpSpPr>
            <p:sp>
              <p:nvSpPr>
                <p:cNvPr id="299" name="Freeform 71"/>
                <p:cNvSpPr>
                  <a:spLocks noEditPoints="1"/>
                </p:cNvSpPr>
                <p:nvPr/>
              </p:nvSpPr>
              <p:spPr bwMode="auto">
                <a:xfrm>
                  <a:off x="5394975" y="3018141"/>
                  <a:ext cx="1130641" cy="874391"/>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300" name="Freeform 71"/>
                <p:cNvSpPr>
                  <a:spLocks noEditPoints="1"/>
                </p:cNvSpPr>
                <p:nvPr/>
              </p:nvSpPr>
              <p:spPr bwMode="auto">
                <a:xfrm>
                  <a:off x="5394975" y="2799541"/>
                  <a:ext cx="1130641" cy="874391"/>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01" name="TextBox 300"/>
                <p:cNvSpPr txBox="1"/>
                <p:nvPr/>
              </p:nvSpPr>
              <p:spPr>
                <a:xfrm>
                  <a:off x="5528542" y="3527853"/>
                  <a:ext cx="85153" cy="363264"/>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21" name="Group 301"/>
            <p:cNvGrpSpPr>
              <a:grpSpLocks noChangeAspect="1"/>
            </p:cNvGrpSpPr>
            <p:nvPr/>
          </p:nvGrpSpPr>
          <p:grpSpPr bwMode="auto">
            <a:xfrm>
              <a:off x="4122778" y="1148187"/>
              <a:ext cx="180983" cy="207477"/>
              <a:chOff x="5261995" y="2812649"/>
              <a:chExt cx="1137822" cy="1304387"/>
            </a:xfrm>
          </p:grpSpPr>
          <p:sp>
            <p:nvSpPr>
              <p:cNvPr id="303" name="Freeform 77"/>
              <p:cNvSpPr>
                <a:spLocks/>
              </p:cNvSpPr>
              <p:nvPr/>
            </p:nvSpPr>
            <p:spPr bwMode="auto">
              <a:xfrm>
                <a:off x="5820926" y="3042171"/>
                <a:ext cx="558930"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04" name="Freeform 77"/>
              <p:cNvSpPr>
                <a:spLocks/>
              </p:cNvSpPr>
              <p:nvPr/>
            </p:nvSpPr>
            <p:spPr bwMode="auto">
              <a:xfrm flipV="1">
                <a:off x="5271973" y="3042171"/>
                <a:ext cx="558930"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05" name="Freeform 75"/>
              <p:cNvSpPr>
                <a:spLocks/>
              </p:cNvSpPr>
              <p:nvPr/>
            </p:nvSpPr>
            <p:spPr bwMode="auto">
              <a:xfrm>
                <a:off x="5261995" y="3251741"/>
                <a:ext cx="1137822"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317" name="Group 305"/>
              <p:cNvGrpSpPr>
                <a:grpSpLocks/>
              </p:cNvGrpSpPr>
              <p:nvPr/>
            </p:nvGrpSpPr>
            <p:grpSpPr bwMode="auto">
              <a:xfrm>
                <a:off x="5271975" y="2812649"/>
                <a:ext cx="1117862" cy="1304387"/>
                <a:chOff x="5402658" y="2803892"/>
                <a:chExt cx="1117862" cy="1304387"/>
              </a:xfrm>
            </p:grpSpPr>
            <p:sp>
              <p:nvSpPr>
                <p:cNvPr id="307" name="Freeform 71"/>
                <p:cNvSpPr>
                  <a:spLocks noEditPoints="1"/>
                </p:cNvSpPr>
                <p:nvPr/>
              </p:nvSpPr>
              <p:spPr bwMode="auto">
                <a:xfrm>
                  <a:off x="5402658" y="3023437"/>
                  <a:ext cx="1117862" cy="868199"/>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308" name="Freeform 71"/>
                <p:cNvSpPr>
                  <a:spLocks noEditPoints="1"/>
                </p:cNvSpPr>
                <p:nvPr/>
              </p:nvSpPr>
              <p:spPr bwMode="auto">
                <a:xfrm>
                  <a:off x="5402658" y="2803892"/>
                  <a:ext cx="1117862" cy="868199"/>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09" name="TextBox 308"/>
                <p:cNvSpPr txBox="1"/>
                <p:nvPr/>
              </p:nvSpPr>
              <p:spPr>
                <a:xfrm>
                  <a:off x="5495867" y="3527852"/>
                  <a:ext cx="136058" cy="580427"/>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22" name="Group 309"/>
            <p:cNvGrpSpPr>
              <a:grpSpLocks noChangeAspect="1"/>
            </p:cNvGrpSpPr>
            <p:nvPr/>
          </p:nvGrpSpPr>
          <p:grpSpPr bwMode="auto">
            <a:xfrm>
              <a:off x="4284710" y="976755"/>
              <a:ext cx="180983" cy="207760"/>
              <a:chOff x="5260813" y="2810870"/>
              <a:chExt cx="1137822" cy="1306165"/>
            </a:xfrm>
          </p:grpSpPr>
          <p:sp>
            <p:nvSpPr>
              <p:cNvPr id="311" name="Freeform 77"/>
              <p:cNvSpPr>
                <a:spLocks/>
              </p:cNvSpPr>
              <p:nvPr/>
            </p:nvSpPr>
            <p:spPr bwMode="auto">
              <a:xfrm>
                <a:off x="5819744" y="3040392"/>
                <a:ext cx="558930"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12" name="Freeform 77"/>
              <p:cNvSpPr>
                <a:spLocks/>
              </p:cNvSpPr>
              <p:nvPr/>
            </p:nvSpPr>
            <p:spPr bwMode="auto">
              <a:xfrm flipV="1">
                <a:off x="5270791" y="3040392"/>
                <a:ext cx="558930"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13" name="Freeform 75"/>
              <p:cNvSpPr>
                <a:spLocks/>
              </p:cNvSpPr>
              <p:nvPr/>
            </p:nvSpPr>
            <p:spPr bwMode="auto">
              <a:xfrm>
                <a:off x="5260813" y="3249962"/>
                <a:ext cx="1137822"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310" name="Group 313"/>
              <p:cNvGrpSpPr>
                <a:grpSpLocks/>
              </p:cNvGrpSpPr>
              <p:nvPr/>
            </p:nvGrpSpPr>
            <p:grpSpPr bwMode="auto">
              <a:xfrm>
                <a:off x="5270793" y="2810870"/>
                <a:ext cx="1117862" cy="1306165"/>
                <a:chOff x="5401476" y="2802113"/>
                <a:chExt cx="1117862" cy="1306165"/>
              </a:xfrm>
            </p:grpSpPr>
            <p:sp>
              <p:nvSpPr>
                <p:cNvPr id="315" name="Freeform 71"/>
                <p:cNvSpPr>
                  <a:spLocks noEditPoints="1"/>
                </p:cNvSpPr>
                <p:nvPr/>
              </p:nvSpPr>
              <p:spPr bwMode="auto">
                <a:xfrm>
                  <a:off x="5401476" y="3021658"/>
                  <a:ext cx="1117862" cy="868199"/>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316" name="Freeform 71"/>
                <p:cNvSpPr>
                  <a:spLocks noEditPoints="1"/>
                </p:cNvSpPr>
                <p:nvPr/>
              </p:nvSpPr>
              <p:spPr bwMode="auto">
                <a:xfrm>
                  <a:off x="5401476" y="2802113"/>
                  <a:ext cx="1117862" cy="868199"/>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17" name="TextBox 316"/>
                <p:cNvSpPr txBox="1"/>
                <p:nvPr/>
              </p:nvSpPr>
              <p:spPr>
                <a:xfrm>
                  <a:off x="5511406" y="3527853"/>
                  <a:ext cx="136058" cy="580425"/>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23" name="Group 317"/>
            <p:cNvGrpSpPr>
              <a:grpSpLocks noChangeAspect="1"/>
            </p:cNvGrpSpPr>
            <p:nvPr/>
          </p:nvGrpSpPr>
          <p:grpSpPr bwMode="auto">
            <a:xfrm>
              <a:off x="4427591" y="1148189"/>
              <a:ext cx="182570" cy="207479"/>
              <a:chOff x="5253111" y="2812642"/>
              <a:chExt cx="1147800" cy="1304394"/>
            </a:xfrm>
          </p:grpSpPr>
          <p:sp>
            <p:nvSpPr>
              <p:cNvPr id="319" name="Freeform 77"/>
              <p:cNvSpPr>
                <a:spLocks/>
              </p:cNvSpPr>
              <p:nvPr/>
            </p:nvSpPr>
            <p:spPr bwMode="auto">
              <a:xfrm>
                <a:off x="5812042" y="3042165"/>
                <a:ext cx="568908"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20" name="Freeform 77"/>
              <p:cNvSpPr>
                <a:spLocks/>
              </p:cNvSpPr>
              <p:nvPr/>
            </p:nvSpPr>
            <p:spPr bwMode="auto">
              <a:xfrm flipV="1">
                <a:off x="5263089" y="3042165"/>
                <a:ext cx="568914"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21" name="Freeform 75"/>
              <p:cNvSpPr>
                <a:spLocks/>
              </p:cNvSpPr>
              <p:nvPr/>
            </p:nvSpPr>
            <p:spPr bwMode="auto">
              <a:xfrm>
                <a:off x="5253111" y="3251734"/>
                <a:ext cx="1147800"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303" name="Group 321"/>
              <p:cNvGrpSpPr>
                <a:grpSpLocks/>
              </p:cNvGrpSpPr>
              <p:nvPr/>
            </p:nvGrpSpPr>
            <p:grpSpPr bwMode="auto">
              <a:xfrm>
                <a:off x="5263091" y="2812642"/>
                <a:ext cx="1127846" cy="1304394"/>
                <a:chOff x="5393774" y="2803885"/>
                <a:chExt cx="1127846" cy="1304394"/>
              </a:xfrm>
            </p:grpSpPr>
            <p:sp>
              <p:nvSpPr>
                <p:cNvPr id="323" name="Freeform 71"/>
                <p:cNvSpPr>
                  <a:spLocks noEditPoints="1"/>
                </p:cNvSpPr>
                <p:nvPr/>
              </p:nvSpPr>
              <p:spPr bwMode="auto">
                <a:xfrm>
                  <a:off x="5393774" y="3023431"/>
                  <a:ext cx="1127846" cy="868199"/>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324" name="Freeform 71"/>
                <p:cNvSpPr>
                  <a:spLocks noEditPoints="1"/>
                </p:cNvSpPr>
                <p:nvPr/>
              </p:nvSpPr>
              <p:spPr bwMode="auto">
                <a:xfrm>
                  <a:off x="5393774" y="2803885"/>
                  <a:ext cx="1127846" cy="868199"/>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25" name="TextBox 324"/>
                <p:cNvSpPr txBox="1"/>
                <p:nvPr/>
              </p:nvSpPr>
              <p:spPr>
                <a:xfrm>
                  <a:off x="5525225" y="3527855"/>
                  <a:ext cx="136058" cy="580424"/>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24" name="Group 325"/>
            <p:cNvGrpSpPr>
              <a:grpSpLocks noChangeAspect="1"/>
            </p:cNvGrpSpPr>
            <p:nvPr/>
          </p:nvGrpSpPr>
          <p:grpSpPr bwMode="auto">
            <a:xfrm>
              <a:off x="4527607" y="976755"/>
              <a:ext cx="180983" cy="207759"/>
              <a:chOff x="5259040" y="2810876"/>
              <a:chExt cx="1137822" cy="1306160"/>
            </a:xfrm>
          </p:grpSpPr>
          <p:sp>
            <p:nvSpPr>
              <p:cNvPr id="327" name="Freeform 77"/>
              <p:cNvSpPr>
                <a:spLocks/>
              </p:cNvSpPr>
              <p:nvPr/>
            </p:nvSpPr>
            <p:spPr bwMode="auto">
              <a:xfrm>
                <a:off x="5817971" y="3040398"/>
                <a:ext cx="558930"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28" name="Freeform 77"/>
              <p:cNvSpPr>
                <a:spLocks/>
              </p:cNvSpPr>
              <p:nvPr/>
            </p:nvSpPr>
            <p:spPr bwMode="auto">
              <a:xfrm flipV="1">
                <a:off x="5269024" y="3040398"/>
                <a:ext cx="558930"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29" name="Freeform 75"/>
              <p:cNvSpPr>
                <a:spLocks/>
              </p:cNvSpPr>
              <p:nvPr/>
            </p:nvSpPr>
            <p:spPr bwMode="auto">
              <a:xfrm>
                <a:off x="5259040" y="3249968"/>
                <a:ext cx="1137822"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296" name="Group 329"/>
              <p:cNvGrpSpPr>
                <a:grpSpLocks/>
              </p:cNvGrpSpPr>
              <p:nvPr/>
            </p:nvGrpSpPr>
            <p:grpSpPr bwMode="auto">
              <a:xfrm>
                <a:off x="5269026" y="2810876"/>
                <a:ext cx="1117862" cy="1306160"/>
                <a:chOff x="5399709" y="2802119"/>
                <a:chExt cx="1117862" cy="1306160"/>
              </a:xfrm>
            </p:grpSpPr>
            <p:sp>
              <p:nvSpPr>
                <p:cNvPr id="331" name="Freeform 71"/>
                <p:cNvSpPr>
                  <a:spLocks noEditPoints="1"/>
                </p:cNvSpPr>
                <p:nvPr/>
              </p:nvSpPr>
              <p:spPr bwMode="auto">
                <a:xfrm>
                  <a:off x="5399709" y="3021664"/>
                  <a:ext cx="1117862" cy="868199"/>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332" name="Freeform 71"/>
                <p:cNvSpPr>
                  <a:spLocks noEditPoints="1"/>
                </p:cNvSpPr>
                <p:nvPr/>
              </p:nvSpPr>
              <p:spPr bwMode="auto">
                <a:xfrm>
                  <a:off x="5399709" y="2802119"/>
                  <a:ext cx="1117862" cy="868199"/>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33" name="TextBox 332"/>
                <p:cNvSpPr txBox="1"/>
                <p:nvPr/>
              </p:nvSpPr>
              <p:spPr>
                <a:xfrm>
                  <a:off x="5515561" y="3527852"/>
                  <a:ext cx="136058" cy="580427"/>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25" name="Group 333"/>
            <p:cNvGrpSpPr>
              <a:grpSpLocks noChangeAspect="1"/>
            </p:cNvGrpSpPr>
            <p:nvPr/>
          </p:nvGrpSpPr>
          <p:grpSpPr bwMode="auto">
            <a:xfrm>
              <a:off x="4410127" y="841834"/>
              <a:ext cx="182571" cy="207566"/>
              <a:chOff x="5256563" y="2812095"/>
              <a:chExt cx="1147806" cy="1304941"/>
            </a:xfrm>
          </p:grpSpPr>
          <p:sp>
            <p:nvSpPr>
              <p:cNvPr id="335" name="Freeform 77"/>
              <p:cNvSpPr>
                <a:spLocks/>
              </p:cNvSpPr>
              <p:nvPr/>
            </p:nvSpPr>
            <p:spPr bwMode="auto">
              <a:xfrm>
                <a:off x="5815493" y="3041624"/>
                <a:ext cx="568914"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36" name="Freeform 77"/>
              <p:cNvSpPr>
                <a:spLocks/>
              </p:cNvSpPr>
              <p:nvPr/>
            </p:nvSpPr>
            <p:spPr bwMode="auto">
              <a:xfrm flipV="1">
                <a:off x="5266547" y="3041624"/>
                <a:ext cx="568908"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37" name="Freeform 75"/>
              <p:cNvSpPr>
                <a:spLocks/>
              </p:cNvSpPr>
              <p:nvPr/>
            </p:nvSpPr>
            <p:spPr bwMode="auto">
              <a:xfrm>
                <a:off x="5256563" y="3251187"/>
                <a:ext cx="1147806"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289" name="Group 337"/>
              <p:cNvGrpSpPr>
                <a:grpSpLocks/>
              </p:cNvGrpSpPr>
              <p:nvPr/>
            </p:nvGrpSpPr>
            <p:grpSpPr bwMode="auto">
              <a:xfrm>
                <a:off x="5266549" y="2812095"/>
                <a:ext cx="1127839" cy="1304941"/>
                <a:chOff x="5397232" y="2803338"/>
                <a:chExt cx="1127839" cy="1304941"/>
              </a:xfrm>
            </p:grpSpPr>
            <p:sp>
              <p:nvSpPr>
                <p:cNvPr id="339" name="Freeform 71"/>
                <p:cNvSpPr>
                  <a:spLocks noEditPoints="1"/>
                </p:cNvSpPr>
                <p:nvPr/>
              </p:nvSpPr>
              <p:spPr bwMode="auto">
                <a:xfrm>
                  <a:off x="5397232" y="3022884"/>
                  <a:ext cx="1127839" cy="868205"/>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340" name="Freeform 71"/>
                <p:cNvSpPr>
                  <a:spLocks noEditPoints="1"/>
                </p:cNvSpPr>
                <p:nvPr/>
              </p:nvSpPr>
              <p:spPr bwMode="auto">
                <a:xfrm>
                  <a:off x="5397232" y="2803338"/>
                  <a:ext cx="1127839" cy="868205"/>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41" name="TextBox 340"/>
                <p:cNvSpPr txBox="1"/>
                <p:nvPr/>
              </p:nvSpPr>
              <p:spPr>
                <a:xfrm>
                  <a:off x="5523496" y="3527855"/>
                  <a:ext cx="136058" cy="580424"/>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26" name="Group 341"/>
            <p:cNvGrpSpPr>
              <a:grpSpLocks noChangeAspect="1"/>
            </p:cNvGrpSpPr>
            <p:nvPr/>
          </p:nvGrpSpPr>
          <p:grpSpPr bwMode="auto">
            <a:xfrm>
              <a:off x="4859410" y="1156123"/>
              <a:ext cx="182570" cy="207815"/>
              <a:chOff x="5254451" y="2810524"/>
              <a:chExt cx="1147800" cy="1306511"/>
            </a:xfrm>
          </p:grpSpPr>
          <p:sp>
            <p:nvSpPr>
              <p:cNvPr id="343" name="Freeform 77"/>
              <p:cNvSpPr>
                <a:spLocks/>
              </p:cNvSpPr>
              <p:nvPr/>
            </p:nvSpPr>
            <p:spPr bwMode="auto">
              <a:xfrm>
                <a:off x="5813381" y="3040052"/>
                <a:ext cx="568908"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44" name="Freeform 77"/>
              <p:cNvSpPr>
                <a:spLocks/>
              </p:cNvSpPr>
              <p:nvPr/>
            </p:nvSpPr>
            <p:spPr bwMode="auto">
              <a:xfrm flipV="1">
                <a:off x="5264428" y="3040052"/>
                <a:ext cx="568914"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45" name="Freeform 75"/>
              <p:cNvSpPr>
                <a:spLocks/>
              </p:cNvSpPr>
              <p:nvPr/>
            </p:nvSpPr>
            <p:spPr bwMode="auto">
              <a:xfrm>
                <a:off x="5254451" y="3249616"/>
                <a:ext cx="1147800"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282" name="Group 345"/>
              <p:cNvGrpSpPr>
                <a:grpSpLocks/>
              </p:cNvGrpSpPr>
              <p:nvPr/>
            </p:nvGrpSpPr>
            <p:grpSpPr bwMode="auto">
              <a:xfrm>
                <a:off x="5264430" y="2810524"/>
                <a:ext cx="1127846" cy="1306511"/>
                <a:chOff x="5395113" y="2801767"/>
                <a:chExt cx="1127846" cy="1306511"/>
              </a:xfrm>
            </p:grpSpPr>
            <p:sp>
              <p:nvSpPr>
                <p:cNvPr id="347" name="Freeform 71"/>
                <p:cNvSpPr>
                  <a:spLocks noEditPoints="1"/>
                </p:cNvSpPr>
                <p:nvPr/>
              </p:nvSpPr>
              <p:spPr bwMode="auto">
                <a:xfrm>
                  <a:off x="5395113" y="3021312"/>
                  <a:ext cx="1127846" cy="868205"/>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348" name="Freeform 71"/>
                <p:cNvSpPr>
                  <a:spLocks noEditPoints="1"/>
                </p:cNvSpPr>
                <p:nvPr/>
              </p:nvSpPr>
              <p:spPr bwMode="auto">
                <a:xfrm>
                  <a:off x="5395113" y="2801767"/>
                  <a:ext cx="1127846" cy="868205"/>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49" name="TextBox 348"/>
                <p:cNvSpPr txBox="1"/>
                <p:nvPr/>
              </p:nvSpPr>
              <p:spPr>
                <a:xfrm>
                  <a:off x="5494509" y="3527852"/>
                  <a:ext cx="136058" cy="580426"/>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27" name="Group 349"/>
            <p:cNvGrpSpPr>
              <a:grpSpLocks noChangeAspect="1"/>
            </p:cNvGrpSpPr>
            <p:nvPr/>
          </p:nvGrpSpPr>
          <p:grpSpPr bwMode="auto">
            <a:xfrm>
              <a:off x="5021342" y="984694"/>
              <a:ext cx="182570" cy="208098"/>
              <a:chOff x="5253269" y="2808751"/>
              <a:chExt cx="1147800" cy="1308285"/>
            </a:xfrm>
          </p:grpSpPr>
          <p:sp>
            <p:nvSpPr>
              <p:cNvPr id="351" name="Freeform 77"/>
              <p:cNvSpPr>
                <a:spLocks/>
              </p:cNvSpPr>
              <p:nvPr/>
            </p:nvSpPr>
            <p:spPr bwMode="auto">
              <a:xfrm>
                <a:off x="5812199" y="3038280"/>
                <a:ext cx="568908" cy="548862"/>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52" name="Freeform 77"/>
              <p:cNvSpPr>
                <a:spLocks/>
              </p:cNvSpPr>
              <p:nvPr/>
            </p:nvSpPr>
            <p:spPr bwMode="auto">
              <a:xfrm flipV="1">
                <a:off x="5263246" y="3038280"/>
                <a:ext cx="568914" cy="548862"/>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53" name="Freeform 75"/>
              <p:cNvSpPr>
                <a:spLocks/>
              </p:cNvSpPr>
              <p:nvPr/>
            </p:nvSpPr>
            <p:spPr bwMode="auto">
              <a:xfrm>
                <a:off x="5253269" y="3257826"/>
                <a:ext cx="1147800"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275" name="Group 353"/>
              <p:cNvGrpSpPr>
                <a:grpSpLocks/>
              </p:cNvGrpSpPr>
              <p:nvPr/>
            </p:nvGrpSpPr>
            <p:grpSpPr bwMode="auto">
              <a:xfrm>
                <a:off x="5263248" y="2808751"/>
                <a:ext cx="1127846" cy="1308285"/>
                <a:chOff x="5393931" y="2799994"/>
                <a:chExt cx="1127846" cy="1308285"/>
              </a:xfrm>
            </p:grpSpPr>
            <p:sp>
              <p:nvSpPr>
                <p:cNvPr id="355" name="Freeform 71"/>
                <p:cNvSpPr>
                  <a:spLocks noEditPoints="1"/>
                </p:cNvSpPr>
                <p:nvPr/>
              </p:nvSpPr>
              <p:spPr bwMode="auto">
                <a:xfrm>
                  <a:off x="5393931" y="3019540"/>
                  <a:ext cx="1127846"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356" name="Freeform 71"/>
                <p:cNvSpPr>
                  <a:spLocks noEditPoints="1"/>
                </p:cNvSpPr>
                <p:nvPr/>
              </p:nvSpPr>
              <p:spPr bwMode="auto">
                <a:xfrm>
                  <a:off x="5393931" y="2799994"/>
                  <a:ext cx="1127846"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57" name="TextBox 356"/>
                <p:cNvSpPr txBox="1"/>
                <p:nvPr/>
              </p:nvSpPr>
              <p:spPr>
                <a:xfrm>
                  <a:off x="5510047" y="3527855"/>
                  <a:ext cx="136058" cy="580424"/>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28" name="Group 357"/>
            <p:cNvGrpSpPr>
              <a:grpSpLocks noChangeAspect="1"/>
            </p:cNvGrpSpPr>
            <p:nvPr/>
          </p:nvGrpSpPr>
          <p:grpSpPr bwMode="auto">
            <a:xfrm>
              <a:off x="5165811" y="1156123"/>
              <a:ext cx="182571" cy="207816"/>
              <a:chOff x="5255551" y="2810518"/>
              <a:chExt cx="1147806" cy="1306518"/>
            </a:xfrm>
          </p:grpSpPr>
          <p:sp>
            <p:nvSpPr>
              <p:cNvPr id="359" name="Freeform 77"/>
              <p:cNvSpPr>
                <a:spLocks/>
              </p:cNvSpPr>
              <p:nvPr/>
            </p:nvSpPr>
            <p:spPr bwMode="auto">
              <a:xfrm>
                <a:off x="5814481" y="3040046"/>
                <a:ext cx="568914"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60" name="Freeform 77"/>
              <p:cNvSpPr>
                <a:spLocks/>
              </p:cNvSpPr>
              <p:nvPr/>
            </p:nvSpPr>
            <p:spPr bwMode="auto">
              <a:xfrm flipV="1">
                <a:off x="5265535" y="3040046"/>
                <a:ext cx="568908"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61" name="Freeform 75"/>
              <p:cNvSpPr>
                <a:spLocks/>
              </p:cNvSpPr>
              <p:nvPr/>
            </p:nvSpPr>
            <p:spPr bwMode="auto">
              <a:xfrm>
                <a:off x="5255551" y="3249610"/>
                <a:ext cx="1147806"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268" name="Group 361"/>
              <p:cNvGrpSpPr>
                <a:grpSpLocks/>
              </p:cNvGrpSpPr>
              <p:nvPr/>
            </p:nvGrpSpPr>
            <p:grpSpPr bwMode="auto">
              <a:xfrm>
                <a:off x="5265537" y="2810518"/>
                <a:ext cx="1127839" cy="1306518"/>
                <a:chOff x="5396220" y="2801761"/>
                <a:chExt cx="1127839" cy="1306518"/>
              </a:xfrm>
            </p:grpSpPr>
            <p:sp>
              <p:nvSpPr>
                <p:cNvPr id="363" name="Freeform 71"/>
                <p:cNvSpPr>
                  <a:spLocks noEditPoints="1"/>
                </p:cNvSpPr>
                <p:nvPr/>
              </p:nvSpPr>
              <p:spPr bwMode="auto">
                <a:xfrm>
                  <a:off x="5396220" y="3021306"/>
                  <a:ext cx="1127839" cy="868205"/>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364" name="Freeform 71"/>
                <p:cNvSpPr>
                  <a:spLocks noEditPoints="1"/>
                </p:cNvSpPr>
                <p:nvPr/>
              </p:nvSpPr>
              <p:spPr bwMode="auto">
                <a:xfrm>
                  <a:off x="5396220" y="2801761"/>
                  <a:ext cx="1127839" cy="868205"/>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65" name="TextBox 364"/>
                <p:cNvSpPr txBox="1"/>
                <p:nvPr/>
              </p:nvSpPr>
              <p:spPr>
                <a:xfrm>
                  <a:off x="5523870" y="3527852"/>
                  <a:ext cx="136058" cy="580427"/>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29" name="Group 365"/>
            <p:cNvGrpSpPr>
              <a:grpSpLocks noChangeAspect="1"/>
            </p:cNvGrpSpPr>
            <p:nvPr/>
          </p:nvGrpSpPr>
          <p:grpSpPr bwMode="auto">
            <a:xfrm>
              <a:off x="5265828" y="984694"/>
              <a:ext cx="180983" cy="208097"/>
              <a:chOff x="5261486" y="2808757"/>
              <a:chExt cx="1137822" cy="1308279"/>
            </a:xfrm>
          </p:grpSpPr>
          <p:sp>
            <p:nvSpPr>
              <p:cNvPr id="367" name="Freeform 77"/>
              <p:cNvSpPr>
                <a:spLocks/>
              </p:cNvSpPr>
              <p:nvPr/>
            </p:nvSpPr>
            <p:spPr bwMode="auto">
              <a:xfrm>
                <a:off x="5820416" y="3038286"/>
                <a:ext cx="558930" cy="548862"/>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68" name="Freeform 77"/>
              <p:cNvSpPr>
                <a:spLocks/>
              </p:cNvSpPr>
              <p:nvPr/>
            </p:nvSpPr>
            <p:spPr bwMode="auto">
              <a:xfrm flipV="1">
                <a:off x="5271464" y="3038286"/>
                <a:ext cx="558930" cy="548862"/>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69" name="Freeform 75"/>
              <p:cNvSpPr>
                <a:spLocks/>
              </p:cNvSpPr>
              <p:nvPr/>
            </p:nvSpPr>
            <p:spPr bwMode="auto">
              <a:xfrm>
                <a:off x="5261486" y="3257832"/>
                <a:ext cx="1137822"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261" name="Group 369"/>
              <p:cNvGrpSpPr>
                <a:grpSpLocks/>
              </p:cNvGrpSpPr>
              <p:nvPr/>
            </p:nvGrpSpPr>
            <p:grpSpPr bwMode="auto">
              <a:xfrm>
                <a:off x="5271466" y="2808757"/>
                <a:ext cx="1117862" cy="1308279"/>
                <a:chOff x="5402149" y="2800000"/>
                <a:chExt cx="1117862" cy="1308279"/>
              </a:xfrm>
            </p:grpSpPr>
            <p:sp>
              <p:nvSpPr>
                <p:cNvPr id="371" name="Freeform 71"/>
                <p:cNvSpPr>
                  <a:spLocks noEditPoints="1"/>
                </p:cNvSpPr>
                <p:nvPr/>
              </p:nvSpPr>
              <p:spPr bwMode="auto">
                <a:xfrm>
                  <a:off x="5402149" y="3019546"/>
                  <a:ext cx="1117862"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372" name="Freeform 71"/>
                <p:cNvSpPr>
                  <a:spLocks noEditPoints="1"/>
                </p:cNvSpPr>
                <p:nvPr/>
              </p:nvSpPr>
              <p:spPr bwMode="auto">
                <a:xfrm>
                  <a:off x="5402149" y="2800000"/>
                  <a:ext cx="1117862"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73" name="TextBox 372"/>
                <p:cNvSpPr txBox="1"/>
                <p:nvPr/>
              </p:nvSpPr>
              <p:spPr>
                <a:xfrm>
                  <a:off x="5514205" y="3527855"/>
                  <a:ext cx="136058" cy="580424"/>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30" name="Group 373"/>
            <p:cNvGrpSpPr>
              <a:grpSpLocks noChangeAspect="1"/>
            </p:cNvGrpSpPr>
            <p:nvPr/>
          </p:nvGrpSpPr>
          <p:grpSpPr bwMode="auto">
            <a:xfrm>
              <a:off x="5148348" y="849769"/>
              <a:ext cx="180983" cy="207902"/>
              <a:chOff x="5259009" y="2809977"/>
              <a:chExt cx="1137822" cy="1307058"/>
            </a:xfrm>
          </p:grpSpPr>
          <p:sp>
            <p:nvSpPr>
              <p:cNvPr id="375" name="Freeform 77"/>
              <p:cNvSpPr>
                <a:spLocks/>
              </p:cNvSpPr>
              <p:nvPr/>
            </p:nvSpPr>
            <p:spPr bwMode="auto">
              <a:xfrm>
                <a:off x="5817939" y="3039499"/>
                <a:ext cx="558930"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76" name="Freeform 77"/>
              <p:cNvSpPr>
                <a:spLocks/>
              </p:cNvSpPr>
              <p:nvPr/>
            </p:nvSpPr>
            <p:spPr bwMode="auto">
              <a:xfrm flipV="1">
                <a:off x="5268987" y="3039499"/>
                <a:ext cx="558930"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77" name="Freeform 75"/>
              <p:cNvSpPr>
                <a:spLocks/>
              </p:cNvSpPr>
              <p:nvPr/>
            </p:nvSpPr>
            <p:spPr bwMode="auto">
              <a:xfrm>
                <a:off x="5259009" y="3249069"/>
                <a:ext cx="1137822"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254" name="Group 377"/>
              <p:cNvGrpSpPr>
                <a:grpSpLocks/>
              </p:cNvGrpSpPr>
              <p:nvPr/>
            </p:nvGrpSpPr>
            <p:grpSpPr bwMode="auto">
              <a:xfrm>
                <a:off x="5268989" y="2809977"/>
                <a:ext cx="1117862" cy="1307058"/>
                <a:chOff x="5399672" y="2801220"/>
                <a:chExt cx="1117862" cy="1307058"/>
              </a:xfrm>
            </p:grpSpPr>
            <p:sp>
              <p:nvSpPr>
                <p:cNvPr id="379" name="Freeform 71"/>
                <p:cNvSpPr>
                  <a:spLocks noEditPoints="1"/>
                </p:cNvSpPr>
                <p:nvPr/>
              </p:nvSpPr>
              <p:spPr bwMode="auto">
                <a:xfrm>
                  <a:off x="5399672" y="3020765"/>
                  <a:ext cx="1117862" cy="868199"/>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380" name="Freeform 71"/>
                <p:cNvSpPr>
                  <a:spLocks noEditPoints="1"/>
                </p:cNvSpPr>
                <p:nvPr/>
              </p:nvSpPr>
              <p:spPr bwMode="auto">
                <a:xfrm>
                  <a:off x="5399672" y="2801220"/>
                  <a:ext cx="1117862" cy="868199"/>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81" name="TextBox 380"/>
                <p:cNvSpPr txBox="1"/>
                <p:nvPr/>
              </p:nvSpPr>
              <p:spPr>
                <a:xfrm>
                  <a:off x="5522140" y="3527852"/>
                  <a:ext cx="136058" cy="580426"/>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31" name="Group 381"/>
            <p:cNvGrpSpPr>
              <a:grpSpLocks noChangeAspect="1"/>
            </p:cNvGrpSpPr>
            <p:nvPr/>
          </p:nvGrpSpPr>
          <p:grpSpPr bwMode="auto">
            <a:xfrm>
              <a:off x="5454748" y="1087868"/>
              <a:ext cx="290526" cy="280956"/>
              <a:chOff x="5256243" y="2809494"/>
              <a:chExt cx="1143137" cy="1105480"/>
            </a:xfrm>
          </p:grpSpPr>
          <p:sp>
            <p:nvSpPr>
              <p:cNvPr id="383" name="Freeform 77"/>
              <p:cNvSpPr>
                <a:spLocks/>
              </p:cNvSpPr>
              <p:nvPr/>
            </p:nvSpPr>
            <p:spPr bwMode="auto">
              <a:xfrm>
                <a:off x="5812195" y="3040582"/>
                <a:ext cx="568442" cy="543375"/>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84" name="Freeform 77"/>
              <p:cNvSpPr>
                <a:spLocks/>
              </p:cNvSpPr>
              <p:nvPr/>
            </p:nvSpPr>
            <p:spPr bwMode="auto">
              <a:xfrm flipV="1">
                <a:off x="5268736" y="3040582"/>
                <a:ext cx="562197" cy="543375"/>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85" name="Freeform 75"/>
              <p:cNvSpPr>
                <a:spLocks/>
              </p:cNvSpPr>
              <p:nvPr/>
            </p:nvSpPr>
            <p:spPr bwMode="auto">
              <a:xfrm>
                <a:off x="5256243" y="3252934"/>
                <a:ext cx="1143137" cy="662040"/>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247" name="Group 385"/>
              <p:cNvGrpSpPr>
                <a:grpSpLocks/>
              </p:cNvGrpSpPr>
              <p:nvPr/>
            </p:nvGrpSpPr>
            <p:grpSpPr bwMode="auto">
              <a:xfrm>
                <a:off x="5262490" y="2809494"/>
                <a:ext cx="1130641" cy="1092987"/>
                <a:chOff x="5393173" y="2800737"/>
                <a:chExt cx="1130641" cy="1092987"/>
              </a:xfrm>
            </p:grpSpPr>
            <p:sp>
              <p:nvSpPr>
                <p:cNvPr id="387" name="Freeform 71"/>
                <p:cNvSpPr>
                  <a:spLocks noEditPoints="1"/>
                </p:cNvSpPr>
                <p:nvPr/>
              </p:nvSpPr>
              <p:spPr bwMode="auto">
                <a:xfrm>
                  <a:off x="5393173" y="3019333"/>
                  <a:ext cx="1130641" cy="874391"/>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388" name="Freeform 71"/>
                <p:cNvSpPr>
                  <a:spLocks noEditPoints="1"/>
                </p:cNvSpPr>
                <p:nvPr/>
              </p:nvSpPr>
              <p:spPr bwMode="auto">
                <a:xfrm>
                  <a:off x="5393173" y="2800737"/>
                  <a:ext cx="1130641" cy="874391"/>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89" name="TextBox 388"/>
                <p:cNvSpPr txBox="1"/>
                <p:nvPr/>
              </p:nvSpPr>
              <p:spPr>
                <a:xfrm>
                  <a:off x="5511494" y="3527853"/>
                  <a:ext cx="85153" cy="363264"/>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32" name="Group 389"/>
            <p:cNvGrpSpPr>
              <a:grpSpLocks noChangeAspect="1"/>
            </p:cNvGrpSpPr>
            <p:nvPr/>
          </p:nvGrpSpPr>
          <p:grpSpPr bwMode="auto">
            <a:xfrm>
              <a:off x="5842115" y="1016438"/>
              <a:ext cx="290526" cy="279369"/>
              <a:chOff x="5256557" y="2811981"/>
              <a:chExt cx="1143137" cy="1099237"/>
            </a:xfrm>
          </p:grpSpPr>
          <p:sp>
            <p:nvSpPr>
              <p:cNvPr id="391" name="Freeform 77"/>
              <p:cNvSpPr>
                <a:spLocks/>
              </p:cNvSpPr>
              <p:nvPr/>
            </p:nvSpPr>
            <p:spPr bwMode="auto">
              <a:xfrm>
                <a:off x="5812510" y="3036825"/>
                <a:ext cx="568442" cy="549618"/>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92" name="Freeform 77"/>
              <p:cNvSpPr>
                <a:spLocks/>
              </p:cNvSpPr>
              <p:nvPr/>
            </p:nvSpPr>
            <p:spPr bwMode="auto">
              <a:xfrm flipV="1">
                <a:off x="5269051" y="3036825"/>
                <a:ext cx="562197" cy="543375"/>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93" name="Freeform 75"/>
              <p:cNvSpPr>
                <a:spLocks/>
              </p:cNvSpPr>
              <p:nvPr/>
            </p:nvSpPr>
            <p:spPr bwMode="auto">
              <a:xfrm>
                <a:off x="5256557" y="3255425"/>
                <a:ext cx="1143137" cy="655793"/>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240" name="Group 393"/>
              <p:cNvGrpSpPr>
                <a:grpSpLocks/>
              </p:cNvGrpSpPr>
              <p:nvPr/>
            </p:nvGrpSpPr>
            <p:grpSpPr bwMode="auto">
              <a:xfrm>
                <a:off x="5262804" y="2811981"/>
                <a:ext cx="1130641" cy="1087895"/>
                <a:chOff x="5393487" y="2803224"/>
                <a:chExt cx="1130641" cy="1087895"/>
              </a:xfrm>
            </p:grpSpPr>
            <p:sp>
              <p:nvSpPr>
                <p:cNvPr id="395" name="Freeform 71"/>
                <p:cNvSpPr>
                  <a:spLocks noEditPoints="1"/>
                </p:cNvSpPr>
                <p:nvPr/>
              </p:nvSpPr>
              <p:spPr bwMode="auto">
                <a:xfrm>
                  <a:off x="5393487" y="3021824"/>
                  <a:ext cx="1130641" cy="868144"/>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396" name="Freeform 71"/>
                <p:cNvSpPr>
                  <a:spLocks noEditPoints="1"/>
                </p:cNvSpPr>
                <p:nvPr/>
              </p:nvSpPr>
              <p:spPr bwMode="auto">
                <a:xfrm>
                  <a:off x="5393487" y="2803224"/>
                  <a:ext cx="1130641" cy="868148"/>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397" name="TextBox 396"/>
                <p:cNvSpPr txBox="1"/>
                <p:nvPr/>
              </p:nvSpPr>
              <p:spPr>
                <a:xfrm>
                  <a:off x="5522736" y="3527854"/>
                  <a:ext cx="85153" cy="363265"/>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33" name="Group 397"/>
            <p:cNvGrpSpPr>
              <a:grpSpLocks noChangeAspect="1"/>
            </p:cNvGrpSpPr>
            <p:nvPr/>
          </p:nvGrpSpPr>
          <p:grpSpPr bwMode="auto">
            <a:xfrm>
              <a:off x="6050087" y="818023"/>
              <a:ext cx="288938" cy="279369"/>
              <a:chOff x="5259776" y="2811029"/>
              <a:chExt cx="1136888" cy="1099236"/>
            </a:xfrm>
          </p:grpSpPr>
          <p:sp>
            <p:nvSpPr>
              <p:cNvPr id="399" name="Freeform 77"/>
              <p:cNvSpPr>
                <a:spLocks/>
              </p:cNvSpPr>
              <p:nvPr/>
            </p:nvSpPr>
            <p:spPr bwMode="auto">
              <a:xfrm>
                <a:off x="5815725" y="3035873"/>
                <a:ext cx="562197" cy="549618"/>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00" name="Freeform 77"/>
              <p:cNvSpPr>
                <a:spLocks/>
              </p:cNvSpPr>
              <p:nvPr/>
            </p:nvSpPr>
            <p:spPr bwMode="auto">
              <a:xfrm flipV="1">
                <a:off x="5272269" y="3035873"/>
                <a:ext cx="555949" cy="543371"/>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01" name="Freeform 75"/>
              <p:cNvSpPr>
                <a:spLocks/>
              </p:cNvSpPr>
              <p:nvPr/>
            </p:nvSpPr>
            <p:spPr bwMode="auto">
              <a:xfrm>
                <a:off x="5259776" y="3254469"/>
                <a:ext cx="1136888" cy="655796"/>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233" name="Group 401"/>
              <p:cNvGrpSpPr>
                <a:grpSpLocks/>
              </p:cNvGrpSpPr>
              <p:nvPr/>
            </p:nvGrpSpPr>
            <p:grpSpPr bwMode="auto">
              <a:xfrm>
                <a:off x="5266019" y="2811029"/>
                <a:ext cx="1124396" cy="1088845"/>
                <a:chOff x="5396702" y="2802272"/>
                <a:chExt cx="1124396" cy="1088845"/>
              </a:xfrm>
            </p:grpSpPr>
            <p:sp>
              <p:nvSpPr>
                <p:cNvPr id="403" name="Freeform 71"/>
                <p:cNvSpPr>
                  <a:spLocks noEditPoints="1"/>
                </p:cNvSpPr>
                <p:nvPr/>
              </p:nvSpPr>
              <p:spPr bwMode="auto">
                <a:xfrm>
                  <a:off x="5396702" y="3020868"/>
                  <a:ext cx="1124396" cy="868148"/>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404" name="Freeform 71"/>
                <p:cNvSpPr>
                  <a:spLocks noEditPoints="1"/>
                </p:cNvSpPr>
                <p:nvPr/>
              </p:nvSpPr>
              <p:spPr bwMode="auto">
                <a:xfrm>
                  <a:off x="5396702" y="2802272"/>
                  <a:ext cx="1124396" cy="868144"/>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05" name="TextBox 404"/>
                <p:cNvSpPr txBox="1"/>
                <p:nvPr/>
              </p:nvSpPr>
              <p:spPr>
                <a:xfrm>
                  <a:off x="5523171" y="3527852"/>
                  <a:ext cx="85153" cy="363265"/>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34" name="Group 405"/>
            <p:cNvGrpSpPr>
              <a:grpSpLocks noChangeAspect="1"/>
            </p:cNvGrpSpPr>
            <p:nvPr/>
          </p:nvGrpSpPr>
          <p:grpSpPr bwMode="auto">
            <a:xfrm>
              <a:off x="6183443" y="1173584"/>
              <a:ext cx="182570" cy="208371"/>
              <a:chOff x="5254778" y="2807029"/>
              <a:chExt cx="1147800" cy="1310007"/>
            </a:xfrm>
          </p:grpSpPr>
          <p:sp>
            <p:nvSpPr>
              <p:cNvPr id="407" name="Freeform 77"/>
              <p:cNvSpPr>
                <a:spLocks/>
              </p:cNvSpPr>
              <p:nvPr/>
            </p:nvSpPr>
            <p:spPr bwMode="auto">
              <a:xfrm>
                <a:off x="5813708" y="3036551"/>
                <a:ext cx="568908" cy="548868"/>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08" name="Freeform 77"/>
              <p:cNvSpPr>
                <a:spLocks/>
              </p:cNvSpPr>
              <p:nvPr/>
            </p:nvSpPr>
            <p:spPr bwMode="auto">
              <a:xfrm flipV="1">
                <a:off x="5264755" y="3036551"/>
                <a:ext cx="568914" cy="548868"/>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09" name="Freeform 75"/>
              <p:cNvSpPr>
                <a:spLocks/>
              </p:cNvSpPr>
              <p:nvPr/>
            </p:nvSpPr>
            <p:spPr bwMode="auto">
              <a:xfrm>
                <a:off x="5254778" y="3256097"/>
                <a:ext cx="1147800"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226" name="Group 409"/>
              <p:cNvGrpSpPr>
                <a:grpSpLocks/>
              </p:cNvGrpSpPr>
              <p:nvPr/>
            </p:nvGrpSpPr>
            <p:grpSpPr bwMode="auto">
              <a:xfrm>
                <a:off x="5264757" y="2807029"/>
                <a:ext cx="1127846" cy="1310007"/>
                <a:chOff x="5395440" y="2798272"/>
                <a:chExt cx="1127846" cy="1310007"/>
              </a:xfrm>
            </p:grpSpPr>
            <p:sp>
              <p:nvSpPr>
                <p:cNvPr id="411" name="Freeform 71"/>
                <p:cNvSpPr>
                  <a:spLocks noEditPoints="1"/>
                </p:cNvSpPr>
                <p:nvPr/>
              </p:nvSpPr>
              <p:spPr bwMode="auto">
                <a:xfrm>
                  <a:off x="5395440" y="3017817"/>
                  <a:ext cx="1127846"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412" name="Freeform 71"/>
                <p:cNvSpPr>
                  <a:spLocks noEditPoints="1"/>
                </p:cNvSpPr>
                <p:nvPr/>
              </p:nvSpPr>
              <p:spPr bwMode="auto">
                <a:xfrm>
                  <a:off x="5395440" y="2798272"/>
                  <a:ext cx="1127846"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13" name="TextBox 412"/>
                <p:cNvSpPr txBox="1"/>
                <p:nvPr/>
              </p:nvSpPr>
              <p:spPr>
                <a:xfrm>
                  <a:off x="5525608" y="3527852"/>
                  <a:ext cx="136058" cy="580427"/>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35" name="Group 413"/>
            <p:cNvGrpSpPr>
              <a:grpSpLocks noChangeAspect="1"/>
            </p:cNvGrpSpPr>
            <p:nvPr/>
          </p:nvGrpSpPr>
          <p:grpSpPr bwMode="auto">
            <a:xfrm>
              <a:off x="6345376" y="1002151"/>
              <a:ext cx="182570" cy="208653"/>
              <a:chOff x="5253602" y="2805256"/>
              <a:chExt cx="1147800" cy="1311784"/>
            </a:xfrm>
          </p:grpSpPr>
          <p:sp>
            <p:nvSpPr>
              <p:cNvPr id="415" name="Freeform 77"/>
              <p:cNvSpPr>
                <a:spLocks/>
              </p:cNvSpPr>
              <p:nvPr/>
            </p:nvSpPr>
            <p:spPr bwMode="auto">
              <a:xfrm>
                <a:off x="5812532" y="3034778"/>
                <a:ext cx="568908" cy="548868"/>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16" name="Freeform 77"/>
              <p:cNvSpPr>
                <a:spLocks/>
              </p:cNvSpPr>
              <p:nvPr/>
            </p:nvSpPr>
            <p:spPr bwMode="auto">
              <a:xfrm flipV="1">
                <a:off x="5263580" y="3034778"/>
                <a:ext cx="568914" cy="548868"/>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17" name="Freeform 75"/>
              <p:cNvSpPr>
                <a:spLocks/>
              </p:cNvSpPr>
              <p:nvPr/>
            </p:nvSpPr>
            <p:spPr bwMode="auto">
              <a:xfrm>
                <a:off x="5253602" y="3254324"/>
                <a:ext cx="1147800"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219" name="Group 417"/>
              <p:cNvGrpSpPr>
                <a:grpSpLocks/>
              </p:cNvGrpSpPr>
              <p:nvPr/>
            </p:nvGrpSpPr>
            <p:grpSpPr bwMode="auto">
              <a:xfrm>
                <a:off x="5263582" y="2805256"/>
                <a:ext cx="1127846" cy="1311784"/>
                <a:chOff x="5394265" y="2796499"/>
                <a:chExt cx="1127846" cy="1311784"/>
              </a:xfrm>
            </p:grpSpPr>
            <p:sp>
              <p:nvSpPr>
                <p:cNvPr id="419" name="Freeform 71"/>
                <p:cNvSpPr>
                  <a:spLocks noEditPoints="1"/>
                </p:cNvSpPr>
                <p:nvPr/>
              </p:nvSpPr>
              <p:spPr bwMode="auto">
                <a:xfrm>
                  <a:off x="5394265" y="3016044"/>
                  <a:ext cx="1127846"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420" name="Freeform 71"/>
                <p:cNvSpPr>
                  <a:spLocks noEditPoints="1"/>
                </p:cNvSpPr>
                <p:nvPr/>
              </p:nvSpPr>
              <p:spPr bwMode="auto">
                <a:xfrm>
                  <a:off x="5394265" y="2796499"/>
                  <a:ext cx="1127846"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21" name="TextBox 420"/>
                <p:cNvSpPr txBox="1"/>
                <p:nvPr/>
              </p:nvSpPr>
              <p:spPr>
                <a:xfrm>
                  <a:off x="5502823" y="3527856"/>
                  <a:ext cx="136058" cy="580427"/>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36" name="Group 421"/>
            <p:cNvGrpSpPr>
              <a:grpSpLocks noChangeAspect="1"/>
            </p:cNvGrpSpPr>
            <p:nvPr/>
          </p:nvGrpSpPr>
          <p:grpSpPr bwMode="auto">
            <a:xfrm>
              <a:off x="6489844" y="1173586"/>
              <a:ext cx="182571" cy="208373"/>
              <a:chOff x="5255878" y="2807022"/>
              <a:chExt cx="1147806" cy="1310014"/>
            </a:xfrm>
          </p:grpSpPr>
          <p:sp>
            <p:nvSpPr>
              <p:cNvPr id="423" name="Freeform 77"/>
              <p:cNvSpPr>
                <a:spLocks/>
              </p:cNvSpPr>
              <p:nvPr/>
            </p:nvSpPr>
            <p:spPr bwMode="auto">
              <a:xfrm>
                <a:off x="5814808" y="3036545"/>
                <a:ext cx="568914" cy="548868"/>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24" name="Freeform 77"/>
              <p:cNvSpPr>
                <a:spLocks/>
              </p:cNvSpPr>
              <p:nvPr/>
            </p:nvSpPr>
            <p:spPr bwMode="auto">
              <a:xfrm flipV="1">
                <a:off x="5265862" y="3036545"/>
                <a:ext cx="568908" cy="548868"/>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25" name="Freeform 75"/>
              <p:cNvSpPr>
                <a:spLocks/>
              </p:cNvSpPr>
              <p:nvPr/>
            </p:nvSpPr>
            <p:spPr bwMode="auto">
              <a:xfrm>
                <a:off x="5255878" y="3256091"/>
                <a:ext cx="1147806"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212" name="Group 425"/>
              <p:cNvGrpSpPr>
                <a:grpSpLocks/>
              </p:cNvGrpSpPr>
              <p:nvPr/>
            </p:nvGrpSpPr>
            <p:grpSpPr bwMode="auto">
              <a:xfrm>
                <a:off x="5265864" y="2807022"/>
                <a:ext cx="1127839" cy="1310014"/>
                <a:chOff x="5396547" y="2798265"/>
                <a:chExt cx="1127839" cy="1310014"/>
              </a:xfrm>
            </p:grpSpPr>
            <p:sp>
              <p:nvSpPr>
                <p:cNvPr id="427" name="Freeform 71"/>
                <p:cNvSpPr>
                  <a:spLocks noEditPoints="1"/>
                </p:cNvSpPr>
                <p:nvPr/>
              </p:nvSpPr>
              <p:spPr bwMode="auto">
                <a:xfrm>
                  <a:off x="5396547" y="3017811"/>
                  <a:ext cx="1127839"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428" name="Freeform 71"/>
                <p:cNvSpPr>
                  <a:spLocks noEditPoints="1"/>
                </p:cNvSpPr>
                <p:nvPr/>
              </p:nvSpPr>
              <p:spPr bwMode="auto">
                <a:xfrm>
                  <a:off x="5396547" y="2798265"/>
                  <a:ext cx="1127839"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29" name="TextBox 428"/>
                <p:cNvSpPr txBox="1"/>
                <p:nvPr/>
              </p:nvSpPr>
              <p:spPr>
                <a:xfrm>
                  <a:off x="5516643" y="3527855"/>
                  <a:ext cx="136058" cy="580424"/>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37" name="Group 429"/>
            <p:cNvGrpSpPr>
              <a:grpSpLocks noChangeAspect="1"/>
            </p:cNvGrpSpPr>
            <p:nvPr/>
          </p:nvGrpSpPr>
          <p:grpSpPr bwMode="auto">
            <a:xfrm>
              <a:off x="6589861" y="1002153"/>
              <a:ext cx="180983" cy="208652"/>
              <a:chOff x="5261813" y="2805262"/>
              <a:chExt cx="1137822" cy="1311773"/>
            </a:xfrm>
          </p:grpSpPr>
          <p:sp>
            <p:nvSpPr>
              <p:cNvPr id="431" name="Freeform 77"/>
              <p:cNvSpPr>
                <a:spLocks/>
              </p:cNvSpPr>
              <p:nvPr/>
            </p:nvSpPr>
            <p:spPr bwMode="auto">
              <a:xfrm>
                <a:off x="5820743" y="3034785"/>
                <a:ext cx="558930" cy="548868"/>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32" name="Freeform 77"/>
              <p:cNvSpPr>
                <a:spLocks/>
              </p:cNvSpPr>
              <p:nvPr/>
            </p:nvSpPr>
            <p:spPr bwMode="auto">
              <a:xfrm flipV="1">
                <a:off x="5271791" y="3034785"/>
                <a:ext cx="558930" cy="548868"/>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33" name="Freeform 75"/>
              <p:cNvSpPr>
                <a:spLocks/>
              </p:cNvSpPr>
              <p:nvPr/>
            </p:nvSpPr>
            <p:spPr bwMode="auto">
              <a:xfrm>
                <a:off x="5261813" y="3254331"/>
                <a:ext cx="1137822"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205" name="Group 433"/>
              <p:cNvGrpSpPr>
                <a:grpSpLocks/>
              </p:cNvGrpSpPr>
              <p:nvPr/>
            </p:nvGrpSpPr>
            <p:grpSpPr bwMode="auto">
              <a:xfrm>
                <a:off x="5271793" y="2805262"/>
                <a:ext cx="1117862" cy="1311773"/>
                <a:chOff x="5402476" y="2796505"/>
                <a:chExt cx="1117862" cy="1311773"/>
              </a:xfrm>
            </p:grpSpPr>
            <p:sp>
              <p:nvSpPr>
                <p:cNvPr id="435" name="Freeform 71"/>
                <p:cNvSpPr>
                  <a:spLocks noEditPoints="1"/>
                </p:cNvSpPr>
                <p:nvPr/>
              </p:nvSpPr>
              <p:spPr bwMode="auto">
                <a:xfrm>
                  <a:off x="5402476" y="3016051"/>
                  <a:ext cx="1117862"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436" name="Freeform 71"/>
                <p:cNvSpPr>
                  <a:spLocks noEditPoints="1"/>
                </p:cNvSpPr>
                <p:nvPr/>
              </p:nvSpPr>
              <p:spPr bwMode="auto">
                <a:xfrm>
                  <a:off x="5402476" y="2796505"/>
                  <a:ext cx="1117862"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37" name="TextBox 436"/>
                <p:cNvSpPr txBox="1"/>
                <p:nvPr/>
              </p:nvSpPr>
              <p:spPr>
                <a:xfrm>
                  <a:off x="5506983" y="3527852"/>
                  <a:ext cx="136058" cy="580426"/>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38" name="Group 437"/>
            <p:cNvGrpSpPr>
              <a:grpSpLocks noChangeAspect="1"/>
            </p:cNvGrpSpPr>
            <p:nvPr/>
          </p:nvGrpSpPr>
          <p:grpSpPr bwMode="auto">
            <a:xfrm>
              <a:off x="6472381" y="867229"/>
              <a:ext cx="180983" cy="208459"/>
              <a:chOff x="5259336" y="2806476"/>
              <a:chExt cx="1137822" cy="1310559"/>
            </a:xfrm>
          </p:grpSpPr>
          <p:sp>
            <p:nvSpPr>
              <p:cNvPr id="439" name="Freeform 77"/>
              <p:cNvSpPr>
                <a:spLocks/>
              </p:cNvSpPr>
              <p:nvPr/>
            </p:nvSpPr>
            <p:spPr bwMode="auto">
              <a:xfrm>
                <a:off x="5818266" y="3036004"/>
                <a:ext cx="558930" cy="548862"/>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40" name="Freeform 77"/>
              <p:cNvSpPr>
                <a:spLocks/>
              </p:cNvSpPr>
              <p:nvPr/>
            </p:nvSpPr>
            <p:spPr bwMode="auto">
              <a:xfrm flipV="1">
                <a:off x="5269314" y="3036004"/>
                <a:ext cx="558930" cy="548862"/>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41" name="Freeform 75"/>
              <p:cNvSpPr>
                <a:spLocks/>
              </p:cNvSpPr>
              <p:nvPr/>
            </p:nvSpPr>
            <p:spPr bwMode="auto">
              <a:xfrm>
                <a:off x="5259336" y="3255550"/>
                <a:ext cx="1137822"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198" name="Group 441"/>
              <p:cNvGrpSpPr>
                <a:grpSpLocks/>
              </p:cNvGrpSpPr>
              <p:nvPr/>
            </p:nvGrpSpPr>
            <p:grpSpPr bwMode="auto">
              <a:xfrm>
                <a:off x="5269316" y="2806476"/>
                <a:ext cx="1117862" cy="1310559"/>
                <a:chOff x="5399999" y="2797719"/>
                <a:chExt cx="1117862" cy="1310559"/>
              </a:xfrm>
            </p:grpSpPr>
            <p:sp>
              <p:nvSpPr>
                <p:cNvPr id="443" name="Freeform 71"/>
                <p:cNvSpPr>
                  <a:spLocks noEditPoints="1"/>
                </p:cNvSpPr>
                <p:nvPr/>
              </p:nvSpPr>
              <p:spPr bwMode="auto">
                <a:xfrm>
                  <a:off x="5399999" y="3017264"/>
                  <a:ext cx="1117862"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444" name="Freeform 71"/>
                <p:cNvSpPr>
                  <a:spLocks noEditPoints="1"/>
                </p:cNvSpPr>
                <p:nvPr/>
              </p:nvSpPr>
              <p:spPr bwMode="auto">
                <a:xfrm>
                  <a:off x="5399999" y="2797719"/>
                  <a:ext cx="1117862"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45" name="TextBox 444"/>
                <p:cNvSpPr txBox="1"/>
                <p:nvPr/>
              </p:nvSpPr>
              <p:spPr>
                <a:xfrm>
                  <a:off x="5514918" y="3527853"/>
                  <a:ext cx="136058" cy="580425"/>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39" name="Group 445"/>
            <p:cNvGrpSpPr>
              <a:grpSpLocks noChangeAspect="1"/>
            </p:cNvGrpSpPr>
            <p:nvPr/>
          </p:nvGrpSpPr>
          <p:grpSpPr bwMode="auto">
            <a:xfrm>
              <a:off x="6813708" y="1011677"/>
              <a:ext cx="182571" cy="208136"/>
              <a:chOff x="5253539" y="2808506"/>
              <a:chExt cx="1147806" cy="1308529"/>
            </a:xfrm>
          </p:grpSpPr>
          <p:sp>
            <p:nvSpPr>
              <p:cNvPr id="447" name="Freeform 77"/>
              <p:cNvSpPr>
                <a:spLocks/>
              </p:cNvSpPr>
              <p:nvPr/>
            </p:nvSpPr>
            <p:spPr bwMode="auto">
              <a:xfrm>
                <a:off x="5812469" y="3038028"/>
                <a:ext cx="568914" cy="548868"/>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48" name="Freeform 77"/>
              <p:cNvSpPr>
                <a:spLocks/>
              </p:cNvSpPr>
              <p:nvPr/>
            </p:nvSpPr>
            <p:spPr bwMode="auto">
              <a:xfrm flipV="1">
                <a:off x="5263523" y="3038028"/>
                <a:ext cx="568908" cy="548868"/>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49" name="Freeform 75"/>
              <p:cNvSpPr>
                <a:spLocks/>
              </p:cNvSpPr>
              <p:nvPr/>
            </p:nvSpPr>
            <p:spPr bwMode="auto">
              <a:xfrm>
                <a:off x="5253539" y="3257574"/>
                <a:ext cx="1147806"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191" name="Group 449"/>
              <p:cNvGrpSpPr>
                <a:grpSpLocks/>
              </p:cNvGrpSpPr>
              <p:nvPr/>
            </p:nvGrpSpPr>
            <p:grpSpPr bwMode="auto">
              <a:xfrm>
                <a:off x="5263525" y="2808506"/>
                <a:ext cx="1127839" cy="1308529"/>
                <a:chOff x="5394208" y="2799749"/>
                <a:chExt cx="1127839" cy="1308529"/>
              </a:xfrm>
            </p:grpSpPr>
            <p:sp>
              <p:nvSpPr>
                <p:cNvPr id="451" name="Freeform 71"/>
                <p:cNvSpPr>
                  <a:spLocks noEditPoints="1"/>
                </p:cNvSpPr>
                <p:nvPr/>
              </p:nvSpPr>
              <p:spPr bwMode="auto">
                <a:xfrm>
                  <a:off x="5394208" y="3019294"/>
                  <a:ext cx="1127839"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452" name="Freeform 71"/>
                <p:cNvSpPr>
                  <a:spLocks noEditPoints="1"/>
                </p:cNvSpPr>
                <p:nvPr/>
              </p:nvSpPr>
              <p:spPr bwMode="auto">
                <a:xfrm>
                  <a:off x="5394208" y="2799749"/>
                  <a:ext cx="1127839"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53" name="TextBox 452"/>
                <p:cNvSpPr txBox="1"/>
                <p:nvPr/>
              </p:nvSpPr>
              <p:spPr>
                <a:xfrm>
                  <a:off x="5509428" y="3527852"/>
                  <a:ext cx="136058" cy="580426"/>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40" name="Group 453"/>
            <p:cNvGrpSpPr>
              <a:grpSpLocks noChangeAspect="1"/>
            </p:cNvGrpSpPr>
            <p:nvPr/>
          </p:nvGrpSpPr>
          <p:grpSpPr bwMode="auto">
            <a:xfrm>
              <a:off x="6958177" y="1183110"/>
              <a:ext cx="182570" cy="207856"/>
              <a:chOff x="5255821" y="2810272"/>
              <a:chExt cx="1147800" cy="1306764"/>
            </a:xfrm>
          </p:grpSpPr>
          <p:sp>
            <p:nvSpPr>
              <p:cNvPr id="455" name="Freeform 77"/>
              <p:cNvSpPr>
                <a:spLocks/>
              </p:cNvSpPr>
              <p:nvPr/>
            </p:nvSpPr>
            <p:spPr bwMode="auto">
              <a:xfrm>
                <a:off x="5814752" y="3039795"/>
                <a:ext cx="568908"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56" name="Freeform 77"/>
              <p:cNvSpPr>
                <a:spLocks/>
              </p:cNvSpPr>
              <p:nvPr/>
            </p:nvSpPr>
            <p:spPr bwMode="auto">
              <a:xfrm flipV="1">
                <a:off x="5265799" y="3039795"/>
                <a:ext cx="568914"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57" name="Freeform 75"/>
              <p:cNvSpPr>
                <a:spLocks/>
              </p:cNvSpPr>
              <p:nvPr/>
            </p:nvSpPr>
            <p:spPr bwMode="auto">
              <a:xfrm>
                <a:off x="5255821" y="3249364"/>
                <a:ext cx="1147800"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184" name="Group 457"/>
              <p:cNvGrpSpPr>
                <a:grpSpLocks/>
              </p:cNvGrpSpPr>
              <p:nvPr/>
            </p:nvGrpSpPr>
            <p:grpSpPr bwMode="auto">
              <a:xfrm>
                <a:off x="5265801" y="2810272"/>
                <a:ext cx="1127846" cy="1306764"/>
                <a:chOff x="5396484" y="2801515"/>
                <a:chExt cx="1127846" cy="1306764"/>
              </a:xfrm>
            </p:grpSpPr>
            <p:sp>
              <p:nvSpPr>
                <p:cNvPr id="459" name="Freeform 71"/>
                <p:cNvSpPr>
                  <a:spLocks noEditPoints="1"/>
                </p:cNvSpPr>
                <p:nvPr/>
              </p:nvSpPr>
              <p:spPr bwMode="auto">
                <a:xfrm>
                  <a:off x="5396484" y="3021061"/>
                  <a:ext cx="1127846" cy="868199"/>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460" name="Freeform 71"/>
                <p:cNvSpPr>
                  <a:spLocks noEditPoints="1"/>
                </p:cNvSpPr>
                <p:nvPr/>
              </p:nvSpPr>
              <p:spPr bwMode="auto">
                <a:xfrm>
                  <a:off x="5396484" y="2801515"/>
                  <a:ext cx="1127846" cy="868199"/>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61" name="TextBox 460"/>
                <p:cNvSpPr txBox="1"/>
                <p:nvPr/>
              </p:nvSpPr>
              <p:spPr>
                <a:xfrm>
                  <a:off x="5523248" y="3527856"/>
                  <a:ext cx="136058" cy="580423"/>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41" name="Group 461"/>
            <p:cNvGrpSpPr>
              <a:grpSpLocks noChangeAspect="1"/>
            </p:cNvGrpSpPr>
            <p:nvPr/>
          </p:nvGrpSpPr>
          <p:grpSpPr bwMode="auto">
            <a:xfrm>
              <a:off x="7058194" y="1011679"/>
              <a:ext cx="180983" cy="208136"/>
              <a:chOff x="5261756" y="2808512"/>
              <a:chExt cx="1137822" cy="1308525"/>
            </a:xfrm>
          </p:grpSpPr>
          <p:sp>
            <p:nvSpPr>
              <p:cNvPr id="463" name="Freeform 77"/>
              <p:cNvSpPr>
                <a:spLocks/>
              </p:cNvSpPr>
              <p:nvPr/>
            </p:nvSpPr>
            <p:spPr bwMode="auto">
              <a:xfrm>
                <a:off x="5820687" y="3038034"/>
                <a:ext cx="558930" cy="548868"/>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64" name="Freeform 77"/>
              <p:cNvSpPr>
                <a:spLocks/>
              </p:cNvSpPr>
              <p:nvPr/>
            </p:nvSpPr>
            <p:spPr bwMode="auto">
              <a:xfrm flipV="1">
                <a:off x="5271740" y="3038034"/>
                <a:ext cx="558930" cy="548868"/>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65" name="Freeform 75"/>
              <p:cNvSpPr>
                <a:spLocks/>
              </p:cNvSpPr>
              <p:nvPr/>
            </p:nvSpPr>
            <p:spPr bwMode="auto">
              <a:xfrm>
                <a:off x="5261756" y="3257581"/>
                <a:ext cx="1137822"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177" name="Group 465"/>
              <p:cNvGrpSpPr>
                <a:grpSpLocks/>
              </p:cNvGrpSpPr>
              <p:nvPr/>
            </p:nvGrpSpPr>
            <p:grpSpPr bwMode="auto">
              <a:xfrm>
                <a:off x="5271742" y="2808512"/>
                <a:ext cx="1117862" cy="1308525"/>
                <a:chOff x="5402425" y="2799755"/>
                <a:chExt cx="1117862" cy="1308525"/>
              </a:xfrm>
            </p:grpSpPr>
            <p:sp>
              <p:nvSpPr>
                <p:cNvPr id="467" name="Freeform 71"/>
                <p:cNvSpPr>
                  <a:spLocks noEditPoints="1"/>
                </p:cNvSpPr>
                <p:nvPr/>
              </p:nvSpPr>
              <p:spPr bwMode="auto">
                <a:xfrm>
                  <a:off x="5402425" y="3019301"/>
                  <a:ext cx="1117862"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468" name="Freeform 71"/>
                <p:cNvSpPr>
                  <a:spLocks noEditPoints="1"/>
                </p:cNvSpPr>
                <p:nvPr/>
              </p:nvSpPr>
              <p:spPr bwMode="auto">
                <a:xfrm>
                  <a:off x="5402425" y="2799755"/>
                  <a:ext cx="1117862"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69" name="TextBox 468"/>
                <p:cNvSpPr txBox="1"/>
                <p:nvPr/>
              </p:nvSpPr>
              <p:spPr>
                <a:xfrm>
                  <a:off x="5513581" y="3527856"/>
                  <a:ext cx="136058" cy="580424"/>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42" name="Group 469"/>
            <p:cNvGrpSpPr>
              <a:grpSpLocks noChangeAspect="1"/>
            </p:cNvGrpSpPr>
            <p:nvPr/>
          </p:nvGrpSpPr>
          <p:grpSpPr bwMode="auto">
            <a:xfrm>
              <a:off x="6940714" y="876755"/>
              <a:ext cx="180983" cy="207943"/>
              <a:chOff x="5259279" y="2809725"/>
              <a:chExt cx="1137822" cy="1307311"/>
            </a:xfrm>
          </p:grpSpPr>
          <p:sp>
            <p:nvSpPr>
              <p:cNvPr id="471" name="Freeform 77"/>
              <p:cNvSpPr>
                <a:spLocks/>
              </p:cNvSpPr>
              <p:nvPr/>
            </p:nvSpPr>
            <p:spPr bwMode="auto">
              <a:xfrm>
                <a:off x="5818209" y="3039254"/>
                <a:ext cx="558930"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72" name="Freeform 77"/>
              <p:cNvSpPr>
                <a:spLocks/>
              </p:cNvSpPr>
              <p:nvPr/>
            </p:nvSpPr>
            <p:spPr bwMode="auto">
              <a:xfrm flipV="1">
                <a:off x="5269263" y="3039254"/>
                <a:ext cx="558930" cy="538886"/>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73" name="Freeform 75"/>
              <p:cNvSpPr>
                <a:spLocks/>
              </p:cNvSpPr>
              <p:nvPr/>
            </p:nvSpPr>
            <p:spPr bwMode="auto">
              <a:xfrm>
                <a:off x="5259279" y="3248818"/>
                <a:ext cx="1137822"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170" name="Group 473"/>
              <p:cNvGrpSpPr>
                <a:grpSpLocks/>
              </p:cNvGrpSpPr>
              <p:nvPr/>
            </p:nvGrpSpPr>
            <p:grpSpPr bwMode="auto">
              <a:xfrm>
                <a:off x="5269265" y="2809725"/>
                <a:ext cx="1117862" cy="1307311"/>
                <a:chOff x="5399948" y="2800968"/>
                <a:chExt cx="1117862" cy="1307311"/>
              </a:xfrm>
            </p:grpSpPr>
            <p:sp>
              <p:nvSpPr>
                <p:cNvPr id="475" name="Freeform 71"/>
                <p:cNvSpPr>
                  <a:spLocks noEditPoints="1"/>
                </p:cNvSpPr>
                <p:nvPr/>
              </p:nvSpPr>
              <p:spPr bwMode="auto">
                <a:xfrm>
                  <a:off x="5399948" y="3020514"/>
                  <a:ext cx="1117862" cy="868205"/>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476" name="Freeform 71"/>
                <p:cNvSpPr>
                  <a:spLocks noEditPoints="1"/>
                </p:cNvSpPr>
                <p:nvPr/>
              </p:nvSpPr>
              <p:spPr bwMode="auto">
                <a:xfrm>
                  <a:off x="5399948" y="2800968"/>
                  <a:ext cx="1117862" cy="868205"/>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77" name="TextBox 476"/>
                <p:cNvSpPr txBox="1"/>
                <p:nvPr/>
              </p:nvSpPr>
              <p:spPr>
                <a:xfrm>
                  <a:off x="5521515" y="3527856"/>
                  <a:ext cx="136058" cy="580423"/>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43" name="Group 477"/>
            <p:cNvGrpSpPr>
              <a:grpSpLocks noChangeAspect="1"/>
            </p:cNvGrpSpPr>
            <p:nvPr/>
          </p:nvGrpSpPr>
          <p:grpSpPr bwMode="auto">
            <a:xfrm>
              <a:off x="6723217" y="1181520"/>
              <a:ext cx="182570" cy="208709"/>
              <a:chOff x="5255356" y="2804904"/>
              <a:chExt cx="1147800" cy="1312131"/>
            </a:xfrm>
          </p:grpSpPr>
          <p:sp>
            <p:nvSpPr>
              <p:cNvPr id="479" name="Freeform 77"/>
              <p:cNvSpPr>
                <a:spLocks/>
              </p:cNvSpPr>
              <p:nvPr/>
            </p:nvSpPr>
            <p:spPr bwMode="auto">
              <a:xfrm>
                <a:off x="5814286" y="3034432"/>
                <a:ext cx="568908" cy="548862"/>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80" name="Freeform 77"/>
              <p:cNvSpPr>
                <a:spLocks/>
              </p:cNvSpPr>
              <p:nvPr/>
            </p:nvSpPr>
            <p:spPr bwMode="auto">
              <a:xfrm flipV="1">
                <a:off x="5265334" y="3034432"/>
                <a:ext cx="568914" cy="548862"/>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81" name="Freeform 75"/>
              <p:cNvSpPr>
                <a:spLocks/>
              </p:cNvSpPr>
              <p:nvPr/>
            </p:nvSpPr>
            <p:spPr bwMode="auto">
              <a:xfrm>
                <a:off x="5255356" y="3253979"/>
                <a:ext cx="1147800"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163" name="Group 481"/>
              <p:cNvGrpSpPr>
                <a:grpSpLocks/>
              </p:cNvGrpSpPr>
              <p:nvPr/>
            </p:nvGrpSpPr>
            <p:grpSpPr bwMode="auto">
              <a:xfrm>
                <a:off x="5265336" y="2804904"/>
                <a:ext cx="1127846" cy="1312131"/>
                <a:chOff x="5396019" y="2796147"/>
                <a:chExt cx="1127846" cy="1312131"/>
              </a:xfrm>
            </p:grpSpPr>
            <p:sp>
              <p:nvSpPr>
                <p:cNvPr id="483" name="Freeform 71"/>
                <p:cNvSpPr>
                  <a:spLocks noEditPoints="1"/>
                </p:cNvSpPr>
                <p:nvPr/>
              </p:nvSpPr>
              <p:spPr bwMode="auto">
                <a:xfrm>
                  <a:off x="5396019" y="3015692"/>
                  <a:ext cx="1127846"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484" name="Freeform 71"/>
                <p:cNvSpPr>
                  <a:spLocks noEditPoints="1"/>
                </p:cNvSpPr>
                <p:nvPr/>
              </p:nvSpPr>
              <p:spPr bwMode="auto">
                <a:xfrm>
                  <a:off x="5396019" y="2796147"/>
                  <a:ext cx="1127846"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85" name="TextBox 484"/>
                <p:cNvSpPr txBox="1"/>
                <p:nvPr/>
              </p:nvSpPr>
              <p:spPr>
                <a:xfrm>
                  <a:off x="5505279" y="3527852"/>
                  <a:ext cx="136058" cy="580426"/>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44" name="Group 485"/>
            <p:cNvGrpSpPr>
              <a:grpSpLocks noChangeAspect="1"/>
            </p:cNvGrpSpPr>
            <p:nvPr/>
          </p:nvGrpSpPr>
          <p:grpSpPr bwMode="auto">
            <a:xfrm>
              <a:off x="7228064" y="1154536"/>
              <a:ext cx="180983" cy="208669"/>
              <a:chOff x="5258336" y="2805155"/>
              <a:chExt cx="1137822" cy="1311881"/>
            </a:xfrm>
          </p:grpSpPr>
          <p:sp>
            <p:nvSpPr>
              <p:cNvPr id="487" name="Freeform 77"/>
              <p:cNvSpPr>
                <a:spLocks/>
              </p:cNvSpPr>
              <p:nvPr/>
            </p:nvSpPr>
            <p:spPr bwMode="auto">
              <a:xfrm>
                <a:off x="5817266" y="3034678"/>
                <a:ext cx="558930" cy="548868"/>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88" name="Freeform 77"/>
              <p:cNvSpPr>
                <a:spLocks/>
              </p:cNvSpPr>
              <p:nvPr/>
            </p:nvSpPr>
            <p:spPr bwMode="auto">
              <a:xfrm flipV="1">
                <a:off x="5268314" y="3034678"/>
                <a:ext cx="558930" cy="548868"/>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89" name="Freeform 75"/>
              <p:cNvSpPr>
                <a:spLocks/>
              </p:cNvSpPr>
              <p:nvPr/>
            </p:nvSpPr>
            <p:spPr bwMode="auto">
              <a:xfrm>
                <a:off x="5258336" y="3254224"/>
                <a:ext cx="1137822" cy="658638"/>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156" name="Group 489"/>
              <p:cNvGrpSpPr>
                <a:grpSpLocks/>
              </p:cNvGrpSpPr>
              <p:nvPr/>
            </p:nvGrpSpPr>
            <p:grpSpPr bwMode="auto">
              <a:xfrm>
                <a:off x="5268316" y="2805155"/>
                <a:ext cx="1117862" cy="1311881"/>
                <a:chOff x="5398999" y="2796398"/>
                <a:chExt cx="1117862" cy="1311881"/>
              </a:xfrm>
            </p:grpSpPr>
            <p:sp>
              <p:nvSpPr>
                <p:cNvPr id="491" name="Freeform 71"/>
                <p:cNvSpPr>
                  <a:spLocks noEditPoints="1"/>
                </p:cNvSpPr>
                <p:nvPr/>
              </p:nvSpPr>
              <p:spPr bwMode="auto">
                <a:xfrm>
                  <a:off x="5398999" y="3015944"/>
                  <a:ext cx="1117862"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492" name="Freeform 71"/>
                <p:cNvSpPr>
                  <a:spLocks noEditPoints="1"/>
                </p:cNvSpPr>
                <p:nvPr/>
              </p:nvSpPr>
              <p:spPr bwMode="auto">
                <a:xfrm>
                  <a:off x="5398999" y="2796398"/>
                  <a:ext cx="1117862" cy="878182"/>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93" name="TextBox 492"/>
                <p:cNvSpPr txBox="1"/>
                <p:nvPr/>
              </p:nvSpPr>
              <p:spPr>
                <a:xfrm>
                  <a:off x="5515304" y="3527853"/>
                  <a:ext cx="136058" cy="580426"/>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nvGrpSpPr>
            <p:cNvPr id="45145" name="Group 493"/>
            <p:cNvGrpSpPr>
              <a:grpSpLocks noChangeAspect="1"/>
            </p:cNvGrpSpPr>
            <p:nvPr/>
          </p:nvGrpSpPr>
          <p:grpSpPr bwMode="auto">
            <a:xfrm>
              <a:off x="7490013" y="878342"/>
              <a:ext cx="479446" cy="463499"/>
              <a:chOff x="5256098" y="2808376"/>
              <a:chExt cx="1143663" cy="1105622"/>
            </a:xfrm>
          </p:grpSpPr>
          <p:sp>
            <p:nvSpPr>
              <p:cNvPr id="495" name="Freeform 77"/>
              <p:cNvSpPr>
                <a:spLocks/>
              </p:cNvSpPr>
              <p:nvPr/>
            </p:nvSpPr>
            <p:spPr bwMode="auto">
              <a:xfrm>
                <a:off x="5812783" y="3035558"/>
                <a:ext cx="564256" cy="549024"/>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96" name="Freeform 77"/>
              <p:cNvSpPr>
                <a:spLocks/>
              </p:cNvSpPr>
              <p:nvPr/>
            </p:nvSpPr>
            <p:spPr bwMode="auto">
              <a:xfrm flipV="1">
                <a:off x="5267460" y="3035558"/>
                <a:ext cx="564256" cy="549024"/>
              </a:xfrm>
              <a:custGeom>
                <a:avLst/>
                <a:gdLst>
                  <a:gd name="T0" fmla="*/ 0 w 432"/>
                  <a:gd name="T1" fmla="*/ 172 h 420"/>
                  <a:gd name="T2" fmla="*/ 432 w 432"/>
                  <a:gd name="T3" fmla="*/ 420 h 420"/>
                  <a:gd name="T4" fmla="*/ 432 w 432"/>
                  <a:gd name="T5" fmla="*/ 250 h 420"/>
                  <a:gd name="T6" fmla="*/ 0 w 432"/>
                  <a:gd name="T7" fmla="*/ 0 h 420"/>
                  <a:gd name="T8" fmla="*/ 0 w 432"/>
                  <a:gd name="T9" fmla="*/ 172 h 420"/>
                </a:gdLst>
                <a:ahLst/>
                <a:cxnLst>
                  <a:cxn ang="0">
                    <a:pos x="T0" y="T1"/>
                  </a:cxn>
                  <a:cxn ang="0">
                    <a:pos x="T2" y="T3"/>
                  </a:cxn>
                  <a:cxn ang="0">
                    <a:pos x="T4" y="T5"/>
                  </a:cxn>
                  <a:cxn ang="0">
                    <a:pos x="T6" y="T7"/>
                  </a:cxn>
                  <a:cxn ang="0">
                    <a:pos x="T8" y="T9"/>
                  </a:cxn>
                </a:cxnLst>
                <a:rect l="0" t="0" r="r" b="b"/>
                <a:pathLst>
                  <a:path w="432" h="420">
                    <a:moveTo>
                      <a:pt x="0" y="172"/>
                    </a:moveTo>
                    <a:lnTo>
                      <a:pt x="432" y="420"/>
                    </a:lnTo>
                    <a:lnTo>
                      <a:pt x="432" y="250"/>
                    </a:lnTo>
                    <a:lnTo>
                      <a:pt x="0" y="0"/>
                    </a:lnTo>
                    <a:lnTo>
                      <a:pt x="0" y="172"/>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497" name="Freeform 75"/>
              <p:cNvSpPr>
                <a:spLocks/>
              </p:cNvSpPr>
              <p:nvPr/>
            </p:nvSpPr>
            <p:spPr bwMode="auto">
              <a:xfrm>
                <a:off x="5256098" y="3255168"/>
                <a:ext cx="1143663" cy="658830"/>
              </a:xfrm>
              <a:custGeom>
                <a:avLst/>
                <a:gdLst>
                  <a:gd name="T0" fmla="*/ 864 w 864"/>
                  <a:gd name="T1" fmla="*/ 250 h 498"/>
                  <a:gd name="T2" fmla="*/ 432 w 864"/>
                  <a:gd name="T3" fmla="*/ 498 h 498"/>
                  <a:gd name="T4" fmla="*/ 0 w 864"/>
                  <a:gd name="T5" fmla="*/ 250 h 498"/>
                  <a:gd name="T6" fmla="*/ 432 w 864"/>
                  <a:gd name="T7" fmla="*/ 0 h 498"/>
                  <a:gd name="T8" fmla="*/ 864 w 864"/>
                  <a:gd name="T9" fmla="*/ 250 h 498"/>
                </a:gdLst>
                <a:ahLst/>
                <a:cxnLst>
                  <a:cxn ang="0">
                    <a:pos x="T0" y="T1"/>
                  </a:cxn>
                  <a:cxn ang="0">
                    <a:pos x="T2" y="T3"/>
                  </a:cxn>
                  <a:cxn ang="0">
                    <a:pos x="T4" y="T5"/>
                  </a:cxn>
                  <a:cxn ang="0">
                    <a:pos x="T6" y="T7"/>
                  </a:cxn>
                  <a:cxn ang="0">
                    <a:pos x="T8" y="T9"/>
                  </a:cxn>
                </a:cxnLst>
                <a:rect l="0" t="0" r="r" b="b"/>
                <a:pathLst>
                  <a:path w="864" h="498">
                    <a:moveTo>
                      <a:pt x="864" y="250"/>
                    </a:moveTo>
                    <a:lnTo>
                      <a:pt x="432" y="498"/>
                    </a:lnTo>
                    <a:lnTo>
                      <a:pt x="0" y="250"/>
                    </a:lnTo>
                    <a:lnTo>
                      <a:pt x="432" y="0"/>
                    </a:lnTo>
                    <a:lnTo>
                      <a:pt x="864" y="250"/>
                    </a:lnTo>
                    <a:close/>
                  </a:path>
                </a:pathLst>
              </a:custGeom>
              <a:solidFill>
                <a:schemeClr val="bg1"/>
              </a:solidFill>
              <a:ln w="12700">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grpSp>
            <p:nvGrpSpPr>
              <p:cNvPr id="45149" name="Group 497"/>
              <p:cNvGrpSpPr>
                <a:grpSpLocks/>
              </p:cNvGrpSpPr>
              <p:nvPr/>
            </p:nvGrpSpPr>
            <p:grpSpPr bwMode="auto">
              <a:xfrm>
                <a:off x="5263672" y="2808376"/>
                <a:ext cx="1128516" cy="1094260"/>
                <a:chOff x="5394355" y="2799619"/>
                <a:chExt cx="1128516" cy="1094260"/>
              </a:xfrm>
            </p:grpSpPr>
            <p:sp>
              <p:nvSpPr>
                <p:cNvPr id="499" name="Freeform 71"/>
                <p:cNvSpPr>
                  <a:spLocks noEditPoints="1"/>
                </p:cNvSpPr>
                <p:nvPr/>
              </p:nvSpPr>
              <p:spPr bwMode="auto">
                <a:xfrm>
                  <a:off x="5394355" y="3019228"/>
                  <a:ext cx="1128516" cy="874651"/>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3">
                    <a:alpha val="50196"/>
                  </a:schemeClr>
                </a:solidFill>
                <a:ln w="9525">
                  <a:solidFill>
                    <a:schemeClr val="bg1">
                      <a:lumMod val="75000"/>
                    </a:schemeClr>
                  </a:solidFill>
                  <a:prstDash val="solid"/>
                  <a:round/>
                  <a:headEnd/>
                  <a:tailEnd/>
                </a:ln>
              </p:spPr>
              <p:txBody>
                <a:bodyPr/>
                <a:lstStyle/>
                <a:p>
                  <a:pPr defTabSz="976685">
                    <a:defRPr/>
                  </a:pPr>
                  <a:endParaRPr lang="en-US" sz="800" dirty="0">
                    <a:cs typeface="Arial" panose="020B0604020202020204" pitchFamily="34" charset="0"/>
                  </a:endParaRPr>
                </a:p>
              </p:txBody>
            </p:sp>
            <p:sp>
              <p:nvSpPr>
                <p:cNvPr id="500" name="Freeform 71"/>
                <p:cNvSpPr>
                  <a:spLocks noEditPoints="1"/>
                </p:cNvSpPr>
                <p:nvPr/>
              </p:nvSpPr>
              <p:spPr bwMode="auto">
                <a:xfrm>
                  <a:off x="5394355" y="2799619"/>
                  <a:ext cx="1128516" cy="874651"/>
                </a:xfrm>
                <a:custGeom>
                  <a:avLst/>
                  <a:gdLst>
                    <a:gd name="T0" fmla="*/ 864 w 864"/>
                    <a:gd name="T1" fmla="*/ 250 h 670"/>
                    <a:gd name="T2" fmla="*/ 432 w 864"/>
                    <a:gd name="T3" fmla="*/ 500 h 670"/>
                    <a:gd name="T4" fmla="*/ 0 w 864"/>
                    <a:gd name="T5" fmla="*/ 250 h 670"/>
                    <a:gd name="T6" fmla="*/ 432 w 864"/>
                    <a:gd name="T7" fmla="*/ 0 h 670"/>
                    <a:gd name="T8" fmla="*/ 864 w 864"/>
                    <a:gd name="T9" fmla="*/ 250 h 670"/>
                    <a:gd name="T10" fmla="*/ 432 w 864"/>
                    <a:gd name="T11" fmla="*/ 670 h 670"/>
                    <a:gd name="T12" fmla="*/ 864 w 864"/>
                    <a:gd name="T13" fmla="*/ 422 h 670"/>
                    <a:gd name="T14" fmla="*/ 864 w 864"/>
                    <a:gd name="T15" fmla="*/ 250 h 670"/>
                    <a:gd name="T16" fmla="*/ 432 w 864"/>
                    <a:gd name="T17" fmla="*/ 500 h 670"/>
                    <a:gd name="T18" fmla="*/ 432 w 864"/>
                    <a:gd name="T19" fmla="*/ 670 h 670"/>
                    <a:gd name="T20" fmla="*/ 0 w 864"/>
                    <a:gd name="T21" fmla="*/ 422 h 670"/>
                    <a:gd name="T22" fmla="*/ 432 w 864"/>
                    <a:gd name="T23" fmla="*/ 670 h 670"/>
                    <a:gd name="T24" fmla="*/ 432 w 864"/>
                    <a:gd name="T25" fmla="*/ 500 h 670"/>
                    <a:gd name="T26" fmla="*/ 0 w 864"/>
                    <a:gd name="T27" fmla="*/ 250 h 670"/>
                    <a:gd name="T28" fmla="*/ 0 w 864"/>
                    <a:gd name="T29" fmla="*/ 42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 h="670">
                      <a:moveTo>
                        <a:pt x="864" y="250"/>
                      </a:moveTo>
                      <a:lnTo>
                        <a:pt x="432" y="500"/>
                      </a:lnTo>
                      <a:lnTo>
                        <a:pt x="0" y="250"/>
                      </a:lnTo>
                      <a:lnTo>
                        <a:pt x="432" y="0"/>
                      </a:lnTo>
                      <a:lnTo>
                        <a:pt x="864" y="250"/>
                      </a:lnTo>
                      <a:close/>
                      <a:moveTo>
                        <a:pt x="432" y="670"/>
                      </a:moveTo>
                      <a:lnTo>
                        <a:pt x="864" y="422"/>
                      </a:lnTo>
                      <a:lnTo>
                        <a:pt x="864" y="250"/>
                      </a:lnTo>
                      <a:lnTo>
                        <a:pt x="432" y="500"/>
                      </a:lnTo>
                      <a:lnTo>
                        <a:pt x="432" y="670"/>
                      </a:lnTo>
                      <a:close/>
                      <a:moveTo>
                        <a:pt x="0" y="422"/>
                      </a:moveTo>
                      <a:lnTo>
                        <a:pt x="432" y="670"/>
                      </a:lnTo>
                      <a:lnTo>
                        <a:pt x="432" y="500"/>
                      </a:lnTo>
                      <a:lnTo>
                        <a:pt x="0" y="250"/>
                      </a:lnTo>
                      <a:lnTo>
                        <a:pt x="0" y="422"/>
                      </a:lnTo>
                      <a:close/>
                    </a:path>
                  </a:pathLst>
                </a:custGeom>
                <a:solidFill>
                  <a:schemeClr val="accent2">
                    <a:alpha val="89804"/>
                  </a:schemeClr>
                </a:solidFill>
                <a:ln w="9525">
                  <a:solidFill>
                    <a:schemeClr val="bg1">
                      <a:lumMod val="75000"/>
                    </a:schemeClr>
                  </a:solidFill>
                  <a:prstDash val="solid"/>
                  <a:round/>
                  <a:headEnd/>
                  <a:tailEnd/>
                </a:ln>
              </p:spPr>
              <p:txBody>
                <a:bodyPr/>
                <a:lstStyle/>
                <a:p>
                  <a:pPr defTabSz="976685">
                    <a:defRPr/>
                  </a:pPr>
                  <a:endParaRPr lang="en-US" sz="800">
                    <a:cs typeface="Arial" panose="020B0604020202020204" pitchFamily="34" charset="0"/>
                  </a:endParaRPr>
                </a:p>
              </p:txBody>
            </p:sp>
            <p:sp>
              <p:nvSpPr>
                <p:cNvPr id="501" name="TextBox 500"/>
                <p:cNvSpPr txBox="1"/>
                <p:nvPr/>
              </p:nvSpPr>
              <p:spPr>
                <a:xfrm>
                  <a:off x="5536912" y="3527854"/>
                  <a:ext cx="51623" cy="220226"/>
                </a:xfrm>
                <a:prstGeom prst="rect">
                  <a:avLst/>
                </a:prstGeom>
                <a:noFill/>
                <a:ln>
                  <a:solidFill>
                    <a:schemeClr val="bg1">
                      <a:lumMod val="75000"/>
                    </a:schemeClr>
                  </a:solidFill>
                </a:ln>
                <a:sp3d/>
              </p:spPr>
              <p:txBody>
                <a:bodyPr wrap="none" lIns="0" tIns="0" rIns="0" bIns="0">
                  <a:spAutoFit/>
                  <a:scene3d>
                    <a:camera prst="isometricLeftDown"/>
                    <a:lightRig rig="threePt" dir="t"/>
                  </a:scene3d>
                </a:bodyPr>
                <a:lstStyle/>
                <a:p>
                  <a:pPr defTabSz="976685">
                    <a:defRPr/>
                  </a:pPr>
                  <a:r>
                    <a:rPr lang="en-US" sz="800" dirty="0">
                      <a:solidFill>
                        <a:srgbClr val="000000"/>
                      </a:solidFill>
                      <a:cs typeface="Arial" panose="020B0604020202020204" pitchFamily="34" charset="0"/>
                    </a:rPr>
                    <a:t> </a:t>
                  </a:r>
                </a:p>
              </p:txBody>
            </p:sp>
          </p:grpSp>
        </p:grpSp>
      </p:grpSp>
      <p:sp>
        <p:nvSpPr>
          <p:cNvPr id="45061" name="TextBox 503"/>
          <p:cNvSpPr txBox="1">
            <a:spLocks noChangeArrowheads="1"/>
          </p:cNvSpPr>
          <p:nvPr/>
        </p:nvSpPr>
        <p:spPr bwMode="auto">
          <a:xfrm>
            <a:off x="239184" y="5397501"/>
            <a:ext cx="19050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r>
              <a:rPr lang="en-US" altLang="zh-CN" sz="2133" b="1">
                <a:solidFill>
                  <a:srgbClr val="595959"/>
                </a:solidFill>
              </a:rPr>
              <a:t>Disk Groups</a:t>
            </a:r>
          </a:p>
        </p:txBody>
      </p:sp>
      <p:sp>
        <p:nvSpPr>
          <p:cNvPr id="45062" name="TextBox 502"/>
          <p:cNvSpPr txBox="1">
            <a:spLocks noChangeArrowheads="1"/>
          </p:cNvSpPr>
          <p:nvPr/>
        </p:nvSpPr>
        <p:spPr bwMode="auto">
          <a:xfrm>
            <a:off x="220133" y="1128184"/>
            <a:ext cx="74732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r>
              <a:rPr lang="en-US" altLang="zh-CN" sz="2133" b="1">
                <a:solidFill>
                  <a:srgbClr val="595959"/>
                </a:solidFill>
              </a:rPr>
              <a:t>VMs</a:t>
            </a:r>
          </a:p>
        </p:txBody>
      </p:sp>
      <p:sp>
        <p:nvSpPr>
          <p:cNvPr id="6" name="Rectangle 5"/>
          <p:cNvSpPr/>
          <p:nvPr/>
        </p:nvSpPr>
        <p:spPr>
          <a:xfrm>
            <a:off x="239185" y="4688417"/>
            <a:ext cx="11713633" cy="431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76685">
              <a:defRPr/>
            </a:pPr>
            <a:r>
              <a:rPr lang="zh-CN" altLang="en-US" sz="2400" b="1" dirty="0"/>
              <a:t>不再需要</a:t>
            </a:r>
            <a:endParaRPr lang="en-GB" sz="2400" b="1" dirty="0"/>
          </a:p>
        </p:txBody>
      </p:sp>
      <p:sp>
        <p:nvSpPr>
          <p:cNvPr id="45064" name="TextBox 504"/>
          <p:cNvSpPr txBox="1">
            <a:spLocks noChangeArrowheads="1"/>
          </p:cNvSpPr>
          <p:nvPr/>
        </p:nvSpPr>
        <p:spPr bwMode="auto">
          <a:xfrm>
            <a:off x="2698751" y="5397501"/>
            <a:ext cx="29845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r>
              <a:rPr lang="en-US" altLang="zh-CN" sz="2133" b="1">
                <a:solidFill>
                  <a:srgbClr val="595959"/>
                </a:solidFill>
              </a:rPr>
              <a:t>RAID Configurations</a:t>
            </a:r>
          </a:p>
        </p:txBody>
      </p:sp>
      <p:sp>
        <p:nvSpPr>
          <p:cNvPr id="45065" name="TextBox 505"/>
          <p:cNvSpPr txBox="1">
            <a:spLocks noChangeArrowheads="1"/>
          </p:cNvSpPr>
          <p:nvPr/>
        </p:nvSpPr>
        <p:spPr bwMode="auto">
          <a:xfrm>
            <a:off x="6187017" y="5397501"/>
            <a:ext cx="129328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r>
              <a:rPr lang="en-US" altLang="zh-CN" sz="2133" b="1">
                <a:solidFill>
                  <a:srgbClr val="595959"/>
                </a:solidFill>
              </a:rPr>
              <a:t>Policies</a:t>
            </a:r>
          </a:p>
        </p:txBody>
      </p:sp>
      <p:sp>
        <p:nvSpPr>
          <p:cNvPr id="45066" name="TextBox 506"/>
          <p:cNvSpPr txBox="1">
            <a:spLocks noChangeArrowheads="1"/>
          </p:cNvSpPr>
          <p:nvPr/>
        </p:nvSpPr>
        <p:spPr bwMode="auto">
          <a:xfrm>
            <a:off x="8041217" y="5397501"/>
            <a:ext cx="9652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r>
              <a:rPr lang="en-US" altLang="zh-CN" sz="2133" b="1">
                <a:solidFill>
                  <a:srgbClr val="595959"/>
                </a:solidFill>
              </a:rPr>
              <a:t>Tiers</a:t>
            </a:r>
          </a:p>
        </p:txBody>
      </p:sp>
      <p:sp>
        <p:nvSpPr>
          <p:cNvPr id="45067" name="TextBox 507"/>
          <p:cNvSpPr txBox="1">
            <a:spLocks noChangeArrowheads="1"/>
          </p:cNvSpPr>
          <p:nvPr/>
        </p:nvSpPr>
        <p:spPr bwMode="auto">
          <a:xfrm>
            <a:off x="9482667" y="5397501"/>
            <a:ext cx="2497667"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r>
              <a:rPr lang="en-US" altLang="zh-CN" sz="2133" b="1">
                <a:solidFill>
                  <a:srgbClr val="595959"/>
                </a:solidFill>
              </a:rPr>
              <a:t>LUNs or Volumes</a:t>
            </a:r>
          </a:p>
        </p:txBody>
      </p:sp>
      <p:cxnSp>
        <p:nvCxnSpPr>
          <p:cNvPr id="8" name="Straight Connector 7"/>
          <p:cNvCxnSpPr/>
          <p:nvPr/>
        </p:nvCxnSpPr>
        <p:spPr>
          <a:xfrm>
            <a:off x="2381251" y="5240868"/>
            <a:ext cx="0" cy="76623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p:cNvCxnSpPr/>
          <p:nvPr/>
        </p:nvCxnSpPr>
        <p:spPr>
          <a:xfrm>
            <a:off x="5899151" y="5240868"/>
            <a:ext cx="0" cy="76623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a:off x="7751233" y="5240868"/>
            <a:ext cx="0" cy="76623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p:cNvCxnSpPr/>
          <p:nvPr/>
        </p:nvCxnSpPr>
        <p:spPr>
          <a:xfrm>
            <a:off x="9302751" y="5240868"/>
            <a:ext cx="0" cy="76623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5072" name="Group 512"/>
          <p:cNvGrpSpPr>
            <a:grpSpLocks/>
          </p:cNvGrpSpPr>
          <p:nvPr/>
        </p:nvGrpSpPr>
        <p:grpSpPr bwMode="auto">
          <a:xfrm>
            <a:off x="4326468" y="4428067"/>
            <a:ext cx="827617" cy="960967"/>
            <a:chOff x="2474871" y="2343150"/>
            <a:chExt cx="702880" cy="815340"/>
          </a:xfrm>
        </p:grpSpPr>
        <p:sp>
          <p:nvSpPr>
            <p:cNvPr id="514" name="Hexagon 513"/>
            <p:cNvSpPr/>
            <p:nvPr/>
          </p:nvSpPr>
          <p:spPr>
            <a:xfrm rot="16200000">
              <a:off x="2418641" y="2399380"/>
              <a:ext cx="815340" cy="702880"/>
            </a:xfrm>
            <a:prstGeom prst="hexagon">
              <a:avLst>
                <a:gd name="adj" fmla="val 28900"/>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76685">
                <a:defRPr/>
              </a:pPr>
              <a:endParaRPr lang="en-GB" sz="2400" dirty="0"/>
            </a:p>
          </p:txBody>
        </p:sp>
        <p:grpSp>
          <p:nvGrpSpPr>
            <p:cNvPr id="45091" name="Group 4"/>
            <p:cNvGrpSpPr>
              <a:grpSpLocks noChangeAspect="1"/>
            </p:cNvGrpSpPr>
            <p:nvPr/>
          </p:nvGrpSpPr>
          <p:grpSpPr bwMode="auto">
            <a:xfrm>
              <a:off x="2555213" y="2436071"/>
              <a:ext cx="543134" cy="627939"/>
              <a:chOff x="2310" y="963"/>
              <a:chExt cx="1140" cy="1318"/>
            </a:xfrm>
          </p:grpSpPr>
          <p:sp>
            <p:nvSpPr>
              <p:cNvPr id="45092" name="Freeform 5"/>
              <p:cNvSpPr>
                <a:spLocks/>
              </p:cNvSpPr>
              <p:nvPr/>
            </p:nvSpPr>
            <p:spPr bwMode="auto">
              <a:xfrm>
                <a:off x="2635" y="1341"/>
                <a:ext cx="487" cy="276"/>
              </a:xfrm>
              <a:custGeom>
                <a:avLst/>
                <a:gdLst>
                  <a:gd name="T0" fmla="*/ 0 w 487"/>
                  <a:gd name="T1" fmla="*/ 138 h 276"/>
                  <a:gd name="T2" fmla="*/ 0 w 487"/>
                  <a:gd name="T3" fmla="*/ 138 h 276"/>
                  <a:gd name="T4" fmla="*/ 245 w 487"/>
                  <a:gd name="T5" fmla="*/ 276 h 276"/>
                  <a:gd name="T6" fmla="*/ 487 w 487"/>
                  <a:gd name="T7" fmla="*/ 138 h 276"/>
                  <a:gd name="T8" fmla="*/ 243 w 487"/>
                  <a:gd name="T9" fmla="*/ 0 h 276"/>
                  <a:gd name="T10" fmla="*/ 0 w 487"/>
                  <a:gd name="T11" fmla="*/ 138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7" h="276">
                    <a:moveTo>
                      <a:pt x="0" y="138"/>
                    </a:moveTo>
                    <a:lnTo>
                      <a:pt x="0" y="138"/>
                    </a:lnTo>
                    <a:lnTo>
                      <a:pt x="245" y="276"/>
                    </a:lnTo>
                    <a:lnTo>
                      <a:pt x="487" y="138"/>
                    </a:lnTo>
                    <a:lnTo>
                      <a:pt x="243" y="0"/>
                    </a:lnTo>
                    <a:lnTo>
                      <a:pt x="0" y="138"/>
                    </a:lnTo>
                    <a:close/>
                  </a:path>
                </a:pathLst>
              </a:custGeom>
              <a:solidFill>
                <a:srgbClr val="E626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45093" name="Freeform 6"/>
              <p:cNvSpPr>
                <a:spLocks/>
              </p:cNvSpPr>
              <p:nvPr/>
            </p:nvSpPr>
            <p:spPr bwMode="auto">
              <a:xfrm>
                <a:off x="3279" y="1194"/>
                <a:ext cx="171" cy="197"/>
              </a:xfrm>
              <a:custGeom>
                <a:avLst/>
                <a:gdLst>
                  <a:gd name="T0" fmla="*/ 0 w 171"/>
                  <a:gd name="T1" fmla="*/ 197 h 197"/>
                  <a:gd name="T2" fmla="*/ 171 w 171"/>
                  <a:gd name="T3" fmla="*/ 100 h 197"/>
                  <a:gd name="T4" fmla="*/ 0 w 171"/>
                  <a:gd name="T5" fmla="*/ 0 h 197"/>
                  <a:gd name="T6" fmla="*/ 0 w 171"/>
                  <a:gd name="T7" fmla="*/ 197 h 1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1" h="197">
                    <a:moveTo>
                      <a:pt x="0" y="197"/>
                    </a:moveTo>
                    <a:lnTo>
                      <a:pt x="171" y="100"/>
                    </a:lnTo>
                    <a:lnTo>
                      <a:pt x="0" y="0"/>
                    </a:lnTo>
                    <a:lnTo>
                      <a:pt x="0" y="197"/>
                    </a:lnTo>
                    <a:close/>
                  </a:path>
                </a:pathLst>
              </a:custGeom>
              <a:solidFill>
                <a:srgbClr val="E626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45094" name="Freeform 7"/>
              <p:cNvSpPr>
                <a:spLocks/>
              </p:cNvSpPr>
              <p:nvPr/>
            </p:nvSpPr>
            <p:spPr bwMode="auto">
              <a:xfrm>
                <a:off x="2709" y="963"/>
                <a:ext cx="413" cy="335"/>
              </a:xfrm>
              <a:custGeom>
                <a:avLst/>
                <a:gdLst>
                  <a:gd name="T0" fmla="*/ 171 w 413"/>
                  <a:gd name="T1" fmla="*/ 0 h 335"/>
                  <a:gd name="T2" fmla="*/ 0 w 413"/>
                  <a:gd name="T3" fmla="*/ 100 h 335"/>
                  <a:gd name="T4" fmla="*/ 413 w 413"/>
                  <a:gd name="T5" fmla="*/ 335 h 335"/>
                  <a:gd name="T6" fmla="*/ 413 w 413"/>
                  <a:gd name="T7" fmla="*/ 141 h 335"/>
                  <a:gd name="T8" fmla="*/ 171 w 413"/>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3" h="335">
                    <a:moveTo>
                      <a:pt x="171" y="0"/>
                    </a:moveTo>
                    <a:lnTo>
                      <a:pt x="0" y="100"/>
                    </a:lnTo>
                    <a:lnTo>
                      <a:pt x="413" y="335"/>
                    </a:lnTo>
                    <a:lnTo>
                      <a:pt x="413" y="141"/>
                    </a:lnTo>
                    <a:lnTo>
                      <a:pt x="171" y="0"/>
                    </a:lnTo>
                    <a:close/>
                  </a:path>
                </a:pathLst>
              </a:custGeom>
              <a:solidFill>
                <a:srgbClr val="E626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45095" name="Freeform 8"/>
              <p:cNvSpPr>
                <a:spLocks/>
              </p:cNvSpPr>
              <p:nvPr/>
            </p:nvSpPr>
            <p:spPr bwMode="auto">
              <a:xfrm>
                <a:off x="2310" y="1153"/>
                <a:ext cx="408" cy="233"/>
              </a:xfrm>
              <a:custGeom>
                <a:avLst/>
                <a:gdLst>
                  <a:gd name="T0" fmla="*/ 0 w 408"/>
                  <a:gd name="T1" fmla="*/ 138 h 233"/>
                  <a:gd name="T2" fmla="*/ 166 w 408"/>
                  <a:gd name="T3" fmla="*/ 233 h 233"/>
                  <a:gd name="T4" fmla="*/ 408 w 408"/>
                  <a:gd name="T5" fmla="*/ 98 h 233"/>
                  <a:gd name="T6" fmla="*/ 240 w 408"/>
                  <a:gd name="T7" fmla="*/ 0 h 233"/>
                  <a:gd name="T8" fmla="*/ 0 w 408"/>
                  <a:gd name="T9" fmla="*/ 138 h 2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 h="233">
                    <a:moveTo>
                      <a:pt x="0" y="138"/>
                    </a:moveTo>
                    <a:lnTo>
                      <a:pt x="166" y="233"/>
                    </a:lnTo>
                    <a:lnTo>
                      <a:pt x="408" y="98"/>
                    </a:lnTo>
                    <a:lnTo>
                      <a:pt x="240" y="0"/>
                    </a:lnTo>
                    <a:lnTo>
                      <a:pt x="0" y="138"/>
                    </a:lnTo>
                    <a:close/>
                  </a:path>
                </a:pathLst>
              </a:custGeom>
              <a:solidFill>
                <a:srgbClr val="E626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45096" name="Freeform 9"/>
              <p:cNvSpPr>
                <a:spLocks/>
              </p:cNvSpPr>
              <p:nvPr/>
            </p:nvSpPr>
            <p:spPr bwMode="auto">
              <a:xfrm>
                <a:off x="2476" y="1063"/>
                <a:ext cx="803" cy="416"/>
              </a:xfrm>
              <a:custGeom>
                <a:avLst/>
                <a:gdLst>
                  <a:gd name="T0" fmla="*/ 0 w 803"/>
                  <a:gd name="T1" fmla="*/ 323 h 416"/>
                  <a:gd name="T2" fmla="*/ 159 w 803"/>
                  <a:gd name="T3" fmla="*/ 416 h 416"/>
                  <a:gd name="T4" fmla="*/ 402 w 803"/>
                  <a:gd name="T5" fmla="*/ 278 h 416"/>
                  <a:gd name="T6" fmla="*/ 646 w 803"/>
                  <a:gd name="T7" fmla="*/ 416 h 416"/>
                  <a:gd name="T8" fmla="*/ 803 w 803"/>
                  <a:gd name="T9" fmla="*/ 328 h 416"/>
                  <a:gd name="T10" fmla="*/ 803 w 803"/>
                  <a:gd name="T11" fmla="*/ 131 h 416"/>
                  <a:gd name="T12" fmla="*/ 646 w 803"/>
                  <a:gd name="T13" fmla="*/ 41 h 416"/>
                  <a:gd name="T14" fmla="*/ 646 w 803"/>
                  <a:gd name="T15" fmla="*/ 235 h 416"/>
                  <a:gd name="T16" fmla="*/ 233 w 803"/>
                  <a:gd name="T17" fmla="*/ 0 h 416"/>
                  <a:gd name="T18" fmla="*/ 74 w 803"/>
                  <a:gd name="T19" fmla="*/ 90 h 416"/>
                  <a:gd name="T20" fmla="*/ 242 w 803"/>
                  <a:gd name="T21" fmla="*/ 188 h 416"/>
                  <a:gd name="T22" fmla="*/ 0 w 803"/>
                  <a:gd name="T23" fmla="*/ 323 h 4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03" h="416">
                    <a:moveTo>
                      <a:pt x="0" y="323"/>
                    </a:moveTo>
                    <a:lnTo>
                      <a:pt x="159" y="416"/>
                    </a:lnTo>
                    <a:lnTo>
                      <a:pt x="402" y="278"/>
                    </a:lnTo>
                    <a:lnTo>
                      <a:pt x="646" y="416"/>
                    </a:lnTo>
                    <a:lnTo>
                      <a:pt x="803" y="328"/>
                    </a:lnTo>
                    <a:lnTo>
                      <a:pt x="803" y="131"/>
                    </a:lnTo>
                    <a:lnTo>
                      <a:pt x="646" y="41"/>
                    </a:lnTo>
                    <a:lnTo>
                      <a:pt x="646" y="235"/>
                    </a:lnTo>
                    <a:lnTo>
                      <a:pt x="233" y="0"/>
                    </a:lnTo>
                    <a:lnTo>
                      <a:pt x="74" y="90"/>
                    </a:lnTo>
                    <a:lnTo>
                      <a:pt x="242" y="188"/>
                    </a:lnTo>
                    <a:lnTo>
                      <a:pt x="0" y="3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45097" name="Freeform 10"/>
              <p:cNvSpPr>
                <a:spLocks/>
              </p:cNvSpPr>
              <p:nvPr/>
            </p:nvSpPr>
            <p:spPr bwMode="auto">
              <a:xfrm>
                <a:off x="2880" y="2068"/>
                <a:ext cx="190" cy="213"/>
              </a:xfrm>
              <a:custGeom>
                <a:avLst/>
                <a:gdLst>
                  <a:gd name="T0" fmla="*/ 0 w 190"/>
                  <a:gd name="T1" fmla="*/ 213 h 213"/>
                  <a:gd name="T2" fmla="*/ 190 w 190"/>
                  <a:gd name="T3" fmla="*/ 107 h 213"/>
                  <a:gd name="T4" fmla="*/ 0 w 190"/>
                  <a:gd name="T5" fmla="*/ 0 h 213"/>
                  <a:gd name="T6" fmla="*/ 0 w 190"/>
                  <a:gd name="T7" fmla="*/ 213 h 2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0" h="213">
                    <a:moveTo>
                      <a:pt x="0" y="213"/>
                    </a:moveTo>
                    <a:lnTo>
                      <a:pt x="190" y="107"/>
                    </a:lnTo>
                    <a:lnTo>
                      <a:pt x="0" y="0"/>
                    </a:lnTo>
                    <a:lnTo>
                      <a:pt x="0" y="213"/>
                    </a:lnTo>
                    <a:close/>
                  </a:path>
                </a:pathLst>
              </a:custGeom>
              <a:solidFill>
                <a:srgbClr val="6C13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45098" name="Freeform 11"/>
              <p:cNvSpPr>
                <a:spLocks/>
              </p:cNvSpPr>
              <p:nvPr/>
            </p:nvSpPr>
            <p:spPr bwMode="auto">
              <a:xfrm>
                <a:off x="3279" y="1294"/>
                <a:ext cx="171" cy="368"/>
              </a:xfrm>
              <a:custGeom>
                <a:avLst/>
                <a:gdLst>
                  <a:gd name="T0" fmla="*/ 0 w 171"/>
                  <a:gd name="T1" fmla="*/ 97 h 368"/>
                  <a:gd name="T2" fmla="*/ 0 w 171"/>
                  <a:gd name="T3" fmla="*/ 368 h 368"/>
                  <a:gd name="T4" fmla="*/ 171 w 171"/>
                  <a:gd name="T5" fmla="*/ 270 h 368"/>
                  <a:gd name="T6" fmla="*/ 171 w 171"/>
                  <a:gd name="T7" fmla="*/ 0 h 368"/>
                  <a:gd name="T8" fmla="*/ 0 w 171"/>
                  <a:gd name="T9" fmla="*/ 97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 h="368">
                    <a:moveTo>
                      <a:pt x="0" y="97"/>
                    </a:moveTo>
                    <a:lnTo>
                      <a:pt x="0" y="368"/>
                    </a:lnTo>
                    <a:lnTo>
                      <a:pt x="171" y="270"/>
                    </a:lnTo>
                    <a:lnTo>
                      <a:pt x="171" y="0"/>
                    </a:lnTo>
                    <a:lnTo>
                      <a:pt x="0" y="97"/>
                    </a:lnTo>
                    <a:close/>
                  </a:path>
                </a:pathLst>
              </a:custGeom>
              <a:solidFill>
                <a:srgbClr val="6C13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45099" name="Freeform 12"/>
              <p:cNvSpPr>
                <a:spLocks/>
              </p:cNvSpPr>
              <p:nvPr/>
            </p:nvSpPr>
            <p:spPr bwMode="auto">
              <a:xfrm>
                <a:off x="3041" y="1747"/>
                <a:ext cx="409" cy="337"/>
              </a:xfrm>
              <a:custGeom>
                <a:avLst/>
                <a:gdLst>
                  <a:gd name="T0" fmla="*/ 0 w 409"/>
                  <a:gd name="T1" fmla="*/ 230 h 337"/>
                  <a:gd name="T2" fmla="*/ 188 w 409"/>
                  <a:gd name="T3" fmla="*/ 337 h 337"/>
                  <a:gd name="T4" fmla="*/ 409 w 409"/>
                  <a:gd name="T5" fmla="*/ 211 h 337"/>
                  <a:gd name="T6" fmla="*/ 409 w 409"/>
                  <a:gd name="T7" fmla="*/ 0 h 337"/>
                  <a:gd name="T8" fmla="*/ 0 w 409"/>
                  <a:gd name="T9" fmla="*/ 230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9" h="337">
                    <a:moveTo>
                      <a:pt x="0" y="230"/>
                    </a:moveTo>
                    <a:lnTo>
                      <a:pt x="188" y="337"/>
                    </a:lnTo>
                    <a:lnTo>
                      <a:pt x="409" y="211"/>
                    </a:lnTo>
                    <a:lnTo>
                      <a:pt x="409" y="0"/>
                    </a:lnTo>
                    <a:lnTo>
                      <a:pt x="0" y="230"/>
                    </a:lnTo>
                    <a:close/>
                  </a:path>
                </a:pathLst>
              </a:custGeom>
              <a:solidFill>
                <a:srgbClr val="6C13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45100" name="Freeform 13"/>
              <p:cNvSpPr>
                <a:spLocks/>
              </p:cNvSpPr>
              <p:nvPr/>
            </p:nvSpPr>
            <p:spPr bwMode="auto">
              <a:xfrm>
                <a:off x="2880" y="1479"/>
                <a:ext cx="242" cy="408"/>
              </a:xfrm>
              <a:custGeom>
                <a:avLst/>
                <a:gdLst>
                  <a:gd name="T0" fmla="*/ 0 w 242"/>
                  <a:gd name="T1" fmla="*/ 408 h 408"/>
                  <a:gd name="T2" fmla="*/ 0 w 242"/>
                  <a:gd name="T3" fmla="*/ 408 h 408"/>
                  <a:gd name="T4" fmla="*/ 242 w 242"/>
                  <a:gd name="T5" fmla="*/ 271 h 408"/>
                  <a:gd name="T6" fmla="*/ 242 w 242"/>
                  <a:gd name="T7" fmla="*/ 0 h 408"/>
                  <a:gd name="T8" fmla="*/ 0 w 242"/>
                  <a:gd name="T9" fmla="*/ 138 h 408"/>
                  <a:gd name="T10" fmla="*/ 0 w 242"/>
                  <a:gd name="T11" fmla="*/ 408 h 4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2" h="408">
                    <a:moveTo>
                      <a:pt x="0" y="408"/>
                    </a:moveTo>
                    <a:lnTo>
                      <a:pt x="0" y="408"/>
                    </a:lnTo>
                    <a:lnTo>
                      <a:pt x="242" y="271"/>
                    </a:lnTo>
                    <a:lnTo>
                      <a:pt x="242" y="0"/>
                    </a:lnTo>
                    <a:lnTo>
                      <a:pt x="0" y="138"/>
                    </a:lnTo>
                    <a:lnTo>
                      <a:pt x="0" y="408"/>
                    </a:lnTo>
                    <a:close/>
                  </a:path>
                </a:pathLst>
              </a:custGeom>
              <a:solidFill>
                <a:srgbClr val="6C13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45101" name="Freeform 14"/>
              <p:cNvSpPr>
                <a:spLocks/>
              </p:cNvSpPr>
              <p:nvPr/>
            </p:nvSpPr>
            <p:spPr bwMode="auto">
              <a:xfrm>
                <a:off x="2880" y="1391"/>
                <a:ext cx="570" cy="784"/>
              </a:xfrm>
              <a:custGeom>
                <a:avLst/>
                <a:gdLst>
                  <a:gd name="T0" fmla="*/ 242 w 570"/>
                  <a:gd name="T1" fmla="*/ 88 h 784"/>
                  <a:gd name="T2" fmla="*/ 242 w 570"/>
                  <a:gd name="T3" fmla="*/ 359 h 784"/>
                  <a:gd name="T4" fmla="*/ 0 w 570"/>
                  <a:gd name="T5" fmla="*/ 496 h 784"/>
                  <a:gd name="T6" fmla="*/ 0 w 570"/>
                  <a:gd name="T7" fmla="*/ 677 h 784"/>
                  <a:gd name="T8" fmla="*/ 190 w 570"/>
                  <a:gd name="T9" fmla="*/ 784 h 784"/>
                  <a:gd name="T10" fmla="*/ 349 w 570"/>
                  <a:gd name="T11" fmla="*/ 693 h 784"/>
                  <a:gd name="T12" fmla="*/ 161 w 570"/>
                  <a:gd name="T13" fmla="*/ 586 h 784"/>
                  <a:gd name="T14" fmla="*/ 570 w 570"/>
                  <a:gd name="T15" fmla="*/ 356 h 784"/>
                  <a:gd name="T16" fmla="*/ 570 w 570"/>
                  <a:gd name="T17" fmla="*/ 173 h 784"/>
                  <a:gd name="T18" fmla="*/ 399 w 570"/>
                  <a:gd name="T19" fmla="*/ 271 h 784"/>
                  <a:gd name="T20" fmla="*/ 399 w 570"/>
                  <a:gd name="T21" fmla="*/ 0 h 784"/>
                  <a:gd name="T22" fmla="*/ 242 w 570"/>
                  <a:gd name="T23" fmla="*/ 88 h 7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0" h="784">
                    <a:moveTo>
                      <a:pt x="242" y="88"/>
                    </a:moveTo>
                    <a:lnTo>
                      <a:pt x="242" y="359"/>
                    </a:lnTo>
                    <a:lnTo>
                      <a:pt x="0" y="496"/>
                    </a:lnTo>
                    <a:lnTo>
                      <a:pt x="0" y="677"/>
                    </a:lnTo>
                    <a:lnTo>
                      <a:pt x="190" y="784"/>
                    </a:lnTo>
                    <a:lnTo>
                      <a:pt x="349" y="693"/>
                    </a:lnTo>
                    <a:lnTo>
                      <a:pt x="161" y="586"/>
                    </a:lnTo>
                    <a:lnTo>
                      <a:pt x="570" y="356"/>
                    </a:lnTo>
                    <a:lnTo>
                      <a:pt x="570" y="173"/>
                    </a:lnTo>
                    <a:lnTo>
                      <a:pt x="399" y="271"/>
                    </a:lnTo>
                    <a:lnTo>
                      <a:pt x="399" y="0"/>
                    </a:lnTo>
                    <a:lnTo>
                      <a:pt x="242" y="88"/>
                    </a:lnTo>
                    <a:close/>
                  </a:path>
                </a:pathLst>
              </a:custGeom>
              <a:solidFill>
                <a:srgbClr val="71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45102" name="Freeform 15"/>
              <p:cNvSpPr>
                <a:spLocks/>
              </p:cNvSpPr>
              <p:nvPr/>
            </p:nvSpPr>
            <p:spPr bwMode="auto">
              <a:xfrm>
                <a:off x="2635" y="1479"/>
                <a:ext cx="245" cy="408"/>
              </a:xfrm>
              <a:custGeom>
                <a:avLst/>
                <a:gdLst>
                  <a:gd name="T0" fmla="*/ 0 w 245"/>
                  <a:gd name="T1" fmla="*/ 0 h 408"/>
                  <a:gd name="T2" fmla="*/ 0 w 245"/>
                  <a:gd name="T3" fmla="*/ 271 h 408"/>
                  <a:gd name="T4" fmla="*/ 245 w 245"/>
                  <a:gd name="T5" fmla="*/ 408 h 408"/>
                  <a:gd name="T6" fmla="*/ 245 w 245"/>
                  <a:gd name="T7" fmla="*/ 138 h 408"/>
                  <a:gd name="T8" fmla="*/ 0 w 245"/>
                  <a:gd name="T9" fmla="*/ 0 h 4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 h="408">
                    <a:moveTo>
                      <a:pt x="0" y="0"/>
                    </a:moveTo>
                    <a:lnTo>
                      <a:pt x="0" y="271"/>
                    </a:lnTo>
                    <a:lnTo>
                      <a:pt x="245" y="408"/>
                    </a:lnTo>
                    <a:lnTo>
                      <a:pt x="245" y="138"/>
                    </a:lnTo>
                    <a:lnTo>
                      <a:pt x="0" y="0"/>
                    </a:lnTo>
                    <a:close/>
                  </a:path>
                </a:pathLst>
              </a:custGeom>
              <a:solidFill>
                <a:srgbClr val="A51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45103" name="Freeform 16"/>
              <p:cNvSpPr>
                <a:spLocks/>
              </p:cNvSpPr>
              <p:nvPr/>
            </p:nvSpPr>
            <p:spPr bwMode="auto">
              <a:xfrm>
                <a:off x="2310" y="1291"/>
                <a:ext cx="166" cy="190"/>
              </a:xfrm>
              <a:custGeom>
                <a:avLst/>
                <a:gdLst>
                  <a:gd name="T0" fmla="*/ 0 w 166"/>
                  <a:gd name="T1" fmla="*/ 190 h 190"/>
                  <a:gd name="T2" fmla="*/ 166 w 166"/>
                  <a:gd name="T3" fmla="*/ 95 h 190"/>
                  <a:gd name="T4" fmla="*/ 0 w 166"/>
                  <a:gd name="T5" fmla="*/ 0 h 190"/>
                  <a:gd name="T6" fmla="*/ 0 w 166"/>
                  <a:gd name="T7" fmla="*/ 190 h 1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6" h="190">
                    <a:moveTo>
                      <a:pt x="0" y="190"/>
                    </a:moveTo>
                    <a:lnTo>
                      <a:pt x="166" y="95"/>
                    </a:lnTo>
                    <a:lnTo>
                      <a:pt x="0" y="0"/>
                    </a:lnTo>
                    <a:lnTo>
                      <a:pt x="0" y="190"/>
                    </a:lnTo>
                    <a:close/>
                  </a:path>
                </a:pathLst>
              </a:custGeom>
              <a:solidFill>
                <a:srgbClr val="A51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45104" name="Freeform 17"/>
              <p:cNvSpPr>
                <a:spLocks/>
              </p:cNvSpPr>
              <p:nvPr/>
            </p:nvSpPr>
            <p:spPr bwMode="auto">
              <a:xfrm>
                <a:off x="2310" y="1567"/>
                <a:ext cx="169" cy="486"/>
              </a:xfrm>
              <a:custGeom>
                <a:avLst/>
                <a:gdLst>
                  <a:gd name="T0" fmla="*/ 0 w 169"/>
                  <a:gd name="T1" fmla="*/ 95 h 486"/>
                  <a:gd name="T2" fmla="*/ 0 w 169"/>
                  <a:gd name="T3" fmla="*/ 391 h 486"/>
                  <a:gd name="T4" fmla="*/ 169 w 169"/>
                  <a:gd name="T5" fmla="*/ 486 h 486"/>
                  <a:gd name="T6" fmla="*/ 169 w 169"/>
                  <a:gd name="T7" fmla="*/ 0 h 486"/>
                  <a:gd name="T8" fmla="*/ 0 w 169"/>
                  <a:gd name="T9" fmla="*/ 95 h 4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 h="486">
                    <a:moveTo>
                      <a:pt x="0" y="95"/>
                    </a:moveTo>
                    <a:lnTo>
                      <a:pt x="0" y="391"/>
                    </a:lnTo>
                    <a:lnTo>
                      <a:pt x="169" y="486"/>
                    </a:lnTo>
                    <a:lnTo>
                      <a:pt x="169" y="0"/>
                    </a:lnTo>
                    <a:lnTo>
                      <a:pt x="0" y="95"/>
                    </a:lnTo>
                    <a:close/>
                  </a:path>
                </a:pathLst>
              </a:custGeom>
              <a:solidFill>
                <a:srgbClr val="A51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45105" name="Freeform 18"/>
              <p:cNvSpPr>
                <a:spLocks/>
              </p:cNvSpPr>
              <p:nvPr/>
            </p:nvSpPr>
            <p:spPr bwMode="auto">
              <a:xfrm>
                <a:off x="2635" y="1930"/>
                <a:ext cx="245" cy="351"/>
              </a:xfrm>
              <a:custGeom>
                <a:avLst/>
                <a:gdLst>
                  <a:gd name="T0" fmla="*/ 0 w 245"/>
                  <a:gd name="T1" fmla="*/ 214 h 351"/>
                  <a:gd name="T2" fmla="*/ 245 w 245"/>
                  <a:gd name="T3" fmla="*/ 351 h 351"/>
                  <a:gd name="T4" fmla="*/ 245 w 245"/>
                  <a:gd name="T5" fmla="*/ 138 h 351"/>
                  <a:gd name="T6" fmla="*/ 0 w 245"/>
                  <a:gd name="T7" fmla="*/ 0 h 351"/>
                  <a:gd name="T8" fmla="*/ 0 w 245"/>
                  <a:gd name="T9" fmla="*/ 214 h 3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 h="351">
                    <a:moveTo>
                      <a:pt x="0" y="214"/>
                    </a:moveTo>
                    <a:lnTo>
                      <a:pt x="245" y="351"/>
                    </a:lnTo>
                    <a:lnTo>
                      <a:pt x="245" y="138"/>
                    </a:lnTo>
                    <a:lnTo>
                      <a:pt x="0" y="0"/>
                    </a:lnTo>
                    <a:lnTo>
                      <a:pt x="0" y="214"/>
                    </a:lnTo>
                    <a:close/>
                  </a:path>
                </a:pathLst>
              </a:custGeom>
              <a:solidFill>
                <a:srgbClr val="A51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45106" name="Freeform 19"/>
              <p:cNvSpPr>
                <a:spLocks/>
              </p:cNvSpPr>
              <p:nvPr/>
            </p:nvSpPr>
            <p:spPr bwMode="auto">
              <a:xfrm>
                <a:off x="2310" y="1386"/>
                <a:ext cx="570" cy="758"/>
              </a:xfrm>
              <a:custGeom>
                <a:avLst/>
                <a:gdLst>
                  <a:gd name="T0" fmla="*/ 0 w 570"/>
                  <a:gd name="T1" fmla="*/ 95 h 758"/>
                  <a:gd name="T2" fmla="*/ 0 w 570"/>
                  <a:gd name="T3" fmla="*/ 276 h 758"/>
                  <a:gd name="T4" fmla="*/ 169 w 570"/>
                  <a:gd name="T5" fmla="*/ 181 h 758"/>
                  <a:gd name="T6" fmla="*/ 169 w 570"/>
                  <a:gd name="T7" fmla="*/ 667 h 758"/>
                  <a:gd name="T8" fmla="*/ 325 w 570"/>
                  <a:gd name="T9" fmla="*/ 758 h 758"/>
                  <a:gd name="T10" fmla="*/ 325 w 570"/>
                  <a:gd name="T11" fmla="*/ 544 h 758"/>
                  <a:gd name="T12" fmla="*/ 570 w 570"/>
                  <a:gd name="T13" fmla="*/ 682 h 758"/>
                  <a:gd name="T14" fmla="*/ 570 w 570"/>
                  <a:gd name="T15" fmla="*/ 501 h 758"/>
                  <a:gd name="T16" fmla="*/ 325 w 570"/>
                  <a:gd name="T17" fmla="*/ 364 h 758"/>
                  <a:gd name="T18" fmla="*/ 325 w 570"/>
                  <a:gd name="T19" fmla="*/ 93 h 758"/>
                  <a:gd name="T20" fmla="*/ 166 w 570"/>
                  <a:gd name="T21" fmla="*/ 0 h 758"/>
                  <a:gd name="T22" fmla="*/ 0 w 570"/>
                  <a:gd name="T23" fmla="*/ 95 h 7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0" h="758">
                    <a:moveTo>
                      <a:pt x="0" y="95"/>
                    </a:moveTo>
                    <a:lnTo>
                      <a:pt x="0" y="276"/>
                    </a:lnTo>
                    <a:lnTo>
                      <a:pt x="169" y="181"/>
                    </a:lnTo>
                    <a:lnTo>
                      <a:pt x="169" y="667"/>
                    </a:lnTo>
                    <a:lnTo>
                      <a:pt x="325" y="758"/>
                    </a:lnTo>
                    <a:lnTo>
                      <a:pt x="325" y="544"/>
                    </a:lnTo>
                    <a:lnTo>
                      <a:pt x="570" y="682"/>
                    </a:lnTo>
                    <a:lnTo>
                      <a:pt x="570" y="501"/>
                    </a:lnTo>
                    <a:lnTo>
                      <a:pt x="325" y="364"/>
                    </a:lnTo>
                    <a:lnTo>
                      <a:pt x="325" y="93"/>
                    </a:lnTo>
                    <a:lnTo>
                      <a:pt x="166" y="0"/>
                    </a:lnTo>
                    <a:lnTo>
                      <a:pt x="0" y="95"/>
                    </a:lnTo>
                    <a:close/>
                  </a:path>
                </a:pathLst>
              </a:custGeom>
              <a:solidFill>
                <a:srgbClr val="BD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grpSp>
      </p:grpSp>
      <p:pic>
        <p:nvPicPr>
          <p:cNvPr id="45073" name="Picture 5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48851" y="1024467"/>
            <a:ext cx="395816"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4" name="Picture 5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17734" y="1111251"/>
            <a:ext cx="535517" cy="22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5" name="Picture 53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73833" y="1718734"/>
            <a:ext cx="1143000" cy="14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6" name="Picture 53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294718" y="1686984"/>
            <a:ext cx="442383" cy="48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7" name="Picture 533"/>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4967" y="1062567"/>
            <a:ext cx="39158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8" name="Picture 53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23633" y="1062567"/>
            <a:ext cx="491067" cy="25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 name="Rectangle 535"/>
          <p:cNvSpPr/>
          <p:nvPr/>
        </p:nvSpPr>
        <p:spPr>
          <a:xfrm>
            <a:off x="9846734" y="2413000"/>
            <a:ext cx="2074333" cy="72178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76685">
              <a:defRPr/>
            </a:pPr>
            <a:endParaRPr lang="en-US" sz="2667" b="1" dirty="0"/>
          </a:p>
        </p:txBody>
      </p:sp>
      <p:pic>
        <p:nvPicPr>
          <p:cNvPr id="45080" name="Picture 53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568518" y="2478618"/>
            <a:ext cx="601133" cy="60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8" name="Rectangle 537"/>
          <p:cNvSpPr/>
          <p:nvPr/>
        </p:nvSpPr>
        <p:spPr>
          <a:xfrm>
            <a:off x="7446434" y="2417233"/>
            <a:ext cx="2072217" cy="7196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76685">
              <a:defRPr/>
            </a:pPr>
            <a:endParaRPr lang="en-US" sz="2667" b="1" dirty="0"/>
          </a:p>
        </p:txBody>
      </p:sp>
      <p:pic>
        <p:nvPicPr>
          <p:cNvPr id="45082" name="Picture 53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55984" y="2487084"/>
            <a:ext cx="1684867" cy="50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 name="Rectangle 539"/>
          <p:cNvSpPr/>
          <p:nvPr/>
        </p:nvSpPr>
        <p:spPr>
          <a:xfrm>
            <a:off x="5044017" y="2417233"/>
            <a:ext cx="2072216" cy="71966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76685">
              <a:defRPr/>
            </a:pPr>
            <a:endParaRPr lang="en-US" sz="2667" b="1" dirty="0"/>
          </a:p>
        </p:txBody>
      </p:sp>
      <p:pic>
        <p:nvPicPr>
          <p:cNvPr id="45084" name="Picture 54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361518" y="2520951"/>
            <a:ext cx="1460500" cy="47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 name="Rectangle 541"/>
          <p:cNvSpPr/>
          <p:nvPr/>
        </p:nvSpPr>
        <p:spPr>
          <a:xfrm flipH="1">
            <a:off x="2677584" y="2423584"/>
            <a:ext cx="2072216" cy="71966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76685">
              <a:defRPr/>
            </a:pPr>
            <a:endParaRPr lang="en-US" sz="2667" b="1" dirty="0"/>
          </a:p>
        </p:txBody>
      </p:sp>
      <p:pic>
        <p:nvPicPr>
          <p:cNvPr id="45086" name="Picture 542"/>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6885" y="2501901"/>
            <a:ext cx="535516" cy="53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4" name="Rectangle 543"/>
          <p:cNvSpPr/>
          <p:nvPr/>
        </p:nvSpPr>
        <p:spPr>
          <a:xfrm>
            <a:off x="275167" y="2413000"/>
            <a:ext cx="2074333" cy="719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76685">
              <a:defRPr/>
            </a:pPr>
            <a:endParaRPr lang="en-US" sz="2667" b="1" dirty="0"/>
          </a:p>
        </p:txBody>
      </p:sp>
      <p:pic>
        <p:nvPicPr>
          <p:cNvPr id="45088" name="Picture 544"/>
          <p:cNvPicPr>
            <a:picLocks noChangeAspect="1"/>
          </p:cNvPicPr>
          <p:nvPr/>
        </p:nvPicPr>
        <p:blipFill>
          <a:blip r:embed="rId1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66185" y="2448985"/>
            <a:ext cx="184996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747802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515744" y="213713"/>
            <a:ext cx="10972879" cy="4641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smtClean="0"/>
              <a:t>廊坊武警学院一体机</a:t>
            </a:r>
            <a:endParaRPr lang="zh-CN" altLang="en-US" sz="4000" dirty="0"/>
          </a:p>
        </p:txBody>
      </p:sp>
      <p:graphicFrame>
        <p:nvGraphicFramePr>
          <p:cNvPr id="3" name="表格 3"/>
          <p:cNvGraphicFramePr>
            <a:graphicFrameLocks noGrp="1"/>
          </p:cNvGraphicFramePr>
          <p:nvPr>
            <p:extLst/>
          </p:nvPr>
        </p:nvGraphicFramePr>
        <p:xfrm>
          <a:off x="1583915" y="1239524"/>
          <a:ext cx="6720406" cy="1584918"/>
        </p:xfrm>
        <a:graphic>
          <a:graphicData uri="http://schemas.openxmlformats.org/drawingml/2006/table">
            <a:tbl>
              <a:tblPr firstRow="1" firstCol="1" bandRow="1">
                <a:tableStyleId>{5C22544A-7EE6-4342-B048-85BDC9FD1C3A}</a:tableStyleId>
              </a:tblPr>
              <a:tblGrid>
                <a:gridCol w="1440087">
                  <a:extLst>
                    <a:ext uri="{9D8B030D-6E8A-4147-A177-3AD203B41FA5}">
                      <a16:colId xmlns="" xmlns:a16="http://schemas.microsoft.com/office/drawing/2014/main" val="20000"/>
                    </a:ext>
                  </a:extLst>
                </a:gridCol>
                <a:gridCol w="5280319">
                  <a:extLst>
                    <a:ext uri="{9D8B030D-6E8A-4147-A177-3AD203B41FA5}">
                      <a16:colId xmlns="" xmlns:a16="http://schemas.microsoft.com/office/drawing/2014/main" val="20001"/>
                    </a:ext>
                  </a:extLst>
                </a:gridCol>
              </a:tblGrid>
              <a:tr h="365742">
                <a:tc>
                  <a:txBody>
                    <a:bodyPr/>
                    <a:lstStyle/>
                    <a:p>
                      <a:pPr algn="ctr">
                        <a:lnSpc>
                          <a:spcPct val="150000"/>
                        </a:lnSpc>
                        <a:spcAft>
                          <a:spcPts val="0"/>
                        </a:spcAft>
                      </a:pPr>
                      <a:r>
                        <a:rPr lang="zh-CN" sz="1600" kern="100" dirty="0">
                          <a:effectLst/>
                        </a:rPr>
                        <a:t>机器名称</a:t>
                      </a:r>
                      <a:endParaRPr lang="zh-CN" sz="16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77" marR="68577" marT="0" marB="0" anchor="ctr">
                    <a:solidFill>
                      <a:srgbClr val="0071BF"/>
                    </a:solidFill>
                  </a:tcPr>
                </a:tc>
                <a:tc>
                  <a:txBody>
                    <a:bodyPr/>
                    <a:lstStyle/>
                    <a:p>
                      <a:pPr algn="ctr">
                        <a:lnSpc>
                          <a:spcPct val="150000"/>
                        </a:lnSpc>
                        <a:spcAft>
                          <a:spcPts val="0"/>
                        </a:spcAft>
                      </a:pPr>
                      <a:r>
                        <a:rPr lang="zh-CN" sz="1600" kern="100" dirty="0">
                          <a:effectLst/>
                        </a:rPr>
                        <a:t>荣联云盘一体机（</a:t>
                      </a:r>
                      <a:r>
                        <a:rPr lang="en-US" sz="1600" kern="100" dirty="0" smtClean="0">
                          <a:effectLst/>
                        </a:rPr>
                        <a:t>U</a:t>
                      </a:r>
                      <a:r>
                        <a:rPr lang="en-US" altLang="zh-CN" sz="1600" kern="100" dirty="0" smtClean="0">
                          <a:effectLst/>
                        </a:rPr>
                        <a:t>CD-100-A30</a:t>
                      </a:r>
                      <a:r>
                        <a:rPr lang="zh-CN" sz="1600" kern="100" dirty="0" smtClean="0">
                          <a:effectLst/>
                        </a:rPr>
                        <a:t>）</a:t>
                      </a:r>
                      <a:endParaRPr lang="zh-CN" sz="16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77" marR="68577" marT="0" marB="0" anchor="ctr">
                    <a:solidFill>
                      <a:srgbClr val="0071BF"/>
                    </a:solidFill>
                  </a:tcPr>
                </a:tc>
                <a:extLst>
                  <a:ext uri="{0D108BD9-81ED-4DB2-BD59-A6C34878D82A}">
                    <a16:rowId xmlns="" xmlns:a16="http://schemas.microsoft.com/office/drawing/2014/main" val="10000"/>
                  </a:ext>
                </a:extLst>
              </a:tr>
              <a:tr h="426699">
                <a:tc>
                  <a:txBody>
                    <a:bodyPr/>
                    <a:lstStyle/>
                    <a:p>
                      <a:pPr algn="ctr">
                        <a:lnSpc>
                          <a:spcPct val="150000"/>
                        </a:lnSpc>
                        <a:spcAft>
                          <a:spcPts val="0"/>
                        </a:spcAft>
                      </a:pPr>
                      <a:r>
                        <a:rPr lang="zh-CN" sz="1600" kern="100" dirty="0">
                          <a:effectLst/>
                        </a:rPr>
                        <a:t>建议用户数</a:t>
                      </a:r>
                      <a:endParaRPr lang="zh-CN" sz="16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77" marR="68577" marT="0" marB="0" anchor="ctr">
                    <a:solidFill>
                      <a:srgbClr val="0071BF"/>
                    </a:solidFill>
                  </a:tcPr>
                </a:tc>
                <a:tc>
                  <a:txBody>
                    <a:bodyPr/>
                    <a:lstStyle/>
                    <a:p>
                      <a:pPr algn="ctr">
                        <a:lnSpc>
                          <a:spcPct val="150000"/>
                        </a:lnSpc>
                        <a:spcAft>
                          <a:spcPts val="0"/>
                        </a:spcAft>
                      </a:pPr>
                      <a:r>
                        <a:rPr lang="en-US" altLang="zh-CN" sz="1800" kern="100" dirty="0" smtClean="0">
                          <a:effectLst/>
                        </a:rPr>
                        <a:t>10</a:t>
                      </a:r>
                      <a:r>
                        <a:rPr lang="en-US" sz="1800" kern="100" dirty="0" smtClean="0">
                          <a:effectLst/>
                        </a:rPr>
                        <a:t>0</a:t>
                      </a:r>
                      <a:r>
                        <a:rPr lang="zh-CN" sz="1800" kern="100" dirty="0">
                          <a:effectLst/>
                        </a:rPr>
                        <a:t>在线用户</a:t>
                      </a:r>
                      <a:endParaRPr lang="zh-CN" sz="16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77" marR="68577" marT="0" marB="0" anchor="ctr">
                    <a:solidFill>
                      <a:srgbClr val="80CFED"/>
                    </a:solidFill>
                  </a:tcPr>
                </a:tc>
                <a:extLst>
                  <a:ext uri="{0D108BD9-81ED-4DB2-BD59-A6C34878D82A}">
                    <a16:rowId xmlns="" xmlns:a16="http://schemas.microsoft.com/office/drawing/2014/main" val="10001"/>
                  </a:ext>
                </a:extLst>
              </a:tr>
              <a:tr h="426699">
                <a:tc>
                  <a:txBody>
                    <a:bodyPr/>
                    <a:lstStyle/>
                    <a:p>
                      <a:pPr algn="ctr">
                        <a:lnSpc>
                          <a:spcPct val="150000"/>
                        </a:lnSpc>
                        <a:spcAft>
                          <a:spcPts val="0"/>
                        </a:spcAft>
                      </a:pPr>
                      <a:r>
                        <a:rPr lang="zh-CN" sz="1600" kern="100" dirty="0">
                          <a:effectLst/>
                        </a:rPr>
                        <a:t>性能指标</a:t>
                      </a:r>
                      <a:endParaRPr lang="zh-CN" sz="16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77" marR="68577" marT="0" marB="0" anchor="ctr">
                    <a:solidFill>
                      <a:srgbClr val="0071BF"/>
                    </a:solidFill>
                  </a:tcPr>
                </a:tc>
                <a:tc>
                  <a:txBody>
                    <a:bodyPr/>
                    <a:lstStyle/>
                    <a:p>
                      <a:pPr algn="ctr">
                        <a:lnSpc>
                          <a:spcPct val="150000"/>
                        </a:lnSpc>
                        <a:spcAft>
                          <a:spcPts val="0"/>
                        </a:spcAft>
                      </a:pPr>
                      <a:r>
                        <a:rPr lang="en-US" altLang="zh-CN" sz="1800" kern="100" dirty="0" smtClean="0">
                          <a:effectLst/>
                        </a:rPr>
                        <a:t>10</a:t>
                      </a:r>
                      <a:r>
                        <a:rPr lang="zh-CN" sz="1800" kern="100" dirty="0" smtClean="0">
                          <a:effectLst/>
                        </a:rPr>
                        <a:t>并发</a:t>
                      </a:r>
                      <a:r>
                        <a:rPr lang="zh-CN" sz="1800" kern="100" dirty="0">
                          <a:effectLst/>
                        </a:rPr>
                        <a:t>用户</a:t>
                      </a:r>
                      <a:r>
                        <a:rPr lang="en-US" sz="1800" kern="100" dirty="0">
                          <a:effectLst/>
                        </a:rPr>
                        <a:t>/ </a:t>
                      </a:r>
                      <a:r>
                        <a:rPr lang="zh-CN" sz="1800" kern="100" dirty="0">
                          <a:effectLst/>
                        </a:rPr>
                        <a:t>平均响应时间</a:t>
                      </a:r>
                      <a:r>
                        <a:rPr lang="en-US" sz="1800" kern="100" dirty="0">
                          <a:effectLst/>
                        </a:rPr>
                        <a:t>3</a:t>
                      </a:r>
                      <a:r>
                        <a:rPr lang="zh-CN" sz="1800" kern="100" dirty="0">
                          <a:effectLst/>
                        </a:rPr>
                        <a:t>秒</a:t>
                      </a:r>
                      <a:r>
                        <a:rPr lang="zh-CN" sz="1800" kern="100" dirty="0" smtClean="0">
                          <a:effectLst/>
                        </a:rPr>
                        <a:t>以内</a:t>
                      </a:r>
                      <a:endParaRPr lang="zh-CN" sz="16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77" marR="68577" marT="0" marB="0" anchor="ctr">
                    <a:solidFill>
                      <a:srgbClr val="80CFED"/>
                    </a:solidFill>
                  </a:tcPr>
                </a:tc>
                <a:extLst>
                  <a:ext uri="{0D108BD9-81ED-4DB2-BD59-A6C34878D82A}">
                    <a16:rowId xmlns="" xmlns:a16="http://schemas.microsoft.com/office/drawing/2014/main" val="10002"/>
                  </a:ext>
                </a:extLst>
              </a:tr>
              <a:tr h="365742">
                <a:tc>
                  <a:txBody>
                    <a:bodyPr/>
                    <a:lstStyle/>
                    <a:p>
                      <a:pPr algn="ctr">
                        <a:lnSpc>
                          <a:spcPct val="150000"/>
                        </a:lnSpc>
                        <a:spcAft>
                          <a:spcPts val="0"/>
                        </a:spcAft>
                      </a:pPr>
                      <a:r>
                        <a:rPr lang="zh-CN" altLang="en-US" sz="1600" kern="100" dirty="0" smtClean="0">
                          <a:effectLst/>
                          <a:latin typeface="+mn-lt"/>
                          <a:ea typeface="+mn-ea"/>
                          <a:cs typeface="+mn-cs"/>
                        </a:rPr>
                        <a:t>存储</a:t>
                      </a:r>
                      <a:endParaRPr lang="zh-CN" sz="16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77" marR="68577" marT="0" marB="0" anchor="ctr">
                    <a:solidFill>
                      <a:srgbClr val="0071BF"/>
                    </a:solidFill>
                  </a:tcPr>
                </a:tc>
                <a:tc>
                  <a:txBody>
                    <a:bodyPr/>
                    <a:lstStyle/>
                    <a:p>
                      <a:pPr algn="ctr">
                        <a:lnSpc>
                          <a:spcPct val="150000"/>
                        </a:lnSpc>
                        <a:spcAft>
                          <a:spcPts val="0"/>
                        </a:spcAft>
                      </a:pPr>
                      <a:r>
                        <a:rPr lang="en-US" sz="1600" kern="100" dirty="0" smtClean="0">
                          <a:effectLst/>
                        </a:rPr>
                        <a:t>4T*2</a:t>
                      </a:r>
                      <a:endParaRPr lang="zh-CN" sz="16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77" marR="68577" marT="0" marB="0" anchor="ctr">
                    <a:solidFill>
                      <a:srgbClr val="80CFED"/>
                    </a:solidFill>
                  </a:tcPr>
                </a:tc>
                <a:extLst>
                  <a:ext uri="{0D108BD9-81ED-4DB2-BD59-A6C34878D82A}">
                    <a16:rowId xmlns="" xmlns:a16="http://schemas.microsoft.com/office/drawing/2014/main" val="10003"/>
                  </a:ext>
                </a:extLst>
              </a:tr>
            </a:tbl>
          </a:graphicData>
        </a:graphic>
      </p:graphicFrame>
      <p:graphicFrame>
        <p:nvGraphicFramePr>
          <p:cNvPr id="4" name="表格 4"/>
          <p:cNvGraphicFramePr>
            <a:graphicFrameLocks noGrp="1"/>
          </p:cNvGraphicFramePr>
          <p:nvPr>
            <p:extLst/>
          </p:nvPr>
        </p:nvGraphicFramePr>
        <p:xfrm>
          <a:off x="1583915" y="2907402"/>
          <a:ext cx="6720406" cy="1584918"/>
        </p:xfrm>
        <a:graphic>
          <a:graphicData uri="http://schemas.openxmlformats.org/drawingml/2006/table">
            <a:tbl>
              <a:tblPr firstRow="1" firstCol="1" bandRow="1">
                <a:tableStyleId>{5C22544A-7EE6-4342-B048-85BDC9FD1C3A}</a:tableStyleId>
              </a:tblPr>
              <a:tblGrid>
                <a:gridCol w="1440087">
                  <a:extLst>
                    <a:ext uri="{9D8B030D-6E8A-4147-A177-3AD203B41FA5}">
                      <a16:colId xmlns="" xmlns:a16="http://schemas.microsoft.com/office/drawing/2014/main" val="20000"/>
                    </a:ext>
                  </a:extLst>
                </a:gridCol>
                <a:gridCol w="5280319">
                  <a:extLst>
                    <a:ext uri="{9D8B030D-6E8A-4147-A177-3AD203B41FA5}">
                      <a16:colId xmlns="" xmlns:a16="http://schemas.microsoft.com/office/drawing/2014/main" val="20001"/>
                    </a:ext>
                  </a:extLst>
                </a:gridCol>
              </a:tblGrid>
              <a:tr h="365742">
                <a:tc>
                  <a:txBody>
                    <a:bodyPr/>
                    <a:lstStyle/>
                    <a:p>
                      <a:pPr algn="ctr">
                        <a:lnSpc>
                          <a:spcPct val="150000"/>
                        </a:lnSpc>
                        <a:spcAft>
                          <a:spcPts val="0"/>
                        </a:spcAft>
                      </a:pPr>
                      <a:r>
                        <a:rPr lang="zh-CN" sz="1600" kern="100" dirty="0">
                          <a:effectLst/>
                        </a:rPr>
                        <a:t>机器名称</a:t>
                      </a:r>
                      <a:endParaRPr lang="zh-CN" sz="16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77" marR="68577" marT="0" marB="0" anchor="ctr">
                    <a:solidFill>
                      <a:srgbClr val="0070C0"/>
                    </a:solidFill>
                  </a:tcPr>
                </a:tc>
                <a:tc>
                  <a:txBody>
                    <a:bodyPr/>
                    <a:lstStyle/>
                    <a:p>
                      <a:pPr algn="ctr">
                        <a:lnSpc>
                          <a:spcPct val="150000"/>
                        </a:lnSpc>
                        <a:spcAft>
                          <a:spcPts val="0"/>
                        </a:spcAft>
                      </a:pPr>
                      <a:r>
                        <a:rPr lang="zh-CN" sz="1600" kern="100" dirty="0">
                          <a:effectLst/>
                        </a:rPr>
                        <a:t>荣联云盘一体机（</a:t>
                      </a:r>
                      <a:r>
                        <a:rPr lang="en-US" sz="1600" kern="100" dirty="0" smtClean="0">
                          <a:effectLst/>
                        </a:rPr>
                        <a:t>UC</a:t>
                      </a:r>
                      <a:r>
                        <a:rPr lang="en-US" altLang="zh-CN" sz="1600" kern="100" dirty="0" smtClean="0">
                          <a:effectLst/>
                        </a:rPr>
                        <a:t>D-200-A30</a:t>
                      </a:r>
                      <a:r>
                        <a:rPr lang="zh-CN" sz="1600" kern="100" dirty="0" smtClean="0">
                          <a:effectLst/>
                        </a:rPr>
                        <a:t>）</a:t>
                      </a:r>
                      <a:endParaRPr lang="zh-CN" sz="16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77" marR="68577" marT="0" marB="0" anchor="ctr">
                    <a:solidFill>
                      <a:srgbClr val="0070C0"/>
                    </a:solidFill>
                  </a:tcPr>
                </a:tc>
                <a:extLst>
                  <a:ext uri="{0D108BD9-81ED-4DB2-BD59-A6C34878D82A}">
                    <a16:rowId xmlns="" xmlns:a16="http://schemas.microsoft.com/office/drawing/2014/main" val="10000"/>
                  </a:ext>
                </a:extLst>
              </a:tr>
              <a:tr h="426699">
                <a:tc>
                  <a:txBody>
                    <a:bodyPr/>
                    <a:lstStyle/>
                    <a:p>
                      <a:pPr algn="ctr">
                        <a:lnSpc>
                          <a:spcPct val="150000"/>
                        </a:lnSpc>
                        <a:spcAft>
                          <a:spcPts val="0"/>
                        </a:spcAft>
                      </a:pPr>
                      <a:r>
                        <a:rPr lang="zh-CN" sz="1600" kern="100" dirty="0">
                          <a:effectLst/>
                        </a:rPr>
                        <a:t>建议用户数</a:t>
                      </a:r>
                      <a:endParaRPr lang="zh-CN" sz="16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77" marR="68577" marT="0" marB="0" anchor="ctr">
                    <a:solidFill>
                      <a:srgbClr val="0070C0"/>
                    </a:solidFill>
                  </a:tcPr>
                </a:tc>
                <a:tc>
                  <a:txBody>
                    <a:bodyPr/>
                    <a:lstStyle/>
                    <a:p>
                      <a:pPr algn="ctr">
                        <a:lnSpc>
                          <a:spcPct val="150000"/>
                        </a:lnSpc>
                        <a:spcAft>
                          <a:spcPts val="0"/>
                        </a:spcAft>
                      </a:pPr>
                      <a:r>
                        <a:rPr lang="en-US" altLang="zh-CN" sz="1800" kern="100" dirty="0" smtClean="0">
                          <a:effectLst/>
                        </a:rPr>
                        <a:t>4</a:t>
                      </a:r>
                      <a:r>
                        <a:rPr lang="en-US" sz="1800" kern="100" dirty="0" smtClean="0">
                          <a:effectLst/>
                        </a:rPr>
                        <a:t>00</a:t>
                      </a:r>
                      <a:r>
                        <a:rPr lang="zh-CN" sz="1800" kern="100" dirty="0">
                          <a:effectLst/>
                        </a:rPr>
                        <a:t>在线用户</a:t>
                      </a:r>
                      <a:endParaRPr lang="zh-CN" sz="16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77" marR="68577" marT="0" marB="0" anchor="ctr">
                    <a:solidFill>
                      <a:srgbClr val="80CFED"/>
                    </a:solidFill>
                  </a:tcPr>
                </a:tc>
                <a:extLst>
                  <a:ext uri="{0D108BD9-81ED-4DB2-BD59-A6C34878D82A}">
                    <a16:rowId xmlns="" xmlns:a16="http://schemas.microsoft.com/office/drawing/2014/main" val="10001"/>
                  </a:ext>
                </a:extLst>
              </a:tr>
              <a:tr h="426699">
                <a:tc>
                  <a:txBody>
                    <a:bodyPr/>
                    <a:lstStyle/>
                    <a:p>
                      <a:pPr algn="ctr">
                        <a:lnSpc>
                          <a:spcPct val="150000"/>
                        </a:lnSpc>
                        <a:spcAft>
                          <a:spcPts val="0"/>
                        </a:spcAft>
                      </a:pPr>
                      <a:r>
                        <a:rPr lang="zh-CN" sz="1600" kern="100" dirty="0">
                          <a:effectLst/>
                        </a:rPr>
                        <a:t>性能指标</a:t>
                      </a:r>
                      <a:endParaRPr lang="zh-CN" sz="16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77" marR="68577" marT="0" marB="0" anchor="ctr">
                    <a:solidFill>
                      <a:srgbClr val="0070C0"/>
                    </a:solidFill>
                  </a:tcPr>
                </a:tc>
                <a:tc>
                  <a:txBody>
                    <a:bodyPr/>
                    <a:lstStyle/>
                    <a:p>
                      <a:pPr algn="ctr">
                        <a:lnSpc>
                          <a:spcPct val="150000"/>
                        </a:lnSpc>
                        <a:spcAft>
                          <a:spcPts val="0"/>
                        </a:spcAft>
                      </a:pPr>
                      <a:r>
                        <a:rPr lang="en-US" altLang="zh-CN" sz="1800" kern="100" dirty="0" smtClean="0">
                          <a:effectLst/>
                        </a:rPr>
                        <a:t>4</a:t>
                      </a:r>
                      <a:r>
                        <a:rPr lang="en-US" sz="1800" kern="100" dirty="0" smtClean="0">
                          <a:effectLst/>
                        </a:rPr>
                        <a:t>0</a:t>
                      </a:r>
                      <a:r>
                        <a:rPr lang="zh-CN" sz="1800" kern="100" dirty="0">
                          <a:effectLst/>
                        </a:rPr>
                        <a:t>并发用户</a:t>
                      </a:r>
                      <a:r>
                        <a:rPr lang="en-US" sz="1800" kern="100" dirty="0">
                          <a:effectLst/>
                        </a:rPr>
                        <a:t>/ </a:t>
                      </a:r>
                      <a:r>
                        <a:rPr lang="zh-CN" sz="1800" kern="100" dirty="0">
                          <a:effectLst/>
                        </a:rPr>
                        <a:t>平均</a:t>
                      </a:r>
                      <a:r>
                        <a:rPr lang="zh-CN" sz="1800" kern="100" dirty="0" smtClean="0">
                          <a:effectLst/>
                        </a:rPr>
                        <a:t>响应时间</a:t>
                      </a:r>
                      <a:r>
                        <a:rPr lang="en-US" altLang="zh-CN" sz="1800" kern="100" dirty="0">
                          <a:effectLst/>
                        </a:rPr>
                        <a:t>3</a:t>
                      </a:r>
                      <a:r>
                        <a:rPr lang="zh-CN" sz="1800" kern="100" dirty="0" smtClean="0">
                          <a:effectLst/>
                        </a:rPr>
                        <a:t>秒以内</a:t>
                      </a:r>
                      <a:endParaRPr lang="zh-CN" sz="16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77" marR="68577" marT="0" marB="0" anchor="ctr">
                    <a:solidFill>
                      <a:srgbClr val="80CFED"/>
                    </a:solidFill>
                  </a:tcPr>
                </a:tc>
                <a:extLst>
                  <a:ext uri="{0D108BD9-81ED-4DB2-BD59-A6C34878D82A}">
                    <a16:rowId xmlns="" xmlns:a16="http://schemas.microsoft.com/office/drawing/2014/main" val="10002"/>
                  </a:ext>
                </a:extLst>
              </a:tr>
              <a:tr h="365742">
                <a:tc>
                  <a:txBody>
                    <a:bodyPr/>
                    <a:lstStyle/>
                    <a:p>
                      <a:pPr algn="ctr">
                        <a:lnSpc>
                          <a:spcPct val="150000"/>
                        </a:lnSpc>
                        <a:spcAft>
                          <a:spcPts val="0"/>
                        </a:spcAft>
                      </a:pPr>
                      <a:r>
                        <a:rPr lang="zh-CN" altLang="en-US" sz="1600" kern="100" dirty="0" smtClean="0">
                          <a:effectLst/>
                          <a:latin typeface="+mn-lt"/>
                          <a:ea typeface="+mn-ea"/>
                          <a:cs typeface="+mn-cs"/>
                        </a:rPr>
                        <a:t>存储</a:t>
                      </a:r>
                      <a:endParaRPr lang="zh-CN" sz="16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77" marR="68577" marT="0" marB="0" anchor="ctr">
                    <a:solidFill>
                      <a:srgbClr val="0070C0"/>
                    </a:solidFill>
                  </a:tcPr>
                </a:tc>
                <a:tc>
                  <a:txBody>
                    <a:bodyPr/>
                    <a:lstStyle/>
                    <a:p>
                      <a:pPr algn="ctr">
                        <a:lnSpc>
                          <a:spcPct val="150000"/>
                        </a:lnSpc>
                        <a:spcAft>
                          <a:spcPts val="0"/>
                        </a:spcAft>
                      </a:pPr>
                      <a:r>
                        <a:rPr lang="en-US" sz="1600" kern="100" dirty="0" smtClean="0">
                          <a:effectLst/>
                        </a:rPr>
                        <a:t>3T*12</a:t>
                      </a:r>
                      <a:endParaRPr lang="zh-CN" sz="16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77" marR="68577" marT="0" marB="0" anchor="ctr">
                    <a:solidFill>
                      <a:srgbClr val="80CFED"/>
                    </a:solidFill>
                  </a:tcPr>
                </a:tc>
                <a:extLst>
                  <a:ext uri="{0D108BD9-81ED-4DB2-BD59-A6C34878D82A}">
                    <a16:rowId xmlns="" xmlns:a16="http://schemas.microsoft.com/office/drawing/2014/main" val="10003"/>
                  </a:ext>
                </a:extLst>
              </a:tr>
            </a:tbl>
          </a:graphicData>
        </a:graphic>
      </p:graphicFrame>
      <p:graphicFrame>
        <p:nvGraphicFramePr>
          <p:cNvPr id="5" name="表格 5"/>
          <p:cNvGraphicFramePr>
            <a:graphicFrameLocks noGrp="1"/>
          </p:cNvGraphicFramePr>
          <p:nvPr>
            <p:extLst/>
          </p:nvPr>
        </p:nvGraphicFramePr>
        <p:xfrm>
          <a:off x="1583915" y="4592869"/>
          <a:ext cx="6720406" cy="1584918"/>
        </p:xfrm>
        <a:graphic>
          <a:graphicData uri="http://schemas.openxmlformats.org/drawingml/2006/table">
            <a:tbl>
              <a:tblPr firstRow="1" firstCol="1" bandRow="1">
                <a:tableStyleId>{5C22544A-7EE6-4342-B048-85BDC9FD1C3A}</a:tableStyleId>
              </a:tblPr>
              <a:tblGrid>
                <a:gridCol w="1440087">
                  <a:extLst>
                    <a:ext uri="{9D8B030D-6E8A-4147-A177-3AD203B41FA5}">
                      <a16:colId xmlns="" xmlns:a16="http://schemas.microsoft.com/office/drawing/2014/main" val="20000"/>
                    </a:ext>
                  </a:extLst>
                </a:gridCol>
                <a:gridCol w="5280319">
                  <a:extLst>
                    <a:ext uri="{9D8B030D-6E8A-4147-A177-3AD203B41FA5}">
                      <a16:colId xmlns="" xmlns:a16="http://schemas.microsoft.com/office/drawing/2014/main" val="20001"/>
                    </a:ext>
                  </a:extLst>
                </a:gridCol>
              </a:tblGrid>
              <a:tr h="365742">
                <a:tc>
                  <a:txBody>
                    <a:bodyPr/>
                    <a:lstStyle/>
                    <a:p>
                      <a:pPr algn="ctr">
                        <a:lnSpc>
                          <a:spcPct val="150000"/>
                        </a:lnSpc>
                        <a:spcAft>
                          <a:spcPts val="0"/>
                        </a:spcAft>
                      </a:pPr>
                      <a:r>
                        <a:rPr lang="zh-CN" sz="1600" kern="100" dirty="0">
                          <a:effectLst/>
                        </a:rPr>
                        <a:t>机器名称</a:t>
                      </a:r>
                      <a:endParaRPr lang="zh-CN" sz="16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77" marR="68577" marT="0" marB="0" anchor="ctr">
                    <a:solidFill>
                      <a:srgbClr val="0070C0"/>
                    </a:solidFill>
                  </a:tcPr>
                </a:tc>
                <a:tc>
                  <a:txBody>
                    <a:bodyPr/>
                    <a:lstStyle/>
                    <a:p>
                      <a:pPr algn="ctr">
                        <a:lnSpc>
                          <a:spcPct val="150000"/>
                        </a:lnSpc>
                        <a:spcAft>
                          <a:spcPts val="0"/>
                        </a:spcAft>
                      </a:pPr>
                      <a:r>
                        <a:rPr lang="zh-CN" sz="1600" kern="100" dirty="0">
                          <a:effectLst/>
                        </a:rPr>
                        <a:t>荣联云盘一体机（</a:t>
                      </a:r>
                      <a:r>
                        <a:rPr lang="en-US" sz="1600" kern="100" dirty="0" smtClean="0">
                          <a:effectLst/>
                        </a:rPr>
                        <a:t>UC</a:t>
                      </a:r>
                      <a:r>
                        <a:rPr lang="en-US" altLang="zh-CN" sz="1600" kern="100" dirty="0" smtClean="0">
                          <a:effectLst/>
                        </a:rPr>
                        <a:t>D-400-A30</a:t>
                      </a:r>
                      <a:r>
                        <a:rPr lang="zh-CN" sz="1600" kern="100" dirty="0" smtClean="0">
                          <a:effectLst/>
                        </a:rPr>
                        <a:t>）</a:t>
                      </a:r>
                      <a:endParaRPr lang="zh-CN" sz="16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77" marR="68577" marT="0" marB="0" anchor="ctr">
                    <a:solidFill>
                      <a:srgbClr val="0070C0"/>
                    </a:solidFill>
                  </a:tcPr>
                </a:tc>
                <a:extLst>
                  <a:ext uri="{0D108BD9-81ED-4DB2-BD59-A6C34878D82A}">
                    <a16:rowId xmlns="" xmlns:a16="http://schemas.microsoft.com/office/drawing/2014/main" val="10000"/>
                  </a:ext>
                </a:extLst>
              </a:tr>
              <a:tr h="426699">
                <a:tc>
                  <a:txBody>
                    <a:bodyPr/>
                    <a:lstStyle/>
                    <a:p>
                      <a:pPr algn="ctr">
                        <a:lnSpc>
                          <a:spcPct val="150000"/>
                        </a:lnSpc>
                        <a:spcAft>
                          <a:spcPts val="0"/>
                        </a:spcAft>
                      </a:pPr>
                      <a:r>
                        <a:rPr lang="zh-CN" sz="1600" kern="100" dirty="0">
                          <a:effectLst/>
                        </a:rPr>
                        <a:t>建议用户数</a:t>
                      </a:r>
                      <a:endParaRPr lang="zh-CN" sz="16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77" marR="68577" marT="0" marB="0" anchor="ctr">
                    <a:solidFill>
                      <a:srgbClr val="0070C0"/>
                    </a:solidFill>
                  </a:tcPr>
                </a:tc>
                <a:tc>
                  <a:txBody>
                    <a:bodyPr/>
                    <a:lstStyle/>
                    <a:p>
                      <a:pPr algn="ctr">
                        <a:lnSpc>
                          <a:spcPct val="150000"/>
                        </a:lnSpc>
                        <a:spcAft>
                          <a:spcPts val="0"/>
                        </a:spcAft>
                      </a:pPr>
                      <a:r>
                        <a:rPr lang="en-US" altLang="zh-CN" sz="1800" kern="100" dirty="0" smtClean="0">
                          <a:effectLst/>
                        </a:rPr>
                        <a:t>10</a:t>
                      </a:r>
                      <a:r>
                        <a:rPr lang="en-US" sz="1800" kern="100" dirty="0" smtClean="0">
                          <a:effectLst/>
                        </a:rPr>
                        <a:t>00</a:t>
                      </a:r>
                      <a:r>
                        <a:rPr lang="zh-CN" sz="1800" kern="100" dirty="0">
                          <a:effectLst/>
                        </a:rPr>
                        <a:t>在线用户</a:t>
                      </a:r>
                      <a:endParaRPr lang="zh-CN" sz="16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77" marR="68577" marT="0" marB="0" anchor="ctr">
                    <a:solidFill>
                      <a:srgbClr val="80CFED"/>
                    </a:solidFill>
                  </a:tcPr>
                </a:tc>
                <a:extLst>
                  <a:ext uri="{0D108BD9-81ED-4DB2-BD59-A6C34878D82A}">
                    <a16:rowId xmlns="" xmlns:a16="http://schemas.microsoft.com/office/drawing/2014/main" val="10001"/>
                  </a:ext>
                </a:extLst>
              </a:tr>
              <a:tr h="426699">
                <a:tc>
                  <a:txBody>
                    <a:bodyPr/>
                    <a:lstStyle/>
                    <a:p>
                      <a:pPr algn="ctr">
                        <a:lnSpc>
                          <a:spcPct val="150000"/>
                        </a:lnSpc>
                        <a:spcAft>
                          <a:spcPts val="0"/>
                        </a:spcAft>
                      </a:pPr>
                      <a:r>
                        <a:rPr lang="zh-CN" sz="1600" kern="100" dirty="0">
                          <a:effectLst/>
                        </a:rPr>
                        <a:t>性能指标</a:t>
                      </a:r>
                      <a:endParaRPr lang="zh-CN" sz="16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77" marR="68577" marT="0" marB="0" anchor="ctr">
                    <a:solidFill>
                      <a:srgbClr val="0070C0"/>
                    </a:solidFill>
                  </a:tcPr>
                </a:tc>
                <a:tc>
                  <a:txBody>
                    <a:bodyPr/>
                    <a:lstStyle/>
                    <a:p>
                      <a:pPr algn="ctr">
                        <a:lnSpc>
                          <a:spcPct val="150000"/>
                        </a:lnSpc>
                        <a:spcAft>
                          <a:spcPts val="0"/>
                        </a:spcAft>
                      </a:pPr>
                      <a:r>
                        <a:rPr lang="en-US" altLang="zh-CN" sz="1800" kern="100" dirty="0" smtClean="0">
                          <a:effectLst/>
                        </a:rPr>
                        <a:t>10</a:t>
                      </a:r>
                      <a:r>
                        <a:rPr lang="en-US" sz="1800" kern="100" dirty="0" smtClean="0">
                          <a:effectLst/>
                        </a:rPr>
                        <a:t>0</a:t>
                      </a:r>
                      <a:r>
                        <a:rPr lang="zh-CN" sz="1800" kern="100" dirty="0">
                          <a:effectLst/>
                        </a:rPr>
                        <a:t>并发用户</a:t>
                      </a:r>
                      <a:r>
                        <a:rPr lang="en-US" sz="1800" kern="100" dirty="0">
                          <a:effectLst/>
                        </a:rPr>
                        <a:t>/ </a:t>
                      </a:r>
                      <a:r>
                        <a:rPr lang="zh-CN" sz="1800" kern="100" dirty="0">
                          <a:effectLst/>
                        </a:rPr>
                        <a:t>平均</a:t>
                      </a:r>
                      <a:r>
                        <a:rPr lang="zh-CN" sz="1800" kern="100" dirty="0" smtClean="0">
                          <a:effectLst/>
                        </a:rPr>
                        <a:t>响应时间</a:t>
                      </a:r>
                      <a:r>
                        <a:rPr lang="en-US" altLang="zh-CN" sz="1800" kern="100" dirty="0">
                          <a:effectLst/>
                        </a:rPr>
                        <a:t>3</a:t>
                      </a:r>
                      <a:r>
                        <a:rPr lang="zh-CN" sz="1800" kern="100" dirty="0" smtClean="0">
                          <a:effectLst/>
                        </a:rPr>
                        <a:t>秒以内</a:t>
                      </a:r>
                      <a:endParaRPr lang="zh-CN" sz="16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77" marR="68577" marT="0" marB="0" anchor="ctr">
                    <a:solidFill>
                      <a:srgbClr val="80CFED"/>
                    </a:solidFill>
                  </a:tcPr>
                </a:tc>
                <a:extLst>
                  <a:ext uri="{0D108BD9-81ED-4DB2-BD59-A6C34878D82A}">
                    <a16:rowId xmlns="" xmlns:a16="http://schemas.microsoft.com/office/drawing/2014/main" val="10002"/>
                  </a:ext>
                </a:extLst>
              </a:tr>
              <a:tr h="365742">
                <a:tc>
                  <a:txBody>
                    <a:bodyPr/>
                    <a:lstStyle/>
                    <a:p>
                      <a:pPr algn="ctr">
                        <a:lnSpc>
                          <a:spcPct val="150000"/>
                        </a:lnSpc>
                        <a:spcAft>
                          <a:spcPts val="0"/>
                        </a:spcAft>
                      </a:pPr>
                      <a:r>
                        <a:rPr lang="zh-CN" altLang="en-US" sz="1600" kern="100" dirty="0" smtClean="0">
                          <a:effectLst/>
                          <a:latin typeface="+mn-lt"/>
                          <a:ea typeface="+mn-ea"/>
                          <a:cs typeface="+mn-cs"/>
                        </a:rPr>
                        <a:t>存储</a:t>
                      </a:r>
                      <a:endParaRPr lang="zh-CN" sz="16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77" marR="68577" marT="0" marB="0" anchor="ctr">
                    <a:solidFill>
                      <a:srgbClr val="0070C0"/>
                    </a:solidFill>
                  </a:tcPr>
                </a:tc>
                <a:tc>
                  <a:txBody>
                    <a:bodyPr/>
                    <a:lstStyle/>
                    <a:p>
                      <a:pPr algn="ctr">
                        <a:lnSpc>
                          <a:spcPct val="150000"/>
                        </a:lnSpc>
                        <a:spcAft>
                          <a:spcPts val="0"/>
                        </a:spcAft>
                      </a:pPr>
                      <a:r>
                        <a:rPr lang="en-US" sz="1600" kern="100" dirty="0" smtClean="0">
                          <a:effectLst/>
                        </a:rPr>
                        <a:t>3T*36</a:t>
                      </a:r>
                      <a:endParaRPr lang="zh-CN" sz="16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77" marR="68577" marT="0" marB="0" anchor="ctr">
                    <a:solidFill>
                      <a:srgbClr val="80CFED"/>
                    </a:solidFill>
                  </a:tcPr>
                </a:tc>
                <a:extLst>
                  <a:ext uri="{0D108BD9-81ED-4DB2-BD59-A6C34878D82A}">
                    <a16:rowId xmlns="" xmlns:a16="http://schemas.microsoft.com/office/drawing/2014/main" val="10003"/>
                  </a:ext>
                </a:extLst>
              </a:tr>
            </a:tbl>
          </a:graphicData>
        </a:graphic>
      </p:graphicFrame>
      <p:pic>
        <p:nvPicPr>
          <p:cNvPr id="6" name="图片 6"/>
          <p:cNvPicPr>
            <a:picLocks noChangeAspect="1"/>
          </p:cNvPicPr>
          <p:nvPr/>
        </p:nvPicPr>
        <p:blipFill>
          <a:blip r:embed="rId2" cstate="print"/>
          <a:stretch>
            <a:fillRect/>
          </a:stretch>
        </p:blipFill>
        <p:spPr>
          <a:xfrm>
            <a:off x="9516054" y="1359966"/>
            <a:ext cx="1029017" cy="1138778"/>
          </a:xfrm>
          <a:prstGeom prst="rect">
            <a:avLst/>
          </a:prstGeom>
        </p:spPr>
      </p:pic>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7645" y="3151140"/>
            <a:ext cx="1405834" cy="1195766"/>
          </a:xfrm>
          <a:prstGeom prst="rect">
            <a:avLst/>
          </a:prstGeom>
        </p:spPr>
      </p:pic>
      <p:pic>
        <p:nvPicPr>
          <p:cNvPr id="8"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4497" y="4838249"/>
            <a:ext cx="1286331" cy="1094120"/>
          </a:xfrm>
          <a:prstGeom prst="rect">
            <a:avLst/>
          </a:prstGeom>
        </p:spPr>
      </p:pic>
    </p:spTree>
    <p:extLst>
      <p:ext uri="{BB962C8B-B14F-4D97-AF65-F5344CB8AC3E}">
        <p14:creationId xmlns:p14="http://schemas.microsoft.com/office/powerpoint/2010/main" val="4738201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515744" y="213713"/>
            <a:ext cx="10972879" cy="4641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smtClean="0"/>
              <a:t>典型客户</a:t>
            </a:r>
            <a:endParaRPr lang="zh-CN" altLang="en-US" sz="4000" dirty="0"/>
          </a:p>
        </p:txBody>
      </p:sp>
      <p:pic>
        <p:nvPicPr>
          <p:cNvPr id="3" name="图片 21"/>
          <p:cNvPicPr>
            <a:picLocks noChangeAspect="1"/>
          </p:cNvPicPr>
          <p:nvPr/>
        </p:nvPicPr>
        <p:blipFill>
          <a:blip r:embed="rId2" cstate="print"/>
          <a:stretch>
            <a:fillRect/>
          </a:stretch>
        </p:blipFill>
        <p:spPr>
          <a:xfrm>
            <a:off x="1016102" y="1413009"/>
            <a:ext cx="9972170" cy="4032076"/>
          </a:xfrm>
          <a:prstGeom prst="rect">
            <a:avLst/>
          </a:prstGeom>
        </p:spPr>
      </p:pic>
    </p:spTree>
    <p:extLst>
      <p:ext uri="{BB962C8B-B14F-4D97-AF65-F5344CB8AC3E}">
        <p14:creationId xmlns:p14="http://schemas.microsoft.com/office/powerpoint/2010/main" val="36318572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9389" y="2466533"/>
            <a:ext cx="12915492" cy="2510463"/>
            <a:chOff x="-818835" y="2847306"/>
            <a:chExt cx="13315635" cy="2588371"/>
          </a:xfrm>
          <a:solidFill>
            <a:srgbClr val="0070C0"/>
          </a:solidFill>
        </p:grpSpPr>
        <p:sp>
          <p:nvSpPr>
            <p:cNvPr id="3" name="Shape 426"/>
            <p:cNvSpPr/>
            <p:nvPr/>
          </p:nvSpPr>
          <p:spPr>
            <a:xfrm rot="540000" flipH="1">
              <a:off x="-557217" y="4187647"/>
              <a:ext cx="13000383" cy="238540"/>
            </a:xfrm>
            <a:prstGeom prst="rect">
              <a:avLst/>
            </a:prstGeom>
            <a:grpFill/>
            <a:ln w="12700">
              <a:miter lim="400000"/>
            </a:ln>
          </p:spPr>
          <p:txBody>
            <a:bodyPr lIns="45719" rIns="45719" anchor="ctr"/>
            <a:lstStyle/>
            <a:p>
              <a:pPr algn="ctr">
                <a:defRPr>
                  <a:solidFill>
                    <a:srgbClr val="FFFFFF"/>
                  </a:solidFill>
                </a:defRPr>
              </a:pPr>
              <a:endParaRPr sz="1200"/>
            </a:p>
          </p:txBody>
        </p:sp>
        <p:sp>
          <p:nvSpPr>
            <p:cNvPr id="4" name="Shape 427"/>
            <p:cNvSpPr/>
            <p:nvPr/>
          </p:nvSpPr>
          <p:spPr>
            <a:xfrm rot="540000" flipH="1">
              <a:off x="8944724" y="4692333"/>
              <a:ext cx="3455532" cy="36076"/>
            </a:xfrm>
            <a:prstGeom prst="rect">
              <a:avLst/>
            </a:prstGeom>
            <a:grpFill/>
            <a:ln w="12700">
              <a:miter lim="400000"/>
            </a:ln>
          </p:spPr>
          <p:txBody>
            <a:bodyPr lIns="45719" rIns="45719" anchor="ctr"/>
            <a:lstStyle/>
            <a:p>
              <a:pPr algn="ctr">
                <a:defRPr>
                  <a:solidFill>
                    <a:srgbClr val="FFFFFF"/>
                  </a:solidFill>
                </a:defRPr>
              </a:pPr>
              <a:endParaRPr sz="1200"/>
            </a:p>
          </p:txBody>
        </p:sp>
        <p:sp>
          <p:nvSpPr>
            <p:cNvPr id="5" name="Shape 428"/>
            <p:cNvSpPr/>
            <p:nvPr/>
          </p:nvSpPr>
          <p:spPr>
            <a:xfrm rot="540000" flipH="1" flipV="1">
              <a:off x="-602141" y="3087556"/>
              <a:ext cx="2202961" cy="60513"/>
            </a:xfrm>
            <a:prstGeom prst="rect">
              <a:avLst/>
            </a:prstGeom>
            <a:grpFill/>
            <a:ln w="12700">
              <a:miter lim="400000"/>
            </a:ln>
          </p:spPr>
          <p:txBody>
            <a:bodyPr lIns="45719" rIns="45719" anchor="ctr"/>
            <a:lstStyle/>
            <a:p>
              <a:pPr algn="ctr">
                <a:defRPr>
                  <a:solidFill>
                    <a:srgbClr val="FFFFFF"/>
                  </a:solidFill>
                </a:defRPr>
              </a:pPr>
              <a:endParaRPr sz="1200"/>
            </a:p>
          </p:txBody>
        </p:sp>
        <p:sp>
          <p:nvSpPr>
            <p:cNvPr id="6" name="Shape 429"/>
            <p:cNvSpPr/>
            <p:nvPr/>
          </p:nvSpPr>
          <p:spPr>
            <a:xfrm rot="540000" flipH="1">
              <a:off x="9796799" y="5399676"/>
              <a:ext cx="2700001" cy="36001"/>
            </a:xfrm>
            <a:prstGeom prst="rect">
              <a:avLst/>
            </a:prstGeom>
            <a:grpFill/>
            <a:ln w="12700">
              <a:miter lim="400000"/>
            </a:ln>
          </p:spPr>
          <p:txBody>
            <a:bodyPr lIns="45719" rIns="45719" anchor="ctr"/>
            <a:lstStyle/>
            <a:p>
              <a:pPr algn="ctr">
                <a:defRPr>
                  <a:solidFill>
                    <a:srgbClr val="FFFFFF"/>
                  </a:solidFill>
                </a:defRPr>
              </a:pPr>
              <a:endParaRPr sz="1200"/>
            </a:p>
          </p:txBody>
        </p:sp>
        <p:sp>
          <p:nvSpPr>
            <p:cNvPr id="7" name="Shape 430"/>
            <p:cNvSpPr/>
            <p:nvPr/>
          </p:nvSpPr>
          <p:spPr>
            <a:xfrm rot="540000" flipH="1">
              <a:off x="-818835" y="3731019"/>
              <a:ext cx="2700001" cy="36001"/>
            </a:xfrm>
            <a:prstGeom prst="rect">
              <a:avLst/>
            </a:prstGeom>
            <a:grpFill/>
            <a:ln w="12700">
              <a:miter lim="400000"/>
            </a:ln>
          </p:spPr>
          <p:txBody>
            <a:bodyPr lIns="45719" rIns="45719" anchor="ctr"/>
            <a:lstStyle/>
            <a:p>
              <a:pPr algn="ctr">
                <a:defRPr>
                  <a:solidFill>
                    <a:srgbClr val="FFFFFF"/>
                  </a:solidFill>
                </a:defRPr>
              </a:pPr>
              <a:endParaRPr sz="1200"/>
            </a:p>
          </p:txBody>
        </p:sp>
        <p:sp>
          <p:nvSpPr>
            <p:cNvPr id="8" name="Shape 431"/>
            <p:cNvSpPr/>
            <p:nvPr/>
          </p:nvSpPr>
          <p:spPr>
            <a:xfrm rot="540000">
              <a:off x="1971624" y="2847306"/>
              <a:ext cx="6954552" cy="1411780"/>
            </a:xfrm>
            <a:prstGeom prst="rect">
              <a:avLst/>
            </a:prstGeom>
            <a:noFill/>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800" b="1">
                  <a:solidFill>
                    <a:srgbClr val="3B3838"/>
                  </a:solidFill>
                  <a:latin typeface="微软雅黑"/>
                  <a:ea typeface="微软雅黑"/>
                  <a:cs typeface="微软雅黑"/>
                  <a:sym typeface="微软雅黑"/>
                </a:defRPr>
              </a:lvl1pPr>
            </a:lstStyle>
            <a:p>
              <a:pPr>
                <a:defRPr sz="1800" b="0">
                  <a:solidFill>
                    <a:srgbClr val="000000"/>
                  </a:solidFill>
                  <a:latin typeface="Calibri"/>
                  <a:ea typeface="Calibri"/>
                  <a:cs typeface="Calibri"/>
                  <a:sym typeface="Calibri"/>
                </a:defRPr>
              </a:pPr>
              <a:r>
                <a:rPr sz="8298" b="1" dirty="0">
                  <a:solidFill>
                    <a:schemeClr val="tx1"/>
                  </a:solidFill>
                  <a:latin typeface="微软雅黑"/>
                  <a:ea typeface="微软雅黑"/>
                  <a:cs typeface="微软雅黑"/>
                  <a:sym typeface="微软雅黑"/>
                </a:rPr>
                <a:t>THANK YOU</a:t>
              </a:r>
            </a:p>
          </p:txBody>
        </p:sp>
      </p:grpSp>
      <p:sp>
        <p:nvSpPr>
          <p:cNvPr id="9" name="文本框 8"/>
          <p:cNvSpPr txBox="1"/>
          <p:nvPr/>
        </p:nvSpPr>
        <p:spPr>
          <a:xfrm>
            <a:off x="4024076" y="6074229"/>
            <a:ext cx="3291840" cy="461665"/>
          </a:xfrm>
          <a:prstGeom prst="rect">
            <a:avLst/>
          </a:prstGeom>
          <a:noFill/>
        </p:spPr>
        <p:txBody>
          <a:bodyPr wrap="square" rtlCol="0">
            <a:spAutoFit/>
          </a:bodyPr>
          <a:lstStyle/>
          <a:p>
            <a:r>
              <a:rPr lang="zh-CN" altLang="en-US" sz="2400" dirty="0" smtClean="0"/>
              <a:t>北京云栖科技有限公司</a:t>
            </a:r>
            <a:endParaRPr lang="zh-CN" altLang="en-US" sz="2400" dirty="0"/>
          </a:p>
        </p:txBody>
      </p:sp>
    </p:spTree>
    <p:extLst>
      <p:ext uri="{BB962C8B-B14F-4D97-AF65-F5344CB8AC3E}">
        <p14:creationId xmlns:p14="http://schemas.microsoft.com/office/powerpoint/2010/main" val="2130893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367" y="260351"/>
            <a:ext cx="10852151" cy="687916"/>
          </a:xfrm>
        </p:spPr>
        <p:txBody>
          <a:bodyPr>
            <a:normAutofit fontScale="90000"/>
          </a:bodyPr>
          <a:lstStyle/>
          <a:p>
            <a:r>
              <a:rPr lang="en-GB" altLang="zh-CN" b="1">
                <a:cs typeface="Arial" charset="0"/>
              </a:rPr>
              <a:t>TTD</a:t>
            </a:r>
            <a:r>
              <a:rPr lang="en-GB" altLang="zh-CN">
                <a:cs typeface="Arial" charset="0"/>
              </a:rPr>
              <a:t> = Time to Datastore </a:t>
            </a:r>
            <a:r>
              <a:rPr lang="zh-CN" altLang="en-US">
                <a:ea typeface="黑体" charset="-122"/>
                <a:cs typeface="黑体" charset="-122"/>
              </a:rPr>
              <a:t>简化操作</a:t>
            </a:r>
            <a:endParaRPr lang="en-GB" altLang="zh-CN">
              <a:cs typeface="Arial" charset="0"/>
            </a:endParaRPr>
          </a:p>
        </p:txBody>
      </p:sp>
      <p:grpSp>
        <p:nvGrpSpPr>
          <p:cNvPr id="47106" name="Group 3"/>
          <p:cNvGrpSpPr>
            <a:grpSpLocks/>
          </p:cNvGrpSpPr>
          <p:nvPr/>
        </p:nvGrpSpPr>
        <p:grpSpPr bwMode="auto">
          <a:xfrm>
            <a:off x="794131" y="1305984"/>
            <a:ext cx="5191409" cy="4375149"/>
            <a:chOff x="151606" y="1133853"/>
            <a:chExt cx="7702204" cy="3389044"/>
          </a:xfrm>
        </p:grpSpPr>
        <p:pic>
          <p:nvPicPr>
            <p:cNvPr id="47108" name="Picture 9" descr="Screen Shot 2015-05-04 at 11.37.15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415" y="1133853"/>
              <a:ext cx="2240919" cy="338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47" descr="Screen Shot 2015-05-04 at 11.37.32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57062" y="1174553"/>
              <a:ext cx="2096748" cy="331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51606" y="2207788"/>
              <a:ext cx="724525" cy="834278"/>
            </a:xfrm>
            <a:prstGeom prst="rect">
              <a:avLst/>
            </a:prstGeom>
            <a:noFill/>
          </p:spPr>
          <p:txBody>
            <a:bodyPr wrap="none">
              <a:spAutoFit/>
            </a:bodyPr>
            <a:lstStyle/>
            <a:p>
              <a:pPr algn="ctr" defTabSz="976685">
                <a:defRPr/>
              </a:pPr>
              <a:r>
                <a:rPr lang="en-US" sz="2133" b="1" dirty="0">
                  <a:solidFill>
                    <a:schemeClr val="bg1">
                      <a:lumMod val="50000"/>
                    </a:schemeClr>
                  </a:solidFill>
                </a:rPr>
                <a:t>Hours</a:t>
              </a:r>
            </a:p>
            <a:p>
              <a:pPr algn="ctr" defTabSz="976685">
                <a:defRPr/>
              </a:pPr>
              <a:r>
                <a:rPr lang="en-US" sz="2133" b="1" dirty="0">
                  <a:solidFill>
                    <a:schemeClr val="bg1">
                      <a:lumMod val="50000"/>
                    </a:schemeClr>
                  </a:solidFill>
                </a:rPr>
                <a:t>+</a:t>
              </a:r>
            </a:p>
            <a:p>
              <a:pPr algn="ctr" defTabSz="976685">
                <a:defRPr/>
              </a:pPr>
              <a:r>
                <a:rPr lang="en-US" sz="2133" b="1" dirty="0">
                  <a:solidFill>
                    <a:schemeClr val="bg1">
                      <a:lumMod val="50000"/>
                    </a:schemeClr>
                  </a:solidFill>
                </a:rPr>
                <a:t>Hours</a:t>
              </a:r>
            </a:p>
          </p:txBody>
        </p:sp>
        <p:sp>
          <p:nvSpPr>
            <p:cNvPr id="8" name="TextBox 7"/>
            <p:cNvSpPr txBox="1"/>
            <p:nvPr/>
          </p:nvSpPr>
          <p:spPr>
            <a:xfrm>
              <a:off x="4996022" y="2295962"/>
              <a:ext cx="932177" cy="325774"/>
            </a:xfrm>
            <a:prstGeom prst="rect">
              <a:avLst/>
            </a:prstGeom>
            <a:noFill/>
          </p:spPr>
          <p:txBody>
            <a:bodyPr wrap="none">
              <a:spAutoFit/>
            </a:bodyPr>
            <a:lstStyle/>
            <a:p>
              <a:pPr defTabSz="976685">
                <a:defRPr/>
              </a:pPr>
              <a:r>
                <a:rPr lang="en-US" sz="2133" b="1" dirty="0">
                  <a:solidFill>
                    <a:schemeClr val="bg1">
                      <a:lumMod val="50000"/>
                    </a:schemeClr>
                  </a:solidFill>
                </a:rPr>
                <a:t>Minutes</a:t>
              </a:r>
            </a:p>
          </p:txBody>
        </p:sp>
      </p:gr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2915" y="1305984"/>
            <a:ext cx="4826555" cy="4619902"/>
          </a:xfrm>
          <a:prstGeom prst="rect">
            <a:avLst/>
          </a:prstGeom>
        </p:spPr>
      </p:pic>
    </p:spTree>
    <p:extLst>
      <p:ext uri="{BB962C8B-B14F-4D97-AF65-F5344CB8AC3E}">
        <p14:creationId xmlns:p14="http://schemas.microsoft.com/office/powerpoint/2010/main" val="204309634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1" y="275167"/>
            <a:ext cx="11004551" cy="687917"/>
          </a:xfrm>
        </p:spPr>
        <p:txBody>
          <a:bodyPr>
            <a:normAutofit fontScale="90000"/>
          </a:bodyPr>
          <a:lstStyle/>
          <a:p>
            <a:r>
              <a:rPr lang="en-GB" altLang="zh-CN">
                <a:cs typeface="Arial" charset="0"/>
              </a:rPr>
              <a:t>Tintri Global </a:t>
            </a:r>
            <a:r>
              <a:rPr lang="en-US" altLang="zh-CN">
                <a:cs typeface="Arial" charset="0"/>
              </a:rPr>
              <a:t>Center</a:t>
            </a:r>
            <a:r>
              <a:rPr lang="en-GB" altLang="zh-CN">
                <a:cs typeface="Arial" charset="0"/>
              </a:rPr>
              <a:t> </a:t>
            </a:r>
            <a:r>
              <a:rPr lang="zh-CN" altLang="en-US">
                <a:ea typeface="黑体" charset="-122"/>
                <a:cs typeface="黑体" charset="-122"/>
              </a:rPr>
              <a:t>介绍</a:t>
            </a:r>
            <a:endParaRPr lang="en-GB" altLang="zh-CN">
              <a:cs typeface="Arial" charset="0"/>
            </a:endParaRPr>
          </a:p>
        </p:txBody>
      </p:sp>
      <p:graphicFrame>
        <p:nvGraphicFramePr>
          <p:cNvPr id="4" name="Table 3"/>
          <p:cNvGraphicFramePr>
            <a:graphicFrameLocks noGrp="1"/>
          </p:cNvGraphicFramePr>
          <p:nvPr/>
        </p:nvGraphicFramePr>
        <p:xfrm>
          <a:off x="239185" y="5319184"/>
          <a:ext cx="11713634" cy="573616"/>
        </p:xfrm>
        <a:graphic>
          <a:graphicData uri="http://schemas.openxmlformats.org/drawingml/2006/table">
            <a:tbl>
              <a:tblPr bandRow="1">
                <a:tableStyleId>{1E171933-4619-4E11-9A3F-F7608DF75F80}</a:tableStyleId>
              </a:tblPr>
              <a:tblGrid>
                <a:gridCol w="2982773">
                  <a:extLst>
                    <a:ext uri="{9D8B030D-6E8A-4147-A177-3AD203B41FA5}">
                      <a16:colId xmlns="" xmlns:a16="http://schemas.microsoft.com/office/drawing/2014/main" val="20000"/>
                    </a:ext>
                  </a:extLst>
                </a:gridCol>
                <a:gridCol w="1718827">
                  <a:extLst>
                    <a:ext uri="{9D8B030D-6E8A-4147-A177-3AD203B41FA5}">
                      <a16:colId xmlns="" xmlns:a16="http://schemas.microsoft.com/office/drawing/2014/main" val="20001"/>
                    </a:ext>
                  </a:extLst>
                </a:gridCol>
                <a:gridCol w="2320031">
                  <a:extLst>
                    <a:ext uri="{9D8B030D-6E8A-4147-A177-3AD203B41FA5}">
                      <a16:colId xmlns="" xmlns:a16="http://schemas.microsoft.com/office/drawing/2014/main" val="20002"/>
                    </a:ext>
                  </a:extLst>
                </a:gridCol>
                <a:gridCol w="2181520">
                  <a:extLst>
                    <a:ext uri="{9D8B030D-6E8A-4147-A177-3AD203B41FA5}">
                      <a16:colId xmlns="" xmlns:a16="http://schemas.microsoft.com/office/drawing/2014/main" val="20003"/>
                    </a:ext>
                  </a:extLst>
                </a:gridCol>
                <a:gridCol w="2510483">
                  <a:extLst>
                    <a:ext uri="{9D8B030D-6E8A-4147-A177-3AD203B41FA5}">
                      <a16:colId xmlns="" xmlns:a16="http://schemas.microsoft.com/office/drawing/2014/main" val="20004"/>
                    </a:ext>
                  </a:extLst>
                </a:gridCol>
              </a:tblGrid>
              <a:tr h="573616">
                <a:tc>
                  <a:txBody>
                    <a:bodyPr/>
                    <a:lstStyle/>
                    <a:p>
                      <a:r>
                        <a:rPr lang="en-US" sz="1900" b="1" dirty="0" smtClean="0">
                          <a:solidFill>
                            <a:schemeClr val="bg1">
                              <a:lumMod val="50000"/>
                            </a:schemeClr>
                          </a:solidFill>
                          <a:latin typeface="+mn-lt"/>
                        </a:rPr>
                        <a:t>Up to</a:t>
                      </a:r>
                      <a:endParaRPr lang="en-US" sz="1900" b="1" dirty="0">
                        <a:solidFill>
                          <a:schemeClr val="bg1">
                            <a:lumMod val="50000"/>
                          </a:schemeClr>
                        </a:solidFill>
                        <a:latin typeface="+mn-lt"/>
                      </a:endParaRPr>
                    </a:p>
                  </a:txBody>
                  <a:tcPr marL="121920" marR="121920" marT="121929" marB="121929" anchor="ctr">
                    <a:lnL w="1905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100" b="1" dirty="0" smtClean="0">
                          <a:latin typeface="+mn-lt"/>
                        </a:rPr>
                        <a:t>10 PB</a:t>
                      </a:r>
                      <a:endParaRPr lang="en-US" sz="2100" b="1" dirty="0">
                        <a:latin typeface="+mn-lt"/>
                      </a:endParaRPr>
                    </a:p>
                  </a:txBody>
                  <a:tcPr marL="121920" marR="121920" marT="121929" marB="121929" anchor="ctr">
                    <a:lnL>
                      <a:noFill/>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100" b="1" dirty="0" smtClean="0">
                          <a:latin typeface="+mn-lt"/>
                        </a:rPr>
                        <a:t>160,000 VMs</a:t>
                      </a:r>
                      <a:endParaRPr lang="en-US" sz="2100" b="1" dirty="0">
                        <a:latin typeface="+mn-lt"/>
                      </a:endParaRPr>
                    </a:p>
                  </a:txBody>
                  <a:tcPr marL="121920" marR="121920" marT="121929" marB="121929"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100" b="1" dirty="0" smtClean="0">
                          <a:latin typeface="+mn-lt"/>
                        </a:rPr>
                        <a:t>6.4</a:t>
                      </a:r>
                      <a:r>
                        <a:rPr lang="en-US" sz="2100" b="1" baseline="0" dirty="0" smtClean="0">
                          <a:latin typeface="+mn-lt"/>
                        </a:rPr>
                        <a:t>M IOPS</a:t>
                      </a:r>
                      <a:endParaRPr lang="en-US" sz="2100" b="1" dirty="0">
                        <a:latin typeface="+mn-lt"/>
                      </a:endParaRPr>
                    </a:p>
                  </a:txBody>
                  <a:tcPr marL="121920" marR="121920" marT="121929" marB="121929"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294" rtl="0" eaLnBrk="1" fontAlgn="auto" latinLnBrk="0" hangingPunct="1">
                        <a:lnSpc>
                          <a:spcPct val="100000"/>
                        </a:lnSpc>
                        <a:spcBef>
                          <a:spcPts val="0"/>
                        </a:spcBef>
                        <a:spcAft>
                          <a:spcPts val="0"/>
                        </a:spcAft>
                        <a:buClrTx/>
                        <a:buSzTx/>
                        <a:buFontTx/>
                        <a:buNone/>
                        <a:tabLst/>
                        <a:defRPr/>
                      </a:pPr>
                      <a:r>
                        <a:rPr lang="en-US" sz="2100" b="1" dirty="0" smtClean="0">
                          <a:latin typeface="+mn-lt"/>
                        </a:rPr>
                        <a:t>32 VMstores</a:t>
                      </a:r>
                    </a:p>
                  </a:txBody>
                  <a:tcPr marL="121920" marR="121920" marT="121929" marB="121929"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bl>
          </a:graphicData>
        </a:graphic>
      </p:graphicFrame>
      <p:grpSp>
        <p:nvGrpSpPr>
          <p:cNvPr id="55304" name="Group 4"/>
          <p:cNvGrpSpPr>
            <a:grpSpLocks/>
          </p:cNvGrpSpPr>
          <p:nvPr/>
        </p:nvGrpSpPr>
        <p:grpSpPr bwMode="auto">
          <a:xfrm>
            <a:off x="289985" y="1185334"/>
            <a:ext cx="4838700" cy="3670300"/>
            <a:chOff x="181551" y="1325563"/>
            <a:chExt cx="5455723" cy="4135438"/>
          </a:xfrm>
        </p:grpSpPr>
        <p:pic>
          <p:nvPicPr>
            <p:cNvPr id="5530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551" y="1325563"/>
              <a:ext cx="5455723"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0514" y="1594832"/>
              <a:ext cx="4904649" cy="274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306" name="Text Placeholder 7"/>
          <p:cNvSpPr txBox="1">
            <a:spLocks/>
          </p:cNvSpPr>
          <p:nvPr/>
        </p:nvSpPr>
        <p:spPr bwMode="auto">
          <a:xfrm>
            <a:off x="5670551" y="1246717"/>
            <a:ext cx="6000749" cy="407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ts val="1925"/>
              </a:spcAft>
              <a:buClr>
                <a:schemeClr val="accent1"/>
              </a:buClr>
              <a:buFont typeface="Arial" charset="0"/>
              <a:defRPr sz="1900" b="1">
                <a:solidFill>
                  <a:schemeClr val="tx1"/>
                </a:solidFill>
                <a:latin typeface="Arial" charset="0"/>
                <a:ea typeface="Arial" charset="0"/>
                <a:cs typeface="Arial" charset="0"/>
              </a:defRPr>
            </a:lvl1pPr>
            <a:lvl2pPr marL="341313" indent="-341313">
              <a:lnSpc>
                <a:spcPct val="130000"/>
              </a:lnSpc>
              <a:spcBef>
                <a:spcPts val="400"/>
              </a:spcBef>
              <a:buClr>
                <a:schemeClr val="accent1"/>
              </a:buClr>
              <a:defRPr sz="1600">
                <a:solidFill>
                  <a:schemeClr val="tx1"/>
                </a:solidFill>
                <a:latin typeface="Arial" charset="0"/>
                <a:ea typeface="Arial" charset="0"/>
                <a:cs typeface="Arial" charset="0"/>
              </a:defRPr>
            </a:lvl2pPr>
            <a:lvl3pPr marL="914400" indent="-182563">
              <a:lnSpc>
                <a:spcPct val="120000"/>
              </a:lnSpc>
              <a:spcBef>
                <a:spcPts val="400"/>
              </a:spcBef>
              <a:spcAft>
                <a:spcPts val="475"/>
              </a:spcAft>
              <a:buClr>
                <a:schemeClr val="accent1"/>
              </a:buClr>
              <a:buFont typeface="Arial" charset="0"/>
              <a:buChar char="•"/>
              <a:defRPr sz="1400">
                <a:solidFill>
                  <a:schemeClr val="tx1"/>
                </a:solidFill>
                <a:latin typeface="Arial" charset="0"/>
                <a:ea typeface="Arial" charset="0"/>
                <a:cs typeface="Arial" charset="0"/>
              </a:defRPr>
            </a:lvl3pPr>
            <a:lvl4pPr marL="1281113" indent="-182563">
              <a:lnSpc>
                <a:spcPct val="120000"/>
              </a:lnSpc>
              <a:spcBef>
                <a:spcPts val="400"/>
              </a:spcBef>
              <a:spcAft>
                <a:spcPts val="475"/>
              </a:spcAft>
              <a:buClr>
                <a:schemeClr val="tx1"/>
              </a:buClr>
              <a:buFont typeface="Arial" charset="0"/>
              <a:buChar char="•"/>
              <a:defRPr sz="1300">
                <a:solidFill>
                  <a:schemeClr val="tx1"/>
                </a:solidFill>
                <a:latin typeface="Arial" charset="0"/>
                <a:ea typeface="Arial" charset="0"/>
                <a:cs typeface="Arial" charset="0"/>
              </a:defRPr>
            </a:lvl4pPr>
            <a:lvl5pPr>
              <a:lnSpc>
                <a:spcPct val="120000"/>
              </a:lnSpc>
              <a:spcBef>
                <a:spcPts val="400"/>
              </a:spcBef>
              <a:spcAft>
                <a:spcPts val="475"/>
              </a:spcAft>
              <a:buClr>
                <a:schemeClr val="accent1"/>
              </a:buClr>
              <a:defRPr sz="1100">
                <a:solidFill>
                  <a:schemeClr val="tx1"/>
                </a:solidFill>
                <a:latin typeface="Arial" charset="0"/>
                <a:ea typeface="Arial" charset="0"/>
                <a:cs typeface="Arial" charset="0"/>
              </a:defRPr>
            </a:lvl5pPr>
            <a:lvl6pPr marL="1920875" defTabSz="731838" fontAlgn="base">
              <a:lnSpc>
                <a:spcPct val="120000"/>
              </a:lnSpc>
              <a:spcBef>
                <a:spcPts val="400"/>
              </a:spcBef>
              <a:spcAft>
                <a:spcPts val="475"/>
              </a:spcAft>
              <a:buClr>
                <a:schemeClr val="accent1"/>
              </a:buClr>
              <a:defRPr sz="1100">
                <a:solidFill>
                  <a:schemeClr val="tx1"/>
                </a:solidFill>
                <a:latin typeface="Arial" charset="0"/>
                <a:ea typeface="Arial" charset="0"/>
                <a:cs typeface="Arial" charset="0"/>
              </a:defRPr>
            </a:lvl6pPr>
            <a:lvl7pPr marL="2378075" defTabSz="731838" fontAlgn="base">
              <a:lnSpc>
                <a:spcPct val="120000"/>
              </a:lnSpc>
              <a:spcBef>
                <a:spcPts val="400"/>
              </a:spcBef>
              <a:spcAft>
                <a:spcPts val="475"/>
              </a:spcAft>
              <a:buClr>
                <a:schemeClr val="accent1"/>
              </a:buClr>
              <a:defRPr sz="1100">
                <a:solidFill>
                  <a:schemeClr val="tx1"/>
                </a:solidFill>
                <a:latin typeface="Arial" charset="0"/>
                <a:ea typeface="Arial" charset="0"/>
                <a:cs typeface="Arial" charset="0"/>
              </a:defRPr>
            </a:lvl7pPr>
            <a:lvl8pPr marL="2835275" defTabSz="731838" fontAlgn="base">
              <a:lnSpc>
                <a:spcPct val="120000"/>
              </a:lnSpc>
              <a:spcBef>
                <a:spcPts val="400"/>
              </a:spcBef>
              <a:spcAft>
                <a:spcPts val="475"/>
              </a:spcAft>
              <a:buClr>
                <a:schemeClr val="accent1"/>
              </a:buClr>
              <a:defRPr sz="1100">
                <a:solidFill>
                  <a:schemeClr val="tx1"/>
                </a:solidFill>
                <a:latin typeface="Arial" charset="0"/>
                <a:ea typeface="Arial" charset="0"/>
                <a:cs typeface="Arial" charset="0"/>
              </a:defRPr>
            </a:lvl8pPr>
            <a:lvl9pPr marL="3292475" defTabSz="731838" fontAlgn="base">
              <a:lnSpc>
                <a:spcPct val="120000"/>
              </a:lnSpc>
              <a:spcBef>
                <a:spcPts val="400"/>
              </a:spcBef>
              <a:spcAft>
                <a:spcPts val="475"/>
              </a:spcAft>
              <a:buClr>
                <a:schemeClr val="accent1"/>
              </a:buClr>
              <a:defRPr sz="1100">
                <a:solidFill>
                  <a:schemeClr val="tx1"/>
                </a:solidFill>
                <a:latin typeface="Arial" charset="0"/>
                <a:ea typeface="Arial" charset="0"/>
                <a:cs typeface="Arial" charset="0"/>
              </a:defRPr>
            </a:lvl9pPr>
          </a:lstStyle>
          <a:p>
            <a:pPr eaLnBrk="1" hangingPunct="1">
              <a:spcAft>
                <a:spcPct val="0"/>
              </a:spcAft>
            </a:pPr>
            <a:r>
              <a:rPr lang="en-US" altLang="zh-CN" sz="2667"/>
              <a:t>TGC </a:t>
            </a:r>
            <a:r>
              <a:rPr lang="zh-CN" altLang="en-US" sz="2667">
                <a:ea typeface="黑体" charset="-122"/>
                <a:cs typeface="黑体" charset="-122"/>
              </a:rPr>
              <a:t>是可视化平台入口</a:t>
            </a:r>
            <a:r>
              <a:rPr lang="en-US" altLang="zh-CN" sz="2667"/>
              <a:t>:</a:t>
            </a:r>
          </a:p>
          <a:p>
            <a:pPr lvl="1">
              <a:lnSpc>
                <a:spcPct val="90000"/>
              </a:lnSpc>
              <a:spcBef>
                <a:spcPts val="800"/>
              </a:spcBef>
              <a:buFont typeface="Arial" charset="0"/>
              <a:buChar char="•"/>
            </a:pPr>
            <a:r>
              <a:rPr lang="zh-CN" altLang="en-US" sz="2133">
                <a:ea typeface="黑体" charset="-122"/>
                <a:cs typeface="黑体" charset="-122"/>
              </a:rPr>
              <a:t>实时分析管理</a:t>
            </a:r>
            <a:r>
              <a:rPr lang="en-US" altLang="zh-CN" sz="2133">
                <a:ea typeface="黑体" charset="-122"/>
                <a:cs typeface="黑体" charset="-122"/>
              </a:rPr>
              <a:t>32</a:t>
            </a:r>
            <a:r>
              <a:rPr lang="zh-CN" altLang="en-US" sz="2133">
                <a:ea typeface="黑体" charset="-122"/>
                <a:cs typeface="黑体" charset="-122"/>
              </a:rPr>
              <a:t>台设备，多达</a:t>
            </a:r>
            <a:r>
              <a:rPr lang="en-US" altLang="zh-CN" sz="2133">
                <a:ea typeface="黑体" charset="-122"/>
                <a:cs typeface="黑体" charset="-122"/>
              </a:rPr>
              <a:t>16</a:t>
            </a:r>
            <a:r>
              <a:rPr lang="zh-CN" altLang="en-US" sz="2133">
                <a:ea typeface="黑体" charset="-122"/>
                <a:cs typeface="黑体" charset="-122"/>
              </a:rPr>
              <a:t>万台虚机</a:t>
            </a:r>
            <a:endParaRPr lang="en-US" altLang="zh-CN" sz="2133"/>
          </a:p>
          <a:p>
            <a:pPr lvl="1">
              <a:lnSpc>
                <a:spcPct val="90000"/>
              </a:lnSpc>
              <a:spcBef>
                <a:spcPts val="800"/>
              </a:spcBef>
              <a:buFont typeface="Arial" charset="0"/>
              <a:buChar char="•"/>
            </a:pPr>
            <a:r>
              <a:rPr lang="zh-CN" altLang="en-US" sz="2133">
                <a:ea typeface="黑体" charset="-122"/>
                <a:cs typeface="黑体" charset="-122"/>
              </a:rPr>
              <a:t>同时管理全闪和混合阵列</a:t>
            </a:r>
            <a:endParaRPr lang="en-US" altLang="zh-CN" sz="2133">
              <a:ea typeface="黑体" charset="-122"/>
              <a:cs typeface="黑体" charset="-122"/>
            </a:endParaRPr>
          </a:p>
          <a:p>
            <a:pPr lvl="1">
              <a:lnSpc>
                <a:spcPct val="90000"/>
              </a:lnSpc>
              <a:spcBef>
                <a:spcPts val="800"/>
              </a:spcBef>
              <a:buFont typeface="Arial" charset="0"/>
              <a:buChar char="•"/>
            </a:pPr>
            <a:r>
              <a:rPr lang="zh-CN" altLang="en-US" sz="2133">
                <a:ea typeface="黑体" charset="-122"/>
                <a:cs typeface="黑体" charset="-122"/>
              </a:rPr>
              <a:t>以虚机为粒度管理策略；虚机迁移时策略也跟随迁移</a:t>
            </a:r>
            <a:endParaRPr lang="en-US" altLang="zh-CN" sz="2133">
              <a:ea typeface="黑体" charset="-122"/>
              <a:cs typeface="黑体" charset="-122"/>
            </a:endParaRPr>
          </a:p>
          <a:p>
            <a:pPr lvl="1">
              <a:lnSpc>
                <a:spcPct val="90000"/>
              </a:lnSpc>
              <a:spcBef>
                <a:spcPts val="800"/>
              </a:spcBef>
              <a:buFont typeface="Arial" charset="0"/>
              <a:buChar char="•"/>
            </a:pPr>
            <a:r>
              <a:rPr lang="zh-CN" altLang="en-US" sz="2133">
                <a:ea typeface="黑体" charset="-122"/>
                <a:cs typeface="黑体" charset="-122"/>
              </a:rPr>
              <a:t>通过</a:t>
            </a:r>
            <a:r>
              <a:rPr lang="en-US" altLang="zh-CN" sz="2133">
                <a:ea typeface="黑体" charset="-122"/>
                <a:cs typeface="黑体" charset="-122"/>
              </a:rPr>
              <a:t>RESTAPI</a:t>
            </a:r>
            <a:r>
              <a:rPr lang="zh-CN" altLang="en-US" sz="2133">
                <a:ea typeface="黑体" charset="-122"/>
                <a:cs typeface="黑体" charset="-122"/>
              </a:rPr>
              <a:t>或者</a:t>
            </a:r>
            <a:r>
              <a:rPr lang="en-US" altLang="zh-CN" sz="2133">
                <a:ea typeface="黑体" charset="-122"/>
                <a:cs typeface="黑体" charset="-122"/>
              </a:rPr>
              <a:t>Powershell</a:t>
            </a:r>
            <a:r>
              <a:rPr lang="zh-CN" altLang="en-US" sz="2133">
                <a:ea typeface="黑体" charset="-122"/>
                <a:cs typeface="黑体" charset="-122"/>
              </a:rPr>
              <a:t>自动管理</a:t>
            </a:r>
            <a:endParaRPr lang="en-US" altLang="zh-CN" sz="2133">
              <a:ea typeface="黑体" charset="-122"/>
              <a:cs typeface="黑体" charset="-122"/>
            </a:endParaRPr>
          </a:p>
          <a:p>
            <a:pPr lvl="1">
              <a:lnSpc>
                <a:spcPct val="90000"/>
              </a:lnSpc>
              <a:spcBef>
                <a:spcPts val="800"/>
              </a:spcBef>
              <a:buFont typeface="Arial" charset="0"/>
              <a:buChar char="•"/>
            </a:pPr>
            <a:r>
              <a:rPr lang="zh-CN" altLang="en-US" sz="2133">
                <a:ea typeface="黑体" charset="-122"/>
                <a:cs typeface="黑体" charset="-122"/>
              </a:rPr>
              <a:t>内置于所有</a:t>
            </a:r>
            <a:r>
              <a:rPr lang="en-US" altLang="zh-CN" sz="2133">
                <a:ea typeface="黑体" charset="-122"/>
                <a:cs typeface="黑体" charset="-122"/>
              </a:rPr>
              <a:t>VMStore</a:t>
            </a:r>
            <a:r>
              <a:rPr lang="zh-CN" altLang="en-US" sz="2133">
                <a:ea typeface="黑体" charset="-122"/>
                <a:cs typeface="黑体" charset="-122"/>
              </a:rPr>
              <a:t>内</a:t>
            </a:r>
            <a:endParaRPr lang="en-US" altLang="zh-CN" sz="2133"/>
          </a:p>
        </p:txBody>
      </p:sp>
    </p:spTree>
    <p:extLst>
      <p:ext uri="{BB962C8B-B14F-4D97-AF65-F5344CB8AC3E}">
        <p14:creationId xmlns:p14="http://schemas.microsoft.com/office/powerpoint/2010/main" val="203575634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kumimoji="1" lang="en-US" altLang="zh-CN" dirty="0" smtClean="0"/>
              <a:t>Y7 </a:t>
            </a:r>
            <a:r>
              <a:rPr kumimoji="1" lang="en-US" altLang="zh-CN" dirty="0" err="1" smtClean="0"/>
              <a:t>tintri</a:t>
            </a:r>
            <a:r>
              <a:rPr kumimoji="1" lang="zh-CN" altLang="en-US" dirty="0" smtClean="0"/>
              <a:t>内置各种</a:t>
            </a:r>
            <a:r>
              <a:rPr kumimoji="1" lang="en-US" altLang="zh-CN" dirty="0" smtClean="0"/>
              <a:t>hypervisor</a:t>
            </a:r>
            <a:r>
              <a:rPr kumimoji="1" lang="zh-CN" altLang="en-US" dirty="0" smtClean="0"/>
              <a:t>的</a:t>
            </a:r>
            <a:r>
              <a:rPr kumimoji="1" lang="en-US" altLang="zh-CN" dirty="0" smtClean="0"/>
              <a:t>API</a:t>
            </a:r>
            <a:r>
              <a:rPr kumimoji="1" lang="zh-CN" altLang="en-US" dirty="0" smtClean="0"/>
              <a:t>：简化克隆管理</a:t>
            </a:r>
            <a:endParaRPr kumimoji="1" lang="zh-CN" altLang="en-US" dirty="0"/>
          </a:p>
        </p:txBody>
      </p:sp>
      <p:sp>
        <p:nvSpPr>
          <p:cNvPr id="4" name="页脚占位符 3"/>
          <p:cNvSpPr>
            <a:spLocks noGrp="1"/>
          </p:cNvSpPr>
          <p:nvPr>
            <p:ph type="ftr" sz="quarter" idx="14"/>
          </p:nvPr>
        </p:nvSpPr>
        <p:spPr/>
        <p:txBody>
          <a:bodyPr/>
          <a:lstStyle/>
          <a:p>
            <a:pPr>
              <a:defRPr/>
            </a:pPr>
            <a:r>
              <a:rPr lang="en-US" dirty="0" smtClean="0"/>
              <a:t>© 2016 </a:t>
            </a:r>
            <a:r>
              <a:rPr lang="en-US" dirty="0" err="1" smtClean="0"/>
              <a:t>Tintri</a:t>
            </a:r>
            <a:r>
              <a:rPr lang="en-US" dirty="0" smtClean="0"/>
              <a:t>, Inc. All Rights Reserved.</a:t>
            </a:r>
            <a:endParaRPr lang="en-US" dirty="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56" y="962110"/>
            <a:ext cx="3522133" cy="2849820"/>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097" y="4041334"/>
            <a:ext cx="3434051" cy="2683317"/>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214" y="962110"/>
            <a:ext cx="7500396" cy="5762542"/>
          </a:xfrm>
          <a:prstGeom prst="rect">
            <a:avLst/>
          </a:prstGeom>
        </p:spPr>
      </p:pic>
    </p:spTree>
    <p:extLst>
      <p:ext uri="{BB962C8B-B14F-4D97-AF65-F5344CB8AC3E}">
        <p14:creationId xmlns:p14="http://schemas.microsoft.com/office/powerpoint/2010/main" val="4257363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620184" y="1261534"/>
            <a:ext cx="10936816" cy="802217"/>
          </a:xfrm>
        </p:spPr>
        <p:txBody>
          <a:bodyPr wrap="square" numCol="1" anchor="t" compatLnSpc="1">
            <a:prstTxWarp prst="textNoShape">
              <a:avLst/>
            </a:prstTxWarp>
          </a:bodyPr>
          <a:lstStyle/>
          <a:p>
            <a:pPr>
              <a:spcBef>
                <a:spcPts val="1917"/>
              </a:spcBef>
            </a:pPr>
            <a:r>
              <a:rPr lang="zh-CN" altLang="en-US" b="0">
                <a:solidFill>
                  <a:srgbClr val="000000"/>
                </a:solidFill>
                <a:ea typeface="黑体" charset="-122"/>
                <a:cs typeface="黑体" charset="-122"/>
              </a:rPr>
              <a:t>可视化控制虚机级别</a:t>
            </a:r>
            <a:r>
              <a:rPr lang="en-US" altLang="zh-CN" b="0">
                <a:solidFill>
                  <a:srgbClr val="000000"/>
                </a:solidFill>
                <a:ea typeface="黑体" charset="-122"/>
                <a:cs typeface="黑体" charset="-122"/>
              </a:rPr>
              <a:t>IOPS/latency</a:t>
            </a:r>
            <a:endParaRPr lang="en-GB" altLang="zh-CN" b="0">
              <a:cs typeface="Arial" charset="0"/>
            </a:endParaRPr>
          </a:p>
        </p:txBody>
      </p:sp>
      <p:sp>
        <p:nvSpPr>
          <p:cNvPr id="4" name="Title 3"/>
          <p:cNvSpPr>
            <a:spLocks noGrp="1"/>
          </p:cNvSpPr>
          <p:nvPr>
            <p:ph type="title"/>
          </p:nvPr>
        </p:nvSpPr>
        <p:spPr>
          <a:xfrm>
            <a:off x="615951" y="275167"/>
            <a:ext cx="11120967" cy="687917"/>
          </a:xfrm>
        </p:spPr>
        <p:txBody>
          <a:bodyPr>
            <a:normAutofit fontScale="90000"/>
          </a:bodyPr>
          <a:lstStyle/>
          <a:p>
            <a:r>
              <a:rPr lang="zh-CN" altLang="en-US">
                <a:ea typeface="黑体" charset="-122"/>
                <a:cs typeface="黑体" charset="-122"/>
              </a:rPr>
              <a:t>虚机粒度</a:t>
            </a:r>
            <a:r>
              <a:rPr lang="en-US" altLang="zh-CN">
                <a:ea typeface="黑体" charset="-122"/>
                <a:cs typeface="黑体" charset="-122"/>
              </a:rPr>
              <a:t>QoS</a:t>
            </a:r>
            <a:endParaRPr lang="en-US" altLang="zh-CN">
              <a:cs typeface="Arial" charset="0"/>
            </a:endParaRPr>
          </a:p>
        </p:txBody>
      </p:sp>
      <p:pic>
        <p:nvPicPr>
          <p:cNvPr id="59395" name="Picture 1" descr="QoS Drop MAX.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117" y="2332567"/>
            <a:ext cx="944668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Placeholder 5"/>
          <p:cNvSpPr txBox="1">
            <a:spLocks/>
          </p:cNvSpPr>
          <p:nvPr/>
        </p:nvSpPr>
        <p:spPr bwMode="auto">
          <a:xfrm>
            <a:off x="609601" y="5490635"/>
            <a:ext cx="10936817" cy="63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8831" rIns="97659" bIns="48831"/>
          <a:lstStyle>
            <a:lvl1pPr defTabSz="912813">
              <a:spcAft>
                <a:spcPts val="1925"/>
              </a:spcAft>
              <a:buClr>
                <a:schemeClr val="accent1"/>
              </a:buClr>
              <a:buFont typeface="Arial" charset="0"/>
              <a:defRPr sz="1900" b="1">
                <a:solidFill>
                  <a:schemeClr val="tx1"/>
                </a:solidFill>
                <a:latin typeface="Arial" charset="0"/>
                <a:ea typeface="Arial" charset="0"/>
                <a:cs typeface="Arial" charset="0"/>
              </a:defRPr>
            </a:lvl1pPr>
            <a:lvl2pPr defTabSz="912813">
              <a:lnSpc>
                <a:spcPct val="130000"/>
              </a:lnSpc>
              <a:spcBef>
                <a:spcPts val="400"/>
              </a:spcBef>
              <a:buClr>
                <a:schemeClr val="accent1"/>
              </a:buClr>
              <a:defRPr sz="1600">
                <a:solidFill>
                  <a:schemeClr val="tx1"/>
                </a:solidFill>
                <a:latin typeface="Arial" charset="0"/>
                <a:ea typeface="Arial" charset="0"/>
                <a:cs typeface="Arial" charset="0"/>
              </a:defRPr>
            </a:lvl2pPr>
            <a:lvl3pPr marL="1141413" indent="-227013" defTabSz="912813">
              <a:lnSpc>
                <a:spcPct val="120000"/>
              </a:lnSpc>
              <a:spcBef>
                <a:spcPts val="400"/>
              </a:spcBef>
              <a:spcAft>
                <a:spcPts val="475"/>
              </a:spcAft>
              <a:buClr>
                <a:schemeClr val="accent1"/>
              </a:buClr>
              <a:buFont typeface="Arial" charset="0"/>
              <a:buChar char="•"/>
              <a:defRPr sz="1400">
                <a:solidFill>
                  <a:schemeClr val="tx1"/>
                </a:solidFill>
                <a:latin typeface="Arial" charset="0"/>
                <a:ea typeface="Arial" charset="0"/>
                <a:cs typeface="Arial" charset="0"/>
              </a:defRPr>
            </a:lvl3pPr>
            <a:lvl4pPr marL="1598613" indent="-227013" defTabSz="912813">
              <a:lnSpc>
                <a:spcPct val="120000"/>
              </a:lnSpc>
              <a:spcBef>
                <a:spcPts val="400"/>
              </a:spcBef>
              <a:spcAft>
                <a:spcPts val="475"/>
              </a:spcAft>
              <a:buClr>
                <a:schemeClr val="tx1"/>
              </a:buClr>
              <a:buFont typeface="Arial" charset="0"/>
              <a:buChar char="•"/>
              <a:defRPr sz="1300">
                <a:solidFill>
                  <a:schemeClr val="tx1"/>
                </a:solidFill>
                <a:latin typeface="Arial" charset="0"/>
                <a:ea typeface="Arial" charset="0"/>
                <a:cs typeface="Arial" charset="0"/>
              </a:defRPr>
            </a:lvl4pPr>
            <a:lvl5pPr marL="1827213" defTabSz="912813">
              <a:lnSpc>
                <a:spcPct val="120000"/>
              </a:lnSpc>
              <a:spcBef>
                <a:spcPts val="400"/>
              </a:spcBef>
              <a:spcAft>
                <a:spcPts val="475"/>
              </a:spcAft>
              <a:buClr>
                <a:schemeClr val="accent1"/>
              </a:buClr>
              <a:defRPr sz="1100">
                <a:solidFill>
                  <a:schemeClr val="tx1"/>
                </a:solidFill>
                <a:latin typeface="Arial" charset="0"/>
                <a:ea typeface="Arial" charset="0"/>
                <a:cs typeface="Arial" charset="0"/>
              </a:defRPr>
            </a:lvl5pPr>
            <a:lvl6pPr marL="2284413" defTabSz="912813" fontAlgn="base">
              <a:lnSpc>
                <a:spcPct val="120000"/>
              </a:lnSpc>
              <a:spcBef>
                <a:spcPts val="400"/>
              </a:spcBef>
              <a:spcAft>
                <a:spcPts val="475"/>
              </a:spcAft>
              <a:buClr>
                <a:schemeClr val="accent1"/>
              </a:buClr>
              <a:defRPr sz="1100">
                <a:solidFill>
                  <a:schemeClr val="tx1"/>
                </a:solidFill>
                <a:latin typeface="Arial" charset="0"/>
                <a:ea typeface="Arial" charset="0"/>
                <a:cs typeface="Arial" charset="0"/>
              </a:defRPr>
            </a:lvl6pPr>
            <a:lvl7pPr marL="2741613" defTabSz="912813" fontAlgn="base">
              <a:lnSpc>
                <a:spcPct val="120000"/>
              </a:lnSpc>
              <a:spcBef>
                <a:spcPts val="400"/>
              </a:spcBef>
              <a:spcAft>
                <a:spcPts val="475"/>
              </a:spcAft>
              <a:buClr>
                <a:schemeClr val="accent1"/>
              </a:buClr>
              <a:defRPr sz="1100">
                <a:solidFill>
                  <a:schemeClr val="tx1"/>
                </a:solidFill>
                <a:latin typeface="Arial" charset="0"/>
                <a:ea typeface="Arial" charset="0"/>
                <a:cs typeface="Arial" charset="0"/>
              </a:defRPr>
            </a:lvl7pPr>
            <a:lvl8pPr marL="3198813" defTabSz="912813" fontAlgn="base">
              <a:lnSpc>
                <a:spcPct val="120000"/>
              </a:lnSpc>
              <a:spcBef>
                <a:spcPts val="400"/>
              </a:spcBef>
              <a:spcAft>
                <a:spcPts val="475"/>
              </a:spcAft>
              <a:buClr>
                <a:schemeClr val="accent1"/>
              </a:buClr>
              <a:defRPr sz="1100">
                <a:solidFill>
                  <a:schemeClr val="tx1"/>
                </a:solidFill>
                <a:latin typeface="Arial" charset="0"/>
                <a:ea typeface="Arial" charset="0"/>
                <a:cs typeface="Arial" charset="0"/>
              </a:defRPr>
            </a:lvl8pPr>
            <a:lvl9pPr marL="3656013" defTabSz="912813" fontAlgn="base">
              <a:lnSpc>
                <a:spcPct val="120000"/>
              </a:lnSpc>
              <a:spcBef>
                <a:spcPts val="400"/>
              </a:spcBef>
              <a:spcAft>
                <a:spcPts val="475"/>
              </a:spcAft>
              <a:buClr>
                <a:schemeClr val="accent1"/>
              </a:buClr>
              <a:defRPr sz="1100">
                <a:solidFill>
                  <a:schemeClr val="tx1"/>
                </a:solidFill>
                <a:latin typeface="Arial" charset="0"/>
                <a:ea typeface="Arial" charset="0"/>
                <a:cs typeface="Arial" charset="0"/>
              </a:defRPr>
            </a:lvl9pPr>
          </a:lstStyle>
          <a:p>
            <a:pPr>
              <a:lnSpc>
                <a:spcPct val="90000"/>
              </a:lnSpc>
              <a:spcBef>
                <a:spcPts val="1917"/>
              </a:spcBef>
              <a:spcAft>
                <a:spcPts val="3200"/>
              </a:spcAft>
            </a:pPr>
            <a:r>
              <a:rPr lang="zh-CN" altLang="en-US" sz="2667" b="0" i="1" dirty="0">
                <a:solidFill>
                  <a:srgbClr val="000000"/>
                </a:solidFill>
                <a:ea typeface="黑体" charset="-122"/>
                <a:cs typeface="黑体" charset="-122"/>
              </a:rPr>
              <a:t>效果立即</a:t>
            </a:r>
            <a:r>
              <a:rPr lang="zh-CN" altLang="en-US" sz="2667" b="0" i="1" dirty="0" smtClean="0">
                <a:solidFill>
                  <a:srgbClr val="000000"/>
                </a:solidFill>
                <a:ea typeface="黑体" charset="-122"/>
                <a:cs typeface="黑体" charset="-122"/>
              </a:rPr>
              <a:t>显现</a:t>
            </a:r>
            <a:r>
              <a:rPr lang="en-US" altLang="zh-CN" sz="2667" b="0" i="1" dirty="0" smtClean="0">
                <a:solidFill>
                  <a:srgbClr val="000000"/>
                </a:solidFill>
                <a:ea typeface="黑体" charset="-122"/>
                <a:cs typeface="黑体" charset="-122"/>
              </a:rPr>
              <a:t>,</a:t>
            </a:r>
            <a:r>
              <a:rPr lang="zh-CN" altLang="en-US" sz="2667" b="0" i="1" dirty="0">
                <a:solidFill>
                  <a:srgbClr val="000000"/>
                </a:solidFill>
                <a:ea typeface="黑体" charset="-122"/>
                <a:cs typeface="黑体" charset="-122"/>
              </a:rPr>
              <a:t>可以作为资源收费审计的标准</a:t>
            </a:r>
            <a:endParaRPr lang="en-GB" altLang="zh-CN" sz="2667" b="0" i="1" dirty="0"/>
          </a:p>
          <a:p>
            <a:pPr>
              <a:lnSpc>
                <a:spcPct val="90000"/>
              </a:lnSpc>
              <a:spcBef>
                <a:spcPts val="1917"/>
              </a:spcBef>
              <a:spcAft>
                <a:spcPts val="3200"/>
              </a:spcAft>
            </a:pPr>
            <a:endParaRPr lang="en-GB" altLang="zh-CN" sz="2667" b="0" i="1" dirty="0"/>
          </a:p>
        </p:txBody>
      </p:sp>
      <p:sp>
        <p:nvSpPr>
          <p:cNvPr id="3" name="Footer Placeholder 2"/>
          <p:cNvSpPr>
            <a:spLocks noGrp="1"/>
          </p:cNvSpPr>
          <p:nvPr>
            <p:ph type="ftr" sz="quarter" idx="16"/>
          </p:nvPr>
        </p:nvSpPr>
        <p:spPr/>
        <p:txBody>
          <a:bodyPr/>
          <a:lstStyle/>
          <a:p>
            <a:pPr>
              <a:defRPr/>
            </a:pPr>
            <a:r>
              <a:rPr lang="en-US"/>
              <a:t>© 2016 Tintri, Inc. All Rights Reserved.</a:t>
            </a:r>
          </a:p>
        </p:txBody>
      </p:sp>
    </p:spTree>
    <p:extLst>
      <p:ext uri="{BB962C8B-B14F-4D97-AF65-F5344CB8AC3E}">
        <p14:creationId xmlns:p14="http://schemas.microsoft.com/office/powerpoint/2010/main" val="185423869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ight Arrow 29"/>
          <p:cNvSpPr/>
          <p:nvPr/>
        </p:nvSpPr>
        <p:spPr>
          <a:xfrm rot="16200000">
            <a:off x="410633" y="1813984"/>
            <a:ext cx="1619251" cy="226483"/>
          </a:xfrm>
          <a:prstGeom prst="rightArrow">
            <a:avLst>
              <a:gd name="adj1" fmla="val 38048"/>
              <a:gd name="adj2" fmla="val 6792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76685">
              <a:defRPr/>
            </a:pPr>
            <a:endParaRPr lang="en-GB" sz="2400"/>
          </a:p>
        </p:txBody>
      </p:sp>
      <p:sp>
        <p:nvSpPr>
          <p:cNvPr id="32" name="Right Arrow 31"/>
          <p:cNvSpPr/>
          <p:nvPr/>
        </p:nvSpPr>
        <p:spPr>
          <a:xfrm rot="5400000">
            <a:off x="409575" y="4763560"/>
            <a:ext cx="1621367" cy="226483"/>
          </a:xfrm>
          <a:prstGeom prst="rightArrow">
            <a:avLst>
              <a:gd name="adj1" fmla="val 38048"/>
              <a:gd name="adj2" fmla="val 6792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76685">
              <a:defRPr/>
            </a:pPr>
            <a:endParaRPr lang="en-GB" sz="2400"/>
          </a:p>
        </p:txBody>
      </p:sp>
      <p:sp>
        <p:nvSpPr>
          <p:cNvPr id="11" name="Hexagon 10"/>
          <p:cNvSpPr/>
          <p:nvPr/>
        </p:nvSpPr>
        <p:spPr>
          <a:xfrm rot="5400000">
            <a:off x="377826" y="2570693"/>
            <a:ext cx="1682751" cy="145203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76685">
              <a:defRPr/>
            </a:pPr>
            <a:endParaRPr lang="en-US" sz="2400"/>
          </a:p>
        </p:txBody>
      </p:sp>
      <p:sp>
        <p:nvSpPr>
          <p:cNvPr id="3" name="Title 2"/>
          <p:cNvSpPr>
            <a:spLocks noGrp="1"/>
          </p:cNvSpPr>
          <p:nvPr>
            <p:ph type="title"/>
          </p:nvPr>
        </p:nvSpPr>
        <p:spPr>
          <a:xfrm>
            <a:off x="254001" y="275167"/>
            <a:ext cx="11004551" cy="687917"/>
          </a:xfrm>
        </p:spPr>
        <p:txBody>
          <a:bodyPr rtlCol="0">
            <a:normAutofit fontScale="90000"/>
          </a:bodyPr>
          <a:lstStyle/>
          <a:p>
            <a:pPr defTabSz="976685">
              <a:defRPr/>
            </a:pPr>
            <a:r>
              <a:rPr lang="zh-CN" altLang="en-US" dirty="0" smtClean="0">
                <a:ea typeface="+mj-ea"/>
              </a:rPr>
              <a:t>现代数据中心横向扩展</a:t>
            </a:r>
            <a:endParaRPr lang="en-US" dirty="0">
              <a:ea typeface="+mj-ea"/>
            </a:endParaRPr>
          </a:p>
        </p:txBody>
      </p:sp>
      <p:sp>
        <p:nvSpPr>
          <p:cNvPr id="71685" name="Slide Number Placeholder 4"/>
          <p:cNvSpPr>
            <a:spLocks noGrp="1"/>
          </p:cNvSpPr>
          <p:nvPr>
            <p:ph type="sldNum" sz="quarter" idx="4294967295"/>
          </p:nvPr>
        </p:nvSpPr>
        <p:spPr bwMode="auto">
          <a:xfrm>
            <a:off x="11626851" y="6356351"/>
            <a:ext cx="565149" cy="3661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67">
                <a:solidFill>
                  <a:schemeClr val="tx1"/>
                </a:solidFill>
                <a:latin typeface="Arial" charset="0"/>
              </a:defRPr>
            </a:lvl1pPr>
            <a:lvl2pPr marL="990575" indent="-380990">
              <a:defRPr sz="1867">
                <a:solidFill>
                  <a:schemeClr val="tx1"/>
                </a:solidFill>
                <a:latin typeface="Arial" charset="0"/>
              </a:defRPr>
            </a:lvl2pPr>
            <a:lvl3pPr marL="1523962" indent="-304792">
              <a:defRPr sz="1867">
                <a:solidFill>
                  <a:schemeClr val="tx1"/>
                </a:solidFill>
                <a:latin typeface="Arial" charset="0"/>
              </a:defRPr>
            </a:lvl3pPr>
            <a:lvl4pPr marL="2133547" indent="-304792">
              <a:defRPr sz="1867">
                <a:solidFill>
                  <a:schemeClr val="tx1"/>
                </a:solidFill>
                <a:latin typeface="Arial" charset="0"/>
              </a:defRPr>
            </a:lvl4pPr>
            <a:lvl5pPr marL="2743131" indent="-304792">
              <a:defRPr sz="1867">
                <a:solidFill>
                  <a:schemeClr val="tx1"/>
                </a:solidFill>
                <a:latin typeface="Arial" charset="0"/>
              </a:defRPr>
            </a:lvl5pPr>
            <a:lvl6pPr marL="3352716" indent="-304792" defTabSz="975760" fontAlgn="base">
              <a:spcBef>
                <a:spcPct val="0"/>
              </a:spcBef>
              <a:spcAft>
                <a:spcPct val="0"/>
              </a:spcAft>
              <a:defRPr sz="1867">
                <a:solidFill>
                  <a:schemeClr val="tx1"/>
                </a:solidFill>
                <a:latin typeface="Arial" charset="0"/>
              </a:defRPr>
            </a:lvl6pPr>
            <a:lvl7pPr marL="3962301" indent="-304792" defTabSz="975760" fontAlgn="base">
              <a:spcBef>
                <a:spcPct val="0"/>
              </a:spcBef>
              <a:spcAft>
                <a:spcPct val="0"/>
              </a:spcAft>
              <a:defRPr sz="1867">
                <a:solidFill>
                  <a:schemeClr val="tx1"/>
                </a:solidFill>
                <a:latin typeface="Arial" charset="0"/>
              </a:defRPr>
            </a:lvl7pPr>
            <a:lvl8pPr marL="4571886" indent="-304792" defTabSz="975760" fontAlgn="base">
              <a:spcBef>
                <a:spcPct val="0"/>
              </a:spcBef>
              <a:spcAft>
                <a:spcPct val="0"/>
              </a:spcAft>
              <a:defRPr sz="1867">
                <a:solidFill>
                  <a:schemeClr val="tx1"/>
                </a:solidFill>
                <a:latin typeface="Arial" charset="0"/>
              </a:defRPr>
            </a:lvl8pPr>
            <a:lvl9pPr marL="5181470" indent="-304792" defTabSz="975760" fontAlgn="base">
              <a:spcBef>
                <a:spcPct val="0"/>
              </a:spcBef>
              <a:spcAft>
                <a:spcPct val="0"/>
              </a:spcAft>
              <a:defRPr sz="1867">
                <a:solidFill>
                  <a:schemeClr val="tx1"/>
                </a:solidFill>
                <a:latin typeface="Arial" charset="0"/>
              </a:defRPr>
            </a:lvl9pPr>
          </a:lstStyle>
          <a:p>
            <a:pPr eaLnBrk="1" hangingPunct="1"/>
            <a:fld id="{2DFF1A53-1329-5348-A112-489019512054}" type="slidenum">
              <a:rPr lang="en-US" altLang="zh-CN"/>
              <a:pPr eaLnBrk="1" hangingPunct="1"/>
              <a:t>9</a:t>
            </a:fld>
            <a:endParaRPr lang="en-US" altLang="zh-CN"/>
          </a:p>
        </p:txBody>
      </p:sp>
      <p:sp>
        <p:nvSpPr>
          <p:cNvPr id="7" name="Rectangle 6"/>
          <p:cNvSpPr>
            <a:spLocks noChangeArrowheads="1"/>
          </p:cNvSpPr>
          <p:nvPr/>
        </p:nvSpPr>
        <p:spPr bwMode="auto">
          <a:xfrm>
            <a:off x="2413001" y="3458634"/>
            <a:ext cx="9006417" cy="789517"/>
          </a:xfrm>
          <a:prstGeom prst="rect">
            <a:avLst/>
          </a:prstGeom>
          <a:solidFill>
            <a:schemeClr val="bg1"/>
          </a:solidFill>
          <a:ln>
            <a:noFill/>
          </a:ln>
          <a:effectLst>
            <a:outerShdw blurRad="127000" dist="12700" dir="2700000" algn="tl" rotWithShape="0">
              <a:srgbClr val="000000">
                <a:alpha val="29999"/>
              </a:srgbClr>
            </a:outerShdw>
          </a:effectLst>
          <a:extLst>
            <a:ext uri="{91240B29-F687-4F45-9708-019B960494DF}">
              <a14:hiddenLine xmlns:a14="http://schemas.microsoft.com/office/drawing/2010/main" w="6350">
                <a:solidFill>
                  <a:srgbClr val="000000"/>
                </a:solidFill>
                <a:miter lim="800000"/>
                <a:headEnd/>
                <a:tailEnd/>
              </a14:hiddenLine>
            </a:ext>
          </a:extLst>
        </p:spPr>
        <p:txBody>
          <a:bodyPr anchor="ctr"/>
          <a:lstStyle/>
          <a:p>
            <a:pPr algn="ctr" defTabSz="976685">
              <a:defRPr/>
            </a:pPr>
            <a:endParaRPr lang="en-US" sz="2400" dirty="0">
              <a:solidFill>
                <a:schemeClr val="lt1"/>
              </a:solidFill>
            </a:endParaRPr>
          </a:p>
        </p:txBody>
      </p:sp>
      <p:sp>
        <p:nvSpPr>
          <p:cNvPr id="9" name="Rectangle 8"/>
          <p:cNvSpPr>
            <a:spLocks noChangeArrowheads="1"/>
          </p:cNvSpPr>
          <p:nvPr/>
        </p:nvSpPr>
        <p:spPr bwMode="auto">
          <a:xfrm>
            <a:off x="2406651" y="4413251"/>
            <a:ext cx="9006416" cy="1623483"/>
          </a:xfrm>
          <a:prstGeom prst="rect">
            <a:avLst/>
          </a:prstGeom>
          <a:solidFill>
            <a:schemeClr val="bg1"/>
          </a:solidFill>
          <a:ln>
            <a:noFill/>
          </a:ln>
          <a:effectLst>
            <a:outerShdw blurRad="127000" dist="12700" dir="2700000" algn="tl" rotWithShape="0">
              <a:srgbClr val="000000">
                <a:alpha val="29999"/>
              </a:srgbClr>
            </a:outerShdw>
          </a:effectLst>
          <a:extLst>
            <a:ext uri="{91240B29-F687-4F45-9708-019B960494DF}">
              <a14:hiddenLine xmlns:a14="http://schemas.microsoft.com/office/drawing/2010/main" w="6350">
                <a:solidFill>
                  <a:srgbClr val="000000"/>
                </a:solidFill>
                <a:miter lim="800000"/>
                <a:headEnd/>
                <a:tailEnd/>
              </a14:hiddenLine>
            </a:ext>
          </a:extLst>
        </p:spPr>
        <p:txBody>
          <a:bodyPr anchor="ctr"/>
          <a:lstStyle/>
          <a:p>
            <a:pPr algn="ctr" defTabSz="976685">
              <a:defRPr/>
            </a:pPr>
            <a:endParaRPr lang="en-US" sz="2400" dirty="0">
              <a:solidFill>
                <a:schemeClr val="lt1"/>
              </a:solidFill>
            </a:endParaRPr>
          </a:p>
        </p:txBody>
      </p:sp>
      <p:sp>
        <p:nvSpPr>
          <p:cNvPr id="71688" name="TextBox 9"/>
          <p:cNvSpPr txBox="1">
            <a:spLocks noChangeArrowheads="1"/>
          </p:cNvSpPr>
          <p:nvPr/>
        </p:nvSpPr>
        <p:spPr bwMode="auto">
          <a:xfrm>
            <a:off x="95251" y="2868085"/>
            <a:ext cx="2247900"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algn="ctr" eaLnBrk="1" hangingPunct="1"/>
            <a:r>
              <a:rPr lang="en-US" altLang="zh-CN" sz="2133" dirty="0" err="1">
                <a:solidFill>
                  <a:schemeClr val="bg1"/>
                </a:solidFill>
              </a:rPr>
              <a:t>Tintri</a:t>
            </a:r>
            <a:endParaRPr lang="en-US" altLang="zh-CN" sz="2133" dirty="0">
              <a:solidFill>
                <a:schemeClr val="bg1"/>
              </a:solidFill>
            </a:endParaRPr>
          </a:p>
          <a:p>
            <a:pPr algn="ctr" eaLnBrk="1" hangingPunct="1"/>
            <a:r>
              <a:rPr lang="en-US" altLang="zh-CN" sz="2133" dirty="0">
                <a:solidFill>
                  <a:schemeClr val="bg1"/>
                </a:solidFill>
              </a:rPr>
              <a:t>Scale-out</a:t>
            </a:r>
          </a:p>
        </p:txBody>
      </p:sp>
      <p:sp>
        <p:nvSpPr>
          <p:cNvPr id="36" name="Rectangle 35"/>
          <p:cNvSpPr/>
          <p:nvPr/>
        </p:nvSpPr>
        <p:spPr>
          <a:xfrm>
            <a:off x="2406652" y="3462867"/>
            <a:ext cx="679449" cy="785284"/>
          </a:xfrm>
          <a:prstGeom prst="rect">
            <a:avLst/>
          </a:prstGeom>
          <a:solidFill>
            <a:srgbClr val="22B3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76685">
              <a:defRPr/>
            </a:pPr>
            <a:endParaRPr lang="en-US" sz="2400"/>
          </a:p>
        </p:txBody>
      </p:sp>
      <p:sp>
        <p:nvSpPr>
          <p:cNvPr id="37" name="Rectangle 36"/>
          <p:cNvSpPr/>
          <p:nvPr/>
        </p:nvSpPr>
        <p:spPr>
          <a:xfrm>
            <a:off x="2391833" y="4404784"/>
            <a:ext cx="679451" cy="1631949"/>
          </a:xfrm>
          <a:prstGeom prst="rect">
            <a:avLst/>
          </a:prstGeom>
          <a:solidFill>
            <a:srgbClr val="B34E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76685">
              <a:defRPr/>
            </a:pPr>
            <a:endParaRPr lang="en-US" sz="2400"/>
          </a:p>
        </p:txBody>
      </p:sp>
      <p:sp>
        <p:nvSpPr>
          <p:cNvPr id="71691" name="TextBox 18"/>
          <p:cNvSpPr txBox="1">
            <a:spLocks noChangeArrowheads="1"/>
          </p:cNvSpPr>
          <p:nvPr/>
        </p:nvSpPr>
        <p:spPr bwMode="auto">
          <a:xfrm rot="-5400000">
            <a:off x="1864784" y="5064182"/>
            <a:ext cx="17547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algn="ctr" eaLnBrk="1" hangingPunct="1"/>
            <a:r>
              <a:rPr lang="en-US" altLang="zh-CN" sz="1600" b="1">
                <a:solidFill>
                  <a:schemeClr val="bg1"/>
                </a:solidFill>
              </a:rPr>
              <a:t>HARDWARE</a:t>
            </a:r>
          </a:p>
        </p:txBody>
      </p:sp>
      <p:sp>
        <p:nvSpPr>
          <p:cNvPr id="71692" name="TextBox 20"/>
          <p:cNvSpPr txBox="1">
            <a:spLocks noChangeArrowheads="1"/>
          </p:cNvSpPr>
          <p:nvPr/>
        </p:nvSpPr>
        <p:spPr bwMode="auto">
          <a:xfrm rot="-5400000">
            <a:off x="2470151" y="3681999"/>
            <a:ext cx="5947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algn="ctr" eaLnBrk="1" hangingPunct="1"/>
            <a:r>
              <a:rPr lang="en-US" altLang="zh-CN" sz="1600" b="1">
                <a:solidFill>
                  <a:schemeClr val="bg1"/>
                </a:solidFill>
              </a:rPr>
              <a:t>OS</a:t>
            </a:r>
          </a:p>
        </p:txBody>
      </p:sp>
      <p:sp>
        <p:nvSpPr>
          <p:cNvPr id="71693" name="TextBox 21"/>
          <p:cNvSpPr txBox="1">
            <a:spLocks noChangeArrowheads="1"/>
          </p:cNvSpPr>
          <p:nvPr/>
        </p:nvSpPr>
        <p:spPr bwMode="auto">
          <a:xfrm>
            <a:off x="3547533" y="3642785"/>
            <a:ext cx="7782984"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r>
              <a:rPr lang="en-US" altLang="zh-CN" sz="1867" dirty="0"/>
              <a:t>VM-level file system (</a:t>
            </a:r>
            <a:r>
              <a:rPr lang="en-US" altLang="zh-CN" sz="1867" dirty="0" err="1"/>
              <a:t>QoS</a:t>
            </a:r>
            <a:r>
              <a:rPr lang="en-US" altLang="zh-CN" sz="1867" dirty="0"/>
              <a:t>, clone, snapshot, manage, automation etc.)</a:t>
            </a:r>
          </a:p>
        </p:txBody>
      </p:sp>
      <p:pic>
        <p:nvPicPr>
          <p:cNvPr id="71694" name="Picture 22" descr="launch_scal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4534" y="4849284"/>
            <a:ext cx="7404100" cy="78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2413001" y="1119718"/>
            <a:ext cx="9006417" cy="2194983"/>
          </a:xfrm>
          <a:prstGeom prst="rect">
            <a:avLst/>
          </a:prstGeom>
          <a:solidFill>
            <a:schemeClr val="bg1"/>
          </a:solidFill>
          <a:ln>
            <a:noFill/>
          </a:ln>
          <a:effectLst>
            <a:outerShdw blurRad="127000" dist="12700" dir="2700000" algn="tl" rotWithShape="0">
              <a:srgbClr val="000000">
                <a:alpha val="29999"/>
              </a:srgbClr>
            </a:outerShdw>
          </a:effectLst>
          <a:extLst>
            <a:ext uri="{91240B29-F687-4F45-9708-019B960494DF}">
              <a14:hiddenLine xmlns:a14="http://schemas.microsoft.com/office/drawing/2010/main" w="6350">
                <a:solidFill>
                  <a:srgbClr val="000000"/>
                </a:solidFill>
                <a:miter lim="800000"/>
                <a:headEnd/>
                <a:tailEnd/>
              </a14:hiddenLine>
            </a:ext>
          </a:extLst>
        </p:spPr>
        <p:txBody>
          <a:bodyPr anchor="ctr"/>
          <a:lstStyle/>
          <a:p>
            <a:pPr algn="ctr" defTabSz="976685">
              <a:defRPr/>
            </a:pPr>
            <a:endParaRPr lang="en-US" sz="2400" dirty="0">
              <a:solidFill>
                <a:schemeClr val="lt1"/>
              </a:solidFill>
            </a:endParaRPr>
          </a:p>
        </p:txBody>
      </p:sp>
      <p:sp>
        <p:nvSpPr>
          <p:cNvPr id="13" name="Rectangle 12"/>
          <p:cNvSpPr/>
          <p:nvPr/>
        </p:nvSpPr>
        <p:spPr>
          <a:xfrm>
            <a:off x="2406652" y="1117600"/>
            <a:ext cx="679449" cy="22034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76685">
              <a:defRPr/>
            </a:pPr>
            <a:endParaRPr lang="en-US" sz="2400"/>
          </a:p>
        </p:txBody>
      </p:sp>
      <p:sp>
        <p:nvSpPr>
          <p:cNvPr id="71697" name="TextBox 19"/>
          <p:cNvSpPr txBox="1">
            <a:spLocks noChangeArrowheads="1"/>
          </p:cNvSpPr>
          <p:nvPr/>
        </p:nvSpPr>
        <p:spPr bwMode="auto">
          <a:xfrm rot="-5400000">
            <a:off x="1946276" y="2055340"/>
            <a:ext cx="162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algn="ctr" eaLnBrk="1" hangingPunct="1"/>
            <a:r>
              <a:rPr lang="en-US" altLang="zh-CN" sz="1600" b="1">
                <a:solidFill>
                  <a:schemeClr val="bg1"/>
                </a:solidFill>
              </a:rPr>
              <a:t>SOFTWARE</a:t>
            </a:r>
          </a:p>
        </p:txBody>
      </p:sp>
      <p:pic>
        <p:nvPicPr>
          <p:cNvPr id="71698" name="Picture 23" descr="launch_balanc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63951" y="1392767"/>
            <a:ext cx="1331383"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9" name="Picture 24" descr="launch_analytic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99451" y="1504951"/>
            <a:ext cx="2785533" cy="1479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0" name="TextBox 26"/>
          <p:cNvSpPr txBox="1">
            <a:spLocks noChangeArrowheads="1"/>
          </p:cNvSpPr>
          <p:nvPr/>
        </p:nvSpPr>
        <p:spPr bwMode="auto">
          <a:xfrm>
            <a:off x="5039784" y="1479551"/>
            <a:ext cx="30564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eaLnBrk="1" hangingPunct="1"/>
            <a:r>
              <a:rPr lang="zh-CN" altLang="en-US" sz="1600" b="1" dirty="0" smtClean="0"/>
              <a:t>虚机可以横向扩展</a:t>
            </a:r>
            <a:endParaRPr lang="en-US" altLang="zh-CN" sz="1600" b="1" dirty="0"/>
          </a:p>
        </p:txBody>
      </p:sp>
      <p:sp>
        <p:nvSpPr>
          <p:cNvPr id="71701" name="TextBox 27"/>
          <p:cNvSpPr txBox="1">
            <a:spLocks noChangeArrowheads="1"/>
          </p:cNvSpPr>
          <p:nvPr/>
        </p:nvSpPr>
        <p:spPr bwMode="auto">
          <a:xfrm>
            <a:off x="5039784" y="2171701"/>
            <a:ext cx="32152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defTabSz="731838" fontAlgn="base">
              <a:spcBef>
                <a:spcPct val="0"/>
              </a:spcBef>
              <a:spcAft>
                <a:spcPct val="0"/>
              </a:spcAft>
              <a:defRPr sz="1400">
                <a:solidFill>
                  <a:schemeClr val="tx1"/>
                </a:solidFill>
                <a:latin typeface="Arial" charset="0"/>
              </a:defRPr>
            </a:lvl6pPr>
            <a:lvl7pPr marL="2971800" indent="-228600" defTabSz="731838" fontAlgn="base">
              <a:spcBef>
                <a:spcPct val="0"/>
              </a:spcBef>
              <a:spcAft>
                <a:spcPct val="0"/>
              </a:spcAft>
              <a:defRPr sz="1400">
                <a:solidFill>
                  <a:schemeClr val="tx1"/>
                </a:solidFill>
                <a:latin typeface="Arial" charset="0"/>
              </a:defRPr>
            </a:lvl7pPr>
            <a:lvl8pPr marL="3429000" indent="-228600" defTabSz="731838" fontAlgn="base">
              <a:spcBef>
                <a:spcPct val="0"/>
              </a:spcBef>
              <a:spcAft>
                <a:spcPct val="0"/>
              </a:spcAft>
              <a:defRPr sz="1400">
                <a:solidFill>
                  <a:schemeClr val="tx1"/>
                </a:solidFill>
                <a:latin typeface="Arial" charset="0"/>
              </a:defRPr>
            </a:lvl8pPr>
            <a:lvl9pPr marL="3886200" indent="-228600" defTabSz="731838" fontAlgn="base">
              <a:spcBef>
                <a:spcPct val="0"/>
              </a:spcBef>
              <a:spcAft>
                <a:spcPct val="0"/>
              </a:spcAft>
              <a:defRPr sz="1400">
                <a:solidFill>
                  <a:schemeClr val="tx1"/>
                </a:solidFill>
                <a:latin typeface="Arial" charset="0"/>
              </a:defRPr>
            </a:lvl9pPr>
          </a:lstStyle>
          <a:p>
            <a:pPr algn="r" eaLnBrk="1" hangingPunct="1"/>
            <a:r>
              <a:rPr lang="zh-CN" altLang="en-US" sz="1600" b="1">
                <a:cs typeface="黑体" charset="-122"/>
              </a:rPr>
              <a:t>针对每个虚机特点进行预测分析</a:t>
            </a:r>
            <a:endParaRPr lang="en-US" altLang="zh-CN" sz="1600" b="1"/>
          </a:p>
        </p:txBody>
      </p:sp>
      <p:sp>
        <p:nvSpPr>
          <p:cNvPr id="14" name="Diamond 13"/>
          <p:cNvSpPr/>
          <p:nvPr/>
        </p:nvSpPr>
        <p:spPr>
          <a:xfrm>
            <a:off x="2825751" y="2012951"/>
            <a:ext cx="381000" cy="3810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76685">
              <a:defRPr/>
            </a:pPr>
            <a:endParaRPr lang="en-US" sz="2400"/>
          </a:p>
        </p:txBody>
      </p:sp>
      <p:sp>
        <p:nvSpPr>
          <p:cNvPr id="38" name="Diamond 37"/>
          <p:cNvSpPr/>
          <p:nvPr/>
        </p:nvSpPr>
        <p:spPr>
          <a:xfrm>
            <a:off x="2825751" y="3697817"/>
            <a:ext cx="381000" cy="381000"/>
          </a:xfrm>
          <a:prstGeom prst="diamond">
            <a:avLst/>
          </a:prstGeom>
          <a:solidFill>
            <a:srgbClr val="22B3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76685">
              <a:defRPr/>
            </a:pPr>
            <a:endParaRPr lang="en-US" sz="2400"/>
          </a:p>
        </p:txBody>
      </p:sp>
      <p:sp>
        <p:nvSpPr>
          <p:cNvPr id="39" name="Diamond 38"/>
          <p:cNvSpPr/>
          <p:nvPr/>
        </p:nvSpPr>
        <p:spPr>
          <a:xfrm>
            <a:off x="2825751" y="5054600"/>
            <a:ext cx="381000" cy="381000"/>
          </a:xfrm>
          <a:prstGeom prst="diamond">
            <a:avLst/>
          </a:prstGeom>
          <a:solidFill>
            <a:srgbClr val="B34E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76685">
              <a:defRPr/>
            </a:pPr>
            <a:endParaRPr lang="en-US" sz="2400"/>
          </a:p>
        </p:txBody>
      </p:sp>
      <p:cxnSp>
        <p:nvCxnSpPr>
          <p:cNvPr id="12" name="Straight Connector 11"/>
          <p:cNvCxnSpPr/>
          <p:nvPr/>
        </p:nvCxnSpPr>
        <p:spPr>
          <a:xfrm>
            <a:off x="4995334" y="1860551"/>
            <a:ext cx="1979084" cy="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482168" y="2834218"/>
            <a:ext cx="2834217" cy="2116"/>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9" name="Footer Placeholder 1"/>
          <p:cNvSpPr>
            <a:spLocks noGrp="1"/>
          </p:cNvSpPr>
          <p:nvPr>
            <p:ph type="ftr" sz="quarter" idx="14"/>
          </p:nvPr>
        </p:nvSpPr>
        <p:spPr/>
        <p:txBody>
          <a:bodyPr/>
          <a:lstStyle/>
          <a:p>
            <a:pPr>
              <a:defRPr/>
            </a:pPr>
            <a:r>
              <a:rPr lang="en-US"/>
              <a:t>© 2016 Tintri, Inc. All Rights Reserved.</a:t>
            </a:r>
          </a:p>
        </p:txBody>
      </p:sp>
    </p:spTree>
    <p:extLst>
      <p:ext uri="{BB962C8B-B14F-4D97-AF65-F5344CB8AC3E}">
        <p14:creationId xmlns:p14="http://schemas.microsoft.com/office/powerpoint/2010/main" val="1137702272"/>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TotalTime>
  <Words>3363</Words>
  <Application>Microsoft Office PowerPoint</Application>
  <PresentationFormat>自定义</PresentationFormat>
  <Paragraphs>625</Paragraphs>
  <Slides>42</Slides>
  <Notes>12</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42</vt:i4>
      </vt:variant>
    </vt:vector>
  </HeadingPairs>
  <TitlesOfParts>
    <vt:vector size="44" baseType="lpstr">
      <vt:lpstr>Office 主题</vt:lpstr>
      <vt:lpstr>Visio.Drawing.15</vt:lpstr>
      <vt:lpstr>云存储介绍 </vt:lpstr>
      <vt:lpstr>Y7tech基础架构产品拓扑图</vt:lpstr>
      <vt:lpstr>基于Docker的IaaS/PaaS平台</vt:lpstr>
      <vt:lpstr>Y7 Tintri VMStore</vt:lpstr>
      <vt:lpstr>TTD = Time to Datastore 简化操作</vt:lpstr>
      <vt:lpstr>Tintri Global Center 介绍</vt:lpstr>
      <vt:lpstr>Y7 tintri内置各种hypervisor的API：简化克隆管理</vt:lpstr>
      <vt:lpstr>虚机粒度QoS</vt:lpstr>
      <vt:lpstr>现代数据中心横向扩展</vt:lpstr>
      <vt:lpstr>New: Tintri VM Scale-out</vt:lpstr>
      <vt:lpstr>Tintri VM Scale-out</vt:lpstr>
      <vt:lpstr>Tintri VM Scale-out</vt:lpstr>
      <vt:lpstr>EMC Isilon与y7 Tintri VDI存储方案</vt:lpstr>
      <vt:lpstr>Isilon &amp; VDI</vt:lpstr>
      <vt:lpstr>VM-Aware Storage虚机自感知存储五大特点</vt:lpstr>
      <vt:lpstr>Y7 云存储介绍 之SDS</vt:lpstr>
      <vt:lpstr>PowerPoint 演示文稿</vt:lpstr>
      <vt:lpstr>PowerPoint 演示文稿</vt:lpstr>
      <vt:lpstr>PowerPoint 演示文稿</vt:lpstr>
      <vt:lpstr>云栖文档云介绍</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Y7 云存储介绍 之Y7 tintri</dc:title>
  <dc:creator>Microsoft Office 用户</dc:creator>
  <cp:lastModifiedBy>lhj</cp:lastModifiedBy>
  <cp:revision>102</cp:revision>
  <dcterms:created xsi:type="dcterms:W3CDTF">2016-09-21T09:33:59Z</dcterms:created>
  <dcterms:modified xsi:type="dcterms:W3CDTF">2016-09-27T03:43:47Z</dcterms:modified>
</cp:coreProperties>
</file>