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  <p:sldMasterId id="2147483675" r:id="rId2"/>
    <p:sldMasterId id="2147483894" r:id="rId3"/>
    <p:sldMasterId id="2147483906" r:id="rId4"/>
    <p:sldMasterId id="2147483931" r:id="rId5"/>
    <p:sldMasterId id="2147483957" r:id="rId6"/>
    <p:sldMasterId id="2147483979" r:id="rId7"/>
    <p:sldMasterId id="2147483992" r:id="rId8"/>
  </p:sldMasterIdLst>
  <p:notesMasterIdLst>
    <p:notesMasterId r:id="rId113"/>
  </p:notesMasterIdLst>
  <p:sldIdLst>
    <p:sldId id="1211" r:id="rId9"/>
    <p:sldId id="1496" r:id="rId10"/>
    <p:sldId id="1497" r:id="rId11"/>
    <p:sldId id="1498" r:id="rId12"/>
    <p:sldId id="1499" r:id="rId13"/>
    <p:sldId id="1500" r:id="rId14"/>
    <p:sldId id="1501" r:id="rId15"/>
    <p:sldId id="1502" r:id="rId16"/>
    <p:sldId id="1503" r:id="rId17"/>
    <p:sldId id="1504" r:id="rId18"/>
    <p:sldId id="1505" r:id="rId19"/>
    <p:sldId id="1506" r:id="rId20"/>
    <p:sldId id="1507" r:id="rId21"/>
    <p:sldId id="1508" r:id="rId22"/>
    <p:sldId id="1509" r:id="rId23"/>
    <p:sldId id="1510" r:id="rId24"/>
    <p:sldId id="1511" r:id="rId25"/>
    <p:sldId id="1512" r:id="rId26"/>
    <p:sldId id="1513" r:id="rId27"/>
    <p:sldId id="1514" r:id="rId28"/>
    <p:sldId id="1515" r:id="rId29"/>
    <p:sldId id="1516" r:id="rId30"/>
    <p:sldId id="1517" r:id="rId31"/>
    <p:sldId id="1518" r:id="rId32"/>
    <p:sldId id="1519" r:id="rId33"/>
    <p:sldId id="1520" r:id="rId34"/>
    <p:sldId id="1521" r:id="rId35"/>
    <p:sldId id="1522" r:id="rId36"/>
    <p:sldId id="1523" r:id="rId37"/>
    <p:sldId id="1524" r:id="rId38"/>
    <p:sldId id="1525" r:id="rId39"/>
    <p:sldId id="1526" r:id="rId40"/>
    <p:sldId id="1527" r:id="rId41"/>
    <p:sldId id="1528" r:id="rId42"/>
    <p:sldId id="1529" r:id="rId43"/>
    <p:sldId id="1530" r:id="rId44"/>
    <p:sldId id="1531" r:id="rId45"/>
    <p:sldId id="1532" r:id="rId46"/>
    <p:sldId id="1533" r:id="rId47"/>
    <p:sldId id="1534" r:id="rId48"/>
    <p:sldId id="1535" r:id="rId49"/>
    <p:sldId id="1536" r:id="rId50"/>
    <p:sldId id="1537" r:id="rId51"/>
    <p:sldId id="1538" r:id="rId52"/>
    <p:sldId id="1539" r:id="rId53"/>
    <p:sldId id="1540" r:id="rId54"/>
    <p:sldId id="1541" r:id="rId55"/>
    <p:sldId id="1542" r:id="rId56"/>
    <p:sldId id="1543" r:id="rId57"/>
    <p:sldId id="1544" r:id="rId58"/>
    <p:sldId id="1545" r:id="rId59"/>
    <p:sldId id="1546" r:id="rId60"/>
    <p:sldId id="1547" r:id="rId61"/>
    <p:sldId id="1548" r:id="rId62"/>
    <p:sldId id="1549" r:id="rId63"/>
    <p:sldId id="1550" r:id="rId64"/>
    <p:sldId id="1551" r:id="rId65"/>
    <p:sldId id="1552" r:id="rId66"/>
    <p:sldId id="1553" r:id="rId67"/>
    <p:sldId id="1554" r:id="rId68"/>
    <p:sldId id="1555" r:id="rId69"/>
    <p:sldId id="1556" r:id="rId70"/>
    <p:sldId id="1557" r:id="rId71"/>
    <p:sldId id="1558" r:id="rId72"/>
    <p:sldId id="1559" r:id="rId73"/>
    <p:sldId id="1560" r:id="rId74"/>
    <p:sldId id="1561" r:id="rId75"/>
    <p:sldId id="1562" r:id="rId76"/>
    <p:sldId id="1563" r:id="rId77"/>
    <p:sldId id="1564" r:id="rId78"/>
    <p:sldId id="1565" r:id="rId79"/>
    <p:sldId id="1567" r:id="rId80"/>
    <p:sldId id="1568" r:id="rId81"/>
    <p:sldId id="1569" r:id="rId82"/>
    <p:sldId id="1570" r:id="rId83"/>
    <p:sldId id="1571" r:id="rId84"/>
    <p:sldId id="1572" r:id="rId85"/>
    <p:sldId id="1573" r:id="rId86"/>
    <p:sldId id="1574" r:id="rId87"/>
    <p:sldId id="1575" r:id="rId88"/>
    <p:sldId id="1492" r:id="rId89"/>
    <p:sldId id="1493" r:id="rId90"/>
    <p:sldId id="1494" r:id="rId91"/>
    <p:sldId id="1495" r:id="rId92"/>
    <p:sldId id="1489" r:id="rId93"/>
    <p:sldId id="1576" r:id="rId94"/>
    <p:sldId id="1577" r:id="rId95"/>
    <p:sldId id="1578" r:id="rId96"/>
    <p:sldId id="1579" r:id="rId97"/>
    <p:sldId id="1580" r:id="rId98"/>
    <p:sldId id="1581" r:id="rId99"/>
    <p:sldId id="1582" r:id="rId100"/>
    <p:sldId id="1583" r:id="rId101"/>
    <p:sldId id="1584" r:id="rId102"/>
    <p:sldId id="1585" r:id="rId103"/>
    <p:sldId id="1586" r:id="rId104"/>
    <p:sldId id="1566" r:id="rId105"/>
    <p:sldId id="1587" r:id="rId106"/>
    <p:sldId id="1588" r:id="rId107"/>
    <p:sldId id="1589" r:id="rId108"/>
    <p:sldId id="1590" r:id="rId109"/>
    <p:sldId id="1591" r:id="rId110"/>
    <p:sldId id="1592" r:id="rId111"/>
    <p:sldId id="1484" r:id="rId1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1pPr>
    <a:lvl2pPr marL="45715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2pPr>
    <a:lvl3pPr marL="91430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3pPr>
    <a:lvl4pPr marL="137145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4pPr>
    <a:lvl5pPr marL="182861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5pPr>
    <a:lvl6pPr marL="2285763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6pPr>
    <a:lvl7pPr marL="2742915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7pPr>
    <a:lvl8pPr marL="3200068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8pPr>
    <a:lvl9pPr marL="3657220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3300"/>
    <a:srgbClr val="003366"/>
    <a:srgbClr val="003300"/>
    <a:srgbClr val="0000FF"/>
    <a:srgbClr val="FF0000"/>
    <a:srgbClr val="00FF00"/>
    <a:srgbClr val="FF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14" autoAdjust="0"/>
  </p:normalViewPr>
  <p:slideViewPr>
    <p:cSldViewPr>
      <p:cViewPr varScale="1">
        <p:scale>
          <a:sx n="83" d="100"/>
          <a:sy n="83" d="100"/>
        </p:scale>
        <p:origin x="15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tableStyles" Target="tableStyles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slide" Target="slides/slide94.xml"/><Relationship Id="rId110" Type="http://schemas.openxmlformats.org/officeDocument/2006/relationships/slide" Target="slides/slide102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614A2BB4-76FB-45C9-8C01-704ECD4F625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424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2428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037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kumimoji="1" lang="zh-CN" altLang="en-US" dirty="0" smtClean="0"/>
              <a:t>访存：多核处理器只是提高了计算速度，并没有突破访存墙限制，</a:t>
            </a:r>
            <a:r>
              <a:rPr kumimoji="1" lang="en-US" altLang="zh-CN" dirty="0" smtClean="0"/>
              <a:t>I/O</a:t>
            </a:r>
            <a:endParaRPr kumimoji="1" lang="zh-CN" altLang="en-US" dirty="0" smtClean="0"/>
          </a:p>
          <a:p>
            <a:r>
              <a:rPr kumimoji="1" lang="zh-CN" altLang="en-US" dirty="0" smtClean="0"/>
              <a:t>通信：互联网络已经成为计算机发展的核心因素之一</a:t>
            </a:r>
          </a:p>
          <a:p>
            <a:r>
              <a:rPr kumimoji="1" lang="zh-CN" altLang="en-US" dirty="0" smtClean="0"/>
              <a:t>可靠性分析：从</a:t>
            </a:r>
            <a:r>
              <a:rPr kumimoji="1" lang="en-US" altLang="zh-CN" dirty="0" err="1" smtClean="0"/>
              <a:t>Tflops</a:t>
            </a:r>
            <a:r>
              <a:rPr kumimoji="1" lang="zh-CN" altLang="en-US" dirty="0" smtClean="0"/>
              <a:t>到</a:t>
            </a:r>
            <a:r>
              <a:rPr kumimoji="1" lang="en-US" altLang="zh-CN" dirty="0" err="1" smtClean="0"/>
              <a:t>Pflops</a:t>
            </a:r>
            <a:r>
              <a:rPr kumimoji="1" lang="zh-CN" altLang="en-US" dirty="0" smtClean="0"/>
              <a:t>再到</a:t>
            </a:r>
            <a:r>
              <a:rPr kumimoji="1" lang="en-US" altLang="zh-CN" dirty="0" err="1" smtClean="0"/>
              <a:t>Eflops</a:t>
            </a:r>
            <a:r>
              <a:rPr kumimoji="1" lang="zh-CN" altLang="en-US" dirty="0" smtClean="0"/>
              <a:t>的扩展性，问题的复杂度和难度将是几何级数增长</a:t>
            </a:r>
          </a:p>
          <a:p>
            <a:r>
              <a:rPr kumimoji="1" lang="zh-CN" altLang="en-US" dirty="0" smtClean="0"/>
              <a:t>能耗：是绕不过去的一道墙，任何实际应用必须考虑的现实问题，</a:t>
            </a:r>
            <a:r>
              <a:rPr kumimoji="1" lang="en-US" altLang="zh-CN" dirty="0" smtClean="0"/>
              <a:t>SKA</a:t>
            </a:r>
            <a:r>
              <a:rPr kumimoji="1" lang="zh-CN" altLang="en-US" dirty="0" smtClean="0"/>
              <a:t>要求的能耗效率要比现在的超算平台高</a:t>
            </a:r>
            <a:r>
              <a:rPr kumimoji="1" lang="en-US" altLang="zh-CN" dirty="0" smtClean="0"/>
              <a:t>6-10</a:t>
            </a:r>
            <a:r>
              <a:rPr kumimoji="1" lang="zh-CN" altLang="en-US" dirty="0" smtClean="0"/>
              <a:t>倍</a:t>
            </a:r>
          </a:p>
          <a:p>
            <a:r>
              <a:rPr kumimoji="1" lang="zh-CN" altLang="en-US" dirty="0" smtClean="0"/>
              <a:t>软件：并行计算的可扩展性</a:t>
            </a:r>
          </a:p>
          <a:p>
            <a:endParaRPr kumimoji="1" lang="zh-CN" altLang="en-US" dirty="0" smtClean="0"/>
          </a:p>
          <a:p>
            <a:r>
              <a:rPr kumimoji="1" lang="zh-CN" altLang="en-US" dirty="0" smtClean="0"/>
              <a:t>不仅仅是总量大，而且是数据速率高，尤其是对实时运算要求高</a:t>
            </a:r>
          </a:p>
        </p:txBody>
      </p:sp>
    </p:spTree>
    <p:extLst>
      <p:ext uri="{BB962C8B-B14F-4D97-AF65-F5344CB8AC3E}">
        <p14:creationId xmlns:p14="http://schemas.microsoft.com/office/powerpoint/2010/main" val="2609185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zh-CN" altLang="en-US" dirty="0" smtClean="0">
                <a:sym typeface="+mn-ea"/>
              </a:rPr>
              <a:t>建设</a:t>
            </a:r>
            <a:r>
              <a:rPr lang="en-US" altLang="zh-CN" dirty="0" smtClean="0">
                <a:sym typeface="+mn-ea"/>
              </a:rPr>
              <a:t>SKA</a:t>
            </a:r>
            <a:r>
              <a:rPr lang="zh-CN" altLang="en-US" dirty="0" smtClean="0">
                <a:sym typeface="+mn-ea"/>
              </a:rPr>
              <a:t>亚洲科学中心，符合</a:t>
            </a:r>
            <a:r>
              <a:rPr lang="zh-CN" altLang="en-US" dirty="0">
                <a:sym typeface="+mn-ea"/>
              </a:rPr>
              <a:t>“一带一路</a:t>
            </a:r>
            <a:r>
              <a:rPr lang="zh-CN" altLang="en-US" dirty="0" smtClean="0">
                <a:sym typeface="+mn-ea"/>
              </a:rPr>
              <a:t>”的国家</a:t>
            </a:r>
            <a:r>
              <a:rPr lang="zh-CN" altLang="en-US" dirty="0">
                <a:sym typeface="+mn-ea"/>
              </a:rPr>
              <a:t>战略</a:t>
            </a:r>
            <a:r>
              <a:rPr lang="zh-CN" altLang="en-US" dirty="0" smtClean="0">
                <a:sym typeface="+mn-ea"/>
              </a:rPr>
              <a:t>、和上海市建设具有全球影响力科创</a:t>
            </a:r>
            <a:r>
              <a:rPr lang="zh-CN" altLang="en-US" dirty="0">
                <a:sym typeface="+mn-ea"/>
              </a:rPr>
              <a:t>中心的城市发展</a:t>
            </a:r>
            <a:r>
              <a:rPr lang="zh-CN" altLang="en-US" dirty="0" smtClean="0">
                <a:sym typeface="+mn-ea"/>
              </a:rPr>
              <a:t>定位</a:t>
            </a:r>
          </a:p>
          <a:p>
            <a:pPr marL="228600" indent="-228600">
              <a:buAutoNum type="alphaLcParenR"/>
            </a:pPr>
            <a:r>
              <a:rPr lang="zh-CN" altLang="en-US" dirty="0" smtClean="0">
                <a:sym typeface="+mn-ea"/>
              </a:rPr>
              <a:t>地方</a:t>
            </a:r>
            <a:r>
              <a:rPr lang="zh-CN" altLang="en-US" dirty="0">
                <a:sym typeface="+mn-ea"/>
              </a:rPr>
              <a:t>领导非常</a:t>
            </a:r>
            <a:r>
              <a:rPr lang="zh-CN" altLang="en-US" dirty="0" smtClean="0">
                <a:sym typeface="+mn-ea"/>
              </a:rPr>
              <a:t>支持，上海市科委副主任干频讲话：</a:t>
            </a:r>
            <a:r>
              <a:rPr lang="en-US" altLang="zh-CN" dirty="0" smtClean="0"/>
              <a:t>SKA</a:t>
            </a:r>
            <a:r>
              <a:rPr lang="zh-CN" altLang="en-US" dirty="0" smtClean="0"/>
              <a:t>亚洲科学中心建设项目已列入上海市科技创新“十三五”规划</a:t>
            </a:r>
            <a:r>
              <a:rPr lang="en-US" altLang="zh-CN" dirty="0" smtClean="0"/>
              <a:t>,</a:t>
            </a:r>
            <a:r>
              <a:rPr lang="zh-CN" altLang="en-US" dirty="0" smtClean="0"/>
              <a:t>希望上海市能成为承载</a:t>
            </a:r>
            <a:r>
              <a:rPr lang="en-US" altLang="zh-CN" dirty="0" smtClean="0"/>
              <a:t>SKA</a:t>
            </a:r>
            <a:r>
              <a:rPr lang="zh-CN" altLang="en-US" dirty="0" smtClean="0"/>
              <a:t>项目的重要城市</a:t>
            </a:r>
          </a:p>
          <a:p>
            <a:pPr marL="228600" indent="-228600">
              <a:buAutoNum type="alphaLcParenR"/>
            </a:pPr>
            <a:r>
              <a:rPr lang="zh-CN" altLang="en-US" dirty="0" smtClean="0">
                <a:sym typeface="+mn-ea"/>
              </a:rPr>
              <a:t>上海</a:t>
            </a:r>
            <a:r>
              <a:rPr lang="zh-CN" altLang="en-US" dirty="0">
                <a:sym typeface="+mn-ea"/>
              </a:rPr>
              <a:t>有</a:t>
            </a:r>
            <a:r>
              <a:rPr lang="zh-CN" altLang="en-US" dirty="0" smtClean="0">
                <a:sym typeface="+mn-ea"/>
              </a:rPr>
              <a:t>SKA科学数据处理相关</a:t>
            </a:r>
            <a:r>
              <a:rPr lang="zh-CN" altLang="en-US" dirty="0">
                <a:sym typeface="+mn-ea"/>
              </a:rPr>
              <a:t>的</a:t>
            </a:r>
            <a:r>
              <a:rPr lang="zh-CN" altLang="en-US" dirty="0" smtClean="0">
                <a:sym typeface="+mn-ea"/>
              </a:rPr>
              <a:t>科研群体，有能力承担</a:t>
            </a:r>
            <a:r>
              <a:rPr lang="zh-CN" altLang="en-US" dirty="0">
                <a:sym typeface="+mn-ea"/>
              </a:rPr>
              <a:t>这项光荣而艰巨</a:t>
            </a:r>
            <a:r>
              <a:rPr lang="zh-CN" altLang="en-US">
                <a:sym typeface="+mn-ea"/>
              </a:rPr>
              <a:t>的</a:t>
            </a:r>
            <a:r>
              <a:rPr lang="zh-CN" altLang="en-US" smtClean="0">
                <a:sym typeface="+mn-ea"/>
              </a:rPr>
              <a:t>任务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230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7EB85C-C00B-43A4-8877-63C8387F42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4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charset="0"/>
            </a:endParaRPr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BB7B2DD9-2D51-42ED-A9FC-9592E35BD431}" type="slidenum">
              <a:rPr lang="en-US" altLang="zh-CN" sz="1200" b="0" smtClean="0"/>
              <a:pPr eaLnBrk="1" hangingPunct="1"/>
              <a:t>82</a:t>
            </a:fld>
            <a:endParaRPr lang="en-US" altLang="zh-CN" sz="1200" b="0" smtClean="0"/>
          </a:p>
        </p:txBody>
      </p:sp>
    </p:spTree>
    <p:extLst>
      <p:ext uri="{BB962C8B-B14F-4D97-AF65-F5344CB8AC3E}">
        <p14:creationId xmlns:p14="http://schemas.microsoft.com/office/powerpoint/2010/main" val="415055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7E48E-20EF-4B3C-9B15-051A6487A6FC}" type="slidenum">
              <a:rPr lang="en-US" altLang="zh-CN"/>
              <a:pPr/>
              <a:t>83</a:t>
            </a:fld>
            <a:endParaRPr lang="en-US" altLang="zh-CN"/>
          </a:p>
        </p:txBody>
      </p:sp>
      <p:sp>
        <p:nvSpPr>
          <p:cNvPr id="5529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5488"/>
            <a:ext cx="4776788" cy="3581400"/>
          </a:xfrm>
          <a:ln/>
        </p:spPr>
      </p:sp>
      <p:sp>
        <p:nvSpPr>
          <p:cNvPr id="5529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30250" y="4537075"/>
            <a:ext cx="5842000" cy="4298950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1360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59224B5-06C8-45D0-B14F-C8A324847BE6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2016/9/27</a:t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ED88D5-1464-4742-B93F-FBCBAF37B732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86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5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没有相应的软件研发经费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59224B5-06C8-45D0-B14F-C8A324847BE6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2016/9/27</a:t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ED88D5-1464-4742-B93F-FBCBAF37B732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92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06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dirty="0" smtClean="0"/>
              <a:t>要解决的关键问题是海量多源异构天文数据的融合管理、可视化的查询、搜索和数据分析技术。</a:t>
            </a: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59224B5-06C8-45D0-B14F-C8A324847BE6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2016/9/27</a:t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ED88D5-1464-4742-B93F-FBCBAF37B732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99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lvl="1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dirty="0" smtClean="0"/>
              <a:t>这些都是天文科研方法与模式的变革。</a:t>
            </a:r>
            <a:endParaRPr lang="en-US" altLang="zh-CN" sz="1200" dirty="0" smtClean="0"/>
          </a:p>
          <a:p>
            <a:pPr marL="0" marR="0" lvl="1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解决</a:t>
            </a:r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FAST</a:t>
            </a:r>
            <a:r>
              <a:rPr lang="zh-CN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巡天时所产生的大规模科学数据的高效装载和更新管理问题</a:t>
            </a: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59224B5-06C8-45D0-B14F-C8A324847BE6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2016/9/27</a:t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ED88D5-1464-4742-B93F-FBCBAF37B732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33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67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1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D23D8-A914-40C7-ADE0-9AFA69F5C94F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274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076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FCA3748A-8386-451D-A174-F17F6B50C1B0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20297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671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72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195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849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752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382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28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F41AF146-A35B-4A18-BCB2-CC0835EF08B3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92139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BE220620-BF7A-4AA7-8784-C41C67F0E6A8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5334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CC5E90BC-A7A8-40B3-BFD4-744D4CD85D26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4933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E99D65DE-8D35-47F5-BA7B-515E8569943E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1417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BF8B21DE-866D-4398-BDA8-6A74659E52C4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47300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D224BC90-03E3-4CC6-94A4-8BB6ADF4AD0C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64046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6" y="1773239"/>
            <a:ext cx="2058988" cy="4103687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773239"/>
            <a:ext cx="6029325" cy="4103687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5C81592A-7131-494C-A05E-142D4666AAF1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01814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vo_logo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16216" y="332656"/>
            <a:ext cx="2243034" cy="59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72BC0-0D12-4D1C-B2A3-6FA00A869D9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504A9-C520-434B-8006-07EDADC04CB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6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jian\Desktop\china-vo_logo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237479" y="3510303"/>
            <a:ext cx="4464496" cy="1133538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9144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28800"/>
            <a:ext cx="7776864" cy="45259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E4A1F-743D-4887-8201-D0EA74C3B44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3AD-80B6-4776-8E50-4A9BCF96797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28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FC4C4-23E0-4744-8C62-56A01064B776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00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13C25-2900-4EEB-B05A-81446005D09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30D8-8266-4B84-9C3E-59311BADC87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3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02E2A-C6A6-4054-B4C7-F5D4C4E59CD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F8C2A-5131-4CD3-A23B-A2B536C93C1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54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65AF6-3CCA-4EDF-96FE-22280466227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98D7-950D-48CB-8A92-9A8D5A65DD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87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CDF74-D50E-49D2-B53B-226EF5C5EFC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9DB5-DDDB-4F95-A83A-20E2BA97AB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3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93ADF-609E-4E94-ADFE-D3F6F7F3897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8957-7DCE-428E-8543-A023E9B835C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58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D246-4FAD-492F-8E4E-FD5C5BE07B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3FAE-F0FC-4210-B09D-61F1B7C5269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1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solidFill>
            <a:schemeClr val="tx2"/>
          </a:solidFill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C032D-5DE3-4A50-9D63-91B4A65DF2C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842B-7671-4ED4-8CFF-4B3AEE44C2F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13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9CF0-3B91-411D-AB72-E00DB41A0BA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1B273-2D4D-46C8-819E-8B94A5B4F7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47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36A69-D426-4B02-96A4-CA1C3813B11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179D-CC8E-4FB2-8798-73314663DB5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0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标题，图表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05285FE-EC3B-4172-AA43-B1545E379CA3}" type="datetime1">
              <a:rPr lang="zh-CN" altLang="en-US" smtClean="0"/>
              <a:t>2016/9/27</a:t>
            </a:fld>
            <a:endParaRPr lang="es-E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C7A2EB-464A-46A5-8DAB-9FB3C0895D86}" type="slidenum">
              <a:rPr lang="es-ES" altLang="zh-CN"/>
              <a:pPr/>
              <a:t>‹#›</a:t>
            </a:fld>
            <a:endParaRPr lang="es-E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zh-CN" smtClean="0"/>
              <a:t>China-VO 2016, Urumqi, Sep. 27-29, 2016 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9885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9D835-7E72-41E6-9E64-63E99E8238FE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96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A3EE6-37D5-4760-B690-2E5BAD0CCC4F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7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FB084-8A07-454E-BEAF-3FAA91714610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143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60DBC-B440-44B5-8136-37135676F0ED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10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83075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A4EC7-B77B-4034-A381-9A66BE216C6C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493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CFB2B-57EE-4832-A1F3-2F68E0223A9B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31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BDC56-15D0-4BA9-B9E0-3AE25A796D07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22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80A3F-42CE-429E-9BCF-25C4B3FB4A13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490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B6CF8-5A81-4053-B903-6E876BCB4EB4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763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D1DC5-15FB-4993-957B-765BA35B7A60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751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CC110-7E92-402D-841E-588F988B615F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81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6E8DD-680C-4BD6-B9BE-3367DC903652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2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5" y="1773238"/>
            <a:ext cx="2058988" cy="4103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3238"/>
            <a:ext cx="6029325" cy="4103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3AC26-4063-4A9B-9439-AECB76E85357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738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9"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fp.silverfoxprod.com\Work\White_Whale\5-10358_Alyssa_Felda\MS_Templates_2011\SFP_Art\4X3 Art\PNG\New folder\MSR_All_Icons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7302" y="0"/>
            <a:ext cx="4146698" cy="34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127687"/>
            <a:ext cx="6545521" cy="1218795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599" y="3753140"/>
            <a:ext cx="7929563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56851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9"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048787"/>
            <a:ext cx="7929563" cy="609398"/>
          </a:xfrm>
        </p:spPr>
        <p:txBody>
          <a:bodyPr anchor="ctr" anchorCtr="0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1" y="3752332"/>
            <a:ext cx="7929562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81521"/>
            <a:ext cx="8381999" cy="914096"/>
          </a:xfrm>
        </p:spPr>
        <p:txBody>
          <a:bodyPr anchor="t" anchorCtr="0">
            <a:sp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6600" b="0" i="0" u="none" strike="noStrike" kern="1200" cap="none" spc="-300" normalizeH="0" baseline="0" noProof="0" dirty="0" smtClean="0">
                <a:ln w="11430"/>
                <a:gradFill>
                  <a:gsLst>
                    <a:gs pos="0">
                      <a:schemeClr val="bg1">
                        <a:alpha val="55000"/>
                      </a:schemeClr>
                    </a:gs>
                    <a:gs pos="88000">
                      <a:schemeClr val="bg1">
                        <a:alpha val="5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42462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49609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27097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1447800"/>
            <a:ext cx="8363938" cy="2000548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71763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436" y="1447800"/>
            <a:ext cx="4115872" cy="2129814"/>
          </a:xfrm>
        </p:spPr>
        <p:txBody>
          <a:bodyPr>
            <a:spAutoFit/>
          </a:bodyPr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4478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5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33600"/>
            <a:ext cx="4114800" cy="1855893"/>
          </a:xfrm>
        </p:spPr>
        <p:txBody>
          <a:bodyPr>
            <a:spAutoFit/>
          </a:bodyPr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7501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7501" y="2133601"/>
            <a:ext cx="4115872" cy="1855893"/>
          </a:xfrm>
        </p:spPr>
        <p:txBody>
          <a:bodyPr>
            <a:spAutoFit/>
          </a:bodyPr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2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31627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49961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9050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64914"/>
            <a:ext cx="2895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altLang="zh-CN" smtClean="0"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t>China-VO 2016, Urumqi, Sep. 27-29, 2016 </a:t>
            </a:r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5624" y="6564914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64116138-1E09-45EE-B6F5-ADD12E5D7040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4" descr="C:\Users\andrewl\Desktop\200571897-001_FPO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60" t="15680" r="17119" b="1619"/>
          <a:stretch/>
        </p:blipFill>
        <p:spPr bwMode="auto">
          <a:xfrm>
            <a:off x="388188" y="1897810"/>
            <a:ext cx="3648973" cy="35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93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1FF52-2B41-4AAE-94E1-EE1D90BA3085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594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ran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266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713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7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454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BF1D2F3B-059F-4CB5-B439-3FAA8D3A6F6A}" type="datetime1">
              <a:rPr lang="zh-CN" altLang="en-US" sz="1800" smtClean="0">
                <a:solidFill>
                  <a:srgbClr val="292929"/>
                </a:solidFill>
                <a:latin typeface="Segoe UI"/>
                <a:ea typeface="+mn-ea"/>
              </a:rPr>
              <a:t>2016/9/27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zh-CN" sz="1800" smtClean="0">
                <a:solidFill>
                  <a:srgbClr val="292929"/>
                </a:solidFill>
                <a:latin typeface="Segoe UI"/>
                <a:ea typeface="+mn-ea"/>
              </a:rPr>
              <a:t>China-VO 2016, Urumqi, Sep. 27-29, 2016 </a:t>
            </a: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0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1050503-CF78-4670-8F6F-73A540670A38}" type="datetime1">
              <a:rPr lang="zh-CN" altLang="en-US" sz="1800" smtClean="0">
                <a:solidFill>
                  <a:srgbClr val="292929"/>
                </a:solidFill>
                <a:latin typeface="Segoe UI"/>
                <a:ea typeface="+mn-ea"/>
              </a:rPr>
              <a:t>2016/9/27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zh-CN" sz="1800" smtClean="0">
                <a:solidFill>
                  <a:srgbClr val="292929"/>
                </a:solidFill>
                <a:latin typeface="Segoe UI"/>
                <a:ea typeface="+mn-ea"/>
              </a:rPr>
              <a:t>China-VO 2016, Urumqi, Sep. 27-29, 2016 </a:t>
            </a: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D915F34C-1410-400A-ACB2-83D4514790D9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590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FC98027B-5265-4BCC-A897-11D09E013D1E}" type="datetime1">
              <a:rPr lang="zh-CN" altLang="en-US" sz="1800" smtClean="0">
                <a:solidFill>
                  <a:srgbClr val="292929"/>
                </a:solidFill>
                <a:latin typeface="Segoe UI"/>
                <a:ea typeface="+mn-ea"/>
              </a:rPr>
              <a:t>2016/9/27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zh-CN" sz="1800" smtClean="0">
                <a:solidFill>
                  <a:srgbClr val="292929"/>
                </a:solidFill>
                <a:latin typeface="Segoe UI"/>
                <a:ea typeface="+mn-ea"/>
              </a:rPr>
              <a:t>China-VO 2016, Urumqi, Sep. 27-29, 2016 </a:t>
            </a: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42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20005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89436" y="298693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6951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D1742A35-0D6D-4490-9D84-B48641E4EC36}" type="datetime1">
              <a:rPr lang="zh-CN" altLang="en-US" sz="1800" smtClean="0">
                <a:solidFill>
                  <a:srgbClr val="292929"/>
                </a:solidFill>
                <a:latin typeface="Segoe UI"/>
                <a:ea typeface="+mn-ea"/>
              </a:rPr>
              <a:t>2016/9/27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zh-CN" sz="1800" smtClean="0">
                <a:solidFill>
                  <a:srgbClr val="292929"/>
                </a:solidFill>
                <a:latin typeface="Segoe UI"/>
                <a:ea typeface="+mn-ea"/>
              </a:rPr>
              <a:t>China-VO 2016, Urumqi, Sep. 27-29, 2016 </a:t>
            </a: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803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18D6F214-88A4-4565-824A-F0FD52F4B9F1}" type="datetime1">
              <a:rPr lang="zh-CN" altLang="en-US" sz="1800" smtClean="0">
                <a:solidFill>
                  <a:srgbClr val="292929"/>
                </a:solidFill>
                <a:latin typeface="Segoe UI"/>
                <a:ea typeface="+mn-ea"/>
              </a:rPr>
              <a:t>2016/9/27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zh-CN" sz="1800" smtClean="0">
                <a:solidFill>
                  <a:srgbClr val="292929"/>
                </a:solidFill>
                <a:latin typeface="Segoe UI"/>
                <a:ea typeface="+mn-ea"/>
              </a:rPr>
              <a:t>China-VO 2016, Urumqi, Sep. 27-29, 2016 </a:t>
            </a: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1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589DC0B9-29DE-4493-A201-AF4F292A0892}" type="datetime1">
              <a:rPr lang="zh-CN" altLang="en-US" sz="1800" smtClean="0">
                <a:solidFill>
                  <a:srgbClr val="292929"/>
                </a:solidFill>
                <a:latin typeface="Segoe UI"/>
                <a:ea typeface="+mn-ea"/>
              </a:rPr>
              <a:t>2016/9/27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zh-CN" sz="1800" smtClean="0">
                <a:solidFill>
                  <a:srgbClr val="292929"/>
                </a:solidFill>
                <a:latin typeface="Segoe UI"/>
                <a:ea typeface="+mn-ea"/>
              </a:rPr>
              <a:t>China-VO 2016, Urumqi, Sep. 27-29, 2016 </a:t>
            </a: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8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6" y="1773239"/>
            <a:ext cx="2058988" cy="4103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773239"/>
            <a:ext cx="6029325" cy="4103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90158-3A81-4717-8D86-EB0EEA883C8A}" type="datetime1">
              <a:rPr lang="zh-CN" altLang="en-US" smtClean="0"/>
              <a:t>2016/9/27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87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C4E4268A-AA6F-447F-BEAA-068BB659AC8B}" type="datetime1">
              <a:rPr lang="zh-CN" altLang="en-US" sz="1800" smtClean="0">
                <a:solidFill>
                  <a:srgbClr val="292929"/>
                </a:solidFill>
                <a:latin typeface="Segoe UI"/>
                <a:ea typeface="+mn-ea"/>
              </a:rPr>
              <a:t>2016/9/27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zh-CN" sz="1800" smtClean="0">
                <a:solidFill>
                  <a:srgbClr val="292929"/>
                </a:solidFill>
                <a:latin typeface="Segoe UI"/>
                <a:ea typeface="+mn-ea"/>
              </a:rPr>
              <a:t>China-VO 2016, Urumqi, Sep. 27-29, 2016 </a:t>
            </a: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80F950DC-83B2-43B1-AF9A-F53289E0D4D4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54888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667A029-54DF-46FA-8296-4A364F1F38A3}" type="datetime1">
              <a:rPr lang="zh-CN" altLang="en-US" sz="1800" smtClean="0">
                <a:solidFill>
                  <a:srgbClr val="292929"/>
                </a:solidFill>
                <a:latin typeface="Segoe UI"/>
                <a:ea typeface="+mn-ea"/>
              </a:rPr>
              <a:t>2016/9/27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zh-CN" sz="1800" smtClean="0">
                <a:solidFill>
                  <a:srgbClr val="292929"/>
                </a:solidFill>
                <a:latin typeface="Segoe UI"/>
                <a:ea typeface="+mn-ea"/>
              </a:rPr>
              <a:t>China-VO 2016, Urumqi, Sep. 27-29, 2016 </a:t>
            </a: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30A540B-3803-460A-9E3B-C5534BD07F70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60960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24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300FDBE-484E-41F0-9FF8-1C82343D1395}" type="datetime1">
              <a:rPr lang="zh-CN" altLang="en-US" sz="1800" smtClean="0">
                <a:solidFill>
                  <a:srgbClr val="292929"/>
                </a:solidFill>
                <a:latin typeface="Segoe UI"/>
                <a:ea typeface="+mn-ea"/>
              </a:rPr>
              <a:t>2016/9/27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zh-CN" sz="1800" smtClean="0">
                <a:solidFill>
                  <a:srgbClr val="292929"/>
                </a:solidFill>
                <a:latin typeface="Segoe UI"/>
                <a:ea typeface="+mn-ea"/>
              </a:rPr>
              <a:t>China-VO 2016, Urumqi, Sep. 27-29, 2016 </a:t>
            </a: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30A540B-3803-460A-9E3B-C5534BD07F70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60960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13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5"/>
          <p:cNvGrpSpPr>
            <a:grpSpLocks/>
          </p:cNvGrpSpPr>
          <p:nvPr userDrawn="1"/>
        </p:nvGrpSpPr>
        <p:grpSpPr bwMode="auto">
          <a:xfrm>
            <a:off x="1588" y="5500688"/>
            <a:ext cx="9170987" cy="1357312"/>
            <a:chOff x="1497" y="5500319"/>
            <a:chExt cx="9170984" cy="1357681"/>
          </a:xfrm>
        </p:grpSpPr>
        <p:sp>
          <p:nvSpPr>
            <p:cNvPr id="6" name="Rectangle 1"/>
            <p:cNvSpPr/>
            <p:nvPr userDrawn="1"/>
          </p:nvSpPr>
          <p:spPr>
            <a:xfrm>
              <a:off x="1497" y="5940176"/>
              <a:ext cx="9158284" cy="91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en-AU" sz="1800">
                <a:solidFill>
                  <a:srgbClr val="FBFEFF"/>
                </a:solidFill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 userDrawn="1"/>
          </p:nvSpPr>
          <p:spPr bwMode="auto">
            <a:xfrm>
              <a:off x="1497" y="5563836"/>
              <a:ext cx="9170984" cy="932115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093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1497" y="5563836"/>
              <a:ext cx="7365998" cy="431917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7367495" y="5563836"/>
              <a:ext cx="1804986" cy="868598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pic>
          <p:nvPicPr>
            <p:cNvPr id="12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4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0986601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8"/>
          <p:cNvGrpSpPr>
            <a:grpSpLocks/>
          </p:cNvGrpSpPr>
          <p:nvPr userDrawn="1"/>
        </p:nvGrpSpPr>
        <p:grpSpPr bwMode="auto">
          <a:xfrm>
            <a:off x="-26988" y="357188"/>
            <a:ext cx="9199563" cy="6500812"/>
            <a:chOff x="-26988" y="357188"/>
            <a:chExt cx="9199469" cy="6500812"/>
          </a:xfrm>
        </p:grpSpPr>
        <p:grpSp>
          <p:nvGrpSpPr>
            <p:cNvPr id="6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0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769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31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769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32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769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33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769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34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769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35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769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36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769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37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769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38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769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39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769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40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769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41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769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</p:grpSp>
        <p:grpSp>
          <p:nvGrpSpPr>
            <p:cNvPr id="7" name="Group 37"/>
            <p:cNvGrpSpPr>
              <a:grpSpLocks/>
            </p:cNvGrpSpPr>
            <p:nvPr userDrawn="1"/>
          </p:nvGrpSpPr>
          <p:grpSpPr bwMode="auto"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9" name="Rectangle 78"/>
              <p:cNvSpPr/>
              <p:nvPr userDrawn="1"/>
            </p:nvSpPr>
            <p:spPr>
              <a:xfrm>
                <a:off x="1588" y="5940425"/>
                <a:ext cx="9158193" cy="917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hangingPunct="1">
                  <a:defRPr/>
                </a:pPr>
                <a:endParaRPr lang="en-AU" sz="1800">
                  <a:solidFill>
                    <a:srgbClr val="FBFEFF"/>
                  </a:solidFill>
                </a:endParaRPr>
              </a:p>
            </p:txBody>
          </p:sp>
          <p:grpSp>
            <p:nvGrpSpPr>
              <p:cNvPr id="10" name="Group 41"/>
              <p:cNvGrpSpPr>
                <a:grpSpLocks/>
              </p:cNvGrpSpPr>
              <p:nvPr userDrawn="1"/>
            </p:nvGrpSpPr>
            <p:grpSpPr bwMode="auto"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26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588" y="5564188"/>
                  <a:ext cx="9170893" cy="931862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7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588" y="5500688"/>
                  <a:ext cx="9170893" cy="434975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8" name="Freeform 9"/>
                <p:cNvSpPr>
                  <a:spLocks/>
                </p:cNvSpPr>
                <p:nvPr userDrawn="1"/>
              </p:nvSpPr>
              <p:spPr bwMode="auto">
                <a:xfrm>
                  <a:off x="1588" y="5564188"/>
                  <a:ext cx="7365925" cy="431800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9" name="Freeform 10"/>
                <p:cNvSpPr>
                  <a:spLocks/>
                </p:cNvSpPr>
                <p:nvPr userDrawn="1"/>
              </p:nvSpPr>
              <p:spPr bwMode="auto">
                <a:xfrm>
                  <a:off x="7367513" y="5564188"/>
                  <a:ext cx="1804968" cy="868362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</p:grpSp>
          <p:pic>
            <p:nvPicPr>
              <p:cNvPr id="12" name="Picture 78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1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1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1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1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1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1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</p:grp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3776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8888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4111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5"/>
          <p:cNvGrpSpPr>
            <a:grpSpLocks/>
          </p:cNvGrpSpPr>
          <p:nvPr userDrawn="1"/>
        </p:nvGrpSpPr>
        <p:grpSpPr bwMode="auto">
          <a:xfrm>
            <a:off x="0" y="5500688"/>
            <a:ext cx="9167813" cy="996950"/>
            <a:chOff x="608" y="5500319"/>
            <a:chExt cx="9167813" cy="996950"/>
          </a:xfrm>
        </p:grpSpPr>
        <p:grpSp>
          <p:nvGrpSpPr>
            <p:cNvPr id="6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3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 userDrawn="1"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</p:grpSp>
        <p:pic>
          <p:nvPicPr>
            <p:cNvPr id="7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0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1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2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3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4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5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6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8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9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0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1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2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 smtClean="0"/>
          </a:p>
        </p:txBody>
      </p:sp>
      <p:sp>
        <p:nvSpPr>
          <p:cNvPr id="6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40345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6"/>
          <p:cNvGrpSpPr>
            <a:grpSpLocks/>
          </p:cNvGrpSpPr>
          <p:nvPr userDrawn="1"/>
        </p:nvGrpSpPr>
        <p:grpSpPr bwMode="auto">
          <a:xfrm>
            <a:off x="-26988" y="357188"/>
            <a:ext cx="9194801" cy="6140450"/>
            <a:chOff x="-26988" y="357188"/>
            <a:chExt cx="9195409" cy="6140081"/>
          </a:xfrm>
        </p:grpSpPr>
        <p:grpSp>
          <p:nvGrpSpPr>
            <p:cNvPr id="6" name="Group 35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22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37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8544" y="5669023"/>
                  <a:ext cx="9168419" cy="99689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38" name="Freeform 24"/>
                <p:cNvSpPr>
                  <a:spLocks/>
                </p:cNvSpPr>
                <p:nvPr userDrawn="1"/>
              </p:nvSpPr>
              <p:spPr bwMode="auto">
                <a:xfrm>
                  <a:off x="-8544" y="5732519"/>
                  <a:ext cx="7363312" cy="433361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39" name="Freeform 25"/>
                <p:cNvSpPr>
                  <a:spLocks/>
                </p:cNvSpPr>
                <p:nvPr userDrawn="1"/>
              </p:nvSpPr>
              <p:spPr bwMode="auto">
                <a:xfrm>
                  <a:off x="7354768" y="5732519"/>
                  <a:ext cx="1805107" cy="869898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</p:grpSp>
          <p:pic>
            <p:nvPicPr>
              <p:cNvPr id="23" name="Picture 78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2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2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3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3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3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3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3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3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  <p:sp>
              <p:nvSpPr>
                <p:cNvPr id="3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AU" sz="1800">
                    <a:solidFill>
                      <a:prstClr val="black"/>
                    </a:solidFill>
                    <a:latin typeface="Arial" charset="0"/>
                    <a:ea typeface="+mn-ea"/>
                  </a:endParaRPr>
                </a:p>
              </p:txBody>
            </p:sp>
          </p:grp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9" name="Freeform 17"/>
              <p:cNvSpPr>
                <a:spLocks/>
              </p:cNvSpPr>
              <p:nvPr userDrawn="1"/>
            </p:nvSpPr>
            <p:spPr bwMode="auto">
              <a:xfrm>
                <a:off x="-17463" y="1971578"/>
                <a:ext cx="9187471" cy="957205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0" name="Freeform 18"/>
              <p:cNvSpPr>
                <a:spLocks/>
              </p:cNvSpPr>
              <p:nvPr userDrawn="1"/>
            </p:nvSpPr>
            <p:spPr bwMode="auto">
              <a:xfrm>
                <a:off x="-17463" y="2449387"/>
                <a:ext cx="9187471" cy="479396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2" name="Freeform 19"/>
              <p:cNvSpPr>
                <a:spLocks/>
              </p:cNvSpPr>
              <p:nvPr userDrawn="1"/>
            </p:nvSpPr>
            <p:spPr bwMode="auto">
              <a:xfrm>
                <a:off x="-17463" y="1655685"/>
                <a:ext cx="9187471" cy="954030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3" name="Freeform 20"/>
              <p:cNvSpPr>
                <a:spLocks/>
              </p:cNvSpPr>
              <p:nvPr userDrawn="1"/>
            </p:nvSpPr>
            <p:spPr bwMode="auto">
              <a:xfrm>
                <a:off x="-17463" y="2130318"/>
                <a:ext cx="9187471" cy="479396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4" name="Freeform 21"/>
              <p:cNvSpPr>
                <a:spLocks/>
              </p:cNvSpPr>
              <p:nvPr userDrawn="1"/>
            </p:nvSpPr>
            <p:spPr bwMode="auto">
              <a:xfrm>
                <a:off x="-17463" y="1336616"/>
                <a:ext cx="9187471" cy="954031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5" name="Freeform 22"/>
              <p:cNvSpPr>
                <a:spLocks/>
              </p:cNvSpPr>
              <p:nvPr userDrawn="1"/>
            </p:nvSpPr>
            <p:spPr bwMode="auto">
              <a:xfrm>
                <a:off x="-17463" y="1811250"/>
                <a:ext cx="9187471" cy="479396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6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7471" cy="957204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7471" cy="47780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8" name="Freeform 25"/>
              <p:cNvSpPr>
                <a:spLocks/>
              </p:cNvSpPr>
              <p:nvPr userDrawn="1"/>
            </p:nvSpPr>
            <p:spPr bwMode="auto">
              <a:xfrm>
                <a:off x="-17463" y="676256"/>
                <a:ext cx="9187471" cy="954031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9" name="Freeform 26"/>
              <p:cNvSpPr>
                <a:spLocks/>
              </p:cNvSpPr>
              <p:nvPr userDrawn="1"/>
            </p:nvSpPr>
            <p:spPr bwMode="auto">
              <a:xfrm>
                <a:off x="-17463" y="676256"/>
                <a:ext cx="9187471" cy="477809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0" name="Freeform 27"/>
              <p:cNvSpPr>
                <a:spLocks/>
              </p:cNvSpPr>
              <p:nvPr userDrawn="1"/>
            </p:nvSpPr>
            <p:spPr bwMode="auto">
              <a:xfrm>
                <a:off x="-17463" y="995325"/>
                <a:ext cx="9187471" cy="954030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1" name="Freeform 28"/>
              <p:cNvSpPr>
                <a:spLocks/>
              </p:cNvSpPr>
              <p:nvPr userDrawn="1"/>
            </p:nvSpPr>
            <p:spPr bwMode="auto">
              <a:xfrm>
                <a:off x="-17463" y="995325"/>
                <a:ext cx="9187471" cy="474633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6170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60363" y="1276350"/>
            <a:ext cx="8459787" cy="4559300"/>
          </a:xfrm>
        </p:spPr>
        <p:txBody>
          <a:bodyPr>
            <a:noAutofit/>
          </a:bodyPr>
          <a:lstStyle>
            <a:lvl1pPr marL="378000" indent="-378000">
              <a:buFont typeface="+mj-lt"/>
              <a:buAutoNum type="arabicPeriod"/>
              <a:defRPr/>
            </a:lvl1pPr>
            <a:lvl2pPr marL="648000" indent="-270000">
              <a:defRPr/>
            </a:lvl2pPr>
            <a:lvl3pPr marL="648000" indent="-270000">
              <a:defRPr/>
            </a:lvl3pPr>
            <a:lvl4pPr marL="648000" indent="-270000">
              <a:defRPr/>
            </a:lvl4pPr>
            <a:lvl5pPr marL="648000" indent="-270000">
              <a:defRPr/>
            </a:lvl5pPr>
            <a:lvl6pPr marL="648000" indent="-270000">
              <a:defRPr/>
            </a:lvl6pPr>
            <a:lvl7pPr marL="648000" indent="-270000">
              <a:defRPr/>
            </a:lvl7pPr>
            <a:lvl8pPr marL="648000" indent="-270000">
              <a:defRPr/>
            </a:lvl8pPr>
            <a:lvl9pPr marL="648000" indent="-270000">
              <a:defRPr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80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440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 baseline="0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2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05A6BA80-C353-4D2E-9C8C-2FF7AF62F10F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232227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680363" y="1276350"/>
            <a:ext cx="4140000" cy="4555650"/>
          </a:xfrm>
        </p:spPr>
        <p:txBody>
          <a:bodyPr rtlCol="0">
            <a:noAutofit/>
          </a:bodyPr>
          <a:lstStyle/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96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80363" y="1276350"/>
            <a:ext cx="4140000" cy="2251650"/>
          </a:xfrm>
        </p:spPr>
        <p:txBody>
          <a:bodyPr rtlCol="0">
            <a:noAutofit/>
          </a:bodyPr>
          <a:lstStyle/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0363" y="3708000"/>
            <a:ext cx="4140000" cy="2124000"/>
          </a:xfrm>
        </p:spPr>
        <p:txBody>
          <a:bodyPr rtlCol="0">
            <a:noAutofit/>
          </a:bodyPr>
          <a:lstStyle/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54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6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68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060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4475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28588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60363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244475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28588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442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2" spcCol="360000"/>
          <a:lstStyle>
            <a:lvl2pPr marL="252000" indent="-250825">
              <a:defRPr/>
            </a:lvl2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564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3" spcCol="360000"/>
          <a:lstStyle>
            <a:lvl2pPr marL="252000" indent="-250825">
              <a:defRPr/>
            </a:lvl2pPr>
            <a:lvl5pPr>
              <a:buClr>
                <a:srgbClr val="4F4C4D"/>
              </a:buClr>
              <a:defRPr>
                <a:solidFill>
                  <a:srgbClr val="484647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808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1pPr marL="378000" indent="-378000">
              <a:buFont typeface="+mj-lt"/>
              <a:buAutoNum type="arabicPeriod"/>
              <a:defRPr/>
            </a:lvl1pPr>
            <a:lvl2pPr marL="630000" indent="-250825">
              <a:defRPr/>
            </a:lvl2pPr>
            <a:lvl3pPr marL="756000">
              <a:defRPr/>
            </a:lvl3pPr>
            <a:lvl4pPr marL="1008000">
              <a:defRPr/>
            </a:lvl4pPr>
            <a:lvl5pPr marL="1260000">
              <a:buClr>
                <a:srgbClr val="4F4C4D"/>
              </a:buClr>
              <a:defRPr>
                <a:solidFill>
                  <a:srgbClr val="4F4C4D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18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932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0363" y="1276350"/>
            <a:ext cx="8460000" cy="4559300"/>
          </a:xfrm>
        </p:spPr>
        <p:txBody>
          <a:bodyPr rtlCol="0">
            <a:noAutofit/>
          </a:bodyPr>
          <a:lstStyle/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200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 userDrawn="1"/>
        </p:nvGrpSpPr>
        <p:grpSpPr bwMode="auto"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grpSp>
          <p:nvGrpSpPr>
            <p:cNvPr id="5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8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</p:grpSp>
        <p:pic>
          <p:nvPicPr>
            <p:cNvPr id="6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2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 dirty="0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3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1" y="381000"/>
            <a:ext cx="5867400" cy="639762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7499350" cy="431006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35520FE5-ED40-4085-81D5-B20F5856FBC4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797433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915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033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3"/>
          <p:cNvGrpSpPr>
            <a:grpSpLocks/>
          </p:cNvGrpSpPr>
          <p:nvPr userDrawn="1"/>
        </p:nvGrpSpPr>
        <p:grpSpPr bwMode="auto">
          <a:xfrm>
            <a:off x="0" y="5500688"/>
            <a:ext cx="9167813" cy="996950"/>
            <a:chOff x="608" y="5500319"/>
            <a:chExt cx="9167813" cy="996950"/>
          </a:xfrm>
        </p:grpSpPr>
        <p:grpSp>
          <p:nvGrpSpPr>
            <p:cNvPr id="7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5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 userDrawn="1"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</p:grpSp>
        <p:pic>
          <p:nvPicPr>
            <p:cNvPr id="8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0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2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8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9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0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1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2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3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4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457200" eaLnBrk="1" hangingPunct="1">
                  <a:defRPr/>
                </a:pPr>
                <a:endParaRPr lang="en-AU" sz="1800">
                  <a:solidFill>
                    <a:prstClr val="black"/>
                  </a:solidFill>
                  <a:latin typeface="Arial" charset="0"/>
                  <a:ea typeface="+mn-ea"/>
                </a:endParaRPr>
              </a:p>
            </p:txBody>
          </p:sp>
        </p:grp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0000" y="2866540"/>
            <a:ext cx="7469550" cy="7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60000" y="3712540"/>
            <a:ext cx="2772000" cy="153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66700" indent="-266700">
              <a:lnSpc>
                <a:spcPct val="90000"/>
              </a:lnSpc>
              <a:spcAft>
                <a:spcPts val="0"/>
              </a:spcAft>
              <a:buNone/>
              <a:tabLst>
                <a:tab pos="266700" algn="l"/>
              </a:tabLst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600000" y="3712540"/>
            <a:ext cx="2772000" cy="1530000"/>
          </a:xfrm>
        </p:spPr>
        <p:txBody>
          <a:bodyPr>
            <a:noAutofit/>
          </a:bodyPr>
          <a:lstStyle>
            <a:lvl1pPr marL="271463" indent="-271463">
              <a:lnSpc>
                <a:spcPct val="90000"/>
              </a:lnSpc>
              <a:spcAft>
                <a:spcPts val="0"/>
              </a:spcAft>
              <a:tabLst>
                <a:tab pos="355600" algn="l"/>
              </a:tabLs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71463" indent="-271463">
              <a:lnSpc>
                <a:spcPct val="90000"/>
              </a:lnSpc>
              <a:spcAft>
                <a:spcPts val="0"/>
              </a:spcAft>
              <a:buNone/>
              <a:tabLst>
                <a:tab pos="271463" algn="l"/>
              </a:tabLst>
              <a:defRPr lang="en-AU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94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491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269875"/>
            <a:ext cx="8459787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1276350"/>
            <a:ext cx="8459787" cy="455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943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buFont typeface="Arial" charset="0"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组合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任意多边形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buFont typeface="Arial" charset="0"/>
                <a:buNone/>
                <a:defRPr/>
              </a:pPr>
              <a:endParaRPr lang="en-US" sz="1800">
                <a:solidFill>
                  <a:prstClr val="black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任意多边形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buFont typeface="Arial" charset="0"/>
                <a:buNone/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11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zh-CN"/>
          </a:p>
        </p:txBody>
      </p:sp>
      <p:sp>
        <p:nvSpPr>
          <p:cNvPr id="12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zh-CN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D92CA7E-54B0-478A-AF0A-37342A5F867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048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E4684-5F75-49EE-9412-90B5AA92B337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083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buFont typeface="Arial" charset="0"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buFont typeface="Arial" charset="0"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1BAA00-996A-4F26-B55B-ED9837135867}" type="slidenum">
              <a:rPr lang="zh-CN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69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F2F9F8-5EAA-407F-95F9-428492DFE8A8}" type="slidenum">
              <a:rPr lang="zh-CN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97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4C418-99A6-49E2-A45E-D29FB4C29E1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42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4A5331-CB18-4BE4-881F-17B685326E7C}" type="slidenum">
              <a:rPr lang="zh-CN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95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6A1BC24F-38F3-4123-AF02-24A7AAD4191B}" type="datetime1">
              <a:rPr lang="zh-CN" altLang="en-US" smtClean="0"/>
              <a:t>2016/9/27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96129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4674A-E585-460D-B243-50E8AB37835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666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0A2AEB-C2BA-4200-AF55-493CB59E264B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10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buFont typeface="Arial" charset="0"/>
              <a:buNone/>
              <a:defRPr/>
            </a:pPr>
            <a:endParaRPr lang="en-US" sz="1800">
              <a:solidFill>
                <a:prstClr val="white"/>
              </a:solidFill>
              <a:latin typeface="Arial" charset="0"/>
              <a:ea typeface="宋体" charset="-122"/>
            </a:endParaRPr>
          </a:p>
        </p:txBody>
      </p:sp>
      <p:sp>
        <p:nvSpPr>
          <p:cNvPr id="6" name="任意多边形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z="180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buFont typeface="Arial" charset="0"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燕尾形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buFont typeface="Arial" charset="0"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buFont typeface="Arial" charset="0"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E028CA4-2940-4446-8BD9-ED6942B4B245}" type="slidenum">
              <a:rPr lang="zh-CN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91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8EE07-9F33-492A-92BA-EC90BFA3DD4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453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C8028-39FC-492C-99EA-54D5FA7EC94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972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E284C-1628-4F0D-952C-4FEC55A479C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716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838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6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408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7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image" Target="../media/image10.emf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9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205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fld id="{C50CDB84-C37F-4AB0-9194-C090344C82BF}" type="datetime1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2053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zh-CN" altLang="en-US" sz="140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2054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5pPr>
      <a:lvl6pPr marL="457153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6pPr>
      <a:lvl7pPr marL="914305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7pPr>
      <a:lvl8pPr marL="1371458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8pPr>
      <a:lvl9pPr marL="182861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9pPr>
    </p:titleStyle>
    <p:bodyStyle>
      <a:lvl1pPr marL="274609" indent="-274609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</a:defRPr>
      </a:lvl2pPr>
      <a:lvl3pPr marL="1147644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9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307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C0543BF-434E-4E80-888F-95C033777056}" type="datetime1">
              <a:rPr lang="zh-CN" altLang="en-US" smtClean="0"/>
              <a:t>2016/9/27</a:t>
            </a:fld>
            <a:endParaRPr lang="zh-CN" altLang="zh-CN"/>
          </a:p>
        </p:txBody>
      </p:sp>
      <p:sp>
        <p:nvSpPr>
          <p:cNvPr id="3077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zh-CN" altLang="zh-CN" sz="1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078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9pPr>
    </p:titleStyle>
    <p:bodyStyle>
      <a:lvl1pPr marL="274609" indent="-274609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  <a:cs typeface="+mn-cs"/>
        </a:defRPr>
      </a:lvl2pPr>
      <a:lvl3pPr marL="1147644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  <a:cs typeface="+mn-cs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EEDE4955-0F69-4121-8CBF-83B3C7A429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2016/9/27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02A465AF-6188-4484-B04B-B7468439466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18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8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512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fld id="{0A9D417B-46BF-424C-A0F1-C41D3C045FB9}" type="datetime1">
              <a:rPr lang="zh-CN" altLang="en-US" smtClean="0"/>
              <a:t>2016/9/27</a:t>
            </a:fld>
            <a:endParaRPr lang="zh-CN" altLang="en-US"/>
          </a:p>
        </p:txBody>
      </p:sp>
      <p:sp>
        <p:nvSpPr>
          <p:cNvPr id="5125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5126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94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9pPr>
    </p:titleStyle>
    <p:bodyStyle>
      <a:lvl1pPr marL="274638" indent="-274638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</a:defRPr>
      </a:lvl2pPr>
      <a:lvl3pPr marL="11477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447800"/>
            <a:ext cx="8363937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10" descr="\\sfp.silverfoxprod.com\Work\White_Whale\5-10358_Alyssa_Felda\MS_Templates_2011\4x3 Templates\4X3_Art\JPG\Blue Template\5-10358_MRC_4x3_Blue_Footere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8332" y="6544733"/>
            <a:ext cx="3005667" cy="3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0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6" r:id="rId13"/>
    <p:sldLayoutId id="2147483947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00" baseline="0" dirty="0" smtClean="0">
          <a:ln w="3175">
            <a:noFill/>
          </a:ln>
          <a:gradFill flip="none" rotWithShape="1"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20000"/>
        <a:buFont typeface="Arial" pitchFamily="34" charset="0"/>
        <a:buChar char="•"/>
        <a:defRPr sz="32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855663" indent="-395288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8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2pPr>
      <a:lvl3pPr marL="1258888" indent="-40322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4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1588" y="6065838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7893050" y="6110288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 defTabSz="457200" eaLnBrk="1" hangingPunct="1">
                <a:defRPr/>
              </a:pPr>
              <a:endParaRPr lang="en-AU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110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eaLnBrk="1" hangingPunct="1">
                <a:defRPr/>
              </a:pPr>
              <a:endParaRPr lang="en-US" sz="1800">
                <a:solidFill>
                  <a:prstClr val="black"/>
                </a:solidFill>
                <a:latin typeface="Arial" charset="0"/>
                <a:ea typeface="+mn-ea"/>
              </a:endParaRPr>
            </a:p>
          </p:txBody>
        </p:sp>
        <p:pic>
          <p:nvPicPr>
            <p:cNvPr id="1040" name="Picture 78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0363" y="1276350"/>
            <a:ext cx="8459787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defTabSz="457200" eaLnBrk="1" hangingPunct="1">
              <a:defRPr/>
            </a:pPr>
            <a:r>
              <a:rPr lang="en-AU">
                <a:solidFill>
                  <a:srgbClr val="FBFEFF"/>
                </a:solidFill>
                <a:ea typeface="+mn-ea"/>
              </a:rPr>
              <a:t>Pulsars for Public &amp; Pupils  |  Robert Hollow  | </a:t>
            </a:r>
            <a:endParaRPr lang="en-US">
              <a:solidFill>
                <a:srgbClr val="FBFEFF"/>
              </a:solidFill>
              <a:ea typeface="+mn-ea"/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360363" y="269875"/>
            <a:ext cx="84597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US" smtClean="0"/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1" hangingPunct="1">
              <a:defRPr/>
            </a:pPr>
            <a:endParaRPr lang="en-US" sz="1800">
              <a:solidFill>
                <a:prstClr val="black"/>
              </a:solidFill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858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9pPr>
    </p:titleStyle>
    <p:bodyStyle>
      <a:lvl1pPr algn="l" defTabSz="457200" rtl="0" eaLnBrk="0" fontAlgn="base" hangingPunct="0">
        <a:lnSpc>
          <a:spcPct val="90000"/>
        </a:lnSpc>
        <a:spcBef>
          <a:spcPts val="600"/>
        </a:spcBef>
        <a:spcAft>
          <a:spcPts val="563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25" indent="-250825" algn="l" defTabSz="457200" rtl="0" eaLnBrk="0" fontAlgn="base" hangingPunct="0">
        <a:lnSpc>
          <a:spcPct val="90000"/>
        </a:lnSpc>
        <a:spcBef>
          <a:spcPct val="0"/>
        </a:spcBef>
        <a:spcAft>
          <a:spcPts val="563"/>
        </a:spcAft>
        <a:buFont typeface="Symbol" pitchFamily="18" charset="2"/>
        <a:buChar char="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3238" indent="-250825" algn="l" defTabSz="457200" rtl="0" eaLnBrk="0" fontAlgn="base" hangingPunct="0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5650" indent="-250825" algn="l" defTabSz="457200" rtl="0" eaLnBrk="0" fontAlgn="base" hangingPunct="0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6475" indent="-250825" algn="l" defTabSz="457200" rtl="0" eaLnBrk="0" fontAlgn="base" hangingPunct="0">
        <a:lnSpc>
          <a:spcPct val="90000"/>
        </a:lnSpc>
        <a:spcBef>
          <a:spcPct val="0"/>
        </a:spcBef>
        <a:spcAft>
          <a:spcPts val="563"/>
        </a:spcAft>
        <a:buClr>
          <a:schemeClr val="accent2"/>
        </a:buClr>
        <a:buFont typeface="Arial" charset="0"/>
        <a:buChar char="•"/>
        <a:defRPr kern="1200">
          <a:solidFill>
            <a:schemeClr val="accent2"/>
          </a:solidFill>
          <a:latin typeface="+mn-lt"/>
          <a:ea typeface="+mn-ea"/>
          <a:cs typeface="+mn-cs"/>
        </a:defRPr>
      </a:lvl5pPr>
      <a:lvl6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buFont typeface="Arial" charset="0"/>
              <a:buNone/>
              <a:defRPr/>
            </a:pPr>
            <a:endParaRPr lang="en-US" sz="180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1027" name="任意多边形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buFont typeface="Arial" charset="0"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33" name="文本占位符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buFont typeface="Arial" charset="0"/>
              <a:buNone/>
              <a:defRPr kumimoji="0" sz="1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extLst/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buFont typeface="Arial" charset="0"/>
              <a:buNone/>
              <a:defRPr kumimoji="0" sz="1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extLst/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buFont typeface="Arial" charset="0"/>
              <a:buNone/>
              <a:defRPr kumimoji="0" sz="1000" b="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extLst/>
          </a:lstStyle>
          <a:p>
            <a:pPr>
              <a:defRPr/>
            </a:pPr>
            <a:fld id="{AADA30C0-AB44-4919-A8DD-ECE3E12DFA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1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49" charset="-122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图片1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28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2016/9/27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44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icrosoft YaHei" charset="0"/>
          <a:ea typeface="Microsoft YaHei" charset="0"/>
          <a:cs typeface="Microsoft YaHei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Microsoft YaHei" charset="0"/>
          <a:ea typeface="Microsoft YaHei" charset="0"/>
          <a:cs typeface="Microsoft YaHei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Microsoft YaHei" charset="0"/>
          <a:ea typeface="Microsoft YaHei" charset="0"/>
          <a:cs typeface="Microsoft YaHei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Microsoft YaHei" charset="0"/>
          <a:ea typeface="Microsoft YaHei" charset="0"/>
          <a:cs typeface="Microsoft YaHei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Microsoft YaHei" charset="0"/>
          <a:ea typeface="Microsoft YaHei" charset="0"/>
          <a:cs typeface="Microsoft YaHei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Microsoft YaHei" charset="0"/>
          <a:ea typeface="Microsoft YaHei" charset="0"/>
          <a:cs typeface="Microsoft YaHei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11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Relationship Id="rId5" Type="http://schemas.openxmlformats.org/officeDocument/2006/relationships/hyperlink" Target="http://202.127.29.4/CRATIV/zh-cn/home.html" TargetMode="External"/><Relationship Id="rId4" Type="http://schemas.openxmlformats.org/officeDocument/2006/relationships/image" Target="../media/image11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14.jpeg"/><Relationship Id="rId11" Type="http://schemas.openxmlformats.org/officeDocument/2006/relationships/image" Target="../media/image119.pn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zh-CN" sz="3600" b="1" dirty="0"/>
              <a:t>Interoperability of </a:t>
            </a:r>
            <a:r>
              <a:rPr lang="en-US" altLang="zh-CN" sz="3600" b="1" dirty="0" smtClean="0"/>
              <a:t>Data </a:t>
            </a:r>
            <a:r>
              <a:rPr lang="en-US" altLang="zh-CN" sz="3600" b="1" dirty="0"/>
              <a:t>F</a:t>
            </a:r>
            <a:r>
              <a:rPr lang="en-US" altLang="zh-CN" sz="3600" b="1" dirty="0" smtClean="0"/>
              <a:t>rom </a:t>
            </a:r>
            <a:r>
              <a:rPr lang="en-US" altLang="zh-CN" sz="3600" b="1" dirty="0"/>
              <a:t>M</a:t>
            </a:r>
            <a:r>
              <a:rPr lang="en-US" altLang="zh-CN" sz="3600" b="1" dirty="0" smtClean="0"/>
              <a:t>ajor </a:t>
            </a:r>
            <a:r>
              <a:rPr lang="en-US" altLang="zh-CN" sz="3600" b="1" dirty="0"/>
              <a:t>A</a:t>
            </a:r>
            <a:r>
              <a:rPr lang="en-US" altLang="zh-CN" sz="3600" b="1" dirty="0" smtClean="0"/>
              <a:t>stronomy </a:t>
            </a:r>
            <a:r>
              <a:rPr lang="en-US" altLang="zh-CN" sz="3600" b="1" dirty="0"/>
              <a:t>P</a:t>
            </a:r>
            <a:r>
              <a:rPr lang="en-US" altLang="zh-CN" sz="3600" b="1" dirty="0" smtClean="0"/>
              <a:t>rojects</a:t>
            </a:r>
            <a:endParaRPr lang="zh-CN" altLang="en-US" sz="3600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/>
          <a:lstStyle/>
          <a:p>
            <a:r>
              <a:rPr lang="en-US" altLang="zh-CN" dirty="0" err="1" smtClean="0"/>
              <a:t>Chenzhou</a:t>
            </a:r>
            <a:r>
              <a:rPr lang="en-US" altLang="zh-CN" dirty="0" smtClean="0"/>
              <a:t> CUI</a:t>
            </a:r>
          </a:p>
          <a:p>
            <a:r>
              <a:rPr lang="en-US" altLang="zh-CN" sz="2400" dirty="0" smtClean="0"/>
              <a:t>National Astronomical Observatories, CAS</a:t>
            </a:r>
          </a:p>
        </p:txBody>
      </p:sp>
    </p:spTree>
    <p:extLst>
      <p:ext uri="{BB962C8B-B14F-4D97-AF65-F5344CB8AC3E}">
        <p14:creationId xmlns:p14="http://schemas.microsoft.com/office/powerpoint/2010/main" val="42884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G:\稻壳儿\5\miracomunicazione\shadow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" r="72104"/>
          <a:stretch>
            <a:fillRect/>
          </a:stretch>
        </p:blipFill>
        <p:spPr bwMode="auto">
          <a:xfrm>
            <a:off x="1" y="1569612"/>
            <a:ext cx="3987964" cy="52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:\稻壳儿\5\miracomunicazione\shadow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" r="-1685"/>
          <a:stretch>
            <a:fillRect/>
          </a:stretch>
        </p:blipFill>
        <p:spPr bwMode="auto">
          <a:xfrm>
            <a:off x="0" y="1249588"/>
            <a:ext cx="9151288" cy="52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组合 25"/>
          <p:cNvGrpSpPr/>
          <p:nvPr/>
        </p:nvGrpSpPr>
        <p:grpSpPr>
          <a:xfrm>
            <a:off x="2810090" y="848610"/>
            <a:ext cx="6341199" cy="417374"/>
            <a:chOff x="0" y="4371950"/>
            <a:chExt cx="11722236" cy="771550"/>
          </a:xfrm>
        </p:grpSpPr>
        <p:grpSp>
          <p:nvGrpSpPr>
            <p:cNvPr id="10" name="组合 9"/>
            <p:cNvGrpSpPr/>
            <p:nvPr/>
          </p:nvGrpSpPr>
          <p:grpSpPr>
            <a:xfrm>
              <a:off x="4416699" y="4371950"/>
              <a:ext cx="4695478" cy="771550"/>
              <a:chOff x="0" y="4371950"/>
              <a:chExt cx="4695478" cy="77155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00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直角三角形 11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00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145092" y="4371950"/>
              <a:ext cx="4695478" cy="771550"/>
              <a:chOff x="0" y="4371950"/>
              <a:chExt cx="4695478" cy="77155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105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直角三角形 14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105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873486" y="4371950"/>
              <a:ext cx="4695478" cy="771550"/>
              <a:chOff x="0" y="4371950"/>
              <a:chExt cx="4695478" cy="77155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187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直角三角形 17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187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01880" y="4371950"/>
              <a:ext cx="4695478" cy="771550"/>
              <a:chOff x="0" y="4371950"/>
              <a:chExt cx="4695478" cy="77155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218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直角三角形 20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218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0" y="4371950"/>
              <a:ext cx="4025752" cy="771550"/>
              <a:chOff x="669726" y="4371950"/>
              <a:chExt cx="4025752" cy="77155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669726" y="4371950"/>
                <a:ext cx="3254202" cy="771550"/>
              </a:xfrm>
              <a:prstGeom prst="rect">
                <a:avLst/>
              </a:prstGeom>
              <a:solidFill>
                <a:srgbClr val="25A0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直角三角形 23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25A0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7840569" y="4371950"/>
              <a:ext cx="3881667" cy="771550"/>
            </a:xfrm>
            <a:prstGeom prst="rect">
              <a:avLst/>
            </a:prstGeom>
            <a:solidFill>
              <a:srgbClr val="00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8416" y="848360"/>
            <a:ext cx="5158367" cy="772160"/>
            <a:chOff x="-1351441" y="0"/>
            <a:chExt cx="4595324" cy="1059582"/>
          </a:xfrm>
          <a:solidFill>
            <a:srgbClr val="055471"/>
          </a:solidFill>
        </p:grpSpPr>
        <p:sp>
          <p:nvSpPr>
            <p:cNvPr id="6" name="矩形 5"/>
            <p:cNvSpPr/>
            <p:nvPr/>
          </p:nvSpPr>
          <p:spPr>
            <a:xfrm>
              <a:off x="-1351441" y="0"/>
              <a:ext cx="3535740" cy="10595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直角三角形 6"/>
            <p:cNvSpPr/>
            <p:nvPr/>
          </p:nvSpPr>
          <p:spPr>
            <a:xfrm flipV="1">
              <a:off x="2184301" y="0"/>
              <a:ext cx="1059582" cy="1059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50816" y="861660"/>
            <a:ext cx="35479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white"/>
                </a:solidFill>
                <a:latin typeface="微软雅黑" charset="0"/>
                <a:ea typeface="微软雅黑" charset="0"/>
                <a:sym typeface="+mn-ea"/>
              </a:rPr>
              <a:t>SKA</a:t>
            </a:r>
            <a:r>
              <a:rPr lang="zh-CN" altLang="en-US" b="1" dirty="0">
                <a:solidFill>
                  <a:prstClr val="white"/>
                </a:solidFill>
                <a:latin typeface="微软雅黑" charset="0"/>
                <a:ea typeface="微软雅黑" charset="0"/>
                <a:sym typeface="+mn-ea"/>
              </a:rPr>
              <a:t>望远镜数据分析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sym typeface="+mn-ea"/>
              </a:rPr>
              <a:t>Data</a:t>
            </a:r>
            <a:r>
              <a:rPr lang="zh-CN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sym typeface="+mn-ea"/>
              </a:rPr>
              <a:t> </a:t>
            </a:r>
            <a:r>
              <a:rPr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sym typeface="+mn-ea"/>
              </a:rPr>
              <a:t>Intensive</a:t>
            </a:r>
            <a:r>
              <a:rPr lang="zh-CN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sym typeface="+mn-ea"/>
              </a:rPr>
              <a:t> </a:t>
            </a:r>
            <a:r>
              <a:rPr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0"/>
                <a:ea typeface="微软雅黑" charset="0"/>
                <a:sym typeface="+mn-ea"/>
              </a:rPr>
              <a:t>Astronomy</a:t>
            </a:r>
            <a:endParaRPr lang="zh-CN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16493" y="1737591"/>
            <a:ext cx="3185487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055470"/>
                </a:solidFill>
                <a:latin typeface="微软雅黑" charset="0"/>
                <a:ea typeface="微软雅黑" charset="0"/>
                <a:sym typeface="+mn-ea"/>
              </a:rPr>
              <a:t>数据深度分析在区域中心完成</a:t>
            </a:r>
          </a:p>
        </p:txBody>
      </p:sp>
      <p:pic>
        <p:nvPicPr>
          <p:cNvPr id="29" name="image25.png"/>
          <p:cNvPicPr/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67995" y="3789045"/>
            <a:ext cx="1080000" cy="1080000"/>
          </a:xfrm>
          <a:prstGeom prst="ellipse">
            <a:avLst/>
          </a:prstGeom>
          <a:ln w="15875">
            <a:noFill/>
            <a:miter lim="400000"/>
            <a:headEnd/>
            <a:tailEnd/>
          </a:ln>
        </p:spPr>
      </p:pic>
      <p:pic>
        <p:nvPicPr>
          <p:cNvPr id="30" name="image24.png"/>
          <p:cNvPicPr/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67995" y="2493010"/>
            <a:ext cx="1080000" cy="1080000"/>
          </a:xfrm>
          <a:prstGeom prst="ellipse">
            <a:avLst/>
          </a:prstGeom>
          <a:ln w="15875">
            <a:noFill/>
            <a:miter lim="400000"/>
            <a:headEnd/>
            <a:tailEnd/>
          </a:ln>
        </p:spPr>
      </p:pic>
      <p:pic>
        <p:nvPicPr>
          <p:cNvPr id="31" name="image26.png"/>
          <p:cNvPicPr/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2052003" y="2996516"/>
            <a:ext cx="1440000" cy="1440000"/>
          </a:xfrm>
          <a:prstGeom prst="ellipse">
            <a:avLst/>
          </a:prstGeom>
          <a:noFill/>
          <a:ln>
            <a:noFill/>
          </a:ln>
          <a:effectLst>
            <a:softEdge rad="38100"/>
          </a:effectLst>
        </p:spPr>
      </p:pic>
      <p:pic>
        <p:nvPicPr>
          <p:cNvPr id="32" name="image27.png"/>
          <p:cNvPicPr/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4139957" y="2996422"/>
            <a:ext cx="1440000" cy="1440000"/>
          </a:xfrm>
          <a:prstGeom prst="ellipse">
            <a:avLst/>
          </a:prstGeom>
          <a:solidFill>
            <a:srgbClr val="4399FB"/>
          </a:solidFill>
          <a:ln>
            <a:noFill/>
          </a:ln>
          <a:effectLst>
            <a:softEdge rad="38100"/>
          </a:effectLst>
        </p:spPr>
      </p:pic>
      <p:sp>
        <p:nvSpPr>
          <p:cNvPr id="33" name="燕尾形 32"/>
          <p:cNvSpPr/>
          <p:nvPr/>
        </p:nvSpPr>
        <p:spPr>
          <a:xfrm>
            <a:off x="1475740" y="3573146"/>
            <a:ext cx="504190" cy="28765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4" name="燕尾形 33"/>
          <p:cNvSpPr/>
          <p:nvPr/>
        </p:nvSpPr>
        <p:spPr>
          <a:xfrm>
            <a:off x="3564255" y="3573146"/>
            <a:ext cx="504190" cy="28765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36" name="image28.png"/>
          <p:cNvPicPr/>
          <p:nvPr/>
        </p:nvPicPr>
        <p:blipFill>
          <a:blip r:embed="rId8" cstate="screen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4148" y="3183943"/>
            <a:ext cx="1113112" cy="1109278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37" name="image28.png"/>
          <p:cNvPicPr/>
          <p:nvPr/>
        </p:nvPicPr>
        <p:blipFill>
          <a:blip r:embed="rId8" cstate="screen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9064" y="2492982"/>
            <a:ext cx="1113112" cy="1109278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38" name="image28.png"/>
          <p:cNvPicPr/>
          <p:nvPr/>
        </p:nvPicPr>
        <p:blipFill>
          <a:blip r:embed="rId8" cstate="screen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9699" y="3717262"/>
            <a:ext cx="1113112" cy="1109278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sp>
        <p:nvSpPr>
          <p:cNvPr id="39" name="矩形 38"/>
          <p:cNvSpPr/>
          <p:nvPr/>
        </p:nvSpPr>
        <p:spPr>
          <a:xfrm>
            <a:off x="252095" y="2348866"/>
            <a:ext cx="5400040" cy="302450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908175" y="4509135"/>
            <a:ext cx="2697480" cy="6591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055470"/>
                </a:solidFill>
                <a:latin typeface="微软雅黑" charset="0"/>
                <a:ea typeface="微软雅黑" charset="0"/>
                <a:sym typeface="+mn-ea"/>
              </a:rPr>
              <a:t>台址国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solidFill>
                  <a:srgbClr val="055470"/>
                </a:solidFill>
                <a:latin typeface="微软雅黑" charset="0"/>
                <a:ea typeface="微软雅黑" charset="0"/>
              </a:rPr>
              <a:t>数据采集、干涉、预处理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084570" y="4869180"/>
            <a:ext cx="2240280" cy="933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055470"/>
                </a:solidFill>
                <a:latin typeface="微软雅黑" charset="0"/>
                <a:ea typeface="微软雅黑" charset="0"/>
                <a:sym typeface="+mn-ea"/>
              </a:rPr>
              <a:t>区域中心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solidFill>
                  <a:srgbClr val="055470"/>
                </a:solidFill>
                <a:latin typeface="微软雅黑" charset="0"/>
                <a:ea typeface="微软雅黑" charset="0"/>
              </a:rPr>
              <a:t>深度分析、存档发布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>
                <a:solidFill>
                  <a:srgbClr val="055470"/>
                </a:solidFill>
                <a:latin typeface="微软雅黑" charset="0"/>
                <a:ea typeface="微软雅黑" charset="0"/>
              </a:rPr>
              <a:t>科学研究、技术研发</a:t>
            </a:r>
          </a:p>
        </p:txBody>
      </p:sp>
      <p:grpSp>
        <p:nvGrpSpPr>
          <p:cNvPr id="57" name="组 56"/>
          <p:cNvGrpSpPr/>
          <p:nvPr/>
        </p:nvGrpSpPr>
        <p:grpSpPr>
          <a:xfrm>
            <a:off x="1499266" y="2421498"/>
            <a:ext cx="1052881" cy="1151513"/>
            <a:chOff x="1499265" y="1564247"/>
            <a:chExt cx="1052881" cy="1151513"/>
          </a:xfrm>
        </p:grpSpPr>
        <p:sp>
          <p:nvSpPr>
            <p:cNvPr id="42" name="Shape 190"/>
            <p:cNvSpPr/>
            <p:nvPr/>
          </p:nvSpPr>
          <p:spPr>
            <a:xfrm>
              <a:off x="1499265" y="1564247"/>
              <a:ext cx="1052881" cy="47192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marR="40640" indent="40640" defTabSz="914400">
                <a:defRPr sz="1600">
                  <a:uFill>
                    <a:solidFill>
                      <a:srgbClr val="FFFFFF"/>
                    </a:solidFill>
                  </a:uFill>
                  <a:latin typeface="冬青黑体简体中文 W3"/>
                  <a:ea typeface="冬青黑体简体中文 W3"/>
                  <a:cs typeface="冬青黑体简体中文 W3"/>
                  <a:sym typeface="冬青黑体简体中文 W3"/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uFillTx/>
                </a:defRPr>
              </a:pPr>
              <a:r>
                <a:rPr sz="1200" b="1" dirty="0">
                  <a:solidFill>
                    <a:prstClr val="black"/>
                  </a:solidFill>
                  <a:uFillTx/>
                  <a:latin typeface="Hiragino Sans GB W6" charset="-122"/>
                  <a:ea typeface="Hiragino Sans GB W6" charset="-122"/>
                  <a:cs typeface="Hiragino Sans GB W6" charset="-122"/>
                </a:rPr>
                <a:t>2020</a:t>
              </a:r>
              <a:r>
                <a:rPr sz="1200" dirty="0">
                  <a:solidFill>
                    <a:prstClr val="black"/>
                  </a:solidFill>
                </a:rPr>
                <a:t>: </a:t>
              </a:r>
              <a:r>
                <a:rPr sz="1200" b="1" dirty="0">
                  <a:solidFill>
                    <a:prstClr val="black"/>
                  </a:solidFill>
                  <a:uFillTx/>
                  <a:latin typeface="Hiragino Sans GB W6" charset="-122"/>
                  <a:ea typeface="Hiragino Sans GB W6" charset="-122"/>
                  <a:cs typeface="Hiragino Sans GB W6" charset="-122"/>
                </a:rPr>
                <a:t>5000PB/</a:t>
              </a:r>
              <a:r>
                <a:rPr lang="zh-CN" altLang="en-US" sz="1200" b="1" dirty="0">
                  <a:solidFill>
                    <a:prstClr val="black"/>
                  </a:solidFill>
                  <a:uFillTx/>
                  <a:latin typeface="Hiragino Sans GB W6" charset="-122"/>
                  <a:ea typeface="Hiragino Sans GB W6" charset="-122"/>
                  <a:cs typeface="Hiragino Sans GB W6" charset="-122"/>
                </a:rPr>
                <a:t>天</a:t>
              </a:r>
              <a:endParaRPr sz="1200" b="1" dirty="0">
                <a:solidFill>
                  <a:prstClr val="black"/>
                </a:solidFill>
                <a:uFillTx/>
                <a:latin typeface="Hiragino Sans GB W6" charset="-122"/>
                <a:ea typeface="Hiragino Sans GB W6" charset="-122"/>
                <a:cs typeface="Hiragino Sans GB W6" charset="-122"/>
              </a:endParaRPr>
            </a:p>
          </p:txBody>
        </p:sp>
        <p:cxnSp>
          <p:nvCxnSpPr>
            <p:cNvPr id="43" name="直接箭头连接符 29"/>
            <p:cNvCxnSpPr/>
            <p:nvPr/>
          </p:nvCxnSpPr>
          <p:spPr>
            <a:xfrm>
              <a:off x="1793685" y="1991397"/>
              <a:ext cx="0" cy="7243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 59"/>
          <p:cNvGrpSpPr/>
          <p:nvPr/>
        </p:nvGrpSpPr>
        <p:grpSpPr>
          <a:xfrm>
            <a:off x="5594160" y="2471987"/>
            <a:ext cx="1052881" cy="1041467"/>
            <a:chOff x="5594159" y="1614736"/>
            <a:chExt cx="1052881" cy="1041467"/>
          </a:xfrm>
        </p:grpSpPr>
        <p:sp>
          <p:nvSpPr>
            <p:cNvPr id="46" name="Shape 190"/>
            <p:cNvSpPr/>
            <p:nvPr/>
          </p:nvSpPr>
          <p:spPr>
            <a:xfrm>
              <a:off x="5594159" y="1614736"/>
              <a:ext cx="1052881" cy="28725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marR="40640" indent="40640" defTabSz="914400">
                <a:defRPr sz="1600">
                  <a:uFill>
                    <a:solidFill>
                      <a:srgbClr val="FFFFFF"/>
                    </a:solidFill>
                  </a:uFill>
                  <a:latin typeface="冬青黑体简体中文 W3"/>
                  <a:ea typeface="冬青黑体简体中文 W3"/>
                  <a:cs typeface="冬青黑体简体中文 W3"/>
                  <a:sym typeface="冬青黑体简体中文 W3"/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uFillTx/>
                </a:defRPr>
              </a:pPr>
              <a:r>
                <a:rPr lang="en-US" altLang="zh-CN" sz="1200" b="1" dirty="0">
                  <a:solidFill>
                    <a:prstClr val="black"/>
                  </a:solidFill>
                  <a:uFillTx/>
                  <a:latin typeface="Hiragino Sans GB W6" charset="-122"/>
                  <a:ea typeface="Hiragino Sans GB W6" charset="-122"/>
                  <a:cs typeface="Hiragino Sans GB W6" charset="-122"/>
                </a:rPr>
                <a:t>128PB</a:t>
              </a:r>
              <a:r>
                <a:rPr lang="en-US" altLang="zh-CN" sz="1200" b="1" dirty="0">
                  <a:solidFill>
                    <a:prstClr val="black"/>
                  </a:solidFill>
                </a:rPr>
                <a:t>/</a:t>
              </a:r>
              <a:r>
                <a:rPr lang="zh-CN" altLang="en-US" sz="1200" b="1" dirty="0">
                  <a:solidFill>
                    <a:prstClr val="black"/>
                  </a:solidFill>
                </a:rPr>
                <a:t>年</a:t>
              </a:r>
              <a:endParaRPr sz="1200" b="1" dirty="0">
                <a:solidFill>
                  <a:prstClr val="black"/>
                </a:solidFill>
              </a:endParaRPr>
            </a:p>
          </p:txBody>
        </p:sp>
        <p:cxnSp>
          <p:nvCxnSpPr>
            <p:cNvPr id="47" name="直接箭头连接符 29"/>
            <p:cNvCxnSpPr/>
            <p:nvPr/>
          </p:nvCxnSpPr>
          <p:spPr>
            <a:xfrm>
              <a:off x="6084570" y="1931840"/>
              <a:ext cx="0" cy="7243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 58"/>
          <p:cNvGrpSpPr/>
          <p:nvPr/>
        </p:nvGrpSpPr>
        <p:grpSpPr>
          <a:xfrm>
            <a:off x="4477114" y="2465210"/>
            <a:ext cx="1052881" cy="1048245"/>
            <a:chOff x="4477113" y="1607959"/>
            <a:chExt cx="1052881" cy="1048245"/>
          </a:xfrm>
        </p:grpSpPr>
        <p:sp>
          <p:nvSpPr>
            <p:cNvPr id="48" name="Shape 190"/>
            <p:cNvSpPr/>
            <p:nvPr/>
          </p:nvSpPr>
          <p:spPr>
            <a:xfrm>
              <a:off x="4477113" y="1607959"/>
              <a:ext cx="1052881" cy="28725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marR="40640" indent="40640" defTabSz="914400">
                <a:defRPr sz="1600">
                  <a:uFill>
                    <a:solidFill>
                      <a:srgbClr val="FFFFFF"/>
                    </a:solidFill>
                  </a:uFill>
                  <a:latin typeface="冬青黑体简体中文 W3"/>
                  <a:ea typeface="冬青黑体简体中文 W3"/>
                  <a:cs typeface="冬青黑体简体中文 W3"/>
                  <a:sym typeface="冬青黑体简体中文 W3"/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uFillTx/>
                </a:defRPr>
              </a:pPr>
              <a:r>
                <a:rPr lang="en-US" altLang="zh-CN" sz="1200" b="1" dirty="0">
                  <a:solidFill>
                    <a:prstClr val="black"/>
                  </a:solidFill>
                  <a:uFillTx/>
                  <a:latin typeface="Hiragino Sans GB W6" charset="-122"/>
                  <a:ea typeface="Hiragino Sans GB W6" charset="-122"/>
                  <a:cs typeface="Hiragino Sans GB W6" charset="-122"/>
                </a:rPr>
                <a:t>300Pflops</a:t>
              </a:r>
              <a:endParaRPr sz="1200" b="1" dirty="0">
                <a:solidFill>
                  <a:prstClr val="black"/>
                </a:solidFill>
                <a:uFillTx/>
                <a:latin typeface="Hiragino Sans GB W6" charset="-122"/>
                <a:ea typeface="Hiragino Sans GB W6" charset="-122"/>
                <a:cs typeface="Hiragino Sans GB W6" charset="-122"/>
              </a:endParaRPr>
            </a:p>
          </p:txBody>
        </p:sp>
        <p:cxnSp>
          <p:nvCxnSpPr>
            <p:cNvPr id="49" name="直接箭头连接符 29"/>
            <p:cNvCxnSpPr/>
            <p:nvPr/>
          </p:nvCxnSpPr>
          <p:spPr>
            <a:xfrm>
              <a:off x="4996344" y="1931841"/>
              <a:ext cx="0" cy="7243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 57"/>
          <p:cNvGrpSpPr/>
          <p:nvPr/>
        </p:nvGrpSpPr>
        <p:grpSpPr>
          <a:xfrm>
            <a:off x="3328247" y="2416033"/>
            <a:ext cx="1052881" cy="1105812"/>
            <a:chOff x="3328246" y="1558783"/>
            <a:chExt cx="1052881" cy="1105812"/>
          </a:xfrm>
        </p:grpSpPr>
        <p:sp>
          <p:nvSpPr>
            <p:cNvPr id="52" name="Shape 190"/>
            <p:cNvSpPr/>
            <p:nvPr/>
          </p:nvSpPr>
          <p:spPr>
            <a:xfrm>
              <a:off x="3328246" y="1558783"/>
              <a:ext cx="1052881" cy="47192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>
              <a:lvl1pPr marR="40640" indent="40640" defTabSz="914400">
                <a:defRPr sz="1600">
                  <a:uFill>
                    <a:solidFill>
                      <a:srgbClr val="FFFFFF"/>
                    </a:solidFill>
                  </a:uFill>
                  <a:latin typeface="冬青黑体简体中文 W3"/>
                  <a:ea typeface="冬青黑体简体中文 W3"/>
                  <a:cs typeface="冬青黑体简体中文 W3"/>
                  <a:sym typeface="冬青黑体简体中文 W3"/>
                </a:defRPr>
              </a:lvl1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uFillTx/>
                </a:defRPr>
              </a:pPr>
              <a:r>
                <a:rPr sz="1200" b="1" dirty="0">
                  <a:solidFill>
                    <a:prstClr val="black"/>
                  </a:solidFill>
                  <a:latin typeface="Hiragino Sans GB W6" charset="-122"/>
                  <a:ea typeface="Hiragino Sans GB W6" charset="-122"/>
                  <a:cs typeface="Hiragino Sans GB W6" charset="-122"/>
                </a:rPr>
                <a:t>2020: 50PB/</a:t>
              </a:r>
              <a:r>
                <a:rPr lang="zh-CN" altLang="en-US" sz="1200" b="1" dirty="0">
                  <a:solidFill>
                    <a:prstClr val="black"/>
                  </a:solidFill>
                  <a:latin typeface="Hiragino Sans GB W6" charset="-122"/>
                  <a:ea typeface="Hiragino Sans GB W6" charset="-122"/>
                  <a:cs typeface="Hiragino Sans GB W6" charset="-122"/>
                </a:rPr>
                <a:t>天</a:t>
              </a:r>
              <a:endParaRPr sz="1200" b="1" dirty="0">
                <a:solidFill>
                  <a:prstClr val="black"/>
                </a:solidFill>
                <a:latin typeface="Hiragino Sans GB W6" charset="-122"/>
                <a:ea typeface="Hiragino Sans GB W6" charset="-122"/>
                <a:cs typeface="Hiragino Sans GB W6" charset="-122"/>
              </a:endParaRPr>
            </a:p>
          </p:txBody>
        </p:sp>
        <p:cxnSp>
          <p:nvCxnSpPr>
            <p:cNvPr id="53" name="直接箭头连接符 29"/>
            <p:cNvCxnSpPr/>
            <p:nvPr/>
          </p:nvCxnSpPr>
          <p:spPr>
            <a:xfrm>
              <a:off x="3779912" y="1931840"/>
              <a:ext cx="0" cy="732755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文本框 61"/>
          <p:cNvSpPr txBox="1"/>
          <p:nvPr/>
        </p:nvSpPr>
        <p:spPr>
          <a:xfrm>
            <a:off x="9071173" y="4223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燕尾形箭头 62"/>
          <p:cNvSpPr/>
          <p:nvPr/>
        </p:nvSpPr>
        <p:spPr>
          <a:xfrm>
            <a:off x="5821508" y="3556093"/>
            <a:ext cx="488950" cy="367030"/>
          </a:xfrm>
          <a:prstGeom prst="notchedRightArrow">
            <a:avLst/>
          </a:prstGeom>
          <a:solidFill>
            <a:srgbClr val="34A4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G:\稻壳儿\5\miracomunicazione\shadow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" r="72104"/>
          <a:stretch>
            <a:fillRect/>
          </a:stretch>
        </p:blipFill>
        <p:spPr bwMode="auto">
          <a:xfrm>
            <a:off x="0" y="1569720"/>
            <a:ext cx="3542030" cy="52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:\稻壳儿\5\miracomunicazione\shadow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" r="-1685"/>
          <a:stretch>
            <a:fillRect/>
          </a:stretch>
        </p:blipFill>
        <p:spPr bwMode="auto">
          <a:xfrm>
            <a:off x="0" y="1249588"/>
            <a:ext cx="9151288" cy="52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组合 25"/>
          <p:cNvGrpSpPr/>
          <p:nvPr/>
        </p:nvGrpSpPr>
        <p:grpSpPr>
          <a:xfrm>
            <a:off x="3768091" y="848361"/>
            <a:ext cx="5382895" cy="417195"/>
            <a:chOff x="0" y="4371950"/>
            <a:chExt cx="11722236" cy="771550"/>
          </a:xfrm>
        </p:grpSpPr>
        <p:grpSp>
          <p:nvGrpSpPr>
            <p:cNvPr id="10" name="组合 9"/>
            <p:cNvGrpSpPr/>
            <p:nvPr/>
          </p:nvGrpSpPr>
          <p:grpSpPr>
            <a:xfrm>
              <a:off x="4416699" y="4371950"/>
              <a:ext cx="4695478" cy="771550"/>
              <a:chOff x="0" y="4371950"/>
              <a:chExt cx="4695478" cy="77155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00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直角三角形 11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00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145092" y="4371950"/>
              <a:ext cx="4695478" cy="771550"/>
              <a:chOff x="0" y="4371950"/>
              <a:chExt cx="4695478" cy="77155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105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直角三角形 14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105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873486" y="4371950"/>
              <a:ext cx="4695478" cy="771550"/>
              <a:chOff x="0" y="4371950"/>
              <a:chExt cx="4695478" cy="77155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187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直角三角形 17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187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01880" y="4371950"/>
              <a:ext cx="4695478" cy="771550"/>
              <a:chOff x="0" y="4371950"/>
              <a:chExt cx="4695478" cy="77155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218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直角三角形 20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218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0" y="4371950"/>
              <a:ext cx="4025752" cy="771550"/>
              <a:chOff x="669726" y="4371950"/>
              <a:chExt cx="4025752" cy="77155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669726" y="4371950"/>
                <a:ext cx="3254202" cy="771550"/>
              </a:xfrm>
              <a:prstGeom prst="rect">
                <a:avLst/>
              </a:prstGeom>
              <a:solidFill>
                <a:srgbClr val="25A0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直角三角形 23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25A0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7840569" y="4371950"/>
              <a:ext cx="3881667" cy="771550"/>
            </a:xfrm>
            <a:prstGeom prst="rect">
              <a:avLst/>
            </a:prstGeom>
            <a:solidFill>
              <a:srgbClr val="00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" y="848360"/>
            <a:ext cx="4777105" cy="777240"/>
            <a:chOff x="-1351441" y="0"/>
            <a:chExt cx="4595324" cy="1059582"/>
          </a:xfrm>
          <a:solidFill>
            <a:srgbClr val="055471"/>
          </a:solidFill>
        </p:grpSpPr>
        <p:sp>
          <p:nvSpPr>
            <p:cNvPr id="6" name="矩形 5"/>
            <p:cNvSpPr/>
            <p:nvPr/>
          </p:nvSpPr>
          <p:spPr>
            <a:xfrm>
              <a:off x="-1351441" y="0"/>
              <a:ext cx="3535740" cy="10595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直角三角形 6"/>
            <p:cNvSpPr/>
            <p:nvPr/>
          </p:nvSpPr>
          <p:spPr>
            <a:xfrm flipV="1">
              <a:off x="2184301" y="0"/>
              <a:ext cx="1059582" cy="1059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-55267" y="996126"/>
            <a:ext cx="4043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white"/>
                </a:solidFill>
                <a:latin typeface="微软雅黑" charset="0"/>
                <a:ea typeface="微软雅黑" charset="0"/>
                <a:sym typeface="+mn-ea"/>
              </a:rPr>
              <a:t>上海提出承载</a:t>
            </a:r>
            <a:r>
              <a:rPr lang="en-US" altLang="zh-CN" sz="2000" b="1" dirty="0">
                <a:solidFill>
                  <a:prstClr val="white"/>
                </a:solidFill>
                <a:latin typeface="微软雅黑" charset="0"/>
                <a:ea typeface="微软雅黑" charset="0"/>
                <a:sym typeface="+mn-ea"/>
              </a:rPr>
              <a:t>SKA</a:t>
            </a:r>
            <a:r>
              <a:rPr lang="zh-CN" altLang="en-US" sz="2000" b="1" dirty="0">
                <a:solidFill>
                  <a:prstClr val="white"/>
                </a:solidFill>
                <a:latin typeface="微软雅黑" charset="0"/>
                <a:ea typeface="微软雅黑" charset="0"/>
                <a:sym typeface="+mn-ea"/>
              </a:rPr>
              <a:t>亚洲中心的愿望</a:t>
            </a:r>
            <a:endParaRPr lang="zh-CN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0"/>
              <a:ea typeface="微软雅黑" charset="0"/>
              <a:sym typeface="+mn-ea"/>
            </a:endParaRPr>
          </a:p>
        </p:txBody>
      </p:sp>
      <p:pic>
        <p:nvPicPr>
          <p:cNvPr id="2" name="Shanghai_cities_places_architecture_buildings_skyscrapers_night_lights_1680x1050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745491" y="2165351"/>
            <a:ext cx="4012565" cy="2708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Shape 175"/>
          <p:cNvSpPr/>
          <p:nvPr/>
        </p:nvSpPr>
        <p:spPr>
          <a:xfrm>
            <a:off x="4864101" y="2165985"/>
            <a:ext cx="3598545" cy="686951"/>
          </a:xfrm>
          <a:prstGeom prst="rect">
            <a:avLst/>
          </a:prstGeom>
          <a:solidFill>
            <a:srgbClr val="055470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7625" tIns="47625" rIns="47625" bIns="47625" numCol="1" anchor="t">
            <a:noAutofit/>
          </a:bodyPr>
          <a:lstStyle>
            <a:lvl1pPr marL="624840" marR="40640" indent="-584200" algn="ctr" defTabSz="914400">
              <a:defRPr sz="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lang="zh-CN" altLang="en-US" sz="1600" noProof="1">
                <a:latin typeface="Segoe UI" charset="0"/>
                <a:ea typeface="微软雅黑" charset="0"/>
              </a:rPr>
              <a:t>上海科技创新“十三五”规划</a:t>
            </a:r>
            <a:endParaRPr lang="en-US" altLang="zh-CN" sz="1600" noProof="1">
              <a:latin typeface="Segoe UI" charset="0"/>
              <a:ea typeface="微软雅黑" charset="0"/>
            </a:endParaRPr>
          </a:p>
          <a:p>
            <a:pPr eaLnBrk="1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lang="zh-CN" altLang="en-US" sz="1600" dirty="0">
                <a:solidFill>
                  <a:prstClr val="white"/>
                </a:solidFill>
                <a:effectLst/>
                <a:uFillTx/>
                <a:latin typeface="Segoe UI" charset="0"/>
                <a:ea typeface="微软雅黑" charset="0"/>
              </a:rPr>
              <a:t>下图为上海市科委副主任干频讲话</a:t>
            </a:r>
            <a:endParaRPr lang="zh-CN" altLang="en-US" sz="1600" noProof="1">
              <a:solidFill>
                <a:prstClr val="white"/>
              </a:solidFill>
              <a:effectLst/>
              <a:uFillTx/>
              <a:latin typeface="Segoe UI" charset="0"/>
              <a:ea typeface="微软雅黑" charset="0"/>
            </a:endParaRPr>
          </a:p>
        </p:txBody>
      </p:sp>
      <p:sp>
        <p:nvSpPr>
          <p:cNvPr id="8" name="Shape 177"/>
          <p:cNvSpPr/>
          <p:nvPr/>
        </p:nvSpPr>
        <p:spPr>
          <a:xfrm>
            <a:off x="744856" y="4955540"/>
            <a:ext cx="4026535" cy="436880"/>
          </a:xfrm>
          <a:prstGeom prst="rect">
            <a:avLst/>
          </a:prstGeom>
          <a:solidFill>
            <a:srgbClr val="055470"/>
          </a:solidFill>
          <a:ln>
            <a:solidFill>
              <a:srgbClr val="FFFFFF"/>
            </a:solidFill>
            <a:round/>
          </a:ln>
        </p:spPr>
        <p:txBody>
          <a:bodyPr lIns="47625" tIns="47625" rIns="47625" bIns="47625" anchor="ctr"/>
          <a:lstStyle>
            <a:lvl1pPr marL="624840" marR="40640" indent="-584200" algn="ctr" defTabSz="914400">
              <a:defRPr sz="2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1600">
                <a:latin typeface="微软雅黑" charset="0"/>
                <a:ea typeface="微软雅黑" charset="0"/>
                <a:sym typeface="+mn-ea"/>
              </a:rPr>
              <a:t>建设具有全球影响力的科创中心</a:t>
            </a:r>
            <a:r>
              <a:rPr lang="en-US" sz="1600">
                <a:latin typeface="微软雅黑" charset="0"/>
                <a:ea typeface="微软雅黑" charset="0"/>
                <a:sym typeface="+mn-ea"/>
              </a:rPr>
              <a:t>,</a:t>
            </a:r>
            <a:r>
              <a:rPr lang="zh-CN" altLang="en-US" sz="1600">
                <a:latin typeface="微软雅黑" charset="0"/>
                <a:ea typeface="微软雅黑" charset="0"/>
                <a:sym typeface="+mn-ea"/>
              </a:rPr>
              <a:t>一带一路</a:t>
            </a:r>
            <a:endParaRPr sz="1600" noProof="1">
              <a:latin typeface="微软雅黑" charset="0"/>
              <a:ea typeface="微软雅黑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24594" t="17670" r="20520" b="26731"/>
          <a:stretch/>
        </p:blipFill>
        <p:spPr>
          <a:xfrm>
            <a:off x="4864100" y="2971012"/>
            <a:ext cx="3597910" cy="24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Focus Session Summary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Pulsars for Public &amp; Pupils  |  Robert Hollow  | </a:t>
            </a:r>
            <a:endParaRPr lang="en-US">
              <a:solidFill>
                <a:srgbClr val="FBFEFF"/>
              </a:solidFill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899592" y="1628939"/>
            <a:ext cx="2310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u="sng"/>
              <a:t>Already using VO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253033" y="1628939"/>
            <a:ext cx="2207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u="sng"/>
              <a:t>Interested in VO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083742" y="1994064"/>
            <a:ext cx="200920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ASKAP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CTA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GAIA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 smtClean="0"/>
              <a:t>LIGO/VIRGO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 smtClean="0"/>
              <a:t>LAMOST</a:t>
            </a:r>
            <a:endParaRPr lang="en-US" altLang="zh-CN" dirty="0"/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6621333" y="2000414"/>
            <a:ext cx="10645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LSST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FAST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3475038" y="1633702"/>
            <a:ext cx="25404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u="sng" dirty="0"/>
              <a:t>Planning to use VO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3762375" y="2000414"/>
            <a:ext cx="13805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SKA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EUCLID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JWST</a:t>
            </a:r>
          </a:p>
        </p:txBody>
      </p:sp>
      <p:sp>
        <p:nvSpPr>
          <p:cNvPr id="20" name="矩形 19"/>
          <p:cNvSpPr/>
          <p:nvPr/>
        </p:nvSpPr>
        <p:spPr>
          <a:xfrm>
            <a:off x="599625" y="3859153"/>
            <a:ext cx="82912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u="sng" dirty="0"/>
              <a:t>Feedback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000" dirty="0"/>
              <a:t>Do we need better feedback mechanisms from existing (big) projects into </a:t>
            </a:r>
            <a:r>
              <a:rPr lang="en-US" altLang="zh-CN" sz="2000" dirty="0" smtClean="0"/>
              <a:t>IVOA standards </a:t>
            </a:r>
            <a:r>
              <a:rPr lang="en-US" altLang="zh-CN" sz="2000" dirty="0"/>
              <a:t>process?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000" dirty="0"/>
              <a:t>How do we best handle potential </a:t>
            </a:r>
            <a:r>
              <a:rPr lang="en-US" altLang="en-US" sz="2000" dirty="0"/>
              <a:t>“</a:t>
            </a:r>
            <a:r>
              <a:rPr lang="en-US" altLang="zh-CN" sz="2000" dirty="0"/>
              <a:t>forked</a:t>
            </a:r>
            <a:r>
              <a:rPr lang="en-US" altLang="en-US" sz="2000" dirty="0"/>
              <a:t>”</a:t>
            </a:r>
            <a:r>
              <a:rPr lang="en-US" altLang="zh-CN" sz="2000" dirty="0"/>
              <a:t> versions of IVOA specs in the wild?</a:t>
            </a:r>
          </a:p>
          <a:p>
            <a:endParaRPr lang="en-US" altLang="zh-CN" sz="2000" dirty="0"/>
          </a:p>
          <a:p>
            <a:r>
              <a:rPr lang="en-US" altLang="zh-CN" sz="2000" u="sng" dirty="0"/>
              <a:t>Advice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000" dirty="0"/>
              <a:t>What is the best way for projects to get help with VO standards? IVOA or </a:t>
            </a:r>
            <a:r>
              <a:rPr lang="en-US" altLang="zh-CN" sz="2000" dirty="0" smtClean="0"/>
              <a:t>national level </a:t>
            </a:r>
            <a:r>
              <a:rPr lang="en-US" altLang="zh-CN" sz="2000" dirty="0"/>
              <a:t>projects?</a:t>
            </a:r>
            <a:r>
              <a:rPr lang="en-US" altLang="zh-CN" sz="20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51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 and Discussion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400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LAMOST</a:t>
            </a:r>
            <a:r>
              <a:rPr lang="zh-CN" altLang="en-US" sz="2400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en-US" sz="24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个别</a:t>
            </a:r>
            <a:r>
              <a:rPr lang="zh-CN" altLang="en-US" sz="2400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项目的牵引下，国内天文数据的规范化管理和共享开始起步并取得显著成果</a:t>
            </a:r>
            <a:endParaRPr lang="en-US" altLang="zh-CN" sz="2400" dirty="0" smtClean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有了自己的数据发布平台</a:t>
            </a:r>
            <a:endParaRPr lang="en-US" altLang="zh-CN" sz="2000" dirty="0" smtClean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en-US" altLang="zh-CN" sz="2000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CDS </a:t>
            </a:r>
            <a:r>
              <a:rPr lang="en-US" altLang="zh-CN" sz="2000" dirty="0" err="1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VizieR</a:t>
            </a:r>
            <a:r>
              <a:rPr lang="zh-CN" altLang="en-US" sz="2000" dirty="0" smtClean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作为核心数据集收录</a:t>
            </a:r>
            <a:endParaRPr lang="en-US" altLang="zh-CN" sz="2000" dirty="0" smtClean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 smtClean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对包括观测自动化、数据处理</a:t>
            </a:r>
            <a:r>
              <a:rPr lang="en-US" altLang="zh-CN" sz="2400" dirty="0" smtClean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 smtClean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en-US" altLang="zh-CN" sz="2400" dirty="0" smtClean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 smtClean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共享等在内的    “软性”工作重视不足、投入不足</a:t>
            </a:r>
            <a:endParaRPr lang="en-US" altLang="zh-CN" sz="2400" dirty="0" smtClean="0">
              <a:solidFill>
                <a:srgbClr val="66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缺乏严肃的数据管理规划</a:t>
            </a:r>
            <a:endParaRPr lang="en-US" altLang="zh-CN" sz="2000" dirty="0" smtClean="0">
              <a:solidFill>
                <a:srgbClr val="66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缺乏稳定的研发投入</a:t>
            </a:r>
            <a:endParaRPr lang="en-US" altLang="zh-CN" sz="2000" dirty="0" smtClean="0">
              <a:solidFill>
                <a:srgbClr val="66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 smtClean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缺乏高素质的人员队伍</a:t>
            </a:r>
            <a:endParaRPr lang="en-US" altLang="zh-CN" sz="2000" dirty="0" smtClean="0">
              <a:solidFill>
                <a:srgbClr val="66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我们在国际上的声音很弱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20845292">
            <a:off x="2743498" y="5276879"/>
            <a:ext cx="6032421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与</a:t>
            </a:r>
            <a:r>
              <a:rPr lang="zh-CN" altLang="en-US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国际先进项目</a:t>
            </a:r>
            <a:r>
              <a:rPr lang="zh-CN" altLang="en-US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相比，我们</a:t>
            </a:r>
            <a:r>
              <a:rPr lang="zh-CN" altLang="en-US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显得</a:t>
            </a:r>
            <a:r>
              <a:rPr lang="zh-CN" altLang="en-US" smtClean="0">
                <a:latin typeface="华文仿宋" panose="02010600040101010101" pitchFamily="2" charset="-122"/>
                <a:ea typeface="华文仿宋" panose="02010600040101010101" pitchFamily="2" charset="-122"/>
              </a:rPr>
              <a:t>“有点虚”</a:t>
            </a:r>
            <a:endParaRPr lang="zh-CN" altLang="en-US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03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5656" y="2320970"/>
            <a:ext cx="6048672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9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联  合</a:t>
            </a:r>
            <a:endParaRPr lang="zh-CN" altLang="en-US" sz="9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13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3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Focus Sessions on “Interoperability of data from major astronomy projects” at the May 2016 IVOA Interoperability </a:t>
            </a:r>
            <a:r>
              <a:rPr lang="en-US" altLang="zh-CN" dirty="0" smtClean="0"/>
              <a:t>Meeting</a:t>
            </a:r>
          </a:p>
          <a:p>
            <a:r>
              <a:rPr lang="en-US" altLang="zh-CN" dirty="0" smtClean="0"/>
              <a:t>Selected slides from international projects</a:t>
            </a:r>
          </a:p>
          <a:p>
            <a:r>
              <a:rPr lang="en-US" altLang="zh-CN" dirty="0" smtClean="0"/>
              <a:t>LAMOST, FAST and SKA-China</a:t>
            </a:r>
          </a:p>
          <a:p>
            <a:r>
              <a:rPr lang="en-US" altLang="zh-CN" dirty="0" smtClean="0"/>
              <a:t>Conclusion and discussion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6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0" y="0"/>
            <a:ext cx="887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" y="0"/>
            <a:ext cx="887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5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" y="0"/>
            <a:ext cx="887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4" y="0"/>
            <a:ext cx="8871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" y="0"/>
            <a:ext cx="887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" y="0"/>
            <a:ext cx="887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" y="0"/>
            <a:ext cx="887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" y="0"/>
            <a:ext cx="887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" y="0"/>
            <a:ext cx="9141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6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6" y="0"/>
            <a:ext cx="8872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4" y="0"/>
            <a:ext cx="887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4" y="0"/>
            <a:ext cx="887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7" y="0"/>
            <a:ext cx="887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4" y="0"/>
            <a:ext cx="887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4" y="0"/>
            <a:ext cx="887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4" y="0"/>
            <a:ext cx="887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4" y="0"/>
            <a:ext cx="887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4" y="0"/>
            <a:ext cx="887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"/>
            <a:ext cx="9144000" cy="685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4" y="0"/>
            <a:ext cx="887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0"/>
            <a:ext cx="9144000" cy="68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3"/>
            <a:ext cx="9144000" cy="68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9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1"/>
            <a:ext cx="9144000" cy="68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"/>
            <a:ext cx="9144000" cy="68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1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"/>
            <a:ext cx="9144000" cy="68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9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"/>
            <a:ext cx="9144000" cy="68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2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"/>
            <a:ext cx="9144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6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"/>
            <a:ext cx="9144000" cy="68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4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"/>
            <a:ext cx="9144000" cy="68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4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"/>
            <a:ext cx="9144000" cy="68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34"/>
            <a:ext cx="9144000" cy="57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9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" y="570371"/>
            <a:ext cx="9143559" cy="57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" y="0"/>
            <a:ext cx="914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571593"/>
            <a:ext cx="9143980" cy="57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34"/>
            <a:ext cx="9144000" cy="57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571692"/>
            <a:ext cx="9143385" cy="57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570212"/>
            <a:ext cx="9143244" cy="57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571692"/>
            <a:ext cx="9143385" cy="57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" y="571231"/>
            <a:ext cx="9143290" cy="57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8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34"/>
            <a:ext cx="9144000" cy="57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34"/>
            <a:ext cx="9144000" cy="57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570212"/>
            <a:ext cx="9143244" cy="57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45"/>
            <a:ext cx="9144000" cy="5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34"/>
            <a:ext cx="9144000" cy="57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34"/>
            <a:ext cx="9144000" cy="57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3"/>
          <p:cNvSpPr>
            <a:spLocks noGrp="1"/>
          </p:cNvSpPr>
          <p:nvPr>
            <p:ph type="title"/>
          </p:nvPr>
        </p:nvSpPr>
        <p:spPr>
          <a:xfrm>
            <a:off x="360363" y="3463183"/>
            <a:ext cx="8043863" cy="1373596"/>
          </a:xfrm>
        </p:spPr>
        <p:txBody>
          <a:bodyPr/>
          <a:lstStyle/>
          <a:p>
            <a:pPr algn="ctr" eaLnBrk="1" hangingPunct="1"/>
            <a:r>
              <a:rPr lang="en-AU" sz="3600" dirty="0" smtClean="0"/>
              <a:t/>
            </a:r>
            <a:br>
              <a:rPr lang="en-AU" sz="3600" dirty="0" smtClean="0"/>
            </a:br>
            <a:r>
              <a:rPr lang="en-AU" sz="3200" dirty="0" smtClean="0"/>
              <a:t>The CSIRO ASKAP Science Data Archive</a:t>
            </a:r>
            <a:br>
              <a:rPr lang="en-AU" sz="3200" dirty="0" smtClean="0"/>
            </a:br>
            <a:r>
              <a:rPr lang="en-AU" sz="3200" dirty="0" smtClean="0"/>
              <a:t>Progress and Plans</a:t>
            </a:r>
            <a:br>
              <a:rPr lang="en-AU" sz="3200" dirty="0" smtClean="0"/>
            </a:br>
            <a:endParaRPr lang="en-AU" sz="3200" dirty="0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60363" y="5626100"/>
            <a:ext cx="4751387" cy="144463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 smtClean="0"/>
              <a:t>CSIRO astronomy and space science</a:t>
            </a:r>
          </a:p>
        </p:txBody>
      </p:sp>
      <p:sp>
        <p:nvSpPr>
          <p:cNvPr id="25603" name="Footer Placeholder 2"/>
          <p:cNvSpPr txBox="1">
            <a:spLocks/>
          </p:cNvSpPr>
          <p:nvPr/>
        </p:nvSpPr>
        <p:spPr bwMode="auto">
          <a:xfrm>
            <a:off x="455535" y="4920286"/>
            <a:ext cx="804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 eaLnBrk="1" hangingPunct="1"/>
            <a:r>
              <a:rPr lang="en-AU" sz="1600" b="1" dirty="0">
                <a:solidFill>
                  <a:srgbClr val="FBFEFF"/>
                </a:solidFill>
                <a:latin typeface="Calibri" pitchFamily="34" charset="0"/>
                <a:ea typeface="+mn-ea"/>
              </a:rPr>
              <a:t>Jessica Chapman, </a:t>
            </a:r>
            <a:r>
              <a:rPr lang="en-AU" sz="1600" b="1" dirty="0" smtClean="0">
                <a:solidFill>
                  <a:srgbClr val="FBFEFF"/>
                </a:solidFill>
                <a:latin typeface="Calibri" pitchFamily="34" charset="0"/>
                <a:ea typeface="+mn-ea"/>
              </a:rPr>
              <a:t>CSIRO</a:t>
            </a:r>
            <a:endParaRPr lang="en-US" sz="1600" dirty="0">
              <a:solidFill>
                <a:srgbClr val="FBFEFF"/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6" name="Picture 5" descr="SteveBarker_ASKAP_lp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2" y="-1611560"/>
            <a:ext cx="9241522" cy="478787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135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 txBox="1">
            <a:spLocks noChangeArrowheads="1"/>
          </p:cNvSpPr>
          <p:nvPr/>
        </p:nvSpPr>
        <p:spPr bwMode="auto">
          <a:xfrm>
            <a:off x="1066800" y="228600"/>
            <a:ext cx="72009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800" rIns="0" bIns="46800" anchor="b"/>
          <a:lstStyle/>
          <a:p>
            <a:pPr defTabSz="457200" eaLnBrk="1" hangingPunct="1"/>
            <a:r>
              <a:rPr lang="en-AU" sz="2800" dirty="0">
                <a:solidFill>
                  <a:srgbClr val="005800"/>
                </a:solidFill>
                <a:latin typeface="Arial" charset="0"/>
                <a:ea typeface="ヒラギノ角ゴ Pro W3" charset="-128"/>
              </a:rPr>
              <a:t>Australian SKA Pathfinder (ASKAP) </a:t>
            </a:r>
          </a:p>
        </p:txBody>
      </p:sp>
      <p:pic>
        <p:nvPicPr>
          <p:cNvPr id="10243" name="Picture 2" descr="_MG_527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233488"/>
            <a:ext cx="3586163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33400" y="3145968"/>
            <a:ext cx="3898900" cy="28887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</a:pPr>
            <a:endParaRPr lang="en-US" sz="1800" dirty="0">
              <a:solidFill>
                <a:srgbClr val="002060"/>
              </a:solidFill>
              <a:latin typeface="Arial" charset="0"/>
              <a:ea typeface="+mn-ea"/>
            </a:endParaRP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36 </a:t>
            </a: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  <a:sym typeface="Symbol" pitchFamily="18" charset="2"/>
              </a:rPr>
              <a:t></a:t>
            </a: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 12 m dishes</a:t>
            </a: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Max baseline = 6 km</a:t>
            </a: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Phased 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  <a:ea typeface="+mn-ea"/>
              </a:rPr>
              <a:t>Array </a:t>
            </a: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F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  <a:ea typeface="+mn-ea"/>
              </a:rPr>
              <a:t>eeds </a:t>
            </a: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– 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  <a:ea typeface="+mn-ea"/>
              </a:rPr>
              <a:t>188 elements</a:t>
            </a:r>
            <a:endParaRPr lang="en-US" sz="1800" dirty="0">
              <a:solidFill>
                <a:srgbClr val="002060"/>
              </a:solidFill>
              <a:latin typeface="Arial" charset="0"/>
              <a:ea typeface="+mn-ea"/>
            </a:endParaRP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Up to 36 beams </a:t>
            </a: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 charset="0"/>
                <a:ea typeface="+mn-ea"/>
              </a:rPr>
              <a:t>30 </a:t>
            </a: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deg</a:t>
            </a:r>
            <a:r>
              <a:rPr lang="en-US" sz="1800" baseline="30000" dirty="0">
                <a:solidFill>
                  <a:srgbClr val="002060"/>
                </a:solidFill>
                <a:latin typeface="Arial" charset="0"/>
                <a:ea typeface="+mn-ea"/>
              </a:rPr>
              <a:t>2</a:t>
            </a: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  <a:ea typeface="+mn-ea"/>
              </a:rPr>
              <a:t>Field of View</a:t>
            </a:r>
          </a:p>
          <a:p>
            <a:pPr defTabSz="457200" eaLnBrk="1" hangingPunct="1">
              <a:lnSpc>
                <a:spcPct val="70000"/>
              </a:lnSpc>
              <a:spcBef>
                <a:spcPct val="20000"/>
              </a:spcBef>
            </a:pPr>
            <a:endParaRPr lang="en-US" sz="1800" dirty="0">
              <a:solidFill>
                <a:srgbClr val="002060"/>
              </a:solidFill>
              <a:latin typeface="Arial" charset="0"/>
              <a:ea typeface="+mn-ea"/>
            </a:endParaRP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700 – 1800 MHz</a:t>
            </a: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charset="0"/>
                <a:ea typeface="+mn-ea"/>
              </a:rPr>
              <a:t>300 MHz Bandwidth</a:t>
            </a: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 charset="0"/>
                <a:ea typeface="+mn-ea"/>
              </a:rPr>
              <a:t>16,200 spectral channels</a:t>
            </a: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1800" dirty="0">
              <a:solidFill>
                <a:srgbClr val="002060"/>
              </a:solidFill>
              <a:latin typeface="Arial" charset="0"/>
              <a:ea typeface="+mn-ea"/>
            </a:endParaRPr>
          </a:p>
          <a:p>
            <a:pPr defTabSz="4572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C00000"/>
                </a:solidFill>
                <a:latin typeface="Arial" charset="0"/>
                <a:ea typeface="+mn-ea"/>
              </a:rPr>
              <a:t>Early Science begins in late 2016</a:t>
            </a:r>
            <a:endParaRPr lang="en-US" sz="2000" dirty="0">
              <a:solidFill>
                <a:srgbClr val="C00000"/>
              </a:solidFill>
              <a:latin typeface="Arial" charset="0"/>
              <a:ea typeface="+mn-ea"/>
            </a:endParaRP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1800" dirty="0" smtClean="0">
              <a:solidFill>
                <a:srgbClr val="002060"/>
              </a:solidFill>
              <a:latin typeface="Arial" charset="0"/>
              <a:ea typeface="+mn-ea"/>
            </a:endParaRP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</a:pPr>
            <a:endParaRPr lang="en-US" sz="1800" dirty="0">
              <a:solidFill>
                <a:srgbClr val="002060"/>
              </a:solidFill>
              <a:latin typeface="Arial" charset="0"/>
              <a:ea typeface="+mn-ea"/>
            </a:endParaRP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marL="180975" indent="-180975" defTabSz="457200" eaLnBrk="1" hangingPunct="1">
              <a:lnSpc>
                <a:spcPct val="70000"/>
              </a:lnSpc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10245" name="Picture 28" descr="PAF_Install_26July2011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3" y="1068388"/>
            <a:ext cx="3265487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57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ASKAP Data Management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827942"/>
            <a:ext cx="8469667" cy="5229957"/>
          </a:xfrm>
        </p:spPr>
      </p:pic>
    </p:spTree>
    <p:extLst>
      <p:ext uri="{BB962C8B-B14F-4D97-AF65-F5344CB8AC3E}">
        <p14:creationId xmlns:p14="http://schemas.microsoft.com/office/powerpoint/2010/main" val="9362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269874"/>
            <a:ext cx="8459787" cy="1010285"/>
          </a:xfrm>
        </p:spPr>
        <p:txBody>
          <a:bodyPr/>
          <a:lstStyle/>
          <a:p>
            <a:r>
              <a:rPr lang="en-AU" dirty="0" smtClean="0"/>
              <a:t>ASKAP </a:t>
            </a:r>
            <a:r>
              <a:rPr lang="en-AU" dirty="0" smtClean="0">
                <a:solidFill>
                  <a:srgbClr val="C00000"/>
                </a:solidFill>
              </a:rPr>
              <a:t>pipeline</a:t>
            </a:r>
            <a:r>
              <a:rPr lang="en-AU" dirty="0" smtClean="0"/>
              <a:t> data processing: </a:t>
            </a:r>
            <a:br>
              <a:rPr lang="en-AU" dirty="0" smtClean="0"/>
            </a:br>
            <a:r>
              <a:rPr lang="en-AU" dirty="0" smtClean="0"/>
              <a:t>Outline work flow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210" y="1576941"/>
            <a:ext cx="8459787" cy="51638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/>
              <a:t>Uncalibrated visibility data received from correlator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/>
              <a:t>Apply corrections and calibrations </a:t>
            </a:r>
            <a:r>
              <a:rPr lang="en-AU" sz="2800" dirty="0" smtClean="0">
                <a:sym typeface="Wingdings" pitchFamily="2" charset="2"/>
              </a:rPr>
              <a:t></a:t>
            </a:r>
            <a:r>
              <a:rPr lang="en-AU" sz="2800" dirty="0" smtClean="0"/>
              <a:t> calibrated visibilities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/>
              <a:t>Fourier Transform and further process the data </a:t>
            </a:r>
            <a:r>
              <a:rPr lang="en-AU" sz="2800" dirty="0" smtClean="0">
                <a:sym typeface="Wingdings" pitchFamily="2" charset="2"/>
              </a:rPr>
              <a:t> astronomy image and image cubes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>
                <a:sym typeface="Wingdings" pitchFamily="2" charset="2"/>
              </a:rPr>
              <a:t>Search images for astronomy sources  source ‘detections’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>
                <a:sym typeface="Wingdings" pitchFamily="2" charset="2"/>
              </a:rPr>
              <a:t>Write source detections into tables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>
                <a:sym typeface="Wingdings" pitchFamily="2" charset="2"/>
              </a:rPr>
              <a:t>Send finished data products to CASDA</a:t>
            </a:r>
          </a:p>
          <a:p>
            <a:endParaRPr lang="en-AU" dirty="0" smtClean="0">
              <a:sym typeface="Wingdings" pitchFamily="2" charset="2"/>
            </a:endParaRPr>
          </a:p>
          <a:p>
            <a:endParaRPr lang="en-AU" dirty="0" smtClean="0">
              <a:sym typeface="Wingdings" pitchFamily="2" charset="2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35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2" y="335666"/>
            <a:ext cx="8459787" cy="857250"/>
          </a:xfrm>
        </p:spPr>
        <p:txBody>
          <a:bodyPr/>
          <a:lstStyle/>
          <a:p>
            <a:r>
              <a:rPr lang="en-AU" sz="3200" dirty="0" smtClean="0"/>
              <a:t>ASKAP Data Products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0362" y="1051336"/>
            <a:ext cx="8459787" cy="5044664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C3E"/>
                </a:solidFill>
              </a:rPr>
              <a:t> Calibrated visibility data files </a:t>
            </a:r>
          </a:p>
          <a:p>
            <a:r>
              <a:rPr lang="en-AU" dirty="0" smtClean="0"/>
              <a:t>	archived for all continuum data (as 300 channels x 1 MHz)</a:t>
            </a:r>
            <a:endParaRPr lang="en-AU" sz="1200" dirty="0" smtClean="0"/>
          </a:p>
          <a:p>
            <a:pPr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C3E"/>
                </a:solidFill>
              </a:rPr>
              <a:t> Images  (2-d) and image cubes (3-d and 4-d) </a:t>
            </a:r>
          </a:p>
          <a:p>
            <a:r>
              <a:rPr lang="en-AU" dirty="0" smtClean="0"/>
              <a:t>      continuum, spectral line, polarisation, moment maps ..</a:t>
            </a:r>
          </a:p>
          <a:p>
            <a:pPr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C3E"/>
                </a:solidFill>
              </a:rPr>
              <a:t> Catalogues </a:t>
            </a:r>
          </a:p>
          <a:p>
            <a:r>
              <a:rPr lang="en-AU" dirty="0" smtClean="0"/>
              <a:t>	source detection tables (with data quality information)</a:t>
            </a:r>
          </a:p>
          <a:p>
            <a:r>
              <a:rPr lang="en-AU" dirty="0" smtClean="0"/>
              <a:t>	project-related information</a:t>
            </a:r>
          </a:p>
          <a:p>
            <a:r>
              <a:rPr lang="en-AU" dirty="0" smtClean="0"/>
              <a:t>ASKAP data products from the Survey Science projects are made publically available for general use after data quality validation. (No proprietary period)</a:t>
            </a:r>
          </a:p>
          <a:p>
            <a:r>
              <a:rPr lang="en-AU" dirty="0" smtClean="0"/>
              <a:t>CASDA data </a:t>
            </a:r>
            <a:r>
              <a:rPr lang="en-AU" dirty="0"/>
              <a:t>rate for full operations</a:t>
            </a:r>
            <a:r>
              <a:rPr lang="en-AU" dirty="0">
                <a:solidFill>
                  <a:srgbClr val="C00000"/>
                </a:solidFill>
              </a:rPr>
              <a:t>: 15 TB per day, 5 PB per year</a:t>
            </a:r>
            <a:r>
              <a:rPr lang="en-AU" dirty="0"/>
              <a:t>.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0074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 smtClean="0"/>
              <a:t>The CSIRO ASKAP Science Data Archive (CASDA)</a:t>
            </a:r>
            <a:endParaRPr lang="en-A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2" y="1138018"/>
            <a:ext cx="8459787" cy="5012419"/>
          </a:xfrm>
        </p:spPr>
        <p:txBody>
          <a:bodyPr/>
          <a:lstStyle/>
          <a:p>
            <a:r>
              <a:rPr lang="en-AU" dirty="0" smtClean="0"/>
              <a:t>CASDA provides a ‘big data’ science archive for ASKAP Data Products. The application supports: </a:t>
            </a:r>
          </a:p>
          <a:p>
            <a:pPr>
              <a:buFont typeface="Wingdings" pitchFamily="2" charset="2"/>
              <a:buChar char="q"/>
            </a:pPr>
            <a:r>
              <a:rPr lang="en-AU" dirty="0" smtClean="0"/>
              <a:t> Long term data storage at </a:t>
            </a:r>
            <a:r>
              <a:rPr lang="en-AU" dirty="0" err="1" smtClean="0"/>
              <a:t>Pawsey</a:t>
            </a:r>
            <a:r>
              <a:rPr lang="en-AU" dirty="0" smtClean="0"/>
              <a:t> Centre</a:t>
            </a:r>
          </a:p>
          <a:p>
            <a:pPr>
              <a:buFont typeface="Wingdings" pitchFamily="2" charset="2"/>
              <a:buChar char="q"/>
            </a:pPr>
            <a:r>
              <a:rPr lang="en-AU" dirty="0" smtClean="0"/>
              <a:t> Searches and data access using CSIRO Data Access Portal and VO services</a:t>
            </a:r>
          </a:p>
          <a:p>
            <a:pPr>
              <a:buFont typeface="Wingdings" pitchFamily="2" charset="2"/>
              <a:buChar char="q"/>
            </a:pPr>
            <a:r>
              <a:rPr lang="en-AU" dirty="0" smtClean="0"/>
              <a:t> Data uploads of science catalogues provided by Science Teams </a:t>
            </a:r>
          </a:p>
          <a:p>
            <a:pPr>
              <a:buFont typeface="Wingdings" pitchFamily="2" charset="2"/>
              <a:buChar char="q"/>
            </a:pPr>
            <a:r>
              <a:rPr lang="en-AU" dirty="0" smtClean="0"/>
              <a:t> Tools for setting data validation flags and quality information</a:t>
            </a:r>
          </a:p>
          <a:p>
            <a:pPr>
              <a:buFont typeface="Wingdings" pitchFamily="2" charset="2"/>
              <a:buChar char="q"/>
            </a:pPr>
            <a:r>
              <a:rPr lang="en-AU" dirty="0" smtClean="0"/>
              <a:t> User authentication and tools to manage team members</a:t>
            </a:r>
          </a:p>
          <a:p>
            <a:pPr>
              <a:buFont typeface="Wingdings" pitchFamily="2" charset="2"/>
              <a:buChar char="q"/>
            </a:pPr>
            <a:r>
              <a:rPr lang="en-AU" dirty="0"/>
              <a:t> </a:t>
            </a:r>
            <a:r>
              <a:rPr lang="en-AU" dirty="0" smtClean="0"/>
              <a:t>Digital Object Identifiers (DOIs)</a:t>
            </a:r>
          </a:p>
          <a:p>
            <a:pPr>
              <a:buFont typeface="Wingdings" pitchFamily="2" charset="2"/>
              <a:buChar char="q"/>
            </a:pPr>
            <a:r>
              <a:rPr lang="en-AU" dirty="0" smtClean="0"/>
              <a:t> Archive administration tasks: user mgt, queue control, monitoring and reports etc. </a:t>
            </a:r>
          </a:p>
          <a:p>
            <a:endParaRPr lang="en-AU" dirty="0" smtClean="0"/>
          </a:p>
          <a:p>
            <a:r>
              <a:rPr lang="en-AU" dirty="0" smtClean="0"/>
              <a:t> </a:t>
            </a:r>
          </a:p>
          <a:p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27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CASDA Virtual Observatory (VO) Services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535" y="1034676"/>
            <a:ext cx="8459787" cy="718820"/>
          </a:xfrm>
        </p:spPr>
        <p:txBody>
          <a:bodyPr/>
          <a:lstStyle/>
          <a:p>
            <a:r>
              <a:rPr lang="en-AU" dirty="0" smtClean="0"/>
              <a:t>CASDA includes VO data services that make use of international  protocols:</a:t>
            </a:r>
          </a:p>
          <a:p>
            <a:endParaRPr lang="en-AU" dirty="0" smtClean="0"/>
          </a:p>
          <a:p>
            <a:endParaRPr lang="en-AU" dirty="0"/>
          </a:p>
          <a:p>
            <a:r>
              <a:rPr lang="en-AU" dirty="0" smtClean="0"/>
              <a:t> </a:t>
            </a:r>
            <a:endParaRPr lang="en-AU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34297" y="1783976"/>
          <a:ext cx="7500094" cy="3211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823"/>
                <a:gridCol w="4551271"/>
              </a:tblGrid>
              <a:tr h="702083">
                <a:tc>
                  <a:txBody>
                    <a:bodyPr/>
                    <a:lstStyle/>
                    <a:p>
                      <a:r>
                        <a:rPr lang="en-AU" dirty="0" smtClean="0"/>
                        <a:t>VO Service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Notes</a:t>
                      </a:r>
                      <a:endParaRPr lang="en-AU" dirty="0"/>
                    </a:p>
                  </a:txBody>
                  <a:tcPr/>
                </a:tc>
              </a:tr>
              <a:tr h="802810"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Table Access Protocol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Access to source</a:t>
                      </a:r>
                      <a:r>
                        <a:rPr lang="en-AU" sz="2000" baseline="0" dirty="0" smtClean="0"/>
                        <a:t> detection catalogues</a:t>
                      </a:r>
                    </a:p>
                    <a:p>
                      <a:r>
                        <a:rPr lang="en-AU" sz="2000" baseline="0" dirty="0" smtClean="0"/>
                        <a:t>Cross-matching </a:t>
                      </a:r>
                      <a:endParaRPr lang="en-AU" sz="2000" dirty="0" smtClean="0"/>
                    </a:p>
                  </a:txBody>
                  <a:tcPr/>
                </a:tc>
              </a:tr>
              <a:tr h="465120"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Cone Search</a:t>
                      </a:r>
                      <a:r>
                        <a:rPr lang="en-AU" sz="2000" baseline="0" dirty="0" smtClean="0"/>
                        <a:t> Protocol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Simple cone-searches around given positions. </a:t>
                      </a:r>
                      <a:endParaRPr lang="en-AU" sz="2000" dirty="0"/>
                    </a:p>
                  </a:txBody>
                  <a:tcPr/>
                </a:tc>
              </a:tr>
              <a:tr h="802810"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Simple Image Access  Protocol (v2)</a:t>
                      </a:r>
                    </a:p>
                    <a:p>
                      <a:r>
                        <a:rPr lang="en-AU" sz="2000" dirty="0" smtClean="0"/>
                        <a:t>SODA, Datalink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Access to images and image cubes.</a:t>
                      </a:r>
                      <a:r>
                        <a:rPr lang="en-AU" sz="2000" baseline="0" dirty="0" smtClean="0"/>
                        <a:t> </a:t>
                      </a:r>
                    </a:p>
                    <a:p>
                      <a:r>
                        <a:rPr lang="en-AU" sz="2000" baseline="0" dirty="0" smtClean="0"/>
                        <a:t>2-d, 3-d, 4-d image cut-out service</a:t>
                      </a:r>
                      <a:endParaRPr lang="en-A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4297" y="5183171"/>
            <a:ext cx="789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/>
            <a:endParaRPr lang="en-AU" sz="180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defTabSz="457200" eaLnBrk="1" hangingPunct="1"/>
            <a:r>
              <a:rPr lang="en-AU" sz="1800" dirty="0" smtClean="0">
                <a:solidFill>
                  <a:prstClr val="black"/>
                </a:solidFill>
                <a:latin typeface="Arial" charset="0"/>
                <a:ea typeface="+mn-ea"/>
              </a:rPr>
              <a:t>All VO services can be accessed programmatically – i.e. with python scripts</a:t>
            </a:r>
          </a:p>
        </p:txBody>
      </p:sp>
    </p:spTree>
    <p:extLst>
      <p:ext uri="{BB962C8B-B14F-4D97-AF65-F5344CB8AC3E}">
        <p14:creationId xmlns:p14="http://schemas.microsoft.com/office/powerpoint/2010/main" val="22245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VO services</a:t>
            </a:r>
            <a:endParaRPr lang="en-AU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360362" y="1123315"/>
            <a:ext cx="8459787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The CASDA VO software uses CDS libraries (ADQL, UWS and SAVOT).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CASDA VO services are provided through a CSIRO VO registry.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Users are encouraged to use </a:t>
            </a:r>
            <a:r>
              <a:rPr lang="en-AU" dirty="0" err="1" smtClean="0"/>
              <a:t>TopCAT</a:t>
            </a:r>
            <a:r>
              <a:rPr lang="en-AU" dirty="0" smtClean="0"/>
              <a:t> for catalogues and to develop python scripts for catalogues and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CASDA provides its own interface for SIAPv2 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CASDA </a:t>
            </a:r>
            <a:r>
              <a:rPr lang="en-AU" dirty="0"/>
              <a:t>VO software </a:t>
            </a:r>
            <a:r>
              <a:rPr lang="en-AU" dirty="0" smtClean="0"/>
              <a:t>is </a:t>
            </a:r>
            <a:r>
              <a:rPr lang="en-AU" b="1" dirty="0">
                <a:solidFill>
                  <a:srgbClr val="C00000"/>
                </a:solidFill>
              </a:rPr>
              <a:t>now available </a:t>
            </a:r>
            <a:r>
              <a:rPr lang="en-AU" dirty="0" smtClean="0"/>
              <a:t>and can be configured for use with other applications. </a:t>
            </a:r>
          </a:p>
          <a:p>
            <a:r>
              <a:rPr lang="en-AU" b="1" dirty="0" smtClean="0">
                <a:solidFill>
                  <a:srgbClr val="C00000"/>
                </a:solidFill>
              </a:rPr>
              <a:t>Promoting 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Many radio astronomers have little experience with using VO services. Documentation and training is provided. </a:t>
            </a:r>
          </a:p>
        </p:txBody>
      </p:sp>
    </p:spTree>
    <p:extLst>
      <p:ext uri="{BB962C8B-B14F-4D97-AF65-F5344CB8AC3E}">
        <p14:creationId xmlns:p14="http://schemas.microsoft.com/office/powerpoint/2010/main" val="7407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1130" y="269875"/>
            <a:ext cx="8459787" cy="857250"/>
          </a:xfrm>
        </p:spPr>
        <p:txBody>
          <a:bodyPr/>
          <a:lstStyle/>
          <a:p>
            <a:r>
              <a:rPr lang="en-AU" dirty="0" smtClean="0"/>
              <a:t>Other CSIRO VO Services</a:t>
            </a:r>
            <a:endParaRPr lang="en-AU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57545" y="862745"/>
          <a:ext cx="8463372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140"/>
                <a:gridCol w="3287731"/>
                <a:gridCol w="3221501"/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Facility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What</a:t>
                      </a:r>
                      <a:r>
                        <a:rPr lang="en-AU" sz="2000" baseline="0" dirty="0" smtClean="0"/>
                        <a:t> it is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Notes</a:t>
                      </a:r>
                      <a:endParaRPr lang="en-A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AU" sz="2000" dirty="0" smtClean="0"/>
                        <a:t>Australia Telescope Online Archive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AU" sz="2000" dirty="0" smtClean="0">
                          <a:solidFill>
                            <a:srgbClr val="C00000"/>
                          </a:solidFill>
                        </a:rPr>
                        <a:t>Unprocessed</a:t>
                      </a:r>
                      <a:r>
                        <a:rPr lang="en-AU" sz="2000" dirty="0" smtClean="0"/>
                        <a:t> ATNF radio data</a:t>
                      </a:r>
                      <a:r>
                        <a:rPr lang="en-AU" sz="2000" baseline="0" dirty="0" smtClean="0"/>
                        <a:t> from the ATCA, Parkes, </a:t>
                      </a:r>
                      <a:r>
                        <a:rPr lang="en-AU" sz="2000" baseline="0" dirty="0" err="1" smtClean="0"/>
                        <a:t>Mopra</a:t>
                      </a:r>
                      <a:r>
                        <a:rPr lang="en-AU" sz="2000" baseline="0" dirty="0" smtClean="0"/>
                        <a:t> and Long Baseline Array.</a:t>
                      </a:r>
                    </a:p>
                    <a:p>
                      <a:pPr marL="0" indent="0" algn="ctr">
                        <a:buFont typeface="+mj-lt"/>
                        <a:buNone/>
                      </a:pPr>
                      <a:endParaRPr lang="en-AU" sz="2000" baseline="0" dirty="0" smtClean="0"/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AU" sz="2000" baseline="0" dirty="0" smtClean="0"/>
                        <a:t>200 TB data with</a:t>
                      </a:r>
                    </a:p>
                    <a:p>
                      <a:pPr marL="0" indent="0" algn="ctr">
                        <a:buFont typeface="+mj-lt"/>
                        <a:buNone/>
                      </a:pPr>
                      <a:endParaRPr lang="en-AU" sz="2000" baseline="0" dirty="0" smtClean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aseline="0" dirty="0" smtClean="0"/>
                        <a:t>372,000 files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aseline="0" dirty="0" smtClean="0"/>
                        <a:t>6.2 million scans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aseline="0" dirty="0" smtClean="0"/>
                        <a:t>1.1 million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AU" sz="2000" dirty="0" smtClean="0"/>
                        <a:t>Makes use of CASDA VO software for</a:t>
                      </a:r>
                      <a:r>
                        <a:rPr lang="en-AU" sz="2000" baseline="0" dirty="0" smtClean="0"/>
                        <a:t> </a:t>
                      </a:r>
                      <a:r>
                        <a:rPr lang="en-AU" sz="2000" dirty="0" smtClean="0"/>
                        <a:t>TAP and</a:t>
                      </a:r>
                      <a:r>
                        <a:rPr lang="en-AU" sz="2000" baseline="0" dirty="0" smtClean="0"/>
                        <a:t> Cone Search </a:t>
                      </a:r>
                      <a:endParaRPr lang="en-AU" sz="2000" dirty="0" smtClean="0"/>
                    </a:p>
                    <a:p>
                      <a:pPr marL="0" indent="0">
                        <a:buFont typeface="+mj-lt"/>
                        <a:buNone/>
                      </a:pPr>
                      <a:endParaRPr lang="en-AU" sz="2000" dirty="0" smtClean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AU" sz="2000" dirty="0" smtClean="0"/>
                        <a:t>Some complexities</a:t>
                      </a:r>
                      <a:r>
                        <a:rPr lang="en-AU" sz="2000" baseline="0" dirty="0" smtClean="0"/>
                        <a:t> in the ‘translation’ between the ATOA data model and a easy-to-use TAP service.</a:t>
                      </a:r>
                      <a:endParaRPr lang="en-AU" sz="2000" dirty="0" smtClean="0"/>
                    </a:p>
                    <a:p>
                      <a:pPr marL="0" indent="0">
                        <a:buFont typeface="+mj-lt"/>
                        <a:buNone/>
                      </a:pPr>
                      <a:endParaRPr lang="en-AU" sz="2000" dirty="0" smtClean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AU" sz="2000" dirty="0" smtClean="0">
                          <a:solidFill>
                            <a:srgbClr val="C00000"/>
                          </a:solidFill>
                        </a:rPr>
                        <a:t>Status: At test stage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Pulsar catalogue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Catalogue of pulsar</a:t>
                      </a:r>
                      <a:r>
                        <a:rPr lang="en-AU" sz="2000" baseline="0" dirty="0" smtClean="0"/>
                        <a:t> properties for all published pulsars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VO TAP/cone search</a:t>
                      </a:r>
                      <a:r>
                        <a:rPr lang="en-AU" sz="2000" baseline="0" dirty="0" smtClean="0"/>
                        <a:t> </a:t>
                      </a:r>
                    </a:p>
                    <a:p>
                      <a:endParaRPr lang="en-AU" sz="2000" baseline="0" dirty="0" smtClean="0"/>
                    </a:p>
                    <a:p>
                      <a:r>
                        <a:rPr lang="en-AU" sz="2000" baseline="0" dirty="0" smtClean="0">
                          <a:solidFill>
                            <a:srgbClr val="C00000"/>
                          </a:solidFill>
                        </a:rPr>
                        <a:t>Status: Initial planning</a:t>
                      </a:r>
                      <a:endParaRPr lang="en-A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Pulsar</a:t>
                      </a:r>
                      <a:r>
                        <a:rPr lang="en-AU" sz="2000" baseline="0" dirty="0" smtClean="0"/>
                        <a:t> VO archive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400 TB Parkes pulsar data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>
                          <a:solidFill>
                            <a:schemeClr val="tx1"/>
                          </a:solidFill>
                        </a:rPr>
                        <a:t>Older</a:t>
                      </a:r>
                      <a:r>
                        <a:rPr lang="en-AU" sz="2000" baseline="0" dirty="0" smtClean="0">
                          <a:solidFill>
                            <a:schemeClr val="tx1"/>
                          </a:solidFill>
                        </a:rPr>
                        <a:t> TAP implementation</a:t>
                      </a:r>
                    </a:p>
                    <a:p>
                      <a:endParaRPr lang="en-AU" sz="2000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AU" sz="2000" baseline="0" dirty="0" smtClean="0">
                          <a:solidFill>
                            <a:srgbClr val="C00000"/>
                          </a:solidFill>
                        </a:rPr>
                        <a:t>Status: To be upgraded</a:t>
                      </a:r>
                      <a:endParaRPr lang="en-A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4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85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116632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95536" y="318365"/>
            <a:ext cx="842493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LAMOST (</a:t>
            </a:r>
            <a:r>
              <a:rPr lang="zh-CN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大天区面积多目标光纤光谱天文望远镜）</a:t>
            </a:r>
            <a:endParaRPr lang="en-US" altLang="zh-CN" sz="2800" dirty="0" smtClean="0">
              <a:solidFill>
                <a:srgbClr val="FFFF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郭守敬望远镜</a:t>
            </a:r>
            <a:endParaRPr lang="en-US" altLang="zh-CN" sz="2800" dirty="0" smtClean="0">
              <a:solidFill>
                <a:srgbClr val="FFFF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5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52450"/>
            <a:ext cx="4910137" cy="649288"/>
          </a:xfrm>
        </p:spPr>
        <p:txBody>
          <a:bodyPr/>
          <a:lstStyle/>
          <a:p>
            <a:pPr algn="l"/>
            <a:r>
              <a:rPr lang="en-US" altLang="zh-CN" dirty="0" smtClean="0"/>
              <a:t>LAMOST</a:t>
            </a:r>
            <a:r>
              <a:rPr lang="zh-CN" altLang="en-US" dirty="0" smtClean="0"/>
              <a:t>里程碑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530350"/>
            <a:ext cx="8013700" cy="46005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400" dirty="0" smtClean="0">
                <a:ea typeface="仿宋" panose="02010609060101010101" pitchFamily="49" charset="-122"/>
              </a:rPr>
              <a:t>1997</a:t>
            </a:r>
            <a:r>
              <a:rPr lang="zh-CN" altLang="en-US" sz="2400" dirty="0" smtClean="0">
                <a:ea typeface="仿宋" panose="02010609060101010101" pitchFamily="49" charset="-122"/>
              </a:rPr>
              <a:t>年</a:t>
            </a:r>
            <a:r>
              <a:rPr lang="en-US" altLang="zh-CN" sz="2400" dirty="0" smtClean="0">
                <a:ea typeface="仿宋" panose="02010609060101010101" pitchFamily="49" charset="-122"/>
              </a:rPr>
              <a:t>4</a:t>
            </a:r>
            <a:r>
              <a:rPr lang="zh-CN" altLang="en-US" sz="2400" dirty="0" smtClean="0">
                <a:ea typeface="仿宋" panose="02010609060101010101" pitchFamily="49" charset="-122"/>
              </a:rPr>
              <a:t>月</a:t>
            </a:r>
            <a:r>
              <a:rPr lang="en-US" altLang="zh-CN" sz="2400" dirty="0" smtClean="0">
                <a:ea typeface="仿宋" panose="02010609060101010101" pitchFamily="49" charset="-122"/>
              </a:rPr>
              <a:t>: </a:t>
            </a:r>
            <a:r>
              <a:rPr lang="zh-CN" altLang="en-US" sz="2400" dirty="0" smtClean="0">
                <a:ea typeface="仿宋" panose="02010609060101010101" pitchFamily="49" charset="-122"/>
              </a:rPr>
              <a:t>申请批准</a:t>
            </a:r>
            <a:endParaRPr lang="en-US" altLang="zh-CN" sz="2400" dirty="0" smtClean="0">
              <a:ea typeface="仿宋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2400" dirty="0" smtClean="0">
                <a:ea typeface="仿宋" panose="02010609060101010101" pitchFamily="49" charset="-122"/>
              </a:rPr>
              <a:t>2001-2008</a:t>
            </a:r>
            <a:r>
              <a:rPr lang="zh-CN" altLang="en-US" sz="2400" dirty="0" smtClean="0">
                <a:ea typeface="仿宋" panose="02010609060101010101" pitchFamily="49" charset="-122"/>
              </a:rPr>
              <a:t>年</a:t>
            </a:r>
            <a:r>
              <a:rPr lang="en-US" altLang="zh-CN" sz="2400" dirty="0" smtClean="0">
                <a:ea typeface="仿宋" panose="02010609060101010101" pitchFamily="49" charset="-122"/>
              </a:rPr>
              <a:t>: </a:t>
            </a:r>
            <a:r>
              <a:rPr lang="zh-CN" altLang="en-US" sz="2400" dirty="0" smtClean="0">
                <a:ea typeface="仿宋" panose="02010609060101010101" pitchFamily="49" charset="-122"/>
              </a:rPr>
              <a:t>工程建设</a:t>
            </a:r>
            <a:r>
              <a:rPr lang="en-US" altLang="zh-CN" sz="2400" dirty="0" smtClean="0">
                <a:ea typeface="仿宋" panose="02010609060101010101" pitchFamily="49" charset="-122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zh-CN" sz="2400" dirty="0" smtClean="0">
                <a:ea typeface="仿宋" panose="02010609060101010101" pitchFamily="49" charset="-122"/>
              </a:rPr>
              <a:t>2008</a:t>
            </a:r>
            <a:r>
              <a:rPr lang="zh-CN" altLang="en-US" sz="2400" dirty="0" smtClean="0">
                <a:ea typeface="仿宋" panose="02010609060101010101" pitchFamily="49" charset="-122"/>
              </a:rPr>
              <a:t>年</a:t>
            </a:r>
            <a:r>
              <a:rPr lang="en-US" altLang="zh-CN" sz="2400" dirty="0" smtClean="0">
                <a:ea typeface="仿宋" panose="02010609060101010101" pitchFamily="49" charset="-122"/>
              </a:rPr>
              <a:t>10</a:t>
            </a:r>
            <a:r>
              <a:rPr lang="zh-CN" altLang="en-US" sz="2400" dirty="0" smtClean="0">
                <a:ea typeface="仿宋" panose="02010609060101010101" pitchFamily="49" charset="-122"/>
              </a:rPr>
              <a:t>月</a:t>
            </a:r>
            <a:r>
              <a:rPr lang="en-US" altLang="zh-CN" sz="2400" dirty="0" smtClean="0">
                <a:ea typeface="仿宋" panose="02010609060101010101" pitchFamily="49" charset="-122"/>
              </a:rPr>
              <a:t>: </a:t>
            </a:r>
            <a:r>
              <a:rPr lang="zh-CN" altLang="en-US" sz="2400" dirty="0" smtClean="0">
                <a:ea typeface="仿宋" panose="02010609060101010101" pitchFamily="49" charset="-122"/>
              </a:rPr>
              <a:t>落成典礼</a:t>
            </a:r>
          </a:p>
          <a:p>
            <a:pPr>
              <a:spcBef>
                <a:spcPts val="600"/>
              </a:spcBef>
            </a:pPr>
            <a:r>
              <a:rPr lang="en-US" altLang="zh-CN" sz="2400" dirty="0" smtClean="0">
                <a:ea typeface="仿宋" panose="02010609060101010101" pitchFamily="49" charset="-122"/>
              </a:rPr>
              <a:t>2009</a:t>
            </a:r>
            <a:r>
              <a:rPr lang="zh-CN" altLang="en-US" sz="2400" dirty="0" smtClean="0">
                <a:ea typeface="仿宋" panose="02010609060101010101" pitchFamily="49" charset="-122"/>
              </a:rPr>
              <a:t>年</a:t>
            </a:r>
            <a:r>
              <a:rPr lang="en-US" altLang="zh-CN" sz="2400" dirty="0" smtClean="0">
                <a:ea typeface="仿宋" panose="02010609060101010101" pitchFamily="49" charset="-122"/>
              </a:rPr>
              <a:t>6</a:t>
            </a:r>
            <a:r>
              <a:rPr lang="zh-CN" altLang="en-US" sz="2400" dirty="0" smtClean="0">
                <a:ea typeface="仿宋" panose="02010609060101010101" pitchFamily="49" charset="-122"/>
              </a:rPr>
              <a:t>月</a:t>
            </a:r>
            <a:r>
              <a:rPr lang="en-US" altLang="zh-CN" sz="2400" dirty="0" smtClean="0">
                <a:ea typeface="仿宋" panose="02010609060101010101" pitchFamily="49" charset="-122"/>
              </a:rPr>
              <a:t>: </a:t>
            </a:r>
            <a:r>
              <a:rPr lang="zh-CN" altLang="en-US" sz="2400" dirty="0" smtClean="0">
                <a:ea typeface="仿宋" panose="02010609060101010101" pitchFamily="49" charset="-122"/>
              </a:rPr>
              <a:t>通过国家验收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563938"/>
            <a:ext cx="36353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LAMOST_验收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538538"/>
            <a:ext cx="4170363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5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Text Box 2"/>
          <p:cNvSpPr txBox="1">
            <a:spLocks noChangeArrowheads="1"/>
          </p:cNvSpPr>
          <p:nvPr/>
        </p:nvSpPr>
        <p:spPr bwMode="auto">
          <a:xfrm>
            <a:off x="255588" y="1628799"/>
            <a:ext cx="8639175" cy="47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44500" indent="-442913" defTabSz="449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9625" indent="-350838" defTabSz="449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49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49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49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63538" indent="-363538" eaLnBrk="0" hangingPunct="0">
              <a:spcBef>
                <a:spcPts val="1200"/>
              </a:spcBef>
              <a:buClr>
                <a:srgbClr val="0B5395"/>
              </a:buClr>
              <a:buSzPct val="60000"/>
              <a:buFont typeface="Wingdings" pitchFamily="2" charset="2"/>
              <a:buChar char="u"/>
              <a:defRPr/>
            </a:pP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itchFamily="18" charset="0"/>
              </a:rPr>
              <a:t>我国自主创新研制的主动反射施密特望远镜，由主动球面改正镜Ma、球面主镜Mb和焦面组成</a:t>
            </a:r>
          </a:p>
          <a:p>
            <a:pPr marL="363538" indent="-363538" eaLnBrk="0" hangingPunct="0">
              <a:spcBef>
                <a:spcPts val="1200"/>
              </a:spcBef>
              <a:buClr>
                <a:srgbClr val="0B5395"/>
              </a:buClr>
              <a:buSzPct val="60000"/>
              <a:buFont typeface="Wingdings" pitchFamily="2" charset="2"/>
              <a:buChar char="u"/>
              <a:defRPr/>
            </a:pP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itchFamily="18" charset="0"/>
              </a:rPr>
              <a:t>创造性地应用主动光学技术，突破了望远镜大口径与大视场难以兼得的瓶颈，是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itchFamily="18" charset="0"/>
              </a:rPr>
              <a:t>目前世界上口径最大的大视场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itchFamily="18" charset="0"/>
              </a:rPr>
              <a:t>望远镜</a:t>
            </a: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  <a:cs typeface="Times New Roman" pitchFamily="18" charset="0"/>
            </a:endParaRPr>
          </a:p>
          <a:p>
            <a:pPr marL="363538" indent="-363538" eaLnBrk="0" hangingPunct="0">
              <a:spcBef>
                <a:spcPts val="1200"/>
              </a:spcBef>
              <a:buClr>
                <a:srgbClr val="0B5395"/>
              </a:buClr>
              <a:buSzPct val="60000"/>
              <a:buFont typeface="Wingdings" pitchFamily="2" charset="2"/>
              <a:buChar char="u"/>
              <a:defRPr/>
            </a:pPr>
            <a:r>
              <a:rPr lang="zh-CN" altLang="zh-CN" dirty="0" smtClean="0">
                <a:latin typeface="Times New Roman" panose="02020603050405020304" pitchFamily="18" charset="0"/>
                <a:ea typeface="仿宋" panose="02010609060101010101" pitchFamily="49" charset="-122"/>
                <a:cs typeface="Times New Roman" pitchFamily="18" charset="0"/>
              </a:rPr>
              <a:t>采用</a:t>
            </a:r>
            <a:r>
              <a:rPr lang="zh-CN" altLang="zh-CN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itchFamily="18" charset="0"/>
              </a:rPr>
              <a:t>并行可控式光纤定位技术使每次观测可以获得4000个天体的光谱，使LAMOST成为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itchFamily="18" charset="0"/>
              </a:rPr>
              <a:t>目前世界上光谱获取率最高的</a:t>
            </a:r>
            <a:r>
              <a:rPr lang="zh-CN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itchFamily="18" charset="0"/>
              </a:rPr>
              <a:t>望远镜</a:t>
            </a:r>
            <a:endParaRPr lang="zh-CN" altLang="zh-CN" sz="2000" dirty="0">
              <a:solidFill>
                <a:srgbClr val="0033CC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51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72807"/>
            <a:ext cx="2709863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1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071219"/>
            <a:ext cx="255905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19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072807"/>
            <a:ext cx="2449512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1943" name="Rectangle 7"/>
          <p:cNvSpPr>
            <a:spLocks noChangeArrowheads="1"/>
          </p:cNvSpPr>
          <p:nvPr/>
        </p:nvSpPr>
        <p:spPr bwMode="auto">
          <a:xfrm>
            <a:off x="2519772" y="4752132"/>
            <a:ext cx="562818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2000" b="1" dirty="0">
                <a:solidFill>
                  <a:srgbClr val="000066"/>
                </a:solidFill>
                <a:latin typeface="Calibri" panose="020F0502020204030204" pitchFamily="34" charset="0"/>
              </a:rPr>
              <a:t>Ma</a:t>
            </a:r>
          </a:p>
        </p:txBody>
      </p:sp>
      <p:sp>
        <p:nvSpPr>
          <p:cNvPr id="551944" name="Rectangle 8"/>
          <p:cNvSpPr>
            <a:spLocks noChangeArrowheads="1"/>
          </p:cNvSpPr>
          <p:nvPr/>
        </p:nvSpPr>
        <p:spPr bwMode="auto">
          <a:xfrm>
            <a:off x="5472100" y="4752132"/>
            <a:ext cx="567977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2000" b="1" dirty="0">
                <a:solidFill>
                  <a:srgbClr val="000066"/>
                </a:solidFill>
                <a:latin typeface="Calibri" panose="020F0502020204030204" pitchFamily="34" charset="0"/>
              </a:rPr>
              <a:t>Mb</a:t>
            </a:r>
          </a:p>
        </p:txBody>
      </p:sp>
      <p:sp>
        <p:nvSpPr>
          <p:cNvPr id="551945" name="Rectangle 9"/>
          <p:cNvSpPr>
            <a:spLocks noChangeArrowheads="1"/>
          </p:cNvSpPr>
          <p:nvPr/>
        </p:nvSpPr>
        <p:spPr bwMode="auto">
          <a:xfrm>
            <a:off x="8100392" y="4725144"/>
            <a:ext cx="792088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49263"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zh-CN" sz="2000" b="1" dirty="0">
                <a:solidFill>
                  <a:srgbClr val="000066"/>
                </a:solidFill>
                <a:latin typeface="黑体" panose="02010609060101010101" pitchFamily="49" charset="-122"/>
              </a:rPr>
              <a:t>焦面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LAMOST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79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188" y="552450"/>
            <a:ext cx="5220952" cy="649288"/>
          </a:xfrm>
        </p:spPr>
        <p:txBody>
          <a:bodyPr/>
          <a:lstStyle/>
          <a:p>
            <a:r>
              <a:rPr lang="en-US" altLang="zh-CN" dirty="0" smtClean="0"/>
              <a:t> </a:t>
            </a:r>
            <a:r>
              <a:rPr lang="zh-CN" altLang="en-US" dirty="0" smtClean="0"/>
              <a:t>试观测及正式巡天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1784" y="1520788"/>
            <a:ext cx="8013700" cy="4068452"/>
          </a:xfrm>
        </p:spPr>
        <p:txBody>
          <a:bodyPr/>
          <a:lstStyle/>
          <a:p>
            <a:pPr algn="l">
              <a:spcBef>
                <a:spcPts val="1200"/>
              </a:spcBef>
            </a:pPr>
            <a:r>
              <a:rPr lang="zh-CN" altLang="en-US" sz="2400" dirty="0" smtClean="0">
                <a:ea typeface="仿宋" panose="02010609060101010101" pitchFamily="49" charset="-122"/>
              </a:rPr>
              <a:t>试观测</a:t>
            </a:r>
            <a:r>
              <a:rPr lang="en-US" altLang="zh-CN" sz="2400" dirty="0" smtClean="0">
                <a:ea typeface="仿宋" panose="02010609060101010101" pitchFamily="49" charset="-122"/>
              </a:rPr>
              <a:t>: </a:t>
            </a:r>
            <a:r>
              <a:rPr lang="en-US" altLang="zh-CN" sz="2400" dirty="0">
                <a:ea typeface="仿宋" panose="02010609060101010101" pitchFamily="49" charset="-122"/>
              </a:rPr>
              <a:t>2009.9 - 2011.5</a:t>
            </a:r>
          </a:p>
          <a:p>
            <a:pPr algn="l">
              <a:spcBef>
                <a:spcPts val="1200"/>
              </a:spcBef>
            </a:pPr>
            <a:r>
              <a:rPr lang="zh-CN" altLang="en-US" sz="2400" dirty="0" smtClean="0">
                <a:ea typeface="仿宋" panose="02010609060101010101" pitchFamily="49" charset="-122"/>
              </a:rPr>
              <a:t>第一批科学成果</a:t>
            </a:r>
            <a:r>
              <a:rPr lang="en-US" altLang="zh-CN" sz="2400" dirty="0" smtClean="0">
                <a:ea typeface="仿宋" panose="02010609060101010101" pitchFamily="49" charset="-122"/>
              </a:rPr>
              <a:t>: 2010.10</a:t>
            </a:r>
          </a:p>
          <a:p>
            <a:pPr algn="l">
              <a:spcBef>
                <a:spcPts val="1200"/>
              </a:spcBef>
            </a:pPr>
            <a:r>
              <a:rPr lang="zh-CN" altLang="en-US" sz="2400" dirty="0" smtClean="0">
                <a:ea typeface="仿宋" panose="02010609060101010101" pitchFamily="49" charset="-122"/>
              </a:rPr>
              <a:t>先导巡天</a:t>
            </a:r>
            <a:r>
              <a:rPr lang="en-US" altLang="zh-CN" sz="2400" dirty="0" smtClean="0">
                <a:ea typeface="仿宋" panose="02010609060101010101" pitchFamily="49" charset="-122"/>
              </a:rPr>
              <a:t>: </a:t>
            </a:r>
            <a:r>
              <a:rPr lang="en-US" altLang="zh-CN" sz="2400" dirty="0">
                <a:ea typeface="仿宋" panose="02010609060101010101" pitchFamily="49" charset="-122"/>
              </a:rPr>
              <a:t>2011.10 - </a:t>
            </a:r>
            <a:r>
              <a:rPr lang="en-US" altLang="zh-CN" sz="2400" dirty="0" smtClean="0">
                <a:ea typeface="仿宋" panose="02010609060101010101" pitchFamily="49" charset="-122"/>
              </a:rPr>
              <a:t>2012.05</a:t>
            </a:r>
          </a:p>
          <a:p>
            <a:pPr algn="l">
              <a:spcBef>
                <a:spcPts val="1200"/>
              </a:spcBef>
            </a:pPr>
            <a:r>
              <a:rPr lang="zh-CN" altLang="en-US" sz="2400" dirty="0" smtClean="0">
                <a:ea typeface="仿宋" panose="02010609060101010101" pitchFamily="49" charset="-122"/>
              </a:rPr>
              <a:t>正式巡天</a:t>
            </a:r>
            <a:r>
              <a:rPr lang="en-US" altLang="zh-CN" sz="2400" dirty="0" smtClean="0">
                <a:ea typeface="仿宋" panose="02010609060101010101" pitchFamily="49" charset="-122"/>
              </a:rPr>
              <a:t>: </a:t>
            </a:r>
            <a:r>
              <a:rPr lang="en-US" altLang="zh-CN" sz="2400" dirty="0">
                <a:ea typeface="仿宋" panose="02010609060101010101" pitchFamily="49" charset="-122"/>
              </a:rPr>
              <a:t>2012.09 - </a:t>
            </a:r>
            <a:r>
              <a:rPr lang="en-US" altLang="zh-CN" sz="2400" dirty="0" smtClean="0">
                <a:ea typeface="仿宋" panose="02010609060101010101" pitchFamily="49" charset="-122"/>
              </a:rPr>
              <a:t>2017.06</a:t>
            </a: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20788"/>
            <a:ext cx="4113014" cy="222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824111"/>
              </p:ext>
            </p:extLst>
          </p:nvPr>
        </p:nvGraphicFramePr>
        <p:xfrm>
          <a:off x="341121" y="4233590"/>
          <a:ext cx="8455025" cy="1492251"/>
        </p:xfrm>
        <a:graphic>
          <a:graphicData uri="http://schemas.openxmlformats.org/drawingml/2006/table">
            <a:tbl>
              <a:tblPr/>
              <a:tblGrid>
                <a:gridCol w="887412"/>
                <a:gridCol w="1138238"/>
                <a:gridCol w="860425"/>
                <a:gridCol w="962025"/>
                <a:gridCol w="1670050"/>
                <a:gridCol w="1470025"/>
                <a:gridCol w="1466850"/>
              </a:tblGrid>
              <a:tr h="449263"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单位（万）</a:t>
                      </a: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观测截止日期</a:t>
                      </a: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总光谱数</a:t>
                      </a: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恒星光谱数</a:t>
                      </a: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SNR &gt; 10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恒星光谱数</a:t>
                      </a: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有参数恒星光谱数</a:t>
                      </a: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发布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/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释放日期</a:t>
                      </a: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DR0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20120617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92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82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61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39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2012.08/2012.08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DR1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20130603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220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194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180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106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2013.09/2015.03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DR2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20140603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414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378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322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221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2014.12/2016.07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6FF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DR3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20150602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574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520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455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296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  <a:tc>
                  <a:txBody>
                    <a:bodyPr/>
                    <a:lstStyle>
                      <a:lvl1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Font typeface="Wingdings" panose="05000000000000000000" pitchFamily="2" charset="2"/>
                        <a:defRPr sz="24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</a:defRPr>
                      </a:lvl1pPr>
                      <a:lvl2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8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defRPr>
                      </a:lvl2pPr>
                      <a:lvl3pPr algn="just">
                        <a:spcBef>
                          <a:spcPct val="20000"/>
                        </a:spcBef>
                        <a:buClr>
                          <a:srgbClr val="FF6600"/>
                        </a:buClr>
                        <a:buSzPct val="70000"/>
                        <a:buFont typeface="Wingdings" panose="05000000000000000000" pitchFamily="2" charset="2"/>
                        <a:defRPr sz="2000" b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sym typeface="Times New Roman" panose="02020603050405020304" pitchFamily="18" charset="0"/>
                        </a:rPr>
                        <a:t>2015.12/2017.07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64291" marR="64291" marT="32146" marB="321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F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131840" y="5919663"/>
            <a:ext cx="3265219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&gt; 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每年大于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150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万光谱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3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85" y="1748584"/>
            <a:ext cx="8497630" cy="42314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47" y="1872169"/>
            <a:ext cx="8067899" cy="475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LAMOST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 Access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808084"/>
            <a:ext cx="2958680" cy="1815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33" y="2467955"/>
            <a:ext cx="6686947" cy="154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432709" y="3350374"/>
            <a:ext cx="6984776" cy="3044917"/>
            <a:chOff x="432709" y="3350374"/>
            <a:chExt cx="6984776" cy="30449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709" y="3350374"/>
              <a:ext cx="4176464" cy="1934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3892" y="3955537"/>
              <a:ext cx="3823593" cy="24397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984" y="3580622"/>
            <a:ext cx="3800000" cy="25523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92" y="37099"/>
            <a:ext cx="4254498" cy="6820901"/>
          </a:xfrm>
          <a:prstGeom prst="rect">
            <a:avLst/>
          </a:prstGeom>
        </p:spPr>
      </p:pic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6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 noChangeArrowheads="1"/>
          </p:cNvSpPr>
          <p:nvPr>
            <p:ph type="title"/>
          </p:nvPr>
        </p:nvSpPr>
        <p:spPr>
          <a:xfrm>
            <a:off x="395652" y="332742"/>
            <a:ext cx="8352928" cy="1092219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sz="4000" dirty="0" smtClean="0">
                <a:solidFill>
                  <a:srgbClr val="FF0000"/>
                </a:solidFill>
                <a:latin typeface="+mj-ea"/>
              </a:rPr>
              <a:t>FAST</a:t>
            </a:r>
            <a:r>
              <a:rPr lang="zh-CN" altLang="zh-CN" sz="4000" b="1" dirty="0" smtClean="0">
                <a:solidFill>
                  <a:srgbClr val="FF0000"/>
                </a:solidFill>
                <a:latin typeface="+mj-ea"/>
              </a:rPr>
              <a:t>数据</a:t>
            </a:r>
            <a:r>
              <a:rPr lang="zh-CN" altLang="en-US" sz="4000" b="1" dirty="0" smtClean="0">
                <a:solidFill>
                  <a:srgbClr val="FF0000"/>
                </a:solidFill>
                <a:latin typeface="+mj-ea"/>
              </a:rPr>
              <a:t>处理</a:t>
            </a:r>
            <a:r>
              <a:rPr lang="zh-CN" altLang="en-US" sz="4000" dirty="0" smtClean="0">
                <a:solidFill>
                  <a:srgbClr val="FF0000"/>
                </a:solidFill>
                <a:latin typeface="+mj-ea"/>
              </a:rPr>
              <a:t>系统介绍</a:t>
            </a:r>
            <a:r>
              <a:rPr lang="zh-CN" altLang="zh-CN" sz="3600" dirty="0"/>
              <a:t/>
            </a:r>
            <a:br>
              <a:rPr lang="zh-CN" altLang="zh-CN" sz="3600" dirty="0"/>
            </a:br>
            <a:endParaRPr lang="zh-CN" alt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11820" y="5103674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4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朱  </a:t>
            </a:r>
            <a:r>
              <a:rPr lang="zh-CN" altLang="en-US" sz="44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明 </a:t>
            </a:r>
            <a:endParaRPr lang="en-US" altLang="zh-CN" sz="4400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/>
            <a:r>
              <a:rPr lang="zh-CN" altLang="en-US" sz="28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国家天文台</a:t>
            </a:r>
            <a:r>
              <a:rPr lang="en-US" altLang="zh-CN" sz="28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FAST</a:t>
            </a:r>
            <a:r>
              <a:rPr lang="zh-CN" altLang="en-US" sz="28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科学部主任</a:t>
            </a:r>
            <a:endParaRPr lang="en-US" altLang="zh-CN" sz="2800" dirty="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/>
            <a:r>
              <a:rPr lang="en-US" altLang="zh-CN" sz="2000" dirty="0" smtClean="0">
                <a:solidFill>
                  <a:prstClr val="black"/>
                </a:solidFill>
                <a:latin typeface="Arial" pitchFamily="34" charset="0"/>
              </a:rPr>
              <a:t>2016-07-10</a:t>
            </a:r>
            <a:endParaRPr lang="zh-CN" altLang="en-US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5276" y="1739660"/>
            <a:ext cx="4572000" cy="336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41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latin typeface="华文楷体" pitchFamily="2" charset="-122"/>
                <a:ea typeface="华文楷体" pitchFamily="2" charset="-122"/>
              </a:rPr>
              <a:t>FAST</a:t>
            </a:r>
            <a:r>
              <a:rPr lang="zh-CN" altLang="en-US" smtClean="0">
                <a:latin typeface="华文楷体" pitchFamily="2" charset="-122"/>
                <a:ea typeface="华文楷体" pitchFamily="2" charset="-122"/>
              </a:rPr>
              <a:t>波段主要可观测量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85800" y="1257300"/>
            <a:ext cx="7770813" cy="4610100"/>
          </a:xfrm>
        </p:spPr>
        <p:txBody>
          <a:bodyPr/>
          <a:lstStyle/>
          <a:p>
            <a:pPr marL="0" indent="-457200" eaLnBrk="1" hangingPunct="1"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FFFF00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观测内容 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70 MHz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到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3GHz</a:t>
            </a:r>
          </a:p>
          <a:p>
            <a:pPr marL="0" indent="-457200" eaLnBrk="1" hangingPunct="1"/>
            <a:endParaRPr lang="en-US" altLang="zh-CN" sz="2800" dirty="0" smtClean="0">
              <a:latin typeface="华文楷体" pitchFamily="2" charset="-122"/>
              <a:ea typeface="华文楷体" pitchFamily="2" charset="-122"/>
            </a:endParaRPr>
          </a:p>
          <a:p>
            <a:pPr marL="0" indent="-457200" eaLnBrk="1" hangingPunct="1"/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脉冲星</a:t>
            </a:r>
            <a:endParaRPr lang="en-US" altLang="zh-CN" sz="2800" dirty="0" smtClean="0">
              <a:latin typeface="华文楷体" pitchFamily="2" charset="-122"/>
              <a:ea typeface="华文楷体" pitchFamily="2" charset="-122"/>
            </a:endParaRPr>
          </a:p>
          <a:p>
            <a:pPr marL="0" indent="-457200" eaLnBrk="1" hangingPunct="1"/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原子氢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HI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）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21cm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超精细结构谱线</a:t>
            </a:r>
            <a:endParaRPr lang="en-US" altLang="zh-CN" sz="2800" dirty="0" smtClean="0">
              <a:latin typeface="华文楷体" pitchFamily="2" charset="-122"/>
              <a:ea typeface="华文楷体" pitchFamily="2" charset="-122"/>
            </a:endParaRPr>
          </a:p>
          <a:p>
            <a:pPr marL="0" indent="-457200" eaLnBrk="1" hangingPunct="1"/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多种原子</a:t>
            </a:r>
            <a:r>
              <a:rPr lang="en-US" altLang="en-US" sz="2800" dirty="0" smtClean="0">
                <a:latin typeface="华文楷体" pitchFamily="2" charset="-122"/>
                <a:ea typeface="华文楷体" pitchFamily="2" charset="-122"/>
              </a:rPr>
              <a:t>、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分子谱线，射电复合线，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脉泽</a:t>
            </a:r>
            <a:endParaRPr lang="en-US" altLang="zh-CN" sz="2800" dirty="0" smtClean="0">
              <a:latin typeface="华文楷体" pitchFamily="2" charset="-122"/>
              <a:ea typeface="华文楷体" pitchFamily="2" charset="-122"/>
            </a:endParaRPr>
          </a:p>
          <a:p>
            <a:pPr marL="0" indent="-457200" eaLnBrk="1" hangingPunct="1"/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连续谱</a:t>
            </a:r>
            <a:endParaRPr lang="en-US" altLang="zh-CN" sz="2800" dirty="0" smtClean="0">
              <a:latin typeface="华文楷体" pitchFamily="2" charset="-122"/>
              <a:ea typeface="华文楷体" pitchFamily="2" charset="-122"/>
            </a:endParaRPr>
          </a:p>
          <a:p>
            <a:pPr marL="0" indent="-457200" eaLnBrk="1" hangingPunct="1"/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行星射电辐射</a:t>
            </a:r>
          </a:p>
        </p:txBody>
      </p:sp>
    </p:spTree>
    <p:extLst>
      <p:ext uri="{BB962C8B-B14F-4D97-AF65-F5344CB8AC3E}">
        <p14:creationId xmlns:p14="http://schemas.microsoft.com/office/powerpoint/2010/main" val="4147762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95652" y="0"/>
            <a:ext cx="8229600" cy="1143001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 FAST </a:t>
            </a:r>
            <a:r>
              <a:rPr lang="zh-CN" altLang="en-US" dirty="0" smtClean="0">
                <a:solidFill>
                  <a:srgbClr val="FFFF00"/>
                </a:solidFill>
              </a:rPr>
              <a:t>中性氢巡天和脉冲星巡天</a:t>
            </a:r>
            <a:endParaRPr lang="en-US" altLang="zh-CN" dirty="0" smtClean="0">
              <a:solidFill>
                <a:srgbClr val="FFFF00"/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23646" y="1268820"/>
            <a:ext cx="8229600" cy="4525962"/>
          </a:xfrm>
        </p:spPr>
        <p:txBody>
          <a:bodyPr/>
          <a:lstStyle/>
          <a:p>
            <a:r>
              <a:rPr lang="zh-CN" altLang="en-US" sz="2400" dirty="0">
                <a:solidFill>
                  <a:srgbClr val="FFFF00"/>
                </a:solidFill>
              </a:rPr>
              <a:t>中性氢巡天</a:t>
            </a:r>
            <a:r>
              <a:rPr lang="zh-CN" altLang="en-US" sz="2400" dirty="0" smtClean="0">
                <a:solidFill>
                  <a:schemeClr val="bg1"/>
                </a:solidFill>
              </a:rPr>
              <a:t>预计可探测到上百万个星系，千万条谱线，覆盖</a:t>
            </a:r>
            <a:r>
              <a:rPr lang="en-US" altLang="zh-CN" sz="2400" dirty="0" smtClean="0">
                <a:solidFill>
                  <a:schemeClr val="bg1"/>
                </a:solidFill>
              </a:rPr>
              <a:t>18000</a:t>
            </a:r>
            <a:r>
              <a:rPr lang="zh-CN" altLang="en-US" sz="2400" dirty="0" smtClean="0">
                <a:solidFill>
                  <a:schemeClr val="bg1"/>
                </a:solidFill>
              </a:rPr>
              <a:t>平方度的天区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zh-CN" altLang="en-US" sz="2400" dirty="0" smtClean="0">
                <a:solidFill>
                  <a:srgbClr val="FF0000"/>
                </a:solidFill>
              </a:rPr>
              <a:t>脉冲星巡天</a:t>
            </a:r>
            <a:r>
              <a:rPr lang="zh-CN" altLang="en-US" sz="2400" dirty="0" smtClean="0">
                <a:solidFill>
                  <a:schemeClr val="bg1"/>
                </a:solidFill>
              </a:rPr>
              <a:t>预计可产生</a:t>
            </a:r>
            <a:r>
              <a:rPr lang="zh-CN" altLang="en-US" sz="2400" dirty="0">
                <a:solidFill>
                  <a:schemeClr val="bg1"/>
                </a:solidFill>
              </a:rPr>
              <a:t>数</a:t>
            </a:r>
            <a:r>
              <a:rPr lang="zh-CN" altLang="en-US" sz="2400" dirty="0" smtClean="0">
                <a:solidFill>
                  <a:schemeClr val="bg1"/>
                </a:solidFill>
              </a:rPr>
              <a:t>亿个脉冲星候选体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endParaRPr lang="en-US" altLang="zh-CN" sz="2400" dirty="0" smtClean="0">
              <a:ea typeface="Wingdings" pitchFamily="2" charset="2"/>
              <a:cs typeface="Times" pitchFamily="18" charset="0"/>
            </a:endParaRPr>
          </a:p>
        </p:txBody>
      </p:sp>
      <p:pic>
        <p:nvPicPr>
          <p:cNvPr id="10244" name="图片 2" descr="alfalfa_sdss_cover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24" y="3140976"/>
            <a:ext cx="6215062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03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52388"/>
            <a:ext cx="9115425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58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3"/>
            <a:ext cx="926782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58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166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FAST</a:t>
            </a:r>
            <a:r>
              <a:rPr lang="zh-CN" altLang="en-US" dirty="0" smtClean="0"/>
              <a:t>存储、计算需求：脉冲星巡天为例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单个波束数据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8k </a:t>
            </a:r>
            <a:r>
              <a:rPr lang="zh-CN" altLang="en-US" dirty="0" smtClean="0"/>
              <a:t>通道，　</a:t>
            </a:r>
            <a:r>
              <a:rPr lang="en-US" altLang="zh-CN" dirty="0" smtClean="0"/>
              <a:t>0.1ms</a:t>
            </a:r>
            <a:r>
              <a:rPr lang="zh-CN" altLang="en-US" dirty="0" smtClean="0"/>
              <a:t>时间分辨率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8k*10000*8bit=80MB/s</a:t>
            </a:r>
          </a:p>
          <a:p>
            <a:pPr lvl="1"/>
            <a:r>
              <a:rPr lang="en-US" altLang="zh-CN" dirty="0" smtClean="0"/>
              <a:t>5</a:t>
            </a:r>
            <a:r>
              <a:rPr lang="zh-CN" altLang="en-US" dirty="0" smtClean="0"/>
              <a:t>分钟观测：</a:t>
            </a:r>
            <a:r>
              <a:rPr lang="en-US" altLang="zh-CN" dirty="0" smtClean="0"/>
              <a:t>8k * 3M * 8bit = 24GB</a:t>
            </a:r>
          </a:p>
          <a:p>
            <a:pPr>
              <a:defRPr/>
            </a:pPr>
            <a:r>
              <a:rPr lang="en-US" altLang="zh-CN" dirty="0" smtClean="0"/>
              <a:t>19</a:t>
            </a:r>
            <a:r>
              <a:rPr lang="zh-CN" altLang="en-US" dirty="0" smtClean="0"/>
              <a:t>波束：</a:t>
            </a:r>
            <a:r>
              <a:rPr lang="en-US" altLang="zh-CN" dirty="0" smtClean="0"/>
              <a:t>80MB/s*19 ~ </a:t>
            </a:r>
            <a:r>
              <a:rPr lang="en-US" altLang="zh-CN" dirty="0" smtClean="0">
                <a:solidFill>
                  <a:srgbClr val="FF0000"/>
                </a:solidFill>
              </a:rPr>
              <a:t>1.6GB/s~5TB/h</a:t>
            </a:r>
          </a:p>
          <a:p>
            <a:pPr lvl="1">
              <a:defRPr/>
            </a:pPr>
            <a:r>
              <a:rPr lang="zh-CN" altLang="en-US" dirty="0" smtClean="0">
                <a:solidFill>
                  <a:srgbClr val="FF0000"/>
                </a:solidFill>
              </a:rPr>
              <a:t>观测</a:t>
            </a:r>
            <a:r>
              <a:rPr lang="en-US" altLang="zh-CN" dirty="0" smtClean="0">
                <a:solidFill>
                  <a:srgbClr val="FF0000"/>
                </a:solidFill>
              </a:rPr>
              <a:t>~8h/day,  ~40TB/day </a:t>
            </a:r>
          </a:p>
          <a:p>
            <a:r>
              <a:rPr lang="zh-CN" altLang="en-US" dirty="0" smtClean="0"/>
              <a:t>第一轮巡天银道面</a:t>
            </a:r>
            <a:r>
              <a:rPr lang="en-US" altLang="zh-CN" dirty="0" smtClean="0"/>
              <a:t>10 deg*70 deg</a:t>
            </a:r>
          </a:p>
          <a:p>
            <a:pPr lvl="1"/>
            <a:r>
              <a:rPr lang="zh-CN" altLang="en-US" dirty="0" smtClean="0"/>
              <a:t>数据量 </a:t>
            </a:r>
            <a:r>
              <a:rPr lang="en-US" altLang="zh-CN" dirty="0" smtClean="0"/>
              <a:t>17000*19*24GB ~ 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8PB</a:t>
            </a:r>
          </a:p>
          <a:p>
            <a:r>
              <a:rPr lang="zh-CN" altLang="en-US" dirty="0" smtClean="0">
                <a:solidFill>
                  <a:srgbClr val="FF0000"/>
                </a:solidFill>
              </a:rPr>
              <a:t>前</a:t>
            </a:r>
            <a:r>
              <a:rPr lang="en-US" altLang="zh-CN" dirty="0" smtClean="0">
                <a:solidFill>
                  <a:srgbClr val="FF0000"/>
                </a:solidFill>
              </a:rPr>
              <a:t>5</a:t>
            </a:r>
            <a:r>
              <a:rPr lang="zh-CN" altLang="en-US" dirty="0" smtClean="0">
                <a:solidFill>
                  <a:srgbClr val="FF0000"/>
                </a:solidFill>
              </a:rPr>
              <a:t>年总体需求：</a:t>
            </a:r>
            <a:r>
              <a:rPr lang="en-US" altLang="zh-CN" dirty="0" smtClean="0">
                <a:solidFill>
                  <a:srgbClr val="FF0000"/>
                </a:solidFill>
              </a:rPr>
              <a:t>~20PB</a:t>
            </a:r>
          </a:p>
          <a:p>
            <a:r>
              <a:rPr lang="en-US" altLang="zh-CN" dirty="0" smtClean="0"/>
              <a:t>FAST</a:t>
            </a:r>
            <a:r>
              <a:rPr lang="zh-CN" altLang="en-US" dirty="0"/>
              <a:t>计算</a:t>
            </a:r>
            <a:r>
              <a:rPr lang="zh-CN" altLang="en-US" dirty="0" smtClean="0"/>
              <a:t>需求 </a:t>
            </a:r>
            <a:r>
              <a:rPr lang="en-US" altLang="zh-CN" dirty="0"/>
              <a:t>~200T FLOPS 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~1000 CPU  ~500 (250) server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88224" y="1628800"/>
            <a:ext cx="1800200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dirty="0">
                <a:solidFill>
                  <a:prstClr val="black"/>
                </a:solidFill>
                <a:latin typeface="Arial" pitchFamily="34" charset="0"/>
              </a:rPr>
              <a:t>最终取值在</a:t>
            </a:r>
            <a:r>
              <a:rPr lang="en-US" altLang="zh-CN" dirty="0">
                <a:solidFill>
                  <a:prstClr val="black"/>
                </a:solidFill>
                <a:latin typeface="Arial" pitchFamily="34" charset="0"/>
              </a:rPr>
              <a:t>0.5-2</a:t>
            </a:r>
            <a:r>
              <a:rPr lang="zh-CN" altLang="en-US" dirty="0">
                <a:solidFill>
                  <a:prstClr val="black"/>
                </a:solidFill>
                <a:latin typeface="Arial" pitchFamily="34" charset="0"/>
              </a:rPr>
              <a:t>倍范围内变化</a:t>
            </a:r>
          </a:p>
        </p:txBody>
      </p:sp>
      <p:pic>
        <p:nvPicPr>
          <p:cNvPr id="5" name="Picture 3" descr="Horn Base Plate As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04" y="4221066"/>
            <a:ext cx="1101353" cy="103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85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>
          <a:xfrm>
            <a:off x="50006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FAST</a:t>
            </a:r>
            <a:r>
              <a:rPr lang="zh-CN" altLang="en-US" smtClean="0"/>
              <a:t>整体观测与数据流程</a:t>
            </a:r>
          </a:p>
        </p:txBody>
      </p:sp>
      <p:sp>
        <p:nvSpPr>
          <p:cNvPr id="2969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mtClean="0"/>
          </a:p>
          <a:p>
            <a:endParaRPr lang="zh-CN" altLang="en-US" smtClean="0"/>
          </a:p>
        </p:txBody>
      </p:sp>
      <p:pic>
        <p:nvPicPr>
          <p:cNvPr id="29700" name="Picture 2" descr="D:\z_from_laptop_notebook\zz_to_desktop\FAST鸟瞰图_1024x768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157788"/>
            <a:ext cx="865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339975" y="3644900"/>
            <a:ext cx="1079500" cy="6477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总控</a:t>
            </a:r>
          </a:p>
        </p:txBody>
      </p:sp>
      <p:sp>
        <p:nvSpPr>
          <p:cNvPr id="8" name="矩形 7"/>
          <p:cNvSpPr/>
          <p:nvPr/>
        </p:nvSpPr>
        <p:spPr>
          <a:xfrm>
            <a:off x="8128000" y="3933825"/>
            <a:ext cx="785813" cy="6429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发布</a:t>
            </a:r>
          </a:p>
        </p:txBody>
      </p:sp>
      <p:sp>
        <p:nvSpPr>
          <p:cNvPr id="10" name="矩形 9"/>
          <p:cNvSpPr/>
          <p:nvPr/>
        </p:nvSpPr>
        <p:spPr>
          <a:xfrm>
            <a:off x="2268538" y="5157788"/>
            <a:ext cx="122396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接收机</a:t>
            </a:r>
            <a:endParaRPr lang="en-US" altLang="zh-CN" sz="1800" dirty="0">
              <a:solidFill>
                <a:prstClr val="white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数字终端</a:t>
            </a:r>
          </a:p>
        </p:txBody>
      </p:sp>
      <p:sp>
        <p:nvSpPr>
          <p:cNvPr id="12" name="矩形 11"/>
          <p:cNvSpPr/>
          <p:nvPr/>
        </p:nvSpPr>
        <p:spPr>
          <a:xfrm>
            <a:off x="1771650" y="4437063"/>
            <a:ext cx="1000125" cy="571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black"/>
                </a:solidFill>
              </a:rPr>
              <a:t>实时数据显示</a:t>
            </a:r>
          </a:p>
        </p:txBody>
      </p:sp>
      <p:sp>
        <p:nvSpPr>
          <p:cNvPr id="13" name="笑脸 12"/>
          <p:cNvSpPr/>
          <p:nvPr/>
        </p:nvSpPr>
        <p:spPr>
          <a:xfrm>
            <a:off x="395288" y="2262188"/>
            <a:ext cx="360362" cy="360362"/>
          </a:xfrm>
          <a:prstGeom prst="smileyFace">
            <a:avLst>
              <a:gd name="adj" fmla="val 112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7950" y="3644900"/>
            <a:ext cx="785813" cy="12144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观测申请</a:t>
            </a:r>
            <a:endParaRPr lang="en-US" altLang="zh-CN" sz="1800" dirty="0">
              <a:solidFill>
                <a:prstClr val="white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系统</a:t>
            </a:r>
          </a:p>
        </p:txBody>
      </p:sp>
      <p:sp>
        <p:nvSpPr>
          <p:cNvPr id="15" name="笑脸 14"/>
          <p:cNvSpPr/>
          <p:nvPr/>
        </p:nvSpPr>
        <p:spPr>
          <a:xfrm>
            <a:off x="3000375" y="2219325"/>
            <a:ext cx="360363" cy="360363"/>
          </a:xfrm>
          <a:prstGeom prst="smileyFace">
            <a:avLst>
              <a:gd name="adj" fmla="val 112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笑脸 15"/>
          <p:cNvSpPr/>
          <p:nvPr/>
        </p:nvSpPr>
        <p:spPr>
          <a:xfrm>
            <a:off x="6588125" y="2276475"/>
            <a:ext cx="360363" cy="360363"/>
          </a:xfrm>
          <a:prstGeom prst="smileyFace">
            <a:avLst>
              <a:gd name="adj" fmla="val 112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笑脸 16"/>
          <p:cNvSpPr/>
          <p:nvPr/>
        </p:nvSpPr>
        <p:spPr>
          <a:xfrm>
            <a:off x="8388350" y="2276475"/>
            <a:ext cx="360363" cy="360363"/>
          </a:xfrm>
          <a:prstGeom prst="smileyFace">
            <a:avLst>
              <a:gd name="adj" fmla="val 112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9710" name="TextBox 17"/>
          <p:cNvSpPr txBox="1">
            <a:spLocks noChangeArrowheads="1"/>
          </p:cNvSpPr>
          <p:nvPr/>
        </p:nvSpPr>
        <p:spPr bwMode="auto">
          <a:xfrm>
            <a:off x="6107113" y="1558925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数据中心（贵阳、北京）</a:t>
            </a:r>
          </a:p>
        </p:txBody>
      </p:sp>
      <p:sp>
        <p:nvSpPr>
          <p:cNvPr id="29711" name="TextBox 18"/>
          <p:cNvSpPr txBox="1">
            <a:spLocks noChangeArrowheads="1"/>
          </p:cNvSpPr>
          <p:nvPr/>
        </p:nvSpPr>
        <p:spPr bwMode="auto">
          <a:xfrm>
            <a:off x="2212975" y="1547813"/>
            <a:ext cx="2143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台址</a:t>
            </a:r>
          </a:p>
        </p:txBody>
      </p:sp>
      <p:sp>
        <p:nvSpPr>
          <p:cNvPr id="21" name="矩形 20"/>
          <p:cNvSpPr/>
          <p:nvPr/>
        </p:nvSpPr>
        <p:spPr>
          <a:xfrm>
            <a:off x="7119938" y="5157788"/>
            <a:ext cx="908050" cy="719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计算处理集群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4067175" y="2781300"/>
            <a:ext cx="0" cy="2160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6804025" y="2924175"/>
            <a:ext cx="0" cy="433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8604250" y="2924175"/>
            <a:ext cx="0" cy="433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6183313" y="3860800"/>
            <a:ext cx="1296987" cy="7921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black"/>
                </a:solidFill>
              </a:rPr>
              <a:t>数据处理中心平台</a:t>
            </a:r>
          </a:p>
        </p:txBody>
      </p:sp>
      <p:sp>
        <p:nvSpPr>
          <p:cNvPr id="30" name="圆柱形 29"/>
          <p:cNvSpPr/>
          <p:nvPr/>
        </p:nvSpPr>
        <p:spPr>
          <a:xfrm>
            <a:off x="3678238" y="5084763"/>
            <a:ext cx="792162" cy="11303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台址</a:t>
            </a:r>
            <a:endParaRPr lang="en-US" altLang="zh-CN" sz="1800" dirty="0">
              <a:solidFill>
                <a:prstClr val="white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存储</a:t>
            </a:r>
            <a:endParaRPr lang="en-US" altLang="zh-CN" sz="1800" dirty="0">
              <a:solidFill>
                <a:prstClr val="white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en-US" altLang="zh-CN" sz="1800" dirty="0">
                <a:solidFill>
                  <a:prstClr val="white"/>
                </a:solidFill>
              </a:rPr>
              <a:t>1-2PB</a:t>
            </a:r>
            <a:endParaRPr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31" name="圆柱形 30"/>
          <p:cNvSpPr/>
          <p:nvPr/>
        </p:nvSpPr>
        <p:spPr>
          <a:xfrm>
            <a:off x="6000750" y="5013325"/>
            <a:ext cx="1019175" cy="148748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处理</a:t>
            </a:r>
            <a:endParaRPr lang="en-US" altLang="zh-CN" sz="1800" dirty="0">
              <a:solidFill>
                <a:prstClr val="white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存储</a:t>
            </a:r>
            <a:endParaRPr lang="en-US" altLang="zh-CN" sz="1800" dirty="0">
              <a:solidFill>
                <a:prstClr val="white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en-US" altLang="zh-CN" sz="1800" dirty="0">
                <a:solidFill>
                  <a:prstClr val="white"/>
                </a:solidFill>
              </a:rPr>
              <a:t>2-4PB</a:t>
            </a:r>
            <a:endParaRPr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32" name="右箭头 31"/>
          <p:cNvSpPr/>
          <p:nvPr/>
        </p:nvSpPr>
        <p:spPr>
          <a:xfrm>
            <a:off x="4673600" y="5157788"/>
            <a:ext cx="1223963" cy="8636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</a:rPr>
              <a:t>光纤网络</a:t>
            </a:r>
            <a:endParaRPr lang="en-US" altLang="zh-CN" sz="1200" dirty="0">
              <a:solidFill>
                <a:prstClr val="black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zh-CN" altLang="en-US" sz="1200" dirty="0">
                <a:solidFill>
                  <a:prstClr val="black"/>
                </a:solidFill>
              </a:rPr>
              <a:t>运送磁带</a:t>
            </a:r>
          </a:p>
        </p:txBody>
      </p:sp>
      <p:sp>
        <p:nvSpPr>
          <p:cNvPr id="42" name="矩形 41"/>
          <p:cNvSpPr/>
          <p:nvPr/>
        </p:nvSpPr>
        <p:spPr>
          <a:xfrm>
            <a:off x="1258888" y="3644900"/>
            <a:ext cx="936625" cy="6477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观测控制系统</a:t>
            </a:r>
          </a:p>
        </p:txBody>
      </p:sp>
      <p:sp>
        <p:nvSpPr>
          <p:cNvPr id="29721" name="矩形 42"/>
          <p:cNvSpPr>
            <a:spLocks noChangeArrowheads="1"/>
          </p:cNvSpPr>
          <p:nvPr/>
        </p:nvSpPr>
        <p:spPr bwMode="auto">
          <a:xfrm>
            <a:off x="152400" y="1530350"/>
            <a:ext cx="110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数据中心</a:t>
            </a:r>
          </a:p>
        </p:txBody>
      </p:sp>
      <p:sp>
        <p:nvSpPr>
          <p:cNvPr id="27" name="矩形 26"/>
          <p:cNvSpPr/>
          <p:nvPr/>
        </p:nvSpPr>
        <p:spPr>
          <a:xfrm>
            <a:off x="4211638" y="4437063"/>
            <a:ext cx="1000125" cy="571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black"/>
                </a:solidFill>
              </a:rPr>
              <a:t>简单数据处理</a:t>
            </a:r>
          </a:p>
        </p:txBody>
      </p:sp>
      <p:sp>
        <p:nvSpPr>
          <p:cNvPr id="29" name="流程图: 多文档 28"/>
          <p:cNvSpPr/>
          <p:nvPr/>
        </p:nvSpPr>
        <p:spPr>
          <a:xfrm>
            <a:off x="8101013" y="4941888"/>
            <a:ext cx="971550" cy="151130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归档</a:t>
            </a:r>
            <a:endParaRPr lang="en-US" altLang="zh-CN" sz="1800" dirty="0">
              <a:solidFill>
                <a:prstClr val="white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zh-CN" altLang="en-US" sz="1800" dirty="0">
                <a:solidFill>
                  <a:prstClr val="white"/>
                </a:solidFill>
              </a:rPr>
              <a:t>存储</a:t>
            </a:r>
            <a:endParaRPr lang="en-US" altLang="zh-CN" sz="1800" dirty="0">
              <a:solidFill>
                <a:prstClr val="white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en-US" altLang="zh-CN" sz="1800" dirty="0">
                <a:solidFill>
                  <a:prstClr val="white"/>
                </a:solidFill>
              </a:rPr>
              <a:t>~20PB</a:t>
            </a:r>
            <a:endParaRPr lang="zh-CN" altLang="en-US" sz="1800" dirty="0">
              <a:solidFill>
                <a:prstClr val="white"/>
              </a:solidFill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 rot="5400000">
            <a:off x="319882" y="3178969"/>
            <a:ext cx="5016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rot="5400000">
            <a:off x="1998663" y="3214688"/>
            <a:ext cx="57308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7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/>
          </p:cNvSpPr>
          <p:nvPr>
            <p:ph type="title"/>
          </p:nvPr>
        </p:nvSpPr>
        <p:spPr>
          <a:xfrm>
            <a:off x="442913" y="4143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 smtClean="0"/>
              <a:t>HI </a:t>
            </a:r>
            <a:r>
              <a:rPr lang="zh-CN" altLang="en-US" dirty="0" smtClean="0"/>
              <a:t>巡天数据处理系统开发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755650" y="1441450"/>
            <a:ext cx="72009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zh-CN" altLang="en-US" dirty="0">
                <a:solidFill>
                  <a:srgbClr val="464646"/>
                </a:solidFill>
                <a:latin typeface="Lucida Sans Unicode"/>
                <a:ea typeface="黑体" panose="02010609060101010101" pitchFamily="49" charset="-122"/>
              </a:rPr>
              <a:t>学习现有的数据处理系统的基本原理、流程，在此基础上开发和研究</a:t>
            </a:r>
            <a:r>
              <a:rPr lang="en-US" altLang="zh-CN" dirty="0">
                <a:solidFill>
                  <a:srgbClr val="464646"/>
                </a:solidFill>
                <a:latin typeface="Lucida Sans Unicode"/>
                <a:ea typeface="黑体" panose="02010609060101010101" pitchFamily="49" charset="-122"/>
              </a:rPr>
              <a:t>FAST</a:t>
            </a:r>
            <a:r>
              <a:rPr lang="zh-CN" altLang="en-US" dirty="0">
                <a:solidFill>
                  <a:srgbClr val="464646"/>
                </a:solidFill>
                <a:latin typeface="Lucida Sans Unicode"/>
                <a:ea typeface="黑体" panose="02010609060101010101" pitchFamily="49" charset="-122"/>
              </a:rPr>
              <a:t>数据处理系统。</a:t>
            </a:r>
          </a:p>
        </p:txBody>
      </p:sp>
      <p:grpSp>
        <p:nvGrpSpPr>
          <p:cNvPr id="11349" name="组合 11348"/>
          <p:cNvGrpSpPr>
            <a:grpSpLocks/>
          </p:cNvGrpSpPr>
          <p:nvPr/>
        </p:nvGrpSpPr>
        <p:grpSpPr bwMode="auto">
          <a:xfrm>
            <a:off x="349250" y="2284413"/>
            <a:ext cx="8191500" cy="4270375"/>
            <a:chOff x="358781" y="2474734"/>
            <a:chExt cx="8191641" cy="4270795"/>
          </a:xfrm>
        </p:grpSpPr>
        <p:grpSp>
          <p:nvGrpSpPr>
            <p:cNvPr id="33800" name="组合 11340"/>
            <p:cNvGrpSpPr>
              <a:grpSpLocks/>
            </p:cNvGrpSpPr>
            <p:nvPr/>
          </p:nvGrpSpPr>
          <p:grpSpPr bwMode="auto">
            <a:xfrm>
              <a:off x="1116032" y="2474734"/>
              <a:ext cx="7343901" cy="4146958"/>
              <a:chOff x="2020026" y="2504606"/>
              <a:chExt cx="7343901" cy="4146958"/>
            </a:xfrm>
          </p:grpSpPr>
          <p:sp>
            <p:nvSpPr>
              <p:cNvPr id="10" name="流程图: 过程 9"/>
              <p:cNvSpPr/>
              <p:nvPr/>
            </p:nvSpPr>
            <p:spPr>
              <a:xfrm>
                <a:off x="4026660" y="2620504"/>
                <a:ext cx="1460525" cy="611248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 sz="1800" dirty="0">
                    <a:solidFill>
                      <a:prstClr val="white"/>
                    </a:solidFill>
                  </a:rPr>
                  <a:t>FITS to IDL</a:t>
                </a:r>
                <a:r>
                  <a:rPr lang="zh-CN" altLang="en-US" sz="1800" dirty="0">
                    <a:solidFill>
                      <a:prstClr val="white"/>
                    </a:solidFill>
                  </a:rPr>
                  <a:t>格式转换</a:t>
                </a:r>
              </a:p>
            </p:txBody>
          </p:sp>
          <p:sp>
            <p:nvSpPr>
              <p:cNvPr id="26" name="流程图: 过程 25"/>
              <p:cNvSpPr/>
              <p:nvPr/>
            </p:nvSpPr>
            <p:spPr>
              <a:xfrm>
                <a:off x="5941218" y="5876788"/>
                <a:ext cx="1827243" cy="774776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 sz="1800" dirty="0">
                    <a:solidFill>
                      <a:prstClr val="white"/>
                    </a:solidFill>
                  </a:rPr>
                  <a:t>Flux Measurement</a:t>
                </a:r>
              </a:p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zh-CN" altLang="en-US" sz="1800" dirty="0">
                    <a:solidFill>
                      <a:prstClr val="white"/>
                    </a:solidFill>
                  </a:rPr>
                  <a:t>流量定标</a:t>
                </a:r>
              </a:p>
            </p:txBody>
          </p:sp>
          <p:sp>
            <p:nvSpPr>
              <p:cNvPr id="27" name="流程图: 过程 26"/>
              <p:cNvSpPr/>
              <p:nvPr/>
            </p:nvSpPr>
            <p:spPr>
              <a:xfrm>
                <a:off x="7692260" y="4960710"/>
                <a:ext cx="1671667" cy="612835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 sz="1800" dirty="0">
                    <a:solidFill>
                      <a:prstClr val="white"/>
                    </a:solidFill>
                  </a:rPr>
                  <a:t>Data Cube Visualization</a:t>
                </a:r>
                <a:endParaRPr lang="zh-CN" alt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流程图: 过程 27"/>
              <p:cNvSpPr/>
              <p:nvPr/>
            </p:nvSpPr>
            <p:spPr>
              <a:xfrm>
                <a:off x="4858525" y="4960710"/>
                <a:ext cx="1346223" cy="612835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 sz="1800" dirty="0">
                    <a:solidFill>
                      <a:prstClr val="white"/>
                    </a:solidFill>
                  </a:rPr>
                  <a:t>3D signal extraction</a:t>
                </a:r>
                <a:endParaRPr lang="zh-CN" alt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流程图: 过程 28"/>
              <p:cNvSpPr/>
              <p:nvPr/>
            </p:nvSpPr>
            <p:spPr>
              <a:xfrm>
                <a:off x="4139374" y="3904919"/>
                <a:ext cx="1347811" cy="612835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 sz="1800" dirty="0">
                    <a:solidFill>
                      <a:prstClr val="white"/>
                    </a:solidFill>
                  </a:rPr>
                  <a:t>Data cube gridding</a:t>
                </a:r>
                <a:endParaRPr lang="zh-CN" alt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流程图: 过程 29"/>
              <p:cNvSpPr/>
              <p:nvPr/>
            </p:nvSpPr>
            <p:spPr>
              <a:xfrm>
                <a:off x="2137503" y="4989287"/>
                <a:ext cx="1346223" cy="784302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 sz="1800" dirty="0">
                    <a:solidFill>
                      <a:prstClr val="white"/>
                    </a:solidFill>
                  </a:rPr>
                  <a:t>2D signal extraction</a:t>
                </a:r>
              </a:p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zh-CN" altLang="en-US" sz="1800" dirty="0">
                    <a:solidFill>
                      <a:prstClr val="white"/>
                    </a:solidFill>
                  </a:rPr>
                  <a:t>信号提取</a:t>
                </a:r>
                <a:endParaRPr lang="en-US" altLang="zh-CN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流程图: 过程 30"/>
              <p:cNvSpPr/>
              <p:nvPr/>
            </p:nvSpPr>
            <p:spPr>
              <a:xfrm>
                <a:off x="2020026" y="2504606"/>
                <a:ext cx="1482750" cy="843045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 sz="1800" dirty="0" err="1">
                    <a:solidFill>
                      <a:prstClr val="white"/>
                    </a:solidFill>
                  </a:rPr>
                  <a:t>Bandpass</a:t>
                </a:r>
                <a:r>
                  <a:rPr lang="en-US" altLang="zh-CN" sz="1800" dirty="0">
                    <a:solidFill>
                      <a:prstClr val="white"/>
                    </a:solidFill>
                  </a:rPr>
                  <a:t> Calibration </a:t>
                </a:r>
                <a:r>
                  <a:rPr lang="zh-CN" altLang="en-US" sz="1800" dirty="0">
                    <a:solidFill>
                      <a:prstClr val="white"/>
                    </a:solidFill>
                  </a:rPr>
                  <a:t>带通校准</a:t>
                </a:r>
              </a:p>
            </p:txBody>
          </p:sp>
          <p:sp>
            <p:nvSpPr>
              <p:cNvPr id="23" name="流程图: 决策 22"/>
              <p:cNvSpPr/>
              <p:nvPr/>
            </p:nvSpPr>
            <p:spPr>
              <a:xfrm>
                <a:off x="2150203" y="3811247"/>
                <a:ext cx="1346223" cy="800179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zh-CN" altLang="en-US" sz="1800" dirty="0">
                    <a:solidFill>
                      <a:prstClr val="white"/>
                    </a:solidFill>
                  </a:rPr>
                  <a:t>标记</a:t>
                </a:r>
                <a:endParaRPr lang="en-US" altLang="zh-CN" sz="1800" dirty="0">
                  <a:solidFill>
                    <a:prstClr val="white"/>
                  </a:solidFill>
                </a:endParaRPr>
              </a:p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 sz="1800" dirty="0">
                    <a:solidFill>
                      <a:prstClr val="white"/>
                    </a:solidFill>
                  </a:rPr>
                  <a:t>RFI</a:t>
                </a:r>
                <a:endParaRPr lang="zh-CN" alt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流程图: 决策 23"/>
              <p:cNvSpPr/>
              <p:nvPr/>
            </p:nvSpPr>
            <p:spPr>
              <a:xfrm>
                <a:off x="5941218" y="3695348"/>
                <a:ext cx="2208250" cy="1031977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r>
                  <a:rPr lang="en-US" altLang="zh-CN" sz="1800" dirty="0">
                    <a:solidFill>
                      <a:prstClr val="white"/>
                    </a:solidFill>
                  </a:rPr>
                  <a:t>Baseline </a:t>
                </a:r>
                <a:r>
                  <a:rPr lang="en-US" altLang="zh-CN" sz="1800" dirty="0" err="1">
                    <a:solidFill>
                      <a:prstClr val="white"/>
                    </a:solidFill>
                  </a:rPr>
                  <a:t>Flatfield</a:t>
                </a:r>
                <a:endParaRPr lang="zh-CN" alt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314" name="右箭头 11313"/>
              <p:cNvSpPr/>
              <p:nvPr/>
            </p:nvSpPr>
            <p:spPr>
              <a:xfrm rot="10800000">
                <a:off x="3623429" y="2722114"/>
                <a:ext cx="339731" cy="47629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右箭头 84"/>
              <p:cNvSpPr/>
              <p:nvPr/>
            </p:nvSpPr>
            <p:spPr>
              <a:xfrm>
                <a:off x="5531636" y="3973187"/>
                <a:ext cx="339731" cy="47629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右箭头 86"/>
              <p:cNvSpPr/>
              <p:nvPr/>
            </p:nvSpPr>
            <p:spPr>
              <a:xfrm rot="5400000">
                <a:off x="2628829" y="3316711"/>
                <a:ext cx="339758" cy="4778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7" name="直接连接符 76"/>
              <p:cNvCxnSpPr>
                <a:stCxn id="23" idx="2"/>
                <a:endCxn id="30" idx="0"/>
              </p:cNvCxnSpPr>
              <p:nvPr/>
            </p:nvCxnSpPr>
            <p:spPr>
              <a:xfrm flipH="1">
                <a:off x="2810615" y="4611425"/>
                <a:ext cx="12700" cy="37786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>
                <a:stCxn id="23" idx="3"/>
                <a:endCxn id="29" idx="1"/>
              </p:cNvCxnSpPr>
              <p:nvPr/>
            </p:nvCxnSpPr>
            <p:spPr>
              <a:xfrm>
                <a:off x="3496426" y="4211336"/>
                <a:ext cx="64294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接连接符 162"/>
              <p:cNvCxnSpPr>
                <a:stCxn id="24" idx="2"/>
                <a:endCxn id="27" idx="1"/>
              </p:cNvCxnSpPr>
              <p:nvPr/>
            </p:nvCxnSpPr>
            <p:spPr>
              <a:xfrm>
                <a:off x="7044549" y="4727325"/>
                <a:ext cx="647711" cy="5398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>
                <a:stCxn id="24" idx="2"/>
                <a:endCxn id="28" idx="3"/>
              </p:cNvCxnSpPr>
              <p:nvPr/>
            </p:nvCxnSpPr>
            <p:spPr>
              <a:xfrm flipH="1">
                <a:off x="6204748" y="4727325"/>
                <a:ext cx="839801" cy="5398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39" name="左弧形箭头 11338"/>
              <p:cNvSpPr/>
              <p:nvPr/>
            </p:nvSpPr>
            <p:spPr>
              <a:xfrm rot="18955276">
                <a:off x="5230006" y="5751362"/>
                <a:ext cx="465145" cy="892263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40" name="右弧形箭头 11339"/>
              <p:cNvSpPr/>
              <p:nvPr/>
            </p:nvSpPr>
            <p:spPr>
              <a:xfrm rot="2639052">
                <a:off x="8057392" y="5759301"/>
                <a:ext cx="431807" cy="877973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charset="0"/>
                  <a:buNone/>
                  <a:defRPr/>
                </a:pPr>
                <a:endParaRPr lang="zh-CN" altLang="en-US" sz="18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294" name="TextBox 11341"/>
            <p:cNvSpPr txBox="1">
              <a:spLocks noChangeArrowheads="1"/>
            </p:cNvSpPr>
            <p:nvPr/>
          </p:nvSpPr>
          <p:spPr bwMode="auto">
            <a:xfrm>
              <a:off x="5435693" y="2692242"/>
              <a:ext cx="2440030" cy="706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>
                  <a:solidFill>
                    <a:schemeClr val="tx2"/>
                  </a:solidFill>
                  <a:latin typeface="Candara" pitchFamily="34" charset="0"/>
                  <a:ea typeface="华文楷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>
                  <a:solidFill>
                    <a:schemeClr val="tx2"/>
                  </a:solidFill>
                  <a:latin typeface="Candara" pitchFamily="34" charset="0"/>
                  <a:ea typeface="华文楷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>
                  <a:solidFill>
                    <a:schemeClr val="tx2"/>
                  </a:solidFill>
                  <a:latin typeface="Candara" pitchFamily="34" charset="0"/>
                  <a:ea typeface="华文楷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>
                  <a:solidFill>
                    <a:schemeClr val="tx2"/>
                  </a:solidFill>
                  <a:latin typeface="Candara" pitchFamily="34" charset="0"/>
                  <a:ea typeface="华文楷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华文楷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华文楷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华文楷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华文楷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华文楷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 typeface="Arial" charset="0"/>
                <a:buNone/>
                <a:defRPr/>
              </a:pPr>
              <a:r>
                <a:rPr lang="en-US" altLang="zh-CN" sz="2000" i="1" dirty="0" smtClean="0">
                  <a:solidFill>
                    <a:srgbClr val="EB641B">
                      <a:lumMod val="75000"/>
                    </a:srgbClr>
                  </a:solidFill>
                  <a:latin typeface="Liberation Sans" pitchFamily="34" charset="0"/>
                  <a:ea typeface="宋体" charset="-122"/>
                </a:rPr>
                <a:t>ALFALFA</a:t>
              </a:r>
              <a:r>
                <a:rPr lang="zh-CN" altLang="en-US" sz="2000" i="1" dirty="0" smtClean="0">
                  <a:solidFill>
                    <a:srgbClr val="EB641B">
                      <a:lumMod val="75000"/>
                    </a:srgbClr>
                  </a:solidFill>
                  <a:latin typeface="Liberation Sans" pitchFamily="34" charset="0"/>
                  <a:ea typeface="宋体" charset="-122"/>
                </a:rPr>
                <a:t> </a:t>
              </a:r>
              <a:r>
                <a:rPr lang="en-US" altLang="zh-CN" sz="2000" i="1" dirty="0" smtClean="0">
                  <a:solidFill>
                    <a:srgbClr val="EB641B">
                      <a:lumMod val="75000"/>
                    </a:srgbClr>
                  </a:solidFill>
                  <a:latin typeface="Liberation Sans" pitchFamily="34" charset="0"/>
                  <a:ea typeface="宋体" charset="-122"/>
                </a:rPr>
                <a:t>Data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 typeface="Arial" charset="0"/>
                <a:buNone/>
                <a:defRPr/>
              </a:pPr>
              <a:r>
                <a:rPr lang="en-US" altLang="zh-CN" sz="2000" i="1" dirty="0" smtClean="0">
                  <a:solidFill>
                    <a:srgbClr val="EB641B">
                      <a:lumMod val="75000"/>
                    </a:srgbClr>
                  </a:solidFill>
                  <a:latin typeface="Liberation Sans" pitchFamily="34" charset="0"/>
                  <a:ea typeface="宋体" charset="-122"/>
                </a:rPr>
                <a:t>Processing Pipeline</a:t>
              </a:r>
            </a:p>
          </p:txBody>
        </p:sp>
        <p:sp>
          <p:nvSpPr>
            <p:cNvPr id="11343" name="TextBox 11342"/>
            <p:cNvSpPr txBox="1"/>
            <p:nvPr/>
          </p:nvSpPr>
          <p:spPr>
            <a:xfrm>
              <a:off x="3055990" y="3236809"/>
              <a:ext cx="1800256" cy="3080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Font typeface="Arial" charset="0"/>
                <a:buNone/>
                <a:defRPr/>
              </a:pPr>
              <a:r>
                <a:rPr lang="zh-CN" altLang="en-US" sz="1400" dirty="0">
                  <a:solidFill>
                    <a:srgbClr val="474B78">
                      <a:lumMod val="75000"/>
                    </a:srgbClr>
                  </a:solidFill>
                  <a:latin typeface="Arial" charset="0"/>
                  <a:ea typeface="宋体" charset="-122"/>
                </a:rPr>
                <a:t>与观测结束同时完成</a:t>
              </a:r>
            </a:p>
          </p:txBody>
        </p:sp>
        <p:sp>
          <p:nvSpPr>
            <p:cNvPr id="11344" name="矩形 11343"/>
            <p:cNvSpPr/>
            <p:nvPr/>
          </p:nvSpPr>
          <p:spPr>
            <a:xfrm>
              <a:off x="1116032" y="3781374"/>
              <a:ext cx="1603403" cy="2065541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charset="0"/>
                <a:buNone/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345" name="TextBox 11344"/>
            <p:cNvSpPr txBox="1"/>
            <p:nvPr/>
          </p:nvSpPr>
          <p:spPr>
            <a:xfrm>
              <a:off x="1127144" y="5883431"/>
              <a:ext cx="1262085" cy="3064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Font typeface="Arial" charset="0"/>
                <a:buNone/>
                <a:defRPr/>
              </a:pPr>
              <a:r>
                <a:rPr lang="zh-CN" altLang="en-US" sz="1400" dirty="0">
                  <a:solidFill>
                    <a:srgbClr val="474B78">
                      <a:lumMod val="75000"/>
                    </a:srgbClr>
                  </a:solidFill>
                  <a:latin typeface="Arial" charset="0"/>
                  <a:ea typeface="宋体" charset="-122"/>
                </a:rPr>
                <a:t>一个月内完成</a:t>
              </a:r>
            </a:p>
          </p:txBody>
        </p:sp>
        <p:sp>
          <p:nvSpPr>
            <p:cNvPr id="11346" name="TextBox 11345"/>
            <p:cNvSpPr txBox="1"/>
            <p:nvPr/>
          </p:nvSpPr>
          <p:spPr>
            <a:xfrm>
              <a:off x="358781" y="2668428"/>
              <a:ext cx="846153" cy="5223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Font typeface="Arial" charset="0"/>
                <a:buNone/>
                <a:defRPr/>
              </a:pPr>
              <a:r>
                <a:rPr lang="en-US" altLang="zh-CN" sz="1400" dirty="0">
                  <a:solidFill>
                    <a:srgbClr val="474B78">
                      <a:lumMod val="75000"/>
                    </a:srgbClr>
                  </a:solidFill>
                  <a:latin typeface="Arial" charset="0"/>
                  <a:ea typeface="宋体" charset="-122"/>
                </a:rPr>
                <a:t>2~3</a:t>
              </a:r>
              <a:r>
                <a:rPr lang="zh-CN" altLang="en-US" sz="1400" dirty="0">
                  <a:solidFill>
                    <a:srgbClr val="474B78">
                      <a:lumMod val="75000"/>
                    </a:srgbClr>
                  </a:solidFill>
                  <a:latin typeface="Arial" charset="0"/>
                  <a:ea typeface="宋体" charset="-122"/>
                </a:rPr>
                <a:t>星期</a:t>
              </a:r>
              <a:endParaRPr lang="en-US" altLang="zh-CN" sz="1400" dirty="0">
                <a:solidFill>
                  <a:srgbClr val="474B78">
                    <a:lumMod val="75000"/>
                  </a:srgbClr>
                </a:solidFill>
                <a:latin typeface="Arial" charset="0"/>
                <a:ea typeface="宋体" charset="-122"/>
              </a:endParaRPr>
            </a:p>
            <a:p>
              <a:pPr eaLnBrk="1" hangingPunct="1">
                <a:buFont typeface="Arial" charset="0"/>
                <a:buNone/>
                <a:defRPr/>
              </a:pPr>
              <a:r>
                <a:rPr lang="zh-CN" altLang="en-US" sz="1400" dirty="0">
                  <a:solidFill>
                    <a:srgbClr val="474B78">
                      <a:lumMod val="75000"/>
                    </a:srgbClr>
                  </a:solidFill>
                  <a:latin typeface="Arial" charset="0"/>
                  <a:ea typeface="宋体" charset="-122"/>
                </a:rPr>
                <a:t>内完成</a:t>
              </a:r>
            </a:p>
          </p:txBody>
        </p:sp>
        <p:sp>
          <p:nvSpPr>
            <p:cNvPr id="183" name="矩形 182"/>
            <p:cNvSpPr/>
            <p:nvPr/>
          </p:nvSpPr>
          <p:spPr>
            <a:xfrm>
              <a:off x="3122667" y="3605145"/>
              <a:ext cx="5337267" cy="2067128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charset="0"/>
                <a:buNone/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347" name="TextBox 11346"/>
            <p:cNvSpPr txBox="1"/>
            <p:nvPr/>
          </p:nvSpPr>
          <p:spPr>
            <a:xfrm>
              <a:off x="7369302" y="4419612"/>
              <a:ext cx="1181120" cy="3080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Font typeface="Arial" charset="0"/>
                <a:buNone/>
                <a:defRPr/>
              </a:pPr>
              <a:r>
                <a:rPr lang="en-US" altLang="zh-CN" sz="1400" dirty="0">
                  <a:solidFill>
                    <a:srgbClr val="474B78">
                      <a:lumMod val="75000"/>
                    </a:srgbClr>
                  </a:solidFill>
                  <a:latin typeface="Arial" charset="0"/>
                  <a:ea typeface="宋体" charset="-122"/>
                </a:rPr>
                <a:t>9</a:t>
              </a:r>
              <a:r>
                <a:rPr lang="zh-CN" altLang="en-US" sz="1400" dirty="0">
                  <a:solidFill>
                    <a:srgbClr val="474B78">
                      <a:lumMod val="75000"/>
                    </a:srgbClr>
                  </a:solidFill>
                  <a:latin typeface="Arial" charset="0"/>
                  <a:ea typeface="宋体" charset="-122"/>
                </a:rPr>
                <a:t>个月内完成</a:t>
              </a:r>
            </a:p>
          </p:txBody>
        </p:sp>
        <p:sp>
          <p:nvSpPr>
            <p:cNvPr id="11348" name="TextBox 11347"/>
            <p:cNvSpPr txBox="1"/>
            <p:nvPr/>
          </p:nvSpPr>
          <p:spPr>
            <a:xfrm>
              <a:off x="6864468" y="6437524"/>
              <a:ext cx="1281135" cy="3080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buFont typeface="Arial" charset="0"/>
                <a:buNone/>
                <a:defRPr/>
              </a:pPr>
              <a:r>
                <a:rPr lang="en-US" altLang="zh-CN" sz="1400" dirty="0">
                  <a:solidFill>
                    <a:srgbClr val="474B78">
                      <a:lumMod val="75000"/>
                    </a:srgbClr>
                  </a:solidFill>
                  <a:latin typeface="Arial" charset="0"/>
                  <a:ea typeface="宋体" charset="-122"/>
                </a:rPr>
                <a:t>12</a:t>
              </a:r>
              <a:r>
                <a:rPr lang="zh-CN" altLang="en-US" sz="1400" dirty="0">
                  <a:solidFill>
                    <a:srgbClr val="474B78">
                      <a:lumMod val="75000"/>
                    </a:srgbClr>
                  </a:solidFill>
                  <a:latin typeface="Arial" charset="0"/>
                  <a:ea typeface="宋体" charset="-122"/>
                </a:rPr>
                <a:t>个月内完成</a:t>
              </a:r>
            </a:p>
          </p:txBody>
        </p:sp>
      </p:grpSp>
      <p:sp>
        <p:nvSpPr>
          <p:cNvPr id="33797" name="TextBox 1"/>
          <p:cNvSpPr txBox="1">
            <a:spLocks noChangeArrowheads="1"/>
          </p:cNvSpPr>
          <p:nvPr/>
        </p:nvSpPr>
        <p:spPr bwMode="auto">
          <a:xfrm>
            <a:off x="2262188" y="3090863"/>
            <a:ext cx="78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en-US" altLang="zh-CN" sz="180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Step1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None/>
            </a:pPr>
            <a:endParaRPr lang="zh-CN" altLang="en-US" sz="180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3798" name="TextBox 3"/>
          <p:cNvSpPr txBox="1">
            <a:spLocks noChangeArrowheads="1"/>
          </p:cNvSpPr>
          <p:nvPr/>
        </p:nvSpPr>
        <p:spPr bwMode="auto">
          <a:xfrm>
            <a:off x="1903413" y="443865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en-US" altLang="zh-CN" sz="180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Step2</a:t>
            </a:r>
            <a:endParaRPr lang="zh-CN" altLang="en-US" sz="180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3799" name="TextBox 4"/>
          <p:cNvSpPr txBox="1">
            <a:spLocks noChangeArrowheads="1"/>
          </p:cNvSpPr>
          <p:nvPr/>
        </p:nvSpPr>
        <p:spPr bwMode="auto">
          <a:xfrm>
            <a:off x="5629275" y="4849813"/>
            <a:ext cx="78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en-US" altLang="zh-CN" sz="180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Step3</a:t>
            </a:r>
            <a:endParaRPr lang="zh-CN" altLang="en-US" sz="180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25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天文数据处理系统研究内容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b="1" dirty="0">
                <a:solidFill>
                  <a:srgbClr val="FF0000"/>
                </a:solidFill>
              </a:rPr>
              <a:t>天文观测数据的存储方法与架构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zh-CN" altLang="zh-CN" b="1" dirty="0"/>
              <a:t>不同望远镜、不同波段天文数据的融合，基于位置坐标索引的集中</a:t>
            </a:r>
            <a:r>
              <a:rPr lang="zh-CN" altLang="zh-CN" b="1" dirty="0" smtClean="0"/>
              <a:t>存储</a:t>
            </a:r>
            <a:endParaRPr lang="en-US" altLang="zh-CN" b="1" dirty="0" smtClean="0"/>
          </a:p>
          <a:p>
            <a:r>
              <a:rPr lang="zh-CN" altLang="zh-CN" b="1" dirty="0" smtClean="0"/>
              <a:t>大</a:t>
            </a:r>
            <a:r>
              <a:rPr lang="zh-CN" altLang="zh-CN" b="1" dirty="0"/>
              <a:t>天区多维数据的图形化查询搜索， 数据的可视化展示、可视化</a:t>
            </a:r>
            <a:r>
              <a:rPr lang="zh-CN" altLang="zh-CN" b="1" dirty="0" smtClean="0"/>
              <a:t>分析</a:t>
            </a:r>
            <a:endParaRPr lang="en-US" altLang="zh-CN" b="1" dirty="0" smtClean="0"/>
          </a:p>
          <a:p>
            <a:r>
              <a:rPr lang="zh-CN" altLang="zh-CN" b="1" dirty="0" smtClean="0"/>
              <a:t> </a:t>
            </a:r>
            <a:r>
              <a:rPr lang="zh-CN" altLang="zh-CN" b="1" dirty="0"/>
              <a:t>天文知识库、天文理论模型与数据的关联</a:t>
            </a:r>
            <a:endParaRPr lang="zh-CN" altLang="zh-CN" dirty="0"/>
          </a:p>
          <a:p>
            <a:r>
              <a:rPr lang="zh-CN" altLang="zh-CN" b="1" dirty="0"/>
              <a:t>支撑海量天文数据的分布式存储技术</a:t>
            </a:r>
            <a:endParaRPr lang="en-US" altLang="zh-CN" b="1" dirty="0"/>
          </a:p>
          <a:p>
            <a:r>
              <a:rPr lang="zh-CN" altLang="zh-CN" b="1" dirty="0"/>
              <a:t>基于云计算的天文大数据汇聚、装载和更新管理技术</a:t>
            </a:r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44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sz="2400" dirty="0"/>
              <a:t>建立一个能</a:t>
            </a:r>
            <a:r>
              <a:rPr lang="zh-CN" altLang="zh-CN" sz="2400" dirty="0">
                <a:solidFill>
                  <a:srgbClr val="FF0000"/>
                </a:solidFill>
              </a:rPr>
              <a:t>管理</a:t>
            </a:r>
            <a:r>
              <a:rPr lang="en-US" altLang="zh-CN" sz="2400" dirty="0">
                <a:solidFill>
                  <a:srgbClr val="FF0000"/>
                </a:solidFill>
              </a:rPr>
              <a:t>FAST</a:t>
            </a:r>
            <a:r>
              <a:rPr lang="zh-CN" altLang="zh-CN" sz="2400" dirty="0">
                <a:solidFill>
                  <a:srgbClr val="FF0000"/>
                </a:solidFill>
              </a:rPr>
              <a:t>及其他望远镜产生的海量多源异构天文数据的平台</a:t>
            </a:r>
            <a:r>
              <a:rPr lang="zh-CN" altLang="zh-CN" sz="2400" dirty="0"/>
              <a:t>，配以强大的</a:t>
            </a:r>
            <a:r>
              <a:rPr lang="zh-CN" altLang="zh-CN" sz="2400" dirty="0" smtClean="0"/>
              <a:t>可视化查询</a:t>
            </a:r>
            <a:r>
              <a:rPr lang="zh-CN" altLang="zh-CN" sz="2400" dirty="0"/>
              <a:t>界面， 使得研究人员能够像查地图一样研究天体的分布，并能快速获得同一天区及周围环境的多波段数据， 还</a:t>
            </a:r>
            <a:r>
              <a:rPr lang="zh-CN" altLang="zh-CN" sz="2400" dirty="0">
                <a:solidFill>
                  <a:srgbClr val="FF0000"/>
                </a:solidFill>
              </a:rPr>
              <a:t>能调用相关理论模型进行数据拟合</a:t>
            </a:r>
            <a:r>
              <a:rPr lang="zh-CN" altLang="zh-CN" sz="2400" dirty="0"/>
              <a:t>， 进行多视角、全方位的研究来揭示天体的本质， 促进天文学的新发现</a:t>
            </a:r>
            <a:r>
              <a:rPr lang="zh-CN" altLang="zh-CN" sz="2400" dirty="0" smtClean="0"/>
              <a:t>。</a:t>
            </a:r>
            <a:endParaRPr lang="en-US" altLang="zh-CN" sz="2400" dirty="0" smtClean="0"/>
          </a:p>
          <a:p>
            <a:r>
              <a:rPr lang="zh-CN" altLang="zh-CN" sz="2400" dirty="0" smtClean="0"/>
              <a:t>大</a:t>
            </a:r>
            <a:r>
              <a:rPr lang="zh-CN" altLang="zh-CN" sz="2400" dirty="0"/>
              <a:t>天区多波段数据的融合、高维数据的可视化</a:t>
            </a:r>
            <a:r>
              <a:rPr lang="zh-CN" altLang="zh-CN" sz="2400" dirty="0" smtClean="0"/>
              <a:t>分析</a:t>
            </a:r>
            <a:r>
              <a:rPr lang="zh-CN" altLang="en-US" sz="2400" dirty="0" smtClean="0"/>
              <a:t>、</a:t>
            </a:r>
            <a:r>
              <a:rPr lang="en-US" altLang="zh-CN" sz="2400" dirty="0" smtClean="0"/>
              <a:t>FAST</a:t>
            </a:r>
            <a:r>
              <a:rPr lang="zh-CN" altLang="zh-CN" sz="2400" dirty="0"/>
              <a:t>巡天</a:t>
            </a:r>
            <a:r>
              <a:rPr lang="zh-CN" altLang="zh-CN" sz="2400" dirty="0" smtClean="0"/>
              <a:t>数据的</a:t>
            </a:r>
            <a:r>
              <a:rPr lang="zh-CN" altLang="en-US" sz="2400" dirty="0" smtClean="0"/>
              <a:t>管理、分析与</a:t>
            </a:r>
            <a:r>
              <a:rPr lang="zh-CN" altLang="zh-CN" sz="2400" dirty="0" smtClean="0"/>
              <a:t>挖掘</a:t>
            </a:r>
            <a:endParaRPr lang="en-US" altLang="zh-CN" sz="2400" dirty="0"/>
          </a:p>
          <a:p>
            <a:r>
              <a:rPr lang="zh-CN" altLang="zh-CN" sz="2400" dirty="0" smtClean="0"/>
              <a:t>该</a:t>
            </a:r>
            <a:r>
              <a:rPr lang="zh-CN" altLang="zh-CN" sz="2400" dirty="0"/>
              <a:t>系统可以首先</a:t>
            </a:r>
            <a:r>
              <a:rPr lang="zh-CN" altLang="zh-CN" sz="2400" dirty="0">
                <a:solidFill>
                  <a:srgbClr val="FF0000"/>
                </a:solidFill>
              </a:rPr>
              <a:t>应用到</a:t>
            </a:r>
            <a:r>
              <a:rPr lang="en-US" altLang="zh-CN" sz="2400" dirty="0">
                <a:solidFill>
                  <a:srgbClr val="FF0000"/>
                </a:solidFill>
              </a:rPr>
              <a:t>FAST</a:t>
            </a:r>
            <a:r>
              <a:rPr lang="zh-CN" altLang="zh-CN" sz="2400" dirty="0">
                <a:solidFill>
                  <a:srgbClr val="FF0000"/>
                </a:solidFill>
              </a:rPr>
              <a:t>中性氢谱线巡天、 脉冲星巡天、射电瞬变源巡天</a:t>
            </a:r>
            <a:r>
              <a:rPr lang="zh-CN" altLang="zh-CN" sz="2400" dirty="0"/>
              <a:t>等项目的数据归档管理、查询和数据处理分析上， 最终会扩展到管理不同类型的多波段</a:t>
            </a:r>
            <a:r>
              <a:rPr lang="zh-CN" altLang="zh-CN" sz="2400" dirty="0" smtClean="0"/>
              <a:t>数据</a:t>
            </a:r>
            <a:endParaRPr lang="zh-CN" altLang="zh-CN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天文数据处理系统建设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74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658" y="1340826"/>
            <a:ext cx="8229600" cy="4525962"/>
          </a:xfrm>
        </p:spPr>
        <p:txBody>
          <a:bodyPr/>
          <a:lstStyle/>
          <a:p>
            <a:pPr marL="566737" lvl="1" indent="-457200">
              <a:spcBef>
                <a:spcPts val="400"/>
              </a:spcBef>
              <a:buSzPct val="68000"/>
              <a:buFont typeface="Wingdings" panose="05000000000000000000" pitchFamily="2" charset="2"/>
              <a:buChar char="l"/>
            </a:pPr>
            <a:r>
              <a:rPr lang="zh-CN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探索一种全新的能够</a:t>
            </a:r>
            <a:r>
              <a:rPr lang="zh-CN" altLang="zh-CN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融合海量大尺度多波段高维天文数据</a:t>
            </a:r>
            <a:r>
              <a:rPr lang="zh-CN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的存储架构和技术，配以强大的可视化</a:t>
            </a:r>
            <a:r>
              <a:rPr lang="zh-CN" altLang="zh-CN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的查询</a:t>
            </a:r>
            <a:r>
              <a:rPr lang="zh-CN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界面， 使得研究人员能够像查地图一样研究天体的分布，并能快速获得同一天区及周围环境的多波段数据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.  </a:t>
            </a:r>
            <a:endParaRPr lang="en-US" altLang="zh-CN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566737" lvl="1" indent="-457200">
              <a:spcBef>
                <a:spcPts val="400"/>
              </a:spcBef>
              <a:buSzPct val="68000"/>
              <a:buFont typeface="Wingdings" panose="05000000000000000000" pitchFamily="2" charset="2"/>
              <a:buChar char="l"/>
            </a:pPr>
            <a:r>
              <a:rPr lang="zh-CN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开发可视化的分析工具， </a:t>
            </a:r>
            <a:r>
              <a:rPr lang="zh-CN" altLang="zh-CN" sz="24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建立天文知识库、天文理论模型与数据的关联</a:t>
            </a:r>
            <a:r>
              <a:rPr lang="zh-CN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，使研究人员能调用相关理论模型进行数据拟合， 进行多视角、全方位的研究来揭示天体的本质， 促进天文学的新发现。</a:t>
            </a:r>
            <a:endParaRPr lang="en-US" altLang="zh-CN" sz="2400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566737" lvl="1" indent="-457200">
              <a:spcBef>
                <a:spcPts val="400"/>
              </a:spcBef>
              <a:buSzPct val="68000"/>
              <a:buFont typeface="Wingdings" panose="05000000000000000000" pitchFamily="2" charset="2"/>
              <a:buChar char="l"/>
            </a:pPr>
            <a:r>
              <a:rPr lang="zh-CN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研究</a:t>
            </a:r>
            <a:r>
              <a:rPr lang="zh-CN" altLang="zh-CN" sz="24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云计算平台下的天文数据储存技术</a:t>
            </a:r>
            <a:r>
              <a:rPr lang="zh-CN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，结合天文数据和应用的特点，在存储层面对</a:t>
            </a:r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FAST</a:t>
            </a:r>
            <a:r>
              <a:rPr lang="zh-CN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所产生的海量天文数据的分析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处理提供</a:t>
            </a:r>
            <a:r>
              <a:rPr lang="zh-CN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优化支持；在云计算环境中研究高性能的海量数据装载和更新管理技术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天文信息系统设想与展望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China-VO 2016, Urumqi, Sep. 27-29, 2016 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0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3"/>
          <a:srcRect t="6902" b="13747"/>
          <a:stretch>
            <a:fillRect/>
          </a:stretch>
        </p:blipFill>
        <p:spPr>
          <a:xfrm>
            <a:off x="-635" y="785496"/>
            <a:ext cx="9152255" cy="3378835"/>
          </a:xfrm>
          <a:prstGeom prst="rect">
            <a:avLst/>
          </a:prstGeom>
        </p:spPr>
      </p:pic>
      <p:pic>
        <p:nvPicPr>
          <p:cNvPr id="28" name="Picture 4" descr="G:\稻壳儿\5\miracomunicazione\shadow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" r="-1685"/>
          <a:stretch>
            <a:fillRect/>
          </a:stretch>
        </p:blipFill>
        <p:spPr bwMode="auto">
          <a:xfrm rot="10800000" flipV="1">
            <a:off x="2051720" y="4164330"/>
            <a:ext cx="4510864" cy="45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:\稻壳儿\5\miracomunicazione\shadow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" r="-1685"/>
          <a:stretch>
            <a:fillRect/>
          </a:stretch>
        </p:blipFill>
        <p:spPr bwMode="auto">
          <a:xfrm rot="10800000" flipV="1">
            <a:off x="2" y="4156111"/>
            <a:ext cx="9143999" cy="71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98"/>
          <p:cNvSpPr>
            <a:spLocks noChangeArrowheads="1"/>
          </p:cNvSpPr>
          <p:nvPr/>
        </p:nvSpPr>
        <p:spPr bwMode="auto">
          <a:xfrm>
            <a:off x="2699793" y="5013176"/>
            <a:ext cx="4173557" cy="40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charset="0"/>
                <a:ea typeface="微软雅黑" charset="0"/>
              </a:rPr>
              <a:t>安  涛</a:t>
            </a:r>
            <a:r>
              <a:rPr lang="en-US" altLang="zh-CN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charset="0"/>
                <a:ea typeface="微软雅黑" charset="0"/>
              </a:rPr>
              <a:t> </a:t>
            </a:r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charset="0"/>
                <a:ea typeface="微软雅黑" charset="0"/>
              </a:rPr>
              <a:t>中国科学院上海天文台</a:t>
            </a:r>
          </a:p>
        </p:txBody>
      </p:sp>
      <p:sp>
        <p:nvSpPr>
          <p:cNvPr id="7" name="矩形 6"/>
          <p:cNvSpPr/>
          <p:nvPr/>
        </p:nvSpPr>
        <p:spPr>
          <a:xfrm>
            <a:off x="2195737" y="4339546"/>
            <a:ext cx="49712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5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charset="0"/>
                <a:ea typeface="微软雅黑" charset="0"/>
                <a:cs typeface="Open Sans Condensed" panose="020B0604020202020204" charset="0"/>
              </a:rPr>
              <a:t>SKA: Big Data, Big Challenges</a:t>
            </a:r>
            <a:endParaRPr lang="zh-CN" altLang="en-US" sz="2500" b="1" dirty="0">
              <a:solidFill>
                <a:prstClr val="black">
                  <a:lumMod val="65000"/>
                  <a:lumOff val="35000"/>
                </a:prstClr>
              </a:solidFill>
              <a:latin typeface="微软雅黑" charset="0"/>
              <a:ea typeface="微软雅黑" charset="0"/>
              <a:cs typeface="Open Sans Condensed" panose="020B06040202020202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24561" y="5532916"/>
            <a:ext cx="4062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Calibri"/>
                <a:hlinkClick r:id="rId5"/>
              </a:rPr>
              <a:t>http://202.127.29.4/CRATIV/zh-cn/home.html</a:t>
            </a:r>
            <a:r>
              <a:rPr lang="zh-CN" altLang="en-US" sz="16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99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G:\稻壳儿\5\miracomunicazione\shadow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" r="72104"/>
          <a:stretch>
            <a:fillRect/>
          </a:stretch>
        </p:blipFill>
        <p:spPr bwMode="auto">
          <a:xfrm>
            <a:off x="0" y="1569720"/>
            <a:ext cx="3512820" cy="52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:\稻壳儿\5\miracomunicazione\shadow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" r="-1685"/>
          <a:stretch>
            <a:fillRect/>
          </a:stretch>
        </p:blipFill>
        <p:spPr bwMode="auto">
          <a:xfrm>
            <a:off x="0" y="1249588"/>
            <a:ext cx="9151288" cy="52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组合 25"/>
          <p:cNvGrpSpPr/>
          <p:nvPr/>
        </p:nvGrpSpPr>
        <p:grpSpPr>
          <a:xfrm>
            <a:off x="3910331" y="588881"/>
            <a:ext cx="5240655" cy="676675"/>
            <a:chOff x="0" y="4371950"/>
            <a:chExt cx="11722236" cy="771550"/>
          </a:xfrm>
        </p:grpSpPr>
        <p:grpSp>
          <p:nvGrpSpPr>
            <p:cNvPr id="10" name="组合 9"/>
            <p:cNvGrpSpPr/>
            <p:nvPr/>
          </p:nvGrpSpPr>
          <p:grpSpPr>
            <a:xfrm>
              <a:off x="4416699" y="4371950"/>
              <a:ext cx="4695478" cy="771550"/>
              <a:chOff x="0" y="4371950"/>
              <a:chExt cx="4695478" cy="77155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00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直角三角形 11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004B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145092" y="4371950"/>
              <a:ext cx="4695478" cy="771550"/>
              <a:chOff x="0" y="4371950"/>
              <a:chExt cx="4695478" cy="77155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105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直角三角形 14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105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873486" y="4371950"/>
              <a:ext cx="4695478" cy="771550"/>
              <a:chOff x="0" y="4371950"/>
              <a:chExt cx="4695478" cy="77155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187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直角三角形 17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187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01880" y="4371950"/>
              <a:ext cx="4695478" cy="771550"/>
              <a:chOff x="0" y="4371950"/>
              <a:chExt cx="4695478" cy="77155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0" y="4371950"/>
                <a:ext cx="3923928" cy="771550"/>
              </a:xfrm>
              <a:prstGeom prst="rect">
                <a:avLst/>
              </a:prstGeom>
              <a:solidFill>
                <a:srgbClr val="218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直角三角形 20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218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0" y="4371950"/>
              <a:ext cx="4025752" cy="771550"/>
              <a:chOff x="669726" y="4371950"/>
              <a:chExt cx="4025752" cy="77155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669726" y="4371950"/>
                <a:ext cx="3254202" cy="771550"/>
              </a:xfrm>
              <a:prstGeom prst="rect">
                <a:avLst/>
              </a:prstGeom>
              <a:solidFill>
                <a:srgbClr val="25A0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直角三角形 23"/>
              <p:cNvSpPr/>
              <p:nvPr/>
            </p:nvSpPr>
            <p:spPr>
              <a:xfrm flipV="1">
                <a:off x="3923928" y="4371950"/>
                <a:ext cx="771550" cy="771550"/>
              </a:xfrm>
              <a:prstGeom prst="rtTriangle">
                <a:avLst/>
              </a:prstGeom>
              <a:solidFill>
                <a:srgbClr val="25A0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7840569" y="4371950"/>
              <a:ext cx="3881667" cy="771550"/>
            </a:xfrm>
            <a:prstGeom prst="rect">
              <a:avLst/>
            </a:prstGeom>
            <a:solidFill>
              <a:srgbClr val="00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715" y="370475"/>
            <a:ext cx="5025964" cy="1246235"/>
            <a:chOff x="-1351441" y="0"/>
            <a:chExt cx="4595324" cy="1059582"/>
          </a:xfrm>
          <a:solidFill>
            <a:srgbClr val="055471"/>
          </a:solidFill>
        </p:grpSpPr>
        <p:sp>
          <p:nvSpPr>
            <p:cNvPr id="6" name="矩形 5"/>
            <p:cNvSpPr/>
            <p:nvPr/>
          </p:nvSpPr>
          <p:spPr>
            <a:xfrm>
              <a:off x="-1351441" y="0"/>
              <a:ext cx="3535740" cy="10595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直角三角形 6"/>
            <p:cNvSpPr/>
            <p:nvPr/>
          </p:nvSpPr>
          <p:spPr>
            <a:xfrm flipV="1">
              <a:off x="2184301" y="0"/>
              <a:ext cx="1059582" cy="1059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3241" y="659617"/>
            <a:ext cx="7234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3200"/>
            </a:pPr>
            <a:r>
              <a:rPr lang="en-US" altLang="zh-CN" sz="3200" b="1" dirty="0">
                <a:solidFill>
                  <a:prstClr val="white"/>
                </a:solidFill>
                <a:latin typeface="微软雅黑" charset="0"/>
                <a:ea typeface="微软雅黑" charset="0"/>
              </a:rPr>
              <a:t>SKA</a:t>
            </a:r>
            <a:r>
              <a:rPr lang="zh-CN" altLang="en-US" sz="3200" b="1" dirty="0">
                <a:solidFill>
                  <a:prstClr val="white"/>
                </a:solidFill>
                <a:latin typeface="微软雅黑" charset="0"/>
                <a:ea typeface="微软雅黑" charset="0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latin typeface="微软雅黑" charset="0"/>
                <a:ea typeface="微软雅黑" charset="0"/>
              </a:rPr>
              <a:t>–</a:t>
            </a:r>
            <a:r>
              <a:rPr lang="zh-CN" altLang="en-US" sz="3200" b="1" dirty="0">
                <a:solidFill>
                  <a:prstClr val="white"/>
                </a:solidFill>
                <a:latin typeface="微软雅黑" charset="0"/>
                <a:ea typeface="微软雅黑" charset="0"/>
              </a:rPr>
              <a:t> 中国参加的最大国际大科学工程</a:t>
            </a:r>
            <a:endParaRPr lang="zh-CN" altLang="de-DE" sz="3200" b="1" dirty="0">
              <a:solidFill>
                <a:prstClr val="white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4266885" y="2577995"/>
            <a:ext cx="1368425" cy="791845"/>
          </a:xfrm>
          <a:prstGeom prst="roundRect">
            <a:avLst/>
          </a:prstGeom>
          <a:solidFill>
            <a:srgbClr val="055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9" name="Shape 260"/>
          <p:cNvSpPr>
            <a:spLocks noGrp="1"/>
          </p:cNvSpPr>
          <p:nvPr>
            <p:ph type="sldNum" sz="quarter" idx="4294967295"/>
          </p:nvPr>
        </p:nvSpPr>
        <p:spPr>
          <a:xfrm>
            <a:off x="8434152" y="8140700"/>
            <a:ext cx="203672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0" name="Shape 174"/>
          <p:cNvSpPr/>
          <p:nvPr/>
        </p:nvSpPr>
        <p:spPr>
          <a:xfrm>
            <a:off x="5612213" y="2963757"/>
            <a:ext cx="2563495" cy="10160"/>
          </a:xfrm>
          <a:prstGeom prst="line">
            <a:avLst/>
          </a:prstGeom>
          <a:ln w="63500">
            <a:solidFill>
              <a:srgbClr val="25A0D3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200"/>
            </a:pPr>
            <a:endParaRPr sz="9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1" name="Shape 174"/>
          <p:cNvSpPr/>
          <p:nvPr/>
        </p:nvSpPr>
        <p:spPr>
          <a:xfrm>
            <a:off x="5739213" y="5315162"/>
            <a:ext cx="2563495" cy="10160"/>
          </a:xfrm>
          <a:prstGeom prst="line">
            <a:avLst/>
          </a:prstGeom>
          <a:ln w="63500">
            <a:solidFill>
              <a:srgbClr val="25A0D3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200"/>
            </a:pPr>
            <a:endParaRPr sz="9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2909652" y="4365203"/>
            <a:ext cx="4032250" cy="2016125"/>
          </a:xfrm>
          <a:prstGeom prst="roundRect">
            <a:avLst/>
          </a:prstGeom>
          <a:solidFill>
            <a:srgbClr val="055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5069288" y="3469853"/>
            <a:ext cx="2232025" cy="791845"/>
          </a:xfrm>
          <a:prstGeom prst="roundRect">
            <a:avLst/>
          </a:prstGeom>
          <a:solidFill>
            <a:srgbClr val="055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2637873" y="3467948"/>
            <a:ext cx="2232025" cy="791845"/>
          </a:xfrm>
          <a:prstGeom prst="roundRect">
            <a:avLst/>
          </a:prstGeom>
          <a:solidFill>
            <a:srgbClr val="055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5" name="image12.jpeg" descr="u=3982102349,186523821&amp;fm=116&amp;gp=0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441508" y="2705515"/>
            <a:ext cx="1019178" cy="3571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6" name="image13.jpeg" descr="u=2183337730,3911822900&amp;fm=116&amp;gp=0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2784855" y="3608384"/>
            <a:ext cx="923928" cy="36671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" name="image14.jpeg" descr="u=4208257614,2661549686&amp;fm=116&amp;gp=0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5673627" y="3590273"/>
            <a:ext cx="1004890" cy="3893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" name="image15.jpeg" descr="u=2526489075,2255467938&amp;fm=116&amp;gp=0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5782870" y="5695656"/>
            <a:ext cx="983459" cy="36076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9" name="image16.jpeg" descr="u=2309857386,3404788757&amp;fm=116&amp;gp=0.jpg"/>
          <p:cNvPicPr/>
          <p:nvPr/>
        </p:nvPicPr>
        <p:blipFill>
          <a:blip r:embed="rId8"/>
          <a:stretch>
            <a:fillRect/>
          </a:stretch>
        </p:blipFill>
        <p:spPr>
          <a:xfrm>
            <a:off x="3127416" y="4527523"/>
            <a:ext cx="1046562" cy="35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0" name="image17.jpeg" descr="u=358597559,3379094947&amp;fm=116&amp;gp=0.jpg"/>
          <p:cNvPicPr/>
          <p:nvPr/>
        </p:nvPicPr>
        <p:blipFill>
          <a:blip r:embed="rId9"/>
          <a:stretch>
            <a:fillRect/>
          </a:stretch>
        </p:blipFill>
        <p:spPr>
          <a:xfrm>
            <a:off x="5793482" y="4508474"/>
            <a:ext cx="963220" cy="39409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1" name="image18.jpeg" descr="u=1889965838,160535257&amp;fm=111&amp;gp=0.jpg"/>
          <p:cNvPicPr/>
          <p:nvPr/>
        </p:nvPicPr>
        <p:blipFill>
          <a:blip r:embed="rId10"/>
          <a:stretch>
            <a:fillRect/>
          </a:stretch>
        </p:blipFill>
        <p:spPr>
          <a:xfrm>
            <a:off x="3127457" y="5696241"/>
            <a:ext cx="990601" cy="37862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2" name="image19.png" descr="u=2092790939,3377372919&amp;fm=116&amp;gp=0.png"/>
          <p:cNvPicPr/>
          <p:nvPr/>
        </p:nvPicPr>
        <p:blipFill>
          <a:blip r:embed="rId11"/>
          <a:stretch>
            <a:fillRect/>
          </a:stretch>
        </p:blipFill>
        <p:spPr>
          <a:xfrm>
            <a:off x="3818647" y="3595976"/>
            <a:ext cx="922737" cy="38338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3" name="image20.jpeg" descr="u=3140506084,1764686906&amp;fm=116&amp;gp=0.jpg"/>
          <p:cNvPicPr/>
          <p:nvPr/>
        </p:nvPicPr>
        <p:blipFill>
          <a:blip r:embed="rId12"/>
          <a:stretch>
            <a:fillRect/>
          </a:stretch>
        </p:blipFill>
        <p:spPr>
          <a:xfrm>
            <a:off x="4504138" y="5696478"/>
            <a:ext cx="1002507" cy="35957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4" name="image21.jpeg"/>
          <p:cNvPicPr/>
          <p:nvPr/>
        </p:nvPicPr>
        <p:blipFill>
          <a:blip r:embed="rId13"/>
          <a:stretch>
            <a:fillRect/>
          </a:stretch>
        </p:blipFill>
        <p:spPr>
          <a:xfrm>
            <a:off x="4502127" y="4503711"/>
            <a:ext cx="966791" cy="3941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5" name="Shape 161"/>
          <p:cNvSpPr/>
          <p:nvPr/>
        </p:nvSpPr>
        <p:spPr>
          <a:xfrm>
            <a:off x="4464427" y="3123424"/>
            <a:ext cx="1038746" cy="2077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</a:rPr>
              <a:t>英国（总部）</a:t>
            </a:r>
          </a:p>
        </p:txBody>
      </p:sp>
      <p:sp>
        <p:nvSpPr>
          <p:cNvPr id="76" name="Shape 162"/>
          <p:cNvSpPr/>
          <p:nvPr/>
        </p:nvSpPr>
        <p:spPr>
          <a:xfrm>
            <a:off x="2813432" y="4034841"/>
            <a:ext cx="1384995" cy="2077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</a:rPr>
              <a:t>澳大利亚（台址）</a:t>
            </a:r>
          </a:p>
        </p:txBody>
      </p:sp>
      <p:sp>
        <p:nvSpPr>
          <p:cNvPr id="77" name="Shape 163"/>
          <p:cNvSpPr/>
          <p:nvPr/>
        </p:nvSpPr>
        <p:spPr>
          <a:xfrm>
            <a:off x="5071192" y="4022938"/>
            <a:ext cx="2125980" cy="20774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1350" dirty="0">
                <a:solidFill>
                  <a:prstClr val="white"/>
                </a:solidFill>
                <a:latin typeface="微软雅黑" charset="0"/>
                <a:ea typeface="微软雅黑" charset="0"/>
                <a:cs typeface="SimHei"/>
                <a:sym typeface="SimHei"/>
              </a:rPr>
              <a:t>南非（+8个非洲国）台址</a:t>
            </a:r>
          </a:p>
        </p:txBody>
      </p:sp>
      <p:sp>
        <p:nvSpPr>
          <p:cNvPr id="78" name="Shape 164"/>
          <p:cNvSpPr/>
          <p:nvPr/>
        </p:nvSpPr>
        <p:spPr>
          <a:xfrm>
            <a:off x="4383541" y="4957041"/>
            <a:ext cx="1200150" cy="4260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  <a:cs typeface="SimHei"/>
                <a:sym typeface="SimHei"/>
              </a:rPr>
              <a:t>中国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  <a:cs typeface="SimHei"/>
                <a:sym typeface="SimHei"/>
              </a:rPr>
              <a:t>董事会副主席国</a:t>
            </a:r>
          </a:p>
        </p:txBody>
      </p:sp>
      <p:sp>
        <p:nvSpPr>
          <p:cNvPr id="79" name="Shape 165"/>
          <p:cNvSpPr/>
          <p:nvPr/>
        </p:nvSpPr>
        <p:spPr>
          <a:xfrm>
            <a:off x="6154099" y="4957041"/>
            <a:ext cx="346249" cy="2077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</a:rPr>
              <a:t>荷兰</a:t>
            </a:r>
          </a:p>
        </p:txBody>
      </p:sp>
      <p:sp>
        <p:nvSpPr>
          <p:cNvPr id="80" name="Shape 166"/>
          <p:cNvSpPr/>
          <p:nvPr/>
        </p:nvSpPr>
        <p:spPr>
          <a:xfrm>
            <a:off x="3002087" y="4957022"/>
            <a:ext cx="1028700" cy="4260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  <a:cs typeface="SimHei"/>
                <a:sym typeface="SimHei"/>
              </a:rPr>
              <a:t>意大利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  <a:cs typeface="SimHei"/>
                <a:sym typeface="SimHei"/>
              </a:rPr>
              <a:t>董事会主席国</a:t>
            </a:r>
          </a:p>
        </p:txBody>
      </p:sp>
      <p:sp>
        <p:nvSpPr>
          <p:cNvPr id="81" name="Shape 168"/>
          <p:cNvSpPr/>
          <p:nvPr/>
        </p:nvSpPr>
        <p:spPr>
          <a:xfrm>
            <a:off x="3393839" y="6084227"/>
            <a:ext cx="519373" cy="2077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</a:rPr>
              <a:t>加拿大</a:t>
            </a:r>
          </a:p>
        </p:txBody>
      </p:sp>
      <p:sp>
        <p:nvSpPr>
          <p:cNvPr id="82" name="Shape 169"/>
          <p:cNvSpPr/>
          <p:nvPr/>
        </p:nvSpPr>
        <p:spPr>
          <a:xfrm>
            <a:off x="4829099" y="6088990"/>
            <a:ext cx="346249" cy="2077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</a:rPr>
              <a:t>瑞典</a:t>
            </a:r>
          </a:p>
        </p:txBody>
      </p:sp>
      <p:sp>
        <p:nvSpPr>
          <p:cNvPr id="83" name="Shape 170"/>
          <p:cNvSpPr/>
          <p:nvPr/>
        </p:nvSpPr>
        <p:spPr>
          <a:xfrm>
            <a:off x="6102116" y="6074702"/>
            <a:ext cx="346249" cy="2077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350">
                <a:solidFill>
                  <a:prstClr val="white"/>
                </a:solidFill>
                <a:latin typeface="微软雅黑" charset="0"/>
                <a:ea typeface="微软雅黑" charset="0"/>
              </a:rPr>
              <a:t>印度</a:t>
            </a:r>
          </a:p>
        </p:txBody>
      </p:sp>
      <p:pic>
        <p:nvPicPr>
          <p:cNvPr id="84" name="image2.tif"/>
          <p:cNvPicPr/>
          <p:nvPr/>
        </p:nvPicPr>
        <p:blipFill>
          <a:blip r:embed="rId14"/>
          <a:srcRect t="7440"/>
          <a:stretch>
            <a:fillRect/>
          </a:stretch>
        </p:blipFill>
        <p:spPr>
          <a:xfrm>
            <a:off x="7696282" y="2519893"/>
            <a:ext cx="1212850" cy="9480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85" name="Group 179"/>
          <p:cNvGrpSpPr/>
          <p:nvPr/>
        </p:nvGrpSpPr>
        <p:grpSpPr>
          <a:xfrm>
            <a:off x="7533101" y="5035187"/>
            <a:ext cx="1442566" cy="624939"/>
            <a:chOff x="0" y="-1"/>
            <a:chExt cx="1923420" cy="833251"/>
          </a:xfrm>
          <a:solidFill>
            <a:srgbClr val="055470"/>
          </a:solidFill>
        </p:grpSpPr>
        <p:sp>
          <p:nvSpPr>
            <p:cNvPr id="86" name="Shape 177"/>
            <p:cNvSpPr/>
            <p:nvPr/>
          </p:nvSpPr>
          <p:spPr>
            <a:xfrm>
              <a:off x="0" y="-1"/>
              <a:ext cx="1923420" cy="833251"/>
            </a:xfrm>
            <a:prstGeom prst="roundRect">
              <a:avLst>
                <a:gd name="adj" fmla="val 22862"/>
              </a:avLst>
            </a:prstGeom>
            <a:grpFill/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1800"/>
              </a:pPr>
              <a:endParaRPr sz="1350">
                <a:solidFill>
                  <a:prstClr val="black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87" name="Shape 178"/>
            <p:cNvSpPr/>
            <p:nvPr/>
          </p:nvSpPr>
          <p:spPr>
            <a:xfrm>
              <a:off x="55793" y="187178"/>
              <a:ext cx="1811832" cy="4588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ctr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sz="1800">
                  <a:solidFill>
                    <a:prstClr val="white"/>
                  </a:solidFill>
                  <a:latin typeface="微软雅黑" charset="0"/>
                  <a:ea typeface="微软雅黑" charset="0"/>
                </a:rPr>
                <a:t>+ 更多国家</a:t>
              </a:r>
            </a:p>
          </p:txBody>
        </p:sp>
      </p:grpSp>
      <p:sp>
        <p:nvSpPr>
          <p:cNvPr id="88" name="Shape 314"/>
          <p:cNvSpPr/>
          <p:nvPr/>
        </p:nvSpPr>
        <p:spPr>
          <a:xfrm>
            <a:off x="135171" y="1745463"/>
            <a:ext cx="2975173" cy="2207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>
                <a:latin typeface="冬青黑体简体中文 W3"/>
                <a:ea typeface="冬青黑体简体中文 W3"/>
                <a:cs typeface="冬青黑体简体中文 W3"/>
                <a:sym typeface="冬青黑体简体中文 W3"/>
              </a:defRPr>
            </a:pPr>
            <a:r>
              <a:rPr sz="1800" dirty="0">
                <a:solidFill>
                  <a:prstClr val="black"/>
                </a:solid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rPr>
              <a:t>自上而下的国际大科学工程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3200">
                <a:solidFill>
                  <a:srgbClr val="FF0000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pPr>
            <a:r>
              <a:rPr sz="3200" dirty="0">
                <a:solidFill>
                  <a:srgbClr val="FF0000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rPr>
              <a:t>20</a:t>
            </a:r>
            <a:r>
              <a:rPr sz="3200" dirty="0">
                <a:solidFill>
                  <a:srgbClr val="000000"/>
                </a:solid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rPr>
              <a:t>多个国家参加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>
                <a:latin typeface="冬青黑体简体中文 W3"/>
                <a:ea typeface="冬青黑体简体中文 W3"/>
                <a:cs typeface="冬青黑体简体中文 W3"/>
                <a:sym typeface="冬青黑体简体中文 W3"/>
              </a:defRPr>
            </a:pPr>
            <a:r>
              <a:rPr sz="1800" dirty="0">
                <a:solidFill>
                  <a:prstClr val="black"/>
                </a:solid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rPr>
              <a:t>总投资</a:t>
            </a:r>
            <a:r>
              <a:rPr sz="3200" dirty="0">
                <a:solidFill>
                  <a:srgbClr val="FF0000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rPr>
              <a:t>65亿</a:t>
            </a:r>
            <a:r>
              <a:rPr sz="1800" dirty="0">
                <a:solidFill>
                  <a:prstClr val="black"/>
                </a:solid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rPr>
              <a:t>欧元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>
                <a:latin typeface="冬青黑体简体中文 W3"/>
                <a:ea typeface="冬青黑体简体中文 W3"/>
                <a:cs typeface="冬青黑体简体中文 W3"/>
                <a:sym typeface="冬青黑体简体中文 W3"/>
              </a:defRPr>
            </a:pPr>
            <a:r>
              <a:rPr sz="1800" dirty="0">
                <a:solidFill>
                  <a:prstClr val="black"/>
                </a:solid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rPr>
              <a:t>长期运行</a:t>
            </a:r>
            <a:r>
              <a:rPr sz="3200" dirty="0">
                <a:solidFill>
                  <a:srgbClr val="FF0000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rPr>
              <a:t>50年</a:t>
            </a:r>
            <a:r>
              <a:rPr sz="1800" dirty="0">
                <a:solidFill>
                  <a:prstClr val="black"/>
                </a:solid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rPr>
              <a:t>以上</a:t>
            </a:r>
          </a:p>
        </p:txBody>
      </p:sp>
    </p:spTree>
    <p:extLst>
      <p:ext uri="{BB962C8B-B14F-4D97-AF65-F5344CB8AC3E}">
        <p14:creationId xmlns:p14="http://schemas.microsoft.com/office/powerpoint/2010/main" val="10604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-10358_MRC_4x3_Blue_Bullet_Template">
  <a:themeElements>
    <a:clrScheme name="MSRC_TEMPLATE">
      <a:dk1>
        <a:srgbClr val="292929"/>
      </a:dk1>
      <a:lt1>
        <a:srgbClr val="FFFFFF"/>
      </a:lt1>
      <a:dk2>
        <a:srgbClr val="AEAFB3"/>
      </a:dk2>
      <a:lt2>
        <a:srgbClr val="A5D8F5"/>
      </a:lt2>
      <a:accent1>
        <a:srgbClr val="D5D20B"/>
      </a:accent1>
      <a:accent2>
        <a:srgbClr val="5090CE"/>
      </a:accent2>
      <a:accent3>
        <a:srgbClr val="F47737"/>
      </a:accent3>
      <a:accent4>
        <a:srgbClr val="72C269"/>
      </a:accent4>
      <a:accent5>
        <a:srgbClr val="AEAFB3"/>
      </a:accent5>
      <a:accent6>
        <a:srgbClr val="7A4397"/>
      </a:accent6>
      <a:hlink>
        <a:srgbClr val="3F3F9B"/>
      </a:hlink>
      <a:folHlink>
        <a:srgbClr val="3F3F9B"/>
      </a:folHlink>
    </a:clrScheme>
    <a:fontScheme name="Segoe UI -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headEnd type="none" w="med" len="med"/>
          <a:tailEnd type="none" w="med" len="med"/>
        </a:ln>
        <a:effectLst/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0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spcBef>
            <a:spcPct val="20000"/>
          </a:spcBef>
          <a:buClr>
            <a:srgbClr val="4E90CD"/>
          </a:buClr>
          <a:buSzPct val="120000"/>
          <a:defRPr sz="3200" dirty="0" err="1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  <a:latin typeface="Segoe UI Light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CSIRO_PowerPoint_Sky_120210">
  <a:themeElements>
    <a:clrScheme name="CSIRO Blue">
      <a:dk1>
        <a:sysClr val="windowText" lastClr="000000"/>
      </a:dk1>
      <a:lt1>
        <a:srgbClr val="FBFEFF"/>
      </a:lt1>
      <a:dk2>
        <a:srgbClr val="000000"/>
      </a:dk2>
      <a:lt2>
        <a:srgbClr val="FBFEFF"/>
      </a:lt2>
      <a:accent1>
        <a:srgbClr val="41B6E6"/>
      </a:accent1>
      <a:accent2>
        <a:srgbClr val="004B87"/>
      </a:accent2>
      <a:accent3>
        <a:srgbClr val="78BE20"/>
      </a:accent3>
      <a:accent4>
        <a:srgbClr val="4A7729"/>
      </a:accent4>
      <a:accent5>
        <a:srgbClr val="00A9CE"/>
      </a:accent5>
      <a:accent6>
        <a:srgbClr val="00313C"/>
      </a:accent6>
      <a:hlink>
        <a:srgbClr val="9FAEE5"/>
      </a:hlink>
      <a:folHlink>
        <a:srgbClr val="1E22AA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>
              <a:lumMod val="40000"/>
              <a:lumOff val="6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9022</TotalTime>
  <Words>2770</Words>
  <Application>Microsoft Office PowerPoint</Application>
  <PresentationFormat>全屏显示(4:3)</PresentationFormat>
  <Paragraphs>435</Paragraphs>
  <Slides>104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104</vt:i4>
      </vt:variant>
    </vt:vector>
  </HeadingPairs>
  <TitlesOfParts>
    <vt:vector size="143" baseType="lpstr">
      <vt:lpstr>Gill Sans SemiBold</vt:lpstr>
      <vt:lpstr>Hiragino Sans GB W6</vt:lpstr>
      <vt:lpstr>Liberation Sans</vt:lpstr>
      <vt:lpstr>MS PGothic</vt:lpstr>
      <vt:lpstr>MS PGothic</vt:lpstr>
      <vt:lpstr>Open Sans Condensed</vt:lpstr>
      <vt:lpstr>ヒラギノ角ゴ Pro W3</vt:lpstr>
      <vt:lpstr>冬青黑体简体中文 W3</vt:lpstr>
      <vt:lpstr>冬青黑体简体中文 W6</vt:lpstr>
      <vt:lpstr>仿宋</vt:lpstr>
      <vt:lpstr>SimHei</vt:lpstr>
      <vt:lpstr>SimHei</vt:lpstr>
      <vt:lpstr>华文彩云</vt:lpstr>
      <vt:lpstr>华文仿宋</vt:lpstr>
      <vt:lpstr>华文楷体</vt:lpstr>
      <vt:lpstr>华文中宋</vt:lpstr>
      <vt:lpstr>宋体</vt:lpstr>
      <vt:lpstr>微软雅黑</vt:lpstr>
      <vt:lpstr>微软雅黑</vt:lpstr>
      <vt:lpstr>Arial</vt:lpstr>
      <vt:lpstr>Calibri</vt:lpstr>
      <vt:lpstr>Lucida Sans Unicode</vt:lpstr>
      <vt:lpstr>Segoe UI</vt:lpstr>
      <vt:lpstr>Segoe UI Light</vt:lpstr>
      <vt:lpstr>Symbol</vt:lpstr>
      <vt:lpstr>Times</vt:lpstr>
      <vt:lpstr>Times New Roman</vt:lpstr>
      <vt:lpstr>Verdana</vt:lpstr>
      <vt:lpstr>Wingdings</vt:lpstr>
      <vt:lpstr>Wingdings 2</vt:lpstr>
      <vt:lpstr>Wingdings 3</vt:lpstr>
      <vt:lpstr>Custom Design</vt:lpstr>
      <vt:lpstr>1_Custom Design</vt:lpstr>
      <vt:lpstr>Office 主题</vt:lpstr>
      <vt:lpstr>2_Custom Design</vt:lpstr>
      <vt:lpstr>5-10358_MRC_4x3_Blue_Bullet_Template</vt:lpstr>
      <vt:lpstr>CSIRO_PowerPoint_Sky_120210</vt:lpstr>
      <vt:lpstr>聚合</vt:lpstr>
      <vt:lpstr>1_Office 主题</vt:lpstr>
      <vt:lpstr>Interoperability of Data From Major Astronomy Projects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The CSIRO ASKAP Science Data Archive Progress and Plans </vt:lpstr>
      <vt:lpstr>PowerPoint 演示文稿</vt:lpstr>
      <vt:lpstr>ASKAP Data Management</vt:lpstr>
      <vt:lpstr>ASKAP pipeline data processing:  Outline work flow</vt:lpstr>
      <vt:lpstr>ASKAP Data Products  </vt:lpstr>
      <vt:lpstr>The CSIRO ASKAP Science Data Archive (CASDA)</vt:lpstr>
      <vt:lpstr>CASDA Virtual Observatory (VO) Services</vt:lpstr>
      <vt:lpstr>VO services</vt:lpstr>
      <vt:lpstr>Other CSIRO VO Services</vt:lpstr>
      <vt:lpstr>PowerPoint 演示文稿</vt:lpstr>
      <vt:lpstr>LAMOST里程碑</vt:lpstr>
      <vt:lpstr>LAMOST</vt:lpstr>
      <vt:lpstr> 试观测及正式巡天</vt:lpstr>
      <vt:lpstr>LAMOST Data Access</vt:lpstr>
      <vt:lpstr>FAST数据处理系统介绍 </vt:lpstr>
      <vt:lpstr>FAST波段主要可观测量</vt:lpstr>
      <vt:lpstr> FAST 中性氢巡天和脉冲星巡天</vt:lpstr>
      <vt:lpstr>PowerPoint 演示文稿</vt:lpstr>
      <vt:lpstr>PowerPoint 演示文稿</vt:lpstr>
      <vt:lpstr>FAST存储、计算需求：脉冲星巡天为例</vt:lpstr>
      <vt:lpstr>FAST整体观测与数据流程</vt:lpstr>
      <vt:lpstr>HI 巡天数据处理系统开发</vt:lpstr>
      <vt:lpstr>天文数据处理系统研究内容</vt:lpstr>
      <vt:lpstr>天文数据处理系统建设</vt:lpstr>
      <vt:lpstr>天文信息系统设想与展望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Focus Session Summary</vt:lpstr>
      <vt:lpstr>Conclusion and Discussion</vt:lpstr>
      <vt:lpstr>PowerPoint 演示文稿</vt:lpstr>
    </vt:vector>
  </TitlesOfParts>
  <Company>STScI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Wildt</dc:creator>
  <cp:lastModifiedBy>cuichenzhou</cp:lastModifiedBy>
  <cp:revision>1065</cp:revision>
  <dcterms:created xsi:type="dcterms:W3CDTF">2003-08-08T17:14:50Z</dcterms:created>
  <dcterms:modified xsi:type="dcterms:W3CDTF">2016-09-26T23:33:35Z</dcterms:modified>
</cp:coreProperties>
</file>