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79" r:id="rId3"/>
    <p:sldId id="280" r:id="rId4"/>
    <p:sldId id="295" r:id="rId5"/>
    <p:sldId id="296" r:id="rId6"/>
    <p:sldId id="257" r:id="rId7"/>
    <p:sldId id="281" r:id="rId8"/>
    <p:sldId id="263" r:id="rId9"/>
    <p:sldId id="264" r:id="rId10"/>
    <p:sldId id="294" r:id="rId11"/>
    <p:sldId id="268" r:id="rId12"/>
    <p:sldId id="272" r:id="rId13"/>
    <p:sldId id="275" r:id="rId14"/>
    <p:sldId id="288" r:id="rId15"/>
    <p:sldId id="284" r:id="rId16"/>
    <p:sldId id="297" r:id="rId17"/>
    <p:sldId id="291" r:id="rId18"/>
    <p:sldId id="269" r:id="rId19"/>
    <p:sldId id="286"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924"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C27AE7-EBCB-4393-A9F8-978C9AFBC845}" type="datetimeFigureOut">
              <a:rPr lang="zh-CN" altLang="en-US" smtClean="0"/>
              <a:t>2016/9/29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D74AFC-2352-4118-92E9-2C581008D3C2}" type="slidenum">
              <a:rPr lang="zh-CN" altLang="en-US" smtClean="0"/>
              <a:t>‹#›</a:t>
            </a:fld>
            <a:endParaRPr lang="zh-CN" altLang="en-US"/>
          </a:p>
        </p:txBody>
      </p:sp>
    </p:spTree>
    <p:extLst>
      <p:ext uri="{BB962C8B-B14F-4D97-AF65-F5344CB8AC3E}">
        <p14:creationId xmlns:p14="http://schemas.microsoft.com/office/powerpoint/2010/main" val="760439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 </a:t>
            </a:r>
            <a:r>
              <a:rPr lang="zh-CN" altLang="zh-CN" dirty="0" smtClean="0"/>
              <a:t>太阳光谱观测成为太阳物理研究的一个重要手段，利用太阳光谱，可以</a:t>
            </a:r>
            <a:endParaRPr lang="zh-CN" altLang="en-US" dirty="0"/>
          </a:p>
        </p:txBody>
      </p:sp>
      <p:sp>
        <p:nvSpPr>
          <p:cNvPr id="4" name="灯片编号占位符 3"/>
          <p:cNvSpPr>
            <a:spLocks noGrp="1"/>
          </p:cNvSpPr>
          <p:nvPr>
            <p:ph type="sldNum" sz="quarter" idx="10"/>
          </p:nvPr>
        </p:nvSpPr>
        <p:spPr/>
        <p:txBody>
          <a:bodyPr/>
          <a:lstStyle/>
          <a:p>
            <a:fld id="{A4D74AFC-2352-4118-92E9-2C581008D3C2}" type="slidenum">
              <a:rPr lang="zh-CN" altLang="en-US" smtClean="0"/>
              <a:t>2</a:t>
            </a:fld>
            <a:endParaRPr lang="zh-CN" altLang="en-US"/>
          </a:p>
        </p:txBody>
      </p:sp>
    </p:spTree>
    <p:extLst>
      <p:ext uri="{BB962C8B-B14F-4D97-AF65-F5344CB8AC3E}">
        <p14:creationId xmlns:p14="http://schemas.microsoft.com/office/powerpoint/2010/main" val="2723993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预处理过程：</a:t>
            </a:r>
            <a:r>
              <a:rPr lang="zh-CN" altLang="en-US" sz="1200" b="0" i="0" u="none" strike="noStrike" kern="1200" baseline="0" dirty="0" smtClean="0">
                <a:solidFill>
                  <a:schemeClr val="tx1"/>
                </a:solidFill>
                <a:latin typeface="+mn-lt"/>
                <a:ea typeface="+mn-ea"/>
                <a:cs typeface="+mn-cs"/>
              </a:rPr>
              <a:t>暗场、平场处理（图像扭曲修正）、连续谱定标、干涉条纹修正等主要步骤</a:t>
            </a:r>
            <a:endParaRPr lang="zh-CN" altLang="en-US" dirty="0"/>
          </a:p>
        </p:txBody>
      </p:sp>
      <p:sp>
        <p:nvSpPr>
          <p:cNvPr id="4" name="灯片编号占位符 3"/>
          <p:cNvSpPr>
            <a:spLocks noGrp="1"/>
          </p:cNvSpPr>
          <p:nvPr>
            <p:ph type="sldNum" sz="quarter" idx="10"/>
          </p:nvPr>
        </p:nvSpPr>
        <p:spPr/>
        <p:txBody>
          <a:bodyPr/>
          <a:lstStyle/>
          <a:p>
            <a:fld id="{A4D74AFC-2352-4118-92E9-2C581008D3C2}" type="slidenum">
              <a:rPr lang="zh-CN" altLang="en-US" smtClean="0"/>
              <a:t>3</a:t>
            </a:fld>
            <a:endParaRPr lang="zh-CN" altLang="en-US"/>
          </a:p>
        </p:txBody>
      </p:sp>
    </p:spTree>
    <p:extLst>
      <p:ext uri="{BB962C8B-B14F-4D97-AF65-F5344CB8AC3E}">
        <p14:creationId xmlns:p14="http://schemas.microsoft.com/office/powerpoint/2010/main" val="1516034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大气的影响的图像随机晃动，使得不确定每一帧光谱数据是对应太阳表面的那个区域，</a:t>
            </a:r>
            <a:endParaRPr lang="zh-CN" altLang="en-US" dirty="0"/>
          </a:p>
        </p:txBody>
      </p:sp>
      <p:sp>
        <p:nvSpPr>
          <p:cNvPr id="4" name="灯片编号占位符 3"/>
          <p:cNvSpPr>
            <a:spLocks noGrp="1"/>
          </p:cNvSpPr>
          <p:nvPr>
            <p:ph type="sldNum" sz="quarter" idx="10"/>
          </p:nvPr>
        </p:nvSpPr>
        <p:spPr/>
        <p:txBody>
          <a:bodyPr/>
          <a:lstStyle/>
          <a:p>
            <a:fld id="{A4D74AFC-2352-4118-92E9-2C581008D3C2}" type="slidenum">
              <a:rPr lang="zh-CN" altLang="en-US" smtClean="0"/>
              <a:t>4</a:t>
            </a:fld>
            <a:endParaRPr lang="zh-CN" altLang="en-US"/>
          </a:p>
        </p:txBody>
      </p:sp>
    </p:spTree>
    <p:extLst>
      <p:ext uri="{BB962C8B-B14F-4D97-AF65-F5344CB8AC3E}">
        <p14:creationId xmlns:p14="http://schemas.microsoft.com/office/powerpoint/2010/main" val="3945169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狭缝不均匀带来的影响。</a:t>
            </a:r>
            <a:endParaRPr lang="zh-CN" altLang="en-US" dirty="0"/>
          </a:p>
        </p:txBody>
      </p:sp>
      <p:sp>
        <p:nvSpPr>
          <p:cNvPr id="4" name="灯片编号占位符 3"/>
          <p:cNvSpPr>
            <a:spLocks noGrp="1"/>
          </p:cNvSpPr>
          <p:nvPr>
            <p:ph type="sldNum" sz="quarter" idx="10"/>
          </p:nvPr>
        </p:nvSpPr>
        <p:spPr/>
        <p:txBody>
          <a:bodyPr/>
          <a:lstStyle/>
          <a:p>
            <a:fld id="{A4D74AFC-2352-4118-92E9-2C581008D3C2}" type="slidenum">
              <a:rPr lang="zh-CN" altLang="en-US" smtClean="0"/>
              <a:t>6</a:t>
            </a:fld>
            <a:endParaRPr lang="zh-CN" altLang="en-US"/>
          </a:p>
        </p:txBody>
      </p:sp>
    </p:spTree>
    <p:extLst>
      <p:ext uri="{BB962C8B-B14F-4D97-AF65-F5344CB8AC3E}">
        <p14:creationId xmlns:p14="http://schemas.microsoft.com/office/powerpoint/2010/main" val="2171371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4D74AFC-2352-4118-92E9-2C581008D3C2}" type="slidenum">
              <a:rPr lang="zh-CN" altLang="en-US" smtClean="0"/>
              <a:t>9</a:t>
            </a:fld>
            <a:endParaRPr lang="zh-CN" altLang="en-US"/>
          </a:p>
        </p:txBody>
      </p:sp>
    </p:spTree>
    <p:extLst>
      <p:ext uri="{BB962C8B-B14F-4D97-AF65-F5344CB8AC3E}">
        <p14:creationId xmlns:p14="http://schemas.microsoft.com/office/powerpoint/2010/main" val="150152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4D74AFC-2352-4118-92E9-2C581008D3C2}" type="slidenum">
              <a:rPr lang="zh-CN" altLang="en-US" smtClean="0"/>
              <a:t>11</a:t>
            </a:fld>
            <a:endParaRPr lang="zh-CN" altLang="en-US"/>
          </a:p>
        </p:txBody>
      </p:sp>
    </p:spTree>
    <p:extLst>
      <p:ext uri="{BB962C8B-B14F-4D97-AF65-F5344CB8AC3E}">
        <p14:creationId xmlns:p14="http://schemas.microsoft.com/office/powerpoint/2010/main" val="1643492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右图为：狭缝对应的一个位置上的所有帧数，总共</a:t>
            </a:r>
            <a:r>
              <a:rPr lang="en-US" altLang="zh-CN" dirty="0" smtClean="0"/>
              <a:t>8</a:t>
            </a:r>
            <a:r>
              <a:rPr lang="zh-CN" altLang="en-US" dirty="0" smtClean="0"/>
              <a:t>帧，红色的为通过“时间”选帧得到的其中一帧（第五帧）。</a:t>
            </a:r>
          </a:p>
          <a:p>
            <a:endParaRPr lang="zh-CN" altLang="en-US" dirty="0"/>
          </a:p>
        </p:txBody>
      </p:sp>
      <p:sp>
        <p:nvSpPr>
          <p:cNvPr id="4" name="灯片编号占位符 3"/>
          <p:cNvSpPr>
            <a:spLocks noGrp="1"/>
          </p:cNvSpPr>
          <p:nvPr>
            <p:ph type="sldNum" sz="quarter" idx="10"/>
          </p:nvPr>
        </p:nvSpPr>
        <p:spPr/>
        <p:txBody>
          <a:bodyPr/>
          <a:lstStyle/>
          <a:p>
            <a:fld id="{A4D74AFC-2352-4118-92E9-2C581008D3C2}" type="slidenum">
              <a:rPr lang="zh-CN" altLang="en-US" smtClean="0"/>
              <a:t>13</a:t>
            </a:fld>
            <a:endParaRPr lang="zh-CN" altLang="en-US"/>
          </a:p>
        </p:txBody>
      </p:sp>
    </p:spTree>
    <p:extLst>
      <p:ext uri="{BB962C8B-B14F-4D97-AF65-F5344CB8AC3E}">
        <p14:creationId xmlns:p14="http://schemas.microsoft.com/office/powerpoint/2010/main" val="3854382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4D74AFC-2352-4118-92E9-2C581008D3C2}" type="slidenum">
              <a:rPr lang="zh-CN" altLang="en-US" smtClean="0"/>
              <a:t>14</a:t>
            </a:fld>
            <a:endParaRPr lang="zh-CN" altLang="en-US"/>
          </a:p>
        </p:txBody>
      </p:sp>
    </p:spTree>
    <p:extLst>
      <p:ext uri="{BB962C8B-B14F-4D97-AF65-F5344CB8AC3E}">
        <p14:creationId xmlns:p14="http://schemas.microsoft.com/office/powerpoint/2010/main" val="548647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4D74AFC-2352-4118-92E9-2C581008D3C2}" type="slidenum">
              <a:rPr lang="zh-CN" altLang="en-US" smtClean="0"/>
              <a:t>15</a:t>
            </a:fld>
            <a:endParaRPr lang="zh-CN" altLang="en-US"/>
          </a:p>
        </p:txBody>
      </p:sp>
    </p:spTree>
    <p:extLst>
      <p:ext uri="{BB962C8B-B14F-4D97-AF65-F5344CB8AC3E}">
        <p14:creationId xmlns:p14="http://schemas.microsoft.com/office/powerpoint/2010/main" val="1276155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1E7C1D1-739F-48BC-A01D-869709B1F136}" type="datetimeFigureOut">
              <a:rPr lang="zh-CN" altLang="en-US" smtClean="0"/>
              <a:t>2016/9/29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D4F03B-B568-41F8-9C95-56018218C127}" type="slidenum">
              <a:rPr lang="zh-CN" altLang="en-US" smtClean="0"/>
              <a:t>‹#›</a:t>
            </a:fld>
            <a:endParaRPr lang="zh-CN" altLang="en-US"/>
          </a:p>
        </p:txBody>
      </p:sp>
    </p:spTree>
    <p:extLst>
      <p:ext uri="{BB962C8B-B14F-4D97-AF65-F5344CB8AC3E}">
        <p14:creationId xmlns:p14="http://schemas.microsoft.com/office/powerpoint/2010/main" val="168984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1E7C1D1-739F-48BC-A01D-869709B1F136}" type="datetimeFigureOut">
              <a:rPr lang="zh-CN" altLang="en-US" smtClean="0"/>
              <a:t>2016/9/29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D4F03B-B568-41F8-9C95-56018218C127}" type="slidenum">
              <a:rPr lang="zh-CN" altLang="en-US" smtClean="0"/>
              <a:t>‹#›</a:t>
            </a:fld>
            <a:endParaRPr lang="zh-CN" altLang="en-US"/>
          </a:p>
        </p:txBody>
      </p:sp>
    </p:spTree>
    <p:extLst>
      <p:ext uri="{BB962C8B-B14F-4D97-AF65-F5344CB8AC3E}">
        <p14:creationId xmlns:p14="http://schemas.microsoft.com/office/powerpoint/2010/main" val="3320147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1E7C1D1-739F-48BC-A01D-869709B1F136}" type="datetimeFigureOut">
              <a:rPr lang="zh-CN" altLang="en-US" smtClean="0"/>
              <a:t>2016/9/29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D4F03B-B568-41F8-9C95-56018218C127}" type="slidenum">
              <a:rPr lang="zh-CN" altLang="en-US" smtClean="0"/>
              <a:t>‹#›</a:t>
            </a:fld>
            <a:endParaRPr lang="zh-CN" altLang="en-US"/>
          </a:p>
        </p:txBody>
      </p:sp>
    </p:spTree>
    <p:extLst>
      <p:ext uri="{BB962C8B-B14F-4D97-AF65-F5344CB8AC3E}">
        <p14:creationId xmlns:p14="http://schemas.microsoft.com/office/powerpoint/2010/main" val="1588223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1E7C1D1-739F-48BC-A01D-869709B1F136}" type="datetimeFigureOut">
              <a:rPr lang="zh-CN" altLang="en-US" smtClean="0"/>
              <a:t>2016/9/29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D4F03B-B568-41F8-9C95-56018218C127}" type="slidenum">
              <a:rPr lang="zh-CN" altLang="en-US" smtClean="0"/>
              <a:t>‹#›</a:t>
            </a:fld>
            <a:endParaRPr lang="zh-CN" altLang="en-US"/>
          </a:p>
        </p:txBody>
      </p:sp>
    </p:spTree>
    <p:extLst>
      <p:ext uri="{BB962C8B-B14F-4D97-AF65-F5344CB8AC3E}">
        <p14:creationId xmlns:p14="http://schemas.microsoft.com/office/powerpoint/2010/main" val="3186898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1E7C1D1-739F-48BC-A01D-869709B1F136}" type="datetimeFigureOut">
              <a:rPr lang="zh-CN" altLang="en-US" smtClean="0"/>
              <a:t>2016/9/29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D4F03B-B568-41F8-9C95-56018218C127}" type="slidenum">
              <a:rPr lang="zh-CN" altLang="en-US" smtClean="0"/>
              <a:t>‹#›</a:t>
            </a:fld>
            <a:endParaRPr lang="zh-CN" altLang="en-US"/>
          </a:p>
        </p:txBody>
      </p:sp>
    </p:spTree>
    <p:extLst>
      <p:ext uri="{BB962C8B-B14F-4D97-AF65-F5344CB8AC3E}">
        <p14:creationId xmlns:p14="http://schemas.microsoft.com/office/powerpoint/2010/main" val="2319166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1E7C1D1-739F-48BC-A01D-869709B1F136}" type="datetimeFigureOut">
              <a:rPr lang="zh-CN" altLang="en-US" smtClean="0"/>
              <a:t>2016/9/29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FD4F03B-B568-41F8-9C95-56018218C127}" type="slidenum">
              <a:rPr lang="zh-CN" altLang="en-US" smtClean="0"/>
              <a:t>‹#›</a:t>
            </a:fld>
            <a:endParaRPr lang="zh-CN" altLang="en-US"/>
          </a:p>
        </p:txBody>
      </p:sp>
    </p:spTree>
    <p:extLst>
      <p:ext uri="{BB962C8B-B14F-4D97-AF65-F5344CB8AC3E}">
        <p14:creationId xmlns:p14="http://schemas.microsoft.com/office/powerpoint/2010/main" val="4283935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1E7C1D1-739F-48BC-A01D-869709B1F136}" type="datetimeFigureOut">
              <a:rPr lang="zh-CN" altLang="en-US" smtClean="0"/>
              <a:t>2016/9/29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FD4F03B-B568-41F8-9C95-56018218C127}" type="slidenum">
              <a:rPr lang="zh-CN" altLang="en-US" smtClean="0"/>
              <a:t>‹#›</a:t>
            </a:fld>
            <a:endParaRPr lang="zh-CN" altLang="en-US"/>
          </a:p>
        </p:txBody>
      </p:sp>
    </p:spTree>
    <p:extLst>
      <p:ext uri="{BB962C8B-B14F-4D97-AF65-F5344CB8AC3E}">
        <p14:creationId xmlns:p14="http://schemas.microsoft.com/office/powerpoint/2010/main" val="181356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1E7C1D1-739F-48BC-A01D-869709B1F136}" type="datetimeFigureOut">
              <a:rPr lang="zh-CN" altLang="en-US" smtClean="0"/>
              <a:t>2016/9/29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FD4F03B-B568-41F8-9C95-56018218C127}" type="slidenum">
              <a:rPr lang="zh-CN" altLang="en-US" smtClean="0"/>
              <a:t>‹#›</a:t>
            </a:fld>
            <a:endParaRPr lang="zh-CN" altLang="en-US"/>
          </a:p>
        </p:txBody>
      </p:sp>
    </p:spTree>
    <p:extLst>
      <p:ext uri="{BB962C8B-B14F-4D97-AF65-F5344CB8AC3E}">
        <p14:creationId xmlns:p14="http://schemas.microsoft.com/office/powerpoint/2010/main" val="1930121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E7C1D1-739F-48BC-A01D-869709B1F136}" type="datetimeFigureOut">
              <a:rPr lang="zh-CN" altLang="en-US" smtClean="0"/>
              <a:t>2016/9/29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FD4F03B-B568-41F8-9C95-56018218C127}" type="slidenum">
              <a:rPr lang="zh-CN" altLang="en-US" smtClean="0"/>
              <a:t>‹#›</a:t>
            </a:fld>
            <a:endParaRPr lang="zh-CN" altLang="en-US"/>
          </a:p>
        </p:txBody>
      </p:sp>
    </p:spTree>
    <p:extLst>
      <p:ext uri="{BB962C8B-B14F-4D97-AF65-F5344CB8AC3E}">
        <p14:creationId xmlns:p14="http://schemas.microsoft.com/office/powerpoint/2010/main" val="3955845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1E7C1D1-739F-48BC-A01D-869709B1F136}" type="datetimeFigureOut">
              <a:rPr lang="zh-CN" altLang="en-US" smtClean="0"/>
              <a:t>2016/9/29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FD4F03B-B568-41F8-9C95-56018218C127}" type="slidenum">
              <a:rPr lang="zh-CN" altLang="en-US" smtClean="0"/>
              <a:t>‹#›</a:t>
            </a:fld>
            <a:endParaRPr lang="zh-CN" altLang="en-US"/>
          </a:p>
        </p:txBody>
      </p:sp>
    </p:spTree>
    <p:extLst>
      <p:ext uri="{BB962C8B-B14F-4D97-AF65-F5344CB8AC3E}">
        <p14:creationId xmlns:p14="http://schemas.microsoft.com/office/powerpoint/2010/main" val="282081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1E7C1D1-739F-48BC-A01D-869709B1F136}" type="datetimeFigureOut">
              <a:rPr lang="zh-CN" altLang="en-US" smtClean="0"/>
              <a:t>2016/9/29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FD4F03B-B568-41F8-9C95-56018218C127}" type="slidenum">
              <a:rPr lang="zh-CN" altLang="en-US" smtClean="0"/>
              <a:t>‹#›</a:t>
            </a:fld>
            <a:endParaRPr lang="zh-CN" altLang="en-US"/>
          </a:p>
        </p:txBody>
      </p:sp>
    </p:spTree>
    <p:extLst>
      <p:ext uri="{BB962C8B-B14F-4D97-AF65-F5344CB8AC3E}">
        <p14:creationId xmlns:p14="http://schemas.microsoft.com/office/powerpoint/2010/main" val="295616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7C1D1-739F-48BC-A01D-869709B1F136}" type="datetimeFigureOut">
              <a:rPr lang="zh-CN" altLang="en-US" smtClean="0"/>
              <a:t>2016/9/29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4F03B-B568-41F8-9C95-56018218C127}" type="slidenum">
              <a:rPr lang="zh-CN" altLang="en-US" smtClean="0"/>
              <a:t>‹#›</a:t>
            </a:fld>
            <a:endParaRPr lang="zh-CN" altLang="en-US"/>
          </a:p>
        </p:txBody>
      </p:sp>
    </p:spTree>
    <p:extLst>
      <p:ext uri="{BB962C8B-B14F-4D97-AF65-F5344CB8AC3E}">
        <p14:creationId xmlns:p14="http://schemas.microsoft.com/office/powerpoint/2010/main" val="734562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3999" y="1122363"/>
            <a:ext cx="9736183" cy="1476458"/>
          </a:xfrm>
        </p:spPr>
        <p:txBody>
          <a:bodyPr>
            <a:normAutofit/>
          </a:bodyPr>
          <a:lstStyle/>
          <a:p>
            <a:r>
              <a:rPr lang="en-US" altLang="zh-CN" sz="5400" dirty="0" smtClean="0"/>
              <a:t>NVST</a:t>
            </a:r>
            <a:r>
              <a:rPr lang="zh-CN" altLang="en-US" sz="5400" dirty="0"/>
              <a:t>二</a:t>
            </a:r>
            <a:r>
              <a:rPr lang="zh-CN" altLang="en-US" sz="5400" dirty="0" smtClean="0"/>
              <a:t>维太阳光谱数据处理</a:t>
            </a:r>
            <a:endParaRPr lang="zh-CN" altLang="en-US" sz="5400" dirty="0"/>
          </a:p>
        </p:txBody>
      </p:sp>
      <p:sp>
        <p:nvSpPr>
          <p:cNvPr id="3" name="副标题 2"/>
          <p:cNvSpPr>
            <a:spLocks noGrp="1"/>
          </p:cNvSpPr>
          <p:nvPr>
            <p:ph type="subTitle" idx="1"/>
          </p:nvPr>
        </p:nvSpPr>
        <p:spPr>
          <a:xfrm>
            <a:off x="8299268" y="3602038"/>
            <a:ext cx="2960915" cy="1655762"/>
          </a:xfrm>
        </p:spPr>
        <p:txBody>
          <a:bodyPr>
            <a:normAutofit/>
          </a:bodyPr>
          <a:lstStyle/>
          <a:p>
            <a:pPr algn="l"/>
            <a:r>
              <a:rPr lang="zh-CN" altLang="en-US" sz="2000" dirty="0" smtClean="0"/>
              <a:t>姓名：蔡云芳</a:t>
            </a:r>
            <a:endParaRPr lang="en-US" altLang="zh-CN" sz="2000" dirty="0" smtClean="0"/>
          </a:p>
          <a:p>
            <a:pPr algn="l"/>
            <a:r>
              <a:rPr lang="zh-CN" altLang="en-US" sz="2000" dirty="0" smtClean="0"/>
              <a:t>单位：云南天文台</a:t>
            </a:r>
            <a:endParaRPr lang="en-US" altLang="zh-CN" sz="2000" dirty="0" smtClean="0"/>
          </a:p>
          <a:p>
            <a:pPr algn="l"/>
            <a:r>
              <a:rPr lang="zh-CN" altLang="en-US" sz="2000" dirty="0" smtClean="0"/>
              <a:t>日期：</a:t>
            </a:r>
            <a:r>
              <a:rPr lang="en-US" altLang="zh-CN" sz="2000" dirty="0" smtClean="0"/>
              <a:t>2016</a:t>
            </a:r>
            <a:r>
              <a:rPr lang="zh-CN" altLang="en-US" sz="2000" dirty="0" smtClean="0"/>
              <a:t>年</a:t>
            </a:r>
            <a:r>
              <a:rPr lang="en-US" altLang="zh-CN" sz="2000" dirty="0" smtClean="0"/>
              <a:t>9</a:t>
            </a:r>
            <a:r>
              <a:rPr lang="zh-CN" altLang="en-US" sz="2000" dirty="0" smtClean="0"/>
              <a:t>月</a:t>
            </a:r>
            <a:r>
              <a:rPr lang="en-US" altLang="zh-CN" sz="2000" smtClean="0"/>
              <a:t>29</a:t>
            </a:r>
            <a:r>
              <a:rPr lang="zh-CN" altLang="en-US" sz="2000" smtClean="0"/>
              <a:t>日</a:t>
            </a:r>
            <a:endParaRPr lang="zh-CN" altLang="en-US" sz="2000" dirty="0"/>
          </a:p>
        </p:txBody>
      </p:sp>
    </p:spTree>
    <p:extLst>
      <p:ext uri="{BB962C8B-B14F-4D97-AF65-F5344CB8AC3E}">
        <p14:creationId xmlns:p14="http://schemas.microsoft.com/office/powerpoint/2010/main" val="28239427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200" dirty="0" smtClean="0"/>
              <a:t>分组结果对比</a:t>
            </a:r>
            <a:r>
              <a:rPr lang="en-US" altLang="zh-CN" sz="3200" dirty="0" smtClean="0"/>
              <a:t>:</a:t>
            </a:r>
            <a:endParaRPr lang="zh-CN" altLang="en-US" sz="3200" dirty="0"/>
          </a:p>
        </p:txBody>
      </p:sp>
      <p:grpSp>
        <p:nvGrpSpPr>
          <p:cNvPr id="7" name="组合 6"/>
          <p:cNvGrpSpPr/>
          <p:nvPr/>
        </p:nvGrpSpPr>
        <p:grpSpPr>
          <a:xfrm>
            <a:off x="1745165" y="2009775"/>
            <a:ext cx="2443019" cy="4698731"/>
            <a:chOff x="417513" y="1632789"/>
            <a:chExt cx="2443019" cy="4908233"/>
          </a:xfrm>
        </p:grpSpPr>
        <p:pic>
          <p:nvPicPr>
            <p:cNvPr id="8" name="图片 7"/>
            <p:cNvPicPr>
              <a:picLocks noChangeAspect="1"/>
            </p:cNvPicPr>
            <p:nvPr/>
          </p:nvPicPr>
          <p:blipFill>
            <a:blip r:embed="rId2"/>
            <a:stretch>
              <a:fillRect/>
            </a:stretch>
          </p:blipFill>
          <p:spPr>
            <a:xfrm>
              <a:off x="417513" y="1632789"/>
              <a:ext cx="2443019" cy="4478868"/>
            </a:xfrm>
            <a:prstGeom prst="rect">
              <a:avLst/>
            </a:prstGeom>
          </p:spPr>
        </p:pic>
        <p:sp>
          <p:nvSpPr>
            <p:cNvPr id="9" name="文本框 20"/>
            <p:cNvSpPr txBox="1"/>
            <p:nvPr/>
          </p:nvSpPr>
          <p:spPr>
            <a:xfrm>
              <a:off x="1167424" y="6219522"/>
              <a:ext cx="1284444" cy="3215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dirty="0" smtClean="0"/>
                <a:t>周期分组</a:t>
              </a:r>
              <a:endParaRPr lang="zh-CN" altLang="en-US" sz="1400" b="1" dirty="0"/>
            </a:p>
          </p:txBody>
        </p:sp>
      </p:grpSp>
      <p:pic>
        <p:nvPicPr>
          <p:cNvPr id="10" name="内容占位符 9"/>
          <p:cNvPicPr>
            <a:picLocks noGrp="1" noChangeAspect="1"/>
          </p:cNvPicPr>
          <p:nvPr>
            <p:ph idx="1"/>
          </p:nvPr>
        </p:nvPicPr>
        <p:blipFill>
          <a:blip r:embed="rId3"/>
          <a:stretch>
            <a:fillRect/>
          </a:stretch>
        </p:blipFill>
        <p:spPr>
          <a:xfrm>
            <a:off x="4623240" y="2035207"/>
            <a:ext cx="2369743" cy="4262262"/>
          </a:xfrm>
          <a:prstGeom prst="rect">
            <a:avLst/>
          </a:prstGeom>
        </p:spPr>
      </p:pic>
      <p:sp>
        <p:nvSpPr>
          <p:cNvPr id="16" name="文本框 15"/>
          <p:cNvSpPr txBox="1"/>
          <p:nvPr/>
        </p:nvSpPr>
        <p:spPr>
          <a:xfrm>
            <a:off x="5176836" y="6426544"/>
            <a:ext cx="1219200" cy="307777"/>
          </a:xfrm>
          <a:prstGeom prst="rect">
            <a:avLst/>
          </a:prstGeom>
          <a:noFill/>
        </p:spPr>
        <p:txBody>
          <a:bodyPr wrap="square" rtlCol="0">
            <a:spAutoFit/>
          </a:bodyPr>
          <a:lstStyle/>
          <a:p>
            <a:r>
              <a:rPr lang="zh-CN" altLang="en-US" sz="1400" b="1" dirty="0"/>
              <a:t>内插分组</a:t>
            </a:r>
          </a:p>
        </p:txBody>
      </p:sp>
      <p:sp>
        <p:nvSpPr>
          <p:cNvPr id="18" name="文本框 17"/>
          <p:cNvSpPr txBox="1"/>
          <p:nvPr/>
        </p:nvSpPr>
        <p:spPr>
          <a:xfrm>
            <a:off x="1133475" y="1506022"/>
            <a:ext cx="9305925" cy="400110"/>
          </a:xfrm>
          <a:prstGeom prst="rect">
            <a:avLst/>
          </a:prstGeom>
          <a:noFill/>
        </p:spPr>
        <p:txBody>
          <a:bodyPr wrap="square" rtlCol="0">
            <a:spAutoFit/>
          </a:bodyPr>
          <a:lstStyle/>
          <a:p>
            <a:r>
              <a:rPr lang="zh-CN" altLang="en-US" sz="2000" dirty="0" smtClean="0"/>
              <a:t>选用同一波长处（</a:t>
            </a:r>
            <a:r>
              <a:rPr lang="en-US" altLang="zh-CN" sz="2000" dirty="0"/>
              <a:t>Ha</a:t>
            </a:r>
            <a:r>
              <a:rPr lang="zh-CN" altLang="en-US" sz="2000" dirty="0"/>
              <a:t>线心</a:t>
            </a:r>
            <a:r>
              <a:rPr lang="zh-CN" altLang="en-US" sz="2000" dirty="0" smtClean="0"/>
              <a:t>）的两种分组方法对应的二维单色图像：</a:t>
            </a:r>
            <a:endParaRPr lang="zh-CN" altLang="en-US" sz="2000" dirty="0"/>
          </a:p>
        </p:txBody>
      </p:sp>
      <p:sp>
        <p:nvSpPr>
          <p:cNvPr id="19" name="文本框 18"/>
          <p:cNvSpPr txBox="1"/>
          <p:nvPr/>
        </p:nvSpPr>
        <p:spPr>
          <a:xfrm>
            <a:off x="7658100" y="2219325"/>
            <a:ext cx="3514725" cy="3139321"/>
          </a:xfrm>
          <a:prstGeom prst="rect">
            <a:avLst/>
          </a:prstGeom>
          <a:noFill/>
        </p:spPr>
        <p:txBody>
          <a:bodyPr wrap="square" rtlCol="0">
            <a:spAutoFit/>
          </a:bodyPr>
          <a:lstStyle/>
          <a:p>
            <a:r>
              <a:rPr lang="zh-CN" altLang="en-US" dirty="0" smtClean="0"/>
              <a:t>（</a:t>
            </a:r>
            <a:r>
              <a:rPr lang="en-US" altLang="zh-CN" dirty="0"/>
              <a:t>1</a:t>
            </a:r>
            <a:r>
              <a:rPr lang="zh-CN" altLang="en-US" dirty="0" smtClean="0"/>
              <a:t>）左右图都是选用每组中的第一帧进行拼接后的结果。</a:t>
            </a:r>
            <a:endParaRPr lang="en-US" altLang="zh-CN" dirty="0"/>
          </a:p>
          <a:p>
            <a:endParaRPr lang="en-US" altLang="zh-CN" dirty="0" smtClean="0"/>
          </a:p>
          <a:p>
            <a:endParaRPr lang="en-US" altLang="zh-CN" dirty="0"/>
          </a:p>
          <a:p>
            <a:r>
              <a:rPr lang="zh-CN" altLang="en-US" dirty="0" smtClean="0"/>
              <a:t>（</a:t>
            </a:r>
            <a:r>
              <a:rPr lang="en-US" altLang="zh-CN" dirty="0" smtClean="0"/>
              <a:t>2</a:t>
            </a:r>
            <a:r>
              <a:rPr lang="zh-CN" altLang="en-US" dirty="0" smtClean="0"/>
              <a:t>）</a:t>
            </a:r>
            <a:r>
              <a:rPr lang="zh-CN" altLang="en-US" dirty="0"/>
              <a:t>从左右二维单色图可以看出，使用内插法分组，图像质量有了很大的提高</a:t>
            </a:r>
            <a:r>
              <a:rPr lang="zh-CN" altLang="en-US" dirty="0" smtClean="0"/>
              <a:t>。</a:t>
            </a:r>
            <a:endParaRPr lang="en-US" altLang="zh-CN" dirty="0" smtClean="0"/>
          </a:p>
          <a:p>
            <a:endParaRPr lang="en-US" altLang="zh-CN" dirty="0"/>
          </a:p>
          <a:p>
            <a:r>
              <a:rPr lang="zh-CN" altLang="en-US" dirty="0" smtClean="0"/>
              <a:t>（</a:t>
            </a:r>
            <a:r>
              <a:rPr lang="en-US" altLang="zh-CN" dirty="0" smtClean="0"/>
              <a:t>3</a:t>
            </a:r>
            <a:r>
              <a:rPr lang="zh-CN" altLang="en-US" dirty="0"/>
              <a:t>）</a:t>
            </a:r>
            <a:r>
              <a:rPr lang="zh-CN" altLang="en-US" dirty="0" smtClean="0"/>
              <a:t>每组中含有多帧，如何找到最好的一帧？</a:t>
            </a:r>
            <a:endParaRPr lang="en-US" altLang="zh-CN" dirty="0"/>
          </a:p>
          <a:p>
            <a:endParaRPr lang="zh-CN" altLang="en-US" dirty="0"/>
          </a:p>
        </p:txBody>
      </p:sp>
      <p:sp>
        <p:nvSpPr>
          <p:cNvPr id="20" name="下箭头 19"/>
          <p:cNvSpPr/>
          <p:nvPr/>
        </p:nvSpPr>
        <p:spPr>
          <a:xfrm>
            <a:off x="9091613" y="5147964"/>
            <a:ext cx="314325" cy="523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a:off x="8639176" y="5787582"/>
            <a:ext cx="1219200" cy="509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选帧</a:t>
            </a:r>
            <a:endParaRPr lang="zh-CN" altLang="en-US" dirty="0"/>
          </a:p>
        </p:txBody>
      </p:sp>
    </p:spTree>
    <p:extLst>
      <p:ext uri="{BB962C8B-B14F-4D97-AF65-F5344CB8AC3E}">
        <p14:creationId xmlns:p14="http://schemas.microsoft.com/office/powerpoint/2010/main" val="34748898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图像选帧</a:t>
            </a:r>
            <a:endParaRPr lang="zh-CN" altLang="en-US" dirty="0"/>
          </a:p>
        </p:txBody>
      </p:sp>
      <p:sp>
        <p:nvSpPr>
          <p:cNvPr id="3" name="内容占位符 2"/>
          <p:cNvSpPr>
            <a:spLocks noGrp="1"/>
          </p:cNvSpPr>
          <p:nvPr>
            <p:ph idx="1"/>
          </p:nvPr>
        </p:nvSpPr>
        <p:spPr>
          <a:xfrm>
            <a:off x="838200" y="1704143"/>
            <a:ext cx="10515600" cy="4472820"/>
          </a:xfrm>
        </p:spPr>
        <p:txBody>
          <a:bodyPr>
            <a:normAutofit/>
          </a:bodyPr>
          <a:lstStyle/>
          <a:p>
            <a:pPr marL="0" indent="0">
              <a:buNone/>
            </a:pPr>
            <a:r>
              <a:rPr lang="zh-CN" altLang="en-US" sz="2400" dirty="0" smtClean="0"/>
              <a:t>方法一：</a:t>
            </a:r>
            <a:r>
              <a:rPr lang="en-US" altLang="zh-CN" sz="2400" dirty="0" smtClean="0"/>
              <a:t>slit-jaw</a:t>
            </a:r>
            <a:r>
              <a:rPr lang="zh-CN" altLang="en-US" sz="2400" dirty="0" smtClean="0"/>
              <a:t>“对比度选帧”</a:t>
            </a:r>
            <a:endParaRPr lang="en-US" altLang="zh-CN" sz="2400" dirty="0" smtClean="0"/>
          </a:p>
          <a:p>
            <a:pPr marL="0" indent="0">
              <a:buNone/>
            </a:pPr>
            <a:r>
              <a:rPr lang="zh-CN" altLang="en-US" sz="2400" dirty="0" smtClean="0"/>
              <a:t> </a:t>
            </a:r>
            <a:r>
              <a:rPr lang="zh-CN" altLang="en-US" sz="2000" dirty="0" smtClean="0"/>
              <a:t>（</a:t>
            </a:r>
            <a:r>
              <a:rPr lang="en-US" altLang="zh-CN" sz="2000" dirty="0" smtClean="0"/>
              <a:t>1</a:t>
            </a:r>
            <a:r>
              <a:rPr lang="zh-CN" altLang="en-US" sz="2000" dirty="0" smtClean="0"/>
              <a:t>） 通过内插方法对</a:t>
            </a:r>
            <a:r>
              <a:rPr lang="en-US" altLang="zh-CN" sz="2000" dirty="0" smtClean="0"/>
              <a:t>Ha</a:t>
            </a:r>
            <a:r>
              <a:rPr lang="zh-CN" altLang="en-US" sz="2000" dirty="0" smtClean="0"/>
              <a:t>光谱图进行分组后，找到对应时间</a:t>
            </a:r>
            <a:r>
              <a:rPr lang="en-US" altLang="zh-CN" sz="2000" dirty="0" smtClean="0"/>
              <a:t>Slit-jaw</a:t>
            </a:r>
            <a:r>
              <a:rPr lang="zh-CN" altLang="en-US" sz="2000" dirty="0" smtClean="0"/>
              <a:t>的图像帧数。</a:t>
            </a:r>
            <a:endParaRPr lang="en-US" altLang="zh-CN" sz="2000" dirty="0" smtClean="0"/>
          </a:p>
          <a:p>
            <a:pPr marL="0" indent="0">
              <a:buNone/>
            </a:pPr>
            <a:r>
              <a:rPr lang="zh-CN" altLang="en-US" sz="2000" dirty="0" smtClean="0"/>
              <a:t> （</a:t>
            </a:r>
            <a:r>
              <a:rPr lang="en-US" altLang="zh-CN" sz="2000" dirty="0" smtClean="0"/>
              <a:t>2</a:t>
            </a:r>
            <a:r>
              <a:rPr lang="zh-CN" altLang="en-US" sz="2000" dirty="0" smtClean="0"/>
              <a:t>）对每组</a:t>
            </a:r>
            <a:r>
              <a:rPr lang="en-US" altLang="zh-CN" sz="2000" dirty="0" smtClean="0"/>
              <a:t>slit-jaw</a:t>
            </a:r>
            <a:r>
              <a:rPr lang="zh-CN" altLang="en-US" sz="2000" dirty="0" smtClean="0"/>
              <a:t>图像进行选帧，找出每组中对比度最高的图像。</a:t>
            </a:r>
            <a:endParaRPr lang="en-US" altLang="zh-CN" sz="2000" dirty="0" smtClean="0"/>
          </a:p>
          <a:p>
            <a:pPr marL="0" indent="0">
              <a:buNone/>
            </a:pPr>
            <a:endParaRPr lang="en-US" altLang="zh-CN" sz="2400" dirty="0" smtClean="0"/>
          </a:p>
          <a:p>
            <a:pPr marL="0" indent="0">
              <a:buNone/>
            </a:pPr>
            <a:endParaRPr lang="en-US" altLang="zh-CN" sz="2400" dirty="0" smtClean="0"/>
          </a:p>
          <a:p>
            <a:pPr marL="0" indent="0">
              <a:buNone/>
            </a:pPr>
            <a:endParaRPr lang="en-US" altLang="zh-CN" sz="2400" dirty="0"/>
          </a:p>
          <a:p>
            <a:pPr marL="0" indent="0">
              <a:buNone/>
            </a:pPr>
            <a:endParaRPr lang="en-US" altLang="zh-CN" sz="2400" dirty="0" smtClean="0"/>
          </a:p>
          <a:p>
            <a:pPr marL="0" indent="0">
              <a:buNone/>
            </a:pPr>
            <a:endParaRPr lang="zh-CN" altLang="en-US" sz="2400" dirty="0"/>
          </a:p>
        </p:txBody>
      </p:sp>
      <p:pic>
        <p:nvPicPr>
          <p:cNvPr id="4" name="图片 3"/>
          <p:cNvPicPr>
            <a:picLocks noChangeAspect="1"/>
          </p:cNvPicPr>
          <p:nvPr/>
        </p:nvPicPr>
        <p:blipFill>
          <a:blip r:embed="rId3"/>
          <a:stretch>
            <a:fillRect/>
          </a:stretch>
        </p:blipFill>
        <p:spPr>
          <a:xfrm>
            <a:off x="1917792" y="3180767"/>
            <a:ext cx="3179172" cy="2821917"/>
          </a:xfrm>
          <a:prstGeom prst="rect">
            <a:avLst/>
          </a:prstGeom>
        </p:spPr>
      </p:pic>
      <p:sp>
        <p:nvSpPr>
          <p:cNvPr id="5" name="文本框 4"/>
          <p:cNvSpPr txBox="1"/>
          <p:nvPr/>
        </p:nvSpPr>
        <p:spPr>
          <a:xfrm>
            <a:off x="2143282" y="6150053"/>
            <a:ext cx="2914651" cy="584775"/>
          </a:xfrm>
          <a:prstGeom prst="rect">
            <a:avLst/>
          </a:prstGeom>
          <a:noFill/>
        </p:spPr>
        <p:txBody>
          <a:bodyPr wrap="square" rtlCol="0">
            <a:spAutoFit/>
          </a:bodyPr>
          <a:lstStyle/>
          <a:p>
            <a:r>
              <a:rPr lang="zh-CN" altLang="en-US" sz="1600" dirty="0" smtClean="0"/>
              <a:t>选用每组中多有</a:t>
            </a:r>
            <a:r>
              <a:rPr lang="en-US" altLang="zh-CN" sz="1600" dirty="0" smtClean="0"/>
              <a:t>slit-jaw</a:t>
            </a:r>
            <a:r>
              <a:rPr lang="zh-CN" altLang="en-US" sz="1600" dirty="0" smtClean="0"/>
              <a:t>红色方框区域，求其对比度。</a:t>
            </a:r>
            <a:endParaRPr lang="zh-CN" altLang="en-US" sz="1600" dirty="0"/>
          </a:p>
        </p:txBody>
      </p:sp>
      <p:grpSp>
        <p:nvGrpSpPr>
          <p:cNvPr id="6" name="组合 5"/>
          <p:cNvGrpSpPr/>
          <p:nvPr/>
        </p:nvGrpSpPr>
        <p:grpSpPr>
          <a:xfrm>
            <a:off x="10061117" y="3683725"/>
            <a:ext cx="1958347" cy="1506583"/>
            <a:chOff x="9830502" y="2424816"/>
            <a:chExt cx="1854225" cy="1661405"/>
          </a:xfrm>
        </p:grpSpPr>
        <p:sp>
          <p:nvSpPr>
            <p:cNvPr id="8" name="文本框 6"/>
            <p:cNvSpPr txBox="1"/>
            <p:nvPr/>
          </p:nvSpPr>
          <p:spPr>
            <a:xfrm>
              <a:off x="9830502" y="2424816"/>
              <a:ext cx="1831004" cy="24622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0" b="1" dirty="0" smtClean="0">
                  <a:solidFill>
                    <a:srgbClr val="FF0000"/>
                  </a:solidFill>
                </a:rPr>
                <a:t>T=08_07_33_732</a:t>
              </a:r>
              <a:endParaRPr lang="zh-CN" altLang="en-US" sz="1000" b="1" dirty="0">
                <a:solidFill>
                  <a:srgbClr val="FF0000"/>
                </a:solidFill>
              </a:endParaRPr>
            </a:p>
          </p:txBody>
        </p:sp>
        <p:sp>
          <p:nvSpPr>
            <p:cNvPr id="9" name="文本框 7"/>
            <p:cNvSpPr txBox="1"/>
            <p:nvPr/>
          </p:nvSpPr>
          <p:spPr>
            <a:xfrm>
              <a:off x="9842113" y="2856559"/>
              <a:ext cx="1831004" cy="8940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0" b="1" dirty="0" smtClean="0"/>
                <a:t>T=08_07_34_045</a:t>
              </a:r>
              <a:endParaRPr lang="zh-CN" altLang="en-US" sz="1000" b="1" dirty="0"/>
            </a:p>
          </p:txBody>
        </p:sp>
        <p:sp>
          <p:nvSpPr>
            <p:cNvPr id="10" name="文本框 8"/>
            <p:cNvSpPr txBox="1"/>
            <p:nvPr/>
          </p:nvSpPr>
          <p:spPr>
            <a:xfrm>
              <a:off x="9842113" y="3089862"/>
              <a:ext cx="1831004" cy="8940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0" b="1" dirty="0" smtClean="0"/>
                <a:t>T=08_07_34_107</a:t>
              </a:r>
              <a:endParaRPr lang="zh-CN" altLang="en-US" sz="1000" b="1" dirty="0"/>
            </a:p>
          </p:txBody>
        </p:sp>
        <p:sp>
          <p:nvSpPr>
            <p:cNvPr id="11" name="文本框 9"/>
            <p:cNvSpPr txBox="1"/>
            <p:nvPr/>
          </p:nvSpPr>
          <p:spPr>
            <a:xfrm>
              <a:off x="9853723" y="3280854"/>
              <a:ext cx="1831004" cy="24622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0" b="1" dirty="0" smtClean="0"/>
                <a:t>T=08_07_34_498</a:t>
              </a:r>
              <a:endParaRPr lang="zh-CN" altLang="en-US" sz="1000" b="1" dirty="0"/>
            </a:p>
          </p:txBody>
        </p:sp>
        <p:sp>
          <p:nvSpPr>
            <p:cNvPr id="12" name="文本框 10"/>
            <p:cNvSpPr txBox="1"/>
            <p:nvPr/>
          </p:nvSpPr>
          <p:spPr>
            <a:xfrm>
              <a:off x="9853723" y="3501973"/>
              <a:ext cx="1831004" cy="8940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0" b="1" dirty="0" smtClean="0"/>
                <a:t>T=08_07_37_280</a:t>
              </a:r>
              <a:endParaRPr lang="zh-CN" altLang="en-US" sz="1000" b="1" dirty="0"/>
            </a:p>
          </p:txBody>
        </p:sp>
        <p:sp>
          <p:nvSpPr>
            <p:cNvPr id="13" name="文本框 11"/>
            <p:cNvSpPr txBox="1"/>
            <p:nvPr/>
          </p:nvSpPr>
          <p:spPr>
            <a:xfrm>
              <a:off x="9853723" y="3749395"/>
              <a:ext cx="1831004" cy="8940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0" b="1" dirty="0" smtClean="0"/>
                <a:t>T=08_07_37_342</a:t>
              </a:r>
              <a:endParaRPr lang="zh-CN" altLang="en-US" sz="1000" b="1" dirty="0"/>
            </a:p>
          </p:txBody>
        </p:sp>
        <p:sp>
          <p:nvSpPr>
            <p:cNvPr id="14" name="文本框 12"/>
            <p:cNvSpPr txBox="1"/>
            <p:nvPr/>
          </p:nvSpPr>
          <p:spPr>
            <a:xfrm>
              <a:off x="9853723" y="3996817"/>
              <a:ext cx="1831004" cy="8940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0" b="1" dirty="0" smtClean="0"/>
                <a:t>T=08_07_37_405</a:t>
              </a:r>
              <a:endParaRPr lang="zh-CN" altLang="en-US" sz="1000" b="1" dirty="0"/>
            </a:p>
          </p:txBody>
        </p:sp>
        <p:sp>
          <p:nvSpPr>
            <p:cNvPr id="15" name="文本框 10"/>
            <p:cNvSpPr txBox="1"/>
            <p:nvPr/>
          </p:nvSpPr>
          <p:spPr>
            <a:xfrm>
              <a:off x="9830504" y="2651821"/>
              <a:ext cx="1831004" cy="8940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0" b="1" dirty="0" smtClean="0"/>
                <a:t>T=08_07_33_982</a:t>
              </a:r>
              <a:endParaRPr lang="zh-CN" altLang="en-US" sz="1000" b="1" dirty="0"/>
            </a:p>
          </p:txBody>
        </p:sp>
      </p:grpSp>
      <p:sp>
        <p:nvSpPr>
          <p:cNvPr id="16" name="文本框 15"/>
          <p:cNvSpPr txBox="1"/>
          <p:nvPr/>
        </p:nvSpPr>
        <p:spPr>
          <a:xfrm>
            <a:off x="5841509" y="6163508"/>
            <a:ext cx="4545380" cy="584775"/>
          </a:xfrm>
          <a:prstGeom prst="rect">
            <a:avLst/>
          </a:prstGeom>
          <a:noFill/>
        </p:spPr>
        <p:txBody>
          <a:bodyPr wrap="square" rtlCol="0">
            <a:spAutoFit/>
          </a:bodyPr>
          <a:lstStyle/>
          <a:p>
            <a:r>
              <a:rPr lang="zh-CN" altLang="en-US" sz="1400" dirty="0" smtClean="0"/>
              <a:t>选取任意一组（</a:t>
            </a:r>
            <a:r>
              <a:rPr lang="zh-CN" altLang="en-US" sz="1400" dirty="0"/>
              <a:t>第三组</a:t>
            </a:r>
            <a:r>
              <a:rPr lang="en-US" altLang="zh-CN" sz="1400" dirty="0" smtClean="0"/>
              <a:t>8</a:t>
            </a:r>
            <a:r>
              <a:rPr lang="zh-CN" altLang="en-US" sz="1400" dirty="0" smtClean="0"/>
              <a:t>帧）光谱图，将其所有列进行叠加平均，得到第一帧为所有图像中最好帧</a:t>
            </a:r>
            <a:r>
              <a:rPr lang="zh-CN" altLang="en-US" dirty="0" smtClean="0"/>
              <a:t>。</a:t>
            </a:r>
            <a:endParaRPr lang="zh-CN" altLang="en-US" dirty="0"/>
          </a:p>
        </p:txBody>
      </p:sp>
      <p:sp>
        <p:nvSpPr>
          <p:cNvPr id="17" name="文本框 16"/>
          <p:cNvSpPr txBox="1"/>
          <p:nvPr/>
        </p:nvSpPr>
        <p:spPr>
          <a:xfrm>
            <a:off x="3110781" y="5583676"/>
            <a:ext cx="1028700" cy="276999"/>
          </a:xfrm>
          <a:prstGeom prst="rect">
            <a:avLst/>
          </a:prstGeom>
          <a:noFill/>
        </p:spPr>
        <p:txBody>
          <a:bodyPr wrap="square" rtlCol="0">
            <a:spAutoFit/>
          </a:bodyPr>
          <a:lstStyle/>
          <a:p>
            <a:r>
              <a:rPr lang="en-US" altLang="zh-CN" sz="1200" b="1" dirty="0" smtClean="0">
                <a:solidFill>
                  <a:srgbClr val="FF0000"/>
                </a:solidFill>
              </a:rPr>
              <a:t>Slit-jaw</a:t>
            </a:r>
            <a:endParaRPr lang="zh-CN" altLang="en-US" sz="1200" b="1" dirty="0">
              <a:solidFill>
                <a:srgbClr val="FF0000"/>
              </a:solidFill>
            </a:endParaRPr>
          </a:p>
        </p:txBody>
      </p:sp>
      <p:sp>
        <p:nvSpPr>
          <p:cNvPr id="18" name="文本框 17"/>
          <p:cNvSpPr txBox="1"/>
          <p:nvPr/>
        </p:nvSpPr>
        <p:spPr>
          <a:xfrm>
            <a:off x="7368456" y="5559391"/>
            <a:ext cx="1028700" cy="276999"/>
          </a:xfrm>
          <a:prstGeom prst="rect">
            <a:avLst/>
          </a:prstGeom>
          <a:noFill/>
        </p:spPr>
        <p:txBody>
          <a:bodyPr wrap="square" rtlCol="0">
            <a:spAutoFit/>
          </a:bodyPr>
          <a:lstStyle/>
          <a:p>
            <a:r>
              <a:rPr lang="en-US" altLang="zh-CN" sz="1200" b="1" dirty="0" smtClean="0">
                <a:solidFill>
                  <a:srgbClr val="FF0000"/>
                </a:solidFill>
              </a:rPr>
              <a:t>Ha_Sp</a:t>
            </a:r>
            <a:endParaRPr lang="zh-CN" altLang="en-US" sz="1200" b="1" dirty="0">
              <a:solidFill>
                <a:srgbClr val="FF0000"/>
              </a:solidFill>
            </a:endParaRPr>
          </a:p>
        </p:txBody>
      </p:sp>
      <p:pic>
        <p:nvPicPr>
          <p:cNvPr id="20" name="图片 19"/>
          <p:cNvPicPr>
            <a:picLocks noChangeAspect="1"/>
          </p:cNvPicPr>
          <p:nvPr/>
        </p:nvPicPr>
        <p:blipFill>
          <a:blip r:embed="rId4"/>
          <a:stretch>
            <a:fillRect/>
          </a:stretch>
        </p:blipFill>
        <p:spPr>
          <a:xfrm>
            <a:off x="5284747" y="3114724"/>
            <a:ext cx="4869448" cy="3031920"/>
          </a:xfrm>
          <a:prstGeom prst="rect">
            <a:avLst/>
          </a:prstGeom>
        </p:spPr>
      </p:pic>
    </p:spTree>
    <p:extLst>
      <p:ext uri="{BB962C8B-B14F-4D97-AF65-F5344CB8AC3E}">
        <p14:creationId xmlns:p14="http://schemas.microsoft.com/office/powerpoint/2010/main" val="18028406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图像选帧</a:t>
            </a:r>
          </a:p>
        </p:txBody>
      </p:sp>
      <p:sp>
        <p:nvSpPr>
          <p:cNvPr id="16" name="文本框 15"/>
          <p:cNvSpPr txBox="1"/>
          <p:nvPr/>
        </p:nvSpPr>
        <p:spPr>
          <a:xfrm>
            <a:off x="7550996" y="2456595"/>
            <a:ext cx="2507404" cy="2862322"/>
          </a:xfrm>
          <a:prstGeom prst="rect">
            <a:avLst/>
          </a:prstGeom>
          <a:noFill/>
        </p:spPr>
        <p:txBody>
          <a:bodyPr wrap="square" rtlCol="0">
            <a:spAutoFit/>
          </a:bodyPr>
          <a:lstStyle/>
          <a:p>
            <a:r>
              <a:rPr lang="zh-CN" altLang="en-US" dirty="0" smtClean="0"/>
              <a:t>左右图对比：</a:t>
            </a:r>
            <a:endParaRPr lang="en-US" altLang="zh-CN" dirty="0" smtClean="0"/>
          </a:p>
          <a:p>
            <a:endParaRPr lang="en-US" altLang="zh-CN" dirty="0" smtClean="0"/>
          </a:p>
          <a:p>
            <a:r>
              <a:rPr lang="zh-CN" altLang="en-US" dirty="0" smtClean="0"/>
              <a:t>结构细节信息略有提高，</a:t>
            </a:r>
            <a:endParaRPr lang="en-US" altLang="zh-CN" dirty="0" smtClean="0"/>
          </a:p>
          <a:p>
            <a:endParaRPr lang="en-US" altLang="zh-CN" dirty="0"/>
          </a:p>
          <a:p>
            <a:r>
              <a:rPr lang="zh-CN" altLang="en-US" dirty="0" smtClean="0"/>
              <a:t>但是信噪比不高。</a:t>
            </a:r>
            <a:endParaRPr lang="en-US" altLang="zh-CN" dirty="0" smtClean="0"/>
          </a:p>
          <a:p>
            <a:endParaRPr lang="en-US" altLang="zh-CN" dirty="0"/>
          </a:p>
          <a:p>
            <a:endParaRPr lang="en-US" altLang="zh-CN" dirty="0" smtClean="0"/>
          </a:p>
          <a:p>
            <a:endParaRPr lang="en-US" altLang="zh-CN" dirty="0"/>
          </a:p>
          <a:p>
            <a:endParaRPr lang="en-US" altLang="zh-CN" dirty="0" smtClean="0"/>
          </a:p>
          <a:p>
            <a:endParaRPr lang="zh-CN" altLang="en-US" dirty="0"/>
          </a:p>
        </p:txBody>
      </p:sp>
      <p:grpSp>
        <p:nvGrpSpPr>
          <p:cNvPr id="27" name="组合 26"/>
          <p:cNvGrpSpPr/>
          <p:nvPr/>
        </p:nvGrpSpPr>
        <p:grpSpPr>
          <a:xfrm>
            <a:off x="1802674" y="2004266"/>
            <a:ext cx="2453138" cy="4602402"/>
            <a:chOff x="5503148" y="1173169"/>
            <a:chExt cx="2502294" cy="4602402"/>
          </a:xfrm>
        </p:grpSpPr>
        <p:pic>
          <p:nvPicPr>
            <p:cNvPr id="20" name="图片 19"/>
            <p:cNvPicPr>
              <a:picLocks noChangeAspect="1"/>
            </p:cNvPicPr>
            <p:nvPr/>
          </p:nvPicPr>
          <p:blipFill>
            <a:blip r:embed="rId2"/>
            <a:stretch>
              <a:fillRect/>
            </a:stretch>
          </p:blipFill>
          <p:spPr>
            <a:xfrm>
              <a:off x="5503148" y="1173169"/>
              <a:ext cx="2502294" cy="4276867"/>
            </a:xfrm>
            <a:prstGeom prst="rect">
              <a:avLst/>
            </a:prstGeom>
          </p:spPr>
        </p:pic>
        <p:sp>
          <p:nvSpPr>
            <p:cNvPr id="21" name="文本框 20"/>
            <p:cNvSpPr txBox="1"/>
            <p:nvPr/>
          </p:nvSpPr>
          <p:spPr>
            <a:xfrm>
              <a:off x="6533753" y="5467794"/>
              <a:ext cx="876300" cy="307777"/>
            </a:xfrm>
            <a:prstGeom prst="rect">
              <a:avLst/>
            </a:prstGeom>
            <a:noFill/>
          </p:spPr>
          <p:txBody>
            <a:bodyPr wrap="square" rtlCol="0">
              <a:spAutoFit/>
            </a:bodyPr>
            <a:lstStyle/>
            <a:p>
              <a:r>
                <a:rPr lang="zh-CN" altLang="en-US" sz="1400" b="1" dirty="0" smtClean="0"/>
                <a:t>选帧前</a:t>
              </a:r>
              <a:endParaRPr lang="zh-CN" altLang="en-US" sz="1400" b="1" dirty="0"/>
            </a:p>
          </p:txBody>
        </p:sp>
      </p:grpSp>
      <p:sp>
        <p:nvSpPr>
          <p:cNvPr id="22" name="矩形 21"/>
          <p:cNvSpPr/>
          <p:nvPr/>
        </p:nvSpPr>
        <p:spPr>
          <a:xfrm>
            <a:off x="2689887" y="3944471"/>
            <a:ext cx="716702" cy="4806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4894729" y="2004266"/>
            <a:ext cx="2317176" cy="4601714"/>
            <a:chOff x="6433483" y="1505789"/>
            <a:chExt cx="2483698" cy="4783562"/>
          </a:xfrm>
        </p:grpSpPr>
        <p:sp>
          <p:nvSpPr>
            <p:cNvPr id="24" name="文本框 23"/>
            <p:cNvSpPr txBox="1"/>
            <p:nvPr/>
          </p:nvSpPr>
          <p:spPr>
            <a:xfrm>
              <a:off x="7025815" y="5969411"/>
              <a:ext cx="1538974" cy="319940"/>
            </a:xfrm>
            <a:prstGeom prst="rect">
              <a:avLst/>
            </a:prstGeom>
            <a:noFill/>
          </p:spPr>
          <p:txBody>
            <a:bodyPr wrap="square" rtlCol="0">
              <a:spAutoFit/>
            </a:bodyPr>
            <a:lstStyle/>
            <a:p>
              <a:r>
                <a:rPr lang="zh-CN" altLang="en-US" sz="1400" b="1" dirty="0" smtClean="0"/>
                <a:t>对比度选帧后</a:t>
              </a:r>
              <a:endParaRPr lang="zh-CN" altLang="en-US" sz="1400" b="1" dirty="0"/>
            </a:p>
          </p:txBody>
        </p:sp>
        <p:pic>
          <p:nvPicPr>
            <p:cNvPr id="25" name="图片 24"/>
            <p:cNvPicPr>
              <a:picLocks noChangeAspect="1"/>
            </p:cNvPicPr>
            <p:nvPr/>
          </p:nvPicPr>
          <p:blipFill>
            <a:blip r:embed="rId3"/>
            <a:stretch>
              <a:fillRect/>
            </a:stretch>
          </p:blipFill>
          <p:spPr>
            <a:xfrm>
              <a:off x="6433483" y="1505789"/>
              <a:ext cx="2483698" cy="4445878"/>
            </a:xfrm>
            <a:prstGeom prst="rect">
              <a:avLst/>
            </a:prstGeom>
          </p:spPr>
        </p:pic>
        <p:sp>
          <p:nvSpPr>
            <p:cNvPr id="26" name="矩形 25"/>
            <p:cNvSpPr/>
            <p:nvPr/>
          </p:nvSpPr>
          <p:spPr>
            <a:xfrm>
              <a:off x="7388456" y="3531985"/>
              <a:ext cx="703046" cy="4996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矩形 27"/>
          <p:cNvSpPr/>
          <p:nvPr/>
        </p:nvSpPr>
        <p:spPr>
          <a:xfrm>
            <a:off x="553930" y="1512000"/>
            <a:ext cx="9752119" cy="369332"/>
          </a:xfrm>
          <a:prstGeom prst="rect">
            <a:avLst/>
          </a:prstGeom>
        </p:spPr>
        <p:txBody>
          <a:bodyPr wrap="square">
            <a:spAutoFit/>
          </a:bodyPr>
          <a:lstStyle/>
          <a:p>
            <a:r>
              <a:rPr lang="zh-CN" altLang="en-US" dirty="0"/>
              <a:t>（</a:t>
            </a:r>
            <a:r>
              <a:rPr lang="en-US" altLang="zh-CN" dirty="0"/>
              <a:t>3</a:t>
            </a:r>
            <a:r>
              <a:rPr lang="zh-CN" altLang="en-US" dirty="0"/>
              <a:t>）将选出的最高对比度的图像进行拼接合成，从而得到相对较高分辨率单色像</a:t>
            </a:r>
          </a:p>
        </p:txBody>
      </p:sp>
    </p:spTree>
    <p:extLst>
      <p:ext uri="{BB962C8B-B14F-4D97-AF65-F5344CB8AC3E}">
        <p14:creationId xmlns:p14="http://schemas.microsoft.com/office/powerpoint/2010/main" val="24117623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图像选帧：</a:t>
            </a:r>
            <a:endParaRPr lang="zh-CN" altLang="en-US" dirty="0"/>
          </a:p>
        </p:txBody>
      </p:sp>
      <p:sp>
        <p:nvSpPr>
          <p:cNvPr id="3" name="内容占位符 2"/>
          <p:cNvSpPr>
            <a:spLocks noGrp="1"/>
          </p:cNvSpPr>
          <p:nvPr>
            <p:ph idx="1"/>
          </p:nvPr>
        </p:nvSpPr>
        <p:spPr>
          <a:xfrm>
            <a:off x="1256212" y="1456879"/>
            <a:ext cx="10515600" cy="4618129"/>
          </a:xfrm>
        </p:spPr>
        <p:txBody>
          <a:bodyPr>
            <a:normAutofit/>
          </a:bodyPr>
          <a:lstStyle/>
          <a:p>
            <a:r>
              <a:rPr lang="zh-CN" altLang="en-US" sz="2400" dirty="0" smtClean="0"/>
              <a:t>方法二：光谱图</a:t>
            </a:r>
            <a:r>
              <a:rPr lang="en-US" altLang="zh-CN" sz="2400" dirty="0" smtClean="0"/>
              <a:t> </a:t>
            </a:r>
            <a:r>
              <a:rPr lang="zh-CN" altLang="en-US" sz="2400" dirty="0" smtClean="0"/>
              <a:t>“时间选帧” </a:t>
            </a:r>
            <a:endParaRPr lang="en-US" altLang="zh-CN" sz="2400" dirty="0" smtClean="0"/>
          </a:p>
          <a:p>
            <a:pPr marL="0" indent="0">
              <a:buNone/>
            </a:pPr>
            <a:r>
              <a:rPr lang="zh-CN" altLang="en-US" sz="1800" dirty="0" smtClean="0"/>
              <a:t>（</a:t>
            </a:r>
            <a:r>
              <a:rPr lang="en-US" altLang="zh-CN" sz="1800" dirty="0"/>
              <a:t>1</a:t>
            </a:r>
            <a:r>
              <a:rPr lang="zh-CN" altLang="en-US" sz="1800" dirty="0" smtClean="0"/>
              <a:t>）通过狭缝监视像</a:t>
            </a:r>
            <a:r>
              <a:rPr lang="zh-CN" altLang="en-US" sz="1800" dirty="0"/>
              <a:t>扫描</a:t>
            </a:r>
            <a:r>
              <a:rPr lang="zh-CN" altLang="en-US" sz="1800" dirty="0" smtClean="0"/>
              <a:t>方向（</a:t>
            </a:r>
            <a:r>
              <a:rPr lang="en-US" altLang="zh-CN" sz="1800" dirty="0" err="1" smtClean="0"/>
              <a:t>dy</a:t>
            </a:r>
            <a:r>
              <a:rPr lang="zh-CN" altLang="en-US" sz="1800" dirty="0" smtClean="0"/>
              <a:t>）与狭缝监视像采集时间之间的关系进行线性拟合，得到</a:t>
            </a:r>
            <a:r>
              <a:rPr lang="zh-CN" altLang="en-US" sz="1800" dirty="0"/>
              <a:t>采集</a:t>
            </a:r>
            <a:r>
              <a:rPr lang="zh-CN" altLang="en-US" sz="1800" dirty="0" smtClean="0"/>
              <a:t>时间与理想偏移量的对应关系。</a:t>
            </a:r>
            <a:endParaRPr lang="en-US" altLang="zh-CN" sz="1800" dirty="0" smtClean="0"/>
          </a:p>
          <a:p>
            <a:pPr marL="0" indent="0">
              <a:buNone/>
            </a:pPr>
            <a:r>
              <a:rPr lang="zh-CN" altLang="en-US" sz="1800" dirty="0" smtClean="0"/>
              <a:t>（</a:t>
            </a:r>
            <a:r>
              <a:rPr lang="en-US" altLang="zh-CN" sz="1800" dirty="0" smtClean="0"/>
              <a:t>2</a:t>
            </a:r>
            <a:r>
              <a:rPr lang="zh-CN" altLang="en-US" sz="1800" dirty="0" smtClean="0"/>
              <a:t>）根据对应关系，可以计算出二维合成单色像在拼接方向每个位置对应的理想采集时间，然后选出每组中与此时刻最近的一帧。</a:t>
            </a:r>
            <a:endParaRPr lang="en-US" altLang="zh-CN" sz="1800" dirty="0" smtClean="0"/>
          </a:p>
        </p:txBody>
      </p:sp>
      <p:grpSp>
        <p:nvGrpSpPr>
          <p:cNvPr id="8" name="组合 7"/>
          <p:cNvGrpSpPr/>
          <p:nvPr/>
        </p:nvGrpSpPr>
        <p:grpSpPr>
          <a:xfrm>
            <a:off x="10604121" y="3769783"/>
            <a:ext cx="1585703" cy="1629261"/>
            <a:chOff x="9418319" y="2945802"/>
            <a:chExt cx="1217023" cy="1850018"/>
          </a:xfrm>
        </p:grpSpPr>
        <p:sp>
          <p:nvSpPr>
            <p:cNvPr id="9" name="文本框 8"/>
            <p:cNvSpPr txBox="1"/>
            <p:nvPr/>
          </p:nvSpPr>
          <p:spPr>
            <a:xfrm>
              <a:off x="9418319" y="2945802"/>
              <a:ext cx="1201782" cy="246221"/>
            </a:xfrm>
            <a:prstGeom prst="rect">
              <a:avLst/>
            </a:prstGeom>
            <a:noFill/>
          </p:spPr>
          <p:txBody>
            <a:bodyPr wrap="square" rtlCol="0">
              <a:spAutoFit/>
            </a:bodyPr>
            <a:lstStyle/>
            <a:p>
              <a:r>
                <a:rPr lang="en-US" altLang="zh-CN" sz="1000" b="1" dirty="0" smtClean="0"/>
                <a:t>T=08_07_33_732</a:t>
              </a:r>
              <a:endParaRPr lang="zh-CN" altLang="en-US" sz="1000" b="1" dirty="0"/>
            </a:p>
          </p:txBody>
        </p:sp>
        <p:sp>
          <p:nvSpPr>
            <p:cNvPr id="10" name="文本框 9"/>
            <p:cNvSpPr txBox="1"/>
            <p:nvPr/>
          </p:nvSpPr>
          <p:spPr>
            <a:xfrm>
              <a:off x="9425940" y="3426559"/>
              <a:ext cx="1201782" cy="99554"/>
            </a:xfrm>
            <a:prstGeom prst="rect">
              <a:avLst/>
            </a:prstGeom>
            <a:noFill/>
          </p:spPr>
          <p:txBody>
            <a:bodyPr wrap="square" rtlCol="0">
              <a:spAutoFit/>
            </a:bodyPr>
            <a:lstStyle/>
            <a:p>
              <a:r>
                <a:rPr lang="en-US" altLang="zh-CN" sz="1000" b="1" dirty="0" smtClean="0"/>
                <a:t>T=08_07_34_045</a:t>
              </a:r>
              <a:endParaRPr lang="zh-CN" altLang="en-US" sz="1000" b="1" dirty="0"/>
            </a:p>
          </p:txBody>
        </p:sp>
        <p:sp>
          <p:nvSpPr>
            <p:cNvPr id="11" name="文本框 10"/>
            <p:cNvSpPr txBox="1"/>
            <p:nvPr/>
          </p:nvSpPr>
          <p:spPr>
            <a:xfrm>
              <a:off x="9425940" y="3686348"/>
              <a:ext cx="1201782" cy="99554"/>
            </a:xfrm>
            <a:prstGeom prst="rect">
              <a:avLst/>
            </a:prstGeom>
            <a:noFill/>
          </p:spPr>
          <p:txBody>
            <a:bodyPr wrap="square" rtlCol="0">
              <a:spAutoFit/>
            </a:bodyPr>
            <a:lstStyle/>
            <a:p>
              <a:r>
                <a:rPr lang="en-US" altLang="zh-CN" sz="1000" b="1" dirty="0" smtClean="0"/>
                <a:t>T=08_07_34_107</a:t>
              </a:r>
              <a:endParaRPr lang="zh-CN" altLang="en-US" sz="1000" b="1" dirty="0"/>
            </a:p>
          </p:txBody>
        </p:sp>
        <p:sp>
          <p:nvSpPr>
            <p:cNvPr id="12" name="文本框 11"/>
            <p:cNvSpPr txBox="1"/>
            <p:nvPr/>
          </p:nvSpPr>
          <p:spPr>
            <a:xfrm>
              <a:off x="9433560" y="3899023"/>
              <a:ext cx="1201782" cy="99554"/>
            </a:xfrm>
            <a:prstGeom prst="rect">
              <a:avLst/>
            </a:prstGeom>
            <a:noFill/>
          </p:spPr>
          <p:txBody>
            <a:bodyPr wrap="square" rtlCol="0">
              <a:spAutoFit/>
            </a:bodyPr>
            <a:lstStyle/>
            <a:p>
              <a:r>
                <a:rPr lang="en-US" altLang="zh-CN" sz="1000" b="1" dirty="0" smtClean="0">
                  <a:solidFill>
                    <a:srgbClr val="FF0000"/>
                  </a:solidFill>
                </a:rPr>
                <a:t>T=08_07_34_498</a:t>
              </a:r>
              <a:endParaRPr lang="zh-CN" altLang="en-US" sz="1000" b="1" dirty="0">
                <a:solidFill>
                  <a:srgbClr val="FF0000"/>
                </a:solidFill>
              </a:endParaRPr>
            </a:p>
          </p:txBody>
        </p:sp>
        <p:sp>
          <p:nvSpPr>
            <p:cNvPr id="13" name="文本框 12"/>
            <p:cNvSpPr txBox="1"/>
            <p:nvPr/>
          </p:nvSpPr>
          <p:spPr>
            <a:xfrm>
              <a:off x="9433560" y="4145244"/>
              <a:ext cx="1201782" cy="99554"/>
            </a:xfrm>
            <a:prstGeom prst="rect">
              <a:avLst/>
            </a:prstGeom>
            <a:noFill/>
          </p:spPr>
          <p:txBody>
            <a:bodyPr wrap="square" rtlCol="0">
              <a:spAutoFit/>
            </a:bodyPr>
            <a:lstStyle/>
            <a:p>
              <a:r>
                <a:rPr lang="en-US" altLang="zh-CN" sz="1000" b="1" dirty="0" smtClean="0"/>
                <a:t>T=08_07_37_280</a:t>
              </a:r>
              <a:endParaRPr lang="zh-CN" altLang="en-US" sz="1000" b="1" dirty="0"/>
            </a:p>
          </p:txBody>
        </p:sp>
        <p:sp>
          <p:nvSpPr>
            <p:cNvPr id="14" name="文本框 13"/>
            <p:cNvSpPr txBox="1"/>
            <p:nvPr/>
          </p:nvSpPr>
          <p:spPr>
            <a:xfrm>
              <a:off x="9433560" y="4420755"/>
              <a:ext cx="1201782" cy="99554"/>
            </a:xfrm>
            <a:prstGeom prst="rect">
              <a:avLst/>
            </a:prstGeom>
            <a:noFill/>
          </p:spPr>
          <p:txBody>
            <a:bodyPr wrap="square" rtlCol="0">
              <a:spAutoFit/>
            </a:bodyPr>
            <a:lstStyle/>
            <a:p>
              <a:r>
                <a:rPr lang="en-US" altLang="zh-CN" sz="1000" b="1" dirty="0" smtClean="0"/>
                <a:t>T=08_07_37_342</a:t>
              </a:r>
              <a:endParaRPr lang="zh-CN" altLang="en-US" sz="1000" b="1" dirty="0"/>
            </a:p>
          </p:txBody>
        </p:sp>
        <p:sp>
          <p:nvSpPr>
            <p:cNvPr id="15" name="文本框 14"/>
            <p:cNvSpPr txBox="1"/>
            <p:nvPr/>
          </p:nvSpPr>
          <p:spPr>
            <a:xfrm>
              <a:off x="9433560" y="4696266"/>
              <a:ext cx="1201782" cy="99554"/>
            </a:xfrm>
            <a:prstGeom prst="rect">
              <a:avLst/>
            </a:prstGeom>
            <a:noFill/>
          </p:spPr>
          <p:txBody>
            <a:bodyPr wrap="square" rtlCol="0">
              <a:spAutoFit/>
            </a:bodyPr>
            <a:lstStyle/>
            <a:p>
              <a:r>
                <a:rPr lang="en-US" altLang="zh-CN" sz="1000" b="1" dirty="0" smtClean="0"/>
                <a:t>T=08_07_37_405</a:t>
              </a:r>
              <a:endParaRPr lang="zh-CN" altLang="en-US" sz="1000" b="1" dirty="0"/>
            </a:p>
          </p:txBody>
        </p:sp>
        <p:sp>
          <p:nvSpPr>
            <p:cNvPr id="16" name="文本框 10"/>
            <p:cNvSpPr txBox="1"/>
            <p:nvPr/>
          </p:nvSpPr>
          <p:spPr>
            <a:xfrm>
              <a:off x="9418320" y="3198578"/>
              <a:ext cx="1201782" cy="99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0" b="1" dirty="0" smtClean="0"/>
                <a:t>T=08_07_33_982</a:t>
              </a:r>
              <a:endParaRPr lang="zh-CN" altLang="en-US" sz="1000" b="1" dirty="0"/>
            </a:p>
          </p:txBody>
        </p:sp>
      </p:grpSp>
      <p:pic>
        <p:nvPicPr>
          <p:cNvPr id="18" name="图片 17"/>
          <p:cNvPicPr>
            <a:picLocks noChangeAspect="1"/>
          </p:cNvPicPr>
          <p:nvPr/>
        </p:nvPicPr>
        <p:blipFill>
          <a:blip r:embed="rId3"/>
          <a:stretch>
            <a:fillRect/>
          </a:stretch>
        </p:blipFill>
        <p:spPr>
          <a:xfrm>
            <a:off x="1256212" y="3141009"/>
            <a:ext cx="3699164" cy="3641365"/>
          </a:xfrm>
          <a:prstGeom prst="rect">
            <a:avLst/>
          </a:prstGeom>
        </p:spPr>
      </p:pic>
      <p:pic>
        <p:nvPicPr>
          <p:cNvPr id="21" name="图片 20"/>
          <p:cNvPicPr>
            <a:picLocks noChangeAspect="1"/>
          </p:cNvPicPr>
          <p:nvPr/>
        </p:nvPicPr>
        <p:blipFill>
          <a:blip r:embed="rId4"/>
          <a:stretch>
            <a:fillRect/>
          </a:stretch>
        </p:blipFill>
        <p:spPr>
          <a:xfrm>
            <a:off x="5113999" y="3141009"/>
            <a:ext cx="5553075" cy="3457575"/>
          </a:xfrm>
          <a:prstGeom prst="rect">
            <a:avLst/>
          </a:prstGeom>
        </p:spPr>
      </p:pic>
    </p:spTree>
    <p:extLst>
      <p:ext uri="{BB962C8B-B14F-4D97-AF65-F5344CB8AC3E}">
        <p14:creationId xmlns:p14="http://schemas.microsoft.com/office/powerpoint/2010/main" val="30982760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17513" y="327038"/>
            <a:ext cx="10515600" cy="955675"/>
          </a:xfrm>
        </p:spPr>
        <p:txBody>
          <a:bodyPr>
            <a:normAutofit/>
          </a:bodyPr>
          <a:lstStyle/>
          <a:p>
            <a:r>
              <a:rPr lang="zh-CN" altLang="en-US" sz="2800" dirty="0" smtClean="0"/>
              <a:t>二维单色像合成对比：</a:t>
            </a:r>
            <a:endParaRPr lang="zh-CN" altLang="en-US" sz="2800" dirty="0"/>
          </a:p>
        </p:txBody>
      </p:sp>
      <p:grpSp>
        <p:nvGrpSpPr>
          <p:cNvPr id="7" name="组合 6"/>
          <p:cNvGrpSpPr/>
          <p:nvPr/>
        </p:nvGrpSpPr>
        <p:grpSpPr>
          <a:xfrm>
            <a:off x="1807338" y="1524015"/>
            <a:ext cx="2591946" cy="5001093"/>
            <a:chOff x="4907932" y="1464130"/>
            <a:chExt cx="2591946" cy="5001093"/>
          </a:xfrm>
        </p:grpSpPr>
        <p:pic>
          <p:nvPicPr>
            <p:cNvPr id="31" name="图片 30"/>
            <p:cNvPicPr>
              <a:picLocks noChangeAspect="1"/>
            </p:cNvPicPr>
            <p:nvPr/>
          </p:nvPicPr>
          <p:blipFill>
            <a:blip r:embed="rId3"/>
            <a:stretch>
              <a:fillRect/>
            </a:stretch>
          </p:blipFill>
          <p:spPr>
            <a:xfrm>
              <a:off x="4907932" y="1464130"/>
              <a:ext cx="2591946" cy="4478868"/>
            </a:xfrm>
            <a:prstGeom prst="rect">
              <a:avLst/>
            </a:prstGeom>
          </p:spPr>
        </p:pic>
        <p:sp>
          <p:nvSpPr>
            <p:cNvPr id="33" name="文本框 32"/>
            <p:cNvSpPr txBox="1"/>
            <p:nvPr/>
          </p:nvSpPr>
          <p:spPr>
            <a:xfrm>
              <a:off x="5622711" y="6095891"/>
              <a:ext cx="876300" cy="369332"/>
            </a:xfrm>
            <a:prstGeom prst="rect">
              <a:avLst/>
            </a:prstGeom>
            <a:noFill/>
          </p:spPr>
          <p:txBody>
            <a:bodyPr wrap="square" rtlCol="0">
              <a:spAutoFit/>
            </a:bodyPr>
            <a:lstStyle/>
            <a:p>
              <a:r>
                <a:rPr lang="zh-CN" altLang="en-US" dirty="0" smtClean="0"/>
                <a:t>选帧前</a:t>
              </a:r>
              <a:endParaRPr lang="zh-CN" altLang="en-US" dirty="0"/>
            </a:p>
          </p:txBody>
        </p:sp>
        <p:sp>
          <p:nvSpPr>
            <p:cNvPr id="34" name="矩形 33"/>
            <p:cNvSpPr/>
            <p:nvPr/>
          </p:nvSpPr>
          <p:spPr>
            <a:xfrm>
              <a:off x="5708208" y="2558909"/>
              <a:ext cx="991394" cy="6731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内容占位符 3"/>
          <p:cNvPicPr>
            <a:picLocks noGrp="1" noChangeAspect="1"/>
          </p:cNvPicPr>
          <p:nvPr>
            <p:ph idx="1"/>
          </p:nvPr>
        </p:nvPicPr>
        <p:blipFill>
          <a:blip r:embed="rId4"/>
          <a:stretch>
            <a:fillRect/>
          </a:stretch>
        </p:blipFill>
        <p:spPr>
          <a:xfrm>
            <a:off x="5499100" y="1509753"/>
            <a:ext cx="2584663" cy="4478868"/>
          </a:xfrm>
          <a:prstGeom prst="rect">
            <a:avLst/>
          </a:prstGeom>
        </p:spPr>
      </p:pic>
      <p:sp>
        <p:nvSpPr>
          <p:cNvPr id="15" name="矩形 14"/>
          <p:cNvSpPr/>
          <p:nvPr/>
        </p:nvSpPr>
        <p:spPr>
          <a:xfrm>
            <a:off x="6318039" y="2586012"/>
            <a:ext cx="991394" cy="6731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6142826" y="6155776"/>
            <a:ext cx="1166607" cy="369332"/>
          </a:xfrm>
          <a:prstGeom prst="rect">
            <a:avLst/>
          </a:prstGeom>
          <a:noFill/>
        </p:spPr>
        <p:txBody>
          <a:bodyPr wrap="square" rtlCol="0">
            <a:spAutoFit/>
          </a:bodyPr>
          <a:lstStyle/>
          <a:p>
            <a:r>
              <a:rPr lang="zh-CN" altLang="en-US" dirty="0"/>
              <a:t>时间选</a:t>
            </a:r>
            <a:r>
              <a:rPr lang="zh-CN" altLang="en-US" dirty="0" smtClean="0"/>
              <a:t>帧</a:t>
            </a:r>
            <a:endParaRPr lang="zh-CN" altLang="en-US" dirty="0"/>
          </a:p>
        </p:txBody>
      </p:sp>
      <p:sp>
        <p:nvSpPr>
          <p:cNvPr id="17" name="文本框 16"/>
          <p:cNvSpPr txBox="1"/>
          <p:nvPr/>
        </p:nvSpPr>
        <p:spPr>
          <a:xfrm>
            <a:off x="8726654" y="2238881"/>
            <a:ext cx="2507404" cy="2862322"/>
          </a:xfrm>
          <a:prstGeom prst="rect">
            <a:avLst/>
          </a:prstGeom>
          <a:noFill/>
        </p:spPr>
        <p:txBody>
          <a:bodyPr wrap="square" rtlCol="0">
            <a:spAutoFit/>
          </a:bodyPr>
          <a:lstStyle/>
          <a:p>
            <a:r>
              <a:rPr lang="zh-CN" altLang="en-US" dirty="0" smtClean="0"/>
              <a:t>左右图对比：</a:t>
            </a:r>
            <a:endParaRPr lang="en-US" altLang="zh-CN" dirty="0" smtClean="0"/>
          </a:p>
          <a:p>
            <a:endParaRPr lang="en-US" altLang="zh-CN" dirty="0" smtClean="0"/>
          </a:p>
          <a:p>
            <a:r>
              <a:rPr lang="zh-CN" altLang="en-US" dirty="0" smtClean="0"/>
              <a:t>结构细节信息略有提高，</a:t>
            </a:r>
            <a:endParaRPr lang="en-US" altLang="zh-CN" dirty="0" smtClean="0"/>
          </a:p>
          <a:p>
            <a:endParaRPr lang="en-US" altLang="zh-CN" dirty="0"/>
          </a:p>
          <a:p>
            <a:r>
              <a:rPr lang="zh-CN" altLang="en-US" dirty="0" smtClean="0"/>
              <a:t>但是信噪比不高。</a:t>
            </a:r>
            <a:endParaRPr lang="en-US" altLang="zh-CN" dirty="0" smtClean="0"/>
          </a:p>
          <a:p>
            <a:endParaRPr lang="en-US" altLang="zh-CN" dirty="0"/>
          </a:p>
          <a:p>
            <a:endParaRPr lang="en-US" altLang="zh-CN" dirty="0" smtClean="0"/>
          </a:p>
          <a:p>
            <a:endParaRPr lang="en-US" altLang="zh-CN" dirty="0"/>
          </a:p>
          <a:p>
            <a:endParaRPr lang="en-US" altLang="zh-CN" dirty="0" smtClean="0"/>
          </a:p>
          <a:p>
            <a:endParaRPr lang="zh-CN" altLang="en-US" dirty="0"/>
          </a:p>
        </p:txBody>
      </p:sp>
    </p:spTree>
    <p:extLst>
      <p:ext uri="{BB962C8B-B14F-4D97-AF65-F5344CB8AC3E}">
        <p14:creationId xmlns:p14="http://schemas.microsoft.com/office/powerpoint/2010/main" val="2620997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05434" y="2085602"/>
            <a:ext cx="10515600" cy="4351338"/>
          </a:xfrm>
        </p:spPr>
        <p:txBody>
          <a:bodyPr>
            <a:normAutofit/>
          </a:bodyPr>
          <a:lstStyle/>
          <a:p>
            <a:pPr marL="0" indent="0">
              <a:buNone/>
            </a:pPr>
            <a:r>
              <a:rPr lang="zh-CN" altLang="en-US" sz="2400" b="1" dirty="0" smtClean="0"/>
              <a:t>进一步优化</a:t>
            </a:r>
            <a:r>
              <a:rPr lang="zh-CN" altLang="en-US" sz="2400" b="1" dirty="0"/>
              <a:t>方法</a:t>
            </a:r>
            <a:r>
              <a:rPr lang="zh-CN" altLang="en-US" sz="2400" b="1" dirty="0" smtClean="0"/>
              <a:t>：</a:t>
            </a:r>
            <a:endParaRPr lang="en-US" altLang="zh-CN" sz="2400" dirty="0" smtClean="0"/>
          </a:p>
          <a:p>
            <a:pPr marL="0" indent="0">
              <a:lnSpc>
                <a:spcPct val="150000"/>
              </a:lnSpc>
              <a:buNone/>
            </a:pPr>
            <a:r>
              <a:rPr lang="zh-CN" altLang="en-US" sz="2200" dirty="0" smtClean="0"/>
              <a:t>            </a:t>
            </a:r>
            <a:r>
              <a:rPr lang="zh-CN" altLang="en-US" sz="2400" dirty="0"/>
              <a:t>如何不损失谱线</a:t>
            </a:r>
            <a:r>
              <a:rPr lang="zh-CN" altLang="en-US" sz="2400" dirty="0" smtClean="0"/>
              <a:t>空间</a:t>
            </a:r>
            <a:r>
              <a:rPr lang="zh-CN" altLang="en-US" sz="2400" dirty="0"/>
              <a:t>分辨率，又可以进行边缘 “毛刺” 的</a:t>
            </a:r>
            <a:r>
              <a:rPr lang="zh-CN" altLang="en-US" sz="2400" dirty="0" smtClean="0"/>
              <a:t>修正？</a:t>
            </a:r>
            <a:endParaRPr lang="en-US" altLang="zh-CN" sz="2200" dirty="0" smtClean="0"/>
          </a:p>
          <a:p>
            <a:pPr marL="0" indent="0">
              <a:lnSpc>
                <a:spcPct val="150000"/>
              </a:lnSpc>
              <a:buNone/>
            </a:pPr>
            <a:r>
              <a:rPr lang="zh-CN" altLang="en-US" sz="2200" dirty="0" smtClean="0"/>
              <a:t>实施步骤：</a:t>
            </a:r>
            <a:endParaRPr lang="en-US" altLang="zh-CN" sz="2200" dirty="0"/>
          </a:p>
          <a:p>
            <a:pPr marL="0" indent="0">
              <a:lnSpc>
                <a:spcPct val="110000"/>
              </a:lnSpc>
              <a:buNone/>
            </a:pPr>
            <a:r>
              <a:rPr lang="en-US" altLang="zh-CN" sz="2000" dirty="0" smtClean="0"/>
              <a:t>       1.</a:t>
            </a:r>
            <a:r>
              <a:rPr lang="zh-CN" altLang="en-US" sz="2000" dirty="0" smtClean="0"/>
              <a:t>每一组数据中找出与“选帧”方法选出的一帧相似度高（相关系数</a:t>
            </a:r>
            <a:r>
              <a:rPr lang="en-US" altLang="zh-CN" sz="2000" dirty="0" smtClean="0"/>
              <a:t>&gt;0.92</a:t>
            </a:r>
            <a:r>
              <a:rPr lang="zh-CN" altLang="en-US" sz="2000" dirty="0" smtClean="0"/>
              <a:t>）的所有帧数，</a:t>
            </a:r>
            <a:endParaRPr lang="en-US" altLang="zh-CN" sz="2000" dirty="0" smtClean="0"/>
          </a:p>
          <a:p>
            <a:pPr marL="0" indent="0">
              <a:lnSpc>
                <a:spcPct val="110000"/>
              </a:lnSpc>
              <a:buNone/>
            </a:pPr>
            <a:r>
              <a:rPr lang="en-US" altLang="zh-CN" sz="2000" dirty="0"/>
              <a:t> </a:t>
            </a:r>
            <a:r>
              <a:rPr lang="en-US" altLang="zh-CN" sz="2000" dirty="0" smtClean="0"/>
              <a:t>         </a:t>
            </a:r>
            <a:r>
              <a:rPr lang="zh-CN" altLang="en-US" sz="2000" dirty="0" smtClean="0"/>
              <a:t>然后进行相关平移，最后再叠加</a:t>
            </a:r>
            <a:r>
              <a:rPr lang="zh-CN" altLang="en-US" sz="2000" dirty="0"/>
              <a:t>平均</a:t>
            </a:r>
            <a:r>
              <a:rPr lang="zh-CN" altLang="en-US" sz="2000" dirty="0" smtClean="0"/>
              <a:t>得到一帧。最后拼接二维光谱图可以增加单色像的</a:t>
            </a:r>
            <a:endParaRPr lang="en-US" altLang="zh-CN" sz="2000" dirty="0" smtClean="0"/>
          </a:p>
          <a:p>
            <a:pPr marL="0" indent="0">
              <a:lnSpc>
                <a:spcPct val="110000"/>
              </a:lnSpc>
              <a:buNone/>
            </a:pPr>
            <a:r>
              <a:rPr lang="en-US" altLang="zh-CN" sz="2000" dirty="0"/>
              <a:t> </a:t>
            </a:r>
            <a:r>
              <a:rPr lang="en-US" altLang="zh-CN" sz="2000" dirty="0" smtClean="0"/>
              <a:t>         </a:t>
            </a:r>
            <a:r>
              <a:rPr lang="zh-CN" altLang="en-US" sz="2000" dirty="0" smtClean="0"/>
              <a:t>信噪比。</a:t>
            </a:r>
            <a:endParaRPr lang="en-US" altLang="zh-CN" sz="2000" dirty="0" smtClean="0"/>
          </a:p>
          <a:p>
            <a:pPr marL="0" indent="0">
              <a:lnSpc>
                <a:spcPct val="110000"/>
              </a:lnSpc>
              <a:buNone/>
            </a:pPr>
            <a:r>
              <a:rPr lang="en-US" altLang="zh-CN" sz="2000" dirty="0" smtClean="0"/>
              <a:t>       2.</a:t>
            </a:r>
            <a:r>
              <a:rPr lang="zh-CN" altLang="en-US" sz="2000" dirty="0" smtClean="0"/>
              <a:t>对边缘“</a:t>
            </a:r>
            <a:r>
              <a:rPr lang="zh-CN" altLang="en-US" sz="2000" dirty="0"/>
              <a:t>毛刺</a:t>
            </a:r>
            <a:r>
              <a:rPr lang="zh-CN" altLang="en-US" sz="2000" dirty="0" smtClean="0"/>
              <a:t>” 的修正：通过合成的二维合成的光球（线翼）单色图像，进行逐帧相关，</a:t>
            </a:r>
            <a:endParaRPr lang="en-US" altLang="zh-CN" sz="2000" dirty="0" smtClean="0"/>
          </a:p>
          <a:p>
            <a:pPr marL="0" indent="0">
              <a:lnSpc>
                <a:spcPct val="110000"/>
              </a:lnSpc>
              <a:buNone/>
            </a:pPr>
            <a:r>
              <a:rPr lang="en-US" altLang="zh-CN" sz="2000" dirty="0"/>
              <a:t> </a:t>
            </a:r>
            <a:r>
              <a:rPr lang="en-US" altLang="zh-CN" sz="2000" dirty="0" smtClean="0"/>
              <a:t>         </a:t>
            </a:r>
            <a:r>
              <a:rPr lang="zh-CN" altLang="en-US" sz="2000" dirty="0" smtClean="0"/>
              <a:t>然后将此偏移量用于色球（</a:t>
            </a:r>
            <a:r>
              <a:rPr lang="zh-CN" altLang="en-US" sz="2000" dirty="0"/>
              <a:t>线心</a:t>
            </a:r>
            <a:r>
              <a:rPr lang="zh-CN" altLang="en-US" sz="2000" dirty="0" smtClean="0"/>
              <a:t>）单色像进行修正。</a:t>
            </a:r>
            <a:endParaRPr lang="en-US" altLang="zh-CN" sz="2000" dirty="0" smtClean="0"/>
          </a:p>
          <a:p>
            <a:pPr marL="0" indent="0">
              <a:lnSpc>
                <a:spcPct val="110000"/>
              </a:lnSpc>
              <a:buNone/>
            </a:pPr>
            <a:endParaRPr lang="en-US" altLang="zh-CN" sz="1800" dirty="0" smtClean="0"/>
          </a:p>
        </p:txBody>
      </p:sp>
      <p:sp>
        <p:nvSpPr>
          <p:cNvPr id="5" name="矩形 4"/>
          <p:cNvSpPr/>
          <p:nvPr/>
        </p:nvSpPr>
        <p:spPr>
          <a:xfrm>
            <a:off x="1021975" y="453189"/>
            <a:ext cx="8668871" cy="1338828"/>
          </a:xfrm>
          <a:prstGeom prst="rect">
            <a:avLst/>
          </a:prstGeom>
        </p:spPr>
        <p:txBody>
          <a:bodyPr wrap="square">
            <a:spAutoFit/>
          </a:bodyPr>
          <a:lstStyle/>
          <a:p>
            <a:pPr>
              <a:lnSpc>
                <a:spcPct val="150000"/>
              </a:lnSpc>
            </a:pPr>
            <a:r>
              <a:rPr lang="zh-CN" altLang="en-US" dirty="0" smtClean="0"/>
              <a:t>从</a:t>
            </a:r>
            <a:r>
              <a:rPr lang="zh-CN" altLang="en-US" dirty="0"/>
              <a:t>选帧图</a:t>
            </a:r>
            <a:r>
              <a:rPr lang="zh-CN" altLang="en-US" dirty="0" smtClean="0"/>
              <a:t>的结果可以</a:t>
            </a:r>
            <a:r>
              <a:rPr lang="zh-CN" altLang="en-US" dirty="0"/>
              <a:t>看出，合成二维单色</a:t>
            </a:r>
            <a:r>
              <a:rPr lang="zh-CN" altLang="en-US" dirty="0" smtClean="0"/>
              <a:t>像仍然</a:t>
            </a:r>
            <a:r>
              <a:rPr lang="zh-CN" altLang="en-US" b="1" dirty="0"/>
              <a:t>存在两个问题</a:t>
            </a:r>
            <a:r>
              <a:rPr lang="zh-CN" altLang="en-US" dirty="0"/>
              <a:t>：</a:t>
            </a:r>
            <a:endParaRPr lang="en-US" altLang="zh-CN" dirty="0"/>
          </a:p>
          <a:p>
            <a:pPr>
              <a:lnSpc>
                <a:spcPct val="150000"/>
              </a:lnSpc>
            </a:pPr>
            <a:r>
              <a:rPr lang="zh-CN" altLang="en-US" dirty="0"/>
              <a:t>              </a:t>
            </a:r>
            <a:r>
              <a:rPr lang="zh-CN" altLang="en-US" dirty="0" smtClean="0"/>
              <a:t>           第一</a:t>
            </a:r>
            <a:r>
              <a:rPr lang="zh-CN" altLang="en-US" dirty="0"/>
              <a:t>：信噪比不高。</a:t>
            </a:r>
            <a:endParaRPr lang="en-US" altLang="zh-CN" dirty="0"/>
          </a:p>
          <a:p>
            <a:pPr>
              <a:lnSpc>
                <a:spcPct val="150000"/>
              </a:lnSpc>
            </a:pPr>
            <a:r>
              <a:rPr lang="en-US" altLang="zh-CN" dirty="0"/>
              <a:t>              </a:t>
            </a:r>
            <a:r>
              <a:rPr lang="en-US" altLang="zh-CN" dirty="0" smtClean="0"/>
              <a:t>           </a:t>
            </a:r>
            <a:r>
              <a:rPr lang="zh-CN" altLang="en-US" dirty="0" smtClean="0"/>
              <a:t>第二</a:t>
            </a:r>
            <a:r>
              <a:rPr lang="zh-CN" altLang="en-US" dirty="0"/>
              <a:t>：结构</a:t>
            </a:r>
            <a:r>
              <a:rPr lang="zh-CN" altLang="en-US" dirty="0" smtClean="0"/>
              <a:t>边缘存在“</a:t>
            </a:r>
            <a:r>
              <a:rPr lang="zh-CN" altLang="en-US" dirty="0"/>
              <a:t>毛刺</a:t>
            </a:r>
            <a:r>
              <a:rPr lang="zh-CN" altLang="en-US" dirty="0" smtClean="0"/>
              <a:t>” 。</a:t>
            </a:r>
            <a:endParaRPr lang="en-US" altLang="zh-CN" dirty="0"/>
          </a:p>
        </p:txBody>
      </p:sp>
    </p:spTree>
    <p:extLst>
      <p:ext uri="{BB962C8B-B14F-4D97-AF65-F5344CB8AC3E}">
        <p14:creationId xmlns:p14="http://schemas.microsoft.com/office/powerpoint/2010/main" val="1245427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06822" y="1266931"/>
            <a:ext cx="2429435" cy="4848225"/>
            <a:chOff x="417513" y="1632789"/>
            <a:chExt cx="2443019" cy="4935199"/>
          </a:xfrm>
        </p:grpSpPr>
        <p:pic>
          <p:nvPicPr>
            <p:cNvPr id="5" name="图片 4"/>
            <p:cNvPicPr>
              <a:picLocks noChangeAspect="1"/>
            </p:cNvPicPr>
            <p:nvPr/>
          </p:nvPicPr>
          <p:blipFill>
            <a:blip r:embed="rId2"/>
            <a:stretch>
              <a:fillRect/>
            </a:stretch>
          </p:blipFill>
          <p:spPr>
            <a:xfrm>
              <a:off x="417513" y="1632789"/>
              <a:ext cx="2443019" cy="4478868"/>
            </a:xfrm>
            <a:prstGeom prst="rect">
              <a:avLst/>
            </a:prstGeom>
          </p:spPr>
        </p:pic>
        <p:sp>
          <p:nvSpPr>
            <p:cNvPr id="6" name="文本框 20"/>
            <p:cNvSpPr txBox="1"/>
            <p:nvPr/>
          </p:nvSpPr>
          <p:spPr>
            <a:xfrm>
              <a:off x="971320" y="6246488"/>
              <a:ext cx="1392146" cy="3215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dirty="0" smtClean="0"/>
                <a:t>原始拼接结果</a:t>
              </a:r>
              <a:endParaRPr lang="zh-CN" altLang="en-US" sz="1400" b="1" dirty="0"/>
            </a:p>
          </p:txBody>
        </p:sp>
      </p:grpSp>
      <p:grpSp>
        <p:nvGrpSpPr>
          <p:cNvPr id="7" name="组合 6"/>
          <p:cNvGrpSpPr/>
          <p:nvPr/>
        </p:nvGrpSpPr>
        <p:grpSpPr>
          <a:xfrm>
            <a:off x="6438850" y="1266931"/>
            <a:ext cx="2507460" cy="4834343"/>
            <a:chOff x="7938103" y="1737976"/>
            <a:chExt cx="2507460" cy="4834343"/>
          </a:xfrm>
        </p:grpSpPr>
        <p:pic>
          <p:nvPicPr>
            <p:cNvPr id="8" name="图片 7"/>
            <p:cNvPicPr>
              <a:picLocks noChangeAspect="1"/>
            </p:cNvPicPr>
            <p:nvPr/>
          </p:nvPicPr>
          <p:blipFill>
            <a:blip r:embed="rId3"/>
            <a:stretch>
              <a:fillRect/>
            </a:stretch>
          </p:blipFill>
          <p:spPr>
            <a:xfrm>
              <a:off x="7938103" y="1737976"/>
              <a:ext cx="2412210" cy="4391108"/>
            </a:xfrm>
            <a:prstGeom prst="rect">
              <a:avLst/>
            </a:prstGeom>
          </p:spPr>
        </p:pic>
        <p:sp>
          <p:nvSpPr>
            <p:cNvPr id="9" name="文本框 2"/>
            <p:cNvSpPr txBox="1"/>
            <p:nvPr/>
          </p:nvSpPr>
          <p:spPr>
            <a:xfrm>
              <a:off x="8346797" y="6264542"/>
              <a:ext cx="2098766"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dirty="0" smtClean="0"/>
                <a:t>最终优化结果</a:t>
              </a:r>
              <a:endParaRPr lang="zh-CN" altLang="en-US" sz="1400" b="1" dirty="0"/>
            </a:p>
          </p:txBody>
        </p:sp>
      </p:grpSp>
      <p:sp>
        <p:nvSpPr>
          <p:cNvPr id="13" name="TextBox 12"/>
          <p:cNvSpPr txBox="1"/>
          <p:nvPr/>
        </p:nvSpPr>
        <p:spPr>
          <a:xfrm>
            <a:off x="9144001" y="2630035"/>
            <a:ext cx="2743199" cy="858377"/>
          </a:xfrm>
          <a:prstGeom prst="rect">
            <a:avLst/>
          </a:prstGeom>
          <a:noFill/>
        </p:spPr>
        <p:txBody>
          <a:bodyPr wrap="square" rtlCol="0">
            <a:spAutoFit/>
          </a:bodyPr>
          <a:lstStyle/>
          <a:p>
            <a:pPr>
              <a:lnSpc>
                <a:spcPct val="150000"/>
              </a:lnSpc>
            </a:pPr>
            <a:r>
              <a:rPr lang="zh-CN" altLang="en-US" dirty="0" smtClean="0">
                <a:latin typeface="黑体" pitchFamily="49" charset="-122"/>
                <a:ea typeface="黑体" pitchFamily="49" charset="-122"/>
              </a:rPr>
              <a:t>空间分辨率明显提高，信噪比明显提升！</a:t>
            </a:r>
            <a:endParaRPr lang="zh-CN" altLang="en-US" dirty="0">
              <a:latin typeface="黑体" pitchFamily="49" charset="-122"/>
              <a:ea typeface="黑体" pitchFamily="49" charset="-122"/>
            </a:endParaRPr>
          </a:p>
        </p:txBody>
      </p:sp>
      <p:sp>
        <p:nvSpPr>
          <p:cNvPr id="14" name="TextBox 13"/>
          <p:cNvSpPr txBox="1"/>
          <p:nvPr/>
        </p:nvSpPr>
        <p:spPr>
          <a:xfrm>
            <a:off x="564776" y="439271"/>
            <a:ext cx="5696687" cy="523220"/>
          </a:xfrm>
          <a:prstGeom prst="rect">
            <a:avLst/>
          </a:prstGeom>
          <a:noFill/>
        </p:spPr>
        <p:txBody>
          <a:bodyPr wrap="square" rtlCol="0">
            <a:spAutoFit/>
          </a:bodyPr>
          <a:lstStyle/>
          <a:p>
            <a:r>
              <a:rPr lang="zh-CN" altLang="en-US" sz="2800" dirty="0" smtClean="0"/>
              <a:t>结果对比：（线心二维单色图）</a:t>
            </a:r>
            <a:endParaRPr lang="zh-CN" altLang="en-US" sz="2800" dirty="0"/>
          </a:p>
        </p:txBody>
      </p:sp>
      <p:grpSp>
        <p:nvGrpSpPr>
          <p:cNvPr id="16" name="组合 15"/>
          <p:cNvGrpSpPr/>
          <p:nvPr/>
        </p:nvGrpSpPr>
        <p:grpSpPr>
          <a:xfrm>
            <a:off x="3639671" y="1266931"/>
            <a:ext cx="2393576" cy="4848225"/>
            <a:chOff x="6524735" y="1717735"/>
            <a:chExt cx="2322593" cy="4582344"/>
          </a:xfrm>
        </p:grpSpPr>
        <p:sp>
          <p:nvSpPr>
            <p:cNvPr id="17" name="文本框 23"/>
            <p:cNvSpPr txBox="1"/>
            <p:nvPr/>
          </p:nvSpPr>
          <p:spPr>
            <a:xfrm>
              <a:off x="7025815" y="6003644"/>
              <a:ext cx="1538974" cy="296435"/>
            </a:xfrm>
            <a:prstGeom prst="rect">
              <a:avLst/>
            </a:prstGeom>
            <a:noFill/>
          </p:spPr>
          <p:txBody>
            <a:bodyPr wrap="square" rtlCol="0">
              <a:spAutoFit/>
            </a:bodyPr>
            <a:lstStyle/>
            <a:p>
              <a:r>
                <a:rPr lang="zh-CN" altLang="en-US" sz="1400" b="1" dirty="0" smtClean="0"/>
                <a:t>选帧后结果</a:t>
              </a:r>
              <a:endParaRPr lang="zh-CN" altLang="en-US" sz="1400" b="1" dirty="0"/>
            </a:p>
          </p:txBody>
        </p:sp>
        <p:pic>
          <p:nvPicPr>
            <p:cNvPr id="18" name="图片 17"/>
            <p:cNvPicPr>
              <a:picLocks noChangeAspect="1"/>
            </p:cNvPicPr>
            <p:nvPr/>
          </p:nvPicPr>
          <p:blipFill>
            <a:blip r:embed="rId4"/>
            <a:stretch>
              <a:fillRect/>
            </a:stretch>
          </p:blipFill>
          <p:spPr>
            <a:xfrm>
              <a:off x="6524735" y="1717735"/>
              <a:ext cx="2322593" cy="4150296"/>
            </a:xfrm>
            <a:prstGeom prst="rect">
              <a:avLst/>
            </a:prstGeom>
          </p:spPr>
        </p:pic>
      </p:grpSp>
    </p:spTree>
    <p:extLst>
      <p:ext uri="{BB962C8B-B14F-4D97-AF65-F5344CB8AC3E}">
        <p14:creationId xmlns:p14="http://schemas.microsoft.com/office/powerpoint/2010/main" val="2101720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300gra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57032" y="808355"/>
            <a:ext cx="7039368" cy="5279526"/>
          </a:xfrm>
          <a:prstGeom prst="rect">
            <a:avLst/>
          </a:prstGeom>
        </p:spPr>
      </p:pic>
    </p:spTree>
    <p:extLst>
      <p:ext uri="{BB962C8B-B14F-4D97-AF65-F5344CB8AC3E}">
        <p14:creationId xmlns:p14="http://schemas.microsoft.com/office/powerpoint/2010/main" val="17036620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内容占位符 14"/>
          <p:cNvSpPr>
            <a:spLocks noGrp="1"/>
          </p:cNvSpPr>
          <p:nvPr>
            <p:ph idx="1"/>
          </p:nvPr>
        </p:nvSpPr>
        <p:spPr>
          <a:xfrm>
            <a:off x="748553" y="947083"/>
            <a:ext cx="10515600" cy="4688386"/>
          </a:xfrm>
        </p:spPr>
        <p:txBody>
          <a:bodyPr>
            <a:normAutofit/>
          </a:bodyPr>
          <a:lstStyle/>
          <a:p>
            <a:r>
              <a:rPr lang="zh-CN" altLang="en-US" b="1" dirty="0"/>
              <a:t>小结</a:t>
            </a:r>
            <a:r>
              <a:rPr lang="zh-CN" altLang="en-US" dirty="0" smtClean="0"/>
              <a:t>：</a:t>
            </a:r>
            <a:endParaRPr lang="en-US" altLang="zh-CN" dirty="0" smtClean="0"/>
          </a:p>
          <a:p>
            <a:pPr marL="0" indent="0">
              <a:lnSpc>
                <a:spcPct val="150000"/>
              </a:lnSpc>
              <a:buNone/>
            </a:pPr>
            <a:r>
              <a:rPr lang="zh-CN" altLang="en-US" sz="2200" dirty="0" smtClean="0"/>
              <a:t>         本文采用了内插方法对数据分组；提出了两种</a:t>
            </a:r>
            <a:r>
              <a:rPr lang="zh-CN" altLang="en-US" sz="2200" dirty="0"/>
              <a:t>选帧</a:t>
            </a:r>
            <a:r>
              <a:rPr lang="zh-CN" altLang="en-US" sz="2200" dirty="0" smtClean="0"/>
              <a:t>方法（对比度选帧，时间选帧）；在此基础上进行一步优化方法，提高了信噪比，较好的修正了边缘“毛刺” ，获取了较高质量的二维单色</a:t>
            </a:r>
            <a:r>
              <a:rPr lang="zh-CN" altLang="en-US" sz="2200" dirty="0"/>
              <a:t>像。 </a:t>
            </a:r>
            <a:endParaRPr lang="en-US" altLang="zh-CN" sz="2200" dirty="0"/>
          </a:p>
          <a:p>
            <a:pPr marL="0" indent="0">
              <a:buNone/>
            </a:pPr>
            <a:endParaRPr lang="en-US" altLang="zh-CN" sz="2200" dirty="0"/>
          </a:p>
          <a:p>
            <a:r>
              <a:rPr lang="zh-CN" altLang="en-US" b="1" dirty="0" smtClean="0"/>
              <a:t>讨论</a:t>
            </a:r>
            <a:r>
              <a:rPr lang="zh-CN" altLang="en-US" dirty="0" smtClean="0"/>
              <a:t>：</a:t>
            </a:r>
            <a:endParaRPr lang="en-US" altLang="zh-CN" dirty="0"/>
          </a:p>
          <a:p>
            <a:pPr marL="0" indent="0">
              <a:lnSpc>
                <a:spcPct val="150000"/>
              </a:lnSpc>
              <a:buNone/>
            </a:pPr>
            <a:r>
              <a:rPr lang="en-US" altLang="zh-CN" sz="2200" dirty="0" smtClean="0"/>
              <a:t>       Ha</a:t>
            </a:r>
            <a:r>
              <a:rPr lang="zh-CN" altLang="en-US" sz="2200" dirty="0"/>
              <a:t>光谱的偏移量是采集时间对</a:t>
            </a:r>
            <a:r>
              <a:rPr lang="en-US" altLang="zh-CN" sz="2200" dirty="0"/>
              <a:t>slit-jaw</a:t>
            </a:r>
            <a:r>
              <a:rPr lang="zh-CN" altLang="en-US" sz="2200" dirty="0"/>
              <a:t>的偏移量进行内插得到的，然而湍流大气的影响是个随机过程，所以得到的偏移量与实际的偏移量有一定的</a:t>
            </a:r>
            <a:r>
              <a:rPr lang="zh-CN" altLang="en-US" sz="2200" dirty="0" smtClean="0"/>
              <a:t>偏差。</a:t>
            </a:r>
            <a:endParaRPr lang="zh-CN" altLang="en-US" sz="2000" dirty="0"/>
          </a:p>
        </p:txBody>
      </p:sp>
    </p:spTree>
    <p:extLst>
      <p:ext uri="{BB962C8B-B14F-4D97-AF65-F5344CB8AC3E}">
        <p14:creationId xmlns:p14="http://schemas.microsoft.com/office/powerpoint/2010/main" val="36508866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en-US" altLang="zh-CN" dirty="0" smtClean="0"/>
          </a:p>
          <a:p>
            <a:endParaRPr lang="en-US" altLang="zh-CN" dirty="0"/>
          </a:p>
          <a:p>
            <a:endParaRPr lang="en-US" altLang="zh-CN" dirty="0" smtClean="0"/>
          </a:p>
          <a:p>
            <a:pPr marL="0" indent="0" algn="ctr">
              <a:buNone/>
            </a:pPr>
            <a:r>
              <a:rPr lang="zh-CN" altLang="en-US" sz="4800" dirty="0"/>
              <a:t>谢谢！</a:t>
            </a:r>
          </a:p>
        </p:txBody>
      </p:sp>
    </p:spTree>
    <p:extLst>
      <p:ext uri="{BB962C8B-B14F-4D97-AF65-F5344CB8AC3E}">
        <p14:creationId xmlns:p14="http://schemas.microsoft.com/office/powerpoint/2010/main" val="5879198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0" y="450986"/>
            <a:ext cx="10515600" cy="1325563"/>
          </a:xfrm>
        </p:spPr>
        <p:txBody>
          <a:bodyPr/>
          <a:lstStyle/>
          <a:p>
            <a:r>
              <a:rPr lang="zh-CN" altLang="en-US" dirty="0" smtClean="0"/>
              <a:t>太阳光谱观测</a:t>
            </a:r>
            <a:endParaRPr lang="zh-CN" altLang="en-US" dirty="0"/>
          </a:p>
        </p:txBody>
      </p:sp>
      <p:sp>
        <p:nvSpPr>
          <p:cNvPr id="3" name="内容占位符 2"/>
          <p:cNvSpPr>
            <a:spLocks noGrp="1"/>
          </p:cNvSpPr>
          <p:nvPr>
            <p:ph idx="1"/>
          </p:nvPr>
        </p:nvSpPr>
        <p:spPr>
          <a:xfrm>
            <a:off x="838200" y="1776549"/>
            <a:ext cx="10515600" cy="4929050"/>
          </a:xfrm>
        </p:spPr>
        <p:txBody>
          <a:bodyPr>
            <a:normAutofit/>
          </a:bodyPr>
          <a:lstStyle/>
          <a:p>
            <a:pPr marL="0" indent="0">
              <a:lnSpc>
                <a:spcPct val="150000"/>
              </a:lnSpc>
              <a:buNone/>
            </a:pPr>
            <a:r>
              <a:rPr lang="zh-CN" altLang="en-US" sz="2000" dirty="0" smtClean="0"/>
              <a:t>      研究太阳光谱</a:t>
            </a:r>
            <a:r>
              <a:rPr lang="zh-CN" altLang="en-US" sz="2000" dirty="0"/>
              <a:t>，不仅可以获得</a:t>
            </a:r>
            <a:r>
              <a:rPr lang="zh-CN" altLang="zh-CN" sz="2000" dirty="0"/>
              <a:t>太阳大气的</a:t>
            </a:r>
            <a:r>
              <a:rPr lang="zh-CN" altLang="en-US" sz="2000" dirty="0"/>
              <a:t>物理</a:t>
            </a:r>
            <a:r>
              <a:rPr lang="zh-CN" altLang="en-US" sz="2000" dirty="0" smtClean="0"/>
              <a:t>参数，如</a:t>
            </a:r>
            <a:r>
              <a:rPr lang="zh-CN" altLang="zh-CN" sz="2000" dirty="0"/>
              <a:t>温度、</a:t>
            </a:r>
            <a:r>
              <a:rPr lang="zh-CN" altLang="en-US" sz="2000" dirty="0"/>
              <a:t>压力</a:t>
            </a:r>
            <a:r>
              <a:rPr lang="zh-CN" altLang="zh-CN" sz="2000" dirty="0"/>
              <a:t>、运动</a:t>
            </a:r>
            <a:r>
              <a:rPr lang="zh-CN" altLang="en-US" sz="2000" dirty="0" smtClean="0"/>
              <a:t>速度，</a:t>
            </a:r>
            <a:r>
              <a:rPr lang="zh-CN" altLang="zh-CN" sz="2000" dirty="0" smtClean="0"/>
              <a:t>元素</a:t>
            </a:r>
            <a:r>
              <a:rPr lang="zh-CN" altLang="zh-CN" sz="2000" dirty="0"/>
              <a:t>的丰度</a:t>
            </a:r>
            <a:r>
              <a:rPr lang="zh-CN" altLang="en-US" sz="2000" dirty="0" smtClean="0"/>
              <a:t>等；而且</a:t>
            </a:r>
            <a:r>
              <a:rPr lang="zh-CN" altLang="en-US" sz="2000" dirty="0"/>
              <a:t>可以研究</a:t>
            </a:r>
            <a:r>
              <a:rPr lang="zh-CN" altLang="en-US" sz="2000" dirty="0" smtClean="0"/>
              <a:t>这些物理参量的变化规律、活</a:t>
            </a:r>
            <a:r>
              <a:rPr lang="zh-CN" altLang="zh-CN" sz="2000" dirty="0" smtClean="0"/>
              <a:t>动</a:t>
            </a:r>
            <a:r>
              <a:rPr lang="zh-CN" altLang="zh-CN" sz="2000" dirty="0"/>
              <a:t>现象的产生机制与演变</a:t>
            </a:r>
            <a:r>
              <a:rPr lang="zh-CN" altLang="zh-CN" sz="2000" dirty="0" smtClean="0"/>
              <a:t>规律</a:t>
            </a:r>
            <a:r>
              <a:rPr lang="zh-CN" altLang="en-US" sz="2000" dirty="0" smtClean="0"/>
              <a:t>；</a:t>
            </a:r>
            <a:r>
              <a:rPr lang="zh-CN" altLang="zh-CN" sz="2000" dirty="0" smtClean="0"/>
              <a:t>可以</a:t>
            </a:r>
            <a:r>
              <a:rPr lang="zh-CN" altLang="zh-CN" sz="2000" dirty="0"/>
              <a:t>利用</a:t>
            </a:r>
            <a:r>
              <a:rPr lang="zh-CN" altLang="en-US" sz="2000" dirty="0"/>
              <a:t>谱线的</a:t>
            </a:r>
            <a:r>
              <a:rPr lang="zh-CN" altLang="zh-CN" sz="2000" dirty="0"/>
              <a:t>塞曼效应，研究太阳的磁场等性质</a:t>
            </a:r>
            <a:r>
              <a:rPr lang="zh-CN" altLang="zh-CN" sz="2000" dirty="0" smtClean="0"/>
              <a:t>。</a:t>
            </a:r>
            <a:endParaRPr lang="en-US" altLang="zh-CN" sz="2000" dirty="0"/>
          </a:p>
          <a:p>
            <a:pPr marL="0" indent="0">
              <a:lnSpc>
                <a:spcPct val="100000"/>
              </a:lnSpc>
              <a:buNone/>
            </a:pPr>
            <a:r>
              <a:rPr lang="zh-CN" altLang="en-US" sz="2000" dirty="0" smtClean="0"/>
              <a:t> </a:t>
            </a:r>
            <a:r>
              <a:rPr lang="zh-CN" altLang="en-US" sz="1800" b="1" dirty="0" smtClean="0"/>
              <a:t>一</a:t>
            </a:r>
            <a:r>
              <a:rPr lang="zh-CN" altLang="en-US" sz="1800" b="1" dirty="0"/>
              <a:t>维光谱观测</a:t>
            </a:r>
            <a:r>
              <a:rPr lang="zh-CN" altLang="en-US" sz="1800" b="1" dirty="0" smtClean="0"/>
              <a:t>：</a:t>
            </a:r>
            <a:r>
              <a:rPr lang="zh-CN" altLang="en-US" sz="1800" dirty="0"/>
              <a:t>狭缝</a:t>
            </a:r>
            <a:r>
              <a:rPr lang="zh-CN" altLang="en-US" sz="1800" dirty="0" smtClean="0"/>
              <a:t>光谱仪在</a:t>
            </a:r>
            <a:r>
              <a:rPr lang="zh-CN" altLang="zh-CN" sz="1800" dirty="0" smtClean="0"/>
              <a:t>日面</a:t>
            </a:r>
            <a:r>
              <a:rPr lang="zh-CN" altLang="zh-CN" sz="1800" dirty="0" smtClean="0">
                <a:solidFill>
                  <a:srgbClr val="FF0000"/>
                </a:solidFill>
              </a:rPr>
              <a:t>定点</a:t>
            </a:r>
            <a:r>
              <a:rPr lang="zh-CN" altLang="en-US" sz="1800" dirty="0" smtClean="0"/>
              <a:t>光谱</a:t>
            </a:r>
            <a:r>
              <a:rPr lang="zh-CN" altLang="zh-CN" sz="1800" dirty="0" smtClean="0"/>
              <a:t>观测，</a:t>
            </a:r>
            <a:r>
              <a:rPr lang="zh-CN" altLang="en-US" sz="1800" dirty="0"/>
              <a:t>可以</a:t>
            </a:r>
            <a:r>
              <a:rPr lang="zh-CN" altLang="en-US" sz="1800" dirty="0" smtClean="0"/>
              <a:t>获得</a:t>
            </a:r>
            <a:r>
              <a:rPr lang="zh-CN" altLang="zh-CN" sz="1800" dirty="0"/>
              <a:t>与狭缝相对应的有限日面区域</a:t>
            </a:r>
            <a:r>
              <a:rPr lang="zh-CN" altLang="en-US" sz="1800" dirty="0"/>
              <a:t>的一</a:t>
            </a:r>
            <a:r>
              <a:rPr lang="zh-CN" altLang="en-US" sz="1800" dirty="0" smtClean="0"/>
              <a:t>维</a:t>
            </a:r>
            <a:r>
              <a:rPr lang="zh-CN" altLang="en-US" sz="1800" dirty="0"/>
              <a:t>光谱</a:t>
            </a:r>
            <a:r>
              <a:rPr lang="zh-CN" altLang="en-US" sz="1800" dirty="0" smtClean="0"/>
              <a:t>。   </a:t>
            </a:r>
            <a:endParaRPr lang="en-US" altLang="zh-CN" sz="1800" dirty="0" smtClean="0"/>
          </a:p>
          <a:p>
            <a:pPr marL="0" indent="0">
              <a:lnSpc>
                <a:spcPct val="100000"/>
              </a:lnSpc>
              <a:buNone/>
            </a:pPr>
            <a:r>
              <a:rPr lang="zh-CN" altLang="en-US" sz="1800" dirty="0" smtClean="0"/>
              <a:t>缺陷：无法</a:t>
            </a:r>
            <a:r>
              <a:rPr lang="zh-CN" altLang="zh-CN" sz="1800" dirty="0" smtClean="0"/>
              <a:t>进行</a:t>
            </a:r>
            <a:r>
              <a:rPr lang="zh-CN" altLang="zh-CN" sz="1800" dirty="0"/>
              <a:t>二维的太阳结构分析，比如太阳耀斑的前兆探索</a:t>
            </a:r>
            <a:r>
              <a:rPr lang="zh-CN" altLang="zh-CN" sz="1800" dirty="0" smtClean="0"/>
              <a:t>和</a:t>
            </a:r>
            <a:r>
              <a:rPr lang="zh-CN" altLang="en-US" sz="1800" dirty="0" smtClean="0"/>
              <a:t>活动区的演化</a:t>
            </a:r>
            <a:r>
              <a:rPr lang="zh-CN" altLang="zh-CN" sz="1800" dirty="0" smtClean="0"/>
              <a:t>等</a:t>
            </a:r>
            <a:r>
              <a:rPr lang="zh-CN" altLang="zh-CN" sz="1800" dirty="0"/>
              <a:t>，定点</a:t>
            </a:r>
            <a:r>
              <a:rPr lang="zh-CN" altLang="zh-CN" sz="1800" dirty="0" smtClean="0"/>
              <a:t>的观测</a:t>
            </a:r>
            <a:r>
              <a:rPr lang="zh-CN" altLang="zh-CN" sz="1800" dirty="0"/>
              <a:t>一般</a:t>
            </a:r>
            <a:r>
              <a:rPr lang="zh-CN" altLang="zh-CN" sz="1800" dirty="0" smtClean="0"/>
              <a:t>不</a:t>
            </a:r>
            <a:endParaRPr lang="en-US" altLang="zh-CN" sz="1800" dirty="0" smtClean="0"/>
          </a:p>
          <a:p>
            <a:pPr marL="0" indent="0">
              <a:lnSpc>
                <a:spcPct val="100000"/>
              </a:lnSpc>
              <a:buNone/>
            </a:pPr>
            <a:r>
              <a:rPr lang="en-US" altLang="zh-CN" sz="1800" dirty="0"/>
              <a:t> </a:t>
            </a:r>
            <a:r>
              <a:rPr lang="en-US" altLang="zh-CN" sz="1800" dirty="0" smtClean="0"/>
              <a:t>             </a:t>
            </a:r>
            <a:r>
              <a:rPr lang="zh-CN" altLang="zh-CN" sz="1800" dirty="0" smtClean="0"/>
              <a:t>能涵盖</a:t>
            </a:r>
            <a:r>
              <a:rPr lang="zh-CN" altLang="en-US" sz="1800" dirty="0" smtClean="0"/>
              <a:t>整</a:t>
            </a:r>
            <a:r>
              <a:rPr lang="zh-CN" altLang="zh-CN" sz="1800" dirty="0" smtClean="0"/>
              <a:t>个</a:t>
            </a:r>
            <a:r>
              <a:rPr lang="zh-CN" altLang="zh-CN" sz="1800" dirty="0"/>
              <a:t>耀斑区域</a:t>
            </a:r>
            <a:r>
              <a:rPr lang="zh-CN" altLang="zh-CN" sz="1800" dirty="0" smtClean="0"/>
              <a:t>，从而</a:t>
            </a:r>
            <a:r>
              <a:rPr lang="zh-CN" altLang="zh-CN" sz="1800" dirty="0"/>
              <a:t>不能提供全面有效的</a:t>
            </a:r>
            <a:r>
              <a:rPr lang="zh-CN" altLang="zh-CN" sz="1800" dirty="0" smtClean="0"/>
              <a:t>信息</a:t>
            </a:r>
            <a:r>
              <a:rPr lang="zh-CN" altLang="en-US" sz="1800" dirty="0" smtClean="0"/>
              <a:t>。</a:t>
            </a:r>
            <a:endParaRPr lang="en-US" altLang="zh-CN" sz="1800" dirty="0"/>
          </a:p>
          <a:p>
            <a:pPr marL="0" indent="0">
              <a:lnSpc>
                <a:spcPct val="100000"/>
              </a:lnSpc>
              <a:buNone/>
            </a:pPr>
            <a:r>
              <a:rPr lang="zh-CN" altLang="zh-CN" sz="1800" b="1" dirty="0" smtClean="0"/>
              <a:t>二</a:t>
            </a:r>
            <a:r>
              <a:rPr lang="zh-CN" altLang="zh-CN" sz="1800" b="1" dirty="0"/>
              <a:t>维光谱观测</a:t>
            </a:r>
            <a:r>
              <a:rPr lang="zh-CN" altLang="en-US" sz="1800" dirty="0" smtClean="0"/>
              <a:t>：</a:t>
            </a:r>
            <a:r>
              <a:rPr lang="zh-CN" altLang="en-US" sz="1600" dirty="0" smtClean="0"/>
              <a:t>狭缝光谱仪</a:t>
            </a:r>
            <a:r>
              <a:rPr lang="en-US" altLang="zh-CN" sz="1600" dirty="0" smtClean="0"/>
              <a:t>+</a:t>
            </a:r>
            <a:r>
              <a:rPr lang="zh-CN" altLang="en-US" sz="1600" dirty="0"/>
              <a:t>扫描机构</a:t>
            </a:r>
            <a:r>
              <a:rPr lang="en-US" altLang="zh-CN" sz="1600" dirty="0" smtClean="0"/>
              <a:t>+CCD</a:t>
            </a:r>
          </a:p>
          <a:p>
            <a:pPr marL="0" indent="0">
              <a:lnSpc>
                <a:spcPct val="150000"/>
              </a:lnSpc>
              <a:buNone/>
            </a:pPr>
            <a:r>
              <a:rPr lang="en-US" altLang="zh-CN" sz="1800" dirty="0"/>
              <a:t>      </a:t>
            </a:r>
            <a:r>
              <a:rPr lang="zh-CN" altLang="en-US" sz="1800" dirty="0"/>
              <a:t>扫描机构可以实现狭缝在日面某一区域按一均匀速度扫描，不仅可以同时获得定点区域的不同波长信息，而且可以通过扫描得到不同日面区域的光谱信息，从而得到是三</a:t>
            </a:r>
            <a:r>
              <a:rPr lang="zh-CN" altLang="zh-CN" sz="1800" dirty="0"/>
              <a:t>维</a:t>
            </a:r>
            <a:r>
              <a:rPr lang="zh-CN" altLang="en-US" sz="1800" dirty="0"/>
              <a:t>的空间信息</a:t>
            </a:r>
            <a:r>
              <a:rPr lang="zh-CN" altLang="zh-CN" sz="1800" dirty="0"/>
              <a:t>（二维空间</a:t>
            </a:r>
            <a:r>
              <a:rPr lang="zh-CN" altLang="en-US" sz="1800" dirty="0"/>
              <a:t>信息</a:t>
            </a:r>
            <a:r>
              <a:rPr lang="en-US" altLang="zh-CN" sz="1800" dirty="0"/>
              <a:t>+</a:t>
            </a:r>
            <a:r>
              <a:rPr lang="zh-CN" altLang="zh-CN" sz="1800" dirty="0"/>
              <a:t>一维波长</a:t>
            </a:r>
            <a:r>
              <a:rPr lang="en-US" altLang="zh-CN" sz="1800" dirty="0"/>
              <a:t>)</a:t>
            </a:r>
            <a:r>
              <a:rPr lang="zh-CN" altLang="zh-CN" sz="1800" dirty="0"/>
              <a:t>，</a:t>
            </a:r>
            <a:r>
              <a:rPr lang="zh-CN" altLang="en-US" sz="1800" dirty="0"/>
              <a:t>用于</a:t>
            </a:r>
            <a:r>
              <a:rPr lang="zh-CN" altLang="zh-CN" sz="1800" dirty="0"/>
              <a:t>研究太阳的三维空间结构以及太阳表面的空间运动</a:t>
            </a:r>
            <a:r>
              <a:rPr lang="zh-CN" altLang="en-US" sz="1800" dirty="0"/>
              <a:t>。</a:t>
            </a:r>
            <a:endParaRPr lang="en-US" altLang="zh-CN" sz="1800" dirty="0"/>
          </a:p>
          <a:p>
            <a:pPr marL="0" indent="0">
              <a:lnSpc>
                <a:spcPct val="100000"/>
              </a:lnSpc>
              <a:buNone/>
            </a:pPr>
            <a:endParaRPr lang="en-US" altLang="zh-CN" sz="2000" dirty="0"/>
          </a:p>
        </p:txBody>
      </p:sp>
    </p:spTree>
    <p:extLst>
      <p:ext uri="{BB962C8B-B14F-4D97-AF65-F5344CB8AC3E}">
        <p14:creationId xmlns:p14="http://schemas.microsoft.com/office/powerpoint/2010/main" val="35512070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NVST</a:t>
            </a:r>
            <a:r>
              <a:rPr lang="zh-CN" altLang="en-US" dirty="0" smtClean="0"/>
              <a:t>光谱仪现状：</a:t>
            </a:r>
            <a:endParaRPr lang="zh-CN" altLang="en-US" dirty="0"/>
          </a:p>
        </p:txBody>
      </p:sp>
      <p:sp>
        <p:nvSpPr>
          <p:cNvPr id="3" name="内容占位符 2"/>
          <p:cNvSpPr>
            <a:spLocks noGrp="1"/>
          </p:cNvSpPr>
          <p:nvPr>
            <p:ph idx="1"/>
          </p:nvPr>
        </p:nvSpPr>
        <p:spPr>
          <a:xfrm>
            <a:off x="537882" y="1870449"/>
            <a:ext cx="6051177" cy="4135904"/>
          </a:xfrm>
        </p:spPr>
        <p:txBody>
          <a:bodyPr>
            <a:normAutofit/>
          </a:bodyPr>
          <a:lstStyle/>
          <a:p>
            <a:pPr marL="0" indent="0">
              <a:lnSpc>
                <a:spcPct val="100000"/>
              </a:lnSpc>
              <a:buNone/>
            </a:pPr>
            <a:r>
              <a:rPr lang="en-US" altLang="zh-CN" sz="2400" dirty="0" smtClean="0"/>
              <a:t>NVST</a:t>
            </a:r>
            <a:r>
              <a:rPr lang="zh-CN" altLang="en-US" sz="2400" dirty="0" smtClean="0"/>
              <a:t>光谱仪结构：狭缝光谱仪</a:t>
            </a:r>
            <a:r>
              <a:rPr lang="en-US" altLang="zh-CN" sz="2400" dirty="0" smtClean="0"/>
              <a:t>+</a:t>
            </a:r>
            <a:r>
              <a:rPr lang="zh-CN" altLang="en-US" sz="2400" dirty="0" smtClean="0"/>
              <a:t>扫描机构</a:t>
            </a:r>
            <a:endParaRPr lang="en-US" altLang="zh-CN" sz="2400" dirty="0" smtClean="0"/>
          </a:p>
          <a:p>
            <a:pPr marL="0" indent="0">
              <a:lnSpc>
                <a:spcPct val="100000"/>
              </a:lnSpc>
              <a:buNone/>
            </a:pPr>
            <a:endParaRPr lang="zh-CN" altLang="en-US" sz="2400" dirty="0"/>
          </a:p>
          <a:p>
            <a:pPr>
              <a:lnSpc>
                <a:spcPct val="100000"/>
              </a:lnSpc>
              <a:buFont typeface="Wingdings" pitchFamily="2" charset="2"/>
              <a:buChar char="l"/>
            </a:pPr>
            <a:r>
              <a:rPr lang="zh-CN" altLang="en-US" sz="1800" dirty="0"/>
              <a:t>  多波段光谱仪：光栅光谱仪，光栅</a:t>
            </a:r>
            <a:r>
              <a:rPr lang="zh-CN" altLang="en-US" sz="1800" dirty="0" smtClean="0"/>
              <a:t>刻度</a:t>
            </a:r>
            <a:r>
              <a:rPr lang="en-US" altLang="zh-CN" sz="1800" dirty="0" smtClean="0"/>
              <a:t>:1200 lines/mm,</a:t>
            </a:r>
            <a:r>
              <a:rPr lang="en-US" altLang="zh-CN" sz="1800" dirty="0"/>
              <a:t> </a:t>
            </a:r>
            <a:r>
              <a:rPr lang="en-US" altLang="zh-CN" sz="1800" dirty="0" err="1" smtClean="0"/>
              <a:t>fcol</a:t>
            </a:r>
            <a:r>
              <a:rPr lang="en-US" altLang="zh-CN" sz="1800" dirty="0" smtClean="0"/>
              <a:t>=6m</a:t>
            </a:r>
            <a:r>
              <a:rPr lang="en-US" altLang="zh-CN" sz="1800" dirty="0"/>
              <a:t>, </a:t>
            </a:r>
            <a:r>
              <a:rPr lang="en-US" altLang="zh-CN" sz="1800" dirty="0" err="1"/>
              <a:t>fcam</a:t>
            </a:r>
            <a:r>
              <a:rPr lang="en-US" altLang="zh-CN" sz="1800" dirty="0"/>
              <a:t>=6m</a:t>
            </a:r>
            <a:r>
              <a:rPr lang="en-US" altLang="zh-CN" sz="1800" dirty="0" smtClean="0"/>
              <a:t> ,Slit width=60 um(0.27”)</a:t>
            </a:r>
          </a:p>
          <a:p>
            <a:pPr marL="0" indent="0">
              <a:lnSpc>
                <a:spcPct val="100000"/>
              </a:lnSpc>
              <a:buNone/>
            </a:pPr>
            <a:r>
              <a:rPr lang="en-US" altLang="zh-CN" sz="1800" dirty="0" smtClean="0"/>
              <a:t>   Fe I</a:t>
            </a:r>
            <a:r>
              <a:rPr lang="zh-CN" altLang="en-US" sz="1800" dirty="0"/>
              <a:t>（</a:t>
            </a:r>
            <a:r>
              <a:rPr lang="en-US" altLang="zh-CN" sz="1800" dirty="0"/>
              <a:t>5250 A</a:t>
            </a:r>
            <a:r>
              <a:rPr lang="zh-CN" altLang="en-US" sz="1800" dirty="0"/>
              <a:t>）、</a:t>
            </a:r>
            <a:r>
              <a:rPr lang="en-US" altLang="zh-CN" sz="1800" dirty="0" smtClean="0"/>
              <a:t>Fe I</a:t>
            </a:r>
            <a:r>
              <a:rPr lang="zh-CN" altLang="en-US" sz="1800" dirty="0"/>
              <a:t>（</a:t>
            </a:r>
            <a:r>
              <a:rPr lang="en-US" altLang="zh-CN" sz="1800" dirty="0"/>
              <a:t>5324 A</a:t>
            </a:r>
            <a:r>
              <a:rPr lang="zh-CN" altLang="en-US" sz="1800" dirty="0"/>
              <a:t>）</a:t>
            </a:r>
            <a:r>
              <a:rPr lang="zh-CN" altLang="en-US" sz="1800" dirty="0" smtClean="0"/>
              <a:t>、</a:t>
            </a:r>
            <a:endParaRPr lang="en-US" altLang="zh-CN" sz="1800" dirty="0" smtClean="0"/>
          </a:p>
          <a:p>
            <a:pPr marL="0" indent="0">
              <a:lnSpc>
                <a:spcPct val="100000"/>
              </a:lnSpc>
              <a:buNone/>
            </a:pPr>
            <a:r>
              <a:rPr lang="en-US" altLang="zh-CN" sz="1800" dirty="0"/>
              <a:t> </a:t>
            </a:r>
            <a:r>
              <a:rPr lang="en-US" altLang="zh-CN" sz="1800" dirty="0" smtClean="0"/>
              <a:t>  Ha</a:t>
            </a:r>
            <a:r>
              <a:rPr lang="zh-CN" altLang="en-US" sz="1800" dirty="0"/>
              <a:t>（</a:t>
            </a:r>
            <a:r>
              <a:rPr lang="en-US" altLang="zh-CN" sz="1800" dirty="0"/>
              <a:t>6562.8 A</a:t>
            </a:r>
            <a:r>
              <a:rPr lang="zh-CN" altLang="en-US" sz="1800" dirty="0"/>
              <a:t>）</a:t>
            </a:r>
            <a:r>
              <a:rPr lang="zh-CN" altLang="en-US" sz="1800" dirty="0" smtClean="0"/>
              <a:t>、</a:t>
            </a:r>
            <a:r>
              <a:rPr lang="en-US" altLang="zh-CN" sz="1800" dirty="0" err="1" smtClean="0"/>
              <a:t>Ca</a:t>
            </a:r>
            <a:r>
              <a:rPr lang="en-US" altLang="zh-CN" sz="1800" dirty="0" smtClean="0"/>
              <a:t>  II</a:t>
            </a:r>
            <a:r>
              <a:rPr lang="zh-CN" altLang="en-US" sz="1800" dirty="0"/>
              <a:t>（</a:t>
            </a:r>
            <a:r>
              <a:rPr lang="en-US" altLang="zh-CN" sz="1800" dirty="0"/>
              <a:t>8542 A</a:t>
            </a:r>
            <a:r>
              <a:rPr lang="zh-CN" altLang="en-US" sz="1800" dirty="0" smtClean="0"/>
              <a:t>）</a:t>
            </a:r>
            <a:endParaRPr lang="en-US" altLang="zh-CN" sz="1800" dirty="0" smtClean="0"/>
          </a:p>
          <a:p>
            <a:pPr marL="0" indent="0">
              <a:lnSpc>
                <a:spcPct val="100000"/>
              </a:lnSpc>
              <a:buNone/>
            </a:pPr>
            <a:endParaRPr lang="zh-CN" altLang="en-US" sz="1800" dirty="0"/>
          </a:p>
          <a:p>
            <a:pPr>
              <a:lnSpc>
                <a:spcPct val="100000"/>
              </a:lnSpc>
              <a:buFont typeface="Wingdings" pitchFamily="2" charset="2"/>
              <a:buChar char="l"/>
            </a:pPr>
            <a:r>
              <a:rPr lang="zh-CN" altLang="en-US" sz="1800" dirty="0"/>
              <a:t>  红外大色散光谱仪：中阶梯光栅，光栅刻线：</a:t>
            </a:r>
            <a:r>
              <a:rPr lang="en-US" altLang="zh-CN" sz="1800" dirty="0"/>
              <a:t>316 </a:t>
            </a:r>
            <a:r>
              <a:rPr lang="en-US" altLang="zh-CN" sz="1800" dirty="0" smtClean="0"/>
              <a:t>lines/mm,</a:t>
            </a:r>
            <a:r>
              <a:rPr lang="en-US" altLang="zh-CN" sz="1800" dirty="0"/>
              <a:t> </a:t>
            </a:r>
            <a:r>
              <a:rPr lang="en-US" altLang="zh-CN" sz="1800" dirty="0" err="1" smtClean="0"/>
              <a:t>f</a:t>
            </a:r>
            <a:r>
              <a:rPr lang="en-US" altLang="zh-CN" sz="1800" dirty="0" err="1"/>
              <a:t>col</a:t>
            </a:r>
            <a:r>
              <a:rPr lang="en-US" altLang="zh-CN" sz="1800" dirty="0" smtClean="0"/>
              <a:t>=9m</a:t>
            </a:r>
            <a:r>
              <a:rPr lang="en-US" altLang="zh-CN" sz="1800" dirty="0"/>
              <a:t>, </a:t>
            </a:r>
            <a:r>
              <a:rPr lang="en-US" altLang="zh-CN" sz="1800" dirty="0" err="1" smtClean="0"/>
              <a:t>fcam</a:t>
            </a:r>
            <a:r>
              <a:rPr lang="en-US" altLang="zh-CN" sz="1800" dirty="0" smtClean="0"/>
              <a:t>=6m,Slit width=100 um(0.5’’)</a:t>
            </a:r>
            <a:endParaRPr lang="en-US" altLang="zh-CN" sz="1800" dirty="0"/>
          </a:p>
          <a:p>
            <a:pPr marL="0" indent="0">
              <a:lnSpc>
                <a:spcPct val="100000"/>
              </a:lnSpc>
              <a:buNone/>
            </a:pPr>
            <a:r>
              <a:rPr lang="en-US" altLang="zh-CN" sz="1800" dirty="0" smtClean="0"/>
              <a:t>     Fe I</a:t>
            </a:r>
            <a:r>
              <a:rPr lang="zh-CN" altLang="en-US" sz="1800" dirty="0"/>
              <a:t>（</a:t>
            </a:r>
            <a:r>
              <a:rPr lang="en-US" altLang="zh-CN" sz="1800" dirty="0"/>
              <a:t>15650 A</a:t>
            </a:r>
            <a:r>
              <a:rPr lang="zh-CN" altLang="en-US" sz="1800" dirty="0"/>
              <a:t>）、</a:t>
            </a:r>
            <a:r>
              <a:rPr lang="en-US" altLang="zh-CN" sz="1800" dirty="0"/>
              <a:t>He I </a:t>
            </a:r>
            <a:r>
              <a:rPr lang="zh-CN" altLang="en-US" sz="1800" dirty="0"/>
              <a:t>（</a:t>
            </a:r>
            <a:r>
              <a:rPr lang="en-US" altLang="zh-CN" sz="1800" dirty="0"/>
              <a:t>10830 A</a:t>
            </a:r>
            <a:r>
              <a:rPr lang="zh-CN" altLang="en-US" sz="1800" dirty="0"/>
              <a:t>） </a:t>
            </a:r>
            <a:endParaRPr lang="en-US" altLang="zh-CN" sz="1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537" y="1873624"/>
            <a:ext cx="5264945" cy="4150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13224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763101"/>
            <a:ext cx="10515600" cy="4351338"/>
          </a:xfrm>
        </p:spPr>
        <p:txBody>
          <a:bodyPr>
            <a:normAutofit/>
          </a:bodyPr>
          <a:lstStyle/>
          <a:p>
            <a:r>
              <a:rPr lang="zh-CN" altLang="en-US" sz="2400" dirty="0" smtClean="0"/>
              <a:t>二维光谱数据处理的特点：</a:t>
            </a:r>
            <a:endParaRPr lang="en-US" altLang="zh-CN" sz="2400" dirty="0" smtClean="0"/>
          </a:p>
          <a:p>
            <a:pPr marL="0" indent="0">
              <a:buNone/>
            </a:pPr>
            <a:r>
              <a:rPr lang="zh-CN" altLang="en-US" sz="1800" dirty="0" smtClean="0"/>
              <a:t>科学</a:t>
            </a:r>
            <a:r>
              <a:rPr lang="zh-CN" altLang="en-US" sz="1800" dirty="0"/>
              <a:t>目的</a:t>
            </a:r>
            <a:r>
              <a:rPr lang="zh-CN" altLang="en-US" sz="1800" dirty="0" smtClean="0"/>
              <a:t>：</a:t>
            </a:r>
            <a:r>
              <a:rPr lang="zh-CN" altLang="en-US" sz="1800" dirty="0">
                <a:solidFill>
                  <a:srgbClr val="FF0000"/>
                </a:solidFill>
              </a:rPr>
              <a:t>若干不同</a:t>
            </a:r>
            <a:r>
              <a:rPr lang="zh-CN" altLang="en-US" sz="1800" dirty="0" smtClean="0">
                <a:solidFill>
                  <a:srgbClr val="FF0000"/>
                </a:solidFill>
              </a:rPr>
              <a:t>波长的</a:t>
            </a:r>
            <a:r>
              <a:rPr lang="zh-CN" altLang="en-US" sz="1800" dirty="0">
                <a:solidFill>
                  <a:srgbClr val="FF0000"/>
                </a:solidFill>
              </a:rPr>
              <a:t>太阳单色像</a:t>
            </a:r>
            <a:r>
              <a:rPr lang="zh-CN" altLang="en-US" sz="1800" dirty="0" smtClean="0"/>
              <a:t>。</a:t>
            </a:r>
            <a:endParaRPr lang="en-US" altLang="zh-CN" sz="1800" dirty="0" smtClean="0"/>
          </a:p>
          <a:p>
            <a:pPr marL="0" indent="0">
              <a:buNone/>
            </a:pPr>
            <a:r>
              <a:rPr lang="zh-CN" altLang="en-US" sz="1800" dirty="0" smtClean="0"/>
              <a:t>观测</a:t>
            </a:r>
            <a:r>
              <a:rPr lang="zh-CN" altLang="en-US" sz="1800" dirty="0"/>
              <a:t>方法</a:t>
            </a:r>
            <a:r>
              <a:rPr lang="zh-CN" altLang="en-US" sz="1800" dirty="0" smtClean="0"/>
              <a:t>：狭缝在日面区域逐步扫描，切每一步采集多幅光谱图；并</a:t>
            </a:r>
            <a:r>
              <a:rPr lang="zh-CN" altLang="en-US" sz="1800" dirty="0"/>
              <a:t>同时采集狭缝监视像。</a:t>
            </a:r>
            <a:endParaRPr lang="en-US" altLang="zh-CN" sz="1800" dirty="0"/>
          </a:p>
          <a:p>
            <a:pPr marL="0" indent="0">
              <a:buNone/>
            </a:pPr>
            <a:r>
              <a:rPr lang="zh-CN" altLang="en-US" sz="1800" dirty="0" smtClean="0"/>
              <a:t>遇到</a:t>
            </a:r>
            <a:r>
              <a:rPr lang="zh-CN" altLang="en-US" sz="1800" dirty="0"/>
              <a:t>问题：</a:t>
            </a:r>
            <a:r>
              <a:rPr lang="zh-CN" altLang="zh-CN" sz="1800" dirty="0"/>
              <a:t>由于</a:t>
            </a:r>
            <a:r>
              <a:rPr lang="zh-CN" altLang="en-US" sz="1800" dirty="0"/>
              <a:t>湍流大气的影响，使得日面图像随机晃动；</a:t>
            </a:r>
            <a:r>
              <a:rPr lang="zh-CN" altLang="en-US" sz="1800" dirty="0" smtClean="0"/>
              <a:t>从而使日面</a:t>
            </a:r>
            <a:r>
              <a:rPr lang="zh-CN" altLang="en-US" sz="1800" dirty="0"/>
              <a:t>上</a:t>
            </a:r>
            <a:r>
              <a:rPr lang="zh-CN" altLang="zh-CN" sz="1800" dirty="0"/>
              <a:t>的结构</a:t>
            </a:r>
            <a:r>
              <a:rPr lang="zh-CN" altLang="en-US" sz="1800" dirty="0"/>
              <a:t>很容易</a:t>
            </a:r>
            <a:r>
              <a:rPr lang="zh-CN" altLang="zh-CN" sz="1800" dirty="0"/>
              <a:t>移出狭缝</a:t>
            </a:r>
            <a:r>
              <a:rPr lang="zh-CN" altLang="en-US" sz="1800" dirty="0" smtClean="0"/>
              <a:t>范围</a:t>
            </a:r>
            <a:endParaRPr lang="en-US" altLang="zh-CN" sz="1800" dirty="0"/>
          </a:p>
          <a:p>
            <a:pPr marL="0" indent="0">
              <a:buNone/>
            </a:pPr>
            <a:r>
              <a:rPr lang="zh-CN" altLang="en-US" sz="1800" dirty="0" smtClean="0"/>
              <a:t>                      所以</a:t>
            </a:r>
            <a:r>
              <a:rPr lang="zh-CN" altLang="en-US" sz="1800" dirty="0"/>
              <a:t>采集到的光谱图</a:t>
            </a:r>
            <a:r>
              <a:rPr lang="zh-CN" altLang="en-US" sz="1800" dirty="0" smtClean="0"/>
              <a:t>并非精准的</a:t>
            </a:r>
            <a:r>
              <a:rPr lang="zh-CN" altLang="en-US" sz="1800" dirty="0"/>
              <a:t>与扫描顺序相对应。</a:t>
            </a:r>
            <a:endParaRPr lang="en-US" altLang="zh-CN" sz="1800" dirty="0"/>
          </a:p>
          <a:p>
            <a:r>
              <a:rPr lang="zh-CN" altLang="en-US" sz="2400" dirty="0" smtClean="0"/>
              <a:t>二</a:t>
            </a:r>
            <a:r>
              <a:rPr lang="zh-CN" altLang="en-US" sz="2400" dirty="0"/>
              <a:t>维光谱数据处理过程：</a:t>
            </a:r>
            <a:endParaRPr lang="en-US" altLang="zh-CN" sz="2400" dirty="0"/>
          </a:p>
          <a:p>
            <a:pPr marL="0" indent="0">
              <a:lnSpc>
                <a:spcPct val="100000"/>
              </a:lnSpc>
              <a:buNone/>
            </a:pPr>
            <a:r>
              <a:rPr lang="zh-CN" altLang="en-US" dirty="0"/>
              <a:t> </a:t>
            </a:r>
            <a:r>
              <a:rPr lang="zh-CN" altLang="en-US" sz="1800" dirty="0"/>
              <a:t>（</a:t>
            </a:r>
            <a:r>
              <a:rPr lang="en-US" altLang="zh-CN" sz="1800" dirty="0"/>
              <a:t>1</a:t>
            </a:r>
            <a:r>
              <a:rPr lang="zh-CN" altLang="en-US" sz="1800" dirty="0"/>
              <a:t>）数据预处理：主要包括暗场、平场处理（图像扭曲修正）、连续谱定标、干涉条纹修正等。</a:t>
            </a:r>
            <a:endParaRPr lang="en-US" altLang="zh-CN" sz="1800" dirty="0"/>
          </a:p>
          <a:p>
            <a:pPr marL="0" indent="0">
              <a:lnSpc>
                <a:spcPct val="100000"/>
              </a:lnSpc>
              <a:buNone/>
            </a:pPr>
            <a:r>
              <a:rPr lang="en-US" altLang="zh-CN" sz="1800" dirty="0"/>
              <a:t> </a:t>
            </a:r>
            <a:r>
              <a:rPr lang="zh-CN" altLang="en-US" sz="1800" dirty="0" smtClean="0"/>
              <a:t>（</a:t>
            </a:r>
            <a:r>
              <a:rPr lang="en-US" altLang="zh-CN" sz="1800" dirty="0"/>
              <a:t>2</a:t>
            </a:r>
            <a:r>
              <a:rPr lang="zh-CN" altLang="en-US" sz="1800" dirty="0" smtClean="0"/>
              <a:t>）二</a:t>
            </a:r>
            <a:r>
              <a:rPr lang="zh-CN" altLang="en-US" sz="1800" dirty="0"/>
              <a:t>维单色像合成：将同一波长点的光谱</a:t>
            </a:r>
            <a:r>
              <a:rPr lang="zh-CN" altLang="en-US" sz="1800" dirty="0" smtClean="0"/>
              <a:t>按日面空间位置拼接成单色像。</a:t>
            </a:r>
            <a:endParaRPr lang="zh-CN" altLang="en-US" sz="1800" dirty="0"/>
          </a:p>
        </p:txBody>
      </p:sp>
      <p:sp>
        <p:nvSpPr>
          <p:cNvPr id="20" name="标题 1"/>
          <p:cNvSpPr>
            <a:spLocks noGrp="1"/>
          </p:cNvSpPr>
          <p:nvPr>
            <p:ph type="title"/>
          </p:nvPr>
        </p:nvSpPr>
        <p:spPr>
          <a:xfrm>
            <a:off x="838200" y="365125"/>
            <a:ext cx="10515600" cy="1325563"/>
          </a:xfrm>
        </p:spPr>
        <p:txBody>
          <a:bodyPr/>
          <a:lstStyle/>
          <a:p>
            <a:r>
              <a:rPr lang="en-US" altLang="zh-CN" dirty="0" smtClean="0"/>
              <a:t>NVST</a:t>
            </a:r>
            <a:r>
              <a:rPr lang="zh-CN" altLang="en-US" dirty="0" smtClean="0"/>
              <a:t>二维光谱数据处理</a:t>
            </a:r>
            <a:endParaRPr lang="zh-CN" altLang="en-US" dirty="0"/>
          </a:p>
        </p:txBody>
      </p:sp>
      <p:grpSp>
        <p:nvGrpSpPr>
          <p:cNvPr id="4" name="组合 3"/>
          <p:cNvGrpSpPr/>
          <p:nvPr/>
        </p:nvGrpSpPr>
        <p:grpSpPr>
          <a:xfrm>
            <a:off x="1982651" y="5399910"/>
            <a:ext cx="7289803" cy="584205"/>
            <a:chOff x="2270034" y="5530538"/>
            <a:chExt cx="7289803" cy="584205"/>
          </a:xfrm>
        </p:grpSpPr>
        <p:grpSp>
          <p:nvGrpSpPr>
            <p:cNvPr id="18" name="组合 17"/>
            <p:cNvGrpSpPr/>
            <p:nvPr/>
          </p:nvGrpSpPr>
          <p:grpSpPr>
            <a:xfrm>
              <a:off x="2270034" y="5530538"/>
              <a:ext cx="7289803" cy="584205"/>
              <a:chOff x="1057772" y="2836553"/>
              <a:chExt cx="5730562" cy="902583"/>
            </a:xfrm>
          </p:grpSpPr>
          <p:sp>
            <p:nvSpPr>
              <p:cNvPr id="13" name="圆角矩形 12"/>
              <p:cNvSpPr/>
              <p:nvPr/>
            </p:nvSpPr>
            <p:spPr>
              <a:xfrm>
                <a:off x="3225348" y="2836555"/>
                <a:ext cx="1367671" cy="9025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t>选帧</a:t>
                </a:r>
                <a:endParaRPr lang="zh-CN" altLang="en-US" sz="2000" dirty="0"/>
              </a:p>
            </p:txBody>
          </p:sp>
          <p:sp>
            <p:nvSpPr>
              <p:cNvPr id="16" name="圆角矩形 15"/>
              <p:cNvSpPr/>
              <p:nvPr/>
            </p:nvSpPr>
            <p:spPr>
              <a:xfrm>
                <a:off x="1057772" y="2836553"/>
                <a:ext cx="1329138" cy="902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t>分组</a:t>
                </a:r>
                <a:endParaRPr lang="zh-CN" altLang="en-US" sz="2000" dirty="0"/>
              </a:p>
            </p:txBody>
          </p:sp>
          <p:sp>
            <p:nvSpPr>
              <p:cNvPr id="17" name="圆角矩形 16"/>
              <p:cNvSpPr/>
              <p:nvPr/>
            </p:nvSpPr>
            <p:spPr>
              <a:xfrm>
                <a:off x="5370669" y="2836553"/>
                <a:ext cx="1417665" cy="9025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dirty="0" smtClean="0"/>
                  <a:t>优化</a:t>
                </a:r>
                <a:endParaRPr lang="zh-CN" altLang="en-US" sz="2000" dirty="0"/>
              </a:p>
            </p:txBody>
          </p:sp>
        </p:grpSp>
        <p:sp>
          <p:nvSpPr>
            <p:cNvPr id="2" name="右箭头 1"/>
            <p:cNvSpPr/>
            <p:nvPr/>
          </p:nvSpPr>
          <p:spPr>
            <a:xfrm>
              <a:off x="4179871" y="5701683"/>
              <a:ext cx="558800" cy="241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13"/>
            <p:cNvSpPr/>
            <p:nvPr/>
          </p:nvSpPr>
          <p:spPr>
            <a:xfrm>
              <a:off x="6947581" y="5701683"/>
              <a:ext cx="558800" cy="241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2840099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3480" y="901477"/>
            <a:ext cx="10318691" cy="1535393"/>
          </a:xfrm>
        </p:spPr>
        <p:txBody>
          <a:bodyPr>
            <a:normAutofit fontScale="90000"/>
          </a:bodyPr>
          <a:lstStyle/>
          <a:p>
            <a:pPr marL="342900" indent="-342900">
              <a:lnSpc>
                <a:spcPct val="150000"/>
              </a:lnSpc>
              <a:buFont typeface="Arial" panose="020B0604020202020204" pitchFamily="34" charset="0"/>
              <a:buChar char="•"/>
            </a:pPr>
            <a:r>
              <a:rPr lang="zh-CN" altLang="en-US" sz="2700" b="1" dirty="0"/>
              <a:t>选用数据及说明</a:t>
            </a:r>
            <a:r>
              <a:rPr lang="zh-CN" altLang="en-US" sz="2700" b="1" dirty="0" smtClean="0"/>
              <a:t>：</a:t>
            </a:r>
            <a:r>
              <a:rPr lang="en-US" altLang="zh-CN" sz="2000" dirty="0" smtClean="0"/>
              <a:t/>
            </a:r>
            <a:br>
              <a:rPr lang="en-US" altLang="zh-CN" sz="2000" dirty="0" smtClean="0"/>
            </a:br>
            <a:r>
              <a:rPr lang="en-US" altLang="zh-CN" sz="2000" dirty="0" smtClean="0"/>
              <a:t>    </a:t>
            </a:r>
            <a:r>
              <a:rPr lang="en-US" altLang="zh-CN" sz="1800" dirty="0" smtClean="0"/>
              <a:t>NVST2015</a:t>
            </a:r>
            <a:r>
              <a:rPr lang="zh-CN" altLang="en-US" sz="1800" dirty="0"/>
              <a:t>年</a:t>
            </a:r>
            <a:r>
              <a:rPr lang="en-US" altLang="zh-CN" sz="1800" dirty="0"/>
              <a:t>4</a:t>
            </a:r>
            <a:r>
              <a:rPr lang="zh-CN" altLang="en-US" sz="1800" dirty="0"/>
              <a:t>月</a:t>
            </a:r>
            <a:r>
              <a:rPr lang="en-US" altLang="zh-CN" sz="1800" dirty="0"/>
              <a:t>15</a:t>
            </a:r>
            <a:r>
              <a:rPr lang="zh-CN" altLang="en-US" sz="1800" dirty="0"/>
              <a:t>号的一组</a:t>
            </a:r>
            <a:r>
              <a:rPr lang="en-US" altLang="zh-CN" sz="1800" dirty="0"/>
              <a:t>Ha</a:t>
            </a:r>
            <a:r>
              <a:rPr lang="zh-CN" altLang="en-US" sz="1800" dirty="0"/>
              <a:t>光谱观测数据，以及同时间拍摄的一组狭缝监视像（</a:t>
            </a:r>
            <a:r>
              <a:rPr lang="en-US" altLang="zh-CN" sz="1800" dirty="0"/>
              <a:t>slit-jaw</a:t>
            </a:r>
            <a:r>
              <a:rPr lang="zh-CN" altLang="en-US" sz="1800" dirty="0"/>
              <a:t>）的图像，此监视像采用光球</a:t>
            </a:r>
            <a:r>
              <a:rPr lang="en-US" altLang="zh-CN" sz="1800" dirty="0" err="1"/>
              <a:t>Tio</a:t>
            </a:r>
            <a:r>
              <a:rPr lang="zh-CN" altLang="en-US" sz="1800" dirty="0"/>
              <a:t>波段（</a:t>
            </a:r>
            <a:r>
              <a:rPr lang="en-US" altLang="zh-CN" sz="1800" dirty="0"/>
              <a:t>7058 A</a:t>
            </a:r>
            <a:r>
              <a:rPr lang="zh-CN" altLang="en-US" sz="1800" dirty="0" smtClean="0"/>
              <a:t>）。</a:t>
            </a:r>
            <a:r>
              <a:rPr lang="en-US" altLang="zh-CN" sz="1800" dirty="0"/>
              <a:t/>
            </a:r>
            <a:br>
              <a:rPr lang="en-US" altLang="zh-CN" sz="1800" dirty="0"/>
            </a:br>
            <a:endParaRPr lang="zh-CN" altLang="en-US" sz="1800" dirty="0"/>
          </a:p>
        </p:txBody>
      </p:sp>
      <p:grpSp>
        <p:nvGrpSpPr>
          <p:cNvPr id="4" name="组合 3"/>
          <p:cNvGrpSpPr/>
          <p:nvPr/>
        </p:nvGrpSpPr>
        <p:grpSpPr>
          <a:xfrm>
            <a:off x="567050" y="2441962"/>
            <a:ext cx="6657219" cy="3299548"/>
            <a:chOff x="1563417" y="4723842"/>
            <a:chExt cx="4137645" cy="1948929"/>
          </a:xfrm>
        </p:grpSpPr>
        <p:pic>
          <p:nvPicPr>
            <p:cNvPr id="5" name="图片 4"/>
            <p:cNvPicPr>
              <a:picLocks noChangeAspect="1"/>
            </p:cNvPicPr>
            <p:nvPr/>
          </p:nvPicPr>
          <p:blipFill>
            <a:blip r:embed="rId2"/>
            <a:stretch>
              <a:fillRect/>
            </a:stretch>
          </p:blipFill>
          <p:spPr>
            <a:xfrm>
              <a:off x="1563417" y="4723842"/>
              <a:ext cx="2326262" cy="1948929"/>
            </a:xfrm>
            <a:prstGeom prst="rect">
              <a:avLst/>
            </a:prstGeom>
          </p:spPr>
        </p:pic>
        <p:sp>
          <p:nvSpPr>
            <p:cNvPr id="6" name="文本框 14"/>
            <p:cNvSpPr txBox="1"/>
            <p:nvPr/>
          </p:nvSpPr>
          <p:spPr>
            <a:xfrm>
              <a:off x="3889679" y="4918604"/>
              <a:ext cx="1811383" cy="1559401"/>
            </a:xfrm>
            <a:prstGeom prst="rect">
              <a:avLst/>
            </a:prstGeom>
            <a:noFill/>
          </p:spPr>
          <p:txBody>
            <a:bodyPr wrap="square" rtlCol="0">
              <a:spAutoFit/>
            </a:bodyPr>
            <a:lstStyle/>
            <a:p>
              <a:r>
                <a:rPr lang="zh-CN" altLang="en-US" sz="1100" dirty="0" smtClean="0"/>
                <a:t>帧</a:t>
              </a:r>
              <a:r>
                <a:rPr lang="zh-CN" altLang="en-US" sz="1100" dirty="0"/>
                <a:t>数：</a:t>
              </a:r>
              <a:r>
                <a:rPr lang="en-US" altLang="zh-CN" sz="1100" dirty="0"/>
                <a:t>4383 </a:t>
              </a:r>
              <a:r>
                <a:rPr lang="en-US" altLang="zh-CN" sz="1100" dirty="0" smtClean="0"/>
                <a:t>F</a:t>
              </a:r>
            </a:p>
            <a:p>
              <a:endParaRPr lang="zh-CN" altLang="en-US" sz="1100" dirty="0"/>
            </a:p>
            <a:p>
              <a:r>
                <a:rPr lang="zh-CN" altLang="en-US" sz="1100" dirty="0" smtClean="0"/>
                <a:t>大小：</a:t>
              </a:r>
              <a:r>
                <a:rPr lang="en-US" altLang="zh-CN" sz="1100" dirty="0" smtClean="0"/>
                <a:t>640X540  pixe</a:t>
              </a:r>
              <a:r>
                <a:rPr lang="en-US" altLang="zh-CN" sz="1100" baseline="30000" dirty="0" smtClean="0"/>
                <a:t>2</a:t>
              </a:r>
            </a:p>
            <a:p>
              <a:endParaRPr lang="en-US" altLang="zh-CN" sz="1100" baseline="30000" dirty="0" smtClean="0"/>
            </a:p>
            <a:p>
              <a:r>
                <a:rPr lang="zh-CN" altLang="en-US" sz="1100" dirty="0" smtClean="0"/>
                <a:t>空间分辨率：</a:t>
              </a:r>
              <a:r>
                <a:rPr lang="en-US" altLang="zh-CN" sz="1100" dirty="0" smtClean="0"/>
                <a:t>0.21’’</a:t>
              </a:r>
            </a:p>
            <a:p>
              <a:endParaRPr lang="en-US" altLang="zh-CN" sz="1100" dirty="0" smtClean="0"/>
            </a:p>
            <a:p>
              <a:r>
                <a:rPr lang="zh-CN" altLang="en-US" sz="1100" dirty="0"/>
                <a:t>拍摄</a:t>
              </a:r>
              <a:r>
                <a:rPr lang="zh-CN" altLang="en-US" sz="1100" dirty="0" smtClean="0"/>
                <a:t>时间：</a:t>
              </a:r>
              <a:r>
                <a:rPr lang="en-US" altLang="zh-CN" sz="1100" dirty="0" smtClean="0"/>
                <a:t>8:7’25”-8:11’52”</a:t>
              </a:r>
            </a:p>
            <a:p>
              <a:endParaRPr lang="en-US" altLang="zh-CN" sz="1100" dirty="0"/>
            </a:p>
            <a:p>
              <a:r>
                <a:rPr lang="zh-CN" altLang="en-US" sz="1100" dirty="0" smtClean="0"/>
                <a:t>波长：</a:t>
              </a:r>
              <a:r>
                <a:rPr lang="en-US" altLang="zh-CN" sz="1100" dirty="0" smtClean="0"/>
                <a:t>7058 A </a:t>
              </a:r>
            </a:p>
          </p:txBody>
        </p:sp>
      </p:grpSp>
      <p:grpSp>
        <p:nvGrpSpPr>
          <p:cNvPr id="7" name="组合 6"/>
          <p:cNvGrpSpPr/>
          <p:nvPr/>
        </p:nvGrpSpPr>
        <p:grpSpPr>
          <a:xfrm>
            <a:off x="6169468" y="2436870"/>
            <a:ext cx="6196703" cy="3350424"/>
            <a:chOff x="6326991" y="4723842"/>
            <a:chExt cx="4881264" cy="1948929"/>
          </a:xfrm>
        </p:grpSpPr>
        <p:pic>
          <p:nvPicPr>
            <p:cNvPr id="8" name="图片 7"/>
            <p:cNvPicPr>
              <a:picLocks noChangeAspect="1"/>
            </p:cNvPicPr>
            <p:nvPr/>
          </p:nvPicPr>
          <p:blipFill>
            <a:blip r:embed="rId3"/>
            <a:stretch>
              <a:fillRect/>
            </a:stretch>
          </p:blipFill>
          <p:spPr>
            <a:xfrm>
              <a:off x="6326991" y="4723842"/>
              <a:ext cx="2867518" cy="1948929"/>
            </a:xfrm>
            <a:prstGeom prst="rect">
              <a:avLst/>
            </a:prstGeom>
          </p:spPr>
        </p:pic>
        <p:sp>
          <p:nvSpPr>
            <p:cNvPr id="9" name="文本框 15"/>
            <p:cNvSpPr txBox="1"/>
            <p:nvPr/>
          </p:nvSpPr>
          <p:spPr>
            <a:xfrm>
              <a:off x="9194509" y="4918604"/>
              <a:ext cx="2013746" cy="1559401"/>
            </a:xfrm>
            <a:prstGeom prst="rect">
              <a:avLst/>
            </a:prstGeom>
            <a:noFill/>
          </p:spPr>
          <p:txBody>
            <a:bodyPr wrap="square" rtlCol="0">
              <a:spAutoFit/>
            </a:bodyPr>
            <a:lstStyle/>
            <a:p>
              <a:r>
                <a:rPr lang="zh-CN" altLang="en-US" sz="1100" dirty="0" smtClean="0"/>
                <a:t>帧</a:t>
              </a:r>
              <a:r>
                <a:rPr lang="zh-CN" altLang="en-US" sz="1100" dirty="0"/>
                <a:t>数：</a:t>
              </a:r>
              <a:r>
                <a:rPr lang="en-US" altLang="zh-CN" sz="1100" dirty="0" smtClean="0"/>
                <a:t>4238 F</a:t>
              </a:r>
            </a:p>
            <a:p>
              <a:endParaRPr lang="zh-CN" altLang="en-US" sz="1100" dirty="0"/>
            </a:p>
            <a:p>
              <a:r>
                <a:rPr lang="zh-CN" altLang="en-US" sz="1100" dirty="0" smtClean="0"/>
                <a:t>大小：</a:t>
              </a:r>
              <a:r>
                <a:rPr lang="en-US" altLang="zh-CN" sz="1100" dirty="0" smtClean="0"/>
                <a:t>2004X668 pixe</a:t>
              </a:r>
              <a:r>
                <a:rPr lang="en-US" altLang="zh-CN" sz="1100" baseline="30000" dirty="0" smtClean="0"/>
                <a:t>2</a:t>
              </a:r>
            </a:p>
            <a:p>
              <a:endParaRPr lang="en-US" altLang="zh-CN" sz="1100" baseline="30000" dirty="0" smtClean="0"/>
            </a:p>
            <a:p>
              <a:r>
                <a:rPr lang="zh-CN" altLang="en-US" sz="1100" dirty="0" smtClean="0"/>
                <a:t>空间分辨率</a:t>
              </a:r>
              <a:r>
                <a:rPr lang="en-US" altLang="zh-CN" sz="1100" dirty="0" smtClean="0"/>
                <a:t>: 0.164’’</a:t>
              </a:r>
            </a:p>
            <a:p>
              <a:endParaRPr lang="en-US" altLang="zh-CN" sz="1100" dirty="0" smtClean="0"/>
            </a:p>
            <a:p>
              <a:r>
                <a:rPr lang="zh-CN" altLang="en-US" sz="1100" dirty="0"/>
                <a:t>拍摄</a:t>
              </a:r>
              <a:r>
                <a:rPr lang="zh-CN" altLang="en-US" sz="1100" dirty="0" smtClean="0"/>
                <a:t>时间：</a:t>
              </a:r>
              <a:r>
                <a:rPr lang="en-US" altLang="zh-CN" sz="1100" dirty="0" smtClean="0"/>
                <a:t>8:7’25”-8:11’52” </a:t>
              </a:r>
            </a:p>
            <a:p>
              <a:endParaRPr lang="en-US" altLang="zh-CN" sz="1100" dirty="0"/>
            </a:p>
            <a:p>
              <a:r>
                <a:rPr lang="zh-CN" altLang="en-US" sz="1100" dirty="0" smtClean="0"/>
                <a:t>色散范围：</a:t>
              </a:r>
              <a:r>
                <a:rPr lang="en-US" altLang="zh-CN" sz="1100" dirty="0" smtClean="0"/>
                <a:t>30 A</a:t>
              </a:r>
            </a:p>
          </p:txBody>
        </p:sp>
      </p:grpSp>
    </p:spTree>
    <p:extLst>
      <p:ext uri="{BB962C8B-B14F-4D97-AF65-F5344CB8AC3E}">
        <p14:creationId xmlns:p14="http://schemas.microsoft.com/office/powerpoint/2010/main" val="28388607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NVST</a:t>
            </a:r>
            <a:r>
              <a:rPr lang="zh-CN" altLang="en-US" dirty="0" smtClean="0"/>
              <a:t>光谱观测的数据处理流程：</a:t>
            </a:r>
            <a:endParaRPr lang="zh-CN" altLang="en-US" dirty="0"/>
          </a:p>
        </p:txBody>
      </p:sp>
      <p:sp>
        <p:nvSpPr>
          <p:cNvPr id="3" name="内容占位符 2"/>
          <p:cNvSpPr>
            <a:spLocks noGrp="1"/>
          </p:cNvSpPr>
          <p:nvPr>
            <p:ph idx="1"/>
          </p:nvPr>
        </p:nvSpPr>
        <p:spPr/>
        <p:txBody>
          <a:bodyPr>
            <a:normAutofit/>
          </a:bodyPr>
          <a:lstStyle/>
          <a:p>
            <a:r>
              <a:rPr lang="zh-CN" altLang="en-US" sz="2400" dirty="0" smtClean="0"/>
              <a:t>光谱预处理</a:t>
            </a:r>
            <a:r>
              <a:rPr lang="en-US" altLang="zh-CN" sz="2400" dirty="0" smtClean="0"/>
              <a:t>:</a:t>
            </a:r>
          </a:p>
          <a:p>
            <a:endParaRPr lang="en-US" altLang="zh-CN" sz="2400" dirty="0" smtClean="0"/>
          </a:p>
        </p:txBody>
      </p:sp>
      <p:pic>
        <p:nvPicPr>
          <p:cNvPr id="5" name="图片 4"/>
          <p:cNvPicPr>
            <a:picLocks noChangeAspect="1"/>
          </p:cNvPicPr>
          <p:nvPr/>
        </p:nvPicPr>
        <p:blipFill>
          <a:blip r:embed="rId3"/>
          <a:stretch>
            <a:fillRect/>
          </a:stretch>
        </p:blipFill>
        <p:spPr>
          <a:xfrm>
            <a:off x="6485069" y="2315028"/>
            <a:ext cx="4458915" cy="3676466"/>
          </a:xfrm>
          <a:prstGeom prst="rect">
            <a:avLst/>
          </a:prstGeom>
        </p:spPr>
      </p:pic>
      <p:grpSp>
        <p:nvGrpSpPr>
          <p:cNvPr id="9" name="组合 8"/>
          <p:cNvGrpSpPr/>
          <p:nvPr/>
        </p:nvGrpSpPr>
        <p:grpSpPr>
          <a:xfrm>
            <a:off x="1381334" y="2315028"/>
            <a:ext cx="4693920" cy="3676466"/>
            <a:chOff x="1294857" y="2618964"/>
            <a:chExt cx="4710248" cy="3372531"/>
          </a:xfrm>
        </p:grpSpPr>
        <p:pic>
          <p:nvPicPr>
            <p:cNvPr id="4" name="图片 3"/>
            <p:cNvPicPr>
              <a:picLocks noChangeAspect="1"/>
            </p:cNvPicPr>
            <p:nvPr/>
          </p:nvPicPr>
          <p:blipFill>
            <a:blip r:embed="rId4"/>
            <a:stretch>
              <a:fillRect/>
            </a:stretch>
          </p:blipFill>
          <p:spPr>
            <a:xfrm>
              <a:off x="1294857" y="2618964"/>
              <a:ext cx="4710248" cy="3372531"/>
            </a:xfrm>
            <a:prstGeom prst="rect">
              <a:avLst/>
            </a:prstGeom>
          </p:spPr>
        </p:pic>
        <p:cxnSp>
          <p:nvCxnSpPr>
            <p:cNvPr id="7" name="直接箭头连接符 6"/>
            <p:cNvCxnSpPr/>
            <p:nvPr/>
          </p:nvCxnSpPr>
          <p:spPr>
            <a:xfrm>
              <a:off x="2116183" y="4911634"/>
              <a:ext cx="121920" cy="2002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4293326" y="5190309"/>
              <a:ext cx="269965" cy="21771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文本框 15"/>
          <p:cNvSpPr txBox="1"/>
          <p:nvPr/>
        </p:nvSpPr>
        <p:spPr>
          <a:xfrm>
            <a:off x="1306286" y="6176963"/>
            <a:ext cx="9637698" cy="369332"/>
          </a:xfrm>
          <a:prstGeom prst="rect">
            <a:avLst/>
          </a:prstGeom>
          <a:noFill/>
        </p:spPr>
        <p:txBody>
          <a:bodyPr wrap="square" rtlCol="0">
            <a:spAutoFit/>
          </a:bodyPr>
          <a:lstStyle/>
          <a:p>
            <a:r>
              <a:rPr lang="zh-CN" altLang="en-US" dirty="0"/>
              <a:t>主要包括暗场、平场处理（图像扭曲修正）、连续谱定标、干涉条纹修正等主要步骤。 </a:t>
            </a:r>
          </a:p>
        </p:txBody>
      </p:sp>
    </p:spTree>
    <p:extLst>
      <p:ext uri="{BB962C8B-B14F-4D97-AF65-F5344CB8AC3E}">
        <p14:creationId xmlns:p14="http://schemas.microsoft.com/office/powerpoint/2010/main" val="38016259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二维单色像合成：</a:t>
            </a:r>
          </a:p>
        </p:txBody>
      </p:sp>
      <p:sp>
        <p:nvSpPr>
          <p:cNvPr id="3" name="内容占位符 2"/>
          <p:cNvSpPr>
            <a:spLocks noGrp="1"/>
          </p:cNvSpPr>
          <p:nvPr>
            <p:ph idx="1"/>
          </p:nvPr>
        </p:nvSpPr>
        <p:spPr>
          <a:xfrm>
            <a:off x="838200" y="1642734"/>
            <a:ext cx="10515600" cy="4574586"/>
          </a:xfrm>
        </p:spPr>
        <p:txBody>
          <a:bodyPr/>
          <a:lstStyle/>
          <a:p>
            <a:r>
              <a:rPr lang="zh-CN" altLang="en-US" sz="2400" dirty="0"/>
              <a:t>（</a:t>
            </a:r>
            <a:r>
              <a:rPr lang="en-US" altLang="zh-CN" sz="2400" dirty="0"/>
              <a:t>1</a:t>
            </a:r>
            <a:r>
              <a:rPr lang="zh-CN" altLang="en-US" sz="2400" dirty="0"/>
              <a:t>）数据</a:t>
            </a:r>
            <a:r>
              <a:rPr lang="zh-CN" altLang="en-US" sz="2400" dirty="0" smtClean="0"/>
              <a:t>分组：</a:t>
            </a:r>
            <a:endParaRPr lang="en-US" altLang="zh-CN" sz="2400" dirty="0"/>
          </a:p>
          <a:p>
            <a:pPr marL="0" indent="0">
              <a:buNone/>
            </a:pPr>
            <a:r>
              <a:rPr lang="zh-CN" altLang="en-US" sz="1800" dirty="0" smtClean="0"/>
              <a:t>   周期分组：采集时间的周期性分组，狭缝对应日面区域很难找准。</a:t>
            </a:r>
            <a:endParaRPr lang="en-US" altLang="zh-CN" sz="1800" dirty="0" smtClean="0"/>
          </a:p>
          <a:p>
            <a:pPr marL="0" indent="0">
              <a:buNone/>
            </a:pPr>
            <a:r>
              <a:rPr lang="zh-CN" altLang="en-US" sz="1800" dirty="0" smtClean="0"/>
              <a:t>   内插分组：同时采集狭缝监视像，能够相对准确的找到谱线对应日面上的位置。</a:t>
            </a:r>
            <a:endParaRPr lang="en-US" altLang="zh-CN" sz="1800" dirty="0" smtClean="0"/>
          </a:p>
          <a:p>
            <a:pPr marL="0" indent="0">
              <a:buNone/>
            </a:pPr>
            <a:r>
              <a:rPr lang="en-US" altLang="zh-CN" sz="1800" dirty="0" smtClean="0"/>
              <a:t>   </a:t>
            </a:r>
            <a:endParaRPr lang="zh-CN" altLang="en-US" sz="2000" dirty="0"/>
          </a:p>
          <a:p>
            <a:endParaRPr lang="zh-CN" altLang="en-US" dirty="0"/>
          </a:p>
        </p:txBody>
      </p:sp>
      <p:grpSp>
        <p:nvGrpSpPr>
          <p:cNvPr id="7" name="组合 6"/>
          <p:cNvGrpSpPr/>
          <p:nvPr/>
        </p:nvGrpSpPr>
        <p:grpSpPr>
          <a:xfrm>
            <a:off x="1124874" y="2971430"/>
            <a:ext cx="3126435" cy="3633839"/>
            <a:chOff x="1872343" y="1485542"/>
            <a:chExt cx="2995806" cy="5234192"/>
          </a:xfrm>
        </p:grpSpPr>
        <p:grpSp>
          <p:nvGrpSpPr>
            <p:cNvPr id="8" name="组合 7"/>
            <p:cNvGrpSpPr/>
            <p:nvPr/>
          </p:nvGrpSpPr>
          <p:grpSpPr>
            <a:xfrm>
              <a:off x="1872343" y="1485542"/>
              <a:ext cx="2995806" cy="4921783"/>
              <a:chOff x="1862660" y="142901"/>
              <a:chExt cx="3484460" cy="6005551"/>
            </a:xfrm>
          </p:grpSpPr>
          <p:pic>
            <p:nvPicPr>
              <p:cNvPr id="10" name="图片 9"/>
              <p:cNvPicPr>
                <a:picLocks noChangeAspect="1"/>
              </p:cNvPicPr>
              <p:nvPr/>
            </p:nvPicPr>
            <p:blipFill>
              <a:blip r:embed="rId2"/>
              <a:stretch>
                <a:fillRect/>
              </a:stretch>
            </p:blipFill>
            <p:spPr>
              <a:xfrm>
                <a:off x="1862660" y="142901"/>
                <a:ext cx="3484460" cy="2919261"/>
              </a:xfrm>
              <a:prstGeom prst="rect">
                <a:avLst/>
              </a:prstGeom>
            </p:spPr>
          </p:pic>
          <p:pic>
            <p:nvPicPr>
              <p:cNvPr id="11" name="图片 10"/>
              <p:cNvPicPr>
                <a:picLocks noChangeAspect="1"/>
              </p:cNvPicPr>
              <p:nvPr/>
            </p:nvPicPr>
            <p:blipFill>
              <a:blip r:embed="rId3"/>
              <a:stretch>
                <a:fillRect/>
              </a:stretch>
            </p:blipFill>
            <p:spPr>
              <a:xfrm>
                <a:off x="1862660" y="3062162"/>
                <a:ext cx="3484460" cy="2948389"/>
              </a:xfrm>
              <a:prstGeom prst="rect">
                <a:avLst/>
              </a:prstGeom>
            </p:spPr>
          </p:pic>
          <p:sp>
            <p:nvSpPr>
              <p:cNvPr id="12" name="矩形 11"/>
              <p:cNvSpPr/>
              <p:nvPr/>
            </p:nvSpPr>
            <p:spPr>
              <a:xfrm>
                <a:off x="2072640" y="722811"/>
                <a:ext cx="2873828"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3" name="下箭头 12"/>
              <p:cNvSpPr/>
              <p:nvPr/>
            </p:nvSpPr>
            <p:spPr>
              <a:xfrm>
                <a:off x="3208377" y="1188028"/>
                <a:ext cx="226910" cy="7747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3024438" y="358009"/>
                <a:ext cx="1210492" cy="246221"/>
              </a:xfrm>
              <a:prstGeom prst="rect">
                <a:avLst/>
              </a:prstGeom>
              <a:noFill/>
            </p:spPr>
            <p:txBody>
              <a:bodyPr wrap="square" rtlCol="0">
                <a:spAutoFit/>
              </a:bodyPr>
              <a:lstStyle/>
              <a:p>
                <a:r>
                  <a:rPr lang="zh-CN" altLang="en-US" sz="1000" b="1" dirty="0" smtClean="0">
                    <a:solidFill>
                      <a:srgbClr val="FF0000"/>
                    </a:solidFill>
                  </a:rPr>
                  <a:t>狭缝位置</a:t>
                </a:r>
                <a:endParaRPr lang="zh-CN" altLang="en-US" sz="1000" b="1" dirty="0">
                  <a:solidFill>
                    <a:srgbClr val="FF0000"/>
                  </a:solidFill>
                </a:endParaRPr>
              </a:p>
            </p:txBody>
          </p:sp>
          <p:sp>
            <p:nvSpPr>
              <p:cNvPr id="15" name="文本框 14"/>
              <p:cNvSpPr txBox="1"/>
              <p:nvPr/>
            </p:nvSpPr>
            <p:spPr>
              <a:xfrm>
                <a:off x="3461886" y="1070659"/>
                <a:ext cx="95336" cy="584776"/>
              </a:xfrm>
              <a:prstGeom prst="rect">
                <a:avLst/>
              </a:prstGeom>
              <a:noFill/>
            </p:spPr>
            <p:txBody>
              <a:bodyPr wrap="square" rtlCol="0">
                <a:spAutoFit/>
              </a:bodyPr>
              <a:lstStyle/>
              <a:p>
                <a:r>
                  <a:rPr lang="zh-CN" altLang="en-US" sz="800" b="1" dirty="0" smtClean="0">
                    <a:solidFill>
                      <a:srgbClr val="FF0000"/>
                    </a:solidFill>
                  </a:rPr>
                  <a:t>扫描方向</a:t>
                </a:r>
                <a:endParaRPr lang="zh-CN" altLang="en-US" sz="800" b="1" dirty="0">
                  <a:solidFill>
                    <a:srgbClr val="FF0000"/>
                  </a:solidFill>
                </a:endParaRPr>
              </a:p>
            </p:txBody>
          </p:sp>
          <p:sp>
            <p:nvSpPr>
              <p:cNvPr id="16" name="文本框 15"/>
              <p:cNvSpPr txBox="1"/>
              <p:nvPr/>
            </p:nvSpPr>
            <p:spPr>
              <a:xfrm>
                <a:off x="3269609" y="2654357"/>
                <a:ext cx="720152" cy="595035"/>
              </a:xfrm>
              <a:prstGeom prst="rect">
                <a:avLst/>
              </a:prstGeom>
              <a:noFill/>
            </p:spPr>
            <p:txBody>
              <a:bodyPr wrap="square" rtlCol="0">
                <a:spAutoFit/>
              </a:bodyPr>
              <a:lstStyle/>
              <a:p>
                <a:r>
                  <a:rPr lang="en-US" altLang="zh-CN" sz="1400" b="1" dirty="0" smtClean="0">
                    <a:solidFill>
                      <a:srgbClr val="FF0000"/>
                    </a:solidFill>
                  </a:rPr>
                  <a:t>Firs</a:t>
                </a:r>
                <a:r>
                  <a:rPr lang="en-US" altLang="zh-CN" sz="1600" b="1" dirty="0" smtClean="0">
                    <a:solidFill>
                      <a:srgbClr val="FF0000"/>
                    </a:solidFill>
                  </a:rPr>
                  <a:t>t</a:t>
                </a:r>
                <a:endParaRPr lang="zh-CN" altLang="en-US" sz="1600" b="1" dirty="0">
                  <a:solidFill>
                    <a:srgbClr val="FF0000"/>
                  </a:solidFill>
                </a:endParaRPr>
              </a:p>
            </p:txBody>
          </p:sp>
          <p:sp>
            <p:nvSpPr>
              <p:cNvPr id="17" name="文本框 16"/>
              <p:cNvSpPr txBox="1"/>
              <p:nvPr/>
            </p:nvSpPr>
            <p:spPr>
              <a:xfrm>
                <a:off x="3269609" y="5607510"/>
                <a:ext cx="720152" cy="540942"/>
              </a:xfrm>
              <a:prstGeom prst="rect">
                <a:avLst/>
              </a:prstGeom>
              <a:noFill/>
            </p:spPr>
            <p:txBody>
              <a:bodyPr wrap="square" rtlCol="0">
                <a:spAutoFit/>
              </a:bodyPr>
              <a:lstStyle/>
              <a:p>
                <a:r>
                  <a:rPr lang="en-US" altLang="zh-CN" sz="1400" b="1" dirty="0" smtClean="0">
                    <a:solidFill>
                      <a:srgbClr val="FF0000"/>
                    </a:solidFill>
                  </a:rPr>
                  <a:t>Last</a:t>
                </a:r>
                <a:endParaRPr lang="zh-CN" altLang="en-US" sz="1400" b="1" dirty="0">
                  <a:solidFill>
                    <a:srgbClr val="FF0000"/>
                  </a:solidFill>
                </a:endParaRPr>
              </a:p>
            </p:txBody>
          </p:sp>
        </p:grpSp>
        <p:sp>
          <p:nvSpPr>
            <p:cNvPr id="9" name="文本框 8"/>
            <p:cNvSpPr txBox="1"/>
            <p:nvPr/>
          </p:nvSpPr>
          <p:spPr>
            <a:xfrm>
              <a:off x="2690949" y="6320744"/>
              <a:ext cx="2020388" cy="398990"/>
            </a:xfrm>
            <a:prstGeom prst="rect">
              <a:avLst/>
            </a:prstGeom>
            <a:noFill/>
          </p:spPr>
          <p:txBody>
            <a:bodyPr wrap="square" rtlCol="0">
              <a:spAutoFit/>
            </a:bodyPr>
            <a:lstStyle/>
            <a:p>
              <a:r>
                <a:rPr lang="zh-CN" altLang="en-US" sz="1200" b="1" dirty="0" smtClean="0"/>
                <a:t>狭缝监视像</a:t>
              </a:r>
              <a:endParaRPr lang="zh-CN" altLang="en-US" sz="1200" b="1" dirty="0"/>
            </a:p>
          </p:txBody>
        </p:sp>
      </p:grpSp>
      <p:sp>
        <p:nvSpPr>
          <p:cNvPr id="21" name="文本框 20"/>
          <p:cNvSpPr txBox="1"/>
          <p:nvPr/>
        </p:nvSpPr>
        <p:spPr>
          <a:xfrm>
            <a:off x="9625608" y="3129008"/>
            <a:ext cx="2531186" cy="2800767"/>
          </a:xfrm>
          <a:prstGeom prst="rect">
            <a:avLst/>
          </a:prstGeom>
          <a:noFill/>
        </p:spPr>
        <p:txBody>
          <a:bodyPr wrap="square" rtlCol="0">
            <a:spAutoFit/>
          </a:bodyPr>
          <a:lstStyle/>
          <a:p>
            <a:r>
              <a:rPr lang="zh-CN" altLang="en-US" sz="1600" dirty="0" smtClean="0"/>
              <a:t>（</a:t>
            </a:r>
            <a:r>
              <a:rPr lang="en-US" altLang="zh-CN" sz="1600" dirty="0" smtClean="0"/>
              <a:t>1</a:t>
            </a:r>
            <a:r>
              <a:rPr lang="zh-CN" altLang="en-US" sz="1600" dirty="0" smtClean="0"/>
              <a:t>）可以看出</a:t>
            </a:r>
            <a:r>
              <a:rPr lang="en-US" altLang="zh-CN" sz="1600" dirty="0" smtClean="0"/>
              <a:t>slit-jaw</a:t>
            </a:r>
            <a:r>
              <a:rPr lang="zh-CN" altLang="en-US" sz="1600" dirty="0" smtClean="0"/>
              <a:t>和</a:t>
            </a:r>
            <a:r>
              <a:rPr lang="en-US" altLang="zh-CN" sz="1600" dirty="0" smtClean="0"/>
              <a:t>ha</a:t>
            </a:r>
            <a:r>
              <a:rPr lang="zh-CN" altLang="en-US" sz="1600" dirty="0" smtClean="0"/>
              <a:t>光谱像采集时间有一定的周期性。</a:t>
            </a:r>
            <a:endParaRPr lang="en-US" altLang="zh-CN" sz="1600" dirty="0" smtClean="0"/>
          </a:p>
          <a:p>
            <a:endParaRPr lang="en-US" altLang="zh-CN" sz="1600" dirty="0" smtClean="0"/>
          </a:p>
          <a:p>
            <a:r>
              <a:rPr lang="zh-CN" altLang="en-US" sz="1600" dirty="0" smtClean="0"/>
              <a:t>（</a:t>
            </a:r>
            <a:r>
              <a:rPr lang="en-US" altLang="zh-CN" sz="1600" dirty="0"/>
              <a:t>2</a:t>
            </a:r>
            <a:r>
              <a:rPr lang="zh-CN" altLang="en-US" sz="1600" dirty="0" smtClean="0"/>
              <a:t>）</a:t>
            </a:r>
            <a:r>
              <a:rPr lang="en-US" altLang="zh-CN" sz="1600" dirty="0" smtClean="0"/>
              <a:t>Ha</a:t>
            </a:r>
            <a:r>
              <a:rPr lang="zh-CN" altLang="en-US" sz="1600" dirty="0" smtClean="0"/>
              <a:t>光谱数据采集速度与</a:t>
            </a:r>
            <a:r>
              <a:rPr lang="en-US" altLang="zh-CN" sz="1600" dirty="0" smtClean="0"/>
              <a:t>slit—jaw</a:t>
            </a:r>
            <a:r>
              <a:rPr lang="zh-CN" altLang="en-US" sz="1600" dirty="0" smtClean="0"/>
              <a:t>图像数据采集速度不同。</a:t>
            </a:r>
            <a:endParaRPr lang="en-US" altLang="zh-CN" sz="1600" dirty="0" smtClean="0"/>
          </a:p>
          <a:p>
            <a:endParaRPr lang="en-US" altLang="zh-CN" sz="1600" dirty="0" smtClean="0"/>
          </a:p>
          <a:p>
            <a:r>
              <a:rPr lang="zh-CN" altLang="en-US" sz="1600" dirty="0" smtClean="0"/>
              <a:t>（</a:t>
            </a:r>
            <a:r>
              <a:rPr lang="en-US" altLang="zh-CN" sz="1600" dirty="0"/>
              <a:t>3</a:t>
            </a:r>
            <a:r>
              <a:rPr lang="zh-CN" altLang="en-US" sz="1600" dirty="0" smtClean="0"/>
              <a:t>）此图可以得到同一采集时刻对应</a:t>
            </a:r>
            <a:r>
              <a:rPr lang="en-US" altLang="zh-CN" sz="1600" dirty="0" smtClean="0"/>
              <a:t>Ha</a:t>
            </a:r>
            <a:r>
              <a:rPr lang="zh-CN" altLang="en-US" sz="1600" dirty="0" smtClean="0"/>
              <a:t>与</a:t>
            </a:r>
            <a:r>
              <a:rPr lang="en-US" altLang="zh-CN" sz="1600" dirty="0" smtClean="0"/>
              <a:t>slit—jaw</a:t>
            </a:r>
            <a:r>
              <a:rPr lang="zh-CN" altLang="en-US" sz="1600" dirty="0" smtClean="0"/>
              <a:t>采集帧数的位置。</a:t>
            </a:r>
            <a:endParaRPr lang="zh-CN" altLang="en-US" sz="1600" dirty="0"/>
          </a:p>
        </p:txBody>
      </p:sp>
      <p:pic>
        <p:nvPicPr>
          <p:cNvPr id="5" name="图片 4"/>
          <p:cNvPicPr>
            <a:picLocks noChangeAspect="1"/>
          </p:cNvPicPr>
          <p:nvPr/>
        </p:nvPicPr>
        <p:blipFill>
          <a:blip r:embed="rId4"/>
          <a:stretch>
            <a:fillRect/>
          </a:stretch>
        </p:blipFill>
        <p:spPr>
          <a:xfrm>
            <a:off x="4320183" y="3047294"/>
            <a:ext cx="5305425" cy="3419475"/>
          </a:xfrm>
          <a:prstGeom prst="rect">
            <a:avLst/>
          </a:prstGeom>
        </p:spPr>
      </p:pic>
    </p:spTree>
    <p:extLst>
      <p:ext uri="{BB962C8B-B14F-4D97-AF65-F5344CB8AC3E}">
        <p14:creationId xmlns:p14="http://schemas.microsoft.com/office/powerpoint/2010/main" val="20584062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70337" y="527050"/>
            <a:ext cx="10515600" cy="1325563"/>
          </a:xfrm>
        </p:spPr>
        <p:txBody>
          <a:bodyPr>
            <a:normAutofit/>
          </a:bodyPr>
          <a:lstStyle/>
          <a:p>
            <a:r>
              <a:rPr lang="zh-CN" altLang="en-US" sz="2800" dirty="0"/>
              <a:t>数据</a:t>
            </a:r>
            <a:r>
              <a:rPr lang="zh-CN" altLang="en-US" sz="2800" dirty="0" smtClean="0"/>
              <a:t>分组：</a:t>
            </a:r>
            <a:endParaRPr lang="zh-CN" altLang="en-US" sz="2800" dirty="0"/>
          </a:p>
        </p:txBody>
      </p:sp>
      <p:sp>
        <p:nvSpPr>
          <p:cNvPr id="5" name="文本框 4"/>
          <p:cNvSpPr txBox="1"/>
          <p:nvPr/>
        </p:nvSpPr>
        <p:spPr>
          <a:xfrm>
            <a:off x="780505" y="1684269"/>
            <a:ext cx="10630989" cy="1015663"/>
          </a:xfrm>
          <a:prstGeom prst="rect">
            <a:avLst/>
          </a:prstGeom>
          <a:noFill/>
        </p:spPr>
        <p:txBody>
          <a:bodyPr wrap="square" rtlCol="0">
            <a:spAutoFit/>
          </a:bodyPr>
          <a:lstStyle/>
          <a:p>
            <a:r>
              <a:rPr lang="zh-CN" altLang="en-US" sz="2000" dirty="0"/>
              <a:t>（</a:t>
            </a:r>
            <a:r>
              <a:rPr lang="en-US" altLang="zh-CN" sz="2000" dirty="0"/>
              <a:t>2</a:t>
            </a:r>
            <a:r>
              <a:rPr lang="zh-CN" altLang="en-US" sz="2000" dirty="0"/>
              <a:t>）</a:t>
            </a:r>
            <a:r>
              <a:rPr lang="zh-CN" altLang="en-US" sz="2000" dirty="0" smtClean="0"/>
              <a:t>通过</a:t>
            </a:r>
            <a:r>
              <a:rPr lang="zh-CN" altLang="en-US" sz="2000" dirty="0"/>
              <a:t>黑子</a:t>
            </a:r>
            <a:r>
              <a:rPr lang="zh-CN" altLang="en-US" sz="2000" dirty="0" smtClean="0"/>
              <a:t>重心</a:t>
            </a:r>
            <a:r>
              <a:rPr lang="zh-CN" altLang="en-US" sz="2000" dirty="0"/>
              <a:t>法或者相关算法，</a:t>
            </a:r>
            <a:r>
              <a:rPr lang="zh-CN" altLang="en-US" sz="2000" dirty="0" smtClean="0"/>
              <a:t>计算</a:t>
            </a:r>
            <a:r>
              <a:rPr lang="zh-CN" altLang="en-US" sz="2000" dirty="0"/>
              <a:t>每帧狭缝监视像采集时间对应的两个空间（</a:t>
            </a:r>
            <a:r>
              <a:rPr lang="en-US" altLang="zh-CN" sz="2000" dirty="0" err="1"/>
              <a:t>x,y</a:t>
            </a:r>
            <a:r>
              <a:rPr lang="zh-CN" altLang="en-US" sz="2000" dirty="0"/>
              <a:t>）方向偏移</a:t>
            </a:r>
            <a:r>
              <a:rPr lang="zh-CN" altLang="en-US" sz="2000" dirty="0" smtClean="0"/>
              <a:t>量</a:t>
            </a:r>
            <a:r>
              <a:rPr lang="zh-CN" altLang="en-US" sz="1600" dirty="0" smtClean="0"/>
              <a:t>（</a:t>
            </a:r>
            <a:r>
              <a:rPr lang="en-US" altLang="zh-CN" sz="1600" dirty="0"/>
              <a:t>x</a:t>
            </a:r>
            <a:r>
              <a:rPr lang="zh-CN" altLang="en-US" sz="1600" dirty="0"/>
              <a:t>轴方向的偏移量代表图像沿狭缝方向的抖动，</a:t>
            </a:r>
            <a:r>
              <a:rPr lang="en-US" altLang="zh-CN" sz="1600" dirty="0"/>
              <a:t>y</a:t>
            </a:r>
            <a:r>
              <a:rPr lang="zh-CN" altLang="en-US" sz="1600" dirty="0"/>
              <a:t>轴方向的偏移量代表扫描过程的位移</a:t>
            </a:r>
            <a:r>
              <a:rPr lang="zh-CN" altLang="en-US" sz="1600" dirty="0" smtClean="0"/>
              <a:t>量）。</a:t>
            </a:r>
            <a:r>
              <a:rPr lang="zh-CN" altLang="en-US" sz="2000" dirty="0" smtClean="0"/>
              <a:t>通过内插得到光谱像对应的两个空间方向上的偏移量。</a:t>
            </a:r>
            <a:r>
              <a:rPr lang="zh-CN" altLang="en-US" sz="1600" dirty="0"/>
              <a:t> </a:t>
            </a:r>
            <a:r>
              <a:rPr lang="zh-CN" altLang="en-US" sz="1200" dirty="0" smtClean="0"/>
              <a:t>（</a:t>
            </a:r>
            <a:r>
              <a:rPr lang="zh-CN" altLang="en-US" sz="1600" dirty="0"/>
              <a:t>以下是前</a:t>
            </a:r>
            <a:r>
              <a:rPr lang="en-US" altLang="zh-CN" sz="1600" dirty="0"/>
              <a:t>50</a:t>
            </a:r>
            <a:r>
              <a:rPr lang="zh-CN" altLang="en-US" sz="1600" dirty="0"/>
              <a:t>帧狭缝监视像两方向的偏移量）</a:t>
            </a:r>
            <a:endParaRPr lang="en-US" altLang="zh-CN" sz="1600" dirty="0" smtClean="0"/>
          </a:p>
        </p:txBody>
      </p:sp>
      <p:sp>
        <p:nvSpPr>
          <p:cNvPr id="3" name="文本框 2"/>
          <p:cNvSpPr txBox="1"/>
          <p:nvPr/>
        </p:nvSpPr>
        <p:spPr>
          <a:xfrm>
            <a:off x="2315224" y="6425106"/>
            <a:ext cx="2209800" cy="261610"/>
          </a:xfrm>
          <a:prstGeom prst="rect">
            <a:avLst/>
          </a:prstGeom>
          <a:noFill/>
        </p:spPr>
        <p:txBody>
          <a:bodyPr wrap="square" rtlCol="0">
            <a:spAutoFit/>
          </a:bodyPr>
          <a:lstStyle/>
          <a:p>
            <a:r>
              <a:rPr lang="zh-CN" altLang="en-US" sz="1100" b="1" dirty="0" smtClean="0"/>
              <a:t>沿狭缝方向的偏移量</a:t>
            </a:r>
            <a:r>
              <a:rPr lang="en-US" altLang="zh-CN" sz="1100" b="1" dirty="0" smtClean="0"/>
              <a:t>—</a:t>
            </a:r>
            <a:r>
              <a:rPr lang="zh-CN" altLang="en-US" sz="1100" b="1" dirty="0" smtClean="0"/>
              <a:t>采集时间</a:t>
            </a:r>
            <a:endParaRPr lang="zh-CN" altLang="en-US" sz="1100" b="1" dirty="0"/>
          </a:p>
        </p:txBody>
      </p:sp>
      <p:sp>
        <p:nvSpPr>
          <p:cNvPr id="8" name="文本框 7"/>
          <p:cNvSpPr txBox="1"/>
          <p:nvPr/>
        </p:nvSpPr>
        <p:spPr>
          <a:xfrm>
            <a:off x="7962034" y="6425106"/>
            <a:ext cx="2209800" cy="261610"/>
          </a:xfrm>
          <a:prstGeom prst="rect">
            <a:avLst/>
          </a:prstGeom>
          <a:noFill/>
        </p:spPr>
        <p:txBody>
          <a:bodyPr wrap="square" rtlCol="0">
            <a:spAutoFit/>
          </a:bodyPr>
          <a:lstStyle/>
          <a:p>
            <a:r>
              <a:rPr lang="zh-CN" altLang="en-US" sz="1100" b="1" dirty="0" smtClean="0"/>
              <a:t>沿扫描方向的偏移量</a:t>
            </a:r>
            <a:r>
              <a:rPr lang="en-US" altLang="zh-CN" sz="1100" b="1" dirty="0" smtClean="0"/>
              <a:t>—</a:t>
            </a:r>
            <a:r>
              <a:rPr lang="zh-CN" altLang="en-US" sz="1100" b="1" dirty="0" smtClean="0"/>
              <a:t>采集时间</a:t>
            </a:r>
            <a:endParaRPr lang="zh-CN" altLang="en-US" sz="1100" b="1" dirty="0"/>
          </a:p>
        </p:txBody>
      </p:sp>
      <p:pic>
        <p:nvPicPr>
          <p:cNvPr id="10" name="图片 9"/>
          <p:cNvPicPr>
            <a:picLocks noChangeAspect="1"/>
          </p:cNvPicPr>
          <p:nvPr/>
        </p:nvPicPr>
        <p:blipFill>
          <a:blip r:embed="rId2"/>
          <a:stretch>
            <a:fillRect/>
          </a:stretch>
        </p:blipFill>
        <p:spPr>
          <a:xfrm>
            <a:off x="554155" y="2865347"/>
            <a:ext cx="5541844" cy="3394344"/>
          </a:xfrm>
          <a:prstGeom prst="rect">
            <a:avLst/>
          </a:prstGeom>
        </p:spPr>
      </p:pic>
      <p:pic>
        <p:nvPicPr>
          <p:cNvPr id="12" name="内容占位符 11"/>
          <p:cNvPicPr>
            <a:picLocks noGrp="1" noChangeAspect="1"/>
          </p:cNvPicPr>
          <p:nvPr>
            <p:ph idx="1"/>
          </p:nvPr>
        </p:nvPicPr>
        <p:blipFill>
          <a:blip r:embed="rId3"/>
          <a:stretch>
            <a:fillRect/>
          </a:stretch>
        </p:blipFill>
        <p:spPr>
          <a:xfrm>
            <a:off x="6214128" y="2865347"/>
            <a:ext cx="5577278" cy="3394344"/>
          </a:xfrm>
          <a:prstGeom prst="rect">
            <a:avLst/>
          </a:prstGeom>
        </p:spPr>
      </p:pic>
    </p:spTree>
    <p:extLst>
      <p:ext uri="{BB962C8B-B14F-4D97-AF65-F5344CB8AC3E}">
        <p14:creationId xmlns:p14="http://schemas.microsoft.com/office/powerpoint/2010/main" val="28326148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428749"/>
            <a:ext cx="10515600" cy="4748213"/>
          </a:xfrm>
        </p:spPr>
        <p:txBody>
          <a:bodyPr/>
          <a:lstStyle/>
          <a:p>
            <a:pPr marL="0" indent="0">
              <a:buNone/>
            </a:pPr>
            <a:r>
              <a:rPr lang="zh-CN" altLang="en-US" sz="2000" dirty="0" smtClean="0"/>
              <a:t>（</a:t>
            </a:r>
            <a:r>
              <a:rPr lang="en-US" altLang="zh-CN" sz="2000" dirty="0" smtClean="0"/>
              <a:t>3</a:t>
            </a:r>
            <a:r>
              <a:rPr lang="zh-CN" altLang="en-US" sz="2000" dirty="0" smtClean="0"/>
              <a:t>）</a:t>
            </a:r>
            <a:r>
              <a:rPr lang="en-US" altLang="zh-CN" sz="2000" dirty="0" smtClean="0"/>
              <a:t>Ti0</a:t>
            </a:r>
            <a:r>
              <a:rPr lang="zh-CN" altLang="en-US" sz="2000" dirty="0" smtClean="0"/>
              <a:t>每个像元对应</a:t>
            </a:r>
            <a:r>
              <a:rPr lang="en-US" altLang="zh-CN" sz="2000" dirty="0" smtClean="0"/>
              <a:t>0.21’’,Ha</a:t>
            </a:r>
            <a:r>
              <a:rPr lang="zh-CN" altLang="en-US" sz="2000" dirty="0" smtClean="0"/>
              <a:t>每个像元对应</a:t>
            </a:r>
            <a:r>
              <a:rPr lang="en-US" altLang="zh-CN" sz="2000" dirty="0" smtClean="0"/>
              <a:t>0.164’’</a:t>
            </a:r>
            <a:r>
              <a:rPr lang="zh-CN" altLang="en-US" sz="2000" dirty="0" smtClean="0"/>
              <a:t>，将狭缝监视像的</a:t>
            </a:r>
            <a:r>
              <a:rPr lang="en-US" altLang="zh-CN" sz="2000" dirty="0" smtClean="0"/>
              <a:t>x</a:t>
            </a:r>
            <a:r>
              <a:rPr lang="zh-CN" altLang="en-US" sz="2000" dirty="0" smtClean="0"/>
              <a:t>，</a:t>
            </a:r>
            <a:r>
              <a:rPr lang="en-US" altLang="zh-CN" sz="2000" dirty="0" smtClean="0"/>
              <a:t>y</a:t>
            </a:r>
            <a:r>
              <a:rPr lang="zh-CN" altLang="en-US" sz="2000" dirty="0" smtClean="0"/>
              <a:t>轴方向的偏移量转换为角秒量；</a:t>
            </a:r>
            <a:endParaRPr lang="en-US" altLang="zh-CN" sz="2000" dirty="0" smtClean="0"/>
          </a:p>
          <a:p>
            <a:pPr marL="0" indent="0">
              <a:buNone/>
            </a:pPr>
            <a:r>
              <a:rPr lang="en-US" altLang="zh-CN" sz="2000" dirty="0" smtClean="0"/>
              <a:t>           A</a:t>
            </a:r>
            <a:r>
              <a:rPr lang="zh-CN" altLang="en-US" sz="2000" dirty="0"/>
              <a:t>、通过</a:t>
            </a:r>
            <a:r>
              <a:rPr lang="en-US" altLang="zh-CN" sz="2000" dirty="0"/>
              <a:t>y</a:t>
            </a:r>
            <a:r>
              <a:rPr lang="zh-CN" altLang="en-US" sz="2000" dirty="0"/>
              <a:t>参量进行像元匹配，得到每步扫描的帧数。</a:t>
            </a:r>
            <a:endParaRPr lang="en-US" altLang="zh-CN" sz="2000" dirty="0"/>
          </a:p>
          <a:p>
            <a:pPr marL="0" indent="0">
              <a:buNone/>
            </a:pPr>
            <a:r>
              <a:rPr lang="zh-CN" altLang="en-US" sz="2000" dirty="0" smtClean="0"/>
              <a:t>           </a:t>
            </a:r>
            <a:r>
              <a:rPr lang="en-US" altLang="zh-CN" sz="2000" dirty="0" smtClean="0"/>
              <a:t>B</a:t>
            </a:r>
            <a:r>
              <a:rPr lang="zh-CN" altLang="en-US" sz="2000" dirty="0" smtClean="0"/>
              <a:t>、对</a:t>
            </a:r>
            <a:r>
              <a:rPr lang="zh-CN" altLang="en-US" sz="2000" dirty="0"/>
              <a:t>所</a:t>
            </a:r>
            <a:r>
              <a:rPr lang="zh-CN" altLang="en-US" sz="2000" dirty="0" smtClean="0"/>
              <a:t>有的光谱数据进行沿狭缝方向</a:t>
            </a:r>
            <a:r>
              <a:rPr lang="en-US" altLang="zh-CN" sz="2000" dirty="0" smtClean="0"/>
              <a:t>x</a:t>
            </a:r>
            <a:r>
              <a:rPr lang="zh-CN" altLang="en-US" sz="2000" dirty="0" smtClean="0"/>
              <a:t>偏移量校正。</a:t>
            </a:r>
            <a:endParaRPr lang="en-US" altLang="zh-CN" sz="2000" dirty="0" smtClean="0"/>
          </a:p>
          <a:p>
            <a:pPr marL="0" indent="0">
              <a:buNone/>
            </a:pPr>
            <a:r>
              <a:rPr lang="en-US" altLang="zh-CN" sz="2000" dirty="0" smtClean="0"/>
              <a:t>           B</a:t>
            </a:r>
            <a:r>
              <a:rPr lang="zh-CN" altLang="en-US" sz="2000" dirty="0" smtClean="0"/>
              <a:t>、</a:t>
            </a:r>
            <a:endParaRPr lang="zh-CN" altLang="en-US" sz="2400" dirty="0" smtClean="0"/>
          </a:p>
          <a:p>
            <a:pPr marL="0" indent="0">
              <a:buNone/>
            </a:pPr>
            <a:endParaRPr lang="en-US" altLang="zh-CN" dirty="0"/>
          </a:p>
          <a:p>
            <a:endParaRPr lang="zh-CN" altLang="en-US" dirty="0"/>
          </a:p>
        </p:txBody>
      </p:sp>
      <p:sp>
        <p:nvSpPr>
          <p:cNvPr id="7" name="文本框 6"/>
          <p:cNvSpPr txBox="1"/>
          <p:nvPr/>
        </p:nvSpPr>
        <p:spPr>
          <a:xfrm>
            <a:off x="8516837" y="3367316"/>
            <a:ext cx="3150326" cy="2031325"/>
          </a:xfrm>
          <a:prstGeom prst="rect">
            <a:avLst/>
          </a:prstGeom>
          <a:noFill/>
        </p:spPr>
        <p:txBody>
          <a:bodyPr wrap="square" rtlCol="0">
            <a:spAutoFit/>
          </a:bodyPr>
          <a:lstStyle/>
          <a:p>
            <a:r>
              <a:rPr lang="zh-CN" altLang="en-US" dirty="0" smtClean="0"/>
              <a:t>（</a:t>
            </a:r>
            <a:r>
              <a:rPr lang="en-US" altLang="zh-CN" dirty="0" smtClean="0"/>
              <a:t>1</a:t>
            </a:r>
            <a:r>
              <a:rPr lang="zh-CN" altLang="en-US" dirty="0" smtClean="0"/>
              <a:t>）每组包含不同的帧数，共</a:t>
            </a:r>
            <a:r>
              <a:rPr lang="en-US" altLang="zh-CN" dirty="0" smtClean="0"/>
              <a:t>360</a:t>
            </a:r>
            <a:r>
              <a:rPr lang="zh-CN" altLang="en-US" dirty="0" smtClean="0"/>
              <a:t>组，最多的有</a:t>
            </a:r>
            <a:r>
              <a:rPr lang="en-US" altLang="zh-CN" dirty="0" smtClean="0"/>
              <a:t>31</a:t>
            </a:r>
            <a:r>
              <a:rPr lang="zh-CN" altLang="en-US" dirty="0" smtClean="0"/>
              <a:t>帧，最少的有</a:t>
            </a:r>
            <a:r>
              <a:rPr lang="en-US" altLang="zh-CN" dirty="0" smtClean="0"/>
              <a:t>0</a:t>
            </a:r>
            <a:r>
              <a:rPr lang="zh-CN" altLang="en-US" dirty="0" smtClean="0"/>
              <a:t>帧。</a:t>
            </a:r>
            <a:endParaRPr lang="en-US" altLang="zh-CN" dirty="0" smtClean="0"/>
          </a:p>
          <a:p>
            <a:endParaRPr lang="en-US" altLang="zh-CN" dirty="0" smtClean="0"/>
          </a:p>
          <a:p>
            <a:r>
              <a:rPr lang="zh-CN" altLang="en-US" dirty="0" smtClean="0"/>
              <a:t>（</a:t>
            </a:r>
            <a:r>
              <a:rPr lang="en-US" altLang="zh-CN" dirty="0" smtClean="0"/>
              <a:t>2</a:t>
            </a:r>
            <a:r>
              <a:rPr lang="zh-CN" altLang="en-US" dirty="0"/>
              <a:t>）狭缝所对应的日面位置相对比较精确。</a:t>
            </a:r>
            <a:endParaRPr lang="en-US" altLang="zh-CN" dirty="0" smtClean="0"/>
          </a:p>
          <a:p>
            <a:endParaRPr lang="en-US" altLang="zh-CN" dirty="0" smtClean="0"/>
          </a:p>
        </p:txBody>
      </p:sp>
      <p:sp>
        <p:nvSpPr>
          <p:cNvPr id="5" name="标题 1"/>
          <p:cNvSpPr>
            <a:spLocks noGrp="1"/>
          </p:cNvSpPr>
          <p:nvPr/>
        </p:nvSpPr>
        <p:spPr>
          <a:xfrm>
            <a:off x="838200" y="3167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dirty="0"/>
              <a:t>数据</a:t>
            </a:r>
            <a:r>
              <a:rPr lang="zh-CN" altLang="en-US" sz="2800" dirty="0" smtClean="0"/>
              <a:t>分组：</a:t>
            </a:r>
            <a:endParaRPr lang="zh-CN" altLang="en-US" sz="2800" dirty="0"/>
          </a:p>
        </p:txBody>
      </p:sp>
      <p:pic>
        <p:nvPicPr>
          <p:cNvPr id="4" name="图片 3"/>
          <p:cNvPicPr>
            <a:picLocks noChangeAspect="1"/>
          </p:cNvPicPr>
          <p:nvPr/>
        </p:nvPicPr>
        <p:blipFill>
          <a:blip r:embed="rId3"/>
          <a:stretch>
            <a:fillRect/>
          </a:stretch>
        </p:blipFill>
        <p:spPr>
          <a:xfrm>
            <a:off x="167085" y="2997789"/>
            <a:ext cx="8349752" cy="3457575"/>
          </a:xfrm>
          <a:prstGeom prst="rect">
            <a:avLst/>
          </a:prstGeom>
        </p:spPr>
      </p:pic>
    </p:spTree>
    <p:extLst>
      <p:ext uri="{BB962C8B-B14F-4D97-AF65-F5344CB8AC3E}">
        <p14:creationId xmlns:p14="http://schemas.microsoft.com/office/powerpoint/2010/main" val="22972213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水滴</Template>
  <TotalTime>38387</TotalTime>
  <Words>1688</Words>
  <Application>Microsoft Office PowerPoint</Application>
  <PresentationFormat>宽屏</PresentationFormat>
  <Paragraphs>185</Paragraphs>
  <Slides>19</Slides>
  <Notes>9</Notes>
  <HiddenSlides>0</HiddenSlides>
  <MMClips>1</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19</vt:i4>
      </vt:variant>
    </vt:vector>
  </HeadingPairs>
  <TitlesOfParts>
    <vt:vector size="26" baseType="lpstr">
      <vt:lpstr>黑体</vt:lpstr>
      <vt:lpstr>宋体</vt:lpstr>
      <vt:lpstr>Arial</vt:lpstr>
      <vt:lpstr>Calibri</vt:lpstr>
      <vt:lpstr>Calibri Light</vt:lpstr>
      <vt:lpstr>Wingdings</vt:lpstr>
      <vt:lpstr>Office 主题</vt:lpstr>
      <vt:lpstr>NVST二维太阳光谱数据处理</vt:lpstr>
      <vt:lpstr>太阳光谱观测</vt:lpstr>
      <vt:lpstr>NVST光谱仪现状：</vt:lpstr>
      <vt:lpstr>NVST二维光谱数据处理</vt:lpstr>
      <vt:lpstr>选用数据及说明：     NVST2015年4月15号的一组Ha光谱观测数据，以及同时间拍摄的一组狭缝监视像（slit-jaw）的图像，此监视像采用光球Tio波段（7058 A）。 </vt:lpstr>
      <vt:lpstr>NVST光谱观测的数据处理流程：</vt:lpstr>
      <vt:lpstr>二维单色像合成：</vt:lpstr>
      <vt:lpstr>数据分组：</vt:lpstr>
      <vt:lpstr>PowerPoint 演示文稿</vt:lpstr>
      <vt:lpstr>分组结果对比:</vt:lpstr>
      <vt:lpstr>图像选帧</vt:lpstr>
      <vt:lpstr>图像选帧</vt:lpstr>
      <vt:lpstr>图像选帧：</vt:lpstr>
      <vt:lpstr>二维单色像合成对比：</vt:lpstr>
      <vt:lpstr>PowerPoint 演示文稿</vt:lpstr>
      <vt:lpstr>PowerPoint 演示文稿</vt:lpstr>
      <vt:lpstr>PowerPoint 演示文稿</vt:lpstr>
      <vt:lpstr>PowerPoint 演示文稿</vt:lpstr>
      <vt:lpstr>PowerPoint 演示文稿</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NVST2015415Ha二位光谱处理</dc:title>
  <dc:creator>unknown</dc:creator>
  <cp:lastModifiedBy>cyf</cp:lastModifiedBy>
  <cp:revision>228</cp:revision>
  <dcterms:created xsi:type="dcterms:W3CDTF">2016-07-05T07:36:49Z</dcterms:created>
  <dcterms:modified xsi:type="dcterms:W3CDTF">2016-09-29T08:40:23Z</dcterms:modified>
</cp:coreProperties>
</file>