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94" r:id="rId1"/>
  </p:sldMasterIdLst>
  <p:notesMasterIdLst>
    <p:notesMasterId r:id="rId29"/>
  </p:notesMasterIdLst>
  <p:sldIdLst>
    <p:sldId id="1211" r:id="rId2"/>
    <p:sldId id="1555" r:id="rId3"/>
    <p:sldId id="1556" r:id="rId4"/>
    <p:sldId id="1557" r:id="rId5"/>
    <p:sldId id="1604" r:id="rId6"/>
    <p:sldId id="1469" r:id="rId7"/>
    <p:sldId id="1464" r:id="rId8"/>
    <p:sldId id="1465" r:id="rId9"/>
    <p:sldId id="1565" r:id="rId10"/>
    <p:sldId id="1466" r:id="rId11"/>
    <p:sldId id="1541" r:id="rId12"/>
    <p:sldId id="1544" r:id="rId13"/>
    <p:sldId id="1542" r:id="rId14"/>
    <p:sldId id="1585" r:id="rId15"/>
    <p:sldId id="1587" r:id="rId16"/>
    <p:sldId id="1598" r:id="rId17"/>
    <p:sldId id="1609" r:id="rId18"/>
    <p:sldId id="1626" r:id="rId19"/>
    <p:sldId id="1612" r:id="rId20"/>
    <p:sldId id="1613" r:id="rId21"/>
    <p:sldId id="1614" r:id="rId22"/>
    <p:sldId id="1616" r:id="rId23"/>
    <p:sldId id="1617" r:id="rId24"/>
    <p:sldId id="1623" r:id="rId25"/>
    <p:sldId id="1627" r:id="rId26"/>
    <p:sldId id="1628" r:id="rId27"/>
    <p:sldId id="1463" r:id="rId28"/>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FF0000"/>
    <a:srgbClr val="003300"/>
    <a:srgbClr val="0000FF"/>
    <a:srgbClr val="663300"/>
    <a:srgbClr val="003366"/>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89159" autoAdjust="0"/>
  </p:normalViewPr>
  <p:slideViewPr>
    <p:cSldViewPr>
      <p:cViewPr varScale="1">
        <p:scale>
          <a:sx n="78" d="100"/>
          <a:sy n="78" d="100"/>
        </p:scale>
        <p:origin x="942" y="-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mydoc\events\cvo_annual_meeting\voworkshop_history.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Attendees</a:t>
            </a:r>
            <a:endParaRPr lang="zh-CN" alt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cat>
            <c:numRef>
              <c:f>Sheet1!$A$2:$A$15</c:f>
              <c:numCache>
                <c:formatCode>General</c:formatCode>
                <c:ptCount val="14"/>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General</c:formatCode>
                <c:ptCount val="14"/>
                <c:pt idx="1">
                  <c:v>36</c:v>
                </c:pt>
                <c:pt idx="2">
                  <c:v>30</c:v>
                </c:pt>
                <c:pt idx="3">
                  <c:v>27</c:v>
                </c:pt>
                <c:pt idx="4">
                  <c:v>47</c:v>
                </c:pt>
                <c:pt idx="5">
                  <c:v>40</c:v>
                </c:pt>
                <c:pt idx="6">
                  <c:v>57</c:v>
                </c:pt>
                <c:pt idx="7">
                  <c:v>63</c:v>
                </c:pt>
                <c:pt idx="8">
                  <c:v>78</c:v>
                </c:pt>
                <c:pt idx="9">
                  <c:v>75</c:v>
                </c:pt>
                <c:pt idx="10">
                  <c:v>91</c:v>
                </c:pt>
                <c:pt idx="11">
                  <c:v>79</c:v>
                </c:pt>
                <c:pt idx="12">
                  <c:v>101</c:v>
                </c:pt>
                <c:pt idx="13">
                  <c:v>120</c:v>
                </c:pt>
              </c:numCache>
            </c:numRef>
          </c:val>
        </c:ser>
        <c:dLbls>
          <c:showLegendKey val="0"/>
          <c:showVal val="0"/>
          <c:showCatName val="0"/>
          <c:showSerName val="0"/>
          <c:showPercent val="0"/>
          <c:showBubbleSize val="0"/>
        </c:dLbls>
        <c:gapWidth val="219"/>
        <c:overlap val="-27"/>
        <c:axId val="424105136"/>
        <c:axId val="424105528"/>
      </c:barChart>
      <c:catAx>
        <c:axId val="42410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24105528"/>
        <c:crosses val="autoZero"/>
        <c:auto val="1"/>
        <c:lblAlgn val="ctr"/>
        <c:lblOffset val="100"/>
        <c:noMultiLvlLbl val="0"/>
      </c:catAx>
      <c:valAx>
        <c:axId val="424105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24105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D6208-ED91-40FF-B05D-491961716338}" type="doc">
      <dgm:prSet loTypeId="urn:microsoft.com/office/officeart/2005/8/layout/process1" loCatId="process" qsTypeId="urn:microsoft.com/office/officeart/2005/8/quickstyle/simple2" qsCatId="simple" csTypeId="urn:microsoft.com/office/officeart/2005/8/colors/accent1_1" csCatId="accent1" phldr="1"/>
      <dgm:spPr/>
    </dgm:pt>
    <dgm:pt modelId="{CF8EB4D4-1362-4670-ACCC-412A95097DB0}">
      <dgm:prSet phldrT="[文本]" custT="1"/>
      <dgm:spPr/>
      <dgm:t>
        <a:bodyPr lIns="0" tIns="0" rIns="0" bIns="0"/>
        <a:lstStyle/>
        <a:p>
          <a:r>
            <a:rPr lang="zh-CN" altLang="en-US" sz="1600" b="0" dirty="0" smtClean="0">
              <a:latin typeface="黑体" panose="02010609060101010101" pitchFamily="49" charset="-122"/>
              <a:ea typeface="黑体" panose="02010609060101010101" pitchFamily="49" charset="-122"/>
            </a:rPr>
            <a:t>时间申请</a:t>
          </a:r>
          <a:endParaRPr lang="zh-CN" altLang="en-US" sz="1600" b="0" dirty="0">
            <a:latin typeface="黑体" panose="02010609060101010101" pitchFamily="49" charset="-122"/>
            <a:ea typeface="黑体" panose="02010609060101010101" pitchFamily="49" charset="-122"/>
          </a:endParaRPr>
        </a:p>
      </dgm:t>
    </dgm:pt>
    <dgm:pt modelId="{95F5DC26-C731-4C9A-975D-CAB22D160BA8}" type="parTrans" cxnId="{BD5DB8A4-320C-4D62-8000-511AF2E552EF}">
      <dgm:prSet/>
      <dgm:spPr/>
      <dgm:t>
        <a:bodyPr/>
        <a:lstStyle/>
        <a:p>
          <a:endParaRPr lang="zh-CN" altLang="en-US" sz="1600" b="0">
            <a:latin typeface="黑体" panose="02010609060101010101" pitchFamily="49" charset="-122"/>
            <a:ea typeface="黑体" panose="02010609060101010101" pitchFamily="49" charset="-122"/>
          </a:endParaRPr>
        </a:p>
      </dgm:t>
    </dgm:pt>
    <dgm:pt modelId="{EDF2F97A-A461-447D-B138-C61F2A054C0A}" type="sibTrans" cxnId="{BD5DB8A4-320C-4D62-8000-511AF2E552EF}">
      <dgm:prSet custT="1"/>
      <dgm:spPr>
        <a:solidFill>
          <a:schemeClr val="accent1">
            <a:lumMod val="75000"/>
          </a:schemeClr>
        </a:solidFill>
      </dgm:spPr>
      <dgm:t>
        <a:bodyPr/>
        <a:lstStyle/>
        <a:p>
          <a:endParaRPr lang="zh-CN" altLang="en-US" sz="1600" b="0">
            <a:latin typeface="黑体" panose="02010609060101010101" pitchFamily="49" charset="-122"/>
            <a:ea typeface="黑体" panose="02010609060101010101" pitchFamily="49" charset="-122"/>
          </a:endParaRPr>
        </a:p>
      </dgm:t>
    </dgm:pt>
    <dgm:pt modelId="{9A31F6E2-05FB-4781-948E-715ED59C29C7}">
      <dgm:prSet phldrT="[文本]" custT="1"/>
      <dgm:spPr/>
      <dgm:t>
        <a:bodyPr lIns="0" tIns="0" rIns="0" bIns="0"/>
        <a:lstStyle/>
        <a:p>
          <a:r>
            <a:rPr lang="zh-CN" altLang="en-US" sz="1600" b="0" dirty="0" smtClean="0">
              <a:latin typeface="黑体" panose="02010609060101010101" pitchFamily="49" charset="-122"/>
              <a:ea typeface="黑体" panose="02010609060101010101" pitchFamily="49" charset="-122"/>
            </a:rPr>
            <a:t>观测辅助</a:t>
          </a:r>
          <a:endParaRPr lang="zh-CN" altLang="en-US" sz="1600" b="0" dirty="0">
            <a:latin typeface="黑体" panose="02010609060101010101" pitchFamily="49" charset="-122"/>
            <a:ea typeface="黑体" panose="02010609060101010101" pitchFamily="49" charset="-122"/>
          </a:endParaRPr>
        </a:p>
      </dgm:t>
    </dgm:pt>
    <dgm:pt modelId="{4AF309FF-61AF-45F2-8673-0468DC0AE779}" type="parTrans" cxnId="{68EBE7A9-0626-4321-A180-5EF115299760}">
      <dgm:prSet/>
      <dgm:spPr/>
      <dgm:t>
        <a:bodyPr/>
        <a:lstStyle/>
        <a:p>
          <a:endParaRPr lang="zh-CN" altLang="en-US" sz="1600" b="0">
            <a:latin typeface="黑体" panose="02010609060101010101" pitchFamily="49" charset="-122"/>
            <a:ea typeface="黑体" panose="02010609060101010101" pitchFamily="49" charset="-122"/>
          </a:endParaRPr>
        </a:p>
      </dgm:t>
    </dgm:pt>
    <dgm:pt modelId="{2321470E-97F1-486E-90D1-3ECF5D4B068C}" type="sibTrans" cxnId="{68EBE7A9-0626-4321-A180-5EF115299760}">
      <dgm:prSet custT="1"/>
      <dgm:spPr>
        <a:solidFill>
          <a:schemeClr val="accent1">
            <a:lumMod val="75000"/>
          </a:schemeClr>
        </a:solidFill>
      </dgm:spPr>
      <dgm:t>
        <a:bodyPr/>
        <a:lstStyle/>
        <a:p>
          <a:endParaRPr lang="zh-CN" altLang="en-US" sz="1600" b="0">
            <a:latin typeface="黑体" panose="02010609060101010101" pitchFamily="49" charset="-122"/>
            <a:ea typeface="黑体" panose="02010609060101010101" pitchFamily="49" charset="-122"/>
          </a:endParaRPr>
        </a:p>
      </dgm:t>
    </dgm:pt>
    <dgm:pt modelId="{E68F0C90-B90E-42D1-BB4C-C7176918BDAC}">
      <dgm:prSet phldrT="[文本]" custT="1"/>
      <dgm:spPr/>
      <dgm:t>
        <a:bodyPr lIns="0" tIns="0" rIns="0" bIns="0"/>
        <a:lstStyle/>
        <a:p>
          <a:r>
            <a:rPr lang="zh-CN" altLang="en-US" sz="1600" b="0" smtClean="0">
              <a:latin typeface="黑体" panose="02010609060101010101" pitchFamily="49" charset="-122"/>
              <a:ea typeface="黑体" panose="02010609060101010101" pitchFamily="49" charset="-122"/>
            </a:rPr>
            <a:t>数据归档</a:t>
          </a:r>
          <a:endParaRPr lang="zh-CN" altLang="en-US" sz="1600" b="0" dirty="0">
            <a:latin typeface="黑体" panose="02010609060101010101" pitchFamily="49" charset="-122"/>
            <a:ea typeface="黑体" panose="02010609060101010101" pitchFamily="49" charset="-122"/>
          </a:endParaRPr>
        </a:p>
      </dgm:t>
    </dgm:pt>
    <dgm:pt modelId="{97287520-F267-4717-9CA6-B2F7B2EBFA5A}" type="parTrans" cxnId="{F409ABDA-55BA-401F-B1F1-8953102F57D8}">
      <dgm:prSet/>
      <dgm:spPr/>
      <dgm:t>
        <a:bodyPr/>
        <a:lstStyle/>
        <a:p>
          <a:endParaRPr lang="zh-CN" altLang="en-US" sz="1600" b="0">
            <a:latin typeface="黑体" panose="02010609060101010101" pitchFamily="49" charset="-122"/>
            <a:ea typeface="黑体" panose="02010609060101010101" pitchFamily="49" charset="-122"/>
          </a:endParaRPr>
        </a:p>
      </dgm:t>
    </dgm:pt>
    <dgm:pt modelId="{31574565-46FB-4EBE-A44B-273B227462C7}" type="sibTrans" cxnId="{F409ABDA-55BA-401F-B1F1-8953102F57D8}">
      <dgm:prSet custT="1"/>
      <dgm:spPr>
        <a:solidFill>
          <a:schemeClr val="accent1">
            <a:lumMod val="75000"/>
          </a:schemeClr>
        </a:solidFill>
      </dgm:spPr>
      <dgm:t>
        <a:bodyPr/>
        <a:lstStyle/>
        <a:p>
          <a:endParaRPr lang="zh-CN" altLang="en-US" sz="1600" b="0">
            <a:latin typeface="黑体" panose="02010609060101010101" pitchFamily="49" charset="-122"/>
            <a:ea typeface="黑体" panose="02010609060101010101" pitchFamily="49" charset="-122"/>
          </a:endParaRPr>
        </a:p>
      </dgm:t>
    </dgm:pt>
    <dgm:pt modelId="{6B4C5C9D-1586-47AC-8B40-D34576FB714F}">
      <dgm:prSet custT="1"/>
      <dgm:spPr/>
      <dgm:t>
        <a:bodyPr lIns="0" tIns="0" rIns="0" bIns="0"/>
        <a:lstStyle/>
        <a:p>
          <a:r>
            <a:rPr lang="zh-CN" altLang="en-US" sz="1600" b="0" dirty="0" smtClean="0">
              <a:latin typeface="黑体" panose="02010609060101010101" pitchFamily="49" charset="-122"/>
              <a:ea typeface="黑体" panose="02010609060101010101" pitchFamily="49" charset="-122"/>
            </a:rPr>
            <a:t>预处理</a:t>
          </a:r>
          <a:endParaRPr lang="zh-CN" altLang="en-US" sz="1600" b="0" dirty="0">
            <a:latin typeface="黑体" panose="02010609060101010101" pitchFamily="49" charset="-122"/>
            <a:ea typeface="黑体" panose="02010609060101010101" pitchFamily="49" charset="-122"/>
          </a:endParaRPr>
        </a:p>
      </dgm:t>
    </dgm:pt>
    <dgm:pt modelId="{8016E2D4-3058-4CFD-AE11-FF2F98A5C8C4}" type="parTrans" cxnId="{4D669B04-C880-4DD3-A0B0-4F9C281B9A4D}">
      <dgm:prSet/>
      <dgm:spPr/>
      <dgm:t>
        <a:bodyPr/>
        <a:lstStyle/>
        <a:p>
          <a:endParaRPr lang="zh-CN" altLang="en-US" sz="1600" b="0">
            <a:latin typeface="黑体" panose="02010609060101010101" pitchFamily="49" charset="-122"/>
            <a:ea typeface="黑体" panose="02010609060101010101" pitchFamily="49" charset="-122"/>
          </a:endParaRPr>
        </a:p>
      </dgm:t>
    </dgm:pt>
    <dgm:pt modelId="{0D5D72DF-356D-46D6-B7E9-DA24AA3170D9}" type="sibTrans" cxnId="{4D669B04-C880-4DD3-A0B0-4F9C281B9A4D}">
      <dgm:prSet custT="1"/>
      <dgm:spPr>
        <a:solidFill>
          <a:schemeClr val="accent1">
            <a:lumMod val="75000"/>
          </a:schemeClr>
        </a:solidFill>
      </dgm:spPr>
      <dgm:t>
        <a:bodyPr/>
        <a:lstStyle/>
        <a:p>
          <a:endParaRPr lang="zh-CN" altLang="en-US" sz="1600" b="0">
            <a:latin typeface="黑体" panose="02010609060101010101" pitchFamily="49" charset="-122"/>
            <a:ea typeface="黑体" panose="02010609060101010101" pitchFamily="49" charset="-122"/>
          </a:endParaRPr>
        </a:p>
      </dgm:t>
    </dgm:pt>
    <dgm:pt modelId="{329F2A91-0A47-4054-872F-FD4E6791FE8C}">
      <dgm:prSet custT="1"/>
      <dgm:spPr/>
      <dgm:t>
        <a:bodyPr lIns="0" tIns="0" rIns="0" bIns="0"/>
        <a:lstStyle/>
        <a:p>
          <a:r>
            <a:rPr lang="zh-CN" altLang="en-US" sz="1600" b="0" dirty="0" smtClean="0">
              <a:latin typeface="黑体" panose="02010609060101010101" pitchFamily="49" charset="-122"/>
              <a:ea typeface="黑体" panose="02010609060101010101" pitchFamily="49" charset="-122"/>
            </a:rPr>
            <a:t>数据发布</a:t>
          </a:r>
          <a:endParaRPr lang="zh-CN" altLang="en-US" sz="1600" b="0" dirty="0">
            <a:latin typeface="黑体" panose="02010609060101010101" pitchFamily="49" charset="-122"/>
            <a:ea typeface="黑体" panose="02010609060101010101" pitchFamily="49" charset="-122"/>
          </a:endParaRPr>
        </a:p>
      </dgm:t>
    </dgm:pt>
    <dgm:pt modelId="{55047194-B803-4C1C-8072-CD26999B5576}" type="parTrans" cxnId="{26FC7AF6-D7F1-42DA-B947-4883F02812F8}">
      <dgm:prSet/>
      <dgm:spPr/>
      <dgm:t>
        <a:bodyPr/>
        <a:lstStyle/>
        <a:p>
          <a:endParaRPr lang="zh-CN" altLang="en-US" sz="1600" b="0">
            <a:latin typeface="黑体" panose="02010609060101010101" pitchFamily="49" charset="-122"/>
            <a:ea typeface="黑体" panose="02010609060101010101" pitchFamily="49" charset="-122"/>
          </a:endParaRPr>
        </a:p>
      </dgm:t>
    </dgm:pt>
    <dgm:pt modelId="{4F7122D8-B533-4380-A03F-0E4E23236324}" type="sibTrans" cxnId="{26FC7AF6-D7F1-42DA-B947-4883F02812F8}">
      <dgm:prSet custT="1"/>
      <dgm:spPr>
        <a:solidFill>
          <a:schemeClr val="accent1">
            <a:lumMod val="75000"/>
          </a:schemeClr>
        </a:solidFill>
      </dgm:spPr>
      <dgm:t>
        <a:bodyPr/>
        <a:lstStyle/>
        <a:p>
          <a:endParaRPr lang="zh-CN" altLang="en-US" sz="1600" b="0">
            <a:latin typeface="黑体" panose="02010609060101010101" pitchFamily="49" charset="-122"/>
            <a:ea typeface="黑体" panose="02010609060101010101" pitchFamily="49" charset="-122"/>
          </a:endParaRPr>
        </a:p>
      </dgm:t>
    </dgm:pt>
    <dgm:pt modelId="{3D670026-3E33-45A2-97CA-F3E2403AF87B}">
      <dgm:prSet custT="1"/>
      <dgm:spPr/>
      <dgm:t>
        <a:bodyPr lIns="0" tIns="0" rIns="0" bIns="0"/>
        <a:lstStyle/>
        <a:p>
          <a:r>
            <a:rPr lang="zh-CN" altLang="en-US" sz="1600" b="0" dirty="0" smtClean="0">
              <a:latin typeface="黑体" panose="02010609060101010101" pitchFamily="49" charset="-122"/>
              <a:ea typeface="黑体" panose="02010609060101010101" pitchFamily="49" charset="-122"/>
            </a:rPr>
            <a:t>处理分析</a:t>
          </a:r>
          <a:endParaRPr lang="zh-CN" altLang="en-US" sz="1600" b="0" dirty="0">
            <a:latin typeface="黑体" panose="02010609060101010101" pitchFamily="49" charset="-122"/>
            <a:ea typeface="黑体" panose="02010609060101010101" pitchFamily="49" charset="-122"/>
          </a:endParaRPr>
        </a:p>
      </dgm:t>
    </dgm:pt>
    <dgm:pt modelId="{1E39CEA7-5314-4655-BBFC-5057D02043EC}" type="parTrans" cxnId="{A2F9C94E-F3DD-4400-BCCC-C706D4A0F833}">
      <dgm:prSet/>
      <dgm:spPr/>
      <dgm:t>
        <a:bodyPr/>
        <a:lstStyle/>
        <a:p>
          <a:endParaRPr lang="zh-CN" altLang="en-US" sz="1600" b="0">
            <a:latin typeface="黑体" panose="02010609060101010101" pitchFamily="49" charset="-122"/>
            <a:ea typeface="黑体" panose="02010609060101010101" pitchFamily="49" charset="-122"/>
          </a:endParaRPr>
        </a:p>
      </dgm:t>
    </dgm:pt>
    <dgm:pt modelId="{40088C88-3DF2-4B66-B55F-E5DAD0DCD94C}" type="sibTrans" cxnId="{A2F9C94E-F3DD-4400-BCCC-C706D4A0F833}">
      <dgm:prSet custT="1"/>
      <dgm:spPr>
        <a:solidFill>
          <a:schemeClr val="accent1">
            <a:lumMod val="75000"/>
          </a:schemeClr>
        </a:solidFill>
      </dgm:spPr>
      <dgm:t>
        <a:bodyPr/>
        <a:lstStyle/>
        <a:p>
          <a:endParaRPr lang="zh-CN" altLang="en-US" sz="1600" b="0">
            <a:latin typeface="黑体" panose="02010609060101010101" pitchFamily="49" charset="-122"/>
            <a:ea typeface="黑体" panose="02010609060101010101" pitchFamily="49" charset="-122"/>
          </a:endParaRPr>
        </a:p>
      </dgm:t>
    </dgm:pt>
    <dgm:pt modelId="{7382F7EF-5AB4-4ACD-BF32-AFB8A6215FB6}">
      <dgm:prSet custT="1"/>
      <dgm:spPr/>
      <dgm:t>
        <a:bodyPr lIns="0" tIns="0" rIns="0" bIns="0"/>
        <a:lstStyle/>
        <a:p>
          <a:r>
            <a:rPr lang="zh-CN" altLang="en-US" sz="1600" b="0" dirty="0" smtClean="0">
              <a:latin typeface="黑体" panose="02010609060101010101" pitchFamily="49" charset="-122"/>
              <a:ea typeface="黑体" panose="02010609060101010101" pitchFamily="49" charset="-122"/>
            </a:rPr>
            <a:t>成果统计</a:t>
          </a:r>
          <a:endParaRPr lang="zh-CN" altLang="en-US" sz="1600" b="0" dirty="0">
            <a:latin typeface="黑体" panose="02010609060101010101" pitchFamily="49" charset="-122"/>
            <a:ea typeface="黑体" panose="02010609060101010101" pitchFamily="49" charset="-122"/>
          </a:endParaRPr>
        </a:p>
      </dgm:t>
    </dgm:pt>
    <dgm:pt modelId="{4293C85D-3261-443C-95E7-5F993F76EA7E}" type="parTrans" cxnId="{1D9D4F6E-48CC-43DB-8731-9182E2AD0983}">
      <dgm:prSet/>
      <dgm:spPr/>
      <dgm:t>
        <a:bodyPr/>
        <a:lstStyle/>
        <a:p>
          <a:endParaRPr lang="zh-CN" altLang="en-US" sz="1600" b="0">
            <a:latin typeface="黑体" panose="02010609060101010101" pitchFamily="49" charset="-122"/>
            <a:ea typeface="黑体" panose="02010609060101010101" pitchFamily="49" charset="-122"/>
          </a:endParaRPr>
        </a:p>
      </dgm:t>
    </dgm:pt>
    <dgm:pt modelId="{59C21C93-2377-4DE6-ADB6-A9DCD329A3DB}" type="sibTrans" cxnId="{1D9D4F6E-48CC-43DB-8731-9182E2AD0983}">
      <dgm:prSet/>
      <dgm:spPr/>
      <dgm:t>
        <a:bodyPr/>
        <a:lstStyle/>
        <a:p>
          <a:endParaRPr lang="zh-CN" altLang="en-US" sz="1600" b="0">
            <a:latin typeface="黑体" panose="02010609060101010101" pitchFamily="49" charset="-122"/>
            <a:ea typeface="黑体" panose="02010609060101010101" pitchFamily="49" charset="-122"/>
          </a:endParaRPr>
        </a:p>
      </dgm:t>
    </dgm:pt>
    <dgm:pt modelId="{47413350-43B6-4B57-9C0A-C785E8A7DCE5}" type="pres">
      <dgm:prSet presAssocID="{F9FD6208-ED91-40FF-B05D-491961716338}" presName="Name0" presStyleCnt="0">
        <dgm:presLayoutVars>
          <dgm:dir/>
          <dgm:resizeHandles val="exact"/>
        </dgm:presLayoutVars>
      </dgm:prSet>
      <dgm:spPr/>
    </dgm:pt>
    <dgm:pt modelId="{ABA3F395-E5D0-4BDF-ACC9-01F8EF7D3697}" type="pres">
      <dgm:prSet presAssocID="{CF8EB4D4-1362-4670-ACCC-412A95097DB0}" presName="node" presStyleLbl="node1" presStyleIdx="0" presStyleCnt="7" custScaleY="73202">
        <dgm:presLayoutVars>
          <dgm:bulletEnabled val="1"/>
        </dgm:presLayoutVars>
      </dgm:prSet>
      <dgm:spPr/>
      <dgm:t>
        <a:bodyPr/>
        <a:lstStyle/>
        <a:p>
          <a:endParaRPr lang="zh-CN" altLang="en-US"/>
        </a:p>
      </dgm:t>
    </dgm:pt>
    <dgm:pt modelId="{5EADE1F3-93CA-4F06-8481-462AF23960EA}" type="pres">
      <dgm:prSet presAssocID="{EDF2F97A-A461-447D-B138-C61F2A054C0A}" presName="sibTrans" presStyleLbl="sibTrans2D1" presStyleIdx="0" presStyleCnt="6"/>
      <dgm:spPr/>
      <dgm:t>
        <a:bodyPr/>
        <a:lstStyle/>
        <a:p>
          <a:endParaRPr lang="zh-CN" altLang="en-US"/>
        </a:p>
      </dgm:t>
    </dgm:pt>
    <dgm:pt modelId="{A111641B-CBB7-4261-A6E7-065AB5783728}" type="pres">
      <dgm:prSet presAssocID="{EDF2F97A-A461-447D-B138-C61F2A054C0A}" presName="connectorText" presStyleLbl="sibTrans2D1" presStyleIdx="0" presStyleCnt="6"/>
      <dgm:spPr/>
      <dgm:t>
        <a:bodyPr/>
        <a:lstStyle/>
        <a:p>
          <a:endParaRPr lang="zh-CN" altLang="en-US"/>
        </a:p>
      </dgm:t>
    </dgm:pt>
    <dgm:pt modelId="{B83A5EE6-B188-4592-83D8-31CD7F9BB803}" type="pres">
      <dgm:prSet presAssocID="{9A31F6E2-05FB-4781-948E-715ED59C29C7}" presName="node" presStyleLbl="node1" presStyleIdx="1" presStyleCnt="7" custScaleY="73202">
        <dgm:presLayoutVars>
          <dgm:bulletEnabled val="1"/>
        </dgm:presLayoutVars>
      </dgm:prSet>
      <dgm:spPr/>
      <dgm:t>
        <a:bodyPr/>
        <a:lstStyle/>
        <a:p>
          <a:endParaRPr lang="zh-CN" altLang="en-US"/>
        </a:p>
      </dgm:t>
    </dgm:pt>
    <dgm:pt modelId="{63FEEB5D-55E1-4A90-80A2-CC3CA10E9FA1}" type="pres">
      <dgm:prSet presAssocID="{2321470E-97F1-486E-90D1-3ECF5D4B068C}" presName="sibTrans" presStyleLbl="sibTrans2D1" presStyleIdx="1" presStyleCnt="6"/>
      <dgm:spPr/>
      <dgm:t>
        <a:bodyPr/>
        <a:lstStyle/>
        <a:p>
          <a:endParaRPr lang="zh-CN" altLang="en-US"/>
        </a:p>
      </dgm:t>
    </dgm:pt>
    <dgm:pt modelId="{FA9B9E8C-731C-4CC7-82F6-D4540BEE7F88}" type="pres">
      <dgm:prSet presAssocID="{2321470E-97F1-486E-90D1-3ECF5D4B068C}" presName="connectorText" presStyleLbl="sibTrans2D1" presStyleIdx="1" presStyleCnt="6"/>
      <dgm:spPr/>
      <dgm:t>
        <a:bodyPr/>
        <a:lstStyle/>
        <a:p>
          <a:endParaRPr lang="zh-CN" altLang="en-US"/>
        </a:p>
      </dgm:t>
    </dgm:pt>
    <dgm:pt modelId="{64908D93-FD63-4EEF-90D1-90C1F04354CF}" type="pres">
      <dgm:prSet presAssocID="{E68F0C90-B90E-42D1-BB4C-C7176918BDAC}" presName="node" presStyleLbl="node1" presStyleIdx="2" presStyleCnt="7" custScaleY="73202">
        <dgm:presLayoutVars>
          <dgm:bulletEnabled val="1"/>
        </dgm:presLayoutVars>
      </dgm:prSet>
      <dgm:spPr/>
      <dgm:t>
        <a:bodyPr/>
        <a:lstStyle/>
        <a:p>
          <a:endParaRPr lang="zh-CN" altLang="en-US"/>
        </a:p>
      </dgm:t>
    </dgm:pt>
    <dgm:pt modelId="{D3F97B79-6F69-4A71-A110-F4CB141170D3}" type="pres">
      <dgm:prSet presAssocID="{31574565-46FB-4EBE-A44B-273B227462C7}" presName="sibTrans" presStyleLbl="sibTrans2D1" presStyleIdx="2" presStyleCnt="6"/>
      <dgm:spPr/>
      <dgm:t>
        <a:bodyPr/>
        <a:lstStyle/>
        <a:p>
          <a:endParaRPr lang="zh-CN" altLang="en-US"/>
        </a:p>
      </dgm:t>
    </dgm:pt>
    <dgm:pt modelId="{D00807AB-2512-4FB7-8BE3-BCCBA0A7E6E5}" type="pres">
      <dgm:prSet presAssocID="{31574565-46FB-4EBE-A44B-273B227462C7}" presName="connectorText" presStyleLbl="sibTrans2D1" presStyleIdx="2" presStyleCnt="6"/>
      <dgm:spPr/>
      <dgm:t>
        <a:bodyPr/>
        <a:lstStyle/>
        <a:p>
          <a:endParaRPr lang="zh-CN" altLang="en-US"/>
        </a:p>
      </dgm:t>
    </dgm:pt>
    <dgm:pt modelId="{8357EEB4-237B-4F25-BDE3-DCDF96E9227B}" type="pres">
      <dgm:prSet presAssocID="{6B4C5C9D-1586-47AC-8B40-D34576FB714F}" presName="node" presStyleLbl="node1" presStyleIdx="3" presStyleCnt="7" custScaleY="73202">
        <dgm:presLayoutVars>
          <dgm:bulletEnabled val="1"/>
        </dgm:presLayoutVars>
      </dgm:prSet>
      <dgm:spPr/>
      <dgm:t>
        <a:bodyPr/>
        <a:lstStyle/>
        <a:p>
          <a:endParaRPr lang="zh-CN" altLang="en-US"/>
        </a:p>
      </dgm:t>
    </dgm:pt>
    <dgm:pt modelId="{DF1E34B1-AB75-4E40-A56C-034F827D6C15}" type="pres">
      <dgm:prSet presAssocID="{0D5D72DF-356D-46D6-B7E9-DA24AA3170D9}" presName="sibTrans" presStyleLbl="sibTrans2D1" presStyleIdx="3" presStyleCnt="6"/>
      <dgm:spPr/>
      <dgm:t>
        <a:bodyPr/>
        <a:lstStyle/>
        <a:p>
          <a:endParaRPr lang="zh-CN" altLang="en-US"/>
        </a:p>
      </dgm:t>
    </dgm:pt>
    <dgm:pt modelId="{8F4789CC-B492-4EDC-8B93-E7F59F234C0B}" type="pres">
      <dgm:prSet presAssocID="{0D5D72DF-356D-46D6-B7E9-DA24AA3170D9}" presName="connectorText" presStyleLbl="sibTrans2D1" presStyleIdx="3" presStyleCnt="6"/>
      <dgm:spPr/>
      <dgm:t>
        <a:bodyPr/>
        <a:lstStyle/>
        <a:p>
          <a:endParaRPr lang="zh-CN" altLang="en-US"/>
        </a:p>
      </dgm:t>
    </dgm:pt>
    <dgm:pt modelId="{490B6B6D-E7B8-4520-8EFC-49395848176D}" type="pres">
      <dgm:prSet presAssocID="{329F2A91-0A47-4054-872F-FD4E6791FE8C}" presName="node" presStyleLbl="node1" presStyleIdx="4" presStyleCnt="7" custScaleY="73202">
        <dgm:presLayoutVars>
          <dgm:bulletEnabled val="1"/>
        </dgm:presLayoutVars>
      </dgm:prSet>
      <dgm:spPr/>
      <dgm:t>
        <a:bodyPr/>
        <a:lstStyle/>
        <a:p>
          <a:endParaRPr lang="zh-CN" altLang="en-US"/>
        </a:p>
      </dgm:t>
    </dgm:pt>
    <dgm:pt modelId="{B5AA7CE2-9A15-4E8E-AD6F-633286ABB8C5}" type="pres">
      <dgm:prSet presAssocID="{4F7122D8-B533-4380-A03F-0E4E23236324}" presName="sibTrans" presStyleLbl="sibTrans2D1" presStyleIdx="4" presStyleCnt="6"/>
      <dgm:spPr/>
      <dgm:t>
        <a:bodyPr/>
        <a:lstStyle/>
        <a:p>
          <a:endParaRPr lang="zh-CN" altLang="en-US"/>
        </a:p>
      </dgm:t>
    </dgm:pt>
    <dgm:pt modelId="{EFED6A09-B4FB-4198-82F7-7F655C626191}" type="pres">
      <dgm:prSet presAssocID="{4F7122D8-B533-4380-A03F-0E4E23236324}" presName="connectorText" presStyleLbl="sibTrans2D1" presStyleIdx="4" presStyleCnt="6"/>
      <dgm:spPr/>
      <dgm:t>
        <a:bodyPr/>
        <a:lstStyle/>
        <a:p>
          <a:endParaRPr lang="zh-CN" altLang="en-US"/>
        </a:p>
      </dgm:t>
    </dgm:pt>
    <dgm:pt modelId="{855C620D-F650-4E67-96D0-9F8C7CB1E0A2}" type="pres">
      <dgm:prSet presAssocID="{3D670026-3E33-45A2-97CA-F3E2403AF87B}" presName="node" presStyleLbl="node1" presStyleIdx="5" presStyleCnt="7" custScaleY="73202">
        <dgm:presLayoutVars>
          <dgm:bulletEnabled val="1"/>
        </dgm:presLayoutVars>
      </dgm:prSet>
      <dgm:spPr/>
      <dgm:t>
        <a:bodyPr/>
        <a:lstStyle/>
        <a:p>
          <a:endParaRPr lang="zh-CN" altLang="en-US"/>
        </a:p>
      </dgm:t>
    </dgm:pt>
    <dgm:pt modelId="{803FAAC0-2B02-4132-A29C-38A55847A3A8}" type="pres">
      <dgm:prSet presAssocID="{40088C88-3DF2-4B66-B55F-E5DAD0DCD94C}" presName="sibTrans" presStyleLbl="sibTrans2D1" presStyleIdx="5" presStyleCnt="6"/>
      <dgm:spPr/>
      <dgm:t>
        <a:bodyPr/>
        <a:lstStyle/>
        <a:p>
          <a:endParaRPr lang="zh-CN" altLang="en-US"/>
        </a:p>
      </dgm:t>
    </dgm:pt>
    <dgm:pt modelId="{63634B01-3DAF-4F66-A38B-3E314ED0A6AD}" type="pres">
      <dgm:prSet presAssocID="{40088C88-3DF2-4B66-B55F-E5DAD0DCD94C}" presName="connectorText" presStyleLbl="sibTrans2D1" presStyleIdx="5" presStyleCnt="6"/>
      <dgm:spPr/>
      <dgm:t>
        <a:bodyPr/>
        <a:lstStyle/>
        <a:p>
          <a:endParaRPr lang="zh-CN" altLang="en-US"/>
        </a:p>
      </dgm:t>
    </dgm:pt>
    <dgm:pt modelId="{9C3DD7EE-35F6-478A-898D-927588B60B3E}" type="pres">
      <dgm:prSet presAssocID="{7382F7EF-5AB4-4ACD-BF32-AFB8A6215FB6}" presName="node" presStyleLbl="node1" presStyleIdx="6" presStyleCnt="7" custScaleY="73202">
        <dgm:presLayoutVars>
          <dgm:bulletEnabled val="1"/>
        </dgm:presLayoutVars>
      </dgm:prSet>
      <dgm:spPr/>
      <dgm:t>
        <a:bodyPr/>
        <a:lstStyle/>
        <a:p>
          <a:endParaRPr lang="zh-CN" altLang="en-US"/>
        </a:p>
      </dgm:t>
    </dgm:pt>
  </dgm:ptLst>
  <dgm:cxnLst>
    <dgm:cxn modelId="{0E42D2C3-4B80-4057-AB86-D1CE52030FB5}" type="presOf" srcId="{EDF2F97A-A461-447D-B138-C61F2A054C0A}" destId="{5EADE1F3-93CA-4F06-8481-462AF23960EA}" srcOrd="0" destOrd="0" presId="urn:microsoft.com/office/officeart/2005/8/layout/process1"/>
    <dgm:cxn modelId="{754258A4-633F-4A36-B7DC-11ADC58AD83A}" type="presOf" srcId="{9A31F6E2-05FB-4781-948E-715ED59C29C7}" destId="{B83A5EE6-B188-4592-83D8-31CD7F9BB803}" srcOrd="0" destOrd="0" presId="urn:microsoft.com/office/officeart/2005/8/layout/process1"/>
    <dgm:cxn modelId="{68EBE7A9-0626-4321-A180-5EF115299760}" srcId="{F9FD6208-ED91-40FF-B05D-491961716338}" destId="{9A31F6E2-05FB-4781-948E-715ED59C29C7}" srcOrd="1" destOrd="0" parTransId="{4AF309FF-61AF-45F2-8673-0468DC0AE779}" sibTransId="{2321470E-97F1-486E-90D1-3ECF5D4B068C}"/>
    <dgm:cxn modelId="{6AA81514-B39A-4138-BB10-0E7BE2FBB656}" type="presOf" srcId="{6B4C5C9D-1586-47AC-8B40-D34576FB714F}" destId="{8357EEB4-237B-4F25-BDE3-DCDF96E9227B}" srcOrd="0" destOrd="0" presId="urn:microsoft.com/office/officeart/2005/8/layout/process1"/>
    <dgm:cxn modelId="{26FC7AF6-D7F1-42DA-B947-4883F02812F8}" srcId="{F9FD6208-ED91-40FF-B05D-491961716338}" destId="{329F2A91-0A47-4054-872F-FD4E6791FE8C}" srcOrd="4" destOrd="0" parTransId="{55047194-B803-4C1C-8072-CD26999B5576}" sibTransId="{4F7122D8-B533-4380-A03F-0E4E23236324}"/>
    <dgm:cxn modelId="{B053869D-64B7-4D13-B8A4-B5B2F26BF4B9}" type="presOf" srcId="{0D5D72DF-356D-46D6-B7E9-DA24AA3170D9}" destId="{8F4789CC-B492-4EDC-8B93-E7F59F234C0B}" srcOrd="1" destOrd="0" presId="urn:microsoft.com/office/officeart/2005/8/layout/process1"/>
    <dgm:cxn modelId="{B0D56863-6E26-44C5-821D-AADAB65CE064}" type="presOf" srcId="{EDF2F97A-A461-447D-B138-C61F2A054C0A}" destId="{A111641B-CBB7-4261-A6E7-065AB5783728}" srcOrd="1" destOrd="0" presId="urn:microsoft.com/office/officeart/2005/8/layout/process1"/>
    <dgm:cxn modelId="{1E403BA5-62C0-4FFD-B5A2-36FFC34EE8C0}" type="presOf" srcId="{31574565-46FB-4EBE-A44B-273B227462C7}" destId="{D00807AB-2512-4FB7-8BE3-BCCBA0A7E6E5}" srcOrd="1" destOrd="0" presId="urn:microsoft.com/office/officeart/2005/8/layout/process1"/>
    <dgm:cxn modelId="{1A208F21-5128-4531-AE0C-7F443ED736AB}" type="presOf" srcId="{2321470E-97F1-486E-90D1-3ECF5D4B068C}" destId="{FA9B9E8C-731C-4CC7-82F6-D4540BEE7F88}" srcOrd="1" destOrd="0" presId="urn:microsoft.com/office/officeart/2005/8/layout/process1"/>
    <dgm:cxn modelId="{9B7C0A46-65A8-4339-8213-20E277FE583B}" type="presOf" srcId="{4F7122D8-B533-4380-A03F-0E4E23236324}" destId="{B5AA7CE2-9A15-4E8E-AD6F-633286ABB8C5}" srcOrd="0" destOrd="0" presId="urn:microsoft.com/office/officeart/2005/8/layout/process1"/>
    <dgm:cxn modelId="{A2F9C94E-F3DD-4400-BCCC-C706D4A0F833}" srcId="{F9FD6208-ED91-40FF-B05D-491961716338}" destId="{3D670026-3E33-45A2-97CA-F3E2403AF87B}" srcOrd="5" destOrd="0" parTransId="{1E39CEA7-5314-4655-BBFC-5057D02043EC}" sibTransId="{40088C88-3DF2-4B66-B55F-E5DAD0DCD94C}"/>
    <dgm:cxn modelId="{9E3C5995-782A-4B5E-9D9A-2829F9154944}" type="presOf" srcId="{31574565-46FB-4EBE-A44B-273B227462C7}" destId="{D3F97B79-6F69-4A71-A110-F4CB141170D3}" srcOrd="0" destOrd="0" presId="urn:microsoft.com/office/officeart/2005/8/layout/process1"/>
    <dgm:cxn modelId="{E2ED15C3-602A-4481-A476-A785B5B3AA9A}" type="presOf" srcId="{F9FD6208-ED91-40FF-B05D-491961716338}" destId="{47413350-43B6-4B57-9C0A-C785E8A7DCE5}" srcOrd="0" destOrd="0" presId="urn:microsoft.com/office/officeart/2005/8/layout/process1"/>
    <dgm:cxn modelId="{3E586F88-330A-4A50-B1DC-C4488B15C519}" type="presOf" srcId="{E68F0C90-B90E-42D1-BB4C-C7176918BDAC}" destId="{64908D93-FD63-4EEF-90D1-90C1F04354CF}" srcOrd="0" destOrd="0" presId="urn:microsoft.com/office/officeart/2005/8/layout/process1"/>
    <dgm:cxn modelId="{2DB8F8A8-F2FF-4801-8C0C-C3C7A58F9688}" type="presOf" srcId="{0D5D72DF-356D-46D6-B7E9-DA24AA3170D9}" destId="{DF1E34B1-AB75-4E40-A56C-034F827D6C15}" srcOrd="0" destOrd="0" presId="urn:microsoft.com/office/officeart/2005/8/layout/process1"/>
    <dgm:cxn modelId="{0379C2CC-3997-47A3-9AAE-80C6F1644178}" type="presOf" srcId="{40088C88-3DF2-4B66-B55F-E5DAD0DCD94C}" destId="{803FAAC0-2B02-4132-A29C-38A55847A3A8}" srcOrd="0" destOrd="0" presId="urn:microsoft.com/office/officeart/2005/8/layout/process1"/>
    <dgm:cxn modelId="{F23C7560-D47C-4192-91D0-E93115046FA5}" type="presOf" srcId="{4F7122D8-B533-4380-A03F-0E4E23236324}" destId="{EFED6A09-B4FB-4198-82F7-7F655C626191}" srcOrd="1" destOrd="0" presId="urn:microsoft.com/office/officeart/2005/8/layout/process1"/>
    <dgm:cxn modelId="{ECB8A776-01F2-4BDA-A056-ECE577F9DF45}" type="presOf" srcId="{2321470E-97F1-486E-90D1-3ECF5D4B068C}" destId="{63FEEB5D-55E1-4A90-80A2-CC3CA10E9FA1}" srcOrd="0" destOrd="0" presId="urn:microsoft.com/office/officeart/2005/8/layout/process1"/>
    <dgm:cxn modelId="{CD498F9F-F642-4FA7-9F4E-85BB3F5A7C28}" type="presOf" srcId="{40088C88-3DF2-4B66-B55F-E5DAD0DCD94C}" destId="{63634B01-3DAF-4F66-A38B-3E314ED0A6AD}" srcOrd="1" destOrd="0" presId="urn:microsoft.com/office/officeart/2005/8/layout/process1"/>
    <dgm:cxn modelId="{CC2A13B8-8EB7-4085-A9DC-27B335CAFEF1}" type="presOf" srcId="{329F2A91-0A47-4054-872F-FD4E6791FE8C}" destId="{490B6B6D-E7B8-4520-8EFC-49395848176D}" srcOrd="0" destOrd="0" presId="urn:microsoft.com/office/officeart/2005/8/layout/process1"/>
    <dgm:cxn modelId="{1D9D4F6E-48CC-43DB-8731-9182E2AD0983}" srcId="{F9FD6208-ED91-40FF-B05D-491961716338}" destId="{7382F7EF-5AB4-4ACD-BF32-AFB8A6215FB6}" srcOrd="6" destOrd="0" parTransId="{4293C85D-3261-443C-95E7-5F993F76EA7E}" sibTransId="{59C21C93-2377-4DE6-ADB6-A9DCD329A3DB}"/>
    <dgm:cxn modelId="{F409ABDA-55BA-401F-B1F1-8953102F57D8}" srcId="{F9FD6208-ED91-40FF-B05D-491961716338}" destId="{E68F0C90-B90E-42D1-BB4C-C7176918BDAC}" srcOrd="2" destOrd="0" parTransId="{97287520-F267-4717-9CA6-B2F7B2EBFA5A}" sibTransId="{31574565-46FB-4EBE-A44B-273B227462C7}"/>
    <dgm:cxn modelId="{4D669B04-C880-4DD3-A0B0-4F9C281B9A4D}" srcId="{F9FD6208-ED91-40FF-B05D-491961716338}" destId="{6B4C5C9D-1586-47AC-8B40-D34576FB714F}" srcOrd="3" destOrd="0" parTransId="{8016E2D4-3058-4CFD-AE11-FF2F98A5C8C4}" sibTransId="{0D5D72DF-356D-46D6-B7E9-DA24AA3170D9}"/>
    <dgm:cxn modelId="{BD5DB8A4-320C-4D62-8000-511AF2E552EF}" srcId="{F9FD6208-ED91-40FF-B05D-491961716338}" destId="{CF8EB4D4-1362-4670-ACCC-412A95097DB0}" srcOrd="0" destOrd="0" parTransId="{95F5DC26-C731-4C9A-975D-CAB22D160BA8}" sibTransId="{EDF2F97A-A461-447D-B138-C61F2A054C0A}"/>
    <dgm:cxn modelId="{E6D14812-88A7-445C-AA8D-47B6FB30FA6B}" type="presOf" srcId="{7382F7EF-5AB4-4ACD-BF32-AFB8A6215FB6}" destId="{9C3DD7EE-35F6-478A-898D-927588B60B3E}" srcOrd="0" destOrd="0" presId="urn:microsoft.com/office/officeart/2005/8/layout/process1"/>
    <dgm:cxn modelId="{FDB7A8A1-465B-477F-AE0F-23F25A625B50}" type="presOf" srcId="{3D670026-3E33-45A2-97CA-F3E2403AF87B}" destId="{855C620D-F650-4E67-96D0-9F8C7CB1E0A2}" srcOrd="0" destOrd="0" presId="urn:microsoft.com/office/officeart/2005/8/layout/process1"/>
    <dgm:cxn modelId="{8AD7FF33-DA9C-475D-8734-67F70437C332}" type="presOf" srcId="{CF8EB4D4-1362-4670-ACCC-412A95097DB0}" destId="{ABA3F395-E5D0-4BDF-ACC9-01F8EF7D3697}" srcOrd="0" destOrd="0" presId="urn:microsoft.com/office/officeart/2005/8/layout/process1"/>
    <dgm:cxn modelId="{B5A83A4D-7FE2-421E-A978-0B8DFC9D6D29}" type="presParOf" srcId="{47413350-43B6-4B57-9C0A-C785E8A7DCE5}" destId="{ABA3F395-E5D0-4BDF-ACC9-01F8EF7D3697}" srcOrd="0" destOrd="0" presId="urn:microsoft.com/office/officeart/2005/8/layout/process1"/>
    <dgm:cxn modelId="{9646698D-673F-4C7F-83E4-84A508F8BB22}" type="presParOf" srcId="{47413350-43B6-4B57-9C0A-C785E8A7DCE5}" destId="{5EADE1F3-93CA-4F06-8481-462AF23960EA}" srcOrd="1" destOrd="0" presId="urn:microsoft.com/office/officeart/2005/8/layout/process1"/>
    <dgm:cxn modelId="{14CAB6A3-CA8C-4818-8837-6FB4B71F2F44}" type="presParOf" srcId="{5EADE1F3-93CA-4F06-8481-462AF23960EA}" destId="{A111641B-CBB7-4261-A6E7-065AB5783728}" srcOrd="0" destOrd="0" presId="urn:microsoft.com/office/officeart/2005/8/layout/process1"/>
    <dgm:cxn modelId="{D4BA2B1E-96C6-4813-AEAF-AA512B2D007D}" type="presParOf" srcId="{47413350-43B6-4B57-9C0A-C785E8A7DCE5}" destId="{B83A5EE6-B188-4592-83D8-31CD7F9BB803}" srcOrd="2" destOrd="0" presId="urn:microsoft.com/office/officeart/2005/8/layout/process1"/>
    <dgm:cxn modelId="{8296966D-E987-4249-B53F-AF2D7C24E95B}" type="presParOf" srcId="{47413350-43B6-4B57-9C0A-C785E8A7DCE5}" destId="{63FEEB5D-55E1-4A90-80A2-CC3CA10E9FA1}" srcOrd="3" destOrd="0" presId="urn:microsoft.com/office/officeart/2005/8/layout/process1"/>
    <dgm:cxn modelId="{ECD9D923-297F-4B31-A3AC-6423357E4F9C}" type="presParOf" srcId="{63FEEB5D-55E1-4A90-80A2-CC3CA10E9FA1}" destId="{FA9B9E8C-731C-4CC7-82F6-D4540BEE7F88}" srcOrd="0" destOrd="0" presId="urn:microsoft.com/office/officeart/2005/8/layout/process1"/>
    <dgm:cxn modelId="{99EC798D-E0A8-4EA4-97BC-F979D3F806D5}" type="presParOf" srcId="{47413350-43B6-4B57-9C0A-C785E8A7DCE5}" destId="{64908D93-FD63-4EEF-90D1-90C1F04354CF}" srcOrd="4" destOrd="0" presId="urn:microsoft.com/office/officeart/2005/8/layout/process1"/>
    <dgm:cxn modelId="{C27441E8-1318-4F54-AD4C-9C7C00ACB553}" type="presParOf" srcId="{47413350-43B6-4B57-9C0A-C785E8A7DCE5}" destId="{D3F97B79-6F69-4A71-A110-F4CB141170D3}" srcOrd="5" destOrd="0" presId="urn:microsoft.com/office/officeart/2005/8/layout/process1"/>
    <dgm:cxn modelId="{BC24EA87-5EBC-4379-A67F-0C16D97DB1EB}" type="presParOf" srcId="{D3F97B79-6F69-4A71-A110-F4CB141170D3}" destId="{D00807AB-2512-4FB7-8BE3-BCCBA0A7E6E5}" srcOrd="0" destOrd="0" presId="urn:microsoft.com/office/officeart/2005/8/layout/process1"/>
    <dgm:cxn modelId="{94367E82-066C-4BCD-9614-369C6E7AB448}" type="presParOf" srcId="{47413350-43B6-4B57-9C0A-C785E8A7DCE5}" destId="{8357EEB4-237B-4F25-BDE3-DCDF96E9227B}" srcOrd="6" destOrd="0" presId="urn:microsoft.com/office/officeart/2005/8/layout/process1"/>
    <dgm:cxn modelId="{425EB91E-6024-476F-85FB-349D4BED91F0}" type="presParOf" srcId="{47413350-43B6-4B57-9C0A-C785E8A7DCE5}" destId="{DF1E34B1-AB75-4E40-A56C-034F827D6C15}" srcOrd="7" destOrd="0" presId="urn:microsoft.com/office/officeart/2005/8/layout/process1"/>
    <dgm:cxn modelId="{128560F5-1AD1-4EDA-8BE7-8651AB62ABA2}" type="presParOf" srcId="{DF1E34B1-AB75-4E40-A56C-034F827D6C15}" destId="{8F4789CC-B492-4EDC-8B93-E7F59F234C0B}" srcOrd="0" destOrd="0" presId="urn:microsoft.com/office/officeart/2005/8/layout/process1"/>
    <dgm:cxn modelId="{8491396B-0055-4314-805C-7FA2FDE349DF}" type="presParOf" srcId="{47413350-43B6-4B57-9C0A-C785E8A7DCE5}" destId="{490B6B6D-E7B8-4520-8EFC-49395848176D}" srcOrd="8" destOrd="0" presId="urn:microsoft.com/office/officeart/2005/8/layout/process1"/>
    <dgm:cxn modelId="{FE32C5DB-864E-4A99-AEB4-290E12A001DC}" type="presParOf" srcId="{47413350-43B6-4B57-9C0A-C785E8A7DCE5}" destId="{B5AA7CE2-9A15-4E8E-AD6F-633286ABB8C5}" srcOrd="9" destOrd="0" presId="urn:microsoft.com/office/officeart/2005/8/layout/process1"/>
    <dgm:cxn modelId="{905558E6-8390-41DB-B2C9-ECC55B5E730E}" type="presParOf" srcId="{B5AA7CE2-9A15-4E8E-AD6F-633286ABB8C5}" destId="{EFED6A09-B4FB-4198-82F7-7F655C626191}" srcOrd="0" destOrd="0" presId="urn:microsoft.com/office/officeart/2005/8/layout/process1"/>
    <dgm:cxn modelId="{6BD0C370-368C-4323-AFD3-796AE1AF6DED}" type="presParOf" srcId="{47413350-43B6-4B57-9C0A-C785E8A7DCE5}" destId="{855C620D-F650-4E67-96D0-9F8C7CB1E0A2}" srcOrd="10" destOrd="0" presId="urn:microsoft.com/office/officeart/2005/8/layout/process1"/>
    <dgm:cxn modelId="{4913704D-567A-4D2D-910B-931EE056CBF6}" type="presParOf" srcId="{47413350-43B6-4B57-9C0A-C785E8A7DCE5}" destId="{803FAAC0-2B02-4132-A29C-38A55847A3A8}" srcOrd="11" destOrd="0" presId="urn:microsoft.com/office/officeart/2005/8/layout/process1"/>
    <dgm:cxn modelId="{1698D6B8-5C96-4A06-A84F-D794C96DBD9F}" type="presParOf" srcId="{803FAAC0-2B02-4132-A29C-38A55847A3A8}" destId="{63634B01-3DAF-4F66-A38B-3E314ED0A6AD}" srcOrd="0" destOrd="0" presId="urn:microsoft.com/office/officeart/2005/8/layout/process1"/>
    <dgm:cxn modelId="{002F5D87-CC87-454B-B259-48F1A45CBC1B}" type="presParOf" srcId="{47413350-43B6-4B57-9C0A-C785E8A7DCE5}" destId="{9C3DD7EE-35F6-478A-898D-927588B60B3E}"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3F395-E5D0-4BDF-ACC9-01F8EF7D3697}">
      <dsp:nvSpPr>
        <dsp:cNvPr id="0" name=""/>
        <dsp:cNvSpPr/>
      </dsp:nvSpPr>
      <dsp:spPr>
        <a:xfrm>
          <a:off x="6075"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黑体" panose="02010609060101010101" pitchFamily="49" charset="-122"/>
              <a:ea typeface="黑体" panose="02010609060101010101" pitchFamily="49" charset="-122"/>
            </a:rPr>
            <a:t>时间申请</a:t>
          </a:r>
          <a:endParaRPr lang="zh-CN" altLang="en-US" sz="1600" b="0" kern="1200" dirty="0">
            <a:latin typeface="黑体" panose="02010609060101010101" pitchFamily="49" charset="-122"/>
            <a:ea typeface="黑体" panose="02010609060101010101" pitchFamily="49" charset="-122"/>
          </a:endParaRPr>
        </a:p>
      </dsp:txBody>
      <dsp:txXfrm>
        <a:off x="17546" y="194884"/>
        <a:ext cx="816513" cy="368693"/>
      </dsp:txXfrm>
    </dsp:sp>
    <dsp:sp modelId="{5EADE1F3-93CA-4F06-8481-462AF23960EA}">
      <dsp:nvSpPr>
        <dsp:cNvPr id="0" name=""/>
        <dsp:cNvSpPr/>
      </dsp:nvSpPr>
      <dsp:spPr>
        <a:xfrm>
          <a:off x="929476" y="275139"/>
          <a:ext cx="177964" cy="208184"/>
        </a:xfrm>
        <a:prstGeom prst="rightArrow">
          <a:avLst>
            <a:gd name="adj1" fmla="val 60000"/>
            <a:gd name="adj2" fmla="val 50000"/>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b="0" kern="1200">
            <a:latin typeface="黑体" panose="02010609060101010101" pitchFamily="49" charset="-122"/>
            <a:ea typeface="黑体" panose="02010609060101010101" pitchFamily="49" charset="-122"/>
          </a:endParaRPr>
        </a:p>
      </dsp:txBody>
      <dsp:txXfrm>
        <a:off x="929476" y="316776"/>
        <a:ext cx="124575" cy="124910"/>
      </dsp:txXfrm>
    </dsp:sp>
    <dsp:sp modelId="{B83A5EE6-B188-4592-83D8-31CD7F9BB803}">
      <dsp:nvSpPr>
        <dsp:cNvPr id="0" name=""/>
        <dsp:cNvSpPr/>
      </dsp:nvSpPr>
      <dsp:spPr>
        <a:xfrm>
          <a:off x="1181312"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黑体" panose="02010609060101010101" pitchFamily="49" charset="-122"/>
              <a:ea typeface="黑体" panose="02010609060101010101" pitchFamily="49" charset="-122"/>
            </a:rPr>
            <a:t>观测辅助</a:t>
          </a:r>
          <a:endParaRPr lang="zh-CN" altLang="en-US" sz="1600" b="0" kern="1200" dirty="0">
            <a:latin typeface="黑体" panose="02010609060101010101" pitchFamily="49" charset="-122"/>
            <a:ea typeface="黑体" panose="02010609060101010101" pitchFamily="49" charset="-122"/>
          </a:endParaRPr>
        </a:p>
      </dsp:txBody>
      <dsp:txXfrm>
        <a:off x="1192783" y="194884"/>
        <a:ext cx="816513" cy="368693"/>
      </dsp:txXfrm>
    </dsp:sp>
    <dsp:sp modelId="{63FEEB5D-55E1-4A90-80A2-CC3CA10E9FA1}">
      <dsp:nvSpPr>
        <dsp:cNvPr id="0" name=""/>
        <dsp:cNvSpPr/>
      </dsp:nvSpPr>
      <dsp:spPr>
        <a:xfrm>
          <a:off x="2104713" y="275139"/>
          <a:ext cx="177964" cy="208184"/>
        </a:xfrm>
        <a:prstGeom prst="rightArrow">
          <a:avLst>
            <a:gd name="adj1" fmla="val 60000"/>
            <a:gd name="adj2" fmla="val 50000"/>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b="0" kern="1200">
            <a:latin typeface="黑体" panose="02010609060101010101" pitchFamily="49" charset="-122"/>
            <a:ea typeface="黑体" panose="02010609060101010101" pitchFamily="49" charset="-122"/>
          </a:endParaRPr>
        </a:p>
      </dsp:txBody>
      <dsp:txXfrm>
        <a:off x="2104713" y="316776"/>
        <a:ext cx="124575" cy="124910"/>
      </dsp:txXfrm>
    </dsp:sp>
    <dsp:sp modelId="{64908D93-FD63-4EEF-90D1-90C1F04354CF}">
      <dsp:nvSpPr>
        <dsp:cNvPr id="0" name=""/>
        <dsp:cNvSpPr/>
      </dsp:nvSpPr>
      <dsp:spPr>
        <a:xfrm>
          <a:off x="2356549"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smtClean="0">
              <a:latin typeface="黑体" panose="02010609060101010101" pitchFamily="49" charset="-122"/>
              <a:ea typeface="黑体" panose="02010609060101010101" pitchFamily="49" charset="-122"/>
            </a:rPr>
            <a:t>数据归档</a:t>
          </a:r>
          <a:endParaRPr lang="zh-CN" altLang="en-US" sz="1600" b="0" kern="1200" dirty="0">
            <a:latin typeface="黑体" panose="02010609060101010101" pitchFamily="49" charset="-122"/>
            <a:ea typeface="黑体" panose="02010609060101010101" pitchFamily="49" charset="-122"/>
          </a:endParaRPr>
        </a:p>
      </dsp:txBody>
      <dsp:txXfrm>
        <a:off x="2368020" y="194884"/>
        <a:ext cx="816513" cy="368693"/>
      </dsp:txXfrm>
    </dsp:sp>
    <dsp:sp modelId="{D3F97B79-6F69-4A71-A110-F4CB141170D3}">
      <dsp:nvSpPr>
        <dsp:cNvPr id="0" name=""/>
        <dsp:cNvSpPr/>
      </dsp:nvSpPr>
      <dsp:spPr>
        <a:xfrm>
          <a:off x="3279950" y="275139"/>
          <a:ext cx="177964" cy="208184"/>
        </a:xfrm>
        <a:prstGeom prst="rightArrow">
          <a:avLst>
            <a:gd name="adj1" fmla="val 60000"/>
            <a:gd name="adj2" fmla="val 50000"/>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b="0" kern="1200">
            <a:latin typeface="黑体" panose="02010609060101010101" pitchFamily="49" charset="-122"/>
            <a:ea typeface="黑体" panose="02010609060101010101" pitchFamily="49" charset="-122"/>
          </a:endParaRPr>
        </a:p>
      </dsp:txBody>
      <dsp:txXfrm>
        <a:off x="3279950" y="316776"/>
        <a:ext cx="124575" cy="124910"/>
      </dsp:txXfrm>
    </dsp:sp>
    <dsp:sp modelId="{8357EEB4-237B-4F25-BDE3-DCDF96E9227B}">
      <dsp:nvSpPr>
        <dsp:cNvPr id="0" name=""/>
        <dsp:cNvSpPr/>
      </dsp:nvSpPr>
      <dsp:spPr>
        <a:xfrm>
          <a:off x="3531786"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黑体" panose="02010609060101010101" pitchFamily="49" charset="-122"/>
              <a:ea typeface="黑体" panose="02010609060101010101" pitchFamily="49" charset="-122"/>
            </a:rPr>
            <a:t>预处理</a:t>
          </a:r>
          <a:endParaRPr lang="zh-CN" altLang="en-US" sz="1600" b="0" kern="1200" dirty="0">
            <a:latin typeface="黑体" panose="02010609060101010101" pitchFamily="49" charset="-122"/>
            <a:ea typeface="黑体" panose="02010609060101010101" pitchFamily="49" charset="-122"/>
          </a:endParaRPr>
        </a:p>
      </dsp:txBody>
      <dsp:txXfrm>
        <a:off x="3543257" y="194884"/>
        <a:ext cx="816513" cy="368693"/>
      </dsp:txXfrm>
    </dsp:sp>
    <dsp:sp modelId="{DF1E34B1-AB75-4E40-A56C-034F827D6C15}">
      <dsp:nvSpPr>
        <dsp:cNvPr id="0" name=""/>
        <dsp:cNvSpPr/>
      </dsp:nvSpPr>
      <dsp:spPr>
        <a:xfrm>
          <a:off x="4455187" y="275139"/>
          <a:ext cx="177964" cy="208184"/>
        </a:xfrm>
        <a:prstGeom prst="rightArrow">
          <a:avLst>
            <a:gd name="adj1" fmla="val 60000"/>
            <a:gd name="adj2" fmla="val 50000"/>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b="0" kern="1200">
            <a:latin typeface="黑体" panose="02010609060101010101" pitchFamily="49" charset="-122"/>
            <a:ea typeface="黑体" panose="02010609060101010101" pitchFamily="49" charset="-122"/>
          </a:endParaRPr>
        </a:p>
      </dsp:txBody>
      <dsp:txXfrm>
        <a:off x="4455187" y="316776"/>
        <a:ext cx="124575" cy="124910"/>
      </dsp:txXfrm>
    </dsp:sp>
    <dsp:sp modelId="{490B6B6D-E7B8-4520-8EFC-49395848176D}">
      <dsp:nvSpPr>
        <dsp:cNvPr id="0" name=""/>
        <dsp:cNvSpPr/>
      </dsp:nvSpPr>
      <dsp:spPr>
        <a:xfrm>
          <a:off x="4707024"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黑体" panose="02010609060101010101" pitchFamily="49" charset="-122"/>
              <a:ea typeface="黑体" panose="02010609060101010101" pitchFamily="49" charset="-122"/>
            </a:rPr>
            <a:t>数据发布</a:t>
          </a:r>
          <a:endParaRPr lang="zh-CN" altLang="en-US" sz="1600" b="0" kern="1200" dirty="0">
            <a:latin typeface="黑体" panose="02010609060101010101" pitchFamily="49" charset="-122"/>
            <a:ea typeface="黑体" panose="02010609060101010101" pitchFamily="49" charset="-122"/>
          </a:endParaRPr>
        </a:p>
      </dsp:txBody>
      <dsp:txXfrm>
        <a:off x="4718495" y="194884"/>
        <a:ext cx="816513" cy="368693"/>
      </dsp:txXfrm>
    </dsp:sp>
    <dsp:sp modelId="{B5AA7CE2-9A15-4E8E-AD6F-633286ABB8C5}">
      <dsp:nvSpPr>
        <dsp:cNvPr id="0" name=""/>
        <dsp:cNvSpPr/>
      </dsp:nvSpPr>
      <dsp:spPr>
        <a:xfrm>
          <a:off x="5630424" y="275139"/>
          <a:ext cx="177964" cy="208184"/>
        </a:xfrm>
        <a:prstGeom prst="rightArrow">
          <a:avLst>
            <a:gd name="adj1" fmla="val 60000"/>
            <a:gd name="adj2" fmla="val 50000"/>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b="0" kern="1200">
            <a:latin typeface="黑体" panose="02010609060101010101" pitchFamily="49" charset="-122"/>
            <a:ea typeface="黑体" panose="02010609060101010101" pitchFamily="49" charset="-122"/>
          </a:endParaRPr>
        </a:p>
      </dsp:txBody>
      <dsp:txXfrm>
        <a:off x="5630424" y="316776"/>
        <a:ext cx="124575" cy="124910"/>
      </dsp:txXfrm>
    </dsp:sp>
    <dsp:sp modelId="{855C620D-F650-4E67-96D0-9F8C7CB1E0A2}">
      <dsp:nvSpPr>
        <dsp:cNvPr id="0" name=""/>
        <dsp:cNvSpPr/>
      </dsp:nvSpPr>
      <dsp:spPr>
        <a:xfrm>
          <a:off x="5882261"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黑体" panose="02010609060101010101" pitchFamily="49" charset="-122"/>
              <a:ea typeface="黑体" panose="02010609060101010101" pitchFamily="49" charset="-122"/>
            </a:rPr>
            <a:t>处理分析</a:t>
          </a:r>
          <a:endParaRPr lang="zh-CN" altLang="en-US" sz="1600" b="0" kern="1200" dirty="0">
            <a:latin typeface="黑体" panose="02010609060101010101" pitchFamily="49" charset="-122"/>
            <a:ea typeface="黑体" panose="02010609060101010101" pitchFamily="49" charset="-122"/>
          </a:endParaRPr>
        </a:p>
      </dsp:txBody>
      <dsp:txXfrm>
        <a:off x="5893732" y="194884"/>
        <a:ext cx="816513" cy="368693"/>
      </dsp:txXfrm>
    </dsp:sp>
    <dsp:sp modelId="{803FAAC0-2B02-4132-A29C-38A55847A3A8}">
      <dsp:nvSpPr>
        <dsp:cNvPr id="0" name=""/>
        <dsp:cNvSpPr/>
      </dsp:nvSpPr>
      <dsp:spPr>
        <a:xfrm>
          <a:off x="6805661" y="275139"/>
          <a:ext cx="177964" cy="208184"/>
        </a:xfrm>
        <a:prstGeom prst="rightArrow">
          <a:avLst>
            <a:gd name="adj1" fmla="val 60000"/>
            <a:gd name="adj2" fmla="val 50000"/>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b="0" kern="1200">
            <a:latin typeface="黑体" panose="02010609060101010101" pitchFamily="49" charset="-122"/>
            <a:ea typeface="黑体" panose="02010609060101010101" pitchFamily="49" charset="-122"/>
          </a:endParaRPr>
        </a:p>
      </dsp:txBody>
      <dsp:txXfrm>
        <a:off x="6805661" y="316776"/>
        <a:ext cx="124575" cy="124910"/>
      </dsp:txXfrm>
    </dsp:sp>
    <dsp:sp modelId="{9C3DD7EE-35F6-478A-898D-927588B60B3E}">
      <dsp:nvSpPr>
        <dsp:cNvPr id="0" name=""/>
        <dsp:cNvSpPr/>
      </dsp:nvSpPr>
      <dsp:spPr>
        <a:xfrm>
          <a:off x="7057498" y="183413"/>
          <a:ext cx="839455" cy="391635"/>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zh-CN" altLang="en-US" sz="1600" b="0" kern="1200" dirty="0" smtClean="0">
              <a:latin typeface="黑体" panose="02010609060101010101" pitchFamily="49" charset="-122"/>
              <a:ea typeface="黑体" panose="02010609060101010101" pitchFamily="49" charset="-122"/>
            </a:rPr>
            <a:t>成果统计</a:t>
          </a:r>
          <a:endParaRPr lang="zh-CN" altLang="en-US" sz="1600" b="0" kern="1200" dirty="0">
            <a:latin typeface="黑体" panose="02010609060101010101" pitchFamily="49" charset="-122"/>
            <a:ea typeface="黑体" panose="02010609060101010101" pitchFamily="49" charset="-122"/>
          </a:endParaRPr>
        </a:p>
      </dsp:txBody>
      <dsp:txXfrm>
        <a:off x="7068969" y="194884"/>
        <a:ext cx="816513" cy="3686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561E08A3-25AB-474F-AF96-BDC2D4D75712}" type="slidenum">
              <a:rPr lang="en-US" altLang="zh-CN">
                <a:solidFill>
                  <a:prstClr val="black"/>
                </a:solidFill>
              </a:rPr>
              <a:pPr>
                <a:defRPr/>
              </a:pPr>
              <a:t>6</a:t>
            </a:fld>
            <a:endParaRPr lang="en-US" altLang="zh-CN">
              <a:solidFill>
                <a:prstClr val="black"/>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10E56C6-2BEF-456B-A800-7411CBA0D5A9}" type="slidenum">
              <a:rPr lang="en-US" altLang="zh-CN" sz="1200">
                <a:solidFill>
                  <a:prstClr val="black"/>
                </a:solidFill>
              </a:rPr>
              <a:pPr algn="r"/>
              <a:t>6</a:t>
            </a:fld>
            <a:endParaRPr lang="en-US" altLang="zh-CN" sz="1200">
              <a:solidFill>
                <a:prstClr val="black"/>
              </a:solidFill>
            </a:endParaRPr>
          </a:p>
        </p:txBody>
      </p:sp>
      <p:sp>
        <p:nvSpPr>
          <p:cNvPr id="23556" name="Rectangle 2"/>
          <p:cNvSpPr>
            <a:spLocks noGrp="1" noRot="1" noChangeAspect="1" noChangeArrowheads="1" noTextEdit="1"/>
          </p:cNvSpPr>
          <p:nvPr>
            <p:ph type="sldImg"/>
          </p:nvPr>
        </p:nvSpPr>
        <p:spPr>
          <a:xfrm>
            <a:off x="379413" y="695325"/>
            <a:ext cx="6096000" cy="3429000"/>
          </a:xfrm>
          <a:ln/>
        </p:spPr>
      </p:sp>
      <p:sp>
        <p:nvSpPr>
          <p:cNvPr id="23557"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dirty="0" smtClean="0"/>
              <a:t>我给虚拟天文台下了一个定义。“</a:t>
            </a:r>
            <a:r>
              <a:rPr lang="zh-CN" altLang="en-US" dirty="0" smtClean="0">
                <a:solidFill>
                  <a:srgbClr val="FFFF00"/>
                </a:solidFill>
                <a:ea typeface="楷体_GB2312" pitchFamily="49" charset="-122"/>
              </a:rPr>
              <a:t>虚拟天文台是通过</a:t>
            </a:r>
            <a:r>
              <a:rPr lang="zh-CN" altLang="en-US" dirty="0" smtClean="0">
                <a:solidFill>
                  <a:srgbClr val="CDE6FF"/>
                </a:solidFill>
                <a:ea typeface="楷体_GB2312" pitchFamily="49" charset="-122"/>
              </a:rPr>
              <a:t>先进的信息技术</a:t>
            </a:r>
            <a:r>
              <a:rPr lang="zh-CN" altLang="en-US" dirty="0" smtClean="0">
                <a:solidFill>
                  <a:srgbClr val="FFFF00"/>
                </a:solidFill>
                <a:ea typeface="楷体_GB2312" pitchFamily="49" charset="-122"/>
              </a:rPr>
              <a:t>将</a:t>
            </a:r>
            <a:r>
              <a:rPr lang="zh-CN" altLang="en-US" dirty="0" smtClean="0">
                <a:solidFill>
                  <a:srgbClr val="CDE6FF"/>
                </a:solidFill>
                <a:ea typeface="楷体_GB2312" pitchFamily="49" charset="-122"/>
              </a:rPr>
              <a:t>全球范围</a:t>
            </a:r>
            <a:r>
              <a:rPr lang="zh-CN" altLang="en-US" dirty="0" smtClean="0">
                <a:solidFill>
                  <a:srgbClr val="FFFF00"/>
                </a:solidFill>
                <a:ea typeface="楷体_GB2312" pitchFamily="49" charset="-122"/>
              </a:rPr>
              <a:t>内的研究资源</a:t>
            </a:r>
            <a:r>
              <a:rPr lang="zh-CN" altLang="en-US" dirty="0" smtClean="0">
                <a:solidFill>
                  <a:srgbClr val="CDE6FF"/>
                </a:solidFill>
                <a:ea typeface="楷体_GB2312" pitchFamily="49" charset="-122"/>
              </a:rPr>
              <a:t>无缝透明</a:t>
            </a:r>
            <a:r>
              <a:rPr lang="zh-CN" altLang="en-US" dirty="0" smtClean="0">
                <a:solidFill>
                  <a:srgbClr val="FFFF00"/>
                </a:solidFill>
                <a:ea typeface="楷体_GB2312" pitchFamily="49" charset="-122"/>
              </a:rPr>
              <a:t>连接在一起形成的</a:t>
            </a:r>
            <a:r>
              <a:rPr lang="zh-CN" altLang="en-US" dirty="0" smtClean="0">
                <a:solidFill>
                  <a:srgbClr val="CDE6FF"/>
                </a:solidFill>
                <a:ea typeface="楷体_GB2312" pitchFamily="49" charset="-122"/>
              </a:rPr>
              <a:t>数据密集型</a:t>
            </a:r>
            <a:r>
              <a:rPr lang="zh-CN" altLang="en-US" dirty="0" smtClean="0">
                <a:solidFill>
                  <a:srgbClr val="FFFF00"/>
                </a:solidFill>
                <a:ea typeface="楷体_GB2312" pitchFamily="49" charset="-122"/>
              </a:rPr>
              <a:t>网络化天文研究与科普教育平台。</a:t>
            </a:r>
            <a:r>
              <a:rPr lang="zh-CN" altLang="en-US" dirty="0" smtClean="0"/>
              <a:t>”这里有几点我想强调一下儿。虚拟天文台是技术使能的，是先进的</a:t>
            </a:r>
            <a:r>
              <a:rPr lang="en-US" altLang="zh-CN" dirty="0" smtClean="0"/>
              <a:t>IT</a:t>
            </a:r>
            <a:r>
              <a:rPr lang="zh-CN" altLang="en-US" dirty="0" smtClean="0"/>
              <a:t>技术让它的梦想有了实现的可能。虚拟天文台利用的是全球范围内的资源，不仅局限于一个大学、一个天文台或者一个局域网。虚拟天文台中的资源是无缝透明地融合在一起的，用户不会感觉到它们在物理位置上的差异。还有，虚拟天文台是数据密集型的，它的目的是要让所有能够接触到互联网的人都可以得到真实而丰富的天文数据，进而充分发挥这些数据的科学价值。万维网的威力在于它的透明性，仿佛所有的资料都存在于你自己的</a:t>
            </a:r>
            <a:r>
              <a:rPr lang="en-US" altLang="zh-CN" dirty="0" smtClean="0"/>
              <a:t>PC</a:t>
            </a:r>
            <a:r>
              <a:rPr lang="zh-CN" altLang="en-US" dirty="0" smtClean="0"/>
              <a:t>上。虚拟天文台的目标也是要达到这样的透明性，把天文数据和相关信息带到你的</a:t>
            </a:r>
            <a:r>
              <a:rPr lang="en-US" altLang="zh-CN" dirty="0" smtClean="0"/>
              <a:t>PC</a:t>
            </a:r>
            <a:r>
              <a:rPr lang="zh-CN" altLang="en-US" dirty="0" smtClean="0"/>
              <a:t>上。</a:t>
            </a:r>
          </a:p>
        </p:txBody>
      </p:sp>
    </p:spTree>
    <p:extLst>
      <p:ext uri="{BB962C8B-B14F-4D97-AF65-F5344CB8AC3E}">
        <p14:creationId xmlns:p14="http://schemas.microsoft.com/office/powerpoint/2010/main" val="17206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在充分调研和深入探讨的基础上我们完成了天文科技领域云的初步设计，利用云计算技术和虚拟化手段整合各个参建单位的存储、数据、计算、特色应用和专题服务，形成存储云、数据云、计算云和服务器，进而融合为统一的“天文学科技领域云”，最终纳入我院科技云平台。</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11</a:t>
            </a:fld>
            <a:endParaRPr lang="zh-CN" altLang="en-US"/>
          </a:p>
        </p:txBody>
      </p:sp>
    </p:spTree>
    <p:extLst>
      <p:ext uri="{BB962C8B-B14F-4D97-AF65-F5344CB8AC3E}">
        <p14:creationId xmlns:p14="http://schemas.microsoft.com/office/powerpoint/2010/main" val="357826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84513" y="877888"/>
            <a:ext cx="4197350" cy="2362200"/>
          </a:xfrm>
          <a:prstGeom prst="rect">
            <a:avLst/>
          </a:prstGeom>
        </p:spPr>
      </p:sp>
      <p:sp>
        <p:nvSpPr>
          <p:cNvPr id="3" name="备注占位符 2"/>
          <p:cNvSpPr>
            <a:spLocks noGrp="1"/>
          </p:cNvSpPr>
          <p:nvPr>
            <p:ph type="body" idx="1"/>
          </p:nvPr>
        </p:nvSpPr>
        <p:spPr/>
        <p:txBody>
          <a:bodyPr/>
          <a:lstStyle/>
          <a:p>
            <a:pPr marL="0" lvl="1">
              <a:lnSpc>
                <a:spcPct val="105000"/>
              </a:lnSpc>
              <a:spcBef>
                <a:spcPct val="20000"/>
              </a:spcBef>
              <a:spcAft>
                <a:spcPct val="20000"/>
              </a:spcAft>
            </a:pPr>
            <a:r>
              <a:rPr lang="zh-CN" altLang="en-US" sz="2300" b="1" dirty="0">
                <a:solidFill>
                  <a:srgbClr val="000090"/>
                </a:solidFill>
                <a:latin typeface="+mj-ea"/>
                <a:ea typeface="+mj-ea"/>
              </a:rPr>
              <a:t>做到五个统筹，统筹管理运行</a:t>
            </a:r>
            <a:r>
              <a:rPr lang="zh-CN" altLang="en-US" sz="2300" b="1" dirty="0">
                <a:solidFill>
                  <a:srgbClr val="C00000"/>
                </a:solidFill>
                <a:latin typeface="+mj-ea"/>
                <a:ea typeface="+mj-ea"/>
              </a:rPr>
              <a:t>观测装置，</a:t>
            </a:r>
            <a:r>
              <a:rPr lang="zh-CN" altLang="en-US" sz="2300" b="1" dirty="0">
                <a:solidFill>
                  <a:srgbClr val="000090"/>
                </a:solidFill>
                <a:latin typeface="+mj-ea"/>
                <a:ea typeface="+mj-ea"/>
              </a:rPr>
              <a:t>统筹管理发展</a:t>
            </a:r>
            <a:r>
              <a:rPr lang="zh-CN" altLang="en-US" sz="2300" b="1" dirty="0">
                <a:solidFill>
                  <a:srgbClr val="C00000"/>
                </a:solidFill>
                <a:latin typeface="+mj-ea"/>
                <a:ea typeface="+mj-ea"/>
              </a:rPr>
              <a:t>技术平台，</a:t>
            </a:r>
            <a:r>
              <a:rPr lang="zh-CN" altLang="en-US" sz="2300" b="1" dirty="0">
                <a:solidFill>
                  <a:srgbClr val="000090"/>
                </a:solidFill>
                <a:latin typeface="+mj-ea"/>
                <a:ea typeface="+mj-ea"/>
              </a:rPr>
              <a:t>统筹组织中心</a:t>
            </a:r>
            <a:r>
              <a:rPr lang="zh-CN" altLang="en-US" sz="2300" b="1" dirty="0">
                <a:solidFill>
                  <a:srgbClr val="C00000"/>
                </a:solidFill>
                <a:latin typeface="+mj-ea"/>
                <a:ea typeface="+mj-ea"/>
              </a:rPr>
              <a:t>前沿研究，</a:t>
            </a:r>
            <a:r>
              <a:rPr lang="zh-CN" altLang="en-US" sz="2300" b="1" dirty="0">
                <a:solidFill>
                  <a:srgbClr val="000090"/>
                </a:solidFill>
                <a:latin typeface="+mj-ea"/>
                <a:ea typeface="+mj-ea"/>
              </a:rPr>
              <a:t>统筹优化</a:t>
            </a:r>
            <a:r>
              <a:rPr lang="zh-CN" altLang="en-US" sz="2300" b="1" dirty="0">
                <a:solidFill>
                  <a:srgbClr val="C00000"/>
                </a:solidFill>
                <a:latin typeface="+mj-ea"/>
                <a:ea typeface="+mj-ea"/>
              </a:rPr>
              <a:t>配置资源，</a:t>
            </a:r>
            <a:r>
              <a:rPr lang="zh-CN" altLang="en-US" sz="2300" b="1" dirty="0">
                <a:solidFill>
                  <a:srgbClr val="000090"/>
                </a:solidFill>
                <a:latin typeface="+mj-ea"/>
                <a:ea typeface="+mj-ea"/>
              </a:rPr>
              <a:t>统筹</a:t>
            </a:r>
            <a:r>
              <a:rPr lang="zh-CN" altLang="en-US" sz="2300" b="1" dirty="0">
                <a:solidFill>
                  <a:srgbClr val="C00000"/>
                </a:solidFill>
                <a:latin typeface="+mj-ea"/>
                <a:ea typeface="+mj-ea"/>
              </a:rPr>
              <a:t>规划</a:t>
            </a:r>
            <a:r>
              <a:rPr lang="zh-CN" altLang="en-US" sz="2300" b="1" dirty="0">
                <a:solidFill>
                  <a:srgbClr val="000090"/>
                </a:solidFill>
                <a:latin typeface="+mj-ea"/>
                <a:ea typeface="+mj-ea"/>
              </a:rPr>
              <a:t>重大观测装置，实现装置和平台两个开放共享。</a:t>
            </a:r>
            <a:endParaRPr lang="zh-CN" altLang="en-US" sz="2300" b="1" dirty="0">
              <a:latin typeface="+mj-ea"/>
              <a:ea typeface="+mj-ea"/>
            </a:endParaRPr>
          </a:p>
          <a:p>
            <a:pPr algn="l"/>
            <a:endParaRPr lang="zh-CN" altLang="en-US" dirty="0">
              <a:latin typeface="+mj-ea"/>
              <a:ea typeface="+mj-ea"/>
            </a:endParaRPr>
          </a:p>
        </p:txBody>
      </p:sp>
      <p:sp>
        <p:nvSpPr>
          <p:cNvPr id="4" name="灯片编号占位符 3"/>
          <p:cNvSpPr>
            <a:spLocks noGrp="1"/>
          </p:cNvSpPr>
          <p:nvPr>
            <p:ph type="sldNum" sz="quarter" idx="10"/>
          </p:nvPr>
        </p:nvSpPr>
        <p:spPr/>
        <p:txBody>
          <a:bodyPr/>
          <a:lstStyle/>
          <a:p>
            <a:fld id="{D049EC6D-DB1F-44A4-BAF7-4CD4248B20AA}"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877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84513" y="877888"/>
            <a:ext cx="4197350" cy="2362200"/>
          </a:xfrm>
          <a:prstGeom prst="rect">
            <a:avLst/>
          </a:prstGeom>
        </p:spPr>
      </p:sp>
      <p:sp>
        <p:nvSpPr>
          <p:cNvPr id="3" name="备注占位符 2"/>
          <p:cNvSpPr>
            <a:spLocks noGrp="1"/>
          </p:cNvSpPr>
          <p:nvPr>
            <p:ph type="body" idx="1"/>
          </p:nvPr>
        </p:nvSpPr>
        <p:spPr/>
        <p:txBody>
          <a:bodyPr/>
          <a:lstStyle/>
          <a:p>
            <a:r>
              <a:rPr lang="zh-CN" altLang="en-US" b="1" dirty="0" smtClean="0"/>
              <a:t>建设天文大科学研究中心，对内打造四大装置集群，建设三大技术平台，围绕装置核心科学目标布局五个研究方向。对外向中科院负责，再由中科院向国家科技主管部门推动有关工作。</a:t>
            </a:r>
            <a:endParaRPr lang="zh-CN" altLang="en-US" b="1" dirty="0"/>
          </a:p>
        </p:txBody>
      </p:sp>
      <p:sp>
        <p:nvSpPr>
          <p:cNvPr id="4" name="灯片编号占位符 3"/>
          <p:cNvSpPr>
            <a:spLocks noGrp="1"/>
          </p:cNvSpPr>
          <p:nvPr>
            <p:ph type="sldNum" sz="quarter" idx="10"/>
          </p:nvPr>
        </p:nvSpPr>
        <p:spPr/>
        <p:txBody>
          <a:bodyPr/>
          <a:lstStyle/>
          <a:p>
            <a:fld id="{D049EC6D-DB1F-44A4-BAF7-4CD4248B20AA}"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31397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084513" y="877888"/>
            <a:ext cx="4197350" cy="2362200"/>
          </a:xfrm>
          <a:prstGeom prst="rect">
            <a:avLst/>
          </a:prstGeom>
        </p:spPr>
      </p:sp>
      <p:sp>
        <p:nvSpPr>
          <p:cNvPr id="3" name="备注占位符 2"/>
          <p:cNvSpPr>
            <a:spLocks noGrp="1"/>
          </p:cNvSpPr>
          <p:nvPr>
            <p:ph type="body" idx="1"/>
          </p:nvPr>
        </p:nvSpPr>
        <p:spPr/>
        <p:txBody>
          <a:bodyPr/>
          <a:lstStyle/>
          <a:p>
            <a:r>
              <a:rPr lang="zh-CN" altLang="en-US" b="1" dirty="0" smtClean="0"/>
              <a:t>中心的定位是：全部内容念一遍</a:t>
            </a:r>
            <a:endParaRPr lang="zh-CN" altLang="en-US" b="1" dirty="0"/>
          </a:p>
        </p:txBody>
      </p:sp>
      <p:sp>
        <p:nvSpPr>
          <p:cNvPr id="4" name="灯片编号占位符 3"/>
          <p:cNvSpPr>
            <a:spLocks noGrp="1"/>
          </p:cNvSpPr>
          <p:nvPr>
            <p:ph type="sldNum" sz="quarter" idx="10"/>
          </p:nvPr>
        </p:nvSpPr>
        <p:spPr/>
        <p:txBody>
          <a:bodyPr/>
          <a:lstStyle/>
          <a:p>
            <a:fld id="{D049EC6D-DB1F-44A4-BAF7-4CD4248B20AA}"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75489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defTabSz="947684">
              <a:defRPr/>
            </a:pPr>
            <a:r>
              <a:rPr lang="zh-CN" altLang="en-US" dirty="0">
                <a:solidFill>
                  <a:srgbClr val="C00000"/>
                </a:solidFill>
                <a:latin typeface="黑体" panose="02010609060101010101" pitchFamily="49" charset="-122"/>
                <a:ea typeface="黑体" panose="02010609060101010101" pitchFamily="49" charset="-122"/>
              </a:rPr>
              <a:t>基于中心装置集群核心优势，结合国际先进望远镜观测资源，布局中心主要研究方向和重大科学突破目标</a:t>
            </a:r>
            <a:r>
              <a:rPr lang="zh-CN" altLang="en-US" dirty="0"/>
              <a:t>。</a:t>
            </a:r>
            <a:endParaRPr lang="zh-CN" altLang="en-US" dirty="0">
              <a:solidFill>
                <a:srgbClr val="C00000"/>
              </a:solidFill>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10"/>
          </p:nvPr>
        </p:nvSpPr>
        <p:spPr/>
        <p:txBody>
          <a:bodyPr/>
          <a:lstStyle/>
          <a:p>
            <a:fld id="{D049EC6D-DB1F-44A4-BAF7-4CD4248B20AA}"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63947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lvl="1">
              <a:lnSpc>
                <a:spcPts val="3524"/>
              </a:lnSpc>
            </a:pPr>
            <a:r>
              <a:rPr lang="zh-CN" altLang="en-US" dirty="0" smtClean="0"/>
              <a:t>创新体制机制，围绕核心装置打造</a:t>
            </a:r>
            <a:r>
              <a:rPr lang="zh-CN" altLang="en-US" dirty="0" smtClean="0">
                <a:solidFill>
                  <a:srgbClr val="C00000"/>
                </a:solidFill>
              </a:rPr>
              <a:t>光学</a:t>
            </a:r>
            <a:r>
              <a:rPr lang="en-US" altLang="zh-CN" dirty="0" smtClean="0">
                <a:solidFill>
                  <a:srgbClr val="C00000"/>
                </a:solidFill>
              </a:rPr>
              <a:t>/</a:t>
            </a:r>
            <a:r>
              <a:rPr lang="zh-CN" altLang="en-US" dirty="0" smtClean="0">
                <a:solidFill>
                  <a:srgbClr val="C00000"/>
                </a:solidFill>
              </a:rPr>
              <a:t>红外、射电、太阳、天力天测四大集群，科学价值不高的观测设备不再进入中心，转为课题专用或淘汰。由中心统筹分配观测资源、统筹调配运维力量、统筹配置运维资源，依托中国虚拟天文台建设天文观测服务平台，实现从观测时间申请到科研成果统计的全过程管理和</a:t>
            </a:r>
            <a:r>
              <a:rPr lang="zh-CN" altLang="en-US" dirty="0" smtClean="0">
                <a:solidFill>
                  <a:srgbClr val="3333FF"/>
                </a:solidFill>
              </a:rPr>
              <a:t>面向国内外天文界的高效开放共享。</a:t>
            </a:r>
            <a:endParaRPr lang="en-US" altLang="zh-CN" dirty="0" smtClean="0">
              <a:solidFill>
                <a:srgbClr val="3333FF"/>
              </a:solidFill>
            </a:endParaRPr>
          </a:p>
          <a:p>
            <a:pPr algn="l"/>
            <a:endParaRPr lang="zh-CN" altLang="en-US" dirty="0"/>
          </a:p>
        </p:txBody>
      </p:sp>
      <p:sp>
        <p:nvSpPr>
          <p:cNvPr id="4" name="灯片编号占位符 3"/>
          <p:cNvSpPr>
            <a:spLocks noGrp="1"/>
          </p:cNvSpPr>
          <p:nvPr>
            <p:ph type="sldNum" sz="quarter" idx="10"/>
          </p:nvPr>
        </p:nvSpPr>
        <p:spPr/>
        <p:txBody>
          <a:bodyPr/>
          <a:lstStyle/>
          <a:p>
            <a:fld id="{D049EC6D-DB1F-44A4-BAF7-4CD4248B20AA}"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70984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我的介绍就到这里，请各位专家评委指正！</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27</a:t>
            </a:fld>
            <a:endParaRPr lang="zh-CN" altLang="en-US"/>
          </a:p>
        </p:txBody>
      </p:sp>
    </p:spTree>
    <p:extLst>
      <p:ext uri="{BB962C8B-B14F-4D97-AF65-F5344CB8AC3E}">
        <p14:creationId xmlns:p14="http://schemas.microsoft.com/office/powerpoint/2010/main" val="2568119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8688288" y="332656"/>
            <a:ext cx="2990712"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914400" y="2130426"/>
            <a:ext cx="10363200" cy="1470025"/>
          </a:xfrm>
          <a:solidFill>
            <a:schemeClr val="tx2"/>
          </a:solidFill>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2663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251575"/>
            <a:ext cx="28448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5240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5240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6576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3392" y="1628800"/>
            <a:ext cx="10369152"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pPr>
                <a:defRPr/>
              </a:pPr>
              <a:t>2015/11/27</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mj-ea"/>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pPr>
                <a:defRPr/>
              </a:pPr>
              <a:t>2015/11/27</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pPr eaLnBrk="1" hangingPunct="1">
                <a:defRPr/>
              </a:pPr>
              <a:t>2015/11/27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hyperlink" Target="SKA_Animation_2010.mov"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67.pn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wmf"/><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p:txBody>
          <a:bodyPr/>
          <a:lstStyle/>
          <a:p>
            <a:r>
              <a:rPr lang="zh-CN" altLang="en-US" sz="4000" dirty="0">
                <a:latin typeface="微软雅黑" panose="020B0503020204020204" pitchFamily="34" charset="-122"/>
                <a:ea typeface="微软雅黑" panose="020B0503020204020204" pitchFamily="34" charset="-122"/>
              </a:rPr>
              <a:t>虚拟天文台与天文大科学研究中心</a:t>
            </a:r>
            <a:endParaRPr lang="en-US" altLang="zh-CN" sz="4000"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2639616" y="4365104"/>
            <a:ext cx="6872808" cy="1512168"/>
          </a:xfrm>
        </p:spPr>
        <p:txBody>
          <a:bodyPr/>
          <a:lstStyle/>
          <a:p>
            <a:r>
              <a:rPr lang="zh-CN" altLang="en-US" sz="2800" dirty="0">
                <a:latin typeface="微软雅黑" panose="020B0503020204020204" pitchFamily="34" charset="-122"/>
                <a:ea typeface="微软雅黑" panose="020B0503020204020204" pitchFamily="34" charset="-122"/>
              </a:rPr>
              <a:t>崔辰州</a:t>
            </a:r>
            <a:endParaRPr lang="en-US" altLang="zh-CN" sz="2800" dirty="0">
              <a:latin typeface="微软雅黑" panose="020B0503020204020204" pitchFamily="34" charset="-122"/>
              <a:ea typeface="微软雅黑" panose="020B0503020204020204" pitchFamily="34" charset="-122"/>
            </a:endParaRPr>
          </a:p>
          <a:p>
            <a:r>
              <a:rPr lang="zh-CN" altLang="en-US" sz="2400" dirty="0" smtClean="0">
                <a:latin typeface="微软雅黑" panose="020B0503020204020204" pitchFamily="34" charset="-122"/>
                <a:ea typeface="微软雅黑" panose="020B0503020204020204" pitchFamily="34" charset="-122"/>
              </a:rPr>
              <a:t>中国科学院国家天文台</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88499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smtClean="0"/>
              <a:t>Community</a:t>
            </a:r>
            <a:r>
              <a:rPr lang="en-US" altLang="zh-CN" dirty="0"/>
              <a:t>: China-VO annual meeting</a:t>
            </a:r>
            <a:endParaRPr lang="zh-CN" altLang="en-US" dirty="0"/>
          </a:p>
        </p:txBody>
      </p:sp>
      <p:pic>
        <p:nvPicPr>
          <p:cNvPr id="12" name="Picture 2" descr="D:\mydoc\events\cvo_annual_meeting\1111_cvo2011_guiyang\website\images\cvo2011g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700808"/>
            <a:ext cx="3466753" cy="2337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www.china-vo.org/events/cvo2014/images/cvo2014-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314" y="4452197"/>
            <a:ext cx="3784135" cy="21493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图表 7"/>
          <p:cNvGraphicFramePr>
            <a:graphicFrameLocks/>
          </p:cNvGraphicFramePr>
          <p:nvPr>
            <p:extLst>
              <p:ext uri="{D42A27DB-BD31-4B8C-83A1-F6EECF244321}">
                <p14:modId xmlns:p14="http://schemas.microsoft.com/office/powerpoint/2010/main" val="1002121369"/>
              </p:ext>
            </p:extLst>
          </p:nvPr>
        </p:nvGraphicFramePr>
        <p:xfrm>
          <a:off x="5638800" y="1563317"/>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38914" name="Picture 2" descr="D:\images\20121127_yichang_cvo2012&amp;astroterm\cvo2012groupphoto\groupphoto_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994" y="3248675"/>
            <a:ext cx="3560250" cy="2115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http://www.china-vo.org/events/cvo2013/images/cvo2013_group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600" y="4554143"/>
            <a:ext cx="3364233" cy="2151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543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err="1" smtClean="0"/>
              <a:t>AstroCloud</a:t>
            </a:r>
            <a:r>
              <a:rPr lang="en-US" altLang="zh-CN" dirty="0" smtClean="0"/>
              <a:t> Project</a:t>
            </a:r>
            <a:endParaRPr lang="zh-CN" altLang="en-US" dirty="0"/>
          </a:p>
        </p:txBody>
      </p:sp>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5821" y="1594525"/>
            <a:ext cx="5946283" cy="5109110"/>
          </a:xfrm>
        </p:spPr>
      </p:pic>
      <p:sp>
        <p:nvSpPr>
          <p:cNvPr id="2" name="矩形 1"/>
          <p:cNvSpPr/>
          <p:nvPr/>
        </p:nvSpPr>
        <p:spPr>
          <a:xfrm>
            <a:off x="7349428" y="4149080"/>
            <a:ext cx="3355084" cy="1569660"/>
          </a:xfrm>
          <a:prstGeom prst="rect">
            <a:avLst/>
          </a:prstGeom>
        </p:spPr>
        <p:txBody>
          <a:bodyPr wrap="square">
            <a:spAutoFit/>
          </a:bodyPr>
          <a:lstStyle/>
          <a:p>
            <a:r>
              <a:rPr lang="en-US" altLang="zh-CN" sz="1200" dirty="0">
                <a:latin typeface="Arial" panose="020B0604020202020204" pitchFamily="34" charset="0"/>
                <a:cs typeface="Arial" panose="020B0604020202020204" pitchFamily="34" charset="0"/>
              </a:rPr>
              <a:t>National Astronomical Observatories, CAS</a:t>
            </a:r>
          </a:p>
          <a:p>
            <a:r>
              <a:rPr lang="en-US" altLang="zh-CN" sz="1200" dirty="0">
                <a:latin typeface="Arial" panose="020B0604020202020204" pitchFamily="34" charset="0"/>
                <a:cs typeface="Arial" panose="020B0604020202020204" pitchFamily="34" charset="0"/>
              </a:rPr>
              <a:t>Purple Mountain Observatory</a:t>
            </a:r>
          </a:p>
          <a:p>
            <a:r>
              <a:rPr lang="en-US" altLang="zh-CN" sz="1200" dirty="0">
                <a:latin typeface="Arial" panose="020B0604020202020204" pitchFamily="34" charset="0"/>
                <a:cs typeface="Arial" panose="020B0604020202020204" pitchFamily="34" charset="0"/>
              </a:rPr>
              <a:t>Shanghai Astronomical Observatory</a:t>
            </a:r>
          </a:p>
          <a:p>
            <a:r>
              <a:rPr lang="en-US" altLang="zh-CN" sz="1200" dirty="0">
                <a:latin typeface="Arial" panose="020B0604020202020204" pitchFamily="34" charset="0"/>
                <a:cs typeface="Arial" panose="020B0604020202020204" pitchFamily="34" charset="0"/>
              </a:rPr>
              <a:t>Yunnan Astronomical Observatory</a:t>
            </a:r>
          </a:p>
          <a:p>
            <a:r>
              <a:rPr lang="en-US" altLang="zh-CN" sz="1200" dirty="0">
                <a:latin typeface="Arial" panose="020B0604020202020204" pitchFamily="34" charset="0"/>
                <a:cs typeface="Arial" panose="020B0604020202020204" pitchFamily="34" charset="0"/>
              </a:rPr>
              <a:t>Xinjiang Astronomical Observatory</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2013.3 – 2015.12</a:t>
            </a:r>
          </a:p>
          <a:p>
            <a:r>
              <a:rPr lang="en-US" altLang="zh-CN" sz="1200" dirty="0">
                <a:latin typeface="Arial" panose="020B0604020202020204" pitchFamily="34" charset="0"/>
                <a:cs typeface="Arial" panose="020B0604020202020204" pitchFamily="34" charset="0"/>
              </a:rPr>
              <a:t>8M RMB (~1.3M USD)</a:t>
            </a:r>
            <a:endParaRPr lang="zh-CN" altLang="en-US" sz="12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104" y="1772816"/>
            <a:ext cx="3427092" cy="2304256"/>
          </a:xfrm>
          <a:prstGeom prst="rect">
            <a:avLst/>
          </a:prstGeom>
        </p:spPr>
      </p:pic>
    </p:spTree>
    <p:extLst>
      <p:ext uri="{BB962C8B-B14F-4D97-AF65-F5344CB8AC3E}">
        <p14:creationId xmlns:p14="http://schemas.microsoft.com/office/powerpoint/2010/main" val="248712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560512" y="44624"/>
            <a:ext cx="9144000" cy="7014882"/>
          </a:xfrm>
          <a:prstGeom prst="rect">
            <a:avLst/>
          </a:prstGeom>
        </p:spPr>
      </p:pic>
      <p:grpSp>
        <p:nvGrpSpPr>
          <p:cNvPr id="12" name="组合 11"/>
          <p:cNvGrpSpPr/>
          <p:nvPr/>
        </p:nvGrpSpPr>
        <p:grpSpPr>
          <a:xfrm>
            <a:off x="6027762" y="260649"/>
            <a:ext cx="3740647" cy="456349"/>
            <a:chOff x="4503761" y="514917"/>
            <a:chExt cx="3740647" cy="456349"/>
          </a:xfrm>
        </p:grpSpPr>
        <p:sp>
          <p:nvSpPr>
            <p:cNvPr id="6" name="任意多边形 5"/>
            <p:cNvSpPr/>
            <p:nvPr/>
          </p:nvSpPr>
          <p:spPr>
            <a:xfrm>
              <a:off x="4503761"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8" name="任意多边形 7"/>
            <p:cNvSpPr/>
            <p:nvPr/>
          </p:nvSpPr>
          <p:spPr>
            <a:xfrm>
              <a:off x="5994777"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9" name="任意多边形 8"/>
            <p:cNvSpPr/>
            <p:nvPr/>
          </p:nvSpPr>
          <p:spPr>
            <a:xfrm>
              <a:off x="6868235" y="514917"/>
              <a:ext cx="584085"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0" name="任意多边形 9"/>
            <p:cNvSpPr/>
            <p:nvPr/>
          </p:nvSpPr>
          <p:spPr>
            <a:xfrm>
              <a:off x="7548349" y="543506"/>
              <a:ext cx="696059"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1" name="任意多边形 10"/>
            <p:cNvSpPr/>
            <p:nvPr/>
          </p:nvSpPr>
          <p:spPr>
            <a:xfrm>
              <a:off x="5432303" y="514917"/>
              <a:ext cx="521211"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151188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9014694" y="4721154"/>
            <a:ext cx="2946280" cy="1915082"/>
          </a:xfrm>
          <a:prstGeom prst="rect">
            <a:avLst/>
          </a:prstGeom>
          <a:ln>
            <a:noFill/>
          </a:ln>
          <a:effectLst>
            <a:outerShdw blurRad="292100" dist="139700" dir="2700000" algn="tl" rotWithShape="0">
              <a:srgbClr val="333333">
                <a:alpha val="65000"/>
              </a:srgbClr>
            </a:outerShdw>
          </a:effectLst>
        </p:spPr>
      </p:pic>
      <p:sp>
        <p:nvSpPr>
          <p:cNvPr id="71683" name="内容占位符 2"/>
          <p:cNvSpPr>
            <a:spLocks noGrp="1"/>
          </p:cNvSpPr>
          <p:nvPr>
            <p:ph idx="1"/>
          </p:nvPr>
        </p:nvSpPr>
        <p:spPr bwMode="auto">
          <a:xfrm>
            <a:off x="1155754" y="1417638"/>
            <a:ext cx="6391275" cy="544522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defRPr/>
            </a:pPr>
            <a:r>
              <a:rPr lang="en-US" altLang="zh-CN" sz="1800" dirty="0">
                <a:ea typeface="黑体" pitchFamily="49" charset="-122"/>
              </a:rPr>
              <a:t>Observation</a:t>
            </a:r>
          </a:p>
          <a:p>
            <a:pPr lvl="1">
              <a:defRPr/>
            </a:pPr>
            <a:r>
              <a:rPr lang="en-US" altLang="zh-CN" sz="1600" dirty="0">
                <a:ea typeface="黑体" pitchFamily="49" charset="-122"/>
              </a:rPr>
              <a:t>Telescope Proposal Submission and Management</a:t>
            </a:r>
          </a:p>
          <a:p>
            <a:pPr lvl="2">
              <a:defRPr/>
            </a:pPr>
            <a:r>
              <a:rPr lang="en-US" altLang="zh-CN" sz="1400" dirty="0">
                <a:ea typeface="黑体" pitchFamily="49" charset="-122"/>
              </a:rPr>
              <a:t>2.4m, 2.16m, radio telescopes, public telescopes</a:t>
            </a:r>
          </a:p>
          <a:p>
            <a:pPr>
              <a:defRPr/>
            </a:pPr>
            <a:r>
              <a:rPr lang="en-US" altLang="zh-CN" sz="1800" dirty="0">
                <a:ea typeface="黑体" pitchFamily="49" charset="-122"/>
              </a:rPr>
              <a:t>Data Discovery and Access</a:t>
            </a:r>
          </a:p>
          <a:p>
            <a:pPr lvl="1">
              <a:defRPr/>
            </a:pPr>
            <a:r>
              <a:rPr lang="en-US" altLang="zh-CN" sz="1600" dirty="0">
                <a:ea typeface="黑体" pitchFamily="49" charset="-122"/>
              </a:rPr>
              <a:t>Virtual Observatory</a:t>
            </a:r>
          </a:p>
          <a:p>
            <a:pPr lvl="1">
              <a:defRPr/>
            </a:pPr>
            <a:r>
              <a:rPr lang="en-US" altLang="zh-CN" sz="1600" dirty="0">
                <a:ea typeface="黑体" pitchFamily="49" charset="-122"/>
              </a:rPr>
              <a:t>Seamless astronomy</a:t>
            </a:r>
          </a:p>
          <a:p>
            <a:pPr>
              <a:defRPr/>
            </a:pPr>
            <a:r>
              <a:rPr lang="en-US" altLang="zh-CN" sz="1800" dirty="0">
                <a:ea typeface="黑体" pitchFamily="49" charset="-122"/>
              </a:rPr>
              <a:t>Tools</a:t>
            </a:r>
          </a:p>
          <a:p>
            <a:pPr lvl="1">
              <a:defRPr/>
            </a:pPr>
            <a:r>
              <a:rPr lang="en-US" altLang="zh-CN" sz="1600" dirty="0">
                <a:ea typeface="黑体" pitchFamily="49" charset="-122"/>
              </a:rPr>
              <a:t>Selected VO tools and software packages</a:t>
            </a:r>
          </a:p>
          <a:p>
            <a:pPr>
              <a:defRPr/>
            </a:pPr>
            <a:r>
              <a:rPr lang="en-US" altLang="zh-CN" sz="1800" dirty="0">
                <a:ea typeface="黑体" pitchFamily="49" charset="-122"/>
              </a:rPr>
              <a:t>Cloud Computing</a:t>
            </a:r>
          </a:p>
          <a:p>
            <a:pPr lvl="1">
              <a:defRPr/>
            </a:pPr>
            <a:r>
              <a:rPr lang="en-US" altLang="zh-CN" sz="1600" dirty="0">
                <a:ea typeface="黑体" pitchFamily="49" charset="-122"/>
              </a:rPr>
              <a:t>Pre-installed data processing and analyzing environments</a:t>
            </a:r>
          </a:p>
          <a:p>
            <a:pPr lvl="1">
              <a:defRPr/>
            </a:pPr>
            <a:r>
              <a:rPr lang="en-US" altLang="zh-CN" sz="1600" dirty="0">
                <a:ea typeface="黑体" pitchFamily="49" charset="-122"/>
              </a:rPr>
              <a:t>China-VO </a:t>
            </a:r>
            <a:r>
              <a:rPr lang="en-US" altLang="zh-CN" sz="1600" dirty="0" err="1">
                <a:ea typeface="黑体" pitchFamily="49" charset="-122"/>
              </a:rPr>
              <a:t>paperdata</a:t>
            </a:r>
            <a:r>
              <a:rPr lang="en-US" altLang="zh-CN" sz="1600" dirty="0">
                <a:ea typeface="黑体" pitchFamily="49" charset="-122"/>
              </a:rPr>
              <a:t>, Cloud based storage</a:t>
            </a:r>
          </a:p>
          <a:p>
            <a:pPr>
              <a:defRPr/>
            </a:pPr>
            <a:r>
              <a:rPr lang="en-US" altLang="zh-CN" sz="1800" dirty="0">
                <a:ea typeface="黑体" pitchFamily="49" charset="-122"/>
              </a:rPr>
              <a:t>Public channel</a:t>
            </a:r>
          </a:p>
          <a:p>
            <a:pPr lvl="1">
              <a:defRPr/>
            </a:pPr>
            <a:r>
              <a:rPr lang="en-US" altLang="zh-CN" sz="1600" dirty="0">
                <a:ea typeface="黑体" pitchFamily="49" charset="-122"/>
              </a:rPr>
              <a:t>Public Supernova search Project (PSP)</a:t>
            </a:r>
          </a:p>
          <a:p>
            <a:pPr lvl="1">
              <a:defRPr/>
            </a:pPr>
            <a:r>
              <a:rPr lang="en-US" altLang="zh-CN" sz="1600" dirty="0">
                <a:ea typeface="黑体" pitchFamily="49" charset="-122"/>
              </a:rPr>
              <a:t>China-VO specials</a:t>
            </a:r>
          </a:p>
          <a:p>
            <a:pPr lvl="2">
              <a:defRPr/>
            </a:pPr>
            <a:r>
              <a:rPr lang="en-US" altLang="zh-CN" sz="1200" dirty="0">
                <a:ea typeface="黑体" pitchFamily="49" charset="-122"/>
              </a:rPr>
              <a:t>Observatory live video streams </a:t>
            </a:r>
          </a:p>
          <a:p>
            <a:pPr lvl="2">
              <a:defRPr/>
            </a:pPr>
            <a:r>
              <a:rPr lang="en-US" altLang="zh-CN" sz="1200" dirty="0">
                <a:ea typeface="黑体" pitchFamily="49" charset="-122"/>
              </a:rPr>
              <a:t>Astronomical Dictionary</a:t>
            </a:r>
            <a:endParaRPr lang="zh-CN" altLang="en-US" sz="1200" dirty="0"/>
          </a:p>
          <a:p>
            <a:pPr lvl="2">
              <a:defRPr/>
            </a:pPr>
            <a:r>
              <a:rPr lang="en-US" altLang="zh-CN" sz="1200" dirty="0" err="1">
                <a:ea typeface="黑体" pitchFamily="49" charset="-122"/>
              </a:rPr>
              <a:t>CosmoStation</a:t>
            </a:r>
            <a:endParaRPr lang="en-US" altLang="zh-CN" sz="1200" dirty="0">
              <a:ea typeface="黑体" pitchFamily="49" charset="-122"/>
            </a:endParaRPr>
          </a:p>
          <a:p>
            <a:pPr lvl="2">
              <a:defRPr/>
            </a:pPr>
            <a:r>
              <a:rPr lang="en-US" altLang="zh-CN" sz="1200" dirty="0">
                <a:ea typeface="黑体" pitchFamily="49" charset="-122"/>
              </a:rPr>
              <a:t>Gallery</a:t>
            </a:r>
          </a:p>
          <a:p>
            <a:pPr lvl="2">
              <a:defRPr/>
            </a:pPr>
            <a:r>
              <a:rPr lang="en-US" altLang="zh-CN" sz="1200" dirty="0">
                <a:ea typeface="黑体" pitchFamily="49" charset="-122"/>
              </a:rPr>
              <a:t>……</a:t>
            </a:r>
            <a:endParaRPr lang="zh-CN" altLang="en-US" sz="1200" dirty="0">
              <a:ea typeface="黑体" pitchFamily="49" charset="-122"/>
            </a:endParaRPr>
          </a:p>
        </p:txBody>
      </p:sp>
      <p:sp>
        <p:nvSpPr>
          <p:cNvPr id="2" name="标题 1"/>
          <p:cNvSpPr>
            <a:spLocks noGrp="1"/>
          </p:cNvSpPr>
          <p:nvPr>
            <p:ph type="title"/>
          </p:nvPr>
        </p:nvSpPr>
        <p:spPr/>
        <p:txBody>
          <a:bodyPr/>
          <a:lstStyle/>
          <a:p>
            <a:r>
              <a:rPr lang="en-US" altLang="zh-CN" dirty="0" err="1" smtClean="0"/>
              <a:t>AstroCloud</a:t>
            </a:r>
            <a:r>
              <a:rPr lang="en-US" altLang="zh-CN" dirty="0" smtClean="0"/>
              <a:t> Channels</a:t>
            </a:r>
            <a:endParaRPr lang="zh-CN" altLang="en-US" dirty="0"/>
          </a:p>
        </p:txBody>
      </p:sp>
      <p:pic>
        <p:nvPicPr>
          <p:cNvPr id="3" name="图片 2"/>
          <p:cNvPicPr>
            <a:picLocks noChangeAspect="1"/>
          </p:cNvPicPr>
          <p:nvPr/>
        </p:nvPicPr>
        <p:blipFill>
          <a:blip r:embed="rId3"/>
          <a:stretch>
            <a:fillRect/>
          </a:stretch>
        </p:blipFill>
        <p:spPr>
          <a:xfrm>
            <a:off x="6417571" y="1500810"/>
            <a:ext cx="2158355" cy="1568585"/>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a:stretch>
            <a:fillRect/>
          </a:stretch>
        </p:blipFill>
        <p:spPr>
          <a:xfrm>
            <a:off x="9624392" y="3141281"/>
            <a:ext cx="2086346" cy="138061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a:stretch>
            <a:fillRect/>
          </a:stretch>
        </p:blipFill>
        <p:spPr>
          <a:xfrm>
            <a:off x="5519936" y="5301249"/>
            <a:ext cx="3153593" cy="1334987"/>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6"/>
          <a:stretch>
            <a:fillRect/>
          </a:stretch>
        </p:blipFill>
        <p:spPr>
          <a:xfrm>
            <a:off x="7049501" y="3261655"/>
            <a:ext cx="2023954" cy="1826546"/>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7"/>
          <a:stretch>
            <a:fillRect/>
          </a:stretch>
        </p:blipFill>
        <p:spPr>
          <a:xfrm>
            <a:off x="8804817" y="1514308"/>
            <a:ext cx="3156157" cy="1411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3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astrocloud.china-vo.org/s/2015/psp20151008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8665" y="5295983"/>
            <a:ext cx="2256805" cy="1102024"/>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smtClean="0"/>
              <a:t>超新星搜寻计划</a:t>
            </a:r>
            <a:endParaRPr lang="zh-CN" altLang="en-US" dirty="0"/>
          </a:p>
        </p:txBody>
      </p:sp>
      <p:sp>
        <p:nvSpPr>
          <p:cNvPr id="3" name="内容占位符 2"/>
          <p:cNvSpPr>
            <a:spLocks noGrp="1"/>
          </p:cNvSpPr>
          <p:nvPr>
            <p:ph idx="1"/>
          </p:nvPr>
        </p:nvSpPr>
        <p:spPr/>
        <p:txBody>
          <a:bodyPr/>
          <a:lstStyle/>
          <a:p>
            <a:r>
              <a:rPr lang="en-US" altLang="zh-CN" sz="2000" dirty="0"/>
              <a:t>7</a:t>
            </a:r>
            <a:r>
              <a:rPr lang="zh-CN" altLang="en-US" sz="2000" dirty="0"/>
              <a:t>月</a:t>
            </a:r>
            <a:r>
              <a:rPr lang="en-US" altLang="zh-CN" sz="2000" dirty="0"/>
              <a:t>29</a:t>
            </a:r>
            <a:r>
              <a:rPr lang="zh-CN" altLang="en-US" sz="2000" dirty="0" smtClean="0"/>
              <a:t>日上线，</a:t>
            </a:r>
            <a:r>
              <a:rPr lang="zh-CN" altLang="en-US" sz="2000" dirty="0"/>
              <a:t>由星明天文台和中国虚拟天文台合作开展的星明天文台公众超新星搜寻</a:t>
            </a:r>
            <a:r>
              <a:rPr lang="zh-CN" altLang="en-US" sz="2000" dirty="0" smtClean="0"/>
              <a:t>项目</a:t>
            </a:r>
            <a:r>
              <a:rPr lang="zh-CN" altLang="en-US" sz="2000" dirty="0"/>
              <a:t>，</a:t>
            </a:r>
            <a:r>
              <a:rPr lang="zh-CN" altLang="en-US" sz="2000" dirty="0" smtClean="0"/>
              <a:t>是</a:t>
            </a:r>
            <a:r>
              <a:rPr lang="zh-CN" altLang="en-US" sz="2000" dirty="0"/>
              <a:t>基于国内业余天文观测数据策划实施的首个全民科学（</a:t>
            </a:r>
            <a:r>
              <a:rPr lang="en-US" altLang="zh-CN" sz="2000" dirty="0"/>
              <a:t>Citizen Science</a:t>
            </a:r>
            <a:r>
              <a:rPr lang="zh-CN" altLang="en-US" sz="2000" dirty="0"/>
              <a:t>）</a:t>
            </a:r>
            <a:r>
              <a:rPr lang="zh-CN" altLang="en-US" sz="2000" dirty="0" smtClean="0"/>
              <a:t>项目</a:t>
            </a:r>
            <a:endParaRPr lang="en-US" altLang="zh-CN" sz="2000" dirty="0" smtClean="0"/>
          </a:p>
          <a:p>
            <a:r>
              <a:rPr lang="zh-CN" altLang="en-US" sz="2000" dirty="0"/>
              <a:t>公众</a:t>
            </a:r>
            <a:r>
              <a:rPr lang="zh-CN" altLang="en-US" sz="2000" dirty="0" smtClean="0"/>
              <a:t>与天文学家协作，寻找超新星</a:t>
            </a:r>
            <a:endParaRPr lang="en-US" altLang="zh-CN" sz="2000" dirty="0"/>
          </a:p>
          <a:p>
            <a:r>
              <a:rPr lang="en-US" altLang="zh-CN" sz="2000" dirty="0"/>
              <a:t>3</a:t>
            </a:r>
            <a:r>
              <a:rPr lang="zh-CN" altLang="en-US" sz="2000" dirty="0"/>
              <a:t>颗候选体，</a:t>
            </a:r>
            <a:r>
              <a:rPr lang="en-US" altLang="zh-CN" sz="2000" dirty="0"/>
              <a:t>2</a:t>
            </a:r>
            <a:r>
              <a:rPr lang="zh-CN" altLang="en-US" sz="2000" dirty="0"/>
              <a:t>颗已被确认</a:t>
            </a:r>
          </a:p>
        </p:txBody>
      </p:sp>
      <p:pic>
        <p:nvPicPr>
          <p:cNvPr id="4" name="图片 3"/>
          <p:cNvPicPr>
            <a:picLocks noChangeAspect="1"/>
          </p:cNvPicPr>
          <p:nvPr/>
        </p:nvPicPr>
        <p:blipFill>
          <a:blip r:embed="rId3"/>
          <a:stretch>
            <a:fillRect/>
          </a:stretch>
        </p:blipFill>
        <p:spPr>
          <a:xfrm>
            <a:off x="6969509" y="2816136"/>
            <a:ext cx="4161578" cy="3212253"/>
          </a:xfrm>
          <a:prstGeom prst="rect">
            <a:avLst/>
          </a:prstGeom>
        </p:spPr>
      </p:pic>
      <p:pic>
        <p:nvPicPr>
          <p:cNvPr id="6" name="Picture 2" descr="http://astrocloud.china-vo.org/s/2015/psp20151008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472" y="3285425"/>
            <a:ext cx="158906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cdn.eso.org/images/screen/ib-la-silla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403" y="5220823"/>
            <a:ext cx="1879251" cy="1252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img6.cache.netease.com/cnews/2015/10/9/201510091718146007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160" y="3479617"/>
            <a:ext cx="2474082" cy="138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6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663952" y="1628800"/>
            <a:ext cx="4778073" cy="4626547"/>
          </a:xfrm>
        </p:spPr>
        <p:txBody>
          <a:bodyPr>
            <a:normAutofit/>
          </a:bodyPr>
          <a:lstStyle/>
          <a:p>
            <a:r>
              <a:rPr lang="zh-CN" altLang="en-US" sz="2400" dirty="0"/>
              <a:t>平台注册用户：</a:t>
            </a:r>
            <a:r>
              <a:rPr lang="en-US" altLang="zh-CN" sz="2400" dirty="0">
                <a:solidFill>
                  <a:srgbClr val="FF0000"/>
                </a:solidFill>
              </a:rPr>
              <a:t>14200+</a:t>
            </a:r>
            <a:r>
              <a:rPr lang="zh-CN" altLang="en-US" sz="2400" dirty="0"/>
              <a:t>个</a:t>
            </a:r>
            <a:endParaRPr lang="en-US" altLang="zh-CN" sz="2400" dirty="0"/>
          </a:p>
          <a:p>
            <a:r>
              <a:rPr lang="zh-CN" altLang="en-US" sz="2400" dirty="0"/>
              <a:t>云平台节点数：</a:t>
            </a:r>
            <a:r>
              <a:rPr lang="en-US" altLang="zh-CN" sz="2400" dirty="0">
                <a:solidFill>
                  <a:srgbClr val="FF0000"/>
                </a:solidFill>
              </a:rPr>
              <a:t>5</a:t>
            </a:r>
            <a:r>
              <a:rPr lang="zh-CN" altLang="en-US" sz="2400" dirty="0"/>
              <a:t>个</a:t>
            </a:r>
            <a:endParaRPr lang="en-US" altLang="zh-CN" sz="2400" dirty="0"/>
          </a:p>
          <a:p>
            <a:r>
              <a:rPr lang="zh-CN" altLang="en-US" sz="2400" dirty="0"/>
              <a:t>用户创建虚拟机实例数：</a:t>
            </a:r>
            <a:r>
              <a:rPr lang="en-US" altLang="zh-CN" sz="2400" dirty="0">
                <a:solidFill>
                  <a:srgbClr val="FF0000"/>
                </a:solidFill>
              </a:rPr>
              <a:t>290+</a:t>
            </a:r>
          </a:p>
          <a:p>
            <a:r>
              <a:rPr lang="zh-CN" altLang="en-US" sz="2400" dirty="0"/>
              <a:t>提供时间申请服务的望远镜：</a:t>
            </a:r>
            <a:r>
              <a:rPr lang="en-US" altLang="zh-CN" sz="2400" dirty="0">
                <a:solidFill>
                  <a:srgbClr val="FF0000"/>
                </a:solidFill>
              </a:rPr>
              <a:t>4</a:t>
            </a:r>
            <a:endParaRPr lang="en-US" altLang="zh-CN" sz="2400" dirty="0"/>
          </a:p>
          <a:p>
            <a:r>
              <a:rPr lang="zh-CN" altLang="en-US" sz="2400" dirty="0"/>
              <a:t>集成的自产观测数据集：</a:t>
            </a:r>
            <a:r>
              <a:rPr lang="en-US" altLang="zh-CN" sz="2400" dirty="0">
                <a:solidFill>
                  <a:srgbClr val="FF0000"/>
                </a:solidFill>
              </a:rPr>
              <a:t>14</a:t>
            </a:r>
            <a:r>
              <a:rPr lang="zh-CN" altLang="en-US" sz="2400" dirty="0"/>
              <a:t>套</a:t>
            </a:r>
            <a:endParaRPr lang="en-US" altLang="zh-CN" sz="2400" dirty="0"/>
          </a:p>
          <a:p>
            <a:r>
              <a:rPr lang="zh-CN" altLang="en-US" sz="2400" dirty="0"/>
              <a:t>集成的软件环境：</a:t>
            </a:r>
            <a:r>
              <a:rPr lang="en-US" altLang="zh-CN" sz="2400" dirty="0">
                <a:solidFill>
                  <a:srgbClr val="FF0000"/>
                </a:solidFill>
              </a:rPr>
              <a:t>4</a:t>
            </a:r>
            <a:r>
              <a:rPr lang="zh-CN" altLang="en-US" sz="2400" dirty="0"/>
              <a:t>套</a:t>
            </a:r>
            <a:endParaRPr lang="en-US" altLang="zh-CN" sz="2400" dirty="0"/>
          </a:p>
        </p:txBody>
      </p:sp>
      <p:sp>
        <p:nvSpPr>
          <p:cNvPr id="3" name="标题 2"/>
          <p:cNvSpPr>
            <a:spLocks noGrp="1"/>
          </p:cNvSpPr>
          <p:nvPr>
            <p:ph type="title"/>
          </p:nvPr>
        </p:nvSpPr>
        <p:spPr/>
        <p:txBody>
          <a:bodyPr>
            <a:normAutofit/>
          </a:bodyPr>
          <a:lstStyle/>
          <a:p>
            <a:r>
              <a:rPr lang="zh-CN" altLang="en-US" dirty="0" smtClean="0"/>
              <a:t>服务能力及提供</a:t>
            </a:r>
            <a:r>
              <a:rPr lang="zh-CN" altLang="en-US" dirty="0"/>
              <a:t>服务情况</a:t>
            </a:r>
          </a:p>
        </p:txBody>
      </p:sp>
      <p:sp>
        <p:nvSpPr>
          <p:cNvPr id="6" name="内容占位符 1"/>
          <p:cNvSpPr txBox="1">
            <a:spLocks/>
          </p:cNvSpPr>
          <p:nvPr/>
        </p:nvSpPr>
        <p:spPr>
          <a:xfrm>
            <a:off x="1703512" y="1628800"/>
            <a:ext cx="5461641" cy="46265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400" dirty="0"/>
              <a:t>存储能力：</a:t>
            </a:r>
            <a:endParaRPr lang="en-US" altLang="zh-CN" sz="2400" dirty="0"/>
          </a:p>
          <a:p>
            <a:pPr lvl="1"/>
            <a:r>
              <a:rPr lang="en-US" altLang="zh-CN" sz="2000" dirty="0">
                <a:solidFill>
                  <a:srgbClr val="FF0000"/>
                </a:solidFill>
              </a:rPr>
              <a:t>650TB</a:t>
            </a:r>
          </a:p>
          <a:p>
            <a:r>
              <a:rPr lang="zh-CN" altLang="en-US" sz="2400" dirty="0"/>
              <a:t>计算能力：</a:t>
            </a:r>
            <a:endParaRPr lang="en-US" altLang="zh-CN" sz="2400" dirty="0"/>
          </a:p>
          <a:p>
            <a:pPr lvl="1"/>
            <a:r>
              <a:rPr lang="en-US" altLang="zh-CN" sz="2000" dirty="0">
                <a:solidFill>
                  <a:srgbClr val="FF0000"/>
                </a:solidFill>
              </a:rPr>
              <a:t>256</a:t>
            </a:r>
            <a:r>
              <a:rPr lang="zh-CN" altLang="en-US" sz="2000" dirty="0">
                <a:solidFill>
                  <a:srgbClr val="FF0000"/>
                </a:solidFill>
              </a:rPr>
              <a:t>核</a:t>
            </a:r>
            <a:endParaRPr lang="en-US" altLang="zh-CN" sz="2000" dirty="0">
              <a:solidFill>
                <a:srgbClr val="FF0000"/>
              </a:solidFill>
            </a:endParaRPr>
          </a:p>
          <a:p>
            <a:r>
              <a:rPr lang="zh-CN" altLang="en-US" sz="2400" dirty="0"/>
              <a:t>带宽资源：</a:t>
            </a:r>
            <a:endParaRPr lang="en-US" altLang="zh-CN" sz="2400" dirty="0"/>
          </a:p>
          <a:p>
            <a:pPr lvl="1"/>
            <a:r>
              <a:rPr lang="en-US" altLang="zh-CN" sz="2000" dirty="0">
                <a:solidFill>
                  <a:srgbClr val="FF0000"/>
                </a:solidFill>
              </a:rPr>
              <a:t>155Mbps-300Mbps</a:t>
            </a:r>
          </a:p>
          <a:p>
            <a:r>
              <a:rPr lang="zh-CN" altLang="en-US" sz="2400" dirty="0"/>
              <a:t>技术支持：</a:t>
            </a:r>
            <a:endParaRPr lang="en-US" altLang="zh-CN" sz="2400" dirty="0"/>
          </a:p>
          <a:p>
            <a:pPr lvl="1"/>
            <a:r>
              <a:rPr lang="en-US" altLang="zh-CN" sz="2000" dirty="0">
                <a:solidFill>
                  <a:srgbClr val="FF0000"/>
                </a:solidFill>
              </a:rPr>
              <a:t>25</a:t>
            </a:r>
            <a:r>
              <a:rPr lang="zh-CN" altLang="en-US" sz="2000" dirty="0">
                <a:solidFill>
                  <a:srgbClr val="FF0000"/>
                </a:solidFill>
              </a:rPr>
              <a:t>人年</a:t>
            </a:r>
          </a:p>
        </p:txBody>
      </p:sp>
      <p:pic>
        <p:nvPicPr>
          <p:cNvPr id="4" name="图片 3"/>
          <p:cNvPicPr>
            <a:picLocks noChangeAspect="1"/>
          </p:cNvPicPr>
          <p:nvPr/>
        </p:nvPicPr>
        <p:blipFill>
          <a:blip r:embed="rId2"/>
          <a:stretch>
            <a:fillRect/>
          </a:stretch>
        </p:blipFill>
        <p:spPr>
          <a:xfrm>
            <a:off x="6096000" y="4509120"/>
            <a:ext cx="5645807" cy="2206108"/>
          </a:xfrm>
          <a:prstGeom prst="rect">
            <a:avLst/>
          </a:prstGeom>
        </p:spPr>
      </p:pic>
    </p:spTree>
    <p:extLst>
      <p:ext uri="{BB962C8B-B14F-4D97-AF65-F5344CB8AC3E}">
        <p14:creationId xmlns:p14="http://schemas.microsoft.com/office/powerpoint/2010/main" val="52617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8159" y="2097733"/>
            <a:ext cx="3186354" cy="3186354"/>
          </a:xfrm>
        </p:spPr>
      </p:pic>
      <p:sp>
        <p:nvSpPr>
          <p:cNvPr id="3" name="标题 2"/>
          <p:cNvSpPr>
            <a:spLocks noGrp="1"/>
          </p:cNvSpPr>
          <p:nvPr>
            <p:ph type="title"/>
          </p:nvPr>
        </p:nvSpPr>
        <p:spPr/>
        <p:txBody>
          <a:bodyPr/>
          <a:lstStyle/>
          <a:p>
            <a:r>
              <a:rPr lang="zh-CN" altLang="en-US" sz="4000" dirty="0"/>
              <a:t>科学数据全生命周期管理平台</a:t>
            </a:r>
          </a:p>
        </p:txBody>
      </p:sp>
      <p:pic>
        <p:nvPicPr>
          <p:cNvPr id="5" name="图片 4"/>
          <p:cNvPicPr>
            <a:picLocks noChangeAspect="1"/>
          </p:cNvPicPr>
          <p:nvPr/>
        </p:nvPicPr>
        <p:blipFill>
          <a:blip r:embed="rId3"/>
          <a:stretch>
            <a:fillRect/>
          </a:stretch>
        </p:blipFill>
        <p:spPr>
          <a:xfrm>
            <a:off x="2262336" y="5373216"/>
            <a:ext cx="6858000" cy="687122"/>
          </a:xfrm>
          <a:prstGeom prst="rect">
            <a:avLst/>
          </a:prstGeom>
          <a:ln>
            <a:noFill/>
          </a:ln>
          <a:effectLst>
            <a:softEdge rad="112500"/>
          </a:effectLst>
        </p:spPr>
      </p:pic>
      <p:sp>
        <p:nvSpPr>
          <p:cNvPr id="2" name="文本框 1"/>
          <p:cNvSpPr txBox="1"/>
          <p:nvPr/>
        </p:nvSpPr>
        <p:spPr>
          <a:xfrm rot="19960726">
            <a:off x="6060997" y="4831404"/>
            <a:ext cx="5109091"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zh-CN" altLang="en-US" dirty="0">
                <a:latin typeface="华文行楷" panose="02010800040101010101" pitchFamily="2" charset="-122"/>
                <a:ea typeface="华文行楷" panose="02010800040101010101" pitchFamily="2" charset="-122"/>
              </a:rPr>
              <a:t>中国科学院</a:t>
            </a:r>
            <a:r>
              <a:rPr lang="zh-CN" altLang="en-US" dirty="0" smtClean="0">
                <a:latin typeface="华文行楷" panose="02010800040101010101" pitchFamily="2" charset="-122"/>
                <a:ea typeface="华文行楷" panose="02010800040101010101" pitchFamily="2" charset="-122"/>
              </a:rPr>
              <a:t>科研</a:t>
            </a:r>
            <a:r>
              <a:rPr lang="zh-CN" altLang="en-US" dirty="0">
                <a:latin typeface="华文行楷" panose="02010800040101010101" pitchFamily="2" charset="-122"/>
                <a:ea typeface="华文行楷" panose="02010800040101010101" pitchFamily="2" charset="-122"/>
              </a:rPr>
              <a:t>信息化十大优秀案例</a:t>
            </a:r>
          </a:p>
        </p:txBody>
      </p:sp>
    </p:spTree>
    <p:extLst>
      <p:ext uri="{BB962C8B-B14F-4D97-AF65-F5344CB8AC3E}">
        <p14:creationId xmlns:p14="http://schemas.microsoft.com/office/powerpoint/2010/main" val="201586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408" y="53011"/>
            <a:ext cx="10515600" cy="1071733"/>
          </a:xfrm>
        </p:spPr>
        <p:txBody>
          <a:bodyPr>
            <a:normAutofit/>
          </a:bodyPr>
          <a:lstStyle/>
          <a:p>
            <a:pPr algn="ctr"/>
            <a:r>
              <a:rPr lang="zh-CN" altLang="en-US" dirty="0"/>
              <a:t>中国科学院的天文学研究资源</a:t>
            </a:r>
          </a:p>
        </p:txBody>
      </p:sp>
      <p:sp>
        <p:nvSpPr>
          <p:cNvPr id="3" name="内容占位符 2"/>
          <p:cNvSpPr>
            <a:spLocks noGrp="1"/>
          </p:cNvSpPr>
          <p:nvPr>
            <p:ph idx="1"/>
          </p:nvPr>
        </p:nvSpPr>
        <p:spPr>
          <a:xfrm>
            <a:off x="911424" y="1554753"/>
            <a:ext cx="10009112" cy="4524315"/>
          </a:xfrm>
        </p:spPr>
        <p:txBody>
          <a:bodyPr wrap="square">
            <a:spAutoFit/>
          </a:bodyPr>
          <a:lstStyle/>
          <a:p>
            <a:pPr>
              <a:spcBef>
                <a:spcPts val="300"/>
              </a:spcBef>
              <a:spcAft>
                <a:spcPts val="300"/>
              </a:spcAft>
            </a:pPr>
            <a:r>
              <a:rPr lang="zh-CN" altLang="en-US" sz="2400" spc="-100" dirty="0"/>
              <a:t>我国天文学科布局：领域集中、队伍集中、设备集中</a:t>
            </a:r>
          </a:p>
          <a:p>
            <a:pPr lvl="1">
              <a:spcBef>
                <a:spcPts val="300"/>
              </a:spcBef>
              <a:spcAft>
                <a:spcPts val="300"/>
              </a:spcAft>
            </a:pPr>
            <a:r>
              <a:rPr lang="zh-CN" altLang="en-US" sz="2400" dirty="0" smtClean="0"/>
              <a:t>中科院集中</a:t>
            </a:r>
            <a:r>
              <a:rPr lang="en-US" altLang="zh-CN" sz="2400" dirty="0" smtClean="0"/>
              <a:t>80-90</a:t>
            </a:r>
            <a:r>
              <a:rPr lang="en-US" altLang="zh-CN" sz="2400" dirty="0"/>
              <a:t>%</a:t>
            </a:r>
            <a:r>
              <a:rPr lang="zh-CN" altLang="en-US" sz="2400" dirty="0"/>
              <a:t>的天文科研</a:t>
            </a:r>
            <a:r>
              <a:rPr lang="zh-CN" altLang="en-US" sz="2400" dirty="0" smtClean="0"/>
              <a:t>人员</a:t>
            </a:r>
            <a:endParaRPr lang="en-US" altLang="zh-CN" sz="2400" dirty="0" smtClean="0"/>
          </a:p>
          <a:p>
            <a:pPr lvl="1">
              <a:spcBef>
                <a:spcPts val="300"/>
              </a:spcBef>
              <a:spcAft>
                <a:spcPts val="300"/>
              </a:spcAft>
            </a:pPr>
            <a:r>
              <a:rPr lang="zh-CN" altLang="en-US" sz="2400" dirty="0" smtClean="0"/>
              <a:t>中科院</a:t>
            </a:r>
            <a:r>
              <a:rPr lang="zh-CN" altLang="en-US" sz="2400" dirty="0"/>
              <a:t>运行着几乎全国所有的主干观测设备</a:t>
            </a:r>
          </a:p>
          <a:p>
            <a:pPr lvl="1">
              <a:spcBef>
                <a:spcPts val="300"/>
              </a:spcBef>
              <a:spcAft>
                <a:spcPts val="300"/>
              </a:spcAft>
            </a:pPr>
            <a:r>
              <a:rPr lang="zh-CN" altLang="en-US" sz="2400" dirty="0"/>
              <a:t>中科院</a:t>
            </a:r>
            <a:r>
              <a:rPr lang="zh-CN" altLang="en-US" sz="2400" dirty="0" smtClean="0"/>
              <a:t>天文口科研</a:t>
            </a:r>
            <a:r>
              <a:rPr lang="zh-CN" altLang="en-US" sz="2400" dirty="0"/>
              <a:t>产出</a:t>
            </a:r>
            <a:r>
              <a:rPr lang="zh-CN" altLang="en-US" sz="2400" dirty="0" smtClean="0"/>
              <a:t>规模</a:t>
            </a:r>
            <a:r>
              <a:rPr lang="zh-CN" altLang="en-US" sz="2400" dirty="0"/>
              <a:t>和</a:t>
            </a:r>
            <a:r>
              <a:rPr lang="zh-CN" altLang="en-US" sz="2400" dirty="0" smtClean="0"/>
              <a:t>影响力</a:t>
            </a:r>
            <a:r>
              <a:rPr lang="zh-CN" altLang="en-US" sz="2400" dirty="0"/>
              <a:t>远大于高校系统</a:t>
            </a:r>
          </a:p>
          <a:p>
            <a:pPr>
              <a:spcBef>
                <a:spcPts val="300"/>
              </a:spcBef>
              <a:spcAft>
                <a:spcPts val="300"/>
              </a:spcAft>
            </a:pPr>
            <a:endParaRPr lang="en-US" altLang="zh-CN" sz="2800" dirty="0" smtClean="0"/>
          </a:p>
          <a:p>
            <a:pPr>
              <a:spcBef>
                <a:spcPts val="300"/>
              </a:spcBef>
              <a:spcAft>
                <a:spcPts val="300"/>
              </a:spcAft>
            </a:pPr>
            <a:r>
              <a:rPr lang="zh-CN" altLang="en-US" sz="2800" dirty="0" smtClean="0"/>
              <a:t>中科院天文</a:t>
            </a:r>
            <a:r>
              <a:rPr lang="zh-CN" altLang="en-US" sz="2800" dirty="0"/>
              <a:t>系统义不容辞的责任和使命</a:t>
            </a:r>
          </a:p>
          <a:p>
            <a:pPr lvl="1">
              <a:spcBef>
                <a:spcPts val="300"/>
              </a:spcBef>
              <a:spcAft>
                <a:spcPts val="300"/>
              </a:spcAft>
            </a:pPr>
            <a:r>
              <a:rPr lang="zh-CN" altLang="en-US" sz="2400" dirty="0" smtClean="0"/>
              <a:t>打造</a:t>
            </a:r>
            <a:r>
              <a:rPr lang="zh-CN" altLang="en-US" sz="2400" dirty="0"/>
              <a:t>核心</a:t>
            </a:r>
            <a:r>
              <a:rPr lang="zh-CN" altLang="en-US" sz="2400" dirty="0" smtClean="0"/>
              <a:t>竞争力、不断</a:t>
            </a:r>
            <a:r>
              <a:rPr lang="zh-CN" altLang="en-US" sz="2400" dirty="0" smtClean="0"/>
              <a:t>提升中科院</a:t>
            </a:r>
            <a:r>
              <a:rPr lang="zh-CN" altLang="en-US" sz="2400" dirty="0" smtClean="0"/>
              <a:t>天文产出水平和影响力</a:t>
            </a:r>
            <a:endParaRPr lang="en-US" altLang="zh-CN" sz="2400" dirty="0" smtClean="0"/>
          </a:p>
          <a:p>
            <a:pPr lvl="1">
              <a:spcBef>
                <a:spcPts val="300"/>
              </a:spcBef>
              <a:spcAft>
                <a:spcPts val="300"/>
              </a:spcAft>
            </a:pPr>
            <a:r>
              <a:rPr lang="zh-CN" altLang="en-US" sz="2400" dirty="0" smtClean="0"/>
              <a:t>加强科教融合，为国科大、中科大和其他高校天文</a:t>
            </a:r>
            <a:r>
              <a:rPr lang="zh-CN" altLang="en-US" sz="2400" dirty="0"/>
              <a:t>科研</a:t>
            </a:r>
            <a:r>
              <a:rPr lang="zh-CN" altLang="en-US" sz="2400" dirty="0" smtClean="0"/>
              <a:t>人员，提供</a:t>
            </a:r>
            <a:r>
              <a:rPr lang="zh-CN" altLang="en-US" sz="2400" dirty="0"/>
              <a:t>实现创新</a:t>
            </a:r>
            <a:r>
              <a:rPr lang="zh-CN" altLang="en-US" sz="2400" dirty="0" smtClean="0"/>
              <a:t>思想的开放共享平台、提供培养天文科技精英人才的基地</a:t>
            </a:r>
            <a:endParaRPr lang="en-US" altLang="zh-CN" sz="2400" dirty="0" smtClean="0"/>
          </a:p>
          <a:p>
            <a:pPr lvl="1">
              <a:spcBef>
                <a:spcPts val="300"/>
              </a:spcBef>
              <a:spcAft>
                <a:spcPts val="300"/>
              </a:spcAft>
            </a:pPr>
            <a:r>
              <a:rPr lang="zh-CN" altLang="en-US" sz="2400" dirty="0" smtClean="0"/>
              <a:t>将我国天文学科整体水平提升到新的高度</a:t>
            </a:r>
            <a:endParaRPr lang="zh-CN" altLang="en-US" sz="2400" dirty="0"/>
          </a:p>
        </p:txBody>
      </p:sp>
    </p:spTree>
    <p:extLst>
      <p:ext uri="{BB962C8B-B14F-4D97-AF65-F5344CB8AC3E}">
        <p14:creationId xmlns:p14="http://schemas.microsoft.com/office/powerpoint/2010/main" val="2328560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中国科学院“率先行动”计划</a:t>
            </a:r>
            <a:endParaRPr lang="zh-CN" altLang="en-US" dirty="0"/>
          </a:p>
        </p:txBody>
      </p:sp>
      <p:pic>
        <p:nvPicPr>
          <p:cNvPr id="5" name="Picture 2" descr="http://imgt5.bdstatic.com/it/u=717177680,1800978999&amp;fm=21&amp;gp=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8985" y="2608342"/>
            <a:ext cx="3981445" cy="3064256"/>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noFill/>
            <a:prstDash val="solid"/>
          </a:ln>
          <a:effectLst/>
          <a:extLst/>
        </p:spPr>
      </p:pic>
      <p:grpSp>
        <p:nvGrpSpPr>
          <p:cNvPr id="6" name="组合 5"/>
          <p:cNvGrpSpPr/>
          <p:nvPr/>
        </p:nvGrpSpPr>
        <p:grpSpPr>
          <a:xfrm>
            <a:off x="7100341" y="3440816"/>
            <a:ext cx="2290393" cy="1355878"/>
            <a:chOff x="5066465" y="1066763"/>
            <a:chExt cx="2319636" cy="1549543"/>
          </a:xfrm>
        </p:grpSpPr>
        <p:sp>
          <p:nvSpPr>
            <p:cNvPr id="7" name="圆角矩形 6"/>
            <p:cNvSpPr/>
            <p:nvPr/>
          </p:nvSpPr>
          <p:spPr>
            <a:xfrm>
              <a:off x="5081572" y="1066763"/>
              <a:ext cx="2304529" cy="1549543"/>
            </a:xfrm>
            <a:prstGeom prst="round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eaLnBrk="1" hangingPunct="1">
                <a:defRPr/>
              </a:pPr>
              <a:endParaRPr lang="zh-CN" altLang="en-US" sz="2400" b="0" dirty="0">
                <a:solidFill>
                  <a:srgbClr val="FFFFFF"/>
                </a:solidFill>
                <a:latin typeface="Times New Roman"/>
              </a:endParaRPr>
            </a:p>
          </p:txBody>
        </p:sp>
        <p:sp>
          <p:nvSpPr>
            <p:cNvPr id="8" name="TextBox 4"/>
            <p:cNvSpPr txBox="1"/>
            <p:nvPr/>
          </p:nvSpPr>
          <p:spPr>
            <a:xfrm>
              <a:off x="5066465" y="1129266"/>
              <a:ext cx="2319636" cy="1424536"/>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lnSpc>
                  <a:spcPts val="3000"/>
                </a:lnSpc>
                <a:defRPr/>
              </a:pPr>
              <a:r>
                <a:rPr lang="zh-CN" altLang="en-US" dirty="0">
                  <a:solidFill>
                    <a:srgbClr val="C00000"/>
                  </a:solidFill>
                  <a:latin typeface="微软雅黑" pitchFamily="34" charset="-122"/>
                  <a:ea typeface="微软雅黑" pitchFamily="34" charset="-122"/>
                </a:rPr>
                <a:t>卓越创新中心</a:t>
              </a:r>
              <a:endParaRPr lang="en-US" altLang="zh-CN" sz="2400" dirty="0">
                <a:solidFill>
                  <a:srgbClr val="C00000"/>
                </a:solidFill>
                <a:latin typeface="黑体" panose="02010609060101010101" pitchFamily="49" charset="-122"/>
                <a:ea typeface="黑体" panose="02010609060101010101" pitchFamily="49" charset="-122"/>
              </a:endParaRPr>
            </a:p>
            <a:p>
              <a:pPr algn="ctr" eaLnBrk="1" hangingPunct="1">
                <a:lnSpc>
                  <a:spcPts val="3000"/>
                </a:lnSpc>
                <a:defRPr/>
              </a:pPr>
              <a:r>
                <a:rPr lang="zh-CN" altLang="en-US" dirty="0">
                  <a:solidFill>
                    <a:srgbClr val="002060"/>
                  </a:solidFill>
                  <a:latin typeface="微软雅黑" pitchFamily="34" charset="-122"/>
                  <a:ea typeface="微软雅黑" pitchFamily="34" charset="-122"/>
                </a:rPr>
                <a:t>面向前沿基础科学</a:t>
              </a:r>
              <a:endParaRPr lang="en-US" altLang="zh-CN" dirty="0">
                <a:solidFill>
                  <a:srgbClr val="002060"/>
                </a:solidFill>
                <a:latin typeface="微软雅黑" pitchFamily="34" charset="-122"/>
                <a:ea typeface="微软雅黑" pitchFamily="34" charset="-122"/>
              </a:endParaRPr>
            </a:p>
            <a:p>
              <a:pPr algn="ctr" eaLnBrk="1" hangingPunct="1">
                <a:lnSpc>
                  <a:spcPts val="3000"/>
                </a:lnSpc>
                <a:defRPr/>
              </a:pPr>
              <a:r>
                <a:rPr lang="zh-CN" altLang="en-US" dirty="0">
                  <a:solidFill>
                    <a:srgbClr val="002060"/>
                  </a:solidFill>
                  <a:latin typeface="微软雅黑" pitchFamily="34" charset="-122"/>
                  <a:ea typeface="微软雅黑" pitchFamily="34" charset="-122"/>
                </a:rPr>
                <a:t>（马普学会）</a:t>
              </a:r>
              <a:endParaRPr lang="en-US" altLang="zh-CN" dirty="0">
                <a:solidFill>
                  <a:srgbClr val="002060"/>
                </a:solidFill>
                <a:latin typeface="微软雅黑" pitchFamily="34" charset="-122"/>
                <a:ea typeface="微软雅黑" pitchFamily="34" charset="-122"/>
              </a:endParaRPr>
            </a:p>
          </p:txBody>
        </p:sp>
      </p:grpSp>
      <p:grpSp>
        <p:nvGrpSpPr>
          <p:cNvPr id="9" name="组合 8"/>
          <p:cNvGrpSpPr/>
          <p:nvPr/>
        </p:nvGrpSpPr>
        <p:grpSpPr>
          <a:xfrm>
            <a:off x="6313687" y="1381614"/>
            <a:ext cx="2619321" cy="1798588"/>
            <a:chOff x="6660539" y="2906376"/>
            <a:chExt cx="2075991" cy="3170099"/>
          </a:xfrm>
        </p:grpSpPr>
        <p:sp>
          <p:nvSpPr>
            <p:cNvPr id="10" name="圆角矩形 9"/>
            <p:cNvSpPr/>
            <p:nvPr/>
          </p:nvSpPr>
          <p:spPr>
            <a:xfrm>
              <a:off x="6660539" y="2906376"/>
              <a:ext cx="2067226" cy="3170099"/>
            </a:xfrm>
            <a:prstGeom prst="round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endParaRPr lang="zh-CN" altLang="en-US" sz="1800" b="0">
                <a:solidFill>
                  <a:srgbClr val="FFFFFF"/>
                </a:solidFill>
                <a:latin typeface="Times New Roman"/>
              </a:endParaRPr>
            </a:p>
          </p:txBody>
        </p:sp>
        <p:sp>
          <p:nvSpPr>
            <p:cNvPr id="11" name="TextBox 14"/>
            <p:cNvSpPr txBox="1"/>
            <p:nvPr/>
          </p:nvSpPr>
          <p:spPr>
            <a:xfrm>
              <a:off x="6669303" y="2980978"/>
              <a:ext cx="2067227" cy="2875098"/>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lnSpc>
                  <a:spcPts val="3000"/>
                </a:lnSpc>
                <a:defRPr/>
              </a:pPr>
              <a:r>
                <a:rPr lang="zh-CN" altLang="en-US" dirty="0">
                  <a:solidFill>
                    <a:srgbClr val="C00000"/>
                  </a:solidFill>
                  <a:latin typeface="微软雅黑" pitchFamily="34" charset="-122"/>
                  <a:ea typeface="微软雅黑" pitchFamily="34" charset="-122"/>
                </a:rPr>
                <a:t>创新研究院</a:t>
              </a:r>
              <a:endParaRPr lang="zh-CN" altLang="en-US" sz="2400" b="0" dirty="0">
                <a:solidFill>
                  <a:srgbClr val="C00000"/>
                </a:solidFill>
                <a:latin typeface="黑体" panose="02010609060101010101" pitchFamily="49" charset="-122"/>
                <a:ea typeface="黑体" panose="02010609060101010101" pitchFamily="49" charset="-122"/>
              </a:endParaRPr>
            </a:p>
            <a:p>
              <a:pPr algn="ctr" eaLnBrk="1" hangingPunct="1">
                <a:lnSpc>
                  <a:spcPts val="3000"/>
                </a:lnSpc>
                <a:defRPr/>
              </a:pPr>
              <a:r>
                <a:rPr lang="zh-CN" altLang="en-US" dirty="0">
                  <a:solidFill>
                    <a:srgbClr val="002060"/>
                  </a:solidFill>
                  <a:latin typeface="微软雅黑" pitchFamily="34" charset="-122"/>
                  <a:ea typeface="微软雅黑" pitchFamily="34" charset="-122"/>
                </a:rPr>
                <a:t>面向国家经济社会发展的战略需求</a:t>
              </a:r>
              <a:endParaRPr lang="en-US" altLang="zh-CN" dirty="0">
                <a:solidFill>
                  <a:srgbClr val="002060"/>
                </a:solidFill>
                <a:latin typeface="微软雅黑" pitchFamily="34" charset="-122"/>
                <a:ea typeface="微软雅黑" pitchFamily="34" charset="-122"/>
              </a:endParaRPr>
            </a:p>
            <a:p>
              <a:pPr algn="ctr" eaLnBrk="1" hangingPunct="1">
                <a:lnSpc>
                  <a:spcPts val="3000"/>
                </a:lnSpc>
                <a:defRPr/>
              </a:pPr>
              <a:r>
                <a:rPr lang="zh-CN" altLang="en-US" dirty="0">
                  <a:solidFill>
                    <a:srgbClr val="002060"/>
                  </a:solidFill>
                  <a:latin typeface="微软雅黑" pitchFamily="34" charset="-122"/>
                  <a:ea typeface="微软雅黑" pitchFamily="34" charset="-122"/>
                </a:rPr>
                <a:t>（能源部国家实验室）</a:t>
              </a:r>
              <a:endParaRPr lang="en-US" altLang="zh-CN" dirty="0">
                <a:solidFill>
                  <a:srgbClr val="002060"/>
                </a:solidFill>
                <a:latin typeface="微软雅黑" pitchFamily="34" charset="-122"/>
                <a:ea typeface="微软雅黑" pitchFamily="34" charset="-122"/>
              </a:endParaRPr>
            </a:p>
          </p:txBody>
        </p:sp>
      </p:grpSp>
      <p:grpSp>
        <p:nvGrpSpPr>
          <p:cNvPr id="12" name="组合 11"/>
          <p:cNvGrpSpPr/>
          <p:nvPr/>
        </p:nvGrpSpPr>
        <p:grpSpPr>
          <a:xfrm>
            <a:off x="2018547" y="5731752"/>
            <a:ext cx="3528392" cy="936104"/>
            <a:chOff x="1475656" y="5229200"/>
            <a:chExt cx="3528392" cy="936104"/>
          </a:xfrm>
        </p:grpSpPr>
        <p:sp>
          <p:nvSpPr>
            <p:cNvPr id="13" name="椭圆 12"/>
            <p:cNvSpPr/>
            <p:nvPr/>
          </p:nvSpPr>
          <p:spPr>
            <a:xfrm>
              <a:off x="1475656" y="5229200"/>
              <a:ext cx="3528392" cy="936104"/>
            </a:xfrm>
            <a:prstGeom prst="ellipse">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endParaRPr lang="zh-CN" altLang="en-US">
                <a:solidFill>
                  <a:srgbClr val="FFFFFF"/>
                </a:solidFill>
                <a:latin typeface="Times New Roman"/>
              </a:endParaRPr>
            </a:p>
          </p:txBody>
        </p:sp>
        <p:sp>
          <p:nvSpPr>
            <p:cNvPr id="14" name="TextBox 16"/>
            <p:cNvSpPr txBox="1"/>
            <p:nvPr/>
          </p:nvSpPr>
          <p:spPr>
            <a:xfrm>
              <a:off x="1475656" y="5361702"/>
              <a:ext cx="3528392" cy="584775"/>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r>
                <a:rPr lang="zh-CN" altLang="en-US" sz="3200"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四类机构分类改革</a:t>
              </a:r>
            </a:p>
          </p:txBody>
        </p:sp>
      </p:grpSp>
      <p:grpSp>
        <p:nvGrpSpPr>
          <p:cNvPr id="15" name="组合 14"/>
          <p:cNvGrpSpPr/>
          <p:nvPr/>
        </p:nvGrpSpPr>
        <p:grpSpPr>
          <a:xfrm>
            <a:off x="9423699" y="3543692"/>
            <a:ext cx="1152128" cy="1075875"/>
            <a:chOff x="7119281" y="1239940"/>
            <a:chExt cx="1152128" cy="1075875"/>
          </a:xfrm>
        </p:grpSpPr>
        <p:pic>
          <p:nvPicPr>
            <p:cNvPr id="16" name="Picture 2" descr="http://imgt1.bdstatic.com/it/u=4057261652,597931311&amp;fm=21&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281" y="1239940"/>
              <a:ext cx="1152128" cy="675915"/>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a:extLst/>
          </p:spPr>
        </p:pic>
        <p:sp>
          <p:nvSpPr>
            <p:cNvPr id="17" name="TextBox 22"/>
            <p:cNvSpPr txBox="1"/>
            <p:nvPr/>
          </p:nvSpPr>
          <p:spPr>
            <a:xfrm>
              <a:off x="7119281" y="1854150"/>
              <a:ext cx="1152128" cy="461665"/>
            </a:xfrm>
            <a:prstGeom prst="rect">
              <a:avLst/>
            </a:prstGeom>
            <a:solidFill>
              <a:srgbClr val="009DD9"/>
            </a:soli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r>
                <a:rPr lang="zh-CN" altLang="en-US" sz="2400" dirty="0">
                  <a:solidFill>
                    <a:srgbClr val="DBF5F9"/>
                  </a:solidFill>
                  <a:latin typeface="黑体" panose="02010609060101010101" pitchFamily="49" charset="-122"/>
                  <a:ea typeface="黑体" panose="02010609060101010101" pitchFamily="49" charset="-122"/>
                </a:rPr>
                <a:t>尖刀连</a:t>
              </a:r>
            </a:p>
          </p:txBody>
        </p:sp>
      </p:grpSp>
      <p:grpSp>
        <p:nvGrpSpPr>
          <p:cNvPr id="18" name="组合 17"/>
          <p:cNvGrpSpPr/>
          <p:nvPr/>
        </p:nvGrpSpPr>
        <p:grpSpPr>
          <a:xfrm>
            <a:off x="5083880" y="1694832"/>
            <a:ext cx="1152128" cy="1138064"/>
            <a:chOff x="5162679" y="4681282"/>
            <a:chExt cx="1152128" cy="1138064"/>
          </a:xfrm>
        </p:grpSpPr>
        <p:pic>
          <p:nvPicPr>
            <p:cNvPr id="19" name="Picture 6" descr="http://imgt5.bdstatic.com/it/u=1611144629,3953956078&amp;fm=21&amp;gp=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2679" y="4681282"/>
              <a:ext cx="1152128" cy="706016"/>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a:extLst/>
          </p:spPr>
        </p:pic>
        <p:sp>
          <p:nvSpPr>
            <p:cNvPr id="20" name="TextBox 29"/>
            <p:cNvSpPr txBox="1"/>
            <p:nvPr/>
          </p:nvSpPr>
          <p:spPr>
            <a:xfrm>
              <a:off x="5162679" y="5357681"/>
              <a:ext cx="1152128" cy="461665"/>
            </a:xfrm>
            <a:prstGeom prst="rect">
              <a:avLst/>
            </a:prstGeom>
            <a:solidFill>
              <a:srgbClr val="009DD9"/>
            </a:soli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r>
                <a:rPr lang="zh-CN" altLang="en-US" sz="2400" dirty="0">
                  <a:solidFill>
                    <a:srgbClr val="DBF5F9"/>
                  </a:solidFill>
                  <a:latin typeface="黑体" panose="02010609060101010101" pitchFamily="49" charset="-122"/>
                  <a:ea typeface="黑体" panose="02010609060101010101" pitchFamily="49" charset="-122"/>
                </a:rPr>
                <a:t>集团军</a:t>
              </a:r>
            </a:p>
          </p:txBody>
        </p:sp>
      </p:grpSp>
      <p:grpSp>
        <p:nvGrpSpPr>
          <p:cNvPr id="21" name="组合 20"/>
          <p:cNvGrpSpPr/>
          <p:nvPr/>
        </p:nvGrpSpPr>
        <p:grpSpPr>
          <a:xfrm>
            <a:off x="1654625" y="2216932"/>
            <a:ext cx="2385265" cy="2402634"/>
            <a:chOff x="212753" y="1557444"/>
            <a:chExt cx="2385265" cy="2402634"/>
          </a:xfrm>
        </p:grpSpPr>
        <p:sp>
          <p:nvSpPr>
            <p:cNvPr id="22" name="圆角矩形 21"/>
            <p:cNvSpPr/>
            <p:nvPr/>
          </p:nvSpPr>
          <p:spPr>
            <a:xfrm>
              <a:off x="243637" y="1557444"/>
              <a:ext cx="2349260" cy="1250619"/>
            </a:xfrm>
            <a:prstGeom prst="round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endParaRPr lang="zh-CN" altLang="en-US">
                <a:solidFill>
                  <a:srgbClr val="FFFFFF"/>
                </a:solidFill>
                <a:latin typeface="黑体" pitchFamily="49" charset="-122"/>
                <a:ea typeface="黑体" pitchFamily="49" charset="-122"/>
              </a:endParaRPr>
            </a:p>
          </p:txBody>
        </p:sp>
        <p:sp>
          <p:nvSpPr>
            <p:cNvPr id="23" name="TextBox 11"/>
            <p:cNvSpPr txBox="1"/>
            <p:nvPr/>
          </p:nvSpPr>
          <p:spPr>
            <a:xfrm>
              <a:off x="212753" y="1674923"/>
              <a:ext cx="2385265" cy="1323439"/>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spcAft>
                  <a:spcPts val="0"/>
                </a:spcAft>
                <a:defRPr/>
              </a:pPr>
              <a:r>
                <a:rPr lang="zh-CN" altLang="en-US" dirty="0">
                  <a:solidFill>
                    <a:srgbClr val="C00000"/>
                  </a:solidFill>
                  <a:latin typeface="微软雅黑" pitchFamily="34" charset="-122"/>
                  <a:ea typeface="微软雅黑" pitchFamily="34" charset="-122"/>
                </a:rPr>
                <a:t>大科学研究中心</a:t>
              </a:r>
              <a:endParaRPr lang="en-US" altLang="zh-CN" dirty="0">
                <a:solidFill>
                  <a:srgbClr val="C00000"/>
                </a:solidFill>
                <a:latin typeface="微软雅黑" pitchFamily="34" charset="-122"/>
                <a:ea typeface="微软雅黑" pitchFamily="34" charset="-122"/>
              </a:endParaRPr>
            </a:p>
            <a:p>
              <a:pPr algn="ctr" eaLnBrk="1" hangingPunct="1">
                <a:spcAft>
                  <a:spcPts val="0"/>
                </a:spcAft>
                <a:defRPr/>
              </a:pPr>
              <a:r>
                <a:rPr lang="zh-CN" altLang="en-US" dirty="0">
                  <a:solidFill>
                    <a:srgbClr val="002060"/>
                  </a:solidFill>
                  <a:latin typeface="微软雅黑" pitchFamily="34" charset="-122"/>
                  <a:ea typeface="微软雅黑" pitchFamily="34" charset="-122"/>
                </a:rPr>
                <a:t>依托大科学装置（赫姆霍兹联合会）</a:t>
              </a:r>
            </a:p>
          </p:txBody>
        </p:sp>
        <p:sp>
          <p:nvSpPr>
            <p:cNvPr id="24" name="TextBox 32"/>
            <p:cNvSpPr txBox="1"/>
            <p:nvPr/>
          </p:nvSpPr>
          <p:spPr>
            <a:xfrm>
              <a:off x="606473" y="3498413"/>
              <a:ext cx="1662389" cy="461665"/>
            </a:xfrm>
            <a:prstGeom prst="rect">
              <a:avLst/>
            </a:prstGeom>
            <a:solidFill>
              <a:srgbClr val="009DD9"/>
            </a:soli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r>
                <a:rPr lang="zh-CN" altLang="en-US" sz="2400" dirty="0">
                  <a:solidFill>
                    <a:srgbClr val="DBF5F9"/>
                  </a:solidFill>
                  <a:latin typeface="黑体" pitchFamily="49" charset="-122"/>
                  <a:ea typeface="黑体" pitchFamily="49" charset="-122"/>
                </a:rPr>
                <a:t>航空母舰</a:t>
              </a:r>
            </a:p>
          </p:txBody>
        </p:sp>
      </p:grpSp>
      <p:grpSp>
        <p:nvGrpSpPr>
          <p:cNvPr id="25" name="组合 24"/>
          <p:cNvGrpSpPr/>
          <p:nvPr/>
        </p:nvGrpSpPr>
        <p:grpSpPr>
          <a:xfrm>
            <a:off x="5808831" y="5002659"/>
            <a:ext cx="2037496" cy="1327608"/>
            <a:chOff x="973683" y="4077072"/>
            <a:chExt cx="1798117" cy="1541043"/>
          </a:xfrm>
        </p:grpSpPr>
        <p:sp>
          <p:nvSpPr>
            <p:cNvPr id="26" name="圆角矩形 25"/>
            <p:cNvSpPr/>
            <p:nvPr/>
          </p:nvSpPr>
          <p:spPr>
            <a:xfrm>
              <a:off x="973683" y="4077072"/>
              <a:ext cx="1798117" cy="1541043"/>
            </a:xfrm>
            <a:prstGeom prst="round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defRPr/>
              </a:pPr>
              <a:endParaRPr lang="zh-CN" altLang="en-US" sz="1800" b="0">
                <a:solidFill>
                  <a:srgbClr val="FFFFFF"/>
                </a:solidFill>
                <a:latin typeface="Times New Roman"/>
              </a:endParaRPr>
            </a:p>
          </p:txBody>
        </p:sp>
        <p:sp>
          <p:nvSpPr>
            <p:cNvPr id="27" name="TextBox 30"/>
            <p:cNvSpPr txBox="1"/>
            <p:nvPr/>
          </p:nvSpPr>
          <p:spPr>
            <a:xfrm>
              <a:off x="985598" y="4124148"/>
              <a:ext cx="1774287" cy="1446891"/>
            </a:xfrm>
            <a:prstGeom prst="rect">
              <a:avLst/>
            </a:prstGeom>
            <a:gradFill rotWithShape="1">
              <a:gsLst>
                <a:gs pos="0">
                  <a:srgbClr val="009DD9">
                    <a:tint val="50000"/>
                    <a:satMod val="300000"/>
                  </a:srgbClr>
                </a:gs>
                <a:gs pos="35000">
                  <a:srgbClr val="009DD9">
                    <a:tint val="37000"/>
                    <a:satMod val="300000"/>
                  </a:srgbClr>
                </a:gs>
                <a:gs pos="100000">
                  <a:srgbClr val="009DD9">
                    <a:tint val="15000"/>
                    <a:satMod val="350000"/>
                  </a:srgbClr>
                </a:gs>
              </a:gsLst>
              <a:lin ang="16200000" scaled="1"/>
            </a:gradFill>
            <a:ln w="9525" cap="flat" cmpd="sng" algn="ctr">
              <a:solidFill>
                <a:srgbClr val="009DD9">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zh-CN"/>
              </a:defPPr>
              <a:lvl1pPr algn="l" rtl="0" fontAlgn="base">
                <a:spcBef>
                  <a:spcPct val="0"/>
                </a:spcBef>
                <a:spcAft>
                  <a:spcPct val="0"/>
                </a:spcAft>
                <a:defRPr sz="2000" b="1" kern="1200">
                  <a:solidFill>
                    <a:schemeClr val="dk1"/>
                  </a:solidFill>
                  <a:latin typeface="+mn-lt"/>
                  <a:ea typeface="+mn-ea"/>
                  <a:cs typeface="+mn-cs"/>
                </a:defRPr>
              </a:lvl1pPr>
              <a:lvl2pPr marL="457200" algn="l" rtl="0" fontAlgn="base">
                <a:spcBef>
                  <a:spcPct val="0"/>
                </a:spcBef>
                <a:spcAft>
                  <a:spcPct val="0"/>
                </a:spcAft>
                <a:defRPr sz="2000" b="1" kern="1200">
                  <a:solidFill>
                    <a:schemeClr val="dk1"/>
                  </a:solidFill>
                  <a:latin typeface="+mn-lt"/>
                  <a:ea typeface="+mn-ea"/>
                  <a:cs typeface="+mn-cs"/>
                </a:defRPr>
              </a:lvl2pPr>
              <a:lvl3pPr marL="914400" algn="l" rtl="0" fontAlgn="base">
                <a:spcBef>
                  <a:spcPct val="0"/>
                </a:spcBef>
                <a:spcAft>
                  <a:spcPct val="0"/>
                </a:spcAft>
                <a:defRPr sz="2000" b="1" kern="1200">
                  <a:solidFill>
                    <a:schemeClr val="dk1"/>
                  </a:solidFill>
                  <a:latin typeface="+mn-lt"/>
                  <a:ea typeface="+mn-ea"/>
                  <a:cs typeface="+mn-cs"/>
                </a:defRPr>
              </a:lvl3pPr>
              <a:lvl4pPr marL="1371600" algn="l" rtl="0" fontAlgn="base">
                <a:spcBef>
                  <a:spcPct val="0"/>
                </a:spcBef>
                <a:spcAft>
                  <a:spcPct val="0"/>
                </a:spcAft>
                <a:defRPr sz="2000" b="1" kern="1200">
                  <a:solidFill>
                    <a:schemeClr val="dk1"/>
                  </a:solidFill>
                  <a:latin typeface="+mn-lt"/>
                  <a:ea typeface="+mn-ea"/>
                  <a:cs typeface="+mn-cs"/>
                </a:defRPr>
              </a:lvl4pPr>
              <a:lvl5pPr marL="1828800" algn="l" rtl="0" fontAlgn="base">
                <a:spcBef>
                  <a:spcPct val="0"/>
                </a:spcBef>
                <a:spcAft>
                  <a:spcPct val="0"/>
                </a:spcAft>
                <a:defRPr sz="2000" b="1" kern="1200">
                  <a:solidFill>
                    <a:schemeClr val="dk1"/>
                  </a:solidFill>
                  <a:latin typeface="+mn-lt"/>
                  <a:ea typeface="+mn-ea"/>
                  <a:cs typeface="+mn-cs"/>
                </a:defRPr>
              </a:lvl5pPr>
              <a:lvl6pPr marL="2286000" algn="l" defTabSz="914400" rtl="0" eaLnBrk="1" latinLnBrk="0" hangingPunct="1">
                <a:defRPr sz="2000" b="1" kern="1200">
                  <a:solidFill>
                    <a:schemeClr val="dk1"/>
                  </a:solidFill>
                  <a:latin typeface="+mn-lt"/>
                  <a:ea typeface="+mn-ea"/>
                  <a:cs typeface="+mn-cs"/>
                </a:defRPr>
              </a:lvl6pPr>
              <a:lvl7pPr marL="2743200" algn="l" defTabSz="914400" rtl="0" eaLnBrk="1" latinLnBrk="0" hangingPunct="1">
                <a:defRPr sz="2000" b="1" kern="1200">
                  <a:solidFill>
                    <a:schemeClr val="dk1"/>
                  </a:solidFill>
                  <a:latin typeface="+mn-lt"/>
                  <a:ea typeface="+mn-ea"/>
                  <a:cs typeface="+mn-cs"/>
                </a:defRPr>
              </a:lvl7pPr>
              <a:lvl8pPr marL="3200400" algn="l" defTabSz="914400" rtl="0" eaLnBrk="1" latinLnBrk="0" hangingPunct="1">
                <a:defRPr sz="2000" b="1" kern="1200">
                  <a:solidFill>
                    <a:schemeClr val="dk1"/>
                  </a:solidFill>
                  <a:latin typeface="+mn-lt"/>
                  <a:ea typeface="+mn-ea"/>
                  <a:cs typeface="+mn-cs"/>
                </a:defRPr>
              </a:lvl8pPr>
              <a:lvl9pPr marL="3657600" algn="l" defTabSz="914400" rtl="0" eaLnBrk="1" latinLnBrk="0" hangingPunct="1">
                <a:defRPr sz="2000" b="1" kern="1200">
                  <a:solidFill>
                    <a:schemeClr val="dk1"/>
                  </a:solidFill>
                  <a:latin typeface="+mn-lt"/>
                  <a:ea typeface="+mn-ea"/>
                  <a:cs typeface="+mn-cs"/>
                </a:defRPr>
              </a:lvl9pPr>
            </a:lstStyle>
            <a:p>
              <a:pPr algn="ctr" eaLnBrk="1" hangingPunct="1">
                <a:spcAft>
                  <a:spcPts val="600"/>
                </a:spcAft>
                <a:defRPr/>
              </a:pPr>
              <a:r>
                <a:rPr lang="zh-CN" altLang="en-US" dirty="0">
                  <a:solidFill>
                    <a:srgbClr val="C00000"/>
                  </a:solidFill>
                  <a:latin typeface="微软雅黑" pitchFamily="34" charset="-122"/>
                  <a:ea typeface="微软雅黑" pitchFamily="34" charset="-122"/>
                </a:rPr>
                <a:t>特色研究所</a:t>
              </a:r>
              <a:endParaRPr lang="en-US" altLang="zh-CN" dirty="0">
                <a:solidFill>
                  <a:srgbClr val="C00000"/>
                </a:solidFill>
                <a:latin typeface="微软雅黑" pitchFamily="34" charset="-122"/>
                <a:ea typeface="微软雅黑" pitchFamily="34" charset="-122"/>
              </a:endParaRPr>
            </a:p>
            <a:p>
              <a:pPr algn="ctr" eaLnBrk="1" hangingPunct="1">
                <a:lnSpc>
                  <a:spcPts val="3000"/>
                </a:lnSpc>
                <a:defRPr/>
              </a:pPr>
              <a:r>
                <a:rPr lang="zh-CN" altLang="en-US" dirty="0">
                  <a:solidFill>
                    <a:srgbClr val="002060"/>
                  </a:solidFill>
                  <a:latin typeface="微软雅黑" pitchFamily="34" charset="-122"/>
                  <a:ea typeface="微软雅黑" pitchFamily="34" charset="-122"/>
                </a:rPr>
                <a:t>依托特色学科和服务区域发展</a:t>
              </a:r>
            </a:p>
          </p:txBody>
        </p:sp>
      </p:grpSp>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5568" y="3481502"/>
            <a:ext cx="1310278" cy="7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环形箭头 28"/>
          <p:cNvSpPr/>
          <p:nvPr/>
        </p:nvSpPr>
        <p:spPr>
          <a:xfrm rot="276878">
            <a:off x="4498223" y="4148273"/>
            <a:ext cx="1699206" cy="1609680"/>
          </a:xfrm>
          <a:prstGeom prst="circularArrow">
            <a:avLst>
              <a:gd name="adj1" fmla="val 7796"/>
              <a:gd name="adj2" fmla="val 2035299"/>
              <a:gd name="adj3" fmla="val 19170586"/>
              <a:gd name="adj4" fmla="val 14223086"/>
              <a:gd name="adj5" fmla="val 16430"/>
            </a:avLst>
          </a:prstGeom>
          <a:solidFill>
            <a:srgbClr val="FF1B0D"/>
          </a:solidFill>
          <a:ln w="76200">
            <a:solidFill>
              <a:srgbClr val="FF1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black"/>
              </a:solidFill>
            </a:endParaRPr>
          </a:p>
        </p:txBody>
      </p:sp>
    </p:spTree>
    <p:extLst>
      <p:ext uri="{BB962C8B-B14F-4D97-AF65-F5344CB8AC3E}">
        <p14:creationId xmlns:p14="http://schemas.microsoft.com/office/powerpoint/2010/main" val="1408589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78681"/>
            <a:ext cx="9144000" cy="1035369"/>
          </a:xfrm>
        </p:spPr>
        <p:txBody>
          <a:bodyPr>
            <a:normAutofit/>
          </a:bodyPr>
          <a:lstStyle/>
          <a:p>
            <a:r>
              <a:rPr lang="zh-CN" altLang="en-US" dirty="0"/>
              <a:t>天文大科学研究中心</a:t>
            </a:r>
          </a:p>
        </p:txBody>
      </p:sp>
      <p:sp>
        <p:nvSpPr>
          <p:cNvPr id="7" name="矩形 6"/>
          <p:cNvSpPr/>
          <p:nvPr/>
        </p:nvSpPr>
        <p:spPr>
          <a:xfrm>
            <a:off x="2667222" y="1593861"/>
            <a:ext cx="2998896" cy="2411429"/>
          </a:xfrm>
          <a:prstGeom prst="rect">
            <a:avLst/>
          </a:prstGeom>
        </p:spPr>
        <p:txBody>
          <a:bodyPr wrap="square">
            <a:spAutoFit/>
          </a:bodyPr>
          <a:lstStyle/>
          <a:p>
            <a:pPr marL="0" lvl="1" algn="r" eaLnBrk="1" fontAlgn="auto" hangingPunct="1">
              <a:lnSpc>
                <a:spcPct val="105000"/>
              </a:lnSpc>
              <a:spcBef>
                <a:spcPct val="20000"/>
              </a:spcBef>
              <a:spcAft>
                <a:spcPct val="20000"/>
              </a:spcAft>
            </a:pPr>
            <a:r>
              <a:rPr lang="zh-CN" altLang="en-US" sz="2200" b="1" dirty="0">
                <a:solidFill>
                  <a:srgbClr val="000090"/>
                </a:solidFill>
                <a:latin typeface="华文细黑" panose="02010600040101010101" pitchFamily="2" charset="-122"/>
                <a:ea typeface="华文细黑" panose="02010600040101010101" pitchFamily="2" charset="-122"/>
              </a:rPr>
              <a:t>统筹配置</a:t>
            </a:r>
            <a:r>
              <a:rPr lang="zh-CN" altLang="en-US" sz="2200" b="1" dirty="0">
                <a:solidFill>
                  <a:srgbClr val="C00000"/>
                </a:solidFill>
                <a:latin typeface="华文细黑" panose="02010600040101010101" pitchFamily="2" charset="-122"/>
                <a:ea typeface="华文细黑" panose="02010600040101010101" pitchFamily="2" charset="-122"/>
              </a:rPr>
              <a:t>队伍资源条件</a:t>
            </a:r>
            <a:endParaRPr lang="en-US" altLang="zh-CN" sz="2200" b="1" dirty="0">
              <a:solidFill>
                <a:srgbClr val="C00000"/>
              </a:solidFill>
              <a:latin typeface="华文细黑" panose="02010600040101010101" pitchFamily="2" charset="-122"/>
              <a:ea typeface="华文细黑" panose="02010600040101010101" pitchFamily="2" charset="-122"/>
            </a:endParaRPr>
          </a:p>
          <a:p>
            <a:pPr marL="0" lvl="1" algn="r" eaLnBrk="1" fontAlgn="auto" hangingPunct="1">
              <a:lnSpc>
                <a:spcPct val="105000"/>
              </a:lnSpc>
              <a:spcBef>
                <a:spcPct val="20000"/>
              </a:spcBef>
              <a:spcAft>
                <a:spcPct val="20000"/>
              </a:spcAft>
            </a:pPr>
            <a:r>
              <a:rPr lang="zh-CN" altLang="en-US" sz="2200" b="1" dirty="0">
                <a:solidFill>
                  <a:srgbClr val="000090"/>
                </a:solidFill>
                <a:latin typeface="华文细黑" panose="02010600040101010101" pitchFamily="2" charset="-122"/>
                <a:ea typeface="华文细黑" panose="02010600040101010101" pitchFamily="2" charset="-122"/>
              </a:rPr>
              <a:t>统筹制定</a:t>
            </a:r>
            <a:r>
              <a:rPr lang="zh-CN" altLang="en-US" sz="2200" b="1" dirty="0">
                <a:solidFill>
                  <a:srgbClr val="C00000"/>
                </a:solidFill>
                <a:latin typeface="华文细黑" panose="02010600040101010101" pitchFamily="2" charset="-122"/>
                <a:ea typeface="华文细黑" panose="02010600040101010101" pitchFamily="2" charset="-122"/>
              </a:rPr>
              <a:t>重大</a:t>
            </a:r>
            <a:r>
              <a:rPr lang="zh-CN" altLang="en-US" sz="2200" b="1" dirty="0">
                <a:solidFill>
                  <a:srgbClr val="000090"/>
                </a:solidFill>
                <a:latin typeface="华文细黑" panose="02010600040101010101" pitchFamily="2" charset="-122"/>
                <a:ea typeface="华文细黑" panose="02010600040101010101" pitchFamily="2" charset="-122"/>
              </a:rPr>
              <a:t>装置规划</a:t>
            </a:r>
          </a:p>
          <a:p>
            <a:pPr marL="0" lvl="1" algn="r" eaLnBrk="1" fontAlgn="auto" hangingPunct="1">
              <a:lnSpc>
                <a:spcPct val="105000"/>
              </a:lnSpc>
              <a:spcBef>
                <a:spcPct val="20000"/>
              </a:spcBef>
              <a:spcAft>
                <a:spcPct val="20000"/>
              </a:spcAft>
            </a:pPr>
            <a:r>
              <a:rPr lang="zh-CN" altLang="en-US" sz="2200" b="1" dirty="0">
                <a:solidFill>
                  <a:srgbClr val="000090"/>
                </a:solidFill>
                <a:latin typeface="华文细黑" panose="02010600040101010101" pitchFamily="2" charset="-122"/>
                <a:ea typeface="华文细黑" panose="02010600040101010101" pitchFamily="2" charset="-122"/>
              </a:rPr>
              <a:t>统筹组织</a:t>
            </a:r>
            <a:r>
              <a:rPr lang="zh-CN" altLang="en-US" sz="2200" b="1" dirty="0">
                <a:solidFill>
                  <a:srgbClr val="C00000"/>
                </a:solidFill>
                <a:latin typeface="华文细黑" panose="02010600040101010101" pitchFamily="2" charset="-122"/>
                <a:ea typeface="华文细黑" panose="02010600040101010101" pitchFamily="2" charset="-122"/>
              </a:rPr>
              <a:t>重大</a:t>
            </a:r>
            <a:r>
              <a:rPr lang="zh-CN" altLang="en-US" sz="2200" b="1" dirty="0">
                <a:solidFill>
                  <a:srgbClr val="000090"/>
                </a:solidFill>
                <a:latin typeface="华文细黑" panose="02010600040101010101" pitchFamily="2" charset="-122"/>
                <a:ea typeface="华文细黑" panose="02010600040101010101" pitchFamily="2" charset="-122"/>
              </a:rPr>
              <a:t>前沿研究</a:t>
            </a:r>
            <a:endParaRPr lang="en-US" altLang="zh-CN" sz="2200" b="1" dirty="0">
              <a:solidFill>
                <a:srgbClr val="000090"/>
              </a:solidFill>
              <a:latin typeface="华文细黑" panose="02010600040101010101" pitchFamily="2" charset="-122"/>
              <a:ea typeface="华文细黑" panose="02010600040101010101" pitchFamily="2" charset="-122"/>
            </a:endParaRPr>
          </a:p>
          <a:p>
            <a:pPr marL="0" lvl="1" algn="r" eaLnBrk="1" fontAlgn="auto" hangingPunct="1">
              <a:lnSpc>
                <a:spcPct val="105000"/>
              </a:lnSpc>
              <a:spcBef>
                <a:spcPct val="20000"/>
              </a:spcBef>
              <a:spcAft>
                <a:spcPct val="20000"/>
              </a:spcAft>
            </a:pPr>
            <a:r>
              <a:rPr lang="zh-CN" altLang="en-US" sz="2200" b="1" dirty="0">
                <a:solidFill>
                  <a:srgbClr val="000090"/>
                </a:solidFill>
                <a:latin typeface="华文细黑" panose="02010600040101010101" pitchFamily="2" charset="-122"/>
                <a:ea typeface="华文细黑" panose="02010600040101010101" pitchFamily="2" charset="-122"/>
              </a:rPr>
              <a:t>统筹运行</a:t>
            </a:r>
            <a:r>
              <a:rPr lang="zh-CN" altLang="en-US" sz="2200" b="1" dirty="0">
                <a:solidFill>
                  <a:srgbClr val="C00000"/>
                </a:solidFill>
                <a:latin typeface="华文细黑" panose="02010600040101010101" pitchFamily="2" charset="-122"/>
                <a:ea typeface="华文细黑" panose="02010600040101010101" pitchFamily="2" charset="-122"/>
              </a:rPr>
              <a:t>重大</a:t>
            </a:r>
            <a:r>
              <a:rPr lang="zh-CN" altLang="en-US" sz="2200" b="1" dirty="0">
                <a:solidFill>
                  <a:srgbClr val="000090"/>
                </a:solidFill>
                <a:latin typeface="华文细黑" panose="02010600040101010101" pitchFamily="2" charset="-122"/>
                <a:ea typeface="华文细黑" panose="02010600040101010101" pitchFamily="2" charset="-122"/>
              </a:rPr>
              <a:t>观测装置</a:t>
            </a:r>
            <a:endParaRPr lang="en-US" altLang="zh-CN" sz="2200" b="1" dirty="0">
              <a:solidFill>
                <a:srgbClr val="000090"/>
              </a:solidFill>
              <a:latin typeface="华文细黑" panose="02010600040101010101" pitchFamily="2" charset="-122"/>
              <a:ea typeface="华文细黑" panose="02010600040101010101" pitchFamily="2" charset="-122"/>
            </a:endParaRPr>
          </a:p>
          <a:p>
            <a:pPr marL="0" lvl="1" algn="r" eaLnBrk="1" fontAlgn="auto" hangingPunct="1">
              <a:lnSpc>
                <a:spcPct val="105000"/>
              </a:lnSpc>
              <a:spcBef>
                <a:spcPct val="20000"/>
              </a:spcBef>
              <a:spcAft>
                <a:spcPct val="20000"/>
              </a:spcAft>
            </a:pPr>
            <a:r>
              <a:rPr lang="zh-CN" altLang="en-US" sz="2200" b="1" dirty="0">
                <a:solidFill>
                  <a:srgbClr val="000090"/>
                </a:solidFill>
                <a:latin typeface="华文细黑" panose="02010600040101010101" pitchFamily="2" charset="-122"/>
                <a:ea typeface="华文细黑" panose="02010600040101010101" pitchFamily="2" charset="-122"/>
              </a:rPr>
              <a:t>统筹发展</a:t>
            </a:r>
            <a:r>
              <a:rPr lang="zh-CN" altLang="en-US" sz="2200" b="1" dirty="0">
                <a:solidFill>
                  <a:srgbClr val="C00000"/>
                </a:solidFill>
                <a:latin typeface="华文细黑" panose="02010600040101010101" pitchFamily="2" charset="-122"/>
                <a:ea typeface="华文细黑" panose="02010600040101010101" pitchFamily="2" charset="-122"/>
              </a:rPr>
              <a:t>重大</a:t>
            </a:r>
            <a:r>
              <a:rPr lang="zh-CN" altLang="en-US" sz="2200" b="1" dirty="0">
                <a:solidFill>
                  <a:srgbClr val="000090"/>
                </a:solidFill>
                <a:latin typeface="华文细黑" panose="02010600040101010101" pitchFamily="2" charset="-122"/>
                <a:ea typeface="华文细黑" panose="02010600040101010101" pitchFamily="2" charset="-122"/>
              </a:rPr>
              <a:t>技术平台</a:t>
            </a:r>
            <a:endParaRPr lang="en-US" altLang="zh-CN" sz="2200" b="1" dirty="0">
              <a:solidFill>
                <a:srgbClr val="000090"/>
              </a:solidFill>
              <a:latin typeface="华文细黑" panose="02010600040101010101" pitchFamily="2" charset="-122"/>
              <a:ea typeface="华文细黑" panose="02010600040101010101" pitchFamily="2" charset="-122"/>
            </a:endParaRPr>
          </a:p>
        </p:txBody>
      </p:sp>
      <p:sp>
        <p:nvSpPr>
          <p:cNvPr id="10" name="右箭头 9"/>
          <p:cNvSpPr/>
          <p:nvPr/>
        </p:nvSpPr>
        <p:spPr>
          <a:xfrm>
            <a:off x="5711882" y="1636143"/>
            <a:ext cx="810842" cy="420750"/>
          </a:xfrm>
          <a:prstGeom prst="rightArrow">
            <a:avLst>
              <a:gd name="adj1" fmla="val 50000"/>
              <a:gd name="adj2" fmla="val 74482"/>
            </a:avLst>
          </a:prstGeom>
          <a:noFill/>
          <a:ln>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11" name="右箭头 10"/>
          <p:cNvSpPr/>
          <p:nvPr/>
        </p:nvSpPr>
        <p:spPr>
          <a:xfrm>
            <a:off x="5710347" y="2112877"/>
            <a:ext cx="805744" cy="420750"/>
          </a:xfrm>
          <a:prstGeom prst="rightArrow">
            <a:avLst>
              <a:gd name="adj1" fmla="val 50000"/>
              <a:gd name="adj2" fmla="val 74482"/>
            </a:avLst>
          </a:prstGeom>
          <a:noFill/>
          <a:ln>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12" name="右箭头 11"/>
          <p:cNvSpPr/>
          <p:nvPr/>
        </p:nvSpPr>
        <p:spPr>
          <a:xfrm>
            <a:off x="5715807" y="2625887"/>
            <a:ext cx="823895" cy="420750"/>
          </a:xfrm>
          <a:prstGeom prst="rightArrow">
            <a:avLst>
              <a:gd name="adj1" fmla="val 50000"/>
              <a:gd name="adj2" fmla="val 74482"/>
            </a:avLst>
          </a:prstGeom>
          <a:noFill/>
          <a:ln>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13" name="右箭头 12"/>
          <p:cNvSpPr/>
          <p:nvPr/>
        </p:nvSpPr>
        <p:spPr>
          <a:xfrm>
            <a:off x="5712828" y="3089519"/>
            <a:ext cx="813994" cy="420750"/>
          </a:xfrm>
          <a:prstGeom prst="rightArrow">
            <a:avLst>
              <a:gd name="adj1" fmla="val 50000"/>
              <a:gd name="adj2" fmla="val 74482"/>
            </a:avLst>
          </a:prstGeom>
          <a:noFill/>
          <a:ln>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14" name="右箭头 13"/>
          <p:cNvSpPr/>
          <p:nvPr/>
        </p:nvSpPr>
        <p:spPr>
          <a:xfrm>
            <a:off x="5725707" y="3563805"/>
            <a:ext cx="813994" cy="420750"/>
          </a:xfrm>
          <a:prstGeom prst="rightArrow">
            <a:avLst>
              <a:gd name="adj1" fmla="val 50000"/>
              <a:gd name="adj2" fmla="val 74482"/>
            </a:avLst>
          </a:prstGeom>
          <a:noFill/>
          <a:ln>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15" name="Freeform 2"/>
          <p:cNvSpPr>
            <a:spLocks/>
          </p:cNvSpPr>
          <p:nvPr/>
        </p:nvSpPr>
        <p:spPr bwMode="auto">
          <a:xfrm rot="10800000">
            <a:off x="2245714" y="4081954"/>
            <a:ext cx="7822345" cy="1352168"/>
          </a:xfrm>
          <a:custGeom>
            <a:avLst/>
            <a:gdLst>
              <a:gd name="T0" fmla="*/ 2147483647 w 5034"/>
              <a:gd name="T1" fmla="*/ 0 h 1908"/>
              <a:gd name="T2" fmla="*/ 2147483647 w 5034"/>
              <a:gd name="T3" fmla="*/ 2147483647 h 1908"/>
              <a:gd name="T4" fmla="*/ 2147483647 w 5034"/>
              <a:gd name="T5" fmla="*/ 2147483647 h 1908"/>
              <a:gd name="T6" fmla="*/ 0 w 5034"/>
              <a:gd name="T7" fmla="*/ 2147483647 h 1908"/>
              <a:gd name="T8" fmla="*/ 2147483647 w 5034"/>
              <a:gd name="T9" fmla="*/ 2147483647 h 1908"/>
              <a:gd name="T10" fmla="*/ 2147483647 w 5034"/>
              <a:gd name="T11" fmla="*/ 2147483647 h 1908"/>
              <a:gd name="T12" fmla="*/ 2147483647 w 5034"/>
              <a:gd name="T13" fmla="*/ 2147483647 h 1908"/>
              <a:gd name="T14" fmla="*/ 2147483647 w 5034"/>
              <a:gd name="T15" fmla="*/ 0 h 1908"/>
              <a:gd name="T16" fmla="*/ 0 60000 65536"/>
              <a:gd name="T17" fmla="*/ 0 60000 65536"/>
              <a:gd name="T18" fmla="*/ 0 60000 65536"/>
              <a:gd name="T19" fmla="*/ 0 60000 65536"/>
              <a:gd name="T20" fmla="*/ 0 60000 65536"/>
              <a:gd name="T21" fmla="*/ 0 60000 65536"/>
              <a:gd name="T22" fmla="*/ 0 60000 65536"/>
              <a:gd name="T23" fmla="*/ 0 60000 65536"/>
              <a:gd name="T24" fmla="*/ 0 w 5034"/>
              <a:gd name="T25" fmla="*/ 0 h 1908"/>
              <a:gd name="T26" fmla="*/ 5034 w 5034"/>
              <a:gd name="T27" fmla="*/ 1908 h 19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34" h="1908">
                <a:moveTo>
                  <a:pt x="2502" y="0"/>
                </a:moveTo>
                <a:lnTo>
                  <a:pt x="1465" y="383"/>
                </a:lnTo>
                <a:lnTo>
                  <a:pt x="1783" y="383"/>
                </a:lnTo>
                <a:lnTo>
                  <a:pt x="0" y="1908"/>
                </a:lnTo>
                <a:lnTo>
                  <a:pt x="5034" y="1908"/>
                </a:lnTo>
                <a:lnTo>
                  <a:pt x="3229" y="383"/>
                </a:lnTo>
                <a:lnTo>
                  <a:pt x="3613" y="395"/>
                </a:lnTo>
                <a:lnTo>
                  <a:pt x="2502" y="0"/>
                </a:lnTo>
                <a:close/>
              </a:path>
            </a:pathLst>
          </a:custGeom>
          <a:gradFill rotWithShape="1">
            <a:gsLst>
              <a:gs pos="0">
                <a:srgbClr val="66CCFF"/>
              </a:gs>
              <a:gs pos="100000">
                <a:srgbClr val="FFFFFF">
                  <a:alpha val="0"/>
                </a:srgbClr>
              </a:gs>
            </a:gsLst>
            <a:lin ang="5400000" scaled="1"/>
          </a:gradFill>
          <a:ln>
            <a:noFill/>
          </a:ln>
          <a:effectLst>
            <a:outerShdw blurRad="50800" dist="50800" dir="5400000" algn="ctr" rotWithShape="0">
              <a:schemeClr val="bg2">
                <a:lumMod val="75000"/>
                <a:alpha val="40000"/>
              </a:schemeClr>
            </a:outerShdw>
          </a:effectLst>
          <a:extLst/>
        </p:spPr>
        <p:txBody>
          <a:bodyPr wrap="none" anchor="ctr"/>
          <a:lstStyle/>
          <a:p>
            <a:pPr>
              <a:defRPr/>
            </a:pPr>
            <a:endParaRPr lang="zh-CN" altLang="en-US" sz="1800" b="1" dirty="0">
              <a:solidFill>
                <a:srgbClr val="000000"/>
              </a:solidFill>
              <a:latin typeface="Times New Roman" pitchFamily="18" charset="0"/>
              <a:ea typeface="黑体" pitchFamily="49" charset="-122"/>
            </a:endParaRPr>
          </a:p>
        </p:txBody>
      </p:sp>
      <p:sp>
        <p:nvSpPr>
          <p:cNvPr id="3" name="文本框 2"/>
          <p:cNvSpPr txBox="1"/>
          <p:nvPr/>
        </p:nvSpPr>
        <p:spPr>
          <a:xfrm>
            <a:off x="1763833" y="2291297"/>
            <a:ext cx="615553" cy="1169551"/>
          </a:xfrm>
          <a:prstGeom prst="rect">
            <a:avLst/>
          </a:prstGeom>
          <a:noFill/>
        </p:spPr>
        <p:txBody>
          <a:bodyPr vert="eaVert" wrap="none" rtlCol="0">
            <a:spAutoFit/>
          </a:bodyPr>
          <a:lstStyle/>
          <a:p>
            <a:pPr eaLnBrk="1" fontAlgn="auto" hangingPunct="1">
              <a:spcBef>
                <a:spcPts val="0"/>
              </a:spcBef>
              <a:spcAft>
                <a:spcPts val="0"/>
              </a:spcAft>
            </a:pPr>
            <a:r>
              <a:rPr lang="zh-CN" altLang="en-US" sz="2800" dirty="0">
                <a:solidFill>
                  <a:srgbClr val="C00000"/>
                </a:solidFill>
                <a:latin typeface="黑体" panose="02010609060101010101" pitchFamily="49" charset="-122"/>
                <a:ea typeface="黑体" panose="02010609060101010101" pitchFamily="49" charset="-122"/>
              </a:rPr>
              <a:t>五统筹</a:t>
            </a:r>
          </a:p>
        </p:txBody>
      </p:sp>
      <p:sp>
        <p:nvSpPr>
          <p:cNvPr id="19" name="圆角矩形 18"/>
          <p:cNvSpPr/>
          <p:nvPr/>
        </p:nvSpPr>
        <p:spPr>
          <a:xfrm>
            <a:off x="1805181" y="1593860"/>
            <a:ext cx="520045" cy="2470728"/>
          </a:xfrm>
          <a:prstGeom prst="roundRect">
            <a:avLst>
              <a:gd name="adj" fmla="val 5570"/>
            </a:avLst>
          </a:prstGeom>
          <a:noFill/>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eaLnBrk="1" fontAlgn="auto" hangingPunct="1">
              <a:spcBef>
                <a:spcPts val="0"/>
              </a:spcBef>
              <a:spcAft>
                <a:spcPts val="0"/>
              </a:spcAft>
            </a:pPr>
            <a:endParaRPr lang="zh-CN" altLang="en-US" sz="1800">
              <a:solidFill>
                <a:srgbClr val="000000"/>
              </a:solidFill>
            </a:endParaRPr>
          </a:p>
        </p:txBody>
      </p:sp>
      <p:sp>
        <p:nvSpPr>
          <p:cNvPr id="20" name="文本框 19"/>
          <p:cNvSpPr txBox="1"/>
          <p:nvPr/>
        </p:nvSpPr>
        <p:spPr>
          <a:xfrm>
            <a:off x="9887103" y="2196354"/>
            <a:ext cx="615553" cy="1305142"/>
          </a:xfrm>
          <a:prstGeom prst="rect">
            <a:avLst/>
          </a:prstGeom>
          <a:noFill/>
        </p:spPr>
        <p:txBody>
          <a:bodyPr vert="eaVert" wrap="none" tIns="180000" rtlCol="0">
            <a:spAutoFit/>
          </a:bodyPr>
          <a:lstStyle/>
          <a:p>
            <a:pPr eaLnBrk="1" fontAlgn="auto" hangingPunct="1">
              <a:spcBef>
                <a:spcPts val="0"/>
              </a:spcBef>
              <a:spcAft>
                <a:spcPts val="0"/>
              </a:spcAft>
            </a:pPr>
            <a:r>
              <a:rPr lang="zh-CN" altLang="en-US" sz="2800" dirty="0">
                <a:solidFill>
                  <a:srgbClr val="C00000"/>
                </a:solidFill>
                <a:latin typeface="黑体" panose="02010609060101010101" pitchFamily="49" charset="-122"/>
                <a:ea typeface="黑体" panose="02010609060101010101" pitchFamily="49" charset="-122"/>
              </a:rPr>
              <a:t>两共享</a:t>
            </a:r>
          </a:p>
        </p:txBody>
      </p:sp>
      <p:sp>
        <p:nvSpPr>
          <p:cNvPr id="21" name="圆角矩形 20"/>
          <p:cNvSpPr/>
          <p:nvPr/>
        </p:nvSpPr>
        <p:spPr>
          <a:xfrm>
            <a:off x="9598107" y="1605850"/>
            <a:ext cx="792000" cy="2448000"/>
          </a:xfrm>
          <a:prstGeom prst="roundRect">
            <a:avLst>
              <a:gd name="adj" fmla="val 5570"/>
            </a:avLst>
          </a:prstGeom>
          <a:noFill/>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eaLnBrk="1" fontAlgn="auto" hangingPunct="1">
              <a:spcBef>
                <a:spcPts val="0"/>
              </a:spcBef>
              <a:spcAft>
                <a:spcPts val="0"/>
              </a:spcAft>
            </a:pPr>
            <a:endParaRPr lang="zh-CN" altLang="en-US" sz="1800">
              <a:solidFill>
                <a:srgbClr val="000000"/>
              </a:solidFill>
            </a:endParaRPr>
          </a:p>
        </p:txBody>
      </p:sp>
      <p:sp>
        <p:nvSpPr>
          <p:cNvPr id="6" name="圆角矩形 5"/>
          <p:cNvSpPr/>
          <p:nvPr/>
        </p:nvSpPr>
        <p:spPr>
          <a:xfrm>
            <a:off x="2668532" y="1579395"/>
            <a:ext cx="3138121" cy="2485192"/>
          </a:xfrm>
          <a:prstGeom prst="roundRect">
            <a:avLst>
              <a:gd name="adj" fmla="val 5570"/>
            </a:avLst>
          </a:prstGeom>
          <a:noFill/>
          <a:ln>
            <a:prstDash val="sysDot"/>
          </a:ln>
        </p:spPr>
        <p:style>
          <a:lnRef idx="2">
            <a:schemeClr val="accent2"/>
          </a:lnRef>
          <a:fillRef idx="1">
            <a:schemeClr val="lt1"/>
          </a:fillRef>
          <a:effectRef idx="0">
            <a:schemeClr val="accent2"/>
          </a:effectRef>
          <a:fontRef idx="minor">
            <a:schemeClr val="dk1"/>
          </a:fontRef>
        </p:style>
        <p:txBody>
          <a:bodyPr rIns="144000" rtlCol="0" anchor="ctr"/>
          <a:lstStyle/>
          <a:p>
            <a:pPr algn="ctr" eaLnBrk="1" fontAlgn="auto" hangingPunct="1">
              <a:spcBef>
                <a:spcPts val="0"/>
              </a:spcBef>
              <a:spcAft>
                <a:spcPts val="0"/>
              </a:spcAft>
            </a:pPr>
            <a:endParaRPr lang="zh-CN" altLang="en-US" sz="1800">
              <a:solidFill>
                <a:srgbClr val="000000"/>
              </a:solidFill>
            </a:endParaRPr>
          </a:p>
        </p:txBody>
      </p:sp>
      <p:sp>
        <p:nvSpPr>
          <p:cNvPr id="8" name="矩形 7"/>
          <p:cNvSpPr/>
          <p:nvPr/>
        </p:nvSpPr>
        <p:spPr>
          <a:xfrm>
            <a:off x="6516092" y="1609234"/>
            <a:ext cx="2773049" cy="2411429"/>
          </a:xfrm>
          <a:prstGeom prst="rect">
            <a:avLst/>
          </a:prstGeom>
        </p:spPr>
        <p:txBody>
          <a:bodyPr wrap="square">
            <a:spAutoFit/>
          </a:bodyPr>
          <a:lstStyle/>
          <a:p>
            <a:pPr marL="0" lvl="1" eaLnBrk="1" fontAlgn="auto" hangingPunct="1">
              <a:lnSpc>
                <a:spcPct val="105000"/>
              </a:lnSpc>
              <a:spcBef>
                <a:spcPct val="20000"/>
              </a:spcBef>
              <a:spcAft>
                <a:spcPct val="20000"/>
              </a:spcAft>
            </a:pPr>
            <a:r>
              <a:rPr lang="zh-CN" altLang="en-US" sz="2200" b="1" dirty="0">
                <a:solidFill>
                  <a:srgbClr val="660066"/>
                </a:solidFill>
                <a:latin typeface="华文细黑" panose="02010600040101010101" pitchFamily="2" charset="-122"/>
                <a:ea typeface="华文细黑" panose="02010600040101010101" pitchFamily="2" charset="-122"/>
              </a:rPr>
              <a:t>集中力量办</a:t>
            </a:r>
            <a:r>
              <a:rPr lang="zh-CN" altLang="en-US" sz="2200" b="1" dirty="0">
                <a:solidFill>
                  <a:srgbClr val="C00000"/>
                </a:solidFill>
                <a:latin typeface="华文细黑" panose="02010600040101010101" pitchFamily="2" charset="-122"/>
                <a:ea typeface="华文细黑" panose="02010600040101010101" pitchFamily="2" charset="-122"/>
              </a:rPr>
              <a:t>大事</a:t>
            </a:r>
            <a:endParaRPr lang="en-US" altLang="zh-CN" sz="2200" b="1" dirty="0">
              <a:solidFill>
                <a:srgbClr val="C00000"/>
              </a:solidFill>
              <a:latin typeface="华文细黑" panose="02010600040101010101" pitchFamily="2" charset="-122"/>
              <a:ea typeface="华文细黑" panose="02010600040101010101" pitchFamily="2" charset="-122"/>
            </a:endParaRPr>
          </a:p>
          <a:p>
            <a:pPr marL="0" lvl="1" eaLnBrk="1" fontAlgn="auto" hangingPunct="1">
              <a:lnSpc>
                <a:spcPct val="105000"/>
              </a:lnSpc>
              <a:spcBef>
                <a:spcPct val="20000"/>
              </a:spcBef>
              <a:spcAft>
                <a:spcPct val="20000"/>
              </a:spcAft>
            </a:pPr>
            <a:r>
              <a:rPr lang="zh-CN" altLang="en-US" sz="2200" b="1" dirty="0">
                <a:solidFill>
                  <a:srgbClr val="660066"/>
                </a:solidFill>
                <a:latin typeface="华文细黑" panose="02010600040101010101" pitchFamily="2" charset="-122"/>
                <a:ea typeface="华文细黑" panose="02010600040101010101" pitchFamily="2" charset="-122"/>
              </a:rPr>
              <a:t>科学谋划未来发展</a:t>
            </a:r>
            <a:endParaRPr lang="en-US" altLang="zh-CN" sz="2200" b="1" dirty="0">
              <a:solidFill>
                <a:srgbClr val="660066"/>
              </a:solidFill>
              <a:latin typeface="华文细黑" panose="02010600040101010101" pitchFamily="2" charset="-122"/>
              <a:ea typeface="华文细黑" panose="02010600040101010101" pitchFamily="2" charset="-122"/>
            </a:endParaRPr>
          </a:p>
          <a:p>
            <a:pPr marL="0" lvl="1" eaLnBrk="1" fontAlgn="auto" hangingPunct="1">
              <a:lnSpc>
                <a:spcPct val="105000"/>
              </a:lnSpc>
              <a:spcBef>
                <a:spcPct val="20000"/>
              </a:spcBef>
              <a:spcAft>
                <a:spcPct val="20000"/>
              </a:spcAft>
            </a:pPr>
            <a:r>
              <a:rPr lang="zh-CN" altLang="en-US" sz="2200" b="1" dirty="0">
                <a:solidFill>
                  <a:srgbClr val="660066"/>
                </a:solidFill>
                <a:latin typeface="华文细黑" panose="02010600040101010101" pitchFamily="2" charset="-122"/>
                <a:ea typeface="华文细黑" panose="02010600040101010101" pitchFamily="2" charset="-122"/>
              </a:rPr>
              <a:t>促进装置重大产出</a:t>
            </a:r>
          </a:p>
          <a:p>
            <a:pPr marL="0" lvl="1" eaLnBrk="1" fontAlgn="auto" hangingPunct="1">
              <a:lnSpc>
                <a:spcPct val="105000"/>
              </a:lnSpc>
              <a:spcBef>
                <a:spcPct val="20000"/>
              </a:spcBef>
              <a:spcAft>
                <a:spcPct val="20000"/>
              </a:spcAft>
            </a:pPr>
            <a:r>
              <a:rPr lang="zh-CN" altLang="en-US" sz="2200" b="1" dirty="0">
                <a:solidFill>
                  <a:srgbClr val="660066"/>
                </a:solidFill>
                <a:latin typeface="华文细黑" panose="02010600040101010101" pitchFamily="2" charset="-122"/>
                <a:ea typeface="华文细黑" panose="02010600040101010101" pitchFamily="2" charset="-122"/>
              </a:rPr>
              <a:t>规范标准、高效开放</a:t>
            </a:r>
          </a:p>
          <a:p>
            <a:pPr marL="0" lvl="1" eaLnBrk="1" fontAlgn="auto" hangingPunct="1">
              <a:lnSpc>
                <a:spcPct val="105000"/>
              </a:lnSpc>
              <a:spcBef>
                <a:spcPct val="20000"/>
              </a:spcBef>
              <a:spcAft>
                <a:spcPct val="20000"/>
              </a:spcAft>
            </a:pPr>
            <a:r>
              <a:rPr lang="zh-CN" altLang="en-US" sz="2200" b="1" dirty="0">
                <a:solidFill>
                  <a:srgbClr val="660066"/>
                </a:solidFill>
                <a:latin typeface="华文细黑" panose="02010600040101010101" pitchFamily="2" charset="-122"/>
                <a:ea typeface="华文细黑" panose="02010600040101010101" pitchFamily="2" charset="-122"/>
              </a:rPr>
              <a:t>强力支撑运行和发展</a:t>
            </a:r>
            <a:endParaRPr lang="en-US" altLang="zh-CN" sz="2200" b="1" dirty="0">
              <a:solidFill>
                <a:srgbClr val="660066"/>
              </a:solidFill>
              <a:latin typeface="华文细黑" panose="02010600040101010101" pitchFamily="2" charset="-122"/>
              <a:ea typeface="华文细黑" panose="02010600040101010101" pitchFamily="2" charset="-122"/>
            </a:endParaRPr>
          </a:p>
        </p:txBody>
      </p:sp>
      <p:sp>
        <p:nvSpPr>
          <p:cNvPr id="9" name="圆角矩形 8"/>
          <p:cNvSpPr/>
          <p:nvPr/>
        </p:nvSpPr>
        <p:spPr>
          <a:xfrm>
            <a:off x="6516091" y="1564347"/>
            <a:ext cx="2726220" cy="2515288"/>
          </a:xfrm>
          <a:prstGeom prst="roundRect">
            <a:avLst>
              <a:gd name="adj" fmla="val 5570"/>
            </a:avLst>
          </a:prstGeom>
          <a:noFill/>
          <a:ln>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eaLnBrk="1" fontAlgn="auto" hangingPunct="1">
              <a:spcBef>
                <a:spcPts val="0"/>
              </a:spcBef>
              <a:spcAft>
                <a:spcPts val="0"/>
              </a:spcAft>
            </a:pPr>
            <a:endParaRPr lang="zh-CN" altLang="en-US" sz="1800">
              <a:solidFill>
                <a:srgbClr val="000000"/>
              </a:solidFill>
            </a:endParaRPr>
          </a:p>
        </p:txBody>
      </p:sp>
      <p:sp>
        <p:nvSpPr>
          <p:cNvPr id="22" name="文本框 21"/>
          <p:cNvSpPr txBox="1"/>
          <p:nvPr/>
        </p:nvSpPr>
        <p:spPr>
          <a:xfrm>
            <a:off x="9505344" y="1846518"/>
            <a:ext cx="615553" cy="2023288"/>
          </a:xfrm>
          <a:prstGeom prst="rect">
            <a:avLst/>
          </a:prstGeom>
          <a:noFill/>
        </p:spPr>
        <p:txBody>
          <a:bodyPr vert="eaVert" wrap="none" tIns="180000" rtlCol="0">
            <a:spAutoFit/>
          </a:bodyPr>
          <a:lstStyle/>
          <a:p>
            <a:pPr eaLnBrk="1" fontAlgn="auto" hangingPunct="1">
              <a:spcBef>
                <a:spcPts val="0"/>
              </a:spcBef>
              <a:spcAft>
                <a:spcPts val="0"/>
              </a:spcAft>
            </a:pPr>
            <a:r>
              <a:rPr lang="zh-CN" altLang="en-US" sz="2800" dirty="0">
                <a:solidFill>
                  <a:srgbClr val="C00000"/>
                </a:solidFill>
                <a:latin typeface="黑体" panose="02010609060101010101" pitchFamily="49" charset="-122"/>
                <a:ea typeface="黑体" panose="02010609060101010101" pitchFamily="49" charset="-122"/>
              </a:rPr>
              <a:t>装置与平台</a:t>
            </a:r>
          </a:p>
        </p:txBody>
      </p:sp>
      <p:sp>
        <p:nvSpPr>
          <p:cNvPr id="18" name="文本框 17"/>
          <p:cNvSpPr txBox="1"/>
          <p:nvPr/>
        </p:nvSpPr>
        <p:spPr>
          <a:xfrm>
            <a:off x="1524001" y="4173266"/>
            <a:ext cx="9143999" cy="923330"/>
          </a:xfrm>
          <a:prstGeom prst="rect">
            <a:avLst/>
          </a:prstGeom>
          <a:noFill/>
        </p:spPr>
        <p:txBody>
          <a:bodyPr wrap="square" rtlCol="0">
            <a:spAutoFit/>
          </a:bodyPr>
          <a:lstStyle/>
          <a:p>
            <a:pPr marL="727075" lvl="1" indent="-365125" algn="ctr" eaLnBrk="1" fontAlgn="auto" hangingPunct="1">
              <a:spcBef>
                <a:spcPts val="600"/>
              </a:spcBef>
              <a:spcAft>
                <a:spcPts val="600"/>
              </a:spcAft>
            </a:pPr>
            <a:r>
              <a:rPr lang="zh-CN" altLang="en-US" sz="2200" b="1" dirty="0">
                <a:solidFill>
                  <a:prstClr val="black"/>
                </a:solidFill>
                <a:latin typeface="华文细黑" panose="02010600040101010101" pitchFamily="2" charset="-122"/>
                <a:ea typeface="华文细黑" panose="02010600040101010101" pitchFamily="2" charset="-122"/>
              </a:rPr>
              <a:t>独立的非法人研究单元</a:t>
            </a:r>
            <a:endParaRPr lang="en-US" altLang="zh-CN" sz="2200" b="1" dirty="0">
              <a:solidFill>
                <a:prstClr val="black"/>
              </a:solidFill>
              <a:latin typeface="华文细黑" panose="02010600040101010101" pitchFamily="2" charset="-122"/>
              <a:ea typeface="华文细黑" panose="02010600040101010101" pitchFamily="2" charset="-122"/>
            </a:endParaRPr>
          </a:p>
          <a:p>
            <a:pPr marL="727075" lvl="1" indent="-365125" algn="ctr" eaLnBrk="1" fontAlgn="auto" hangingPunct="1">
              <a:spcBef>
                <a:spcPts val="600"/>
              </a:spcBef>
              <a:spcAft>
                <a:spcPts val="600"/>
              </a:spcAft>
            </a:pPr>
            <a:r>
              <a:rPr lang="zh-CN" altLang="en-US" sz="2200" b="1" dirty="0">
                <a:solidFill>
                  <a:srgbClr val="C00000"/>
                </a:solidFill>
                <a:latin typeface="华文细黑" panose="02010600040101010101" pitchFamily="2" charset="-122"/>
                <a:ea typeface="华文细黑" panose="02010600040101010101" pitchFamily="2" charset="-122"/>
              </a:rPr>
              <a:t>实行“重大”统筹管理</a:t>
            </a:r>
            <a:endParaRPr lang="en-US" altLang="zh-CN" sz="2200" b="1" dirty="0">
              <a:solidFill>
                <a:srgbClr val="C00000"/>
              </a:solidFill>
              <a:latin typeface="华文细黑" panose="02010600040101010101" pitchFamily="2" charset="-122"/>
              <a:ea typeface="华文细黑" panose="02010600040101010101" pitchFamily="2" charset="-122"/>
            </a:endParaRPr>
          </a:p>
        </p:txBody>
      </p:sp>
      <p:sp>
        <p:nvSpPr>
          <p:cNvPr id="17" name="任意多边形 16"/>
          <p:cNvSpPr/>
          <p:nvPr/>
        </p:nvSpPr>
        <p:spPr>
          <a:xfrm>
            <a:off x="3382193" y="5460627"/>
            <a:ext cx="5549388" cy="1070449"/>
          </a:xfrm>
          <a:custGeom>
            <a:avLst/>
            <a:gdLst>
              <a:gd name="connsiteX0" fmla="*/ 0 w 1538405"/>
              <a:gd name="connsiteY0" fmla="*/ 0 h 923043"/>
              <a:gd name="connsiteX1" fmla="*/ 1538405 w 1538405"/>
              <a:gd name="connsiteY1" fmla="*/ 0 h 923043"/>
              <a:gd name="connsiteX2" fmla="*/ 1538405 w 1538405"/>
              <a:gd name="connsiteY2" fmla="*/ 923043 h 923043"/>
              <a:gd name="connsiteX3" fmla="*/ 0 w 1538405"/>
              <a:gd name="connsiteY3" fmla="*/ 923043 h 923043"/>
              <a:gd name="connsiteX4" fmla="*/ 0 w 1538405"/>
              <a:gd name="connsiteY4" fmla="*/ 0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05" h="923043">
                <a:moveTo>
                  <a:pt x="0" y="0"/>
                </a:moveTo>
                <a:lnTo>
                  <a:pt x="1538405" y="0"/>
                </a:lnTo>
                <a:lnTo>
                  <a:pt x="1538405" y="923043"/>
                </a:lnTo>
                <a:lnTo>
                  <a:pt x="0" y="923043"/>
                </a:lnTo>
                <a:lnTo>
                  <a:pt x="0" y="0"/>
                </a:lnTo>
                <a:close/>
              </a:path>
            </a:pathLst>
          </a:custGeom>
          <a:solidFill>
            <a:srgbClr val="0066CC"/>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algn="ctr" defTabSz="844550" eaLnBrk="1" fontAlgn="auto" hangingPunct="1">
              <a:lnSpc>
                <a:spcPct val="90000"/>
              </a:lnSpc>
              <a:spcAft>
                <a:spcPts val="0"/>
              </a:spcAft>
            </a:pPr>
            <a:r>
              <a:rPr lang="zh-CN" altLang="en-US" sz="3200" b="1" dirty="0">
                <a:solidFill>
                  <a:prstClr val="white"/>
                </a:solidFill>
                <a:latin typeface="隶书" panose="02010509060101010101" pitchFamily="49" charset="-122"/>
                <a:ea typeface="隶书" panose="02010509060101010101" pitchFamily="49" charset="-122"/>
              </a:rPr>
              <a:t>天文大科学研究中心</a:t>
            </a:r>
            <a:endParaRPr lang="en-US" altLang="zh-CN" sz="3200" b="1" dirty="0">
              <a:solidFill>
                <a:prstClr val="white"/>
              </a:solidFill>
              <a:latin typeface="隶书" panose="02010509060101010101" pitchFamily="49" charset="-122"/>
              <a:ea typeface="隶书" panose="02010509060101010101" pitchFamily="49" charset="-122"/>
            </a:endParaRPr>
          </a:p>
          <a:p>
            <a:pPr algn="ctr" defTabSz="844550" eaLnBrk="1" fontAlgn="auto" hangingPunct="1">
              <a:lnSpc>
                <a:spcPct val="90000"/>
              </a:lnSpc>
              <a:spcAft>
                <a:spcPts val="0"/>
              </a:spcAft>
            </a:pPr>
            <a:r>
              <a:rPr lang="zh-CN" altLang="en-US" sz="2800" b="1" dirty="0">
                <a:solidFill>
                  <a:srgbClr val="FFFF00"/>
                </a:solidFill>
                <a:latin typeface="隶书" panose="02010509060101010101" pitchFamily="49" charset="-122"/>
                <a:ea typeface="隶书" panose="02010509060101010101" pitchFamily="49" charset="-122"/>
              </a:rPr>
              <a:t>肩负引领中国天文发展的使命</a:t>
            </a:r>
          </a:p>
        </p:txBody>
      </p:sp>
      <p:sp>
        <p:nvSpPr>
          <p:cNvPr id="24" name="上箭头 23"/>
          <p:cNvSpPr/>
          <p:nvPr/>
        </p:nvSpPr>
        <p:spPr>
          <a:xfrm rot="5400000">
            <a:off x="9174610" y="2611947"/>
            <a:ext cx="468000" cy="432000"/>
          </a:xfrm>
          <a:prstGeom prst="upArrow">
            <a:avLst>
              <a:gd name="adj1" fmla="val 43753"/>
              <a:gd name="adj2" fmla="val 498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25" name="上箭头 24"/>
          <p:cNvSpPr/>
          <p:nvPr/>
        </p:nvSpPr>
        <p:spPr>
          <a:xfrm rot="16200000">
            <a:off x="2270269" y="2586258"/>
            <a:ext cx="468000" cy="396000"/>
          </a:xfrm>
          <a:prstGeom prst="upArrow">
            <a:avLst>
              <a:gd name="adj1" fmla="val 43753"/>
              <a:gd name="adj2" fmla="val 498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Tree>
    <p:extLst>
      <p:ext uri="{BB962C8B-B14F-4D97-AF65-F5344CB8AC3E}">
        <p14:creationId xmlns:p14="http://schemas.microsoft.com/office/powerpoint/2010/main" val="1350830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Heroes behind the Big Data</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Picture 4">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96" y="1631417"/>
            <a:ext cx="3168352" cy="178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77579" y="1595779"/>
            <a:ext cx="3217548" cy="241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8049" y="4437112"/>
            <a:ext cx="2915638" cy="203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4060" y="1628800"/>
            <a:ext cx="2721598" cy="21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Rendering of ATST at the Reber site, looking nor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499" y="3695524"/>
            <a:ext cx="2374056" cy="17768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ligo.org/multimedia/gallery/lho-images/Hanford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5800" y="4840900"/>
            <a:ext cx="2848186" cy="152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81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天文大科学研究中心</a:t>
            </a:r>
            <a:endParaRPr lang="zh-CN" altLang="en-US" dirty="0">
              <a:solidFill>
                <a:srgbClr val="FFFF00"/>
              </a:solidFill>
            </a:endParaRPr>
          </a:p>
        </p:txBody>
      </p:sp>
      <p:sp>
        <p:nvSpPr>
          <p:cNvPr id="38" name="任意多边形 37"/>
          <p:cNvSpPr/>
          <p:nvPr/>
        </p:nvSpPr>
        <p:spPr>
          <a:xfrm>
            <a:off x="2053418" y="1710359"/>
            <a:ext cx="4452759" cy="1649573"/>
          </a:xfrm>
          <a:custGeom>
            <a:avLst/>
            <a:gdLst>
              <a:gd name="connsiteX0" fmla="*/ 0 w 5195087"/>
              <a:gd name="connsiteY0" fmla="*/ 126802 h 1268015"/>
              <a:gd name="connsiteX1" fmla="*/ 126802 w 5195087"/>
              <a:gd name="connsiteY1" fmla="*/ 0 h 1268015"/>
              <a:gd name="connsiteX2" fmla="*/ 5068286 w 5195087"/>
              <a:gd name="connsiteY2" fmla="*/ 0 h 1268015"/>
              <a:gd name="connsiteX3" fmla="*/ 5195088 w 5195087"/>
              <a:gd name="connsiteY3" fmla="*/ 126802 h 1268015"/>
              <a:gd name="connsiteX4" fmla="*/ 5195087 w 5195087"/>
              <a:gd name="connsiteY4" fmla="*/ 1141214 h 1268015"/>
              <a:gd name="connsiteX5" fmla="*/ 5068285 w 5195087"/>
              <a:gd name="connsiteY5" fmla="*/ 1268016 h 1268015"/>
              <a:gd name="connsiteX6" fmla="*/ 126802 w 5195087"/>
              <a:gd name="connsiteY6" fmla="*/ 1268015 h 1268015"/>
              <a:gd name="connsiteX7" fmla="*/ 0 w 5195087"/>
              <a:gd name="connsiteY7" fmla="*/ 1141213 h 1268015"/>
              <a:gd name="connsiteX8" fmla="*/ 0 w 5195087"/>
              <a:gd name="connsiteY8" fmla="*/ 126802 h 12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5087" h="1268015">
                <a:moveTo>
                  <a:pt x="0" y="126802"/>
                </a:moveTo>
                <a:cubicBezTo>
                  <a:pt x="0" y="56771"/>
                  <a:pt x="56771" y="0"/>
                  <a:pt x="126802" y="0"/>
                </a:cubicBezTo>
                <a:lnTo>
                  <a:pt x="5068286" y="0"/>
                </a:lnTo>
                <a:cubicBezTo>
                  <a:pt x="5138317" y="0"/>
                  <a:pt x="5195088" y="56771"/>
                  <a:pt x="5195088" y="126802"/>
                </a:cubicBezTo>
                <a:cubicBezTo>
                  <a:pt x="5195088" y="464939"/>
                  <a:pt x="5195087" y="803077"/>
                  <a:pt x="5195087" y="1141214"/>
                </a:cubicBezTo>
                <a:cubicBezTo>
                  <a:pt x="5195087" y="1211245"/>
                  <a:pt x="5138316" y="1268016"/>
                  <a:pt x="5068285" y="1268016"/>
                </a:cubicBezTo>
                <a:lnTo>
                  <a:pt x="126802" y="1268015"/>
                </a:lnTo>
                <a:cubicBezTo>
                  <a:pt x="56771" y="1268015"/>
                  <a:pt x="0" y="1211244"/>
                  <a:pt x="0" y="1141213"/>
                </a:cubicBezTo>
                <a:lnTo>
                  <a:pt x="0" y="126802"/>
                </a:lnTo>
                <a:close/>
              </a:path>
            </a:pathLst>
          </a:custGeom>
          <a:noFill/>
          <a:ln>
            <a:solidFill>
              <a:srgbClr val="C00000"/>
            </a:solidFill>
          </a:ln>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97159" tIns="197159" rIns="197159" bIns="197159" numCol="1" spcCol="1270" anchor="ctr" anchorCtr="0">
            <a:noAutofit/>
          </a:bodyPr>
          <a:lstStyle/>
          <a:p>
            <a:pPr algn="ctr" defTabSz="1866900" eaLnBrk="1" fontAlgn="auto" hangingPunct="1">
              <a:lnSpc>
                <a:spcPct val="90000"/>
              </a:lnSpc>
              <a:spcAft>
                <a:spcPct val="35000"/>
              </a:spcAft>
            </a:pPr>
            <a:endParaRPr lang="zh-CN" altLang="en-US" sz="4200" dirty="0">
              <a:solidFill>
                <a:prstClr val="white"/>
              </a:solidFill>
              <a:latin typeface="黑体" panose="02010609060101010101" pitchFamily="49" charset="-122"/>
              <a:ea typeface="黑体" panose="02010609060101010101" pitchFamily="49" charset="-122"/>
            </a:endParaRPr>
          </a:p>
        </p:txBody>
      </p:sp>
      <p:sp>
        <p:nvSpPr>
          <p:cNvPr id="50" name="矩形 49"/>
          <p:cNvSpPr/>
          <p:nvPr/>
        </p:nvSpPr>
        <p:spPr>
          <a:xfrm>
            <a:off x="1914280" y="1485900"/>
            <a:ext cx="4757403" cy="5030403"/>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srgbClr val="000099"/>
              </a:solidFill>
              <a:latin typeface="黑体" panose="02010609060101010101" pitchFamily="49" charset="-122"/>
              <a:ea typeface="黑体" panose="02010609060101010101" pitchFamily="49" charset="-122"/>
            </a:endParaRPr>
          </a:p>
        </p:txBody>
      </p:sp>
      <p:sp>
        <p:nvSpPr>
          <p:cNvPr id="52" name="任意多边形 51"/>
          <p:cNvSpPr/>
          <p:nvPr/>
        </p:nvSpPr>
        <p:spPr>
          <a:xfrm>
            <a:off x="7545032" y="3969808"/>
            <a:ext cx="2575921" cy="1570333"/>
          </a:xfrm>
          <a:custGeom>
            <a:avLst/>
            <a:gdLst>
              <a:gd name="connsiteX0" fmla="*/ 0 w 1538405"/>
              <a:gd name="connsiteY0" fmla="*/ 0 h 923043"/>
              <a:gd name="connsiteX1" fmla="*/ 1538405 w 1538405"/>
              <a:gd name="connsiteY1" fmla="*/ 0 h 923043"/>
              <a:gd name="connsiteX2" fmla="*/ 1538405 w 1538405"/>
              <a:gd name="connsiteY2" fmla="*/ 923043 h 923043"/>
              <a:gd name="connsiteX3" fmla="*/ 0 w 1538405"/>
              <a:gd name="connsiteY3" fmla="*/ 923043 h 923043"/>
              <a:gd name="connsiteX4" fmla="*/ 0 w 1538405"/>
              <a:gd name="connsiteY4" fmla="*/ 0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05" h="923043">
                <a:moveTo>
                  <a:pt x="0" y="0"/>
                </a:moveTo>
                <a:lnTo>
                  <a:pt x="1538405" y="0"/>
                </a:lnTo>
                <a:lnTo>
                  <a:pt x="1538405" y="923043"/>
                </a:lnTo>
                <a:lnTo>
                  <a:pt x="0" y="923043"/>
                </a:lnTo>
                <a:lnTo>
                  <a:pt x="0" y="0"/>
                </a:lnTo>
                <a:close/>
              </a:path>
            </a:pathLst>
          </a:custGeom>
          <a:solidFill>
            <a:srgbClr val="FFCC99"/>
          </a:solidFill>
          <a:ln>
            <a:solidFill>
              <a:srgbClr val="FFCC00"/>
            </a:solidFill>
          </a:ln>
          <a:scene3d>
            <a:camera prst="orthographicFront"/>
            <a:lightRig rig="threePt" dir="t"/>
          </a:scene3d>
          <a:sp3d>
            <a:bevelT w="114300" prst="artDeco"/>
          </a:sp3d>
        </p:spPr>
        <p:style>
          <a:lnRef idx="1">
            <a:schemeClr val="accent5"/>
          </a:lnRef>
          <a:fillRef idx="3">
            <a:schemeClr val="accent5"/>
          </a:fillRef>
          <a:effectRef idx="2">
            <a:schemeClr val="accent5"/>
          </a:effectRef>
          <a:fontRef idx="minor">
            <a:schemeClr val="lt1"/>
          </a:fontRef>
        </p:style>
        <p:txBody>
          <a:bodyPr spcFirstLastPara="0" vert="horz" wrap="square" lIns="72390" tIns="72390" rIns="72390" bIns="72390" numCol="1" spcCol="1270" anchor="ctr" anchorCtr="0">
            <a:noAutofit/>
          </a:bodyPr>
          <a:lstStyle/>
          <a:p>
            <a:pPr algn="ctr" defTabSz="844550" eaLnBrk="1" fontAlgn="auto" hangingPunct="1">
              <a:lnSpc>
                <a:spcPts val="3300"/>
              </a:lnSpc>
              <a:spcAft>
                <a:spcPts val="0"/>
              </a:spcAft>
            </a:pPr>
            <a:r>
              <a:rPr lang="zh-CN" altLang="en-US" sz="3000" dirty="0">
                <a:solidFill>
                  <a:prstClr val="black">
                    <a:lumMod val="75000"/>
                    <a:lumOff val="25000"/>
                  </a:prstClr>
                </a:solidFill>
                <a:latin typeface="华文隶书" panose="02010800040101010101" pitchFamily="2" charset="-122"/>
                <a:ea typeface="华文隶书" panose="02010800040101010101" pitchFamily="2" charset="-122"/>
              </a:rPr>
              <a:t>中科院</a:t>
            </a:r>
            <a:endParaRPr lang="en-US" altLang="zh-CN" sz="3000" dirty="0">
              <a:solidFill>
                <a:prstClr val="black">
                  <a:lumMod val="75000"/>
                  <a:lumOff val="25000"/>
                </a:prstClr>
              </a:solidFill>
              <a:latin typeface="华文隶书" panose="02010800040101010101" pitchFamily="2" charset="-122"/>
              <a:ea typeface="华文隶书" panose="02010800040101010101" pitchFamily="2" charset="-122"/>
            </a:endParaRPr>
          </a:p>
          <a:p>
            <a:pPr algn="ctr" defTabSz="844550" eaLnBrk="1" fontAlgn="auto" hangingPunct="1">
              <a:lnSpc>
                <a:spcPts val="3300"/>
              </a:lnSpc>
              <a:spcAft>
                <a:spcPts val="0"/>
              </a:spcAft>
            </a:pPr>
            <a:r>
              <a:rPr lang="zh-CN" altLang="en-US" sz="3000" dirty="0">
                <a:solidFill>
                  <a:prstClr val="black">
                    <a:lumMod val="75000"/>
                    <a:lumOff val="25000"/>
                  </a:prstClr>
                </a:solidFill>
                <a:latin typeface="华文隶书" panose="02010800040101010101" pitchFamily="2" charset="-122"/>
                <a:ea typeface="华文隶书" panose="02010800040101010101" pitchFamily="2" charset="-122"/>
              </a:rPr>
              <a:t>天文大科学</a:t>
            </a:r>
            <a:endParaRPr lang="en-US" altLang="zh-CN" sz="3000" dirty="0">
              <a:solidFill>
                <a:prstClr val="black">
                  <a:lumMod val="75000"/>
                  <a:lumOff val="25000"/>
                </a:prstClr>
              </a:solidFill>
              <a:latin typeface="华文隶书" panose="02010800040101010101" pitchFamily="2" charset="-122"/>
              <a:ea typeface="华文隶书" panose="02010800040101010101" pitchFamily="2" charset="-122"/>
            </a:endParaRPr>
          </a:p>
          <a:p>
            <a:pPr algn="ctr" defTabSz="844550" eaLnBrk="1" fontAlgn="auto" hangingPunct="1">
              <a:lnSpc>
                <a:spcPts val="3300"/>
              </a:lnSpc>
              <a:spcAft>
                <a:spcPts val="0"/>
              </a:spcAft>
            </a:pPr>
            <a:r>
              <a:rPr lang="zh-CN" altLang="en-US" sz="3000" dirty="0">
                <a:solidFill>
                  <a:prstClr val="black">
                    <a:lumMod val="75000"/>
                    <a:lumOff val="25000"/>
                  </a:prstClr>
                </a:solidFill>
                <a:latin typeface="华文隶书" panose="02010800040101010101" pitchFamily="2" charset="-122"/>
                <a:ea typeface="华文隶书" panose="02010800040101010101" pitchFamily="2" charset="-122"/>
              </a:rPr>
              <a:t>研究中心</a:t>
            </a:r>
          </a:p>
        </p:txBody>
      </p:sp>
      <p:sp>
        <p:nvSpPr>
          <p:cNvPr id="53" name="上箭头 52"/>
          <p:cNvSpPr/>
          <p:nvPr/>
        </p:nvSpPr>
        <p:spPr>
          <a:xfrm>
            <a:off x="8558608" y="3447829"/>
            <a:ext cx="389645" cy="421022"/>
          </a:xfrm>
          <a:prstGeom prst="upArrow">
            <a:avLst>
              <a:gd name="adj1" fmla="val 35030"/>
              <a:gd name="adj2" fmla="val 61227"/>
            </a:avLst>
          </a:prstGeom>
          <a:solidFill>
            <a:srgbClr val="99CCFF"/>
          </a:solidFill>
          <a:ln>
            <a:solidFill>
              <a:srgbClr val="99CCFF"/>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1">
            <a:schemeClr val="accent5"/>
          </a:lnRef>
          <a:fillRef idx="3">
            <a:schemeClr val="accent5"/>
          </a:fillRef>
          <a:effectRef idx="2">
            <a:schemeClr val="accent5"/>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latin typeface="黑体" panose="02010609060101010101" pitchFamily="49" charset="-122"/>
              <a:ea typeface="黑体" panose="02010609060101010101" pitchFamily="49" charset="-122"/>
            </a:endParaRPr>
          </a:p>
        </p:txBody>
      </p:sp>
      <p:sp>
        <p:nvSpPr>
          <p:cNvPr id="54" name="任意多边形 53"/>
          <p:cNvSpPr/>
          <p:nvPr/>
        </p:nvSpPr>
        <p:spPr>
          <a:xfrm>
            <a:off x="7869827" y="2582524"/>
            <a:ext cx="1828799" cy="698399"/>
          </a:xfrm>
          <a:custGeom>
            <a:avLst/>
            <a:gdLst>
              <a:gd name="connsiteX0" fmla="*/ 0 w 1020113"/>
              <a:gd name="connsiteY0" fmla="*/ 102011 h 1268015"/>
              <a:gd name="connsiteX1" fmla="*/ 102011 w 1020113"/>
              <a:gd name="connsiteY1" fmla="*/ 0 h 1268015"/>
              <a:gd name="connsiteX2" fmla="*/ 918102 w 1020113"/>
              <a:gd name="connsiteY2" fmla="*/ 0 h 1268015"/>
              <a:gd name="connsiteX3" fmla="*/ 1020113 w 1020113"/>
              <a:gd name="connsiteY3" fmla="*/ 102011 h 1268015"/>
              <a:gd name="connsiteX4" fmla="*/ 1020113 w 1020113"/>
              <a:gd name="connsiteY4" fmla="*/ 1166004 h 1268015"/>
              <a:gd name="connsiteX5" fmla="*/ 918102 w 1020113"/>
              <a:gd name="connsiteY5" fmla="*/ 1268015 h 1268015"/>
              <a:gd name="connsiteX6" fmla="*/ 102011 w 1020113"/>
              <a:gd name="connsiteY6" fmla="*/ 1268015 h 1268015"/>
              <a:gd name="connsiteX7" fmla="*/ 0 w 1020113"/>
              <a:gd name="connsiteY7" fmla="*/ 1166004 h 1268015"/>
              <a:gd name="connsiteX8" fmla="*/ 0 w 1020113"/>
              <a:gd name="connsiteY8" fmla="*/ 102011 h 12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113" h="1268015">
                <a:moveTo>
                  <a:pt x="0" y="102011"/>
                </a:moveTo>
                <a:cubicBezTo>
                  <a:pt x="0" y="45672"/>
                  <a:pt x="45672" y="0"/>
                  <a:pt x="102011" y="0"/>
                </a:cubicBezTo>
                <a:lnTo>
                  <a:pt x="918102" y="0"/>
                </a:lnTo>
                <a:cubicBezTo>
                  <a:pt x="974441" y="0"/>
                  <a:pt x="1020113" y="45672"/>
                  <a:pt x="1020113" y="102011"/>
                </a:cubicBezTo>
                <a:lnTo>
                  <a:pt x="1020113" y="1166004"/>
                </a:lnTo>
                <a:cubicBezTo>
                  <a:pt x="1020113" y="1222343"/>
                  <a:pt x="974441" y="1268015"/>
                  <a:pt x="918102" y="1268015"/>
                </a:cubicBezTo>
                <a:lnTo>
                  <a:pt x="102011" y="1268015"/>
                </a:lnTo>
                <a:cubicBezTo>
                  <a:pt x="45672" y="1268015"/>
                  <a:pt x="0" y="1222343"/>
                  <a:pt x="0" y="1166004"/>
                </a:cubicBezTo>
                <a:lnTo>
                  <a:pt x="0" y="102011"/>
                </a:lnTo>
                <a:close/>
              </a:path>
            </a:pathLst>
          </a:custGeom>
          <a:solidFill>
            <a:srgbClr val="0066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28938" tIns="128938" rIns="128938" bIns="128938" numCol="1" spcCol="1270" anchor="ctr" anchorCtr="0">
            <a:noAutofit/>
          </a:bodyPr>
          <a:lstStyle/>
          <a:p>
            <a:pPr algn="ctr" defTabSz="1155700" eaLnBrk="1" fontAlgn="auto" hangingPunct="1">
              <a:lnSpc>
                <a:spcPct val="90000"/>
              </a:lnSpc>
              <a:spcAft>
                <a:spcPct val="35000"/>
              </a:spcAft>
            </a:pPr>
            <a:endParaRPr lang="zh-CN" altLang="en-US" sz="2600" dirty="0">
              <a:solidFill>
                <a:prstClr val="white"/>
              </a:solidFill>
              <a:latin typeface="黑体" panose="02010609060101010101" pitchFamily="49" charset="-122"/>
              <a:ea typeface="黑体" panose="02010609060101010101" pitchFamily="49" charset="-122"/>
            </a:endParaRPr>
          </a:p>
        </p:txBody>
      </p:sp>
      <p:sp>
        <p:nvSpPr>
          <p:cNvPr id="55" name="任意多边形 54"/>
          <p:cNvSpPr/>
          <p:nvPr/>
        </p:nvSpPr>
        <p:spPr>
          <a:xfrm>
            <a:off x="7228728" y="1665490"/>
            <a:ext cx="929331" cy="723456"/>
          </a:xfrm>
          <a:custGeom>
            <a:avLst/>
            <a:gdLst>
              <a:gd name="connsiteX0" fmla="*/ 0 w 911417"/>
              <a:gd name="connsiteY0" fmla="*/ 91142 h 1268015"/>
              <a:gd name="connsiteX1" fmla="*/ 91142 w 911417"/>
              <a:gd name="connsiteY1" fmla="*/ 0 h 1268015"/>
              <a:gd name="connsiteX2" fmla="*/ 820275 w 911417"/>
              <a:gd name="connsiteY2" fmla="*/ 0 h 1268015"/>
              <a:gd name="connsiteX3" fmla="*/ 911417 w 911417"/>
              <a:gd name="connsiteY3" fmla="*/ 91142 h 1268015"/>
              <a:gd name="connsiteX4" fmla="*/ 911417 w 911417"/>
              <a:gd name="connsiteY4" fmla="*/ 1176873 h 1268015"/>
              <a:gd name="connsiteX5" fmla="*/ 820275 w 911417"/>
              <a:gd name="connsiteY5" fmla="*/ 1268015 h 1268015"/>
              <a:gd name="connsiteX6" fmla="*/ 91142 w 911417"/>
              <a:gd name="connsiteY6" fmla="*/ 1268015 h 1268015"/>
              <a:gd name="connsiteX7" fmla="*/ 0 w 911417"/>
              <a:gd name="connsiteY7" fmla="*/ 1176873 h 1268015"/>
              <a:gd name="connsiteX8" fmla="*/ 0 w 911417"/>
              <a:gd name="connsiteY8" fmla="*/ 91142 h 12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417" h="1268015">
                <a:moveTo>
                  <a:pt x="0" y="91142"/>
                </a:moveTo>
                <a:cubicBezTo>
                  <a:pt x="0" y="40806"/>
                  <a:pt x="40806" y="0"/>
                  <a:pt x="91142" y="0"/>
                </a:cubicBezTo>
                <a:lnTo>
                  <a:pt x="820275" y="0"/>
                </a:lnTo>
                <a:cubicBezTo>
                  <a:pt x="870611" y="0"/>
                  <a:pt x="911417" y="40806"/>
                  <a:pt x="911417" y="91142"/>
                </a:cubicBezTo>
                <a:lnTo>
                  <a:pt x="911417" y="1176873"/>
                </a:lnTo>
                <a:cubicBezTo>
                  <a:pt x="911417" y="1227209"/>
                  <a:pt x="870611" y="1268015"/>
                  <a:pt x="820275" y="1268015"/>
                </a:cubicBezTo>
                <a:lnTo>
                  <a:pt x="91142" y="1268015"/>
                </a:lnTo>
                <a:cubicBezTo>
                  <a:pt x="40806" y="1268015"/>
                  <a:pt x="0" y="1227209"/>
                  <a:pt x="0" y="1176873"/>
                </a:cubicBezTo>
                <a:lnTo>
                  <a:pt x="0" y="91142"/>
                </a:lnTo>
                <a:close/>
              </a:path>
            </a:pathLst>
          </a:custGeom>
          <a:solidFill>
            <a:schemeClr val="accent5">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4324" tIns="114324" rIns="114324" bIns="114324" numCol="1" spcCol="1270" anchor="ctr" anchorCtr="0">
            <a:noAutofit/>
          </a:bodyPr>
          <a:lstStyle/>
          <a:p>
            <a:pPr algn="ctr" defTabSz="1022350" eaLnBrk="1" fontAlgn="auto" hangingPunct="1">
              <a:lnSpc>
                <a:spcPct val="90000"/>
              </a:lnSpc>
              <a:spcAft>
                <a:spcPct val="35000"/>
              </a:spcAft>
            </a:pPr>
            <a:endParaRPr lang="zh-CN" altLang="en-US" sz="2300" dirty="0">
              <a:solidFill>
                <a:prstClr val="white"/>
              </a:solidFill>
              <a:latin typeface="黑体" panose="02010609060101010101" pitchFamily="49" charset="-122"/>
              <a:ea typeface="黑体" panose="02010609060101010101" pitchFamily="49" charset="-122"/>
            </a:endParaRPr>
          </a:p>
        </p:txBody>
      </p:sp>
      <p:sp>
        <p:nvSpPr>
          <p:cNvPr id="56" name="文本框 55"/>
          <p:cNvSpPr txBox="1"/>
          <p:nvPr/>
        </p:nvSpPr>
        <p:spPr>
          <a:xfrm>
            <a:off x="8155159" y="2695779"/>
            <a:ext cx="1232926" cy="430887"/>
          </a:xfrm>
          <a:prstGeom prst="rect">
            <a:avLst/>
          </a:prstGeom>
          <a:noFill/>
        </p:spPr>
        <p:txBody>
          <a:bodyPr wrap="square" rtlCol="0">
            <a:spAutoFit/>
          </a:bodyPr>
          <a:lstStyle/>
          <a:p>
            <a:pPr algn="ctr" eaLnBrk="1" fontAlgn="auto" hangingPunct="1">
              <a:spcBef>
                <a:spcPts val="0"/>
              </a:spcBef>
              <a:spcAft>
                <a:spcPts val="0"/>
              </a:spcAft>
            </a:pPr>
            <a:r>
              <a:rPr lang="zh-CN" altLang="en-US" sz="2200" b="1" dirty="0">
                <a:solidFill>
                  <a:prstClr val="white"/>
                </a:solidFill>
                <a:latin typeface="黑体" panose="02010609060101010101" pitchFamily="49" charset="-122"/>
                <a:ea typeface="黑体" panose="02010609060101010101" pitchFamily="49" charset="-122"/>
              </a:rPr>
              <a:t>中科院</a:t>
            </a:r>
          </a:p>
        </p:txBody>
      </p:sp>
      <p:sp>
        <p:nvSpPr>
          <p:cNvPr id="57" name="文本框 56"/>
          <p:cNvSpPr txBox="1"/>
          <p:nvPr/>
        </p:nvSpPr>
        <p:spPr>
          <a:xfrm>
            <a:off x="7233558" y="1873859"/>
            <a:ext cx="900706" cy="369332"/>
          </a:xfrm>
          <a:prstGeom prst="rect">
            <a:avLst/>
          </a:prstGeom>
          <a:noFill/>
        </p:spPr>
        <p:txBody>
          <a:bodyPr wrap="square" rtlCol="0">
            <a:spAutoFit/>
          </a:bodyPr>
          <a:lstStyle/>
          <a:p>
            <a:pPr eaLnBrk="1" fontAlgn="auto" hangingPunct="1">
              <a:spcBef>
                <a:spcPts val="0"/>
              </a:spcBef>
              <a:spcAft>
                <a:spcPts val="0"/>
              </a:spcAft>
            </a:pPr>
            <a:r>
              <a:rPr lang="zh-CN" altLang="en-US" sz="1800" b="1" dirty="0">
                <a:solidFill>
                  <a:prstClr val="black"/>
                </a:solidFill>
                <a:latin typeface="黑体" panose="02010609060101010101" pitchFamily="49" charset="-122"/>
                <a:ea typeface="黑体" panose="02010609060101010101" pitchFamily="49" charset="-122"/>
              </a:rPr>
              <a:t>发改委</a:t>
            </a:r>
          </a:p>
        </p:txBody>
      </p:sp>
      <p:sp>
        <p:nvSpPr>
          <p:cNvPr id="58" name="圆角矩形 57"/>
          <p:cNvSpPr/>
          <p:nvPr/>
        </p:nvSpPr>
        <p:spPr>
          <a:xfrm>
            <a:off x="7011688" y="1523999"/>
            <a:ext cx="3422744" cy="1896504"/>
          </a:xfrm>
          <a:prstGeom prst="roundRect">
            <a:avLst>
              <a:gd name="adj" fmla="val 3592"/>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latin typeface="黑体" panose="02010609060101010101" pitchFamily="49" charset="-122"/>
              <a:ea typeface="黑体" panose="02010609060101010101" pitchFamily="49" charset="-122"/>
            </a:endParaRPr>
          </a:p>
        </p:txBody>
      </p:sp>
      <p:sp>
        <p:nvSpPr>
          <p:cNvPr id="63" name="文本框 62"/>
          <p:cNvSpPr txBox="1"/>
          <p:nvPr/>
        </p:nvSpPr>
        <p:spPr>
          <a:xfrm>
            <a:off x="2316264" y="1724683"/>
            <a:ext cx="3943796" cy="461665"/>
          </a:xfrm>
          <a:prstGeom prst="rect">
            <a:avLst/>
          </a:prstGeom>
          <a:noFill/>
        </p:spPr>
        <p:txBody>
          <a:bodyPr wrap="square" rtlCol="0">
            <a:spAutoFit/>
          </a:bodyPr>
          <a:lstStyle/>
          <a:p>
            <a:pPr algn="ctr" eaLnBrk="1" fontAlgn="auto" hangingPunct="1">
              <a:spcBef>
                <a:spcPts val="0"/>
              </a:spcBef>
              <a:spcAft>
                <a:spcPts val="0"/>
              </a:spcAft>
            </a:pPr>
            <a:r>
              <a:rPr lang="zh-CN" altLang="en-US" b="1" dirty="0">
                <a:solidFill>
                  <a:srgbClr val="C00000"/>
                </a:solidFill>
                <a:latin typeface="黑体" panose="02010609060101010101" pitchFamily="49" charset="-122"/>
                <a:ea typeface="黑体" panose="02010609060101010101" pitchFamily="49" charset="-122"/>
              </a:rPr>
              <a:t>我院天文单位</a:t>
            </a:r>
          </a:p>
        </p:txBody>
      </p:sp>
      <p:sp>
        <p:nvSpPr>
          <p:cNvPr id="65" name="任意多边形 64"/>
          <p:cNvSpPr/>
          <p:nvPr/>
        </p:nvSpPr>
        <p:spPr>
          <a:xfrm>
            <a:off x="8306958" y="1692160"/>
            <a:ext cx="929331" cy="723456"/>
          </a:xfrm>
          <a:custGeom>
            <a:avLst/>
            <a:gdLst>
              <a:gd name="connsiteX0" fmla="*/ 0 w 911417"/>
              <a:gd name="connsiteY0" fmla="*/ 91142 h 1268015"/>
              <a:gd name="connsiteX1" fmla="*/ 91142 w 911417"/>
              <a:gd name="connsiteY1" fmla="*/ 0 h 1268015"/>
              <a:gd name="connsiteX2" fmla="*/ 820275 w 911417"/>
              <a:gd name="connsiteY2" fmla="*/ 0 h 1268015"/>
              <a:gd name="connsiteX3" fmla="*/ 911417 w 911417"/>
              <a:gd name="connsiteY3" fmla="*/ 91142 h 1268015"/>
              <a:gd name="connsiteX4" fmla="*/ 911417 w 911417"/>
              <a:gd name="connsiteY4" fmla="*/ 1176873 h 1268015"/>
              <a:gd name="connsiteX5" fmla="*/ 820275 w 911417"/>
              <a:gd name="connsiteY5" fmla="*/ 1268015 h 1268015"/>
              <a:gd name="connsiteX6" fmla="*/ 91142 w 911417"/>
              <a:gd name="connsiteY6" fmla="*/ 1268015 h 1268015"/>
              <a:gd name="connsiteX7" fmla="*/ 0 w 911417"/>
              <a:gd name="connsiteY7" fmla="*/ 1176873 h 1268015"/>
              <a:gd name="connsiteX8" fmla="*/ 0 w 911417"/>
              <a:gd name="connsiteY8" fmla="*/ 91142 h 12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417" h="1268015">
                <a:moveTo>
                  <a:pt x="0" y="91142"/>
                </a:moveTo>
                <a:cubicBezTo>
                  <a:pt x="0" y="40806"/>
                  <a:pt x="40806" y="0"/>
                  <a:pt x="91142" y="0"/>
                </a:cubicBezTo>
                <a:lnTo>
                  <a:pt x="820275" y="0"/>
                </a:lnTo>
                <a:cubicBezTo>
                  <a:pt x="870611" y="0"/>
                  <a:pt x="911417" y="40806"/>
                  <a:pt x="911417" y="91142"/>
                </a:cubicBezTo>
                <a:lnTo>
                  <a:pt x="911417" y="1176873"/>
                </a:lnTo>
                <a:cubicBezTo>
                  <a:pt x="911417" y="1227209"/>
                  <a:pt x="870611" y="1268015"/>
                  <a:pt x="820275" y="1268015"/>
                </a:cubicBezTo>
                <a:lnTo>
                  <a:pt x="91142" y="1268015"/>
                </a:lnTo>
                <a:cubicBezTo>
                  <a:pt x="40806" y="1268015"/>
                  <a:pt x="0" y="1227209"/>
                  <a:pt x="0" y="1176873"/>
                </a:cubicBezTo>
                <a:lnTo>
                  <a:pt x="0" y="91142"/>
                </a:lnTo>
                <a:close/>
              </a:path>
            </a:pathLst>
          </a:custGeom>
          <a:solidFill>
            <a:schemeClr val="accent5">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4324" tIns="114324" rIns="114324" bIns="114324" numCol="1" spcCol="1270" anchor="ctr" anchorCtr="0">
            <a:noAutofit/>
          </a:bodyPr>
          <a:lstStyle/>
          <a:p>
            <a:pPr algn="ctr" defTabSz="1022350" eaLnBrk="1" fontAlgn="auto" hangingPunct="1">
              <a:lnSpc>
                <a:spcPct val="90000"/>
              </a:lnSpc>
              <a:spcAft>
                <a:spcPct val="35000"/>
              </a:spcAft>
            </a:pPr>
            <a:endParaRPr lang="zh-CN" altLang="en-US" sz="2300" dirty="0">
              <a:solidFill>
                <a:prstClr val="white"/>
              </a:solidFill>
              <a:latin typeface="黑体" panose="02010609060101010101" pitchFamily="49" charset="-122"/>
              <a:ea typeface="黑体" panose="02010609060101010101" pitchFamily="49" charset="-122"/>
            </a:endParaRPr>
          </a:p>
        </p:txBody>
      </p:sp>
      <p:sp>
        <p:nvSpPr>
          <p:cNvPr id="66" name="文本框 65"/>
          <p:cNvSpPr txBox="1"/>
          <p:nvPr/>
        </p:nvSpPr>
        <p:spPr>
          <a:xfrm>
            <a:off x="8327028" y="1900529"/>
            <a:ext cx="900706" cy="369332"/>
          </a:xfrm>
          <a:prstGeom prst="rect">
            <a:avLst/>
          </a:prstGeom>
          <a:noFill/>
        </p:spPr>
        <p:txBody>
          <a:bodyPr wrap="square" rtlCol="0">
            <a:spAutoFit/>
          </a:bodyPr>
          <a:lstStyle/>
          <a:p>
            <a:pPr eaLnBrk="1" fontAlgn="auto" hangingPunct="1">
              <a:spcBef>
                <a:spcPts val="0"/>
              </a:spcBef>
              <a:spcAft>
                <a:spcPts val="0"/>
              </a:spcAft>
            </a:pPr>
            <a:r>
              <a:rPr lang="zh-CN" altLang="en-US" sz="1800" b="1" dirty="0">
                <a:solidFill>
                  <a:prstClr val="black"/>
                </a:solidFill>
                <a:latin typeface="黑体" panose="02010609060101010101" pitchFamily="49" charset="-122"/>
                <a:ea typeface="黑体" panose="02010609060101010101" pitchFamily="49" charset="-122"/>
              </a:rPr>
              <a:t>科技部</a:t>
            </a:r>
          </a:p>
        </p:txBody>
      </p:sp>
      <p:sp>
        <p:nvSpPr>
          <p:cNvPr id="67" name="任意多边形 66"/>
          <p:cNvSpPr/>
          <p:nvPr/>
        </p:nvSpPr>
        <p:spPr>
          <a:xfrm>
            <a:off x="9347088" y="1703590"/>
            <a:ext cx="929331" cy="723456"/>
          </a:xfrm>
          <a:custGeom>
            <a:avLst/>
            <a:gdLst>
              <a:gd name="connsiteX0" fmla="*/ 0 w 911417"/>
              <a:gd name="connsiteY0" fmla="*/ 91142 h 1268015"/>
              <a:gd name="connsiteX1" fmla="*/ 91142 w 911417"/>
              <a:gd name="connsiteY1" fmla="*/ 0 h 1268015"/>
              <a:gd name="connsiteX2" fmla="*/ 820275 w 911417"/>
              <a:gd name="connsiteY2" fmla="*/ 0 h 1268015"/>
              <a:gd name="connsiteX3" fmla="*/ 911417 w 911417"/>
              <a:gd name="connsiteY3" fmla="*/ 91142 h 1268015"/>
              <a:gd name="connsiteX4" fmla="*/ 911417 w 911417"/>
              <a:gd name="connsiteY4" fmla="*/ 1176873 h 1268015"/>
              <a:gd name="connsiteX5" fmla="*/ 820275 w 911417"/>
              <a:gd name="connsiteY5" fmla="*/ 1268015 h 1268015"/>
              <a:gd name="connsiteX6" fmla="*/ 91142 w 911417"/>
              <a:gd name="connsiteY6" fmla="*/ 1268015 h 1268015"/>
              <a:gd name="connsiteX7" fmla="*/ 0 w 911417"/>
              <a:gd name="connsiteY7" fmla="*/ 1176873 h 1268015"/>
              <a:gd name="connsiteX8" fmla="*/ 0 w 911417"/>
              <a:gd name="connsiteY8" fmla="*/ 91142 h 12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417" h="1268015">
                <a:moveTo>
                  <a:pt x="0" y="91142"/>
                </a:moveTo>
                <a:cubicBezTo>
                  <a:pt x="0" y="40806"/>
                  <a:pt x="40806" y="0"/>
                  <a:pt x="91142" y="0"/>
                </a:cubicBezTo>
                <a:lnTo>
                  <a:pt x="820275" y="0"/>
                </a:lnTo>
                <a:cubicBezTo>
                  <a:pt x="870611" y="0"/>
                  <a:pt x="911417" y="40806"/>
                  <a:pt x="911417" y="91142"/>
                </a:cubicBezTo>
                <a:lnTo>
                  <a:pt x="911417" y="1176873"/>
                </a:lnTo>
                <a:cubicBezTo>
                  <a:pt x="911417" y="1227209"/>
                  <a:pt x="870611" y="1268015"/>
                  <a:pt x="820275" y="1268015"/>
                </a:cubicBezTo>
                <a:lnTo>
                  <a:pt x="91142" y="1268015"/>
                </a:lnTo>
                <a:cubicBezTo>
                  <a:pt x="40806" y="1268015"/>
                  <a:pt x="0" y="1227209"/>
                  <a:pt x="0" y="1176873"/>
                </a:cubicBezTo>
                <a:lnTo>
                  <a:pt x="0" y="91142"/>
                </a:lnTo>
                <a:close/>
              </a:path>
            </a:pathLst>
          </a:custGeom>
          <a:solidFill>
            <a:schemeClr val="accent5">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4324" tIns="114324" rIns="114324" bIns="114324" numCol="1" spcCol="1270" anchor="ctr" anchorCtr="0">
            <a:noAutofit/>
          </a:bodyPr>
          <a:lstStyle/>
          <a:p>
            <a:pPr algn="ctr" defTabSz="1022350" eaLnBrk="1" fontAlgn="auto" hangingPunct="1">
              <a:lnSpc>
                <a:spcPct val="90000"/>
              </a:lnSpc>
              <a:spcAft>
                <a:spcPct val="35000"/>
              </a:spcAft>
            </a:pPr>
            <a:endParaRPr lang="zh-CN" altLang="en-US" sz="2300" dirty="0">
              <a:solidFill>
                <a:prstClr val="white"/>
              </a:solidFill>
              <a:latin typeface="黑体" panose="02010609060101010101" pitchFamily="49" charset="-122"/>
              <a:ea typeface="黑体" panose="02010609060101010101" pitchFamily="49" charset="-122"/>
            </a:endParaRPr>
          </a:p>
        </p:txBody>
      </p:sp>
      <p:sp>
        <p:nvSpPr>
          <p:cNvPr id="68" name="文本框 67"/>
          <p:cNvSpPr txBox="1"/>
          <p:nvPr/>
        </p:nvSpPr>
        <p:spPr>
          <a:xfrm>
            <a:off x="9351918" y="1911959"/>
            <a:ext cx="900706" cy="369332"/>
          </a:xfrm>
          <a:prstGeom prst="rect">
            <a:avLst/>
          </a:prstGeom>
          <a:noFill/>
        </p:spPr>
        <p:txBody>
          <a:bodyPr wrap="square" rtlCol="0">
            <a:spAutoFit/>
          </a:bodyPr>
          <a:lstStyle/>
          <a:p>
            <a:pPr eaLnBrk="1" fontAlgn="auto" hangingPunct="1">
              <a:spcBef>
                <a:spcPts val="0"/>
              </a:spcBef>
              <a:spcAft>
                <a:spcPts val="0"/>
              </a:spcAft>
            </a:pPr>
            <a:r>
              <a:rPr lang="zh-CN" altLang="en-US" sz="1800" b="1" dirty="0">
                <a:solidFill>
                  <a:prstClr val="black"/>
                </a:solidFill>
                <a:latin typeface="黑体" panose="02010609060101010101" pitchFamily="49" charset="-122"/>
                <a:ea typeface="黑体" panose="02010609060101010101" pitchFamily="49" charset="-122"/>
              </a:rPr>
              <a:t>基金委</a:t>
            </a:r>
          </a:p>
        </p:txBody>
      </p:sp>
      <p:sp>
        <p:nvSpPr>
          <p:cNvPr id="78" name="上箭头 77"/>
          <p:cNvSpPr/>
          <p:nvPr/>
        </p:nvSpPr>
        <p:spPr>
          <a:xfrm rot="16200000">
            <a:off x="6942743" y="4441356"/>
            <a:ext cx="365000" cy="418612"/>
          </a:xfrm>
          <a:prstGeom prst="upArrow">
            <a:avLst>
              <a:gd name="adj1" fmla="val 35030"/>
              <a:gd name="adj2" fmla="val 61227"/>
            </a:avLst>
          </a:prstGeom>
          <a:solidFill>
            <a:srgbClr val="99CCFF"/>
          </a:solidFill>
          <a:ln>
            <a:solidFill>
              <a:srgbClr val="99CCFF"/>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p:spPr>
        <p:style>
          <a:lnRef idx="1">
            <a:schemeClr val="accent5"/>
          </a:lnRef>
          <a:fillRef idx="3">
            <a:schemeClr val="accent5"/>
          </a:fillRef>
          <a:effectRef idx="2">
            <a:schemeClr val="accent5"/>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latin typeface="黑体" panose="02010609060101010101" pitchFamily="49" charset="-122"/>
              <a:ea typeface="黑体" panose="02010609060101010101" pitchFamily="49" charset="-122"/>
            </a:endParaRPr>
          </a:p>
        </p:txBody>
      </p:sp>
      <p:sp>
        <p:nvSpPr>
          <p:cNvPr id="6" name="文本框 5"/>
          <p:cNvSpPr txBox="1"/>
          <p:nvPr/>
        </p:nvSpPr>
        <p:spPr>
          <a:xfrm>
            <a:off x="7445950" y="5592973"/>
            <a:ext cx="2723823" cy="923330"/>
          </a:xfrm>
          <a:prstGeom prst="rect">
            <a:avLst/>
          </a:prstGeom>
          <a:noFill/>
        </p:spPr>
        <p:txBody>
          <a:bodyPr wrap="none" rtlCol="0">
            <a:spAutoFit/>
          </a:bodyPr>
          <a:lstStyle/>
          <a:p>
            <a:pPr eaLnBrk="1" fontAlgn="auto" hangingPunct="1">
              <a:spcBef>
                <a:spcPts val="0"/>
              </a:spcBef>
              <a:spcAft>
                <a:spcPts val="0"/>
              </a:spcAft>
            </a:pPr>
            <a:r>
              <a:rPr lang="zh-CN" altLang="en-US" sz="1800" dirty="0">
                <a:solidFill>
                  <a:prstClr val="black"/>
                </a:solidFill>
                <a:latin typeface="黑体" panose="02010609060101010101" pitchFamily="49" charset="-122"/>
                <a:ea typeface="黑体" panose="02010609060101010101" pitchFamily="49" charset="-122"/>
              </a:rPr>
              <a:t>依托单位：</a:t>
            </a:r>
            <a:r>
              <a:rPr lang="zh-CN" altLang="en-US" sz="1800" dirty="0">
                <a:solidFill>
                  <a:srgbClr val="C00000"/>
                </a:solidFill>
                <a:latin typeface="黑体" panose="02010609060101010101" pitchFamily="49" charset="-122"/>
                <a:ea typeface="黑体" panose="02010609060101010101" pitchFamily="49" charset="-122"/>
              </a:rPr>
              <a:t>国家天文台</a:t>
            </a:r>
            <a:endParaRPr lang="en-US" altLang="zh-CN" sz="1800" dirty="0">
              <a:solidFill>
                <a:srgbClr val="C00000"/>
              </a:solidFill>
              <a:latin typeface="黑体" panose="02010609060101010101" pitchFamily="49" charset="-122"/>
              <a:ea typeface="黑体" panose="02010609060101010101" pitchFamily="49" charset="-122"/>
            </a:endParaRPr>
          </a:p>
          <a:p>
            <a:pPr eaLnBrk="1" fontAlgn="auto" hangingPunct="1">
              <a:spcBef>
                <a:spcPts val="0"/>
              </a:spcBef>
              <a:spcAft>
                <a:spcPts val="0"/>
              </a:spcAft>
            </a:pPr>
            <a:r>
              <a:rPr lang="zh-CN" altLang="en-US" sz="1800" dirty="0">
                <a:solidFill>
                  <a:prstClr val="black"/>
                </a:solidFill>
                <a:latin typeface="黑体" panose="02010609060101010101" pitchFamily="49" charset="-122"/>
                <a:ea typeface="黑体" panose="02010609060101010101" pitchFamily="49" charset="-122"/>
              </a:rPr>
              <a:t>共建单位：</a:t>
            </a:r>
            <a:r>
              <a:rPr lang="zh-CN" altLang="en-US" sz="1800" dirty="0">
                <a:solidFill>
                  <a:srgbClr val="C00000"/>
                </a:solidFill>
                <a:latin typeface="黑体" panose="02010609060101010101" pitchFamily="49" charset="-122"/>
                <a:ea typeface="黑体" panose="02010609060101010101" pitchFamily="49" charset="-122"/>
              </a:rPr>
              <a:t>紫金山天文台</a:t>
            </a:r>
            <a:endParaRPr lang="en-US" altLang="zh-CN" sz="1800" dirty="0">
              <a:solidFill>
                <a:srgbClr val="C00000"/>
              </a:solidFill>
              <a:latin typeface="黑体" panose="02010609060101010101" pitchFamily="49" charset="-122"/>
              <a:ea typeface="黑体" panose="02010609060101010101" pitchFamily="49" charset="-122"/>
            </a:endParaRPr>
          </a:p>
          <a:p>
            <a:pPr eaLnBrk="1" fontAlgn="auto" hangingPunct="1">
              <a:spcBef>
                <a:spcPts val="0"/>
              </a:spcBef>
              <a:spcAft>
                <a:spcPts val="0"/>
              </a:spcAft>
            </a:pPr>
            <a:r>
              <a:rPr lang="en-US" altLang="zh-CN" sz="1800" dirty="0">
                <a:solidFill>
                  <a:srgbClr val="C00000"/>
                </a:solidFill>
                <a:latin typeface="黑体" panose="02010609060101010101" pitchFamily="49" charset="-122"/>
                <a:ea typeface="黑体" panose="02010609060101010101" pitchFamily="49" charset="-122"/>
              </a:rPr>
              <a:t>          </a:t>
            </a:r>
            <a:r>
              <a:rPr lang="zh-CN" altLang="en-US" sz="1800" dirty="0">
                <a:solidFill>
                  <a:srgbClr val="C00000"/>
                </a:solidFill>
                <a:latin typeface="黑体" panose="02010609060101010101" pitchFamily="49" charset="-122"/>
                <a:ea typeface="黑体" panose="02010609060101010101" pitchFamily="49" charset="-122"/>
              </a:rPr>
              <a:t>上海天文台</a:t>
            </a:r>
          </a:p>
        </p:txBody>
      </p:sp>
      <p:pic>
        <p:nvPicPr>
          <p:cNvPr id="51" name="图片 5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36210" y="2367808"/>
            <a:ext cx="1201354" cy="906297"/>
          </a:xfrm>
          <a:prstGeom prst="rect">
            <a:avLst/>
          </a:prstGeom>
          <a:noFill/>
          <a:ln>
            <a:noFill/>
          </a:ln>
        </p:spPr>
      </p:pic>
      <p:pic>
        <p:nvPicPr>
          <p:cNvPr id="73" name="图片 7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2297" y="2388486"/>
            <a:ext cx="1416332" cy="845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9" name="文本框 78"/>
          <p:cNvSpPr txBox="1"/>
          <p:nvPr/>
        </p:nvSpPr>
        <p:spPr>
          <a:xfrm>
            <a:off x="4206036" y="3042005"/>
            <a:ext cx="684398" cy="338554"/>
          </a:xfrm>
          <a:prstGeom prst="rect">
            <a:avLst/>
          </a:prstGeom>
          <a:noFill/>
        </p:spPr>
        <p:txBody>
          <a:bodyPr wrap="square" rtlCol="0">
            <a:spAutoFit/>
          </a:bodyPr>
          <a:lstStyle/>
          <a:p>
            <a:pPr eaLnBrk="1" fontAlgn="auto" hangingPunct="1">
              <a:spcBef>
                <a:spcPts val="0"/>
              </a:spcBef>
              <a:spcAft>
                <a:spcPts val="0"/>
              </a:spcAft>
            </a:pPr>
            <a:r>
              <a:rPr lang="en-US" altLang="zh-CN" sz="1600" b="1" dirty="0">
                <a:solidFill>
                  <a:srgbClr val="0000CC"/>
                </a:solidFill>
                <a:latin typeface="Calibri"/>
              </a:rPr>
              <a:t>PMO</a:t>
            </a:r>
            <a:endParaRPr lang="zh-CN" altLang="en-US" sz="1600" b="1" dirty="0">
              <a:solidFill>
                <a:srgbClr val="0000CC"/>
              </a:solidFill>
              <a:latin typeface="Calibri"/>
            </a:endParaRPr>
          </a:p>
        </p:txBody>
      </p:sp>
      <p:pic>
        <p:nvPicPr>
          <p:cNvPr id="80" name="图片 7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0899" y="2357799"/>
            <a:ext cx="982028" cy="925873"/>
          </a:xfrm>
          <a:prstGeom prst="rect">
            <a:avLst/>
          </a:prstGeom>
        </p:spPr>
      </p:pic>
      <p:sp>
        <p:nvSpPr>
          <p:cNvPr id="82" name="圆角矩形 81"/>
          <p:cNvSpPr/>
          <p:nvPr/>
        </p:nvSpPr>
        <p:spPr>
          <a:xfrm>
            <a:off x="2053418" y="5239263"/>
            <a:ext cx="4452759" cy="1042268"/>
          </a:xfrm>
          <a:prstGeom prst="round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zh-CN" altLang="en-US" sz="1800" dirty="0">
                <a:solidFill>
                  <a:prstClr val="white"/>
                </a:solidFill>
              </a:rPr>
              <a:t>凝聚</a:t>
            </a:r>
          </a:p>
        </p:txBody>
      </p:sp>
      <p:sp>
        <p:nvSpPr>
          <p:cNvPr id="83" name="矩形 82"/>
          <p:cNvSpPr/>
          <p:nvPr/>
        </p:nvSpPr>
        <p:spPr>
          <a:xfrm>
            <a:off x="2209706" y="3888833"/>
            <a:ext cx="4144478" cy="867930"/>
          </a:xfrm>
          <a:prstGeom prst="rect">
            <a:avLst/>
          </a:prstGeom>
        </p:spPr>
        <p:txBody>
          <a:bodyPr wrap="square">
            <a:spAutoFit/>
          </a:bodyPr>
          <a:lstStyle/>
          <a:p>
            <a:pPr marL="0" lvl="1" algn="ctr" eaLnBrk="1" fontAlgn="auto" hangingPunct="1">
              <a:lnSpc>
                <a:spcPct val="105000"/>
              </a:lnSpc>
              <a:spcBef>
                <a:spcPct val="20000"/>
              </a:spcBef>
              <a:spcAft>
                <a:spcPct val="20000"/>
              </a:spcAft>
            </a:pPr>
            <a:r>
              <a:rPr lang="zh-CN" altLang="en-US" b="1" dirty="0">
                <a:solidFill>
                  <a:srgbClr val="C00000"/>
                </a:solidFill>
                <a:latin typeface="华文细黑" panose="02010600040101010101" pitchFamily="2" charset="-122"/>
                <a:ea typeface="华文细黑" panose="02010600040101010101" pitchFamily="2" charset="-122"/>
              </a:rPr>
              <a:t>凝聚和吸引国内高校优秀天文研究力量和资源协同创新</a:t>
            </a:r>
            <a:endParaRPr lang="en-US" altLang="zh-CN" b="1" dirty="0">
              <a:solidFill>
                <a:srgbClr val="C00000"/>
              </a:solidFill>
              <a:latin typeface="华文细黑" panose="02010600040101010101" pitchFamily="2" charset="-122"/>
              <a:ea typeface="华文细黑" panose="02010600040101010101" pitchFamily="2" charset="-122"/>
            </a:endParaRPr>
          </a:p>
        </p:txBody>
      </p:sp>
      <p:sp>
        <p:nvSpPr>
          <p:cNvPr id="84" name="圆角矩形 83"/>
          <p:cNvSpPr/>
          <p:nvPr/>
        </p:nvSpPr>
        <p:spPr>
          <a:xfrm>
            <a:off x="2053418" y="3716518"/>
            <a:ext cx="4452759" cy="1186787"/>
          </a:xfrm>
          <a:prstGeom prst="roundRect">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dirty="0">
              <a:solidFill>
                <a:prstClr val="white"/>
              </a:solidFill>
            </a:endParaRPr>
          </a:p>
        </p:txBody>
      </p:sp>
      <p:sp>
        <p:nvSpPr>
          <p:cNvPr id="85" name="矩形 84"/>
          <p:cNvSpPr/>
          <p:nvPr/>
        </p:nvSpPr>
        <p:spPr>
          <a:xfrm>
            <a:off x="2053418" y="5374149"/>
            <a:ext cx="4452759" cy="803297"/>
          </a:xfrm>
          <a:prstGeom prst="rect">
            <a:avLst/>
          </a:prstGeom>
        </p:spPr>
        <p:txBody>
          <a:bodyPr wrap="square">
            <a:spAutoFit/>
          </a:bodyPr>
          <a:lstStyle/>
          <a:p>
            <a:pPr marL="0" lvl="1" algn="ctr" eaLnBrk="1" fontAlgn="auto" hangingPunct="1">
              <a:lnSpc>
                <a:spcPct val="105000"/>
              </a:lnSpc>
              <a:spcBef>
                <a:spcPct val="20000"/>
              </a:spcBef>
              <a:spcAft>
                <a:spcPct val="20000"/>
              </a:spcAft>
            </a:pPr>
            <a:r>
              <a:rPr lang="zh-CN" altLang="en-US" sz="2200" b="1" dirty="0">
                <a:solidFill>
                  <a:srgbClr val="000090"/>
                </a:solidFill>
                <a:latin typeface="华文细黑" panose="02010600040101010101" pitchFamily="2" charset="-122"/>
                <a:ea typeface="华文细黑" panose="02010600040101010101" pitchFamily="2" charset="-122"/>
              </a:rPr>
              <a:t>吸纳国际创新资源、集中队伍和资源参加重大天文科技工程国际合作</a:t>
            </a:r>
            <a:endParaRPr lang="en-US" altLang="zh-CN" sz="2200" b="1" dirty="0">
              <a:solidFill>
                <a:srgbClr val="000090"/>
              </a:solidFill>
              <a:latin typeface="华文细黑" panose="02010600040101010101" pitchFamily="2" charset="-122"/>
              <a:ea typeface="华文细黑" panose="02010600040101010101" pitchFamily="2" charset="-122"/>
            </a:endParaRPr>
          </a:p>
        </p:txBody>
      </p:sp>
      <p:cxnSp>
        <p:nvCxnSpPr>
          <p:cNvPr id="39" name="直接连接符 38"/>
          <p:cNvCxnSpPr/>
          <p:nvPr/>
        </p:nvCxnSpPr>
        <p:spPr>
          <a:xfrm flipH="1" flipV="1">
            <a:off x="2053418" y="2256592"/>
            <a:ext cx="4452758" cy="11430"/>
          </a:xfrm>
          <a:prstGeom prst="line">
            <a:avLst/>
          </a:prstGeom>
          <a:ln>
            <a:solidFill>
              <a:srgbClr val="FFCC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387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天文大科学研究中心</a:t>
            </a:r>
          </a:p>
        </p:txBody>
      </p:sp>
      <p:sp>
        <p:nvSpPr>
          <p:cNvPr id="3" name="内容占位符 2"/>
          <p:cNvSpPr>
            <a:spLocks noGrp="1"/>
          </p:cNvSpPr>
          <p:nvPr>
            <p:ph idx="1"/>
          </p:nvPr>
        </p:nvSpPr>
        <p:spPr>
          <a:xfrm>
            <a:off x="623392" y="1605002"/>
            <a:ext cx="10297144" cy="4573560"/>
          </a:xfrm>
        </p:spPr>
        <p:txBody>
          <a:bodyPr wrap="square" anchor="ctr" anchorCtr="1">
            <a:spAutoFit/>
          </a:bodyPr>
          <a:lstStyle/>
          <a:p>
            <a:pPr marL="0" indent="0" algn="just">
              <a:lnSpc>
                <a:spcPct val="130000"/>
              </a:lnSpc>
              <a:buNone/>
            </a:pPr>
            <a:r>
              <a:rPr lang="zh-CN" altLang="en-US" sz="3200" kern="100" dirty="0">
                <a:solidFill>
                  <a:srgbClr val="C00000"/>
                </a:solidFill>
                <a:latin typeface="微软雅黑" panose="020B0503020204020204" pitchFamily="34" charset="-122"/>
                <a:ea typeface="微软雅黑" panose="020B0503020204020204" pitchFamily="34" charset="-122"/>
              </a:rPr>
              <a:t>     </a:t>
            </a:r>
            <a:r>
              <a:rPr lang="zh-CN" altLang="en-US" kern="100" dirty="0" smtClean="0">
                <a:solidFill>
                  <a:srgbClr val="C00000"/>
                </a:solidFill>
                <a:latin typeface="微软雅黑" panose="020B0503020204020204" pitchFamily="34" charset="-122"/>
                <a:ea typeface="微软雅黑" panose="020B0503020204020204" pitchFamily="34" charset="-122"/>
              </a:rPr>
              <a:t>以</a:t>
            </a:r>
            <a:r>
              <a:rPr lang="zh-CN" altLang="en-US" kern="100" dirty="0">
                <a:solidFill>
                  <a:srgbClr val="C00000"/>
                </a:solidFill>
                <a:latin typeface="微软雅黑" panose="020B0503020204020204" pitchFamily="34" charset="-122"/>
                <a:ea typeface="微软雅黑" panose="020B0503020204020204" pitchFamily="34" charset="-122"/>
              </a:rPr>
              <a:t>重大科学问题为牵引，</a:t>
            </a:r>
            <a:r>
              <a:rPr lang="zh-CN" altLang="en-US" kern="100" dirty="0" smtClean="0">
                <a:latin typeface="微软雅黑" panose="020B0503020204020204" pitchFamily="34" charset="-122"/>
                <a:ea typeface="微软雅黑" panose="020B0503020204020204" pitchFamily="34" charset="-122"/>
              </a:rPr>
              <a:t>汇聚中科院和</a:t>
            </a:r>
            <a:r>
              <a:rPr lang="zh-CN" altLang="en-US" kern="100" dirty="0">
                <a:latin typeface="微软雅黑" panose="020B0503020204020204" pitchFamily="34" charset="-122"/>
                <a:ea typeface="微软雅黑" panose="020B0503020204020204" pitchFamily="34" charset="-122"/>
              </a:rPr>
              <a:t>高校优势力量，建设高水平的天文大</a:t>
            </a:r>
            <a:r>
              <a:rPr lang="zh-CN" altLang="en-US" kern="100" dirty="0" smtClean="0">
                <a:latin typeface="微软雅黑" panose="020B0503020204020204" pitchFamily="34" charset="-122"/>
                <a:ea typeface="微软雅黑" panose="020B0503020204020204" pitchFamily="34" charset="-122"/>
              </a:rPr>
              <a:t>科学研究平台，以</a:t>
            </a:r>
            <a:r>
              <a:rPr lang="zh-CN" altLang="en-US" kern="100" dirty="0">
                <a:latin typeface="微软雅黑" panose="020B0503020204020204" pitchFamily="34" charset="-122"/>
                <a:ea typeface="微软雅黑" panose="020B0503020204020204" pitchFamily="34" charset="-122"/>
              </a:rPr>
              <a:t>核心</a:t>
            </a:r>
            <a:r>
              <a:rPr lang="zh-CN" altLang="en-US" kern="100" dirty="0" smtClean="0">
                <a:latin typeface="微软雅黑" panose="020B0503020204020204" pitchFamily="34" charset="-122"/>
                <a:ea typeface="微软雅黑" panose="020B0503020204020204" pitchFamily="34" charset="-122"/>
              </a:rPr>
              <a:t>技术</a:t>
            </a:r>
            <a:r>
              <a:rPr lang="zh-CN" altLang="en-US" kern="100" dirty="0">
                <a:latin typeface="微软雅黑" panose="020B0503020204020204" pitchFamily="34" charset="-122"/>
                <a:ea typeface="微软雅黑" panose="020B0503020204020204" pitchFamily="34" charset="-122"/>
              </a:rPr>
              <a:t>研发为支撑，开放运行和科学发展天文大科学装置及重要天文观测</a:t>
            </a:r>
            <a:r>
              <a:rPr lang="zh-CN" altLang="en-US" kern="100" dirty="0" smtClean="0">
                <a:latin typeface="微软雅黑" panose="020B0503020204020204" pitchFamily="34" charset="-122"/>
                <a:ea typeface="微软雅黑" panose="020B0503020204020204" pitchFamily="34" charset="-122"/>
              </a:rPr>
              <a:t>设备，形成有利于</a:t>
            </a:r>
            <a:r>
              <a:rPr lang="zh-CN" altLang="en-US" kern="100" dirty="0" smtClean="0">
                <a:solidFill>
                  <a:srgbClr val="C00000"/>
                </a:solidFill>
                <a:latin typeface="微软雅黑" panose="020B0503020204020204" pitchFamily="34" charset="-122"/>
                <a:ea typeface="微软雅黑" panose="020B0503020204020204" pitchFamily="34" charset="-122"/>
              </a:rPr>
              <a:t>促进大科学装置重大科学产出的新机制</a:t>
            </a:r>
            <a:r>
              <a:rPr lang="zh-CN" altLang="en-US" kern="100" dirty="0" smtClean="0">
                <a:latin typeface="微软雅黑" panose="020B0503020204020204" pitchFamily="34" charset="-122"/>
                <a:ea typeface="微软雅黑" panose="020B0503020204020204" pitchFamily="34" charset="-122"/>
              </a:rPr>
              <a:t>和</a:t>
            </a:r>
            <a:r>
              <a:rPr lang="zh-CN" altLang="en-US" kern="100" dirty="0" smtClean="0">
                <a:solidFill>
                  <a:srgbClr val="C00000"/>
                </a:solidFill>
                <a:latin typeface="微软雅黑" panose="020B0503020204020204" pitchFamily="34" charset="-122"/>
                <a:ea typeface="微软雅黑" panose="020B0503020204020204" pitchFamily="34" charset="-122"/>
              </a:rPr>
              <a:t>高效</a:t>
            </a:r>
            <a:r>
              <a:rPr lang="zh-CN" altLang="en-US" kern="100" dirty="0">
                <a:solidFill>
                  <a:srgbClr val="C00000"/>
                </a:solidFill>
                <a:latin typeface="微软雅黑" panose="020B0503020204020204" pitchFamily="34" charset="-122"/>
                <a:ea typeface="微软雅黑" panose="020B0503020204020204" pitchFamily="34" charset="-122"/>
              </a:rPr>
              <a:t>开放</a:t>
            </a:r>
            <a:r>
              <a:rPr lang="zh-CN" altLang="en-US" kern="100" dirty="0" smtClean="0">
                <a:solidFill>
                  <a:srgbClr val="C00000"/>
                </a:solidFill>
                <a:latin typeface="微软雅黑" panose="020B0503020204020204" pitchFamily="34" charset="-122"/>
                <a:ea typeface="微软雅黑" panose="020B0503020204020204" pitchFamily="34" charset="-122"/>
              </a:rPr>
              <a:t>共享机制</a:t>
            </a:r>
            <a:r>
              <a:rPr lang="zh-CN" altLang="en-US" kern="100" dirty="0" smtClean="0">
                <a:latin typeface="微软雅黑" panose="020B0503020204020204" pitchFamily="34" charset="-122"/>
                <a:ea typeface="微软雅黑" panose="020B0503020204020204" pitchFamily="34" charset="-122"/>
              </a:rPr>
              <a:t>，成为重大天文发现的发源地和重要天文技术的突破者，</a:t>
            </a:r>
            <a:r>
              <a:rPr lang="zh-CN" altLang="zh-CN" kern="100" dirty="0">
                <a:latin typeface="微软雅黑" panose="020B0503020204020204" pitchFamily="34" charset="-122"/>
                <a:ea typeface="微软雅黑" panose="020B0503020204020204" pitchFamily="34" charset="-122"/>
              </a:rPr>
              <a:t>率先建成特色鲜明、</a:t>
            </a:r>
            <a:r>
              <a:rPr lang="zh-CN" altLang="zh-CN" kern="100" dirty="0" smtClean="0">
                <a:latin typeface="微软雅黑" panose="020B0503020204020204" pitchFamily="34" charset="-122"/>
                <a:ea typeface="微软雅黑" panose="020B0503020204020204" pitchFamily="34" charset="-122"/>
              </a:rPr>
              <a:t>国际</a:t>
            </a:r>
            <a:r>
              <a:rPr lang="zh-CN" altLang="en-US" kern="100" dirty="0" smtClean="0">
                <a:latin typeface="微软雅黑" panose="020B0503020204020204" pitchFamily="34" charset="-122"/>
                <a:ea typeface="微软雅黑" panose="020B0503020204020204" pitchFamily="34" charset="-122"/>
              </a:rPr>
              <a:t>著名</a:t>
            </a:r>
            <a:r>
              <a:rPr lang="zh-CN" altLang="zh-CN" kern="100" dirty="0" smtClean="0">
                <a:latin typeface="微软雅黑" panose="020B0503020204020204" pitchFamily="34" charset="-122"/>
                <a:ea typeface="微软雅黑" panose="020B0503020204020204" pitchFamily="34" charset="-122"/>
              </a:rPr>
              <a:t>的</a:t>
            </a:r>
            <a:r>
              <a:rPr lang="zh-CN" altLang="en-US" kern="100" dirty="0" smtClean="0">
                <a:latin typeface="微软雅黑" panose="020B0503020204020204" pitchFamily="34" charset="-122"/>
                <a:ea typeface="微软雅黑" panose="020B0503020204020204" pitchFamily="34" charset="-122"/>
              </a:rPr>
              <a:t>天文大</a:t>
            </a:r>
            <a:r>
              <a:rPr lang="zh-CN" altLang="zh-CN" kern="100" dirty="0" smtClean="0">
                <a:latin typeface="微软雅黑" panose="020B0503020204020204" pitchFamily="34" charset="-122"/>
                <a:ea typeface="微软雅黑" panose="020B0503020204020204" pitchFamily="34" charset="-122"/>
              </a:rPr>
              <a:t>科学研究</a:t>
            </a:r>
            <a:r>
              <a:rPr lang="zh-CN" altLang="zh-CN" kern="100" dirty="0">
                <a:latin typeface="微软雅黑" panose="020B0503020204020204" pitchFamily="34" charset="-122"/>
                <a:ea typeface="微软雅黑" panose="020B0503020204020204" pitchFamily="34" charset="-122"/>
              </a:rPr>
              <a:t>中心</a:t>
            </a:r>
            <a:r>
              <a:rPr lang="zh-CN" altLang="en-US" kern="100" dirty="0">
                <a:latin typeface="微软雅黑" panose="020B0503020204020204" pitchFamily="34" charset="-122"/>
                <a:ea typeface="微软雅黑" panose="020B0503020204020204" pitchFamily="34" charset="-122"/>
              </a:rPr>
              <a:t>，引领</a:t>
            </a:r>
            <a:r>
              <a:rPr lang="zh-CN" altLang="en-US" kern="100" dirty="0" smtClean="0">
                <a:latin typeface="微软雅黑" panose="020B0503020204020204" pitchFamily="34" charset="-122"/>
                <a:ea typeface="微软雅黑" panose="020B0503020204020204" pitchFamily="34" charset="-122"/>
              </a:rPr>
              <a:t>中国</a:t>
            </a:r>
            <a:r>
              <a:rPr lang="zh-CN" altLang="en-US" kern="100" dirty="0">
                <a:latin typeface="微软雅黑" panose="020B0503020204020204" pitchFamily="34" charset="-122"/>
                <a:ea typeface="微软雅黑" panose="020B0503020204020204" pitchFamily="34" charset="-122"/>
              </a:rPr>
              <a:t>天文事业</a:t>
            </a:r>
            <a:r>
              <a:rPr lang="zh-CN" altLang="en-US" kern="100" dirty="0" smtClean="0">
                <a:latin typeface="微软雅黑" panose="020B0503020204020204" pitchFamily="34" charset="-122"/>
                <a:ea typeface="微软雅黑" panose="020B0503020204020204" pitchFamily="34" charset="-122"/>
              </a:rPr>
              <a:t>发展</a:t>
            </a:r>
            <a:endParaRPr lang="en-US" altLang="zh-CN" kern="100" dirty="0">
              <a:latin typeface="微软雅黑" panose="020B0503020204020204" pitchFamily="34" charset="-122"/>
              <a:ea typeface="微软雅黑" panose="020B0503020204020204" pitchFamily="34" charset="-122"/>
            </a:endParaRPr>
          </a:p>
        </p:txBody>
      </p:sp>
      <p:sp>
        <p:nvSpPr>
          <p:cNvPr id="4" name="圆角矩形 3"/>
          <p:cNvSpPr/>
          <p:nvPr/>
        </p:nvSpPr>
        <p:spPr>
          <a:xfrm>
            <a:off x="551384" y="1699247"/>
            <a:ext cx="10441160" cy="4756836"/>
          </a:xfrm>
          <a:prstGeom prst="roundRect">
            <a:avLst>
              <a:gd name="adj" fmla="val 9937"/>
            </a:avLst>
          </a:prstGeom>
          <a:noFill/>
          <a:ln w="28575">
            <a:solidFill>
              <a:srgbClr val="6699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Tree>
    <p:extLst>
      <p:ext uri="{BB962C8B-B14F-4D97-AF65-F5344CB8AC3E}">
        <p14:creationId xmlns:p14="http://schemas.microsoft.com/office/powerpoint/2010/main" val="619711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115"/>
          <p:cNvSpPr/>
          <p:nvPr/>
        </p:nvSpPr>
        <p:spPr>
          <a:xfrm>
            <a:off x="1659259" y="4624955"/>
            <a:ext cx="1700246" cy="215684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4625" indent="-174625" eaLnBrk="1" fontAlgn="auto" hangingPunct="1">
              <a:lnSpc>
                <a:spcPts val="2200"/>
              </a:lnSpc>
              <a:spcBef>
                <a:spcPts val="6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宇宙暗物质本质是什么？</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6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宇宙暗能量本质是什么？</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6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宇宙再电离过程以及黑暗时期物理</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600"/>
              </a:spcBef>
              <a:spcAft>
                <a:spcPts val="0"/>
              </a:spcAft>
              <a:buFont typeface="Wingdings" panose="05000000000000000000" pitchFamily="2" charset="2"/>
              <a:buChar char="ü"/>
            </a:pP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600"/>
              </a:spcBef>
              <a:spcAft>
                <a:spcPts val="0"/>
              </a:spcAft>
              <a:buFont typeface="Wingdings" panose="05000000000000000000" pitchFamily="2" charset="2"/>
              <a:buChar char="ü"/>
            </a:pPr>
            <a:endParaRPr lang="en-US" altLang="zh-CN" sz="1800"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600"/>
              </a:spcBef>
              <a:spcAft>
                <a:spcPts val="0"/>
              </a:spcAft>
              <a:buFont typeface="Wingdings" panose="05000000000000000000" pitchFamily="2" charset="2"/>
              <a:buChar char="ü"/>
            </a:pPr>
            <a:endParaRPr lang="zh-CN" altLang="en-US" sz="1800" b="1" dirty="0">
              <a:solidFill>
                <a:prstClr val="black"/>
              </a:solidFill>
              <a:latin typeface="宋体" panose="02010600030101010101" pitchFamily="2" charset="-122"/>
            </a:endParaRPr>
          </a:p>
        </p:txBody>
      </p:sp>
      <p:sp>
        <p:nvSpPr>
          <p:cNvPr id="4" name="矩形 3"/>
          <p:cNvSpPr/>
          <p:nvPr/>
        </p:nvSpPr>
        <p:spPr>
          <a:xfrm>
            <a:off x="1524001" y="0"/>
            <a:ext cx="9143999" cy="1145902"/>
          </a:xfrm>
          <a:prstGeom prst="rect">
            <a:avLst/>
          </a:prstGeom>
        </p:spPr>
        <p:txBody>
          <a:bodyPr wrap="square" anchor="ctr" anchorCtr="0">
            <a:noAutofit/>
          </a:bodyPr>
          <a:lstStyle/>
          <a:p>
            <a:pPr algn="ctr" eaLnBrk="1" fontAlgn="auto" hangingPunct="1">
              <a:spcBef>
                <a:spcPts val="0"/>
              </a:spcBef>
              <a:spcAft>
                <a:spcPts val="0"/>
              </a:spcAft>
            </a:pPr>
            <a:r>
              <a:rPr lang="zh-CN" altLang="en-US" sz="3600" b="1" dirty="0">
                <a:solidFill>
                  <a:prstClr val="white"/>
                </a:solidFill>
                <a:latin typeface="黑体" pitchFamily="2" charset="-122"/>
                <a:ea typeface="黑体" pitchFamily="2" charset="-122"/>
              </a:rPr>
              <a:t>布局研究方向、解决重大问题</a:t>
            </a:r>
          </a:p>
        </p:txBody>
      </p:sp>
      <p:pic>
        <p:nvPicPr>
          <p:cNvPr id="6" name="图片 5" descr="屏幕快照 2013-05-03 下午2.11.0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9260" y="2231477"/>
            <a:ext cx="3624791" cy="1190536"/>
          </a:xfrm>
          <a:prstGeom prst="rect">
            <a:avLst/>
          </a:prstGeom>
          <a:ln>
            <a:solidFill>
              <a:schemeClr val="bg1">
                <a:lumMod val="50000"/>
              </a:schemeClr>
            </a:solidFill>
          </a:ln>
        </p:spPr>
      </p:pic>
      <p:pic>
        <p:nvPicPr>
          <p:cNvPr id="9" name="Picture 1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7498" y="2231478"/>
            <a:ext cx="1742870" cy="1190537"/>
          </a:xfrm>
          <a:prstGeom prst="rect">
            <a:avLst/>
          </a:prstGeom>
          <a:noFill/>
          <a:ln w="9525">
            <a:noFill/>
            <a:round/>
            <a:headEnd/>
            <a:tailEnd/>
          </a:ln>
        </p:spPr>
      </p:pic>
      <p:pic>
        <p:nvPicPr>
          <p:cNvPr id="17" name="Picture 3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23520" y="2224688"/>
            <a:ext cx="1860495" cy="1197327"/>
          </a:xfrm>
          <a:prstGeom prst="rect">
            <a:avLst/>
          </a:prstGeom>
        </p:spPr>
      </p:pic>
      <p:cxnSp>
        <p:nvCxnSpPr>
          <p:cNvPr id="3" name="直接箭头连接符 2"/>
          <p:cNvCxnSpPr>
            <a:endCxn id="9" idx="0"/>
          </p:cNvCxnSpPr>
          <p:nvPr/>
        </p:nvCxnSpPr>
        <p:spPr>
          <a:xfrm flipV="1">
            <a:off x="4934561" y="2231477"/>
            <a:ext cx="1204372" cy="564732"/>
          </a:xfrm>
          <a:prstGeom prst="straightConnector1">
            <a:avLst/>
          </a:prstGeom>
          <a:ln w="38100">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9" idx="2"/>
          </p:cNvCxnSpPr>
          <p:nvPr/>
        </p:nvCxnSpPr>
        <p:spPr>
          <a:xfrm>
            <a:off x="4934561" y="2796210"/>
            <a:ext cx="1204372" cy="625805"/>
          </a:xfrm>
          <a:prstGeom prst="straightConnector1">
            <a:avLst/>
          </a:prstGeom>
          <a:ln w="38100">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5849348" y="2231479"/>
            <a:ext cx="1142035" cy="564731"/>
          </a:xfrm>
          <a:prstGeom prst="straightConnector1">
            <a:avLst/>
          </a:prstGeom>
          <a:ln w="38100" cap="rnd">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V="1">
            <a:off x="3341232" y="3065646"/>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endCxn id="6" idx="1"/>
          </p:cNvCxnSpPr>
          <p:nvPr/>
        </p:nvCxnSpPr>
        <p:spPr>
          <a:xfrm flipV="1">
            <a:off x="1659259" y="2826745"/>
            <a:ext cx="0" cy="747252"/>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5849347" y="2796210"/>
            <a:ext cx="1202718" cy="603837"/>
          </a:xfrm>
          <a:prstGeom prst="straightConnector1">
            <a:avLst/>
          </a:prstGeom>
          <a:ln w="38100" cap="rnd">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5" name="圆角矩形 114"/>
          <p:cNvSpPr/>
          <p:nvPr/>
        </p:nvSpPr>
        <p:spPr>
          <a:xfrm>
            <a:off x="1631504" y="3548134"/>
            <a:ext cx="1728000" cy="1008000"/>
          </a:xfrm>
          <a:prstGeom prst="roundRect">
            <a:avLst>
              <a:gd name="adj" fmla="val 7464"/>
            </a:avLst>
          </a:prstGeom>
        </p:spPr>
        <p:style>
          <a:lnRef idx="2">
            <a:schemeClr val="accent5">
              <a:shade val="50000"/>
            </a:schemeClr>
          </a:lnRef>
          <a:fillRef idx="1">
            <a:schemeClr val="accent5"/>
          </a:fillRef>
          <a:effectRef idx="0">
            <a:schemeClr val="accent5"/>
          </a:effectRef>
          <a:fontRef idx="minor">
            <a:schemeClr val="lt1"/>
          </a:fontRef>
        </p:style>
        <p:txBody>
          <a:bodyPr tIns="0" rtlCol="0" anchor="t" anchorCtr="0"/>
          <a:lstStyle/>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研究方向</a:t>
            </a:r>
            <a:r>
              <a:rPr lang="en-US" altLang="zh-CN" sz="2000" b="1" dirty="0">
                <a:solidFill>
                  <a:srgbClr val="FFFF00"/>
                </a:solidFill>
                <a:latin typeface="黑体" panose="02010609060101010101" pitchFamily="49" charset="-122"/>
                <a:ea typeface="黑体" panose="02010609060101010101" pitchFamily="49" charset="-122"/>
              </a:rPr>
              <a:t>1</a:t>
            </a:r>
          </a:p>
          <a:p>
            <a:pPr algn="ctr" eaLnBrk="1" fontAlgn="auto" hangingPunct="1">
              <a:spcBef>
                <a:spcPts val="120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宇宙学</a:t>
            </a:r>
          </a:p>
        </p:txBody>
      </p:sp>
      <p:sp>
        <p:nvSpPr>
          <p:cNvPr id="120" name="矩形 119"/>
          <p:cNvSpPr/>
          <p:nvPr/>
        </p:nvSpPr>
        <p:spPr>
          <a:xfrm>
            <a:off x="3492348" y="4624955"/>
            <a:ext cx="1659228" cy="215684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4625" indent="-174625" eaLnBrk="1" fontAlgn="auto" hangingPunct="1">
              <a:lnSpc>
                <a:spcPts val="2200"/>
              </a:lnSpc>
              <a:spcBef>
                <a:spcPts val="3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星系形成与演化</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3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星系中心超大质量黑洞及其影响</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3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星系相互作用</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lnSpc>
                <a:spcPts val="2200"/>
              </a:lnSpc>
              <a:spcBef>
                <a:spcPts val="300"/>
              </a:spcBef>
              <a:spcAft>
                <a:spcPts val="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恒星形成反馈</a:t>
            </a:r>
          </a:p>
        </p:txBody>
      </p:sp>
      <p:cxnSp>
        <p:nvCxnSpPr>
          <p:cNvPr id="121" name="直接箭头连接符 120"/>
          <p:cNvCxnSpPr/>
          <p:nvPr/>
        </p:nvCxnSpPr>
        <p:spPr>
          <a:xfrm flipV="1">
            <a:off x="5151575" y="3054760"/>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flipV="1">
            <a:off x="3486335" y="3065646"/>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3" name="圆角矩形 122"/>
          <p:cNvSpPr/>
          <p:nvPr/>
        </p:nvSpPr>
        <p:spPr>
          <a:xfrm>
            <a:off x="3436153" y="3549402"/>
            <a:ext cx="1728000" cy="1008000"/>
          </a:xfrm>
          <a:prstGeom prst="roundRect">
            <a:avLst>
              <a:gd name="adj" fmla="val 8779"/>
            </a:avLst>
          </a:prstGeom>
        </p:spPr>
        <p:style>
          <a:lnRef idx="3">
            <a:schemeClr val="lt1"/>
          </a:lnRef>
          <a:fillRef idx="1">
            <a:schemeClr val="accent5"/>
          </a:fillRef>
          <a:effectRef idx="1">
            <a:schemeClr val="accent5"/>
          </a:effectRef>
          <a:fontRef idx="minor">
            <a:schemeClr val="lt1"/>
          </a:fontRef>
        </p:style>
        <p:txBody>
          <a:bodyPr tIns="0" rtlCol="0" anchor="t" anchorCtr="0"/>
          <a:lstStyle/>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研究方向</a:t>
            </a:r>
            <a:r>
              <a:rPr lang="en-US" altLang="zh-CN" sz="2000" b="1" dirty="0">
                <a:solidFill>
                  <a:srgbClr val="FFFF00"/>
                </a:solidFill>
                <a:latin typeface="黑体" panose="02010609060101010101" pitchFamily="49" charset="-122"/>
                <a:ea typeface="黑体" panose="02010609060101010101" pitchFamily="49" charset="-122"/>
              </a:rPr>
              <a:t>2</a:t>
            </a:r>
          </a:p>
          <a:p>
            <a:pPr algn="ctr" eaLnBrk="1" fontAlgn="auto" hangingPunct="1">
              <a:spcBef>
                <a:spcPts val="120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星系物理</a:t>
            </a:r>
          </a:p>
        </p:txBody>
      </p:sp>
      <p:sp>
        <p:nvSpPr>
          <p:cNvPr id="125" name="矩形 124"/>
          <p:cNvSpPr/>
          <p:nvPr/>
        </p:nvSpPr>
        <p:spPr>
          <a:xfrm>
            <a:off x="5282072" y="4629247"/>
            <a:ext cx="1709310" cy="215255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marL="174625" indent="-174625" eaLnBrk="1" fontAlgn="auto" hangingPunct="1">
              <a:spcBef>
                <a:spcPts val="0"/>
              </a:spcBef>
              <a:spcAft>
                <a:spcPts val="6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银河系暗物质晕质量和形状</a:t>
            </a:r>
          </a:p>
          <a:p>
            <a:pPr marL="174625" indent="-174625" eaLnBrk="1" fontAlgn="auto" hangingPunct="1">
              <a:spcBef>
                <a:spcPts val="0"/>
              </a:spcBef>
              <a:spcAft>
                <a:spcPts val="6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银河系结构</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spcBef>
                <a:spcPts val="0"/>
              </a:spcBef>
              <a:spcAft>
                <a:spcPts val="600"/>
              </a:spcAft>
              <a:buFont typeface="Wingdings" panose="05000000000000000000" pitchFamily="2" charset="2"/>
              <a:buChar char="ü"/>
            </a:pPr>
            <a:r>
              <a:rPr lang="zh-CN" altLang="en-US" sz="1600" b="1" spc="-100" dirty="0">
                <a:solidFill>
                  <a:prstClr val="black"/>
                </a:solidFill>
                <a:latin typeface="黑体" panose="02010609060101010101" pitchFamily="49" charset="-122"/>
                <a:ea typeface="黑体" panose="02010609060101010101" pitchFamily="49" charset="-122"/>
              </a:rPr>
              <a:t>恒星形成与演化</a:t>
            </a:r>
          </a:p>
          <a:p>
            <a:pPr marL="174625" indent="-174625" eaLnBrk="1" fontAlgn="auto" hangingPunct="1">
              <a:spcBef>
                <a:spcPts val="0"/>
              </a:spcBef>
              <a:spcAft>
                <a:spcPts val="6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致密天体和其它特异天体的形成和分布</a:t>
            </a:r>
            <a:endParaRPr lang="en-US" altLang="zh-CN" sz="1600" b="1" dirty="0">
              <a:solidFill>
                <a:prstClr val="black"/>
              </a:solidFill>
              <a:latin typeface="黑体" panose="02010609060101010101" pitchFamily="49" charset="-122"/>
              <a:ea typeface="黑体" panose="02010609060101010101" pitchFamily="49" charset="-122"/>
            </a:endParaRPr>
          </a:p>
        </p:txBody>
      </p:sp>
      <p:cxnSp>
        <p:nvCxnSpPr>
          <p:cNvPr id="126" name="直接箭头连接符 125"/>
          <p:cNvCxnSpPr/>
          <p:nvPr/>
        </p:nvCxnSpPr>
        <p:spPr>
          <a:xfrm flipV="1">
            <a:off x="6962637" y="3065646"/>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8" name="圆角矩形 127"/>
          <p:cNvSpPr/>
          <p:nvPr/>
        </p:nvSpPr>
        <p:spPr>
          <a:xfrm>
            <a:off x="5263382" y="3548134"/>
            <a:ext cx="1728000" cy="1008000"/>
          </a:xfrm>
          <a:prstGeom prst="roundRect">
            <a:avLst>
              <a:gd name="adj" fmla="val 8779"/>
            </a:avLst>
          </a:prstGeom>
        </p:spPr>
        <p:style>
          <a:lnRef idx="3">
            <a:schemeClr val="lt1"/>
          </a:lnRef>
          <a:fillRef idx="1">
            <a:schemeClr val="accent5"/>
          </a:fillRef>
          <a:effectRef idx="1">
            <a:schemeClr val="accent5"/>
          </a:effectRef>
          <a:fontRef idx="minor">
            <a:schemeClr val="lt1"/>
          </a:fontRef>
        </p:style>
        <p:txBody>
          <a:bodyPr lIns="36000" tIns="0" rIns="36000" rtlCol="0" anchor="t" anchorCtr="0"/>
          <a:lstStyle/>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研究方向</a:t>
            </a:r>
            <a:r>
              <a:rPr lang="en-US" altLang="zh-CN" sz="2000" b="1" dirty="0">
                <a:solidFill>
                  <a:srgbClr val="FFFF00"/>
                </a:solidFill>
                <a:latin typeface="黑体" panose="02010609060101010101" pitchFamily="49" charset="-122"/>
                <a:ea typeface="黑体" panose="02010609060101010101" pitchFamily="49" charset="-122"/>
              </a:rPr>
              <a:t>3</a:t>
            </a:r>
          </a:p>
          <a:p>
            <a:pPr algn="ctr" eaLnBrk="1" fontAlgn="auto" hangingPunct="1">
              <a:spcBef>
                <a:spcPts val="120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银河系与恒星</a:t>
            </a:r>
          </a:p>
        </p:txBody>
      </p:sp>
      <p:sp>
        <p:nvSpPr>
          <p:cNvPr id="129" name="矩形 128"/>
          <p:cNvSpPr/>
          <p:nvPr/>
        </p:nvSpPr>
        <p:spPr>
          <a:xfrm>
            <a:off x="7121879" y="4632707"/>
            <a:ext cx="1675691" cy="2149093"/>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4625" indent="-174625" eaLnBrk="1" fontAlgn="auto" hangingPunct="1">
              <a:spcBef>
                <a:spcPts val="0"/>
              </a:spcBef>
              <a:spcAft>
                <a:spcPts val="4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太阳活动及其周期性的本质</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spcBef>
                <a:spcPts val="0"/>
              </a:spcBef>
              <a:spcAft>
                <a:spcPts val="4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宜居类地行星搜寻与研究</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spcBef>
                <a:spcPts val="0"/>
              </a:spcBef>
              <a:spcAft>
                <a:spcPts val="4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行星与行星系统形成与演化</a:t>
            </a:r>
          </a:p>
          <a:p>
            <a:pPr marL="174625" indent="-174625" eaLnBrk="1" fontAlgn="auto" hangingPunct="1">
              <a:spcBef>
                <a:spcPts val="0"/>
              </a:spcBef>
              <a:spcAft>
                <a:spcPts val="4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太阳及近地天体活动的影响</a:t>
            </a:r>
          </a:p>
        </p:txBody>
      </p:sp>
      <p:cxnSp>
        <p:nvCxnSpPr>
          <p:cNvPr id="131" name="直接箭头连接符 130"/>
          <p:cNvCxnSpPr/>
          <p:nvPr/>
        </p:nvCxnSpPr>
        <p:spPr>
          <a:xfrm flipV="1">
            <a:off x="7126034" y="3065646"/>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32" name="圆角矩形 131"/>
          <p:cNvSpPr/>
          <p:nvPr/>
        </p:nvSpPr>
        <p:spPr>
          <a:xfrm>
            <a:off x="7078948" y="3549562"/>
            <a:ext cx="1728000" cy="1008000"/>
          </a:xfrm>
          <a:prstGeom prst="roundRect">
            <a:avLst>
              <a:gd name="adj" fmla="val 7464"/>
            </a:avLst>
          </a:prstGeom>
        </p:spPr>
        <p:style>
          <a:lnRef idx="3">
            <a:schemeClr val="lt1"/>
          </a:lnRef>
          <a:fillRef idx="1">
            <a:schemeClr val="accent5"/>
          </a:fillRef>
          <a:effectRef idx="1">
            <a:schemeClr val="accent5"/>
          </a:effectRef>
          <a:fontRef idx="minor">
            <a:schemeClr val="lt1"/>
          </a:fontRef>
        </p:style>
        <p:txBody>
          <a:bodyPr tIns="0" rtlCol="0" anchor="t" anchorCtr="0"/>
          <a:lstStyle/>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研究方向</a:t>
            </a:r>
            <a:r>
              <a:rPr lang="en-US" altLang="zh-CN" sz="2000" b="1" dirty="0">
                <a:solidFill>
                  <a:srgbClr val="FFFF00"/>
                </a:solidFill>
                <a:latin typeface="黑体" panose="02010609060101010101" pitchFamily="49" charset="-122"/>
                <a:ea typeface="黑体" panose="02010609060101010101" pitchFamily="49" charset="-122"/>
              </a:rPr>
              <a:t>4</a:t>
            </a:r>
          </a:p>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太阳及</a:t>
            </a:r>
            <a:endParaRPr lang="en-US" altLang="zh-CN" sz="2000" b="1" dirty="0">
              <a:solidFill>
                <a:srgbClr val="FFFF00"/>
              </a:solidFill>
              <a:latin typeface="黑体" panose="02010609060101010101" pitchFamily="49" charset="-122"/>
              <a:ea typeface="黑体" panose="02010609060101010101" pitchFamily="49" charset="-122"/>
            </a:endParaRPr>
          </a:p>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行星系统</a:t>
            </a:r>
          </a:p>
        </p:txBody>
      </p:sp>
      <p:sp>
        <p:nvSpPr>
          <p:cNvPr id="51" name="圆角矩形 50"/>
          <p:cNvSpPr/>
          <p:nvPr/>
        </p:nvSpPr>
        <p:spPr>
          <a:xfrm>
            <a:off x="8884014" y="3564260"/>
            <a:ext cx="1728000" cy="1008000"/>
          </a:xfrm>
          <a:prstGeom prst="roundRect">
            <a:avLst>
              <a:gd name="adj" fmla="val 8779"/>
            </a:avLst>
          </a:prstGeom>
        </p:spPr>
        <p:style>
          <a:lnRef idx="3">
            <a:schemeClr val="lt1"/>
          </a:lnRef>
          <a:fillRef idx="1">
            <a:schemeClr val="accent5"/>
          </a:fillRef>
          <a:effectRef idx="1">
            <a:schemeClr val="accent5"/>
          </a:effectRef>
          <a:fontRef idx="minor">
            <a:schemeClr val="lt1"/>
          </a:fontRef>
        </p:style>
        <p:txBody>
          <a:bodyPr tIns="0" rtlCol="0" anchor="t" anchorCtr="0"/>
          <a:lstStyle/>
          <a:p>
            <a:pPr algn="ctr" eaLnBrk="1" fontAlgn="auto" hangingPunct="1">
              <a:spcBef>
                <a:spcPts val="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研究方向</a:t>
            </a:r>
            <a:r>
              <a:rPr lang="en-US" altLang="zh-CN" sz="2000" b="1" dirty="0">
                <a:solidFill>
                  <a:srgbClr val="FFFF00"/>
                </a:solidFill>
                <a:latin typeface="黑体" panose="02010609060101010101" pitchFamily="49" charset="-122"/>
                <a:ea typeface="黑体" panose="02010609060101010101" pitchFamily="49" charset="-122"/>
              </a:rPr>
              <a:t>5</a:t>
            </a:r>
          </a:p>
          <a:p>
            <a:pPr algn="ctr" eaLnBrk="1" fontAlgn="auto" hangingPunct="1">
              <a:spcBef>
                <a:spcPts val="1200"/>
              </a:spcBef>
              <a:spcAft>
                <a:spcPts val="0"/>
              </a:spcAft>
            </a:pPr>
            <a:r>
              <a:rPr lang="zh-CN" altLang="en-US" sz="2000" b="1" dirty="0">
                <a:solidFill>
                  <a:srgbClr val="FFFF00"/>
                </a:solidFill>
                <a:latin typeface="黑体" panose="02010609060101010101" pitchFamily="49" charset="-122"/>
                <a:ea typeface="黑体" panose="02010609060101010101" pitchFamily="49" charset="-122"/>
              </a:rPr>
              <a:t>基本天文学</a:t>
            </a:r>
          </a:p>
        </p:txBody>
      </p:sp>
      <p:cxnSp>
        <p:nvCxnSpPr>
          <p:cNvPr id="34" name="直接箭头连接符 33"/>
          <p:cNvCxnSpPr/>
          <p:nvPr/>
        </p:nvCxnSpPr>
        <p:spPr>
          <a:xfrm flipV="1">
            <a:off x="5317242" y="3054760"/>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8894901" y="4639849"/>
            <a:ext cx="1717114" cy="2141950"/>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0" rtlCol="0" anchor="t" anchorCtr="0"/>
          <a:lstStyle/>
          <a:p>
            <a:pPr marL="174625" indent="-174625" eaLnBrk="1" fontAlgn="auto" hangingPunct="1">
              <a:spcBef>
                <a:spcPts val="0"/>
              </a:spcBef>
              <a:spcAft>
                <a:spcPts val="6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微角秒精度多波段参考架的建立和连接</a:t>
            </a:r>
          </a:p>
          <a:p>
            <a:pPr marL="174625" indent="-174625" eaLnBrk="1" fontAlgn="auto" hangingPunct="1">
              <a:spcBef>
                <a:spcPts val="0"/>
              </a:spcBef>
              <a:spcAft>
                <a:spcPts val="6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快速移动天体轨道与自转理论</a:t>
            </a:r>
            <a:endParaRPr lang="en-US" altLang="zh-CN" sz="1600" b="1" dirty="0">
              <a:solidFill>
                <a:prstClr val="black"/>
              </a:solidFill>
              <a:latin typeface="黑体" panose="02010609060101010101" pitchFamily="49" charset="-122"/>
              <a:ea typeface="黑体" panose="02010609060101010101" pitchFamily="49" charset="-122"/>
            </a:endParaRPr>
          </a:p>
          <a:p>
            <a:pPr marL="174625" indent="-174625" eaLnBrk="1" fontAlgn="auto" hangingPunct="1">
              <a:spcBef>
                <a:spcPts val="0"/>
              </a:spcBef>
              <a:spcAft>
                <a:spcPts val="600"/>
              </a:spcAft>
              <a:buFont typeface="Wingdings" panose="05000000000000000000" pitchFamily="2" charset="2"/>
              <a:buChar char="ü"/>
            </a:pPr>
            <a:r>
              <a:rPr lang="zh-CN" altLang="en-US" sz="1600" b="1" dirty="0">
                <a:solidFill>
                  <a:prstClr val="black"/>
                </a:solidFill>
                <a:latin typeface="黑体" panose="02010609060101010101" pitchFamily="49" charset="-122"/>
                <a:ea typeface="黑体" panose="02010609060101010101" pitchFamily="49" charset="-122"/>
              </a:rPr>
              <a:t>高精度地球引力场重构和空间环境预测</a:t>
            </a:r>
          </a:p>
        </p:txBody>
      </p:sp>
      <p:cxnSp>
        <p:nvCxnSpPr>
          <p:cNvPr id="33" name="直接箭头连接符 32"/>
          <p:cNvCxnSpPr/>
          <p:nvPr/>
        </p:nvCxnSpPr>
        <p:spPr>
          <a:xfrm flipV="1">
            <a:off x="7518528" y="2231477"/>
            <a:ext cx="1373760" cy="674256"/>
          </a:xfrm>
          <a:prstGeom prst="straightConnector1">
            <a:avLst/>
          </a:prstGeom>
          <a:ln w="38100" cap="rnd">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7552925" y="2894808"/>
            <a:ext cx="1351938" cy="494320"/>
          </a:xfrm>
          <a:prstGeom prst="straightConnector1">
            <a:avLst/>
          </a:prstGeom>
          <a:ln w="38100" cap="rnd">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p:nvPr/>
        </p:nvCxnSpPr>
        <p:spPr>
          <a:xfrm flipV="1">
            <a:off x="8785919" y="3054760"/>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rotWithShape="1">
          <a:blip r:embed="rId6" cstate="screen">
            <a:extLst>
              <a:ext uri="{28A0092B-C50C-407E-A947-70E740481C1C}">
                <a14:useLocalDpi xmlns:a14="http://schemas.microsoft.com/office/drawing/2010/main"/>
              </a:ext>
            </a:extLst>
          </a:blip>
          <a:srcRect b="8278"/>
          <a:stretch/>
        </p:blipFill>
        <p:spPr>
          <a:xfrm>
            <a:off x="8892289" y="2219005"/>
            <a:ext cx="1648841" cy="1193765"/>
          </a:xfrm>
          <a:prstGeom prst="rect">
            <a:avLst/>
          </a:prstGeom>
        </p:spPr>
      </p:pic>
      <p:cxnSp>
        <p:nvCxnSpPr>
          <p:cNvPr id="36" name="直接箭头连接符 35"/>
          <p:cNvCxnSpPr/>
          <p:nvPr/>
        </p:nvCxnSpPr>
        <p:spPr>
          <a:xfrm flipV="1">
            <a:off x="8960881" y="3054760"/>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10539125" y="3067678"/>
            <a:ext cx="0" cy="50400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39416" y="1412776"/>
            <a:ext cx="10081120" cy="830997"/>
          </a:xfrm>
          <a:prstGeom prst="rect">
            <a:avLst/>
          </a:prstGeom>
          <a:noFill/>
        </p:spPr>
        <p:txBody>
          <a:bodyPr wrap="square" rtlCol="0">
            <a:spAutoFit/>
          </a:bodyPr>
          <a:lstStyle/>
          <a:p>
            <a:pPr marL="542925" indent="-450850" eaLnBrk="1" fontAlgn="auto" hangingPunct="1">
              <a:spcBef>
                <a:spcPts val="0"/>
              </a:spcBef>
              <a:spcAft>
                <a:spcPts val="0"/>
              </a:spcAft>
              <a:buFont typeface="Wingdings" panose="05000000000000000000" pitchFamily="2" charset="2"/>
              <a:buChar char="p"/>
            </a:pPr>
            <a:r>
              <a:rPr lang="zh-CN" altLang="en-US" dirty="0">
                <a:solidFill>
                  <a:srgbClr val="C00000"/>
                </a:solidFill>
                <a:latin typeface="黑体" panose="02010609060101010101" pitchFamily="49" charset="-122"/>
                <a:ea typeface="黑体" panose="02010609060101010101" pitchFamily="49" charset="-122"/>
              </a:rPr>
              <a:t>基于中心装置集群核心优势，结合国际先进望远镜观测资源，布局中心主要研究方向和重大科学突破目标</a:t>
            </a:r>
          </a:p>
        </p:txBody>
      </p:sp>
    </p:spTree>
    <p:extLst>
      <p:ext uri="{BB962C8B-B14F-4D97-AF65-F5344CB8AC3E}">
        <p14:creationId xmlns:p14="http://schemas.microsoft.com/office/powerpoint/2010/main" val="3666824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44088"/>
            <a:ext cx="9144000" cy="1091764"/>
          </a:xfrm>
        </p:spPr>
        <p:txBody>
          <a:bodyPr>
            <a:normAutofit/>
          </a:bodyPr>
          <a:lstStyle/>
          <a:p>
            <a:r>
              <a:rPr lang="zh-CN" altLang="en-US" sz="3500" dirty="0"/>
              <a:t>创新运行机制、打造装置集群</a:t>
            </a:r>
          </a:p>
        </p:txBody>
      </p:sp>
      <p:sp>
        <p:nvSpPr>
          <p:cNvPr id="16" name="内容占位符 2"/>
          <p:cNvSpPr>
            <a:spLocks noGrp="1"/>
          </p:cNvSpPr>
          <p:nvPr>
            <p:ph idx="1"/>
          </p:nvPr>
        </p:nvSpPr>
        <p:spPr>
          <a:xfrm>
            <a:off x="911424" y="1412776"/>
            <a:ext cx="10009112" cy="4934845"/>
          </a:xfrm>
        </p:spPr>
        <p:txBody>
          <a:bodyPr>
            <a:normAutofit/>
          </a:bodyPr>
          <a:lstStyle/>
          <a:p>
            <a:pPr marL="265113" indent="-265113">
              <a:lnSpc>
                <a:spcPts val="3400"/>
              </a:lnSpc>
            </a:pPr>
            <a:r>
              <a:rPr lang="zh-CN" altLang="en-US" sz="2400" dirty="0"/>
              <a:t>打造四大装置集群</a:t>
            </a:r>
            <a:endParaRPr lang="en-US" altLang="zh-CN" sz="2400" dirty="0">
              <a:solidFill>
                <a:srgbClr val="C00000"/>
              </a:solidFill>
            </a:endParaRPr>
          </a:p>
          <a:p>
            <a:pPr marL="631825" lvl="1" indent="-273050">
              <a:lnSpc>
                <a:spcPts val="2800"/>
              </a:lnSpc>
            </a:pPr>
            <a:r>
              <a:rPr lang="zh-CN" altLang="en-US" sz="2000" dirty="0">
                <a:solidFill>
                  <a:schemeClr val="tx1"/>
                </a:solidFill>
              </a:rPr>
              <a:t>围绕</a:t>
            </a:r>
            <a:r>
              <a:rPr lang="zh-CN" altLang="en-US" sz="2000" dirty="0">
                <a:solidFill>
                  <a:srgbClr val="C00000"/>
                </a:solidFill>
              </a:rPr>
              <a:t>重大装置</a:t>
            </a:r>
            <a:r>
              <a:rPr lang="zh-CN" altLang="en-US" sz="2000" dirty="0">
                <a:solidFill>
                  <a:schemeClr val="tx1"/>
                </a:solidFill>
              </a:rPr>
              <a:t>组织光学</a:t>
            </a:r>
            <a:r>
              <a:rPr lang="en-US" altLang="zh-CN" sz="2000" dirty="0">
                <a:solidFill>
                  <a:schemeClr val="tx1"/>
                </a:solidFill>
              </a:rPr>
              <a:t>/</a:t>
            </a:r>
            <a:r>
              <a:rPr lang="zh-CN" altLang="en-US" sz="2000" dirty="0">
                <a:solidFill>
                  <a:schemeClr val="tx1"/>
                </a:solidFill>
              </a:rPr>
              <a:t>红外、射电、太阳、天力天测四大集群</a:t>
            </a:r>
            <a:endParaRPr lang="en-US" altLang="zh-CN" sz="2000" dirty="0">
              <a:solidFill>
                <a:schemeClr val="tx1"/>
              </a:solidFill>
            </a:endParaRPr>
          </a:p>
          <a:p>
            <a:pPr marL="631825" lvl="1" indent="-273050">
              <a:lnSpc>
                <a:spcPts val="2800"/>
              </a:lnSpc>
            </a:pPr>
            <a:r>
              <a:rPr lang="zh-CN" altLang="en-US" sz="2000" dirty="0">
                <a:solidFill>
                  <a:schemeClr val="tx1"/>
                </a:solidFill>
              </a:rPr>
              <a:t>形成</a:t>
            </a:r>
            <a:r>
              <a:rPr lang="zh-CN" altLang="en-US" sz="2000" dirty="0">
                <a:solidFill>
                  <a:srgbClr val="C00000"/>
                </a:solidFill>
              </a:rPr>
              <a:t>优势互补的联合舰队、</a:t>
            </a:r>
            <a:r>
              <a:rPr lang="zh-CN" altLang="en-US" sz="2000" dirty="0">
                <a:solidFill>
                  <a:schemeClr val="tx1"/>
                </a:solidFill>
              </a:rPr>
              <a:t>支撑重大天文前沿研究</a:t>
            </a:r>
            <a:endParaRPr lang="en-US" altLang="zh-CN" sz="2000" dirty="0">
              <a:solidFill>
                <a:schemeClr val="tx1"/>
              </a:solidFill>
            </a:endParaRPr>
          </a:p>
          <a:p>
            <a:pPr marL="269875" indent="-273050">
              <a:lnSpc>
                <a:spcPts val="3400"/>
              </a:lnSpc>
            </a:pPr>
            <a:r>
              <a:rPr lang="zh-CN" altLang="en-US" sz="2400" dirty="0"/>
              <a:t>创新体制机制：统筹运行管理、实现开放共享</a:t>
            </a:r>
            <a:endParaRPr lang="en-US" altLang="zh-CN" sz="2400" dirty="0"/>
          </a:p>
          <a:p>
            <a:pPr marL="631825" lvl="1" indent="-273050">
              <a:lnSpc>
                <a:spcPts val="3400"/>
              </a:lnSpc>
            </a:pPr>
            <a:r>
              <a:rPr lang="zh-CN" altLang="en-US" sz="2000" dirty="0">
                <a:solidFill>
                  <a:schemeClr val="tx1"/>
                </a:solidFill>
              </a:rPr>
              <a:t>统筹分配</a:t>
            </a:r>
            <a:r>
              <a:rPr lang="zh-CN" altLang="en-US" sz="2000" dirty="0">
                <a:solidFill>
                  <a:srgbClr val="C00000"/>
                </a:solidFill>
              </a:rPr>
              <a:t>观测资源、</a:t>
            </a:r>
            <a:r>
              <a:rPr lang="zh-CN" altLang="en-US" sz="2000" dirty="0">
                <a:solidFill>
                  <a:schemeClr val="tx1"/>
                </a:solidFill>
              </a:rPr>
              <a:t>统筹调配</a:t>
            </a:r>
            <a:r>
              <a:rPr lang="zh-CN" altLang="en-US" sz="2000" dirty="0">
                <a:solidFill>
                  <a:srgbClr val="C00000"/>
                </a:solidFill>
              </a:rPr>
              <a:t>运维力量、</a:t>
            </a:r>
            <a:r>
              <a:rPr lang="zh-CN" altLang="en-US" sz="2000" dirty="0">
                <a:solidFill>
                  <a:schemeClr val="tx1"/>
                </a:solidFill>
              </a:rPr>
              <a:t>统筹配置</a:t>
            </a:r>
            <a:r>
              <a:rPr lang="zh-CN" altLang="en-US" sz="2000" dirty="0">
                <a:solidFill>
                  <a:srgbClr val="C00000"/>
                </a:solidFill>
              </a:rPr>
              <a:t>运维资源</a:t>
            </a:r>
            <a:endParaRPr lang="en-US" altLang="zh-CN" sz="2000" dirty="0">
              <a:solidFill>
                <a:srgbClr val="C00000"/>
              </a:solidFill>
            </a:endParaRPr>
          </a:p>
          <a:p>
            <a:pPr marL="631825" lvl="1" indent="-273050">
              <a:lnSpc>
                <a:spcPts val="2800"/>
              </a:lnSpc>
            </a:pPr>
            <a:r>
              <a:rPr lang="zh-CN" altLang="en-US" sz="2000" dirty="0">
                <a:solidFill>
                  <a:schemeClr val="tx1"/>
                </a:solidFill>
              </a:rPr>
              <a:t>依托中国虚拟天文台建设天文观测服务平台，实现从观测时间申请到科研成果统计的</a:t>
            </a:r>
            <a:r>
              <a:rPr lang="zh-CN" altLang="en-US" sz="2000" dirty="0">
                <a:solidFill>
                  <a:srgbClr val="C00000"/>
                </a:solidFill>
              </a:rPr>
              <a:t>全过程管理</a:t>
            </a:r>
            <a:r>
              <a:rPr lang="zh-CN" altLang="en-US" sz="2000" dirty="0">
                <a:solidFill>
                  <a:schemeClr val="tx1"/>
                </a:solidFill>
              </a:rPr>
              <a:t>，支撑面向国内外天文界的</a:t>
            </a:r>
            <a:r>
              <a:rPr lang="zh-CN" altLang="en-US" sz="2000" dirty="0">
                <a:solidFill>
                  <a:srgbClr val="C00000"/>
                </a:solidFill>
              </a:rPr>
              <a:t>高效开放共享</a:t>
            </a:r>
            <a:endParaRPr lang="en-US" altLang="zh-CN" sz="2000" dirty="0">
              <a:solidFill>
                <a:srgbClr val="C00000"/>
              </a:solidFill>
            </a:endParaRPr>
          </a:p>
        </p:txBody>
      </p:sp>
      <p:sp>
        <p:nvSpPr>
          <p:cNvPr id="17" name="六边形 16"/>
          <p:cNvSpPr/>
          <p:nvPr/>
        </p:nvSpPr>
        <p:spPr>
          <a:xfrm>
            <a:off x="2743958" y="4489732"/>
            <a:ext cx="1230089" cy="778124"/>
          </a:xfrm>
          <a:prstGeom prst="hexagon">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eaLnBrk="1" fontAlgn="auto" hangingPunct="1">
              <a:spcBef>
                <a:spcPts val="0"/>
              </a:spcBef>
              <a:spcAft>
                <a:spcPts val="0"/>
              </a:spcAft>
            </a:pPr>
            <a:r>
              <a:rPr lang="zh-CN" altLang="en-US" sz="2000" b="1" dirty="0">
                <a:solidFill>
                  <a:prstClr val="black"/>
                </a:solidFill>
                <a:latin typeface="黑体" panose="02010609060101010101" pitchFamily="49" charset="-122"/>
                <a:ea typeface="黑体" panose="02010609060101010101" pitchFamily="49" charset="-122"/>
              </a:rPr>
              <a:t>光学</a:t>
            </a:r>
            <a:endParaRPr lang="en-US" altLang="zh-CN" sz="2000" b="1" dirty="0">
              <a:solidFill>
                <a:prstClr val="black"/>
              </a:solidFill>
              <a:latin typeface="黑体" panose="02010609060101010101" pitchFamily="49" charset="-122"/>
              <a:ea typeface="黑体" panose="02010609060101010101" pitchFamily="49" charset="-122"/>
            </a:endParaRPr>
          </a:p>
          <a:p>
            <a:pPr algn="ctr" eaLnBrk="1" fontAlgn="auto" hangingPunct="1">
              <a:spcBef>
                <a:spcPts val="0"/>
              </a:spcBef>
              <a:spcAft>
                <a:spcPts val="0"/>
              </a:spcAft>
            </a:pPr>
            <a:r>
              <a:rPr lang="zh-CN" altLang="en-US" sz="2000" b="1" dirty="0">
                <a:solidFill>
                  <a:prstClr val="black"/>
                </a:solidFill>
                <a:latin typeface="黑体" panose="02010609060101010101" pitchFamily="49" charset="-122"/>
                <a:ea typeface="黑体" panose="02010609060101010101" pitchFamily="49" charset="-122"/>
              </a:rPr>
              <a:t>红外</a:t>
            </a:r>
          </a:p>
        </p:txBody>
      </p:sp>
      <p:sp>
        <p:nvSpPr>
          <p:cNvPr id="20" name="六边形 19"/>
          <p:cNvSpPr/>
          <p:nvPr/>
        </p:nvSpPr>
        <p:spPr>
          <a:xfrm>
            <a:off x="4540672" y="4465827"/>
            <a:ext cx="1230089" cy="778124"/>
          </a:xfrm>
          <a:prstGeom prst="hexagon">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eaLnBrk="1" fontAlgn="auto" hangingPunct="1">
              <a:spcBef>
                <a:spcPts val="0"/>
              </a:spcBef>
              <a:spcAft>
                <a:spcPts val="0"/>
              </a:spcAft>
            </a:pPr>
            <a:r>
              <a:rPr lang="zh-CN" altLang="en-US" sz="2000" b="1" dirty="0">
                <a:solidFill>
                  <a:prstClr val="black"/>
                </a:solidFill>
                <a:latin typeface="黑体" panose="02010609060101010101" pitchFamily="49" charset="-122"/>
                <a:ea typeface="黑体" panose="02010609060101010101" pitchFamily="49" charset="-122"/>
              </a:rPr>
              <a:t>射电</a:t>
            </a:r>
          </a:p>
        </p:txBody>
      </p:sp>
      <p:sp>
        <p:nvSpPr>
          <p:cNvPr id="21" name="六边形 20"/>
          <p:cNvSpPr/>
          <p:nvPr/>
        </p:nvSpPr>
        <p:spPr>
          <a:xfrm>
            <a:off x="6392106" y="4476631"/>
            <a:ext cx="1230089" cy="778124"/>
          </a:xfrm>
          <a:prstGeom prst="hexag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eaLnBrk="1" fontAlgn="auto" hangingPunct="1">
              <a:spcBef>
                <a:spcPts val="0"/>
              </a:spcBef>
              <a:spcAft>
                <a:spcPts val="0"/>
              </a:spcAft>
            </a:pPr>
            <a:r>
              <a:rPr lang="zh-CN" altLang="en-US" sz="2000" b="1" dirty="0">
                <a:solidFill>
                  <a:prstClr val="black"/>
                </a:solidFill>
                <a:latin typeface="黑体" panose="02010609060101010101" pitchFamily="49" charset="-122"/>
                <a:ea typeface="黑体" panose="02010609060101010101" pitchFamily="49" charset="-122"/>
              </a:rPr>
              <a:t>太阳</a:t>
            </a:r>
          </a:p>
        </p:txBody>
      </p:sp>
      <p:sp>
        <p:nvSpPr>
          <p:cNvPr id="22" name="六边形 21"/>
          <p:cNvSpPr/>
          <p:nvPr/>
        </p:nvSpPr>
        <p:spPr>
          <a:xfrm>
            <a:off x="8188333" y="4476631"/>
            <a:ext cx="1230089" cy="778124"/>
          </a:xfrm>
          <a:prstGeom prst="hexagon">
            <a:avLst/>
          </a:prstGeom>
          <a:ln/>
        </p:spPr>
        <p:style>
          <a:lnRef idx="1">
            <a:schemeClr val="accent6"/>
          </a:lnRef>
          <a:fillRef idx="2">
            <a:schemeClr val="accent6"/>
          </a:fillRef>
          <a:effectRef idx="1">
            <a:schemeClr val="accent6"/>
          </a:effectRef>
          <a:fontRef idx="minor">
            <a:schemeClr val="dk1"/>
          </a:fontRef>
        </p:style>
        <p:txBody>
          <a:bodyPr lIns="0" rIns="0" rtlCol="0" anchor="ctr"/>
          <a:lstStyle/>
          <a:p>
            <a:pPr algn="ctr" eaLnBrk="1" fontAlgn="auto" hangingPunct="1">
              <a:spcBef>
                <a:spcPts val="0"/>
              </a:spcBef>
              <a:spcAft>
                <a:spcPts val="0"/>
              </a:spcAft>
            </a:pPr>
            <a:r>
              <a:rPr lang="zh-CN" altLang="en-US" sz="1800" b="1" spc="-100" dirty="0">
                <a:solidFill>
                  <a:prstClr val="black"/>
                </a:solidFill>
                <a:latin typeface="黑体" panose="02010609060101010101" pitchFamily="49" charset="-122"/>
                <a:ea typeface="黑体" panose="02010609060101010101" pitchFamily="49" charset="-122"/>
              </a:rPr>
              <a:t>天体力学天体测量</a:t>
            </a:r>
          </a:p>
        </p:txBody>
      </p:sp>
      <p:sp>
        <p:nvSpPr>
          <p:cNvPr id="25" name="矩形 24"/>
          <p:cNvSpPr/>
          <p:nvPr/>
        </p:nvSpPr>
        <p:spPr>
          <a:xfrm>
            <a:off x="1839687" y="5856744"/>
            <a:ext cx="8479971" cy="37633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zh-CN" altLang="en-US" dirty="0">
                <a:solidFill>
                  <a:prstClr val="white"/>
                </a:solidFill>
                <a:latin typeface="黑体" panose="02010609060101010101" pitchFamily="49" charset="-122"/>
                <a:ea typeface="黑体" panose="02010609060101010101" pitchFamily="49" charset="-122"/>
              </a:rPr>
              <a:t>中国虚拟天文台</a:t>
            </a:r>
          </a:p>
        </p:txBody>
      </p:sp>
      <p:sp>
        <p:nvSpPr>
          <p:cNvPr id="26" name="梯形 25"/>
          <p:cNvSpPr/>
          <p:nvPr/>
        </p:nvSpPr>
        <p:spPr>
          <a:xfrm>
            <a:off x="1839687" y="5254781"/>
            <a:ext cx="8479971" cy="597230"/>
          </a:xfrm>
          <a:prstGeom prst="trapezoid">
            <a:avLst>
              <a:gd name="adj" fmla="val 177104"/>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2800" b="1" i="1" dirty="0">
              <a:solidFill>
                <a:prstClr val="white"/>
              </a:solidFill>
              <a:latin typeface="华文彩云" panose="02010800040101010101" pitchFamily="2" charset="-122"/>
              <a:ea typeface="华文彩云" panose="02010800040101010101" pitchFamily="2" charset="-122"/>
            </a:endParaRPr>
          </a:p>
        </p:txBody>
      </p:sp>
      <p:sp>
        <p:nvSpPr>
          <p:cNvPr id="29" name="矩形 28"/>
          <p:cNvSpPr/>
          <p:nvPr/>
        </p:nvSpPr>
        <p:spPr>
          <a:xfrm>
            <a:off x="3700918" y="5047845"/>
            <a:ext cx="4698723" cy="769441"/>
          </a:xfrm>
          <a:prstGeom prst="rect">
            <a:avLst/>
          </a:prstGeom>
          <a:noFill/>
        </p:spPr>
        <p:txBody>
          <a:bodyPr wrap="none" lIns="91440" tIns="45720" rIns="91440" bIns="45720">
            <a:spAutoFit/>
          </a:bodyPr>
          <a:lstStyle/>
          <a:p>
            <a:pPr algn="ctr" eaLnBrk="1" fontAlgn="auto" hangingPunct="1">
              <a:spcBef>
                <a:spcPts val="0"/>
              </a:spcBef>
              <a:spcAft>
                <a:spcPts val="0"/>
              </a:spcAft>
            </a:pPr>
            <a:r>
              <a:rPr lang="zh-CN" altLang="en-US" sz="4400" b="1" i="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华文彩云" panose="02010800040101010101" pitchFamily="2" charset="-122"/>
                <a:ea typeface="华文彩云" panose="02010800040101010101" pitchFamily="2" charset="-122"/>
              </a:rPr>
              <a:t>天文观测服务平台</a:t>
            </a:r>
          </a:p>
        </p:txBody>
      </p:sp>
      <p:sp>
        <p:nvSpPr>
          <p:cNvPr id="30" name="十字形 29"/>
          <p:cNvSpPr/>
          <p:nvPr/>
        </p:nvSpPr>
        <p:spPr>
          <a:xfrm>
            <a:off x="4067131" y="4700763"/>
            <a:ext cx="288884" cy="328569"/>
          </a:xfrm>
          <a:prstGeom prst="plus">
            <a:avLst>
              <a:gd name="adj" fmla="val 31451"/>
            </a:avLst>
          </a:prstGeom>
          <a:solidFill>
            <a:schemeClr val="accent1">
              <a:lumMod val="75000"/>
            </a:schemeClr>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31" name="十字形 30"/>
          <p:cNvSpPr/>
          <p:nvPr/>
        </p:nvSpPr>
        <p:spPr>
          <a:xfrm>
            <a:off x="5956468" y="4689960"/>
            <a:ext cx="288884" cy="328569"/>
          </a:xfrm>
          <a:prstGeom prst="plus">
            <a:avLst>
              <a:gd name="adj" fmla="val 31451"/>
            </a:avLst>
          </a:prstGeom>
          <a:solidFill>
            <a:schemeClr val="accent1">
              <a:lumMod val="75000"/>
            </a:schemeClr>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sp>
        <p:nvSpPr>
          <p:cNvPr id="32" name="十字形 31"/>
          <p:cNvSpPr/>
          <p:nvPr/>
        </p:nvSpPr>
        <p:spPr>
          <a:xfrm>
            <a:off x="7757158" y="4702290"/>
            <a:ext cx="288884" cy="328569"/>
          </a:xfrm>
          <a:prstGeom prst="plus">
            <a:avLst>
              <a:gd name="adj" fmla="val 31451"/>
            </a:avLst>
          </a:prstGeom>
          <a:solidFill>
            <a:schemeClr val="accent1">
              <a:lumMod val="75000"/>
            </a:schemeClr>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eaLnBrk="1" fontAlgn="auto" hangingPunct="1">
              <a:spcBef>
                <a:spcPts val="0"/>
              </a:spcBef>
              <a:spcAft>
                <a:spcPts val="0"/>
              </a:spcAft>
            </a:pPr>
            <a:endParaRPr lang="zh-CN" altLang="en-US" sz="1800">
              <a:solidFill>
                <a:prstClr val="white"/>
              </a:solidFill>
            </a:endParaRPr>
          </a:p>
        </p:txBody>
      </p:sp>
      <p:graphicFrame>
        <p:nvGraphicFramePr>
          <p:cNvPr id="41" name="图示 40"/>
          <p:cNvGraphicFramePr/>
          <p:nvPr>
            <p:extLst/>
          </p:nvPr>
        </p:nvGraphicFramePr>
        <p:xfrm>
          <a:off x="2122715" y="6111073"/>
          <a:ext cx="7903029" cy="758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3956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组织架构</a:t>
            </a:r>
            <a:endParaRPr lang="zh-CN" altLang="en-US" dirty="0"/>
          </a:p>
        </p:txBody>
      </p:sp>
      <p:sp>
        <p:nvSpPr>
          <p:cNvPr id="2" name="内容占位符 1"/>
          <p:cNvSpPr>
            <a:spLocks noGrp="1"/>
          </p:cNvSpPr>
          <p:nvPr>
            <p:ph idx="1"/>
          </p:nvPr>
        </p:nvSpPr>
        <p:spPr>
          <a:xfrm>
            <a:off x="1936161" y="1433826"/>
            <a:ext cx="8294146" cy="915054"/>
          </a:xfrm>
        </p:spPr>
        <p:txBody>
          <a:bodyPr/>
          <a:lstStyle/>
          <a:p>
            <a:r>
              <a:rPr lang="zh-CN" altLang="en-US" dirty="0" smtClean="0">
                <a:solidFill>
                  <a:srgbClr val="003399"/>
                </a:solidFill>
              </a:rPr>
              <a:t>理事会领导下的主任负责制</a:t>
            </a:r>
            <a:endParaRPr lang="zh-CN" altLang="en-US" dirty="0">
              <a:solidFill>
                <a:srgbClr val="003399"/>
              </a:solidFill>
            </a:endParaRPr>
          </a:p>
        </p:txBody>
      </p:sp>
      <p:grpSp>
        <p:nvGrpSpPr>
          <p:cNvPr id="112" name="组合 111"/>
          <p:cNvGrpSpPr/>
          <p:nvPr/>
        </p:nvGrpSpPr>
        <p:grpSpPr>
          <a:xfrm>
            <a:off x="1719614" y="2057809"/>
            <a:ext cx="8750167" cy="4568071"/>
            <a:chOff x="208865" y="2137320"/>
            <a:chExt cx="8750167" cy="4568071"/>
          </a:xfrm>
        </p:grpSpPr>
        <p:cxnSp>
          <p:nvCxnSpPr>
            <p:cNvPr id="53" name="直接连接符 52"/>
            <p:cNvCxnSpPr/>
            <p:nvPr/>
          </p:nvCxnSpPr>
          <p:spPr>
            <a:xfrm>
              <a:off x="222529" y="3180513"/>
              <a:ext cx="6350" cy="100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35780" y="4183337"/>
              <a:ext cx="115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703497" y="2791027"/>
              <a:ext cx="0" cy="2174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511534" y="2447712"/>
              <a:ext cx="11033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368784" y="3255959"/>
              <a:ext cx="3905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24616" y="4967980"/>
              <a:ext cx="11112" cy="864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513353" y="5664611"/>
              <a:ext cx="2425700" cy="95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518116" y="5656674"/>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108666" y="5664611"/>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351678" y="5650324"/>
              <a:ext cx="0"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a:off x="5813159" y="2191226"/>
              <a:ext cx="1868488" cy="504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1800" b="1" dirty="0">
                  <a:solidFill>
                    <a:prstClr val="white"/>
                  </a:solidFill>
                  <a:latin typeface="微软雅黑" panose="020B0503020204020204" pitchFamily="34" charset="-122"/>
                  <a:ea typeface="微软雅黑" panose="020B0503020204020204" pitchFamily="34" charset="-122"/>
                </a:rPr>
                <a:t>国际顾问委员会</a:t>
              </a:r>
            </a:p>
          </p:txBody>
        </p:sp>
        <p:sp>
          <p:nvSpPr>
            <p:cNvPr id="22" name="任意多边形 21"/>
            <p:cNvSpPr/>
            <p:nvPr/>
          </p:nvSpPr>
          <p:spPr>
            <a:xfrm>
              <a:off x="3906572" y="2137320"/>
              <a:ext cx="1611312" cy="645768"/>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1">
                <a:lumMod val="75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2800" b="1" dirty="0">
                  <a:solidFill>
                    <a:prstClr val="white"/>
                  </a:solidFill>
                  <a:latin typeface="微软雅黑" panose="020B0503020204020204" pitchFamily="34" charset="-122"/>
                  <a:ea typeface="微软雅黑" panose="020B0503020204020204" pitchFamily="34" charset="-122"/>
                </a:rPr>
                <a:t>理事会</a:t>
              </a:r>
            </a:p>
          </p:txBody>
        </p:sp>
        <p:sp>
          <p:nvSpPr>
            <p:cNvPr id="23" name="任意多边形 22"/>
            <p:cNvSpPr/>
            <p:nvPr/>
          </p:nvSpPr>
          <p:spPr>
            <a:xfrm>
              <a:off x="2915488" y="2992020"/>
              <a:ext cx="3576638" cy="603249"/>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rgbClr val="FF6600"/>
            </a:solidFill>
            <a:ln>
              <a:noFill/>
            </a:ln>
            <a:effectLst/>
            <a:scene3d>
              <a:camera prst="orthographicFront">
                <a:rot lat="0" lon="0" rev="0"/>
              </a:camera>
              <a:lightRig rig="glow" dir="t">
                <a:rot lat="0" lon="0" rev="14100000"/>
              </a:lightRig>
            </a:scene3d>
            <a:sp3d prstMaterial="softEdge">
              <a:bevelT w="127000" prst="artDeco"/>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7620" tIns="0" rIns="7620" bIns="72000" spcCol="1270" anchor="ctr"/>
            <a:lstStyle/>
            <a:p>
              <a:pPr algn="ctr" defTabSz="533400" eaLnBrk="1" fontAlgn="auto" hangingPunct="1">
                <a:lnSpc>
                  <a:spcPct val="150000"/>
                </a:lnSpc>
                <a:spcBef>
                  <a:spcPts val="0"/>
                </a:spcBef>
                <a:spcAft>
                  <a:spcPct val="35000"/>
                </a:spcAft>
                <a:defRPr/>
              </a:pPr>
              <a:r>
                <a:rPr lang="zh-CN" altLang="en-US" b="1" dirty="0">
                  <a:solidFill>
                    <a:prstClr val="white"/>
                  </a:solidFill>
                  <a:latin typeface="微软雅黑" panose="020B0503020204020204" pitchFamily="34" charset="-122"/>
                  <a:ea typeface="微软雅黑" panose="020B0503020204020204" pitchFamily="34" charset="-122"/>
                </a:rPr>
                <a:t>天文大科学研究中心</a:t>
              </a:r>
            </a:p>
          </p:txBody>
        </p:sp>
        <p:sp>
          <p:nvSpPr>
            <p:cNvPr id="24" name="任意多边形 23"/>
            <p:cNvSpPr/>
            <p:nvPr/>
          </p:nvSpPr>
          <p:spPr>
            <a:xfrm>
              <a:off x="1399283" y="3933342"/>
              <a:ext cx="1441104" cy="468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5"/>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1800" b="1" dirty="0">
                  <a:solidFill>
                    <a:prstClr val="white"/>
                  </a:solidFill>
                  <a:latin typeface="微软雅黑" panose="020B0503020204020204" pitchFamily="34" charset="-122"/>
                  <a:ea typeface="微软雅黑" panose="020B0503020204020204" pitchFamily="34" charset="-122"/>
                </a:rPr>
                <a:t>运行与维护部</a:t>
              </a:r>
            </a:p>
          </p:txBody>
        </p:sp>
        <p:sp>
          <p:nvSpPr>
            <p:cNvPr id="26" name="任意多边形 25"/>
            <p:cNvSpPr/>
            <p:nvPr/>
          </p:nvSpPr>
          <p:spPr>
            <a:xfrm>
              <a:off x="3938801" y="4394974"/>
              <a:ext cx="1609725" cy="648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5">
                <a:lumMod val="75000"/>
              </a:schemeClr>
            </a:solidFill>
            <a:ln>
              <a:noFill/>
            </a:ln>
            <a:effectLst/>
            <a:scene3d>
              <a:camera prst="orthographicFront">
                <a:rot lat="0" lon="0" rev="0"/>
              </a:camera>
              <a:lightRig rig="glow" dir="t">
                <a:rot lat="0" lon="0" rev="14100000"/>
              </a:lightRig>
            </a:scene3d>
            <a:sp3d prstMaterial="softEdge">
              <a:bevelT w="127000" prst="artDeco"/>
            </a:sp3d>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2000" b="1" dirty="0">
                  <a:solidFill>
                    <a:prstClr val="white"/>
                  </a:solidFill>
                  <a:latin typeface="微软雅黑" panose="020B0503020204020204" pitchFamily="34" charset="-122"/>
                  <a:ea typeface="微软雅黑" panose="020B0503020204020204" pitchFamily="34" charset="-122"/>
                </a:rPr>
                <a:t>科学研究部</a:t>
              </a:r>
            </a:p>
          </p:txBody>
        </p:sp>
        <p:sp>
          <p:nvSpPr>
            <p:cNvPr id="27" name="任意多边形 26"/>
            <p:cNvSpPr/>
            <p:nvPr/>
          </p:nvSpPr>
          <p:spPr>
            <a:xfrm>
              <a:off x="8467361" y="4001108"/>
              <a:ext cx="491671" cy="1543282"/>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5"/>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ts val="2200"/>
                </a:lnSpc>
                <a:spcBef>
                  <a:spcPts val="0"/>
                </a:spcBef>
                <a:spcAft>
                  <a:spcPts val="0"/>
                </a:spcAft>
                <a:defRPr/>
              </a:pPr>
              <a:r>
                <a:rPr lang="zh-CN" altLang="en-US" sz="1800" b="1" dirty="0">
                  <a:solidFill>
                    <a:prstClr val="white"/>
                  </a:solidFill>
                  <a:latin typeface="微软雅黑" panose="020B0503020204020204" pitchFamily="34" charset="-122"/>
                  <a:ea typeface="微软雅黑" panose="020B0503020204020204" pitchFamily="34" charset="-122"/>
                </a:rPr>
                <a:t>综</a:t>
              </a:r>
              <a:endParaRPr lang="en-US" altLang="zh-CN" sz="1800" b="1" dirty="0">
                <a:solidFill>
                  <a:prstClr val="white"/>
                </a:solidFill>
                <a:latin typeface="微软雅黑" panose="020B0503020204020204" pitchFamily="34" charset="-122"/>
                <a:ea typeface="微软雅黑" panose="020B0503020204020204" pitchFamily="34" charset="-122"/>
              </a:endParaRPr>
            </a:p>
            <a:p>
              <a:pPr algn="ctr" defTabSz="533400" eaLnBrk="1" fontAlgn="auto" hangingPunct="1">
                <a:lnSpc>
                  <a:spcPts val="2200"/>
                </a:lnSpc>
                <a:spcBef>
                  <a:spcPts val="0"/>
                </a:spcBef>
                <a:spcAft>
                  <a:spcPts val="0"/>
                </a:spcAft>
                <a:defRPr/>
              </a:pPr>
              <a:r>
                <a:rPr lang="zh-CN" altLang="en-US" sz="1800" b="1" dirty="0">
                  <a:solidFill>
                    <a:prstClr val="white"/>
                  </a:solidFill>
                  <a:latin typeface="微软雅黑" panose="020B0503020204020204" pitchFamily="34" charset="-122"/>
                  <a:ea typeface="微软雅黑" panose="020B0503020204020204" pitchFamily="34" charset="-122"/>
                </a:rPr>
                <a:t>合</a:t>
              </a:r>
              <a:endParaRPr lang="en-US" altLang="zh-CN" sz="1800" b="1" dirty="0">
                <a:solidFill>
                  <a:prstClr val="white"/>
                </a:solidFill>
                <a:latin typeface="微软雅黑" panose="020B0503020204020204" pitchFamily="34" charset="-122"/>
                <a:ea typeface="微软雅黑" panose="020B0503020204020204" pitchFamily="34" charset="-122"/>
              </a:endParaRPr>
            </a:p>
            <a:p>
              <a:pPr algn="ctr" defTabSz="533400" eaLnBrk="1" fontAlgn="auto" hangingPunct="1">
                <a:lnSpc>
                  <a:spcPts val="2200"/>
                </a:lnSpc>
                <a:spcBef>
                  <a:spcPts val="0"/>
                </a:spcBef>
                <a:spcAft>
                  <a:spcPts val="0"/>
                </a:spcAft>
                <a:defRPr/>
              </a:pPr>
              <a:r>
                <a:rPr lang="zh-CN" altLang="en-US" sz="1800" b="1" dirty="0">
                  <a:solidFill>
                    <a:prstClr val="white"/>
                  </a:solidFill>
                  <a:latin typeface="微软雅黑" panose="020B0503020204020204" pitchFamily="34" charset="-122"/>
                  <a:ea typeface="微软雅黑" panose="020B0503020204020204" pitchFamily="34" charset="-122"/>
                </a:rPr>
                <a:t>管</a:t>
              </a:r>
              <a:endParaRPr lang="en-US" altLang="zh-CN" sz="1800" b="1" dirty="0">
                <a:solidFill>
                  <a:prstClr val="white"/>
                </a:solidFill>
                <a:latin typeface="微软雅黑" panose="020B0503020204020204" pitchFamily="34" charset="-122"/>
                <a:ea typeface="微软雅黑" panose="020B0503020204020204" pitchFamily="34" charset="-122"/>
              </a:endParaRPr>
            </a:p>
            <a:p>
              <a:pPr algn="ctr" defTabSz="533400" eaLnBrk="1" fontAlgn="auto" hangingPunct="1">
                <a:lnSpc>
                  <a:spcPts val="2200"/>
                </a:lnSpc>
                <a:spcBef>
                  <a:spcPts val="0"/>
                </a:spcBef>
                <a:spcAft>
                  <a:spcPts val="0"/>
                </a:spcAft>
                <a:defRPr/>
              </a:pPr>
              <a:r>
                <a:rPr lang="zh-CN" altLang="en-US" sz="1800" b="1" dirty="0">
                  <a:solidFill>
                    <a:prstClr val="white"/>
                  </a:solidFill>
                  <a:latin typeface="微软雅黑" panose="020B0503020204020204" pitchFamily="34" charset="-122"/>
                  <a:ea typeface="微软雅黑" panose="020B0503020204020204" pitchFamily="34" charset="-122"/>
                </a:rPr>
                <a:t>理</a:t>
              </a:r>
              <a:endParaRPr lang="en-US" altLang="zh-CN" sz="1800" b="1" dirty="0">
                <a:solidFill>
                  <a:prstClr val="white"/>
                </a:solidFill>
                <a:latin typeface="微软雅黑" panose="020B0503020204020204" pitchFamily="34" charset="-122"/>
                <a:ea typeface="微软雅黑" panose="020B0503020204020204" pitchFamily="34" charset="-122"/>
              </a:endParaRPr>
            </a:p>
            <a:p>
              <a:pPr algn="ctr" defTabSz="533400" eaLnBrk="1" fontAlgn="auto" hangingPunct="1">
                <a:lnSpc>
                  <a:spcPts val="2200"/>
                </a:lnSpc>
                <a:spcBef>
                  <a:spcPts val="0"/>
                </a:spcBef>
                <a:spcAft>
                  <a:spcPts val="0"/>
                </a:spcAft>
                <a:defRPr/>
              </a:pPr>
              <a:r>
                <a:rPr lang="zh-CN" altLang="en-US" sz="1800" b="1" dirty="0">
                  <a:solidFill>
                    <a:prstClr val="white"/>
                  </a:solidFill>
                  <a:latin typeface="微软雅黑" panose="020B0503020204020204" pitchFamily="34" charset="-122"/>
                  <a:ea typeface="微软雅黑" panose="020B0503020204020204" pitchFamily="34" charset="-122"/>
                </a:rPr>
                <a:t>部</a:t>
              </a:r>
            </a:p>
          </p:txBody>
        </p:sp>
        <p:sp>
          <p:nvSpPr>
            <p:cNvPr id="28" name="任意多边形 27"/>
            <p:cNvSpPr/>
            <p:nvPr/>
          </p:nvSpPr>
          <p:spPr>
            <a:xfrm>
              <a:off x="6772146" y="3016383"/>
              <a:ext cx="1704975" cy="504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1800" b="1" dirty="0">
                  <a:solidFill>
                    <a:prstClr val="white"/>
                  </a:solidFill>
                  <a:latin typeface="微软雅黑" panose="020B0503020204020204" pitchFamily="34" charset="-122"/>
                  <a:ea typeface="微软雅黑" panose="020B0503020204020204" pitchFamily="34" charset="-122"/>
                </a:rPr>
                <a:t>科技委员会</a:t>
              </a:r>
            </a:p>
          </p:txBody>
        </p:sp>
        <p:sp>
          <p:nvSpPr>
            <p:cNvPr id="29" name="任意多边形 28"/>
            <p:cNvSpPr/>
            <p:nvPr/>
          </p:nvSpPr>
          <p:spPr>
            <a:xfrm>
              <a:off x="208865" y="2689358"/>
              <a:ext cx="1728000" cy="504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150000"/>
                </a:lnSpc>
                <a:spcBef>
                  <a:spcPts val="0"/>
                </a:spcBef>
                <a:spcAft>
                  <a:spcPct val="35000"/>
                </a:spcAft>
                <a:defRPr/>
              </a:pPr>
              <a:r>
                <a:rPr lang="zh-CN" altLang="en-US" sz="1800" b="1" dirty="0">
                  <a:solidFill>
                    <a:prstClr val="white"/>
                  </a:solidFill>
                  <a:latin typeface="微软雅黑" panose="020B0503020204020204" pitchFamily="34" charset="-122"/>
                  <a:ea typeface="微软雅黑" panose="020B0503020204020204" pitchFamily="34" charset="-122"/>
                </a:rPr>
                <a:t>时间分配委员会</a:t>
              </a:r>
            </a:p>
          </p:txBody>
        </p:sp>
        <p:sp>
          <p:nvSpPr>
            <p:cNvPr id="30" name="任意多边形 29"/>
            <p:cNvSpPr/>
            <p:nvPr/>
          </p:nvSpPr>
          <p:spPr>
            <a:xfrm>
              <a:off x="218390" y="3312210"/>
              <a:ext cx="1728000" cy="504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1800" b="1" dirty="0">
                  <a:solidFill>
                    <a:prstClr val="white"/>
                  </a:solidFill>
                  <a:latin typeface="微软雅黑" panose="020B0503020204020204" pitchFamily="34" charset="-122"/>
                  <a:ea typeface="微软雅黑" panose="020B0503020204020204" pitchFamily="34" charset="-122"/>
                </a:rPr>
                <a:t>用户委员会</a:t>
              </a:r>
            </a:p>
          </p:txBody>
        </p:sp>
        <p:cxnSp>
          <p:nvCxnSpPr>
            <p:cNvPr id="33" name="直接连接符 32"/>
            <p:cNvCxnSpPr/>
            <p:nvPr/>
          </p:nvCxnSpPr>
          <p:spPr>
            <a:xfrm>
              <a:off x="2081218" y="4387504"/>
              <a:ext cx="0" cy="432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圆角矩形 40"/>
            <p:cNvSpPr/>
            <p:nvPr/>
          </p:nvSpPr>
          <p:spPr>
            <a:xfrm>
              <a:off x="3253003" y="5849728"/>
              <a:ext cx="519113" cy="8509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108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宇宙学</a:t>
              </a:r>
            </a:p>
          </p:txBody>
        </p:sp>
        <p:sp>
          <p:nvSpPr>
            <p:cNvPr id="42" name="圆角矩形 41"/>
            <p:cNvSpPr/>
            <p:nvPr/>
          </p:nvSpPr>
          <p:spPr>
            <a:xfrm>
              <a:off x="3853078" y="5856078"/>
              <a:ext cx="519113" cy="849313"/>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108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星系物理</a:t>
              </a:r>
            </a:p>
          </p:txBody>
        </p:sp>
        <p:sp>
          <p:nvSpPr>
            <p:cNvPr id="43" name="圆角矩形 42"/>
            <p:cNvSpPr/>
            <p:nvPr/>
          </p:nvSpPr>
          <p:spPr>
            <a:xfrm>
              <a:off x="4472203" y="5841791"/>
              <a:ext cx="519113" cy="849312"/>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108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银河系和恒星</a:t>
              </a:r>
            </a:p>
          </p:txBody>
        </p:sp>
        <p:sp>
          <p:nvSpPr>
            <p:cNvPr id="44" name="圆角矩形 43"/>
            <p:cNvSpPr/>
            <p:nvPr/>
          </p:nvSpPr>
          <p:spPr>
            <a:xfrm>
              <a:off x="5089741" y="5825916"/>
              <a:ext cx="519112" cy="8509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108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太阳行星系统</a:t>
              </a:r>
            </a:p>
          </p:txBody>
        </p:sp>
        <p:cxnSp>
          <p:nvCxnSpPr>
            <p:cNvPr id="46" name="直接连接符 45"/>
            <p:cNvCxnSpPr/>
            <p:nvPr/>
          </p:nvCxnSpPr>
          <p:spPr>
            <a:xfrm>
              <a:off x="5939053" y="5656674"/>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圆角矩形 46"/>
            <p:cNvSpPr/>
            <p:nvPr/>
          </p:nvSpPr>
          <p:spPr>
            <a:xfrm>
              <a:off x="5694578" y="5825916"/>
              <a:ext cx="519113" cy="8509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108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基本天文</a:t>
              </a:r>
            </a:p>
          </p:txBody>
        </p:sp>
        <p:cxnSp>
          <p:nvCxnSpPr>
            <p:cNvPr id="48" name="直接连接符 47"/>
            <p:cNvCxnSpPr/>
            <p:nvPr/>
          </p:nvCxnSpPr>
          <p:spPr>
            <a:xfrm>
              <a:off x="2099163" y="3781490"/>
              <a:ext cx="6624000" cy="184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088535" y="3779350"/>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8702479" y="3781490"/>
              <a:ext cx="0" cy="216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713503" y="3786736"/>
              <a:ext cx="0" cy="61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714609" y="3576219"/>
              <a:ext cx="0" cy="2174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909297" y="4624319"/>
              <a:ext cx="2425700" cy="95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914060" y="4642886"/>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504610" y="4650823"/>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2747622" y="4636536"/>
              <a:ext cx="0"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圆角矩形 78"/>
            <p:cNvSpPr/>
            <p:nvPr/>
          </p:nvSpPr>
          <p:spPr>
            <a:xfrm>
              <a:off x="648947" y="4822688"/>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光学红外</a:t>
              </a:r>
            </a:p>
          </p:txBody>
        </p:sp>
        <p:sp>
          <p:nvSpPr>
            <p:cNvPr id="80" name="圆角矩形 79"/>
            <p:cNvSpPr/>
            <p:nvPr/>
          </p:nvSpPr>
          <p:spPr>
            <a:xfrm>
              <a:off x="1249022" y="4829038"/>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射电</a:t>
              </a:r>
            </a:p>
          </p:txBody>
        </p:sp>
        <p:sp>
          <p:nvSpPr>
            <p:cNvPr id="81" name="圆角矩形 80"/>
            <p:cNvSpPr/>
            <p:nvPr/>
          </p:nvSpPr>
          <p:spPr>
            <a:xfrm>
              <a:off x="1868147" y="4814751"/>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太阳</a:t>
              </a:r>
            </a:p>
          </p:txBody>
        </p:sp>
        <p:sp>
          <p:nvSpPr>
            <p:cNvPr id="82" name="圆角矩形 81"/>
            <p:cNvSpPr/>
            <p:nvPr/>
          </p:nvSpPr>
          <p:spPr>
            <a:xfrm>
              <a:off x="2485685" y="4798876"/>
              <a:ext cx="519112"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天力天测</a:t>
              </a:r>
            </a:p>
          </p:txBody>
        </p:sp>
        <p:cxnSp>
          <p:nvCxnSpPr>
            <p:cNvPr id="83" name="直接连接符 82"/>
            <p:cNvCxnSpPr/>
            <p:nvPr/>
          </p:nvCxnSpPr>
          <p:spPr>
            <a:xfrm>
              <a:off x="3333136" y="4654688"/>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圆角矩形 83"/>
            <p:cNvSpPr/>
            <p:nvPr/>
          </p:nvSpPr>
          <p:spPr>
            <a:xfrm>
              <a:off x="3090522" y="4798876"/>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天文服务</a:t>
              </a:r>
            </a:p>
          </p:txBody>
        </p:sp>
        <p:sp>
          <p:nvSpPr>
            <p:cNvPr id="98" name="任意多边形 97"/>
            <p:cNvSpPr/>
            <p:nvPr/>
          </p:nvSpPr>
          <p:spPr>
            <a:xfrm>
              <a:off x="6379659" y="3964025"/>
              <a:ext cx="1441104" cy="468000"/>
            </a:xfrm>
            <a:custGeom>
              <a:avLst/>
              <a:gdLst>
                <a:gd name="connsiteX0" fmla="*/ 0 w 1610805"/>
                <a:gd name="connsiteY0" fmla="*/ 0 h 805402"/>
                <a:gd name="connsiteX1" fmla="*/ 1610805 w 1610805"/>
                <a:gd name="connsiteY1" fmla="*/ 0 h 805402"/>
                <a:gd name="connsiteX2" fmla="*/ 1610805 w 1610805"/>
                <a:gd name="connsiteY2" fmla="*/ 805402 h 805402"/>
                <a:gd name="connsiteX3" fmla="*/ 0 w 1610805"/>
                <a:gd name="connsiteY3" fmla="*/ 805402 h 805402"/>
                <a:gd name="connsiteX4" fmla="*/ 0 w 1610805"/>
                <a:gd name="connsiteY4" fmla="*/ 0 h 805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805" h="805402">
                  <a:moveTo>
                    <a:pt x="0" y="0"/>
                  </a:moveTo>
                  <a:lnTo>
                    <a:pt x="1610805" y="0"/>
                  </a:lnTo>
                  <a:lnTo>
                    <a:pt x="1610805" y="805402"/>
                  </a:lnTo>
                  <a:lnTo>
                    <a:pt x="0" y="805402"/>
                  </a:lnTo>
                  <a:lnTo>
                    <a:pt x="0" y="0"/>
                  </a:lnTo>
                  <a:close/>
                </a:path>
              </a:pathLst>
            </a:custGeom>
            <a:solidFill>
              <a:schemeClr val="accent5"/>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620" rIns="7620" bIns="7620" spcCol="1270" anchor="ctr"/>
            <a:lstStyle/>
            <a:p>
              <a:pPr algn="ctr" defTabSz="533400" eaLnBrk="1" fontAlgn="auto" hangingPunct="1">
                <a:lnSpc>
                  <a:spcPct val="90000"/>
                </a:lnSpc>
                <a:spcBef>
                  <a:spcPts val="0"/>
                </a:spcBef>
                <a:spcAft>
                  <a:spcPct val="35000"/>
                </a:spcAft>
                <a:defRPr/>
              </a:pPr>
              <a:r>
                <a:rPr lang="zh-CN" altLang="en-US" sz="1800" b="1" dirty="0">
                  <a:solidFill>
                    <a:prstClr val="white"/>
                  </a:solidFill>
                  <a:latin typeface="微软雅黑" panose="020B0503020204020204" pitchFamily="34" charset="-122"/>
                  <a:ea typeface="微软雅黑" panose="020B0503020204020204" pitchFamily="34" charset="-122"/>
                </a:rPr>
                <a:t>技术与发展部</a:t>
              </a:r>
            </a:p>
          </p:txBody>
        </p:sp>
        <p:cxnSp>
          <p:nvCxnSpPr>
            <p:cNvPr id="99" name="直接连接符 98"/>
            <p:cNvCxnSpPr/>
            <p:nvPr/>
          </p:nvCxnSpPr>
          <p:spPr>
            <a:xfrm>
              <a:off x="7402676" y="4647804"/>
              <a:ext cx="0"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7091230" y="3799229"/>
              <a:ext cx="0" cy="180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6189488" y="4632022"/>
              <a:ext cx="1836000" cy="95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6195045" y="4649514"/>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6785595" y="4657451"/>
              <a:ext cx="3175"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8028607" y="4643164"/>
              <a:ext cx="0" cy="180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圆角矩形 104"/>
            <p:cNvSpPr/>
            <p:nvPr/>
          </p:nvSpPr>
          <p:spPr>
            <a:xfrm>
              <a:off x="5929932" y="4829316"/>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光学天文</a:t>
              </a:r>
            </a:p>
          </p:txBody>
        </p:sp>
        <p:sp>
          <p:nvSpPr>
            <p:cNvPr id="106" name="圆角矩形 105"/>
            <p:cNvSpPr/>
            <p:nvPr/>
          </p:nvSpPr>
          <p:spPr>
            <a:xfrm>
              <a:off x="6530007" y="4835666"/>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射电天文</a:t>
              </a:r>
            </a:p>
          </p:txBody>
        </p:sp>
        <p:sp>
          <p:nvSpPr>
            <p:cNvPr id="107" name="圆角矩形 106"/>
            <p:cNvSpPr/>
            <p:nvPr/>
          </p:nvSpPr>
          <p:spPr>
            <a:xfrm>
              <a:off x="7149132" y="4821379"/>
              <a:ext cx="519113"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空间天文</a:t>
              </a:r>
            </a:p>
          </p:txBody>
        </p:sp>
        <p:sp>
          <p:nvSpPr>
            <p:cNvPr id="108" name="圆角矩形 107"/>
            <p:cNvSpPr/>
            <p:nvPr/>
          </p:nvSpPr>
          <p:spPr>
            <a:xfrm>
              <a:off x="7766670" y="4805504"/>
              <a:ext cx="519112" cy="756000"/>
            </a:xfrm>
            <a:prstGeom prst="roundRect">
              <a:avLst/>
            </a:prstGeom>
            <a:solidFill>
              <a:schemeClr val="accent1">
                <a:lumMod val="75000"/>
              </a:schemeClr>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7620" tIns="72000" rIns="7620" bIns="7620" spcCol="1270"/>
            <a:lstStyle/>
            <a:p>
              <a:pPr algn="ctr" defTabSz="533400" eaLnBrk="1" fontAlgn="auto" hangingPunct="1">
                <a:lnSpc>
                  <a:spcPct val="90000"/>
                </a:lnSpc>
                <a:spcBef>
                  <a:spcPts val="0"/>
                </a:spcBef>
                <a:spcAft>
                  <a:spcPct val="35000"/>
                </a:spcAft>
                <a:defRPr/>
              </a:pPr>
              <a:r>
                <a:rPr lang="zh-CN" altLang="en-US" sz="1500" b="1" dirty="0">
                  <a:solidFill>
                    <a:prstClr val="white"/>
                  </a:solidFill>
                  <a:latin typeface="微软雅黑" panose="020B0503020204020204" pitchFamily="34" charset="-122"/>
                  <a:ea typeface="微软雅黑" panose="020B0503020204020204" pitchFamily="34" charset="-122"/>
                </a:rPr>
                <a:t>模拟数据挖掘</a:t>
              </a:r>
            </a:p>
          </p:txBody>
        </p:sp>
        <p:cxnSp>
          <p:nvCxnSpPr>
            <p:cNvPr id="111" name="直接连接符 110"/>
            <p:cNvCxnSpPr/>
            <p:nvPr/>
          </p:nvCxnSpPr>
          <p:spPr>
            <a:xfrm>
              <a:off x="7097858" y="4428701"/>
              <a:ext cx="0" cy="21600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3416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CAMS for China-VO</a:t>
            </a:r>
            <a:endParaRPr lang="zh-CN" altLang="en-US" dirty="0"/>
          </a:p>
        </p:txBody>
      </p:sp>
      <p:sp>
        <p:nvSpPr>
          <p:cNvPr id="2" name="内容占位符 1"/>
          <p:cNvSpPr>
            <a:spLocks noGrp="1"/>
          </p:cNvSpPr>
          <p:nvPr>
            <p:ph idx="1"/>
          </p:nvPr>
        </p:nvSpPr>
        <p:spPr/>
        <p:txBody>
          <a:bodyPr>
            <a:normAutofit fontScale="85000" lnSpcReduction="20000"/>
          </a:bodyPr>
          <a:lstStyle/>
          <a:p>
            <a:pPr marL="0" indent="0">
              <a:buNone/>
            </a:pPr>
            <a:r>
              <a:rPr lang="en-US" altLang="zh-CN" i="1" dirty="0" smtClean="0">
                <a:solidFill>
                  <a:srgbClr val="C00000"/>
                </a:solidFill>
                <a:latin typeface="+mn-lt"/>
              </a:rPr>
              <a:t>Center of Astronomical Mega Science, CAS</a:t>
            </a:r>
          </a:p>
          <a:p>
            <a:pPr>
              <a:buClr>
                <a:srgbClr val="C00000"/>
              </a:buClr>
            </a:pPr>
            <a:r>
              <a:rPr lang="zh-CN" altLang="en-US" dirty="0" smtClean="0">
                <a:latin typeface="+mn-lt"/>
              </a:rPr>
              <a:t>舞台</a:t>
            </a:r>
            <a:endParaRPr lang="en-US" altLang="zh-CN" dirty="0" smtClean="0">
              <a:latin typeface="+mn-lt"/>
            </a:endParaRPr>
          </a:p>
          <a:p>
            <a:pPr lvl="1">
              <a:buClr>
                <a:srgbClr val="C00000"/>
              </a:buClr>
            </a:pPr>
            <a:r>
              <a:rPr lang="zh-CN" altLang="en-US" sz="2100" dirty="0"/>
              <a:t>资源汇聚</a:t>
            </a:r>
            <a:endParaRPr lang="en-US" altLang="zh-CN" sz="2100" dirty="0"/>
          </a:p>
          <a:p>
            <a:pPr lvl="1">
              <a:buClr>
                <a:srgbClr val="C00000"/>
              </a:buClr>
            </a:pPr>
            <a:r>
              <a:rPr lang="zh-CN" altLang="en-US" sz="2100" dirty="0"/>
              <a:t>开放共享</a:t>
            </a:r>
            <a:endParaRPr lang="en-US" altLang="zh-CN" sz="2100" dirty="0"/>
          </a:p>
          <a:p>
            <a:pPr lvl="1">
              <a:buClr>
                <a:srgbClr val="C00000"/>
              </a:buClr>
            </a:pPr>
            <a:r>
              <a:rPr lang="zh-CN" altLang="en-US" sz="2100" dirty="0"/>
              <a:t>用户体验</a:t>
            </a:r>
            <a:endParaRPr lang="en-US" altLang="zh-CN" sz="2100" dirty="0"/>
          </a:p>
          <a:p>
            <a:pPr lvl="1">
              <a:buClr>
                <a:srgbClr val="C00000"/>
              </a:buClr>
            </a:pPr>
            <a:r>
              <a:rPr lang="zh-CN" altLang="en-US" sz="2100" dirty="0"/>
              <a:t>国际交流</a:t>
            </a:r>
            <a:endParaRPr lang="en-US" altLang="zh-CN" sz="2100" dirty="0"/>
          </a:p>
          <a:p>
            <a:pPr>
              <a:buClr>
                <a:srgbClr val="C00000"/>
              </a:buClr>
            </a:pPr>
            <a:r>
              <a:rPr lang="zh-CN" altLang="en-US" dirty="0" smtClean="0">
                <a:latin typeface="+mn-lt"/>
              </a:rPr>
              <a:t>保障</a:t>
            </a:r>
            <a:endParaRPr lang="en-US" altLang="zh-CN" dirty="0" smtClean="0">
              <a:latin typeface="+mn-lt"/>
            </a:endParaRPr>
          </a:p>
          <a:p>
            <a:pPr lvl="1">
              <a:buClr>
                <a:srgbClr val="C00000"/>
              </a:buClr>
            </a:pPr>
            <a:r>
              <a:rPr lang="zh-CN" altLang="en-US" sz="2100" dirty="0"/>
              <a:t>体制</a:t>
            </a:r>
            <a:endParaRPr lang="en-US" altLang="zh-CN" sz="2100" dirty="0" smtClean="0">
              <a:latin typeface="+mn-lt"/>
            </a:endParaRPr>
          </a:p>
          <a:p>
            <a:pPr lvl="1">
              <a:buClr>
                <a:srgbClr val="C00000"/>
              </a:buClr>
            </a:pPr>
            <a:r>
              <a:rPr lang="zh-CN" altLang="en-US" sz="2100" dirty="0" smtClean="0">
                <a:latin typeface="+mn-lt"/>
              </a:rPr>
              <a:t>机制</a:t>
            </a:r>
            <a:endParaRPr lang="en-US" altLang="zh-CN" sz="2100" dirty="0" smtClean="0">
              <a:latin typeface="+mn-lt"/>
            </a:endParaRPr>
          </a:p>
          <a:p>
            <a:pPr lvl="1">
              <a:buClr>
                <a:srgbClr val="C00000"/>
              </a:buClr>
            </a:pPr>
            <a:r>
              <a:rPr lang="zh-CN" altLang="en-US" sz="2100" dirty="0" smtClean="0">
                <a:latin typeface="+mn-lt"/>
              </a:rPr>
              <a:t>资源</a:t>
            </a:r>
            <a:endParaRPr lang="en-US" altLang="zh-CN" sz="2100" dirty="0" smtClean="0">
              <a:latin typeface="+mn-lt"/>
            </a:endParaRPr>
          </a:p>
          <a:p>
            <a:pPr>
              <a:buClr>
                <a:srgbClr val="C00000"/>
              </a:buClr>
            </a:pPr>
            <a:r>
              <a:rPr lang="zh-CN" altLang="en-US" dirty="0" smtClean="0">
                <a:latin typeface="+mn-lt"/>
              </a:rPr>
              <a:t>要求</a:t>
            </a:r>
            <a:endParaRPr lang="en-US" altLang="zh-CN" dirty="0" smtClean="0">
              <a:latin typeface="+mn-lt"/>
            </a:endParaRPr>
          </a:p>
          <a:p>
            <a:pPr lvl="1">
              <a:buClr>
                <a:srgbClr val="C00000"/>
              </a:buClr>
            </a:pPr>
            <a:r>
              <a:rPr lang="en-US" altLang="zh-CN" sz="2100" dirty="0" smtClean="0">
                <a:latin typeface="+mn-lt"/>
              </a:rPr>
              <a:t>7x24</a:t>
            </a:r>
            <a:r>
              <a:rPr lang="zh-CN" altLang="en-US" sz="2100" dirty="0" smtClean="0">
                <a:latin typeface="+mn-lt"/>
              </a:rPr>
              <a:t>生产性运行服务</a:t>
            </a:r>
            <a:endParaRPr lang="en-US" altLang="zh-CN" sz="2100" dirty="0" smtClean="0">
              <a:latin typeface="+mn-lt"/>
            </a:endParaRPr>
          </a:p>
          <a:p>
            <a:pPr lvl="1">
              <a:buClr>
                <a:srgbClr val="C00000"/>
              </a:buClr>
            </a:pPr>
            <a:r>
              <a:rPr lang="zh-CN" altLang="en-US" sz="2100" dirty="0" smtClean="0">
                <a:latin typeface="+mn-lt"/>
              </a:rPr>
              <a:t>数据完整性和</a:t>
            </a:r>
            <a:r>
              <a:rPr lang="zh-CN" altLang="en-US" sz="2100" dirty="0" smtClean="0">
                <a:latin typeface="+mn-lt"/>
              </a:rPr>
              <a:t>安全</a:t>
            </a:r>
            <a:endParaRPr lang="en-US" altLang="zh-CN" sz="2100" dirty="0" smtClean="0">
              <a:latin typeface="+mn-lt"/>
            </a:endParaRPr>
          </a:p>
          <a:p>
            <a:pPr lvl="1">
              <a:buClr>
                <a:srgbClr val="C00000"/>
              </a:buClr>
            </a:pPr>
            <a:r>
              <a:rPr lang="zh-CN" altLang="en-US" sz="2100" dirty="0" smtClean="0"/>
              <a:t>服务高效技术</a:t>
            </a:r>
            <a:r>
              <a:rPr lang="zh-CN" altLang="en-US" sz="2100" dirty="0"/>
              <a:t>先进</a:t>
            </a:r>
            <a:endParaRPr lang="zh-CN" altLang="en-US" sz="2100" dirty="0">
              <a:latin typeface="+mn-lt"/>
            </a:endParaRPr>
          </a:p>
        </p:txBody>
      </p:sp>
      <p:grpSp>
        <p:nvGrpSpPr>
          <p:cNvPr id="24" name="组合 23"/>
          <p:cNvGrpSpPr/>
          <p:nvPr/>
        </p:nvGrpSpPr>
        <p:grpSpPr>
          <a:xfrm>
            <a:off x="4511824" y="2204864"/>
            <a:ext cx="6768752" cy="4251462"/>
            <a:chOff x="373868" y="1451986"/>
            <a:chExt cx="8011846" cy="5115558"/>
          </a:xfrm>
        </p:grpSpPr>
        <p:sp>
          <p:nvSpPr>
            <p:cNvPr id="25" name="矩形 24"/>
            <p:cNvSpPr/>
            <p:nvPr/>
          </p:nvSpPr>
          <p:spPr>
            <a:xfrm>
              <a:off x="1780295" y="2886209"/>
              <a:ext cx="5261679" cy="2184954"/>
            </a:xfrm>
            <a:prstGeom prst="rect">
              <a:avLst/>
            </a:prstGeom>
          </p:spPr>
          <p:txBody>
            <a:bodyPr wrap="square">
              <a:spAutoFit/>
            </a:bodyPr>
            <a:lstStyle/>
            <a:p>
              <a:pPr algn="ctr" eaLnBrk="1" fontAlgn="auto" hangingPunct="1">
                <a:lnSpc>
                  <a:spcPct val="140000"/>
                </a:lnSpc>
                <a:spcBef>
                  <a:spcPts val="0"/>
                </a:spcBef>
                <a:spcAft>
                  <a:spcPts val="0"/>
                </a:spcAft>
              </a:pPr>
              <a:r>
                <a:rPr lang="zh-CN" altLang="en-US" sz="1600" dirty="0">
                  <a:solidFill>
                    <a:srgbClr val="0000FF"/>
                  </a:solidFill>
                  <a:latin typeface="黑体"/>
                  <a:ea typeface="黑体"/>
                  <a:cs typeface="黑体"/>
                </a:rPr>
                <a:t>暗物质本质是什么</a:t>
              </a:r>
              <a:r>
                <a:rPr lang="en-US" altLang="zh-CN" sz="1600" dirty="0" smtClean="0">
                  <a:solidFill>
                    <a:srgbClr val="0000FF"/>
                  </a:solidFill>
                  <a:latin typeface="黑体"/>
                  <a:ea typeface="黑体"/>
                  <a:cs typeface="黑体"/>
                </a:rPr>
                <a:t>?</a:t>
              </a:r>
            </a:p>
            <a:p>
              <a:pPr algn="ctr" eaLnBrk="1" fontAlgn="auto" hangingPunct="1">
                <a:lnSpc>
                  <a:spcPct val="140000"/>
                </a:lnSpc>
                <a:spcBef>
                  <a:spcPts val="0"/>
                </a:spcBef>
                <a:spcAft>
                  <a:spcPts val="0"/>
                </a:spcAft>
              </a:pPr>
              <a:r>
                <a:rPr lang="zh-CN" altLang="en-US" sz="1600" dirty="0">
                  <a:solidFill>
                    <a:srgbClr val="0000FF"/>
                  </a:solidFill>
                  <a:latin typeface="黑体"/>
                  <a:ea typeface="黑体"/>
                  <a:cs typeface="黑体"/>
                </a:rPr>
                <a:t>宇宙结构如何形成和演化</a:t>
              </a:r>
              <a:r>
                <a:rPr lang="en-US" altLang="zh-CN" sz="1600" dirty="0" smtClean="0">
                  <a:solidFill>
                    <a:srgbClr val="0000FF"/>
                  </a:solidFill>
                  <a:latin typeface="黑体"/>
                  <a:ea typeface="黑体"/>
                  <a:cs typeface="黑体"/>
                </a:rPr>
                <a:t>?</a:t>
              </a:r>
            </a:p>
            <a:p>
              <a:pPr algn="ctr" eaLnBrk="1" fontAlgn="auto" hangingPunct="1">
                <a:lnSpc>
                  <a:spcPct val="140000"/>
                </a:lnSpc>
                <a:spcBef>
                  <a:spcPts val="0"/>
                </a:spcBef>
                <a:spcAft>
                  <a:spcPts val="0"/>
                </a:spcAft>
              </a:pPr>
              <a:r>
                <a:rPr lang="zh-CN" altLang="en-US" sz="1600" dirty="0">
                  <a:solidFill>
                    <a:srgbClr val="0000FF"/>
                  </a:solidFill>
                  <a:latin typeface="黑体"/>
                  <a:ea typeface="黑体"/>
                  <a:cs typeface="黑体"/>
                </a:rPr>
                <a:t>第</a:t>
              </a:r>
              <a:r>
                <a:rPr lang="zh-CN" altLang="en-US" sz="1600" dirty="0" smtClean="0">
                  <a:solidFill>
                    <a:srgbClr val="0000FF"/>
                  </a:solidFill>
                  <a:latin typeface="黑体"/>
                  <a:ea typeface="黑体"/>
                  <a:cs typeface="黑体"/>
                </a:rPr>
                <a:t>一代天体</a:t>
              </a:r>
              <a:r>
                <a:rPr lang="zh-CN" altLang="en-US" sz="1600" dirty="0">
                  <a:solidFill>
                    <a:srgbClr val="0000FF"/>
                  </a:solidFill>
                  <a:latin typeface="黑体"/>
                  <a:ea typeface="黑体"/>
                  <a:cs typeface="黑体"/>
                </a:rPr>
                <a:t>如何电离宇宙和何时</a:t>
              </a:r>
              <a:r>
                <a:rPr lang="zh-CN" altLang="en-US" sz="1600" dirty="0" smtClean="0">
                  <a:solidFill>
                    <a:srgbClr val="0000FF"/>
                  </a:solidFill>
                  <a:latin typeface="黑体"/>
                  <a:ea typeface="黑体"/>
                  <a:cs typeface="黑体"/>
                </a:rPr>
                <a:t>发生？</a:t>
              </a:r>
              <a:endParaRPr lang="en-US" altLang="zh-CN" sz="1600" dirty="0" smtClean="0">
                <a:solidFill>
                  <a:srgbClr val="0000FF"/>
                </a:solidFill>
                <a:latin typeface="黑体"/>
                <a:ea typeface="黑体"/>
                <a:cs typeface="黑体"/>
              </a:endParaRPr>
            </a:p>
            <a:p>
              <a:pPr algn="ctr" eaLnBrk="1" fontAlgn="auto" hangingPunct="1">
                <a:lnSpc>
                  <a:spcPct val="140000"/>
                </a:lnSpc>
                <a:spcBef>
                  <a:spcPts val="0"/>
                </a:spcBef>
                <a:spcAft>
                  <a:spcPts val="0"/>
                </a:spcAft>
              </a:pPr>
              <a:r>
                <a:rPr lang="zh-CN" altLang="en-US" sz="1600" dirty="0">
                  <a:solidFill>
                    <a:srgbClr val="0000FF"/>
                  </a:solidFill>
                  <a:latin typeface="黑体"/>
                  <a:ea typeface="黑体"/>
                  <a:cs typeface="黑体"/>
                </a:rPr>
                <a:t>黑洞如何影响其周围环境？</a:t>
              </a:r>
              <a:endParaRPr lang="en-US" altLang="zh-CN" sz="1600" dirty="0">
                <a:solidFill>
                  <a:srgbClr val="0000FF"/>
                </a:solidFill>
                <a:latin typeface="黑体"/>
                <a:ea typeface="黑体"/>
                <a:cs typeface="黑体"/>
              </a:endParaRPr>
            </a:p>
            <a:p>
              <a:pPr algn="ctr" eaLnBrk="1" fontAlgn="auto" hangingPunct="1">
                <a:lnSpc>
                  <a:spcPct val="140000"/>
                </a:lnSpc>
                <a:spcBef>
                  <a:spcPts val="0"/>
                </a:spcBef>
                <a:spcAft>
                  <a:spcPts val="0"/>
                </a:spcAft>
              </a:pPr>
              <a:r>
                <a:rPr lang="zh-CN" altLang="en-US" sz="1600" dirty="0">
                  <a:solidFill>
                    <a:srgbClr val="0000FF"/>
                  </a:solidFill>
                  <a:latin typeface="黑体"/>
                  <a:ea typeface="黑体"/>
                  <a:cs typeface="黑体"/>
                </a:rPr>
                <a:t>宇宙为什么加速膨胀</a:t>
              </a:r>
              <a:r>
                <a:rPr lang="zh-CN" altLang="en-US" sz="1600" dirty="0" smtClean="0">
                  <a:solidFill>
                    <a:srgbClr val="0000FF"/>
                  </a:solidFill>
                  <a:latin typeface="黑体"/>
                  <a:ea typeface="黑体"/>
                  <a:cs typeface="黑体"/>
                </a:rPr>
                <a:t>？</a:t>
              </a:r>
              <a:endParaRPr lang="zh-CN" altLang="en-US" sz="1600" dirty="0">
                <a:solidFill>
                  <a:srgbClr val="0000FF"/>
                </a:solidFill>
                <a:latin typeface="黑体"/>
                <a:ea typeface="黑体"/>
                <a:cs typeface="黑体"/>
              </a:endParaRPr>
            </a:p>
          </p:txBody>
        </p:sp>
        <p:sp>
          <p:nvSpPr>
            <p:cNvPr id="26" name="六边形 25"/>
            <p:cNvSpPr/>
            <p:nvPr/>
          </p:nvSpPr>
          <p:spPr>
            <a:xfrm>
              <a:off x="1403718" y="2056141"/>
              <a:ext cx="6032638" cy="3930297"/>
            </a:xfrm>
            <a:prstGeom prst="hexagon">
              <a:avLst>
                <a:gd name="adj" fmla="val 33967"/>
                <a:gd name="vf" fmla="val 115470"/>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kumimoji="1" lang="zh-CN" altLang="en-US" sz="1400">
                <a:solidFill>
                  <a:srgbClr val="C00000"/>
                </a:solidFill>
              </a:endParaRPr>
            </a:p>
          </p:txBody>
        </p:sp>
        <p:grpSp>
          <p:nvGrpSpPr>
            <p:cNvPr id="27" name="组 22"/>
            <p:cNvGrpSpPr/>
            <p:nvPr/>
          </p:nvGrpSpPr>
          <p:grpSpPr>
            <a:xfrm>
              <a:off x="4961464" y="1451986"/>
              <a:ext cx="1917053" cy="1442888"/>
              <a:chOff x="4293320" y="1832455"/>
              <a:chExt cx="1616952" cy="1282733"/>
            </a:xfrm>
          </p:grpSpPr>
          <p:pic>
            <p:nvPicPr>
              <p:cNvPr id="42" name="Picture 6"/>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93320" y="1880049"/>
                <a:ext cx="1616952" cy="1235139"/>
              </a:xfrm>
              <a:prstGeom prst="ellipse">
                <a:avLst/>
              </a:prstGeom>
              <a:ln w="12700" cap="sq" cmpd="sng">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3" name="矩形 42"/>
              <p:cNvSpPr/>
              <p:nvPr/>
            </p:nvSpPr>
            <p:spPr>
              <a:xfrm>
                <a:off x="4561509" y="1832455"/>
                <a:ext cx="1080572" cy="559684"/>
              </a:xfrm>
              <a:prstGeom prst="rect">
                <a:avLst/>
              </a:prstGeom>
            </p:spPr>
            <p:txBody>
              <a:bodyPr wrap="none">
                <a:spAutoFit/>
              </a:bodyPr>
              <a:lstStyle/>
              <a:p>
                <a:pPr algn="ctr" eaLnBrk="1" fontAlgn="auto" hangingPunct="1">
                  <a:spcBef>
                    <a:spcPts val="0"/>
                  </a:spcBef>
                  <a:spcAft>
                    <a:spcPts val="0"/>
                  </a:spcAft>
                </a:pPr>
                <a:r>
                  <a:rPr kumimoji="1" lang="en-US" altLang="zh-CN" sz="1400" b="1" dirty="0" smtClean="0">
                    <a:solidFill>
                      <a:srgbClr val="FFFF00"/>
                    </a:solidFill>
                    <a:latin typeface="黑体" panose="02010609060101010101" pitchFamily="49" charset="-122"/>
                    <a:ea typeface="黑体" panose="02010609060101010101" pitchFamily="49" charset="-122"/>
                  </a:rPr>
                  <a:t>FAST</a:t>
                </a:r>
              </a:p>
              <a:p>
                <a:pPr algn="ctr" eaLnBrk="1" fontAlgn="auto" hangingPunct="1">
                  <a:spcBef>
                    <a:spcPts val="0"/>
                  </a:spcBef>
                  <a:spcAft>
                    <a:spcPts val="0"/>
                  </a:spcAft>
                </a:pPr>
                <a:r>
                  <a:rPr kumimoji="1" lang="zh-CN" altLang="en-US" sz="1400" b="1" dirty="0" smtClean="0">
                    <a:solidFill>
                      <a:srgbClr val="FFFF00"/>
                    </a:solidFill>
                    <a:latin typeface="黑体" panose="02010609060101010101" pitchFamily="49" charset="-122"/>
                    <a:ea typeface="黑体" panose="02010609060101010101" pitchFamily="49" charset="-122"/>
                  </a:rPr>
                  <a:t>射电大口径</a:t>
                </a:r>
                <a:endParaRPr kumimoji="1" lang="zh-CN" altLang="en-US" sz="1400" b="1" dirty="0">
                  <a:solidFill>
                    <a:srgbClr val="FFFF00"/>
                  </a:solidFill>
                  <a:latin typeface="黑体" panose="02010609060101010101" pitchFamily="49" charset="-122"/>
                  <a:ea typeface="黑体" panose="02010609060101010101" pitchFamily="49" charset="-122"/>
                </a:endParaRPr>
              </a:p>
            </p:txBody>
          </p:sp>
        </p:grpSp>
        <p:grpSp>
          <p:nvGrpSpPr>
            <p:cNvPr id="28" name="组 25"/>
            <p:cNvGrpSpPr/>
            <p:nvPr/>
          </p:nvGrpSpPr>
          <p:grpSpPr>
            <a:xfrm>
              <a:off x="1923319" y="1457668"/>
              <a:ext cx="1972819" cy="1402037"/>
              <a:chOff x="2740591" y="2026308"/>
              <a:chExt cx="1618488" cy="1279930"/>
            </a:xfrm>
          </p:grpSpPr>
          <p:pic>
            <p:nvPicPr>
              <p:cNvPr id="40" name="图片 1"/>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2740591" y="2071798"/>
                <a:ext cx="1618488" cy="1234440"/>
              </a:xfrm>
              <a:prstGeom prst="ellipse">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41" name="矩形 40"/>
              <p:cNvSpPr/>
              <p:nvPr/>
            </p:nvSpPr>
            <p:spPr>
              <a:xfrm>
                <a:off x="3019285" y="2026308"/>
                <a:ext cx="1051025" cy="574732"/>
              </a:xfrm>
              <a:prstGeom prst="rect">
                <a:avLst/>
              </a:prstGeom>
            </p:spPr>
            <p:txBody>
              <a:bodyPr wrap="none">
                <a:spAutoFit/>
              </a:bodyPr>
              <a:lstStyle/>
              <a:p>
                <a:pPr algn="ctr" eaLnBrk="1" fontAlgn="auto" hangingPunct="1">
                  <a:spcBef>
                    <a:spcPts val="0"/>
                  </a:spcBef>
                  <a:spcAft>
                    <a:spcPts val="0"/>
                  </a:spcAft>
                </a:pPr>
                <a:r>
                  <a:rPr kumimoji="1" lang="en-US" altLang="zh-CN" sz="1400" b="1" dirty="0" smtClean="0">
                    <a:solidFill>
                      <a:srgbClr val="FFFF00"/>
                    </a:solidFill>
                    <a:latin typeface="黑体" panose="02010609060101010101" pitchFamily="49" charset="-122"/>
                    <a:ea typeface="黑体" panose="02010609060101010101" pitchFamily="49" charset="-122"/>
                  </a:rPr>
                  <a:t>LAMOST</a:t>
                </a:r>
              </a:p>
              <a:p>
                <a:pPr algn="ctr" eaLnBrk="1" fontAlgn="auto" hangingPunct="1">
                  <a:spcBef>
                    <a:spcPts val="0"/>
                  </a:spcBef>
                  <a:spcAft>
                    <a:spcPts val="0"/>
                  </a:spcAft>
                </a:pPr>
                <a:r>
                  <a:rPr kumimoji="1" lang="zh-CN" altLang="en-US" sz="1400" b="1" dirty="0" smtClean="0">
                    <a:solidFill>
                      <a:srgbClr val="FFFF00"/>
                    </a:solidFill>
                    <a:latin typeface="黑体" panose="02010609060101010101" pitchFamily="49" charset="-122"/>
                    <a:ea typeface="黑体" panose="02010609060101010101" pitchFamily="49" charset="-122"/>
                  </a:rPr>
                  <a:t>光学大视场</a:t>
                </a:r>
                <a:endParaRPr lang="zh-CN" altLang="en-US" sz="1400" b="1" dirty="0">
                  <a:solidFill>
                    <a:srgbClr val="FFFF00"/>
                  </a:solidFill>
                  <a:latin typeface="黑体" panose="02010609060101010101" pitchFamily="49" charset="-122"/>
                  <a:ea typeface="黑体" panose="02010609060101010101" pitchFamily="49" charset="-122"/>
                </a:endParaRPr>
              </a:p>
            </p:txBody>
          </p:sp>
        </p:grpSp>
        <p:grpSp>
          <p:nvGrpSpPr>
            <p:cNvPr id="29" name="组 23"/>
            <p:cNvGrpSpPr/>
            <p:nvPr/>
          </p:nvGrpSpPr>
          <p:grpSpPr>
            <a:xfrm>
              <a:off x="6486997" y="3397527"/>
              <a:ext cx="1898717" cy="1402303"/>
              <a:chOff x="7072386" y="3712815"/>
              <a:chExt cx="1618488" cy="1234440"/>
            </a:xfrm>
          </p:grpSpPr>
          <p:pic>
            <p:nvPicPr>
              <p:cNvPr id="38" name="Picture 15" descr="ska"/>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72386" y="3712815"/>
                <a:ext cx="1618488" cy="1234440"/>
              </a:xfrm>
              <a:prstGeom prst="ellipse">
                <a:avLst/>
              </a:prstGeom>
              <a:noFill/>
              <a:extLst>
                <a:ext uri="{909E8E84-426E-40dd-AFC4-6F175D3DCCD1}">
                  <a14:hiddenFill xmlns="" xmlns:a14="http://schemas.microsoft.com/office/drawing/2010/main">
                    <a:solidFill>
                      <a:srgbClr val="FFFFFF"/>
                    </a:solidFill>
                  </a14:hiddenFill>
                </a:ext>
              </a:extLst>
            </p:spPr>
          </p:pic>
          <p:sp>
            <p:nvSpPr>
              <p:cNvPr id="39" name="矩形 38"/>
              <p:cNvSpPr/>
              <p:nvPr/>
            </p:nvSpPr>
            <p:spPr>
              <a:xfrm>
                <a:off x="7365586" y="3737819"/>
                <a:ext cx="1092044" cy="554201"/>
              </a:xfrm>
              <a:prstGeom prst="rect">
                <a:avLst/>
              </a:prstGeom>
            </p:spPr>
            <p:txBody>
              <a:bodyPr wrap="none">
                <a:spAutoFit/>
              </a:bodyPr>
              <a:lstStyle/>
              <a:p>
                <a:pPr algn="ctr" eaLnBrk="1" fontAlgn="auto" hangingPunct="1">
                  <a:spcBef>
                    <a:spcPts val="0"/>
                  </a:spcBef>
                  <a:spcAft>
                    <a:spcPts val="0"/>
                  </a:spcAft>
                </a:pPr>
                <a:r>
                  <a:rPr kumimoji="1" lang="en-US" altLang="zh-CN" sz="1400" b="1" dirty="0" smtClean="0">
                    <a:solidFill>
                      <a:srgbClr val="FFFF00"/>
                    </a:solidFill>
                    <a:latin typeface="黑体" panose="02010609060101010101" pitchFamily="49" charset="-122"/>
                    <a:ea typeface="黑体" panose="02010609060101010101" pitchFamily="49" charset="-122"/>
                  </a:rPr>
                  <a:t>SKA</a:t>
                </a:r>
              </a:p>
              <a:p>
                <a:pPr algn="ctr" eaLnBrk="1" fontAlgn="auto" hangingPunct="1">
                  <a:spcBef>
                    <a:spcPts val="0"/>
                  </a:spcBef>
                  <a:spcAft>
                    <a:spcPts val="0"/>
                  </a:spcAft>
                </a:pPr>
                <a:r>
                  <a:rPr kumimoji="1" lang="zh-CN" altLang="en-US" sz="1400" b="1" dirty="0" smtClean="0">
                    <a:solidFill>
                      <a:srgbClr val="FFFF00"/>
                    </a:solidFill>
                    <a:latin typeface="黑体" panose="02010609060101010101" pitchFamily="49" charset="-122"/>
                    <a:ea typeface="黑体" panose="02010609060101010101" pitchFamily="49" charset="-122"/>
                  </a:rPr>
                  <a:t>射电大阵列</a:t>
                </a:r>
                <a:endParaRPr kumimoji="1" lang="zh-CN" altLang="en-US" sz="1400" b="1" dirty="0">
                  <a:solidFill>
                    <a:srgbClr val="FFFF00"/>
                  </a:solidFill>
                  <a:latin typeface="黑体" panose="02010609060101010101" pitchFamily="49" charset="-122"/>
                  <a:ea typeface="黑体" panose="02010609060101010101" pitchFamily="49" charset="-122"/>
                </a:endParaRPr>
              </a:p>
            </p:txBody>
          </p:sp>
        </p:grpSp>
        <p:pic>
          <p:nvPicPr>
            <p:cNvPr id="30" name="图片 172" descr="C:\Documents and Settings\Debug\桌面\光学巡天望远镜\20150303\设计图片\巡天模块23.PNG"/>
            <p:cNvPicPr>
              <a:picLocks/>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868" y="3344339"/>
              <a:ext cx="1796440" cy="1260948"/>
            </a:xfrm>
            <a:prstGeom prst="ellipse">
              <a:avLst/>
            </a:prstGeom>
            <a:ln>
              <a:solidFill>
                <a:srgbClr val="003399"/>
              </a:solidFill>
            </a:ln>
            <a:effectLst>
              <a:outerShdw blurRad="292100" dist="139700" dir="2700000" algn="tl" rotWithShape="0">
                <a:srgbClr val="333333">
                  <a:alpha val="65000"/>
                </a:srgbClr>
              </a:outerShdw>
            </a:effectLst>
          </p:spPr>
        </p:pic>
        <p:sp>
          <p:nvSpPr>
            <p:cNvPr id="31" name="矩形 30"/>
            <p:cNvSpPr/>
            <p:nvPr/>
          </p:nvSpPr>
          <p:spPr>
            <a:xfrm>
              <a:off x="663551" y="3422498"/>
              <a:ext cx="1281123" cy="629563"/>
            </a:xfrm>
            <a:prstGeom prst="rect">
              <a:avLst/>
            </a:prstGeom>
            <a:solidFill>
              <a:schemeClr val="bg2">
                <a:alpha val="71000"/>
              </a:schemeClr>
            </a:solidFill>
          </p:spPr>
          <p:txBody>
            <a:bodyPr wrap="none">
              <a:spAutoFit/>
            </a:bodyPr>
            <a:lstStyle/>
            <a:p>
              <a:pPr algn="ctr" eaLnBrk="1" fontAlgn="auto" hangingPunct="1">
                <a:spcBef>
                  <a:spcPts val="0"/>
                </a:spcBef>
                <a:spcAft>
                  <a:spcPts val="0"/>
                </a:spcAft>
              </a:pPr>
              <a:r>
                <a:rPr kumimoji="1" lang="zh-CN" altLang="en-US" sz="1400" b="1" dirty="0">
                  <a:solidFill>
                    <a:srgbClr val="0000CC"/>
                  </a:solidFill>
                  <a:latin typeface="黑体" panose="02010609060101010101" pitchFamily="49" charset="-122"/>
                  <a:ea typeface="黑体" panose="02010609060101010101" pitchFamily="49" charset="-122"/>
                </a:rPr>
                <a:t>空间站</a:t>
              </a:r>
              <a:r>
                <a:rPr kumimoji="1" lang="zh-CN" altLang="en-US" sz="1400" b="1" dirty="0" smtClean="0">
                  <a:solidFill>
                    <a:srgbClr val="0000CC"/>
                  </a:solidFill>
                  <a:latin typeface="黑体" panose="02010609060101010101" pitchFamily="49" charset="-122"/>
                  <a:ea typeface="黑体" panose="02010609060101010101" pitchFamily="49" charset="-122"/>
                </a:rPr>
                <a:t>平台</a:t>
              </a:r>
              <a:endParaRPr kumimoji="1" lang="en-US" altLang="zh-CN" sz="1400" b="1" dirty="0" smtClean="0">
                <a:solidFill>
                  <a:srgbClr val="0000CC"/>
                </a:solidFill>
                <a:latin typeface="黑体" panose="02010609060101010101" pitchFamily="49" charset="-122"/>
                <a:ea typeface="黑体" panose="02010609060101010101" pitchFamily="49" charset="-122"/>
              </a:endParaRPr>
            </a:p>
            <a:p>
              <a:pPr algn="ctr" eaLnBrk="1" fontAlgn="auto" hangingPunct="1">
                <a:spcBef>
                  <a:spcPts val="0"/>
                </a:spcBef>
                <a:spcAft>
                  <a:spcPts val="0"/>
                </a:spcAft>
              </a:pPr>
              <a:r>
                <a:rPr kumimoji="1" lang="zh-CN" altLang="en-US" sz="1400" b="1" dirty="0" smtClean="0">
                  <a:solidFill>
                    <a:srgbClr val="0000CC"/>
                  </a:solidFill>
                  <a:latin typeface="黑体" panose="02010609060101010101" pitchFamily="49" charset="-122"/>
                  <a:ea typeface="黑体" panose="02010609060101010101" pitchFamily="49" charset="-122"/>
                </a:rPr>
                <a:t>光学大视场</a:t>
              </a:r>
              <a:endParaRPr kumimoji="1" lang="zh-CN" altLang="en-US" sz="1400" b="1" dirty="0">
                <a:solidFill>
                  <a:srgbClr val="0000CC"/>
                </a:solidFill>
                <a:latin typeface="黑体" panose="02010609060101010101" pitchFamily="49" charset="-122"/>
                <a:ea typeface="黑体" panose="02010609060101010101" pitchFamily="49" charset="-122"/>
              </a:endParaRPr>
            </a:p>
          </p:txBody>
        </p:sp>
        <p:pic>
          <p:nvPicPr>
            <p:cNvPr id="32" name="图片 31" descr="tmt with the laser guide star at night.jpg"/>
            <p:cNvPicPr>
              <a:picLocks/>
            </p:cNvPicPr>
            <p:nvPr/>
          </p:nvPicPr>
          <p:blipFill rotWithShape="1">
            <a:blip r:embed="rId6" cstate="screen">
              <a:extLst>
                <a:ext uri="{28A0092B-C50C-407E-A947-70E740481C1C}">
                  <a14:useLocalDpi xmlns:a14="http://schemas.microsoft.com/office/drawing/2010/main"/>
                </a:ext>
              </a:extLst>
            </a:blip>
            <a:srcRect t="19734"/>
            <a:stretch/>
          </p:blipFill>
          <p:spPr>
            <a:xfrm>
              <a:off x="5892173" y="5187108"/>
              <a:ext cx="1618488" cy="1310647"/>
            </a:xfrm>
            <a:prstGeom prst="ellipse">
              <a:avLst/>
            </a:prstGeom>
            <a:ln w="12700" cap="sq" cmpd="sng">
              <a:solidFill>
                <a:srgbClr val="000000"/>
              </a:solidFill>
              <a:prstDash val="solid"/>
              <a:miter lim="800000"/>
            </a:ln>
            <a:effectLst>
              <a:outerShdw blurRad="50800" dist="38100" dir="2700000" algn="tl" rotWithShape="0">
                <a:srgbClr val="000000">
                  <a:alpha val="43000"/>
                </a:srgbClr>
              </a:outerShdw>
            </a:effectLst>
          </p:spPr>
        </p:pic>
        <p:sp>
          <p:nvSpPr>
            <p:cNvPr id="33" name="矩形 32"/>
            <p:cNvSpPr/>
            <p:nvPr/>
          </p:nvSpPr>
          <p:spPr>
            <a:xfrm>
              <a:off x="6056013" y="5818050"/>
              <a:ext cx="1281123" cy="629563"/>
            </a:xfrm>
            <a:prstGeom prst="rect">
              <a:avLst/>
            </a:prstGeom>
          </p:spPr>
          <p:txBody>
            <a:bodyPr wrap="none">
              <a:spAutoFit/>
            </a:bodyPr>
            <a:lstStyle/>
            <a:p>
              <a:pPr algn="ctr" eaLnBrk="1" fontAlgn="auto" hangingPunct="1">
                <a:spcBef>
                  <a:spcPts val="0"/>
                </a:spcBef>
                <a:spcAft>
                  <a:spcPts val="0"/>
                </a:spcAft>
              </a:pPr>
              <a:r>
                <a:rPr kumimoji="1" lang="en-US" altLang="zh-CN" sz="1400" b="1" dirty="0" smtClean="0">
                  <a:solidFill>
                    <a:srgbClr val="FFFF00"/>
                  </a:solidFill>
                  <a:latin typeface="黑体" panose="02010609060101010101" pitchFamily="49" charset="-122"/>
                  <a:ea typeface="黑体" panose="02010609060101010101" pitchFamily="49" charset="-122"/>
                </a:rPr>
                <a:t>TMT</a:t>
              </a:r>
            </a:p>
            <a:p>
              <a:pPr algn="ctr" eaLnBrk="1" fontAlgn="auto" hangingPunct="1">
                <a:spcBef>
                  <a:spcPts val="0"/>
                </a:spcBef>
                <a:spcAft>
                  <a:spcPts val="0"/>
                </a:spcAft>
              </a:pPr>
              <a:r>
                <a:rPr kumimoji="1" lang="zh-CN" altLang="en-US" sz="1400" b="1" dirty="0" smtClean="0">
                  <a:solidFill>
                    <a:srgbClr val="FFFF00"/>
                  </a:solidFill>
                  <a:latin typeface="黑体" panose="02010609060101010101" pitchFamily="49" charset="-122"/>
                  <a:ea typeface="黑体" panose="02010609060101010101" pitchFamily="49" charset="-122"/>
                </a:rPr>
                <a:t>光学大口径</a:t>
              </a:r>
              <a:endParaRPr kumimoji="1" lang="zh-CN" altLang="en-US" sz="1400" b="1" dirty="0">
                <a:solidFill>
                  <a:srgbClr val="FFFF00"/>
                </a:solidFill>
                <a:latin typeface="黑体" panose="02010609060101010101" pitchFamily="49" charset="-122"/>
                <a:ea typeface="黑体" panose="02010609060101010101" pitchFamily="49" charset="-122"/>
              </a:endParaRPr>
            </a:p>
          </p:txBody>
        </p:sp>
        <p:pic>
          <p:nvPicPr>
            <p:cNvPr id="34" name="Picture 22"/>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671362" y="5129074"/>
              <a:ext cx="1792975" cy="134539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5" name="Picture 23"/>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72961" y="5187109"/>
              <a:ext cx="1664082" cy="138043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6" name="矩形 35"/>
            <p:cNvSpPr/>
            <p:nvPr/>
          </p:nvSpPr>
          <p:spPr>
            <a:xfrm>
              <a:off x="1767908" y="5884399"/>
              <a:ext cx="1599885" cy="629563"/>
            </a:xfrm>
            <a:prstGeom prst="rect">
              <a:avLst/>
            </a:prstGeom>
          </p:spPr>
          <p:txBody>
            <a:bodyPr wrap="none">
              <a:spAutoFit/>
            </a:bodyPr>
            <a:lstStyle/>
            <a:p>
              <a:pPr algn="ctr" eaLnBrk="1" fontAlgn="auto" hangingPunct="1">
                <a:spcBef>
                  <a:spcPts val="0"/>
                </a:spcBef>
                <a:spcAft>
                  <a:spcPts val="0"/>
                </a:spcAft>
              </a:pPr>
              <a:r>
                <a:rPr kumimoji="1" lang="zh-CN" altLang="en-US" sz="1400" b="1" dirty="0" smtClean="0">
                  <a:solidFill>
                    <a:srgbClr val="FFFF00"/>
                  </a:solidFill>
                  <a:latin typeface="黑体" panose="02010609060101010101" pitchFamily="49" charset="-122"/>
                  <a:ea typeface="黑体" panose="02010609060101010101" pitchFamily="49" charset="-122"/>
                </a:rPr>
                <a:t>南极光学</a:t>
              </a:r>
              <a:r>
                <a:rPr kumimoji="1" lang="en-US" altLang="zh-CN" sz="1400" b="1" dirty="0" smtClean="0">
                  <a:solidFill>
                    <a:srgbClr val="FFFF00"/>
                  </a:solidFill>
                  <a:latin typeface="黑体" panose="02010609060101010101" pitchFamily="49" charset="-122"/>
                  <a:ea typeface="黑体" panose="02010609060101010101" pitchFamily="49" charset="-122"/>
                </a:rPr>
                <a:t>/</a:t>
              </a:r>
              <a:r>
                <a:rPr kumimoji="1" lang="zh-CN" altLang="en-US" sz="1400" b="1" dirty="0" smtClean="0">
                  <a:solidFill>
                    <a:srgbClr val="FFFF00"/>
                  </a:solidFill>
                  <a:latin typeface="黑体" panose="02010609060101010101" pitchFamily="49" charset="-122"/>
                  <a:ea typeface="黑体" panose="02010609060101010101" pitchFamily="49" charset="-122"/>
                </a:rPr>
                <a:t>红外</a:t>
              </a:r>
              <a:endParaRPr kumimoji="1" lang="en-US" altLang="zh-CN" sz="1400" b="1" dirty="0" smtClean="0">
                <a:solidFill>
                  <a:srgbClr val="FFFF00"/>
                </a:solidFill>
                <a:latin typeface="黑体" panose="02010609060101010101" pitchFamily="49" charset="-122"/>
                <a:ea typeface="黑体" panose="02010609060101010101" pitchFamily="49" charset="-122"/>
              </a:endParaRPr>
            </a:p>
            <a:p>
              <a:pPr algn="ctr" eaLnBrk="1" fontAlgn="auto" hangingPunct="1">
                <a:spcBef>
                  <a:spcPts val="0"/>
                </a:spcBef>
                <a:spcAft>
                  <a:spcPts val="0"/>
                </a:spcAft>
              </a:pPr>
              <a:r>
                <a:rPr kumimoji="1" lang="zh-CN" altLang="en-US" sz="1400" b="1" dirty="0">
                  <a:solidFill>
                    <a:srgbClr val="FFFF00"/>
                  </a:solidFill>
                  <a:latin typeface="黑体" panose="02010609060101010101" pitchFamily="49" charset="-122"/>
                  <a:ea typeface="黑体" panose="02010609060101010101" pitchFamily="49" charset="-122"/>
                </a:rPr>
                <a:t>大视场</a:t>
              </a:r>
              <a:endParaRPr lang="zh-CN" altLang="en-US" sz="1400" b="1" dirty="0">
                <a:solidFill>
                  <a:srgbClr val="FFFF00"/>
                </a:solidFill>
                <a:latin typeface="黑体" panose="02010609060101010101" pitchFamily="49" charset="-122"/>
                <a:ea typeface="黑体" panose="02010609060101010101" pitchFamily="49" charset="-122"/>
              </a:endParaRPr>
            </a:p>
          </p:txBody>
        </p:sp>
        <p:sp>
          <p:nvSpPr>
            <p:cNvPr id="37" name="矩形 36"/>
            <p:cNvSpPr/>
            <p:nvPr/>
          </p:nvSpPr>
          <p:spPr>
            <a:xfrm>
              <a:off x="3388114" y="6105658"/>
              <a:ext cx="1281123" cy="370332"/>
            </a:xfrm>
            <a:prstGeom prst="rect">
              <a:avLst/>
            </a:prstGeom>
            <a:solidFill>
              <a:schemeClr val="tx2">
                <a:lumMod val="20000"/>
                <a:lumOff val="80000"/>
                <a:alpha val="58000"/>
              </a:schemeClr>
            </a:solidFill>
          </p:spPr>
          <p:txBody>
            <a:bodyPr wrap="none">
              <a:spAutoFit/>
            </a:bodyPr>
            <a:lstStyle/>
            <a:p>
              <a:pPr eaLnBrk="1" fontAlgn="auto" hangingPunct="1">
                <a:spcBef>
                  <a:spcPts val="0"/>
                </a:spcBef>
                <a:spcAft>
                  <a:spcPts val="0"/>
                </a:spcAft>
              </a:pPr>
              <a:r>
                <a:rPr kumimoji="1" lang="zh-CN" altLang="en-US" sz="1400" b="1" dirty="0" smtClean="0">
                  <a:solidFill>
                    <a:srgbClr val="0000CC"/>
                  </a:solidFill>
                  <a:latin typeface="黑体" panose="02010609060101010101" pitchFamily="49" charset="-122"/>
                  <a:ea typeface="黑体" panose="02010609060101010101" pitchFamily="49" charset="-122"/>
                </a:rPr>
                <a:t>南极太赫兹</a:t>
              </a:r>
              <a:endParaRPr lang="zh-CN" altLang="en-US" sz="1400" b="1" dirty="0">
                <a:solidFill>
                  <a:srgbClr val="0000CC"/>
                </a:solidFill>
                <a:latin typeface="黑体" panose="02010609060101010101" pitchFamily="49" charset="-122"/>
                <a:ea typeface="黑体" panose="02010609060101010101" pitchFamily="49" charset="-122"/>
              </a:endParaRPr>
            </a:p>
          </p:txBody>
        </p:sp>
      </p:grpSp>
    </p:spTree>
    <p:extLst>
      <p:ext uri="{BB962C8B-B14F-4D97-AF65-F5344CB8AC3E}">
        <p14:creationId xmlns:p14="http://schemas.microsoft.com/office/powerpoint/2010/main" val="3617171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Clr>
                <a:srgbClr val="FF0000"/>
              </a:buClr>
            </a:pPr>
            <a:r>
              <a:rPr lang="zh-CN" altLang="en-US" sz="2400" dirty="0" smtClean="0"/>
              <a:t>全生命周期的科技资源开放共享服务</a:t>
            </a:r>
            <a:endParaRPr lang="en-US" altLang="zh-CN" sz="2400" dirty="0" smtClean="0"/>
          </a:p>
          <a:p>
            <a:pPr lvl="1">
              <a:buClr>
                <a:srgbClr val="FF0000"/>
              </a:buClr>
            </a:pPr>
            <a:r>
              <a:rPr lang="en-US" altLang="zh-CN" sz="2000" dirty="0" smtClean="0"/>
              <a:t>Proposal</a:t>
            </a:r>
            <a:r>
              <a:rPr lang="zh-CN" altLang="en-US" sz="2000" dirty="0" smtClean="0"/>
              <a:t>提交和管理</a:t>
            </a:r>
            <a:endParaRPr lang="en-US" altLang="zh-CN" sz="2000" dirty="0" smtClean="0"/>
          </a:p>
          <a:p>
            <a:pPr lvl="1">
              <a:buClr>
                <a:srgbClr val="FF0000"/>
              </a:buClr>
            </a:pPr>
            <a:r>
              <a:rPr lang="zh-CN" altLang="en-US" sz="2000" dirty="0"/>
              <a:t>数据</a:t>
            </a:r>
            <a:r>
              <a:rPr lang="zh-CN" altLang="en-US" sz="2000" dirty="0" smtClean="0"/>
              <a:t>归档与管理</a:t>
            </a:r>
            <a:endParaRPr lang="en-US" altLang="zh-CN" sz="2000" dirty="0" smtClean="0"/>
          </a:p>
          <a:p>
            <a:pPr lvl="1">
              <a:buClr>
                <a:srgbClr val="FF0000"/>
              </a:buClr>
            </a:pPr>
            <a:r>
              <a:rPr lang="zh-CN" altLang="en-US" sz="2000" dirty="0"/>
              <a:t>数据</a:t>
            </a:r>
            <a:r>
              <a:rPr lang="zh-CN" altLang="en-US" sz="2000" dirty="0" smtClean="0"/>
              <a:t>发布和使用</a:t>
            </a:r>
            <a:endParaRPr lang="en-US" altLang="zh-CN" sz="2000" dirty="0" smtClean="0"/>
          </a:p>
          <a:p>
            <a:pPr lvl="1">
              <a:buClr>
                <a:srgbClr val="FF0000"/>
              </a:buClr>
            </a:pPr>
            <a:r>
              <a:rPr lang="zh-CN" altLang="en-US" sz="2000" dirty="0" smtClean="0"/>
              <a:t>科研成果</a:t>
            </a:r>
            <a:r>
              <a:rPr lang="zh-CN" altLang="en-US" sz="2000" dirty="0" smtClean="0"/>
              <a:t>展示</a:t>
            </a:r>
            <a:endParaRPr lang="en-US" altLang="zh-CN" sz="2000" dirty="0" smtClean="0"/>
          </a:p>
          <a:p>
            <a:pPr lvl="1">
              <a:buClr>
                <a:srgbClr val="FF0000"/>
              </a:buClr>
            </a:pPr>
            <a:r>
              <a:rPr lang="en-US" altLang="zh-CN" sz="2000" dirty="0" smtClean="0"/>
              <a:t>IVO</a:t>
            </a:r>
            <a:r>
              <a:rPr lang="zh-CN" altLang="en-US" sz="2000" dirty="0" smtClean="0"/>
              <a:t>技术与资源</a:t>
            </a:r>
            <a:endParaRPr lang="en-US" altLang="zh-CN" sz="2000" dirty="0"/>
          </a:p>
          <a:p>
            <a:pPr>
              <a:buClr>
                <a:srgbClr val="FF0000"/>
              </a:buClr>
            </a:pPr>
            <a:endParaRPr lang="en-US" altLang="zh-CN" sz="2400" dirty="0" smtClean="0"/>
          </a:p>
          <a:p>
            <a:pPr>
              <a:buClr>
                <a:srgbClr val="FF0000"/>
              </a:buClr>
            </a:pPr>
            <a:r>
              <a:rPr lang="en-US" altLang="zh-CN" sz="2400" dirty="0" smtClean="0"/>
              <a:t>CAMS</a:t>
            </a:r>
            <a:r>
              <a:rPr lang="zh-CN" altLang="en-US" sz="2400" dirty="0" smtClean="0"/>
              <a:t>“大数据”</a:t>
            </a:r>
            <a:endParaRPr lang="en-US" altLang="zh-CN" sz="2400" dirty="0" smtClean="0"/>
          </a:p>
          <a:p>
            <a:pPr lvl="1">
              <a:buClr>
                <a:srgbClr val="FF0000"/>
              </a:buClr>
            </a:pPr>
            <a:r>
              <a:rPr lang="zh-CN" altLang="en-US" sz="2000" dirty="0" smtClean="0"/>
              <a:t>设备运行</a:t>
            </a:r>
            <a:endParaRPr lang="en-US" altLang="zh-CN" sz="2000" dirty="0" smtClean="0"/>
          </a:p>
          <a:p>
            <a:pPr lvl="1">
              <a:buClr>
                <a:srgbClr val="FF0000"/>
              </a:buClr>
            </a:pPr>
            <a:r>
              <a:rPr lang="zh-CN" altLang="en-US" sz="2000" dirty="0" smtClean="0"/>
              <a:t>数据开放共享</a:t>
            </a:r>
            <a:endParaRPr lang="en-US" altLang="zh-CN" sz="2000" dirty="0" smtClean="0"/>
          </a:p>
          <a:p>
            <a:pPr lvl="1">
              <a:buClr>
                <a:srgbClr val="FF0000"/>
              </a:buClr>
            </a:pPr>
            <a:r>
              <a:rPr lang="zh-CN" altLang="en-US" sz="2000" dirty="0" smtClean="0"/>
              <a:t>用户科研应用</a:t>
            </a:r>
            <a:endParaRPr lang="en-US" altLang="zh-CN" sz="2000" dirty="0" smtClean="0"/>
          </a:p>
          <a:p>
            <a:pPr lvl="1">
              <a:buClr>
                <a:srgbClr val="FF0000"/>
              </a:buClr>
            </a:pPr>
            <a:r>
              <a:rPr lang="zh-CN" altLang="en-US" sz="2000" dirty="0"/>
              <a:t>公众</a:t>
            </a:r>
            <a:r>
              <a:rPr lang="zh-CN" altLang="en-US" sz="2000" dirty="0" smtClean="0"/>
              <a:t>服务</a:t>
            </a:r>
            <a:endParaRPr lang="zh-CN" altLang="en-US" sz="2400" dirty="0"/>
          </a:p>
        </p:txBody>
      </p:sp>
      <p:pic>
        <p:nvPicPr>
          <p:cNvPr id="11" name="图片 10"/>
          <p:cNvPicPr>
            <a:picLocks noChangeAspect="1"/>
          </p:cNvPicPr>
          <p:nvPr/>
        </p:nvPicPr>
        <p:blipFill>
          <a:blip r:embed="rId2"/>
          <a:stretch>
            <a:fillRect/>
          </a:stretch>
        </p:blipFill>
        <p:spPr>
          <a:xfrm>
            <a:off x="6061767" y="2286318"/>
            <a:ext cx="1774452" cy="2092835"/>
          </a:xfrm>
          <a:prstGeom prst="rect">
            <a:avLst/>
          </a:prstGeom>
          <a:ln>
            <a:noFill/>
          </a:ln>
          <a:effectLst>
            <a:outerShdw blurRad="292100" dist="139700" dir="2700000" algn="tl" rotWithShape="0">
              <a:srgbClr val="333333">
                <a:alpha val="65000"/>
              </a:srgbClr>
            </a:outerShdw>
          </a:effectLst>
        </p:spPr>
      </p:pic>
      <p:sp>
        <p:nvSpPr>
          <p:cNvPr id="4" name="标题 3"/>
          <p:cNvSpPr>
            <a:spLocks noGrp="1"/>
          </p:cNvSpPr>
          <p:nvPr>
            <p:ph type="title"/>
          </p:nvPr>
        </p:nvSpPr>
        <p:spPr/>
        <p:txBody>
          <a:bodyPr/>
          <a:lstStyle/>
          <a:p>
            <a:r>
              <a:rPr lang="en-US" altLang="zh-CN" dirty="0" smtClean="0">
                <a:solidFill>
                  <a:schemeClr val="bg1"/>
                </a:solidFill>
              </a:rPr>
              <a:t>China-VO for CAMS</a:t>
            </a:r>
            <a:endParaRPr lang="zh-CN" altLang="en-US" dirty="0">
              <a:solidFill>
                <a:schemeClr val="bg1"/>
              </a:solidFill>
            </a:endParaRPr>
          </a:p>
        </p:txBody>
      </p:sp>
      <p:pic>
        <p:nvPicPr>
          <p:cNvPr id="6" name="图片 5"/>
          <p:cNvPicPr>
            <a:picLocks noChangeAspect="1"/>
          </p:cNvPicPr>
          <p:nvPr/>
        </p:nvPicPr>
        <p:blipFill>
          <a:blip r:embed="rId3"/>
          <a:stretch>
            <a:fillRect/>
          </a:stretch>
        </p:blipFill>
        <p:spPr>
          <a:xfrm>
            <a:off x="4007768" y="5293183"/>
            <a:ext cx="3369564" cy="954354"/>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a:stretch>
            <a:fillRect/>
          </a:stretch>
        </p:blipFill>
        <p:spPr>
          <a:xfrm>
            <a:off x="4007768" y="4085840"/>
            <a:ext cx="3528392" cy="959723"/>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5"/>
          <a:stretch>
            <a:fillRect/>
          </a:stretch>
        </p:blipFill>
        <p:spPr>
          <a:xfrm>
            <a:off x="6888088" y="4810637"/>
            <a:ext cx="5131722" cy="1967710"/>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6"/>
          <a:stretch>
            <a:fillRect/>
          </a:stretch>
        </p:blipFill>
        <p:spPr>
          <a:xfrm>
            <a:off x="8378680" y="1628800"/>
            <a:ext cx="3322197" cy="1315036"/>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7"/>
          <a:stretch>
            <a:fillRect/>
          </a:stretch>
        </p:blipFill>
        <p:spPr>
          <a:xfrm>
            <a:off x="8381784" y="3156544"/>
            <a:ext cx="3319094" cy="1208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5104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67608" y="1700808"/>
            <a:ext cx="6748117" cy="4627734"/>
            <a:chOff x="899592" y="1484784"/>
            <a:chExt cx="6748117" cy="4627734"/>
          </a:xfrm>
        </p:grpSpPr>
        <p:pic>
          <p:nvPicPr>
            <p:cNvPr id="6" name="Picture 5" descr="C:\Documents and Settings\why\桌面\WWT\颁奖典礼\在中国\封面文件\封面.jpg"/>
            <p:cNvPicPr>
              <a:picLocks noChangeAspect="1" noChangeArrowheads="1"/>
            </p:cNvPicPr>
            <p:nvPr/>
          </p:nvPicPr>
          <p:blipFill>
            <a:blip r:embed="rId3"/>
            <a:srcRect/>
            <a:stretch>
              <a:fillRect/>
            </a:stretch>
          </p:blipFill>
          <p:spPr bwMode="auto">
            <a:xfrm>
              <a:off x="899592" y="1484784"/>
              <a:ext cx="2867032" cy="40324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7" descr="C:\Documents and Settings\why\桌面\WWT\颁奖典礼\在中国\未标题-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9187">
              <a:off x="4223472" y="1988193"/>
              <a:ext cx="3424237"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标题 3"/>
          <p:cNvSpPr>
            <a:spLocks noGrp="1"/>
          </p:cNvSpPr>
          <p:nvPr>
            <p:ph type="title"/>
          </p:nvPr>
        </p:nvSpPr>
        <p:spPr/>
        <p:txBody>
          <a:bodyPr>
            <a:noAutofit/>
          </a:bodyPr>
          <a:lstStyle/>
          <a:p>
            <a:r>
              <a:rPr lang="en-US" altLang="zh-CN" dirty="0" smtClean="0"/>
              <a:t>VO meets CAMS</a:t>
            </a:r>
            <a:endParaRPr lang="zh-CN" altLang="en-US" dirty="0"/>
          </a:p>
        </p:txBody>
      </p:sp>
      <p:pic>
        <p:nvPicPr>
          <p:cNvPr id="5" name="内容占位符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703512" y="1844824"/>
            <a:ext cx="4014991" cy="401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127tv.com/images/201103/source_img/4708_G_12998066606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744" y="1556792"/>
            <a:ext cx="4677735" cy="438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38606"/>
      </p:ext>
    </p:extLst>
  </p:cSld>
  <p:clrMapOvr>
    <a:masterClrMapping/>
  </p:clrMapOvr>
  <mc:AlternateContent xmlns:mc="http://schemas.openxmlformats.org/markup-compatibility/2006" xmlns:p14="http://schemas.microsoft.com/office/powerpoint/2010/main">
    <mc:Choice Requires="p14">
      <p:transition spd="slow" p14:dur="2000" advTm="1421"/>
    </mc:Choice>
    <mc:Fallback xmlns="">
      <p:transition spd="slow" advTm="14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Mega-Science Projects in China (part of)</a:t>
            </a:r>
            <a:endParaRPr lang="zh-CN" altLang="en-US" sz="3200" dirty="0"/>
          </a:p>
        </p:txBody>
      </p:sp>
      <p:pic>
        <p:nvPicPr>
          <p:cNvPr id="12" name="Picture 5" descr="081016_lamost_0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1553577"/>
            <a:ext cx="3925649" cy="2618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470" y="1579281"/>
            <a:ext cx="3503966" cy="2545134"/>
          </a:xfrm>
          <a:prstGeom prst="rect">
            <a:avLst/>
          </a:prstGeom>
          <a:ln>
            <a:noFill/>
          </a:ln>
          <a:effectLst>
            <a:outerShdw blurRad="292100" dist="139700" dir="2700000" algn="tl" rotWithShape="0">
              <a:srgbClr val="333333">
                <a:alpha val="65000"/>
              </a:srgbClr>
            </a:outerShdw>
          </a:effectLst>
        </p:spPr>
      </p:pic>
      <p:pic>
        <p:nvPicPr>
          <p:cNvPr id="17" name="Picture 7" descr="hxmt-background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93" y="4308021"/>
            <a:ext cx="3055642" cy="2391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descr="ast3-2008051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0296" y="4308020"/>
            <a:ext cx="2840879" cy="2391323"/>
          </a:xfrm>
          <a:prstGeom prst="rect">
            <a:avLst/>
          </a:prstGeom>
          <a:ln>
            <a:noFill/>
          </a:ln>
          <a:effectLst>
            <a:outerShdw blurRad="292100" dist="139700" dir="2700000" algn="tl" rotWithShape="0">
              <a:srgbClr val="333333">
                <a:alpha val="65000"/>
              </a:srgbClr>
            </a:outerShdw>
          </a:effectLst>
          <a:extLst/>
        </p:spPr>
      </p:pic>
      <p:pic>
        <p:nvPicPr>
          <p:cNvPr id="3074" name="Picture 2" descr="http://photocdn.sohu.com/20150929/Img4223770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1904" y="4308021"/>
            <a:ext cx="2818849" cy="23913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jnnews.tv/_CMS_NEWS_IMG_/upload1/201511/22/1448163210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8009" y="1553577"/>
            <a:ext cx="3891277" cy="2596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92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endParaRPr lang="zh-CN" altLang="en-US" smtClean="0"/>
          </a:p>
        </p:txBody>
      </p:sp>
      <p:sp>
        <p:nvSpPr>
          <p:cNvPr id="31747" name="Rectangle 3"/>
          <p:cNvSpPr>
            <a:spLocks noGrp="1"/>
          </p:cNvSpPr>
          <p:nvPr>
            <p:ph type="body" idx="1"/>
          </p:nvPr>
        </p:nvSpPr>
        <p:spPr/>
        <p:txBody>
          <a:bodyPr/>
          <a:lstStyle/>
          <a:p>
            <a:endParaRPr lang="zh-CN" altLang="en-US" smtClean="0"/>
          </a:p>
        </p:txBody>
      </p:sp>
      <p:grpSp>
        <p:nvGrpSpPr>
          <p:cNvPr id="2" name="Group 13"/>
          <p:cNvGrpSpPr>
            <a:grpSpLocks/>
          </p:cNvGrpSpPr>
          <p:nvPr/>
        </p:nvGrpSpPr>
        <p:grpSpPr bwMode="auto">
          <a:xfrm>
            <a:off x="0" y="6350"/>
            <a:ext cx="12192000" cy="6858000"/>
            <a:chOff x="0" y="0"/>
            <a:chExt cx="9144000" cy="6858000"/>
          </a:xfrm>
          <a:noFill/>
        </p:grpSpPr>
        <p:pic>
          <p:nvPicPr>
            <p:cNvPr id="58371" name="Picture 5" descr="gw-IMG_0004.JPG"/>
            <p:cNvPicPr>
              <a:picLocks noChangeAspect="1"/>
            </p:cNvPicPr>
            <p:nvPr/>
          </p:nvPicPr>
          <p:blipFill>
            <a:blip r:embed="rId2" cstate="print"/>
            <a:srcRect/>
            <a:stretch>
              <a:fillRect/>
            </a:stretch>
          </p:blipFill>
          <p:spPr bwMode="auto">
            <a:xfrm>
              <a:off x="0" y="0"/>
              <a:ext cx="9144000" cy="6858000"/>
            </a:xfrm>
            <a:prstGeom prst="rect">
              <a:avLst/>
            </a:prstGeom>
            <a:grpFill/>
            <a:ln w="9525">
              <a:noFill/>
              <a:miter lim="800000"/>
              <a:headEnd/>
              <a:tailEnd/>
            </a:ln>
          </p:spPr>
        </p:pic>
        <p:sp>
          <p:nvSpPr>
            <p:cNvPr id="10" name="Content Placeholder 2"/>
            <p:cNvSpPr txBox="1">
              <a:spLocks/>
            </p:cNvSpPr>
            <p:nvPr/>
          </p:nvSpPr>
          <p:spPr bwMode="auto">
            <a:xfrm>
              <a:off x="1469306" y="2495674"/>
              <a:ext cx="6248400" cy="1143000"/>
            </a:xfrm>
            <a:prstGeom prst="rect">
              <a:avLst/>
            </a:prstGeom>
            <a:grpFill/>
            <a:ln w="9525">
              <a:noFill/>
              <a:miter lim="800000"/>
              <a:headEnd/>
              <a:tailEnd/>
            </a:ln>
          </p:spPr>
          <p:txBody>
            <a:bodyPr/>
            <a:lstStyle/>
            <a:p>
              <a:pPr marL="342900" indent="-342900" algn="ctr" fontAlgn="auto">
                <a:spcBef>
                  <a:spcPct val="20000"/>
                </a:spcBef>
                <a:spcAft>
                  <a:spcPts val="0"/>
                </a:spcAft>
                <a:defRPr/>
              </a:pPr>
              <a:r>
                <a:rPr lang="en-US" sz="7200" b="1" kern="0" dirty="0">
                  <a:solidFill>
                    <a:schemeClr val="bg1">
                      <a:lumMod val="85000"/>
                    </a:schemeClr>
                  </a:solidFill>
                  <a:effectLst>
                    <a:outerShdw blurRad="38100" dist="38100" dir="2700000" algn="tl">
                      <a:srgbClr val="000000">
                        <a:alpha val="43137"/>
                      </a:srgbClr>
                    </a:outerShdw>
                  </a:effectLst>
                  <a:latin typeface="+mn-lt"/>
                  <a:ea typeface="+mn-ea"/>
                </a:rPr>
                <a:t>Data</a:t>
              </a:r>
            </a:p>
          </p:txBody>
        </p:sp>
      </p:grpSp>
    </p:spTree>
    <p:extLst>
      <p:ext uri="{BB962C8B-B14F-4D97-AF65-F5344CB8AC3E}">
        <p14:creationId xmlns:p14="http://schemas.microsoft.com/office/powerpoint/2010/main" val="1223605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Chinese Astronomical Observatories</a:t>
            </a:r>
            <a:endParaRPr lang="zh-CN" altLang="en-US" sz="4000"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7528" y="1616970"/>
            <a:ext cx="8180852" cy="5035749"/>
          </a:xfrm>
          <a:prstGeom prst="rect">
            <a:avLst/>
          </a:prstGeom>
        </p:spPr>
      </p:pic>
    </p:spTree>
    <p:extLst>
      <p:ext uri="{BB962C8B-B14F-4D97-AF65-F5344CB8AC3E}">
        <p14:creationId xmlns:p14="http://schemas.microsoft.com/office/powerpoint/2010/main" val="1104824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Virtual Observatory (VO)</a:t>
            </a:r>
            <a:endParaRPr lang="zh-CN" altLang="en-US" dirty="0"/>
          </a:p>
        </p:txBody>
      </p:sp>
      <p:sp>
        <p:nvSpPr>
          <p:cNvPr id="6146" name="Rectangle 3"/>
          <p:cNvSpPr>
            <a:spLocks noGrp="1" noChangeArrowheads="1"/>
          </p:cNvSpPr>
          <p:nvPr>
            <p:ph idx="1"/>
          </p:nvPr>
        </p:nvSpPr>
        <p:spPr>
          <a:xfrm>
            <a:off x="1127448" y="1628800"/>
            <a:ext cx="9865096" cy="2819233"/>
          </a:xfrm>
        </p:spPr>
        <p:txBody>
          <a:bodyPr vert="horz" wrap="square" lIns="0" tIns="0" rIns="0" bIns="0" numCol="1" anchor="t" anchorCtr="0" compatLnSpc="1">
            <a:prstTxWarp prst="textNoShape">
              <a:avLst/>
            </a:prstTxWarp>
            <a:spAutoFit/>
          </a:bodyPr>
          <a:lstStyle/>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Virtual Observatory (VO) is a data-intensively online astronomical research and education environment, taking advantages of advanced information technologies to achieve seamless, global access to astronomical information. </a:t>
            </a:r>
          </a:p>
          <a:p>
            <a:pPr marL="831805" lvl="1"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zh-CN" altLang="en-US" sz="1600" dirty="0"/>
              <a:t>虚拟天文台是通过先进的信息技术将全球范围内的研究资源无缝透明连接在一起形成的数据密集型网络化天文研究与科普教育平台。</a:t>
            </a:r>
            <a:endParaRPr lang="en-GB" altLang="zh-CN" sz="1600" dirty="0"/>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2000" dirty="0"/>
              <a:t>The Virtual Observatory (VO) aims to provide a research environment that will open up new possibilities for scientific research based on </a:t>
            </a:r>
            <a:r>
              <a:rPr lang="en-US" altLang="zh-CN" sz="2000" dirty="0">
                <a:solidFill>
                  <a:srgbClr val="FF0000"/>
                </a:solidFill>
              </a:rPr>
              <a:t>data discovery, efficient data access, and interoperability. </a:t>
            </a:r>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International Virtual Observatory Alliance</a:t>
            </a:r>
            <a:endParaRPr lang="en-US" altLang="zh-CN" sz="2000" dirty="0">
              <a:solidFill>
                <a:srgbClr val="FF0000"/>
              </a:solidFill>
            </a:endParaRPr>
          </a:p>
        </p:txBody>
      </p:sp>
      <p:sp>
        <p:nvSpPr>
          <p:cNvPr id="5" name="TextBox 4"/>
          <p:cNvSpPr txBox="1"/>
          <p:nvPr/>
        </p:nvSpPr>
        <p:spPr>
          <a:xfrm>
            <a:off x="1268994" y="5085184"/>
            <a:ext cx="5544616" cy="954107"/>
          </a:xfrm>
          <a:prstGeom prst="rect">
            <a:avLst/>
          </a:prstGeom>
          <a:noFill/>
        </p:spPr>
        <p:txBody>
          <a:bodyPr wrap="square" rtlCol="0">
            <a:spAutoFit/>
          </a:bodyPr>
          <a:lstStyle/>
          <a:p>
            <a:pPr marL="0" lvl="1"/>
            <a:r>
              <a:rPr lang="en-US" altLang="zh-CN" sz="1400" dirty="0">
                <a:solidFill>
                  <a:srgbClr val="FF0000"/>
                </a:solidFill>
              </a:rPr>
              <a:t>--"facilitate the international coordination and collaboration necessary for the development and deployment of the tools, systems and organizational structures necessary to enable the international utilization of astronomical archives as an integrated and interoperating virtual observatory."</a:t>
            </a:r>
          </a:p>
        </p:txBody>
      </p:sp>
      <p:pic>
        <p:nvPicPr>
          <p:cNvPr id="3" name="图片 2"/>
          <p:cNvPicPr>
            <a:picLocks noChangeAspect="1"/>
          </p:cNvPicPr>
          <p:nvPr/>
        </p:nvPicPr>
        <p:blipFill>
          <a:blip r:embed="rId3"/>
          <a:stretch>
            <a:fillRect/>
          </a:stretch>
        </p:blipFill>
        <p:spPr>
          <a:xfrm>
            <a:off x="7104112" y="4149080"/>
            <a:ext cx="3389317" cy="2457484"/>
          </a:xfrm>
          <a:prstGeom prst="rect">
            <a:avLst/>
          </a:prstGeom>
        </p:spPr>
      </p:pic>
    </p:spTree>
    <p:extLst>
      <p:ext uri="{BB962C8B-B14F-4D97-AF65-F5344CB8AC3E}">
        <p14:creationId xmlns:p14="http://schemas.microsoft.com/office/powerpoint/2010/main" val="73992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lstStyle/>
          <a:p>
            <a:r>
              <a:rPr lang="en-US" altLang="zh-CN" dirty="0" smtClean="0"/>
              <a:t>China-VO</a:t>
            </a:r>
          </a:p>
        </p:txBody>
      </p:sp>
      <p:sp>
        <p:nvSpPr>
          <p:cNvPr id="44035" name="Rectangle 3"/>
          <p:cNvSpPr>
            <a:spLocks noGrp="1"/>
          </p:cNvSpPr>
          <p:nvPr>
            <p:ph type="body" idx="1"/>
          </p:nvPr>
        </p:nvSpPr>
        <p:spPr>
          <a:xfrm>
            <a:off x="1055440" y="1628776"/>
            <a:ext cx="9937104" cy="4525963"/>
          </a:xfrm>
        </p:spPr>
        <p:txBody>
          <a:bodyPr/>
          <a:lstStyle/>
          <a:p>
            <a:pPr>
              <a:lnSpc>
                <a:spcPct val="90000"/>
              </a:lnSpc>
            </a:pPr>
            <a:r>
              <a:rPr lang="en-US" altLang="zh-CN" sz="2000" dirty="0"/>
              <a:t>Chinese Virtual Observatory (China-VO) is the national VO project in China initiated in 2002 by Chinese astronomical community leading by National Astronomical Observatories, Chinese Academy of Sciences. </a:t>
            </a:r>
          </a:p>
          <a:p>
            <a:pPr>
              <a:lnSpc>
                <a:spcPct val="90000"/>
              </a:lnSpc>
            </a:pPr>
            <a:r>
              <a:rPr lang="en-US" altLang="zh-CN" sz="2000" dirty="0"/>
              <a:t>China-VO became a member of the IVOA with the recommendation of Dr. Jim Gray</a:t>
            </a:r>
          </a:p>
          <a:p>
            <a:pPr>
              <a:lnSpc>
                <a:spcPct val="90000"/>
              </a:lnSpc>
            </a:pPr>
            <a:endParaRPr lang="en-US" altLang="zh-CN" sz="2000" dirty="0"/>
          </a:p>
        </p:txBody>
      </p:sp>
      <p:sp>
        <p:nvSpPr>
          <p:cNvPr id="4" name="Rectangle 3"/>
          <p:cNvSpPr txBox="1">
            <a:spLocks noChangeArrowheads="1"/>
          </p:cNvSpPr>
          <p:nvPr/>
        </p:nvSpPr>
        <p:spPr bwMode="auto">
          <a:xfrm>
            <a:off x="1055440" y="3717032"/>
            <a:ext cx="7128792" cy="2016224"/>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a:ea typeface="宋体" charset="-122"/>
              </a:rPr>
              <a:t>China-VO Platform </a:t>
            </a:r>
          </a:p>
          <a:p>
            <a:r>
              <a:rPr lang="en-US" altLang="zh-CN" sz="2000" dirty="0">
                <a:ea typeface="宋体" charset="-122"/>
              </a:rPr>
              <a:t>Unified Access to On-line Astronomical Resources and Services </a:t>
            </a:r>
          </a:p>
          <a:p>
            <a:r>
              <a:rPr lang="en-US" altLang="zh-CN" sz="2000" dirty="0">
                <a:ea typeface="宋体" charset="-122"/>
              </a:rPr>
              <a:t>VO-ready Projects and Facilities </a:t>
            </a:r>
          </a:p>
          <a:p>
            <a:r>
              <a:rPr lang="en-US" altLang="zh-CN" sz="2000" dirty="0">
                <a:ea typeface="宋体" charset="-122"/>
              </a:rPr>
              <a:t>VO-based Astronomical Research Activities </a:t>
            </a:r>
          </a:p>
          <a:p>
            <a:r>
              <a:rPr lang="en-US" altLang="zh-CN" sz="2000" dirty="0">
                <a:ea typeface="宋体" charset="-122"/>
              </a:rPr>
              <a:t>VO-based Public Education </a:t>
            </a:r>
          </a:p>
        </p:txBody>
      </p:sp>
      <p:sp>
        <p:nvSpPr>
          <p:cNvPr id="2" name="矩形 1"/>
          <p:cNvSpPr/>
          <p:nvPr/>
        </p:nvSpPr>
        <p:spPr>
          <a:xfrm>
            <a:off x="3719737" y="3501009"/>
            <a:ext cx="1997663" cy="461665"/>
          </a:xfrm>
          <a:prstGeom prst="rect">
            <a:avLst/>
          </a:prstGeom>
          <a:solidFill>
            <a:srgbClr val="003366"/>
          </a:solidFill>
        </p:spPr>
        <p:txBody>
          <a:bodyPr wrap="none">
            <a:spAutoFit/>
          </a:bodyPr>
          <a:lstStyle/>
          <a:p>
            <a:r>
              <a:rPr lang="en-US" altLang="zh-CN" dirty="0">
                <a:solidFill>
                  <a:schemeClr val="bg1"/>
                </a:solidFill>
                <a:ea typeface="宋体" charset="-122"/>
              </a:rPr>
              <a:t>R&amp;D Focuses </a:t>
            </a:r>
            <a:endParaRPr lang="zh-CN" altLang="en-US" dirty="0">
              <a:solidFill>
                <a:schemeClr val="bg1"/>
              </a:solidFill>
            </a:endParaRPr>
          </a:p>
        </p:txBody>
      </p:sp>
      <p:pic>
        <p:nvPicPr>
          <p:cNvPr id="6" name="Picture 2" descr="J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8288" y="3657651"/>
            <a:ext cx="2611623" cy="2075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76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r>
              <a:rPr lang="en-US" altLang="zh-CN" sz="3600" dirty="0"/>
              <a:t>Development achievements in last decade</a:t>
            </a:r>
            <a:endParaRPr lang="zh-CN" altLang="en-US" sz="3600" dirty="0"/>
          </a:p>
        </p:txBody>
      </p:sp>
      <p:sp>
        <p:nvSpPr>
          <p:cNvPr id="10" name="内容占位符 9"/>
          <p:cNvSpPr>
            <a:spLocks noGrp="1"/>
          </p:cNvSpPr>
          <p:nvPr>
            <p:ph idx="1"/>
          </p:nvPr>
        </p:nvSpPr>
        <p:spPr/>
        <p:txBody>
          <a:bodyPr/>
          <a:lstStyle/>
          <a:p>
            <a:endParaRPr lang="zh-CN" altLang="en-US"/>
          </a:p>
        </p:txBody>
      </p:sp>
      <p:grpSp>
        <p:nvGrpSpPr>
          <p:cNvPr id="2" name="组合 6"/>
          <p:cNvGrpSpPr>
            <a:grpSpLocks/>
          </p:cNvGrpSpPr>
          <p:nvPr/>
        </p:nvGrpSpPr>
        <p:grpSpPr bwMode="auto">
          <a:xfrm>
            <a:off x="994192" y="1112876"/>
            <a:ext cx="3736975" cy="2243137"/>
            <a:chOff x="500034" y="1214422"/>
            <a:chExt cx="3736981" cy="2243139"/>
          </a:xfrm>
        </p:grpSpPr>
        <p:pic>
          <p:nvPicPr>
            <p:cNvPr id="5" name="Picture 6" descr="s11s"/>
            <p:cNvPicPr>
              <a:picLocks noChangeAspect="1" noChangeArrowheads="1"/>
            </p:cNvPicPr>
            <p:nvPr/>
          </p:nvPicPr>
          <p:blipFill>
            <a:blip r:embed="rId2" cstate="print"/>
            <a:srcRect/>
            <a:stretch>
              <a:fillRect/>
            </a:stretch>
          </p:blipFill>
          <p:spPr bwMode="auto">
            <a:xfrm>
              <a:off x="1428728" y="1500174"/>
              <a:ext cx="2808287" cy="1957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descr="logonew"/>
            <p:cNvPicPr>
              <a:picLocks noChangeAspect="1" noChangeArrowheads="1"/>
            </p:cNvPicPr>
            <p:nvPr/>
          </p:nvPicPr>
          <p:blipFill>
            <a:blip r:embed="rId3" cstate="print"/>
            <a:srcRect/>
            <a:stretch>
              <a:fillRect/>
            </a:stretch>
          </p:blipFill>
          <p:spPr bwMode="auto">
            <a:xfrm>
              <a:off x="500034" y="1214422"/>
              <a:ext cx="1643074" cy="476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103" name="TextBox 5"/>
            <p:cNvSpPr txBox="1">
              <a:spLocks noChangeArrowheads="1"/>
            </p:cNvSpPr>
            <p:nvPr/>
          </p:nvSpPr>
          <p:spPr bwMode="auto">
            <a:xfrm>
              <a:off x="500034" y="1928802"/>
              <a:ext cx="832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VOFilter</a:t>
              </a:r>
              <a:endParaRPr lang="zh-CN" altLang="en-US" sz="1400"/>
            </a:p>
          </p:txBody>
        </p:sp>
      </p:grpSp>
      <p:grpSp>
        <p:nvGrpSpPr>
          <p:cNvPr id="3" name="组合 10"/>
          <p:cNvGrpSpPr>
            <a:grpSpLocks/>
          </p:cNvGrpSpPr>
          <p:nvPr/>
        </p:nvGrpSpPr>
        <p:grpSpPr bwMode="auto">
          <a:xfrm>
            <a:off x="3883447" y="2377320"/>
            <a:ext cx="3552825" cy="4292600"/>
            <a:chOff x="2285984" y="2564620"/>
            <a:chExt cx="3553453" cy="4293380"/>
          </a:xfrm>
        </p:grpSpPr>
        <p:pic>
          <p:nvPicPr>
            <p:cNvPr id="8" name="图片 7" descr="skymouse1.png"/>
            <p:cNvPicPr>
              <a:picLocks noChangeAspect="1"/>
            </p:cNvPicPr>
            <p:nvPr/>
          </p:nvPicPr>
          <p:blipFill>
            <a:blip r:embed="rId4" cstate="print"/>
            <a:stretch>
              <a:fillRect/>
            </a:stretch>
          </p:blipFill>
          <p:spPr>
            <a:xfrm>
              <a:off x="2285984" y="2786058"/>
              <a:ext cx="2590253" cy="1676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descr="skymouse2.png"/>
            <p:cNvPicPr>
              <a:picLocks noChangeAspect="1"/>
            </p:cNvPicPr>
            <p:nvPr/>
          </p:nvPicPr>
          <p:blipFill>
            <a:blip r:embed="rId5" cstate="print"/>
            <a:stretch>
              <a:fillRect/>
            </a:stretch>
          </p:blipFill>
          <p:spPr>
            <a:xfrm>
              <a:off x="4214810" y="2564620"/>
              <a:ext cx="1624627" cy="4293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100" name="TextBox 9"/>
            <p:cNvSpPr txBox="1">
              <a:spLocks noChangeArrowheads="1"/>
            </p:cNvSpPr>
            <p:nvPr/>
          </p:nvSpPr>
          <p:spPr bwMode="auto">
            <a:xfrm>
              <a:off x="3214678" y="4500570"/>
              <a:ext cx="954276" cy="30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SkyMouse</a:t>
              </a:r>
              <a:endParaRPr lang="zh-CN" altLang="en-US" sz="1400"/>
            </a:p>
          </p:txBody>
        </p:sp>
      </p:grpSp>
      <p:grpSp>
        <p:nvGrpSpPr>
          <p:cNvPr id="6" name="组合 13"/>
          <p:cNvGrpSpPr>
            <a:grpSpLocks/>
          </p:cNvGrpSpPr>
          <p:nvPr/>
        </p:nvGrpSpPr>
        <p:grpSpPr bwMode="auto">
          <a:xfrm>
            <a:off x="576088" y="4342284"/>
            <a:ext cx="2676525" cy="2236762"/>
            <a:chOff x="5500694" y="1571612"/>
            <a:chExt cx="2676515" cy="2236578"/>
          </a:xfrm>
        </p:grpSpPr>
        <p:pic>
          <p:nvPicPr>
            <p:cNvPr id="12" name="Picture 6" descr="fig2"/>
            <p:cNvPicPr>
              <a:picLocks noChangeAspect="1" noChangeArrowheads="1"/>
            </p:cNvPicPr>
            <p:nvPr/>
          </p:nvPicPr>
          <p:blipFill>
            <a:blip r:embed="rId6" cstate="print"/>
            <a:srcRect/>
            <a:stretch>
              <a:fillRect/>
            </a:stretch>
          </p:blipFill>
          <p:spPr bwMode="auto">
            <a:xfrm>
              <a:off x="5500694" y="1571612"/>
              <a:ext cx="2676515" cy="1911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6097" name="TextBox 12"/>
            <p:cNvSpPr txBox="1">
              <a:spLocks noChangeArrowheads="1"/>
            </p:cNvSpPr>
            <p:nvPr/>
          </p:nvSpPr>
          <p:spPr bwMode="auto">
            <a:xfrm>
              <a:off x="7429520" y="3500438"/>
              <a:ext cx="742508" cy="30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FitHAS</a:t>
              </a:r>
              <a:endParaRPr lang="zh-CN" altLang="en-US" sz="1400"/>
            </a:p>
          </p:txBody>
        </p:sp>
      </p:grpSp>
      <p:grpSp>
        <p:nvGrpSpPr>
          <p:cNvPr id="7" name="组合 24"/>
          <p:cNvGrpSpPr>
            <a:grpSpLocks/>
          </p:cNvGrpSpPr>
          <p:nvPr/>
        </p:nvGrpSpPr>
        <p:grpSpPr bwMode="auto">
          <a:xfrm>
            <a:off x="7352909" y="181746"/>
            <a:ext cx="4121150" cy="4259263"/>
            <a:chOff x="5022333" y="2285992"/>
            <a:chExt cx="4121667" cy="4259116"/>
          </a:xfrm>
        </p:grpSpPr>
        <p:grpSp>
          <p:nvGrpSpPr>
            <p:cNvPr id="46090" name="组合 22"/>
            <p:cNvGrpSpPr>
              <a:grpSpLocks/>
            </p:cNvGrpSpPr>
            <p:nvPr/>
          </p:nvGrpSpPr>
          <p:grpSpPr bwMode="auto">
            <a:xfrm>
              <a:off x="5022333" y="2285992"/>
              <a:ext cx="4121667" cy="4259116"/>
              <a:chOff x="5022333" y="2285992"/>
              <a:chExt cx="4121667" cy="4259116"/>
            </a:xfrm>
          </p:grpSpPr>
          <p:pic>
            <p:nvPicPr>
              <p:cNvPr id="46092" name="Picture 7" descr="das_design_arch_lc_20060530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4549" y="2285992"/>
                <a:ext cx="1765904" cy="256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694" y="3714752"/>
                <a:ext cx="2214578" cy="105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94" name="Picture 4" descr="liuA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8448" y="4714884"/>
                <a:ext cx="2325552" cy="131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2333" y="5394197"/>
                <a:ext cx="2921347" cy="115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91" name="TextBox 23"/>
            <p:cNvSpPr txBox="1">
              <a:spLocks noChangeArrowheads="1"/>
            </p:cNvSpPr>
            <p:nvPr/>
          </p:nvSpPr>
          <p:spPr bwMode="auto">
            <a:xfrm>
              <a:off x="6215074" y="3286124"/>
              <a:ext cx="862845"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VO-DAS</a:t>
              </a:r>
              <a:endParaRPr lang="zh-CN" altLang="en-US" sz="1400"/>
            </a:p>
          </p:txBody>
        </p:sp>
      </p:grpSp>
      <p:grpSp>
        <p:nvGrpSpPr>
          <p:cNvPr id="11" name="组合 27"/>
          <p:cNvGrpSpPr>
            <a:grpSpLocks/>
          </p:cNvGrpSpPr>
          <p:nvPr/>
        </p:nvGrpSpPr>
        <p:grpSpPr bwMode="auto">
          <a:xfrm>
            <a:off x="8291459" y="4400669"/>
            <a:ext cx="2844800" cy="2416093"/>
            <a:chOff x="5500694" y="4321633"/>
            <a:chExt cx="2844794" cy="2415459"/>
          </a:xfrm>
        </p:grpSpPr>
        <p:pic>
          <p:nvPicPr>
            <p:cNvPr id="26" name="内容占位符 3" descr="Snap2.png"/>
            <p:cNvPicPr>
              <a:picLocks noChangeAspect="1"/>
            </p:cNvPicPr>
            <p:nvPr/>
          </p:nvPicPr>
          <p:blipFill>
            <a:blip r:embed="rId11" cstate="print"/>
            <a:srcRect/>
            <a:stretch>
              <a:fillRect/>
            </a:stretch>
          </p:blipFill>
          <p:spPr bwMode="auto">
            <a:xfrm>
              <a:off x="5500694" y="4321633"/>
              <a:ext cx="2844794" cy="213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089" name="TextBox 26"/>
            <p:cNvSpPr txBox="1">
              <a:spLocks noChangeArrowheads="1"/>
            </p:cNvSpPr>
            <p:nvPr/>
          </p:nvSpPr>
          <p:spPr bwMode="auto">
            <a:xfrm>
              <a:off x="7072330" y="6429396"/>
              <a:ext cx="1236233" cy="30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a:t>FITS Manager</a:t>
              </a:r>
              <a:endParaRPr lang="zh-CN" altLang="en-US" sz="1400"/>
            </a:p>
          </p:txBody>
        </p:sp>
      </p:grpSp>
    </p:spTree>
    <p:extLst>
      <p:ext uri="{BB962C8B-B14F-4D97-AF65-F5344CB8AC3E}">
        <p14:creationId xmlns:p14="http://schemas.microsoft.com/office/powerpoint/2010/main" val="414931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07845" y="1612212"/>
            <a:ext cx="8497630" cy="4231473"/>
          </a:xfrm>
          <a:prstGeom prst="rect">
            <a:avLst/>
          </a:prstGeom>
        </p:spPr>
      </p:pic>
      <p:pic>
        <p:nvPicPr>
          <p:cNvPr id="9" name="图片 8"/>
          <p:cNvPicPr>
            <a:picLocks noChangeAspect="1"/>
          </p:cNvPicPr>
          <p:nvPr/>
        </p:nvPicPr>
        <p:blipFill>
          <a:blip r:embed="rId3"/>
          <a:stretch>
            <a:fillRect/>
          </a:stretch>
        </p:blipFill>
        <p:spPr>
          <a:xfrm>
            <a:off x="2208748" y="1872170"/>
            <a:ext cx="8067899" cy="4750711"/>
          </a:xfrm>
          <a:prstGeom prst="rect">
            <a:avLst/>
          </a:prstGeom>
          <a:ln>
            <a:noFill/>
          </a:ln>
          <a:effectLst>
            <a:outerShdw blurRad="292100" dist="139700" dir="2700000" algn="tl" rotWithShape="0">
              <a:srgbClr val="333333">
                <a:alpha val="65000"/>
              </a:srgbClr>
            </a:outerShdw>
          </a:effectLst>
        </p:spPr>
      </p:pic>
      <p:sp>
        <p:nvSpPr>
          <p:cNvPr id="3" name="标题 2"/>
          <p:cNvSpPr>
            <a:spLocks noGrp="1"/>
          </p:cNvSpPr>
          <p:nvPr>
            <p:ph type="title"/>
          </p:nvPr>
        </p:nvSpPr>
        <p:spPr/>
        <p:txBody>
          <a:bodyPr/>
          <a:lstStyle/>
          <a:p>
            <a:r>
              <a:rPr lang="en-US" altLang="zh-CN" dirty="0" smtClean="0"/>
              <a:t>LAMOST</a:t>
            </a:r>
            <a:r>
              <a:rPr lang="zh-CN" altLang="en-US" dirty="0" smtClean="0"/>
              <a:t> </a:t>
            </a:r>
            <a:r>
              <a:rPr lang="en-US" altLang="zh-CN" dirty="0" smtClean="0"/>
              <a:t>Data Access</a:t>
            </a:r>
            <a:endParaRPr lang="zh-CN" altLang="en-US" dirty="0"/>
          </a:p>
        </p:txBody>
      </p:sp>
      <p:pic>
        <p:nvPicPr>
          <p:cNvPr id="5" name="图片 4"/>
          <p:cNvPicPr>
            <a:picLocks noChangeAspect="1"/>
          </p:cNvPicPr>
          <p:nvPr/>
        </p:nvPicPr>
        <p:blipFill>
          <a:blip r:embed="rId4"/>
          <a:stretch>
            <a:fillRect/>
          </a:stretch>
        </p:blipFill>
        <p:spPr>
          <a:xfrm>
            <a:off x="8555947" y="1928522"/>
            <a:ext cx="2958680" cy="1815229"/>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5"/>
          <a:stretch>
            <a:fillRect/>
          </a:stretch>
        </p:blipFill>
        <p:spPr>
          <a:xfrm>
            <a:off x="1929334" y="2467955"/>
            <a:ext cx="6686947" cy="1543730"/>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1067407" y="3405227"/>
            <a:ext cx="6984776" cy="3044917"/>
            <a:chOff x="432709" y="3350374"/>
            <a:chExt cx="6984776" cy="3044917"/>
          </a:xfrm>
        </p:grpSpPr>
        <p:pic>
          <p:nvPicPr>
            <p:cNvPr id="7" name="图片 6"/>
            <p:cNvPicPr>
              <a:picLocks noChangeAspect="1"/>
            </p:cNvPicPr>
            <p:nvPr/>
          </p:nvPicPr>
          <p:blipFill>
            <a:blip r:embed="rId6"/>
            <a:stretch>
              <a:fillRect/>
            </a:stretch>
          </p:blipFill>
          <p:spPr>
            <a:xfrm>
              <a:off x="432709" y="3350374"/>
              <a:ext cx="4176464" cy="1934497"/>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7"/>
            <a:stretch>
              <a:fillRect/>
            </a:stretch>
          </p:blipFill>
          <p:spPr>
            <a:xfrm>
              <a:off x="3593892" y="3955537"/>
              <a:ext cx="3823593" cy="2439754"/>
            </a:xfrm>
            <a:prstGeom prst="rect">
              <a:avLst/>
            </a:prstGeom>
            <a:ln>
              <a:noFill/>
            </a:ln>
            <a:effectLst>
              <a:outerShdw blurRad="292100" dist="139700" dir="2700000" algn="tl" rotWithShape="0">
                <a:srgbClr val="333333">
                  <a:alpha val="65000"/>
                </a:srgbClr>
              </a:outerShdw>
            </a:effectLst>
          </p:spPr>
        </p:pic>
      </p:grpSp>
      <p:pic>
        <p:nvPicPr>
          <p:cNvPr id="11" name="图片 10"/>
          <p:cNvPicPr>
            <a:picLocks noChangeAspect="1"/>
          </p:cNvPicPr>
          <p:nvPr/>
        </p:nvPicPr>
        <p:blipFill>
          <a:blip r:embed="rId8"/>
          <a:stretch>
            <a:fillRect/>
          </a:stretch>
        </p:blipFill>
        <p:spPr>
          <a:xfrm>
            <a:off x="7153293" y="3458329"/>
            <a:ext cx="3800000" cy="2552381"/>
          </a:xfrm>
          <a:prstGeom prst="rect">
            <a:avLst/>
          </a:prstGeom>
        </p:spPr>
      </p:pic>
      <p:pic>
        <p:nvPicPr>
          <p:cNvPr id="12" name="图片 11"/>
          <p:cNvPicPr>
            <a:picLocks noChangeAspect="1"/>
          </p:cNvPicPr>
          <p:nvPr/>
        </p:nvPicPr>
        <p:blipFill>
          <a:blip r:embed="rId9"/>
          <a:stretch>
            <a:fillRect/>
          </a:stretch>
        </p:blipFill>
        <p:spPr>
          <a:xfrm>
            <a:off x="109790" y="-5224"/>
            <a:ext cx="4254498" cy="6820901"/>
          </a:xfrm>
          <a:prstGeom prst="rect">
            <a:avLst/>
          </a:prstGeom>
        </p:spPr>
      </p:pic>
    </p:spTree>
    <p:extLst>
      <p:ext uri="{BB962C8B-B14F-4D97-AF65-F5344CB8AC3E}">
        <p14:creationId xmlns:p14="http://schemas.microsoft.com/office/powerpoint/2010/main" val="59522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9175</TotalTime>
  <Words>1927</Words>
  <Application>Microsoft Office PowerPoint</Application>
  <PresentationFormat>宽屏</PresentationFormat>
  <Paragraphs>289</Paragraphs>
  <Slides>27</Slides>
  <Notes>8</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27</vt:i4>
      </vt:variant>
    </vt:vector>
  </HeadingPairs>
  <TitlesOfParts>
    <vt:vector size="43" baseType="lpstr">
      <vt:lpstr>黑体</vt:lpstr>
      <vt:lpstr>华文彩云</vt:lpstr>
      <vt:lpstr>华文行楷</vt:lpstr>
      <vt:lpstr>华文隶书</vt:lpstr>
      <vt:lpstr>华文细黑</vt:lpstr>
      <vt:lpstr>楷体_GB2312</vt:lpstr>
      <vt:lpstr>隶书</vt:lpstr>
      <vt:lpstr>宋体</vt:lpstr>
      <vt:lpstr>微软雅黑</vt:lpstr>
      <vt:lpstr>Arial</vt:lpstr>
      <vt:lpstr>Calibri</vt:lpstr>
      <vt:lpstr>Times</vt:lpstr>
      <vt:lpstr>Times New Roman</vt:lpstr>
      <vt:lpstr>Wingdings</vt:lpstr>
      <vt:lpstr>Wingdings 2</vt:lpstr>
      <vt:lpstr>Office 主题</vt:lpstr>
      <vt:lpstr>虚拟天文台与天文大科学研究中心</vt:lpstr>
      <vt:lpstr>Heroes behind the Big Data</vt:lpstr>
      <vt:lpstr>Mega-Science Projects in China (part of)</vt:lpstr>
      <vt:lpstr>PowerPoint 演示文稿</vt:lpstr>
      <vt:lpstr>Chinese Astronomical Observatories</vt:lpstr>
      <vt:lpstr>Virtual Observatory (VO)</vt:lpstr>
      <vt:lpstr>China-VO</vt:lpstr>
      <vt:lpstr>Development achievements in last decade</vt:lpstr>
      <vt:lpstr>LAMOST Data Access</vt:lpstr>
      <vt:lpstr>Community: China-VO annual meeting</vt:lpstr>
      <vt:lpstr>AstroCloud Project</vt:lpstr>
      <vt:lpstr>PowerPoint 演示文稿</vt:lpstr>
      <vt:lpstr>AstroCloud Channels</vt:lpstr>
      <vt:lpstr>超新星搜寻计划</vt:lpstr>
      <vt:lpstr>服务能力及提供服务情况</vt:lpstr>
      <vt:lpstr>科学数据全生命周期管理平台</vt:lpstr>
      <vt:lpstr>中国科学院的天文学研究资源</vt:lpstr>
      <vt:lpstr>中国科学院“率先行动”计划</vt:lpstr>
      <vt:lpstr>天文大科学研究中心</vt:lpstr>
      <vt:lpstr>天文大科学研究中心</vt:lpstr>
      <vt:lpstr>天文大科学研究中心</vt:lpstr>
      <vt:lpstr>PowerPoint 演示文稿</vt:lpstr>
      <vt:lpstr>创新运行机制、打造装置集群</vt:lpstr>
      <vt:lpstr>组织架构</vt:lpstr>
      <vt:lpstr>CAMS for China-VO</vt:lpstr>
      <vt:lpstr>China-VO for CAMS</vt:lpstr>
      <vt:lpstr>VO meets CAMS</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cuichenzhou</cp:lastModifiedBy>
  <cp:revision>1157</cp:revision>
  <dcterms:created xsi:type="dcterms:W3CDTF">2003-08-08T17:14:50Z</dcterms:created>
  <dcterms:modified xsi:type="dcterms:W3CDTF">2015-11-26T23:06:18Z</dcterms:modified>
</cp:coreProperties>
</file>