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1"/>
  </p:sldMasterIdLst>
  <p:notesMasterIdLst>
    <p:notesMasterId r:id="rId19"/>
  </p:notesMasterIdLst>
  <p:sldIdLst>
    <p:sldId id="256" r:id="rId2"/>
    <p:sldId id="258" r:id="rId3"/>
    <p:sldId id="257" r:id="rId4"/>
    <p:sldId id="272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</p:sldIdLst>
  <p:sldSz cx="1080135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402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240" y="78"/>
      </p:cViewPr>
      <p:guideLst>
        <p:guide orient="horz" pos="2160"/>
        <p:guide pos="3402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3B71C5-73D0-44F9-9592-5D33C597F277}" type="datetimeFigureOut">
              <a:rPr lang="zh-CN" altLang="en-US" smtClean="0"/>
              <a:t>2015/11/28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728663" y="685800"/>
            <a:ext cx="540067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C6A8BE-6048-4395-BB71-2574477E6F6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17534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C6A8BE-6048-4395-BB71-2574477E6F60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90270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orizon.png"/>
          <p:cNvPicPr>
            <a:picLocks noChangeAspect="1"/>
          </p:cNvPicPr>
          <p:nvPr/>
        </p:nvPicPr>
        <p:blipFill>
          <a:blip r:embed="rId2" cstate="print"/>
          <a:srcRect t="33333"/>
          <a:stretch>
            <a:fillRect/>
          </a:stretch>
        </p:blipFill>
        <p:spPr>
          <a:xfrm>
            <a:off x="1" y="0"/>
            <a:ext cx="10801350" cy="4572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2015/11/28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40179" y="3886200"/>
            <a:ext cx="7560946" cy="1752600"/>
          </a:xfrm>
        </p:spPr>
        <p:txBody>
          <a:bodyPr>
            <a:normAutofit/>
          </a:bodyPr>
          <a:lstStyle>
            <a:lvl1pPr marL="0" indent="0" algn="ctr">
              <a:buNone/>
              <a:defRPr sz="17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0102" y="2007890"/>
            <a:ext cx="9181147" cy="1470025"/>
          </a:xfrm>
        </p:spPr>
        <p:txBody>
          <a:bodyPr/>
          <a:lstStyle>
            <a:lvl1pPr algn="ctr"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2015/11/28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830979" y="274640"/>
            <a:ext cx="2430304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40068" y="274640"/>
            <a:ext cx="7110888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2015/11/28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0091" y="274638"/>
            <a:ext cx="9361170" cy="1143000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2015/11/28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720091" y="1600200"/>
            <a:ext cx="9361170" cy="4114800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0090" y="4962527"/>
            <a:ext cx="9314290" cy="1362075"/>
          </a:xfrm>
        </p:spPr>
        <p:txBody>
          <a:bodyPr anchor="t"/>
          <a:lstStyle>
            <a:lvl1pPr algn="l">
              <a:defRPr sz="3200" b="0" i="0" cap="all" baseline="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0090" y="3462340"/>
            <a:ext cx="9314290" cy="1500187"/>
          </a:xfrm>
        </p:spPr>
        <p:txBody>
          <a:bodyPr anchor="b">
            <a:normAutofit/>
          </a:bodyPr>
          <a:lstStyle>
            <a:lvl1pPr marL="0" indent="0">
              <a:buNone/>
              <a:defRPr sz="1700" baseline="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2015/11/28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720091" y="1600200"/>
            <a:ext cx="4410551" cy="4114800"/>
          </a:xfrm>
        </p:spPr>
        <p:txBody>
          <a:bodyPr/>
          <a:lstStyle>
            <a:lvl5pPr>
              <a:defRPr/>
            </a:lvl5pPr>
            <a:lvl6pPr>
              <a:buClr>
                <a:schemeClr val="tx2"/>
              </a:buClr>
              <a:buFont typeface="Arial" pitchFamily="34" charset="0"/>
              <a:buChar char="•"/>
              <a:defRPr/>
            </a:lvl6pPr>
            <a:lvl7pPr>
              <a:buClr>
                <a:schemeClr val="tx2"/>
              </a:buClr>
              <a:buFont typeface="Arial" pitchFamily="34" charset="0"/>
              <a:buChar char="•"/>
              <a:defRPr/>
            </a:lvl7pPr>
            <a:lvl8pPr>
              <a:buClr>
                <a:schemeClr val="tx2"/>
              </a:buClr>
              <a:buFont typeface="Arial" pitchFamily="34" charset="0"/>
              <a:buChar char="•"/>
              <a:defRPr/>
            </a:lvl8pPr>
            <a:lvl9pPr>
              <a:buClr>
                <a:schemeClr val="tx2"/>
              </a:buClr>
              <a:buFont typeface="Arial" pitchFamily="34" charset="0"/>
              <a:buChar char="•"/>
              <a:defRPr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 smtClean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5670709" y="1600200"/>
            <a:ext cx="4410551" cy="41148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0091" y="274638"/>
            <a:ext cx="9361170" cy="1143000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2015/11/28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5670709" y="2209800"/>
            <a:ext cx="4410551" cy="35052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 smtClean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720091" y="2209800"/>
            <a:ext cx="4410551" cy="35052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0091" y="274638"/>
            <a:ext cx="936117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0091" y="1600200"/>
            <a:ext cx="4410551" cy="574675"/>
          </a:xfrm>
        </p:spPr>
        <p:txBody>
          <a:bodyPr anchor="b">
            <a:normAutofit/>
          </a:bodyPr>
          <a:lstStyle>
            <a:lvl1pPr marL="0" indent="0">
              <a:buNone/>
              <a:defRPr sz="1700" b="0" i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70709" y="1600200"/>
            <a:ext cx="4410551" cy="574675"/>
          </a:xfrm>
        </p:spPr>
        <p:txBody>
          <a:bodyPr anchor="b">
            <a:normAutofit/>
          </a:bodyPr>
          <a:lstStyle>
            <a:lvl1pPr marL="0" indent="0">
              <a:buNone/>
              <a:defRPr sz="1700" b="0" i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2015/11/28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0091" y="274638"/>
            <a:ext cx="9361170" cy="1143000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2015/11/28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2015/11/28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4680585" y="1447800"/>
            <a:ext cx="5490687" cy="4267200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691" y="1447800"/>
            <a:ext cx="3510439" cy="1097280"/>
          </a:xfrm>
        </p:spPr>
        <p:txBody>
          <a:bodyPr anchor="b"/>
          <a:lstStyle>
            <a:lvl1pPr algn="l">
              <a:defRPr sz="18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691" y="2547893"/>
            <a:ext cx="3510439" cy="3167109"/>
          </a:xfrm>
        </p:spPr>
        <p:txBody>
          <a:bodyPr tIns="9144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2015/11/28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orizon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" y="0"/>
            <a:ext cx="1080135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0091" y="1447800"/>
            <a:ext cx="3510439" cy="1097280"/>
          </a:xfrm>
        </p:spPr>
        <p:txBody>
          <a:bodyPr anchor="b"/>
          <a:lstStyle>
            <a:lvl1pPr algn="l">
              <a:defRPr sz="18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501487" y="1447800"/>
            <a:ext cx="4039705" cy="3474720"/>
          </a:xfrm>
          <a:custGeom>
            <a:avLst/>
            <a:gdLst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74450 w 3419856"/>
              <a:gd name="connsiteY9" fmla="*/ 3429000 h 3429000"/>
              <a:gd name="connsiteX10" fmla="*/ 21806 w 3419856"/>
              <a:gd name="connsiteY10" fmla="*/ 3407194 h 3429000"/>
              <a:gd name="connsiteX11" fmla="*/ 0 w 3419856"/>
              <a:gd name="connsiteY11" fmla="*/ 3354550 h 3429000"/>
              <a:gd name="connsiteX12" fmla="*/ 0 w 3419856"/>
              <a:gd name="connsiteY12" fmla="*/ 74450 h 3429000"/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21806 w 3419856"/>
              <a:gd name="connsiteY9" fmla="*/ 3407194 h 3429000"/>
              <a:gd name="connsiteX10" fmla="*/ 0 w 3419856"/>
              <a:gd name="connsiteY10" fmla="*/ 3354550 h 3429000"/>
              <a:gd name="connsiteX11" fmla="*/ 0 w 3419856"/>
              <a:gd name="connsiteY11" fmla="*/ 74450 h 3429000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8026"/>
              <a:gd name="connsiteY0" fmla="*/ 74450 h 3910007"/>
              <a:gd name="connsiteX1" fmla="*/ 21806 w 3968026"/>
              <a:gd name="connsiteY1" fmla="*/ 21806 h 3910007"/>
              <a:gd name="connsiteX2" fmla="*/ 74450 w 3968026"/>
              <a:gd name="connsiteY2" fmla="*/ 0 h 3910007"/>
              <a:gd name="connsiteX3" fmla="*/ 3345406 w 3968026"/>
              <a:gd name="connsiteY3" fmla="*/ 0 h 3910007"/>
              <a:gd name="connsiteX4" fmla="*/ 3398050 w 3968026"/>
              <a:gd name="connsiteY4" fmla="*/ 21806 h 3910007"/>
              <a:gd name="connsiteX5" fmla="*/ 3419856 w 3968026"/>
              <a:gd name="connsiteY5" fmla="*/ 74450 h 3910007"/>
              <a:gd name="connsiteX6" fmla="*/ 3419856 w 3968026"/>
              <a:gd name="connsiteY6" fmla="*/ 3354550 h 3910007"/>
              <a:gd name="connsiteX7" fmla="*/ 3398050 w 3968026"/>
              <a:gd name="connsiteY7" fmla="*/ 3407194 h 3910007"/>
              <a:gd name="connsiteX8" fmla="*/ 0 w 3968026"/>
              <a:gd name="connsiteY8" fmla="*/ 3354550 h 3910007"/>
              <a:gd name="connsiteX9" fmla="*/ 0 w 3968026"/>
              <a:gd name="connsiteY9" fmla="*/ 74450 h 3910007"/>
              <a:gd name="connsiteX0" fmla="*/ 0 w 3419856"/>
              <a:gd name="connsiteY0" fmla="*/ 74450 h 3901233"/>
              <a:gd name="connsiteX1" fmla="*/ 21806 w 3419856"/>
              <a:gd name="connsiteY1" fmla="*/ 21806 h 3901233"/>
              <a:gd name="connsiteX2" fmla="*/ 74450 w 3419856"/>
              <a:gd name="connsiteY2" fmla="*/ 0 h 3901233"/>
              <a:gd name="connsiteX3" fmla="*/ 3345406 w 3419856"/>
              <a:gd name="connsiteY3" fmla="*/ 0 h 3901233"/>
              <a:gd name="connsiteX4" fmla="*/ 3398050 w 3419856"/>
              <a:gd name="connsiteY4" fmla="*/ 21806 h 3901233"/>
              <a:gd name="connsiteX5" fmla="*/ 3419856 w 3419856"/>
              <a:gd name="connsiteY5" fmla="*/ 74450 h 3901233"/>
              <a:gd name="connsiteX6" fmla="*/ 3419856 w 3419856"/>
              <a:gd name="connsiteY6" fmla="*/ 3354550 h 3901233"/>
              <a:gd name="connsiteX7" fmla="*/ 0 w 3419856"/>
              <a:gd name="connsiteY7" fmla="*/ 3354550 h 3901233"/>
              <a:gd name="connsiteX8" fmla="*/ 0 w 3419856"/>
              <a:gd name="connsiteY8" fmla="*/ 74450 h 3901233"/>
              <a:gd name="connsiteX0" fmla="*/ 0 w 3419856"/>
              <a:gd name="connsiteY0" fmla="*/ 74450 h 3354550"/>
              <a:gd name="connsiteX1" fmla="*/ 21806 w 3419856"/>
              <a:gd name="connsiteY1" fmla="*/ 21806 h 3354550"/>
              <a:gd name="connsiteX2" fmla="*/ 74450 w 3419856"/>
              <a:gd name="connsiteY2" fmla="*/ 0 h 3354550"/>
              <a:gd name="connsiteX3" fmla="*/ 3345406 w 3419856"/>
              <a:gd name="connsiteY3" fmla="*/ 0 h 3354550"/>
              <a:gd name="connsiteX4" fmla="*/ 3398050 w 3419856"/>
              <a:gd name="connsiteY4" fmla="*/ 21806 h 3354550"/>
              <a:gd name="connsiteX5" fmla="*/ 3419856 w 3419856"/>
              <a:gd name="connsiteY5" fmla="*/ 74450 h 3354550"/>
              <a:gd name="connsiteX6" fmla="*/ 3419856 w 3419856"/>
              <a:gd name="connsiteY6" fmla="*/ 3354550 h 3354550"/>
              <a:gd name="connsiteX7" fmla="*/ 0 w 3419856"/>
              <a:gd name="connsiteY7" fmla="*/ 3354550 h 3354550"/>
              <a:gd name="connsiteX8" fmla="*/ 0 w 3419856"/>
              <a:gd name="connsiteY8" fmla="*/ 74450 h 3354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19856" h="3354550">
                <a:moveTo>
                  <a:pt x="0" y="74450"/>
                </a:moveTo>
                <a:cubicBezTo>
                  <a:pt x="0" y="54705"/>
                  <a:pt x="7844" y="35768"/>
                  <a:pt x="21806" y="21806"/>
                </a:cubicBezTo>
                <a:cubicBezTo>
                  <a:pt x="35768" y="7844"/>
                  <a:pt x="54705" y="0"/>
                  <a:pt x="74450" y="0"/>
                </a:cubicBezTo>
                <a:lnTo>
                  <a:pt x="3345406" y="0"/>
                </a:lnTo>
                <a:cubicBezTo>
                  <a:pt x="3365151" y="0"/>
                  <a:pt x="3384088" y="7844"/>
                  <a:pt x="3398050" y="21806"/>
                </a:cubicBezTo>
                <a:cubicBezTo>
                  <a:pt x="3412012" y="35768"/>
                  <a:pt x="3419856" y="54705"/>
                  <a:pt x="3419856" y="74450"/>
                </a:cubicBezTo>
                <a:lnTo>
                  <a:pt x="3419856" y="3354550"/>
                </a:lnTo>
                <a:lnTo>
                  <a:pt x="0" y="3354550"/>
                </a:lnTo>
                <a:lnTo>
                  <a:pt x="0" y="74450"/>
                </a:lnTo>
                <a:close/>
              </a:path>
            </a:pathLst>
          </a:custGeom>
        </p:spPr>
        <p:txBody>
          <a:bodyPr>
            <a:normAutofit/>
          </a:bodyPr>
          <a:lstStyle>
            <a:lvl1pPr marL="0" indent="0" algn="ctr">
              <a:buNone/>
              <a:defRPr sz="2000" baseline="0">
                <a:solidFill>
                  <a:schemeClr val="tx1">
                    <a:lumMod val="6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 smtClean="0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0091" y="2547892"/>
            <a:ext cx="3510439" cy="2405109"/>
          </a:xfrm>
        </p:spPr>
        <p:txBody>
          <a:bodyPr tIns="9144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2015/11/28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orizon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1" y="0"/>
            <a:ext cx="1080135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20091" y="274638"/>
            <a:ext cx="9361170" cy="11430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0091" y="1600202"/>
            <a:ext cx="936117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750844" y="6356352"/>
            <a:ext cx="18002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strike="noStrike" spc="60" baseline="0">
                <a:solidFill>
                  <a:schemeClr val="tx1"/>
                </a:solidFill>
              </a:defRPr>
            </a:lvl1pPr>
          </a:lstStyle>
          <a:p>
            <a:fld id="{530820CF-B880-4189-942D-D702A7CBA730}" type="datetimeFigureOut">
              <a:rPr lang="zh-CN" altLang="en-US" smtClean="0"/>
              <a:t>2015/11/28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20090" y="6356352"/>
            <a:ext cx="34204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cap="all" spc="60" baseline="0">
                <a:solidFill>
                  <a:schemeClr val="tx1"/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911113" y="6356352"/>
            <a:ext cx="117014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aseline="0">
                <a:solidFill>
                  <a:schemeClr val="tx1"/>
                </a:solidFill>
              </a:defRPr>
            </a:lvl1pPr>
          </a:lstStyle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3000" kern="1200" cap="all" spc="50" baseline="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Relationship Id="rId9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10" Type="http://schemas.openxmlformats.org/officeDocument/2006/relationships/image" Target="../media/image24.jpeg"/><Relationship Id="rId4" Type="http://schemas.openxmlformats.org/officeDocument/2006/relationships/image" Target="../media/image18.jpeg"/><Relationship Id="rId9" Type="http://schemas.openxmlformats.org/officeDocument/2006/relationships/image" Target="../media/image2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1928322" y="2492898"/>
            <a:ext cx="6893234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 flip="none" rotWithShape="1"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path path="rect">
                    <a:fillToRect l="100000" t="100000"/>
                  </a:path>
                  <a:tileRect r="-100000" b="-100000"/>
                </a:gradFill>
                <a:latin typeface="微软雅黑" pitchFamily="34" charset="-122"/>
                <a:ea typeface="微软雅黑" pitchFamily="34" charset="-122"/>
              </a:rPr>
              <a:t>WWT</a:t>
            </a:r>
            <a:r>
              <a:rPr lang="zh-CN" altLang="en-US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 flip="none" rotWithShape="1"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path path="rect">
                    <a:fillToRect l="100000" t="100000"/>
                  </a:path>
                  <a:tileRect r="-100000" b="-100000"/>
                </a:gradFill>
                <a:latin typeface="微软雅黑" pitchFamily="34" charset="-122"/>
                <a:ea typeface="微软雅黑" pitchFamily="34" charset="-122"/>
              </a:rPr>
              <a:t>互动式数字天象厅系统集成技术发展和展望</a:t>
            </a:r>
            <a:endParaRPr lang="zh-CN" altLang="en-US" sz="2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 flip="none" rotWithShape="1"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path path="rect">
                  <a:fillToRect l="100000" t="100000"/>
                </a:path>
                <a:tileRect r="-100000" b="-100000"/>
              </a:gradFill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2483" y="4495109"/>
            <a:ext cx="3456384" cy="1098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6637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203" y="6036022"/>
            <a:ext cx="1728192" cy="549124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3600475" y="6172085"/>
            <a:ext cx="3537379" cy="27699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1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 flip="none" rotWithShape="1"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path path="rect">
                    <a:fillToRect l="100000" t="100000"/>
                  </a:path>
                  <a:tileRect r="-100000" b="-100000"/>
                </a:gradFill>
                <a:latin typeface="微软雅黑" pitchFamily="34" charset="-122"/>
                <a:ea typeface="微软雅黑" pitchFamily="34" charset="-122"/>
              </a:rPr>
              <a:t>WWT</a:t>
            </a:r>
            <a:r>
              <a:rPr lang="zh-CN" altLang="en-US" sz="1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 flip="none" rotWithShape="1"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path path="rect">
                    <a:fillToRect l="100000" t="100000"/>
                  </a:path>
                  <a:tileRect r="-100000" b="-100000"/>
                </a:gradFill>
                <a:latin typeface="微软雅黑" pitchFamily="34" charset="-122"/>
                <a:ea typeface="微软雅黑" pitchFamily="34" charset="-122"/>
              </a:rPr>
              <a:t>互动式数字天象厅系统集成技术发展和展望</a:t>
            </a:r>
            <a:endParaRPr lang="zh-CN" altLang="en-US" sz="12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 flip="none" rotWithShape="1"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path path="rect">
                  <a:fillToRect l="100000" t="100000"/>
                </a:path>
                <a:tileRect r="-100000" b="-100000"/>
              </a:gradFill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1008187" y="1340768"/>
            <a:ext cx="8928992" cy="0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1152203" y="949370"/>
            <a:ext cx="4104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 smtClean="0">
                <a:latin typeface="微软雅黑" pitchFamily="34" charset="-122"/>
                <a:ea typeface="微软雅黑" pitchFamily="34" charset="-122"/>
              </a:rPr>
              <a:t>WWT</a:t>
            </a:r>
            <a:r>
              <a:rPr lang="zh-CN" altLang="en-US" b="1" dirty="0" smtClean="0">
                <a:latin typeface="微软雅黑" pitchFamily="34" charset="-122"/>
                <a:ea typeface="微软雅黑" pitchFamily="34" charset="-122"/>
              </a:rPr>
              <a:t>互动式数字天象正在筹建项目</a:t>
            </a:r>
            <a:endParaRPr lang="zh-CN" altLang="en-US" b="1" dirty="0"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84" b="12967"/>
          <a:stretch/>
        </p:blipFill>
        <p:spPr>
          <a:xfrm>
            <a:off x="7704931" y="1652034"/>
            <a:ext cx="6973942" cy="389409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32523" y="5517232"/>
            <a:ext cx="41764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 dirty="0" smtClean="0">
                <a:latin typeface="微软雅黑" pitchFamily="34" charset="-122"/>
                <a:ea typeface="微软雅黑" pitchFamily="34" charset="-122"/>
              </a:rPr>
              <a:t>汕头中学</a:t>
            </a:r>
            <a:r>
              <a:rPr lang="en-US" altLang="zh-CN" sz="1600" b="1" dirty="0" smtClean="0">
                <a:latin typeface="微软雅黑" pitchFamily="34" charset="-122"/>
                <a:ea typeface="微软雅黑" pitchFamily="34" charset="-122"/>
              </a:rPr>
              <a:t>WWT</a:t>
            </a:r>
            <a:r>
              <a:rPr lang="zh-CN" altLang="en-US" sz="1600" b="1" dirty="0" smtClean="0">
                <a:latin typeface="微软雅黑" pitchFamily="34" charset="-122"/>
                <a:ea typeface="微软雅黑" pitchFamily="34" charset="-122"/>
              </a:rPr>
              <a:t>互动式数字天象厅</a:t>
            </a:r>
            <a:endParaRPr lang="zh-CN" altLang="en-US" sz="1600" b="1" dirty="0"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3283" y="1454248"/>
            <a:ext cx="3657600" cy="406298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3528467" y="5538718"/>
            <a:ext cx="41764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 dirty="0" smtClean="0">
                <a:latin typeface="微软雅黑" pitchFamily="34" charset="-122"/>
                <a:ea typeface="微软雅黑" pitchFamily="34" charset="-122"/>
              </a:rPr>
              <a:t>重庆创意广告园</a:t>
            </a:r>
            <a:r>
              <a:rPr lang="en-US" altLang="zh-CN" sz="1600" b="1" dirty="0" smtClean="0">
                <a:latin typeface="微软雅黑" pitchFamily="34" charset="-122"/>
                <a:ea typeface="微软雅黑" pitchFamily="34" charset="-122"/>
              </a:rPr>
              <a:t>WWT</a:t>
            </a:r>
            <a:r>
              <a:rPr lang="zh-CN" altLang="en-US" sz="1600" b="1" dirty="0" smtClean="0">
                <a:latin typeface="微软雅黑" pitchFamily="34" charset="-122"/>
                <a:ea typeface="微软雅黑" pitchFamily="34" charset="-122"/>
              </a:rPr>
              <a:t>互动式数字天象厅</a:t>
            </a:r>
            <a:endParaRPr lang="zh-CN" altLang="en-US" sz="1600" b="1" dirty="0"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82" b="2993"/>
          <a:stretch/>
        </p:blipFill>
        <p:spPr>
          <a:xfrm>
            <a:off x="10873283" y="1652643"/>
            <a:ext cx="6770474" cy="3666194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4896619" y="5517232"/>
            <a:ext cx="41764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 dirty="0" smtClean="0">
                <a:latin typeface="微软雅黑" pitchFamily="34" charset="-122"/>
                <a:ea typeface="微软雅黑" pitchFamily="34" charset="-122"/>
              </a:rPr>
              <a:t>重庆高新园室内的</a:t>
            </a:r>
            <a:r>
              <a:rPr lang="en-US" altLang="zh-CN" sz="1600" b="1" dirty="0" smtClean="0">
                <a:latin typeface="微软雅黑" pitchFamily="34" charset="-122"/>
                <a:ea typeface="微软雅黑" pitchFamily="34" charset="-122"/>
              </a:rPr>
              <a:t>WWT</a:t>
            </a:r>
            <a:r>
              <a:rPr lang="zh-CN" altLang="en-US" sz="1600" b="1" dirty="0" smtClean="0">
                <a:latin typeface="微软雅黑" pitchFamily="34" charset="-122"/>
                <a:ea typeface="微软雅黑" pitchFamily="34" charset="-122"/>
              </a:rPr>
              <a:t>互动式展示厅</a:t>
            </a:r>
            <a:endParaRPr lang="zh-CN" altLang="en-US" sz="1600" b="1" dirty="0"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740055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48861E-6 1.48148E-6 L -0.52962 -0.00371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488" y="-18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2962 -0.00371 L -0.84301 -0.22431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70" y="-11042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338 -1.85185E-6 L -0.66942 0.01296 " pathEditMode="relative" rAng="0" ptsTypes="AA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809" y="648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6941 0.01296 L -0.97604 0.08634 " pathEditMode="relative" rAng="0" ptsTypes="AA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331" y="3657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87373E-6 -1.85185E-6 L -0.70013 -0.0081 " pathEditMode="relative" rAng="0" ptsTypes="AA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014" y="-417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15" grpId="0"/>
      <p:bldP spid="15" grpId="1"/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203" y="6036022"/>
            <a:ext cx="1728192" cy="549124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3600475" y="6172085"/>
            <a:ext cx="3537379" cy="27699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1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 flip="none" rotWithShape="1"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path path="rect">
                    <a:fillToRect l="100000" t="100000"/>
                  </a:path>
                  <a:tileRect r="-100000" b="-100000"/>
                </a:gradFill>
                <a:latin typeface="微软雅黑" pitchFamily="34" charset="-122"/>
                <a:ea typeface="微软雅黑" pitchFamily="34" charset="-122"/>
              </a:rPr>
              <a:t>WWT</a:t>
            </a:r>
            <a:r>
              <a:rPr lang="zh-CN" altLang="en-US" sz="1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 flip="none" rotWithShape="1"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path path="rect">
                    <a:fillToRect l="100000" t="100000"/>
                  </a:path>
                  <a:tileRect r="-100000" b="-100000"/>
                </a:gradFill>
                <a:latin typeface="微软雅黑" pitchFamily="34" charset="-122"/>
                <a:ea typeface="微软雅黑" pitchFamily="34" charset="-122"/>
              </a:rPr>
              <a:t>互动式数字天象厅系统集成技术发展和展望</a:t>
            </a:r>
            <a:endParaRPr lang="zh-CN" altLang="en-US" sz="12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 flip="none" rotWithShape="1"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path path="rect">
                  <a:fillToRect l="100000" t="100000"/>
                </a:path>
                <a:tileRect r="-100000" b="-100000"/>
              </a:gradFill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1008187" y="1340768"/>
            <a:ext cx="8928992" cy="0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1152203" y="949370"/>
            <a:ext cx="4104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 smtClean="0">
                <a:latin typeface="微软雅黑" pitchFamily="34" charset="-122"/>
                <a:ea typeface="微软雅黑" pitchFamily="34" charset="-122"/>
              </a:rPr>
              <a:t>WWT</a:t>
            </a:r>
            <a:r>
              <a:rPr lang="zh-CN" altLang="en-US" b="1" dirty="0" smtClean="0">
                <a:latin typeface="微软雅黑" pitchFamily="34" charset="-122"/>
                <a:ea typeface="微软雅黑" pitchFamily="34" charset="-122"/>
              </a:rPr>
              <a:t>互动式数字天象正在筹建项目</a:t>
            </a:r>
            <a:endParaRPr lang="zh-CN" altLang="en-US" b="1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312443" y="5517232"/>
            <a:ext cx="45365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 dirty="0" smtClean="0">
                <a:latin typeface="微软雅黑" pitchFamily="34" charset="-122"/>
                <a:ea typeface="微软雅黑" pitchFamily="34" charset="-122"/>
              </a:rPr>
              <a:t>重庆创客园筹建</a:t>
            </a:r>
            <a:r>
              <a:rPr lang="en-US" altLang="zh-CN" sz="1600" b="1" dirty="0" smtClean="0">
                <a:latin typeface="微软雅黑" pitchFamily="34" charset="-122"/>
                <a:ea typeface="微软雅黑" pitchFamily="34" charset="-122"/>
              </a:rPr>
              <a:t>WWT</a:t>
            </a:r>
            <a:r>
              <a:rPr lang="zh-CN" altLang="en-US" sz="1600" b="1" dirty="0" smtClean="0">
                <a:latin typeface="微软雅黑" pitchFamily="34" charset="-122"/>
                <a:ea typeface="微软雅黑" pitchFamily="34" charset="-122"/>
              </a:rPr>
              <a:t>互动式数字天象厅项目</a:t>
            </a:r>
            <a:endParaRPr lang="zh-CN" altLang="en-US" sz="1600" b="1" dirty="0"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664" b="10002"/>
          <a:stretch/>
        </p:blipFill>
        <p:spPr>
          <a:xfrm>
            <a:off x="1440235" y="1451051"/>
            <a:ext cx="8007633" cy="406618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0018" y="3484139"/>
            <a:ext cx="2169138" cy="193716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0515" y="2348880"/>
            <a:ext cx="3255303" cy="3083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312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83363E-6 4.90976E-6 L -0.11919 -0.07566 " pathEditMode="relative" rAng="0" ptsTypes="AA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67" y="-3795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203" y="6036022"/>
            <a:ext cx="1728192" cy="549124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3600475" y="6172085"/>
            <a:ext cx="3537379" cy="27699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1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 flip="none" rotWithShape="1"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path path="rect">
                    <a:fillToRect l="100000" t="100000"/>
                  </a:path>
                  <a:tileRect r="-100000" b="-100000"/>
                </a:gradFill>
                <a:latin typeface="微软雅黑" pitchFamily="34" charset="-122"/>
                <a:ea typeface="微软雅黑" pitchFamily="34" charset="-122"/>
              </a:rPr>
              <a:t>WWT</a:t>
            </a:r>
            <a:r>
              <a:rPr lang="zh-CN" altLang="en-US" sz="1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 flip="none" rotWithShape="1"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path path="rect">
                    <a:fillToRect l="100000" t="100000"/>
                  </a:path>
                  <a:tileRect r="-100000" b="-100000"/>
                </a:gradFill>
                <a:latin typeface="微软雅黑" pitchFamily="34" charset="-122"/>
                <a:ea typeface="微软雅黑" pitchFamily="34" charset="-122"/>
              </a:rPr>
              <a:t>互动式数字天象厅系统集成技术发展和展望</a:t>
            </a:r>
            <a:endParaRPr lang="zh-CN" altLang="en-US" sz="12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 flip="none" rotWithShape="1"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path path="rect">
                  <a:fillToRect l="100000" t="100000"/>
                </a:path>
                <a:tileRect r="-100000" b="-100000"/>
              </a:gradFill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1008187" y="1340768"/>
            <a:ext cx="8928992" cy="0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1152203" y="949370"/>
            <a:ext cx="4104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 smtClean="0">
                <a:latin typeface="微软雅黑" pitchFamily="34" charset="-122"/>
                <a:ea typeface="微软雅黑" pitchFamily="34" charset="-122"/>
              </a:rPr>
              <a:t>WWT</a:t>
            </a:r>
            <a:r>
              <a:rPr lang="zh-CN" altLang="en-US" b="1" dirty="0" smtClean="0">
                <a:latin typeface="微软雅黑" pitchFamily="34" charset="-122"/>
                <a:ea typeface="微软雅黑" pitchFamily="34" charset="-122"/>
              </a:rPr>
              <a:t>互动式数字天象系统集成发展</a:t>
            </a:r>
            <a:endParaRPr lang="zh-CN" altLang="en-US" b="1" dirty="0">
              <a:latin typeface="微软雅黑" pitchFamily="34" charset="-122"/>
              <a:ea typeface="微软雅黑" pitchFamily="34" charset="-122"/>
            </a:endParaRPr>
          </a:p>
        </p:txBody>
      </p:sp>
      <p:cxnSp>
        <p:nvCxnSpPr>
          <p:cNvPr id="6" name="直接连接符 5"/>
          <p:cNvCxnSpPr/>
          <p:nvPr/>
        </p:nvCxnSpPr>
        <p:spPr>
          <a:xfrm>
            <a:off x="2232323" y="1340768"/>
            <a:ext cx="0" cy="864096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2" name="矩形 11"/>
          <p:cNvSpPr/>
          <p:nvPr/>
        </p:nvSpPr>
        <p:spPr>
          <a:xfrm>
            <a:off x="864171" y="2204864"/>
            <a:ext cx="2736304" cy="1368152"/>
          </a:xfrm>
          <a:prstGeom prst="rect">
            <a:avLst/>
          </a:prstGeom>
          <a:solidFill>
            <a:schemeClr val="bg1">
              <a:lumMod val="95000"/>
              <a:lumOff val="5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TextBox 12"/>
          <p:cNvSpPr txBox="1"/>
          <p:nvPr/>
        </p:nvSpPr>
        <p:spPr>
          <a:xfrm>
            <a:off x="936179" y="2699628"/>
            <a:ext cx="2736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 smtClean="0">
                <a:latin typeface="微软雅黑" pitchFamily="34" charset="-122"/>
                <a:ea typeface="微软雅黑" pitchFamily="34" charset="-122"/>
              </a:rPr>
              <a:t>WWT</a:t>
            </a:r>
            <a:r>
              <a:rPr lang="zh-CN" altLang="en-US" b="1" dirty="0" smtClean="0">
                <a:latin typeface="微软雅黑" pitchFamily="34" charset="-122"/>
                <a:ea typeface="微软雅黑" pitchFamily="34" charset="-122"/>
              </a:rPr>
              <a:t>互动式数字天象厅</a:t>
            </a:r>
            <a:endParaRPr lang="zh-CN" altLang="en-US" b="1" dirty="0">
              <a:latin typeface="微软雅黑" pitchFamily="34" charset="-122"/>
              <a:ea typeface="微软雅黑" pitchFamily="34" charset="-122"/>
            </a:endParaRPr>
          </a:p>
        </p:txBody>
      </p:sp>
      <p:cxnSp>
        <p:nvCxnSpPr>
          <p:cNvPr id="16" name="直接连接符 15"/>
          <p:cNvCxnSpPr/>
          <p:nvPr/>
        </p:nvCxnSpPr>
        <p:spPr>
          <a:xfrm>
            <a:off x="3600475" y="2884294"/>
            <a:ext cx="1696681" cy="0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7" name="矩形 16"/>
          <p:cNvSpPr/>
          <p:nvPr/>
        </p:nvSpPr>
        <p:spPr>
          <a:xfrm>
            <a:off x="6552803" y="1772816"/>
            <a:ext cx="2304256" cy="648072"/>
          </a:xfrm>
          <a:prstGeom prst="rect">
            <a:avLst/>
          </a:prstGeom>
          <a:solidFill>
            <a:schemeClr val="bg1">
              <a:lumMod val="95000"/>
              <a:lumOff val="5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TextBox 17"/>
          <p:cNvSpPr txBox="1"/>
          <p:nvPr/>
        </p:nvSpPr>
        <p:spPr>
          <a:xfrm>
            <a:off x="6984851" y="1916832"/>
            <a:ext cx="2736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 smtClean="0">
                <a:latin typeface="微软雅黑" pitchFamily="34" charset="-122"/>
                <a:ea typeface="微软雅黑" pitchFamily="34" charset="-122"/>
              </a:rPr>
              <a:t>拼接系统改进</a:t>
            </a:r>
            <a:endParaRPr lang="zh-CN" altLang="en-US" b="1" dirty="0">
              <a:latin typeface="微软雅黑" pitchFamily="34" charset="-122"/>
              <a:ea typeface="微软雅黑" pitchFamily="34" charset="-122"/>
            </a:endParaRPr>
          </a:p>
        </p:txBody>
      </p:sp>
      <p:cxnSp>
        <p:nvCxnSpPr>
          <p:cNvPr id="20" name="直接连接符 19"/>
          <p:cNvCxnSpPr/>
          <p:nvPr/>
        </p:nvCxnSpPr>
        <p:spPr>
          <a:xfrm flipV="1">
            <a:off x="5297156" y="2101498"/>
            <a:ext cx="0" cy="782796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1" name="直接连接符 20"/>
          <p:cNvCxnSpPr>
            <a:endCxn id="17" idx="1"/>
          </p:cNvCxnSpPr>
          <p:nvPr/>
        </p:nvCxnSpPr>
        <p:spPr>
          <a:xfrm flipV="1">
            <a:off x="5297156" y="2096852"/>
            <a:ext cx="1255647" cy="4646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3" name="直接连接符 22"/>
          <p:cNvCxnSpPr/>
          <p:nvPr/>
        </p:nvCxnSpPr>
        <p:spPr>
          <a:xfrm flipV="1">
            <a:off x="5297156" y="2884294"/>
            <a:ext cx="0" cy="2344906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4" name="直接连接符 23"/>
          <p:cNvCxnSpPr/>
          <p:nvPr/>
        </p:nvCxnSpPr>
        <p:spPr>
          <a:xfrm flipV="1">
            <a:off x="5297156" y="2852936"/>
            <a:ext cx="1255647" cy="4646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25" name="矩形 24"/>
          <p:cNvSpPr/>
          <p:nvPr/>
        </p:nvSpPr>
        <p:spPr>
          <a:xfrm>
            <a:off x="6552803" y="2533546"/>
            <a:ext cx="2304256" cy="648072"/>
          </a:xfrm>
          <a:prstGeom prst="rect">
            <a:avLst/>
          </a:prstGeom>
          <a:solidFill>
            <a:schemeClr val="bg1">
              <a:lumMod val="95000"/>
              <a:lumOff val="5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矩形 25"/>
          <p:cNvSpPr/>
          <p:nvPr/>
        </p:nvSpPr>
        <p:spPr>
          <a:xfrm>
            <a:off x="6552803" y="3284984"/>
            <a:ext cx="2304256" cy="648072"/>
          </a:xfrm>
          <a:prstGeom prst="rect">
            <a:avLst/>
          </a:prstGeom>
          <a:solidFill>
            <a:schemeClr val="bg1">
              <a:lumMod val="95000"/>
              <a:lumOff val="5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矩形 26"/>
          <p:cNvSpPr/>
          <p:nvPr/>
        </p:nvSpPr>
        <p:spPr>
          <a:xfrm>
            <a:off x="6552803" y="4077072"/>
            <a:ext cx="2304256" cy="648072"/>
          </a:xfrm>
          <a:prstGeom prst="rect">
            <a:avLst/>
          </a:prstGeom>
          <a:solidFill>
            <a:schemeClr val="bg1">
              <a:lumMod val="95000"/>
              <a:lumOff val="5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矩形 27"/>
          <p:cNvSpPr/>
          <p:nvPr/>
        </p:nvSpPr>
        <p:spPr>
          <a:xfrm>
            <a:off x="6552803" y="4869160"/>
            <a:ext cx="2304256" cy="648072"/>
          </a:xfrm>
          <a:prstGeom prst="rect">
            <a:avLst/>
          </a:prstGeom>
          <a:solidFill>
            <a:schemeClr val="bg1">
              <a:lumMod val="95000"/>
              <a:lumOff val="5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TextBox 29"/>
          <p:cNvSpPr txBox="1"/>
          <p:nvPr/>
        </p:nvSpPr>
        <p:spPr>
          <a:xfrm>
            <a:off x="6984851" y="2636912"/>
            <a:ext cx="2736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 smtClean="0">
                <a:latin typeface="微软雅黑" pitchFamily="34" charset="-122"/>
                <a:ea typeface="微软雅黑" pitchFamily="34" charset="-122"/>
              </a:rPr>
              <a:t>球幕动画制作</a:t>
            </a:r>
            <a:endParaRPr lang="zh-CN" altLang="en-US" b="1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984851" y="3419708"/>
            <a:ext cx="2736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 smtClean="0">
                <a:latin typeface="微软雅黑" pitchFamily="34" charset="-122"/>
                <a:ea typeface="微软雅黑" pitchFamily="34" charset="-122"/>
              </a:rPr>
              <a:t>体感系统接入</a:t>
            </a:r>
            <a:endParaRPr lang="zh-CN" altLang="en-US" b="1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6984851" y="4211796"/>
            <a:ext cx="2736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 smtClean="0">
                <a:latin typeface="微软雅黑" pitchFamily="34" charset="-122"/>
                <a:ea typeface="微软雅黑" pitchFamily="34" charset="-122"/>
              </a:rPr>
              <a:t>兼容其它的系统</a:t>
            </a:r>
            <a:endParaRPr lang="zh-CN" altLang="en-US" b="1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6768827" y="5003884"/>
            <a:ext cx="2736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 smtClean="0">
                <a:latin typeface="微软雅黑" pitchFamily="34" charset="-122"/>
                <a:ea typeface="微软雅黑" pitchFamily="34" charset="-122"/>
              </a:rPr>
              <a:t>虚拟现实系统开发</a:t>
            </a:r>
            <a:endParaRPr lang="zh-CN" altLang="en-US" b="1" dirty="0">
              <a:latin typeface="微软雅黑" pitchFamily="34" charset="-122"/>
              <a:ea typeface="微软雅黑" pitchFamily="34" charset="-122"/>
            </a:endParaRPr>
          </a:p>
        </p:txBody>
      </p:sp>
      <p:cxnSp>
        <p:nvCxnSpPr>
          <p:cNvPr id="35" name="直接连接符 34"/>
          <p:cNvCxnSpPr/>
          <p:nvPr/>
        </p:nvCxnSpPr>
        <p:spPr>
          <a:xfrm flipV="1">
            <a:off x="5297156" y="3640378"/>
            <a:ext cx="1255647" cy="4646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37" name="直接连接符 36"/>
          <p:cNvCxnSpPr/>
          <p:nvPr/>
        </p:nvCxnSpPr>
        <p:spPr>
          <a:xfrm flipV="1">
            <a:off x="5297156" y="4432466"/>
            <a:ext cx="1255647" cy="4646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38" name="直接连接符 37"/>
          <p:cNvCxnSpPr/>
          <p:nvPr/>
        </p:nvCxnSpPr>
        <p:spPr>
          <a:xfrm flipV="1">
            <a:off x="5297156" y="5224554"/>
            <a:ext cx="1255647" cy="4646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92538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2" grpId="0" animBg="1"/>
      <p:bldP spid="13" grpId="0"/>
      <p:bldP spid="17" grpId="0" animBg="1"/>
      <p:bldP spid="18" grpId="0"/>
      <p:bldP spid="25" grpId="0" animBg="1"/>
      <p:bldP spid="26" grpId="0" animBg="1"/>
      <p:bldP spid="27" grpId="0" animBg="1"/>
      <p:bldP spid="28" grpId="0" animBg="1"/>
      <p:bldP spid="30" grpId="0"/>
      <p:bldP spid="32" grpId="0"/>
      <p:bldP spid="33" grpId="0"/>
      <p:bldP spid="3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203" y="6036022"/>
            <a:ext cx="1728192" cy="549124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3600475" y="6172085"/>
            <a:ext cx="3537379" cy="27699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1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 flip="none" rotWithShape="1"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path path="rect">
                    <a:fillToRect l="100000" t="100000"/>
                  </a:path>
                  <a:tileRect r="-100000" b="-100000"/>
                </a:gradFill>
                <a:latin typeface="微软雅黑" pitchFamily="34" charset="-122"/>
                <a:ea typeface="微软雅黑" pitchFamily="34" charset="-122"/>
              </a:rPr>
              <a:t>WWT</a:t>
            </a:r>
            <a:r>
              <a:rPr lang="zh-CN" altLang="en-US" sz="1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 flip="none" rotWithShape="1"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path path="rect">
                    <a:fillToRect l="100000" t="100000"/>
                  </a:path>
                  <a:tileRect r="-100000" b="-100000"/>
                </a:gradFill>
                <a:latin typeface="微软雅黑" pitchFamily="34" charset="-122"/>
                <a:ea typeface="微软雅黑" pitchFamily="34" charset="-122"/>
              </a:rPr>
              <a:t>互动式数字天象厅系统集成技术发展和展望</a:t>
            </a:r>
            <a:endParaRPr lang="zh-CN" altLang="en-US" sz="12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 flip="none" rotWithShape="1"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path path="rect">
                  <a:fillToRect l="100000" t="100000"/>
                </a:path>
                <a:tileRect r="-100000" b="-100000"/>
              </a:gradFill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1008187" y="1340768"/>
            <a:ext cx="8928992" cy="0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1152203" y="949370"/>
            <a:ext cx="4608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 smtClean="0">
                <a:latin typeface="微软雅黑" pitchFamily="34" charset="-122"/>
                <a:ea typeface="微软雅黑" pitchFamily="34" charset="-122"/>
              </a:rPr>
              <a:t>WWT</a:t>
            </a:r>
            <a:r>
              <a:rPr lang="zh-CN" altLang="en-US" b="1" dirty="0" smtClean="0">
                <a:latin typeface="微软雅黑" pitchFamily="34" charset="-122"/>
                <a:ea typeface="微软雅黑" pitchFamily="34" charset="-122"/>
              </a:rPr>
              <a:t>互动式数字天象系统集成发展和展望</a:t>
            </a:r>
            <a:endParaRPr lang="zh-CN" altLang="en-US" b="1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041448" y="1547500"/>
            <a:ext cx="16229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 smtClean="0">
                <a:latin typeface="微软雅黑" pitchFamily="34" charset="-122"/>
                <a:ea typeface="微软雅黑" pitchFamily="34" charset="-122"/>
              </a:rPr>
              <a:t>拼接系统改进</a:t>
            </a:r>
            <a:endParaRPr lang="zh-CN" altLang="en-US" b="1" dirty="0"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31" name="图片 30" descr="DSC_0002.JPG"/>
          <p:cNvPicPr>
            <a:picLocks noChangeAspect="1"/>
          </p:cNvPicPr>
          <p:nvPr/>
        </p:nvPicPr>
        <p:blipFill rotWithShape="1">
          <a:blip r:embed="rId3" cstate="print"/>
          <a:srcRect t="1661" b="6025"/>
          <a:stretch/>
        </p:blipFill>
        <p:spPr>
          <a:xfrm>
            <a:off x="2016299" y="2060848"/>
            <a:ext cx="6966145" cy="3617277"/>
          </a:xfrm>
          <a:prstGeom prst="rect">
            <a:avLst/>
          </a:prstGeom>
        </p:spPr>
      </p:pic>
      <p:pic>
        <p:nvPicPr>
          <p:cNvPr id="36" name="图片 35" descr="DSC_0020.JPG"/>
          <p:cNvPicPr>
            <a:picLocks noChangeAspect="1"/>
          </p:cNvPicPr>
          <p:nvPr/>
        </p:nvPicPr>
        <p:blipFill rotWithShape="1">
          <a:blip r:embed="rId4" cstate="print"/>
          <a:srcRect b="7883"/>
          <a:stretch/>
        </p:blipFill>
        <p:spPr>
          <a:xfrm>
            <a:off x="2016299" y="2068591"/>
            <a:ext cx="6966144" cy="3609534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40" b="13461"/>
          <a:stretch/>
        </p:blipFill>
        <p:spPr>
          <a:xfrm>
            <a:off x="2016299" y="2060848"/>
            <a:ext cx="6966144" cy="3608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1432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203" y="6036022"/>
            <a:ext cx="1728192" cy="549124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3600475" y="6172085"/>
            <a:ext cx="3537379" cy="27699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1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 flip="none" rotWithShape="1"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path path="rect">
                    <a:fillToRect l="100000" t="100000"/>
                  </a:path>
                  <a:tileRect r="-100000" b="-100000"/>
                </a:gradFill>
                <a:latin typeface="微软雅黑" pitchFamily="34" charset="-122"/>
                <a:ea typeface="微软雅黑" pitchFamily="34" charset="-122"/>
              </a:rPr>
              <a:t>WWT</a:t>
            </a:r>
            <a:r>
              <a:rPr lang="zh-CN" altLang="en-US" sz="1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 flip="none" rotWithShape="1"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path path="rect">
                    <a:fillToRect l="100000" t="100000"/>
                  </a:path>
                  <a:tileRect r="-100000" b="-100000"/>
                </a:gradFill>
                <a:latin typeface="微软雅黑" pitchFamily="34" charset="-122"/>
                <a:ea typeface="微软雅黑" pitchFamily="34" charset="-122"/>
              </a:rPr>
              <a:t>互动式数字天象厅系统集成技术发展和展望</a:t>
            </a:r>
            <a:endParaRPr lang="zh-CN" altLang="en-US" sz="12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 flip="none" rotWithShape="1"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path path="rect">
                  <a:fillToRect l="100000" t="100000"/>
                </a:path>
                <a:tileRect r="-100000" b="-100000"/>
              </a:gradFill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1008187" y="1340768"/>
            <a:ext cx="8928992" cy="0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1152203" y="949370"/>
            <a:ext cx="4608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 smtClean="0">
                <a:latin typeface="微软雅黑" pitchFamily="34" charset="-122"/>
                <a:ea typeface="微软雅黑" pitchFamily="34" charset="-122"/>
              </a:rPr>
              <a:t>WWT</a:t>
            </a:r>
            <a:r>
              <a:rPr lang="zh-CN" altLang="en-US" b="1" dirty="0" smtClean="0">
                <a:latin typeface="微软雅黑" pitchFamily="34" charset="-122"/>
                <a:ea typeface="微软雅黑" pitchFamily="34" charset="-122"/>
              </a:rPr>
              <a:t>互动式数字天象系统集成发展和展望</a:t>
            </a:r>
            <a:endParaRPr lang="zh-CN" altLang="en-US" b="1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80195" y="1520725"/>
            <a:ext cx="2736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 smtClean="0">
                <a:latin typeface="微软雅黑" pitchFamily="34" charset="-122"/>
                <a:ea typeface="微软雅黑" pitchFamily="34" charset="-122"/>
              </a:rPr>
              <a:t>球幕动画制作</a:t>
            </a:r>
            <a:endParaRPr lang="zh-CN" altLang="en-US" b="1" dirty="0"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11" name="图片 10" descr="DSC_500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44291" y="1890056"/>
            <a:ext cx="6832355" cy="3843199"/>
          </a:xfrm>
          <a:prstGeom prst="rect">
            <a:avLst/>
          </a:prstGeom>
        </p:spPr>
      </p:pic>
      <p:pic>
        <p:nvPicPr>
          <p:cNvPr id="12" name="图片 11" descr="DSC_500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923515" y="1877387"/>
            <a:ext cx="6854876" cy="3855868"/>
          </a:xfrm>
          <a:prstGeom prst="rect">
            <a:avLst/>
          </a:prstGeom>
        </p:spPr>
      </p:pic>
      <p:pic>
        <p:nvPicPr>
          <p:cNvPr id="13" name="图片 12" descr="2.bmp"/>
          <p:cNvPicPr>
            <a:picLocks noChangeAspect="1"/>
          </p:cNvPicPr>
          <p:nvPr/>
        </p:nvPicPr>
        <p:blipFill rotWithShape="1">
          <a:blip r:embed="rId5" cstate="print"/>
          <a:srcRect r="10280"/>
          <a:stretch/>
        </p:blipFill>
        <p:spPr>
          <a:xfrm>
            <a:off x="2088307" y="1817757"/>
            <a:ext cx="6970940" cy="3915498"/>
          </a:xfrm>
          <a:prstGeom prst="rect">
            <a:avLst/>
          </a:prstGeom>
        </p:spPr>
      </p:pic>
      <p:pic>
        <p:nvPicPr>
          <p:cNvPr id="15" name="图片 14" descr="sun.bmp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923515" y="1817757"/>
            <a:ext cx="7099973" cy="3830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477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203" y="6036022"/>
            <a:ext cx="1728192" cy="549124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3600475" y="6172085"/>
            <a:ext cx="3537379" cy="27699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1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 flip="none" rotWithShape="1"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path path="rect">
                    <a:fillToRect l="100000" t="100000"/>
                  </a:path>
                  <a:tileRect r="-100000" b="-100000"/>
                </a:gradFill>
                <a:latin typeface="微软雅黑" pitchFamily="34" charset="-122"/>
                <a:ea typeface="微软雅黑" pitchFamily="34" charset="-122"/>
              </a:rPr>
              <a:t>WWT</a:t>
            </a:r>
            <a:r>
              <a:rPr lang="zh-CN" altLang="en-US" sz="1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 flip="none" rotWithShape="1"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path path="rect">
                    <a:fillToRect l="100000" t="100000"/>
                  </a:path>
                  <a:tileRect r="-100000" b="-100000"/>
                </a:gradFill>
                <a:latin typeface="微软雅黑" pitchFamily="34" charset="-122"/>
                <a:ea typeface="微软雅黑" pitchFamily="34" charset="-122"/>
              </a:rPr>
              <a:t>互动式数字天象厅系统集成技术发展和展望</a:t>
            </a:r>
            <a:endParaRPr lang="zh-CN" altLang="en-US" sz="12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 flip="none" rotWithShape="1"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path path="rect">
                  <a:fillToRect l="100000" t="100000"/>
                </a:path>
                <a:tileRect r="-100000" b="-100000"/>
              </a:gradFill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1008187" y="1340768"/>
            <a:ext cx="8928992" cy="0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1152203" y="949370"/>
            <a:ext cx="4608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 smtClean="0">
                <a:latin typeface="微软雅黑" pitchFamily="34" charset="-122"/>
                <a:ea typeface="微软雅黑" pitchFamily="34" charset="-122"/>
              </a:rPr>
              <a:t>WWT</a:t>
            </a:r>
            <a:r>
              <a:rPr lang="zh-CN" altLang="en-US" b="1" dirty="0" smtClean="0">
                <a:latin typeface="微软雅黑" pitchFamily="34" charset="-122"/>
                <a:ea typeface="微软雅黑" pitchFamily="34" charset="-122"/>
              </a:rPr>
              <a:t>互动式数字天象系统集成发展和展望</a:t>
            </a:r>
            <a:endParaRPr lang="zh-CN" altLang="en-US" b="1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80195" y="1520725"/>
            <a:ext cx="2736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 smtClean="0">
                <a:latin typeface="微软雅黑" pitchFamily="34" charset="-122"/>
                <a:ea typeface="微软雅黑" pitchFamily="34" charset="-122"/>
              </a:rPr>
              <a:t>体感系统接入</a:t>
            </a:r>
            <a:endParaRPr lang="zh-CN" altLang="en-US" b="1" dirty="0"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40" t="18837" r="23505" b="20094"/>
          <a:stretch/>
        </p:blipFill>
        <p:spPr>
          <a:xfrm>
            <a:off x="2158201" y="1890057"/>
            <a:ext cx="6768752" cy="3826931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85"/>
          <a:stretch/>
        </p:blipFill>
        <p:spPr>
          <a:xfrm>
            <a:off x="2178156" y="1916832"/>
            <a:ext cx="6768752" cy="3826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0576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203" y="6036022"/>
            <a:ext cx="1728192" cy="549124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3600475" y="6172085"/>
            <a:ext cx="3537379" cy="27699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1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 flip="none" rotWithShape="1"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path path="rect">
                    <a:fillToRect l="100000" t="100000"/>
                  </a:path>
                  <a:tileRect r="-100000" b="-100000"/>
                </a:gradFill>
                <a:latin typeface="微软雅黑" pitchFamily="34" charset="-122"/>
                <a:ea typeface="微软雅黑" pitchFamily="34" charset="-122"/>
              </a:rPr>
              <a:t>WWT</a:t>
            </a:r>
            <a:r>
              <a:rPr lang="zh-CN" altLang="en-US" sz="1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 flip="none" rotWithShape="1"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path path="rect">
                    <a:fillToRect l="100000" t="100000"/>
                  </a:path>
                  <a:tileRect r="-100000" b="-100000"/>
                </a:gradFill>
                <a:latin typeface="微软雅黑" pitchFamily="34" charset="-122"/>
                <a:ea typeface="微软雅黑" pitchFamily="34" charset="-122"/>
              </a:rPr>
              <a:t>互动式数字天象厅系统集成技术发展和展望</a:t>
            </a:r>
            <a:endParaRPr lang="zh-CN" altLang="en-US" sz="12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 flip="none" rotWithShape="1"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path path="rect">
                  <a:fillToRect l="100000" t="100000"/>
                </a:path>
                <a:tileRect r="-100000" b="-100000"/>
              </a:gradFill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1008187" y="1340768"/>
            <a:ext cx="8928992" cy="0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1152203" y="949370"/>
            <a:ext cx="4608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 smtClean="0">
                <a:latin typeface="微软雅黑" pitchFamily="34" charset="-122"/>
                <a:ea typeface="微软雅黑" pitchFamily="34" charset="-122"/>
              </a:rPr>
              <a:t>WWT</a:t>
            </a:r>
            <a:r>
              <a:rPr lang="zh-CN" altLang="en-US" b="1" dirty="0" smtClean="0">
                <a:latin typeface="微软雅黑" pitchFamily="34" charset="-122"/>
                <a:ea typeface="微软雅黑" pitchFamily="34" charset="-122"/>
              </a:rPr>
              <a:t>互动式数字天象系统集成发展和展望</a:t>
            </a:r>
            <a:endParaRPr lang="zh-CN" altLang="en-US" b="1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80195" y="1520725"/>
            <a:ext cx="2736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 smtClean="0">
                <a:latin typeface="微软雅黑" pitchFamily="34" charset="-122"/>
                <a:ea typeface="微软雅黑" pitchFamily="34" charset="-122"/>
              </a:rPr>
              <a:t>虚拟现实系统开发</a:t>
            </a:r>
            <a:endParaRPr lang="zh-CN" altLang="en-US" b="1" dirty="0"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1028" name="Picture 4" descr="http://img5.pcpop.com/ArticleImages/730x547/3/3393/00339310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0275" y="1988840"/>
            <a:ext cx="6953250" cy="3667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image83.360doc.com/DownloadImg/2015/03/2420/51559392_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4835" b="11264"/>
          <a:stretch/>
        </p:blipFill>
        <p:spPr bwMode="auto">
          <a:xfrm>
            <a:off x="1975817" y="1988840"/>
            <a:ext cx="6953250" cy="3678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8330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203" y="6036022"/>
            <a:ext cx="1728192" cy="549124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3600475" y="6172085"/>
            <a:ext cx="3537379" cy="27699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1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 flip="none" rotWithShape="1"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path path="rect">
                    <a:fillToRect l="100000" t="100000"/>
                  </a:path>
                  <a:tileRect r="-100000" b="-100000"/>
                </a:gradFill>
                <a:latin typeface="微软雅黑" pitchFamily="34" charset="-122"/>
                <a:ea typeface="微软雅黑" pitchFamily="34" charset="-122"/>
              </a:rPr>
              <a:t>WWT</a:t>
            </a:r>
            <a:r>
              <a:rPr lang="zh-CN" altLang="en-US" sz="1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 flip="none" rotWithShape="1"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path path="rect">
                    <a:fillToRect l="100000" t="100000"/>
                  </a:path>
                  <a:tileRect r="-100000" b="-100000"/>
                </a:gradFill>
                <a:latin typeface="微软雅黑" pitchFamily="34" charset="-122"/>
                <a:ea typeface="微软雅黑" pitchFamily="34" charset="-122"/>
              </a:rPr>
              <a:t>互动式数字天象厅系统集成技术发展和展望</a:t>
            </a:r>
            <a:endParaRPr lang="zh-CN" altLang="en-US" sz="12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 flip="none" rotWithShape="1"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path path="rect">
                  <a:fillToRect l="100000" t="100000"/>
                </a:path>
                <a:tileRect r="-100000" b="-100000"/>
              </a:gradFill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1008187" y="1340768"/>
            <a:ext cx="8928992" cy="0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3" name="直接连接符 2"/>
          <p:cNvCxnSpPr/>
          <p:nvPr/>
        </p:nvCxnSpPr>
        <p:spPr>
          <a:xfrm>
            <a:off x="1008187" y="1340768"/>
            <a:ext cx="0" cy="2520280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7" name="直接连接符 6"/>
          <p:cNvCxnSpPr/>
          <p:nvPr/>
        </p:nvCxnSpPr>
        <p:spPr>
          <a:xfrm>
            <a:off x="1008187" y="3861048"/>
            <a:ext cx="8856984" cy="0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936179" y="3429000"/>
            <a:ext cx="92170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微软雅黑" pitchFamily="34" charset="-122"/>
                <a:ea typeface="微软雅黑" pitchFamily="34" charset="-122"/>
              </a:rPr>
              <a:t>我们希望提供给客户的不是一个天象厅，而是一个数字宇宙！</a:t>
            </a:r>
            <a:endParaRPr lang="zh-CN" altLang="en-US" sz="24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608587" y="2081132"/>
            <a:ext cx="46085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微软雅黑" pitchFamily="34" charset="-122"/>
                <a:ea typeface="微软雅黑" pitchFamily="34" charset="-122"/>
              </a:rPr>
              <a:t>谢谢！</a:t>
            </a:r>
            <a:endParaRPr lang="zh-CN" altLang="en-US" sz="36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959984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2483" y="4495109"/>
            <a:ext cx="3456384" cy="1098247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1928322" y="2492898"/>
            <a:ext cx="6893234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 flip="none" rotWithShape="1"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path path="rect">
                    <a:fillToRect l="100000" t="100000"/>
                  </a:path>
                  <a:tileRect r="-100000" b="-100000"/>
                </a:gradFill>
                <a:latin typeface="微软雅黑" pitchFamily="34" charset="-122"/>
                <a:ea typeface="微软雅黑" pitchFamily="34" charset="-122"/>
              </a:rPr>
              <a:t>WWT</a:t>
            </a:r>
            <a:r>
              <a:rPr lang="zh-CN" altLang="en-US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 flip="none" rotWithShape="1"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path path="rect">
                    <a:fillToRect l="100000" t="100000"/>
                  </a:path>
                  <a:tileRect r="-100000" b="-100000"/>
                </a:gradFill>
                <a:latin typeface="微软雅黑" pitchFamily="34" charset="-122"/>
                <a:ea typeface="微软雅黑" pitchFamily="34" charset="-122"/>
              </a:rPr>
              <a:t>互动式数字天象厅系统集成技术发展和展望</a:t>
            </a:r>
            <a:endParaRPr lang="zh-CN" altLang="en-US" sz="2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 flip="none" rotWithShape="1"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path path="rect">
                  <a:fillToRect l="100000" t="100000"/>
                </a:path>
                <a:tileRect r="-100000" b="-100000"/>
              </a:gra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92163" y="2117174"/>
            <a:ext cx="928903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>
                <a:latin typeface="微软雅黑" pitchFamily="34" charset="-122"/>
                <a:ea typeface="微软雅黑" pitchFamily="34" charset="-122"/>
                <a:cs typeface="华文仿宋"/>
              </a:rPr>
              <a:t>         </a:t>
            </a:r>
            <a:r>
              <a:rPr lang="zh-CN" altLang="en-US" sz="28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微软雅黑" pitchFamily="34" charset="-122"/>
                <a:ea typeface="微软雅黑" pitchFamily="34" charset="-122"/>
                <a:cs typeface="华文仿宋"/>
              </a:rPr>
              <a:t>重庆梧台科技发展有限公司</a:t>
            </a:r>
            <a:r>
              <a:rPr lang="zh-CN" altLang="en-US" sz="28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微软雅黑" pitchFamily="34" charset="-122"/>
                <a:ea typeface="微软雅黑" pitchFamily="34" charset="-122"/>
                <a:cs typeface="华文仿宋"/>
              </a:rPr>
              <a:t>位于重庆市高新技术产业园区，是国家科技部认证的“国家高新技术企业”和国家工信部认证的“软件企业”，公司致力于大型动画项目制作、系统研发、系统项目集成工程实施、天象厅建设等</a:t>
            </a:r>
            <a:r>
              <a:rPr lang="en-US" altLang="zh-CN" sz="28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微软雅黑" pitchFamily="34" charset="-122"/>
                <a:ea typeface="微软雅黑" pitchFamily="34" charset="-122"/>
                <a:cs typeface="华文仿宋"/>
              </a:rPr>
              <a:t>.</a:t>
            </a:r>
            <a:endParaRPr lang="zh-CN" altLang="en-US" sz="28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微软雅黑" pitchFamily="34" charset="-122"/>
              <a:ea typeface="微软雅黑" pitchFamily="34" charset="-122"/>
              <a:cs typeface="华文仿宋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1008187" y="1340768"/>
            <a:ext cx="8928992" cy="0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1152203" y="949370"/>
            <a:ext cx="36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 smtClean="0">
                <a:latin typeface="微软雅黑" pitchFamily="34" charset="-122"/>
                <a:ea typeface="微软雅黑" pitchFamily="34" charset="-122"/>
              </a:rPr>
              <a:t>关于我们</a:t>
            </a:r>
            <a:endParaRPr lang="zh-CN" altLang="en-US" b="1" dirty="0"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099135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55791E-6 2.96622E-6 L 0.00235 0.52267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8" y="2612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64646E-6 L -0.31335 0.1844 " pathEditMode="relative" rAng="0" ptsTypes="AA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67" y="9209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203" y="6036022"/>
            <a:ext cx="1728192" cy="549124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3600475" y="6172085"/>
            <a:ext cx="3537379" cy="27699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1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 flip="none" rotWithShape="1"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path path="rect">
                    <a:fillToRect l="100000" t="100000"/>
                  </a:path>
                  <a:tileRect r="-100000" b="-100000"/>
                </a:gradFill>
                <a:latin typeface="微软雅黑" pitchFamily="34" charset="-122"/>
                <a:ea typeface="微软雅黑" pitchFamily="34" charset="-122"/>
              </a:rPr>
              <a:t>WWT</a:t>
            </a:r>
            <a:r>
              <a:rPr lang="zh-CN" altLang="en-US" sz="1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 flip="none" rotWithShape="1"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path path="rect">
                    <a:fillToRect l="100000" t="100000"/>
                  </a:path>
                  <a:tileRect r="-100000" b="-100000"/>
                </a:gradFill>
                <a:latin typeface="微软雅黑" pitchFamily="34" charset="-122"/>
                <a:ea typeface="微软雅黑" pitchFamily="34" charset="-122"/>
              </a:rPr>
              <a:t>互动式数字天象厅系统集成技术发展和展望</a:t>
            </a:r>
            <a:endParaRPr lang="zh-CN" altLang="en-US" sz="12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 flip="none" rotWithShape="1"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path path="rect">
                  <a:fillToRect l="100000" t="100000"/>
                </a:path>
                <a:tileRect r="-100000" b="-100000"/>
              </a:gradFill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1008187" y="1340768"/>
            <a:ext cx="8928992" cy="0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1152203" y="949370"/>
            <a:ext cx="36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 smtClean="0">
                <a:latin typeface="微软雅黑" pitchFamily="34" charset="-122"/>
                <a:ea typeface="微软雅黑" pitchFamily="34" charset="-122"/>
              </a:rPr>
              <a:t>关于我们</a:t>
            </a:r>
            <a:endParaRPr lang="zh-CN" altLang="en-US" b="1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" name="椭圆 1"/>
          <p:cNvSpPr/>
          <p:nvPr/>
        </p:nvSpPr>
        <p:spPr>
          <a:xfrm>
            <a:off x="4201686" y="1831354"/>
            <a:ext cx="1785080" cy="1785080"/>
          </a:xfrm>
          <a:prstGeom prst="ellips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8452" y="2492896"/>
            <a:ext cx="1728192" cy="549124"/>
          </a:xfrm>
          <a:prstGeom prst="rect">
            <a:avLst/>
          </a:prstGeom>
        </p:spPr>
      </p:pic>
      <p:cxnSp>
        <p:nvCxnSpPr>
          <p:cNvPr id="20" name="直接连接符 19"/>
          <p:cNvCxnSpPr>
            <a:stCxn id="2" idx="3"/>
          </p:cNvCxnSpPr>
          <p:nvPr/>
        </p:nvCxnSpPr>
        <p:spPr>
          <a:xfrm flipH="1">
            <a:off x="2952403" y="3355015"/>
            <a:ext cx="1510702" cy="722057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21" name="椭圆 20"/>
          <p:cNvSpPr/>
          <p:nvPr/>
        </p:nvSpPr>
        <p:spPr>
          <a:xfrm>
            <a:off x="1728267" y="3717032"/>
            <a:ext cx="1332408" cy="1332408"/>
          </a:xfrm>
          <a:prstGeom prst="ellips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TextBox 21"/>
          <p:cNvSpPr txBox="1"/>
          <p:nvPr/>
        </p:nvSpPr>
        <p:spPr>
          <a:xfrm>
            <a:off x="1656259" y="4211796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动漫</a:t>
            </a:r>
            <a:r>
              <a:rPr lang="en-US" altLang="zh-CN" b="1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CG</a:t>
            </a:r>
            <a:r>
              <a:rPr lang="zh-CN" altLang="en-US" b="1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制作</a:t>
            </a:r>
            <a:endParaRPr lang="zh-CN" altLang="en-US" b="1" dirty="0">
              <a:solidFill>
                <a:srgbClr val="FF000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cxnSp>
        <p:nvCxnSpPr>
          <p:cNvPr id="24" name="直接连接符 23"/>
          <p:cNvCxnSpPr>
            <a:stCxn id="2" idx="4"/>
          </p:cNvCxnSpPr>
          <p:nvPr/>
        </p:nvCxnSpPr>
        <p:spPr>
          <a:xfrm>
            <a:off x="5094226" y="3616434"/>
            <a:ext cx="0" cy="766802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25" name="椭圆 24"/>
          <p:cNvSpPr/>
          <p:nvPr/>
        </p:nvSpPr>
        <p:spPr>
          <a:xfrm>
            <a:off x="4428022" y="4402912"/>
            <a:ext cx="1332408" cy="1332408"/>
          </a:xfrm>
          <a:prstGeom prst="ellips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TextBox 25"/>
          <p:cNvSpPr txBox="1"/>
          <p:nvPr/>
        </p:nvSpPr>
        <p:spPr>
          <a:xfrm>
            <a:off x="4392563" y="4797152"/>
            <a:ext cx="14380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3D</a:t>
            </a:r>
            <a:r>
              <a:rPr lang="zh-CN" altLang="en-US" b="1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制作技术 培训</a:t>
            </a:r>
            <a:endParaRPr lang="zh-CN" altLang="en-US" b="1" dirty="0">
              <a:solidFill>
                <a:srgbClr val="FF000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cxnSp>
        <p:nvCxnSpPr>
          <p:cNvPr id="28" name="直接连接符 27"/>
          <p:cNvCxnSpPr>
            <a:stCxn id="2" idx="5"/>
          </p:cNvCxnSpPr>
          <p:nvPr/>
        </p:nvCxnSpPr>
        <p:spPr>
          <a:xfrm>
            <a:off x="5725347" y="3355015"/>
            <a:ext cx="1547536" cy="856781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29" name="椭圆 28"/>
          <p:cNvSpPr/>
          <p:nvPr/>
        </p:nvSpPr>
        <p:spPr>
          <a:xfrm>
            <a:off x="7137854" y="3891339"/>
            <a:ext cx="1332408" cy="1332408"/>
          </a:xfrm>
          <a:prstGeom prst="ellips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TextBox 29"/>
          <p:cNvSpPr txBox="1"/>
          <p:nvPr/>
        </p:nvSpPr>
        <p:spPr>
          <a:xfrm>
            <a:off x="7128867" y="4294837"/>
            <a:ext cx="15121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天象厅工程建设</a:t>
            </a:r>
            <a:endParaRPr lang="zh-CN" altLang="en-US" b="1" dirty="0">
              <a:solidFill>
                <a:srgbClr val="FF000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cxnSp>
        <p:nvCxnSpPr>
          <p:cNvPr id="32" name="直接连接符 31"/>
          <p:cNvCxnSpPr>
            <a:stCxn id="2" idx="2"/>
            <a:endCxn id="33" idx="6"/>
          </p:cNvCxnSpPr>
          <p:nvPr/>
        </p:nvCxnSpPr>
        <p:spPr>
          <a:xfrm flipH="1" flipV="1">
            <a:off x="2340595" y="2497558"/>
            <a:ext cx="1861091" cy="226336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33" name="椭圆 32"/>
          <p:cNvSpPr/>
          <p:nvPr/>
        </p:nvSpPr>
        <p:spPr>
          <a:xfrm>
            <a:off x="1008187" y="1831354"/>
            <a:ext cx="1332408" cy="1332408"/>
          </a:xfrm>
          <a:prstGeom prst="ellips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5" name="TextBox 34"/>
          <p:cNvSpPr txBox="1"/>
          <p:nvPr/>
        </p:nvSpPr>
        <p:spPr>
          <a:xfrm>
            <a:off x="1152203" y="2204864"/>
            <a:ext cx="12241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安防系统工程</a:t>
            </a:r>
            <a:endParaRPr lang="zh-CN" altLang="en-US" b="1" dirty="0">
              <a:solidFill>
                <a:srgbClr val="FF000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cxnSp>
        <p:nvCxnSpPr>
          <p:cNvPr id="37" name="直接连接符 36"/>
          <p:cNvCxnSpPr/>
          <p:nvPr/>
        </p:nvCxnSpPr>
        <p:spPr>
          <a:xfrm flipV="1">
            <a:off x="5986766" y="2323917"/>
            <a:ext cx="1838307" cy="418578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38" name="椭圆 37"/>
          <p:cNvSpPr/>
          <p:nvPr/>
        </p:nvSpPr>
        <p:spPr>
          <a:xfrm>
            <a:off x="7789935" y="1664544"/>
            <a:ext cx="1332408" cy="1332408"/>
          </a:xfrm>
          <a:prstGeom prst="ellips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9" name="TextBox 38"/>
          <p:cNvSpPr txBox="1"/>
          <p:nvPr/>
        </p:nvSpPr>
        <p:spPr>
          <a:xfrm>
            <a:off x="7776939" y="2062589"/>
            <a:ext cx="13681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物联网系统研发</a:t>
            </a:r>
            <a:endParaRPr lang="zh-CN" altLang="en-US" b="1" dirty="0">
              <a:solidFill>
                <a:srgbClr val="FF0000"/>
              </a:solidFill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454180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1" grpId="0" animBg="1"/>
      <p:bldP spid="22" grpId="0"/>
      <p:bldP spid="25" grpId="0" animBg="1"/>
      <p:bldP spid="26" grpId="0"/>
      <p:bldP spid="29" grpId="0" animBg="1"/>
      <p:bldP spid="30" grpId="0"/>
      <p:bldP spid="33" grpId="0" animBg="1"/>
      <p:bldP spid="35" grpId="0"/>
      <p:bldP spid="38" grpId="0" animBg="1"/>
      <p:bldP spid="3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203" y="6036022"/>
            <a:ext cx="1728192" cy="549124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3600475" y="6172085"/>
            <a:ext cx="3537379" cy="27699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1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 flip="none" rotWithShape="1"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path path="rect">
                    <a:fillToRect l="100000" t="100000"/>
                  </a:path>
                  <a:tileRect r="-100000" b="-100000"/>
                </a:gradFill>
                <a:latin typeface="微软雅黑" pitchFamily="34" charset="-122"/>
                <a:ea typeface="微软雅黑" pitchFamily="34" charset="-122"/>
              </a:rPr>
              <a:t>WWT</a:t>
            </a:r>
            <a:r>
              <a:rPr lang="zh-CN" altLang="en-US" sz="1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 flip="none" rotWithShape="1"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path path="rect">
                    <a:fillToRect l="100000" t="100000"/>
                  </a:path>
                  <a:tileRect r="-100000" b="-100000"/>
                </a:gradFill>
                <a:latin typeface="微软雅黑" pitchFamily="34" charset="-122"/>
                <a:ea typeface="微软雅黑" pitchFamily="34" charset="-122"/>
              </a:rPr>
              <a:t>互动式数字天象厅系统集成技术发展和展望</a:t>
            </a:r>
            <a:endParaRPr lang="zh-CN" altLang="en-US" sz="12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 flip="none" rotWithShape="1"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path path="rect">
                  <a:fillToRect l="100000" t="100000"/>
                </a:path>
                <a:tileRect r="-100000" b="-100000"/>
              </a:gradFill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1008187" y="1340768"/>
            <a:ext cx="8928992" cy="0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3" name="直接连接符 2"/>
          <p:cNvCxnSpPr/>
          <p:nvPr/>
        </p:nvCxnSpPr>
        <p:spPr>
          <a:xfrm>
            <a:off x="3744491" y="1340768"/>
            <a:ext cx="0" cy="4248472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87"/>
          <a:stretch/>
        </p:blipFill>
        <p:spPr>
          <a:xfrm>
            <a:off x="576139" y="1556792"/>
            <a:ext cx="3024336" cy="135287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440235" y="3144252"/>
            <a:ext cx="14799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微软雅黑" pitchFamily="34" charset="-122"/>
                <a:ea typeface="微软雅黑" pitchFamily="34" charset="-122"/>
              </a:rPr>
              <a:t>CG</a:t>
            </a:r>
            <a:r>
              <a:rPr lang="zh-CN" altLang="en-US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微软雅黑" pitchFamily="34" charset="-122"/>
                <a:ea typeface="微软雅黑" pitchFamily="34" charset="-122"/>
              </a:rPr>
              <a:t>设计制作</a:t>
            </a:r>
            <a:endParaRPr lang="zh-CN" altLang="en-US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12" name="图片 11" descr="DSC_5006.JPG"/>
          <p:cNvPicPr>
            <a:picLocks noChangeAspect="1"/>
          </p:cNvPicPr>
          <p:nvPr/>
        </p:nvPicPr>
        <p:blipFill rotWithShape="1">
          <a:blip r:embed="rId4" cstate="print"/>
          <a:srcRect t="14089" r="11608" b="16282"/>
          <a:stretch/>
        </p:blipFill>
        <p:spPr>
          <a:xfrm>
            <a:off x="576139" y="3787518"/>
            <a:ext cx="3024336" cy="1340082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440235" y="5349100"/>
            <a:ext cx="19304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微软雅黑" pitchFamily="34" charset="-122"/>
                <a:ea typeface="微软雅黑" pitchFamily="34" charset="-122"/>
              </a:rPr>
              <a:t>动画影片制作</a:t>
            </a:r>
            <a:endParaRPr lang="zh-CN" altLang="en-US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152203" y="949370"/>
            <a:ext cx="36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 smtClean="0">
                <a:latin typeface="微软雅黑" pitchFamily="34" charset="-122"/>
                <a:ea typeface="微软雅黑" pitchFamily="34" charset="-122"/>
              </a:rPr>
              <a:t>关于我们</a:t>
            </a:r>
            <a:endParaRPr lang="zh-CN" altLang="en-US" b="1" dirty="0"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8507" y="1556792"/>
            <a:ext cx="1395704" cy="180534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7187" y="1529196"/>
            <a:ext cx="1221963" cy="183294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66"/>
          <a:stretch/>
        </p:blipFill>
        <p:spPr>
          <a:xfrm>
            <a:off x="6727543" y="1528267"/>
            <a:ext cx="3209635" cy="1833873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0194" y="3551436"/>
            <a:ext cx="2245455" cy="1903433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93" r="5700" b="6793"/>
          <a:stretch/>
        </p:blipFill>
        <p:spPr>
          <a:xfrm>
            <a:off x="3888507" y="3551436"/>
            <a:ext cx="3797183" cy="1903433"/>
          </a:xfrm>
          <a:prstGeom prst="rect">
            <a:avLst/>
          </a:prstGeom>
        </p:spPr>
      </p:pic>
      <p:cxnSp>
        <p:nvCxnSpPr>
          <p:cNvPr id="19" name="直接连接符 18"/>
          <p:cNvCxnSpPr/>
          <p:nvPr/>
        </p:nvCxnSpPr>
        <p:spPr>
          <a:xfrm>
            <a:off x="3744491" y="3465004"/>
            <a:ext cx="6251158" cy="0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28202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500"/>
                            </p:stCondLst>
                            <p:childTnLst>
                              <p:par>
                                <p:cTn id="4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000"/>
                            </p:stCondLst>
                            <p:childTnLst>
                              <p:par>
                                <p:cTn id="5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203" y="6036022"/>
            <a:ext cx="1728192" cy="549124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3600475" y="6172085"/>
            <a:ext cx="3537379" cy="27699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1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 flip="none" rotWithShape="1"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path path="rect">
                    <a:fillToRect l="100000" t="100000"/>
                  </a:path>
                  <a:tileRect r="-100000" b="-100000"/>
                </a:gradFill>
                <a:latin typeface="微软雅黑" pitchFamily="34" charset="-122"/>
                <a:ea typeface="微软雅黑" pitchFamily="34" charset="-122"/>
              </a:rPr>
              <a:t>WWT</a:t>
            </a:r>
            <a:r>
              <a:rPr lang="zh-CN" altLang="en-US" sz="1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 flip="none" rotWithShape="1"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path path="rect">
                    <a:fillToRect l="100000" t="100000"/>
                  </a:path>
                  <a:tileRect r="-100000" b="-100000"/>
                </a:gradFill>
                <a:latin typeface="微软雅黑" pitchFamily="34" charset="-122"/>
                <a:ea typeface="微软雅黑" pitchFamily="34" charset="-122"/>
              </a:rPr>
              <a:t>互动式数字天象厅系统集成技术发展和展望</a:t>
            </a:r>
            <a:endParaRPr lang="zh-CN" altLang="en-US" sz="12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 flip="none" rotWithShape="1"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path path="rect">
                  <a:fillToRect l="100000" t="100000"/>
                </a:path>
                <a:tileRect r="-100000" b="-100000"/>
              </a:gradFill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1008187" y="1340768"/>
            <a:ext cx="8928992" cy="0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3" name="直接连接符 2"/>
          <p:cNvCxnSpPr/>
          <p:nvPr/>
        </p:nvCxnSpPr>
        <p:spPr>
          <a:xfrm>
            <a:off x="5112643" y="1340768"/>
            <a:ext cx="0" cy="4248472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1152203" y="949370"/>
            <a:ext cx="36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 smtClean="0">
                <a:latin typeface="微软雅黑" pitchFamily="34" charset="-122"/>
                <a:ea typeface="微软雅黑" pitchFamily="34" charset="-122"/>
              </a:rPr>
              <a:t>关于我们</a:t>
            </a:r>
            <a:endParaRPr lang="zh-CN" altLang="en-US" b="1" dirty="0">
              <a:latin typeface="微软雅黑" pitchFamily="34" charset="-122"/>
              <a:ea typeface="微软雅黑" pitchFamily="34" charset="-122"/>
            </a:endParaRPr>
          </a:p>
        </p:txBody>
      </p:sp>
      <p:cxnSp>
        <p:nvCxnSpPr>
          <p:cNvPr id="9" name="直接连接符 8"/>
          <p:cNvCxnSpPr/>
          <p:nvPr/>
        </p:nvCxnSpPr>
        <p:spPr>
          <a:xfrm>
            <a:off x="1872283" y="3356992"/>
            <a:ext cx="6624736" cy="0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8" name="椭圆 17"/>
          <p:cNvSpPr/>
          <p:nvPr/>
        </p:nvSpPr>
        <p:spPr>
          <a:xfrm>
            <a:off x="3878369" y="2212695"/>
            <a:ext cx="2468548" cy="2326496"/>
          </a:xfrm>
          <a:prstGeom prst="ellipse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n>
                <a:solidFill>
                  <a:schemeClr val="bg2"/>
                </a:solidFill>
              </a:ln>
              <a:solidFill>
                <a:schemeClr val="bg1"/>
              </a:solidFill>
            </a:endParaRPr>
          </a:p>
        </p:txBody>
      </p:sp>
      <p:pic>
        <p:nvPicPr>
          <p:cNvPr id="20" name="Picture 8" descr="未标题-5"/>
          <p:cNvPicPr>
            <a:picLocks noChangeAspect="1" noChangeArrowheads="1"/>
          </p:cNvPicPr>
          <p:nvPr/>
        </p:nvPicPr>
        <p:blipFill rotWithShape="1">
          <a:blip r:embed="rId3" cstate="print"/>
          <a:srcRect l="21913" t="32117" r="49443" b="35693"/>
          <a:stretch/>
        </p:blipFill>
        <p:spPr bwMode="auto">
          <a:xfrm>
            <a:off x="1944291" y="1916832"/>
            <a:ext cx="1692349" cy="7465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>
              <a:schemeClr val="tx1">
                <a:lumMod val="95000"/>
                <a:alpha val="62000"/>
              </a:schemeClr>
            </a:glow>
          </a:effectLst>
        </p:spPr>
      </p:pic>
      <p:pic>
        <p:nvPicPr>
          <p:cNvPr id="21" name="Picture 13" descr="MSRLogoDigitalBlack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51587" y="2060848"/>
            <a:ext cx="2505472" cy="2816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5400">
              <a:schemeClr val="tx1">
                <a:lumMod val="95000"/>
                <a:alpha val="82000"/>
              </a:schemeClr>
            </a:glow>
          </a:effectLst>
        </p:spPr>
      </p:pic>
      <p:pic>
        <p:nvPicPr>
          <p:cNvPr id="22" name="Picture 7" descr="未标题-4"/>
          <p:cNvPicPr>
            <a:picLocks noChangeAspect="1" noChangeArrowheads="1"/>
          </p:cNvPicPr>
          <p:nvPr/>
        </p:nvPicPr>
        <p:blipFill rotWithShape="1">
          <a:blip r:embed="rId5" cstate="print"/>
          <a:srcRect l="20509" t="24962" r="60983" b="28540"/>
          <a:stretch/>
        </p:blipFill>
        <p:spPr bwMode="auto">
          <a:xfrm>
            <a:off x="2383433" y="3944763"/>
            <a:ext cx="1045975" cy="1032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5" descr="未标题-3"/>
          <p:cNvPicPr>
            <a:picLocks noChangeAspect="1" noChangeArrowheads="1"/>
          </p:cNvPicPr>
          <p:nvPr/>
        </p:nvPicPr>
        <p:blipFill rotWithShape="1">
          <a:blip r:embed="rId6" cstate="print"/>
          <a:srcRect l="16852" t="25037" r="61090" b="32042"/>
          <a:stretch/>
        </p:blipFill>
        <p:spPr bwMode="auto">
          <a:xfrm>
            <a:off x="6840835" y="3949675"/>
            <a:ext cx="1247505" cy="9533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TextBox 23"/>
          <p:cNvSpPr txBox="1"/>
          <p:nvPr/>
        </p:nvSpPr>
        <p:spPr>
          <a:xfrm>
            <a:off x="2304331" y="4849415"/>
            <a:ext cx="13042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微软雅黑" pitchFamily="34" charset="-122"/>
                <a:ea typeface="微软雅黑" pitchFamily="34" charset="-122"/>
              </a:rPr>
              <a:t>华中师范大学</a:t>
            </a:r>
            <a:endParaRPr lang="zh-CN" altLang="en-US" sz="14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768827" y="4777407"/>
            <a:ext cx="13003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4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微软雅黑" pitchFamily="34" charset="-122"/>
                <a:ea typeface="微软雅黑" pitchFamily="34" charset="-122"/>
              </a:rPr>
              <a:t>重庆梧台科技</a:t>
            </a:r>
            <a:endParaRPr lang="zh-CN" altLang="en-US" sz="14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196158" y="2519364"/>
            <a:ext cx="15124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微软雅黑" pitchFamily="34" charset="-122"/>
                <a:ea typeface="微软雅黑" pitchFamily="34" charset="-122"/>
              </a:rPr>
              <a:t>中国虚拟天文台</a:t>
            </a:r>
            <a:endParaRPr lang="zh-CN" altLang="en-US" sz="14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500575" y="3203684"/>
            <a:ext cx="22682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微软雅黑" pitchFamily="34" charset="-122"/>
                <a:ea typeface="微软雅黑" pitchFamily="34" charset="-122"/>
              </a:rPr>
              <a:t>WWT</a:t>
            </a:r>
            <a:r>
              <a:rPr lang="zh-CN" altLang="en-US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微软雅黑" pitchFamily="34" charset="-122"/>
                <a:ea typeface="微软雅黑" pitchFamily="34" charset="-122"/>
              </a:rPr>
              <a:t>团队</a:t>
            </a:r>
            <a:endParaRPr lang="zh-CN" altLang="en-US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212237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4" grpId="0"/>
      <p:bldP spid="25" grpId="0"/>
      <p:bldP spid="26" grpId="0"/>
      <p:bldP spid="2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203" y="6036022"/>
            <a:ext cx="1728192" cy="549124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3600475" y="6172085"/>
            <a:ext cx="3537379" cy="27699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1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 flip="none" rotWithShape="1"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path path="rect">
                    <a:fillToRect l="100000" t="100000"/>
                  </a:path>
                  <a:tileRect r="-100000" b="-100000"/>
                </a:gradFill>
                <a:latin typeface="微软雅黑" pitchFamily="34" charset="-122"/>
                <a:ea typeface="微软雅黑" pitchFamily="34" charset="-122"/>
              </a:rPr>
              <a:t>WWT</a:t>
            </a:r>
            <a:r>
              <a:rPr lang="zh-CN" altLang="en-US" sz="1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 flip="none" rotWithShape="1"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path path="rect">
                    <a:fillToRect l="100000" t="100000"/>
                  </a:path>
                  <a:tileRect r="-100000" b="-100000"/>
                </a:gradFill>
                <a:latin typeface="微软雅黑" pitchFamily="34" charset="-122"/>
                <a:ea typeface="微软雅黑" pitchFamily="34" charset="-122"/>
              </a:rPr>
              <a:t>互动式数字天象厅系统集成技术发展和展望</a:t>
            </a:r>
            <a:endParaRPr lang="zh-CN" altLang="en-US" sz="12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 flip="none" rotWithShape="1"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path path="rect">
                  <a:fillToRect l="100000" t="100000"/>
                </a:path>
                <a:tileRect r="-100000" b="-100000"/>
              </a:gradFill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1008187" y="1340768"/>
            <a:ext cx="8928992" cy="0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1152203" y="949370"/>
            <a:ext cx="36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 smtClean="0">
                <a:latin typeface="微软雅黑" pitchFamily="34" charset="-122"/>
                <a:ea typeface="微软雅黑" pitchFamily="34" charset="-122"/>
              </a:rPr>
              <a:t>WWT</a:t>
            </a:r>
            <a:r>
              <a:rPr lang="zh-CN" altLang="en-US" b="1" dirty="0" smtClean="0">
                <a:latin typeface="微软雅黑" pitchFamily="34" charset="-122"/>
                <a:ea typeface="微软雅黑" pitchFamily="34" charset="-122"/>
              </a:rPr>
              <a:t>互动式数字天象厅建设</a:t>
            </a:r>
            <a:endParaRPr lang="zh-CN" altLang="en-US" b="1" dirty="0"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7929" y="6235571"/>
            <a:ext cx="8401050" cy="2214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矩形 18"/>
          <p:cNvSpPr/>
          <p:nvPr/>
        </p:nvSpPr>
        <p:spPr>
          <a:xfrm>
            <a:off x="851905" y="4293096"/>
            <a:ext cx="85689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>
                <a:latin typeface="微软雅黑" pitchFamily="34" charset="-122"/>
                <a:ea typeface="微软雅黑" pitchFamily="34" charset="-122"/>
              </a:rPr>
              <a:t>2013</a:t>
            </a:r>
            <a:r>
              <a:rPr lang="zh-CN" altLang="en-US" dirty="0">
                <a:latin typeface="微软雅黑" pitchFamily="34" charset="-122"/>
                <a:ea typeface="微软雅黑" pitchFamily="34" charset="-122"/>
              </a:rPr>
              <a:t>年</a:t>
            </a:r>
            <a:r>
              <a:rPr lang="en-US" altLang="zh-CN" dirty="0">
                <a:latin typeface="微软雅黑" pitchFamily="34" charset="-122"/>
                <a:ea typeface="微软雅黑" pitchFamily="34" charset="-122"/>
              </a:rPr>
              <a:t>6</a:t>
            </a:r>
            <a:r>
              <a:rPr lang="zh-CN" altLang="en-US" dirty="0">
                <a:latin typeface="微软雅黑" pitchFamily="34" charset="-122"/>
                <a:ea typeface="微软雅黑" pitchFamily="34" charset="-122"/>
              </a:rPr>
              <a:t>月，在九龙坡区教委的大力支持下，由国家天文台、微软研究院、华中师大、重庆梧台科技四方合作，开始对石新路小学原天象厅进行</a:t>
            </a:r>
            <a:r>
              <a:rPr lang="en-US" altLang="zh-CN" dirty="0">
                <a:latin typeface="微软雅黑" pitchFamily="34" charset="-122"/>
                <a:ea typeface="微软雅黑" pitchFamily="34" charset="-122"/>
              </a:rPr>
              <a:t>WWT</a:t>
            </a:r>
            <a:r>
              <a:rPr lang="zh-CN" altLang="en-US" dirty="0">
                <a:latin typeface="微软雅黑" pitchFamily="34" charset="-122"/>
                <a:ea typeface="微软雅黑" pitchFamily="34" charset="-122"/>
              </a:rPr>
              <a:t>系统改造工程。</a:t>
            </a:r>
          </a:p>
        </p:txBody>
      </p:sp>
    </p:spTree>
    <p:extLst>
      <p:ext uri="{BB962C8B-B14F-4D97-AF65-F5344CB8AC3E}">
        <p14:creationId xmlns:p14="http://schemas.microsoft.com/office/powerpoint/2010/main" val="2170791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145 -0.11245 L -0.02116 -0.65433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" y="-270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203" y="6036022"/>
            <a:ext cx="1728192" cy="549124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3600475" y="6172085"/>
            <a:ext cx="3537379" cy="27699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1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 flip="none" rotWithShape="1"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path path="rect">
                    <a:fillToRect l="100000" t="100000"/>
                  </a:path>
                  <a:tileRect r="-100000" b="-100000"/>
                </a:gradFill>
                <a:latin typeface="微软雅黑" pitchFamily="34" charset="-122"/>
                <a:ea typeface="微软雅黑" pitchFamily="34" charset="-122"/>
              </a:rPr>
              <a:t>WWT</a:t>
            </a:r>
            <a:r>
              <a:rPr lang="zh-CN" altLang="en-US" sz="1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 flip="none" rotWithShape="1"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path path="rect">
                    <a:fillToRect l="100000" t="100000"/>
                  </a:path>
                  <a:tileRect r="-100000" b="-100000"/>
                </a:gradFill>
                <a:latin typeface="微软雅黑" pitchFamily="34" charset="-122"/>
                <a:ea typeface="微软雅黑" pitchFamily="34" charset="-122"/>
              </a:rPr>
              <a:t>互动式数字天象厅系统集成技术发展和展望</a:t>
            </a:r>
            <a:endParaRPr lang="zh-CN" altLang="en-US" sz="12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 flip="none" rotWithShape="1"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path path="rect">
                  <a:fillToRect l="100000" t="100000"/>
                </a:path>
                <a:tileRect r="-100000" b="-100000"/>
              </a:gradFill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1008187" y="1340768"/>
            <a:ext cx="8928992" cy="0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1152203" y="949370"/>
            <a:ext cx="36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 smtClean="0">
                <a:latin typeface="微软雅黑" pitchFamily="34" charset="-122"/>
                <a:ea typeface="微软雅黑" pitchFamily="34" charset="-122"/>
              </a:rPr>
              <a:t>WWT</a:t>
            </a:r>
            <a:r>
              <a:rPr lang="zh-CN" altLang="en-US" b="1" dirty="0" smtClean="0">
                <a:latin typeface="微软雅黑" pitchFamily="34" charset="-122"/>
                <a:ea typeface="微软雅黑" pitchFamily="34" charset="-122"/>
              </a:rPr>
              <a:t>互动式数字天象厅建设</a:t>
            </a:r>
            <a:endParaRPr lang="zh-CN" altLang="en-US" b="1" dirty="0"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9" name="图片 4" descr="未标题-1.jpg"/>
          <p:cNvPicPr>
            <a:picLocks noChangeAspect="1"/>
          </p:cNvPicPr>
          <p:nvPr/>
        </p:nvPicPr>
        <p:blipFill rotWithShape="1">
          <a:blip r:embed="rId3" cstate="print"/>
          <a:srcRect t="12473" b="6164"/>
          <a:stretch/>
        </p:blipFill>
        <p:spPr bwMode="auto">
          <a:xfrm>
            <a:off x="1042659" y="2081701"/>
            <a:ext cx="7923298" cy="37419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图片 5" descr="未标题-11.jpg"/>
          <p:cNvPicPr>
            <a:picLocks noChangeAspect="1"/>
          </p:cNvPicPr>
          <p:nvPr/>
        </p:nvPicPr>
        <p:blipFill rotWithShape="1">
          <a:blip r:embed="rId4" cstate="print"/>
          <a:srcRect t="8959" b="4876"/>
          <a:stretch/>
        </p:blipFill>
        <p:spPr bwMode="auto">
          <a:xfrm>
            <a:off x="998717" y="2081701"/>
            <a:ext cx="8307925" cy="41556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图片 6" descr="64.jpg"/>
          <p:cNvPicPr>
            <a:picLocks noChangeAspect="1"/>
          </p:cNvPicPr>
          <p:nvPr/>
        </p:nvPicPr>
        <p:blipFill rotWithShape="1">
          <a:blip r:embed="rId5" cstate="print"/>
          <a:srcRect t="17426"/>
          <a:stretch/>
        </p:blipFill>
        <p:spPr bwMode="auto">
          <a:xfrm>
            <a:off x="850345" y="2081701"/>
            <a:ext cx="8307925" cy="3982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图片 5" descr="532.jpg"/>
          <p:cNvPicPr>
            <a:picLocks noChangeAspect="1"/>
          </p:cNvPicPr>
          <p:nvPr/>
        </p:nvPicPr>
        <p:blipFill rotWithShape="1">
          <a:blip r:embed="rId6" cstate="print"/>
          <a:srcRect t="14124"/>
          <a:stretch/>
        </p:blipFill>
        <p:spPr bwMode="auto">
          <a:xfrm>
            <a:off x="1042399" y="2081701"/>
            <a:ext cx="8246385" cy="41102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图片 4" descr="6.jpg"/>
          <p:cNvPicPr>
            <a:picLocks noChangeAspect="1"/>
          </p:cNvPicPr>
          <p:nvPr/>
        </p:nvPicPr>
        <p:blipFill rotWithShape="1">
          <a:blip r:embed="rId7" cstate="print"/>
          <a:srcRect t="14406" b="7384"/>
          <a:stretch/>
        </p:blipFill>
        <p:spPr bwMode="auto">
          <a:xfrm>
            <a:off x="657208" y="2081701"/>
            <a:ext cx="8501062" cy="41556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图片 6" descr="334.jpg"/>
          <p:cNvPicPr>
            <a:picLocks noChangeAspect="1"/>
          </p:cNvPicPr>
          <p:nvPr/>
        </p:nvPicPr>
        <p:blipFill rotWithShape="1">
          <a:blip r:embed="rId8" cstate="print"/>
          <a:srcRect b="17724"/>
          <a:stretch/>
        </p:blipFill>
        <p:spPr bwMode="auto">
          <a:xfrm>
            <a:off x="1280766" y="2081701"/>
            <a:ext cx="7743825" cy="3982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2" descr="I:\IMG_0066-1.jpg"/>
          <p:cNvPicPr>
            <a:picLocks noChangeAspect="1" noChangeArrowheads="1"/>
          </p:cNvPicPr>
          <p:nvPr/>
        </p:nvPicPr>
        <p:blipFill rotWithShape="1">
          <a:blip r:embed="rId9" cstate="print"/>
          <a:srcRect t="3931" b="12823"/>
          <a:stretch/>
        </p:blipFill>
        <p:spPr bwMode="auto">
          <a:xfrm>
            <a:off x="999181" y="2081701"/>
            <a:ext cx="7929563" cy="39249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3" descr="D:\images\20131021_WWTPlanetarium_Opening\selected\wwtplanetarium_20131021_07.jpg"/>
          <p:cNvPicPr>
            <a:picLocks noChangeAspect="1" noChangeArrowheads="1"/>
          </p:cNvPicPr>
          <p:nvPr/>
        </p:nvPicPr>
        <p:blipFill rotWithShape="1">
          <a:blip r:embed="rId10" cstate="print"/>
          <a:srcRect t="11111" b="14695"/>
          <a:stretch/>
        </p:blipFill>
        <p:spPr bwMode="auto">
          <a:xfrm>
            <a:off x="999652" y="2081701"/>
            <a:ext cx="8158618" cy="40084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</p:spTree>
    <p:extLst>
      <p:ext uri="{BB962C8B-B14F-4D97-AF65-F5344CB8AC3E}">
        <p14:creationId xmlns:p14="http://schemas.microsoft.com/office/powerpoint/2010/main" val="3469626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4152E-6 -4.60055E-6 L -0.35365 -0.28705 " pathEditMode="relative" rAng="0" ptsTypes="AA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691" y="-14353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62508E-6 3.93939E-6 L -0.13957 -0.31075 " pathEditMode="relative" rAng="0" ptsTypes="AA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79" y="-15537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4152E-6 -1.23967E-6 L 0.07515 -0.29532 " pathEditMode="relative" rAng="0" ptsTypes="AA">
                                      <p:cBhvr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49" y="-14766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500"/>
                            </p:stCondLst>
                            <p:childTnLst>
                              <p:par>
                                <p:cTn id="3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500"/>
                            </p:stCondLst>
                            <p:childTnLst>
                              <p:par>
                                <p:cTn id="4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39445E-6 -5.23416E-7 L 0.28056 -0.30634 " pathEditMode="relative" rAng="0" ptsTypes="AA">
                                      <p:cBhvr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020" y="-15317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6000"/>
                            </p:stCondLst>
                            <p:childTnLst>
                              <p:par>
                                <p:cTn id="4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7000"/>
                            </p:stCondLst>
                            <p:childTnLst>
                              <p:par>
                                <p:cTn id="5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98425E-6 -2.75482E-6 L -0.32972 -0.02314 " pathEditMode="relative" rAng="0" ptsTypes="AA">
                                      <p:cBhvr>
                                        <p:cTn id="5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493" y="-1157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8" dur="500" fill="hold"/>
                                        <p:tgtEl>
                                          <p:spTgt spid="13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75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8500"/>
                            </p:stCondLst>
                            <p:childTnLst>
                              <p:par>
                                <p:cTn id="6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15501E-6 -1.23967E-6 L -0.12555 -0.00799 " pathEditMode="relative" rAng="0" ptsTypes="AA">
                                      <p:cBhvr>
                                        <p:cTn id="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85" y="-413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9" dur="500" fill="hold"/>
                                        <p:tgtEl>
                                          <p:spTgt spid="15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9000"/>
                            </p:stCondLst>
                            <p:childTnLst>
                              <p:par>
                                <p:cTn id="7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0"/>
                            </p:stCondLst>
                            <p:childTnLst>
                              <p:par>
                                <p:cTn id="7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3667E-6 -2.56198E-6 L 0.10775 -0.00303 " pathEditMode="relative" rAng="0" ptsTypes="AA">
                                      <p:cBhvr>
                                        <p:cTn id="7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8" y="-165"/>
                                    </p:animMotion>
                                  </p:childTnLst>
                                </p:cTn>
                              </p:par>
                              <p:par>
                                <p:cTn id="7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0" dur="500" fill="hold"/>
                                        <p:tgtEl>
                                          <p:spTgt spid="16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0500"/>
                            </p:stCondLst>
                            <p:childTnLst>
                              <p:par>
                                <p:cTn id="8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1500"/>
                            </p:stCondLst>
                            <p:childTnLst>
                              <p:par>
                                <p:cTn id="8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75173E-6 4.90358E-6 L 0.31065 -0.02259 " pathEditMode="relative" rAng="0" ptsTypes="AA">
                                      <p:cBhvr>
                                        <p:cTn id="8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532" y="-1129"/>
                                    </p:animMotion>
                                  </p:childTnLst>
                                </p:cTn>
                              </p:par>
                              <p:par>
                                <p:cTn id="9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1" dur="500" fill="hold"/>
                                        <p:tgtEl>
                                          <p:spTgt spid="18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203" y="6036022"/>
            <a:ext cx="1728192" cy="549124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3600475" y="6172085"/>
            <a:ext cx="3537379" cy="27699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1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 flip="none" rotWithShape="1"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path path="rect">
                    <a:fillToRect l="100000" t="100000"/>
                  </a:path>
                  <a:tileRect r="-100000" b="-100000"/>
                </a:gradFill>
                <a:latin typeface="微软雅黑" pitchFamily="34" charset="-122"/>
                <a:ea typeface="微软雅黑" pitchFamily="34" charset="-122"/>
              </a:rPr>
              <a:t>WWT</a:t>
            </a:r>
            <a:r>
              <a:rPr lang="zh-CN" altLang="en-US" sz="1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 flip="none" rotWithShape="1"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path path="rect">
                    <a:fillToRect l="100000" t="100000"/>
                  </a:path>
                  <a:tileRect r="-100000" b="-100000"/>
                </a:gradFill>
                <a:latin typeface="微软雅黑" pitchFamily="34" charset="-122"/>
                <a:ea typeface="微软雅黑" pitchFamily="34" charset="-122"/>
              </a:rPr>
              <a:t>互动式数字天象厅系统集成技术发展和展望</a:t>
            </a:r>
            <a:endParaRPr lang="zh-CN" altLang="en-US" sz="12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 flip="none" rotWithShape="1"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path path="rect">
                  <a:fillToRect l="100000" t="100000"/>
                </a:path>
                <a:tileRect r="-100000" b="-100000"/>
              </a:gradFill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1008187" y="1340768"/>
            <a:ext cx="8928992" cy="0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1152203" y="949370"/>
            <a:ext cx="36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 smtClean="0">
                <a:latin typeface="微软雅黑" pitchFamily="34" charset="-122"/>
                <a:ea typeface="微软雅黑" pitchFamily="34" charset="-122"/>
              </a:rPr>
              <a:t>WWT</a:t>
            </a:r>
            <a:r>
              <a:rPr lang="zh-CN" altLang="en-US" b="1" dirty="0" smtClean="0">
                <a:latin typeface="微软雅黑" pitchFamily="34" charset="-122"/>
                <a:ea typeface="微软雅黑" pitchFamily="34" charset="-122"/>
              </a:rPr>
              <a:t>互动式数字天象厅建设</a:t>
            </a:r>
            <a:endParaRPr lang="zh-CN" altLang="en-US" b="1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7" name="Text Box 3"/>
          <p:cNvSpPr txBox="1">
            <a:spLocks noChangeArrowheads="1"/>
          </p:cNvSpPr>
          <p:nvPr/>
        </p:nvSpPr>
        <p:spPr bwMode="auto">
          <a:xfrm>
            <a:off x="899915" y="5158933"/>
            <a:ext cx="874923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dirty="0" smtClean="0">
                <a:ea typeface="微软雅黑" pitchFamily="34" charset="-122"/>
              </a:rPr>
              <a:t>      北京师范大学是全国最早建立天文学系的高等学府。</a:t>
            </a:r>
            <a:r>
              <a:rPr lang="en-US" altLang="zh-CN" dirty="0" smtClean="0">
                <a:ea typeface="微软雅黑" pitchFamily="34" charset="-122"/>
              </a:rPr>
              <a:t>2014</a:t>
            </a:r>
            <a:r>
              <a:rPr lang="zh-CN" altLang="en-US" dirty="0" smtClean="0">
                <a:ea typeface="微软雅黑" pitchFamily="34" charset="-122"/>
              </a:rPr>
              <a:t>年</a:t>
            </a:r>
            <a:r>
              <a:rPr lang="en-US" altLang="zh-CN" dirty="0" smtClean="0">
                <a:ea typeface="微软雅黑" pitchFamily="34" charset="-122"/>
              </a:rPr>
              <a:t>7</a:t>
            </a:r>
            <a:r>
              <a:rPr lang="zh-CN" altLang="en-US" dirty="0" smtClean="0">
                <a:ea typeface="微软雅黑" pitchFamily="34" charset="-122"/>
              </a:rPr>
              <a:t>月，北京师范大学开始对自己的天文台进行</a:t>
            </a:r>
            <a:r>
              <a:rPr lang="en-US" altLang="zh-CN" dirty="0" smtClean="0">
                <a:ea typeface="微软雅黑" pitchFamily="34" charset="-122"/>
              </a:rPr>
              <a:t>WWT</a:t>
            </a:r>
            <a:r>
              <a:rPr lang="zh-CN" altLang="en-US" dirty="0" smtClean="0">
                <a:ea typeface="微软雅黑" pitchFamily="34" charset="-122"/>
              </a:rPr>
              <a:t>互动式数字天象厅改建，由</a:t>
            </a:r>
            <a:r>
              <a:rPr lang="en-US" altLang="zh-CN" dirty="0" smtClean="0">
                <a:ea typeface="微软雅黑" pitchFamily="34" charset="-122"/>
              </a:rPr>
              <a:t>WWT</a:t>
            </a:r>
            <a:r>
              <a:rPr lang="zh-CN" altLang="en-US" dirty="0" smtClean="0">
                <a:ea typeface="微软雅黑" pitchFamily="34" charset="-122"/>
              </a:rPr>
              <a:t>团队帮助实施改建。</a:t>
            </a:r>
            <a:endParaRPr lang="zh-CN" altLang="en-US" b="1" dirty="0"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19" name="图片 18" descr="untitled.png"/>
          <p:cNvPicPr>
            <a:picLocks noChangeAspect="1"/>
          </p:cNvPicPr>
          <p:nvPr/>
        </p:nvPicPr>
        <p:blipFill rotWithShape="1">
          <a:blip r:embed="rId3" cstate="print"/>
          <a:srcRect t="32110" b="8898"/>
          <a:stretch/>
        </p:blipFill>
        <p:spPr>
          <a:xfrm>
            <a:off x="1403971" y="1511663"/>
            <a:ext cx="7493307" cy="3315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662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203" y="6036022"/>
            <a:ext cx="1728192" cy="549124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3600475" y="6172085"/>
            <a:ext cx="3537379" cy="27699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1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 flip="none" rotWithShape="1"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path path="rect">
                    <a:fillToRect l="100000" t="100000"/>
                  </a:path>
                  <a:tileRect r="-100000" b="-100000"/>
                </a:gradFill>
                <a:latin typeface="微软雅黑" pitchFamily="34" charset="-122"/>
                <a:ea typeface="微软雅黑" pitchFamily="34" charset="-122"/>
              </a:rPr>
              <a:t>WWT</a:t>
            </a:r>
            <a:r>
              <a:rPr lang="zh-CN" altLang="en-US" sz="1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 flip="none" rotWithShape="1"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path path="rect">
                    <a:fillToRect l="100000" t="100000"/>
                  </a:path>
                  <a:tileRect r="-100000" b="-100000"/>
                </a:gradFill>
                <a:latin typeface="微软雅黑" pitchFamily="34" charset="-122"/>
                <a:ea typeface="微软雅黑" pitchFamily="34" charset="-122"/>
              </a:rPr>
              <a:t>互动式数字天象厅系统集成技术发展和展望</a:t>
            </a:r>
            <a:endParaRPr lang="zh-CN" altLang="en-US" sz="12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 flip="none" rotWithShape="1"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path path="rect">
                  <a:fillToRect l="100000" t="100000"/>
                </a:path>
                <a:tileRect r="-100000" b="-100000"/>
              </a:gradFill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1008187" y="1340768"/>
            <a:ext cx="8928992" cy="0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1152203" y="949370"/>
            <a:ext cx="36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 smtClean="0">
                <a:latin typeface="微软雅黑" pitchFamily="34" charset="-122"/>
                <a:ea typeface="微软雅黑" pitchFamily="34" charset="-122"/>
              </a:rPr>
              <a:t>WWT</a:t>
            </a:r>
            <a:r>
              <a:rPr lang="zh-CN" altLang="en-US" b="1" dirty="0" smtClean="0">
                <a:latin typeface="微软雅黑" pitchFamily="34" charset="-122"/>
                <a:ea typeface="微软雅黑" pitchFamily="34" charset="-122"/>
              </a:rPr>
              <a:t>互动式数字天象厅建设</a:t>
            </a:r>
            <a:endParaRPr lang="zh-CN" altLang="en-US" b="1" dirty="0"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9" name="Picture 4" descr="DSC_0936"/>
          <p:cNvPicPr>
            <a:picLocks noChangeAspect="1" noChangeArrowheads="1"/>
          </p:cNvPicPr>
          <p:nvPr/>
        </p:nvPicPr>
        <p:blipFill rotWithShape="1">
          <a:blip r:embed="rId3" cstate="print"/>
          <a:srcRect t="8899" b="9952"/>
          <a:stretch/>
        </p:blipFill>
        <p:spPr bwMode="auto">
          <a:xfrm>
            <a:off x="1423912" y="1759422"/>
            <a:ext cx="7453313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4" descr="DSC_1078"/>
          <p:cNvPicPr>
            <a:picLocks noChangeAspect="1" noChangeArrowheads="1"/>
          </p:cNvPicPr>
          <p:nvPr/>
        </p:nvPicPr>
        <p:blipFill rotWithShape="1">
          <a:blip r:embed="rId4" cstate="print"/>
          <a:srcRect t="2406" b="15326"/>
          <a:stretch/>
        </p:blipFill>
        <p:spPr bwMode="auto">
          <a:xfrm>
            <a:off x="1426145" y="1758280"/>
            <a:ext cx="7632700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图片 10" descr="IMG_2462.jpg"/>
          <p:cNvPicPr>
            <a:picLocks noChangeAspect="1"/>
          </p:cNvPicPr>
          <p:nvPr/>
        </p:nvPicPr>
        <p:blipFill rotWithShape="1">
          <a:blip r:embed="rId5" cstate="print"/>
          <a:srcRect l="2590" t="16561" r="2285" b="4631"/>
          <a:stretch/>
        </p:blipFill>
        <p:spPr>
          <a:xfrm>
            <a:off x="1610815" y="1787996"/>
            <a:ext cx="7534276" cy="4161283"/>
          </a:xfrm>
          <a:prstGeom prst="rect">
            <a:avLst/>
          </a:prstGeom>
        </p:spPr>
      </p:pic>
      <p:pic>
        <p:nvPicPr>
          <p:cNvPr id="12" name="Picture 2" descr="C:\Users\Administrator\Desktop\2014.10.15北师大天象厅验收会\2014.10.15北师大天象厅验收会\DSC_2199处理过.jpg"/>
          <p:cNvPicPr>
            <a:picLocks noChangeAspect="1" noChangeArrowheads="1"/>
          </p:cNvPicPr>
          <p:nvPr/>
        </p:nvPicPr>
        <p:blipFill rotWithShape="1">
          <a:blip r:embed="rId6" cstate="print"/>
          <a:srcRect t="5966" b="6401"/>
          <a:stretch/>
        </p:blipFill>
        <p:spPr bwMode="auto">
          <a:xfrm>
            <a:off x="1459006" y="1767582"/>
            <a:ext cx="7566977" cy="40386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97676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3433E-6 -9.85655E-7 L -0.24339 -0.18741 " pathEditMode="relative" rAng="0" ptsTypes="AA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169" y="-937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6308E-6 3.04489E-6 L 0.19474 -0.19852 " pathEditMode="relative" rAng="0" ptsTypes="AA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730" y="-9926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38683E-6 6.75613E-7 L -0.26455 0.12471 " pathEditMode="relative" rAng="0" ptsTypes="AA">
                                      <p:cBhvr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228" y="6224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500"/>
                            </p:stCondLst>
                            <p:childTnLst>
                              <p:par>
                                <p:cTn id="3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500"/>
                            </p:stCondLst>
                            <p:childTnLst>
                              <p:par>
                                <p:cTn id="4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6308E-6 2.14253E-6 L 0.19474 0.13674 " pathEditMode="relative" rAng="0" ptsTypes="AA">
                                      <p:cBhvr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730" y="6826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极目远眺">
  <a:themeElements>
    <a:clrScheme name="极目远眺">
      <a:dk1>
        <a:srgbClr val="000000"/>
      </a:dk1>
      <a:lt1>
        <a:srgbClr val="FFFFFF"/>
      </a:lt1>
      <a:dk2>
        <a:srgbClr val="1F2123"/>
      </a:dk2>
      <a:lt2>
        <a:srgbClr val="DC9E1F"/>
      </a:lt2>
      <a:accent1>
        <a:srgbClr val="7E97AD"/>
      </a:accent1>
      <a:accent2>
        <a:srgbClr val="CC8E60"/>
      </a:accent2>
      <a:accent3>
        <a:srgbClr val="7A6A60"/>
      </a:accent3>
      <a:accent4>
        <a:srgbClr val="B4936D"/>
      </a:accent4>
      <a:accent5>
        <a:srgbClr val="67787B"/>
      </a:accent5>
      <a:accent6>
        <a:srgbClr val="9D936F"/>
      </a:accent6>
      <a:hlink>
        <a:srgbClr val="646464"/>
      </a:hlink>
      <a:folHlink>
        <a:srgbClr val="969696"/>
      </a:folHlink>
    </a:clrScheme>
    <a:fontScheme name="极目远眺">
      <a:majorFont>
        <a:latin typeface="Arial Narrow"/>
        <a:ea typeface=""/>
        <a:cs typeface=""/>
        <a:font script="Jpan" typeface="HGｺﾞｼｯｸM"/>
        <a:font script="Hang" typeface="HY얕은샘물M"/>
        <a:font script="Hans" typeface="方正姚体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 Narrow"/>
        <a:ea typeface=""/>
        <a:cs typeface=""/>
        <a:font script="Jpan" typeface="HGｺﾞｼｯｸM"/>
        <a:font script="Hang" typeface="HY얕은샘물M"/>
        <a:font script="Hans" typeface="方正姚体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极目远眺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2924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34925" h="4762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40000"/>
              </a:schemeClr>
            </a:gs>
            <a:gs pos="31000">
              <a:schemeClr val="phClr">
                <a:tint val="100000"/>
                <a:shade val="90000"/>
                <a:alpha val="100000"/>
              </a:schemeClr>
            </a:gs>
            <a:gs pos="100000">
              <a:schemeClr val="phClr">
                <a:tint val="100000"/>
                <a:shade val="80000"/>
                <a:alpha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80000"/>
              </a:schemeClr>
            </a:gs>
            <a:gs pos="41000">
              <a:schemeClr val="phClr">
                <a:tint val="100000"/>
                <a:shade val="100000"/>
                <a:alpha val="100000"/>
                <a:satMod val="150000"/>
              </a:schemeClr>
            </a:gs>
            <a:gs pos="100000">
              <a:schemeClr val="phClr">
                <a:tint val="100000"/>
                <a:shade val="65000"/>
                <a:alpha val="100000"/>
              </a:schemeClr>
            </a:gs>
          </a:gsLst>
          <a:path path="circle">
            <a:fillToRect l="50000" t="80000" r="10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Horizon</Template>
  <TotalTime>762</TotalTime>
  <Words>506</Words>
  <Application>Microsoft Office PowerPoint</Application>
  <PresentationFormat>自定义</PresentationFormat>
  <Paragraphs>63</Paragraphs>
  <Slides>17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17</vt:i4>
      </vt:variant>
    </vt:vector>
  </HeadingPairs>
  <TitlesOfParts>
    <vt:vector size="25" baseType="lpstr">
      <vt:lpstr>方正姚体</vt:lpstr>
      <vt:lpstr>华文仿宋</vt:lpstr>
      <vt:lpstr>宋体</vt:lpstr>
      <vt:lpstr>微软雅黑</vt:lpstr>
      <vt:lpstr>Arial</vt:lpstr>
      <vt:lpstr>Arial Narrow</vt:lpstr>
      <vt:lpstr>Calibri</vt:lpstr>
      <vt:lpstr>极目远眺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段毅</dc:creator>
  <cp:lastModifiedBy>cuichenzhou</cp:lastModifiedBy>
  <cp:revision>49</cp:revision>
  <dcterms:created xsi:type="dcterms:W3CDTF">2015-11-20T08:31:00Z</dcterms:created>
  <dcterms:modified xsi:type="dcterms:W3CDTF">2015-11-28T05:58:00Z</dcterms:modified>
</cp:coreProperties>
</file>