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73" r:id="rId4"/>
    <p:sldId id="259" r:id="rId5"/>
    <p:sldId id="260" r:id="rId6"/>
    <p:sldId id="267" r:id="rId7"/>
    <p:sldId id="268" r:id="rId8"/>
    <p:sldId id="269" r:id="rId9"/>
    <p:sldId id="271" r:id="rId10"/>
    <p:sldId id="270" r:id="rId11"/>
    <p:sldId id="264" r:id="rId12"/>
    <p:sldId id="266" r:id="rId13"/>
    <p:sldId id="272" r:id="rId14"/>
    <p:sldId id="274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2" autoAdjust="0"/>
  </p:normalViewPr>
  <p:slideViewPr>
    <p:cSldViewPr>
      <p:cViewPr varScale="1">
        <p:scale>
          <a:sx n="121" d="100"/>
          <a:sy n="121" d="100"/>
        </p:scale>
        <p:origin x="-120" y="-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15A1-FE5B-472D-AEDF-77E04969B33D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AE95-5DA2-4BCA-AE3C-D90D26B89B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6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AE95-5DA2-4BCA-AE3C-D90D26B89B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4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、安装、维护麻烦；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、只能胜任一小部分工作；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AE95-5DA2-4BCA-AE3C-D90D26B89B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0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、安装、维护麻烦；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、只能胜任一小部分；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AE95-5DA2-4BCA-AE3C-D90D26B89B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0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AE95-5DA2-4BCA-AE3C-D90D26B89B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7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AE95-5DA2-4BCA-AE3C-D90D26B89B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6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4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0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72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1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4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2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3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CF4F-ABD1-46A7-9A46-EE52E3178F5B}" type="datetimeFigureOut">
              <a:rPr lang="zh-CN" altLang="en-US" smtClean="0"/>
              <a:t>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038E-102A-4380-9036-75BA7CBD5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hk/imgres?imgurl=http://blog.reigndesign.com/wp-content/uploads/2009/04/amazon_appengine.jpg&amp;imgrefurl=http://blog.reigndesign.com/blog/google-appengine-vs-amazon-ec2/&amp;h=200&amp;w=200&amp;tbnid=HBOFAonOZRN0zM:&amp;docid=ldkDkyijbfzSFM&amp;ei=rKFRVuNYxrPSBMLPuagJ&amp;tbm=isch&amp;client=firefox-a&amp;ved=0ahUKEwjj3qvJ8aPJAhXGmZQKHcJnDpUQMwhGKBswG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irelinux.org/download.html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://sf.net/p/aire/tickets" TargetMode="External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0081" y="1843256"/>
            <a:ext cx="7772400" cy="1102519"/>
          </a:xfrm>
        </p:spPr>
        <p:txBody>
          <a:bodyPr/>
          <a:lstStyle/>
          <a:p>
            <a:r>
              <a:rPr lang="en-US" altLang="zh-CN" dirty="0"/>
              <a:t>Progress of AIRE Linux in 2015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0603" y="2914650"/>
            <a:ext cx="7234237" cy="181734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zh-CN" altLang="en-US" sz="2400" dirty="0">
                <a:latin typeface="宋体"/>
              </a:rPr>
              <a:t>B</a:t>
            </a:r>
            <a:r>
              <a:rPr lang="en-US" altLang="zh-CN" sz="2400" dirty="0">
                <a:latin typeface="宋体"/>
              </a:rPr>
              <a:t>enda</a:t>
            </a:r>
            <a:r>
              <a:rPr lang="zh-CN" altLang="en-US" sz="2400" dirty="0">
                <a:latin typeface="宋体"/>
              </a:rPr>
              <a:t> </a:t>
            </a:r>
            <a:r>
              <a:rPr lang="en-US" altLang="zh-CN" sz="2400" dirty="0">
                <a:latin typeface="宋体"/>
              </a:rPr>
              <a:t>Xu（续本达）</a:t>
            </a:r>
            <a:r>
              <a:rPr lang="zh-CN" altLang="en-US" sz="2400" dirty="0">
                <a:latin typeface="宋体"/>
              </a:rPr>
              <a:t>, </a:t>
            </a:r>
            <a:r>
              <a:rPr lang="en-US" altLang="en-US" sz="2400" dirty="0">
                <a:latin typeface="宋体"/>
              </a:rPr>
              <a:t>Chuan</a:t>
            </a:r>
            <a:r>
              <a:rPr lang="zh-CN" altLang="en-US" sz="2400" dirty="0">
                <a:latin typeface="宋体"/>
              </a:rPr>
              <a:t> </a:t>
            </a:r>
            <a:r>
              <a:rPr lang="en-US" altLang="zh-CN" sz="2400" dirty="0">
                <a:latin typeface="宋体"/>
              </a:rPr>
              <a:t>Peng</a:t>
            </a:r>
            <a:r>
              <a:rPr lang="en-US" altLang="en-US" sz="2400" dirty="0">
                <a:latin typeface="宋体"/>
              </a:rPr>
              <a:t>（彭川）</a:t>
            </a:r>
            <a:r>
              <a:rPr lang="zh-CN" altLang="en-US" sz="2400" dirty="0">
                <a:latin typeface="宋体"/>
              </a:rPr>
              <a:t>, Zhuoxi </a:t>
            </a:r>
            <a:r>
              <a:rPr lang="en-US" altLang="zh-CN" sz="2400" dirty="0">
                <a:latin typeface="宋体"/>
              </a:rPr>
              <a:t>Huo（霍卓玺） </a:t>
            </a:r>
            <a:r>
              <a:rPr lang="zh-CN" altLang="en-US" sz="2400" dirty="0">
                <a:latin typeface="宋体"/>
              </a:rPr>
              <a:t>and </a:t>
            </a:r>
            <a:r>
              <a:rPr lang="en-US" altLang="zh-CN" sz="2400" dirty="0">
                <a:latin typeface="宋体"/>
              </a:rPr>
              <a:t>Jianfeng</a:t>
            </a:r>
            <a:r>
              <a:rPr lang="zh-CN" altLang="en-US" sz="2400" dirty="0">
                <a:latin typeface="宋体"/>
              </a:rPr>
              <a:t>Zhou（周建锋）</a:t>
            </a:r>
          </a:p>
          <a:p>
            <a:endParaRPr lang="zh-CN" altLang="en-US" sz="2400" dirty="0">
              <a:latin typeface="宋体"/>
            </a:endParaRPr>
          </a:p>
          <a:p>
            <a:r>
              <a:rPr lang="zh-CN" altLang="en-US" sz="2400" dirty="0">
                <a:latin typeface="宋体"/>
              </a:rPr>
              <a:t>T</a:t>
            </a:r>
            <a:r>
              <a:rPr lang="en-US" altLang="zh-CN" sz="2400" dirty="0">
                <a:latin typeface="宋体"/>
              </a:rPr>
              <a:t>singhua</a:t>
            </a:r>
            <a:r>
              <a:rPr lang="zh-CN" altLang="en-US" sz="2400" dirty="0">
                <a:latin typeface="宋体"/>
              </a:rPr>
              <a:t> </a:t>
            </a:r>
            <a:r>
              <a:rPr lang="en-US" altLang="zh-CN" sz="2400" dirty="0">
                <a:latin typeface="宋体"/>
              </a:rPr>
              <a:t>Center</a:t>
            </a:r>
            <a:r>
              <a:rPr lang="zh-CN" altLang="en-US" sz="2400" dirty="0">
                <a:latin typeface="宋体"/>
              </a:rPr>
              <a:t> </a:t>
            </a:r>
            <a:r>
              <a:rPr lang="en-US" altLang="zh-CN" sz="2400" dirty="0">
                <a:latin typeface="宋体"/>
              </a:rPr>
              <a:t>for</a:t>
            </a:r>
            <a:r>
              <a:rPr lang="zh-CN" altLang="en-US" sz="2400" dirty="0">
                <a:latin typeface="宋体"/>
              </a:rPr>
              <a:t> </a:t>
            </a:r>
            <a:r>
              <a:rPr lang="en-US" altLang="zh-CN" sz="2400" dirty="0">
                <a:latin typeface="宋体"/>
              </a:rPr>
              <a:t>Astrophysics,</a:t>
            </a:r>
          </a:p>
          <a:p>
            <a:r>
              <a:rPr lang="zh-CN" altLang="en-US" sz="2400" dirty="0">
                <a:latin typeface="宋体"/>
              </a:rPr>
              <a:t>Mul</a:t>
            </a:r>
            <a:r>
              <a:rPr lang="en-US" altLang="zh-CN" sz="2400" dirty="0">
                <a:latin typeface="宋体"/>
              </a:rPr>
              <a:t>ti-Band</a:t>
            </a:r>
            <a:r>
              <a:rPr lang="zh-CN" altLang="en-US" sz="2400" dirty="0">
                <a:latin typeface="宋体"/>
              </a:rPr>
              <a:t> Imaging</a:t>
            </a:r>
            <a:r>
              <a:rPr lang="en-US" altLang="en-US" sz="2400" dirty="0">
                <a:latin typeface="宋体"/>
              </a:rPr>
              <a:t>(MBI </a:t>
            </a:r>
            <a:r>
              <a:rPr lang="zh-CN" altLang="en-US" sz="2400" dirty="0">
                <a:latin typeface="宋体"/>
              </a:rPr>
              <a:t>) </a:t>
            </a:r>
            <a:r>
              <a:rPr lang="zh-CN" altLang="en-US" sz="2400" dirty="0" smtClean="0">
                <a:latin typeface="宋体"/>
              </a:rPr>
              <a:t>Lab</a:t>
            </a:r>
            <a:endParaRPr lang="en-US" altLang="zh-CN" sz="2400" dirty="0" smtClean="0">
              <a:latin typeface="宋体"/>
            </a:endParaRPr>
          </a:p>
          <a:p>
            <a:endParaRPr lang="en-US" altLang="zh-CN" dirty="0" smtClean="0">
              <a:latin typeface="宋体"/>
            </a:endParaRPr>
          </a:p>
          <a:p>
            <a:r>
              <a:rPr lang="zh-CN" altLang="zh-CN" dirty="0" smtClean="0">
                <a:latin typeface="宋体"/>
              </a:rPr>
              <a:t>2</a:t>
            </a:r>
            <a:r>
              <a:rPr lang="en-US" altLang="zh-CN" dirty="0" smtClean="0">
                <a:latin typeface="宋体"/>
              </a:rPr>
              <a:t>015-11-28, </a:t>
            </a:r>
            <a:r>
              <a:rPr lang="zh-CN" altLang="en-US" dirty="0" smtClean="0">
                <a:latin typeface="宋体"/>
              </a:rPr>
              <a:t>甘肃</a:t>
            </a:r>
            <a:r>
              <a:rPr lang="zh-CN" alt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zh-CN" altLang="en-US" dirty="0" smtClean="0">
                <a:latin typeface="宋体"/>
              </a:rPr>
              <a:t>天水，</a:t>
            </a:r>
            <a:r>
              <a:rPr lang="en-US" altLang="zh-CN" dirty="0" smtClean="0">
                <a:latin typeface="宋体"/>
              </a:rPr>
              <a:t>China-VO</a:t>
            </a:r>
            <a:r>
              <a:rPr lang="zh-CN" altLang="en-US" dirty="0" smtClean="0">
                <a:latin typeface="宋体"/>
              </a:rPr>
              <a:t> </a:t>
            </a:r>
            <a:r>
              <a:rPr lang="en-US" altLang="zh-CN" dirty="0" smtClean="0">
                <a:latin typeface="宋体"/>
              </a:rPr>
              <a:t>2015</a:t>
            </a:r>
            <a:endParaRPr lang="zh-CN" altLang="en-US" dirty="0">
              <a:latin typeface="宋体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8948"/>
            <a:ext cx="2123078" cy="196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" y="18905"/>
            <a:ext cx="1905275" cy="17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Screenshot</a:t>
            </a:r>
            <a:r>
              <a:rPr lang="zh-CN" altLang="en-US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Iraf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casapy</a:t>
            </a:r>
            <a:r>
              <a:rPr lang="en-US" altLang="zh-CN" dirty="0"/>
              <a:t> </a:t>
            </a:r>
            <a:r>
              <a:rPr lang="en-US" altLang="zh-CN" dirty="0" smtClean="0"/>
              <a:t>and ds9)</a:t>
            </a:r>
            <a:endParaRPr lang="zh-CN" altLang="en-US" dirty="0"/>
          </a:p>
        </p:txBody>
      </p:sp>
      <p:pic>
        <p:nvPicPr>
          <p:cNvPr id="3074" name="Picture 2" descr="J:\aire-iraf_casa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" y="1143355"/>
            <a:ext cx="8568952" cy="39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9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1 3"/>
          <p:cNvSpPr/>
          <p:nvPr/>
        </p:nvSpPr>
        <p:spPr>
          <a:xfrm>
            <a:off x="467544" y="1611332"/>
            <a:ext cx="2520280" cy="105674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3965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Released as Virtual Machines</a:t>
            </a:r>
            <a:br>
              <a:rPr lang="en-US" altLang="zh-CN" dirty="0" smtClean="0"/>
            </a:br>
            <a:r>
              <a:rPr lang="en-US" altLang="zh-CN" dirty="0" smtClean="0"/>
              <a:t>Running on ALL Platforms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923678"/>
            <a:ext cx="1810544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Desktop</a:t>
            </a:r>
            <a:r>
              <a:rPr lang="en-US" altLang="zh-CN" b="1" dirty="0" smtClean="0">
                <a:hlinkClick r:id="rId2"/>
              </a:rPr>
              <a:t> </a:t>
            </a:r>
          </a:p>
          <a:p>
            <a:endParaRPr lang="zh-CN" alt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8" y="2323683"/>
            <a:ext cx="1619734" cy="12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477293" y="1612446"/>
            <a:ext cx="2088232" cy="810090"/>
            <a:chOff x="5702356" y="2113857"/>
            <a:chExt cx="2088232" cy="1080120"/>
          </a:xfrm>
        </p:grpSpPr>
        <p:sp>
          <p:nvSpPr>
            <p:cNvPr id="8" name="爆炸形 1 7"/>
            <p:cNvSpPr/>
            <p:nvPr/>
          </p:nvSpPr>
          <p:spPr>
            <a:xfrm>
              <a:off x="5702356" y="2113857"/>
              <a:ext cx="2088232" cy="1080120"/>
            </a:xfrm>
            <a:prstGeom prst="irregularSeal1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内容占位符 2"/>
            <p:cNvSpPr txBox="1">
              <a:spLocks/>
            </p:cNvSpPr>
            <p:nvPr/>
          </p:nvSpPr>
          <p:spPr>
            <a:xfrm>
              <a:off x="6170408" y="2365885"/>
              <a:ext cx="1152128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b="1" dirty="0" smtClean="0"/>
                <a:t>Cloud</a:t>
              </a:r>
              <a:r>
                <a:rPr lang="en-US" altLang="zh-CN" dirty="0" smtClean="0">
                  <a:hlinkClick r:id="rId2"/>
                </a:rPr>
                <a:t> </a:t>
              </a:r>
            </a:p>
            <a:p>
              <a:endParaRPr lang="zh-CN" altLang="en-US" i="1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98" y="3626161"/>
            <a:ext cx="4810429" cy="13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68" y="2812961"/>
            <a:ext cx="3128356" cy="6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3" y="2668074"/>
            <a:ext cx="2980625" cy="10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28" y="3305754"/>
            <a:ext cx="2286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3" y="4120116"/>
            <a:ext cx="2454019" cy="80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China-VO </a:t>
            </a:r>
            <a:r>
              <a:rPr lang="en-US" altLang="zh-CN" dirty="0" err="1" smtClean="0"/>
              <a:t>AstroCloud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951570"/>
            <a:ext cx="8856984" cy="40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2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Welcome</a:t>
            </a:r>
            <a:r>
              <a:rPr lang="en-US" altLang="zh-CN" dirty="0" smtClean="0"/>
              <a:t> to Join US!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67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dirty="0"/>
              <a:t>We are actively looking for collaborators and user feedbacks.</a:t>
            </a:r>
          </a:p>
          <a:p>
            <a:r>
              <a:rPr lang="en-US" altLang="zh-CN" sz="3000" dirty="0"/>
              <a:t>Homepage: </a:t>
            </a:r>
            <a:r>
              <a:rPr lang="en-US" altLang="zh-CN" sz="3000" b="1" dirty="0">
                <a:solidFill>
                  <a:srgbClr val="FF0000"/>
                </a:solidFill>
              </a:rPr>
              <a:t>http://www.airelinux.org</a:t>
            </a:r>
          </a:p>
          <a:p>
            <a:r>
              <a:rPr lang="en-US" altLang="zh-CN" sz="3000" dirty="0"/>
              <a:t>Email: </a:t>
            </a:r>
            <a:r>
              <a:rPr lang="en-US" altLang="zh-CN" sz="3000" b="1" dirty="0">
                <a:solidFill>
                  <a:srgbClr val="FF0000"/>
                </a:solidFill>
              </a:rPr>
              <a:t>devel@l.airelinux.org</a:t>
            </a:r>
          </a:p>
          <a:p>
            <a:r>
              <a:rPr lang="en-US" altLang="zh-CN" sz="3000" dirty="0" err="1" smtClean="0"/>
              <a:t>Sourceforge</a:t>
            </a:r>
            <a:r>
              <a:rPr lang="en-US" altLang="zh-CN" sz="3000" dirty="0" smtClean="0"/>
              <a:t>: </a:t>
            </a:r>
            <a:r>
              <a:rPr lang="en-US" altLang="zh-CN" sz="3000" b="1" dirty="0">
                <a:solidFill>
                  <a:srgbClr val="FF0000"/>
                </a:solidFill>
              </a:rPr>
              <a:t>http://sourceforge.net/projects/aire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J:\qr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95" y="365187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fig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690607"/>
            <a:ext cx="1864737" cy="13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2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7614"/>
            <a:ext cx="1224136" cy="10184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5559" y="3509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How can I help?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5026" y="1357913"/>
            <a:ext cx="6923112" cy="1069821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Download &amp; use it in your project</a:t>
            </a:r>
          </a:p>
          <a:p>
            <a:pPr marL="0" indent="0">
              <a:buNone/>
            </a:pPr>
            <a:r>
              <a:rPr lang="en-US" altLang="zh-CN" sz="2800" dirty="0" smtClean="0">
                <a:hlinkClick r:id="rId3"/>
              </a:rPr>
              <a:t>http</a:t>
            </a:r>
            <a:r>
              <a:rPr lang="en-US" altLang="zh-CN" sz="2800" dirty="0">
                <a:hlinkClick r:id="rId3"/>
              </a:rPr>
              <a:t>://</a:t>
            </a:r>
            <a:r>
              <a:rPr lang="en-US" altLang="zh-CN" sz="2800" dirty="0" smtClean="0">
                <a:hlinkClick r:id="rId3"/>
              </a:rPr>
              <a:t>airelinux.org/download.html</a:t>
            </a:r>
            <a:endParaRPr lang="en-US" altLang="zh-CN" sz="2800" dirty="0" smtClean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737176"/>
            <a:ext cx="2520280" cy="14063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2571750"/>
            <a:ext cx="4755868" cy="107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Report &amp; squeeze bugs</a:t>
            </a:r>
          </a:p>
          <a:p>
            <a:pPr marL="0" indent="0">
              <a:buNone/>
            </a:pPr>
            <a:r>
              <a:rPr lang="en-US" altLang="zh-CN" sz="2800" dirty="0" smtClean="0">
                <a:hlinkClick r:id="rId5"/>
              </a:rPr>
              <a:t>http://sf.net/p/aire/tickets</a:t>
            </a:r>
            <a:endParaRPr lang="en-US" altLang="zh-CN" sz="2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07904" y="3907341"/>
            <a:ext cx="5256584" cy="120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Join our package team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Get more useful tools work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57175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7694"/>
            <a:ext cx="4032448" cy="15121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51670"/>
            <a:ext cx="1707940" cy="160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347614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Astronomers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347614"/>
            <a:ext cx="162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Developers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107504" y="3651870"/>
            <a:ext cx="3168352" cy="1287407"/>
          </a:xfrm>
          <a:prstGeom prst="wedgeRectCallout">
            <a:avLst>
              <a:gd name="adj1" fmla="val 5293"/>
              <a:gd name="adj2" fmla="val -64359"/>
            </a:avLst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Facing up with a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non-trivial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</a:t>
            </a:r>
            <a:r>
              <a:rPr lang="en-US" altLang="zh-CN" dirty="0" smtClean="0"/>
              <a:t>: difficult and time-consuming to deploy one from a variety </a:t>
            </a:r>
            <a:r>
              <a:rPr lang="en-US" altLang="zh-CN" dirty="0"/>
              <a:t>of data processing </a:t>
            </a:r>
            <a:r>
              <a:rPr lang="en-US" altLang="zh-CN" dirty="0" smtClean="0"/>
              <a:t>tools.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6479" y="843558"/>
            <a:ext cx="696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Observational astrophysics is more and more data-driven.</a:t>
            </a:r>
            <a:endParaRPr lang="zh-CN" altLang="en-US" sz="2000" b="1" dirty="0"/>
          </a:p>
        </p:txBody>
      </p:sp>
      <p:sp>
        <p:nvSpPr>
          <p:cNvPr id="14" name="矩形标注 13"/>
          <p:cNvSpPr/>
          <p:nvPr/>
        </p:nvSpPr>
        <p:spPr>
          <a:xfrm>
            <a:off x="6300192" y="3795886"/>
            <a:ext cx="2520280" cy="1034231"/>
          </a:xfrm>
          <a:prstGeom prst="wedgeRectCallout">
            <a:avLst>
              <a:gd name="adj1" fmla="val 15326"/>
              <a:gd name="adj2" fmla="val -71127"/>
            </a:avLst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Facing up with a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non-trivial portability</a:t>
            </a:r>
            <a:r>
              <a:rPr lang="en-US" altLang="zh-CN" dirty="0" smtClean="0"/>
              <a:t>: need</a:t>
            </a:r>
            <a:r>
              <a:rPr lang="zh-CN" altLang="en-US" dirty="0"/>
              <a:t> </a:t>
            </a:r>
            <a:r>
              <a:rPr lang="en-US" altLang="zh-CN" dirty="0" smtClean="0"/>
              <a:t>to consider a variety </a:t>
            </a:r>
            <a:r>
              <a:rPr lang="en-US" altLang="zh-CN" dirty="0"/>
              <a:t>of software </a:t>
            </a:r>
            <a:r>
              <a:rPr lang="en-US" altLang="zh-CN" dirty="0" smtClean="0"/>
              <a:t>environments.</a:t>
            </a:r>
            <a:endParaRPr lang="zh-CN" altLang="en-US" dirty="0"/>
          </a:p>
        </p:txBody>
      </p:sp>
      <p:sp>
        <p:nvSpPr>
          <p:cNvPr id="12" name="云形标注 11"/>
          <p:cNvSpPr/>
          <p:nvPr/>
        </p:nvSpPr>
        <p:spPr>
          <a:xfrm>
            <a:off x="2843808" y="1419622"/>
            <a:ext cx="3693145" cy="828041"/>
          </a:xfrm>
          <a:prstGeom prst="cloudCallout">
            <a:avLst>
              <a:gd name="adj1" fmla="val -51978"/>
              <a:gd name="adj2" fmla="val -47923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to bridge the gap?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851670"/>
            <a:ext cx="230994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1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4" name="图片 3" descr="AI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72" y="1707654"/>
            <a:ext cx="4581128" cy="3435846"/>
          </a:xfrm>
          <a:prstGeom prst="rect">
            <a:avLst/>
          </a:prstGeom>
        </p:spPr>
      </p:pic>
      <p:pic>
        <p:nvPicPr>
          <p:cNvPr id="11" name="图片 10" descr="AIRE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745"/>
            <a:ext cx="4597007" cy="3447755"/>
          </a:xfrm>
          <a:prstGeom prst="rect">
            <a:avLst/>
          </a:prstGeom>
        </p:spPr>
      </p:pic>
      <p:pic>
        <p:nvPicPr>
          <p:cNvPr id="3" name="图片 2" descr="AI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14703"/>
            <a:ext cx="4572000" cy="3429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576" y="915566"/>
            <a:ext cx="8136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AIRE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sz="2800" dirty="0" smtClean="0"/>
              <a:t>strophysical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I</a:t>
            </a:r>
            <a:r>
              <a:rPr kumimoji="1" lang="en-US" altLang="zh-CN" sz="2800" dirty="0" smtClean="0"/>
              <a:t>ntegrated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R</a:t>
            </a:r>
            <a:r>
              <a:rPr kumimoji="1" lang="en-US" altLang="zh-CN" sz="2800" dirty="0" smtClean="0"/>
              <a:t>esearch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E</a:t>
            </a:r>
            <a:r>
              <a:rPr kumimoji="1" lang="en-US" altLang="zh-CN" sz="2800" dirty="0" smtClean="0"/>
              <a:t>nvironment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50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39658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100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en-US" altLang="zh-CN" dirty="0" smtClean="0"/>
              <a:t> 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Distributions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none</a:t>
            </a:r>
            <a:r>
              <a:rPr lang="en-US" altLang="zh-CN" dirty="0" smtClean="0"/>
              <a:t> </a:t>
            </a:r>
            <a:r>
              <a:rPr lang="en-US" altLang="zh-CN" dirty="0" smtClean="0"/>
              <a:t>is for Astronomers</a:t>
            </a:r>
            <a:endParaRPr lang="zh-CN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5" y="1491631"/>
            <a:ext cx="452596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11105"/>
            <a:ext cx="8568952" cy="85725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AIRE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Linux</a:t>
            </a:r>
            <a:r>
              <a:rPr lang="en-US" altLang="zh-CN" sz="3600" dirty="0" smtClean="0"/>
              <a:t>: Made for (and by</a:t>
            </a:r>
            <a:r>
              <a:rPr lang="en-US" altLang="zh-CN" sz="3600" dirty="0" smtClean="0"/>
              <a:t>)</a:t>
            </a:r>
            <a:r>
              <a:rPr lang="zh-CN" altLang="zh-CN" sz="3600" dirty="0"/>
              <a:t> </a:t>
            </a:r>
            <a:r>
              <a:rPr lang="en-US" altLang="zh-CN" sz="3600" dirty="0" smtClean="0"/>
              <a:t>Astronomers</a:t>
            </a:r>
            <a:endParaRPr lang="zh-CN" altLang="en-US" sz="3600" dirty="0"/>
          </a:p>
        </p:txBody>
      </p:sp>
      <p:pic>
        <p:nvPicPr>
          <p:cNvPr id="4098" name="Picture 2" descr="C:\Users\admin\Desktop\fig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2"/>
            <a:ext cx="2777061" cy="21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aire-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7614"/>
            <a:ext cx="5796136" cy="34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pic>
        <p:nvPicPr>
          <p:cNvPr id="1027" name="Picture 3" descr="J:\build-f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61" y="1221601"/>
            <a:ext cx="5328592" cy="28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28" y="4319942"/>
            <a:ext cx="582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Supported by APT (Advanced Packaging Tool), e.g.:</a:t>
            </a:r>
          </a:p>
          <a:p>
            <a:r>
              <a:rPr lang="en-US" altLang="zh-CN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 smtClean="0">
                <a:latin typeface="Century Gothic" panose="020B0502020202020204" pitchFamily="34" charset="0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apt-get install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iraf</a:t>
            </a:r>
            <a:endParaRPr lang="zh-CN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6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Packages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64" y="1599643"/>
            <a:ext cx="3810000" cy="592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84023"/>
            <a:ext cx="1752600" cy="1957388"/>
          </a:xfrm>
          <a:prstGeom prst="rect">
            <a:avLst/>
          </a:prstGeom>
        </p:spPr>
      </p:pic>
      <p:sp>
        <p:nvSpPr>
          <p:cNvPr id="8" name="左大括号 7"/>
          <p:cNvSpPr/>
          <p:nvPr/>
        </p:nvSpPr>
        <p:spPr>
          <a:xfrm>
            <a:off x="899592" y="1707654"/>
            <a:ext cx="432048" cy="2533756"/>
          </a:xfrm>
          <a:prstGeom prst="leftBrace">
            <a:avLst>
              <a:gd name="adj1" fmla="val 8333"/>
              <a:gd name="adj2" fmla="val 5117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315144" y="1070694"/>
            <a:ext cx="2312640" cy="52894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Installable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7" y="3111812"/>
            <a:ext cx="4557787" cy="66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标注 9"/>
          <p:cNvSpPr/>
          <p:nvPr/>
        </p:nvSpPr>
        <p:spPr>
          <a:xfrm>
            <a:off x="5724128" y="2355726"/>
            <a:ext cx="1944216" cy="689242"/>
          </a:xfrm>
          <a:prstGeom prst="cloudCallout">
            <a:avLst>
              <a:gd name="adj1" fmla="val -64333"/>
              <a:gd name="adj2" fmla="val 686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Being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reviewed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3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Packages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8710" y="1612721"/>
            <a:ext cx="5305709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HEASoft</a:t>
            </a:r>
            <a:endParaRPr lang="en-US" altLang="zh-CN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CN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(High Energy Astrophysics Software)</a:t>
            </a:r>
            <a:endParaRPr lang="zh-CN" alt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5364088" y="1275606"/>
            <a:ext cx="2304256" cy="689242"/>
          </a:xfrm>
          <a:prstGeom prst="cloudCallout">
            <a:avLst>
              <a:gd name="adj1" fmla="val -64333"/>
              <a:gd name="adj2" fmla="val 686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Working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progress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253210"/>
            <a:ext cx="3816424" cy="46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716592" y="3811150"/>
            <a:ext cx="4801865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FV</a:t>
            </a:r>
          </a:p>
          <a:p>
            <a:pPr algn="ctr"/>
            <a:r>
              <a:rPr lang="en-US" altLang="zh-CN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Interactive FITS File Editor</a:t>
            </a:r>
            <a:r>
              <a:rPr lang="en-US" altLang="zh-CN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059835" y="3327836"/>
            <a:ext cx="371731" cy="1406645"/>
          </a:xfrm>
          <a:prstGeom prst="leftBrac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1187627" y="3768076"/>
            <a:ext cx="1800875" cy="52894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Shipped</a:t>
            </a:r>
            <a:endParaRPr lang="zh-CN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1166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We </a:t>
            </a:r>
            <a:r>
              <a:rPr lang="en-US" altLang="zh-CN" dirty="0" smtClean="0"/>
              <a:t>collaborate </a:t>
            </a:r>
            <a:r>
              <a:rPr lang="en-US" altLang="zh-CN" dirty="0"/>
              <a:t>closely with </a:t>
            </a:r>
            <a:r>
              <a:rPr lang="en-US" altLang="zh-CN" dirty="0" err="1">
                <a:solidFill>
                  <a:srgbClr val="FF0000"/>
                </a:solidFill>
              </a:rPr>
              <a:t>Debian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Astronomy 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en-US" altLang="zh-CN" dirty="0" smtClean="0">
                <a:solidFill>
                  <a:srgbClr val="FF0000"/>
                </a:solidFill>
              </a:rPr>
              <a:t>roup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A repository (</a:t>
            </a:r>
            <a:r>
              <a:rPr lang="en-US" altLang="zh-CN" dirty="0">
                <a:solidFill>
                  <a:srgbClr val="FF0000"/>
                </a:solidFill>
              </a:rPr>
              <a:t>http://ftp.airelinux.org</a:t>
            </a:r>
            <a:r>
              <a:rPr lang="en-US" altLang="zh-CN" dirty="0"/>
              <a:t>) is maintained to </a:t>
            </a:r>
            <a:r>
              <a:rPr lang="en-US" altLang="zh-CN" dirty="0" smtClean="0"/>
              <a:t>serve staging </a:t>
            </a:r>
            <a:r>
              <a:rPr lang="en-US" altLang="zh-CN" dirty="0"/>
              <a:t>astrophysical packages being reviewed by </a:t>
            </a:r>
            <a:r>
              <a:rPr lang="en-US" altLang="zh-CN" dirty="0" err="1"/>
              <a:t>Debian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5124" name="Picture 4" descr="J:\work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5806"/>
            <a:ext cx="7920880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1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379</Words>
  <Application>Microsoft Macintosh PowerPoint</Application>
  <PresentationFormat>全屏显示(16:9)</PresentationFormat>
  <Paragraphs>58</Paragraphs>
  <Slides>14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Progress of AIRE Linux in 2015</vt:lpstr>
      <vt:lpstr>Motivation</vt:lpstr>
      <vt:lpstr>Motivation</vt:lpstr>
      <vt:lpstr>100+ Linux Distributions, none is for Astronomers</vt:lpstr>
      <vt:lpstr>AIRE Linux: Made for (and by) Astronomers</vt:lpstr>
      <vt:lpstr>Architecture</vt:lpstr>
      <vt:lpstr>Packages </vt:lpstr>
      <vt:lpstr>Packages</vt:lpstr>
      <vt:lpstr>Workflow</vt:lpstr>
      <vt:lpstr>Screenshot (Iraf, casapy and ds9)</vt:lpstr>
      <vt:lpstr>Released as Virtual Machines Running on ALL Platforms</vt:lpstr>
      <vt:lpstr>China-VO AstroCloud</vt:lpstr>
      <vt:lpstr>Welcome to Join US!</vt:lpstr>
      <vt:lpstr>How can I help?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jianfeng zhou</cp:lastModifiedBy>
  <cp:revision>39</cp:revision>
  <dcterms:created xsi:type="dcterms:W3CDTF">2015-11-22T08:43:40Z</dcterms:created>
  <dcterms:modified xsi:type="dcterms:W3CDTF">2015-11-28T00:35:30Z</dcterms:modified>
</cp:coreProperties>
</file>