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544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2317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标题文本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38825" y="-14994"/>
            <a:ext cx="24461474" cy="1342468"/>
            <a:chOff x="0" y="0"/>
            <a:chExt cx="24461472" cy="1342466"/>
          </a:xfrm>
        </p:grpSpPr>
        <p:pic>
          <p:nvPicPr>
            <p:cNvPr id="18" name="pasted-image.pdf"/>
            <p:cNvPicPr>
              <a:picLocks/>
            </p:cNvPicPr>
            <p:nvPr/>
          </p:nvPicPr>
          <p:blipFill>
            <a:blip r:embed="rId2">
              <a:alphaModFix amt="83110"/>
              <a:extLst/>
            </a:blip>
            <a:srcRect/>
            <a:stretch>
              <a:fillRect/>
            </a:stretch>
          </p:blipFill>
          <p:spPr>
            <a:xfrm>
              <a:off x="0" y="0"/>
              <a:ext cx="24461473" cy="667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872183" y="76118"/>
              <a:ext cx="1266349" cy="1266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1"/>
          <p:cNvSpPr/>
          <p:nvPr/>
        </p:nvSpPr>
        <p:spPr>
          <a:xfrm rot="10800000">
            <a:off x="23682325" y="9636125"/>
            <a:ext cx="36513" cy="3816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67D79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>
            <a:off x="15616237" y="13028612"/>
            <a:ext cx="8569326" cy="71439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808080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4"/>
          </p:nvPr>
        </p:nvSpPr>
        <p:spPr>
          <a:xfrm>
            <a:off x="4833937" y="5947965"/>
            <a:ext cx="14716126" cy="10699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“在此键入引文。”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标题文本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标题文本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标题文本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标题文本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 anchor="ctr"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5900"/>
              </a:spcBef>
            </a:lvl1pPr>
            <a:lvl2pPr>
              <a:spcBef>
                <a:spcPts val="5900"/>
              </a:spcBef>
              <a:defRPr sz="5000"/>
            </a:lvl2pPr>
            <a:lvl3pPr marL="1506361" indent="-617361">
              <a:spcBef>
                <a:spcPts val="5900"/>
              </a:spcBef>
              <a:defRPr sz="5000"/>
            </a:lvl3pPr>
            <a:lvl4pPr>
              <a:spcBef>
                <a:spcPts val="5900"/>
              </a:spcBef>
              <a:defRPr sz="5000"/>
            </a:lvl4pPr>
            <a:lvl5pPr>
              <a:spcBef>
                <a:spcPts val="5900"/>
              </a:spcBef>
              <a:defRPr sz="50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58472" y="648890"/>
            <a:ext cx="20225837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58472" y="3661171"/>
            <a:ext cx="20225837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2pPr>
              <a:defRPr sz="4600"/>
            </a:lvl2pPr>
            <a:lvl3pPr marL="1506361" indent="-617361">
              <a:defRPr sz="4300"/>
            </a:lvl3pPr>
            <a:lvl4pPr>
              <a:defRPr sz="3800"/>
            </a:lvl4pPr>
            <a:lvl5pPr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8825" y="-14994"/>
            <a:ext cx="24461474" cy="1342468"/>
            <a:chOff x="0" y="0"/>
            <a:chExt cx="24461472" cy="1342466"/>
          </a:xfrm>
        </p:grpSpPr>
        <p:pic>
          <p:nvPicPr>
            <p:cNvPr id="4" name="pasted-image.pdf"/>
            <p:cNvPicPr>
              <a:picLocks/>
            </p:cNvPicPr>
            <p:nvPr/>
          </p:nvPicPr>
          <p:blipFill>
            <a:blip r:embed="rId14">
              <a:alphaModFix amt="83110"/>
              <a:extLst/>
            </a:blip>
            <a:srcRect/>
            <a:stretch>
              <a:fillRect/>
            </a:stretch>
          </p:blipFill>
          <p:spPr>
            <a:xfrm>
              <a:off x="0" y="0"/>
              <a:ext cx="24461473" cy="667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asted-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2872183" y="76118"/>
              <a:ext cx="1266349" cy="1266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/>
          <p:nvPr/>
        </p:nvSpPr>
        <p:spPr>
          <a:xfrm rot="10800000">
            <a:off x="23682325" y="9636125"/>
            <a:ext cx="36513" cy="3816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67D79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 rot="10800000">
            <a:off x="15616237" y="13028612"/>
            <a:ext cx="8569326" cy="71439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808080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23699189" y="13034367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latinLnBrk="0">
        <a:lnSpc>
          <a:spcPct val="10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latinLnBrk="0">
        <a:lnSpc>
          <a:spcPct val="10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latinLnBrk="0">
        <a:lnSpc>
          <a:spcPct val="10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latinLnBrk="0">
        <a:lnSpc>
          <a:spcPct val="10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latinLnBrk="0">
        <a:lnSpc>
          <a:spcPct val="10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latinLnBrk="0">
        <a:lnSpc>
          <a:spcPct val="10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latinLnBrk="0">
        <a:lnSpc>
          <a:spcPct val="10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latinLnBrk="0">
        <a:lnSpc>
          <a:spcPct val="10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latinLnBrk="0">
        <a:lnSpc>
          <a:spcPct val="100000"/>
        </a:lnSpc>
        <a:spcBef>
          <a:spcPts val="3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aiping@tju.edu.cn" TargetMode="Externa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"/><Relationship Id="rId3" Type="http://schemas.openxmlformats.org/officeDocument/2006/relationships/hyperlink" Target="mailto:laiping@tju.edu.c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ctrTitle"/>
          </p:nvPr>
        </p:nvSpPr>
        <p:spPr>
          <a:xfrm>
            <a:off x="2454454" y="2327671"/>
            <a:ext cx="19475091" cy="464343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面向广域云服务的计算、数据和网络的协同调度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ubTitle" sz="quarter" idx="1"/>
          </p:nvPr>
        </p:nvSpPr>
        <p:spPr>
          <a:xfrm>
            <a:off x="4833937" y="7971308"/>
            <a:ext cx="14716126" cy="337384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t>赵来平</a:t>
            </a:r>
          </a:p>
          <a:p>
            <a:pPr>
              <a:lnSpc>
                <a:spcPct val="150000"/>
              </a:lnSpc>
            </a:pPr>
            <a:r>
              <a:t>天津大学</a:t>
            </a:r>
          </a:p>
          <a:p>
            <a:pPr>
              <a:lnSpc>
                <a:spcPct val="150000"/>
              </a:lnSpc>
            </a:pPr>
            <a:r>
              <a:rPr u="sng">
                <a:hlinkClick r:id="rId2"/>
              </a:rPr>
              <a:t>laiping@tju.edu.cn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23783923" y="13034367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3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8049" y="11899899"/>
            <a:ext cx="7505701" cy="153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研究现状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部分协同机制：</a:t>
            </a:r>
          </a:p>
          <a:p>
            <a:pPr lvl="1"/>
            <a:r>
              <a:t>数据副本与任务调度的协同——减少任务执行过程中的数据通信量</a:t>
            </a:r>
          </a:p>
          <a:p>
            <a:pPr lvl="2"/>
            <a:r>
              <a:t>[Anikode2011] [Çatalyürek2011] [Taheri2013] [Tang2006]等。</a:t>
            </a:r>
          </a:p>
          <a:p>
            <a:pPr lvl="1"/>
            <a:r>
              <a:t>任务调度与路由选择的协同——优化任务执行时间</a:t>
            </a:r>
          </a:p>
          <a:p>
            <a:pPr lvl="2"/>
            <a:r>
              <a:t>[Narayana2011] [Xu2013] [Wang2013] [Jiang2012]等。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77" name="图片 17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0003" y="9801225"/>
            <a:ext cx="14582775" cy="1914525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研究内容——协同调度算法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half" idx="1"/>
          </p:nvPr>
        </p:nvSpPr>
        <p:spPr>
          <a:xfrm>
            <a:off x="2158472" y="3661171"/>
            <a:ext cx="10839638" cy="8840392"/>
          </a:xfrm>
          <a:prstGeom prst="rect">
            <a:avLst/>
          </a:prstGeom>
        </p:spPr>
        <p:txBody>
          <a:bodyPr/>
          <a:lstStyle/>
          <a:p>
            <a:r>
              <a:t>计算、数据和网络的协同调度算法</a:t>
            </a:r>
          </a:p>
          <a:p>
            <a:r>
              <a:t>系统模型</a:t>
            </a:r>
          </a:p>
          <a:p>
            <a:pPr lvl="1"/>
            <a:r>
              <a:t>任务：独立任务、工作流等。</a:t>
            </a:r>
          </a:p>
          <a:p>
            <a:pPr lvl="1"/>
            <a:r>
              <a:t>跨地域多数据中心：计算、存储、网络资源量。</a:t>
            </a:r>
          </a:p>
          <a:p>
            <a:pPr lvl="1"/>
            <a:r>
              <a:t>目标：</a:t>
            </a:r>
            <a:r>
              <a:rPr u="sng">
                <a:solidFill>
                  <a:schemeClr val="accent5"/>
                </a:solidFill>
              </a:rPr>
              <a:t>时间效率、成本效率</a:t>
            </a:r>
            <a:r>
              <a:t>。</a:t>
            </a:r>
          </a:p>
          <a:p>
            <a:pPr lvl="1"/>
            <a:r>
              <a:t>约束：资源量有限、数据集访问受限、安全性、任务完成时间、预算等。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8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90325" y="4976378"/>
            <a:ext cx="10839638" cy="6209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时间效率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设计</a:t>
            </a:r>
            <a:r>
              <a:rPr u="sng">
                <a:solidFill>
                  <a:schemeClr val="accent5"/>
                </a:solidFill>
              </a:rPr>
              <a:t>优化时间效率的协同调度算法</a:t>
            </a:r>
            <a:r>
              <a:t>，给定任务信息、数据中心节点状态信息、数据副本位置和网络拓扑模型，计算任务的调度目标节点、选用的目标数据副本和数据传输的路由路径，</a:t>
            </a:r>
            <a:r>
              <a:rPr u="sng">
                <a:solidFill>
                  <a:schemeClr val="accent5"/>
                </a:solidFill>
              </a:rPr>
              <a:t>最小化任务运行时长</a:t>
            </a:r>
            <a:r>
              <a:t>。</a:t>
            </a:r>
          </a:p>
          <a:p>
            <a:r>
              <a:t>总时间 = 计算时间 + 通信时间：</a:t>
            </a:r>
          </a:p>
          <a:p>
            <a:pPr lvl="1"/>
            <a:r>
              <a:t>虚拟机实例的选择决定计算时间</a:t>
            </a:r>
          </a:p>
          <a:p>
            <a:pPr lvl="1"/>
            <a:r>
              <a:t>数据副本的选择决定传输距离</a:t>
            </a:r>
          </a:p>
          <a:p>
            <a:pPr lvl="1"/>
            <a:r>
              <a:t>广域网络路由及带宽资源分配决定传输速度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8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200" y="7599398"/>
            <a:ext cx="2074939" cy="301069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635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成本效率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拟设计</a:t>
            </a:r>
            <a:r>
              <a:rPr u="sng">
                <a:solidFill>
                  <a:schemeClr val="accent5"/>
                </a:solidFill>
              </a:rPr>
              <a:t>协同调度算法优化减少用户运行任务所需要的总费用支出</a:t>
            </a:r>
            <a:r>
              <a:t>，给定任务信息和计算、存储与数据传输的定价模型，计算任务的调度目标节点，使用哪个数据副本和哪条路由路径完成任务。</a:t>
            </a:r>
          </a:p>
          <a:p>
            <a:r>
              <a:t>总成本 = 计算成本 + 存储成本 + 通信成本</a:t>
            </a:r>
          </a:p>
          <a:p>
            <a:pPr lvl="1"/>
            <a:r>
              <a:t>虚拟机实例的选择决定计算成本</a:t>
            </a:r>
          </a:p>
          <a:p>
            <a:pPr lvl="1"/>
            <a:r>
              <a:t>数据副本选择决定存储成本</a:t>
            </a:r>
          </a:p>
          <a:p>
            <a:pPr lvl="1"/>
            <a:r>
              <a:t>数据副本的选择和路由带宽资源分配决定通信成本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9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325" y="7527816"/>
            <a:ext cx="2074939" cy="301069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635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广域天文数据分析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任务提交</a:t>
            </a:r>
          </a:p>
          <a:p>
            <a:r>
              <a:t>资源状态统计监控</a:t>
            </a:r>
          </a:p>
          <a:p>
            <a:r>
              <a:t>调度器</a:t>
            </a:r>
          </a:p>
          <a:p>
            <a:pPr lvl="1"/>
            <a:r>
              <a:t>调度算法</a:t>
            </a:r>
          </a:p>
          <a:p>
            <a:pPr lvl="1"/>
            <a:r>
              <a:t>任务部署</a:t>
            </a:r>
          </a:p>
          <a:p>
            <a:r>
              <a:t>任务状态监控等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199" name="Group 199"/>
          <p:cNvGrpSpPr/>
          <p:nvPr/>
        </p:nvGrpSpPr>
        <p:grpSpPr>
          <a:xfrm>
            <a:off x="14901862" y="2042325"/>
            <a:ext cx="7240895" cy="2090565"/>
            <a:chOff x="8283" y="0"/>
            <a:chExt cx="7240894" cy="2090564"/>
          </a:xfrm>
        </p:grpSpPr>
        <p:pic>
          <p:nvPicPr>
            <p:cNvPr id="197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80088" y="0"/>
              <a:ext cx="1769090" cy="1769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83" y="11899"/>
              <a:ext cx="3915625" cy="2078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15686" y="4213854"/>
            <a:ext cx="11715677" cy="9145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已取得成果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8840" indent="-598840" defTabSz="796885">
              <a:spcBef>
                <a:spcPts val="2900"/>
              </a:spcBef>
              <a:defRPr sz="4850"/>
            </a:pPr>
            <a:r>
              <a:t>Online Virtual Machine Placement for Increasing Cloud Provider’s Revenue, IEEE Transactions on Service Computing, 2015.</a:t>
            </a:r>
          </a:p>
          <a:p>
            <a:pPr marL="1030005" lvl="1" indent="-598840" defTabSz="796885">
              <a:spcBef>
                <a:spcPts val="2900"/>
              </a:spcBef>
              <a:defRPr sz="4462"/>
            </a:pPr>
            <a:r>
              <a:t>设计在线虚拟机调度算法，提高成本效率。</a:t>
            </a:r>
          </a:p>
          <a:p>
            <a:pPr marL="598840" indent="-598840" defTabSz="796885">
              <a:spcBef>
                <a:spcPts val="2900"/>
              </a:spcBef>
              <a:defRPr sz="4850"/>
            </a:pPr>
            <a:r>
              <a:t>Joint Scheduling of Data and Computation in Geo-distributed Cloud Systems, CCGrid2015.</a:t>
            </a:r>
          </a:p>
          <a:p>
            <a:pPr marL="1030005" lvl="1" indent="-598840" defTabSz="796885">
              <a:spcBef>
                <a:spcPts val="2900"/>
              </a:spcBef>
              <a:defRPr sz="4462"/>
            </a:pPr>
            <a:r>
              <a:t>设计协同算法，实现任务和数据的协同调度算法，提高时间效率。</a:t>
            </a:r>
          </a:p>
          <a:p>
            <a:pPr marL="598840" indent="-598840" defTabSz="796885">
              <a:spcBef>
                <a:spcPts val="2900"/>
              </a:spcBef>
              <a:defRPr sz="4850"/>
            </a:pPr>
            <a:r>
              <a:t>Traffic Engineering in Hierarchical SDN Control Plane, IWQoS2015.</a:t>
            </a:r>
          </a:p>
          <a:p>
            <a:pPr marL="1030005" lvl="1" indent="-598840" defTabSz="796885">
              <a:spcBef>
                <a:spcPts val="2900"/>
              </a:spcBef>
              <a:defRPr sz="4462"/>
            </a:pPr>
            <a:r>
              <a:t>设计基于SDN的网络路由控制算法，实现广域网的路由带宽资源分配优化，提高时间效率。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接下来工作...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0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7975" y="7739270"/>
            <a:ext cx="9436729" cy="527346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时间效率优化</a:t>
            </a:r>
          </a:p>
          <a:p>
            <a:pPr lvl="1"/>
            <a:r>
              <a:t>协同调度算法的设计——超图的构建和超图分割技术的拓展应用、Louvain算法的应用及改进。</a:t>
            </a:r>
          </a:p>
          <a:p>
            <a:r>
              <a:t>成本效率优化</a:t>
            </a:r>
          </a:p>
          <a:p>
            <a:pPr lvl="1"/>
            <a:r>
              <a:t>多数据中心成本模型建模，成本效率优化算法设计。</a:t>
            </a:r>
          </a:p>
          <a:p>
            <a:pPr lvl="1"/>
            <a:r>
              <a:t>能耗成本的优化——多虚拟机聚合。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2158472" y="3661171"/>
            <a:ext cx="20225837" cy="2726532"/>
          </a:xfrm>
          <a:prstGeom prst="rect">
            <a:avLst/>
          </a:prstGeom>
        </p:spPr>
        <p:txBody>
          <a:bodyPr/>
          <a:lstStyle/>
          <a:p>
            <a:r>
              <a:t>谢谢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1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5061" y="5969000"/>
            <a:ext cx="3810001" cy="177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8310562" y="9542933"/>
            <a:ext cx="14716126" cy="337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pPr algn="r">
              <a:lnSpc>
                <a:spcPct val="150000"/>
              </a:lnSpc>
              <a:defRPr sz="4400"/>
            </a:pPr>
            <a:r>
              <a:t>赵来平</a:t>
            </a:r>
          </a:p>
          <a:p>
            <a:pPr algn="r">
              <a:lnSpc>
                <a:spcPct val="150000"/>
              </a:lnSpc>
              <a:defRPr sz="4400"/>
            </a:pPr>
            <a:r>
              <a:t>天津大学</a:t>
            </a:r>
          </a:p>
          <a:p>
            <a:pPr algn="r">
              <a:lnSpc>
                <a:spcPct val="150000"/>
              </a:lnSpc>
              <a:defRPr sz="4400"/>
            </a:pPr>
            <a:r>
              <a:rPr u="sng">
                <a:hlinkClick r:id="rId3"/>
              </a:rPr>
              <a:t>laiping@tju.edu.cn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目录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2158472" y="3661171"/>
            <a:ext cx="16908272" cy="8840392"/>
          </a:xfrm>
          <a:prstGeom prst="rect">
            <a:avLst/>
          </a:prstGeom>
        </p:spPr>
        <p:txBody>
          <a:bodyPr/>
          <a:lstStyle/>
          <a:p>
            <a:r>
              <a:t>背景</a:t>
            </a:r>
          </a:p>
          <a:p>
            <a:r>
              <a:t>研究问题——广域资源调度问题</a:t>
            </a:r>
          </a:p>
          <a:p>
            <a:r>
              <a:t>研究现状</a:t>
            </a:r>
          </a:p>
          <a:p>
            <a:r>
              <a:t>研究内容——计算、数据和网络的协同调度算法</a:t>
            </a:r>
          </a:p>
          <a:p>
            <a:r>
              <a:t>已取得成果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23783923" y="13034367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背景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2158472" y="3343671"/>
            <a:ext cx="20225837" cy="8840392"/>
          </a:xfrm>
          <a:prstGeom prst="rect">
            <a:avLst/>
          </a:prstGeom>
        </p:spPr>
        <p:txBody>
          <a:bodyPr/>
          <a:lstStyle/>
          <a:p>
            <a:r>
              <a:t>云计算服务——数据中心</a:t>
            </a:r>
          </a:p>
          <a:p>
            <a:pPr lvl="1"/>
            <a:r>
              <a:t>数据中心的建设的</a:t>
            </a:r>
            <a:r>
              <a:rPr u="sng">
                <a:solidFill>
                  <a:schemeClr val="accent5"/>
                </a:solidFill>
              </a:rPr>
              <a:t>广泛地域分散特征</a:t>
            </a:r>
          </a:p>
          <a:p>
            <a:pPr lvl="2"/>
            <a:r>
              <a:t>分散的计算、存储资源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23783923" y="13034367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4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2829" y="6608520"/>
            <a:ext cx="13202801" cy="5771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82122" y="1652384"/>
            <a:ext cx="4307816" cy="430781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8607005" y="12280899"/>
            <a:ext cx="8408239" cy="91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300"/>
            </a:lvl1pPr>
          </a:lstStyle>
          <a:p>
            <a:r>
              <a:t>谷歌在全球的12个数据中心分布图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背景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虚拟天文台——天文领域云</a:t>
            </a:r>
          </a:p>
          <a:p>
            <a:pPr lvl="1"/>
            <a:r>
              <a:t>多数据中心——性能配置不同</a:t>
            </a:r>
          </a:p>
          <a:p>
            <a:pPr lvl="1"/>
            <a:r>
              <a:t>多类型天文观测数据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23783923" y="13034367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91936" y="2285041"/>
            <a:ext cx="11715677" cy="9145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16273" y="11804649"/>
            <a:ext cx="7505701" cy="153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背景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8583" indent="-518583" defTabSz="690086">
              <a:spcBef>
                <a:spcPts val="2500"/>
              </a:spcBef>
              <a:defRPr sz="4200"/>
            </a:pPr>
            <a:r>
              <a:t>广域云计算环境下，数据处理任务的新特点：</a:t>
            </a:r>
          </a:p>
          <a:p>
            <a:pPr marL="891963" lvl="1" indent="-518583" defTabSz="690086">
              <a:spcBef>
                <a:spcPts val="2500"/>
              </a:spcBef>
              <a:defRPr sz="3864" u="sng">
                <a:solidFill>
                  <a:schemeClr val="accent5"/>
                </a:solidFill>
              </a:defRPr>
            </a:pPr>
            <a:r>
              <a:t>数据量大</a:t>
            </a:r>
          </a:p>
          <a:p>
            <a:pPr marL="1265343" lvl="2" indent="-518583" defTabSz="690086">
              <a:spcBef>
                <a:spcPts val="2500"/>
              </a:spcBef>
              <a:defRPr sz="3612"/>
            </a:pPr>
            <a:r>
              <a:t>Facebook存储250PB数据，每天新增600TB。</a:t>
            </a:r>
          </a:p>
          <a:p>
            <a:pPr marL="1265343" lvl="2" indent="-518583" defTabSz="690086">
              <a:spcBef>
                <a:spcPts val="2500"/>
              </a:spcBef>
              <a:defRPr sz="3612"/>
            </a:pPr>
            <a:r>
              <a:t>SKA——每1秒大于12TB数据。</a:t>
            </a:r>
          </a:p>
          <a:p>
            <a:pPr marL="891963" lvl="1" indent="-518583" defTabSz="690086">
              <a:spcBef>
                <a:spcPts val="2500"/>
              </a:spcBef>
              <a:defRPr sz="3864" u="sng">
                <a:solidFill>
                  <a:schemeClr val="accent5"/>
                </a:solidFill>
              </a:defRPr>
            </a:pPr>
            <a:r>
              <a:t>多数据副本存储</a:t>
            </a:r>
          </a:p>
          <a:p>
            <a:pPr marL="1265343" lvl="2" indent="-518583" defTabSz="690086">
              <a:spcBef>
                <a:spcPts val="2500"/>
              </a:spcBef>
              <a:defRPr sz="3612"/>
            </a:pPr>
            <a:r>
              <a:t>容错性，可用性</a:t>
            </a:r>
          </a:p>
          <a:p>
            <a:pPr marL="891963" lvl="1" indent="-518583" defTabSz="690086">
              <a:spcBef>
                <a:spcPts val="2500"/>
              </a:spcBef>
              <a:defRPr sz="3864" u="sng">
                <a:solidFill>
                  <a:schemeClr val="accent5"/>
                </a:solidFill>
              </a:defRPr>
            </a:pPr>
            <a:r>
              <a:t>数据在广域环境下产生、发布和使用</a:t>
            </a:r>
          </a:p>
          <a:p>
            <a:pPr marL="1265343" lvl="2" indent="-518583" defTabSz="690086">
              <a:spcBef>
                <a:spcPts val="2500"/>
              </a:spcBef>
              <a:defRPr sz="3612"/>
            </a:pPr>
            <a:r>
              <a:t>数据源——分散各地的用户、传感器等；</a:t>
            </a:r>
          </a:p>
          <a:p>
            <a:pPr marL="891963" lvl="1" indent="-518583" defTabSz="690086">
              <a:spcBef>
                <a:spcPts val="2500"/>
              </a:spcBef>
              <a:defRPr sz="3864" u="sng">
                <a:solidFill>
                  <a:schemeClr val="accent5"/>
                </a:solidFill>
              </a:defRPr>
            </a:pPr>
            <a:r>
              <a:t>数据被多租户共享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23783923" y="13034367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研究问题——广域资源调度问题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调度问题——NP难问题。</a:t>
            </a:r>
          </a:p>
          <a:p>
            <a:endParaRPr/>
          </a:p>
          <a:p>
            <a:r>
              <a:t>广域云环境下的调度问题下，三个子问题：</a:t>
            </a:r>
          </a:p>
          <a:p>
            <a:pPr lvl="1">
              <a:defRPr u="sng">
                <a:solidFill>
                  <a:schemeClr val="accent5"/>
                </a:solidFill>
              </a:defRPr>
            </a:pPr>
            <a:r>
              <a:t>虚拟机实例类型优化选择和安置</a:t>
            </a:r>
          </a:p>
          <a:p>
            <a:pPr lvl="1">
              <a:defRPr u="sng">
                <a:solidFill>
                  <a:schemeClr val="accent5"/>
                </a:solidFill>
              </a:defRPr>
            </a:pPr>
            <a:r>
              <a:t>数据副本的优化选择与放置</a:t>
            </a:r>
          </a:p>
          <a:p>
            <a:pPr lvl="1">
              <a:defRPr u="sng">
                <a:solidFill>
                  <a:schemeClr val="accent5"/>
                </a:solidFill>
              </a:defRPr>
            </a:pPr>
            <a:r>
              <a:t>广域网络路由及带宽资源分配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23783923" y="13034367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虚拟机实例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多类型可选（按照虚拟机的CPU内核数、内存、硬盘配置不同）</a:t>
            </a:r>
          </a:p>
          <a:p>
            <a:pPr lvl="1"/>
            <a:r>
              <a:t>配置高 -&gt; 速度快、昂贵</a:t>
            </a:r>
          </a:p>
          <a:p>
            <a:pPr lvl="1"/>
            <a:r>
              <a:t>配置低 -&gt; 速度慢、便宜</a:t>
            </a:r>
          </a:p>
          <a:p>
            <a:r>
              <a:t>虚拟机安置位置优选</a:t>
            </a:r>
          </a:p>
          <a:p>
            <a:pPr lvl="1"/>
            <a:r>
              <a:t>与数据源的距离——数据本地性</a:t>
            </a:r>
          </a:p>
          <a:p>
            <a:pPr lvl="1"/>
            <a:r>
              <a:t>与用户的距离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23783923" y="13034367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6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82385" y="4996258"/>
            <a:ext cx="7660190" cy="6721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39445" y="3271122"/>
            <a:ext cx="3157735" cy="1728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数据副本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数据副本优点</a:t>
            </a:r>
          </a:p>
          <a:p>
            <a:pPr lvl="1"/>
            <a:r>
              <a:t>提高可靠性（Reliability），可用性（Availability）</a:t>
            </a:r>
          </a:p>
          <a:p>
            <a:pPr lvl="1"/>
            <a:r>
              <a:t>提高访问速度</a:t>
            </a:r>
          </a:p>
          <a:p>
            <a:r>
              <a:t>数据副本缺点</a:t>
            </a:r>
          </a:p>
          <a:p>
            <a:pPr lvl="1"/>
            <a:r>
              <a:t>成本增加、资源浪费</a:t>
            </a:r>
          </a:p>
          <a:p>
            <a:pPr marL="1012472" lvl="1" indent="-567972"/>
            <a:r>
              <a:t>增加调度复杂度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23783923" y="13034367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广域网络路由及带宽资源分配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sz="half" idx="1"/>
          </p:nvPr>
        </p:nvSpPr>
        <p:spPr>
          <a:xfrm>
            <a:off x="2158472" y="3661171"/>
            <a:ext cx="20225837" cy="4749944"/>
          </a:xfrm>
          <a:prstGeom prst="rect">
            <a:avLst/>
          </a:prstGeom>
        </p:spPr>
        <p:txBody>
          <a:bodyPr/>
          <a:lstStyle/>
          <a:p>
            <a:r>
              <a:t>Software Defined Network (SDN)——软件定义网络</a:t>
            </a:r>
          </a:p>
          <a:p>
            <a:pPr lvl="1"/>
            <a:r>
              <a:t>路由控制平面——精确的、中心式控制路由和带宽分配</a:t>
            </a:r>
          </a:p>
          <a:p>
            <a:pPr lvl="1"/>
            <a:r>
              <a:t>最大化利用网络资源（普通网络利用率30%-40%，Google网络资源利用率接近100% [Google Sigcomm2014]）.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23783923" y="13034367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72" name="pasted-image.png"/>
          <p:cNvPicPr>
            <a:picLocks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181913" y="7973522"/>
            <a:ext cx="10020146" cy="5669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Macintosh PowerPoint</Application>
  <PresentationFormat>自定义</PresentationFormat>
  <Paragraphs>120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White</vt:lpstr>
      <vt:lpstr>面向广域云服务的计算、数据和网络的协同调度</vt:lpstr>
      <vt:lpstr>目录</vt:lpstr>
      <vt:lpstr>背景</vt:lpstr>
      <vt:lpstr>背景</vt:lpstr>
      <vt:lpstr>背景</vt:lpstr>
      <vt:lpstr>研究问题——广域资源调度问题</vt:lpstr>
      <vt:lpstr>虚拟机实例</vt:lpstr>
      <vt:lpstr>数据副本</vt:lpstr>
      <vt:lpstr>广域网络路由及带宽资源分配</vt:lpstr>
      <vt:lpstr>研究现状</vt:lpstr>
      <vt:lpstr>研究内容——协同调度算法</vt:lpstr>
      <vt:lpstr>时间效率</vt:lpstr>
      <vt:lpstr>成本效率</vt:lpstr>
      <vt:lpstr>广域天文数据分析</vt:lpstr>
      <vt:lpstr>已取得成果</vt:lpstr>
      <vt:lpstr>接下来工作...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面向广域云服务的计算、数据和网络的协同调度</dc:title>
  <cp:lastModifiedBy>Laiping Zhao</cp:lastModifiedBy>
  <cp:revision>1</cp:revision>
  <dcterms:modified xsi:type="dcterms:W3CDTF">2015-11-28T01:14:49Z</dcterms:modified>
</cp:coreProperties>
</file>