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36"/>
  </p:notesMasterIdLst>
  <p:sldIdLst>
    <p:sldId id="256" r:id="rId4"/>
    <p:sldId id="294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2" r:id="rId18"/>
    <p:sldId id="283" r:id="rId19"/>
    <p:sldId id="288" r:id="rId20"/>
    <p:sldId id="289" r:id="rId21"/>
    <p:sldId id="290" r:id="rId22"/>
    <p:sldId id="273" r:id="rId23"/>
    <p:sldId id="274" r:id="rId24"/>
    <p:sldId id="284" r:id="rId25"/>
    <p:sldId id="285" r:id="rId26"/>
    <p:sldId id="286" r:id="rId27"/>
    <p:sldId id="287" r:id="rId28"/>
    <p:sldId id="278" r:id="rId29"/>
    <p:sldId id="279" r:id="rId30"/>
    <p:sldId id="280" r:id="rId31"/>
    <p:sldId id="295" r:id="rId32"/>
    <p:sldId id="296" r:id="rId33"/>
    <p:sldId id="281" r:id="rId34"/>
    <p:sldId id="282" r:id="rId3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-106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zh-CN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Gal by 1D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Gal recognition method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12685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Gal by eye and EM</c:v>
                </c:pt>
              </c:strCache>
            </c:strRef>
          </c:tx>
          <c:cat>
            <c:strRef>
              <c:f>Sheet1!$A$2</c:f>
              <c:strCache>
                <c:ptCount val="1"/>
                <c:pt idx="0">
                  <c:v>Gal recognition method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24719</c:v>
                </c:pt>
              </c:numCache>
            </c:numRef>
          </c:val>
        </c:ser>
        <c:axId val="76641408"/>
        <c:axId val="76642944"/>
      </c:barChart>
      <c:catAx>
        <c:axId val="76641408"/>
        <c:scaling>
          <c:orientation val="minMax"/>
        </c:scaling>
        <c:axPos val="b"/>
        <c:tickLblPos val="nextTo"/>
        <c:txPr>
          <a:bodyPr/>
          <a:lstStyle/>
          <a:p>
            <a:pPr>
              <a:defRPr sz="1500" baseline="0"/>
            </a:pPr>
            <a:endParaRPr lang="zh-CN"/>
          </a:p>
        </c:txPr>
        <c:crossAx val="76642944"/>
        <c:crosses val="autoZero"/>
        <c:auto val="1"/>
        <c:lblAlgn val="ctr"/>
        <c:lblOffset val="100"/>
      </c:catAx>
      <c:valAx>
        <c:axId val="7664294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500" baseline="0"/>
            </a:pPr>
            <a:endParaRPr lang="zh-CN"/>
          </a:p>
        </c:txPr>
        <c:crossAx val="7664140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500" baseline="0"/>
          </a:pPr>
          <a:endParaRPr lang="zh-CN"/>
        </a:p>
      </c:txPr>
    </c:legend>
    <c:plotVisOnly val="1"/>
  </c:chart>
  <c:txPr>
    <a:bodyPr/>
    <a:lstStyle/>
    <a:p>
      <a:pPr>
        <a:defRPr sz="1800"/>
      </a:pPr>
      <a:endParaRPr lang="zh-CN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en-US"/>
              <a:t>Click to edit the notes format</a:t>
            </a:r>
            <a:endParaRPr/>
          </a:p>
        </p:txBody>
      </p:sp>
      <p:sp>
        <p:nvSpPr>
          <p:cNvPr id="279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320" cy="534240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en-US"/>
              <a:t>&lt;header&gt;</a:t>
            </a:r>
            <a:endParaRPr/>
          </a:p>
        </p:txBody>
      </p:sp>
      <p:sp>
        <p:nvSpPr>
          <p:cNvPr id="280" name="PlaceHolder 3"/>
          <p:cNvSpPr>
            <a:spLocks noGrp="1"/>
          </p:cNvSpPr>
          <p:nvPr>
            <p:ph type="dt"/>
          </p:nvPr>
        </p:nvSpPr>
        <p:spPr>
          <a:xfrm>
            <a:off x="4279320" y="0"/>
            <a:ext cx="3280320" cy="534240"/>
          </a:xfrm>
          <a:prstGeom prst="rect">
            <a:avLst/>
          </a:prstGeom>
        </p:spPr>
        <p:txBody>
          <a:bodyPr wrap="none" lIns="0" tIns="0" rIns="0" bIns="0"/>
          <a:lstStyle/>
          <a:p>
            <a:pPr algn="r"/>
            <a:r>
              <a:rPr lang="en-US"/>
              <a:t>&lt;date/time&gt;</a:t>
            </a:r>
            <a:endParaRPr/>
          </a:p>
        </p:txBody>
      </p:sp>
      <p:sp>
        <p:nvSpPr>
          <p:cNvPr id="281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320" cy="534240"/>
          </a:xfrm>
          <a:prstGeom prst="rect">
            <a:avLst/>
          </a:prstGeom>
        </p:spPr>
        <p:txBody>
          <a:bodyPr wrap="none" lIns="0" tIns="0" rIns="0" bIns="0" anchor="b"/>
          <a:lstStyle/>
          <a:p>
            <a:r>
              <a:rPr lang="en-US"/>
              <a:t>&lt;footer&gt;</a:t>
            </a:r>
            <a:endParaRPr/>
          </a:p>
        </p:txBody>
      </p:sp>
      <p:sp>
        <p:nvSpPr>
          <p:cNvPr id="282" name="PlaceHolder 5"/>
          <p:cNvSpPr>
            <a:spLocks noGrp="1"/>
          </p:cNvSpPr>
          <p:nvPr>
            <p:ph type="sldNum"/>
          </p:nvPr>
        </p:nvSpPr>
        <p:spPr>
          <a:xfrm>
            <a:off x="4279320" y="10157400"/>
            <a:ext cx="3280320" cy="534240"/>
          </a:xfrm>
          <a:prstGeom prst="rect">
            <a:avLst/>
          </a:prstGeom>
        </p:spPr>
        <p:txBody>
          <a:bodyPr wrap="none" lIns="0" tIns="0" rIns="0" bIns="0" anchor="b"/>
          <a:lstStyle/>
          <a:p>
            <a:pPr algn="r"/>
            <a:fld id="{F1310171-E131-4151-A1E1-0191C1618151}" type="slidenum">
              <a:rPr lang="en-US"/>
              <a:pPr algn="r"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sp>
        <p:nvSpPr>
          <p:cNvPr id="419" name="TextShape 2"/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71B1A1A1-B1C1-4131-B151-8151F1A171D1}" type="slidenum">
              <a:rPr lang="en-US" b="1">
                <a:solidFill>
                  <a:srgbClr val="000000"/>
                </a:solidFill>
                <a:latin typeface="Arial"/>
                <a:ea typeface="宋体"/>
              </a:rPr>
              <a:pPr>
                <a:lnSpc>
                  <a:spcPct val="100000"/>
                </a:lnSpc>
              </a:pPr>
              <a:t>13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457200" y="3681360"/>
            <a:ext cx="80463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21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22" name="PlaceHolder 4"/>
          <p:cNvSpPr>
            <a:spLocks noGrp="1"/>
          </p:cNvSpPr>
          <p:nvPr>
            <p:ph type="body"/>
          </p:nvPr>
        </p:nvSpPr>
        <p:spPr>
          <a:xfrm>
            <a:off x="4579920" y="368136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23" name="PlaceHolder 5"/>
          <p:cNvSpPr>
            <a:spLocks noGrp="1"/>
          </p:cNvSpPr>
          <p:nvPr>
            <p:ph type="body"/>
          </p:nvPr>
        </p:nvSpPr>
        <p:spPr>
          <a:xfrm>
            <a:off x="457200" y="368136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26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7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7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76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subTitle"/>
          </p:nvPr>
        </p:nvSpPr>
        <p:spPr>
          <a:xfrm>
            <a:off x="838080" y="2133720"/>
            <a:ext cx="7772040" cy="34477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8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81" name="PlaceHolder 3"/>
          <p:cNvSpPr>
            <a:spLocks noGrp="1"/>
          </p:cNvSpPr>
          <p:nvPr>
            <p:ph type="body"/>
          </p:nvPr>
        </p:nvSpPr>
        <p:spPr>
          <a:xfrm>
            <a:off x="457200" y="368136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82" name="PlaceHolder 4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8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85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86" name="PlaceHolder 4"/>
          <p:cNvSpPr>
            <a:spLocks noGrp="1"/>
          </p:cNvSpPr>
          <p:nvPr>
            <p:ph type="body"/>
          </p:nvPr>
        </p:nvSpPr>
        <p:spPr>
          <a:xfrm>
            <a:off x="4579920" y="368136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8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89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90" name="PlaceHolder 4"/>
          <p:cNvSpPr>
            <a:spLocks noGrp="1"/>
          </p:cNvSpPr>
          <p:nvPr>
            <p:ph type="body"/>
          </p:nvPr>
        </p:nvSpPr>
        <p:spPr>
          <a:xfrm>
            <a:off x="457200" y="3681360"/>
            <a:ext cx="80456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93" name="PlaceHolder 3"/>
          <p:cNvSpPr>
            <a:spLocks noGrp="1"/>
          </p:cNvSpPr>
          <p:nvPr>
            <p:ph type="body"/>
          </p:nvPr>
        </p:nvSpPr>
        <p:spPr>
          <a:xfrm>
            <a:off x="457200" y="3681360"/>
            <a:ext cx="80463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9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96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97" name="PlaceHolder 4"/>
          <p:cNvSpPr>
            <a:spLocks noGrp="1"/>
          </p:cNvSpPr>
          <p:nvPr>
            <p:ph type="body"/>
          </p:nvPr>
        </p:nvSpPr>
        <p:spPr>
          <a:xfrm>
            <a:off x="4579920" y="368136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98" name="PlaceHolder 5"/>
          <p:cNvSpPr>
            <a:spLocks noGrp="1"/>
          </p:cNvSpPr>
          <p:nvPr>
            <p:ph type="body"/>
          </p:nvPr>
        </p:nvSpPr>
        <p:spPr>
          <a:xfrm>
            <a:off x="457200" y="368136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0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01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4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52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PlaceHolder 1"/>
          <p:cNvSpPr>
            <a:spLocks noGrp="1"/>
          </p:cNvSpPr>
          <p:nvPr>
            <p:ph type="subTitle"/>
          </p:nvPr>
        </p:nvSpPr>
        <p:spPr>
          <a:xfrm>
            <a:off x="838080" y="2133720"/>
            <a:ext cx="7772040" cy="34477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57" name="PlaceHolder 3"/>
          <p:cNvSpPr>
            <a:spLocks noGrp="1"/>
          </p:cNvSpPr>
          <p:nvPr>
            <p:ph type="body"/>
          </p:nvPr>
        </p:nvSpPr>
        <p:spPr>
          <a:xfrm>
            <a:off x="457200" y="368136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58" name="PlaceHolder 4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61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62" name="PlaceHolder 4"/>
          <p:cNvSpPr>
            <a:spLocks noGrp="1"/>
          </p:cNvSpPr>
          <p:nvPr>
            <p:ph type="body"/>
          </p:nvPr>
        </p:nvSpPr>
        <p:spPr>
          <a:xfrm>
            <a:off x="4579920" y="368136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65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66" name="PlaceHolder 4"/>
          <p:cNvSpPr>
            <a:spLocks noGrp="1"/>
          </p:cNvSpPr>
          <p:nvPr>
            <p:ph type="body"/>
          </p:nvPr>
        </p:nvSpPr>
        <p:spPr>
          <a:xfrm>
            <a:off x="457200" y="3681360"/>
            <a:ext cx="80456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69" name="PlaceHolder 3"/>
          <p:cNvSpPr>
            <a:spLocks noGrp="1"/>
          </p:cNvSpPr>
          <p:nvPr>
            <p:ph type="body"/>
          </p:nvPr>
        </p:nvSpPr>
        <p:spPr>
          <a:xfrm>
            <a:off x="457200" y="3681360"/>
            <a:ext cx="80463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72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73" name="PlaceHolder 4"/>
          <p:cNvSpPr>
            <a:spLocks noGrp="1"/>
          </p:cNvSpPr>
          <p:nvPr>
            <p:ph type="body"/>
          </p:nvPr>
        </p:nvSpPr>
        <p:spPr>
          <a:xfrm>
            <a:off x="4579920" y="368136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74" name="PlaceHolder 5"/>
          <p:cNvSpPr>
            <a:spLocks noGrp="1"/>
          </p:cNvSpPr>
          <p:nvPr>
            <p:ph type="body"/>
          </p:nvPr>
        </p:nvSpPr>
        <p:spPr>
          <a:xfrm>
            <a:off x="457200" y="368136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2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77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subTitle"/>
          </p:nvPr>
        </p:nvSpPr>
        <p:spPr>
          <a:xfrm>
            <a:off x="838080" y="2133720"/>
            <a:ext cx="7772040" cy="344772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6" name="PlaceHolder 3"/>
          <p:cNvSpPr>
            <a:spLocks noGrp="1"/>
          </p:cNvSpPr>
          <p:nvPr>
            <p:ph type="body"/>
          </p:nvPr>
        </p:nvSpPr>
        <p:spPr>
          <a:xfrm>
            <a:off x="457200" y="368136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7" name="PlaceHolder 4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4579920" y="368136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4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5" name="PlaceHolder 4"/>
          <p:cNvSpPr>
            <a:spLocks noGrp="1"/>
          </p:cNvSpPr>
          <p:nvPr>
            <p:ph type="body"/>
          </p:nvPr>
        </p:nvSpPr>
        <p:spPr>
          <a:xfrm>
            <a:off x="457200" y="3681360"/>
            <a:ext cx="8045640" cy="18964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CustomShape 1"/>
          <p:cNvSpPr/>
          <p:nvPr/>
        </p:nvSpPr>
        <p:spPr>
          <a:xfrm>
            <a:off x="0" y="228600"/>
            <a:ext cx="9143640" cy="837720"/>
          </a:xfrm>
          <a:prstGeom prst="rect">
            <a:avLst/>
          </a:prstGeom>
          <a:gradFill>
            <a:gsLst>
              <a:gs pos="0">
                <a:srgbClr val="122032"/>
              </a:gs>
              <a:gs pos="100000">
                <a:srgbClr val="2E507A"/>
              </a:gs>
            </a:gsLst>
            <a:lin ang="0"/>
          </a:gradFill>
        </p:spPr>
      </p:sp>
      <p:sp>
        <p:nvSpPr>
          <p:cNvPr id="96" name="CustomShape 2"/>
          <p:cNvSpPr/>
          <p:nvPr/>
        </p:nvSpPr>
        <p:spPr>
          <a:xfrm>
            <a:off x="6613560" y="5918040"/>
            <a:ext cx="506160" cy="469440"/>
          </a:xfrm>
          <a:prstGeom prst="rect">
            <a:avLst/>
          </a:prstGeom>
          <a:solidFill>
            <a:srgbClr val="8AC246"/>
          </a:solidFill>
          <a:ln w="9360">
            <a:solidFill>
              <a:srgbClr val="DDDDDD"/>
            </a:solidFill>
            <a:miter/>
          </a:ln>
        </p:spPr>
      </p:sp>
      <p:sp>
        <p:nvSpPr>
          <p:cNvPr id="2" name="CustomShape 3"/>
          <p:cNvSpPr/>
          <p:nvPr/>
        </p:nvSpPr>
        <p:spPr>
          <a:xfrm>
            <a:off x="7629480" y="59180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3" name="CustomShape 4"/>
          <p:cNvSpPr/>
          <p:nvPr/>
        </p:nvSpPr>
        <p:spPr>
          <a:xfrm>
            <a:off x="7113600" y="5440320"/>
            <a:ext cx="507600" cy="47268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4" name="CustomShape 5"/>
          <p:cNvSpPr/>
          <p:nvPr/>
        </p:nvSpPr>
        <p:spPr>
          <a:xfrm>
            <a:off x="8626320" y="59180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5" name="CustomShape 6"/>
          <p:cNvSpPr/>
          <p:nvPr/>
        </p:nvSpPr>
        <p:spPr>
          <a:xfrm>
            <a:off x="4575240" y="59180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6" name="CustomShape 7"/>
          <p:cNvSpPr/>
          <p:nvPr/>
        </p:nvSpPr>
        <p:spPr>
          <a:xfrm>
            <a:off x="5600880" y="59180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7" name="CustomShape 8"/>
          <p:cNvSpPr/>
          <p:nvPr/>
        </p:nvSpPr>
        <p:spPr>
          <a:xfrm>
            <a:off x="5083200" y="5440320"/>
            <a:ext cx="507600" cy="47268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8" name="CustomShape 9"/>
          <p:cNvSpPr/>
          <p:nvPr/>
        </p:nvSpPr>
        <p:spPr>
          <a:xfrm>
            <a:off x="6097680" y="5440320"/>
            <a:ext cx="509400" cy="47268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9" name="CustomShape 10"/>
          <p:cNvSpPr/>
          <p:nvPr/>
        </p:nvSpPr>
        <p:spPr>
          <a:xfrm>
            <a:off x="4068720" y="5440320"/>
            <a:ext cx="509400" cy="472680"/>
          </a:xfrm>
          <a:prstGeom prst="rect">
            <a:avLst/>
          </a:prstGeom>
          <a:solidFill>
            <a:srgbClr val="8AC246"/>
          </a:solidFill>
          <a:ln w="9360">
            <a:solidFill>
              <a:srgbClr val="DDDDDD"/>
            </a:solidFill>
            <a:miter/>
          </a:ln>
        </p:spPr>
      </p:sp>
      <p:sp>
        <p:nvSpPr>
          <p:cNvPr id="10" name="CustomShape 11"/>
          <p:cNvSpPr/>
          <p:nvPr/>
        </p:nvSpPr>
        <p:spPr>
          <a:xfrm>
            <a:off x="6605640" y="4971960"/>
            <a:ext cx="506160" cy="472680"/>
          </a:xfrm>
          <a:prstGeom prst="rect">
            <a:avLst/>
          </a:prstGeom>
          <a:solidFill>
            <a:srgbClr val="EAEAEA"/>
          </a:solidFill>
          <a:ln w="9360">
            <a:solidFill>
              <a:srgbClr val="DDDDDD"/>
            </a:solidFill>
            <a:miter/>
          </a:ln>
        </p:spPr>
      </p:sp>
      <p:sp>
        <p:nvSpPr>
          <p:cNvPr id="11" name="CustomShape 12"/>
          <p:cNvSpPr/>
          <p:nvPr/>
        </p:nvSpPr>
        <p:spPr>
          <a:xfrm>
            <a:off x="7623000" y="4971960"/>
            <a:ext cx="506160" cy="472680"/>
          </a:xfrm>
          <a:prstGeom prst="rect">
            <a:avLst/>
          </a:prstGeom>
          <a:solidFill>
            <a:srgbClr val="8AC246"/>
          </a:solidFill>
          <a:ln w="9360">
            <a:solidFill>
              <a:srgbClr val="DDDDDD"/>
            </a:solidFill>
            <a:miter/>
          </a:ln>
        </p:spPr>
      </p:sp>
      <p:sp>
        <p:nvSpPr>
          <p:cNvPr id="12" name="CustomShape 13"/>
          <p:cNvSpPr/>
          <p:nvPr/>
        </p:nvSpPr>
        <p:spPr>
          <a:xfrm>
            <a:off x="8628120" y="4971960"/>
            <a:ext cx="507600" cy="472680"/>
          </a:xfrm>
          <a:prstGeom prst="rect">
            <a:avLst/>
          </a:prstGeom>
          <a:solidFill>
            <a:srgbClr val="EAEAEA"/>
          </a:solidFill>
          <a:ln w="9360">
            <a:solidFill>
              <a:srgbClr val="DDDDDD"/>
            </a:solidFill>
            <a:miter/>
          </a:ln>
        </p:spPr>
      </p:sp>
      <p:sp>
        <p:nvSpPr>
          <p:cNvPr id="13" name="CustomShape 14"/>
          <p:cNvSpPr/>
          <p:nvPr/>
        </p:nvSpPr>
        <p:spPr>
          <a:xfrm>
            <a:off x="5600880" y="4971960"/>
            <a:ext cx="506160" cy="472680"/>
          </a:xfrm>
          <a:prstGeom prst="rect">
            <a:avLst/>
          </a:prstGeom>
          <a:solidFill>
            <a:srgbClr val="EFC821"/>
          </a:solidFill>
          <a:ln w="9360">
            <a:solidFill>
              <a:srgbClr val="DDDDDD"/>
            </a:solidFill>
            <a:miter/>
          </a:ln>
        </p:spPr>
      </p:sp>
      <p:sp>
        <p:nvSpPr>
          <p:cNvPr id="14" name="CustomShape 15"/>
          <p:cNvSpPr/>
          <p:nvPr/>
        </p:nvSpPr>
        <p:spPr>
          <a:xfrm>
            <a:off x="8128080" y="6386400"/>
            <a:ext cx="506160" cy="4712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5" name="CustomShape 16"/>
          <p:cNvSpPr/>
          <p:nvPr/>
        </p:nvSpPr>
        <p:spPr>
          <a:xfrm>
            <a:off x="5091120" y="6386400"/>
            <a:ext cx="507600" cy="4712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6" name="CustomShape 17"/>
          <p:cNvSpPr/>
          <p:nvPr/>
        </p:nvSpPr>
        <p:spPr>
          <a:xfrm>
            <a:off x="6105600" y="6386400"/>
            <a:ext cx="507600" cy="471240"/>
          </a:xfrm>
          <a:prstGeom prst="rect">
            <a:avLst/>
          </a:prstGeom>
          <a:solidFill>
            <a:srgbClr val="EFC821"/>
          </a:solidFill>
          <a:ln w="9360">
            <a:solidFill>
              <a:srgbClr val="DDDDDD"/>
            </a:solidFill>
            <a:miter/>
          </a:ln>
        </p:spPr>
      </p:sp>
      <p:sp>
        <p:nvSpPr>
          <p:cNvPr id="17" name="CustomShape 18"/>
          <p:cNvSpPr/>
          <p:nvPr/>
        </p:nvSpPr>
        <p:spPr>
          <a:xfrm>
            <a:off x="4068720" y="6386400"/>
            <a:ext cx="509400" cy="4712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8" name="CustomShape 19"/>
          <p:cNvSpPr/>
          <p:nvPr/>
        </p:nvSpPr>
        <p:spPr>
          <a:xfrm>
            <a:off x="8113680" y="5440320"/>
            <a:ext cx="506160" cy="472680"/>
          </a:xfrm>
          <a:prstGeom prst="rect">
            <a:avLst/>
          </a:prstGeom>
          <a:solidFill>
            <a:srgbClr val="EFC821"/>
          </a:solidFill>
          <a:ln w="9360">
            <a:solidFill>
              <a:srgbClr val="DDDDDD"/>
            </a:solidFill>
            <a:miter/>
          </a:ln>
        </p:spPr>
      </p:sp>
      <p:sp>
        <p:nvSpPr>
          <p:cNvPr id="19" name="CustomShape 20"/>
          <p:cNvSpPr/>
          <p:nvPr/>
        </p:nvSpPr>
        <p:spPr>
          <a:xfrm>
            <a:off x="4575240" y="49658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0" name="CustomShape 21"/>
          <p:cNvSpPr/>
          <p:nvPr/>
        </p:nvSpPr>
        <p:spPr>
          <a:xfrm>
            <a:off x="7113600" y="6384960"/>
            <a:ext cx="507600" cy="4712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1" name="CustomShape 22"/>
          <p:cNvSpPr/>
          <p:nvPr/>
        </p:nvSpPr>
        <p:spPr>
          <a:xfrm>
            <a:off x="3556080" y="59180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2" name="CustomShape 23"/>
          <p:cNvSpPr/>
          <p:nvPr/>
        </p:nvSpPr>
        <p:spPr>
          <a:xfrm>
            <a:off x="3038400" y="5440320"/>
            <a:ext cx="506160" cy="47268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3" name="CustomShape 24"/>
          <p:cNvSpPr/>
          <p:nvPr/>
        </p:nvSpPr>
        <p:spPr>
          <a:xfrm>
            <a:off x="3556080" y="4971960"/>
            <a:ext cx="506160" cy="472680"/>
          </a:xfrm>
          <a:prstGeom prst="rect">
            <a:avLst/>
          </a:prstGeom>
          <a:solidFill>
            <a:srgbClr val="EFC821"/>
          </a:solidFill>
          <a:ln w="9360">
            <a:solidFill>
              <a:srgbClr val="DDDDDD"/>
            </a:solidFill>
            <a:miter/>
          </a:ln>
        </p:spPr>
      </p:sp>
      <p:sp>
        <p:nvSpPr>
          <p:cNvPr id="24" name="CustomShape 25"/>
          <p:cNvSpPr/>
          <p:nvPr/>
        </p:nvSpPr>
        <p:spPr>
          <a:xfrm>
            <a:off x="3046320" y="6386400"/>
            <a:ext cx="507600" cy="471240"/>
          </a:xfrm>
          <a:prstGeom prst="rect">
            <a:avLst/>
          </a:prstGeom>
          <a:solidFill>
            <a:srgbClr val="EFC821"/>
          </a:solidFill>
          <a:ln w="9360">
            <a:solidFill>
              <a:srgbClr val="DDDDDD"/>
            </a:solidFill>
            <a:miter/>
          </a:ln>
        </p:spPr>
      </p:sp>
      <p:sp>
        <p:nvSpPr>
          <p:cNvPr id="25" name="CustomShape 26"/>
          <p:cNvSpPr/>
          <p:nvPr/>
        </p:nvSpPr>
        <p:spPr>
          <a:xfrm>
            <a:off x="1523880" y="5918040"/>
            <a:ext cx="506160" cy="469440"/>
          </a:xfrm>
          <a:prstGeom prst="rect">
            <a:avLst/>
          </a:prstGeom>
          <a:solidFill>
            <a:srgbClr val="8AC246"/>
          </a:solidFill>
          <a:ln w="9360">
            <a:solidFill>
              <a:srgbClr val="DDDDDD"/>
            </a:solidFill>
            <a:miter/>
          </a:ln>
        </p:spPr>
      </p:sp>
      <p:sp>
        <p:nvSpPr>
          <p:cNvPr id="26" name="CustomShape 27"/>
          <p:cNvSpPr/>
          <p:nvPr/>
        </p:nvSpPr>
        <p:spPr>
          <a:xfrm>
            <a:off x="2540160" y="59180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7" name="CustomShape 28"/>
          <p:cNvSpPr/>
          <p:nvPr/>
        </p:nvSpPr>
        <p:spPr>
          <a:xfrm>
            <a:off x="2023920" y="5440320"/>
            <a:ext cx="506160" cy="47268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8" name="CustomShape 29"/>
          <p:cNvSpPr/>
          <p:nvPr/>
        </p:nvSpPr>
        <p:spPr>
          <a:xfrm>
            <a:off x="511200" y="59180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9" name="CustomShape 30"/>
          <p:cNvSpPr/>
          <p:nvPr/>
        </p:nvSpPr>
        <p:spPr>
          <a:xfrm>
            <a:off x="4680" y="5440320"/>
            <a:ext cx="506160" cy="47268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30" name="CustomShape 31"/>
          <p:cNvSpPr/>
          <p:nvPr/>
        </p:nvSpPr>
        <p:spPr>
          <a:xfrm>
            <a:off x="1008000" y="5440320"/>
            <a:ext cx="507600" cy="47268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31" name="CustomShape 32"/>
          <p:cNvSpPr/>
          <p:nvPr/>
        </p:nvSpPr>
        <p:spPr>
          <a:xfrm>
            <a:off x="1514520" y="4971960"/>
            <a:ext cx="507600" cy="472680"/>
          </a:xfrm>
          <a:prstGeom prst="rect">
            <a:avLst/>
          </a:prstGeom>
          <a:solidFill>
            <a:srgbClr val="EAEAEA"/>
          </a:solidFill>
          <a:ln w="9360">
            <a:solidFill>
              <a:srgbClr val="DDDDDD"/>
            </a:solidFill>
            <a:miter/>
          </a:ln>
        </p:spPr>
      </p:sp>
      <p:sp>
        <p:nvSpPr>
          <p:cNvPr id="32" name="CustomShape 33"/>
          <p:cNvSpPr/>
          <p:nvPr/>
        </p:nvSpPr>
        <p:spPr>
          <a:xfrm>
            <a:off x="2532240" y="4971960"/>
            <a:ext cx="507600" cy="472680"/>
          </a:xfrm>
          <a:prstGeom prst="rect">
            <a:avLst/>
          </a:prstGeom>
          <a:solidFill>
            <a:srgbClr val="EAEAEA"/>
          </a:solidFill>
          <a:ln w="9360">
            <a:solidFill>
              <a:srgbClr val="DDDDDD"/>
            </a:solidFill>
            <a:miter/>
          </a:ln>
        </p:spPr>
      </p:sp>
      <p:sp>
        <p:nvSpPr>
          <p:cNvPr id="33" name="CustomShape 34"/>
          <p:cNvSpPr/>
          <p:nvPr/>
        </p:nvSpPr>
        <p:spPr>
          <a:xfrm>
            <a:off x="511200" y="4971960"/>
            <a:ext cx="506160" cy="472680"/>
          </a:xfrm>
          <a:prstGeom prst="rect">
            <a:avLst/>
          </a:prstGeom>
          <a:solidFill>
            <a:srgbClr val="EFC821"/>
          </a:solidFill>
          <a:ln w="9360">
            <a:solidFill>
              <a:srgbClr val="DDDDDD"/>
            </a:solidFill>
            <a:miter/>
          </a:ln>
        </p:spPr>
      </p:sp>
      <p:sp>
        <p:nvSpPr>
          <p:cNvPr id="34" name="CustomShape 35"/>
          <p:cNvSpPr/>
          <p:nvPr/>
        </p:nvSpPr>
        <p:spPr>
          <a:xfrm>
            <a:off x="12600" y="6386400"/>
            <a:ext cx="507600" cy="4712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35" name="CustomShape 36"/>
          <p:cNvSpPr/>
          <p:nvPr/>
        </p:nvSpPr>
        <p:spPr>
          <a:xfrm>
            <a:off x="1015920" y="6386400"/>
            <a:ext cx="507600" cy="4712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36" name="CustomShape 37"/>
          <p:cNvSpPr/>
          <p:nvPr/>
        </p:nvSpPr>
        <p:spPr>
          <a:xfrm>
            <a:off x="2023920" y="6384960"/>
            <a:ext cx="506160" cy="4712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37" name="CustomShape 38"/>
          <p:cNvSpPr/>
          <p:nvPr/>
        </p:nvSpPr>
        <p:spPr>
          <a:xfrm>
            <a:off x="0" y="4908600"/>
            <a:ext cx="9143640" cy="1477440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FFFFFF"/>
              </a:gs>
            </a:gsLst>
            <a:lin ang="5400000"/>
          </a:gradFill>
        </p:spPr>
      </p:sp>
      <p:sp>
        <p:nvSpPr>
          <p:cNvPr id="38" name="Line 39"/>
          <p:cNvSpPr/>
          <p:nvPr/>
        </p:nvSpPr>
        <p:spPr>
          <a:xfrm>
            <a:off x="5522760" y="4680"/>
            <a:ext cx="33480" cy="6853320"/>
          </a:xfrm>
          <a:prstGeom prst="line">
            <a:avLst/>
          </a:prstGeom>
          <a:ln w="9360">
            <a:solidFill>
              <a:srgbClr val="DDDDDD"/>
            </a:solidFill>
            <a:round/>
          </a:ln>
        </p:spPr>
      </p:sp>
      <p:sp>
        <p:nvSpPr>
          <p:cNvPr id="39" name="Line 40"/>
          <p:cNvSpPr/>
          <p:nvPr/>
        </p:nvSpPr>
        <p:spPr>
          <a:xfrm>
            <a:off x="6237000" y="4680"/>
            <a:ext cx="33480" cy="6853320"/>
          </a:xfrm>
          <a:prstGeom prst="line">
            <a:avLst/>
          </a:prstGeom>
          <a:ln w="9360">
            <a:solidFill>
              <a:srgbClr val="DDDDDD"/>
            </a:solidFill>
            <a:round/>
          </a:ln>
        </p:spPr>
      </p:sp>
      <p:sp>
        <p:nvSpPr>
          <p:cNvPr id="40" name="Line 41"/>
          <p:cNvSpPr/>
          <p:nvPr/>
        </p:nvSpPr>
        <p:spPr>
          <a:xfrm>
            <a:off x="6976800" y="4680"/>
            <a:ext cx="33480" cy="6853320"/>
          </a:xfrm>
          <a:prstGeom prst="line">
            <a:avLst/>
          </a:prstGeom>
          <a:ln w="9360">
            <a:solidFill>
              <a:srgbClr val="DDDDDD"/>
            </a:solidFill>
            <a:round/>
          </a:ln>
        </p:spPr>
      </p:sp>
      <p:sp>
        <p:nvSpPr>
          <p:cNvPr id="41" name="Line 42"/>
          <p:cNvSpPr/>
          <p:nvPr/>
        </p:nvSpPr>
        <p:spPr>
          <a:xfrm>
            <a:off x="7691400" y="4680"/>
            <a:ext cx="33120" cy="6853320"/>
          </a:xfrm>
          <a:prstGeom prst="line">
            <a:avLst/>
          </a:prstGeom>
          <a:ln w="9360">
            <a:solidFill>
              <a:srgbClr val="DDDDDD"/>
            </a:solidFill>
            <a:round/>
          </a:ln>
        </p:spPr>
      </p:sp>
      <p:sp>
        <p:nvSpPr>
          <p:cNvPr id="42" name="Line 43"/>
          <p:cNvSpPr/>
          <p:nvPr/>
        </p:nvSpPr>
        <p:spPr>
          <a:xfrm>
            <a:off x="8416800" y="4680"/>
            <a:ext cx="33120" cy="6853320"/>
          </a:xfrm>
          <a:prstGeom prst="line">
            <a:avLst/>
          </a:prstGeom>
          <a:ln w="9360">
            <a:solidFill>
              <a:srgbClr val="DDDDDD"/>
            </a:solidFill>
            <a:round/>
          </a:ln>
        </p:spPr>
      </p:sp>
      <p:sp>
        <p:nvSpPr>
          <p:cNvPr id="43" name="Line 44"/>
          <p:cNvSpPr/>
          <p:nvPr/>
        </p:nvSpPr>
        <p:spPr>
          <a:xfrm>
            <a:off x="2620800" y="4680"/>
            <a:ext cx="33480" cy="6853320"/>
          </a:xfrm>
          <a:prstGeom prst="line">
            <a:avLst/>
          </a:prstGeom>
          <a:ln w="9360">
            <a:solidFill>
              <a:srgbClr val="DDDDDD"/>
            </a:solidFill>
            <a:round/>
          </a:ln>
        </p:spPr>
      </p:sp>
      <p:sp>
        <p:nvSpPr>
          <p:cNvPr id="44" name="Line 45"/>
          <p:cNvSpPr/>
          <p:nvPr/>
        </p:nvSpPr>
        <p:spPr>
          <a:xfrm>
            <a:off x="3335040" y="4680"/>
            <a:ext cx="33480" cy="6853320"/>
          </a:xfrm>
          <a:prstGeom prst="line">
            <a:avLst/>
          </a:prstGeom>
          <a:ln w="9360">
            <a:solidFill>
              <a:srgbClr val="DDDDDD"/>
            </a:solidFill>
            <a:round/>
          </a:ln>
        </p:spPr>
      </p:sp>
      <p:sp>
        <p:nvSpPr>
          <p:cNvPr id="45" name="Line 46"/>
          <p:cNvSpPr/>
          <p:nvPr/>
        </p:nvSpPr>
        <p:spPr>
          <a:xfrm>
            <a:off x="4074840" y="4680"/>
            <a:ext cx="33480" cy="6853320"/>
          </a:xfrm>
          <a:prstGeom prst="line">
            <a:avLst/>
          </a:prstGeom>
          <a:ln w="9360">
            <a:solidFill>
              <a:srgbClr val="DDDDDD"/>
            </a:solidFill>
            <a:round/>
          </a:ln>
        </p:spPr>
      </p:sp>
      <p:sp>
        <p:nvSpPr>
          <p:cNvPr id="46" name="Line 47"/>
          <p:cNvSpPr/>
          <p:nvPr/>
        </p:nvSpPr>
        <p:spPr>
          <a:xfrm>
            <a:off x="4789440" y="4680"/>
            <a:ext cx="33120" cy="6853320"/>
          </a:xfrm>
          <a:prstGeom prst="line">
            <a:avLst/>
          </a:prstGeom>
          <a:ln w="9360">
            <a:solidFill>
              <a:srgbClr val="DDDDDD"/>
            </a:solidFill>
            <a:round/>
          </a:ln>
        </p:spPr>
      </p:sp>
      <p:sp>
        <p:nvSpPr>
          <p:cNvPr id="47" name="Line 48"/>
          <p:cNvSpPr/>
          <p:nvPr/>
        </p:nvSpPr>
        <p:spPr>
          <a:xfrm>
            <a:off x="434880" y="4680"/>
            <a:ext cx="33120" cy="6853320"/>
          </a:xfrm>
          <a:prstGeom prst="line">
            <a:avLst/>
          </a:prstGeom>
          <a:ln w="9360">
            <a:solidFill>
              <a:srgbClr val="DDDDDD"/>
            </a:solidFill>
            <a:round/>
          </a:ln>
        </p:spPr>
      </p:sp>
      <p:sp>
        <p:nvSpPr>
          <p:cNvPr id="48" name="Line 49"/>
          <p:cNvSpPr/>
          <p:nvPr/>
        </p:nvSpPr>
        <p:spPr>
          <a:xfrm>
            <a:off x="1174680" y="4680"/>
            <a:ext cx="33120" cy="6853320"/>
          </a:xfrm>
          <a:prstGeom prst="line">
            <a:avLst/>
          </a:prstGeom>
          <a:ln w="9360">
            <a:solidFill>
              <a:srgbClr val="DDDDDD"/>
            </a:solidFill>
            <a:round/>
          </a:ln>
        </p:spPr>
      </p:sp>
      <p:sp>
        <p:nvSpPr>
          <p:cNvPr id="49" name="Line 50"/>
          <p:cNvSpPr/>
          <p:nvPr/>
        </p:nvSpPr>
        <p:spPr>
          <a:xfrm>
            <a:off x="1888920" y="4680"/>
            <a:ext cx="33480" cy="6853320"/>
          </a:xfrm>
          <a:prstGeom prst="line">
            <a:avLst/>
          </a:prstGeom>
          <a:ln w="9360">
            <a:solidFill>
              <a:srgbClr val="DDDDDD"/>
            </a:solidFill>
            <a:round/>
          </a:ln>
        </p:spPr>
      </p:sp>
      <p:sp>
        <p:nvSpPr>
          <p:cNvPr id="50" name="CustomShape 51"/>
          <p:cNvSpPr/>
          <p:nvPr/>
        </p:nvSpPr>
        <p:spPr>
          <a:xfrm>
            <a:off x="0" y="1795320"/>
            <a:ext cx="9143640" cy="2503080"/>
          </a:xfrm>
          <a:prstGeom prst="rect">
            <a:avLst/>
          </a:prstGeom>
          <a:gradFill>
            <a:gsLst>
              <a:gs pos="0">
                <a:srgbClr val="152538"/>
              </a:gs>
              <a:gs pos="100000">
                <a:srgbClr val="2E507A"/>
              </a:gs>
            </a:gsLst>
            <a:lin ang="0"/>
          </a:gradFill>
        </p:spPr>
      </p:sp>
      <p:sp>
        <p:nvSpPr>
          <p:cNvPr id="51" name="CustomShape 52"/>
          <p:cNvSpPr/>
          <p:nvPr/>
        </p:nvSpPr>
        <p:spPr>
          <a:xfrm>
            <a:off x="5553000" y="5576760"/>
            <a:ext cx="712440" cy="644040"/>
          </a:xfrm>
          <a:prstGeom prst="rect">
            <a:avLst/>
          </a:prstGeom>
          <a:solidFill>
            <a:srgbClr val="8AC246"/>
          </a:solidFill>
        </p:spPr>
      </p:sp>
      <p:sp>
        <p:nvSpPr>
          <p:cNvPr id="52" name="CustomShape 53"/>
          <p:cNvSpPr/>
          <p:nvPr/>
        </p:nvSpPr>
        <p:spPr>
          <a:xfrm>
            <a:off x="7007400" y="5587920"/>
            <a:ext cx="725040" cy="634680"/>
          </a:xfrm>
          <a:prstGeom prst="rect">
            <a:avLst/>
          </a:prstGeom>
          <a:solidFill>
            <a:srgbClr val="DDDDDD"/>
          </a:solidFill>
        </p:spPr>
      </p:sp>
      <p:sp>
        <p:nvSpPr>
          <p:cNvPr id="53" name="CustomShape 54"/>
          <p:cNvSpPr/>
          <p:nvPr/>
        </p:nvSpPr>
        <p:spPr>
          <a:xfrm>
            <a:off x="6269040" y="4943520"/>
            <a:ext cx="725040" cy="636120"/>
          </a:xfrm>
          <a:prstGeom prst="rect">
            <a:avLst/>
          </a:prstGeom>
          <a:solidFill>
            <a:srgbClr val="DDDDDD"/>
          </a:solidFill>
        </p:spPr>
      </p:sp>
      <p:sp>
        <p:nvSpPr>
          <p:cNvPr id="54" name="CustomShape 55"/>
          <p:cNvSpPr/>
          <p:nvPr/>
        </p:nvSpPr>
        <p:spPr>
          <a:xfrm>
            <a:off x="8447040" y="5587920"/>
            <a:ext cx="696600" cy="634680"/>
          </a:xfrm>
          <a:prstGeom prst="rect">
            <a:avLst/>
          </a:prstGeom>
          <a:solidFill>
            <a:srgbClr val="DDDDDD"/>
          </a:solidFill>
        </p:spPr>
      </p:sp>
      <p:sp>
        <p:nvSpPr>
          <p:cNvPr id="55" name="CustomShape 56"/>
          <p:cNvSpPr/>
          <p:nvPr/>
        </p:nvSpPr>
        <p:spPr>
          <a:xfrm>
            <a:off x="2651040" y="5587920"/>
            <a:ext cx="725040" cy="634680"/>
          </a:xfrm>
          <a:prstGeom prst="rect">
            <a:avLst/>
          </a:prstGeom>
          <a:solidFill>
            <a:srgbClr val="DDDDDD"/>
          </a:solidFill>
        </p:spPr>
      </p:sp>
      <p:sp>
        <p:nvSpPr>
          <p:cNvPr id="56" name="CustomShape 57"/>
          <p:cNvSpPr/>
          <p:nvPr/>
        </p:nvSpPr>
        <p:spPr>
          <a:xfrm>
            <a:off x="4105440" y="5587920"/>
            <a:ext cx="725040" cy="634680"/>
          </a:xfrm>
          <a:prstGeom prst="rect">
            <a:avLst/>
          </a:prstGeom>
          <a:solidFill>
            <a:srgbClr val="DDDDDD"/>
          </a:solidFill>
        </p:spPr>
      </p:sp>
      <p:sp>
        <p:nvSpPr>
          <p:cNvPr id="57" name="CustomShape 58"/>
          <p:cNvSpPr/>
          <p:nvPr/>
        </p:nvSpPr>
        <p:spPr>
          <a:xfrm>
            <a:off x="3367080" y="4943520"/>
            <a:ext cx="725040" cy="636120"/>
          </a:xfrm>
          <a:prstGeom prst="rect">
            <a:avLst/>
          </a:prstGeom>
          <a:solidFill>
            <a:srgbClr val="DDDDDD"/>
          </a:solidFill>
        </p:spPr>
      </p:sp>
      <p:sp>
        <p:nvSpPr>
          <p:cNvPr id="58" name="CustomShape 59"/>
          <p:cNvSpPr/>
          <p:nvPr/>
        </p:nvSpPr>
        <p:spPr>
          <a:xfrm>
            <a:off x="4818240" y="4943520"/>
            <a:ext cx="725040" cy="636120"/>
          </a:xfrm>
          <a:prstGeom prst="rect">
            <a:avLst/>
          </a:prstGeom>
          <a:solidFill>
            <a:srgbClr val="DDDDDD"/>
          </a:solidFill>
        </p:spPr>
      </p:sp>
      <p:sp>
        <p:nvSpPr>
          <p:cNvPr id="59" name="CustomShape 60"/>
          <p:cNvSpPr/>
          <p:nvPr/>
        </p:nvSpPr>
        <p:spPr>
          <a:xfrm>
            <a:off x="1917720" y="4943520"/>
            <a:ext cx="725040" cy="636120"/>
          </a:xfrm>
          <a:prstGeom prst="rect">
            <a:avLst/>
          </a:prstGeom>
          <a:solidFill>
            <a:srgbClr val="8AC246"/>
          </a:solidFill>
        </p:spPr>
      </p:sp>
      <p:sp>
        <p:nvSpPr>
          <p:cNvPr id="60" name="CustomShape 61"/>
          <p:cNvSpPr/>
          <p:nvPr/>
        </p:nvSpPr>
        <p:spPr>
          <a:xfrm>
            <a:off x="5541840" y="4309920"/>
            <a:ext cx="725040" cy="636120"/>
          </a:xfrm>
          <a:prstGeom prst="rect">
            <a:avLst/>
          </a:prstGeom>
          <a:solidFill>
            <a:srgbClr val="8AC246"/>
          </a:solidFill>
        </p:spPr>
      </p:sp>
      <p:sp>
        <p:nvSpPr>
          <p:cNvPr id="61" name="CustomShape 62"/>
          <p:cNvSpPr/>
          <p:nvPr/>
        </p:nvSpPr>
        <p:spPr>
          <a:xfrm>
            <a:off x="6996240" y="4300560"/>
            <a:ext cx="725040" cy="645840"/>
          </a:xfrm>
          <a:prstGeom prst="rect">
            <a:avLst/>
          </a:prstGeom>
          <a:solidFill>
            <a:srgbClr val="8AC246"/>
          </a:solidFill>
        </p:spPr>
      </p:sp>
      <p:sp>
        <p:nvSpPr>
          <p:cNvPr id="62" name="CustomShape 63"/>
          <p:cNvSpPr/>
          <p:nvPr/>
        </p:nvSpPr>
        <p:spPr>
          <a:xfrm>
            <a:off x="8435880" y="4300560"/>
            <a:ext cx="703080" cy="645840"/>
          </a:xfrm>
          <a:prstGeom prst="rect">
            <a:avLst/>
          </a:prstGeom>
          <a:solidFill>
            <a:srgbClr val="8AC246"/>
          </a:solidFill>
        </p:spPr>
      </p:sp>
      <p:sp>
        <p:nvSpPr>
          <p:cNvPr id="63" name="CustomShape 64"/>
          <p:cNvSpPr/>
          <p:nvPr/>
        </p:nvSpPr>
        <p:spPr>
          <a:xfrm>
            <a:off x="4105440" y="4309920"/>
            <a:ext cx="725040" cy="636120"/>
          </a:xfrm>
          <a:prstGeom prst="rect">
            <a:avLst/>
          </a:prstGeom>
          <a:solidFill>
            <a:srgbClr val="DDDDDD"/>
          </a:solidFill>
        </p:spPr>
      </p:sp>
      <p:sp>
        <p:nvSpPr>
          <p:cNvPr id="64" name="CustomShape 65"/>
          <p:cNvSpPr/>
          <p:nvPr/>
        </p:nvSpPr>
        <p:spPr>
          <a:xfrm>
            <a:off x="7719840" y="6221520"/>
            <a:ext cx="725040" cy="636120"/>
          </a:xfrm>
          <a:prstGeom prst="rect">
            <a:avLst/>
          </a:prstGeom>
          <a:solidFill>
            <a:srgbClr val="DDDDDD"/>
          </a:solidFill>
        </p:spPr>
      </p:sp>
      <p:sp>
        <p:nvSpPr>
          <p:cNvPr id="65" name="CustomShape 66"/>
          <p:cNvSpPr/>
          <p:nvPr/>
        </p:nvSpPr>
        <p:spPr>
          <a:xfrm>
            <a:off x="3371760" y="6221520"/>
            <a:ext cx="728280" cy="636120"/>
          </a:xfrm>
          <a:prstGeom prst="rect">
            <a:avLst/>
          </a:prstGeom>
          <a:solidFill>
            <a:srgbClr val="DDDDDD"/>
          </a:solidFill>
        </p:spPr>
      </p:sp>
      <p:sp>
        <p:nvSpPr>
          <p:cNvPr id="66" name="CustomShape 67"/>
          <p:cNvSpPr/>
          <p:nvPr/>
        </p:nvSpPr>
        <p:spPr>
          <a:xfrm>
            <a:off x="4826160" y="6221520"/>
            <a:ext cx="725040" cy="636120"/>
          </a:xfrm>
          <a:prstGeom prst="rect">
            <a:avLst/>
          </a:prstGeom>
          <a:solidFill>
            <a:srgbClr val="DDDDDD"/>
          </a:solidFill>
        </p:spPr>
      </p:sp>
      <p:sp>
        <p:nvSpPr>
          <p:cNvPr id="67" name="CustomShape 68"/>
          <p:cNvSpPr/>
          <p:nvPr/>
        </p:nvSpPr>
        <p:spPr>
          <a:xfrm>
            <a:off x="1920960" y="6221520"/>
            <a:ext cx="725040" cy="636120"/>
          </a:xfrm>
          <a:prstGeom prst="rect">
            <a:avLst/>
          </a:prstGeom>
          <a:solidFill>
            <a:srgbClr val="DDDDDD"/>
          </a:solidFill>
        </p:spPr>
      </p:sp>
      <p:sp>
        <p:nvSpPr>
          <p:cNvPr id="68" name="Line 69"/>
          <p:cNvSpPr/>
          <p:nvPr/>
        </p:nvSpPr>
        <p:spPr>
          <a:xfrm flipH="1">
            <a:off x="0" y="533160"/>
            <a:ext cx="9144000" cy="0"/>
          </a:xfrm>
          <a:prstGeom prst="line">
            <a:avLst/>
          </a:prstGeom>
          <a:ln w="9360">
            <a:solidFill>
              <a:srgbClr val="DDDDDD"/>
            </a:solidFill>
            <a:round/>
          </a:ln>
        </p:spPr>
      </p:sp>
      <p:sp>
        <p:nvSpPr>
          <p:cNvPr id="69" name="Line 70"/>
          <p:cNvSpPr/>
          <p:nvPr/>
        </p:nvSpPr>
        <p:spPr>
          <a:xfrm flipH="1">
            <a:off x="0" y="1163520"/>
            <a:ext cx="9144000" cy="0"/>
          </a:xfrm>
          <a:prstGeom prst="line">
            <a:avLst/>
          </a:prstGeom>
          <a:ln w="9360">
            <a:solidFill>
              <a:srgbClr val="DDDDDD"/>
            </a:solidFill>
            <a:round/>
          </a:ln>
        </p:spPr>
      </p:sp>
      <p:sp>
        <p:nvSpPr>
          <p:cNvPr id="70" name="Line 71"/>
          <p:cNvSpPr/>
          <p:nvPr/>
        </p:nvSpPr>
        <p:spPr>
          <a:xfrm flipH="1">
            <a:off x="0" y="1782720"/>
            <a:ext cx="9144000" cy="0"/>
          </a:xfrm>
          <a:prstGeom prst="line">
            <a:avLst/>
          </a:prstGeom>
          <a:ln w="9360">
            <a:solidFill>
              <a:srgbClr val="DDDDDD"/>
            </a:solidFill>
            <a:round/>
          </a:ln>
        </p:spPr>
      </p:sp>
      <p:sp>
        <p:nvSpPr>
          <p:cNvPr id="71" name="Line 72"/>
          <p:cNvSpPr/>
          <p:nvPr/>
        </p:nvSpPr>
        <p:spPr>
          <a:xfrm flipH="1">
            <a:off x="0" y="4297320"/>
            <a:ext cx="9144000" cy="0"/>
          </a:xfrm>
          <a:prstGeom prst="line">
            <a:avLst/>
          </a:prstGeom>
          <a:ln w="9360">
            <a:solidFill>
              <a:srgbClr val="DDDDDD"/>
            </a:solidFill>
            <a:round/>
          </a:ln>
        </p:spPr>
      </p:sp>
      <p:sp>
        <p:nvSpPr>
          <p:cNvPr id="72" name="Line 73"/>
          <p:cNvSpPr/>
          <p:nvPr/>
        </p:nvSpPr>
        <p:spPr>
          <a:xfrm flipH="1">
            <a:off x="0" y="4938480"/>
            <a:ext cx="9144000" cy="0"/>
          </a:xfrm>
          <a:prstGeom prst="line">
            <a:avLst/>
          </a:prstGeom>
          <a:ln w="9360">
            <a:solidFill>
              <a:srgbClr val="DDDDDD"/>
            </a:solidFill>
            <a:round/>
          </a:ln>
        </p:spPr>
      </p:sp>
      <p:sp>
        <p:nvSpPr>
          <p:cNvPr id="73" name="Line 74"/>
          <p:cNvSpPr/>
          <p:nvPr/>
        </p:nvSpPr>
        <p:spPr>
          <a:xfrm flipH="1">
            <a:off x="0" y="5581440"/>
            <a:ext cx="9144000" cy="0"/>
          </a:xfrm>
          <a:prstGeom prst="line">
            <a:avLst/>
          </a:prstGeom>
          <a:ln w="9360">
            <a:solidFill>
              <a:srgbClr val="DDDDDD"/>
            </a:solidFill>
            <a:round/>
          </a:ln>
        </p:spPr>
      </p:sp>
      <p:sp>
        <p:nvSpPr>
          <p:cNvPr id="74" name="Line 75"/>
          <p:cNvSpPr/>
          <p:nvPr/>
        </p:nvSpPr>
        <p:spPr>
          <a:xfrm flipH="1">
            <a:off x="0" y="6222960"/>
            <a:ext cx="9144000" cy="0"/>
          </a:xfrm>
          <a:prstGeom prst="line">
            <a:avLst/>
          </a:prstGeom>
          <a:ln w="9360">
            <a:solidFill>
              <a:srgbClr val="DDDDDD"/>
            </a:solidFill>
            <a:round/>
          </a:ln>
        </p:spPr>
      </p:sp>
      <p:sp>
        <p:nvSpPr>
          <p:cNvPr id="75" name="CustomShape 76"/>
          <p:cNvSpPr/>
          <p:nvPr/>
        </p:nvSpPr>
        <p:spPr>
          <a:xfrm>
            <a:off x="0" y="461880"/>
            <a:ext cx="1098360" cy="42552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2200" b="1">
                <a:solidFill>
                  <a:srgbClr val="FFFFFF"/>
                </a:solidFill>
                <a:latin typeface="Calibri"/>
                <a:ea typeface="微软雅黑"/>
              </a:rPr>
              <a:t>LOGO</a:t>
            </a:r>
            <a:endParaRPr/>
          </a:p>
        </p:txBody>
      </p:sp>
      <p:sp>
        <p:nvSpPr>
          <p:cNvPr id="76" name="CustomShape 77"/>
          <p:cNvSpPr/>
          <p:nvPr/>
        </p:nvSpPr>
        <p:spPr>
          <a:xfrm>
            <a:off x="5524560" y="534960"/>
            <a:ext cx="725040" cy="632880"/>
          </a:xfrm>
          <a:prstGeom prst="rect">
            <a:avLst/>
          </a:prstGeom>
          <a:solidFill>
            <a:srgbClr val="DDDDDD"/>
          </a:solidFill>
        </p:spPr>
      </p:sp>
      <p:sp>
        <p:nvSpPr>
          <p:cNvPr id="77" name="CustomShape 78"/>
          <p:cNvSpPr/>
          <p:nvPr/>
        </p:nvSpPr>
        <p:spPr>
          <a:xfrm>
            <a:off x="6978600" y="534960"/>
            <a:ext cx="725040" cy="632880"/>
          </a:xfrm>
          <a:prstGeom prst="rect">
            <a:avLst/>
          </a:prstGeom>
          <a:solidFill>
            <a:srgbClr val="DDDDDD"/>
          </a:solidFill>
        </p:spPr>
      </p:sp>
      <p:sp>
        <p:nvSpPr>
          <p:cNvPr id="78" name="CustomShape 79"/>
          <p:cNvSpPr/>
          <p:nvPr/>
        </p:nvSpPr>
        <p:spPr>
          <a:xfrm>
            <a:off x="7691400" y="4680"/>
            <a:ext cx="725040" cy="522000"/>
          </a:xfrm>
          <a:prstGeom prst="rect">
            <a:avLst/>
          </a:prstGeom>
          <a:solidFill>
            <a:srgbClr val="EFC821"/>
          </a:solidFill>
        </p:spPr>
      </p:sp>
      <p:sp>
        <p:nvSpPr>
          <p:cNvPr id="79" name="CustomShape 80"/>
          <p:cNvSpPr/>
          <p:nvPr/>
        </p:nvSpPr>
        <p:spPr>
          <a:xfrm>
            <a:off x="4076640" y="534960"/>
            <a:ext cx="725040" cy="632880"/>
          </a:xfrm>
          <a:prstGeom prst="rect">
            <a:avLst/>
          </a:prstGeom>
          <a:solidFill>
            <a:srgbClr val="DDDDDD"/>
          </a:solidFill>
        </p:spPr>
      </p:sp>
      <p:sp>
        <p:nvSpPr>
          <p:cNvPr id="80" name="CustomShape 81"/>
          <p:cNvSpPr/>
          <p:nvPr/>
        </p:nvSpPr>
        <p:spPr>
          <a:xfrm>
            <a:off x="4789440" y="4680"/>
            <a:ext cx="725040" cy="522000"/>
          </a:xfrm>
          <a:prstGeom prst="rect">
            <a:avLst/>
          </a:prstGeom>
          <a:solidFill>
            <a:srgbClr val="DDDDDD"/>
          </a:solidFill>
        </p:spPr>
      </p:sp>
      <p:sp>
        <p:nvSpPr>
          <p:cNvPr id="81" name="CustomShape 82"/>
          <p:cNvSpPr/>
          <p:nvPr/>
        </p:nvSpPr>
        <p:spPr>
          <a:xfrm>
            <a:off x="446040" y="1147680"/>
            <a:ext cx="725040" cy="632880"/>
          </a:xfrm>
          <a:prstGeom prst="rect">
            <a:avLst/>
          </a:prstGeom>
          <a:solidFill>
            <a:srgbClr val="EFC821"/>
          </a:solidFill>
        </p:spPr>
      </p:sp>
      <p:sp>
        <p:nvSpPr>
          <p:cNvPr id="82" name="CustomShape 83"/>
          <p:cNvSpPr/>
          <p:nvPr/>
        </p:nvSpPr>
        <p:spPr>
          <a:xfrm>
            <a:off x="1889280" y="4680"/>
            <a:ext cx="725040" cy="522000"/>
          </a:xfrm>
          <a:prstGeom prst="rect">
            <a:avLst/>
          </a:prstGeom>
          <a:solidFill>
            <a:srgbClr val="DDDDDD"/>
          </a:solidFill>
        </p:spPr>
      </p:sp>
      <p:sp>
        <p:nvSpPr>
          <p:cNvPr id="83" name="CustomShape 84"/>
          <p:cNvSpPr/>
          <p:nvPr/>
        </p:nvSpPr>
        <p:spPr>
          <a:xfrm>
            <a:off x="6251400" y="1165320"/>
            <a:ext cx="725040" cy="632880"/>
          </a:xfrm>
          <a:prstGeom prst="rect">
            <a:avLst/>
          </a:prstGeom>
          <a:solidFill>
            <a:srgbClr val="DDDDDD"/>
          </a:solidFill>
        </p:spPr>
      </p:sp>
      <p:sp>
        <p:nvSpPr>
          <p:cNvPr id="84" name="CustomShape 85"/>
          <p:cNvSpPr/>
          <p:nvPr/>
        </p:nvSpPr>
        <p:spPr>
          <a:xfrm>
            <a:off x="7691400" y="1165320"/>
            <a:ext cx="725040" cy="632880"/>
          </a:xfrm>
          <a:prstGeom prst="rect">
            <a:avLst/>
          </a:prstGeom>
          <a:solidFill>
            <a:srgbClr val="EFC821"/>
          </a:solidFill>
        </p:spPr>
      </p:sp>
      <p:sp>
        <p:nvSpPr>
          <p:cNvPr id="85" name="CustomShape 86"/>
          <p:cNvSpPr/>
          <p:nvPr/>
        </p:nvSpPr>
        <p:spPr>
          <a:xfrm>
            <a:off x="3349800" y="1165320"/>
            <a:ext cx="725040" cy="632880"/>
          </a:xfrm>
          <a:prstGeom prst="rect">
            <a:avLst/>
          </a:prstGeom>
          <a:solidFill>
            <a:srgbClr val="DDDDDD"/>
          </a:solidFill>
        </p:spPr>
      </p:sp>
      <p:sp>
        <p:nvSpPr>
          <p:cNvPr id="86" name="CustomShape 87"/>
          <p:cNvSpPr/>
          <p:nvPr/>
        </p:nvSpPr>
        <p:spPr>
          <a:xfrm>
            <a:off x="4800600" y="1165320"/>
            <a:ext cx="725040" cy="632880"/>
          </a:xfrm>
          <a:prstGeom prst="rect">
            <a:avLst/>
          </a:prstGeom>
          <a:solidFill>
            <a:srgbClr val="EFC821"/>
          </a:solidFill>
        </p:spPr>
      </p:sp>
      <p:sp>
        <p:nvSpPr>
          <p:cNvPr id="87" name="CustomShape 88"/>
          <p:cNvSpPr/>
          <p:nvPr/>
        </p:nvSpPr>
        <p:spPr>
          <a:xfrm>
            <a:off x="1889280" y="1165320"/>
            <a:ext cx="725040" cy="632880"/>
          </a:xfrm>
          <a:prstGeom prst="rect">
            <a:avLst/>
          </a:prstGeom>
          <a:solidFill>
            <a:srgbClr val="EFC821"/>
          </a:solidFill>
        </p:spPr>
      </p:sp>
      <p:sp>
        <p:nvSpPr>
          <p:cNvPr id="88" name="CustomShape 89"/>
          <p:cNvSpPr/>
          <p:nvPr/>
        </p:nvSpPr>
        <p:spPr>
          <a:xfrm>
            <a:off x="438120" y="4680"/>
            <a:ext cx="725040" cy="522000"/>
          </a:xfrm>
          <a:prstGeom prst="rect">
            <a:avLst/>
          </a:prstGeom>
          <a:solidFill>
            <a:srgbClr val="DDDDDD"/>
          </a:solidFill>
        </p:spPr>
      </p:sp>
      <p:sp>
        <p:nvSpPr>
          <p:cNvPr id="89" name="CustomShape 90"/>
          <p:cNvSpPr/>
          <p:nvPr/>
        </p:nvSpPr>
        <p:spPr>
          <a:xfrm>
            <a:off x="1143000" y="533520"/>
            <a:ext cx="725040" cy="632880"/>
          </a:xfrm>
          <a:prstGeom prst="rect">
            <a:avLst/>
          </a:prstGeom>
          <a:solidFill>
            <a:srgbClr val="DDDDDD"/>
          </a:solidFill>
        </p:spPr>
      </p:sp>
      <p:sp>
        <p:nvSpPr>
          <p:cNvPr id="90" name="CustomShape 91"/>
          <p:cNvSpPr/>
          <p:nvPr/>
        </p:nvSpPr>
        <p:spPr>
          <a:xfrm>
            <a:off x="2577960" y="534960"/>
            <a:ext cx="725040" cy="632880"/>
          </a:xfrm>
          <a:prstGeom prst="rect">
            <a:avLst/>
          </a:prstGeom>
          <a:solidFill>
            <a:srgbClr val="DDDDDD"/>
          </a:solidFill>
        </p:spPr>
      </p:sp>
      <p:sp>
        <p:nvSpPr>
          <p:cNvPr id="91" name="PlaceHolder 92"/>
          <p:cNvSpPr>
            <a:spLocks noGrp="1"/>
          </p:cNvSpPr>
          <p:nvPr>
            <p:ph type="title"/>
          </p:nvPr>
        </p:nvSpPr>
        <p:spPr>
          <a:xfrm>
            <a:off x="838080" y="2133720"/>
            <a:ext cx="7772040" cy="93312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4400">
                <a:solidFill>
                  <a:srgbClr val="FFFFFF"/>
                </a:solidFill>
                <a:latin typeface="Arial"/>
                <a:ea typeface="微软雅黑"/>
              </a:rPr>
              <a:t>Click to edit the title text format单击此处编辑母版标题样式</a:t>
            </a:r>
            <a:endParaRPr/>
          </a:p>
        </p:txBody>
      </p:sp>
      <p:sp>
        <p:nvSpPr>
          <p:cNvPr id="92" name="PlaceHolder 93"/>
          <p:cNvSpPr>
            <a:spLocks noGrp="1"/>
          </p:cNvSpPr>
          <p:nvPr>
            <p:ph type="dt"/>
          </p:nvPr>
        </p:nvSpPr>
        <p:spPr>
          <a:xfrm>
            <a:off x="304920" y="6400800"/>
            <a:ext cx="2133360" cy="32040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sp>
        <p:nvSpPr>
          <p:cNvPr id="93" name="PlaceHolder 94"/>
          <p:cNvSpPr>
            <a:spLocks noGrp="1"/>
          </p:cNvSpPr>
          <p:nvPr>
            <p:ph type="sldNum"/>
          </p:nvPr>
        </p:nvSpPr>
        <p:spPr>
          <a:xfrm>
            <a:off x="3733920" y="6400800"/>
            <a:ext cx="2133360" cy="3204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411191D1-4121-4161-A1E1-51C1F1411131}" type="slidenum">
              <a:rPr lang="en-US" b="1">
                <a:solidFill>
                  <a:srgbClr val="000000"/>
                </a:solidFill>
                <a:latin typeface="Arial"/>
                <a:ea typeface="微软雅黑"/>
              </a:rPr>
              <a:pPr>
                <a:lnSpc>
                  <a:spcPct val="100000"/>
                </a:lnSpc>
              </a:pPr>
              <a:t>‹#›</a:t>
            </a:fld>
            <a:endParaRPr/>
          </a:p>
        </p:txBody>
      </p:sp>
      <p:sp>
        <p:nvSpPr>
          <p:cNvPr id="94" name="PlaceHolder 9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692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0" y="228600"/>
            <a:ext cx="9143640" cy="837720"/>
          </a:xfrm>
          <a:prstGeom prst="rect">
            <a:avLst/>
          </a:prstGeom>
          <a:gradFill>
            <a:gsLst>
              <a:gs pos="0">
                <a:srgbClr val="122032"/>
              </a:gs>
              <a:gs pos="100000">
                <a:srgbClr val="2E507A"/>
              </a:gs>
            </a:gsLst>
            <a:lin ang="0"/>
          </a:gradFill>
        </p:spPr>
      </p:sp>
      <p:sp>
        <p:nvSpPr>
          <p:cNvPr id="128" name="CustomShape 2"/>
          <p:cNvSpPr/>
          <p:nvPr/>
        </p:nvSpPr>
        <p:spPr>
          <a:xfrm>
            <a:off x="6613560" y="5918040"/>
            <a:ext cx="506160" cy="469440"/>
          </a:xfrm>
          <a:prstGeom prst="rect">
            <a:avLst/>
          </a:prstGeom>
          <a:solidFill>
            <a:srgbClr val="8AC246"/>
          </a:solidFill>
          <a:ln w="9360">
            <a:solidFill>
              <a:srgbClr val="DDDDDD"/>
            </a:solidFill>
            <a:miter/>
          </a:ln>
        </p:spPr>
      </p:sp>
      <p:sp>
        <p:nvSpPr>
          <p:cNvPr id="129" name="CustomShape 3"/>
          <p:cNvSpPr/>
          <p:nvPr/>
        </p:nvSpPr>
        <p:spPr>
          <a:xfrm>
            <a:off x="7629480" y="59180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30" name="CustomShape 4"/>
          <p:cNvSpPr/>
          <p:nvPr/>
        </p:nvSpPr>
        <p:spPr>
          <a:xfrm>
            <a:off x="7113600" y="5440320"/>
            <a:ext cx="507600" cy="47268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31" name="CustomShape 5"/>
          <p:cNvSpPr/>
          <p:nvPr/>
        </p:nvSpPr>
        <p:spPr>
          <a:xfrm>
            <a:off x="8626320" y="59180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32" name="CustomShape 6"/>
          <p:cNvSpPr/>
          <p:nvPr/>
        </p:nvSpPr>
        <p:spPr>
          <a:xfrm>
            <a:off x="4575240" y="59180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33" name="CustomShape 7"/>
          <p:cNvSpPr/>
          <p:nvPr/>
        </p:nvSpPr>
        <p:spPr>
          <a:xfrm>
            <a:off x="5600880" y="59180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34" name="CustomShape 8"/>
          <p:cNvSpPr/>
          <p:nvPr/>
        </p:nvSpPr>
        <p:spPr>
          <a:xfrm>
            <a:off x="5083200" y="5440320"/>
            <a:ext cx="507600" cy="47268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35" name="CustomShape 9"/>
          <p:cNvSpPr/>
          <p:nvPr/>
        </p:nvSpPr>
        <p:spPr>
          <a:xfrm>
            <a:off x="6097680" y="5440320"/>
            <a:ext cx="509400" cy="47268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36" name="CustomShape 10"/>
          <p:cNvSpPr/>
          <p:nvPr/>
        </p:nvSpPr>
        <p:spPr>
          <a:xfrm>
            <a:off x="4068720" y="5440320"/>
            <a:ext cx="509400" cy="472680"/>
          </a:xfrm>
          <a:prstGeom prst="rect">
            <a:avLst/>
          </a:prstGeom>
          <a:solidFill>
            <a:srgbClr val="8AC246"/>
          </a:solidFill>
          <a:ln w="9360">
            <a:solidFill>
              <a:srgbClr val="DDDDDD"/>
            </a:solidFill>
            <a:miter/>
          </a:ln>
        </p:spPr>
      </p:sp>
      <p:sp>
        <p:nvSpPr>
          <p:cNvPr id="137" name="CustomShape 11"/>
          <p:cNvSpPr/>
          <p:nvPr/>
        </p:nvSpPr>
        <p:spPr>
          <a:xfrm>
            <a:off x="6605640" y="4971960"/>
            <a:ext cx="506160" cy="472680"/>
          </a:xfrm>
          <a:prstGeom prst="rect">
            <a:avLst/>
          </a:prstGeom>
          <a:solidFill>
            <a:srgbClr val="EAEAEA"/>
          </a:solidFill>
          <a:ln w="9360">
            <a:solidFill>
              <a:srgbClr val="DDDDDD"/>
            </a:solidFill>
            <a:miter/>
          </a:ln>
        </p:spPr>
      </p:sp>
      <p:sp>
        <p:nvSpPr>
          <p:cNvPr id="138" name="CustomShape 12"/>
          <p:cNvSpPr/>
          <p:nvPr/>
        </p:nvSpPr>
        <p:spPr>
          <a:xfrm>
            <a:off x="7623000" y="4971960"/>
            <a:ext cx="506160" cy="472680"/>
          </a:xfrm>
          <a:prstGeom prst="rect">
            <a:avLst/>
          </a:prstGeom>
          <a:solidFill>
            <a:srgbClr val="8AC246"/>
          </a:solidFill>
          <a:ln w="9360">
            <a:solidFill>
              <a:srgbClr val="DDDDDD"/>
            </a:solidFill>
            <a:miter/>
          </a:ln>
        </p:spPr>
      </p:sp>
      <p:sp>
        <p:nvSpPr>
          <p:cNvPr id="139" name="CustomShape 13"/>
          <p:cNvSpPr/>
          <p:nvPr/>
        </p:nvSpPr>
        <p:spPr>
          <a:xfrm>
            <a:off x="8628120" y="4971960"/>
            <a:ext cx="507600" cy="472680"/>
          </a:xfrm>
          <a:prstGeom prst="rect">
            <a:avLst/>
          </a:prstGeom>
          <a:solidFill>
            <a:srgbClr val="EAEAEA"/>
          </a:solidFill>
          <a:ln w="9360">
            <a:solidFill>
              <a:srgbClr val="DDDDDD"/>
            </a:solidFill>
            <a:miter/>
          </a:ln>
        </p:spPr>
      </p:sp>
      <p:sp>
        <p:nvSpPr>
          <p:cNvPr id="140" name="CustomShape 14"/>
          <p:cNvSpPr/>
          <p:nvPr/>
        </p:nvSpPr>
        <p:spPr>
          <a:xfrm>
            <a:off x="5600880" y="4971960"/>
            <a:ext cx="506160" cy="472680"/>
          </a:xfrm>
          <a:prstGeom prst="rect">
            <a:avLst/>
          </a:prstGeom>
          <a:solidFill>
            <a:srgbClr val="EFC821"/>
          </a:solidFill>
          <a:ln w="9360">
            <a:solidFill>
              <a:srgbClr val="DDDDDD"/>
            </a:solidFill>
            <a:miter/>
          </a:ln>
        </p:spPr>
      </p:sp>
      <p:sp>
        <p:nvSpPr>
          <p:cNvPr id="141" name="CustomShape 15"/>
          <p:cNvSpPr/>
          <p:nvPr/>
        </p:nvSpPr>
        <p:spPr>
          <a:xfrm>
            <a:off x="8128080" y="6386400"/>
            <a:ext cx="506160" cy="4712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42" name="CustomShape 16"/>
          <p:cNvSpPr/>
          <p:nvPr/>
        </p:nvSpPr>
        <p:spPr>
          <a:xfrm>
            <a:off x="5091120" y="6386400"/>
            <a:ext cx="507600" cy="4712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43" name="CustomShape 17"/>
          <p:cNvSpPr/>
          <p:nvPr/>
        </p:nvSpPr>
        <p:spPr>
          <a:xfrm>
            <a:off x="6105600" y="6386400"/>
            <a:ext cx="507600" cy="471240"/>
          </a:xfrm>
          <a:prstGeom prst="rect">
            <a:avLst/>
          </a:prstGeom>
          <a:solidFill>
            <a:srgbClr val="EFC821"/>
          </a:solidFill>
          <a:ln w="9360">
            <a:solidFill>
              <a:srgbClr val="DDDDDD"/>
            </a:solidFill>
            <a:miter/>
          </a:ln>
        </p:spPr>
      </p:sp>
      <p:sp>
        <p:nvSpPr>
          <p:cNvPr id="144" name="CustomShape 18"/>
          <p:cNvSpPr/>
          <p:nvPr/>
        </p:nvSpPr>
        <p:spPr>
          <a:xfrm>
            <a:off x="4068720" y="6386400"/>
            <a:ext cx="509400" cy="4712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45" name="CustomShape 19"/>
          <p:cNvSpPr/>
          <p:nvPr/>
        </p:nvSpPr>
        <p:spPr>
          <a:xfrm>
            <a:off x="8113680" y="5440320"/>
            <a:ext cx="506160" cy="472680"/>
          </a:xfrm>
          <a:prstGeom prst="rect">
            <a:avLst/>
          </a:prstGeom>
          <a:solidFill>
            <a:srgbClr val="EFC821"/>
          </a:solidFill>
          <a:ln w="9360">
            <a:solidFill>
              <a:srgbClr val="DDDDDD"/>
            </a:solidFill>
            <a:miter/>
          </a:ln>
        </p:spPr>
      </p:sp>
      <p:sp>
        <p:nvSpPr>
          <p:cNvPr id="146" name="CustomShape 20"/>
          <p:cNvSpPr/>
          <p:nvPr/>
        </p:nvSpPr>
        <p:spPr>
          <a:xfrm>
            <a:off x="4575240" y="49658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47" name="CustomShape 21"/>
          <p:cNvSpPr/>
          <p:nvPr/>
        </p:nvSpPr>
        <p:spPr>
          <a:xfrm>
            <a:off x="7113600" y="6384960"/>
            <a:ext cx="507600" cy="4712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48" name="CustomShape 22"/>
          <p:cNvSpPr/>
          <p:nvPr/>
        </p:nvSpPr>
        <p:spPr>
          <a:xfrm>
            <a:off x="3556080" y="59180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49" name="CustomShape 23"/>
          <p:cNvSpPr/>
          <p:nvPr/>
        </p:nvSpPr>
        <p:spPr>
          <a:xfrm>
            <a:off x="3038400" y="5440320"/>
            <a:ext cx="506160" cy="47268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50" name="CustomShape 24"/>
          <p:cNvSpPr/>
          <p:nvPr/>
        </p:nvSpPr>
        <p:spPr>
          <a:xfrm>
            <a:off x="3556080" y="4971960"/>
            <a:ext cx="506160" cy="472680"/>
          </a:xfrm>
          <a:prstGeom prst="rect">
            <a:avLst/>
          </a:prstGeom>
          <a:solidFill>
            <a:srgbClr val="EFC821"/>
          </a:solidFill>
          <a:ln w="9360">
            <a:solidFill>
              <a:srgbClr val="DDDDDD"/>
            </a:solidFill>
            <a:miter/>
          </a:ln>
        </p:spPr>
      </p:sp>
      <p:sp>
        <p:nvSpPr>
          <p:cNvPr id="151" name="CustomShape 25"/>
          <p:cNvSpPr/>
          <p:nvPr/>
        </p:nvSpPr>
        <p:spPr>
          <a:xfrm>
            <a:off x="3046320" y="6386400"/>
            <a:ext cx="507600" cy="471240"/>
          </a:xfrm>
          <a:prstGeom prst="rect">
            <a:avLst/>
          </a:prstGeom>
          <a:solidFill>
            <a:srgbClr val="EFC821"/>
          </a:solidFill>
          <a:ln w="9360">
            <a:solidFill>
              <a:srgbClr val="DDDDDD"/>
            </a:solidFill>
            <a:miter/>
          </a:ln>
        </p:spPr>
      </p:sp>
      <p:sp>
        <p:nvSpPr>
          <p:cNvPr id="152" name="CustomShape 26"/>
          <p:cNvSpPr/>
          <p:nvPr/>
        </p:nvSpPr>
        <p:spPr>
          <a:xfrm>
            <a:off x="1523880" y="5918040"/>
            <a:ext cx="506160" cy="469440"/>
          </a:xfrm>
          <a:prstGeom prst="rect">
            <a:avLst/>
          </a:prstGeom>
          <a:solidFill>
            <a:srgbClr val="8AC246"/>
          </a:solidFill>
          <a:ln w="9360">
            <a:solidFill>
              <a:srgbClr val="DDDDDD"/>
            </a:solidFill>
            <a:miter/>
          </a:ln>
        </p:spPr>
      </p:sp>
      <p:sp>
        <p:nvSpPr>
          <p:cNvPr id="153" name="CustomShape 27"/>
          <p:cNvSpPr/>
          <p:nvPr/>
        </p:nvSpPr>
        <p:spPr>
          <a:xfrm>
            <a:off x="2540160" y="59180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54" name="CustomShape 28"/>
          <p:cNvSpPr/>
          <p:nvPr/>
        </p:nvSpPr>
        <p:spPr>
          <a:xfrm>
            <a:off x="2023920" y="5440320"/>
            <a:ext cx="506160" cy="47268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55" name="CustomShape 29"/>
          <p:cNvSpPr/>
          <p:nvPr/>
        </p:nvSpPr>
        <p:spPr>
          <a:xfrm>
            <a:off x="511200" y="59180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56" name="CustomShape 30"/>
          <p:cNvSpPr/>
          <p:nvPr/>
        </p:nvSpPr>
        <p:spPr>
          <a:xfrm>
            <a:off x="4680" y="5440320"/>
            <a:ext cx="506160" cy="47268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57" name="CustomShape 31"/>
          <p:cNvSpPr/>
          <p:nvPr/>
        </p:nvSpPr>
        <p:spPr>
          <a:xfrm>
            <a:off x="1008000" y="5440320"/>
            <a:ext cx="507600" cy="47268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58" name="CustomShape 32"/>
          <p:cNvSpPr/>
          <p:nvPr/>
        </p:nvSpPr>
        <p:spPr>
          <a:xfrm>
            <a:off x="1514520" y="4971960"/>
            <a:ext cx="507600" cy="472680"/>
          </a:xfrm>
          <a:prstGeom prst="rect">
            <a:avLst/>
          </a:prstGeom>
          <a:solidFill>
            <a:srgbClr val="EAEAEA"/>
          </a:solidFill>
          <a:ln w="9360">
            <a:solidFill>
              <a:srgbClr val="DDDDDD"/>
            </a:solidFill>
            <a:miter/>
          </a:ln>
        </p:spPr>
      </p:sp>
      <p:sp>
        <p:nvSpPr>
          <p:cNvPr id="159" name="CustomShape 33"/>
          <p:cNvSpPr/>
          <p:nvPr/>
        </p:nvSpPr>
        <p:spPr>
          <a:xfrm>
            <a:off x="2532240" y="4971960"/>
            <a:ext cx="507600" cy="472680"/>
          </a:xfrm>
          <a:prstGeom prst="rect">
            <a:avLst/>
          </a:prstGeom>
          <a:solidFill>
            <a:srgbClr val="EAEAEA"/>
          </a:solidFill>
          <a:ln w="9360">
            <a:solidFill>
              <a:srgbClr val="DDDDDD"/>
            </a:solidFill>
            <a:miter/>
          </a:ln>
        </p:spPr>
      </p:sp>
      <p:sp>
        <p:nvSpPr>
          <p:cNvPr id="160" name="CustomShape 34"/>
          <p:cNvSpPr/>
          <p:nvPr/>
        </p:nvSpPr>
        <p:spPr>
          <a:xfrm>
            <a:off x="511200" y="4971960"/>
            <a:ext cx="506160" cy="472680"/>
          </a:xfrm>
          <a:prstGeom prst="rect">
            <a:avLst/>
          </a:prstGeom>
          <a:solidFill>
            <a:srgbClr val="EFC821"/>
          </a:solidFill>
          <a:ln w="9360">
            <a:solidFill>
              <a:srgbClr val="DDDDDD"/>
            </a:solidFill>
            <a:miter/>
          </a:ln>
        </p:spPr>
      </p:sp>
      <p:sp>
        <p:nvSpPr>
          <p:cNvPr id="161" name="CustomShape 35"/>
          <p:cNvSpPr/>
          <p:nvPr/>
        </p:nvSpPr>
        <p:spPr>
          <a:xfrm>
            <a:off x="12600" y="6386400"/>
            <a:ext cx="507600" cy="4712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62" name="CustomShape 36"/>
          <p:cNvSpPr/>
          <p:nvPr/>
        </p:nvSpPr>
        <p:spPr>
          <a:xfrm>
            <a:off x="1015920" y="6386400"/>
            <a:ext cx="507600" cy="4712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63" name="CustomShape 37"/>
          <p:cNvSpPr/>
          <p:nvPr/>
        </p:nvSpPr>
        <p:spPr>
          <a:xfrm>
            <a:off x="2023920" y="6384960"/>
            <a:ext cx="506160" cy="4712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164" name="CustomShape 38"/>
          <p:cNvSpPr/>
          <p:nvPr/>
        </p:nvSpPr>
        <p:spPr>
          <a:xfrm>
            <a:off x="0" y="4908600"/>
            <a:ext cx="9143640" cy="1477440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FFFFFF"/>
              </a:gs>
            </a:gsLst>
            <a:lin ang="5400000"/>
          </a:gradFill>
        </p:spPr>
      </p:sp>
      <p:sp>
        <p:nvSpPr>
          <p:cNvPr id="165" name="PlaceHolder 39"/>
          <p:cNvSpPr>
            <a:spLocks noGrp="1"/>
          </p:cNvSpPr>
          <p:nvPr>
            <p:ph type="title"/>
          </p:nvPr>
        </p:nvSpPr>
        <p:spPr>
          <a:xfrm>
            <a:off x="457200" y="276120"/>
            <a:ext cx="8229240" cy="7902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3200">
                <a:solidFill>
                  <a:srgbClr val="FFFFFF"/>
                </a:solidFill>
                <a:latin typeface="Arial"/>
                <a:ea typeface="微软雅黑"/>
              </a:rPr>
              <a:t>Click to edit the title text format单击此处编辑母版标题样式</a:t>
            </a:r>
            <a:endParaRPr/>
          </a:p>
        </p:txBody>
      </p:sp>
      <p:sp>
        <p:nvSpPr>
          <p:cNvPr id="166" name="PlaceHolder 40"/>
          <p:cNvSpPr>
            <a:spLocks noGrp="1"/>
          </p:cNvSpPr>
          <p:nvPr>
            <p:ph type="body"/>
          </p:nvPr>
        </p:nvSpPr>
        <p:spPr>
          <a:xfrm>
            <a:off x="457200" y="1295280"/>
            <a:ext cx="8229240" cy="4830480"/>
          </a:xfrm>
          <a:prstGeom prst="rect">
            <a:avLst/>
          </a:prstGeom>
        </p:spPr>
        <p:txBody>
          <a:bodyPr/>
          <a:lstStyle/>
          <a:p>
            <a:pPr>
              <a:buSzPct val="45000"/>
              <a:buFont typeface="StarSymbol"/>
              <a:buChar char=""/>
            </a:pPr>
            <a:r>
              <a:rPr lang="en-US" sz="2400">
                <a:solidFill>
                  <a:srgbClr val="000000"/>
                </a:solidFill>
                <a:latin typeface="Calibri"/>
                <a:ea typeface="微软雅黑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400">
                <a:solidFill>
                  <a:srgbClr val="000000"/>
                </a:solidFill>
                <a:latin typeface="Calibri"/>
                <a:ea typeface="微软雅黑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solidFill>
                  <a:srgbClr val="000000"/>
                </a:solidFill>
                <a:latin typeface="Calibri"/>
                <a:ea typeface="微软雅黑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400">
                <a:solidFill>
                  <a:srgbClr val="000000"/>
                </a:solidFill>
                <a:latin typeface="Calibri"/>
                <a:ea typeface="微软雅黑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400">
                <a:solidFill>
                  <a:srgbClr val="000000"/>
                </a:solidFill>
                <a:latin typeface="Calibri"/>
                <a:ea typeface="微软雅黑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400">
                <a:solidFill>
                  <a:srgbClr val="000000"/>
                </a:solidFill>
                <a:latin typeface="Calibri"/>
                <a:ea typeface="微软雅黑"/>
              </a:rPr>
              <a:t>Sixth Outline Level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"/>
            </a:pPr>
            <a:r>
              <a:rPr lang="en-US" sz="2400">
                <a:solidFill>
                  <a:srgbClr val="000000"/>
                </a:solidFill>
                <a:latin typeface="Calibri"/>
                <a:ea typeface="微软雅黑"/>
              </a:rPr>
              <a:t>Seventh Outline Level单击此处编辑母版文本样式</a:t>
            </a:r>
            <a:endParaRPr/>
          </a:p>
          <a:p>
            <a:pPr lvl="1">
              <a:lnSpc>
                <a:spcPct val="100000"/>
              </a:lnSpc>
              <a:buFont typeface="Wingdings" charset="2"/>
              <a:buChar char=""/>
            </a:pPr>
            <a:r>
              <a:rPr lang="en-US" sz="2000">
                <a:solidFill>
                  <a:srgbClr val="000000"/>
                </a:solidFill>
                <a:latin typeface="Calibri"/>
                <a:ea typeface="微软雅黑"/>
              </a:rPr>
              <a:t>第二级</a:t>
            </a:r>
            <a:endParaRPr/>
          </a:p>
          <a:p>
            <a:pPr lvl="1">
              <a:buFont typeface="Wingdings" charset="2"/>
              <a:buChar char=""/>
            </a:pPr>
            <a:r>
              <a:rPr lang="en-US" sz="2400">
                <a:solidFill>
                  <a:srgbClr val="000000"/>
                </a:solidFill>
                <a:latin typeface="Calibri"/>
                <a:ea typeface="微软雅黑"/>
              </a:rPr>
              <a:t>第三级</a:t>
            </a:r>
            <a:endParaRPr/>
          </a:p>
          <a:p>
            <a:pPr lvl="2">
              <a:buFont typeface="StarSymbol"/>
              <a:buChar char=""/>
            </a:pPr>
            <a:r>
              <a:rPr lang="en-US" sz="1600">
                <a:solidFill>
                  <a:srgbClr val="000000"/>
                </a:solidFill>
                <a:latin typeface="Calibri"/>
                <a:ea typeface="微软雅黑"/>
              </a:rPr>
              <a:t>第四级</a:t>
            </a:r>
            <a:endParaRPr/>
          </a:p>
          <a:p>
            <a:pPr lvl="3">
              <a:buFont typeface="StarSymbol"/>
              <a:buChar char=""/>
            </a:pPr>
            <a:r>
              <a:rPr lang="en-US" sz="1600">
                <a:solidFill>
                  <a:srgbClr val="000000"/>
                </a:solidFill>
                <a:latin typeface="Calibri"/>
                <a:ea typeface="微软雅黑"/>
              </a:rPr>
              <a:t>第五级</a:t>
            </a:r>
            <a:endParaRPr/>
          </a:p>
        </p:txBody>
      </p:sp>
      <p:sp>
        <p:nvSpPr>
          <p:cNvPr id="167" name="PlaceHolder 41"/>
          <p:cNvSpPr>
            <a:spLocks noGrp="1"/>
          </p:cNvSpPr>
          <p:nvPr>
            <p:ph type="dt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sp>
        <p:nvSpPr>
          <p:cNvPr id="168" name="PlaceHolder 42"/>
          <p:cNvSpPr>
            <a:spLocks noGrp="1"/>
          </p:cNvSpPr>
          <p:nvPr>
            <p:ph type="ftr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sp>
        <p:nvSpPr>
          <p:cNvPr id="169" name="PlaceHolder 43"/>
          <p:cNvSpPr>
            <a:spLocks noGrp="1"/>
          </p:cNvSpPr>
          <p:nvPr>
            <p:ph type="sldNum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CustomShape 1"/>
          <p:cNvSpPr/>
          <p:nvPr/>
        </p:nvSpPr>
        <p:spPr>
          <a:xfrm>
            <a:off x="0" y="228600"/>
            <a:ext cx="9143640" cy="837720"/>
          </a:xfrm>
          <a:prstGeom prst="rect">
            <a:avLst/>
          </a:prstGeom>
          <a:gradFill>
            <a:gsLst>
              <a:gs pos="0">
                <a:srgbClr val="122032"/>
              </a:gs>
              <a:gs pos="100000">
                <a:srgbClr val="2E507A"/>
              </a:gs>
            </a:gsLst>
            <a:lin ang="0"/>
          </a:gradFill>
        </p:spPr>
      </p:sp>
      <p:sp>
        <p:nvSpPr>
          <p:cNvPr id="203" name="CustomShape 2"/>
          <p:cNvSpPr/>
          <p:nvPr/>
        </p:nvSpPr>
        <p:spPr>
          <a:xfrm>
            <a:off x="6613560" y="5918040"/>
            <a:ext cx="506160" cy="469440"/>
          </a:xfrm>
          <a:prstGeom prst="rect">
            <a:avLst/>
          </a:prstGeom>
          <a:solidFill>
            <a:srgbClr val="8AC246"/>
          </a:solidFill>
          <a:ln w="9360">
            <a:solidFill>
              <a:srgbClr val="DDDDDD"/>
            </a:solidFill>
            <a:miter/>
          </a:ln>
        </p:spPr>
      </p:sp>
      <p:sp>
        <p:nvSpPr>
          <p:cNvPr id="204" name="CustomShape 3"/>
          <p:cNvSpPr/>
          <p:nvPr/>
        </p:nvSpPr>
        <p:spPr>
          <a:xfrm>
            <a:off x="7629480" y="59180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05" name="CustomShape 4"/>
          <p:cNvSpPr/>
          <p:nvPr/>
        </p:nvSpPr>
        <p:spPr>
          <a:xfrm>
            <a:off x="7113600" y="5440320"/>
            <a:ext cx="507600" cy="47268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06" name="CustomShape 5"/>
          <p:cNvSpPr/>
          <p:nvPr/>
        </p:nvSpPr>
        <p:spPr>
          <a:xfrm>
            <a:off x="8626320" y="59180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07" name="CustomShape 6"/>
          <p:cNvSpPr/>
          <p:nvPr/>
        </p:nvSpPr>
        <p:spPr>
          <a:xfrm>
            <a:off x="4575240" y="59180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08" name="CustomShape 7"/>
          <p:cNvSpPr/>
          <p:nvPr/>
        </p:nvSpPr>
        <p:spPr>
          <a:xfrm>
            <a:off x="5600880" y="59180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09" name="CustomShape 8"/>
          <p:cNvSpPr/>
          <p:nvPr/>
        </p:nvSpPr>
        <p:spPr>
          <a:xfrm>
            <a:off x="5083200" y="5440320"/>
            <a:ext cx="507600" cy="47268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10" name="CustomShape 9"/>
          <p:cNvSpPr/>
          <p:nvPr/>
        </p:nvSpPr>
        <p:spPr>
          <a:xfrm>
            <a:off x="6097680" y="5440320"/>
            <a:ext cx="509400" cy="47268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11" name="CustomShape 10"/>
          <p:cNvSpPr/>
          <p:nvPr/>
        </p:nvSpPr>
        <p:spPr>
          <a:xfrm>
            <a:off x="4068720" y="5440320"/>
            <a:ext cx="509400" cy="472680"/>
          </a:xfrm>
          <a:prstGeom prst="rect">
            <a:avLst/>
          </a:prstGeom>
          <a:solidFill>
            <a:srgbClr val="8AC246"/>
          </a:solidFill>
          <a:ln w="9360">
            <a:solidFill>
              <a:srgbClr val="DDDDDD"/>
            </a:solidFill>
            <a:miter/>
          </a:ln>
        </p:spPr>
      </p:sp>
      <p:sp>
        <p:nvSpPr>
          <p:cNvPr id="212" name="CustomShape 11"/>
          <p:cNvSpPr/>
          <p:nvPr/>
        </p:nvSpPr>
        <p:spPr>
          <a:xfrm>
            <a:off x="6605640" y="4971960"/>
            <a:ext cx="506160" cy="472680"/>
          </a:xfrm>
          <a:prstGeom prst="rect">
            <a:avLst/>
          </a:prstGeom>
          <a:solidFill>
            <a:srgbClr val="EAEAEA"/>
          </a:solidFill>
          <a:ln w="9360">
            <a:solidFill>
              <a:srgbClr val="DDDDDD"/>
            </a:solidFill>
            <a:miter/>
          </a:ln>
        </p:spPr>
      </p:sp>
      <p:sp>
        <p:nvSpPr>
          <p:cNvPr id="213" name="CustomShape 12"/>
          <p:cNvSpPr/>
          <p:nvPr/>
        </p:nvSpPr>
        <p:spPr>
          <a:xfrm>
            <a:off x="7623000" y="4971960"/>
            <a:ext cx="506160" cy="472680"/>
          </a:xfrm>
          <a:prstGeom prst="rect">
            <a:avLst/>
          </a:prstGeom>
          <a:solidFill>
            <a:srgbClr val="8AC246"/>
          </a:solidFill>
          <a:ln w="9360">
            <a:solidFill>
              <a:srgbClr val="DDDDDD"/>
            </a:solidFill>
            <a:miter/>
          </a:ln>
        </p:spPr>
      </p:sp>
      <p:sp>
        <p:nvSpPr>
          <p:cNvPr id="214" name="CustomShape 13"/>
          <p:cNvSpPr/>
          <p:nvPr/>
        </p:nvSpPr>
        <p:spPr>
          <a:xfrm>
            <a:off x="8628120" y="4971960"/>
            <a:ext cx="507600" cy="472680"/>
          </a:xfrm>
          <a:prstGeom prst="rect">
            <a:avLst/>
          </a:prstGeom>
          <a:solidFill>
            <a:srgbClr val="EAEAEA"/>
          </a:solidFill>
          <a:ln w="9360">
            <a:solidFill>
              <a:srgbClr val="DDDDDD"/>
            </a:solidFill>
            <a:miter/>
          </a:ln>
        </p:spPr>
      </p:sp>
      <p:sp>
        <p:nvSpPr>
          <p:cNvPr id="215" name="CustomShape 14"/>
          <p:cNvSpPr/>
          <p:nvPr/>
        </p:nvSpPr>
        <p:spPr>
          <a:xfrm>
            <a:off x="5600880" y="4971960"/>
            <a:ext cx="506160" cy="472680"/>
          </a:xfrm>
          <a:prstGeom prst="rect">
            <a:avLst/>
          </a:prstGeom>
          <a:solidFill>
            <a:srgbClr val="EFC821"/>
          </a:solidFill>
          <a:ln w="9360">
            <a:solidFill>
              <a:srgbClr val="DDDDDD"/>
            </a:solidFill>
            <a:miter/>
          </a:ln>
        </p:spPr>
      </p:sp>
      <p:sp>
        <p:nvSpPr>
          <p:cNvPr id="216" name="CustomShape 15"/>
          <p:cNvSpPr/>
          <p:nvPr/>
        </p:nvSpPr>
        <p:spPr>
          <a:xfrm>
            <a:off x="8128080" y="6386400"/>
            <a:ext cx="506160" cy="4712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17" name="CustomShape 16"/>
          <p:cNvSpPr/>
          <p:nvPr/>
        </p:nvSpPr>
        <p:spPr>
          <a:xfrm>
            <a:off x="5091120" y="6386400"/>
            <a:ext cx="507600" cy="4712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18" name="CustomShape 17"/>
          <p:cNvSpPr/>
          <p:nvPr/>
        </p:nvSpPr>
        <p:spPr>
          <a:xfrm>
            <a:off x="6105600" y="6386400"/>
            <a:ext cx="507600" cy="471240"/>
          </a:xfrm>
          <a:prstGeom prst="rect">
            <a:avLst/>
          </a:prstGeom>
          <a:solidFill>
            <a:srgbClr val="EFC821"/>
          </a:solidFill>
          <a:ln w="9360">
            <a:solidFill>
              <a:srgbClr val="DDDDDD"/>
            </a:solidFill>
            <a:miter/>
          </a:ln>
        </p:spPr>
      </p:sp>
      <p:sp>
        <p:nvSpPr>
          <p:cNvPr id="219" name="CustomShape 18"/>
          <p:cNvSpPr/>
          <p:nvPr/>
        </p:nvSpPr>
        <p:spPr>
          <a:xfrm>
            <a:off x="4068720" y="6386400"/>
            <a:ext cx="509400" cy="4712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20" name="CustomShape 19"/>
          <p:cNvSpPr/>
          <p:nvPr/>
        </p:nvSpPr>
        <p:spPr>
          <a:xfrm>
            <a:off x="8113680" y="5440320"/>
            <a:ext cx="506160" cy="472680"/>
          </a:xfrm>
          <a:prstGeom prst="rect">
            <a:avLst/>
          </a:prstGeom>
          <a:solidFill>
            <a:srgbClr val="EFC821"/>
          </a:solidFill>
          <a:ln w="9360">
            <a:solidFill>
              <a:srgbClr val="DDDDDD"/>
            </a:solidFill>
            <a:miter/>
          </a:ln>
        </p:spPr>
      </p:sp>
      <p:sp>
        <p:nvSpPr>
          <p:cNvPr id="221" name="CustomShape 20"/>
          <p:cNvSpPr/>
          <p:nvPr/>
        </p:nvSpPr>
        <p:spPr>
          <a:xfrm>
            <a:off x="4575240" y="49658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22" name="CustomShape 21"/>
          <p:cNvSpPr/>
          <p:nvPr/>
        </p:nvSpPr>
        <p:spPr>
          <a:xfrm>
            <a:off x="7113600" y="6384960"/>
            <a:ext cx="507600" cy="4712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23" name="CustomShape 22"/>
          <p:cNvSpPr/>
          <p:nvPr/>
        </p:nvSpPr>
        <p:spPr>
          <a:xfrm>
            <a:off x="3556080" y="59180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24" name="CustomShape 23"/>
          <p:cNvSpPr/>
          <p:nvPr/>
        </p:nvSpPr>
        <p:spPr>
          <a:xfrm>
            <a:off x="3038400" y="5440320"/>
            <a:ext cx="506160" cy="47268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25" name="CustomShape 24"/>
          <p:cNvSpPr/>
          <p:nvPr/>
        </p:nvSpPr>
        <p:spPr>
          <a:xfrm>
            <a:off x="3556080" y="4971960"/>
            <a:ext cx="506160" cy="472680"/>
          </a:xfrm>
          <a:prstGeom prst="rect">
            <a:avLst/>
          </a:prstGeom>
          <a:solidFill>
            <a:srgbClr val="EFC821"/>
          </a:solidFill>
          <a:ln w="9360">
            <a:solidFill>
              <a:srgbClr val="DDDDDD"/>
            </a:solidFill>
            <a:miter/>
          </a:ln>
        </p:spPr>
      </p:sp>
      <p:sp>
        <p:nvSpPr>
          <p:cNvPr id="226" name="CustomShape 25"/>
          <p:cNvSpPr/>
          <p:nvPr/>
        </p:nvSpPr>
        <p:spPr>
          <a:xfrm>
            <a:off x="3046320" y="6386400"/>
            <a:ext cx="507600" cy="471240"/>
          </a:xfrm>
          <a:prstGeom prst="rect">
            <a:avLst/>
          </a:prstGeom>
          <a:solidFill>
            <a:srgbClr val="EFC821"/>
          </a:solidFill>
          <a:ln w="9360">
            <a:solidFill>
              <a:srgbClr val="DDDDDD"/>
            </a:solidFill>
            <a:miter/>
          </a:ln>
        </p:spPr>
      </p:sp>
      <p:sp>
        <p:nvSpPr>
          <p:cNvPr id="227" name="CustomShape 26"/>
          <p:cNvSpPr/>
          <p:nvPr/>
        </p:nvSpPr>
        <p:spPr>
          <a:xfrm>
            <a:off x="1523880" y="5918040"/>
            <a:ext cx="506160" cy="469440"/>
          </a:xfrm>
          <a:prstGeom prst="rect">
            <a:avLst/>
          </a:prstGeom>
          <a:solidFill>
            <a:srgbClr val="8AC246"/>
          </a:solidFill>
          <a:ln w="9360">
            <a:solidFill>
              <a:srgbClr val="DDDDDD"/>
            </a:solidFill>
            <a:miter/>
          </a:ln>
        </p:spPr>
      </p:sp>
      <p:sp>
        <p:nvSpPr>
          <p:cNvPr id="228" name="CustomShape 27"/>
          <p:cNvSpPr/>
          <p:nvPr/>
        </p:nvSpPr>
        <p:spPr>
          <a:xfrm>
            <a:off x="2540160" y="59180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29" name="CustomShape 28"/>
          <p:cNvSpPr/>
          <p:nvPr/>
        </p:nvSpPr>
        <p:spPr>
          <a:xfrm>
            <a:off x="2023920" y="5440320"/>
            <a:ext cx="506160" cy="47268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30" name="CustomShape 29"/>
          <p:cNvSpPr/>
          <p:nvPr/>
        </p:nvSpPr>
        <p:spPr>
          <a:xfrm>
            <a:off x="511200" y="5918040"/>
            <a:ext cx="506160" cy="4694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31" name="CustomShape 30"/>
          <p:cNvSpPr/>
          <p:nvPr/>
        </p:nvSpPr>
        <p:spPr>
          <a:xfrm>
            <a:off x="4680" y="5440320"/>
            <a:ext cx="506160" cy="47268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32" name="CustomShape 31"/>
          <p:cNvSpPr/>
          <p:nvPr/>
        </p:nvSpPr>
        <p:spPr>
          <a:xfrm>
            <a:off x="1008000" y="5440320"/>
            <a:ext cx="507600" cy="47268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33" name="CustomShape 32"/>
          <p:cNvSpPr/>
          <p:nvPr/>
        </p:nvSpPr>
        <p:spPr>
          <a:xfrm>
            <a:off x="1514520" y="4971960"/>
            <a:ext cx="507600" cy="472680"/>
          </a:xfrm>
          <a:prstGeom prst="rect">
            <a:avLst/>
          </a:prstGeom>
          <a:solidFill>
            <a:srgbClr val="EAEAEA"/>
          </a:solidFill>
          <a:ln w="9360">
            <a:solidFill>
              <a:srgbClr val="DDDDDD"/>
            </a:solidFill>
            <a:miter/>
          </a:ln>
        </p:spPr>
      </p:sp>
      <p:sp>
        <p:nvSpPr>
          <p:cNvPr id="234" name="CustomShape 33"/>
          <p:cNvSpPr/>
          <p:nvPr/>
        </p:nvSpPr>
        <p:spPr>
          <a:xfrm>
            <a:off x="2532240" y="4971960"/>
            <a:ext cx="507600" cy="472680"/>
          </a:xfrm>
          <a:prstGeom prst="rect">
            <a:avLst/>
          </a:prstGeom>
          <a:solidFill>
            <a:srgbClr val="EAEAEA"/>
          </a:solidFill>
          <a:ln w="9360">
            <a:solidFill>
              <a:srgbClr val="DDDDDD"/>
            </a:solidFill>
            <a:miter/>
          </a:ln>
        </p:spPr>
      </p:sp>
      <p:sp>
        <p:nvSpPr>
          <p:cNvPr id="235" name="CustomShape 34"/>
          <p:cNvSpPr/>
          <p:nvPr/>
        </p:nvSpPr>
        <p:spPr>
          <a:xfrm>
            <a:off x="511200" y="4971960"/>
            <a:ext cx="506160" cy="472680"/>
          </a:xfrm>
          <a:prstGeom prst="rect">
            <a:avLst/>
          </a:prstGeom>
          <a:solidFill>
            <a:srgbClr val="EFC821"/>
          </a:solidFill>
          <a:ln w="9360">
            <a:solidFill>
              <a:srgbClr val="DDDDDD"/>
            </a:solidFill>
            <a:miter/>
          </a:ln>
        </p:spPr>
      </p:sp>
      <p:sp>
        <p:nvSpPr>
          <p:cNvPr id="236" name="CustomShape 35"/>
          <p:cNvSpPr/>
          <p:nvPr/>
        </p:nvSpPr>
        <p:spPr>
          <a:xfrm>
            <a:off x="12600" y="6386400"/>
            <a:ext cx="507600" cy="4712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37" name="CustomShape 36"/>
          <p:cNvSpPr/>
          <p:nvPr/>
        </p:nvSpPr>
        <p:spPr>
          <a:xfrm>
            <a:off x="1015920" y="6386400"/>
            <a:ext cx="507600" cy="4712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38" name="CustomShape 37"/>
          <p:cNvSpPr/>
          <p:nvPr/>
        </p:nvSpPr>
        <p:spPr>
          <a:xfrm>
            <a:off x="2023920" y="6384960"/>
            <a:ext cx="506160" cy="471240"/>
          </a:xfrm>
          <a:prstGeom prst="rect">
            <a:avLst/>
          </a:prstGeom>
          <a:solidFill>
            <a:srgbClr val="DDDDDD"/>
          </a:solidFill>
          <a:ln w="9360">
            <a:solidFill>
              <a:srgbClr val="DDDDDD"/>
            </a:solidFill>
            <a:miter/>
          </a:ln>
        </p:spPr>
      </p:sp>
      <p:sp>
        <p:nvSpPr>
          <p:cNvPr id="239" name="CustomShape 38"/>
          <p:cNvSpPr/>
          <p:nvPr/>
        </p:nvSpPr>
        <p:spPr>
          <a:xfrm>
            <a:off x="0" y="4908600"/>
            <a:ext cx="9143640" cy="1477440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rgbClr val="FFFFFF"/>
              </a:gs>
            </a:gsLst>
            <a:lin ang="5400000"/>
          </a:gradFill>
        </p:spPr>
      </p:sp>
      <p:sp>
        <p:nvSpPr>
          <p:cNvPr id="240" name="PlaceHolder 39"/>
          <p:cNvSpPr>
            <a:spLocks noGrp="1"/>
          </p:cNvSpPr>
          <p:nvPr>
            <p:ph type="title"/>
          </p:nvPr>
        </p:nvSpPr>
        <p:spPr>
          <a:xfrm>
            <a:off x="1792440" y="4800600"/>
            <a:ext cx="5486040" cy="566280"/>
          </a:xfrm>
          <a:prstGeom prst="rect">
            <a:avLst/>
          </a:prstGeom>
        </p:spPr>
        <p:txBody>
          <a:bodyPr anchor="b"/>
          <a:lstStyle/>
          <a:p>
            <a:pPr>
              <a:lnSpc>
                <a:spcPct val="100000"/>
              </a:lnSpc>
            </a:pPr>
            <a:r>
              <a:rPr lang="en-US" sz="2000" b="1">
                <a:solidFill>
                  <a:srgbClr val="FFFFFF"/>
                </a:solidFill>
                <a:latin typeface="Arial"/>
                <a:ea typeface="微软雅黑"/>
              </a:rPr>
              <a:t>Click to edit the title text format单击此处编辑母版标题样式</a:t>
            </a:r>
            <a:endParaRPr/>
          </a:p>
        </p:txBody>
      </p:sp>
      <p:sp>
        <p:nvSpPr>
          <p:cNvPr id="241" name="PlaceHolder 40"/>
          <p:cNvSpPr>
            <a:spLocks noGrp="1"/>
          </p:cNvSpPr>
          <p:nvPr>
            <p:ph type="body"/>
          </p:nvPr>
        </p:nvSpPr>
        <p:spPr>
          <a:xfrm>
            <a:off x="1792440" y="612720"/>
            <a:ext cx="5486040" cy="411444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200" b="1">
                <a:solidFill>
                  <a:srgbClr val="000000"/>
                </a:solidFill>
                <a:latin typeface="Calibri"/>
                <a:ea typeface="微软雅黑"/>
              </a:rPr>
              <a:t>Click to edit the outline text format</a:t>
            </a:r>
            <a:endParaRPr/>
          </a:p>
          <a:p>
            <a:pPr lvl="1">
              <a:lnSpc>
                <a:spcPct val="100000"/>
              </a:lnSpc>
              <a:buSzPct val="75000"/>
              <a:buFont typeface="StarSymbol"/>
              <a:buChar char=""/>
            </a:pPr>
            <a:r>
              <a:rPr lang="en-US" sz="3200" b="1">
                <a:solidFill>
                  <a:srgbClr val="000000"/>
                </a:solidFill>
                <a:latin typeface="Calibri"/>
                <a:ea typeface="微软雅黑"/>
              </a:rPr>
              <a:t>Second Outline Level</a:t>
            </a:r>
            <a:endParaRPr/>
          </a:p>
          <a:p>
            <a:pPr lvl="2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3200" b="1">
                <a:solidFill>
                  <a:srgbClr val="000000"/>
                </a:solidFill>
                <a:latin typeface="Calibri"/>
                <a:ea typeface="微软雅黑"/>
              </a:rPr>
              <a:t>Third Outline Level</a:t>
            </a:r>
            <a:endParaRPr/>
          </a:p>
          <a:p>
            <a:pPr lvl="3">
              <a:lnSpc>
                <a:spcPct val="100000"/>
              </a:lnSpc>
              <a:buSzPct val="75000"/>
              <a:buFont typeface="StarSymbol"/>
              <a:buChar char=""/>
            </a:pPr>
            <a:r>
              <a:rPr lang="en-US" sz="3200" b="1">
                <a:solidFill>
                  <a:srgbClr val="000000"/>
                </a:solidFill>
                <a:latin typeface="Calibri"/>
                <a:ea typeface="微软雅黑"/>
              </a:rPr>
              <a:t>Fourth Outline Level</a:t>
            </a:r>
            <a:endParaRPr/>
          </a:p>
          <a:p>
            <a:pPr lvl="4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3200" b="1">
                <a:solidFill>
                  <a:srgbClr val="000000"/>
                </a:solidFill>
                <a:latin typeface="Calibri"/>
                <a:ea typeface="微软雅黑"/>
              </a:rPr>
              <a:t>Fifth Outline Level</a:t>
            </a:r>
            <a:endParaRPr/>
          </a:p>
          <a:p>
            <a:pPr lvl="5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3200" b="1">
                <a:solidFill>
                  <a:srgbClr val="000000"/>
                </a:solidFill>
                <a:latin typeface="Calibri"/>
                <a:ea typeface="微软雅黑"/>
              </a:rPr>
              <a:t>Sixth Outline Level</a:t>
            </a:r>
            <a:endParaRPr/>
          </a:p>
          <a:p>
            <a:pPr lvl="6">
              <a:lnSpc>
                <a:spcPct val="100000"/>
              </a:lnSpc>
              <a:buSzPct val="45000"/>
              <a:buFont typeface="StarSymbol"/>
              <a:buChar char=""/>
            </a:pPr>
            <a:r>
              <a:rPr lang="en-US" sz="3200" b="1">
                <a:solidFill>
                  <a:srgbClr val="000000"/>
                </a:solidFill>
                <a:latin typeface="Calibri"/>
                <a:ea typeface="微软雅黑"/>
              </a:rPr>
              <a:t>Seventh Outline Level</a:t>
            </a:r>
            <a:endParaRPr/>
          </a:p>
        </p:txBody>
      </p:sp>
      <p:sp>
        <p:nvSpPr>
          <p:cNvPr id="242" name="PlaceHolder 41"/>
          <p:cNvSpPr>
            <a:spLocks noGrp="1"/>
          </p:cNvSpPr>
          <p:nvPr>
            <p:ph type="body"/>
          </p:nvPr>
        </p:nvSpPr>
        <p:spPr>
          <a:xfrm>
            <a:off x="1792440" y="5367240"/>
            <a:ext cx="5486040" cy="804600"/>
          </a:xfrm>
          <a:prstGeom prst="rect">
            <a:avLst/>
          </a:prstGeom>
        </p:spPr>
        <p:txBody>
          <a:bodyPr/>
          <a:lstStyle/>
          <a:p>
            <a:pPr>
              <a:buSzPct val="45000"/>
              <a:buFont typeface="StarSymbol"/>
              <a:buChar char=""/>
            </a:pPr>
            <a:r>
              <a:rPr lang="en-US" sz="1400">
                <a:solidFill>
                  <a:srgbClr val="000000"/>
                </a:solidFill>
                <a:latin typeface="Calibri"/>
                <a:ea typeface="宋体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1400">
                <a:solidFill>
                  <a:srgbClr val="000000"/>
                </a:solidFill>
                <a:latin typeface="Calibri"/>
                <a:ea typeface="宋体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1400">
                <a:solidFill>
                  <a:srgbClr val="000000"/>
                </a:solidFill>
                <a:latin typeface="Calibri"/>
                <a:ea typeface="宋体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1400">
                <a:solidFill>
                  <a:srgbClr val="000000"/>
                </a:solidFill>
                <a:latin typeface="Calibri"/>
                <a:ea typeface="宋体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1400">
                <a:solidFill>
                  <a:srgbClr val="000000"/>
                </a:solidFill>
                <a:latin typeface="Calibri"/>
                <a:ea typeface="宋体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1400">
                <a:solidFill>
                  <a:srgbClr val="000000"/>
                </a:solidFill>
                <a:latin typeface="Calibri"/>
                <a:ea typeface="宋体"/>
              </a:rPr>
              <a:t>Sixth Outline Level</a:t>
            </a:r>
            <a:endParaRPr/>
          </a:p>
          <a:p>
            <a:pPr>
              <a:lnSpc>
                <a:spcPct val="100000"/>
              </a:lnSpc>
            </a:pPr>
            <a:r>
              <a:rPr lang="en-US" sz="1400">
                <a:solidFill>
                  <a:srgbClr val="000000"/>
                </a:solidFill>
                <a:latin typeface="Calibri"/>
                <a:ea typeface="宋体"/>
              </a:rPr>
              <a:t>Seventh Outline Level单击此处编辑母版文本样式</a:t>
            </a:r>
            <a:endParaRPr/>
          </a:p>
        </p:txBody>
      </p:sp>
      <p:sp>
        <p:nvSpPr>
          <p:cNvPr id="243" name="PlaceHolder 42"/>
          <p:cNvSpPr>
            <a:spLocks noGrp="1"/>
          </p:cNvSpPr>
          <p:nvPr>
            <p:ph type="dt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sp>
        <p:nvSpPr>
          <p:cNvPr id="244" name="PlaceHolder 43"/>
          <p:cNvSpPr>
            <a:spLocks noGrp="1"/>
          </p:cNvSpPr>
          <p:nvPr>
            <p:ph type="ftr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sp>
        <p:nvSpPr>
          <p:cNvPr id="245" name="PlaceHolder 44"/>
          <p:cNvSpPr>
            <a:spLocks noGrp="1"/>
          </p:cNvSpPr>
          <p:nvPr>
            <p:ph type="sldNum"/>
          </p:nvPr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C1F191D1-61C1-4101-91B1-81D18101E1A1}" type="slidenum">
              <a:rPr lang="en-US" b="1">
                <a:solidFill>
                  <a:srgbClr val="000000"/>
                </a:solidFill>
                <a:latin typeface="Calibri"/>
                <a:ea typeface="微软雅黑"/>
              </a:rPr>
              <a:pPr>
                <a:lnSpc>
                  <a:spcPct val="100000"/>
                </a:lnSpc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1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4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7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TextShape 1"/>
          <p:cNvSpPr txBox="1"/>
          <p:nvPr/>
        </p:nvSpPr>
        <p:spPr>
          <a:xfrm>
            <a:off x="467640" y="2637000"/>
            <a:ext cx="8142840" cy="9331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3200" dirty="0" smtClean="0">
                <a:solidFill>
                  <a:srgbClr val="FFFFFF"/>
                </a:solidFill>
                <a:latin typeface="Arial"/>
                <a:ea typeface="微软雅黑"/>
              </a:rPr>
              <a:t>Recognition </a:t>
            </a:r>
            <a:r>
              <a:rPr lang="en-US" sz="3200" dirty="0">
                <a:solidFill>
                  <a:srgbClr val="FFFFFF"/>
                </a:solidFill>
                <a:latin typeface="Arial"/>
                <a:ea typeface="微软雅黑"/>
              </a:rPr>
              <a:t>and </a:t>
            </a:r>
            <a:r>
              <a:rPr lang="en-US" sz="3200" dirty="0" err="1">
                <a:solidFill>
                  <a:srgbClr val="FFFFFF"/>
                </a:solidFill>
                <a:latin typeface="Arial"/>
                <a:ea typeface="微软雅黑"/>
              </a:rPr>
              <a:t>Measuremeant</a:t>
            </a:r>
            <a:r>
              <a:rPr lang="en-US" sz="3200" dirty="0">
                <a:solidFill>
                  <a:srgbClr val="FFFFFF"/>
                </a:solidFill>
                <a:latin typeface="Arial"/>
                <a:ea typeface="微软雅黑"/>
              </a:rPr>
              <a:t> for LAMOST Galaxy </a:t>
            </a:r>
            <a:r>
              <a:rPr lang="en-US" sz="3200" dirty="0" smtClean="0">
                <a:solidFill>
                  <a:srgbClr val="FFFFFF"/>
                </a:solidFill>
                <a:latin typeface="Arial"/>
                <a:ea typeface="微软雅黑"/>
              </a:rPr>
              <a:t>Spectra</a:t>
            </a:r>
            <a:r>
              <a:rPr lang="en-US" sz="4000" dirty="0">
                <a:solidFill>
                  <a:srgbClr val="FFFFFF"/>
                </a:solidFill>
                <a:latin typeface="Arial"/>
                <a:ea typeface="微软雅黑"/>
              </a:rPr>
              <a:t>
</a:t>
            </a:r>
            <a:endParaRPr lang="en-US" sz="4000" dirty="0" smtClean="0">
              <a:solidFill>
                <a:srgbClr val="FFFFFF"/>
              </a:solidFill>
              <a:latin typeface="Arial"/>
              <a:ea typeface="微软雅黑"/>
            </a:endParaRPr>
          </a:p>
          <a:p>
            <a:pPr algn="ctr">
              <a:lnSpc>
                <a:spcPct val="100000"/>
              </a:lnSpc>
            </a:pPr>
            <a:r>
              <a:rPr lang="zh-CN" altLang="en-US" sz="2400" dirty="0" smtClean="0">
                <a:solidFill>
                  <a:srgbClr val="FFFFFF"/>
                </a:solidFill>
                <a:latin typeface="Arial"/>
                <a:ea typeface="微软雅黑"/>
              </a:rPr>
              <a:t>张</a:t>
            </a:r>
            <a:r>
              <a:rPr lang="zh-CN" altLang="en-US" sz="2400" dirty="0" smtClean="0">
                <a:solidFill>
                  <a:srgbClr val="FFFFFF"/>
                </a:solidFill>
                <a:latin typeface="Arial"/>
                <a:ea typeface="微软雅黑"/>
              </a:rPr>
              <a:t>健</a:t>
            </a:r>
            <a:r>
              <a:rPr lang="zh-CN" altLang="en-US" sz="2400" dirty="0" smtClean="0">
                <a:solidFill>
                  <a:srgbClr val="FFFFFF"/>
                </a:solidFill>
                <a:latin typeface="Arial"/>
                <a:ea typeface="微软雅黑"/>
              </a:rPr>
              <a:t>楠           </a:t>
            </a:r>
            <a:r>
              <a:rPr lang="zh-CN" altLang="en-US" dirty="0" smtClean="0">
                <a:solidFill>
                  <a:srgbClr val="FFFFFF"/>
                </a:solidFill>
                <a:latin typeface="Arial"/>
                <a:ea typeface="微软雅黑"/>
              </a:rPr>
              <a:t>天</a:t>
            </a:r>
            <a:r>
              <a:rPr lang="zh-CN" altLang="en-US" dirty="0" smtClean="0">
                <a:solidFill>
                  <a:srgbClr val="FFFFFF"/>
                </a:solidFill>
                <a:latin typeface="Arial"/>
                <a:ea typeface="微软雅黑"/>
              </a:rPr>
              <a:t>水 </a:t>
            </a:r>
            <a:r>
              <a:rPr lang="en-US" altLang="zh-CN" dirty="0" smtClean="0">
                <a:solidFill>
                  <a:srgbClr val="FFFFFF"/>
                </a:solidFill>
                <a:latin typeface="Arial"/>
                <a:ea typeface="微软雅黑"/>
              </a:rPr>
              <a:t>2015</a:t>
            </a:r>
            <a:endParaRPr lang="en-US" dirty="0" smtClean="0">
              <a:solidFill>
                <a:srgbClr val="FFFFFF"/>
              </a:solidFill>
              <a:latin typeface="Arial"/>
              <a:ea typeface="微软雅黑"/>
            </a:endParaRPr>
          </a:p>
          <a:p>
            <a:pPr algn="ctr"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TextShape 1"/>
          <p:cNvSpPr txBox="1"/>
          <p:nvPr/>
        </p:nvSpPr>
        <p:spPr>
          <a:xfrm>
            <a:off x="457200" y="276120"/>
            <a:ext cx="8229240" cy="7902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3200" dirty="0">
                <a:solidFill>
                  <a:srgbClr val="FFFFFF"/>
                </a:solidFill>
                <a:latin typeface="Arial"/>
                <a:ea typeface="微软雅黑"/>
              </a:rPr>
              <a:t>Galaxy </a:t>
            </a:r>
            <a:r>
              <a:rPr lang="en-US" sz="3200" dirty="0" smtClean="0">
                <a:solidFill>
                  <a:srgbClr val="FFFFFF"/>
                </a:solidFill>
                <a:latin typeface="Arial"/>
                <a:ea typeface="微软雅黑"/>
              </a:rPr>
              <a:t>Module </a:t>
            </a:r>
            <a:endParaRPr dirty="0"/>
          </a:p>
        </p:txBody>
      </p:sp>
      <p:sp>
        <p:nvSpPr>
          <p:cNvPr id="333" name="TextShape 2"/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sp>
        <p:nvSpPr>
          <p:cNvPr id="334" name="CustomShape 3"/>
          <p:cNvSpPr/>
          <p:nvPr/>
        </p:nvSpPr>
        <p:spPr>
          <a:xfrm>
            <a:off x="3564000" y="1628640"/>
            <a:ext cx="2016000" cy="721080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/>
          </a:ln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Calibri"/>
                <a:ea typeface="宋体"/>
              </a:rPr>
              <a:t>星系模块接口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Calibri"/>
                <a:ea typeface="宋体"/>
              </a:rPr>
              <a:t>GAL_M</a:t>
            </a:r>
            <a:endParaRPr/>
          </a:p>
        </p:txBody>
      </p:sp>
      <p:sp>
        <p:nvSpPr>
          <p:cNvPr id="335" name="Line 4"/>
          <p:cNvSpPr/>
          <p:nvPr/>
        </p:nvSpPr>
        <p:spPr>
          <a:xfrm>
            <a:off x="4588920" y="2350080"/>
            <a:ext cx="0" cy="612000"/>
          </a:xfrm>
          <a:prstGeom prst="line">
            <a:avLst/>
          </a:prstGeom>
          <a:ln w="25560">
            <a:solidFill>
              <a:srgbClr val="000000"/>
            </a:solidFill>
            <a:round/>
            <a:tailEnd type="triangle" w="med" len="med"/>
          </a:ln>
        </p:spPr>
      </p:sp>
      <p:sp>
        <p:nvSpPr>
          <p:cNvPr id="336" name="Line 5"/>
          <p:cNvSpPr/>
          <p:nvPr/>
        </p:nvSpPr>
        <p:spPr>
          <a:xfrm>
            <a:off x="1518120" y="2945160"/>
            <a:ext cx="4716000" cy="0"/>
          </a:xfrm>
          <a:prstGeom prst="line">
            <a:avLst/>
          </a:prstGeom>
          <a:ln w="25560">
            <a:solidFill>
              <a:srgbClr val="000000"/>
            </a:solidFill>
            <a:round/>
          </a:ln>
        </p:spPr>
      </p:sp>
      <p:sp>
        <p:nvSpPr>
          <p:cNvPr id="337" name="CustomShape 6"/>
          <p:cNvSpPr/>
          <p:nvPr/>
        </p:nvSpPr>
        <p:spPr>
          <a:xfrm>
            <a:off x="3722760" y="3582720"/>
            <a:ext cx="1728000" cy="750600"/>
          </a:xfrm>
          <a:prstGeom prst="rect">
            <a:avLst/>
          </a:prstGeom>
          <a:solidFill>
            <a:srgbClr val="CBE2AF"/>
          </a:solidFill>
          <a:ln w="25560">
            <a:solidFill>
              <a:srgbClr val="000000"/>
            </a:solidFill>
            <a:miter/>
          </a:ln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1600"/>
              <a:t>谱线参量测量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1600"/>
              <a:t>linepara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338" name="CustomShape 7"/>
          <p:cNvSpPr/>
          <p:nvPr/>
        </p:nvSpPr>
        <p:spPr>
          <a:xfrm>
            <a:off x="5478480" y="3582720"/>
            <a:ext cx="1511640" cy="750600"/>
          </a:xfrm>
          <a:prstGeom prst="rect">
            <a:avLst/>
          </a:prstGeom>
          <a:solidFill>
            <a:srgbClr val="E1E8F1"/>
          </a:solidFill>
          <a:ln w="25560">
            <a:solidFill>
              <a:srgbClr val="000000"/>
            </a:solidFill>
            <a:miter/>
          </a:ln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Calibri"/>
                <a:ea typeface="宋体"/>
              </a:rPr>
              <a:t>星系类型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Calibri"/>
                <a:ea typeface="宋体"/>
              </a:rPr>
              <a:t>galtype</a:t>
            </a:r>
            <a:endParaRPr/>
          </a:p>
        </p:txBody>
      </p:sp>
      <p:sp>
        <p:nvSpPr>
          <p:cNvPr id="339" name="Line 8"/>
          <p:cNvSpPr/>
          <p:nvPr/>
        </p:nvSpPr>
        <p:spPr>
          <a:xfrm>
            <a:off x="1504440" y="2934000"/>
            <a:ext cx="0" cy="612000"/>
          </a:xfrm>
          <a:prstGeom prst="line">
            <a:avLst/>
          </a:prstGeom>
          <a:ln w="25560">
            <a:solidFill>
              <a:srgbClr val="000000"/>
            </a:solidFill>
            <a:round/>
            <a:tailEnd type="triangle" w="med" len="med"/>
          </a:ln>
        </p:spPr>
      </p:sp>
      <p:sp>
        <p:nvSpPr>
          <p:cNvPr id="340" name="Line 9"/>
          <p:cNvSpPr/>
          <p:nvPr/>
        </p:nvSpPr>
        <p:spPr>
          <a:xfrm>
            <a:off x="4586400" y="2949120"/>
            <a:ext cx="0" cy="612000"/>
          </a:xfrm>
          <a:prstGeom prst="line">
            <a:avLst/>
          </a:prstGeom>
          <a:ln w="25560">
            <a:solidFill>
              <a:srgbClr val="000000"/>
            </a:solidFill>
            <a:round/>
            <a:tailEnd type="triangle" w="med" len="med"/>
          </a:ln>
        </p:spPr>
      </p:sp>
      <p:sp>
        <p:nvSpPr>
          <p:cNvPr id="341" name="Line 10"/>
          <p:cNvSpPr/>
          <p:nvPr/>
        </p:nvSpPr>
        <p:spPr>
          <a:xfrm>
            <a:off x="6257520" y="2934000"/>
            <a:ext cx="0" cy="612000"/>
          </a:xfrm>
          <a:prstGeom prst="line">
            <a:avLst/>
          </a:prstGeom>
          <a:ln w="25560">
            <a:solidFill>
              <a:srgbClr val="000000"/>
            </a:solidFill>
            <a:round/>
            <a:tailEnd type="triangle" w="med" len="med"/>
          </a:ln>
        </p:spPr>
      </p:sp>
      <p:sp>
        <p:nvSpPr>
          <p:cNvPr id="342" name="CustomShape 11"/>
          <p:cNvSpPr/>
          <p:nvPr/>
        </p:nvSpPr>
        <p:spPr>
          <a:xfrm>
            <a:off x="705960" y="3586680"/>
            <a:ext cx="1489680" cy="747000"/>
          </a:xfrm>
          <a:prstGeom prst="rect">
            <a:avLst/>
          </a:prstGeom>
          <a:solidFill>
            <a:srgbClr val="CBE2AF"/>
          </a:solidFill>
          <a:ln w="25560">
            <a:solidFill>
              <a:srgbClr val="000000"/>
            </a:solidFill>
            <a:miter/>
          </a:ln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1600">
                <a:latin typeface="Calibri"/>
              </a:rPr>
              <a:t>谱线提取与测量searchline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</p:txBody>
      </p:sp>
      <p:sp>
        <p:nvSpPr>
          <p:cNvPr id="343" name="CustomShape 12"/>
          <p:cNvSpPr/>
          <p:nvPr/>
        </p:nvSpPr>
        <p:spPr>
          <a:xfrm>
            <a:off x="2195640" y="3582720"/>
            <a:ext cx="1544400" cy="750600"/>
          </a:xfrm>
          <a:prstGeom prst="rect">
            <a:avLst/>
          </a:prstGeom>
          <a:solidFill>
            <a:srgbClr val="CBE2AF"/>
          </a:solidFill>
          <a:ln w="25560">
            <a:solidFill>
              <a:srgbClr val="000000"/>
            </a:solidFill>
            <a:miter/>
          </a:ln>
        </p:spPr>
        <p:txBody>
          <a:bodyPr/>
          <a:lstStyle/>
          <a:p>
            <a:r>
              <a:rPr lang="en-US" sz="1600">
                <a:latin typeface="Calibri"/>
              </a:rPr>
              <a:t>谱线识别与红移测量getz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344" name="Line 13"/>
          <p:cNvSpPr/>
          <p:nvPr/>
        </p:nvSpPr>
        <p:spPr>
          <a:xfrm>
            <a:off x="2987640" y="2971800"/>
            <a:ext cx="0" cy="612000"/>
          </a:xfrm>
          <a:prstGeom prst="line">
            <a:avLst/>
          </a:prstGeom>
          <a:ln w="25560">
            <a:solidFill>
              <a:srgbClr val="000000"/>
            </a:solidFill>
            <a:round/>
            <a:tailEnd type="triangle" w="med" len="med"/>
          </a:ln>
        </p:spPr>
      </p:sp>
      <p:sp>
        <p:nvSpPr>
          <p:cNvPr id="345" name="CustomShape 14"/>
          <p:cNvSpPr/>
          <p:nvPr/>
        </p:nvSpPr>
        <p:spPr>
          <a:xfrm>
            <a:off x="7092360" y="3587760"/>
            <a:ext cx="1511640" cy="750600"/>
          </a:xfrm>
          <a:prstGeom prst="rect">
            <a:avLst/>
          </a:prstGeom>
          <a:solidFill>
            <a:srgbClr val="FFFFFF"/>
          </a:solidFill>
          <a:ln w="25560" cap="rnd">
            <a:solidFill>
              <a:srgbClr val="000000"/>
            </a:solidFill>
            <a:custDash>
              <a:ds d="284000" sp="213000"/>
            </a:custDash>
            <a:miter/>
          </a:ln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sz="1600">
                <a:latin typeface="Calibri"/>
              </a:rPr>
              <a:t>其它参量测量</a:t>
            </a:r>
            <a:endParaRPr/>
          </a:p>
        </p:txBody>
      </p:sp>
      <p:sp>
        <p:nvSpPr>
          <p:cNvPr id="346" name="Line 15"/>
          <p:cNvSpPr/>
          <p:nvPr/>
        </p:nvSpPr>
        <p:spPr>
          <a:xfrm>
            <a:off x="6283440" y="2954160"/>
            <a:ext cx="1512000" cy="0"/>
          </a:xfrm>
          <a:prstGeom prst="line">
            <a:avLst/>
          </a:prstGeom>
          <a:ln w="25560">
            <a:solidFill>
              <a:srgbClr val="000000"/>
            </a:solidFill>
            <a:custDash>
              <a:ds d="284000" sp="213000"/>
            </a:custDash>
            <a:round/>
          </a:ln>
        </p:spPr>
      </p:sp>
      <p:sp>
        <p:nvSpPr>
          <p:cNvPr id="347" name="Line 16"/>
          <p:cNvSpPr/>
          <p:nvPr/>
        </p:nvSpPr>
        <p:spPr>
          <a:xfrm>
            <a:off x="7812360" y="2968560"/>
            <a:ext cx="0" cy="612000"/>
          </a:xfrm>
          <a:prstGeom prst="line">
            <a:avLst/>
          </a:prstGeom>
          <a:ln w="25560" cap="rnd">
            <a:solidFill>
              <a:srgbClr val="000000"/>
            </a:solidFill>
            <a:custDash>
              <a:ds d="284000" sp="213000"/>
            </a:custDash>
            <a:round/>
            <a:tailEnd type="triangle" w="med" len="med"/>
          </a:ln>
        </p:spPr>
      </p:sp>
      <p:sp>
        <p:nvSpPr>
          <p:cNvPr id="348" name="CustomShape 17"/>
          <p:cNvSpPr/>
          <p:nvPr/>
        </p:nvSpPr>
        <p:spPr>
          <a:xfrm>
            <a:off x="3501720" y="4869000"/>
            <a:ext cx="1665360" cy="91332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  <a:latin typeface="Arial"/>
                <a:ea typeface="宋体"/>
              </a:rPr>
              <a:t>Progress: 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  <a:latin typeface="Arial"/>
                <a:ea typeface="宋体"/>
              </a:rPr>
              <a:t>v1.0 complete;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dirty="0" smtClean="0">
                <a:solidFill>
                  <a:srgbClr val="000000"/>
                </a:solidFill>
                <a:latin typeface="Arial"/>
                <a:ea typeface="宋体"/>
              </a:rPr>
              <a:t>v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宋体"/>
              </a:rPr>
              <a:t>2.0 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宋体"/>
              </a:rPr>
              <a:t>now</a:t>
            </a:r>
            <a:r>
              <a:rPr lang="en-US" dirty="0" smtClean="0">
                <a:solidFill>
                  <a:srgbClr val="000000"/>
                </a:solidFill>
                <a:latin typeface="Arial"/>
                <a:ea typeface="宋体"/>
              </a:rPr>
              <a:t> 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TextShape 1"/>
          <p:cNvSpPr txBox="1"/>
          <p:nvPr/>
        </p:nvSpPr>
        <p:spPr>
          <a:xfrm>
            <a:off x="457200" y="276120"/>
            <a:ext cx="8229240" cy="7902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2400">
                <a:solidFill>
                  <a:srgbClr val="FFFFFF"/>
                </a:solidFill>
                <a:latin typeface="Arial"/>
                <a:ea typeface="微软雅黑"/>
              </a:rPr>
              <a:t>How to extract lines from low SNR spectra effectively</a:t>
            </a:r>
            <a:endParaRPr/>
          </a:p>
        </p:txBody>
      </p:sp>
      <p:sp>
        <p:nvSpPr>
          <p:cNvPr id="350" name="TextShape 2"/>
          <p:cNvSpPr txBox="1"/>
          <p:nvPr/>
        </p:nvSpPr>
        <p:spPr>
          <a:xfrm>
            <a:off x="457200" y="1295280"/>
            <a:ext cx="8229240" cy="48304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50000"/>
              </a:lnSpc>
              <a:buFont typeface="Wingdings" charset="2"/>
              <a:buChar char=""/>
            </a:pPr>
            <a:r>
              <a:rPr lang="en-US" sz="2400">
                <a:solidFill>
                  <a:srgbClr val="000000"/>
                </a:solidFill>
                <a:latin typeface="Calibri"/>
                <a:ea typeface="微软雅黑"/>
              </a:rPr>
              <a:t>Low SNR: </a:t>
            </a:r>
            <a:endParaRPr/>
          </a:p>
          <a:p>
            <a:pPr>
              <a:lnSpc>
                <a:spcPct val="150000"/>
              </a:lnSpc>
              <a:buFont typeface="Wingdings" charset="2"/>
              <a:buChar char=""/>
            </a:pPr>
            <a:r>
              <a:rPr lang="en-US" sz="2400">
                <a:solidFill>
                  <a:srgbClr val="000000"/>
                </a:solidFill>
                <a:latin typeface="Calibri"/>
                <a:ea typeface="微软雅黑"/>
              </a:rPr>
              <a:t>false lines extracted</a:t>
            </a:r>
            <a:endParaRPr/>
          </a:p>
          <a:p>
            <a:pPr>
              <a:lnSpc>
                <a:spcPct val="150000"/>
              </a:lnSpc>
              <a:buFont typeface="Wingdings" charset="2"/>
              <a:buChar char=""/>
            </a:pPr>
            <a:r>
              <a:rPr lang="en-US" sz="2400">
                <a:solidFill>
                  <a:srgbClr val="000000"/>
                </a:solidFill>
                <a:latin typeface="Calibri"/>
                <a:ea typeface="微软雅黑"/>
              </a:rPr>
              <a:t>Weak lines merged</a:t>
            </a:r>
            <a:endParaRPr/>
          </a:p>
          <a:p>
            <a:pPr>
              <a:lnSpc>
                <a:spcPct val="150000"/>
              </a:lnSpc>
              <a:buFont typeface="Wingdings" charset="2"/>
              <a:buChar char=""/>
            </a:pPr>
            <a:r>
              <a:rPr lang="en-US" sz="2400">
                <a:solidFill>
                  <a:srgbClr val="000000"/>
                </a:solidFill>
                <a:latin typeface="Calibri"/>
                <a:ea typeface="微软雅黑"/>
              </a:rPr>
              <a:t>Sky lines confusion</a:t>
            </a:r>
            <a:endParaRPr/>
          </a:p>
        </p:txBody>
      </p:sp>
      <p:sp>
        <p:nvSpPr>
          <p:cNvPr id="351" name="TextShape 3"/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D13151D1-F1B1-4171-9161-D1D1F1616181}" type="slidenum">
              <a:rPr lang="en-US" b="1">
                <a:solidFill>
                  <a:srgbClr val="000000"/>
                </a:solidFill>
                <a:latin typeface="Calibri"/>
                <a:ea typeface="微软雅黑"/>
              </a:rPr>
              <a:pPr>
                <a:lnSpc>
                  <a:spcPct val="100000"/>
                </a:lnSpc>
              </a:pPr>
              <a:t>11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TextShape 1"/>
          <p:cNvSpPr txBox="1"/>
          <p:nvPr/>
        </p:nvSpPr>
        <p:spPr>
          <a:xfrm>
            <a:off x="457200" y="276120"/>
            <a:ext cx="8229240" cy="7902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3200" dirty="0">
                <a:solidFill>
                  <a:srgbClr val="FFFFFF"/>
                </a:solidFill>
                <a:latin typeface="Arial"/>
                <a:ea typeface="微软雅黑"/>
              </a:rPr>
              <a:t>Procedure of galaxy module</a:t>
            </a:r>
            <a:endParaRPr dirty="0"/>
          </a:p>
        </p:txBody>
      </p:sp>
      <p:sp>
        <p:nvSpPr>
          <p:cNvPr id="353" name="TextShape 2"/>
          <p:cNvSpPr txBox="1"/>
          <p:nvPr/>
        </p:nvSpPr>
        <p:spPr>
          <a:xfrm>
            <a:off x="457200" y="1124640"/>
            <a:ext cx="8229240" cy="48304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Wingdings" charset="2"/>
              <a:buChar char=""/>
            </a:pPr>
            <a:r>
              <a:rPr lang="en-US" sz="2000" b="1">
                <a:solidFill>
                  <a:srgbClr val="000000"/>
                </a:solidFill>
                <a:latin typeface="Calibri"/>
                <a:ea typeface="微软雅黑"/>
              </a:rPr>
              <a:t>Noise processing</a:t>
            </a:r>
            <a:r>
              <a:rPr lang="en-US" sz="2000">
                <a:solidFill>
                  <a:srgbClr val="000000"/>
                </a:solidFill>
                <a:latin typeface="Calibri"/>
                <a:ea typeface="微软雅黑"/>
              </a:rPr>
              <a:t>: A Gaussian filter with sigma of 1.5 times of wavelength step was applied to the spectrum to eliminate noise.   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"/>
            </a:pPr>
            <a:r>
              <a:rPr lang="en-US" sz="2000" b="1">
                <a:solidFill>
                  <a:srgbClr val="000000"/>
                </a:solidFill>
                <a:latin typeface="Calibri"/>
                <a:ea typeface="微软雅黑"/>
              </a:rPr>
              <a:t>Spectrum nomalization</a:t>
            </a:r>
            <a:r>
              <a:rPr lang="en-US" sz="2000">
                <a:solidFill>
                  <a:srgbClr val="000000"/>
                </a:solidFill>
                <a:latin typeface="Calibri"/>
                <a:ea typeface="微软雅黑"/>
              </a:rPr>
              <a:t>: Spectrum was extracted the continuum with median filters: firstly a median of width 60 smoothed the continuum and the points out of 3σof continuum were set to the continuum flux value; Then a median of width of 300 smoothed the processed spectrum above to obtain the final continuum. Normalized spectrum was achieved through original spectrum minus final continuum.   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"/>
            </a:pPr>
            <a:r>
              <a:rPr lang="en-US" sz="2000" b="1">
                <a:solidFill>
                  <a:srgbClr val="000000"/>
                </a:solidFill>
                <a:latin typeface="Calibri"/>
                <a:ea typeface="微软雅黑"/>
              </a:rPr>
              <a:t>Outlier flux points detection</a:t>
            </a:r>
            <a:r>
              <a:rPr lang="en-US" sz="2000">
                <a:solidFill>
                  <a:srgbClr val="000000"/>
                </a:solidFill>
                <a:latin typeface="Calibri"/>
                <a:ea typeface="微软雅黑"/>
              </a:rPr>
              <a:t>: Search all the lines points that the flux point outlier of the normalized  spectrum of 2σ where σ was determined through  local  normalized spectrum flux.</a:t>
            </a:r>
            <a:endParaRPr/>
          </a:p>
          <a:p>
            <a:pPr>
              <a:lnSpc>
                <a:spcPct val="100000"/>
              </a:lnSpc>
              <a:buFont typeface="Wingdings" charset="2"/>
              <a:buChar char=""/>
            </a:pPr>
            <a:r>
              <a:rPr lang="en-US" sz="2000" b="1">
                <a:solidFill>
                  <a:srgbClr val="000000"/>
                </a:solidFill>
                <a:latin typeface="Calibri"/>
                <a:ea typeface="微软雅黑"/>
              </a:rPr>
              <a:t>Candidate lines measurement</a:t>
            </a:r>
            <a:r>
              <a:rPr lang="en-US" sz="2000">
                <a:solidFill>
                  <a:srgbClr val="000000"/>
                </a:solidFill>
                <a:latin typeface="Calibri"/>
                <a:ea typeface="微软雅黑"/>
              </a:rPr>
              <a:t>: Search all the lines peak points and the wing  points, then fit the lines points with Gaussian function to determine the line center, width and height.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50000"/>
              </a:lnSpc>
            </a:pPr>
            <a:endParaRPr/>
          </a:p>
        </p:txBody>
      </p:sp>
      <p:sp>
        <p:nvSpPr>
          <p:cNvPr id="354" name="TextShape 3"/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81A1D111-21F1-4101-B1B1-61712141E111}" type="slidenum">
              <a:rPr lang="en-US" b="1">
                <a:solidFill>
                  <a:srgbClr val="000000"/>
                </a:solidFill>
                <a:latin typeface="Calibri"/>
                <a:ea typeface="微软雅黑"/>
              </a:rPr>
              <a:pPr>
                <a:lnSpc>
                  <a:spcPct val="100000"/>
                </a:lnSpc>
              </a:pPr>
              <a:t>12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TextShape 1"/>
          <p:cNvSpPr txBox="1"/>
          <p:nvPr/>
        </p:nvSpPr>
        <p:spPr>
          <a:xfrm>
            <a:off x="457200" y="276120"/>
            <a:ext cx="8229240" cy="79020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356" name="TextShape 2"/>
          <p:cNvSpPr txBox="1"/>
          <p:nvPr/>
        </p:nvSpPr>
        <p:spPr>
          <a:xfrm>
            <a:off x="467640" y="1196640"/>
            <a:ext cx="8229240" cy="48304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Wingdings" charset="2"/>
              <a:buChar char=""/>
            </a:pPr>
            <a:r>
              <a:rPr lang="en-US" sz="2000" b="1" dirty="0" err="1">
                <a:solidFill>
                  <a:srgbClr val="396C9C"/>
                </a:solidFill>
                <a:latin typeface="Calibri"/>
                <a:ea typeface="微软雅黑"/>
              </a:rPr>
              <a:t>Hight</a:t>
            </a:r>
            <a:r>
              <a:rPr lang="en-US" sz="2000" b="1" dirty="0">
                <a:solidFill>
                  <a:srgbClr val="396C9C"/>
                </a:solidFill>
                <a:latin typeface="Calibri"/>
                <a:ea typeface="微软雅黑"/>
              </a:rPr>
              <a:t> weight lines</a:t>
            </a:r>
            <a:r>
              <a:rPr lang="en-US" sz="2000" dirty="0">
                <a:solidFill>
                  <a:srgbClr val="396C9C"/>
                </a:solidFill>
                <a:latin typeface="Calibri"/>
                <a:ea typeface="微软雅黑"/>
              </a:rPr>
              <a:t>: Select the top 20% ( or 4) strongest lines, mask with high weight. </a:t>
            </a:r>
            <a:endParaRPr dirty="0"/>
          </a:p>
          <a:p>
            <a:pPr>
              <a:lnSpc>
                <a:spcPct val="100000"/>
              </a:lnSpc>
              <a:buFont typeface="Wingdings" charset="2"/>
              <a:buChar char=""/>
            </a:pPr>
            <a:r>
              <a:rPr lang="en-US" sz="2000" b="1" dirty="0">
                <a:solidFill>
                  <a:srgbClr val="000000"/>
                </a:solidFill>
                <a:latin typeface="Calibri"/>
                <a:ea typeface="微软雅黑"/>
              </a:rPr>
              <a:t>Lines matching: 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000000"/>
                </a:solidFill>
                <a:latin typeface="Calibri"/>
                <a:ea typeface="微软雅黑"/>
              </a:rPr>
              <a:t>      1) </a:t>
            </a:r>
            <a:r>
              <a:rPr lang="en-US" sz="2000" dirty="0">
                <a:solidFill>
                  <a:srgbClr val="000000"/>
                </a:solidFill>
                <a:latin typeface="Calibri"/>
                <a:ea typeface="微软雅黑"/>
              </a:rPr>
              <a:t>Match all the lines centers with the galaxy 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ea typeface="微软雅黑"/>
              </a:rPr>
              <a:t>lines. </a:t>
            </a:r>
            <a:r>
              <a:rPr lang="en-US" sz="2000" dirty="0">
                <a:solidFill>
                  <a:srgbClr val="000000"/>
                </a:solidFill>
                <a:latin typeface="Calibri"/>
                <a:ea typeface="微软雅黑"/>
              </a:rPr>
              <a:t>If most of the galaxy lines list were matched successfully with all the lines of high weight such as </a:t>
            </a:r>
            <a:r>
              <a:rPr lang="en-US" sz="2000" dirty="0" err="1">
                <a:solidFill>
                  <a:srgbClr val="000000"/>
                </a:solidFill>
                <a:latin typeface="Calibri"/>
                <a:ea typeface="微软雅黑"/>
              </a:rPr>
              <a:t>H_alpha</a:t>
            </a:r>
            <a:r>
              <a:rPr lang="en-US" sz="2000" dirty="0">
                <a:solidFill>
                  <a:srgbClr val="000000"/>
                </a:solidFill>
                <a:latin typeface="Calibri"/>
                <a:ea typeface="微软雅黑"/>
              </a:rPr>
              <a:t>, OII, </a:t>
            </a:r>
            <a:r>
              <a:rPr lang="en-US" sz="2000" dirty="0" err="1">
                <a:solidFill>
                  <a:srgbClr val="000000"/>
                </a:solidFill>
                <a:latin typeface="Calibri"/>
                <a:ea typeface="微软雅黑"/>
              </a:rPr>
              <a:t>H_beta</a:t>
            </a:r>
            <a:r>
              <a:rPr lang="en-US" sz="2000" dirty="0">
                <a:solidFill>
                  <a:srgbClr val="000000"/>
                </a:solidFill>
                <a:latin typeface="Calibri"/>
                <a:ea typeface="微软雅黑"/>
              </a:rPr>
              <a:t>, OIII, NII for emit galaxy or </a:t>
            </a:r>
            <a:r>
              <a:rPr lang="en-US" sz="2000" dirty="0" err="1">
                <a:solidFill>
                  <a:srgbClr val="000000"/>
                </a:solidFill>
                <a:latin typeface="Calibri"/>
                <a:ea typeface="微软雅黑"/>
              </a:rPr>
              <a:t>NaD</a:t>
            </a:r>
            <a:r>
              <a:rPr lang="en-US" sz="2000" dirty="0">
                <a:solidFill>
                  <a:srgbClr val="000000"/>
                </a:solidFill>
                <a:latin typeface="Calibri"/>
                <a:ea typeface="微软雅黑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Calibri"/>
                <a:ea typeface="微软雅黑"/>
              </a:rPr>
              <a:t>Mgb</a:t>
            </a:r>
            <a:r>
              <a:rPr lang="en-US" sz="2000" dirty="0">
                <a:solidFill>
                  <a:srgbClr val="000000"/>
                </a:solidFill>
                <a:latin typeface="Calibri"/>
                <a:ea typeface="微软雅黑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Calibri"/>
                <a:ea typeface="微软雅黑"/>
              </a:rPr>
              <a:t>CaII</a:t>
            </a:r>
            <a:r>
              <a:rPr lang="en-US" sz="2000" dirty="0">
                <a:solidFill>
                  <a:srgbClr val="000000"/>
                </a:solidFill>
                <a:latin typeface="Calibri"/>
                <a:ea typeface="微软雅黑"/>
              </a:rPr>
              <a:t> H, </a:t>
            </a:r>
            <a:r>
              <a:rPr lang="en-US" sz="2000" dirty="0" err="1">
                <a:solidFill>
                  <a:srgbClr val="000000"/>
                </a:solidFill>
                <a:latin typeface="Calibri"/>
                <a:ea typeface="微软雅黑"/>
              </a:rPr>
              <a:t>CaII</a:t>
            </a:r>
            <a:r>
              <a:rPr lang="en-US" sz="2000" dirty="0">
                <a:solidFill>
                  <a:srgbClr val="000000"/>
                </a:solidFill>
                <a:latin typeface="Calibri"/>
                <a:ea typeface="微软雅黑"/>
              </a:rPr>
              <a:t> K for absorption galaxy were </a:t>
            </a:r>
            <a:r>
              <a:rPr lang="en-US" sz="2000" dirty="0" err="1">
                <a:solidFill>
                  <a:srgbClr val="000000"/>
                </a:solidFill>
                <a:latin typeface="Calibri"/>
                <a:ea typeface="微软雅黑"/>
              </a:rPr>
              <a:t>matchedand</a:t>
            </a:r>
            <a:r>
              <a:rPr lang="en-US" sz="2000" dirty="0">
                <a:solidFill>
                  <a:srgbClr val="000000"/>
                </a:solidFill>
                <a:latin typeface="Calibri"/>
                <a:ea typeface="微软雅黑"/>
              </a:rPr>
              <a:t> the corresponded z was  the raw </a:t>
            </a:r>
            <a:r>
              <a:rPr lang="en-US" sz="2000" dirty="0" err="1">
                <a:solidFill>
                  <a:srgbClr val="000000"/>
                </a:solidFill>
                <a:latin typeface="Calibri"/>
                <a:ea typeface="微软雅黑"/>
              </a:rPr>
              <a:t>redshift</a:t>
            </a:r>
            <a:r>
              <a:rPr lang="en-US" sz="2000" dirty="0">
                <a:solidFill>
                  <a:srgbClr val="000000"/>
                </a:solidFill>
                <a:latin typeface="Calibri"/>
                <a:ea typeface="微软雅黑"/>
              </a:rPr>
              <a:t> value of the spectrum.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Calibri"/>
                <a:ea typeface="微软雅黑"/>
              </a:rPr>
              <a:t>      </a:t>
            </a:r>
            <a:r>
              <a:rPr lang="en-US" sz="2000" dirty="0">
                <a:solidFill>
                  <a:srgbClr val="396C9C"/>
                </a:solidFill>
                <a:latin typeface="Calibri"/>
                <a:ea typeface="微软雅黑"/>
              </a:rPr>
              <a:t>2)For every raw </a:t>
            </a:r>
            <a:r>
              <a:rPr lang="en-US" sz="2000" dirty="0" err="1">
                <a:solidFill>
                  <a:srgbClr val="396C9C"/>
                </a:solidFill>
                <a:latin typeface="Calibri"/>
                <a:ea typeface="微软雅黑"/>
              </a:rPr>
              <a:t>redshift</a:t>
            </a:r>
            <a:r>
              <a:rPr lang="en-US" sz="2000" dirty="0">
                <a:solidFill>
                  <a:srgbClr val="396C9C"/>
                </a:solidFill>
                <a:latin typeface="Calibri"/>
                <a:ea typeface="微软雅黑"/>
              </a:rPr>
              <a:t>,  matching the normalized spectrum with three type galaxy templates. The spectrum was set to be galaxy if the template matching </a:t>
            </a:r>
            <a:r>
              <a:rPr lang="en-US" sz="2000" dirty="0" smtClean="0">
                <a:solidFill>
                  <a:srgbClr val="396C9C"/>
                </a:solidFill>
                <a:latin typeface="Calibri"/>
                <a:ea typeface="微软雅黑"/>
              </a:rPr>
              <a:t>success.</a:t>
            </a:r>
          </a:p>
          <a:p>
            <a:pPr>
              <a:lnSpc>
                <a:spcPct val="100000"/>
              </a:lnSpc>
            </a:pPr>
            <a:r>
              <a:rPr lang="en-US" sz="2000" dirty="0" smtClean="0">
                <a:solidFill>
                  <a:srgbClr val="396C9C"/>
                </a:solidFill>
                <a:latin typeface="Calibri"/>
                <a:ea typeface="微软雅黑"/>
              </a:rPr>
              <a:t>       3) Confidence of t</a:t>
            </a:r>
            <a:r>
              <a:rPr lang="en-US" altLang="zh-CN" dirty="0" smtClean="0">
                <a:solidFill>
                  <a:srgbClr val="396C9C"/>
                </a:solidFill>
                <a:latin typeface="Calibri"/>
                <a:ea typeface="微软雅黑"/>
              </a:rPr>
              <a:t>emplate matching: 20%</a:t>
            </a:r>
            <a:endParaRPr dirty="0"/>
          </a:p>
          <a:p>
            <a:pPr>
              <a:lnSpc>
                <a:spcPct val="100000"/>
              </a:lnSpc>
              <a:buFont typeface="Wingdings" charset="2"/>
              <a:buChar char=""/>
            </a:pPr>
            <a:r>
              <a:rPr lang="en-US" sz="2000" b="1" dirty="0" err="1">
                <a:solidFill>
                  <a:srgbClr val="000000"/>
                </a:solidFill>
                <a:latin typeface="Calibri"/>
                <a:ea typeface="微软雅黑"/>
              </a:rPr>
              <a:t>Redshift</a:t>
            </a:r>
            <a:r>
              <a:rPr lang="en-US" sz="2000" dirty="0">
                <a:solidFill>
                  <a:srgbClr val="000000"/>
                </a:solidFill>
                <a:latin typeface="Calibri"/>
                <a:ea typeface="微软雅黑"/>
              </a:rPr>
              <a:t>: Average 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ea typeface="微软雅黑"/>
              </a:rPr>
              <a:t>the lines </a:t>
            </a:r>
            <a:r>
              <a:rPr lang="en-US" sz="2000" dirty="0" err="1">
                <a:solidFill>
                  <a:srgbClr val="000000"/>
                </a:solidFill>
                <a:latin typeface="Calibri"/>
                <a:ea typeface="微软雅黑"/>
              </a:rPr>
              <a:t>redshifts</a:t>
            </a:r>
            <a:r>
              <a:rPr lang="en-US" sz="2000" dirty="0">
                <a:solidFill>
                  <a:srgbClr val="000000"/>
                </a:solidFill>
                <a:latin typeface="Calibri"/>
                <a:ea typeface="微软雅黑"/>
              </a:rPr>
              <a:t> to obtain the final spectrum </a:t>
            </a:r>
            <a:r>
              <a:rPr lang="en-US" sz="2000" dirty="0" err="1">
                <a:solidFill>
                  <a:srgbClr val="000000"/>
                </a:solidFill>
                <a:latin typeface="Calibri"/>
                <a:ea typeface="微软雅黑"/>
              </a:rPr>
              <a:t>redshift</a:t>
            </a:r>
            <a:r>
              <a:rPr lang="en-US" sz="2000" dirty="0">
                <a:solidFill>
                  <a:srgbClr val="000000"/>
                </a:solidFill>
                <a:latin typeface="Calibri"/>
                <a:ea typeface="微软雅黑"/>
              </a:rPr>
              <a:t>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50000"/>
              </a:lnSpc>
            </a:pPr>
            <a:endParaRPr dirty="0"/>
          </a:p>
        </p:txBody>
      </p:sp>
      <p:sp>
        <p:nvSpPr>
          <p:cNvPr id="357" name="TextShape 3"/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TextShape 1"/>
          <p:cNvSpPr txBox="1"/>
          <p:nvPr/>
        </p:nvSpPr>
        <p:spPr>
          <a:xfrm>
            <a:off x="1792440" y="4800600"/>
            <a:ext cx="5486040" cy="566280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366" name="TextShape 2"/>
          <p:cNvSpPr txBox="1"/>
          <p:nvPr/>
        </p:nvSpPr>
        <p:spPr>
          <a:xfrm>
            <a:off x="1792440" y="5367240"/>
            <a:ext cx="5486040" cy="8046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67" name="TextShape 3"/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71D11121-A161-4191-91D1-11C1C1110121}" type="slidenum">
              <a:rPr lang="en-US" b="1">
                <a:solidFill>
                  <a:srgbClr val="000000"/>
                </a:solidFill>
                <a:latin typeface="Calibri"/>
                <a:ea typeface="微软雅黑"/>
              </a:rPr>
              <a:pPr>
                <a:lnSpc>
                  <a:spcPct val="100000"/>
                </a:lnSpc>
              </a:pPr>
              <a:t>14</a:t>
            </a:fld>
            <a:endParaRPr/>
          </a:p>
        </p:txBody>
      </p:sp>
      <p:pic>
        <p:nvPicPr>
          <p:cNvPr id="368" name="Picture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3640" y="1196640"/>
            <a:ext cx="3956400" cy="2698920"/>
          </a:xfrm>
          <a:prstGeom prst="rect">
            <a:avLst/>
          </a:prstGeom>
        </p:spPr>
      </p:pic>
      <p:pic>
        <p:nvPicPr>
          <p:cNvPr id="369" name="Picture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3640" y="3898080"/>
            <a:ext cx="3956400" cy="2698920"/>
          </a:xfrm>
          <a:prstGeom prst="rect">
            <a:avLst/>
          </a:prstGeom>
        </p:spPr>
      </p:pic>
      <p:pic>
        <p:nvPicPr>
          <p:cNvPr id="370" name="Picture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431600" y="1196640"/>
            <a:ext cx="3956400" cy="2698920"/>
          </a:xfrm>
          <a:prstGeom prst="rect">
            <a:avLst/>
          </a:prstGeom>
        </p:spPr>
      </p:pic>
      <p:sp>
        <p:nvSpPr>
          <p:cNvPr id="371" name="CustomShape 4"/>
          <p:cNvSpPr/>
          <p:nvPr/>
        </p:nvSpPr>
        <p:spPr>
          <a:xfrm>
            <a:off x="4796640" y="4428360"/>
            <a:ext cx="3716640" cy="57708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rgbClr val="000000"/>
                </a:solidFill>
                <a:latin typeface="Arial"/>
                <a:ea typeface="宋体"/>
              </a:rPr>
              <a:t>Fig. Process of spectral lines extraction</a:t>
            </a:r>
            <a:endParaRPr dirty="0"/>
          </a:p>
          <a:p>
            <a:pPr algn="ctr">
              <a:lnSpc>
                <a:spcPct val="100000"/>
              </a:lnSpc>
            </a:pPr>
            <a:r>
              <a:rPr lang="en-US" sz="1600" dirty="0">
                <a:solidFill>
                  <a:srgbClr val="000000"/>
                </a:solidFill>
                <a:latin typeface="Arial"/>
                <a:ea typeface="宋体"/>
              </a:rPr>
              <a:t> and measurement </a:t>
            </a:r>
            <a:endParaRPr dirty="0"/>
          </a:p>
        </p:txBody>
      </p:sp>
      <p:sp>
        <p:nvSpPr>
          <p:cNvPr id="9" name="TextShape 1"/>
          <p:cNvSpPr txBox="1"/>
          <p:nvPr/>
        </p:nvSpPr>
        <p:spPr>
          <a:xfrm>
            <a:off x="457200" y="276120"/>
            <a:ext cx="8229240" cy="7902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3200" dirty="0" smtClean="0">
                <a:solidFill>
                  <a:srgbClr val="FFFFFF"/>
                </a:solidFill>
                <a:latin typeface="Arial"/>
                <a:ea typeface="微软雅黑"/>
              </a:rPr>
              <a:t>Example 1: procedure </a:t>
            </a:r>
            <a:r>
              <a:rPr lang="en-US" sz="3200" dirty="0">
                <a:solidFill>
                  <a:srgbClr val="FFFFFF"/>
                </a:solidFill>
                <a:latin typeface="Arial"/>
                <a:ea typeface="微软雅黑"/>
              </a:rPr>
              <a:t>of </a:t>
            </a:r>
            <a:r>
              <a:rPr lang="en-US" sz="3200" dirty="0" smtClean="0">
                <a:solidFill>
                  <a:srgbClr val="FFFFFF"/>
                </a:solidFill>
                <a:latin typeface="Arial"/>
                <a:ea typeface="微软雅黑"/>
              </a:rPr>
              <a:t>lines detection and </a:t>
            </a:r>
            <a:r>
              <a:rPr lang="en-US" altLang="zh-CN" sz="3200" dirty="0" smtClean="0">
                <a:solidFill>
                  <a:schemeClr val="bg1"/>
                </a:solidFill>
                <a:ea typeface="宋体"/>
              </a:rPr>
              <a:t>measurement</a:t>
            </a:r>
            <a:endParaRPr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TextShape 1"/>
          <p:cNvSpPr txBox="1"/>
          <p:nvPr/>
        </p:nvSpPr>
        <p:spPr>
          <a:xfrm>
            <a:off x="1792440" y="4800600"/>
            <a:ext cx="5486040" cy="566280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373" name="TextShape 2"/>
          <p:cNvSpPr txBox="1"/>
          <p:nvPr/>
        </p:nvSpPr>
        <p:spPr>
          <a:xfrm>
            <a:off x="1792440" y="5367240"/>
            <a:ext cx="5486040" cy="8046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74" name="TextShape 3"/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D1E171F1-F1E1-41B1-9101-B161D1917171}" type="slidenum">
              <a:rPr lang="en-US" b="1">
                <a:solidFill>
                  <a:srgbClr val="000000"/>
                </a:solidFill>
                <a:latin typeface="Calibri"/>
                <a:ea typeface="微软雅黑"/>
              </a:rPr>
              <a:pPr>
                <a:lnSpc>
                  <a:spcPct val="100000"/>
                </a:lnSpc>
              </a:pPr>
              <a:t>15</a:t>
            </a:fld>
            <a:endParaRPr/>
          </a:p>
        </p:txBody>
      </p:sp>
      <p:pic>
        <p:nvPicPr>
          <p:cNvPr id="375" name="Picture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3640" y="3861000"/>
            <a:ext cx="3560760" cy="2429280"/>
          </a:xfrm>
          <a:prstGeom prst="rect">
            <a:avLst/>
          </a:prstGeom>
        </p:spPr>
      </p:pic>
      <p:pic>
        <p:nvPicPr>
          <p:cNvPr id="376" name="Picture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3640" y="1124640"/>
            <a:ext cx="3560760" cy="2429280"/>
          </a:xfrm>
          <a:prstGeom prst="rect">
            <a:avLst/>
          </a:prstGeom>
        </p:spPr>
      </p:pic>
      <p:pic>
        <p:nvPicPr>
          <p:cNvPr id="377" name="Picture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467240" y="1124640"/>
            <a:ext cx="3560760" cy="2429280"/>
          </a:xfrm>
          <a:prstGeom prst="rect">
            <a:avLst/>
          </a:prstGeom>
        </p:spPr>
      </p:pic>
      <p:sp>
        <p:nvSpPr>
          <p:cNvPr id="378" name="CustomShape 4"/>
          <p:cNvSpPr/>
          <p:nvPr/>
        </p:nvSpPr>
        <p:spPr>
          <a:xfrm>
            <a:off x="4446720" y="4221000"/>
            <a:ext cx="3716640" cy="57708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Arial"/>
                <a:ea typeface="宋体"/>
              </a:rPr>
              <a:t>Fig. Process of spectral lines extraction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1600">
                <a:solidFill>
                  <a:srgbClr val="000000"/>
                </a:solidFill>
                <a:latin typeface="Arial"/>
                <a:ea typeface="宋体"/>
              </a:rPr>
              <a:t> and measurement </a:t>
            </a:r>
            <a:endParaRPr/>
          </a:p>
        </p:txBody>
      </p:sp>
      <p:sp>
        <p:nvSpPr>
          <p:cNvPr id="9" name="TextShape 1"/>
          <p:cNvSpPr txBox="1"/>
          <p:nvPr/>
        </p:nvSpPr>
        <p:spPr>
          <a:xfrm>
            <a:off x="457200" y="276120"/>
            <a:ext cx="8229240" cy="7902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3200" dirty="0" smtClean="0">
                <a:solidFill>
                  <a:srgbClr val="FFFFFF"/>
                </a:solidFill>
                <a:latin typeface="Arial"/>
                <a:ea typeface="微软雅黑"/>
              </a:rPr>
              <a:t>Example 2: procedure </a:t>
            </a:r>
            <a:r>
              <a:rPr lang="en-US" sz="3200" dirty="0">
                <a:solidFill>
                  <a:srgbClr val="FFFFFF"/>
                </a:solidFill>
                <a:latin typeface="Arial"/>
                <a:ea typeface="微软雅黑"/>
              </a:rPr>
              <a:t>of </a:t>
            </a:r>
            <a:r>
              <a:rPr lang="en-US" sz="3200" dirty="0" smtClean="0">
                <a:solidFill>
                  <a:srgbClr val="FFFFFF"/>
                </a:solidFill>
                <a:latin typeface="Arial"/>
                <a:ea typeface="微软雅黑"/>
              </a:rPr>
              <a:t>lines detection and </a:t>
            </a:r>
            <a:r>
              <a:rPr lang="en-US" altLang="zh-CN" sz="3200" dirty="0" smtClean="0">
                <a:solidFill>
                  <a:schemeClr val="bg1"/>
                </a:solidFill>
                <a:ea typeface="宋体"/>
              </a:rPr>
              <a:t>measurement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67544" y="4149080"/>
            <a:ext cx="4392488" cy="2232248"/>
          </a:xfrm>
        </p:spPr>
        <p:txBody>
          <a:bodyPr/>
          <a:lstStyle/>
          <a:p>
            <a:r>
              <a:rPr lang="en-US" altLang="zh-CN" dirty="0" smtClean="0"/>
              <a:t>Galaxy spectral templates</a:t>
            </a:r>
            <a:br>
              <a:rPr lang="en-US" altLang="zh-CN" dirty="0" smtClean="0"/>
            </a:br>
            <a:r>
              <a:rPr lang="en-US" altLang="zh-CN" dirty="0" smtClean="0"/>
              <a:t>Method: K-mean cluster </a:t>
            </a:r>
            <a:br>
              <a:rPr lang="en-US" altLang="zh-CN" dirty="0" smtClean="0"/>
            </a:br>
            <a:r>
              <a:rPr lang="en-US" altLang="zh-CN" dirty="0" smtClean="0"/>
              <a:t>from  3178 galaxy spectra of DR2 with</a:t>
            </a:r>
            <a:br>
              <a:rPr lang="en-US" altLang="zh-CN" dirty="0" smtClean="0"/>
            </a:br>
            <a:r>
              <a:rPr lang="en-US" altLang="zh-CN" dirty="0" err="1" smtClean="0"/>
              <a:t>sng</a:t>
            </a:r>
            <a:r>
              <a:rPr lang="en-US" altLang="zh-CN" dirty="0" smtClean="0"/>
              <a:t>&gt;10</a:t>
            </a:r>
            <a:br>
              <a:rPr lang="en-US" altLang="zh-CN" dirty="0" smtClean="0"/>
            </a:br>
            <a:r>
              <a:rPr lang="en-US" altLang="zh-CN" dirty="0" err="1" smtClean="0"/>
              <a:t>snr</a:t>
            </a:r>
            <a:r>
              <a:rPr lang="en-US" altLang="zh-CN" dirty="0" smtClean="0"/>
              <a:t>&gt;15</a:t>
            </a:r>
            <a:br>
              <a:rPr lang="en-US" altLang="zh-CN" dirty="0" smtClean="0"/>
            </a:br>
            <a:r>
              <a:rPr lang="en-US" altLang="zh-CN" dirty="0" smtClean="0"/>
              <a:t>z:0.001-0.3  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1560" y="476672"/>
            <a:ext cx="7016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 smtClean="0">
                <a:solidFill>
                  <a:schemeClr val="bg1"/>
                </a:solidFill>
              </a:rPr>
              <a:t>Galaxy </a:t>
            </a:r>
            <a:r>
              <a:rPr lang="en-US" altLang="zh-CN" sz="3200" dirty="0" smtClean="0">
                <a:solidFill>
                  <a:schemeClr val="bg1"/>
                </a:solidFill>
              </a:rPr>
              <a:t>spectra </a:t>
            </a:r>
            <a:r>
              <a:rPr lang="en-US" altLang="zh-CN" sz="3200" dirty="0" smtClean="0">
                <a:solidFill>
                  <a:schemeClr val="bg1"/>
                </a:solidFill>
              </a:rPr>
              <a:t>template construction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908720"/>
            <a:ext cx="4680520" cy="3207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908720"/>
            <a:ext cx="4716016" cy="3207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984" y="3749852"/>
            <a:ext cx="4716016" cy="3207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772040" cy="933480"/>
          </a:xfrm>
        </p:spPr>
        <p:txBody>
          <a:bodyPr/>
          <a:lstStyle/>
          <a:p>
            <a:endParaRPr lang="zh-CN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124744"/>
            <a:ext cx="6945882" cy="2982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5784" y="3692322"/>
            <a:ext cx="6945882" cy="2982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611560" y="476672"/>
            <a:ext cx="480772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 smtClean="0">
                <a:solidFill>
                  <a:schemeClr val="bg1"/>
                </a:solidFill>
              </a:rPr>
              <a:t>Galaxy </a:t>
            </a:r>
            <a:r>
              <a:rPr lang="en-US" altLang="zh-CN" sz="3200" dirty="0" smtClean="0">
                <a:solidFill>
                  <a:schemeClr val="bg1"/>
                </a:solidFill>
              </a:rPr>
              <a:t>spectra templates</a:t>
            </a:r>
            <a:endParaRPr lang="zh-CN" altLang="en-US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772040" cy="933480"/>
          </a:xfrm>
        </p:spPr>
        <p:txBody>
          <a:bodyPr/>
          <a:lstStyle/>
          <a:p>
            <a:r>
              <a:rPr lang="en-US" altLang="zh-CN" sz="2800" dirty="0" smtClean="0">
                <a:solidFill>
                  <a:schemeClr val="bg1"/>
                </a:solidFill>
              </a:rPr>
              <a:t>Galaxy spectra </a:t>
            </a:r>
            <a:r>
              <a:rPr lang="en-US" altLang="zh-CN" sz="2800" dirty="0" err="1" smtClean="0">
                <a:solidFill>
                  <a:schemeClr val="bg1"/>
                </a:solidFill>
              </a:rPr>
              <a:t>templats</a:t>
            </a:r>
            <a:r>
              <a:rPr lang="zh-CN" altLang="en-US" dirty="0" smtClean="0">
                <a:solidFill>
                  <a:schemeClr val="bg1"/>
                </a:solidFill>
              </a:rPr>
              <a:t/>
            </a:r>
            <a:br>
              <a:rPr lang="zh-CN" altLang="en-US" dirty="0" smtClean="0">
                <a:solidFill>
                  <a:schemeClr val="bg1"/>
                </a:solidFill>
              </a:rPr>
            </a:br>
            <a:endParaRPr lang="zh-CN" alt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878354"/>
            <a:ext cx="7056784" cy="3126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0018" y="3645024"/>
            <a:ext cx="7089898" cy="3212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772040" cy="933480"/>
          </a:xfrm>
        </p:spPr>
        <p:txBody>
          <a:bodyPr/>
          <a:lstStyle/>
          <a:p>
            <a:r>
              <a:rPr lang="en-US" altLang="zh-CN" sz="2800" dirty="0" smtClean="0">
                <a:solidFill>
                  <a:schemeClr val="bg1"/>
                </a:solidFill>
              </a:rPr>
              <a:t>Galaxy spectra template</a:t>
            </a:r>
            <a:r>
              <a:rPr lang="en-US" altLang="zh-CN" sz="2800" dirty="0" smtClean="0">
                <a:solidFill>
                  <a:schemeClr val="bg1"/>
                </a:solidFill>
              </a:rPr>
              <a:t>s</a:t>
            </a:r>
            <a:endParaRPr lang="zh-CN" altLang="en-US" sz="28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9913" y="1195388"/>
            <a:ext cx="8682353" cy="3728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占位符 4"/>
          <p:cNvSpPr>
            <a:spLocks noGrp="1"/>
          </p:cNvSpPr>
          <p:nvPr>
            <p:ph type="body"/>
          </p:nvPr>
        </p:nvSpPr>
        <p:spPr>
          <a:xfrm>
            <a:off x="971600" y="1772816"/>
            <a:ext cx="7416824" cy="3976920"/>
          </a:xfrm>
        </p:spPr>
        <p:txBody>
          <a:bodyPr/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zh-CN" sz="2000" dirty="0" smtClean="0"/>
              <a:t>Introduction :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zh-CN" sz="2000" dirty="0" smtClean="0"/>
              <a:t>Galaxy Module (GM) : LAMOST galaxy spectra recognition</a:t>
            </a:r>
          </a:p>
          <a:p>
            <a:pPr marL="342900" indent="-342900">
              <a:lnSpc>
                <a:spcPct val="150000"/>
              </a:lnSpc>
            </a:pPr>
            <a:r>
              <a:rPr lang="en-US" altLang="zh-CN" sz="2000" dirty="0"/>
              <a:t> </a:t>
            </a:r>
            <a:r>
              <a:rPr lang="en-US" altLang="zh-CN" sz="2000" dirty="0" smtClean="0"/>
              <a:t>    and measurement program;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zh-CN" sz="2000" dirty="0" smtClean="0"/>
              <a:t>GM function , key method, and output products;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zh-CN" sz="2000" dirty="0" smtClean="0"/>
              <a:t>Some test results and performance.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zh-CN" sz="2000" dirty="0" smtClean="0"/>
              <a:t>Summary</a:t>
            </a:r>
            <a:endParaRPr lang="zh-CN" altLang="en-US" sz="2000" dirty="0"/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899592" y="260648"/>
            <a:ext cx="7772040" cy="933480"/>
          </a:xfrm>
        </p:spPr>
        <p:txBody>
          <a:bodyPr/>
          <a:lstStyle/>
          <a:p>
            <a:r>
              <a:rPr lang="en-US" altLang="zh-CN" sz="3600" dirty="0" smtClean="0">
                <a:solidFill>
                  <a:schemeClr val="bg1"/>
                </a:solidFill>
              </a:rPr>
              <a:t>Contents</a:t>
            </a:r>
            <a:endParaRPr lang="zh-CN" alt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TextShape 1"/>
          <p:cNvSpPr txBox="1"/>
          <p:nvPr/>
        </p:nvSpPr>
        <p:spPr>
          <a:xfrm>
            <a:off x="457200" y="276120"/>
            <a:ext cx="8229240" cy="7902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3200" dirty="0">
                <a:solidFill>
                  <a:srgbClr val="FFFFFF"/>
                </a:solidFill>
                <a:latin typeface="Arial"/>
                <a:ea typeface="微软雅黑"/>
              </a:rPr>
              <a:t>Test </a:t>
            </a:r>
            <a:r>
              <a:rPr lang="en-US" sz="3200" dirty="0" smtClean="0">
                <a:solidFill>
                  <a:srgbClr val="FFFFFF"/>
                </a:solidFill>
                <a:latin typeface="Arial"/>
                <a:ea typeface="微软雅黑"/>
              </a:rPr>
              <a:t>data 1：</a:t>
            </a:r>
            <a:endParaRPr dirty="0"/>
          </a:p>
        </p:txBody>
      </p:sp>
      <p:sp>
        <p:nvSpPr>
          <p:cNvPr id="380" name="TextShape 2"/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sp>
        <p:nvSpPr>
          <p:cNvPr id="381" name="TextShape 3"/>
          <p:cNvSpPr txBox="1"/>
          <p:nvPr/>
        </p:nvSpPr>
        <p:spPr>
          <a:xfrm>
            <a:off x="457200" y="1295280"/>
            <a:ext cx="8229240" cy="48304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50000"/>
              </a:lnSpc>
              <a:buFont typeface="Wingdings" charset="2"/>
              <a:buChar char=""/>
            </a:pPr>
            <a:r>
              <a:rPr lang="en-US" sz="2000" dirty="0" smtClean="0">
                <a:solidFill>
                  <a:srgbClr val="000000"/>
                </a:solidFill>
                <a:latin typeface="Calibri"/>
                <a:ea typeface="微软雅黑"/>
              </a:rPr>
              <a:t>   20140301 HD133100N262324M01 :  3500 spectra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dirty="0" smtClean="0"/>
              <a:t>      20140302 HD121616S031407M </a:t>
            </a:r>
            <a:r>
              <a:rPr lang="zh-CN" altLang="en-US" dirty="0" smtClean="0"/>
              <a:t>： </a:t>
            </a:r>
            <a:r>
              <a:rPr lang="en-US" altLang="zh-CN" dirty="0" smtClean="0"/>
              <a:t>3250 spectra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dirty="0" smtClean="0"/>
              <a:t>      20140309 HD145243N315530M : 2250 spectra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dirty="0" smtClean="0"/>
              <a:t>      20140401 HD123204S014620M01: 1750 spectra</a:t>
            </a:r>
            <a:endParaRPr dirty="0"/>
          </a:p>
          <a:p>
            <a:pPr>
              <a:lnSpc>
                <a:spcPct val="150000"/>
              </a:lnSpc>
              <a:buFont typeface="Wingdings" charset="2"/>
              <a:buChar char=""/>
            </a:pPr>
            <a:r>
              <a:rPr lang="en-US" sz="2000" dirty="0" smtClean="0">
                <a:solidFill>
                  <a:srgbClr val="000000"/>
                </a:solidFill>
                <a:latin typeface="Calibri"/>
                <a:ea typeface="微软雅黑"/>
              </a:rPr>
              <a:t>  </a:t>
            </a:r>
            <a:r>
              <a:rPr lang="en-US" altLang="zh-CN" sz="2000" dirty="0" smtClean="0">
                <a:solidFill>
                  <a:srgbClr val="000000"/>
                </a:solidFill>
                <a:latin typeface="Calibri"/>
                <a:ea typeface="微软雅黑"/>
              </a:rPr>
              <a:t>Crossing with SDSS DR12 catalog,  we got </a:t>
            </a:r>
            <a:r>
              <a:rPr lang="en-US" altLang="zh-CN" sz="2000" dirty="0" smtClean="0">
                <a:solidFill>
                  <a:srgbClr val="000000"/>
                </a:solidFill>
                <a:latin typeface="Calibri"/>
                <a:ea typeface="微软雅黑"/>
              </a:rPr>
              <a:t>1351 identical galaxy source </a:t>
            </a:r>
          </a:p>
          <a:p>
            <a:pPr>
              <a:lnSpc>
                <a:spcPct val="150000"/>
              </a:lnSpc>
            </a:pPr>
            <a:r>
              <a:rPr lang="en-US" altLang="zh-CN" sz="2000" dirty="0" smtClean="0">
                <a:solidFill>
                  <a:srgbClr val="000000"/>
                </a:solidFill>
                <a:latin typeface="Calibri"/>
                <a:ea typeface="微软雅黑"/>
              </a:rPr>
              <a:t> </a:t>
            </a:r>
            <a:r>
              <a:rPr lang="en-US" altLang="zh-CN" sz="2000" dirty="0" smtClean="0">
                <a:solidFill>
                  <a:srgbClr val="000000"/>
                </a:solidFill>
                <a:latin typeface="Calibri"/>
                <a:ea typeface="微软雅黑"/>
              </a:rPr>
              <a:t>     which have  galaxy </a:t>
            </a:r>
            <a:r>
              <a:rPr lang="en-US" altLang="zh-CN" sz="2000" dirty="0" smtClean="0">
                <a:solidFill>
                  <a:srgbClr val="000000"/>
                </a:solidFill>
                <a:latin typeface="Calibri"/>
                <a:ea typeface="微软雅黑"/>
              </a:rPr>
              <a:t>spectra </a:t>
            </a:r>
            <a:r>
              <a:rPr lang="en-US" altLang="zh-CN" sz="2000" dirty="0" smtClean="0">
                <a:solidFill>
                  <a:srgbClr val="000000"/>
                </a:solidFill>
                <a:latin typeface="Calibri"/>
                <a:ea typeface="微软雅黑"/>
              </a:rPr>
              <a:t>in SDSS.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ea typeface="微软雅黑"/>
              </a:rPr>
              <a:t> </a:t>
            </a:r>
            <a:endParaRPr dirty="0"/>
          </a:p>
          <a:p>
            <a:pPr>
              <a:lnSpc>
                <a:spcPct val="150000"/>
              </a:lnSpc>
            </a:pPr>
            <a:endParaRPr dirty="0"/>
          </a:p>
          <a:p>
            <a:pPr>
              <a:lnSpc>
                <a:spcPct val="150000"/>
              </a:lnSpc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TextShape 1"/>
          <p:cNvSpPr txBox="1"/>
          <p:nvPr/>
        </p:nvSpPr>
        <p:spPr>
          <a:xfrm>
            <a:off x="457200" y="276120"/>
            <a:ext cx="8229240" cy="7902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3200" dirty="0">
                <a:solidFill>
                  <a:srgbClr val="FFFFFF"/>
                </a:solidFill>
                <a:latin typeface="Arial"/>
                <a:ea typeface="微软雅黑"/>
              </a:rPr>
              <a:t>Result and analysis</a:t>
            </a:r>
            <a:endParaRPr dirty="0"/>
          </a:p>
        </p:txBody>
      </p:sp>
      <p:sp>
        <p:nvSpPr>
          <p:cNvPr id="383" name="TextShape 2"/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sp>
        <p:nvSpPr>
          <p:cNvPr id="384" name="TextShape 3"/>
          <p:cNvSpPr txBox="1"/>
          <p:nvPr/>
        </p:nvSpPr>
        <p:spPr>
          <a:xfrm>
            <a:off x="323528" y="1124744"/>
            <a:ext cx="8686440" cy="48304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50000"/>
              </a:lnSpc>
              <a:buFont typeface="Wingdings" charset="2"/>
              <a:buChar char=""/>
            </a:pPr>
            <a:r>
              <a:rPr lang="en-US" sz="2400" dirty="0" smtClean="0">
                <a:solidFill>
                  <a:srgbClr val="000000"/>
                </a:solidFill>
                <a:latin typeface="Calibri"/>
                <a:ea typeface="微软雅黑"/>
              </a:rPr>
              <a:t>1351 test spectral data 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微软雅黑"/>
              </a:rPr>
              <a:t>vs. SN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50000"/>
              </a:lnSpc>
            </a:pPr>
            <a:endParaRPr dirty="0"/>
          </a:p>
          <a:p>
            <a:pPr>
              <a:lnSpc>
                <a:spcPct val="150000"/>
              </a:lnSpc>
            </a:pPr>
            <a:endParaRPr dirty="0"/>
          </a:p>
          <a:p>
            <a:pPr>
              <a:lnSpc>
                <a:spcPct val="150000"/>
              </a:lnSpc>
            </a:pPr>
            <a:endParaRPr dirty="0"/>
          </a:p>
          <a:p>
            <a:pPr>
              <a:lnSpc>
                <a:spcPct val="150000"/>
              </a:lnSpc>
            </a:pPr>
            <a:endParaRPr dirty="0"/>
          </a:p>
          <a:p>
            <a:pPr>
              <a:lnSpc>
                <a:spcPct val="150000"/>
              </a:lnSpc>
              <a:buFont typeface="Wingdings" charset="2"/>
              <a:buChar char=""/>
            </a:pPr>
            <a:endParaRPr lang="en-US" sz="2400" dirty="0" smtClean="0">
              <a:solidFill>
                <a:srgbClr val="000000"/>
              </a:solidFill>
              <a:latin typeface="Calibri"/>
              <a:ea typeface="微软雅黑"/>
            </a:endParaRPr>
          </a:p>
          <a:p>
            <a:pPr>
              <a:lnSpc>
                <a:spcPct val="150000"/>
              </a:lnSpc>
              <a:buFont typeface="Wingdings" charset="2"/>
              <a:buChar char=""/>
            </a:pPr>
            <a:endParaRPr lang="en-US" sz="2400" dirty="0" smtClean="0">
              <a:solidFill>
                <a:srgbClr val="000000"/>
              </a:solidFill>
              <a:latin typeface="Calibri"/>
              <a:ea typeface="微软雅黑"/>
            </a:endParaRPr>
          </a:p>
          <a:p>
            <a:pPr>
              <a:lnSpc>
                <a:spcPct val="150000"/>
              </a:lnSpc>
              <a:buFont typeface="Wingdings" charset="2"/>
              <a:buChar char=""/>
            </a:pPr>
            <a:endParaRPr lang="en-US" sz="2400" dirty="0" smtClean="0">
              <a:solidFill>
                <a:srgbClr val="000000"/>
              </a:solidFill>
              <a:latin typeface="Calibri"/>
              <a:ea typeface="微软雅黑"/>
            </a:endParaRPr>
          </a:p>
          <a:p>
            <a:pPr>
              <a:lnSpc>
                <a:spcPct val="150000"/>
              </a:lnSpc>
              <a:buFont typeface="Wingdings" charset="2"/>
              <a:buChar char=""/>
            </a:pPr>
            <a:r>
              <a:rPr lang="en-US" sz="2400" dirty="0" err="1" smtClean="0">
                <a:solidFill>
                  <a:srgbClr val="000000"/>
                </a:solidFill>
                <a:latin typeface="Calibri"/>
                <a:ea typeface="微软雅黑"/>
              </a:rPr>
              <a:t>Left：histogram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ea typeface="微软雅黑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微软雅黑"/>
              </a:rPr>
              <a:t>of 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ea typeface="微软雅黑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alibri"/>
                <a:ea typeface="微软雅黑"/>
              </a:rPr>
              <a:t>SNg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ea typeface="微软雅黑"/>
              </a:rPr>
              <a:t>  for test data</a:t>
            </a:r>
            <a:endParaRPr dirty="0"/>
          </a:p>
          <a:p>
            <a:pPr>
              <a:lnSpc>
                <a:spcPct val="150000"/>
              </a:lnSpc>
              <a:buFont typeface="Wingdings" charset="2"/>
              <a:buChar char=""/>
            </a:pPr>
            <a:r>
              <a:rPr lang="en-US" sz="2400" dirty="0">
                <a:solidFill>
                  <a:srgbClr val="000000"/>
                </a:solidFill>
                <a:latin typeface="Calibri"/>
                <a:ea typeface="微软雅黑"/>
              </a:rPr>
              <a:t>Right： histogram of </a:t>
            </a:r>
            <a:r>
              <a:rPr lang="en-US" sz="2400" dirty="0" err="1" smtClean="0">
                <a:solidFill>
                  <a:srgbClr val="000000"/>
                </a:solidFill>
                <a:latin typeface="Calibri"/>
                <a:ea typeface="微软雅黑"/>
              </a:rPr>
              <a:t>SNr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ea typeface="微软雅黑"/>
              </a:rPr>
              <a:t>  for test data</a:t>
            </a:r>
            <a:endParaRPr dirty="0"/>
          </a:p>
          <a:p>
            <a:pPr>
              <a:lnSpc>
                <a:spcPct val="150000"/>
              </a:lnSpc>
            </a:pPr>
            <a:endParaRPr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1484784"/>
            <a:ext cx="5121275" cy="384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75261" y="1508125"/>
            <a:ext cx="5121275" cy="384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TextShape 1"/>
          <p:cNvSpPr txBox="1"/>
          <p:nvPr/>
        </p:nvSpPr>
        <p:spPr>
          <a:xfrm>
            <a:off x="457200" y="276120"/>
            <a:ext cx="8229240" cy="79020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388" name="TextShape 2"/>
          <p:cNvSpPr txBox="1"/>
          <p:nvPr/>
        </p:nvSpPr>
        <p:spPr>
          <a:xfrm>
            <a:off x="457200" y="1052640"/>
            <a:ext cx="8229240" cy="48304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50000"/>
              </a:lnSpc>
              <a:buFont typeface="Wingdings" charset="2"/>
              <a:buChar char=""/>
            </a:pPr>
            <a:r>
              <a:rPr lang="en-US" sz="2400" dirty="0">
                <a:solidFill>
                  <a:srgbClr val="000000"/>
                </a:solidFill>
                <a:latin typeface="Calibri"/>
                <a:ea typeface="微软雅黑"/>
              </a:rPr>
              <a:t>LAMOST galaxy module (v.2) test result</a:t>
            </a:r>
            <a:endParaRPr dirty="0"/>
          </a:p>
          <a:p>
            <a:pPr>
              <a:lnSpc>
                <a:spcPct val="150000"/>
              </a:lnSpc>
            </a:pPr>
            <a:endParaRPr dirty="0"/>
          </a:p>
          <a:p>
            <a:pPr>
              <a:lnSpc>
                <a:spcPct val="150000"/>
              </a:lnSpc>
            </a:pPr>
            <a:endParaRPr dirty="0"/>
          </a:p>
          <a:p>
            <a:pPr>
              <a:lnSpc>
                <a:spcPct val="150000"/>
              </a:lnSpc>
            </a:pPr>
            <a:endParaRPr dirty="0"/>
          </a:p>
          <a:p>
            <a:pPr>
              <a:lnSpc>
                <a:spcPct val="15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Wingdings" charset="2"/>
              <a:buChar char=""/>
            </a:pPr>
            <a:endParaRPr lang="en-US" dirty="0" smtClean="0">
              <a:solidFill>
                <a:srgbClr val="000000"/>
              </a:solidFill>
              <a:latin typeface="Calibri"/>
              <a:ea typeface="微软雅黑"/>
            </a:endParaRPr>
          </a:p>
          <a:p>
            <a:pPr>
              <a:lnSpc>
                <a:spcPct val="100000"/>
              </a:lnSpc>
              <a:buFont typeface="Wingdings" charset="2"/>
              <a:buChar char=""/>
            </a:pPr>
            <a:endParaRPr lang="en-US" dirty="0" smtClean="0">
              <a:solidFill>
                <a:srgbClr val="000000"/>
              </a:solidFill>
              <a:latin typeface="Calibri"/>
              <a:ea typeface="微软雅黑"/>
            </a:endParaRPr>
          </a:p>
          <a:p>
            <a:pPr>
              <a:lnSpc>
                <a:spcPct val="100000"/>
              </a:lnSpc>
              <a:buFont typeface="Wingdings" charset="2"/>
              <a:buChar char=""/>
            </a:pPr>
            <a:endParaRPr lang="en-US" dirty="0" smtClean="0">
              <a:solidFill>
                <a:srgbClr val="000000"/>
              </a:solidFill>
              <a:latin typeface="Calibri"/>
              <a:ea typeface="微软雅黑"/>
            </a:endParaRPr>
          </a:p>
          <a:p>
            <a:pPr>
              <a:lnSpc>
                <a:spcPct val="100000"/>
              </a:lnSpc>
              <a:buFont typeface="Wingdings" charset="2"/>
              <a:buChar char=""/>
            </a:pPr>
            <a:endParaRPr lang="en-US" dirty="0" smtClean="0">
              <a:solidFill>
                <a:srgbClr val="000000"/>
              </a:solidFill>
              <a:latin typeface="Calibri"/>
              <a:ea typeface="微软雅黑"/>
            </a:endParaRPr>
          </a:p>
          <a:p>
            <a:pPr>
              <a:lnSpc>
                <a:spcPct val="100000"/>
              </a:lnSpc>
            </a:pPr>
            <a:endParaRPr lang="en-US" dirty="0" smtClean="0">
              <a:solidFill>
                <a:srgbClr val="000000"/>
              </a:solidFill>
              <a:latin typeface="Calibri"/>
              <a:ea typeface="微软雅黑"/>
            </a:endParaRPr>
          </a:p>
        </p:txBody>
      </p:sp>
      <p:sp>
        <p:nvSpPr>
          <p:cNvPr id="389" name="TextShape 3"/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graphicFrame>
        <p:nvGraphicFramePr>
          <p:cNvPr id="390" name="Table 4"/>
          <p:cNvGraphicFramePr/>
          <p:nvPr/>
        </p:nvGraphicFramePr>
        <p:xfrm>
          <a:off x="467544" y="1628800"/>
          <a:ext cx="8229240" cy="3931200"/>
        </p:xfrm>
        <a:graphic>
          <a:graphicData uri="http://schemas.openxmlformats.org/drawingml/2006/table">
            <a:tbl>
              <a:tblPr/>
              <a:tblGrid>
                <a:gridCol w="1584176"/>
                <a:gridCol w="1224136"/>
                <a:gridCol w="1296144"/>
                <a:gridCol w="1440160"/>
                <a:gridCol w="1296144"/>
                <a:gridCol w="1388480"/>
              </a:tblGrid>
              <a:tr h="731160">
                <a:tc>
                  <a:txBody>
                    <a:bodyPr/>
                    <a:lstStyle/>
                    <a:p>
                      <a:endParaRPr lang="zh-CN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baseline="0" dirty="0" smtClean="0">
                          <a:solidFill>
                            <a:schemeClr val="tx1"/>
                          </a:solidFill>
                        </a:rPr>
                        <a:t>all</a:t>
                      </a:r>
                      <a:endParaRPr lang="zh-CN" altLang="zh-CN" sz="18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</a:rPr>
                        <a:t>SNg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 &lt;2</a:t>
                      </a:r>
                      <a:endParaRPr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</a:rPr>
                        <a:t>SNg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&gt;=2</a:t>
                      </a:r>
                      <a:endParaRPr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</a:rPr>
                        <a:t>SNr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&lt;2</a:t>
                      </a:r>
                      <a:endParaRPr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aseline="0" dirty="0" err="1" smtClean="0">
                          <a:solidFill>
                            <a:schemeClr val="tx1"/>
                          </a:solidFill>
                        </a:rPr>
                        <a:t>SNr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</a:rPr>
                        <a:t>&gt;=2</a:t>
                      </a:r>
                      <a:endParaRPr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3116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baseline="0" dirty="0" smtClean="0">
                          <a:solidFill>
                            <a:schemeClr val="tx1"/>
                          </a:solidFill>
                        </a:rPr>
                        <a:t>Test data:</a:t>
                      </a:r>
                    </a:p>
                    <a:p>
                      <a:pPr algn="ctr"/>
                      <a:r>
                        <a:rPr lang="en-US" altLang="zh-CN" sz="1600" baseline="0" dirty="0" smtClean="0">
                          <a:solidFill>
                            <a:schemeClr val="tx1"/>
                          </a:solidFill>
                        </a:rPr>
                        <a:t>galaxy spectra</a:t>
                      </a:r>
                      <a:endParaRPr lang="zh-CN" altLang="zh-CN" sz="160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dirty="0" smtClean="0">
                          <a:solidFill>
                            <a:srgbClr val="000000"/>
                          </a:solidFill>
                          <a:latin typeface="+mn-lt"/>
                          <a:ea typeface="宋体"/>
                        </a:rPr>
                        <a:t>1351</a:t>
                      </a:r>
                      <a:endParaRPr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dirty="0" smtClean="0">
                          <a:latin typeface="+mn-lt"/>
                        </a:rPr>
                        <a:t>1064</a:t>
                      </a:r>
                      <a:endParaRPr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dirty="0" smtClean="0">
                          <a:solidFill>
                            <a:srgbClr val="000000"/>
                          </a:solidFill>
                          <a:latin typeface="+mn-lt"/>
                          <a:ea typeface="宋体"/>
                        </a:rPr>
                        <a:t>287</a:t>
                      </a:r>
                      <a:endParaRPr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dirty="0" smtClean="0">
                          <a:latin typeface="+mn-lt"/>
                        </a:rPr>
                        <a:t>668</a:t>
                      </a:r>
                      <a:endParaRPr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dirty="0" smtClean="0">
                          <a:solidFill>
                            <a:srgbClr val="000000"/>
                          </a:solidFill>
                          <a:latin typeface="+mn-lt"/>
                          <a:ea typeface="宋体"/>
                        </a:rPr>
                        <a:t>683</a:t>
                      </a:r>
                      <a:endParaRPr sz="1800" b="0" dirty="0">
                        <a:latin typeface="+mn-lt"/>
                      </a:endParaRPr>
                    </a:p>
                  </a:txBody>
                  <a:tcPr/>
                </a:tc>
              </a:tr>
              <a:tr h="487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</a:rPr>
                        <a:t>Correct classification </a:t>
                      </a:r>
                      <a:r>
                        <a:rPr lang="en-US" sz="1600" b="1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</a:rPr>
                        <a:t>by GM(v2.0)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dirty="0" smtClean="0">
                          <a:solidFill>
                            <a:srgbClr val="000000"/>
                          </a:solidFill>
                          <a:latin typeface="+mn-lt"/>
                          <a:ea typeface="宋体"/>
                        </a:rPr>
                        <a:t>781</a:t>
                      </a:r>
                      <a:endParaRPr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dirty="0" smtClean="0">
                          <a:latin typeface="+mn-lt"/>
                        </a:rPr>
                        <a:t>496</a:t>
                      </a:r>
                      <a:endParaRPr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dirty="0" smtClean="0">
                          <a:solidFill>
                            <a:srgbClr val="000000"/>
                          </a:solidFill>
                          <a:latin typeface="+mn-lt"/>
                          <a:ea typeface="宋体"/>
                        </a:rPr>
                        <a:t>285</a:t>
                      </a:r>
                      <a:endParaRPr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dirty="0" smtClean="0">
                          <a:latin typeface="+mn-lt"/>
                        </a:rPr>
                        <a:t>132</a:t>
                      </a:r>
                      <a:endParaRPr lang="zh-CN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0" dirty="0" smtClean="0">
                          <a:latin typeface="+mn-lt"/>
                        </a:rPr>
                        <a:t>649</a:t>
                      </a:r>
                      <a:endParaRPr lang="zh-CN" sz="1800" b="0" dirty="0">
                        <a:latin typeface="+mn-lt"/>
                      </a:endParaRPr>
                    </a:p>
                  </a:txBody>
                  <a:tcPr/>
                </a:tc>
              </a:tr>
              <a:tr h="7311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1600" b="1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</a:rPr>
                        <a:t>Correct classification </a:t>
                      </a:r>
                      <a:r>
                        <a:rPr lang="en-US" altLang="zh-CN" sz="16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</a:rPr>
                        <a:t> ratio</a:t>
                      </a:r>
                      <a:endParaRPr lang="en-US" altLang="zh-C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dirty="0" smtClean="0">
                          <a:solidFill>
                            <a:srgbClr val="000000"/>
                          </a:solidFill>
                          <a:latin typeface="+mn-lt"/>
                          <a:ea typeface="宋体"/>
                        </a:rPr>
                        <a:t>57.81%</a:t>
                      </a:r>
                      <a:endParaRPr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dirty="0" smtClean="0">
                          <a:latin typeface="+mn-lt"/>
                        </a:rPr>
                        <a:t>46.62%</a:t>
                      </a:r>
                      <a:endParaRPr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dirty="0" smtClean="0">
                          <a:latin typeface="+mn-lt"/>
                        </a:rPr>
                        <a:t>99.30%</a:t>
                      </a:r>
                      <a:endParaRPr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 smtClean="0">
                          <a:latin typeface="+mn-lt"/>
                        </a:rPr>
                        <a:t>19.76%</a:t>
                      </a:r>
                      <a:endParaRPr lang="zh-CN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 smtClean="0">
                          <a:latin typeface="+mn-lt"/>
                        </a:rPr>
                        <a:t>95.02%</a:t>
                      </a:r>
                      <a:endParaRPr lang="zh-CN" sz="1800" b="0" dirty="0">
                        <a:latin typeface="+mn-lt"/>
                      </a:endParaRPr>
                    </a:p>
                  </a:txBody>
                  <a:tcPr/>
                </a:tc>
              </a:tr>
              <a:tr h="4885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600" b="1" dirty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</a:rPr>
                        <a:t>Wrong classification ratio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dirty="0" smtClean="0">
                          <a:solidFill>
                            <a:srgbClr val="000000"/>
                          </a:solidFill>
                          <a:latin typeface="+mn-lt"/>
                          <a:ea typeface="宋体"/>
                        </a:rPr>
                        <a:t>42.19%</a:t>
                      </a:r>
                      <a:endParaRPr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dirty="0" smtClean="0">
                          <a:latin typeface="+mn-lt"/>
                        </a:rPr>
                        <a:t>53.38%</a:t>
                      </a:r>
                      <a:endParaRPr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0" dirty="0" smtClean="0">
                          <a:solidFill>
                            <a:srgbClr val="000000"/>
                          </a:solidFill>
                          <a:latin typeface="+mn-lt"/>
                          <a:ea typeface="宋体"/>
                        </a:rPr>
                        <a:t>0.70%</a:t>
                      </a:r>
                      <a:endParaRPr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 smtClean="0">
                          <a:latin typeface="+mn-lt"/>
                        </a:rPr>
                        <a:t>80.24%</a:t>
                      </a:r>
                      <a:endParaRPr lang="zh-CN" sz="18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b="0" dirty="0" smtClean="0">
                          <a:latin typeface="+mn-lt"/>
                        </a:rPr>
                        <a:t>4.98%</a:t>
                      </a:r>
                      <a:endParaRPr lang="zh-CN" sz="1800" b="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Shape 1"/>
          <p:cNvSpPr txBox="1"/>
          <p:nvPr/>
        </p:nvSpPr>
        <p:spPr>
          <a:xfrm>
            <a:off x="609600" y="260648"/>
            <a:ext cx="8229240" cy="7902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3200" dirty="0">
                <a:solidFill>
                  <a:srgbClr val="FFFFFF"/>
                </a:solidFill>
                <a:latin typeface="Arial"/>
                <a:ea typeface="微软雅黑"/>
              </a:rPr>
              <a:t>Result and analysis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占位符 4"/>
          <p:cNvSpPr>
            <a:spLocks noGrp="1"/>
          </p:cNvSpPr>
          <p:nvPr>
            <p:ph type="body"/>
          </p:nvPr>
        </p:nvSpPr>
        <p:spPr>
          <a:xfrm>
            <a:off x="395536" y="1412776"/>
            <a:ext cx="8046360" cy="3976920"/>
          </a:xfrm>
        </p:spPr>
        <p:txBody>
          <a:bodyPr/>
          <a:lstStyle/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pPr>
              <a:lnSpc>
                <a:spcPct val="150000"/>
              </a:lnSpc>
              <a:buFont typeface="Wingdings" charset="2"/>
              <a:buChar char=""/>
            </a:pPr>
            <a:r>
              <a:rPr lang="en-US" altLang="zh-CN" dirty="0" smtClean="0">
                <a:solidFill>
                  <a:srgbClr val="000000"/>
                </a:solidFill>
                <a:latin typeface="Calibri"/>
                <a:ea typeface="微软雅黑"/>
              </a:rPr>
              <a:t>Left</a:t>
            </a:r>
            <a:r>
              <a:rPr lang="zh-CN" altLang="en-US" dirty="0" smtClean="0">
                <a:solidFill>
                  <a:srgbClr val="000000"/>
                </a:solidFill>
                <a:latin typeface="Calibri"/>
                <a:ea typeface="微软雅黑"/>
              </a:rPr>
              <a:t>：</a:t>
            </a:r>
            <a:r>
              <a:rPr lang="en-US" altLang="zh-CN" dirty="0" smtClean="0">
                <a:solidFill>
                  <a:srgbClr val="000000"/>
                </a:solidFill>
                <a:latin typeface="Calibri"/>
                <a:ea typeface="微软雅黑"/>
              </a:rPr>
              <a:t>histogram of galaxy number with </a:t>
            </a:r>
            <a:r>
              <a:rPr lang="en-US" altLang="zh-CN" dirty="0" err="1" smtClean="0">
                <a:solidFill>
                  <a:srgbClr val="000000"/>
                </a:solidFill>
                <a:latin typeface="Calibri"/>
                <a:ea typeface="微软雅黑"/>
              </a:rPr>
              <a:t>SNg</a:t>
            </a:r>
            <a:endParaRPr lang="en-US" altLang="zh-CN" dirty="0" smtClean="0"/>
          </a:p>
          <a:p>
            <a:pPr>
              <a:lnSpc>
                <a:spcPct val="150000"/>
              </a:lnSpc>
              <a:buFont typeface="Wingdings" charset="2"/>
              <a:buChar char=""/>
            </a:pPr>
            <a:r>
              <a:rPr lang="en-US" altLang="zh-CN" dirty="0" smtClean="0">
                <a:solidFill>
                  <a:srgbClr val="000000"/>
                </a:solidFill>
                <a:latin typeface="Calibri"/>
                <a:ea typeface="微软雅黑"/>
              </a:rPr>
              <a:t>Right</a:t>
            </a:r>
            <a:r>
              <a:rPr lang="zh-CN" altLang="en-US" dirty="0" smtClean="0">
                <a:solidFill>
                  <a:srgbClr val="000000"/>
                </a:solidFill>
                <a:latin typeface="Calibri"/>
                <a:ea typeface="微软雅黑"/>
              </a:rPr>
              <a:t>： </a:t>
            </a:r>
            <a:r>
              <a:rPr lang="en-US" altLang="zh-CN" dirty="0" smtClean="0">
                <a:solidFill>
                  <a:srgbClr val="000000"/>
                </a:solidFill>
                <a:latin typeface="Calibri"/>
                <a:ea typeface="微软雅黑"/>
              </a:rPr>
              <a:t>histogram of galaxy number with </a:t>
            </a:r>
            <a:r>
              <a:rPr lang="en-US" altLang="zh-CN" dirty="0" err="1" smtClean="0">
                <a:solidFill>
                  <a:srgbClr val="000000"/>
                </a:solidFill>
                <a:latin typeface="Calibri"/>
                <a:ea typeface="微软雅黑"/>
              </a:rPr>
              <a:t>SNr</a:t>
            </a:r>
            <a:endParaRPr lang="en-US" altLang="zh-CN" dirty="0" smtClean="0"/>
          </a:p>
          <a:p>
            <a:endParaRPr lang="zh-CN" alt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35896" y="1412776"/>
            <a:ext cx="4800600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12776"/>
            <a:ext cx="4587875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Shape 1"/>
          <p:cNvSpPr txBox="1">
            <a:spLocks noGrp="1"/>
          </p:cNvSpPr>
          <p:nvPr>
            <p:ph type="title"/>
          </p:nvPr>
        </p:nvSpPr>
        <p:spPr>
          <a:xfrm>
            <a:off x="395288" y="188913"/>
            <a:ext cx="7772400" cy="93345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3200" dirty="0">
                <a:solidFill>
                  <a:srgbClr val="FFFFFF"/>
                </a:solidFill>
                <a:latin typeface="Arial"/>
                <a:ea typeface="微软雅黑"/>
              </a:rPr>
              <a:t>Result and </a:t>
            </a:r>
            <a:r>
              <a:rPr lang="en-US" sz="3200" dirty="0" smtClean="0">
                <a:solidFill>
                  <a:srgbClr val="FFFFFF"/>
                </a:solidFill>
                <a:latin typeface="Arial"/>
                <a:ea typeface="微软雅黑"/>
              </a:rPr>
              <a:t>analysis: recognized gal spectra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占位符 4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pPr>
              <a:lnSpc>
                <a:spcPct val="150000"/>
              </a:lnSpc>
              <a:buFont typeface="Wingdings" charset="2"/>
              <a:buChar char=""/>
            </a:pPr>
            <a:r>
              <a:rPr lang="en-US" altLang="zh-CN" dirty="0" smtClean="0">
                <a:solidFill>
                  <a:srgbClr val="000000"/>
                </a:solidFill>
                <a:latin typeface="Calibri"/>
                <a:ea typeface="微软雅黑"/>
              </a:rPr>
              <a:t>Left</a:t>
            </a:r>
            <a:r>
              <a:rPr lang="zh-CN" altLang="en-US" dirty="0" smtClean="0">
                <a:solidFill>
                  <a:srgbClr val="000000"/>
                </a:solidFill>
                <a:latin typeface="Calibri"/>
                <a:ea typeface="微软雅黑"/>
              </a:rPr>
              <a:t>：</a:t>
            </a:r>
            <a:r>
              <a:rPr lang="en-US" altLang="zh-CN" dirty="0" smtClean="0">
                <a:solidFill>
                  <a:srgbClr val="000000"/>
                </a:solidFill>
                <a:latin typeface="Calibri"/>
                <a:ea typeface="微软雅黑"/>
              </a:rPr>
              <a:t>histogram of  </a:t>
            </a:r>
            <a:r>
              <a:rPr lang="en-US" altLang="zh-CN" dirty="0" smtClean="0">
                <a:solidFill>
                  <a:srgbClr val="000000"/>
                </a:solidFill>
                <a:latin typeface="Calibri"/>
                <a:ea typeface="微软雅黑"/>
              </a:rPr>
              <a:t>unrecognized </a:t>
            </a:r>
            <a:r>
              <a:rPr lang="en-US" altLang="zh-CN" dirty="0" smtClean="0">
                <a:solidFill>
                  <a:srgbClr val="000000"/>
                </a:solidFill>
                <a:latin typeface="Calibri"/>
                <a:ea typeface="微软雅黑"/>
              </a:rPr>
              <a:t>galaxy number with </a:t>
            </a:r>
            <a:r>
              <a:rPr lang="en-US" altLang="zh-CN" dirty="0" err="1" smtClean="0">
                <a:solidFill>
                  <a:srgbClr val="000000"/>
                </a:solidFill>
                <a:latin typeface="Calibri"/>
                <a:ea typeface="微软雅黑"/>
              </a:rPr>
              <a:t>SNg</a:t>
            </a:r>
            <a:endParaRPr lang="en-US" altLang="zh-CN" dirty="0" smtClean="0"/>
          </a:p>
          <a:p>
            <a:pPr>
              <a:lnSpc>
                <a:spcPct val="150000"/>
              </a:lnSpc>
              <a:buFont typeface="Wingdings" charset="2"/>
              <a:buChar char=""/>
            </a:pPr>
            <a:r>
              <a:rPr lang="en-US" altLang="zh-CN" dirty="0" smtClean="0">
                <a:solidFill>
                  <a:srgbClr val="000000"/>
                </a:solidFill>
                <a:latin typeface="Calibri"/>
                <a:ea typeface="微软雅黑"/>
              </a:rPr>
              <a:t>Right</a:t>
            </a:r>
            <a:r>
              <a:rPr lang="zh-CN" altLang="en-US" dirty="0" smtClean="0">
                <a:solidFill>
                  <a:srgbClr val="000000"/>
                </a:solidFill>
                <a:latin typeface="Calibri"/>
                <a:ea typeface="微软雅黑"/>
              </a:rPr>
              <a:t>： </a:t>
            </a:r>
            <a:r>
              <a:rPr lang="en-US" altLang="zh-CN" dirty="0" smtClean="0">
                <a:solidFill>
                  <a:srgbClr val="000000"/>
                </a:solidFill>
                <a:latin typeface="Calibri"/>
                <a:ea typeface="微软雅黑"/>
              </a:rPr>
              <a:t>histogram of  unrecognized galaxy number with </a:t>
            </a:r>
            <a:r>
              <a:rPr lang="en-US" altLang="zh-CN" dirty="0" err="1" smtClean="0">
                <a:solidFill>
                  <a:srgbClr val="000000"/>
                </a:solidFill>
                <a:latin typeface="Calibri"/>
                <a:ea typeface="微软雅黑"/>
              </a:rPr>
              <a:t>SNr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539552" y="260648"/>
            <a:ext cx="7772040" cy="933480"/>
          </a:xfrm>
        </p:spPr>
        <p:txBody>
          <a:bodyPr/>
          <a:lstStyle/>
          <a:p>
            <a:r>
              <a:rPr lang="en-US" altLang="zh-CN" sz="3600" dirty="0" smtClean="0">
                <a:solidFill>
                  <a:srgbClr val="FFFFFF"/>
                </a:solidFill>
                <a:latin typeface="Arial"/>
                <a:ea typeface="微软雅黑"/>
              </a:rPr>
              <a:t>unrecognized gal spectra</a:t>
            </a:r>
            <a:endParaRPr lang="zh-CN" altLang="en-US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1173013"/>
            <a:ext cx="5121275" cy="384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93415" y="1233590"/>
            <a:ext cx="5097463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>
          <a:xfrm>
            <a:off x="755576" y="5373216"/>
            <a:ext cx="7772040" cy="933480"/>
          </a:xfrm>
        </p:spPr>
        <p:txBody>
          <a:bodyPr/>
          <a:lstStyle/>
          <a:p>
            <a:pPr>
              <a:lnSpc>
                <a:spcPct val="150000"/>
              </a:lnSpc>
              <a:buFont typeface="Wingdings" charset="2"/>
              <a:buChar char=""/>
            </a:pPr>
            <a:r>
              <a:rPr lang="en-US" altLang="zh-CN" dirty="0" smtClean="0"/>
              <a:t>Correct ratio of galaxy classification VS. </a:t>
            </a:r>
            <a:r>
              <a:rPr lang="en-US" altLang="zh-CN" dirty="0" smtClean="0"/>
              <a:t>SNR</a:t>
            </a:r>
            <a:br>
              <a:rPr lang="en-US" altLang="zh-CN" dirty="0" smtClean="0"/>
            </a:br>
            <a:r>
              <a:rPr lang="en-US" altLang="zh-CN" dirty="0" smtClean="0"/>
              <a:t>Red line: correct ratio with </a:t>
            </a:r>
            <a:r>
              <a:rPr lang="en-US" altLang="zh-CN" dirty="0" err="1" smtClean="0"/>
              <a:t>SN_g</a:t>
            </a:r>
            <a:r>
              <a:rPr lang="en-US" altLang="zh-CN" dirty="0" smtClean="0"/>
              <a:t>; Blue line: </a:t>
            </a:r>
            <a:r>
              <a:rPr lang="en-US" altLang="zh-CN" dirty="0" smtClean="0"/>
              <a:t>correct ratio with </a:t>
            </a:r>
            <a:r>
              <a:rPr lang="en-US" altLang="zh-CN" dirty="0" err="1" smtClean="0"/>
              <a:t>SN_r</a:t>
            </a:r>
            <a:endParaRPr lang="en-US" altLang="zh-CN" dirty="0" smtClean="0"/>
          </a:p>
        </p:txBody>
      </p:sp>
      <p:sp>
        <p:nvSpPr>
          <p:cNvPr id="5" name="文本占位符 4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zh-CN" alt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412776"/>
            <a:ext cx="5780443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标题 3"/>
          <p:cNvSpPr txBox="1">
            <a:spLocks/>
          </p:cNvSpPr>
          <p:nvPr/>
        </p:nvSpPr>
        <p:spPr>
          <a:xfrm>
            <a:off x="539552" y="260648"/>
            <a:ext cx="7772040" cy="93348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微软雅黑"/>
              </a:rPr>
              <a:t>Correct galaxy</a:t>
            </a:r>
            <a:r>
              <a:rPr kumimoji="0" lang="en-US" altLang="zh-CN" sz="3600" b="0" i="0" u="none" strike="noStrike" kern="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微软雅黑"/>
              </a:rPr>
              <a:t> recognition ratio</a:t>
            </a:r>
            <a:endParaRPr kumimoji="0" lang="zh-CN" altLang="en-US" sz="3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TextShape 1"/>
          <p:cNvSpPr txBox="1"/>
          <p:nvPr/>
        </p:nvSpPr>
        <p:spPr>
          <a:xfrm>
            <a:off x="457200" y="276120"/>
            <a:ext cx="8229240" cy="7902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3200" dirty="0" smtClean="0">
                <a:solidFill>
                  <a:srgbClr val="FFFFFF"/>
                </a:solidFill>
                <a:latin typeface="Arial"/>
                <a:ea typeface="微软雅黑"/>
              </a:rPr>
              <a:t>Test data 2: </a:t>
            </a:r>
            <a:r>
              <a:rPr lang="en-US" sz="3200" dirty="0" err="1">
                <a:solidFill>
                  <a:srgbClr val="FFFFFF"/>
                </a:solidFill>
                <a:latin typeface="Arial"/>
                <a:ea typeface="微软雅黑"/>
              </a:rPr>
              <a:t>redshift</a:t>
            </a:r>
            <a:r>
              <a:rPr lang="en-US" sz="3200" dirty="0">
                <a:solidFill>
                  <a:srgbClr val="FFFFFF"/>
                </a:solidFill>
                <a:latin typeface="Arial"/>
                <a:ea typeface="微软雅黑"/>
              </a:rPr>
              <a:t> measurement</a:t>
            </a:r>
            <a:endParaRPr dirty="0"/>
          </a:p>
        </p:txBody>
      </p:sp>
      <p:sp>
        <p:nvSpPr>
          <p:cNvPr id="400" name="TextShape 2"/>
          <p:cNvSpPr txBox="1"/>
          <p:nvPr/>
        </p:nvSpPr>
        <p:spPr>
          <a:xfrm>
            <a:off x="457200" y="1295280"/>
            <a:ext cx="8229240" cy="48304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50000"/>
              </a:lnSpc>
              <a:buFont typeface="Wingdings" charset="2"/>
              <a:buChar char=""/>
            </a:pPr>
            <a:r>
              <a:rPr lang="en-US" sz="2400" dirty="0">
                <a:solidFill>
                  <a:srgbClr val="000000"/>
                </a:solidFill>
                <a:latin typeface="Calibri"/>
                <a:ea typeface="微软雅黑"/>
              </a:rPr>
              <a:t>Test 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ea typeface="微软雅黑"/>
              </a:rPr>
              <a:t>data：781 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ea typeface="微软雅黑"/>
              </a:rPr>
              <a:t>recognized galaxy spectra by GM.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ea typeface="微软雅黑"/>
              </a:rPr>
              <a:t> </a:t>
            </a:r>
          </a:p>
          <a:p>
            <a:pPr>
              <a:lnSpc>
                <a:spcPct val="150000"/>
              </a:lnSpc>
              <a:buFont typeface="Wingdings" charset="2"/>
              <a:buChar char=""/>
            </a:pPr>
            <a:r>
              <a:rPr lang="en-US" sz="2400" dirty="0" smtClean="0">
                <a:solidFill>
                  <a:srgbClr val="000000"/>
                </a:solidFill>
                <a:latin typeface="Calibri"/>
                <a:ea typeface="微软雅黑"/>
              </a:rPr>
              <a:t>Method : Comparison of the </a:t>
            </a:r>
            <a:r>
              <a:rPr lang="en-US" sz="2400" dirty="0" err="1" smtClean="0">
                <a:solidFill>
                  <a:srgbClr val="000000"/>
                </a:solidFill>
                <a:latin typeface="Calibri"/>
                <a:ea typeface="微软雅黑"/>
              </a:rPr>
              <a:t>z_SDSS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ea typeface="微软雅黑"/>
              </a:rPr>
              <a:t> and </a:t>
            </a:r>
            <a:r>
              <a:rPr lang="en-US" sz="2400" dirty="0" err="1" smtClean="0">
                <a:solidFill>
                  <a:srgbClr val="000000"/>
                </a:solidFill>
                <a:latin typeface="Calibri"/>
                <a:ea typeface="微软雅黑"/>
              </a:rPr>
              <a:t>z_GM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ea typeface="微软雅黑"/>
              </a:rPr>
              <a:t> (ours work)</a:t>
            </a:r>
            <a:endParaRPr sz="2400" dirty="0"/>
          </a:p>
          <a:p>
            <a:pPr>
              <a:lnSpc>
                <a:spcPct val="150000"/>
              </a:lnSpc>
              <a:buFont typeface="Wingdings" charset="2"/>
              <a:buChar char=""/>
            </a:pPr>
            <a:r>
              <a:rPr lang="en-US" sz="2400" dirty="0" smtClean="0">
                <a:solidFill>
                  <a:srgbClr val="000000"/>
                </a:solidFill>
                <a:latin typeface="Calibri"/>
                <a:ea typeface="微软雅黑"/>
              </a:rPr>
              <a:t>Z_SDSS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微软雅黑"/>
              </a:rPr>
              <a:t>: PCAZ with all spectra template matching method；</a:t>
            </a:r>
            <a:endParaRPr sz="2400" dirty="0"/>
          </a:p>
          <a:p>
            <a:pPr>
              <a:lnSpc>
                <a:spcPct val="150000"/>
              </a:lnSpc>
              <a:buFont typeface="Wingdings" charset="2"/>
              <a:buChar char=""/>
            </a:pPr>
            <a:r>
              <a:rPr lang="en-US" sz="2400" dirty="0" smtClean="0">
                <a:solidFill>
                  <a:srgbClr val="000000"/>
                </a:solidFill>
                <a:latin typeface="Calibri"/>
                <a:ea typeface="微软雅黑"/>
              </a:rPr>
              <a:t>Z_GM: 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微软雅黑"/>
              </a:rPr>
              <a:t>spectral lines measurement. </a:t>
            </a:r>
            <a:endParaRPr sz="2400" dirty="0"/>
          </a:p>
          <a:p>
            <a:pPr>
              <a:lnSpc>
                <a:spcPct val="150000"/>
              </a:lnSpc>
              <a:buFont typeface="Wingdings" charset="2"/>
              <a:buChar char=""/>
            </a:pPr>
            <a:r>
              <a:rPr lang="en-US" sz="2400" dirty="0" err="1">
                <a:solidFill>
                  <a:srgbClr val="000000"/>
                </a:solidFill>
                <a:latin typeface="Calibri"/>
                <a:ea typeface="微软雅黑"/>
              </a:rPr>
              <a:t>Redshift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微软雅黑"/>
              </a:rPr>
              <a:t> measurement of the 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ea typeface="微软雅黑"/>
              </a:rPr>
              <a:t>Galaxy 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微软雅黑"/>
              </a:rPr>
              <a:t>M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ea typeface="微软雅黑"/>
              </a:rPr>
              <a:t>odule：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400" dirty="0" smtClean="0">
                <a:solidFill>
                  <a:srgbClr val="000000"/>
                </a:solidFill>
                <a:latin typeface="Calibri"/>
                <a:ea typeface="微软雅黑"/>
              </a:rPr>
              <a:t>F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ea typeface="微软雅黑"/>
              </a:rPr>
              <a:t>itting 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微软雅黑"/>
              </a:rPr>
              <a:t>each line with Gauss function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ea typeface="微软雅黑"/>
              </a:rPr>
              <a:t>;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400" dirty="0" smtClean="0">
                <a:solidFill>
                  <a:srgbClr val="000000"/>
                </a:solidFill>
                <a:latin typeface="Calibri"/>
                <a:ea typeface="微软雅黑"/>
              </a:rPr>
              <a:t>D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ea typeface="微软雅黑"/>
              </a:rPr>
              <a:t>etermining 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微软雅黑"/>
              </a:rPr>
              <a:t>the centers of lines ; </a:t>
            </a:r>
            <a:endParaRPr lang="en-US" sz="2400" dirty="0" smtClean="0">
              <a:solidFill>
                <a:srgbClr val="000000"/>
              </a:solidFill>
              <a:latin typeface="Calibri"/>
              <a:ea typeface="微软雅黑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400" dirty="0" smtClean="0">
                <a:solidFill>
                  <a:srgbClr val="000000"/>
                </a:solidFill>
                <a:latin typeface="Calibri"/>
                <a:ea typeface="微软雅黑"/>
              </a:rPr>
              <a:t>C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ea typeface="微软雅黑"/>
              </a:rPr>
              <a:t>omputing 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微软雅黑"/>
              </a:rPr>
              <a:t>the </a:t>
            </a:r>
            <a:r>
              <a:rPr lang="en-US" sz="2400" dirty="0" err="1">
                <a:solidFill>
                  <a:srgbClr val="000000"/>
                </a:solidFill>
                <a:latin typeface="Calibri"/>
                <a:ea typeface="微软雅黑"/>
              </a:rPr>
              <a:t>redshifts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微软雅黑"/>
              </a:rPr>
              <a:t> of the lines; </a:t>
            </a:r>
            <a:endParaRPr lang="en-US" sz="2400" dirty="0" smtClean="0">
              <a:solidFill>
                <a:srgbClr val="000000"/>
              </a:solidFill>
              <a:latin typeface="Calibri"/>
              <a:ea typeface="微软雅黑"/>
            </a:endParaRP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400" dirty="0" smtClean="0">
                <a:solidFill>
                  <a:srgbClr val="000000"/>
                </a:solidFill>
                <a:latin typeface="Calibri"/>
                <a:ea typeface="微软雅黑"/>
              </a:rPr>
              <a:t>A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ea typeface="微软雅黑"/>
              </a:rPr>
              <a:t>veraging clustered 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微软雅黑"/>
              </a:rPr>
              <a:t>lines </a:t>
            </a:r>
            <a:r>
              <a:rPr lang="en-US" sz="2400" dirty="0" err="1">
                <a:solidFill>
                  <a:srgbClr val="000000"/>
                </a:solidFill>
                <a:latin typeface="Calibri"/>
                <a:ea typeface="微软雅黑"/>
              </a:rPr>
              <a:t>redshifts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微软雅黑"/>
              </a:rPr>
              <a:t> to be  the spectra </a:t>
            </a:r>
            <a:r>
              <a:rPr lang="en-US" sz="2400" dirty="0" err="1">
                <a:solidFill>
                  <a:srgbClr val="000000"/>
                </a:solidFill>
                <a:latin typeface="Calibri"/>
                <a:ea typeface="微软雅黑"/>
              </a:rPr>
              <a:t>redshift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微软雅黑"/>
              </a:rPr>
              <a:t>.</a:t>
            </a:r>
            <a:endParaRPr sz="2400" dirty="0"/>
          </a:p>
        </p:txBody>
      </p:sp>
      <p:sp>
        <p:nvSpPr>
          <p:cNvPr id="401" name="TextShape 3"/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TextShape 1"/>
          <p:cNvSpPr txBox="1"/>
          <p:nvPr/>
        </p:nvSpPr>
        <p:spPr>
          <a:xfrm>
            <a:off x="457200" y="276120"/>
            <a:ext cx="8229240" cy="7902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3200" dirty="0" smtClean="0">
                <a:solidFill>
                  <a:srgbClr val="FFFFFF"/>
                </a:solidFill>
                <a:latin typeface="Arial"/>
                <a:ea typeface="微软雅黑"/>
              </a:rPr>
              <a:t>781 </a:t>
            </a:r>
            <a:r>
              <a:rPr lang="en-US" sz="3200" dirty="0">
                <a:solidFill>
                  <a:srgbClr val="FFFFFF"/>
                </a:solidFill>
                <a:latin typeface="Arial"/>
                <a:ea typeface="微软雅黑"/>
              </a:rPr>
              <a:t>spectra:  </a:t>
            </a:r>
            <a:r>
              <a:rPr lang="en-US" sz="3200" dirty="0" err="1">
                <a:solidFill>
                  <a:srgbClr val="FFFFFF"/>
                </a:solidFill>
                <a:latin typeface="Arial"/>
                <a:ea typeface="微软雅黑"/>
              </a:rPr>
              <a:t>z_SDSS</a:t>
            </a:r>
            <a:r>
              <a:rPr lang="en-US" sz="3200" dirty="0">
                <a:solidFill>
                  <a:srgbClr val="FFFFFF"/>
                </a:solidFill>
                <a:latin typeface="Arial"/>
                <a:ea typeface="微软雅黑"/>
              </a:rPr>
              <a:t> vs. </a:t>
            </a:r>
            <a:r>
              <a:rPr lang="en-US" sz="3200" dirty="0" err="1">
                <a:solidFill>
                  <a:srgbClr val="FFFFFF"/>
                </a:solidFill>
                <a:latin typeface="Arial"/>
                <a:ea typeface="微软雅黑"/>
              </a:rPr>
              <a:t>z_ours</a:t>
            </a:r>
            <a:r>
              <a:rPr lang="en-US" sz="3200" dirty="0">
                <a:solidFill>
                  <a:srgbClr val="FFFFFF"/>
                </a:solidFill>
                <a:latin typeface="Arial"/>
                <a:ea typeface="微软雅黑"/>
              </a:rPr>
              <a:t> </a:t>
            </a:r>
            <a:endParaRPr dirty="0"/>
          </a:p>
        </p:txBody>
      </p:sp>
      <p:sp>
        <p:nvSpPr>
          <p:cNvPr id="403" name="TextShape 2"/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sp>
        <p:nvSpPr>
          <p:cNvPr id="405" name="CustomShape 3"/>
          <p:cNvSpPr/>
          <p:nvPr/>
        </p:nvSpPr>
        <p:spPr>
          <a:xfrm>
            <a:off x="1331640" y="5085360"/>
            <a:ext cx="6912360" cy="14619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Arial"/>
                <a:ea typeface="宋体"/>
              </a:rPr>
              <a:t>Comparison between the </a:t>
            </a:r>
            <a:r>
              <a:rPr lang="en-US" sz="2000" dirty="0" err="1">
                <a:solidFill>
                  <a:srgbClr val="000000"/>
                </a:solidFill>
                <a:latin typeface="Arial"/>
                <a:ea typeface="宋体"/>
              </a:rPr>
              <a:t>redshifts</a:t>
            </a:r>
            <a:r>
              <a:rPr lang="en-US" sz="2000" dirty="0">
                <a:solidFill>
                  <a:srgbClr val="000000"/>
                </a:solidFill>
                <a:latin typeface="Arial"/>
                <a:ea typeface="宋体"/>
              </a:rPr>
              <a:t> of </a:t>
            </a:r>
            <a:r>
              <a:rPr lang="en-US" sz="2000" dirty="0" smtClean="0">
                <a:solidFill>
                  <a:srgbClr val="000000"/>
                </a:solidFill>
                <a:latin typeface="Arial"/>
                <a:ea typeface="宋体"/>
              </a:rPr>
              <a:t>781 </a:t>
            </a:r>
            <a:r>
              <a:rPr lang="en-US" sz="2000" dirty="0">
                <a:solidFill>
                  <a:srgbClr val="000000"/>
                </a:solidFill>
                <a:latin typeface="Arial"/>
                <a:ea typeface="宋体"/>
              </a:rPr>
              <a:t>LAMOST galaxy</a:t>
            </a:r>
            <a:endParaRPr dirty="0"/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rgbClr val="000000"/>
                </a:solidFill>
                <a:latin typeface="Arial"/>
                <a:ea typeface="宋体"/>
              </a:rPr>
              <a:t> spectra recognized and measurement by galaxy module and the </a:t>
            </a:r>
            <a:r>
              <a:rPr lang="en-US" sz="2000" dirty="0" err="1">
                <a:solidFill>
                  <a:srgbClr val="000000"/>
                </a:solidFill>
                <a:latin typeface="Arial"/>
                <a:ea typeface="宋体"/>
              </a:rPr>
              <a:t>redshifts</a:t>
            </a:r>
            <a:r>
              <a:rPr lang="en-US" sz="2000" dirty="0">
                <a:solidFill>
                  <a:srgbClr val="000000"/>
                </a:solidFill>
                <a:latin typeface="Arial"/>
                <a:ea typeface="宋体"/>
              </a:rPr>
              <a:t> of SDSS galaxy spectra.</a:t>
            </a:r>
            <a:endParaRPr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11363" y="1196752"/>
            <a:ext cx="5121275" cy="3840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TextShape 1"/>
          <p:cNvSpPr txBox="1"/>
          <p:nvPr/>
        </p:nvSpPr>
        <p:spPr>
          <a:xfrm>
            <a:off x="457200" y="276120"/>
            <a:ext cx="8229240" cy="7902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2000" b="1" dirty="0" smtClean="0">
                <a:solidFill>
                  <a:srgbClr val="FFFFFF"/>
                </a:solidFill>
                <a:latin typeface="Arial"/>
                <a:ea typeface="微软雅黑"/>
              </a:rPr>
              <a:t>781</a:t>
            </a:r>
            <a:r>
              <a:rPr lang="en-US" sz="2000" b="1" dirty="0" smtClean="0">
                <a:solidFill>
                  <a:srgbClr val="FFFFFF"/>
                </a:solidFill>
                <a:latin typeface="Arial"/>
                <a:ea typeface="微软雅黑"/>
              </a:rPr>
              <a:t> </a:t>
            </a:r>
            <a:r>
              <a:rPr lang="en-US" sz="2000" b="1" dirty="0">
                <a:solidFill>
                  <a:srgbClr val="FFFFFF"/>
                </a:solidFill>
                <a:latin typeface="Arial"/>
                <a:ea typeface="微软雅黑"/>
              </a:rPr>
              <a:t>identical galaxy source of LAMOST and SDSS</a:t>
            </a:r>
            <a:endParaRPr dirty="0"/>
          </a:p>
        </p:txBody>
      </p:sp>
      <p:sp>
        <p:nvSpPr>
          <p:cNvPr id="407" name="TextShape 2"/>
          <p:cNvSpPr txBox="1"/>
          <p:nvPr/>
        </p:nvSpPr>
        <p:spPr>
          <a:xfrm>
            <a:off x="457200" y="1295280"/>
            <a:ext cx="8229240" cy="483048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08" name="TextShape 3"/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graphicFrame>
        <p:nvGraphicFramePr>
          <p:cNvPr id="410" name="Table 4"/>
          <p:cNvGraphicFramePr/>
          <p:nvPr/>
        </p:nvGraphicFramePr>
        <p:xfrm>
          <a:off x="2195640" y="5178200"/>
          <a:ext cx="4943520" cy="1131120"/>
        </p:xfrm>
        <a:graphic>
          <a:graphicData uri="http://schemas.openxmlformats.org/drawingml/2006/table">
            <a:tbl>
              <a:tblPr/>
              <a:tblGrid>
                <a:gridCol w="2471760"/>
                <a:gridCol w="2471760"/>
              </a:tblGrid>
              <a:tr h="35640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b="1" dirty="0">
                          <a:solidFill>
                            <a:schemeClr val="tx1"/>
                          </a:solidFill>
                          <a:latin typeface="Arial"/>
                          <a:ea typeface="宋体"/>
                        </a:rPr>
                        <a:t>ΔZ   (</a:t>
                      </a:r>
                      <a:r>
                        <a:rPr lang="en-US" b="1" dirty="0" err="1" smtClean="0">
                          <a:solidFill>
                            <a:schemeClr val="tx1"/>
                          </a:solidFill>
                          <a:latin typeface="Arial"/>
                          <a:ea typeface="宋体"/>
                        </a:rPr>
                        <a:t>z_GM-z_SDSS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Arial"/>
                          <a:ea typeface="宋体"/>
                        </a:rPr>
                        <a:t>)</a:t>
                      </a:r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6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b="1" dirty="0">
                          <a:solidFill>
                            <a:srgbClr val="000000"/>
                          </a:solidFill>
                          <a:latin typeface="Arial"/>
                          <a:ea typeface="宋体"/>
                        </a:rPr>
                        <a:t>μ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b="1" dirty="0">
                          <a:solidFill>
                            <a:srgbClr val="000000"/>
                          </a:solidFill>
                          <a:latin typeface="Arial"/>
                          <a:ea typeface="宋体"/>
                        </a:rPr>
                        <a:t>δ</a:t>
                      </a:r>
                      <a:endParaRPr dirty="0"/>
                    </a:p>
                  </a:txBody>
                  <a:tcPr/>
                </a:tc>
              </a:tr>
              <a:tr h="3996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b="1" dirty="0">
                          <a:solidFill>
                            <a:srgbClr val="000000"/>
                          </a:solidFill>
                          <a:latin typeface="Arial"/>
                          <a:ea typeface="宋体"/>
                        </a:rPr>
                        <a:t>0.0000</a:t>
                      </a:r>
                      <a:endParaRPr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b="1" dirty="0">
                          <a:solidFill>
                            <a:srgbClr val="000000"/>
                          </a:solidFill>
                          <a:latin typeface="Arial"/>
                          <a:ea typeface="宋体"/>
                        </a:rPr>
                        <a:t>0.0002（60km/s）</a:t>
                      </a:r>
                      <a:endParaRPr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5037" y="908720"/>
            <a:ext cx="6295315" cy="4234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Shape 1"/>
          <p:cNvSpPr txBox="1"/>
          <p:nvPr/>
        </p:nvSpPr>
        <p:spPr>
          <a:xfrm>
            <a:off x="457200" y="276120"/>
            <a:ext cx="8229240" cy="7902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3200" dirty="0" smtClean="0">
                <a:solidFill>
                  <a:srgbClr val="FFFFFF"/>
                </a:solidFill>
                <a:latin typeface="Arial"/>
                <a:ea typeface="微软雅黑"/>
              </a:rPr>
              <a:t>Test data 3:</a:t>
            </a:r>
            <a:endParaRPr dirty="0"/>
          </a:p>
        </p:txBody>
      </p:sp>
      <p:sp>
        <p:nvSpPr>
          <p:cNvPr id="6" name="文本占位符 5"/>
          <p:cNvSpPr>
            <a:spLocks noGrp="1"/>
          </p:cNvSpPr>
          <p:nvPr>
            <p:ph type="body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l"/>
            </a:pPr>
            <a:r>
              <a:rPr lang="en-US" altLang="zh-CN" sz="2000" dirty="0" smtClean="0"/>
              <a:t>Goal : Test </a:t>
            </a:r>
            <a:r>
              <a:rPr lang="en-US" altLang="zh-CN" sz="2000" dirty="0" smtClean="0"/>
              <a:t>the performance of GM </a:t>
            </a:r>
            <a:r>
              <a:rPr lang="en-US" altLang="zh-CN" sz="2000" dirty="0" smtClean="0"/>
              <a:t>for the non-galaxy spectra, how much the</a:t>
            </a:r>
          </a:p>
          <a:p>
            <a:pPr>
              <a:lnSpc>
                <a:spcPct val="150000"/>
              </a:lnSpc>
            </a:pPr>
            <a:r>
              <a:rPr lang="en-US" altLang="zh-CN" sz="2000" dirty="0" smtClean="0"/>
              <a:t>             GM mistake the non-galaxy spectra as galaxy.</a:t>
            </a:r>
          </a:p>
          <a:p>
            <a:pPr>
              <a:lnSpc>
                <a:spcPct val="150000"/>
              </a:lnSpc>
              <a:buFont typeface="Wingdings" pitchFamily="2" charset="2"/>
              <a:buChar char="l"/>
            </a:pPr>
            <a:r>
              <a:rPr lang="en-US" altLang="zh-CN" sz="2000" dirty="0" smtClean="0"/>
              <a:t>Test data 3 selection: </a:t>
            </a:r>
          </a:p>
          <a:p>
            <a:pPr>
              <a:lnSpc>
                <a:spcPct val="150000"/>
              </a:lnSpc>
            </a:pPr>
            <a:r>
              <a:rPr lang="en-US" altLang="zh-CN" sz="2000" dirty="0"/>
              <a:t> </a:t>
            </a:r>
            <a:r>
              <a:rPr lang="en-US" altLang="zh-CN" sz="2000" dirty="0" smtClean="0"/>
              <a:t>             20140309 HD145243N315530M : 2250 spectra</a:t>
            </a:r>
          </a:p>
          <a:p>
            <a:pPr>
              <a:lnSpc>
                <a:spcPct val="150000"/>
              </a:lnSpc>
            </a:pPr>
            <a:r>
              <a:rPr lang="en-US" altLang="zh-CN" sz="2000" dirty="0"/>
              <a:t> </a:t>
            </a:r>
            <a:r>
              <a:rPr lang="en-US" altLang="zh-CN" sz="2000" dirty="0" smtClean="0"/>
              <a:t>             take out the crossing verified galaxy spectra : 393 spectra</a:t>
            </a:r>
          </a:p>
          <a:p>
            <a:pPr>
              <a:lnSpc>
                <a:spcPct val="150000"/>
              </a:lnSpc>
            </a:pPr>
            <a:r>
              <a:rPr lang="en-US" altLang="zh-CN" sz="2000" dirty="0"/>
              <a:t> </a:t>
            </a:r>
            <a:r>
              <a:rPr lang="en-US" altLang="zh-CN" sz="2000" dirty="0" smtClean="0"/>
              <a:t>             select the spectra which </a:t>
            </a:r>
            <a:r>
              <a:rPr lang="en-US" altLang="zh-CN" sz="2000" dirty="0" err="1" smtClean="0"/>
              <a:t>objtype</a:t>
            </a:r>
            <a:r>
              <a:rPr lang="en-US" altLang="zh-CN" sz="2000" dirty="0" smtClean="0"/>
              <a:t> is ‘star’, ‘QSO’, ‘FS’: </a:t>
            </a:r>
          </a:p>
          <a:p>
            <a:pPr>
              <a:lnSpc>
                <a:spcPct val="150000"/>
              </a:lnSpc>
            </a:pPr>
            <a:r>
              <a:rPr lang="en-US" altLang="zh-CN" sz="2000" dirty="0"/>
              <a:t> </a:t>
            </a:r>
            <a:r>
              <a:rPr lang="en-US" altLang="zh-CN" sz="2000" dirty="0" smtClean="0"/>
              <a:t>             1352 spectra left.</a:t>
            </a:r>
          </a:p>
          <a:p>
            <a:pPr>
              <a:lnSpc>
                <a:spcPct val="150000"/>
              </a:lnSpc>
              <a:buFont typeface="Wingdings" pitchFamily="2" charset="2"/>
              <a:buChar char="l"/>
            </a:pPr>
            <a:r>
              <a:rPr lang="en-US" altLang="zh-CN" sz="2000" dirty="0" smtClean="0"/>
              <a:t>Eye check the 1352 spectra:  </a:t>
            </a:r>
          </a:p>
          <a:p>
            <a:pPr>
              <a:lnSpc>
                <a:spcPct val="150000"/>
              </a:lnSpc>
            </a:pPr>
            <a:r>
              <a:rPr lang="en-US" altLang="zh-CN" sz="2000" dirty="0"/>
              <a:t> </a:t>
            </a:r>
            <a:r>
              <a:rPr lang="en-US" altLang="zh-CN" sz="2000" dirty="0" smtClean="0"/>
              <a:t>             6 galaxy, others are star, QSO or unknown type.;</a:t>
            </a:r>
          </a:p>
          <a:p>
            <a:pPr>
              <a:lnSpc>
                <a:spcPct val="150000"/>
              </a:lnSpc>
              <a:buFont typeface="Wingdings" pitchFamily="2" charset="2"/>
              <a:buChar char="l"/>
            </a:pPr>
            <a:r>
              <a:rPr lang="en-US" altLang="zh-CN" sz="2000" dirty="0" smtClean="0"/>
              <a:t>Test data3: 1346 spectra.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 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TextShape 1"/>
          <p:cNvSpPr txBox="1"/>
          <p:nvPr/>
        </p:nvSpPr>
        <p:spPr>
          <a:xfrm>
            <a:off x="457200" y="260280"/>
            <a:ext cx="8229240" cy="7902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3200" b="1">
                <a:solidFill>
                  <a:srgbClr val="FFFFFF"/>
                </a:solidFill>
                <a:latin typeface="Arial"/>
                <a:ea typeface="微软雅黑"/>
              </a:rPr>
              <a:t>Background of the Work</a:t>
            </a:r>
            <a:endParaRPr/>
          </a:p>
        </p:txBody>
      </p:sp>
      <p:sp>
        <p:nvSpPr>
          <p:cNvPr id="288" name="TextShape 2"/>
          <p:cNvSpPr txBox="1"/>
          <p:nvPr/>
        </p:nvSpPr>
        <p:spPr>
          <a:xfrm>
            <a:off x="457200" y="1295280"/>
            <a:ext cx="8229240" cy="52290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Wingdings" charset="2"/>
              <a:buChar char=""/>
            </a:pPr>
            <a:r>
              <a:rPr lang="en-US" sz="2400" dirty="0" err="1">
                <a:solidFill>
                  <a:srgbClr val="000000"/>
                </a:solidFill>
                <a:latin typeface="Calibri"/>
                <a:ea typeface="微软雅黑"/>
              </a:rPr>
              <a:t>Redshifts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微软雅黑"/>
              </a:rPr>
              <a:t> survey of galaxy and QSO is one of the primal science goals of LAMOST.</a:t>
            </a:r>
            <a:endParaRPr sz="2400" dirty="0"/>
          </a:p>
          <a:p>
            <a:pPr>
              <a:lnSpc>
                <a:spcPct val="100000"/>
              </a:lnSpc>
            </a:pPr>
            <a:endParaRPr sz="2400" dirty="0"/>
          </a:p>
          <a:p>
            <a:pPr>
              <a:lnSpc>
                <a:spcPct val="100000"/>
              </a:lnSpc>
              <a:buFont typeface="Wingdings" charset="2"/>
              <a:buChar char=""/>
            </a:pPr>
            <a:r>
              <a:rPr lang="en-US" sz="2400" dirty="0">
                <a:solidFill>
                  <a:srgbClr val="000000"/>
                </a:solidFill>
                <a:latin typeface="Calibri"/>
                <a:ea typeface="微软雅黑"/>
              </a:rPr>
              <a:t>Products of LAMOST 1D pipeline</a:t>
            </a:r>
            <a:endParaRPr sz="2400" dirty="0"/>
          </a:p>
          <a:p>
            <a:pPr>
              <a:lnSpc>
                <a:spcPct val="100000"/>
              </a:lnSpc>
            </a:pPr>
            <a:r>
              <a:rPr lang="en-US" sz="2400" dirty="0">
                <a:solidFill>
                  <a:srgbClr val="000000"/>
                </a:solidFill>
                <a:latin typeface="Calibri"/>
                <a:ea typeface="微软雅黑"/>
              </a:rPr>
              <a:t>       </a:t>
            </a:r>
            <a:r>
              <a:rPr lang="en-US" sz="2400" dirty="0" err="1">
                <a:solidFill>
                  <a:srgbClr val="000000"/>
                </a:solidFill>
                <a:latin typeface="Calibri"/>
                <a:ea typeface="微软雅黑"/>
              </a:rPr>
              <a:t>Galaxy、QSO、Star（sub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微软雅黑"/>
              </a:rPr>
              <a:t>-class of star）、Unknown ，and  </a:t>
            </a:r>
            <a:r>
              <a:rPr lang="en-US" sz="2400" dirty="0" err="1">
                <a:solidFill>
                  <a:srgbClr val="000000"/>
                </a:solidFill>
                <a:latin typeface="Calibri"/>
                <a:ea typeface="微软雅黑"/>
              </a:rPr>
              <a:t>redshifts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微软雅黑"/>
              </a:rPr>
              <a:t> for Galaxies and QSOs RVs for Stars  。</a:t>
            </a:r>
            <a:endParaRPr sz="2400" dirty="0"/>
          </a:p>
          <a:p>
            <a:pPr>
              <a:lnSpc>
                <a:spcPct val="100000"/>
              </a:lnSpc>
            </a:pPr>
            <a:endParaRPr sz="2400" dirty="0"/>
          </a:p>
          <a:p>
            <a:pPr>
              <a:lnSpc>
                <a:spcPct val="100000"/>
              </a:lnSpc>
              <a:buFont typeface="Wingdings" charset="2"/>
              <a:buChar char=""/>
            </a:pPr>
            <a:r>
              <a:rPr lang="en-US" sz="2400" dirty="0">
                <a:solidFill>
                  <a:srgbClr val="000000"/>
                </a:solidFill>
                <a:latin typeface="Calibri"/>
                <a:ea typeface="微软雅黑"/>
              </a:rPr>
              <a:t>DR1 and DR2 release：</a:t>
            </a:r>
            <a:endParaRPr sz="2400" dirty="0"/>
          </a:p>
          <a:p>
            <a:pPr>
              <a:lnSpc>
                <a:spcPct val="100000"/>
              </a:lnSpc>
            </a:pPr>
            <a:r>
              <a:rPr lang="en-US" sz="2400" dirty="0">
                <a:solidFill>
                  <a:srgbClr val="000000"/>
                </a:solidFill>
                <a:latin typeface="Calibri"/>
                <a:ea typeface="微软雅黑"/>
              </a:rPr>
              <a:t>       DR1: 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ea typeface="微软雅黑"/>
              </a:rPr>
              <a:t>1944,000 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微软雅黑"/>
              </a:rPr>
              <a:t>spectra released.</a:t>
            </a:r>
            <a:endParaRPr sz="2400" dirty="0"/>
          </a:p>
          <a:p>
            <a:pPr>
              <a:lnSpc>
                <a:spcPct val="100000"/>
              </a:lnSpc>
            </a:pPr>
            <a:r>
              <a:rPr lang="en-US" sz="2400" dirty="0">
                <a:solidFill>
                  <a:srgbClr val="000000"/>
                </a:solidFill>
                <a:latin typeface="Calibri"/>
                <a:ea typeface="微软雅黑"/>
              </a:rPr>
              <a:t>       DR2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ea typeface="微软雅黑"/>
              </a:rPr>
              <a:t>: 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微软雅黑"/>
              </a:rPr>
              <a:t>4136,400 spectra released.</a:t>
            </a:r>
            <a:endParaRPr sz="2400"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000000"/>
                </a:solidFill>
                <a:latin typeface="Calibri"/>
                <a:ea typeface="微软雅黑"/>
              </a:rPr>
              <a:t>       </a:t>
            </a:r>
            <a:r>
              <a:rPr lang="en-US" dirty="0">
                <a:solidFill>
                  <a:srgbClr val="000000"/>
                </a:solidFill>
                <a:latin typeface="Calibri"/>
                <a:ea typeface="微软雅黑"/>
              </a:rPr>
              <a:t>1D pipeline: work well for star spectra, but not as well for extra-galactic spectra recognition and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微软雅黑"/>
              </a:rPr>
              <a:t>redshift</a:t>
            </a:r>
            <a:r>
              <a:rPr lang="en-US" dirty="0">
                <a:solidFill>
                  <a:srgbClr val="000000"/>
                </a:solidFill>
                <a:latin typeface="Calibri"/>
                <a:ea typeface="微软雅黑"/>
              </a:rPr>
              <a:t> measurement. </a:t>
            </a:r>
            <a:endParaRPr dirty="0"/>
          </a:p>
          <a:p>
            <a:endParaRPr dirty="0"/>
          </a:p>
          <a:p>
            <a:endParaRPr dirty="0"/>
          </a:p>
          <a:p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289" name="TextShape 3"/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b="1">
                <a:solidFill>
                  <a:srgbClr val="000000"/>
                </a:solidFill>
                <a:latin typeface="Calibri"/>
                <a:ea typeface="微软雅黑"/>
              </a:rPr>
              <a:t>4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Shape 1"/>
          <p:cNvSpPr txBox="1"/>
          <p:nvPr/>
        </p:nvSpPr>
        <p:spPr>
          <a:xfrm>
            <a:off x="457200" y="276120"/>
            <a:ext cx="8229240" cy="7902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3200" dirty="0" smtClean="0">
                <a:solidFill>
                  <a:srgbClr val="FFFFFF"/>
                </a:solidFill>
                <a:latin typeface="Arial"/>
                <a:ea typeface="微软雅黑"/>
              </a:rPr>
              <a:t>Result of test data 3:</a:t>
            </a:r>
            <a:endParaRPr dirty="0"/>
          </a:p>
        </p:txBody>
      </p:sp>
      <p:graphicFrame>
        <p:nvGraphicFramePr>
          <p:cNvPr id="5" name="Table 4"/>
          <p:cNvGraphicFramePr/>
          <p:nvPr/>
        </p:nvGraphicFramePr>
        <p:xfrm>
          <a:off x="1043608" y="1844824"/>
          <a:ext cx="7632848" cy="1948963"/>
        </p:xfrm>
        <a:graphic>
          <a:graphicData uri="http://schemas.openxmlformats.org/drawingml/2006/table">
            <a:tbl>
              <a:tblPr/>
              <a:tblGrid>
                <a:gridCol w="2160240"/>
                <a:gridCol w="1857763"/>
                <a:gridCol w="1902551"/>
                <a:gridCol w="1712294"/>
              </a:tblGrid>
              <a:tr h="109812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b="1" baseline="0" dirty="0" smtClean="0">
                          <a:solidFill>
                            <a:schemeClr val="tx1"/>
                          </a:solidFill>
                        </a:rPr>
                        <a:t>Test data 3:</a:t>
                      </a:r>
                    </a:p>
                    <a:p>
                      <a:pPr algn="ctr"/>
                      <a:r>
                        <a:rPr lang="en-US" altLang="zh-CN" sz="1800" b="1" baseline="0" dirty="0" smtClean="0">
                          <a:solidFill>
                            <a:schemeClr val="tx1"/>
                          </a:solidFill>
                        </a:rPr>
                        <a:t>Non-galaxy spectra</a:t>
                      </a:r>
                      <a:endParaRPr lang="zh-CN" altLang="zh-CN" sz="18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</a:rPr>
                        <a:t>Classified as galaxy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</a:rPr>
                        <a:t>by GM(v2.0)</a:t>
                      </a:r>
                      <a:endParaRPr lang="en-US" altLang="zh-C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800" b="1" baseline="0" dirty="0" smtClean="0">
                          <a:solidFill>
                            <a:schemeClr val="tx1"/>
                          </a:solidFill>
                        </a:rPr>
                        <a:t>Classified as star or unknown or </a:t>
                      </a:r>
                      <a:r>
                        <a:rPr lang="en-US" sz="1800" b="1" baseline="0" dirty="0" err="1" smtClean="0">
                          <a:solidFill>
                            <a:schemeClr val="tx1"/>
                          </a:solidFill>
                        </a:rPr>
                        <a:t>othertype</a:t>
                      </a:r>
                      <a:endParaRPr sz="18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1800" b="1" dirty="0" smtClean="0">
                          <a:solidFill>
                            <a:srgbClr val="000000"/>
                          </a:solidFill>
                          <a:latin typeface="Times New Roman"/>
                          <a:ea typeface="宋体"/>
                        </a:rPr>
                        <a:t>Wrong classification ratio</a:t>
                      </a:r>
                      <a:endParaRPr lang="en-US" altLang="zh-CN" b="1" dirty="0"/>
                    </a:p>
                  </a:txBody>
                  <a:tcPr/>
                </a:tc>
              </a:tr>
              <a:tr h="76024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b="0" dirty="0" smtClean="0">
                          <a:solidFill>
                            <a:srgbClr val="000000"/>
                          </a:solidFill>
                          <a:latin typeface="+mn-lt"/>
                          <a:ea typeface="宋体"/>
                        </a:rPr>
                        <a:t>1346</a:t>
                      </a:r>
                      <a:endParaRPr sz="20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b="0" dirty="0" smtClean="0">
                          <a:latin typeface="+mn-lt"/>
                        </a:rPr>
                        <a:t>27</a:t>
                      </a:r>
                      <a:endParaRPr sz="20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b="0" dirty="0" smtClean="0">
                          <a:solidFill>
                            <a:srgbClr val="000000"/>
                          </a:solidFill>
                          <a:latin typeface="+mn-lt"/>
                          <a:ea typeface="宋体"/>
                        </a:rPr>
                        <a:t>1319</a:t>
                      </a:r>
                      <a:endParaRPr sz="20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b="0" dirty="0" smtClean="0">
                          <a:latin typeface="+mn-lt"/>
                        </a:rPr>
                        <a:t>0.0205</a:t>
                      </a:r>
                      <a:endParaRPr sz="2000" b="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TextShape 1"/>
          <p:cNvSpPr txBox="1"/>
          <p:nvPr/>
        </p:nvSpPr>
        <p:spPr>
          <a:xfrm>
            <a:off x="457200" y="276120"/>
            <a:ext cx="8229240" cy="7902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3200">
                <a:solidFill>
                  <a:srgbClr val="FFFFFF"/>
                </a:solidFill>
                <a:latin typeface="Arial"/>
                <a:ea typeface="微软雅黑"/>
              </a:rPr>
              <a:t>Summary </a:t>
            </a:r>
            <a:endParaRPr/>
          </a:p>
        </p:txBody>
      </p:sp>
      <p:sp>
        <p:nvSpPr>
          <p:cNvPr id="412" name="TextShape 2"/>
          <p:cNvSpPr txBox="1"/>
          <p:nvPr/>
        </p:nvSpPr>
        <p:spPr>
          <a:xfrm>
            <a:off x="457200" y="1295280"/>
            <a:ext cx="8229240" cy="48304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Wingdings" charset="2"/>
              <a:buChar char=""/>
            </a:pPr>
            <a:r>
              <a:rPr lang="en-US" sz="2400" dirty="0" err="1">
                <a:solidFill>
                  <a:srgbClr val="000000"/>
                </a:solidFill>
                <a:latin typeface="Calibri"/>
                <a:ea typeface="微软雅黑"/>
              </a:rPr>
              <a:t>SNg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微软雅黑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ea typeface="微软雅黑"/>
              </a:rPr>
              <a:t>&gt;2, 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微软雅黑"/>
              </a:rPr>
              <a:t>correct rate &gt;90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ea typeface="微软雅黑"/>
              </a:rPr>
              <a:t>%;</a:t>
            </a:r>
            <a:endParaRPr dirty="0"/>
          </a:p>
          <a:p>
            <a:pPr>
              <a:lnSpc>
                <a:spcPct val="100000"/>
              </a:lnSpc>
              <a:buFont typeface="Wingdings" charset="2"/>
              <a:buChar char=""/>
            </a:pPr>
            <a:r>
              <a:rPr lang="en-US" sz="2400" dirty="0" err="1" smtClean="0">
                <a:solidFill>
                  <a:srgbClr val="000000"/>
                </a:solidFill>
                <a:latin typeface="Calibri"/>
                <a:ea typeface="微软雅黑"/>
              </a:rPr>
              <a:t>SNr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ea typeface="微软雅黑"/>
              </a:rPr>
              <a:t>&gt;8 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微软雅黑"/>
              </a:rPr>
              <a:t>, correct rate &gt;90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ea typeface="微软雅黑"/>
              </a:rPr>
              <a:t>%;</a:t>
            </a:r>
            <a:endParaRPr dirty="0"/>
          </a:p>
          <a:p>
            <a:pPr>
              <a:lnSpc>
                <a:spcPct val="100000"/>
              </a:lnSpc>
              <a:buFont typeface="Wingdings" charset="2"/>
              <a:buChar char=""/>
            </a:pPr>
            <a:r>
              <a:rPr lang="en-US" sz="2400" dirty="0">
                <a:solidFill>
                  <a:srgbClr val="000000"/>
                </a:solidFill>
                <a:latin typeface="Calibri"/>
                <a:ea typeface="微软雅黑"/>
              </a:rPr>
              <a:t>wrong classification  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ea typeface="微软雅黑"/>
              </a:rPr>
              <a:t>occurs  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微软雅黑"/>
              </a:rPr>
              <a:t>on the data with </a:t>
            </a:r>
            <a:r>
              <a:rPr lang="en-US" sz="2400" dirty="0" err="1">
                <a:solidFill>
                  <a:srgbClr val="000000"/>
                </a:solidFill>
                <a:latin typeface="Calibri"/>
                <a:ea typeface="微软雅黑"/>
              </a:rPr>
              <a:t>sn</a:t>
            </a:r>
            <a:r>
              <a:rPr lang="en-US" sz="2400" dirty="0">
                <a:solidFill>
                  <a:srgbClr val="000000"/>
                </a:solidFill>
                <a:latin typeface="Calibri"/>
                <a:ea typeface="微软雅黑"/>
              </a:rPr>
              <a:t> between 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ea typeface="微软雅黑"/>
              </a:rPr>
              <a:t>0~6 </a:t>
            </a:r>
            <a:endParaRPr dirty="0" smtClean="0"/>
          </a:p>
          <a:p>
            <a:pPr lvl="1">
              <a:lnSpc>
                <a:spcPct val="100000"/>
              </a:lnSpc>
            </a:pPr>
            <a:endParaRPr lang="en-US" dirty="0" smtClean="0">
              <a:solidFill>
                <a:srgbClr val="000000"/>
              </a:solidFill>
              <a:latin typeface="Calibri"/>
              <a:ea typeface="微软雅黑"/>
            </a:endParaRPr>
          </a:p>
          <a:p>
            <a:pPr lvl="1">
              <a:lnSpc>
                <a:spcPct val="100000"/>
              </a:lnSpc>
            </a:pPr>
            <a:endParaRPr lang="en-US" sz="2000" dirty="0" smtClean="0">
              <a:solidFill>
                <a:srgbClr val="000000"/>
              </a:solidFill>
              <a:latin typeface="Calibri"/>
              <a:ea typeface="微软雅黑"/>
            </a:endParaRPr>
          </a:p>
          <a:p>
            <a:pPr lvl="1">
              <a:lnSpc>
                <a:spcPct val="100000"/>
              </a:lnSpc>
            </a:pPr>
            <a:r>
              <a:rPr lang="en-US" sz="2000" dirty="0" smtClean="0">
                <a:solidFill>
                  <a:srgbClr val="000000"/>
                </a:solidFill>
                <a:latin typeface="Calibri"/>
                <a:ea typeface="微软雅黑"/>
              </a:rPr>
              <a:t>The accuracy of </a:t>
            </a:r>
            <a:r>
              <a:rPr lang="en-US" sz="2000" dirty="0" err="1" smtClean="0">
                <a:solidFill>
                  <a:srgbClr val="000000"/>
                </a:solidFill>
                <a:latin typeface="Calibri"/>
                <a:ea typeface="微软雅黑"/>
              </a:rPr>
              <a:t>redshift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ea typeface="微软雅黑"/>
              </a:rPr>
              <a:t> measurement of galaxy model: </a:t>
            </a:r>
            <a:endParaRPr sz="2000" dirty="0" smtClean="0"/>
          </a:p>
          <a:p>
            <a:pPr>
              <a:lnSpc>
                <a:spcPct val="150000"/>
              </a:lnSpc>
              <a:buFont typeface="Wingdings" charset="2"/>
              <a:buChar char=""/>
            </a:pPr>
            <a:r>
              <a:rPr lang="en-US" sz="2000" dirty="0" smtClean="0">
                <a:solidFill>
                  <a:srgbClr val="000000"/>
                </a:solidFill>
                <a:latin typeface="Calibri"/>
                <a:ea typeface="微软雅黑"/>
              </a:rPr>
              <a:t>     the </a:t>
            </a:r>
            <a:r>
              <a:rPr lang="en-US" sz="2000" dirty="0">
                <a:solidFill>
                  <a:srgbClr val="000000"/>
                </a:solidFill>
                <a:latin typeface="Calibri"/>
                <a:ea typeface="微软雅黑"/>
              </a:rPr>
              <a:t>systematic 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ea typeface="微软雅黑"/>
              </a:rPr>
              <a:t>difference </a:t>
            </a:r>
            <a:r>
              <a:rPr lang="en-US" sz="2000" dirty="0">
                <a:solidFill>
                  <a:srgbClr val="000000"/>
                </a:solidFill>
                <a:latin typeface="Calibri"/>
                <a:ea typeface="微软雅黑"/>
              </a:rPr>
              <a:t>and the standard deviation of 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ea typeface="微软雅黑"/>
              </a:rPr>
              <a:t>the 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rgbClr val="000000"/>
                </a:solidFill>
                <a:latin typeface="Calibri"/>
                <a:ea typeface="微软雅黑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ea typeface="微软雅黑"/>
              </a:rPr>
              <a:t>        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ea typeface="微软雅黑"/>
              </a:rPr>
              <a:t>difference 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ea typeface="微软雅黑"/>
              </a:rPr>
              <a:t>are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ea typeface="微软雅黑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2000" b="1" dirty="0" smtClean="0">
                <a:solidFill>
                  <a:srgbClr val="000000"/>
                </a:solidFill>
                <a:latin typeface="Calibri"/>
                <a:ea typeface="微软雅黑"/>
              </a:rPr>
              <a:t>         μ：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ea typeface="微软雅黑"/>
              </a:rPr>
              <a:t>0.0000</a:t>
            </a:r>
            <a:endParaRPr sz="2000" dirty="0"/>
          </a:p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000000"/>
                </a:solidFill>
                <a:latin typeface="Calibri"/>
                <a:ea typeface="微软雅黑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alibri"/>
                <a:ea typeface="微软雅黑"/>
              </a:rPr>
              <a:t>       </a:t>
            </a:r>
            <a:r>
              <a:rPr lang="en-US" sz="2000" b="1" dirty="0" smtClean="0">
                <a:solidFill>
                  <a:srgbClr val="000000"/>
                </a:solidFill>
                <a:latin typeface="Calibri"/>
                <a:ea typeface="微软雅黑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alibri"/>
                <a:ea typeface="微软雅黑"/>
              </a:rPr>
              <a:t>δ：</a:t>
            </a:r>
            <a:r>
              <a:rPr lang="en-US" sz="2000" dirty="0">
                <a:solidFill>
                  <a:srgbClr val="000000"/>
                </a:solidFill>
                <a:latin typeface="Calibri"/>
                <a:ea typeface="微软雅黑"/>
              </a:rPr>
              <a:t>0.0002 </a:t>
            </a:r>
            <a:r>
              <a:rPr lang="en-US" sz="2000" dirty="0" smtClean="0">
                <a:solidFill>
                  <a:srgbClr val="000000"/>
                </a:solidFill>
                <a:latin typeface="Calibri"/>
                <a:ea typeface="微软雅黑"/>
              </a:rPr>
              <a:t>(about 60km/s</a:t>
            </a:r>
            <a:r>
              <a:rPr lang="en-US" sz="2000" dirty="0">
                <a:solidFill>
                  <a:srgbClr val="000000"/>
                </a:solidFill>
                <a:latin typeface="Calibri"/>
                <a:ea typeface="微软雅黑"/>
              </a:rPr>
              <a:t>)</a:t>
            </a:r>
            <a:endParaRPr sz="2000"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50000"/>
              </a:lnSpc>
            </a:pPr>
            <a:endParaRPr dirty="0"/>
          </a:p>
        </p:txBody>
      </p:sp>
      <p:sp>
        <p:nvSpPr>
          <p:cNvPr id="413" name="TextShape 3"/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TextShape 1"/>
          <p:cNvSpPr txBox="1"/>
          <p:nvPr/>
        </p:nvSpPr>
        <p:spPr>
          <a:xfrm>
            <a:off x="838080" y="2133720"/>
            <a:ext cx="7772040" cy="9331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4400">
                <a:solidFill>
                  <a:srgbClr val="FFFFFF"/>
                </a:solidFill>
                <a:latin typeface="Arial"/>
                <a:ea typeface="微软雅黑"/>
              </a:rPr>
              <a:t>Thanks！</a:t>
            </a:r>
            <a:endParaRPr/>
          </a:p>
        </p:txBody>
      </p:sp>
      <p:sp>
        <p:nvSpPr>
          <p:cNvPr id="415" name="TextShape 2"/>
          <p:cNvSpPr txBox="1"/>
          <p:nvPr/>
        </p:nvSpPr>
        <p:spPr>
          <a:xfrm>
            <a:off x="2209680" y="3124080"/>
            <a:ext cx="6400440" cy="685440"/>
          </a:xfrm>
          <a:prstGeom prst="rect">
            <a:avLst/>
          </a:prstGeom>
        </p:spPr>
        <p:txBody>
          <a:bodyPr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TextShape 1"/>
          <p:cNvSpPr txBox="1"/>
          <p:nvPr/>
        </p:nvSpPr>
        <p:spPr>
          <a:xfrm>
            <a:off x="457200" y="276120"/>
            <a:ext cx="8229240" cy="7902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2800" b="1" dirty="0">
                <a:solidFill>
                  <a:srgbClr val="FFFFFF"/>
                </a:solidFill>
                <a:latin typeface="Arial"/>
                <a:ea typeface="微软雅黑"/>
              </a:rPr>
              <a:t>Analysis of LAMOST DR2 galaxy spectra </a:t>
            </a:r>
            <a:endParaRPr dirty="0"/>
          </a:p>
        </p:txBody>
      </p:sp>
      <p:sp>
        <p:nvSpPr>
          <p:cNvPr id="296" name="TextShape 2"/>
          <p:cNvSpPr txBox="1"/>
          <p:nvPr/>
        </p:nvSpPr>
        <p:spPr>
          <a:xfrm>
            <a:off x="457200" y="1295280"/>
            <a:ext cx="8229240" cy="48304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Wingdings" charset="2"/>
              <a:buChar char=""/>
            </a:pPr>
            <a:r>
              <a:rPr lang="en-US" dirty="0">
                <a:solidFill>
                  <a:srgbClr val="000000"/>
                </a:solidFill>
                <a:latin typeface="Calibri"/>
                <a:ea typeface="微软雅黑"/>
              </a:rPr>
              <a:t>Galaxy spectra in DR2 (galaxy:37404)：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  <a:latin typeface="Calibri"/>
                <a:ea typeface="微软雅黑"/>
              </a:rPr>
              <a:t>      33.91%  of galaxies spectra are  recognized by 1D pipeline. Others are mainly picked out  by a  complicated method (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微软雅黑"/>
              </a:rPr>
              <a:t>eyecheck</a:t>
            </a:r>
            <a:r>
              <a:rPr lang="en-US" dirty="0">
                <a:solidFill>
                  <a:srgbClr val="000000"/>
                </a:solidFill>
                <a:latin typeface="Calibri"/>
                <a:ea typeface="微软雅黑"/>
              </a:rPr>
              <a:t> and  </a:t>
            </a:r>
            <a:r>
              <a:rPr lang="en-US" dirty="0" smtClean="0">
                <a:solidFill>
                  <a:srgbClr val="000000"/>
                </a:solidFill>
                <a:latin typeface="Calibri"/>
                <a:ea typeface="微软雅黑"/>
              </a:rPr>
              <a:t>GM) </a:t>
            </a:r>
            <a:r>
              <a:rPr lang="en-US" dirty="0">
                <a:solidFill>
                  <a:srgbClr val="000000"/>
                </a:solidFill>
                <a:latin typeface="Calibri"/>
                <a:ea typeface="微软雅黑"/>
              </a:rPr>
              <a:t>.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  <a:latin typeface="Calibri"/>
                <a:ea typeface="微软雅黑"/>
              </a:rPr>
              <a:t>        51.61%  of galaxies spectra: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微软雅黑"/>
              </a:rPr>
              <a:t>Obj</a:t>
            </a:r>
            <a:r>
              <a:rPr lang="en-US" dirty="0">
                <a:solidFill>
                  <a:srgbClr val="000000"/>
                </a:solidFill>
                <a:latin typeface="Calibri"/>
                <a:ea typeface="微软雅黑"/>
              </a:rPr>
              <a:t> type of star. 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50000"/>
              </a:lnSpc>
            </a:pPr>
            <a:endParaRPr dirty="0"/>
          </a:p>
        </p:txBody>
      </p:sp>
      <p:sp>
        <p:nvSpPr>
          <p:cNvPr id="297" name="TextShape 3"/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1907705" y="5301208"/>
          <a:ext cx="5472606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4202"/>
                <a:gridCol w="1824202"/>
                <a:gridCol w="182420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Galaxy in DR2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Gal</a:t>
                      </a:r>
                      <a:r>
                        <a:rPr lang="en-US" altLang="zh-CN" baseline="0" dirty="0" smtClean="0"/>
                        <a:t> by 1D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Others by eye </a:t>
                      </a:r>
                      <a:r>
                        <a:rPr lang="en-US" altLang="zh-CN" dirty="0" smtClean="0"/>
                        <a:t>and GM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37404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12685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24719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图表 9"/>
          <p:cNvGraphicFramePr/>
          <p:nvPr/>
        </p:nvGraphicFramePr>
        <p:xfrm>
          <a:off x="2555776" y="2492896"/>
          <a:ext cx="3960440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TextShape 1"/>
          <p:cNvSpPr txBox="1"/>
          <p:nvPr/>
        </p:nvSpPr>
        <p:spPr>
          <a:xfrm>
            <a:off x="457200" y="276120"/>
            <a:ext cx="8229240" cy="79020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302" name="TextShape 2"/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pic>
        <p:nvPicPr>
          <p:cNvPr id="303" name="Picture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3640" y="1196640"/>
            <a:ext cx="4509360" cy="3312000"/>
          </a:xfrm>
          <a:prstGeom prst="rect">
            <a:avLst/>
          </a:prstGeom>
        </p:spPr>
      </p:pic>
      <p:pic>
        <p:nvPicPr>
          <p:cNvPr id="304" name="Picture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56000" y="1155600"/>
            <a:ext cx="4787640" cy="3425040"/>
          </a:xfrm>
          <a:prstGeom prst="rect">
            <a:avLst/>
          </a:prstGeom>
        </p:spPr>
      </p:pic>
      <p:graphicFrame>
        <p:nvGraphicFramePr>
          <p:cNvPr id="305" name="Table 3"/>
          <p:cNvGraphicFramePr/>
          <p:nvPr/>
        </p:nvGraphicFramePr>
        <p:xfrm>
          <a:off x="611640" y="5013000"/>
          <a:ext cx="8229240" cy="1160280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040"/>
              </a:tblGrid>
              <a:tr h="347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b="0" dirty="0" err="1">
                          <a:solidFill>
                            <a:schemeClr val="tx1"/>
                          </a:solidFill>
                          <a:latin typeface="Arial"/>
                          <a:ea typeface="宋体"/>
                        </a:rPr>
                        <a:t>SNg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latin typeface="Arial"/>
                          <a:ea typeface="宋体"/>
                        </a:rPr>
                        <a:t>&lt;=2</a:t>
                      </a:r>
                      <a:endParaRPr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b="0" dirty="0" err="1">
                          <a:solidFill>
                            <a:schemeClr val="tx1"/>
                          </a:solidFill>
                          <a:latin typeface="Arial"/>
                          <a:ea typeface="宋体"/>
                        </a:rPr>
                        <a:t>SNg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latin typeface="Arial"/>
                          <a:ea typeface="宋体"/>
                        </a:rPr>
                        <a:t>&lt;=5</a:t>
                      </a:r>
                      <a:endParaRPr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b="0" dirty="0" err="1">
                          <a:solidFill>
                            <a:schemeClr val="tx1"/>
                          </a:solidFill>
                          <a:latin typeface="Arial"/>
                          <a:ea typeface="宋体"/>
                        </a:rPr>
                        <a:t>SNr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latin typeface="Arial"/>
                          <a:ea typeface="宋体"/>
                        </a:rPr>
                        <a:t>&lt;=5</a:t>
                      </a:r>
                      <a:endParaRPr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b="0" dirty="0" err="1">
                          <a:solidFill>
                            <a:schemeClr val="tx1"/>
                          </a:solidFill>
                          <a:latin typeface="Arial"/>
                          <a:ea typeface="宋体"/>
                        </a:rPr>
                        <a:t>SNr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  <a:latin typeface="Arial"/>
                          <a:ea typeface="宋体"/>
                        </a:rPr>
                        <a:t>&lt;=10</a:t>
                      </a:r>
                      <a:endParaRPr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47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b="0">
                          <a:solidFill>
                            <a:srgbClr val="000000"/>
                          </a:solidFill>
                          <a:latin typeface="Arial"/>
                          <a:ea typeface="宋体"/>
                        </a:rPr>
                        <a:t>4122</a:t>
                      </a:r>
                      <a:endParaRPr b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latin typeface="Arial"/>
                          <a:ea typeface="宋体"/>
                        </a:rPr>
                        <a:t>23386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latin typeface="Arial"/>
                          <a:ea typeface="宋体"/>
                        </a:rPr>
                        <a:t>18561</a:t>
                      </a:r>
                      <a:endParaRPr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b="0" dirty="0">
                          <a:solidFill>
                            <a:srgbClr val="000000"/>
                          </a:solidFill>
                          <a:latin typeface="Arial"/>
                          <a:ea typeface="宋体"/>
                        </a:rPr>
                        <a:t>23034</a:t>
                      </a:r>
                      <a:endParaRPr b="0" dirty="0"/>
                    </a:p>
                  </a:txBody>
                  <a:tcPr/>
                </a:tc>
              </a:tr>
              <a:tr h="428760">
                <a:tc>
                  <a:txBody>
                    <a:bodyPr/>
                    <a:lstStyle/>
                    <a:p>
                      <a:r>
                        <a:rPr lang="en-US" altLang="zh-CN" b="0" baseline="0" dirty="0" smtClean="0">
                          <a:solidFill>
                            <a:schemeClr val="tx1"/>
                          </a:solidFill>
                        </a:rPr>
                        <a:t>11.02%</a:t>
                      </a:r>
                      <a:endParaRPr lang="zh-CN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baseline="0" dirty="0" smtClean="0">
                          <a:solidFill>
                            <a:schemeClr val="tx1"/>
                          </a:solidFill>
                        </a:rPr>
                        <a:t>62.52%</a:t>
                      </a:r>
                      <a:endParaRPr lang="zh-CN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baseline="0" dirty="0" smtClean="0">
                          <a:solidFill>
                            <a:schemeClr val="tx1"/>
                          </a:solidFill>
                        </a:rPr>
                        <a:t>49.62%</a:t>
                      </a:r>
                      <a:endParaRPr lang="zh-CN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0" baseline="0" dirty="0" smtClean="0">
                          <a:solidFill>
                            <a:schemeClr val="tx1"/>
                          </a:solidFill>
                        </a:rPr>
                        <a:t>61.58%</a:t>
                      </a:r>
                      <a:endParaRPr lang="zh-CN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Shape 1"/>
          <p:cNvSpPr txBox="1"/>
          <p:nvPr/>
        </p:nvSpPr>
        <p:spPr>
          <a:xfrm>
            <a:off x="609600" y="428520"/>
            <a:ext cx="8229240" cy="7902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2800" b="1" dirty="0">
                <a:solidFill>
                  <a:srgbClr val="FFFFFF"/>
                </a:solidFill>
                <a:latin typeface="Arial"/>
                <a:ea typeface="微软雅黑"/>
              </a:rPr>
              <a:t>Analysis of LAMOST DR2 galaxy spectra 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TextShape 1"/>
          <p:cNvSpPr txBox="1"/>
          <p:nvPr/>
        </p:nvSpPr>
        <p:spPr>
          <a:xfrm>
            <a:off x="457200" y="276120"/>
            <a:ext cx="8229240" cy="79020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307" name="TextShape 2"/>
          <p:cNvSpPr txBox="1"/>
          <p:nvPr/>
        </p:nvSpPr>
        <p:spPr>
          <a:xfrm>
            <a:off x="457200" y="1295280"/>
            <a:ext cx="8229240" cy="48304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>
                <a:solidFill>
                  <a:srgbClr val="000000"/>
                </a:solidFill>
                <a:latin typeface="Calibri"/>
                <a:ea typeface="微软雅黑"/>
              </a:rPr>
              <a:t>Reasons for 1D Pipeline performance on galaxy spectra：</a:t>
            </a:r>
            <a:endParaRPr dirty="0"/>
          </a:p>
          <a:p>
            <a:pPr>
              <a:lnSpc>
                <a:spcPct val="150000"/>
              </a:lnSpc>
              <a:buFont typeface="Wingdings" charset="2"/>
              <a:buChar char=""/>
            </a:pPr>
            <a:r>
              <a:rPr lang="en-US" sz="2400" dirty="0">
                <a:solidFill>
                  <a:srgbClr val="000000"/>
                </a:solidFill>
                <a:latin typeface="Calibri"/>
                <a:ea typeface="微软雅黑"/>
              </a:rPr>
              <a:t>Key algorithm ：PCAZ；</a:t>
            </a:r>
            <a:endParaRPr dirty="0"/>
          </a:p>
          <a:p>
            <a:pPr>
              <a:lnSpc>
                <a:spcPct val="150000"/>
              </a:lnSpc>
              <a:buFont typeface="Wingdings" charset="2"/>
              <a:buChar char=""/>
            </a:pPr>
            <a:r>
              <a:rPr lang="en-US" sz="2400" dirty="0">
                <a:solidFill>
                  <a:srgbClr val="000000"/>
                </a:solidFill>
                <a:latin typeface="Calibri"/>
                <a:ea typeface="微软雅黑"/>
              </a:rPr>
              <a:t>LAMOST spectral data ：flux calibration; low SNR</a:t>
            </a:r>
            <a:endParaRPr dirty="0"/>
          </a:p>
        </p:txBody>
      </p:sp>
      <p:sp>
        <p:nvSpPr>
          <p:cNvPr id="308" name="TextShape 3"/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TextShape 1"/>
          <p:cNvSpPr txBox="1"/>
          <p:nvPr/>
        </p:nvSpPr>
        <p:spPr>
          <a:xfrm>
            <a:off x="457200" y="276120"/>
            <a:ext cx="8229240" cy="7902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2400">
                <a:solidFill>
                  <a:srgbClr val="FFFFFF"/>
                </a:solidFill>
                <a:latin typeface="Arial"/>
                <a:ea typeface="微软雅黑"/>
              </a:rPr>
              <a:t>LAMOST galaxy spectra:
flux calibration;  low SNR</a:t>
            </a:r>
            <a:endParaRPr/>
          </a:p>
        </p:txBody>
      </p:sp>
      <p:sp>
        <p:nvSpPr>
          <p:cNvPr id="310" name="TextShape 2"/>
          <p:cNvSpPr txBox="1"/>
          <p:nvPr/>
        </p:nvSpPr>
        <p:spPr>
          <a:xfrm>
            <a:off x="457200" y="1295280"/>
            <a:ext cx="8229240" cy="483048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11" name="TextShape 3"/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pic>
        <p:nvPicPr>
          <p:cNvPr id="312" name="Picture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9640" y="1214280"/>
            <a:ext cx="2928600" cy="2571480"/>
          </a:xfrm>
          <a:prstGeom prst="rect">
            <a:avLst/>
          </a:prstGeom>
        </p:spPr>
      </p:pic>
      <p:pic>
        <p:nvPicPr>
          <p:cNvPr id="313" name="Picture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60000" y="1214280"/>
            <a:ext cx="2928600" cy="2642760"/>
          </a:xfrm>
          <a:prstGeom prst="rect">
            <a:avLst/>
          </a:prstGeom>
        </p:spPr>
      </p:pic>
      <p:pic>
        <p:nvPicPr>
          <p:cNvPr id="314" name="Picture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868000" y="1196640"/>
            <a:ext cx="3214440" cy="2714400"/>
          </a:xfrm>
          <a:prstGeom prst="rect">
            <a:avLst/>
          </a:prstGeom>
        </p:spPr>
      </p:pic>
      <p:pic>
        <p:nvPicPr>
          <p:cNvPr id="315" name="Picture 1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940000" y="3857760"/>
            <a:ext cx="3103200" cy="2785680"/>
          </a:xfrm>
          <a:prstGeom prst="rect">
            <a:avLst/>
          </a:prstGeom>
        </p:spPr>
      </p:pic>
      <p:pic>
        <p:nvPicPr>
          <p:cNvPr id="316" name="Picture 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115800" y="3876120"/>
            <a:ext cx="2880000" cy="2736000"/>
          </a:xfrm>
          <a:prstGeom prst="rect">
            <a:avLst/>
          </a:prstGeom>
        </p:spPr>
      </p:pic>
      <p:pic>
        <p:nvPicPr>
          <p:cNvPr id="317" name="Picture 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51640" y="3890160"/>
            <a:ext cx="2880000" cy="2664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CustomShape 1"/>
          <p:cNvSpPr/>
          <p:nvPr/>
        </p:nvSpPr>
        <p:spPr>
          <a:xfrm>
            <a:off x="758520" y="2022120"/>
            <a:ext cx="1725120" cy="316440"/>
          </a:xfrm>
          <a:prstGeom prst="rect">
            <a:avLst/>
          </a:prstGeom>
          <a:solidFill>
            <a:srgbClr val="5A90C2"/>
          </a:solidFill>
          <a:ln w="25560">
            <a:solidFill>
              <a:srgbClr val="5A90C2"/>
            </a:solidFill>
            <a:round/>
          </a:ln>
        </p:spPr>
        <p:txBody>
          <a:bodyPr lIns="78120" tIns="44640" rIns="78120" bIns="44640" anchor="ctr"/>
          <a:lstStyle/>
          <a:p>
            <a:pPr algn="ctr">
              <a:lnSpc>
                <a:spcPct val="90000"/>
              </a:lnSpc>
            </a:pPr>
            <a:r>
              <a:rPr lang="en-US" sz="1100" b="1">
                <a:solidFill>
                  <a:srgbClr val="FFFFFF"/>
                </a:solidFill>
                <a:latin typeface="Calibri"/>
                <a:ea typeface="微软雅黑"/>
              </a:rPr>
              <a:t>模板类型</a:t>
            </a:r>
            <a:endParaRPr/>
          </a:p>
        </p:txBody>
      </p:sp>
      <p:sp>
        <p:nvSpPr>
          <p:cNvPr id="319" name="CustomShape 2"/>
          <p:cNvSpPr/>
          <p:nvPr/>
        </p:nvSpPr>
        <p:spPr>
          <a:xfrm>
            <a:off x="758520" y="2338920"/>
            <a:ext cx="1725120" cy="1056600"/>
          </a:xfrm>
          <a:prstGeom prst="rect">
            <a:avLst/>
          </a:prstGeom>
          <a:solidFill>
            <a:srgbClr val="D1DBE9"/>
          </a:solidFill>
          <a:ln w="25560">
            <a:solidFill>
              <a:srgbClr val="D1DBE9"/>
            </a:solidFill>
            <a:round/>
          </a:ln>
        </p:spPr>
        <p:txBody>
          <a:bodyPr lIns="58680" tIns="58680" rIns="78120" bIns="87840"/>
          <a:lstStyle/>
          <a:p>
            <a:pPr lvl="1">
              <a:lnSpc>
                <a:spcPct val="150000"/>
              </a:lnSpc>
              <a:buFont typeface="StarSymbol"/>
              <a:buChar char=""/>
            </a:pPr>
            <a:r>
              <a:rPr lang="en-US" sz="1100" b="1" dirty="0" err="1">
                <a:solidFill>
                  <a:srgbClr val="000000"/>
                </a:solidFill>
                <a:latin typeface="Calibri"/>
                <a:ea typeface="微软雅黑"/>
              </a:rPr>
              <a:t>恒星</a:t>
            </a:r>
            <a:endParaRPr dirty="0"/>
          </a:p>
          <a:p>
            <a:pPr lvl="1">
              <a:lnSpc>
                <a:spcPct val="150000"/>
              </a:lnSpc>
              <a:buFont typeface="StarSymbol"/>
              <a:buChar char=""/>
            </a:pPr>
            <a:r>
              <a:rPr lang="en-US" sz="1100" b="1" dirty="0" err="1">
                <a:solidFill>
                  <a:srgbClr val="000000"/>
                </a:solidFill>
                <a:latin typeface="Calibri"/>
                <a:ea typeface="微软雅黑"/>
              </a:rPr>
              <a:t>类星体</a:t>
            </a:r>
            <a:endParaRPr dirty="0"/>
          </a:p>
          <a:p>
            <a:pPr lvl="1">
              <a:lnSpc>
                <a:spcPct val="150000"/>
              </a:lnSpc>
              <a:buFont typeface="StarSymbol"/>
              <a:buChar char=""/>
            </a:pPr>
            <a:r>
              <a:rPr lang="en-US" sz="1100" b="1" dirty="0" err="1">
                <a:solidFill>
                  <a:srgbClr val="000000"/>
                </a:solidFill>
                <a:latin typeface="Calibri"/>
                <a:ea typeface="微软雅黑"/>
              </a:rPr>
              <a:t>星系</a:t>
            </a:r>
            <a:endParaRPr dirty="0"/>
          </a:p>
          <a:p>
            <a:pPr>
              <a:lnSpc>
                <a:spcPct val="90000"/>
              </a:lnSpc>
            </a:pPr>
            <a:endParaRPr dirty="0"/>
          </a:p>
        </p:txBody>
      </p:sp>
      <p:sp>
        <p:nvSpPr>
          <p:cNvPr id="320" name="CustomShape 3"/>
          <p:cNvSpPr/>
          <p:nvPr/>
        </p:nvSpPr>
        <p:spPr>
          <a:xfrm>
            <a:off x="2725560" y="2022120"/>
            <a:ext cx="1725120" cy="316440"/>
          </a:xfrm>
          <a:prstGeom prst="rect">
            <a:avLst/>
          </a:prstGeom>
          <a:solidFill>
            <a:srgbClr val="5A90C2"/>
          </a:solidFill>
          <a:ln w="25560">
            <a:solidFill>
              <a:srgbClr val="5A90C2"/>
            </a:solidFill>
            <a:round/>
          </a:ln>
        </p:spPr>
        <p:txBody>
          <a:bodyPr lIns="78120" tIns="44640" rIns="78120" bIns="44640" anchor="ctr"/>
          <a:lstStyle/>
          <a:p>
            <a:pPr algn="ctr">
              <a:lnSpc>
                <a:spcPct val="90000"/>
              </a:lnSpc>
            </a:pPr>
            <a:r>
              <a:rPr lang="en-US" sz="1100" b="1">
                <a:solidFill>
                  <a:srgbClr val="FFFFFF"/>
                </a:solidFill>
                <a:latin typeface="Calibri"/>
                <a:ea typeface="微软雅黑"/>
              </a:rPr>
              <a:t>是否应用主成份</a:t>
            </a:r>
            <a:endParaRPr/>
          </a:p>
        </p:txBody>
      </p:sp>
      <p:sp>
        <p:nvSpPr>
          <p:cNvPr id="321" name="CustomShape 4"/>
          <p:cNvSpPr/>
          <p:nvPr/>
        </p:nvSpPr>
        <p:spPr>
          <a:xfrm>
            <a:off x="2725560" y="2338920"/>
            <a:ext cx="1725120" cy="1056600"/>
          </a:xfrm>
          <a:prstGeom prst="rect">
            <a:avLst/>
          </a:prstGeom>
          <a:solidFill>
            <a:srgbClr val="D1DBE9"/>
          </a:solidFill>
          <a:ln w="25560">
            <a:solidFill>
              <a:srgbClr val="D1DBE9"/>
            </a:solidFill>
            <a:round/>
          </a:ln>
        </p:spPr>
        <p:txBody>
          <a:bodyPr lIns="58680" tIns="58680" rIns="78120" bIns="87840"/>
          <a:lstStyle/>
          <a:p>
            <a:pPr lvl="1">
              <a:lnSpc>
                <a:spcPct val="150000"/>
              </a:lnSpc>
              <a:buFont typeface="StarSymbol"/>
              <a:buChar char=""/>
            </a:pPr>
            <a:r>
              <a:rPr lang="en-US" sz="1100" b="1" dirty="0" smtClean="0">
                <a:solidFill>
                  <a:srgbClr val="000000"/>
                </a:solidFill>
                <a:latin typeface="Calibri"/>
                <a:ea typeface="微软雅黑"/>
              </a:rPr>
              <a:t>NO</a:t>
            </a:r>
            <a:endParaRPr dirty="0"/>
          </a:p>
          <a:p>
            <a:pPr lvl="1">
              <a:lnSpc>
                <a:spcPct val="150000"/>
              </a:lnSpc>
              <a:buFont typeface="StarSymbol"/>
              <a:buChar char=""/>
            </a:pPr>
            <a:r>
              <a:rPr lang="en-US" sz="1100" b="1" dirty="0" smtClean="0">
                <a:solidFill>
                  <a:srgbClr val="000000"/>
                </a:solidFill>
                <a:latin typeface="Calibri"/>
                <a:ea typeface="微软雅黑"/>
              </a:rPr>
              <a:t>YES</a:t>
            </a:r>
            <a:endParaRPr dirty="0"/>
          </a:p>
          <a:p>
            <a:pPr lvl="1">
              <a:lnSpc>
                <a:spcPct val="150000"/>
              </a:lnSpc>
              <a:buFont typeface="StarSymbol"/>
              <a:buChar char=""/>
            </a:pPr>
            <a:r>
              <a:rPr lang="en-US" sz="1100" b="1" dirty="0" smtClean="0">
                <a:solidFill>
                  <a:srgbClr val="000000"/>
                </a:solidFill>
                <a:latin typeface="Calibri"/>
                <a:ea typeface="微软雅黑"/>
              </a:rPr>
              <a:t>YES</a:t>
            </a:r>
            <a:endParaRPr dirty="0"/>
          </a:p>
        </p:txBody>
      </p:sp>
      <p:sp>
        <p:nvSpPr>
          <p:cNvPr id="322" name="CustomShape 5"/>
          <p:cNvSpPr/>
          <p:nvPr/>
        </p:nvSpPr>
        <p:spPr>
          <a:xfrm>
            <a:off x="4692960" y="2022120"/>
            <a:ext cx="1725120" cy="316440"/>
          </a:xfrm>
          <a:prstGeom prst="rect">
            <a:avLst/>
          </a:prstGeom>
          <a:solidFill>
            <a:srgbClr val="5A90C2"/>
          </a:solidFill>
          <a:ln w="25560">
            <a:solidFill>
              <a:srgbClr val="5A90C2"/>
            </a:solidFill>
            <a:round/>
          </a:ln>
        </p:spPr>
        <p:txBody>
          <a:bodyPr lIns="78120" tIns="44640" rIns="78120" bIns="44640" anchor="ctr"/>
          <a:lstStyle/>
          <a:p>
            <a:pPr algn="ctr">
              <a:lnSpc>
                <a:spcPct val="90000"/>
              </a:lnSpc>
            </a:pPr>
            <a:r>
              <a:rPr lang="en-US" sz="1100" b="1">
                <a:solidFill>
                  <a:srgbClr val="FFFFFF"/>
                </a:solidFill>
                <a:latin typeface="Calibri"/>
                <a:ea typeface="微软雅黑"/>
              </a:rPr>
              <a:t>模板主成份数量</a:t>
            </a:r>
            <a:endParaRPr/>
          </a:p>
        </p:txBody>
      </p:sp>
      <p:sp>
        <p:nvSpPr>
          <p:cNvPr id="323" name="CustomShape 6"/>
          <p:cNvSpPr/>
          <p:nvPr/>
        </p:nvSpPr>
        <p:spPr>
          <a:xfrm>
            <a:off x="4692960" y="2338920"/>
            <a:ext cx="1725120" cy="1056600"/>
          </a:xfrm>
          <a:prstGeom prst="rect">
            <a:avLst/>
          </a:prstGeom>
          <a:solidFill>
            <a:srgbClr val="D1DBE9"/>
          </a:solidFill>
          <a:ln w="25560">
            <a:solidFill>
              <a:srgbClr val="D1DBE9"/>
            </a:solidFill>
            <a:round/>
          </a:ln>
        </p:spPr>
        <p:txBody>
          <a:bodyPr lIns="0" tIns="74520" rIns="0" bIns="111960"/>
          <a:lstStyle/>
          <a:p>
            <a:pPr lvl="1">
              <a:lnSpc>
                <a:spcPct val="90000"/>
              </a:lnSpc>
            </a:pPr>
            <a:r>
              <a:rPr lang="en-US" sz="1400" dirty="0">
                <a:solidFill>
                  <a:srgbClr val="000000"/>
                </a:solidFill>
                <a:latin typeface="Calibri"/>
                <a:ea typeface="微软雅黑"/>
              </a:rPr>
              <a:t>（183个恒星模板）</a:t>
            </a:r>
            <a:endParaRPr dirty="0"/>
          </a:p>
          <a:p>
            <a:pPr lvl="1">
              <a:lnSpc>
                <a:spcPct val="90000"/>
              </a:lnSpc>
              <a:buFont typeface="StarSymbol"/>
              <a:buChar char=""/>
            </a:pPr>
            <a:r>
              <a:rPr lang="en-US" sz="1400" dirty="0">
                <a:solidFill>
                  <a:srgbClr val="000000"/>
                </a:solidFill>
                <a:latin typeface="Calibri"/>
                <a:ea typeface="微软雅黑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alibri"/>
                <a:ea typeface="微软雅黑"/>
              </a:rPr>
              <a:t> 4</a:t>
            </a:r>
            <a:endParaRPr dirty="0"/>
          </a:p>
          <a:p>
            <a:pPr lvl="1">
              <a:lnSpc>
                <a:spcPct val="90000"/>
              </a:lnSpc>
              <a:buFont typeface="StarSymbol"/>
              <a:buChar char=""/>
            </a:pPr>
            <a:r>
              <a:rPr lang="en-US" sz="1600" dirty="0">
                <a:solidFill>
                  <a:srgbClr val="000000"/>
                </a:solidFill>
                <a:latin typeface="Calibri"/>
                <a:ea typeface="微软雅黑"/>
              </a:rPr>
              <a:t>4</a:t>
            </a:r>
            <a:endParaRPr dirty="0"/>
          </a:p>
        </p:txBody>
      </p:sp>
      <p:sp>
        <p:nvSpPr>
          <p:cNvPr id="324" name="CustomShape 7"/>
          <p:cNvSpPr/>
          <p:nvPr/>
        </p:nvSpPr>
        <p:spPr>
          <a:xfrm>
            <a:off x="6660000" y="2022120"/>
            <a:ext cx="1725120" cy="316440"/>
          </a:xfrm>
          <a:prstGeom prst="rect">
            <a:avLst/>
          </a:prstGeom>
          <a:solidFill>
            <a:srgbClr val="5A90C2"/>
          </a:solidFill>
          <a:ln w="25560">
            <a:solidFill>
              <a:srgbClr val="5A90C2"/>
            </a:solidFill>
            <a:round/>
          </a:ln>
        </p:spPr>
        <p:txBody>
          <a:bodyPr lIns="78120" tIns="44640" rIns="78120" bIns="44640" anchor="ctr"/>
          <a:lstStyle/>
          <a:p>
            <a:pPr algn="ctr">
              <a:lnSpc>
                <a:spcPct val="90000"/>
              </a:lnSpc>
            </a:pPr>
            <a:r>
              <a:rPr lang="en-US" sz="1100" b="1">
                <a:solidFill>
                  <a:srgbClr val="FFFFFF"/>
                </a:solidFill>
                <a:latin typeface="Calibri"/>
                <a:ea typeface="微软雅黑"/>
              </a:rPr>
              <a:t>多项式阶数</a:t>
            </a:r>
            <a:endParaRPr/>
          </a:p>
        </p:txBody>
      </p:sp>
      <p:sp>
        <p:nvSpPr>
          <p:cNvPr id="325" name="CustomShape 8"/>
          <p:cNvSpPr/>
          <p:nvPr/>
        </p:nvSpPr>
        <p:spPr>
          <a:xfrm>
            <a:off x="6660360" y="2352960"/>
            <a:ext cx="1725120" cy="1056600"/>
          </a:xfrm>
          <a:prstGeom prst="rect">
            <a:avLst/>
          </a:prstGeom>
          <a:solidFill>
            <a:srgbClr val="D1DBE9"/>
          </a:solidFill>
          <a:ln w="25560">
            <a:solidFill>
              <a:srgbClr val="D1DBE9"/>
            </a:solidFill>
            <a:round/>
          </a:ln>
        </p:spPr>
        <p:txBody>
          <a:bodyPr lIns="79920" tIns="79920" rIns="106560" bIns="119880"/>
          <a:lstStyle/>
          <a:p>
            <a:pPr lvl="1">
              <a:buFont typeface="StarSymbol"/>
              <a:buChar char=""/>
            </a:pPr>
            <a:r>
              <a:rPr lang="en-US" sz="1500" b="1" dirty="0">
                <a:solidFill>
                  <a:srgbClr val="000000"/>
                </a:solidFill>
                <a:latin typeface="Calibri"/>
                <a:ea typeface="微软雅黑"/>
              </a:rPr>
              <a:t>5</a:t>
            </a:r>
            <a:endParaRPr dirty="0"/>
          </a:p>
          <a:p>
            <a:pPr lvl="1">
              <a:buFont typeface="StarSymbol"/>
              <a:buChar char=""/>
            </a:pPr>
            <a:r>
              <a:rPr lang="en-US" sz="1500" b="1" dirty="0">
                <a:solidFill>
                  <a:srgbClr val="000000"/>
                </a:solidFill>
                <a:latin typeface="Calibri"/>
                <a:ea typeface="微软雅黑"/>
              </a:rPr>
              <a:t>5</a:t>
            </a:r>
            <a:endParaRPr dirty="0"/>
          </a:p>
          <a:p>
            <a:pPr lvl="1">
              <a:buFont typeface="StarSymbol"/>
              <a:buChar char=""/>
            </a:pPr>
            <a:r>
              <a:rPr lang="en-US" sz="1500" b="1" dirty="0">
                <a:solidFill>
                  <a:srgbClr val="000000"/>
                </a:solidFill>
                <a:latin typeface="Calibri"/>
                <a:ea typeface="微软雅黑"/>
              </a:rPr>
              <a:t>5</a:t>
            </a:r>
            <a:endParaRPr dirty="0"/>
          </a:p>
        </p:txBody>
      </p:sp>
      <p:sp>
        <p:nvSpPr>
          <p:cNvPr id="326" name="TextShape 9"/>
          <p:cNvSpPr txBox="1"/>
          <p:nvPr/>
        </p:nvSpPr>
        <p:spPr>
          <a:xfrm>
            <a:off x="457200" y="276120"/>
            <a:ext cx="8229240" cy="79020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327" name="TextShape 10"/>
          <p:cNvSpPr txBox="1"/>
          <p:nvPr/>
        </p:nvSpPr>
        <p:spPr>
          <a:xfrm>
            <a:off x="395536" y="1340768"/>
            <a:ext cx="8229240" cy="48304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buFont typeface="Wingdings" charset="2"/>
              <a:buChar char=""/>
            </a:pPr>
            <a:r>
              <a:rPr lang="en-US" dirty="0" err="1" smtClean="0">
                <a:solidFill>
                  <a:srgbClr val="000000"/>
                </a:solidFill>
                <a:latin typeface="Calibri"/>
                <a:ea typeface="微软雅黑"/>
              </a:rPr>
              <a:t>PCAZ：spectra</a:t>
            </a:r>
            <a:r>
              <a:rPr lang="en-US" dirty="0" smtClean="0">
                <a:solidFill>
                  <a:srgbClr val="000000"/>
                </a:solidFill>
                <a:latin typeface="Calibri"/>
                <a:ea typeface="微软雅黑"/>
              </a:rPr>
              <a:t> templates matching method based on PCA fitting</a:t>
            </a:r>
            <a:endParaRPr dirty="0" smtClean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lang="en-US" dirty="0" smtClean="0">
              <a:solidFill>
                <a:srgbClr val="000000"/>
              </a:solidFill>
              <a:latin typeface="Calibri"/>
              <a:ea typeface="微软雅黑"/>
            </a:endParaRPr>
          </a:p>
          <a:p>
            <a:pPr>
              <a:lnSpc>
                <a:spcPct val="100000"/>
              </a:lnSpc>
            </a:pPr>
            <a:endParaRPr lang="en-US" dirty="0" smtClean="0">
              <a:solidFill>
                <a:srgbClr val="000000"/>
              </a:solidFill>
              <a:latin typeface="Calibri"/>
              <a:ea typeface="微软雅黑"/>
            </a:endParaRPr>
          </a:p>
          <a:p>
            <a:pPr>
              <a:lnSpc>
                <a:spcPct val="100000"/>
              </a:lnSpc>
            </a:pPr>
            <a:endParaRPr lang="en-US" dirty="0" smtClean="0">
              <a:solidFill>
                <a:srgbClr val="000000"/>
              </a:solidFill>
              <a:latin typeface="Calibri"/>
              <a:ea typeface="微软雅黑"/>
            </a:endParaRPr>
          </a:p>
          <a:p>
            <a:pPr>
              <a:lnSpc>
                <a:spcPct val="100000"/>
              </a:lnSpc>
            </a:pPr>
            <a:endParaRPr lang="en-US" dirty="0" smtClean="0">
              <a:solidFill>
                <a:srgbClr val="000000"/>
              </a:solidFill>
              <a:latin typeface="Calibri"/>
              <a:ea typeface="微软雅黑"/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rgbClr val="000000"/>
                </a:solidFill>
                <a:latin typeface="Calibri"/>
                <a:ea typeface="微软雅黑"/>
              </a:rPr>
              <a:t>Short </a:t>
            </a:r>
            <a:r>
              <a:rPr lang="en-US" dirty="0">
                <a:solidFill>
                  <a:srgbClr val="000000"/>
                </a:solidFill>
                <a:latin typeface="Calibri"/>
                <a:ea typeface="微软雅黑"/>
              </a:rPr>
              <a:t>coming of spectra templates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微软雅黑"/>
              </a:rPr>
              <a:t>matching：strongly</a:t>
            </a:r>
            <a:r>
              <a:rPr lang="en-US" dirty="0">
                <a:solidFill>
                  <a:srgbClr val="000000"/>
                </a:solidFill>
                <a:latin typeface="Calibri"/>
                <a:ea typeface="微软雅黑"/>
              </a:rPr>
              <a:t> affected by the  quality of flux calibration. </a:t>
            </a:r>
            <a:endParaRPr dirty="0"/>
          </a:p>
          <a:p>
            <a:pPr algn="just">
              <a:buFont typeface="Arial"/>
              <a:buAutoNum type="arabicPeriod"/>
            </a:pPr>
            <a:r>
              <a:rPr lang="en-US" dirty="0">
                <a:solidFill>
                  <a:srgbClr val="000000"/>
                </a:solidFill>
                <a:latin typeface="Calibri"/>
                <a:ea typeface="微软雅黑"/>
              </a:rPr>
              <a:t> key procedure： low order polynomial to remove the influence of flux calibration and extinction.</a:t>
            </a:r>
            <a:endParaRPr dirty="0"/>
          </a:p>
          <a:p>
            <a:pPr algn="just">
              <a:buFont typeface="Arial"/>
              <a:buAutoNum type="arabicPeriod"/>
            </a:pPr>
            <a:r>
              <a:rPr lang="en-US" dirty="0" err="1">
                <a:solidFill>
                  <a:srgbClr val="000000"/>
                </a:solidFill>
                <a:latin typeface="Calibri"/>
                <a:ea typeface="微软雅黑"/>
              </a:rPr>
              <a:t>LAMOST：extra</a:t>
            </a:r>
            <a:r>
              <a:rPr lang="en-US" dirty="0">
                <a:solidFill>
                  <a:srgbClr val="000000"/>
                </a:solidFill>
                <a:latin typeface="Calibri"/>
                <a:ea typeface="微软雅黑"/>
              </a:rPr>
              <a:t>-galactic plan: M and F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微软雅黑"/>
              </a:rPr>
              <a:t>plans，magnitude</a:t>
            </a:r>
            <a:r>
              <a:rPr lang="en-US" dirty="0">
                <a:solidFill>
                  <a:srgbClr val="000000"/>
                </a:solidFill>
                <a:latin typeface="Calibri"/>
                <a:ea typeface="微软雅黑"/>
              </a:rPr>
              <a:t> range: 16~20（r </a:t>
            </a:r>
            <a:r>
              <a:rPr lang="en-US" dirty="0" err="1">
                <a:solidFill>
                  <a:srgbClr val="000000"/>
                </a:solidFill>
                <a:latin typeface="Calibri"/>
                <a:ea typeface="微软雅黑"/>
              </a:rPr>
              <a:t>mag</a:t>
            </a:r>
            <a:r>
              <a:rPr lang="en-US" dirty="0">
                <a:solidFill>
                  <a:srgbClr val="000000"/>
                </a:solidFill>
                <a:latin typeface="Calibri"/>
                <a:ea typeface="微软雅黑"/>
              </a:rPr>
              <a:t>）. </a:t>
            </a:r>
            <a:endParaRPr dirty="0"/>
          </a:p>
          <a:p>
            <a:pPr algn="just">
              <a:buFont typeface="Arial"/>
              <a:buAutoNum type="arabicPeriod"/>
            </a:pPr>
            <a:r>
              <a:rPr lang="en-US" dirty="0" err="1">
                <a:solidFill>
                  <a:srgbClr val="000000"/>
                </a:solidFill>
                <a:latin typeface="Calibri"/>
                <a:ea typeface="微软雅黑"/>
              </a:rPr>
              <a:t>SDSS：for</a:t>
            </a:r>
            <a:r>
              <a:rPr lang="en-US" dirty="0">
                <a:solidFill>
                  <a:srgbClr val="000000"/>
                </a:solidFill>
                <a:latin typeface="Calibri"/>
                <a:ea typeface="微软雅黑"/>
              </a:rPr>
              <a:t> the reason of effective flux calibration through photo magnitude and flux standard star, the error of flux-calibration is less 10%, which could be corrected effectively by low order polynomial.  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328" name="TextShape 11"/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b="1">
                <a:solidFill>
                  <a:srgbClr val="000000"/>
                </a:solidFill>
                <a:latin typeface="Calibri"/>
                <a:ea typeface="微软雅黑"/>
              </a:rPr>
              <a:t>5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TextShape 1"/>
          <p:cNvSpPr txBox="1"/>
          <p:nvPr/>
        </p:nvSpPr>
        <p:spPr>
          <a:xfrm>
            <a:off x="457200" y="276120"/>
            <a:ext cx="8229240" cy="79020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en-US" sz="3200" dirty="0">
                <a:solidFill>
                  <a:srgbClr val="FFFFFF"/>
                </a:solidFill>
                <a:latin typeface="Arial"/>
                <a:ea typeface="微软雅黑"/>
              </a:rPr>
              <a:t>My work: LAMOST </a:t>
            </a:r>
            <a:r>
              <a:rPr lang="en-US" sz="3200" dirty="0" smtClean="0">
                <a:solidFill>
                  <a:srgbClr val="FFFFFF"/>
                </a:solidFill>
                <a:latin typeface="Arial"/>
                <a:ea typeface="微软雅黑"/>
              </a:rPr>
              <a:t>Galaxy </a:t>
            </a:r>
            <a:r>
              <a:rPr lang="en-US" sz="3200" dirty="0" smtClean="0">
                <a:solidFill>
                  <a:srgbClr val="FFFFFF"/>
                </a:solidFill>
                <a:latin typeface="Arial"/>
                <a:ea typeface="微软雅黑"/>
              </a:rPr>
              <a:t>M</a:t>
            </a:r>
            <a:r>
              <a:rPr lang="en-US" sz="3200" dirty="0" smtClean="0">
                <a:solidFill>
                  <a:srgbClr val="FFFFFF"/>
                </a:solidFill>
                <a:latin typeface="Arial"/>
                <a:ea typeface="微软雅黑"/>
              </a:rPr>
              <a:t>odule (GM) </a:t>
            </a:r>
            <a:endParaRPr dirty="0"/>
          </a:p>
        </p:txBody>
      </p:sp>
      <p:sp>
        <p:nvSpPr>
          <p:cNvPr id="330" name="TextShape 2"/>
          <p:cNvSpPr txBox="1"/>
          <p:nvPr/>
        </p:nvSpPr>
        <p:spPr>
          <a:xfrm>
            <a:off x="457200" y="1295280"/>
            <a:ext cx="8229240" cy="48304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50000"/>
              </a:lnSpc>
              <a:buFont typeface="Wingdings" charset="2"/>
              <a:buChar char=""/>
            </a:pPr>
            <a:r>
              <a:rPr lang="en-US" sz="2400" b="1" dirty="0">
                <a:solidFill>
                  <a:srgbClr val="000000"/>
                </a:solidFill>
                <a:latin typeface="Calibri"/>
                <a:ea typeface="微软雅黑"/>
              </a:rPr>
              <a:t>Key </a:t>
            </a:r>
            <a:r>
              <a:rPr lang="en-US" sz="2400" b="1" dirty="0" err="1">
                <a:solidFill>
                  <a:srgbClr val="000000"/>
                </a:solidFill>
                <a:latin typeface="Calibri"/>
                <a:ea typeface="微软雅黑"/>
              </a:rPr>
              <a:t>method：extracting</a:t>
            </a:r>
            <a:r>
              <a:rPr lang="en-US" sz="2400" b="1" dirty="0">
                <a:solidFill>
                  <a:srgbClr val="000000"/>
                </a:solidFill>
                <a:latin typeface="Calibri"/>
                <a:ea typeface="微软雅黑"/>
              </a:rPr>
              <a:t> spectral lines information to realize the galaxy spectra recognition and </a:t>
            </a:r>
            <a:r>
              <a:rPr lang="en-US" sz="2400" b="1" dirty="0" err="1">
                <a:solidFill>
                  <a:srgbClr val="000000"/>
                </a:solidFill>
                <a:latin typeface="Calibri"/>
                <a:ea typeface="微软雅黑"/>
              </a:rPr>
              <a:t>redshift</a:t>
            </a:r>
            <a:r>
              <a:rPr lang="en-US" sz="2400" b="1" dirty="0">
                <a:solidFill>
                  <a:srgbClr val="000000"/>
                </a:solidFill>
                <a:latin typeface="Calibri"/>
                <a:ea typeface="微软雅黑"/>
              </a:rPr>
              <a:t> measurement. </a:t>
            </a:r>
            <a:endParaRPr sz="2400" dirty="0"/>
          </a:p>
          <a:p>
            <a:pPr>
              <a:lnSpc>
                <a:spcPct val="150000"/>
              </a:lnSpc>
            </a:pPr>
            <a:endParaRPr sz="2400" dirty="0"/>
          </a:p>
          <a:p>
            <a:pPr>
              <a:lnSpc>
                <a:spcPct val="150000"/>
              </a:lnSpc>
              <a:buFont typeface="Wingdings" charset="2"/>
              <a:buChar char=""/>
            </a:pPr>
            <a:r>
              <a:rPr lang="en-US" sz="2400" b="1" dirty="0" err="1">
                <a:solidFill>
                  <a:srgbClr val="000000"/>
                </a:solidFill>
                <a:latin typeface="Calibri"/>
                <a:ea typeface="微软雅黑"/>
              </a:rPr>
              <a:t>Functions：spectral</a:t>
            </a:r>
            <a:r>
              <a:rPr lang="en-US" sz="2400" b="1" dirty="0">
                <a:solidFill>
                  <a:srgbClr val="000000"/>
                </a:solidFill>
                <a:latin typeface="Calibri"/>
                <a:ea typeface="微软雅黑"/>
              </a:rPr>
              <a:t> lines extraction and measurements; galaxy spectral lines recognition and </a:t>
            </a:r>
            <a:r>
              <a:rPr lang="en-US" sz="2400" b="1" dirty="0" err="1">
                <a:solidFill>
                  <a:srgbClr val="000000"/>
                </a:solidFill>
                <a:latin typeface="Calibri"/>
                <a:ea typeface="微软雅黑"/>
              </a:rPr>
              <a:t>redshift</a:t>
            </a:r>
            <a:r>
              <a:rPr lang="en-US" sz="2400" b="1" dirty="0">
                <a:solidFill>
                  <a:srgbClr val="000000"/>
                </a:solidFill>
                <a:latin typeface="Calibri"/>
                <a:ea typeface="微软雅黑"/>
              </a:rPr>
              <a:t> measurement; spectral lines parameters measurement (center wavelength, EW, </a:t>
            </a:r>
            <a:r>
              <a:rPr lang="en-US" sz="2400" b="1" dirty="0" err="1">
                <a:solidFill>
                  <a:srgbClr val="000000"/>
                </a:solidFill>
                <a:latin typeface="Calibri"/>
                <a:ea typeface="微软雅黑"/>
              </a:rPr>
              <a:t>indice</a:t>
            </a:r>
            <a:r>
              <a:rPr lang="en-US" sz="2400" b="1" dirty="0">
                <a:solidFill>
                  <a:srgbClr val="000000"/>
                </a:solidFill>
                <a:latin typeface="Calibri"/>
                <a:ea typeface="微软雅黑"/>
              </a:rPr>
              <a:t> of lines, et al. ); galaxy type.</a:t>
            </a:r>
            <a:endParaRPr sz="2400" dirty="0"/>
          </a:p>
          <a:p>
            <a:pPr>
              <a:lnSpc>
                <a:spcPct val="150000"/>
              </a:lnSpc>
            </a:pPr>
            <a:endParaRPr dirty="0"/>
          </a:p>
          <a:p>
            <a:pPr>
              <a:lnSpc>
                <a:spcPct val="150000"/>
              </a:lnSpc>
            </a:pPr>
            <a:endParaRPr dirty="0"/>
          </a:p>
        </p:txBody>
      </p:sp>
      <p:sp>
        <p:nvSpPr>
          <p:cNvPr id="331" name="TextShape 3"/>
          <p:cNvSpPr txBox="1"/>
          <p:nvPr/>
        </p:nvSpPr>
        <p:spPr>
          <a:xfrm>
            <a:off x="0" y="0"/>
            <a:ext cx="0" cy="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1299</TotalTime>
  <Words>1328</Words>
  <Application>Microsoft Office PowerPoint</Application>
  <PresentationFormat>全屏显示(4:3)</PresentationFormat>
  <Paragraphs>302</Paragraphs>
  <Slides>32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3</vt:i4>
      </vt:variant>
      <vt:variant>
        <vt:lpstr>幻灯片标题</vt:lpstr>
      </vt:variant>
      <vt:variant>
        <vt:i4>32</vt:i4>
      </vt:variant>
    </vt:vector>
  </HeadingPairs>
  <TitlesOfParts>
    <vt:vector size="35" baseType="lpstr">
      <vt:lpstr>Office Theme</vt:lpstr>
      <vt:lpstr>Office Theme</vt:lpstr>
      <vt:lpstr>Office Theme</vt:lpstr>
      <vt:lpstr>幻灯片 1</vt:lpstr>
      <vt:lpstr>Contents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Galaxy spectral templates Method: K-mean cluster  from  3178 galaxy spectra of DR2 with sng&gt;10 snr&gt;15 z:0.001-0.3  </vt:lpstr>
      <vt:lpstr>幻灯片 17</vt:lpstr>
      <vt:lpstr>Galaxy spectra templats </vt:lpstr>
      <vt:lpstr>Galaxy spectra templates</vt:lpstr>
      <vt:lpstr>幻灯片 20</vt:lpstr>
      <vt:lpstr>幻灯片 21</vt:lpstr>
      <vt:lpstr>幻灯片 22</vt:lpstr>
      <vt:lpstr>Result and analysis: recognized gal spectra</vt:lpstr>
      <vt:lpstr>unrecognized gal spectra</vt:lpstr>
      <vt:lpstr>Correct ratio of galaxy classification VS. SNR Red line: correct ratio with SN_g; Blue line: correct ratio with SN_r</vt:lpstr>
      <vt:lpstr>幻灯片 26</vt:lpstr>
      <vt:lpstr>幻灯片 27</vt:lpstr>
      <vt:lpstr>幻灯片 28</vt:lpstr>
      <vt:lpstr>幻灯片 29</vt:lpstr>
      <vt:lpstr>幻灯片 30</vt:lpstr>
      <vt:lpstr>幻灯片 31</vt:lpstr>
      <vt:lpstr>幻灯片 32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zjn</dc:creator>
  <cp:lastModifiedBy>zzz</cp:lastModifiedBy>
  <cp:revision>89</cp:revision>
  <dcterms:modified xsi:type="dcterms:W3CDTF">2015-11-28T02:16:35Z</dcterms:modified>
</cp:coreProperties>
</file>