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23"/>
  </p:notesMasterIdLst>
  <p:handoutMasterIdLst>
    <p:handoutMasterId r:id="rId24"/>
  </p:handoutMasterIdLst>
  <p:sldIdLst>
    <p:sldId id="256" r:id="rId2"/>
    <p:sldId id="292" r:id="rId3"/>
    <p:sldId id="293" r:id="rId4"/>
    <p:sldId id="294" r:id="rId5"/>
    <p:sldId id="295" r:id="rId6"/>
    <p:sldId id="300" r:id="rId7"/>
    <p:sldId id="302" r:id="rId8"/>
    <p:sldId id="303" r:id="rId9"/>
    <p:sldId id="304" r:id="rId10"/>
    <p:sldId id="306" r:id="rId11"/>
    <p:sldId id="296" r:id="rId12"/>
    <p:sldId id="316" r:id="rId13"/>
    <p:sldId id="317" r:id="rId14"/>
    <p:sldId id="318" r:id="rId15"/>
    <p:sldId id="319" r:id="rId16"/>
    <p:sldId id="309" r:id="rId17"/>
    <p:sldId id="310" r:id="rId18"/>
    <p:sldId id="311" r:id="rId19"/>
    <p:sldId id="315" r:id="rId20"/>
    <p:sldId id="313" r:id="rId21"/>
    <p:sldId id="27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68"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714" y="66"/>
      </p:cViewPr>
      <p:guideLst>
        <p:guide orient="horz" pos="2568"/>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showGuides="1">
      <p:cViewPr varScale="1">
        <p:scale>
          <a:sx n="57" d="100"/>
          <a:sy n="57" d="100"/>
        </p:scale>
        <p:origin x="283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351FBAE-1E13-324D-8BBD-E141F47CDA3E}" type="datetimeFigureOut">
              <a:rPr lang="en-US" smtClean="0"/>
              <a:t>11/27/2015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52CEA12-9A51-314F-B38E-4FB31BE3E48D}" type="slidenum">
              <a:rPr lang="en-US" smtClean="0"/>
              <a:t>‹#›</a:t>
            </a:fld>
            <a:endParaRPr lang="en-US"/>
          </a:p>
        </p:txBody>
      </p:sp>
    </p:spTree>
    <p:extLst>
      <p:ext uri="{BB962C8B-B14F-4D97-AF65-F5344CB8AC3E}">
        <p14:creationId xmlns:p14="http://schemas.microsoft.com/office/powerpoint/2010/main" val="24738177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8576A-F015-4247-B002-7EAA9708CBF2}" type="datetimeFigureOut">
              <a:rPr lang="en-US" smtClean="0"/>
              <a:t>11/27/2015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D7C5D8-93AD-4C40-8871-C3804E941B63}" type="slidenum">
              <a:rPr lang="en-US" smtClean="0"/>
              <a:t>‹#›</a:t>
            </a:fld>
            <a:endParaRPr lang="en-US"/>
          </a:p>
        </p:txBody>
      </p:sp>
    </p:spTree>
    <p:extLst>
      <p:ext uri="{BB962C8B-B14F-4D97-AF65-F5344CB8AC3E}">
        <p14:creationId xmlns:p14="http://schemas.microsoft.com/office/powerpoint/2010/main" val="273756526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D7C5D8-93AD-4C40-8871-C3804E941B63}" type="slidenum">
              <a:rPr lang="en-US" smtClean="0"/>
              <a:t>1</a:t>
            </a:fld>
            <a:endParaRPr lang="en-US"/>
          </a:p>
        </p:txBody>
      </p:sp>
    </p:spTree>
    <p:extLst>
      <p:ext uri="{BB962C8B-B14F-4D97-AF65-F5344CB8AC3E}">
        <p14:creationId xmlns:p14="http://schemas.microsoft.com/office/powerpoint/2010/main" val="18625849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B2D7C5D8-93AD-4C40-8871-C3804E941B63}" type="slidenum">
              <a:rPr lang="en-US" smtClean="0"/>
              <a:t>16</a:t>
            </a:fld>
            <a:endParaRPr lang="en-US"/>
          </a:p>
        </p:txBody>
      </p:sp>
    </p:spTree>
    <p:extLst>
      <p:ext uri="{BB962C8B-B14F-4D97-AF65-F5344CB8AC3E}">
        <p14:creationId xmlns:p14="http://schemas.microsoft.com/office/powerpoint/2010/main" val="3643940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B2D7C5D8-93AD-4C40-8871-C3804E941B63}" type="slidenum">
              <a:rPr lang="en-US" smtClean="0"/>
              <a:t>17</a:t>
            </a:fld>
            <a:endParaRPr lang="en-US"/>
          </a:p>
        </p:txBody>
      </p:sp>
    </p:spTree>
    <p:extLst>
      <p:ext uri="{BB962C8B-B14F-4D97-AF65-F5344CB8AC3E}">
        <p14:creationId xmlns:p14="http://schemas.microsoft.com/office/powerpoint/2010/main" val="28437016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AST3</a:t>
            </a:r>
            <a:r>
              <a:rPr lang="zh-CN" altLang="zh-CN" sz="1200" kern="1200" dirty="0" smtClean="0">
                <a:solidFill>
                  <a:schemeClr val="tx1"/>
                </a:solidFill>
                <a:effectLst/>
                <a:latin typeface="+mn-lt"/>
                <a:ea typeface="+mn-ea"/>
                <a:cs typeface="+mn-cs"/>
              </a:rPr>
              <a:t>远程数据传输系统各个模块主要实现以下功能：守护进程方式启动、任务触发模式、实时监控、日志记录、交叉保护机制、动态可配置、数据优先级分类和传输、大文件控制、</a:t>
            </a:r>
            <a:r>
              <a:rPr lang="en-US" altLang="zh-CN" sz="1200" kern="1200" dirty="0" smtClean="0">
                <a:solidFill>
                  <a:schemeClr val="tx1"/>
                </a:solidFill>
                <a:effectLst/>
                <a:latin typeface="+mn-lt"/>
                <a:ea typeface="+mn-ea"/>
                <a:cs typeface="+mn-cs"/>
              </a:rPr>
              <a:t>MD5</a:t>
            </a:r>
            <a:r>
              <a:rPr lang="zh-CN" altLang="zh-CN" sz="1200" kern="1200" dirty="0" smtClean="0">
                <a:solidFill>
                  <a:schemeClr val="tx1"/>
                </a:solidFill>
                <a:effectLst/>
                <a:latin typeface="+mn-lt"/>
                <a:ea typeface="+mn-ea"/>
                <a:cs typeface="+mn-cs"/>
              </a:rPr>
              <a:t>文件校验、断点续传、自动压缩文件、</a:t>
            </a:r>
            <a:r>
              <a:rPr lang="en-US" altLang="zh-CN" sz="1200" kern="1200" dirty="0" smtClean="0">
                <a:solidFill>
                  <a:schemeClr val="tx1"/>
                </a:solidFill>
                <a:effectLst/>
                <a:latin typeface="+mn-lt"/>
                <a:ea typeface="+mn-ea"/>
                <a:cs typeface="+mn-cs"/>
              </a:rPr>
              <a:t>Socket</a:t>
            </a:r>
            <a:r>
              <a:rPr lang="zh-CN" altLang="zh-CN" sz="1200" kern="1200" dirty="0" smtClean="0">
                <a:solidFill>
                  <a:schemeClr val="tx1"/>
                </a:solidFill>
                <a:effectLst/>
                <a:latin typeface="+mn-lt"/>
                <a:ea typeface="+mn-ea"/>
                <a:cs typeface="+mn-cs"/>
              </a:rPr>
              <a:t>保活探测、文件抢占传输、邮件通知等。</a:t>
            </a:r>
          </a:p>
        </p:txBody>
      </p:sp>
      <p:sp>
        <p:nvSpPr>
          <p:cNvPr id="4" name="灯片编号占位符 3"/>
          <p:cNvSpPr>
            <a:spLocks noGrp="1"/>
          </p:cNvSpPr>
          <p:nvPr>
            <p:ph type="sldNum" sz="quarter" idx="10"/>
          </p:nvPr>
        </p:nvSpPr>
        <p:spPr/>
        <p:txBody>
          <a:bodyPr/>
          <a:lstStyle/>
          <a:p>
            <a:fld id="{B2D7C5D8-93AD-4C40-8871-C3804E941B63}" type="slidenum">
              <a:rPr lang="en-US" smtClean="0"/>
              <a:t>18</a:t>
            </a:fld>
            <a:endParaRPr lang="en-US"/>
          </a:p>
        </p:txBody>
      </p:sp>
    </p:spTree>
    <p:extLst>
      <p:ext uri="{BB962C8B-B14F-4D97-AF65-F5344CB8AC3E}">
        <p14:creationId xmlns:p14="http://schemas.microsoft.com/office/powerpoint/2010/main" val="1392529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AST3</a:t>
            </a:r>
            <a:r>
              <a:rPr lang="zh-CN" altLang="zh-CN" dirty="0" smtClean="0"/>
              <a:t>远程数据传输系统服务器端线程数据传输流程图</a:t>
            </a:r>
            <a:endParaRPr lang="zh-CN" altLang="en-US" dirty="0"/>
          </a:p>
        </p:txBody>
      </p:sp>
      <p:sp>
        <p:nvSpPr>
          <p:cNvPr id="4" name="灯片编号占位符 3"/>
          <p:cNvSpPr>
            <a:spLocks noGrp="1"/>
          </p:cNvSpPr>
          <p:nvPr>
            <p:ph type="sldNum" sz="quarter" idx="10"/>
          </p:nvPr>
        </p:nvSpPr>
        <p:spPr/>
        <p:txBody>
          <a:bodyPr/>
          <a:lstStyle/>
          <a:p>
            <a:fld id="{B2D7C5D8-93AD-4C40-8871-C3804E941B63}" type="slidenum">
              <a:rPr lang="en-US" smtClean="0"/>
              <a:t>20</a:t>
            </a:fld>
            <a:endParaRPr lang="en-US"/>
          </a:p>
        </p:txBody>
      </p:sp>
    </p:spTree>
    <p:extLst>
      <p:ext uri="{BB962C8B-B14F-4D97-AF65-F5344CB8AC3E}">
        <p14:creationId xmlns:p14="http://schemas.microsoft.com/office/powerpoint/2010/main" val="102469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AST3</a:t>
            </a:r>
            <a:r>
              <a:rPr lang="zh-CN" altLang="zh-CN" sz="1200" kern="1200" dirty="0" smtClean="0">
                <a:solidFill>
                  <a:schemeClr val="tx1"/>
                </a:solidFill>
                <a:effectLst/>
                <a:latin typeface="+mn-lt"/>
                <a:ea typeface="+mn-ea"/>
                <a:cs typeface="+mn-cs"/>
              </a:rPr>
              <a:t>后台守护进程的设计目标是使系统能够自动处理长时间运行过程中可能出现的各种问题，根据动态调整数据处理的流程，支持系统必要时重新启动并恢复运行状态，支持远程指令执行和程序的更新（配置文件和程序代码的传输通过铱星进行）。各数据处理计算机组织为互为备份的集群以应对计算机本身可能出现的故障。</a:t>
            </a:r>
          </a:p>
        </p:txBody>
      </p:sp>
      <p:sp>
        <p:nvSpPr>
          <p:cNvPr id="4" name="灯片编号占位符 3"/>
          <p:cNvSpPr>
            <a:spLocks noGrp="1"/>
          </p:cNvSpPr>
          <p:nvPr>
            <p:ph type="sldNum" sz="quarter" idx="10"/>
          </p:nvPr>
        </p:nvSpPr>
        <p:spPr/>
        <p:txBody>
          <a:bodyPr/>
          <a:lstStyle/>
          <a:p>
            <a:fld id="{B2D7C5D8-93AD-4C40-8871-C3804E941B63}" type="slidenum">
              <a:rPr lang="en-US" smtClean="0"/>
              <a:t>5</a:t>
            </a:fld>
            <a:endParaRPr lang="en-US"/>
          </a:p>
        </p:txBody>
      </p:sp>
    </p:spTree>
    <p:extLst>
      <p:ext uri="{BB962C8B-B14F-4D97-AF65-F5344CB8AC3E}">
        <p14:creationId xmlns:p14="http://schemas.microsoft.com/office/powerpoint/2010/main" val="1116547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B2D7C5D8-93AD-4C40-8871-C3804E941B63}" type="slidenum">
              <a:rPr lang="en-US" smtClean="0"/>
              <a:t>6</a:t>
            </a:fld>
            <a:endParaRPr lang="en-US"/>
          </a:p>
        </p:txBody>
      </p:sp>
    </p:spTree>
    <p:extLst>
      <p:ext uri="{BB962C8B-B14F-4D97-AF65-F5344CB8AC3E}">
        <p14:creationId xmlns:p14="http://schemas.microsoft.com/office/powerpoint/2010/main" val="2081304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B2D7C5D8-93AD-4C40-8871-C3804E941B63}" type="slidenum">
              <a:rPr lang="en-US" smtClean="0"/>
              <a:t>7</a:t>
            </a:fld>
            <a:endParaRPr lang="en-US"/>
          </a:p>
        </p:txBody>
      </p:sp>
    </p:spTree>
    <p:extLst>
      <p:ext uri="{BB962C8B-B14F-4D97-AF65-F5344CB8AC3E}">
        <p14:creationId xmlns:p14="http://schemas.microsoft.com/office/powerpoint/2010/main" val="641453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AST3</a:t>
            </a:r>
            <a:r>
              <a:rPr lang="zh-CN" altLang="en-US" sz="1200" kern="1200" dirty="0" smtClean="0">
                <a:solidFill>
                  <a:schemeClr val="tx1"/>
                </a:solidFill>
                <a:effectLst/>
                <a:latin typeface="+mn-lt"/>
                <a:ea typeface="+mn-ea"/>
                <a:cs typeface="+mn-cs"/>
              </a:rPr>
              <a:t>守护进程服务运行及功能示意图</a:t>
            </a:r>
            <a:endParaRPr lang="zh-CN" altLang="en-US" dirty="0" smtClean="0"/>
          </a:p>
        </p:txBody>
      </p:sp>
      <p:sp>
        <p:nvSpPr>
          <p:cNvPr id="4" name="灯片编号占位符 3"/>
          <p:cNvSpPr>
            <a:spLocks noGrp="1"/>
          </p:cNvSpPr>
          <p:nvPr>
            <p:ph type="sldNum" sz="quarter" idx="10"/>
          </p:nvPr>
        </p:nvSpPr>
        <p:spPr/>
        <p:txBody>
          <a:bodyPr/>
          <a:lstStyle/>
          <a:p>
            <a:fld id="{B2D7C5D8-93AD-4C40-8871-C3804E941B63}" type="slidenum">
              <a:rPr lang="en-US" smtClean="0"/>
              <a:t>8</a:t>
            </a:fld>
            <a:endParaRPr lang="en-US"/>
          </a:p>
        </p:txBody>
      </p:sp>
    </p:spTree>
    <p:extLst>
      <p:ext uri="{BB962C8B-B14F-4D97-AF65-F5344CB8AC3E}">
        <p14:creationId xmlns:p14="http://schemas.microsoft.com/office/powerpoint/2010/main" val="4273790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仅以</a:t>
            </a:r>
            <a:r>
              <a:rPr lang="en-US" altLang="zh-CN" dirty="0" smtClean="0"/>
              <a:t>AST3</a:t>
            </a:r>
            <a:r>
              <a:rPr lang="zh-CN" altLang="en-US" dirty="0" smtClean="0"/>
              <a:t>测光流程中最耗时的图像相减测光为例，按照原计划，该测光流程采用开源的天文处理软件包</a:t>
            </a:r>
            <a:r>
              <a:rPr lang="en-US" altLang="zh-CN" dirty="0" smtClean="0"/>
              <a:t>ISIS</a:t>
            </a:r>
            <a:r>
              <a:rPr lang="zh-CN" altLang="en-US" dirty="0" smtClean="0"/>
              <a:t>，其检测过程大体包括以下步骤：</a:t>
            </a:r>
            <a:endParaRPr lang="zh-CN" altLang="en-US" dirty="0"/>
          </a:p>
        </p:txBody>
      </p:sp>
      <p:sp>
        <p:nvSpPr>
          <p:cNvPr id="4" name="灯片编号占位符 3"/>
          <p:cNvSpPr>
            <a:spLocks noGrp="1"/>
          </p:cNvSpPr>
          <p:nvPr>
            <p:ph type="sldNum" sz="quarter" idx="10"/>
          </p:nvPr>
        </p:nvSpPr>
        <p:spPr/>
        <p:txBody>
          <a:bodyPr/>
          <a:lstStyle/>
          <a:p>
            <a:fld id="{B2D7C5D8-93AD-4C40-8871-C3804E941B63}" type="slidenum">
              <a:rPr lang="en-US" smtClean="0"/>
              <a:t>12</a:t>
            </a:fld>
            <a:endParaRPr lang="en-US"/>
          </a:p>
        </p:txBody>
      </p:sp>
    </p:spTree>
    <p:extLst>
      <p:ext uri="{BB962C8B-B14F-4D97-AF65-F5344CB8AC3E}">
        <p14:creationId xmlns:p14="http://schemas.microsoft.com/office/powerpoint/2010/main" val="776062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HOTPANTS</a:t>
            </a:r>
            <a:r>
              <a:rPr lang="zh-CN" altLang="en-US" dirty="0" smtClean="0"/>
              <a:t>经过</a:t>
            </a:r>
            <a:r>
              <a:rPr lang="en-US" altLang="zh-CN" dirty="0" smtClean="0"/>
              <a:t>GPU</a:t>
            </a:r>
            <a:r>
              <a:rPr lang="zh-CN" altLang="en-US" dirty="0" smtClean="0"/>
              <a:t>并行优化之后的流程如下：</a:t>
            </a:r>
          </a:p>
          <a:p>
            <a:r>
              <a:rPr lang="zh-CN" altLang="en-US" dirty="0" smtClean="0"/>
              <a:t>（</a:t>
            </a:r>
            <a:r>
              <a:rPr lang="en-US" altLang="zh-CN" dirty="0" smtClean="0"/>
              <a:t>1</a:t>
            </a:r>
            <a:r>
              <a:rPr lang="zh-CN" altLang="en-US" dirty="0" smtClean="0"/>
              <a:t>）预处理图像：将图像从硬盘拷入内存，并且打开</a:t>
            </a:r>
            <a:r>
              <a:rPr lang="en-US" altLang="zh-CN" dirty="0" smtClean="0"/>
              <a:t>FITS</a:t>
            </a:r>
            <a:r>
              <a:rPr lang="zh-CN" altLang="en-US" dirty="0" smtClean="0"/>
              <a:t>文件，读取相应的关键信息。</a:t>
            </a:r>
          </a:p>
          <a:p>
            <a:r>
              <a:rPr lang="zh-CN" altLang="en-US" dirty="0" smtClean="0"/>
              <a:t>（</a:t>
            </a:r>
            <a:r>
              <a:rPr lang="en-US" altLang="zh-CN" dirty="0" smtClean="0"/>
              <a:t>2</a:t>
            </a:r>
            <a:r>
              <a:rPr lang="zh-CN" altLang="en-US" dirty="0" smtClean="0"/>
              <a:t>）数据传递：将计算数据从主设备（</a:t>
            </a:r>
            <a:r>
              <a:rPr lang="en-US" altLang="zh-CN" dirty="0" smtClean="0"/>
              <a:t>CPU</a:t>
            </a:r>
            <a:r>
              <a:rPr lang="zh-CN" altLang="en-US" dirty="0" smtClean="0"/>
              <a:t>）拷贝到从设备（</a:t>
            </a:r>
            <a:r>
              <a:rPr lang="en-US" altLang="zh-CN" dirty="0" smtClean="0"/>
              <a:t>GPU</a:t>
            </a:r>
            <a:r>
              <a:rPr lang="zh-CN" altLang="en-US" dirty="0" smtClean="0"/>
              <a:t>），并在从设备（</a:t>
            </a:r>
            <a:r>
              <a:rPr lang="en-US" altLang="zh-CN" dirty="0" smtClean="0"/>
              <a:t>GPU</a:t>
            </a:r>
            <a:r>
              <a:rPr lang="zh-CN" altLang="en-US" dirty="0" smtClean="0"/>
              <a:t>）上申请空间来存储这些计算数据。模板图像、输入图像、卷积核系数、卷积核向量存入显存中，卷积核以及卷积核计算系统则存入共享内存中。</a:t>
            </a:r>
          </a:p>
          <a:p>
            <a:r>
              <a:rPr lang="zh-CN" altLang="en-US" dirty="0" smtClean="0"/>
              <a:t>（</a:t>
            </a:r>
            <a:r>
              <a:rPr lang="en-US" altLang="zh-CN" dirty="0" smtClean="0"/>
              <a:t>3</a:t>
            </a:r>
            <a:r>
              <a:rPr lang="zh-CN" altLang="en-US" dirty="0" smtClean="0"/>
              <a:t>）线程任务分配：当所有计算所需的数据拷入</a:t>
            </a:r>
            <a:r>
              <a:rPr lang="en-US" altLang="zh-CN" dirty="0" smtClean="0"/>
              <a:t>GPU</a:t>
            </a:r>
            <a:r>
              <a:rPr lang="zh-CN" altLang="en-US" dirty="0" smtClean="0"/>
              <a:t>中后，模板图像被分为若干个子图，每一个子图大小都和卷积核一致。每个子图分配给一个线程块计算（</a:t>
            </a:r>
            <a:r>
              <a:rPr lang="en-US" altLang="zh-CN" dirty="0" smtClean="0"/>
              <a:t>block</a:t>
            </a:r>
            <a:r>
              <a:rPr lang="zh-CN" altLang="en-US" dirty="0" smtClean="0"/>
              <a:t>），线程块（</a:t>
            </a:r>
            <a:r>
              <a:rPr lang="en-US" altLang="zh-CN" dirty="0" smtClean="0"/>
              <a:t>block</a:t>
            </a:r>
            <a:r>
              <a:rPr lang="zh-CN" altLang="en-US" dirty="0" smtClean="0"/>
              <a:t>）中的线程（</a:t>
            </a:r>
            <a:r>
              <a:rPr lang="en-US" altLang="zh-CN" dirty="0" smtClean="0"/>
              <a:t>thread</a:t>
            </a:r>
            <a:r>
              <a:rPr lang="zh-CN" altLang="en-US" dirty="0" smtClean="0"/>
              <a:t>）则负责子图中每一个像素点卷积的计算。</a:t>
            </a:r>
          </a:p>
          <a:p>
            <a:r>
              <a:rPr lang="zh-CN" altLang="en-US" dirty="0" smtClean="0"/>
              <a:t>（</a:t>
            </a:r>
            <a:r>
              <a:rPr lang="en-US" altLang="zh-CN" dirty="0" smtClean="0"/>
              <a:t>4</a:t>
            </a:r>
            <a:r>
              <a:rPr lang="zh-CN" altLang="en-US" dirty="0" smtClean="0"/>
              <a:t>）计算卷积核并将其存入共享内存：因为</a:t>
            </a:r>
            <a:r>
              <a:rPr lang="en-US" altLang="zh-CN" dirty="0" smtClean="0"/>
              <a:t>HOTPANTS</a:t>
            </a:r>
            <a:r>
              <a:rPr lang="zh-CN" altLang="en-US" dirty="0" smtClean="0"/>
              <a:t>使用的是空间可变的卷积核，因此每一个子图都需要计算一个卷积核。在的并行优化后的</a:t>
            </a:r>
            <a:r>
              <a:rPr lang="en-US" altLang="zh-CN" dirty="0" smtClean="0"/>
              <a:t>HOTPANTS</a:t>
            </a:r>
            <a:r>
              <a:rPr lang="zh-CN" altLang="en-US" dirty="0" smtClean="0"/>
              <a:t>中，由负责计算每一个子图的线程块（</a:t>
            </a:r>
            <a:r>
              <a:rPr lang="en-US" altLang="zh-CN" dirty="0" smtClean="0"/>
              <a:t>block</a:t>
            </a:r>
            <a:r>
              <a:rPr lang="zh-CN" altLang="en-US" dirty="0" smtClean="0"/>
              <a:t>）负责计算该子图的卷积核，为了方便之后的卷积运算，减少线程间的数据竞争，将计算完成的卷积核存入到共享内存中。</a:t>
            </a:r>
          </a:p>
          <a:p>
            <a:r>
              <a:rPr lang="zh-CN" altLang="en-US" dirty="0" smtClean="0"/>
              <a:t>（</a:t>
            </a:r>
            <a:r>
              <a:rPr lang="en-US" altLang="zh-CN" dirty="0" smtClean="0"/>
              <a:t>5</a:t>
            </a:r>
            <a:r>
              <a:rPr lang="zh-CN" altLang="en-US" dirty="0" smtClean="0"/>
              <a:t>）线程同步：为了保证所有线程计算卷积核的任务完成，需要同步线程。</a:t>
            </a:r>
          </a:p>
          <a:p>
            <a:r>
              <a:rPr lang="zh-CN" altLang="en-US" dirty="0" smtClean="0"/>
              <a:t>（</a:t>
            </a:r>
            <a:r>
              <a:rPr lang="en-US" altLang="zh-CN" dirty="0" smtClean="0"/>
              <a:t>6</a:t>
            </a:r>
            <a:r>
              <a:rPr lang="zh-CN" altLang="en-US" dirty="0" smtClean="0"/>
              <a:t>）卷积计算：未改善的</a:t>
            </a:r>
            <a:r>
              <a:rPr lang="en-US" altLang="zh-CN" dirty="0" smtClean="0"/>
              <a:t>HOTPANTS</a:t>
            </a:r>
            <a:r>
              <a:rPr lang="zh-CN" altLang="en-US" dirty="0" smtClean="0"/>
              <a:t>在计算卷积时，需要遍历整幅图像来完成计算，但是在改进之后的</a:t>
            </a:r>
            <a:r>
              <a:rPr lang="en-US" altLang="zh-CN" dirty="0" smtClean="0"/>
              <a:t>HOTPANTS</a:t>
            </a:r>
            <a:r>
              <a:rPr lang="zh-CN" altLang="en-US" dirty="0" smtClean="0"/>
              <a:t>中，卷积计算有两级并行，每一个像素点的卷积都分配给一个线程来计算，高度并行度性大大减少了卷积计算的耗时。</a:t>
            </a:r>
          </a:p>
          <a:p>
            <a:r>
              <a:rPr lang="zh-CN" altLang="en-US" dirty="0" smtClean="0"/>
              <a:t>（</a:t>
            </a:r>
            <a:r>
              <a:rPr lang="en-US" altLang="zh-CN" dirty="0" smtClean="0"/>
              <a:t>7</a:t>
            </a:r>
            <a:r>
              <a:rPr lang="zh-CN" altLang="en-US" dirty="0" smtClean="0"/>
              <a:t>）线程同步：保证所有线程完成卷积运算。</a:t>
            </a:r>
          </a:p>
          <a:p>
            <a:r>
              <a:rPr lang="zh-CN" altLang="en-US" dirty="0" smtClean="0"/>
              <a:t>（</a:t>
            </a:r>
            <a:r>
              <a:rPr lang="en-US" altLang="zh-CN" dirty="0" smtClean="0"/>
              <a:t>8</a:t>
            </a:r>
            <a:r>
              <a:rPr lang="zh-CN" altLang="en-US" dirty="0" smtClean="0"/>
              <a:t>）拷贝卷积图像：卷积计算完成之后，将卷积后的模板图像由从设备（</a:t>
            </a:r>
            <a:r>
              <a:rPr lang="en-US" altLang="zh-CN" dirty="0" smtClean="0"/>
              <a:t>GPU</a:t>
            </a:r>
            <a:r>
              <a:rPr lang="zh-CN" altLang="en-US" dirty="0" smtClean="0"/>
              <a:t>）拷贝回主设备（</a:t>
            </a:r>
            <a:r>
              <a:rPr lang="en-US" altLang="zh-CN" dirty="0" smtClean="0"/>
              <a:t>CPU</a:t>
            </a:r>
            <a:r>
              <a:rPr lang="zh-CN" altLang="en-US" dirty="0" smtClean="0"/>
              <a:t>）。</a:t>
            </a:r>
          </a:p>
          <a:p>
            <a:r>
              <a:rPr lang="zh-CN" altLang="en-US" dirty="0" smtClean="0"/>
              <a:t>（</a:t>
            </a:r>
            <a:r>
              <a:rPr lang="en-US" altLang="zh-CN" dirty="0" smtClean="0"/>
              <a:t>9</a:t>
            </a:r>
            <a:r>
              <a:rPr lang="zh-CN" altLang="en-US" dirty="0" smtClean="0"/>
              <a:t>）释放申请的设备存储：在进行大规模图像计算时，是十分耗费</a:t>
            </a:r>
            <a:r>
              <a:rPr lang="en-US" altLang="zh-CN" dirty="0" smtClean="0"/>
              <a:t>GPU</a:t>
            </a:r>
            <a:r>
              <a:rPr lang="zh-CN" altLang="en-US" dirty="0" smtClean="0"/>
              <a:t>显存的，因此在每一次计算完成之后都需要释放申请的存储，以防止新的核函数的调用失败。</a:t>
            </a:r>
          </a:p>
          <a:p>
            <a:r>
              <a:rPr lang="zh-CN" altLang="en-US" dirty="0" smtClean="0"/>
              <a:t>（</a:t>
            </a:r>
            <a:r>
              <a:rPr lang="en-US" altLang="zh-CN" dirty="0" smtClean="0"/>
              <a:t>10</a:t>
            </a:r>
            <a:r>
              <a:rPr lang="zh-CN" altLang="en-US" dirty="0" smtClean="0"/>
              <a:t>）图像相减：通过将输入图像和卷积之后的模板图像进行相减，得到差异图像。</a:t>
            </a:r>
          </a:p>
        </p:txBody>
      </p:sp>
      <p:sp>
        <p:nvSpPr>
          <p:cNvPr id="4" name="灯片编号占位符 3"/>
          <p:cNvSpPr>
            <a:spLocks noGrp="1"/>
          </p:cNvSpPr>
          <p:nvPr>
            <p:ph type="sldNum" sz="quarter" idx="10"/>
          </p:nvPr>
        </p:nvSpPr>
        <p:spPr/>
        <p:txBody>
          <a:bodyPr/>
          <a:lstStyle/>
          <a:p>
            <a:fld id="{B2D7C5D8-93AD-4C40-8871-C3804E941B63}" type="slidenum">
              <a:rPr lang="en-US" smtClean="0"/>
              <a:t>13</a:t>
            </a:fld>
            <a:endParaRPr lang="en-US"/>
          </a:p>
        </p:txBody>
      </p:sp>
    </p:spTree>
    <p:extLst>
      <p:ext uri="{BB962C8B-B14F-4D97-AF65-F5344CB8AC3E}">
        <p14:creationId xmlns:p14="http://schemas.microsoft.com/office/powerpoint/2010/main" val="1139564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smtClean="0">
                <a:solidFill>
                  <a:schemeClr val="tx1"/>
                </a:solidFill>
                <a:effectLst/>
                <a:latin typeface="+mn-lt"/>
                <a:ea typeface="+mn-ea"/>
                <a:cs typeface="+mn-cs"/>
              </a:rPr>
              <a:t>在处理不同规模图像时总体消耗的时间以及卷积部分消耗的时间进行了测试，见下面图所示。</a:t>
            </a:r>
            <a:endParaRPr lang="zh-CN" altLang="en-US" dirty="0"/>
          </a:p>
        </p:txBody>
      </p:sp>
      <p:sp>
        <p:nvSpPr>
          <p:cNvPr id="4" name="灯片编号占位符 3"/>
          <p:cNvSpPr>
            <a:spLocks noGrp="1"/>
          </p:cNvSpPr>
          <p:nvPr>
            <p:ph type="sldNum" sz="quarter" idx="10"/>
          </p:nvPr>
        </p:nvSpPr>
        <p:spPr/>
        <p:txBody>
          <a:bodyPr/>
          <a:lstStyle/>
          <a:p>
            <a:fld id="{B2D7C5D8-93AD-4C40-8871-C3804E941B63}" type="slidenum">
              <a:rPr lang="en-US" smtClean="0"/>
              <a:t>14</a:t>
            </a:fld>
            <a:endParaRPr lang="en-US"/>
          </a:p>
        </p:txBody>
      </p:sp>
    </p:spTree>
    <p:extLst>
      <p:ext uri="{BB962C8B-B14F-4D97-AF65-F5344CB8AC3E}">
        <p14:creationId xmlns:p14="http://schemas.microsoft.com/office/powerpoint/2010/main" val="2210291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dirty="0" smtClean="0">
                <a:solidFill>
                  <a:schemeClr val="tx1"/>
                </a:solidFill>
                <a:effectLst/>
                <a:latin typeface="+mn-lt"/>
                <a:ea typeface="+mn-ea"/>
                <a:cs typeface="+mn-cs"/>
              </a:rPr>
              <a:t>在处理不同规模图像时总体消耗的时间以及卷积部分消耗的时间进行了测试，见下面图所示。</a:t>
            </a:r>
            <a:endParaRPr lang="zh-CN" altLang="en-US" dirty="0"/>
          </a:p>
        </p:txBody>
      </p:sp>
      <p:sp>
        <p:nvSpPr>
          <p:cNvPr id="4" name="灯片编号占位符 3"/>
          <p:cNvSpPr>
            <a:spLocks noGrp="1"/>
          </p:cNvSpPr>
          <p:nvPr>
            <p:ph type="sldNum" sz="quarter" idx="10"/>
          </p:nvPr>
        </p:nvSpPr>
        <p:spPr/>
        <p:txBody>
          <a:bodyPr/>
          <a:lstStyle/>
          <a:p>
            <a:fld id="{B2D7C5D8-93AD-4C40-8871-C3804E941B63}" type="slidenum">
              <a:rPr lang="en-US" smtClean="0"/>
              <a:t>15</a:t>
            </a:fld>
            <a:endParaRPr lang="en-US"/>
          </a:p>
        </p:txBody>
      </p:sp>
    </p:spTree>
    <p:extLst>
      <p:ext uri="{BB962C8B-B14F-4D97-AF65-F5344CB8AC3E}">
        <p14:creationId xmlns:p14="http://schemas.microsoft.com/office/powerpoint/2010/main" val="2210280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093E91-A7B8-AB47-AA90-E15DE94A5066}" type="datetime1">
              <a:rPr lang="zh-CN" altLang="en-US" smtClean="0"/>
              <a:t>2015/11/27</a:t>
            </a:fld>
            <a:endParaRPr lang="en-US"/>
          </a:p>
        </p:txBody>
      </p:sp>
      <p:sp>
        <p:nvSpPr>
          <p:cNvPr id="5" name="Footer Placeholder 4"/>
          <p:cNvSpPr>
            <a:spLocks noGrp="1"/>
          </p:cNvSpPr>
          <p:nvPr>
            <p:ph type="ftr" sz="quarter" idx="11"/>
          </p:nvPr>
        </p:nvSpPr>
        <p:spPr/>
        <p:txBody>
          <a:bodyPr/>
          <a:lstStyle/>
          <a:p>
            <a:r>
              <a:rPr lang="en-US" smtClean="0"/>
              <a:t>@Nanjing</a:t>
            </a:r>
            <a:endParaRPr lang="en-US"/>
          </a:p>
        </p:txBody>
      </p:sp>
      <p:sp>
        <p:nvSpPr>
          <p:cNvPr id="6" name="Slide Number Placeholder 5"/>
          <p:cNvSpPr>
            <a:spLocks noGrp="1"/>
          </p:cNvSpPr>
          <p:nvPr>
            <p:ph type="sldNum" sz="quarter" idx="12"/>
          </p:nvPr>
        </p:nvSpPr>
        <p:spPr/>
        <p:txBody>
          <a:bodyPr/>
          <a:lstStyle/>
          <a:p>
            <a:fld id="{F4DA8373-7EB5-F841-9E21-728BDEDAA65D}" type="slidenum">
              <a:rPr lang="en-US" smtClean="0"/>
              <a:t>‹#›</a:t>
            </a:fld>
            <a:endParaRPr lang="en-US"/>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DB8E3D-1C1F-B14C-BC1C-ED98F73A0D2E}" type="datetime1">
              <a:rPr lang="zh-CN" altLang="en-US" smtClean="0"/>
              <a:t>2015/11/27</a:t>
            </a:fld>
            <a:endParaRPr lang="en-US"/>
          </a:p>
        </p:txBody>
      </p:sp>
      <p:sp>
        <p:nvSpPr>
          <p:cNvPr id="5" name="Footer Placeholder 4"/>
          <p:cNvSpPr>
            <a:spLocks noGrp="1"/>
          </p:cNvSpPr>
          <p:nvPr>
            <p:ph type="ftr" sz="quarter" idx="11"/>
          </p:nvPr>
        </p:nvSpPr>
        <p:spPr/>
        <p:txBody>
          <a:bodyPr/>
          <a:lstStyle/>
          <a:p>
            <a:r>
              <a:rPr lang="en-US" smtClean="0"/>
              <a:t>@Nanjing</a:t>
            </a:r>
            <a:endParaRPr lang="en-US"/>
          </a:p>
        </p:txBody>
      </p:sp>
      <p:sp>
        <p:nvSpPr>
          <p:cNvPr id="6" name="Slide Number Placeholder 5"/>
          <p:cNvSpPr>
            <a:spLocks noGrp="1"/>
          </p:cNvSpPr>
          <p:nvPr>
            <p:ph type="sldNum" sz="quarter" idx="12"/>
          </p:nvPr>
        </p:nvSpPr>
        <p:spPr/>
        <p:txBody>
          <a:bodyPr/>
          <a:lstStyle/>
          <a:p>
            <a:fld id="{F4DA8373-7EB5-F841-9E21-728BDEDAA65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1E3281-689E-9148-BE2D-3F1A6D1BADFB}" type="datetime1">
              <a:rPr lang="zh-CN" altLang="en-US" smtClean="0"/>
              <a:t>2015/11/27</a:t>
            </a:fld>
            <a:endParaRPr lang="en-US"/>
          </a:p>
        </p:txBody>
      </p:sp>
      <p:sp>
        <p:nvSpPr>
          <p:cNvPr id="5" name="Footer Placeholder 4"/>
          <p:cNvSpPr>
            <a:spLocks noGrp="1"/>
          </p:cNvSpPr>
          <p:nvPr>
            <p:ph type="ftr" sz="quarter" idx="11"/>
          </p:nvPr>
        </p:nvSpPr>
        <p:spPr/>
        <p:txBody>
          <a:bodyPr/>
          <a:lstStyle/>
          <a:p>
            <a:r>
              <a:rPr lang="en-US" smtClean="0"/>
              <a:t>@Nanjing</a:t>
            </a:r>
            <a:endParaRPr lang="en-US"/>
          </a:p>
        </p:txBody>
      </p:sp>
      <p:sp>
        <p:nvSpPr>
          <p:cNvPr id="6" name="Slide Number Placeholder 5"/>
          <p:cNvSpPr>
            <a:spLocks noGrp="1"/>
          </p:cNvSpPr>
          <p:nvPr>
            <p:ph type="sldNum" sz="quarter" idx="12"/>
          </p:nvPr>
        </p:nvSpPr>
        <p:spPr/>
        <p:txBody>
          <a:bodyPr/>
          <a:lstStyle/>
          <a:p>
            <a:fld id="{F4DA8373-7EB5-F841-9E21-728BDEDAA65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800">
                <a:latin typeface="+mj-ea"/>
                <a:ea typeface="+mj-ea"/>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3600">
                <a:latin typeface="+mn-ea"/>
                <a:ea typeface="+mn-ea"/>
              </a:defRPr>
            </a:lvl1pPr>
            <a:lvl2pPr>
              <a:defRPr sz="2800">
                <a:latin typeface="+mn-ea"/>
                <a:ea typeface="+mn-ea"/>
              </a:defRPr>
            </a:lvl2pPr>
            <a:lvl3pPr>
              <a:defRPr sz="2000">
                <a:latin typeface="+mn-ea"/>
                <a:ea typeface="+mn-ea"/>
              </a:defRPr>
            </a:lvl3pPr>
            <a:lvl4pPr>
              <a:defRPr>
                <a:latin typeface="+mn-ea"/>
                <a:ea typeface="+mn-ea"/>
              </a:defRPr>
            </a:lvl4pPr>
            <a:lvl5pPr>
              <a:defRPr>
                <a:latin typeface="+mn-ea"/>
                <a:ea typeface="+mn-ea"/>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0" y="18288"/>
            <a:ext cx="3860800" cy="329184"/>
          </a:xfrm>
        </p:spPr>
        <p:txBody>
          <a:bodyPr/>
          <a:lstStyle>
            <a:lvl1pPr>
              <a:defRPr sz="2000">
                <a:latin typeface="+mn-ea"/>
                <a:ea typeface="+mn-ea"/>
              </a:defRPr>
            </a:lvl1pPr>
          </a:lstStyle>
          <a:p>
            <a:fld id="{86CD4D17-C94E-2C4E-8DDE-4C771E0E5094}" type="datetime1">
              <a:rPr lang="zh-CN" altLang="en-US" smtClean="0"/>
              <a:pPr/>
              <a:t>2015/11/27</a:t>
            </a:fld>
            <a:endParaRPr lang="en-US" dirty="0"/>
          </a:p>
        </p:txBody>
      </p:sp>
      <p:sp>
        <p:nvSpPr>
          <p:cNvPr id="5" name="Footer Placeholder 4"/>
          <p:cNvSpPr>
            <a:spLocks noGrp="1"/>
          </p:cNvSpPr>
          <p:nvPr>
            <p:ph type="ftr" sz="quarter" idx="11"/>
          </p:nvPr>
        </p:nvSpPr>
        <p:spPr>
          <a:xfrm>
            <a:off x="3352800" y="18288"/>
            <a:ext cx="5486400" cy="329184"/>
          </a:xfrm>
        </p:spPr>
        <p:txBody>
          <a:bodyPr/>
          <a:lstStyle>
            <a:lvl1pPr>
              <a:defRPr sz="2000">
                <a:latin typeface="华文新魏" panose="02010800040101010101" pitchFamily="2" charset="-122"/>
                <a:ea typeface="华文新魏" panose="02010800040101010101" pitchFamily="2" charset="-122"/>
              </a:defRPr>
            </a:lvl1pPr>
          </a:lstStyle>
          <a:p>
            <a:r>
              <a:rPr lang="en-US" altLang="zh-CN" dirty="0" smtClean="0"/>
              <a:t>AST3</a:t>
            </a:r>
            <a:r>
              <a:rPr lang="zh-CN" altLang="en-US" dirty="0" smtClean="0"/>
              <a:t>在站数据处理与守护软件系统</a:t>
            </a:r>
            <a:endParaRPr lang="en-US" dirty="0"/>
          </a:p>
        </p:txBody>
      </p:sp>
      <p:sp>
        <p:nvSpPr>
          <p:cNvPr id="6" name="Slide Number Placeholder 5"/>
          <p:cNvSpPr>
            <a:spLocks noGrp="1"/>
          </p:cNvSpPr>
          <p:nvPr>
            <p:ph type="sldNum" sz="quarter" idx="12"/>
          </p:nvPr>
        </p:nvSpPr>
        <p:spPr>
          <a:xfrm>
            <a:off x="11480800" y="0"/>
            <a:ext cx="1422400" cy="329184"/>
          </a:xfrm>
        </p:spPr>
        <p:txBody>
          <a:bodyPr/>
          <a:lstStyle>
            <a:lvl1pPr>
              <a:defRPr sz="2000">
                <a:latin typeface="+mn-ea"/>
                <a:ea typeface="+mn-ea"/>
              </a:defRPr>
            </a:lvl1pPr>
          </a:lstStyle>
          <a:p>
            <a:fld id="{F4DA8373-7EB5-F841-9E21-728BDEDAA65D}"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1AE109-38DF-9C41-8563-D92FB54BE24F}" type="datetime1">
              <a:rPr lang="zh-CN" altLang="en-US" smtClean="0"/>
              <a:t>2015/11/27</a:t>
            </a:fld>
            <a:endParaRPr lang="en-US"/>
          </a:p>
        </p:txBody>
      </p:sp>
      <p:sp>
        <p:nvSpPr>
          <p:cNvPr id="5" name="Footer Placeholder 4"/>
          <p:cNvSpPr>
            <a:spLocks noGrp="1"/>
          </p:cNvSpPr>
          <p:nvPr>
            <p:ph type="ftr" sz="quarter" idx="11"/>
          </p:nvPr>
        </p:nvSpPr>
        <p:spPr/>
        <p:txBody>
          <a:bodyPr/>
          <a:lstStyle/>
          <a:p>
            <a:r>
              <a:rPr lang="en-US" smtClean="0"/>
              <a:t>@Nanjing</a:t>
            </a:r>
            <a:endParaRPr lang="en-US"/>
          </a:p>
        </p:txBody>
      </p:sp>
      <p:sp>
        <p:nvSpPr>
          <p:cNvPr id="6" name="Slide Number Placeholder 5"/>
          <p:cNvSpPr>
            <a:spLocks noGrp="1"/>
          </p:cNvSpPr>
          <p:nvPr>
            <p:ph type="sldNum" sz="quarter" idx="12"/>
          </p:nvPr>
        </p:nvSpPr>
        <p:spPr/>
        <p:txBody>
          <a:bodyPr/>
          <a:lstStyle/>
          <a:p>
            <a:fld id="{F4DA8373-7EB5-F841-9E21-728BDEDAA65D}" type="slidenum">
              <a:rPr lang="en-US" smtClean="0"/>
              <a:t>‹#›</a:t>
            </a:fld>
            <a:endParaRPr lang="en-US"/>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ADCBF38-8E83-774F-AD15-6CE83727831F}" type="datetime1">
              <a:rPr lang="zh-CN" altLang="en-US" smtClean="0"/>
              <a:t>2015/11/27</a:t>
            </a:fld>
            <a:endParaRPr lang="en-US"/>
          </a:p>
        </p:txBody>
      </p:sp>
      <p:sp>
        <p:nvSpPr>
          <p:cNvPr id="6" name="Footer Placeholder 5"/>
          <p:cNvSpPr>
            <a:spLocks noGrp="1"/>
          </p:cNvSpPr>
          <p:nvPr>
            <p:ph type="ftr" sz="quarter" idx="11"/>
          </p:nvPr>
        </p:nvSpPr>
        <p:spPr/>
        <p:txBody>
          <a:bodyPr/>
          <a:lstStyle/>
          <a:p>
            <a:r>
              <a:rPr lang="en-US" smtClean="0"/>
              <a:t>@Nanjing</a:t>
            </a:r>
            <a:endParaRPr lang="en-US"/>
          </a:p>
        </p:txBody>
      </p:sp>
      <p:sp>
        <p:nvSpPr>
          <p:cNvPr id="7" name="Slide Number Placeholder 6"/>
          <p:cNvSpPr>
            <a:spLocks noGrp="1"/>
          </p:cNvSpPr>
          <p:nvPr>
            <p:ph type="sldNum" sz="quarter" idx="12"/>
          </p:nvPr>
        </p:nvSpPr>
        <p:spPr/>
        <p:txBody>
          <a:bodyPr/>
          <a:lstStyle/>
          <a:p>
            <a:fld id="{F4DA8373-7EB5-F841-9E21-728BDEDAA65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CBC27DE-D53C-DA4D-B864-1C7E607D948C}" type="datetime1">
              <a:rPr lang="zh-CN" altLang="en-US" smtClean="0"/>
              <a:t>2015/11/27</a:t>
            </a:fld>
            <a:endParaRPr lang="en-US"/>
          </a:p>
        </p:txBody>
      </p:sp>
      <p:sp>
        <p:nvSpPr>
          <p:cNvPr id="8" name="Footer Placeholder 7"/>
          <p:cNvSpPr>
            <a:spLocks noGrp="1"/>
          </p:cNvSpPr>
          <p:nvPr>
            <p:ph type="ftr" sz="quarter" idx="11"/>
          </p:nvPr>
        </p:nvSpPr>
        <p:spPr/>
        <p:txBody>
          <a:bodyPr/>
          <a:lstStyle/>
          <a:p>
            <a:r>
              <a:rPr lang="en-US" smtClean="0"/>
              <a:t>@Nanjing</a:t>
            </a:r>
            <a:endParaRPr lang="en-US"/>
          </a:p>
        </p:txBody>
      </p:sp>
      <p:sp>
        <p:nvSpPr>
          <p:cNvPr id="9" name="Slide Number Placeholder 8"/>
          <p:cNvSpPr>
            <a:spLocks noGrp="1"/>
          </p:cNvSpPr>
          <p:nvPr>
            <p:ph type="sldNum" sz="quarter" idx="12"/>
          </p:nvPr>
        </p:nvSpPr>
        <p:spPr/>
        <p:txBody>
          <a:bodyPr/>
          <a:lstStyle/>
          <a:p>
            <a:fld id="{F4DA8373-7EB5-F841-9E21-728BDEDAA65D}" type="slidenum">
              <a:rPr lang="en-US" smtClean="0"/>
              <a:t>‹#›</a:t>
            </a:fld>
            <a:endParaRPr lang="en-US"/>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A8B4E7-1A97-5F4F-BBE3-5BF96FBDBC20}" type="datetime1">
              <a:rPr lang="zh-CN" altLang="en-US" smtClean="0"/>
              <a:t>2015/11/27</a:t>
            </a:fld>
            <a:endParaRPr lang="en-US"/>
          </a:p>
        </p:txBody>
      </p:sp>
      <p:sp>
        <p:nvSpPr>
          <p:cNvPr id="4" name="Footer Placeholder 3"/>
          <p:cNvSpPr>
            <a:spLocks noGrp="1"/>
          </p:cNvSpPr>
          <p:nvPr>
            <p:ph type="ftr" sz="quarter" idx="11"/>
          </p:nvPr>
        </p:nvSpPr>
        <p:spPr/>
        <p:txBody>
          <a:bodyPr/>
          <a:lstStyle/>
          <a:p>
            <a:r>
              <a:rPr lang="en-US" smtClean="0"/>
              <a:t>@Nanjing</a:t>
            </a:r>
            <a:endParaRPr lang="en-US"/>
          </a:p>
        </p:txBody>
      </p:sp>
      <p:sp>
        <p:nvSpPr>
          <p:cNvPr id="5" name="Slide Number Placeholder 4"/>
          <p:cNvSpPr>
            <a:spLocks noGrp="1"/>
          </p:cNvSpPr>
          <p:nvPr>
            <p:ph type="sldNum" sz="quarter" idx="12"/>
          </p:nvPr>
        </p:nvSpPr>
        <p:spPr/>
        <p:txBody>
          <a:bodyPr/>
          <a:lstStyle/>
          <a:p>
            <a:fld id="{F4DA8373-7EB5-F841-9E21-728BDEDAA65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6852C-1B87-2D49-BCA6-756D1F146CF8}" type="datetime1">
              <a:rPr lang="zh-CN" altLang="en-US" smtClean="0"/>
              <a:t>2015/11/27</a:t>
            </a:fld>
            <a:endParaRPr lang="en-US"/>
          </a:p>
        </p:txBody>
      </p:sp>
      <p:sp>
        <p:nvSpPr>
          <p:cNvPr id="3" name="Footer Placeholder 2"/>
          <p:cNvSpPr>
            <a:spLocks noGrp="1"/>
          </p:cNvSpPr>
          <p:nvPr>
            <p:ph type="ftr" sz="quarter" idx="11"/>
          </p:nvPr>
        </p:nvSpPr>
        <p:spPr/>
        <p:txBody>
          <a:bodyPr/>
          <a:lstStyle/>
          <a:p>
            <a:r>
              <a:rPr lang="en-US" smtClean="0"/>
              <a:t>@Nanjing</a:t>
            </a:r>
            <a:endParaRPr lang="en-US"/>
          </a:p>
        </p:txBody>
      </p:sp>
      <p:sp>
        <p:nvSpPr>
          <p:cNvPr id="4" name="Slide Number Placeholder 3"/>
          <p:cNvSpPr>
            <a:spLocks noGrp="1"/>
          </p:cNvSpPr>
          <p:nvPr>
            <p:ph type="sldNum" sz="quarter" idx="12"/>
          </p:nvPr>
        </p:nvSpPr>
        <p:spPr/>
        <p:txBody>
          <a:bodyPr/>
          <a:lstStyle/>
          <a:p>
            <a:fld id="{F4DA8373-7EB5-F841-9E21-728BDEDAA65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BF39DE-8EE6-1A4D-9251-CF95843250F1}" type="datetime1">
              <a:rPr lang="zh-CN" altLang="en-US" smtClean="0"/>
              <a:t>2015/11/27</a:t>
            </a:fld>
            <a:endParaRPr lang="en-US"/>
          </a:p>
        </p:txBody>
      </p:sp>
      <p:sp>
        <p:nvSpPr>
          <p:cNvPr id="6" name="Footer Placeholder 5"/>
          <p:cNvSpPr>
            <a:spLocks noGrp="1"/>
          </p:cNvSpPr>
          <p:nvPr>
            <p:ph type="ftr" sz="quarter" idx="11"/>
          </p:nvPr>
        </p:nvSpPr>
        <p:spPr/>
        <p:txBody>
          <a:bodyPr/>
          <a:lstStyle/>
          <a:p>
            <a:r>
              <a:rPr lang="en-US" smtClean="0"/>
              <a:t>@Nanjing</a:t>
            </a:r>
            <a:endParaRPr lang="en-US"/>
          </a:p>
        </p:txBody>
      </p:sp>
      <p:sp>
        <p:nvSpPr>
          <p:cNvPr id="7" name="Slide Number Placeholder 6"/>
          <p:cNvSpPr>
            <a:spLocks noGrp="1"/>
          </p:cNvSpPr>
          <p:nvPr>
            <p:ph type="sldNum" sz="quarter" idx="12"/>
          </p:nvPr>
        </p:nvSpPr>
        <p:spPr/>
        <p:txBody>
          <a:bodyPr/>
          <a:lstStyle/>
          <a:p>
            <a:fld id="{F4DA8373-7EB5-F841-9E21-728BDEDAA65D}" type="slidenum">
              <a:rPr lang="en-US" smtClean="0"/>
              <a:t>‹#›</a:t>
            </a:fld>
            <a:endParaRPr lang="en-US"/>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51664B-F6D0-254E-BCA2-AC84B07C4E4F}" type="datetime1">
              <a:rPr lang="zh-CN" altLang="en-US" smtClean="0"/>
              <a:t>2015/11/27</a:t>
            </a:fld>
            <a:endParaRPr lang="en-US"/>
          </a:p>
        </p:txBody>
      </p:sp>
      <p:sp>
        <p:nvSpPr>
          <p:cNvPr id="6" name="Footer Placeholder 5"/>
          <p:cNvSpPr>
            <a:spLocks noGrp="1"/>
          </p:cNvSpPr>
          <p:nvPr>
            <p:ph type="ftr" sz="quarter" idx="11"/>
          </p:nvPr>
        </p:nvSpPr>
        <p:spPr/>
        <p:txBody>
          <a:bodyPr/>
          <a:lstStyle/>
          <a:p>
            <a:r>
              <a:rPr lang="en-US" smtClean="0"/>
              <a:t>@Nanjing</a:t>
            </a:r>
            <a:endParaRPr lang="en-US"/>
          </a:p>
        </p:txBody>
      </p:sp>
      <p:sp>
        <p:nvSpPr>
          <p:cNvPr id="7" name="Slide Number Placeholder 6"/>
          <p:cNvSpPr>
            <a:spLocks noGrp="1"/>
          </p:cNvSpPr>
          <p:nvPr>
            <p:ph type="sldNum" sz="quarter" idx="12"/>
          </p:nvPr>
        </p:nvSpPr>
        <p:spPr/>
        <p:txBody>
          <a:bodyPr/>
          <a:lstStyle/>
          <a:p>
            <a:fld id="{F4DA8373-7EB5-F841-9E21-728BDEDAA65D}" type="slidenum">
              <a:rPr lang="en-US" smtClean="0"/>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8109C68A-0890-D249-965F-94DF2C54E23F}" type="datetime1">
              <a:rPr lang="zh-CN" altLang="en-US" smtClean="0"/>
              <a:t>2015/11/27</a:t>
            </a:fld>
            <a:endParaRPr lang="en-US"/>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r>
              <a:rPr lang="zh-TW" altLang="en-US" dirty="0" smtClean="0"/>
              <a:t>南极</a:t>
            </a:r>
            <a:r>
              <a:rPr lang="en-US" altLang="zh-TW" dirty="0" smtClean="0"/>
              <a:t>AST3</a:t>
            </a:r>
            <a:r>
              <a:rPr lang="zh-TW" altLang="en-US" dirty="0" smtClean="0"/>
              <a:t>高性能数据处理软件系统</a:t>
            </a:r>
            <a:endParaRPr lang="en-US" dirty="0"/>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F4DA8373-7EB5-F841-9E21-728BDEDAA65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8489" y="1364778"/>
            <a:ext cx="11723427" cy="1340778"/>
          </a:xfrm>
        </p:spPr>
        <p:txBody>
          <a:bodyPr>
            <a:noAutofit/>
          </a:bodyPr>
          <a:lstStyle/>
          <a:p>
            <a:pPr algn="ctr"/>
            <a:r>
              <a:rPr lang="en-US" altLang="zh-CN" cap="none" dirty="0">
                <a:latin typeface="+mj-ea"/>
              </a:rPr>
              <a:t>AST3</a:t>
            </a:r>
            <a:r>
              <a:rPr lang="zh-CN" altLang="en-US" cap="none" dirty="0">
                <a:latin typeface="+mj-ea"/>
              </a:rPr>
              <a:t>在站数据处理与守护软件系统</a:t>
            </a:r>
            <a:endParaRPr lang="en-US" cap="none" dirty="0">
              <a:latin typeface="+mj-ea"/>
            </a:endParaRPr>
          </a:p>
        </p:txBody>
      </p:sp>
      <p:sp>
        <p:nvSpPr>
          <p:cNvPr id="3" name="Subtitle 2"/>
          <p:cNvSpPr>
            <a:spLocks noGrp="1"/>
          </p:cNvSpPr>
          <p:nvPr>
            <p:ph type="subTitle" idx="1"/>
          </p:nvPr>
        </p:nvSpPr>
        <p:spPr>
          <a:xfrm>
            <a:off x="9253183" y="6135465"/>
            <a:ext cx="2674960" cy="555034"/>
          </a:xfrm>
        </p:spPr>
        <p:txBody>
          <a:bodyPr>
            <a:noAutofit/>
          </a:bodyPr>
          <a:lstStyle/>
          <a:p>
            <a:r>
              <a:rPr lang="zh-CN" altLang="en-US" dirty="0">
                <a:solidFill>
                  <a:schemeClr val="tx1"/>
                </a:solidFill>
                <a:latin typeface="+mn-ea"/>
              </a:rPr>
              <a:t> </a:t>
            </a:r>
            <a:r>
              <a:rPr lang="en-US" altLang="zh-CN" dirty="0" smtClean="0">
                <a:solidFill>
                  <a:schemeClr val="tx1"/>
                </a:solidFill>
                <a:latin typeface="+mn-ea"/>
              </a:rPr>
              <a:t>2015</a:t>
            </a:r>
            <a:r>
              <a:rPr lang="zh-CN" altLang="en-US" dirty="0">
                <a:solidFill>
                  <a:schemeClr val="tx1"/>
                </a:solidFill>
                <a:latin typeface="+mn-ea"/>
              </a:rPr>
              <a:t>年</a:t>
            </a:r>
            <a:r>
              <a:rPr lang="zh-CN" altLang="zh-CN" dirty="0">
                <a:solidFill>
                  <a:schemeClr val="tx1"/>
                </a:solidFill>
                <a:latin typeface="+mn-ea"/>
              </a:rPr>
              <a:t>1</a:t>
            </a:r>
            <a:r>
              <a:rPr lang="en-US" altLang="zh-CN" dirty="0">
                <a:solidFill>
                  <a:schemeClr val="tx1"/>
                </a:solidFill>
                <a:latin typeface="+mn-ea"/>
              </a:rPr>
              <a:t>1</a:t>
            </a:r>
            <a:r>
              <a:rPr lang="zh-CN" altLang="en-US" dirty="0" smtClean="0">
                <a:solidFill>
                  <a:schemeClr val="tx1"/>
                </a:solidFill>
                <a:latin typeface="+mn-ea"/>
              </a:rPr>
              <a:t>月 天水</a:t>
            </a:r>
            <a:endParaRPr lang="en-US" altLang="zh-CN" dirty="0">
              <a:solidFill>
                <a:schemeClr val="tx1"/>
              </a:solidFill>
              <a:latin typeface="+mn-ea"/>
            </a:endParaRPr>
          </a:p>
        </p:txBody>
      </p:sp>
      <p:sp>
        <p:nvSpPr>
          <p:cNvPr id="4" name="Subtitle 2"/>
          <p:cNvSpPr txBox="1">
            <a:spLocks/>
          </p:cNvSpPr>
          <p:nvPr/>
        </p:nvSpPr>
        <p:spPr>
          <a:xfrm>
            <a:off x="900751" y="3736755"/>
            <a:ext cx="10467833" cy="1367511"/>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1"/>
              </a:buClr>
              <a:buSzPct val="85000"/>
              <a:buFont typeface="Arial" pitchFamily="34" charset="0"/>
              <a:buNone/>
              <a:defRPr sz="24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Clr>
                <a:schemeClr val="accent1"/>
              </a:buClr>
              <a:buSzPct val="85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9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9pPr>
          </a:lstStyle>
          <a:p>
            <a:pPr algn="ctr"/>
            <a:r>
              <a:rPr lang="zh-CN" altLang="en-US" sz="3600" dirty="0" smtClean="0">
                <a:solidFill>
                  <a:schemeClr val="tx1"/>
                </a:solidFill>
                <a:latin typeface="+mn-ea"/>
              </a:rPr>
              <a:t>国家天文台</a:t>
            </a:r>
            <a:r>
              <a:rPr lang="en-US" altLang="zh-CN" sz="3600" dirty="0" smtClean="0">
                <a:solidFill>
                  <a:schemeClr val="tx1"/>
                </a:solidFill>
                <a:latin typeface="+mn-ea"/>
              </a:rPr>
              <a:t>——</a:t>
            </a:r>
            <a:r>
              <a:rPr lang="zh-CN" altLang="en-US" sz="3600" dirty="0" smtClean="0">
                <a:solidFill>
                  <a:schemeClr val="tx1"/>
                </a:solidFill>
                <a:latin typeface="+mn-ea"/>
              </a:rPr>
              <a:t>天津大学</a:t>
            </a:r>
            <a:endParaRPr lang="en-US" altLang="zh-CN" sz="3600" dirty="0" smtClean="0">
              <a:solidFill>
                <a:schemeClr val="tx1"/>
              </a:solidFill>
              <a:latin typeface="+mn-ea"/>
            </a:endParaRPr>
          </a:p>
          <a:p>
            <a:pPr algn="ctr"/>
            <a:r>
              <a:rPr lang="zh-CN" altLang="en-US" sz="3600" dirty="0" smtClean="0">
                <a:solidFill>
                  <a:schemeClr val="tx1"/>
                </a:solidFill>
                <a:latin typeface="+mn-ea"/>
              </a:rPr>
              <a:t>天文</a:t>
            </a:r>
            <a:r>
              <a:rPr lang="zh-CN" altLang="en-US" sz="3600" dirty="0">
                <a:solidFill>
                  <a:schemeClr val="tx1"/>
                </a:solidFill>
                <a:latin typeface="+mn-ea"/>
              </a:rPr>
              <a:t>信息技术联合研究中心</a:t>
            </a:r>
            <a:endParaRPr lang="en-US" altLang="zh-CN" sz="3600" dirty="0" smtClean="0">
              <a:solidFill>
                <a:schemeClr val="tx1"/>
              </a:solidFill>
              <a:latin typeface="+mn-ea"/>
            </a:endParaRPr>
          </a:p>
        </p:txBody>
      </p:sp>
    </p:spTree>
    <p:extLst>
      <p:ext uri="{BB962C8B-B14F-4D97-AF65-F5344CB8AC3E}">
        <p14:creationId xmlns:p14="http://schemas.microsoft.com/office/powerpoint/2010/main" val="1137682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多级保障</a:t>
            </a:r>
            <a:r>
              <a:rPr lang="zh-CN" altLang="en-US" dirty="0" smtClean="0"/>
              <a:t>模型</a:t>
            </a:r>
            <a:r>
              <a:rPr lang="en-US" altLang="zh-CN" dirty="0" smtClean="0"/>
              <a:t>——</a:t>
            </a:r>
            <a:r>
              <a:rPr lang="zh-CN" altLang="en-US" dirty="0" smtClean="0"/>
              <a:t>后台守护进程</a:t>
            </a:r>
            <a:endParaRPr lang="zh-CN" altLang="en-US" dirty="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10</a:t>
            </a:fld>
            <a:endParaRPr lang="en-US" dirty="0"/>
          </a:p>
        </p:txBody>
      </p:sp>
      <p:sp>
        <p:nvSpPr>
          <p:cNvPr id="9" name="内容占位符 2"/>
          <p:cNvSpPr txBox="1">
            <a:spLocks/>
          </p:cNvSpPr>
          <p:nvPr/>
        </p:nvSpPr>
        <p:spPr>
          <a:xfrm>
            <a:off x="6705600" y="1709928"/>
            <a:ext cx="5364480" cy="495541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3600" kern="1200">
                <a:solidFill>
                  <a:schemeClr val="tx1"/>
                </a:solidFill>
                <a:latin typeface="+mn-ea"/>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800" kern="1200">
                <a:solidFill>
                  <a:schemeClr val="tx1"/>
                </a:solidFill>
                <a:latin typeface="+mn-ea"/>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2000" kern="1200">
                <a:solidFill>
                  <a:schemeClr val="tx1"/>
                </a:solidFill>
                <a:latin typeface="+mn-ea"/>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ea"/>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ea"/>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zh-CN" altLang="en-US" dirty="0"/>
              <a:t>针对</a:t>
            </a:r>
            <a:r>
              <a:rPr lang="en-US" altLang="zh-CN" dirty="0"/>
              <a:t>AST3</a:t>
            </a:r>
            <a:r>
              <a:rPr lang="zh-CN" altLang="en-US" dirty="0"/>
              <a:t>软硬件的多层次特点，我们提出了多层次保障的模型，即在不同软硬件层次上，为系统提供相应的保障机制，同时充分利用多层次的特点，进一步挖掘潜在的计算能力，提升系统性能。</a:t>
            </a:r>
          </a:p>
        </p:txBody>
      </p:sp>
      <p:pic>
        <p:nvPicPr>
          <p:cNvPr id="10" name="图片 9" descr="C:\Users\admin\Desktop\文档\设计文档\南极处理pipeline\守护进程资料\多级保障模型示意图.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362" y="1577340"/>
            <a:ext cx="6148000" cy="5088000"/>
          </a:xfrm>
          <a:prstGeom prst="rect">
            <a:avLst/>
          </a:prstGeom>
          <a:noFill/>
          <a:ln w="12700">
            <a:solidFill>
              <a:schemeClr val="tx1"/>
            </a:solidFill>
          </a:ln>
        </p:spPr>
      </p:pic>
    </p:spTree>
    <p:extLst>
      <p:ext uri="{BB962C8B-B14F-4D97-AF65-F5344CB8AC3E}">
        <p14:creationId xmlns:p14="http://schemas.microsoft.com/office/powerpoint/2010/main" val="27667654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设计</a:t>
            </a:r>
            <a:r>
              <a:rPr lang="zh-CN" altLang="en-US" dirty="0" smtClean="0"/>
              <a:t>目标</a:t>
            </a:r>
            <a:r>
              <a:rPr lang="en-US" altLang="zh-CN" dirty="0"/>
              <a:t>——</a:t>
            </a:r>
            <a:r>
              <a:rPr lang="zh-CN" altLang="en-US" dirty="0" smtClean="0"/>
              <a:t>实时数据处理</a:t>
            </a:r>
            <a:endParaRPr lang="zh-CN" altLang="en-US" dirty="0"/>
          </a:p>
        </p:txBody>
      </p:sp>
      <p:sp>
        <p:nvSpPr>
          <p:cNvPr id="3" name="内容占位符 2"/>
          <p:cNvSpPr>
            <a:spLocks noGrp="1"/>
          </p:cNvSpPr>
          <p:nvPr>
            <p:ph idx="1"/>
          </p:nvPr>
        </p:nvSpPr>
        <p:spPr/>
        <p:txBody>
          <a:bodyPr/>
          <a:lstStyle/>
          <a:p>
            <a:pPr>
              <a:lnSpc>
                <a:spcPts val="4500"/>
              </a:lnSpc>
            </a:pPr>
            <a:r>
              <a:rPr lang="zh-CN" altLang="zh-CN" dirty="0"/>
              <a:t>实时数据处理对观测数据依次进行实时处理，并将测光结果保存到数据库中</a:t>
            </a:r>
            <a:r>
              <a:rPr lang="zh-CN" altLang="zh-CN" dirty="0" smtClean="0"/>
              <a:t>。</a:t>
            </a:r>
            <a:endParaRPr lang="en-US" altLang="zh-CN" dirty="0" smtClean="0"/>
          </a:p>
          <a:p>
            <a:pPr>
              <a:lnSpc>
                <a:spcPts val="4500"/>
              </a:lnSpc>
            </a:pPr>
            <a:endParaRPr lang="en-US" altLang="zh-CN" sz="1000" dirty="0" smtClean="0"/>
          </a:p>
          <a:p>
            <a:pPr>
              <a:lnSpc>
                <a:spcPts val="4500"/>
              </a:lnSpc>
            </a:pPr>
            <a:r>
              <a:rPr lang="zh-CN" altLang="zh-CN" dirty="0" smtClean="0"/>
              <a:t>工作</a:t>
            </a:r>
            <a:r>
              <a:rPr lang="zh-CN" altLang="zh-CN" dirty="0"/>
              <a:t>重点在于测光算法的并行化及性能调优，以及流水线处理过程中的容错</a:t>
            </a:r>
            <a:r>
              <a:rPr lang="zh-CN" altLang="zh-CN" dirty="0" smtClean="0"/>
              <a:t>。</a:t>
            </a:r>
            <a:endParaRPr lang="zh-CN" altLang="en-US" dirty="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11</a:t>
            </a:fld>
            <a:endParaRPr lang="en-US" dirty="0"/>
          </a:p>
        </p:txBody>
      </p:sp>
    </p:spTree>
    <p:extLst>
      <p:ext uri="{BB962C8B-B14F-4D97-AF65-F5344CB8AC3E}">
        <p14:creationId xmlns:p14="http://schemas.microsoft.com/office/powerpoint/2010/main" val="6548572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关键技术</a:t>
            </a:r>
            <a:r>
              <a:rPr lang="zh-CN" altLang="en-US" dirty="0" smtClean="0"/>
              <a:t>难点</a:t>
            </a:r>
            <a:r>
              <a:rPr lang="en-US" altLang="zh-CN" dirty="0" smtClean="0"/>
              <a:t>——</a:t>
            </a:r>
            <a:r>
              <a:rPr lang="zh-CN" altLang="en-US" dirty="0" smtClean="0"/>
              <a:t>实时数据处理</a:t>
            </a:r>
            <a:endParaRPr lang="zh-CN" altLang="en-US" dirty="0"/>
          </a:p>
        </p:txBody>
      </p:sp>
      <p:sp>
        <p:nvSpPr>
          <p:cNvPr id="3" name="内容占位符 2"/>
          <p:cNvSpPr>
            <a:spLocks noGrp="1"/>
          </p:cNvSpPr>
          <p:nvPr>
            <p:ph idx="1"/>
          </p:nvPr>
        </p:nvSpPr>
        <p:spPr/>
        <p:txBody>
          <a:bodyPr/>
          <a:lstStyle/>
          <a:p>
            <a:r>
              <a:rPr lang="en-US" altLang="zh-CN" dirty="0"/>
              <a:t>AST3</a:t>
            </a:r>
            <a:r>
              <a:rPr lang="zh-CN" altLang="en-US" dirty="0"/>
              <a:t>望远镜每</a:t>
            </a:r>
            <a:r>
              <a:rPr lang="en-US" altLang="zh-CN" dirty="0" smtClean="0">
                <a:solidFill>
                  <a:srgbClr val="FF0000"/>
                </a:solidFill>
              </a:rPr>
              <a:t>2.4</a:t>
            </a:r>
            <a:r>
              <a:rPr lang="en-US" altLang="zh-CN" dirty="0">
                <a:solidFill>
                  <a:srgbClr val="FF0000"/>
                </a:solidFill>
              </a:rPr>
              <a:t>min</a:t>
            </a:r>
            <a:r>
              <a:rPr lang="zh-CN" altLang="en-US" dirty="0" smtClean="0"/>
              <a:t>产生</a:t>
            </a:r>
            <a:r>
              <a:rPr lang="zh-CN" altLang="en-US" dirty="0"/>
              <a:t>一幅</a:t>
            </a:r>
            <a:r>
              <a:rPr lang="en-US" altLang="zh-CN" dirty="0"/>
              <a:t>200MB</a:t>
            </a:r>
            <a:r>
              <a:rPr lang="zh-CN" altLang="en-US" dirty="0"/>
              <a:t>的</a:t>
            </a:r>
            <a:r>
              <a:rPr lang="en-US" altLang="zh-CN" dirty="0"/>
              <a:t>FITS </a:t>
            </a:r>
            <a:r>
              <a:rPr lang="zh-CN" altLang="en-US" dirty="0"/>
              <a:t>图像，现有的基于</a:t>
            </a:r>
            <a:r>
              <a:rPr lang="en-US" altLang="zh-CN" dirty="0"/>
              <a:t>CPU</a:t>
            </a:r>
            <a:r>
              <a:rPr lang="zh-CN" altLang="en-US" dirty="0"/>
              <a:t>的测光软件在处理一副图像时，大概需要</a:t>
            </a:r>
            <a:r>
              <a:rPr lang="en-US" altLang="zh-CN" dirty="0">
                <a:solidFill>
                  <a:srgbClr val="FF0000"/>
                </a:solidFill>
              </a:rPr>
              <a:t>6min</a:t>
            </a:r>
            <a:r>
              <a:rPr lang="zh-CN" altLang="en-US" dirty="0"/>
              <a:t>，这是达不到天文数据处理流水实时处理需求的，这对测光软件提出了高速处理的性能需求</a:t>
            </a:r>
            <a:r>
              <a:rPr lang="zh-CN" altLang="en-US" dirty="0" smtClean="0"/>
              <a:t>。</a:t>
            </a:r>
            <a:endParaRPr lang="en-US" altLang="zh-CN" dirty="0" smtClean="0"/>
          </a:p>
          <a:p>
            <a:endParaRPr lang="zh-CN" altLang="en-US" dirty="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12</a:t>
            </a:fld>
            <a:endParaRPr lang="en-US" dirty="0"/>
          </a:p>
        </p:txBody>
      </p:sp>
      <p:graphicFrame>
        <p:nvGraphicFramePr>
          <p:cNvPr id="7" name="表格 6"/>
          <p:cNvGraphicFramePr>
            <a:graphicFrameLocks noGrp="1"/>
          </p:cNvGraphicFramePr>
          <p:nvPr>
            <p:extLst>
              <p:ext uri="{D42A27DB-BD31-4B8C-83A1-F6EECF244321}">
                <p14:modId xmlns:p14="http://schemas.microsoft.com/office/powerpoint/2010/main" val="3087501697"/>
              </p:ext>
            </p:extLst>
          </p:nvPr>
        </p:nvGraphicFramePr>
        <p:xfrm>
          <a:off x="1344000" y="4400948"/>
          <a:ext cx="9504000" cy="1944000"/>
        </p:xfrm>
        <a:graphic>
          <a:graphicData uri="http://schemas.openxmlformats.org/drawingml/2006/table">
            <a:tbl>
              <a:tblPr firstRow="1" firstCol="1" bandRow="1">
                <a:tableStyleId>{3C2FFA5D-87B4-456A-9821-1D502468CF0F}</a:tableStyleId>
              </a:tblPr>
              <a:tblGrid>
                <a:gridCol w="4752000"/>
                <a:gridCol w="4752000"/>
              </a:tblGrid>
              <a:tr h="486000">
                <a:tc>
                  <a:txBody>
                    <a:bodyPr/>
                    <a:lstStyle/>
                    <a:p>
                      <a:pPr algn="ctr">
                        <a:spcAft>
                          <a:spcPts val="0"/>
                        </a:spcAft>
                      </a:pPr>
                      <a:r>
                        <a:rPr lang="zh-CN" sz="2800" kern="100" dirty="0">
                          <a:effectLst/>
                          <a:latin typeface="+mn-ea"/>
                          <a:ea typeface="+mn-ea"/>
                        </a:rPr>
                        <a:t>测光流程任务</a:t>
                      </a:r>
                      <a:endParaRPr lang="zh-CN" sz="2800" kern="100" dirty="0">
                        <a:effectLst/>
                        <a:latin typeface="+mn-ea"/>
                        <a:ea typeface="+mn-ea"/>
                        <a:cs typeface="Times New Roman" panose="02020603050405020304" pitchFamily="18" charset="0"/>
                      </a:endParaRPr>
                    </a:p>
                  </a:txBody>
                  <a:tcPr marL="68580" marR="68580" marT="0" marB="0" anchor="ctr"/>
                </a:tc>
                <a:tc>
                  <a:txBody>
                    <a:bodyPr/>
                    <a:lstStyle/>
                    <a:p>
                      <a:pPr algn="ctr">
                        <a:spcAft>
                          <a:spcPts val="0"/>
                        </a:spcAft>
                      </a:pPr>
                      <a:r>
                        <a:rPr lang="zh-CN" sz="2800" kern="100" dirty="0">
                          <a:effectLst/>
                          <a:latin typeface="+mn-ea"/>
                          <a:ea typeface="+mn-ea"/>
                        </a:rPr>
                        <a:t>运行时间所占比例</a:t>
                      </a:r>
                      <a:endParaRPr lang="zh-CN" sz="2800" kern="100" dirty="0">
                        <a:effectLst/>
                        <a:latin typeface="+mn-ea"/>
                        <a:ea typeface="+mn-ea"/>
                        <a:cs typeface="Times New Roman" panose="02020603050405020304" pitchFamily="18" charset="0"/>
                      </a:endParaRPr>
                    </a:p>
                  </a:txBody>
                  <a:tcPr marL="68580" marR="68580" marT="0" marB="0" anchor="ctr"/>
                </a:tc>
              </a:tr>
              <a:tr h="486000">
                <a:tc>
                  <a:txBody>
                    <a:bodyPr/>
                    <a:lstStyle/>
                    <a:p>
                      <a:pPr algn="ctr">
                        <a:spcAft>
                          <a:spcPts val="0"/>
                        </a:spcAft>
                      </a:pPr>
                      <a:r>
                        <a:rPr lang="zh-CN" sz="2800" kern="100" dirty="0">
                          <a:effectLst/>
                          <a:latin typeface="+mn-ea"/>
                          <a:ea typeface="+mn-ea"/>
                        </a:rPr>
                        <a:t>图像注册</a:t>
                      </a:r>
                      <a:endParaRPr lang="zh-CN" sz="2800" kern="100" dirty="0">
                        <a:effectLst/>
                        <a:latin typeface="+mn-ea"/>
                        <a:ea typeface="+mn-ea"/>
                        <a:cs typeface="Times New Roman" panose="02020603050405020304" pitchFamily="18" charset="0"/>
                      </a:endParaRPr>
                    </a:p>
                  </a:txBody>
                  <a:tcPr marL="68580" marR="68580" marT="0" marB="0" anchor="ctr"/>
                </a:tc>
                <a:tc>
                  <a:txBody>
                    <a:bodyPr/>
                    <a:lstStyle/>
                    <a:p>
                      <a:pPr algn="ctr">
                        <a:spcAft>
                          <a:spcPts val="0"/>
                        </a:spcAft>
                      </a:pPr>
                      <a:r>
                        <a:rPr lang="en-US" altLang="zh-CN" sz="2800" kern="100" dirty="0" smtClean="0">
                          <a:effectLst/>
                          <a:latin typeface="+mn-ea"/>
                          <a:ea typeface="+mn-ea"/>
                        </a:rPr>
                        <a:t>34.65%</a:t>
                      </a:r>
                      <a:endParaRPr lang="zh-CN" sz="2800" kern="100" dirty="0">
                        <a:effectLst/>
                        <a:latin typeface="+mn-ea"/>
                        <a:ea typeface="+mn-ea"/>
                        <a:cs typeface="Times New Roman" panose="02020603050405020304" pitchFamily="18" charset="0"/>
                      </a:endParaRPr>
                    </a:p>
                  </a:txBody>
                  <a:tcPr marL="68580" marR="68580" marT="0" marB="0" anchor="ctr"/>
                </a:tc>
              </a:tr>
              <a:tr h="486000">
                <a:tc>
                  <a:txBody>
                    <a:bodyPr/>
                    <a:lstStyle/>
                    <a:p>
                      <a:pPr algn="ctr">
                        <a:spcAft>
                          <a:spcPts val="0"/>
                        </a:spcAft>
                      </a:pPr>
                      <a:r>
                        <a:rPr lang="zh-CN" sz="2800" kern="100" dirty="0">
                          <a:effectLst/>
                          <a:latin typeface="+mn-ea"/>
                          <a:ea typeface="+mn-ea"/>
                        </a:rPr>
                        <a:t>图像相减</a:t>
                      </a:r>
                      <a:endParaRPr lang="zh-CN" sz="2800" kern="100" dirty="0">
                        <a:effectLst/>
                        <a:latin typeface="+mn-ea"/>
                        <a:ea typeface="+mn-ea"/>
                        <a:cs typeface="Times New Roman" panose="02020603050405020304" pitchFamily="18" charset="0"/>
                      </a:endParaRPr>
                    </a:p>
                  </a:txBody>
                  <a:tcPr marL="68580" marR="68580" marT="0" marB="0" anchor="ctr"/>
                </a:tc>
                <a:tc>
                  <a:txBody>
                    <a:bodyPr/>
                    <a:lstStyle/>
                    <a:p>
                      <a:pPr algn="ctr">
                        <a:spcAft>
                          <a:spcPts val="0"/>
                        </a:spcAft>
                      </a:pPr>
                      <a:r>
                        <a:rPr lang="en-US" altLang="zh-CN" sz="2800" kern="100" dirty="0" smtClean="0">
                          <a:effectLst/>
                          <a:latin typeface="+mn-ea"/>
                          <a:ea typeface="+mn-ea"/>
                        </a:rPr>
                        <a:t>51.02%</a:t>
                      </a:r>
                      <a:endParaRPr lang="zh-CN" sz="2800" kern="100" dirty="0">
                        <a:effectLst/>
                        <a:latin typeface="+mn-ea"/>
                        <a:ea typeface="+mn-ea"/>
                        <a:cs typeface="Times New Roman" panose="02020603050405020304" pitchFamily="18" charset="0"/>
                      </a:endParaRPr>
                    </a:p>
                  </a:txBody>
                  <a:tcPr marL="68580" marR="68580" marT="0" marB="0" anchor="ctr"/>
                </a:tc>
              </a:tr>
              <a:tr h="486000">
                <a:tc>
                  <a:txBody>
                    <a:bodyPr/>
                    <a:lstStyle/>
                    <a:p>
                      <a:pPr algn="ctr">
                        <a:spcAft>
                          <a:spcPts val="0"/>
                        </a:spcAft>
                      </a:pPr>
                      <a:r>
                        <a:rPr lang="zh-CN" sz="2800" kern="100">
                          <a:effectLst/>
                          <a:latin typeface="+mn-ea"/>
                          <a:ea typeface="+mn-ea"/>
                        </a:rPr>
                        <a:t>变源检测</a:t>
                      </a:r>
                      <a:endParaRPr lang="zh-CN" sz="2800" kern="100">
                        <a:effectLst/>
                        <a:latin typeface="+mn-ea"/>
                        <a:ea typeface="+mn-ea"/>
                        <a:cs typeface="Times New Roman" panose="02020603050405020304" pitchFamily="18" charset="0"/>
                      </a:endParaRPr>
                    </a:p>
                  </a:txBody>
                  <a:tcPr marL="68580" marR="68580" marT="0" marB="0" anchor="ctr"/>
                </a:tc>
                <a:tc>
                  <a:txBody>
                    <a:bodyPr/>
                    <a:lstStyle/>
                    <a:p>
                      <a:pPr algn="ctr">
                        <a:spcAft>
                          <a:spcPts val="0"/>
                        </a:spcAft>
                      </a:pPr>
                      <a:r>
                        <a:rPr lang="en-US" altLang="zh-CN" sz="2800" kern="100" dirty="0" smtClean="0">
                          <a:effectLst/>
                          <a:latin typeface="+mn-ea"/>
                          <a:ea typeface="+mn-ea"/>
                        </a:rPr>
                        <a:t>14.32%</a:t>
                      </a:r>
                      <a:endParaRPr lang="zh-CN" sz="2800" kern="100" dirty="0">
                        <a:effectLst/>
                        <a:latin typeface="+mn-ea"/>
                        <a:ea typeface="+mn-ea"/>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091356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解决方案</a:t>
            </a:r>
            <a:r>
              <a:rPr lang="en-US" altLang="zh-CN" dirty="0" smtClean="0"/>
              <a:t>——</a:t>
            </a:r>
            <a:r>
              <a:rPr lang="zh-CN" altLang="en-US" dirty="0" smtClean="0"/>
              <a:t>实时数据处理</a:t>
            </a:r>
            <a:endParaRPr lang="zh-CN" altLang="en-US" dirty="0"/>
          </a:p>
        </p:txBody>
      </p:sp>
      <p:sp>
        <p:nvSpPr>
          <p:cNvPr id="3" name="内容占位符 2"/>
          <p:cNvSpPr>
            <a:spLocks noGrp="1"/>
          </p:cNvSpPr>
          <p:nvPr>
            <p:ph idx="1"/>
          </p:nvPr>
        </p:nvSpPr>
        <p:spPr/>
        <p:txBody>
          <a:bodyPr/>
          <a:lstStyle/>
          <a:p>
            <a:pPr marL="0" indent="0">
              <a:buNone/>
            </a:pPr>
            <a:endParaRPr lang="en-GB" altLang="zh-CN" dirty="0" smtClean="0"/>
          </a:p>
          <a:p>
            <a:pPr marL="0" indent="0">
              <a:buNone/>
            </a:pPr>
            <a:endParaRPr lang="en-GB" altLang="zh-CN" dirty="0"/>
          </a:p>
          <a:p>
            <a:pPr marL="0" indent="0">
              <a:buNone/>
            </a:pPr>
            <a:endParaRPr lang="en-GB" altLang="zh-CN" dirty="0" smtClean="0"/>
          </a:p>
          <a:p>
            <a:pPr marL="0" indent="0">
              <a:buNone/>
            </a:pPr>
            <a:r>
              <a:rPr lang="en-GB" altLang="zh-CN" dirty="0" smtClean="0"/>
              <a:t>GPU</a:t>
            </a:r>
            <a:r>
              <a:rPr lang="zh-CN" altLang="zh-CN" dirty="0"/>
              <a:t>并行</a:t>
            </a:r>
            <a:r>
              <a:rPr lang="zh-CN" altLang="zh-CN" dirty="0" smtClean="0"/>
              <a:t>优化</a:t>
            </a:r>
            <a:endParaRPr lang="en-US" altLang="zh-CN" dirty="0" smtClean="0"/>
          </a:p>
          <a:p>
            <a:pPr marL="0" indent="0">
              <a:buNone/>
            </a:pPr>
            <a:endParaRPr lang="zh-CN" altLang="en-US" dirty="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13</a:t>
            </a:fld>
            <a:endParaRPr lang="en-US" dirty="0"/>
          </a:p>
        </p:txBody>
      </p:sp>
      <p:pic>
        <p:nvPicPr>
          <p:cNvPr id="7" name="图片 6" descr="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40983" y="1393736"/>
            <a:ext cx="6344535" cy="5382376"/>
          </a:xfrm>
          <a:prstGeom prst="rect">
            <a:avLst/>
          </a:prstGeom>
          <a:noFill/>
          <a:ln w="12700">
            <a:solidFill>
              <a:schemeClr val="tx1"/>
            </a:solidFill>
          </a:ln>
        </p:spPr>
      </p:pic>
    </p:spTree>
    <p:extLst>
      <p:ext uri="{BB962C8B-B14F-4D97-AF65-F5344CB8AC3E}">
        <p14:creationId xmlns:p14="http://schemas.microsoft.com/office/powerpoint/2010/main" val="19022773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性能</a:t>
            </a:r>
            <a:r>
              <a:rPr lang="zh-CN" altLang="en-US" dirty="0" smtClean="0"/>
              <a:t>分析</a:t>
            </a:r>
            <a:r>
              <a:rPr lang="en-US" altLang="zh-CN" dirty="0" smtClean="0"/>
              <a:t>——</a:t>
            </a:r>
            <a:r>
              <a:rPr lang="zh-CN" altLang="en-US" dirty="0" smtClean="0"/>
              <a:t>实时数据处理</a:t>
            </a:r>
            <a:endParaRPr lang="zh-CN" altLang="en-US" dirty="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14</a:t>
            </a:fld>
            <a:endParaRPr lang="en-US" dirty="0"/>
          </a:p>
        </p:txBody>
      </p:sp>
      <p:pic>
        <p:nvPicPr>
          <p:cNvPr id="7" name="图片 6" descr="卷积部分"/>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474" y="1825338"/>
            <a:ext cx="6126859" cy="3909605"/>
          </a:xfrm>
          <a:prstGeom prst="rect">
            <a:avLst/>
          </a:prstGeom>
          <a:noFill/>
          <a:ln w="12700">
            <a:solidFill>
              <a:schemeClr val="tx1"/>
            </a:solidFill>
          </a:ln>
        </p:spPr>
      </p:pic>
      <p:pic>
        <p:nvPicPr>
          <p:cNvPr id="9" name="图片 8" descr="卷积部分加速比"/>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92537" y="1792982"/>
            <a:ext cx="5757904" cy="3975909"/>
          </a:xfrm>
          <a:prstGeom prst="rect">
            <a:avLst/>
          </a:prstGeom>
          <a:noFill/>
          <a:ln w="12700">
            <a:solidFill>
              <a:schemeClr val="tx1"/>
            </a:solidFill>
          </a:ln>
        </p:spPr>
      </p:pic>
      <p:sp>
        <p:nvSpPr>
          <p:cNvPr id="10" name="文本框 9"/>
          <p:cNvSpPr txBox="1"/>
          <p:nvPr/>
        </p:nvSpPr>
        <p:spPr>
          <a:xfrm>
            <a:off x="1525637" y="6023454"/>
            <a:ext cx="3322531" cy="461665"/>
          </a:xfrm>
          <a:prstGeom prst="rect">
            <a:avLst/>
          </a:prstGeom>
          <a:noFill/>
        </p:spPr>
        <p:txBody>
          <a:bodyPr wrap="square" rtlCol="0">
            <a:spAutoFit/>
          </a:bodyPr>
          <a:lstStyle/>
          <a:p>
            <a:r>
              <a:rPr lang="zh-CN" altLang="zh-CN" sz="2400" dirty="0"/>
              <a:t>卷积过程消耗时间对比</a:t>
            </a:r>
            <a:endParaRPr lang="zh-CN" altLang="en-US" sz="2400" dirty="0"/>
          </a:p>
        </p:txBody>
      </p:sp>
      <p:sp>
        <p:nvSpPr>
          <p:cNvPr id="11" name="文本框 10"/>
          <p:cNvSpPr txBox="1"/>
          <p:nvPr/>
        </p:nvSpPr>
        <p:spPr>
          <a:xfrm>
            <a:off x="7694381" y="6023453"/>
            <a:ext cx="2954216" cy="461665"/>
          </a:xfrm>
          <a:prstGeom prst="rect">
            <a:avLst/>
          </a:prstGeom>
          <a:noFill/>
        </p:spPr>
        <p:txBody>
          <a:bodyPr wrap="square" rtlCol="0">
            <a:spAutoFit/>
          </a:bodyPr>
          <a:lstStyle/>
          <a:p>
            <a:r>
              <a:rPr lang="zh-CN" altLang="en-US" sz="2400" dirty="0"/>
              <a:t>卷积部分加速比对比</a:t>
            </a:r>
          </a:p>
        </p:txBody>
      </p:sp>
    </p:spTree>
    <p:extLst>
      <p:ext uri="{BB962C8B-B14F-4D97-AF65-F5344CB8AC3E}">
        <p14:creationId xmlns:p14="http://schemas.microsoft.com/office/powerpoint/2010/main" val="35248111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性能</a:t>
            </a:r>
            <a:r>
              <a:rPr lang="zh-CN" altLang="en-US" dirty="0" smtClean="0"/>
              <a:t>分析</a:t>
            </a:r>
            <a:r>
              <a:rPr lang="en-US" altLang="zh-CN" dirty="0" smtClean="0"/>
              <a:t>——</a:t>
            </a:r>
            <a:r>
              <a:rPr lang="zh-CN" altLang="en-US" dirty="0" smtClean="0"/>
              <a:t>实时数据处理</a:t>
            </a:r>
            <a:endParaRPr lang="zh-CN" altLang="en-US" dirty="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15</a:t>
            </a:fld>
            <a:endParaRPr lang="en-US" dirty="0"/>
          </a:p>
        </p:txBody>
      </p:sp>
      <p:sp>
        <p:nvSpPr>
          <p:cNvPr id="10" name="文本框 9"/>
          <p:cNvSpPr txBox="1"/>
          <p:nvPr/>
        </p:nvSpPr>
        <p:spPr>
          <a:xfrm>
            <a:off x="1525635" y="6279063"/>
            <a:ext cx="2933821" cy="461665"/>
          </a:xfrm>
          <a:prstGeom prst="rect">
            <a:avLst/>
          </a:prstGeom>
          <a:noFill/>
        </p:spPr>
        <p:txBody>
          <a:bodyPr wrap="square" rtlCol="0">
            <a:spAutoFit/>
          </a:bodyPr>
          <a:lstStyle/>
          <a:p>
            <a:r>
              <a:rPr lang="zh-CN" altLang="en-US" sz="2400" dirty="0"/>
              <a:t>数据处理总耗时对比</a:t>
            </a:r>
          </a:p>
        </p:txBody>
      </p:sp>
      <p:sp>
        <p:nvSpPr>
          <p:cNvPr id="11" name="文本框 10"/>
          <p:cNvSpPr txBox="1"/>
          <p:nvPr/>
        </p:nvSpPr>
        <p:spPr>
          <a:xfrm>
            <a:off x="7600252" y="6279063"/>
            <a:ext cx="2954216" cy="461665"/>
          </a:xfrm>
          <a:prstGeom prst="rect">
            <a:avLst/>
          </a:prstGeom>
          <a:noFill/>
        </p:spPr>
        <p:txBody>
          <a:bodyPr wrap="square" rtlCol="0">
            <a:spAutoFit/>
          </a:bodyPr>
          <a:lstStyle/>
          <a:p>
            <a:r>
              <a:rPr lang="zh-CN" altLang="en-US" sz="2400" dirty="0"/>
              <a:t>整体流程加速比对比</a:t>
            </a:r>
          </a:p>
        </p:txBody>
      </p:sp>
      <p:pic>
        <p:nvPicPr>
          <p:cNvPr id="12" name="图片 11" descr="整体耗时"/>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208" y="1728216"/>
            <a:ext cx="5802677" cy="4405737"/>
          </a:xfrm>
          <a:prstGeom prst="rect">
            <a:avLst/>
          </a:prstGeom>
          <a:noFill/>
          <a:ln w="12700">
            <a:solidFill>
              <a:schemeClr val="tx1"/>
            </a:solidFill>
          </a:ln>
        </p:spPr>
      </p:pic>
      <p:pic>
        <p:nvPicPr>
          <p:cNvPr id="13" name="图片 12" descr="整体加速比"/>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96000" y="1937413"/>
            <a:ext cx="5962720" cy="3987341"/>
          </a:xfrm>
          <a:prstGeom prst="rect">
            <a:avLst/>
          </a:prstGeom>
          <a:noFill/>
          <a:ln w="12700">
            <a:solidFill>
              <a:schemeClr val="tx1"/>
            </a:solidFill>
          </a:ln>
        </p:spPr>
      </p:pic>
    </p:spTree>
    <p:extLst>
      <p:ext uri="{BB962C8B-B14F-4D97-AF65-F5344CB8AC3E}">
        <p14:creationId xmlns:p14="http://schemas.microsoft.com/office/powerpoint/2010/main" val="4060937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设计目标</a:t>
            </a:r>
            <a:r>
              <a:rPr lang="en-US" altLang="zh-CN" dirty="0" smtClean="0"/>
              <a:t>——</a:t>
            </a:r>
            <a:r>
              <a:rPr lang="zh-CN" altLang="en-US" dirty="0" smtClean="0"/>
              <a:t>远程传输系统</a:t>
            </a:r>
            <a:endParaRPr lang="zh-CN" altLang="en-US" dirty="0"/>
          </a:p>
        </p:txBody>
      </p:sp>
      <p:sp>
        <p:nvSpPr>
          <p:cNvPr id="3" name="内容占位符 2"/>
          <p:cNvSpPr>
            <a:spLocks noGrp="1"/>
          </p:cNvSpPr>
          <p:nvPr>
            <p:ph idx="1"/>
          </p:nvPr>
        </p:nvSpPr>
        <p:spPr>
          <a:xfrm>
            <a:off x="609600" y="1600200"/>
            <a:ext cx="10972800" cy="5257800"/>
          </a:xfrm>
        </p:spPr>
        <p:txBody>
          <a:bodyPr>
            <a:normAutofit/>
          </a:bodyPr>
          <a:lstStyle/>
          <a:p>
            <a:r>
              <a:rPr lang="zh-CN" altLang="en-US" dirty="0"/>
              <a:t>远程数据传输系统负责完成国内对南极现场系统的远程控制、数据传输和监控</a:t>
            </a:r>
            <a:r>
              <a:rPr lang="zh-CN" altLang="en-US" dirty="0" smtClean="0"/>
              <a:t>。</a:t>
            </a:r>
            <a:endParaRPr lang="en-US" altLang="zh-CN" dirty="0" smtClean="0"/>
          </a:p>
          <a:p>
            <a:endParaRPr lang="zh-CN" altLang="en-US" sz="1000" dirty="0"/>
          </a:p>
          <a:p>
            <a:r>
              <a:rPr lang="zh-CN" altLang="en-US" dirty="0"/>
              <a:t>将重要的望远镜观测数据及南极本地计算机处理后的结果数据通过卫星传回国内。</a:t>
            </a:r>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16</a:t>
            </a:fld>
            <a:endParaRPr lang="en-US" dirty="0"/>
          </a:p>
        </p:txBody>
      </p:sp>
    </p:spTree>
    <p:extLst>
      <p:ext uri="{BB962C8B-B14F-4D97-AF65-F5344CB8AC3E}">
        <p14:creationId xmlns:p14="http://schemas.microsoft.com/office/powerpoint/2010/main" val="1757459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关键</a:t>
            </a:r>
            <a:r>
              <a:rPr lang="zh-CN" altLang="en-US" dirty="0"/>
              <a:t>技术难点</a:t>
            </a:r>
            <a:r>
              <a:rPr lang="en-US" altLang="zh-CN" dirty="0" smtClean="0"/>
              <a:t>——</a:t>
            </a:r>
            <a:r>
              <a:rPr lang="zh-CN" altLang="en-US" dirty="0" smtClean="0"/>
              <a:t>远程传输系统</a:t>
            </a:r>
            <a:endParaRPr lang="zh-CN" altLang="en-US" dirty="0"/>
          </a:p>
        </p:txBody>
      </p:sp>
      <p:sp>
        <p:nvSpPr>
          <p:cNvPr id="3" name="内容占位符 2"/>
          <p:cNvSpPr>
            <a:spLocks noGrp="1"/>
          </p:cNvSpPr>
          <p:nvPr>
            <p:ph idx="1"/>
          </p:nvPr>
        </p:nvSpPr>
        <p:spPr>
          <a:xfrm>
            <a:off x="609600" y="1600200"/>
            <a:ext cx="10972800" cy="5257800"/>
          </a:xfrm>
        </p:spPr>
        <p:txBody>
          <a:bodyPr>
            <a:normAutofit fontScale="92500" lnSpcReduction="20000"/>
          </a:bodyPr>
          <a:lstStyle/>
          <a:p>
            <a:r>
              <a:rPr lang="en-US" altLang="zh-CN" dirty="0"/>
              <a:t>AST3</a:t>
            </a:r>
            <a:r>
              <a:rPr lang="zh-CN" altLang="zh-CN" dirty="0"/>
              <a:t>望远镜数据传输系统需要在整个望远镜系统启动时启动，同时一直运行直到系统整体关闭，因此传输系统需基于</a:t>
            </a:r>
            <a:r>
              <a:rPr lang="zh-CN" altLang="zh-CN" dirty="0">
                <a:solidFill>
                  <a:srgbClr val="FF0000"/>
                </a:solidFill>
              </a:rPr>
              <a:t>守护进程</a:t>
            </a:r>
            <a:r>
              <a:rPr lang="zh-CN" altLang="zh-CN" dirty="0"/>
              <a:t>的方式进行</a:t>
            </a:r>
            <a:r>
              <a:rPr lang="zh-CN" altLang="zh-CN" dirty="0" smtClean="0"/>
              <a:t>设计</a:t>
            </a:r>
            <a:r>
              <a:rPr lang="zh-CN" altLang="en-US" dirty="0" smtClean="0"/>
              <a:t>；</a:t>
            </a:r>
            <a:endParaRPr lang="en-US" altLang="zh-CN" dirty="0" smtClean="0"/>
          </a:p>
          <a:p>
            <a:endParaRPr lang="en-US" altLang="zh-CN" sz="1000" dirty="0" smtClean="0"/>
          </a:p>
          <a:p>
            <a:r>
              <a:rPr lang="en-US" altLang="zh-CN" dirty="0"/>
              <a:t>AST3</a:t>
            </a:r>
            <a:r>
              <a:rPr lang="zh-CN" altLang="en-US" dirty="0"/>
              <a:t>望远镜工作在南极无人值守的环境下，需要高度的可靠性，因此采用</a:t>
            </a:r>
            <a:r>
              <a:rPr lang="zh-CN" altLang="en-US" dirty="0">
                <a:solidFill>
                  <a:srgbClr val="FF0000"/>
                </a:solidFill>
              </a:rPr>
              <a:t>交叉保护</a:t>
            </a:r>
            <a:r>
              <a:rPr lang="zh-CN" altLang="en-US" dirty="0"/>
              <a:t>的技术可以避免进程的意外崩溃，使得系统可以在第一时间重启</a:t>
            </a:r>
            <a:r>
              <a:rPr lang="zh-CN" altLang="en-US" dirty="0" smtClean="0"/>
              <a:t>服务；</a:t>
            </a:r>
            <a:endParaRPr lang="en-US" altLang="zh-CN" dirty="0" smtClean="0"/>
          </a:p>
          <a:p>
            <a:endParaRPr lang="en-US" altLang="zh-CN" sz="1000" dirty="0" smtClean="0"/>
          </a:p>
          <a:p>
            <a:r>
              <a:rPr lang="zh-CN" altLang="en-US" dirty="0"/>
              <a:t>天文观测数据为重要的科学数据，不能在传输过程中存在任何偏差，因此使用</a:t>
            </a:r>
            <a:r>
              <a:rPr lang="en-US" altLang="zh-CN" dirty="0">
                <a:solidFill>
                  <a:srgbClr val="FF0000"/>
                </a:solidFill>
              </a:rPr>
              <a:t>MD5</a:t>
            </a:r>
            <a:r>
              <a:rPr lang="zh-CN" altLang="en-US" dirty="0">
                <a:solidFill>
                  <a:srgbClr val="FF0000"/>
                </a:solidFill>
              </a:rPr>
              <a:t>校验技术</a:t>
            </a:r>
            <a:r>
              <a:rPr lang="zh-CN" altLang="en-US" dirty="0"/>
              <a:t>来确保数据传输的</a:t>
            </a:r>
            <a:r>
              <a:rPr lang="zh-CN" altLang="en-US" dirty="0" smtClean="0"/>
              <a:t>正确性</a:t>
            </a:r>
            <a:r>
              <a:rPr lang="zh-CN" altLang="en-US" dirty="0"/>
              <a:t>；</a:t>
            </a:r>
            <a:endParaRPr lang="en-US" altLang="zh-CN" dirty="0" smtClean="0"/>
          </a:p>
          <a:p>
            <a:r>
              <a:rPr lang="en-US" altLang="zh-CN" dirty="0"/>
              <a:t>AST3</a:t>
            </a:r>
            <a:r>
              <a:rPr lang="zh-CN" altLang="zh-CN" dirty="0"/>
              <a:t>望远镜远程数据传输通过卫星进行，卫星通信并不十分稳定，因此使用</a:t>
            </a:r>
            <a:r>
              <a:rPr lang="zh-CN" altLang="zh-CN" dirty="0">
                <a:solidFill>
                  <a:srgbClr val="FF0000"/>
                </a:solidFill>
              </a:rPr>
              <a:t>断点传输技术</a:t>
            </a:r>
            <a:r>
              <a:rPr lang="zh-CN" altLang="zh-CN" dirty="0"/>
              <a:t>可以避免大量流量的浪费。</a:t>
            </a:r>
          </a:p>
          <a:p>
            <a:pPr marL="0" indent="0">
              <a:buNone/>
            </a:pPr>
            <a:endParaRPr lang="en-US" altLang="zh-CN" dirty="0" smtClean="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17</a:t>
            </a:fld>
            <a:endParaRPr lang="en-US" dirty="0"/>
          </a:p>
        </p:txBody>
      </p:sp>
    </p:spTree>
    <p:extLst>
      <p:ext uri="{BB962C8B-B14F-4D97-AF65-F5344CB8AC3E}">
        <p14:creationId xmlns:p14="http://schemas.microsoft.com/office/powerpoint/2010/main" val="27290608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功能概述</a:t>
            </a:r>
            <a:r>
              <a:rPr lang="en-US" altLang="zh-CN" dirty="0" smtClean="0"/>
              <a:t>——</a:t>
            </a:r>
            <a:r>
              <a:rPr lang="zh-CN" altLang="en-US" dirty="0" smtClean="0"/>
              <a:t>远程传输系统</a:t>
            </a:r>
            <a:endParaRPr lang="zh-CN" altLang="en-US" dirty="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18</a:t>
            </a:fld>
            <a:endParaRPr lang="en-US" dirty="0"/>
          </a:p>
        </p:txBody>
      </p:sp>
      <p:grpSp>
        <p:nvGrpSpPr>
          <p:cNvPr id="45" name="组合 44"/>
          <p:cNvGrpSpPr/>
          <p:nvPr/>
        </p:nvGrpSpPr>
        <p:grpSpPr>
          <a:xfrm>
            <a:off x="1213425" y="2264312"/>
            <a:ext cx="9683262" cy="3632280"/>
            <a:chOff x="1254369" y="2264312"/>
            <a:chExt cx="9683262" cy="3632280"/>
          </a:xfrm>
        </p:grpSpPr>
        <p:sp>
          <p:nvSpPr>
            <p:cNvPr id="10" name="矩形 9"/>
            <p:cNvSpPr/>
            <p:nvPr/>
          </p:nvSpPr>
          <p:spPr>
            <a:xfrm>
              <a:off x="5012592" y="3656517"/>
              <a:ext cx="2264898" cy="928468"/>
            </a:xfrm>
            <a:prstGeom prst="rect">
              <a:avLst/>
            </a:prstGeom>
            <a:no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zh-CN" altLang="en-US" sz="2400" dirty="0" smtClean="0">
                  <a:solidFill>
                    <a:schemeClr val="tx1"/>
                  </a:solidFill>
                </a:rPr>
                <a:t>远程传输系统</a:t>
              </a:r>
              <a:endParaRPr lang="zh-CN" altLang="en-US" sz="2400" dirty="0">
                <a:solidFill>
                  <a:schemeClr val="tx1"/>
                </a:solidFill>
              </a:endParaRPr>
            </a:p>
          </p:txBody>
        </p:sp>
        <p:grpSp>
          <p:nvGrpSpPr>
            <p:cNvPr id="18" name="组合 17"/>
            <p:cNvGrpSpPr/>
            <p:nvPr/>
          </p:nvGrpSpPr>
          <p:grpSpPr>
            <a:xfrm>
              <a:off x="1257495" y="2264312"/>
              <a:ext cx="9680136" cy="569098"/>
              <a:chOff x="1257495" y="2264312"/>
              <a:chExt cx="9680136" cy="569098"/>
            </a:xfrm>
          </p:grpSpPr>
          <p:sp>
            <p:nvSpPr>
              <p:cNvPr id="8" name="矩形 7"/>
              <p:cNvSpPr/>
              <p:nvPr/>
            </p:nvSpPr>
            <p:spPr>
              <a:xfrm>
                <a:off x="4735928" y="2264312"/>
                <a:ext cx="1409113" cy="565052"/>
              </a:xfrm>
              <a:prstGeom prst="rect">
                <a:avLst/>
              </a:prstGeom>
              <a:no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tx1"/>
                    </a:solidFill>
                  </a:rPr>
                  <a:t>日志模块</a:t>
                </a:r>
              </a:p>
            </p:txBody>
          </p:sp>
          <p:sp>
            <p:nvSpPr>
              <p:cNvPr id="11" name="矩形 10"/>
              <p:cNvSpPr/>
              <p:nvPr/>
            </p:nvSpPr>
            <p:spPr>
              <a:xfrm>
                <a:off x="8672733" y="2268358"/>
                <a:ext cx="2264898" cy="565052"/>
              </a:xfrm>
              <a:prstGeom prst="rect">
                <a:avLst/>
              </a:prstGeom>
              <a:no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zh-CN" altLang="en-US" sz="2400" dirty="0">
                    <a:solidFill>
                      <a:schemeClr val="tx1"/>
                    </a:solidFill>
                  </a:rPr>
                  <a:t>文件传输模块</a:t>
                </a:r>
              </a:p>
            </p:txBody>
          </p:sp>
          <p:sp>
            <p:nvSpPr>
              <p:cNvPr id="12" name="矩形 11"/>
              <p:cNvSpPr/>
              <p:nvPr/>
            </p:nvSpPr>
            <p:spPr>
              <a:xfrm>
                <a:off x="1257495" y="2264312"/>
                <a:ext cx="3270739" cy="548053"/>
              </a:xfrm>
              <a:prstGeom prst="rect">
                <a:avLst/>
              </a:prstGeom>
              <a:no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zh-CN" altLang="en-US" sz="2400" dirty="0">
                    <a:solidFill>
                      <a:schemeClr val="tx1"/>
                    </a:solidFill>
                  </a:rPr>
                  <a:t>配置文件更新机制模块</a:t>
                </a:r>
              </a:p>
            </p:txBody>
          </p:sp>
          <p:sp>
            <p:nvSpPr>
              <p:cNvPr id="13" name="矩形 12"/>
              <p:cNvSpPr/>
              <p:nvPr/>
            </p:nvSpPr>
            <p:spPr>
              <a:xfrm>
                <a:off x="6370222" y="2264312"/>
                <a:ext cx="2077329" cy="562121"/>
              </a:xfrm>
              <a:prstGeom prst="rect">
                <a:avLst/>
              </a:prstGeom>
              <a:no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zh-CN" altLang="en-US" sz="2400" dirty="0">
                    <a:solidFill>
                      <a:schemeClr val="tx1"/>
                    </a:solidFill>
                  </a:rPr>
                  <a:t>邮件通知模块</a:t>
                </a:r>
              </a:p>
            </p:txBody>
          </p:sp>
        </p:grpSp>
        <p:grpSp>
          <p:nvGrpSpPr>
            <p:cNvPr id="17" name="组合 16"/>
            <p:cNvGrpSpPr/>
            <p:nvPr/>
          </p:nvGrpSpPr>
          <p:grpSpPr>
            <a:xfrm>
              <a:off x="1254369" y="5294906"/>
              <a:ext cx="9683262" cy="601686"/>
              <a:chOff x="2114843" y="5230837"/>
              <a:chExt cx="9683262" cy="601686"/>
            </a:xfrm>
          </p:grpSpPr>
          <p:sp>
            <p:nvSpPr>
              <p:cNvPr id="3" name="矩形 2"/>
              <p:cNvSpPr/>
              <p:nvPr/>
            </p:nvSpPr>
            <p:spPr>
              <a:xfrm>
                <a:off x="6747804" y="5255748"/>
                <a:ext cx="2028091" cy="540141"/>
              </a:xfrm>
              <a:prstGeom prst="rect">
                <a:avLst/>
              </a:prstGeom>
              <a:no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tx1"/>
                    </a:solidFill>
                  </a:rPr>
                  <a:t>实时监控模块</a:t>
                </a:r>
              </a:p>
            </p:txBody>
          </p:sp>
          <p:sp>
            <p:nvSpPr>
              <p:cNvPr id="9" name="矩形 8"/>
              <p:cNvSpPr/>
              <p:nvPr/>
            </p:nvSpPr>
            <p:spPr>
              <a:xfrm>
                <a:off x="2114843" y="5230837"/>
                <a:ext cx="2049194" cy="565052"/>
              </a:xfrm>
              <a:prstGeom prst="rect">
                <a:avLst/>
              </a:prstGeom>
              <a:no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zh-CN" altLang="en-US" sz="2400" dirty="0">
                    <a:solidFill>
                      <a:schemeClr val="tx1"/>
                    </a:solidFill>
                  </a:rPr>
                  <a:t>文件监控模块</a:t>
                </a:r>
              </a:p>
            </p:txBody>
          </p:sp>
          <p:sp>
            <p:nvSpPr>
              <p:cNvPr id="14" name="矩形 13"/>
              <p:cNvSpPr/>
              <p:nvPr/>
            </p:nvSpPr>
            <p:spPr>
              <a:xfrm>
                <a:off x="8991600" y="5267471"/>
                <a:ext cx="2806505" cy="565052"/>
              </a:xfrm>
              <a:prstGeom prst="rect">
                <a:avLst/>
              </a:prstGeom>
              <a:no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zh-CN" altLang="en-US" sz="2400" dirty="0">
                    <a:solidFill>
                      <a:schemeClr val="tx1"/>
                    </a:solidFill>
                  </a:rPr>
                  <a:t>交叉保护机制模块</a:t>
                </a:r>
              </a:p>
            </p:txBody>
          </p:sp>
          <p:sp>
            <p:nvSpPr>
              <p:cNvPr id="15" name="矩形 14"/>
              <p:cNvSpPr/>
              <p:nvPr/>
            </p:nvSpPr>
            <p:spPr>
              <a:xfrm>
                <a:off x="4379742" y="5251059"/>
                <a:ext cx="2152357" cy="544830"/>
              </a:xfrm>
              <a:prstGeom prst="rect">
                <a:avLst/>
              </a:prstGeom>
              <a:no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zh-CN" altLang="en-US" sz="2400" dirty="0">
                    <a:solidFill>
                      <a:schemeClr val="tx1"/>
                    </a:solidFill>
                  </a:rPr>
                  <a:t>任务触发模块</a:t>
                </a:r>
              </a:p>
            </p:txBody>
          </p:sp>
        </p:grpSp>
        <p:grpSp>
          <p:nvGrpSpPr>
            <p:cNvPr id="29" name="组合 28"/>
            <p:cNvGrpSpPr/>
            <p:nvPr/>
          </p:nvGrpSpPr>
          <p:grpSpPr>
            <a:xfrm>
              <a:off x="2278966" y="4584985"/>
              <a:ext cx="7189763" cy="746555"/>
              <a:chOff x="2278966" y="4584985"/>
              <a:chExt cx="7189763" cy="746555"/>
            </a:xfrm>
          </p:grpSpPr>
          <p:cxnSp>
            <p:nvCxnSpPr>
              <p:cNvPr id="20" name="直接箭头连接符 19"/>
              <p:cNvCxnSpPr/>
              <p:nvPr/>
            </p:nvCxnSpPr>
            <p:spPr>
              <a:xfrm>
                <a:off x="2278966" y="4848811"/>
                <a:ext cx="0" cy="455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nvCxnSpPr>
            <p:spPr>
              <a:xfrm>
                <a:off x="4607169" y="4864197"/>
                <a:ext cx="0" cy="455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p:nvPr/>
            </p:nvCxnSpPr>
            <p:spPr>
              <a:xfrm>
                <a:off x="6877929" y="4875920"/>
                <a:ext cx="0" cy="455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p:nvPr/>
            </p:nvCxnSpPr>
            <p:spPr>
              <a:xfrm>
                <a:off x="9468729" y="4864197"/>
                <a:ext cx="0" cy="455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278966" y="4864197"/>
                <a:ext cx="71897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接连接符 27"/>
              <p:cNvCxnSpPr>
                <a:stCxn id="10" idx="2"/>
              </p:cNvCxnSpPr>
              <p:nvPr/>
            </p:nvCxnSpPr>
            <p:spPr>
              <a:xfrm>
                <a:off x="6145041" y="4584985"/>
                <a:ext cx="0" cy="2792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4" name="组合 43"/>
            <p:cNvGrpSpPr/>
            <p:nvPr/>
          </p:nvGrpSpPr>
          <p:grpSpPr>
            <a:xfrm>
              <a:off x="2892865" y="2808010"/>
              <a:ext cx="6912317" cy="848507"/>
              <a:chOff x="2892865" y="2808010"/>
              <a:chExt cx="6912317" cy="848507"/>
            </a:xfrm>
          </p:grpSpPr>
          <p:cxnSp>
            <p:nvCxnSpPr>
              <p:cNvPr id="33" name="直接箭头连接符 32"/>
              <p:cNvCxnSpPr/>
              <p:nvPr/>
            </p:nvCxnSpPr>
            <p:spPr>
              <a:xfrm flipV="1">
                <a:off x="2892865" y="2812365"/>
                <a:ext cx="0" cy="5480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直接箭头连接符 34"/>
              <p:cNvCxnSpPr/>
              <p:nvPr/>
            </p:nvCxnSpPr>
            <p:spPr>
              <a:xfrm flipV="1">
                <a:off x="5440485" y="2808010"/>
                <a:ext cx="0" cy="5650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直接箭头连接符 36"/>
              <p:cNvCxnSpPr/>
              <p:nvPr/>
            </p:nvCxnSpPr>
            <p:spPr>
              <a:xfrm flipV="1">
                <a:off x="7439074" y="2823697"/>
                <a:ext cx="0" cy="5621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p:nvPr/>
            </p:nvCxnSpPr>
            <p:spPr>
              <a:xfrm flipV="1">
                <a:off x="9805182" y="2833410"/>
                <a:ext cx="0" cy="5650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2892865" y="3360418"/>
                <a:ext cx="6912317" cy="25344"/>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直接连接符 42"/>
              <p:cNvCxnSpPr>
                <a:stCxn id="10" idx="0"/>
              </p:cNvCxnSpPr>
              <p:nvPr/>
            </p:nvCxnSpPr>
            <p:spPr>
              <a:xfrm flipV="1">
                <a:off x="6145041" y="3360418"/>
                <a:ext cx="0" cy="296099"/>
              </a:xfrm>
              <a:prstGeom prst="line">
                <a:avLst/>
              </a:prstGeom>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7822646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软件系统设计</a:t>
            </a:r>
            <a:r>
              <a:rPr lang="en-US" altLang="zh-CN" dirty="0"/>
              <a:t>——</a:t>
            </a:r>
            <a:r>
              <a:rPr lang="zh-CN" altLang="en-US" dirty="0"/>
              <a:t>远程传输系统</a:t>
            </a:r>
          </a:p>
        </p:txBody>
      </p:sp>
      <p:sp>
        <p:nvSpPr>
          <p:cNvPr id="3" name="内容占位符 2"/>
          <p:cNvSpPr>
            <a:spLocks noGrp="1"/>
          </p:cNvSpPr>
          <p:nvPr>
            <p:ph idx="1"/>
          </p:nvPr>
        </p:nvSpPr>
        <p:spPr/>
        <p:txBody>
          <a:bodyPr/>
          <a:lstStyle/>
          <a:p>
            <a:r>
              <a:rPr lang="zh-CN" altLang="en-US" dirty="0"/>
              <a:t>系统内的数据主要从南极现场服务器端传输回国内客户端</a:t>
            </a:r>
          </a:p>
          <a:p>
            <a:endParaRPr lang="zh-CN" altLang="en-US" dirty="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19</a:t>
            </a:fld>
            <a:endParaRPr lang="en-US" dirty="0"/>
          </a:p>
        </p:txBody>
      </p:sp>
      <p:pic>
        <p:nvPicPr>
          <p:cNvPr id="7" name="图片 6" descr="C:\Users\admin\Desktop\文档\设计文档\远程数据传输系统\插图\数据传输流向图.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57905" y="3096057"/>
            <a:ext cx="7676190" cy="3457143"/>
          </a:xfrm>
          <a:prstGeom prst="rect">
            <a:avLst/>
          </a:prstGeom>
          <a:noFill/>
          <a:ln>
            <a:noFill/>
          </a:ln>
        </p:spPr>
      </p:pic>
    </p:spTree>
    <p:extLst>
      <p:ext uri="{BB962C8B-B14F-4D97-AF65-F5344CB8AC3E}">
        <p14:creationId xmlns:p14="http://schemas.microsoft.com/office/powerpoint/2010/main" val="3423087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大纲</a:t>
            </a:r>
            <a:endParaRPr lang="zh-CN" altLang="en-US" dirty="0"/>
          </a:p>
        </p:txBody>
      </p:sp>
      <p:sp>
        <p:nvSpPr>
          <p:cNvPr id="3" name="内容占位符 2"/>
          <p:cNvSpPr>
            <a:spLocks noGrp="1"/>
          </p:cNvSpPr>
          <p:nvPr>
            <p:ph idx="1"/>
          </p:nvPr>
        </p:nvSpPr>
        <p:spPr/>
        <p:txBody>
          <a:bodyPr/>
          <a:lstStyle/>
          <a:p>
            <a:r>
              <a:rPr lang="zh-CN" altLang="en-US" dirty="0" smtClean="0"/>
              <a:t>背景</a:t>
            </a:r>
            <a:endParaRPr lang="en-US" altLang="zh-CN" dirty="0"/>
          </a:p>
          <a:p>
            <a:r>
              <a:rPr lang="zh-CN" altLang="en-US" dirty="0" smtClean="0"/>
              <a:t>拟解决问题</a:t>
            </a:r>
            <a:endParaRPr lang="en-US" altLang="zh-CN" dirty="0" smtClean="0"/>
          </a:p>
          <a:p>
            <a:r>
              <a:rPr lang="zh-CN" altLang="en-US" dirty="0"/>
              <a:t>设计</a:t>
            </a:r>
            <a:r>
              <a:rPr lang="zh-CN" altLang="en-US" dirty="0" smtClean="0"/>
              <a:t>目标</a:t>
            </a:r>
            <a:endParaRPr lang="en-US" altLang="zh-CN" dirty="0" smtClean="0"/>
          </a:p>
          <a:p>
            <a:r>
              <a:rPr lang="zh-CN" altLang="en-US" dirty="0"/>
              <a:t>关键技术</a:t>
            </a:r>
            <a:r>
              <a:rPr lang="zh-CN" altLang="en-US" dirty="0" smtClean="0"/>
              <a:t>难点</a:t>
            </a:r>
            <a:endParaRPr lang="en-US" altLang="zh-CN" dirty="0" smtClean="0"/>
          </a:p>
          <a:p>
            <a:r>
              <a:rPr lang="zh-CN" altLang="en-US" dirty="0" smtClean="0"/>
              <a:t>功能概述</a:t>
            </a:r>
            <a:endParaRPr lang="en-US" altLang="zh-CN" dirty="0" smtClean="0"/>
          </a:p>
          <a:p>
            <a:r>
              <a:rPr lang="zh-CN" altLang="en-US" dirty="0" smtClean="0"/>
              <a:t>软件系统概述</a:t>
            </a:r>
            <a:endParaRPr lang="en-US" altLang="zh-CN" dirty="0" smtClean="0"/>
          </a:p>
          <a:p>
            <a:endParaRPr lang="en-US" altLang="zh-CN" dirty="0" smtClean="0"/>
          </a:p>
          <a:p>
            <a:endParaRPr lang="en-US" altLang="zh-CN" dirty="0" smtClean="0"/>
          </a:p>
          <a:p>
            <a:endParaRPr lang="zh-CN" altLang="en-US" dirty="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2</a:t>
            </a:fld>
            <a:endParaRPr lang="en-US" dirty="0"/>
          </a:p>
        </p:txBody>
      </p:sp>
    </p:spTree>
    <p:extLst>
      <p:ext uri="{BB962C8B-B14F-4D97-AF65-F5344CB8AC3E}">
        <p14:creationId xmlns:p14="http://schemas.microsoft.com/office/powerpoint/2010/main" val="9345492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软件系统设计</a:t>
            </a:r>
            <a:endParaRPr lang="zh-CN" altLang="en-US" dirty="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20</a:t>
            </a:fld>
            <a:endParaRPr lang="en-US" dirty="0"/>
          </a:p>
        </p:txBody>
      </p:sp>
      <p:sp>
        <p:nvSpPr>
          <p:cNvPr id="9" name="内容占位符 2"/>
          <p:cNvSpPr txBox="1">
            <a:spLocks/>
          </p:cNvSpPr>
          <p:nvPr/>
        </p:nvSpPr>
        <p:spPr>
          <a:xfrm>
            <a:off x="609600" y="1600200"/>
            <a:ext cx="5486400" cy="52578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3600" kern="1200">
                <a:solidFill>
                  <a:schemeClr val="tx1"/>
                </a:solidFill>
                <a:latin typeface="+mn-ea"/>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800" kern="1200">
                <a:solidFill>
                  <a:schemeClr val="tx1"/>
                </a:solidFill>
                <a:latin typeface="+mn-ea"/>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2000" kern="1200">
                <a:solidFill>
                  <a:schemeClr val="tx1"/>
                </a:solidFill>
                <a:latin typeface="+mn-ea"/>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ea"/>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ea"/>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zh-CN" altLang="zh-CN" dirty="0" smtClean="0"/>
              <a:t>传输系统</a:t>
            </a:r>
            <a:r>
              <a:rPr lang="zh-CN" altLang="zh-CN" dirty="0"/>
              <a:t>与普通的守护进程相比主要的区别在于普通的守护进程是当有新文件到达时</a:t>
            </a:r>
            <a:r>
              <a:rPr lang="en-US" altLang="zh-CN" dirty="0"/>
              <a:t>fork</a:t>
            </a:r>
            <a:r>
              <a:rPr lang="zh-CN" altLang="zh-CN" dirty="0"/>
              <a:t>新进程来执行文件对应的工作流，而传输系统则是通过产生传输线程的方式来传输数据。</a:t>
            </a:r>
            <a:endParaRPr lang="zh-CN" altLang="en-US" dirty="0"/>
          </a:p>
        </p:txBody>
      </p:sp>
      <p:pic>
        <p:nvPicPr>
          <p:cNvPr id="8" name="图片 7" descr="C:\Users\admin\Desktop\文档\设计文档\远程数据传输系统\插图\服务端进程流程图.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47472"/>
            <a:ext cx="5414761" cy="6576761"/>
          </a:xfrm>
          <a:prstGeom prst="rect">
            <a:avLst/>
          </a:prstGeom>
          <a:noFill/>
          <a:ln w="12700">
            <a:solidFill>
              <a:schemeClr val="tx1"/>
            </a:solidFill>
          </a:ln>
        </p:spPr>
      </p:pic>
    </p:spTree>
    <p:extLst>
      <p:ext uri="{BB962C8B-B14F-4D97-AF65-F5344CB8AC3E}">
        <p14:creationId xmlns:p14="http://schemas.microsoft.com/office/powerpoint/2010/main" val="42940585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6CD4D17-C94E-2C4E-8DDE-4C771E0E5094}" type="datetime1">
              <a:rPr lang="zh-CN" altLang="en-US" smtClean="0"/>
              <a:t>2015/11/27</a:t>
            </a:fld>
            <a:endParaRPr lang="en-US"/>
          </a:p>
        </p:txBody>
      </p:sp>
      <p:sp>
        <p:nvSpPr>
          <p:cNvPr id="5" name="Footer Placeholder 4"/>
          <p:cNvSpPr>
            <a:spLocks noGrp="1"/>
          </p:cNvSpPr>
          <p:nvPr>
            <p:ph type="ftr" sz="quarter" idx="11"/>
          </p:nvPr>
        </p:nvSpPr>
        <p:spPr/>
        <p:txBody>
          <a:bodyPr/>
          <a:lstStyle/>
          <a:p>
            <a:r>
              <a:rPr lang="zh-TW" altLang="en-US" smtClean="0"/>
              <a:t>南极</a:t>
            </a:r>
            <a:r>
              <a:rPr lang="en-US" altLang="zh-TW" smtClean="0"/>
              <a:t>AST3</a:t>
            </a:r>
            <a:r>
              <a:rPr lang="zh-TW" altLang="en-US" smtClean="0"/>
              <a:t>高性能数据处理软件系统</a:t>
            </a:r>
            <a:endParaRPr lang="en-US" dirty="0"/>
          </a:p>
        </p:txBody>
      </p:sp>
      <p:sp>
        <p:nvSpPr>
          <p:cNvPr id="6" name="Slide Number Placeholder 5"/>
          <p:cNvSpPr>
            <a:spLocks noGrp="1"/>
          </p:cNvSpPr>
          <p:nvPr>
            <p:ph type="sldNum" sz="quarter" idx="12"/>
          </p:nvPr>
        </p:nvSpPr>
        <p:spPr/>
        <p:txBody>
          <a:bodyPr/>
          <a:lstStyle/>
          <a:p>
            <a:fld id="{F4DA8373-7EB5-F841-9E21-728BDEDAA65D}" type="slidenum">
              <a:rPr lang="en-US" smtClean="0"/>
              <a:t>21</a:t>
            </a:fld>
            <a:endParaRPr lang="en-US"/>
          </a:p>
        </p:txBody>
      </p:sp>
      <p:sp>
        <p:nvSpPr>
          <p:cNvPr id="7" name="Rectangle 6"/>
          <p:cNvSpPr/>
          <p:nvPr/>
        </p:nvSpPr>
        <p:spPr>
          <a:xfrm>
            <a:off x="3352800" y="2880751"/>
            <a:ext cx="5668370" cy="1015663"/>
          </a:xfrm>
          <a:prstGeom prst="rect">
            <a:avLst/>
          </a:prstGeom>
          <a:noFill/>
        </p:spPr>
        <p:txBody>
          <a:bodyPr wrap="square" lIns="91440" tIns="45720" rIns="91440" bIns="45720">
            <a:spAutoFit/>
          </a:bodyPr>
          <a:lstStyle/>
          <a:p>
            <a:pPr algn="ctr"/>
            <a:r>
              <a:rPr lang="zh-CN" altLang="en-US"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感谢并敬请指正！</a:t>
            </a:r>
            <a:endParaRPr lang="en-US" altLang="zh-CN" sz="6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682744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背景</a:t>
            </a:r>
            <a:endParaRPr lang="zh-CN" altLang="en-US" dirty="0"/>
          </a:p>
        </p:txBody>
      </p:sp>
      <p:sp>
        <p:nvSpPr>
          <p:cNvPr id="3" name="内容占位符 2"/>
          <p:cNvSpPr>
            <a:spLocks noGrp="1"/>
          </p:cNvSpPr>
          <p:nvPr>
            <p:ph idx="1"/>
          </p:nvPr>
        </p:nvSpPr>
        <p:spPr/>
        <p:txBody>
          <a:bodyPr>
            <a:normAutofit/>
          </a:bodyPr>
          <a:lstStyle/>
          <a:p>
            <a:r>
              <a:rPr lang="en-US" altLang="zh-CN" dirty="0" smtClean="0"/>
              <a:t>AST3</a:t>
            </a:r>
            <a:r>
              <a:rPr lang="zh-CN" altLang="zh-CN" dirty="0" smtClean="0"/>
              <a:t>是</a:t>
            </a:r>
            <a:r>
              <a:rPr lang="en-US" altLang="zh-CN" dirty="0"/>
              <a:t>3</a:t>
            </a:r>
            <a:r>
              <a:rPr lang="zh-CN" altLang="zh-CN" dirty="0" smtClean="0"/>
              <a:t>个</a:t>
            </a:r>
            <a:r>
              <a:rPr lang="zh-CN" altLang="en-US" dirty="0" smtClean="0"/>
              <a:t>安装在南极冰穹</a:t>
            </a:r>
            <a:r>
              <a:rPr lang="en-US" altLang="zh-CN" dirty="0" smtClean="0"/>
              <a:t>A</a:t>
            </a:r>
            <a:r>
              <a:rPr lang="zh-CN" altLang="en-US" dirty="0" smtClean="0"/>
              <a:t>的</a:t>
            </a:r>
            <a:r>
              <a:rPr lang="en-US" altLang="zh-CN" dirty="0" smtClean="0"/>
              <a:t>50cm</a:t>
            </a:r>
            <a:r>
              <a:rPr lang="zh-CN" altLang="zh-CN" dirty="0"/>
              <a:t>口径的</a:t>
            </a:r>
            <a:r>
              <a:rPr lang="zh-CN" altLang="zh-CN" dirty="0" smtClean="0"/>
              <a:t>施密特望远镜</a:t>
            </a:r>
            <a:r>
              <a:rPr lang="zh-CN" altLang="en-US" dirty="0" smtClean="0"/>
              <a:t>；</a:t>
            </a:r>
            <a:endParaRPr lang="en-US" altLang="zh-CN" dirty="0" smtClean="0"/>
          </a:p>
          <a:p>
            <a:endParaRPr lang="en-US" altLang="zh-CN" sz="1000" dirty="0" smtClean="0"/>
          </a:p>
          <a:p>
            <a:r>
              <a:rPr lang="en-US" altLang="zh-CN" dirty="0"/>
              <a:t>AST3</a:t>
            </a:r>
            <a:r>
              <a:rPr lang="zh-CN" altLang="en-US" dirty="0"/>
              <a:t>将在无人值守的情况下全天连续进行越冬</a:t>
            </a:r>
            <a:r>
              <a:rPr lang="zh-CN" altLang="en-US" dirty="0" smtClean="0"/>
              <a:t>观测；</a:t>
            </a:r>
            <a:endParaRPr lang="en-US" altLang="zh-CN" dirty="0" smtClean="0"/>
          </a:p>
          <a:p>
            <a:endParaRPr lang="en-US" altLang="zh-CN" sz="1000" dirty="0" smtClean="0"/>
          </a:p>
          <a:p>
            <a:r>
              <a:rPr lang="en-US" altLang="zh-CN" dirty="0"/>
              <a:t>AST3</a:t>
            </a:r>
            <a:r>
              <a:rPr lang="zh-CN" altLang="zh-CN" dirty="0"/>
              <a:t>的观测图像将能够发现众多瞬变源，但由于图像数据量大，无法通过卫星传回，因此要求数据在本地通过实时测光系统进行处理、测量，并</a:t>
            </a:r>
            <a:r>
              <a:rPr lang="zh-CN" altLang="zh-CN" dirty="0" smtClean="0"/>
              <a:t>将</a:t>
            </a:r>
            <a:r>
              <a:rPr lang="zh-CN" altLang="en-US" dirty="0" smtClean="0"/>
              <a:t>重要的</a:t>
            </a:r>
            <a:r>
              <a:rPr lang="zh-CN" altLang="zh-CN" dirty="0" smtClean="0"/>
              <a:t>测量</a:t>
            </a:r>
            <a:r>
              <a:rPr lang="zh-CN" altLang="zh-CN" dirty="0"/>
              <a:t>结果和</a:t>
            </a:r>
            <a:r>
              <a:rPr lang="zh-CN" altLang="zh-CN" dirty="0" smtClean="0"/>
              <a:t>部分图像</a:t>
            </a:r>
            <a:r>
              <a:rPr lang="zh-CN" altLang="zh-CN" dirty="0"/>
              <a:t>传回</a:t>
            </a:r>
            <a:r>
              <a:rPr lang="zh-CN" altLang="zh-CN" dirty="0" smtClean="0"/>
              <a:t>。</a:t>
            </a:r>
            <a:endParaRPr lang="zh-CN" altLang="zh-CN" dirty="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3</a:t>
            </a:fld>
            <a:endParaRPr lang="en-US" dirty="0"/>
          </a:p>
        </p:txBody>
      </p:sp>
    </p:spTree>
    <p:extLst>
      <p:ext uri="{BB962C8B-B14F-4D97-AF65-F5344CB8AC3E}">
        <p14:creationId xmlns:p14="http://schemas.microsoft.com/office/powerpoint/2010/main" val="1775553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拟解决问题</a:t>
            </a:r>
            <a:endParaRPr lang="zh-CN" altLang="en-US" dirty="0"/>
          </a:p>
        </p:txBody>
      </p:sp>
      <p:sp>
        <p:nvSpPr>
          <p:cNvPr id="3" name="内容占位符 2"/>
          <p:cNvSpPr>
            <a:spLocks noGrp="1"/>
          </p:cNvSpPr>
          <p:nvPr>
            <p:ph idx="1"/>
          </p:nvPr>
        </p:nvSpPr>
        <p:spPr/>
        <p:txBody>
          <a:bodyPr/>
          <a:lstStyle/>
          <a:p>
            <a:r>
              <a:rPr lang="en-US" altLang="zh-CN" dirty="0" smtClean="0"/>
              <a:t>AST3</a:t>
            </a:r>
            <a:r>
              <a:rPr lang="zh-CN" altLang="en-US" dirty="0" smtClean="0"/>
              <a:t>在站数据处理与守护软件系统</a:t>
            </a:r>
            <a:r>
              <a:rPr lang="zh-CN" altLang="zh-CN" dirty="0" smtClean="0"/>
              <a:t>所</a:t>
            </a:r>
            <a:r>
              <a:rPr lang="zh-CN" altLang="zh-CN" dirty="0"/>
              <a:t>要解决的问题主要是</a:t>
            </a:r>
            <a:r>
              <a:rPr lang="zh-CN" altLang="zh-CN" dirty="0" smtClean="0"/>
              <a:t>：</a:t>
            </a:r>
            <a:endParaRPr lang="en-US" altLang="zh-CN" dirty="0" smtClean="0"/>
          </a:p>
          <a:p>
            <a:pPr lvl="1">
              <a:lnSpc>
                <a:spcPct val="150000"/>
              </a:lnSpc>
              <a:buFont typeface="Wingdings" panose="05000000000000000000" pitchFamily="2" charset="2"/>
              <a:buChar char="Ø"/>
            </a:pPr>
            <a:r>
              <a:rPr lang="zh-CN" altLang="zh-CN" sz="3200" dirty="0" smtClean="0"/>
              <a:t>后台</a:t>
            </a:r>
            <a:r>
              <a:rPr lang="zh-CN" altLang="zh-CN" sz="3200" dirty="0"/>
              <a:t>守护</a:t>
            </a:r>
            <a:r>
              <a:rPr lang="zh-CN" altLang="zh-CN" sz="3200" dirty="0" smtClean="0"/>
              <a:t>进程</a:t>
            </a:r>
            <a:endParaRPr lang="en-US" altLang="zh-CN" sz="3200" dirty="0"/>
          </a:p>
          <a:p>
            <a:pPr lvl="1">
              <a:lnSpc>
                <a:spcPct val="150000"/>
              </a:lnSpc>
              <a:buFont typeface="Wingdings" panose="05000000000000000000" pitchFamily="2" charset="2"/>
              <a:buChar char="Ø"/>
            </a:pPr>
            <a:r>
              <a:rPr lang="zh-CN" altLang="zh-CN" sz="3200" dirty="0" smtClean="0"/>
              <a:t>实时数据处理</a:t>
            </a:r>
            <a:endParaRPr lang="en-US" altLang="zh-CN" sz="3200" dirty="0"/>
          </a:p>
          <a:p>
            <a:pPr lvl="1">
              <a:lnSpc>
                <a:spcPct val="150000"/>
              </a:lnSpc>
              <a:buFont typeface="Wingdings" panose="05000000000000000000" pitchFamily="2" charset="2"/>
              <a:buChar char="Ø"/>
            </a:pPr>
            <a:r>
              <a:rPr lang="zh-CN" altLang="zh-CN" sz="3200" dirty="0" smtClean="0"/>
              <a:t>远程</a:t>
            </a:r>
            <a:r>
              <a:rPr lang="zh-CN" altLang="zh-CN" sz="3200" dirty="0"/>
              <a:t>数据</a:t>
            </a:r>
            <a:r>
              <a:rPr lang="zh-CN" altLang="zh-CN" sz="3200" dirty="0" smtClean="0"/>
              <a:t>传输</a:t>
            </a:r>
            <a:endParaRPr lang="zh-CN" altLang="en-US" sz="3200" dirty="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4</a:t>
            </a:fld>
            <a:endParaRPr lang="en-US" dirty="0"/>
          </a:p>
        </p:txBody>
      </p:sp>
    </p:spTree>
    <p:extLst>
      <p:ext uri="{BB962C8B-B14F-4D97-AF65-F5344CB8AC3E}">
        <p14:creationId xmlns:p14="http://schemas.microsoft.com/office/powerpoint/2010/main" val="3270839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设计目标</a:t>
            </a:r>
            <a:r>
              <a:rPr lang="en-US" altLang="zh-CN" dirty="0" smtClean="0"/>
              <a:t>——</a:t>
            </a:r>
            <a:r>
              <a:rPr lang="zh-CN" altLang="en-US" dirty="0" smtClean="0"/>
              <a:t>后台守护进程</a:t>
            </a:r>
            <a:endParaRPr lang="zh-CN" altLang="en-US" dirty="0"/>
          </a:p>
        </p:txBody>
      </p:sp>
      <p:sp>
        <p:nvSpPr>
          <p:cNvPr id="3" name="内容占位符 2"/>
          <p:cNvSpPr>
            <a:spLocks noGrp="1"/>
          </p:cNvSpPr>
          <p:nvPr>
            <p:ph idx="1"/>
          </p:nvPr>
        </p:nvSpPr>
        <p:spPr>
          <a:xfrm>
            <a:off x="609600" y="1600200"/>
            <a:ext cx="10972800" cy="5257800"/>
          </a:xfrm>
        </p:spPr>
        <p:txBody>
          <a:bodyPr>
            <a:normAutofit/>
          </a:bodyPr>
          <a:lstStyle/>
          <a:p>
            <a:r>
              <a:rPr lang="en-US" altLang="zh-CN" dirty="0" smtClean="0"/>
              <a:t>AST3</a:t>
            </a:r>
            <a:r>
              <a:rPr lang="zh-CN" altLang="en-US" dirty="0" smtClean="0"/>
              <a:t>后台守护进程是</a:t>
            </a:r>
            <a:r>
              <a:rPr lang="zh-CN" altLang="en-US" dirty="0"/>
              <a:t>一个独立于数据处理流程的轻量级后台进程，用于控制系统的顺利</a:t>
            </a:r>
            <a:r>
              <a:rPr lang="zh-CN" altLang="en-US" dirty="0" smtClean="0"/>
              <a:t>运行；</a:t>
            </a:r>
            <a:endParaRPr lang="en-US" altLang="zh-CN" dirty="0" smtClean="0"/>
          </a:p>
          <a:p>
            <a:endParaRPr lang="en-US" altLang="zh-CN" sz="1000" dirty="0" smtClean="0"/>
          </a:p>
          <a:p>
            <a:r>
              <a:rPr lang="zh-CN" altLang="zh-CN" dirty="0" smtClean="0"/>
              <a:t>对</a:t>
            </a:r>
            <a:r>
              <a:rPr lang="zh-CN" altLang="zh-CN" dirty="0"/>
              <a:t>运行环境实时监控，主要针对</a:t>
            </a:r>
            <a:r>
              <a:rPr lang="en-US" altLang="zh-CN" dirty="0"/>
              <a:t>CPU</a:t>
            </a:r>
            <a:r>
              <a:rPr lang="zh-CN" altLang="zh-CN" dirty="0"/>
              <a:t>利用率、内存占用率、磁盘分区</a:t>
            </a:r>
            <a:r>
              <a:rPr lang="en-US" altLang="zh-CN" dirty="0"/>
              <a:t>/</a:t>
            </a:r>
            <a:r>
              <a:rPr lang="zh-CN" altLang="zh-CN" dirty="0"/>
              <a:t>卷占用率以及</a:t>
            </a:r>
            <a:r>
              <a:rPr lang="en-US" altLang="zh-CN" dirty="0"/>
              <a:t>I/O</a:t>
            </a:r>
            <a:r>
              <a:rPr lang="zh-CN" altLang="zh-CN" dirty="0"/>
              <a:t>设备</a:t>
            </a:r>
            <a:r>
              <a:rPr lang="zh-CN" altLang="zh-CN" dirty="0" smtClean="0"/>
              <a:t>状态</a:t>
            </a:r>
            <a:r>
              <a:rPr lang="zh-CN" altLang="en-US" dirty="0" smtClean="0"/>
              <a:t>；</a:t>
            </a:r>
            <a:endParaRPr lang="en-US" altLang="zh-CN" dirty="0" smtClean="0"/>
          </a:p>
          <a:p>
            <a:endParaRPr lang="en-US" altLang="zh-CN" sz="1000" dirty="0" smtClean="0"/>
          </a:p>
          <a:p>
            <a:r>
              <a:rPr lang="zh-CN" altLang="zh-CN" dirty="0"/>
              <a:t>动态调度数据处理流程，需要建立一个模型，以确定在</a:t>
            </a:r>
            <a:r>
              <a:rPr lang="zh-CN" altLang="zh-CN" dirty="0" smtClean="0"/>
              <a:t>特定的运行</a:t>
            </a:r>
            <a:r>
              <a:rPr lang="zh-CN" altLang="zh-CN" dirty="0"/>
              <a:t>环境指标下执行哪个具体的</a:t>
            </a:r>
            <a:r>
              <a:rPr lang="zh-CN" altLang="zh-CN" dirty="0" smtClean="0"/>
              <a:t>流程</a:t>
            </a:r>
            <a:r>
              <a:rPr lang="zh-CN" altLang="en-US" dirty="0" smtClean="0"/>
              <a:t>；</a:t>
            </a:r>
            <a:endParaRPr lang="en-US" altLang="zh-CN" dirty="0" smtClean="0"/>
          </a:p>
          <a:p>
            <a:endParaRPr lang="en-US" altLang="zh-CN" sz="1000" dirty="0" smtClean="0"/>
          </a:p>
          <a:p>
            <a:r>
              <a:rPr lang="zh-CN" altLang="zh-CN" dirty="0" smtClean="0"/>
              <a:t>支持</a:t>
            </a:r>
            <a:r>
              <a:rPr lang="zh-CN" altLang="zh-CN" dirty="0"/>
              <a:t>对系统各模块参数的动态调整。</a:t>
            </a:r>
            <a:endParaRPr lang="en-US" altLang="zh-CN" dirty="0" smtClean="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5</a:t>
            </a:fld>
            <a:endParaRPr lang="en-US" dirty="0"/>
          </a:p>
        </p:txBody>
      </p:sp>
    </p:spTree>
    <p:extLst>
      <p:ext uri="{BB962C8B-B14F-4D97-AF65-F5344CB8AC3E}">
        <p14:creationId xmlns:p14="http://schemas.microsoft.com/office/powerpoint/2010/main" val="1612531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关键</a:t>
            </a:r>
            <a:r>
              <a:rPr lang="zh-CN" altLang="en-US" dirty="0"/>
              <a:t>技术难点</a:t>
            </a:r>
            <a:r>
              <a:rPr lang="en-US" altLang="zh-CN" dirty="0" smtClean="0"/>
              <a:t>——</a:t>
            </a:r>
            <a:r>
              <a:rPr lang="zh-CN" altLang="en-US" dirty="0" smtClean="0"/>
              <a:t>后台守护进程</a:t>
            </a:r>
            <a:endParaRPr lang="zh-CN" altLang="en-US" dirty="0"/>
          </a:p>
        </p:txBody>
      </p:sp>
      <p:sp>
        <p:nvSpPr>
          <p:cNvPr id="3" name="内容占位符 2"/>
          <p:cNvSpPr>
            <a:spLocks noGrp="1"/>
          </p:cNvSpPr>
          <p:nvPr>
            <p:ph idx="1"/>
          </p:nvPr>
        </p:nvSpPr>
        <p:spPr>
          <a:xfrm>
            <a:off x="609600" y="1600200"/>
            <a:ext cx="10972800" cy="5257800"/>
          </a:xfrm>
        </p:spPr>
        <p:txBody>
          <a:bodyPr>
            <a:normAutofit/>
          </a:bodyPr>
          <a:lstStyle/>
          <a:p>
            <a:r>
              <a:rPr lang="zh-CN" altLang="en-US" dirty="0"/>
              <a:t>计算机硬件设备的可靠性保障；</a:t>
            </a:r>
            <a:endParaRPr lang="en-US" altLang="zh-CN" dirty="0" smtClean="0"/>
          </a:p>
          <a:p>
            <a:endParaRPr lang="en-US" altLang="zh-CN" sz="1000" dirty="0" smtClean="0"/>
          </a:p>
          <a:p>
            <a:r>
              <a:rPr lang="zh-CN" altLang="en-US" dirty="0"/>
              <a:t>计算处理流程的可靠性保障；</a:t>
            </a:r>
            <a:endParaRPr lang="en-US" altLang="zh-CN" dirty="0" smtClean="0"/>
          </a:p>
          <a:p>
            <a:endParaRPr lang="en-US" altLang="zh-CN" sz="1000" dirty="0" smtClean="0"/>
          </a:p>
          <a:p>
            <a:r>
              <a:rPr lang="zh-CN" altLang="en-US" dirty="0"/>
              <a:t>远程控制与数据传输可靠性保障；</a:t>
            </a:r>
            <a:endParaRPr lang="en-US" altLang="zh-CN" dirty="0" smtClean="0"/>
          </a:p>
          <a:p>
            <a:endParaRPr lang="en-US" altLang="zh-CN" sz="1000" dirty="0" smtClean="0"/>
          </a:p>
          <a:p>
            <a:r>
              <a:rPr lang="zh-CN" altLang="zh-CN" dirty="0"/>
              <a:t>必要的自动决策机制</a:t>
            </a:r>
            <a:r>
              <a:rPr lang="zh-CN" altLang="zh-CN" dirty="0" smtClean="0"/>
              <a:t>。</a:t>
            </a:r>
            <a:endParaRPr lang="en-US" altLang="zh-CN" dirty="0" smtClean="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6</a:t>
            </a:fld>
            <a:endParaRPr lang="en-US" dirty="0"/>
          </a:p>
        </p:txBody>
      </p:sp>
    </p:spTree>
    <p:extLst>
      <p:ext uri="{BB962C8B-B14F-4D97-AF65-F5344CB8AC3E}">
        <p14:creationId xmlns:p14="http://schemas.microsoft.com/office/powerpoint/2010/main" val="742279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功能概述</a:t>
            </a:r>
            <a:r>
              <a:rPr lang="en-US" altLang="zh-CN" dirty="0" smtClean="0"/>
              <a:t>——</a:t>
            </a:r>
            <a:r>
              <a:rPr lang="zh-CN" altLang="en-US" dirty="0" smtClean="0"/>
              <a:t>后台守护进程</a:t>
            </a:r>
            <a:endParaRPr lang="zh-CN" altLang="en-US" dirty="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7</a:t>
            </a:fld>
            <a:endParaRPr lang="en-US" dirty="0"/>
          </a:p>
        </p:txBody>
      </p:sp>
      <p:grpSp>
        <p:nvGrpSpPr>
          <p:cNvPr id="3" name="组合 2"/>
          <p:cNvGrpSpPr/>
          <p:nvPr/>
        </p:nvGrpSpPr>
        <p:grpSpPr>
          <a:xfrm>
            <a:off x="1781868" y="2185286"/>
            <a:ext cx="8732597" cy="3673130"/>
            <a:chOff x="1813168" y="2587954"/>
            <a:chExt cx="8732597" cy="3673130"/>
          </a:xfrm>
        </p:grpSpPr>
        <p:sp>
          <p:nvSpPr>
            <p:cNvPr id="9" name="矩形 8"/>
            <p:cNvSpPr/>
            <p:nvPr/>
          </p:nvSpPr>
          <p:spPr>
            <a:xfrm>
              <a:off x="5015718" y="4021851"/>
              <a:ext cx="2264898" cy="928468"/>
            </a:xfrm>
            <a:prstGeom prst="rect">
              <a:avLst/>
            </a:prstGeom>
            <a:no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zh-CN" altLang="en-US" sz="2400" dirty="0" smtClean="0">
                  <a:solidFill>
                    <a:schemeClr val="tx1"/>
                  </a:solidFill>
                </a:rPr>
                <a:t>守护进程</a:t>
              </a:r>
              <a:endParaRPr lang="zh-CN" altLang="en-US" sz="2400" dirty="0">
                <a:solidFill>
                  <a:schemeClr val="tx1"/>
                </a:solidFill>
              </a:endParaRPr>
            </a:p>
          </p:txBody>
        </p:sp>
        <p:grpSp>
          <p:nvGrpSpPr>
            <p:cNvPr id="40" name="组合 39"/>
            <p:cNvGrpSpPr/>
            <p:nvPr/>
          </p:nvGrpSpPr>
          <p:grpSpPr>
            <a:xfrm>
              <a:off x="2429021" y="2587954"/>
              <a:ext cx="6751126" cy="565053"/>
              <a:chOff x="2429021" y="2587954"/>
              <a:chExt cx="6751126" cy="565053"/>
            </a:xfrm>
          </p:grpSpPr>
          <p:sp>
            <p:nvSpPr>
              <p:cNvPr id="30" name="矩形 29"/>
              <p:cNvSpPr/>
              <p:nvPr/>
            </p:nvSpPr>
            <p:spPr>
              <a:xfrm>
                <a:off x="7363069" y="2587955"/>
                <a:ext cx="1817078" cy="565052"/>
              </a:xfrm>
              <a:prstGeom prst="rect">
                <a:avLst/>
              </a:prstGeom>
              <a:no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smtClean="0">
                    <a:solidFill>
                      <a:schemeClr val="tx1"/>
                    </a:solidFill>
                  </a:rPr>
                  <a:t>动态可配置</a:t>
                </a:r>
                <a:endParaRPr lang="zh-CN" altLang="en-US" sz="2400" dirty="0">
                  <a:solidFill>
                    <a:schemeClr val="tx1"/>
                  </a:solidFill>
                </a:endParaRPr>
              </a:p>
            </p:txBody>
          </p:sp>
          <p:sp>
            <p:nvSpPr>
              <p:cNvPr id="32" name="矩形 31"/>
              <p:cNvSpPr/>
              <p:nvPr/>
            </p:nvSpPr>
            <p:spPr>
              <a:xfrm>
                <a:off x="2429021" y="2587954"/>
                <a:ext cx="3270739" cy="563609"/>
              </a:xfrm>
              <a:prstGeom prst="rect">
                <a:avLst/>
              </a:prstGeom>
              <a:no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zh-CN" altLang="en-US" sz="2400" dirty="0">
                    <a:solidFill>
                      <a:schemeClr val="tx1"/>
                    </a:solidFill>
                  </a:rPr>
                  <a:t>交叉保护与崩溃恢复</a:t>
                </a:r>
              </a:p>
            </p:txBody>
          </p:sp>
        </p:grpSp>
        <p:grpSp>
          <p:nvGrpSpPr>
            <p:cNvPr id="39" name="组合 38"/>
            <p:cNvGrpSpPr/>
            <p:nvPr/>
          </p:nvGrpSpPr>
          <p:grpSpPr>
            <a:xfrm>
              <a:off x="1813168" y="5685068"/>
              <a:ext cx="8732597" cy="576016"/>
              <a:chOff x="1813168" y="5685068"/>
              <a:chExt cx="8732597" cy="576016"/>
            </a:xfrm>
          </p:grpSpPr>
          <p:sp>
            <p:nvSpPr>
              <p:cNvPr id="26" name="矩形 25"/>
              <p:cNvSpPr/>
              <p:nvPr/>
            </p:nvSpPr>
            <p:spPr>
              <a:xfrm>
                <a:off x="6782968" y="5685068"/>
                <a:ext cx="1551744" cy="540141"/>
              </a:xfrm>
              <a:prstGeom prst="rect">
                <a:avLst/>
              </a:prstGeom>
              <a:no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tx1"/>
                    </a:solidFill>
                  </a:rPr>
                  <a:t>实时</a:t>
                </a:r>
                <a:r>
                  <a:rPr lang="zh-CN" altLang="en-US" sz="2400" dirty="0" smtClean="0">
                    <a:solidFill>
                      <a:schemeClr val="tx1"/>
                    </a:solidFill>
                  </a:rPr>
                  <a:t>监控</a:t>
                </a:r>
                <a:endParaRPr lang="zh-CN" altLang="en-US" sz="2400" dirty="0">
                  <a:solidFill>
                    <a:schemeClr val="tx1"/>
                  </a:solidFill>
                </a:endParaRPr>
              </a:p>
            </p:txBody>
          </p:sp>
          <p:sp>
            <p:nvSpPr>
              <p:cNvPr id="27" name="矩形 26"/>
              <p:cNvSpPr/>
              <p:nvPr/>
            </p:nvSpPr>
            <p:spPr>
              <a:xfrm>
                <a:off x="1813168" y="5690467"/>
                <a:ext cx="1572848" cy="565052"/>
              </a:xfrm>
              <a:prstGeom prst="rect">
                <a:avLst/>
              </a:prstGeom>
              <a:no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zh-CN" altLang="en-US" sz="2400" dirty="0" smtClean="0">
                    <a:solidFill>
                      <a:schemeClr val="tx1"/>
                    </a:solidFill>
                  </a:rPr>
                  <a:t>方式启动</a:t>
                </a:r>
                <a:endParaRPr lang="zh-CN" altLang="en-US" sz="2400" dirty="0">
                  <a:solidFill>
                    <a:schemeClr val="tx1"/>
                  </a:solidFill>
                </a:endParaRPr>
              </a:p>
            </p:txBody>
          </p:sp>
          <p:sp>
            <p:nvSpPr>
              <p:cNvPr id="28" name="矩形 27"/>
              <p:cNvSpPr/>
              <p:nvPr/>
            </p:nvSpPr>
            <p:spPr>
              <a:xfrm>
                <a:off x="9058345" y="5696032"/>
                <a:ext cx="1487420" cy="565052"/>
              </a:xfrm>
              <a:prstGeom prst="rect">
                <a:avLst/>
              </a:prstGeom>
              <a:no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zh-CN" altLang="en-US" sz="2400" dirty="0" smtClean="0">
                    <a:solidFill>
                      <a:schemeClr val="tx1"/>
                    </a:solidFill>
                  </a:rPr>
                  <a:t>日志记录</a:t>
                </a:r>
                <a:endParaRPr lang="zh-CN" altLang="en-US" sz="2400" dirty="0">
                  <a:solidFill>
                    <a:schemeClr val="tx1"/>
                  </a:solidFill>
                </a:endParaRPr>
              </a:p>
            </p:txBody>
          </p:sp>
          <p:sp>
            <p:nvSpPr>
              <p:cNvPr id="29" name="矩形 28"/>
              <p:cNvSpPr/>
              <p:nvPr/>
            </p:nvSpPr>
            <p:spPr>
              <a:xfrm>
                <a:off x="3915994" y="5690854"/>
                <a:ext cx="1493324" cy="544830"/>
              </a:xfrm>
              <a:prstGeom prst="rect">
                <a:avLst/>
              </a:prstGeom>
              <a:noFill/>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zh-CN" altLang="en-US" sz="2400" dirty="0" smtClean="0">
                    <a:solidFill>
                      <a:schemeClr val="tx1"/>
                    </a:solidFill>
                  </a:rPr>
                  <a:t>任务触发</a:t>
                </a:r>
                <a:endParaRPr lang="zh-CN" altLang="en-US" sz="2400" dirty="0">
                  <a:solidFill>
                    <a:schemeClr val="tx1"/>
                  </a:solidFill>
                </a:endParaRPr>
              </a:p>
            </p:txBody>
          </p:sp>
        </p:grpSp>
        <p:grpSp>
          <p:nvGrpSpPr>
            <p:cNvPr id="38" name="组合 37"/>
            <p:cNvGrpSpPr/>
            <p:nvPr/>
          </p:nvGrpSpPr>
          <p:grpSpPr>
            <a:xfrm>
              <a:off x="2599592" y="4950319"/>
              <a:ext cx="7189763" cy="746555"/>
              <a:chOff x="2599592" y="4950319"/>
              <a:chExt cx="7189763" cy="746555"/>
            </a:xfrm>
          </p:grpSpPr>
          <p:cxnSp>
            <p:nvCxnSpPr>
              <p:cNvPr id="20" name="直接箭头连接符 19"/>
              <p:cNvCxnSpPr/>
              <p:nvPr/>
            </p:nvCxnSpPr>
            <p:spPr>
              <a:xfrm>
                <a:off x="2599592" y="5226845"/>
                <a:ext cx="0" cy="455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a:off x="4610295" y="5229531"/>
                <a:ext cx="0" cy="455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p:nvPr/>
            </p:nvCxnSpPr>
            <p:spPr>
              <a:xfrm>
                <a:off x="7566855" y="5241254"/>
                <a:ext cx="0" cy="455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p:nvPr/>
            </p:nvCxnSpPr>
            <p:spPr>
              <a:xfrm>
                <a:off x="9776655" y="5229531"/>
                <a:ext cx="0" cy="455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2599592" y="5229531"/>
                <a:ext cx="71897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接连接符 24"/>
              <p:cNvCxnSpPr>
                <a:stCxn id="9" idx="2"/>
              </p:cNvCxnSpPr>
              <p:nvPr/>
            </p:nvCxnSpPr>
            <p:spPr>
              <a:xfrm>
                <a:off x="6148167" y="4950319"/>
                <a:ext cx="0" cy="2792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7" name="组合 36"/>
            <p:cNvGrpSpPr/>
            <p:nvPr/>
          </p:nvGrpSpPr>
          <p:grpSpPr>
            <a:xfrm>
              <a:off x="4064390" y="3160700"/>
              <a:ext cx="4207218" cy="861151"/>
              <a:chOff x="4064390" y="3160700"/>
              <a:chExt cx="4207218" cy="861151"/>
            </a:xfrm>
          </p:grpSpPr>
          <p:cxnSp>
            <p:nvCxnSpPr>
              <p:cNvPr id="14" name="直接箭头连接符 13"/>
              <p:cNvCxnSpPr/>
              <p:nvPr/>
            </p:nvCxnSpPr>
            <p:spPr>
              <a:xfrm flipV="1">
                <a:off x="4064391" y="3177699"/>
                <a:ext cx="0" cy="5480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flipV="1">
                <a:off x="8271608" y="3160700"/>
                <a:ext cx="0" cy="5650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4064390" y="3723150"/>
                <a:ext cx="4207218" cy="1137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接连接符 18"/>
              <p:cNvCxnSpPr>
                <a:stCxn id="9" idx="0"/>
              </p:cNvCxnSpPr>
              <p:nvPr/>
            </p:nvCxnSpPr>
            <p:spPr>
              <a:xfrm flipV="1">
                <a:off x="6148167" y="3725752"/>
                <a:ext cx="0" cy="296099"/>
              </a:xfrm>
              <a:prstGeom prst="line">
                <a:avLst/>
              </a:prstGeom>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91529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软件系统设计</a:t>
            </a:r>
            <a:r>
              <a:rPr lang="en-US" altLang="zh-CN" dirty="0" smtClean="0"/>
              <a:t>——</a:t>
            </a:r>
            <a:r>
              <a:rPr lang="zh-CN" altLang="en-US" dirty="0" smtClean="0"/>
              <a:t>后台守护进程</a:t>
            </a:r>
            <a:endParaRPr lang="zh-CN" altLang="en-US" dirty="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8</a:t>
            </a:fld>
            <a:endParaRPr lang="en-US" dirty="0"/>
          </a:p>
        </p:txBody>
      </p:sp>
      <p:sp>
        <p:nvSpPr>
          <p:cNvPr id="3" name="内容占位符 2"/>
          <p:cNvSpPr>
            <a:spLocks noGrp="1"/>
          </p:cNvSpPr>
          <p:nvPr>
            <p:ph idx="1"/>
          </p:nvPr>
        </p:nvSpPr>
        <p:spPr>
          <a:xfrm>
            <a:off x="609600" y="1949548"/>
            <a:ext cx="4299878" cy="4876800"/>
          </a:xfrm>
        </p:spPr>
        <p:txBody>
          <a:bodyPr>
            <a:normAutofit/>
          </a:bodyPr>
          <a:lstStyle/>
          <a:p>
            <a:pPr marL="0" indent="0">
              <a:buNone/>
            </a:pPr>
            <a:r>
              <a:rPr lang="zh-CN" altLang="en-US" sz="3200" dirty="0" smtClean="0"/>
              <a:t>守护</a:t>
            </a:r>
            <a:r>
              <a:rPr lang="zh-CN" altLang="en-US" sz="3200" dirty="0"/>
              <a:t>进程在系统开机时自动在后台启动，通过配置文件信息初始化整个系统，进而进入循环监听状态，监听来自文件系统和其他进程的事件、信号</a:t>
            </a:r>
            <a:r>
              <a:rPr lang="zh-CN" altLang="en-US" sz="3200" dirty="0" smtClean="0"/>
              <a:t>。</a:t>
            </a:r>
            <a:endParaRPr lang="zh-CN" altLang="en-US" sz="3200" dirty="0"/>
          </a:p>
        </p:txBody>
      </p:sp>
      <p:pic>
        <p:nvPicPr>
          <p:cNvPr id="8" name="图片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09478" y="361950"/>
            <a:ext cx="6915150" cy="6496050"/>
          </a:xfrm>
          <a:prstGeom prst="rect">
            <a:avLst/>
          </a:prstGeom>
          <a:noFill/>
          <a:ln>
            <a:noFill/>
          </a:ln>
        </p:spPr>
      </p:pic>
    </p:spTree>
    <p:extLst>
      <p:ext uri="{BB962C8B-B14F-4D97-AF65-F5344CB8AC3E}">
        <p14:creationId xmlns:p14="http://schemas.microsoft.com/office/powerpoint/2010/main" val="3916965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多级保障</a:t>
            </a:r>
            <a:r>
              <a:rPr lang="zh-CN" altLang="en-US" dirty="0" smtClean="0"/>
              <a:t>模型</a:t>
            </a:r>
            <a:r>
              <a:rPr lang="en-US" altLang="zh-CN" dirty="0" smtClean="0"/>
              <a:t>——</a:t>
            </a:r>
            <a:r>
              <a:rPr lang="zh-CN" altLang="en-US" dirty="0" smtClean="0"/>
              <a:t>后台守护进程</a:t>
            </a:r>
            <a:endParaRPr lang="zh-CN" altLang="en-US" dirty="0"/>
          </a:p>
        </p:txBody>
      </p:sp>
      <p:sp>
        <p:nvSpPr>
          <p:cNvPr id="4" name="日期占位符 3"/>
          <p:cNvSpPr>
            <a:spLocks noGrp="1"/>
          </p:cNvSpPr>
          <p:nvPr>
            <p:ph type="dt" sz="half" idx="10"/>
          </p:nvPr>
        </p:nvSpPr>
        <p:spPr/>
        <p:txBody>
          <a:bodyPr/>
          <a:lstStyle/>
          <a:p>
            <a:fld id="{86CD4D17-C94E-2C4E-8DDE-4C771E0E5094}" type="datetime1">
              <a:rPr lang="zh-CN" altLang="en-US" smtClean="0"/>
              <a:pPr/>
              <a:t>2015/11/27</a:t>
            </a:fld>
            <a:endParaRPr lang="en-US" dirty="0"/>
          </a:p>
        </p:txBody>
      </p:sp>
      <p:sp>
        <p:nvSpPr>
          <p:cNvPr id="5" name="页脚占位符 4"/>
          <p:cNvSpPr>
            <a:spLocks noGrp="1"/>
          </p:cNvSpPr>
          <p:nvPr>
            <p:ph type="ftr" sz="quarter" idx="11"/>
          </p:nvPr>
        </p:nvSpPr>
        <p:spPr/>
        <p:txBody>
          <a:bodyPr/>
          <a:lstStyle/>
          <a:p>
            <a:r>
              <a:rPr lang="en-US" altLang="zh-CN" smtClean="0"/>
              <a:t>AST3</a:t>
            </a:r>
            <a:r>
              <a:rPr lang="zh-CN" altLang="en-US" smtClean="0"/>
              <a:t>在站数据处理与守护软件系统</a:t>
            </a:r>
            <a:endParaRPr lang="en-US" dirty="0"/>
          </a:p>
        </p:txBody>
      </p:sp>
      <p:sp>
        <p:nvSpPr>
          <p:cNvPr id="6" name="灯片编号占位符 5"/>
          <p:cNvSpPr>
            <a:spLocks noGrp="1"/>
          </p:cNvSpPr>
          <p:nvPr>
            <p:ph type="sldNum" sz="quarter" idx="12"/>
          </p:nvPr>
        </p:nvSpPr>
        <p:spPr/>
        <p:txBody>
          <a:bodyPr/>
          <a:lstStyle/>
          <a:p>
            <a:fld id="{F4DA8373-7EB5-F841-9E21-728BDEDAA65D}" type="slidenum">
              <a:rPr lang="en-US" smtClean="0"/>
              <a:pPr/>
              <a:t>9</a:t>
            </a:fld>
            <a:endParaRPr lang="en-US" dirty="0"/>
          </a:p>
        </p:txBody>
      </p:sp>
      <p:pic>
        <p:nvPicPr>
          <p:cNvPr id="7" name="内容占位符 6" descr="C:\Users\admin\Desktop\文档\设计文档\南极处理pipeline\守护进程资料\AST3系统结构图.pn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74193" y="1600200"/>
            <a:ext cx="5717333" cy="5168572"/>
          </a:xfrm>
          <a:prstGeom prst="rect">
            <a:avLst/>
          </a:prstGeom>
          <a:noFill/>
          <a:ln w="12700">
            <a:solidFill>
              <a:schemeClr val="tx1"/>
            </a:solidFill>
          </a:ln>
        </p:spPr>
      </p:pic>
      <p:sp>
        <p:nvSpPr>
          <p:cNvPr id="9" name="内容占位符 2"/>
          <p:cNvSpPr txBox="1">
            <a:spLocks/>
          </p:cNvSpPr>
          <p:nvPr/>
        </p:nvSpPr>
        <p:spPr>
          <a:xfrm>
            <a:off x="609600" y="1600200"/>
            <a:ext cx="5486400" cy="5257800"/>
          </a:xfrm>
          <a:prstGeom prst="rect">
            <a:avLst/>
          </a:prstGeom>
        </p:spPr>
        <p:txBody>
          <a:bodyPr vert="horz" lIns="91440" tIns="45720" rIns="91440" bIns="45720" rtlCol="0">
            <a:normAutofit fontScale="85000" lnSpcReduction="20000"/>
          </a:bodyPr>
          <a:lstStyle>
            <a:lvl1pPr marL="182880" indent="-182880" algn="l" defTabSz="914400" rtl="0" eaLnBrk="1" latinLnBrk="0" hangingPunct="1">
              <a:spcBef>
                <a:spcPct val="20000"/>
              </a:spcBef>
              <a:buClr>
                <a:schemeClr val="accent1"/>
              </a:buClr>
              <a:buSzPct val="85000"/>
              <a:buFont typeface="Arial" pitchFamily="34" charset="0"/>
              <a:buChar char="•"/>
              <a:defRPr sz="3600" kern="1200">
                <a:solidFill>
                  <a:schemeClr val="tx1"/>
                </a:solidFill>
                <a:latin typeface="+mn-ea"/>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800" kern="1200">
                <a:solidFill>
                  <a:schemeClr val="tx1"/>
                </a:solidFill>
                <a:latin typeface="+mn-ea"/>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2000" kern="1200">
                <a:solidFill>
                  <a:schemeClr val="tx1"/>
                </a:solidFill>
                <a:latin typeface="+mn-ea"/>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ea"/>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ea"/>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en-US" altLang="zh-CN" dirty="0" smtClean="0"/>
              <a:t>AST3</a:t>
            </a:r>
            <a:r>
              <a:rPr lang="zh-CN" altLang="zh-CN" dirty="0" smtClean="0"/>
              <a:t>系统最终目标是在南极</a:t>
            </a:r>
            <a:r>
              <a:rPr lang="en-US" altLang="zh-CN" dirty="0" smtClean="0"/>
              <a:t>Dome A</a:t>
            </a:r>
            <a:r>
              <a:rPr lang="zh-CN" altLang="zh-CN" dirty="0" smtClean="0"/>
              <a:t>搭建</a:t>
            </a:r>
            <a:r>
              <a:rPr lang="en-US" altLang="zh-CN" dirty="0" smtClean="0"/>
              <a:t>3</a:t>
            </a:r>
            <a:r>
              <a:rPr lang="zh-CN" altLang="zh-CN" dirty="0" smtClean="0"/>
              <a:t>台并行观测的天文望远镜，每个望远镜具备单独的计算机系统，并且具有共享的存储系统用于存储观测数据。每台计算机既可以各自为政，也可以经由局域网进行互联访问，因此，最终的</a:t>
            </a:r>
            <a:r>
              <a:rPr lang="en-US" altLang="zh-CN" dirty="0" smtClean="0"/>
              <a:t>AST3</a:t>
            </a:r>
            <a:r>
              <a:rPr lang="zh-CN" altLang="zh-CN" dirty="0" smtClean="0"/>
              <a:t>计算系统从架构上说，应该是一个小型分布式系统。其中单个计算机内部，又可以根据计算需求采用多</a:t>
            </a:r>
            <a:r>
              <a:rPr lang="en-US" altLang="zh-CN" dirty="0" smtClean="0"/>
              <a:t>CPU</a:t>
            </a:r>
            <a:r>
              <a:rPr lang="zh-CN" altLang="zh-CN" dirty="0" smtClean="0"/>
              <a:t>或其他复杂架构。</a:t>
            </a:r>
            <a:endParaRPr lang="zh-CN" altLang="en-US" dirty="0"/>
          </a:p>
        </p:txBody>
      </p:sp>
    </p:spTree>
    <p:extLst>
      <p:ext uri="{BB962C8B-B14F-4D97-AF65-F5344CB8AC3E}">
        <p14:creationId xmlns:p14="http://schemas.microsoft.com/office/powerpoint/2010/main" val="23936830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3207</TotalTime>
  <Words>1838</Words>
  <Application>Microsoft Office PowerPoint</Application>
  <PresentationFormat>宽屏</PresentationFormat>
  <Paragraphs>195</Paragraphs>
  <Slides>21</Slides>
  <Notes>13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21</vt:i4>
      </vt:variant>
    </vt:vector>
  </HeadingPairs>
  <TitlesOfParts>
    <vt:vector size="29" baseType="lpstr">
      <vt:lpstr>微軟正黑體</vt:lpstr>
      <vt:lpstr>华文新魏</vt:lpstr>
      <vt:lpstr>宋体</vt:lpstr>
      <vt:lpstr>Arial</vt:lpstr>
      <vt:lpstr>Calibri</vt:lpstr>
      <vt:lpstr>Times New Roman</vt:lpstr>
      <vt:lpstr>Wingdings</vt:lpstr>
      <vt:lpstr>Clarity</vt:lpstr>
      <vt:lpstr>AST3在站数据处理与守护软件系统</vt:lpstr>
      <vt:lpstr>大纲</vt:lpstr>
      <vt:lpstr>背景</vt:lpstr>
      <vt:lpstr>拟解决问题</vt:lpstr>
      <vt:lpstr>设计目标——后台守护进程</vt:lpstr>
      <vt:lpstr>关键技术难点——后台守护进程</vt:lpstr>
      <vt:lpstr>功能概述——后台守护进程</vt:lpstr>
      <vt:lpstr>软件系统设计——后台守护进程</vt:lpstr>
      <vt:lpstr>多级保障模型——后台守护进程</vt:lpstr>
      <vt:lpstr>多级保障模型——后台守护进程</vt:lpstr>
      <vt:lpstr>设计目标——实时数据处理</vt:lpstr>
      <vt:lpstr>关键技术难点——实时数据处理</vt:lpstr>
      <vt:lpstr>解决方案——实时数据处理</vt:lpstr>
      <vt:lpstr>性能分析——实时数据处理</vt:lpstr>
      <vt:lpstr>性能分析——实时数据处理</vt:lpstr>
      <vt:lpstr>设计目标——远程传输系统</vt:lpstr>
      <vt:lpstr>关键技术难点——远程传输系统</vt:lpstr>
      <vt:lpstr>功能概述——远程传输系统</vt:lpstr>
      <vt:lpstr>软件系统设计——远程传输系统</vt:lpstr>
      <vt:lpstr>软件系统设计</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 Yu</dc:creator>
  <cp:lastModifiedBy>袁子超</cp:lastModifiedBy>
  <cp:revision>453</cp:revision>
  <dcterms:created xsi:type="dcterms:W3CDTF">2014-06-02T06:58:34Z</dcterms:created>
  <dcterms:modified xsi:type="dcterms:W3CDTF">2015-11-27T01:03:37Z</dcterms:modified>
</cp:coreProperties>
</file>