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6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7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8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9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0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4211" r:id="rId2"/>
    <p:sldMasterId id="2147484236" r:id="rId3"/>
    <p:sldMasterId id="2147484256" r:id="rId4"/>
    <p:sldMasterId id="2147484276" r:id="rId5"/>
    <p:sldMasterId id="2147484296" r:id="rId6"/>
    <p:sldMasterId id="2147484316" r:id="rId7"/>
    <p:sldMasterId id="2147484341" r:id="rId8"/>
    <p:sldMasterId id="2147484366" r:id="rId9"/>
    <p:sldMasterId id="2147484391" r:id="rId10"/>
    <p:sldMasterId id="2147484411" r:id="rId11"/>
  </p:sldMasterIdLst>
  <p:notesMasterIdLst>
    <p:notesMasterId r:id="rId45"/>
  </p:notesMasterIdLst>
  <p:handoutMasterIdLst>
    <p:handoutMasterId r:id="rId46"/>
  </p:handoutMasterIdLst>
  <p:sldIdLst>
    <p:sldId id="507" r:id="rId12"/>
    <p:sldId id="508" r:id="rId13"/>
    <p:sldId id="539" r:id="rId14"/>
    <p:sldId id="540" r:id="rId15"/>
    <p:sldId id="510" r:id="rId16"/>
    <p:sldId id="511" r:id="rId17"/>
    <p:sldId id="512" r:id="rId18"/>
    <p:sldId id="513" r:id="rId19"/>
    <p:sldId id="514" r:id="rId20"/>
    <p:sldId id="515" r:id="rId21"/>
    <p:sldId id="516" r:id="rId22"/>
    <p:sldId id="517" r:id="rId23"/>
    <p:sldId id="518" r:id="rId24"/>
    <p:sldId id="519" r:id="rId25"/>
    <p:sldId id="520" r:id="rId26"/>
    <p:sldId id="521" r:id="rId27"/>
    <p:sldId id="522" r:id="rId28"/>
    <p:sldId id="523" r:id="rId29"/>
    <p:sldId id="524" r:id="rId30"/>
    <p:sldId id="525" r:id="rId31"/>
    <p:sldId id="526" r:id="rId32"/>
    <p:sldId id="527" r:id="rId33"/>
    <p:sldId id="528" r:id="rId34"/>
    <p:sldId id="529" r:id="rId35"/>
    <p:sldId id="530" r:id="rId36"/>
    <p:sldId id="531" r:id="rId37"/>
    <p:sldId id="532" r:id="rId38"/>
    <p:sldId id="533" r:id="rId39"/>
    <p:sldId id="534" r:id="rId40"/>
    <p:sldId id="535" r:id="rId41"/>
    <p:sldId id="536" r:id="rId42"/>
    <p:sldId id="537" r:id="rId43"/>
    <p:sldId id="538" r:id="rId44"/>
  </p:sldIdLst>
  <p:sldSz cx="9144000" cy="5143500" type="screen16x9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353537"/>
    <a:srgbClr val="6B90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5" autoAdjust="0"/>
    <p:restoredTop sz="94097" autoAdjust="0"/>
  </p:normalViewPr>
  <p:slideViewPr>
    <p:cSldViewPr>
      <p:cViewPr>
        <p:scale>
          <a:sx n="80" d="100"/>
          <a:sy n="80" d="100"/>
        </p:scale>
        <p:origin x="-1832" y="-9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7284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1"/>
            <a:ext cx="2971800" cy="497284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BDE524A-F4E8-4C56-ABD7-BF16B4C4A7A4}" type="datetimeFigureOut">
              <a:rPr lang="en-US" smtClean="0"/>
              <a:t>15/11/27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9446678"/>
            <a:ext cx="2971800" cy="49728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EEAE757-22B5-4DEC-8841-F4CE89DB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93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7284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97284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4481F89-7C2A-497A-B0AD-B5A2613FD5E4}" type="datetimeFigureOut">
              <a:rPr lang="en-US" smtClean="0"/>
              <a:t>15/11/27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203"/>
            <a:ext cx="5486400" cy="4475560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9446678"/>
            <a:ext cx="2971800" cy="49728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C1A6727-294A-47FD-96D7-14E0CEFD3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7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119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037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5827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9406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dirty="0" smtClean="0"/>
          </a:p>
        </p:txBody>
      </p:sp>
    </p:spTree>
    <p:extLst>
      <p:ext uri="{BB962C8B-B14F-4D97-AF65-F5344CB8AC3E}">
        <p14:creationId xmlns:p14="http://schemas.microsoft.com/office/powerpoint/2010/main" val="4117299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846150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9406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754" y="9447047"/>
            <a:ext cx="2971697" cy="496946"/>
          </a:xfrm>
          <a:prstGeom prst="rect">
            <a:avLst/>
          </a:prstGeom>
        </p:spPr>
        <p:txBody>
          <a:bodyPr lIns="89584" tIns="44792" rIns="89584" bIns="44792"/>
          <a:lstStyle/>
          <a:p>
            <a:fld id="{7FC51B99-C383-434F-B01F-89A8DCB1DB12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2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754" y="9447047"/>
            <a:ext cx="2971697" cy="496946"/>
          </a:xfrm>
          <a:prstGeom prst="rect">
            <a:avLst/>
          </a:prstGeom>
        </p:spPr>
        <p:txBody>
          <a:bodyPr lIns="89584" tIns="44792" rIns="89584" bIns="44792"/>
          <a:lstStyle/>
          <a:p>
            <a:fld id="{7FC51B99-C383-434F-B01F-89A8DCB1DB12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2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9406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903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621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1486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6487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831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5667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7515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54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9768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6274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8361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9406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58864" y="744200"/>
            <a:ext cx="4740275" cy="2900826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095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9778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9689778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A6727-294A-47FD-96D7-14E0CEFD3C1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54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9406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0794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349406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3349406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807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6125"/>
            <a:ext cx="5156200" cy="2900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689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8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5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8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7.pn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8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9.pn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1.pn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2.png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2.png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2.pn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2.png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2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3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5.png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6.png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7.png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1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1.png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2.png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2.png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2.png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2.png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3.png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4.png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5.pn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6.pn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7.png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9.png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5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6.png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7.png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8.png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7.png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5.png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6.png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7.png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9.png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png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2.jpeg"/><Relationship Id="rId3" Type="http://schemas.openxmlformats.org/officeDocument/2006/relationships/image" Target="../media/image4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3.jpeg"/><Relationship Id="rId3" Type="http://schemas.openxmlformats.org/officeDocument/2006/relationships/image" Target="../media/image4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0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0" y="2379"/>
            <a:ext cx="9144000" cy="4987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2" y="4114800"/>
            <a:ext cx="6935787" cy="413989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80000"/>
              </a:lnSpc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412" y="4535865"/>
            <a:ext cx="6935787" cy="2699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26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 with graphic area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1295399"/>
            <a:ext cx="6096000" cy="31242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1295400"/>
            <a:ext cx="2133600" cy="3124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28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deration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79413" y="4623778"/>
            <a:ext cx="2947194" cy="310172"/>
            <a:chOff x="4362003" y="4593555"/>
            <a:chExt cx="3946179" cy="415308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612039" y="4748281"/>
              <a:ext cx="696143" cy="1058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9739" y="4737673"/>
              <a:ext cx="554287" cy="12707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6493812" y="4709021"/>
              <a:ext cx="394912" cy="1843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7417" y="4719073"/>
              <a:ext cx="509373" cy="16427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4614" y="4672040"/>
              <a:ext cx="258339" cy="258339"/>
            </a:xfrm>
            <a:prstGeom prst="rect">
              <a:avLst/>
            </a:prstGeom>
          </p:spPr>
        </p:pic>
        <p:pic>
          <p:nvPicPr>
            <p:cNvPr id="12" name="Picture 11" descr="Federation_Logo_Color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2003" y="4593555"/>
              <a:ext cx="415916" cy="415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237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A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S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3" y="4629149"/>
            <a:ext cx="609600" cy="284608"/>
          </a:xfrm>
          <a:prstGeom prst="rect">
            <a:avLst/>
          </a:prstGeom>
        </p:spPr>
      </p:pic>
      <p:sp>
        <p:nvSpPr>
          <p:cNvPr id="19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03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votal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20" descr="Pivotal gre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3" y="4629151"/>
            <a:ext cx="787466" cy="1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0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Mware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Mware logo Gray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13" y="4629149"/>
            <a:ext cx="1045441" cy="158968"/>
          </a:xfrm>
          <a:prstGeom prst="rect">
            <a:avLst/>
          </a:prstGeom>
        </p:spPr>
      </p:pic>
      <p:sp>
        <p:nvSpPr>
          <p:cNvPr id="16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09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CE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3" y="4622799"/>
            <a:ext cx="366563" cy="366563"/>
          </a:xfrm>
          <a:prstGeom prst="rect">
            <a:avLst/>
          </a:prstGeom>
        </p:spPr>
      </p:pic>
      <p:sp>
        <p:nvSpPr>
          <p:cNvPr id="19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C logo white_300dp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997" y="1657351"/>
            <a:ext cx="4899905" cy="15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4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3886200"/>
            <a:ext cx="8383588" cy="4139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100000"/>
              </a:lnSpc>
              <a:defRPr sz="32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2" y="4343400"/>
            <a:ext cx="8383587" cy="2699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46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63996" y="363539"/>
            <a:ext cx="5175204" cy="175101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100000"/>
              </a:lnSpc>
              <a:defRPr sz="40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63996" y="2440781"/>
            <a:ext cx="5175204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400" cap="all" baseline="0">
                <a:solidFill>
                  <a:srgbClr val="717074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0" y="2380"/>
            <a:ext cx="3276600" cy="5141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63996" y="3332938"/>
            <a:ext cx="5175204" cy="3579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None/>
              <a:defRPr sz="18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845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8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84582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2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2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2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2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45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81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95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34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01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graphic area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990599"/>
            <a:ext cx="6096000" cy="3548064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990600"/>
            <a:ext cx="2133600" cy="3548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86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with graphic area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1295399"/>
            <a:ext cx="6096000" cy="3243264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1295400"/>
            <a:ext cx="2133600" cy="3243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84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0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374338" y="1011766"/>
            <a:ext cx="4038600" cy="352689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  <a:latin typeface="+mn-lt"/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  <a:latin typeface="+mn-lt"/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809067" y="1011766"/>
            <a:ext cx="4038600" cy="352689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  <a:latin typeface="+mn-lt"/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  <a:latin typeface="+mn-lt"/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5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5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6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deration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79413" y="4623778"/>
            <a:ext cx="2947194" cy="310172"/>
            <a:chOff x="4362003" y="4593555"/>
            <a:chExt cx="3946179" cy="415308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612039" y="4748281"/>
              <a:ext cx="696143" cy="1058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9739" y="4737673"/>
              <a:ext cx="554287" cy="12707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6493812" y="4709021"/>
              <a:ext cx="394912" cy="1843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7417" y="4719073"/>
              <a:ext cx="509373" cy="16427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4614" y="4672040"/>
              <a:ext cx="258339" cy="258339"/>
            </a:xfrm>
            <a:prstGeom prst="rect">
              <a:avLst/>
            </a:prstGeom>
          </p:spPr>
        </p:pic>
        <p:pic>
          <p:nvPicPr>
            <p:cNvPr id="12" name="Picture 11" descr="Federation_Logo_Color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2003" y="4593555"/>
              <a:ext cx="415916" cy="415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502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91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A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S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3" y="4629149"/>
            <a:ext cx="609600" cy="284608"/>
          </a:xfrm>
          <a:prstGeom prst="rect">
            <a:avLst/>
          </a:prstGeom>
        </p:spPr>
      </p:pic>
      <p:sp>
        <p:nvSpPr>
          <p:cNvPr id="19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65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votal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20" descr="Pivotal gre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3" y="4629151"/>
            <a:ext cx="787466" cy="1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7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Mware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Mware logo Gray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13" y="4629149"/>
            <a:ext cx="1045441" cy="158968"/>
          </a:xfrm>
          <a:prstGeom prst="rect">
            <a:avLst/>
          </a:prstGeom>
        </p:spPr>
      </p:pic>
      <p:sp>
        <p:nvSpPr>
          <p:cNvPr id="16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91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CE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3" y="4622799"/>
            <a:ext cx="366563" cy="366563"/>
          </a:xfrm>
          <a:prstGeom prst="rect">
            <a:avLst/>
          </a:prstGeom>
        </p:spPr>
      </p:pic>
      <p:sp>
        <p:nvSpPr>
          <p:cNvPr id="19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6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C logo white_300dp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997" y="1657351"/>
            <a:ext cx="4899905" cy="15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1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0" y="2379"/>
            <a:ext cx="9144000" cy="4987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2" y="4114800"/>
            <a:ext cx="6935787" cy="413989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80000"/>
              </a:lnSpc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412" y="4535865"/>
            <a:ext cx="6935787" cy="2699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3996" y="919861"/>
            <a:ext cx="5175204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3996" y="2440781"/>
            <a:ext cx="5175204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rgbClr val="717074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0" y="2380"/>
            <a:ext cx="3276600" cy="5141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63996" y="3332938"/>
            <a:ext cx="5175204" cy="3579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18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051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919861"/>
            <a:ext cx="6096000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2419350"/>
            <a:ext cx="6096000" cy="1905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88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85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Architects Daughter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84582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2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2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2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2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72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4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07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7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400"/>
            <a:ext cx="8458200" cy="31242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73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graphic area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990599"/>
            <a:ext cx="60960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990600"/>
            <a:ext cx="2133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3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 with graphic area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1295399"/>
            <a:ext cx="6096000" cy="31242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1295400"/>
            <a:ext cx="2133600" cy="3124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98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10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76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20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338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374338" y="1011766"/>
            <a:ext cx="4038600" cy="34078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809067" y="1011766"/>
            <a:ext cx="4038600" cy="34078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A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2" name="Rectangle 11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64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338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374338" y="1011766"/>
            <a:ext cx="4038600" cy="34078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809067" y="1011766"/>
            <a:ext cx="4038600" cy="34078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19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918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0" name="Rectangle 9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634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A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1" name="Rectangle 10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671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S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990600"/>
            <a:ext cx="8410575" cy="34671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6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00250" indent="-171450">
              <a:spcBef>
                <a:spcPts val="300"/>
              </a:spcBef>
              <a:buClr>
                <a:schemeClr val="accent6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2" name="Rectangle 11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931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S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rgbClr val="CE313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1261532"/>
            <a:ext cx="8410575" cy="3196167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6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00250" indent="-171450">
              <a:spcBef>
                <a:spcPts val="300"/>
              </a:spcBef>
              <a:buClr>
                <a:schemeClr val="accent6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9" name="Rectangle 8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847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vo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79412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5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990070"/>
            <a:ext cx="8410575" cy="342952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5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5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2" name="Rectangle 11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3" name="Picture 12" descr="Pivotal white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6313" y="4605679"/>
              <a:ext cx="452587" cy="1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48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d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87880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87881" y="990600"/>
            <a:ext cx="8410575" cy="34290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tx1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848600" y="4629150"/>
            <a:ext cx="608013" cy="514350"/>
            <a:chOff x="7618413" y="4114800"/>
            <a:chExt cx="762000" cy="644616"/>
          </a:xfrm>
        </p:grpSpPr>
        <p:sp>
          <p:nvSpPr>
            <p:cNvPr id="14" name="Rectangle 13"/>
            <p:cNvSpPr/>
            <p:nvPr/>
          </p:nvSpPr>
          <p:spPr>
            <a:xfrm>
              <a:off x="7618413" y="4114800"/>
              <a:ext cx="762000" cy="644616"/>
            </a:xfrm>
            <a:prstGeom prst="rect">
              <a:avLst/>
            </a:prstGeom>
            <a:solidFill>
              <a:srgbClr val="9D9FA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Destination Federation Logo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5719" y="4199890"/>
              <a:ext cx="367389" cy="367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035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Mw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87880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87881" y="990600"/>
            <a:ext cx="8410575" cy="34290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tx1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7848600" y="4629150"/>
            <a:ext cx="608013" cy="514350"/>
            <a:chOff x="7848600" y="4486637"/>
            <a:chExt cx="608013" cy="514350"/>
          </a:xfrm>
        </p:grpSpPr>
        <p:sp>
          <p:nvSpPr>
            <p:cNvPr id="15" name="Rectangle 14"/>
            <p:cNvSpPr/>
            <p:nvPr/>
          </p:nvSpPr>
          <p:spPr>
            <a:xfrm>
              <a:off x="7848600" y="4486637"/>
              <a:ext cx="608013" cy="514350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3" name="Picture 2" descr="VMware logo white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5055" y="4629148"/>
              <a:ext cx="502918" cy="76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466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990600"/>
            <a:ext cx="8410575" cy="34290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tx1"/>
              </a:buClr>
              <a:buFont typeface="Arial"/>
              <a:buChar char="•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2" name="Picture 11" descr="VCE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8863" y="4574497"/>
              <a:ext cx="294287" cy="294287"/>
            </a:xfrm>
            <a:prstGeom prst="rect">
              <a:avLst/>
            </a:prstGeom>
          </p:spPr>
        </p:pic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379412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96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C logo white_300dp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997" y="1657351"/>
            <a:ext cx="4899905" cy="15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5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0" y="2379"/>
            <a:ext cx="9144000" cy="4987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874" y="4114800"/>
            <a:ext cx="6738850" cy="413989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80000"/>
              </a:lnSpc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874" y="4535865"/>
            <a:ext cx="6738850" cy="2699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7505596" y="4095749"/>
            <a:ext cx="951017" cy="1047751"/>
            <a:chOff x="7618413" y="4303992"/>
            <a:chExt cx="762000" cy="839508"/>
          </a:xfrm>
        </p:grpSpPr>
        <p:sp>
          <p:nvSpPr>
            <p:cNvPr id="8" name="Rectangle 7"/>
            <p:cNvSpPr/>
            <p:nvPr userDrawn="1"/>
          </p:nvSpPr>
          <p:spPr>
            <a:xfrm>
              <a:off x="7618413" y="4303992"/>
              <a:ext cx="762000" cy="839508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" name="Picture 11" descr="EMC logo white_300dpi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486" y="4429482"/>
              <a:ext cx="531651" cy="184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157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A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2" name="Rectangle 11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612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3996" y="919861"/>
            <a:ext cx="5175204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3996" y="2440781"/>
            <a:ext cx="5175204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rgbClr val="717074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0" y="2380"/>
            <a:ext cx="3276600" cy="5141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63996" y="3332938"/>
            <a:ext cx="5175204" cy="3579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18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7505596" y="4095749"/>
            <a:ext cx="951017" cy="1047751"/>
            <a:chOff x="7618413" y="4303992"/>
            <a:chExt cx="762000" cy="839508"/>
          </a:xfrm>
        </p:grpSpPr>
        <p:sp>
          <p:nvSpPr>
            <p:cNvPr id="7" name="Rectangle 6"/>
            <p:cNvSpPr/>
            <p:nvPr userDrawn="1"/>
          </p:nvSpPr>
          <p:spPr>
            <a:xfrm>
              <a:off x="7618413" y="4303992"/>
              <a:ext cx="762000" cy="839508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8" name="Picture 7" descr="EMC logo white_300dpi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486" y="4429482"/>
              <a:ext cx="531651" cy="184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529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919861"/>
            <a:ext cx="6096000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2419350"/>
            <a:ext cx="6096000" cy="1905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0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79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2"/>
                </a:solidFill>
                <a:latin typeface="Architects Daughter" pitchFamily="2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84582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2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2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2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2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61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47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09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400"/>
            <a:ext cx="8458200" cy="31242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9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graphic area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794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990599"/>
            <a:ext cx="60960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990600"/>
            <a:ext cx="2133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 with graphic area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1295399"/>
            <a:ext cx="6096000" cy="31242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1295400"/>
            <a:ext cx="2133600" cy="3124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85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60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918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0" name="Rectangle 9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821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69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52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338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374338" y="1011766"/>
            <a:ext cx="4038600" cy="34078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809067" y="1011766"/>
            <a:ext cx="4038600" cy="34078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57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A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2" name="Rectangle 11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621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918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0" name="Rectangle 9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313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A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1" name="Rectangle 10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691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S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990600"/>
            <a:ext cx="8410575" cy="34671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6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00250" indent="-171450">
              <a:spcBef>
                <a:spcPts val="300"/>
              </a:spcBef>
              <a:buClr>
                <a:schemeClr val="accent6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2" name="Rectangle 11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276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S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rgbClr val="CE313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1261532"/>
            <a:ext cx="8410575" cy="3196167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6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00250" indent="-171450">
              <a:spcBef>
                <a:spcPts val="300"/>
              </a:spcBef>
              <a:buClr>
                <a:schemeClr val="accent6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9" name="Rectangle 8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14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vo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79412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5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990070"/>
            <a:ext cx="8410575" cy="342952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5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5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2" name="Rectangle 11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3" name="Picture 12" descr="Pivotal white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6313" y="4605679"/>
              <a:ext cx="452587" cy="1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931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d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66713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66714" y="990600"/>
            <a:ext cx="8410575" cy="34290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tx1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848600" y="4629150"/>
            <a:ext cx="608013" cy="514350"/>
            <a:chOff x="7618413" y="4114800"/>
            <a:chExt cx="762000" cy="644616"/>
          </a:xfrm>
        </p:grpSpPr>
        <p:sp>
          <p:nvSpPr>
            <p:cNvPr id="14" name="Rectangle 13"/>
            <p:cNvSpPr/>
            <p:nvPr/>
          </p:nvSpPr>
          <p:spPr>
            <a:xfrm>
              <a:off x="7618413" y="4114800"/>
              <a:ext cx="762000" cy="644616"/>
            </a:xfrm>
            <a:prstGeom prst="rect">
              <a:avLst/>
            </a:prstGeom>
            <a:solidFill>
              <a:srgbClr val="9D9FA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Destination Federation Logo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5719" y="4199890"/>
              <a:ext cx="367389" cy="367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5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A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1" name="Rectangle 10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196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Mw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79412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990600"/>
            <a:ext cx="8410575" cy="34290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tx1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7848600" y="4629150"/>
            <a:ext cx="608013" cy="514350"/>
            <a:chOff x="7848600" y="4486637"/>
            <a:chExt cx="608013" cy="514350"/>
          </a:xfrm>
        </p:grpSpPr>
        <p:sp>
          <p:nvSpPr>
            <p:cNvPr id="15" name="Rectangle 14"/>
            <p:cNvSpPr/>
            <p:nvPr/>
          </p:nvSpPr>
          <p:spPr>
            <a:xfrm>
              <a:off x="7848600" y="4486637"/>
              <a:ext cx="608013" cy="514350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3" name="Picture 2" descr="VMware logo white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5055" y="4629148"/>
              <a:ext cx="502918" cy="76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99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990600"/>
            <a:ext cx="8410575" cy="34290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tx1"/>
              </a:buClr>
              <a:buFont typeface="Arial"/>
              <a:buChar char="•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" name="Picture 11" descr="VCE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8863" y="4574497"/>
              <a:ext cx="294287" cy="294287"/>
            </a:xfrm>
            <a:prstGeom prst="rect">
              <a:avLst/>
            </a:prstGeom>
          </p:spPr>
        </p:pic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379412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83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C logo white_300dpi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997" y="1657351"/>
            <a:ext cx="4899905" cy="15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7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0" y="2379"/>
            <a:ext cx="9144000" cy="4987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874" y="4114800"/>
            <a:ext cx="6738850" cy="413989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80000"/>
              </a:lnSpc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874" y="4535865"/>
            <a:ext cx="6738850" cy="2699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7505596" y="4095749"/>
            <a:ext cx="951017" cy="1047751"/>
            <a:chOff x="7618413" y="4303992"/>
            <a:chExt cx="762000" cy="839508"/>
          </a:xfrm>
        </p:grpSpPr>
        <p:sp>
          <p:nvSpPr>
            <p:cNvPr id="8" name="Rectangle 7"/>
            <p:cNvSpPr/>
            <p:nvPr userDrawn="1"/>
          </p:nvSpPr>
          <p:spPr>
            <a:xfrm>
              <a:off x="7618413" y="4303992"/>
              <a:ext cx="762000" cy="839508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" name="Picture 11" descr="EMC logo white_300dpi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486" y="4429482"/>
              <a:ext cx="531651" cy="184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913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3996" y="919861"/>
            <a:ext cx="5175204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3996" y="2440781"/>
            <a:ext cx="5175204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rgbClr val="717074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0" y="2380"/>
            <a:ext cx="3276600" cy="5141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63996" y="3332938"/>
            <a:ext cx="5175204" cy="3579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18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7505596" y="4095749"/>
            <a:ext cx="951017" cy="1047751"/>
            <a:chOff x="7618413" y="4303992"/>
            <a:chExt cx="762000" cy="839508"/>
          </a:xfrm>
        </p:grpSpPr>
        <p:sp>
          <p:nvSpPr>
            <p:cNvPr id="7" name="Rectangle 6"/>
            <p:cNvSpPr/>
            <p:nvPr userDrawn="1"/>
          </p:nvSpPr>
          <p:spPr>
            <a:xfrm>
              <a:off x="7618413" y="4303992"/>
              <a:ext cx="762000" cy="839508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8" name="Picture 7" descr="EMC logo white_300dpi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486" y="4429482"/>
              <a:ext cx="531651" cy="184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78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919861"/>
            <a:ext cx="6096000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2419350"/>
            <a:ext cx="6096000" cy="1905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84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30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2"/>
                </a:solidFill>
                <a:latin typeface="Architects Daughter" pitchFamily="2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84582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2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2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2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2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9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89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7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S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990600"/>
            <a:ext cx="8410575" cy="34671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6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00250" indent="-171450">
              <a:spcBef>
                <a:spcPts val="300"/>
              </a:spcBef>
              <a:buClr>
                <a:schemeClr val="accent6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2" name="Rectangle 11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57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400"/>
            <a:ext cx="8458200" cy="31242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graphic area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794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990599"/>
            <a:ext cx="60960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990600"/>
            <a:ext cx="2133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6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 with graphic area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1295399"/>
            <a:ext cx="6096000" cy="31242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1295400"/>
            <a:ext cx="2133600" cy="3124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23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38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00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338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374338" y="1011766"/>
            <a:ext cx="4038600" cy="34078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809067" y="1011766"/>
            <a:ext cx="4038600" cy="34078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A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2" name="Rectangle 11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2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918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0" name="Rectangle 9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9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A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1" name="Rectangle 10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375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S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rgbClr val="CE313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1261532"/>
            <a:ext cx="8410575" cy="3196167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6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00250" indent="-171450">
              <a:spcBef>
                <a:spcPts val="300"/>
              </a:spcBef>
              <a:buClr>
                <a:schemeClr val="accent6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9" name="Rectangle 8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8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S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990600"/>
            <a:ext cx="8410575" cy="34671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6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00250" indent="-171450">
              <a:spcBef>
                <a:spcPts val="300"/>
              </a:spcBef>
              <a:buClr>
                <a:schemeClr val="accent6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2" name="Rectangle 11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26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S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rgbClr val="CE313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1261532"/>
            <a:ext cx="8410575" cy="3196167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6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00250" indent="-171450">
              <a:spcBef>
                <a:spcPts val="300"/>
              </a:spcBef>
              <a:buClr>
                <a:schemeClr val="accent6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9" name="Rectangle 8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713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vo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79412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5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990070"/>
            <a:ext cx="8410575" cy="342952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5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5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2" name="Rectangle 11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3" name="Picture 12" descr="Pivotal white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6313" y="4605679"/>
              <a:ext cx="452587" cy="1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503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d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66713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66714" y="990600"/>
            <a:ext cx="8410575" cy="34290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tx1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848600" y="4629150"/>
            <a:ext cx="608013" cy="514350"/>
            <a:chOff x="7618413" y="4114800"/>
            <a:chExt cx="762000" cy="644616"/>
          </a:xfrm>
        </p:grpSpPr>
        <p:sp>
          <p:nvSpPr>
            <p:cNvPr id="14" name="Rectangle 13"/>
            <p:cNvSpPr/>
            <p:nvPr/>
          </p:nvSpPr>
          <p:spPr>
            <a:xfrm>
              <a:off x="7618413" y="4114800"/>
              <a:ext cx="762000" cy="644616"/>
            </a:xfrm>
            <a:prstGeom prst="rect">
              <a:avLst/>
            </a:prstGeom>
            <a:solidFill>
              <a:srgbClr val="9D9FA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Destination Federation Logo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5719" y="4199890"/>
              <a:ext cx="367389" cy="367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133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Mw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79412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990600"/>
            <a:ext cx="8410575" cy="34290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tx1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7848600" y="4629150"/>
            <a:ext cx="608013" cy="514350"/>
            <a:chOff x="7848600" y="4486637"/>
            <a:chExt cx="608013" cy="514350"/>
          </a:xfrm>
        </p:grpSpPr>
        <p:sp>
          <p:nvSpPr>
            <p:cNvPr id="15" name="Rectangle 14"/>
            <p:cNvSpPr/>
            <p:nvPr/>
          </p:nvSpPr>
          <p:spPr>
            <a:xfrm>
              <a:off x="7848600" y="4486637"/>
              <a:ext cx="608013" cy="514350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3" name="Picture 2" descr="VMware logo white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5055" y="4629148"/>
              <a:ext cx="502918" cy="76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948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990600"/>
            <a:ext cx="8410575" cy="34290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tx1"/>
              </a:buClr>
              <a:buFont typeface="Arial"/>
              <a:buChar char="•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" name="Picture 11" descr="VCE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8863" y="4574497"/>
              <a:ext cx="294287" cy="294287"/>
            </a:xfrm>
            <a:prstGeom prst="rect">
              <a:avLst/>
            </a:prstGeom>
          </p:spPr>
        </p:pic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379412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37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C logo white_300dpi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997" y="1657351"/>
            <a:ext cx="4899905" cy="15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3886200"/>
            <a:ext cx="8383588" cy="4139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100000"/>
              </a:lnSpc>
              <a:defRPr sz="32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2" y="4343400"/>
            <a:ext cx="8383587" cy="2699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83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63996" y="363539"/>
            <a:ext cx="5175204" cy="175101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100000"/>
              </a:lnSpc>
              <a:defRPr sz="40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63996" y="2440781"/>
            <a:ext cx="5175204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400" cap="all" baseline="0">
                <a:solidFill>
                  <a:srgbClr val="717074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0" y="2380"/>
            <a:ext cx="3276600" cy="5141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63996" y="3332938"/>
            <a:ext cx="5175204" cy="3579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None/>
              <a:defRPr sz="18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95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89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3996" y="919861"/>
            <a:ext cx="5175204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3996" y="2440781"/>
            <a:ext cx="5175204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rgbClr val="717074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0" y="2380"/>
            <a:ext cx="3276600" cy="5141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63996" y="3332938"/>
            <a:ext cx="5175204" cy="3579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18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548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vo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79412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5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990070"/>
            <a:ext cx="8410575" cy="342952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5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5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2" name="Rectangle 11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3" name="Picture 12" descr="Pivotal white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6313" y="4605679"/>
              <a:ext cx="452587" cy="1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670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84582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2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2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2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2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5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41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45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graphic area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990599"/>
            <a:ext cx="6096000" cy="3548064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990600"/>
            <a:ext cx="2133600" cy="3548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43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with graphic area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1295399"/>
            <a:ext cx="6096000" cy="3243264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1295400"/>
            <a:ext cx="2133600" cy="3243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3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4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374338" y="1011766"/>
            <a:ext cx="4038600" cy="352689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  <a:latin typeface="+mn-lt"/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  <a:latin typeface="+mn-lt"/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809067" y="1011766"/>
            <a:ext cx="4038600" cy="352689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  <a:latin typeface="+mn-lt"/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  <a:latin typeface="+mn-lt"/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2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8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08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d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87880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87881" y="990600"/>
            <a:ext cx="8410575" cy="34290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tx1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848600" y="4629150"/>
            <a:ext cx="608013" cy="514350"/>
            <a:chOff x="7618413" y="4114800"/>
            <a:chExt cx="762000" cy="644616"/>
          </a:xfrm>
        </p:grpSpPr>
        <p:sp>
          <p:nvSpPr>
            <p:cNvPr id="14" name="Rectangle 13"/>
            <p:cNvSpPr/>
            <p:nvPr/>
          </p:nvSpPr>
          <p:spPr>
            <a:xfrm>
              <a:off x="7618413" y="4114800"/>
              <a:ext cx="762000" cy="644616"/>
            </a:xfrm>
            <a:prstGeom prst="rect">
              <a:avLst/>
            </a:prstGeom>
            <a:solidFill>
              <a:srgbClr val="9D9FA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Destination Federation Logo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5719" y="4199890"/>
              <a:ext cx="367389" cy="367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889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deration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79413" y="4623778"/>
            <a:ext cx="2947194" cy="310172"/>
            <a:chOff x="4362003" y="4593555"/>
            <a:chExt cx="3946179" cy="415308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612039" y="4748281"/>
              <a:ext cx="696143" cy="1058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9739" y="4737673"/>
              <a:ext cx="554287" cy="12707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6493812" y="4709021"/>
              <a:ext cx="394912" cy="1843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7417" y="4719073"/>
              <a:ext cx="509373" cy="16427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4614" y="4672040"/>
              <a:ext cx="258339" cy="258339"/>
            </a:xfrm>
            <a:prstGeom prst="rect">
              <a:avLst/>
            </a:prstGeom>
          </p:spPr>
        </p:pic>
        <p:pic>
          <p:nvPicPr>
            <p:cNvPr id="12" name="Picture 11" descr="Federation_Logo_Color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2003" y="4593555"/>
              <a:ext cx="415916" cy="415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725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A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S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3" y="4629149"/>
            <a:ext cx="609600" cy="284608"/>
          </a:xfrm>
          <a:prstGeom prst="rect">
            <a:avLst/>
          </a:prstGeom>
        </p:spPr>
      </p:pic>
      <p:sp>
        <p:nvSpPr>
          <p:cNvPr id="19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6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votal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20" descr="Pivotal gre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3" y="4629151"/>
            <a:ext cx="787466" cy="1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9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Mware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Mware logo Gray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13" y="4629149"/>
            <a:ext cx="1045441" cy="158968"/>
          </a:xfrm>
          <a:prstGeom prst="rect">
            <a:avLst/>
          </a:prstGeom>
        </p:spPr>
      </p:pic>
      <p:sp>
        <p:nvSpPr>
          <p:cNvPr id="16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61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CE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3" y="4622799"/>
            <a:ext cx="366563" cy="366563"/>
          </a:xfrm>
          <a:prstGeom prst="rect">
            <a:avLst/>
          </a:prstGeom>
        </p:spPr>
      </p:pic>
      <p:sp>
        <p:nvSpPr>
          <p:cNvPr id="19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51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C logo white_300dp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997" y="1657351"/>
            <a:ext cx="4899905" cy="15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5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3886200"/>
            <a:ext cx="8383588" cy="4139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100000"/>
              </a:lnSpc>
              <a:defRPr sz="32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2" y="4343400"/>
            <a:ext cx="8383587" cy="2699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rgbClr val="BABCBE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96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0" y="2380"/>
            <a:ext cx="3276600" cy="5141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663996" y="363539"/>
            <a:ext cx="5175204" cy="175101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100000"/>
              </a:lnSpc>
              <a:defRPr sz="40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63996" y="2440781"/>
            <a:ext cx="5175204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400" cap="all" baseline="0">
                <a:solidFill>
                  <a:schemeClr val="accent4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3663996" y="3332938"/>
            <a:ext cx="5175204" cy="3579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None/>
              <a:defRPr sz="1800">
                <a:solidFill>
                  <a:schemeClr val="accent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398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4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599"/>
            <a:ext cx="84582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1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1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12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Mw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87880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87881" y="990600"/>
            <a:ext cx="8410575" cy="34290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tx1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7848600" y="4629150"/>
            <a:ext cx="608013" cy="514350"/>
            <a:chOff x="7848600" y="4486637"/>
            <a:chExt cx="608013" cy="514350"/>
          </a:xfrm>
        </p:grpSpPr>
        <p:sp>
          <p:nvSpPr>
            <p:cNvPr id="15" name="Rectangle 14"/>
            <p:cNvSpPr/>
            <p:nvPr/>
          </p:nvSpPr>
          <p:spPr>
            <a:xfrm>
              <a:off x="7848600" y="4486637"/>
              <a:ext cx="608013" cy="514350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3" name="Picture 2" descr="VMware logo white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5055" y="4629148"/>
              <a:ext cx="502918" cy="76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552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37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accent4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06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432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1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1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accent4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30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graphic area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990599"/>
            <a:ext cx="6096000" cy="3548064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FFFFFF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FFFFFF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FFFFFF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FFFFFF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FFFFFF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990600"/>
            <a:ext cx="2133600" cy="3548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41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 with graphic area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1295399"/>
            <a:ext cx="6096000" cy="3243264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FFFFFF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FFFFFF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FFFFFF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FFFFFF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FFFFFF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1295400"/>
            <a:ext cx="2133600" cy="3243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accent4"/>
                </a:solidFill>
                <a:latin typeface="+mn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3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1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1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1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1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7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374338" y="1011766"/>
            <a:ext cx="4038600" cy="352689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FFFFFF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FFFFFF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FFFFFF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809067" y="1011766"/>
            <a:ext cx="4038600" cy="352689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FFFFFF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FFFFFF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FFFFFF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2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FFFFFF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FFFFFF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FFFFFF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FFFFFF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4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FFFFFF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FFFFFF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FFFFFF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FFFFFF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FFFFFF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4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deration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1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1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rgbClr val="BABCBE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79413" y="4623778"/>
            <a:ext cx="2947194" cy="310172"/>
            <a:chOff x="4362003" y="4593555"/>
            <a:chExt cx="3946179" cy="415308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612039" y="4748281"/>
              <a:ext cx="696143" cy="10585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9739" y="4737673"/>
              <a:ext cx="554287" cy="1270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6493812" y="4709021"/>
              <a:ext cx="394912" cy="1843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7417" y="4719073"/>
              <a:ext cx="509373" cy="16427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4614" y="4672040"/>
              <a:ext cx="258339" cy="258339"/>
            </a:xfrm>
            <a:prstGeom prst="rect">
              <a:avLst/>
            </a:prstGeom>
          </p:spPr>
        </p:pic>
        <p:pic>
          <p:nvPicPr>
            <p:cNvPr id="13" name="Picture 12" descr="Federation_Logo_Color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2003" y="4593555"/>
              <a:ext cx="415916" cy="415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80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990600"/>
            <a:ext cx="8410575" cy="34290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tx1"/>
              </a:buClr>
              <a:buFont typeface="Arial"/>
              <a:buChar char="•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" name="Picture 11" descr="VCE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8863" y="4574497"/>
              <a:ext cx="294287" cy="294287"/>
            </a:xfrm>
            <a:prstGeom prst="rect">
              <a:avLst/>
            </a:prstGeom>
          </p:spPr>
        </p:pic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379412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09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SA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SA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3" y="4629149"/>
            <a:ext cx="609600" cy="284608"/>
          </a:xfrm>
          <a:prstGeom prst="rect">
            <a:avLst/>
          </a:prstGeom>
        </p:spPr>
      </p:pic>
      <p:sp>
        <p:nvSpPr>
          <p:cNvPr id="19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FFFFFF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FFFFFF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FFFFFF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FFFFFF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accent4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88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votal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1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1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rgbClr val="BABCBE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20" descr="Pivotal gree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3" y="4629151"/>
            <a:ext cx="787466" cy="1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Mware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Mware logo Gra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13" y="4629149"/>
            <a:ext cx="1045441" cy="158968"/>
          </a:xfrm>
          <a:prstGeom prst="rect">
            <a:avLst/>
          </a:prstGeom>
        </p:spPr>
      </p:pic>
      <p:sp>
        <p:nvSpPr>
          <p:cNvPr id="16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FFFFFF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FFFFFF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FFFFFF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FFFFFF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accent4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CE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3" y="4622799"/>
            <a:ext cx="366563" cy="366563"/>
          </a:xfrm>
          <a:prstGeom prst="rect">
            <a:avLst/>
          </a:prstGeom>
        </p:spPr>
      </p:pic>
      <p:sp>
        <p:nvSpPr>
          <p:cNvPr id="19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1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1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rgbClr val="BABCBE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0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C logo white_300dpi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997" y="1657351"/>
            <a:ext cx="4899905" cy="15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8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3886200"/>
            <a:ext cx="8383588" cy="4139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100000"/>
              </a:lnSpc>
              <a:defRPr sz="3200" cap="all" baseline="0">
                <a:solidFill>
                  <a:schemeClr val="tx2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2" y="4343400"/>
            <a:ext cx="8383587" cy="2699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rgbClr val="BABCBE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83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0" y="2380"/>
            <a:ext cx="3276600" cy="5141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663996" y="363539"/>
            <a:ext cx="5175204" cy="175101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100000"/>
              </a:lnSpc>
              <a:defRPr sz="4000" cap="all" baseline="0">
                <a:solidFill>
                  <a:schemeClr val="tx2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63996" y="2440781"/>
            <a:ext cx="5175204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400" cap="all" baseline="0">
                <a:solidFill>
                  <a:schemeClr val="accent4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3663996" y="3332938"/>
            <a:ext cx="5175204" cy="3579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None/>
              <a:defRPr sz="1800">
                <a:solidFill>
                  <a:schemeClr val="accent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306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599"/>
            <a:ext cx="84582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1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1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77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kg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utterstock_245531692 b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" y="0"/>
            <a:ext cx="9135879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 rot="21427568">
            <a:off x="396347" y="1702859"/>
            <a:ext cx="8458200" cy="12636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lnSpc>
                <a:spcPct val="100000"/>
              </a:lnSpc>
              <a:defRPr sz="4400" cap="all" baseline="0">
                <a:solidFill>
                  <a:srgbClr val="32ABFF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gray">
          <a:xfrm>
            <a:off x="366714" y="5033041"/>
            <a:ext cx="2213008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717074"/>
                </a:solidFill>
              </a:rPr>
              <a:t>© Copyright 2015 EMC Corporation. All rights reserved.</a:t>
            </a:r>
          </a:p>
        </p:txBody>
      </p:sp>
      <p:pic>
        <p:nvPicPr>
          <p:cNvPr id="8" name="Picture 7" descr="EMC-Ta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228" y="4608512"/>
            <a:ext cx="622433" cy="54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kg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utterstock_201715796 [Converted].jpg"/>
          <p:cNvPicPr>
            <a:picLocks noChangeAspect="1"/>
          </p:cNvPicPr>
          <p:nvPr userDrawn="1"/>
        </p:nvPicPr>
        <p:blipFill rotWithShape="1">
          <a:blip r:embed="rId2" cstate="screen">
            <a:alphaModFix amt="6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6425" y="93133"/>
            <a:ext cx="5071150" cy="505036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599"/>
            <a:ext cx="84582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1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1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gray">
          <a:xfrm>
            <a:off x="366714" y="5033041"/>
            <a:ext cx="2213008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717074"/>
                </a:solidFill>
              </a:rPr>
              <a:t>© Copyright 2015 EMC Corporation. All rights reserved.</a:t>
            </a:r>
          </a:p>
        </p:txBody>
      </p:sp>
      <p:pic>
        <p:nvPicPr>
          <p:cNvPr id="8" name="Picture 7" descr="EMC-Ta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228" y="4608512"/>
            <a:ext cx="622433" cy="54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3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C logo white_300dp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997" y="1657351"/>
            <a:ext cx="4899905" cy="15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2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8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accent4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52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432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1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1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accent4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29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ernate Bkg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CW-PPT-image-040315B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599"/>
            <a:ext cx="84582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1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1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gray">
          <a:xfrm>
            <a:off x="366714" y="5033041"/>
            <a:ext cx="2213008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717074"/>
                </a:solidFill>
              </a:rPr>
              <a:t>© Copyright 2015 EMC Corporation. All rights reserved.</a:t>
            </a:r>
          </a:p>
        </p:txBody>
      </p:sp>
      <p:pic>
        <p:nvPicPr>
          <p:cNvPr id="8" name="Picture 7" descr="EMC-Ta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228" y="4608512"/>
            <a:ext cx="622433" cy="54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1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0" y="2379"/>
            <a:ext cx="9144000" cy="4987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2" y="4114800"/>
            <a:ext cx="6935787" cy="413989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80000"/>
              </a:lnSpc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412" y="4535865"/>
            <a:ext cx="6935787" cy="2699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34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3996" y="919861"/>
            <a:ext cx="5175204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3996" y="2440781"/>
            <a:ext cx="5175204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rgbClr val="717074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0" y="2380"/>
            <a:ext cx="3276600" cy="5141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63996" y="3332938"/>
            <a:ext cx="5175204" cy="3579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18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20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919861"/>
            <a:ext cx="6096000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2419350"/>
            <a:ext cx="6096000" cy="1905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63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02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Architects Daughter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84582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2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2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2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2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2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919861"/>
            <a:ext cx="6096000" cy="11946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2419350"/>
            <a:ext cx="6096000" cy="1905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87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87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14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400"/>
            <a:ext cx="8458200" cy="31242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1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graphic area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990599"/>
            <a:ext cx="60960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990600"/>
            <a:ext cx="2133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80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 with graphic area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1295399"/>
            <a:ext cx="6096000" cy="31242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1295400"/>
            <a:ext cx="2133600" cy="3124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55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45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38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600"/>
            <a:ext cx="40386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4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338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374338" y="1011766"/>
            <a:ext cx="4038600" cy="34078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809067" y="1011766"/>
            <a:ext cx="4038600" cy="34078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2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A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2" name="Rectangle 11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33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7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918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0" name="Rectangle 9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94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A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1" name="Rectangle 10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859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S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990600"/>
            <a:ext cx="8410575" cy="34671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6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00250" indent="-171450">
              <a:spcBef>
                <a:spcPts val="300"/>
              </a:spcBef>
              <a:buClr>
                <a:schemeClr val="accent6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2" name="Rectangle 11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19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S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rgbClr val="CE313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1261532"/>
            <a:ext cx="8410575" cy="3196167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6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6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00250" indent="-171450">
              <a:spcBef>
                <a:spcPts val="300"/>
              </a:spcBef>
              <a:buClr>
                <a:schemeClr val="accent6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9" name="Rectangle 8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84189" y="4586514"/>
              <a:ext cx="332840" cy="15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112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vo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79412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accent5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990070"/>
            <a:ext cx="8410575" cy="342952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accent5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accent5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5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2" name="Rectangle 11"/>
            <p:cNvSpPr/>
            <p:nvPr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accent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3" name="Picture 12" descr="Pivotal white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6313" y="4605679"/>
              <a:ext cx="452587" cy="11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710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d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87880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87881" y="990600"/>
            <a:ext cx="8410575" cy="34290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tx1"/>
              </a:buClr>
              <a:buFont typeface="Wingdings" pitchFamily="2" charset="2"/>
              <a:buChar char="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848600" y="4629150"/>
            <a:ext cx="608013" cy="514350"/>
            <a:chOff x="7618413" y="4114800"/>
            <a:chExt cx="762000" cy="644616"/>
          </a:xfrm>
        </p:grpSpPr>
        <p:sp>
          <p:nvSpPr>
            <p:cNvPr id="14" name="Rectangle 13"/>
            <p:cNvSpPr/>
            <p:nvPr/>
          </p:nvSpPr>
          <p:spPr>
            <a:xfrm>
              <a:off x="7618413" y="4114800"/>
              <a:ext cx="762000" cy="644616"/>
            </a:xfrm>
            <a:prstGeom prst="rect">
              <a:avLst/>
            </a:prstGeom>
            <a:solidFill>
              <a:srgbClr val="9D9FA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Destination Federation Logo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5719" y="4199890"/>
              <a:ext cx="367389" cy="367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437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Mw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87880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87881" y="990600"/>
            <a:ext cx="8410575" cy="34290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tx1"/>
              </a:buClr>
              <a:buFont typeface="Arial"/>
              <a:buChar char="•"/>
              <a:defRPr sz="2400">
                <a:solidFill>
                  <a:srgbClr val="717074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–"/>
              <a:defRPr sz="2000">
                <a:solidFill>
                  <a:srgbClr val="717074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▪"/>
              <a:defRPr sz="1600">
                <a:solidFill>
                  <a:srgbClr val="717074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—"/>
              <a:defRPr sz="1200">
                <a:solidFill>
                  <a:srgbClr val="717074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7848600" y="4629150"/>
            <a:ext cx="608013" cy="514350"/>
            <a:chOff x="7848600" y="4486637"/>
            <a:chExt cx="608013" cy="514350"/>
          </a:xfrm>
        </p:grpSpPr>
        <p:sp>
          <p:nvSpPr>
            <p:cNvPr id="15" name="Rectangle 14"/>
            <p:cNvSpPr/>
            <p:nvPr/>
          </p:nvSpPr>
          <p:spPr>
            <a:xfrm>
              <a:off x="7848600" y="4486637"/>
              <a:ext cx="608013" cy="514350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3" name="Picture 2" descr="VMware logo white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5055" y="4629148"/>
              <a:ext cx="502918" cy="76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486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gray">
          <a:xfrm>
            <a:off x="379413" y="990600"/>
            <a:ext cx="8410575" cy="34290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228600" indent="-228600">
              <a:spcBef>
                <a:spcPts val="1200"/>
              </a:spcBef>
              <a:buClr>
                <a:schemeClr val="tx1"/>
              </a:buClr>
              <a:buFont typeface="Arial"/>
              <a:buChar char="•"/>
              <a:defRPr sz="2400">
                <a:solidFill>
                  <a:schemeClr val="bg2"/>
                </a:solidFill>
                <a:latin typeface="Verdana" pitchFamily="34" charset="0"/>
              </a:defRPr>
            </a:lvl1pPr>
            <a:lvl2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–"/>
              <a:defRPr sz="2000">
                <a:solidFill>
                  <a:schemeClr val="bg2"/>
                </a:solidFill>
                <a:latin typeface="Verdana" pitchFamily="34" charset="0"/>
              </a:defRPr>
            </a:lvl2pPr>
            <a:lvl3pPr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▪"/>
              <a:defRPr sz="1600">
                <a:solidFill>
                  <a:schemeClr val="bg2"/>
                </a:solidFill>
                <a:latin typeface="Verdana" pitchFamily="34" charset="0"/>
              </a:defRPr>
            </a:lvl3pPr>
            <a:lvl4pPr marL="1658938" indent="-287338">
              <a:spcBef>
                <a:spcPts val="300"/>
              </a:spcBef>
              <a:buClr>
                <a:schemeClr val="tx1"/>
              </a:buClr>
              <a:buFont typeface="Verdana" pitchFamily="34" charset="0"/>
              <a:buChar char="—"/>
              <a:defRPr sz="1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tx1"/>
              </a:buClr>
              <a:buFont typeface="Arial"/>
              <a:buChar char="•"/>
              <a:defRPr sz="1100">
                <a:solidFill>
                  <a:schemeClr val="bg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859395" y="4629151"/>
            <a:ext cx="593222" cy="514350"/>
            <a:chOff x="7859395" y="4489938"/>
            <a:chExt cx="593222" cy="51435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7859395" y="4489938"/>
              <a:ext cx="593222" cy="514350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" name="Picture 11" descr="VCE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8863" y="4574497"/>
              <a:ext cx="294287" cy="294287"/>
            </a:xfrm>
            <a:prstGeom prst="rect">
              <a:avLst/>
            </a:prstGeom>
          </p:spPr>
        </p:pic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379412" y="228600"/>
            <a:ext cx="8410575" cy="460375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69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C logo white_300dp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997" y="1657351"/>
            <a:ext cx="4899905" cy="15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3886200"/>
            <a:ext cx="8383588" cy="4139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100000"/>
              </a:lnSpc>
              <a:defRPr sz="32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2" y="4343400"/>
            <a:ext cx="8383587" cy="2699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88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Architects Daughter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84582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2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2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2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2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99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0" y="2380"/>
            <a:ext cx="3276600" cy="5141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663996" y="363539"/>
            <a:ext cx="5175204" cy="175101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100000"/>
              </a:lnSpc>
              <a:defRPr sz="40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63996" y="2440781"/>
            <a:ext cx="5175204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400" cap="all" baseline="0">
                <a:solidFill>
                  <a:srgbClr val="717074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3663996" y="3332938"/>
            <a:ext cx="5175204" cy="3579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None/>
              <a:defRPr sz="18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52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81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599"/>
            <a:ext cx="84582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2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2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2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2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31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65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21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6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graphic area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990599"/>
            <a:ext cx="6096000" cy="3548064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990600"/>
            <a:ext cx="2133600" cy="3548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39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with graphic area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1295399"/>
            <a:ext cx="6096000" cy="3243264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1295400"/>
            <a:ext cx="2133600" cy="3243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79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3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374338" y="1011766"/>
            <a:ext cx="4038600" cy="352689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809067" y="1011766"/>
            <a:ext cx="4038600" cy="352689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9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9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48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deration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79413" y="4623778"/>
            <a:ext cx="2947194" cy="310172"/>
            <a:chOff x="4362003" y="4593555"/>
            <a:chExt cx="3946179" cy="415308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612039" y="4748281"/>
              <a:ext cx="696143" cy="10585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9739" y="4737673"/>
              <a:ext cx="554287" cy="1270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6493812" y="4709021"/>
              <a:ext cx="394912" cy="1843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7417" y="4719073"/>
              <a:ext cx="509373" cy="16427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4614" y="4672040"/>
              <a:ext cx="258339" cy="258339"/>
            </a:xfrm>
            <a:prstGeom prst="rect">
              <a:avLst/>
            </a:prstGeom>
          </p:spPr>
        </p:pic>
        <p:pic>
          <p:nvPicPr>
            <p:cNvPr id="13" name="Picture 12" descr="Federation_Logo_Color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2003" y="4593555"/>
              <a:ext cx="415916" cy="415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88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A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S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3" y="4629149"/>
            <a:ext cx="609600" cy="284608"/>
          </a:xfrm>
          <a:prstGeom prst="rect">
            <a:avLst/>
          </a:prstGeom>
        </p:spPr>
      </p:pic>
      <p:sp>
        <p:nvSpPr>
          <p:cNvPr id="19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81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votal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20" descr="Pivotal gre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3" y="4629151"/>
            <a:ext cx="787466" cy="1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5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Mware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Mware logo Gray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3" y="4629149"/>
            <a:ext cx="1045441" cy="158968"/>
          </a:xfrm>
          <a:prstGeom prst="rect">
            <a:avLst/>
          </a:prstGeom>
        </p:spPr>
      </p:pic>
      <p:sp>
        <p:nvSpPr>
          <p:cNvPr id="16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77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CE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3" y="4622799"/>
            <a:ext cx="366563" cy="366563"/>
          </a:xfrm>
          <a:prstGeom prst="rect">
            <a:avLst/>
          </a:prstGeom>
        </p:spPr>
      </p:pic>
      <p:sp>
        <p:nvSpPr>
          <p:cNvPr id="19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22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C logo white_300dp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997" y="1657351"/>
            <a:ext cx="4899905" cy="15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3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3886200"/>
            <a:ext cx="8383588" cy="4139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100000"/>
              </a:lnSpc>
              <a:defRPr sz="32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2" y="4343400"/>
            <a:ext cx="8383587" cy="2699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70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0" y="2380"/>
            <a:ext cx="3276600" cy="5141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663996" y="363539"/>
            <a:ext cx="5175204" cy="175101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100000"/>
              </a:lnSpc>
              <a:defRPr sz="40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63996" y="2440781"/>
            <a:ext cx="5175204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400" cap="all" baseline="0">
                <a:solidFill>
                  <a:srgbClr val="717074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3663996" y="3332938"/>
            <a:ext cx="5175204" cy="3579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None/>
              <a:defRPr sz="18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24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7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36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599"/>
            <a:ext cx="84582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2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2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2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2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24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10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58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57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graphic area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990599"/>
            <a:ext cx="6096000" cy="3548064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990600"/>
            <a:ext cx="2133600" cy="3548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62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with graphic area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1295399"/>
            <a:ext cx="6096000" cy="3243264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1295400"/>
            <a:ext cx="2133600" cy="3243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30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85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374338" y="1011766"/>
            <a:ext cx="4038600" cy="352689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809067" y="1011766"/>
            <a:ext cx="4038600" cy="352689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71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95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400"/>
            <a:ext cx="8458200" cy="31242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rgbClr val="717074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73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87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deration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79413" y="4623778"/>
            <a:ext cx="2947194" cy="310172"/>
            <a:chOff x="4362003" y="4593555"/>
            <a:chExt cx="3946179" cy="415308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612039" y="4748281"/>
              <a:ext cx="696143" cy="10585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9739" y="4737673"/>
              <a:ext cx="554287" cy="1270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6493812" y="4709021"/>
              <a:ext cx="394912" cy="1843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7417" y="4719073"/>
              <a:ext cx="509373" cy="16427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4614" y="4672040"/>
              <a:ext cx="258339" cy="258339"/>
            </a:xfrm>
            <a:prstGeom prst="rect">
              <a:avLst/>
            </a:prstGeom>
          </p:spPr>
        </p:pic>
        <p:pic>
          <p:nvPicPr>
            <p:cNvPr id="13" name="Picture 12" descr="Federation_Logo_Color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2003" y="4593555"/>
              <a:ext cx="415916" cy="415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12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SA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S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3" y="4629149"/>
            <a:ext cx="609600" cy="284608"/>
          </a:xfrm>
          <a:prstGeom prst="rect">
            <a:avLst/>
          </a:prstGeom>
        </p:spPr>
      </p:pic>
      <p:sp>
        <p:nvSpPr>
          <p:cNvPr id="19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89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votal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20" descr="Pivotal gre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3" y="4629151"/>
            <a:ext cx="787466" cy="1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4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Mware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Mware logo Gray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3" y="4629149"/>
            <a:ext cx="1045441" cy="158968"/>
          </a:xfrm>
          <a:prstGeom prst="rect">
            <a:avLst/>
          </a:prstGeom>
        </p:spPr>
      </p:pic>
      <p:sp>
        <p:nvSpPr>
          <p:cNvPr id="16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6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CE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C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3" y="4622799"/>
            <a:ext cx="366563" cy="366563"/>
          </a:xfrm>
          <a:prstGeom prst="rect">
            <a:avLst/>
          </a:prstGeom>
        </p:spPr>
      </p:pic>
      <p:sp>
        <p:nvSpPr>
          <p:cNvPr id="19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8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C logo white_300dp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997" y="1657351"/>
            <a:ext cx="4899905" cy="15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4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3886200"/>
            <a:ext cx="8383588" cy="41398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100000"/>
              </a:lnSpc>
              <a:defRPr sz="32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2" y="4343400"/>
            <a:ext cx="8383587" cy="2699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93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63996" y="363539"/>
            <a:ext cx="5175204" cy="175101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100000"/>
              </a:lnSpc>
              <a:defRPr sz="40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63996" y="2440781"/>
            <a:ext cx="5175204" cy="816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400" cap="all" baseline="0">
                <a:solidFill>
                  <a:srgbClr val="717074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0" y="2380"/>
            <a:ext cx="3276600" cy="5141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63996" y="3332938"/>
            <a:ext cx="5175204" cy="3579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None/>
              <a:defRPr sz="18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883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42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graphic area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28601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990599"/>
            <a:ext cx="60960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990600"/>
            <a:ext cx="2133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68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600"/>
            <a:ext cx="8458200" cy="3429000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chemeClr val="bg2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chemeClr val="bg2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bg2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chemeClr val="bg2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52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4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1295399"/>
            <a:ext cx="8458200" cy="3235325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graphic area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990599"/>
            <a:ext cx="6096000" cy="3548064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990600"/>
            <a:ext cx="2133600" cy="3548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72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with graphic area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743200" y="1295399"/>
            <a:ext cx="6096000" cy="3243264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/>
          </p:nvPr>
        </p:nvSpPr>
        <p:spPr>
          <a:xfrm>
            <a:off x="381000" y="1295400"/>
            <a:ext cx="2133600" cy="3243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413" y="703000"/>
            <a:ext cx="8449733" cy="3024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1600" cap="all" baseline="0">
                <a:solidFill>
                  <a:schemeClr val="bg2"/>
                </a:solidFill>
                <a:latin typeface="+mj-lt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98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26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374338" y="1011766"/>
            <a:ext cx="4038600" cy="352689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  <a:latin typeface="+mn-lt"/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  <a:latin typeface="+mn-lt"/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809067" y="1011766"/>
            <a:ext cx="4038600" cy="352689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1200"/>
              </a:spcBef>
              <a:buClr>
                <a:schemeClr val="tx2"/>
              </a:buClr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169863" indent="-169863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>
                <a:solidFill>
                  <a:srgbClr val="717074"/>
                </a:solidFill>
                <a:latin typeface="+mn-lt"/>
              </a:defRPr>
            </a:lvl2pPr>
            <a:lvl3pPr marL="515938" indent="-168275">
              <a:spcBef>
                <a:spcPts val="300"/>
              </a:spcBef>
              <a:buClr>
                <a:schemeClr val="tx2"/>
              </a:buClr>
              <a:buFont typeface="Lucida Grande"/>
              <a:buChar char="­"/>
              <a:defRPr sz="1400">
                <a:solidFill>
                  <a:srgbClr val="717074"/>
                </a:solidFill>
                <a:latin typeface="+mn-lt"/>
              </a:defRPr>
            </a:lvl3pPr>
            <a:lvl4pPr marL="8556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4pPr>
            <a:lvl5pPr marL="1201738" indent="-168275">
              <a:spcBef>
                <a:spcPts val="300"/>
              </a:spcBef>
              <a:buClr>
                <a:schemeClr val="tx2"/>
              </a:buClr>
              <a:buFont typeface="Arial"/>
              <a:buChar char="–"/>
              <a:defRPr sz="105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41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413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51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4800600" y="990599"/>
            <a:ext cx="4038600" cy="3548063"/>
          </a:xfrm>
          <a:prstGeom prst="rect">
            <a:avLst/>
          </a:prstGeom>
        </p:spPr>
        <p:txBody>
          <a:bodyPr vert="horz" lIns="0" tIns="0" rIns="0" bIns="0"/>
          <a:lstStyle>
            <a:lvl1pPr marL="228600" indent="-228600">
              <a:spcBef>
                <a:spcPts val="1200"/>
              </a:spcBef>
              <a:buClr>
                <a:schemeClr val="tx2"/>
              </a:buClr>
              <a:defRPr sz="2400">
                <a:solidFill>
                  <a:srgbClr val="717074"/>
                </a:solidFill>
                <a:latin typeface="+mn-lt"/>
              </a:defRPr>
            </a:lvl1pPr>
            <a:lvl2pPr>
              <a:spcBef>
                <a:spcPts val="300"/>
              </a:spcBef>
              <a:buClr>
                <a:schemeClr val="tx2"/>
              </a:buClr>
              <a:defRPr sz="2000">
                <a:solidFill>
                  <a:srgbClr val="717074"/>
                </a:solidFill>
                <a:latin typeface="+mn-lt"/>
              </a:defRPr>
            </a:lvl2pPr>
            <a:lvl3pPr marL="1084263" indent="-169863">
              <a:spcBef>
                <a:spcPts val="300"/>
              </a:spcBef>
              <a:buClr>
                <a:schemeClr val="tx2"/>
              </a:buClr>
              <a:defRPr sz="1600">
                <a:solidFill>
                  <a:srgbClr val="717074"/>
                </a:solidFill>
                <a:latin typeface="+mn-lt"/>
              </a:defRPr>
            </a:lvl3pPr>
            <a:lvl4pPr marL="1430338" indent="-168275">
              <a:spcBef>
                <a:spcPts val="300"/>
              </a:spcBef>
              <a:buClr>
                <a:schemeClr val="tx2"/>
              </a:buClr>
              <a:defRPr sz="1200">
                <a:solidFill>
                  <a:srgbClr val="717074"/>
                </a:solidFill>
                <a:latin typeface="+mn-lt"/>
              </a:defRPr>
            </a:lvl4pPr>
            <a:lvl5pPr marL="1770063" indent="-169863"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1100">
                <a:solidFill>
                  <a:srgbClr val="717074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79413" y="2286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800" cap="all" baseline="0">
                <a:solidFill>
                  <a:schemeClr val="tx2"/>
                </a:solidFill>
                <a:latin typeface="+mj-lt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82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2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5.xml"/><Relationship Id="rId20" Type="http://schemas.openxmlformats.org/officeDocument/2006/relationships/theme" Target="../theme/theme10.xml"/><Relationship Id="rId21" Type="http://schemas.openxmlformats.org/officeDocument/2006/relationships/image" Target="../media/image8.jpeg"/><Relationship Id="rId10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212.xml"/><Relationship Id="rId17" Type="http://schemas.openxmlformats.org/officeDocument/2006/relationships/slideLayout" Target="../slideLayouts/slideLayout213.xml"/><Relationship Id="rId18" Type="http://schemas.openxmlformats.org/officeDocument/2006/relationships/slideLayout" Target="../slideLayouts/slideLayout214.xml"/><Relationship Id="rId19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3.xml"/><Relationship Id="rId8" Type="http://schemas.openxmlformats.org/officeDocument/2006/relationships/slideLayout" Target="../slideLayouts/slideLayout204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4.xml"/><Relationship Id="rId20" Type="http://schemas.openxmlformats.org/officeDocument/2006/relationships/slideLayout" Target="../slideLayouts/slideLayout235.xml"/><Relationship Id="rId21" Type="http://schemas.openxmlformats.org/officeDocument/2006/relationships/slideLayout" Target="../slideLayouts/slideLayout236.xml"/><Relationship Id="rId22" Type="http://schemas.openxmlformats.org/officeDocument/2006/relationships/slideLayout" Target="../slideLayouts/slideLayout237.xml"/><Relationship Id="rId23" Type="http://schemas.openxmlformats.org/officeDocument/2006/relationships/slideLayout" Target="../slideLayouts/slideLayout238.xml"/><Relationship Id="rId24" Type="http://schemas.openxmlformats.org/officeDocument/2006/relationships/slideLayout" Target="../slideLayouts/slideLayout239.xml"/><Relationship Id="rId25" Type="http://schemas.openxmlformats.org/officeDocument/2006/relationships/slideLayout" Target="../slideLayouts/slideLayout240.xml"/><Relationship Id="rId26" Type="http://schemas.openxmlformats.org/officeDocument/2006/relationships/slideLayout" Target="../slideLayouts/slideLayout241.xml"/><Relationship Id="rId27" Type="http://schemas.openxmlformats.org/officeDocument/2006/relationships/slideLayout" Target="../slideLayouts/slideLayout242.xml"/><Relationship Id="rId28" Type="http://schemas.openxmlformats.org/officeDocument/2006/relationships/slideLayout" Target="../slideLayouts/slideLayout243.xml"/><Relationship Id="rId29" Type="http://schemas.openxmlformats.org/officeDocument/2006/relationships/theme" Target="../theme/theme11.xml"/><Relationship Id="rId30" Type="http://schemas.openxmlformats.org/officeDocument/2006/relationships/image" Target="../media/image38.jpeg"/><Relationship Id="rId10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29.xml"/><Relationship Id="rId15" Type="http://schemas.openxmlformats.org/officeDocument/2006/relationships/slideLayout" Target="../slideLayouts/slideLayout230.xml"/><Relationship Id="rId16" Type="http://schemas.openxmlformats.org/officeDocument/2006/relationships/slideLayout" Target="../slideLayouts/slideLayout231.xml"/><Relationship Id="rId17" Type="http://schemas.openxmlformats.org/officeDocument/2006/relationships/slideLayout" Target="../slideLayouts/slideLayout232.xml"/><Relationship Id="rId18" Type="http://schemas.openxmlformats.org/officeDocument/2006/relationships/slideLayout" Target="../slideLayouts/slideLayout233.xml"/><Relationship Id="rId19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2.xml"/><Relationship Id="rId8" Type="http://schemas.openxmlformats.org/officeDocument/2006/relationships/slideLayout" Target="../slideLayouts/slideLayout223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48.xml"/><Relationship Id="rId25" Type="http://schemas.openxmlformats.org/officeDocument/2006/relationships/theme" Target="../theme/theme2.xml"/><Relationship Id="rId26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20" Type="http://schemas.openxmlformats.org/officeDocument/2006/relationships/theme" Target="../theme/theme3.xml"/><Relationship Id="rId21" Type="http://schemas.openxmlformats.org/officeDocument/2006/relationships/image" Target="../media/image8.jpeg"/><Relationship Id="rId10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6.xml"/><Relationship Id="rId20" Type="http://schemas.openxmlformats.org/officeDocument/2006/relationships/theme" Target="../theme/theme4.xml"/><Relationship Id="rId21" Type="http://schemas.openxmlformats.org/officeDocument/2006/relationships/image" Target="../media/image19.jpeg"/><Relationship Id="rId10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5.xml"/><Relationship Id="rId20" Type="http://schemas.openxmlformats.org/officeDocument/2006/relationships/theme" Target="../theme/theme5.xml"/><Relationship Id="rId21" Type="http://schemas.openxmlformats.org/officeDocument/2006/relationships/image" Target="../media/image8.jpeg"/><Relationship Id="rId10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4.xml"/><Relationship Id="rId20" Type="http://schemas.openxmlformats.org/officeDocument/2006/relationships/theme" Target="../theme/theme6.xml"/><Relationship Id="rId21" Type="http://schemas.openxmlformats.org/officeDocument/2006/relationships/image" Target="../media/image8.jpeg"/><Relationship Id="rId10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44.xml"/><Relationship Id="rId21" Type="http://schemas.openxmlformats.org/officeDocument/2006/relationships/slideLayout" Target="../slideLayouts/slideLayout145.xml"/><Relationship Id="rId22" Type="http://schemas.openxmlformats.org/officeDocument/2006/relationships/slideLayout" Target="../slideLayouts/slideLayout146.xml"/><Relationship Id="rId23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48.xml"/><Relationship Id="rId25" Type="http://schemas.openxmlformats.org/officeDocument/2006/relationships/theme" Target="../theme/theme7.xml"/><Relationship Id="rId26" Type="http://schemas.openxmlformats.org/officeDocument/2006/relationships/image" Target="../media/image26.png"/><Relationship Id="rId10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2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7.xml"/><Relationship Id="rId20" Type="http://schemas.openxmlformats.org/officeDocument/2006/relationships/slideLayout" Target="../slideLayouts/slideLayout168.xml"/><Relationship Id="rId21" Type="http://schemas.openxmlformats.org/officeDocument/2006/relationships/slideLayout" Target="../slideLayouts/slideLayout169.xml"/><Relationship Id="rId22" Type="http://schemas.openxmlformats.org/officeDocument/2006/relationships/slideLayout" Target="../slideLayouts/slideLayout170.xml"/><Relationship Id="rId23" Type="http://schemas.openxmlformats.org/officeDocument/2006/relationships/slideLayout" Target="../slideLayouts/slideLayout171.xml"/><Relationship Id="rId24" Type="http://schemas.openxmlformats.org/officeDocument/2006/relationships/slideLayout" Target="../slideLayouts/slideLayout172.xml"/><Relationship Id="rId25" Type="http://schemas.openxmlformats.org/officeDocument/2006/relationships/theme" Target="../theme/theme8.xml"/><Relationship Id="rId26" Type="http://schemas.openxmlformats.org/officeDocument/2006/relationships/image" Target="../media/image30.png"/><Relationship Id="rId10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5.xml"/><Relationship Id="rId8" Type="http://schemas.openxmlformats.org/officeDocument/2006/relationships/slideLayout" Target="../slideLayouts/slideLayout156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1.xml"/><Relationship Id="rId20" Type="http://schemas.openxmlformats.org/officeDocument/2006/relationships/slideLayout" Target="../slideLayouts/slideLayout192.xml"/><Relationship Id="rId21" Type="http://schemas.openxmlformats.org/officeDocument/2006/relationships/slideLayout" Target="../slideLayouts/slideLayout193.xml"/><Relationship Id="rId22" Type="http://schemas.openxmlformats.org/officeDocument/2006/relationships/slideLayout" Target="../slideLayouts/slideLayout194.xml"/><Relationship Id="rId23" Type="http://schemas.openxmlformats.org/officeDocument/2006/relationships/slideLayout" Target="../slideLayouts/slideLayout195.xml"/><Relationship Id="rId24" Type="http://schemas.openxmlformats.org/officeDocument/2006/relationships/slideLayout" Target="../slideLayouts/slideLayout196.xml"/><Relationship Id="rId25" Type="http://schemas.openxmlformats.org/officeDocument/2006/relationships/theme" Target="../theme/theme9.xml"/><Relationship Id="rId26" Type="http://schemas.openxmlformats.org/officeDocument/2006/relationships/image" Target="../media/image30.png"/><Relationship Id="rId10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188.xml"/><Relationship Id="rId17" Type="http://schemas.openxmlformats.org/officeDocument/2006/relationships/slideLayout" Target="../slideLayouts/slideLayout189.xml"/><Relationship Id="rId18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79.xml"/><Relationship Id="rId8" Type="http://schemas.openxmlformats.org/officeDocument/2006/relationships/slideLayout" Target="../slideLayouts/slideLayout1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01100" y="5033041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 defTabSz="457200"/>
            <a:fld id="{61F684CE-B7BB-4223-BA2B-B47808B845F1}" type="slidenum">
              <a:rPr lang="en-US" smtClean="0">
                <a:solidFill>
                  <a:srgbClr val="717074"/>
                </a:solidFill>
              </a:rPr>
              <a:pPr algn="r" defTabSz="457200"/>
              <a:t>‹#›</a:t>
            </a:fld>
            <a:endParaRPr lang="en-US" dirty="0" smtClean="0">
              <a:solidFill>
                <a:srgbClr val="71707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859395" y="4629149"/>
            <a:ext cx="593222" cy="514350"/>
            <a:chOff x="7618413" y="4303993"/>
            <a:chExt cx="762000" cy="660688"/>
          </a:xfrm>
        </p:grpSpPr>
        <p:sp>
          <p:nvSpPr>
            <p:cNvPr id="9" name="Rectangle 8"/>
            <p:cNvSpPr/>
            <p:nvPr/>
          </p:nvSpPr>
          <p:spPr>
            <a:xfrm>
              <a:off x="7618413" y="4303993"/>
              <a:ext cx="762000" cy="660688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" name="Picture 11" descr="EMC logo white_300dpi.png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486" y="4429482"/>
              <a:ext cx="531651" cy="18490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 bwMode="gray">
          <a:xfrm>
            <a:off x="366714" y="5033041"/>
            <a:ext cx="2255426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600" dirty="0">
                <a:solidFill>
                  <a:srgbClr val="717074"/>
                </a:solidFill>
              </a:rPr>
              <a:t>EMC CONFIDENTIAL—RESTRICTED INTERNAL USE  ONLY</a:t>
            </a:r>
          </a:p>
        </p:txBody>
      </p:sp>
    </p:spTree>
    <p:extLst>
      <p:ext uri="{BB962C8B-B14F-4D97-AF65-F5344CB8AC3E}">
        <p14:creationId xmlns:p14="http://schemas.microsoft.com/office/powerpoint/2010/main" val="51820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01100" y="5033041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 defTabSz="457200"/>
            <a:fld id="{61F684CE-B7BB-4223-BA2B-B47808B845F1}" type="slidenum">
              <a:rPr lang="en-US" smtClean="0">
                <a:solidFill>
                  <a:srgbClr val="717074"/>
                </a:solidFill>
              </a:rPr>
              <a:pPr algn="r" defTabSz="457200"/>
              <a:t>‹#›</a:t>
            </a:fld>
            <a:endParaRPr lang="en-US" dirty="0" smtClean="0">
              <a:solidFill>
                <a:srgbClr val="71707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 bwMode="gray">
          <a:xfrm>
            <a:off x="366714" y="5033041"/>
            <a:ext cx="2213008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717074"/>
                </a:solidFill>
              </a:rPr>
              <a:t>© Copyright 2015 EMC Corporation. All rights reserved.</a:t>
            </a:r>
          </a:p>
        </p:txBody>
      </p:sp>
      <p:pic>
        <p:nvPicPr>
          <p:cNvPr id="2" name="Picture 1" descr="EMC-Tab-RGB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4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  <p:sldLayoutId id="2147484403" r:id="rId12"/>
    <p:sldLayoutId id="2147484404" r:id="rId13"/>
    <p:sldLayoutId id="2147484405" r:id="rId14"/>
    <p:sldLayoutId id="2147484406" r:id="rId15"/>
    <p:sldLayoutId id="2147484407" r:id="rId16"/>
    <p:sldLayoutId id="2147484408" r:id="rId17"/>
    <p:sldLayoutId id="2147484409" r:id="rId18"/>
    <p:sldLayoutId id="2147484410" r:id="rId1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01100" y="5033041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 defTabSz="457200"/>
            <a:fld id="{61F684CE-B7BB-4223-BA2B-B47808B845F1}" type="slidenum">
              <a:rPr lang="en-US" smtClean="0">
                <a:solidFill>
                  <a:srgbClr val="717074"/>
                </a:solidFill>
              </a:rPr>
              <a:pPr algn="r" defTabSz="457200"/>
              <a:t>‹#›</a:t>
            </a:fld>
            <a:endParaRPr lang="en-US" dirty="0" smtClean="0">
              <a:solidFill>
                <a:srgbClr val="717074"/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gray">
          <a:xfrm>
            <a:off x="366714" y="5033041"/>
            <a:ext cx="2164054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717074"/>
                </a:solidFill>
              </a:rPr>
              <a:t>© Copyright 2015 EMC Corporation. All rights reserved.</a:t>
            </a:r>
          </a:p>
        </p:txBody>
      </p:sp>
      <p:pic>
        <p:nvPicPr>
          <p:cNvPr id="5" name="Picture 4" descr="EMC-Tab-RGB.jp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14" r:id="rId3"/>
    <p:sldLayoutId id="2147484415" r:id="rId4"/>
    <p:sldLayoutId id="2147484416" r:id="rId5"/>
    <p:sldLayoutId id="2147484417" r:id="rId6"/>
    <p:sldLayoutId id="2147484418" r:id="rId7"/>
    <p:sldLayoutId id="2147484419" r:id="rId8"/>
    <p:sldLayoutId id="2147484420" r:id="rId9"/>
    <p:sldLayoutId id="2147484421" r:id="rId10"/>
    <p:sldLayoutId id="2147484422" r:id="rId11"/>
    <p:sldLayoutId id="2147484423" r:id="rId12"/>
    <p:sldLayoutId id="2147484424" r:id="rId13"/>
    <p:sldLayoutId id="2147484425" r:id="rId14"/>
    <p:sldLayoutId id="2147484426" r:id="rId15"/>
    <p:sldLayoutId id="2147484427" r:id="rId16"/>
    <p:sldLayoutId id="2147484428" r:id="rId17"/>
    <p:sldLayoutId id="2147484429" r:id="rId18"/>
    <p:sldLayoutId id="2147484430" r:id="rId19"/>
    <p:sldLayoutId id="2147484431" r:id="rId20"/>
    <p:sldLayoutId id="2147484432" r:id="rId21"/>
    <p:sldLayoutId id="2147484433" r:id="rId22"/>
    <p:sldLayoutId id="2147484434" r:id="rId23"/>
    <p:sldLayoutId id="2147484435" r:id="rId24"/>
    <p:sldLayoutId id="2147484436" r:id="rId25"/>
    <p:sldLayoutId id="2147484437" r:id="rId26"/>
    <p:sldLayoutId id="2147484438" r:id="rId27"/>
    <p:sldLayoutId id="2147484439" r:id="rId28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01100" y="5033041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 defTabSz="457200"/>
            <a:fld id="{61F684CE-B7BB-4223-BA2B-B47808B845F1}" type="slidenum">
              <a:rPr lang="en-US" smtClean="0">
                <a:solidFill>
                  <a:srgbClr val="717074"/>
                </a:solidFill>
              </a:rPr>
              <a:pPr algn="r" defTabSz="457200"/>
              <a:t>‹#›</a:t>
            </a:fld>
            <a:endParaRPr lang="en-US" dirty="0" smtClean="0">
              <a:solidFill>
                <a:srgbClr val="71707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859395" y="4629149"/>
            <a:ext cx="593222" cy="514350"/>
            <a:chOff x="7618413" y="4303993"/>
            <a:chExt cx="762000" cy="660688"/>
          </a:xfrm>
        </p:grpSpPr>
        <p:sp>
          <p:nvSpPr>
            <p:cNvPr id="9" name="Rectangle 8"/>
            <p:cNvSpPr/>
            <p:nvPr/>
          </p:nvSpPr>
          <p:spPr>
            <a:xfrm>
              <a:off x="7618413" y="4303993"/>
              <a:ext cx="762000" cy="660688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" name="Picture 11" descr="EMC logo white_300dpi.png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486" y="4429482"/>
              <a:ext cx="531651" cy="18490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 bwMode="gray">
          <a:xfrm>
            <a:off x="366714" y="5033041"/>
            <a:ext cx="2255426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600" dirty="0">
                <a:solidFill>
                  <a:srgbClr val="717074"/>
                </a:solidFill>
              </a:rPr>
              <a:t>EMC CONFIDENTIAL—RESTRICTED INTERNAL USE  ONLY</a:t>
            </a:r>
          </a:p>
        </p:txBody>
      </p:sp>
    </p:spTree>
    <p:extLst>
      <p:ext uri="{BB962C8B-B14F-4D97-AF65-F5344CB8AC3E}">
        <p14:creationId xmlns:p14="http://schemas.microsoft.com/office/powerpoint/2010/main" val="94058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  <p:sldLayoutId id="2147484223" r:id="rId12"/>
    <p:sldLayoutId id="2147484224" r:id="rId13"/>
    <p:sldLayoutId id="2147484225" r:id="rId14"/>
    <p:sldLayoutId id="2147484226" r:id="rId15"/>
    <p:sldLayoutId id="2147484227" r:id="rId16"/>
    <p:sldLayoutId id="2147484228" r:id="rId17"/>
    <p:sldLayoutId id="2147484229" r:id="rId18"/>
    <p:sldLayoutId id="2147484230" r:id="rId19"/>
    <p:sldLayoutId id="2147484231" r:id="rId20"/>
    <p:sldLayoutId id="2147484232" r:id="rId21"/>
    <p:sldLayoutId id="2147484233" r:id="rId22"/>
    <p:sldLayoutId id="2147484234" r:id="rId23"/>
    <p:sldLayoutId id="2147484235" r:id="rId2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01100" y="5033041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 defTabSz="457200"/>
            <a:fld id="{61F684CE-B7BB-4223-BA2B-B47808B845F1}" type="slidenum">
              <a:rPr lang="en-US" smtClean="0">
                <a:solidFill>
                  <a:srgbClr val="717074"/>
                </a:solidFill>
              </a:rPr>
              <a:pPr algn="r" defTabSz="457200"/>
              <a:t>‹#›</a:t>
            </a:fld>
            <a:endParaRPr lang="en-US" dirty="0" smtClean="0">
              <a:solidFill>
                <a:srgbClr val="71707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 bwMode="gray">
          <a:xfrm>
            <a:off x="366714" y="5033041"/>
            <a:ext cx="1676741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lang="en-US" sz="600" dirty="0" smtClean="0">
                <a:solidFill>
                  <a:srgbClr val="717074"/>
                </a:solidFill>
              </a:rPr>
              <a:t>EMC CONFIDENTIAL—INTERNAL USE ONLY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366714" y="5033041"/>
            <a:ext cx="1676741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lang="en-US" sz="600" dirty="0" smtClean="0">
                <a:solidFill>
                  <a:srgbClr val="717074"/>
                </a:solidFill>
              </a:rPr>
              <a:t>EMC CONFIDENTIAL—INTERNAL USE ONLY</a:t>
            </a:r>
          </a:p>
        </p:txBody>
      </p:sp>
      <p:pic>
        <p:nvPicPr>
          <p:cNvPr id="6" name="Picture 5" descr="EMC-Tab-RGB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3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  <p:sldLayoutId id="2147484248" r:id="rId12"/>
    <p:sldLayoutId id="2147484249" r:id="rId13"/>
    <p:sldLayoutId id="2147484250" r:id="rId14"/>
    <p:sldLayoutId id="2147484251" r:id="rId15"/>
    <p:sldLayoutId id="2147484252" r:id="rId16"/>
    <p:sldLayoutId id="2147484253" r:id="rId17"/>
    <p:sldLayoutId id="2147484254" r:id="rId18"/>
    <p:sldLayoutId id="2147484255" r:id="rId1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01100" y="5033041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 defTabSz="457200"/>
            <a:fld id="{61F684CE-B7BB-4223-BA2B-B47808B845F1}" type="slidenum">
              <a:rPr lang="en-US" smtClean="0">
                <a:solidFill>
                  <a:srgbClr val="717074"/>
                </a:solidFill>
              </a:rPr>
              <a:pPr algn="r" defTabSz="457200"/>
              <a:t>‹#›</a:t>
            </a:fld>
            <a:endParaRPr lang="en-US" dirty="0" smtClean="0">
              <a:solidFill>
                <a:srgbClr val="71707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 bwMode="gray">
          <a:xfrm>
            <a:off x="366714" y="5033041"/>
            <a:ext cx="1676741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lang="en-US" sz="600" dirty="0" smtClean="0">
                <a:solidFill>
                  <a:srgbClr val="717074"/>
                </a:solidFill>
              </a:rPr>
              <a:t>EMC CONFIDENTIAL—INTERNAL USE ONLY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366714" y="5033041"/>
            <a:ext cx="1676741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lang="en-US" sz="600" dirty="0" smtClean="0">
                <a:solidFill>
                  <a:srgbClr val="717074"/>
                </a:solidFill>
              </a:rPr>
              <a:t>EMC CONFIDENTIAL—INTERNAL USE ONLY</a:t>
            </a:r>
          </a:p>
        </p:txBody>
      </p:sp>
      <p:pic>
        <p:nvPicPr>
          <p:cNvPr id="6" name="Picture 5" descr="EMC-Tab-RGB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4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  <p:sldLayoutId id="2147484268" r:id="rId12"/>
    <p:sldLayoutId id="2147484269" r:id="rId13"/>
    <p:sldLayoutId id="2147484270" r:id="rId14"/>
    <p:sldLayoutId id="2147484271" r:id="rId15"/>
    <p:sldLayoutId id="2147484272" r:id="rId16"/>
    <p:sldLayoutId id="2147484273" r:id="rId17"/>
    <p:sldLayoutId id="2147484274" r:id="rId18"/>
    <p:sldLayoutId id="2147484275" r:id="rId1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01100" y="5033041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 defTabSz="457200"/>
            <a:fld id="{61F684CE-B7BB-4223-BA2B-B47808B845F1}" type="slidenum">
              <a:rPr lang="en-US" smtClean="0">
                <a:solidFill>
                  <a:srgbClr val="717074"/>
                </a:solidFill>
              </a:rPr>
              <a:pPr algn="r" defTabSz="457200"/>
              <a:t>‹#›</a:t>
            </a:fld>
            <a:endParaRPr lang="en-US" dirty="0" smtClean="0">
              <a:solidFill>
                <a:srgbClr val="71707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 bwMode="gray">
          <a:xfrm>
            <a:off x="366714" y="5033041"/>
            <a:ext cx="2213008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717074"/>
                </a:solidFill>
              </a:rPr>
              <a:t>© Copyright 2015 EMC Corporation. All rights reserved.</a:t>
            </a:r>
          </a:p>
        </p:txBody>
      </p:sp>
      <p:pic>
        <p:nvPicPr>
          <p:cNvPr id="2" name="Picture 1" descr="EMC-Tab-RGB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3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  <p:sldLayoutId id="2147484288" r:id="rId12"/>
    <p:sldLayoutId id="2147484289" r:id="rId13"/>
    <p:sldLayoutId id="2147484290" r:id="rId14"/>
    <p:sldLayoutId id="2147484291" r:id="rId15"/>
    <p:sldLayoutId id="2147484292" r:id="rId16"/>
    <p:sldLayoutId id="2147484293" r:id="rId17"/>
    <p:sldLayoutId id="2147484294" r:id="rId18"/>
    <p:sldLayoutId id="2147484295" r:id="rId1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01100" y="5033041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 defTabSz="457200"/>
            <a:fld id="{61F684CE-B7BB-4223-BA2B-B47808B845F1}" type="slidenum">
              <a:rPr lang="en-US" smtClean="0">
                <a:solidFill>
                  <a:srgbClr val="717074"/>
                </a:solidFill>
              </a:rPr>
              <a:pPr algn="r" defTabSz="457200"/>
              <a:t>‹#›</a:t>
            </a:fld>
            <a:endParaRPr lang="en-US" dirty="0" smtClean="0">
              <a:solidFill>
                <a:srgbClr val="71707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 bwMode="gray">
          <a:xfrm>
            <a:off x="366714" y="5033041"/>
            <a:ext cx="2213008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717074"/>
                </a:solidFill>
              </a:rPr>
              <a:t>© Copyright 2015 EMC Corporation. All rights reserved.</a:t>
            </a:r>
          </a:p>
        </p:txBody>
      </p:sp>
      <p:pic>
        <p:nvPicPr>
          <p:cNvPr id="2" name="Picture 1" descr="EMC-Tab-RGB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  <p:sldLayoutId id="2147484308" r:id="rId12"/>
    <p:sldLayoutId id="2147484309" r:id="rId13"/>
    <p:sldLayoutId id="2147484310" r:id="rId14"/>
    <p:sldLayoutId id="2147484311" r:id="rId15"/>
    <p:sldLayoutId id="2147484312" r:id="rId16"/>
    <p:sldLayoutId id="2147484313" r:id="rId17"/>
    <p:sldLayoutId id="2147484314" r:id="rId18"/>
    <p:sldLayoutId id="2147484315" r:id="rId1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01100" y="5033041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 defTabSz="457200"/>
            <a:fld id="{61F684CE-B7BB-4223-BA2B-B47808B845F1}" type="slidenum">
              <a:rPr lang="en-US" smtClean="0">
                <a:solidFill>
                  <a:srgbClr val="717074"/>
                </a:solidFill>
              </a:rPr>
              <a:pPr algn="r" defTabSz="457200"/>
              <a:t>‹#›</a:t>
            </a:fld>
            <a:endParaRPr lang="en-US" dirty="0" smtClean="0">
              <a:solidFill>
                <a:srgbClr val="71707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859395" y="4629149"/>
            <a:ext cx="593222" cy="514350"/>
            <a:chOff x="7618413" y="4303993"/>
            <a:chExt cx="762000" cy="660688"/>
          </a:xfrm>
        </p:grpSpPr>
        <p:sp>
          <p:nvSpPr>
            <p:cNvPr id="9" name="Rectangle 8"/>
            <p:cNvSpPr/>
            <p:nvPr/>
          </p:nvSpPr>
          <p:spPr>
            <a:xfrm>
              <a:off x="7618413" y="4303993"/>
              <a:ext cx="762000" cy="660688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2" name="Picture 11" descr="EMC logo white_300dpi.png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486" y="4429482"/>
              <a:ext cx="531651" cy="18490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 bwMode="gray">
          <a:xfrm>
            <a:off x="366714" y="5033041"/>
            <a:ext cx="2255426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600" dirty="0">
                <a:solidFill>
                  <a:srgbClr val="717074"/>
                </a:solidFill>
              </a:rPr>
              <a:t>EMC CONFIDENTIAL—RESTRICTED INTERNAL USE  ONLY</a:t>
            </a:r>
          </a:p>
        </p:txBody>
      </p:sp>
    </p:spTree>
    <p:extLst>
      <p:ext uri="{BB962C8B-B14F-4D97-AF65-F5344CB8AC3E}">
        <p14:creationId xmlns:p14="http://schemas.microsoft.com/office/powerpoint/2010/main" val="331688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  <p:sldLayoutId id="2147484328" r:id="rId12"/>
    <p:sldLayoutId id="2147484329" r:id="rId13"/>
    <p:sldLayoutId id="2147484330" r:id="rId14"/>
    <p:sldLayoutId id="2147484331" r:id="rId15"/>
    <p:sldLayoutId id="2147484332" r:id="rId16"/>
    <p:sldLayoutId id="2147484333" r:id="rId17"/>
    <p:sldLayoutId id="2147484334" r:id="rId18"/>
    <p:sldLayoutId id="2147484335" r:id="rId19"/>
    <p:sldLayoutId id="2147484336" r:id="rId20"/>
    <p:sldLayoutId id="2147484337" r:id="rId21"/>
    <p:sldLayoutId id="2147484338" r:id="rId22"/>
    <p:sldLayoutId id="2147484339" r:id="rId23"/>
    <p:sldLayoutId id="2147484340" r:id="rId2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01100" y="5033041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 defTabSz="457200"/>
            <a:fld id="{61F684CE-B7BB-4223-BA2B-B47808B845F1}" type="slidenum">
              <a:rPr lang="en-US" smtClean="0">
                <a:solidFill>
                  <a:srgbClr val="717074"/>
                </a:solidFill>
              </a:rPr>
              <a:pPr algn="r" defTabSz="457200"/>
              <a:t>‹#›</a:t>
            </a:fld>
            <a:endParaRPr lang="en-US" smtClean="0">
              <a:solidFill>
                <a:srgbClr val="71707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859395" y="4629149"/>
            <a:ext cx="593222" cy="514350"/>
            <a:chOff x="7618413" y="4303993"/>
            <a:chExt cx="762000" cy="660688"/>
          </a:xfrm>
        </p:grpSpPr>
        <p:sp>
          <p:nvSpPr>
            <p:cNvPr id="9" name="Rectangle 8"/>
            <p:cNvSpPr/>
            <p:nvPr/>
          </p:nvSpPr>
          <p:spPr>
            <a:xfrm>
              <a:off x="7618413" y="4303993"/>
              <a:ext cx="762000" cy="660688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" name="Picture 11" descr="EMC logo white_300dpi.png"/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486" y="4429482"/>
              <a:ext cx="531651" cy="184909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 bwMode="gray">
          <a:xfrm>
            <a:off x="366714" y="5033041"/>
            <a:ext cx="1676741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lang="en-US" sz="600" smtClean="0">
                <a:solidFill>
                  <a:srgbClr val="717074"/>
                </a:solidFill>
              </a:rPr>
              <a:t>EMC CONFIDENTIAL—INTERNAL USE ONLY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366714" y="5033041"/>
            <a:ext cx="1676741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lang="en-US" sz="600" smtClean="0">
                <a:solidFill>
                  <a:srgbClr val="717074"/>
                </a:solidFill>
              </a:rPr>
              <a:t>EMC CONFIDENTIAL—INTERNAL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56965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  <p:sldLayoutId id="2147484353" r:id="rId12"/>
    <p:sldLayoutId id="2147484354" r:id="rId13"/>
    <p:sldLayoutId id="2147484355" r:id="rId14"/>
    <p:sldLayoutId id="2147484356" r:id="rId15"/>
    <p:sldLayoutId id="2147484357" r:id="rId16"/>
    <p:sldLayoutId id="2147484358" r:id="rId17"/>
    <p:sldLayoutId id="2147484359" r:id="rId18"/>
    <p:sldLayoutId id="2147484360" r:id="rId19"/>
    <p:sldLayoutId id="2147484361" r:id="rId20"/>
    <p:sldLayoutId id="2147484362" r:id="rId21"/>
    <p:sldLayoutId id="2147484363" r:id="rId22"/>
    <p:sldLayoutId id="2147484364" r:id="rId23"/>
    <p:sldLayoutId id="2147484365" r:id="rId2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01100" y="5033041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 defTabSz="457200"/>
            <a:fld id="{61F684CE-B7BB-4223-BA2B-B47808B845F1}" type="slidenum">
              <a:rPr lang="en-US" smtClean="0">
                <a:solidFill>
                  <a:srgbClr val="717074"/>
                </a:solidFill>
              </a:rPr>
              <a:pPr algn="r" defTabSz="457200"/>
              <a:t>‹#›</a:t>
            </a:fld>
            <a:endParaRPr lang="en-US" smtClean="0">
              <a:solidFill>
                <a:srgbClr val="71707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859395" y="4629149"/>
            <a:ext cx="593222" cy="514350"/>
            <a:chOff x="7618413" y="4303993"/>
            <a:chExt cx="762000" cy="660688"/>
          </a:xfrm>
        </p:grpSpPr>
        <p:sp>
          <p:nvSpPr>
            <p:cNvPr id="9" name="Rectangle 8"/>
            <p:cNvSpPr/>
            <p:nvPr/>
          </p:nvSpPr>
          <p:spPr>
            <a:xfrm>
              <a:off x="7618413" y="4303993"/>
              <a:ext cx="762000" cy="660688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" name="Picture 11" descr="EMC logo white_300dpi.png"/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486" y="4429482"/>
              <a:ext cx="531651" cy="184909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 bwMode="gray">
          <a:xfrm>
            <a:off x="366714" y="5033041"/>
            <a:ext cx="1676741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lang="en-US" sz="600" smtClean="0">
                <a:solidFill>
                  <a:srgbClr val="717074"/>
                </a:solidFill>
              </a:rPr>
              <a:t>EMC CONFIDENTIAL—INTERNAL USE ONLY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366714" y="5033041"/>
            <a:ext cx="1676741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lang="en-US" sz="600" smtClean="0">
                <a:solidFill>
                  <a:srgbClr val="717074"/>
                </a:solidFill>
              </a:rPr>
              <a:t>EMC CONFIDENTIAL—INTERNAL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74896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  <p:sldLayoutId id="2147484379" r:id="rId13"/>
    <p:sldLayoutId id="2147484380" r:id="rId14"/>
    <p:sldLayoutId id="2147484381" r:id="rId15"/>
    <p:sldLayoutId id="2147484382" r:id="rId16"/>
    <p:sldLayoutId id="2147484383" r:id="rId17"/>
    <p:sldLayoutId id="2147484384" r:id="rId18"/>
    <p:sldLayoutId id="2147484385" r:id="rId19"/>
    <p:sldLayoutId id="2147484386" r:id="rId20"/>
    <p:sldLayoutId id="2147484387" r:id="rId21"/>
    <p:sldLayoutId id="2147484388" r:id="rId22"/>
    <p:sldLayoutId id="2147484389" r:id="rId23"/>
    <p:sldLayoutId id="2147484390" r:id="rId2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1.png"/><Relationship Id="rId5" Type="http://schemas.openxmlformats.org/officeDocument/2006/relationships/hyperlink" Target="mailto:Yang.feng@isilon.com" TargetMode="External"/><Relationship Id="rId1" Type="http://schemas.openxmlformats.org/officeDocument/2006/relationships/slideLayout" Target="../slideLayouts/slideLayout21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microsoft.com/office/2007/relationships/hdphoto" Target="../media/hdphoto1.wdp"/><Relationship Id="rId5" Type="http://schemas.openxmlformats.org/officeDocument/2006/relationships/image" Target="../media/image79.emf"/><Relationship Id="rId6" Type="http://schemas.openxmlformats.org/officeDocument/2006/relationships/image" Target="../media/image80.jpeg"/><Relationship Id="rId7" Type="http://schemas.openxmlformats.org/officeDocument/2006/relationships/image" Target="../media/image81.jpe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microsoft.com/office/2007/relationships/hdphoto" Target="../media/hdphoto8.wdp"/><Relationship Id="rId11" Type="http://schemas.openxmlformats.org/officeDocument/2006/relationships/image" Target="../media/image84.png"/><Relationship Id="rId1" Type="http://schemas.openxmlformats.org/officeDocument/2006/relationships/slideLayout" Target="../slideLayouts/slideLayout220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1" Type="http://schemas.microsoft.com/office/2007/relationships/hdphoto" Target="../media/hdphoto10.wdp"/><Relationship Id="rId12" Type="http://schemas.openxmlformats.org/officeDocument/2006/relationships/image" Target="../media/image88.png"/><Relationship Id="rId13" Type="http://schemas.openxmlformats.org/officeDocument/2006/relationships/image" Target="../media/image89.png"/><Relationship Id="rId14" Type="http://schemas.openxmlformats.org/officeDocument/2006/relationships/image" Target="../media/image90.png"/><Relationship Id="rId1" Type="http://schemas.openxmlformats.org/officeDocument/2006/relationships/slideLayout" Target="../slideLayouts/slideLayout2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jpeg"/><Relationship Id="rId4" Type="http://schemas.microsoft.com/office/2007/relationships/hdphoto" Target="../media/hdphoto1.wdp"/><Relationship Id="rId5" Type="http://schemas.openxmlformats.org/officeDocument/2006/relationships/image" Target="../media/image79.emf"/><Relationship Id="rId6" Type="http://schemas.openxmlformats.org/officeDocument/2006/relationships/image" Target="../media/image85.png"/><Relationship Id="rId7" Type="http://schemas.openxmlformats.org/officeDocument/2006/relationships/image" Target="../media/image41.png"/><Relationship Id="rId8" Type="http://schemas.openxmlformats.org/officeDocument/2006/relationships/image" Target="../media/image86.png"/><Relationship Id="rId9" Type="http://schemas.microsoft.com/office/2007/relationships/hdphoto" Target="../media/hdphoto9.wdp"/><Relationship Id="rId10" Type="http://schemas.openxmlformats.org/officeDocument/2006/relationships/image" Target="../media/image8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microsoft.com/office/2007/relationships/hdphoto" Target="../media/hdphoto11.wdp"/><Relationship Id="rId5" Type="http://schemas.openxmlformats.org/officeDocument/2006/relationships/image" Target="../media/image92.jpeg"/><Relationship Id="rId6" Type="http://schemas.openxmlformats.org/officeDocument/2006/relationships/image" Target="../media/image79.emf"/><Relationship Id="rId7" Type="http://schemas.openxmlformats.org/officeDocument/2006/relationships/image" Target="../media/image93.png"/><Relationship Id="rId8" Type="http://schemas.openxmlformats.org/officeDocument/2006/relationships/image" Target="../media/image38.jpeg"/><Relationship Id="rId1" Type="http://schemas.openxmlformats.org/officeDocument/2006/relationships/slideLayout" Target="../slideLayouts/slideLayout219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38.jpe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219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38.jpe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1" Type="http://schemas.openxmlformats.org/officeDocument/2006/relationships/slideLayout" Target="../slideLayouts/slideLayout218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38.jpe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18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microsoft.com/office/2007/relationships/hdphoto" Target="../media/hdphoto1.wdp"/><Relationship Id="rId5" Type="http://schemas.openxmlformats.org/officeDocument/2006/relationships/image" Target="../media/image38.jpeg"/><Relationship Id="rId6" Type="http://schemas.openxmlformats.org/officeDocument/2006/relationships/image" Target="../media/image99.png"/><Relationship Id="rId7" Type="http://schemas.microsoft.com/office/2007/relationships/hdphoto" Target="../media/hdphoto12.wdp"/><Relationship Id="rId1" Type="http://schemas.openxmlformats.org/officeDocument/2006/relationships/slideLayout" Target="../slideLayouts/slideLayout219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98.jpeg"/><Relationship Id="rId5" Type="http://schemas.microsoft.com/office/2007/relationships/hdphoto" Target="../media/hdphoto1.wdp"/><Relationship Id="rId6" Type="http://schemas.openxmlformats.org/officeDocument/2006/relationships/image" Target="../media/image38.jpeg"/><Relationship Id="rId7" Type="http://schemas.openxmlformats.org/officeDocument/2006/relationships/image" Target="../media/image101.png"/><Relationship Id="rId8" Type="http://schemas.microsoft.com/office/2007/relationships/hdphoto" Target="../media/hdphoto13.wdp"/><Relationship Id="rId1" Type="http://schemas.openxmlformats.org/officeDocument/2006/relationships/slideLayout" Target="../slideLayouts/slideLayout220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microsoft.com/office/2007/relationships/hdphoto" Target="../media/hdphoto1.wdp"/><Relationship Id="rId5" Type="http://schemas.openxmlformats.org/officeDocument/2006/relationships/image" Target="../media/image102.png"/><Relationship Id="rId6" Type="http://schemas.microsoft.com/office/2007/relationships/hdphoto" Target="../media/hdphoto14.wdp"/><Relationship Id="rId7" Type="http://schemas.openxmlformats.org/officeDocument/2006/relationships/image" Target="../media/image101.png"/><Relationship Id="rId8" Type="http://schemas.microsoft.com/office/2007/relationships/hdphoto" Target="../media/hdphoto13.wdp"/><Relationship Id="rId9" Type="http://schemas.openxmlformats.org/officeDocument/2006/relationships/image" Target="../media/image38.jpeg"/><Relationship Id="rId10" Type="http://schemas.openxmlformats.org/officeDocument/2006/relationships/image" Target="../media/image103.png"/><Relationship Id="rId11" Type="http://schemas.microsoft.com/office/2007/relationships/hdphoto" Target="../media/hdphoto15.wdp"/><Relationship Id="rId1" Type="http://schemas.openxmlformats.org/officeDocument/2006/relationships/slideLayout" Target="../slideLayouts/slideLayout220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38.jpe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219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microsoft.com/office/2007/relationships/hdphoto" Target="../media/hdphoto1.wdp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22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microsoft.com/office/2007/relationships/hdphoto" Target="../media/hdphoto1.wdp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20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5" Type="http://schemas.microsoft.com/office/2007/relationships/hdphoto" Target="../media/hdphoto16.wdp"/><Relationship Id="rId6" Type="http://schemas.openxmlformats.org/officeDocument/2006/relationships/image" Target="../media/image45.jpeg"/><Relationship Id="rId7" Type="http://schemas.microsoft.com/office/2007/relationships/hdphoto" Target="../media/hdphoto1.wdp"/><Relationship Id="rId8" Type="http://schemas.openxmlformats.org/officeDocument/2006/relationships/image" Target="../media/image38.jpeg"/><Relationship Id="rId9" Type="http://schemas.openxmlformats.org/officeDocument/2006/relationships/image" Target="../media/image107.png"/><Relationship Id="rId1" Type="http://schemas.openxmlformats.org/officeDocument/2006/relationships/slideLayout" Target="../slideLayouts/slideLayout220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1.png"/><Relationship Id="rId12" Type="http://schemas.openxmlformats.org/officeDocument/2006/relationships/image" Target="../media/image112.png"/><Relationship Id="rId13" Type="http://schemas.openxmlformats.org/officeDocument/2006/relationships/image" Target="../media/image113.png"/><Relationship Id="rId14" Type="http://schemas.openxmlformats.org/officeDocument/2006/relationships/image" Target="../media/image38.jpeg"/><Relationship Id="rId1" Type="http://schemas.openxmlformats.org/officeDocument/2006/relationships/slideLayout" Target="../slideLayouts/slideLayout2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5.jpeg"/><Relationship Id="rId4" Type="http://schemas.openxmlformats.org/officeDocument/2006/relationships/image" Target="../media/image45.jpeg"/><Relationship Id="rId5" Type="http://schemas.microsoft.com/office/2007/relationships/hdphoto" Target="../media/hdphoto1.wdp"/><Relationship Id="rId6" Type="http://schemas.openxmlformats.org/officeDocument/2006/relationships/image" Target="../media/image106.jpeg"/><Relationship Id="rId7" Type="http://schemas.microsoft.com/office/2007/relationships/hdphoto" Target="../media/hdphoto16.wdp"/><Relationship Id="rId8" Type="http://schemas.openxmlformats.org/officeDocument/2006/relationships/image" Target="../media/image108.png"/><Relationship Id="rId9" Type="http://schemas.openxmlformats.org/officeDocument/2006/relationships/image" Target="../media/image109.png"/><Relationship Id="rId10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microsoft.com/office/2007/relationships/hdphoto" Target="../media/hdphoto1.wdp"/><Relationship Id="rId5" Type="http://schemas.openxmlformats.org/officeDocument/2006/relationships/image" Target="../media/image110.pn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218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2.png"/><Relationship Id="rId12" Type="http://schemas.openxmlformats.org/officeDocument/2006/relationships/image" Target="../media/image113.png"/><Relationship Id="rId1" Type="http://schemas.openxmlformats.org/officeDocument/2006/relationships/slideLayout" Target="../slideLayouts/slideLayout2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jpeg"/><Relationship Id="rId4" Type="http://schemas.microsoft.com/office/2007/relationships/hdphoto" Target="../media/hdphoto1.wdp"/><Relationship Id="rId5" Type="http://schemas.openxmlformats.org/officeDocument/2006/relationships/image" Target="../media/image114.png"/><Relationship Id="rId6" Type="http://schemas.openxmlformats.org/officeDocument/2006/relationships/image" Target="../media/image110.png"/><Relationship Id="rId7" Type="http://schemas.openxmlformats.org/officeDocument/2006/relationships/image" Target="../media/image109.pn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0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microsoft.com/office/2007/relationships/hdphoto" Target="../media/hdphoto1.wdp"/><Relationship Id="rId5" Type="http://schemas.openxmlformats.org/officeDocument/2006/relationships/image" Target="../media/image117.png"/><Relationship Id="rId1" Type="http://schemas.openxmlformats.org/officeDocument/2006/relationships/slideLayout" Target="../slideLayouts/slideLayout218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microsoft.com/office/2007/relationships/hdphoto" Target="../media/hdphoto1.wdp"/><Relationship Id="rId5" Type="http://schemas.openxmlformats.org/officeDocument/2006/relationships/image" Target="../media/image109.png"/><Relationship Id="rId6" Type="http://schemas.openxmlformats.org/officeDocument/2006/relationships/image" Target="../media/image116.png"/><Relationship Id="rId7" Type="http://schemas.openxmlformats.org/officeDocument/2006/relationships/image" Target="../media/image38.jpeg"/><Relationship Id="rId8" Type="http://schemas.openxmlformats.org/officeDocument/2006/relationships/image" Target="../media/image118.png"/><Relationship Id="rId9" Type="http://schemas.openxmlformats.org/officeDocument/2006/relationships/image" Target="../media/image119.png"/><Relationship Id="rId10" Type="http://schemas.openxmlformats.org/officeDocument/2006/relationships/image" Target="../media/image120.png"/><Relationship Id="rId11" Type="http://schemas.microsoft.com/office/2007/relationships/hdphoto" Target="../media/hdphoto17.wdp"/><Relationship Id="rId1" Type="http://schemas.openxmlformats.org/officeDocument/2006/relationships/slideLayout" Target="../slideLayouts/slideLayout220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5.png"/><Relationship Id="rId5" Type="http://schemas.microsoft.com/office/2007/relationships/hdphoto" Target="../media/hdphoto7.wdp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1" Type="http://schemas.openxmlformats.org/officeDocument/2006/relationships/slideLayout" Target="../slideLayouts/slideLayout218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6.png"/><Relationship Id="rId20" Type="http://schemas.openxmlformats.org/officeDocument/2006/relationships/image" Target="../media/image135.png"/><Relationship Id="rId21" Type="http://schemas.openxmlformats.org/officeDocument/2006/relationships/image" Target="../media/image136.png"/><Relationship Id="rId22" Type="http://schemas.openxmlformats.org/officeDocument/2006/relationships/image" Target="../media/image90.png"/><Relationship Id="rId23" Type="http://schemas.openxmlformats.org/officeDocument/2006/relationships/image" Target="../media/image137.png"/><Relationship Id="rId24" Type="http://schemas.microsoft.com/office/2007/relationships/hdphoto" Target="../media/hdphoto19.wdp"/><Relationship Id="rId10" Type="http://schemas.microsoft.com/office/2007/relationships/hdphoto" Target="../media/hdphoto18.wdp"/><Relationship Id="rId11" Type="http://schemas.openxmlformats.org/officeDocument/2006/relationships/image" Target="../media/image127.png"/><Relationship Id="rId12" Type="http://schemas.openxmlformats.org/officeDocument/2006/relationships/image" Target="../media/image128.png"/><Relationship Id="rId13" Type="http://schemas.openxmlformats.org/officeDocument/2006/relationships/image" Target="../media/image129.png"/><Relationship Id="rId14" Type="http://schemas.openxmlformats.org/officeDocument/2006/relationships/image" Target="../media/image130.png"/><Relationship Id="rId15" Type="http://schemas.openxmlformats.org/officeDocument/2006/relationships/image" Target="../media/image131.png"/><Relationship Id="rId16" Type="http://schemas.openxmlformats.org/officeDocument/2006/relationships/image" Target="../media/image132.png"/><Relationship Id="rId17" Type="http://schemas.openxmlformats.org/officeDocument/2006/relationships/image" Target="../media/image133.png"/><Relationship Id="rId18" Type="http://schemas.openxmlformats.org/officeDocument/2006/relationships/image" Target="../media/image8.jpeg"/><Relationship Id="rId19" Type="http://schemas.openxmlformats.org/officeDocument/2006/relationships/image" Target="../media/image134.png"/><Relationship Id="rId1" Type="http://schemas.openxmlformats.org/officeDocument/2006/relationships/slideLayout" Target="../slideLayouts/slideLayout24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jpeg"/><Relationship Id="rId4" Type="http://schemas.microsoft.com/office/2007/relationships/hdphoto" Target="../media/hdphoto1.wdp"/><Relationship Id="rId5" Type="http://schemas.openxmlformats.org/officeDocument/2006/relationships/image" Target="../media/image117.png"/><Relationship Id="rId6" Type="http://schemas.openxmlformats.org/officeDocument/2006/relationships/image" Target="../media/image123.png"/><Relationship Id="rId7" Type="http://schemas.openxmlformats.org/officeDocument/2006/relationships/image" Target="../media/image124.png"/><Relationship Id="rId8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2.png"/><Relationship Id="rId20" Type="http://schemas.openxmlformats.org/officeDocument/2006/relationships/image" Target="../media/image139.png"/><Relationship Id="rId21" Type="http://schemas.openxmlformats.org/officeDocument/2006/relationships/image" Target="../media/image90.png"/><Relationship Id="rId22" Type="http://schemas.openxmlformats.org/officeDocument/2006/relationships/image" Target="../media/image137.png"/><Relationship Id="rId23" Type="http://schemas.microsoft.com/office/2007/relationships/hdphoto" Target="../media/hdphoto19.wdp"/><Relationship Id="rId10" Type="http://schemas.openxmlformats.org/officeDocument/2006/relationships/image" Target="../media/image133.png"/><Relationship Id="rId11" Type="http://schemas.openxmlformats.org/officeDocument/2006/relationships/image" Target="../media/image130.png"/><Relationship Id="rId12" Type="http://schemas.openxmlformats.org/officeDocument/2006/relationships/image" Target="../media/image138.png"/><Relationship Id="rId13" Type="http://schemas.openxmlformats.org/officeDocument/2006/relationships/image" Target="../media/image8.jpeg"/><Relationship Id="rId14" Type="http://schemas.openxmlformats.org/officeDocument/2006/relationships/image" Target="../media/image117.png"/><Relationship Id="rId15" Type="http://schemas.openxmlformats.org/officeDocument/2006/relationships/image" Target="../media/image123.png"/><Relationship Id="rId16" Type="http://schemas.openxmlformats.org/officeDocument/2006/relationships/image" Target="../media/image124.png"/><Relationship Id="rId17" Type="http://schemas.openxmlformats.org/officeDocument/2006/relationships/image" Target="../media/image125.png"/><Relationship Id="rId18" Type="http://schemas.openxmlformats.org/officeDocument/2006/relationships/image" Target="../media/image126.png"/><Relationship Id="rId19" Type="http://schemas.microsoft.com/office/2007/relationships/hdphoto" Target="../media/hdphoto18.wdp"/><Relationship Id="rId1" Type="http://schemas.openxmlformats.org/officeDocument/2006/relationships/slideLayout" Target="../slideLayouts/slideLayout24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jpeg"/><Relationship Id="rId4" Type="http://schemas.microsoft.com/office/2007/relationships/hdphoto" Target="../media/hdphoto1.wdp"/><Relationship Id="rId5" Type="http://schemas.openxmlformats.org/officeDocument/2006/relationships/image" Target="../media/image128.png"/><Relationship Id="rId6" Type="http://schemas.openxmlformats.org/officeDocument/2006/relationships/image" Target="../media/image127.png"/><Relationship Id="rId7" Type="http://schemas.openxmlformats.org/officeDocument/2006/relationships/image" Target="../media/image129.png"/><Relationship Id="rId8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hdphoto" Target="../media/hdphoto2.wdp"/><Relationship Id="rId20" Type="http://schemas.openxmlformats.org/officeDocument/2006/relationships/image" Target="../media/image61.png"/><Relationship Id="rId21" Type="http://schemas.openxmlformats.org/officeDocument/2006/relationships/image" Target="../media/image62.png"/><Relationship Id="rId22" Type="http://schemas.openxmlformats.org/officeDocument/2006/relationships/image" Target="../media/image63.png"/><Relationship Id="rId10" Type="http://schemas.openxmlformats.org/officeDocument/2006/relationships/image" Target="../media/image54.png"/><Relationship Id="rId11" Type="http://schemas.microsoft.com/office/2007/relationships/hdphoto" Target="../media/hdphoto3.wdp"/><Relationship Id="rId12" Type="http://schemas.openxmlformats.org/officeDocument/2006/relationships/image" Target="../media/image55.jpeg"/><Relationship Id="rId13" Type="http://schemas.openxmlformats.org/officeDocument/2006/relationships/image" Target="../media/image56.png"/><Relationship Id="rId14" Type="http://schemas.microsoft.com/office/2007/relationships/hdphoto" Target="../media/hdphoto4.wdp"/><Relationship Id="rId15" Type="http://schemas.openxmlformats.org/officeDocument/2006/relationships/image" Target="../media/image57.png"/><Relationship Id="rId16" Type="http://schemas.openxmlformats.org/officeDocument/2006/relationships/image" Target="../media/image58.png"/><Relationship Id="rId17" Type="http://schemas.microsoft.com/office/2007/relationships/hdphoto" Target="../media/hdphoto5.wdp"/><Relationship Id="rId18" Type="http://schemas.openxmlformats.org/officeDocument/2006/relationships/image" Target="../media/image59.png"/><Relationship Id="rId19" Type="http://schemas.openxmlformats.org/officeDocument/2006/relationships/image" Target="../media/image60.png"/><Relationship Id="rId1" Type="http://schemas.openxmlformats.org/officeDocument/2006/relationships/slideLayout" Target="../slideLayouts/slideLayout220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38.jpeg"/><Relationship Id="rId5" Type="http://schemas.openxmlformats.org/officeDocument/2006/relationships/image" Target="../media/image140.png"/><Relationship Id="rId1" Type="http://schemas.openxmlformats.org/officeDocument/2006/relationships/slideLayout" Target="../slideLayouts/slideLayout219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141.jpeg"/><Relationship Id="rId5" Type="http://schemas.openxmlformats.org/officeDocument/2006/relationships/image" Target="../media/image38.jpe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8" Type="http://schemas.openxmlformats.org/officeDocument/2006/relationships/image" Target="../media/image144.png"/><Relationship Id="rId1" Type="http://schemas.openxmlformats.org/officeDocument/2006/relationships/slideLayout" Target="../slideLayouts/slideLayout220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145.jpeg"/><Relationship Id="rId5" Type="http://schemas.openxmlformats.org/officeDocument/2006/relationships/image" Target="../media/image141.jpeg"/><Relationship Id="rId6" Type="http://schemas.openxmlformats.org/officeDocument/2006/relationships/image" Target="../media/image146.png"/><Relationship Id="rId7" Type="http://schemas.openxmlformats.org/officeDocument/2006/relationships/image" Target="../media/image142.png"/><Relationship Id="rId8" Type="http://schemas.openxmlformats.org/officeDocument/2006/relationships/image" Target="../media/image143.png"/><Relationship Id="rId9" Type="http://schemas.openxmlformats.org/officeDocument/2006/relationships/image" Target="../media/image144.png"/><Relationship Id="rId1" Type="http://schemas.openxmlformats.org/officeDocument/2006/relationships/slideLayout" Target="../slideLayouts/slideLayout220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png"/><Relationship Id="rId12" Type="http://schemas.openxmlformats.org/officeDocument/2006/relationships/image" Target="../media/image57.png"/><Relationship Id="rId13" Type="http://schemas.openxmlformats.org/officeDocument/2006/relationships/image" Target="../media/image67.png"/><Relationship Id="rId14" Type="http://schemas.openxmlformats.org/officeDocument/2006/relationships/image" Target="../media/image68.png"/><Relationship Id="rId1" Type="http://schemas.openxmlformats.org/officeDocument/2006/relationships/slideLayout" Target="../slideLayouts/slideLayout24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microsoft.com/office/2007/relationships/hdphoto" Target="../media/hdphoto6.wdp"/><Relationship Id="rId8" Type="http://schemas.openxmlformats.org/officeDocument/2006/relationships/image" Target="../media/image55.jpeg"/><Relationship Id="rId9" Type="http://schemas.openxmlformats.org/officeDocument/2006/relationships/image" Target="../media/image56.png"/><Relationship Id="rId10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218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18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18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38.jpe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18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5.png"/><Relationship Id="rId5" Type="http://schemas.microsoft.com/office/2007/relationships/hdphoto" Target="../media/hdphoto7.wdp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1" Type="http://schemas.openxmlformats.org/officeDocument/2006/relationships/slideLayout" Target="../slideLayouts/slideLayout218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ilon-Image-HI-RE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0900" y="0"/>
            <a:ext cx="5731187" cy="51309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4176488"/>
            <a:ext cx="8383588" cy="413989"/>
          </a:xfrm>
          <a:prstGeom prst="rect">
            <a:avLst/>
          </a:prstGeom>
        </p:spPr>
        <p:txBody>
          <a:bodyPr/>
          <a:lstStyle/>
          <a:p>
            <a:r>
              <a:rPr lang="en-US" altLang="en-US" sz="2800" dirty="0" smtClean="0">
                <a:solidFill>
                  <a:schemeClr val="bg1"/>
                </a:solidFill>
              </a:rPr>
              <a:t>EMC 数据湖解决方案</a:t>
            </a:r>
            <a:br>
              <a:rPr lang="en-US" altLang="en-US" sz="2800" dirty="0" smtClean="0">
                <a:solidFill>
                  <a:schemeClr val="bg1"/>
                </a:solidFill>
              </a:rPr>
            </a:b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Data lake 2.0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2" name="Picture 11" descr="EMC-Tab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228" y="4608512"/>
            <a:ext cx="622433" cy="54133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801100" y="5033041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 defTabSz="457200"/>
            <a:fld id="{61F684CE-B7BB-4223-BA2B-B47808B845F1}" type="slidenum">
              <a:rPr lang="en-US" smtClean="0">
                <a:solidFill>
                  <a:srgbClr val="717074"/>
                </a:solidFill>
              </a:rPr>
              <a:pPr algn="r" defTabSz="457200"/>
              <a:t>1</a:t>
            </a:fld>
            <a:endParaRPr lang="en-US" dirty="0" smtClean="0">
              <a:solidFill>
                <a:srgbClr val="717074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79412" y="4587756"/>
            <a:ext cx="8383587" cy="269994"/>
          </a:xfrm>
        </p:spPr>
        <p:txBody>
          <a:bodyPr/>
          <a:lstStyle/>
          <a:p>
            <a:r>
              <a:rPr lang="en-US" dirty="0" smtClean="0">
                <a:hlinkClick r:id="rId5"/>
              </a:rPr>
              <a:t>Yang.feng@isilon.com</a:t>
            </a:r>
            <a:endParaRPr lang="en-US" dirty="0" smtClean="0"/>
          </a:p>
          <a:p>
            <a:r>
              <a:rPr lang="en-US" dirty="0" smtClean="0"/>
              <a:t>13811460154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12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243" descr="W:\Inprogress\EMC MASTER\EMC CORP MASTER\17034 EMC Isilon Mega Launch PPT_SEPT15\powerpoint\flattened-art\data-water-bk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Rectangle 9"/>
          <p:cNvSpPr>
            <a:spLocks noChangeArrowheads="1"/>
          </p:cNvSpPr>
          <p:nvPr/>
        </p:nvSpPr>
        <p:spPr bwMode="auto">
          <a:xfrm rot="5400000">
            <a:off x="2035770" y="4117681"/>
            <a:ext cx="141186" cy="986332"/>
          </a:xfrm>
          <a:prstGeom prst="rect">
            <a:avLst/>
          </a:prstGeom>
          <a:solidFill>
            <a:srgbClr val="06031B"/>
          </a:solidFill>
          <a:ln>
            <a:solidFill>
              <a:schemeClr val="bg1">
                <a:lumMod val="95000"/>
              </a:schemeClr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73152" tIns="36576" rIns="73152" bIns="36576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8" name="Rectangle 9"/>
          <p:cNvSpPr>
            <a:spLocks noChangeArrowheads="1"/>
          </p:cNvSpPr>
          <p:nvPr/>
        </p:nvSpPr>
        <p:spPr bwMode="auto">
          <a:xfrm rot="5400000">
            <a:off x="3379854" y="4117681"/>
            <a:ext cx="141186" cy="986332"/>
          </a:xfrm>
          <a:prstGeom prst="rect">
            <a:avLst/>
          </a:prstGeom>
          <a:solidFill>
            <a:srgbClr val="06031B"/>
          </a:solidFill>
          <a:ln>
            <a:solidFill>
              <a:schemeClr val="bg1">
                <a:lumMod val="95000"/>
              </a:schemeClr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73152" tIns="36576" rIns="73152" bIns="36576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2" name="Rectangle 9"/>
          <p:cNvSpPr>
            <a:spLocks noChangeArrowheads="1"/>
          </p:cNvSpPr>
          <p:nvPr/>
        </p:nvSpPr>
        <p:spPr bwMode="auto">
          <a:xfrm rot="5400000">
            <a:off x="4755687" y="4117681"/>
            <a:ext cx="141186" cy="986332"/>
          </a:xfrm>
          <a:prstGeom prst="rect">
            <a:avLst/>
          </a:prstGeom>
          <a:solidFill>
            <a:srgbClr val="06031B"/>
          </a:solidFill>
          <a:ln>
            <a:solidFill>
              <a:schemeClr val="bg1">
                <a:lumMod val="95000"/>
              </a:schemeClr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73152" tIns="36576" rIns="73152" bIns="36576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5" name="Rectangle 9"/>
          <p:cNvSpPr>
            <a:spLocks noChangeArrowheads="1"/>
          </p:cNvSpPr>
          <p:nvPr/>
        </p:nvSpPr>
        <p:spPr bwMode="auto">
          <a:xfrm rot="5400000">
            <a:off x="6946437" y="4117681"/>
            <a:ext cx="141186" cy="986332"/>
          </a:xfrm>
          <a:prstGeom prst="rect">
            <a:avLst/>
          </a:prstGeom>
          <a:solidFill>
            <a:srgbClr val="06031B"/>
          </a:solidFill>
          <a:ln>
            <a:solidFill>
              <a:schemeClr val="bg1">
                <a:lumMod val="95000"/>
              </a:schemeClr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73152" tIns="36576" rIns="73152" bIns="36576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05" name="Group 204"/>
          <p:cNvGrpSpPr/>
          <p:nvPr/>
        </p:nvGrpSpPr>
        <p:grpSpPr>
          <a:xfrm>
            <a:off x="6465735" y="3002685"/>
            <a:ext cx="1166281" cy="1220065"/>
            <a:chOff x="1576235" y="3002685"/>
            <a:chExt cx="1166281" cy="1220065"/>
          </a:xfrm>
        </p:grpSpPr>
        <p:sp>
          <p:nvSpPr>
            <p:cNvPr id="234" name="TextBox 233"/>
            <p:cNvSpPr txBox="1"/>
            <p:nvPr/>
          </p:nvSpPr>
          <p:spPr>
            <a:xfrm>
              <a:off x="1576235" y="3151095"/>
              <a:ext cx="1166281" cy="580569"/>
            </a:xfrm>
            <a:prstGeom prst="rect">
              <a:avLst/>
            </a:prstGeom>
            <a:noFill/>
          </p:spPr>
          <p:txBody>
            <a:bodyPr vert="wordArtVert" wrap="square" rtlCol="0" anchor="t" anchorCtr="0">
              <a:spAutoFit/>
            </a:bodyPr>
            <a:lstStyle/>
            <a:p>
              <a:pPr algn="ctr" defTabSz="457200"/>
              <a:r>
                <a:rPr lang="en-US" sz="600" dirty="0">
                  <a:solidFill>
                    <a:srgbClr val="FFFFFF"/>
                  </a:solidFill>
                  <a:effectLst>
                    <a:glow rad="228600">
                      <a:srgbClr val="2C95DD">
                        <a:satMod val="175000"/>
                        <a:alpha val="40000"/>
                      </a:srgbClr>
                    </a:glow>
                  </a:effectLst>
                </a:rPr>
                <a:t>01010 101001001001011 001010101</a:t>
              </a:r>
            </a:p>
          </p:txBody>
        </p:sp>
        <p:grpSp>
          <p:nvGrpSpPr>
            <p:cNvPr id="213" name="Group 212"/>
            <p:cNvGrpSpPr/>
            <p:nvPr/>
          </p:nvGrpSpPr>
          <p:grpSpPr>
            <a:xfrm>
              <a:off x="1579457" y="3002685"/>
              <a:ext cx="1087544" cy="1220065"/>
              <a:chOff x="1579457" y="3002685"/>
              <a:chExt cx="1087544" cy="1220065"/>
            </a:xfrm>
          </p:grpSpPr>
          <p:sp>
            <p:nvSpPr>
              <p:cNvPr id="214" name="Rounded Rectangle 213"/>
              <p:cNvSpPr/>
              <p:nvPr/>
            </p:nvSpPr>
            <p:spPr>
              <a:xfrm rot="16200000">
                <a:off x="1505221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rgbClr val="2C95DD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2C95DD"/>
                    </a:solidFill>
                  </a:rPr>
                  <a:t>SSD</a:t>
                </a:r>
              </a:p>
            </p:txBody>
          </p:sp>
          <p:grpSp>
            <p:nvGrpSpPr>
              <p:cNvPr id="216" name="Group 215"/>
              <p:cNvGrpSpPr/>
              <p:nvPr/>
            </p:nvGrpSpPr>
            <p:grpSpPr>
              <a:xfrm>
                <a:off x="1756949" y="3618103"/>
                <a:ext cx="749242" cy="121406"/>
                <a:chOff x="3924296" y="2885016"/>
                <a:chExt cx="1524007" cy="220134"/>
              </a:xfrm>
            </p:grpSpPr>
            <p:cxnSp>
              <p:nvCxnSpPr>
                <p:cNvPr id="224" name="Straight Connector 223"/>
                <p:cNvCxnSpPr/>
                <p:nvPr/>
              </p:nvCxnSpPr>
              <p:spPr>
                <a:xfrm>
                  <a:off x="3924296" y="2999316"/>
                  <a:ext cx="1524001" cy="0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>
                  <a:off x="4838703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/>
                <p:cNvCxnSpPr/>
                <p:nvPr/>
              </p:nvCxnSpPr>
              <p:spPr>
                <a:xfrm>
                  <a:off x="5139270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/>
              </p:nvCxnSpPr>
              <p:spPr>
                <a:xfrm>
                  <a:off x="5448303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/>
              </p:nvCxnSpPr>
              <p:spPr>
                <a:xfrm>
                  <a:off x="4529670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/>
              </p:nvCxnSpPr>
              <p:spPr>
                <a:xfrm>
                  <a:off x="4229103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/>
                <p:cNvCxnSpPr/>
                <p:nvPr/>
              </p:nvCxnSpPr>
              <p:spPr>
                <a:xfrm>
                  <a:off x="3924303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/>
              </p:nvCxnSpPr>
              <p:spPr>
                <a:xfrm>
                  <a:off x="4686303" y="2885016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7" name="Rounded Rectangle 216"/>
              <p:cNvSpPr/>
              <p:nvPr/>
            </p:nvSpPr>
            <p:spPr>
              <a:xfrm rot="16200000">
                <a:off x="1657111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rgbClr val="2C95DD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2C95DD"/>
                    </a:solidFill>
                  </a:rPr>
                  <a:t>SSD</a:t>
                </a:r>
              </a:p>
            </p:txBody>
          </p:sp>
          <p:sp>
            <p:nvSpPr>
              <p:cNvPr id="218" name="Rounded Rectangle 217"/>
              <p:cNvSpPr/>
              <p:nvPr/>
            </p:nvSpPr>
            <p:spPr>
              <a:xfrm rot="16200000">
                <a:off x="1809001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BABCBE"/>
                    </a:solidFill>
                  </a:rPr>
                  <a:t>HDD</a:t>
                </a:r>
              </a:p>
            </p:txBody>
          </p:sp>
          <p:sp>
            <p:nvSpPr>
              <p:cNvPr id="219" name="Rounded Rectangle 218"/>
              <p:cNvSpPr/>
              <p:nvPr/>
            </p:nvSpPr>
            <p:spPr>
              <a:xfrm rot="16200000">
                <a:off x="1960891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BABCBE"/>
                    </a:solidFill>
                  </a:rPr>
                  <a:t>HDD</a:t>
                </a:r>
              </a:p>
            </p:txBody>
          </p:sp>
          <p:sp>
            <p:nvSpPr>
              <p:cNvPr id="220" name="Rounded Rectangle 219"/>
              <p:cNvSpPr/>
              <p:nvPr/>
            </p:nvSpPr>
            <p:spPr>
              <a:xfrm rot="16200000">
                <a:off x="2112781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BABCBE"/>
                    </a:solidFill>
                  </a:rPr>
                  <a:t>HDD</a:t>
                </a:r>
              </a:p>
            </p:txBody>
          </p:sp>
          <p:sp>
            <p:nvSpPr>
              <p:cNvPr id="221" name="Rounded Rectangle 220"/>
              <p:cNvSpPr/>
              <p:nvPr/>
            </p:nvSpPr>
            <p:spPr>
              <a:xfrm rot="16200000">
                <a:off x="2264669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BABCBE"/>
                    </a:solidFill>
                  </a:rPr>
                  <a:t>HDD</a:t>
                </a:r>
              </a:p>
            </p:txBody>
          </p:sp>
          <p:pic>
            <p:nvPicPr>
              <p:cNvPr id="222" name="Picture 221"/>
              <p:cNvPicPr>
                <a:picLocks noChangeAspect="1"/>
              </p:cNvPicPr>
              <p:nvPr/>
            </p:nvPicPr>
            <p:blipFill>
              <a:blip r:embed="rId5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79457" y="3002685"/>
                <a:ext cx="1087544" cy="210735"/>
              </a:xfrm>
              <a:prstGeom prst="rect">
                <a:avLst/>
              </a:prstGeom>
              <a:effectLst>
                <a:glow rad="254000">
                  <a:schemeClr val="tx2">
                    <a:alpha val="35000"/>
                  </a:schemeClr>
                </a:glow>
              </a:effectLst>
            </p:spPr>
          </p:pic>
          <p:sp>
            <p:nvSpPr>
              <p:cNvPr id="223" name="Rounded Rectangle 222"/>
              <p:cNvSpPr/>
              <p:nvPr/>
            </p:nvSpPr>
            <p:spPr>
              <a:xfrm>
                <a:off x="1746251" y="3352524"/>
                <a:ext cx="759746" cy="161142"/>
              </a:xfrm>
              <a:prstGeom prst="roundRect">
                <a:avLst>
                  <a:gd name="adj" fmla="val 8681"/>
                </a:avLst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900" b="1" dirty="0" err="1">
                    <a:solidFill>
                      <a:srgbClr val="FFFFFF"/>
                    </a:solidFill>
                  </a:rPr>
                  <a:t>ESXi</a:t>
                </a:r>
                <a:endParaRPr lang="en-US" sz="900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66" name="Group 165"/>
          <p:cNvGrpSpPr/>
          <p:nvPr/>
        </p:nvGrpSpPr>
        <p:grpSpPr>
          <a:xfrm>
            <a:off x="4267623" y="3002685"/>
            <a:ext cx="1193168" cy="1220065"/>
            <a:chOff x="1579457" y="3002685"/>
            <a:chExt cx="1193168" cy="1220065"/>
          </a:xfrm>
        </p:grpSpPr>
        <p:sp>
          <p:nvSpPr>
            <p:cNvPr id="189" name="TextBox 188"/>
            <p:cNvSpPr txBox="1"/>
            <p:nvPr/>
          </p:nvSpPr>
          <p:spPr>
            <a:xfrm>
              <a:off x="1606344" y="3142216"/>
              <a:ext cx="1166281" cy="580569"/>
            </a:xfrm>
            <a:prstGeom prst="rect">
              <a:avLst/>
            </a:prstGeom>
            <a:noFill/>
          </p:spPr>
          <p:txBody>
            <a:bodyPr vert="wordArtVert" wrap="square" rtlCol="0" anchor="t" anchorCtr="0">
              <a:spAutoFit/>
            </a:bodyPr>
            <a:lstStyle/>
            <a:p>
              <a:pPr algn="ctr" defTabSz="457200"/>
              <a:r>
                <a:rPr lang="en-US" sz="600" dirty="0">
                  <a:solidFill>
                    <a:srgbClr val="FFFFFF"/>
                  </a:solidFill>
                  <a:effectLst>
                    <a:glow rad="228600">
                      <a:srgbClr val="2C95DD">
                        <a:satMod val="175000"/>
                        <a:alpha val="40000"/>
                      </a:srgbClr>
                    </a:glow>
                  </a:effectLst>
                </a:rPr>
                <a:t>01010 101001001001011 001010101</a:t>
              </a:r>
            </a:p>
          </p:txBody>
        </p:sp>
        <p:grpSp>
          <p:nvGrpSpPr>
            <p:cNvPr id="168" name="Group 167"/>
            <p:cNvGrpSpPr/>
            <p:nvPr/>
          </p:nvGrpSpPr>
          <p:grpSpPr>
            <a:xfrm>
              <a:off x="1579457" y="3002685"/>
              <a:ext cx="1087544" cy="1220065"/>
              <a:chOff x="1579457" y="3002685"/>
              <a:chExt cx="1087544" cy="1220065"/>
            </a:xfrm>
          </p:grpSpPr>
          <p:sp>
            <p:nvSpPr>
              <p:cNvPr id="169" name="Rounded Rectangle 168"/>
              <p:cNvSpPr/>
              <p:nvPr/>
            </p:nvSpPr>
            <p:spPr>
              <a:xfrm rot="16200000">
                <a:off x="1505221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rgbClr val="2C95DD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2C95DD"/>
                    </a:solidFill>
                  </a:rPr>
                  <a:t>SSD</a:t>
                </a:r>
              </a:p>
            </p:txBody>
          </p:sp>
          <p:grpSp>
            <p:nvGrpSpPr>
              <p:cNvPr id="170" name="Group 169"/>
              <p:cNvGrpSpPr/>
              <p:nvPr/>
            </p:nvGrpSpPr>
            <p:grpSpPr>
              <a:xfrm>
                <a:off x="1756949" y="3618103"/>
                <a:ext cx="749242" cy="121406"/>
                <a:chOff x="3924296" y="2885016"/>
                <a:chExt cx="1524007" cy="220134"/>
              </a:xfrm>
            </p:grpSpPr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3924296" y="2999316"/>
                  <a:ext cx="1524001" cy="0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>
                  <a:off x="4838703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5139270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>
                  <a:off x="5448303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4529670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4229103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/>
              </p:nvCxnSpPr>
              <p:spPr>
                <a:xfrm>
                  <a:off x="3924303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4686303" y="2885016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1" name="Rounded Rectangle 170"/>
              <p:cNvSpPr/>
              <p:nvPr/>
            </p:nvSpPr>
            <p:spPr>
              <a:xfrm rot="16200000">
                <a:off x="1657111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rgbClr val="2C95DD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2C95DD"/>
                    </a:solidFill>
                  </a:rPr>
                  <a:t>SSD</a:t>
                </a:r>
              </a:p>
            </p:txBody>
          </p:sp>
          <p:sp>
            <p:nvSpPr>
              <p:cNvPr id="172" name="Rounded Rectangle 171"/>
              <p:cNvSpPr/>
              <p:nvPr/>
            </p:nvSpPr>
            <p:spPr>
              <a:xfrm rot="16200000">
                <a:off x="1809001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BABCBE"/>
                    </a:solidFill>
                  </a:rPr>
                  <a:t>HDD</a:t>
                </a:r>
              </a:p>
            </p:txBody>
          </p:sp>
          <p:sp>
            <p:nvSpPr>
              <p:cNvPr id="173" name="Rounded Rectangle 172"/>
              <p:cNvSpPr/>
              <p:nvPr/>
            </p:nvSpPr>
            <p:spPr>
              <a:xfrm rot="16200000">
                <a:off x="1960891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BABCBE"/>
                    </a:solidFill>
                  </a:rPr>
                  <a:t>HDD</a:t>
                </a:r>
              </a:p>
            </p:txBody>
          </p:sp>
          <p:sp>
            <p:nvSpPr>
              <p:cNvPr id="174" name="Rounded Rectangle 173"/>
              <p:cNvSpPr/>
              <p:nvPr/>
            </p:nvSpPr>
            <p:spPr>
              <a:xfrm rot="16200000">
                <a:off x="2112781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BABCBE"/>
                    </a:solidFill>
                  </a:rPr>
                  <a:t>HDD</a:t>
                </a:r>
              </a:p>
            </p:txBody>
          </p:sp>
          <p:sp>
            <p:nvSpPr>
              <p:cNvPr id="175" name="Rounded Rectangle 174"/>
              <p:cNvSpPr/>
              <p:nvPr/>
            </p:nvSpPr>
            <p:spPr>
              <a:xfrm rot="16200000">
                <a:off x="2264669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BABCBE"/>
                    </a:solidFill>
                  </a:rPr>
                  <a:t>HDD</a:t>
                </a:r>
              </a:p>
            </p:txBody>
          </p:sp>
          <p:pic>
            <p:nvPicPr>
              <p:cNvPr id="178" name="Picture 177"/>
              <p:cNvPicPr>
                <a:picLocks noChangeAspect="1"/>
              </p:cNvPicPr>
              <p:nvPr/>
            </p:nvPicPr>
            <p:blipFill>
              <a:blip r:embed="rId5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79457" y="3002685"/>
                <a:ext cx="1087544" cy="210735"/>
              </a:xfrm>
              <a:prstGeom prst="rect">
                <a:avLst/>
              </a:prstGeom>
              <a:effectLst>
                <a:glow rad="254000">
                  <a:schemeClr val="tx2">
                    <a:alpha val="35000"/>
                  </a:schemeClr>
                </a:glow>
              </a:effectLst>
            </p:spPr>
          </p:pic>
          <p:sp>
            <p:nvSpPr>
              <p:cNvPr id="180" name="Rounded Rectangle 179"/>
              <p:cNvSpPr/>
              <p:nvPr/>
            </p:nvSpPr>
            <p:spPr>
              <a:xfrm>
                <a:off x="1746251" y="3352524"/>
                <a:ext cx="759746" cy="161142"/>
              </a:xfrm>
              <a:prstGeom prst="roundRect">
                <a:avLst>
                  <a:gd name="adj" fmla="val 8681"/>
                </a:avLst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900" b="1" dirty="0" err="1">
                    <a:solidFill>
                      <a:srgbClr val="FFFFFF"/>
                    </a:solidFill>
                  </a:rPr>
                  <a:t>ESXi</a:t>
                </a:r>
                <a:endParaRPr lang="en-US" sz="900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10" name="Group 109"/>
          <p:cNvGrpSpPr/>
          <p:nvPr/>
        </p:nvGrpSpPr>
        <p:grpSpPr>
          <a:xfrm>
            <a:off x="2930238" y="3002685"/>
            <a:ext cx="1166281" cy="1220065"/>
            <a:chOff x="1575572" y="3002685"/>
            <a:chExt cx="1166281" cy="1220065"/>
          </a:xfrm>
        </p:grpSpPr>
        <p:sp>
          <p:nvSpPr>
            <p:cNvPr id="163" name="TextBox 162"/>
            <p:cNvSpPr txBox="1"/>
            <p:nvPr/>
          </p:nvSpPr>
          <p:spPr>
            <a:xfrm>
              <a:off x="1575572" y="3138966"/>
              <a:ext cx="1166281" cy="580569"/>
            </a:xfrm>
            <a:prstGeom prst="rect">
              <a:avLst/>
            </a:prstGeom>
            <a:noFill/>
          </p:spPr>
          <p:txBody>
            <a:bodyPr vert="wordArtVert" wrap="square" rtlCol="0" anchor="t" anchorCtr="0">
              <a:spAutoFit/>
            </a:bodyPr>
            <a:lstStyle/>
            <a:p>
              <a:pPr algn="ctr" defTabSz="457200"/>
              <a:r>
                <a:rPr lang="en-US" sz="600" dirty="0">
                  <a:solidFill>
                    <a:srgbClr val="FFFFFF"/>
                  </a:solidFill>
                  <a:effectLst>
                    <a:glow rad="228600">
                      <a:srgbClr val="2C95DD">
                        <a:satMod val="175000"/>
                        <a:alpha val="40000"/>
                      </a:srgbClr>
                    </a:glow>
                  </a:effectLst>
                </a:rPr>
                <a:t>01010 101001001001011 001010101</a:t>
              </a:r>
            </a:p>
          </p:txBody>
        </p:sp>
        <p:grpSp>
          <p:nvGrpSpPr>
            <p:cNvPr id="117" name="Group 116"/>
            <p:cNvGrpSpPr/>
            <p:nvPr/>
          </p:nvGrpSpPr>
          <p:grpSpPr>
            <a:xfrm>
              <a:off x="1579457" y="3002685"/>
              <a:ext cx="1087544" cy="1220065"/>
              <a:chOff x="1579457" y="3002685"/>
              <a:chExt cx="1087544" cy="1220065"/>
            </a:xfrm>
          </p:grpSpPr>
          <p:sp>
            <p:nvSpPr>
              <p:cNvPr id="119" name="Rounded Rectangle 118"/>
              <p:cNvSpPr/>
              <p:nvPr/>
            </p:nvSpPr>
            <p:spPr>
              <a:xfrm rot="16200000">
                <a:off x="1505221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rgbClr val="2C95DD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2C95DD"/>
                    </a:solidFill>
                  </a:rPr>
                  <a:t>SSD</a:t>
                </a:r>
              </a:p>
            </p:txBody>
          </p:sp>
          <p:grpSp>
            <p:nvGrpSpPr>
              <p:cNvPr id="120" name="Group 119"/>
              <p:cNvGrpSpPr/>
              <p:nvPr/>
            </p:nvGrpSpPr>
            <p:grpSpPr>
              <a:xfrm>
                <a:off x="1756949" y="3618103"/>
                <a:ext cx="749242" cy="121406"/>
                <a:chOff x="3924296" y="2885016"/>
                <a:chExt cx="1524007" cy="220134"/>
              </a:xfrm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3924296" y="2999316"/>
                  <a:ext cx="1524001" cy="0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4838703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5139270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5448303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4529670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4229103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>
                  <a:off x="3924303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4686303" y="2885016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" name="Rounded Rectangle 120"/>
              <p:cNvSpPr/>
              <p:nvPr/>
            </p:nvSpPr>
            <p:spPr>
              <a:xfrm rot="16200000">
                <a:off x="1657111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rgbClr val="2C95DD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2C95DD"/>
                    </a:solidFill>
                  </a:rPr>
                  <a:t>SSD</a:t>
                </a:r>
              </a:p>
            </p:txBody>
          </p:sp>
          <p:sp>
            <p:nvSpPr>
              <p:cNvPr id="127" name="Rounded Rectangle 126"/>
              <p:cNvSpPr/>
              <p:nvPr/>
            </p:nvSpPr>
            <p:spPr>
              <a:xfrm rot="16200000">
                <a:off x="1809001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BABCBE"/>
                    </a:solidFill>
                  </a:rPr>
                  <a:t>HDD</a:t>
                </a:r>
              </a:p>
            </p:txBody>
          </p:sp>
          <p:sp>
            <p:nvSpPr>
              <p:cNvPr id="128" name="Rounded Rectangle 127"/>
              <p:cNvSpPr/>
              <p:nvPr/>
            </p:nvSpPr>
            <p:spPr>
              <a:xfrm rot="16200000">
                <a:off x="1960891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BABCBE"/>
                    </a:solidFill>
                  </a:rPr>
                  <a:t>HDD</a:t>
                </a:r>
              </a:p>
            </p:txBody>
          </p:sp>
          <p:sp>
            <p:nvSpPr>
              <p:cNvPr id="131" name="Rounded Rectangle 130"/>
              <p:cNvSpPr/>
              <p:nvPr/>
            </p:nvSpPr>
            <p:spPr>
              <a:xfrm rot="16200000">
                <a:off x="2112781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BABCBE"/>
                    </a:solidFill>
                  </a:rPr>
                  <a:t>HDD</a:t>
                </a:r>
              </a:p>
            </p:txBody>
          </p:sp>
          <p:sp>
            <p:nvSpPr>
              <p:cNvPr id="137" name="Rounded Rectangle 136"/>
              <p:cNvSpPr/>
              <p:nvPr/>
            </p:nvSpPr>
            <p:spPr>
              <a:xfrm rot="16200000">
                <a:off x="2264669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BABCBE"/>
                    </a:solidFill>
                  </a:rPr>
                  <a:t>HDD</a:t>
                </a:r>
              </a:p>
            </p:txBody>
          </p:sp>
          <p:pic>
            <p:nvPicPr>
              <p:cNvPr id="139" name="Picture 138"/>
              <p:cNvPicPr>
                <a:picLocks noChangeAspect="1"/>
              </p:cNvPicPr>
              <p:nvPr/>
            </p:nvPicPr>
            <p:blipFill>
              <a:blip r:embed="rId5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79457" y="3002685"/>
                <a:ext cx="1087544" cy="210735"/>
              </a:xfrm>
              <a:prstGeom prst="rect">
                <a:avLst/>
              </a:prstGeom>
              <a:effectLst>
                <a:glow rad="254000">
                  <a:schemeClr val="tx2">
                    <a:alpha val="35000"/>
                  </a:schemeClr>
                </a:glow>
              </a:effectLst>
            </p:spPr>
          </p:pic>
          <p:sp>
            <p:nvSpPr>
              <p:cNvPr id="144" name="Rounded Rectangle 143"/>
              <p:cNvSpPr/>
              <p:nvPr/>
            </p:nvSpPr>
            <p:spPr>
              <a:xfrm>
                <a:off x="1746251" y="3352524"/>
                <a:ext cx="759746" cy="161142"/>
              </a:xfrm>
              <a:prstGeom prst="roundRect">
                <a:avLst>
                  <a:gd name="adj" fmla="val 8681"/>
                </a:avLst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900" b="1" dirty="0" err="1">
                    <a:solidFill>
                      <a:srgbClr val="FFFFFF"/>
                    </a:solidFill>
                  </a:rPr>
                  <a:t>ESXi</a:t>
                </a:r>
                <a:endParaRPr lang="en-US" sz="900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1574175" y="3002685"/>
            <a:ext cx="1166281" cy="1220065"/>
            <a:chOff x="1574175" y="3002685"/>
            <a:chExt cx="1166281" cy="1220065"/>
          </a:xfrm>
        </p:grpSpPr>
        <p:sp>
          <p:nvSpPr>
            <p:cNvPr id="207" name="TextBox 206"/>
            <p:cNvSpPr txBox="1"/>
            <p:nvPr/>
          </p:nvSpPr>
          <p:spPr>
            <a:xfrm>
              <a:off x="1574175" y="3134688"/>
              <a:ext cx="1166281" cy="580569"/>
            </a:xfrm>
            <a:prstGeom prst="rect">
              <a:avLst/>
            </a:prstGeom>
            <a:noFill/>
          </p:spPr>
          <p:txBody>
            <a:bodyPr vert="wordArtVert" wrap="square" rtlCol="0" anchor="t" anchorCtr="0">
              <a:spAutoFit/>
            </a:bodyPr>
            <a:lstStyle/>
            <a:p>
              <a:pPr algn="ctr" defTabSz="457200"/>
              <a:r>
                <a:rPr lang="en-US" sz="600" dirty="0" smtClean="0">
                  <a:solidFill>
                    <a:srgbClr val="FFFFFF"/>
                  </a:solidFill>
                  <a:effectLst>
                    <a:glow rad="228600">
                      <a:srgbClr val="2C95DD">
                        <a:satMod val="175000"/>
                        <a:alpha val="40000"/>
                      </a:srgbClr>
                    </a:glow>
                  </a:effectLst>
                </a:rPr>
                <a:t>01010 101001001001011 001010101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79457" y="3002685"/>
              <a:ext cx="1087544" cy="1220065"/>
              <a:chOff x="1579457" y="3002685"/>
              <a:chExt cx="1087544" cy="1220065"/>
            </a:xfrm>
          </p:grpSpPr>
          <p:sp>
            <p:nvSpPr>
              <p:cNvPr id="118" name="Rounded Rectangle 117"/>
              <p:cNvSpPr/>
              <p:nvPr/>
            </p:nvSpPr>
            <p:spPr>
              <a:xfrm rot="16200000">
                <a:off x="1505221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rgbClr val="2C95DD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2C95DD"/>
                    </a:solidFill>
                  </a:rPr>
                  <a:t>SSD</a:t>
                </a:r>
              </a:p>
            </p:txBody>
          </p:sp>
          <p:grpSp>
            <p:nvGrpSpPr>
              <p:cNvPr id="129" name="Group 128"/>
              <p:cNvGrpSpPr/>
              <p:nvPr/>
            </p:nvGrpSpPr>
            <p:grpSpPr>
              <a:xfrm>
                <a:off x="1756949" y="3618103"/>
                <a:ext cx="749242" cy="121406"/>
                <a:chOff x="3924296" y="2885016"/>
                <a:chExt cx="1524007" cy="220134"/>
              </a:xfrm>
            </p:grpSpPr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3924296" y="2999316"/>
                  <a:ext cx="1524001" cy="0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4838703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5139270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448303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4529670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4229103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3924303" y="2995422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4686303" y="2885016"/>
                  <a:ext cx="0" cy="109728"/>
                </a:xfrm>
                <a:prstGeom prst="line">
                  <a:avLst/>
                </a:prstGeom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4" name="Rounded Rectangle 113"/>
              <p:cNvSpPr/>
              <p:nvPr/>
            </p:nvSpPr>
            <p:spPr>
              <a:xfrm rot="16200000">
                <a:off x="1657111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rgbClr val="2C95DD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2C95DD"/>
                    </a:solidFill>
                  </a:rPr>
                  <a:t>SSD</a:t>
                </a:r>
              </a:p>
            </p:txBody>
          </p:sp>
          <p:sp>
            <p:nvSpPr>
              <p:cNvPr id="130" name="Rounded Rectangle 129"/>
              <p:cNvSpPr/>
              <p:nvPr/>
            </p:nvSpPr>
            <p:spPr>
              <a:xfrm rot="16200000">
                <a:off x="1809001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BABCBE"/>
                    </a:solidFill>
                  </a:rPr>
                  <a:t>HDD</a:t>
                </a:r>
              </a:p>
            </p:txBody>
          </p:sp>
          <p:sp>
            <p:nvSpPr>
              <p:cNvPr id="132" name="Rounded Rectangle 131"/>
              <p:cNvSpPr/>
              <p:nvPr/>
            </p:nvSpPr>
            <p:spPr>
              <a:xfrm rot="16200000">
                <a:off x="1960891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BABCBE"/>
                    </a:solidFill>
                  </a:rPr>
                  <a:t>HDD</a:t>
                </a:r>
              </a:p>
            </p:txBody>
          </p:sp>
          <p:sp>
            <p:nvSpPr>
              <p:cNvPr id="134" name="Rounded Rectangle 133"/>
              <p:cNvSpPr/>
              <p:nvPr/>
            </p:nvSpPr>
            <p:spPr>
              <a:xfrm rot="16200000">
                <a:off x="2112781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BABCBE"/>
                    </a:solidFill>
                  </a:rPr>
                  <a:t>HDD</a:t>
                </a:r>
              </a:p>
            </p:txBody>
          </p:sp>
          <p:sp>
            <p:nvSpPr>
              <p:cNvPr id="136" name="Rounded Rectangle 135"/>
              <p:cNvSpPr/>
              <p:nvPr/>
            </p:nvSpPr>
            <p:spPr>
              <a:xfrm rot="16200000">
                <a:off x="2264669" y="3912445"/>
                <a:ext cx="483242" cy="137367"/>
              </a:xfrm>
              <a:prstGeom prst="roundRect">
                <a:avLst>
                  <a:gd name="adj" fmla="val 19556"/>
                </a:avLst>
              </a:prstGeom>
              <a:solidFill>
                <a:srgbClr val="000000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600" b="1" dirty="0">
                    <a:solidFill>
                      <a:srgbClr val="BABCBE"/>
                    </a:solidFill>
                  </a:rPr>
                  <a:t>HDD</a:t>
                </a:r>
              </a:p>
            </p:txBody>
          </p:sp>
          <p:pic>
            <p:nvPicPr>
              <p:cNvPr id="260" name="Picture 259"/>
              <p:cNvPicPr>
                <a:picLocks noChangeAspect="1"/>
              </p:cNvPicPr>
              <p:nvPr/>
            </p:nvPicPr>
            <p:blipFill>
              <a:blip r:embed="rId5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79457" y="3002685"/>
                <a:ext cx="1087544" cy="210735"/>
              </a:xfrm>
              <a:prstGeom prst="rect">
                <a:avLst/>
              </a:prstGeom>
              <a:effectLst>
                <a:glow rad="254000">
                  <a:schemeClr val="tx2">
                    <a:alpha val="35000"/>
                  </a:schemeClr>
                </a:glow>
              </a:effectLst>
            </p:spPr>
          </p:pic>
          <p:sp>
            <p:nvSpPr>
              <p:cNvPr id="115" name="Rounded Rectangle 114"/>
              <p:cNvSpPr/>
              <p:nvPr/>
            </p:nvSpPr>
            <p:spPr>
              <a:xfrm>
                <a:off x="1746251" y="3352524"/>
                <a:ext cx="759746" cy="161142"/>
              </a:xfrm>
              <a:prstGeom prst="roundRect">
                <a:avLst>
                  <a:gd name="adj" fmla="val 8681"/>
                </a:avLst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200"/>
                <a:r>
                  <a:rPr lang="en-US" sz="900" b="1" dirty="0" err="1">
                    <a:solidFill>
                      <a:srgbClr val="FFFFFF"/>
                    </a:solidFill>
                  </a:rPr>
                  <a:t>ESXi</a:t>
                </a:r>
                <a:endParaRPr lang="en-US" sz="900" b="1" dirty="0">
                  <a:solidFill>
                    <a:srgbClr val="FFFFFF"/>
                  </a:solidFill>
                </a:endParaRPr>
              </a:p>
            </p:txBody>
          </p:sp>
        </p:grpSp>
      </p:grpSp>
      <p:cxnSp>
        <p:nvCxnSpPr>
          <p:cNvPr id="146" name="Straight Connector 145"/>
          <p:cNvCxnSpPr/>
          <p:nvPr/>
        </p:nvCxnSpPr>
        <p:spPr>
          <a:xfrm flipH="1" flipV="1">
            <a:off x="6969207" y="2070668"/>
            <a:ext cx="1" cy="51596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467945" y="2070668"/>
            <a:ext cx="7040880" cy="0"/>
          </a:xfrm>
          <a:prstGeom prst="line">
            <a:avLst/>
          </a:prstGeom>
          <a:ln w="381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1349122" y="2348390"/>
            <a:ext cx="3474720" cy="0"/>
          </a:xfrm>
          <a:prstGeom prst="line">
            <a:avLst/>
          </a:prstGeom>
          <a:ln w="12700" cmpd="sng">
            <a:solidFill>
              <a:schemeClr val="tx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4830390" y="2343150"/>
            <a:ext cx="0" cy="243477"/>
          </a:xfrm>
          <a:prstGeom prst="line">
            <a:avLst/>
          </a:prstGeom>
          <a:ln w="12700" cmpd="sng">
            <a:solidFill>
              <a:schemeClr val="tx2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Isilon</a:t>
            </a:r>
            <a:r>
              <a:rPr lang="en-US" b="1" dirty="0" err="1"/>
              <a:t>SD</a:t>
            </a:r>
            <a:r>
              <a:rPr lang="en-US" dirty="0" smtClean="0"/>
              <a:t> Edge </a:t>
            </a:r>
            <a:r>
              <a:rPr lang="zh-CN" altLang="en-US" dirty="0" smtClean="0"/>
              <a:t>部署</a:t>
            </a:r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2976834" y="1080706"/>
            <a:ext cx="63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dirty="0" smtClean="0">
                <a:solidFill>
                  <a:srgbClr val="FFFFFF"/>
                </a:solidFill>
              </a:rPr>
              <a:t>…</a:t>
            </a:r>
          </a:p>
        </p:txBody>
      </p:sp>
      <p:cxnSp>
        <p:nvCxnSpPr>
          <p:cNvPr id="141" name="Straight Connector 140"/>
          <p:cNvCxnSpPr/>
          <p:nvPr/>
        </p:nvCxnSpPr>
        <p:spPr>
          <a:xfrm flipH="1" flipV="1">
            <a:off x="2086252" y="2070668"/>
            <a:ext cx="4865" cy="51596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2" name="Rectangle 151"/>
          <p:cNvSpPr/>
          <p:nvPr/>
        </p:nvSpPr>
        <p:spPr>
          <a:xfrm>
            <a:off x="295585" y="1389111"/>
            <a:ext cx="600438" cy="411589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700" b="1" dirty="0">
                <a:solidFill>
                  <a:srgbClr val="FFFFFF"/>
                </a:solidFill>
              </a:rPr>
              <a:t>客户端</a:t>
            </a:r>
            <a:r>
              <a:rPr lang="en-US" sz="700" b="1" dirty="0" smtClean="0">
                <a:solidFill>
                  <a:srgbClr val="FFFFFF"/>
                </a:solidFill>
              </a:rPr>
              <a:t> 0</a:t>
            </a:r>
            <a:endParaRPr lang="en-US" sz="700" b="1" dirty="0">
              <a:solidFill>
                <a:srgbClr val="FFFFFF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1012761" y="1389111"/>
            <a:ext cx="600438" cy="411589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00" b="1" dirty="0" smtClean="0">
                <a:solidFill>
                  <a:srgbClr val="FFFFFF"/>
                </a:solidFill>
              </a:rPr>
              <a:t>App 1</a:t>
            </a:r>
            <a:endParaRPr lang="en-US" sz="700" b="1" dirty="0">
              <a:solidFill>
                <a:srgbClr val="FFFFFF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729936" y="1389111"/>
            <a:ext cx="600438" cy="411589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700" b="1" dirty="0">
                <a:solidFill>
                  <a:srgbClr val="FFFFFF"/>
                </a:solidFill>
              </a:rPr>
              <a:t>客户端</a:t>
            </a:r>
            <a:r>
              <a:rPr lang="en-US" sz="700" b="1" dirty="0" smtClean="0">
                <a:solidFill>
                  <a:srgbClr val="FFFFFF"/>
                </a:solidFill>
              </a:rPr>
              <a:t> </a:t>
            </a:r>
            <a:r>
              <a:rPr lang="en-US" sz="7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2447111" y="1389111"/>
            <a:ext cx="600438" cy="411589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00" b="1" dirty="0" smtClean="0">
                <a:solidFill>
                  <a:srgbClr val="FFFFFF"/>
                </a:solidFill>
              </a:rPr>
              <a:t>App 2</a:t>
            </a:r>
            <a:endParaRPr lang="en-US" sz="700" b="1" dirty="0">
              <a:solidFill>
                <a:srgbClr val="FFFFFF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3558821" y="1389111"/>
            <a:ext cx="600438" cy="411589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CN" altLang="en-US" sz="700" b="1" dirty="0">
                <a:solidFill>
                  <a:srgbClr val="FFFFFF"/>
                </a:solidFill>
              </a:rPr>
              <a:t>客户端</a:t>
            </a:r>
            <a:r>
              <a:rPr lang="en-US" sz="700" b="1" dirty="0" smtClean="0">
                <a:solidFill>
                  <a:srgbClr val="FFFFFF"/>
                </a:solidFill>
              </a:rPr>
              <a:t> N</a:t>
            </a:r>
            <a:endParaRPr lang="en-US" sz="700" b="1" dirty="0">
              <a:solidFill>
                <a:srgbClr val="FFFFFF"/>
              </a:solidFill>
            </a:endParaRPr>
          </a:p>
        </p:txBody>
      </p:sp>
      <p:cxnSp>
        <p:nvCxnSpPr>
          <p:cNvPr id="154" name="Straight Connector 153"/>
          <p:cNvCxnSpPr/>
          <p:nvPr/>
        </p:nvCxnSpPr>
        <p:spPr>
          <a:xfrm flipH="1">
            <a:off x="595804" y="1726771"/>
            <a:ext cx="1" cy="342215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1313084" y="1726771"/>
            <a:ext cx="1" cy="342215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2030154" y="1726771"/>
            <a:ext cx="1" cy="342215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H="1">
            <a:off x="2756357" y="1726771"/>
            <a:ext cx="1" cy="342215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H="1">
            <a:off x="3857028" y="1726771"/>
            <a:ext cx="1" cy="342215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3741635" y="1757955"/>
            <a:ext cx="2927564" cy="253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050" dirty="0" smtClean="0">
                <a:solidFill>
                  <a:srgbClr val="FFFFFF"/>
                </a:solidFill>
              </a:rPr>
              <a:t>NFS / SMB/ HTTP / HDFS / Swift / etc.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397585" y="2290832"/>
            <a:ext cx="985056" cy="603252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sz="100" b="1" dirty="0" smtClean="0">
              <a:solidFill>
                <a:srgbClr val="FFFFFF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>
          <a:xfrm flipH="1">
            <a:off x="3455374" y="2364781"/>
            <a:ext cx="2" cy="221846"/>
          </a:xfrm>
          <a:prstGeom prst="line">
            <a:avLst/>
          </a:prstGeom>
          <a:ln w="12700" cmpd="sng">
            <a:solidFill>
              <a:schemeClr val="tx2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014289" y="2374636"/>
            <a:ext cx="0" cy="211990"/>
          </a:xfrm>
          <a:prstGeom prst="line">
            <a:avLst/>
          </a:prstGeom>
          <a:ln w="12700" cmpd="sng">
            <a:solidFill>
              <a:schemeClr val="tx2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1049749" y="1800700"/>
            <a:ext cx="1249322" cy="26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CN" altLang="en-US" sz="1100" dirty="0" smtClean="0">
                <a:solidFill>
                  <a:srgbClr val="FFFFFF"/>
                </a:solidFill>
              </a:rPr>
              <a:t>网络</a:t>
            </a:r>
            <a:endParaRPr lang="en-US" sz="1100" dirty="0" smtClean="0">
              <a:solidFill>
                <a:srgbClr val="FFFFFF"/>
              </a:solidFill>
            </a:endParaRPr>
          </a:p>
        </p:txBody>
      </p:sp>
      <p:pic>
        <p:nvPicPr>
          <p:cNvPr id="6148" name="Picture 4" descr="https://247rack.com/blog/wp-content/uploads/2013/07/vmware-vcenter1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879" y="2580773"/>
            <a:ext cx="741041" cy="19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4" descr="https://247rack.com/blog/wp-content/uploads/2013/07/vmware-vcenter1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129" y="2410686"/>
            <a:ext cx="531492" cy="15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Rounded Rectangle 101"/>
          <p:cNvSpPr/>
          <p:nvPr/>
        </p:nvSpPr>
        <p:spPr>
          <a:xfrm>
            <a:off x="5182726" y="2605522"/>
            <a:ext cx="2299154" cy="72062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161" name="Straight Connector 160"/>
          <p:cNvCxnSpPr/>
          <p:nvPr/>
        </p:nvCxnSpPr>
        <p:spPr>
          <a:xfrm flipH="1" flipV="1">
            <a:off x="3532019" y="2070668"/>
            <a:ext cx="1" cy="534855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593723" y="2605522"/>
            <a:ext cx="4265601" cy="72062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96" name="Rectangle 11"/>
          <p:cNvSpPr>
            <a:spLocks noChangeArrowheads="1"/>
          </p:cNvSpPr>
          <p:nvPr/>
        </p:nvSpPr>
        <p:spPr bwMode="auto">
          <a:xfrm rot="5400000">
            <a:off x="1957103" y="4244815"/>
            <a:ext cx="98858" cy="7320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97" name="Rectangle 27"/>
          <p:cNvSpPr>
            <a:spLocks noChangeArrowheads="1"/>
          </p:cNvSpPr>
          <p:nvPr/>
        </p:nvSpPr>
        <p:spPr bwMode="auto">
          <a:xfrm rot="5400000">
            <a:off x="2084670" y="4336526"/>
            <a:ext cx="122844" cy="548640"/>
          </a:xfrm>
          <a:prstGeom prst="rect">
            <a:avLst/>
          </a:prstGeom>
          <a:solidFill>
            <a:srgbClr val="06031B"/>
          </a:solidFill>
          <a:ln w="9525">
            <a:noFill/>
            <a:miter lim="800000"/>
            <a:headEnd/>
            <a:tailEnd/>
          </a:ln>
        </p:spPr>
        <p:txBody>
          <a:bodyPr wrap="none" lIns="73152" tIns="36576" rIns="73152" bIns="36576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3" name="Text Box 35"/>
          <p:cNvSpPr txBox="1">
            <a:spLocks noChangeArrowheads="1"/>
          </p:cNvSpPr>
          <p:nvPr/>
        </p:nvSpPr>
        <p:spPr bwMode="auto">
          <a:xfrm>
            <a:off x="1808856" y="4759692"/>
            <a:ext cx="551614" cy="10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315" tIns="7315" rIns="7315" bIns="7315">
            <a:spAutoFit/>
          </a:bodyPr>
          <a:lstStyle/>
          <a:p>
            <a:pPr algn="ctr"/>
            <a:r>
              <a:rPr lang="zh-CN" altLang="en-US" sz="600" dirty="0">
                <a:solidFill>
                  <a:srgbClr val="FFFFFF"/>
                </a:solidFill>
              </a:rPr>
              <a:t>容量</a:t>
            </a:r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210" name="Text Box 35"/>
          <p:cNvSpPr txBox="1">
            <a:spLocks noChangeArrowheads="1"/>
          </p:cNvSpPr>
          <p:nvPr/>
        </p:nvSpPr>
        <p:spPr bwMode="auto">
          <a:xfrm>
            <a:off x="3138377" y="4759692"/>
            <a:ext cx="551614" cy="10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315" tIns="7315" rIns="7315" bIns="7315">
            <a:spAutoFit/>
          </a:bodyPr>
          <a:lstStyle/>
          <a:p>
            <a:pPr algn="ctr"/>
            <a:r>
              <a:rPr lang="zh-CN" altLang="en-US" sz="600" dirty="0">
                <a:solidFill>
                  <a:srgbClr val="FFFFFF"/>
                </a:solidFill>
              </a:rPr>
              <a:t>容量</a:t>
            </a:r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237" name="Text Box 35"/>
          <p:cNvSpPr txBox="1">
            <a:spLocks noChangeArrowheads="1"/>
          </p:cNvSpPr>
          <p:nvPr/>
        </p:nvSpPr>
        <p:spPr bwMode="auto">
          <a:xfrm>
            <a:off x="6709461" y="4759692"/>
            <a:ext cx="551614" cy="10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315" tIns="7315" rIns="7315" bIns="7315">
            <a:spAutoFit/>
          </a:bodyPr>
          <a:lstStyle/>
          <a:p>
            <a:pPr algn="ctr"/>
            <a:r>
              <a:rPr lang="zh-CN" altLang="en-US" sz="600" dirty="0">
                <a:solidFill>
                  <a:srgbClr val="FFFFFF"/>
                </a:solidFill>
              </a:rPr>
              <a:t>容量</a:t>
            </a:r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190" name="Text Box 35"/>
          <p:cNvSpPr txBox="1">
            <a:spLocks noChangeArrowheads="1"/>
          </p:cNvSpPr>
          <p:nvPr/>
        </p:nvSpPr>
        <p:spPr bwMode="auto">
          <a:xfrm>
            <a:off x="4497207" y="4759692"/>
            <a:ext cx="551614" cy="10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315" tIns="7315" rIns="7315" bIns="7315">
            <a:spAutoFit/>
          </a:bodyPr>
          <a:lstStyle/>
          <a:p>
            <a:pPr algn="ctr"/>
            <a:r>
              <a:rPr lang="zh-CN" altLang="en-US" sz="600" dirty="0">
                <a:solidFill>
                  <a:srgbClr val="FFFFFF"/>
                </a:solidFill>
              </a:rPr>
              <a:t>容量</a:t>
            </a:r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8801100" y="5033041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 defTabSz="457200"/>
            <a:fld id="{61F684CE-B7BB-4223-BA2B-B47808B845F1}" type="slidenum">
              <a:rPr lang="en-US" smtClean="0">
                <a:solidFill>
                  <a:srgbClr val="717074"/>
                </a:solidFill>
              </a:rPr>
              <a:pPr algn="r" defTabSz="457200"/>
              <a:t>10</a:t>
            </a:fld>
            <a:endParaRPr lang="en-US" dirty="0" smtClean="0">
              <a:solidFill>
                <a:srgbClr val="717074"/>
              </a:solidFill>
            </a:endParaRPr>
          </a:p>
        </p:txBody>
      </p:sp>
      <p:cxnSp>
        <p:nvCxnSpPr>
          <p:cNvPr id="215" name="Straight Connector 214"/>
          <p:cNvCxnSpPr/>
          <p:nvPr/>
        </p:nvCxnSpPr>
        <p:spPr>
          <a:xfrm flipH="1" flipV="1">
            <a:off x="4886700" y="2070668"/>
            <a:ext cx="1" cy="51596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9" name="Oval 248"/>
          <p:cNvSpPr/>
          <p:nvPr/>
        </p:nvSpPr>
        <p:spPr>
          <a:xfrm>
            <a:off x="874268" y="2600073"/>
            <a:ext cx="118880" cy="118880"/>
          </a:xfrm>
          <a:prstGeom prst="ellipse">
            <a:avLst/>
          </a:prstGeom>
          <a:solidFill>
            <a:schemeClr val="bg1"/>
          </a:solidFill>
          <a:ln/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50" name="Oval 249"/>
          <p:cNvSpPr/>
          <p:nvPr/>
        </p:nvSpPr>
        <p:spPr>
          <a:xfrm>
            <a:off x="874252" y="2600057"/>
            <a:ext cx="118880" cy="118880"/>
          </a:xfrm>
          <a:prstGeom prst="ellipse">
            <a:avLst/>
          </a:prstGeom>
          <a:solidFill>
            <a:schemeClr val="bg1"/>
          </a:solidFill>
          <a:ln/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51" name="Oval 250"/>
          <p:cNvSpPr/>
          <p:nvPr/>
        </p:nvSpPr>
        <p:spPr>
          <a:xfrm>
            <a:off x="874252" y="2600057"/>
            <a:ext cx="118880" cy="118880"/>
          </a:xfrm>
          <a:prstGeom prst="ellipse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52" name="pp2"/>
          <p:cNvSpPr>
            <a:spLocks noChangeAspect="1" noEditPoints="1"/>
          </p:cNvSpPr>
          <p:nvPr/>
        </p:nvSpPr>
        <p:spPr bwMode="auto">
          <a:xfrm>
            <a:off x="1824889" y="1073142"/>
            <a:ext cx="452927" cy="452566"/>
          </a:xfrm>
          <a:custGeom>
            <a:avLst/>
            <a:gdLst>
              <a:gd name="T0" fmla="*/ 262 w 524"/>
              <a:gd name="T1" fmla="*/ 524 h 524"/>
              <a:gd name="T2" fmla="*/ 89 w 524"/>
              <a:gd name="T3" fmla="*/ 453 h 524"/>
              <a:gd name="T4" fmla="*/ 262 w 524"/>
              <a:gd name="T5" fmla="*/ 458 h 524"/>
              <a:gd name="T6" fmla="*/ 263 w 524"/>
              <a:gd name="T7" fmla="*/ 457 h 524"/>
              <a:gd name="T8" fmla="*/ 335 w 524"/>
              <a:gd name="T9" fmla="*/ 400 h 524"/>
              <a:gd name="T10" fmla="*/ 89 w 524"/>
              <a:gd name="T11" fmla="*/ 453 h 524"/>
              <a:gd name="T12" fmla="*/ 122 w 524"/>
              <a:gd name="T13" fmla="*/ 232 h 524"/>
              <a:gd name="T14" fmla="*/ 207 w 524"/>
              <a:gd name="T15" fmla="*/ 82 h 524"/>
              <a:gd name="T16" fmla="*/ 361 w 524"/>
              <a:gd name="T17" fmla="*/ 112 h 524"/>
              <a:gd name="T18" fmla="*/ 402 w 524"/>
              <a:gd name="T19" fmla="*/ 249 h 524"/>
              <a:gd name="T20" fmla="*/ 298 w 524"/>
              <a:gd name="T21" fmla="*/ 390 h 524"/>
              <a:gd name="T22" fmla="*/ 367 w 524"/>
              <a:gd name="T23" fmla="*/ 272 h 524"/>
              <a:gd name="T24" fmla="*/ 379 w 524"/>
              <a:gd name="T25" fmla="*/ 272 h 524"/>
              <a:gd name="T26" fmla="*/ 366 w 524"/>
              <a:gd name="T27" fmla="*/ 238 h 524"/>
              <a:gd name="T28" fmla="*/ 329 w 524"/>
              <a:gd name="T29" fmla="*/ 177 h 524"/>
              <a:gd name="T30" fmla="*/ 291 w 524"/>
              <a:gd name="T31" fmla="*/ 185 h 524"/>
              <a:gd name="T32" fmla="*/ 259 w 524"/>
              <a:gd name="T33" fmla="*/ 186 h 524"/>
              <a:gd name="T34" fmla="*/ 251 w 524"/>
              <a:gd name="T35" fmla="*/ 189 h 524"/>
              <a:gd name="T36" fmla="*/ 219 w 524"/>
              <a:gd name="T37" fmla="*/ 182 h 524"/>
              <a:gd name="T38" fmla="*/ 217 w 524"/>
              <a:gd name="T39" fmla="*/ 181 h 524"/>
              <a:gd name="T40" fmla="*/ 226 w 524"/>
              <a:gd name="T41" fmla="*/ 223 h 524"/>
              <a:gd name="T42" fmla="*/ 188 w 524"/>
              <a:gd name="T43" fmla="*/ 190 h 524"/>
              <a:gd name="T44" fmla="*/ 158 w 524"/>
              <a:gd name="T45" fmla="*/ 239 h 524"/>
              <a:gd name="T46" fmla="*/ 171 w 524"/>
              <a:gd name="T47" fmla="*/ 330 h 524"/>
              <a:gd name="T48" fmla="*/ 139 w 524"/>
              <a:gd name="T49" fmla="*/ 410 h 524"/>
              <a:gd name="T50" fmla="*/ 211 w 524"/>
              <a:gd name="T51" fmla="*/ 478 h 524"/>
              <a:gd name="T52" fmla="*/ 209 w 524"/>
              <a:gd name="T53" fmla="*/ 402 h 524"/>
              <a:gd name="T54" fmla="*/ 210 w 524"/>
              <a:gd name="T55" fmla="*/ 395 h 524"/>
              <a:gd name="T56" fmla="*/ 230 w 524"/>
              <a:gd name="T57" fmla="*/ 388 h 524"/>
              <a:gd name="T58" fmla="*/ 263 w 524"/>
              <a:gd name="T59" fmla="*/ 398 h 524"/>
              <a:gd name="T60" fmla="*/ 294 w 524"/>
              <a:gd name="T61" fmla="*/ 390 h 524"/>
              <a:gd name="T62" fmla="*/ 262 w 524"/>
              <a:gd name="T63" fmla="*/ 453 h 524"/>
              <a:gd name="T64" fmla="*/ 329 w 524"/>
              <a:gd name="T65" fmla="*/ 181 h 524"/>
              <a:gd name="T66" fmla="*/ 349 w 524"/>
              <a:gd name="T67" fmla="*/ 327 h 524"/>
              <a:gd name="T68" fmla="*/ 262 w 524"/>
              <a:gd name="T69" fmla="*/ 394 h 524"/>
              <a:gd name="T70" fmla="*/ 189 w 524"/>
              <a:gd name="T71" fmla="*/ 344 h 524"/>
              <a:gd name="T72" fmla="*/ 166 w 524"/>
              <a:gd name="T73" fmla="*/ 232 h 524"/>
              <a:gd name="T74" fmla="*/ 217 w 524"/>
              <a:gd name="T75" fmla="*/ 185 h 524"/>
              <a:gd name="T76" fmla="*/ 255 w 524"/>
              <a:gd name="T77" fmla="*/ 188 h 524"/>
              <a:gd name="T78" fmla="*/ 369 w 524"/>
              <a:gd name="T79" fmla="*/ 254 h 524"/>
              <a:gd name="T80" fmla="*/ 368 w 524"/>
              <a:gd name="T81" fmla="*/ 268 h 524"/>
              <a:gd name="T82" fmla="*/ 315 w 524"/>
              <a:gd name="T83" fmla="*/ 402 h 524"/>
              <a:gd name="T84" fmla="*/ 313 w 524"/>
              <a:gd name="T85" fmla="*/ 478 h 524"/>
              <a:gd name="T86" fmla="*/ 437 w 524"/>
              <a:gd name="T87" fmla="*/ 451 h 524"/>
              <a:gd name="T88" fmla="*/ 406 w 524"/>
              <a:gd name="T89" fmla="*/ 231 h 524"/>
              <a:gd name="T90" fmla="*/ 321 w 524"/>
              <a:gd name="T91" fmla="*/ 79 h 524"/>
              <a:gd name="T92" fmla="*/ 142 w 524"/>
              <a:gd name="T93" fmla="*/ 132 h 524"/>
              <a:gd name="T94" fmla="*/ 118 w 524"/>
              <a:gd name="T95" fmla="*/ 232 h 524"/>
              <a:gd name="T96" fmla="*/ 4 w 524"/>
              <a:gd name="T97" fmla="*/ 262 h 524"/>
              <a:gd name="T98" fmla="*/ 437 w 524"/>
              <a:gd name="T99" fmla="*/ 451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24" h="524">
                <a:moveTo>
                  <a:pt x="262" y="0"/>
                </a:moveTo>
                <a:cubicBezTo>
                  <a:pt x="118" y="0"/>
                  <a:pt x="0" y="118"/>
                  <a:pt x="0" y="262"/>
                </a:cubicBezTo>
                <a:cubicBezTo>
                  <a:pt x="0" y="406"/>
                  <a:pt x="118" y="524"/>
                  <a:pt x="262" y="524"/>
                </a:cubicBezTo>
                <a:cubicBezTo>
                  <a:pt x="406" y="524"/>
                  <a:pt x="524" y="406"/>
                  <a:pt x="524" y="262"/>
                </a:cubicBezTo>
                <a:cubicBezTo>
                  <a:pt x="524" y="118"/>
                  <a:pt x="406" y="0"/>
                  <a:pt x="262" y="0"/>
                </a:cubicBezTo>
                <a:close/>
                <a:moveTo>
                  <a:pt x="89" y="453"/>
                </a:moveTo>
                <a:cubicBezTo>
                  <a:pt x="105" y="429"/>
                  <a:pt x="141" y="409"/>
                  <a:pt x="188" y="399"/>
                </a:cubicBezTo>
                <a:cubicBezTo>
                  <a:pt x="208" y="484"/>
                  <a:pt x="208" y="484"/>
                  <a:pt x="208" y="484"/>
                </a:cubicBezTo>
                <a:cubicBezTo>
                  <a:pt x="262" y="458"/>
                  <a:pt x="262" y="458"/>
                  <a:pt x="262" y="458"/>
                </a:cubicBezTo>
                <a:cubicBezTo>
                  <a:pt x="261" y="457"/>
                  <a:pt x="261" y="457"/>
                  <a:pt x="261" y="457"/>
                </a:cubicBezTo>
                <a:cubicBezTo>
                  <a:pt x="261" y="457"/>
                  <a:pt x="262" y="457"/>
                  <a:pt x="262" y="457"/>
                </a:cubicBezTo>
                <a:cubicBezTo>
                  <a:pt x="262" y="457"/>
                  <a:pt x="263" y="457"/>
                  <a:pt x="263" y="457"/>
                </a:cubicBezTo>
                <a:cubicBezTo>
                  <a:pt x="262" y="458"/>
                  <a:pt x="262" y="458"/>
                  <a:pt x="262" y="458"/>
                </a:cubicBezTo>
                <a:cubicBezTo>
                  <a:pt x="316" y="484"/>
                  <a:pt x="316" y="484"/>
                  <a:pt x="316" y="484"/>
                </a:cubicBezTo>
                <a:cubicBezTo>
                  <a:pt x="335" y="400"/>
                  <a:pt x="335" y="400"/>
                  <a:pt x="335" y="400"/>
                </a:cubicBezTo>
                <a:cubicBezTo>
                  <a:pt x="382" y="410"/>
                  <a:pt x="418" y="430"/>
                  <a:pt x="435" y="454"/>
                </a:cubicBezTo>
                <a:cubicBezTo>
                  <a:pt x="389" y="495"/>
                  <a:pt x="328" y="520"/>
                  <a:pt x="262" y="520"/>
                </a:cubicBezTo>
                <a:cubicBezTo>
                  <a:pt x="196" y="520"/>
                  <a:pt x="135" y="495"/>
                  <a:pt x="89" y="453"/>
                </a:cubicBezTo>
                <a:close/>
                <a:moveTo>
                  <a:pt x="121" y="271"/>
                </a:moveTo>
                <a:cubicBezTo>
                  <a:pt x="121" y="264"/>
                  <a:pt x="122" y="257"/>
                  <a:pt x="122" y="249"/>
                </a:cubicBezTo>
                <a:cubicBezTo>
                  <a:pt x="122" y="243"/>
                  <a:pt x="122" y="238"/>
                  <a:pt x="122" y="232"/>
                </a:cubicBezTo>
                <a:cubicBezTo>
                  <a:pt x="122" y="232"/>
                  <a:pt x="122" y="231"/>
                  <a:pt x="122" y="231"/>
                </a:cubicBezTo>
                <a:cubicBezTo>
                  <a:pt x="122" y="181"/>
                  <a:pt x="136" y="139"/>
                  <a:pt x="163" y="112"/>
                </a:cubicBezTo>
                <a:cubicBezTo>
                  <a:pt x="175" y="99"/>
                  <a:pt x="190" y="89"/>
                  <a:pt x="207" y="82"/>
                </a:cubicBezTo>
                <a:cubicBezTo>
                  <a:pt x="223" y="77"/>
                  <a:pt x="242" y="74"/>
                  <a:pt x="262" y="74"/>
                </a:cubicBezTo>
                <a:cubicBezTo>
                  <a:pt x="283" y="74"/>
                  <a:pt x="303" y="77"/>
                  <a:pt x="320" y="83"/>
                </a:cubicBezTo>
                <a:cubicBezTo>
                  <a:pt x="335" y="90"/>
                  <a:pt x="349" y="99"/>
                  <a:pt x="361" y="112"/>
                </a:cubicBezTo>
                <a:cubicBezTo>
                  <a:pt x="388" y="139"/>
                  <a:pt x="402" y="181"/>
                  <a:pt x="402" y="231"/>
                </a:cubicBezTo>
                <a:cubicBezTo>
                  <a:pt x="402" y="231"/>
                  <a:pt x="402" y="232"/>
                  <a:pt x="402" y="232"/>
                </a:cubicBezTo>
                <a:cubicBezTo>
                  <a:pt x="402" y="238"/>
                  <a:pt x="402" y="243"/>
                  <a:pt x="402" y="249"/>
                </a:cubicBezTo>
                <a:cubicBezTo>
                  <a:pt x="402" y="257"/>
                  <a:pt x="403" y="264"/>
                  <a:pt x="403" y="271"/>
                </a:cubicBezTo>
                <a:cubicBezTo>
                  <a:pt x="404" y="324"/>
                  <a:pt x="406" y="375"/>
                  <a:pt x="384" y="411"/>
                </a:cubicBezTo>
                <a:cubicBezTo>
                  <a:pt x="360" y="400"/>
                  <a:pt x="331" y="393"/>
                  <a:pt x="298" y="390"/>
                </a:cubicBezTo>
                <a:cubicBezTo>
                  <a:pt x="298" y="386"/>
                  <a:pt x="298" y="386"/>
                  <a:pt x="298" y="386"/>
                </a:cubicBezTo>
                <a:cubicBezTo>
                  <a:pt x="319" y="371"/>
                  <a:pt x="337" y="347"/>
                  <a:pt x="352" y="330"/>
                </a:cubicBezTo>
                <a:cubicBezTo>
                  <a:pt x="360" y="322"/>
                  <a:pt x="365" y="298"/>
                  <a:pt x="367" y="272"/>
                </a:cubicBezTo>
                <a:cubicBezTo>
                  <a:pt x="375" y="272"/>
                  <a:pt x="375" y="272"/>
                  <a:pt x="375" y="272"/>
                </a:cubicBezTo>
                <a:cubicBezTo>
                  <a:pt x="376" y="272"/>
                  <a:pt x="376" y="272"/>
                  <a:pt x="376" y="272"/>
                </a:cubicBezTo>
                <a:cubicBezTo>
                  <a:pt x="377" y="272"/>
                  <a:pt x="378" y="272"/>
                  <a:pt x="379" y="272"/>
                </a:cubicBezTo>
                <a:cubicBezTo>
                  <a:pt x="379" y="270"/>
                  <a:pt x="378" y="269"/>
                  <a:pt x="378" y="268"/>
                </a:cubicBezTo>
                <a:cubicBezTo>
                  <a:pt x="376" y="261"/>
                  <a:pt x="374" y="254"/>
                  <a:pt x="370" y="246"/>
                </a:cubicBezTo>
                <a:cubicBezTo>
                  <a:pt x="369" y="244"/>
                  <a:pt x="367" y="241"/>
                  <a:pt x="366" y="238"/>
                </a:cubicBezTo>
                <a:cubicBezTo>
                  <a:pt x="364" y="236"/>
                  <a:pt x="363" y="233"/>
                  <a:pt x="361" y="230"/>
                </a:cubicBezTo>
                <a:cubicBezTo>
                  <a:pt x="352" y="215"/>
                  <a:pt x="341" y="198"/>
                  <a:pt x="333" y="179"/>
                </a:cubicBezTo>
                <a:cubicBezTo>
                  <a:pt x="332" y="178"/>
                  <a:pt x="331" y="177"/>
                  <a:pt x="329" y="177"/>
                </a:cubicBezTo>
                <a:cubicBezTo>
                  <a:pt x="329" y="177"/>
                  <a:pt x="329" y="177"/>
                  <a:pt x="328" y="177"/>
                </a:cubicBezTo>
                <a:cubicBezTo>
                  <a:pt x="318" y="180"/>
                  <a:pt x="307" y="182"/>
                  <a:pt x="294" y="183"/>
                </a:cubicBezTo>
                <a:cubicBezTo>
                  <a:pt x="292" y="183"/>
                  <a:pt x="291" y="184"/>
                  <a:pt x="291" y="185"/>
                </a:cubicBezTo>
                <a:cubicBezTo>
                  <a:pt x="290" y="186"/>
                  <a:pt x="290" y="187"/>
                  <a:pt x="291" y="188"/>
                </a:cubicBezTo>
                <a:cubicBezTo>
                  <a:pt x="294" y="195"/>
                  <a:pt x="299" y="201"/>
                  <a:pt x="303" y="206"/>
                </a:cubicBezTo>
                <a:cubicBezTo>
                  <a:pt x="274" y="201"/>
                  <a:pt x="263" y="192"/>
                  <a:pt x="259" y="186"/>
                </a:cubicBezTo>
                <a:cubicBezTo>
                  <a:pt x="258" y="185"/>
                  <a:pt x="257" y="184"/>
                  <a:pt x="255" y="184"/>
                </a:cubicBezTo>
                <a:cubicBezTo>
                  <a:pt x="255" y="184"/>
                  <a:pt x="254" y="184"/>
                  <a:pt x="254" y="184"/>
                </a:cubicBezTo>
                <a:cubicBezTo>
                  <a:pt x="252" y="185"/>
                  <a:pt x="251" y="187"/>
                  <a:pt x="251" y="189"/>
                </a:cubicBezTo>
                <a:cubicBezTo>
                  <a:pt x="253" y="197"/>
                  <a:pt x="255" y="207"/>
                  <a:pt x="258" y="213"/>
                </a:cubicBezTo>
                <a:cubicBezTo>
                  <a:pt x="240" y="204"/>
                  <a:pt x="228" y="194"/>
                  <a:pt x="223" y="184"/>
                </a:cubicBezTo>
                <a:cubicBezTo>
                  <a:pt x="222" y="183"/>
                  <a:pt x="221" y="182"/>
                  <a:pt x="219" y="182"/>
                </a:cubicBezTo>
                <a:cubicBezTo>
                  <a:pt x="219" y="182"/>
                  <a:pt x="219" y="182"/>
                  <a:pt x="219" y="182"/>
                </a:cubicBezTo>
                <a:cubicBezTo>
                  <a:pt x="219" y="181"/>
                  <a:pt x="218" y="181"/>
                  <a:pt x="218" y="181"/>
                </a:cubicBezTo>
                <a:cubicBezTo>
                  <a:pt x="218" y="181"/>
                  <a:pt x="218" y="181"/>
                  <a:pt x="217" y="181"/>
                </a:cubicBezTo>
                <a:cubicBezTo>
                  <a:pt x="216" y="181"/>
                  <a:pt x="215" y="182"/>
                  <a:pt x="214" y="183"/>
                </a:cubicBezTo>
                <a:cubicBezTo>
                  <a:pt x="214" y="184"/>
                  <a:pt x="213" y="185"/>
                  <a:pt x="213" y="186"/>
                </a:cubicBezTo>
                <a:cubicBezTo>
                  <a:pt x="216" y="201"/>
                  <a:pt x="221" y="214"/>
                  <a:pt x="226" y="223"/>
                </a:cubicBezTo>
                <a:cubicBezTo>
                  <a:pt x="213" y="216"/>
                  <a:pt x="201" y="205"/>
                  <a:pt x="192" y="192"/>
                </a:cubicBezTo>
                <a:cubicBezTo>
                  <a:pt x="191" y="191"/>
                  <a:pt x="190" y="190"/>
                  <a:pt x="189" y="190"/>
                </a:cubicBezTo>
                <a:cubicBezTo>
                  <a:pt x="188" y="190"/>
                  <a:pt x="188" y="190"/>
                  <a:pt x="188" y="190"/>
                </a:cubicBezTo>
                <a:cubicBezTo>
                  <a:pt x="187" y="190"/>
                  <a:pt x="186" y="191"/>
                  <a:pt x="185" y="192"/>
                </a:cubicBezTo>
                <a:cubicBezTo>
                  <a:pt x="178" y="206"/>
                  <a:pt x="170" y="218"/>
                  <a:pt x="163" y="230"/>
                </a:cubicBezTo>
                <a:cubicBezTo>
                  <a:pt x="161" y="233"/>
                  <a:pt x="159" y="236"/>
                  <a:pt x="158" y="239"/>
                </a:cubicBezTo>
                <a:cubicBezTo>
                  <a:pt x="156" y="241"/>
                  <a:pt x="155" y="244"/>
                  <a:pt x="154" y="246"/>
                </a:cubicBezTo>
                <a:cubicBezTo>
                  <a:pt x="154" y="249"/>
                  <a:pt x="155" y="252"/>
                  <a:pt x="155" y="255"/>
                </a:cubicBezTo>
                <a:cubicBezTo>
                  <a:pt x="157" y="288"/>
                  <a:pt x="162" y="320"/>
                  <a:pt x="171" y="330"/>
                </a:cubicBezTo>
                <a:cubicBezTo>
                  <a:pt x="187" y="347"/>
                  <a:pt x="205" y="371"/>
                  <a:pt x="226" y="386"/>
                </a:cubicBezTo>
                <a:cubicBezTo>
                  <a:pt x="226" y="390"/>
                  <a:pt x="226" y="390"/>
                  <a:pt x="226" y="390"/>
                </a:cubicBezTo>
                <a:cubicBezTo>
                  <a:pt x="193" y="392"/>
                  <a:pt x="163" y="400"/>
                  <a:pt x="139" y="410"/>
                </a:cubicBezTo>
                <a:cubicBezTo>
                  <a:pt x="119" y="374"/>
                  <a:pt x="120" y="324"/>
                  <a:pt x="121" y="271"/>
                </a:cubicBezTo>
                <a:close/>
                <a:moveTo>
                  <a:pt x="256" y="457"/>
                </a:moveTo>
                <a:cubicBezTo>
                  <a:pt x="211" y="478"/>
                  <a:pt x="211" y="478"/>
                  <a:pt x="211" y="478"/>
                </a:cubicBezTo>
                <a:cubicBezTo>
                  <a:pt x="192" y="398"/>
                  <a:pt x="192" y="398"/>
                  <a:pt x="192" y="398"/>
                </a:cubicBezTo>
                <a:cubicBezTo>
                  <a:pt x="196" y="398"/>
                  <a:pt x="200" y="397"/>
                  <a:pt x="204" y="396"/>
                </a:cubicBezTo>
                <a:cubicBezTo>
                  <a:pt x="209" y="402"/>
                  <a:pt x="209" y="402"/>
                  <a:pt x="209" y="402"/>
                </a:cubicBezTo>
                <a:cubicBezTo>
                  <a:pt x="219" y="421"/>
                  <a:pt x="236" y="449"/>
                  <a:pt x="254" y="455"/>
                </a:cubicBezTo>
                <a:lnTo>
                  <a:pt x="256" y="457"/>
                </a:lnTo>
                <a:close/>
                <a:moveTo>
                  <a:pt x="210" y="395"/>
                </a:moveTo>
                <a:cubicBezTo>
                  <a:pt x="215" y="395"/>
                  <a:pt x="221" y="394"/>
                  <a:pt x="226" y="394"/>
                </a:cubicBezTo>
                <a:cubicBezTo>
                  <a:pt x="228" y="393"/>
                  <a:pt x="230" y="392"/>
                  <a:pt x="230" y="390"/>
                </a:cubicBezTo>
                <a:cubicBezTo>
                  <a:pt x="230" y="388"/>
                  <a:pt x="230" y="388"/>
                  <a:pt x="230" y="388"/>
                </a:cubicBezTo>
                <a:cubicBezTo>
                  <a:pt x="239" y="394"/>
                  <a:pt x="250" y="398"/>
                  <a:pt x="261" y="398"/>
                </a:cubicBezTo>
                <a:cubicBezTo>
                  <a:pt x="261" y="398"/>
                  <a:pt x="261" y="398"/>
                  <a:pt x="261" y="398"/>
                </a:cubicBezTo>
                <a:cubicBezTo>
                  <a:pt x="263" y="398"/>
                  <a:pt x="263" y="398"/>
                  <a:pt x="263" y="398"/>
                </a:cubicBezTo>
                <a:cubicBezTo>
                  <a:pt x="263" y="398"/>
                  <a:pt x="263" y="398"/>
                  <a:pt x="263" y="398"/>
                </a:cubicBezTo>
                <a:cubicBezTo>
                  <a:pt x="274" y="398"/>
                  <a:pt x="284" y="394"/>
                  <a:pt x="294" y="388"/>
                </a:cubicBezTo>
                <a:cubicBezTo>
                  <a:pt x="294" y="390"/>
                  <a:pt x="294" y="390"/>
                  <a:pt x="294" y="390"/>
                </a:cubicBezTo>
                <a:cubicBezTo>
                  <a:pt x="294" y="392"/>
                  <a:pt x="296" y="393"/>
                  <a:pt x="298" y="394"/>
                </a:cubicBezTo>
                <a:cubicBezTo>
                  <a:pt x="303" y="394"/>
                  <a:pt x="309" y="395"/>
                  <a:pt x="314" y="396"/>
                </a:cubicBezTo>
                <a:cubicBezTo>
                  <a:pt x="302" y="419"/>
                  <a:pt x="281" y="453"/>
                  <a:pt x="262" y="453"/>
                </a:cubicBezTo>
                <a:cubicBezTo>
                  <a:pt x="243" y="453"/>
                  <a:pt x="222" y="419"/>
                  <a:pt x="210" y="395"/>
                </a:cubicBezTo>
                <a:close/>
                <a:moveTo>
                  <a:pt x="294" y="187"/>
                </a:moveTo>
                <a:cubicBezTo>
                  <a:pt x="307" y="186"/>
                  <a:pt x="319" y="184"/>
                  <a:pt x="329" y="181"/>
                </a:cubicBezTo>
                <a:cubicBezTo>
                  <a:pt x="338" y="200"/>
                  <a:pt x="348" y="217"/>
                  <a:pt x="358" y="232"/>
                </a:cubicBezTo>
                <a:cubicBezTo>
                  <a:pt x="361" y="237"/>
                  <a:pt x="363" y="242"/>
                  <a:pt x="366" y="246"/>
                </a:cubicBezTo>
                <a:cubicBezTo>
                  <a:pt x="363" y="283"/>
                  <a:pt x="358" y="317"/>
                  <a:pt x="349" y="327"/>
                </a:cubicBezTo>
                <a:cubicBezTo>
                  <a:pt x="346" y="331"/>
                  <a:pt x="342" y="336"/>
                  <a:pt x="338" y="341"/>
                </a:cubicBezTo>
                <a:cubicBezTo>
                  <a:pt x="317" y="365"/>
                  <a:pt x="293" y="394"/>
                  <a:pt x="263" y="394"/>
                </a:cubicBezTo>
                <a:cubicBezTo>
                  <a:pt x="262" y="394"/>
                  <a:pt x="262" y="394"/>
                  <a:pt x="262" y="394"/>
                </a:cubicBezTo>
                <a:cubicBezTo>
                  <a:pt x="261" y="394"/>
                  <a:pt x="261" y="394"/>
                  <a:pt x="261" y="394"/>
                </a:cubicBezTo>
                <a:cubicBezTo>
                  <a:pt x="261" y="394"/>
                  <a:pt x="261" y="394"/>
                  <a:pt x="261" y="394"/>
                </a:cubicBezTo>
                <a:cubicBezTo>
                  <a:pt x="232" y="394"/>
                  <a:pt x="209" y="367"/>
                  <a:pt x="189" y="344"/>
                </a:cubicBezTo>
                <a:cubicBezTo>
                  <a:pt x="184" y="338"/>
                  <a:pt x="179" y="332"/>
                  <a:pt x="174" y="327"/>
                </a:cubicBezTo>
                <a:cubicBezTo>
                  <a:pt x="165" y="318"/>
                  <a:pt x="161" y="283"/>
                  <a:pt x="158" y="247"/>
                </a:cubicBezTo>
                <a:cubicBezTo>
                  <a:pt x="160" y="242"/>
                  <a:pt x="163" y="237"/>
                  <a:pt x="166" y="232"/>
                </a:cubicBezTo>
                <a:cubicBezTo>
                  <a:pt x="174" y="220"/>
                  <a:pt x="181" y="208"/>
                  <a:pt x="189" y="194"/>
                </a:cubicBezTo>
                <a:cubicBezTo>
                  <a:pt x="199" y="209"/>
                  <a:pt x="214" y="224"/>
                  <a:pt x="235" y="232"/>
                </a:cubicBezTo>
                <a:cubicBezTo>
                  <a:pt x="235" y="232"/>
                  <a:pt x="221" y="210"/>
                  <a:pt x="217" y="185"/>
                </a:cubicBezTo>
                <a:cubicBezTo>
                  <a:pt x="218" y="185"/>
                  <a:pt x="218" y="186"/>
                  <a:pt x="219" y="186"/>
                </a:cubicBezTo>
                <a:cubicBezTo>
                  <a:pt x="224" y="196"/>
                  <a:pt x="237" y="209"/>
                  <a:pt x="265" y="221"/>
                </a:cubicBezTo>
                <a:cubicBezTo>
                  <a:pt x="265" y="221"/>
                  <a:pt x="258" y="204"/>
                  <a:pt x="255" y="188"/>
                </a:cubicBezTo>
                <a:cubicBezTo>
                  <a:pt x="262" y="198"/>
                  <a:pt x="278" y="207"/>
                  <a:pt x="316" y="211"/>
                </a:cubicBezTo>
                <a:cubicBezTo>
                  <a:pt x="316" y="211"/>
                  <a:pt x="302" y="202"/>
                  <a:pt x="294" y="187"/>
                </a:cubicBezTo>
                <a:close/>
                <a:moveTo>
                  <a:pt x="369" y="254"/>
                </a:moveTo>
                <a:cubicBezTo>
                  <a:pt x="369" y="255"/>
                  <a:pt x="370" y="256"/>
                  <a:pt x="370" y="257"/>
                </a:cubicBezTo>
                <a:cubicBezTo>
                  <a:pt x="372" y="261"/>
                  <a:pt x="373" y="264"/>
                  <a:pt x="374" y="268"/>
                </a:cubicBezTo>
                <a:cubicBezTo>
                  <a:pt x="368" y="268"/>
                  <a:pt x="368" y="268"/>
                  <a:pt x="368" y="268"/>
                </a:cubicBezTo>
                <a:cubicBezTo>
                  <a:pt x="368" y="264"/>
                  <a:pt x="369" y="259"/>
                  <a:pt x="369" y="254"/>
                </a:cubicBezTo>
                <a:close/>
                <a:moveTo>
                  <a:pt x="270" y="455"/>
                </a:moveTo>
                <a:cubicBezTo>
                  <a:pt x="288" y="449"/>
                  <a:pt x="305" y="421"/>
                  <a:pt x="315" y="402"/>
                </a:cubicBezTo>
                <a:cubicBezTo>
                  <a:pt x="320" y="397"/>
                  <a:pt x="320" y="397"/>
                  <a:pt x="320" y="397"/>
                </a:cubicBezTo>
                <a:cubicBezTo>
                  <a:pt x="324" y="397"/>
                  <a:pt x="328" y="398"/>
                  <a:pt x="332" y="399"/>
                </a:cubicBezTo>
                <a:cubicBezTo>
                  <a:pt x="313" y="478"/>
                  <a:pt x="313" y="478"/>
                  <a:pt x="313" y="478"/>
                </a:cubicBezTo>
                <a:cubicBezTo>
                  <a:pt x="268" y="457"/>
                  <a:pt x="268" y="457"/>
                  <a:pt x="268" y="457"/>
                </a:cubicBezTo>
                <a:lnTo>
                  <a:pt x="270" y="455"/>
                </a:lnTo>
                <a:close/>
                <a:moveTo>
                  <a:pt x="437" y="451"/>
                </a:moveTo>
                <a:cubicBezTo>
                  <a:pt x="427" y="436"/>
                  <a:pt x="410" y="423"/>
                  <a:pt x="388" y="413"/>
                </a:cubicBezTo>
                <a:cubicBezTo>
                  <a:pt x="415" y="366"/>
                  <a:pt x="406" y="297"/>
                  <a:pt x="406" y="232"/>
                </a:cubicBezTo>
                <a:cubicBezTo>
                  <a:pt x="406" y="232"/>
                  <a:pt x="406" y="231"/>
                  <a:pt x="406" y="231"/>
                </a:cubicBezTo>
                <a:cubicBezTo>
                  <a:pt x="406" y="220"/>
                  <a:pt x="405" y="209"/>
                  <a:pt x="404" y="199"/>
                </a:cubicBezTo>
                <a:cubicBezTo>
                  <a:pt x="400" y="173"/>
                  <a:pt x="393" y="150"/>
                  <a:pt x="381" y="132"/>
                </a:cubicBezTo>
                <a:cubicBezTo>
                  <a:pt x="366" y="107"/>
                  <a:pt x="345" y="90"/>
                  <a:pt x="321" y="79"/>
                </a:cubicBezTo>
                <a:cubicBezTo>
                  <a:pt x="303" y="73"/>
                  <a:pt x="283" y="70"/>
                  <a:pt x="262" y="70"/>
                </a:cubicBezTo>
                <a:cubicBezTo>
                  <a:pt x="242" y="70"/>
                  <a:pt x="223" y="73"/>
                  <a:pt x="207" y="78"/>
                </a:cubicBezTo>
                <a:cubicBezTo>
                  <a:pt x="180" y="88"/>
                  <a:pt x="158" y="106"/>
                  <a:pt x="142" y="132"/>
                </a:cubicBezTo>
                <a:cubicBezTo>
                  <a:pt x="131" y="150"/>
                  <a:pt x="124" y="173"/>
                  <a:pt x="120" y="199"/>
                </a:cubicBezTo>
                <a:cubicBezTo>
                  <a:pt x="119" y="209"/>
                  <a:pt x="118" y="220"/>
                  <a:pt x="118" y="231"/>
                </a:cubicBezTo>
                <a:cubicBezTo>
                  <a:pt x="118" y="231"/>
                  <a:pt x="118" y="232"/>
                  <a:pt x="118" y="232"/>
                </a:cubicBezTo>
                <a:cubicBezTo>
                  <a:pt x="118" y="296"/>
                  <a:pt x="109" y="365"/>
                  <a:pt x="136" y="412"/>
                </a:cubicBezTo>
                <a:cubicBezTo>
                  <a:pt x="113" y="422"/>
                  <a:pt x="96" y="436"/>
                  <a:pt x="86" y="451"/>
                </a:cubicBezTo>
                <a:cubicBezTo>
                  <a:pt x="36" y="404"/>
                  <a:pt x="4" y="336"/>
                  <a:pt x="4" y="262"/>
                </a:cubicBezTo>
                <a:cubicBezTo>
                  <a:pt x="4" y="120"/>
                  <a:pt x="120" y="4"/>
                  <a:pt x="262" y="4"/>
                </a:cubicBezTo>
                <a:cubicBezTo>
                  <a:pt x="404" y="4"/>
                  <a:pt x="520" y="120"/>
                  <a:pt x="520" y="262"/>
                </a:cubicBezTo>
                <a:cubicBezTo>
                  <a:pt x="520" y="337"/>
                  <a:pt x="488" y="404"/>
                  <a:pt x="437" y="451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3" name="ppl3"/>
          <p:cNvSpPr>
            <a:spLocks noChangeAspect="1" noEditPoints="1"/>
          </p:cNvSpPr>
          <p:nvPr/>
        </p:nvSpPr>
        <p:spPr bwMode="auto">
          <a:xfrm>
            <a:off x="3610431" y="1073142"/>
            <a:ext cx="457569" cy="457200"/>
          </a:xfrm>
          <a:custGeom>
            <a:avLst/>
            <a:gdLst>
              <a:gd name="T0" fmla="*/ 262 w 524"/>
              <a:gd name="T1" fmla="*/ 524 h 524"/>
              <a:gd name="T2" fmla="*/ 262 w 524"/>
              <a:gd name="T3" fmla="*/ 4 h 524"/>
              <a:gd name="T4" fmla="*/ 340 w 524"/>
              <a:gd name="T5" fmla="*/ 365 h 524"/>
              <a:gd name="T6" fmla="*/ 356 w 524"/>
              <a:gd name="T7" fmla="*/ 340 h 524"/>
              <a:gd name="T8" fmla="*/ 382 w 524"/>
              <a:gd name="T9" fmla="*/ 272 h 524"/>
              <a:gd name="T10" fmla="*/ 382 w 524"/>
              <a:gd name="T11" fmla="*/ 216 h 524"/>
              <a:gd name="T12" fmla="*/ 378 w 524"/>
              <a:gd name="T13" fmla="*/ 146 h 524"/>
              <a:gd name="T14" fmla="*/ 162 w 524"/>
              <a:gd name="T15" fmla="*/ 100 h 524"/>
              <a:gd name="T16" fmla="*/ 148 w 524"/>
              <a:gd name="T17" fmla="*/ 216 h 524"/>
              <a:gd name="T18" fmla="*/ 132 w 524"/>
              <a:gd name="T19" fmla="*/ 262 h 524"/>
              <a:gd name="T20" fmla="*/ 148 w 524"/>
              <a:gd name="T21" fmla="*/ 286 h 524"/>
              <a:gd name="T22" fmla="*/ 184 w 524"/>
              <a:gd name="T23" fmla="*/ 364 h 524"/>
              <a:gd name="T24" fmla="*/ 4 w 524"/>
              <a:gd name="T25" fmla="*/ 262 h 524"/>
              <a:gd name="T26" fmla="*/ 256 w 524"/>
              <a:gd name="T27" fmla="*/ 442 h 524"/>
              <a:gd name="T28" fmla="*/ 193 w 524"/>
              <a:gd name="T29" fmla="*/ 367 h 524"/>
              <a:gd name="T30" fmla="*/ 152 w 524"/>
              <a:gd name="T31" fmla="*/ 286 h 524"/>
              <a:gd name="T32" fmla="*/ 181 w 524"/>
              <a:gd name="T33" fmla="*/ 131 h 524"/>
              <a:gd name="T34" fmla="*/ 364 w 524"/>
              <a:gd name="T35" fmla="*/ 238 h 524"/>
              <a:gd name="T36" fmla="*/ 372 w 524"/>
              <a:gd name="T37" fmla="*/ 286 h 524"/>
              <a:gd name="T38" fmla="*/ 309 w 524"/>
              <a:gd name="T39" fmla="*/ 381 h 524"/>
              <a:gd name="T40" fmla="*/ 262 w 524"/>
              <a:gd name="T41" fmla="*/ 394 h 524"/>
              <a:gd name="T42" fmla="*/ 261 w 524"/>
              <a:gd name="T43" fmla="*/ 394 h 524"/>
              <a:gd name="T44" fmla="*/ 214 w 524"/>
              <a:gd name="T45" fmla="*/ 380 h 524"/>
              <a:gd name="T46" fmla="*/ 165 w 524"/>
              <a:gd name="T47" fmla="*/ 103 h 524"/>
              <a:gd name="T48" fmla="*/ 374 w 524"/>
              <a:gd name="T49" fmla="*/ 146 h 524"/>
              <a:gd name="T50" fmla="*/ 346 w 524"/>
              <a:gd name="T51" fmla="*/ 129 h 524"/>
              <a:gd name="T52" fmla="*/ 262 w 524"/>
              <a:gd name="T53" fmla="*/ 150 h 524"/>
              <a:gd name="T54" fmla="*/ 178 w 524"/>
              <a:gd name="T55" fmla="*/ 128 h 524"/>
              <a:gd name="T56" fmla="*/ 152 w 524"/>
              <a:gd name="T57" fmla="*/ 193 h 524"/>
              <a:gd name="T58" fmla="*/ 150 w 524"/>
              <a:gd name="T59" fmla="*/ 148 h 524"/>
              <a:gd name="T60" fmla="*/ 268 w 524"/>
              <a:gd name="T61" fmla="*/ 442 h 524"/>
              <a:gd name="T62" fmla="*/ 376 w 524"/>
              <a:gd name="T63" fmla="*/ 268 h 524"/>
              <a:gd name="T64" fmla="*/ 388 w 524"/>
              <a:gd name="T65" fmla="*/ 226 h 524"/>
              <a:gd name="T66" fmla="*/ 376 w 524"/>
              <a:gd name="T67" fmla="*/ 268 h 524"/>
              <a:gd name="T68" fmla="*/ 142 w 524"/>
              <a:gd name="T69" fmla="*/ 268 h 524"/>
              <a:gd name="T70" fmla="*/ 142 w 524"/>
              <a:gd name="T71" fmla="*/ 220 h 524"/>
              <a:gd name="T72" fmla="*/ 58 w 524"/>
              <a:gd name="T73" fmla="*/ 420 h 524"/>
              <a:gd name="T74" fmla="*/ 208 w 524"/>
              <a:gd name="T75" fmla="*/ 488 h 524"/>
              <a:gd name="T76" fmla="*/ 261 w 524"/>
              <a:gd name="T77" fmla="*/ 398 h 524"/>
              <a:gd name="T78" fmla="*/ 263 w 524"/>
              <a:gd name="T79" fmla="*/ 398 h 524"/>
              <a:gd name="T80" fmla="*/ 313 w 524"/>
              <a:gd name="T81" fmla="*/ 382 h 524"/>
              <a:gd name="T82" fmla="*/ 339 w 524"/>
              <a:gd name="T83" fmla="*/ 369 h 524"/>
              <a:gd name="T84" fmla="*/ 262 w 524"/>
              <a:gd name="T85" fmla="*/ 520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24" h="524">
                <a:moveTo>
                  <a:pt x="262" y="0"/>
                </a:moveTo>
                <a:cubicBezTo>
                  <a:pt x="118" y="0"/>
                  <a:pt x="0" y="118"/>
                  <a:pt x="0" y="262"/>
                </a:cubicBezTo>
                <a:cubicBezTo>
                  <a:pt x="0" y="406"/>
                  <a:pt x="118" y="524"/>
                  <a:pt x="262" y="524"/>
                </a:cubicBezTo>
                <a:cubicBezTo>
                  <a:pt x="406" y="524"/>
                  <a:pt x="524" y="406"/>
                  <a:pt x="524" y="262"/>
                </a:cubicBezTo>
                <a:cubicBezTo>
                  <a:pt x="524" y="118"/>
                  <a:pt x="406" y="0"/>
                  <a:pt x="262" y="0"/>
                </a:cubicBezTo>
                <a:close/>
                <a:moveTo>
                  <a:pt x="262" y="4"/>
                </a:moveTo>
                <a:cubicBezTo>
                  <a:pt x="404" y="4"/>
                  <a:pt x="520" y="120"/>
                  <a:pt x="520" y="262"/>
                </a:cubicBezTo>
                <a:cubicBezTo>
                  <a:pt x="520" y="320"/>
                  <a:pt x="501" y="374"/>
                  <a:pt x="468" y="417"/>
                </a:cubicBezTo>
                <a:cubicBezTo>
                  <a:pt x="445" y="393"/>
                  <a:pt x="400" y="374"/>
                  <a:pt x="340" y="365"/>
                </a:cubicBezTo>
                <a:cubicBezTo>
                  <a:pt x="340" y="364"/>
                  <a:pt x="340" y="364"/>
                  <a:pt x="340" y="364"/>
                </a:cubicBezTo>
                <a:cubicBezTo>
                  <a:pt x="335" y="361"/>
                  <a:pt x="335" y="361"/>
                  <a:pt x="335" y="361"/>
                </a:cubicBezTo>
                <a:cubicBezTo>
                  <a:pt x="341" y="355"/>
                  <a:pt x="348" y="348"/>
                  <a:pt x="356" y="340"/>
                </a:cubicBezTo>
                <a:cubicBezTo>
                  <a:pt x="378" y="316"/>
                  <a:pt x="376" y="286"/>
                  <a:pt x="376" y="286"/>
                </a:cubicBezTo>
                <a:cubicBezTo>
                  <a:pt x="376" y="272"/>
                  <a:pt x="376" y="272"/>
                  <a:pt x="376" y="272"/>
                </a:cubicBezTo>
                <a:cubicBezTo>
                  <a:pt x="382" y="272"/>
                  <a:pt x="382" y="272"/>
                  <a:pt x="382" y="272"/>
                </a:cubicBezTo>
                <a:cubicBezTo>
                  <a:pt x="388" y="272"/>
                  <a:pt x="392" y="268"/>
                  <a:pt x="392" y="262"/>
                </a:cubicBezTo>
                <a:cubicBezTo>
                  <a:pt x="392" y="226"/>
                  <a:pt x="392" y="226"/>
                  <a:pt x="392" y="226"/>
                </a:cubicBezTo>
                <a:cubicBezTo>
                  <a:pt x="392" y="220"/>
                  <a:pt x="388" y="216"/>
                  <a:pt x="382" y="216"/>
                </a:cubicBezTo>
                <a:cubicBezTo>
                  <a:pt x="376" y="216"/>
                  <a:pt x="376" y="216"/>
                  <a:pt x="376" y="216"/>
                </a:cubicBezTo>
                <a:cubicBezTo>
                  <a:pt x="376" y="192"/>
                  <a:pt x="376" y="192"/>
                  <a:pt x="376" y="192"/>
                </a:cubicBezTo>
                <a:cubicBezTo>
                  <a:pt x="378" y="146"/>
                  <a:pt x="378" y="146"/>
                  <a:pt x="378" y="146"/>
                </a:cubicBezTo>
                <a:cubicBezTo>
                  <a:pt x="378" y="129"/>
                  <a:pt x="372" y="112"/>
                  <a:pt x="362" y="99"/>
                </a:cubicBezTo>
                <a:cubicBezTo>
                  <a:pt x="342" y="74"/>
                  <a:pt x="303" y="60"/>
                  <a:pt x="263" y="60"/>
                </a:cubicBezTo>
                <a:cubicBezTo>
                  <a:pt x="222" y="60"/>
                  <a:pt x="183" y="74"/>
                  <a:pt x="162" y="100"/>
                </a:cubicBezTo>
                <a:cubicBezTo>
                  <a:pt x="152" y="113"/>
                  <a:pt x="146" y="131"/>
                  <a:pt x="146" y="148"/>
                </a:cubicBezTo>
                <a:cubicBezTo>
                  <a:pt x="148" y="193"/>
                  <a:pt x="148" y="193"/>
                  <a:pt x="148" y="193"/>
                </a:cubicBezTo>
                <a:cubicBezTo>
                  <a:pt x="148" y="216"/>
                  <a:pt x="148" y="216"/>
                  <a:pt x="148" y="216"/>
                </a:cubicBezTo>
                <a:cubicBezTo>
                  <a:pt x="142" y="216"/>
                  <a:pt x="142" y="216"/>
                  <a:pt x="142" y="216"/>
                </a:cubicBezTo>
                <a:cubicBezTo>
                  <a:pt x="136" y="216"/>
                  <a:pt x="132" y="220"/>
                  <a:pt x="132" y="226"/>
                </a:cubicBezTo>
                <a:cubicBezTo>
                  <a:pt x="132" y="262"/>
                  <a:pt x="132" y="262"/>
                  <a:pt x="132" y="262"/>
                </a:cubicBezTo>
                <a:cubicBezTo>
                  <a:pt x="132" y="268"/>
                  <a:pt x="136" y="272"/>
                  <a:pt x="142" y="272"/>
                </a:cubicBezTo>
                <a:cubicBezTo>
                  <a:pt x="148" y="272"/>
                  <a:pt x="148" y="272"/>
                  <a:pt x="148" y="272"/>
                </a:cubicBezTo>
                <a:cubicBezTo>
                  <a:pt x="148" y="286"/>
                  <a:pt x="148" y="286"/>
                  <a:pt x="148" y="286"/>
                </a:cubicBezTo>
                <a:cubicBezTo>
                  <a:pt x="148" y="286"/>
                  <a:pt x="146" y="318"/>
                  <a:pt x="168" y="340"/>
                </a:cubicBezTo>
                <a:cubicBezTo>
                  <a:pt x="176" y="348"/>
                  <a:pt x="183" y="355"/>
                  <a:pt x="189" y="361"/>
                </a:cubicBezTo>
                <a:cubicBezTo>
                  <a:pt x="184" y="364"/>
                  <a:pt x="184" y="364"/>
                  <a:pt x="184" y="364"/>
                </a:cubicBezTo>
                <a:cubicBezTo>
                  <a:pt x="184" y="364"/>
                  <a:pt x="184" y="364"/>
                  <a:pt x="184" y="364"/>
                </a:cubicBezTo>
                <a:cubicBezTo>
                  <a:pt x="124" y="373"/>
                  <a:pt x="78" y="392"/>
                  <a:pt x="56" y="417"/>
                </a:cubicBezTo>
                <a:cubicBezTo>
                  <a:pt x="23" y="373"/>
                  <a:pt x="4" y="320"/>
                  <a:pt x="4" y="262"/>
                </a:cubicBezTo>
                <a:cubicBezTo>
                  <a:pt x="4" y="120"/>
                  <a:pt x="120" y="4"/>
                  <a:pt x="262" y="4"/>
                </a:cubicBezTo>
                <a:close/>
                <a:moveTo>
                  <a:pt x="193" y="367"/>
                </a:moveTo>
                <a:cubicBezTo>
                  <a:pt x="256" y="442"/>
                  <a:pt x="256" y="442"/>
                  <a:pt x="256" y="442"/>
                </a:cubicBezTo>
                <a:cubicBezTo>
                  <a:pt x="211" y="481"/>
                  <a:pt x="211" y="481"/>
                  <a:pt x="211" y="481"/>
                </a:cubicBezTo>
                <a:cubicBezTo>
                  <a:pt x="189" y="368"/>
                  <a:pt x="189" y="368"/>
                  <a:pt x="189" y="368"/>
                </a:cubicBezTo>
                <a:cubicBezTo>
                  <a:pt x="190" y="368"/>
                  <a:pt x="192" y="367"/>
                  <a:pt x="193" y="367"/>
                </a:cubicBezTo>
                <a:close/>
                <a:moveTo>
                  <a:pt x="171" y="337"/>
                </a:moveTo>
                <a:cubicBezTo>
                  <a:pt x="150" y="317"/>
                  <a:pt x="152" y="287"/>
                  <a:pt x="152" y="286"/>
                </a:cubicBezTo>
                <a:cubicBezTo>
                  <a:pt x="152" y="286"/>
                  <a:pt x="152" y="286"/>
                  <a:pt x="152" y="286"/>
                </a:cubicBezTo>
                <a:cubicBezTo>
                  <a:pt x="152" y="238"/>
                  <a:pt x="152" y="238"/>
                  <a:pt x="152" y="238"/>
                </a:cubicBezTo>
                <a:cubicBezTo>
                  <a:pt x="160" y="238"/>
                  <a:pt x="160" y="238"/>
                  <a:pt x="160" y="238"/>
                </a:cubicBezTo>
                <a:cubicBezTo>
                  <a:pt x="160" y="165"/>
                  <a:pt x="175" y="139"/>
                  <a:pt x="181" y="131"/>
                </a:cubicBezTo>
                <a:cubicBezTo>
                  <a:pt x="199" y="145"/>
                  <a:pt x="228" y="154"/>
                  <a:pt x="262" y="154"/>
                </a:cubicBezTo>
                <a:cubicBezTo>
                  <a:pt x="296" y="154"/>
                  <a:pt x="325" y="145"/>
                  <a:pt x="343" y="131"/>
                </a:cubicBezTo>
                <a:cubicBezTo>
                  <a:pt x="349" y="139"/>
                  <a:pt x="364" y="166"/>
                  <a:pt x="364" y="238"/>
                </a:cubicBezTo>
                <a:cubicBezTo>
                  <a:pt x="372" y="238"/>
                  <a:pt x="372" y="238"/>
                  <a:pt x="372" y="238"/>
                </a:cubicBezTo>
                <a:cubicBezTo>
                  <a:pt x="372" y="286"/>
                  <a:pt x="372" y="286"/>
                  <a:pt x="372" y="286"/>
                </a:cubicBezTo>
                <a:cubicBezTo>
                  <a:pt x="372" y="286"/>
                  <a:pt x="372" y="286"/>
                  <a:pt x="372" y="286"/>
                </a:cubicBezTo>
                <a:cubicBezTo>
                  <a:pt x="372" y="287"/>
                  <a:pt x="374" y="315"/>
                  <a:pt x="353" y="337"/>
                </a:cubicBezTo>
                <a:cubicBezTo>
                  <a:pt x="329" y="363"/>
                  <a:pt x="310" y="380"/>
                  <a:pt x="309" y="380"/>
                </a:cubicBezTo>
                <a:cubicBezTo>
                  <a:pt x="309" y="380"/>
                  <a:pt x="309" y="381"/>
                  <a:pt x="309" y="381"/>
                </a:cubicBezTo>
                <a:cubicBezTo>
                  <a:pt x="309" y="381"/>
                  <a:pt x="299" y="394"/>
                  <a:pt x="263" y="394"/>
                </a:cubicBezTo>
                <a:cubicBezTo>
                  <a:pt x="263" y="394"/>
                  <a:pt x="262" y="394"/>
                  <a:pt x="262" y="394"/>
                </a:cubicBezTo>
                <a:cubicBezTo>
                  <a:pt x="262" y="394"/>
                  <a:pt x="262" y="394"/>
                  <a:pt x="262" y="394"/>
                </a:cubicBezTo>
                <a:cubicBezTo>
                  <a:pt x="262" y="394"/>
                  <a:pt x="262" y="394"/>
                  <a:pt x="262" y="394"/>
                </a:cubicBezTo>
                <a:cubicBezTo>
                  <a:pt x="261" y="394"/>
                  <a:pt x="261" y="394"/>
                  <a:pt x="261" y="394"/>
                </a:cubicBezTo>
                <a:cubicBezTo>
                  <a:pt x="261" y="394"/>
                  <a:pt x="261" y="394"/>
                  <a:pt x="261" y="394"/>
                </a:cubicBezTo>
                <a:cubicBezTo>
                  <a:pt x="261" y="394"/>
                  <a:pt x="261" y="394"/>
                  <a:pt x="261" y="394"/>
                </a:cubicBezTo>
                <a:cubicBezTo>
                  <a:pt x="224" y="394"/>
                  <a:pt x="215" y="381"/>
                  <a:pt x="215" y="381"/>
                </a:cubicBezTo>
                <a:cubicBezTo>
                  <a:pt x="214" y="381"/>
                  <a:pt x="214" y="380"/>
                  <a:pt x="214" y="380"/>
                </a:cubicBezTo>
                <a:cubicBezTo>
                  <a:pt x="214" y="380"/>
                  <a:pt x="195" y="362"/>
                  <a:pt x="171" y="337"/>
                </a:cubicBezTo>
                <a:close/>
                <a:moveTo>
                  <a:pt x="150" y="148"/>
                </a:moveTo>
                <a:cubicBezTo>
                  <a:pt x="150" y="132"/>
                  <a:pt x="156" y="115"/>
                  <a:pt x="165" y="103"/>
                </a:cubicBezTo>
                <a:cubicBezTo>
                  <a:pt x="184" y="79"/>
                  <a:pt x="221" y="64"/>
                  <a:pt x="263" y="64"/>
                </a:cubicBezTo>
                <a:cubicBezTo>
                  <a:pt x="304" y="64"/>
                  <a:pt x="340" y="78"/>
                  <a:pt x="359" y="102"/>
                </a:cubicBezTo>
                <a:cubicBezTo>
                  <a:pt x="368" y="114"/>
                  <a:pt x="374" y="130"/>
                  <a:pt x="374" y="146"/>
                </a:cubicBezTo>
                <a:cubicBezTo>
                  <a:pt x="370" y="234"/>
                  <a:pt x="370" y="234"/>
                  <a:pt x="370" y="234"/>
                </a:cubicBezTo>
                <a:cubicBezTo>
                  <a:pt x="368" y="234"/>
                  <a:pt x="368" y="234"/>
                  <a:pt x="368" y="234"/>
                </a:cubicBezTo>
                <a:cubicBezTo>
                  <a:pt x="367" y="163"/>
                  <a:pt x="352" y="137"/>
                  <a:pt x="346" y="129"/>
                </a:cubicBezTo>
                <a:cubicBezTo>
                  <a:pt x="345" y="128"/>
                  <a:pt x="344" y="127"/>
                  <a:pt x="343" y="127"/>
                </a:cubicBezTo>
                <a:cubicBezTo>
                  <a:pt x="342" y="127"/>
                  <a:pt x="341" y="127"/>
                  <a:pt x="340" y="128"/>
                </a:cubicBezTo>
                <a:cubicBezTo>
                  <a:pt x="323" y="142"/>
                  <a:pt x="293" y="150"/>
                  <a:pt x="262" y="150"/>
                </a:cubicBezTo>
                <a:cubicBezTo>
                  <a:pt x="231" y="150"/>
                  <a:pt x="201" y="142"/>
                  <a:pt x="184" y="128"/>
                </a:cubicBezTo>
                <a:cubicBezTo>
                  <a:pt x="183" y="127"/>
                  <a:pt x="182" y="127"/>
                  <a:pt x="181" y="127"/>
                </a:cubicBezTo>
                <a:cubicBezTo>
                  <a:pt x="180" y="127"/>
                  <a:pt x="179" y="127"/>
                  <a:pt x="178" y="128"/>
                </a:cubicBezTo>
                <a:cubicBezTo>
                  <a:pt x="172" y="137"/>
                  <a:pt x="157" y="163"/>
                  <a:pt x="156" y="234"/>
                </a:cubicBezTo>
                <a:cubicBezTo>
                  <a:pt x="154" y="234"/>
                  <a:pt x="154" y="234"/>
                  <a:pt x="154" y="234"/>
                </a:cubicBezTo>
                <a:cubicBezTo>
                  <a:pt x="152" y="193"/>
                  <a:pt x="152" y="193"/>
                  <a:pt x="152" y="193"/>
                </a:cubicBezTo>
                <a:cubicBezTo>
                  <a:pt x="152" y="190"/>
                  <a:pt x="152" y="190"/>
                  <a:pt x="152" y="190"/>
                </a:cubicBezTo>
                <a:cubicBezTo>
                  <a:pt x="152" y="190"/>
                  <a:pt x="152" y="189"/>
                  <a:pt x="152" y="189"/>
                </a:cubicBezTo>
                <a:lnTo>
                  <a:pt x="150" y="148"/>
                </a:lnTo>
                <a:close/>
                <a:moveTo>
                  <a:pt x="335" y="368"/>
                </a:moveTo>
                <a:cubicBezTo>
                  <a:pt x="313" y="481"/>
                  <a:pt x="313" y="481"/>
                  <a:pt x="313" y="481"/>
                </a:cubicBezTo>
                <a:cubicBezTo>
                  <a:pt x="268" y="442"/>
                  <a:pt x="268" y="442"/>
                  <a:pt x="268" y="442"/>
                </a:cubicBezTo>
                <a:cubicBezTo>
                  <a:pt x="331" y="367"/>
                  <a:pt x="331" y="367"/>
                  <a:pt x="331" y="367"/>
                </a:cubicBezTo>
                <a:cubicBezTo>
                  <a:pt x="332" y="368"/>
                  <a:pt x="334" y="368"/>
                  <a:pt x="335" y="368"/>
                </a:cubicBezTo>
                <a:close/>
                <a:moveTo>
                  <a:pt x="376" y="268"/>
                </a:moveTo>
                <a:cubicBezTo>
                  <a:pt x="376" y="220"/>
                  <a:pt x="376" y="220"/>
                  <a:pt x="376" y="220"/>
                </a:cubicBezTo>
                <a:cubicBezTo>
                  <a:pt x="382" y="220"/>
                  <a:pt x="382" y="220"/>
                  <a:pt x="382" y="220"/>
                </a:cubicBezTo>
                <a:cubicBezTo>
                  <a:pt x="385" y="220"/>
                  <a:pt x="388" y="223"/>
                  <a:pt x="388" y="226"/>
                </a:cubicBezTo>
                <a:cubicBezTo>
                  <a:pt x="388" y="262"/>
                  <a:pt x="388" y="262"/>
                  <a:pt x="388" y="262"/>
                </a:cubicBezTo>
                <a:cubicBezTo>
                  <a:pt x="388" y="265"/>
                  <a:pt x="385" y="268"/>
                  <a:pt x="382" y="268"/>
                </a:cubicBezTo>
                <a:lnTo>
                  <a:pt x="376" y="268"/>
                </a:lnTo>
                <a:close/>
                <a:moveTo>
                  <a:pt x="148" y="220"/>
                </a:moveTo>
                <a:cubicBezTo>
                  <a:pt x="148" y="268"/>
                  <a:pt x="148" y="268"/>
                  <a:pt x="148" y="268"/>
                </a:cubicBezTo>
                <a:cubicBezTo>
                  <a:pt x="142" y="268"/>
                  <a:pt x="142" y="268"/>
                  <a:pt x="142" y="268"/>
                </a:cubicBezTo>
                <a:cubicBezTo>
                  <a:pt x="139" y="268"/>
                  <a:pt x="136" y="265"/>
                  <a:pt x="136" y="262"/>
                </a:cubicBezTo>
                <a:cubicBezTo>
                  <a:pt x="136" y="226"/>
                  <a:pt x="136" y="226"/>
                  <a:pt x="136" y="226"/>
                </a:cubicBezTo>
                <a:cubicBezTo>
                  <a:pt x="136" y="223"/>
                  <a:pt x="139" y="220"/>
                  <a:pt x="142" y="220"/>
                </a:cubicBezTo>
                <a:lnTo>
                  <a:pt x="148" y="220"/>
                </a:lnTo>
                <a:close/>
                <a:moveTo>
                  <a:pt x="262" y="520"/>
                </a:moveTo>
                <a:cubicBezTo>
                  <a:pt x="179" y="520"/>
                  <a:pt x="105" y="481"/>
                  <a:pt x="58" y="420"/>
                </a:cubicBezTo>
                <a:cubicBezTo>
                  <a:pt x="69" y="407"/>
                  <a:pt x="87" y="396"/>
                  <a:pt x="111" y="387"/>
                </a:cubicBezTo>
                <a:cubicBezTo>
                  <a:pt x="132" y="379"/>
                  <a:pt x="157" y="372"/>
                  <a:pt x="185" y="368"/>
                </a:cubicBezTo>
                <a:cubicBezTo>
                  <a:pt x="208" y="488"/>
                  <a:pt x="208" y="488"/>
                  <a:pt x="208" y="488"/>
                </a:cubicBezTo>
                <a:cubicBezTo>
                  <a:pt x="262" y="442"/>
                  <a:pt x="262" y="442"/>
                  <a:pt x="262" y="442"/>
                </a:cubicBezTo>
                <a:cubicBezTo>
                  <a:pt x="214" y="386"/>
                  <a:pt x="214" y="386"/>
                  <a:pt x="214" y="386"/>
                </a:cubicBezTo>
                <a:cubicBezTo>
                  <a:pt x="219" y="390"/>
                  <a:pt x="233" y="398"/>
                  <a:pt x="261" y="398"/>
                </a:cubicBezTo>
                <a:cubicBezTo>
                  <a:pt x="261" y="398"/>
                  <a:pt x="261" y="398"/>
                  <a:pt x="261" y="398"/>
                </a:cubicBezTo>
                <a:cubicBezTo>
                  <a:pt x="261" y="398"/>
                  <a:pt x="261" y="398"/>
                  <a:pt x="262" y="398"/>
                </a:cubicBezTo>
                <a:cubicBezTo>
                  <a:pt x="262" y="398"/>
                  <a:pt x="262" y="398"/>
                  <a:pt x="263" y="398"/>
                </a:cubicBezTo>
                <a:cubicBezTo>
                  <a:pt x="263" y="398"/>
                  <a:pt x="263" y="398"/>
                  <a:pt x="263" y="398"/>
                </a:cubicBezTo>
                <a:cubicBezTo>
                  <a:pt x="302" y="397"/>
                  <a:pt x="312" y="383"/>
                  <a:pt x="312" y="383"/>
                </a:cubicBezTo>
                <a:cubicBezTo>
                  <a:pt x="312" y="383"/>
                  <a:pt x="312" y="383"/>
                  <a:pt x="313" y="382"/>
                </a:cubicBezTo>
                <a:cubicBezTo>
                  <a:pt x="262" y="442"/>
                  <a:pt x="262" y="442"/>
                  <a:pt x="262" y="442"/>
                </a:cubicBezTo>
                <a:cubicBezTo>
                  <a:pt x="316" y="488"/>
                  <a:pt x="316" y="488"/>
                  <a:pt x="316" y="488"/>
                </a:cubicBezTo>
                <a:cubicBezTo>
                  <a:pt x="339" y="369"/>
                  <a:pt x="339" y="369"/>
                  <a:pt x="339" y="369"/>
                </a:cubicBezTo>
                <a:cubicBezTo>
                  <a:pt x="367" y="373"/>
                  <a:pt x="392" y="379"/>
                  <a:pt x="414" y="388"/>
                </a:cubicBezTo>
                <a:cubicBezTo>
                  <a:pt x="436" y="397"/>
                  <a:pt x="454" y="408"/>
                  <a:pt x="466" y="420"/>
                </a:cubicBezTo>
                <a:cubicBezTo>
                  <a:pt x="418" y="481"/>
                  <a:pt x="345" y="520"/>
                  <a:pt x="262" y="52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4" name="ppl 1"/>
          <p:cNvSpPr>
            <a:spLocks noEditPoints="1"/>
          </p:cNvSpPr>
          <p:nvPr/>
        </p:nvSpPr>
        <p:spPr bwMode="auto">
          <a:xfrm>
            <a:off x="350447" y="1073142"/>
            <a:ext cx="459483" cy="459111"/>
          </a:xfrm>
          <a:custGeom>
            <a:avLst/>
            <a:gdLst>
              <a:gd name="T0" fmla="*/ 262 w 524"/>
              <a:gd name="T1" fmla="*/ 524 h 524"/>
              <a:gd name="T2" fmla="*/ 262 w 524"/>
              <a:gd name="T3" fmla="*/ 4 h 524"/>
              <a:gd name="T4" fmla="*/ 331 w 524"/>
              <a:gd name="T5" fmla="*/ 363 h 524"/>
              <a:gd name="T6" fmla="*/ 374 w 524"/>
              <a:gd name="T7" fmla="*/ 272 h 524"/>
              <a:gd name="T8" fmla="*/ 390 w 524"/>
              <a:gd name="T9" fmla="*/ 226 h 524"/>
              <a:gd name="T10" fmla="*/ 358 w 524"/>
              <a:gd name="T11" fmla="*/ 86 h 524"/>
              <a:gd name="T12" fmla="*/ 303 w 524"/>
              <a:gd name="T13" fmla="*/ 48 h 524"/>
              <a:gd name="T14" fmla="*/ 353 w 524"/>
              <a:gd name="T15" fmla="*/ 88 h 524"/>
              <a:gd name="T16" fmla="*/ 392 w 524"/>
              <a:gd name="T17" fmla="*/ 150 h 524"/>
              <a:gd name="T18" fmla="*/ 373 w 524"/>
              <a:gd name="T19" fmla="*/ 206 h 524"/>
              <a:gd name="T20" fmla="*/ 313 w 524"/>
              <a:gd name="T21" fmla="*/ 119 h 524"/>
              <a:gd name="T22" fmla="*/ 264 w 524"/>
              <a:gd name="T23" fmla="*/ 119 h 524"/>
              <a:gd name="T24" fmla="*/ 186 w 524"/>
              <a:gd name="T25" fmla="*/ 126 h 524"/>
              <a:gd name="T26" fmla="*/ 146 w 524"/>
              <a:gd name="T27" fmla="*/ 204 h 524"/>
              <a:gd name="T28" fmla="*/ 128 w 524"/>
              <a:gd name="T29" fmla="*/ 150 h 524"/>
              <a:gd name="T30" fmla="*/ 152 w 524"/>
              <a:gd name="T31" fmla="*/ 97 h 524"/>
              <a:gd name="T32" fmla="*/ 150 w 524"/>
              <a:gd name="T33" fmla="*/ 66 h 524"/>
              <a:gd name="T34" fmla="*/ 227 w 524"/>
              <a:gd name="T35" fmla="*/ 63 h 524"/>
              <a:gd name="T36" fmla="*/ 303 w 524"/>
              <a:gd name="T37" fmla="*/ 44 h 524"/>
              <a:gd name="T38" fmla="*/ 149 w 524"/>
              <a:gd name="T39" fmla="*/ 62 h 524"/>
              <a:gd name="T40" fmla="*/ 133 w 524"/>
              <a:gd name="T41" fmla="*/ 219 h 524"/>
              <a:gd name="T42" fmla="*/ 140 w 524"/>
              <a:gd name="T43" fmla="*/ 272 h 524"/>
              <a:gd name="T44" fmla="*/ 166 w 524"/>
              <a:gd name="T45" fmla="*/ 340 h 524"/>
              <a:gd name="T46" fmla="*/ 4 w 524"/>
              <a:gd name="T47" fmla="*/ 262 h 524"/>
              <a:gd name="T48" fmla="*/ 261 w 524"/>
              <a:gd name="T49" fmla="*/ 398 h 524"/>
              <a:gd name="T50" fmla="*/ 318 w 524"/>
              <a:gd name="T51" fmla="*/ 376 h 524"/>
              <a:gd name="T52" fmla="*/ 260 w 524"/>
              <a:gd name="T53" fmla="*/ 428 h 524"/>
              <a:gd name="T54" fmla="*/ 202 w 524"/>
              <a:gd name="T55" fmla="*/ 376 h 524"/>
              <a:gd name="T56" fmla="*/ 259 w 524"/>
              <a:gd name="T57" fmla="*/ 398 h 524"/>
              <a:gd name="T58" fmla="*/ 307 w 524"/>
              <a:gd name="T59" fmla="*/ 381 h 524"/>
              <a:gd name="T60" fmla="*/ 260 w 524"/>
              <a:gd name="T61" fmla="*/ 394 h 524"/>
              <a:gd name="T62" fmla="*/ 259 w 524"/>
              <a:gd name="T63" fmla="*/ 394 h 524"/>
              <a:gd name="T64" fmla="*/ 212 w 524"/>
              <a:gd name="T65" fmla="*/ 380 h 524"/>
              <a:gd name="T66" fmla="*/ 150 w 524"/>
              <a:gd name="T67" fmla="*/ 286 h 524"/>
              <a:gd name="T68" fmla="*/ 195 w 524"/>
              <a:gd name="T69" fmla="*/ 126 h 524"/>
              <a:gd name="T70" fmla="*/ 309 w 524"/>
              <a:gd name="T71" fmla="*/ 124 h 524"/>
              <a:gd name="T72" fmla="*/ 370 w 524"/>
              <a:gd name="T73" fmla="*/ 214 h 524"/>
              <a:gd name="T74" fmla="*/ 370 w 524"/>
              <a:gd name="T75" fmla="*/ 234 h 524"/>
              <a:gd name="T76" fmla="*/ 351 w 524"/>
              <a:gd name="T77" fmla="*/ 337 h 524"/>
              <a:gd name="T78" fmla="*/ 134 w 524"/>
              <a:gd name="T79" fmla="*/ 224 h 524"/>
              <a:gd name="T80" fmla="*/ 146 w 524"/>
              <a:gd name="T81" fmla="*/ 268 h 524"/>
              <a:gd name="T82" fmla="*/ 134 w 524"/>
              <a:gd name="T83" fmla="*/ 226 h 524"/>
              <a:gd name="T84" fmla="*/ 386 w 524"/>
              <a:gd name="T85" fmla="*/ 262 h 524"/>
              <a:gd name="T86" fmla="*/ 374 w 524"/>
              <a:gd name="T87" fmla="*/ 234 h 524"/>
              <a:gd name="T88" fmla="*/ 262 w 524"/>
              <a:gd name="T89" fmla="*/ 520 h 524"/>
              <a:gd name="T90" fmla="*/ 193 w 524"/>
              <a:gd name="T91" fmla="*/ 367 h 524"/>
              <a:gd name="T92" fmla="*/ 246 w 524"/>
              <a:gd name="T93" fmla="*/ 426 h 524"/>
              <a:gd name="T94" fmla="*/ 320 w 524"/>
              <a:gd name="T95" fmla="*/ 380 h 524"/>
              <a:gd name="T96" fmla="*/ 414 w 524"/>
              <a:gd name="T97" fmla="*/ 388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24" h="524">
                <a:moveTo>
                  <a:pt x="262" y="0"/>
                </a:moveTo>
                <a:cubicBezTo>
                  <a:pt x="118" y="0"/>
                  <a:pt x="0" y="118"/>
                  <a:pt x="0" y="262"/>
                </a:cubicBezTo>
                <a:cubicBezTo>
                  <a:pt x="0" y="406"/>
                  <a:pt x="118" y="524"/>
                  <a:pt x="262" y="524"/>
                </a:cubicBezTo>
                <a:cubicBezTo>
                  <a:pt x="406" y="524"/>
                  <a:pt x="524" y="406"/>
                  <a:pt x="524" y="262"/>
                </a:cubicBezTo>
                <a:cubicBezTo>
                  <a:pt x="524" y="118"/>
                  <a:pt x="406" y="0"/>
                  <a:pt x="262" y="0"/>
                </a:cubicBezTo>
                <a:close/>
                <a:moveTo>
                  <a:pt x="262" y="4"/>
                </a:moveTo>
                <a:cubicBezTo>
                  <a:pt x="404" y="4"/>
                  <a:pt x="520" y="120"/>
                  <a:pt x="520" y="262"/>
                </a:cubicBezTo>
                <a:cubicBezTo>
                  <a:pt x="520" y="320"/>
                  <a:pt x="501" y="374"/>
                  <a:pt x="468" y="417"/>
                </a:cubicBezTo>
                <a:cubicBezTo>
                  <a:pt x="444" y="392"/>
                  <a:pt x="395" y="372"/>
                  <a:pt x="331" y="363"/>
                </a:cubicBezTo>
                <a:cubicBezTo>
                  <a:pt x="337" y="357"/>
                  <a:pt x="345" y="349"/>
                  <a:pt x="354" y="340"/>
                </a:cubicBezTo>
                <a:cubicBezTo>
                  <a:pt x="376" y="316"/>
                  <a:pt x="374" y="286"/>
                  <a:pt x="374" y="286"/>
                </a:cubicBezTo>
                <a:cubicBezTo>
                  <a:pt x="374" y="272"/>
                  <a:pt x="374" y="272"/>
                  <a:pt x="374" y="272"/>
                </a:cubicBezTo>
                <a:cubicBezTo>
                  <a:pt x="380" y="272"/>
                  <a:pt x="380" y="272"/>
                  <a:pt x="380" y="272"/>
                </a:cubicBezTo>
                <a:cubicBezTo>
                  <a:pt x="386" y="272"/>
                  <a:pt x="390" y="268"/>
                  <a:pt x="390" y="262"/>
                </a:cubicBezTo>
                <a:cubicBezTo>
                  <a:pt x="390" y="226"/>
                  <a:pt x="390" y="226"/>
                  <a:pt x="390" y="226"/>
                </a:cubicBezTo>
                <a:cubicBezTo>
                  <a:pt x="390" y="223"/>
                  <a:pt x="389" y="220"/>
                  <a:pt x="386" y="218"/>
                </a:cubicBezTo>
                <a:cubicBezTo>
                  <a:pt x="388" y="206"/>
                  <a:pt x="392" y="185"/>
                  <a:pt x="396" y="150"/>
                </a:cubicBezTo>
                <a:cubicBezTo>
                  <a:pt x="399" y="118"/>
                  <a:pt x="381" y="98"/>
                  <a:pt x="358" y="86"/>
                </a:cubicBezTo>
                <a:cubicBezTo>
                  <a:pt x="358" y="79"/>
                  <a:pt x="355" y="64"/>
                  <a:pt x="335" y="52"/>
                </a:cubicBezTo>
                <a:cubicBezTo>
                  <a:pt x="327" y="46"/>
                  <a:pt x="316" y="44"/>
                  <a:pt x="303" y="44"/>
                </a:cubicBezTo>
                <a:cubicBezTo>
                  <a:pt x="303" y="48"/>
                  <a:pt x="303" y="48"/>
                  <a:pt x="303" y="48"/>
                </a:cubicBezTo>
                <a:cubicBezTo>
                  <a:pt x="316" y="48"/>
                  <a:pt x="326" y="50"/>
                  <a:pt x="333" y="55"/>
                </a:cubicBezTo>
                <a:cubicBezTo>
                  <a:pt x="350" y="66"/>
                  <a:pt x="353" y="77"/>
                  <a:pt x="354" y="83"/>
                </a:cubicBezTo>
                <a:cubicBezTo>
                  <a:pt x="354" y="85"/>
                  <a:pt x="354" y="87"/>
                  <a:pt x="353" y="88"/>
                </a:cubicBezTo>
                <a:cubicBezTo>
                  <a:pt x="355" y="88"/>
                  <a:pt x="356" y="89"/>
                  <a:pt x="357" y="90"/>
                </a:cubicBezTo>
                <a:cubicBezTo>
                  <a:pt x="365" y="94"/>
                  <a:pt x="373" y="100"/>
                  <a:pt x="378" y="106"/>
                </a:cubicBezTo>
                <a:cubicBezTo>
                  <a:pt x="389" y="118"/>
                  <a:pt x="393" y="133"/>
                  <a:pt x="392" y="150"/>
                </a:cubicBezTo>
                <a:cubicBezTo>
                  <a:pt x="386" y="203"/>
                  <a:pt x="382" y="223"/>
                  <a:pt x="380" y="230"/>
                </a:cubicBezTo>
                <a:cubicBezTo>
                  <a:pt x="374" y="230"/>
                  <a:pt x="374" y="230"/>
                  <a:pt x="374" y="230"/>
                </a:cubicBezTo>
                <a:cubicBezTo>
                  <a:pt x="374" y="225"/>
                  <a:pt x="374" y="218"/>
                  <a:pt x="373" y="206"/>
                </a:cubicBezTo>
                <a:cubicBezTo>
                  <a:pt x="372" y="180"/>
                  <a:pt x="362" y="141"/>
                  <a:pt x="324" y="120"/>
                </a:cubicBezTo>
                <a:cubicBezTo>
                  <a:pt x="323" y="119"/>
                  <a:pt x="321" y="119"/>
                  <a:pt x="319" y="118"/>
                </a:cubicBezTo>
                <a:cubicBezTo>
                  <a:pt x="318" y="118"/>
                  <a:pt x="316" y="119"/>
                  <a:pt x="313" y="119"/>
                </a:cubicBezTo>
                <a:cubicBezTo>
                  <a:pt x="312" y="120"/>
                  <a:pt x="310" y="120"/>
                  <a:pt x="309" y="120"/>
                </a:cubicBezTo>
                <a:cubicBezTo>
                  <a:pt x="305" y="121"/>
                  <a:pt x="301" y="121"/>
                  <a:pt x="296" y="121"/>
                </a:cubicBezTo>
                <a:cubicBezTo>
                  <a:pt x="286" y="121"/>
                  <a:pt x="275" y="120"/>
                  <a:pt x="264" y="119"/>
                </a:cubicBezTo>
                <a:cubicBezTo>
                  <a:pt x="253" y="117"/>
                  <a:pt x="241" y="116"/>
                  <a:pt x="230" y="116"/>
                </a:cubicBezTo>
                <a:cubicBezTo>
                  <a:pt x="225" y="116"/>
                  <a:pt x="220" y="116"/>
                  <a:pt x="215" y="117"/>
                </a:cubicBezTo>
                <a:cubicBezTo>
                  <a:pt x="204" y="118"/>
                  <a:pt x="194" y="121"/>
                  <a:pt x="186" y="126"/>
                </a:cubicBezTo>
                <a:cubicBezTo>
                  <a:pt x="186" y="125"/>
                  <a:pt x="186" y="125"/>
                  <a:pt x="186" y="125"/>
                </a:cubicBezTo>
                <a:cubicBezTo>
                  <a:pt x="185" y="126"/>
                  <a:pt x="184" y="127"/>
                  <a:pt x="183" y="128"/>
                </a:cubicBezTo>
                <a:cubicBezTo>
                  <a:pt x="157" y="148"/>
                  <a:pt x="148" y="177"/>
                  <a:pt x="146" y="204"/>
                </a:cubicBezTo>
                <a:cubicBezTo>
                  <a:pt x="145" y="218"/>
                  <a:pt x="145" y="225"/>
                  <a:pt x="145" y="230"/>
                </a:cubicBezTo>
                <a:cubicBezTo>
                  <a:pt x="140" y="230"/>
                  <a:pt x="140" y="230"/>
                  <a:pt x="140" y="230"/>
                </a:cubicBezTo>
                <a:cubicBezTo>
                  <a:pt x="138" y="223"/>
                  <a:pt x="134" y="203"/>
                  <a:pt x="128" y="150"/>
                </a:cubicBezTo>
                <a:cubicBezTo>
                  <a:pt x="126" y="133"/>
                  <a:pt x="131" y="118"/>
                  <a:pt x="141" y="106"/>
                </a:cubicBezTo>
                <a:cubicBezTo>
                  <a:pt x="143" y="104"/>
                  <a:pt x="146" y="102"/>
                  <a:pt x="148" y="100"/>
                </a:cubicBezTo>
                <a:cubicBezTo>
                  <a:pt x="149" y="99"/>
                  <a:pt x="150" y="98"/>
                  <a:pt x="152" y="97"/>
                </a:cubicBezTo>
                <a:cubicBezTo>
                  <a:pt x="151" y="96"/>
                  <a:pt x="150" y="95"/>
                  <a:pt x="150" y="94"/>
                </a:cubicBezTo>
                <a:cubicBezTo>
                  <a:pt x="147" y="90"/>
                  <a:pt x="146" y="86"/>
                  <a:pt x="145" y="83"/>
                </a:cubicBezTo>
                <a:cubicBezTo>
                  <a:pt x="144" y="77"/>
                  <a:pt x="145" y="71"/>
                  <a:pt x="150" y="66"/>
                </a:cubicBezTo>
                <a:cubicBezTo>
                  <a:pt x="155" y="67"/>
                  <a:pt x="168" y="70"/>
                  <a:pt x="184" y="70"/>
                </a:cubicBezTo>
                <a:cubicBezTo>
                  <a:pt x="196" y="70"/>
                  <a:pt x="207" y="68"/>
                  <a:pt x="217" y="66"/>
                </a:cubicBezTo>
                <a:cubicBezTo>
                  <a:pt x="220" y="65"/>
                  <a:pt x="223" y="64"/>
                  <a:pt x="227" y="63"/>
                </a:cubicBezTo>
                <a:cubicBezTo>
                  <a:pt x="249" y="57"/>
                  <a:pt x="278" y="48"/>
                  <a:pt x="303" y="48"/>
                </a:cubicBezTo>
                <a:cubicBezTo>
                  <a:pt x="303" y="44"/>
                  <a:pt x="303" y="44"/>
                  <a:pt x="303" y="44"/>
                </a:cubicBezTo>
                <a:cubicBezTo>
                  <a:pt x="303" y="44"/>
                  <a:pt x="303" y="44"/>
                  <a:pt x="303" y="44"/>
                </a:cubicBezTo>
                <a:cubicBezTo>
                  <a:pt x="274" y="44"/>
                  <a:pt x="238" y="56"/>
                  <a:pt x="216" y="62"/>
                </a:cubicBezTo>
                <a:cubicBezTo>
                  <a:pt x="205" y="65"/>
                  <a:pt x="194" y="66"/>
                  <a:pt x="184" y="66"/>
                </a:cubicBezTo>
                <a:cubicBezTo>
                  <a:pt x="164" y="66"/>
                  <a:pt x="149" y="62"/>
                  <a:pt x="149" y="62"/>
                </a:cubicBezTo>
                <a:cubicBezTo>
                  <a:pt x="137" y="72"/>
                  <a:pt x="139" y="85"/>
                  <a:pt x="146" y="96"/>
                </a:cubicBezTo>
                <a:cubicBezTo>
                  <a:pt x="131" y="109"/>
                  <a:pt x="121" y="126"/>
                  <a:pt x="124" y="150"/>
                </a:cubicBezTo>
                <a:cubicBezTo>
                  <a:pt x="128" y="186"/>
                  <a:pt x="131" y="206"/>
                  <a:pt x="133" y="219"/>
                </a:cubicBezTo>
                <a:cubicBezTo>
                  <a:pt x="131" y="220"/>
                  <a:pt x="130" y="223"/>
                  <a:pt x="130" y="226"/>
                </a:cubicBezTo>
                <a:cubicBezTo>
                  <a:pt x="130" y="262"/>
                  <a:pt x="130" y="262"/>
                  <a:pt x="130" y="262"/>
                </a:cubicBezTo>
                <a:cubicBezTo>
                  <a:pt x="130" y="268"/>
                  <a:pt x="134" y="272"/>
                  <a:pt x="140" y="272"/>
                </a:cubicBezTo>
                <a:cubicBezTo>
                  <a:pt x="146" y="272"/>
                  <a:pt x="146" y="272"/>
                  <a:pt x="146" y="272"/>
                </a:cubicBezTo>
                <a:cubicBezTo>
                  <a:pt x="146" y="286"/>
                  <a:pt x="146" y="286"/>
                  <a:pt x="146" y="286"/>
                </a:cubicBezTo>
                <a:cubicBezTo>
                  <a:pt x="146" y="286"/>
                  <a:pt x="144" y="318"/>
                  <a:pt x="166" y="340"/>
                </a:cubicBezTo>
                <a:cubicBezTo>
                  <a:pt x="175" y="349"/>
                  <a:pt x="183" y="357"/>
                  <a:pt x="189" y="364"/>
                </a:cubicBezTo>
                <a:cubicBezTo>
                  <a:pt x="127" y="372"/>
                  <a:pt x="79" y="391"/>
                  <a:pt x="56" y="417"/>
                </a:cubicBezTo>
                <a:cubicBezTo>
                  <a:pt x="23" y="373"/>
                  <a:pt x="4" y="320"/>
                  <a:pt x="4" y="262"/>
                </a:cubicBezTo>
                <a:cubicBezTo>
                  <a:pt x="4" y="120"/>
                  <a:pt x="120" y="4"/>
                  <a:pt x="262" y="4"/>
                </a:cubicBezTo>
                <a:close/>
                <a:moveTo>
                  <a:pt x="260" y="398"/>
                </a:moveTo>
                <a:cubicBezTo>
                  <a:pt x="260" y="398"/>
                  <a:pt x="260" y="398"/>
                  <a:pt x="261" y="398"/>
                </a:cubicBezTo>
                <a:cubicBezTo>
                  <a:pt x="261" y="398"/>
                  <a:pt x="261" y="398"/>
                  <a:pt x="261" y="398"/>
                </a:cubicBezTo>
                <a:cubicBezTo>
                  <a:pt x="300" y="397"/>
                  <a:pt x="310" y="383"/>
                  <a:pt x="310" y="383"/>
                </a:cubicBezTo>
                <a:cubicBezTo>
                  <a:pt x="310" y="383"/>
                  <a:pt x="313" y="380"/>
                  <a:pt x="318" y="376"/>
                </a:cubicBezTo>
                <a:cubicBezTo>
                  <a:pt x="318" y="376"/>
                  <a:pt x="318" y="377"/>
                  <a:pt x="317" y="377"/>
                </a:cubicBezTo>
                <a:cubicBezTo>
                  <a:pt x="271" y="423"/>
                  <a:pt x="271" y="423"/>
                  <a:pt x="271" y="423"/>
                </a:cubicBezTo>
                <a:cubicBezTo>
                  <a:pt x="268" y="426"/>
                  <a:pt x="264" y="428"/>
                  <a:pt x="260" y="428"/>
                </a:cubicBezTo>
                <a:cubicBezTo>
                  <a:pt x="256" y="428"/>
                  <a:pt x="252" y="426"/>
                  <a:pt x="249" y="423"/>
                </a:cubicBezTo>
                <a:cubicBezTo>
                  <a:pt x="203" y="377"/>
                  <a:pt x="203" y="377"/>
                  <a:pt x="203" y="377"/>
                </a:cubicBezTo>
                <a:cubicBezTo>
                  <a:pt x="203" y="377"/>
                  <a:pt x="202" y="377"/>
                  <a:pt x="202" y="376"/>
                </a:cubicBezTo>
                <a:cubicBezTo>
                  <a:pt x="207" y="381"/>
                  <a:pt x="209" y="383"/>
                  <a:pt x="209" y="383"/>
                </a:cubicBezTo>
                <a:cubicBezTo>
                  <a:pt x="209" y="383"/>
                  <a:pt x="219" y="397"/>
                  <a:pt x="259" y="398"/>
                </a:cubicBezTo>
                <a:cubicBezTo>
                  <a:pt x="259" y="398"/>
                  <a:pt x="259" y="398"/>
                  <a:pt x="259" y="398"/>
                </a:cubicBezTo>
                <a:cubicBezTo>
                  <a:pt x="259" y="398"/>
                  <a:pt x="259" y="398"/>
                  <a:pt x="260" y="398"/>
                </a:cubicBezTo>
                <a:close/>
                <a:moveTo>
                  <a:pt x="307" y="380"/>
                </a:moveTo>
                <a:cubicBezTo>
                  <a:pt x="307" y="380"/>
                  <a:pt x="307" y="380"/>
                  <a:pt x="307" y="381"/>
                </a:cubicBezTo>
                <a:cubicBezTo>
                  <a:pt x="307" y="381"/>
                  <a:pt x="297" y="394"/>
                  <a:pt x="261" y="394"/>
                </a:cubicBezTo>
                <a:cubicBezTo>
                  <a:pt x="261" y="394"/>
                  <a:pt x="260" y="394"/>
                  <a:pt x="260" y="394"/>
                </a:cubicBezTo>
                <a:cubicBezTo>
                  <a:pt x="260" y="394"/>
                  <a:pt x="260" y="394"/>
                  <a:pt x="260" y="394"/>
                </a:cubicBezTo>
                <a:cubicBezTo>
                  <a:pt x="260" y="394"/>
                  <a:pt x="260" y="394"/>
                  <a:pt x="260" y="394"/>
                </a:cubicBezTo>
                <a:cubicBezTo>
                  <a:pt x="259" y="394"/>
                  <a:pt x="259" y="394"/>
                  <a:pt x="259" y="394"/>
                </a:cubicBezTo>
                <a:cubicBezTo>
                  <a:pt x="259" y="394"/>
                  <a:pt x="259" y="394"/>
                  <a:pt x="259" y="394"/>
                </a:cubicBezTo>
                <a:cubicBezTo>
                  <a:pt x="259" y="394"/>
                  <a:pt x="259" y="394"/>
                  <a:pt x="259" y="394"/>
                </a:cubicBezTo>
                <a:cubicBezTo>
                  <a:pt x="222" y="394"/>
                  <a:pt x="213" y="381"/>
                  <a:pt x="213" y="381"/>
                </a:cubicBezTo>
                <a:cubicBezTo>
                  <a:pt x="212" y="381"/>
                  <a:pt x="212" y="380"/>
                  <a:pt x="212" y="380"/>
                </a:cubicBezTo>
                <a:cubicBezTo>
                  <a:pt x="212" y="380"/>
                  <a:pt x="193" y="362"/>
                  <a:pt x="169" y="337"/>
                </a:cubicBezTo>
                <a:cubicBezTo>
                  <a:pt x="148" y="317"/>
                  <a:pt x="150" y="287"/>
                  <a:pt x="150" y="286"/>
                </a:cubicBezTo>
                <a:cubicBezTo>
                  <a:pt x="150" y="286"/>
                  <a:pt x="150" y="286"/>
                  <a:pt x="150" y="286"/>
                </a:cubicBezTo>
                <a:cubicBezTo>
                  <a:pt x="150" y="209"/>
                  <a:pt x="150" y="209"/>
                  <a:pt x="150" y="209"/>
                </a:cubicBezTo>
                <a:cubicBezTo>
                  <a:pt x="150" y="207"/>
                  <a:pt x="150" y="206"/>
                  <a:pt x="150" y="204"/>
                </a:cubicBezTo>
                <a:cubicBezTo>
                  <a:pt x="153" y="176"/>
                  <a:pt x="163" y="144"/>
                  <a:pt x="195" y="126"/>
                </a:cubicBezTo>
                <a:cubicBezTo>
                  <a:pt x="205" y="121"/>
                  <a:pt x="218" y="120"/>
                  <a:pt x="230" y="120"/>
                </a:cubicBezTo>
                <a:cubicBezTo>
                  <a:pt x="252" y="120"/>
                  <a:pt x="275" y="125"/>
                  <a:pt x="296" y="125"/>
                </a:cubicBezTo>
                <a:cubicBezTo>
                  <a:pt x="301" y="125"/>
                  <a:pt x="305" y="125"/>
                  <a:pt x="309" y="124"/>
                </a:cubicBezTo>
                <a:cubicBezTo>
                  <a:pt x="313" y="124"/>
                  <a:pt x="316" y="123"/>
                  <a:pt x="319" y="122"/>
                </a:cubicBezTo>
                <a:cubicBezTo>
                  <a:pt x="357" y="140"/>
                  <a:pt x="368" y="176"/>
                  <a:pt x="369" y="206"/>
                </a:cubicBezTo>
                <a:cubicBezTo>
                  <a:pt x="370" y="209"/>
                  <a:pt x="370" y="212"/>
                  <a:pt x="370" y="214"/>
                </a:cubicBezTo>
                <a:cubicBezTo>
                  <a:pt x="370" y="233"/>
                  <a:pt x="370" y="233"/>
                  <a:pt x="370" y="233"/>
                </a:cubicBezTo>
                <a:cubicBezTo>
                  <a:pt x="370" y="234"/>
                  <a:pt x="370" y="234"/>
                  <a:pt x="370" y="234"/>
                </a:cubicBezTo>
                <a:cubicBezTo>
                  <a:pt x="370" y="234"/>
                  <a:pt x="370" y="234"/>
                  <a:pt x="370" y="234"/>
                </a:cubicBezTo>
                <a:cubicBezTo>
                  <a:pt x="370" y="286"/>
                  <a:pt x="370" y="286"/>
                  <a:pt x="370" y="286"/>
                </a:cubicBezTo>
                <a:cubicBezTo>
                  <a:pt x="370" y="286"/>
                  <a:pt x="370" y="286"/>
                  <a:pt x="370" y="286"/>
                </a:cubicBezTo>
                <a:cubicBezTo>
                  <a:pt x="370" y="287"/>
                  <a:pt x="372" y="315"/>
                  <a:pt x="351" y="337"/>
                </a:cubicBezTo>
                <a:cubicBezTo>
                  <a:pt x="327" y="363"/>
                  <a:pt x="308" y="380"/>
                  <a:pt x="307" y="380"/>
                </a:cubicBezTo>
                <a:close/>
                <a:moveTo>
                  <a:pt x="134" y="226"/>
                </a:moveTo>
                <a:cubicBezTo>
                  <a:pt x="134" y="225"/>
                  <a:pt x="134" y="225"/>
                  <a:pt x="134" y="224"/>
                </a:cubicBezTo>
                <a:cubicBezTo>
                  <a:pt x="136" y="232"/>
                  <a:pt x="137" y="234"/>
                  <a:pt x="137" y="234"/>
                </a:cubicBezTo>
                <a:cubicBezTo>
                  <a:pt x="146" y="234"/>
                  <a:pt x="146" y="234"/>
                  <a:pt x="146" y="234"/>
                </a:cubicBezTo>
                <a:cubicBezTo>
                  <a:pt x="146" y="268"/>
                  <a:pt x="146" y="268"/>
                  <a:pt x="146" y="268"/>
                </a:cubicBezTo>
                <a:cubicBezTo>
                  <a:pt x="140" y="268"/>
                  <a:pt x="140" y="268"/>
                  <a:pt x="140" y="268"/>
                </a:cubicBezTo>
                <a:cubicBezTo>
                  <a:pt x="137" y="268"/>
                  <a:pt x="134" y="265"/>
                  <a:pt x="134" y="262"/>
                </a:cubicBezTo>
                <a:lnTo>
                  <a:pt x="134" y="226"/>
                </a:lnTo>
                <a:close/>
                <a:moveTo>
                  <a:pt x="385" y="223"/>
                </a:moveTo>
                <a:cubicBezTo>
                  <a:pt x="386" y="224"/>
                  <a:pt x="386" y="225"/>
                  <a:pt x="386" y="226"/>
                </a:cubicBezTo>
                <a:cubicBezTo>
                  <a:pt x="386" y="262"/>
                  <a:pt x="386" y="262"/>
                  <a:pt x="386" y="262"/>
                </a:cubicBezTo>
                <a:cubicBezTo>
                  <a:pt x="386" y="265"/>
                  <a:pt x="383" y="268"/>
                  <a:pt x="380" y="268"/>
                </a:cubicBezTo>
                <a:cubicBezTo>
                  <a:pt x="374" y="268"/>
                  <a:pt x="374" y="268"/>
                  <a:pt x="374" y="268"/>
                </a:cubicBezTo>
                <a:cubicBezTo>
                  <a:pt x="374" y="234"/>
                  <a:pt x="374" y="234"/>
                  <a:pt x="374" y="234"/>
                </a:cubicBezTo>
                <a:cubicBezTo>
                  <a:pt x="383" y="234"/>
                  <a:pt x="383" y="234"/>
                  <a:pt x="383" y="234"/>
                </a:cubicBezTo>
                <a:cubicBezTo>
                  <a:pt x="383" y="234"/>
                  <a:pt x="384" y="232"/>
                  <a:pt x="385" y="223"/>
                </a:cubicBezTo>
                <a:close/>
                <a:moveTo>
                  <a:pt x="262" y="520"/>
                </a:moveTo>
                <a:cubicBezTo>
                  <a:pt x="179" y="520"/>
                  <a:pt x="105" y="481"/>
                  <a:pt x="58" y="420"/>
                </a:cubicBezTo>
                <a:cubicBezTo>
                  <a:pt x="69" y="407"/>
                  <a:pt x="87" y="396"/>
                  <a:pt x="111" y="387"/>
                </a:cubicBezTo>
                <a:cubicBezTo>
                  <a:pt x="134" y="378"/>
                  <a:pt x="162" y="371"/>
                  <a:pt x="193" y="367"/>
                </a:cubicBezTo>
                <a:cubicBezTo>
                  <a:pt x="195" y="369"/>
                  <a:pt x="197" y="371"/>
                  <a:pt x="198" y="372"/>
                </a:cubicBezTo>
                <a:cubicBezTo>
                  <a:pt x="197" y="375"/>
                  <a:pt x="198" y="378"/>
                  <a:pt x="200" y="380"/>
                </a:cubicBezTo>
                <a:cubicBezTo>
                  <a:pt x="246" y="426"/>
                  <a:pt x="246" y="426"/>
                  <a:pt x="246" y="426"/>
                </a:cubicBezTo>
                <a:cubicBezTo>
                  <a:pt x="250" y="430"/>
                  <a:pt x="255" y="432"/>
                  <a:pt x="260" y="432"/>
                </a:cubicBezTo>
                <a:cubicBezTo>
                  <a:pt x="265" y="432"/>
                  <a:pt x="270" y="430"/>
                  <a:pt x="274" y="426"/>
                </a:cubicBezTo>
                <a:cubicBezTo>
                  <a:pt x="320" y="380"/>
                  <a:pt x="320" y="380"/>
                  <a:pt x="320" y="380"/>
                </a:cubicBezTo>
                <a:cubicBezTo>
                  <a:pt x="322" y="378"/>
                  <a:pt x="323" y="375"/>
                  <a:pt x="322" y="372"/>
                </a:cubicBezTo>
                <a:cubicBezTo>
                  <a:pt x="324" y="371"/>
                  <a:pt x="325" y="369"/>
                  <a:pt x="327" y="367"/>
                </a:cubicBezTo>
                <a:cubicBezTo>
                  <a:pt x="359" y="371"/>
                  <a:pt x="389" y="378"/>
                  <a:pt x="414" y="388"/>
                </a:cubicBezTo>
                <a:cubicBezTo>
                  <a:pt x="436" y="397"/>
                  <a:pt x="454" y="408"/>
                  <a:pt x="466" y="420"/>
                </a:cubicBezTo>
                <a:cubicBezTo>
                  <a:pt x="418" y="481"/>
                  <a:pt x="345" y="520"/>
                  <a:pt x="262" y="52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48" name="Picture 24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66" y="1090083"/>
            <a:ext cx="599726" cy="460085"/>
          </a:xfrm>
          <a:prstGeom prst="rect">
            <a:avLst/>
          </a:prstGeom>
          <a:effectLst/>
        </p:spPr>
      </p:pic>
      <p:pic>
        <p:nvPicPr>
          <p:cNvPr id="255" name="Picture 25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208" y="1090083"/>
            <a:ext cx="599726" cy="460085"/>
          </a:xfrm>
          <a:prstGeom prst="rect">
            <a:avLst/>
          </a:prstGeom>
          <a:effectLst/>
        </p:spPr>
      </p:pic>
      <p:sp>
        <p:nvSpPr>
          <p:cNvPr id="256" name="Rectangle 11"/>
          <p:cNvSpPr>
            <a:spLocks noChangeArrowheads="1"/>
          </p:cNvSpPr>
          <p:nvPr/>
        </p:nvSpPr>
        <p:spPr bwMode="auto">
          <a:xfrm rot="5400000">
            <a:off x="3301187" y="4244815"/>
            <a:ext cx="98858" cy="7320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57" name="Rectangle 27"/>
          <p:cNvSpPr>
            <a:spLocks noChangeArrowheads="1"/>
          </p:cNvSpPr>
          <p:nvPr/>
        </p:nvSpPr>
        <p:spPr bwMode="auto">
          <a:xfrm rot="5400000">
            <a:off x="3428754" y="4336526"/>
            <a:ext cx="122844" cy="548640"/>
          </a:xfrm>
          <a:prstGeom prst="rect">
            <a:avLst/>
          </a:prstGeom>
          <a:solidFill>
            <a:srgbClr val="06031B"/>
          </a:solidFill>
          <a:ln w="9525">
            <a:noFill/>
            <a:miter lim="800000"/>
            <a:headEnd/>
            <a:tailEnd/>
          </a:ln>
        </p:spPr>
        <p:txBody>
          <a:bodyPr wrap="none" lIns="73152" tIns="36576" rIns="73152" bIns="36576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9" name="Rectangle 11"/>
          <p:cNvSpPr>
            <a:spLocks noChangeArrowheads="1"/>
          </p:cNvSpPr>
          <p:nvPr/>
        </p:nvSpPr>
        <p:spPr bwMode="auto">
          <a:xfrm rot="5400000">
            <a:off x="4677020" y="4244815"/>
            <a:ext cx="98858" cy="7320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61" name="Rectangle 27"/>
          <p:cNvSpPr>
            <a:spLocks noChangeArrowheads="1"/>
          </p:cNvSpPr>
          <p:nvPr/>
        </p:nvSpPr>
        <p:spPr bwMode="auto">
          <a:xfrm rot="5400000">
            <a:off x="4804587" y="4336526"/>
            <a:ext cx="122844" cy="548640"/>
          </a:xfrm>
          <a:prstGeom prst="rect">
            <a:avLst/>
          </a:prstGeom>
          <a:solidFill>
            <a:srgbClr val="06031B"/>
          </a:solidFill>
          <a:ln w="9525">
            <a:noFill/>
            <a:miter lim="800000"/>
            <a:headEnd/>
            <a:tailEnd/>
          </a:ln>
        </p:spPr>
        <p:txBody>
          <a:bodyPr wrap="none" lIns="73152" tIns="36576" rIns="73152" bIns="36576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3" name="Rectangle 11"/>
          <p:cNvSpPr>
            <a:spLocks noChangeArrowheads="1"/>
          </p:cNvSpPr>
          <p:nvPr/>
        </p:nvSpPr>
        <p:spPr bwMode="auto">
          <a:xfrm rot="5400000">
            <a:off x="6867770" y="4244815"/>
            <a:ext cx="98858" cy="7320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64" name="Rectangle 27"/>
          <p:cNvSpPr>
            <a:spLocks noChangeArrowheads="1"/>
          </p:cNvSpPr>
          <p:nvPr/>
        </p:nvSpPr>
        <p:spPr bwMode="auto">
          <a:xfrm rot="5400000">
            <a:off x="6995337" y="4336526"/>
            <a:ext cx="122844" cy="548640"/>
          </a:xfrm>
          <a:prstGeom prst="rect">
            <a:avLst/>
          </a:prstGeom>
          <a:solidFill>
            <a:srgbClr val="06031B"/>
          </a:solidFill>
          <a:ln w="9525">
            <a:noFill/>
            <a:miter lim="800000"/>
            <a:headEnd/>
            <a:tailEnd/>
          </a:ln>
        </p:spPr>
        <p:txBody>
          <a:bodyPr wrap="none" lIns="73152" tIns="36576" rIns="73152" bIns="36576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46" name="Picture 245" descr="W:\Inprogress\EMC MASTER\EMC CORP MASTER\17034 EMC Isilon Mega Launch PPT_SEPT15\powerpoint\flattened-art\data-water-bkg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9500" y="2005589"/>
            <a:ext cx="3197656" cy="59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691054" y="3612397"/>
            <a:ext cx="73152" cy="73152"/>
          </a:xfrm>
          <a:prstGeom prst="ellipse">
            <a:avLst/>
          </a:prstGeom>
          <a:solidFill>
            <a:schemeClr val="bg1"/>
          </a:solidFill>
          <a:ln w="38100" cmpd="sng">
            <a:noFill/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11" name="Oval 210"/>
          <p:cNvSpPr/>
          <p:nvPr/>
        </p:nvSpPr>
        <p:spPr>
          <a:xfrm>
            <a:off x="5859324" y="3612397"/>
            <a:ext cx="73152" cy="73152"/>
          </a:xfrm>
          <a:prstGeom prst="ellipse">
            <a:avLst/>
          </a:prstGeom>
          <a:solidFill>
            <a:schemeClr val="bg1"/>
          </a:solidFill>
          <a:ln w="38100" cmpd="sng">
            <a:noFill/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12" name="Oval 211"/>
          <p:cNvSpPr/>
          <p:nvPr/>
        </p:nvSpPr>
        <p:spPr>
          <a:xfrm>
            <a:off x="6027595" y="3612397"/>
            <a:ext cx="73152" cy="73152"/>
          </a:xfrm>
          <a:prstGeom prst="ellipse">
            <a:avLst/>
          </a:prstGeom>
          <a:solidFill>
            <a:schemeClr val="bg1"/>
          </a:solidFill>
          <a:ln w="38100" cmpd="sng">
            <a:noFill/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99" name="Oval 198"/>
          <p:cNvSpPr/>
          <p:nvPr/>
        </p:nvSpPr>
        <p:spPr>
          <a:xfrm>
            <a:off x="2036173" y="3648361"/>
            <a:ext cx="118880" cy="118880"/>
          </a:xfrm>
          <a:prstGeom prst="ellipse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00" name="Oval 199"/>
          <p:cNvSpPr/>
          <p:nvPr/>
        </p:nvSpPr>
        <p:spPr>
          <a:xfrm>
            <a:off x="4778786" y="3631098"/>
            <a:ext cx="118880" cy="118880"/>
          </a:xfrm>
          <a:prstGeom prst="ellipse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35" name="Oval 234"/>
          <p:cNvSpPr/>
          <p:nvPr/>
        </p:nvSpPr>
        <p:spPr>
          <a:xfrm>
            <a:off x="3414184" y="3651611"/>
            <a:ext cx="118880" cy="118880"/>
          </a:xfrm>
          <a:prstGeom prst="ellipse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40" name="Oval 239"/>
          <p:cNvSpPr/>
          <p:nvPr/>
        </p:nvSpPr>
        <p:spPr>
          <a:xfrm>
            <a:off x="2036189" y="3651611"/>
            <a:ext cx="118880" cy="118880"/>
          </a:xfrm>
          <a:prstGeom prst="ellipse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41" name="Oval 240"/>
          <p:cNvSpPr/>
          <p:nvPr/>
        </p:nvSpPr>
        <p:spPr>
          <a:xfrm>
            <a:off x="4778802" y="3630182"/>
            <a:ext cx="118880" cy="118880"/>
          </a:xfrm>
          <a:prstGeom prst="ellipse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42" name="Oval 241"/>
          <p:cNvSpPr/>
          <p:nvPr/>
        </p:nvSpPr>
        <p:spPr>
          <a:xfrm>
            <a:off x="3414200" y="3651611"/>
            <a:ext cx="118880" cy="118880"/>
          </a:xfrm>
          <a:prstGeom prst="ellipse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45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56162" y="2211917"/>
            <a:ext cx="795689" cy="689129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chemeClr val="bg1">
                <a:alpha val="4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Oval 175"/>
          <p:cNvSpPr/>
          <p:nvPr/>
        </p:nvSpPr>
        <p:spPr>
          <a:xfrm>
            <a:off x="6967121" y="3630182"/>
            <a:ext cx="118880" cy="118880"/>
          </a:xfrm>
          <a:prstGeom prst="ellipse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repeatCount="2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95062E-6 C -3.05556E-6 0.00031 -0.00191 -0.13703 -0.00121 -0.19259 C -0.00104 -0.19259 0.00591 -0.19166 0.00539 -0.19166 L 0.00434 -0.31728 L -0.30746 -0.31605 L -0.30607 -0.44444 " pathEditMode="relative" rAng="0" ptsTypes="ffFAAf">
                                      <p:cBhvr>
                                        <p:cTn id="6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87" y="-2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3" presetClass="path" presetSubtype="0" repeatCount="2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C -1.11111E-6 0.0003 -0.00173 -0.19105 -0.00278 -0.20155 C -0.00278 -0.20124 0.00695 -0.20216 0.0066 -0.20216 L 0.0066 -0.31574 L -0.31493 -0.31821 L -0.31649 -0.43828 " pathEditMode="relative" rAng="0" ptsTypes="ffFAAf">
                                      <p:cBhvr>
                                        <p:cTn id="8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6" y="-219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3" presetClass="path" presetSubtype="0" repeatCount="2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9.87654E-7 C -0.00035 -0.04136 -0.00122 -0.21975 -0.00139 -0.26389 C 0.00069 -0.26636 -0.00417 -0.26574 -0.00087 -0.26451 L -0.00087 -0.31636 L 0.07257 -0.31636 L 0.0717 -0.45247 " pathEditMode="relative" rAng="0" ptsTypes="ffFAAf">
                                      <p:cBhvr>
                                        <p:cTn id="10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-22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4.69136E-6 C -0.00017 0.0003 0.00122 -0.04507 0.00018 -0.06297 C 0.14393 -0.06266 0.08681 -0.06112 0.11806 -0.06142 L 0.11806 0.00524 L 0.1198 0.06142 L 0.12691 0.20401 " pathEditMode="relative" rAng="0" ptsTypes="ffFAAf">
                                      <p:cBhvr>
                                        <p:cTn id="30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5" y="703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4.69136E-6 C -0.00017 0.0003 0.00122 -0.04507 0.00018 -0.06297 C 0.14393 -0.06266 0.24427 -0.06112 0.27552 -0.06142 L 0.27709 0.00246 L 0.27761 0.04876 L 0.27865 0.20524 " pathEditMode="relative" rAng="0" ptsTypes="ffFAAf">
                                      <p:cBhvr>
                                        <p:cTn id="34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1" y="709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4.69136E-6 C -0.00017 0.0003 0.00122 -0.04507 0.00018 -0.06297 C 0.14393 -0.06266 0.39306 -0.06112 0.42414 -0.06142 L 0.425 0.00895 L 0.42639 0.05339 L 0.42778 0.20401 " pathEditMode="relative" rAng="0" ptsTypes="ffFAAf">
                                      <p:cBhvr>
                                        <p:cTn id="38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89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1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3" presetClass="path" presetSubtype="0" repeatCount="2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95062E-6 C -3.05556E-6 0.00031 -0.00121 -0.13827 -0.00052 -0.19382 C -0.00086 -0.19321 0.00625 -0.18981 0.00573 -0.19259 L 0.00295 -0.31358 L -0.30746 -0.31605 L -0.30607 -0.44444 " pathEditMode="relative" rAng="0" ptsTypes="ffFAAf">
                                      <p:cBhvr>
                                        <p:cTn id="106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9" y="-22222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3" presetClass="path" presetSubtype="0" repeatCount="2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C -1.11111E-6 0.0003 -0.00347 -0.14476 -0.00278 -0.20031 C -0.00312 -0.20031 0.00764 -0.20093 0.00625 -0.20216 L 0.0059 -0.3176 L -0.23611 -0.3176 L -0.23611 -0.44537 " pathEditMode="relative" rAng="0" ptsTypes="ffFAAf">
                                      <p:cBhvr>
                                        <p:cTn id="10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-22253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3" presetClass="path" presetSubtype="0" repeatCount="2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5971E-6 C -0.00312 -0.03119 -0.00156 -0.159 -0.00468 -0.2118 L -0.00729 -0.31553 L -0.70486 -0.31553 L -0.7059 -0.43038 " pathEditMode="relative" rAng="0" ptsTypes="fFAAf">
                                      <p:cBhvr>
                                        <p:cTn id="110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5" y="-21519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3" presetClass="path" presetSubtype="0" repeatCount="2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3.7037E-6 C -0.00035 -0.04136 -0.00052 -0.15865 -0.0007 -0.20278 C 0.00139 -0.20525 -0.00417 -0.26574 -0.00087 -0.26451 L -0.00087 -0.31636 L 0.07257 -0.31636 L 0.0717 -0.45247 " pathEditMode="relative" rAng="0" ptsTypes="ffFAAf">
                                      <p:cBhvr>
                                        <p:cTn id="11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-22623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000"/>
                            </p:stCondLst>
                            <p:childTnLst>
                              <p:par>
                                <p:cTn id="13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/>
      <p:bldP spid="102" grpId="0" animBg="1"/>
      <p:bldP spid="197" grpId="0" animBg="1"/>
      <p:bldP spid="237" grpId="0"/>
      <p:bldP spid="249" grpId="0" animBg="1"/>
      <p:bldP spid="249" grpId="1" animBg="1"/>
      <p:bldP spid="249" grpId="2" animBg="1"/>
      <p:bldP spid="250" grpId="0" animBg="1"/>
      <p:bldP spid="250" grpId="1" animBg="1"/>
      <p:bldP spid="250" grpId="2" animBg="1"/>
      <p:bldP spid="251" grpId="0" animBg="1"/>
      <p:bldP spid="251" grpId="1" animBg="1"/>
      <p:bldP spid="251" grpId="2" animBg="1"/>
      <p:bldP spid="252" grpId="0" animBg="1"/>
      <p:bldP spid="252" grpId="1" animBg="1"/>
      <p:bldP spid="253" grpId="0" animBg="1"/>
      <p:bldP spid="253" grpId="1" animBg="1"/>
      <p:bldP spid="254" grpId="0" animBg="1"/>
      <p:bldP spid="254" grpId="1" animBg="1"/>
      <p:bldP spid="257" grpId="0" animBg="1"/>
      <p:bldP spid="261" grpId="0" animBg="1"/>
      <p:bldP spid="263" grpId="0" animBg="1"/>
      <p:bldP spid="264" grpId="0" animBg="1"/>
      <p:bldP spid="4" grpId="0" animBg="1"/>
      <p:bldP spid="211" grpId="0" animBg="1"/>
      <p:bldP spid="212" grpId="0" animBg="1"/>
      <p:bldP spid="199" grpId="0" animBg="1"/>
      <p:bldP spid="199" grpId="1" animBg="1"/>
      <p:bldP spid="200" grpId="0" animBg="1"/>
      <p:bldP spid="200" grpId="1" animBg="1"/>
      <p:bldP spid="235" grpId="0" animBg="1"/>
      <p:bldP spid="235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176" grpId="0" animBg="1"/>
      <p:bldP spid="17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W:\Inprogress\EMC MASTER\EMC CORP MASTER\17034 EMC Isilon Mega Launch PPT_SEPT15\powerpoint\flattened-art\data-water-bk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0" name="Group 79"/>
          <p:cNvGrpSpPr/>
          <p:nvPr/>
        </p:nvGrpSpPr>
        <p:grpSpPr>
          <a:xfrm>
            <a:off x="247195" y="2836600"/>
            <a:ext cx="752493" cy="1051675"/>
            <a:chOff x="438569" y="1891231"/>
            <a:chExt cx="752493" cy="1051675"/>
          </a:xfrm>
        </p:grpSpPr>
        <p:grpSp>
          <p:nvGrpSpPr>
            <p:cNvPr id="81" name="Servers 1"/>
            <p:cNvGrpSpPr/>
            <p:nvPr/>
          </p:nvGrpSpPr>
          <p:grpSpPr>
            <a:xfrm>
              <a:off x="438569" y="2438033"/>
              <a:ext cx="732906" cy="504873"/>
              <a:chOff x="1993401" y="2394857"/>
              <a:chExt cx="732906" cy="504873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5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93401" y="2394857"/>
                <a:ext cx="732906" cy="142016"/>
              </a:xfrm>
              <a:prstGeom prst="rect">
                <a:avLst/>
              </a:prstGeom>
              <a:effectLst>
                <a:glow rad="254000">
                  <a:schemeClr val="tx2">
                    <a:alpha val="35000"/>
                  </a:schemeClr>
                </a:glow>
              </a:effectLst>
            </p:spPr>
          </p:pic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5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93401" y="2757714"/>
                <a:ext cx="732906" cy="142016"/>
              </a:xfrm>
              <a:prstGeom prst="rect">
                <a:avLst/>
              </a:prstGeom>
              <a:effectLst>
                <a:glow rad="254000">
                  <a:schemeClr val="tx2">
                    <a:alpha val="35000"/>
                  </a:schemeClr>
                </a:glow>
              </a:effectLst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5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93401" y="2585357"/>
                <a:ext cx="732906" cy="142016"/>
              </a:xfrm>
              <a:prstGeom prst="rect">
                <a:avLst/>
              </a:prstGeom>
              <a:effectLst>
                <a:glow rad="254000">
                  <a:schemeClr val="tx2">
                    <a:alpha val="35000"/>
                  </a:schemeClr>
                </a:glow>
              </a:effectLst>
            </p:spPr>
          </p:pic>
        </p:grpSp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91563" y="1891231"/>
              <a:ext cx="699499" cy="605821"/>
            </a:xfrm>
            <a:prstGeom prst="rect">
              <a:avLst/>
            </a:prstGeom>
            <a:noFill/>
            <a:ln>
              <a:noFill/>
            </a:ln>
            <a:effectLst>
              <a:outerShdw blurRad="190500" sx="102000" sy="102000" algn="ctr" rotWithShape="0">
                <a:schemeClr val="bg1">
                  <a:alpha val="49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1770678" y="1967248"/>
            <a:ext cx="752493" cy="1051675"/>
            <a:chOff x="438569" y="1891231"/>
            <a:chExt cx="752493" cy="1051675"/>
          </a:xfrm>
        </p:grpSpPr>
        <p:grpSp>
          <p:nvGrpSpPr>
            <p:cNvPr id="100" name="Servers 1"/>
            <p:cNvGrpSpPr/>
            <p:nvPr/>
          </p:nvGrpSpPr>
          <p:grpSpPr>
            <a:xfrm>
              <a:off x="438569" y="2438033"/>
              <a:ext cx="732906" cy="504873"/>
              <a:chOff x="1993401" y="2394857"/>
              <a:chExt cx="732906" cy="504873"/>
            </a:xfrm>
          </p:grpSpPr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5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93401" y="2394857"/>
                <a:ext cx="732906" cy="142016"/>
              </a:xfrm>
              <a:prstGeom prst="rect">
                <a:avLst/>
              </a:prstGeom>
              <a:effectLst>
                <a:glow rad="254000">
                  <a:schemeClr val="tx2">
                    <a:alpha val="35000"/>
                  </a:schemeClr>
                </a:glow>
              </a:effectLst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5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93401" y="2757714"/>
                <a:ext cx="732906" cy="142016"/>
              </a:xfrm>
              <a:prstGeom prst="rect">
                <a:avLst/>
              </a:prstGeom>
              <a:effectLst>
                <a:glow rad="254000">
                  <a:schemeClr val="tx2">
                    <a:alpha val="35000"/>
                  </a:schemeClr>
                </a:glow>
              </a:effectLst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5" cstate="screen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93401" y="2585357"/>
                <a:ext cx="732906" cy="142016"/>
              </a:xfrm>
              <a:prstGeom prst="rect">
                <a:avLst/>
              </a:prstGeom>
              <a:effectLst>
                <a:glow rad="254000">
                  <a:schemeClr val="tx2">
                    <a:alpha val="35000"/>
                  </a:schemeClr>
                </a:glow>
              </a:effectLst>
            </p:spPr>
          </p:pic>
        </p:grpSp>
        <p:pic>
          <p:nvPicPr>
            <p:cNvPr id="101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91563" y="1891231"/>
              <a:ext cx="699499" cy="605821"/>
            </a:xfrm>
            <a:prstGeom prst="rect">
              <a:avLst/>
            </a:prstGeom>
            <a:noFill/>
            <a:ln>
              <a:noFill/>
            </a:ln>
            <a:effectLst>
              <a:outerShdw blurRad="190500" sx="102000" sy="102000" algn="ctr" rotWithShape="0">
                <a:schemeClr val="bg1">
                  <a:alpha val="49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42" descr="EMC-Tab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228" y="4608512"/>
            <a:ext cx="622433" cy="5413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zh-CN" altLang="en-US" dirty="0" smtClean="0"/>
              <a:t>全局性的数据湖泊策略</a:t>
            </a:r>
            <a:endParaRPr lang="en-US" dirty="0"/>
          </a:p>
        </p:txBody>
      </p:sp>
      <p:sp>
        <p:nvSpPr>
          <p:cNvPr id="128" name="TextBox 127"/>
          <p:cNvSpPr txBox="1"/>
          <p:nvPr/>
        </p:nvSpPr>
        <p:spPr>
          <a:xfrm>
            <a:off x="8801100" y="5033041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 defTabSz="457200"/>
            <a:fld id="{61F684CE-B7BB-4223-BA2B-B47808B845F1}" type="slidenum">
              <a:rPr lang="en-US" smtClean="0">
                <a:solidFill>
                  <a:srgbClr val="717074"/>
                </a:solidFill>
              </a:rPr>
              <a:pPr algn="r" defTabSz="457200"/>
              <a:t>11</a:t>
            </a:fld>
            <a:endParaRPr lang="en-US" dirty="0" smtClean="0">
              <a:solidFill>
                <a:srgbClr val="717074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538847" y="1223965"/>
            <a:ext cx="2066306" cy="3019008"/>
            <a:chOff x="3523369" y="1223965"/>
            <a:chExt cx="2066306" cy="3019008"/>
          </a:xfrm>
        </p:grpSpPr>
        <p:grpSp>
          <p:nvGrpSpPr>
            <p:cNvPr id="57" name="Group 56"/>
            <p:cNvGrpSpPr/>
            <p:nvPr/>
          </p:nvGrpSpPr>
          <p:grpSpPr>
            <a:xfrm>
              <a:off x="4170976" y="1885639"/>
              <a:ext cx="771092" cy="2357334"/>
              <a:chOff x="3506680" y="1926613"/>
              <a:chExt cx="634099" cy="1938528"/>
            </a:xfrm>
          </p:grpSpPr>
          <p:pic>
            <p:nvPicPr>
              <p:cNvPr id="60" name="Picture 2" descr="C:\Users\boyda1\AppData\Local\Microsoft\Windows\Temporary Internet Files\Content.Outlook\5L1AMNTN\Isilon-ph.jpg"/>
              <p:cNvPicPr>
                <a:picLocks noChangeAspect="1" noChangeArrowheads="1"/>
              </p:cNvPicPr>
              <p:nvPr/>
            </p:nvPicPr>
            <p:blipFill rotWithShape="1">
              <a:blip r:embed="rId8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>
                <a:off x="3506680" y="1926613"/>
                <a:ext cx="634099" cy="1938528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2" name="Picture 2" descr="http://www.enmaconsulenze.it/wp-content/uploads/2013/05/1-.jpg"/>
              <p:cNvPicPr>
                <a:picLocks noChangeAspect="1" noChangeArrowheads="1"/>
              </p:cNvPicPr>
              <p:nvPr/>
            </p:nvPicPr>
            <p:blipFill rotWithShape="1">
              <a:blip r:embed="rId10" cstate="screen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657599" y="2245519"/>
                <a:ext cx="340519" cy="1309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5" name="TextBox 84"/>
            <p:cNvSpPr txBox="1"/>
            <p:nvPr/>
          </p:nvSpPr>
          <p:spPr>
            <a:xfrm>
              <a:off x="3523369" y="1223965"/>
              <a:ext cx="20663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FFFCC"/>
                  </a:solidFill>
                  <a:latin typeface="Architects Daughter" pitchFamily="2" charset="0"/>
                </a:defRPr>
              </a:lvl1pPr>
            </a:lstStyle>
            <a:p>
              <a:pPr defTabSz="457200"/>
              <a:r>
                <a:rPr lang="zh-CN" altLang="en-US" dirty="0" smtClean="0">
                  <a:solidFill>
                    <a:srgbClr val="FFFFFF"/>
                  </a:solidFill>
                  <a:latin typeface="Verdana" panose="020B0604030504040204" pitchFamily="34" charset="0"/>
                </a:rPr>
                <a:t>数据中心</a:t>
              </a:r>
              <a:endParaRPr lang="en-US" dirty="0" smtClean="0">
                <a:solidFill>
                  <a:srgbClr val="FFFFFF"/>
                </a:solidFill>
                <a:latin typeface="Verdana" panose="020B0604030504040204" pitchFamily="34" charset="0"/>
              </a:endParaRPr>
            </a:p>
            <a:p>
              <a:pPr defTabSz="457200"/>
              <a:r>
                <a:rPr lang="en-US" sz="1200" b="1" dirty="0" smtClean="0">
                  <a:solidFill>
                    <a:srgbClr val="2C95DD"/>
                  </a:solidFill>
                  <a:latin typeface="Verdana" panose="020B0604030504040204" pitchFamily="34" charset="0"/>
                </a:rPr>
                <a:t>CORE</a:t>
              </a:r>
              <a:endParaRPr lang="en-US" sz="1200" b="1" dirty="0">
                <a:solidFill>
                  <a:srgbClr val="2C95DD"/>
                </a:solidFill>
                <a:latin typeface="Verdana" panose="020B0604030504040204" pitchFamily="34" charset="0"/>
              </a:endParaRPr>
            </a:p>
          </p:txBody>
        </p:sp>
      </p:grpSp>
      <p:pic>
        <p:nvPicPr>
          <p:cNvPr id="140" name="Data Dot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669" y="2734738"/>
            <a:ext cx="270032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Data Dot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00093" y="2887138"/>
            <a:ext cx="270032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Data Dot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96901" y="3126584"/>
            <a:ext cx="270032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Data Dot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49301" y="3278984"/>
            <a:ext cx="270032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" name="Data Dot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80352" y="2818192"/>
            <a:ext cx="270032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" name="Data Dot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07776" y="2970592"/>
            <a:ext cx="270032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" name="Data Dot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04584" y="3210038"/>
            <a:ext cx="270032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Data Dot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56984" y="3362438"/>
            <a:ext cx="270032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" name="Data Dot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67966" y="2734738"/>
            <a:ext cx="270032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" name="Data Dot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95390" y="2887138"/>
            <a:ext cx="270032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" name="Data Dot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92198" y="3126584"/>
            <a:ext cx="270032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" name="Data Dot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44598" y="3278984"/>
            <a:ext cx="270032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" name="Data Dot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75649" y="2818192"/>
            <a:ext cx="270032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" name="Data Dot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03073" y="2970592"/>
            <a:ext cx="270032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" name="Data Dot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99881" y="3210038"/>
            <a:ext cx="270032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" name="Data Dot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75714" y="3386243"/>
            <a:ext cx="223167" cy="22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" name="Freeform 6"/>
          <p:cNvSpPr>
            <a:spLocks noEditPoints="1"/>
          </p:cNvSpPr>
          <p:nvPr/>
        </p:nvSpPr>
        <p:spPr bwMode="auto">
          <a:xfrm>
            <a:off x="429072" y="2410067"/>
            <a:ext cx="385802" cy="385489"/>
          </a:xfrm>
          <a:custGeom>
            <a:avLst/>
            <a:gdLst>
              <a:gd name="T0" fmla="*/ 262 w 524"/>
              <a:gd name="T1" fmla="*/ 524 h 524"/>
              <a:gd name="T2" fmla="*/ 262 w 524"/>
              <a:gd name="T3" fmla="*/ 4 h 524"/>
              <a:gd name="T4" fmla="*/ 331 w 524"/>
              <a:gd name="T5" fmla="*/ 363 h 524"/>
              <a:gd name="T6" fmla="*/ 374 w 524"/>
              <a:gd name="T7" fmla="*/ 272 h 524"/>
              <a:gd name="T8" fmla="*/ 390 w 524"/>
              <a:gd name="T9" fmla="*/ 226 h 524"/>
              <a:gd name="T10" fmla="*/ 358 w 524"/>
              <a:gd name="T11" fmla="*/ 86 h 524"/>
              <a:gd name="T12" fmla="*/ 303 w 524"/>
              <a:gd name="T13" fmla="*/ 48 h 524"/>
              <a:gd name="T14" fmla="*/ 353 w 524"/>
              <a:gd name="T15" fmla="*/ 88 h 524"/>
              <a:gd name="T16" fmla="*/ 392 w 524"/>
              <a:gd name="T17" fmla="*/ 150 h 524"/>
              <a:gd name="T18" fmla="*/ 373 w 524"/>
              <a:gd name="T19" fmla="*/ 206 h 524"/>
              <a:gd name="T20" fmla="*/ 313 w 524"/>
              <a:gd name="T21" fmla="*/ 119 h 524"/>
              <a:gd name="T22" fmla="*/ 264 w 524"/>
              <a:gd name="T23" fmla="*/ 119 h 524"/>
              <a:gd name="T24" fmla="*/ 186 w 524"/>
              <a:gd name="T25" fmla="*/ 126 h 524"/>
              <a:gd name="T26" fmla="*/ 146 w 524"/>
              <a:gd name="T27" fmla="*/ 204 h 524"/>
              <a:gd name="T28" fmla="*/ 128 w 524"/>
              <a:gd name="T29" fmla="*/ 150 h 524"/>
              <a:gd name="T30" fmla="*/ 152 w 524"/>
              <a:gd name="T31" fmla="*/ 97 h 524"/>
              <a:gd name="T32" fmla="*/ 150 w 524"/>
              <a:gd name="T33" fmla="*/ 66 h 524"/>
              <a:gd name="T34" fmla="*/ 227 w 524"/>
              <a:gd name="T35" fmla="*/ 63 h 524"/>
              <a:gd name="T36" fmla="*/ 303 w 524"/>
              <a:gd name="T37" fmla="*/ 44 h 524"/>
              <a:gd name="T38" fmla="*/ 149 w 524"/>
              <a:gd name="T39" fmla="*/ 62 h 524"/>
              <a:gd name="T40" fmla="*/ 133 w 524"/>
              <a:gd name="T41" fmla="*/ 219 h 524"/>
              <a:gd name="T42" fmla="*/ 140 w 524"/>
              <a:gd name="T43" fmla="*/ 272 h 524"/>
              <a:gd name="T44" fmla="*/ 166 w 524"/>
              <a:gd name="T45" fmla="*/ 340 h 524"/>
              <a:gd name="T46" fmla="*/ 4 w 524"/>
              <a:gd name="T47" fmla="*/ 262 h 524"/>
              <a:gd name="T48" fmla="*/ 261 w 524"/>
              <a:gd name="T49" fmla="*/ 398 h 524"/>
              <a:gd name="T50" fmla="*/ 318 w 524"/>
              <a:gd name="T51" fmla="*/ 376 h 524"/>
              <a:gd name="T52" fmla="*/ 260 w 524"/>
              <a:gd name="T53" fmla="*/ 428 h 524"/>
              <a:gd name="T54" fmla="*/ 202 w 524"/>
              <a:gd name="T55" fmla="*/ 376 h 524"/>
              <a:gd name="T56" fmla="*/ 259 w 524"/>
              <a:gd name="T57" fmla="*/ 398 h 524"/>
              <a:gd name="T58" fmla="*/ 307 w 524"/>
              <a:gd name="T59" fmla="*/ 381 h 524"/>
              <a:gd name="T60" fmla="*/ 260 w 524"/>
              <a:gd name="T61" fmla="*/ 394 h 524"/>
              <a:gd name="T62" fmla="*/ 259 w 524"/>
              <a:gd name="T63" fmla="*/ 394 h 524"/>
              <a:gd name="T64" fmla="*/ 212 w 524"/>
              <a:gd name="T65" fmla="*/ 380 h 524"/>
              <a:gd name="T66" fmla="*/ 150 w 524"/>
              <a:gd name="T67" fmla="*/ 286 h 524"/>
              <a:gd name="T68" fmla="*/ 195 w 524"/>
              <a:gd name="T69" fmla="*/ 126 h 524"/>
              <a:gd name="T70" fmla="*/ 309 w 524"/>
              <a:gd name="T71" fmla="*/ 124 h 524"/>
              <a:gd name="T72" fmla="*/ 370 w 524"/>
              <a:gd name="T73" fmla="*/ 214 h 524"/>
              <a:gd name="T74" fmla="*/ 370 w 524"/>
              <a:gd name="T75" fmla="*/ 234 h 524"/>
              <a:gd name="T76" fmla="*/ 351 w 524"/>
              <a:gd name="T77" fmla="*/ 337 h 524"/>
              <a:gd name="T78" fmla="*/ 134 w 524"/>
              <a:gd name="T79" fmla="*/ 224 h 524"/>
              <a:gd name="T80" fmla="*/ 146 w 524"/>
              <a:gd name="T81" fmla="*/ 268 h 524"/>
              <a:gd name="T82" fmla="*/ 134 w 524"/>
              <a:gd name="T83" fmla="*/ 226 h 524"/>
              <a:gd name="T84" fmla="*/ 386 w 524"/>
              <a:gd name="T85" fmla="*/ 262 h 524"/>
              <a:gd name="T86" fmla="*/ 374 w 524"/>
              <a:gd name="T87" fmla="*/ 234 h 524"/>
              <a:gd name="T88" fmla="*/ 262 w 524"/>
              <a:gd name="T89" fmla="*/ 520 h 524"/>
              <a:gd name="T90" fmla="*/ 193 w 524"/>
              <a:gd name="T91" fmla="*/ 367 h 524"/>
              <a:gd name="T92" fmla="*/ 246 w 524"/>
              <a:gd name="T93" fmla="*/ 426 h 524"/>
              <a:gd name="T94" fmla="*/ 320 w 524"/>
              <a:gd name="T95" fmla="*/ 380 h 524"/>
              <a:gd name="T96" fmla="*/ 414 w 524"/>
              <a:gd name="T97" fmla="*/ 388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24" h="524">
                <a:moveTo>
                  <a:pt x="262" y="0"/>
                </a:moveTo>
                <a:cubicBezTo>
                  <a:pt x="118" y="0"/>
                  <a:pt x="0" y="118"/>
                  <a:pt x="0" y="262"/>
                </a:cubicBezTo>
                <a:cubicBezTo>
                  <a:pt x="0" y="406"/>
                  <a:pt x="118" y="524"/>
                  <a:pt x="262" y="524"/>
                </a:cubicBezTo>
                <a:cubicBezTo>
                  <a:pt x="406" y="524"/>
                  <a:pt x="524" y="406"/>
                  <a:pt x="524" y="262"/>
                </a:cubicBezTo>
                <a:cubicBezTo>
                  <a:pt x="524" y="118"/>
                  <a:pt x="406" y="0"/>
                  <a:pt x="262" y="0"/>
                </a:cubicBezTo>
                <a:close/>
                <a:moveTo>
                  <a:pt x="262" y="4"/>
                </a:moveTo>
                <a:cubicBezTo>
                  <a:pt x="404" y="4"/>
                  <a:pt x="520" y="120"/>
                  <a:pt x="520" y="262"/>
                </a:cubicBezTo>
                <a:cubicBezTo>
                  <a:pt x="520" y="320"/>
                  <a:pt x="501" y="374"/>
                  <a:pt x="468" y="417"/>
                </a:cubicBezTo>
                <a:cubicBezTo>
                  <a:pt x="444" y="392"/>
                  <a:pt x="395" y="372"/>
                  <a:pt x="331" y="363"/>
                </a:cubicBezTo>
                <a:cubicBezTo>
                  <a:pt x="337" y="357"/>
                  <a:pt x="345" y="349"/>
                  <a:pt x="354" y="340"/>
                </a:cubicBezTo>
                <a:cubicBezTo>
                  <a:pt x="376" y="316"/>
                  <a:pt x="374" y="286"/>
                  <a:pt x="374" y="286"/>
                </a:cubicBezTo>
                <a:cubicBezTo>
                  <a:pt x="374" y="272"/>
                  <a:pt x="374" y="272"/>
                  <a:pt x="374" y="272"/>
                </a:cubicBezTo>
                <a:cubicBezTo>
                  <a:pt x="380" y="272"/>
                  <a:pt x="380" y="272"/>
                  <a:pt x="380" y="272"/>
                </a:cubicBezTo>
                <a:cubicBezTo>
                  <a:pt x="386" y="272"/>
                  <a:pt x="390" y="268"/>
                  <a:pt x="390" y="262"/>
                </a:cubicBezTo>
                <a:cubicBezTo>
                  <a:pt x="390" y="226"/>
                  <a:pt x="390" y="226"/>
                  <a:pt x="390" y="226"/>
                </a:cubicBezTo>
                <a:cubicBezTo>
                  <a:pt x="390" y="223"/>
                  <a:pt x="389" y="220"/>
                  <a:pt x="386" y="218"/>
                </a:cubicBezTo>
                <a:cubicBezTo>
                  <a:pt x="388" y="206"/>
                  <a:pt x="392" y="185"/>
                  <a:pt x="396" y="150"/>
                </a:cubicBezTo>
                <a:cubicBezTo>
                  <a:pt x="399" y="118"/>
                  <a:pt x="381" y="98"/>
                  <a:pt x="358" y="86"/>
                </a:cubicBezTo>
                <a:cubicBezTo>
                  <a:pt x="358" y="79"/>
                  <a:pt x="355" y="64"/>
                  <a:pt x="335" y="52"/>
                </a:cubicBezTo>
                <a:cubicBezTo>
                  <a:pt x="327" y="46"/>
                  <a:pt x="316" y="44"/>
                  <a:pt x="303" y="44"/>
                </a:cubicBezTo>
                <a:cubicBezTo>
                  <a:pt x="303" y="48"/>
                  <a:pt x="303" y="48"/>
                  <a:pt x="303" y="48"/>
                </a:cubicBezTo>
                <a:cubicBezTo>
                  <a:pt x="316" y="48"/>
                  <a:pt x="326" y="50"/>
                  <a:pt x="333" y="55"/>
                </a:cubicBezTo>
                <a:cubicBezTo>
                  <a:pt x="350" y="66"/>
                  <a:pt x="353" y="77"/>
                  <a:pt x="354" y="83"/>
                </a:cubicBezTo>
                <a:cubicBezTo>
                  <a:pt x="354" y="85"/>
                  <a:pt x="354" y="87"/>
                  <a:pt x="353" y="88"/>
                </a:cubicBezTo>
                <a:cubicBezTo>
                  <a:pt x="355" y="88"/>
                  <a:pt x="356" y="89"/>
                  <a:pt x="357" y="90"/>
                </a:cubicBezTo>
                <a:cubicBezTo>
                  <a:pt x="365" y="94"/>
                  <a:pt x="373" y="100"/>
                  <a:pt x="378" y="106"/>
                </a:cubicBezTo>
                <a:cubicBezTo>
                  <a:pt x="389" y="118"/>
                  <a:pt x="393" y="133"/>
                  <a:pt x="392" y="150"/>
                </a:cubicBezTo>
                <a:cubicBezTo>
                  <a:pt x="386" y="203"/>
                  <a:pt x="382" y="223"/>
                  <a:pt x="380" y="230"/>
                </a:cubicBezTo>
                <a:cubicBezTo>
                  <a:pt x="374" y="230"/>
                  <a:pt x="374" y="230"/>
                  <a:pt x="374" y="230"/>
                </a:cubicBezTo>
                <a:cubicBezTo>
                  <a:pt x="374" y="225"/>
                  <a:pt x="374" y="218"/>
                  <a:pt x="373" y="206"/>
                </a:cubicBezTo>
                <a:cubicBezTo>
                  <a:pt x="372" y="180"/>
                  <a:pt x="362" y="141"/>
                  <a:pt x="324" y="120"/>
                </a:cubicBezTo>
                <a:cubicBezTo>
                  <a:pt x="323" y="119"/>
                  <a:pt x="321" y="119"/>
                  <a:pt x="319" y="118"/>
                </a:cubicBezTo>
                <a:cubicBezTo>
                  <a:pt x="318" y="118"/>
                  <a:pt x="316" y="119"/>
                  <a:pt x="313" y="119"/>
                </a:cubicBezTo>
                <a:cubicBezTo>
                  <a:pt x="312" y="120"/>
                  <a:pt x="310" y="120"/>
                  <a:pt x="309" y="120"/>
                </a:cubicBezTo>
                <a:cubicBezTo>
                  <a:pt x="305" y="121"/>
                  <a:pt x="301" y="121"/>
                  <a:pt x="296" y="121"/>
                </a:cubicBezTo>
                <a:cubicBezTo>
                  <a:pt x="286" y="121"/>
                  <a:pt x="275" y="120"/>
                  <a:pt x="264" y="119"/>
                </a:cubicBezTo>
                <a:cubicBezTo>
                  <a:pt x="253" y="117"/>
                  <a:pt x="241" y="116"/>
                  <a:pt x="230" y="116"/>
                </a:cubicBezTo>
                <a:cubicBezTo>
                  <a:pt x="225" y="116"/>
                  <a:pt x="220" y="116"/>
                  <a:pt x="215" y="117"/>
                </a:cubicBezTo>
                <a:cubicBezTo>
                  <a:pt x="204" y="118"/>
                  <a:pt x="194" y="121"/>
                  <a:pt x="186" y="126"/>
                </a:cubicBezTo>
                <a:cubicBezTo>
                  <a:pt x="186" y="125"/>
                  <a:pt x="186" y="125"/>
                  <a:pt x="186" y="125"/>
                </a:cubicBezTo>
                <a:cubicBezTo>
                  <a:pt x="185" y="126"/>
                  <a:pt x="184" y="127"/>
                  <a:pt x="183" y="128"/>
                </a:cubicBezTo>
                <a:cubicBezTo>
                  <a:pt x="157" y="148"/>
                  <a:pt x="148" y="177"/>
                  <a:pt x="146" y="204"/>
                </a:cubicBezTo>
                <a:cubicBezTo>
                  <a:pt x="145" y="218"/>
                  <a:pt x="145" y="225"/>
                  <a:pt x="145" y="230"/>
                </a:cubicBezTo>
                <a:cubicBezTo>
                  <a:pt x="140" y="230"/>
                  <a:pt x="140" y="230"/>
                  <a:pt x="140" y="230"/>
                </a:cubicBezTo>
                <a:cubicBezTo>
                  <a:pt x="138" y="223"/>
                  <a:pt x="134" y="203"/>
                  <a:pt x="128" y="150"/>
                </a:cubicBezTo>
                <a:cubicBezTo>
                  <a:pt x="126" y="133"/>
                  <a:pt x="131" y="118"/>
                  <a:pt x="141" y="106"/>
                </a:cubicBezTo>
                <a:cubicBezTo>
                  <a:pt x="143" y="104"/>
                  <a:pt x="146" y="102"/>
                  <a:pt x="148" y="100"/>
                </a:cubicBezTo>
                <a:cubicBezTo>
                  <a:pt x="149" y="99"/>
                  <a:pt x="150" y="98"/>
                  <a:pt x="152" y="97"/>
                </a:cubicBezTo>
                <a:cubicBezTo>
                  <a:pt x="151" y="96"/>
                  <a:pt x="150" y="95"/>
                  <a:pt x="150" y="94"/>
                </a:cubicBezTo>
                <a:cubicBezTo>
                  <a:pt x="147" y="90"/>
                  <a:pt x="146" y="86"/>
                  <a:pt x="145" y="83"/>
                </a:cubicBezTo>
                <a:cubicBezTo>
                  <a:pt x="144" y="77"/>
                  <a:pt x="145" y="71"/>
                  <a:pt x="150" y="66"/>
                </a:cubicBezTo>
                <a:cubicBezTo>
                  <a:pt x="155" y="67"/>
                  <a:pt x="168" y="70"/>
                  <a:pt x="184" y="70"/>
                </a:cubicBezTo>
                <a:cubicBezTo>
                  <a:pt x="196" y="70"/>
                  <a:pt x="207" y="68"/>
                  <a:pt x="217" y="66"/>
                </a:cubicBezTo>
                <a:cubicBezTo>
                  <a:pt x="220" y="65"/>
                  <a:pt x="223" y="64"/>
                  <a:pt x="227" y="63"/>
                </a:cubicBezTo>
                <a:cubicBezTo>
                  <a:pt x="249" y="57"/>
                  <a:pt x="278" y="48"/>
                  <a:pt x="303" y="48"/>
                </a:cubicBezTo>
                <a:cubicBezTo>
                  <a:pt x="303" y="44"/>
                  <a:pt x="303" y="44"/>
                  <a:pt x="303" y="44"/>
                </a:cubicBezTo>
                <a:cubicBezTo>
                  <a:pt x="303" y="44"/>
                  <a:pt x="303" y="44"/>
                  <a:pt x="303" y="44"/>
                </a:cubicBezTo>
                <a:cubicBezTo>
                  <a:pt x="274" y="44"/>
                  <a:pt x="238" y="56"/>
                  <a:pt x="216" y="62"/>
                </a:cubicBezTo>
                <a:cubicBezTo>
                  <a:pt x="205" y="65"/>
                  <a:pt x="194" y="66"/>
                  <a:pt x="184" y="66"/>
                </a:cubicBezTo>
                <a:cubicBezTo>
                  <a:pt x="164" y="66"/>
                  <a:pt x="149" y="62"/>
                  <a:pt x="149" y="62"/>
                </a:cubicBezTo>
                <a:cubicBezTo>
                  <a:pt x="137" y="72"/>
                  <a:pt x="139" y="85"/>
                  <a:pt x="146" y="96"/>
                </a:cubicBezTo>
                <a:cubicBezTo>
                  <a:pt x="131" y="109"/>
                  <a:pt x="121" y="126"/>
                  <a:pt x="124" y="150"/>
                </a:cubicBezTo>
                <a:cubicBezTo>
                  <a:pt x="128" y="186"/>
                  <a:pt x="131" y="206"/>
                  <a:pt x="133" y="219"/>
                </a:cubicBezTo>
                <a:cubicBezTo>
                  <a:pt x="131" y="220"/>
                  <a:pt x="130" y="223"/>
                  <a:pt x="130" y="226"/>
                </a:cubicBezTo>
                <a:cubicBezTo>
                  <a:pt x="130" y="262"/>
                  <a:pt x="130" y="262"/>
                  <a:pt x="130" y="262"/>
                </a:cubicBezTo>
                <a:cubicBezTo>
                  <a:pt x="130" y="268"/>
                  <a:pt x="134" y="272"/>
                  <a:pt x="140" y="272"/>
                </a:cubicBezTo>
                <a:cubicBezTo>
                  <a:pt x="146" y="272"/>
                  <a:pt x="146" y="272"/>
                  <a:pt x="146" y="272"/>
                </a:cubicBezTo>
                <a:cubicBezTo>
                  <a:pt x="146" y="286"/>
                  <a:pt x="146" y="286"/>
                  <a:pt x="146" y="286"/>
                </a:cubicBezTo>
                <a:cubicBezTo>
                  <a:pt x="146" y="286"/>
                  <a:pt x="144" y="318"/>
                  <a:pt x="166" y="340"/>
                </a:cubicBezTo>
                <a:cubicBezTo>
                  <a:pt x="175" y="349"/>
                  <a:pt x="183" y="357"/>
                  <a:pt x="189" y="364"/>
                </a:cubicBezTo>
                <a:cubicBezTo>
                  <a:pt x="127" y="372"/>
                  <a:pt x="79" y="391"/>
                  <a:pt x="56" y="417"/>
                </a:cubicBezTo>
                <a:cubicBezTo>
                  <a:pt x="23" y="373"/>
                  <a:pt x="4" y="320"/>
                  <a:pt x="4" y="262"/>
                </a:cubicBezTo>
                <a:cubicBezTo>
                  <a:pt x="4" y="120"/>
                  <a:pt x="120" y="4"/>
                  <a:pt x="262" y="4"/>
                </a:cubicBezTo>
                <a:close/>
                <a:moveTo>
                  <a:pt x="260" y="398"/>
                </a:moveTo>
                <a:cubicBezTo>
                  <a:pt x="260" y="398"/>
                  <a:pt x="260" y="398"/>
                  <a:pt x="261" y="398"/>
                </a:cubicBezTo>
                <a:cubicBezTo>
                  <a:pt x="261" y="398"/>
                  <a:pt x="261" y="398"/>
                  <a:pt x="261" y="398"/>
                </a:cubicBezTo>
                <a:cubicBezTo>
                  <a:pt x="300" y="397"/>
                  <a:pt x="310" y="383"/>
                  <a:pt x="310" y="383"/>
                </a:cubicBezTo>
                <a:cubicBezTo>
                  <a:pt x="310" y="383"/>
                  <a:pt x="313" y="380"/>
                  <a:pt x="318" y="376"/>
                </a:cubicBezTo>
                <a:cubicBezTo>
                  <a:pt x="318" y="376"/>
                  <a:pt x="318" y="377"/>
                  <a:pt x="317" y="377"/>
                </a:cubicBezTo>
                <a:cubicBezTo>
                  <a:pt x="271" y="423"/>
                  <a:pt x="271" y="423"/>
                  <a:pt x="271" y="423"/>
                </a:cubicBezTo>
                <a:cubicBezTo>
                  <a:pt x="268" y="426"/>
                  <a:pt x="264" y="428"/>
                  <a:pt x="260" y="428"/>
                </a:cubicBezTo>
                <a:cubicBezTo>
                  <a:pt x="256" y="428"/>
                  <a:pt x="252" y="426"/>
                  <a:pt x="249" y="423"/>
                </a:cubicBezTo>
                <a:cubicBezTo>
                  <a:pt x="203" y="377"/>
                  <a:pt x="203" y="377"/>
                  <a:pt x="203" y="377"/>
                </a:cubicBezTo>
                <a:cubicBezTo>
                  <a:pt x="203" y="377"/>
                  <a:pt x="202" y="377"/>
                  <a:pt x="202" y="376"/>
                </a:cubicBezTo>
                <a:cubicBezTo>
                  <a:pt x="207" y="381"/>
                  <a:pt x="209" y="383"/>
                  <a:pt x="209" y="383"/>
                </a:cubicBezTo>
                <a:cubicBezTo>
                  <a:pt x="209" y="383"/>
                  <a:pt x="219" y="397"/>
                  <a:pt x="259" y="398"/>
                </a:cubicBezTo>
                <a:cubicBezTo>
                  <a:pt x="259" y="398"/>
                  <a:pt x="259" y="398"/>
                  <a:pt x="259" y="398"/>
                </a:cubicBezTo>
                <a:cubicBezTo>
                  <a:pt x="259" y="398"/>
                  <a:pt x="259" y="398"/>
                  <a:pt x="260" y="398"/>
                </a:cubicBezTo>
                <a:close/>
                <a:moveTo>
                  <a:pt x="307" y="380"/>
                </a:moveTo>
                <a:cubicBezTo>
                  <a:pt x="307" y="380"/>
                  <a:pt x="307" y="380"/>
                  <a:pt x="307" y="381"/>
                </a:cubicBezTo>
                <a:cubicBezTo>
                  <a:pt x="307" y="381"/>
                  <a:pt x="297" y="394"/>
                  <a:pt x="261" y="394"/>
                </a:cubicBezTo>
                <a:cubicBezTo>
                  <a:pt x="261" y="394"/>
                  <a:pt x="260" y="394"/>
                  <a:pt x="260" y="394"/>
                </a:cubicBezTo>
                <a:cubicBezTo>
                  <a:pt x="260" y="394"/>
                  <a:pt x="260" y="394"/>
                  <a:pt x="260" y="394"/>
                </a:cubicBezTo>
                <a:cubicBezTo>
                  <a:pt x="260" y="394"/>
                  <a:pt x="260" y="394"/>
                  <a:pt x="260" y="394"/>
                </a:cubicBezTo>
                <a:cubicBezTo>
                  <a:pt x="259" y="394"/>
                  <a:pt x="259" y="394"/>
                  <a:pt x="259" y="394"/>
                </a:cubicBezTo>
                <a:cubicBezTo>
                  <a:pt x="259" y="394"/>
                  <a:pt x="259" y="394"/>
                  <a:pt x="259" y="394"/>
                </a:cubicBezTo>
                <a:cubicBezTo>
                  <a:pt x="259" y="394"/>
                  <a:pt x="259" y="394"/>
                  <a:pt x="259" y="394"/>
                </a:cubicBezTo>
                <a:cubicBezTo>
                  <a:pt x="222" y="394"/>
                  <a:pt x="213" y="381"/>
                  <a:pt x="213" y="381"/>
                </a:cubicBezTo>
                <a:cubicBezTo>
                  <a:pt x="212" y="381"/>
                  <a:pt x="212" y="380"/>
                  <a:pt x="212" y="380"/>
                </a:cubicBezTo>
                <a:cubicBezTo>
                  <a:pt x="212" y="380"/>
                  <a:pt x="193" y="362"/>
                  <a:pt x="169" y="337"/>
                </a:cubicBezTo>
                <a:cubicBezTo>
                  <a:pt x="148" y="317"/>
                  <a:pt x="150" y="287"/>
                  <a:pt x="150" y="286"/>
                </a:cubicBezTo>
                <a:cubicBezTo>
                  <a:pt x="150" y="286"/>
                  <a:pt x="150" y="286"/>
                  <a:pt x="150" y="286"/>
                </a:cubicBezTo>
                <a:cubicBezTo>
                  <a:pt x="150" y="209"/>
                  <a:pt x="150" y="209"/>
                  <a:pt x="150" y="209"/>
                </a:cubicBezTo>
                <a:cubicBezTo>
                  <a:pt x="150" y="207"/>
                  <a:pt x="150" y="206"/>
                  <a:pt x="150" y="204"/>
                </a:cubicBezTo>
                <a:cubicBezTo>
                  <a:pt x="153" y="176"/>
                  <a:pt x="163" y="144"/>
                  <a:pt x="195" y="126"/>
                </a:cubicBezTo>
                <a:cubicBezTo>
                  <a:pt x="205" y="121"/>
                  <a:pt x="218" y="120"/>
                  <a:pt x="230" y="120"/>
                </a:cubicBezTo>
                <a:cubicBezTo>
                  <a:pt x="252" y="120"/>
                  <a:pt x="275" y="125"/>
                  <a:pt x="296" y="125"/>
                </a:cubicBezTo>
                <a:cubicBezTo>
                  <a:pt x="301" y="125"/>
                  <a:pt x="305" y="125"/>
                  <a:pt x="309" y="124"/>
                </a:cubicBezTo>
                <a:cubicBezTo>
                  <a:pt x="313" y="124"/>
                  <a:pt x="316" y="123"/>
                  <a:pt x="319" y="122"/>
                </a:cubicBezTo>
                <a:cubicBezTo>
                  <a:pt x="357" y="140"/>
                  <a:pt x="368" y="176"/>
                  <a:pt x="369" y="206"/>
                </a:cubicBezTo>
                <a:cubicBezTo>
                  <a:pt x="370" y="209"/>
                  <a:pt x="370" y="212"/>
                  <a:pt x="370" y="214"/>
                </a:cubicBezTo>
                <a:cubicBezTo>
                  <a:pt x="370" y="233"/>
                  <a:pt x="370" y="233"/>
                  <a:pt x="370" y="233"/>
                </a:cubicBezTo>
                <a:cubicBezTo>
                  <a:pt x="370" y="234"/>
                  <a:pt x="370" y="234"/>
                  <a:pt x="370" y="234"/>
                </a:cubicBezTo>
                <a:cubicBezTo>
                  <a:pt x="370" y="234"/>
                  <a:pt x="370" y="234"/>
                  <a:pt x="370" y="234"/>
                </a:cubicBezTo>
                <a:cubicBezTo>
                  <a:pt x="370" y="286"/>
                  <a:pt x="370" y="286"/>
                  <a:pt x="370" y="286"/>
                </a:cubicBezTo>
                <a:cubicBezTo>
                  <a:pt x="370" y="286"/>
                  <a:pt x="370" y="286"/>
                  <a:pt x="370" y="286"/>
                </a:cubicBezTo>
                <a:cubicBezTo>
                  <a:pt x="370" y="287"/>
                  <a:pt x="372" y="315"/>
                  <a:pt x="351" y="337"/>
                </a:cubicBezTo>
                <a:cubicBezTo>
                  <a:pt x="327" y="363"/>
                  <a:pt x="308" y="380"/>
                  <a:pt x="307" y="380"/>
                </a:cubicBezTo>
                <a:close/>
                <a:moveTo>
                  <a:pt x="134" y="226"/>
                </a:moveTo>
                <a:cubicBezTo>
                  <a:pt x="134" y="225"/>
                  <a:pt x="134" y="225"/>
                  <a:pt x="134" y="224"/>
                </a:cubicBezTo>
                <a:cubicBezTo>
                  <a:pt x="136" y="232"/>
                  <a:pt x="137" y="234"/>
                  <a:pt x="137" y="234"/>
                </a:cubicBezTo>
                <a:cubicBezTo>
                  <a:pt x="146" y="234"/>
                  <a:pt x="146" y="234"/>
                  <a:pt x="146" y="234"/>
                </a:cubicBezTo>
                <a:cubicBezTo>
                  <a:pt x="146" y="268"/>
                  <a:pt x="146" y="268"/>
                  <a:pt x="146" y="268"/>
                </a:cubicBezTo>
                <a:cubicBezTo>
                  <a:pt x="140" y="268"/>
                  <a:pt x="140" y="268"/>
                  <a:pt x="140" y="268"/>
                </a:cubicBezTo>
                <a:cubicBezTo>
                  <a:pt x="137" y="268"/>
                  <a:pt x="134" y="265"/>
                  <a:pt x="134" y="262"/>
                </a:cubicBezTo>
                <a:lnTo>
                  <a:pt x="134" y="226"/>
                </a:lnTo>
                <a:close/>
                <a:moveTo>
                  <a:pt x="385" y="223"/>
                </a:moveTo>
                <a:cubicBezTo>
                  <a:pt x="386" y="224"/>
                  <a:pt x="386" y="225"/>
                  <a:pt x="386" y="226"/>
                </a:cubicBezTo>
                <a:cubicBezTo>
                  <a:pt x="386" y="262"/>
                  <a:pt x="386" y="262"/>
                  <a:pt x="386" y="262"/>
                </a:cubicBezTo>
                <a:cubicBezTo>
                  <a:pt x="386" y="265"/>
                  <a:pt x="383" y="268"/>
                  <a:pt x="380" y="268"/>
                </a:cubicBezTo>
                <a:cubicBezTo>
                  <a:pt x="374" y="268"/>
                  <a:pt x="374" y="268"/>
                  <a:pt x="374" y="268"/>
                </a:cubicBezTo>
                <a:cubicBezTo>
                  <a:pt x="374" y="234"/>
                  <a:pt x="374" y="234"/>
                  <a:pt x="374" y="234"/>
                </a:cubicBezTo>
                <a:cubicBezTo>
                  <a:pt x="383" y="234"/>
                  <a:pt x="383" y="234"/>
                  <a:pt x="383" y="234"/>
                </a:cubicBezTo>
                <a:cubicBezTo>
                  <a:pt x="383" y="234"/>
                  <a:pt x="384" y="232"/>
                  <a:pt x="385" y="223"/>
                </a:cubicBezTo>
                <a:close/>
                <a:moveTo>
                  <a:pt x="262" y="520"/>
                </a:moveTo>
                <a:cubicBezTo>
                  <a:pt x="179" y="520"/>
                  <a:pt x="105" y="481"/>
                  <a:pt x="58" y="420"/>
                </a:cubicBezTo>
                <a:cubicBezTo>
                  <a:pt x="69" y="407"/>
                  <a:pt x="87" y="396"/>
                  <a:pt x="111" y="387"/>
                </a:cubicBezTo>
                <a:cubicBezTo>
                  <a:pt x="134" y="378"/>
                  <a:pt x="162" y="371"/>
                  <a:pt x="193" y="367"/>
                </a:cubicBezTo>
                <a:cubicBezTo>
                  <a:pt x="195" y="369"/>
                  <a:pt x="197" y="371"/>
                  <a:pt x="198" y="372"/>
                </a:cubicBezTo>
                <a:cubicBezTo>
                  <a:pt x="197" y="375"/>
                  <a:pt x="198" y="378"/>
                  <a:pt x="200" y="380"/>
                </a:cubicBezTo>
                <a:cubicBezTo>
                  <a:pt x="246" y="426"/>
                  <a:pt x="246" y="426"/>
                  <a:pt x="246" y="426"/>
                </a:cubicBezTo>
                <a:cubicBezTo>
                  <a:pt x="250" y="430"/>
                  <a:pt x="255" y="432"/>
                  <a:pt x="260" y="432"/>
                </a:cubicBezTo>
                <a:cubicBezTo>
                  <a:pt x="265" y="432"/>
                  <a:pt x="270" y="430"/>
                  <a:pt x="274" y="426"/>
                </a:cubicBezTo>
                <a:cubicBezTo>
                  <a:pt x="320" y="380"/>
                  <a:pt x="320" y="380"/>
                  <a:pt x="320" y="380"/>
                </a:cubicBezTo>
                <a:cubicBezTo>
                  <a:pt x="322" y="378"/>
                  <a:pt x="323" y="375"/>
                  <a:pt x="322" y="372"/>
                </a:cubicBezTo>
                <a:cubicBezTo>
                  <a:pt x="324" y="371"/>
                  <a:pt x="325" y="369"/>
                  <a:pt x="327" y="367"/>
                </a:cubicBezTo>
                <a:cubicBezTo>
                  <a:pt x="359" y="371"/>
                  <a:pt x="389" y="378"/>
                  <a:pt x="414" y="388"/>
                </a:cubicBezTo>
                <a:cubicBezTo>
                  <a:pt x="436" y="397"/>
                  <a:pt x="454" y="408"/>
                  <a:pt x="466" y="420"/>
                </a:cubicBezTo>
                <a:cubicBezTo>
                  <a:pt x="418" y="481"/>
                  <a:pt x="345" y="520"/>
                  <a:pt x="262" y="52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76" name="Freeform 17"/>
          <p:cNvSpPr>
            <a:spLocks noChangeAspect="1" noEditPoints="1"/>
          </p:cNvSpPr>
          <p:nvPr/>
        </p:nvSpPr>
        <p:spPr bwMode="auto">
          <a:xfrm>
            <a:off x="1918702" y="3073732"/>
            <a:ext cx="410835" cy="410504"/>
          </a:xfrm>
          <a:custGeom>
            <a:avLst/>
            <a:gdLst>
              <a:gd name="T0" fmla="*/ 262 w 524"/>
              <a:gd name="T1" fmla="*/ 524 h 524"/>
              <a:gd name="T2" fmla="*/ 262 w 524"/>
              <a:gd name="T3" fmla="*/ 520 h 524"/>
              <a:gd name="T4" fmla="*/ 189 w 524"/>
              <a:gd name="T5" fmla="*/ 401 h 524"/>
              <a:gd name="T6" fmla="*/ 210 w 524"/>
              <a:gd name="T7" fmla="*/ 397 h 524"/>
              <a:gd name="T8" fmla="*/ 228 w 524"/>
              <a:gd name="T9" fmla="*/ 391 h 524"/>
              <a:gd name="T10" fmla="*/ 261 w 524"/>
              <a:gd name="T11" fmla="*/ 398 h 524"/>
              <a:gd name="T12" fmla="*/ 263 w 524"/>
              <a:gd name="T13" fmla="*/ 398 h 524"/>
              <a:gd name="T14" fmla="*/ 296 w 524"/>
              <a:gd name="T15" fmla="*/ 391 h 524"/>
              <a:gd name="T16" fmla="*/ 314 w 524"/>
              <a:gd name="T17" fmla="*/ 398 h 524"/>
              <a:gd name="T18" fmla="*/ 335 w 524"/>
              <a:gd name="T19" fmla="*/ 401 h 524"/>
              <a:gd name="T20" fmla="*/ 262 w 524"/>
              <a:gd name="T21" fmla="*/ 520 h 524"/>
              <a:gd name="T22" fmla="*/ 256 w 524"/>
              <a:gd name="T23" fmla="*/ 457 h 524"/>
              <a:gd name="T24" fmla="*/ 378 w 524"/>
              <a:gd name="T25" fmla="*/ 352 h 524"/>
              <a:gd name="T26" fmla="*/ 367 w 524"/>
              <a:gd name="T27" fmla="*/ 272 h 524"/>
              <a:gd name="T28" fmla="*/ 403 w 524"/>
              <a:gd name="T29" fmla="*/ 245 h 524"/>
              <a:gd name="T30" fmla="*/ 369 w 524"/>
              <a:gd name="T31" fmla="*/ 254 h 524"/>
              <a:gd name="T32" fmla="*/ 368 w 524"/>
              <a:gd name="T33" fmla="*/ 267 h 524"/>
              <a:gd name="T34" fmla="*/ 378 w 524"/>
              <a:gd name="T35" fmla="*/ 268 h 524"/>
              <a:gd name="T36" fmla="*/ 325 w 524"/>
              <a:gd name="T37" fmla="*/ 161 h 524"/>
              <a:gd name="T38" fmla="*/ 189 w 524"/>
              <a:gd name="T39" fmla="*/ 218 h 524"/>
              <a:gd name="T40" fmla="*/ 161 w 524"/>
              <a:gd name="T41" fmla="*/ 233 h 524"/>
              <a:gd name="T42" fmla="*/ 154 w 524"/>
              <a:gd name="T43" fmla="*/ 246 h 524"/>
              <a:gd name="T44" fmla="*/ 146 w 524"/>
              <a:gd name="T45" fmla="*/ 352 h 524"/>
              <a:gd name="T46" fmla="*/ 163 w 524"/>
              <a:gd name="T47" fmla="*/ 104 h 524"/>
              <a:gd name="T48" fmla="*/ 402 w 524"/>
              <a:gd name="T49" fmla="*/ 200 h 524"/>
              <a:gd name="T50" fmla="*/ 357 w 524"/>
              <a:gd name="T51" fmla="*/ 252 h 524"/>
              <a:gd name="T52" fmla="*/ 308 w 524"/>
              <a:gd name="T53" fmla="*/ 278 h 524"/>
              <a:gd name="T54" fmla="*/ 278 w 524"/>
              <a:gd name="T55" fmla="*/ 231 h 524"/>
              <a:gd name="T56" fmla="*/ 353 w 524"/>
              <a:gd name="T57" fmla="*/ 224 h 524"/>
              <a:gd name="T58" fmla="*/ 357 w 524"/>
              <a:gd name="T59" fmla="*/ 252 h 524"/>
              <a:gd name="T60" fmla="*/ 246 w 524"/>
              <a:gd name="T61" fmla="*/ 231 h 524"/>
              <a:gd name="T62" fmla="*/ 216 w 524"/>
              <a:gd name="T63" fmla="*/ 278 h 524"/>
              <a:gd name="T64" fmla="*/ 167 w 524"/>
              <a:gd name="T65" fmla="*/ 252 h 524"/>
              <a:gd name="T66" fmla="*/ 233 w 524"/>
              <a:gd name="T67" fmla="*/ 218 h 524"/>
              <a:gd name="T68" fmla="*/ 323 w 524"/>
              <a:gd name="T69" fmla="*/ 166 h 524"/>
              <a:gd name="T70" fmla="*/ 291 w 524"/>
              <a:gd name="T71" fmla="*/ 218 h 524"/>
              <a:gd name="T72" fmla="*/ 233 w 524"/>
              <a:gd name="T73" fmla="*/ 218 h 524"/>
              <a:gd name="T74" fmla="*/ 158 w 524"/>
              <a:gd name="T75" fmla="*/ 247 h 524"/>
              <a:gd name="T76" fmla="*/ 171 w 524"/>
              <a:gd name="T77" fmla="*/ 268 h 524"/>
              <a:gd name="T78" fmla="*/ 240 w 524"/>
              <a:gd name="T79" fmla="*/ 268 h 524"/>
              <a:gd name="T80" fmla="*/ 273 w 524"/>
              <a:gd name="T81" fmla="*/ 234 h 524"/>
              <a:gd name="T82" fmla="*/ 308 w 524"/>
              <a:gd name="T83" fmla="*/ 282 h 524"/>
              <a:gd name="T84" fmla="*/ 360 w 524"/>
              <a:gd name="T85" fmla="*/ 254 h 524"/>
              <a:gd name="T86" fmla="*/ 349 w 524"/>
              <a:gd name="T87" fmla="*/ 327 h 524"/>
              <a:gd name="T88" fmla="*/ 262 w 524"/>
              <a:gd name="T89" fmla="*/ 394 h 524"/>
              <a:gd name="T90" fmla="*/ 189 w 524"/>
              <a:gd name="T91" fmla="*/ 344 h 524"/>
              <a:gd name="T92" fmla="*/ 313 w 524"/>
              <a:gd name="T93" fmla="*/ 478 h 524"/>
              <a:gd name="T94" fmla="*/ 437 w 524"/>
              <a:gd name="T95" fmla="*/ 451 h 524"/>
              <a:gd name="T96" fmla="*/ 406 w 524"/>
              <a:gd name="T97" fmla="*/ 200 h 524"/>
              <a:gd name="T98" fmla="*/ 224 w 524"/>
              <a:gd name="T99" fmla="*/ 387 h 524"/>
              <a:gd name="T100" fmla="*/ 4 w 524"/>
              <a:gd name="T101" fmla="*/ 262 h 524"/>
              <a:gd name="T102" fmla="*/ 437 w 524"/>
              <a:gd name="T103" fmla="*/ 451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24" h="524">
                <a:moveTo>
                  <a:pt x="262" y="0"/>
                </a:moveTo>
                <a:cubicBezTo>
                  <a:pt x="118" y="0"/>
                  <a:pt x="0" y="118"/>
                  <a:pt x="0" y="262"/>
                </a:cubicBezTo>
                <a:cubicBezTo>
                  <a:pt x="0" y="406"/>
                  <a:pt x="118" y="524"/>
                  <a:pt x="262" y="524"/>
                </a:cubicBezTo>
                <a:cubicBezTo>
                  <a:pt x="406" y="524"/>
                  <a:pt x="524" y="406"/>
                  <a:pt x="524" y="262"/>
                </a:cubicBezTo>
                <a:cubicBezTo>
                  <a:pt x="524" y="118"/>
                  <a:pt x="406" y="0"/>
                  <a:pt x="262" y="0"/>
                </a:cubicBezTo>
                <a:close/>
                <a:moveTo>
                  <a:pt x="262" y="520"/>
                </a:moveTo>
                <a:cubicBezTo>
                  <a:pt x="196" y="520"/>
                  <a:pt x="135" y="495"/>
                  <a:pt x="89" y="453"/>
                </a:cubicBezTo>
                <a:cubicBezTo>
                  <a:pt x="99" y="440"/>
                  <a:pt x="114" y="427"/>
                  <a:pt x="135" y="418"/>
                </a:cubicBezTo>
                <a:cubicBezTo>
                  <a:pt x="151" y="410"/>
                  <a:pt x="169" y="405"/>
                  <a:pt x="189" y="401"/>
                </a:cubicBezTo>
                <a:cubicBezTo>
                  <a:pt x="208" y="484"/>
                  <a:pt x="208" y="484"/>
                  <a:pt x="208" y="484"/>
                </a:cubicBezTo>
                <a:cubicBezTo>
                  <a:pt x="262" y="458"/>
                  <a:pt x="262" y="458"/>
                  <a:pt x="262" y="458"/>
                </a:cubicBezTo>
                <a:cubicBezTo>
                  <a:pt x="210" y="397"/>
                  <a:pt x="210" y="397"/>
                  <a:pt x="210" y="397"/>
                </a:cubicBezTo>
                <a:cubicBezTo>
                  <a:pt x="215" y="397"/>
                  <a:pt x="219" y="396"/>
                  <a:pt x="224" y="396"/>
                </a:cubicBezTo>
                <a:cubicBezTo>
                  <a:pt x="225" y="396"/>
                  <a:pt x="227" y="396"/>
                  <a:pt x="228" y="395"/>
                </a:cubicBezTo>
                <a:cubicBezTo>
                  <a:pt x="228" y="391"/>
                  <a:pt x="228" y="391"/>
                  <a:pt x="228" y="391"/>
                </a:cubicBezTo>
                <a:cubicBezTo>
                  <a:pt x="228" y="387"/>
                  <a:pt x="228" y="387"/>
                  <a:pt x="228" y="387"/>
                </a:cubicBezTo>
                <a:cubicBezTo>
                  <a:pt x="228" y="388"/>
                  <a:pt x="228" y="388"/>
                  <a:pt x="229" y="388"/>
                </a:cubicBezTo>
                <a:cubicBezTo>
                  <a:pt x="239" y="394"/>
                  <a:pt x="249" y="398"/>
                  <a:pt x="261" y="398"/>
                </a:cubicBezTo>
                <a:cubicBezTo>
                  <a:pt x="261" y="398"/>
                  <a:pt x="261" y="398"/>
                  <a:pt x="261" y="398"/>
                </a:cubicBezTo>
                <a:cubicBezTo>
                  <a:pt x="263" y="398"/>
                  <a:pt x="263" y="398"/>
                  <a:pt x="263" y="398"/>
                </a:cubicBezTo>
                <a:cubicBezTo>
                  <a:pt x="263" y="398"/>
                  <a:pt x="263" y="398"/>
                  <a:pt x="263" y="398"/>
                </a:cubicBezTo>
                <a:cubicBezTo>
                  <a:pt x="274" y="398"/>
                  <a:pt x="285" y="394"/>
                  <a:pt x="295" y="388"/>
                </a:cubicBezTo>
                <a:cubicBezTo>
                  <a:pt x="295" y="388"/>
                  <a:pt x="296" y="388"/>
                  <a:pt x="296" y="387"/>
                </a:cubicBezTo>
                <a:cubicBezTo>
                  <a:pt x="296" y="391"/>
                  <a:pt x="296" y="391"/>
                  <a:pt x="296" y="391"/>
                </a:cubicBezTo>
                <a:cubicBezTo>
                  <a:pt x="296" y="396"/>
                  <a:pt x="296" y="396"/>
                  <a:pt x="296" y="396"/>
                </a:cubicBezTo>
                <a:cubicBezTo>
                  <a:pt x="297" y="396"/>
                  <a:pt x="299" y="396"/>
                  <a:pt x="300" y="396"/>
                </a:cubicBezTo>
                <a:cubicBezTo>
                  <a:pt x="305" y="396"/>
                  <a:pt x="309" y="397"/>
                  <a:pt x="314" y="398"/>
                </a:cubicBezTo>
                <a:cubicBezTo>
                  <a:pt x="262" y="458"/>
                  <a:pt x="262" y="458"/>
                  <a:pt x="262" y="458"/>
                </a:cubicBezTo>
                <a:cubicBezTo>
                  <a:pt x="316" y="484"/>
                  <a:pt x="316" y="484"/>
                  <a:pt x="316" y="484"/>
                </a:cubicBezTo>
                <a:cubicBezTo>
                  <a:pt x="335" y="401"/>
                  <a:pt x="335" y="401"/>
                  <a:pt x="335" y="401"/>
                </a:cubicBezTo>
                <a:cubicBezTo>
                  <a:pt x="355" y="406"/>
                  <a:pt x="373" y="411"/>
                  <a:pt x="389" y="419"/>
                </a:cubicBezTo>
                <a:cubicBezTo>
                  <a:pt x="410" y="429"/>
                  <a:pt x="425" y="441"/>
                  <a:pt x="434" y="454"/>
                </a:cubicBezTo>
                <a:cubicBezTo>
                  <a:pt x="389" y="495"/>
                  <a:pt x="328" y="520"/>
                  <a:pt x="262" y="520"/>
                </a:cubicBezTo>
                <a:close/>
                <a:moveTo>
                  <a:pt x="193" y="400"/>
                </a:moveTo>
                <a:cubicBezTo>
                  <a:pt x="197" y="399"/>
                  <a:pt x="201" y="399"/>
                  <a:pt x="206" y="398"/>
                </a:cubicBezTo>
                <a:cubicBezTo>
                  <a:pt x="256" y="457"/>
                  <a:pt x="256" y="457"/>
                  <a:pt x="256" y="457"/>
                </a:cubicBezTo>
                <a:cubicBezTo>
                  <a:pt x="211" y="478"/>
                  <a:pt x="211" y="478"/>
                  <a:pt x="211" y="478"/>
                </a:cubicBezTo>
                <a:lnTo>
                  <a:pt x="193" y="400"/>
                </a:lnTo>
                <a:close/>
                <a:moveTo>
                  <a:pt x="378" y="352"/>
                </a:moveTo>
                <a:cubicBezTo>
                  <a:pt x="362" y="368"/>
                  <a:pt x="337" y="378"/>
                  <a:pt x="302" y="383"/>
                </a:cubicBezTo>
                <a:cubicBezTo>
                  <a:pt x="321" y="368"/>
                  <a:pt x="338" y="346"/>
                  <a:pt x="352" y="330"/>
                </a:cubicBezTo>
                <a:cubicBezTo>
                  <a:pt x="360" y="322"/>
                  <a:pt x="365" y="298"/>
                  <a:pt x="367" y="272"/>
                </a:cubicBezTo>
                <a:cubicBezTo>
                  <a:pt x="375" y="272"/>
                  <a:pt x="375" y="272"/>
                  <a:pt x="375" y="272"/>
                </a:cubicBezTo>
                <a:cubicBezTo>
                  <a:pt x="379" y="290"/>
                  <a:pt x="378" y="302"/>
                  <a:pt x="378" y="302"/>
                </a:cubicBezTo>
                <a:cubicBezTo>
                  <a:pt x="389" y="286"/>
                  <a:pt x="398" y="266"/>
                  <a:pt x="403" y="245"/>
                </a:cubicBezTo>
                <a:cubicBezTo>
                  <a:pt x="404" y="287"/>
                  <a:pt x="403" y="325"/>
                  <a:pt x="378" y="352"/>
                </a:cubicBezTo>
                <a:close/>
                <a:moveTo>
                  <a:pt x="368" y="267"/>
                </a:moveTo>
                <a:cubicBezTo>
                  <a:pt x="368" y="263"/>
                  <a:pt x="369" y="259"/>
                  <a:pt x="369" y="254"/>
                </a:cubicBezTo>
                <a:cubicBezTo>
                  <a:pt x="371" y="259"/>
                  <a:pt x="373" y="264"/>
                  <a:pt x="374" y="268"/>
                </a:cubicBezTo>
                <a:cubicBezTo>
                  <a:pt x="368" y="268"/>
                  <a:pt x="368" y="268"/>
                  <a:pt x="368" y="268"/>
                </a:cubicBezTo>
                <a:lnTo>
                  <a:pt x="368" y="267"/>
                </a:lnTo>
                <a:close/>
                <a:moveTo>
                  <a:pt x="382" y="289"/>
                </a:moveTo>
                <a:cubicBezTo>
                  <a:pt x="381" y="284"/>
                  <a:pt x="380" y="278"/>
                  <a:pt x="379" y="272"/>
                </a:cubicBezTo>
                <a:cubicBezTo>
                  <a:pt x="379" y="271"/>
                  <a:pt x="378" y="269"/>
                  <a:pt x="378" y="268"/>
                </a:cubicBezTo>
                <a:cubicBezTo>
                  <a:pt x="375" y="257"/>
                  <a:pt x="370" y="244"/>
                  <a:pt x="361" y="230"/>
                </a:cubicBezTo>
                <a:cubicBezTo>
                  <a:pt x="348" y="210"/>
                  <a:pt x="336" y="188"/>
                  <a:pt x="327" y="165"/>
                </a:cubicBezTo>
                <a:cubicBezTo>
                  <a:pt x="326" y="164"/>
                  <a:pt x="326" y="162"/>
                  <a:pt x="325" y="161"/>
                </a:cubicBezTo>
                <a:cubicBezTo>
                  <a:pt x="325" y="161"/>
                  <a:pt x="325" y="161"/>
                  <a:pt x="325" y="161"/>
                </a:cubicBezTo>
                <a:cubicBezTo>
                  <a:pt x="305" y="164"/>
                  <a:pt x="281" y="170"/>
                  <a:pt x="259" y="186"/>
                </a:cubicBezTo>
                <a:cubicBezTo>
                  <a:pt x="237" y="203"/>
                  <a:pt x="211" y="214"/>
                  <a:pt x="189" y="218"/>
                </a:cubicBezTo>
                <a:cubicBezTo>
                  <a:pt x="179" y="218"/>
                  <a:pt x="179" y="218"/>
                  <a:pt x="179" y="218"/>
                </a:cubicBezTo>
                <a:cubicBezTo>
                  <a:pt x="171" y="218"/>
                  <a:pt x="164" y="223"/>
                  <a:pt x="162" y="230"/>
                </a:cubicBezTo>
                <a:cubicBezTo>
                  <a:pt x="162" y="231"/>
                  <a:pt x="162" y="232"/>
                  <a:pt x="161" y="233"/>
                </a:cubicBezTo>
                <a:cubicBezTo>
                  <a:pt x="160" y="235"/>
                  <a:pt x="159" y="237"/>
                  <a:pt x="158" y="239"/>
                </a:cubicBezTo>
                <a:cubicBezTo>
                  <a:pt x="156" y="241"/>
                  <a:pt x="155" y="244"/>
                  <a:pt x="154" y="246"/>
                </a:cubicBezTo>
                <a:cubicBezTo>
                  <a:pt x="154" y="246"/>
                  <a:pt x="154" y="246"/>
                  <a:pt x="154" y="246"/>
                </a:cubicBezTo>
                <a:cubicBezTo>
                  <a:pt x="156" y="283"/>
                  <a:pt x="161" y="320"/>
                  <a:pt x="171" y="330"/>
                </a:cubicBezTo>
                <a:cubicBezTo>
                  <a:pt x="186" y="346"/>
                  <a:pt x="202" y="368"/>
                  <a:pt x="222" y="383"/>
                </a:cubicBezTo>
                <a:cubicBezTo>
                  <a:pt x="187" y="378"/>
                  <a:pt x="162" y="368"/>
                  <a:pt x="146" y="352"/>
                </a:cubicBezTo>
                <a:cubicBezTo>
                  <a:pt x="118" y="323"/>
                  <a:pt x="120" y="279"/>
                  <a:pt x="121" y="232"/>
                </a:cubicBezTo>
                <a:cubicBezTo>
                  <a:pt x="122" y="222"/>
                  <a:pt x="122" y="211"/>
                  <a:pt x="122" y="200"/>
                </a:cubicBezTo>
                <a:cubicBezTo>
                  <a:pt x="122" y="160"/>
                  <a:pt x="136" y="126"/>
                  <a:pt x="163" y="104"/>
                </a:cubicBezTo>
                <a:cubicBezTo>
                  <a:pt x="188" y="83"/>
                  <a:pt x="222" y="72"/>
                  <a:pt x="262" y="72"/>
                </a:cubicBezTo>
                <a:cubicBezTo>
                  <a:pt x="302" y="72"/>
                  <a:pt x="336" y="83"/>
                  <a:pt x="361" y="104"/>
                </a:cubicBezTo>
                <a:cubicBezTo>
                  <a:pt x="388" y="126"/>
                  <a:pt x="402" y="160"/>
                  <a:pt x="402" y="200"/>
                </a:cubicBezTo>
                <a:cubicBezTo>
                  <a:pt x="402" y="209"/>
                  <a:pt x="402" y="218"/>
                  <a:pt x="403" y="227"/>
                </a:cubicBezTo>
                <a:cubicBezTo>
                  <a:pt x="400" y="249"/>
                  <a:pt x="392" y="271"/>
                  <a:pt x="382" y="289"/>
                </a:cubicBezTo>
                <a:close/>
                <a:moveTo>
                  <a:pt x="357" y="252"/>
                </a:moveTo>
                <a:cubicBezTo>
                  <a:pt x="350" y="266"/>
                  <a:pt x="350" y="266"/>
                  <a:pt x="350" y="266"/>
                </a:cubicBezTo>
                <a:cubicBezTo>
                  <a:pt x="346" y="273"/>
                  <a:pt x="338" y="278"/>
                  <a:pt x="330" y="278"/>
                </a:cubicBezTo>
                <a:cubicBezTo>
                  <a:pt x="308" y="278"/>
                  <a:pt x="308" y="278"/>
                  <a:pt x="308" y="278"/>
                </a:cubicBezTo>
                <a:cubicBezTo>
                  <a:pt x="299" y="278"/>
                  <a:pt x="292" y="273"/>
                  <a:pt x="288" y="266"/>
                </a:cubicBezTo>
                <a:cubicBezTo>
                  <a:pt x="280" y="252"/>
                  <a:pt x="280" y="252"/>
                  <a:pt x="280" y="252"/>
                </a:cubicBezTo>
                <a:cubicBezTo>
                  <a:pt x="276" y="245"/>
                  <a:pt x="276" y="238"/>
                  <a:pt x="278" y="231"/>
                </a:cubicBezTo>
                <a:cubicBezTo>
                  <a:pt x="280" y="226"/>
                  <a:pt x="285" y="222"/>
                  <a:pt x="291" y="222"/>
                </a:cubicBezTo>
                <a:cubicBezTo>
                  <a:pt x="345" y="222"/>
                  <a:pt x="345" y="222"/>
                  <a:pt x="345" y="222"/>
                </a:cubicBezTo>
                <a:cubicBezTo>
                  <a:pt x="348" y="222"/>
                  <a:pt x="351" y="223"/>
                  <a:pt x="353" y="224"/>
                </a:cubicBezTo>
                <a:cubicBezTo>
                  <a:pt x="354" y="227"/>
                  <a:pt x="356" y="229"/>
                  <a:pt x="358" y="232"/>
                </a:cubicBezTo>
                <a:cubicBezTo>
                  <a:pt x="358" y="233"/>
                  <a:pt x="359" y="233"/>
                  <a:pt x="359" y="234"/>
                </a:cubicBezTo>
                <a:cubicBezTo>
                  <a:pt x="360" y="240"/>
                  <a:pt x="359" y="247"/>
                  <a:pt x="357" y="252"/>
                </a:cubicBezTo>
                <a:close/>
                <a:moveTo>
                  <a:pt x="179" y="222"/>
                </a:moveTo>
                <a:cubicBezTo>
                  <a:pt x="233" y="222"/>
                  <a:pt x="233" y="222"/>
                  <a:pt x="233" y="222"/>
                </a:cubicBezTo>
                <a:cubicBezTo>
                  <a:pt x="239" y="222"/>
                  <a:pt x="244" y="226"/>
                  <a:pt x="246" y="231"/>
                </a:cubicBezTo>
                <a:cubicBezTo>
                  <a:pt x="248" y="238"/>
                  <a:pt x="248" y="245"/>
                  <a:pt x="244" y="252"/>
                </a:cubicBezTo>
                <a:cubicBezTo>
                  <a:pt x="236" y="266"/>
                  <a:pt x="236" y="266"/>
                  <a:pt x="236" y="266"/>
                </a:cubicBezTo>
                <a:cubicBezTo>
                  <a:pt x="232" y="273"/>
                  <a:pt x="225" y="278"/>
                  <a:pt x="216" y="278"/>
                </a:cubicBezTo>
                <a:cubicBezTo>
                  <a:pt x="194" y="278"/>
                  <a:pt x="194" y="278"/>
                  <a:pt x="194" y="278"/>
                </a:cubicBezTo>
                <a:cubicBezTo>
                  <a:pt x="186" y="278"/>
                  <a:pt x="178" y="273"/>
                  <a:pt x="174" y="266"/>
                </a:cubicBezTo>
                <a:cubicBezTo>
                  <a:pt x="167" y="252"/>
                  <a:pt x="167" y="252"/>
                  <a:pt x="167" y="252"/>
                </a:cubicBezTo>
                <a:cubicBezTo>
                  <a:pt x="164" y="246"/>
                  <a:pt x="164" y="238"/>
                  <a:pt x="166" y="231"/>
                </a:cubicBezTo>
                <a:cubicBezTo>
                  <a:pt x="168" y="226"/>
                  <a:pt x="173" y="222"/>
                  <a:pt x="179" y="222"/>
                </a:cubicBezTo>
                <a:close/>
                <a:moveTo>
                  <a:pt x="233" y="218"/>
                </a:moveTo>
                <a:cubicBezTo>
                  <a:pt x="206" y="218"/>
                  <a:pt x="206" y="218"/>
                  <a:pt x="206" y="218"/>
                </a:cubicBezTo>
                <a:cubicBezTo>
                  <a:pt x="224" y="212"/>
                  <a:pt x="244" y="203"/>
                  <a:pt x="262" y="189"/>
                </a:cubicBezTo>
                <a:cubicBezTo>
                  <a:pt x="282" y="174"/>
                  <a:pt x="304" y="169"/>
                  <a:pt x="323" y="166"/>
                </a:cubicBezTo>
                <a:cubicBezTo>
                  <a:pt x="330" y="185"/>
                  <a:pt x="340" y="203"/>
                  <a:pt x="349" y="219"/>
                </a:cubicBezTo>
                <a:cubicBezTo>
                  <a:pt x="348" y="218"/>
                  <a:pt x="347" y="218"/>
                  <a:pt x="345" y="218"/>
                </a:cubicBezTo>
                <a:cubicBezTo>
                  <a:pt x="291" y="218"/>
                  <a:pt x="291" y="218"/>
                  <a:pt x="291" y="218"/>
                </a:cubicBezTo>
                <a:cubicBezTo>
                  <a:pt x="283" y="218"/>
                  <a:pt x="276" y="223"/>
                  <a:pt x="274" y="230"/>
                </a:cubicBezTo>
                <a:cubicBezTo>
                  <a:pt x="250" y="230"/>
                  <a:pt x="250" y="230"/>
                  <a:pt x="250" y="230"/>
                </a:cubicBezTo>
                <a:cubicBezTo>
                  <a:pt x="248" y="223"/>
                  <a:pt x="241" y="218"/>
                  <a:pt x="233" y="218"/>
                </a:cubicBezTo>
                <a:close/>
                <a:moveTo>
                  <a:pt x="189" y="344"/>
                </a:moveTo>
                <a:cubicBezTo>
                  <a:pt x="184" y="338"/>
                  <a:pt x="179" y="332"/>
                  <a:pt x="174" y="327"/>
                </a:cubicBezTo>
                <a:cubicBezTo>
                  <a:pt x="165" y="318"/>
                  <a:pt x="161" y="283"/>
                  <a:pt x="158" y="247"/>
                </a:cubicBezTo>
                <a:cubicBezTo>
                  <a:pt x="159" y="245"/>
                  <a:pt x="160" y="244"/>
                  <a:pt x="161" y="242"/>
                </a:cubicBezTo>
                <a:cubicBezTo>
                  <a:pt x="161" y="246"/>
                  <a:pt x="162" y="250"/>
                  <a:pt x="164" y="254"/>
                </a:cubicBezTo>
                <a:cubicBezTo>
                  <a:pt x="171" y="268"/>
                  <a:pt x="171" y="268"/>
                  <a:pt x="171" y="268"/>
                </a:cubicBezTo>
                <a:cubicBezTo>
                  <a:pt x="175" y="276"/>
                  <a:pt x="184" y="282"/>
                  <a:pt x="194" y="282"/>
                </a:cubicBezTo>
                <a:cubicBezTo>
                  <a:pt x="216" y="282"/>
                  <a:pt x="216" y="282"/>
                  <a:pt x="216" y="282"/>
                </a:cubicBezTo>
                <a:cubicBezTo>
                  <a:pt x="226" y="282"/>
                  <a:pt x="235" y="277"/>
                  <a:pt x="240" y="268"/>
                </a:cubicBezTo>
                <a:cubicBezTo>
                  <a:pt x="248" y="254"/>
                  <a:pt x="248" y="254"/>
                  <a:pt x="248" y="254"/>
                </a:cubicBezTo>
                <a:cubicBezTo>
                  <a:pt x="251" y="248"/>
                  <a:pt x="252" y="241"/>
                  <a:pt x="251" y="234"/>
                </a:cubicBezTo>
                <a:cubicBezTo>
                  <a:pt x="273" y="234"/>
                  <a:pt x="273" y="234"/>
                  <a:pt x="273" y="234"/>
                </a:cubicBezTo>
                <a:cubicBezTo>
                  <a:pt x="272" y="241"/>
                  <a:pt x="273" y="248"/>
                  <a:pt x="276" y="254"/>
                </a:cubicBezTo>
                <a:cubicBezTo>
                  <a:pt x="284" y="268"/>
                  <a:pt x="284" y="268"/>
                  <a:pt x="284" y="268"/>
                </a:cubicBezTo>
                <a:cubicBezTo>
                  <a:pt x="289" y="277"/>
                  <a:pt x="298" y="282"/>
                  <a:pt x="308" y="282"/>
                </a:cubicBezTo>
                <a:cubicBezTo>
                  <a:pt x="330" y="282"/>
                  <a:pt x="330" y="282"/>
                  <a:pt x="330" y="282"/>
                </a:cubicBezTo>
                <a:cubicBezTo>
                  <a:pt x="340" y="282"/>
                  <a:pt x="349" y="276"/>
                  <a:pt x="353" y="268"/>
                </a:cubicBezTo>
                <a:cubicBezTo>
                  <a:pt x="360" y="254"/>
                  <a:pt x="360" y="254"/>
                  <a:pt x="360" y="254"/>
                </a:cubicBezTo>
                <a:cubicBezTo>
                  <a:pt x="362" y="250"/>
                  <a:pt x="363" y="246"/>
                  <a:pt x="363" y="242"/>
                </a:cubicBezTo>
                <a:cubicBezTo>
                  <a:pt x="364" y="244"/>
                  <a:pt x="365" y="245"/>
                  <a:pt x="366" y="246"/>
                </a:cubicBezTo>
                <a:cubicBezTo>
                  <a:pt x="363" y="283"/>
                  <a:pt x="358" y="317"/>
                  <a:pt x="349" y="327"/>
                </a:cubicBezTo>
                <a:cubicBezTo>
                  <a:pt x="346" y="331"/>
                  <a:pt x="342" y="336"/>
                  <a:pt x="338" y="341"/>
                </a:cubicBezTo>
                <a:cubicBezTo>
                  <a:pt x="317" y="365"/>
                  <a:pt x="293" y="394"/>
                  <a:pt x="263" y="394"/>
                </a:cubicBezTo>
                <a:cubicBezTo>
                  <a:pt x="262" y="394"/>
                  <a:pt x="262" y="394"/>
                  <a:pt x="262" y="394"/>
                </a:cubicBezTo>
                <a:cubicBezTo>
                  <a:pt x="261" y="394"/>
                  <a:pt x="261" y="394"/>
                  <a:pt x="261" y="394"/>
                </a:cubicBezTo>
                <a:cubicBezTo>
                  <a:pt x="261" y="394"/>
                  <a:pt x="261" y="394"/>
                  <a:pt x="261" y="394"/>
                </a:cubicBezTo>
                <a:cubicBezTo>
                  <a:pt x="232" y="394"/>
                  <a:pt x="209" y="367"/>
                  <a:pt x="189" y="344"/>
                </a:cubicBezTo>
                <a:close/>
                <a:moveTo>
                  <a:pt x="318" y="398"/>
                </a:moveTo>
                <a:cubicBezTo>
                  <a:pt x="323" y="399"/>
                  <a:pt x="327" y="400"/>
                  <a:pt x="331" y="401"/>
                </a:cubicBezTo>
                <a:cubicBezTo>
                  <a:pt x="313" y="478"/>
                  <a:pt x="313" y="478"/>
                  <a:pt x="313" y="478"/>
                </a:cubicBezTo>
                <a:cubicBezTo>
                  <a:pt x="268" y="457"/>
                  <a:pt x="268" y="457"/>
                  <a:pt x="268" y="457"/>
                </a:cubicBezTo>
                <a:lnTo>
                  <a:pt x="318" y="398"/>
                </a:lnTo>
                <a:close/>
                <a:moveTo>
                  <a:pt x="437" y="451"/>
                </a:moveTo>
                <a:cubicBezTo>
                  <a:pt x="416" y="422"/>
                  <a:pt x="366" y="398"/>
                  <a:pt x="300" y="392"/>
                </a:cubicBezTo>
                <a:cubicBezTo>
                  <a:pt x="300" y="387"/>
                  <a:pt x="300" y="387"/>
                  <a:pt x="300" y="387"/>
                </a:cubicBezTo>
                <a:cubicBezTo>
                  <a:pt x="428" y="373"/>
                  <a:pt x="406" y="282"/>
                  <a:pt x="406" y="200"/>
                </a:cubicBezTo>
                <a:cubicBezTo>
                  <a:pt x="406" y="112"/>
                  <a:pt x="342" y="68"/>
                  <a:pt x="262" y="68"/>
                </a:cubicBezTo>
                <a:cubicBezTo>
                  <a:pt x="182" y="68"/>
                  <a:pt x="118" y="112"/>
                  <a:pt x="118" y="200"/>
                </a:cubicBezTo>
                <a:cubicBezTo>
                  <a:pt x="118" y="282"/>
                  <a:pt x="96" y="373"/>
                  <a:pt x="224" y="387"/>
                </a:cubicBezTo>
                <a:cubicBezTo>
                  <a:pt x="224" y="392"/>
                  <a:pt x="224" y="392"/>
                  <a:pt x="224" y="392"/>
                </a:cubicBezTo>
                <a:cubicBezTo>
                  <a:pt x="158" y="398"/>
                  <a:pt x="107" y="420"/>
                  <a:pt x="86" y="451"/>
                </a:cubicBezTo>
                <a:cubicBezTo>
                  <a:pt x="36" y="404"/>
                  <a:pt x="4" y="336"/>
                  <a:pt x="4" y="262"/>
                </a:cubicBezTo>
                <a:cubicBezTo>
                  <a:pt x="4" y="120"/>
                  <a:pt x="120" y="4"/>
                  <a:pt x="262" y="4"/>
                </a:cubicBezTo>
                <a:cubicBezTo>
                  <a:pt x="404" y="4"/>
                  <a:pt x="520" y="120"/>
                  <a:pt x="520" y="262"/>
                </a:cubicBezTo>
                <a:cubicBezTo>
                  <a:pt x="520" y="337"/>
                  <a:pt x="488" y="404"/>
                  <a:pt x="437" y="451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 flipH="1">
            <a:off x="3005135" y="2705144"/>
            <a:ext cx="1072641" cy="607828"/>
            <a:chOff x="2827814" y="2705143"/>
            <a:chExt cx="1072641" cy="607828"/>
          </a:xfrm>
        </p:grpSpPr>
        <p:sp>
          <p:nvSpPr>
            <p:cNvPr id="3" name="Right Arrow 2"/>
            <p:cNvSpPr/>
            <p:nvPr/>
          </p:nvSpPr>
          <p:spPr>
            <a:xfrm>
              <a:off x="2884403" y="2705143"/>
              <a:ext cx="1016052" cy="607828"/>
            </a:xfrm>
            <a:prstGeom prst="rightArrow">
              <a:avLst/>
            </a:prstGeom>
            <a:noFill/>
            <a:ln w="9525" cmpd="sng">
              <a:solidFill>
                <a:schemeClr val="tx2"/>
              </a:solidFill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27814" y="2853681"/>
              <a:ext cx="10116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zh-CN" altLang="en-US" sz="1400" dirty="0">
                  <a:solidFill>
                    <a:srgbClr val="2C95DD"/>
                  </a:solidFill>
                </a:rPr>
                <a:t>推送</a:t>
              </a:r>
              <a:endParaRPr lang="en-US" dirty="0" smtClean="0">
                <a:solidFill>
                  <a:srgbClr val="2C95DD"/>
                </a:solidFill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111074" y="1227056"/>
            <a:ext cx="2649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rgbClr val="FFFFCC"/>
                </a:solidFill>
                <a:latin typeface="Architects Daughter" pitchFamily="2" charset="0"/>
              </a:defRPr>
            </a:lvl1pPr>
          </a:lstStyle>
          <a:p>
            <a:pPr defTabSz="457200"/>
            <a:r>
              <a:rPr lang="zh-CN" altLang="en-US" dirty="0" smtClean="0">
                <a:solidFill>
                  <a:srgbClr val="FFFFFF"/>
                </a:solidFill>
                <a:latin typeface="Verdana" panose="020B0604030504040204" pitchFamily="34" charset="0"/>
              </a:rPr>
              <a:t>分支机构</a:t>
            </a:r>
            <a:r>
              <a:rPr lang="en-US" dirty="0" smtClean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br>
              <a:rPr lang="en-US" dirty="0" smtClean="0">
                <a:solidFill>
                  <a:srgbClr val="FFFFFF"/>
                </a:solidFill>
                <a:latin typeface="Verdana" panose="020B0604030504040204" pitchFamily="34" charset="0"/>
              </a:rPr>
            </a:br>
            <a:r>
              <a:rPr lang="en-US" sz="1200" b="1" dirty="0" smtClean="0">
                <a:solidFill>
                  <a:srgbClr val="2C95DD"/>
                </a:solidFill>
                <a:latin typeface="Verdana" panose="020B0604030504040204" pitchFamily="34" charset="0"/>
              </a:rPr>
              <a:t>EDGE</a:t>
            </a:r>
            <a:endParaRPr lang="en-US" sz="1200" b="1" dirty="0">
              <a:solidFill>
                <a:srgbClr val="2C95DD"/>
              </a:solidFill>
              <a:latin typeface="Verdana" panose="020B0604030504040204" pitchFamily="34" charset="0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585450" y="2738974"/>
            <a:ext cx="551918" cy="227523"/>
            <a:chOff x="6897438" y="2751673"/>
            <a:chExt cx="551918" cy="227523"/>
          </a:xfrm>
        </p:grpSpPr>
        <p:cxnSp>
          <p:nvCxnSpPr>
            <p:cNvPr id="109" name="Straight Arrow Connector 108"/>
            <p:cNvCxnSpPr/>
            <p:nvPr/>
          </p:nvCxnSpPr>
          <p:spPr>
            <a:xfrm flipH="1">
              <a:off x="6923617" y="2751673"/>
              <a:ext cx="5906" cy="227523"/>
            </a:xfrm>
            <a:prstGeom prst="straightConnector1">
              <a:avLst/>
            </a:prstGeom>
            <a:ln w="12700" cmpd="sng">
              <a:solidFill>
                <a:schemeClr val="bg1"/>
              </a:solidFill>
              <a:headEnd type="triangle"/>
              <a:tailEnd type="triangle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6897438" y="2783222"/>
              <a:ext cx="551918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500" dirty="0" smtClean="0">
                  <a:solidFill>
                    <a:srgbClr val="FFFFFF"/>
                  </a:solidFill>
                </a:rPr>
                <a:t>LOCAL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660443" y="2451704"/>
            <a:ext cx="551918" cy="649918"/>
            <a:chOff x="6450825" y="2751673"/>
            <a:chExt cx="551918" cy="227523"/>
          </a:xfrm>
        </p:grpSpPr>
        <p:cxnSp>
          <p:nvCxnSpPr>
            <p:cNvPr id="112" name="Straight Arrow Connector 111"/>
            <p:cNvCxnSpPr/>
            <p:nvPr/>
          </p:nvCxnSpPr>
          <p:spPr>
            <a:xfrm flipH="1">
              <a:off x="6923617" y="2751673"/>
              <a:ext cx="5906" cy="227523"/>
            </a:xfrm>
            <a:prstGeom prst="straightConnector1">
              <a:avLst/>
            </a:prstGeom>
            <a:ln w="12700" cmpd="sng">
              <a:solidFill>
                <a:schemeClr val="bg1"/>
              </a:solidFill>
              <a:headEnd type="triangle"/>
              <a:tailEnd type="triangle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6450825" y="2835597"/>
              <a:ext cx="551918" cy="61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/>
              <a:r>
                <a:rPr lang="en-US" sz="500" dirty="0" smtClean="0">
                  <a:solidFill>
                    <a:srgbClr val="FFFFFF"/>
                  </a:solidFill>
                </a:rPr>
                <a:t>LOCAL</a:t>
              </a:r>
            </a:p>
          </p:txBody>
        </p:sp>
      </p:grpSp>
      <p:pic>
        <p:nvPicPr>
          <p:cNvPr id="130" name="Data Dot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55008" y="2321145"/>
            <a:ext cx="270032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1" name="Group 130"/>
          <p:cNvGrpSpPr/>
          <p:nvPr/>
        </p:nvGrpSpPr>
        <p:grpSpPr>
          <a:xfrm>
            <a:off x="3005135" y="3327444"/>
            <a:ext cx="1072641" cy="607828"/>
            <a:chOff x="2827814" y="2705143"/>
            <a:chExt cx="1072641" cy="607828"/>
          </a:xfrm>
        </p:grpSpPr>
        <p:sp>
          <p:nvSpPr>
            <p:cNvPr id="132" name="Right Arrow 131"/>
            <p:cNvSpPr/>
            <p:nvPr/>
          </p:nvSpPr>
          <p:spPr>
            <a:xfrm>
              <a:off x="2884403" y="2705143"/>
              <a:ext cx="1016052" cy="607828"/>
            </a:xfrm>
            <a:prstGeom prst="rightArrow">
              <a:avLst/>
            </a:prstGeom>
            <a:noFill/>
            <a:ln w="9525" cmpd="sng">
              <a:solidFill>
                <a:schemeClr val="tx2"/>
              </a:solidFill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2827814" y="2853681"/>
              <a:ext cx="1011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zh-CN" altLang="en-US" dirty="0" smtClean="0">
                  <a:solidFill>
                    <a:srgbClr val="2C95DD"/>
                  </a:solidFill>
                </a:rPr>
                <a:t>推送</a:t>
              </a:r>
              <a:endParaRPr lang="en-US" dirty="0" smtClean="0">
                <a:solidFill>
                  <a:srgbClr val="2C95DD"/>
                </a:solidFill>
              </a:endParaRPr>
            </a:p>
          </p:txBody>
        </p:sp>
      </p:grpSp>
      <p:pic>
        <p:nvPicPr>
          <p:cNvPr id="139" name="Data Dot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7388" y="3115001"/>
            <a:ext cx="270032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One FS bottom" descr="OneFS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91" y="3315813"/>
            <a:ext cx="935518" cy="787800"/>
          </a:xfrm>
          <a:prstGeom prst="rect">
            <a:avLst/>
          </a:prstGeom>
          <a:effectLst/>
        </p:spPr>
      </p:pic>
      <p:pic>
        <p:nvPicPr>
          <p:cNvPr id="144" name="One FS bottom" descr="OneFS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988" y="2436700"/>
            <a:ext cx="935518" cy="787800"/>
          </a:xfrm>
          <a:prstGeom prst="rect">
            <a:avLst/>
          </a:prstGeom>
          <a:effectLst/>
        </p:spPr>
      </p:pic>
      <p:grpSp>
        <p:nvGrpSpPr>
          <p:cNvPr id="2" name="Group 1"/>
          <p:cNvGrpSpPr/>
          <p:nvPr/>
        </p:nvGrpSpPr>
        <p:grpSpPr>
          <a:xfrm>
            <a:off x="5051664" y="1224476"/>
            <a:ext cx="3785949" cy="2808236"/>
            <a:chOff x="5051664" y="1224476"/>
            <a:chExt cx="3785949" cy="2808236"/>
          </a:xfrm>
        </p:grpSpPr>
        <p:grpSp>
          <p:nvGrpSpPr>
            <p:cNvPr id="55" name="Group 54"/>
            <p:cNvGrpSpPr/>
            <p:nvPr/>
          </p:nvGrpSpPr>
          <p:grpSpPr>
            <a:xfrm>
              <a:off x="6553275" y="2787122"/>
              <a:ext cx="752493" cy="1051675"/>
              <a:chOff x="438569" y="1891231"/>
              <a:chExt cx="752493" cy="1051675"/>
            </a:xfrm>
          </p:grpSpPr>
          <p:grpSp>
            <p:nvGrpSpPr>
              <p:cNvPr id="56" name="Servers 1"/>
              <p:cNvGrpSpPr/>
              <p:nvPr/>
            </p:nvGrpSpPr>
            <p:grpSpPr>
              <a:xfrm>
                <a:off x="438569" y="2438033"/>
                <a:ext cx="732906" cy="504873"/>
                <a:chOff x="1993401" y="2394857"/>
                <a:chExt cx="732906" cy="504873"/>
              </a:xfrm>
            </p:grpSpPr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5" cstate="screen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3401" y="2394857"/>
                  <a:ext cx="732906" cy="142016"/>
                </a:xfrm>
                <a:prstGeom prst="rect">
                  <a:avLst/>
                </a:prstGeom>
                <a:effectLst>
                  <a:glow rad="254000">
                    <a:schemeClr val="tx2">
                      <a:alpha val="35000"/>
                    </a:schemeClr>
                  </a:glow>
                </a:effectLst>
              </p:spPr>
            </p:pic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>
                <a:blip r:embed="rId5" cstate="screen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3401" y="2757714"/>
                  <a:ext cx="732906" cy="142016"/>
                </a:xfrm>
                <a:prstGeom prst="rect">
                  <a:avLst/>
                </a:prstGeom>
                <a:effectLst>
                  <a:glow rad="254000">
                    <a:schemeClr val="tx2">
                      <a:alpha val="35000"/>
                    </a:schemeClr>
                  </a:glow>
                </a:effectLst>
              </p:spPr>
            </p:pic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>
                <a:blip r:embed="rId5" cstate="screen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3401" y="2585357"/>
                  <a:ext cx="732906" cy="142016"/>
                </a:xfrm>
                <a:prstGeom prst="rect">
                  <a:avLst/>
                </a:prstGeom>
                <a:effectLst>
                  <a:glow rad="254000">
                    <a:schemeClr val="tx2">
                      <a:alpha val="35000"/>
                    </a:schemeClr>
                  </a:glow>
                </a:effectLst>
              </p:spPr>
            </p:pic>
          </p:grp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91563" y="1891231"/>
                <a:ext cx="699499" cy="60582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sx="102000" sy="102000" algn="ctr" rotWithShape="0">
                  <a:schemeClr val="bg1">
                    <a:alpha val="49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1" name="Group 90"/>
            <p:cNvGrpSpPr/>
            <p:nvPr/>
          </p:nvGrpSpPr>
          <p:grpSpPr>
            <a:xfrm>
              <a:off x="7956255" y="2273443"/>
              <a:ext cx="752493" cy="1051675"/>
              <a:chOff x="438569" y="1891231"/>
              <a:chExt cx="752493" cy="1051675"/>
            </a:xfrm>
          </p:grpSpPr>
          <p:grpSp>
            <p:nvGrpSpPr>
              <p:cNvPr id="92" name="Servers 1"/>
              <p:cNvGrpSpPr/>
              <p:nvPr/>
            </p:nvGrpSpPr>
            <p:grpSpPr>
              <a:xfrm>
                <a:off x="438569" y="2438033"/>
                <a:ext cx="732906" cy="504873"/>
                <a:chOff x="1993401" y="2394857"/>
                <a:chExt cx="732906" cy="504873"/>
              </a:xfrm>
            </p:grpSpPr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>
                <a:blip r:embed="rId5" cstate="screen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3401" y="2394857"/>
                  <a:ext cx="732906" cy="142016"/>
                </a:xfrm>
                <a:prstGeom prst="rect">
                  <a:avLst/>
                </a:prstGeom>
                <a:effectLst>
                  <a:glow rad="254000">
                    <a:schemeClr val="tx2">
                      <a:alpha val="35000"/>
                    </a:schemeClr>
                  </a:glow>
                </a:effectLst>
              </p:spPr>
            </p:pic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>
                <a:blip r:embed="rId5" cstate="screen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3401" y="2757714"/>
                  <a:ext cx="732906" cy="142016"/>
                </a:xfrm>
                <a:prstGeom prst="rect">
                  <a:avLst/>
                </a:prstGeom>
                <a:effectLst>
                  <a:glow rad="254000">
                    <a:schemeClr val="tx2">
                      <a:alpha val="35000"/>
                    </a:schemeClr>
                  </a:glow>
                </a:effectLst>
              </p:spPr>
            </p:pic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>
                <a:blip r:embed="rId5" cstate="screen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3401" y="2585357"/>
                  <a:ext cx="732906" cy="142016"/>
                </a:xfrm>
                <a:prstGeom prst="rect">
                  <a:avLst/>
                </a:prstGeom>
                <a:effectLst>
                  <a:glow rad="254000">
                    <a:schemeClr val="tx2">
                      <a:alpha val="35000"/>
                    </a:schemeClr>
                  </a:glow>
                </a:effectLst>
              </p:spPr>
            </p:pic>
          </p:grpSp>
          <p:pic>
            <p:nvPicPr>
              <p:cNvPr id="95" name="Picture 2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91563" y="1891231"/>
                <a:ext cx="699499" cy="60582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sx="102000" sy="102000" algn="ctr" rotWithShape="0">
                  <a:schemeClr val="bg1">
                    <a:alpha val="49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2" name="Freeform 11"/>
            <p:cNvSpPr>
              <a:spLocks noChangeAspect="1" noEditPoints="1"/>
            </p:cNvSpPr>
            <p:nvPr/>
          </p:nvSpPr>
          <p:spPr bwMode="auto">
            <a:xfrm>
              <a:off x="8111506" y="3404348"/>
              <a:ext cx="421042" cy="420703"/>
            </a:xfrm>
            <a:custGeom>
              <a:avLst/>
              <a:gdLst>
                <a:gd name="T0" fmla="*/ 262 w 524"/>
                <a:gd name="T1" fmla="*/ 524 h 524"/>
                <a:gd name="T2" fmla="*/ 89 w 524"/>
                <a:gd name="T3" fmla="*/ 453 h 524"/>
                <a:gd name="T4" fmla="*/ 262 w 524"/>
                <a:gd name="T5" fmla="*/ 458 h 524"/>
                <a:gd name="T6" fmla="*/ 263 w 524"/>
                <a:gd name="T7" fmla="*/ 457 h 524"/>
                <a:gd name="T8" fmla="*/ 335 w 524"/>
                <a:gd name="T9" fmla="*/ 400 h 524"/>
                <a:gd name="T10" fmla="*/ 89 w 524"/>
                <a:gd name="T11" fmla="*/ 453 h 524"/>
                <a:gd name="T12" fmla="*/ 122 w 524"/>
                <a:gd name="T13" fmla="*/ 232 h 524"/>
                <a:gd name="T14" fmla="*/ 207 w 524"/>
                <a:gd name="T15" fmla="*/ 82 h 524"/>
                <a:gd name="T16" fmla="*/ 361 w 524"/>
                <a:gd name="T17" fmla="*/ 112 h 524"/>
                <a:gd name="T18" fmla="*/ 402 w 524"/>
                <a:gd name="T19" fmla="*/ 249 h 524"/>
                <a:gd name="T20" fmla="*/ 298 w 524"/>
                <a:gd name="T21" fmla="*/ 390 h 524"/>
                <a:gd name="T22" fmla="*/ 367 w 524"/>
                <a:gd name="T23" fmla="*/ 272 h 524"/>
                <a:gd name="T24" fmla="*/ 379 w 524"/>
                <a:gd name="T25" fmla="*/ 272 h 524"/>
                <a:gd name="T26" fmla="*/ 366 w 524"/>
                <a:gd name="T27" fmla="*/ 238 h 524"/>
                <a:gd name="T28" fmla="*/ 329 w 524"/>
                <a:gd name="T29" fmla="*/ 177 h 524"/>
                <a:gd name="T30" fmla="*/ 291 w 524"/>
                <a:gd name="T31" fmla="*/ 185 h 524"/>
                <a:gd name="T32" fmla="*/ 259 w 524"/>
                <a:gd name="T33" fmla="*/ 186 h 524"/>
                <a:gd name="T34" fmla="*/ 251 w 524"/>
                <a:gd name="T35" fmla="*/ 189 h 524"/>
                <a:gd name="T36" fmla="*/ 219 w 524"/>
                <a:gd name="T37" fmla="*/ 182 h 524"/>
                <a:gd name="T38" fmla="*/ 217 w 524"/>
                <a:gd name="T39" fmla="*/ 181 h 524"/>
                <a:gd name="T40" fmla="*/ 226 w 524"/>
                <a:gd name="T41" fmla="*/ 223 h 524"/>
                <a:gd name="T42" fmla="*/ 188 w 524"/>
                <a:gd name="T43" fmla="*/ 190 h 524"/>
                <a:gd name="T44" fmla="*/ 158 w 524"/>
                <a:gd name="T45" fmla="*/ 239 h 524"/>
                <a:gd name="T46" fmla="*/ 171 w 524"/>
                <a:gd name="T47" fmla="*/ 330 h 524"/>
                <a:gd name="T48" fmla="*/ 139 w 524"/>
                <a:gd name="T49" fmla="*/ 410 h 524"/>
                <a:gd name="T50" fmla="*/ 211 w 524"/>
                <a:gd name="T51" fmla="*/ 478 h 524"/>
                <a:gd name="T52" fmla="*/ 209 w 524"/>
                <a:gd name="T53" fmla="*/ 402 h 524"/>
                <a:gd name="T54" fmla="*/ 210 w 524"/>
                <a:gd name="T55" fmla="*/ 395 h 524"/>
                <a:gd name="T56" fmla="*/ 230 w 524"/>
                <a:gd name="T57" fmla="*/ 388 h 524"/>
                <a:gd name="T58" fmla="*/ 263 w 524"/>
                <a:gd name="T59" fmla="*/ 398 h 524"/>
                <a:gd name="T60" fmla="*/ 294 w 524"/>
                <a:gd name="T61" fmla="*/ 390 h 524"/>
                <a:gd name="T62" fmla="*/ 262 w 524"/>
                <a:gd name="T63" fmla="*/ 453 h 524"/>
                <a:gd name="T64" fmla="*/ 329 w 524"/>
                <a:gd name="T65" fmla="*/ 181 h 524"/>
                <a:gd name="T66" fmla="*/ 349 w 524"/>
                <a:gd name="T67" fmla="*/ 327 h 524"/>
                <a:gd name="T68" fmla="*/ 262 w 524"/>
                <a:gd name="T69" fmla="*/ 394 h 524"/>
                <a:gd name="T70" fmla="*/ 189 w 524"/>
                <a:gd name="T71" fmla="*/ 344 h 524"/>
                <a:gd name="T72" fmla="*/ 166 w 524"/>
                <a:gd name="T73" fmla="*/ 232 h 524"/>
                <a:gd name="T74" fmla="*/ 217 w 524"/>
                <a:gd name="T75" fmla="*/ 185 h 524"/>
                <a:gd name="T76" fmla="*/ 255 w 524"/>
                <a:gd name="T77" fmla="*/ 188 h 524"/>
                <a:gd name="T78" fmla="*/ 369 w 524"/>
                <a:gd name="T79" fmla="*/ 254 h 524"/>
                <a:gd name="T80" fmla="*/ 368 w 524"/>
                <a:gd name="T81" fmla="*/ 268 h 524"/>
                <a:gd name="T82" fmla="*/ 315 w 524"/>
                <a:gd name="T83" fmla="*/ 402 h 524"/>
                <a:gd name="T84" fmla="*/ 313 w 524"/>
                <a:gd name="T85" fmla="*/ 478 h 524"/>
                <a:gd name="T86" fmla="*/ 437 w 524"/>
                <a:gd name="T87" fmla="*/ 451 h 524"/>
                <a:gd name="T88" fmla="*/ 406 w 524"/>
                <a:gd name="T89" fmla="*/ 231 h 524"/>
                <a:gd name="T90" fmla="*/ 321 w 524"/>
                <a:gd name="T91" fmla="*/ 79 h 524"/>
                <a:gd name="T92" fmla="*/ 142 w 524"/>
                <a:gd name="T93" fmla="*/ 132 h 524"/>
                <a:gd name="T94" fmla="*/ 118 w 524"/>
                <a:gd name="T95" fmla="*/ 232 h 524"/>
                <a:gd name="T96" fmla="*/ 4 w 524"/>
                <a:gd name="T97" fmla="*/ 262 h 524"/>
                <a:gd name="T98" fmla="*/ 437 w 524"/>
                <a:gd name="T99" fmla="*/ 451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4" h="524">
                  <a:moveTo>
                    <a:pt x="262" y="0"/>
                  </a:moveTo>
                  <a:cubicBezTo>
                    <a:pt x="118" y="0"/>
                    <a:pt x="0" y="118"/>
                    <a:pt x="0" y="262"/>
                  </a:cubicBezTo>
                  <a:cubicBezTo>
                    <a:pt x="0" y="406"/>
                    <a:pt x="118" y="524"/>
                    <a:pt x="262" y="524"/>
                  </a:cubicBezTo>
                  <a:cubicBezTo>
                    <a:pt x="406" y="524"/>
                    <a:pt x="524" y="406"/>
                    <a:pt x="524" y="262"/>
                  </a:cubicBezTo>
                  <a:cubicBezTo>
                    <a:pt x="524" y="118"/>
                    <a:pt x="406" y="0"/>
                    <a:pt x="262" y="0"/>
                  </a:cubicBezTo>
                  <a:close/>
                  <a:moveTo>
                    <a:pt x="89" y="453"/>
                  </a:moveTo>
                  <a:cubicBezTo>
                    <a:pt x="105" y="429"/>
                    <a:pt x="141" y="409"/>
                    <a:pt x="188" y="399"/>
                  </a:cubicBezTo>
                  <a:cubicBezTo>
                    <a:pt x="208" y="484"/>
                    <a:pt x="208" y="484"/>
                    <a:pt x="208" y="484"/>
                  </a:cubicBezTo>
                  <a:cubicBezTo>
                    <a:pt x="262" y="458"/>
                    <a:pt x="262" y="458"/>
                    <a:pt x="262" y="458"/>
                  </a:cubicBezTo>
                  <a:cubicBezTo>
                    <a:pt x="261" y="457"/>
                    <a:pt x="261" y="457"/>
                    <a:pt x="261" y="457"/>
                  </a:cubicBezTo>
                  <a:cubicBezTo>
                    <a:pt x="261" y="457"/>
                    <a:pt x="262" y="457"/>
                    <a:pt x="262" y="457"/>
                  </a:cubicBezTo>
                  <a:cubicBezTo>
                    <a:pt x="262" y="457"/>
                    <a:pt x="263" y="457"/>
                    <a:pt x="263" y="457"/>
                  </a:cubicBezTo>
                  <a:cubicBezTo>
                    <a:pt x="262" y="458"/>
                    <a:pt x="262" y="458"/>
                    <a:pt x="262" y="458"/>
                  </a:cubicBezTo>
                  <a:cubicBezTo>
                    <a:pt x="316" y="484"/>
                    <a:pt x="316" y="484"/>
                    <a:pt x="316" y="484"/>
                  </a:cubicBezTo>
                  <a:cubicBezTo>
                    <a:pt x="335" y="400"/>
                    <a:pt x="335" y="400"/>
                    <a:pt x="335" y="400"/>
                  </a:cubicBezTo>
                  <a:cubicBezTo>
                    <a:pt x="382" y="410"/>
                    <a:pt x="418" y="430"/>
                    <a:pt x="435" y="454"/>
                  </a:cubicBezTo>
                  <a:cubicBezTo>
                    <a:pt x="389" y="495"/>
                    <a:pt x="328" y="520"/>
                    <a:pt x="262" y="520"/>
                  </a:cubicBezTo>
                  <a:cubicBezTo>
                    <a:pt x="196" y="520"/>
                    <a:pt x="135" y="495"/>
                    <a:pt x="89" y="453"/>
                  </a:cubicBezTo>
                  <a:close/>
                  <a:moveTo>
                    <a:pt x="121" y="271"/>
                  </a:moveTo>
                  <a:cubicBezTo>
                    <a:pt x="121" y="264"/>
                    <a:pt x="122" y="257"/>
                    <a:pt x="122" y="249"/>
                  </a:cubicBezTo>
                  <a:cubicBezTo>
                    <a:pt x="122" y="243"/>
                    <a:pt x="122" y="238"/>
                    <a:pt x="122" y="232"/>
                  </a:cubicBezTo>
                  <a:cubicBezTo>
                    <a:pt x="122" y="232"/>
                    <a:pt x="122" y="231"/>
                    <a:pt x="122" y="231"/>
                  </a:cubicBezTo>
                  <a:cubicBezTo>
                    <a:pt x="122" y="181"/>
                    <a:pt x="136" y="139"/>
                    <a:pt x="163" y="112"/>
                  </a:cubicBezTo>
                  <a:cubicBezTo>
                    <a:pt x="175" y="99"/>
                    <a:pt x="190" y="89"/>
                    <a:pt x="207" y="82"/>
                  </a:cubicBezTo>
                  <a:cubicBezTo>
                    <a:pt x="223" y="77"/>
                    <a:pt x="242" y="74"/>
                    <a:pt x="262" y="74"/>
                  </a:cubicBezTo>
                  <a:cubicBezTo>
                    <a:pt x="283" y="74"/>
                    <a:pt x="303" y="77"/>
                    <a:pt x="320" y="83"/>
                  </a:cubicBezTo>
                  <a:cubicBezTo>
                    <a:pt x="335" y="90"/>
                    <a:pt x="349" y="99"/>
                    <a:pt x="361" y="112"/>
                  </a:cubicBezTo>
                  <a:cubicBezTo>
                    <a:pt x="388" y="139"/>
                    <a:pt x="402" y="181"/>
                    <a:pt x="402" y="231"/>
                  </a:cubicBezTo>
                  <a:cubicBezTo>
                    <a:pt x="402" y="231"/>
                    <a:pt x="402" y="232"/>
                    <a:pt x="402" y="232"/>
                  </a:cubicBezTo>
                  <a:cubicBezTo>
                    <a:pt x="402" y="238"/>
                    <a:pt x="402" y="243"/>
                    <a:pt x="402" y="249"/>
                  </a:cubicBezTo>
                  <a:cubicBezTo>
                    <a:pt x="402" y="257"/>
                    <a:pt x="403" y="264"/>
                    <a:pt x="403" y="271"/>
                  </a:cubicBezTo>
                  <a:cubicBezTo>
                    <a:pt x="404" y="324"/>
                    <a:pt x="406" y="375"/>
                    <a:pt x="384" y="411"/>
                  </a:cubicBezTo>
                  <a:cubicBezTo>
                    <a:pt x="360" y="400"/>
                    <a:pt x="331" y="393"/>
                    <a:pt x="298" y="390"/>
                  </a:cubicBezTo>
                  <a:cubicBezTo>
                    <a:pt x="298" y="386"/>
                    <a:pt x="298" y="386"/>
                    <a:pt x="298" y="386"/>
                  </a:cubicBezTo>
                  <a:cubicBezTo>
                    <a:pt x="319" y="371"/>
                    <a:pt x="337" y="347"/>
                    <a:pt x="352" y="330"/>
                  </a:cubicBezTo>
                  <a:cubicBezTo>
                    <a:pt x="360" y="322"/>
                    <a:pt x="365" y="298"/>
                    <a:pt x="367" y="272"/>
                  </a:cubicBezTo>
                  <a:cubicBezTo>
                    <a:pt x="375" y="272"/>
                    <a:pt x="375" y="272"/>
                    <a:pt x="375" y="272"/>
                  </a:cubicBezTo>
                  <a:cubicBezTo>
                    <a:pt x="376" y="272"/>
                    <a:pt x="376" y="272"/>
                    <a:pt x="376" y="272"/>
                  </a:cubicBezTo>
                  <a:cubicBezTo>
                    <a:pt x="377" y="272"/>
                    <a:pt x="378" y="272"/>
                    <a:pt x="379" y="272"/>
                  </a:cubicBezTo>
                  <a:cubicBezTo>
                    <a:pt x="379" y="270"/>
                    <a:pt x="378" y="269"/>
                    <a:pt x="378" y="268"/>
                  </a:cubicBezTo>
                  <a:cubicBezTo>
                    <a:pt x="376" y="261"/>
                    <a:pt x="374" y="254"/>
                    <a:pt x="370" y="246"/>
                  </a:cubicBezTo>
                  <a:cubicBezTo>
                    <a:pt x="369" y="244"/>
                    <a:pt x="367" y="241"/>
                    <a:pt x="366" y="238"/>
                  </a:cubicBezTo>
                  <a:cubicBezTo>
                    <a:pt x="364" y="236"/>
                    <a:pt x="363" y="233"/>
                    <a:pt x="361" y="230"/>
                  </a:cubicBezTo>
                  <a:cubicBezTo>
                    <a:pt x="352" y="215"/>
                    <a:pt x="341" y="198"/>
                    <a:pt x="333" y="179"/>
                  </a:cubicBezTo>
                  <a:cubicBezTo>
                    <a:pt x="332" y="178"/>
                    <a:pt x="331" y="177"/>
                    <a:pt x="329" y="177"/>
                  </a:cubicBezTo>
                  <a:cubicBezTo>
                    <a:pt x="329" y="177"/>
                    <a:pt x="329" y="177"/>
                    <a:pt x="328" y="177"/>
                  </a:cubicBezTo>
                  <a:cubicBezTo>
                    <a:pt x="318" y="180"/>
                    <a:pt x="307" y="182"/>
                    <a:pt x="294" y="183"/>
                  </a:cubicBezTo>
                  <a:cubicBezTo>
                    <a:pt x="292" y="183"/>
                    <a:pt x="291" y="184"/>
                    <a:pt x="291" y="185"/>
                  </a:cubicBezTo>
                  <a:cubicBezTo>
                    <a:pt x="290" y="186"/>
                    <a:pt x="290" y="187"/>
                    <a:pt x="291" y="188"/>
                  </a:cubicBezTo>
                  <a:cubicBezTo>
                    <a:pt x="294" y="195"/>
                    <a:pt x="299" y="201"/>
                    <a:pt x="303" y="206"/>
                  </a:cubicBezTo>
                  <a:cubicBezTo>
                    <a:pt x="274" y="201"/>
                    <a:pt x="263" y="192"/>
                    <a:pt x="259" y="186"/>
                  </a:cubicBezTo>
                  <a:cubicBezTo>
                    <a:pt x="258" y="185"/>
                    <a:pt x="257" y="184"/>
                    <a:pt x="255" y="184"/>
                  </a:cubicBezTo>
                  <a:cubicBezTo>
                    <a:pt x="255" y="184"/>
                    <a:pt x="254" y="184"/>
                    <a:pt x="254" y="184"/>
                  </a:cubicBezTo>
                  <a:cubicBezTo>
                    <a:pt x="252" y="185"/>
                    <a:pt x="251" y="187"/>
                    <a:pt x="251" y="189"/>
                  </a:cubicBezTo>
                  <a:cubicBezTo>
                    <a:pt x="253" y="197"/>
                    <a:pt x="255" y="207"/>
                    <a:pt x="258" y="213"/>
                  </a:cubicBezTo>
                  <a:cubicBezTo>
                    <a:pt x="240" y="204"/>
                    <a:pt x="228" y="194"/>
                    <a:pt x="223" y="184"/>
                  </a:cubicBezTo>
                  <a:cubicBezTo>
                    <a:pt x="222" y="183"/>
                    <a:pt x="221" y="182"/>
                    <a:pt x="219" y="182"/>
                  </a:cubicBezTo>
                  <a:cubicBezTo>
                    <a:pt x="219" y="182"/>
                    <a:pt x="219" y="182"/>
                    <a:pt x="219" y="182"/>
                  </a:cubicBezTo>
                  <a:cubicBezTo>
                    <a:pt x="219" y="181"/>
                    <a:pt x="218" y="181"/>
                    <a:pt x="218" y="181"/>
                  </a:cubicBezTo>
                  <a:cubicBezTo>
                    <a:pt x="218" y="181"/>
                    <a:pt x="218" y="181"/>
                    <a:pt x="217" y="181"/>
                  </a:cubicBezTo>
                  <a:cubicBezTo>
                    <a:pt x="216" y="181"/>
                    <a:pt x="215" y="182"/>
                    <a:pt x="214" y="183"/>
                  </a:cubicBezTo>
                  <a:cubicBezTo>
                    <a:pt x="214" y="184"/>
                    <a:pt x="213" y="185"/>
                    <a:pt x="213" y="186"/>
                  </a:cubicBezTo>
                  <a:cubicBezTo>
                    <a:pt x="216" y="201"/>
                    <a:pt x="221" y="214"/>
                    <a:pt x="226" y="223"/>
                  </a:cubicBezTo>
                  <a:cubicBezTo>
                    <a:pt x="213" y="216"/>
                    <a:pt x="201" y="205"/>
                    <a:pt x="192" y="192"/>
                  </a:cubicBezTo>
                  <a:cubicBezTo>
                    <a:pt x="191" y="191"/>
                    <a:pt x="190" y="190"/>
                    <a:pt x="189" y="190"/>
                  </a:cubicBezTo>
                  <a:cubicBezTo>
                    <a:pt x="188" y="190"/>
                    <a:pt x="188" y="190"/>
                    <a:pt x="188" y="190"/>
                  </a:cubicBezTo>
                  <a:cubicBezTo>
                    <a:pt x="187" y="190"/>
                    <a:pt x="186" y="191"/>
                    <a:pt x="185" y="192"/>
                  </a:cubicBezTo>
                  <a:cubicBezTo>
                    <a:pt x="178" y="206"/>
                    <a:pt x="170" y="218"/>
                    <a:pt x="163" y="230"/>
                  </a:cubicBezTo>
                  <a:cubicBezTo>
                    <a:pt x="161" y="233"/>
                    <a:pt x="159" y="236"/>
                    <a:pt x="158" y="239"/>
                  </a:cubicBezTo>
                  <a:cubicBezTo>
                    <a:pt x="156" y="241"/>
                    <a:pt x="155" y="244"/>
                    <a:pt x="154" y="246"/>
                  </a:cubicBezTo>
                  <a:cubicBezTo>
                    <a:pt x="154" y="249"/>
                    <a:pt x="155" y="252"/>
                    <a:pt x="155" y="255"/>
                  </a:cubicBezTo>
                  <a:cubicBezTo>
                    <a:pt x="157" y="288"/>
                    <a:pt x="162" y="320"/>
                    <a:pt x="171" y="330"/>
                  </a:cubicBezTo>
                  <a:cubicBezTo>
                    <a:pt x="187" y="347"/>
                    <a:pt x="205" y="371"/>
                    <a:pt x="226" y="386"/>
                  </a:cubicBezTo>
                  <a:cubicBezTo>
                    <a:pt x="226" y="390"/>
                    <a:pt x="226" y="390"/>
                    <a:pt x="226" y="390"/>
                  </a:cubicBezTo>
                  <a:cubicBezTo>
                    <a:pt x="193" y="392"/>
                    <a:pt x="163" y="400"/>
                    <a:pt x="139" y="410"/>
                  </a:cubicBezTo>
                  <a:cubicBezTo>
                    <a:pt x="119" y="374"/>
                    <a:pt x="120" y="324"/>
                    <a:pt x="121" y="271"/>
                  </a:cubicBezTo>
                  <a:close/>
                  <a:moveTo>
                    <a:pt x="256" y="457"/>
                  </a:moveTo>
                  <a:cubicBezTo>
                    <a:pt x="211" y="478"/>
                    <a:pt x="211" y="478"/>
                    <a:pt x="211" y="478"/>
                  </a:cubicBezTo>
                  <a:cubicBezTo>
                    <a:pt x="192" y="398"/>
                    <a:pt x="192" y="398"/>
                    <a:pt x="192" y="398"/>
                  </a:cubicBezTo>
                  <a:cubicBezTo>
                    <a:pt x="196" y="398"/>
                    <a:pt x="200" y="397"/>
                    <a:pt x="204" y="396"/>
                  </a:cubicBezTo>
                  <a:cubicBezTo>
                    <a:pt x="209" y="402"/>
                    <a:pt x="209" y="402"/>
                    <a:pt x="209" y="402"/>
                  </a:cubicBezTo>
                  <a:cubicBezTo>
                    <a:pt x="219" y="421"/>
                    <a:pt x="236" y="449"/>
                    <a:pt x="254" y="455"/>
                  </a:cubicBezTo>
                  <a:lnTo>
                    <a:pt x="256" y="457"/>
                  </a:lnTo>
                  <a:close/>
                  <a:moveTo>
                    <a:pt x="210" y="395"/>
                  </a:moveTo>
                  <a:cubicBezTo>
                    <a:pt x="215" y="395"/>
                    <a:pt x="221" y="394"/>
                    <a:pt x="226" y="394"/>
                  </a:cubicBezTo>
                  <a:cubicBezTo>
                    <a:pt x="228" y="393"/>
                    <a:pt x="230" y="392"/>
                    <a:pt x="230" y="390"/>
                  </a:cubicBezTo>
                  <a:cubicBezTo>
                    <a:pt x="230" y="388"/>
                    <a:pt x="230" y="388"/>
                    <a:pt x="230" y="388"/>
                  </a:cubicBezTo>
                  <a:cubicBezTo>
                    <a:pt x="239" y="394"/>
                    <a:pt x="250" y="398"/>
                    <a:pt x="261" y="398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263" y="398"/>
                    <a:pt x="263" y="398"/>
                    <a:pt x="263" y="398"/>
                  </a:cubicBezTo>
                  <a:cubicBezTo>
                    <a:pt x="263" y="398"/>
                    <a:pt x="263" y="398"/>
                    <a:pt x="263" y="398"/>
                  </a:cubicBezTo>
                  <a:cubicBezTo>
                    <a:pt x="274" y="398"/>
                    <a:pt x="284" y="394"/>
                    <a:pt x="294" y="388"/>
                  </a:cubicBezTo>
                  <a:cubicBezTo>
                    <a:pt x="294" y="390"/>
                    <a:pt x="294" y="390"/>
                    <a:pt x="294" y="390"/>
                  </a:cubicBezTo>
                  <a:cubicBezTo>
                    <a:pt x="294" y="392"/>
                    <a:pt x="296" y="393"/>
                    <a:pt x="298" y="394"/>
                  </a:cubicBezTo>
                  <a:cubicBezTo>
                    <a:pt x="303" y="394"/>
                    <a:pt x="309" y="395"/>
                    <a:pt x="314" y="396"/>
                  </a:cubicBezTo>
                  <a:cubicBezTo>
                    <a:pt x="302" y="419"/>
                    <a:pt x="281" y="453"/>
                    <a:pt x="262" y="453"/>
                  </a:cubicBezTo>
                  <a:cubicBezTo>
                    <a:pt x="243" y="453"/>
                    <a:pt x="222" y="419"/>
                    <a:pt x="210" y="395"/>
                  </a:cubicBezTo>
                  <a:close/>
                  <a:moveTo>
                    <a:pt x="294" y="187"/>
                  </a:moveTo>
                  <a:cubicBezTo>
                    <a:pt x="307" y="186"/>
                    <a:pt x="319" y="184"/>
                    <a:pt x="329" y="181"/>
                  </a:cubicBezTo>
                  <a:cubicBezTo>
                    <a:pt x="338" y="200"/>
                    <a:pt x="348" y="217"/>
                    <a:pt x="358" y="232"/>
                  </a:cubicBezTo>
                  <a:cubicBezTo>
                    <a:pt x="361" y="237"/>
                    <a:pt x="363" y="242"/>
                    <a:pt x="366" y="246"/>
                  </a:cubicBezTo>
                  <a:cubicBezTo>
                    <a:pt x="363" y="283"/>
                    <a:pt x="358" y="317"/>
                    <a:pt x="349" y="327"/>
                  </a:cubicBezTo>
                  <a:cubicBezTo>
                    <a:pt x="346" y="331"/>
                    <a:pt x="342" y="336"/>
                    <a:pt x="338" y="341"/>
                  </a:cubicBezTo>
                  <a:cubicBezTo>
                    <a:pt x="317" y="365"/>
                    <a:pt x="293" y="394"/>
                    <a:pt x="263" y="394"/>
                  </a:cubicBezTo>
                  <a:cubicBezTo>
                    <a:pt x="262" y="394"/>
                    <a:pt x="262" y="394"/>
                    <a:pt x="262" y="394"/>
                  </a:cubicBezTo>
                  <a:cubicBezTo>
                    <a:pt x="261" y="394"/>
                    <a:pt x="261" y="394"/>
                    <a:pt x="261" y="394"/>
                  </a:cubicBezTo>
                  <a:cubicBezTo>
                    <a:pt x="261" y="394"/>
                    <a:pt x="261" y="394"/>
                    <a:pt x="261" y="394"/>
                  </a:cubicBezTo>
                  <a:cubicBezTo>
                    <a:pt x="232" y="394"/>
                    <a:pt x="209" y="367"/>
                    <a:pt x="189" y="344"/>
                  </a:cubicBezTo>
                  <a:cubicBezTo>
                    <a:pt x="184" y="338"/>
                    <a:pt x="179" y="332"/>
                    <a:pt x="174" y="327"/>
                  </a:cubicBezTo>
                  <a:cubicBezTo>
                    <a:pt x="165" y="318"/>
                    <a:pt x="161" y="283"/>
                    <a:pt x="158" y="247"/>
                  </a:cubicBezTo>
                  <a:cubicBezTo>
                    <a:pt x="160" y="242"/>
                    <a:pt x="163" y="237"/>
                    <a:pt x="166" y="232"/>
                  </a:cubicBezTo>
                  <a:cubicBezTo>
                    <a:pt x="174" y="220"/>
                    <a:pt x="181" y="208"/>
                    <a:pt x="189" y="194"/>
                  </a:cubicBezTo>
                  <a:cubicBezTo>
                    <a:pt x="199" y="209"/>
                    <a:pt x="214" y="224"/>
                    <a:pt x="235" y="232"/>
                  </a:cubicBezTo>
                  <a:cubicBezTo>
                    <a:pt x="235" y="232"/>
                    <a:pt x="221" y="210"/>
                    <a:pt x="217" y="185"/>
                  </a:cubicBezTo>
                  <a:cubicBezTo>
                    <a:pt x="218" y="185"/>
                    <a:pt x="218" y="186"/>
                    <a:pt x="219" y="186"/>
                  </a:cubicBezTo>
                  <a:cubicBezTo>
                    <a:pt x="224" y="196"/>
                    <a:pt x="237" y="209"/>
                    <a:pt x="265" y="221"/>
                  </a:cubicBezTo>
                  <a:cubicBezTo>
                    <a:pt x="265" y="221"/>
                    <a:pt x="258" y="204"/>
                    <a:pt x="255" y="188"/>
                  </a:cubicBezTo>
                  <a:cubicBezTo>
                    <a:pt x="262" y="198"/>
                    <a:pt x="278" y="207"/>
                    <a:pt x="316" y="211"/>
                  </a:cubicBezTo>
                  <a:cubicBezTo>
                    <a:pt x="316" y="211"/>
                    <a:pt x="302" y="202"/>
                    <a:pt x="294" y="187"/>
                  </a:cubicBezTo>
                  <a:close/>
                  <a:moveTo>
                    <a:pt x="369" y="254"/>
                  </a:moveTo>
                  <a:cubicBezTo>
                    <a:pt x="369" y="255"/>
                    <a:pt x="370" y="256"/>
                    <a:pt x="370" y="257"/>
                  </a:cubicBezTo>
                  <a:cubicBezTo>
                    <a:pt x="372" y="261"/>
                    <a:pt x="373" y="264"/>
                    <a:pt x="374" y="268"/>
                  </a:cubicBezTo>
                  <a:cubicBezTo>
                    <a:pt x="368" y="268"/>
                    <a:pt x="368" y="268"/>
                    <a:pt x="368" y="268"/>
                  </a:cubicBezTo>
                  <a:cubicBezTo>
                    <a:pt x="368" y="264"/>
                    <a:pt x="369" y="259"/>
                    <a:pt x="369" y="254"/>
                  </a:cubicBezTo>
                  <a:close/>
                  <a:moveTo>
                    <a:pt x="270" y="455"/>
                  </a:moveTo>
                  <a:cubicBezTo>
                    <a:pt x="288" y="449"/>
                    <a:pt x="305" y="421"/>
                    <a:pt x="315" y="402"/>
                  </a:cubicBezTo>
                  <a:cubicBezTo>
                    <a:pt x="320" y="397"/>
                    <a:pt x="320" y="397"/>
                    <a:pt x="320" y="397"/>
                  </a:cubicBezTo>
                  <a:cubicBezTo>
                    <a:pt x="324" y="397"/>
                    <a:pt x="328" y="398"/>
                    <a:pt x="332" y="399"/>
                  </a:cubicBezTo>
                  <a:cubicBezTo>
                    <a:pt x="313" y="478"/>
                    <a:pt x="313" y="478"/>
                    <a:pt x="313" y="478"/>
                  </a:cubicBezTo>
                  <a:cubicBezTo>
                    <a:pt x="268" y="457"/>
                    <a:pt x="268" y="457"/>
                    <a:pt x="268" y="457"/>
                  </a:cubicBezTo>
                  <a:lnTo>
                    <a:pt x="270" y="455"/>
                  </a:lnTo>
                  <a:close/>
                  <a:moveTo>
                    <a:pt x="437" y="451"/>
                  </a:moveTo>
                  <a:cubicBezTo>
                    <a:pt x="427" y="436"/>
                    <a:pt x="410" y="423"/>
                    <a:pt x="388" y="413"/>
                  </a:cubicBezTo>
                  <a:cubicBezTo>
                    <a:pt x="415" y="366"/>
                    <a:pt x="406" y="297"/>
                    <a:pt x="406" y="232"/>
                  </a:cubicBezTo>
                  <a:cubicBezTo>
                    <a:pt x="406" y="232"/>
                    <a:pt x="406" y="231"/>
                    <a:pt x="406" y="231"/>
                  </a:cubicBezTo>
                  <a:cubicBezTo>
                    <a:pt x="406" y="220"/>
                    <a:pt x="405" y="209"/>
                    <a:pt x="404" y="199"/>
                  </a:cubicBezTo>
                  <a:cubicBezTo>
                    <a:pt x="400" y="173"/>
                    <a:pt x="393" y="150"/>
                    <a:pt x="381" y="132"/>
                  </a:cubicBezTo>
                  <a:cubicBezTo>
                    <a:pt x="366" y="107"/>
                    <a:pt x="345" y="90"/>
                    <a:pt x="321" y="79"/>
                  </a:cubicBezTo>
                  <a:cubicBezTo>
                    <a:pt x="303" y="73"/>
                    <a:pt x="283" y="70"/>
                    <a:pt x="262" y="70"/>
                  </a:cubicBezTo>
                  <a:cubicBezTo>
                    <a:pt x="242" y="70"/>
                    <a:pt x="223" y="73"/>
                    <a:pt x="207" y="78"/>
                  </a:cubicBezTo>
                  <a:cubicBezTo>
                    <a:pt x="180" y="88"/>
                    <a:pt x="158" y="106"/>
                    <a:pt x="142" y="132"/>
                  </a:cubicBezTo>
                  <a:cubicBezTo>
                    <a:pt x="131" y="150"/>
                    <a:pt x="124" y="173"/>
                    <a:pt x="120" y="199"/>
                  </a:cubicBezTo>
                  <a:cubicBezTo>
                    <a:pt x="119" y="209"/>
                    <a:pt x="118" y="220"/>
                    <a:pt x="118" y="231"/>
                  </a:cubicBezTo>
                  <a:cubicBezTo>
                    <a:pt x="118" y="231"/>
                    <a:pt x="118" y="232"/>
                    <a:pt x="118" y="232"/>
                  </a:cubicBezTo>
                  <a:cubicBezTo>
                    <a:pt x="118" y="296"/>
                    <a:pt x="109" y="365"/>
                    <a:pt x="136" y="412"/>
                  </a:cubicBezTo>
                  <a:cubicBezTo>
                    <a:pt x="113" y="422"/>
                    <a:pt x="96" y="436"/>
                    <a:pt x="86" y="451"/>
                  </a:cubicBezTo>
                  <a:cubicBezTo>
                    <a:pt x="36" y="404"/>
                    <a:pt x="4" y="336"/>
                    <a:pt x="4" y="262"/>
                  </a:cubicBezTo>
                  <a:cubicBezTo>
                    <a:pt x="4" y="120"/>
                    <a:pt x="120" y="4"/>
                    <a:pt x="262" y="4"/>
                  </a:cubicBezTo>
                  <a:cubicBezTo>
                    <a:pt x="404" y="4"/>
                    <a:pt x="520" y="120"/>
                    <a:pt x="520" y="262"/>
                  </a:cubicBezTo>
                  <a:cubicBezTo>
                    <a:pt x="520" y="337"/>
                    <a:pt x="488" y="404"/>
                    <a:pt x="437" y="451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16"/>
            <p:cNvSpPr>
              <a:spLocks noChangeAspect="1" noEditPoints="1"/>
            </p:cNvSpPr>
            <p:nvPr/>
          </p:nvSpPr>
          <p:spPr bwMode="auto">
            <a:xfrm>
              <a:off x="6730643" y="2337298"/>
              <a:ext cx="397759" cy="397440"/>
            </a:xfrm>
            <a:custGeom>
              <a:avLst/>
              <a:gdLst>
                <a:gd name="T0" fmla="*/ 262 w 524"/>
                <a:gd name="T1" fmla="*/ 524 h 524"/>
                <a:gd name="T2" fmla="*/ 262 w 524"/>
                <a:gd name="T3" fmla="*/ 4 h 524"/>
                <a:gd name="T4" fmla="*/ 340 w 524"/>
                <a:gd name="T5" fmla="*/ 365 h 524"/>
                <a:gd name="T6" fmla="*/ 356 w 524"/>
                <a:gd name="T7" fmla="*/ 340 h 524"/>
                <a:gd name="T8" fmla="*/ 382 w 524"/>
                <a:gd name="T9" fmla="*/ 272 h 524"/>
                <a:gd name="T10" fmla="*/ 382 w 524"/>
                <a:gd name="T11" fmla="*/ 216 h 524"/>
                <a:gd name="T12" fmla="*/ 378 w 524"/>
                <a:gd name="T13" fmla="*/ 146 h 524"/>
                <a:gd name="T14" fmla="*/ 162 w 524"/>
                <a:gd name="T15" fmla="*/ 100 h 524"/>
                <a:gd name="T16" fmla="*/ 148 w 524"/>
                <a:gd name="T17" fmla="*/ 216 h 524"/>
                <a:gd name="T18" fmla="*/ 132 w 524"/>
                <a:gd name="T19" fmla="*/ 262 h 524"/>
                <a:gd name="T20" fmla="*/ 148 w 524"/>
                <a:gd name="T21" fmla="*/ 286 h 524"/>
                <a:gd name="T22" fmla="*/ 184 w 524"/>
                <a:gd name="T23" fmla="*/ 364 h 524"/>
                <a:gd name="T24" fmla="*/ 4 w 524"/>
                <a:gd name="T25" fmla="*/ 262 h 524"/>
                <a:gd name="T26" fmla="*/ 256 w 524"/>
                <a:gd name="T27" fmla="*/ 442 h 524"/>
                <a:gd name="T28" fmla="*/ 193 w 524"/>
                <a:gd name="T29" fmla="*/ 367 h 524"/>
                <a:gd name="T30" fmla="*/ 152 w 524"/>
                <a:gd name="T31" fmla="*/ 286 h 524"/>
                <a:gd name="T32" fmla="*/ 181 w 524"/>
                <a:gd name="T33" fmla="*/ 131 h 524"/>
                <a:gd name="T34" fmla="*/ 364 w 524"/>
                <a:gd name="T35" fmla="*/ 238 h 524"/>
                <a:gd name="T36" fmla="*/ 372 w 524"/>
                <a:gd name="T37" fmla="*/ 286 h 524"/>
                <a:gd name="T38" fmla="*/ 309 w 524"/>
                <a:gd name="T39" fmla="*/ 381 h 524"/>
                <a:gd name="T40" fmla="*/ 262 w 524"/>
                <a:gd name="T41" fmla="*/ 394 h 524"/>
                <a:gd name="T42" fmla="*/ 261 w 524"/>
                <a:gd name="T43" fmla="*/ 394 h 524"/>
                <a:gd name="T44" fmla="*/ 214 w 524"/>
                <a:gd name="T45" fmla="*/ 380 h 524"/>
                <a:gd name="T46" fmla="*/ 165 w 524"/>
                <a:gd name="T47" fmla="*/ 103 h 524"/>
                <a:gd name="T48" fmla="*/ 374 w 524"/>
                <a:gd name="T49" fmla="*/ 146 h 524"/>
                <a:gd name="T50" fmla="*/ 346 w 524"/>
                <a:gd name="T51" fmla="*/ 129 h 524"/>
                <a:gd name="T52" fmla="*/ 262 w 524"/>
                <a:gd name="T53" fmla="*/ 150 h 524"/>
                <a:gd name="T54" fmla="*/ 178 w 524"/>
                <a:gd name="T55" fmla="*/ 128 h 524"/>
                <a:gd name="T56" fmla="*/ 152 w 524"/>
                <a:gd name="T57" fmla="*/ 193 h 524"/>
                <a:gd name="T58" fmla="*/ 150 w 524"/>
                <a:gd name="T59" fmla="*/ 148 h 524"/>
                <a:gd name="T60" fmla="*/ 268 w 524"/>
                <a:gd name="T61" fmla="*/ 442 h 524"/>
                <a:gd name="T62" fmla="*/ 376 w 524"/>
                <a:gd name="T63" fmla="*/ 268 h 524"/>
                <a:gd name="T64" fmla="*/ 388 w 524"/>
                <a:gd name="T65" fmla="*/ 226 h 524"/>
                <a:gd name="T66" fmla="*/ 376 w 524"/>
                <a:gd name="T67" fmla="*/ 268 h 524"/>
                <a:gd name="T68" fmla="*/ 142 w 524"/>
                <a:gd name="T69" fmla="*/ 268 h 524"/>
                <a:gd name="T70" fmla="*/ 142 w 524"/>
                <a:gd name="T71" fmla="*/ 220 h 524"/>
                <a:gd name="T72" fmla="*/ 58 w 524"/>
                <a:gd name="T73" fmla="*/ 420 h 524"/>
                <a:gd name="T74" fmla="*/ 208 w 524"/>
                <a:gd name="T75" fmla="*/ 488 h 524"/>
                <a:gd name="T76" fmla="*/ 261 w 524"/>
                <a:gd name="T77" fmla="*/ 398 h 524"/>
                <a:gd name="T78" fmla="*/ 263 w 524"/>
                <a:gd name="T79" fmla="*/ 398 h 524"/>
                <a:gd name="T80" fmla="*/ 313 w 524"/>
                <a:gd name="T81" fmla="*/ 382 h 524"/>
                <a:gd name="T82" fmla="*/ 339 w 524"/>
                <a:gd name="T83" fmla="*/ 369 h 524"/>
                <a:gd name="T84" fmla="*/ 262 w 524"/>
                <a:gd name="T85" fmla="*/ 52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4" h="524">
                  <a:moveTo>
                    <a:pt x="262" y="0"/>
                  </a:moveTo>
                  <a:cubicBezTo>
                    <a:pt x="118" y="0"/>
                    <a:pt x="0" y="118"/>
                    <a:pt x="0" y="262"/>
                  </a:cubicBezTo>
                  <a:cubicBezTo>
                    <a:pt x="0" y="406"/>
                    <a:pt x="118" y="524"/>
                    <a:pt x="262" y="524"/>
                  </a:cubicBezTo>
                  <a:cubicBezTo>
                    <a:pt x="406" y="524"/>
                    <a:pt x="524" y="406"/>
                    <a:pt x="524" y="262"/>
                  </a:cubicBezTo>
                  <a:cubicBezTo>
                    <a:pt x="524" y="118"/>
                    <a:pt x="406" y="0"/>
                    <a:pt x="262" y="0"/>
                  </a:cubicBezTo>
                  <a:close/>
                  <a:moveTo>
                    <a:pt x="262" y="4"/>
                  </a:moveTo>
                  <a:cubicBezTo>
                    <a:pt x="404" y="4"/>
                    <a:pt x="520" y="120"/>
                    <a:pt x="520" y="262"/>
                  </a:cubicBezTo>
                  <a:cubicBezTo>
                    <a:pt x="520" y="320"/>
                    <a:pt x="501" y="374"/>
                    <a:pt x="468" y="417"/>
                  </a:cubicBezTo>
                  <a:cubicBezTo>
                    <a:pt x="445" y="393"/>
                    <a:pt x="400" y="374"/>
                    <a:pt x="340" y="365"/>
                  </a:cubicBezTo>
                  <a:cubicBezTo>
                    <a:pt x="340" y="364"/>
                    <a:pt x="340" y="364"/>
                    <a:pt x="340" y="364"/>
                  </a:cubicBezTo>
                  <a:cubicBezTo>
                    <a:pt x="335" y="361"/>
                    <a:pt x="335" y="361"/>
                    <a:pt x="335" y="361"/>
                  </a:cubicBezTo>
                  <a:cubicBezTo>
                    <a:pt x="341" y="355"/>
                    <a:pt x="348" y="348"/>
                    <a:pt x="356" y="340"/>
                  </a:cubicBezTo>
                  <a:cubicBezTo>
                    <a:pt x="378" y="316"/>
                    <a:pt x="376" y="286"/>
                    <a:pt x="376" y="286"/>
                  </a:cubicBezTo>
                  <a:cubicBezTo>
                    <a:pt x="376" y="272"/>
                    <a:pt x="376" y="272"/>
                    <a:pt x="376" y="272"/>
                  </a:cubicBezTo>
                  <a:cubicBezTo>
                    <a:pt x="382" y="272"/>
                    <a:pt x="382" y="272"/>
                    <a:pt x="382" y="272"/>
                  </a:cubicBezTo>
                  <a:cubicBezTo>
                    <a:pt x="388" y="272"/>
                    <a:pt x="392" y="268"/>
                    <a:pt x="392" y="262"/>
                  </a:cubicBezTo>
                  <a:cubicBezTo>
                    <a:pt x="392" y="226"/>
                    <a:pt x="392" y="226"/>
                    <a:pt x="392" y="226"/>
                  </a:cubicBezTo>
                  <a:cubicBezTo>
                    <a:pt x="392" y="220"/>
                    <a:pt x="388" y="216"/>
                    <a:pt x="382" y="216"/>
                  </a:cubicBezTo>
                  <a:cubicBezTo>
                    <a:pt x="376" y="216"/>
                    <a:pt x="376" y="216"/>
                    <a:pt x="376" y="216"/>
                  </a:cubicBezTo>
                  <a:cubicBezTo>
                    <a:pt x="376" y="192"/>
                    <a:pt x="376" y="192"/>
                    <a:pt x="376" y="192"/>
                  </a:cubicBezTo>
                  <a:cubicBezTo>
                    <a:pt x="378" y="146"/>
                    <a:pt x="378" y="146"/>
                    <a:pt x="378" y="146"/>
                  </a:cubicBezTo>
                  <a:cubicBezTo>
                    <a:pt x="378" y="129"/>
                    <a:pt x="372" y="112"/>
                    <a:pt x="362" y="99"/>
                  </a:cubicBezTo>
                  <a:cubicBezTo>
                    <a:pt x="342" y="74"/>
                    <a:pt x="303" y="60"/>
                    <a:pt x="263" y="60"/>
                  </a:cubicBezTo>
                  <a:cubicBezTo>
                    <a:pt x="222" y="60"/>
                    <a:pt x="183" y="74"/>
                    <a:pt x="162" y="100"/>
                  </a:cubicBezTo>
                  <a:cubicBezTo>
                    <a:pt x="152" y="113"/>
                    <a:pt x="146" y="131"/>
                    <a:pt x="146" y="148"/>
                  </a:cubicBezTo>
                  <a:cubicBezTo>
                    <a:pt x="148" y="193"/>
                    <a:pt x="148" y="193"/>
                    <a:pt x="148" y="193"/>
                  </a:cubicBezTo>
                  <a:cubicBezTo>
                    <a:pt x="148" y="216"/>
                    <a:pt x="148" y="216"/>
                    <a:pt x="148" y="216"/>
                  </a:cubicBezTo>
                  <a:cubicBezTo>
                    <a:pt x="142" y="216"/>
                    <a:pt x="142" y="216"/>
                    <a:pt x="142" y="216"/>
                  </a:cubicBezTo>
                  <a:cubicBezTo>
                    <a:pt x="136" y="216"/>
                    <a:pt x="132" y="220"/>
                    <a:pt x="132" y="226"/>
                  </a:cubicBezTo>
                  <a:cubicBezTo>
                    <a:pt x="132" y="262"/>
                    <a:pt x="132" y="262"/>
                    <a:pt x="132" y="262"/>
                  </a:cubicBezTo>
                  <a:cubicBezTo>
                    <a:pt x="132" y="268"/>
                    <a:pt x="136" y="272"/>
                    <a:pt x="142" y="272"/>
                  </a:cubicBezTo>
                  <a:cubicBezTo>
                    <a:pt x="148" y="272"/>
                    <a:pt x="148" y="272"/>
                    <a:pt x="148" y="272"/>
                  </a:cubicBezTo>
                  <a:cubicBezTo>
                    <a:pt x="148" y="286"/>
                    <a:pt x="148" y="286"/>
                    <a:pt x="148" y="286"/>
                  </a:cubicBezTo>
                  <a:cubicBezTo>
                    <a:pt x="148" y="286"/>
                    <a:pt x="146" y="318"/>
                    <a:pt x="168" y="340"/>
                  </a:cubicBezTo>
                  <a:cubicBezTo>
                    <a:pt x="176" y="348"/>
                    <a:pt x="183" y="355"/>
                    <a:pt x="189" y="361"/>
                  </a:cubicBezTo>
                  <a:cubicBezTo>
                    <a:pt x="184" y="364"/>
                    <a:pt x="184" y="364"/>
                    <a:pt x="184" y="364"/>
                  </a:cubicBezTo>
                  <a:cubicBezTo>
                    <a:pt x="184" y="364"/>
                    <a:pt x="184" y="364"/>
                    <a:pt x="184" y="364"/>
                  </a:cubicBezTo>
                  <a:cubicBezTo>
                    <a:pt x="124" y="373"/>
                    <a:pt x="78" y="392"/>
                    <a:pt x="56" y="417"/>
                  </a:cubicBezTo>
                  <a:cubicBezTo>
                    <a:pt x="23" y="373"/>
                    <a:pt x="4" y="320"/>
                    <a:pt x="4" y="262"/>
                  </a:cubicBezTo>
                  <a:cubicBezTo>
                    <a:pt x="4" y="120"/>
                    <a:pt x="120" y="4"/>
                    <a:pt x="262" y="4"/>
                  </a:cubicBezTo>
                  <a:close/>
                  <a:moveTo>
                    <a:pt x="193" y="367"/>
                  </a:moveTo>
                  <a:cubicBezTo>
                    <a:pt x="256" y="442"/>
                    <a:pt x="256" y="442"/>
                    <a:pt x="256" y="442"/>
                  </a:cubicBezTo>
                  <a:cubicBezTo>
                    <a:pt x="211" y="481"/>
                    <a:pt x="211" y="481"/>
                    <a:pt x="211" y="481"/>
                  </a:cubicBezTo>
                  <a:cubicBezTo>
                    <a:pt x="189" y="368"/>
                    <a:pt x="189" y="368"/>
                    <a:pt x="189" y="368"/>
                  </a:cubicBezTo>
                  <a:cubicBezTo>
                    <a:pt x="190" y="368"/>
                    <a:pt x="192" y="367"/>
                    <a:pt x="193" y="367"/>
                  </a:cubicBezTo>
                  <a:close/>
                  <a:moveTo>
                    <a:pt x="171" y="337"/>
                  </a:moveTo>
                  <a:cubicBezTo>
                    <a:pt x="150" y="317"/>
                    <a:pt x="152" y="287"/>
                    <a:pt x="152" y="286"/>
                  </a:cubicBezTo>
                  <a:cubicBezTo>
                    <a:pt x="152" y="286"/>
                    <a:pt x="152" y="286"/>
                    <a:pt x="152" y="286"/>
                  </a:cubicBezTo>
                  <a:cubicBezTo>
                    <a:pt x="152" y="238"/>
                    <a:pt x="152" y="238"/>
                    <a:pt x="152" y="238"/>
                  </a:cubicBezTo>
                  <a:cubicBezTo>
                    <a:pt x="160" y="238"/>
                    <a:pt x="160" y="238"/>
                    <a:pt x="160" y="238"/>
                  </a:cubicBezTo>
                  <a:cubicBezTo>
                    <a:pt x="160" y="165"/>
                    <a:pt x="175" y="139"/>
                    <a:pt x="181" y="131"/>
                  </a:cubicBezTo>
                  <a:cubicBezTo>
                    <a:pt x="199" y="145"/>
                    <a:pt x="228" y="154"/>
                    <a:pt x="262" y="154"/>
                  </a:cubicBezTo>
                  <a:cubicBezTo>
                    <a:pt x="296" y="154"/>
                    <a:pt x="325" y="145"/>
                    <a:pt x="343" y="131"/>
                  </a:cubicBezTo>
                  <a:cubicBezTo>
                    <a:pt x="349" y="139"/>
                    <a:pt x="364" y="166"/>
                    <a:pt x="364" y="238"/>
                  </a:cubicBezTo>
                  <a:cubicBezTo>
                    <a:pt x="372" y="238"/>
                    <a:pt x="372" y="238"/>
                    <a:pt x="372" y="238"/>
                  </a:cubicBezTo>
                  <a:cubicBezTo>
                    <a:pt x="372" y="286"/>
                    <a:pt x="372" y="286"/>
                    <a:pt x="372" y="286"/>
                  </a:cubicBezTo>
                  <a:cubicBezTo>
                    <a:pt x="372" y="286"/>
                    <a:pt x="372" y="286"/>
                    <a:pt x="372" y="286"/>
                  </a:cubicBezTo>
                  <a:cubicBezTo>
                    <a:pt x="372" y="287"/>
                    <a:pt x="374" y="315"/>
                    <a:pt x="353" y="337"/>
                  </a:cubicBezTo>
                  <a:cubicBezTo>
                    <a:pt x="329" y="363"/>
                    <a:pt x="310" y="380"/>
                    <a:pt x="309" y="380"/>
                  </a:cubicBezTo>
                  <a:cubicBezTo>
                    <a:pt x="309" y="380"/>
                    <a:pt x="309" y="381"/>
                    <a:pt x="309" y="381"/>
                  </a:cubicBezTo>
                  <a:cubicBezTo>
                    <a:pt x="309" y="381"/>
                    <a:pt x="299" y="394"/>
                    <a:pt x="263" y="394"/>
                  </a:cubicBezTo>
                  <a:cubicBezTo>
                    <a:pt x="263" y="394"/>
                    <a:pt x="262" y="394"/>
                    <a:pt x="262" y="394"/>
                  </a:cubicBezTo>
                  <a:cubicBezTo>
                    <a:pt x="262" y="394"/>
                    <a:pt x="262" y="394"/>
                    <a:pt x="262" y="394"/>
                  </a:cubicBezTo>
                  <a:cubicBezTo>
                    <a:pt x="262" y="394"/>
                    <a:pt x="262" y="394"/>
                    <a:pt x="262" y="394"/>
                  </a:cubicBezTo>
                  <a:cubicBezTo>
                    <a:pt x="261" y="394"/>
                    <a:pt x="261" y="394"/>
                    <a:pt x="261" y="394"/>
                  </a:cubicBezTo>
                  <a:cubicBezTo>
                    <a:pt x="261" y="394"/>
                    <a:pt x="261" y="394"/>
                    <a:pt x="261" y="394"/>
                  </a:cubicBezTo>
                  <a:cubicBezTo>
                    <a:pt x="261" y="394"/>
                    <a:pt x="261" y="394"/>
                    <a:pt x="261" y="394"/>
                  </a:cubicBezTo>
                  <a:cubicBezTo>
                    <a:pt x="224" y="394"/>
                    <a:pt x="215" y="381"/>
                    <a:pt x="215" y="381"/>
                  </a:cubicBezTo>
                  <a:cubicBezTo>
                    <a:pt x="214" y="381"/>
                    <a:pt x="214" y="380"/>
                    <a:pt x="214" y="380"/>
                  </a:cubicBezTo>
                  <a:cubicBezTo>
                    <a:pt x="214" y="380"/>
                    <a:pt x="195" y="362"/>
                    <a:pt x="171" y="337"/>
                  </a:cubicBezTo>
                  <a:close/>
                  <a:moveTo>
                    <a:pt x="150" y="148"/>
                  </a:moveTo>
                  <a:cubicBezTo>
                    <a:pt x="150" y="132"/>
                    <a:pt x="156" y="115"/>
                    <a:pt x="165" y="103"/>
                  </a:cubicBezTo>
                  <a:cubicBezTo>
                    <a:pt x="184" y="79"/>
                    <a:pt x="221" y="64"/>
                    <a:pt x="263" y="64"/>
                  </a:cubicBezTo>
                  <a:cubicBezTo>
                    <a:pt x="304" y="64"/>
                    <a:pt x="340" y="78"/>
                    <a:pt x="359" y="102"/>
                  </a:cubicBezTo>
                  <a:cubicBezTo>
                    <a:pt x="368" y="114"/>
                    <a:pt x="374" y="130"/>
                    <a:pt x="374" y="146"/>
                  </a:cubicBezTo>
                  <a:cubicBezTo>
                    <a:pt x="370" y="234"/>
                    <a:pt x="370" y="234"/>
                    <a:pt x="370" y="234"/>
                  </a:cubicBezTo>
                  <a:cubicBezTo>
                    <a:pt x="368" y="234"/>
                    <a:pt x="368" y="234"/>
                    <a:pt x="368" y="234"/>
                  </a:cubicBezTo>
                  <a:cubicBezTo>
                    <a:pt x="367" y="163"/>
                    <a:pt x="352" y="137"/>
                    <a:pt x="346" y="129"/>
                  </a:cubicBezTo>
                  <a:cubicBezTo>
                    <a:pt x="345" y="128"/>
                    <a:pt x="344" y="127"/>
                    <a:pt x="343" y="127"/>
                  </a:cubicBezTo>
                  <a:cubicBezTo>
                    <a:pt x="342" y="127"/>
                    <a:pt x="341" y="127"/>
                    <a:pt x="340" y="128"/>
                  </a:cubicBezTo>
                  <a:cubicBezTo>
                    <a:pt x="323" y="142"/>
                    <a:pt x="293" y="150"/>
                    <a:pt x="262" y="150"/>
                  </a:cubicBezTo>
                  <a:cubicBezTo>
                    <a:pt x="231" y="150"/>
                    <a:pt x="201" y="142"/>
                    <a:pt x="184" y="128"/>
                  </a:cubicBezTo>
                  <a:cubicBezTo>
                    <a:pt x="183" y="127"/>
                    <a:pt x="182" y="127"/>
                    <a:pt x="181" y="127"/>
                  </a:cubicBezTo>
                  <a:cubicBezTo>
                    <a:pt x="180" y="127"/>
                    <a:pt x="179" y="127"/>
                    <a:pt x="178" y="128"/>
                  </a:cubicBezTo>
                  <a:cubicBezTo>
                    <a:pt x="172" y="137"/>
                    <a:pt x="157" y="163"/>
                    <a:pt x="156" y="234"/>
                  </a:cubicBezTo>
                  <a:cubicBezTo>
                    <a:pt x="154" y="234"/>
                    <a:pt x="154" y="234"/>
                    <a:pt x="154" y="234"/>
                  </a:cubicBezTo>
                  <a:cubicBezTo>
                    <a:pt x="152" y="193"/>
                    <a:pt x="152" y="193"/>
                    <a:pt x="152" y="193"/>
                  </a:cubicBezTo>
                  <a:cubicBezTo>
                    <a:pt x="152" y="190"/>
                    <a:pt x="152" y="190"/>
                    <a:pt x="152" y="190"/>
                  </a:cubicBezTo>
                  <a:cubicBezTo>
                    <a:pt x="152" y="190"/>
                    <a:pt x="152" y="189"/>
                    <a:pt x="152" y="189"/>
                  </a:cubicBezTo>
                  <a:lnTo>
                    <a:pt x="150" y="148"/>
                  </a:lnTo>
                  <a:close/>
                  <a:moveTo>
                    <a:pt x="335" y="368"/>
                  </a:moveTo>
                  <a:cubicBezTo>
                    <a:pt x="313" y="481"/>
                    <a:pt x="313" y="481"/>
                    <a:pt x="313" y="481"/>
                  </a:cubicBezTo>
                  <a:cubicBezTo>
                    <a:pt x="268" y="442"/>
                    <a:pt x="268" y="442"/>
                    <a:pt x="268" y="442"/>
                  </a:cubicBezTo>
                  <a:cubicBezTo>
                    <a:pt x="331" y="367"/>
                    <a:pt x="331" y="367"/>
                    <a:pt x="331" y="367"/>
                  </a:cubicBezTo>
                  <a:cubicBezTo>
                    <a:pt x="332" y="368"/>
                    <a:pt x="334" y="368"/>
                    <a:pt x="335" y="368"/>
                  </a:cubicBezTo>
                  <a:close/>
                  <a:moveTo>
                    <a:pt x="376" y="268"/>
                  </a:moveTo>
                  <a:cubicBezTo>
                    <a:pt x="376" y="220"/>
                    <a:pt x="376" y="220"/>
                    <a:pt x="376" y="220"/>
                  </a:cubicBezTo>
                  <a:cubicBezTo>
                    <a:pt x="382" y="220"/>
                    <a:pt x="382" y="220"/>
                    <a:pt x="382" y="220"/>
                  </a:cubicBezTo>
                  <a:cubicBezTo>
                    <a:pt x="385" y="220"/>
                    <a:pt x="388" y="223"/>
                    <a:pt x="388" y="226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5"/>
                    <a:pt x="385" y="268"/>
                    <a:pt x="382" y="268"/>
                  </a:cubicBezTo>
                  <a:lnTo>
                    <a:pt x="376" y="268"/>
                  </a:lnTo>
                  <a:close/>
                  <a:moveTo>
                    <a:pt x="148" y="220"/>
                  </a:moveTo>
                  <a:cubicBezTo>
                    <a:pt x="148" y="268"/>
                    <a:pt x="148" y="268"/>
                    <a:pt x="148" y="268"/>
                  </a:cubicBezTo>
                  <a:cubicBezTo>
                    <a:pt x="142" y="268"/>
                    <a:pt x="142" y="268"/>
                    <a:pt x="142" y="268"/>
                  </a:cubicBezTo>
                  <a:cubicBezTo>
                    <a:pt x="139" y="268"/>
                    <a:pt x="136" y="265"/>
                    <a:pt x="136" y="262"/>
                  </a:cubicBezTo>
                  <a:cubicBezTo>
                    <a:pt x="136" y="226"/>
                    <a:pt x="136" y="226"/>
                    <a:pt x="136" y="226"/>
                  </a:cubicBezTo>
                  <a:cubicBezTo>
                    <a:pt x="136" y="223"/>
                    <a:pt x="139" y="220"/>
                    <a:pt x="142" y="220"/>
                  </a:cubicBezTo>
                  <a:lnTo>
                    <a:pt x="148" y="220"/>
                  </a:lnTo>
                  <a:close/>
                  <a:moveTo>
                    <a:pt x="262" y="520"/>
                  </a:moveTo>
                  <a:cubicBezTo>
                    <a:pt x="179" y="520"/>
                    <a:pt x="105" y="481"/>
                    <a:pt x="58" y="420"/>
                  </a:cubicBezTo>
                  <a:cubicBezTo>
                    <a:pt x="69" y="407"/>
                    <a:pt x="87" y="396"/>
                    <a:pt x="111" y="387"/>
                  </a:cubicBezTo>
                  <a:cubicBezTo>
                    <a:pt x="132" y="379"/>
                    <a:pt x="157" y="372"/>
                    <a:pt x="185" y="368"/>
                  </a:cubicBezTo>
                  <a:cubicBezTo>
                    <a:pt x="208" y="488"/>
                    <a:pt x="208" y="488"/>
                    <a:pt x="208" y="488"/>
                  </a:cubicBezTo>
                  <a:cubicBezTo>
                    <a:pt x="262" y="442"/>
                    <a:pt x="262" y="442"/>
                    <a:pt x="262" y="442"/>
                  </a:cubicBezTo>
                  <a:cubicBezTo>
                    <a:pt x="214" y="386"/>
                    <a:pt x="214" y="386"/>
                    <a:pt x="214" y="386"/>
                  </a:cubicBezTo>
                  <a:cubicBezTo>
                    <a:pt x="219" y="390"/>
                    <a:pt x="233" y="398"/>
                    <a:pt x="261" y="398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261" y="398"/>
                    <a:pt x="261" y="398"/>
                    <a:pt x="262" y="398"/>
                  </a:cubicBezTo>
                  <a:cubicBezTo>
                    <a:pt x="262" y="398"/>
                    <a:pt x="262" y="398"/>
                    <a:pt x="263" y="398"/>
                  </a:cubicBezTo>
                  <a:cubicBezTo>
                    <a:pt x="263" y="398"/>
                    <a:pt x="263" y="398"/>
                    <a:pt x="263" y="398"/>
                  </a:cubicBezTo>
                  <a:cubicBezTo>
                    <a:pt x="302" y="397"/>
                    <a:pt x="312" y="383"/>
                    <a:pt x="312" y="383"/>
                  </a:cubicBezTo>
                  <a:cubicBezTo>
                    <a:pt x="312" y="383"/>
                    <a:pt x="312" y="383"/>
                    <a:pt x="313" y="382"/>
                  </a:cubicBezTo>
                  <a:cubicBezTo>
                    <a:pt x="262" y="442"/>
                    <a:pt x="262" y="442"/>
                    <a:pt x="262" y="442"/>
                  </a:cubicBezTo>
                  <a:cubicBezTo>
                    <a:pt x="316" y="488"/>
                    <a:pt x="316" y="488"/>
                    <a:pt x="316" y="488"/>
                  </a:cubicBezTo>
                  <a:cubicBezTo>
                    <a:pt x="339" y="369"/>
                    <a:pt x="339" y="369"/>
                    <a:pt x="339" y="369"/>
                  </a:cubicBezTo>
                  <a:cubicBezTo>
                    <a:pt x="367" y="373"/>
                    <a:pt x="392" y="379"/>
                    <a:pt x="414" y="388"/>
                  </a:cubicBezTo>
                  <a:cubicBezTo>
                    <a:pt x="436" y="397"/>
                    <a:pt x="454" y="408"/>
                    <a:pt x="466" y="420"/>
                  </a:cubicBezTo>
                  <a:cubicBezTo>
                    <a:pt x="418" y="481"/>
                    <a:pt x="345" y="520"/>
                    <a:pt x="262" y="52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5051664" y="2705132"/>
              <a:ext cx="1072641" cy="607828"/>
              <a:chOff x="2827814" y="2705143"/>
              <a:chExt cx="1072641" cy="607828"/>
            </a:xfrm>
          </p:grpSpPr>
          <p:sp>
            <p:nvSpPr>
              <p:cNvPr id="93" name="Right Arrow 92"/>
              <p:cNvSpPr/>
              <p:nvPr/>
            </p:nvSpPr>
            <p:spPr>
              <a:xfrm>
                <a:off x="2884403" y="2705143"/>
                <a:ext cx="1016052" cy="607828"/>
              </a:xfrm>
              <a:prstGeom prst="rightArrow">
                <a:avLst/>
              </a:prstGeom>
              <a:noFill/>
              <a:ln w="9525" cmpd="sng">
                <a:solidFill>
                  <a:schemeClr val="tx2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2827814" y="2853681"/>
                <a:ext cx="10116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zh-CN" altLang="en-US" dirty="0" smtClean="0">
                    <a:solidFill>
                      <a:srgbClr val="2C95DD"/>
                    </a:solidFill>
                  </a:rPr>
                  <a:t>推送</a:t>
                </a:r>
                <a:endParaRPr lang="en-US" dirty="0" smtClean="0">
                  <a:solidFill>
                    <a:srgbClr val="2C95DD"/>
                  </a:solidFill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6187767" y="1224476"/>
              <a:ext cx="26498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rgbClr val="FFFFCC"/>
                  </a:solidFill>
                  <a:latin typeface="Architects Daughter" pitchFamily="2" charset="0"/>
                </a:defRPr>
              </a:lvl1pPr>
            </a:lstStyle>
            <a:p>
              <a:pPr defTabSz="457200"/>
              <a:r>
                <a:rPr lang="zh-CN" altLang="en-US" dirty="0" smtClean="0">
                  <a:solidFill>
                    <a:srgbClr val="FFFFFF"/>
                  </a:solidFill>
                  <a:latin typeface="Verdana" panose="020B0604030504040204" pitchFamily="34" charset="0"/>
                </a:rPr>
                <a:t>分支机构</a:t>
              </a:r>
              <a:r>
                <a:rPr lang="en-US" dirty="0" smtClean="0">
                  <a:solidFill>
                    <a:srgbClr val="FFFFFF"/>
                  </a:solidFill>
                  <a:latin typeface="Verdana" panose="020B0604030504040204" pitchFamily="34" charset="0"/>
                </a:rPr>
                <a:t> </a:t>
              </a:r>
              <a:br>
                <a:rPr lang="en-US" dirty="0" smtClean="0">
                  <a:solidFill>
                    <a:srgbClr val="FFFFFF"/>
                  </a:solidFill>
                  <a:latin typeface="Verdana" panose="020B0604030504040204" pitchFamily="34" charset="0"/>
                </a:rPr>
              </a:br>
              <a:r>
                <a:rPr lang="en-US" sz="1200" b="1" dirty="0" smtClean="0">
                  <a:solidFill>
                    <a:srgbClr val="2C95DD"/>
                  </a:solidFill>
                  <a:latin typeface="Verdana" panose="020B0604030504040204" pitchFamily="34" charset="0"/>
                </a:rPr>
                <a:t>EDGE</a:t>
              </a:r>
              <a:endParaRPr lang="en-US" sz="1200" b="1" dirty="0">
                <a:solidFill>
                  <a:srgbClr val="2C95DD"/>
                </a:solidFill>
                <a:latin typeface="Verdana" panose="020B0604030504040204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897438" y="2697963"/>
              <a:ext cx="551918" cy="250275"/>
              <a:chOff x="6897438" y="2748765"/>
              <a:chExt cx="551918" cy="250275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 flipH="1">
                <a:off x="6923617" y="2748765"/>
                <a:ext cx="5906" cy="250275"/>
              </a:xfrm>
              <a:prstGeom prst="straightConnector1">
                <a:avLst/>
              </a:prstGeom>
              <a:ln w="12700" cmpd="sng">
                <a:solidFill>
                  <a:schemeClr val="bg1"/>
                </a:solidFill>
                <a:headEnd type="triangle"/>
                <a:tailEnd type="triangle"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6897438" y="2781105"/>
                <a:ext cx="551918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500" dirty="0" smtClean="0">
                    <a:solidFill>
                      <a:srgbClr val="FFFFFF"/>
                    </a:solidFill>
                  </a:rPr>
                  <a:t>LOCAL</a:t>
                </a: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7839082" y="2735249"/>
              <a:ext cx="551918" cy="722055"/>
              <a:chOff x="6450825" y="2745216"/>
              <a:chExt cx="551918" cy="261940"/>
            </a:xfrm>
          </p:grpSpPr>
          <p:cxnSp>
            <p:nvCxnSpPr>
              <p:cNvPr id="106" name="Straight Arrow Connector 105"/>
              <p:cNvCxnSpPr/>
              <p:nvPr/>
            </p:nvCxnSpPr>
            <p:spPr>
              <a:xfrm flipH="1">
                <a:off x="6932085" y="2745216"/>
                <a:ext cx="5906" cy="261940"/>
              </a:xfrm>
              <a:prstGeom prst="straightConnector1">
                <a:avLst/>
              </a:prstGeom>
              <a:ln w="12700" cmpd="sng">
                <a:solidFill>
                  <a:schemeClr val="bg1"/>
                </a:solidFill>
                <a:headEnd type="triangle"/>
                <a:tailEnd type="triangle"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/>
              <p:cNvSpPr txBox="1"/>
              <p:nvPr/>
            </p:nvSpPr>
            <p:spPr>
              <a:xfrm>
                <a:off x="6450825" y="2840043"/>
                <a:ext cx="551918" cy="61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457200"/>
                <a:r>
                  <a:rPr lang="en-US" sz="500" dirty="0" smtClean="0">
                    <a:solidFill>
                      <a:srgbClr val="FFFFFF"/>
                    </a:solidFill>
                  </a:rPr>
                  <a:t>LOCAL</a:t>
                </a:r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 flipH="1">
              <a:off x="5051664" y="3327432"/>
              <a:ext cx="1072641" cy="607828"/>
              <a:chOff x="2827814" y="2705143"/>
              <a:chExt cx="1072641" cy="607828"/>
            </a:xfrm>
          </p:grpSpPr>
          <p:sp>
            <p:nvSpPr>
              <p:cNvPr id="135" name="Right Arrow 134"/>
              <p:cNvSpPr/>
              <p:nvPr/>
            </p:nvSpPr>
            <p:spPr>
              <a:xfrm>
                <a:off x="2884403" y="2705143"/>
                <a:ext cx="1016052" cy="607828"/>
              </a:xfrm>
              <a:prstGeom prst="rightArrow">
                <a:avLst/>
              </a:prstGeom>
              <a:noFill/>
              <a:ln w="9525" cmpd="sng">
                <a:solidFill>
                  <a:schemeClr val="tx2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2827814" y="2853681"/>
                <a:ext cx="10116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zh-CN" altLang="en-US" dirty="0" smtClean="0">
                    <a:solidFill>
                      <a:srgbClr val="2C95DD"/>
                    </a:solidFill>
                  </a:rPr>
                  <a:t>推送</a:t>
                </a:r>
                <a:endParaRPr lang="en-US" dirty="0" smtClean="0">
                  <a:solidFill>
                    <a:srgbClr val="2C95DD"/>
                  </a:solidFill>
                </a:endParaRPr>
              </a:p>
            </p:txBody>
          </p:sp>
        </p:grpSp>
        <p:pic>
          <p:nvPicPr>
            <p:cNvPr id="141" name="Data Dot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313494" y="2658396"/>
              <a:ext cx="270032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" name="One FS bottom" descr="OneFS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1803" y="3244912"/>
              <a:ext cx="935518" cy="787800"/>
            </a:xfrm>
            <a:prstGeom prst="rect">
              <a:avLst/>
            </a:prstGeom>
            <a:effectLst/>
          </p:spPr>
        </p:pic>
        <p:pic>
          <p:nvPicPr>
            <p:cNvPr id="146" name="One FS bottom" descr="OneFS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6077" y="2732684"/>
              <a:ext cx="935518" cy="787800"/>
            </a:xfrm>
            <a:prstGeom prst="rect">
              <a:avLst/>
            </a:prstGeom>
            <a:effectLst/>
          </p:spPr>
        </p:pic>
      </p:grpSp>
      <p:grpSp>
        <p:nvGrpSpPr>
          <p:cNvPr id="15" name="Group 14"/>
          <p:cNvGrpSpPr/>
          <p:nvPr/>
        </p:nvGrpSpPr>
        <p:grpSpPr>
          <a:xfrm>
            <a:off x="2373560" y="4242973"/>
            <a:ext cx="4357083" cy="278542"/>
            <a:chOff x="2373560" y="4242973"/>
            <a:chExt cx="4357083" cy="278542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2373560" y="4242973"/>
              <a:ext cx="4357083" cy="13118"/>
            </a:xfrm>
            <a:prstGeom prst="straightConnector1">
              <a:avLst/>
            </a:prstGeom>
            <a:ln w="12700" cmpd="sng">
              <a:solidFill>
                <a:schemeClr val="tx2"/>
              </a:solidFill>
              <a:prstDash val="dash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791348" y="4259905"/>
              <a:ext cx="14085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/>
              <a:r>
                <a:rPr lang="zh-CN" altLang="en-US" sz="1100" dirty="0" smtClean="0">
                  <a:solidFill>
                    <a:srgbClr val="2C95DD"/>
                  </a:solidFill>
                </a:rPr>
                <a:t>全局</a:t>
              </a:r>
              <a:endParaRPr lang="en-US" sz="1100" dirty="0" smtClean="0">
                <a:solidFill>
                  <a:srgbClr val="2C95DD"/>
                </a:solidFill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900886" y="4259905"/>
              <a:ext cx="14085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zh-CN" altLang="en-US" sz="1100" dirty="0" smtClean="0">
                  <a:solidFill>
                    <a:srgbClr val="2C95DD"/>
                  </a:solidFill>
                </a:rPr>
                <a:t>协作</a:t>
              </a:r>
              <a:endParaRPr lang="en-US" sz="1100" dirty="0" smtClean="0">
                <a:solidFill>
                  <a:srgbClr val="2C95DD"/>
                </a:solidFill>
              </a:endParaRPr>
            </a:p>
          </p:txBody>
        </p:sp>
      </p:grpSp>
      <p:pic>
        <p:nvPicPr>
          <p:cNvPr id="142" name="One FS bottom" descr="OneFS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338" y="3945147"/>
            <a:ext cx="1029070" cy="866580"/>
          </a:xfrm>
          <a:prstGeom prst="rect">
            <a:avLst/>
          </a:prstGeom>
          <a:effectLst/>
        </p:spPr>
      </p:pic>
      <p:graphicFrame>
        <p:nvGraphicFramePr>
          <p:cNvPr id="114" name="Table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100764"/>
              </p:ext>
            </p:extLst>
          </p:nvPr>
        </p:nvGraphicFramePr>
        <p:xfrm>
          <a:off x="5724768" y="1276350"/>
          <a:ext cx="3035431" cy="24171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35431"/>
              </a:tblGrid>
              <a:tr h="402851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边缘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到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核心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2014256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全局协作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可靠扩展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极简管理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双向复制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 marT="0" marB="0" anchor="ctr">
                    <a:solidFill>
                      <a:schemeClr val="tx1"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61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:\Inprogress\EMC MASTER\EMC CORP MASTER\17034 EMC Isilon Mega Launch PPT_SEPT15\powerpoint\flattened-art\data-water-bkg.jpg"/>
          <p:cNvPicPr>
            <a:picLocks noChangeAspect="1" noChangeArrowheads="1"/>
          </p:cNvPicPr>
          <p:nvPr/>
        </p:nvPicPr>
        <p:blipFill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W:\Inprogress\EMC MASTER\EMC CORP MASTER\17034 EMC Isilon Mega Launch PPT_SEPT15\powerpoint\media\Isilon elements from Jay\dataLake-CU.jpg"/>
          <p:cNvPicPr>
            <a:picLocks noChangeAspect="1" noChangeArrowheads="1"/>
          </p:cNvPicPr>
          <p:nvPr/>
        </p:nvPicPr>
        <p:blipFill rotWithShape="1">
          <a:blip r:embed="rId5" cstate="screen">
            <a:alphaModFix amt="6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0217727" y="34059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 err="1" smtClean="0">
              <a:solidFill>
                <a:srgbClr val="717074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-1"/>
            <a:ext cx="9144000" cy="7620001"/>
            <a:chOff x="0" y="-1"/>
            <a:chExt cx="9144000" cy="7620001"/>
          </a:xfrm>
        </p:grpSpPr>
        <p:sp>
          <p:nvSpPr>
            <p:cNvPr id="10" name="Rectangle 9"/>
            <p:cNvSpPr/>
            <p:nvPr/>
          </p:nvSpPr>
          <p:spPr>
            <a:xfrm>
              <a:off x="0" y="-1"/>
              <a:ext cx="9144000" cy="1905001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Title 5"/>
            <p:cNvSpPr txBox="1">
              <a:spLocks/>
            </p:cNvSpPr>
            <p:nvPr/>
          </p:nvSpPr>
          <p:spPr>
            <a:xfrm>
              <a:off x="623454" y="410802"/>
              <a:ext cx="7897092" cy="1521908"/>
            </a:xfrm>
            <a:prstGeom prst="rect">
              <a:avLst/>
            </a:prstGeom>
            <a:effectLst/>
          </p:spPr>
          <p:txBody>
            <a:bodyPr lIns="0" tIns="0" rIns="0" bIns="0" anchor="t" anchorCtr="0"/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kern="1200" cap="all" baseline="0">
                  <a:solidFill>
                    <a:schemeClr val="tx2"/>
                  </a:solidFill>
                  <a:latin typeface="+mj-lt"/>
                  <a:ea typeface="+mj-ea"/>
                  <a:cs typeface="Verdana"/>
                </a:defRPr>
              </a:lvl1pPr>
            </a:lstStyle>
            <a:p>
              <a:pPr algn="ctr"/>
              <a:r>
                <a:rPr lang="zh-CN" altLang="en-US" sz="4000" cap="none" dirty="0" smtClean="0">
                  <a:solidFill>
                    <a:srgbClr val="000000"/>
                  </a:solidFill>
                </a:rPr>
                <a:t>获得</a:t>
              </a:r>
              <a:r>
                <a:rPr lang="en-US" altLang="zh-CN" sz="4000" cap="none" dirty="0" smtClean="0">
                  <a:solidFill>
                    <a:srgbClr val="000000"/>
                  </a:solidFill>
                </a:rPr>
                <a:t>EDGE</a:t>
              </a:r>
              <a:r>
                <a:rPr lang="en-US" sz="4400" cap="none" dirty="0" smtClean="0">
                  <a:solidFill>
                    <a:srgbClr val="2C95DD"/>
                  </a:solidFill>
                </a:rPr>
                <a:t/>
              </a:r>
              <a:br>
                <a:rPr lang="en-US" sz="4400" cap="none" dirty="0" smtClean="0">
                  <a:solidFill>
                    <a:srgbClr val="2C95DD"/>
                  </a:solidFill>
                </a:rPr>
              </a:br>
              <a:r>
                <a:rPr lang="zh-CN" altLang="en-US" sz="2400" dirty="0" smtClean="0">
                  <a:solidFill>
                    <a:srgbClr val="2C95DD"/>
                  </a:solidFill>
                </a:rPr>
                <a:t>只需</a:t>
              </a:r>
              <a:r>
                <a:rPr lang="en-US" altLang="zh-CN" sz="2400" dirty="0" smtClean="0">
                  <a:solidFill>
                    <a:srgbClr val="2C95DD"/>
                  </a:solidFill>
                </a:rPr>
                <a:t>3</a:t>
              </a:r>
              <a:r>
                <a:rPr lang="zh-CN" altLang="en-US" sz="2400" dirty="0" smtClean="0">
                  <a:solidFill>
                    <a:srgbClr val="2C95DD"/>
                  </a:solidFill>
                </a:rPr>
                <a:t>步</a:t>
              </a:r>
              <a:endParaRPr lang="en-US" sz="1050" dirty="0">
                <a:solidFill>
                  <a:srgbClr val="2C95DD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0" y="1904995"/>
              <a:ext cx="9144000" cy="0"/>
            </a:xfrm>
            <a:prstGeom prst="line">
              <a:avLst/>
            </a:prstGeom>
            <a:ln>
              <a:solidFill>
                <a:srgbClr val="2C95DD"/>
              </a:solidFill>
            </a:ln>
            <a:effectLst>
              <a:glow rad="254000">
                <a:schemeClr val="tx2">
                  <a:alpha val="35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/>
            <p:cNvGrpSpPr/>
            <p:nvPr/>
          </p:nvGrpSpPr>
          <p:grpSpPr>
            <a:xfrm>
              <a:off x="0" y="1697185"/>
              <a:ext cx="9144000" cy="5922815"/>
              <a:chOff x="0" y="1697185"/>
              <a:chExt cx="9144000" cy="5922815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1789545"/>
                <a:ext cx="9144000" cy="3353955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alpha val="60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lin ang="16200000" scaled="0"/>
                <a:tileRect/>
              </a:gradFill>
              <a:ln w="127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581661" y="1697185"/>
                <a:ext cx="346352" cy="346352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2C95DD"/>
                </a:solidFill>
              </a:ln>
              <a:effectLst>
                <a:glow rad="254000">
                  <a:schemeClr val="tx2">
                    <a:alpha val="35000"/>
                  </a:scheme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algn="ctr" defTabSz="457200"/>
                <a:r>
                  <a:rPr lang="en-US" sz="1400" dirty="0" smtClean="0">
                    <a:solidFill>
                      <a:srgbClr val="000000"/>
                    </a:solidFill>
                  </a:rPr>
                  <a:t>1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398824" y="1697185"/>
                <a:ext cx="346352" cy="346352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2C95DD"/>
                </a:solidFill>
              </a:ln>
              <a:effectLst>
                <a:glow rad="254000">
                  <a:schemeClr val="tx2">
                    <a:alpha val="35000"/>
                  </a:scheme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algn="ctr" defTabSz="457200"/>
                <a:r>
                  <a:rPr lang="en-US" sz="1400" dirty="0" smtClean="0">
                    <a:solidFill>
                      <a:srgbClr val="000000"/>
                    </a:solidFill>
                  </a:rPr>
                  <a:t>2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212477" y="1697185"/>
                <a:ext cx="346352" cy="346352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2C95DD"/>
                </a:solidFill>
              </a:ln>
              <a:effectLst>
                <a:glow rad="254000">
                  <a:schemeClr val="tx2">
                    <a:alpha val="35000"/>
                  </a:scheme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none" rtlCol="0" anchor="ctr"/>
              <a:lstStyle/>
              <a:p>
                <a:pPr algn="ctr" defTabSz="457200"/>
                <a:r>
                  <a:rPr lang="en-US" sz="1400" dirty="0" smtClean="0">
                    <a:solidFill>
                      <a:srgbClr val="000000"/>
                    </a:solidFill>
                  </a:rPr>
                  <a:t>3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1382331" y="2141981"/>
                <a:ext cx="7264757" cy="2003749"/>
                <a:chOff x="1382331" y="2141981"/>
                <a:chExt cx="7264757" cy="2003749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1382331" y="2634409"/>
                  <a:ext cx="785091" cy="692727"/>
                  <a:chOff x="1454727" y="2147455"/>
                  <a:chExt cx="785091" cy="692727"/>
                </a:xfrm>
              </p:grpSpPr>
              <p:sp>
                <p:nvSpPr>
                  <p:cNvPr id="18" name="Down Arrow 17"/>
                  <p:cNvSpPr/>
                  <p:nvPr/>
                </p:nvSpPr>
                <p:spPr>
                  <a:xfrm>
                    <a:off x="1564409" y="2147455"/>
                    <a:ext cx="565727" cy="542637"/>
                  </a:xfrm>
                  <a:prstGeom prst="downArrow">
                    <a:avLst/>
                  </a:prstGeom>
                  <a:noFill/>
                  <a:ln w="19050" cmpd="sng">
                    <a:solidFill>
                      <a:srgbClr val="FFFFFF"/>
                    </a:solidFill>
                  </a:ln>
                  <a:effectLst>
                    <a:glow rad="254000">
                      <a:schemeClr val="tx2">
                        <a:alpha val="35000"/>
                      </a:schemeClr>
                    </a:glo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>
                  <a:xfrm>
                    <a:off x="1454727" y="2770909"/>
                    <a:ext cx="785091" cy="6927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>
                    <a:glow rad="254000">
                      <a:schemeClr val="tx2">
                        <a:alpha val="35000"/>
                      </a:schemeClr>
                    </a:glo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26" name="Rectangle 25"/>
                <p:cNvSpPr/>
                <p:nvPr/>
              </p:nvSpPr>
              <p:spPr>
                <a:xfrm>
                  <a:off x="1492013" y="3797936"/>
                  <a:ext cx="66717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/>
                  <a:r>
                    <a:rPr lang="zh-CN" altLang="en-US" sz="1600" dirty="0" smtClean="0">
                      <a:solidFill>
                        <a:srgbClr val="FFFFFF"/>
                      </a:solidFill>
                    </a:rPr>
                    <a:t>下载</a:t>
                  </a:r>
                  <a:r>
                    <a:rPr lang="en-US" sz="1600" dirty="0" smtClean="0">
                      <a:solidFill>
                        <a:srgbClr val="FFFFFF"/>
                      </a:solidFill>
                    </a:rPr>
                    <a:t> </a:t>
                  </a:r>
                  <a:endParaRPr lang="en-US" sz="16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3630714" y="3807176"/>
                  <a:ext cx="1885568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457200"/>
                  <a:r>
                    <a:rPr lang="zh-CN" altLang="en-US" sz="1600" dirty="0" smtClean="0">
                      <a:solidFill>
                        <a:srgbClr val="FFFFFF"/>
                      </a:solidFill>
                    </a:rPr>
                    <a:t>安装</a:t>
                  </a:r>
                  <a:endParaRPr lang="en-US" sz="16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6124218" y="3807176"/>
                  <a:ext cx="2522870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457200"/>
                  <a:r>
                    <a:rPr lang="zh-CN" altLang="en-US" sz="1600" dirty="0" smtClean="0">
                      <a:solidFill>
                        <a:srgbClr val="FFFFFF"/>
                      </a:solidFill>
                    </a:rPr>
                    <a:t>扩展到边缘</a:t>
                  </a:r>
                  <a:endParaRPr lang="en-US" sz="1600" dirty="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2" name="Group 31"/>
                <p:cNvGrpSpPr/>
                <p:nvPr/>
              </p:nvGrpSpPr>
              <p:grpSpPr>
                <a:xfrm>
                  <a:off x="3952829" y="2497665"/>
                  <a:ext cx="1232278" cy="857438"/>
                  <a:chOff x="3831150" y="2540001"/>
                  <a:chExt cx="1475635" cy="1026770"/>
                </a:xfrm>
              </p:grpSpPr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biLevel thresh="25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31150" y="2540001"/>
                    <a:ext cx="1475635" cy="285936"/>
                  </a:xfrm>
                  <a:prstGeom prst="rect">
                    <a:avLst/>
                  </a:prstGeom>
                  <a:effectLst>
                    <a:glow rad="254000">
                      <a:schemeClr val="tx2">
                        <a:alpha val="35000"/>
                      </a:schemeClr>
                    </a:glow>
                  </a:effectLst>
                </p:spPr>
              </p:pic>
              <p:pic>
                <p:nvPicPr>
                  <p:cNvPr id="40" name="Picture 39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biLevel thresh="25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31150" y="2910418"/>
                    <a:ext cx="1475635" cy="285936"/>
                  </a:xfrm>
                  <a:prstGeom prst="rect">
                    <a:avLst/>
                  </a:prstGeom>
                  <a:effectLst>
                    <a:glow rad="254000">
                      <a:schemeClr val="tx2">
                        <a:alpha val="35000"/>
                      </a:schemeClr>
                    </a:glow>
                  </a:effectLst>
                </p:spPr>
              </p:pic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biLevel thresh="25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31150" y="3280835"/>
                    <a:ext cx="1475635" cy="285936"/>
                  </a:xfrm>
                  <a:prstGeom prst="rect">
                    <a:avLst/>
                  </a:prstGeom>
                  <a:effectLst>
                    <a:glow rad="254000">
                      <a:schemeClr val="tx2">
                        <a:alpha val="35000"/>
                      </a:schemeClr>
                    </a:glow>
                  </a:effectLst>
                </p:spPr>
              </p:pic>
            </p:grpSp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6572496" y="2141981"/>
                  <a:ext cx="1673813" cy="14625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sx="102000" sy="102000" algn="ctr" rotWithShape="0">
                    <a:schemeClr val="bg1">
                      <a:alpha val="49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" name="Rectangle 2"/>
              <p:cNvSpPr/>
              <p:nvPr/>
            </p:nvSpPr>
            <p:spPr>
              <a:xfrm>
                <a:off x="0" y="5143500"/>
                <a:ext cx="9144000" cy="2476500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127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41" name="Picture 40" descr="EMC-Tab-RGB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76200" y="3414049"/>
            <a:ext cx="9067800" cy="1103424"/>
            <a:chOff x="76200" y="3096549"/>
            <a:chExt cx="9067800" cy="1103424"/>
          </a:xfrm>
        </p:grpSpPr>
        <p:sp>
          <p:nvSpPr>
            <p:cNvPr id="48" name="Title 5"/>
            <p:cNvSpPr txBox="1">
              <a:spLocks/>
            </p:cNvSpPr>
            <p:nvPr/>
          </p:nvSpPr>
          <p:spPr>
            <a:xfrm>
              <a:off x="76200" y="3096549"/>
              <a:ext cx="3638550" cy="1010732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kern="1200" cap="all" baseline="0">
                  <a:solidFill>
                    <a:schemeClr val="tx2"/>
                  </a:solidFill>
                  <a:latin typeface="+mj-lt"/>
                  <a:ea typeface="+mj-ea"/>
                  <a:cs typeface="Verdana"/>
                </a:defRPr>
              </a:lvl1pPr>
            </a:lstStyle>
            <a:p>
              <a:pPr algn="ctr"/>
              <a:r>
                <a:rPr lang="zh-CN" altLang="en-US" dirty="0" smtClean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rPr>
                <a:t>免费</a:t>
              </a:r>
              <a:endParaRPr lang="en-US" altLang="zh-CN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endParaRPr>
            </a:p>
            <a:p>
              <a:pPr algn="ctr"/>
              <a:r>
                <a:rPr lang="zh-CN" altLang="en-US" dirty="0" smtClean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rPr>
                <a:t>无阻碍</a:t>
              </a:r>
              <a:endParaRPr lang="en-US" dirty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  <p:sp>
          <p:nvSpPr>
            <p:cNvPr id="49" name="Title 5"/>
            <p:cNvSpPr txBox="1">
              <a:spLocks/>
            </p:cNvSpPr>
            <p:nvPr/>
          </p:nvSpPr>
          <p:spPr>
            <a:xfrm>
              <a:off x="5505450" y="3189241"/>
              <a:ext cx="3638550" cy="1010732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kern="1200" cap="all" baseline="0">
                  <a:solidFill>
                    <a:schemeClr val="tx2"/>
                  </a:solidFill>
                  <a:latin typeface="+mj-lt"/>
                  <a:ea typeface="+mj-ea"/>
                  <a:cs typeface="Verdana"/>
                </a:defRPr>
              </a:lvl1pPr>
            </a:lstStyle>
            <a:p>
              <a:pPr algn="ctr"/>
              <a:r>
                <a:rPr lang="zh-CN" altLang="en-US" dirty="0" smtClean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rPr>
                <a:t>社区</a:t>
              </a:r>
              <a:r>
                <a:rPr lang="en-US" dirty="0" smtClean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rPr>
                <a:t/>
              </a:r>
              <a:br>
                <a:rPr lang="en-US" dirty="0" smtClean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rPr>
              </a:br>
              <a:r>
                <a:rPr lang="zh-CN" altLang="en-US" dirty="0" smtClean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rPr>
                <a:t>支持服务</a:t>
              </a:r>
              <a:endParaRPr lang="en-US" dirty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4087289" y="3096549"/>
              <a:ext cx="969422" cy="1055258"/>
              <a:chOff x="4040504" y="3096549"/>
              <a:chExt cx="969422" cy="1055258"/>
            </a:xfrm>
          </p:grpSpPr>
          <p:sp>
            <p:nvSpPr>
              <p:cNvPr id="51" name="Freeform 11"/>
              <p:cNvSpPr>
                <a:spLocks noChangeAspect="1" noEditPoints="1"/>
              </p:cNvSpPr>
              <p:nvPr/>
            </p:nvSpPr>
            <p:spPr bwMode="auto">
              <a:xfrm>
                <a:off x="4556999" y="3096549"/>
                <a:ext cx="452927" cy="452566"/>
              </a:xfrm>
              <a:custGeom>
                <a:avLst/>
                <a:gdLst>
                  <a:gd name="T0" fmla="*/ 262 w 524"/>
                  <a:gd name="T1" fmla="*/ 524 h 524"/>
                  <a:gd name="T2" fmla="*/ 89 w 524"/>
                  <a:gd name="T3" fmla="*/ 453 h 524"/>
                  <a:gd name="T4" fmla="*/ 262 w 524"/>
                  <a:gd name="T5" fmla="*/ 458 h 524"/>
                  <a:gd name="T6" fmla="*/ 263 w 524"/>
                  <a:gd name="T7" fmla="*/ 457 h 524"/>
                  <a:gd name="T8" fmla="*/ 335 w 524"/>
                  <a:gd name="T9" fmla="*/ 400 h 524"/>
                  <a:gd name="T10" fmla="*/ 89 w 524"/>
                  <a:gd name="T11" fmla="*/ 453 h 524"/>
                  <a:gd name="T12" fmla="*/ 122 w 524"/>
                  <a:gd name="T13" fmla="*/ 232 h 524"/>
                  <a:gd name="T14" fmla="*/ 207 w 524"/>
                  <a:gd name="T15" fmla="*/ 82 h 524"/>
                  <a:gd name="T16" fmla="*/ 361 w 524"/>
                  <a:gd name="T17" fmla="*/ 112 h 524"/>
                  <a:gd name="T18" fmla="*/ 402 w 524"/>
                  <a:gd name="T19" fmla="*/ 249 h 524"/>
                  <a:gd name="T20" fmla="*/ 298 w 524"/>
                  <a:gd name="T21" fmla="*/ 390 h 524"/>
                  <a:gd name="T22" fmla="*/ 367 w 524"/>
                  <a:gd name="T23" fmla="*/ 272 h 524"/>
                  <a:gd name="T24" fmla="*/ 379 w 524"/>
                  <a:gd name="T25" fmla="*/ 272 h 524"/>
                  <a:gd name="T26" fmla="*/ 366 w 524"/>
                  <a:gd name="T27" fmla="*/ 238 h 524"/>
                  <a:gd name="T28" fmla="*/ 329 w 524"/>
                  <a:gd name="T29" fmla="*/ 177 h 524"/>
                  <a:gd name="T30" fmla="*/ 291 w 524"/>
                  <a:gd name="T31" fmla="*/ 185 h 524"/>
                  <a:gd name="T32" fmla="*/ 259 w 524"/>
                  <a:gd name="T33" fmla="*/ 186 h 524"/>
                  <a:gd name="T34" fmla="*/ 251 w 524"/>
                  <a:gd name="T35" fmla="*/ 189 h 524"/>
                  <a:gd name="T36" fmla="*/ 219 w 524"/>
                  <a:gd name="T37" fmla="*/ 182 h 524"/>
                  <a:gd name="T38" fmla="*/ 217 w 524"/>
                  <a:gd name="T39" fmla="*/ 181 h 524"/>
                  <a:gd name="T40" fmla="*/ 226 w 524"/>
                  <a:gd name="T41" fmla="*/ 223 h 524"/>
                  <a:gd name="T42" fmla="*/ 188 w 524"/>
                  <a:gd name="T43" fmla="*/ 190 h 524"/>
                  <a:gd name="T44" fmla="*/ 158 w 524"/>
                  <a:gd name="T45" fmla="*/ 239 h 524"/>
                  <a:gd name="T46" fmla="*/ 171 w 524"/>
                  <a:gd name="T47" fmla="*/ 330 h 524"/>
                  <a:gd name="T48" fmla="*/ 139 w 524"/>
                  <a:gd name="T49" fmla="*/ 410 h 524"/>
                  <a:gd name="T50" fmla="*/ 211 w 524"/>
                  <a:gd name="T51" fmla="*/ 478 h 524"/>
                  <a:gd name="T52" fmla="*/ 209 w 524"/>
                  <a:gd name="T53" fmla="*/ 402 h 524"/>
                  <a:gd name="T54" fmla="*/ 210 w 524"/>
                  <a:gd name="T55" fmla="*/ 395 h 524"/>
                  <a:gd name="T56" fmla="*/ 230 w 524"/>
                  <a:gd name="T57" fmla="*/ 388 h 524"/>
                  <a:gd name="T58" fmla="*/ 263 w 524"/>
                  <a:gd name="T59" fmla="*/ 398 h 524"/>
                  <a:gd name="T60" fmla="*/ 294 w 524"/>
                  <a:gd name="T61" fmla="*/ 390 h 524"/>
                  <a:gd name="T62" fmla="*/ 262 w 524"/>
                  <a:gd name="T63" fmla="*/ 453 h 524"/>
                  <a:gd name="T64" fmla="*/ 329 w 524"/>
                  <a:gd name="T65" fmla="*/ 181 h 524"/>
                  <a:gd name="T66" fmla="*/ 349 w 524"/>
                  <a:gd name="T67" fmla="*/ 327 h 524"/>
                  <a:gd name="T68" fmla="*/ 262 w 524"/>
                  <a:gd name="T69" fmla="*/ 394 h 524"/>
                  <a:gd name="T70" fmla="*/ 189 w 524"/>
                  <a:gd name="T71" fmla="*/ 344 h 524"/>
                  <a:gd name="T72" fmla="*/ 166 w 524"/>
                  <a:gd name="T73" fmla="*/ 232 h 524"/>
                  <a:gd name="T74" fmla="*/ 217 w 524"/>
                  <a:gd name="T75" fmla="*/ 185 h 524"/>
                  <a:gd name="T76" fmla="*/ 255 w 524"/>
                  <a:gd name="T77" fmla="*/ 188 h 524"/>
                  <a:gd name="T78" fmla="*/ 369 w 524"/>
                  <a:gd name="T79" fmla="*/ 254 h 524"/>
                  <a:gd name="T80" fmla="*/ 368 w 524"/>
                  <a:gd name="T81" fmla="*/ 268 h 524"/>
                  <a:gd name="T82" fmla="*/ 315 w 524"/>
                  <a:gd name="T83" fmla="*/ 402 h 524"/>
                  <a:gd name="T84" fmla="*/ 313 w 524"/>
                  <a:gd name="T85" fmla="*/ 478 h 524"/>
                  <a:gd name="T86" fmla="*/ 437 w 524"/>
                  <a:gd name="T87" fmla="*/ 451 h 524"/>
                  <a:gd name="T88" fmla="*/ 406 w 524"/>
                  <a:gd name="T89" fmla="*/ 231 h 524"/>
                  <a:gd name="T90" fmla="*/ 321 w 524"/>
                  <a:gd name="T91" fmla="*/ 79 h 524"/>
                  <a:gd name="T92" fmla="*/ 142 w 524"/>
                  <a:gd name="T93" fmla="*/ 132 h 524"/>
                  <a:gd name="T94" fmla="*/ 118 w 524"/>
                  <a:gd name="T95" fmla="*/ 232 h 524"/>
                  <a:gd name="T96" fmla="*/ 4 w 524"/>
                  <a:gd name="T97" fmla="*/ 262 h 524"/>
                  <a:gd name="T98" fmla="*/ 437 w 524"/>
                  <a:gd name="T99" fmla="*/ 451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24" h="524">
                    <a:moveTo>
                      <a:pt x="262" y="0"/>
                    </a:moveTo>
                    <a:cubicBezTo>
                      <a:pt x="118" y="0"/>
                      <a:pt x="0" y="118"/>
                      <a:pt x="0" y="262"/>
                    </a:cubicBezTo>
                    <a:cubicBezTo>
                      <a:pt x="0" y="406"/>
                      <a:pt x="118" y="524"/>
                      <a:pt x="262" y="524"/>
                    </a:cubicBezTo>
                    <a:cubicBezTo>
                      <a:pt x="406" y="524"/>
                      <a:pt x="524" y="406"/>
                      <a:pt x="524" y="262"/>
                    </a:cubicBezTo>
                    <a:cubicBezTo>
                      <a:pt x="524" y="118"/>
                      <a:pt x="406" y="0"/>
                      <a:pt x="262" y="0"/>
                    </a:cubicBezTo>
                    <a:close/>
                    <a:moveTo>
                      <a:pt x="89" y="453"/>
                    </a:moveTo>
                    <a:cubicBezTo>
                      <a:pt x="105" y="429"/>
                      <a:pt x="141" y="409"/>
                      <a:pt x="188" y="399"/>
                    </a:cubicBezTo>
                    <a:cubicBezTo>
                      <a:pt x="208" y="484"/>
                      <a:pt x="208" y="484"/>
                      <a:pt x="208" y="484"/>
                    </a:cubicBezTo>
                    <a:cubicBezTo>
                      <a:pt x="262" y="458"/>
                      <a:pt x="262" y="458"/>
                      <a:pt x="262" y="458"/>
                    </a:cubicBezTo>
                    <a:cubicBezTo>
                      <a:pt x="261" y="457"/>
                      <a:pt x="261" y="457"/>
                      <a:pt x="261" y="457"/>
                    </a:cubicBezTo>
                    <a:cubicBezTo>
                      <a:pt x="261" y="457"/>
                      <a:pt x="262" y="457"/>
                      <a:pt x="262" y="457"/>
                    </a:cubicBezTo>
                    <a:cubicBezTo>
                      <a:pt x="262" y="457"/>
                      <a:pt x="263" y="457"/>
                      <a:pt x="263" y="457"/>
                    </a:cubicBezTo>
                    <a:cubicBezTo>
                      <a:pt x="262" y="458"/>
                      <a:pt x="262" y="458"/>
                      <a:pt x="262" y="458"/>
                    </a:cubicBezTo>
                    <a:cubicBezTo>
                      <a:pt x="316" y="484"/>
                      <a:pt x="316" y="484"/>
                      <a:pt x="316" y="484"/>
                    </a:cubicBezTo>
                    <a:cubicBezTo>
                      <a:pt x="335" y="400"/>
                      <a:pt x="335" y="400"/>
                      <a:pt x="335" y="400"/>
                    </a:cubicBezTo>
                    <a:cubicBezTo>
                      <a:pt x="382" y="410"/>
                      <a:pt x="418" y="430"/>
                      <a:pt x="435" y="454"/>
                    </a:cubicBezTo>
                    <a:cubicBezTo>
                      <a:pt x="389" y="495"/>
                      <a:pt x="328" y="520"/>
                      <a:pt x="262" y="520"/>
                    </a:cubicBezTo>
                    <a:cubicBezTo>
                      <a:pt x="196" y="520"/>
                      <a:pt x="135" y="495"/>
                      <a:pt x="89" y="453"/>
                    </a:cubicBezTo>
                    <a:close/>
                    <a:moveTo>
                      <a:pt x="121" y="271"/>
                    </a:moveTo>
                    <a:cubicBezTo>
                      <a:pt x="121" y="264"/>
                      <a:pt x="122" y="257"/>
                      <a:pt x="122" y="249"/>
                    </a:cubicBezTo>
                    <a:cubicBezTo>
                      <a:pt x="122" y="243"/>
                      <a:pt x="122" y="238"/>
                      <a:pt x="122" y="232"/>
                    </a:cubicBezTo>
                    <a:cubicBezTo>
                      <a:pt x="122" y="232"/>
                      <a:pt x="122" y="231"/>
                      <a:pt x="122" y="231"/>
                    </a:cubicBezTo>
                    <a:cubicBezTo>
                      <a:pt x="122" y="181"/>
                      <a:pt x="136" y="139"/>
                      <a:pt x="163" y="112"/>
                    </a:cubicBezTo>
                    <a:cubicBezTo>
                      <a:pt x="175" y="99"/>
                      <a:pt x="190" y="89"/>
                      <a:pt x="207" y="82"/>
                    </a:cubicBezTo>
                    <a:cubicBezTo>
                      <a:pt x="223" y="77"/>
                      <a:pt x="242" y="74"/>
                      <a:pt x="262" y="74"/>
                    </a:cubicBezTo>
                    <a:cubicBezTo>
                      <a:pt x="283" y="74"/>
                      <a:pt x="303" y="77"/>
                      <a:pt x="320" y="83"/>
                    </a:cubicBezTo>
                    <a:cubicBezTo>
                      <a:pt x="335" y="90"/>
                      <a:pt x="349" y="99"/>
                      <a:pt x="361" y="112"/>
                    </a:cubicBezTo>
                    <a:cubicBezTo>
                      <a:pt x="388" y="139"/>
                      <a:pt x="402" y="181"/>
                      <a:pt x="402" y="231"/>
                    </a:cubicBezTo>
                    <a:cubicBezTo>
                      <a:pt x="402" y="231"/>
                      <a:pt x="402" y="232"/>
                      <a:pt x="402" y="232"/>
                    </a:cubicBezTo>
                    <a:cubicBezTo>
                      <a:pt x="402" y="238"/>
                      <a:pt x="402" y="243"/>
                      <a:pt x="402" y="249"/>
                    </a:cubicBezTo>
                    <a:cubicBezTo>
                      <a:pt x="402" y="257"/>
                      <a:pt x="403" y="264"/>
                      <a:pt x="403" y="271"/>
                    </a:cubicBezTo>
                    <a:cubicBezTo>
                      <a:pt x="404" y="324"/>
                      <a:pt x="406" y="375"/>
                      <a:pt x="384" y="411"/>
                    </a:cubicBezTo>
                    <a:cubicBezTo>
                      <a:pt x="360" y="400"/>
                      <a:pt x="331" y="393"/>
                      <a:pt x="298" y="390"/>
                    </a:cubicBezTo>
                    <a:cubicBezTo>
                      <a:pt x="298" y="386"/>
                      <a:pt x="298" y="386"/>
                      <a:pt x="298" y="386"/>
                    </a:cubicBezTo>
                    <a:cubicBezTo>
                      <a:pt x="319" y="371"/>
                      <a:pt x="337" y="347"/>
                      <a:pt x="352" y="330"/>
                    </a:cubicBezTo>
                    <a:cubicBezTo>
                      <a:pt x="360" y="322"/>
                      <a:pt x="365" y="298"/>
                      <a:pt x="367" y="272"/>
                    </a:cubicBezTo>
                    <a:cubicBezTo>
                      <a:pt x="375" y="272"/>
                      <a:pt x="375" y="272"/>
                      <a:pt x="375" y="272"/>
                    </a:cubicBezTo>
                    <a:cubicBezTo>
                      <a:pt x="376" y="272"/>
                      <a:pt x="376" y="272"/>
                      <a:pt x="376" y="272"/>
                    </a:cubicBezTo>
                    <a:cubicBezTo>
                      <a:pt x="377" y="272"/>
                      <a:pt x="378" y="272"/>
                      <a:pt x="379" y="272"/>
                    </a:cubicBezTo>
                    <a:cubicBezTo>
                      <a:pt x="379" y="270"/>
                      <a:pt x="378" y="269"/>
                      <a:pt x="378" y="268"/>
                    </a:cubicBezTo>
                    <a:cubicBezTo>
                      <a:pt x="376" y="261"/>
                      <a:pt x="374" y="254"/>
                      <a:pt x="370" y="246"/>
                    </a:cubicBezTo>
                    <a:cubicBezTo>
                      <a:pt x="369" y="244"/>
                      <a:pt x="367" y="241"/>
                      <a:pt x="366" y="238"/>
                    </a:cubicBezTo>
                    <a:cubicBezTo>
                      <a:pt x="364" y="236"/>
                      <a:pt x="363" y="233"/>
                      <a:pt x="361" y="230"/>
                    </a:cubicBezTo>
                    <a:cubicBezTo>
                      <a:pt x="352" y="215"/>
                      <a:pt x="341" y="198"/>
                      <a:pt x="333" y="179"/>
                    </a:cubicBezTo>
                    <a:cubicBezTo>
                      <a:pt x="332" y="178"/>
                      <a:pt x="331" y="177"/>
                      <a:pt x="329" y="177"/>
                    </a:cubicBezTo>
                    <a:cubicBezTo>
                      <a:pt x="329" y="177"/>
                      <a:pt x="329" y="177"/>
                      <a:pt x="328" y="177"/>
                    </a:cubicBezTo>
                    <a:cubicBezTo>
                      <a:pt x="318" y="180"/>
                      <a:pt x="307" y="182"/>
                      <a:pt x="294" y="183"/>
                    </a:cubicBezTo>
                    <a:cubicBezTo>
                      <a:pt x="292" y="183"/>
                      <a:pt x="291" y="184"/>
                      <a:pt x="291" y="185"/>
                    </a:cubicBezTo>
                    <a:cubicBezTo>
                      <a:pt x="290" y="186"/>
                      <a:pt x="290" y="187"/>
                      <a:pt x="291" y="188"/>
                    </a:cubicBezTo>
                    <a:cubicBezTo>
                      <a:pt x="294" y="195"/>
                      <a:pt x="299" y="201"/>
                      <a:pt x="303" y="206"/>
                    </a:cubicBezTo>
                    <a:cubicBezTo>
                      <a:pt x="274" y="201"/>
                      <a:pt x="263" y="192"/>
                      <a:pt x="259" y="186"/>
                    </a:cubicBezTo>
                    <a:cubicBezTo>
                      <a:pt x="258" y="185"/>
                      <a:pt x="257" y="184"/>
                      <a:pt x="255" y="184"/>
                    </a:cubicBezTo>
                    <a:cubicBezTo>
                      <a:pt x="255" y="184"/>
                      <a:pt x="254" y="184"/>
                      <a:pt x="254" y="184"/>
                    </a:cubicBezTo>
                    <a:cubicBezTo>
                      <a:pt x="252" y="185"/>
                      <a:pt x="251" y="187"/>
                      <a:pt x="251" y="189"/>
                    </a:cubicBezTo>
                    <a:cubicBezTo>
                      <a:pt x="253" y="197"/>
                      <a:pt x="255" y="207"/>
                      <a:pt x="258" y="213"/>
                    </a:cubicBezTo>
                    <a:cubicBezTo>
                      <a:pt x="240" y="204"/>
                      <a:pt x="228" y="194"/>
                      <a:pt x="223" y="184"/>
                    </a:cubicBezTo>
                    <a:cubicBezTo>
                      <a:pt x="222" y="183"/>
                      <a:pt x="221" y="182"/>
                      <a:pt x="219" y="182"/>
                    </a:cubicBezTo>
                    <a:cubicBezTo>
                      <a:pt x="219" y="182"/>
                      <a:pt x="219" y="182"/>
                      <a:pt x="219" y="182"/>
                    </a:cubicBezTo>
                    <a:cubicBezTo>
                      <a:pt x="219" y="181"/>
                      <a:pt x="218" y="181"/>
                      <a:pt x="218" y="181"/>
                    </a:cubicBezTo>
                    <a:cubicBezTo>
                      <a:pt x="218" y="181"/>
                      <a:pt x="218" y="181"/>
                      <a:pt x="217" y="181"/>
                    </a:cubicBezTo>
                    <a:cubicBezTo>
                      <a:pt x="216" y="181"/>
                      <a:pt x="215" y="182"/>
                      <a:pt x="214" y="183"/>
                    </a:cubicBezTo>
                    <a:cubicBezTo>
                      <a:pt x="214" y="184"/>
                      <a:pt x="213" y="185"/>
                      <a:pt x="213" y="186"/>
                    </a:cubicBezTo>
                    <a:cubicBezTo>
                      <a:pt x="216" y="201"/>
                      <a:pt x="221" y="214"/>
                      <a:pt x="226" y="223"/>
                    </a:cubicBezTo>
                    <a:cubicBezTo>
                      <a:pt x="213" y="216"/>
                      <a:pt x="201" y="205"/>
                      <a:pt x="192" y="192"/>
                    </a:cubicBezTo>
                    <a:cubicBezTo>
                      <a:pt x="191" y="191"/>
                      <a:pt x="190" y="190"/>
                      <a:pt x="189" y="190"/>
                    </a:cubicBezTo>
                    <a:cubicBezTo>
                      <a:pt x="188" y="190"/>
                      <a:pt x="188" y="190"/>
                      <a:pt x="188" y="190"/>
                    </a:cubicBezTo>
                    <a:cubicBezTo>
                      <a:pt x="187" y="190"/>
                      <a:pt x="186" y="191"/>
                      <a:pt x="185" y="192"/>
                    </a:cubicBezTo>
                    <a:cubicBezTo>
                      <a:pt x="178" y="206"/>
                      <a:pt x="170" y="218"/>
                      <a:pt x="163" y="230"/>
                    </a:cubicBezTo>
                    <a:cubicBezTo>
                      <a:pt x="161" y="233"/>
                      <a:pt x="159" y="236"/>
                      <a:pt x="158" y="239"/>
                    </a:cubicBezTo>
                    <a:cubicBezTo>
                      <a:pt x="156" y="241"/>
                      <a:pt x="155" y="244"/>
                      <a:pt x="154" y="246"/>
                    </a:cubicBezTo>
                    <a:cubicBezTo>
                      <a:pt x="154" y="249"/>
                      <a:pt x="155" y="252"/>
                      <a:pt x="155" y="255"/>
                    </a:cubicBezTo>
                    <a:cubicBezTo>
                      <a:pt x="157" y="288"/>
                      <a:pt x="162" y="320"/>
                      <a:pt x="171" y="330"/>
                    </a:cubicBezTo>
                    <a:cubicBezTo>
                      <a:pt x="187" y="347"/>
                      <a:pt x="205" y="371"/>
                      <a:pt x="226" y="386"/>
                    </a:cubicBezTo>
                    <a:cubicBezTo>
                      <a:pt x="226" y="390"/>
                      <a:pt x="226" y="390"/>
                      <a:pt x="226" y="390"/>
                    </a:cubicBezTo>
                    <a:cubicBezTo>
                      <a:pt x="193" y="392"/>
                      <a:pt x="163" y="400"/>
                      <a:pt x="139" y="410"/>
                    </a:cubicBezTo>
                    <a:cubicBezTo>
                      <a:pt x="119" y="374"/>
                      <a:pt x="120" y="324"/>
                      <a:pt x="121" y="271"/>
                    </a:cubicBezTo>
                    <a:close/>
                    <a:moveTo>
                      <a:pt x="256" y="457"/>
                    </a:moveTo>
                    <a:cubicBezTo>
                      <a:pt x="211" y="478"/>
                      <a:pt x="211" y="478"/>
                      <a:pt x="211" y="478"/>
                    </a:cubicBezTo>
                    <a:cubicBezTo>
                      <a:pt x="192" y="398"/>
                      <a:pt x="192" y="398"/>
                      <a:pt x="192" y="398"/>
                    </a:cubicBezTo>
                    <a:cubicBezTo>
                      <a:pt x="196" y="398"/>
                      <a:pt x="200" y="397"/>
                      <a:pt x="204" y="396"/>
                    </a:cubicBezTo>
                    <a:cubicBezTo>
                      <a:pt x="209" y="402"/>
                      <a:pt x="209" y="402"/>
                      <a:pt x="209" y="402"/>
                    </a:cubicBezTo>
                    <a:cubicBezTo>
                      <a:pt x="219" y="421"/>
                      <a:pt x="236" y="449"/>
                      <a:pt x="254" y="455"/>
                    </a:cubicBezTo>
                    <a:lnTo>
                      <a:pt x="256" y="457"/>
                    </a:lnTo>
                    <a:close/>
                    <a:moveTo>
                      <a:pt x="210" y="395"/>
                    </a:moveTo>
                    <a:cubicBezTo>
                      <a:pt x="215" y="395"/>
                      <a:pt x="221" y="394"/>
                      <a:pt x="226" y="394"/>
                    </a:cubicBezTo>
                    <a:cubicBezTo>
                      <a:pt x="228" y="393"/>
                      <a:pt x="230" y="392"/>
                      <a:pt x="230" y="390"/>
                    </a:cubicBezTo>
                    <a:cubicBezTo>
                      <a:pt x="230" y="388"/>
                      <a:pt x="230" y="388"/>
                      <a:pt x="230" y="388"/>
                    </a:cubicBezTo>
                    <a:cubicBezTo>
                      <a:pt x="239" y="394"/>
                      <a:pt x="250" y="398"/>
                      <a:pt x="261" y="398"/>
                    </a:cubicBezTo>
                    <a:cubicBezTo>
                      <a:pt x="261" y="398"/>
                      <a:pt x="261" y="398"/>
                      <a:pt x="261" y="398"/>
                    </a:cubicBezTo>
                    <a:cubicBezTo>
                      <a:pt x="263" y="398"/>
                      <a:pt x="263" y="398"/>
                      <a:pt x="263" y="398"/>
                    </a:cubicBezTo>
                    <a:cubicBezTo>
                      <a:pt x="263" y="398"/>
                      <a:pt x="263" y="398"/>
                      <a:pt x="263" y="398"/>
                    </a:cubicBezTo>
                    <a:cubicBezTo>
                      <a:pt x="274" y="398"/>
                      <a:pt x="284" y="394"/>
                      <a:pt x="294" y="388"/>
                    </a:cubicBezTo>
                    <a:cubicBezTo>
                      <a:pt x="294" y="390"/>
                      <a:pt x="294" y="390"/>
                      <a:pt x="294" y="390"/>
                    </a:cubicBezTo>
                    <a:cubicBezTo>
                      <a:pt x="294" y="392"/>
                      <a:pt x="296" y="393"/>
                      <a:pt x="298" y="394"/>
                    </a:cubicBezTo>
                    <a:cubicBezTo>
                      <a:pt x="303" y="394"/>
                      <a:pt x="309" y="395"/>
                      <a:pt x="314" y="396"/>
                    </a:cubicBezTo>
                    <a:cubicBezTo>
                      <a:pt x="302" y="419"/>
                      <a:pt x="281" y="453"/>
                      <a:pt x="262" y="453"/>
                    </a:cubicBezTo>
                    <a:cubicBezTo>
                      <a:pt x="243" y="453"/>
                      <a:pt x="222" y="419"/>
                      <a:pt x="210" y="395"/>
                    </a:cubicBezTo>
                    <a:close/>
                    <a:moveTo>
                      <a:pt x="294" y="187"/>
                    </a:moveTo>
                    <a:cubicBezTo>
                      <a:pt x="307" y="186"/>
                      <a:pt x="319" y="184"/>
                      <a:pt x="329" y="181"/>
                    </a:cubicBezTo>
                    <a:cubicBezTo>
                      <a:pt x="338" y="200"/>
                      <a:pt x="348" y="217"/>
                      <a:pt x="358" y="232"/>
                    </a:cubicBezTo>
                    <a:cubicBezTo>
                      <a:pt x="361" y="237"/>
                      <a:pt x="363" y="242"/>
                      <a:pt x="366" y="246"/>
                    </a:cubicBezTo>
                    <a:cubicBezTo>
                      <a:pt x="363" y="283"/>
                      <a:pt x="358" y="317"/>
                      <a:pt x="349" y="327"/>
                    </a:cubicBezTo>
                    <a:cubicBezTo>
                      <a:pt x="346" y="331"/>
                      <a:pt x="342" y="336"/>
                      <a:pt x="338" y="341"/>
                    </a:cubicBezTo>
                    <a:cubicBezTo>
                      <a:pt x="317" y="365"/>
                      <a:pt x="293" y="394"/>
                      <a:pt x="263" y="394"/>
                    </a:cubicBezTo>
                    <a:cubicBezTo>
                      <a:pt x="262" y="394"/>
                      <a:pt x="262" y="394"/>
                      <a:pt x="262" y="394"/>
                    </a:cubicBezTo>
                    <a:cubicBezTo>
                      <a:pt x="261" y="394"/>
                      <a:pt x="261" y="394"/>
                      <a:pt x="261" y="394"/>
                    </a:cubicBezTo>
                    <a:cubicBezTo>
                      <a:pt x="261" y="394"/>
                      <a:pt x="261" y="394"/>
                      <a:pt x="261" y="394"/>
                    </a:cubicBezTo>
                    <a:cubicBezTo>
                      <a:pt x="232" y="394"/>
                      <a:pt x="209" y="367"/>
                      <a:pt x="189" y="344"/>
                    </a:cubicBezTo>
                    <a:cubicBezTo>
                      <a:pt x="184" y="338"/>
                      <a:pt x="179" y="332"/>
                      <a:pt x="174" y="327"/>
                    </a:cubicBezTo>
                    <a:cubicBezTo>
                      <a:pt x="165" y="318"/>
                      <a:pt x="161" y="283"/>
                      <a:pt x="158" y="247"/>
                    </a:cubicBezTo>
                    <a:cubicBezTo>
                      <a:pt x="160" y="242"/>
                      <a:pt x="163" y="237"/>
                      <a:pt x="166" y="232"/>
                    </a:cubicBezTo>
                    <a:cubicBezTo>
                      <a:pt x="174" y="220"/>
                      <a:pt x="181" y="208"/>
                      <a:pt x="189" y="194"/>
                    </a:cubicBezTo>
                    <a:cubicBezTo>
                      <a:pt x="199" y="209"/>
                      <a:pt x="214" y="224"/>
                      <a:pt x="235" y="232"/>
                    </a:cubicBezTo>
                    <a:cubicBezTo>
                      <a:pt x="235" y="232"/>
                      <a:pt x="221" y="210"/>
                      <a:pt x="217" y="185"/>
                    </a:cubicBezTo>
                    <a:cubicBezTo>
                      <a:pt x="218" y="185"/>
                      <a:pt x="218" y="186"/>
                      <a:pt x="219" y="186"/>
                    </a:cubicBezTo>
                    <a:cubicBezTo>
                      <a:pt x="224" y="196"/>
                      <a:pt x="237" y="209"/>
                      <a:pt x="265" y="221"/>
                    </a:cubicBezTo>
                    <a:cubicBezTo>
                      <a:pt x="265" y="221"/>
                      <a:pt x="258" y="204"/>
                      <a:pt x="255" y="188"/>
                    </a:cubicBezTo>
                    <a:cubicBezTo>
                      <a:pt x="262" y="198"/>
                      <a:pt x="278" y="207"/>
                      <a:pt x="316" y="211"/>
                    </a:cubicBezTo>
                    <a:cubicBezTo>
                      <a:pt x="316" y="211"/>
                      <a:pt x="302" y="202"/>
                      <a:pt x="294" y="187"/>
                    </a:cubicBezTo>
                    <a:close/>
                    <a:moveTo>
                      <a:pt x="369" y="254"/>
                    </a:moveTo>
                    <a:cubicBezTo>
                      <a:pt x="369" y="255"/>
                      <a:pt x="370" y="256"/>
                      <a:pt x="370" y="257"/>
                    </a:cubicBezTo>
                    <a:cubicBezTo>
                      <a:pt x="372" y="261"/>
                      <a:pt x="373" y="264"/>
                      <a:pt x="374" y="268"/>
                    </a:cubicBezTo>
                    <a:cubicBezTo>
                      <a:pt x="368" y="268"/>
                      <a:pt x="368" y="268"/>
                      <a:pt x="368" y="268"/>
                    </a:cubicBezTo>
                    <a:cubicBezTo>
                      <a:pt x="368" y="264"/>
                      <a:pt x="369" y="259"/>
                      <a:pt x="369" y="254"/>
                    </a:cubicBezTo>
                    <a:close/>
                    <a:moveTo>
                      <a:pt x="270" y="455"/>
                    </a:moveTo>
                    <a:cubicBezTo>
                      <a:pt x="288" y="449"/>
                      <a:pt x="305" y="421"/>
                      <a:pt x="315" y="402"/>
                    </a:cubicBezTo>
                    <a:cubicBezTo>
                      <a:pt x="320" y="397"/>
                      <a:pt x="320" y="397"/>
                      <a:pt x="320" y="397"/>
                    </a:cubicBezTo>
                    <a:cubicBezTo>
                      <a:pt x="324" y="397"/>
                      <a:pt x="328" y="398"/>
                      <a:pt x="332" y="399"/>
                    </a:cubicBezTo>
                    <a:cubicBezTo>
                      <a:pt x="313" y="478"/>
                      <a:pt x="313" y="478"/>
                      <a:pt x="313" y="478"/>
                    </a:cubicBezTo>
                    <a:cubicBezTo>
                      <a:pt x="268" y="457"/>
                      <a:pt x="268" y="457"/>
                      <a:pt x="268" y="457"/>
                    </a:cubicBezTo>
                    <a:lnTo>
                      <a:pt x="270" y="455"/>
                    </a:lnTo>
                    <a:close/>
                    <a:moveTo>
                      <a:pt x="437" y="451"/>
                    </a:moveTo>
                    <a:cubicBezTo>
                      <a:pt x="427" y="436"/>
                      <a:pt x="410" y="423"/>
                      <a:pt x="388" y="413"/>
                    </a:cubicBezTo>
                    <a:cubicBezTo>
                      <a:pt x="415" y="366"/>
                      <a:pt x="406" y="297"/>
                      <a:pt x="406" y="232"/>
                    </a:cubicBezTo>
                    <a:cubicBezTo>
                      <a:pt x="406" y="232"/>
                      <a:pt x="406" y="231"/>
                      <a:pt x="406" y="231"/>
                    </a:cubicBezTo>
                    <a:cubicBezTo>
                      <a:pt x="406" y="220"/>
                      <a:pt x="405" y="209"/>
                      <a:pt x="404" y="199"/>
                    </a:cubicBezTo>
                    <a:cubicBezTo>
                      <a:pt x="400" y="173"/>
                      <a:pt x="393" y="150"/>
                      <a:pt x="381" y="132"/>
                    </a:cubicBezTo>
                    <a:cubicBezTo>
                      <a:pt x="366" y="107"/>
                      <a:pt x="345" y="90"/>
                      <a:pt x="321" y="79"/>
                    </a:cubicBezTo>
                    <a:cubicBezTo>
                      <a:pt x="303" y="73"/>
                      <a:pt x="283" y="70"/>
                      <a:pt x="262" y="70"/>
                    </a:cubicBezTo>
                    <a:cubicBezTo>
                      <a:pt x="242" y="70"/>
                      <a:pt x="223" y="73"/>
                      <a:pt x="207" y="78"/>
                    </a:cubicBezTo>
                    <a:cubicBezTo>
                      <a:pt x="180" y="88"/>
                      <a:pt x="158" y="106"/>
                      <a:pt x="142" y="132"/>
                    </a:cubicBezTo>
                    <a:cubicBezTo>
                      <a:pt x="131" y="150"/>
                      <a:pt x="124" y="173"/>
                      <a:pt x="120" y="199"/>
                    </a:cubicBezTo>
                    <a:cubicBezTo>
                      <a:pt x="119" y="209"/>
                      <a:pt x="118" y="220"/>
                      <a:pt x="118" y="231"/>
                    </a:cubicBezTo>
                    <a:cubicBezTo>
                      <a:pt x="118" y="231"/>
                      <a:pt x="118" y="232"/>
                      <a:pt x="118" y="232"/>
                    </a:cubicBezTo>
                    <a:cubicBezTo>
                      <a:pt x="118" y="296"/>
                      <a:pt x="109" y="365"/>
                      <a:pt x="136" y="412"/>
                    </a:cubicBezTo>
                    <a:cubicBezTo>
                      <a:pt x="113" y="422"/>
                      <a:pt x="96" y="436"/>
                      <a:pt x="86" y="451"/>
                    </a:cubicBezTo>
                    <a:cubicBezTo>
                      <a:pt x="36" y="404"/>
                      <a:pt x="4" y="336"/>
                      <a:pt x="4" y="262"/>
                    </a:cubicBezTo>
                    <a:cubicBezTo>
                      <a:pt x="4" y="120"/>
                      <a:pt x="120" y="4"/>
                      <a:pt x="262" y="4"/>
                    </a:cubicBezTo>
                    <a:cubicBezTo>
                      <a:pt x="404" y="4"/>
                      <a:pt x="520" y="120"/>
                      <a:pt x="520" y="262"/>
                    </a:cubicBezTo>
                    <a:cubicBezTo>
                      <a:pt x="520" y="337"/>
                      <a:pt x="488" y="404"/>
                      <a:pt x="437" y="451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Freeform 16"/>
              <p:cNvSpPr>
                <a:spLocks noChangeAspect="1" noEditPoints="1"/>
              </p:cNvSpPr>
              <p:nvPr/>
            </p:nvSpPr>
            <p:spPr bwMode="auto">
              <a:xfrm>
                <a:off x="4538803" y="3694607"/>
                <a:ext cx="457569" cy="457200"/>
              </a:xfrm>
              <a:custGeom>
                <a:avLst/>
                <a:gdLst>
                  <a:gd name="T0" fmla="*/ 262 w 524"/>
                  <a:gd name="T1" fmla="*/ 524 h 524"/>
                  <a:gd name="T2" fmla="*/ 262 w 524"/>
                  <a:gd name="T3" fmla="*/ 4 h 524"/>
                  <a:gd name="T4" fmla="*/ 340 w 524"/>
                  <a:gd name="T5" fmla="*/ 365 h 524"/>
                  <a:gd name="T6" fmla="*/ 356 w 524"/>
                  <a:gd name="T7" fmla="*/ 340 h 524"/>
                  <a:gd name="T8" fmla="*/ 382 w 524"/>
                  <a:gd name="T9" fmla="*/ 272 h 524"/>
                  <a:gd name="T10" fmla="*/ 382 w 524"/>
                  <a:gd name="T11" fmla="*/ 216 h 524"/>
                  <a:gd name="T12" fmla="*/ 378 w 524"/>
                  <a:gd name="T13" fmla="*/ 146 h 524"/>
                  <a:gd name="T14" fmla="*/ 162 w 524"/>
                  <a:gd name="T15" fmla="*/ 100 h 524"/>
                  <a:gd name="T16" fmla="*/ 148 w 524"/>
                  <a:gd name="T17" fmla="*/ 216 h 524"/>
                  <a:gd name="T18" fmla="*/ 132 w 524"/>
                  <a:gd name="T19" fmla="*/ 262 h 524"/>
                  <a:gd name="T20" fmla="*/ 148 w 524"/>
                  <a:gd name="T21" fmla="*/ 286 h 524"/>
                  <a:gd name="T22" fmla="*/ 184 w 524"/>
                  <a:gd name="T23" fmla="*/ 364 h 524"/>
                  <a:gd name="T24" fmla="*/ 4 w 524"/>
                  <a:gd name="T25" fmla="*/ 262 h 524"/>
                  <a:gd name="T26" fmla="*/ 256 w 524"/>
                  <a:gd name="T27" fmla="*/ 442 h 524"/>
                  <a:gd name="T28" fmla="*/ 193 w 524"/>
                  <a:gd name="T29" fmla="*/ 367 h 524"/>
                  <a:gd name="T30" fmla="*/ 152 w 524"/>
                  <a:gd name="T31" fmla="*/ 286 h 524"/>
                  <a:gd name="T32" fmla="*/ 181 w 524"/>
                  <a:gd name="T33" fmla="*/ 131 h 524"/>
                  <a:gd name="T34" fmla="*/ 364 w 524"/>
                  <a:gd name="T35" fmla="*/ 238 h 524"/>
                  <a:gd name="T36" fmla="*/ 372 w 524"/>
                  <a:gd name="T37" fmla="*/ 286 h 524"/>
                  <a:gd name="T38" fmla="*/ 309 w 524"/>
                  <a:gd name="T39" fmla="*/ 381 h 524"/>
                  <a:gd name="T40" fmla="*/ 262 w 524"/>
                  <a:gd name="T41" fmla="*/ 394 h 524"/>
                  <a:gd name="T42" fmla="*/ 261 w 524"/>
                  <a:gd name="T43" fmla="*/ 394 h 524"/>
                  <a:gd name="T44" fmla="*/ 214 w 524"/>
                  <a:gd name="T45" fmla="*/ 380 h 524"/>
                  <a:gd name="T46" fmla="*/ 165 w 524"/>
                  <a:gd name="T47" fmla="*/ 103 h 524"/>
                  <a:gd name="T48" fmla="*/ 374 w 524"/>
                  <a:gd name="T49" fmla="*/ 146 h 524"/>
                  <a:gd name="T50" fmla="*/ 346 w 524"/>
                  <a:gd name="T51" fmla="*/ 129 h 524"/>
                  <a:gd name="T52" fmla="*/ 262 w 524"/>
                  <a:gd name="T53" fmla="*/ 150 h 524"/>
                  <a:gd name="T54" fmla="*/ 178 w 524"/>
                  <a:gd name="T55" fmla="*/ 128 h 524"/>
                  <a:gd name="T56" fmla="*/ 152 w 524"/>
                  <a:gd name="T57" fmla="*/ 193 h 524"/>
                  <a:gd name="T58" fmla="*/ 150 w 524"/>
                  <a:gd name="T59" fmla="*/ 148 h 524"/>
                  <a:gd name="T60" fmla="*/ 268 w 524"/>
                  <a:gd name="T61" fmla="*/ 442 h 524"/>
                  <a:gd name="T62" fmla="*/ 376 w 524"/>
                  <a:gd name="T63" fmla="*/ 268 h 524"/>
                  <a:gd name="T64" fmla="*/ 388 w 524"/>
                  <a:gd name="T65" fmla="*/ 226 h 524"/>
                  <a:gd name="T66" fmla="*/ 376 w 524"/>
                  <a:gd name="T67" fmla="*/ 268 h 524"/>
                  <a:gd name="T68" fmla="*/ 142 w 524"/>
                  <a:gd name="T69" fmla="*/ 268 h 524"/>
                  <a:gd name="T70" fmla="*/ 142 w 524"/>
                  <a:gd name="T71" fmla="*/ 220 h 524"/>
                  <a:gd name="T72" fmla="*/ 58 w 524"/>
                  <a:gd name="T73" fmla="*/ 420 h 524"/>
                  <a:gd name="T74" fmla="*/ 208 w 524"/>
                  <a:gd name="T75" fmla="*/ 488 h 524"/>
                  <a:gd name="T76" fmla="*/ 261 w 524"/>
                  <a:gd name="T77" fmla="*/ 398 h 524"/>
                  <a:gd name="T78" fmla="*/ 263 w 524"/>
                  <a:gd name="T79" fmla="*/ 398 h 524"/>
                  <a:gd name="T80" fmla="*/ 313 w 524"/>
                  <a:gd name="T81" fmla="*/ 382 h 524"/>
                  <a:gd name="T82" fmla="*/ 339 w 524"/>
                  <a:gd name="T83" fmla="*/ 369 h 524"/>
                  <a:gd name="T84" fmla="*/ 262 w 524"/>
                  <a:gd name="T85" fmla="*/ 52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24" h="524">
                    <a:moveTo>
                      <a:pt x="262" y="0"/>
                    </a:moveTo>
                    <a:cubicBezTo>
                      <a:pt x="118" y="0"/>
                      <a:pt x="0" y="118"/>
                      <a:pt x="0" y="262"/>
                    </a:cubicBezTo>
                    <a:cubicBezTo>
                      <a:pt x="0" y="406"/>
                      <a:pt x="118" y="524"/>
                      <a:pt x="262" y="524"/>
                    </a:cubicBezTo>
                    <a:cubicBezTo>
                      <a:pt x="406" y="524"/>
                      <a:pt x="524" y="406"/>
                      <a:pt x="524" y="262"/>
                    </a:cubicBezTo>
                    <a:cubicBezTo>
                      <a:pt x="524" y="118"/>
                      <a:pt x="406" y="0"/>
                      <a:pt x="262" y="0"/>
                    </a:cubicBezTo>
                    <a:close/>
                    <a:moveTo>
                      <a:pt x="262" y="4"/>
                    </a:moveTo>
                    <a:cubicBezTo>
                      <a:pt x="404" y="4"/>
                      <a:pt x="520" y="120"/>
                      <a:pt x="520" y="262"/>
                    </a:cubicBezTo>
                    <a:cubicBezTo>
                      <a:pt x="520" y="320"/>
                      <a:pt x="501" y="374"/>
                      <a:pt x="468" y="417"/>
                    </a:cubicBezTo>
                    <a:cubicBezTo>
                      <a:pt x="445" y="393"/>
                      <a:pt x="400" y="374"/>
                      <a:pt x="340" y="365"/>
                    </a:cubicBezTo>
                    <a:cubicBezTo>
                      <a:pt x="340" y="364"/>
                      <a:pt x="340" y="364"/>
                      <a:pt x="340" y="364"/>
                    </a:cubicBezTo>
                    <a:cubicBezTo>
                      <a:pt x="335" y="361"/>
                      <a:pt x="335" y="361"/>
                      <a:pt x="335" y="361"/>
                    </a:cubicBezTo>
                    <a:cubicBezTo>
                      <a:pt x="341" y="355"/>
                      <a:pt x="348" y="348"/>
                      <a:pt x="356" y="340"/>
                    </a:cubicBezTo>
                    <a:cubicBezTo>
                      <a:pt x="378" y="316"/>
                      <a:pt x="376" y="286"/>
                      <a:pt x="376" y="286"/>
                    </a:cubicBezTo>
                    <a:cubicBezTo>
                      <a:pt x="376" y="272"/>
                      <a:pt x="376" y="272"/>
                      <a:pt x="376" y="272"/>
                    </a:cubicBezTo>
                    <a:cubicBezTo>
                      <a:pt x="382" y="272"/>
                      <a:pt x="382" y="272"/>
                      <a:pt x="382" y="272"/>
                    </a:cubicBezTo>
                    <a:cubicBezTo>
                      <a:pt x="388" y="272"/>
                      <a:pt x="392" y="268"/>
                      <a:pt x="392" y="262"/>
                    </a:cubicBezTo>
                    <a:cubicBezTo>
                      <a:pt x="392" y="226"/>
                      <a:pt x="392" y="226"/>
                      <a:pt x="392" y="226"/>
                    </a:cubicBezTo>
                    <a:cubicBezTo>
                      <a:pt x="392" y="220"/>
                      <a:pt x="388" y="216"/>
                      <a:pt x="382" y="216"/>
                    </a:cubicBezTo>
                    <a:cubicBezTo>
                      <a:pt x="376" y="216"/>
                      <a:pt x="376" y="216"/>
                      <a:pt x="376" y="216"/>
                    </a:cubicBezTo>
                    <a:cubicBezTo>
                      <a:pt x="376" y="192"/>
                      <a:pt x="376" y="192"/>
                      <a:pt x="376" y="192"/>
                    </a:cubicBezTo>
                    <a:cubicBezTo>
                      <a:pt x="378" y="146"/>
                      <a:pt x="378" y="146"/>
                      <a:pt x="378" y="146"/>
                    </a:cubicBezTo>
                    <a:cubicBezTo>
                      <a:pt x="378" y="129"/>
                      <a:pt x="372" y="112"/>
                      <a:pt x="362" y="99"/>
                    </a:cubicBezTo>
                    <a:cubicBezTo>
                      <a:pt x="342" y="74"/>
                      <a:pt x="303" y="60"/>
                      <a:pt x="263" y="60"/>
                    </a:cubicBezTo>
                    <a:cubicBezTo>
                      <a:pt x="222" y="60"/>
                      <a:pt x="183" y="74"/>
                      <a:pt x="162" y="100"/>
                    </a:cubicBezTo>
                    <a:cubicBezTo>
                      <a:pt x="152" y="113"/>
                      <a:pt x="146" y="131"/>
                      <a:pt x="146" y="148"/>
                    </a:cubicBezTo>
                    <a:cubicBezTo>
                      <a:pt x="148" y="193"/>
                      <a:pt x="148" y="193"/>
                      <a:pt x="148" y="193"/>
                    </a:cubicBezTo>
                    <a:cubicBezTo>
                      <a:pt x="148" y="216"/>
                      <a:pt x="148" y="216"/>
                      <a:pt x="148" y="216"/>
                    </a:cubicBezTo>
                    <a:cubicBezTo>
                      <a:pt x="142" y="216"/>
                      <a:pt x="142" y="216"/>
                      <a:pt x="142" y="216"/>
                    </a:cubicBezTo>
                    <a:cubicBezTo>
                      <a:pt x="136" y="216"/>
                      <a:pt x="132" y="220"/>
                      <a:pt x="132" y="226"/>
                    </a:cubicBezTo>
                    <a:cubicBezTo>
                      <a:pt x="132" y="262"/>
                      <a:pt x="132" y="262"/>
                      <a:pt x="132" y="262"/>
                    </a:cubicBezTo>
                    <a:cubicBezTo>
                      <a:pt x="132" y="268"/>
                      <a:pt x="136" y="272"/>
                      <a:pt x="142" y="272"/>
                    </a:cubicBezTo>
                    <a:cubicBezTo>
                      <a:pt x="148" y="272"/>
                      <a:pt x="148" y="272"/>
                      <a:pt x="148" y="272"/>
                    </a:cubicBezTo>
                    <a:cubicBezTo>
                      <a:pt x="148" y="286"/>
                      <a:pt x="148" y="286"/>
                      <a:pt x="148" y="286"/>
                    </a:cubicBezTo>
                    <a:cubicBezTo>
                      <a:pt x="148" y="286"/>
                      <a:pt x="146" y="318"/>
                      <a:pt x="168" y="340"/>
                    </a:cubicBezTo>
                    <a:cubicBezTo>
                      <a:pt x="176" y="348"/>
                      <a:pt x="183" y="355"/>
                      <a:pt x="189" y="361"/>
                    </a:cubicBezTo>
                    <a:cubicBezTo>
                      <a:pt x="184" y="364"/>
                      <a:pt x="184" y="364"/>
                      <a:pt x="184" y="364"/>
                    </a:cubicBezTo>
                    <a:cubicBezTo>
                      <a:pt x="184" y="364"/>
                      <a:pt x="184" y="364"/>
                      <a:pt x="184" y="364"/>
                    </a:cubicBezTo>
                    <a:cubicBezTo>
                      <a:pt x="124" y="373"/>
                      <a:pt x="78" y="392"/>
                      <a:pt x="56" y="417"/>
                    </a:cubicBezTo>
                    <a:cubicBezTo>
                      <a:pt x="23" y="373"/>
                      <a:pt x="4" y="320"/>
                      <a:pt x="4" y="262"/>
                    </a:cubicBezTo>
                    <a:cubicBezTo>
                      <a:pt x="4" y="120"/>
                      <a:pt x="120" y="4"/>
                      <a:pt x="262" y="4"/>
                    </a:cubicBezTo>
                    <a:close/>
                    <a:moveTo>
                      <a:pt x="193" y="367"/>
                    </a:moveTo>
                    <a:cubicBezTo>
                      <a:pt x="256" y="442"/>
                      <a:pt x="256" y="442"/>
                      <a:pt x="256" y="442"/>
                    </a:cubicBezTo>
                    <a:cubicBezTo>
                      <a:pt x="211" y="481"/>
                      <a:pt x="211" y="481"/>
                      <a:pt x="211" y="481"/>
                    </a:cubicBezTo>
                    <a:cubicBezTo>
                      <a:pt x="189" y="368"/>
                      <a:pt x="189" y="368"/>
                      <a:pt x="189" y="368"/>
                    </a:cubicBezTo>
                    <a:cubicBezTo>
                      <a:pt x="190" y="368"/>
                      <a:pt x="192" y="367"/>
                      <a:pt x="193" y="367"/>
                    </a:cubicBezTo>
                    <a:close/>
                    <a:moveTo>
                      <a:pt x="171" y="337"/>
                    </a:moveTo>
                    <a:cubicBezTo>
                      <a:pt x="150" y="317"/>
                      <a:pt x="152" y="287"/>
                      <a:pt x="152" y="286"/>
                    </a:cubicBezTo>
                    <a:cubicBezTo>
                      <a:pt x="152" y="286"/>
                      <a:pt x="152" y="286"/>
                      <a:pt x="152" y="286"/>
                    </a:cubicBezTo>
                    <a:cubicBezTo>
                      <a:pt x="152" y="238"/>
                      <a:pt x="152" y="238"/>
                      <a:pt x="152" y="238"/>
                    </a:cubicBezTo>
                    <a:cubicBezTo>
                      <a:pt x="160" y="238"/>
                      <a:pt x="160" y="238"/>
                      <a:pt x="160" y="238"/>
                    </a:cubicBezTo>
                    <a:cubicBezTo>
                      <a:pt x="160" y="165"/>
                      <a:pt x="175" y="139"/>
                      <a:pt x="181" y="131"/>
                    </a:cubicBezTo>
                    <a:cubicBezTo>
                      <a:pt x="199" y="145"/>
                      <a:pt x="228" y="154"/>
                      <a:pt x="262" y="154"/>
                    </a:cubicBezTo>
                    <a:cubicBezTo>
                      <a:pt x="296" y="154"/>
                      <a:pt x="325" y="145"/>
                      <a:pt x="343" y="131"/>
                    </a:cubicBezTo>
                    <a:cubicBezTo>
                      <a:pt x="349" y="139"/>
                      <a:pt x="364" y="166"/>
                      <a:pt x="364" y="238"/>
                    </a:cubicBezTo>
                    <a:cubicBezTo>
                      <a:pt x="372" y="238"/>
                      <a:pt x="372" y="238"/>
                      <a:pt x="372" y="238"/>
                    </a:cubicBezTo>
                    <a:cubicBezTo>
                      <a:pt x="372" y="286"/>
                      <a:pt x="372" y="286"/>
                      <a:pt x="372" y="286"/>
                    </a:cubicBezTo>
                    <a:cubicBezTo>
                      <a:pt x="372" y="286"/>
                      <a:pt x="372" y="286"/>
                      <a:pt x="372" y="286"/>
                    </a:cubicBezTo>
                    <a:cubicBezTo>
                      <a:pt x="372" y="287"/>
                      <a:pt x="374" y="315"/>
                      <a:pt x="353" y="337"/>
                    </a:cubicBezTo>
                    <a:cubicBezTo>
                      <a:pt x="329" y="363"/>
                      <a:pt x="310" y="380"/>
                      <a:pt x="309" y="380"/>
                    </a:cubicBezTo>
                    <a:cubicBezTo>
                      <a:pt x="309" y="380"/>
                      <a:pt x="309" y="381"/>
                      <a:pt x="309" y="381"/>
                    </a:cubicBezTo>
                    <a:cubicBezTo>
                      <a:pt x="309" y="381"/>
                      <a:pt x="299" y="394"/>
                      <a:pt x="263" y="394"/>
                    </a:cubicBezTo>
                    <a:cubicBezTo>
                      <a:pt x="263" y="394"/>
                      <a:pt x="262" y="394"/>
                      <a:pt x="262" y="394"/>
                    </a:cubicBezTo>
                    <a:cubicBezTo>
                      <a:pt x="262" y="394"/>
                      <a:pt x="262" y="394"/>
                      <a:pt x="262" y="394"/>
                    </a:cubicBezTo>
                    <a:cubicBezTo>
                      <a:pt x="262" y="394"/>
                      <a:pt x="262" y="394"/>
                      <a:pt x="262" y="394"/>
                    </a:cubicBezTo>
                    <a:cubicBezTo>
                      <a:pt x="261" y="394"/>
                      <a:pt x="261" y="394"/>
                      <a:pt x="261" y="394"/>
                    </a:cubicBezTo>
                    <a:cubicBezTo>
                      <a:pt x="261" y="394"/>
                      <a:pt x="261" y="394"/>
                      <a:pt x="261" y="394"/>
                    </a:cubicBezTo>
                    <a:cubicBezTo>
                      <a:pt x="261" y="394"/>
                      <a:pt x="261" y="394"/>
                      <a:pt x="261" y="394"/>
                    </a:cubicBezTo>
                    <a:cubicBezTo>
                      <a:pt x="224" y="394"/>
                      <a:pt x="215" y="381"/>
                      <a:pt x="215" y="381"/>
                    </a:cubicBezTo>
                    <a:cubicBezTo>
                      <a:pt x="214" y="381"/>
                      <a:pt x="214" y="380"/>
                      <a:pt x="214" y="380"/>
                    </a:cubicBezTo>
                    <a:cubicBezTo>
                      <a:pt x="214" y="380"/>
                      <a:pt x="195" y="362"/>
                      <a:pt x="171" y="337"/>
                    </a:cubicBezTo>
                    <a:close/>
                    <a:moveTo>
                      <a:pt x="150" y="148"/>
                    </a:moveTo>
                    <a:cubicBezTo>
                      <a:pt x="150" y="132"/>
                      <a:pt x="156" y="115"/>
                      <a:pt x="165" y="103"/>
                    </a:cubicBezTo>
                    <a:cubicBezTo>
                      <a:pt x="184" y="79"/>
                      <a:pt x="221" y="64"/>
                      <a:pt x="263" y="64"/>
                    </a:cubicBezTo>
                    <a:cubicBezTo>
                      <a:pt x="304" y="64"/>
                      <a:pt x="340" y="78"/>
                      <a:pt x="359" y="102"/>
                    </a:cubicBezTo>
                    <a:cubicBezTo>
                      <a:pt x="368" y="114"/>
                      <a:pt x="374" y="130"/>
                      <a:pt x="374" y="146"/>
                    </a:cubicBezTo>
                    <a:cubicBezTo>
                      <a:pt x="370" y="234"/>
                      <a:pt x="370" y="234"/>
                      <a:pt x="370" y="234"/>
                    </a:cubicBezTo>
                    <a:cubicBezTo>
                      <a:pt x="368" y="234"/>
                      <a:pt x="368" y="234"/>
                      <a:pt x="368" y="234"/>
                    </a:cubicBezTo>
                    <a:cubicBezTo>
                      <a:pt x="367" y="163"/>
                      <a:pt x="352" y="137"/>
                      <a:pt x="346" y="129"/>
                    </a:cubicBezTo>
                    <a:cubicBezTo>
                      <a:pt x="345" y="128"/>
                      <a:pt x="344" y="127"/>
                      <a:pt x="343" y="127"/>
                    </a:cubicBezTo>
                    <a:cubicBezTo>
                      <a:pt x="342" y="127"/>
                      <a:pt x="341" y="127"/>
                      <a:pt x="340" y="128"/>
                    </a:cubicBezTo>
                    <a:cubicBezTo>
                      <a:pt x="323" y="142"/>
                      <a:pt x="293" y="150"/>
                      <a:pt x="262" y="150"/>
                    </a:cubicBezTo>
                    <a:cubicBezTo>
                      <a:pt x="231" y="150"/>
                      <a:pt x="201" y="142"/>
                      <a:pt x="184" y="128"/>
                    </a:cubicBezTo>
                    <a:cubicBezTo>
                      <a:pt x="183" y="127"/>
                      <a:pt x="182" y="127"/>
                      <a:pt x="181" y="127"/>
                    </a:cubicBezTo>
                    <a:cubicBezTo>
                      <a:pt x="180" y="127"/>
                      <a:pt x="179" y="127"/>
                      <a:pt x="178" y="128"/>
                    </a:cubicBezTo>
                    <a:cubicBezTo>
                      <a:pt x="172" y="137"/>
                      <a:pt x="157" y="163"/>
                      <a:pt x="156" y="234"/>
                    </a:cubicBezTo>
                    <a:cubicBezTo>
                      <a:pt x="154" y="234"/>
                      <a:pt x="154" y="234"/>
                      <a:pt x="154" y="234"/>
                    </a:cubicBezTo>
                    <a:cubicBezTo>
                      <a:pt x="152" y="193"/>
                      <a:pt x="152" y="193"/>
                      <a:pt x="152" y="193"/>
                    </a:cubicBezTo>
                    <a:cubicBezTo>
                      <a:pt x="152" y="190"/>
                      <a:pt x="152" y="190"/>
                      <a:pt x="152" y="190"/>
                    </a:cubicBezTo>
                    <a:cubicBezTo>
                      <a:pt x="152" y="190"/>
                      <a:pt x="152" y="189"/>
                      <a:pt x="152" y="189"/>
                    </a:cubicBezTo>
                    <a:lnTo>
                      <a:pt x="150" y="148"/>
                    </a:lnTo>
                    <a:close/>
                    <a:moveTo>
                      <a:pt x="335" y="368"/>
                    </a:moveTo>
                    <a:cubicBezTo>
                      <a:pt x="313" y="481"/>
                      <a:pt x="313" y="481"/>
                      <a:pt x="313" y="481"/>
                    </a:cubicBezTo>
                    <a:cubicBezTo>
                      <a:pt x="268" y="442"/>
                      <a:pt x="268" y="442"/>
                      <a:pt x="268" y="442"/>
                    </a:cubicBezTo>
                    <a:cubicBezTo>
                      <a:pt x="331" y="367"/>
                      <a:pt x="331" y="367"/>
                      <a:pt x="331" y="367"/>
                    </a:cubicBezTo>
                    <a:cubicBezTo>
                      <a:pt x="332" y="368"/>
                      <a:pt x="334" y="368"/>
                      <a:pt x="335" y="368"/>
                    </a:cubicBezTo>
                    <a:close/>
                    <a:moveTo>
                      <a:pt x="376" y="268"/>
                    </a:moveTo>
                    <a:cubicBezTo>
                      <a:pt x="376" y="220"/>
                      <a:pt x="376" y="220"/>
                      <a:pt x="376" y="220"/>
                    </a:cubicBezTo>
                    <a:cubicBezTo>
                      <a:pt x="382" y="220"/>
                      <a:pt x="382" y="220"/>
                      <a:pt x="382" y="220"/>
                    </a:cubicBezTo>
                    <a:cubicBezTo>
                      <a:pt x="385" y="220"/>
                      <a:pt x="388" y="223"/>
                      <a:pt x="388" y="226"/>
                    </a:cubicBezTo>
                    <a:cubicBezTo>
                      <a:pt x="388" y="262"/>
                      <a:pt x="388" y="262"/>
                      <a:pt x="388" y="262"/>
                    </a:cubicBezTo>
                    <a:cubicBezTo>
                      <a:pt x="388" y="265"/>
                      <a:pt x="385" y="268"/>
                      <a:pt x="382" y="268"/>
                    </a:cubicBezTo>
                    <a:lnTo>
                      <a:pt x="376" y="268"/>
                    </a:lnTo>
                    <a:close/>
                    <a:moveTo>
                      <a:pt x="148" y="220"/>
                    </a:moveTo>
                    <a:cubicBezTo>
                      <a:pt x="148" y="268"/>
                      <a:pt x="148" y="268"/>
                      <a:pt x="148" y="268"/>
                    </a:cubicBezTo>
                    <a:cubicBezTo>
                      <a:pt x="142" y="268"/>
                      <a:pt x="142" y="268"/>
                      <a:pt x="142" y="268"/>
                    </a:cubicBezTo>
                    <a:cubicBezTo>
                      <a:pt x="139" y="268"/>
                      <a:pt x="136" y="265"/>
                      <a:pt x="136" y="262"/>
                    </a:cubicBezTo>
                    <a:cubicBezTo>
                      <a:pt x="136" y="226"/>
                      <a:pt x="136" y="226"/>
                      <a:pt x="136" y="226"/>
                    </a:cubicBezTo>
                    <a:cubicBezTo>
                      <a:pt x="136" y="223"/>
                      <a:pt x="139" y="220"/>
                      <a:pt x="142" y="220"/>
                    </a:cubicBezTo>
                    <a:lnTo>
                      <a:pt x="148" y="220"/>
                    </a:lnTo>
                    <a:close/>
                    <a:moveTo>
                      <a:pt x="262" y="520"/>
                    </a:moveTo>
                    <a:cubicBezTo>
                      <a:pt x="179" y="520"/>
                      <a:pt x="105" y="481"/>
                      <a:pt x="58" y="420"/>
                    </a:cubicBezTo>
                    <a:cubicBezTo>
                      <a:pt x="69" y="407"/>
                      <a:pt x="87" y="396"/>
                      <a:pt x="111" y="387"/>
                    </a:cubicBezTo>
                    <a:cubicBezTo>
                      <a:pt x="132" y="379"/>
                      <a:pt x="157" y="372"/>
                      <a:pt x="185" y="368"/>
                    </a:cubicBezTo>
                    <a:cubicBezTo>
                      <a:pt x="208" y="488"/>
                      <a:pt x="208" y="488"/>
                      <a:pt x="208" y="488"/>
                    </a:cubicBezTo>
                    <a:cubicBezTo>
                      <a:pt x="262" y="442"/>
                      <a:pt x="262" y="442"/>
                      <a:pt x="262" y="442"/>
                    </a:cubicBezTo>
                    <a:cubicBezTo>
                      <a:pt x="214" y="386"/>
                      <a:pt x="214" y="386"/>
                      <a:pt x="214" y="386"/>
                    </a:cubicBezTo>
                    <a:cubicBezTo>
                      <a:pt x="219" y="390"/>
                      <a:pt x="233" y="398"/>
                      <a:pt x="261" y="398"/>
                    </a:cubicBezTo>
                    <a:cubicBezTo>
                      <a:pt x="261" y="398"/>
                      <a:pt x="261" y="398"/>
                      <a:pt x="261" y="398"/>
                    </a:cubicBezTo>
                    <a:cubicBezTo>
                      <a:pt x="261" y="398"/>
                      <a:pt x="261" y="398"/>
                      <a:pt x="262" y="398"/>
                    </a:cubicBezTo>
                    <a:cubicBezTo>
                      <a:pt x="262" y="398"/>
                      <a:pt x="262" y="398"/>
                      <a:pt x="263" y="398"/>
                    </a:cubicBezTo>
                    <a:cubicBezTo>
                      <a:pt x="263" y="398"/>
                      <a:pt x="263" y="398"/>
                      <a:pt x="263" y="398"/>
                    </a:cubicBezTo>
                    <a:cubicBezTo>
                      <a:pt x="302" y="397"/>
                      <a:pt x="312" y="383"/>
                      <a:pt x="312" y="383"/>
                    </a:cubicBezTo>
                    <a:cubicBezTo>
                      <a:pt x="312" y="383"/>
                      <a:pt x="312" y="383"/>
                      <a:pt x="313" y="382"/>
                    </a:cubicBezTo>
                    <a:cubicBezTo>
                      <a:pt x="262" y="442"/>
                      <a:pt x="262" y="442"/>
                      <a:pt x="262" y="442"/>
                    </a:cubicBezTo>
                    <a:cubicBezTo>
                      <a:pt x="316" y="488"/>
                      <a:pt x="316" y="488"/>
                      <a:pt x="316" y="488"/>
                    </a:cubicBezTo>
                    <a:cubicBezTo>
                      <a:pt x="339" y="369"/>
                      <a:pt x="339" y="369"/>
                      <a:pt x="339" y="369"/>
                    </a:cubicBezTo>
                    <a:cubicBezTo>
                      <a:pt x="367" y="373"/>
                      <a:pt x="392" y="379"/>
                      <a:pt x="414" y="388"/>
                    </a:cubicBezTo>
                    <a:cubicBezTo>
                      <a:pt x="436" y="397"/>
                      <a:pt x="454" y="408"/>
                      <a:pt x="466" y="420"/>
                    </a:cubicBezTo>
                    <a:cubicBezTo>
                      <a:pt x="418" y="481"/>
                      <a:pt x="345" y="520"/>
                      <a:pt x="262" y="52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Freeform 6"/>
              <p:cNvSpPr>
                <a:spLocks noEditPoints="1"/>
              </p:cNvSpPr>
              <p:nvPr/>
            </p:nvSpPr>
            <p:spPr bwMode="auto">
              <a:xfrm>
                <a:off x="4040504" y="3359879"/>
                <a:ext cx="459483" cy="459111"/>
              </a:xfrm>
              <a:custGeom>
                <a:avLst/>
                <a:gdLst>
                  <a:gd name="T0" fmla="*/ 262 w 524"/>
                  <a:gd name="T1" fmla="*/ 524 h 524"/>
                  <a:gd name="T2" fmla="*/ 262 w 524"/>
                  <a:gd name="T3" fmla="*/ 4 h 524"/>
                  <a:gd name="T4" fmla="*/ 331 w 524"/>
                  <a:gd name="T5" fmla="*/ 363 h 524"/>
                  <a:gd name="T6" fmla="*/ 374 w 524"/>
                  <a:gd name="T7" fmla="*/ 272 h 524"/>
                  <a:gd name="T8" fmla="*/ 390 w 524"/>
                  <a:gd name="T9" fmla="*/ 226 h 524"/>
                  <a:gd name="T10" fmla="*/ 358 w 524"/>
                  <a:gd name="T11" fmla="*/ 86 h 524"/>
                  <a:gd name="T12" fmla="*/ 303 w 524"/>
                  <a:gd name="T13" fmla="*/ 48 h 524"/>
                  <a:gd name="T14" fmla="*/ 353 w 524"/>
                  <a:gd name="T15" fmla="*/ 88 h 524"/>
                  <a:gd name="T16" fmla="*/ 392 w 524"/>
                  <a:gd name="T17" fmla="*/ 150 h 524"/>
                  <a:gd name="T18" fmla="*/ 373 w 524"/>
                  <a:gd name="T19" fmla="*/ 206 h 524"/>
                  <a:gd name="T20" fmla="*/ 313 w 524"/>
                  <a:gd name="T21" fmla="*/ 119 h 524"/>
                  <a:gd name="T22" fmla="*/ 264 w 524"/>
                  <a:gd name="T23" fmla="*/ 119 h 524"/>
                  <a:gd name="T24" fmla="*/ 186 w 524"/>
                  <a:gd name="T25" fmla="*/ 126 h 524"/>
                  <a:gd name="T26" fmla="*/ 146 w 524"/>
                  <a:gd name="T27" fmla="*/ 204 h 524"/>
                  <a:gd name="T28" fmla="*/ 128 w 524"/>
                  <a:gd name="T29" fmla="*/ 150 h 524"/>
                  <a:gd name="T30" fmla="*/ 152 w 524"/>
                  <a:gd name="T31" fmla="*/ 97 h 524"/>
                  <a:gd name="T32" fmla="*/ 150 w 524"/>
                  <a:gd name="T33" fmla="*/ 66 h 524"/>
                  <a:gd name="T34" fmla="*/ 227 w 524"/>
                  <a:gd name="T35" fmla="*/ 63 h 524"/>
                  <a:gd name="T36" fmla="*/ 303 w 524"/>
                  <a:gd name="T37" fmla="*/ 44 h 524"/>
                  <a:gd name="T38" fmla="*/ 149 w 524"/>
                  <a:gd name="T39" fmla="*/ 62 h 524"/>
                  <a:gd name="T40" fmla="*/ 133 w 524"/>
                  <a:gd name="T41" fmla="*/ 219 h 524"/>
                  <a:gd name="T42" fmla="*/ 140 w 524"/>
                  <a:gd name="T43" fmla="*/ 272 h 524"/>
                  <a:gd name="T44" fmla="*/ 166 w 524"/>
                  <a:gd name="T45" fmla="*/ 340 h 524"/>
                  <a:gd name="T46" fmla="*/ 4 w 524"/>
                  <a:gd name="T47" fmla="*/ 262 h 524"/>
                  <a:gd name="T48" fmla="*/ 261 w 524"/>
                  <a:gd name="T49" fmla="*/ 398 h 524"/>
                  <a:gd name="T50" fmla="*/ 318 w 524"/>
                  <a:gd name="T51" fmla="*/ 376 h 524"/>
                  <a:gd name="T52" fmla="*/ 260 w 524"/>
                  <a:gd name="T53" fmla="*/ 428 h 524"/>
                  <a:gd name="T54" fmla="*/ 202 w 524"/>
                  <a:gd name="T55" fmla="*/ 376 h 524"/>
                  <a:gd name="T56" fmla="*/ 259 w 524"/>
                  <a:gd name="T57" fmla="*/ 398 h 524"/>
                  <a:gd name="T58" fmla="*/ 307 w 524"/>
                  <a:gd name="T59" fmla="*/ 381 h 524"/>
                  <a:gd name="T60" fmla="*/ 260 w 524"/>
                  <a:gd name="T61" fmla="*/ 394 h 524"/>
                  <a:gd name="T62" fmla="*/ 259 w 524"/>
                  <a:gd name="T63" fmla="*/ 394 h 524"/>
                  <a:gd name="T64" fmla="*/ 212 w 524"/>
                  <a:gd name="T65" fmla="*/ 380 h 524"/>
                  <a:gd name="T66" fmla="*/ 150 w 524"/>
                  <a:gd name="T67" fmla="*/ 286 h 524"/>
                  <a:gd name="T68" fmla="*/ 195 w 524"/>
                  <a:gd name="T69" fmla="*/ 126 h 524"/>
                  <a:gd name="T70" fmla="*/ 309 w 524"/>
                  <a:gd name="T71" fmla="*/ 124 h 524"/>
                  <a:gd name="T72" fmla="*/ 370 w 524"/>
                  <a:gd name="T73" fmla="*/ 214 h 524"/>
                  <a:gd name="T74" fmla="*/ 370 w 524"/>
                  <a:gd name="T75" fmla="*/ 234 h 524"/>
                  <a:gd name="T76" fmla="*/ 351 w 524"/>
                  <a:gd name="T77" fmla="*/ 337 h 524"/>
                  <a:gd name="T78" fmla="*/ 134 w 524"/>
                  <a:gd name="T79" fmla="*/ 224 h 524"/>
                  <a:gd name="T80" fmla="*/ 146 w 524"/>
                  <a:gd name="T81" fmla="*/ 268 h 524"/>
                  <a:gd name="T82" fmla="*/ 134 w 524"/>
                  <a:gd name="T83" fmla="*/ 226 h 524"/>
                  <a:gd name="T84" fmla="*/ 386 w 524"/>
                  <a:gd name="T85" fmla="*/ 262 h 524"/>
                  <a:gd name="T86" fmla="*/ 374 w 524"/>
                  <a:gd name="T87" fmla="*/ 234 h 524"/>
                  <a:gd name="T88" fmla="*/ 262 w 524"/>
                  <a:gd name="T89" fmla="*/ 520 h 524"/>
                  <a:gd name="T90" fmla="*/ 193 w 524"/>
                  <a:gd name="T91" fmla="*/ 367 h 524"/>
                  <a:gd name="T92" fmla="*/ 246 w 524"/>
                  <a:gd name="T93" fmla="*/ 426 h 524"/>
                  <a:gd name="T94" fmla="*/ 320 w 524"/>
                  <a:gd name="T95" fmla="*/ 380 h 524"/>
                  <a:gd name="T96" fmla="*/ 414 w 524"/>
                  <a:gd name="T97" fmla="*/ 388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24" h="524">
                    <a:moveTo>
                      <a:pt x="262" y="0"/>
                    </a:moveTo>
                    <a:cubicBezTo>
                      <a:pt x="118" y="0"/>
                      <a:pt x="0" y="118"/>
                      <a:pt x="0" y="262"/>
                    </a:cubicBezTo>
                    <a:cubicBezTo>
                      <a:pt x="0" y="406"/>
                      <a:pt x="118" y="524"/>
                      <a:pt x="262" y="524"/>
                    </a:cubicBezTo>
                    <a:cubicBezTo>
                      <a:pt x="406" y="524"/>
                      <a:pt x="524" y="406"/>
                      <a:pt x="524" y="262"/>
                    </a:cubicBezTo>
                    <a:cubicBezTo>
                      <a:pt x="524" y="118"/>
                      <a:pt x="406" y="0"/>
                      <a:pt x="262" y="0"/>
                    </a:cubicBezTo>
                    <a:close/>
                    <a:moveTo>
                      <a:pt x="262" y="4"/>
                    </a:moveTo>
                    <a:cubicBezTo>
                      <a:pt x="404" y="4"/>
                      <a:pt x="520" y="120"/>
                      <a:pt x="520" y="262"/>
                    </a:cubicBezTo>
                    <a:cubicBezTo>
                      <a:pt x="520" y="320"/>
                      <a:pt x="501" y="374"/>
                      <a:pt x="468" y="417"/>
                    </a:cubicBezTo>
                    <a:cubicBezTo>
                      <a:pt x="444" y="392"/>
                      <a:pt x="395" y="372"/>
                      <a:pt x="331" y="363"/>
                    </a:cubicBezTo>
                    <a:cubicBezTo>
                      <a:pt x="337" y="357"/>
                      <a:pt x="345" y="349"/>
                      <a:pt x="354" y="340"/>
                    </a:cubicBezTo>
                    <a:cubicBezTo>
                      <a:pt x="376" y="316"/>
                      <a:pt x="374" y="286"/>
                      <a:pt x="374" y="286"/>
                    </a:cubicBezTo>
                    <a:cubicBezTo>
                      <a:pt x="374" y="272"/>
                      <a:pt x="374" y="272"/>
                      <a:pt x="374" y="272"/>
                    </a:cubicBezTo>
                    <a:cubicBezTo>
                      <a:pt x="380" y="272"/>
                      <a:pt x="380" y="272"/>
                      <a:pt x="380" y="272"/>
                    </a:cubicBezTo>
                    <a:cubicBezTo>
                      <a:pt x="386" y="272"/>
                      <a:pt x="390" y="268"/>
                      <a:pt x="390" y="262"/>
                    </a:cubicBezTo>
                    <a:cubicBezTo>
                      <a:pt x="390" y="226"/>
                      <a:pt x="390" y="226"/>
                      <a:pt x="390" y="226"/>
                    </a:cubicBezTo>
                    <a:cubicBezTo>
                      <a:pt x="390" y="223"/>
                      <a:pt x="389" y="220"/>
                      <a:pt x="386" y="218"/>
                    </a:cubicBezTo>
                    <a:cubicBezTo>
                      <a:pt x="388" y="206"/>
                      <a:pt x="392" y="185"/>
                      <a:pt x="396" y="150"/>
                    </a:cubicBezTo>
                    <a:cubicBezTo>
                      <a:pt x="399" y="118"/>
                      <a:pt x="381" y="98"/>
                      <a:pt x="358" y="86"/>
                    </a:cubicBezTo>
                    <a:cubicBezTo>
                      <a:pt x="358" y="79"/>
                      <a:pt x="355" y="64"/>
                      <a:pt x="335" y="52"/>
                    </a:cubicBezTo>
                    <a:cubicBezTo>
                      <a:pt x="327" y="46"/>
                      <a:pt x="316" y="44"/>
                      <a:pt x="303" y="44"/>
                    </a:cubicBezTo>
                    <a:cubicBezTo>
                      <a:pt x="303" y="48"/>
                      <a:pt x="303" y="48"/>
                      <a:pt x="303" y="48"/>
                    </a:cubicBezTo>
                    <a:cubicBezTo>
                      <a:pt x="316" y="48"/>
                      <a:pt x="326" y="50"/>
                      <a:pt x="333" y="55"/>
                    </a:cubicBezTo>
                    <a:cubicBezTo>
                      <a:pt x="350" y="66"/>
                      <a:pt x="353" y="77"/>
                      <a:pt x="354" y="83"/>
                    </a:cubicBezTo>
                    <a:cubicBezTo>
                      <a:pt x="354" y="85"/>
                      <a:pt x="354" y="87"/>
                      <a:pt x="353" y="88"/>
                    </a:cubicBezTo>
                    <a:cubicBezTo>
                      <a:pt x="355" y="88"/>
                      <a:pt x="356" y="89"/>
                      <a:pt x="357" y="90"/>
                    </a:cubicBezTo>
                    <a:cubicBezTo>
                      <a:pt x="365" y="94"/>
                      <a:pt x="373" y="100"/>
                      <a:pt x="378" y="106"/>
                    </a:cubicBezTo>
                    <a:cubicBezTo>
                      <a:pt x="389" y="118"/>
                      <a:pt x="393" y="133"/>
                      <a:pt x="392" y="150"/>
                    </a:cubicBezTo>
                    <a:cubicBezTo>
                      <a:pt x="386" y="203"/>
                      <a:pt x="382" y="223"/>
                      <a:pt x="380" y="230"/>
                    </a:cubicBezTo>
                    <a:cubicBezTo>
                      <a:pt x="374" y="230"/>
                      <a:pt x="374" y="230"/>
                      <a:pt x="374" y="230"/>
                    </a:cubicBezTo>
                    <a:cubicBezTo>
                      <a:pt x="374" y="225"/>
                      <a:pt x="374" y="218"/>
                      <a:pt x="373" y="206"/>
                    </a:cubicBezTo>
                    <a:cubicBezTo>
                      <a:pt x="372" y="180"/>
                      <a:pt x="362" y="141"/>
                      <a:pt x="324" y="120"/>
                    </a:cubicBezTo>
                    <a:cubicBezTo>
                      <a:pt x="323" y="119"/>
                      <a:pt x="321" y="119"/>
                      <a:pt x="319" y="118"/>
                    </a:cubicBezTo>
                    <a:cubicBezTo>
                      <a:pt x="318" y="118"/>
                      <a:pt x="316" y="119"/>
                      <a:pt x="313" y="119"/>
                    </a:cubicBezTo>
                    <a:cubicBezTo>
                      <a:pt x="312" y="120"/>
                      <a:pt x="310" y="120"/>
                      <a:pt x="309" y="120"/>
                    </a:cubicBezTo>
                    <a:cubicBezTo>
                      <a:pt x="305" y="121"/>
                      <a:pt x="301" y="121"/>
                      <a:pt x="296" y="121"/>
                    </a:cubicBezTo>
                    <a:cubicBezTo>
                      <a:pt x="286" y="121"/>
                      <a:pt x="275" y="120"/>
                      <a:pt x="264" y="119"/>
                    </a:cubicBezTo>
                    <a:cubicBezTo>
                      <a:pt x="253" y="117"/>
                      <a:pt x="241" y="116"/>
                      <a:pt x="230" y="116"/>
                    </a:cubicBezTo>
                    <a:cubicBezTo>
                      <a:pt x="225" y="116"/>
                      <a:pt x="220" y="116"/>
                      <a:pt x="215" y="117"/>
                    </a:cubicBezTo>
                    <a:cubicBezTo>
                      <a:pt x="204" y="118"/>
                      <a:pt x="194" y="121"/>
                      <a:pt x="186" y="126"/>
                    </a:cubicBezTo>
                    <a:cubicBezTo>
                      <a:pt x="186" y="125"/>
                      <a:pt x="186" y="125"/>
                      <a:pt x="186" y="125"/>
                    </a:cubicBezTo>
                    <a:cubicBezTo>
                      <a:pt x="185" y="126"/>
                      <a:pt x="184" y="127"/>
                      <a:pt x="183" y="128"/>
                    </a:cubicBezTo>
                    <a:cubicBezTo>
                      <a:pt x="157" y="148"/>
                      <a:pt x="148" y="177"/>
                      <a:pt x="146" y="204"/>
                    </a:cubicBezTo>
                    <a:cubicBezTo>
                      <a:pt x="145" y="218"/>
                      <a:pt x="145" y="225"/>
                      <a:pt x="145" y="230"/>
                    </a:cubicBezTo>
                    <a:cubicBezTo>
                      <a:pt x="140" y="230"/>
                      <a:pt x="140" y="230"/>
                      <a:pt x="140" y="230"/>
                    </a:cubicBezTo>
                    <a:cubicBezTo>
                      <a:pt x="138" y="223"/>
                      <a:pt x="134" y="203"/>
                      <a:pt x="128" y="150"/>
                    </a:cubicBezTo>
                    <a:cubicBezTo>
                      <a:pt x="126" y="133"/>
                      <a:pt x="131" y="118"/>
                      <a:pt x="141" y="106"/>
                    </a:cubicBezTo>
                    <a:cubicBezTo>
                      <a:pt x="143" y="104"/>
                      <a:pt x="146" y="102"/>
                      <a:pt x="148" y="100"/>
                    </a:cubicBezTo>
                    <a:cubicBezTo>
                      <a:pt x="149" y="99"/>
                      <a:pt x="150" y="98"/>
                      <a:pt x="152" y="97"/>
                    </a:cubicBezTo>
                    <a:cubicBezTo>
                      <a:pt x="151" y="96"/>
                      <a:pt x="150" y="95"/>
                      <a:pt x="150" y="94"/>
                    </a:cubicBezTo>
                    <a:cubicBezTo>
                      <a:pt x="147" y="90"/>
                      <a:pt x="146" y="86"/>
                      <a:pt x="145" y="83"/>
                    </a:cubicBezTo>
                    <a:cubicBezTo>
                      <a:pt x="144" y="77"/>
                      <a:pt x="145" y="71"/>
                      <a:pt x="150" y="66"/>
                    </a:cubicBezTo>
                    <a:cubicBezTo>
                      <a:pt x="155" y="67"/>
                      <a:pt x="168" y="70"/>
                      <a:pt x="184" y="70"/>
                    </a:cubicBezTo>
                    <a:cubicBezTo>
                      <a:pt x="196" y="70"/>
                      <a:pt x="207" y="68"/>
                      <a:pt x="217" y="66"/>
                    </a:cubicBezTo>
                    <a:cubicBezTo>
                      <a:pt x="220" y="65"/>
                      <a:pt x="223" y="64"/>
                      <a:pt x="227" y="63"/>
                    </a:cubicBezTo>
                    <a:cubicBezTo>
                      <a:pt x="249" y="57"/>
                      <a:pt x="278" y="48"/>
                      <a:pt x="303" y="48"/>
                    </a:cubicBezTo>
                    <a:cubicBezTo>
                      <a:pt x="303" y="44"/>
                      <a:pt x="303" y="44"/>
                      <a:pt x="303" y="44"/>
                    </a:cubicBezTo>
                    <a:cubicBezTo>
                      <a:pt x="303" y="44"/>
                      <a:pt x="303" y="44"/>
                      <a:pt x="303" y="44"/>
                    </a:cubicBezTo>
                    <a:cubicBezTo>
                      <a:pt x="274" y="44"/>
                      <a:pt x="238" y="56"/>
                      <a:pt x="216" y="62"/>
                    </a:cubicBezTo>
                    <a:cubicBezTo>
                      <a:pt x="205" y="65"/>
                      <a:pt x="194" y="66"/>
                      <a:pt x="184" y="66"/>
                    </a:cubicBezTo>
                    <a:cubicBezTo>
                      <a:pt x="164" y="66"/>
                      <a:pt x="149" y="62"/>
                      <a:pt x="149" y="62"/>
                    </a:cubicBezTo>
                    <a:cubicBezTo>
                      <a:pt x="137" y="72"/>
                      <a:pt x="139" y="85"/>
                      <a:pt x="146" y="96"/>
                    </a:cubicBezTo>
                    <a:cubicBezTo>
                      <a:pt x="131" y="109"/>
                      <a:pt x="121" y="126"/>
                      <a:pt x="124" y="150"/>
                    </a:cubicBezTo>
                    <a:cubicBezTo>
                      <a:pt x="128" y="186"/>
                      <a:pt x="131" y="206"/>
                      <a:pt x="133" y="219"/>
                    </a:cubicBezTo>
                    <a:cubicBezTo>
                      <a:pt x="131" y="220"/>
                      <a:pt x="130" y="223"/>
                      <a:pt x="130" y="226"/>
                    </a:cubicBezTo>
                    <a:cubicBezTo>
                      <a:pt x="130" y="262"/>
                      <a:pt x="130" y="262"/>
                      <a:pt x="130" y="262"/>
                    </a:cubicBezTo>
                    <a:cubicBezTo>
                      <a:pt x="130" y="268"/>
                      <a:pt x="134" y="272"/>
                      <a:pt x="140" y="272"/>
                    </a:cubicBezTo>
                    <a:cubicBezTo>
                      <a:pt x="146" y="272"/>
                      <a:pt x="146" y="272"/>
                      <a:pt x="146" y="272"/>
                    </a:cubicBezTo>
                    <a:cubicBezTo>
                      <a:pt x="146" y="286"/>
                      <a:pt x="146" y="286"/>
                      <a:pt x="146" y="286"/>
                    </a:cubicBezTo>
                    <a:cubicBezTo>
                      <a:pt x="146" y="286"/>
                      <a:pt x="144" y="318"/>
                      <a:pt x="166" y="340"/>
                    </a:cubicBezTo>
                    <a:cubicBezTo>
                      <a:pt x="175" y="349"/>
                      <a:pt x="183" y="357"/>
                      <a:pt x="189" y="364"/>
                    </a:cubicBezTo>
                    <a:cubicBezTo>
                      <a:pt x="127" y="372"/>
                      <a:pt x="79" y="391"/>
                      <a:pt x="56" y="417"/>
                    </a:cubicBezTo>
                    <a:cubicBezTo>
                      <a:pt x="23" y="373"/>
                      <a:pt x="4" y="320"/>
                      <a:pt x="4" y="262"/>
                    </a:cubicBezTo>
                    <a:cubicBezTo>
                      <a:pt x="4" y="120"/>
                      <a:pt x="120" y="4"/>
                      <a:pt x="262" y="4"/>
                    </a:cubicBezTo>
                    <a:close/>
                    <a:moveTo>
                      <a:pt x="260" y="398"/>
                    </a:moveTo>
                    <a:cubicBezTo>
                      <a:pt x="260" y="398"/>
                      <a:pt x="260" y="398"/>
                      <a:pt x="261" y="398"/>
                    </a:cubicBezTo>
                    <a:cubicBezTo>
                      <a:pt x="261" y="398"/>
                      <a:pt x="261" y="398"/>
                      <a:pt x="261" y="398"/>
                    </a:cubicBezTo>
                    <a:cubicBezTo>
                      <a:pt x="300" y="397"/>
                      <a:pt x="310" y="383"/>
                      <a:pt x="310" y="383"/>
                    </a:cubicBezTo>
                    <a:cubicBezTo>
                      <a:pt x="310" y="383"/>
                      <a:pt x="313" y="380"/>
                      <a:pt x="318" y="376"/>
                    </a:cubicBezTo>
                    <a:cubicBezTo>
                      <a:pt x="318" y="376"/>
                      <a:pt x="318" y="377"/>
                      <a:pt x="317" y="377"/>
                    </a:cubicBezTo>
                    <a:cubicBezTo>
                      <a:pt x="271" y="423"/>
                      <a:pt x="271" y="423"/>
                      <a:pt x="271" y="423"/>
                    </a:cubicBezTo>
                    <a:cubicBezTo>
                      <a:pt x="268" y="426"/>
                      <a:pt x="264" y="428"/>
                      <a:pt x="260" y="428"/>
                    </a:cubicBezTo>
                    <a:cubicBezTo>
                      <a:pt x="256" y="428"/>
                      <a:pt x="252" y="426"/>
                      <a:pt x="249" y="423"/>
                    </a:cubicBezTo>
                    <a:cubicBezTo>
                      <a:pt x="203" y="377"/>
                      <a:pt x="203" y="377"/>
                      <a:pt x="203" y="377"/>
                    </a:cubicBezTo>
                    <a:cubicBezTo>
                      <a:pt x="203" y="377"/>
                      <a:pt x="202" y="377"/>
                      <a:pt x="202" y="376"/>
                    </a:cubicBezTo>
                    <a:cubicBezTo>
                      <a:pt x="207" y="381"/>
                      <a:pt x="209" y="383"/>
                      <a:pt x="209" y="383"/>
                    </a:cubicBezTo>
                    <a:cubicBezTo>
                      <a:pt x="209" y="383"/>
                      <a:pt x="219" y="397"/>
                      <a:pt x="259" y="398"/>
                    </a:cubicBezTo>
                    <a:cubicBezTo>
                      <a:pt x="259" y="398"/>
                      <a:pt x="259" y="398"/>
                      <a:pt x="259" y="398"/>
                    </a:cubicBezTo>
                    <a:cubicBezTo>
                      <a:pt x="259" y="398"/>
                      <a:pt x="259" y="398"/>
                      <a:pt x="260" y="398"/>
                    </a:cubicBezTo>
                    <a:close/>
                    <a:moveTo>
                      <a:pt x="307" y="380"/>
                    </a:moveTo>
                    <a:cubicBezTo>
                      <a:pt x="307" y="380"/>
                      <a:pt x="307" y="380"/>
                      <a:pt x="307" y="381"/>
                    </a:cubicBezTo>
                    <a:cubicBezTo>
                      <a:pt x="307" y="381"/>
                      <a:pt x="297" y="394"/>
                      <a:pt x="261" y="394"/>
                    </a:cubicBezTo>
                    <a:cubicBezTo>
                      <a:pt x="261" y="394"/>
                      <a:pt x="260" y="394"/>
                      <a:pt x="260" y="394"/>
                    </a:cubicBezTo>
                    <a:cubicBezTo>
                      <a:pt x="260" y="394"/>
                      <a:pt x="260" y="394"/>
                      <a:pt x="260" y="394"/>
                    </a:cubicBezTo>
                    <a:cubicBezTo>
                      <a:pt x="260" y="394"/>
                      <a:pt x="260" y="394"/>
                      <a:pt x="260" y="394"/>
                    </a:cubicBezTo>
                    <a:cubicBezTo>
                      <a:pt x="259" y="394"/>
                      <a:pt x="259" y="394"/>
                      <a:pt x="259" y="394"/>
                    </a:cubicBezTo>
                    <a:cubicBezTo>
                      <a:pt x="259" y="394"/>
                      <a:pt x="259" y="394"/>
                      <a:pt x="259" y="394"/>
                    </a:cubicBezTo>
                    <a:cubicBezTo>
                      <a:pt x="259" y="394"/>
                      <a:pt x="259" y="394"/>
                      <a:pt x="259" y="394"/>
                    </a:cubicBezTo>
                    <a:cubicBezTo>
                      <a:pt x="222" y="394"/>
                      <a:pt x="213" y="381"/>
                      <a:pt x="213" y="381"/>
                    </a:cubicBezTo>
                    <a:cubicBezTo>
                      <a:pt x="212" y="381"/>
                      <a:pt x="212" y="380"/>
                      <a:pt x="212" y="380"/>
                    </a:cubicBezTo>
                    <a:cubicBezTo>
                      <a:pt x="212" y="380"/>
                      <a:pt x="193" y="362"/>
                      <a:pt x="169" y="337"/>
                    </a:cubicBezTo>
                    <a:cubicBezTo>
                      <a:pt x="148" y="317"/>
                      <a:pt x="150" y="287"/>
                      <a:pt x="150" y="286"/>
                    </a:cubicBezTo>
                    <a:cubicBezTo>
                      <a:pt x="150" y="286"/>
                      <a:pt x="150" y="286"/>
                      <a:pt x="150" y="286"/>
                    </a:cubicBezTo>
                    <a:cubicBezTo>
                      <a:pt x="150" y="209"/>
                      <a:pt x="150" y="209"/>
                      <a:pt x="150" y="209"/>
                    </a:cubicBezTo>
                    <a:cubicBezTo>
                      <a:pt x="150" y="207"/>
                      <a:pt x="150" y="206"/>
                      <a:pt x="150" y="204"/>
                    </a:cubicBezTo>
                    <a:cubicBezTo>
                      <a:pt x="153" y="176"/>
                      <a:pt x="163" y="144"/>
                      <a:pt x="195" y="126"/>
                    </a:cubicBezTo>
                    <a:cubicBezTo>
                      <a:pt x="205" y="121"/>
                      <a:pt x="218" y="120"/>
                      <a:pt x="230" y="120"/>
                    </a:cubicBezTo>
                    <a:cubicBezTo>
                      <a:pt x="252" y="120"/>
                      <a:pt x="275" y="125"/>
                      <a:pt x="296" y="125"/>
                    </a:cubicBezTo>
                    <a:cubicBezTo>
                      <a:pt x="301" y="125"/>
                      <a:pt x="305" y="125"/>
                      <a:pt x="309" y="124"/>
                    </a:cubicBezTo>
                    <a:cubicBezTo>
                      <a:pt x="313" y="124"/>
                      <a:pt x="316" y="123"/>
                      <a:pt x="319" y="122"/>
                    </a:cubicBezTo>
                    <a:cubicBezTo>
                      <a:pt x="357" y="140"/>
                      <a:pt x="368" y="176"/>
                      <a:pt x="369" y="206"/>
                    </a:cubicBezTo>
                    <a:cubicBezTo>
                      <a:pt x="370" y="209"/>
                      <a:pt x="370" y="212"/>
                      <a:pt x="370" y="214"/>
                    </a:cubicBezTo>
                    <a:cubicBezTo>
                      <a:pt x="370" y="233"/>
                      <a:pt x="370" y="233"/>
                      <a:pt x="370" y="233"/>
                    </a:cubicBezTo>
                    <a:cubicBezTo>
                      <a:pt x="370" y="234"/>
                      <a:pt x="370" y="234"/>
                      <a:pt x="370" y="234"/>
                    </a:cubicBezTo>
                    <a:cubicBezTo>
                      <a:pt x="370" y="234"/>
                      <a:pt x="370" y="234"/>
                      <a:pt x="370" y="234"/>
                    </a:cubicBezTo>
                    <a:cubicBezTo>
                      <a:pt x="370" y="286"/>
                      <a:pt x="370" y="286"/>
                      <a:pt x="370" y="286"/>
                    </a:cubicBezTo>
                    <a:cubicBezTo>
                      <a:pt x="370" y="286"/>
                      <a:pt x="370" y="286"/>
                      <a:pt x="370" y="286"/>
                    </a:cubicBezTo>
                    <a:cubicBezTo>
                      <a:pt x="370" y="287"/>
                      <a:pt x="372" y="315"/>
                      <a:pt x="351" y="337"/>
                    </a:cubicBezTo>
                    <a:cubicBezTo>
                      <a:pt x="327" y="363"/>
                      <a:pt x="308" y="380"/>
                      <a:pt x="307" y="380"/>
                    </a:cubicBezTo>
                    <a:close/>
                    <a:moveTo>
                      <a:pt x="134" y="226"/>
                    </a:moveTo>
                    <a:cubicBezTo>
                      <a:pt x="134" y="225"/>
                      <a:pt x="134" y="225"/>
                      <a:pt x="134" y="224"/>
                    </a:cubicBezTo>
                    <a:cubicBezTo>
                      <a:pt x="136" y="232"/>
                      <a:pt x="137" y="234"/>
                      <a:pt x="137" y="234"/>
                    </a:cubicBezTo>
                    <a:cubicBezTo>
                      <a:pt x="146" y="234"/>
                      <a:pt x="146" y="234"/>
                      <a:pt x="146" y="234"/>
                    </a:cubicBezTo>
                    <a:cubicBezTo>
                      <a:pt x="146" y="268"/>
                      <a:pt x="146" y="268"/>
                      <a:pt x="146" y="268"/>
                    </a:cubicBezTo>
                    <a:cubicBezTo>
                      <a:pt x="140" y="268"/>
                      <a:pt x="140" y="268"/>
                      <a:pt x="140" y="268"/>
                    </a:cubicBezTo>
                    <a:cubicBezTo>
                      <a:pt x="137" y="268"/>
                      <a:pt x="134" y="265"/>
                      <a:pt x="134" y="262"/>
                    </a:cubicBezTo>
                    <a:lnTo>
                      <a:pt x="134" y="226"/>
                    </a:lnTo>
                    <a:close/>
                    <a:moveTo>
                      <a:pt x="385" y="223"/>
                    </a:moveTo>
                    <a:cubicBezTo>
                      <a:pt x="386" y="224"/>
                      <a:pt x="386" y="225"/>
                      <a:pt x="386" y="226"/>
                    </a:cubicBezTo>
                    <a:cubicBezTo>
                      <a:pt x="386" y="262"/>
                      <a:pt x="386" y="262"/>
                      <a:pt x="386" y="262"/>
                    </a:cubicBezTo>
                    <a:cubicBezTo>
                      <a:pt x="386" y="265"/>
                      <a:pt x="383" y="268"/>
                      <a:pt x="380" y="268"/>
                    </a:cubicBezTo>
                    <a:cubicBezTo>
                      <a:pt x="374" y="268"/>
                      <a:pt x="374" y="268"/>
                      <a:pt x="374" y="268"/>
                    </a:cubicBezTo>
                    <a:cubicBezTo>
                      <a:pt x="374" y="234"/>
                      <a:pt x="374" y="234"/>
                      <a:pt x="374" y="234"/>
                    </a:cubicBezTo>
                    <a:cubicBezTo>
                      <a:pt x="383" y="234"/>
                      <a:pt x="383" y="234"/>
                      <a:pt x="383" y="234"/>
                    </a:cubicBezTo>
                    <a:cubicBezTo>
                      <a:pt x="383" y="234"/>
                      <a:pt x="384" y="232"/>
                      <a:pt x="385" y="223"/>
                    </a:cubicBezTo>
                    <a:close/>
                    <a:moveTo>
                      <a:pt x="262" y="520"/>
                    </a:moveTo>
                    <a:cubicBezTo>
                      <a:pt x="179" y="520"/>
                      <a:pt x="105" y="481"/>
                      <a:pt x="58" y="420"/>
                    </a:cubicBezTo>
                    <a:cubicBezTo>
                      <a:pt x="69" y="407"/>
                      <a:pt x="87" y="396"/>
                      <a:pt x="111" y="387"/>
                    </a:cubicBezTo>
                    <a:cubicBezTo>
                      <a:pt x="134" y="378"/>
                      <a:pt x="162" y="371"/>
                      <a:pt x="193" y="367"/>
                    </a:cubicBezTo>
                    <a:cubicBezTo>
                      <a:pt x="195" y="369"/>
                      <a:pt x="197" y="371"/>
                      <a:pt x="198" y="372"/>
                    </a:cubicBezTo>
                    <a:cubicBezTo>
                      <a:pt x="197" y="375"/>
                      <a:pt x="198" y="378"/>
                      <a:pt x="200" y="380"/>
                    </a:cubicBezTo>
                    <a:cubicBezTo>
                      <a:pt x="246" y="426"/>
                      <a:pt x="246" y="426"/>
                      <a:pt x="246" y="426"/>
                    </a:cubicBezTo>
                    <a:cubicBezTo>
                      <a:pt x="250" y="430"/>
                      <a:pt x="255" y="432"/>
                      <a:pt x="260" y="432"/>
                    </a:cubicBezTo>
                    <a:cubicBezTo>
                      <a:pt x="265" y="432"/>
                      <a:pt x="270" y="430"/>
                      <a:pt x="274" y="426"/>
                    </a:cubicBezTo>
                    <a:cubicBezTo>
                      <a:pt x="320" y="380"/>
                      <a:pt x="320" y="380"/>
                      <a:pt x="320" y="380"/>
                    </a:cubicBezTo>
                    <a:cubicBezTo>
                      <a:pt x="322" y="378"/>
                      <a:pt x="323" y="375"/>
                      <a:pt x="322" y="372"/>
                    </a:cubicBezTo>
                    <a:cubicBezTo>
                      <a:pt x="324" y="371"/>
                      <a:pt x="325" y="369"/>
                      <a:pt x="327" y="367"/>
                    </a:cubicBezTo>
                    <a:cubicBezTo>
                      <a:pt x="359" y="371"/>
                      <a:pt x="389" y="378"/>
                      <a:pt x="414" y="388"/>
                    </a:cubicBezTo>
                    <a:cubicBezTo>
                      <a:pt x="436" y="397"/>
                      <a:pt x="454" y="408"/>
                      <a:pt x="466" y="420"/>
                    </a:cubicBezTo>
                    <a:cubicBezTo>
                      <a:pt x="418" y="481"/>
                      <a:pt x="345" y="520"/>
                      <a:pt x="262" y="5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cxnSp>
        <p:nvCxnSpPr>
          <p:cNvPr id="76" name="Straight Connector 75"/>
          <p:cNvCxnSpPr/>
          <p:nvPr/>
        </p:nvCxnSpPr>
        <p:spPr>
          <a:xfrm>
            <a:off x="0" y="2978145"/>
            <a:ext cx="9144000" cy="0"/>
          </a:xfrm>
          <a:prstGeom prst="line">
            <a:avLst/>
          </a:prstGeom>
          <a:ln>
            <a:solidFill>
              <a:srgbClr val="2C95DD"/>
            </a:solidFill>
          </a:ln>
          <a:effectLst>
            <a:glow rad="254000">
              <a:schemeClr val="tx2">
                <a:alpha val="3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01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-0.299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EMC-Tab-RG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1754910"/>
            <a:ext cx="9144000" cy="1293090"/>
          </a:xfrm>
          <a:solidFill>
            <a:schemeClr val="tx2"/>
          </a:solidFill>
          <a:ln>
            <a:noFill/>
          </a:ln>
          <a:effectLst>
            <a:glow rad="520700">
              <a:schemeClr val="tx2">
                <a:alpha val="34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tlCol="0" anchor="t"/>
          <a:lstStyle/>
          <a:p>
            <a:pPr algn="ctr"/>
            <a:r>
              <a:rPr lang="zh-CN" altLang="en-US" sz="3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获得</a:t>
            </a:r>
            <a:r>
              <a:rPr lang="en-US" sz="3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US" sz="3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DGE</a:t>
            </a:r>
            <a:endParaRPr lang="en-US" sz="3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97301" y="3579342"/>
            <a:ext cx="2504256" cy="731520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提高</a:t>
            </a:r>
            <a:r>
              <a:rPr 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 </a:t>
            </a:r>
          </a:p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生产率</a:t>
            </a:r>
            <a:endParaRPr lang="en-US" sz="20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9199" y="555186"/>
            <a:ext cx="2124796" cy="731520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en-US" altLang="zh-CN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36T</a:t>
            </a: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容量</a:t>
            </a:r>
            <a:endParaRPr lang="en-US" sz="20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1502" y="3579342"/>
            <a:ext cx="2680190" cy="731520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简约</a:t>
            </a:r>
            <a:endParaRPr lang="en-US" altLang="zh-CN" sz="2000" dirty="0" smtClean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管理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33538" y="555186"/>
            <a:ext cx="2231782" cy="731520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端到端</a:t>
            </a:r>
            <a:endParaRPr lang="en-US" altLang="zh-CN" sz="2000" dirty="0" smtClean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000" dirty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一致性</a:t>
            </a:r>
            <a:endParaRPr lang="en-US" sz="20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58447" y="2267540"/>
            <a:ext cx="2627108" cy="2275281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chemeClr val="bg1">
                <a:alpha val="4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62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2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2112" y="-283436"/>
            <a:ext cx="9144000" cy="6906576"/>
          </a:xfrm>
          <a:prstGeom prst="rect">
            <a:avLst/>
          </a:prstGeom>
          <a:gradFill flip="none" rotWithShape="1">
            <a:gsLst>
              <a:gs pos="15000">
                <a:schemeClr val="tx2"/>
              </a:gs>
              <a:gs pos="58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Picture 10" descr="EMC-Tab-RG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63178" y="470362"/>
            <a:ext cx="24176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zh-CN" altLang="en-US" sz="2000" dirty="0" smtClean="0">
                <a:solidFill>
                  <a:srgbClr val="2C95DD"/>
                </a:solidFill>
              </a:rPr>
              <a:t>不断增加的</a:t>
            </a:r>
            <a:r>
              <a:rPr lang="en-US" sz="2000" dirty="0" smtClean="0">
                <a:solidFill>
                  <a:srgbClr val="2C95DD"/>
                </a:solidFill>
              </a:rPr>
              <a:t/>
            </a:r>
            <a:br>
              <a:rPr lang="en-US" sz="2000" dirty="0" smtClean="0">
                <a:solidFill>
                  <a:srgbClr val="2C95DD"/>
                </a:solidFill>
              </a:rPr>
            </a:br>
            <a:r>
              <a:rPr lang="zh-CN" altLang="en-US" sz="4000" dirty="0" smtClean="0">
                <a:solidFill>
                  <a:srgbClr val="2C95DD"/>
                </a:solidFill>
              </a:rPr>
              <a:t>核心 压力</a:t>
            </a:r>
            <a:endParaRPr lang="en-US" sz="2000" dirty="0">
              <a:solidFill>
                <a:srgbClr val="2C95DD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93690" y="450573"/>
            <a:ext cx="8057117" cy="4330149"/>
            <a:chOff x="593690" y="450573"/>
            <a:chExt cx="8057117" cy="4330149"/>
          </a:xfrm>
        </p:grpSpPr>
        <p:cxnSp>
          <p:nvCxnSpPr>
            <p:cNvPr id="21" name="Straight Connector 20"/>
            <p:cNvCxnSpPr>
              <a:stCxn id="100" idx="2"/>
            </p:cNvCxnSpPr>
            <p:nvPr/>
          </p:nvCxnSpPr>
          <p:spPr>
            <a:xfrm flipH="1">
              <a:off x="1891058" y="3352800"/>
              <a:ext cx="1080742" cy="142875"/>
            </a:xfrm>
            <a:prstGeom prst="line">
              <a:avLst/>
            </a:prstGeom>
            <a:ln w="12700" cmpd="sng">
              <a:solidFill>
                <a:srgbClr val="2C95D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694389" y="944981"/>
              <a:ext cx="1720516" cy="1261936"/>
            </a:xfrm>
            <a:prstGeom prst="line">
              <a:avLst/>
            </a:prstGeom>
            <a:ln w="12700" cmpd="sng">
              <a:solidFill>
                <a:srgbClr val="2C95D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6102400" y="2553383"/>
              <a:ext cx="1125781" cy="353969"/>
            </a:xfrm>
            <a:prstGeom prst="line">
              <a:avLst/>
            </a:prstGeom>
            <a:ln w="12700" cmpd="sng">
              <a:solidFill>
                <a:srgbClr val="2C95D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2229066" y="4119980"/>
              <a:ext cx="937579" cy="489470"/>
            </a:xfrm>
            <a:prstGeom prst="line">
              <a:avLst/>
            </a:prstGeom>
            <a:ln w="12700" cmpd="sng">
              <a:solidFill>
                <a:srgbClr val="2C95D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00" idx="1"/>
            </p:cNvCxnSpPr>
            <p:nvPr/>
          </p:nvCxnSpPr>
          <p:spPr>
            <a:xfrm flipH="1" flipV="1">
              <a:off x="1117603" y="719669"/>
              <a:ext cx="2322885" cy="1501619"/>
            </a:xfrm>
            <a:prstGeom prst="line">
              <a:avLst/>
            </a:prstGeom>
            <a:ln w="12700" cmpd="sng">
              <a:solidFill>
                <a:srgbClr val="2C95D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6116048" y="3797651"/>
              <a:ext cx="1242743" cy="255236"/>
            </a:xfrm>
            <a:prstGeom prst="line">
              <a:avLst/>
            </a:prstGeom>
            <a:ln w="12700" cmpd="sng">
              <a:solidFill>
                <a:srgbClr val="2C95D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 flipV="1">
              <a:off x="910744" y="1813018"/>
              <a:ext cx="2288486" cy="711108"/>
            </a:xfrm>
            <a:prstGeom prst="line">
              <a:avLst/>
            </a:prstGeom>
            <a:ln w="12700" cmpd="sng">
              <a:solidFill>
                <a:srgbClr val="2C95D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 flipV="1">
              <a:off x="2129991" y="2509520"/>
              <a:ext cx="941968" cy="272773"/>
            </a:xfrm>
            <a:prstGeom prst="line">
              <a:avLst/>
            </a:prstGeom>
            <a:ln w="12700" cmpd="sng">
              <a:solidFill>
                <a:srgbClr val="2C95D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5976520" y="1217701"/>
              <a:ext cx="2491749" cy="1362404"/>
            </a:xfrm>
            <a:prstGeom prst="line">
              <a:avLst/>
            </a:prstGeom>
            <a:ln w="12700" cmpd="sng">
              <a:solidFill>
                <a:srgbClr val="2C95D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itle 5"/>
            <p:cNvSpPr txBox="1">
              <a:spLocks/>
            </p:cNvSpPr>
            <p:nvPr/>
          </p:nvSpPr>
          <p:spPr>
            <a:xfrm>
              <a:off x="593690" y="1013169"/>
              <a:ext cx="1097280" cy="365760"/>
            </a:xfrm>
            <a:prstGeom prst="rect">
              <a:avLst/>
            </a:prstGeom>
          </p:spPr>
          <p:txBody>
            <a:bodyPr lIns="0" tIns="0" rIns="0" bIns="0" anchor="ctr" anchorCtr="0"/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kern="1200" cap="all" baseline="0">
                  <a:solidFill>
                    <a:schemeClr val="tx2"/>
                  </a:solidFill>
                  <a:latin typeface="+mj-lt"/>
                  <a:ea typeface="+mj-ea"/>
                  <a:cs typeface="Verdana"/>
                </a:defRPr>
              </a:lvl1pPr>
            </a:lstStyle>
            <a:p>
              <a:pPr algn="ctr"/>
              <a:r>
                <a:rPr lang="zh-CN" altLang="en-US" sz="2000" dirty="0" smtClean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rPr>
                <a:t>边缘</a:t>
              </a:r>
              <a:endParaRPr 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endParaRPr>
            </a:p>
            <a:p>
              <a:pPr algn="ctr"/>
              <a:r>
                <a:rPr lang="en-US" sz="2000" dirty="0" smtClean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rPr>
                <a:t>Edge</a:t>
              </a:r>
              <a:endParaRPr lang="en-US" sz="2000" dirty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  <p:sp>
          <p:nvSpPr>
            <p:cNvPr id="62" name="Title 5"/>
            <p:cNvSpPr txBox="1">
              <a:spLocks/>
            </p:cNvSpPr>
            <p:nvPr/>
          </p:nvSpPr>
          <p:spPr>
            <a:xfrm>
              <a:off x="1294280" y="3784003"/>
              <a:ext cx="1097280" cy="365760"/>
            </a:xfrm>
            <a:prstGeom prst="rect">
              <a:avLst/>
            </a:prstGeom>
          </p:spPr>
          <p:txBody>
            <a:bodyPr lIns="0" tIns="0" rIns="0" bIns="0" anchor="ctr" anchorCtr="0"/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kern="1200" cap="all" baseline="0">
                  <a:solidFill>
                    <a:schemeClr val="tx2"/>
                  </a:solidFill>
                  <a:latin typeface="+mj-lt"/>
                  <a:ea typeface="+mj-ea"/>
                  <a:cs typeface="Verdana"/>
                </a:defRPr>
              </a:lvl1pPr>
            </a:lstStyle>
            <a:p>
              <a:pPr algn="ctr"/>
              <a:r>
                <a:rPr lang="zh-CN" altLang="en-US" sz="2000" dirty="0" smtClean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rPr>
                <a:t>边缘</a:t>
              </a:r>
              <a:endParaRPr 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endParaRPr>
            </a:p>
            <a:p>
              <a:pPr algn="ctr"/>
              <a:r>
                <a:rPr lang="en-US" sz="2000" dirty="0" smtClean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rPr>
                <a:t>Edge</a:t>
              </a:r>
              <a:endParaRPr lang="en-US" sz="2000" dirty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  <p:sp>
          <p:nvSpPr>
            <p:cNvPr id="63" name="Title 5"/>
            <p:cNvSpPr txBox="1">
              <a:spLocks/>
            </p:cNvSpPr>
            <p:nvPr/>
          </p:nvSpPr>
          <p:spPr>
            <a:xfrm>
              <a:off x="6646208" y="2822875"/>
              <a:ext cx="1097280" cy="365760"/>
            </a:xfrm>
            <a:prstGeom prst="rect">
              <a:avLst/>
            </a:prstGeom>
          </p:spPr>
          <p:txBody>
            <a:bodyPr lIns="0" tIns="0" rIns="0" bIns="0" anchor="ctr" anchorCtr="0"/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kern="1200" cap="all" baseline="0">
                  <a:solidFill>
                    <a:schemeClr val="tx2"/>
                  </a:solidFill>
                  <a:latin typeface="+mj-lt"/>
                  <a:ea typeface="+mj-ea"/>
                  <a:cs typeface="Verdana"/>
                </a:defRPr>
              </a:lvl1pPr>
            </a:lstStyle>
            <a:p>
              <a:pPr algn="ctr"/>
              <a:r>
                <a:rPr lang="zh-CN" altLang="en-US" sz="2000" dirty="0" smtClean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rPr>
                <a:t>边缘</a:t>
              </a:r>
              <a:endParaRPr 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endParaRPr>
            </a:p>
            <a:p>
              <a:pPr algn="ctr"/>
              <a:r>
                <a:rPr lang="en-US" sz="2000" dirty="0" smtClean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rPr>
                <a:t>Edge</a:t>
              </a:r>
              <a:endParaRPr lang="en-US" sz="2000" dirty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 rot="10800000" flipV="1">
              <a:off x="7198113" y="696070"/>
              <a:ext cx="502930" cy="502920"/>
            </a:xfrm>
            <a:prstGeom prst="ellipse">
              <a:avLst/>
            </a:prstGeom>
            <a:solidFill>
              <a:srgbClr val="000000"/>
            </a:solidFill>
            <a:ln w="3175" cmpd="sng">
              <a:solidFill>
                <a:srgbClr val="2C95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 rot="10800000" flipV="1">
              <a:off x="8376482" y="1027705"/>
              <a:ext cx="274325" cy="274320"/>
            </a:xfrm>
            <a:prstGeom prst="ellipse">
              <a:avLst/>
            </a:prstGeom>
            <a:solidFill>
              <a:srgbClr val="000000"/>
            </a:solidFill>
            <a:ln w="3175" cmpd="sng">
              <a:solidFill>
                <a:srgbClr val="2C95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 rot="10800000" flipV="1">
              <a:off x="6939696" y="2279373"/>
              <a:ext cx="502930" cy="502920"/>
            </a:xfrm>
            <a:prstGeom prst="ellipse">
              <a:avLst/>
            </a:prstGeom>
            <a:solidFill>
              <a:srgbClr val="000000"/>
            </a:solidFill>
            <a:ln w="3175" cmpd="sng">
              <a:solidFill>
                <a:srgbClr val="2C95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 rot="10800000" flipV="1">
              <a:off x="7322935" y="3937385"/>
              <a:ext cx="274325" cy="274320"/>
            </a:xfrm>
            <a:prstGeom prst="ellipse">
              <a:avLst/>
            </a:prstGeom>
            <a:solidFill>
              <a:srgbClr val="000000"/>
            </a:solidFill>
            <a:ln w="3175" cmpd="sng">
              <a:solidFill>
                <a:srgbClr val="2C95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 rot="10800000" flipV="1">
              <a:off x="893694" y="450573"/>
              <a:ext cx="502930" cy="502920"/>
            </a:xfrm>
            <a:prstGeom prst="ellipse">
              <a:avLst/>
            </a:prstGeom>
            <a:solidFill>
              <a:srgbClr val="000000"/>
            </a:solidFill>
            <a:ln w="3175" cmpd="sng">
              <a:solidFill>
                <a:srgbClr val="2C95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 rot="10800000" flipV="1">
              <a:off x="1599372" y="3234276"/>
              <a:ext cx="502930" cy="502920"/>
            </a:xfrm>
            <a:prstGeom prst="ellipse">
              <a:avLst/>
            </a:prstGeom>
            <a:solidFill>
              <a:srgbClr val="000000"/>
            </a:solidFill>
            <a:ln w="3175" cmpd="sng">
              <a:solidFill>
                <a:srgbClr val="2C95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 rot="10800000" flipV="1">
              <a:off x="1992381" y="2379427"/>
              <a:ext cx="274325" cy="274320"/>
            </a:xfrm>
            <a:prstGeom prst="ellipse">
              <a:avLst/>
            </a:prstGeom>
            <a:solidFill>
              <a:srgbClr val="000000"/>
            </a:solidFill>
            <a:ln w="3175" cmpd="sng">
              <a:solidFill>
                <a:srgbClr val="2C95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 rot="10800000" flipV="1">
              <a:off x="749760" y="1682348"/>
              <a:ext cx="274325" cy="274320"/>
            </a:xfrm>
            <a:prstGeom prst="ellipse">
              <a:avLst/>
            </a:prstGeom>
            <a:solidFill>
              <a:srgbClr val="000000"/>
            </a:solidFill>
            <a:ln w="3175" cmpd="sng">
              <a:solidFill>
                <a:srgbClr val="2C95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 rot="10800000" flipV="1">
              <a:off x="1992381" y="4506402"/>
              <a:ext cx="274325" cy="274320"/>
            </a:xfrm>
            <a:prstGeom prst="ellipse">
              <a:avLst/>
            </a:prstGeom>
            <a:solidFill>
              <a:srgbClr val="000000"/>
            </a:solidFill>
            <a:ln w="3175" cmpd="sng">
              <a:solidFill>
                <a:srgbClr val="2C95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9" name="Oval 98"/>
          <p:cNvSpPr/>
          <p:nvPr/>
        </p:nvSpPr>
        <p:spPr>
          <a:xfrm>
            <a:off x="3107987" y="1892193"/>
            <a:ext cx="2928027" cy="2928027"/>
          </a:xfrm>
          <a:prstGeom prst="ellipse">
            <a:avLst/>
          </a:prstGeom>
          <a:solidFill>
            <a:schemeClr val="tx1"/>
          </a:solidFill>
          <a:ln w="3175" cmpd="sng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100" name="outline"/>
          <p:cNvSpPr>
            <a:spLocks noChangeAspect="1"/>
          </p:cNvSpPr>
          <p:nvPr/>
        </p:nvSpPr>
        <p:spPr>
          <a:xfrm>
            <a:off x="2971800" y="1752600"/>
            <a:ext cx="3200400" cy="3200400"/>
          </a:xfrm>
          <a:prstGeom prst="ellipse">
            <a:avLst/>
          </a:prstGeom>
          <a:noFill/>
          <a:ln w="127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51" name="Blue Outline"/>
          <p:cNvSpPr/>
          <p:nvPr/>
        </p:nvSpPr>
        <p:spPr>
          <a:xfrm>
            <a:off x="3096638" y="1750984"/>
            <a:ext cx="2950720" cy="3188941"/>
          </a:xfrm>
          <a:custGeom>
            <a:avLst/>
            <a:gdLst>
              <a:gd name="connsiteX0" fmla="*/ 0 w 2928028"/>
              <a:gd name="connsiteY0" fmla="*/ 1464014 h 2928027"/>
              <a:gd name="connsiteX1" fmla="*/ 1464014 w 2928028"/>
              <a:gd name="connsiteY1" fmla="*/ 0 h 2928027"/>
              <a:gd name="connsiteX2" fmla="*/ 2928028 w 2928028"/>
              <a:gd name="connsiteY2" fmla="*/ 1464014 h 2928027"/>
              <a:gd name="connsiteX3" fmla="*/ 1464014 w 2928028"/>
              <a:gd name="connsiteY3" fmla="*/ 2928028 h 2928027"/>
              <a:gd name="connsiteX4" fmla="*/ 0 w 2928028"/>
              <a:gd name="connsiteY4" fmla="*/ 1464014 h 2928027"/>
              <a:gd name="connsiteX0" fmla="*/ 0 w 2928028"/>
              <a:gd name="connsiteY0" fmla="*/ 1464014 h 2928028"/>
              <a:gd name="connsiteX1" fmla="*/ 1464014 w 2928028"/>
              <a:gd name="connsiteY1" fmla="*/ 0 h 2928028"/>
              <a:gd name="connsiteX2" fmla="*/ 2928028 w 2928028"/>
              <a:gd name="connsiteY2" fmla="*/ 1464014 h 2928028"/>
              <a:gd name="connsiteX3" fmla="*/ 1464014 w 2928028"/>
              <a:gd name="connsiteY3" fmla="*/ 2928028 h 2928028"/>
              <a:gd name="connsiteX4" fmla="*/ 0 w 2928028"/>
              <a:gd name="connsiteY4" fmla="*/ 1464014 h 2928028"/>
              <a:gd name="connsiteX0" fmla="*/ 125012 w 3053040"/>
              <a:gd name="connsiteY0" fmla="*/ 1464014 h 2928028"/>
              <a:gd name="connsiteX1" fmla="*/ 1589026 w 3053040"/>
              <a:gd name="connsiteY1" fmla="*/ 0 h 2928028"/>
              <a:gd name="connsiteX2" fmla="*/ 3053040 w 3053040"/>
              <a:gd name="connsiteY2" fmla="*/ 1464014 h 2928028"/>
              <a:gd name="connsiteX3" fmla="*/ 1589026 w 3053040"/>
              <a:gd name="connsiteY3" fmla="*/ 2928028 h 2928028"/>
              <a:gd name="connsiteX4" fmla="*/ 125012 w 3053040"/>
              <a:gd name="connsiteY4" fmla="*/ 1464014 h 2928028"/>
              <a:gd name="connsiteX0" fmla="*/ 125012 w 3053040"/>
              <a:gd name="connsiteY0" fmla="*/ 1464014 h 2928028"/>
              <a:gd name="connsiteX1" fmla="*/ 1589026 w 3053040"/>
              <a:gd name="connsiteY1" fmla="*/ 0 h 2928028"/>
              <a:gd name="connsiteX2" fmla="*/ 3053040 w 3053040"/>
              <a:gd name="connsiteY2" fmla="*/ 1464014 h 2928028"/>
              <a:gd name="connsiteX3" fmla="*/ 1589026 w 3053040"/>
              <a:gd name="connsiteY3" fmla="*/ 2928028 h 2928028"/>
              <a:gd name="connsiteX4" fmla="*/ 125012 w 3053040"/>
              <a:gd name="connsiteY4" fmla="*/ 1464014 h 2928028"/>
              <a:gd name="connsiteX0" fmla="*/ 125012 w 3053040"/>
              <a:gd name="connsiteY0" fmla="*/ 1464014 h 2928028"/>
              <a:gd name="connsiteX1" fmla="*/ 1589026 w 3053040"/>
              <a:gd name="connsiteY1" fmla="*/ 0 h 2928028"/>
              <a:gd name="connsiteX2" fmla="*/ 3053040 w 3053040"/>
              <a:gd name="connsiteY2" fmla="*/ 1464014 h 2928028"/>
              <a:gd name="connsiteX3" fmla="*/ 1589026 w 3053040"/>
              <a:gd name="connsiteY3" fmla="*/ 2928028 h 2928028"/>
              <a:gd name="connsiteX4" fmla="*/ 125012 w 3053040"/>
              <a:gd name="connsiteY4" fmla="*/ 1464014 h 2928028"/>
              <a:gd name="connsiteX0" fmla="*/ 125012 w 3213656"/>
              <a:gd name="connsiteY0" fmla="*/ 1464014 h 2928028"/>
              <a:gd name="connsiteX1" fmla="*/ 1589026 w 3213656"/>
              <a:gd name="connsiteY1" fmla="*/ 0 h 2928028"/>
              <a:gd name="connsiteX2" fmla="*/ 3053040 w 3213656"/>
              <a:gd name="connsiteY2" fmla="*/ 1464014 h 2928028"/>
              <a:gd name="connsiteX3" fmla="*/ 1589026 w 3213656"/>
              <a:gd name="connsiteY3" fmla="*/ 2928028 h 2928028"/>
              <a:gd name="connsiteX4" fmla="*/ 125012 w 3213656"/>
              <a:gd name="connsiteY4" fmla="*/ 1464014 h 2928028"/>
              <a:gd name="connsiteX0" fmla="*/ 125012 w 3213656"/>
              <a:gd name="connsiteY0" fmla="*/ 1464014 h 2928028"/>
              <a:gd name="connsiteX1" fmla="*/ 1589026 w 3213656"/>
              <a:gd name="connsiteY1" fmla="*/ 0 h 2928028"/>
              <a:gd name="connsiteX2" fmla="*/ 3053040 w 3213656"/>
              <a:gd name="connsiteY2" fmla="*/ 1464014 h 2928028"/>
              <a:gd name="connsiteX3" fmla="*/ 1589026 w 3213656"/>
              <a:gd name="connsiteY3" fmla="*/ 2928028 h 2928028"/>
              <a:gd name="connsiteX4" fmla="*/ 125012 w 3213656"/>
              <a:gd name="connsiteY4" fmla="*/ 1464014 h 292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3656" h="2928028">
                <a:moveTo>
                  <a:pt x="125012" y="1464014"/>
                </a:moveTo>
                <a:cubicBezTo>
                  <a:pt x="-385528" y="666891"/>
                  <a:pt x="780473" y="0"/>
                  <a:pt x="1589026" y="0"/>
                </a:cubicBezTo>
                <a:cubicBezTo>
                  <a:pt x="2397579" y="0"/>
                  <a:pt x="3662640" y="651651"/>
                  <a:pt x="3053040" y="1464014"/>
                </a:cubicBezTo>
                <a:cubicBezTo>
                  <a:pt x="3655020" y="2310667"/>
                  <a:pt x="2397579" y="2928028"/>
                  <a:pt x="1589026" y="2928028"/>
                </a:cubicBezTo>
                <a:cubicBezTo>
                  <a:pt x="780473" y="2928028"/>
                  <a:pt x="-370288" y="2352577"/>
                  <a:pt x="125012" y="1464014"/>
                </a:cubicBezTo>
                <a:close/>
              </a:path>
            </a:pathLst>
          </a:custGeom>
          <a:noFill/>
          <a:ln w="12700" cmpd="sng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56" name="Black Center"/>
          <p:cNvSpPr/>
          <p:nvPr/>
        </p:nvSpPr>
        <p:spPr>
          <a:xfrm>
            <a:off x="3239666" y="1872857"/>
            <a:ext cx="2655914" cy="2957307"/>
          </a:xfrm>
          <a:custGeom>
            <a:avLst/>
            <a:gdLst>
              <a:gd name="connsiteX0" fmla="*/ 0 w 2928028"/>
              <a:gd name="connsiteY0" fmla="*/ 1464014 h 2928027"/>
              <a:gd name="connsiteX1" fmla="*/ 1464014 w 2928028"/>
              <a:gd name="connsiteY1" fmla="*/ 0 h 2928027"/>
              <a:gd name="connsiteX2" fmla="*/ 2928028 w 2928028"/>
              <a:gd name="connsiteY2" fmla="*/ 1464014 h 2928027"/>
              <a:gd name="connsiteX3" fmla="*/ 1464014 w 2928028"/>
              <a:gd name="connsiteY3" fmla="*/ 2928028 h 2928027"/>
              <a:gd name="connsiteX4" fmla="*/ 0 w 2928028"/>
              <a:gd name="connsiteY4" fmla="*/ 1464014 h 2928027"/>
              <a:gd name="connsiteX0" fmla="*/ 0 w 2928028"/>
              <a:gd name="connsiteY0" fmla="*/ 1464014 h 2928028"/>
              <a:gd name="connsiteX1" fmla="*/ 1464014 w 2928028"/>
              <a:gd name="connsiteY1" fmla="*/ 0 h 2928028"/>
              <a:gd name="connsiteX2" fmla="*/ 2928028 w 2928028"/>
              <a:gd name="connsiteY2" fmla="*/ 1464014 h 2928028"/>
              <a:gd name="connsiteX3" fmla="*/ 1464014 w 2928028"/>
              <a:gd name="connsiteY3" fmla="*/ 2928028 h 2928028"/>
              <a:gd name="connsiteX4" fmla="*/ 0 w 2928028"/>
              <a:gd name="connsiteY4" fmla="*/ 1464014 h 2928028"/>
              <a:gd name="connsiteX0" fmla="*/ 125012 w 3053040"/>
              <a:gd name="connsiteY0" fmla="*/ 1464014 h 2928028"/>
              <a:gd name="connsiteX1" fmla="*/ 1589026 w 3053040"/>
              <a:gd name="connsiteY1" fmla="*/ 0 h 2928028"/>
              <a:gd name="connsiteX2" fmla="*/ 3053040 w 3053040"/>
              <a:gd name="connsiteY2" fmla="*/ 1464014 h 2928028"/>
              <a:gd name="connsiteX3" fmla="*/ 1589026 w 3053040"/>
              <a:gd name="connsiteY3" fmla="*/ 2928028 h 2928028"/>
              <a:gd name="connsiteX4" fmla="*/ 125012 w 3053040"/>
              <a:gd name="connsiteY4" fmla="*/ 1464014 h 2928028"/>
              <a:gd name="connsiteX0" fmla="*/ 125012 w 3053040"/>
              <a:gd name="connsiteY0" fmla="*/ 1464014 h 2928028"/>
              <a:gd name="connsiteX1" fmla="*/ 1589026 w 3053040"/>
              <a:gd name="connsiteY1" fmla="*/ 0 h 2928028"/>
              <a:gd name="connsiteX2" fmla="*/ 3053040 w 3053040"/>
              <a:gd name="connsiteY2" fmla="*/ 1464014 h 2928028"/>
              <a:gd name="connsiteX3" fmla="*/ 1589026 w 3053040"/>
              <a:gd name="connsiteY3" fmla="*/ 2928028 h 2928028"/>
              <a:gd name="connsiteX4" fmla="*/ 125012 w 3053040"/>
              <a:gd name="connsiteY4" fmla="*/ 1464014 h 2928028"/>
              <a:gd name="connsiteX0" fmla="*/ 125012 w 3053040"/>
              <a:gd name="connsiteY0" fmla="*/ 1464014 h 2928028"/>
              <a:gd name="connsiteX1" fmla="*/ 1589026 w 3053040"/>
              <a:gd name="connsiteY1" fmla="*/ 0 h 2928028"/>
              <a:gd name="connsiteX2" fmla="*/ 3053040 w 3053040"/>
              <a:gd name="connsiteY2" fmla="*/ 1464014 h 2928028"/>
              <a:gd name="connsiteX3" fmla="*/ 1589026 w 3053040"/>
              <a:gd name="connsiteY3" fmla="*/ 2928028 h 2928028"/>
              <a:gd name="connsiteX4" fmla="*/ 125012 w 3053040"/>
              <a:gd name="connsiteY4" fmla="*/ 1464014 h 2928028"/>
              <a:gd name="connsiteX0" fmla="*/ 125012 w 3213656"/>
              <a:gd name="connsiteY0" fmla="*/ 1464014 h 2928028"/>
              <a:gd name="connsiteX1" fmla="*/ 1589026 w 3213656"/>
              <a:gd name="connsiteY1" fmla="*/ 0 h 2928028"/>
              <a:gd name="connsiteX2" fmla="*/ 3053040 w 3213656"/>
              <a:gd name="connsiteY2" fmla="*/ 1464014 h 2928028"/>
              <a:gd name="connsiteX3" fmla="*/ 1589026 w 3213656"/>
              <a:gd name="connsiteY3" fmla="*/ 2928028 h 2928028"/>
              <a:gd name="connsiteX4" fmla="*/ 125012 w 3213656"/>
              <a:gd name="connsiteY4" fmla="*/ 1464014 h 2928028"/>
              <a:gd name="connsiteX0" fmla="*/ 125012 w 3213656"/>
              <a:gd name="connsiteY0" fmla="*/ 1464014 h 2928028"/>
              <a:gd name="connsiteX1" fmla="*/ 1589026 w 3213656"/>
              <a:gd name="connsiteY1" fmla="*/ 0 h 2928028"/>
              <a:gd name="connsiteX2" fmla="*/ 3053040 w 3213656"/>
              <a:gd name="connsiteY2" fmla="*/ 1464014 h 2928028"/>
              <a:gd name="connsiteX3" fmla="*/ 1589026 w 3213656"/>
              <a:gd name="connsiteY3" fmla="*/ 2928028 h 2928028"/>
              <a:gd name="connsiteX4" fmla="*/ 125012 w 3213656"/>
              <a:gd name="connsiteY4" fmla="*/ 1464014 h 292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3656" h="2928028">
                <a:moveTo>
                  <a:pt x="125012" y="1464014"/>
                </a:moveTo>
                <a:cubicBezTo>
                  <a:pt x="-385528" y="666891"/>
                  <a:pt x="780473" y="0"/>
                  <a:pt x="1589026" y="0"/>
                </a:cubicBezTo>
                <a:cubicBezTo>
                  <a:pt x="2397579" y="0"/>
                  <a:pt x="3662640" y="651651"/>
                  <a:pt x="3053040" y="1464014"/>
                </a:cubicBezTo>
                <a:cubicBezTo>
                  <a:pt x="3655020" y="2310667"/>
                  <a:pt x="2397579" y="2928028"/>
                  <a:pt x="1589026" y="2928028"/>
                </a:cubicBezTo>
                <a:cubicBezTo>
                  <a:pt x="780473" y="2928028"/>
                  <a:pt x="-370288" y="2352577"/>
                  <a:pt x="125012" y="1464014"/>
                </a:cubicBezTo>
                <a:close/>
              </a:path>
            </a:pathLst>
          </a:custGeom>
          <a:solidFill>
            <a:schemeClr val="tx1"/>
          </a:solidFill>
          <a:ln w="3175" cmpd="sng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7" name="Core"/>
          <p:cNvSpPr/>
          <p:nvPr/>
        </p:nvSpPr>
        <p:spPr>
          <a:xfrm>
            <a:off x="3446704" y="2810610"/>
            <a:ext cx="2226366" cy="984885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defTabSz="457200">
              <a:spcBef>
                <a:spcPts val="600"/>
              </a:spcBef>
              <a:buClr>
                <a:srgbClr val="2C95DD"/>
              </a:buClr>
            </a:pPr>
            <a:r>
              <a:rPr lang="zh-CN" altLang="en-US" sz="3600" dirty="0" smtClean="0">
                <a:solidFill>
                  <a:srgbClr val="FFFFFF"/>
                </a:solidFill>
                <a:effectLst>
                  <a:glow rad="101600">
                    <a:srgbClr val="2C95DD">
                      <a:alpha val="40000"/>
                    </a:srgbClr>
                  </a:glow>
                </a:effectLst>
              </a:rPr>
              <a:t>核心</a:t>
            </a:r>
            <a:endParaRPr lang="en-US" sz="3600" dirty="0" smtClean="0">
              <a:solidFill>
                <a:srgbClr val="FFFFFF"/>
              </a:solidFill>
              <a:effectLst>
                <a:glow rad="101600">
                  <a:srgbClr val="2C95DD">
                    <a:alpha val="40000"/>
                  </a:srgbClr>
                </a:glow>
              </a:effectLst>
            </a:endParaRPr>
          </a:p>
          <a:p>
            <a:pPr algn="ctr" defTabSz="457200">
              <a:spcBef>
                <a:spcPts val="600"/>
              </a:spcBef>
              <a:buClr>
                <a:srgbClr val="2C95DD"/>
              </a:buClr>
            </a:pPr>
            <a:r>
              <a:rPr lang="en-US" sz="3600" dirty="0" smtClean="0">
                <a:solidFill>
                  <a:srgbClr val="FFFFFF"/>
                </a:solidFill>
                <a:effectLst>
                  <a:glow rad="101600">
                    <a:srgbClr val="2C95DD">
                      <a:alpha val="40000"/>
                    </a:srgbClr>
                  </a:glow>
                </a:effectLst>
              </a:rPr>
              <a:t>CORE</a:t>
            </a:r>
            <a:endParaRPr lang="en-US" sz="3600" dirty="0">
              <a:solidFill>
                <a:srgbClr val="FFFFFF"/>
              </a:solidFill>
              <a:effectLst>
                <a:glow rad="101600">
                  <a:srgbClr val="2C95DD">
                    <a:alpha val="40000"/>
                  </a:srgbClr>
                </a:glow>
              </a:effectLst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89220" y="2394888"/>
            <a:ext cx="7731241" cy="1769919"/>
            <a:chOff x="979078" y="2418093"/>
            <a:chExt cx="7128510" cy="1769919"/>
          </a:xfrm>
          <a:noFill/>
        </p:grpSpPr>
        <p:sp>
          <p:nvSpPr>
            <p:cNvPr id="59" name="Freeform 58"/>
            <p:cNvSpPr/>
            <p:nvPr/>
          </p:nvSpPr>
          <p:spPr>
            <a:xfrm>
              <a:off x="979078" y="2425713"/>
              <a:ext cx="2255520" cy="1762299"/>
            </a:xfrm>
            <a:custGeom>
              <a:avLst/>
              <a:gdLst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11084 w 2255520"/>
                <a:gd name="connsiteY6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672539 w 2255520"/>
                <a:gd name="connsiteY6" fmla="*/ 1528157 h 1762299"/>
                <a:gd name="connsiteX7" fmla="*/ 11084 w 2255520"/>
                <a:gd name="connsiteY7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672539 w 2255520"/>
                <a:gd name="connsiteY6" fmla="*/ 1528157 h 1762299"/>
                <a:gd name="connsiteX7" fmla="*/ 672539 w 2255520"/>
                <a:gd name="connsiteY7" fmla="*/ 1528157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672539 w 2255520"/>
                <a:gd name="connsiteY6" fmla="*/ 1528157 h 1762299"/>
                <a:gd name="connsiteX7" fmla="*/ 661455 w 2255520"/>
                <a:gd name="connsiteY7" fmla="*/ 1417321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967814 w 2255520"/>
                <a:gd name="connsiteY6" fmla="*/ 1356707 h 1762299"/>
                <a:gd name="connsiteX7" fmla="*/ 661455 w 2255520"/>
                <a:gd name="connsiteY7" fmla="*/ 1417321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967814 w 2255520"/>
                <a:gd name="connsiteY6" fmla="*/ 1356707 h 1762299"/>
                <a:gd name="connsiteX7" fmla="*/ 398837 w 2255520"/>
                <a:gd name="connsiteY7" fmla="*/ 1539786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967814 w 2255520"/>
                <a:gd name="connsiteY6" fmla="*/ 1356707 h 1762299"/>
                <a:gd name="connsiteX7" fmla="*/ 398837 w 2255520"/>
                <a:gd name="connsiteY7" fmla="*/ 1539786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967814 w 2255520"/>
                <a:gd name="connsiteY6" fmla="*/ 1356707 h 1762299"/>
                <a:gd name="connsiteX7" fmla="*/ 398837 w 2255520"/>
                <a:gd name="connsiteY7" fmla="*/ 1539786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967814 w 2255520"/>
                <a:gd name="connsiteY6" fmla="*/ 1356707 h 1762299"/>
                <a:gd name="connsiteX7" fmla="*/ 398837 w 2255520"/>
                <a:gd name="connsiteY7" fmla="*/ 1539786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963732 w 2255520"/>
                <a:gd name="connsiteY6" fmla="*/ 1345822 h 1762299"/>
                <a:gd name="connsiteX7" fmla="*/ 398837 w 2255520"/>
                <a:gd name="connsiteY7" fmla="*/ 1539786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963732 w 2255520"/>
                <a:gd name="connsiteY6" fmla="*/ 1345822 h 1762299"/>
                <a:gd name="connsiteX7" fmla="*/ 11084 w 2255520"/>
                <a:gd name="connsiteY7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668457 w 2255520"/>
                <a:gd name="connsiteY6" fmla="*/ 1422022 h 1762299"/>
                <a:gd name="connsiteX7" fmla="*/ 11084 w 2255520"/>
                <a:gd name="connsiteY7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668457 w 2255520"/>
                <a:gd name="connsiteY6" fmla="*/ 1422022 h 1762299"/>
                <a:gd name="connsiteX7" fmla="*/ 11084 w 2255520"/>
                <a:gd name="connsiteY7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668457 w 2255520"/>
                <a:gd name="connsiteY6" fmla="*/ 1422022 h 1762299"/>
                <a:gd name="connsiteX7" fmla="*/ 11084 w 2255520"/>
                <a:gd name="connsiteY7" fmla="*/ 1762299 h 1762299"/>
                <a:gd name="connsiteX0" fmla="*/ 0 w 2255520"/>
                <a:gd name="connsiteY0" fmla="*/ 0 h 1762299"/>
                <a:gd name="connsiteX1" fmla="*/ 758282 w 2255520"/>
                <a:gd name="connsiteY1" fmla="*/ 241287 h 1762299"/>
                <a:gd name="connsiteX2" fmla="*/ 1446414 w 2255520"/>
                <a:gd name="connsiteY2" fmla="*/ 459971 h 1762299"/>
                <a:gd name="connsiteX3" fmla="*/ 1424247 w 2255520"/>
                <a:gd name="connsiteY3" fmla="*/ 38793 h 1762299"/>
                <a:gd name="connsiteX4" fmla="*/ 2255520 w 2255520"/>
                <a:gd name="connsiteY4" fmla="*/ 864524 h 1762299"/>
                <a:gd name="connsiteX5" fmla="*/ 1435331 w 2255520"/>
                <a:gd name="connsiteY5" fmla="*/ 1706880 h 1762299"/>
                <a:gd name="connsiteX6" fmla="*/ 1424247 w 2255520"/>
                <a:gd name="connsiteY6" fmla="*/ 1274619 h 1762299"/>
                <a:gd name="connsiteX7" fmla="*/ 668457 w 2255520"/>
                <a:gd name="connsiteY7" fmla="*/ 1422022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613502 w 2255520"/>
                <a:gd name="connsiteY1" fmla="*/ 374637 h 1762299"/>
                <a:gd name="connsiteX2" fmla="*/ 1446414 w 2255520"/>
                <a:gd name="connsiteY2" fmla="*/ 459971 h 1762299"/>
                <a:gd name="connsiteX3" fmla="*/ 1424247 w 2255520"/>
                <a:gd name="connsiteY3" fmla="*/ 38793 h 1762299"/>
                <a:gd name="connsiteX4" fmla="*/ 2255520 w 2255520"/>
                <a:gd name="connsiteY4" fmla="*/ 864524 h 1762299"/>
                <a:gd name="connsiteX5" fmla="*/ 1435331 w 2255520"/>
                <a:gd name="connsiteY5" fmla="*/ 1706880 h 1762299"/>
                <a:gd name="connsiteX6" fmla="*/ 1424247 w 2255520"/>
                <a:gd name="connsiteY6" fmla="*/ 1274619 h 1762299"/>
                <a:gd name="connsiteX7" fmla="*/ 668457 w 2255520"/>
                <a:gd name="connsiteY7" fmla="*/ 1422022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613502 w 2255520"/>
                <a:gd name="connsiteY1" fmla="*/ 374637 h 1762299"/>
                <a:gd name="connsiteX2" fmla="*/ 1446414 w 2255520"/>
                <a:gd name="connsiteY2" fmla="*/ 459971 h 1762299"/>
                <a:gd name="connsiteX3" fmla="*/ 1424247 w 2255520"/>
                <a:gd name="connsiteY3" fmla="*/ 38793 h 1762299"/>
                <a:gd name="connsiteX4" fmla="*/ 2255520 w 2255520"/>
                <a:gd name="connsiteY4" fmla="*/ 864524 h 1762299"/>
                <a:gd name="connsiteX5" fmla="*/ 1435331 w 2255520"/>
                <a:gd name="connsiteY5" fmla="*/ 1706880 h 1762299"/>
                <a:gd name="connsiteX6" fmla="*/ 1424247 w 2255520"/>
                <a:gd name="connsiteY6" fmla="*/ 1274619 h 1762299"/>
                <a:gd name="connsiteX7" fmla="*/ 668457 w 2255520"/>
                <a:gd name="connsiteY7" fmla="*/ 1422022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613502 w 2255520"/>
                <a:gd name="connsiteY1" fmla="*/ 374637 h 1762299"/>
                <a:gd name="connsiteX2" fmla="*/ 1446414 w 2255520"/>
                <a:gd name="connsiteY2" fmla="*/ 459971 h 1762299"/>
                <a:gd name="connsiteX3" fmla="*/ 1424247 w 2255520"/>
                <a:gd name="connsiteY3" fmla="*/ 38793 h 1762299"/>
                <a:gd name="connsiteX4" fmla="*/ 2255520 w 2255520"/>
                <a:gd name="connsiteY4" fmla="*/ 864524 h 1762299"/>
                <a:gd name="connsiteX5" fmla="*/ 1435331 w 2255520"/>
                <a:gd name="connsiteY5" fmla="*/ 1706880 h 1762299"/>
                <a:gd name="connsiteX6" fmla="*/ 1424247 w 2255520"/>
                <a:gd name="connsiteY6" fmla="*/ 1274619 h 1762299"/>
                <a:gd name="connsiteX7" fmla="*/ 668457 w 2255520"/>
                <a:gd name="connsiteY7" fmla="*/ 1422022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613502 w 2255520"/>
                <a:gd name="connsiteY1" fmla="*/ 374637 h 1762299"/>
                <a:gd name="connsiteX2" fmla="*/ 1446414 w 2255520"/>
                <a:gd name="connsiteY2" fmla="*/ 459971 h 1762299"/>
                <a:gd name="connsiteX3" fmla="*/ 1424247 w 2255520"/>
                <a:gd name="connsiteY3" fmla="*/ 38793 h 1762299"/>
                <a:gd name="connsiteX4" fmla="*/ 2255520 w 2255520"/>
                <a:gd name="connsiteY4" fmla="*/ 864524 h 1762299"/>
                <a:gd name="connsiteX5" fmla="*/ 1435331 w 2255520"/>
                <a:gd name="connsiteY5" fmla="*/ 1706880 h 1762299"/>
                <a:gd name="connsiteX6" fmla="*/ 1424247 w 2255520"/>
                <a:gd name="connsiteY6" fmla="*/ 1274619 h 1762299"/>
                <a:gd name="connsiteX7" fmla="*/ 668457 w 2255520"/>
                <a:gd name="connsiteY7" fmla="*/ 1422022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613502 w 2255520"/>
                <a:gd name="connsiteY1" fmla="*/ 374637 h 1762299"/>
                <a:gd name="connsiteX2" fmla="*/ 1446414 w 2255520"/>
                <a:gd name="connsiteY2" fmla="*/ 459971 h 1762299"/>
                <a:gd name="connsiteX3" fmla="*/ 1424247 w 2255520"/>
                <a:gd name="connsiteY3" fmla="*/ 38793 h 1762299"/>
                <a:gd name="connsiteX4" fmla="*/ 2255520 w 2255520"/>
                <a:gd name="connsiteY4" fmla="*/ 864524 h 1762299"/>
                <a:gd name="connsiteX5" fmla="*/ 1435331 w 2255520"/>
                <a:gd name="connsiteY5" fmla="*/ 1706880 h 1762299"/>
                <a:gd name="connsiteX6" fmla="*/ 1424247 w 2255520"/>
                <a:gd name="connsiteY6" fmla="*/ 1274619 h 1762299"/>
                <a:gd name="connsiteX7" fmla="*/ 668457 w 2255520"/>
                <a:gd name="connsiteY7" fmla="*/ 1422022 h 1762299"/>
                <a:gd name="connsiteX8" fmla="*/ 11084 w 2255520"/>
                <a:gd name="connsiteY8" fmla="*/ 1762299 h 176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5520" h="1762299">
                  <a:moveTo>
                    <a:pt x="0" y="0"/>
                  </a:moveTo>
                  <a:cubicBezTo>
                    <a:pt x="204501" y="124879"/>
                    <a:pt x="372433" y="297975"/>
                    <a:pt x="613502" y="374637"/>
                  </a:cubicBezTo>
                  <a:cubicBezTo>
                    <a:pt x="854571" y="451299"/>
                    <a:pt x="1056020" y="474035"/>
                    <a:pt x="1446414" y="459971"/>
                  </a:cubicBezTo>
                  <a:lnTo>
                    <a:pt x="1424247" y="38793"/>
                  </a:lnTo>
                  <a:lnTo>
                    <a:pt x="2255520" y="864524"/>
                  </a:lnTo>
                  <a:lnTo>
                    <a:pt x="1435331" y="1706880"/>
                  </a:lnTo>
                  <a:lnTo>
                    <a:pt x="1424247" y="1274619"/>
                  </a:lnTo>
                  <a:cubicBezTo>
                    <a:pt x="1187124" y="1296539"/>
                    <a:pt x="903984" y="1340742"/>
                    <a:pt x="668457" y="1422022"/>
                  </a:cubicBezTo>
                  <a:cubicBezTo>
                    <a:pt x="432930" y="1503302"/>
                    <a:pt x="413659" y="1543543"/>
                    <a:pt x="11084" y="1762299"/>
                  </a:cubicBezTo>
                </a:path>
              </a:pathLst>
            </a:custGeom>
            <a:grpFill/>
            <a:ln w="12700" cmpd="sng"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 flipH="1">
              <a:off x="5852068" y="2418093"/>
              <a:ext cx="2255520" cy="1762299"/>
            </a:xfrm>
            <a:custGeom>
              <a:avLst/>
              <a:gdLst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11084 w 2255520"/>
                <a:gd name="connsiteY6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672539 w 2255520"/>
                <a:gd name="connsiteY6" fmla="*/ 1528157 h 1762299"/>
                <a:gd name="connsiteX7" fmla="*/ 11084 w 2255520"/>
                <a:gd name="connsiteY7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672539 w 2255520"/>
                <a:gd name="connsiteY6" fmla="*/ 1528157 h 1762299"/>
                <a:gd name="connsiteX7" fmla="*/ 672539 w 2255520"/>
                <a:gd name="connsiteY7" fmla="*/ 1528157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672539 w 2255520"/>
                <a:gd name="connsiteY6" fmla="*/ 1528157 h 1762299"/>
                <a:gd name="connsiteX7" fmla="*/ 661455 w 2255520"/>
                <a:gd name="connsiteY7" fmla="*/ 1417321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967814 w 2255520"/>
                <a:gd name="connsiteY6" fmla="*/ 1356707 h 1762299"/>
                <a:gd name="connsiteX7" fmla="*/ 661455 w 2255520"/>
                <a:gd name="connsiteY7" fmla="*/ 1417321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967814 w 2255520"/>
                <a:gd name="connsiteY6" fmla="*/ 1356707 h 1762299"/>
                <a:gd name="connsiteX7" fmla="*/ 398837 w 2255520"/>
                <a:gd name="connsiteY7" fmla="*/ 1539786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967814 w 2255520"/>
                <a:gd name="connsiteY6" fmla="*/ 1356707 h 1762299"/>
                <a:gd name="connsiteX7" fmla="*/ 398837 w 2255520"/>
                <a:gd name="connsiteY7" fmla="*/ 1539786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967814 w 2255520"/>
                <a:gd name="connsiteY6" fmla="*/ 1356707 h 1762299"/>
                <a:gd name="connsiteX7" fmla="*/ 398837 w 2255520"/>
                <a:gd name="connsiteY7" fmla="*/ 1539786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967814 w 2255520"/>
                <a:gd name="connsiteY6" fmla="*/ 1356707 h 1762299"/>
                <a:gd name="connsiteX7" fmla="*/ 398837 w 2255520"/>
                <a:gd name="connsiteY7" fmla="*/ 1539786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963732 w 2255520"/>
                <a:gd name="connsiteY6" fmla="*/ 1345822 h 1762299"/>
                <a:gd name="connsiteX7" fmla="*/ 398837 w 2255520"/>
                <a:gd name="connsiteY7" fmla="*/ 1539786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963732 w 2255520"/>
                <a:gd name="connsiteY6" fmla="*/ 1345822 h 1762299"/>
                <a:gd name="connsiteX7" fmla="*/ 11084 w 2255520"/>
                <a:gd name="connsiteY7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668457 w 2255520"/>
                <a:gd name="connsiteY6" fmla="*/ 1422022 h 1762299"/>
                <a:gd name="connsiteX7" fmla="*/ 11084 w 2255520"/>
                <a:gd name="connsiteY7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668457 w 2255520"/>
                <a:gd name="connsiteY6" fmla="*/ 1422022 h 1762299"/>
                <a:gd name="connsiteX7" fmla="*/ 11084 w 2255520"/>
                <a:gd name="connsiteY7" fmla="*/ 1762299 h 1762299"/>
                <a:gd name="connsiteX0" fmla="*/ 0 w 2255520"/>
                <a:gd name="connsiteY0" fmla="*/ 0 h 1762299"/>
                <a:gd name="connsiteX1" fmla="*/ 1446414 w 2255520"/>
                <a:gd name="connsiteY1" fmla="*/ 459971 h 1762299"/>
                <a:gd name="connsiteX2" fmla="*/ 1424247 w 2255520"/>
                <a:gd name="connsiteY2" fmla="*/ 38793 h 1762299"/>
                <a:gd name="connsiteX3" fmla="*/ 2255520 w 2255520"/>
                <a:gd name="connsiteY3" fmla="*/ 864524 h 1762299"/>
                <a:gd name="connsiteX4" fmla="*/ 1435331 w 2255520"/>
                <a:gd name="connsiteY4" fmla="*/ 1706880 h 1762299"/>
                <a:gd name="connsiteX5" fmla="*/ 1424247 w 2255520"/>
                <a:gd name="connsiteY5" fmla="*/ 1274619 h 1762299"/>
                <a:gd name="connsiteX6" fmla="*/ 668457 w 2255520"/>
                <a:gd name="connsiteY6" fmla="*/ 1422022 h 1762299"/>
                <a:gd name="connsiteX7" fmla="*/ 11084 w 2255520"/>
                <a:gd name="connsiteY7" fmla="*/ 1762299 h 1762299"/>
                <a:gd name="connsiteX0" fmla="*/ 0 w 2255520"/>
                <a:gd name="connsiteY0" fmla="*/ 0 h 1762299"/>
                <a:gd name="connsiteX1" fmla="*/ 758282 w 2255520"/>
                <a:gd name="connsiteY1" fmla="*/ 241287 h 1762299"/>
                <a:gd name="connsiteX2" fmla="*/ 1446414 w 2255520"/>
                <a:gd name="connsiteY2" fmla="*/ 459971 h 1762299"/>
                <a:gd name="connsiteX3" fmla="*/ 1424247 w 2255520"/>
                <a:gd name="connsiteY3" fmla="*/ 38793 h 1762299"/>
                <a:gd name="connsiteX4" fmla="*/ 2255520 w 2255520"/>
                <a:gd name="connsiteY4" fmla="*/ 864524 h 1762299"/>
                <a:gd name="connsiteX5" fmla="*/ 1435331 w 2255520"/>
                <a:gd name="connsiteY5" fmla="*/ 1706880 h 1762299"/>
                <a:gd name="connsiteX6" fmla="*/ 1424247 w 2255520"/>
                <a:gd name="connsiteY6" fmla="*/ 1274619 h 1762299"/>
                <a:gd name="connsiteX7" fmla="*/ 668457 w 2255520"/>
                <a:gd name="connsiteY7" fmla="*/ 1422022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613502 w 2255520"/>
                <a:gd name="connsiteY1" fmla="*/ 374637 h 1762299"/>
                <a:gd name="connsiteX2" fmla="*/ 1446414 w 2255520"/>
                <a:gd name="connsiteY2" fmla="*/ 459971 h 1762299"/>
                <a:gd name="connsiteX3" fmla="*/ 1424247 w 2255520"/>
                <a:gd name="connsiteY3" fmla="*/ 38793 h 1762299"/>
                <a:gd name="connsiteX4" fmla="*/ 2255520 w 2255520"/>
                <a:gd name="connsiteY4" fmla="*/ 864524 h 1762299"/>
                <a:gd name="connsiteX5" fmla="*/ 1435331 w 2255520"/>
                <a:gd name="connsiteY5" fmla="*/ 1706880 h 1762299"/>
                <a:gd name="connsiteX6" fmla="*/ 1424247 w 2255520"/>
                <a:gd name="connsiteY6" fmla="*/ 1274619 h 1762299"/>
                <a:gd name="connsiteX7" fmla="*/ 668457 w 2255520"/>
                <a:gd name="connsiteY7" fmla="*/ 1422022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613502 w 2255520"/>
                <a:gd name="connsiteY1" fmla="*/ 374637 h 1762299"/>
                <a:gd name="connsiteX2" fmla="*/ 1446414 w 2255520"/>
                <a:gd name="connsiteY2" fmla="*/ 459971 h 1762299"/>
                <a:gd name="connsiteX3" fmla="*/ 1424247 w 2255520"/>
                <a:gd name="connsiteY3" fmla="*/ 38793 h 1762299"/>
                <a:gd name="connsiteX4" fmla="*/ 2255520 w 2255520"/>
                <a:gd name="connsiteY4" fmla="*/ 864524 h 1762299"/>
                <a:gd name="connsiteX5" fmla="*/ 1435331 w 2255520"/>
                <a:gd name="connsiteY5" fmla="*/ 1706880 h 1762299"/>
                <a:gd name="connsiteX6" fmla="*/ 1424247 w 2255520"/>
                <a:gd name="connsiteY6" fmla="*/ 1274619 h 1762299"/>
                <a:gd name="connsiteX7" fmla="*/ 668457 w 2255520"/>
                <a:gd name="connsiteY7" fmla="*/ 1422022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613502 w 2255520"/>
                <a:gd name="connsiteY1" fmla="*/ 374637 h 1762299"/>
                <a:gd name="connsiteX2" fmla="*/ 1446414 w 2255520"/>
                <a:gd name="connsiteY2" fmla="*/ 459971 h 1762299"/>
                <a:gd name="connsiteX3" fmla="*/ 1424247 w 2255520"/>
                <a:gd name="connsiteY3" fmla="*/ 38793 h 1762299"/>
                <a:gd name="connsiteX4" fmla="*/ 2255520 w 2255520"/>
                <a:gd name="connsiteY4" fmla="*/ 864524 h 1762299"/>
                <a:gd name="connsiteX5" fmla="*/ 1435331 w 2255520"/>
                <a:gd name="connsiteY5" fmla="*/ 1706880 h 1762299"/>
                <a:gd name="connsiteX6" fmla="*/ 1424247 w 2255520"/>
                <a:gd name="connsiteY6" fmla="*/ 1274619 h 1762299"/>
                <a:gd name="connsiteX7" fmla="*/ 668457 w 2255520"/>
                <a:gd name="connsiteY7" fmla="*/ 1422022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613502 w 2255520"/>
                <a:gd name="connsiteY1" fmla="*/ 374637 h 1762299"/>
                <a:gd name="connsiteX2" fmla="*/ 1446414 w 2255520"/>
                <a:gd name="connsiteY2" fmla="*/ 459971 h 1762299"/>
                <a:gd name="connsiteX3" fmla="*/ 1424247 w 2255520"/>
                <a:gd name="connsiteY3" fmla="*/ 38793 h 1762299"/>
                <a:gd name="connsiteX4" fmla="*/ 2255520 w 2255520"/>
                <a:gd name="connsiteY4" fmla="*/ 864524 h 1762299"/>
                <a:gd name="connsiteX5" fmla="*/ 1435331 w 2255520"/>
                <a:gd name="connsiteY5" fmla="*/ 1706880 h 1762299"/>
                <a:gd name="connsiteX6" fmla="*/ 1424247 w 2255520"/>
                <a:gd name="connsiteY6" fmla="*/ 1274619 h 1762299"/>
                <a:gd name="connsiteX7" fmla="*/ 668457 w 2255520"/>
                <a:gd name="connsiteY7" fmla="*/ 1422022 h 1762299"/>
                <a:gd name="connsiteX8" fmla="*/ 11084 w 2255520"/>
                <a:gd name="connsiteY8" fmla="*/ 1762299 h 1762299"/>
                <a:gd name="connsiteX0" fmla="*/ 0 w 2255520"/>
                <a:gd name="connsiteY0" fmla="*/ 0 h 1762299"/>
                <a:gd name="connsiteX1" fmla="*/ 613502 w 2255520"/>
                <a:gd name="connsiteY1" fmla="*/ 374637 h 1762299"/>
                <a:gd name="connsiteX2" fmla="*/ 1446414 w 2255520"/>
                <a:gd name="connsiteY2" fmla="*/ 459971 h 1762299"/>
                <a:gd name="connsiteX3" fmla="*/ 1424247 w 2255520"/>
                <a:gd name="connsiteY3" fmla="*/ 38793 h 1762299"/>
                <a:gd name="connsiteX4" fmla="*/ 2255520 w 2255520"/>
                <a:gd name="connsiteY4" fmla="*/ 864524 h 1762299"/>
                <a:gd name="connsiteX5" fmla="*/ 1435331 w 2255520"/>
                <a:gd name="connsiteY5" fmla="*/ 1706880 h 1762299"/>
                <a:gd name="connsiteX6" fmla="*/ 1424247 w 2255520"/>
                <a:gd name="connsiteY6" fmla="*/ 1274619 h 1762299"/>
                <a:gd name="connsiteX7" fmla="*/ 668457 w 2255520"/>
                <a:gd name="connsiteY7" fmla="*/ 1422022 h 1762299"/>
                <a:gd name="connsiteX8" fmla="*/ 11084 w 2255520"/>
                <a:gd name="connsiteY8" fmla="*/ 1762299 h 176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5520" h="1762299">
                  <a:moveTo>
                    <a:pt x="0" y="0"/>
                  </a:moveTo>
                  <a:cubicBezTo>
                    <a:pt x="204501" y="124879"/>
                    <a:pt x="372433" y="297975"/>
                    <a:pt x="613502" y="374637"/>
                  </a:cubicBezTo>
                  <a:cubicBezTo>
                    <a:pt x="854571" y="451299"/>
                    <a:pt x="1056020" y="474035"/>
                    <a:pt x="1446414" y="459971"/>
                  </a:cubicBezTo>
                  <a:lnTo>
                    <a:pt x="1424247" y="38793"/>
                  </a:lnTo>
                  <a:lnTo>
                    <a:pt x="2255520" y="864524"/>
                  </a:lnTo>
                  <a:lnTo>
                    <a:pt x="1435331" y="1706880"/>
                  </a:lnTo>
                  <a:lnTo>
                    <a:pt x="1424247" y="1274619"/>
                  </a:lnTo>
                  <a:cubicBezTo>
                    <a:pt x="1187124" y="1296539"/>
                    <a:pt x="903984" y="1340742"/>
                    <a:pt x="668457" y="1422022"/>
                  </a:cubicBezTo>
                  <a:cubicBezTo>
                    <a:pt x="432930" y="1503302"/>
                    <a:pt x="413659" y="1543543"/>
                    <a:pt x="11084" y="1762299"/>
                  </a:cubicBezTo>
                </a:path>
              </a:pathLst>
            </a:custGeom>
            <a:grpFill/>
            <a:ln w="12700" cmpd="sng"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2653" y="2470357"/>
            <a:ext cx="7841361" cy="1762299"/>
            <a:chOff x="622653" y="2470357"/>
            <a:chExt cx="7841361" cy="1762299"/>
          </a:xfrm>
        </p:grpSpPr>
        <p:grpSp>
          <p:nvGrpSpPr>
            <p:cNvPr id="5" name="Group 4"/>
            <p:cNvGrpSpPr/>
            <p:nvPr/>
          </p:nvGrpSpPr>
          <p:grpSpPr>
            <a:xfrm>
              <a:off x="622653" y="2470357"/>
              <a:ext cx="7841361" cy="1762299"/>
              <a:chOff x="979078" y="2421903"/>
              <a:chExt cx="7128510" cy="1762299"/>
            </a:xfrm>
          </p:grpSpPr>
          <p:sp>
            <p:nvSpPr>
              <p:cNvPr id="65" name="Freeform 64"/>
              <p:cNvSpPr/>
              <p:nvPr/>
            </p:nvSpPr>
            <p:spPr>
              <a:xfrm>
                <a:off x="979078" y="2421903"/>
                <a:ext cx="2255520" cy="1762299"/>
              </a:xfrm>
              <a:custGeom>
                <a:avLst/>
                <a:gdLst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11084 w 2255520"/>
                  <a:gd name="connsiteY6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672539 w 2255520"/>
                  <a:gd name="connsiteY6" fmla="*/ 1528157 h 1762299"/>
                  <a:gd name="connsiteX7" fmla="*/ 11084 w 2255520"/>
                  <a:gd name="connsiteY7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672539 w 2255520"/>
                  <a:gd name="connsiteY6" fmla="*/ 1528157 h 1762299"/>
                  <a:gd name="connsiteX7" fmla="*/ 672539 w 2255520"/>
                  <a:gd name="connsiteY7" fmla="*/ 1528157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672539 w 2255520"/>
                  <a:gd name="connsiteY6" fmla="*/ 1528157 h 1762299"/>
                  <a:gd name="connsiteX7" fmla="*/ 661455 w 2255520"/>
                  <a:gd name="connsiteY7" fmla="*/ 1417321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967814 w 2255520"/>
                  <a:gd name="connsiteY6" fmla="*/ 1356707 h 1762299"/>
                  <a:gd name="connsiteX7" fmla="*/ 661455 w 2255520"/>
                  <a:gd name="connsiteY7" fmla="*/ 1417321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967814 w 2255520"/>
                  <a:gd name="connsiteY6" fmla="*/ 1356707 h 1762299"/>
                  <a:gd name="connsiteX7" fmla="*/ 398837 w 2255520"/>
                  <a:gd name="connsiteY7" fmla="*/ 1539786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967814 w 2255520"/>
                  <a:gd name="connsiteY6" fmla="*/ 1356707 h 1762299"/>
                  <a:gd name="connsiteX7" fmla="*/ 398837 w 2255520"/>
                  <a:gd name="connsiteY7" fmla="*/ 1539786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967814 w 2255520"/>
                  <a:gd name="connsiteY6" fmla="*/ 1356707 h 1762299"/>
                  <a:gd name="connsiteX7" fmla="*/ 398837 w 2255520"/>
                  <a:gd name="connsiteY7" fmla="*/ 1539786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967814 w 2255520"/>
                  <a:gd name="connsiteY6" fmla="*/ 1356707 h 1762299"/>
                  <a:gd name="connsiteX7" fmla="*/ 398837 w 2255520"/>
                  <a:gd name="connsiteY7" fmla="*/ 1539786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963732 w 2255520"/>
                  <a:gd name="connsiteY6" fmla="*/ 1345822 h 1762299"/>
                  <a:gd name="connsiteX7" fmla="*/ 398837 w 2255520"/>
                  <a:gd name="connsiteY7" fmla="*/ 1539786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963732 w 2255520"/>
                  <a:gd name="connsiteY6" fmla="*/ 1345822 h 1762299"/>
                  <a:gd name="connsiteX7" fmla="*/ 11084 w 2255520"/>
                  <a:gd name="connsiteY7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668457 w 2255520"/>
                  <a:gd name="connsiteY6" fmla="*/ 1422022 h 1762299"/>
                  <a:gd name="connsiteX7" fmla="*/ 11084 w 2255520"/>
                  <a:gd name="connsiteY7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668457 w 2255520"/>
                  <a:gd name="connsiteY6" fmla="*/ 1422022 h 1762299"/>
                  <a:gd name="connsiteX7" fmla="*/ 11084 w 2255520"/>
                  <a:gd name="connsiteY7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668457 w 2255520"/>
                  <a:gd name="connsiteY6" fmla="*/ 1422022 h 1762299"/>
                  <a:gd name="connsiteX7" fmla="*/ 11084 w 2255520"/>
                  <a:gd name="connsiteY7" fmla="*/ 1762299 h 1762299"/>
                  <a:gd name="connsiteX0" fmla="*/ 0 w 2255520"/>
                  <a:gd name="connsiteY0" fmla="*/ 0 h 1762299"/>
                  <a:gd name="connsiteX1" fmla="*/ 758282 w 2255520"/>
                  <a:gd name="connsiteY1" fmla="*/ 241287 h 1762299"/>
                  <a:gd name="connsiteX2" fmla="*/ 1446414 w 2255520"/>
                  <a:gd name="connsiteY2" fmla="*/ 459971 h 1762299"/>
                  <a:gd name="connsiteX3" fmla="*/ 1424247 w 2255520"/>
                  <a:gd name="connsiteY3" fmla="*/ 38793 h 1762299"/>
                  <a:gd name="connsiteX4" fmla="*/ 2255520 w 2255520"/>
                  <a:gd name="connsiteY4" fmla="*/ 864524 h 1762299"/>
                  <a:gd name="connsiteX5" fmla="*/ 1435331 w 2255520"/>
                  <a:gd name="connsiteY5" fmla="*/ 1706880 h 1762299"/>
                  <a:gd name="connsiteX6" fmla="*/ 1424247 w 2255520"/>
                  <a:gd name="connsiteY6" fmla="*/ 1274619 h 1762299"/>
                  <a:gd name="connsiteX7" fmla="*/ 668457 w 2255520"/>
                  <a:gd name="connsiteY7" fmla="*/ 1422022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613502 w 2255520"/>
                  <a:gd name="connsiteY1" fmla="*/ 374637 h 1762299"/>
                  <a:gd name="connsiteX2" fmla="*/ 1446414 w 2255520"/>
                  <a:gd name="connsiteY2" fmla="*/ 459971 h 1762299"/>
                  <a:gd name="connsiteX3" fmla="*/ 1424247 w 2255520"/>
                  <a:gd name="connsiteY3" fmla="*/ 38793 h 1762299"/>
                  <a:gd name="connsiteX4" fmla="*/ 2255520 w 2255520"/>
                  <a:gd name="connsiteY4" fmla="*/ 864524 h 1762299"/>
                  <a:gd name="connsiteX5" fmla="*/ 1435331 w 2255520"/>
                  <a:gd name="connsiteY5" fmla="*/ 1706880 h 1762299"/>
                  <a:gd name="connsiteX6" fmla="*/ 1424247 w 2255520"/>
                  <a:gd name="connsiteY6" fmla="*/ 1274619 h 1762299"/>
                  <a:gd name="connsiteX7" fmla="*/ 668457 w 2255520"/>
                  <a:gd name="connsiteY7" fmla="*/ 1422022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613502 w 2255520"/>
                  <a:gd name="connsiteY1" fmla="*/ 374637 h 1762299"/>
                  <a:gd name="connsiteX2" fmla="*/ 1446414 w 2255520"/>
                  <a:gd name="connsiteY2" fmla="*/ 459971 h 1762299"/>
                  <a:gd name="connsiteX3" fmla="*/ 1424247 w 2255520"/>
                  <a:gd name="connsiteY3" fmla="*/ 38793 h 1762299"/>
                  <a:gd name="connsiteX4" fmla="*/ 2255520 w 2255520"/>
                  <a:gd name="connsiteY4" fmla="*/ 864524 h 1762299"/>
                  <a:gd name="connsiteX5" fmla="*/ 1435331 w 2255520"/>
                  <a:gd name="connsiteY5" fmla="*/ 1706880 h 1762299"/>
                  <a:gd name="connsiteX6" fmla="*/ 1424247 w 2255520"/>
                  <a:gd name="connsiteY6" fmla="*/ 1274619 h 1762299"/>
                  <a:gd name="connsiteX7" fmla="*/ 668457 w 2255520"/>
                  <a:gd name="connsiteY7" fmla="*/ 1422022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613502 w 2255520"/>
                  <a:gd name="connsiteY1" fmla="*/ 374637 h 1762299"/>
                  <a:gd name="connsiteX2" fmla="*/ 1446414 w 2255520"/>
                  <a:gd name="connsiteY2" fmla="*/ 459971 h 1762299"/>
                  <a:gd name="connsiteX3" fmla="*/ 1424247 w 2255520"/>
                  <a:gd name="connsiteY3" fmla="*/ 38793 h 1762299"/>
                  <a:gd name="connsiteX4" fmla="*/ 2255520 w 2255520"/>
                  <a:gd name="connsiteY4" fmla="*/ 864524 h 1762299"/>
                  <a:gd name="connsiteX5" fmla="*/ 1435331 w 2255520"/>
                  <a:gd name="connsiteY5" fmla="*/ 1706880 h 1762299"/>
                  <a:gd name="connsiteX6" fmla="*/ 1424247 w 2255520"/>
                  <a:gd name="connsiteY6" fmla="*/ 1274619 h 1762299"/>
                  <a:gd name="connsiteX7" fmla="*/ 668457 w 2255520"/>
                  <a:gd name="connsiteY7" fmla="*/ 1422022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613502 w 2255520"/>
                  <a:gd name="connsiteY1" fmla="*/ 374637 h 1762299"/>
                  <a:gd name="connsiteX2" fmla="*/ 1446414 w 2255520"/>
                  <a:gd name="connsiteY2" fmla="*/ 459971 h 1762299"/>
                  <a:gd name="connsiteX3" fmla="*/ 1424247 w 2255520"/>
                  <a:gd name="connsiteY3" fmla="*/ 38793 h 1762299"/>
                  <a:gd name="connsiteX4" fmla="*/ 2255520 w 2255520"/>
                  <a:gd name="connsiteY4" fmla="*/ 864524 h 1762299"/>
                  <a:gd name="connsiteX5" fmla="*/ 1435331 w 2255520"/>
                  <a:gd name="connsiteY5" fmla="*/ 1706880 h 1762299"/>
                  <a:gd name="connsiteX6" fmla="*/ 1424247 w 2255520"/>
                  <a:gd name="connsiteY6" fmla="*/ 1274619 h 1762299"/>
                  <a:gd name="connsiteX7" fmla="*/ 668457 w 2255520"/>
                  <a:gd name="connsiteY7" fmla="*/ 1422022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613502 w 2255520"/>
                  <a:gd name="connsiteY1" fmla="*/ 374637 h 1762299"/>
                  <a:gd name="connsiteX2" fmla="*/ 1446414 w 2255520"/>
                  <a:gd name="connsiteY2" fmla="*/ 459971 h 1762299"/>
                  <a:gd name="connsiteX3" fmla="*/ 1424247 w 2255520"/>
                  <a:gd name="connsiteY3" fmla="*/ 38793 h 1762299"/>
                  <a:gd name="connsiteX4" fmla="*/ 2255520 w 2255520"/>
                  <a:gd name="connsiteY4" fmla="*/ 864524 h 1762299"/>
                  <a:gd name="connsiteX5" fmla="*/ 1435331 w 2255520"/>
                  <a:gd name="connsiteY5" fmla="*/ 1706880 h 1762299"/>
                  <a:gd name="connsiteX6" fmla="*/ 1424247 w 2255520"/>
                  <a:gd name="connsiteY6" fmla="*/ 1274619 h 1762299"/>
                  <a:gd name="connsiteX7" fmla="*/ 668457 w 2255520"/>
                  <a:gd name="connsiteY7" fmla="*/ 1422022 h 1762299"/>
                  <a:gd name="connsiteX8" fmla="*/ 11084 w 2255520"/>
                  <a:gd name="connsiteY8" fmla="*/ 1762299 h 1762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5520" h="1762299">
                    <a:moveTo>
                      <a:pt x="0" y="0"/>
                    </a:moveTo>
                    <a:cubicBezTo>
                      <a:pt x="204501" y="124879"/>
                      <a:pt x="372433" y="297975"/>
                      <a:pt x="613502" y="374637"/>
                    </a:cubicBezTo>
                    <a:cubicBezTo>
                      <a:pt x="854571" y="451299"/>
                      <a:pt x="1056020" y="474035"/>
                      <a:pt x="1446414" y="459971"/>
                    </a:cubicBezTo>
                    <a:lnTo>
                      <a:pt x="1424247" y="38793"/>
                    </a:lnTo>
                    <a:lnTo>
                      <a:pt x="2255520" y="864524"/>
                    </a:lnTo>
                    <a:lnTo>
                      <a:pt x="1435331" y="1706880"/>
                    </a:lnTo>
                    <a:lnTo>
                      <a:pt x="1424247" y="1274619"/>
                    </a:lnTo>
                    <a:cubicBezTo>
                      <a:pt x="1187124" y="1296539"/>
                      <a:pt x="903984" y="1340742"/>
                      <a:pt x="668457" y="1422022"/>
                    </a:cubicBezTo>
                    <a:cubicBezTo>
                      <a:pt x="432930" y="1503302"/>
                      <a:pt x="413659" y="1543543"/>
                      <a:pt x="11084" y="1762299"/>
                    </a:cubicBezTo>
                  </a:path>
                </a:pathLst>
              </a:custGeom>
              <a:noFill/>
              <a:ln w="12700" cap="rnd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65"/>
              <p:cNvSpPr/>
              <p:nvPr/>
            </p:nvSpPr>
            <p:spPr>
              <a:xfrm flipH="1">
                <a:off x="5852068" y="2421903"/>
                <a:ext cx="2255520" cy="1762299"/>
              </a:xfrm>
              <a:custGeom>
                <a:avLst/>
                <a:gdLst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11084 w 2255520"/>
                  <a:gd name="connsiteY6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672539 w 2255520"/>
                  <a:gd name="connsiteY6" fmla="*/ 1528157 h 1762299"/>
                  <a:gd name="connsiteX7" fmla="*/ 11084 w 2255520"/>
                  <a:gd name="connsiteY7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672539 w 2255520"/>
                  <a:gd name="connsiteY6" fmla="*/ 1528157 h 1762299"/>
                  <a:gd name="connsiteX7" fmla="*/ 672539 w 2255520"/>
                  <a:gd name="connsiteY7" fmla="*/ 1528157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672539 w 2255520"/>
                  <a:gd name="connsiteY6" fmla="*/ 1528157 h 1762299"/>
                  <a:gd name="connsiteX7" fmla="*/ 661455 w 2255520"/>
                  <a:gd name="connsiteY7" fmla="*/ 1417321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967814 w 2255520"/>
                  <a:gd name="connsiteY6" fmla="*/ 1356707 h 1762299"/>
                  <a:gd name="connsiteX7" fmla="*/ 661455 w 2255520"/>
                  <a:gd name="connsiteY7" fmla="*/ 1417321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967814 w 2255520"/>
                  <a:gd name="connsiteY6" fmla="*/ 1356707 h 1762299"/>
                  <a:gd name="connsiteX7" fmla="*/ 398837 w 2255520"/>
                  <a:gd name="connsiteY7" fmla="*/ 1539786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967814 w 2255520"/>
                  <a:gd name="connsiteY6" fmla="*/ 1356707 h 1762299"/>
                  <a:gd name="connsiteX7" fmla="*/ 398837 w 2255520"/>
                  <a:gd name="connsiteY7" fmla="*/ 1539786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967814 w 2255520"/>
                  <a:gd name="connsiteY6" fmla="*/ 1356707 h 1762299"/>
                  <a:gd name="connsiteX7" fmla="*/ 398837 w 2255520"/>
                  <a:gd name="connsiteY7" fmla="*/ 1539786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967814 w 2255520"/>
                  <a:gd name="connsiteY6" fmla="*/ 1356707 h 1762299"/>
                  <a:gd name="connsiteX7" fmla="*/ 398837 w 2255520"/>
                  <a:gd name="connsiteY7" fmla="*/ 1539786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963732 w 2255520"/>
                  <a:gd name="connsiteY6" fmla="*/ 1345822 h 1762299"/>
                  <a:gd name="connsiteX7" fmla="*/ 398837 w 2255520"/>
                  <a:gd name="connsiteY7" fmla="*/ 1539786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963732 w 2255520"/>
                  <a:gd name="connsiteY6" fmla="*/ 1345822 h 1762299"/>
                  <a:gd name="connsiteX7" fmla="*/ 11084 w 2255520"/>
                  <a:gd name="connsiteY7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668457 w 2255520"/>
                  <a:gd name="connsiteY6" fmla="*/ 1422022 h 1762299"/>
                  <a:gd name="connsiteX7" fmla="*/ 11084 w 2255520"/>
                  <a:gd name="connsiteY7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668457 w 2255520"/>
                  <a:gd name="connsiteY6" fmla="*/ 1422022 h 1762299"/>
                  <a:gd name="connsiteX7" fmla="*/ 11084 w 2255520"/>
                  <a:gd name="connsiteY7" fmla="*/ 1762299 h 1762299"/>
                  <a:gd name="connsiteX0" fmla="*/ 0 w 2255520"/>
                  <a:gd name="connsiteY0" fmla="*/ 0 h 1762299"/>
                  <a:gd name="connsiteX1" fmla="*/ 1446414 w 2255520"/>
                  <a:gd name="connsiteY1" fmla="*/ 459971 h 1762299"/>
                  <a:gd name="connsiteX2" fmla="*/ 1424247 w 2255520"/>
                  <a:gd name="connsiteY2" fmla="*/ 38793 h 1762299"/>
                  <a:gd name="connsiteX3" fmla="*/ 2255520 w 2255520"/>
                  <a:gd name="connsiteY3" fmla="*/ 864524 h 1762299"/>
                  <a:gd name="connsiteX4" fmla="*/ 1435331 w 2255520"/>
                  <a:gd name="connsiteY4" fmla="*/ 1706880 h 1762299"/>
                  <a:gd name="connsiteX5" fmla="*/ 1424247 w 2255520"/>
                  <a:gd name="connsiteY5" fmla="*/ 1274619 h 1762299"/>
                  <a:gd name="connsiteX6" fmla="*/ 668457 w 2255520"/>
                  <a:gd name="connsiteY6" fmla="*/ 1422022 h 1762299"/>
                  <a:gd name="connsiteX7" fmla="*/ 11084 w 2255520"/>
                  <a:gd name="connsiteY7" fmla="*/ 1762299 h 1762299"/>
                  <a:gd name="connsiteX0" fmla="*/ 0 w 2255520"/>
                  <a:gd name="connsiteY0" fmla="*/ 0 h 1762299"/>
                  <a:gd name="connsiteX1" fmla="*/ 758282 w 2255520"/>
                  <a:gd name="connsiteY1" fmla="*/ 241287 h 1762299"/>
                  <a:gd name="connsiteX2" fmla="*/ 1446414 w 2255520"/>
                  <a:gd name="connsiteY2" fmla="*/ 459971 h 1762299"/>
                  <a:gd name="connsiteX3" fmla="*/ 1424247 w 2255520"/>
                  <a:gd name="connsiteY3" fmla="*/ 38793 h 1762299"/>
                  <a:gd name="connsiteX4" fmla="*/ 2255520 w 2255520"/>
                  <a:gd name="connsiteY4" fmla="*/ 864524 h 1762299"/>
                  <a:gd name="connsiteX5" fmla="*/ 1435331 w 2255520"/>
                  <a:gd name="connsiteY5" fmla="*/ 1706880 h 1762299"/>
                  <a:gd name="connsiteX6" fmla="*/ 1424247 w 2255520"/>
                  <a:gd name="connsiteY6" fmla="*/ 1274619 h 1762299"/>
                  <a:gd name="connsiteX7" fmla="*/ 668457 w 2255520"/>
                  <a:gd name="connsiteY7" fmla="*/ 1422022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613502 w 2255520"/>
                  <a:gd name="connsiteY1" fmla="*/ 374637 h 1762299"/>
                  <a:gd name="connsiteX2" fmla="*/ 1446414 w 2255520"/>
                  <a:gd name="connsiteY2" fmla="*/ 459971 h 1762299"/>
                  <a:gd name="connsiteX3" fmla="*/ 1424247 w 2255520"/>
                  <a:gd name="connsiteY3" fmla="*/ 38793 h 1762299"/>
                  <a:gd name="connsiteX4" fmla="*/ 2255520 w 2255520"/>
                  <a:gd name="connsiteY4" fmla="*/ 864524 h 1762299"/>
                  <a:gd name="connsiteX5" fmla="*/ 1435331 w 2255520"/>
                  <a:gd name="connsiteY5" fmla="*/ 1706880 h 1762299"/>
                  <a:gd name="connsiteX6" fmla="*/ 1424247 w 2255520"/>
                  <a:gd name="connsiteY6" fmla="*/ 1274619 h 1762299"/>
                  <a:gd name="connsiteX7" fmla="*/ 668457 w 2255520"/>
                  <a:gd name="connsiteY7" fmla="*/ 1422022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613502 w 2255520"/>
                  <a:gd name="connsiteY1" fmla="*/ 374637 h 1762299"/>
                  <a:gd name="connsiteX2" fmla="*/ 1446414 w 2255520"/>
                  <a:gd name="connsiteY2" fmla="*/ 459971 h 1762299"/>
                  <a:gd name="connsiteX3" fmla="*/ 1424247 w 2255520"/>
                  <a:gd name="connsiteY3" fmla="*/ 38793 h 1762299"/>
                  <a:gd name="connsiteX4" fmla="*/ 2255520 w 2255520"/>
                  <a:gd name="connsiteY4" fmla="*/ 864524 h 1762299"/>
                  <a:gd name="connsiteX5" fmla="*/ 1435331 w 2255520"/>
                  <a:gd name="connsiteY5" fmla="*/ 1706880 h 1762299"/>
                  <a:gd name="connsiteX6" fmla="*/ 1424247 w 2255520"/>
                  <a:gd name="connsiteY6" fmla="*/ 1274619 h 1762299"/>
                  <a:gd name="connsiteX7" fmla="*/ 668457 w 2255520"/>
                  <a:gd name="connsiteY7" fmla="*/ 1422022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613502 w 2255520"/>
                  <a:gd name="connsiteY1" fmla="*/ 374637 h 1762299"/>
                  <a:gd name="connsiteX2" fmla="*/ 1446414 w 2255520"/>
                  <a:gd name="connsiteY2" fmla="*/ 459971 h 1762299"/>
                  <a:gd name="connsiteX3" fmla="*/ 1424247 w 2255520"/>
                  <a:gd name="connsiteY3" fmla="*/ 38793 h 1762299"/>
                  <a:gd name="connsiteX4" fmla="*/ 2255520 w 2255520"/>
                  <a:gd name="connsiteY4" fmla="*/ 864524 h 1762299"/>
                  <a:gd name="connsiteX5" fmla="*/ 1435331 w 2255520"/>
                  <a:gd name="connsiteY5" fmla="*/ 1706880 h 1762299"/>
                  <a:gd name="connsiteX6" fmla="*/ 1424247 w 2255520"/>
                  <a:gd name="connsiteY6" fmla="*/ 1274619 h 1762299"/>
                  <a:gd name="connsiteX7" fmla="*/ 668457 w 2255520"/>
                  <a:gd name="connsiteY7" fmla="*/ 1422022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613502 w 2255520"/>
                  <a:gd name="connsiteY1" fmla="*/ 374637 h 1762299"/>
                  <a:gd name="connsiteX2" fmla="*/ 1446414 w 2255520"/>
                  <a:gd name="connsiteY2" fmla="*/ 459971 h 1762299"/>
                  <a:gd name="connsiteX3" fmla="*/ 1424247 w 2255520"/>
                  <a:gd name="connsiteY3" fmla="*/ 38793 h 1762299"/>
                  <a:gd name="connsiteX4" fmla="*/ 2255520 w 2255520"/>
                  <a:gd name="connsiteY4" fmla="*/ 864524 h 1762299"/>
                  <a:gd name="connsiteX5" fmla="*/ 1435331 w 2255520"/>
                  <a:gd name="connsiteY5" fmla="*/ 1706880 h 1762299"/>
                  <a:gd name="connsiteX6" fmla="*/ 1424247 w 2255520"/>
                  <a:gd name="connsiteY6" fmla="*/ 1274619 h 1762299"/>
                  <a:gd name="connsiteX7" fmla="*/ 668457 w 2255520"/>
                  <a:gd name="connsiteY7" fmla="*/ 1422022 h 1762299"/>
                  <a:gd name="connsiteX8" fmla="*/ 11084 w 2255520"/>
                  <a:gd name="connsiteY8" fmla="*/ 1762299 h 1762299"/>
                  <a:gd name="connsiteX0" fmla="*/ 0 w 2255520"/>
                  <a:gd name="connsiteY0" fmla="*/ 0 h 1762299"/>
                  <a:gd name="connsiteX1" fmla="*/ 613502 w 2255520"/>
                  <a:gd name="connsiteY1" fmla="*/ 374637 h 1762299"/>
                  <a:gd name="connsiteX2" fmla="*/ 1446414 w 2255520"/>
                  <a:gd name="connsiteY2" fmla="*/ 459971 h 1762299"/>
                  <a:gd name="connsiteX3" fmla="*/ 1424247 w 2255520"/>
                  <a:gd name="connsiteY3" fmla="*/ 38793 h 1762299"/>
                  <a:gd name="connsiteX4" fmla="*/ 2255520 w 2255520"/>
                  <a:gd name="connsiteY4" fmla="*/ 864524 h 1762299"/>
                  <a:gd name="connsiteX5" fmla="*/ 1435331 w 2255520"/>
                  <a:gd name="connsiteY5" fmla="*/ 1706880 h 1762299"/>
                  <a:gd name="connsiteX6" fmla="*/ 1424247 w 2255520"/>
                  <a:gd name="connsiteY6" fmla="*/ 1274619 h 1762299"/>
                  <a:gd name="connsiteX7" fmla="*/ 668457 w 2255520"/>
                  <a:gd name="connsiteY7" fmla="*/ 1422022 h 1762299"/>
                  <a:gd name="connsiteX8" fmla="*/ 11084 w 2255520"/>
                  <a:gd name="connsiteY8" fmla="*/ 1762299 h 1762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5520" h="1762299">
                    <a:moveTo>
                      <a:pt x="0" y="0"/>
                    </a:moveTo>
                    <a:cubicBezTo>
                      <a:pt x="204501" y="124879"/>
                      <a:pt x="372433" y="297975"/>
                      <a:pt x="613502" y="374637"/>
                    </a:cubicBezTo>
                    <a:cubicBezTo>
                      <a:pt x="854571" y="451299"/>
                      <a:pt x="1056020" y="474035"/>
                      <a:pt x="1446414" y="459971"/>
                    </a:cubicBezTo>
                    <a:lnTo>
                      <a:pt x="1424247" y="38793"/>
                    </a:lnTo>
                    <a:lnTo>
                      <a:pt x="2255520" y="864524"/>
                    </a:lnTo>
                    <a:lnTo>
                      <a:pt x="1435331" y="1706880"/>
                    </a:lnTo>
                    <a:lnTo>
                      <a:pt x="1424247" y="1274619"/>
                    </a:lnTo>
                    <a:cubicBezTo>
                      <a:pt x="1187124" y="1296539"/>
                      <a:pt x="903984" y="1340742"/>
                      <a:pt x="668457" y="1422022"/>
                    </a:cubicBezTo>
                    <a:cubicBezTo>
                      <a:pt x="432930" y="1503302"/>
                      <a:pt x="413659" y="1543543"/>
                      <a:pt x="11084" y="1762299"/>
                    </a:cubicBezTo>
                  </a:path>
                </a:pathLst>
              </a:custGeom>
              <a:noFill/>
              <a:ln w="12700" cap="rnd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7912" y="3001224"/>
              <a:ext cx="767835" cy="603668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4913" y="2724150"/>
              <a:ext cx="1145005" cy="1145005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70009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9" grpId="0" animBg="1"/>
      <p:bldP spid="100" grpId="0" animBg="1"/>
      <p:bldP spid="51" grpId="0" animBg="1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61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593690" y="450573"/>
              <a:ext cx="8057117" cy="4502427"/>
              <a:chOff x="593690" y="450573"/>
              <a:chExt cx="8057117" cy="4502427"/>
            </a:xfrm>
          </p:grpSpPr>
          <p:cxnSp>
            <p:nvCxnSpPr>
              <p:cNvPr id="119" name="Straight Connector 118"/>
              <p:cNvCxnSpPr/>
              <p:nvPr/>
            </p:nvCxnSpPr>
            <p:spPr>
              <a:xfrm flipH="1">
                <a:off x="1891058" y="3352800"/>
                <a:ext cx="1080742" cy="142875"/>
              </a:xfrm>
              <a:prstGeom prst="line">
                <a:avLst/>
              </a:prstGeom>
              <a:ln w="12700" cmpd="sng">
                <a:solidFill>
                  <a:srgbClr val="2C95D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H="1">
                <a:off x="5694389" y="944981"/>
                <a:ext cx="1720516" cy="1261936"/>
              </a:xfrm>
              <a:prstGeom prst="line">
                <a:avLst/>
              </a:prstGeom>
              <a:ln w="12700" cmpd="sng">
                <a:solidFill>
                  <a:srgbClr val="2C95D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H="1">
                <a:off x="6102400" y="2553383"/>
                <a:ext cx="1125781" cy="353969"/>
              </a:xfrm>
              <a:prstGeom prst="line">
                <a:avLst/>
              </a:prstGeom>
              <a:ln w="12700" cmpd="sng">
                <a:solidFill>
                  <a:srgbClr val="2C95D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flipH="1">
                <a:off x="2229066" y="4119980"/>
                <a:ext cx="937579" cy="489470"/>
              </a:xfrm>
              <a:prstGeom prst="line">
                <a:avLst/>
              </a:prstGeom>
              <a:ln w="12700" cmpd="sng">
                <a:solidFill>
                  <a:srgbClr val="2C95D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H="1" flipV="1">
                <a:off x="1117603" y="719669"/>
                <a:ext cx="2322885" cy="1501619"/>
              </a:xfrm>
              <a:prstGeom prst="line">
                <a:avLst/>
              </a:prstGeom>
              <a:ln w="12700" cmpd="sng">
                <a:solidFill>
                  <a:srgbClr val="2C95D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H="1" flipV="1">
                <a:off x="6116048" y="3797651"/>
                <a:ext cx="1242743" cy="255236"/>
              </a:xfrm>
              <a:prstGeom prst="line">
                <a:avLst/>
              </a:prstGeom>
              <a:ln w="12700" cmpd="sng">
                <a:solidFill>
                  <a:srgbClr val="2C95D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H="1" flipV="1">
                <a:off x="910744" y="1813018"/>
                <a:ext cx="2288486" cy="711108"/>
              </a:xfrm>
              <a:prstGeom prst="line">
                <a:avLst/>
              </a:prstGeom>
              <a:ln w="12700" cmpd="sng">
                <a:solidFill>
                  <a:srgbClr val="2C95D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H="1" flipV="1">
                <a:off x="2129991" y="2509520"/>
                <a:ext cx="941968" cy="272773"/>
              </a:xfrm>
              <a:prstGeom prst="line">
                <a:avLst/>
              </a:prstGeom>
              <a:ln w="12700" cmpd="sng">
                <a:solidFill>
                  <a:srgbClr val="2C95D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5976520" y="1217701"/>
                <a:ext cx="2491749" cy="1362404"/>
              </a:xfrm>
              <a:prstGeom prst="line">
                <a:avLst/>
              </a:prstGeom>
              <a:ln w="12700" cmpd="sng">
                <a:solidFill>
                  <a:srgbClr val="2C95D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Title 5"/>
              <p:cNvSpPr txBox="1">
                <a:spLocks/>
              </p:cNvSpPr>
              <p:nvPr/>
            </p:nvSpPr>
            <p:spPr>
              <a:xfrm>
                <a:off x="593690" y="1013169"/>
                <a:ext cx="1097280" cy="365760"/>
              </a:xfrm>
              <a:prstGeom prst="rect">
                <a:avLst/>
              </a:prstGeom>
            </p:spPr>
            <p:txBody>
              <a:bodyPr lIns="0" tIns="0" rIns="0" bIns="0" anchor="ctr" anchorCtr="0"/>
              <a:lstStyle>
                <a:lvl1pPr algn="l" defTabSz="4572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2800" kern="1200" cap="all" baseline="0">
                    <a:solidFill>
                      <a:schemeClr val="tx2"/>
                    </a:solidFill>
                    <a:latin typeface="+mj-lt"/>
                    <a:ea typeface="+mj-ea"/>
                    <a:cs typeface="Verdana"/>
                  </a:defRPr>
                </a:lvl1pPr>
              </a:lstStyle>
              <a:p>
                <a:pPr algn="ctr"/>
                <a:r>
                  <a:rPr lang="zh-CN" altLang="en-US" sz="2000" dirty="0" smtClean="0">
                    <a:solidFill>
                      <a:srgbClr val="FFFFFF"/>
                    </a:solidFill>
                    <a:effectLst>
                      <a:glow rad="101600">
                        <a:srgbClr val="2C95DD">
                          <a:satMod val="175000"/>
                          <a:alpha val="40000"/>
                        </a:srgbClr>
                      </a:glow>
                    </a:effectLst>
                  </a:rPr>
                  <a:t>边缘</a:t>
                </a:r>
                <a:endParaRPr lang="en-US" sz="2000" dirty="0" smtClean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endParaRPr>
              </a:p>
              <a:p>
                <a:pPr algn="ctr"/>
                <a:r>
                  <a:rPr lang="en-US" sz="2000" dirty="0" smtClean="0">
                    <a:solidFill>
                      <a:srgbClr val="FFFFFF"/>
                    </a:solidFill>
                    <a:effectLst>
                      <a:glow rad="101600">
                        <a:srgbClr val="2C95DD">
                          <a:satMod val="175000"/>
                          <a:alpha val="40000"/>
                        </a:srgbClr>
                      </a:glow>
                    </a:effectLst>
                  </a:rPr>
                  <a:t>Edge</a:t>
                </a:r>
                <a:endParaRPr lang="en-US" sz="2000" dirty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endParaRPr>
              </a:p>
            </p:txBody>
          </p:sp>
          <p:sp>
            <p:nvSpPr>
              <p:cNvPr id="129" name="Title 5"/>
              <p:cNvSpPr txBox="1">
                <a:spLocks/>
              </p:cNvSpPr>
              <p:nvPr/>
            </p:nvSpPr>
            <p:spPr>
              <a:xfrm>
                <a:off x="1294280" y="3784003"/>
                <a:ext cx="1097280" cy="365760"/>
              </a:xfrm>
              <a:prstGeom prst="rect">
                <a:avLst/>
              </a:prstGeom>
            </p:spPr>
            <p:txBody>
              <a:bodyPr lIns="0" tIns="0" rIns="0" bIns="0" anchor="ctr" anchorCtr="0"/>
              <a:lstStyle>
                <a:lvl1pPr algn="l" defTabSz="4572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2800" kern="1200" cap="all" baseline="0">
                    <a:solidFill>
                      <a:schemeClr val="tx2"/>
                    </a:solidFill>
                    <a:latin typeface="+mj-lt"/>
                    <a:ea typeface="+mj-ea"/>
                    <a:cs typeface="Verdana"/>
                  </a:defRPr>
                </a:lvl1pPr>
              </a:lstStyle>
              <a:p>
                <a:pPr algn="ctr"/>
                <a:r>
                  <a:rPr lang="zh-CN" altLang="en-US" sz="2000" dirty="0" smtClean="0">
                    <a:solidFill>
                      <a:srgbClr val="FFFFFF"/>
                    </a:solidFill>
                    <a:effectLst>
                      <a:glow rad="101600">
                        <a:srgbClr val="2C95DD">
                          <a:satMod val="175000"/>
                          <a:alpha val="40000"/>
                        </a:srgbClr>
                      </a:glow>
                    </a:effectLst>
                  </a:rPr>
                  <a:t>边缘</a:t>
                </a:r>
                <a:endParaRPr lang="en-US" sz="2000" dirty="0" smtClean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endParaRPr>
              </a:p>
              <a:p>
                <a:pPr algn="ctr"/>
                <a:r>
                  <a:rPr lang="en-US" sz="2000" dirty="0" smtClean="0">
                    <a:solidFill>
                      <a:srgbClr val="FFFFFF"/>
                    </a:solidFill>
                    <a:effectLst>
                      <a:glow rad="101600">
                        <a:srgbClr val="2C95DD">
                          <a:satMod val="175000"/>
                          <a:alpha val="40000"/>
                        </a:srgbClr>
                      </a:glow>
                    </a:effectLst>
                  </a:rPr>
                  <a:t>Edge</a:t>
                </a:r>
                <a:endParaRPr lang="en-US" sz="2000" dirty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endParaRPr>
              </a:p>
            </p:txBody>
          </p:sp>
          <p:sp>
            <p:nvSpPr>
              <p:cNvPr id="130" name="Title 5"/>
              <p:cNvSpPr txBox="1">
                <a:spLocks/>
              </p:cNvSpPr>
              <p:nvPr/>
            </p:nvSpPr>
            <p:spPr>
              <a:xfrm>
                <a:off x="6646208" y="2822875"/>
                <a:ext cx="1097280" cy="365760"/>
              </a:xfrm>
              <a:prstGeom prst="rect">
                <a:avLst/>
              </a:prstGeom>
            </p:spPr>
            <p:txBody>
              <a:bodyPr lIns="0" tIns="0" rIns="0" bIns="0" anchor="ctr" anchorCtr="0"/>
              <a:lstStyle>
                <a:lvl1pPr algn="l" defTabSz="4572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2800" kern="1200" cap="all" baseline="0">
                    <a:solidFill>
                      <a:schemeClr val="tx2"/>
                    </a:solidFill>
                    <a:latin typeface="+mj-lt"/>
                    <a:ea typeface="+mj-ea"/>
                    <a:cs typeface="Verdana"/>
                  </a:defRPr>
                </a:lvl1pPr>
              </a:lstStyle>
              <a:p>
                <a:pPr algn="ctr"/>
                <a:r>
                  <a:rPr lang="zh-CN" altLang="en-US" sz="2000" dirty="0" smtClean="0">
                    <a:solidFill>
                      <a:srgbClr val="FFFFFF"/>
                    </a:solidFill>
                    <a:effectLst>
                      <a:glow rad="101600">
                        <a:srgbClr val="2C95DD">
                          <a:satMod val="175000"/>
                          <a:alpha val="40000"/>
                        </a:srgbClr>
                      </a:glow>
                    </a:effectLst>
                  </a:rPr>
                  <a:t>边缘</a:t>
                </a:r>
                <a:endParaRPr lang="en-US" sz="2000" dirty="0" smtClean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endParaRPr>
              </a:p>
              <a:p>
                <a:pPr algn="ctr"/>
                <a:r>
                  <a:rPr lang="en-US" sz="2000" dirty="0" smtClean="0">
                    <a:solidFill>
                      <a:srgbClr val="FFFFFF"/>
                    </a:solidFill>
                    <a:effectLst>
                      <a:glow rad="101600">
                        <a:srgbClr val="2C95DD">
                          <a:satMod val="175000"/>
                          <a:alpha val="40000"/>
                        </a:srgbClr>
                      </a:glow>
                    </a:effectLst>
                  </a:rPr>
                  <a:t>Edge</a:t>
                </a:r>
                <a:endParaRPr lang="en-US" sz="2000" dirty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endParaRPr>
              </a:p>
            </p:txBody>
          </p:sp>
          <p:sp>
            <p:nvSpPr>
              <p:cNvPr id="141" name="Oval 140"/>
              <p:cNvSpPr>
                <a:spLocks noChangeAspect="1"/>
              </p:cNvSpPr>
              <p:nvPr/>
            </p:nvSpPr>
            <p:spPr>
              <a:xfrm rot="10800000" flipV="1">
                <a:off x="7198113" y="696070"/>
                <a:ext cx="502930" cy="502920"/>
              </a:xfrm>
              <a:prstGeom prst="ellipse">
                <a:avLst/>
              </a:prstGeom>
              <a:solidFill>
                <a:srgbClr val="000000"/>
              </a:solidFill>
              <a:ln w="3175" cmpd="sng">
                <a:solidFill>
                  <a:srgbClr val="2C95D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Oval 141"/>
              <p:cNvSpPr>
                <a:spLocks noChangeAspect="1"/>
              </p:cNvSpPr>
              <p:nvPr/>
            </p:nvSpPr>
            <p:spPr>
              <a:xfrm rot="10800000" flipV="1">
                <a:off x="8376482" y="1027705"/>
                <a:ext cx="274325" cy="274320"/>
              </a:xfrm>
              <a:prstGeom prst="ellipse">
                <a:avLst/>
              </a:prstGeom>
              <a:solidFill>
                <a:srgbClr val="000000"/>
              </a:solidFill>
              <a:ln w="3175" cmpd="sng">
                <a:solidFill>
                  <a:srgbClr val="2C95D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Oval 142"/>
              <p:cNvSpPr>
                <a:spLocks noChangeAspect="1"/>
              </p:cNvSpPr>
              <p:nvPr/>
            </p:nvSpPr>
            <p:spPr>
              <a:xfrm rot="10800000" flipV="1">
                <a:off x="6939696" y="2279373"/>
                <a:ext cx="502930" cy="502920"/>
              </a:xfrm>
              <a:prstGeom prst="ellipse">
                <a:avLst/>
              </a:prstGeom>
              <a:solidFill>
                <a:srgbClr val="000000"/>
              </a:solidFill>
              <a:ln w="3175" cmpd="sng">
                <a:solidFill>
                  <a:srgbClr val="2C95D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Oval 143"/>
              <p:cNvSpPr>
                <a:spLocks noChangeAspect="1"/>
              </p:cNvSpPr>
              <p:nvPr/>
            </p:nvSpPr>
            <p:spPr>
              <a:xfrm rot="10800000" flipV="1">
                <a:off x="7322935" y="3937385"/>
                <a:ext cx="274325" cy="274320"/>
              </a:xfrm>
              <a:prstGeom prst="ellipse">
                <a:avLst/>
              </a:prstGeom>
              <a:solidFill>
                <a:srgbClr val="000000"/>
              </a:solidFill>
              <a:ln w="3175" cmpd="sng">
                <a:solidFill>
                  <a:srgbClr val="2C95D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Oval 144"/>
              <p:cNvSpPr>
                <a:spLocks noChangeAspect="1"/>
              </p:cNvSpPr>
              <p:nvPr/>
            </p:nvSpPr>
            <p:spPr>
              <a:xfrm rot="10800000" flipV="1">
                <a:off x="893694" y="450573"/>
                <a:ext cx="502930" cy="502920"/>
              </a:xfrm>
              <a:prstGeom prst="ellipse">
                <a:avLst/>
              </a:prstGeom>
              <a:solidFill>
                <a:srgbClr val="000000"/>
              </a:solidFill>
              <a:ln w="3175" cmpd="sng">
                <a:solidFill>
                  <a:srgbClr val="2C95D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Oval 145"/>
              <p:cNvSpPr>
                <a:spLocks noChangeAspect="1"/>
              </p:cNvSpPr>
              <p:nvPr/>
            </p:nvSpPr>
            <p:spPr>
              <a:xfrm rot="10800000" flipV="1">
                <a:off x="1599372" y="3234276"/>
                <a:ext cx="502930" cy="502920"/>
              </a:xfrm>
              <a:prstGeom prst="ellipse">
                <a:avLst/>
              </a:prstGeom>
              <a:solidFill>
                <a:srgbClr val="000000"/>
              </a:solidFill>
              <a:ln w="3175" cmpd="sng">
                <a:solidFill>
                  <a:srgbClr val="2C95D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Oval 146"/>
              <p:cNvSpPr>
                <a:spLocks noChangeAspect="1"/>
              </p:cNvSpPr>
              <p:nvPr/>
            </p:nvSpPr>
            <p:spPr>
              <a:xfrm rot="10800000" flipV="1">
                <a:off x="1992381" y="2379427"/>
                <a:ext cx="274325" cy="274320"/>
              </a:xfrm>
              <a:prstGeom prst="ellipse">
                <a:avLst/>
              </a:prstGeom>
              <a:solidFill>
                <a:srgbClr val="000000"/>
              </a:solidFill>
              <a:ln w="3175" cmpd="sng">
                <a:solidFill>
                  <a:srgbClr val="2C95D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8" name="Oval 147"/>
              <p:cNvSpPr>
                <a:spLocks noChangeAspect="1"/>
              </p:cNvSpPr>
              <p:nvPr/>
            </p:nvSpPr>
            <p:spPr>
              <a:xfrm rot="10800000" flipV="1">
                <a:off x="749760" y="1682348"/>
                <a:ext cx="274325" cy="274320"/>
              </a:xfrm>
              <a:prstGeom prst="ellipse">
                <a:avLst/>
              </a:prstGeom>
              <a:solidFill>
                <a:srgbClr val="000000"/>
              </a:solidFill>
              <a:ln w="3175" cmpd="sng">
                <a:solidFill>
                  <a:srgbClr val="2C95D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9" name="Oval 148"/>
              <p:cNvSpPr>
                <a:spLocks noChangeAspect="1"/>
              </p:cNvSpPr>
              <p:nvPr/>
            </p:nvSpPr>
            <p:spPr>
              <a:xfrm rot="10800000" flipV="1">
                <a:off x="1992381" y="4506402"/>
                <a:ext cx="274325" cy="274320"/>
              </a:xfrm>
              <a:prstGeom prst="ellipse">
                <a:avLst/>
              </a:prstGeom>
              <a:solidFill>
                <a:srgbClr val="000000"/>
              </a:solidFill>
              <a:ln w="3175" cmpd="sng">
                <a:solidFill>
                  <a:srgbClr val="2C95D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58" name="Group 157"/>
              <p:cNvGrpSpPr/>
              <p:nvPr/>
            </p:nvGrpSpPr>
            <p:grpSpPr>
              <a:xfrm>
                <a:off x="2971800" y="1752600"/>
                <a:ext cx="3200400" cy="3200400"/>
                <a:chOff x="3315368" y="2096168"/>
                <a:chExt cx="2513264" cy="2513264"/>
              </a:xfrm>
            </p:grpSpPr>
            <p:sp>
              <p:nvSpPr>
                <p:cNvPr id="159" name="Oval 158"/>
                <p:cNvSpPr/>
                <p:nvPr/>
              </p:nvSpPr>
              <p:spPr>
                <a:xfrm>
                  <a:off x="3422315" y="2205790"/>
                  <a:ext cx="2299370" cy="2299370"/>
                </a:xfrm>
                <a:prstGeom prst="ellipse">
                  <a:avLst/>
                </a:prstGeom>
                <a:solidFill>
                  <a:schemeClr val="tx1"/>
                </a:solidFill>
                <a:ln w="3175" cmpd="sng">
                  <a:noFill/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0" name="outline"/>
                <p:cNvSpPr>
                  <a:spLocks noChangeAspect="1"/>
                </p:cNvSpPr>
                <p:nvPr/>
              </p:nvSpPr>
              <p:spPr>
                <a:xfrm>
                  <a:off x="3315368" y="2096168"/>
                  <a:ext cx="2513264" cy="2513264"/>
                </a:xfrm>
                <a:prstGeom prst="ellipse">
                  <a:avLst/>
                </a:prstGeom>
                <a:noFill/>
                <a:ln w="12700" cmpd="sng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56" name="Core"/>
              <p:cNvSpPr/>
              <p:nvPr/>
            </p:nvSpPr>
            <p:spPr>
              <a:xfrm>
                <a:off x="3458817" y="2865505"/>
                <a:ext cx="2226366" cy="984885"/>
              </a:xfrm>
              <a:prstGeom prst="rect">
                <a:avLst/>
              </a:prstGeom>
            </p:spPr>
            <p:txBody>
              <a:bodyPr wrap="square" anchor="ctr" anchorCtr="0">
                <a:noAutofit/>
              </a:bodyPr>
              <a:lstStyle/>
              <a:p>
                <a:pPr algn="ctr" defTabSz="457200">
                  <a:spcBef>
                    <a:spcPts val="600"/>
                  </a:spcBef>
                  <a:buClr>
                    <a:srgbClr val="2C95DD"/>
                  </a:buClr>
                </a:pPr>
                <a:r>
                  <a:rPr lang="zh-CN" altLang="en-US" sz="3600" dirty="0" smtClean="0">
                    <a:solidFill>
                      <a:srgbClr val="FFFFFF"/>
                    </a:solidFill>
                    <a:effectLst>
                      <a:glow rad="101600">
                        <a:srgbClr val="2C95DD">
                          <a:alpha val="40000"/>
                        </a:srgbClr>
                      </a:glow>
                    </a:effectLst>
                  </a:rPr>
                  <a:t>核心</a:t>
                </a:r>
                <a:endParaRPr lang="en-US" sz="3600" dirty="0" smtClean="0">
                  <a:solidFill>
                    <a:srgbClr val="FFFFFF"/>
                  </a:solidFill>
                  <a:effectLst>
                    <a:glow rad="101600">
                      <a:srgbClr val="2C95DD">
                        <a:alpha val="40000"/>
                      </a:srgbClr>
                    </a:glow>
                  </a:effectLst>
                </a:endParaRPr>
              </a:p>
              <a:p>
                <a:pPr algn="ctr" defTabSz="457200">
                  <a:spcBef>
                    <a:spcPts val="600"/>
                  </a:spcBef>
                  <a:buClr>
                    <a:srgbClr val="2C95DD"/>
                  </a:buClr>
                </a:pPr>
                <a:r>
                  <a:rPr lang="en-US" sz="3600" dirty="0" smtClean="0">
                    <a:solidFill>
                      <a:srgbClr val="FFFFFF"/>
                    </a:solidFill>
                    <a:effectLst>
                      <a:glow rad="101600">
                        <a:srgbClr val="2C95DD">
                          <a:alpha val="40000"/>
                        </a:srgbClr>
                      </a:glow>
                    </a:effectLst>
                  </a:rPr>
                  <a:t>CORE</a:t>
                </a:r>
                <a:endParaRPr lang="en-US" sz="3600" dirty="0">
                  <a:solidFill>
                    <a:srgbClr val="FFFFFF"/>
                  </a:solidFill>
                  <a:effectLst>
                    <a:glow rad="101600">
                      <a:srgbClr val="2C95DD">
                        <a:alpha val="40000"/>
                      </a:srgbClr>
                    </a:glow>
                  </a:effectLst>
                </a:endParaRPr>
              </a:p>
            </p:txBody>
          </p:sp>
        </p:grpSp>
      </p:grpSp>
      <p:pic>
        <p:nvPicPr>
          <p:cNvPr id="11" name="Picture 10" descr="EMC-Tab-RG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  <p:pic>
        <p:nvPicPr>
          <p:cNvPr id="51" name="Picture 3" descr="C:\Users\Sue\Desktop\Working\EMC\17034 EMC Isilon Mega Launch PPT_SEPT15\powerpoint\flattened-art\datalake-bkg-fade.png"/>
          <p:cNvPicPr>
            <a:picLocks noChangeAspect="1" noChangeArrowheads="1"/>
          </p:cNvPicPr>
          <p:nvPr/>
        </p:nvPicPr>
        <p:blipFill rotWithShape="1">
          <a:blip r:embed="rId5" cstate="screen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97" y="8355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592975"/>
              </p:ext>
            </p:extLst>
          </p:nvPr>
        </p:nvGraphicFramePr>
        <p:xfrm>
          <a:off x="5410200" y="489769"/>
          <a:ext cx="3610372" cy="2845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10372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核心面临的挑战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247941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海量数据访问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zh-CN" altLang="en-US" baseline="0" dirty="0" smtClean="0">
                          <a:solidFill>
                            <a:schemeClr val="bg1"/>
                          </a:solidFill>
                        </a:rPr>
                        <a:t>全局生产率的保证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baseline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zh-CN" altLang="en-US" baseline="0" dirty="0" smtClean="0">
                          <a:solidFill>
                            <a:schemeClr val="bg1"/>
                          </a:solidFill>
                        </a:rPr>
                        <a:t>一直在线</a:t>
                      </a:r>
                      <a:endParaRPr lang="en-US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zh-CN" altLang="en-US" baseline="0" dirty="0" smtClean="0">
                          <a:solidFill>
                            <a:schemeClr val="bg1"/>
                          </a:solidFill>
                        </a:rPr>
                        <a:t>复杂的管理</a:t>
                      </a:r>
                      <a:endParaRPr lang="en-US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zh-CN" altLang="en-US" baseline="0" dirty="0" smtClean="0">
                          <a:solidFill>
                            <a:schemeClr val="bg1"/>
                          </a:solidFill>
                        </a:rPr>
                        <a:t>无力预测数据的增长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 marT="0" marB="0" anchor="ctr">
                    <a:solidFill>
                      <a:schemeClr val="tx1"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315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 descr="W:\Inprogress\EMC MASTER\EMC CORP MASTER\17034 EMC Isilon Mega Launch PPT_SEPT15\powerpoint\flattened-art\data-water-bk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EMC-Tab-RGB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408862" y="470362"/>
            <a:ext cx="23262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zh-CN" altLang="en-US" sz="4000" dirty="0" smtClean="0">
                <a:solidFill>
                  <a:srgbClr val="2C95DD"/>
                </a:solidFill>
              </a:rPr>
              <a:t>数据湖泊</a:t>
            </a:r>
            <a:r>
              <a:rPr lang="en-US" sz="2000" dirty="0" smtClean="0">
                <a:solidFill>
                  <a:srgbClr val="2C95DD"/>
                </a:solidFill>
              </a:rPr>
              <a:t> </a:t>
            </a:r>
            <a:endParaRPr lang="en-US" sz="2000" dirty="0">
              <a:solidFill>
                <a:srgbClr val="2C95DD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1891058" y="3352800"/>
            <a:ext cx="1080742" cy="142875"/>
          </a:xfrm>
          <a:prstGeom prst="line">
            <a:avLst/>
          </a:prstGeom>
          <a:ln w="12700" cmpd="sng">
            <a:solidFill>
              <a:srgbClr val="2C95D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5694389" y="944981"/>
            <a:ext cx="1720516" cy="1261936"/>
          </a:xfrm>
          <a:prstGeom prst="line">
            <a:avLst/>
          </a:prstGeom>
          <a:ln w="12700" cmpd="sng">
            <a:solidFill>
              <a:srgbClr val="2C95D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6102400" y="2553383"/>
            <a:ext cx="1125781" cy="353969"/>
          </a:xfrm>
          <a:prstGeom prst="line">
            <a:avLst/>
          </a:prstGeom>
          <a:ln w="12700" cmpd="sng">
            <a:solidFill>
              <a:srgbClr val="2C95D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2229066" y="4119980"/>
            <a:ext cx="937579" cy="489470"/>
          </a:xfrm>
          <a:prstGeom prst="line">
            <a:avLst/>
          </a:prstGeom>
          <a:ln w="12700" cmpd="sng">
            <a:solidFill>
              <a:srgbClr val="2C95D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1117603" y="719669"/>
            <a:ext cx="2322885" cy="1501619"/>
          </a:xfrm>
          <a:prstGeom prst="line">
            <a:avLst/>
          </a:prstGeom>
          <a:ln w="12700" cmpd="sng">
            <a:solidFill>
              <a:srgbClr val="2C95D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6116048" y="3797651"/>
            <a:ext cx="1242743" cy="255236"/>
          </a:xfrm>
          <a:prstGeom prst="line">
            <a:avLst/>
          </a:prstGeom>
          <a:ln w="12700" cmpd="sng">
            <a:solidFill>
              <a:srgbClr val="2C95D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 flipV="1">
            <a:off x="910744" y="1813018"/>
            <a:ext cx="2288486" cy="711108"/>
          </a:xfrm>
          <a:prstGeom prst="line">
            <a:avLst/>
          </a:prstGeom>
          <a:ln w="12700" cmpd="sng">
            <a:solidFill>
              <a:srgbClr val="2C95D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 flipV="1">
            <a:off x="2129991" y="2509520"/>
            <a:ext cx="941968" cy="272773"/>
          </a:xfrm>
          <a:prstGeom prst="line">
            <a:avLst/>
          </a:prstGeom>
          <a:ln w="12700" cmpd="sng">
            <a:solidFill>
              <a:srgbClr val="2C95D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5976520" y="1217701"/>
            <a:ext cx="2491749" cy="1362404"/>
          </a:xfrm>
          <a:prstGeom prst="line">
            <a:avLst/>
          </a:prstGeom>
          <a:ln w="12700" cmpd="sng">
            <a:solidFill>
              <a:srgbClr val="2C95D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Picture 51" descr="W:\Inprogress\EMC MASTER\EMC CORP MASTER\17034 EMC Isilon Mega Launch PPT_SEPT15\powerpoint\flattened-art\data-water-bkg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71800" y="1752599"/>
            <a:ext cx="3200400" cy="3200401"/>
          </a:xfrm>
          <a:prstGeom prst="ellipse">
            <a:avLst/>
          </a:prstGeom>
          <a:solidFill>
            <a:schemeClr val="accent1"/>
          </a:solidFill>
          <a:ln>
            <a:noFill/>
          </a:ln>
          <a:extLst/>
        </p:spPr>
      </p:pic>
      <p:sp>
        <p:nvSpPr>
          <p:cNvPr id="91" name="Title 5"/>
          <p:cNvSpPr txBox="1">
            <a:spLocks/>
          </p:cNvSpPr>
          <p:nvPr/>
        </p:nvSpPr>
        <p:spPr>
          <a:xfrm>
            <a:off x="593690" y="1013169"/>
            <a:ext cx="1097280" cy="36576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algn="ctr"/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边缘</a:t>
            </a:r>
            <a:endParaRPr lang="en-US" sz="2000" dirty="0" smtClean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Edge</a:t>
            </a:r>
            <a:endParaRPr lang="en-US" sz="20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92" name="Title 5"/>
          <p:cNvSpPr txBox="1">
            <a:spLocks/>
          </p:cNvSpPr>
          <p:nvPr/>
        </p:nvSpPr>
        <p:spPr>
          <a:xfrm>
            <a:off x="1294280" y="3784003"/>
            <a:ext cx="1097280" cy="36576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algn="ctr"/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边缘</a:t>
            </a:r>
            <a:endParaRPr lang="en-US" sz="2000" dirty="0" smtClean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Edge</a:t>
            </a:r>
            <a:endParaRPr lang="en-US" sz="20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93" name="Title 5"/>
          <p:cNvSpPr txBox="1">
            <a:spLocks/>
          </p:cNvSpPr>
          <p:nvPr/>
        </p:nvSpPr>
        <p:spPr>
          <a:xfrm>
            <a:off x="6646208" y="2822875"/>
            <a:ext cx="1097280" cy="36576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algn="ctr"/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边缘</a:t>
            </a:r>
            <a:endParaRPr lang="en-US" sz="2000" dirty="0" smtClean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Edge</a:t>
            </a:r>
            <a:endParaRPr lang="en-US" sz="20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749760" y="450573"/>
            <a:ext cx="7901047" cy="4330149"/>
            <a:chOff x="749760" y="450573"/>
            <a:chExt cx="7901047" cy="4330149"/>
          </a:xfrm>
        </p:grpSpPr>
        <p:sp>
          <p:nvSpPr>
            <p:cNvPr id="95" name="Oval 94"/>
            <p:cNvSpPr>
              <a:spLocks noChangeAspect="1"/>
            </p:cNvSpPr>
            <p:nvPr/>
          </p:nvSpPr>
          <p:spPr>
            <a:xfrm rot="10800000" flipV="1">
              <a:off x="7198113" y="696070"/>
              <a:ext cx="502930" cy="502920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 rot="10800000" flipV="1">
              <a:off x="8376482" y="1027705"/>
              <a:ext cx="274325" cy="274320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7" name="Oval 96"/>
            <p:cNvSpPr>
              <a:spLocks noChangeAspect="1"/>
            </p:cNvSpPr>
            <p:nvPr/>
          </p:nvSpPr>
          <p:spPr>
            <a:xfrm rot="10800000" flipV="1">
              <a:off x="6939696" y="2279373"/>
              <a:ext cx="502930" cy="502920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8" name="Oval 97"/>
            <p:cNvSpPr>
              <a:spLocks noChangeAspect="1"/>
            </p:cNvSpPr>
            <p:nvPr/>
          </p:nvSpPr>
          <p:spPr>
            <a:xfrm rot="10800000" flipV="1">
              <a:off x="7322935" y="3937385"/>
              <a:ext cx="274325" cy="274320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9" name="Oval 98"/>
            <p:cNvSpPr>
              <a:spLocks noChangeAspect="1"/>
            </p:cNvSpPr>
            <p:nvPr/>
          </p:nvSpPr>
          <p:spPr>
            <a:xfrm rot="10800000" flipV="1">
              <a:off x="893694" y="450573"/>
              <a:ext cx="502930" cy="502920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0" name="Oval 99"/>
            <p:cNvSpPr>
              <a:spLocks noChangeAspect="1"/>
            </p:cNvSpPr>
            <p:nvPr/>
          </p:nvSpPr>
          <p:spPr>
            <a:xfrm rot="10800000" flipV="1">
              <a:off x="1599372" y="3234276"/>
              <a:ext cx="502930" cy="502920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1" name="Oval 100"/>
            <p:cNvSpPr>
              <a:spLocks noChangeAspect="1"/>
            </p:cNvSpPr>
            <p:nvPr/>
          </p:nvSpPr>
          <p:spPr>
            <a:xfrm rot="10800000" flipV="1">
              <a:off x="1992381" y="2379427"/>
              <a:ext cx="274325" cy="274320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2" name="Oval 101"/>
            <p:cNvSpPr>
              <a:spLocks noChangeAspect="1"/>
            </p:cNvSpPr>
            <p:nvPr/>
          </p:nvSpPr>
          <p:spPr>
            <a:xfrm rot="10800000" flipV="1">
              <a:off x="1992381" y="4506402"/>
              <a:ext cx="274325" cy="274320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3" name="Oval 102"/>
            <p:cNvSpPr>
              <a:spLocks noChangeAspect="1"/>
            </p:cNvSpPr>
            <p:nvPr/>
          </p:nvSpPr>
          <p:spPr>
            <a:xfrm rot="10800000" flipV="1">
              <a:off x="749760" y="1682348"/>
              <a:ext cx="274325" cy="274320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22" name="Oval 121"/>
          <p:cNvSpPr/>
          <p:nvPr/>
        </p:nvSpPr>
        <p:spPr>
          <a:xfrm rot="20652135" flipV="1">
            <a:off x="1159927" y="707586"/>
            <a:ext cx="98221" cy="98219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 rot="20652135" flipV="1">
            <a:off x="5277723" y="2417308"/>
            <a:ext cx="98221" cy="98219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 rot="20652135" flipV="1">
            <a:off x="2098064" y="4591279"/>
            <a:ext cx="98221" cy="98219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 rot="20652135" flipV="1">
            <a:off x="4001648" y="2713141"/>
            <a:ext cx="98221" cy="98219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 rot="20652135" flipV="1">
            <a:off x="5636073" y="3011886"/>
            <a:ext cx="98221" cy="98219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 rot="20652135" flipV="1">
            <a:off x="1841948" y="3474210"/>
            <a:ext cx="98221" cy="98219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 rot="20652135" flipV="1">
            <a:off x="5705903" y="3651936"/>
            <a:ext cx="98221" cy="98219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 rot="20652135" flipV="1">
            <a:off x="7335359" y="4011892"/>
            <a:ext cx="98221" cy="98219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 rot="20652135" flipV="1">
            <a:off x="8541071" y="1115755"/>
            <a:ext cx="98221" cy="98219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 rot="20652135" flipV="1">
            <a:off x="858280" y="1758151"/>
            <a:ext cx="49111" cy="49110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 rot="20652135" flipV="1">
            <a:off x="2092305" y="2498496"/>
            <a:ext cx="49111" cy="49110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 rot="10800000" flipV="1">
            <a:off x="7198113" y="696070"/>
            <a:ext cx="502930" cy="502920"/>
          </a:xfrm>
          <a:prstGeom prst="ellipse">
            <a:avLst/>
          </a:prstGeom>
          <a:solidFill>
            <a:srgbClr val="000000"/>
          </a:solidFill>
          <a:ln w="3175" cmpd="sng">
            <a:solidFill>
              <a:srgbClr val="2C95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 rot="10800000" flipV="1">
            <a:off x="8376482" y="1027705"/>
            <a:ext cx="274325" cy="274320"/>
          </a:xfrm>
          <a:prstGeom prst="ellipse">
            <a:avLst/>
          </a:prstGeom>
          <a:solidFill>
            <a:srgbClr val="000000"/>
          </a:solidFill>
          <a:ln w="3175" cmpd="sng">
            <a:solidFill>
              <a:srgbClr val="2C95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 rot="10800000" flipV="1">
            <a:off x="6939696" y="2279373"/>
            <a:ext cx="502930" cy="502920"/>
          </a:xfrm>
          <a:prstGeom prst="ellipse">
            <a:avLst/>
          </a:prstGeom>
          <a:solidFill>
            <a:srgbClr val="000000"/>
          </a:solidFill>
          <a:ln w="3175" cmpd="sng">
            <a:solidFill>
              <a:srgbClr val="2C95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 rot="10800000" flipV="1">
            <a:off x="7322935" y="3937385"/>
            <a:ext cx="274325" cy="274320"/>
          </a:xfrm>
          <a:prstGeom prst="ellipse">
            <a:avLst/>
          </a:prstGeom>
          <a:solidFill>
            <a:srgbClr val="000000"/>
          </a:solidFill>
          <a:ln w="3175" cmpd="sng">
            <a:solidFill>
              <a:srgbClr val="2C95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 rot="10800000" flipV="1">
            <a:off x="893694" y="450573"/>
            <a:ext cx="502930" cy="502920"/>
          </a:xfrm>
          <a:prstGeom prst="ellipse">
            <a:avLst/>
          </a:prstGeom>
          <a:solidFill>
            <a:srgbClr val="000000"/>
          </a:solidFill>
          <a:ln w="3175" cmpd="sng">
            <a:solidFill>
              <a:srgbClr val="2C95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 rot="10800000" flipV="1">
            <a:off x="1599372" y="3234276"/>
            <a:ext cx="502930" cy="502920"/>
          </a:xfrm>
          <a:prstGeom prst="ellipse">
            <a:avLst/>
          </a:prstGeom>
          <a:solidFill>
            <a:srgbClr val="000000"/>
          </a:solidFill>
          <a:ln w="3175" cmpd="sng">
            <a:solidFill>
              <a:srgbClr val="2C95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 rot="10800000" flipV="1">
            <a:off x="1992381" y="2379427"/>
            <a:ext cx="274325" cy="274320"/>
          </a:xfrm>
          <a:prstGeom prst="ellipse">
            <a:avLst/>
          </a:prstGeom>
          <a:solidFill>
            <a:srgbClr val="000000"/>
          </a:solidFill>
          <a:ln w="3175" cmpd="sng">
            <a:solidFill>
              <a:srgbClr val="2C95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 rot="10800000" flipV="1">
            <a:off x="749760" y="1682348"/>
            <a:ext cx="274325" cy="274320"/>
          </a:xfrm>
          <a:prstGeom prst="ellipse">
            <a:avLst/>
          </a:prstGeom>
          <a:solidFill>
            <a:srgbClr val="000000"/>
          </a:solidFill>
          <a:ln w="3175" cmpd="sng">
            <a:solidFill>
              <a:srgbClr val="2C95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3107987" y="1892193"/>
            <a:ext cx="2928027" cy="2928027"/>
          </a:xfrm>
          <a:prstGeom prst="ellipse">
            <a:avLst/>
          </a:prstGeom>
          <a:solidFill>
            <a:schemeClr val="tx1"/>
          </a:solidFill>
          <a:ln w="3175" cmpd="sng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400" dirty="0">
              <a:solidFill>
                <a:srgbClr val="FFFFFF"/>
              </a:solidFill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2971800" y="1752600"/>
            <a:ext cx="3200400" cy="3200400"/>
            <a:chOff x="3315368" y="2096168"/>
            <a:chExt cx="2513264" cy="2513264"/>
          </a:xfrm>
        </p:grpSpPr>
        <p:sp>
          <p:nvSpPr>
            <p:cNvPr id="132" name="Oval 131"/>
            <p:cNvSpPr/>
            <p:nvPr/>
          </p:nvSpPr>
          <p:spPr>
            <a:xfrm>
              <a:off x="3422315" y="2205790"/>
              <a:ext cx="2299370" cy="2299370"/>
            </a:xfrm>
            <a:prstGeom prst="ellipse">
              <a:avLst/>
            </a:prstGeom>
            <a:solidFill>
              <a:schemeClr val="tx1"/>
            </a:solidFill>
            <a:ln w="3175" cmpd="sng">
              <a:noFill/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33" name="outline"/>
            <p:cNvSpPr>
              <a:spLocks noChangeAspect="1"/>
            </p:cNvSpPr>
            <p:nvPr/>
          </p:nvSpPr>
          <p:spPr>
            <a:xfrm>
              <a:off x="3315368" y="2096168"/>
              <a:ext cx="2513264" cy="2513264"/>
            </a:xfrm>
            <a:prstGeom prst="ellipse">
              <a:avLst/>
            </a:prstGeom>
            <a:noFill/>
            <a:ln w="1270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12" name="Oval 111"/>
          <p:cNvSpPr>
            <a:spLocks noChangeAspect="1"/>
          </p:cNvSpPr>
          <p:nvPr/>
        </p:nvSpPr>
        <p:spPr>
          <a:xfrm rot="10800000" flipV="1">
            <a:off x="1992381" y="4506402"/>
            <a:ext cx="274325" cy="274320"/>
          </a:xfrm>
          <a:prstGeom prst="ellipse">
            <a:avLst/>
          </a:prstGeom>
          <a:solidFill>
            <a:srgbClr val="000000"/>
          </a:solidFill>
          <a:ln w="3175" cmpd="sng">
            <a:solidFill>
              <a:srgbClr val="2C95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 rot="13618658">
            <a:off x="3160489" y="1925924"/>
            <a:ext cx="2816772" cy="2853752"/>
            <a:chOff x="3471724" y="1996768"/>
            <a:chExt cx="2189482" cy="2218225"/>
          </a:xfrm>
        </p:grpSpPr>
        <p:sp>
          <p:nvSpPr>
            <p:cNvPr id="63" name="Oval 11"/>
            <p:cNvSpPr/>
            <p:nvPr/>
          </p:nvSpPr>
          <p:spPr>
            <a:xfrm rot="5400000">
              <a:off x="4019451" y="1449517"/>
              <a:ext cx="1094503" cy="2189006"/>
            </a:xfrm>
            <a:custGeom>
              <a:avLst/>
              <a:gdLst>
                <a:gd name="connsiteX0" fmla="*/ 0 w 4179456"/>
                <a:gd name="connsiteY0" fmla="*/ 2089728 h 4179456"/>
                <a:gd name="connsiteX1" fmla="*/ 2089728 w 4179456"/>
                <a:gd name="connsiteY1" fmla="*/ 0 h 4179456"/>
                <a:gd name="connsiteX2" fmla="*/ 4179456 w 4179456"/>
                <a:gd name="connsiteY2" fmla="*/ 2089728 h 4179456"/>
                <a:gd name="connsiteX3" fmla="*/ 2089728 w 4179456"/>
                <a:gd name="connsiteY3" fmla="*/ 4179456 h 4179456"/>
                <a:gd name="connsiteX4" fmla="*/ 0 w 4179456"/>
                <a:gd name="connsiteY4" fmla="*/ 2089728 h 4179456"/>
                <a:gd name="connsiteX0" fmla="*/ 4179456 w 4270896"/>
                <a:gd name="connsiteY0" fmla="*/ 2089728 h 4179456"/>
                <a:gd name="connsiteX1" fmla="*/ 2089728 w 4270896"/>
                <a:gd name="connsiteY1" fmla="*/ 4179456 h 4179456"/>
                <a:gd name="connsiteX2" fmla="*/ 0 w 4270896"/>
                <a:gd name="connsiteY2" fmla="*/ 2089728 h 4179456"/>
                <a:gd name="connsiteX3" fmla="*/ 2089728 w 4270896"/>
                <a:gd name="connsiteY3" fmla="*/ 0 h 4179456"/>
                <a:gd name="connsiteX4" fmla="*/ 4270896 w 4270896"/>
                <a:gd name="connsiteY4" fmla="*/ 2181168 h 4179456"/>
                <a:gd name="connsiteX0" fmla="*/ 4179456 w 4179456"/>
                <a:gd name="connsiteY0" fmla="*/ 2089728 h 4179456"/>
                <a:gd name="connsiteX1" fmla="*/ 2089728 w 4179456"/>
                <a:gd name="connsiteY1" fmla="*/ 4179456 h 4179456"/>
                <a:gd name="connsiteX2" fmla="*/ 0 w 4179456"/>
                <a:gd name="connsiteY2" fmla="*/ 2089728 h 4179456"/>
                <a:gd name="connsiteX3" fmla="*/ 2089728 w 4179456"/>
                <a:gd name="connsiteY3" fmla="*/ 0 h 4179456"/>
                <a:gd name="connsiteX0" fmla="*/ 2089728 w 2089728"/>
                <a:gd name="connsiteY0" fmla="*/ 4179456 h 4179456"/>
                <a:gd name="connsiteX1" fmla="*/ 0 w 2089728"/>
                <a:gd name="connsiteY1" fmla="*/ 2089728 h 4179456"/>
                <a:gd name="connsiteX2" fmla="*/ 2089728 w 2089728"/>
                <a:gd name="connsiteY2" fmla="*/ 0 h 4179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9728" h="4179456">
                  <a:moveTo>
                    <a:pt x="2089728" y="4179456"/>
                  </a:moveTo>
                  <a:cubicBezTo>
                    <a:pt x="935603" y="4179456"/>
                    <a:pt x="0" y="3243853"/>
                    <a:pt x="0" y="2089728"/>
                  </a:cubicBezTo>
                  <a:cubicBezTo>
                    <a:pt x="0" y="935603"/>
                    <a:pt x="935603" y="0"/>
                    <a:pt x="2089728" y="0"/>
                  </a:cubicBezTo>
                </a:path>
              </a:pathLst>
            </a:custGeom>
            <a:noFill/>
            <a:ln w="57150" cmpd="sng">
              <a:solidFill>
                <a:schemeClr val="bg1"/>
              </a:solidFill>
              <a:headEnd type="none"/>
              <a:tailEnd type="triangle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4" name="Oval 11"/>
            <p:cNvSpPr/>
            <p:nvPr/>
          </p:nvSpPr>
          <p:spPr>
            <a:xfrm rot="16200000">
              <a:off x="4018975" y="2573239"/>
              <a:ext cx="1094503" cy="2189006"/>
            </a:xfrm>
            <a:custGeom>
              <a:avLst/>
              <a:gdLst>
                <a:gd name="connsiteX0" fmla="*/ 0 w 4179456"/>
                <a:gd name="connsiteY0" fmla="*/ 2089728 h 4179456"/>
                <a:gd name="connsiteX1" fmla="*/ 2089728 w 4179456"/>
                <a:gd name="connsiteY1" fmla="*/ 0 h 4179456"/>
                <a:gd name="connsiteX2" fmla="*/ 4179456 w 4179456"/>
                <a:gd name="connsiteY2" fmla="*/ 2089728 h 4179456"/>
                <a:gd name="connsiteX3" fmla="*/ 2089728 w 4179456"/>
                <a:gd name="connsiteY3" fmla="*/ 4179456 h 4179456"/>
                <a:gd name="connsiteX4" fmla="*/ 0 w 4179456"/>
                <a:gd name="connsiteY4" fmla="*/ 2089728 h 4179456"/>
                <a:gd name="connsiteX0" fmla="*/ 4179456 w 4270896"/>
                <a:gd name="connsiteY0" fmla="*/ 2089728 h 4179456"/>
                <a:gd name="connsiteX1" fmla="*/ 2089728 w 4270896"/>
                <a:gd name="connsiteY1" fmla="*/ 4179456 h 4179456"/>
                <a:gd name="connsiteX2" fmla="*/ 0 w 4270896"/>
                <a:gd name="connsiteY2" fmla="*/ 2089728 h 4179456"/>
                <a:gd name="connsiteX3" fmla="*/ 2089728 w 4270896"/>
                <a:gd name="connsiteY3" fmla="*/ 0 h 4179456"/>
                <a:gd name="connsiteX4" fmla="*/ 4270896 w 4270896"/>
                <a:gd name="connsiteY4" fmla="*/ 2181168 h 4179456"/>
                <a:gd name="connsiteX0" fmla="*/ 4179456 w 4179456"/>
                <a:gd name="connsiteY0" fmla="*/ 2089728 h 4179456"/>
                <a:gd name="connsiteX1" fmla="*/ 2089728 w 4179456"/>
                <a:gd name="connsiteY1" fmla="*/ 4179456 h 4179456"/>
                <a:gd name="connsiteX2" fmla="*/ 0 w 4179456"/>
                <a:gd name="connsiteY2" fmla="*/ 2089728 h 4179456"/>
                <a:gd name="connsiteX3" fmla="*/ 2089728 w 4179456"/>
                <a:gd name="connsiteY3" fmla="*/ 0 h 4179456"/>
                <a:gd name="connsiteX0" fmla="*/ 2089728 w 2089728"/>
                <a:gd name="connsiteY0" fmla="*/ 4179456 h 4179456"/>
                <a:gd name="connsiteX1" fmla="*/ 0 w 2089728"/>
                <a:gd name="connsiteY1" fmla="*/ 2089728 h 4179456"/>
                <a:gd name="connsiteX2" fmla="*/ 2089728 w 2089728"/>
                <a:gd name="connsiteY2" fmla="*/ 0 h 4179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9728" h="4179456">
                  <a:moveTo>
                    <a:pt x="2089728" y="4179456"/>
                  </a:moveTo>
                  <a:cubicBezTo>
                    <a:pt x="935603" y="4179456"/>
                    <a:pt x="0" y="3243853"/>
                    <a:pt x="0" y="2089728"/>
                  </a:cubicBezTo>
                  <a:cubicBezTo>
                    <a:pt x="0" y="935603"/>
                    <a:pt x="935603" y="0"/>
                    <a:pt x="2089728" y="0"/>
                  </a:cubicBezTo>
                </a:path>
              </a:pathLst>
            </a:custGeom>
            <a:noFill/>
            <a:ln w="57150" cmpd="sng">
              <a:solidFill>
                <a:schemeClr val="bg1"/>
              </a:solidFill>
              <a:headEnd type="none"/>
              <a:tailEnd type="triangle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65" name="Freeform 11"/>
          <p:cNvSpPr>
            <a:spLocks/>
          </p:cNvSpPr>
          <p:nvPr/>
        </p:nvSpPr>
        <p:spPr bwMode="auto">
          <a:xfrm>
            <a:off x="3664869" y="2416291"/>
            <a:ext cx="1814262" cy="2078990"/>
          </a:xfrm>
          <a:custGeom>
            <a:avLst/>
            <a:gdLst>
              <a:gd name="T0" fmla="*/ 1082 w 1088"/>
              <a:gd name="T1" fmla="*/ 205 h 1247"/>
              <a:gd name="T2" fmla="*/ 1082 w 1088"/>
              <a:gd name="T3" fmla="*/ 205 h 1247"/>
              <a:gd name="T4" fmla="*/ 544 w 1088"/>
              <a:gd name="T5" fmla="*/ 0 h 1247"/>
              <a:gd name="T6" fmla="*/ 6 w 1088"/>
              <a:gd name="T7" fmla="*/ 205 h 1247"/>
              <a:gd name="T8" fmla="*/ 86 w 1088"/>
              <a:gd name="T9" fmla="*/ 811 h 1247"/>
              <a:gd name="T10" fmla="*/ 544 w 1088"/>
              <a:gd name="T11" fmla="*/ 1247 h 1247"/>
              <a:gd name="T12" fmla="*/ 1002 w 1088"/>
              <a:gd name="T13" fmla="*/ 811 h 1247"/>
              <a:gd name="T14" fmla="*/ 1082 w 1088"/>
              <a:gd name="T15" fmla="*/ 205 h 1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8" h="1247">
                <a:moveTo>
                  <a:pt x="1082" y="205"/>
                </a:moveTo>
                <a:cubicBezTo>
                  <a:pt x="1082" y="205"/>
                  <a:pt x="1082" y="205"/>
                  <a:pt x="1082" y="205"/>
                </a:cubicBezTo>
                <a:cubicBezTo>
                  <a:pt x="544" y="0"/>
                  <a:pt x="544" y="0"/>
                  <a:pt x="544" y="0"/>
                </a:cubicBezTo>
                <a:cubicBezTo>
                  <a:pt x="6" y="205"/>
                  <a:pt x="6" y="205"/>
                  <a:pt x="6" y="205"/>
                </a:cubicBezTo>
                <a:cubicBezTo>
                  <a:pt x="5" y="339"/>
                  <a:pt x="0" y="626"/>
                  <a:pt x="86" y="811"/>
                </a:cubicBezTo>
                <a:cubicBezTo>
                  <a:pt x="165" y="983"/>
                  <a:pt x="313" y="1163"/>
                  <a:pt x="544" y="1247"/>
                </a:cubicBezTo>
                <a:cubicBezTo>
                  <a:pt x="775" y="1163"/>
                  <a:pt x="922" y="983"/>
                  <a:pt x="1002" y="811"/>
                </a:cubicBezTo>
                <a:cubicBezTo>
                  <a:pt x="1088" y="626"/>
                  <a:pt x="1082" y="339"/>
                  <a:pt x="1082" y="205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" name="Core"/>
          <p:cNvSpPr/>
          <p:nvPr/>
        </p:nvSpPr>
        <p:spPr>
          <a:xfrm>
            <a:off x="3458817" y="2865505"/>
            <a:ext cx="2226366" cy="984885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defTabSz="457200">
              <a:spcBef>
                <a:spcPts val="600"/>
              </a:spcBef>
              <a:buClr>
                <a:srgbClr val="2C95DD"/>
              </a:buClr>
            </a:pPr>
            <a:r>
              <a:rPr lang="zh-CN" altLang="en-US" sz="3600" dirty="0" smtClean="0">
                <a:solidFill>
                  <a:srgbClr val="FFFFFF"/>
                </a:solidFill>
                <a:effectLst>
                  <a:glow rad="101600">
                    <a:srgbClr val="2C95DD">
                      <a:alpha val="40000"/>
                    </a:srgbClr>
                  </a:glow>
                </a:effectLst>
              </a:rPr>
              <a:t>核心</a:t>
            </a:r>
            <a:endParaRPr lang="en-US" sz="3600" dirty="0" smtClean="0">
              <a:solidFill>
                <a:srgbClr val="FFFFFF"/>
              </a:solidFill>
              <a:effectLst>
                <a:glow rad="101600">
                  <a:srgbClr val="2C95DD">
                    <a:alpha val="40000"/>
                  </a:srgbClr>
                </a:glow>
              </a:effectLst>
            </a:endParaRPr>
          </a:p>
          <a:p>
            <a:pPr algn="ctr" defTabSz="457200">
              <a:spcBef>
                <a:spcPts val="600"/>
              </a:spcBef>
              <a:buClr>
                <a:srgbClr val="2C95DD"/>
              </a:buClr>
            </a:pPr>
            <a:r>
              <a:rPr lang="en-US" sz="3600" dirty="0" smtClean="0">
                <a:solidFill>
                  <a:srgbClr val="FFFFFF"/>
                </a:solidFill>
                <a:effectLst>
                  <a:glow rad="101600">
                    <a:srgbClr val="2C95DD">
                      <a:alpha val="40000"/>
                    </a:srgbClr>
                  </a:glow>
                </a:effectLst>
              </a:rPr>
              <a:t>CORE</a:t>
            </a:r>
            <a:endParaRPr lang="en-US" sz="3600" dirty="0">
              <a:solidFill>
                <a:srgbClr val="FFFFFF"/>
              </a:solidFill>
              <a:effectLst>
                <a:glow rad="101600">
                  <a:srgbClr val="2C95DD">
                    <a:alpha val="4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611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0371 C 0.01597 -0.01388 0.03906 -0.03732 0.0665 -0.0623 C 0.09236 -0.08821 0.11684 -0.11011 0.13438 -0.12338 C 0.11806 -0.10549 0.09514 -0.08143 0.06823 -0.05552 C 0.04132 -0.03022 0.01702 -0.00925 -2.22222E-6 0.00371 Z " pathEditMode="fixed" rAng="-1698045" ptsTypes="fffff">
                                      <p:cBhvr>
                                        <p:cTn id="9" dur="3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63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3 C 0.02847 -0.00555 0.06875 -0.01449 0.11563 -0.02776 C 0.16076 -0.03794 0.20226 -0.05027 0.23108 -0.06076 C 0.20174 -0.05552 0.16076 -0.04657 0.11458 -0.03454 C 0.0684 -0.02282 0.02726 -0.01017 -0.00017 -0.0003 Z " pathEditMode="fixed" rAng="-487806" ptsTypes="fffff">
                                      <p:cBhvr>
                                        <p:cTn id="11" dur="3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305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1112 C -0.0448 -0.01204 -0.1066 -0.04631 -0.17657 -0.08644 C -0.24636 -0.12504 -0.30851 -0.16085 -0.35278 -0.18956 C -0.30834 -0.16672 -0.24532 -0.13306 -0.1757 -0.09354 C -0.10556 -0.0531 -0.04323 -0.01605 4.44444E-6 0.01112 Z " pathEditMode="fixed" rAng="11857984" ptsTypes="fffff">
                                      <p:cBhvr>
                                        <p:cTn id="13" dur="3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22" y="-1006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00432 C 0.03125 0.04658 0.07917 0.10549 0.13715 0.16996 C 0.19132 0.23319 0.24288 0.29118 0.27934 0.32542 C 0.24393 0.28254 0.19584 0.22394 0.13941 0.15916 C 0.08351 0.0947 0.03281 0.04041 -0.00243 0.00432 Z " pathEditMode="fixed" rAng="1975246" ptsTypes="fffff">
                                      <p:cBhvr>
                                        <p:cTn id="15" dur="3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1610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5 0.00524 C 0.02526 -0.03209 0.06328 -0.0836 0.10894 -0.14159 C 0.15113 -0.19957 0.19175 -0.25139 0.22092 -0.2844 C 0.19331 -0.24523 0.15529 -0.1931 0.11102 -0.13511 C 0.06623 -0.0765 0.02561 -0.02746 -0.00165 0.00524 Z " pathEditMode="fixed" rAng="-2178593" ptsTypes="fffff">
                                      <p:cBhvr>
                                        <p:cTn id="17" dur="3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8" y="-144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7353E-7 C -0.04687 0.04781 -0.11562 0.11413 -0.19409 0.18816 C -0.27066 0.26249 -0.34114 0.32912 -0.39097 0.37323 C -0.3427 0.32449 -0.27517 0.25756 -0.19652 0.18199 C -0.11718 0.10672 -0.04739 0.04226 -4.16667E-6 -4.87353E-7 Z " pathEditMode="fixed" rAng="9101955" ptsTypes="fffff">
                                      <p:cBhvr>
                                        <p:cTn id="19" dur="3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9" y="186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0403 C 0.01771 -0.01263 0.04965 -0.03454 0.08681 -0.05799 C 0.1224 -0.08175 0.15556 -0.10211 0.17865 -0.11445 C 0.15608 -0.09687 0.12431 -0.07465 0.08785 -0.05027 C 0.05104 -0.02652 0.01754 -0.00708 -0.00434 0.00403 Z " pathEditMode="fixed" rAng="-1214349" ptsTypes="fffff">
                                      <p:cBhvr>
                                        <p:cTn id="21" dur="3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586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0524 C -0.00313 0.00062 -0.03142 -0.00771 -0.06684 -0.02067 C -0.09722 -0.03023 -0.12899 -0.0438 -0.14965 -0.05275 C -0.12847 -0.04565 -0.09826 -0.03917 -0.06511 -0.02653 C -0.03038 -0.01481 -0.00278 -0.0037 0.01719 0.00524 Z " pathEditMode="fixed" rAng="11436077" ptsTypes="fffff">
                                      <p:cBhvr>
                                        <p:cTn id="23" dur="3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289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6737E-6 C 0.02361 0.00647 0.05694 0.01789 0.09548 0.033 C 0.13263 0.04595 0.16666 0.05983 0.1901 0.07156 C 0.16597 0.06477 0.13211 0.05428 0.09409 0.04009 C 0.05625 0.02591 0.02274 0.01141 4.44444E-6 4.86737E-6 Z " pathEditMode="fixed" rAng="708734" ptsTypes="fffff">
                                      <p:cBhvr>
                                        <p:cTn id="25" dur="3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360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061 C 0.04323 0.02438 0.10503 0.05865 0.175 0.09879 C 0.24479 0.13738 0.30694 0.17319 0.35121 0.20191 C 0.30677 0.17906 0.24375 0.14541 0.17413 0.10589 C 0.10399 0.06514 0.04166 0.0284 -0.00139 0.00061 Z " pathEditMode="fixed" rAng="1057984" ptsTypes="fffff">
                                      <p:cBhvr>
                                        <p:cTn id="27" dur="3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4" y="1012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833 C 0.0191 0.00092 0.04549 0.01542 0.07518 0.033 C 0.10539 0.04873 0.13143 0.06354 0.15 0.07804 C 0.13073 0.06971 0.10365 0.05675 0.07431 0.03886 C 0.04497 0.0219 0.01806 0.00493 0.00105 -0.00833 Z " pathEditMode="fixed" rAng="1057984" ptsTypes="fffff">
                                      <p:cBhvr>
                                        <p:cTn id="29" dur="3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13" y="44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53" grpId="0" animBg="1"/>
      <p:bldP spid="55" grpId="0" animBg="1"/>
      <p:bldP spid="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W:\Inprogress\EMC MASTER\EMC CORP MASTER\17034 EMC Isilon Mega Launch PPT_SEPT15\powerpoint\flattened-art\data-water-bk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79413" y="584200"/>
            <a:ext cx="8458200" cy="457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.NEXT</a:t>
            </a:r>
            <a:br>
              <a:rPr lang="en-US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zh-CN" altLang="en-US" sz="3600" dirty="0" smtClean="0"/>
              <a:t>完善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zh-CN" altLang="en-US" sz="3600" dirty="0" smtClean="0"/>
              <a:t>无缝升级</a:t>
            </a:r>
            <a:endParaRPr lang="en-US" sz="3600" dirty="0"/>
          </a:p>
        </p:txBody>
      </p:sp>
      <p:sp>
        <p:nvSpPr>
          <p:cNvPr id="45" name="TextBox 44"/>
          <p:cNvSpPr txBox="1"/>
          <p:nvPr/>
        </p:nvSpPr>
        <p:spPr>
          <a:xfrm>
            <a:off x="8801100" y="5033041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 defTabSz="457200"/>
            <a:fld id="{61F684CE-B7BB-4223-BA2B-B47808B845F1}" type="slidenum">
              <a:rPr lang="en-US" smtClean="0">
                <a:solidFill>
                  <a:srgbClr val="717074"/>
                </a:solidFill>
              </a:rPr>
              <a:pPr algn="r" defTabSz="457200"/>
              <a:t>17</a:t>
            </a:fld>
            <a:endParaRPr lang="en-US" dirty="0" smtClean="0">
              <a:solidFill>
                <a:srgbClr val="717074"/>
              </a:solidFill>
            </a:endParaRPr>
          </a:p>
        </p:txBody>
      </p:sp>
      <p:pic>
        <p:nvPicPr>
          <p:cNvPr id="54" name="Picture 53" descr="EMC-Tab-RGB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7" cstate="screen">
            <a:alphaModFix amt="29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37581" y="3237255"/>
            <a:ext cx="3041553" cy="93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3037581" y="3237255"/>
            <a:ext cx="3041553" cy="930845"/>
            <a:chOff x="3037581" y="2030752"/>
            <a:chExt cx="3041553" cy="930845"/>
          </a:xfrm>
        </p:grpSpPr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7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37581" y="2030752"/>
              <a:ext cx="3041553" cy="930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ounded Rectangle 30"/>
            <p:cNvSpPr/>
            <p:nvPr/>
          </p:nvSpPr>
          <p:spPr>
            <a:xfrm>
              <a:off x="4246382" y="2538825"/>
              <a:ext cx="644574" cy="30467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2C95DD"/>
              </a:solidFill>
            </a:ln>
            <a:effectLst>
              <a:glow rad="254000">
                <a:schemeClr val="tx2">
                  <a:alpha val="35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r>
                <a:rPr lang="en-US" sz="1000" dirty="0">
                  <a:solidFill>
                    <a:srgbClr val="2C95DD"/>
                  </a:solidFill>
                </a:rPr>
                <a:t>.NOW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3848513" y="3824089"/>
            <a:ext cx="1463319" cy="115454"/>
          </a:xfrm>
          <a:prstGeom prst="rect">
            <a:avLst/>
          </a:prstGeom>
          <a:ln>
            <a:solidFill>
              <a:srgbClr val="339933"/>
            </a:solidFill>
          </a:ln>
          <a:effectLst>
            <a:glow rad="254000">
              <a:schemeClr val="tx2">
                <a:alpha val="3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57105" y="3825531"/>
            <a:ext cx="1463040" cy="103909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33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037581" y="3237255"/>
            <a:ext cx="3041553" cy="930845"/>
            <a:chOff x="3037581" y="2030752"/>
            <a:chExt cx="3041553" cy="930845"/>
          </a:xfrm>
        </p:grpSpPr>
        <p:grpSp>
          <p:nvGrpSpPr>
            <p:cNvPr id="37" name="Group 36"/>
            <p:cNvGrpSpPr/>
            <p:nvPr/>
          </p:nvGrpSpPr>
          <p:grpSpPr>
            <a:xfrm>
              <a:off x="3037581" y="2030752"/>
              <a:ext cx="3041553" cy="930845"/>
              <a:chOff x="3037581" y="2030752"/>
              <a:chExt cx="3041553" cy="930845"/>
            </a:xfrm>
          </p:grpSpPr>
          <p:pic>
            <p:nvPicPr>
              <p:cNvPr id="41" name="Picture 5"/>
              <p:cNvPicPr>
                <a:picLocks noChangeAspect="1" noChangeArrowheads="1"/>
              </p:cNvPicPr>
              <p:nvPr/>
            </p:nvPicPr>
            <p:blipFill>
              <a:blip r:embed="rId7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037581" y="2030752"/>
                <a:ext cx="3041553" cy="9308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Rounded Rectangle 43"/>
              <p:cNvSpPr/>
              <p:nvPr/>
            </p:nvSpPr>
            <p:spPr>
              <a:xfrm>
                <a:off x="4246382" y="2538825"/>
                <a:ext cx="644574" cy="304675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rgbClr val="2C95DD"/>
                </a:solidFill>
              </a:ln>
              <a:effectLst>
                <a:glow rad="254000">
                  <a:schemeClr val="tx2">
                    <a:alpha val="35000"/>
                  </a:scheme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900" dirty="0" smtClean="0">
                    <a:solidFill>
                      <a:srgbClr val="FFFFFF"/>
                    </a:solidFill>
                  </a:rPr>
                  <a:t>7.2</a:t>
                </a:r>
                <a:endParaRPr lang="en-US" sz="9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8" name="Rounded Rectangle 37"/>
            <p:cNvSpPr/>
            <p:nvPr/>
          </p:nvSpPr>
          <p:spPr>
            <a:xfrm>
              <a:off x="4229448" y="2543059"/>
              <a:ext cx="644574" cy="30467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339933"/>
              </a:solidFill>
            </a:ln>
            <a:effectLst>
              <a:glow rad="254000">
                <a:schemeClr val="tx2">
                  <a:alpha val="35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r>
                <a:rPr lang="en-US" sz="1050" dirty="0">
                  <a:solidFill>
                    <a:srgbClr val="339933"/>
                  </a:solidFill>
                </a:rPr>
                <a:t>.NEXT</a:t>
              </a:r>
            </a:p>
          </p:txBody>
        </p:sp>
      </p:grpSp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7" cstate="screen">
            <a:alphaModFix amt="29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37581" y="2634004"/>
            <a:ext cx="3041553" cy="93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3037581" y="2634004"/>
            <a:ext cx="3041553" cy="930845"/>
            <a:chOff x="3037581" y="2030752"/>
            <a:chExt cx="3041553" cy="930845"/>
          </a:xfrm>
        </p:grpSpPr>
        <p:pic>
          <p:nvPicPr>
            <p:cNvPr id="48" name="Picture 5"/>
            <p:cNvPicPr>
              <a:picLocks noChangeAspect="1" noChangeArrowheads="1"/>
            </p:cNvPicPr>
            <p:nvPr/>
          </p:nvPicPr>
          <p:blipFill>
            <a:blip r:embed="rId7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37581" y="2030752"/>
              <a:ext cx="3041553" cy="930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Rounded Rectangle 49"/>
            <p:cNvSpPr/>
            <p:nvPr/>
          </p:nvSpPr>
          <p:spPr>
            <a:xfrm>
              <a:off x="4246382" y="2538825"/>
              <a:ext cx="644574" cy="30467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2C95DD"/>
              </a:solidFill>
            </a:ln>
            <a:effectLst>
              <a:glow rad="254000">
                <a:schemeClr val="tx2">
                  <a:alpha val="35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r>
                <a:rPr lang="en-US" sz="1000" dirty="0">
                  <a:solidFill>
                    <a:srgbClr val="2C95DD"/>
                  </a:solidFill>
                </a:rPr>
                <a:t>.NOW</a:t>
              </a:r>
            </a:p>
          </p:txBody>
        </p:sp>
      </p:grpSp>
      <p:sp>
        <p:nvSpPr>
          <p:cNvPr id="51" name="Rectangle 50"/>
          <p:cNvSpPr/>
          <p:nvPr/>
        </p:nvSpPr>
        <p:spPr>
          <a:xfrm>
            <a:off x="3848513" y="3220838"/>
            <a:ext cx="1463319" cy="115454"/>
          </a:xfrm>
          <a:prstGeom prst="rect">
            <a:avLst/>
          </a:prstGeom>
          <a:ln>
            <a:solidFill>
              <a:srgbClr val="339933"/>
            </a:solidFill>
          </a:ln>
          <a:effectLst>
            <a:glow rad="254000">
              <a:schemeClr val="tx2">
                <a:alpha val="3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857105" y="3222280"/>
            <a:ext cx="1463040" cy="103909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33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037581" y="2634004"/>
            <a:ext cx="3041553" cy="930845"/>
            <a:chOff x="3037581" y="2030752"/>
            <a:chExt cx="3041553" cy="930845"/>
          </a:xfrm>
        </p:grpSpPr>
        <p:grpSp>
          <p:nvGrpSpPr>
            <p:cNvPr id="59" name="Group 58"/>
            <p:cNvGrpSpPr/>
            <p:nvPr/>
          </p:nvGrpSpPr>
          <p:grpSpPr>
            <a:xfrm>
              <a:off x="3037581" y="2030752"/>
              <a:ext cx="3041553" cy="930845"/>
              <a:chOff x="3037581" y="2030752"/>
              <a:chExt cx="3041553" cy="930845"/>
            </a:xfrm>
          </p:grpSpPr>
          <p:pic>
            <p:nvPicPr>
              <p:cNvPr id="65" name="Picture 5"/>
              <p:cNvPicPr>
                <a:picLocks noChangeAspect="1" noChangeArrowheads="1"/>
              </p:cNvPicPr>
              <p:nvPr/>
            </p:nvPicPr>
            <p:blipFill>
              <a:blip r:embed="rId7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037581" y="2030752"/>
                <a:ext cx="3041553" cy="9308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6" name="Rounded Rectangle 65"/>
              <p:cNvSpPr/>
              <p:nvPr/>
            </p:nvSpPr>
            <p:spPr>
              <a:xfrm>
                <a:off x="4246382" y="2538825"/>
                <a:ext cx="644574" cy="304675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rgbClr val="2C95DD"/>
                </a:solidFill>
              </a:ln>
              <a:effectLst>
                <a:glow rad="254000">
                  <a:schemeClr val="tx2">
                    <a:alpha val="35000"/>
                  </a:scheme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900" dirty="0" smtClean="0">
                    <a:solidFill>
                      <a:srgbClr val="FFFFFF"/>
                    </a:solidFill>
                  </a:rPr>
                  <a:t>7.2</a:t>
                </a:r>
                <a:endParaRPr lang="en-US" sz="9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0" name="Rounded Rectangle 59"/>
            <p:cNvSpPr/>
            <p:nvPr/>
          </p:nvSpPr>
          <p:spPr>
            <a:xfrm>
              <a:off x="4229448" y="2543059"/>
              <a:ext cx="644574" cy="30467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339933"/>
              </a:solidFill>
            </a:ln>
            <a:effectLst>
              <a:glow rad="254000">
                <a:schemeClr val="tx2">
                  <a:alpha val="35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r>
                <a:rPr lang="en-US" sz="1050" dirty="0" smtClean="0">
                  <a:solidFill>
                    <a:srgbClr val="339933"/>
                  </a:solidFill>
                </a:rPr>
                <a:t>.NEXT</a:t>
              </a:r>
              <a:endParaRPr lang="en-US" sz="1050" dirty="0">
                <a:solidFill>
                  <a:srgbClr val="339933"/>
                </a:solidFill>
              </a:endParaRPr>
            </a:p>
          </p:txBody>
        </p:sp>
      </p:grpSp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7" cstate="screen">
            <a:alphaModFix amt="29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37581" y="2030752"/>
            <a:ext cx="3041553" cy="93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" name="Group 67"/>
          <p:cNvGrpSpPr/>
          <p:nvPr/>
        </p:nvGrpSpPr>
        <p:grpSpPr>
          <a:xfrm>
            <a:off x="3037581" y="2030752"/>
            <a:ext cx="3041553" cy="930845"/>
            <a:chOff x="3037581" y="2030752"/>
            <a:chExt cx="3041553" cy="930845"/>
          </a:xfrm>
        </p:grpSpPr>
        <p:pic>
          <p:nvPicPr>
            <p:cNvPr id="69" name="Picture 5"/>
            <p:cNvPicPr>
              <a:picLocks noChangeAspect="1" noChangeArrowheads="1"/>
            </p:cNvPicPr>
            <p:nvPr/>
          </p:nvPicPr>
          <p:blipFill>
            <a:blip r:embed="rId7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37581" y="2030752"/>
              <a:ext cx="3041553" cy="930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Rounded Rectangle 69"/>
            <p:cNvSpPr/>
            <p:nvPr/>
          </p:nvSpPr>
          <p:spPr>
            <a:xfrm>
              <a:off x="4246382" y="2538825"/>
              <a:ext cx="644574" cy="30467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2C95DD"/>
              </a:solidFill>
            </a:ln>
            <a:effectLst>
              <a:glow rad="254000">
                <a:schemeClr val="tx2">
                  <a:alpha val="35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r>
                <a:rPr lang="en-US" sz="1000" dirty="0" smtClean="0">
                  <a:solidFill>
                    <a:srgbClr val="2C95DD"/>
                  </a:solidFill>
                </a:rPr>
                <a:t>.NOW</a:t>
              </a:r>
              <a:endParaRPr lang="en-US" sz="1000" dirty="0">
                <a:solidFill>
                  <a:srgbClr val="2C95DD"/>
                </a:solidFill>
              </a:endParaRPr>
            </a:p>
          </p:txBody>
        </p:sp>
      </p:grpSp>
      <p:sp>
        <p:nvSpPr>
          <p:cNvPr id="71" name="Rectangle 70"/>
          <p:cNvSpPr/>
          <p:nvPr/>
        </p:nvSpPr>
        <p:spPr>
          <a:xfrm>
            <a:off x="3856826" y="2617586"/>
            <a:ext cx="1463319" cy="115454"/>
          </a:xfrm>
          <a:prstGeom prst="rect">
            <a:avLst/>
          </a:prstGeom>
          <a:ln>
            <a:solidFill>
              <a:srgbClr val="339933"/>
            </a:solidFill>
          </a:ln>
          <a:effectLst>
            <a:glow rad="254000">
              <a:schemeClr val="tx2">
                <a:alpha val="3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857105" y="2619028"/>
            <a:ext cx="1463040" cy="103909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33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3037581" y="2030752"/>
            <a:ext cx="3041553" cy="930845"/>
            <a:chOff x="3037581" y="2030752"/>
            <a:chExt cx="3041553" cy="930845"/>
          </a:xfrm>
        </p:grpSpPr>
        <p:grpSp>
          <p:nvGrpSpPr>
            <p:cNvPr id="74" name="Group 73"/>
            <p:cNvGrpSpPr/>
            <p:nvPr/>
          </p:nvGrpSpPr>
          <p:grpSpPr>
            <a:xfrm>
              <a:off x="3037581" y="2030752"/>
              <a:ext cx="3041553" cy="930845"/>
              <a:chOff x="3037581" y="2030752"/>
              <a:chExt cx="3041553" cy="930845"/>
            </a:xfrm>
          </p:grpSpPr>
          <p:pic>
            <p:nvPicPr>
              <p:cNvPr id="76" name="Picture 5"/>
              <p:cNvPicPr>
                <a:picLocks noChangeAspect="1" noChangeArrowheads="1"/>
              </p:cNvPicPr>
              <p:nvPr/>
            </p:nvPicPr>
            <p:blipFill>
              <a:blip r:embed="rId7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037581" y="2030752"/>
                <a:ext cx="3041553" cy="9308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Rounded Rectangle 76"/>
              <p:cNvSpPr/>
              <p:nvPr/>
            </p:nvSpPr>
            <p:spPr>
              <a:xfrm>
                <a:off x="4246382" y="2538825"/>
                <a:ext cx="644574" cy="304675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rgbClr val="2C95DD"/>
                </a:solidFill>
              </a:ln>
              <a:effectLst>
                <a:glow rad="254000">
                  <a:schemeClr val="tx2">
                    <a:alpha val="35000"/>
                  </a:scheme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900" dirty="0" smtClean="0">
                    <a:solidFill>
                      <a:srgbClr val="FFFFFF"/>
                    </a:solidFill>
                  </a:rPr>
                  <a:t>7.2</a:t>
                </a:r>
                <a:endParaRPr lang="en-US" sz="9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5" name="Rounded Rectangle 74"/>
            <p:cNvSpPr/>
            <p:nvPr/>
          </p:nvSpPr>
          <p:spPr>
            <a:xfrm>
              <a:off x="4229448" y="2543059"/>
              <a:ext cx="644574" cy="30467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2"/>
              </a:solidFill>
            </a:ln>
            <a:effectLst>
              <a:glow rad="254000">
                <a:schemeClr val="tx2">
                  <a:alpha val="35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r>
                <a:rPr lang="en-US" sz="1050" dirty="0">
                  <a:solidFill>
                    <a:srgbClr val="339933"/>
                  </a:solidFill>
                </a:rPr>
                <a:t>.NEXT</a:t>
              </a:r>
            </a:p>
          </p:txBody>
        </p:sp>
      </p:grpSp>
      <p:sp>
        <p:nvSpPr>
          <p:cNvPr id="78" name="Freeform 6"/>
          <p:cNvSpPr>
            <a:spLocks noEditPoints="1"/>
          </p:cNvSpPr>
          <p:nvPr/>
        </p:nvSpPr>
        <p:spPr bwMode="auto">
          <a:xfrm>
            <a:off x="2489199" y="2442939"/>
            <a:ext cx="459483" cy="459111"/>
          </a:xfrm>
          <a:custGeom>
            <a:avLst/>
            <a:gdLst>
              <a:gd name="T0" fmla="*/ 262 w 524"/>
              <a:gd name="T1" fmla="*/ 524 h 524"/>
              <a:gd name="T2" fmla="*/ 262 w 524"/>
              <a:gd name="T3" fmla="*/ 4 h 524"/>
              <a:gd name="T4" fmla="*/ 331 w 524"/>
              <a:gd name="T5" fmla="*/ 363 h 524"/>
              <a:gd name="T6" fmla="*/ 374 w 524"/>
              <a:gd name="T7" fmla="*/ 272 h 524"/>
              <a:gd name="T8" fmla="*/ 390 w 524"/>
              <a:gd name="T9" fmla="*/ 226 h 524"/>
              <a:gd name="T10" fmla="*/ 358 w 524"/>
              <a:gd name="T11" fmla="*/ 86 h 524"/>
              <a:gd name="T12" fmla="*/ 303 w 524"/>
              <a:gd name="T13" fmla="*/ 48 h 524"/>
              <a:gd name="T14" fmla="*/ 353 w 524"/>
              <a:gd name="T15" fmla="*/ 88 h 524"/>
              <a:gd name="T16" fmla="*/ 392 w 524"/>
              <a:gd name="T17" fmla="*/ 150 h 524"/>
              <a:gd name="T18" fmla="*/ 373 w 524"/>
              <a:gd name="T19" fmla="*/ 206 h 524"/>
              <a:gd name="T20" fmla="*/ 313 w 524"/>
              <a:gd name="T21" fmla="*/ 119 h 524"/>
              <a:gd name="T22" fmla="*/ 264 w 524"/>
              <a:gd name="T23" fmla="*/ 119 h 524"/>
              <a:gd name="T24" fmla="*/ 186 w 524"/>
              <a:gd name="T25" fmla="*/ 126 h 524"/>
              <a:gd name="T26" fmla="*/ 146 w 524"/>
              <a:gd name="T27" fmla="*/ 204 h 524"/>
              <a:gd name="T28" fmla="*/ 128 w 524"/>
              <a:gd name="T29" fmla="*/ 150 h 524"/>
              <a:gd name="T30" fmla="*/ 152 w 524"/>
              <a:gd name="T31" fmla="*/ 97 h 524"/>
              <a:gd name="T32" fmla="*/ 150 w 524"/>
              <a:gd name="T33" fmla="*/ 66 h 524"/>
              <a:gd name="T34" fmla="*/ 227 w 524"/>
              <a:gd name="T35" fmla="*/ 63 h 524"/>
              <a:gd name="T36" fmla="*/ 303 w 524"/>
              <a:gd name="T37" fmla="*/ 44 h 524"/>
              <a:gd name="T38" fmla="*/ 149 w 524"/>
              <a:gd name="T39" fmla="*/ 62 h 524"/>
              <a:gd name="T40" fmla="*/ 133 w 524"/>
              <a:gd name="T41" fmla="*/ 219 h 524"/>
              <a:gd name="T42" fmla="*/ 140 w 524"/>
              <a:gd name="T43" fmla="*/ 272 h 524"/>
              <a:gd name="T44" fmla="*/ 166 w 524"/>
              <a:gd name="T45" fmla="*/ 340 h 524"/>
              <a:gd name="T46" fmla="*/ 4 w 524"/>
              <a:gd name="T47" fmla="*/ 262 h 524"/>
              <a:gd name="T48" fmla="*/ 261 w 524"/>
              <a:gd name="T49" fmla="*/ 398 h 524"/>
              <a:gd name="T50" fmla="*/ 318 w 524"/>
              <a:gd name="T51" fmla="*/ 376 h 524"/>
              <a:gd name="T52" fmla="*/ 260 w 524"/>
              <a:gd name="T53" fmla="*/ 428 h 524"/>
              <a:gd name="T54" fmla="*/ 202 w 524"/>
              <a:gd name="T55" fmla="*/ 376 h 524"/>
              <a:gd name="T56" fmla="*/ 259 w 524"/>
              <a:gd name="T57" fmla="*/ 398 h 524"/>
              <a:gd name="T58" fmla="*/ 307 w 524"/>
              <a:gd name="T59" fmla="*/ 381 h 524"/>
              <a:gd name="T60" fmla="*/ 260 w 524"/>
              <a:gd name="T61" fmla="*/ 394 h 524"/>
              <a:gd name="T62" fmla="*/ 259 w 524"/>
              <a:gd name="T63" fmla="*/ 394 h 524"/>
              <a:gd name="T64" fmla="*/ 212 w 524"/>
              <a:gd name="T65" fmla="*/ 380 h 524"/>
              <a:gd name="T66" fmla="*/ 150 w 524"/>
              <a:gd name="T67" fmla="*/ 286 h 524"/>
              <a:gd name="T68" fmla="*/ 195 w 524"/>
              <a:gd name="T69" fmla="*/ 126 h 524"/>
              <a:gd name="T70" fmla="*/ 309 w 524"/>
              <a:gd name="T71" fmla="*/ 124 h 524"/>
              <a:gd name="T72" fmla="*/ 370 w 524"/>
              <a:gd name="T73" fmla="*/ 214 h 524"/>
              <a:gd name="T74" fmla="*/ 370 w 524"/>
              <a:gd name="T75" fmla="*/ 234 h 524"/>
              <a:gd name="T76" fmla="*/ 351 w 524"/>
              <a:gd name="T77" fmla="*/ 337 h 524"/>
              <a:gd name="T78" fmla="*/ 134 w 524"/>
              <a:gd name="T79" fmla="*/ 224 h 524"/>
              <a:gd name="T80" fmla="*/ 146 w 524"/>
              <a:gd name="T81" fmla="*/ 268 h 524"/>
              <a:gd name="T82" fmla="*/ 134 w 524"/>
              <a:gd name="T83" fmla="*/ 226 h 524"/>
              <a:gd name="T84" fmla="*/ 386 w 524"/>
              <a:gd name="T85" fmla="*/ 262 h 524"/>
              <a:gd name="T86" fmla="*/ 374 w 524"/>
              <a:gd name="T87" fmla="*/ 234 h 524"/>
              <a:gd name="T88" fmla="*/ 262 w 524"/>
              <a:gd name="T89" fmla="*/ 520 h 524"/>
              <a:gd name="T90" fmla="*/ 193 w 524"/>
              <a:gd name="T91" fmla="*/ 367 h 524"/>
              <a:gd name="T92" fmla="*/ 246 w 524"/>
              <a:gd name="T93" fmla="*/ 426 h 524"/>
              <a:gd name="T94" fmla="*/ 320 w 524"/>
              <a:gd name="T95" fmla="*/ 380 h 524"/>
              <a:gd name="T96" fmla="*/ 414 w 524"/>
              <a:gd name="T97" fmla="*/ 388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24" h="524">
                <a:moveTo>
                  <a:pt x="262" y="0"/>
                </a:moveTo>
                <a:cubicBezTo>
                  <a:pt x="118" y="0"/>
                  <a:pt x="0" y="118"/>
                  <a:pt x="0" y="262"/>
                </a:cubicBezTo>
                <a:cubicBezTo>
                  <a:pt x="0" y="406"/>
                  <a:pt x="118" y="524"/>
                  <a:pt x="262" y="524"/>
                </a:cubicBezTo>
                <a:cubicBezTo>
                  <a:pt x="406" y="524"/>
                  <a:pt x="524" y="406"/>
                  <a:pt x="524" y="262"/>
                </a:cubicBezTo>
                <a:cubicBezTo>
                  <a:pt x="524" y="118"/>
                  <a:pt x="406" y="0"/>
                  <a:pt x="262" y="0"/>
                </a:cubicBezTo>
                <a:close/>
                <a:moveTo>
                  <a:pt x="262" y="4"/>
                </a:moveTo>
                <a:cubicBezTo>
                  <a:pt x="404" y="4"/>
                  <a:pt x="520" y="120"/>
                  <a:pt x="520" y="262"/>
                </a:cubicBezTo>
                <a:cubicBezTo>
                  <a:pt x="520" y="320"/>
                  <a:pt x="501" y="374"/>
                  <a:pt x="468" y="417"/>
                </a:cubicBezTo>
                <a:cubicBezTo>
                  <a:pt x="444" y="392"/>
                  <a:pt x="395" y="372"/>
                  <a:pt x="331" y="363"/>
                </a:cubicBezTo>
                <a:cubicBezTo>
                  <a:pt x="337" y="357"/>
                  <a:pt x="345" y="349"/>
                  <a:pt x="354" y="340"/>
                </a:cubicBezTo>
                <a:cubicBezTo>
                  <a:pt x="376" y="316"/>
                  <a:pt x="374" y="286"/>
                  <a:pt x="374" y="286"/>
                </a:cubicBezTo>
                <a:cubicBezTo>
                  <a:pt x="374" y="272"/>
                  <a:pt x="374" y="272"/>
                  <a:pt x="374" y="272"/>
                </a:cubicBezTo>
                <a:cubicBezTo>
                  <a:pt x="380" y="272"/>
                  <a:pt x="380" y="272"/>
                  <a:pt x="380" y="272"/>
                </a:cubicBezTo>
                <a:cubicBezTo>
                  <a:pt x="386" y="272"/>
                  <a:pt x="390" y="268"/>
                  <a:pt x="390" y="262"/>
                </a:cubicBezTo>
                <a:cubicBezTo>
                  <a:pt x="390" y="226"/>
                  <a:pt x="390" y="226"/>
                  <a:pt x="390" y="226"/>
                </a:cubicBezTo>
                <a:cubicBezTo>
                  <a:pt x="390" y="223"/>
                  <a:pt x="389" y="220"/>
                  <a:pt x="386" y="218"/>
                </a:cubicBezTo>
                <a:cubicBezTo>
                  <a:pt x="388" y="206"/>
                  <a:pt x="392" y="185"/>
                  <a:pt x="396" y="150"/>
                </a:cubicBezTo>
                <a:cubicBezTo>
                  <a:pt x="399" y="118"/>
                  <a:pt x="381" y="98"/>
                  <a:pt x="358" y="86"/>
                </a:cubicBezTo>
                <a:cubicBezTo>
                  <a:pt x="358" y="79"/>
                  <a:pt x="355" y="64"/>
                  <a:pt x="335" y="52"/>
                </a:cubicBezTo>
                <a:cubicBezTo>
                  <a:pt x="327" y="46"/>
                  <a:pt x="316" y="44"/>
                  <a:pt x="303" y="44"/>
                </a:cubicBezTo>
                <a:cubicBezTo>
                  <a:pt x="303" y="48"/>
                  <a:pt x="303" y="48"/>
                  <a:pt x="303" y="48"/>
                </a:cubicBezTo>
                <a:cubicBezTo>
                  <a:pt x="316" y="48"/>
                  <a:pt x="326" y="50"/>
                  <a:pt x="333" y="55"/>
                </a:cubicBezTo>
                <a:cubicBezTo>
                  <a:pt x="350" y="66"/>
                  <a:pt x="353" y="77"/>
                  <a:pt x="354" y="83"/>
                </a:cubicBezTo>
                <a:cubicBezTo>
                  <a:pt x="354" y="85"/>
                  <a:pt x="354" y="87"/>
                  <a:pt x="353" y="88"/>
                </a:cubicBezTo>
                <a:cubicBezTo>
                  <a:pt x="355" y="88"/>
                  <a:pt x="356" y="89"/>
                  <a:pt x="357" y="90"/>
                </a:cubicBezTo>
                <a:cubicBezTo>
                  <a:pt x="365" y="94"/>
                  <a:pt x="373" y="100"/>
                  <a:pt x="378" y="106"/>
                </a:cubicBezTo>
                <a:cubicBezTo>
                  <a:pt x="389" y="118"/>
                  <a:pt x="393" y="133"/>
                  <a:pt x="392" y="150"/>
                </a:cubicBezTo>
                <a:cubicBezTo>
                  <a:pt x="386" y="203"/>
                  <a:pt x="382" y="223"/>
                  <a:pt x="380" y="230"/>
                </a:cubicBezTo>
                <a:cubicBezTo>
                  <a:pt x="374" y="230"/>
                  <a:pt x="374" y="230"/>
                  <a:pt x="374" y="230"/>
                </a:cubicBezTo>
                <a:cubicBezTo>
                  <a:pt x="374" y="225"/>
                  <a:pt x="374" y="218"/>
                  <a:pt x="373" y="206"/>
                </a:cubicBezTo>
                <a:cubicBezTo>
                  <a:pt x="372" y="180"/>
                  <a:pt x="362" y="141"/>
                  <a:pt x="324" y="120"/>
                </a:cubicBezTo>
                <a:cubicBezTo>
                  <a:pt x="323" y="119"/>
                  <a:pt x="321" y="119"/>
                  <a:pt x="319" y="118"/>
                </a:cubicBezTo>
                <a:cubicBezTo>
                  <a:pt x="318" y="118"/>
                  <a:pt x="316" y="119"/>
                  <a:pt x="313" y="119"/>
                </a:cubicBezTo>
                <a:cubicBezTo>
                  <a:pt x="312" y="120"/>
                  <a:pt x="310" y="120"/>
                  <a:pt x="309" y="120"/>
                </a:cubicBezTo>
                <a:cubicBezTo>
                  <a:pt x="305" y="121"/>
                  <a:pt x="301" y="121"/>
                  <a:pt x="296" y="121"/>
                </a:cubicBezTo>
                <a:cubicBezTo>
                  <a:pt x="286" y="121"/>
                  <a:pt x="275" y="120"/>
                  <a:pt x="264" y="119"/>
                </a:cubicBezTo>
                <a:cubicBezTo>
                  <a:pt x="253" y="117"/>
                  <a:pt x="241" y="116"/>
                  <a:pt x="230" y="116"/>
                </a:cubicBezTo>
                <a:cubicBezTo>
                  <a:pt x="225" y="116"/>
                  <a:pt x="220" y="116"/>
                  <a:pt x="215" y="117"/>
                </a:cubicBezTo>
                <a:cubicBezTo>
                  <a:pt x="204" y="118"/>
                  <a:pt x="194" y="121"/>
                  <a:pt x="186" y="126"/>
                </a:cubicBezTo>
                <a:cubicBezTo>
                  <a:pt x="186" y="125"/>
                  <a:pt x="186" y="125"/>
                  <a:pt x="186" y="125"/>
                </a:cubicBezTo>
                <a:cubicBezTo>
                  <a:pt x="185" y="126"/>
                  <a:pt x="184" y="127"/>
                  <a:pt x="183" y="128"/>
                </a:cubicBezTo>
                <a:cubicBezTo>
                  <a:pt x="157" y="148"/>
                  <a:pt x="148" y="177"/>
                  <a:pt x="146" y="204"/>
                </a:cubicBezTo>
                <a:cubicBezTo>
                  <a:pt x="145" y="218"/>
                  <a:pt x="145" y="225"/>
                  <a:pt x="145" y="230"/>
                </a:cubicBezTo>
                <a:cubicBezTo>
                  <a:pt x="140" y="230"/>
                  <a:pt x="140" y="230"/>
                  <a:pt x="140" y="230"/>
                </a:cubicBezTo>
                <a:cubicBezTo>
                  <a:pt x="138" y="223"/>
                  <a:pt x="134" y="203"/>
                  <a:pt x="128" y="150"/>
                </a:cubicBezTo>
                <a:cubicBezTo>
                  <a:pt x="126" y="133"/>
                  <a:pt x="131" y="118"/>
                  <a:pt x="141" y="106"/>
                </a:cubicBezTo>
                <a:cubicBezTo>
                  <a:pt x="143" y="104"/>
                  <a:pt x="146" y="102"/>
                  <a:pt x="148" y="100"/>
                </a:cubicBezTo>
                <a:cubicBezTo>
                  <a:pt x="149" y="99"/>
                  <a:pt x="150" y="98"/>
                  <a:pt x="152" y="97"/>
                </a:cubicBezTo>
                <a:cubicBezTo>
                  <a:pt x="151" y="96"/>
                  <a:pt x="150" y="95"/>
                  <a:pt x="150" y="94"/>
                </a:cubicBezTo>
                <a:cubicBezTo>
                  <a:pt x="147" y="90"/>
                  <a:pt x="146" y="86"/>
                  <a:pt x="145" y="83"/>
                </a:cubicBezTo>
                <a:cubicBezTo>
                  <a:pt x="144" y="77"/>
                  <a:pt x="145" y="71"/>
                  <a:pt x="150" y="66"/>
                </a:cubicBezTo>
                <a:cubicBezTo>
                  <a:pt x="155" y="67"/>
                  <a:pt x="168" y="70"/>
                  <a:pt x="184" y="70"/>
                </a:cubicBezTo>
                <a:cubicBezTo>
                  <a:pt x="196" y="70"/>
                  <a:pt x="207" y="68"/>
                  <a:pt x="217" y="66"/>
                </a:cubicBezTo>
                <a:cubicBezTo>
                  <a:pt x="220" y="65"/>
                  <a:pt x="223" y="64"/>
                  <a:pt x="227" y="63"/>
                </a:cubicBezTo>
                <a:cubicBezTo>
                  <a:pt x="249" y="57"/>
                  <a:pt x="278" y="48"/>
                  <a:pt x="303" y="48"/>
                </a:cubicBezTo>
                <a:cubicBezTo>
                  <a:pt x="303" y="44"/>
                  <a:pt x="303" y="44"/>
                  <a:pt x="303" y="44"/>
                </a:cubicBezTo>
                <a:cubicBezTo>
                  <a:pt x="303" y="44"/>
                  <a:pt x="303" y="44"/>
                  <a:pt x="303" y="44"/>
                </a:cubicBezTo>
                <a:cubicBezTo>
                  <a:pt x="274" y="44"/>
                  <a:pt x="238" y="56"/>
                  <a:pt x="216" y="62"/>
                </a:cubicBezTo>
                <a:cubicBezTo>
                  <a:pt x="205" y="65"/>
                  <a:pt x="194" y="66"/>
                  <a:pt x="184" y="66"/>
                </a:cubicBezTo>
                <a:cubicBezTo>
                  <a:pt x="164" y="66"/>
                  <a:pt x="149" y="62"/>
                  <a:pt x="149" y="62"/>
                </a:cubicBezTo>
                <a:cubicBezTo>
                  <a:pt x="137" y="72"/>
                  <a:pt x="139" y="85"/>
                  <a:pt x="146" y="96"/>
                </a:cubicBezTo>
                <a:cubicBezTo>
                  <a:pt x="131" y="109"/>
                  <a:pt x="121" y="126"/>
                  <a:pt x="124" y="150"/>
                </a:cubicBezTo>
                <a:cubicBezTo>
                  <a:pt x="128" y="186"/>
                  <a:pt x="131" y="206"/>
                  <a:pt x="133" y="219"/>
                </a:cubicBezTo>
                <a:cubicBezTo>
                  <a:pt x="131" y="220"/>
                  <a:pt x="130" y="223"/>
                  <a:pt x="130" y="226"/>
                </a:cubicBezTo>
                <a:cubicBezTo>
                  <a:pt x="130" y="262"/>
                  <a:pt x="130" y="262"/>
                  <a:pt x="130" y="262"/>
                </a:cubicBezTo>
                <a:cubicBezTo>
                  <a:pt x="130" y="268"/>
                  <a:pt x="134" y="272"/>
                  <a:pt x="140" y="272"/>
                </a:cubicBezTo>
                <a:cubicBezTo>
                  <a:pt x="146" y="272"/>
                  <a:pt x="146" y="272"/>
                  <a:pt x="146" y="272"/>
                </a:cubicBezTo>
                <a:cubicBezTo>
                  <a:pt x="146" y="286"/>
                  <a:pt x="146" y="286"/>
                  <a:pt x="146" y="286"/>
                </a:cubicBezTo>
                <a:cubicBezTo>
                  <a:pt x="146" y="286"/>
                  <a:pt x="144" y="318"/>
                  <a:pt x="166" y="340"/>
                </a:cubicBezTo>
                <a:cubicBezTo>
                  <a:pt x="175" y="349"/>
                  <a:pt x="183" y="357"/>
                  <a:pt x="189" y="364"/>
                </a:cubicBezTo>
                <a:cubicBezTo>
                  <a:pt x="127" y="372"/>
                  <a:pt x="79" y="391"/>
                  <a:pt x="56" y="417"/>
                </a:cubicBezTo>
                <a:cubicBezTo>
                  <a:pt x="23" y="373"/>
                  <a:pt x="4" y="320"/>
                  <a:pt x="4" y="262"/>
                </a:cubicBezTo>
                <a:cubicBezTo>
                  <a:pt x="4" y="120"/>
                  <a:pt x="120" y="4"/>
                  <a:pt x="262" y="4"/>
                </a:cubicBezTo>
                <a:close/>
                <a:moveTo>
                  <a:pt x="260" y="398"/>
                </a:moveTo>
                <a:cubicBezTo>
                  <a:pt x="260" y="398"/>
                  <a:pt x="260" y="398"/>
                  <a:pt x="261" y="398"/>
                </a:cubicBezTo>
                <a:cubicBezTo>
                  <a:pt x="261" y="398"/>
                  <a:pt x="261" y="398"/>
                  <a:pt x="261" y="398"/>
                </a:cubicBezTo>
                <a:cubicBezTo>
                  <a:pt x="300" y="397"/>
                  <a:pt x="310" y="383"/>
                  <a:pt x="310" y="383"/>
                </a:cubicBezTo>
                <a:cubicBezTo>
                  <a:pt x="310" y="383"/>
                  <a:pt x="313" y="380"/>
                  <a:pt x="318" y="376"/>
                </a:cubicBezTo>
                <a:cubicBezTo>
                  <a:pt x="318" y="376"/>
                  <a:pt x="318" y="377"/>
                  <a:pt x="317" y="377"/>
                </a:cubicBezTo>
                <a:cubicBezTo>
                  <a:pt x="271" y="423"/>
                  <a:pt x="271" y="423"/>
                  <a:pt x="271" y="423"/>
                </a:cubicBezTo>
                <a:cubicBezTo>
                  <a:pt x="268" y="426"/>
                  <a:pt x="264" y="428"/>
                  <a:pt x="260" y="428"/>
                </a:cubicBezTo>
                <a:cubicBezTo>
                  <a:pt x="256" y="428"/>
                  <a:pt x="252" y="426"/>
                  <a:pt x="249" y="423"/>
                </a:cubicBezTo>
                <a:cubicBezTo>
                  <a:pt x="203" y="377"/>
                  <a:pt x="203" y="377"/>
                  <a:pt x="203" y="377"/>
                </a:cubicBezTo>
                <a:cubicBezTo>
                  <a:pt x="203" y="377"/>
                  <a:pt x="202" y="377"/>
                  <a:pt x="202" y="376"/>
                </a:cubicBezTo>
                <a:cubicBezTo>
                  <a:pt x="207" y="381"/>
                  <a:pt x="209" y="383"/>
                  <a:pt x="209" y="383"/>
                </a:cubicBezTo>
                <a:cubicBezTo>
                  <a:pt x="209" y="383"/>
                  <a:pt x="219" y="397"/>
                  <a:pt x="259" y="398"/>
                </a:cubicBezTo>
                <a:cubicBezTo>
                  <a:pt x="259" y="398"/>
                  <a:pt x="259" y="398"/>
                  <a:pt x="259" y="398"/>
                </a:cubicBezTo>
                <a:cubicBezTo>
                  <a:pt x="259" y="398"/>
                  <a:pt x="259" y="398"/>
                  <a:pt x="260" y="398"/>
                </a:cubicBezTo>
                <a:close/>
                <a:moveTo>
                  <a:pt x="307" y="380"/>
                </a:moveTo>
                <a:cubicBezTo>
                  <a:pt x="307" y="380"/>
                  <a:pt x="307" y="380"/>
                  <a:pt x="307" y="381"/>
                </a:cubicBezTo>
                <a:cubicBezTo>
                  <a:pt x="307" y="381"/>
                  <a:pt x="297" y="394"/>
                  <a:pt x="261" y="394"/>
                </a:cubicBezTo>
                <a:cubicBezTo>
                  <a:pt x="261" y="394"/>
                  <a:pt x="260" y="394"/>
                  <a:pt x="260" y="394"/>
                </a:cubicBezTo>
                <a:cubicBezTo>
                  <a:pt x="260" y="394"/>
                  <a:pt x="260" y="394"/>
                  <a:pt x="260" y="394"/>
                </a:cubicBezTo>
                <a:cubicBezTo>
                  <a:pt x="260" y="394"/>
                  <a:pt x="260" y="394"/>
                  <a:pt x="260" y="394"/>
                </a:cubicBezTo>
                <a:cubicBezTo>
                  <a:pt x="259" y="394"/>
                  <a:pt x="259" y="394"/>
                  <a:pt x="259" y="394"/>
                </a:cubicBezTo>
                <a:cubicBezTo>
                  <a:pt x="259" y="394"/>
                  <a:pt x="259" y="394"/>
                  <a:pt x="259" y="394"/>
                </a:cubicBezTo>
                <a:cubicBezTo>
                  <a:pt x="259" y="394"/>
                  <a:pt x="259" y="394"/>
                  <a:pt x="259" y="394"/>
                </a:cubicBezTo>
                <a:cubicBezTo>
                  <a:pt x="222" y="394"/>
                  <a:pt x="213" y="381"/>
                  <a:pt x="213" y="381"/>
                </a:cubicBezTo>
                <a:cubicBezTo>
                  <a:pt x="212" y="381"/>
                  <a:pt x="212" y="380"/>
                  <a:pt x="212" y="380"/>
                </a:cubicBezTo>
                <a:cubicBezTo>
                  <a:pt x="212" y="380"/>
                  <a:pt x="193" y="362"/>
                  <a:pt x="169" y="337"/>
                </a:cubicBezTo>
                <a:cubicBezTo>
                  <a:pt x="148" y="317"/>
                  <a:pt x="150" y="287"/>
                  <a:pt x="150" y="286"/>
                </a:cubicBezTo>
                <a:cubicBezTo>
                  <a:pt x="150" y="286"/>
                  <a:pt x="150" y="286"/>
                  <a:pt x="150" y="286"/>
                </a:cubicBezTo>
                <a:cubicBezTo>
                  <a:pt x="150" y="209"/>
                  <a:pt x="150" y="209"/>
                  <a:pt x="150" y="209"/>
                </a:cubicBezTo>
                <a:cubicBezTo>
                  <a:pt x="150" y="207"/>
                  <a:pt x="150" y="206"/>
                  <a:pt x="150" y="204"/>
                </a:cubicBezTo>
                <a:cubicBezTo>
                  <a:pt x="153" y="176"/>
                  <a:pt x="163" y="144"/>
                  <a:pt x="195" y="126"/>
                </a:cubicBezTo>
                <a:cubicBezTo>
                  <a:pt x="205" y="121"/>
                  <a:pt x="218" y="120"/>
                  <a:pt x="230" y="120"/>
                </a:cubicBezTo>
                <a:cubicBezTo>
                  <a:pt x="252" y="120"/>
                  <a:pt x="275" y="125"/>
                  <a:pt x="296" y="125"/>
                </a:cubicBezTo>
                <a:cubicBezTo>
                  <a:pt x="301" y="125"/>
                  <a:pt x="305" y="125"/>
                  <a:pt x="309" y="124"/>
                </a:cubicBezTo>
                <a:cubicBezTo>
                  <a:pt x="313" y="124"/>
                  <a:pt x="316" y="123"/>
                  <a:pt x="319" y="122"/>
                </a:cubicBezTo>
                <a:cubicBezTo>
                  <a:pt x="357" y="140"/>
                  <a:pt x="368" y="176"/>
                  <a:pt x="369" y="206"/>
                </a:cubicBezTo>
                <a:cubicBezTo>
                  <a:pt x="370" y="209"/>
                  <a:pt x="370" y="212"/>
                  <a:pt x="370" y="214"/>
                </a:cubicBezTo>
                <a:cubicBezTo>
                  <a:pt x="370" y="233"/>
                  <a:pt x="370" y="233"/>
                  <a:pt x="370" y="233"/>
                </a:cubicBezTo>
                <a:cubicBezTo>
                  <a:pt x="370" y="234"/>
                  <a:pt x="370" y="234"/>
                  <a:pt x="370" y="234"/>
                </a:cubicBezTo>
                <a:cubicBezTo>
                  <a:pt x="370" y="234"/>
                  <a:pt x="370" y="234"/>
                  <a:pt x="370" y="234"/>
                </a:cubicBezTo>
                <a:cubicBezTo>
                  <a:pt x="370" y="286"/>
                  <a:pt x="370" y="286"/>
                  <a:pt x="370" y="286"/>
                </a:cubicBezTo>
                <a:cubicBezTo>
                  <a:pt x="370" y="286"/>
                  <a:pt x="370" y="286"/>
                  <a:pt x="370" y="286"/>
                </a:cubicBezTo>
                <a:cubicBezTo>
                  <a:pt x="370" y="287"/>
                  <a:pt x="372" y="315"/>
                  <a:pt x="351" y="337"/>
                </a:cubicBezTo>
                <a:cubicBezTo>
                  <a:pt x="327" y="363"/>
                  <a:pt x="308" y="380"/>
                  <a:pt x="307" y="380"/>
                </a:cubicBezTo>
                <a:close/>
                <a:moveTo>
                  <a:pt x="134" y="226"/>
                </a:moveTo>
                <a:cubicBezTo>
                  <a:pt x="134" y="225"/>
                  <a:pt x="134" y="225"/>
                  <a:pt x="134" y="224"/>
                </a:cubicBezTo>
                <a:cubicBezTo>
                  <a:pt x="136" y="232"/>
                  <a:pt x="137" y="234"/>
                  <a:pt x="137" y="234"/>
                </a:cubicBezTo>
                <a:cubicBezTo>
                  <a:pt x="146" y="234"/>
                  <a:pt x="146" y="234"/>
                  <a:pt x="146" y="234"/>
                </a:cubicBezTo>
                <a:cubicBezTo>
                  <a:pt x="146" y="268"/>
                  <a:pt x="146" y="268"/>
                  <a:pt x="146" y="268"/>
                </a:cubicBezTo>
                <a:cubicBezTo>
                  <a:pt x="140" y="268"/>
                  <a:pt x="140" y="268"/>
                  <a:pt x="140" y="268"/>
                </a:cubicBezTo>
                <a:cubicBezTo>
                  <a:pt x="137" y="268"/>
                  <a:pt x="134" y="265"/>
                  <a:pt x="134" y="262"/>
                </a:cubicBezTo>
                <a:lnTo>
                  <a:pt x="134" y="226"/>
                </a:lnTo>
                <a:close/>
                <a:moveTo>
                  <a:pt x="385" y="223"/>
                </a:moveTo>
                <a:cubicBezTo>
                  <a:pt x="386" y="224"/>
                  <a:pt x="386" y="225"/>
                  <a:pt x="386" y="226"/>
                </a:cubicBezTo>
                <a:cubicBezTo>
                  <a:pt x="386" y="262"/>
                  <a:pt x="386" y="262"/>
                  <a:pt x="386" y="262"/>
                </a:cubicBezTo>
                <a:cubicBezTo>
                  <a:pt x="386" y="265"/>
                  <a:pt x="383" y="268"/>
                  <a:pt x="380" y="268"/>
                </a:cubicBezTo>
                <a:cubicBezTo>
                  <a:pt x="374" y="268"/>
                  <a:pt x="374" y="268"/>
                  <a:pt x="374" y="268"/>
                </a:cubicBezTo>
                <a:cubicBezTo>
                  <a:pt x="374" y="234"/>
                  <a:pt x="374" y="234"/>
                  <a:pt x="374" y="234"/>
                </a:cubicBezTo>
                <a:cubicBezTo>
                  <a:pt x="383" y="234"/>
                  <a:pt x="383" y="234"/>
                  <a:pt x="383" y="234"/>
                </a:cubicBezTo>
                <a:cubicBezTo>
                  <a:pt x="383" y="234"/>
                  <a:pt x="384" y="232"/>
                  <a:pt x="385" y="223"/>
                </a:cubicBezTo>
                <a:close/>
                <a:moveTo>
                  <a:pt x="262" y="520"/>
                </a:moveTo>
                <a:cubicBezTo>
                  <a:pt x="179" y="520"/>
                  <a:pt x="105" y="481"/>
                  <a:pt x="58" y="420"/>
                </a:cubicBezTo>
                <a:cubicBezTo>
                  <a:pt x="69" y="407"/>
                  <a:pt x="87" y="396"/>
                  <a:pt x="111" y="387"/>
                </a:cubicBezTo>
                <a:cubicBezTo>
                  <a:pt x="134" y="378"/>
                  <a:pt x="162" y="371"/>
                  <a:pt x="193" y="367"/>
                </a:cubicBezTo>
                <a:cubicBezTo>
                  <a:pt x="195" y="369"/>
                  <a:pt x="197" y="371"/>
                  <a:pt x="198" y="372"/>
                </a:cubicBezTo>
                <a:cubicBezTo>
                  <a:pt x="197" y="375"/>
                  <a:pt x="198" y="378"/>
                  <a:pt x="200" y="380"/>
                </a:cubicBezTo>
                <a:cubicBezTo>
                  <a:pt x="246" y="426"/>
                  <a:pt x="246" y="426"/>
                  <a:pt x="246" y="426"/>
                </a:cubicBezTo>
                <a:cubicBezTo>
                  <a:pt x="250" y="430"/>
                  <a:pt x="255" y="432"/>
                  <a:pt x="260" y="432"/>
                </a:cubicBezTo>
                <a:cubicBezTo>
                  <a:pt x="265" y="432"/>
                  <a:pt x="270" y="430"/>
                  <a:pt x="274" y="426"/>
                </a:cubicBezTo>
                <a:cubicBezTo>
                  <a:pt x="320" y="380"/>
                  <a:pt x="320" y="380"/>
                  <a:pt x="320" y="380"/>
                </a:cubicBezTo>
                <a:cubicBezTo>
                  <a:pt x="322" y="378"/>
                  <a:pt x="323" y="375"/>
                  <a:pt x="322" y="372"/>
                </a:cubicBezTo>
                <a:cubicBezTo>
                  <a:pt x="324" y="371"/>
                  <a:pt x="325" y="369"/>
                  <a:pt x="327" y="367"/>
                </a:cubicBezTo>
                <a:cubicBezTo>
                  <a:pt x="359" y="371"/>
                  <a:pt x="389" y="378"/>
                  <a:pt x="414" y="388"/>
                </a:cubicBezTo>
                <a:cubicBezTo>
                  <a:pt x="436" y="397"/>
                  <a:pt x="454" y="408"/>
                  <a:pt x="466" y="420"/>
                </a:cubicBezTo>
                <a:cubicBezTo>
                  <a:pt x="418" y="481"/>
                  <a:pt x="345" y="520"/>
                  <a:pt x="262" y="52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9" name="Freeform 16"/>
          <p:cNvSpPr>
            <a:spLocks noChangeAspect="1" noEditPoints="1"/>
          </p:cNvSpPr>
          <p:nvPr/>
        </p:nvSpPr>
        <p:spPr bwMode="auto">
          <a:xfrm>
            <a:off x="2490928" y="3646982"/>
            <a:ext cx="457569" cy="457200"/>
          </a:xfrm>
          <a:custGeom>
            <a:avLst/>
            <a:gdLst>
              <a:gd name="T0" fmla="*/ 262 w 524"/>
              <a:gd name="T1" fmla="*/ 524 h 524"/>
              <a:gd name="T2" fmla="*/ 262 w 524"/>
              <a:gd name="T3" fmla="*/ 4 h 524"/>
              <a:gd name="T4" fmla="*/ 340 w 524"/>
              <a:gd name="T5" fmla="*/ 365 h 524"/>
              <a:gd name="T6" fmla="*/ 356 w 524"/>
              <a:gd name="T7" fmla="*/ 340 h 524"/>
              <a:gd name="T8" fmla="*/ 382 w 524"/>
              <a:gd name="T9" fmla="*/ 272 h 524"/>
              <a:gd name="T10" fmla="*/ 382 w 524"/>
              <a:gd name="T11" fmla="*/ 216 h 524"/>
              <a:gd name="T12" fmla="*/ 378 w 524"/>
              <a:gd name="T13" fmla="*/ 146 h 524"/>
              <a:gd name="T14" fmla="*/ 162 w 524"/>
              <a:gd name="T15" fmla="*/ 100 h 524"/>
              <a:gd name="T16" fmla="*/ 148 w 524"/>
              <a:gd name="T17" fmla="*/ 216 h 524"/>
              <a:gd name="T18" fmla="*/ 132 w 524"/>
              <a:gd name="T19" fmla="*/ 262 h 524"/>
              <a:gd name="T20" fmla="*/ 148 w 524"/>
              <a:gd name="T21" fmla="*/ 286 h 524"/>
              <a:gd name="T22" fmla="*/ 184 w 524"/>
              <a:gd name="T23" fmla="*/ 364 h 524"/>
              <a:gd name="T24" fmla="*/ 4 w 524"/>
              <a:gd name="T25" fmla="*/ 262 h 524"/>
              <a:gd name="T26" fmla="*/ 256 w 524"/>
              <a:gd name="T27" fmla="*/ 442 h 524"/>
              <a:gd name="T28" fmla="*/ 193 w 524"/>
              <a:gd name="T29" fmla="*/ 367 h 524"/>
              <a:gd name="T30" fmla="*/ 152 w 524"/>
              <a:gd name="T31" fmla="*/ 286 h 524"/>
              <a:gd name="T32" fmla="*/ 181 w 524"/>
              <a:gd name="T33" fmla="*/ 131 h 524"/>
              <a:gd name="T34" fmla="*/ 364 w 524"/>
              <a:gd name="T35" fmla="*/ 238 h 524"/>
              <a:gd name="T36" fmla="*/ 372 w 524"/>
              <a:gd name="T37" fmla="*/ 286 h 524"/>
              <a:gd name="T38" fmla="*/ 309 w 524"/>
              <a:gd name="T39" fmla="*/ 381 h 524"/>
              <a:gd name="T40" fmla="*/ 262 w 524"/>
              <a:gd name="T41" fmla="*/ 394 h 524"/>
              <a:gd name="T42" fmla="*/ 261 w 524"/>
              <a:gd name="T43" fmla="*/ 394 h 524"/>
              <a:gd name="T44" fmla="*/ 214 w 524"/>
              <a:gd name="T45" fmla="*/ 380 h 524"/>
              <a:gd name="T46" fmla="*/ 165 w 524"/>
              <a:gd name="T47" fmla="*/ 103 h 524"/>
              <a:gd name="T48" fmla="*/ 374 w 524"/>
              <a:gd name="T49" fmla="*/ 146 h 524"/>
              <a:gd name="T50" fmla="*/ 346 w 524"/>
              <a:gd name="T51" fmla="*/ 129 h 524"/>
              <a:gd name="T52" fmla="*/ 262 w 524"/>
              <a:gd name="T53" fmla="*/ 150 h 524"/>
              <a:gd name="T54" fmla="*/ 178 w 524"/>
              <a:gd name="T55" fmla="*/ 128 h 524"/>
              <a:gd name="T56" fmla="*/ 152 w 524"/>
              <a:gd name="T57" fmla="*/ 193 h 524"/>
              <a:gd name="T58" fmla="*/ 150 w 524"/>
              <a:gd name="T59" fmla="*/ 148 h 524"/>
              <a:gd name="T60" fmla="*/ 268 w 524"/>
              <a:gd name="T61" fmla="*/ 442 h 524"/>
              <a:gd name="T62" fmla="*/ 376 w 524"/>
              <a:gd name="T63" fmla="*/ 268 h 524"/>
              <a:gd name="T64" fmla="*/ 388 w 524"/>
              <a:gd name="T65" fmla="*/ 226 h 524"/>
              <a:gd name="T66" fmla="*/ 376 w 524"/>
              <a:gd name="T67" fmla="*/ 268 h 524"/>
              <a:gd name="T68" fmla="*/ 142 w 524"/>
              <a:gd name="T69" fmla="*/ 268 h 524"/>
              <a:gd name="T70" fmla="*/ 142 w 524"/>
              <a:gd name="T71" fmla="*/ 220 h 524"/>
              <a:gd name="T72" fmla="*/ 58 w 524"/>
              <a:gd name="T73" fmla="*/ 420 h 524"/>
              <a:gd name="T74" fmla="*/ 208 w 524"/>
              <a:gd name="T75" fmla="*/ 488 h 524"/>
              <a:gd name="T76" fmla="*/ 261 w 524"/>
              <a:gd name="T77" fmla="*/ 398 h 524"/>
              <a:gd name="T78" fmla="*/ 263 w 524"/>
              <a:gd name="T79" fmla="*/ 398 h 524"/>
              <a:gd name="T80" fmla="*/ 313 w 524"/>
              <a:gd name="T81" fmla="*/ 382 h 524"/>
              <a:gd name="T82" fmla="*/ 339 w 524"/>
              <a:gd name="T83" fmla="*/ 369 h 524"/>
              <a:gd name="T84" fmla="*/ 262 w 524"/>
              <a:gd name="T85" fmla="*/ 520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24" h="524">
                <a:moveTo>
                  <a:pt x="262" y="0"/>
                </a:moveTo>
                <a:cubicBezTo>
                  <a:pt x="118" y="0"/>
                  <a:pt x="0" y="118"/>
                  <a:pt x="0" y="262"/>
                </a:cubicBezTo>
                <a:cubicBezTo>
                  <a:pt x="0" y="406"/>
                  <a:pt x="118" y="524"/>
                  <a:pt x="262" y="524"/>
                </a:cubicBezTo>
                <a:cubicBezTo>
                  <a:pt x="406" y="524"/>
                  <a:pt x="524" y="406"/>
                  <a:pt x="524" y="262"/>
                </a:cubicBezTo>
                <a:cubicBezTo>
                  <a:pt x="524" y="118"/>
                  <a:pt x="406" y="0"/>
                  <a:pt x="262" y="0"/>
                </a:cubicBezTo>
                <a:close/>
                <a:moveTo>
                  <a:pt x="262" y="4"/>
                </a:moveTo>
                <a:cubicBezTo>
                  <a:pt x="404" y="4"/>
                  <a:pt x="520" y="120"/>
                  <a:pt x="520" y="262"/>
                </a:cubicBezTo>
                <a:cubicBezTo>
                  <a:pt x="520" y="320"/>
                  <a:pt x="501" y="374"/>
                  <a:pt x="468" y="417"/>
                </a:cubicBezTo>
                <a:cubicBezTo>
                  <a:pt x="445" y="393"/>
                  <a:pt x="400" y="374"/>
                  <a:pt x="340" y="365"/>
                </a:cubicBezTo>
                <a:cubicBezTo>
                  <a:pt x="340" y="364"/>
                  <a:pt x="340" y="364"/>
                  <a:pt x="340" y="364"/>
                </a:cubicBezTo>
                <a:cubicBezTo>
                  <a:pt x="335" y="361"/>
                  <a:pt x="335" y="361"/>
                  <a:pt x="335" y="361"/>
                </a:cubicBezTo>
                <a:cubicBezTo>
                  <a:pt x="341" y="355"/>
                  <a:pt x="348" y="348"/>
                  <a:pt x="356" y="340"/>
                </a:cubicBezTo>
                <a:cubicBezTo>
                  <a:pt x="378" y="316"/>
                  <a:pt x="376" y="286"/>
                  <a:pt x="376" y="286"/>
                </a:cubicBezTo>
                <a:cubicBezTo>
                  <a:pt x="376" y="272"/>
                  <a:pt x="376" y="272"/>
                  <a:pt x="376" y="272"/>
                </a:cubicBezTo>
                <a:cubicBezTo>
                  <a:pt x="382" y="272"/>
                  <a:pt x="382" y="272"/>
                  <a:pt x="382" y="272"/>
                </a:cubicBezTo>
                <a:cubicBezTo>
                  <a:pt x="388" y="272"/>
                  <a:pt x="392" y="268"/>
                  <a:pt x="392" y="262"/>
                </a:cubicBezTo>
                <a:cubicBezTo>
                  <a:pt x="392" y="226"/>
                  <a:pt x="392" y="226"/>
                  <a:pt x="392" y="226"/>
                </a:cubicBezTo>
                <a:cubicBezTo>
                  <a:pt x="392" y="220"/>
                  <a:pt x="388" y="216"/>
                  <a:pt x="382" y="216"/>
                </a:cubicBezTo>
                <a:cubicBezTo>
                  <a:pt x="376" y="216"/>
                  <a:pt x="376" y="216"/>
                  <a:pt x="376" y="216"/>
                </a:cubicBezTo>
                <a:cubicBezTo>
                  <a:pt x="376" y="192"/>
                  <a:pt x="376" y="192"/>
                  <a:pt x="376" y="192"/>
                </a:cubicBezTo>
                <a:cubicBezTo>
                  <a:pt x="378" y="146"/>
                  <a:pt x="378" y="146"/>
                  <a:pt x="378" y="146"/>
                </a:cubicBezTo>
                <a:cubicBezTo>
                  <a:pt x="378" y="129"/>
                  <a:pt x="372" y="112"/>
                  <a:pt x="362" y="99"/>
                </a:cubicBezTo>
                <a:cubicBezTo>
                  <a:pt x="342" y="74"/>
                  <a:pt x="303" y="60"/>
                  <a:pt x="263" y="60"/>
                </a:cubicBezTo>
                <a:cubicBezTo>
                  <a:pt x="222" y="60"/>
                  <a:pt x="183" y="74"/>
                  <a:pt x="162" y="100"/>
                </a:cubicBezTo>
                <a:cubicBezTo>
                  <a:pt x="152" y="113"/>
                  <a:pt x="146" y="131"/>
                  <a:pt x="146" y="148"/>
                </a:cubicBezTo>
                <a:cubicBezTo>
                  <a:pt x="148" y="193"/>
                  <a:pt x="148" y="193"/>
                  <a:pt x="148" y="193"/>
                </a:cubicBezTo>
                <a:cubicBezTo>
                  <a:pt x="148" y="216"/>
                  <a:pt x="148" y="216"/>
                  <a:pt x="148" y="216"/>
                </a:cubicBezTo>
                <a:cubicBezTo>
                  <a:pt x="142" y="216"/>
                  <a:pt x="142" y="216"/>
                  <a:pt x="142" y="216"/>
                </a:cubicBezTo>
                <a:cubicBezTo>
                  <a:pt x="136" y="216"/>
                  <a:pt x="132" y="220"/>
                  <a:pt x="132" y="226"/>
                </a:cubicBezTo>
                <a:cubicBezTo>
                  <a:pt x="132" y="262"/>
                  <a:pt x="132" y="262"/>
                  <a:pt x="132" y="262"/>
                </a:cubicBezTo>
                <a:cubicBezTo>
                  <a:pt x="132" y="268"/>
                  <a:pt x="136" y="272"/>
                  <a:pt x="142" y="272"/>
                </a:cubicBezTo>
                <a:cubicBezTo>
                  <a:pt x="148" y="272"/>
                  <a:pt x="148" y="272"/>
                  <a:pt x="148" y="272"/>
                </a:cubicBezTo>
                <a:cubicBezTo>
                  <a:pt x="148" y="286"/>
                  <a:pt x="148" y="286"/>
                  <a:pt x="148" y="286"/>
                </a:cubicBezTo>
                <a:cubicBezTo>
                  <a:pt x="148" y="286"/>
                  <a:pt x="146" y="318"/>
                  <a:pt x="168" y="340"/>
                </a:cubicBezTo>
                <a:cubicBezTo>
                  <a:pt x="176" y="348"/>
                  <a:pt x="183" y="355"/>
                  <a:pt x="189" y="361"/>
                </a:cubicBezTo>
                <a:cubicBezTo>
                  <a:pt x="184" y="364"/>
                  <a:pt x="184" y="364"/>
                  <a:pt x="184" y="364"/>
                </a:cubicBezTo>
                <a:cubicBezTo>
                  <a:pt x="184" y="364"/>
                  <a:pt x="184" y="364"/>
                  <a:pt x="184" y="364"/>
                </a:cubicBezTo>
                <a:cubicBezTo>
                  <a:pt x="124" y="373"/>
                  <a:pt x="78" y="392"/>
                  <a:pt x="56" y="417"/>
                </a:cubicBezTo>
                <a:cubicBezTo>
                  <a:pt x="23" y="373"/>
                  <a:pt x="4" y="320"/>
                  <a:pt x="4" y="262"/>
                </a:cubicBezTo>
                <a:cubicBezTo>
                  <a:pt x="4" y="120"/>
                  <a:pt x="120" y="4"/>
                  <a:pt x="262" y="4"/>
                </a:cubicBezTo>
                <a:close/>
                <a:moveTo>
                  <a:pt x="193" y="367"/>
                </a:moveTo>
                <a:cubicBezTo>
                  <a:pt x="256" y="442"/>
                  <a:pt x="256" y="442"/>
                  <a:pt x="256" y="442"/>
                </a:cubicBezTo>
                <a:cubicBezTo>
                  <a:pt x="211" y="481"/>
                  <a:pt x="211" y="481"/>
                  <a:pt x="211" y="481"/>
                </a:cubicBezTo>
                <a:cubicBezTo>
                  <a:pt x="189" y="368"/>
                  <a:pt x="189" y="368"/>
                  <a:pt x="189" y="368"/>
                </a:cubicBezTo>
                <a:cubicBezTo>
                  <a:pt x="190" y="368"/>
                  <a:pt x="192" y="367"/>
                  <a:pt x="193" y="367"/>
                </a:cubicBezTo>
                <a:close/>
                <a:moveTo>
                  <a:pt x="171" y="337"/>
                </a:moveTo>
                <a:cubicBezTo>
                  <a:pt x="150" y="317"/>
                  <a:pt x="152" y="287"/>
                  <a:pt x="152" y="286"/>
                </a:cubicBezTo>
                <a:cubicBezTo>
                  <a:pt x="152" y="286"/>
                  <a:pt x="152" y="286"/>
                  <a:pt x="152" y="286"/>
                </a:cubicBezTo>
                <a:cubicBezTo>
                  <a:pt x="152" y="238"/>
                  <a:pt x="152" y="238"/>
                  <a:pt x="152" y="238"/>
                </a:cubicBezTo>
                <a:cubicBezTo>
                  <a:pt x="160" y="238"/>
                  <a:pt x="160" y="238"/>
                  <a:pt x="160" y="238"/>
                </a:cubicBezTo>
                <a:cubicBezTo>
                  <a:pt x="160" y="165"/>
                  <a:pt x="175" y="139"/>
                  <a:pt x="181" y="131"/>
                </a:cubicBezTo>
                <a:cubicBezTo>
                  <a:pt x="199" y="145"/>
                  <a:pt x="228" y="154"/>
                  <a:pt x="262" y="154"/>
                </a:cubicBezTo>
                <a:cubicBezTo>
                  <a:pt x="296" y="154"/>
                  <a:pt x="325" y="145"/>
                  <a:pt x="343" y="131"/>
                </a:cubicBezTo>
                <a:cubicBezTo>
                  <a:pt x="349" y="139"/>
                  <a:pt x="364" y="166"/>
                  <a:pt x="364" y="238"/>
                </a:cubicBezTo>
                <a:cubicBezTo>
                  <a:pt x="372" y="238"/>
                  <a:pt x="372" y="238"/>
                  <a:pt x="372" y="238"/>
                </a:cubicBezTo>
                <a:cubicBezTo>
                  <a:pt x="372" y="286"/>
                  <a:pt x="372" y="286"/>
                  <a:pt x="372" y="286"/>
                </a:cubicBezTo>
                <a:cubicBezTo>
                  <a:pt x="372" y="286"/>
                  <a:pt x="372" y="286"/>
                  <a:pt x="372" y="286"/>
                </a:cubicBezTo>
                <a:cubicBezTo>
                  <a:pt x="372" y="287"/>
                  <a:pt x="374" y="315"/>
                  <a:pt x="353" y="337"/>
                </a:cubicBezTo>
                <a:cubicBezTo>
                  <a:pt x="329" y="363"/>
                  <a:pt x="310" y="380"/>
                  <a:pt x="309" y="380"/>
                </a:cubicBezTo>
                <a:cubicBezTo>
                  <a:pt x="309" y="380"/>
                  <a:pt x="309" y="381"/>
                  <a:pt x="309" y="381"/>
                </a:cubicBezTo>
                <a:cubicBezTo>
                  <a:pt x="309" y="381"/>
                  <a:pt x="299" y="394"/>
                  <a:pt x="263" y="394"/>
                </a:cubicBezTo>
                <a:cubicBezTo>
                  <a:pt x="263" y="394"/>
                  <a:pt x="262" y="394"/>
                  <a:pt x="262" y="394"/>
                </a:cubicBezTo>
                <a:cubicBezTo>
                  <a:pt x="262" y="394"/>
                  <a:pt x="262" y="394"/>
                  <a:pt x="262" y="394"/>
                </a:cubicBezTo>
                <a:cubicBezTo>
                  <a:pt x="262" y="394"/>
                  <a:pt x="262" y="394"/>
                  <a:pt x="262" y="394"/>
                </a:cubicBezTo>
                <a:cubicBezTo>
                  <a:pt x="261" y="394"/>
                  <a:pt x="261" y="394"/>
                  <a:pt x="261" y="394"/>
                </a:cubicBezTo>
                <a:cubicBezTo>
                  <a:pt x="261" y="394"/>
                  <a:pt x="261" y="394"/>
                  <a:pt x="261" y="394"/>
                </a:cubicBezTo>
                <a:cubicBezTo>
                  <a:pt x="261" y="394"/>
                  <a:pt x="261" y="394"/>
                  <a:pt x="261" y="394"/>
                </a:cubicBezTo>
                <a:cubicBezTo>
                  <a:pt x="224" y="394"/>
                  <a:pt x="215" y="381"/>
                  <a:pt x="215" y="381"/>
                </a:cubicBezTo>
                <a:cubicBezTo>
                  <a:pt x="214" y="381"/>
                  <a:pt x="214" y="380"/>
                  <a:pt x="214" y="380"/>
                </a:cubicBezTo>
                <a:cubicBezTo>
                  <a:pt x="214" y="380"/>
                  <a:pt x="195" y="362"/>
                  <a:pt x="171" y="337"/>
                </a:cubicBezTo>
                <a:close/>
                <a:moveTo>
                  <a:pt x="150" y="148"/>
                </a:moveTo>
                <a:cubicBezTo>
                  <a:pt x="150" y="132"/>
                  <a:pt x="156" y="115"/>
                  <a:pt x="165" y="103"/>
                </a:cubicBezTo>
                <a:cubicBezTo>
                  <a:pt x="184" y="79"/>
                  <a:pt x="221" y="64"/>
                  <a:pt x="263" y="64"/>
                </a:cubicBezTo>
                <a:cubicBezTo>
                  <a:pt x="304" y="64"/>
                  <a:pt x="340" y="78"/>
                  <a:pt x="359" y="102"/>
                </a:cubicBezTo>
                <a:cubicBezTo>
                  <a:pt x="368" y="114"/>
                  <a:pt x="374" y="130"/>
                  <a:pt x="374" y="146"/>
                </a:cubicBezTo>
                <a:cubicBezTo>
                  <a:pt x="370" y="234"/>
                  <a:pt x="370" y="234"/>
                  <a:pt x="370" y="234"/>
                </a:cubicBezTo>
                <a:cubicBezTo>
                  <a:pt x="368" y="234"/>
                  <a:pt x="368" y="234"/>
                  <a:pt x="368" y="234"/>
                </a:cubicBezTo>
                <a:cubicBezTo>
                  <a:pt x="367" y="163"/>
                  <a:pt x="352" y="137"/>
                  <a:pt x="346" y="129"/>
                </a:cubicBezTo>
                <a:cubicBezTo>
                  <a:pt x="345" y="128"/>
                  <a:pt x="344" y="127"/>
                  <a:pt x="343" y="127"/>
                </a:cubicBezTo>
                <a:cubicBezTo>
                  <a:pt x="342" y="127"/>
                  <a:pt x="341" y="127"/>
                  <a:pt x="340" y="128"/>
                </a:cubicBezTo>
                <a:cubicBezTo>
                  <a:pt x="323" y="142"/>
                  <a:pt x="293" y="150"/>
                  <a:pt x="262" y="150"/>
                </a:cubicBezTo>
                <a:cubicBezTo>
                  <a:pt x="231" y="150"/>
                  <a:pt x="201" y="142"/>
                  <a:pt x="184" y="128"/>
                </a:cubicBezTo>
                <a:cubicBezTo>
                  <a:pt x="183" y="127"/>
                  <a:pt x="182" y="127"/>
                  <a:pt x="181" y="127"/>
                </a:cubicBezTo>
                <a:cubicBezTo>
                  <a:pt x="180" y="127"/>
                  <a:pt x="179" y="127"/>
                  <a:pt x="178" y="128"/>
                </a:cubicBezTo>
                <a:cubicBezTo>
                  <a:pt x="172" y="137"/>
                  <a:pt x="157" y="163"/>
                  <a:pt x="156" y="234"/>
                </a:cubicBezTo>
                <a:cubicBezTo>
                  <a:pt x="154" y="234"/>
                  <a:pt x="154" y="234"/>
                  <a:pt x="154" y="234"/>
                </a:cubicBezTo>
                <a:cubicBezTo>
                  <a:pt x="152" y="193"/>
                  <a:pt x="152" y="193"/>
                  <a:pt x="152" y="193"/>
                </a:cubicBezTo>
                <a:cubicBezTo>
                  <a:pt x="152" y="190"/>
                  <a:pt x="152" y="190"/>
                  <a:pt x="152" y="190"/>
                </a:cubicBezTo>
                <a:cubicBezTo>
                  <a:pt x="152" y="190"/>
                  <a:pt x="152" y="189"/>
                  <a:pt x="152" y="189"/>
                </a:cubicBezTo>
                <a:lnTo>
                  <a:pt x="150" y="148"/>
                </a:lnTo>
                <a:close/>
                <a:moveTo>
                  <a:pt x="335" y="368"/>
                </a:moveTo>
                <a:cubicBezTo>
                  <a:pt x="313" y="481"/>
                  <a:pt x="313" y="481"/>
                  <a:pt x="313" y="481"/>
                </a:cubicBezTo>
                <a:cubicBezTo>
                  <a:pt x="268" y="442"/>
                  <a:pt x="268" y="442"/>
                  <a:pt x="268" y="442"/>
                </a:cubicBezTo>
                <a:cubicBezTo>
                  <a:pt x="331" y="367"/>
                  <a:pt x="331" y="367"/>
                  <a:pt x="331" y="367"/>
                </a:cubicBezTo>
                <a:cubicBezTo>
                  <a:pt x="332" y="368"/>
                  <a:pt x="334" y="368"/>
                  <a:pt x="335" y="368"/>
                </a:cubicBezTo>
                <a:close/>
                <a:moveTo>
                  <a:pt x="376" y="268"/>
                </a:moveTo>
                <a:cubicBezTo>
                  <a:pt x="376" y="220"/>
                  <a:pt x="376" y="220"/>
                  <a:pt x="376" y="220"/>
                </a:cubicBezTo>
                <a:cubicBezTo>
                  <a:pt x="382" y="220"/>
                  <a:pt x="382" y="220"/>
                  <a:pt x="382" y="220"/>
                </a:cubicBezTo>
                <a:cubicBezTo>
                  <a:pt x="385" y="220"/>
                  <a:pt x="388" y="223"/>
                  <a:pt x="388" y="226"/>
                </a:cubicBezTo>
                <a:cubicBezTo>
                  <a:pt x="388" y="262"/>
                  <a:pt x="388" y="262"/>
                  <a:pt x="388" y="262"/>
                </a:cubicBezTo>
                <a:cubicBezTo>
                  <a:pt x="388" y="265"/>
                  <a:pt x="385" y="268"/>
                  <a:pt x="382" y="268"/>
                </a:cubicBezTo>
                <a:lnTo>
                  <a:pt x="376" y="268"/>
                </a:lnTo>
                <a:close/>
                <a:moveTo>
                  <a:pt x="148" y="220"/>
                </a:moveTo>
                <a:cubicBezTo>
                  <a:pt x="148" y="268"/>
                  <a:pt x="148" y="268"/>
                  <a:pt x="148" y="268"/>
                </a:cubicBezTo>
                <a:cubicBezTo>
                  <a:pt x="142" y="268"/>
                  <a:pt x="142" y="268"/>
                  <a:pt x="142" y="268"/>
                </a:cubicBezTo>
                <a:cubicBezTo>
                  <a:pt x="139" y="268"/>
                  <a:pt x="136" y="265"/>
                  <a:pt x="136" y="262"/>
                </a:cubicBezTo>
                <a:cubicBezTo>
                  <a:pt x="136" y="226"/>
                  <a:pt x="136" y="226"/>
                  <a:pt x="136" y="226"/>
                </a:cubicBezTo>
                <a:cubicBezTo>
                  <a:pt x="136" y="223"/>
                  <a:pt x="139" y="220"/>
                  <a:pt x="142" y="220"/>
                </a:cubicBezTo>
                <a:lnTo>
                  <a:pt x="148" y="220"/>
                </a:lnTo>
                <a:close/>
                <a:moveTo>
                  <a:pt x="262" y="520"/>
                </a:moveTo>
                <a:cubicBezTo>
                  <a:pt x="179" y="520"/>
                  <a:pt x="105" y="481"/>
                  <a:pt x="58" y="420"/>
                </a:cubicBezTo>
                <a:cubicBezTo>
                  <a:pt x="69" y="407"/>
                  <a:pt x="87" y="396"/>
                  <a:pt x="111" y="387"/>
                </a:cubicBezTo>
                <a:cubicBezTo>
                  <a:pt x="132" y="379"/>
                  <a:pt x="157" y="372"/>
                  <a:pt x="185" y="368"/>
                </a:cubicBezTo>
                <a:cubicBezTo>
                  <a:pt x="208" y="488"/>
                  <a:pt x="208" y="488"/>
                  <a:pt x="208" y="488"/>
                </a:cubicBezTo>
                <a:cubicBezTo>
                  <a:pt x="262" y="442"/>
                  <a:pt x="262" y="442"/>
                  <a:pt x="262" y="442"/>
                </a:cubicBezTo>
                <a:cubicBezTo>
                  <a:pt x="214" y="386"/>
                  <a:pt x="214" y="386"/>
                  <a:pt x="214" y="386"/>
                </a:cubicBezTo>
                <a:cubicBezTo>
                  <a:pt x="219" y="390"/>
                  <a:pt x="233" y="398"/>
                  <a:pt x="261" y="398"/>
                </a:cubicBezTo>
                <a:cubicBezTo>
                  <a:pt x="261" y="398"/>
                  <a:pt x="261" y="398"/>
                  <a:pt x="261" y="398"/>
                </a:cubicBezTo>
                <a:cubicBezTo>
                  <a:pt x="261" y="398"/>
                  <a:pt x="261" y="398"/>
                  <a:pt x="262" y="398"/>
                </a:cubicBezTo>
                <a:cubicBezTo>
                  <a:pt x="262" y="398"/>
                  <a:pt x="262" y="398"/>
                  <a:pt x="263" y="398"/>
                </a:cubicBezTo>
                <a:cubicBezTo>
                  <a:pt x="263" y="398"/>
                  <a:pt x="263" y="398"/>
                  <a:pt x="263" y="398"/>
                </a:cubicBezTo>
                <a:cubicBezTo>
                  <a:pt x="302" y="397"/>
                  <a:pt x="312" y="383"/>
                  <a:pt x="312" y="383"/>
                </a:cubicBezTo>
                <a:cubicBezTo>
                  <a:pt x="312" y="383"/>
                  <a:pt x="312" y="383"/>
                  <a:pt x="313" y="382"/>
                </a:cubicBezTo>
                <a:cubicBezTo>
                  <a:pt x="262" y="442"/>
                  <a:pt x="262" y="442"/>
                  <a:pt x="262" y="442"/>
                </a:cubicBezTo>
                <a:cubicBezTo>
                  <a:pt x="316" y="488"/>
                  <a:pt x="316" y="488"/>
                  <a:pt x="316" y="488"/>
                </a:cubicBezTo>
                <a:cubicBezTo>
                  <a:pt x="339" y="369"/>
                  <a:pt x="339" y="369"/>
                  <a:pt x="339" y="369"/>
                </a:cubicBezTo>
                <a:cubicBezTo>
                  <a:pt x="367" y="373"/>
                  <a:pt x="392" y="379"/>
                  <a:pt x="414" y="388"/>
                </a:cubicBezTo>
                <a:cubicBezTo>
                  <a:pt x="436" y="397"/>
                  <a:pt x="454" y="408"/>
                  <a:pt x="466" y="420"/>
                </a:cubicBezTo>
                <a:cubicBezTo>
                  <a:pt x="418" y="481"/>
                  <a:pt x="345" y="520"/>
                  <a:pt x="262" y="52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0" name="Freeform 11"/>
          <p:cNvSpPr>
            <a:spLocks noChangeAspect="1" noEditPoints="1"/>
          </p:cNvSpPr>
          <p:nvPr/>
        </p:nvSpPr>
        <p:spPr bwMode="auto">
          <a:xfrm>
            <a:off x="2493249" y="3048924"/>
            <a:ext cx="452927" cy="452566"/>
          </a:xfrm>
          <a:custGeom>
            <a:avLst/>
            <a:gdLst>
              <a:gd name="T0" fmla="*/ 262 w 524"/>
              <a:gd name="T1" fmla="*/ 524 h 524"/>
              <a:gd name="T2" fmla="*/ 89 w 524"/>
              <a:gd name="T3" fmla="*/ 453 h 524"/>
              <a:gd name="T4" fmla="*/ 262 w 524"/>
              <a:gd name="T5" fmla="*/ 458 h 524"/>
              <a:gd name="T6" fmla="*/ 263 w 524"/>
              <a:gd name="T7" fmla="*/ 457 h 524"/>
              <a:gd name="T8" fmla="*/ 335 w 524"/>
              <a:gd name="T9" fmla="*/ 400 h 524"/>
              <a:gd name="T10" fmla="*/ 89 w 524"/>
              <a:gd name="T11" fmla="*/ 453 h 524"/>
              <a:gd name="T12" fmla="*/ 122 w 524"/>
              <a:gd name="T13" fmla="*/ 232 h 524"/>
              <a:gd name="T14" fmla="*/ 207 w 524"/>
              <a:gd name="T15" fmla="*/ 82 h 524"/>
              <a:gd name="T16" fmla="*/ 361 w 524"/>
              <a:gd name="T17" fmla="*/ 112 h 524"/>
              <a:gd name="T18" fmla="*/ 402 w 524"/>
              <a:gd name="T19" fmla="*/ 249 h 524"/>
              <a:gd name="T20" fmla="*/ 298 w 524"/>
              <a:gd name="T21" fmla="*/ 390 h 524"/>
              <a:gd name="T22" fmla="*/ 367 w 524"/>
              <a:gd name="T23" fmla="*/ 272 h 524"/>
              <a:gd name="T24" fmla="*/ 379 w 524"/>
              <a:gd name="T25" fmla="*/ 272 h 524"/>
              <a:gd name="T26" fmla="*/ 366 w 524"/>
              <a:gd name="T27" fmla="*/ 238 h 524"/>
              <a:gd name="T28" fmla="*/ 329 w 524"/>
              <a:gd name="T29" fmla="*/ 177 h 524"/>
              <a:gd name="T30" fmla="*/ 291 w 524"/>
              <a:gd name="T31" fmla="*/ 185 h 524"/>
              <a:gd name="T32" fmla="*/ 259 w 524"/>
              <a:gd name="T33" fmla="*/ 186 h 524"/>
              <a:gd name="T34" fmla="*/ 251 w 524"/>
              <a:gd name="T35" fmla="*/ 189 h 524"/>
              <a:gd name="T36" fmla="*/ 219 w 524"/>
              <a:gd name="T37" fmla="*/ 182 h 524"/>
              <a:gd name="T38" fmla="*/ 217 w 524"/>
              <a:gd name="T39" fmla="*/ 181 h 524"/>
              <a:gd name="T40" fmla="*/ 226 w 524"/>
              <a:gd name="T41" fmla="*/ 223 h 524"/>
              <a:gd name="T42" fmla="*/ 188 w 524"/>
              <a:gd name="T43" fmla="*/ 190 h 524"/>
              <a:gd name="T44" fmla="*/ 158 w 524"/>
              <a:gd name="T45" fmla="*/ 239 h 524"/>
              <a:gd name="T46" fmla="*/ 171 w 524"/>
              <a:gd name="T47" fmla="*/ 330 h 524"/>
              <a:gd name="T48" fmla="*/ 139 w 524"/>
              <a:gd name="T49" fmla="*/ 410 h 524"/>
              <a:gd name="T50" fmla="*/ 211 w 524"/>
              <a:gd name="T51" fmla="*/ 478 h 524"/>
              <a:gd name="T52" fmla="*/ 209 w 524"/>
              <a:gd name="T53" fmla="*/ 402 h 524"/>
              <a:gd name="T54" fmla="*/ 210 w 524"/>
              <a:gd name="T55" fmla="*/ 395 h 524"/>
              <a:gd name="T56" fmla="*/ 230 w 524"/>
              <a:gd name="T57" fmla="*/ 388 h 524"/>
              <a:gd name="T58" fmla="*/ 263 w 524"/>
              <a:gd name="T59" fmla="*/ 398 h 524"/>
              <a:gd name="T60" fmla="*/ 294 w 524"/>
              <a:gd name="T61" fmla="*/ 390 h 524"/>
              <a:gd name="T62" fmla="*/ 262 w 524"/>
              <a:gd name="T63" fmla="*/ 453 h 524"/>
              <a:gd name="T64" fmla="*/ 329 w 524"/>
              <a:gd name="T65" fmla="*/ 181 h 524"/>
              <a:gd name="T66" fmla="*/ 349 w 524"/>
              <a:gd name="T67" fmla="*/ 327 h 524"/>
              <a:gd name="T68" fmla="*/ 262 w 524"/>
              <a:gd name="T69" fmla="*/ 394 h 524"/>
              <a:gd name="T70" fmla="*/ 189 w 524"/>
              <a:gd name="T71" fmla="*/ 344 h 524"/>
              <a:gd name="T72" fmla="*/ 166 w 524"/>
              <a:gd name="T73" fmla="*/ 232 h 524"/>
              <a:gd name="T74" fmla="*/ 217 w 524"/>
              <a:gd name="T75" fmla="*/ 185 h 524"/>
              <a:gd name="T76" fmla="*/ 255 w 524"/>
              <a:gd name="T77" fmla="*/ 188 h 524"/>
              <a:gd name="T78" fmla="*/ 369 w 524"/>
              <a:gd name="T79" fmla="*/ 254 h 524"/>
              <a:gd name="T80" fmla="*/ 368 w 524"/>
              <a:gd name="T81" fmla="*/ 268 h 524"/>
              <a:gd name="T82" fmla="*/ 315 w 524"/>
              <a:gd name="T83" fmla="*/ 402 h 524"/>
              <a:gd name="T84" fmla="*/ 313 w 524"/>
              <a:gd name="T85" fmla="*/ 478 h 524"/>
              <a:gd name="T86" fmla="*/ 437 w 524"/>
              <a:gd name="T87" fmla="*/ 451 h 524"/>
              <a:gd name="T88" fmla="*/ 406 w 524"/>
              <a:gd name="T89" fmla="*/ 231 h 524"/>
              <a:gd name="T90" fmla="*/ 321 w 524"/>
              <a:gd name="T91" fmla="*/ 79 h 524"/>
              <a:gd name="T92" fmla="*/ 142 w 524"/>
              <a:gd name="T93" fmla="*/ 132 h 524"/>
              <a:gd name="T94" fmla="*/ 118 w 524"/>
              <a:gd name="T95" fmla="*/ 232 h 524"/>
              <a:gd name="T96" fmla="*/ 4 w 524"/>
              <a:gd name="T97" fmla="*/ 262 h 524"/>
              <a:gd name="T98" fmla="*/ 437 w 524"/>
              <a:gd name="T99" fmla="*/ 451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24" h="524">
                <a:moveTo>
                  <a:pt x="262" y="0"/>
                </a:moveTo>
                <a:cubicBezTo>
                  <a:pt x="118" y="0"/>
                  <a:pt x="0" y="118"/>
                  <a:pt x="0" y="262"/>
                </a:cubicBezTo>
                <a:cubicBezTo>
                  <a:pt x="0" y="406"/>
                  <a:pt x="118" y="524"/>
                  <a:pt x="262" y="524"/>
                </a:cubicBezTo>
                <a:cubicBezTo>
                  <a:pt x="406" y="524"/>
                  <a:pt x="524" y="406"/>
                  <a:pt x="524" y="262"/>
                </a:cubicBezTo>
                <a:cubicBezTo>
                  <a:pt x="524" y="118"/>
                  <a:pt x="406" y="0"/>
                  <a:pt x="262" y="0"/>
                </a:cubicBezTo>
                <a:close/>
                <a:moveTo>
                  <a:pt x="89" y="453"/>
                </a:moveTo>
                <a:cubicBezTo>
                  <a:pt x="105" y="429"/>
                  <a:pt x="141" y="409"/>
                  <a:pt x="188" y="399"/>
                </a:cubicBezTo>
                <a:cubicBezTo>
                  <a:pt x="208" y="484"/>
                  <a:pt x="208" y="484"/>
                  <a:pt x="208" y="484"/>
                </a:cubicBezTo>
                <a:cubicBezTo>
                  <a:pt x="262" y="458"/>
                  <a:pt x="262" y="458"/>
                  <a:pt x="262" y="458"/>
                </a:cubicBezTo>
                <a:cubicBezTo>
                  <a:pt x="261" y="457"/>
                  <a:pt x="261" y="457"/>
                  <a:pt x="261" y="457"/>
                </a:cubicBezTo>
                <a:cubicBezTo>
                  <a:pt x="261" y="457"/>
                  <a:pt x="262" y="457"/>
                  <a:pt x="262" y="457"/>
                </a:cubicBezTo>
                <a:cubicBezTo>
                  <a:pt x="262" y="457"/>
                  <a:pt x="263" y="457"/>
                  <a:pt x="263" y="457"/>
                </a:cubicBezTo>
                <a:cubicBezTo>
                  <a:pt x="262" y="458"/>
                  <a:pt x="262" y="458"/>
                  <a:pt x="262" y="458"/>
                </a:cubicBezTo>
                <a:cubicBezTo>
                  <a:pt x="316" y="484"/>
                  <a:pt x="316" y="484"/>
                  <a:pt x="316" y="484"/>
                </a:cubicBezTo>
                <a:cubicBezTo>
                  <a:pt x="335" y="400"/>
                  <a:pt x="335" y="400"/>
                  <a:pt x="335" y="400"/>
                </a:cubicBezTo>
                <a:cubicBezTo>
                  <a:pt x="382" y="410"/>
                  <a:pt x="418" y="430"/>
                  <a:pt x="435" y="454"/>
                </a:cubicBezTo>
                <a:cubicBezTo>
                  <a:pt x="389" y="495"/>
                  <a:pt x="328" y="520"/>
                  <a:pt x="262" y="520"/>
                </a:cubicBezTo>
                <a:cubicBezTo>
                  <a:pt x="196" y="520"/>
                  <a:pt x="135" y="495"/>
                  <a:pt x="89" y="453"/>
                </a:cubicBezTo>
                <a:close/>
                <a:moveTo>
                  <a:pt x="121" y="271"/>
                </a:moveTo>
                <a:cubicBezTo>
                  <a:pt x="121" y="264"/>
                  <a:pt x="122" y="257"/>
                  <a:pt x="122" y="249"/>
                </a:cubicBezTo>
                <a:cubicBezTo>
                  <a:pt x="122" y="243"/>
                  <a:pt x="122" y="238"/>
                  <a:pt x="122" y="232"/>
                </a:cubicBezTo>
                <a:cubicBezTo>
                  <a:pt x="122" y="232"/>
                  <a:pt x="122" y="231"/>
                  <a:pt x="122" y="231"/>
                </a:cubicBezTo>
                <a:cubicBezTo>
                  <a:pt x="122" y="181"/>
                  <a:pt x="136" y="139"/>
                  <a:pt x="163" y="112"/>
                </a:cubicBezTo>
                <a:cubicBezTo>
                  <a:pt x="175" y="99"/>
                  <a:pt x="190" y="89"/>
                  <a:pt x="207" y="82"/>
                </a:cubicBezTo>
                <a:cubicBezTo>
                  <a:pt x="223" y="77"/>
                  <a:pt x="242" y="74"/>
                  <a:pt x="262" y="74"/>
                </a:cubicBezTo>
                <a:cubicBezTo>
                  <a:pt x="283" y="74"/>
                  <a:pt x="303" y="77"/>
                  <a:pt x="320" y="83"/>
                </a:cubicBezTo>
                <a:cubicBezTo>
                  <a:pt x="335" y="90"/>
                  <a:pt x="349" y="99"/>
                  <a:pt x="361" y="112"/>
                </a:cubicBezTo>
                <a:cubicBezTo>
                  <a:pt x="388" y="139"/>
                  <a:pt x="402" y="181"/>
                  <a:pt x="402" y="231"/>
                </a:cubicBezTo>
                <a:cubicBezTo>
                  <a:pt x="402" y="231"/>
                  <a:pt x="402" y="232"/>
                  <a:pt x="402" y="232"/>
                </a:cubicBezTo>
                <a:cubicBezTo>
                  <a:pt x="402" y="238"/>
                  <a:pt x="402" y="243"/>
                  <a:pt x="402" y="249"/>
                </a:cubicBezTo>
                <a:cubicBezTo>
                  <a:pt x="402" y="257"/>
                  <a:pt x="403" y="264"/>
                  <a:pt x="403" y="271"/>
                </a:cubicBezTo>
                <a:cubicBezTo>
                  <a:pt x="404" y="324"/>
                  <a:pt x="406" y="375"/>
                  <a:pt x="384" y="411"/>
                </a:cubicBezTo>
                <a:cubicBezTo>
                  <a:pt x="360" y="400"/>
                  <a:pt x="331" y="393"/>
                  <a:pt x="298" y="390"/>
                </a:cubicBezTo>
                <a:cubicBezTo>
                  <a:pt x="298" y="386"/>
                  <a:pt x="298" y="386"/>
                  <a:pt x="298" y="386"/>
                </a:cubicBezTo>
                <a:cubicBezTo>
                  <a:pt x="319" y="371"/>
                  <a:pt x="337" y="347"/>
                  <a:pt x="352" y="330"/>
                </a:cubicBezTo>
                <a:cubicBezTo>
                  <a:pt x="360" y="322"/>
                  <a:pt x="365" y="298"/>
                  <a:pt x="367" y="272"/>
                </a:cubicBezTo>
                <a:cubicBezTo>
                  <a:pt x="375" y="272"/>
                  <a:pt x="375" y="272"/>
                  <a:pt x="375" y="272"/>
                </a:cubicBezTo>
                <a:cubicBezTo>
                  <a:pt x="376" y="272"/>
                  <a:pt x="376" y="272"/>
                  <a:pt x="376" y="272"/>
                </a:cubicBezTo>
                <a:cubicBezTo>
                  <a:pt x="377" y="272"/>
                  <a:pt x="378" y="272"/>
                  <a:pt x="379" y="272"/>
                </a:cubicBezTo>
                <a:cubicBezTo>
                  <a:pt x="379" y="270"/>
                  <a:pt x="378" y="269"/>
                  <a:pt x="378" y="268"/>
                </a:cubicBezTo>
                <a:cubicBezTo>
                  <a:pt x="376" y="261"/>
                  <a:pt x="374" y="254"/>
                  <a:pt x="370" y="246"/>
                </a:cubicBezTo>
                <a:cubicBezTo>
                  <a:pt x="369" y="244"/>
                  <a:pt x="367" y="241"/>
                  <a:pt x="366" y="238"/>
                </a:cubicBezTo>
                <a:cubicBezTo>
                  <a:pt x="364" y="236"/>
                  <a:pt x="363" y="233"/>
                  <a:pt x="361" y="230"/>
                </a:cubicBezTo>
                <a:cubicBezTo>
                  <a:pt x="352" y="215"/>
                  <a:pt x="341" y="198"/>
                  <a:pt x="333" y="179"/>
                </a:cubicBezTo>
                <a:cubicBezTo>
                  <a:pt x="332" y="178"/>
                  <a:pt x="331" y="177"/>
                  <a:pt x="329" y="177"/>
                </a:cubicBezTo>
                <a:cubicBezTo>
                  <a:pt x="329" y="177"/>
                  <a:pt x="329" y="177"/>
                  <a:pt x="328" y="177"/>
                </a:cubicBezTo>
                <a:cubicBezTo>
                  <a:pt x="318" y="180"/>
                  <a:pt x="307" y="182"/>
                  <a:pt x="294" y="183"/>
                </a:cubicBezTo>
                <a:cubicBezTo>
                  <a:pt x="292" y="183"/>
                  <a:pt x="291" y="184"/>
                  <a:pt x="291" y="185"/>
                </a:cubicBezTo>
                <a:cubicBezTo>
                  <a:pt x="290" y="186"/>
                  <a:pt x="290" y="187"/>
                  <a:pt x="291" y="188"/>
                </a:cubicBezTo>
                <a:cubicBezTo>
                  <a:pt x="294" y="195"/>
                  <a:pt x="299" y="201"/>
                  <a:pt x="303" y="206"/>
                </a:cubicBezTo>
                <a:cubicBezTo>
                  <a:pt x="274" y="201"/>
                  <a:pt x="263" y="192"/>
                  <a:pt x="259" y="186"/>
                </a:cubicBezTo>
                <a:cubicBezTo>
                  <a:pt x="258" y="185"/>
                  <a:pt x="257" y="184"/>
                  <a:pt x="255" y="184"/>
                </a:cubicBezTo>
                <a:cubicBezTo>
                  <a:pt x="255" y="184"/>
                  <a:pt x="254" y="184"/>
                  <a:pt x="254" y="184"/>
                </a:cubicBezTo>
                <a:cubicBezTo>
                  <a:pt x="252" y="185"/>
                  <a:pt x="251" y="187"/>
                  <a:pt x="251" y="189"/>
                </a:cubicBezTo>
                <a:cubicBezTo>
                  <a:pt x="253" y="197"/>
                  <a:pt x="255" y="207"/>
                  <a:pt x="258" y="213"/>
                </a:cubicBezTo>
                <a:cubicBezTo>
                  <a:pt x="240" y="204"/>
                  <a:pt x="228" y="194"/>
                  <a:pt x="223" y="184"/>
                </a:cubicBezTo>
                <a:cubicBezTo>
                  <a:pt x="222" y="183"/>
                  <a:pt x="221" y="182"/>
                  <a:pt x="219" y="182"/>
                </a:cubicBezTo>
                <a:cubicBezTo>
                  <a:pt x="219" y="182"/>
                  <a:pt x="219" y="182"/>
                  <a:pt x="219" y="182"/>
                </a:cubicBezTo>
                <a:cubicBezTo>
                  <a:pt x="219" y="181"/>
                  <a:pt x="218" y="181"/>
                  <a:pt x="218" y="181"/>
                </a:cubicBezTo>
                <a:cubicBezTo>
                  <a:pt x="218" y="181"/>
                  <a:pt x="218" y="181"/>
                  <a:pt x="217" y="181"/>
                </a:cubicBezTo>
                <a:cubicBezTo>
                  <a:pt x="216" y="181"/>
                  <a:pt x="215" y="182"/>
                  <a:pt x="214" y="183"/>
                </a:cubicBezTo>
                <a:cubicBezTo>
                  <a:pt x="214" y="184"/>
                  <a:pt x="213" y="185"/>
                  <a:pt x="213" y="186"/>
                </a:cubicBezTo>
                <a:cubicBezTo>
                  <a:pt x="216" y="201"/>
                  <a:pt x="221" y="214"/>
                  <a:pt x="226" y="223"/>
                </a:cubicBezTo>
                <a:cubicBezTo>
                  <a:pt x="213" y="216"/>
                  <a:pt x="201" y="205"/>
                  <a:pt x="192" y="192"/>
                </a:cubicBezTo>
                <a:cubicBezTo>
                  <a:pt x="191" y="191"/>
                  <a:pt x="190" y="190"/>
                  <a:pt x="189" y="190"/>
                </a:cubicBezTo>
                <a:cubicBezTo>
                  <a:pt x="188" y="190"/>
                  <a:pt x="188" y="190"/>
                  <a:pt x="188" y="190"/>
                </a:cubicBezTo>
                <a:cubicBezTo>
                  <a:pt x="187" y="190"/>
                  <a:pt x="186" y="191"/>
                  <a:pt x="185" y="192"/>
                </a:cubicBezTo>
                <a:cubicBezTo>
                  <a:pt x="178" y="206"/>
                  <a:pt x="170" y="218"/>
                  <a:pt x="163" y="230"/>
                </a:cubicBezTo>
                <a:cubicBezTo>
                  <a:pt x="161" y="233"/>
                  <a:pt x="159" y="236"/>
                  <a:pt x="158" y="239"/>
                </a:cubicBezTo>
                <a:cubicBezTo>
                  <a:pt x="156" y="241"/>
                  <a:pt x="155" y="244"/>
                  <a:pt x="154" y="246"/>
                </a:cubicBezTo>
                <a:cubicBezTo>
                  <a:pt x="154" y="249"/>
                  <a:pt x="155" y="252"/>
                  <a:pt x="155" y="255"/>
                </a:cubicBezTo>
                <a:cubicBezTo>
                  <a:pt x="157" y="288"/>
                  <a:pt x="162" y="320"/>
                  <a:pt x="171" y="330"/>
                </a:cubicBezTo>
                <a:cubicBezTo>
                  <a:pt x="187" y="347"/>
                  <a:pt x="205" y="371"/>
                  <a:pt x="226" y="386"/>
                </a:cubicBezTo>
                <a:cubicBezTo>
                  <a:pt x="226" y="390"/>
                  <a:pt x="226" y="390"/>
                  <a:pt x="226" y="390"/>
                </a:cubicBezTo>
                <a:cubicBezTo>
                  <a:pt x="193" y="392"/>
                  <a:pt x="163" y="400"/>
                  <a:pt x="139" y="410"/>
                </a:cubicBezTo>
                <a:cubicBezTo>
                  <a:pt x="119" y="374"/>
                  <a:pt x="120" y="324"/>
                  <a:pt x="121" y="271"/>
                </a:cubicBezTo>
                <a:close/>
                <a:moveTo>
                  <a:pt x="256" y="457"/>
                </a:moveTo>
                <a:cubicBezTo>
                  <a:pt x="211" y="478"/>
                  <a:pt x="211" y="478"/>
                  <a:pt x="211" y="478"/>
                </a:cubicBezTo>
                <a:cubicBezTo>
                  <a:pt x="192" y="398"/>
                  <a:pt x="192" y="398"/>
                  <a:pt x="192" y="398"/>
                </a:cubicBezTo>
                <a:cubicBezTo>
                  <a:pt x="196" y="398"/>
                  <a:pt x="200" y="397"/>
                  <a:pt x="204" y="396"/>
                </a:cubicBezTo>
                <a:cubicBezTo>
                  <a:pt x="209" y="402"/>
                  <a:pt x="209" y="402"/>
                  <a:pt x="209" y="402"/>
                </a:cubicBezTo>
                <a:cubicBezTo>
                  <a:pt x="219" y="421"/>
                  <a:pt x="236" y="449"/>
                  <a:pt x="254" y="455"/>
                </a:cubicBezTo>
                <a:lnTo>
                  <a:pt x="256" y="457"/>
                </a:lnTo>
                <a:close/>
                <a:moveTo>
                  <a:pt x="210" y="395"/>
                </a:moveTo>
                <a:cubicBezTo>
                  <a:pt x="215" y="395"/>
                  <a:pt x="221" y="394"/>
                  <a:pt x="226" y="394"/>
                </a:cubicBezTo>
                <a:cubicBezTo>
                  <a:pt x="228" y="393"/>
                  <a:pt x="230" y="392"/>
                  <a:pt x="230" y="390"/>
                </a:cubicBezTo>
                <a:cubicBezTo>
                  <a:pt x="230" y="388"/>
                  <a:pt x="230" y="388"/>
                  <a:pt x="230" y="388"/>
                </a:cubicBezTo>
                <a:cubicBezTo>
                  <a:pt x="239" y="394"/>
                  <a:pt x="250" y="398"/>
                  <a:pt x="261" y="398"/>
                </a:cubicBezTo>
                <a:cubicBezTo>
                  <a:pt x="261" y="398"/>
                  <a:pt x="261" y="398"/>
                  <a:pt x="261" y="398"/>
                </a:cubicBezTo>
                <a:cubicBezTo>
                  <a:pt x="263" y="398"/>
                  <a:pt x="263" y="398"/>
                  <a:pt x="263" y="398"/>
                </a:cubicBezTo>
                <a:cubicBezTo>
                  <a:pt x="263" y="398"/>
                  <a:pt x="263" y="398"/>
                  <a:pt x="263" y="398"/>
                </a:cubicBezTo>
                <a:cubicBezTo>
                  <a:pt x="274" y="398"/>
                  <a:pt x="284" y="394"/>
                  <a:pt x="294" y="388"/>
                </a:cubicBezTo>
                <a:cubicBezTo>
                  <a:pt x="294" y="390"/>
                  <a:pt x="294" y="390"/>
                  <a:pt x="294" y="390"/>
                </a:cubicBezTo>
                <a:cubicBezTo>
                  <a:pt x="294" y="392"/>
                  <a:pt x="296" y="393"/>
                  <a:pt x="298" y="394"/>
                </a:cubicBezTo>
                <a:cubicBezTo>
                  <a:pt x="303" y="394"/>
                  <a:pt x="309" y="395"/>
                  <a:pt x="314" y="396"/>
                </a:cubicBezTo>
                <a:cubicBezTo>
                  <a:pt x="302" y="419"/>
                  <a:pt x="281" y="453"/>
                  <a:pt x="262" y="453"/>
                </a:cubicBezTo>
                <a:cubicBezTo>
                  <a:pt x="243" y="453"/>
                  <a:pt x="222" y="419"/>
                  <a:pt x="210" y="395"/>
                </a:cubicBezTo>
                <a:close/>
                <a:moveTo>
                  <a:pt x="294" y="187"/>
                </a:moveTo>
                <a:cubicBezTo>
                  <a:pt x="307" y="186"/>
                  <a:pt x="319" y="184"/>
                  <a:pt x="329" y="181"/>
                </a:cubicBezTo>
                <a:cubicBezTo>
                  <a:pt x="338" y="200"/>
                  <a:pt x="348" y="217"/>
                  <a:pt x="358" y="232"/>
                </a:cubicBezTo>
                <a:cubicBezTo>
                  <a:pt x="361" y="237"/>
                  <a:pt x="363" y="242"/>
                  <a:pt x="366" y="246"/>
                </a:cubicBezTo>
                <a:cubicBezTo>
                  <a:pt x="363" y="283"/>
                  <a:pt x="358" y="317"/>
                  <a:pt x="349" y="327"/>
                </a:cubicBezTo>
                <a:cubicBezTo>
                  <a:pt x="346" y="331"/>
                  <a:pt x="342" y="336"/>
                  <a:pt x="338" y="341"/>
                </a:cubicBezTo>
                <a:cubicBezTo>
                  <a:pt x="317" y="365"/>
                  <a:pt x="293" y="394"/>
                  <a:pt x="263" y="394"/>
                </a:cubicBezTo>
                <a:cubicBezTo>
                  <a:pt x="262" y="394"/>
                  <a:pt x="262" y="394"/>
                  <a:pt x="262" y="394"/>
                </a:cubicBezTo>
                <a:cubicBezTo>
                  <a:pt x="261" y="394"/>
                  <a:pt x="261" y="394"/>
                  <a:pt x="261" y="394"/>
                </a:cubicBezTo>
                <a:cubicBezTo>
                  <a:pt x="261" y="394"/>
                  <a:pt x="261" y="394"/>
                  <a:pt x="261" y="394"/>
                </a:cubicBezTo>
                <a:cubicBezTo>
                  <a:pt x="232" y="394"/>
                  <a:pt x="209" y="367"/>
                  <a:pt x="189" y="344"/>
                </a:cubicBezTo>
                <a:cubicBezTo>
                  <a:pt x="184" y="338"/>
                  <a:pt x="179" y="332"/>
                  <a:pt x="174" y="327"/>
                </a:cubicBezTo>
                <a:cubicBezTo>
                  <a:pt x="165" y="318"/>
                  <a:pt x="161" y="283"/>
                  <a:pt x="158" y="247"/>
                </a:cubicBezTo>
                <a:cubicBezTo>
                  <a:pt x="160" y="242"/>
                  <a:pt x="163" y="237"/>
                  <a:pt x="166" y="232"/>
                </a:cubicBezTo>
                <a:cubicBezTo>
                  <a:pt x="174" y="220"/>
                  <a:pt x="181" y="208"/>
                  <a:pt x="189" y="194"/>
                </a:cubicBezTo>
                <a:cubicBezTo>
                  <a:pt x="199" y="209"/>
                  <a:pt x="214" y="224"/>
                  <a:pt x="235" y="232"/>
                </a:cubicBezTo>
                <a:cubicBezTo>
                  <a:pt x="235" y="232"/>
                  <a:pt x="221" y="210"/>
                  <a:pt x="217" y="185"/>
                </a:cubicBezTo>
                <a:cubicBezTo>
                  <a:pt x="218" y="185"/>
                  <a:pt x="218" y="186"/>
                  <a:pt x="219" y="186"/>
                </a:cubicBezTo>
                <a:cubicBezTo>
                  <a:pt x="224" y="196"/>
                  <a:pt x="237" y="209"/>
                  <a:pt x="265" y="221"/>
                </a:cubicBezTo>
                <a:cubicBezTo>
                  <a:pt x="265" y="221"/>
                  <a:pt x="258" y="204"/>
                  <a:pt x="255" y="188"/>
                </a:cubicBezTo>
                <a:cubicBezTo>
                  <a:pt x="262" y="198"/>
                  <a:pt x="278" y="207"/>
                  <a:pt x="316" y="211"/>
                </a:cubicBezTo>
                <a:cubicBezTo>
                  <a:pt x="316" y="211"/>
                  <a:pt x="302" y="202"/>
                  <a:pt x="294" y="187"/>
                </a:cubicBezTo>
                <a:close/>
                <a:moveTo>
                  <a:pt x="369" y="254"/>
                </a:moveTo>
                <a:cubicBezTo>
                  <a:pt x="369" y="255"/>
                  <a:pt x="370" y="256"/>
                  <a:pt x="370" y="257"/>
                </a:cubicBezTo>
                <a:cubicBezTo>
                  <a:pt x="372" y="261"/>
                  <a:pt x="373" y="264"/>
                  <a:pt x="374" y="268"/>
                </a:cubicBezTo>
                <a:cubicBezTo>
                  <a:pt x="368" y="268"/>
                  <a:pt x="368" y="268"/>
                  <a:pt x="368" y="268"/>
                </a:cubicBezTo>
                <a:cubicBezTo>
                  <a:pt x="368" y="264"/>
                  <a:pt x="369" y="259"/>
                  <a:pt x="369" y="254"/>
                </a:cubicBezTo>
                <a:close/>
                <a:moveTo>
                  <a:pt x="270" y="455"/>
                </a:moveTo>
                <a:cubicBezTo>
                  <a:pt x="288" y="449"/>
                  <a:pt x="305" y="421"/>
                  <a:pt x="315" y="402"/>
                </a:cubicBezTo>
                <a:cubicBezTo>
                  <a:pt x="320" y="397"/>
                  <a:pt x="320" y="397"/>
                  <a:pt x="320" y="397"/>
                </a:cubicBezTo>
                <a:cubicBezTo>
                  <a:pt x="324" y="397"/>
                  <a:pt x="328" y="398"/>
                  <a:pt x="332" y="399"/>
                </a:cubicBezTo>
                <a:cubicBezTo>
                  <a:pt x="313" y="478"/>
                  <a:pt x="313" y="478"/>
                  <a:pt x="313" y="478"/>
                </a:cubicBezTo>
                <a:cubicBezTo>
                  <a:pt x="268" y="457"/>
                  <a:pt x="268" y="457"/>
                  <a:pt x="268" y="457"/>
                </a:cubicBezTo>
                <a:lnTo>
                  <a:pt x="270" y="455"/>
                </a:lnTo>
                <a:close/>
                <a:moveTo>
                  <a:pt x="437" y="451"/>
                </a:moveTo>
                <a:cubicBezTo>
                  <a:pt x="427" y="436"/>
                  <a:pt x="410" y="423"/>
                  <a:pt x="388" y="413"/>
                </a:cubicBezTo>
                <a:cubicBezTo>
                  <a:pt x="415" y="366"/>
                  <a:pt x="406" y="297"/>
                  <a:pt x="406" y="232"/>
                </a:cubicBezTo>
                <a:cubicBezTo>
                  <a:pt x="406" y="232"/>
                  <a:pt x="406" y="231"/>
                  <a:pt x="406" y="231"/>
                </a:cubicBezTo>
                <a:cubicBezTo>
                  <a:pt x="406" y="220"/>
                  <a:pt x="405" y="209"/>
                  <a:pt x="404" y="199"/>
                </a:cubicBezTo>
                <a:cubicBezTo>
                  <a:pt x="400" y="173"/>
                  <a:pt x="393" y="150"/>
                  <a:pt x="381" y="132"/>
                </a:cubicBezTo>
                <a:cubicBezTo>
                  <a:pt x="366" y="107"/>
                  <a:pt x="345" y="90"/>
                  <a:pt x="321" y="79"/>
                </a:cubicBezTo>
                <a:cubicBezTo>
                  <a:pt x="303" y="73"/>
                  <a:pt x="283" y="70"/>
                  <a:pt x="262" y="70"/>
                </a:cubicBezTo>
                <a:cubicBezTo>
                  <a:pt x="242" y="70"/>
                  <a:pt x="223" y="73"/>
                  <a:pt x="207" y="78"/>
                </a:cubicBezTo>
                <a:cubicBezTo>
                  <a:pt x="180" y="88"/>
                  <a:pt x="158" y="106"/>
                  <a:pt x="142" y="132"/>
                </a:cubicBezTo>
                <a:cubicBezTo>
                  <a:pt x="131" y="150"/>
                  <a:pt x="124" y="173"/>
                  <a:pt x="120" y="199"/>
                </a:cubicBezTo>
                <a:cubicBezTo>
                  <a:pt x="119" y="209"/>
                  <a:pt x="118" y="220"/>
                  <a:pt x="118" y="231"/>
                </a:cubicBezTo>
                <a:cubicBezTo>
                  <a:pt x="118" y="231"/>
                  <a:pt x="118" y="232"/>
                  <a:pt x="118" y="232"/>
                </a:cubicBezTo>
                <a:cubicBezTo>
                  <a:pt x="118" y="296"/>
                  <a:pt x="109" y="365"/>
                  <a:pt x="136" y="412"/>
                </a:cubicBezTo>
                <a:cubicBezTo>
                  <a:pt x="113" y="422"/>
                  <a:pt x="96" y="436"/>
                  <a:pt x="86" y="451"/>
                </a:cubicBezTo>
                <a:cubicBezTo>
                  <a:pt x="36" y="404"/>
                  <a:pt x="4" y="336"/>
                  <a:pt x="4" y="262"/>
                </a:cubicBezTo>
                <a:cubicBezTo>
                  <a:pt x="4" y="120"/>
                  <a:pt x="120" y="4"/>
                  <a:pt x="262" y="4"/>
                </a:cubicBezTo>
                <a:cubicBezTo>
                  <a:pt x="404" y="4"/>
                  <a:pt x="520" y="120"/>
                  <a:pt x="520" y="262"/>
                </a:cubicBezTo>
                <a:cubicBezTo>
                  <a:pt x="520" y="337"/>
                  <a:pt x="488" y="404"/>
                  <a:pt x="437" y="451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2226310" y="2309281"/>
            <a:ext cx="335280" cy="338328"/>
          </a:xfrm>
          <a:prstGeom prst="ellipse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 w="127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0" bIns="45720" rtlCol="0" anchor="ctr"/>
          <a:lstStyle/>
          <a:p>
            <a:pPr algn="ctr" defTabSz="457200"/>
            <a:r>
              <a:rPr lang="en-US" sz="1400" dirty="0" smtClean="0">
                <a:solidFill>
                  <a:srgbClr val="339933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1400" dirty="0">
              <a:solidFill>
                <a:srgbClr val="339933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2226310" y="2933698"/>
            <a:ext cx="335280" cy="338328"/>
          </a:xfrm>
          <a:prstGeom prst="ellipse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 w="127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0" bIns="45720" rtlCol="0" anchor="ctr"/>
          <a:lstStyle/>
          <a:p>
            <a:pPr algn="ctr" defTabSz="457200"/>
            <a:r>
              <a:rPr lang="en-US" sz="1400" dirty="0" smtClean="0">
                <a:solidFill>
                  <a:srgbClr val="339933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1400" dirty="0">
              <a:solidFill>
                <a:srgbClr val="339933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2226310" y="3536948"/>
            <a:ext cx="335280" cy="338328"/>
          </a:xfrm>
          <a:prstGeom prst="ellipse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 w="127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0" bIns="45720" rtlCol="0" anchor="ctr"/>
          <a:lstStyle/>
          <a:p>
            <a:pPr algn="ctr" defTabSz="457200"/>
            <a:r>
              <a:rPr lang="en-US" sz="1400" dirty="0" smtClean="0">
                <a:solidFill>
                  <a:srgbClr val="339933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1400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9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 animBg="1"/>
      <p:bldP spid="35" grpId="0" animBg="1"/>
      <p:bldP spid="51" grpId="0" animBg="1"/>
      <p:bldP spid="55" grpId="0" animBg="1"/>
      <p:bldP spid="71" grpId="0" animBg="1"/>
      <p:bldP spid="72" grpId="0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W:\Inprogress\EMC MASTER\EMC CORP MASTER\17034 EMC Isilon Mega Launch PPT_SEPT15\powerpoint\flattened-art\data-water-bk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C:\Users\Brumas\Desktop\Sri\dial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6295" y="2471034"/>
            <a:ext cx="1588458" cy="156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arc"/>
          <p:cNvSpPr/>
          <p:nvPr/>
        </p:nvSpPr>
        <p:spPr>
          <a:xfrm>
            <a:off x="5894313" y="2612924"/>
            <a:ext cx="1139120" cy="1104890"/>
          </a:xfrm>
          <a:custGeom>
            <a:avLst/>
            <a:gdLst>
              <a:gd name="connsiteX0" fmla="*/ 136893 w 1292226"/>
              <a:gd name="connsiteY0" fmla="*/ 1103941 h 1366677"/>
              <a:gd name="connsiteX1" fmla="*/ 43311 w 1292226"/>
              <a:gd name="connsiteY1" fmla="*/ 437361 h 1366677"/>
              <a:gd name="connsiteX2" fmla="*/ 574167 w 1292226"/>
              <a:gd name="connsiteY2" fmla="*/ 4249 h 1366677"/>
              <a:gd name="connsiteX3" fmla="*/ 1189120 w 1292226"/>
              <a:gd name="connsiteY3" fmla="*/ 313014 h 1366677"/>
              <a:gd name="connsiteX4" fmla="*/ 646113 w 1292226"/>
              <a:gd name="connsiteY4" fmla="*/ 683339 h 1366677"/>
              <a:gd name="connsiteX5" fmla="*/ 136893 w 1292226"/>
              <a:gd name="connsiteY5" fmla="*/ 1103941 h 1366677"/>
              <a:gd name="connsiteX0" fmla="*/ 136899 w 1189126"/>
              <a:gd name="connsiteY0" fmla="*/ 1103954 h 1103954"/>
              <a:gd name="connsiteX1" fmla="*/ 43317 w 1189126"/>
              <a:gd name="connsiteY1" fmla="*/ 437374 h 1103954"/>
              <a:gd name="connsiteX2" fmla="*/ 574173 w 1189126"/>
              <a:gd name="connsiteY2" fmla="*/ 4262 h 1103954"/>
              <a:gd name="connsiteX3" fmla="*/ 1189126 w 1189126"/>
              <a:gd name="connsiteY3" fmla="*/ 313027 h 1103954"/>
              <a:gd name="connsiteX4" fmla="*/ 1020769 w 1189126"/>
              <a:gd name="connsiteY4" fmla="*/ 426177 h 1103954"/>
              <a:gd name="connsiteX5" fmla="*/ 136899 w 1189126"/>
              <a:gd name="connsiteY5" fmla="*/ 1103954 h 1103954"/>
              <a:gd name="connsiteX0" fmla="*/ 136899 w 1189126"/>
              <a:gd name="connsiteY0" fmla="*/ 1103954 h 1103954"/>
              <a:gd name="connsiteX1" fmla="*/ 43317 w 1189126"/>
              <a:gd name="connsiteY1" fmla="*/ 437374 h 1103954"/>
              <a:gd name="connsiteX2" fmla="*/ 574173 w 1189126"/>
              <a:gd name="connsiteY2" fmla="*/ 4262 h 1103954"/>
              <a:gd name="connsiteX3" fmla="*/ 1189126 w 1189126"/>
              <a:gd name="connsiteY3" fmla="*/ 313027 h 1103954"/>
              <a:gd name="connsiteX4" fmla="*/ 1020769 w 1189126"/>
              <a:gd name="connsiteY4" fmla="*/ 426177 h 1103954"/>
              <a:gd name="connsiteX5" fmla="*/ 136899 w 1189126"/>
              <a:gd name="connsiteY5" fmla="*/ 1103954 h 1103954"/>
              <a:gd name="connsiteX0" fmla="*/ 136899 w 1189126"/>
              <a:gd name="connsiteY0" fmla="*/ 1103954 h 1103954"/>
              <a:gd name="connsiteX1" fmla="*/ 43317 w 1189126"/>
              <a:gd name="connsiteY1" fmla="*/ 437374 h 1103954"/>
              <a:gd name="connsiteX2" fmla="*/ 574173 w 1189126"/>
              <a:gd name="connsiteY2" fmla="*/ 4262 h 1103954"/>
              <a:gd name="connsiteX3" fmla="*/ 1189126 w 1189126"/>
              <a:gd name="connsiteY3" fmla="*/ 313027 h 1103954"/>
              <a:gd name="connsiteX4" fmla="*/ 1020769 w 1189126"/>
              <a:gd name="connsiteY4" fmla="*/ 426177 h 1103954"/>
              <a:gd name="connsiteX5" fmla="*/ 136899 w 1189126"/>
              <a:gd name="connsiteY5" fmla="*/ 1103954 h 1103954"/>
              <a:gd name="connsiteX0" fmla="*/ 136899 w 1189126"/>
              <a:gd name="connsiteY0" fmla="*/ 1103954 h 1103954"/>
              <a:gd name="connsiteX1" fmla="*/ 43317 w 1189126"/>
              <a:gd name="connsiteY1" fmla="*/ 437374 h 1103954"/>
              <a:gd name="connsiteX2" fmla="*/ 574173 w 1189126"/>
              <a:gd name="connsiteY2" fmla="*/ 4262 h 1103954"/>
              <a:gd name="connsiteX3" fmla="*/ 1189126 w 1189126"/>
              <a:gd name="connsiteY3" fmla="*/ 313027 h 1103954"/>
              <a:gd name="connsiteX4" fmla="*/ 1020769 w 1189126"/>
              <a:gd name="connsiteY4" fmla="*/ 426177 h 1103954"/>
              <a:gd name="connsiteX5" fmla="*/ 136899 w 1189126"/>
              <a:gd name="connsiteY5" fmla="*/ 1103954 h 1103954"/>
              <a:gd name="connsiteX0" fmla="*/ 136899 w 1189126"/>
              <a:gd name="connsiteY0" fmla="*/ 1103954 h 1103954"/>
              <a:gd name="connsiteX1" fmla="*/ 43317 w 1189126"/>
              <a:gd name="connsiteY1" fmla="*/ 437374 h 1103954"/>
              <a:gd name="connsiteX2" fmla="*/ 574173 w 1189126"/>
              <a:gd name="connsiteY2" fmla="*/ 4262 h 1103954"/>
              <a:gd name="connsiteX3" fmla="*/ 1189126 w 1189126"/>
              <a:gd name="connsiteY3" fmla="*/ 313027 h 1103954"/>
              <a:gd name="connsiteX4" fmla="*/ 1020769 w 1189126"/>
              <a:gd name="connsiteY4" fmla="*/ 426177 h 1103954"/>
              <a:gd name="connsiteX5" fmla="*/ 136899 w 1189126"/>
              <a:gd name="connsiteY5" fmla="*/ 1103954 h 1103954"/>
              <a:gd name="connsiteX0" fmla="*/ 136899 w 1189126"/>
              <a:gd name="connsiteY0" fmla="*/ 1103954 h 1103954"/>
              <a:gd name="connsiteX1" fmla="*/ 43317 w 1189126"/>
              <a:gd name="connsiteY1" fmla="*/ 437374 h 1103954"/>
              <a:gd name="connsiteX2" fmla="*/ 574173 w 1189126"/>
              <a:gd name="connsiteY2" fmla="*/ 4262 h 1103954"/>
              <a:gd name="connsiteX3" fmla="*/ 1189126 w 1189126"/>
              <a:gd name="connsiteY3" fmla="*/ 313027 h 1103954"/>
              <a:gd name="connsiteX4" fmla="*/ 1020769 w 1189126"/>
              <a:gd name="connsiteY4" fmla="*/ 426177 h 1103954"/>
              <a:gd name="connsiteX5" fmla="*/ 136899 w 1189126"/>
              <a:gd name="connsiteY5" fmla="*/ 1103954 h 1103954"/>
              <a:gd name="connsiteX0" fmla="*/ 136899 w 1189126"/>
              <a:gd name="connsiteY0" fmla="*/ 1103954 h 1103954"/>
              <a:gd name="connsiteX1" fmla="*/ 43317 w 1189126"/>
              <a:gd name="connsiteY1" fmla="*/ 437374 h 1103954"/>
              <a:gd name="connsiteX2" fmla="*/ 574173 w 1189126"/>
              <a:gd name="connsiteY2" fmla="*/ 4262 h 1103954"/>
              <a:gd name="connsiteX3" fmla="*/ 1189126 w 1189126"/>
              <a:gd name="connsiteY3" fmla="*/ 313027 h 1103954"/>
              <a:gd name="connsiteX4" fmla="*/ 1020769 w 1189126"/>
              <a:gd name="connsiteY4" fmla="*/ 426177 h 1103954"/>
              <a:gd name="connsiteX5" fmla="*/ 136899 w 1189126"/>
              <a:gd name="connsiteY5" fmla="*/ 1103954 h 1103954"/>
              <a:gd name="connsiteX0" fmla="*/ 136899 w 1189126"/>
              <a:gd name="connsiteY0" fmla="*/ 1103954 h 1103954"/>
              <a:gd name="connsiteX1" fmla="*/ 43317 w 1189126"/>
              <a:gd name="connsiteY1" fmla="*/ 437374 h 1103954"/>
              <a:gd name="connsiteX2" fmla="*/ 574173 w 1189126"/>
              <a:gd name="connsiteY2" fmla="*/ 4262 h 1103954"/>
              <a:gd name="connsiteX3" fmla="*/ 1189126 w 1189126"/>
              <a:gd name="connsiteY3" fmla="*/ 313027 h 1103954"/>
              <a:gd name="connsiteX4" fmla="*/ 1020769 w 1189126"/>
              <a:gd name="connsiteY4" fmla="*/ 426177 h 1103954"/>
              <a:gd name="connsiteX5" fmla="*/ 136899 w 1189126"/>
              <a:gd name="connsiteY5" fmla="*/ 1103954 h 1103954"/>
              <a:gd name="connsiteX0" fmla="*/ 136899 w 1139120"/>
              <a:gd name="connsiteY0" fmla="*/ 1109326 h 1109326"/>
              <a:gd name="connsiteX1" fmla="*/ 43317 w 1139120"/>
              <a:gd name="connsiteY1" fmla="*/ 442746 h 1109326"/>
              <a:gd name="connsiteX2" fmla="*/ 574173 w 1139120"/>
              <a:gd name="connsiteY2" fmla="*/ 9634 h 1109326"/>
              <a:gd name="connsiteX3" fmla="*/ 1139120 w 1139120"/>
              <a:gd name="connsiteY3" fmla="*/ 242199 h 1109326"/>
              <a:gd name="connsiteX4" fmla="*/ 1020769 w 1139120"/>
              <a:gd name="connsiteY4" fmla="*/ 431549 h 1109326"/>
              <a:gd name="connsiteX5" fmla="*/ 136899 w 1139120"/>
              <a:gd name="connsiteY5" fmla="*/ 1109326 h 1109326"/>
              <a:gd name="connsiteX0" fmla="*/ 136899 w 1139120"/>
              <a:gd name="connsiteY0" fmla="*/ 1104890 h 1104890"/>
              <a:gd name="connsiteX1" fmla="*/ 43317 w 1139120"/>
              <a:gd name="connsiteY1" fmla="*/ 438310 h 1104890"/>
              <a:gd name="connsiteX2" fmla="*/ 574173 w 1139120"/>
              <a:gd name="connsiteY2" fmla="*/ 5198 h 1104890"/>
              <a:gd name="connsiteX3" fmla="*/ 1139120 w 1139120"/>
              <a:gd name="connsiteY3" fmla="*/ 237763 h 1104890"/>
              <a:gd name="connsiteX4" fmla="*/ 1020769 w 1139120"/>
              <a:gd name="connsiteY4" fmla="*/ 427113 h 1104890"/>
              <a:gd name="connsiteX5" fmla="*/ 136899 w 1139120"/>
              <a:gd name="connsiteY5" fmla="*/ 1104890 h 1104890"/>
              <a:gd name="connsiteX0" fmla="*/ 136899 w 1139120"/>
              <a:gd name="connsiteY0" fmla="*/ 1104890 h 1104890"/>
              <a:gd name="connsiteX1" fmla="*/ 43317 w 1139120"/>
              <a:gd name="connsiteY1" fmla="*/ 438310 h 1104890"/>
              <a:gd name="connsiteX2" fmla="*/ 574173 w 1139120"/>
              <a:gd name="connsiteY2" fmla="*/ 5198 h 1104890"/>
              <a:gd name="connsiteX3" fmla="*/ 1139120 w 1139120"/>
              <a:gd name="connsiteY3" fmla="*/ 237763 h 1104890"/>
              <a:gd name="connsiteX4" fmla="*/ 994576 w 1139120"/>
              <a:gd name="connsiteY4" fmla="*/ 384250 h 1104890"/>
              <a:gd name="connsiteX5" fmla="*/ 136899 w 1139120"/>
              <a:gd name="connsiteY5" fmla="*/ 1104890 h 1104890"/>
              <a:gd name="connsiteX0" fmla="*/ 136899 w 1139120"/>
              <a:gd name="connsiteY0" fmla="*/ 1104890 h 1104890"/>
              <a:gd name="connsiteX1" fmla="*/ 43317 w 1139120"/>
              <a:gd name="connsiteY1" fmla="*/ 438310 h 1104890"/>
              <a:gd name="connsiteX2" fmla="*/ 574173 w 1139120"/>
              <a:gd name="connsiteY2" fmla="*/ 5198 h 1104890"/>
              <a:gd name="connsiteX3" fmla="*/ 1139120 w 1139120"/>
              <a:gd name="connsiteY3" fmla="*/ 237763 h 1104890"/>
              <a:gd name="connsiteX4" fmla="*/ 994576 w 1139120"/>
              <a:gd name="connsiteY4" fmla="*/ 384250 h 1104890"/>
              <a:gd name="connsiteX5" fmla="*/ 136899 w 1139120"/>
              <a:gd name="connsiteY5" fmla="*/ 1104890 h 110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9120" h="1104890">
                <a:moveTo>
                  <a:pt x="136899" y="1104890"/>
                </a:moveTo>
                <a:cubicBezTo>
                  <a:pt x="-2920" y="915544"/>
                  <a:pt x="-38452" y="662453"/>
                  <a:pt x="43317" y="438310"/>
                </a:cubicBezTo>
                <a:cubicBezTo>
                  <a:pt x="130058" y="200539"/>
                  <a:pt x="391539" y="38622"/>
                  <a:pt x="574173" y="5198"/>
                </a:cubicBezTo>
                <a:cubicBezTo>
                  <a:pt x="756807" y="-28226"/>
                  <a:pt x="1058565" y="105446"/>
                  <a:pt x="1139120" y="237763"/>
                </a:cubicBezTo>
                <a:cubicBezTo>
                  <a:pt x="1099670" y="300880"/>
                  <a:pt x="1034026" y="321133"/>
                  <a:pt x="994576" y="384250"/>
                </a:cubicBezTo>
                <a:cubicBezTo>
                  <a:pt x="720061" y="62489"/>
                  <a:pt x="-90236" y="320164"/>
                  <a:pt x="136899" y="110489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2">
                  <a:lumMod val="60000"/>
                  <a:lumOff val="40000"/>
                </a:schemeClr>
              </a:gs>
              <a:gs pos="0">
                <a:schemeClr val="bg1">
                  <a:lumMod val="65000"/>
                </a:schemeClr>
              </a:gs>
            </a:gsLst>
            <a:lin ang="18900000" scaled="1"/>
            <a:tileRect/>
          </a:gradFill>
          <a:ln w="12700" cmpd="sng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489199" y="2030752"/>
            <a:ext cx="3589935" cy="2137348"/>
            <a:chOff x="2489199" y="2030752"/>
            <a:chExt cx="3589935" cy="2137348"/>
          </a:xfrm>
        </p:grpSpPr>
        <p:pic>
          <p:nvPicPr>
            <p:cNvPr id="62" name="Picture 5"/>
            <p:cNvPicPr>
              <a:picLocks noChangeAspect="1" noChangeArrowheads="1"/>
            </p:cNvPicPr>
            <p:nvPr/>
          </p:nvPicPr>
          <p:blipFill>
            <a:blip r:embed="rId7" cstate="screen">
              <a:alphaModFix amt="2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37581" y="3237255"/>
              <a:ext cx="3041553" cy="930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5"/>
            <p:cNvPicPr>
              <a:picLocks noChangeAspect="1" noChangeArrowheads="1"/>
            </p:cNvPicPr>
            <p:nvPr/>
          </p:nvPicPr>
          <p:blipFill>
            <a:blip r:embed="rId7" cstate="screen">
              <a:alphaModFix amt="2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37581" y="2634004"/>
              <a:ext cx="3041553" cy="930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5"/>
            <p:cNvPicPr>
              <a:picLocks noChangeAspect="1" noChangeArrowheads="1"/>
            </p:cNvPicPr>
            <p:nvPr/>
          </p:nvPicPr>
          <p:blipFill>
            <a:blip r:embed="rId7" cstate="screen">
              <a:alphaModFix amt="2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37581" y="2030752"/>
              <a:ext cx="3041553" cy="930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Freeform 6"/>
            <p:cNvSpPr>
              <a:spLocks noEditPoints="1"/>
            </p:cNvSpPr>
            <p:nvPr/>
          </p:nvSpPr>
          <p:spPr bwMode="auto">
            <a:xfrm>
              <a:off x="2489199" y="2442939"/>
              <a:ext cx="459483" cy="459111"/>
            </a:xfrm>
            <a:custGeom>
              <a:avLst/>
              <a:gdLst>
                <a:gd name="T0" fmla="*/ 262 w 524"/>
                <a:gd name="T1" fmla="*/ 524 h 524"/>
                <a:gd name="T2" fmla="*/ 262 w 524"/>
                <a:gd name="T3" fmla="*/ 4 h 524"/>
                <a:gd name="T4" fmla="*/ 331 w 524"/>
                <a:gd name="T5" fmla="*/ 363 h 524"/>
                <a:gd name="T6" fmla="*/ 374 w 524"/>
                <a:gd name="T7" fmla="*/ 272 h 524"/>
                <a:gd name="T8" fmla="*/ 390 w 524"/>
                <a:gd name="T9" fmla="*/ 226 h 524"/>
                <a:gd name="T10" fmla="*/ 358 w 524"/>
                <a:gd name="T11" fmla="*/ 86 h 524"/>
                <a:gd name="T12" fmla="*/ 303 w 524"/>
                <a:gd name="T13" fmla="*/ 48 h 524"/>
                <a:gd name="T14" fmla="*/ 353 w 524"/>
                <a:gd name="T15" fmla="*/ 88 h 524"/>
                <a:gd name="T16" fmla="*/ 392 w 524"/>
                <a:gd name="T17" fmla="*/ 150 h 524"/>
                <a:gd name="T18" fmla="*/ 373 w 524"/>
                <a:gd name="T19" fmla="*/ 206 h 524"/>
                <a:gd name="T20" fmla="*/ 313 w 524"/>
                <a:gd name="T21" fmla="*/ 119 h 524"/>
                <a:gd name="T22" fmla="*/ 264 w 524"/>
                <a:gd name="T23" fmla="*/ 119 h 524"/>
                <a:gd name="T24" fmla="*/ 186 w 524"/>
                <a:gd name="T25" fmla="*/ 126 h 524"/>
                <a:gd name="T26" fmla="*/ 146 w 524"/>
                <a:gd name="T27" fmla="*/ 204 h 524"/>
                <a:gd name="T28" fmla="*/ 128 w 524"/>
                <a:gd name="T29" fmla="*/ 150 h 524"/>
                <a:gd name="T30" fmla="*/ 152 w 524"/>
                <a:gd name="T31" fmla="*/ 97 h 524"/>
                <a:gd name="T32" fmla="*/ 150 w 524"/>
                <a:gd name="T33" fmla="*/ 66 h 524"/>
                <a:gd name="T34" fmla="*/ 227 w 524"/>
                <a:gd name="T35" fmla="*/ 63 h 524"/>
                <a:gd name="T36" fmla="*/ 303 w 524"/>
                <a:gd name="T37" fmla="*/ 44 h 524"/>
                <a:gd name="T38" fmla="*/ 149 w 524"/>
                <a:gd name="T39" fmla="*/ 62 h 524"/>
                <a:gd name="T40" fmla="*/ 133 w 524"/>
                <a:gd name="T41" fmla="*/ 219 h 524"/>
                <a:gd name="T42" fmla="*/ 140 w 524"/>
                <a:gd name="T43" fmla="*/ 272 h 524"/>
                <a:gd name="T44" fmla="*/ 166 w 524"/>
                <a:gd name="T45" fmla="*/ 340 h 524"/>
                <a:gd name="T46" fmla="*/ 4 w 524"/>
                <a:gd name="T47" fmla="*/ 262 h 524"/>
                <a:gd name="T48" fmla="*/ 261 w 524"/>
                <a:gd name="T49" fmla="*/ 398 h 524"/>
                <a:gd name="T50" fmla="*/ 318 w 524"/>
                <a:gd name="T51" fmla="*/ 376 h 524"/>
                <a:gd name="T52" fmla="*/ 260 w 524"/>
                <a:gd name="T53" fmla="*/ 428 h 524"/>
                <a:gd name="T54" fmla="*/ 202 w 524"/>
                <a:gd name="T55" fmla="*/ 376 h 524"/>
                <a:gd name="T56" fmla="*/ 259 w 524"/>
                <a:gd name="T57" fmla="*/ 398 h 524"/>
                <a:gd name="T58" fmla="*/ 307 w 524"/>
                <a:gd name="T59" fmla="*/ 381 h 524"/>
                <a:gd name="T60" fmla="*/ 260 w 524"/>
                <a:gd name="T61" fmla="*/ 394 h 524"/>
                <a:gd name="T62" fmla="*/ 259 w 524"/>
                <a:gd name="T63" fmla="*/ 394 h 524"/>
                <a:gd name="T64" fmla="*/ 212 w 524"/>
                <a:gd name="T65" fmla="*/ 380 h 524"/>
                <a:gd name="T66" fmla="*/ 150 w 524"/>
                <a:gd name="T67" fmla="*/ 286 h 524"/>
                <a:gd name="T68" fmla="*/ 195 w 524"/>
                <a:gd name="T69" fmla="*/ 126 h 524"/>
                <a:gd name="T70" fmla="*/ 309 w 524"/>
                <a:gd name="T71" fmla="*/ 124 h 524"/>
                <a:gd name="T72" fmla="*/ 370 w 524"/>
                <a:gd name="T73" fmla="*/ 214 h 524"/>
                <a:gd name="T74" fmla="*/ 370 w 524"/>
                <a:gd name="T75" fmla="*/ 234 h 524"/>
                <a:gd name="T76" fmla="*/ 351 w 524"/>
                <a:gd name="T77" fmla="*/ 337 h 524"/>
                <a:gd name="T78" fmla="*/ 134 w 524"/>
                <a:gd name="T79" fmla="*/ 224 h 524"/>
                <a:gd name="T80" fmla="*/ 146 w 524"/>
                <a:gd name="T81" fmla="*/ 268 h 524"/>
                <a:gd name="T82" fmla="*/ 134 w 524"/>
                <a:gd name="T83" fmla="*/ 226 h 524"/>
                <a:gd name="T84" fmla="*/ 386 w 524"/>
                <a:gd name="T85" fmla="*/ 262 h 524"/>
                <a:gd name="T86" fmla="*/ 374 w 524"/>
                <a:gd name="T87" fmla="*/ 234 h 524"/>
                <a:gd name="T88" fmla="*/ 262 w 524"/>
                <a:gd name="T89" fmla="*/ 520 h 524"/>
                <a:gd name="T90" fmla="*/ 193 w 524"/>
                <a:gd name="T91" fmla="*/ 367 h 524"/>
                <a:gd name="T92" fmla="*/ 246 w 524"/>
                <a:gd name="T93" fmla="*/ 426 h 524"/>
                <a:gd name="T94" fmla="*/ 320 w 524"/>
                <a:gd name="T95" fmla="*/ 380 h 524"/>
                <a:gd name="T96" fmla="*/ 414 w 524"/>
                <a:gd name="T97" fmla="*/ 388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4" h="524">
                  <a:moveTo>
                    <a:pt x="262" y="0"/>
                  </a:moveTo>
                  <a:cubicBezTo>
                    <a:pt x="118" y="0"/>
                    <a:pt x="0" y="118"/>
                    <a:pt x="0" y="262"/>
                  </a:cubicBezTo>
                  <a:cubicBezTo>
                    <a:pt x="0" y="406"/>
                    <a:pt x="118" y="524"/>
                    <a:pt x="262" y="524"/>
                  </a:cubicBezTo>
                  <a:cubicBezTo>
                    <a:pt x="406" y="524"/>
                    <a:pt x="524" y="406"/>
                    <a:pt x="524" y="262"/>
                  </a:cubicBezTo>
                  <a:cubicBezTo>
                    <a:pt x="524" y="118"/>
                    <a:pt x="406" y="0"/>
                    <a:pt x="262" y="0"/>
                  </a:cubicBezTo>
                  <a:close/>
                  <a:moveTo>
                    <a:pt x="262" y="4"/>
                  </a:moveTo>
                  <a:cubicBezTo>
                    <a:pt x="404" y="4"/>
                    <a:pt x="520" y="120"/>
                    <a:pt x="520" y="262"/>
                  </a:cubicBezTo>
                  <a:cubicBezTo>
                    <a:pt x="520" y="320"/>
                    <a:pt x="501" y="374"/>
                    <a:pt x="468" y="417"/>
                  </a:cubicBezTo>
                  <a:cubicBezTo>
                    <a:pt x="444" y="392"/>
                    <a:pt x="395" y="372"/>
                    <a:pt x="331" y="363"/>
                  </a:cubicBezTo>
                  <a:cubicBezTo>
                    <a:pt x="337" y="357"/>
                    <a:pt x="345" y="349"/>
                    <a:pt x="354" y="340"/>
                  </a:cubicBezTo>
                  <a:cubicBezTo>
                    <a:pt x="376" y="316"/>
                    <a:pt x="374" y="286"/>
                    <a:pt x="374" y="286"/>
                  </a:cubicBezTo>
                  <a:cubicBezTo>
                    <a:pt x="374" y="272"/>
                    <a:pt x="374" y="272"/>
                    <a:pt x="374" y="272"/>
                  </a:cubicBezTo>
                  <a:cubicBezTo>
                    <a:pt x="380" y="272"/>
                    <a:pt x="380" y="272"/>
                    <a:pt x="380" y="272"/>
                  </a:cubicBezTo>
                  <a:cubicBezTo>
                    <a:pt x="386" y="272"/>
                    <a:pt x="390" y="268"/>
                    <a:pt x="390" y="262"/>
                  </a:cubicBezTo>
                  <a:cubicBezTo>
                    <a:pt x="390" y="226"/>
                    <a:pt x="390" y="226"/>
                    <a:pt x="390" y="226"/>
                  </a:cubicBezTo>
                  <a:cubicBezTo>
                    <a:pt x="390" y="223"/>
                    <a:pt x="389" y="220"/>
                    <a:pt x="386" y="218"/>
                  </a:cubicBezTo>
                  <a:cubicBezTo>
                    <a:pt x="388" y="206"/>
                    <a:pt x="392" y="185"/>
                    <a:pt x="396" y="150"/>
                  </a:cubicBezTo>
                  <a:cubicBezTo>
                    <a:pt x="399" y="118"/>
                    <a:pt x="381" y="98"/>
                    <a:pt x="358" y="86"/>
                  </a:cubicBezTo>
                  <a:cubicBezTo>
                    <a:pt x="358" y="79"/>
                    <a:pt x="355" y="64"/>
                    <a:pt x="335" y="52"/>
                  </a:cubicBezTo>
                  <a:cubicBezTo>
                    <a:pt x="327" y="46"/>
                    <a:pt x="316" y="44"/>
                    <a:pt x="303" y="44"/>
                  </a:cubicBezTo>
                  <a:cubicBezTo>
                    <a:pt x="303" y="48"/>
                    <a:pt x="303" y="48"/>
                    <a:pt x="303" y="48"/>
                  </a:cubicBezTo>
                  <a:cubicBezTo>
                    <a:pt x="316" y="48"/>
                    <a:pt x="326" y="50"/>
                    <a:pt x="333" y="55"/>
                  </a:cubicBezTo>
                  <a:cubicBezTo>
                    <a:pt x="350" y="66"/>
                    <a:pt x="353" y="77"/>
                    <a:pt x="354" y="83"/>
                  </a:cubicBezTo>
                  <a:cubicBezTo>
                    <a:pt x="354" y="85"/>
                    <a:pt x="354" y="87"/>
                    <a:pt x="353" y="88"/>
                  </a:cubicBezTo>
                  <a:cubicBezTo>
                    <a:pt x="355" y="88"/>
                    <a:pt x="356" y="89"/>
                    <a:pt x="357" y="90"/>
                  </a:cubicBezTo>
                  <a:cubicBezTo>
                    <a:pt x="365" y="94"/>
                    <a:pt x="373" y="100"/>
                    <a:pt x="378" y="106"/>
                  </a:cubicBezTo>
                  <a:cubicBezTo>
                    <a:pt x="389" y="118"/>
                    <a:pt x="393" y="133"/>
                    <a:pt x="392" y="150"/>
                  </a:cubicBezTo>
                  <a:cubicBezTo>
                    <a:pt x="386" y="203"/>
                    <a:pt x="382" y="223"/>
                    <a:pt x="380" y="230"/>
                  </a:cubicBezTo>
                  <a:cubicBezTo>
                    <a:pt x="374" y="230"/>
                    <a:pt x="374" y="230"/>
                    <a:pt x="374" y="230"/>
                  </a:cubicBezTo>
                  <a:cubicBezTo>
                    <a:pt x="374" y="225"/>
                    <a:pt x="374" y="218"/>
                    <a:pt x="373" y="206"/>
                  </a:cubicBezTo>
                  <a:cubicBezTo>
                    <a:pt x="372" y="180"/>
                    <a:pt x="362" y="141"/>
                    <a:pt x="324" y="120"/>
                  </a:cubicBezTo>
                  <a:cubicBezTo>
                    <a:pt x="323" y="119"/>
                    <a:pt x="321" y="119"/>
                    <a:pt x="319" y="118"/>
                  </a:cubicBezTo>
                  <a:cubicBezTo>
                    <a:pt x="318" y="118"/>
                    <a:pt x="316" y="119"/>
                    <a:pt x="313" y="119"/>
                  </a:cubicBezTo>
                  <a:cubicBezTo>
                    <a:pt x="312" y="120"/>
                    <a:pt x="310" y="120"/>
                    <a:pt x="309" y="120"/>
                  </a:cubicBezTo>
                  <a:cubicBezTo>
                    <a:pt x="305" y="121"/>
                    <a:pt x="301" y="121"/>
                    <a:pt x="296" y="121"/>
                  </a:cubicBezTo>
                  <a:cubicBezTo>
                    <a:pt x="286" y="121"/>
                    <a:pt x="275" y="120"/>
                    <a:pt x="264" y="119"/>
                  </a:cubicBezTo>
                  <a:cubicBezTo>
                    <a:pt x="253" y="117"/>
                    <a:pt x="241" y="116"/>
                    <a:pt x="230" y="116"/>
                  </a:cubicBezTo>
                  <a:cubicBezTo>
                    <a:pt x="225" y="116"/>
                    <a:pt x="220" y="116"/>
                    <a:pt x="215" y="117"/>
                  </a:cubicBezTo>
                  <a:cubicBezTo>
                    <a:pt x="204" y="118"/>
                    <a:pt x="194" y="121"/>
                    <a:pt x="186" y="126"/>
                  </a:cubicBezTo>
                  <a:cubicBezTo>
                    <a:pt x="186" y="125"/>
                    <a:pt x="186" y="125"/>
                    <a:pt x="186" y="125"/>
                  </a:cubicBezTo>
                  <a:cubicBezTo>
                    <a:pt x="185" y="126"/>
                    <a:pt x="184" y="127"/>
                    <a:pt x="183" y="128"/>
                  </a:cubicBezTo>
                  <a:cubicBezTo>
                    <a:pt x="157" y="148"/>
                    <a:pt x="148" y="177"/>
                    <a:pt x="146" y="204"/>
                  </a:cubicBezTo>
                  <a:cubicBezTo>
                    <a:pt x="145" y="218"/>
                    <a:pt x="145" y="225"/>
                    <a:pt x="145" y="230"/>
                  </a:cubicBezTo>
                  <a:cubicBezTo>
                    <a:pt x="140" y="230"/>
                    <a:pt x="140" y="230"/>
                    <a:pt x="140" y="230"/>
                  </a:cubicBezTo>
                  <a:cubicBezTo>
                    <a:pt x="138" y="223"/>
                    <a:pt x="134" y="203"/>
                    <a:pt x="128" y="150"/>
                  </a:cubicBezTo>
                  <a:cubicBezTo>
                    <a:pt x="126" y="133"/>
                    <a:pt x="131" y="118"/>
                    <a:pt x="141" y="106"/>
                  </a:cubicBezTo>
                  <a:cubicBezTo>
                    <a:pt x="143" y="104"/>
                    <a:pt x="146" y="102"/>
                    <a:pt x="148" y="100"/>
                  </a:cubicBezTo>
                  <a:cubicBezTo>
                    <a:pt x="149" y="99"/>
                    <a:pt x="150" y="98"/>
                    <a:pt x="152" y="97"/>
                  </a:cubicBezTo>
                  <a:cubicBezTo>
                    <a:pt x="151" y="96"/>
                    <a:pt x="150" y="95"/>
                    <a:pt x="150" y="94"/>
                  </a:cubicBezTo>
                  <a:cubicBezTo>
                    <a:pt x="147" y="90"/>
                    <a:pt x="146" y="86"/>
                    <a:pt x="145" y="83"/>
                  </a:cubicBezTo>
                  <a:cubicBezTo>
                    <a:pt x="144" y="77"/>
                    <a:pt x="145" y="71"/>
                    <a:pt x="150" y="66"/>
                  </a:cubicBezTo>
                  <a:cubicBezTo>
                    <a:pt x="155" y="67"/>
                    <a:pt x="168" y="70"/>
                    <a:pt x="184" y="70"/>
                  </a:cubicBezTo>
                  <a:cubicBezTo>
                    <a:pt x="196" y="70"/>
                    <a:pt x="207" y="68"/>
                    <a:pt x="217" y="66"/>
                  </a:cubicBezTo>
                  <a:cubicBezTo>
                    <a:pt x="220" y="65"/>
                    <a:pt x="223" y="64"/>
                    <a:pt x="227" y="63"/>
                  </a:cubicBezTo>
                  <a:cubicBezTo>
                    <a:pt x="249" y="57"/>
                    <a:pt x="278" y="48"/>
                    <a:pt x="303" y="48"/>
                  </a:cubicBezTo>
                  <a:cubicBezTo>
                    <a:pt x="303" y="44"/>
                    <a:pt x="303" y="44"/>
                    <a:pt x="303" y="44"/>
                  </a:cubicBezTo>
                  <a:cubicBezTo>
                    <a:pt x="303" y="44"/>
                    <a:pt x="303" y="44"/>
                    <a:pt x="303" y="44"/>
                  </a:cubicBezTo>
                  <a:cubicBezTo>
                    <a:pt x="274" y="44"/>
                    <a:pt x="238" y="56"/>
                    <a:pt x="216" y="62"/>
                  </a:cubicBezTo>
                  <a:cubicBezTo>
                    <a:pt x="205" y="65"/>
                    <a:pt x="194" y="66"/>
                    <a:pt x="184" y="66"/>
                  </a:cubicBezTo>
                  <a:cubicBezTo>
                    <a:pt x="164" y="66"/>
                    <a:pt x="149" y="62"/>
                    <a:pt x="149" y="62"/>
                  </a:cubicBezTo>
                  <a:cubicBezTo>
                    <a:pt x="137" y="72"/>
                    <a:pt x="139" y="85"/>
                    <a:pt x="146" y="96"/>
                  </a:cubicBezTo>
                  <a:cubicBezTo>
                    <a:pt x="131" y="109"/>
                    <a:pt x="121" y="126"/>
                    <a:pt x="124" y="150"/>
                  </a:cubicBezTo>
                  <a:cubicBezTo>
                    <a:pt x="128" y="186"/>
                    <a:pt x="131" y="206"/>
                    <a:pt x="133" y="219"/>
                  </a:cubicBezTo>
                  <a:cubicBezTo>
                    <a:pt x="131" y="220"/>
                    <a:pt x="130" y="223"/>
                    <a:pt x="130" y="226"/>
                  </a:cubicBezTo>
                  <a:cubicBezTo>
                    <a:pt x="130" y="262"/>
                    <a:pt x="130" y="262"/>
                    <a:pt x="130" y="262"/>
                  </a:cubicBezTo>
                  <a:cubicBezTo>
                    <a:pt x="130" y="268"/>
                    <a:pt x="134" y="272"/>
                    <a:pt x="140" y="272"/>
                  </a:cubicBezTo>
                  <a:cubicBezTo>
                    <a:pt x="146" y="272"/>
                    <a:pt x="146" y="272"/>
                    <a:pt x="146" y="272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4" y="318"/>
                    <a:pt x="166" y="340"/>
                  </a:cubicBezTo>
                  <a:cubicBezTo>
                    <a:pt x="175" y="349"/>
                    <a:pt x="183" y="357"/>
                    <a:pt x="189" y="364"/>
                  </a:cubicBezTo>
                  <a:cubicBezTo>
                    <a:pt x="127" y="372"/>
                    <a:pt x="79" y="391"/>
                    <a:pt x="56" y="417"/>
                  </a:cubicBezTo>
                  <a:cubicBezTo>
                    <a:pt x="23" y="373"/>
                    <a:pt x="4" y="320"/>
                    <a:pt x="4" y="262"/>
                  </a:cubicBezTo>
                  <a:cubicBezTo>
                    <a:pt x="4" y="120"/>
                    <a:pt x="120" y="4"/>
                    <a:pt x="262" y="4"/>
                  </a:cubicBezTo>
                  <a:close/>
                  <a:moveTo>
                    <a:pt x="260" y="398"/>
                  </a:moveTo>
                  <a:cubicBezTo>
                    <a:pt x="260" y="398"/>
                    <a:pt x="260" y="398"/>
                    <a:pt x="261" y="398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300" y="397"/>
                    <a:pt x="310" y="383"/>
                    <a:pt x="310" y="383"/>
                  </a:cubicBezTo>
                  <a:cubicBezTo>
                    <a:pt x="310" y="383"/>
                    <a:pt x="313" y="380"/>
                    <a:pt x="318" y="376"/>
                  </a:cubicBezTo>
                  <a:cubicBezTo>
                    <a:pt x="318" y="376"/>
                    <a:pt x="318" y="377"/>
                    <a:pt x="317" y="377"/>
                  </a:cubicBezTo>
                  <a:cubicBezTo>
                    <a:pt x="271" y="423"/>
                    <a:pt x="271" y="423"/>
                    <a:pt x="271" y="423"/>
                  </a:cubicBezTo>
                  <a:cubicBezTo>
                    <a:pt x="268" y="426"/>
                    <a:pt x="264" y="428"/>
                    <a:pt x="260" y="428"/>
                  </a:cubicBezTo>
                  <a:cubicBezTo>
                    <a:pt x="256" y="428"/>
                    <a:pt x="252" y="426"/>
                    <a:pt x="249" y="423"/>
                  </a:cubicBezTo>
                  <a:cubicBezTo>
                    <a:pt x="203" y="377"/>
                    <a:pt x="203" y="377"/>
                    <a:pt x="203" y="377"/>
                  </a:cubicBezTo>
                  <a:cubicBezTo>
                    <a:pt x="203" y="377"/>
                    <a:pt x="202" y="377"/>
                    <a:pt x="202" y="376"/>
                  </a:cubicBezTo>
                  <a:cubicBezTo>
                    <a:pt x="207" y="381"/>
                    <a:pt x="209" y="383"/>
                    <a:pt x="209" y="383"/>
                  </a:cubicBezTo>
                  <a:cubicBezTo>
                    <a:pt x="209" y="383"/>
                    <a:pt x="219" y="397"/>
                    <a:pt x="259" y="398"/>
                  </a:cubicBezTo>
                  <a:cubicBezTo>
                    <a:pt x="259" y="398"/>
                    <a:pt x="259" y="398"/>
                    <a:pt x="259" y="398"/>
                  </a:cubicBezTo>
                  <a:cubicBezTo>
                    <a:pt x="259" y="398"/>
                    <a:pt x="259" y="398"/>
                    <a:pt x="260" y="398"/>
                  </a:cubicBezTo>
                  <a:close/>
                  <a:moveTo>
                    <a:pt x="307" y="380"/>
                  </a:moveTo>
                  <a:cubicBezTo>
                    <a:pt x="307" y="380"/>
                    <a:pt x="307" y="380"/>
                    <a:pt x="307" y="381"/>
                  </a:cubicBezTo>
                  <a:cubicBezTo>
                    <a:pt x="307" y="381"/>
                    <a:pt x="297" y="394"/>
                    <a:pt x="261" y="394"/>
                  </a:cubicBezTo>
                  <a:cubicBezTo>
                    <a:pt x="261" y="394"/>
                    <a:pt x="260" y="394"/>
                    <a:pt x="260" y="394"/>
                  </a:cubicBezTo>
                  <a:cubicBezTo>
                    <a:pt x="260" y="394"/>
                    <a:pt x="260" y="394"/>
                    <a:pt x="260" y="394"/>
                  </a:cubicBezTo>
                  <a:cubicBezTo>
                    <a:pt x="260" y="394"/>
                    <a:pt x="260" y="394"/>
                    <a:pt x="260" y="394"/>
                  </a:cubicBezTo>
                  <a:cubicBezTo>
                    <a:pt x="259" y="394"/>
                    <a:pt x="259" y="394"/>
                    <a:pt x="259" y="394"/>
                  </a:cubicBezTo>
                  <a:cubicBezTo>
                    <a:pt x="259" y="394"/>
                    <a:pt x="259" y="394"/>
                    <a:pt x="259" y="394"/>
                  </a:cubicBezTo>
                  <a:cubicBezTo>
                    <a:pt x="259" y="394"/>
                    <a:pt x="259" y="394"/>
                    <a:pt x="259" y="394"/>
                  </a:cubicBezTo>
                  <a:cubicBezTo>
                    <a:pt x="222" y="394"/>
                    <a:pt x="213" y="381"/>
                    <a:pt x="213" y="381"/>
                  </a:cubicBezTo>
                  <a:cubicBezTo>
                    <a:pt x="212" y="381"/>
                    <a:pt x="212" y="380"/>
                    <a:pt x="212" y="380"/>
                  </a:cubicBezTo>
                  <a:cubicBezTo>
                    <a:pt x="212" y="380"/>
                    <a:pt x="193" y="362"/>
                    <a:pt x="169" y="337"/>
                  </a:cubicBezTo>
                  <a:cubicBezTo>
                    <a:pt x="148" y="317"/>
                    <a:pt x="150" y="287"/>
                    <a:pt x="150" y="286"/>
                  </a:cubicBezTo>
                  <a:cubicBezTo>
                    <a:pt x="150" y="286"/>
                    <a:pt x="150" y="286"/>
                    <a:pt x="150" y="286"/>
                  </a:cubicBezTo>
                  <a:cubicBezTo>
                    <a:pt x="150" y="209"/>
                    <a:pt x="150" y="209"/>
                    <a:pt x="150" y="209"/>
                  </a:cubicBezTo>
                  <a:cubicBezTo>
                    <a:pt x="150" y="207"/>
                    <a:pt x="150" y="206"/>
                    <a:pt x="150" y="204"/>
                  </a:cubicBezTo>
                  <a:cubicBezTo>
                    <a:pt x="153" y="176"/>
                    <a:pt x="163" y="144"/>
                    <a:pt x="195" y="126"/>
                  </a:cubicBezTo>
                  <a:cubicBezTo>
                    <a:pt x="205" y="121"/>
                    <a:pt x="218" y="120"/>
                    <a:pt x="230" y="120"/>
                  </a:cubicBezTo>
                  <a:cubicBezTo>
                    <a:pt x="252" y="120"/>
                    <a:pt x="275" y="125"/>
                    <a:pt x="296" y="125"/>
                  </a:cubicBezTo>
                  <a:cubicBezTo>
                    <a:pt x="301" y="125"/>
                    <a:pt x="305" y="125"/>
                    <a:pt x="309" y="124"/>
                  </a:cubicBezTo>
                  <a:cubicBezTo>
                    <a:pt x="313" y="124"/>
                    <a:pt x="316" y="123"/>
                    <a:pt x="319" y="122"/>
                  </a:cubicBezTo>
                  <a:cubicBezTo>
                    <a:pt x="357" y="140"/>
                    <a:pt x="368" y="176"/>
                    <a:pt x="369" y="206"/>
                  </a:cubicBezTo>
                  <a:cubicBezTo>
                    <a:pt x="370" y="209"/>
                    <a:pt x="370" y="212"/>
                    <a:pt x="370" y="214"/>
                  </a:cubicBezTo>
                  <a:cubicBezTo>
                    <a:pt x="370" y="233"/>
                    <a:pt x="370" y="233"/>
                    <a:pt x="370" y="233"/>
                  </a:cubicBezTo>
                  <a:cubicBezTo>
                    <a:pt x="370" y="234"/>
                    <a:pt x="370" y="234"/>
                    <a:pt x="370" y="234"/>
                  </a:cubicBezTo>
                  <a:cubicBezTo>
                    <a:pt x="370" y="234"/>
                    <a:pt x="370" y="234"/>
                    <a:pt x="370" y="234"/>
                  </a:cubicBezTo>
                  <a:cubicBezTo>
                    <a:pt x="370" y="286"/>
                    <a:pt x="370" y="286"/>
                    <a:pt x="370" y="286"/>
                  </a:cubicBezTo>
                  <a:cubicBezTo>
                    <a:pt x="370" y="286"/>
                    <a:pt x="370" y="286"/>
                    <a:pt x="370" y="286"/>
                  </a:cubicBezTo>
                  <a:cubicBezTo>
                    <a:pt x="370" y="287"/>
                    <a:pt x="372" y="315"/>
                    <a:pt x="351" y="337"/>
                  </a:cubicBezTo>
                  <a:cubicBezTo>
                    <a:pt x="327" y="363"/>
                    <a:pt x="308" y="380"/>
                    <a:pt x="307" y="380"/>
                  </a:cubicBezTo>
                  <a:close/>
                  <a:moveTo>
                    <a:pt x="134" y="226"/>
                  </a:moveTo>
                  <a:cubicBezTo>
                    <a:pt x="134" y="225"/>
                    <a:pt x="134" y="225"/>
                    <a:pt x="134" y="224"/>
                  </a:cubicBezTo>
                  <a:cubicBezTo>
                    <a:pt x="136" y="232"/>
                    <a:pt x="137" y="234"/>
                    <a:pt x="137" y="234"/>
                  </a:cubicBezTo>
                  <a:cubicBezTo>
                    <a:pt x="146" y="234"/>
                    <a:pt x="146" y="234"/>
                    <a:pt x="146" y="234"/>
                  </a:cubicBezTo>
                  <a:cubicBezTo>
                    <a:pt x="146" y="268"/>
                    <a:pt x="146" y="268"/>
                    <a:pt x="146" y="268"/>
                  </a:cubicBezTo>
                  <a:cubicBezTo>
                    <a:pt x="140" y="268"/>
                    <a:pt x="140" y="268"/>
                    <a:pt x="140" y="268"/>
                  </a:cubicBezTo>
                  <a:cubicBezTo>
                    <a:pt x="137" y="268"/>
                    <a:pt x="134" y="265"/>
                    <a:pt x="134" y="262"/>
                  </a:cubicBezTo>
                  <a:lnTo>
                    <a:pt x="134" y="226"/>
                  </a:lnTo>
                  <a:close/>
                  <a:moveTo>
                    <a:pt x="385" y="223"/>
                  </a:moveTo>
                  <a:cubicBezTo>
                    <a:pt x="386" y="224"/>
                    <a:pt x="386" y="225"/>
                    <a:pt x="386" y="226"/>
                  </a:cubicBezTo>
                  <a:cubicBezTo>
                    <a:pt x="386" y="262"/>
                    <a:pt x="386" y="262"/>
                    <a:pt x="386" y="262"/>
                  </a:cubicBezTo>
                  <a:cubicBezTo>
                    <a:pt x="386" y="265"/>
                    <a:pt x="383" y="268"/>
                    <a:pt x="380" y="268"/>
                  </a:cubicBezTo>
                  <a:cubicBezTo>
                    <a:pt x="374" y="268"/>
                    <a:pt x="374" y="268"/>
                    <a:pt x="374" y="268"/>
                  </a:cubicBezTo>
                  <a:cubicBezTo>
                    <a:pt x="374" y="234"/>
                    <a:pt x="374" y="234"/>
                    <a:pt x="374" y="234"/>
                  </a:cubicBezTo>
                  <a:cubicBezTo>
                    <a:pt x="383" y="234"/>
                    <a:pt x="383" y="234"/>
                    <a:pt x="383" y="234"/>
                  </a:cubicBezTo>
                  <a:cubicBezTo>
                    <a:pt x="383" y="234"/>
                    <a:pt x="384" y="232"/>
                    <a:pt x="385" y="223"/>
                  </a:cubicBezTo>
                  <a:close/>
                  <a:moveTo>
                    <a:pt x="262" y="520"/>
                  </a:moveTo>
                  <a:cubicBezTo>
                    <a:pt x="179" y="520"/>
                    <a:pt x="105" y="481"/>
                    <a:pt x="58" y="420"/>
                  </a:cubicBezTo>
                  <a:cubicBezTo>
                    <a:pt x="69" y="407"/>
                    <a:pt x="87" y="396"/>
                    <a:pt x="111" y="387"/>
                  </a:cubicBezTo>
                  <a:cubicBezTo>
                    <a:pt x="134" y="378"/>
                    <a:pt x="162" y="371"/>
                    <a:pt x="193" y="367"/>
                  </a:cubicBezTo>
                  <a:cubicBezTo>
                    <a:pt x="195" y="369"/>
                    <a:pt x="197" y="371"/>
                    <a:pt x="198" y="372"/>
                  </a:cubicBezTo>
                  <a:cubicBezTo>
                    <a:pt x="197" y="375"/>
                    <a:pt x="198" y="378"/>
                    <a:pt x="200" y="380"/>
                  </a:cubicBezTo>
                  <a:cubicBezTo>
                    <a:pt x="246" y="426"/>
                    <a:pt x="246" y="426"/>
                    <a:pt x="246" y="426"/>
                  </a:cubicBezTo>
                  <a:cubicBezTo>
                    <a:pt x="250" y="430"/>
                    <a:pt x="255" y="432"/>
                    <a:pt x="260" y="432"/>
                  </a:cubicBezTo>
                  <a:cubicBezTo>
                    <a:pt x="265" y="432"/>
                    <a:pt x="270" y="430"/>
                    <a:pt x="274" y="426"/>
                  </a:cubicBezTo>
                  <a:cubicBezTo>
                    <a:pt x="320" y="380"/>
                    <a:pt x="320" y="380"/>
                    <a:pt x="320" y="380"/>
                  </a:cubicBezTo>
                  <a:cubicBezTo>
                    <a:pt x="322" y="378"/>
                    <a:pt x="323" y="375"/>
                    <a:pt x="322" y="372"/>
                  </a:cubicBezTo>
                  <a:cubicBezTo>
                    <a:pt x="324" y="371"/>
                    <a:pt x="325" y="369"/>
                    <a:pt x="327" y="367"/>
                  </a:cubicBezTo>
                  <a:cubicBezTo>
                    <a:pt x="359" y="371"/>
                    <a:pt x="389" y="378"/>
                    <a:pt x="414" y="388"/>
                  </a:cubicBezTo>
                  <a:cubicBezTo>
                    <a:pt x="436" y="397"/>
                    <a:pt x="454" y="408"/>
                    <a:pt x="466" y="420"/>
                  </a:cubicBezTo>
                  <a:cubicBezTo>
                    <a:pt x="418" y="481"/>
                    <a:pt x="345" y="520"/>
                    <a:pt x="262" y="52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8" name="Freeform 16"/>
            <p:cNvSpPr>
              <a:spLocks noChangeAspect="1" noEditPoints="1"/>
            </p:cNvSpPr>
            <p:nvPr/>
          </p:nvSpPr>
          <p:spPr bwMode="auto">
            <a:xfrm>
              <a:off x="2490928" y="3646982"/>
              <a:ext cx="457569" cy="457200"/>
            </a:xfrm>
            <a:custGeom>
              <a:avLst/>
              <a:gdLst>
                <a:gd name="T0" fmla="*/ 262 w 524"/>
                <a:gd name="T1" fmla="*/ 524 h 524"/>
                <a:gd name="T2" fmla="*/ 262 w 524"/>
                <a:gd name="T3" fmla="*/ 4 h 524"/>
                <a:gd name="T4" fmla="*/ 340 w 524"/>
                <a:gd name="T5" fmla="*/ 365 h 524"/>
                <a:gd name="T6" fmla="*/ 356 w 524"/>
                <a:gd name="T7" fmla="*/ 340 h 524"/>
                <a:gd name="T8" fmla="*/ 382 w 524"/>
                <a:gd name="T9" fmla="*/ 272 h 524"/>
                <a:gd name="T10" fmla="*/ 382 w 524"/>
                <a:gd name="T11" fmla="*/ 216 h 524"/>
                <a:gd name="T12" fmla="*/ 378 w 524"/>
                <a:gd name="T13" fmla="*/ 146 h 524"/>
                <a:gd name="T14" fmla="*/ 162 w 524"/>
                <a:gd name="T15" fmla="*/ 100 h 524"/>
                <a:gd name="T16" fmla="*/ 148 w 524"/>
                <a:gd name="T17" fmla="*/ 216 h 524"/>
                <a:gd name="T18" fmla="*/ 132 w 524"/>
                <a:gd name="T19" fmla="*/ 262 h 524"/>
                <a:gd name="T20" fmla="*/ 148 w 524"/>
                <a:gd name="T21" fmla="*/ 286 h 524"/>
                <a:gd name="T22" fmla="*/ 184 w 524"/>
                <a:gd name="T23" fmla="*/ 364 h 524"/>
                <a:gd name="T24" fmla="*/ 4 w 524"/>
                <a:gd name="T25" fmla="*/ 262 h 524"/>
                <a:gd name="T26" fmla="*/ 256 w 524"/>
                <a:gd name="T27" fmla="*/ 442 h 524"/>
                <a:gd name="T28" fmla="*/ 193 w 524"/>
                <a:gd name="T29" fmla="*/ 367 h 524"/>
                <a:gd name="T30" fmla="*/ 152 w 524"/>
                <a:gd name="T31" fmla="*/ 286 h 524"/>
                <a:gd name="T32" fmla="*/ 181 w 524"/>
                <a:gd name="T33" fmla="*/ 131 h 524"/>
                <a:gd name="T34" fmla="*/ 364 w 524"/>
                <a:gd name="T35" fmla="*/ 238 h 524"/>
                <a:gd name="T36" fmla="*/ 372 w 524"/>
                <a:gd name="T37" fmla="*/ 286 h 524"/>
                <a:gd name="T38" fmla="*/ 309 w 524"/>
                <a:gd name="T39" fmla="*/ 381 h 524"/>
                <a:gd name="T40" fmla="*/ 262 w 524"/>
                <a:gd name="T41" fmla="*/ 394 h 524"/>
                <a:gd name="T42" fmla="*/ 261 w 524"/>
                <a:gd name="T43" fmla="*/ 394 h 524"/>
                <a:gd name="T44" fmla="*/ 214 w 524"/>
                <a:gd name="T45" fmla="*/ 380 h 524"/>
                <a:gd name="T46" fmla="*/ 165 w 524"/>
                <a:gd name="T47" fmla="*/ 103 h 524"/>
                <a:gd name="T48" fmla="*/ 374 w 524"/>
                <a:gd name="T49" fmla="*/ 146 h 524"/>
                <a:gd name="T50" fmla="*/ 346 w 524"/>
                <a:gd name="T51" fmla="*/ 129 h 524"/>
                <a:gd name="T52" fmla="*/ 262 w 524"/>
                <a:gd name="T53" fmla="*/ 150 h 524"/>
                <a:gd name="T54" fmla="*/ 178 w 524"/>
                <a:gd name="T55" fmla="*/ 128 h 524"/>
                <a:gd name="T56" fmla="*/ 152 w 524"/>
                <a:gd name="T57" fmla="*/ 193 h 524"/>
                <a:gd name="T58" fmla="*/ 150 w 524"/>
                <a:gd name="T59" fmla="*/ 148 h 524"/>
                <a:gd name="T60" fmla="*/ 268 w 524"/>
                <a:gd name="T61" fmla="*/ 442 h 524"/>
                <a:gd name="T62" fmla="*/ 376 w 524"/>
                <a:gd name="T63" fmla="*/ 268 h 524"/>
                <a:gd name="T64" fmla="*/ 388 w 524"/>
                <a:gd name="T65" fmla="*/ 226 h 524"/>
                <a:gd name="T66" fmla="*/ 376 w 524"/>
                <a:gd name="T67" fmla="*/ 268 h 524"/>
                <a:gd name="T68" fmla="*/ 142 w 524"/>
                <a:gd name="T69" fmla="*/ 268 h 524"/>
                <a:gd name="T70" fmla="*/ 142 w 524"/>
                <a:gd name="T71" fmla="*/ 220 h 524"/>
                <a:gd name="T72" fmla="*/ 58 w 524"/>
                <a:gd name="T73" fmla="*/ 420 h 524"/>
                <a:gd name="T74" fmla="*/ 208 w 524"/>
                <a:gd name="T75" fmla="*/ 488 h 524"/>
                <a:gd name="T76" fmla="*/ 261 w 524"/>
                <a:gd name="T77" fmla="*/ 398 h 524"/>
                <a:gd name="T78" fmla="*/ 263 w 524"/>
                <a:gd name="T79" fmla="*/ 398 h 524"/>
                <a:gd name="T80" fmla="*/ 313 w 524"/>
                <a:gd name="T81" fmla="*/ 382 h 524"/>
                <a:gd name="T82" fmla="*/ 339 w 524"/>
                <a:gd name="T83" fmla="*/ 369 h 524"/>
                <a:gd name="T84" fmla="*/ 262 w 524"/>
                <a:gd name="T85" fmla="*/ 52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4" h="524">
                  <a:moveTo>
                    <a:pt x="262" y="0"/>
                  </a:moveTo>
                  <a:cubicBezTo>
                    <a:pt x="118" y="0"/>
                    <a:pt x="0" y="118"/>
                    <a:pt x="0" y="262"/>
                  </a:cubicBezTo>
                  <a:cubicBezTo>
                    <a:pt x="0" y="406"/>
                    <a:pt x="118" y="524"/>
                    <a:pt x="262" y="524"/>
                  </a:cubicBezTo>
                  <a:cubicBezTo>
                    <a:pt x="406" y="524"/>
                    <a:pt x="524" y="406"/>
                    <a:pt x="524" y="262"/>
                  </a:cubicBezTo>
                  <a:cubicBezTo>
                    <a:pt x="524" y="118"/>
                    <a:pt x="406" y="0"/>
                    <a:pt x="262" y="0"/>
                  </a:cubicBezTo>
                  <a:close/>
                  <a:moveTo>
                    <a:pt x="262" y="4"/>
                  </a:moveTo>
                  <a:cubicBezTo>
                    <a:pt x="404" y="4"/>
                    <a:pt x="520" y="120"/>
                    <a:pt x="520" y="262"/>
                  </a:cubicBezTo>
                  <a:cubicBezTo>
                    <a:pt x="520" y="320"/>
                    <a:pt x="501" y="374"/>
                    <a:pt x="468" y="417"/>
                  </a:cubicBezTo>
                  <a:cubicBezTo>
                    <a:pt x="445" y="393"/>
                    <a:pt x="400" y="374"/>
                    <a:pt x="340" y="365"/>
                  </a:cubicBezTo>
                  <a:cubicBezTo>
                    <a:pt x="340" y="364"/>
                    <a:pt x="340" y="364"/>
                    <a:pt x="340" y="364"/>
                  </a:cubicBezTo>
                  <a:cubicBezTo>
                    <a:pt x="335" y="361"/>
                    <a:pt x="335" y="361"/>
                    <a:pt x="335" y="361"/>
                  </a:cubicBezTo>
                  <a:cubicBezTo>
                    <a:pt x="341" y="355"/>
                    <a:pt x="348" y="348"/>
                    <a:pt x="356" y="340"/>
                  </a:cubicBezTo>
                  <a:cubicBezTo>
                    <a:pt x="378" y="316"/>
                    <a:pt x="376" y="286"/>
                    <a:pt x="376" y="286"/>
                  </a:cubicBezTo>
                  <a:cubicBezTo>
                    <a:pt x="376" y="272"/>
                    <a:pt x="376" y="272"/>
                    <a:pt x="376" y="272"/>
                  </a:cubicBezTo>
                  <a:cubicBezTo>
                    <a:pt x="382" y="272"/>
                    <a:pt x="382" y="272"/>
                    <a:pt x="382" y="272"/>
                  </a:cubicBezTo>
                  <a:cubicBezTo>
                    <a:pt x="388" y="272"/>
                    <a:pt x="392" y="268"/>
                    <a:pt x="392" y="262"/>
                  </a:cubicBezTo>
                  <a:cubicBezTo>
                    <a:pt x="392" y="226"/>
                    <a:pt x="392" y="226"/>
                    <a:pt x="392" y="226"/>
                  </a:cubicBezTo>
                  <a:cubicBezTo>
                    <a:pt x="392" y="220"/>
                    <a:pt x="388" y="216"/>
                    <a:pt x="382" y="216"/>
                  </a:cubicBezTo>
                  <a:cubicBezTo>
                    <a:pt x="376" y="216"/>
                    <a:pt x="376" y="216"/>
                    <a:pt x="376" y="216"/>
                  </a:cubicBezTo>
                  <a:cubicBezTo>
                    <a:pt x="376" y="192"/>
                    <a:pt x="376" y="192"/>
                    <a:pt x="376" y="192"/>
                  </a:cubicBezTo>
                  <a:cubicBezTo>
                    <a:pt x="378" y="146"/>
                    <a:pt x="378" y="146"/>
                    <a:pt x="378" y="146"/>
                  </a:cubicBezTo>
                  <a:cubicBezTo>
                    <a:pt x="378" y="129"/>
                    <a:pt x="372" y="112"/>
                    <a:pt x="362" y="99"/>
                  </a:cubicBezTo>
                  <a:cubicBezTo>
                    <a:pt x="342" y="74"/>
                    <a:pt x="303" y="60"/>
                    <a:pt x="263" y="60"/>
                  </a:cubicBezTo>
                  <a:cubicBezTo>
                    <a:pt x="222" y="60"/>
                    <a:pt x="183" y="74"/>
                    <a:pt x="162" y="100"/>
                  </a:cubicBezTo>
                  <a:cubicBezTo>
                    <a:pt x="152" y="113"/>
                    <a:pt x="146" y="131"/>
                    <a:pt x="146" y="148"/>
                  </a:cubicBezTo>
                  <a:cubicBezTo>
                    <a:pt x="148" y="193"/>
                    <a:pt x="148" y="193"/>
                    <a:pt x="148" y="193"/>
                  </a:cubicBezTo>
                  <a:cubicBezTo>
                    <a:pt x="148" y="216"/>
                    <a:pt x="148" y="216"/>
                    <a:pt x="148" y="216"/>
                  </a:cubicBezTo>
                  <a:cubicBezTo>
                    <a:pt x="142" y="216"/>
                    <a:pt x="142" y="216"/>
                    <a:pt x="142" y="216"/>
                  </a:cubicBezTo>
                  <a:cubicBezTo>
                    <a:pt x="136" y="216"/>
                    <a:pt x="132" y="220"/>
                    <a:pt x="132" y="226"/>
                  </a:cubicBezTo>
                  <a:cubicBezTo>
                    <a:pt x="132" y="262"/>
                    <a:pt x="132" y="262"/>
                    <a:pt x="132" y="262"/>
                  </a:cubicBezTo>
                  <a:cubicBezTo>
                    <a:pt x="132" y="268"/>
                    <a:pt x="136" y="272"/>
                    <a:pt x="142" y="272"/>
                  </a:cubicBezTo>
                  <a:cubicBezTo>
                    <a:pt x="148" y="272"/>
                    <a:pt x="148" y="272"/>
                    <a:pt x="148" y="272"/>
                  </a:cubicBezTo>
                  <a:cubicBezTo>
                    <a:pt x="148" y="286"/>
                    <a:pt x="148" y="286"/>
                    <a:pt x="148" y="286"/>
                  </a:cubicBezTo>
                  <a:cubicBezTo>
                    <a:pt x="148" y="286"/>
                    <a:pt x="146" y="318"/>
                    <a:pt x="168" y="340"/>
                  </a:cubicBezTo>
                  <a:cubicBezTo>
                    <a:pt x="176" y="348"/>
                    <a:pt x="183" y="355"/>
                    <a:pt x="189" y="361"/>
                  </a:cubicBezTo>
                  <a:cubicBezTo>
                    <a:pt x="184" y="364"/>
                    <a:pt x="184" y="364"/>
                    <a:pt x="184" y="364"/>
                  </a:cubicBezTo>
                  <a:cubicBezTo>
                    <a:pt x="184" y="364"/>
                    <a:pt x="184" y="364"/>
                    <a:pt x="184" y="364"/>
                  </a:cubicBezTo>
                  <a:cubicBezTo>
                    <a:pt x="124" y="373"/>
                    <a:pt x="78" y="392"/>
                    <a:pt x="56" y="417"/>
                  </a:cubicBezTo>
                  <a:cubicBezTo>
                    <a:pt x="23" y="373"/>
                    <a:pt x="4" y="320"/>
                    <a:pt x="4" y="262"/>
                  </a:cubicBezTo>
                  <a:cubicBezTo>
                    <a:pt x="4" y="120"/>
                    <a:pt x="120" y="4"/>
                    <a:pt x="262" y="4"/>
                  </a:cubicBezTo>
                  <a:close/>
                  <a:moveTo>
                    <a:pt x="193" y="367"/>
                  </a:moveTo>
                  <a:cubicBezTo>
                    <a:pt x="256" y="442"/>
                    <a:pt x="256" y="442"/>
                    <a:pt x="256" y="442"/>
                  </a:cubicBezTo>
                  <a:cubicBezTo>
                    <a:pt x="211" y="481"/>
                    <a:pt x="211" y="481"/>
                    <a:pt x="211" y="481"/>
                  </a:cubicBezTo>
                  <a:cubicBezTo>
                    <a:pt x="189" y="368"/>
                    <a:pt x="189" y="368"/>
                    <a:pt x="189" y="368"/>
                  </a:cubicBezTo>
                  <a:cubicBezTo>
                    <a:pt x="190" y="368"/>
                    <a:pt x="192" y="367"/>
                    <a:pt x="193" y="367"/>
                  </a:cubicBezTo>
                  <a:close/>
                  <a:moveTo>
                    <a:pt x="171" y="337"/>
                  </a:moveTo>
                  <a:cubicBezTo>
                    <a:pt x="150" y="317"/>
                    <a:pt x="152" y="287"/>
                    <a:pt x="152" y="286"/>
                  </a:cubicBezTo>
                  <a:cubicBezTo>
                    <a:pt x="152" y="286"/>
                    <a:pt x="152" y="286"/>
                    <a:pt x="152" y="286"/>
                  </a:cubicBezTo>
                  <a:cubicBezTo>
                    <a:pt x="152" y="238"/>
                    <a:pt x="152" y="238"/>
                    <a:pt x="152" y="238"/>
                  </a:cubicBezTo>
                  <a:cubicBezTo>
                    <a:pt x="160" y="238"/>
                    <a:pt x="160" y="238"/>
                    <a:pt x="160" y="238"/>
                  </a:cubicBezTo>
                  <a:cubicBezTo>
                    <a:pt x="160" y="165"/>
                    <a:pt x="175" y="139"/>
                    <a:pt x="181" y="131"/>
                  </a:cubicBezTo>
                  <a:cubicBezTo>
                    <a:pt x="199" y="145"/>
                    <a:pt x="228" y="154"/>
                    <a:pt x="262" y="154"/>
                  </a:cubicBezTo>
                  <a:cubicBezTo>
                    <a:pt x="296" y="154"/>
                    <a:pt x="325" y="145"/>
                    <a:pt x="343" y="131"/>
                  </a:cubicBezTo>
                  <a:cubicBezTo>
                    <a:pt x="349" y="139"/>
                    <a:pt x="364" y="166"/>
                    <a:pt x="364" y="238"/>
                  </a:cubicBezTo>
                  <a:cubicBezTo>
                    <a:pt x="372" y="238"/>
                    <a:pt x="372" y="238"/>
                    <a:pt x="372" y="238"/>
                  </a:cubicBezTo>
                  <a:cubicBezTo>
                    <a:pt x="372" y="286"/>
                    <a:pt x="372" y="286"/>
                    <a:pt x="372" y="286"/>
                  </a:cubicBezTo>
                  <a:cubicBezTo>
                    <a:pt x="372" y="286"/>
                    <a:pt x="372" y="286"/>
                    <a:pt x="372" y="286"/>
                  </a:cubicBezTo>
                  <a:cubicBezTo>
                    <a:pt x="372" y="287"/>
                    <a:pt x="374" y="315"/>
                    <a:pt x="353" y="337"/>
                  </a:cubicBezTo>
                  <a:cubicBezTo>
                    <a:pt x="329" y="363"/>
                    <a:pt x="310" y="380"/>
                    <a:pt x="309" y="380"/>
                  </a:cubicBezTo>
                  <a:cubicBezTo>
                    <a:pt x="309" y="380"/>
                    <a:pt x="309" y="381"/>
                    <a:pt x="309" y="381"/>
                  </a:cubicBezTo>
                  <a:cubicBezTo>
                    <a:pt x="309" y="381"/>
                    <a:pt x="299" y="394"/>
                    <a:pt x="263" y="394"/>
                  </a:cubicBezTo>
                  <a:cubicBezTo>
                    <a:pt x="263" y="394"/>
                    <a:pt x="262" y="394"/>
                    <a:pt x="262" y="394"/>
                  </a:cubicBezTo>
                  <a:cubicBezTo>
                    <a:pt x="262" y="394"/>
                    <a:pt x="262" y="394"/>
                    <a:pt x="262" y="394"/>
                  </a:cubicBezTo>
                  <a:cubicBezTo>
                    <a:pt x="262" y="394"/>
                    <a:pt x="262" y="394"/>
                    <a:pt x="262" y="394"/>
                  </a:cubicBezTo>
                  <a:cubicBezTo>
                    <a:pt x="261" y="394"/>
                    <a:pt x="261" y="394"/>
                    <a:pt x="261" y="394"/>
                  </a:cubicBezTo>
                  <a:cubicBezTo>
                    <a:pt x="261" y="394"/>
                    <a:pt x="261" y="394"/>
                    <a:pt x="261" y="394"/>
                  </a:cubicBezTo>
                  <a:cubicBezTo>
                    <a:pt x="261" y="394"/>
                    <a:pt x="261" y="394"/>
                    <a:pt x="261" y="394"/>
                  </a:cubicBezTo>
                  <a:cubicBezTo>
                    <a:pt x="224" y="394"/>
                    <a:pt x="215" y="381"/>
                    <a:pt x="215" y="381"/>
                  </a:cubicBezTo>
                  <a:cubicBezTo>
                    <a:pt x="214" y="381"/>
                    <a:pt x="214" y="380"/>
                    <a:pt x="214" y="380"/>
                  </a:cubicBezTo>
                  <a:cubicBezTo>
                    <a:pt x="214" y="380"/>
                    <a:pt x="195" y="362"/>
                    <a:pt x="171" y="337"/>
                  </a:cubicBezTo>
                  <a:close/>
                  <a:moveTo>
                    <a:pt x="150" y="148"/>
                  </a:moveTo>
                  <a:cubicBezTo>
                    <a:pt x="150" y="132"/>
                    <a:pt x="156" y="115"/>
                    <a:pt x="165" y="103"/>
                  </a:cubicBezTo>
                  <a:cubicBezTo>
                    <a:pt x="184" y="79"/>
                    <a:pt x="221" y="64"/>
                    <a:pt x="263" y="64"/>
                  </a:cubicBezTo>
                  <a:cubicBezTo>
                    <a:pt x="304" y="64"/>
                    <a:pt x="340" y="78"/>
                    <a:pt x="359" y="102"/>
                  </a:cubicBezTo>
                  <a:cubicBezTo>
                    <a:pt x="368" y="114"/>
                    <a:pt x="374" y="130"/>
                    <a:pt x="374" y="146"/>
                  </a:cubicBezTo>
                  <a:cubicBezTo>
                    <a:pt x="370" y="234"/>
                    <a:pt x="370" y="234"/>
                    <a:pt x="370" y="234"/>
                  </a:cubicBezTo>
                  <a:cubicBezTo>
                    <a:pt x="368" y="234"/>
                    <a:pt x="368" y="234"/>
                    <a:pt x="368" y="234"/>
                  </a:cubicBezTo>
                  <a:cubicBezTo>
                    <a:pt x="367" y="163"/>
                    <a:pt x="352" y="137"/>
                    <a:pt x="346" y="129"/>
                  </a:cubicBezTo>
                  <a:cubicBezTo>
                    <a:pt x="345" y="128"/>
                    <a:pt x="344" y="127"/>
                    <a:pt x="343" y="127"/>
                  </a:cubicBezTo>
                  <a:cubicBezTo>
                    <a:pt x="342" y="127"/>
                    <a:pt x="341" y="127"/>
                    <a:pt x="340" y="128"/>
                  </a:cubicBezTo>
                  <a:cubicBezTo>
                    <a:pt x="323" y="142"/>
                    <a:pt x="293" y="150"/>
                    <a:pt x="262" y="150"/>
                  </a:cubicBezTo>
                  <a:cubicBezTo>
                    <a:pt x="231" y="150"/>
                    <a:pt x="201" y="142"/>
                    <a:pt x="184" y="128"/>
                  </a:cubicBezTo>
                  <a:cubicBezTo>
                    <a:pt x="183" y="127"/>
                    <a:pt x="182" y="127"/>
                    <a:pt x="181" y="127"/>
                  </a:cubicBezTo>
                  <a:cubicBezTo>
                    <a:pt x="180" y="127"/>
                    <a:pt x="179" y="127"/>
                    <a:pt x="178" y="128"/>
                  </a:cubicBezTo>
                  <a:cubicBezTo>
                    <a:pt x="172" y="137"/>
                    <a:pt x="157" y="163"/>
                    <a:pt x="156" y="234"/>
                  </a:cubicBezTo>
                  <a:cubicBezTo>
                    <a:pt x="154" y="234"/>
                    <a:pt x="154" y="234"/>
                    <a:pt x="154" y="234"/>
                  </a:cubicBezTo>
                  <a:cubicBezTo>
                    <a:pt x="152" y="193"/>
                    <a:pt x="152" y="193"/>
                    <a:pt x="152" y="193"/>
                  </a:cubicBezTo>
                  <a:cubicBezTo>
                    <a:pt x="152" y="190"/>
                    <a:pt x="152" y="190"/>
                    <a:pt x="152" y="190"/>
                  </a:cubicBezTo>
                  <a:cubicBezTo>
                    <a:pt x="152" y="190"/>
                    <a:pt x="152" y="189"/>
                    <a:pt x="152" y="189"/>
                  </a:cubicBezTo>
                  <a:lnTo>
                    <a:pt x="150" y="148"/>
                  </a:lnTo>
                  <a:close/>
                  <a:moveTo>
                    <a:pt x="335" y="368"/>
                  </a:moveTo>
                  <a:cubicBezTo>
                    <a:pt x="313" y="481"/>
                    <a:pt x="313" y="481"/>
                    <a:pt x="313" y="481"/>
                  </a:cubicBezTo>
                  <a:cubicBezTo>
                    <a:pt x="268" y="442"/>
                    <a:pt x="268" y="442"/>
                    <a:pt x="268" y="442"/>
                  </a:cubicBezTo>
                  <a:cubicBezTo>
                    <a:pt x="331" y="367"/>
                    <a:pt x="331" y="367"/>
                    <a:pt x="331" y="367"/>
                  </a:cubicBezTo>
                  <a:cubicBezTo>
                    <a:pt x="332" y="368"/>
                    <a:pt x="334" y="368"/>
                    <a:pt x="335" y="368"/>
                  </a:cubicBezTo>
                  <a:close/>
                  <a:moveTo>
                    <a:pt x="376" y="268"/>
                  </a:moveTo>
                  <a:cubicBezTo>
                    <a:pt x="376" y="220"/>
                    <a:pt x="376" y="220"/>
                    <a:pt x="376" y="220"/>
                  </a:cubicBezTo>
                  <a:cubicBezTo>
                    <a:pt x="382" y="220"/>
                    <a:pt x="382" y="220"/>
                    <a:pt x="382" y="220"/>
                  </a:cubicBezTo>
                  <a:cubicBezTo>
                    <a:pt x="385" y="220"/>
                    <a:pt x="388" y="223"/>
                    <a:pt x="388" y="226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5"/>
                    <a:pt x="385" y="268"/>
                    <a:pt x="382" y="268"/>
                  </a:cubicBezTo>
                  <a:lnTo>
                    <a:pt x="376" y="268"/>
                  </a:lnTo>
                  <a:close/>
                  <a:moveTo>
                    <a:pt x="148" y="220"/>
                  </a:moveTo>
                  <a:cubicBezTo>
                    <a:pt x="148" y="268"/>
                    <a:pt x="148" y="268"/>
                    <a:pt x="148" y="268"/>
                  </a:cubicBezTo>
                  <a:cubicBezTo>
                    <a:pt x="142" y="268"/>
                    <a:pt x="142" y="268"/>
                    <a:pt x="142" y="268"/>
                  </a:cubicBezTo>
                  <a:cubicBezTo>
                    <a:pt x="139" y="268"/>
                    <a:pt x="136" y="265"/>
                    <a:pt x="136" y="262"/>
                  </a:cubicBezTo>
                  <a:cubicBezTo>
                    <a:pt x="136" y="226"/>
                    <a:pt x="136" y="226"/>
                    <a:pt x="136" y="226"/>
                  </a:cubicBezTo>
                  <a:cubicBezTo>
                    <a:pt x="136" y="223"/>
                    <a:pt x="139" y="220"/>
                    <a:pt x="142" y="220"/>
                  </a:cubicBezTo>
                  <a:lnTo>
                    <a:pt x="148" y="220"/>
                  </a:lnTo>
                  <a:close/>
                  <a:moveTo>
                    <a:pt x="262" y="520"/>
                  </a:moveTo>
                  <a:cubicBezTo>
                    <a:pt x="179" y="520"/>
                    <a:pt x="105" y="481"/>
                    <a:pt x="58" y="420"/>
                  </a:cubicBezTo>
                  <a:cubicBezTo>
                    <a:pt x="69" y="407"/>
                    <a:pt x="87" y="396"/>
                    <a:pt x="111" y="387"/>
                  </a:cubicBezTo>
                  <a:cubicBezTo>
                    <a:pt x="132" y="379"/>
                    <a:pt x="157" y="372"/>
                    <a:pt x="185" y="368"/>
                  </a:cubicBezTo>
                  <a:cubicBezTo>
                    <a:pt x="208" y="488"/>
                    <a:pt x="208" y="488"/>
                    <a:pt x="208" y="488"/>
                  </a:cubicBezTo>
                  <a:cubicBezTo>
                    <a:pt x="262" y="442"/>
                    <a:pt x="262" y="442"/>
                    <a:pt x="262" y="442"/>
                  </a:cubicBezTo>
                  <a:cubicBezTo>
                    <a:pt x="214" y="386"/>
                    <a:pt x="214" y="386"/>
                    <a:pt x="214" y="386"/>
                  </a:cubicBezTo>
                  <a:cubicBezTo>
                    <a:pt x="219" y="390"/>
                    <a:pt x="233" y="398"/>
                    <a:pt x="261" y="398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261" y="398"/>
                    <a:pt x="261" y="398"/>
                    <a:pt x="262" y="398"/>
                  </a:cubicBezTo>
                  <a:cubicBezTo>
                    <a:pt x="262" y="398"/>
                    <a:pt x="262" y="398"/>
                    <a:pt x="263" y="398"/>
                  </a:cubicBezTo>
                  <a:cubicBezTo>
                    <a:pt x="263" y="398"/>
                    <a:pt x="263" y="398"/>
                    <a:pt x="263" y="398"/>
                  </a:cubicBezTo>
                  <a:cubicBezTo>
                    <a:pt x="302" y="397"/>
                    <a:pt x="312" y="383"/>
                    <a:pt x="312" y="383"/>
                  </a:cubicBezTo>
                  <a:cubicBezTo>
                    <a:pt x="312" y="383"/>
                    <a:pt x="312" y="383"/>
                    <a:pt x="313" y="382"/>
                  </a:cubicBezTo>
                  <a:cubicBezTo>
                    <a:pt x="262" y="442"/>
                    <a:pt x="262" y="442"/>
                    <a:pt x="262" y="442"/>
                  </a:cubicBezTo>
                  <a:cubicBezTo>
                    <a:pt x="316" y="488"/>
                    <a:pt x="316" y="488"/>
                    <a:pt x="316" y="488"/>
                  </a:cubicBezTo>
                  <a:cubicBezTo>
                    <a:pt x="339" y="369"/>
                    <a:pt x="339" y="369"/>
                    <a:pt x="339" y="369"/>
                  </a:cubicBezTo>
                  <a:cubicBezTo>
                    <a:pt x="367" y="373"/>
                    <a:pt x="392" y="379"/>
                    <a:pt x="414" y="388"/>
                  </a:cubicBezTo>
                  <a:cubicBezTo>
                    <a:pt x="436" y="397"/>
                    <a:pt x="454" y="408"/>
                    <a:pt x="466" y="420"/>
                  </a:cubicBezTo>
                  <a:cubicBezTo>
                    <a:pt x="418" y="481"/>
                    <a:pt x="345" y="520"/>
                    <a:pt x="262" y="52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9" name="Freeform 11"/>
            <p:cNvSpPr>
              <a:spLocks noChangeAspect="1" noEditPoints="1"/>
            </p:cNvSpPr>
            <p:nvPr/>
          </p:nvSpPr>
          <p:spPr bwMode="auto">
            <a:xfrm>
              <a:off x="2493249" y="3048924"/>
              <a:ext cx="452927" cy="452566"/>
            </a:xfrm>
            <a:custGeom>
              <a:avLst/>
              <a:gdLst>
                <a:gd name="T0" fmla="*/ 262 w 524"/>
                <a:gd name="T1" fmla="*/ 524 h 524"/>
                <a:gd name="T2" fmla="*/ 89 w 524"/>
                <a:gd name="T3" fmla="*/ 453 h 524"/>
                <a:gd name="T4" fmla="*/ 262 w 524"/>
                <a:gd name="T5" fmla="*/ 458 h 524"/>
                <a:gd name="T6" fmla="*/ 263 w 524"/>
                <a:gd name="T7" fmla="*/ 457 h 524"/>
                <a:gd name="T8" fmla="*/ 335 w 524"/>
                <a:gd name="T9" fmla="*/ 400 h 524"/>
                <a:gd name="T10" fmla="*/ 89 w 524"/>
                <a:gd name="T11" fmla="*/ 453 h 524"/>
                <a:gd name="T12" fmla="*/ 122 w 524"/>
                <a:gd name="T13" fmla="*/ 232 h 524"/>
                <a:gd name="T14" fmla="*/ 207 w 524"/>
                <a:gd name="T15" fmla="*/ 82 h 524"/>
                <a:gd name="T16" fmla="*/ 361 w 524"/>
                <a:gd name="T17" fmla="*/ 112 h 524"/>
                <a:gd name="T18" fmla="*/ 402 w 524"/>
                <a:gd name="T19" fmla="*/ 249 h 524"/>
                <a:gd name="T20" fmla="*/ 298 w 524"/>
                <a:gd name="T21" fmla="*/ 390 h 524"/>
                <a:gd name="T22" fmla="*/ 367 w 524"/>
                <a:gd name="T23" fmla="*/ 272 h 524"/>
                <a:gd name="T24" fmla="*/ 379 w 524"/>
                <a:gd name="T25" fmla="*/ 272 h 524"/>
                <a:gd name="T26" fmla="*/ 366 w 524"/>
                <a:gd name="T27" fmla="*/ 238 h 524"/>
                <a:gd name="T28" fmla="*/ 329 w 524"/>
                <a:gd name="T29" fmla="*/ 177 h 524"/>
                <a:gd name="T30" fmla="*/ 291 w 524"/>
                <a:gd name="T31" fmla="*/ 185 h 524"/>
                <a:gd name="T32" fmla="*/ 259 w 524"/>
                <a:gd name="T33" fmla="*/ 186 h 524"/>
                <a:gd name="T34" fmla="*/ 251 w 524"/>
                <a:gd name="T35" fmla="*/ 189 h 524"/>
                <a:gd name="T36" fmla="*/ 219 w 524"/>
                <a:gd name="T37" fmla="*/ 182 h 524"/>
                <a:gd name="T38" fmla="*/ 217 w 524"/>
                <a:gd name="T39" fmla="*/ 181 h 524"/>
                <a:gd name="T40" fmla="*/ 226 w 524"/>
                <a:gd name="T41" fmla="*/ 223 h 524"/>
                <a:gd name="T42" fmla="*/ 188 w 524"/>
                <a:gd name="T43" fmla="*/ 190 h 524"/>
                <a:gd name="T44" fmla="*/ 158 w 524"/>
                <a:gd name="T45" fmla="*/ 239 h 524"/>
                <a:gd name="T46" fmla="*/ 171 w 524"/>
                <a:gd name="T47" fmla="*/ 330 h 524"/>
                <a:gd name="T48" fmla="*/ 139 w 524"/>
                <a:gd name="T49" fmla="*/ 410 h 524"/>
                <a:gd name="T50" fmla="*/ 211 w 524"/>
                <a:gd name="T51" fmla="*/ 478 h 524"/>
                <a:gd name="T52" fmla="*/ 209 w 524"/>
                <a:gd name="T53" fmla="*/ 402 h 524"/>
                <a:gd name="T54" fmla="*/ 210 w 524"/>
                <a:gd name="T55" fmla="*/ 395 h 524"/>
                <a:gd name="T56" fmla="*/ 230 w 524"/>
                <a:gd name="T57" fmla="*/ 388 h 524"/>
                <a:gd name="T58" fmla="*/ 263 w 524"/>
                <a:gd name="T59" fmla="*/ 398 h 524"/>
                <a:gd name="T60" fmla="*/ 294 w 524"/>
                <a:gd name="T61" fmla="*/ 390 h 524"/>
                <a:gd name="T62" fmla="*/ 262 w 524"/>
                <a:gd name="T63" fmla="*/ 453 h 524"/>
                <a:gd name="T64" fmla="*/ 329 w 524"/>
                <a:gd name="T65" fmla="*/ 181 h 524"/>
                <a:gd name="T66" fmla="*/ 349 w 524"/>
                <a:gd name="T67" fmla="*/ 327 h 524"/>
                <a:gd name="T68" fmla="*/ 262 w 524"/>
                <a:gd name="T69" fmla="*/ 394 h 524"/>
                <a:gd name="T70" fmla="*/ 189 w 524"/>
                <a:gd name="T71" fmla="*/ 344 h 524"/>
                <a:gd name="T72" fmla="*/ 166 w 524"/>
                <a:gd name="T73" fmla="*/ 232 h 524"/>
                <a:gd name="T74" fmla="*/ 217 w 524"/>
                <a:gd name="T75" fmla="*/ 185 h 524"/>
                <a:gd name="T76" fmla="*/ 255 w 524"/>
                <a:gd name="T77" fmla="*/ 188 h 524"/>
                <a:gd name="T78" fmla="*/ 369 w 524"/>
                <a:gd name="T79" fmla="*/ 254 h 524"/>
                <a:gd name="T80" fmla="*/ 368 w 524"/>
                <a:gd name="T81" fmla="*/ 268 h 524"/>
                <a:gd name="T82" fmla="*/ 315 w 524"/>
                <a:gd name="T83" fmla="*/ 402 h 524"/>
                <a:gd name="T84" fmla="*/ 313 w 524"/>
                <a:gd name="T85" fmla="*/ 478 h 524"/>
                <a:gd name="T86" fmla="*/ 437 w 524"/>
                <a:gd name="T87" fmla="*/ 451 h 524"/>
                <a:gd name="T88" fmla="*/ 406 w 524"/>
                <a:gd name="T89" fmla="*/ 231 h 524"/>
                <a:gd name="T90" fmla="*/ 321 w 524"/>
                <a:gd name="T91" fmla="*/ 79 h 524"/>
                <a:gd name="T92" fmla="*/ 142 w 524"/>
                <a:gd name="T93" fmla="*/ 132 h 524"/>
                <a:gd name="T94" fmla="*/ 118 w 524"/>
                <a:gd name="T95" fmla="*/ 232 h 524"/>
                <a:gd name="T96" fmla="*/ 4 w 524"/>
                <a:gd name="T97" fmla="*/ 262 h 524"/>
                <a:gd name="T98" fmla="*/ 437 w 524"/>
                <a:gd name="T99" fmla="*/ 451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4" h="524">
                  <a:moveTo>
                    <a:pt x="262" y="0"/>
                  </a:moveTo>
                  <a:cubicBezTo>
                    <a:pt x="118" y="0"/>
                    <a:pt x="0" y="118"/>
                    <a:pt x="0" y="262"/>
                  </a:cubicBezTo>
                  <a:cubicBezTo>
                    <a:pt x="0" y="406"/>
                    <a:pt x="118" y="524"/>
                    <a:pt x="262" y="524"/>
                  </a:cubicBezTo>
                  <a:cubicBezTo>
                    <a:pt x="406" y="524"/>
                    <a:pt x="524" y="406"/>
                    <a:pt x="524" y="262"/>
                  </a:cubicBezTo>
                  <a:cubicBezTo>
                    <a:pt x="524" y="118"/>
                    <a:pt x="406" y="0"/>
                    <a:pt x="262" y="0"/>
                  </a:cubicBezTo>
                  <a:close/>
                  <a:moveTo>
                    <a:pt x="89" y="453"/>
                  </a:moveTo>
                  <a:cubicBezTo>
                    <a:pt x="105" y="429"/>
                    <a:pt x="141" y="409"/>
                    <a:pt x="188" y="399"/>
                  </a:cubicBezTo>
                  <a:cubicBezTo>
                    <a:pt x="208" y="484"/>
                    <a:pt x="208" y="484"/>
                    <a:pt x="208" y="484"/>
                  </a:cubicBezTo>
                  <a:cubicBezTo>
                    <a:pt x="262" y="458"/>
                    <a:pt x="262" y="458"/>
                    <a:pt x="262" y="458"/>
                  </a:cubicBezTo>
                  <a:cubicBezTo>
                    <a:pt x="261" y="457"/>
                    <a:pt x="261" y="457"/>
                    <a:pt x="261" y="457"/>
                  </a:cubicBezTo>
                  <a:cubicBezTo>
                    <a:pt x="261" y="457"/>
                    <a:pt x="262" y="457"/>
                    <a:pt x="262" y="457"/>
                  </a:cubicBezTo>
                  <a:cubicBezTo>
                    <a:pt x="262" y="457"/>
                    <a:pt x="263" y="457"/>
                    <a:pt x="263" y="457"/>
                  </a:cubicBezTo>
                  <a:cubicBezTo>
                    <a:pt x="262" y="458"/>
                    <a:pt x="262" y="458"/>
                    <a:pt x="262" y="458"/>
                  </a:cubicBezTo>
                  <a:cubicBezTo>
                    <a:pt x="316" y="484"/>
                    <a:pt x="316" y="484"/>
                    <a:pt x="316" y="484"/>
                  </a:cubicBezTo>
                  <a:cubicBezTo>
                    <a:pt x="335" y="400"/>
                    <a:pt x="335" y="400"/>
                    <a:pt x="335" y="400"/>
                  </a:cubicBezTo>
                  <a:cubicBezTo>
                    <a:pt x="382" y="410"/>
                    <a:pt x="418" y="430"/>
                    <a:pt x="435" y="454"/>
                  </a:cubicBezTo>
                  <a:cubicBezTo>
                    <a:pt x="389" y="495"/>
                    <a:pt x="328" y="520"/>
                    <a:pt x="262" y="520"/>
                  </a:cubicBezTo>
                  <a:cubicBezTo>
                    <a:pt x="196" y="520"/>
                    <a:pt x="135" y="495"/>
                    <a:pt x="89" y="453"/>
                  </a:cubicBezTo>
                  <a:close/>
                  <a:moveTo>
                    <a:pt x="121" y="271"/>
                  </a:moveTo>
                  <a:cubicBezTo>
                    <a:pt x="121" y="264"/>
                    <a:pt x="122" y="257"/>
                    <a:pt x="122" y="249"/>
                  </a:cubicBezTo>
                  <a:cubicBezTo>
                    <a:pt x="122" y="243"/>
                    <a:pt x="122" y="238"/>
                    <a:pt x="122" y="232"/>
                  </a:cubicBezTo>
                  <a:cubicBezTo>
                    <a:pt x="122" y="232"/>
                    <a:pt x="122" y="231"/>
                    <a:pt x="122" y="231"/>
                  </a:cubicBezTo>
                  <a:cubicBezTo>
                    <a:pt x="122" y="181"/>
                    <a:pt x="136" y="139"/>
                    <a:pt x="163" y="112"/>
                  </a:cubicBezTo>
                  <a:cubicBezTo>
                    <a:pt x="175" y="99"/>
                    <a:pt x="190" y="89"/>
                    <a:pt x="207" y="82"/>
                  </a:cubicBezTo>
                  <a:cubicBezTo>
                    <a:pt x="223" y="77"/>
                    <a:pt x="242" y="74"/>
                    <a:pt x="262" y="74"/>
                  </a:cubicBezTo>
                  <a:cubicBezTo>
                    <a:pt x="283" y="74"/>
                    <a:pt x="303" y="77"/>
                    <a:pt x="320" y="83"/>
                  </a:cubicBezTo>
                  <a:cubicBezTo>
                    <a:pt x="335" y="90"/>
                    <a:pt x="349" y="99"/>
                    <a:pt x="361" y="112"/>
                  </a:cubicBezTo>
                  <a:cubicBezTo>
                    <a:pt x="388" y="139"/>
                    <a:pt x="402" y="181"/>
                    <a:pt x="402" y="231"/>
                  </a:cubicBezTo>
                  <a:cubicBezTo>
                    <a:pt x="402" y="231"/>
                    <a:pt x="402" y="232"/>
                    <a:pt x="402" y="232"/>
                  </a:cubicBezTo>
                  <a:cubicBezTo>
                    <a:pt x="402" y="238"/>
                    <a:pt x="402" y="243"/>
                    <a:pt x="402" y="249"/>
                  </a:cubicBezTo>
                  <a:cubicBezTo>
                    <a:pt x="402" y="257"/>
                    <a:pt x="403" y="264"/>
                    <a:pt x="403" y="271"/>
                  </a:cubicBezTo>
                  <a:cubicBezTo>
                    <a:pt x="404" y="324"/>
                    <a:pt x="406" y="375"/>
                    <a:pt x="384" y="411"/>
                  </a:cubicBezTo>
                  <a:cubicBezTo>
                    <a:pt x="360" y="400"/>
                    <a:pt x="331" y="393"/>
                    <a:pt x="298" y="390"/>
                  </a:cubicBezTo>
                  <a:cubicBezTo>
                    <a:pt x="298" y="386"/>
                    <a:pt x="298" y="386"/>
                    <a:pt x="298" y="386"/>
                  </a:cubicBezTo>
                  <a:cubicBezTo>
                    <a:pt x="319" y="371"/>
                    <a:pt x="337" y="347"/>
                    <a:pt x="352" y="330"/>
                  </a:cubicBezTo>
                  <a:cubicBezTo>
                    <a:pt x="360" y="322"/>
                    <a:pt x="365" y="298"/>
                    <a:pt x="367" y="272"/>
                  </a:cubicBezTo>
                  <a:cubicBezTo>
                    <a:pt x="375" y="272"/>
                    <a:pt x="375" y="272"/>
                    <a:pt x="375" y="272"/>
                  </a:cubicBezTo>
                  <a:cubicBezTo>
                    <a:pt x="376" y="272"/>
                    <a:pt x="376" y="272"/>
                    <a:pt x="376" y="272"/>
                  </a:cubicBezTo>
                  <a:cubicBezTo>
                    <a:pt x="377" y="272"/>
                    <a:pt x="378" y="272"/>
                    <a:pt x="379" y="272"/>
                  </a:cubicBezTo>
                  <a:cubicBezTo>
                    <a:pt x="379" y="270"/>
                    <a:pt x="378" y="269"/>
                    <a:pt x="378" y="268"/>
                  </a:cubicBezTo>
                  <a:cubicBezTo>
                    <a:pt x="376" y="261"/>
                    <a:pt x="374" y="254"/>
                    <a:pt x="370" y="246"/>
                  </a:cubicBezTo>
                  <a:cubicBezTo>
                    <a:pt x="369" y="244"/>
                    <a:pt x="367" y="241"/>
                    <a:pt x="366" y="238"/>
                  </a:cubicBezTo>
                  <a:cubicBezTo>
                    <a:pt x="364" y="236"/>
                    <a:pt x="363" y="233"/>
                    <a:pt x="361" y="230"/>
                  </a:cubicBezTo>
                  <a:cubicBezTo>
                    <a:pt x="352" y="215"/>
                    <a:pt x="341" y="198"/>
                    <a:pt x="333" y="179"/>
                  </a:cubicBezTo>
                  <a:cubicBezTo>
                    <a:pt x="332" y="178"/>
                    <a:pt x="331" y="177"/>
                    <a:pt x="329" y="177"/>
                  </a:cubicBezTo>
                  <a:cubicBezTo>
                    <a:pt x="329" y="177"/>
                    <a:pt x="329" y="177"/>
                    <a:pt x="328" y="177"/>
                  </a:cubicBezTo>
                  <a:cubicBezTo>
                    <a:pt x="318" y="180"/>
                    <a:pt x="307" y="182"/>
                    <a:pt x="294" y="183"/>
                  </a:cubicBezTo>
                  <a:cubicBezTo>
                    <a:pt x="292" y="183"/>
                    <a:pt x="291" y="184"/>
                    <a:pt x="291" y="185"/>
                  </a:cubicBezTo>
                  <a:cubicBezTo>
                    <a:pt x="290" y="186"/>
                    <a:pt x="290" y="187"/>
                    <a:pt x="291" y="188"/>
                  </a:cubicBezTo>
                  <a:cubicBezTo>
                    <a:pt x="294" y="195"/>
                    <a:pt x="299" y="201"/>
                    <a:pt x="303" y="206"/>
                  </a:cubicBezTo>
                  <a:cubicBezTo>
                    <a:pt x="274" y="201"/>
                    <a:pt x="263" y="192"/>
                    <a:pt x="259" y="186"/>
                  </a:cubicBezTo>
                  <a:cubicBezTo>
                    <a:pt x="258" y="185"/>
                    <a:pt x="257" y="184"/>
                    <a:pt x="255" y="184"/>
                  </a:cubicBezTo>
                  <a:cubicBezTo>
                    <a:pt x="255" y="184"/>
                    <a:pt x="254" y="184"/>
                    <a:pt x="254" y="184"/>
                  </a:cubicBezTo>
                  <a:cubicBezTo>
                    <a:pt x="252" y="185"/>
                    <a:pt x="251" y="187"/>
                    <a:pt x="251" y="189"/>
                  </a:cubicBezTo>
                  <a:cubicBezTo>
                    <a:pt x="253" y="197"/>
                    <a:pt x="255" y="207"/>
                    <a:pt x="258" y="213"/>
                  </a:cubicBezTo>
                  <a:cubicBezTo>
                    <a:pt x="240" y="204"/>
                    <a:pt x="228" y="194"/>
                    <a:pt x="223" y="184"/>
                  </a:cubicBezTo>
                  <a:cubicBezTo>
                    <a:pt x="222" y="183"/>
                    <a:pt x="221" y="182"/>
                    <a:pt x="219" y="182"/>
                  </a:cubicBezTo>
                  <a:cubicBezTo>
                    <a:pt x="219" y="182"/>
                    <a:pt x="219" y="182"/>
                    <a:pt x="219" y="182"/>
                  </a:cubicBezTo>
                  <a:cubicBezTo>
                    <a:pt x="219" y="181"/>
                    <a:pt x="218" y="181"/>
                    <a:pt x="218" y="181"/>
                  </a:cubicBezTo>
                  <a:cubicBezTo>
                    <a:pt x="218" y="181"/>
                    <a:pt x="218" y="181"/>
                    <a:pt x="217" y="181"/>
                  </a:cubicBezTo>
                  <a:cubicBezTo>
                    <a:pt x="216" y="181"/>
                    <a:pt x="215" y="182"/>
                    <a:pt x="214" y="183"/>
                  </a:cubicBezTo>
                  <a:cubicBezTo>
                    <a:pt x="214" y="184"/>
                    <a:pt x="213" y="185"/>
                    <a:pt x="213" y="186"/>
                  </a:cubicBezTo>
                  <a:cubicBezTo>
                    <a:pt x="216" y="201"/>
                    <a:pt x="221" y="214"/>
                    <a:pt x="226" y="223"/>
                  </a:cubicBezTo>
                  <a:cubicBezTo>
                    <a:pt x="213" y="216"/>
                    <a:pt x="201" y="205"/>
                    <a:pt x="192" y="192"/>
                  </a:cubicBezTo>
                  <a:cubicBezTo>
                    <a:pt x="191" y="191"/>
                    <a:pt x="190" y="190"/>
                    <a:pt x="189" y="190"/>
                  </a:cubicBezTo>
                  <a:cubicBezTo>
                    <a:pt x="188" y="190"/>
                    <a:pt x="188" y="190"/>
                    <a:pt x="188" y="190"/>
                  </a:cubicBezTo>
                  <a:cubicBezTo>
                    <a:pt x="187" y="190"/>
                    <a:pt x="186" y="191"/>
                    <a:pt x="185" y="192"/>
                  </a:cubicBezTo>
                  <a:cubicBezTo>
                    <a:pt x="178" y="206"/>
                    <a:pt x="170" y="218"/>
                    <a:pt x="163" y="230"/>
                  </a:cubicBezTo>
                  <a:cubicBezTo>
                    <a:pt x="161" y="233"/>
                    <a:pt x="159" y="236"/>
                    <a:pt x="158" y="239"/>
                  </a:cubicBezTo>
                  <a:cubicBezTo>
                    <a:pt x="156" y="241"/>
                    <a:pt x="155" y="244"/>
                    <a:pt x="154" y="246"/>
                  </a:cubicBezTo>
                  <a:cubicBezTo>
                    <a:pt x="154" y="249"/>
                    <a:pt x="155" y="252"/>
                    <a:pt x="155" y="255"/>
                  </a:cubicBezTo>
                  <a:cubicBezTo>
                    <a:pt x="157" y="288"/>
                    <a:pt x="162" y="320"/>
                    <a:pt x="171" y="330"/>
                  </a:cubicBezTo>
                  <a:cubicBezTo>
                    <a:pt x="187" y="347"/>
                    <a:pt x="205" y="371"/>
                    <a:pt x="226" y="386"/>
                  </a:cubicBezTo>
                  <a:cubicBezTo>
                    <a:pt x="226" y="390"/>
                    <a:pt x="226" y="390"/>
                    <a:pt x="226" y="390"/>
                  </a:cubicBezTo>
                  <a:cubicBezTo>
                    <a:pt x="193" y="392"/>
                    <a:pt x="163" y="400"/>
                    <a:pt x="139" y="410"/>
                  </a:cubicBezTo>
                  <a:cubicBezTo>
                    <a:pt x="119" y="374"/>
                    <a:pt x="120" y="324"/>
                    <a:pt x="121" y="271"/>
                  </a:cubicBezTo>
                  <a:close/>
                  <a:moveTo>
                    <a:pt x="256" y="457"/>
                  </a:moveTo>
                  <a:cubicBezTo>
                    <a:pt x="211" y="478"/>
                    <a:pt x="211" y="478"/>
                    <a:pt x="211" y="478"/>
                  </a:cubicBezTo>
                  <a:cubicBezTo>
                    <a:pt x="192" y="398"/>
                    <a:pt x="192" y="398"/>
                    <a:pt x="192" y="398"/>
                  </a:cubicBezTo>
                  <a:cubicBezTo>
                    <a:pt x="196" y="398"/>
                    <a:pt x="200" y="397"/>
                    <a:pt x="204" y="396"/>
                  </a:cubicBezTo>
                  <a:cubicBezTo>
                    <a:pt x="209" y="402"/>
                    <a:pt x="209" y="402"/>
                    <a:pt x="209" y="402"/>
                  </a:cubicBezTo>
                  <a:cubicBezTo>
                    <a:pt x="219" y="421"/>
                    <a:pt x="236" y="449"/>
                    <a:pt x="254" y="455"/>
                  </a:cubicBezTo>
                  <a:lnTo>
                    <a:pt x="256" y="457"/>
                  </a:lnTo>
                  <a:close/>
                  <a:moveTo>
                    <a:pt x="210" y="395"/>
                  </a:moveTo>
                  <a:cubicBezTo>
                    <a:pt x="215" y="395"/>
                    <a:pt x="221" y="394"/>
                    <a:pt x="226" y="394"/>
                  </a:cubicBezTo>
                  <a:cubicBezTo>
                    <a:pt x="228" y="393"/>
                    <a:pt x="230" y="392"/>
                    <a:pt x="230" y="390"/>
                  </a:cubicBezTo>
                  <a:cubicBezTo>
                    <a:pt x="230" y="388"/>
                    <a:pt x="230" y="388"/>
                    <a:pt x="230" y="388"/>
                  </a:cubicBezTo>
                  <a:cubicBezTo>
                    <a:pt x="239" y="394"/>
                    <a:pt x="250" y="398"/>
                    <a:pt x="261" y="398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263" y="398"/>
                    <a:pt x="263" y="398"/>
                    <a:pt x="263" y="398"/>
                  </a:cubicBezTo>
                  <a:cubicBezTo>
                    <a:pt x="263" y="398"/>
                    <a:pt x="263" y="398"/>
                    <a:pt x="263" y="398"/>
                  </a:cubicBezTo>
                  <a:cubicBezTo>
                    <a:pt x="274" y="398"/>
                    <a:pt x="284" y="394"/>
                    <a:pt x="294" y="388"/>
                  </a:cubicBezTo>
                  <a:cubicBezTo>
                    <a:pt x="294" y="390"/>
                    <a:pt x="294" y="390"/>
                    <a:pt x="294" y="390"/>
                  </a:cubicBezTo>
                  <a:cubicBezTo>
                    <a:pt x="294" y="392"/>
                    <a:pt x="296" y="393"/>
                    <a:pt x="298" y="394"/>
                  </a:cubicBezTo>
                  <a:cubicBezTo>
                    <a:pt x="303" y="394"/>
                    <a:pt x="309" y="395"/>
                    <a:pt x="314" y="396"/>
                  </a:cubicBezTo>
                  <a:cubicBezTo>
                    <a:pt x="302" y="419"/>
                    <a:pt x="281" y="453"/>
                    <a:pt x="262" y="453"/>
                  </a:cubicBezTo>
                  <a:cubicBezTo>
                    <a:pt x="243" y="453"/>
                    <a:pt x="222" y="419"/>
                    <a:pt x="210" y="395"/>
                  </a:cubicBezTo>
                  <a:close/>
                  <a:moveTo>
                    <a:pt x="294" y="187"/>
                  </a:moveTo>
                  <a:cubicBezTo>
                    <a:pt x="307" y="186"/>
                    <a:pt x="319" y="184"/>
                    <a:pt x="329" y="181"/>
                  </a:cubicBezTo>
                  <a:cubicBezTo>
                    <a:pt x="338" y="200"/>
                    <a:pt x="348" y="217"/>
                    <a:pt x="358" y="232"/>
                  </a:cubicBezTo>
                  <a:cubicBezTo>
                    <a:pt x="361" y="237"/>
                    <a:pt x="363" y="242"/>
                    <a:pt x="366" y="246"/>
                  </a:cubicBezTo>
                  <a:cubicBezTo>
                    <a:pt x="363" y="283"/>
                    <a:pt x="358" y="317"/>
                    <a:pt x="349" y="327"/>
                  </a:cubicBezTo>
                  <a:cubicBezTo>
                    <a:pt x="346" y="331"/>
                    <a:pt x="342" y="336"/>
                    <a:pt x="338" y="341"/>
                  </a:cubicBezTo>
                  <a:cubicBezTo>
                    <a:pt x="317" y="365"/>
                    <a:pt x="293" y="394"/>
                    <a:pt x="263" y="394"/>
                  </a:cubicBezTo>
                  <a:cubicBezTo>
                    <a:pt x="262" y="394"/>
                    <a:pt x="262" y="394"/>
                    <a:pt x="262" y="394"/>
                  </a:cubicBezTo>
                  <a:cubicBezTo>
                    <a:pt x="261" y="394"/>
                    <a:pt x="261" y="394"/>
                    <a:pt x="261" y="394"/>
                  </a:cubicBezTo>
                  <a:cubicBezTo>
                    <a:pt x="261" y="394"/>
                    <a:pt x="261" y="394"/>
                    <a:pt x="261" y="394"/>
                  </a:cubicBezTo>
                  <a:cubicBezTo>
                    <a:pt x="232" y="394"/>
                    <a:pt x="209" y="367"/>
                    <a:pt x="189" y="344"/>
                  </a:cubicBezTo>
                  <a:cubicBezTo>
                    <a:pt x="184" y="338"/>
                    <a:pt x="179" y="332"/>
                    <a:pt x="174" y="327"/>
                  </a:cubicBezTo>
                  <a:cubicBezTo>
                    <a:pt x="165" y="318"/>
                    <a:pt x="161" y="283"/>
                    <a:pt x="158" y="247"/>
                  </a:cubicBezTo>
                  <a:cubicBezTo>
                    <a:pt x="160" y="242"/>
                    <a:pt x="163" y="237"/>
                    <a:pt x="166" y="232"/>
                  </a:cubicBezTo>
                  <a:cubicBezTo>
                    <a:pt x="174" y="220"/>
                    <a:pt x="181" y="208"/>
                    <a:pt x="189" y="194"/>
                  </a:cubicBezTo>
                  <a:cubicBezTo>
                    <a:pt x="199" y="209"/>
                    <a:pt x="214" y="224"/>
                    <a:pt x="235" y="232"/>
                  </a:cubicBezTo>
                  <a:cubicBezTo>
                    <a:pt x="235" y="232"/>
                    <a:pt x="221" y="210"/>
                    <a:pt x="217" y="185"/>
                  </a:cubicBezTo>
                  <a:cubicBezTo>
                    <a:pt x="218" y="185"/>
                    <a:pt x="218" y="186"/>
                    <a:pt x="219" y="186"/>
                  </a:cubicBezTo>
                  <a:cubicBezTo>
                    <a:pt x="224" y="196"/>
                    <a:pt x="237" y="209"/>
                    <a:pt x="265" y="221"/>
                  </a:cubicBezTo>
                  <a:cubicBezTo>
                    <a:pt x="265" y="221"/>
                    <a:pt x="258" y="204"/>
                    <a:pt x="255" y="188"/>
                  </a:cubicBezTo>
                  <a:cubicBezTo>
                    <a:pt x="262" y="198"/>
                    <a:pt x="278" y="207"/>
                    <a:pt x="316" y="211"/>
                  </a:cubicBezTo>
                  <a:cubicBezTo>
                    <a:pt x="316" y="211"/>
                    <a:pt x="302" y="202"/>
                    <a:pt x="294" y="187"/>
                  </a:cubicBezTo>
                  <a:close/>
                  <a:moveTo>
                    <a:pt x="369" y="254"/>
                  </a:moveTo>
                  <a:cubicBezTo>
                    <a:pt x="369" y="255"/>
                    <a:pt x="370" y="256"/>
                    <a:pt x="370" y="257"/>
                  </a:cubicBezTo>
                  <a:cubicBezTo>
                    <a:pt x="372" y="261"/>
                    <a:pt x="373" y="264"/>
                    <a:pt x="374" y="268"/>
                  </a:cubicBezTo>
                  <a:cubicBezTo>
                    <a:pt x="368" y="268"/>
                    <a:pt x="368" y="268"/>
                    <a:pt x="368" y="268"/>
                  </a:cubicBezTo>
                  <a:cubicBezTo>
                    <a:pt x="368" y="264"/>
                    <a:pt x="369" y="259"/>
                    <a:pt x="369" y="254"/>
                  </a:cubicBezTo>
                  <a:close/>
                  <a:moveTo>
                    <a:pt x="270" y="455"/>
                  </a:moveTo>
                  <a:cubicBezTo>
                    <a:pt x="288" y="449"/>
                    <a:pt x="305" y="421"/>
                    <a:pt x="315" y="402"/>
                  </a:cubicBezTo>
                  <a:cubicBezTo>
                    <a:pt x="320" y="397"/>
                    <a:pt x="320" y="397"/>
                    <a:pt x="320" y="397"/>
                  </a:cubicBezTo>
                  <a:cubicBezTo>
                    <a:pt x="324" y="397"/>
                    <a:pt x="328" y="398"/>
                    <a:pt x="332" y="399"/>
                  </a:cubicBezTo>
                  <a:cubicBezTo>
                    <a:pt x="313" y="478"/>
                    <a:pt x="313" y="478"/>
                    <a:pt x="313" y="478"/>
                  </a:cubicBezTo>
                  <a:cubicBezTo>
                    <a:pt x="268" y="457"/>
                    <a:pt x="268" y="457"/>
                    <a:pt x="268" y="457"/>
                  </a:cubicBezTo>
                  <a:lnTo>
                    <a:pt x="270" y="455"/>
                  </a:lnTo>
                  <a:close/>
                  <a:moveTo>
                    <a:pt x="437" y="451"/>
                  </a:moveTo>
                  <a:cubicBezTo>
                    <a:pt x="427" y="436"/>
                    <a:pt x="410" y="423"/>
                    <a:pt x="388" y="413"/>
                  </a:cubicBezTo>
                  <a:cubicBezTo>
                    <a:pt x="415" y="366"/>
                    <a:pt x="406" y="297"/>
                    <a:pt x="406" y="232"/>
                  </a:cubicBezTo>
                  <a:cubicBezTo>
                    <a:pt x="406" y="232"/>
                    <a:pt x="406" y="231"/>
                    <a:pt x="406" y="231"/>
                  </a:cubicBezTo>
                  <a:cubicBezTo>
                    <a:pt x="406" y="220"/>
                    <a:pt x="405" y="209"/>
                    <a:pt x="404" y="199"/>
                  </a:cubicBezTo>
                  <a:cubicBezTo>
                    <a:pt x="400" y="173"/>
                    <a:pt x="393" y="150"/>
                    <a:pt x="381" y="132"/>
                  </a:cubicBezTo>
                  <a:cubicBezTo>
                    <a:pt x="366" y="107"/>
                    <a:pt x="345" y="90"/>
                    <a:pt x="321" y="79"/>
                  </a:cubicBezTo>
                  <a:cubicBezTo>
                    <a:pt x="303" y="73"/>
                    <a:pt x="283" y="70"/>
                    <a:pt x="262" y="70"/>
                  </a:cubicBezTo>
                  <a:cubicBezTo>
                    <a:pt x="242" y="70"/>
                    <a:pt x="223" y="73"/>
                    <a:pt x="207" y="78"/>
                  </a:cubicBezTo>
                  <a:cubicBezTo>
                    <a:pt x="180" y="88"/>
                    <a:pt x="158" y="106"/>
                    <a:pt x="142" y="132"/>
                  </a:cubicBezTo>
                  <a:cubicBezTo>
                    <a:pt x="131" y="150"/>
                    <a:pt x="124" y="173"/>
                    <a:pt x="120" y="199"/>
                  </a:cubicBezTo>
                  <a:cubicBezTo>
                    <a:pt x="119" y="209"/>
                    <a:pt x="118" y="220"/>
                    <a:pt x="118" y="231"/>
                  </a:cubicBezTo>
                  <a:cubicBezTo>
                    <a:pt x="118" y="231"/>
                    <a:pt x="118" y="232"/>
                    <a:pt x="118" y="232"/>
                  </a:cubicBezTo>
                  <a:cubicBezTo>
                    <a:pt x="118" y="296"/>
                    <a:pt x="109" y="365"/>
                    <a:pt x="136" y="412"/>
                  </a:cubicBezTo>
                  <a:cubicBezTo>
                    <a:pt x="113" y="422"/>
                    <a:pt x="96" y="436"/>
                    <a:pt x="86" y="451"/>
                  </a:cubicBezTo>
                  <a:cubicBezTo>
                    <a:pt x="36" y="404"/>
                    <a:pt x="4" y="336"/>
                    <a:pt x="4" y="262"/>
                  </a:cubicBezTo>
                  <a:cubicBezTo>
                    <a:pt x="4" y="120"/>
                    <a:pt x="120" y="4"/>
                    <a:pt x="262" y="4"/>
                  </a:cubicBezTo>
                  <a:cubicBezTo>
                    <a:pt x="404" y="4"/>
                    <a:pt x="520" y="120"/>
                    <a:pt x="520" y="262"/>
                  </a:cubicBezTo>
                  <a:cubicBezTo>
                    <a:pt x="520" y="337"/>
                    <a:pt x="488" y="404"/>
                    <a:pt x="437" y="451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2489199" y="2030752"/>
            <a:ext cx="3589935" cy="2137348"/>
            <a:chOff x="2489199" y="2030752"/>
            <a:chExt cx="3589935" cy="2137348"/>
          </a:xfrm>
        </p:grpSpPr>
        <p:pic>
          <p:nvPicPr>
            <p:cNvPr id="103" name="Picture 5"/>
            <p:cNvPicPr>
              <a:picLocks noChangeAspect="1" noChangeArrowheads="1"/>
            </p:cNvPicPr>
            <p:nvPr/>
          </p:nvPicPr>
          <p:blipFill>
            <a:blip r:embed="rId7" cstate="screen">
              <a:alphaModFix amt="2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37581" y="3237255"/>
              <a:ext cx="3041553" cy="930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Rounded Rectangle 103"/>
            <p:cNvSpPr/>
            <p:nvPr/>
          </p:nvSpPr>
          <p:spPr>
            <a:xfrm>
              <a:off x="4246382" y="3745328"/>
              <a:ext cx="644574" cy="304675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2C95DD"/>
              </a:solidFill>
            </a:ln>
            <a:effectLst>
              <a:glow rad="254000">
                <a:schemeClr val="tx2">
                  <a:alpha val="35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r>
                <a:rPr lang="en-US" sz="900" dirty="0" smtClean="0">
                  <a:solidFill>
                    <a:srgbClr val="FFFFFF"/>
                  </a:solidFill>
                </a:rPr>
                <a:t>7.2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grpSp>
          <p:nvGrpSpPr>
            <p:cNvPr id="105" name="Group 104"/>
            <p:cNvGrpSpPr/>
            <p:nvPr/>
          </p:nvGrpSpPr>
          <p:grpSpPr>
            <a:xfrm>
              <a:off x="3037581" y="3237255"/>
              <a:ext cx="3041553" cy="930845"/>
              <a:chOff x="3037581" y="2030752"/>
              <a:chExt cx="3041553" cy="930845"/>
            </a:xfrm>
          </p:grpSpPr>
          <p:grpSp>
            <p:nvGrpSpPr>
              <p:cNvPr id="123" name="Group 122"/>
              <p:cNvGrpSpPr/>
              <p:nvPr/>
            </p:nvGrpSpPr>
            <p:grpSpPr>
              <a:xfrm>
                <a:off x="3037581" y="2030752"/>
                <a:ext cx="3041553" cy="930845"/>
                <a:chOff x="3037581" y="2030752"/>
                <a:chExt cx="3041553" cy="930845"/>
              </a:xfrm>
            </p:grpSpPr>
            <p:pic>
              <p:nvPicPr>
                <p:cNvPr id="125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037581" y="2030752"/>
                  <a:ext cx="3041553" cy="9308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6" name="Rounded Rectangle 125"/>
                <p:cNvSpPr/>
                <p:nvPr/>
              </p:nvSpPr>
              <p:spPr>
                <a:xfrm>
                  <a:off x="4246382" y="2538825"/>
                  <a:ext cx="644574" cy="304675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solidFill>
                    <a:srgbClr val="2C95DD"/>
                  </a:solidFill>
                </a:ln>
                <a:effectLst>
                  <a:glow rad="254000">
                    <a:schemeClr val="tx2">
                      <a:alpha val="35000"/>
                    </a:schemeClr>
                  </a:glo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457200"/>
                  <a:r>
                    <a:rPr lang="en-US" sz="900" dirty="0" smtClean="0">
                      <a:solidFill>
                        <a:srgbClr val="FFFFFF"/>
                      </a:solidFill>
                    </a:rPr>
                    <a:t>7.2</a:t>
                  </a:r>
                  <a:endParaRPr lang="en-US" sz="9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24" name="Rounded Rectangle 123"/>
              <p:cNvSpPr/>
              <p:nvPr/>
            </p:nvSpPr>
            <p:spPr>
              <a:xfrm>
                <a:off x="4229448" y="2543059"/>
                <a:ext cx="644574" cy="304675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2C95DD"/>
                </a:solidFill>
              </a:ln>
              <a:effectLst>
                <a:glow rad="254000">
                  <a:schemeClr val="tx2">
                    <a:alpha val="35000"/>
                  </a:scheme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1000" dirty="0">
                    <a:solidFill>
                      <a:srgbClr val="2C95DD"/>
                    </a:solidFill>
                  </a:rPr>
                  <a:t>.NOW</a:t>
                </a:r>
              </a:p>
            </p:txBody>
          </p:sp>
        </p:grpSp>
        <p:pic>
          <p:nvPicPr>
            <p:cNvPr id="106" name="Picture 5"/>
            <p:cNvPicPr>
              <a:picLocks noChangeAspect="1" noChangeArrowheads="1"/>
            </p:cNvPicPr>
            <p:nvPr/>
          </p:nvPicPr>
          <p:blipFill>
            <a:blip r:embed="rId7" cstate="screen">
              <a:alphaModFix amt="2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37581" y="2634004"/>
              <a:ext cx="3041553" cy="930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Rounded Rectangle 106"/>
            <p:cNvSpPr/>
            <p:nvPr/>
          </p:nvSpPr>
          <p:spPr>
            <a:xfrm>
              <a:off x="4246382" y="3142077"/>
              <a:ext cx="644574" cy="304675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2C95DD"/>
              </a:solidFill>
            </a:ln>
            <a:effectLst>
              <a:glow rad="254000">
                <a:schemeClr val="tx2">
                  <a:alpha val="35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r>
                <a:rPr lang="en-US" sz="900" dirty="0" smtClean="0">
                  <a:solidFill>
                    <a:srgbClr val="FFFFFF"/>
                  </a:solidFill>
                </a:rPr>
                <a:t>7.2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3037581" y="2634004"/>
              <a:ext cx="3041553" cy="930845"/>
              <a:chOff x="3037581" y="2030752"/>
              <a:chExt cx="3041553" cy="930845"/>
            </a:xfrm>
          </p:grpSpPr>
          <p:grpSp>
            <p:nvGrpSpPr>
              <p:cNvPr id="119" name="Group 118"/>
              <p:cNvGrpSpPr/>
              <p:nvPr/>
            </p:nvGrpSpPr>
            <p:grpSpPr>
              <a:xfrm>
                <a:off x="3037581" y="2030752"/>
                <a:ext cx="3041553" cy="930845"/>
                <a:chOff x="3037581" y="2030752"/>
                <a:chExt cx="3041553" cy="930845"/>
              </a:xfrm>
            </p:grpSpPr>
            <p:pic>
              <p:nvPicPr>
                <p:cNvPr id="121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037581" y="2030752"/>
                  <a:ext cx="3041553" cy="9308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2" name="Rounded Rectangle 121"/>
                <p:cNvSpPr/>
                <p:nvPr/>
              </p:nvSpPr>
              <p:spPr>
                <a:xfrm>
                  <a:off x="4246382" y="2538825"/>
                  <a:ext cx="644574" cy="304675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solidFill>
                    <a:srgbClr val="2C95DD"/>
                  </a:solidFill>
                </a:ln>
                <a:effectLst>
                  <a:glow rad="254000">
                    <a:schemeClr val="tx2">
                      <a:alpha val="35000"/>
                    </a:schemeClr>
                  </a:glo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457200"/>
                  <a:r>
                    <a:rPr lang="en-US" sz="900" dirty="0" smtClean="0">
                      <a:solidFill>
                        <a:srgbClr val="FFFFFF"/>
                      </a:solidFill>
                    </a:rPr>
                    <a:t>7.2</a:t>
                  </a:r>
                  <a:endParaRPr lang="en-US" sz="9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20" name="Rounded Rectangle 119"/>
              <p:cNvSpPr/>
              <p:nvPr/>
            </p:nvSpPr>
            <p:spPr>
              <a:xfrm>
                <a:off x="4229448" y="2543059"/>
                <a:ext cx="644574" cy="304675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2C95DD"/>
                </a:solidFill>
              </a:ln>
              <a:effectLst>
                <a:glow rad="254000">
                  <a:schemeClr val="tx2">
                    <a:alpha val="35000"/>
                  </a:scheme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1000" dirty="0">
                    <a:solidFill>
                      <a:srgbClr val="2C95DD"/>
                    </a:solidFill>
                  </a:rPr>
                  <a:t>.NOW</a:t>
                </a:r>
              </a:p>
            </p:txBody>
          </p:sp>
        </p:grpSp>
        <p:pic>
          <p:nvPicPr>
            <p:cNvPr id="109" name="Picture 5"/>
            <p:cNvPicPr>
              <a:picLocks noChangeAspect="1" noChangeArrowheads="1"/>
            </p:cNvPicPr>
            <p:nvPr/>
          </p:nvPicPr>
          <p:blipFill>
            <a:blip r:embed="rId7" cstate="screen">
              <a:alphaModFix amt="2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37581" y="2030752"/>
              <a:ext cx="3041553" cy="930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" name="Rounded Rectangle 109"/>
            <p:cNvSpPr/>
            <p:nvPr/>
          </p:nvSpPr>
          <p:spPr>
            <a:xfrm>
              <a:off x="4246382" y="2538825"/>
              <a:ext cx="644574" cy="304675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2C95DD"/>
              </a:solidFill>
            </a:ln>
            <a:effectLst>
              <a:glow rad="254000">
                <a:schemeClr val="tx2">
                  <a:alpha val="35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r>
                <a:rPr lang="en-US" sz="900" dirty="0" smtClean="0">
                  <a:solidFill>
                    <a:srgbClr val="FFFFFF"/>
                  </a:solidFill>
                </a:rPr>
                <a:t>7.2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3037581" y="2030752"/>
              <a:ext cx="3041553" cy="930845"/>
              <a:chOff x="3037581" y="2030752"/>
              <a:chExt cx="3041553" cy="930845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3037581" y="2030752"/>
                <a:ext cx="3041553" cy="930845"/>
                <a:chOff x="3037581" y="2030752"/>
                <a:chExt cx="3041553" cy="930845"/>
              </a:xfrm>
            </p:grpSpPr>
            <p:pic>
              <p:nvPicPr>
                <p:cNvPr id="117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037581" y="2030752"/>
                  <a:ext cx="3041553" cy="9308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8" name="Rounded Rectangle 117"/>
                <p:cNvSpPr/>
                <p:nvPr/>
              </p:nvSpPr>
              <p:spPr>
                <a:xfrm>
                  <a:off x="4246382" y="2538825"/>
                  <a:ext cx="644574" cy="304675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solidFill>
                    <a:srgbClr val="2C95DD"/>
                  </a:solidFill>
                </a:ln>
                <a:effectLst>
                  <a:glow rad="254000">
                    <a:schemeClr val="tx2">
                      <a:alpha val="35000"/>
                    </a:schemeClr>
                  </a:glo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457200"/>
                  <a:r>
                    <a:rPr lang="en-US" sz="900" dirty="0" smtClean="0">
                      <a:solidFill>
                        <a:srgbClr val="FFFFFF"/>
                      </a:solidFill>
                    </a:rPr>
                    <a:t>7.2</a:t>
                  </a:r>
                  <a:endParaRPr lang="en-US" sz="9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16" name="Rounded Rectangle 115"/>
              <p:cNvSpPr/>
              <p:nvPr/>
            </p:nvSpPr>
            <p:spPr>
              <a:xfrm>
                <a:off x="4229448" y="2543059"/>
                <a:ext cx="644574" cy="304675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2C95DD"/>
                </a:solidFill>
              </a:ln>
              <a:effectLst>
                <a:glow rad="254000">
                  <a:schemeClr val="tx2">
                    <a:alpha val="35000"/>
                  </a:scheme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1000" dirty="0">
                    <a:solidFill>
                      <a:srgbClr val="2C95DD"/>
                    </a:solidFill>
                  </a:rPr>
                  <a:t>.NOW</a:t>
                </a:r>
              </a:p>
            </p:txBody>
          </p:sp>
        </p:grpSp>
        <p:sp>
          <p:nvSpPr>
            <p:cNvPr id="112" name="Freeform 6"/>
            <p:cNvSpPr>
              <a:spLocks noEditPoints="1"/>
            </p:cNvSpPr>
            <p:nvPr/>
          </p:nvSpPr>
          <p:spPr bwMode="auto">
            <a:xfrm>
              <a:off x="2489199" y="2442939"/>
              <a:ext cx="459483" cy="459111"/>
            </a:xfrm>
            <a:custGeom>
              <a:avLst/>
              <a:gdLst>
                <a:gd name="T0" fmla="*/ 262 w 524"/>
                <a:gd name="T1" fmla="*/ 524 h 524"/>
                <a:gd name="T2" fmla="*/ 262 w 524"/>
                <a:gd name="T3" fmla="*/ 4 h 524"/>
                <a:gd name="T4" fmla="*/ 331 w 524"/>
                <a:gd name="T5" fmla="*/ 363 h 524"/>
                <a:gd name="T6" fmla="*/ 374 w 524"/>
                <a:gd name="T7" fmla="*/ 272 h 524"/>
                <a:gd name="T8" fmla="*/ 390 w 524"/>
                <a:gd name="T9" fmla="*/ 226 h 524"/>
                <a:gd name="T10" fmla="*/ 358 w 524"/>
                <a:gd name="T11" fmla="*/ 86 h 524"/>
                <a:gd name="T12" fmla="*/ 303 w 524"/>
                <a:gd name="T13" fmla="*/ 48 h 524"/>
                <a:gd name="T14" fmla="*/ 353 w 524"/>
                <a:gd name="T15" fmla="*/ 88 h 524"/>
                <a:gd name="T16" fmla="*/ 392 w 524"/>
                <a:gd name="T17" fmla="*/ 150 h 524"/>
                <a:gd name="T18" fmla="*/ 373 w 524"/>
                <a:gd name="T19" fmla="*/ 206 h 524"/>
                <a:gd name="T20" fmla="*/ 313 w 524"/>
                <a:gd name="T21" fmla="*/ 119 h 524"/>
                <a:gd name="T22" fmla="*/ 264 w 524"/>
                <a:gd name="T23" fmla="*/ 119 h 524"/>
                <a:gd name="T24" fmla="*/ 186 w 524"/>
                <a:gd name="T25" fmla="*/ 126 h 524"/>
                <a:gd name="T26" fmla="*/ 146 w 524"/>
                <a:gd name="T27" fmla="*/ 204 h 524"/>
                <a:gd name="T28" fmla="*/ 128 w 524"/>
                <a:gd name="T29" fmla="*/ 150 h 524"/>
                <a:gd name="T30" fmla="*/ 152 w 524"/>
                <a:gd name="T31" fmla="*/ 97 h 524"/>
                <a:gd name="T32" fmla="*/ 150 w 524"/>
                <a:gd name="T33" fmla="*/ 66 h 524"/>
                <a:gd name="T34" fmla="*/ 227 w 524"/>
                <a:gd name="T35" fmla="*/ 63 h 524"/>
                <a:gd name="T36" fmla="*/ 303 w 524"/>
                <a:gd name="T37" fmla="*/ 44 h 524"/>
                <a:gd name="T38" fmla="*/ 149 w 524"/>
                <a:gd name="T39" fmla="*/ 62 h 524"/>
                <a:gd name="T40" fmla="*/ 133 w 524"/>
                <a:gd name="T41" fmla="*/ 219 h 524"/>
                <a:gd name="T42" fmla="*/ 140 w 524"/>
                <a:gd name="T43" fmla="*/ 272 h 524"/>
                <a:gd name="T44" fmla="*/ 166 w 524"/>
                <a:gd name="T45" fmla="*/ 340 h 524"/>
                <a:gd name="T46" fmla="*/ 4 w 524"/>
                <a:gd name="T47" fmla="*/ 262 h 524"/>
                <a:gd name="T48" fmla="*/ 261 w 524"/>
                <a:gd name="T49" fmla="*/ 398 h 524"/>
                <a:gd name="T50" fmla="*/ 318 w 524"/>
                <a:gd name="T51" fmla="*/ 376 h 524"/>
                <a:gd name="T52" fmla="*/ 260 w 524"/>
                <a:gd name="T53" fmla="*/ 428 h 524"/>
                <a:gd name="T54" fmla="*/ 202 w 524"/>
                <a:gd name="T55" fmla="*/ 376 h 524"/>
                <a:gd name="T56" fmla="*/ 259 w 524"/>
                <a:gd name="T57" fmla="*/ 398 h 524"/>
                <a:gd name="T58" fmla="*/ 307 w 524"/>
                <a:gd name="T59" fmla="*/ 381 h 524"/>
                <a:gd name="T60" fmla="*/ 260 w 524"/>
                <a:gd name="T61" fmla="*/ 394 h 524"/>
                <a:gd name="T62" fmla="*/ 259 w 524"/>
                <a:gd name="T63" fmla="*/ 394 h 524"/>
                <a:gd name="T64" fmla="*/ 212 w 524"/>
                <a:gd name="T65" fmla="*/ 380 h 524"/>
                <a:gd name="T66" fmla="*/ 150 w 524"/>
                <a:gd name="T67" fmla="*/ 286 h 524"/>
                <a:gd name="T68" fmla="*/ 195 w 524"/>
                <a:gd name="T69" fmla="*/ 126 h 524"/>
                <a:gd name="T70" fmla="*/ 309 w 524"/>
                <a:gd name="T71" fmla="*/ 124 h 524"/>
                <a:gd name="T72" fmla="*/ 370 w 524"/>
                <a:gd name="T73" fmla="*/ 214 h 524"/>
                <a:gd name="T74" fmla="*/ 370 w 524"/>
                <a:gd name="T75" fmla="*/ 234 h 524"/>
                <a:gd name="T76" fmla="*/ 351 w 524"/>
                <a:gd name="T77" fmla="*/ 337 h 524"/>
                <a:gd name="T78" fmla="*/ 134 w 524"/>
                <a:gd name="T79" fmla="*/ 224 h 524"/>
                <a:gd name="T80" fmla="*/ 146 w 524"/>
                <a:gd name="T81" fmla="*/ 268 h 524"/>
                <a:gd name="T82" fmla="*/ 134 w 524"/>
                <a:gd name="T83" fmla="*/ 226 h 524"/>
                <a:gd name="T84" fmla="*/ 386 w 524"/>
                <a:gd name="T85" fmla="*/ 262 h 524"/>
                <a:gd name="T86" fmla="*/ 374 w 524"/>
                <a:gd name="T87" fmla="*/ 234 h 524"/>
                <a:gd name="T88" fmla="*/ 262 w 524"/>
                <a:gd name="T89" fmla="*/ 520 h 524"/>
                <a:gd name="T90" fmla="*/ 193 w 524"/>
                <a:gd name="T91" fmla="*/ 367 h 524"/>
                <a:gd name="T92" fmla="*/ 246 w 524"/>
                <a:gd name="T93" fmla="*/ 426 h 524"/>
                <a:gd name="T94" fmla="*/ 320 w 524"/>
                <a:gd name="T95" fmla="*/ 380 h 524"/>
                <a:gd name="T96" fmla="*/ 414 w 524"/>
                <a:gd name="T97" fmla="*/ 388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4" h="524">
                  <a:moveTo>
                    <a:pt x="262" y="0"/>
                  </a:moveTo>
                  <a:cubicBezTo>
                    <a:pt x="118" y="0"/>
                    <a:pt x="0" y="118"/>
                    <a:pt x="0" y="262"/>
                  </a:cubicBezTo>
                  <a:cubicBezTo>
                    <a:pt x="0" y="406"/>
                    <a:pt x="118" y="524"/>
                    <a:pt x="262" y="524"/>
                  </a:cubicBezTo>
                  <a:cubicBezTo>
                    <a:pt x="406" y="524"/>
                    <a:pt x="524" y="406"/>
                    <a:pt x="524" y="262"/>
                  </a:cubicBezTo>
                  <a:cubicBezTo>
                    <a:pt x="524" y="118"/>
                    <a:pt x="406" y="0"/>
                    <a:pt x="262" y="0"/>
                  </a:cubicBezTo>
                  <a:close/>
                  <a:moveTo>
                    <a:pt x="262" y="4"/>
                  </a:moveTo>
                  <a:cubicBezTo>
                    <a:pt x="404" y="4"/>
                    <a:pt x="520" y="120"/>
                    <a:pt x="520" y="262"/>
                  </a:cubicBezTo>
                  <a:cubicBezTo>
                    <a:pt x="520" y="320"/>
                    <a:pt x="501" y="374"/>
                    <a:pt x="468" y="417"/>
                  </a:cubicBezTo>
                  <a:cubicBezTo>
                    <a:pt x="444" y="392"/>
                    <a:pt x="395" y="372"/>
                    <a:pt x="331" y="363"/>
                  </a:cubicBezTo>
                  <a:cubicBezTo>
                    <a:pt x="337" y="357"/>
                    <a:pt x="345" y="349"/>
                    <a:pt x="354" y="340"/>
                  </a:cubicBezTo>
                  <a:cubicBezTo>
                    <a:pt x="376" y="316"/>
                    <a:pt x="374" y="286"/>
                    <a:pt x="374" y="286"/>
                  </a:cubicBezTo>
                  <a:cubicBezTo>
                    <a:pt x="374" y="272"/>
                    <a:pt x="374" y="272"/>
                    <a:pt x="374" y="272"/>
                  </a:cubicBezTo>
                  <a:cubicBezTo>
                    <a:pt x="380" y="272"/>
                    <a:pt x="380" y="272"/>
                    <a:pt x="380" y="272"/>
                  </a:cubicBezTo>
                  <a:cubicBezTo>
                    <a:pt x="386" y="272"/>
                    <a:pt x="390" y="268"/>
                    <a:pt x="390" y="262"/>
                  </a:cubicBezTo>
                  <a:cubicBezTo>
                    <a:pt x="390" y="226"/>
                    <a:pt x="390" y="226"/>
                    <a:pt x="390" y="226"/>
                  </a:cubicBezTo>
                  <a:cubicBezTo>
                    <a:pt x="390" y="223"/>
                    <a:pt x="389" y="220"/>
                    <a:pt x="386" y="218"/>
                  </a:cubicBezTo>
                  <a:cubicBezTo>
                    <a:pt x="388" y="206"/>
                    <a:pt x="392" y="185"/>
                    <a:pt x="396" y="150"/>
                  </a:cubicBezTo>
                  <a:cubicBezTo>
                    <a:pt x="399" y="118"/>
                    <a:pt x="381" y="98"/>
                    <a:pt x="358" y="86"/>
                  </a:cubicBezTo>
                  <a:cubicBezTo>
                    <a:pt x="358" y="79"/>
                    <a:pt x="355" y="64"/>
                    <a:pt x="335" y="52"/>
                  </a:cubicBezTo>
                  <a:cubicBezTo>
                    <a:pt x="327" y="46"/>
                    <a:pt x="316" y="44"/>
                    <a:pt x="303" y="44"/>
                  </a:cubicBezTo>
                  <a:cubicBezTo>
                    <a:pt x="303" y="48"/>
                    <a:pt x="303" y="48"/>
                    <a:pt x="303" y="48"/>
                  </a:cubicBezTo>
                  <a:cubicBezTo>
                    <a:pt x="316" y="48"/>
                    <a:pt x="326" y="50"/>
                    <a:pt x="333" y="55"/>
                  </a:cubicBezTo>
                  <a:cubicBezTo>
                    <a:pt x="350" y="66"/>
                    <a:pt x="353" y="77"/>
                    <a:pt x="354" y="83"/>
                  </a:cubicBezTo>
                  <a:cubicBezTo>
                    <a:pt x="354" y="85"/>
                    <a:pt x="354" y="87"/>
                    <a:pt x="353" y="88"/>
                  </a:cubicBezTo>
                  <a:cubicBezTo>
                    <a:pt x="355" y="88"/>
                    <a:pt x="356" y="89"/>
                    <a:pt x="357" y="90"/>
                  </a:cubicBezTo>
                  <a:cubicBezTo>
                    <a:pt x="365" y="94"/>
                    <a:pt x="373" y="100"/>
                    <a:pt x="378" y="106"/>
                  </a:cubicBezTo>
                  <a:cubicBezTo>
                    <a:pt x="389" y="118"/>
                    <a:pt x="393" y="133"/>
                    <a:pt x="392" y="150"/>
                  </a:cubicBezTo>
                  <a:cubicBezTo>
                    <a:pt x="386" y="203"/>
                    <a:pt x="382" y="223"/>
                    <a:pt x="380" y="230"/>
                  </a:cubicBezTo>
                  <a:cubicBezTo>
                    <a:pt x="374" y="230"/>
                    <a:pt x="374" y="230"/>
                    <a:pt x="374" y="230"/>
                  </a:cubicBezTo>
                  <a:cubicBezTo>
                    <a:pt x="374" y="225"/>
                    <a:pt x="374" y="218"/>
                    <a:pt x="373" y="206"/>
                  </a:cubicBezTo>
                  <a:cubicBezTo>
                    <a:pt x="372" y="180"/>
                    <a:pt x="362" y="141"/>
                    <a:pt x="324" y="120"/>
                  </a:cubicBezTo>
                  <a:cubicBezTo>
                    <a:pt x="323" y="119"/>
                    <a:pt x="321" y="119"/>
                    <a:pt x="319" y="118"/>
                  </a:cubicBezTo>
                  <a:cubicBezTo>
                    <a:pt x="318" y="118"/>
                    <a:pt x="316" y="119"/>
                    <a:pt x="313" y="119"/>
                  </a:cubicBezTo>
                  <a:cubicBezTo>
                    <a:pt x="312" y="120"/>
                    <a:pt x="310" y="120"/>
                    <a:pt x="309" y="120"/>
                  </a:cubicBezTo>
                  <a:cubicBezTo>
                    <a:pt x="305" y="121"/>
                    <a:pt x="301" y="121"/>
                    <a:pt x="296" y="121"/>
                  </a:cubicBezTo>
                  <a:cubicBezTo>
                    <a:pt x="286" y="121"/>
                    <a:pt x="275" y="120"/>
                    <a:pt x="264" y="119"/>
                  </a:cubicBezTo>
                  <a:cubicBezTo>
                    <a:pt x="253" y="117"/>
                    <a:pt x="241" y="116"/>
                    <a:pt x="230" y="116"/>
                  </a:cubicBezTo>
                  <a:cubicBezTo>
                    <a:pt x="225" y="116"/>
                    <a:pt x="220" y="116"/>
                    <a:pt x="215" y="117"/>
                  </a:cubicBezTo>
                  <a:cubicBezTo>
                    <a:pt x="204" y="118"/>
                    <a:pt x="194" y="121"/>
                    <a:pt x="186" y="126"/>
                  </a:cubicBezTo>
                  <a:cubicBezTo>
                    <a:pt x="186" y="125"/>
                    <a:pt x="186" y="125"/>
                    <a:pt x="186" y="125"/>
                  </a:cubicBezTo>
                  <a:cubicBezTo>
                    <a:pt x="185" y="126"/>
                    <a:pt x="184" y="127"/>
                    <a:pt x="183" y="128"/>
                  </a:cubicBezTo>
                  <a:cubicBezTo>
                    <a:pt x="157" y="148"/>
                    <a:pt x="148" y="177"/>
                    <a:pt x="146" y="204"/>
                  </a:cubicBezTo>
                  <a:cubicBezTo>
                    <a:pt x="145" y="218"/>
                    <a:pt x="145" y="225"/>
                    <a:pt x="145" y="230"/>
                  </a:cubicBezTo>
                  <a:cubicBezTo>
                    <a:pt x="140" y="230"/>
                    <a:pt x="140" y="230"/>
                    <a:pt x="140" y="230"/>
                  </a:cubicBezTo>
                  <a:cubicBezTo>
                    <a:pt x="138" y="223"/>
                    <a:pt x="134" y="203"/>
                    <a:pt x="128" y="150"/>
                  </a:cubicBezTo>
                  <a:cubicBezTo>
                    <a:pt x="126" y="133"/>
                    <a:pt x="131" y="118"/>
                    <a:pt x="141" y="106"/>
                  </a:cubicBezTo>
                  <a:cubicBezTo>
                    <a:pt x="143" y="104"/>
                    <a:pt x="146" y="102"/>
                    <a:pt x="148" y="100"/>
                  </a:cubicBezTo>
                  <a:cubicBezTo>
                    <a:pt x="149" y="99"/>
                    <a:pt x="150" y="98"/>
                    <a:pt x="152" y="97"/>
                  </a:cubicBezTo>
                  <a:cubicBezTo>
                    <a:pt x="151" y="96"/>
                    <a:pt x="150" y="95"/>
                    <a:pt x="150" y="94"/>
                  </a:cubicBezTo>
                  <a:cubicBezTo>
                    <a:pt x="147" y="90"/>
                    <a:pt x="146" y="86"/>
                    <a:pt x="145" y="83"/>
                  </a:cubicBezTo>
                  <a:cubicBezTo>
                    <a:pt x="144" y="77"/>
                    <a:pt x="145" y="71"/>
                    <a:pt x="150" y="66"/>
                  </a:cubicBezTo>
                  <a:cubicBezTo>
                    <a:pt x="155" y="67"/>
                    <a:pt x="168" y="70"/>
                    <a:pt x="184" y="70"/>
                  </a:cubicBezTo>
                  <a:cubicBezTo>
                    <a:pt x="196" y="70"/>
                    <a:pt x="207" y="68"/>
                    <a:pt x="217" y="66"/>
                  </a:cubicBezTo>
                  <a:cubicBezTo>
                    <a:pt x="220" y="65"/>
                    <a:pt x="223" y="64"/>
                    <a:pt x="227" y="63"/>
                  </a:cubicBezTo>
                  <a:cubicBezTo>
                    <a:pt x="249" y="57"/>
                    <a:pt x="278" y="48"/>
                    <a:pt x="303" y="48"/>
                  </a:cubicBezTo>
                  <a:cubicBezTo>
                    <a:pt x="303" y="44"/>
                    <a:pt x="303" y="44"/>
                    <a:pt x="303" y="44"/>
                  </a:cubicBezTo>
                  <a:cubicBezTo>
                    <a:pt x="303" y="44"/>
                    <a:pt x="303" y="44"/>
                    <a:pt x="303" y="44"/>
                  </a:cubicBezTo>
                  <a:cubicBezTo>
                    <a:pt x="274" y="44"/>
                    <a:pt x="238" y="56"/>
                    <a:pt x="216" y="62"/>
                  </a:cubicBezTo>
                  <a:cubicBezTo>
                    <a:pt x="205" y="65"/>
                    <a:pt x="194" y="66"/>
                    <a:pt x="184" y="66"/>
                  </a:cubicBezTo>
                  <a:cubicBezTo>
                    <a:pt x="164" y="66"/>
                    <a:pt x="149" y="62"/>
                    <a:pt x="149" y="62"/>
                  </a:cubicBezTo>
                  <a:cubicBezTo>
                    <a:pt x="137" y="72"/>
                    <a:pt x="139" y="85"/>
                    <a:pt x="146" y="96"/>
                  </a:cubicBezTo>
                  <a:cubicBezTo>
                    <a:pt x="131" y="109"/>
                    <a:pt x="121" y="126"/>
                    <a:pt x="124" y="150"/>
                  </a:cubicBezTo>
                  <a:cubicBezTo>
                    <a:pt x="128" y="186"/>
                    <a:pt x="131" y="206"/>
                    <a:pt x="133" y="219"/>
                  </a:cubicBezTo>
                  <a:cubicBezTo>
                    <a:pt x="131" y="220"/>
                    <a:pt x="130" y="223"/>
                    <a:pt x="130" y="226"/>
                  </a:cubicBezTo>
                  <a:cubicBezTo>
                    <a:pt x="130" y="262"/>
                    <a:pt x="130" y="262"/>
                    <a:pt x="130" y="262"/>
                  </a:cubicBezTo>
                  <a:cubicBezTo>
                    <a:pt x="130" y="268"/>
                    <a:pt x="134" y="272"/>
                    <a:pt x="140" y="272"/>
                  </a:cubicBezTo>
                  <a:cubicBezTo>
                    <a:pt x="146" y="272"/>
                    <a:pt x="146" y="272"/>
                    <a:pt x="146" y="272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4" y="318"/>
                    <a:pt x="166" y="340"/>
                  </a:cubicBezTo>
                  <a:cubicBezTo>
                    <a:pt x="175" y="349"/>
                    <a:pt x="183" y="357"/>
                    <a:pt x="189" y="364"/>
                  </a:cubicBezTo>
                  <a:cubicBezTo>
                    <a:pt x="127" y="372"/>
                    <a:pt x="79" y="391"/>
                    <a:pt x="56" y="417"/>
                  </a:cubicBezTo>
                  <a:cubicBezTo>
                    <a:pt x="23" y="373"/>
                    <a:pt x="4" y="320"/>
                    <a:pt x="4" y="262"/>
                  </a:cubicBezTo>
                  <a:cubicBezTo>
                    <a:pt x="4" y="120"/>
                    <a:pt x="120" y="4"/>
                    <a:pt x="262" y="4"/>
                  </a:cubicBezTo>
                  <a:close/>
                  <a:moveTo>
                    <a:pt x="260" y="398"/>
                  </a:moveTo>
                  <a:cubicBezTo>
                    <a:pt x="260" y="398"/>
                    <a:pt x="260" y="398"/>
                    <a:pt x="261" y="398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300" y="397"/>
                    <a:pt x="310" y="383"/>
                    <a:pt x="310" y="383"/>
                  </a:cubicBezTo>
                  <a:cubicBezTo>
                    <a:pt x="310" y="383"/>
                    <a:pt x="313" y="380"/>
                    <a:pt x="318" y="376"/>
                  </a:cubicBezTo>
                  <a:cubicBezTo>
                    <a:pt x="318" y="376"/>
                    <a:pt x="318" y="377"/>
                    <a:pt x="317" y="377"/>
                  </a:cubicBezTo>
                  <a:cubicBezTo>
                    <a:pt x="271" y="423"/>
                    <a:pt x="271" y="423"/>
                    <a:pt x="271" y="423"/>
                  </a:cubicBezTo>
                  <a:cubicBezTo>
                    <a:pt x="268" y="426"/>
                    <a:pt x="264" y="428"/>
                    <a:pt x="260" y="428"/>
                  </a:cubicBezTo>
                  <a:cubicBezTo>
                    <a:pt x="256" y="428"/>
                    <a:pt x="252" y="426"/>
                    <a:pt x="249" y="423"/>
                  </a:cubicBezTo>
                  <a:cubicBezTo>
                    <a:pt x="203" y="377"/>
                    <a:pt x="203" y="377"/>
                    <a:pt x="203" y="377"/>
                  </a:cubicBezTo>
                  <a:cubicBezTo>
                    <a:pt x="203" y="377"/>
                    <a:pt x="202" y="377"/>
                    <a:pt x="202" y="376"/>
                  </a:cubicBezTo>
                  <a:cubicBezTo>
                    <a:pt x="207" y="381"/>
                    <a:pt x="209" y="383"/>
                    <a:pt x="209" y="383"/>
                  </a:cubicBezTo>
                  <a:cubicBezTo>
                    <a:pt x="209" y="383"/>
                    <a:pt x="219" y="397"/>
                    <a:pt x="259" y="398"/>
                  </a:cubicBezTo>
                  <a:cubicBezTo>
                    <a:pt x="259" y="398"/>
                    <a:pt x="259" y="398"/>
                    <a:pt x="259" y="398"/>
                  </a:cubicBezTo>
                  <a:cubicBezTo>
                    <a:pt x="259" y="398"/>
                    <a:pt x="259" y="398"/>
                    <a:pt x="260" y="398"/>
                  </a:cubicBezTo>
                  <a:close/>
                  <a:moveTo>
                    <a:pt x="307" y="380"/>
                  </a:moveTo>
                  <a:cubicBezTo>
                    <a:pt x="307" y="380"/>
                    <a:pt x="307" y="380"/>
                    <a:pt x="307" y="381"/>
                  </a:cubicBezTo>
                  <a:cubicBezTo>
                    <a:pt x="307" y="381"/>
                    <a:pt x="297" y="394"/>
                    <a:pt x="261" y="394"/>
                  </a:cubicBezTo>
                  <a:cubicBezTo>
                    <a:pt x="261" y="394"/>
                    <a:pt x="260" y="394"/>
                    <a:pt x="260" y="394"/>
                  </a:cubicBezTo>
                  <a:cubicBezTo>
                    <a:pt x="260" y="394"/>
                    <a:pt x="260" y="394"/>
                    <a:pt x="260" y="394"/>
                  </a:cubicBezTo>
                  <a:cubicBezTo>
                    <a:pt x="260" y="394"/>
                    <a:pt x="260" y="394"/>
                    <a:pt x="260" y="394"/>
                  </a:cubicBezTo>
                  <a:cubicBezTo>
                    <a:pt x="259" y="394"/>
                    <a:pt x="259" y="394"/>
                    <a:pt x="259" y="394"/>
                  </a:cubicBezTo>
                  <a:cubicBezTo>
                    <a:pt x="259" y="394"/>
                    <a:pt x="259" y="394"/>
                    <a:pt x="259" y="394"/>
                  </a:cubicBezTo>
                  <a:cubicBezTo>
                    <a:pt x="259" y="394"/>
                    <a:pt x="259" y="394"/>
                    <a:pt x="259" y="394"/>
                  </a:cubicBezTo>
                  <a:cubicBezTo>
                    <a:pt x="222" y="394"/>
                    <a:pt x="213" y="381"/>
                    <a:pt x="213" y="381"/>
                  </a:cubicBezTo>
                  <a:cubicBezTo>
                    <a:pt x="212" y="381"/>
                    <a:pt x="212" y="380"/>
                    <a:pt x="212" y="380"/>
                  </a:cubicBezTo>
                  <a:cubicBezTo>
                    <a:pt x="212" y="380"/>
                    <a:pt x="193" y="362"/>
                    <a:pt x="169" y="337"/>
                  </a:cubicBezTo>
                  <a:cubicBezTo>
                    <a:pt x="148" y="317"/>
                    <a:pt x="150" y="287"/>
                    <a:pt x="150" y="286"/>
                  </a:cubicBezTo>
                  <a:cubicBezTo>
                    <a:pt x="150" y="286"/>
                    <a:pt x="150" y="286"/>
                    <a:pt x="150" y="286"/>
                  </a:cubicBezTo>
                  <a:cubicBezTo>
                    <a:pt x="150" y="209"/>
                    <a:pt x="150" y="209"/>
                    <a:pt x="150" y="209"/>
                  </a:cubicBezTo>
                  <a:cubicBezTo>
                    <a:pt x="150" y="207"/>
                    <a:pt x="150" y="206"/>
                    <a:pt x="150" y="204"/>
                  </a:cubicBezTo>
                  <a:cubicBezTo>
                    <a:pt x="153" y="176"/>
                    <a:pt x="163" y="144"/>
                    <a:pt x="195" y="126"/>
                  </a:cubicBezTo>
                  <a:cubicBezTo>
                    <a:pt x="205" y="121"/>
                    <a:pt x="218" y="120"/>
                    <a:pt x="230" y="120"/>
                  </a:cubicBezTo>
                  <a:cubicBezTo>
                    <a:pt x="252" y="120"/>
                    <a:pt x="275" y="125"/>
                    <a:pt x="296" y="125"/>
                  </a:cubicBezTo>
                  <a:cubicBezTo>
                    <a:pt x="301" y="125"/>
                    <a:pt x="305" y="125"/>
                    <a:pt x="309" y="124"/>
                  </a:cubicBezTo>
                  <a:cubicBezTo>
                    <a:pt x="313" y="124"/>
                    <a:pt x="316" y="123"/>
                    <a:pt x="319" y="122"/>
                  </a:cubicBezTo>
                  <a:cubicBezTo>
                    <a:pt x="357" y="140"/>
                    <a:pt x="368" y="176"/>
                    <a:pt x="369" y="206"/>
                  </a:cubicBezTo>
                  <a:cubicBezTo>
                    <a:pt x="370" y="209"/>
                    <a:pt x="370" y="212"/>
                    <a:pt x="370" y="214"/>
                  </a:cubicBezTo>
                  <a:cubicBezTo>
                    <a:pt x="370" y="233"/>
                    <a:pt x="370" y="233"/>
                    <a:pt x="370" y="233"/>
                  </a:cubicBezTo>
                  <a:cubicBezTo>
                    <a:pt x="370" y="234"/>
                    <a:pt x="370" y="234"/>
                    <a:pt x="370" y="234"/>
                  </a:cubicBezTo>
                  <a:cubicBezTo>
                    <a:pt x="370" y="234"/>
                    <a:pt x="370" y="234"/>
                    <a:pt x="370" y="234"/>
                  </a:cubicBezTo>
                  <a:cubicBezTo>
                    <a:pt x="370" y="286"/>
                    <a:pt x="370" y="286"/>
                    <a:pt x="370" y="286"/>
                  </a:cubicBezTo>
                  <a:cubicBezTo>
                    <a:pt x="370" y="286"/>
                    <a:pt x="370" y="286"/>
                    <a:pt x="370" y="286"/>
                  </a:cubicBezTo>
                  <a:cubicBezTo>
                    <a:pt x="370" y="287"/>
                    <a:pt x="372" y="315"/>
                    <a:pt x="351" y="337"/>
                  </a:cubicBezTo>
                  <a:cubicBezTo>
                    <a:pt x="327" y="363"/>
                    <a:pt x="308" y="380"/>
                    <a:pt x="307" y="380"/>
                  </a:cubicBezTo>
                  <a:close/>
                  <a:moveTo>
                    <a:pt x="134" y="226"/>
                  </a:moveTo>
                  <a:cubicBezTo>
                    <a:pt x="134" y="225"/>
                    <a:pt x="134" y="225"/>
                    <a:pt x="134" y="224"/>
                  </a:cubicBezTo>
                  <a:cubicBezTo>
                    <a:pt x="136" y="232"/>
                    <a:pt x="137" y="234"/>
                    <a:pt x="137" y="234"/>
                  </a:cubicBezTo>
                  <a:cubicBezTo>
                    <a:pt x="146" y="234"/>
                    <a:pt x="146" y="234"/>
                    <a:pt x="146" y="234"/>
                  </a:cubicBezTo>
                  <a:cubicBezTo>
                    <a:pt x="146" y="268"/>
                    <a:pt x="146" y="268"/>
                    <a:pt x="146" y="268"/>
                  </a:cubicBezTo>
                  <a:cubicBezTo>
                    <a:pt x="140" y="268"/>
                    <a:pt x="140" y="268"/>
                    <a:pt x="140" y="268"/>
                  </a:cubicBezTo>
                  <a:cubicBezTo>
                    <a:pt x="137" y="268"/>
                    <a:pt x="134" y="265"/>
                    <a:pt x="134" y="262"/>
                  </a:cubicBezTo>
                  <a:lnTo>
                    <a:pt x="134" y="226"/>
                  </a:lnTo>
                  <a:close/>
                  <a:moveTo>
                    <a:pt x="385" y="223"/>
                  </a:moveTo>
                  <a:cubicBezTo>
                    <a:pt x="386" y="224"/>
                    <a:pt x="386" y="225"/>
                    <a:pt x="386" y="226"/>
                  </a:cubicBezTo>
                  <a:cubicBezTo>
                    <a:pt x="386" y="262"/>
                    <a:pt x="386" y="262"/>
                    <a:pt x="386" y="262"/>
                  </a:cubicBezTo>
                  <a:cubicBezTo>
                    <a:pt x="386" y="265"/>
                    <a:pt x="383" y="268"/>
                    <a:pt x="380" y="268"/>
                  </a:cubicBezTo>
                  <a:cubicBezTo>
                    <a:pt x="374" y="268"/>
                    <a:pt x="374" y="268"/>
                    <a:pt x="374" y="268"/>
                  </a:cubicBezTo>
                  <a:cubicBezTo>
                    <a:pt x="374" y="234"/>
                    <a:pt x="374" y="234"/>
                    <a:pt x="374" y="234"/>
                  </a:cubicBezTo>
                  <a:cubicBezTo>
                    <a:pt x="383" y="234"/>
                    <a:pt x="383" y="234"/>
                    <a:pt x="383" y="234"/>
                  </a:cubicBezTo>
                  <a:cubicBezTo>
                    <a:pt x="383" y="234"/>
                    <a:pt x="384" y="232"/>
                    <a:pt x="385" y="223"/>
                  </a:cubicBezTo>
                  <a:close/>
                  <a:moveTo>
                    <a:pt x="262" y="520"/>
                  </a:moveTo>
                  <a:cubicBezTo>
                    <a:pt x="179" y="520"/>
                    <a:pt x="105" y="481"/>
                    <a:pt x="58" y="420"/>
                  </a:cubicBezTo>
                  <a:cubicBezTo>
                    <a:pt x="69" y="407"/>
                    <a:pt x="87" y="396"/>
                    <a:pt x="111" y="387"/>
                  </a:cubicBezTo>
                  <a:cubicBezTo>
                    <a:pt x="134" y="378"/>
                    <a:pt x="162" y="371"/>
                    <a:pt x="193" y="367"/>
                  </a:cubicBezTo>
                  <a:cubicBezTo>
                    <a:pt x="195" y="369"/>
                    <a:pt x="197" y="371"/>
                    <a:pt x="198" y="372"/>
                  </a:cubicBezTo>
                  <a:cubicBezTo>
                    <a:pt x="197" y="375"/>
                    <a:pt x="198" y="378"/>
                    <a:pt x="200" y="380"/>
                  </a:cubicBezTo>
                  <a:cubicBezTo>
                    <a:pt x="246" y="426"/>
                    <a:pt x="246" y="426"/>
                    <a:pt x="246" y="426"/>
                  </a:cubicBezTo>
                  <a:cubicBezTo>
                    <a:pt x="250" y="430"/>
                    <a:pt x="255" y="432"/>
                    <a:pt x="260" y="432"/>
                  </a:cubicBezTo>
                  <a:cubicBezTo>
                    <a:pt x="265" y="432"/>
                    <a:pt x="270" y="430"/>
                    <a:pt x="274" y="426"/>
                  </a:cubicBezTo>
                  <a:cubicBezTo>
                    <a:pt x="320" y="380"/>
                    <a:pt x="320" y="380"/>
                    <a:pt x="320" y="380"/>
                  </a:cubicBezTo>
                  <a:cubicBezTo>
                    <a:pt x="322" y="378"/>
                    <a:pt x="323" y="375"/>
                    <a:pt x="322" y="372"/>
                  </a:cubicBezTo>
                  <a:cubicBezTo>
                    <a:pt x="324" y="371"/>
                    <a:pt x="325" y="369"/>
                    <a:pt x="327" y="367"/>
                  </a:cubicBezTo>
                  <a:cubicBezTo>
                    <a:pt x="359" y="371"/>
                    <a:pt x="389" y="378"/>
                    <a:pt x="414" y="388"/>
                  </a:cubicBezTo>
                  <a:cubicBezTo>
                    <a:pt x="436" y="397"/>
                    <a:pt x="454" y="408"/>
                    <a:pt x="466" y="420"/>
                  </a:cubicBezTo>
                  <a:cubicBezTo>
                    <a:pt x="418" y="481"/>
                    <a:pt x="345" y="520"/>
                    <a:pt x="262" y="52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3" name="Freeform 16"/>
            <p:cNvSpPr>
              <a:spLocks noChangeAspect="1" noEditPoints="1"/>
            </p:cNvSpPr>
            <p:nvPr/>
          </p:nvSpPr>
          <p:spPr bwMode="auto">
            <a:xfrm>
              <a:off x="2490928" y="3646982"/>
              <a:ext cx="457569" cy="457200"/>
            </a:xfrm>
            <a:custGeom>
              <a:avLst/>
              <a:gdLst>
                <a:gd name="T0" fmla="*/ 262 w 524"/>
                <a:gd name="T1" fmla="*/ 524 h 524"/>
                <a:gd name="T2" fmla="*/ 262 w 524"/>
                <a:gd name="T3" fmla="*/ 4 h 524"/>
                <a:gd name="T4" fmla="*/ 340 w 524"/>
                <a:gd name="T5" fmla="*/ 365 h 524"/>
                <a:gd name="T6" fmla="*/ 356 w 524"/>
                <a:gd name="T7" fmla="*/ 340 h 524"/>
                <a:gd name="T8" fmla="*/ 382 w 524"/>
                <a:gd name="T9" fmla="*/ 272 h 524"/>
                <a:gd name="T10" fmla="*/ 382 w 524"/>
                <a:gd name="T11" fmla="*/ 216 h 524"/>
                <a:gd name="T12" fmla="*/ 378 w 524"/>
                <a:gd name="T13" fmla="*/ 146 h 524"/>
                <a:gd name="T14" fmla="*/ 162 w 524"/>
                <a:gd name="T15" fmla="*/ 100 h 524"/>
                <a:gd name="T16" fmla="*/ 148 w 524"/>
                <a:gd name="T17" fmla="*/ 216 h 524"/>
                <a:gd name="T18" fmla="*/ 132 w 524"/>
                <a:gd name="T19" fmla="*/ 262 h 524"/>
                <a:gd name="T20" fmla="*/ 148 w 524"/>
                <a:gd name="T21" fmla="*/ 286 h 524"/>
                <a:gd name="T22" fmla="*/ 184 w 524"/>
                <a:gd name="T23" fmla="*/ 364 h 524"/>
                <a:gd name="T24" fmla="*/ 4 w 524"/>
                <a:gd name="T25" fmla="*/ 262 h 524"/>
                <a:gd name="T26" fmla="*/ 256 w 524"/>
                <a:gd name="T27" fmla="*/ 442 h 524"/>
                <a:gd name="T28" fmla="*/ 193 w 524"/>
                <a:gd name="T29" fmla="*/ 367 h 524"/>
                <a:gd name="T30" fmla="*/ 152 w 524"/>
                <a:gd name="T31" fmla="*/ 286 h 524"/>
                <a:gd name="T32" fmla="*/ 181 w 524"/>
                <a:gd name="T33" fmla="*/ 131 h 524"/>
                <a:gd name="T34" fmla="*/ 364 w 524"/>
                <a:gd name="T35" fmla="*/ 238 h 524"/>
                <a:gd name="T36" fmla="*/ 372 w 524"/>
                <a:gd name="T37" fmla="*/ 286 h 524"/>
                <a:gd name="T38" fmla="*/ 309 w 524"/>
                <a:gd name="T39" fmla="*/ 381 h 524"/>
                <a:gd name="T40" fmla="*/ 262 w 524"/>
                <a:gd name="T41" fmla="*/ 394 h 524"/>
                <a:gd name="T42" fmla="*/ 261 w 524"/>
                <a:gd name="T43" fmla="*/ 394 h 524"/>
                <a:gd name="T44" fmla="*/ 214 w 524"/>
                <a:gd name="T45" fmla="*/ 380 h 524"/>
                <a:gd name="T46" fmla="*/ 165 w 524"/>
                <a:gd name="T47" fmla="*/ 103 h 524"/>
                <a:gd name="T48" fmla="*/ 374 w 524"/>
                <a:gd name="T49" fmla="*/ 146 h 524"/>
                <a:gd name="T50" fmla="*/ 346 w 524"/>
                <a:gd name="T51" fmla="*/ 129 h 524"/>
                <a:gd name="T52" fmla="*/ 262 w 524"/>
                <a:gd name="T53" fmla="*/ 150 h 524"/>
                <a:gd name="T54" fmla="*/ 178 w 524"/>
                <a:gd name="T55" fmla="*/ 128 h 524"/>
                <a:gd name="T56" fmla="*/ 152 w 524"/>
                <a:gd name="T57" fmla="*/ 193 h 524"/>
                <a:gd name="T58" fmla="*/ 150 w 524"/>
                <a:gd name="T59" fmla="*/ 148 h 524"/>
                <a:gd name="T60" fmla="*/ 268 w 524"/>
                <a:gd name="T61" fmla="*/ 442 h 524"/>
                <a:gd name="T62" fmla="*/ 376 w 524"/>
                <a:gd name="T63" fmla="*/ 268 h 524"/>
                <a:gd name="T64" fmla="*/ 388 w 524"/>
                <a:gd name="T65" fmla="*/ 226 h 524"/>
                <a:gd name="T66" fmla="*/ 376 w 524"/>
                <a:gd name="T67" fmla="*/ 268 h 524"/>
                <a:gd name="T68" fmla="*/ 142 w 524"/>
                <a:gd name="T69" fmla="*/ 268 h 524"/>
                <a:gd name="T70" fmla="*/ 142 w 524"/>
                <a:gd name="T71" fmla="*/ 220 h 524"/>
                <a:gd name="T72" fmla="*/ 58 w 524"/>
                <a:gd name="T73" fmla="*/ 420 h 524"/>
                <a:gd name="T74" fmla="*/ 208 w 524"/>
                <a:gd name="T75" fmla="*/ 488 h 524"/>
                <a:gd name="T76" fmla="*/ 261 w 524"/>
                <a:gd name="T77" fmla="*/ 398 h 524"/>
                <a:gd name="T78" fmla="*/ 263 w 524"/>
                <a:gd name="T79" fmla="*/ 398 h 524"/>
                <a:gd name="T80" fmla="*/ 313 w 524"/>
                <a:gd name="T81" fmla="*/ 382 h 524"/>
                <a:gd name="T82" fmla="*/ 339 w 524"/>
                <a:gd name="T83" fmla="*/ 369 h 524"/>
                <a:gd name="T84" fmla="*/ 262 w 524"/>
                <a:gd name="T85" fmla="*/ 52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4" h="524">
                  <a:moveTo>
                    <a:pt x="262" y="0"/>
                  </a:moveTo>
                  <a:cubicBezTo>
                    <a:pt x="118" y="0"/>
                    <a:pt x="0" y="118"/>
                    <a:pt x="0" y="262"/>
                  </a:cubicBezTo>
                  <a:cubicBezTo>
                    <a:pt x="0" y="406"/>
                    <a:pt x="118" y="524"/>
                    <a:pt x="262" y="524"/>
                  </a:cubicBezTo>
                  <a:cubicBezTo>
                    <a:pt x="406" y="524"/>
                    <a:pt x="524" y="406"/>
                    <a:pt x="524" y="262"/>
                  </a:cubicBezTo>
                  <a:cubicBezTo>
                    <a:pt x="524" y="118"/>
                    <a:pt x="406" y="0"/>
                    <a:pt x="262" y="0"/>
                  </a:cubicBezTo>
                  <a:close/>
                  <a:moveTo>
                    <a:pt x="262" y="4"/>
                  </a:moveTo>
                  <a:cubicBezTo>
                    <a:pt x="404" y="4"/>
                    <a:pt x="520" y="120"/>
                    <a:pt x="520" y="262"/>
                  </a:cubicBezTo>
                  <a:cubicBezTo>
                    <a:pt x="520" y="320"/>
                    <a:pt x="501" y="374"/>
                    <a:pt x="468" y="417"/>
                  </a:cubicBezTo>
                  <a:cubicBezTo>
                    <a:pt x="445" y="393"/>
                    <a:pt x="400" y="374"/>
                    <a:pt x="340" y="365"/>
                  </a:cubicBezTo>
                  <a:cubicBezTo>
                    <a:pt x="340" y="364"/>
                    <a:pt x="340" y="364"/>
                    <a:pt x="340" y="364"/>
                  </a:cubicBezTo>
                  <a:cubicBezTo>
                    <a:pt x="335" y="361"/>
                    <a:pt x="335" y="361"/>
                    <a:pt x="335" y="361"/>
                  </a:cubicBezTo>
                  <a:cubicBezTo>
                    <a:pt x="341" y="355"/>
                    <a:pt x="348" y="348"/>
                    <a:pt x="356" y="340"/>
                  </a:cubicBezTo>
                  <a:cubicBezTo>
                    <a:pt x="378" y="316"/>
                    <a:pt x="376" y="286"/>
                    <a:pt x="376" y="286"/>
                  </a:cubicBezTo>
                  <a:cubicBezTo>
                    <a:pt x="376" y="272"/>
                    <a:pt x="376" y="272"/>
                    <a:pt x="376" y="272"/>
                  </a:cubicBezTo>
                  <a:cubicBezTo>
                    <a:pt x="382" y="272"/>
                    <a:pt x="382" y="272"/>
                    <a:pt x="382" y="272"/>
                  </a:cubicBezTo>
                  <a:cubicBezTo>
                    <a:pt x="388" y="272"/>
                    <a:pt x="392" y="268"/>
                    <a:pt x="392" y="262"/>
                  </a:cubicBezTo>
                  <a:cubicBezTo>
                    <a:pt x="392" y="226"/>
                    <a:pt x="392" y="226"/>
                    <a:pt x="392" y="226"/>
                  </a:cubicBezTo>
                  <a:cubicBezTo>
                    <a:pt x="392" y="220"/>
                    <a:pt x="388" y="216"/>
                    <a:pt x="382" y="216"/>
                  </a:cubicBezTo>
                  <a:cubicBezTo>
                    <a:pt x="376" y="216"/>
                    <a:pt x="376" y="216"/>
                    <a:pt x="376" y="216"/>
                  </a:cubicBezTo>
                  <a:cubicBezTo>
                    <a:pt x="376" y="192"/>
                    <a:pt x="376" y="192"/>
                    <a:pt x="376" y="192"/>
                  </a:cubicBezTo>
                  <a:cubicBezTo>
                    <a:pt x="378" y="146"/>
                    <a:pt x="378" y="146"/>
                    <a:pt x="378" y="146"/>
                  </a:cubicBezTo>
                  <a:cubicBezTo>
                    <a:pt x="378" y="129"/>
                    <a:pt x="372" y="112"/>
                    <a:pt x="362" y="99"/>
                  </a:cubicBezTo>
                  <a:cubicBezTo>
                    <a:pt x="342" y="74"/>
                    <a:pt x="303" y="60"/>
                    <a:pt x="263" y="60"/>
                  </a:cubicBezTo>
                  <a:cubicBezTo>
                    <a:pt x="222" y="60"/>
                    <a:pt x="183" y="74"/>
                    <a:pt x="162" y="100"/>
                  </a:cubicBezTo>
                  <a:cubicBezTo>
                    <a:pt x="152" y="113"/>
                    <a:pt x="146" y="131"/>
                    <a:pt x="146" y="148"/>
                  </a:cubicBezTo>
                  <a:cubicBezTo>
                    <a:pt x="148" y="193"/>
                    <a:pt x="148" y="193"/>
                    <a:pt x="148" y="193"/>
                  </a:cubicBezTo>
                  <a:cubicBezTo>
                    <a:pt x="148" y="216"/>
                    <a:pt x="148" y="216"/>
                    <a:pt x="148" y="216"/>
                  </a:cubicBezTo>
                  <a:cubicBezTo>
                    <a:pt x="142" y="216"/>
                    <a:pt x="142" y="216"/>
                    <a:pt x="142" y="216"/>
                  </a:cubicBezTo>
                  <a:cubicBezTo>
                    <a:pt x="136" y="216"/>
                    <a:pt x="132" y="220"/>
                    <a:pt x="132" y="226"/>
                  </a:cubicBezTo>
                  <a:cubicBezTo>
                    <a:pt x="132" y="262"/>
                    <a:pt x="132" y="262"/>
                    <a:pt x="132" y="262"/>
                  </a:cubicBezTo>
                  <a:cubicBezTo>
                    <a:pt x="132" y="268"/>
                    <a:pt x="136" y="272"/>
                    <a:pt x="142" y="272"/>
                  </a:cubicBezTo>
                  <a:cubicBezTo>
                    <a:pt x="148" y="272"/>
                    <a:pt x="148" y="272"/>
                    <a:pt x="148" y="272"/>
                  </a:cubicBezTo>
                  <a:cubicBezTo>
                    <a:pt x="148" y="286"/>
                    <a:pt x="148" y="286"/>
                    <a:pt x="148" y="286"/>
                  </a:cubicBezTo>
                  <a:cubicBezTo>
                    <a:pt x="148" y="286"/>
                    <a:pt x="146" y="318"/>
                    <a:pt x="168" y="340"/>
                  </a:cubicBezTo>
                  <a:cubicBezTo>
                    <a:pt x="176" y="348"/>
                    <a:pt x="183" y="355"/>
                    <a:pt x="189" y="361"/>
                  </a:cubicBezTo>
                  <a:cubicBezTo>
                    <a:pt x="184" y="364"/>
                    <a:pt x="184" y="364"/>
                    <a:pt x="184" y="364"/>
                  </a:cubicBezTo>
                  <a:cubicBezTo>
                    <a:pt x="184" y="364"/>
                    <a:pt x="184" y="364"/>
                    <a:pt x="184" y="364"/>
                  </a:cubicBezTo>
                  <a:cubicBezTo>
                    <a:pt x="124" y="373"/>
                    <a:pt x="78" y="392"/>
                    <a:pt x="56" y="417"/>
                  </a:cubicBezTo>
                  <a:cubicBezTo>
                    <a:pt x="23" y="373"/>
                    <a:pt x="4" y="320"/>
                    <a:pt x="4" y="262"/>
                  </a:cubicBezTo>
                  <a:cubicBezTo>
                    <a:pt x="4" y="120"/>
                    <a:pt x="120" y="4"/>
                    <a:pt x="262" y="4"/>
                  </a:cubicBezTo>
                  <a:close/>
                  <a:moveTo>
                    <a:pt x="193" y="367"/>
                  </a:moveTo>
                  <a:cubicBezTo>
                    <a:pt x="256" y="442"/>
                    <a:pt x="256" y="442"/>
                    <a:pt x="256" y="442"/>
                  </a:cubicBezTo>
                  <a:cubicBezTo>
                    <a:pt x="211" y="481"/>
                    <a:pt x="211" y="481"/>
                    <a:pt x="211" y="481"/>
                  </a:cubicBezTo>
                  <a:cubicBezTo>
                    <a:pt x="189" y="368"/>
                    <a:pt x="189" y="368"/>
                    <a:pt x="189" y="368"/>
                  </a:cubicBezTo>
                  <a:cubicBezTo>
                    <a:pt x="190" y="368"/>
                    <a:pt x="192" y="367"/>
                    <a:pt x="193" y="367"/>
                  </a:cubicBezTo>
                  <a:close/>
                  <a:moveTo>
                    <a:pt x="171" y="337"/>
                  </a:moveTo>
                  <a:cubicBezTo>
                    <a:pt x="150" y="317"/>
                    <a:pt x="152" y="287"/>
                    <a:pt x="152" y="286"/>
                  </a:cubicBezTo>
                  <a:cubicBezTo>
                    <a:pt x="152" y="286"/>
                    <a:pt x="152" y="286"/>
                    <a:pt x="152" y="286"/>
                  </a:cubicBezTo>
                  <a:cubicBezTo>
                    <a:pt x="152" y="238"/>
                    <a:pt x="152" y="238"/>
                    <a:pt x="152" y="238"/>
                  </a:cubicBezTo>
                  <a:cubicBezTo>
                    <a:pt x="160" y="238"/>
                    <a:pt x="160" y="238"/>
                    <a:pt x="160" y="238"/>
                  </a:cubicBezTo>
                  <a:cubicBezTo>
                    <a:pt x="160" y="165"/>
                    <a:pt x="175" y="139"/>
                    <a:pt x="181" y="131"/>
                  </a:cubicBezTo>
                  <a:cubicBezTo>
                    <a:pt x="199" y="145"/>
                    <a:pt x="228" y="154"/>
                    <a:pt x="262" y="154"/>
                  </a:cubicBezTo>
                  <a:cubicBezTo>
                    <a:pt x="296" y="154"/>
                    <a:pt x="325" y="145"/>
                    <a:pt x="343" y="131"/>
                  </a:cubicBezTo>
                  <a:cubicBezTo>
                    <a:pt x="349" y="139"/>
                    <a:pt x="364" y="166"/>
                    <a:pt x="364" y="238"/>
                  </a:cubicBezTo>
                  <a:cubicBezTo>
                    <a:pt x="372" y="238"/>
                    <a:pt x="372" y="238"/>
                    <a:pt x="372" y="238"/>
                  </a:cubicBezTo>
                  <a:cubicBezTo>
                    <a:pt x="372" y="286"/>
                    <a:pt x="372" y="286"/>
                    <a:pt x="372" y="286"/>
                  </a:cubicBezTo>
                  <a:cubicBezTo>
                    <a:pt x="372" y="286"/>
                    <a:pt x="372" y="286"/>
                    <a:pt x="372" y="286"/>
                  </a:cubicBezTo>
                  <a:cubicBezTo>
                    <a:pt x="372" y="287"/>
                    <a:pt x="374" y="315"/>
                    <a:pt x="353" y="337"/>
                  </a:cubicBezTo>
                  <a:cubicBezTo>
                    <a:pt x="329" y="363"/>
                    <a:pt x="310" y="380"/>
                    <a:pt x="309" y="380"/>
                  </a:cubicBezTo>
                  <a:cubicBezTo>
                    <a:pt x="309" y="380"/>
                    <a:pt x="309" y="381"/>
                    <a:pt x="309" y="381"/>
                  </a:cubicBezTo>
                  <a:cubicBezTo>
                    <a:pt x="309" y="381"/>
                    <a:pt x="299" y="394"/>
                    <a:pt x="263" y="394"/>
                  </a:cubicBezTo>
                  <a:cubicBezTo>
                    <a:pt x="263" y="394"/>
                    <a:pt x="262" y="394"/>
                    <a:pt x="262" y="394"/>
                  </a:cubicBezTo>
                  <a:cubicBezTo>
                    <a:pt x="262" y="394"/>
                    <a:pt x="262" y="394"/>
                    <a:pt x="262" y="394"/>
                  </a:cubicBezTo>
                  <a:cubicBezTo>
                    <a:pt x="262" y="394"/>
                    <a:pt x="262" y="394"/>
                    <a:pt x="262" y="394"/>
                  </a:cubicBezTo>
                  <a:cubicBezTo>
                    <a:pt x="261" y="394"/>
                    <a:pt x="261" y="394"/>
                    <a:pt x="261" y="394"/>
                  </a:cubicBezTo>
                  <a:cubicBezTo>
                    <a:pt x="261" y="394"/>
                    <a:pt x="261" y="394"/>
                    <a:pt x="261" y="394"/>
                  </a:cubicBezTo>
                  <a:cubicBezTo>
                    <a:pt x="261" y="394"/>
                    <a:pt x="261" y="394"/>
                    <a:pt x="261" y="394"/>
                  </a:cubicBezTo>
                  <a:cubicBezTo>
                    <a:pt x="224" y="394"/>
                    <a:pt x="215" y="381"/>
                    <a:pt x="215" y="381"/>
                  </a:cubicBezTo>
                  <a:cubicBezTo>
                    <a:pt x="214" y="381"/>
                    <a:pt x="214" y="380"/>
                    <a:pt x="214" y="380"/>
                  </a:cubicBezTo>
                  <a:cubicBezTo>
                    <a:pt x="214" y="380"/>
                    <a:pt x="195" y="362"/>
                    <a:pt x="171" y="337"/>
                  </a:cubicBezTo>
                  <a:close/>
                  <a:moveTo>
                    <a:pt x="150" y="148"/>
                  </a:moveTo>
                  <a:cubicBezTo>
                    <a:pt x="150" y="132"/>
                    <a:pt x="156" y="115"/>
                    <a:pt x="165" y="103"/>
                  </a:cubicBezTo>
                  <a:cubicBezTo>
                    <a:pt x="184" y="79"/>
                    <a:pt x="221" y="64"/>
                    <a:pt x="263" y="64"/>
                  </a:cubicBezTo>
                  <a:cubicBezTo>
                    <a:pt x="304" y="64"/>
                    <a:pt x="340" y="78"/>
                    <a:pt x="359" y="102"/>
                  </a:cubicBezTo>
                  <a:cubicBezTo>
                    <a:pt x="368" y="114"/>
                    <a:pt x="374" y="130"/>
                    <a:pt x="374" y="146"/>
                  </a:cubicBezTo>
                  <a:cubicBezTo>
                    <a:pt x="370" y="234"/>
                    <a:pt x="370" y="234"/>
                    <a:pt x="370" y="234"/>
                  </a:cubicBezTo>
                  <a:cubicBezTo>
                    <a:pt x="368" y="234"/>
                    <a:pt x="368" y="234"/>
                    <a:pt x="368" y="234"/>
                  </a:cubicBezTo>
                  <a:cubicBezTo>
                    <a:pt x="367" y="163"/>
                    <a:pt x="352" y="137"/>
                    <a:pt x="346" y="129"/>
                  </a:cubicBezTo>
                  <a:cubicBezTo>
                    <a:pt x="345" y="128"/>
                    <a:pt x="344" y="127"/>
                    <a:pt x="343" y="127"/>
                  </a:cubicBezTo>
                  <a:cubicBezTo>
                    <a:pt x="342" y="127"/>
                    <a:pt x="341" y="127"/>
                    <a:pt x="340" y="128"/>
                  </a:cubicBezTo>
                  <a:cubicBezTo>
                    <a:pt x="323" y="142"/>
                    <a:pt x="293" y="150"/>
                    <a:pt x="262" y="150"/>
                  </a:cubicBezTo>
                  <a:cubicBezTo>
                    <a:pt x="231" y="150"/>
                    <a:pt x="201" y="142"/>
                    <a:pt x="184" y="128"/>
                  </a:cubicBezTo>
                  <a:cubicBezTo>
                    <a:pt x="183" y="127"/>
                    <a:pt x="182" y="127"/>
                    <a:pt x="181" y="127"/>
                  </a:cubicBezTo>
                  <a:cubicBezTo>
                    <a:pt x="180" y="127"/>
                    <a:pt x="179" y="127"/>
                    <a:pt x="178" y="128"/>
                  </a:cubicBezTo>
                  <a:cubicBezTo>
                    <a:pt x="172" y="137"/>
                    <a:pt x="157" y="163"/>
                    <a:pt x="156" y="234"/>
                  </a:cubicBezTo>
                  <a:cubicBezTo>
                    <a:pt x="154" y="234"/>
                    <a:pt x="154" y="234"/>
                    <a:pt x="154" y="234"/>
                  </a:cubicBezTo>
                  <a:cubicBezTo>
                    <a:pt x="152" y="193"/>
                    <a:pt x="152" y="193"/>
                    <a:pt x="152" y="193"/>
                  </a:cubicBezTo>
                  <a:cubicBezTo>
                    <a:pt x="152" y="190"/>
                    <a:pt x="152" y="190"/>
                    <a:pt x="152" y="190"/>
                  </a:cubicBezTo>
                  <a:cubicBezTo>
                    <a:pt x="152" y="190"/>
                    <a:pt x="152" y="189"/>
                    <a:pt x="152" y="189"/>
                  </a:cubicBezTo>
                  <a:lnTo>
                    <a:pt x="150" y="148"/>
                  </a:lnTo>
                  <a:close/>
                  <a:moveTo>
                    <a:pt x="335" y="368"/>
                  </a:moveTo>
                  <a:cubicBezTo>
                    <a:pt x="313" y="481"/>
                    <a:pt x="313" y="481"/>
                    <a:pt x="313" y="481"/>
                  </a:cubicBezTo>
                  <a:cubicBezTo>
                    <a:pt x="268" y="442"/>
                    <a:pt x="268" y="442"/>
                    <a:pt x="268" y="442"/>
                  </a:cubicBezTo>
                  <a:cubicBezTo>
                    <a:pt x="331" y="367"/>
                    <a:pt x="331" y="367"/>
                    <a:pt x="331" y="367"/>
                  </a:cubicBezTo>
                  <a:cubicBezTo>
                    <a:pt x="332" y="368"/>
                    <a:pt x="334" y="368"/>
                    <a:pt x="335" y="368"/>
                  </a:cubicBezTo>
                  <a:close/>
                  <a:moveTo>
                    <a:pt x="376" y="268"/>
                  </a:moveTo>
                  <a:cubicBezTo>
                    <a:pt x="376" y="220"/>
                    <a:pt x="376" y="220"/>
                    <a:pt x="376" y="220"/>
                  </a:cubicBezTo>
                  <a:cubicBezTo>
                    <a:pt x="382" y="220"/>
                    <a:pt x="382" y="220"/>
                    <a:pt x="382" y="220"/>
                  </a:cubicBezTo>
                  <a:cubicBezTo>
                    <a:pt x="385" y="220"/>
                    <a:pt x="388" y="223"/>
                    <a:pt x="388" y="226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5"/>
                    <a:pt x="385" y="268"/>
                    <a:pt x="382" y="268"/>
                  </a:cubicBezTo>
                  <a:lnTo>
                    <a:pt x="376" y="268"/>
                  </a:lnTo>
                  <a:close/>
                  <a:moveTo>
                    <a:pt x="148" y="220"/>
                  </a:moveTo>
                  <a:cubicBezTo>
                    <a:pt x="148" y="268"/>
                    <a:pt x="148" y="268"/>
                    <a:pt x="148" y="268"/>
                  </a:cubicBezTo>
                  <a:cubicBezTo>
                    <a:pt x="142" y="268"/>
                    <a:pt x="142" y="268"/>
                    <a:pt x="142" y="268"/>
                  </a:cubicBezTo>
                  <a:cubicBezTo>
                    <a:pt x="139" y="268"/>
                    <a:pt x="136" y="265"/>
                    <a:pt x="136" y="262"/>
                  </a:cubicBezTo>
                  <a:cubicBezTo>
                    <a:pt x="136" y="226"/>
                    <a:pt x="136" y="226"/>
                    <a:pt x="136" y="226"/>
                  </a:cubicBezTo>
                  <a:cubicBezTo>
                    <a:pt x="136" y="223"/>
                    <a:pt x="139" y="220"/>
                    <a:pt x="142" y="220"/>
                  </a:cubicBezTo>
                  <a:lnTo>
                    <a:pt x="148" y="220"/>
                  </a:lnTo>
                  <a:close/>
                  <a:moveTo>
                    <a:pt x="262" y="520"/>
                  </a:moveTo>
                  <a:cubicBezTo>
                    <a:pt x="179" y="520"/>
                    <a:pt x="105" y="481"/>
                    <a:pt x="58" y="420"/>
                  </a:cubicBezTo>
                  <a:cubicBezTo>
                    <a:pt x="69" y="407"/>
                    <a:pt x="87" y="396"/>
                    <a:pt x="111" y="387"/>
                  </a:cubicBezTo>
                  <a:cubicBezTo>
                    <a:pt x="132" y="379"/>
                    <a:pt x="157" y="372"/>
                    <a:pt x="185" y="368"/>
                  </a:cubicBezTo>
                  <a:cubicBezTo>
                    <a:pt x="208" y="488"/>
                    <a:pt x="208" y="488"/>
                    <a:pt x="208" y="488"/>
                  </a:cubicBezTo>
                  <a:cubicBezTo>
                    <a:pt x="262" y="442"/>
                    <a:pt x="262" y="442"/>
                    <a:pt x="262" y="442"/>
                  </a:cubicBezTo>
                  <a:cubicBezTo>
                    <a:pt x="214" y="386"/>
                    <a:pt x="214" y="386"/>
                    <a:pt x="214" y="386"/>
                  </a:cubicBezTo>
                  <a:cubicBezTo>
                    <a:pt x="219" y="390"/>
                    <a:pt x="233" y="398"/>
                    <a:pt x="261" y="398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261" y="398"/>
                    <a:pt x="261" y="398"/>
                    <a:pt x="262" y="398"/>
                  </a:cubicBezTo>
                  <a:cubicBezTo>
                    <a:pt x="262" y="398"/>
                    <a:pt x="262" y="398"/>
                    <a:pt x="263" y="398"/>
                  </a:cubicBezTo>
                  <a:cubicBezTo>
                    <a:pt x="263" y="398"/>
                    <a:pt x="263" y="398"/>
                    <a:pt x="263" y="398"/>
                  </a:cubicBezTo>
                  <a:cubicBezTo>
                    <a:pt x="302" y="397"/>
                    <a:pt x="312" y="383"/>
                    <a:pt x="312" y="383"/>
                  </a:cubicBezTo>
                  <a:cubicBezTo>
                    <a:pt x="312" y="383"/>
                    <a:pt x="312" y="383"/>
                    <a:pt x="313" y="382"/>
                  </a:cubicBezTo>
                  <a:cubicBezTo>
                    <a:pt x="262" y="442"/>
                    <a:pt x="262" y="442"/>
                    <a:pt x="262" y="442"/>
                  </a:cubicBezTo>
                  <a:cubicBezTo>
                    <a:pt x="316" y="488"/>
                    <a:pt x="316" y="488"/>
                    <a:pt x="316" y="488"/>
                  </a:cubicBezTo>
                  <a:cubicBezTo>
                    <a:pt x="339" y="369"/>
                    <a:pt x="339" y="369"/>
                    <a:pt x="339" y="369"/>
                  </a:cubicBezTo>
                  <a:cubicBezTo>
                    <a:pt x="367" y="373"/>
                    <a:pt x="392" y="379"/>
                    <a:pt x="414" y="388"/>
                  </a:cubicBezTo>
                  <a:cubicBezTo>
                    <a:pt x="436" y="397"/>
                    <a:pt x="454" y="408"/>
                    <a:pt x="466" y="420"/>
                  </a:cubicBezTo>
                  <a:cubicBezTo>
                    <a:pt x="418" y="481"/>
                    <a:pt x="345" y="520"/>
                    <a:pt x="262" y="52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4" name="Freeform 11"/>
            <p:cNvSpPr>
              <a:spLocks noChangeAspect="1" noEditPoints="1"/>
            </p:cNvSpPr>
            <p:nvPr/>
          </p:nvSpPr>
          <p:spPr bwMode="auto">
            <a:xfrm>
              <a:off x="2493249" y="3048924"/>
              <a:ext cx="452927" cy="452566"/>
            </a:xfrm>
            <a:custGeom>
              <a:avLst/>
              <a:gdLst>
                <a:gd name="T0" fmla="*/ 262 w 524"/>
                <a:gd name="T1" fmla="*/ 524 h 524"/>
                <a:gd name="T2" fmla="*/ 89 w 524"/>
                <a:gd name="T3" fmla="*/ 453 h 524"/>
                <a:gd name="T4" fmla="*/ 262 w 524"/>
                <a:gd name="T5" fmla="*/ 458 h 524"/>
                <a:gd name="T6" fmla="*/ 263 w 524"/>
                <a:gd name="T7" fmla="*/ 457 h 524"/>
                <a:gd name="T8" fmla="*/ 335 w 524"/>
                <a:gd name="T9" fmla="*/ 400 h 524"/>
                <a:gd name="T10" fmla="*/ 89 w 524"/>
                <a:gd name="T11" fmla="*/ 453 h 524"/>
                <a:gd name="T12" fmla="*/ 122 w 524"/>
                <a:gd name="T13" fmla="*/ 232 h 524"/>
                <a:gd name="T14" fmla="*/ 207 w 524"/>
                <a:gd name="T15" fmla="*/ 82 h 524"/>
                <a:gd name="T16" fmla="*/ 361 w 524"/>
                <a:gd name="T17" fmla="*/ 112 h 524"/>
                <a:gd name="T18" fmla="*/ 402 w 524"/>
                <a:gd name="T19" fmla="*/ 249 h 524"/>
                <a:gd name="T20" fmla="*/ 298 w 524"/>
                <a:gd name="T21" fmla="*/ 390 h 524"/>
                <a:gd name="T22" fmla="*/ 367 w 524"/>
                <a:gd name="T23" fmla="*/ 272 h 524"/>
                <a:gd name="T24" fmla="*/ 379 w 524"/>
                <a:gd name="T25" fmla="*/ 272 h 524"/>
                <a:gd name="T26" fmla="*/ 366 w 524"/>
                <a:gd name="T27" fmla="*/ 238 h 524"/>
                <a:gd name="T28" fmla="*/ 329 w 524"/>
                <a:gd name="T29" fmla="*/ 177 h 524"/>
                <a:gd name="T30" fmla="*/ 291 w 524"/>
                <a:gd name="T31" fmla="*/ 185 h 524"/>
                <a:gd name="T32" fmla="*/ 259 w 524"/>
                <a:gd name="T33" fmla="*/ 186 h 524"/>
                <a:gd name="T34" fmla="*/ 251 w 524"/>
                <a:gd name="T35" fmla="*/ 189 h 524"/>
                <a:gd name="T36" fmla="*/ 219 w 524"/>
                <a:gd name="T37" fmla="*/ 182 h 524"/>
                <a:gd name="T38" fmla="*/ 217 w 524"/>
                <a:gd name="T39" fmla="*/ 181 h 524"/>
                <a:gd name="T40" fmla="*/ 226 w 524"/>
                <a:gd name="T41" fmla="*/ 223 h 524"/>
                <a:gd name="T42" fmla="*/ 188 w 524"/>
                <a:gd name="T43" fmla="*/ 190 h 524"/>
                <a:gd name="T44" fmla="*/ 158 w 524"/>
                <a:gd name="T45" fmla="*/ 239 h 524"/>
                <a:gd name="T46" fmla="*/ 171 w 524"/>
                <a:gd name="T47" fmla="*/ 330 h 524"/>
                <a:gd name="T48" fmla="*/ 139 w 524"/>
                <a:gd name="T49" fmla="*/ 410 h 524"/>
                <a:gd name="T50" fmla="*/ 211 w 524"/>
                <a:gd name="T51" fmla="*/ 478 h 524"/>
                <a:gd name="T52" fmla="*/ 209 w 524"/>
                <a:gd name="T53" fmla="*/ 402 h 524"/>
                <a:gd name="T54" fmla="*/ 210 w 524"/>
                <a:gd name="T55" fmla="*/ 395 h 524"/>
                <a:gd name="T56" fmla="*/ 230 w 524"/>
                <a:gd name="T57" fmla="*/ 388 h 524"/>
                <a:gd name="T58" fmla="*/ 263 w 524"/>
                <a:gd name="T59" fmla="*/ 398 h 524"/>
                <a:gd name="T60" fmla="*/ 294 w 524"/>
                <a:gd name="T61" fmla="*/ 390 h 524"/>
                <a:gd name="T62" fmla="*/ 262 w 524"/>
                <a:gd name="T63" fmla="*/ 453 h 524"/>
                <a:gd name="T64" fmla="*/ 329 w 524"/>
                <a:gd name="T65" fmla="*/ 181 h 524"/>
                <a:gd name="T66" fmla="*/ 349 w 524"/>
                <a:gd name="T67" fmla="*/ 327 h 524"/>
                <a:gd name="T68" fmla="*/ 262 w 524"/>
                <a:gd name="T69" fmla="*/ 394 h 524"/>
                <a:gd name="T70" fmla="*/ 189 w 524"/>
                <a:gd name="T71" fmla="*/ 344 h 524"/>
                <a:gd name="T72" fmla="*/ 166 w 524"/>
                <a:gd name="T73" fmla="*/ 232 h 524"/>
                <a:gd name="T74" fmla="*/ 217 w 524"/>
                <a:gd name="T75" fmla="*/ 185 h 524"/>
                <a:gd name="T76" fmla="*/ 255 w 524"/>
                <a:gd name="T77" fmla="*/ 188 h 524"/>
                <a:gd name="T78" fmla="*/ 369 w 524"/>
                <a:gd name="T79" fmla="*/ 254 h 524"/>
                <a:gd name="T80" fmla="*/ 368 w 524"/>
                <a:gd name="T81" fmla="*/ 268 h 524"/>
                <a:gd name="T82" fmla="*/ 315 w 524"/>
                <a:gd name="T83" fmla="*/ 402 h 524"/>
                <a:gd name="T84" fmla="*/ 313 w 524"/>
                <a:gd name="T85" fmla="*/ 478 h 524"/>
                <a:gd name="T86" fmla="*/ 437 w 524"/>
                <a:gd name="T87" fmla="*/ 451 h 524"/>
                <a:gd name="T88" fmla="*/ 406 w 524"/>
                <a:gd name="T89" fmla="*/ 231 h 524"/>
                <a:gd name="T90" fmla="*/ 321 w 524"/>
                <a:gd name="T91" fmla="*/ 79 h 524"/>
                <a:gd name="T92" fmla="*/ 142 w 524"/>
                <a:gd name="T93" fmla="*/ 132 h 524"/>
                <a:gd name="T94" fmla="*/ 118 w 524"/>
                <a:gd name="T95" fmla="*/ 232 h 524"/>
                <a:gd name="T96" fmla="*/ 4 w 524"/>
                <a:gd name="T97" fmla="*/ 262 h 524"/>
                <a:gd name="T98" fmla="*/ 437 w 524"/>
                <a:gd name="T99" fmla="*/ 451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4" h="524">
                  <a:moveTo>
                    <a:pt x="262" y="0"/>
                  </a:moveTo>
                  <a:cubicBezTo>
                    <a:pt x="118" y="0"/>
                    <a:pt x="0" y="118"/>
                    <a:pt x="0" y="262"/>
                  </a:cubicBezTo>
                  <a:cubicBezTo>
                    <a:pt x="0" y="406"/>
                    <a:pt x="118" y="524"/>
                    <a:pt x="262" y="524"/>
                  </a:cubicBezTo>
                  <a:cubicBezTo>
                    <a:pt x="406" y="524"/>
                    <a:pt x="524" y="406"/>
                    <a:pt x="524" y="262"/>
                  </a:cubicBezTo>
                  <a:cubicBezTo>
                    <a:pt x="524" y="118"/>
                    <a:pt x="406" y="0"/>
                    <a:pt x="262" y="0"/>
                  </a:cubicBezTo>
                  <a:close/>
                  <a:moveTo>
                    <a:pt x="89" y="453"/>
                  </a:moveTo>
                  <a:cubicBezTo>
                    <a:pt x="105" y="429"/>
                    <a:pt x="141" y="409"/>
                    <a:pt x="188" y="399"/>
                  </a:cubicBezTo>
                  <a:cubicBezTo>
                    <a:pt x="208" y="484"/>
                    <a:pt x="208" y="484"/>
                    <a:pt x="208" y="484"/>
                  </a:cubicBezTo>
                  <a:cubicBezTo>
                    <a:pt x="262" y="458"/>
                    <a:pt x="262" y="458"/>
                    <a:pt x="262" y="458"/>
                  </a:cubicBezTo>
                  <a:cubicBezTo>
                    <a:pt x="261" y="457"/>
                    <a:pt x="261" y="457"/>
                    <a:pt x="261" y="457"/>
                  </a:cubicBezTo>
                  <a:cubicBezTo>
                    <a:pt x="261" y="457"/>
                    <a:pt x="262" y="457"/>
                    <a:pt x="262" y="457"/>
                  </a:cubicBezTo>
                  <a:cubicBezTo>
                    <a:pt x="262" y="457"/>
                    <a:pt x="263" y="457"/>
                    <a:pt x="263" y="457"/>
                  </a:cubicBezTo>
                  <a:cubicBezTo>
                    <a:pt x="262" y="458"/>
                    <a:pt x="262" y="458"/>
                    <a:pt x="262" y="458"/>
                  </a:cubicBezTo>
                  <a:cubicBezTo>
                    <a:pt x="316" y="484"/>
                    <a:pt x="316" y="484"/>
                    <a:pt x="316" y="484"/>
                  </a:cubicBezTo>
                  <a:cubicBezTo>
                    <a:pt x="335" y="400"/>
                    <a:pt x="335" y="400"/>
                    <a:pt x="335" y="400"/>
                  </a:cubicBezTo>
                  <a:cubicBezTo>
                    <a:pt x="382" y="410"/>
                    <a:pt x="418" y="430"/>
                    <a:pt x="435" y="454"/>
                  </a:cubicBezTo>
                  <a:cubicBezTo>
                    <a:pt x="389" y="495"/>
                    <a:pt x="328" y="520"/>
                    <a:pt x="262" y="520"/>
                  </a:cubicBezTo>
                  <a:cubicBezTo>
                    <a:pt x="196" y="520"/>
                    <a:pt x="135" y="495"/>
                    <a:pt x="89" y="453"/>
                  </a:cubicBezTo>
                  <a:close/>
                  <a:moveTo>
                    <a:pt x="121" y="271"/>
                  </a:moveTo>
                  <a:cubicBezTo>
                    <a:pt x="121" y="264"/>
                    <a:pt x="122" y="257"/>
                    <a:pt x="122" y="249"/>
                  </a:cubicBezTo>
                  <a:cubicBezTo>
                    <a:pt x="122" y="243"/>
                    <a:pt x="122" y="238"/>
                    <a:pt x="122" y="232"/>
                  </a:cubicBezTo>
                  <a:cubicBezTo>
                    <a:pt x="122" y="232"/>
                    <a:pt x="122" y="231"/>
                    <a:pt x="122" y="231"/>
                  </a:cubicBezTo>
                  <a:cubicBezTo>
                    <a:pt x="122" y="181"/>
                    <a:pt x="136" y="139"/>
                    <a:pt x="163" y="112"/>
                  </a:cubicBezTo>
                  <a:cubicBezTo>
                    <a:pt x="175" y="99"/>
                    <a:pt x="190" y="89"/>
                    <a:pt x="207" y="82"/>
                  </a:cubicBezTo>
                  <a:cubicBezTo>
                    <a:pt x="223" y="77"/>
                    <a:pt x="242" y="74"/>
                    <a:pt x="262" y="74"/>
                  </a:cubicBezTo>
                  <a:cubicBezTo>
                    <a:pt x="283" y="74"/>
                    <a:pt x="303" y="77"/>
                    <a:pt x="320" y="83"/>
                  </a:cubicBezTo>
                  <a:cubicBezTo>
                    <a:pt x="335" y="90"/>
                    <a:pt x="349" y="99"/>
                    <a:pt x="361" y="112"/>
                  </a:cubicBezTo>
                  <a:cubicBezTo>
                    <a:pt x="388" y="139"/>
                    <a:pt x="402" y="181"/>
                    <a:pt x="402" y="231"/>
                  </a:cubicBezTo>
                  <a:cubicBezTo>
                    <a:pt x="402" y="231"/>
                    <a:pt x="402" y="232"/>
                    <a:pt x="402" y="232"/>
                  </a:cubicBezTo>
                  <a:cubicBezTo>
                    <a:pt x="402" y="238"/>
                    <a:pt x="402" y="243"/>
                    <a:pt x="402" y="249"/>
                  </a:cubicBezTo>
                  <a:cubicBezTo>
                    <a:pt x="402" y="257"/>
                    <a:pt x="403" y="264"/>
                    <a:pt x="403" y="271"/>
                  </a:cubicBezTo>
                  <a:cubicBezTo>
                    <a:pt x="404" y="324"/>
                    <a:pt x="406" y="375"/>
                    <a:pt x="384" y="411"/>
                  </a:cubicBezTo>
                  <a:cubicBezTo>
                    <a:pt x="360" y="400"/>
                    <a:pt x="331" y="393"/>
                    <a:pt x="298" y="390"/>
                  </a:cubicBezTo>
                  <a:cubicBezTo>
                    <a:pt x="298" y="386"/>
                    <a:pt x="298" y="386"/>
                    <a:pt x="298" y="386"/>
                  </a:cubicBezTo>
                  <a:cubicBezTo>
                    <a:pt x="319" y="371"/>
                    <a:pt x="337" y="347"/>
                    <a:pt x="352" y="330"/>
                  </a:cubicBezTo>
                  <a:cubicBezTo>
                    <a:pt x="360" y="322"/>
                    <a:pt x="365" y="298"/>
                    <a:pt x="367" y="272"/>
                  </a:cubicBezTo>
                  <a:cubicBezTo>
                    <a:pt x="375" y="272"/>
                    <a:pt x="375" y="272"/>
                    <a:pt x="375" y="272"/>
                  </a:cubicBezTo>
                  <a:cubicBezTo>
                    <a:pt x="376" y="272"/>
                    <a:pt x="376" y="272"/>
                    <a:pt x="376" y="272"/>
                  </a:cubicBezTo>
                  <a:cubicBezTo>
                    <a:pt x="377" y="272"/>
                    <a:pt x="378" y="272"/>
                    <a:pt x="379" y="272"/>
                  </a:cubicBezTo>
                  <a:cubicBezTo>
                    <a:pt x="379" y="270"/>
                    <a:pt x="378" y="269"/>
                    <a:pt x="378" y="268"/>
                  </a:cubicBezTo>
                  <a:cubicBezTo>
                    <a:pt x="376" y="261"/>
                    <a:pt x="374" y="254"/>
                    <a:pt x="370" y="246"/>
                  </a:cubicBezTo>
                  <a:cubicBezTo>
                    <a:pt x="369" y="244"/>
                    <a:pt x="367" y="241"/>
                    <a:pt x="366" y="238"/>
                  </a:cubicBezTo>
                  <a:cubicBezTo>
                    <a:pt x="364" y="236"/>
                    <a:pt x="363" y="233"/>
                    <a:pt x="361" y="230"/>
                  </a:cubicBezTo>
                  <a:cubicBezTo>
                    <a:pt x="352" y="215"/>
                    <a:pt x="341" y="198"/>
                    <a:pt x="333" y="179"/>
                  </a:cubicBezTo>
                  <a:cubicBezTo>
                    <a:pt x="332" y="178"/>
                    <a:pt x="331" y="177"/>
                    <a:pt x="329" y="177"/>
                  </a:cubicBezTo>
                  <a:cubicBezTo>
                    <a:pt x="329" y="177"/>
                    <a:pt x="329" y="177"/>
                    <a:pt x="328" y="177"/>
                  </a:cubicBezTo>
                  <a:cubicBezTo>
                    <a:pt x="318" y="180"/>
                    <a:pt x="307" y="182"/>
                    <a:pt x="294" y="183"/>
                  </a:cubicBezTo>
                  <a:cubicBezTo>
                    <a:pt x="292" y="183"/>
                    <a:pt x="291" y="184"/>
                    <a:pt x="291" y="185"/>
                  </a:cubicBezTo>
                  <a:cubicBezTo>
                    <a:pt x="290" y="186"/>
                    <a:pt x="290" y="187"/>
                    <a:pt x="291" y="188"/>
                  </a:cubicBezTo>
                  <a:cubicBezTo>
                    <a:pt x="294" y="195"/>
                    <a:pt x="299" y="201"/>
                    <a:pt x="303" y="206"/>
                  </a:cubicBezTo>
                  <a:cubicBezTo>
                    <a:pt x="274" y="201"/>
                    <a:pt x="263" y="192"/>
                    <a:pt x="259" y="186"/>
                  </a:cubicBezTo>
                  <a:cubicBezTo>
                    <a:pt x="258" y="185"/>
                    <a:pt x="257" y="184"/>
                    <a:pt x="255" y="184"/>
                  </a:cubicBezTo>
                  <a:cubicBezTo>
                    <a:pt x="255" y="184"/>
                    <a:pt x="254" y="184"/>
                    <a:pt x="254" y="184"/>
                  </a:cubicBezTo>
                  <a:cubicBezTo>
                    <a:pt x="252" y="185"/>
                    <a:pt x="251" y="187"/>
                    <a:pt x="251" y="189"/>
                  </a:cubicBezTo>
                  <a:cubicBezTo>
                    <a:pt x="253" y="197"/>
                    <a:pt x="255" y="207"/>
                    <a:pt x="258" y="213"/>
                  </a:cubicBezTo>
                  <a:cubicBezTo>
                    <a:pt x="240" y="204"/>
                    <a:pt x="228" y="194"/>
                    <a:pt x="223" y="184"/>
                  </a:cubicBezTo>
                  <a:cubicBezTo>
                    <a:pt x="222" y="183"/>
                    <a:pt x="221" y="182"/>
                    <a:pt x="219" y="182"/>
                  </a:cubicBezTo>
                  <a:cubicBezTo>
                    <a:pt x="219" y="182"/>
                    <a:pt x="219" y="182"/>
                    <a:pt x="219" y="182"/>
                  </a:cubicBezTo>
                  <a:cubicBezTo>
                    <a:pt x="219" y="181"/>
                    <a:pt x="218" y="181"/>
                    <a:pt x="218" y="181"/>
                  </a:cubicBezTo>
                  <a:cubicBezTo>
                    <a:pt x="218" y="181"/>
                    <a:pt x="218" y="181"/>
                    <a:pt x="217" y="181"/>
                  </a:cubicBezTo>
                  <a:cubicBezTo>
                    <a:pt x="216" y="181"/>
                    <a:pt x="215" y="182"/>
                    <a:pt x="214" y="183"/>
                  </a:cubicBezTo>
                  <a:cubicBezTo>
                    <a:pt x="214" y="184"/>
                    <a:pt x="213" y="185"/>
                    <a:pt x="213" y="186"/>
                  </a:cubicBezTo>
                  <a:cubicBezTo>
                    <a:pt x="216" y="201"/>
                    <a:pt x="221" y="214"/>
                    <a:pt x="226" y="223"/>
                  </a:cubicBezTo>
                  <a:cubicBezTo>
                    <a:pt x="213" y="216"/>
                    <a:pt x="201" y="205"/>
                    <a:pt x="192" y="192"/>
                  </a:cubicBezTo>
                  <a:cubicBezTo>
                    <a:pt x="191" y="191"/>
                    <a:pt x="190" y="190"/>
                    <a:pt x="189" y="190"/>
                  </a:cubicBezTo>
                  <a:cubicBezTo>
                    <a:pt x="188" y="190"/>
                    <a:pt x="188" y="190"/>
                    <a:pt x="188" y="190"/>
                  </a:cubicBezTo>
                  <a:cubicBezTo>
                    <a:pt x="187" y="190"/>
                    <a:pt x="186" y="191"/>
                    <a:pt x="185" y="192"/>
                  </a:cubicBezTo>
                  <a:cubicBezTo>
                    <a:pt x="178" y="206"/>
                    <a:pt x="170" y="218"/>
                    <a:pt x="163" y="230"/>
                  </a:cubicBezTo>
                  <a:cubicBezTo>
                    <a:pt x="161" y="233"/>
                    <a:pt x="159" y="236"/>
                    <a:pt x="158" y="239"/>
                  </a:cubicBezTo>
                  <a:cubicBezTo>
                    <a:pt x="156" y="241"/>
                    <a:pt x="155" y="244"/>
                    <a:pt x="154" y="246"/>
                  </a:cubicBezTo>
                  <a:cubicBezTo>
                    <a:pt x="154" y="249"/>
                    <a:pt x="155" y="252"/>
                    <a:pt x="155" y="255"/>
                  </a:cubicBezTo>
                  <a:cubicBezTo>
                    <a:pt x="157" y="288"/>
                    <a:pt x="162" y="320"/>
                    <a:pt x="171" y="330"/>
                  </a:cubicBezTo>
                  <a:cubicBezTo>
                    <a:pt x="187" y="347"/>
                    <a:pt x="205" y="371"/>
                    <a:pt x="226" y="386"/>
                  </a:cubicBezTo>
                  <a:cubicBezTo>
                    <a:pt x="226" y="390"/>
                    <a:pt x="226" y="390"/>
                    <a:pt x="226" y="390"/>
                  </a:cubicBezTo>
                  <a:cubicBezTo>
                    <a:pt x="193" y="392"/>
                    <a:pt x="163" y="400"/>
                    <a:pt x="139" y="410"/>
                  </a:cubicBezTo>
                  <a:cubicBezTo>
                    <a:pt x="119" y="374"/>
                    <a:pt x="120" y="324"/>
                    <a:pt x="121" y="271"/>
                  </a:cubicBezTo>
                  <a:close/>
                  <a:moveTo>
                    <a:pt x="256" y="457"/>
                  </a:moveTo>
                  <a:cubicBezTo>
                    <a:pt x="211" y="478"/>
                    <a:pt x="211" y="478"/>
                    <a:pt x="211" y="478"/>
                  </a:cubicBezTo>
                  <a:cubicBezTo>
                    <a:pt x="192" y="398"/>
                    <a:pt x="192" y="398"/>
                    <a:pt x="192" y="398"/>
                  </a:cubicBezTo>
                  <a:cubicBezTo>
                    <a:pt x="196" y="398"/>
                    <a:pt x="200" y="397"/>
                    <a:pt x="204" y="396"/>
                  </a:cubicBezTo>
                  <a:cubicBezTo>
                    <a:pt x="209" y="402"/>
                    <a:pt x="209" y="402"/>
                    <a:pt x="209" y="402"/>
                  </a:cubicBezTo>
                  <a:cubicBezTo>
                    <a:pt x="219" y="421"/>
                    <a:pt x="236" y="449"/>
                    <a:pt x="254" y="455"/>
                  </a:cubicBezTo>
                  <a:lnTo>
                    <a:pt x="256" y="457"/>
                  </a:lnTo>
                  <a:close/>
                  <a:moveTo>
                    <a:pt x="210" y="395"/>
                  </a:moveTo>
                  <a:cubicBezTo>
                    <a:pt x="215" y="395"/>
                    <a:pt x="221" y="394"/>
                    <a:pt x="226" y="394"/>
                  </a:cubicBezTo>
                  <a:cubicBezTo>
                    <a:pt x="228" y="393"/>
                    <a:pt x="230" y="392"/>
                    <a:pt x="230" y="390"/>
                  </a:cubicBezTo>
                  <a:cubicBezTo>
                    <a:pt x="230" y="388"/>
                    <a:pt x="230" y="388"/>
                    <a:pt x="230" y="388"/>
                  </a:cubicBezTo>
                  <a:cubicBezTo>
                    <a:pt x="239" y="394"/>
                    <a:pt x="250" y="398"/>
                    <a:pt x="261" y="398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263" y="398"/>
                    <a:pt x="263" y="398"/>
                    <a:pt x="263" y="398"/>
                  </a:cubicBezTo>
                  <a:cubicBezTo>
                    <a:pt x="263" y="398"/>
                    <a:pt x="263" y="398"/>
                    <a:pt x="263" y="398"/>
                  </a:cubicBezTo>
                  <a:cubicBezTo>
                    <a:pt x="274" y="398"/>
                    <a:pt x="284" y="394"/>
                    <a:pt x="294" y="388"/>
                  </a:cubicBezTo>
                  <a:cubicBezTo>
                    <a:pt x="294" y="390"/>
                    <a:pt x="294" y="390"/>
                    <a:pt x="294" y="390"/>
                  </a:cubicBezTo>
                  <a:cubicBezTo>
                    <a:pt x="294" y="392"/>
                    <a:pt x="296" y="393"/>
                    <a:pt x="298" y="394"/>
                  </a:cubicBezTo>
                  <a:cubicBezTo>
                    <a:pt x="303" y="394"/>
                    <a:pt x="309" y="395"/>
                    <a:pt x="314" y="396"/>
                  </a:cubicBezTo>
                  <a:cubicBezTo>
                    <a:pt x="302" y="419"/>
                    <a:pt x="281" y="453"/>
                    <a:pt x="262" y="453"/>
                  </a:cubicBezTo>
                  <a:cubicBezTo>
                    <a:pt x="243" y="453"/>
                    <a:pt x="222" y="419"/>
                    <a:pt x="210" y="395"/>
                  </a:cubicBezTo>
                  <a:close/>
                  <a:moveTo>
                    <a:pt x="294" y="187"/>
                  </a:moveTo>
                  <a:cubicBezTo>
                    <a:pt x="307" y="186"/>
                    <a:pt x="319" y="184"/>
                    <a:pt x="329" y="181"/>
                  </a:cubicBezTo>
                  <a:cubicBezTo>
                    <a:pt x="338" y="200"/>
                    <a:pt x="348" y="217"/>
                    <a:pt x="358" y="232"/>
                  </a:cubicBezTo>
                  <a:cubicBezTo>
                    <a:pt x="361" y="237"/>
                    <a:pt x="363" y="242"/>
                    <a:pt x="366" y="246"/>
                  </a:cubicBezTo>
                  <a:cubicBezTo>
                    <a:pt x="363" y="283"/>
                    <a:pt x="358" y="317"/>
                    <a:pt x="349" y="327"/>
                  </a:cubicBezTo>
                  <a:cubicBezTo>
                    <a:pt x="346" y="331"/>
                    <a:pt x="342" y="336"/>
                    <a:pt x="338" y="341"/>
                  </a:cubicBezTo>
                  <a:cubicBezTo>
                    <a:pt x="317" y="365"/>
                    <a:pt x="293" y="394"/>
                    <a:pt x="263" y="394"/>
                  </a:cubicBezTo>
                  <a:cubicBezTo>
                    <a:pt x="262" y="394"/>
                    <a:pt x="262" y="394"/>
                    <a:pt x="262" y="394"/>
                  </a:cubicBezTo>
                  <a:cubicBezTo>
                    <a:pt x="261" y="394"/>
                    <a:pt x="261" y="394"/>
                    <a:pt x="261" y="394"/>
                  </a:cubicBezTo>
                  <a:cubicBezTo>
                    <a:pt x="261" y="394"/>
                    <a:pt x="261" y="394"/>
                    <a:pt x="261" y="394"/>
                  </a:cubicBezTo>
                  <a:cubicBezTo>
                    <a:pt x="232" y="394"/>
                    <a:pt x="209" y="367"/>
                    <a:pt x="189" y="344"/>
                  </a:cubicBezTo>
                  <a:cubicBezTo>
                    <a:pt x="184" y="338"/>
                    <a:pt x="179" y="332"/>
                    <a:pt x="174" y="327"/>
                  </a:cubicBezTo>
                  <a:cubicBezTo>
                    <a:pt x="165" y="318"/>
                    <a:pt x="161" y="283"/>
                    <a:pt x="158" y="247"/>
                  </a:cubicBezTo>
                  <a:cubicBezTo>
                    <a:pt x="160" y="242"/>
                    <a:pt x="163" y="237"/>
                    <a:pt x="166" y="232"/>
                  </a:cubicBezTo>
                  <a:cubicBezTo>
                    <a:pt x="174" y="220"/>
                    <a:pt x="181" y="208"/>
                    <a:pt x="189" y="194"/>
                  </a:cubicBezTo>
                  <a:cubicBezTo>
                    <a:pt x="199" y="209"/>
                    <a:pt x="214" y="224"/>
                    <a:pt x="235" y="232"/>
                  </a:cubicBezTo>
                  <a:cubicBezTo>
                    <a:pt x="235" y="232"/>
                    <a:pt x="221" y="210"/>
                    <a:pt x="217" y="185"/>
                  </a:cubicBezTo>
                  <a:cubicBezTo>
                    <a:pt x="218" y="185"/>
                    <a:pt x="218" y="186"/>
                    <a:pt x="219" y="186"/>
                  </a:cubicBezTo>
                  <a:cubicBezTo>
                    <a:pt x="224" y="196"/>
                    <a:pt x="237" y="209"/>
                    <a:pt x="265" y="221"/>
                  </a:cubicBezTo>
                  <a:cubicBezTo>
                    <a:pt x="265" y="221"/>
                    <a:pt x="258" y="204"/>
                    <a:pt x="255" y="188"/>
                  </a:cubicBezTo>
                  <a:cubicBezTo>
                    <a:pt x="262" y="198"/>
                    <a:pt x="278" y="207"/>
                    <a:pt x="316" y="211"/>
                  </a:cubicBezTo>
                  <a:cubicBezTo>
                    <a:pt x="316" y="211"/>
                    <a:pt x="302" y="202"/>
                    <a:pt x="294" y="187"/>
                  </a:cubicBezTo>
                  <a:close/>
                  <a:moveTo>
                    <a:pt x="369" y="254"/>
                  </a:moveTo>
                  <a:cubicBezTo>
                    <a:pt x="369" y="255"/>
                    <a:pt x="370" y="256"/>
                    <a:pt x="370" y="257"/>
                  </a:cubicBezTo>
                  <a:cubicBezTo>
                    <a:pt x="372" y="261"/>
                    <a:pt x="373" y="264"/>
                    <a:pt x="374" y="268"/>
                  </a:cubicBezTo>
                  <a:cubicBezTo>
                    <a:pt x="368" y="268"/>
                    <a:pt x="368" y="268"/>
                    <a:pt x="368" y="268"/>
                  </a:cubicBezTo>
                  <a:cubicBezTo>
                    <a:pt x="368" y="264"/>
                    <a:pt x="369" y="259"/>
                    <a:pt x="369" y="254"/>
                  </a:cubicBezTo>
                  <a:close/>
                  <a:moveTo>
                    <a:pt x="270" y="455"/>
                  </a:moveTo>
                  <a:cubicBezTo>
                    <a:pt x="288" y="449"/>
                    <a:pt x="305" y="421"/>
                    <a:pt x="315" y="402"/>
                  </a:cubicBezTo>
                  <a:cubicBezTo>
                    <a:pt x="320" y="397"/>
                    <a:pt x="320" y="397"/>
                    <a:pt x="320" y="397"/>
                  </a:cubicBezTo>
                  <a:cubicBezTo>
                    <a:pt x="324" y="397"/>
                    <a:pt x="328" y="398"/>
                    <a:pt x="332" y="399"/>
                  </a:cubicBezTo>
                  <a:cubicBezTo>
                    <a:pt x="313" y="478"/>
                    <a:pt x="313" y="478"/>
                    <a:pt x="313" y="478"/>
                  </a:cubicBezTo>
                  <a:cubicBezTo>
                    <a:pt x="268" y="457"/>
                    <a:pt x="268" y="457"/>
                    <a:pt x="268" y="457"/>
                  </a:cubicBezTo>
                  <a:lnTo>
                    <a:pt x="270" y="455"/>
                  </a:lnTo>
                  <a:close/>
                  <a:moveTo>
                    <a:pt x="437" y="451"/>
                  </a:moveTo>
                  <a:cubicBezTo>
                    <a:pt x="427" y="436"/>
                    <a:pt x="410" y="423"/>
                    <a:pt x="388" y="413"/>
                  </a:cubicBezTo>
                  <a:cubicBezTo>
                    <a:pt x="415" y="366"/>
                    <a:pt x="406" y="297"/>
                    <a:pt x="406" y="232"/>
                  </a:cubicBezTo>
                  <a:cubicBezTo>
                    <a:pt x="406" y="232"/>
                    <a:pt x="406" y="231"/>
                    <a:pt x="406" y="231"/>
                  </a:cubicBezTo>
                  <a:cubicBezTo>
                    <a:pt x="406" y="220"/>
                    <a:pt x="405" y="209"/>
                    <a:pt x="404" y="199"/>
                  </a:cubicBezTo>
                  <a:cubicBezTo>
                    <a:pt x="400" y="173"/>
                    <a:pt x="393" y="150"/>
                    <a:pt x="381" y="132"/>
                  </a:cubicBezTo>
                  <a:cubicBezTo>
                    <a:pt x="366" y="107"/>
                    <a:pt x="345" y="90"/>
                    <a:pt x="321" y="79"/>
                  </a:cubicBezTo>
                  <a:cubicBezTo>
                    <a:pt x="303" y="73"/>
                    <a:pt x="283" y="70"/>
                    <a:pt x="262" y="70"/>
                  </a:cubicBezTo>
                  <a:cubicBezTo>
                    <a:pt x="242" y="70"/>
                    <a:pt x="223" y="73"/>
                    <a:pt x="207" y="78"/>
                  </a:cubicBezTo>
                  <a:cubicBezTo>
                    <a:pt x="180" y="88"/>
                    <a:pt x="158" y="106"/>
                    <a:pt x="142" y="132"/>
                  </a:cubicBezTo>
                  <a:cubicBezTo>
                    <a:pt x="131" y="150"/>
                    <a:pt x="124" y="173"/>
                    <a:pt x="120" y="199"/>
                  </a:cubicBezTo>
                  <a:cubicBezTo>
                    <a:pt x="119" y="209"/>
                    <a:pt x="118" y="220"/>
                    <a:pt x="118" y="231"/>
                  </a:cubicBezTo>
                  <a:cubicBezTo>
                    <a:pt x="118" y="231"/>
                    <a:pt x="118" y="232"/>
                    <a:pt x="118" y="232"/>
                  </a:cubicBezTo>
                  <a:cubicBezTo>
                    <a:pt x="118" y="296"/>
                    <a:pt x="109" y="365"/>
                    <a:pt x="136" y="412"/>
                  </a:cubicBezTo>
                  <a:cubicBezTo>
                    <a:pt x="113" y="422"/>
                    <a:pt x="96" y="436"/>
                    <a:pt x="86" y="451"/>
                  </a:cubicBezTo>
                  <a:cubicBezTo>
                    <a:pt x="36" y="404"/>
                    <a:pt x="4" y="336"/>
                    <a:pt x="4" y="262"/>
                  </a:cubicBezTo>
                  <a:cubicBezTo>
                    <a:pt x="4" y="120"/>
                    <a:pt x="120" y="4"/>
                    <a:pt x="262" y="4"/>
                  </a:cubicBezTo>
                  <a:cubicBezTo>
                    <a:pt x="404" y="4"/>
                    <a:pt x="520" y="120"/>
                    <a:pt x="520" y="262"/>
                  </a:cubicBezTo>
                  <a:cubicBezTo>
                    <a:pt x="520" y="337"/>
                    <a:pt x="488" y="404"/>
                    <a:pt x="437" y="451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8801100" y="5033041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 defTabSz="457200"/>
            <a:fld id="{61F684CE-B7BB-4223-BA2B-B47808B845F1}" type="slidenum">
              <a:rPr lang="en-US" smtClean="0">
                <a:solidFill>
                  <a:srgbClr val="717074"/>
                </a:solidFill>
              </a:rPr>
              <a:pPr algn="r" defTabSz="457200"/>
              <a:t>18</a:t>
            </a:fld>
            <a:endParaRPr lang="en-US" dirty="0" smtClean="0">
              <a:solidFill>
                <a:srgbClr val="717074"/>
              </a:solidFill>
            </a:endParaRPr>
          </a:p>
        </p:txBody>
      </p:sp>
      <p:pic>
        <p:nvPicPr>
          <p:cNvPr id="54" name="Picture 53" descr="EMC-Tab-RGB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  <p:sp>
        <p:nvSpPr>
          <p:cNvPr id="23" name="Title 3"/>
          <p:cNvSpPr txBox="1">
            <a:spLocks/>
          </p:cNvSpPr>
          <p:nvPr/>
        </p:nvSpPr>
        <p:spPr>
          <a:xfrm>
            <a:off x="379413" y="584200"/>
            <a:ext cx="8458200" cy="4572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.NEXT</a:t>
            </a:r>
            <a:br>
              <a:rPr lang="en-US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</a:br>
            <a:r>
              <a:rPr lang="zh-CN" altLang="en-US" sz="3600" dirty="0" smtClean="0">
                <a:solidFill>
                  <a:srgbClr val="2C95DD"/>
                </a:solidFill>
              </a:rPr>
              <a:t>无缝回滚选项</a:t>
            </a:r>
            <a:endParaRPr lang="en-US" sz="3600" dirty="0">
              <a:solidFill>
                <a:srgbClr val="2C95DD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207649" y="2129790"/>
            <a:ext cx="64633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回滚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9" name="Picture 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8040000" flipH="1" flipV="1">
            <a:off x="5940785" y="3163396"/>
            <a:ext cx="1277078" cy="3120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89199" y="2030752"/>
            <a:ext cx="3589935" cy="2137348"/>
            <a:chOff x="2489199" y="2030752"/>
            <a:chExt cx="3589935" cy="2137348"/>
          </a:xfrm>
        </p:grpSpPr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7" cstate="screen">
              <a:alphaModFix amt="2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37581" y="3237255"/>
              <a:ext cx="3041553" cy="930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4246382" y="3745328"/>
              <a:ext cx="644574" cy="304675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2C95DD"/>
              </a:solidFill>
            </a:ln>
            <a:effectLst>
              <a:glow rad="254000">
                <a:schemeClr val="tx2">
                  <a:alpha val="35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r>
                <a:rPr lang="en-US" sz="900" dirty="0" smtClean="0">
                  <a:solidFill>
                    <a:srgbClr val="FFFFFF"/>
                  </a:solidFill>
                </a:rPr>
                <a:t>7.2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037581" y="3237255"/>
              <a:ext cx="3041553" cy="930845"/>
              <a:chOff x="3037581" y="2030752"/>
              <a:chExt cx="3041553" cy="930845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3037581" y="2030752"/>
                <a:ext cx="3041553" cy="930845"/>
                <a:chOff x="3037581" y="2030752"/>
                <a:chExt cx="3041553" cy="930845"/>
              </a:xfrm>
            </p:grpSpPr>
            <p:pic>
              <p:nvPicPr>
                <p:cNvPr id="32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037581" y="2030752"/>
                  <a:ext cx="3041553" cy="9308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" name="Rounded Rectangle 32"/>
                <p:cNvSpPr/>
                <p:nvPr/>
              </p:nvSpPr>
              <p:spPr>
                <a:xfrm>
                  <a:off x="4246382" y="2538825"/>
                  <a:ext cx="644574" cy="304675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solidFill>
                    <a:srgbClr val="2C95DD"/>
                  </a:solidFill>
                </a:ln>
                <a:effectLst>
                  <a:glow rad="254000">
                    <a:schemeClr val="tx2">
                      <a:alpha val="35000"/>
                    </a:schemeClr>
                  </a:glo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457200"/>
                  <a:r>
                    <a:rPr lang="en-US" sz="900" dirty="0" smtClean="0">
                      <a:solidFill>
                        <a:srgbClr val="FFFFFF"/>
                      </a:solidFill>
                    </a:rPr>
                    <a:t>7.2</a:t>
                  </a:r>
                  <a:endParaRPr lang="en-US" sz="9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1" name="Rounded Rectangle 30"/>
              <p:cNvSpPr/>
              <p:nvPr/>
            </p:nvSpPr>
            <p:spPr>
              <a:xfrm>
                <a:off x="4229448" y="2543059"/>
                <a:ext cx="644574" cy="304675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339933"/>
                </a:solidFill>
              </a:ln>
              <a:effectLst>
                <a:glow rad="254000">
                  <a:schemeClr val="tx2">
                    <a:alpha val="35000"/>
                  </a:scheme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1050" dirty="0">
                    <a:solidFill>
                      <a:srgbClr val="339933"/>
                    </a:solidFill>
                  </a:rPr>
                  <a:t>.NEXT</a:t>
                </a:r>
              </a:p>
            </p:txBody>
          </p:sp>
        </p:grpSp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7" cstate="screen">
              <a:alphaModFix amt="2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37581" y="2634004"/>
              <a:ext cx="3041553" cy="930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ounded Rectangle 36"/>
            <p:cNvSpPr/>
            <p:nvPr/>
          </p:nvSpPr>
          <p:spPr>
            <a:xfrm>
              <a:off x="4246382" y="3142077"/>
              <a:ext cx="644574" cy="304675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2C95DD"/>
              </a:solidFill>
            </a:ln>
            <a:effectLst>
              <a:glow rad="254000">
                <a:schemeClr val="tx2">
                  <a:alpha val="35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r>
                <a:rPr lang="en-US" sz="900" dirty="0" smtClean="0">
                  <a:solidFill>
                    <a:srgbClr val="FFFFFF"/>
                  </a:solidFill>
                </a:rPr>
                <a:t>7.2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3037581" y="2634004"/>
              <a:ext cx="3041553" cy="930845"/>
              <a:chOff x="3037581" y="2030752"/>
              <a:chExt cx="3041553" cy="930845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3037581" y="2030752"/>
                <a:ext cx="3041553" cy="930845"/>
                <a:chOff x="3037581" y="2030752"/>
                <a:chExt cx="3041553" cy="930845"/>
              </a:xfrm>
            </p:grpSpPr>
            <p:pic>
              <p:nvPicPr>
                <p:cNvPr id="43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037581" y="2030752"/>
                  <a:ext cx="3041553" cy="9308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4" name="Rounded Rectangle 43"/>
                <p:cNvSpPr/>
                <p:nvPr/>
              </p:nvSpPr>
              <p:spPr>
                <a:xfrm>
                  <a:off x="4246382" y="2538825"/>
                  <a:ext cx="644574" cy="304675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solidFill>
                    <a:srgbClr val="2C95DD"/>
                  </a:solidFill>
                </a:ln>
                <a:effectLst>
                  <a:glow rad="254000">
                    <a:schemeClr val="tx2">
                      <a:alpha val="35000"/>
                    </a:schemeClr>
                  </a:glo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457200"/>
                  <a:r>
                    <a:rPr lang="en-US" sz="900" dirty="0" smtClean="0">
                      <a:solidFill>
                        <a:srgbClr val="FFFFFF"/>
                      </a:solidFill>
                    </a:rPr>
                    <a:t>7.2</a:t>
                  </a:r>
                  <a:endParaRPr lang="en-US" sz="9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42" name="Rounded Rectangle 41"/>
              <p:cNvSpPr/>
              <p:nvPr/>
            </p:nvSpPr>
            <p:spPr>
              <a:xfrm>
                <a:off x="4229448" y="2543059"/>
                <a:ext cx="644574" cy="304675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339933"/>
                </a:solidFill>
              </a:ln>
              <a:effectLst>
                <a:glow rad="254000">
                  <a:schemeClr val="tx2">
                    <a:alpha val="35000"/>
                  </a:scheme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1050" dirty="0" smtClean="0">
                    <a:solidFill>
                      <a:srgbClr val="339933"/>
                    </a:solidFill>
                  </a:rPr>
                  <a:t>.NEXT</a:t>
                </a:r>
                <a:endParaRPr lang="en-US" sz="1050" dirty="0">
                  <a:solidFill>
                    <a:srgbClr val="339933"/>
                  </a:solidFill>
                </a:endParaRPr>
              </a:p>
            </p:txBody>
          </p:sp>
        </p:grpSp>
        <p:pic>
          <p:nvPicPr>
            <p:cNvPr id="46" name="Picture 5"/>
            <p:cNvPicPr>
              <a:picLocks noChangeAspect="1" noChangeArrowheads="1"/>
            </p:cNvPicPr>
            <p:nvPr/>
          </p:nvPicPr>
          <p:blipFill>
            <a:blip r:embed="rId7" cstate="screen">
              <a:alphaModFix amt="2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37581" y="2030752"/>
              <a:ext cx="3041553" cy="930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Rounded Rectangle 48"/>
            <p:cNvSpPr/>
            <p:nvPr/>
          </p:nvSpPr>
          <p:spPr>
            <a:xfrm>
              <a:off x="4246382" y="2538825"/>
              <a:ext cx="644574" cy="304675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2C95DD"/>
              </a:solidFill>
            </a:ln>
            <a:effectLst>
              <a:glow rad="254000">
                <a:schemeClr val="tx2">
                  <a:alpha val="35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r>
                <a:rPr lang="en-US" sz="900" dirty="0" smtClean="0">
                  <a:solidFill>
                    <a:srgbClr val="FFFFFF"/>
                  </a:solidFill>
                </a:rPr>
                <a:t>7.2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3037581" y="2030752"/>
              <a:ext cx="3041553" cy="930845"/>
              <a:chOff x="3037581" y="2030752"/>
              <a:chExt cx="3041553" cy="930845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3037581" y="2030752"/>
                <a:ext cx="3041553" cy="930845"/>
                <a:chOff x="3037581" y="2030752"/>
                <a:chExt cx="3041553" cy="930845"/>
              </a:xfrm>
            </p:grpSpPr>
            <p:pic>
              <p:nvPicPr>
                <p:cNvPr id="56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037581" y="2030752"/>
                  <a:ext cx="3041553" cy="9308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" name="Rounded Rectangle 56"/>
                <p:cNvSpPr/>
                <p:nvPr/>
              </p:nvSpPr>
              <p:spPr>
                <a:xfrm>
                  <a:off x="4246382" y="2538825"/>
                  <a:ext cx="644574" cy="304675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solidFill>
                    <a:srgbClr val="2C95DD"/>
                  </a:solidFill>
                </a:ln>
                <a:effectLst>
                  <a:glow rad="254000">
                    <a:schemeClr val="tx2">
                      <a:alpha val="35000"/>
                    </a:schemeClr>
                  </a:glo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457200"/>
                  <a:r>
                    <a:rPr lang="en-US" sz="900" dirty="0" smtClean="0">
                      <a:solidFill>
                        <a:srgbClr val="FFFFFF"/>
                      </a:solidFill>
                    </a:rPr>
                    <a:t>7.2</a:t>
                  </a:r>
                  <a:endParaRPr lang="en-US" sz="9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55" name="Rounded Rectangle 54"/>
              <p:cNvSpPr/>
              <p:nvPr/>
            </p:nvSpPr>
            <p:spPr>
              <a:xfrm>
                <a:off x="4229448" y="2543059"/>
                <a:ext cx="644574" cy="304675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chemeClr val="accent2"/>
                </a:solidFill>
              </a:ln>
              <a:effectLst>
                <a:glow rad="254000">
                  <a:schemeClr val="tx2">
                    <a:alpha val="35000"/>
                  </a:scheme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1050" dirty="0">
                    <a:solidFill>
                      <a:srgbClr val="339933"/>
                    </a:solidFill>
                  </a:rPr>
                  <a:t>.NEXT</a:t>
                </a:r>
              </a:p>
            </p:txBody>
          </p:sp>
        </p:grpSp>
        <p:sp>
          <p:nvSpPr>
            <p:cNvPr id="58" name="Freeform 6"/>
            <p:cNvSpPr>
              <a:spLocks noEditPoints="1"/>
            </p:cNvSpPr>
            <p:nvPr/>
          </p:nvSpPr>
          <p:spPr bwMode="auto">
            <a:xfrm>
              <a:off x="2489199" y="2442939"/>
              <a:ext cx="459483" cy="459111"/>
            </a:xfrm>
            <a:custGeom>
              <a:avLst/>
              <a:gdLst>
                <a:gd name="T0" fmla="*/ 262 w 524"/>
                <a:gd name="T1" fmla="*/ 524 h 524"/>
                <a:gd name="T2" fmla="*/ 262 w 524"/>
                <a:gd name="T3" fmla="*/ 4 h 524"/>
                <a:gd name="T4" fmla="*/ 331 w 524"/>
                <a:gd name="T5" fmla="*/ 363 h 524"/>
                <a:gd name="T6" fmla="*/ 374 w 524"/>
                <a:gd name="T7" fmla="*/ 272 h 524"/>
                <a:gd name="T8" fmla="*/ 390 w 524"/>
                <a:gd name="T9" fmla="*/ 226 h 524"/>
                <a:gd name="T10" fmla="*/ 358 w 524"/>
                <a:gd name="T11" fmla="*/ 86 h 524"/>
                <a:gd name="T12" fmla="*/ 303 w 524"/>
                <a:gd name="T13" fmla="*/ 48 h 524"/>
                <a:gd name="T14" fmla="*/ 353 w 524"/>
                <a:gd name="T15" fmla="*/ 88 h 524"/>
                <a:gd name="T16" fmla="*/ 392 w 524"/>
                <a:gd name="T17" fmla="*/ 150 h 524"/>
                <a:gd name="T18" fmla="*/ 373 w 524"/>
                <a:gd name="T19" fmla="*/ 206 h 524"/>
                <a:gd name="T20" fmla="*/ 313 w 524"/>
                <a:gd name="T21" fmla="*/ 119 h 524"/>
                <a:gd name="T22" fmla="*/ 264 w 524"/>
                <a:gd name="T23" fmla="*/ 119 h 524"/>
                <a:gd name="T24" fmla="*/ 186 w 524"/>
                <a:gd name="T25" fmla="*/ 126 h 524"/>
                <a:gd name="T26" fmla="*/ 146 w 524"/>
                <a:gd name="T27" fmla="*/ 204 h 524"/>
                <a:gd name="T28" fmla="*/ 128 w 524"/>
                <a:gd name="T29" fmla="*/ 150 h 524"/>
                <a:gd name="T30" fmla="*/ 152 w 524"/>
                <a:gd name="T31" fmla="*/ 97 h 524"/>
                <a:gd name="T32" fmla="*/ 150 w 524"/>
                <a:gd name="T33" fmla="*/ 66 h 524"/>
                <a:gd name="T34" fmla="*/ 227 w 524"/>
                <a:gd name="T35" fmla="*/ 63 h 524"/>
                <a:gd name="T36" fmla="*/ 303 w 524"/>
                <a:gd name="T37" fmla="*/ 44 h 524"/>
                <a:gd name="T38" fmla="*/ 149 w 524"/>
                <a:gd name="T39" fmla="*/ 62 h 524"/>
                <a:gd name="T40" fmla="*/ 133 w 524"/>
                <a:gd name="T41" fmla="*/ 219 h 524"/>
                <a:gd name="T42" fmla="*/ 140 w 524"/>
                <a:gd name="T43" fmla="*/ 272 h 524"/>
                <a:gd name="T44" fmla="*/ 166 w 524"/>
                <a:gd name="T45" fmla="*/ 340 h 524"/>
                <a:gd name="T46" fmla="*/ 4 w 524"/>
                <a:gd name="T47" fmla="*/ 262 h 524"/>
                <a:gd name="T48" fmla="*/ 261 w 524"/>
                <a:gd name="T49" fmla="*/ 398 h 524"/>
                <a:gd name="T50" fmla="*/ 318 w 524"/>
                <a:gd name="T51" fmla="*/ 376 h 524"/>
                <a:gd name="T52" fmla="*/ 260 w 524"/>
                <a:gd name="T53" fmla="*/ 428 h 524"/>
                <a:gd name="T54" fmla="*/ 202 w 524"/>
                <a:gd name="T55" fmla="*/ 376 h 524"/>
                <a:gd name="T56" fmla="*/ 259 w 524"/>
                <a:gd name="T57" fmla="*/ 398 h 524"/>
                <a:gd name="T58" fmla="*/ 307 w 524"/>
                <a:gd name="T59" fmla="*/ 381 h 524"/>
                <a:gd name="T60" fmla="*/ 260 w 524"/>
                <a:gd name="T61" fmla="*/ 394 h 524"/>
                <a:gd name="T62" fmla="*/ 259 w 524"/>
                <a:gd name="T63" fmla="*/ 394 h 524"/>
                <a:gd name="T64" fmla="*/ 212 w 524"/>
                <a:gd name="T65" fmla="*/ 380 h 524"/>
                <a:gd name="T66" fmla="*/ 150 w 524"/>
                <a:gd name="T67" fmla="*/ 286 h 524"/>
                <a:gd name="T68" fmla="*/ 195 w 524"/>
                <a:gd name="T69" fmla="*/ 126 h 524"/>
                <a:gd name="T70" fmla="*/ 309 w 524"/>
                <a:gd name="T71" fmla="*/ 124 h 524"/>
                <a:gd name="T72" fmla="*/ 370 w 524"/>
                <a:gd name="T73" fmla="*/ 214 h 524"/>
                <a:gd name="T74" fmla="*/ 370 w 524"/>
                <a:gd name="T75" fmla="*/ 234 h 524"/>
                <a:gd name="T76" fmla="*/ 351 w 524"/>
                <a:gd name="T77" fmla="*/ 337 h 524"/>
                <a:gd name="T78" fmla="*/ 134 w 524"/>
                <a:gd name="T79" fmla="*/ 224 h 524"/>
                <a:gd name="T80" fmla="*/ 146 w 524"/>
                <a:gd name="T81" fmla="*/ 268 h 524"/>
                <a:gd name="T82" fmla="*/ 134 w 524"/>
                <a:gd name="T83" fmla="*/ 226 h 524"/>
                <a:gd name="T84" fmla="*/ 386 w 524"/>
                <a:gd name="T85" fmla="*/ 262 h 524"/>
                <a:gd name="T86" fmla="*/ 374 w 524"/>
                <a:gd name="T87" fmla="*/ 234 h 524"/>
                <a:gd name="T88" fmla="*/ 262 w 524"/>
                <a:gd name="T89" fmla="*/ 520 h 524"/>
                <a:gd name="T90" fmla="*/ 193 w 524"/>
                <a:gd name="T91" fmla="*/ 367 h 524"/>
                <a:gd name="T92" fmla="*/ 246 w 524"/>
                <a:gd name="T93" fmla="*/ 426 h 524"/>
                <a:gd name="T94" fmla="*/ 320 w 524"/>
                <a:gd name="T95" fmla="*/ 380 h 524"/>
                <a:gd name="T96" fmla="*/ 414 w 524"/>
                <a:gd name="T97" fmla="*/ 388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4" h="524">
                  <a:moveTo>
                    <a:pt x="262" y="0"/>
                  </a:moveTo>
                  <a:cubicBezTo>
                    <a:pt x="118" y="0"/>
                    <a:pt x="0" y="118"/>
                    <a:pt x="0" y="262"/>
                  </a:cubicBezTo>
                  <a:cubicBezTo>
                    <a:pt x="0" y="406"/>
                    <a:pt x="118" y="524"/>
                    <a:pt x="262" y="524"/>
                  </a:cubicBezTo>
                  <a:cubicBezTo>
                    <a:pt x="406" y="524"/>
                    <a:pt x="524" y="406"/>
                    <a:pt x="524" y="262"/>
                  </a:cubicBezTo>
                  <a:cubicBezTo>
                    <a:pt x="524" y="118"/>
                    <a:pt x="406" y="0"/>
                    <a:pt x="262" y="0"/>
                  </a:cubicBezTo>
                  <a:close/>
                  <a:moveTo>
                    <a:pt x="262" y="4"/>
                  </a:moveTo>
                  <a:cubicBezTo>
                    <a:pt x="404" y="4"/>
                    <a:pt x="520" y="120"/>
                    <a:pt x="520" y="262"/>
                  </a:cubicBezTo>
                  <a:cubicBezTo>
                    <a:pt x="520" y="320"/>
                    <a:pt x="501" y="374"/>
                    <a:pt x="468" y="417"/>
                  </a:cubicBezTo>
                  <a:cubicBezTo>
                    <a:pt x="444" y="392"/>
                    <a:pt x="395" y="372"/>
                    <a:pt x="331" y="363"/>
                  </a:cubicBezTo>
                  <a:cubicBezTo>
                    <a:pt x="337" y="357"/>
                    <a:pt x="345" y="349"/>
                    <a:pt x="354" y="340"/>
                  </a:cubicBezTo>
                  <a:cubicBezTo>
                    <a:pt x="376" y="316"/>
                    <a:pt x="374" y="286"/>
                    <a:pt x="374" y="286"/>
                  </a:cubicBezTo>
                  <a:cubicBezTo>
                    <a:pt x="374" y="272"/>
                    <a:pt x="374" y="272"/>
                    <a:pt x="374" y="272"/>
                  </a:cubicBezTo>
                  <a:cubicBezTo>
                    <a:pt x="380" y="272"/>
                    <a:pt x="380" y="272"/>
                    <a:pt x="380" y="272"/>
                  </a:cubicBezTo>
                  <a:cubicBezTo>
                    <a:pt x="386" y="272"/>
                    <a:pt x="390" y="268"/>
                    <a:pt x="390" y="262"/>
                  </a:cubicBezTo>
                  <a:cubicBezTo>
                    <a:pt x="390" y="226"/>
                    <a:pt x="390" y="226"/>
                    <a:pt x="390" y="226"/>
                  </a:cubicBezTo>
                  <a:cubicBezTo>
                    <a:pt x="390" y="223"/>
                    <a:pt x="389" y="220"/>
                    <a:pt x="386" y="218"/>
                  </a:cubicBezTo>
                  <a:cubicBezTo>
                    <a:pt x="388" y="206"/>
                    <a:pt x="392" y="185"/>
                    <a:pt x="396" y="150"/>
                  </a:cubicBezTo>
                  <a:cubicBezTo>
                    <a:pt x="399" y="118"/>
                    <a:pt x="381" y="98"/>
                    <a:pt x="358" y="86"/>
                  </a:cubicBezTo>
                  <a:cubicBezTo>
                    <a:pt x="358" y="79"/>
                    <a:pt x="355" y="64"/>
                    <a:pt x="335" y="52"/>
                  </a:cubicBezTo>
                  <a:cubicBezTo>
                    <a:pt x="327" y="46"/>
                    <a:pt x="316" y="44"/>
                    <a:pt x="303" y="44"/>
                  </a:cubicBezTo>
                  <a:cubicBezTo>
                    <a:pt x="303" y="48"/>
                    <a:pt x="303" y="48"/>
                    <a:pt x="303" y="48"/>
                  </a:cubicBezTo>
                  <a:cubicBezTo>
                    <a:pt x="316" y="48"/>
                    <a:pt x="326" y="50"/>
                    <a:pt x="333" y="55"/>
                  </a:cubicBezTo>
                  <a:cubicBezTo>
                    <a:pt x="350" y="66"/>
                    <a:pt x="353" y="77"/>
                    <a:pt x="354" y="83"/>
                  </a:cubicBezTo>
                  <a:cubicBezTo>
                    <a:pt x="354" y="85"/>
                    <a:pt x="354" y="87"/>
                    <a:pt x="353" y="88"/>
                  </a:cubicBezTo>
                  <a:cubicBezTo>
                    <a:pt x="355" y="88"/>
                    <a:pt x="356" y="89"/>
                    <a:pt x="357" y="90"/>
                  </a:cubicBezTo>
                  <a:cubicBezTo>
                    <a:pt x="365" y="94"/>
                    <a:pt x="373" y="100"/>
                    <a:pt x="378" y="106"/>
                  </a:cubicBezTo>
                  <a:cubicBezTo>
                    <a:pt x="389" y="118"/>
                    <a:pt x="393" y="133"/>
                    <a:pt x="392" y="150"/>
                  </a:cubicBezTo>
                  <a:cubicBezTo>
                    <a:pt x="386" y="203"/>
                    <a:pt x="382" y="223"/>
                    <a:pt x="380" y="230"/>
                  </a:cubicBezTo>
                  <a:cubicBezTo>
                    <a:pt x="374" y="230"/>
                    <a:pt x="374" y="230"/>
                    <a:pt x="374" y="230"/>
                  </a:cubicBezTo>
                  <a:cubicBezTo>
                    <a:pt x="374" y="225"/>
                    <a:pt x="374" y="218"/>
                    <a:pt x="373" y="206"/>
                  </a:cubicBezTo>
                  <a:cubicBezTo>
                    <a:pt x="372" y="180"/>
                    <a:pt x="362" y="141"/>
                    <a:pt x="324" y="120"/>
                  </a:cubicBezTo>
                  <a:cubicBezTo>
                    <a:pt x="323" y="119"/>
                    <a:pt x="321" y="119"/>
                    <a:pt x="319" y="118"/>
                  </a:cubicBezTo>
                  <a:cubicBezTo>
                    <a:pt x="318" y="118"/>
                    <a:pt x="316" y="119"/>
                    <a:pt x="313" y="119"/>
                  </a:cubicBezTo>
                  <a:cubicBezTo>
                    <a:pt x="312" y="120"/>
                    <a:pt x="310" y="120"/>
                    <a:pt x="309" y="120"/>
                  </a:cubicBezTo>
                  <a:cubicBezTo>
                    <a:pt x="305" y="121"/>
                    <a:pt x="301" y="121"/>
                    <a:pt x="296" y="121"/>
                  </a:cubicBezTo>
                  <a:cubicBezTo>
                    <a:pt x="286" y="121"/>
                    <a:pt x="275" y="120"/>
                    <a:pt x="264" y="119"/>
                  </a:cubicBezTo>
                  <a:cubicBezTo>
                    <a:pt x="253" y="117"/>
                    <a:pt x="241" y="116"/>
                    <a:pt x="230" y="116"/>
                  </a:cubicBezTo>
                  <a:cubicBezTo>
                    <a:pt x="225" y="116"/>
                    <a:pt x="220" y="116"/>
                    <a:pt x="215" y="117"/>
                  </a:cubicBezTo>
                  <a:cubicBezTo>
                    <a:pt x="204" y="118"/>
                    <a:pt x="194" y="121"/>
                    <a:pt x="186" y="126"/>
                  </a:cubicBezTo>
                  <a:cubicBezTo>
                    <a:pt x="186" y="125"/>
                    <a:pt x="186" y="125"/>
                    <a:pt x="186" y="125"/>
                  </a:cubicBezTo>
                  <a:cubicBezTo>
                    <a:pt x="185" y="126"/>
                    <a:pt x="184" y="127"/>
                    <a:pt x="183" y="128"/>
                  </a:cubicBezTo>
                  <a:cubicBezTo>
                    <a:pt x="157" y="148"/>
                    <a:pt x="148" y="177"/>
                    <a:pt x="146" y="204"/>
                  </a:cubicBezTo>
                  <a:cubicBezTo>
                    <a:pt x="145" y="218"/>
                    <a:pt x="145" y="225"/>
                    <a:pt x="145" y="230"/>
                  </a:cubicBezTo>
                  <a:cubicBezTo>
                    <a:pt x="140" y="230"/>
                    <a:pt x="140" y="230"/>
                    <a:pt x="140" y="230"/>
                  </a:cubicBezTo>
                  <a:cubicBezTo>
                    <a:pt x="138" y="223"/>
                    <a:pt x="134" y="203"/>
                    <a:pt x="128" y="150"/>
                  </a:cubicBezTo>
                  <a:cubicBezTo>
                    <a:pt x="126" y="133"/>
                    <a:pt x="131" y="118"/>
                    <a:pt x="141" y="106"/>
                  </a:cubicBezTo>
                  <a:cubicBezTo>
                    <a:pt x="143" y="104"/>
                    <a:pt x="146" y="102"/>
                    <a:pt x="148" y="100"/>
                  </a:cubicBezTo>
                  <a:cubicBezTo>
                    <a:pt x="149" y="99"/>
                    <a:pt x="150" y="98"/>
                    <a:pt x="152" y="97"/>
                  </a:cubicBezTo>
                  <a:cubicBezTo>
                    <a:pt x="151" y="96"/>
                    <a:pt x="150" y="95"/>
                    <a:pt x="150" y="94"/>
                  </a:cubicBezTo>
                  <a:cubicBezTo>
                    <a:pt x="147" y="90"/>
                    <a:pt x="146" y="86"/>
                    <a:pt x="145" y="83"/>
                  </a:cubicBezTo>
                  <a:cubicBezTo>
                    <a:pt x="144" y="77"/>
                    <a:pt x="145" y="71"/>
                    <a:pt x="150" y="66"/>
                  </a:cubicBezTo>
                  <a:cubicBezTo>
                    <a:pt x="155" y="67"/>
                    <a:pt x="168" y="70"/>
                    <a:pt x="184" y="70"/>
                  </a:cubicBezTo>
                  <a:cubicBezTo>
                    <a:pt x="196" y="70"/>
                    <a:pt x="207" y="68"/>
                    <a:pt x="217" y="66"/>
                  </a:cubicBezTo>
                  <a:cubicBezTo>
                    <a:pt x="220" y="65"/>
                    <a:pt x="223" y="64"/>
                    <a:pt x="227" y="63"/>
                  </a:cubicBezTo>
                  <a:cubicBezTo>
                    <a:pt x="249" y="57"/>
                    <a:pt x="278" y="48"/>
                    <a:pt x="303" y="48"/>
                  </a:cubicBezTo>
                  <a:cubicBezTo>
                    <a:pt x="303" y="44"/>
                    <a:pt x="303" y="44"/>
                    <a:pt x="303" y="44"/>
                  </a:cubicBezTo>
                  <a:cubicBezTo>
                    <a:pt x="303" y="44"/>
                    <a:pt x="303" y="44"/>
                    <a:pt x="303" y="44"/>
                  </a:cubicBezTo>
                  <a:cubicBezTo>
                    <a:pt x="274" y="44"/>
                    <a:pt x="238" y="56"/>
                    <a:pt x="216" y="62"/>
                  </a:cubicBezTo>
                  <a:cubicBezTo>
                    <a:pt x="205" y="65"/>
                    <a:pt x="194" y="66"/>
                    <a:pt x="184" y="66"/>
                  </a:cubicBezTo>
                  <a:cubicBezTo>
                    <a:pt x="164" y="66"/>
                    <a:pt x="149" y="62"/>
                    <a:pt x="149" y="62"/>
                  </a:cubicBezTo>
                  <a:cubicBezTo>
                    <a:pt x="137" y="72"/>
                    <a:pt x="139" y="85"/>
                    <a:pt x="146" y="96"/>
                  </a:cubicBezTo>
                  <a:cubicBezTo>
                    <a:pt x="131" y="109"/>
                    <a:pt x="121" y="126"/>
                    <a:pt x="124" y="150"/>
                  </a:cubicBezTo>
                  <a:cubicBezTo>
                    <a:pt x="128" y="186"/>
                    <a:pt x="131" y="206"/>
                    <a:pt x="133" y="219"/>
                  </a:cubicBezTo>
                  <a:cubicBezTo>
                    <a:pt x="131" y="220"/>
                    <a:pt x="130" y="223"/>
                    <a:pt x="130" y="226"/>
                  </a:cubicBezTo>
                  <a:cubicBezTo>
                    <a:pt x="130" y="262"/>
                    <a:pt x="130" y="262"/>
                    <a:pt x="130" y="262"/>
                  </a:cubicBezTo>
                  <a:cubicBezTo>
                    <a:pt x="130" y="268"/>
                    <a:pt x="134" y="272"/>
                    <a:pt x="140" y="272"/>
                  </a:cubicBezTo>
                  <a:cubicBezTo>
                    <a:pt x="146" y="272"/>
                    <a:pt x="146" y="272"/>
                    <a:pt x="146" y="272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4" y="318"/>
                    <a:pt x="166" y="340"/>
                  </a:cubicBezTo>
                  <a:cubicBezTo>
                    <a:pt x="175" y="349"/>
                    <a:pt x="183" y="357"/>
                    <a:pt x="189" y="364"/>
                  </a:cubicBezTo>
                  <a:cubicBezTo>
                    <a:pt x="127" y="372"/>
                    <a:pt x="79" y="391"/>
                    <a:pt x="56" y="417"/>
                  </a:cubicBezTo>
                  <a:cubicBezTo>
                    <a:pt x="23" y="373"/>
                    <a:pt x="4" y="320"/>
                    <a:pt x="4" y="262"/>
                  </a:cubicBezTo>
                  <a:cubicBezTo>
                    <a:pt x="4" y="120"/>
                    <a:pt x="120" y="4"/>
                    <a:pt x="262" y="4"/>
                  </a:cubicBezTo>
                  <a:close/>
                  <a:moveTo>
                    <a:pt x="260" y="398"/>
                  </a:moveTo>
                  <a:cubicBezTo>
                    <a:pt x="260" y="398"/>
                    <a:pt x="260" y="398"/>
                    <a:pt x="261" y="398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300" y="397"/>
                    <a:pt x="310" y="383"/>
                    <a:pt x="310" y="383"/>
                  </a:cubicBezTo>
                  <a:cubicBezTo>
                    <a:pt x="310" y="383"/>
                    <a:pt x="313" y="380"/>
                    <a:pt x="318" y="376"/>
                  </a:cubicBezTo>
                  <a:cubicBezTo>
                    <a:pt x="318" y="376"/>
                    <a:pt x="318" y="377"/>
                    <a:pt x="317" y="377"/>
                  </a:cubicBezTo>
                  <a:cubicBezTo>
                    <a:pt x="271" y="423"/>
                    <a:pt x="271" y="423"/>
                    <a:pt x="271" y="423"/>
                  </a:cubicBezTo>
                  <a:cubicBezTo>
                    <a:pt x="268" y="426"/>
                    <a:pt x="264" y="428"/>
                    <a:pt x="260" y="428"/>
                  </a:cubicBezTo>
                  <a:cubicBezTo>
                    <a:pt x="256" y="428"/>
                    <a:pt x="252" y="426"/>
                    <a:pt x="249" y="423"/>
                  </a:cubicBezTo>
                  <a:cubicBezTo>
                    <a:pt x="203" y="377"/>
                    <a:pt x="203" y="377"/>
                    <a:pt x="203" y="377"/>
                  </a:cubicBezTo>
                  <a:cubicBezTo>
                    <a:pt x="203" y="377"/>
                    <a:pt x="202" y="377"/>
                    <a:pt x="202" y="376"/>
                  </a:cubicBezTo>
                  <a:cubicBezTo>
                    <a:pt x="207" y="381"/>
                    <a:pt x="209" y="383"/>
                    <a:pt x="209" y="383"/>
                  </a:cubicBezTo>
                  <a:cubicBezTo>
                    <a:pt x="209" y="383"/>
                    <a:pt x="219" y="397"/>
                    <a:pt x="259" y="398"/>
                  </a:cubicBezTo>
                  <a:cubicBezTo>
                    <a:pt x="259" y="398"/>
                    <a:pt x="259" y="398"/>
                    <a:pt x="259" y="398"/>
                  </a:cubicBezTo>
                  <a:cubicBezTo>
                    <a:pt x="259" y="398"/>
                    <a:pt x="259" y="398"/>
                    <a:pt x="260" y="398"/>
                  </a:cubicBezTo>
                  <a:close/>
                  <a:moveTo>
                    <a:pt x="307" y="380"/>
                  </a:moveTo>
                  <a:cubicBezTo>
                    <a:pt x="307" y="380"/>
                    <a:pt x="307" y="380"/>
                    <a:pt x="307" y="381"/>
                  </a:cubicBezTo>
                  <a:cubicBezTo>
                    <a:pt x="307" y="381"/>
                    <a:pt x="297" y="394"/>
                    <a:pt x="261" y="394"/>
                  </a:cubicBezTo>
                  <a:cubicBezTo>
                    <a:pt x="261" y="394"/>
                    <a:pt x="260" y="394"/>
                    <a:pt x="260" y="394"/>
                  </a:cubicBezTo>
                  <a:cubicBezTo>
                    <a:pt x="260" y="394"/>
                    <a:pt x="260" y="394"/>
                    <a:pt x="260" y="394"/>
                  </a:cubicBezTo>
                  <a:cubicBezTo>
                    <a:pt x="260" y="394"/>
                    <a:pt x="260" y="394"/>
                    <a:pt x="260" y="394"/>
                  </a:cubicBezTo>
                  <a:cubicBezTo>
                    <a:pt x="259" y="394"/>
                    <a:pt x="259" y="394"/>
                    <a:pt x="259" y="394"/>
                  </a:cubicBezTo>
                  <a:cubicBezTo>
                    <a:pt x="259" y="394"/>
                    <a:pt x="259" y="394"/>
                    <a:pt x="259" y="394"/>
                  </a:cubicBezTo>
                  <a:cubicBezTo>
                    <a:pt x="259" y="394"/>
                    <a:pt x="259" y="394"/>
                    <a:pt x="259" y="394"/>
                  </a:cubicBezTo>
                  <a:cubicBezTo>
                    <a:pt x="222" y="394"/>
                    <a:pt x="213" y="381"/>
                    <a:pt x="213" y="381"/>
                  </a:cubicBezTo>
                  <a:cubicBezTo>
                    <a:pt x="212" y="381"/>
                    <a:pt x="212" y="380"/>
                    <a:pt x="212" y="380"/>
                  </a:cubicBezTo>
                  <a:cubicBezTo>
                    <a:pt x="212" y="380"/>
                    <a:pt x="193" y="362"/>
                    <a:pt x="169" y="337"/>
                  </a:cubicBezTo>
                  <a:cubicBezTo>
                    <a:pt x="148" y="317"/>
                    <a:pt x="150" y="287"/>
                    <a:pt x="150" y="286"/>
                  </a:cubicBezTo>
                  <a:cubicBezTo>
                    <a:pt x="150" y="286"/>
                    <a:pt x="150" y="286"/>
                    <a:pt x="150" y="286"/>
                  </a:cubicBezTo>
                  <a:cubicBezTo>
                    <a:pt x="150" y="209"/>
                    <a:pt x="150" y="209"/>
                    <a:pt x="150" y="209"/>
                  </a:cubicBezTo>
                  <a:cubicBezTo>
                    <a:pt x="150" y="207"/>
                    <a:pt x="150" y="206"/>
                    <a:pt x="150" y="204"/>
                  </a:cubicBezTo>
                  <a:cubicBezTo>
                    <a:pt x="153" y="176"/>
                    <a:pt x="163" y="144"/>
                    <a:pt x="195" y="126"/>
                  </a:cubicBezTo>
                  <a:cubicBezTo>
                    <a:pt x="205" y="121"/>
                    <a:pt x="218" y="120"/>
                    <a:pt x="230" y="120"/>
                  </a:cubicBezTo>
                  <a:cubicBezTo>
                    <a:pt x="252" y="120"/>
                    <a:pt x="275" y="125"/>
                    <a:pt x="296" y="125"/>
                  </a:cubicBezTo>
                  <a:cubicBezTo>
                    <a:pt x="301" y="125"/>
                    <a:pt x="305" y="125"/>
                    <a:pt x="309" y="124"/>
                  </a:cubicBezTo>
                  <a:cubicBezTo>
                    <a:pt x="313" y="124"/>
                    <a:pt x="316" y="123"/>
                    <a:pt x="319" y="122"/>
                  </a:cubicBezTo>
                  <a:cubicBezTo>
                    <a:pt x="357" y="140"/>
                    <a:pt x="368" y="176"/>
                    <a:pt x="369" y="206"/>
                  </a:cubicBezTo>
                  <a:cubicBezTo>
                    <a:pt x="370" y="209"/>
                    <a:pt x="370" y="212"/>
                    <a:pt x="370" y="214"/>
                  </a:cubicBezTo>
                  <a:cubicBezTo>
                    <a:pt x="370" y="233"/>
                    <a:pt x="370" y="233"/>
                    <a:pt x="370" y="233"/>
                  </a:cubicBezTo>
                  <a:cubicBezTo>
                    <a:pt x="370" y="234"/>
                    <a:pt x="370" y="234"/>
                    <a:pt x="370" y="234"/>
                  </a:cubicBezTo>
                  <a:cubicBezTo>
                    <a:pt x="370" y="234"/>
                    <a:pt x="370" y="234"/>
                    <a:pt x="370" y="234"/>
                  </a:cubicBezTo>
                  <a:cubicBezTo>
                    <a:pt x="370" y="286"/>
                    <a:pt x="370" y="286"/>
                    <a:pt x="370" y="286"/>
                  </a:cubicBezTo>
                  <a:cubicBezTo>
                    <a:pt x="370" y="286"/>
                    <a:pt x="370" y="286"/>
                    <a:pt x="370" y="286"/>
                  </a:cubicBezTo>
                  <a:cubicBezTo>
                    <a:pt x="370" y="287"/>
                    <a:pt x="372" y="315"/>
                    <a:pt x="351" y="337"/>
                  </a:cubicBezTo>
                  <a:cubicBezTo>
                    <a:pt x="327" y="363"/>
                    <a:pt x="308" y="380"/>
                    <a:pt x="307" y="380"/>
                  </a:cubicBezTo>
                  <a:close/>
                  <a:moveTo>
                    <a:pt x="134" y="226"/>
                  </a:moveTo>
                  <a:cubicBezTo>
                    <a:pt x="134" y="225"/>
                    <a:pt x="134" y="225"/>
                    <a:pt x="134" y="224"/>
                  </a:cubicBezTo>
                  <a:cubicBezTo>
                    <a:pt x="136" y="232"/>
                    <a:pt x="137" y="234"/>
                    <a:pt x="137" y="234"/>
                  </a:cubicBezTo>
                  <a:cubicBezTo>
                    <a:pt x="146" y="234"/>
                    <a:pt x="146" y="234"/>
                    <a:pt x="146" y="234"/>
                  </a:cubicBezTo>
                  <a:cubicBezTo>
                    <a:pt x="146" y="268"/>
                    <a:pt x="146" y="268"/>
                    <a:pt x="146" y="268"/>
                  </a:cubicBezTo>
                  <a:cubicBezTo>
                    <a:pt x="140" y="268"/>
                    <a:pt x="140" y="268"/>
                    <a:pt x="140" y="268"/>
                  </a:cubicBezTo>
                  <a:cubicBezTo>
                    <a:pt x="137" y="268"/>
                    <a:pt x="134" y="265"/>
                    <a:pt x="134" y="262"/>
                  </a:cubicBezTo>
                  <a:lnTo>
                    <a:pt x="134" y="226"/>
                  </a:lnTo>
                  <a:close/>
                  <a:moveTo>
                    <a:pt x="385" y="223"/>
                  </a:moveTo>
                  <a:cubicBezTo>
                    <a:pt x="386" y="224"/>
                    <a:pt x="386" y="225"/>
                    <a:pt x="386" y="226"/>
                  </a:cubicBezTo>
                  <a:cubicBezTo>
                    <a:pt x="386" y="262"/>
                    <a:pt x="386" y="262"/>
                    <a:pt x="386" y="262"/>
                  </a:cubicBezTo>
                  <a:cubicBezTo>
                    <a:pt x="386" y="265"/>
                    <a:pt x="383" y="268"/>
                    <a:pt x="380" y="268"/>
                  </a:cubicBezTo>
                  <a:cubicBezTo>
                    <a:pt x="374" y="268"/>
                    <a:pt x="374" y="268"/>
                    <a:pt x="374" y="268"/>
                  </a:cubicBezTo>
                  <a:cubicBezTo>
                    <a:pt x="374" y="234"/>
                    <a:pt x="374" y="234"/>
                    <a:pt x="374" y="234"/>
                  </a:cubicBezTo>
                  <a:cubicBezTo>
                    <a:pt x="383" y="234"/>
                    <a:pt x="383" y="234"/>
                    <a:pt x="383" y="234"/>
                  </a:cubicBezTo>
                  <a:cubicBezTo>
                    <a:pt x="383" y="234"/>
                    <a:pt x="384" y="232"/>
                    <a:pt x="385" y="223"/>
                  </a:cubicBezTo>
                  <a:close/>
                  <a:moveTo>
                    <a:pt x="262" y="520"/>
                  </a:moveTo>
                  <a:cubicBezTo>
                    <a:pt x="179" y="520"/>
                    <a:pt x="105" y="481"/>
                    <a:pt x="58" y="420"/>
                  </a:cubicBezTo>
                  <a:cubicBezTo>
                    <a:pt x="69" y="407"/>
                    <a:pt x="87" y="396"/>
                    <a:pt x="111" y="387"/>
                  </a:cubicBezTo>
                  <a:cubicBezTo>
                    <a:pt x="134" y="378"/>
                    <a:pt x="162" y="371"/>
                    <a:pt x="193" y="367"/>
                  </a:cubicBezTo>
                  <a:cubicBezTo>
                    <a:pt x="195" y="369"/>
                    <a:pt x="197" y="371"/>
                    <a:pt x="198" y="372"/>
                  </a:cubicBezTo>
                  <a:cubicBezTo>
                    <a:pt x="197" y="375"/>
                    <a:pt x="198" y="378"/>
                    <a:pt x="200" y="380"/>
                  </a:cubicBezTo>
                  <a:cubicBezTo>
                    <a:pt x="246" y="426"/>
                    <a:pt x="246" y="426"/>
                    <a:pt x="246" y="426"/>
                  </a:cubicBezTo>
                  <a:cubicBezTo>
                    <a:pt x="250" y="430"/>
                    <a:pt x="255" y="432"/>
                    <a:pt x="260" y="432"/>
                  </a:cubicBezTo>
                  <a:cubicBezTo>
                    <a:pt x="265" y="432"/>
                    <a:pt x="270" y="430"/>
                    <a:pt x="274" y="426"/>
                  </a:cubicBezTo>
                  <a:cubicBezTo>
                    <a:pt x="320" y="380"/>
                    <a:pt x="320" y="380"/>
                    <a:pt x="320" y="380"/>
                  </a:cubicBezTo>
                  <a:cubicBezTo>
                    <a:pt x="322" y="378"/>
                    <a:pt x="323" y="375"/>
                    <a:pt x="322" y="372"/>
                  </a:cubicBezTo>
                  <a:cubicBezTo>
                    <a:pt x="324" y="371"/>
                    <a:pt x="325" y="369"/>
                    <a:pt x="327" y="367"/>
                  </a:cubicBezTo>
                  <a:cubicBezTo>
                    <a:pt x="359" y="371"/>
                    <a:pt x="389" y="378"/>
                    <a:pt x="414" y="388"/>
                  </a:cubicBezTo>
                  <a:cubicBezTo>
                    <a:pt x="436" y="397"/>
                    <a:pt x="454" y="408"/>
                    <a:pt x="466" y="420"/>
                  </a:cubicBezTo>
                  <a:cubicBezTo>
                    <a:pt x="418" y="481"/>
                    <a:pt x="345" y="520"/>
                    <a:pt x="262" y="52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" name="Freeform 16"/>
            <p:cNvSpPr>
              <a:spLocks noChangeAspect="1" noEditPoints="1"/>
            </p:cNvSpPr>
            <p:nvPr/>
          </p:nvSpPr>
          <p:spPr bwMode="auto">
            <a:xfrm>
              <a:off x="2490928" y="3646982"/>
              <a:ext cx="457569" cy="457200"/>
            </a:xfrm>
            <a:custGeom>
              <a:avLst/>
              <a:gdLst>
                <a:gd name="T0" fmla="*/ 262 w 524"/>
                <a:gd name="T1" fmla="*/ 524 h 524"/>
                <a:gd name="T2" fmla="*/ 262 w 524"/>
                <a:gd name="T3" fmla="*/ 4 h 524"/>
                <a:gd name="T4" fmla="*/ 340 w 524"/>
                <a:gd name="T5" fmla="*/ 365 h 524"/>
                <a:gd name="T6" fmla="*/ 356 w 524"/>
                <a:gd name="T7" fmla="*/ 340 h 524"/>
                <a:gd name="T8" fmla="*/ 382 w 524"/>
                <a:gd name="T9" fmla="*/ 272 h 524"/>
                <a:gd name="T10" fmla="*/ 382 w 524"/>
                <a:gd name="T11" fmla="*/ 216 h 524"/>
                <a:gd name="T12" fmla="*/ 378 w 524"/>
                <a:gd name="T13" fmla="*/ 146 h 524"/>
                <a:gd name="T14" fmla="*/ 162 w 524"/>
                <a:gd name="T15" fmla="*/ 100 h 524"/>
                <a:gd name="T16" fmla="*/ 148 w 524"/>
                <a:gd name="T17" fmla="*/ 216 h 524"/>
                <a:gd name="T18" fmla="*/ 132 w 524"/>
                <a:gd name="T19" fmla="*/ 262 h 524"/>
                <a:gd name="T20" fmla="*/ 148 w 524"/>
                <a:gd name="T21" fmla="*/ 286 h 524"/>
                <a:gd name="T22" fmla="*/ 184 w 524"/>
                <a:gd name="T23" fmla="*/ 364 h 524"/>
                <a:gd name="T24" fmla="*/ 4 w 524"/>
                <a:gd name="T25" fmla="*/ 262 h 524"/>
                <a:gd name="T26" fmla="*/ 256 w 524"/>
                <a:gd name="T27" fmla="*/ 442 h 524"/>
                <a:gd name="T28" fmla="*/ 193 w 524"/>
                <a:gd name="T29" fmla="*/ 367 h 524"/>
                <a:gd name="T30" fmla="*/ 152 w 524"/>
                <a:gd name="T31" fmla="*/ 286 h 524"/>
                <a:gd name="T32" fmla="*/ 181 w 524"/>
                <a:gd name="T33" fmla="*/ 131 h 524"/>
                <a:gd name="T34" fmla="*/ 364 w 524"/>
                <a:gd name="T35" fmla="*/ 238 h 524"/>
                <a:gd name="T36" fmla="*/ 372 w 524"/>
                <a:gd name="T37" fmla="*/ 286 h 524"/>
                <a:gd name="T38" fmla="*/ 309 w 524"/>
                <a:gd name="T39" fmla="*/ 381 h 524"/>
                <a:gd name="T40" fmla="*/ 262 w 524"/>
                <a:gd name="T41" fmla="*/ 394 h 524"/>
                <a:gd name="T42" fmla="*/ 261 w 524"/>
                <a:gd name="T43" fmla="*/ 394 h 524"/>
                <a:gd name="T44" fmla="*/ 214 w 524"/>
                <a:gd name="T45" fmla="*/ 380 h 524"/>
                <a:gd name="T46" fmla="*/ 165 w 524"/>
                <a:gd name="T47" fmla="*/ 103 h 524"/>
                <a:gd name="T48" fmla="*/ 374 w 524"/>
                <a:gd name="T49" fmla="*/ 146 h 524"/>
                <a:gd name="T50" fmla="*/ 346 w 524"/>
                <a:gd name="T51" fmla="*/ 129 h 524"/>
                <a:gd name="T52" fmla="*/ 262 w 524"/>
                <a:gd name="T53" fmla="*/ 150 h 524"/>
                <a:gd name="T54" fmla="*/ 178 w 524"/>
                <a:gd name="T55" fmla="*/ 128 h 524"/>
                <a:gd name="T56" fmla="*/ 152 w 524"/>
                <a:gd name="T57" fmla="*/ 193 h 524"/>
                <a:gd name="T58" fmla="*/ 150 w 524"/>
                <a:gd name="T59" fmla="*/ 148 h 524"/>
                <a:gd name="T60" fmla="*/ 268 w 524"/>
                <a:gd name="T61" fmla="*/ 442 h 524"/>
                <a:gd name="T62" fmla="*/ 376 w 524"/>
                <a:gd name="T63" fmla="*/ 268 h 524"/>
                <a:gd name="T64" fmla="*/ 388 w 524"/>
                <a:gd name="T65" fmla="*/ 226 h 524"/>
                <a:gd name="T66" fmla="*/ 376 w 524"/>
                <a:gd name="T67" fmla="*/ 268 h 524"/>
                <a:gd name="T68" fmla="*/ 142 w 524"/>
                <a:gd name="T69" fmla="*/ 268 h 524"/>
                <a:gd name="T70" fmla="*/ 142 w 524"/>
                <a:gd name="T71" fmla="*/ 220 h 524"/>
                <a:gd name="T72" fmla="*/ 58 w 524"/>
                <a:gd name="T73" fmla="*/ 420 h 524"/>
                <a:gd name="T74" fmla="*/ 208 w 524"/>
                <a:gd name="T75" fmla="*/ 488 h 524"/>
                <a:gd name="T76" fmla="*/ 261 w 524"/>
                <a:gd name="T77" fmla="*/ 398 h 524"/>
                <a:gd name="T78" fmla="*/ 263 w 524"/>
                <a:gd name="T79" fmla="*/ 398 h 524"/>
                <a:gd name="T80" fmla="*/ 313 w 524"/>
                <a:gd name="T81" fmla="*/ 382 h 524"/>
                <a:gd name="T82" fmla="*/ 339 w 524"/>
                <a:gd name="T83" fmla="*/ 369 h 524"/>
                <a:gd name="T84" fmla="*/ 262 w 524"/>
                <a:gd name="T85" fmla="*/ 52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4" h="524">
                  <a:moveTo>
                    <a:pt x="262" y="0"/>
                  </a:moveTo>
                  <a:cubicBezTo>
                    <a:pt x="118" y="0"/>
                    <a:pt x="0" y="118"/>
                    <a:pt x="0" y="262"/>
                  </a:cubicBezTo>
                  <a:cubicBezTo>
                    <a:pt x="0" y="406"/>
                    <a:pt x="118" y="524"/>
                    <a:pt x="262" y="524"/>
                  </a:cubicBezTo>
                  <a:cubicBezTo>
                    <a:pt x="406" y="524"/>
                    <a:pt x="524" y="406"/>
                    <a:pt x="524" y="262"/>
                  </a:cubicBezTo>
                  <a:cubicBezTo>
                    <a:pt x="524" y="118"/>
                    <a:pt x="406" y="0"/>
                    <a:pt x="262" y="0"/>
                  </a:cubicBezTo>
                  <a:close/>
                  <a:moveTo>
                    <a:pt x="262" y="4"/>
                  </a:moveTo>
                  <a:cubicBezTo>
                    <a:pt x="404" y="4"/>
                    <a:pt x="520" y="120"/>
                    <a:pt x="520" y="262"/>
                  </a:cubicBezTo>
                  <a:cubicBezTo>
                    <a:pt x="520" y="320"/>
                    <a:pt x="501" y="374"/>
                    <a:pt x="468" y="417"/>
                  </a:cubicBezTo>
                  <a:cubicBezTo>
                    <a:pt x="445" y="393"/>
                    <a:pt x="400" y="374"/>
                    <a:pt x="340" y="365"/>
                  </a:cubicBezTo>
                  <a:cubicBezTo>
                    <a:pt x="340" y="364"/>
                    <a:pt x="340" y="364"/>
                    <a:pt x="340" y="364"/>
                  </a:cubicBezTo>
                  <a:cubicBezTo>
                    <a:pt x="335" y="361"/>
                    <a:pt x="335" y="361"/>
                    <a:pt x="335" y="361"/>
                  </a:cubicBezTo>
                  <a:cubicBezTo>
                    <a:pt x="341" y="355"/>
                    <a:pt x="348" y="348"/>
                    <a:pt x="356" y="340"/>
                  </a:cubicBezTo>
                  <a:cubicBezTo>
                    <a:pt x="378" y="316"/>
                    <a:pt x="376" y="286"/>
                    <a:pt x="376" y="286"/>
                  </a:cubicBezTo>
                  <a:cubicBezTo>
                    <a:pt x="376" y="272"/>
                    <a:pt x="376" y="272"/>
                    <a:pt x="376" y="272"/>
                  </a:cubicBezTo>
                  <a:cubicBezTo>
                    <a:pt x="382" y="272"/>
                    <a:pt x="382" y="272"/>
                    <a:pt x="382" y="272"/>
                  </a:cubicBezTo>
                  <a:cubicBezTo>
                    <a:pt x="388" y="272"/>
                    <a:pt x="392" y="268"/>
                    <a:pt x="392" y="262"/>
                  </a:cubicBezTo>
                  <a:cubicBezTo>
                    <a:pt x="392" y="226"/>
                    <a:pt x="392" y="226"/>
                    <a:pt x="392" y="226"/>
                  </a:cubicBezTo>
                  <a:cubicBezTo>
                    <a:pt x="392" y="220"/>
                    <a:pt x="388" y="216"/>
                    <a:pt x="382" y="216"/>
                  </a:cubicBezTo>
                  <a:cubicBezTo>
                    <a:pt x="376" y="216"/>
                    <a:pt x="376" y="216"/>
                    <a:pt x="376" y="216"/>
                  </a:cubicBezTo>
                  <a:cubicBezTo>
                    <a:pt x="376" y="192"/>
                    <a:pt x="376" y="192"/>
                    <a:pt x="376" y="192"/>
                  </a:cubicBezTo>
                  <a:cubicBezTo>
                    <a:pt x="378" y="146"/>
                    <a:pt x="378" y="146"/>
                    <a:pt x="378" y="146"/>
                  </a:cubicBezTo>
                  <a:cubicBezTo>
                    <a:pt x="378" y="129"/>
                    <a:pt x="372" y="112"/>
                    <a:pt x="362" y="99"/>
                  </a:cubicBezTo>
                  <a:cubicBezTo>
                    <a:pt x="342" y="74"/>
                    <a:pt x="303" y="60"/>
                    <a:pt x="263" y="60"/>
                  </a:cubicBezTo>
                  <a:cubicBezTo>
                    <a:pt x="222" y="60"/>
                    <a:pt x="183" y="74"/>
                    <a:pt x="162" y="100"/>
                  </a:cubicBezTo>
                  <a:cubicBezTo>
                    <a:pt x="152" y="113"/>
                    <a:pt x="146" y="131"/>
                    <a:pt x="146" y="148"/>
                  </a:cubicBezTo>
                  <a:cubicBezTo>
                    <a:pt x="148" y="193"/>
                    <a:pt x="148" y="193"/>
                    <a:pt x="148" y="193"/>
                  </a:cubicBezTo>
                  <a:cubicBezTo>
                    <a:pt x="148" y="216"/>
                    <a:pt x="148" y="216"/>
                    <a:pt x="148" y="216"/>
                  </a:cubicBezTo>
                  <a:cubicBezTo>
                    <a:pt x="142" y="216"/>
                    <a:pt x="142" y="216"/>
                    <a:pt x="142" y="216"/>
                  </a:cubicBezTo>
                  <a:cubicBezTo>
                    <a:pt x="136" y="216"/>
                    <a:pt x="132" y="220"/>
                    <a:pt x="132" y="226"/>
                  </a:cubicBezTo>
                  <a:cubicBezTo>
                    <a:pt x="132" y="262"/>
                    <a:pt x="132" y="262"/>
                    <a:pt x="132" y="262"/>
                  </a:cubicBezTo>
                  <a:cubicBezTo>
                    <a:pt x="132" y="268"/>
                    <a:pt x="136" y="272"/>
                    <a:pt x="142" y="272"/>
                  </a:cubicBezTo>
                  <a:cubicBezTo>
                    <a:pt x="148" y="272"/>
                    <a:pt x="148" y="272"/>
                    <a:pt x="148" y="272"/>
                  </a:cubicBezTo>
                  <a:cubicBezTo>
                    <a:pt x="148" y="286"/>
                    <a:pt x="148" y="286"/>
                    <a:pt x="148" y="286"/>
                  </a:cubicBezTo>
                  <a:cubicBezTo>
                    <a:pt x="148" y="286"/>
                    <a:pt x="146" y="318"/>
                    <a:pt x="168" y="340"/>
                  </a:cubicBezTo>
                  <a:cubicBezTo>
                    <a:pt x="176" y="348"/>
                    <a:pt x="183" y="355"/>
                    <a:pt x="189" y="361"/>
                  </a:cubicBezTo>
                  <a:cubicBezTo>
                    <a:pt x="184" y="364"/>
                    <a:pt x="184" y="364"/>
                    <a:pt x="184" y="364"/>
                  </a:cubicBezTo>
                  <a:cubicBezTo>
                    <a:pt x="184" y="364"/>
                    <a:pt x="184" y="364"/>
                    <a:pt x="184" y="364"/>
                  </a:cubicBezTo>
                  <a:cubicBezTo>
                    <a:pt x="124" y="373"/>
                    <a:pt x="78" y="392"/>
                    <a:pt x="56" y="417"/>
                  </a:cubicBezTo>
                  <a:cubicBezTo>
                    <a:pt x="23" y="373"/>
                    <a:pt x="4" y="320"/>
                    <a:pt x="4" y="262"/>
                  </a:cubicBezTo>
                  <a:cubicBezTo>
                    <a:pt x="4" y="120"/>
                    <a:pt x="120" y="4"/>
                    <a:pt x="262" y="4"/>
                  </a:cubicBezTo>
                  <a:close/>
                  <a:moveTo>
                    <a:pt x="193" y="367"/>
                  </a:moveTo>
                  <a:cubicBezTo>
                    <a:pt x="256" y="442"/>
                    <a:pt x="256" y="442"/>
                    <a:pt x="256" y="442"/>
                  </a:cubicBezTo>
                  <a:cubicBezTo>
                    <a:pt x="211" y="481"/>
                    <a:pt x="211" y="481"/>
                    <a:pt x="211" y="481"/>
                  </a:cubicBezTo>
                  <a:cubicBezTo>
                    <a:pt x="189" y="368"/>
                    <a:pt x="189" y="368"/>
                    <a:pt x="189" y="368"/>
                  </a:cubicBezTo>
                  <a:cubicBezTo>
                    <a:pt x="190" y="368"/>
                    <a:pt x="192" y="367"/>
                    <a:pt x="193" y="367"/>
                  </a:cubicBezTo>
                  <a:close/>
                  <a:moveTo>
                    <a:pt x="171" y="337"/>
                  </a:moveTo>
                  <a:cubicBezTo>
                    <a:pt x="150" y="317"/>
                    <a:pt x="152" y="287"/>
                    <a:pt x="152" y="286"/>
                  </a:cubicBezTo>
                  <a:cubicBezTo>
                    <a:pt x="152" y="286"/>
                    <a:pt x="152" y="286"/>
                    <a:pt x="152" y="286"/>
                  </a:cubicBezTo>
                  <a:cubicBezTo>
                    <a:pt x="152" y="238"/>
                    <a:pt x="152" y="238"/>
                    <a:pt x="152" y="238"/>
                  </a:cubicBezTo>
                  <a:cubicBezTo>
                    <a:pt x="160" y="238"/>
                    <a:pt x="160" y="238"/>
                    <a:pt x="160" y="238"/>
                  </a:cubicBezTo>
                  <a:cubicBezTo>
                    <a:pt x="160" y="165"/>
                    <a:pt x="175" y="139"/>
                    <a:pt x="181" y="131"/>
                  </a:cubicBezTo>
                  <a:cubicBezTo>
                    <a:pt x="199" y="145"/>
                    <a:pt x="228" y="154"/>
                    <a:pt x="262" y="154"/>
                  </a:cubicBezTo>
                  <a:cubicBezTo>
                    <a:pt x="296" y="154"/>
                    <a:pt x="325" y="145"/>
                    <a:pt x="343" y="131"/>
                  </a:cubicBezTo>
                  <a:cubicBezTo>
                    <a:pt x="349" y="139"/>
                    <a:pt x="364" y="166"/>
                    <a:pt x="364" y="238"/>
                  </a:cubicBezTo>
                  <a:cubicBezTo>
                    <a:pt x="372" y="238"/>
                    <a:pt x="372" y="238"/>
                    <a:pt x="372" y="238"/>
                  </a:cubicBezTo>
                  <a:cubicBezTo>
                    <a:pt x="372" y="286"/>
                    <a:pt x="372" y="286"/>
                    <a:pt x="372" y="286"/>
                  </a:cubicBezTo>
                  <a:cubicBezTo>
                    <a:pt x="372" y="286"/>
                    <a:pt x="372" y="286"/>
                    <a:pt x="372" y="286"/>
                  </a:cubicBezTo>
                  <a:cubicBezTo>
                    <a:pt x="372" y="287"/>
                    <a:pt x="374" y="315"/>
                    <a:pt x="353" y="337"/>
                  </a:cubicBezTo>
                  <a:cubicBezTo>
                    <a:pt x="329" y="363"/>
                    <a:pt x="310" y="380"/>
                    <a:pt x="309" y="380"/>
                  </a:cubicBezTo>
                  <a:cubicBezTo>
                    <a:pt x="309" y="380"/>
                    <a:pt x="309" y="381"/>
                    <a:pt x="309" y="381"/>
                  </a:cubicBezTo>
                  <a:cubicBezTo>
                    <a:pt x="309" y="381"/>
                    <a:pt x="299" y="394"/>
                    <a:pt x="263" y="394"/>
                  </a:cubicBezTo>
                  <a:cubicBezTo>
                    <a:pt x="263" y="394"/>
                    <a:pt x="262" y="394"/>
                    <a:pt x="262" y="394"/>
                  </a:cubicBezTo>
                  <a:cubicBezTo>
                    <a:pt x="262" y="394"/>
                    <a:pt x="262" y="394"/>
                    <a:pt x="262" y="394"/>
                  </a:cubicBezTo>
                  <a:cubicBezTo>
                    <a:pt x="262" y="394"/>
                    <a:pt x="262" y="394"/>
                    <a:pt x="262" y="394"/>
                  </a:cubicBezTo>
                  <a:cubicBezTo>
                    <a:pt x="261" y="394"/>
                    <a:pt x="261" y="394"/>
                    <a:pt x="261" y="394"/>
                  </a:cubicBezTo>
                  <a:cubicBezTo>
                    <a:pt x="261" y="394"/>
                    <a:pt x="261" y="394"/>
                    <a:pt x="261" y="394"/>
                  </a:cubicBezTo>
                  <a:cubicBezTo>
                    <a:pt x="261" y="394"/>
                    <a:pt x="261" y="394"/>
                    <a:pt x="261" y="394"/>
                  </a:cubicBezTo>
                  <a:cubicBezTo>
                    <a:pt x="224" y="394"/>
                    <a:pt x="215" y="381"/>
                    <a:pt x="215" y="381"/>
                  </a:cubicBezTo>
                  <a:cubicBezTo>
                    <a:pt x="214" y="381"/>
                    <a:pt x="214" y="380"/>
                    <a:pt x="214" y="380"/>
                  </a:cubicBezTo>
                  <a:cubicBezTo>
                    <a:pt x="214" y="380"/>
                    <a:pt x="195" y="362"/>
                    <a:pt x="171" y="337"/>
                  </a:cubicBezTo>
                  <a:close/>
                  <a:moveTo>
                    <a:pt x="150" y="148"/>
                  </a:moveTo>
                  <a:cubicBezTo>
                    <a:pt x="150" y="132"/>
                    <a:pt x="156" y="115"/>
                    <a:pt x="165" y="103"/>
                  </a:cubicBezTo>
                  <a:cubicBezTo>
                    <a:pt x="184" y="79"/>
                    <a:pt x="221" y="64"/>
                    <a:pt x="263" y="64"/>
                  </a:cubicBezTo>
                  <a:cubicBezTo>
                    <a:pt x="304" y="64"/>
                    <a:pt x="340" y="78"/>
                    <a:pt x="359" y="102"/>
                  </a:cubicBezTo>
                  <a:cubicBezTo>
                    <a:pt x="368" y="114"/>
                    <a:pt x="374" y="130"/>
                    <a:pt x="374" y="146"/>
                  </a:cubicBezTo>
                  <a:cubicBezTo>
                    <a:pt x="370" y="234"/>
                    <a:pt x="370" y="234"/>
                    <a:pt x="370" y="234"/>
                  </a:cubicBezTo>
                  <a:cubicBezTo>
                    <a:pt x="368" y="234"/>
                    <a:pt x="368" y="234"/>
                    <a:pt x="368" y="234"/>
                  </a:cubicBezTo>
                  <a:cubicBezTo>
                    <a:pt x="367" y="163"/>
                    <a:pt x="352" y="137"/>
                    <a:pt x="346" y="129"/>
                  </a:cubicBezTo>
                  <a:cubicBezTo>
                    <a:pt x="345" y="128"/>
                    <a:pt x="344" y="127"/>
                    <a:pt x="343" y="127"/>
                  </a:cubicBezTo>
                  <a:cubicBezTo>
                    <a:pt x="342" y="127"/>
                    <a:pt x="341" y="127"/>
                    <a:pt x="340" y="128"/>
                  </a:cubicBezTo>
                  <a:cubicBezTo>
                    <a:pt x="323" y="142"/>
                    <a:pt x="293" y="150"/>
                    <a:pt x="262" y="150"/>
                  </a:cubicBezTo>
                  <a:cubicBezTo>
                    <a:pt x="231" y="150"/>
                    <a:pt x="201" y="142"/>
                    <a:pt x="184" y="128"/>
                  </a:cubicBezTo>
                  <a:cubicBezTo>
                    <a:pt x="183" y="127"/>
                    <a:pt x="182" y="127"/>
                    <a:pt x="181" y="127"/>
                  </a:cubicBezTo>
                  <a:cubicBezTo>
                    <a:pt x="180" y="127"/>
                    <a:pt x="179" y="127"/>
                    <a:pt x="178" y="128"/>
                  </a:cubicBezTo>
                  <a:cubicBezTo>
                    <a:pt x="172" y="137"/>
                    <a:pt x="157" y="163"/>
                    <a:pt x="156" y="234"/>
                  </a:cubicBezTo>
                  <a:cubicBezTo>
                    <a:pt x="154" y="234"/>
                    <a:pt x="154" y="234"/>
                    <a:pt x="154" y="234"/>
                  </a:cubicBezTo>
                  <a:cubicBezTo>
                    <a:pt x="152" y="193"/>
                    <a:pt x="152" y="193"/>
                    <a:pt x="152" y="193"/>
                  </a:cubicBezTo>
                  <a:cubicBezTo>
                    <a:pt x="152" y="190"/>
                    <a:pt x="152" y="190"/>
                    <a:pt x="152" y="190"/>
                  </a:cubicBezTo>
                  <a:cubicBezTo>
                    <a:pt x="152" y="190"/>
                    <a:pt x="152" y="189"/>
                    <a:pt x="152" y="189"/>
                  </a:cubicBezTo>
                  <a:lnTo>
                    <a:pt x="150" y="148"/>
                  </a:lnTo>
                  <a:close/>
                  <a:moveTo>
                    <a:pt x="335" y="368"/>
                  </a:moveTo>
                  <a:cubicBezTo>
                    <a:pt x="313" y="481"/>
                    <a:pt x="313" y="481"/>
                    <a:pt x="313" y="481"/>
                  </a:cubicBezTo>
                  <a:cubicBezTo>
                    <a:pt x="268" y="442"/>
                    <a:pt x="268" y="442"/>
                    <a:pt x="268" y="442"/>
                  </a:cubicBezTo>
                  <a:cubicBezTo>
                    <a:pt x="331" y="367"/>
                    <a:pt x="331" y="367"/>
                    <a:pt x="331" y="367"/>
                  </a:cubicBezTo>
                  <a:cubicBezTo>
                    <a:pt x="332" y="368"/>
                    <a:pt x="334" y="368"/>
                    <a:pt x="335" y="368"/>
                  </a:cubicBezTo>
                  <a:close/>
                  <a:moveTo>
                    <a:pt x="376" y="268"/>
                  </a:moveTo>
                  <a:cubicBezTo>
                    <a:pt x="376" y="220"/>
                    <a:pt x="376" y="220"/>
                    <a:pt x="376" y="220"/>
                  </a:cubicBezTo>
                  <a:cubicBezTo>
                    <a:pt x="382" y="220"/>
                    <a:pt x="382" y="220"/>
                    <a:pt x="382" y="220"/>
                  </a:cubicBezTo>
                  <a:cubicBezTo>
                    <a:pt x="385" y="220"/>
                    <a:pt x="388" y="223"/>
                    <a:pt x="388" y="226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5"/>
                    <a:pt x="385" y="268"/>
                    <a:pt x="382" y="268"/>
                  </a:cubicBezTo>
                  <a:lnTo>
                    <a:pt x="376" y="268"/>
                  </a:lnTo>
                  <a:close/>
                  <a:moveTo>
                    <a:pt x="148" y="220"/>
                  </a:moveTo>
                  <a:cubicBezTo>
                    <a:pt x="148" y="268"/>
                    <a:pt x="148" y="268"/>
                    <a:pt x="148" y="268"/>
                  </a:cubicBezTo>
                  <a:cubicBezTo>
                    <a:pt x="142" y="268"/>
                    <a:pt x="142" y="268"/>
                    <a:pt x="142" y="268"/>
                  </a:cubicBezTo>
                  <a:cubicBezTo>
                    <a:pt x="139" y="268"/>
                    <a:pt x="136" y="265"/>
                    <a:pt x="136" y="262"/>
                  </a:cubicBezTo>
                  <a:cubicBezTo>
                    <a:pt x="136" y="226"/>
                    <a:pt x="136" y="226"/>
                    <a:pt x="136" y="226"/>
                  </a:cubicBezTo>
                  <a:cubicBezTo>
                    <a:pt x="136" y="223"/>
                    <a:pt x="139" y="220"/>
                    <a:pt x="142" y="220"/>
                  </a:cubicBezTo>
                  <a:lnTo>
                    <a:pt x="148" y="220"/>
                  </a:lnTo>
                  <a:close/>
                  <a:moveTo>
                    <a:pt x="262" y="520"/>
                  </a:moveTo>
                  <a:cubicBezTo>
                    <a:pt x="179" y="520"/>
                    <a:pt x="105" y="481"/>
                    <a:pt x="58" y="420"/>
                  </a:cubicBezTo>
                  <a:cubicBezTo>
                    <a:pt x="69" y="407"/>
                    <a:pt x="87" y="396"/>
                    <a:pt x="111" y="387"/>
                  </a:cubicBezTo>
                  <a:cubicBezTo>
                    <a:pt x="132" y="379"/>
                    <a:pt x="157" y="372"/>
                    <a:pt x="185" y="368"/>
                  </a:cubicBezTo>
                  <a:cubicBezTo>
                    <a:pt x="208" y="488"/>
                    <a:pt x="208" y="488"/>
                    <a:pt x="208" y="488"/>
                  </a:cubicBezTo>
                  <a:cubicBezTo>
                    <a:pt x="262" y="442"/>
                    <a:pt x="262" y="442"/>
                    <a:pt x="262" y="442"/>
                  </a:cubicBezTo>
                  <a:cubicBezTo>
                    <a:pt x="214" y="386"/>
                    <a:pt x="214" y="386"/>
                    <a:pt x="214" y="386"/>
                  </a:cubicBezTo>
                  <a:cubicBezTo>
                    <a:pt x="219" y="390"/>
                    <a:pt x="233" y="398"/>
                    <a:pt x="261" y="398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261" y="398"/>
                    <a:pt x="261" y="398"/>
                    <a:pt x="262" y="398"/>
                  </a:cubicBezTo>
                  <a:cubicBezTo>
                    <a:pt x="262" y="398"/>
                    <a:pt x="262" y="398"/>
                    <a:pt x="263" y="398"/>
                  </a:cubicBezTo>
                  <a:cubicBezTo>
                    <a:pt x="263" y="398"/>
                    <a:pt x="263" y="398"/>
                    <a:pt x="263" y="398"/>
                  </a:cubicBezTo>
                  <a:cubicBezTo>
                    <a:pt x="302" y="397"/>
                    <a:pt x="312" y="383"/>
                    <a:pt x="312" y="383"/>
                  </a:cubicBezTo>
                  <a:cubicBezTo>
                    <a:pt x="312" y="383"/>
                    <a:pt x="312" y="383"/>
                    <a:pt x="313" y="382"/>
                  </a:cubicBezTo>
                  <a:cubicBezTo>
                    <a:pt x="262" y="442"/>
                    <a:pt x="262" y="442"/>
                    <a:pt x="262" y="442"/>
                  </a:cubicBezTo>
                  <a:cubicBezTo>
                    <a:pt x="316" y="488"/>
                    <a:pt x="316" y="488"/>
                    <a:pt x="316" y="488"/>
                  </a:cubicBezTo>
                  <a:cubicBezTo>
                    <a:pt x="339" y="369"/>
                    <a:pt x="339" y="369"/>
                    <a:pt x="339" y="369"/>
                  </a:cubicBezTo>
                  <a:cubicBezTo>
                    <a:pt x="367" y="373"/>
                    <a:pt x="392" y="379"/>
                    <a:pt x="414" y="388"/>
                  </a:cubicBezTo>
                  <a:cubicBezTo>
                    <a:pt x="436" y="397"/>
                    <a:pt x="454" y="408"/>
                    <a:pt x="466" y="420"/>
                  </a:cubicBezTo>
                  <a:cubicBezTo>
                    <a:pt x="418" y="481"/>
                    <a:pt x="345" y="520"/>
                    <a:pt x="262" y="52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0" name="Freeform 11"/>
            <p:cNvSpPr>
              <a:spLocks noChangeAspect="1" noEditPoints="1"/>
            </p:cNvSpPr>
            <p:nvPr/>
          </p:nvSpPr>
          <p:spPr bwMode="auto">
            <a:xfrm>
              <a:off x="2493249" y="3048924"/>
              <a:ext cx="452927" cy="452566"/>
            </a:xfrm>
            <a:custGeom>
              <a:avLst/>
              <a:gdLst>
                <a:gd name="T0" fmla="*/ 262 w 524"/>
                <a:gd name="T1" fmla="*/ 524 h 524"/>
                <a:gd name="T2" fmla="*/ 89 w 524"/>
                <a:gd name="T3" fmla="*/ 453 h 524"/>
                <a:gd name="T4" fmla="*/ 262 w 524"/>
                <a:gd name="T5" fmla="*/ 458 h 524"/>
                <a:gd name="T6" fmla="*/ 263 w 524"/>
                <a:gd name="T7" fmla="*/ 457 h 524"/>
                <a:gd name="T8" fmla="*/ 335 w 524"/>
                <a:gd name="T9" fmla="*/ 400 h 524"/>
                <a:gd name="T10" fmla="*/ 89 w 524"/>
                <a:gd name="T11" fmla="*/ 453 h 524"/>
                <a:gd name="T12" fmla="*/ 122 w 524"/>
                <a:gd name="T13" fmla="*/ 232 h 524"/>
                <a:gd name="T14" fmla="*/ 207 w 524"/>
                <a:gd name="T15" fmla="*/ 82 h 524"/>
                <a:gd name="T16" fmla="*/ 361 w 524"/>
                <a:gd name="T17" fmla="*/ 112 h 524"/>
                <a:gd name="T18" fmla="*/ 402 w 524"/>
                <a:gd name="T19" fmla="*/ 249 h 524"/>
                <a:gd name="T20" fmla="*/ 298 w 524"/>
                <a:gd name="T21" fmla="*/ 390 h 524"/>
                <a:gd name="T22" fmla="*/ 367 w 524"/>
                <a:gd name="T23" fmla="*/ 272 h 524"/>
                <a:gd name="T24" fmla="*/ 379 w 524"/>
                <a:gd name="T25" fmla="*/ 272 h 524"/>
                <a:gd name="T26" fmla="*/ 366 w 524"/>
                <a:gd name="T27" fmla="*/ 238 h 524"/>
                <a:gd name="T28" fmla="*/ 329 w 524"/>
                <a:gd name="T29" fmla="*/ 177 h 524"/>
                <a:gd name="T30" fmla="*/ 291 w 524"/>
                <a:gd name="T31" fmla="*/ 185 h 524"/>
                <a:gd name="T32" fmla="*/ 259 w 524"/>
                <a:gd name="T33" fmla="*/ 186 h 524"/>
                <a:gd name="T34" fmla="*/ 251 w 524"/>
                <a:gd name="T35" fmla="*/ 189 h 524"/>
                <a:gd name="T36" fmla="*/ 219 w 524"/>
                <a:gd name="T37" fmla="*/ 182 h 524"/>
                <a:gd name="T38" fmla="*/ 217 w 524"/>
                <a:gd name="T39" fmla="*/ 181 h 524"/>
                <a:gd name="T40" fmla="*/ 226 w 524"/>
                <a:gd name="T41" fmla="*/ 223 h 524"/>
                <a:gd name="T42" fmla="*/ 188 w 524"/>
                <a:gd name="T43" fmla="*/ 190 h 524"/>
                <a:gd name="T44" fmla="*/ 158 w 524"/>
                <a:gd name="T45" fmla="*/ 239 h 524"/>
                <a:gd name="T46" fmla="*/ 171 w 524"/>
                <a:gd name="T47" fmla="*/ 330 h 524"/>
                <a:gd name="T48" fmla="*/ 139 w 524"/>
                <a:gd name="T49" fmla="*/ 410 h 524"/>
                <a:gd name="T50" fmla="*/ 211 w 524"/>
                <a:gd name="T51" fmla="*/ 478 h 524"/>
                <a:gd name="T52" fmla="*/ 209 w 524"/>
                <a:gd name="T53" fmla="*/ 402 h 524"/>
                <a:gd name="T54" fmla="*/ 210 w 524"/>
                <a:gd name="T55" fmla="*/ 395 h 524"/>
                <a:gd name="T56" fmla="*/ 230 w 524"/>
                <a:gd name="T57" fmla="*/ 388 h 524"/>
                <a:gd name="T58" fmla="*/ 263 w 524"/>
                <a:gd name="T59" fmla="*/ 398 h 524"/>
                <a:gd name="T60" fmla="*/ 294 w 524"/>
                <a:gd name="T61" fmla="*/ 390 h 524"/>
                <a:gd name="T62" fmla="*/ 262 w 524"/>
                <a:gd name="T63" fmla="*/ 453 h 524"/>
                <a:gd name="T64" fmla="*/ 329 w 524"/>
                <a:gd name="T65" fmla="*/ 181 h 524"/>
                <a:gd name="T66" fmla="*/ 349 w 524"/>
                <a:gd name="T67" fmla="*/ 327 h 524"/>
                <a:gd name="T68" fmla="*/ 262 w 524"/>
                <a:gd name="T69" fmla="*/ 394 h 524"/>
                <a:gd name="T70" fmla="*/ 189 w 524"/>
                <a:gd name="T71" fmla="*/ 344 h 524"/>
                <a:gd name="T72" fmla="*/ 166 w 524"/>
                <a:gd name="T73" fmla="*/ 232 h 524"/>
                <a:gd name="T74" fmla="*/ 217 w 524"/>
                <a:gd name="T75" fmla="*/ 185 h 524"/>
                <a:gd name="T76" fmla="*/ 255 w 524"/>
                <a:gd name="T77" fmla="*/ 188 h 524"/>
                <a:gd name="T78" fmla="*/ 369 w 524"/>
                <a:gd name="T79" fmla="*/ 254 h 524"/>
                <a:gd name="T80" fmla="*/ 368 w 524"/>
                <a:gd name="T81" fmla="*/ 268 h 524"/>
                <a:gd name="T82" fmla="*/ 315 w 524"/>
                <a:gd name="T83" fmla="*/ 402 h 524"/>
                <a:gd name="T84" fmla="*/ 313 w 524"/>
                <a:gd name="T85" fmla="*/ 478 h 524"/>
                <a:gd name="T86" fmla="*/ 437 w 524"/>
                <a:gd name="T87" fmla="*/ 451 h 524"/>
                <a:gd name="T88" fmla="*/ 406 w 524"/>
                <a:gd name="T89" fmla="*/ 231 h 524"/>
                <a:gd name="T90" fmla="*/ 321 w 524"/>
                <a:gd name="T91" fmla="*/ 79 h 524"/>
                <a:gd name="T92" fmla="*/ 142 w 524"/>
                <a:gd name="T93" fmla="*/ 132 h 524"/>
                <a:gd name="T94" fmla="*/ 118 w 524"/>
                <a:gd name="T95" fmla="*/ 232 h 524"/>
                <a:gd name="T96" fmla="*/ 4 w 524"/>
                <a:gd name="T97" fmla="*/ 262 h 524"/>
                <a:gd name="T98" fmla="*/ 437 w 524"/>
                <a:gd name="T99" fmla="*/ 451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4" h="524">
                  <a:moveTo>
                    <a:pt x="262" y="0"/>
                  </a:moveTo>
                  <a:cubicBezTo>
                    <a:pt x="118" y="0"/>
                    <a:pt x="0" y="118"/>
                    <a:pt x="0" y="262"/>
                  </a:cubicBezTo>
                  <a:cubicBezTo>
                    <a:pt x="0" y="406"/>
                    <a:pt x="118" y="524"/>
                    <a:pt x="262" y="524"/>
                  </a:cubicBezTo>
                  <a:cubicBezTo>
                    <a:pt x="406" y="524"/>
                    <a:pt x="524" y="406"/>
                    <a:pt x="524" y="262"/>
                  </a:cubicBezTo>
                  <a:cubicBezTo>
                    <a:pt x="524" y="118"/>
                    <a:pt x="406" y="0"/>
                    <a:pt x="262" y="0"/>
                  </a:cubicBezTo>
                  <a:close/>
                  <a:moveTo>
                    <a:pt x="89" y="453"/>
                  </a:moveTo>
                  <a:cubicBezTo>
                    <a:pt x="105" y="429"/>
                    <a:pt x="141" y="409"/>
                    <a:pt x="188" y="399"/>
                  </a:cubicBezTo>
                  <a:cubicBezTo>
                    <a:pt x="208" y="484"/>
                    <a:pt x="208" y="484"/>
                    <a:pt x="208" y="484"/>
                  </a:cubicBezTo>
                  <a:cubicBezTo>
                    <a:pt x="262" y="458"/>
                    <a:pt x="262" y="458"/>
                    <a:pt x="262" y="458"/>
                  </a:cubicBezTo>
                  <a:cubicBezTo>
                    <a:pt x="261" y="457"/>
                    <a:pt x="261" y="457"/>
                    <a:pt x="261" y="457"/>
                  </a:cubicBezTo>
                  <a:cubicBezTo>
                    <a:pt x="261" y="457"/>
                    <a:pt x="262" y="457"/>
                    <a:pt x="262" y="457"/>
                  </a:cubicBezTo>
                  <a:cubicBezTo>
                    <a:pt x="262" y="457"/>
                    <a:pt x="263" y="457"/>
                    <a:pt x="263" y="457"/>
                  </a:cubicBezTo>
                  <a:cubicBezTo>
                    <a:pt x="262" y="458"/>
                    <a:pt x="262" y="458"/>
                    <a:pt x="262" y="458"/>
                  </a:cubicBezTo>
                  <a:cubicBezTo>
                    <a:pt x="316" y="484"/>
                    <a:pt x="316" y="484"/>
                    <a:pt x="316" y="484"/>
                  </a:cubicBezTo>
                  <a:cubicBezTo>
                    <a:pt x="335" y="400"/>
                    <a:pt x="335" y="400"/>
                    <a:pt x="335" y="400"/>
                  </a:cubicBezTo>
                  <a:cubicBezTo>
                    <a:pt x="382" y="410"/>
                    <a:pt x="418" y="430"/>
                    <a:pt x="435" y="454"/>
                  </a:cubicBezTo>
                  <a:cubicBezTo>
                    <a:pt x="389" y="495"/>
                    <a:pt x="328" y="520"/>
                    <a:pt x="262" y="520"/>
                  </a:cubicBezTo>
                  <a:cubicBezTo>
                    <a:pt x="196" y="520"/>
                    <a:pt x="135" y="495"/>
                    <a:pt x="89" y="453"/>
                  </a:cubicBezTo>
                  <a:close/>
                  <a:moveTo>
                    <a:pt x="121" y="271"/>
                  </a:moveTo>
                  <a:cubicBezTo>
                    <a:pt x="121" y="264"/>
                    <a:pt x="122" y="257"/>
                    <a:pt x="122" y="249"/>
                  </a:cubicBezTo>
                  <a:cubicBezTo>
                    <a:pt x="122" y="243"/>
                    <a:pt x="122" y="238"/>
                    <a:pt x="122" y="232"/>
                  </a:cubicBezTo>
                  <a:cubicBezTo>
                    <a:pt x="122" y="232"/>
                    <a:pt x="122" y="231"/>
                    <a:pt x="122" y="231"/>
                  </a:cubicBezTo>
                  <a:cubicBezTo>
                    <a:pt x="122" y="181"/>
                    <a:pt x="136" y="139"/>
                    <a:pt x="163" y="112"/>
                  </a:cubicBezTo>
                  <a:cubicBezTo>
                    <a:pt x="175" y="99"/>
                    <a:pt x="190" y="89"/>
                    <a:pt x="207" y="82"/>
                  </a:cubicBezTo>
                  <a:cubicBezTo>
                    <a:pt x="223" y="77"/>
                    <a:pt x="242" y="74"/>
                    <a:pt x="262" y="74"/>
                  </a:cubicBezTo>
                  <a:cubicBezTo>
                    <a:pt x="283" y="74"/>
                    <a:pt x="303" y="77"/>
                    <a:pt x="320" y="83"/>
                  </a:cubicBezTo>
                  <a:cubicBezTo>
                    <a:pt x="335" y="90"/>
                    <a:pt x="349" y="99"/>
                    <a:pt x="361" y="112"/>
                  </a:cubicBezTo>
                  <a:cubicBezTo>
                    <a:pt x="388" y="139"/>
                    <a:pt x="402" y="181"/>
                    <a:pt x="402" y="231"/>
                  </a:cubicBezTo>
                  <a:cubicBezTo>
                    <a:pt x="402" y="231"/>
                    <a:pt x="402" y="232"/>
                    <a:pt x="402" y="232"/>
                  </a:cubicBezTo>
                  <a:cubicBezTo>
                    <a:pt x="402" y="238"/>
                    <a:pt x="402" y="243"/>
                    <a:pt x="402" y="249"/>
                  </a:cubicBezTo>
                  <a:cubicBezTo>
                    <a:pt x="402" y="257"/>
                    <a:pt x="403" y="264"/>
                    <a:pt x="403" y="271"/>
                  </a:cubicBezTo>
                  <a:cubicBezTo>
                    <a:pt x="404" y="324"/>
                    <a:pt x="406" y="375"/>
                    <a:pt x="384" y="411"/>
                  </a:cubicBezTo>
                  <a:cubicBezTo>
                    <a:pt x="360" y="400"/>
                    <a:pt x="331" y="393"/>
                    <a:pt x="298" y="390"/>
                  </a:cubicBezTo>
                  <a:cubicBezTo>
                    <a:pt x="298" y="386"/>
                    <a:pt x="298" y="386"/>
                    <a:pt x="298" y="386"/>
                  </a:cubicBezTo>
                  <a:cubicBezTo>
                    <a:pt x="319" y="371"/>
                    <a:pt x="337" y="347"/>
                    <a:pt x="352" y="330"/>
                  </a:cubicBezTo>
                  <a:cubicBezTo>
                    <a:pt x="360" y="322"/>
                    <a:pt x="365" y="298"/>
                    <a:pt x="367" y="272"/>
                  </a:cubicBezTo>
                  <a:cubicBezTo>
                    <a:pt x="375" y="272"/>
                    <a:pt x="375" y="272"/>
                    <a:pt x="375" y="272"/>
                  </a:cubicBezTo>
                  <a:cubicBezTo>
                    <a:pt x="376" y="272"/>
                    <a:pt x="376" y="272"/>
                    <a:pt x="376" y="272"/>
                  </a:cubicBezTo>
                  <a:cubicBezTo>
                    <a:pt x="377" y="272"/>
                    <a:pt x="378" y="272"/>
                    <a:pt x="379" y="272"/>
                  </a:cubicBezTo>
                  <a:cubicBezTo>
                    <a:pt x="379" y="270"/>
                    <a:pt x="378" y="269"/>
                    <a:pt x="378" y="268"/>
                  </a:cubicBezTo>
                  <a:cubicBezTo>
                    <a:pt x="376" y="261"/>
                    <a:pt x="374" y="254"/>
                    <a:pt x="370" y="246"/>
                  </a:cubicBezTo>
                  <a:cubicBezTo>
                    <a:pt x="369" y="244"/>
                    <a:pt x="367" y="241"/>
                    <a:pt x="366" y="238"/>
                  </a:cubicBezTo>
                  <a:cubicBezTo>
                    <a:pt x="364" y="236"/>
                    <a:pt x="363" y="233"/>
                    <a:pt x="361" y="230"/>
                  </a:cubicBezTo>
                  <a:cubicBezTo>
                    <a:pt x="352" y="215"/>
                    <a:pt x="341" y="198"/>
                    <a:pt x="333" y="179"/>
                  </a:cubicBezTo>
                  <a:cubicBezTo>
                    <a:pt x="332" y="178"/>
                    <a:pt x="331" y="177"/>
                    <a:pt x="329" y="177"/>
                  </a:cubicBezTo>
                  <a:cubicBezTo>
                    <a:pt x="329" y="177"/>
                    <a:pt x="329" y="177"/>
                    <a:pt x="328" y="177"/>
                  </a:cubicBezTo>
                  <a:cubicBezTo>
                    <a:pt x="318" y="180"/>
                    <a:pt x="307" y="182"/>
                    <a:pt x="294" y="183"/>
                  </a:cubicBezTo>
                  <a:cubicBezTo>
                    <a:pt x="292" y="183"/>
                    <a:pt x="291" y="184"/>
                    <a:pt x="291" y="185"/>
                  </a:cubicBezTo>
                  <a:cubicBezTo>
                    <a:pt x="290" y="186"/>
                    <a:pt x="290" y="187"/>
                    <a:pt x="291" y="188"/>
                  </a:cubicBezTo>
                  <a:cubicBezTo>
                    <a:pt x="294" y="195"/>
                    <a:pt x="299" y="201"/>
                    <a:pt x="303" y="206"/>
                  </a:cubicBezTo>
                  <a:cubicBezTo>
                    <a:pt x="274" y="201"/>
                    <a:pt x="263" y="192"/>
                    <a:pt x="259" y="186"/>
                  </a:cubicBezTo>
                  <a:cubicBezTo>
                    <a:pt x="258" y="185"/>
                    <a:pt x="257" y="184"/>
                    <a:pt x="255" y="184"/>
                  </a:cubicBezTo>
                  <a:cubicBezTo>
                    <a:pt x="255" y="184"/>
                    <a:pt x="254" y="184"/>
                    <a:pt x="254" y="184"/>
                  </a:cubicBezTo>
                  <a:cubicBezTo>
                    <a:pt x="252" y="185"/>
                    <a:pt x="251" y="187"/>
                    <a:pt x="251" y="189"/>
                  </a:cubicBezTo>
                  <a:cubicBezTo>
                    <a:pt x="253" y="197"/>
                    <a:pt x="255" y="207"/>
                    <a:pt x="258" y="213"/>
                  </a:cubicBezTo>
                  <a:cubicBezTo>
                    <a:pt x="240" y="204"/>
                    <a:pt x="228" y="194"/>
                    <a:pt x="223" y="184"/>
                  </a:cubicBezTo>
                  <a:cubicBezTo>
                    <a:pt x="222" y="183"/>
                    <a:pt x="221" y="182"/>
                    <a:pt x="219" y="182"/>
                  </a:cubicBezTo>
                  <a:cubicBezTo>
                    <a:pt x="219" y="182"/>
                    <a:pt x="219" y="182"/>
                    <a:pt x="219" y="182"/>
                  </a:cubicBezTo>
                  <a:cubicBezTo>
                    <a:pt x="219" y="181"/>
                    <a:pt x="218" y="181"/>
                    <a:pt x="218" y="181"/>
                  </a:cubicBezTo>
                  <a:cubicBezTo>
                    <a:pt x="218" y="181"/>
                    <a:pt x="218" y="181"/>
                    <a:pt x="217" y="181"/>
                  </a:cubicBezTo>
                  <a:cubicBezTo>
                    <a:pt x="216" y="181"/>
                    <a:pt x="215" y="182"/>
                    <a:pt x="214" y="183"/>
                  </a:cubicBezTo>
                  <a:cubicBezTo>
                    <a:pt x="214" y="184"/>
                    <a:pt x="213" y="185"/>
                    <a:pt x="213" y="186"/>
                  </a:cubicBezTo>
                  <a:cubicBezTo>
                    <a:pt x="216" y="201"/>
                    <a:pt x="221" y="214"/>
                    <a:pt x="226" y="223"/>
                  </a:cubicBezTo>
                  <a:cubicBezTo>
                    <a:pt x="213" y="216"/>
                    <a:pt x="201" y="205"/>
                    <a:pt x="192" y="192"/>
                  </a:cubicBezTo>
                  <a:cubicBezTo>
                    <a:pt x="191" y="191"/>
                    <a:pt x="190" y="190"/>
                    <a:pt x="189" y="190"/>
                  </a:cubicBezTo>
                  <a:cubicBezTo>
                    <a:pt x="188" y="190"/>
                    <a:pt x="188" y="190"/>
                    <a:pt x="188" y="190"/>
                  </a:cubicBezTo>
                  <a:cubicBezTo>
                    <a:pt x="187" y="190"/>
                    <a:pt x="186" y="191"/>
                    <a:pt x="185" y="192"/>
                  </a:cubicBezTo>
                  <a:cubicBezTo>
                    <a:pt x="178" y="206"/>
                    <a:pt x="170" y="218"/>
                    <a:pt x="163" y="230"/>
                  </a:cubicBezTo>
                  <a:cubicBezTo>
                    <a:pt x="161" y="233"/>
                    <a:pt x="159" y="236"/>
                    <a:pt x="158" y="239"/>
                  </a:cubicBezTo>
                  <a:cubicBezTo>
                    <a:pt x="156" y="241"/>
                    <a:pt x="155" y="244"/>
                    <a:pt x="154" y="246"/>
                  </a:cubicBezTo>
                  <a:cubicBezTo>
                    <a:pt x="154" y="249"/>
                    <a:pt x="155" y="252"/>
                    <a:pt x="155" y="255"/>
                  </a:cubicBezTo>
                  <a:cubicBezTo>
                    <a:pt x="157" y="288"/>
                    <a:pt x="162" y="320"/>
                    <a:pt x="171" y="330"/>
                  </a:cubicBezTo>
                  <a:cubicBezTo>
                    <a:pt x="187" y="347"/>
                    <a:pt x="205" y="371"/>
                    <a:pt x="226" y="386"/>
                  </a:cubicBezTo>
                  <a:cubicBezTo>
                    <a:pt x="226" y="390"/>
                    <a:pt x="226" y="390"/>
                    <a:pt x="226" y="390"/>
                  </a:cubicBezTo>
                  <a:cubicBezTo>
                    <a:pt x="193" y="392"/>
                    <a:pt x="163" y="400"/>
                    <a:pt x="139" y="410"/>
                  </a:cubicBezTo>
                  <a:cubicBezTo>
                    <a:pt x="119" y="374"/>
                    <a:pt x="120" y="324"/>
                    <a:pt x="121" y="271"/>
                  </a:cubicBezTo>
                  <a:close/>
                  <a:moveTo>
                    <a:pt x="256" y="457"/>
                  </a:moveTo>
                  <a:cubicBezTo>
                    <a:pt x="211" y="478"/>
                    <a:pt x="211" y="478"/>
                    <a:pt x="211" y="478"/>
                  </a:cubicBezTo>
                  <a:cubicBezTo>
                    <a:pt x="192" y="398"/>
                    <a:pt x="192" y="398"/>
                    <a:pt x="192" y="398"/>
                  </a:cubicBezTo>
                  <a:cubicBezTo>
                    <a:pt x="196" y="398"/>
                    <a:pt x="200" y="397"/>
                    <a:pt x="204" y="396"/>
                  </a:cubicBezTo>
                  <a:cubicBezTo>
                    <a:pt x="209" y="402"/>
                    <a:pt x="209" y="402"/>
                    <a:pt x="209" y="402"/>
                  </a:cubicBezTo>
                  <a:cubicBezTo>
                    <a:pt x="219" y="421"/>
                    <a:pt x="236" y="449"/>
                    <a:pt x="254" y="455"/>
                  </a:cubicBezTo>
                  <a:lnTo>
                    <a:pt x="256" y="457"/>
                  </a:lnTo>
                  <a:close/>
                  <a:moveTo>
                    <a:pt x="210" y="395"/>
                  </a:moveTo>
                  <a:cubicBezTo>
                    <a:pt x="215" y="395"/>
                    <a:pt x="221" y="394"/>
                    <a:pt x="226" y="394"/>
                  </a:cubicBezTo>
                  <a:cubicBezTo>
                    <a:pt x="228" y="393"/>
                    <a:pt x="230" y="392"/>
                    <a:pt x="230" y="390"/>
                  </a:cubicBezTo>
                  <a:cubicBezTo>
                    <a:pt x="230" y="388"/>
                    <a:pt x="230" y="388"/>
                    <a:pt x="230" y="388"/>
                  </a:cubicBezTo>
                  <a:cubicBezTo>
                    <a:pt x="239" y="394"/>
                    <a:pt x="250" y="398"/>
                    <a:pt x="261" y="398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263" y="398"/>
                    <a:pt x="263" y="398"/>
                    <a:pt x="263" y="398"/>
                  </a:cubicBezTo>
                  <a:cubicBezTo>
                    <a:pt x="263" y="398"/>
                    <a:pt x="263" y="398"/>
                    <a:pt x="263" y="398"/>
                  </a:cubicBezTo>
                  <a:cubicBezTo>
                    <a:pt x="274" y="398"/>
                    <a:pt x="284" y="394"/>
                    <a:pt x="294" y="388"/>
                  </a:cubicBezTo>
                  <a:cubicBezTo>
                    <a:pt x="294" y="390"/>
                    <a:pt x="294" y="390"/>
                    <a:pt x="294" y="390"/>
                  </a:cubicBezTo>
                  <a:cubicBezTo>
                    <a:pt x="294" y="392"/>
                    <a:pt x="296" y="393"/>
                    <a:pt x="298" y="394"/>
                  </a:cubicBezTo>
                  <a:cubicBezTo>
                    <a:pt x="303" y="394"/>
                    <a:pt x="309" y="395"/>
                    <a:pt x="314" y="396"/>
                  </a:cubicBezTo>
                  <a:cubicBezTo>
                    <a:pt x="302" y="419"/>
                    <a:pt x="281" y="453"/>
                    <a:pt x="262" y="453"/>
                  </a:cubicBezTo>
                  <a:cubicBezTo>
                    <a:pt x="243" y="453"/>
                    <a:pt x="222" y="419"/>
                    <a:pt x="210" y="395"/>
                  </a:cubicBezTo>
                  <a:close/>
                  <a:moveTo>
                    <a:pt x="294" y="187"/>
                  </a:moveTo>
                  <a:cubicBezTo>
                    <a:pt x="307" y="186"/>
                    <a:pt x="319" y="184"/>
                    <a:pt x="329" y="181"/>
                  </a:cubicBezTo>
                  <a:cubicBezTo>
                    <a:pt x="338" y="200"/>
                    <a:pt x="348" y="217"/>
                    <a:pt x="358" y="232"/>
                  </a:cubicBezTo>
                  <a:cubicBezTo>
                    <a:pt x="361" y="237"/>
                    <a:pt x="363" y="242"/>
                    <a:pt x="366" y="246"/>
                  </a:cubicBezTo>
                  <a:cubicBezTo>
                    <a:pt x="363" y="283"/>
                    <a:pt x="358" y="317"/>
                    <a:pt x="349" y="327"/>
                  </a:cubicBezTo>
                  <a:cubicBezTo>
                    <a:pt x="346" y="331"/>
                    <a:pt x="342" y="336"/>
                    <a:pt x="338" y="341"/>
                  </a:cubicBezTo>
                  <a:cubicBezTo>
                    <a:pt x="317" y="365"/>
                    <a:pt x="293" y="394"/>
                    <a:pt x="263" y="394"/>
                  </a:cubicBezTo>
                  <a:cubicBezTo>
                    <a:pt x="262" y="394"/>
                    <a:pt x="262" y="394"/>
                    <a:pt x="262" y="394"/>
                  </a:cubicBezTo>
                  <a:cubicBezTo>
                    <a:pt x="261" y="394"/>
                    <a:pt x="261" y="394"/>
                    <a:pt x="261" y="394"/>
                  </a:cubicBezTo>
                  <a:cubicBezTo>
                    <a:pt x="261" y="394"/>
                    <a:pt x="261" y="394"/>
                    <a:pt x="261" y="394"/>
                  </a:cubicBezTo>
                  <a:cubicBezTo>
                    <a:pt x="232" y="394"/>
                    <a:pt x="209" y="367"/>
                    <a:pt x="189" y="344"/>
                  </a:cubicBezTo>
                  <a:cubicBezTo>
                    <a:pt x="184" y="338"/>
                    <a:pt x="179" y="332"/>
                    <a:pt x="174" y="327"/>
                  </a:cubicBezTo>
                  <a:cubicBezTo>
                    <a:pt x="165" y="318"/>
                    <a:pt x="161" y="283"/>
                    <a:pt x="158" y="247"/>
                  </a:cubicBezTo>
                  <a:cubicBezTo>
                    <a:pt x="160" y="242"/>
                    <a:pt x="163" y="237"/>
                    <a:pt x="166" y="232"/>
                  </a:cubicBezTo>
                  <a:cubicBezTo>
                    <a:pt x="174" y="220"/>
                    <a:pt x="181" y="208"/>
                    <a:pt x="189" y="194"/>
                  </a:cubicBezTo>
                  <a:cubicBezTo>
                    <a:pt x="199" y="209"/>
                    <a:pt x="214" y="224"/>
                    <a:pt x="235" y="232"/>
                  </a:cubicBezTo>
                  <a:cubicBezTo>
                    <a:pt x="235" y="232"/>
                    <a:pt x="221" y="210"/>
                    <a:pt x="217" y="185"/>
                  </a:cubicBezTo>
                  <a:cubicBezTo>
                    <a:pt x="218" y="185"/>
                    <a:pt x="218" y="186"/>
                    <a:pt x="219" y="186"/>
                  </a:cubicBezTo>
                  <a:cubicBezTo>
                    <a:pt x="224" y="196"/>
                    <a:pt x="237" y="209"/>
                    <a:pt x="265" y="221"/>
                  </a:cubicBezTo>
                  <a:cubicBezTo>
                    <a:pt x="265" y="221"/>
                    <a:pt x="258" y="204"/>
                    <a:pt x="255" y="188"/>
                  </a:cubicBezTo>
                  <a:cubicBezTo>
                    <a:pt x="262" y="198"/>
                    <a:pt x="278" y="207"/>
                    <a:pt x="316" y="211"/>
                  </a:cubicBezTo>
                  <a:cubicBezTo>
                    <a:pt x="316" y="211"/>
                    <a:pt x="302" y="202"/>
                    <a:pt x="294" y="187"/>
                  </a:cubicBezTo>
                  <a:close/>
                  <a:moveTo>
                    <a:pt x="369" y="254"/>
                  </a:moveTo>
                  <a:cubicBezTo>
                    <a:pt x="369" y="255"/>
                    <a:pt x="370" y="256"/>
                    <a:pt x="370" y="257"/>
                  </a:cubicBezTo>
                  <a:cubicBezTo>
                    <a:pt x="372" y="261"/>
                    <a:pt x="373" y="264"/>
                    <a:pt x="374" y="268"/>
                  </a:cubicBezTo>
                  <a:cubicBezTo>
                    <a:pt x="368" y="268"/>
                    <a:pt x="368" y="268"/>
                    <a:pt x="368" y="268"/>
                  </a:cubicBezTo>
                  <a:cubicBezTo>
                    <a:pt x="368" y="264"/>
                    <a:pt x="369" y="259"/>
                    <a:pt x="369" y="254"/>
                  </a:cubicBezTo>
                  <a:close/>
                  <a:moveTo>
                    <a:pt x="270" y="455"/>
                  </a:moveTo>
                  <a:cubicBezTo>
                    <a:pt x="288" y="449"/>
                    <a:pt x="305" y="421"/>
                    <a:pt x="315" y="402"/>
                  </a:cubicBezTo>
                  <a:cubicBezTo>
                    <a:pt x="320" y="397"/>
                    <a:pt x="320" y="397"/>
                    <a:pt x="320" y="397"/>
                  </a:cubicBezTo>
                  <a:cubicBezTo>
                    <a:pt x="324" y="397"/>
                    <a:pt x="328" y="398"/>
                    <a:pt x="332" y="399"/>
                  </a:cubicBezTo>
                  <a:cubicBezTo>
                    <a:pt x="313" y="478"/>
                    <a:pt x="313" y="478"/>
                    <a:pt x="313" y="478"/>
                  </a:cubicBezTo>
                  <a:cubicBezTo>
                    <a:pt x="268" y="457"/>
                    <a:pt x="268" y="457"/>
                    <a:pt x="268" y="457"/>
                  </a:cubicBezTo>
                  <a:lnTo>
                    <a:pt x="270" y="455"/>
                  </a:lnTo>
                  <a:close/>
                  <a:moveTo>
                    <a:pt x="437" y="451"/>
                  </a:moveTo>
                  <a:cubicBezTo>
                    <a:pt x="427" y="436"/>
                    <a:pt x="410" y="423"/>
                    <a:pt x="388" y="413"/>
                  </a:cubicBezTo>
                  <a:cubicBezTo>
                    <a:pt x="415" y="366"/>
                    <a:pt x="406" y="297"/>
                    <a:pt x="406" y="232"/>
                  </a:cubicBezTo>
                  <a:cubicBezTo>
                    <a:pt x="406" y="232"/>
                    <a:pt x="406" y="231"/>
                    <a:pt x="406" y="231"/>
                  </a:cubicBezTo>
                  <a:cubicBezTo>
                    <a:pt x="406" y="220"/>
                    <a:pt x="405" y="209"/>
                    <a:pt x="404" y="199"/>
                  </a:cubicBezTo>
                  <a:cubicBezTo>
                    <a:pt x="400" y="173"/>
                    <a:pt x="393" y="150"/>
                    <a:pt x="381" y="132"/>
                  </a:cubicBezTo>
                  <a:cubicBezTo>
                    <a:pt x="366" y="107"/>
                    <a:pt x="345" y="90"/>
                    <a:pt x="321" y="79"/>
                  </a:cubicBezTo>
                  <a:cubicBezTo>
                    <a:pt x="303" y="73"/>
                    <a:pt x="283" y="70"/>
                    <a:pt x="262" y="70"/>
                  </a:cubicBezTo>
                  <a:cubicBezTo>
                    <a:pt x="242" y="70"/>
                    <a:pt x="223" y="73"/>
                    <a:pt x="207" y="78"/>
                  </a:cubicBezTo>
                  <a:cubicBezTo>
                    <a:pt x="180" y="88"/>
                    <a:pt x="158" y="106"/>
                    <a:pt x="142" y="132"/>
                  </a:cubicBezTo>
                  <a:cubicBezTo>
                    <a:pt x="131" y="150"/>
                    <a:pt x="124" y="173"/>
                    <a:pt x="120" y="199"/>
                  </a:cubicBezTo>
                  <a:cubicBezTo>
                    <a:pt x="119" y="209"/>
                    <a:pt x="118" y="220"/>
                    <a:pt x="118" y="231"/>
                  </a:cubicBezTo>
                  <a:cubicBezTo>
                    <a:pt x="118" y="231"/>
                    <a:pt x="118" y="232"/>
                    <a:pt x="118" y="232"/>
                  </a:cubicBezTo>
                  <a:cubicBezTo>
                    <a:pt x="118" y="296"/>
                    <a:pt x="109" y="365"/>
                    <a:pt x="136" y="412"/>
                  </a:cubicBezTo>
                  <a:cubicBezTo>
                    <a:pt x="113" y="422"/>
                    <a:pt x="96" y="436"/>
                    <a:pt x="86" y="451"/>
                  </a:cubicBezTo>
                  <a:cubicBezTo>
                    <a:pt x="36" y="404"/>
                    <a:pt x="4" y="336"/>
                    <a:pt x="4" y="262"/>
                  </a:cubicBezTo>
                  <a:cubicBezTo>
                    <a:pt x="4" y="120"/>
                    <a:pt x="120" y="4"/>
                    <a:pt x="262" y="4"/>
                  </a:cubicBezTo>
                  <a:cubicBezTo>
                    <a:pt x="404" y="4"/>
                    <a:pt x="520" y="120"/>
                    <a:pt x="520" y="262"/>
                  </a:cubicBezTo>
                  <a:cubicBezTo>
                    <a:pt x="520" y="337"/>
                    <a:pt x="488" y="404"/>
                    <a:pt x="437" y="451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570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8.64198E-7 L -0.13541 8.64198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8.64198E-7 L -0.13541 8.64198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8.64198E-7 L -0.13541 8.64198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10800000">
                                      <p:cBhvr>
                                        <p:cTn id="35" dur="8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7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EMC-Tab-RG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1754910"/>
            <a:ext cx="9144000" cy="1293090"/>
          </a:xfrm>
          <a:solidFill>
            <a:schemeClr val="tx2"/>
          </a:solidFill>
          <a:ln>
            <a:noFill/>
          </a:ln>
          <a:effectLst>
            <a:glow rad="520700">
              <a:schemeClr val="tx2">
                <a:alpha val="34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tlCol="0" anchor="t"/>
          <a:lstStyle/>
          <a:p>
            <a:pPr algn="ctr"/>
            <a:r>
              <a:rPr lang="zh-CN" altLang="en-US" sz="3200" dirty="0" smtClean="0">
                <a:solidFill>
                  <a:schemeClr val="lt1"/>
                </a:solidFill>
                <a:latin typeface="+mn-lt"/>
                <a:cs typeface="+mn-cs"/>
              </a:rPr>
              <a:t>可信赖的核心</a:t>
            </a:r>
            <a:endParaRPr lang="en-US" sz="32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092" y="3326897"/>
            <a:ext cx="2795024" cy="731520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无中断</a:t>
            </a:r>
            <a:r>
              <a:rPr 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 </a:t>
            </a:r>
            <a:br>
              <a:rPr 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</a:b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服务</a:t>
            </a:r>
            <a:endParaRPr lang="en-US" sz="20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63360" y="3326897"/>
            <a:ext cx="2504256" cy="731520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企业级</a:t>
            </a:r>
            <a:r>
              <a:rPr 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 </a:t>
            </a:r>
          </a:p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弹性</a:t>
            </a:r>
            <a:endParaRPr lang="en-US" sz="20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1421" y="555186"/>
            <a:ext cx="2124796" cy="731520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50</a:t>
            </a:r>
            <a:r>
              <a:rPr lang="en-US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PB </a:t>
            </a:r>
            <a:endParaRPr lang="en-US" sz="20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容量</a:t>
            </a:r>
            <a:endParaRPr lang="en-US" sz="20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78412" y="555186"/>
            <a:ext cx="2680190" cy="731520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简约</a:t>
            </a:r>
            <a:endParaRPr lang="en-US" sz="2000" dirty="0" smtClean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管理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00798" y="555186"/>
            <a:ext cx="2231782" cy="731520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全局</a:t>
            </a:r>
            <a:endParaRPr lang="en-US" altLang="zh-CN" sz="2000" dirty="0" smtClean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可见</a:t>
            </a:r>
            <a:endParaRPr lang="en-US" sz="20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15" name="Picture 5" descr="W:\Inprogress\EMC MASTER\EMC CORP MASTER\17034 EMC Isilon Mega Launch PPT_SEPT15\powerpoint\flattened-art\isil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7830" y="2143107"/>
            <a:ext cx="2862410" cy="209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870989" y="3258007"/>
            <a:ext cx="1480326" cy="578882"/>
          </a:xfrm>
          <a:prstGeom prst="roundRect">
            <a:avLst/>
          </a:prstGeom>
          <a:solidFill>
            <a:schemeClr val="tx1"/>
          </a:solidFill>
          <a:ln>
            <a:solidFill>
              <a:schemeClr val="tx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76200" dist="38100" dir="5400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 defTabSz="457200"/>
            <a:r>
              <a:rPr lang="en-US" sz="28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.NEXT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75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0" grpId="0"/>
      <p:bldP spid="2" grpId="0"/>
      <p:bldP spid="11" grpId="0"/>
      <p:bldP spid="13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W:\Inprogress\EMC MASTER\EMC CORP MASTER\17034 EMC Isilon Mega Launch PPT_SEPT15\powerpoint\flattened-art\data-water-bk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zh-CN" altLang="en-US" dirty="0" smtClean="0"/>
              <a:t>议程</a:t>
            </a:r>
            <a:endParaRPr lang="en-US" dirty="0"/>
          </a:p>
        </p:txBody>
      </p:sp>
      <p:sp>
        <p:nvSpPr>
          <p:cNvPr id="35" name="Title 5"/>
          <p:cNvSpPr txBox="1">
            <a:spLocks/>
          </p:cNvSpPr>
          <p:nvPr/>
        </p:nvSpPr>
        <p:spPr>
          <a:xfrm>
            <a:off x="3465285" y="1825173"/>
            <a:ext cx="5025573" cy="580572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>
            <a:glow rad="520700">
              <a:schemeClr val="tx2">
                <a:alpha val="34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91440" rIns="0" bIns="0" rtlCol="0" anchor="t" anchorCtr="0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2"/>
                </a:solidFill>
                <a:latin typeface="+mj-lt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 smtClean="0">
                <a:solidFill>
                  <a:srgbClr val="FFFFFF"/>
                </a:solidFill>
              </a:rPr>
              <a:t>数据湖</a:t>
            </a:r>
            <a:r>
              <a:rPr lang="en-US" sz="2400" dirty="0" smtClean="0">
                <a:solidFill>
                  <a:srgbClr val="FFFFFF"/>
                </a:solidFill>
              </a:rPr>
              <a:t>2.0 </a:t>
            </a:r>
            <a:r>
              <a:rPr lang="zh-CN" altLang="en-US" sz="2400" dirty="0" smtClean="0">
                <a:solidFill>
                  <a:srgbClr val="FFFFFF"/>
                </a:solidFill>
              </a:rPr>
              <a:t>策略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6" name="Title 5"/>
          <p:cNvSpPr txBox="1">
            <a:spLocks/>
          </p:cNvSpPr>
          <p:nvPr/>
        </p:nvSpPr>
        <p:spPr>
          <a:xfrm>
            <a:off x="3465285" y="2508251"/>
            <a:ext cx="5025573" cy="90169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>
            <a:glow rad="520700">
              <a:schemeClr val="tx2">
                <a:alpha val="34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91440" rIns="0" bIns="0" rtlCol="0" anchor="t" anchorCtr="0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2"/>
                </a:solidFill>
                <a:latin typeface="+mj-lt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 smtClean="0">
                <a:solidFill>
                  <a:srgbClr val="FFFFFF"/>
                </a:solidFill>
              </a:rPr>
              <a:t>新发布</a:t>
            </a:r>
            <a:r>
              <a:rPr lang="en-US" sz="2400" dirty="0" smtClean="0">
                <a:solidFill>
                  <a:srgbClr val="FFFFFF"/>
                </a:solidFill>
              </a:rPr>
              <a:t>: 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Edge, </a:t>
            </a:r>
            <a:r>
              <a:rPr lang="en-US" sz="2400" dirty="0" err="1" smtClean="0">
                <a:solidFill>
                  <a:srgbClr val="FFFFFF"/>
                </a:solidFill>
              </a:rPr>
              <a:t>CoRE</a:t>
            </a:r>
            <a:r>
              <a:rPr lang="en-US" sz="2400" dirty="0" smtClean="0">
                <a:solidFill>
                  <a:srgbClr val="FFFFFF"/>
                </a:solidFill>
              </a:rPr>
              <a:t>, CLOUD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3" name="Picture Placeholder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88"/>
            <a:ext cx="3457111" cy="5141912"/>
          </a:xfrm>
          <a:prstGeom prst="rect">
            <a:avLst/>
          </a:prstGeom>
        </p:spPr>
      </p:pic>
      <p:sp>
        <p:nvSpPr>
          <p:cNvPr id="7" name="Title 5"/>
          <p:cNvSpPr txBox="1">
            <a:spLocks/>
          </p:cNvSpPr>
          <p:nvPr/>
        </p:nvSpPr>
        <p:spPr>
          <a:xfrm>
            <a:off x="3429000" y="1152978"/>
            <a:ext cx="5025573" cy="580572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>
            <a:glow rad="520700">
              <a:schemeClr val="tx2">
                <a:alpha val="34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91440" rIns="0" bIns="0" rtlCol="0" anchor="t" anchorCtr="0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2"/>
                </a:solidFill>
                <a:latin typeface="+mj-lt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 smtClean="0">
                <a:solidFill>
                  <a:srgbClr val="FFFFFF"/>
                </a:solidFill>
              </a:rPr>
              <a:t>数据</a:t>
            </a:r>
            <a:r>
              <a:rPr lang="zh-CN" altLang="en-US" sz="2400" dirty="0" smtClean="0">
                <a:solidFill>
                  <a:srgbClr val="FFFFFF"/>
                </a:solidFill>
              </a:rPr>
              <a:t>湖</a:t>
            </a:r>
            <a:r>
              <a:rPr lang="en-US" altLang="zh-CN" sz="2400" dirty="0" smtClean="0">
                <a:solidFill>
                  <a:srgbClr val="FFFFFF"/>
                </a:solidFill>
              </a:rPr>
              <a:t>1.0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回顾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9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7" grpId="0" animBg="1"/>
      <p:bldP spid="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:\Inprogress\EMC MASTER\EMC CORP MASTER\17034 EMC Isilon Mega Launch PPT_SEPT15\powerpoint\flattened-art\data-water-bk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824824" y="743427"/>
            <a:ext cx="3496864" cy="3496864"/>
            <a:chOff x="3315368" y="2096168"/>
            <a:chExt cx="2513264" cy="2513264"/>
          </a:xfrm>
        </p:grpSpPr>
        <p:sp>
          <p:nvSpPr>
            <p:cNvPr id="21" name="Oval 20"/>
            <p:cNvSpPr/>
            <p:nvPr/>
          </p:nvSpPr>
          <p:spPr>
            <a:xfrm>
              <a:off x="3422315" y="2205790"/>
              <a:ext cx="2299370" cy="2299370"/>
            </a:xfrm>
            <a:prstGeom prst="ellipse">
              <a:avLst/>
            </a:prstGeom>
            <a:solidFill>
              <a:schemeClr val="tx1"/>
            </a:solidFill>
            <a:ln w="3175" cmpd="sng">
              <a:noFill/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22" name="outline"/>
            <p:cNvSpPr>
              <a:spLocks noChangeAspect="1"/>
            </p:cNvSpPr>
            <p:nvPr/>
          </p:nvSpPr>
          <p:spPr>
            <a:xfrm>
              <a:off x="3315368" y="2096168"/>
              <a:ext cx="2513264" cy="2513264"/>
            </a:xfrm>
            <a:prstGeom prst="ellipse">
              <a:avLst/>
            </a:prstGeom>
            <a:noFill/>
            <a:ln w="1270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2" name="Picture 11" descr="EMC-Tab-RGB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  <p:sp>
        <p:nvSpPr>
          <p:cNvPr id="15" name="Core"/>
          <p:cNvSpPr/>
          <p:nvPr/>
        </p:nvSpPr>
        <p:spPr>
          <a:xfrm>
            <a:off x="3458817" y="2083138"/>
            <a:ext cx="2226366" cy="984885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defTabSz="457200">
              <a:spcBef>
                <a:spcPts val="600"/>
              </a:spcBef>
              <a:buClr>
                <a:srgbClr val="2C95DD"/>
              </a:buClr>
            </a:pPr>
            <a:r>
              <a:rPr lang="zh-CN" altLang="en-US" sz="4000" dirty="0">
                <a:solidFill>
                  <a:srgbClr val="FFFFFF"/>
                </a:solidFill>
                <a:effectLst>
                  <a:glow rad="101600">
                    <a:srgbClr val="2C95DD">
                      <a:alpha val="40000"/>
                    </a:srgbClr>
                  </a:glow>
                </a:effectLst>
              </a:rPr>
              <a:t>数据</a:t>
            </a:r>
            <a:r>
              <a:rPr lang="en-US" sz="3600" dirty="0" smtClean="0">
                <a:solidFill>
                  <a:srgbClr val="FFFFFF"/>
                </a:solidFill>
                <a:effectLst>
                  <a:glow rad="101600">
                    <a:srgbClr val="2C95DD">
                      <a:alpha val="40000"/>
                    </a:srgbClr>
                  </a:glow>
                </a:effectLst>
              </a:rPr>
              <a:t> </a:t>
            </a:r>
          </a:p>
          <a:p>
            <a:pPr algn="ctr" defTabSz="457200">
              <a:spcBef>
                <a:spcPts val="600"/>
              </a:spcBef>
              <a:buClr>
                <a:srgbClr val="2C95DD"/>
              </a:buClr>
            </a:pPr>
            <a:r>
              <a:rPr lang="zh-CN" altLang="en-US" sz="3600" dirty="0" smtClean="0">
                <a:solidFill>
                  <a:srgbClr val="FFFFFF"/>
                </a:solidFill>
                <a:effectLst>
                  <a:glow rad="101600">
                    <a:srgbClr val="2C95DD">
                      <a:alpha val="40000"/>
                    </a:srgbClr>
                  </a:glow>
                </a:effectLst>
              </a:rPr>
              <a:t>湖泊</a:t>
            </a:r>
            <a:endParaRPr lang="en-US" sz="3600" dirty="0">
              <a:solidFill>
                <a:srgbClr val="FFFFFF"/>
              </a:solidFill>
              <a:effectLst>
                <a:glow rad="101600">
                  <a:srgbClr val="2C95DD">
                    <a:alpha val="4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40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Liquid Hidden"/>
          <p:cNvGrpSpPr/>
          <p:nvPr/>
        </p:nvGrpSpPr>
        <p:grpSpPr>
          <a:xfrm>
            <a:off x="3524250" y="1557702"/>
            <a:ext cx="2095502" cy="2601549"/>
            <a:chOff x="3524250" y="1557702"/>
            <a:chExt cx="2095502" cy="2601549"/>
          </a:xfrm>
        </p:grpSpPr>
        <p:pic>
          <p:nvPicPr>
            <p:cNvPr id="28" name="datalake image" descr="W:\Inprogress\EMC MASTER\EMC CORP MASTER\17034 EMC Isilon Mega Launch PPT_SEPT15\powerpoint\media\Isilon elements from Jay\dataLake-CU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32470" y="1557702"/>
              <a:ext cx="1879062" cy="1878145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3524250" y="3603625"/>
              <a:ext cx="2095502" cy="555626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2400" dirty="0">
                  <a:solidFill>
                    <a:srgbClr val="2C95DD"/>
                  </a:solidFill>
                </a:rPr>
                <a:t>LIQUID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Hot hidden"/>
          <p:cNvGrpSpPr/>
          <p:nvPr/>
        </p:nvGrpSpPr>
        <p:grpSpPr>
          <a:xfrm>
            <a:off x="849312" y="1557702"/>
            <a:ext cx="2095502" cy="2585674"/>
            <a:chOff x="857250" y="1557702"/>
            <a:chExt cx="2095502" cy="2585674"/>
          </a:xfrm>
        </p:grpSpPr>
        <p:grpSp>
          <p:nvGrpSpPr>
            <p:cNvPr id="3" name="Group 2"/>
            <p:cNvGrpSpPr/>
            <p:nvPr/>
          </p:nvGrpSpPr>
          <p:grpSpPr>
            <a:xfrm>
              <a:off x="965470" y="1557702"/>
              <a:ext cx="1879062" cy="1878145"/>
              <a:chOff x="1003703" y="1557702"/>
              <a:chExt cx="1879062" cy="1878145"/>
            </a:xfrm>
          </p:grpSpPr>
          <p:pic>
            <p:nvPicPr>
              <p:cNvPr id="32" name="datalake image" descr="W:\Inprogress\EMC MASTER\EMC CORP MASTER\17034 EMC Isilon Mega Launch PPT_SEPT15\powerpoint\media\Isilon elements from Jay\dataLake-CU.jpg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03703" y="1557702"/>
                <a:ext cx="1879062" cy="1878145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datalake image" descr="W:\Inprogress\EMC MASTER\EMC CORP MASTER\17034 EMC Isilon Mega Launch PPT_SEPT15\powerpoint\media\Isilon elements from Jay\dataLake-CU.jpg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alphaModFix amt="56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130"/>
                        </a14:imgEffect>
                        <a14:imgEffect>
                          <a14:saturation sat="135000"/>
                        </a14:imgEffect>
                        <a14:imgEffect>
                          <a14:brightnessContrast bright="4000" contrast="6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03703" y="1557702"/>
                <a:ext cx="1879062" cy="187814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857250" y="3587750"/>
              <a:ext cx="2095502" cy="555626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2400" dirty="0">
                  <a:solidFill>
                    <a:srgbClr val="FF0000"/>
                  </a:solidFill>
                </a:rPr>
                <a:t>HOT</a:t>
              </a:r>
            </a:p>
          </p:txBody>
        </p:sp>
      </p:grpSp>
      <p:pic>
        <p:nvPicPr>
          <p:cNvPr id="17" name="Picture 16" descr="W:\Inprogress\EMC MASTER\EMC CORP MASTER\17034 EMC Isilon Mega Launch PPT_SEPT15\powerpoint\flattened-art\data-water-bkg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2824824" y="743427"/>
            <a:ext cx="3496864" cy="3496864"/>
            <a:chOff x="3315368" y="2096168"/>
            <a:chExt cx="2513264" cy="2513264"/>
          </a:xfrm>
        </p:grpSpPr>
        <p:sp>
          <p:nvSpPr>
            <p:cNvPr id="29" name="Oval 28"/>
            <p:cNvSpPr/>
            <p:nvPr/>
          </p:nvSpPr>
          <p:spPr>
            <a:xfrm>
              <a:off x="3422315" y="2205790"/>
              <a:ext cx="2299370" cy="2299370"/>
            </a:xfrm>
            <a:prstGeom prst="ellipse">
              <a:avLst/>
            </a:prstGeom>
            <a:solidFill>
              <a:schemeClr val="tx1"/>
            </a:solidFill>
            <a:ln w="3175" cmpd="sng">
              <a:noFill/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00">
                <a:solidFill>
                  <a:srgbClr val="FFFFFF"/>
                </a:solidFill>
              </a:endParaRPr>
            </a:p>
          </p:txBody>
        </p:sp>
        <p:sp>
          <p:nvSpPr>
            <p:cNvPr id="33" name="outline"/>
            <p:cNvSpPr>
              <a:spLocks noChangeAspect="1"/>
            </p:cNvSpPr>
            <p:nvPr/>
          </p:nvSpPr>
          <p:spPr>
            <a:xfrm>
              <a:off x="3315368" y="2096168"/>
              <a:ext cx="2513264" cy="2513264"/>
            </a:xfrm>
            <a:prstGeom prst="ellipse">
              <a:avLst/>
            </a:prstGeom>
            <a:noFill/>
            <a:ln w="1270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00">
                <a:solidFill>
                  <a:srgbClr val="FFFFFF"/>
                </a:solidFill>
              </a:endParaRPr>
            </a:p>
          </p:txBody>
        </p:sp>
      </p:grpSp>
      <p:grpSp>
        <p:nvGrpSpPr>
          <p:cNvPr id="20" name="Hot"/>
          <p:cNvGrpSpPr/>
          <p:nvPr/>
        </p:nvGrpSpPr>
        <p:grpSpPr>
          <a:xfrm>
            <a:off x="3539831" y="1557702"/>
            <a:ext cx="2095502" cy="2585674"/>
            <a:chOff x="857250" y="1557702"/>
            <a:chExt cx="2095502" cy="2585674"/>
          </a:xfrm>
        </p:grpSpPr>
        <p:grpSp>
          <p:nvGrpSpPr>
            <p:cNvPr id="23" name="Group 22"/>
            <p:cNvGrpSpPr/>
            <p:nvPr/>
          </p:nvGrpSpPr>
          <p:grpSpPr>
            <a:xfrm>
              <a:off x="965470" y="1557702"/>
              <a:ext cx="1879062" cy="1878145"/>
              <a:chOff x="1003703" y="1557702"/>
              <a:chExt cx="1879062" cy="1878145"/>
            </a:xfrm>
          </p:grpSpPr>
          <p:pic>
            <p:nvPicPr>
              <p:cNvPr id="25" name="datalake image" descr="W:\Inprogress\EMC MASTER\EMC CORP MASTER\17034 EMC Isilon Mega Launch PPT_SEPT15\powerpoint\media\Isilon elements from Jay\dataLake-CU.jpg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03703" y="1557702"/>
                <a:ext cx="1879062" cy="1878145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datalake image" descr="W:\Inprogress\EMC MASTER\EMC CORP MASTER\17034 EMC Isilon Mega Launch PPT_SEPT15\powerpoint\media\Isilon elements from Jay\dataLake-CU.jpg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alphaModFix amt="56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130"/>
                        </a14:imgEffect>
                        <a14:imgEffect>
                          <a14:saturation sat="135000"/>
                        </a14:imgEffect>
                        <a14:imgEffect>
                          <a14:brightnessContrast bright="4000" contrast="6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03703" y="1557702"/>
                <a:ext cx="1879062" cy="187814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857250" y="3587750"/>
              <a:ext cx="2095502" cy="555626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zh-CN" altLang="en-US" sz="2400" dirty="0" smtClean="0">
                  <a:solidFill>
                    <a:srgbClr val="FF0000"/>
                  </a:solidFill>
                </a:rPr>
                <a:t>热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Title 9"/>
          <p:cNvSpPr txBox="1">
            <a:spLocks/>
          </p:cNvSpPr>
          <p:nvPr/>
        </p:nvSpPr>
        <p:spPr>
          <a:xfrm>
            <a:off x="1016000" y="460374"/>
            <a:ext cx="7046914" cy="708025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algn="ctr"/>
            <a:r>
              <a:rPr lang="zh-CN" altLang="en-US" sz="48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数据的</a:t>
            </a:r>
            <a:r>
              <a:rPr lang="en-US" altLang="zh-CN" sz="48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3</a:t>
            </a:r>
            <a:r>
              <a:rPr lang="zh-CN" altLang="en-US" sz="48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种状态</a:t>
            </a:r>
            <a:r>
              <a:rPr lang="en-US" sz="3600" dirty="0" smtClean="0">
                <a:solidFill>
                  <a:srgbClr val="2C95DD"/>
                </a:solidFill>
              </a:rPr>
              <a:t/>
            </a:r>
            <a:br>
              <a:rPr lang="en-US" sz="3600" dirty="0" smtClean="0">
                <a:solidFill>
                  <a:srgbClr val="2C95DD"/>
                </a:solidFill>
              </a:rPr>
            </a:br>
            <a:endParaRPr lang="en-US" sz="3600" dirty="0">
              <a:solidFill>
                <a:srgbClr val="2C95DD"/>
              </a:solidFill>
            </a:endParaRPr>
          </a:p>
        </p:txBody>
      </p:sp>
      <p:pic>
        <p:nvPicPr>
          <p:cNvPr id="15" name="Picture 14" descr="EMC-Tab-RGB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  <p:grpSp>
        <p:nvGrpSpPr>
          <p:cNvPr id="7" name="Frozen"/>
          <p:cNvGrpSpPr/>
          <p:nvPr/>
        </p:nvGrpSpPr>
        <p:grpSpPr>
          <a:xfrm>
            <a:off x="6199187" y="1532809"/>
            <a:ext cx="2095502" cy="2626442"/>
            <a:chOff x="6207125" y="1532809"/>
            <a:chExt cx="2095502" cy="2626442"/>
          </a:xfrm>
        </p:grpSpPr>
        <p:pic>
          <p:nvPicPr>
            <p:cNvPr id="30" name="Picture 29" descr="datalake.png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11185" y="1532809"/>
              <a:ext cx="1887383" cy="188738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2" name="Rectangle 21"/>
            <p:cNvSpPr/>
            <p:nvPr/>
          </p:nvSpPr>
          <p:spPr>
            <a:xfrm>
              <a:off x="6207125" y="3603625"/>
              <a:ext cx="2095502" cy="555626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zh-CN" altLang="en-US" sz="2400" dirty="0">
                  <a:solidFill>
                    <a:srgbClr val="FFFFFF"/>
                  </a:solidFill>
                </a:rPr>
                <a:t>冷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Right Arrow 1"/>
          <p:cNvSpPr/>
          <p:nvPr/>
        </p:nvSpPr>
        <p:spPr>
          <a:xfrm>
            <a:off x="4475574" y="2301875"/>
            <a:ext cx="254000" cy="301625"/>
          </a:xfrm>
          <a:prstGeom prst="rightArrow">
            <a:avLst/>
          </a:prstGeom>
          <a:noFill/>
          <a:ln>
            <a:solidFill>
              <a:srgbClr val="FFFF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5820833" y="2301875"/>
            <a:ext cx="254000" cy="301625"/>
          </a:xfrm>
          <a:prstGeom prst="rightArrow">
            <a:avLst/>
          </a:prstGeom>
          <a:noFill/>
          <a:ln>
            <a:solidFill>
              <a:srgbClr val="FFFF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6" name="Liq"/>
          <p:cNvGrpSpPr/>
          <p:nvPr/>
        </p:nvGrpSpPr>
        <p:grpSpPr>
          <a:xfrm>
            <a:off x="4803657" y="1561935"/>
            <a:ext cx="2095502" cy="2597316"/>
            <a:chOff x="3524250" y="1561935"/>
            <a:chExt cx="2095502" cy="2597316"/>
          </a:xfrm>
        </p:grpSpPr>
        <p:pic>
          <p:nvPicPr>
            <p:cNvPr id="37" name="datalake image" descr="W:\Inprogress\EMC MASTER\EMC CORP MASTER\17034 EMC Isilon Mega Launch PPT_SEPT15\powerpoint\media\Isilon elements from Jay\dataLake-CU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32470" y="1561935"/>
              <a:ext cx="1879062" cy="187814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3524250" y="3603625"/>
              <a:ext cx="2095502" cy="555626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zh-CN" altLang="en-US" sz="2400" dirty="0" smtClean="0">
                  <a:solidFill>
                    <a:srgbClr val="2C95DD"/>
                  </a:solidFill>
                </a:rPr>
                <a:t>温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332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6000" y="5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0697E-6 L -0.15226 -1.40697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0.00154 L -0.13819 -0.0015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4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26 -1.40697E-6 L -0.28924 -1.40697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8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185E-6 L -0.14601 -1.85185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9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  <p:bldP spid="2" grpId="1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datalake image" descr="W:\Inprogress\EMC MASTER\EMC CORP MASTER\17034 EMC Isilon Mega Launch PPT_SEPT15\powerpoint\media\Isilon elements from Jay\dataLake-CU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8735" y="802208"/>
            <a:ext cx="3569004" cy="3567260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datalake image" descr="W:\Inprogress\EMC MASTER\EMC CORP MASTER\17034 EMC Isilon Mega Launch PPT_SEPT15\powerpoint\media\Isilon elements from Jay\dataLake-CU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2469" y="1526846"/>
            <a:ext cx="1879062" cy="1878145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W:\Inprogress\EMC MASTER\EMC CORP MASTER\17034 EMC Isilon Mega Launch PPT_SEPT15\powerpoint\flattened-art\data-water-bk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46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536125" y="1545827"/>
            <a:ext cx="2095502" cy="2601549"/>
            <a:chOff x="3524250" y="1557702"/>
            <a:chExt cx="2095502" cy="2601549"/>
          </a:xfrm>
        </p:grpSpPr>
        <p:pic>
          <p:nvPicPr>
            <p:cNvPr id="13" name="datalake image" descr="W:\Inprogress\EMC MASTER\EMC CORP MASTER\17034 EMC Isilon Mega Launch PPT_SEPT15\powerpoint\media\Isilon elements from Jay\dataLake-CU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32470" y="1557702"/>
              <a:ext cx="1879062" cy="1878145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3524250" y="3603625"/>
              <a:ext cx="2095502" cy="555626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zh-CN" altLang="en-US" sz="2400" dirty="0" smtClean="0">
                  <a:solidFill>
                    <a:srgbClr val="FFFFFF"/>
                  </a:solidFill>
                </a:rPr>
                <a:t>温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4937" y="1557702"/>
            <a:ext cx="2095502" cy="2585674"/>
            <a:chOff x="857250" y="1557702"/>
            <a:chExt cx="2095502" cy="2585674"/>
          </a:xfrm>
        </p:grpSpPr>
        <p:grpSp>
          <p:nvGrpSpPr>
            <p:cNvPr id="21" name="Group 20"/>
            <p:cNvGrpSpPr/>
            <p:nvPr/>
          </p:nvGrpSpPr>
          <p:grpSpPr>
            <a:xfrm>
              <a:off x="965470" y="1557702"/>
              <a:ext cx="1879062" cy="1878145"/>
              <a:chOff x="1003703" y="1557702"/>
              <a:chExt cx="1879062" cy="1878145"/>
            </a:xfrm>
          </p:grpSpPr>
          <p:pic>
            <p:nvPicPr>
              <p:cNvPr id="24" name="datalake image" descr="W:\Inprogress\EMC MASTER\EMC CORP MASTER\17034 EMC Isilon Mega Launch PPT_SEPT15\powerpoint\media\Isilon elements from Jay\dataLake-CU.jpg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03703" y="1557702"/>
                <a:ext cx="1879062" cy="1878145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datalake image" descr="W:\Inprogress\EMC MASTER\EMC CORP MASTER\17034 EMC Isilon Mega Launch PPT_SEPT15\powerpoint\media\Isilon elements from Jay\dataLake-CU.jpg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alphaModFix amt="56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130"/>
                        </a14:imgEffect>
                        <a14:imgEffect>
                          <a14:saturation sat="135000"/>
                        </a14:imgEffect>
                        <a14:imgEffect>
                          <a14:brightnessContrast bright="4000" contrast="6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03703" y="1557702"/>
                <a:ext cx="1879062" cy="187814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857250" y="3587750"/>
              <a:ext cx="2095502" cy="555626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zh-CN" altLang="en-US" sz="2400" dirty="0" smtClean="0">
                  <a:solidFill>
                    <a:srgbClr val="FF0000"/>
                  </a:solidFill>
                </a:rPr>
                <a:t>热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99187" y="1542152"/>
            <a:ext cx="2095502" cy="2617099"/>
            <a:chOff x="6207125" y="1542152"/>
            <a:chExt cx="2095502" cy="2617099"/>
          </a:xfrm>
        </p:grpSpPr>
        <p:pic>
          <p:nvPicPr>
            <p:cNvPr id="27" name="Picture 26" descr="datalake.png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20528" y="1542152"/>
              <a:ext cx="1868696" cy="186869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8" name="Rectangle 27"/>
            <p:cNvSpPr/>
            <p:nvPr/>
          </p:nvSpPr>
          <p:spPr>
            <a:xfrm>
              <a:off x="6207125" y="3603625"/>
              <a:ext cx="2095502" cy="555626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zh-CN" altLang="en-US" sz="2400" dirty="0" smtClean="0">
                  <a:solidFill>
                    <a:srgbClr val="FFFFFF"/>
                  </a:solidFill>
                </a:rPr>
                <a:t>冷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32" name="lake color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715818"/>
            <a:ext cx="3711864" cy="3711864"/>
          </a:xfrm>
          <a:prstGeom prst="rect">
            <a:avLst/>
          </a:prstGeom>
        </p:spPr>
      </p:pic>
      <p:pic>
        <p:nvPicPr>
          <p:cNvPr id="16" name="Froz lake" descr="datalake.png" hidden="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068" y="715818"/>
            <a:ext cx="3711864" cy="3711864"/>
          </a:xfrm>
          <a:prstGeom prst="rect">
            <a:avLst/>
          </a:prstGeom>
        </p:spPr>
      </p:pic>
      <p:pic>
        <p:nvPicPr>
          <p:cNvPr id="18" name="Picture 17" descr="ice blocks.png" hidden="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8209" y="1659165"/>
            <a:ext cx="589973" cy="499835"/>
          </a:xfrm>
          <a:prstGeom prst="rect">
            <a:avLst/>
          </a:prstGeom>
        </p:spPr>
      </p:pic>
      <p:pic>
        <p:nvPicPr>
          <p:cNvPr id="19" name="Picture 18" descr="ice blocks.png" hidden="1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235"/>
          <a:stretch/>
        </p:blipFill>
        <p:spPr>
          <a:xfrm>
            <a:off x="3683000" y="2135909"/>
            <a:ext cx="635000" cy="542637"/>
          </a:xfrm>
          <a:prstGeom prst="rect">
            <a:avLst/>
          </a:prstGeom>
        </p:spPr>
      </p:pic>
      <p:pic>
        <p:nvPicPr>
          <p:cNvPr id="20" name="Picture 19" descr="ice blocks.png" hidden="1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288"/>
          <a:stretch/>
        </p:blipFill>
        <p:spPr>
          <a:xfrm>
            <a:off x="4814454" y="2008911"/>
            <a:ext cx="461818" cy="588818"/>
          </a:xfrm>
          <a:prstGeom prst="rect">
            <a:avLst/>
          </a:prstGeom>
        </p:spPr>
      </p:pic>
      <p:pic>
        <p:nvPicPr>
          <p:cNvPr id="12" name="Picture 11" descr="EMC-Tab-RGB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4586"/>
            <a:ext cx="621792" cy="539496"/>
          </a:xfrm>
          <a:prstGeom prst="rect">
            <a:avLst/>
          </a:prstGeom>
        </p:spPr>
      </p:pic>
      <p:pic>
        <p:nvPicPr>
          <p:cNvPr id="29" name="Froz lake" descr="datalake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715818"/>
            <a:ext cx="3711864" cy="3711864"/>
          </a:xfrm>
          <a:prstGeom prst="rect">
            <a:avLst/>
          </a:prstGeom>
          <a:effectLst/>
        </p:spPr>
      </p:pic>
      <p:sp>
        <p:nvSpPr>
          <p:cNvPr id="30" name="HOT"/>
          <p:cNvSpPr/>
          <p:nvPr/>
        </p:nvSpPr>
        <p:spPr>
          <a:xfrm>
            <a:off x="5770055" y="1183603"/>
            <a:ext cx="2976032" cy="513964"/>
          </a:xfrm>
          <a:prstGeom prst="callout2">
            <a:avLst>
              <a:gd name="adj1" fmla="val 56246"/>
              <a:gd name="adj2" fmla="val -146"/>
              <a:gd name="adj3" fmla="val 56246"/>
              <a:gd name="adj4" fmla="val -23960"/>
              <a:gd name="adj5" fmla="val 117120"/>
              <a:gd name="adj6" fmla="val -44537"/>
            </a:avLst>
          </a:prstGeom>
          <a:noFill/>
          <a:ln w="19050" cmpd="sng">
            <a:solidFill>
              <a:schemeClr val="accent6">
                <a:lumMod val="20000"/>
                <a:lumOff val="8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dirty="0" smtClean="0">
                <a:solidFill>
                  <a:srgbClr val="CE3131">
                    <a:lumMod val="20000"/>
                    <a:lumOff val="80000"/>
                  </a:srgbClr>
                </a:solidFill>
                <a:effectLst>
                  <a:glow rad="228600">
                    <a:srgbClr val="CE3131">
                      <a:satMod val="175000"/>
                      <a:alpha val="40000"/>
                    </a:srgbClr>
                  </a:glow>
                </a:effectLst>
              </a:rPr>
              <a:t>10% </a:t>
            </a:r>
            <a:r>
              <a:rPr lang="zh-CN" altLang="en-US" sz="3600" dirty="0" smtClean="0">
                <a:solidFill>
                  <a:srgbClr val="CE3131">
                    <a:lumMod val="20000"/>
                    <a:lumOff val="80000"/>
                  </a:srgbClr>
                </a:solidFill>
                <a:effectLst>
                  <a:glow rad="228600">
                    <a:srgbClr val="CE3131">
                      <a:satMod val="175000"/>
                      <a:alpha val="40000"/>
                    </a:srgbClr>
                  </a:glow>
                </a:effectLst>
              </a:rPr>
              <a:t>热</a:t>
            </a:r>
            <a:endParaRPr lang="en-US" sz="3600" dirty="0">
              <a:solidFill>
                <a:srgbClr val="CE3131">
                  <a:lumMod val="20000"/>
                  <a:lumOff val="80000"/>
                </a:srgbClr>
              </a:solidFill>
              <a:effectLst>
                <a:glow rad="228600">
                  <a:srgbClr val="CE3131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31" name="FROZEN"/>
          <p:cNvSpPr/>
          <p:nvPr/>
        </p:nvSpPr>
        <p:spPr>
          <a:xfrm>
            <a:off x="5187315" y="3465370"/>
            <a:ext cx="3469871" cy="513964"/>
          </a:xfrm>
          <a:prstGeom prst="callout2">
            <a:avLst>
              <a:gd name="adj1" fmla="val 56246"/>
              <a:gd name="adj2" fmla="val -146"/>
              <a:gd name="adj3" fmla="val 56246"/>
              <a:gd name="adj4" fmla="val -23960"/>
              <a:gd name="adj5" fmla="val -180223"/>
              <a:gd name="adj6" fmla="val -63489"/>
            </a:avLst>
          </a:prstGeom>
          <a:noFill/>
          <a:ln w="19050" cmpd="sng">
            <a:solidFill>
              <a:schemeClr val="tx2">
                <a:lumMod val="20000"/>
                <a:lumOff val="80000"/>
              </a:schemeClr>
            </a:solidFill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  <a:softEdge rad="63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dirty="0" smtClean="0">
                <a:solidFill>
                  <a:srgbClr val="2C95DD">
                    <a:lumMod val="20000"/>
                    <a:lumOff val="80000"/>
                  </a:srgbClr>
                </a:solidFill>
                <a:effectLst>
                  <a:glow rad="228600">
                    <a:srgbClr val="2C95DD">
                      <a:lumMod val="40000"/>
                      <a:lumOff val="60000"/>
                      <a:alpha val="40000"/>
                    </a:srgbClr>
                  </a:glow>
                </a:effectLst>
              </a:rPr>
              <a:t>50% </a:t>
            </a:r>
            <a:r>
              <a:rPr lang="zh-CN" altLang="en-US" sz="3600" dirty="0" smtClean="0">
                <a:solidFill>
                  <a:srgbClr val="2C95DD">
                    <a:lumMod val="20000"/>
                    <a:lumOff val="80000"/>
                  </a:srgbClr>
                </a:solidFill>
                <a:effectLst>
                  <a:glow rad="228600">
                    <a:srgbClr val="2C95DD">
                      <a:lumMod val="40000"/>
                      <a:lumOff val="60000"/>
                      <a:alpha val="40000"/>
                    </a:srgbClr>
                  </a:glow>
                </a:effectLst>
              </a:rPr>
              <a:t>冷</a:t>
            </a:r>
            <a:endParaRPr lang="en-US" sz="3600" dirty="0">
              <a:solidFill>
                <a:srgbClr val="2C95DD">
                  <a:lumMod val="20000"/>
                  <a:lumOff val="80000"/>
                </a:srgbClr>
              </a:solidFill>
              <a:effectLst>
                <a:glow rad="228600">
                  <a:srgbClr val="2C95DD">
                    <a:lumMod val="40000"/>
                    <a:lumOff val="60000"/>
                    <a:alpha val="40000"/>
                  </a:srgbClr>
                </a:glow>
              </a:effectLst>
            </a:endParaRPr>
          </a:p>
        </p:txBody>
      </p:sp>
      <p:sp>
        <p:nvSpPr>
          <p:cNvPr id="34" name="WARM"/>
          <p:cNvSpPr/>
          <p:nvPr/>
        </p:nvSpPr>
        <p:spPr>
          <a:xfrm>
            <a:off x="5372123" y="2378915"/>
            <a:ext cx="2976032" cy="513964"/>
          </a:xfrm>
          <a:prstGeom prst="callout2">
            <a:avLst>
              <a:gd name="adj1" fmla="val 56246"/>
              <a:gd name="adj2" fmla="val -146"/>
              <a:gd name="adj3" fmla="val 56246"/>
              <a:gd name="adj4" fmla="val -23960"/>
              <a:gd name="adj5" fmla="val -18785"/>
              <a:gd name="adj6" fmla="val -48947"/>
            </a:avLst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228600">
              <a:schemeClr val="tx2">
                <a:lumMod val="75000"/>
                <a:alpha val="40000"/>
              </a:schemeClr>
            </a:glow>
            <a:softEdge rad="63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dirty="0">
                <a:solidFill>
                  <a:srgbClr val="2C95DD">
                    <a:lumMod val="40000"/>
                    <a:lumOff val="60000"/>
                  </a:srgbClr>
                </a:solidFill>
                <a:effectLst>
                  <a:glow rad="228600">
                    <a:srgbClr val="2C95DD">
                      <a:alpha val="40000"/>
                    </a:srgbClr>
                  </a:glow>
                </a:effectLst>
              </a:rPr>
              <a:t>4</a:t>
            </a:r>
            <a:r>
              <a:rPr lang="en-US" sz="3600" dirty="0" smtClean="0">
                <a:solidFill>
                  <a:srgbClr val="2C95DD">
                    <a:lumMod val="40000"/>
                    <a:lumOff val="60000"/>
                  </a:srgbClr>
                </a:solidFill>
                <a:effectLst>
                  <a:glow rad="228600">
                    <a:srgbClr val="2C95DD">
                      <a:alpha val="40000"/>
                    </a:srgbClr>
                  </a:glow>
                </a:effectLst>
              </a:rPr>
              <a:t>0% </a:t>
            </a:r>
            <a:r>
              <a:rPr lang="zh-CN" altLang="en-US" sz="3600" dirty="0" smtClean="0">
                <a:solidFill>
                  <a:srgbClr val="2C95DD">
                    <a:lumMod val="40000"/>
                    <a:lumOff val="60000"/>
                  </a:srgbClr>
                </a:solidFill>
                <a:effectLst>
                  <a:glow rad="228600">
                    <a:srgbClr val="2C95DD">
                      <a:alpha val="40000"/>
                    </a:srgbClr>
                  </a:glow>
                </a:effectLst>
              </a:rPr>
              <a:t>温</a:t>
            </a:r>
            <a:endParaRPr lang="en-US" sz="3600" dirty="0">
              <a:solidFill>
                <a:srgbClr val="2C95DD">
                  <a:lumMod val="40000"/>
                  <a:lumOff val="60000"/>
                </a:srgbClr>
              </a:solidFill>
              <a:effectLst>
                <a:glow rad="228600">
                  <a:srgbClr val="2C95DD">
                    <a:alpha val="4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137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34568E-6 L -0.25 -2.34568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8524 -0.00031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 animBg="1"/>
      <p:bldP spid="31" grpId="0" build="p" animBg="1"/>
      <p:bldP spid="34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W:\Inprogress\EMC MASTER\EMC CORP MASTER\17034 EMC Isilon Mega Launch PPT_SEPT15\powerpoint\flattened-art\data-water-bk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Froz lake" descr="datalak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996" y="73612"/>
            <a:ext cx="3711864" cy="3711864"/>
          </a:xfrm>
          <a:prstGeom prst="rect">
            <a:avLst/>
          </a:prstGeom>
          <a:effectLst/>
        </p:spPr>
      </p:pic>
      <p:sp>
        <p:nvSpPr>
          <p:cNvPr id="45" name="Right Arrow 44"/>
          <p:cNvSpPr/>
          <p:nvPr/>
        </p:nvSpPr>
        <p:spPr>
          <a:xfrm rot="20871521">
            <a:off x="3615114" y="1732332"/>
            <a:ext cx="1879661" cy="1145422"/>
          </a:xfrm>
          <a:prstGeom prst="rightArrow">
            <a:avLst/>
          </a:prstGeom>
          <a:noFill/>
          <a:ln>
            <a:solidFill>
              <a:srgbClr val="FFFF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6" name="Froz lake" descr="datalak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985" y="711579"/>
            <a:ext cx="3711864" cy="3711864"/>
          </a:xfrm>
          <a:prstGeom prst="rect">
            <a:avLst/>
          </a:prstGeom>
          <a:effectLst/>
        </p:spPr>
      </p:pic>
      <p:pic>
        <p:nvPicPr>
          <p:cNvPr id="30" name="Picture 29" descr="EMC-Tab-RGB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  <p:sp>
        <p:nvSpPr>
          <p:cNvPr id="35" name="HOT"/>
          <p:cNvSpPr/>
          <p:nvPr/>
        </p:nvSpPr>
        <p:spPr>
          <a:xfrm>
            <a:off x="5770055" y="1183603"/>
            <a:ext cx="2976032" cy="513964"/>
          </a:xfrm>
          <a:prstGeom prst="callout2">
            <a:avLst>
              <a:gd name="adj1" fmla="val 56246"/>
              <a:gd name="adj2" fmla="val -146"/>
              <a:gd name="adj3" fmla="val 56246"/>
              <a:gd name="adj4" fmla="val -23960"/>
              <a:gd name="adj5" fmla="val 117120"/>
              <a:gd name="adj6" fmla="val -44537"/>
            </a:avLst>
          </a:prstGeom>
          <a:noFill/>
          <a:ln w="19050" cmpd="sng">
            <a:solidFill>
              <a:schemeClr val="accent6">
                <a:lumMod val="20000"/>
                <a:lumOff val="8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dirty="0" smtClean="0">
                <a:solidFill>
                  <a:srgbClr val="CE3131">
                    <a:lumMod val="20000"/>
                    <a:lumOff val="80000"/>
                  </a:srgbClr>
                </a:solidFill>
                <a:effectLst>
                  <a:glow rad="228600">
                    <a:srgbClr val="CE3131">
                      <a:satMod val="175000"/>
                      <a:alpha val="40000"/>
                    </a:srgbClr>
                  </a:glow>
                </a:effectLst>
              </a:rPr>
              <a:t>10% </a:t>
            </a:r>
            <a:r>
              <a:rPr lang="zh-CN" altLang="en-US" sz="3600" dirty="0" smtClean="0">
                <a:solidFill>
                  <a:srgbClr val="CE3131">
                    <a:lumMod val="20000"/>
                    <a:lumOff val="80000"/>
                  </a:srgbClr>
                </a:solidFill>
                <a:effectLst>
                  <a:glow rad="228600">
                    <a:srgbClr val="CE3131">
                      <a:satMod val="175000"/>
                      <a:alpha val="40000"/>
                    </a:srgbClr>
                  </a:glow>
                </a:effectLst>
              </a:rPr>
              <a:t>热</a:t>
            </a:r>
            <a:endParaRPr lang="en-US" sz="3600" dirty="0">
              <a:solidFill>
                <a:srgbClr val="CE3131">
                  <a:lumMod val="20000"/>
                  <a:lumOff val="80000"/>
                </a:srgbClr>
              </a:solidFill>
              <a:effectLst>
                <a:glow rad="228600">
                  <a:srgbClr val="CE3131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37" name="FROZEN"/>
          <p:cNvSpPr/>
          <p:nvPr/>
        </p:nvSpPr>
        <p:spPr>
          <a:xfrm>
            <a:off x="5187315" y="3465370"/>
            <a:ext cx="3469871" cy="513964"/>
          </a:xfrm>
          <a:prstGeom prst="callout2">
            <a:avLst>
              <a:gd name="adj1" fmla="val 56246"/>
              <a:gd name="adj2" fmla="val -146"/>
              <a:gd name="adj3" fmla="val 56246"/>
              <a:gd name="adj4" fmla="val -23960"/>
              <a:gd name="adj5" fmla="val -180223"/>
              <a:gd name="adj6" fmla="val -63489"/>
            </a:avLst>
          </a:prstGeom>
          <a:noFill/>
          <a:ln w="19050" cmpd="sng">
            <a:solidFill>
              <a:schemeClr val="tx2">
                <a:lumMod val="20000"/>
                <a:lumOff val="80000"/>
              </a:schemeClr>
            </a:solidFill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  <a:softEdge rad="63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dirty="0" smtClean="0">
                <a:solidFill>
                  <a:srgbClr val="2C95DD">
                    <a:lumMod val="20000"/>
                    <a:lumOff val="80000"/>
                  </a:srgbClr>
                </a:solidFill>
                <a:effectLst>
                  <a:glow rad="228600">
                    <a:srgbClr val="2C95DD">
                      <a:lumMod val="40000"/>
                      <a:lumOff val="60000"/>
                      <a:alpha val="40000"/>
                    </a:srgbClr>
                  </a:glow>
                </a:effectLst>
              </a:rPr>
              <a:t>50% </a:t>
            </a:r>
            <a:r>
              <a:rPr lang="zh-CN" altLang="en-US" sz="3600" dirty="0">
                <a:solidFill>
                  <a:srgbClr val="2C95DD">
                    <a:lumMod val="20000"/>
                    <a:lumOff val="80000"/>
                  </a:srgbClr>
                </a:solidFill>
                <a:effectLst>
                  <a:glow rad="228600">
                    <a:srgbClr val="2C95DD">
                      <a:lumMod val="40000"/>
                      <a:lumOff val="60000"/>
                      <a:alpha val="40000"/>
                    </a:srgbClr>
                  </a:glow>
                </a:effectLst>
              </a:rPr>
              <a:t>冷</a:t>
            </a:r>
            <a:endParaRPr lang="en-US" sz="3600" dirty="0">
              <a:solidFill>
                <a:srgbClr val="2C95DD">
                  <a:lumMod val="20000"/>
                  <a:lumOff val="80000"/>
                </a:srgbClr>
              </a:solidFill>
              <a:effectLst>
                <a:glow rad="228600">
                  <a:srgbClr val="2C95DD">
                    <a:lumMod val="40000"/>
                    <a:lumOff val="60000"/>
                    <a:alpha val="40000"/>
                  </a:srgbClr>
                </a:glow>
              </a:effectLst>
            </a:endParaRPr>
          </a:p>
        </p:txBody>
      </p:sp>
      <p:sp>
        <p:nvSpPr>
          <p:cNvPr id="38" name="WARM"/>
          <p:cNvSpPr/>
          <p:nvPr/>
        </p:nvSpPr>
        <p:spPr>
          <a:xfrm>
            <a:off x="5372123" y="2378915"/>
            <a:ext cx="2976032" cy="513964"/>
          </a:xfrm>
          <a:prstGeom prst="callout2">
            <a:avLst>
              <a:gd name="adj1" fmla="val 56246"/>
              <a:gd name="adj2" fmla="val -146"/>
              <a:gd name="adj3" fmla="val 56246"/>
              <a:gd name="adj4" fmla="val -23960"/>
              <a:gd name="adj5" fmla="val -18785"/>
              <a:gd name="adj6" fmla="val -48947"/>
            </a:avLst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228600">
              <a:schemeClr val="tx2">
                <a:lumMod val="75000"/>
                <a:alpha val="40000"/>
              </a:schemeClr>
            </a:glow>
            <a:softEdge rad="63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dirty="0">
                <a:solidFill>
                  <a:srgbClr val="2C95DD">
                    <a:lumMod val="40000"/>
                    <a:lumOff val="60000"/>
                  </a:srgbClr>
                </a:solidFill>
                <a:effectLst>
                  <a:glow rad="228600">
                    <a:srgbClr val="2C95DD">
                      <a:alpha val="40000"/>
                    </a:srgbClr>
                  </a:glow>
                </a:effectLst>
              </a:rPr>
              <a:t>4</a:t>
            </a:r>
            <a:r>
              <a:rPr lang="en-US" sz="3600" dirty="0" smtClean="0">
                <a:solidFill>
                  <a:srgbClr val="2C95DD">
                    <a:lumMod val="40000"/>
                    <a:lumOff val="60000"/>
                  </a:srgbClr>
                </a:solidFill>
                <a:effectLst>
                  <a:glow rad="228600">
                    <a:srgbClr val="2C95DD">
                      <a:alpha val="40000"/>
                    </a:srgbClr>
                  </a:glow>
                </a:effectLst>
              </a:rPr>
              <a:t>0% </a:t>
            </a:r>
            <a:r>
              <a:rPr lang="zh-CN" altLang="en-US" sz="3600" dirty="0" smtClean="0">
                <a:solidFill>
                  <a:srgbClr val="2C95DD">
                    <a:lumMod val="40000"/>
                    <a:lumOff val="60000"/>
                  </a:srgbClr>
                </a:solidFill>
                <a:effectLst>
                  <a:glow rad="228600">
                    <a:srgbClr val="2C95DD">
                      <a:alpha val="40000"/>
                    </a:srgbClr>
                  </a:glow>
                </a:effectLst>
              </a:rPr>
              <a:t>温</a:t>
            </a:r>
            <a:endParaRPr lang="en-US" sz="3600" dirty="0">
              <a:solidFill>
                <a:srgbClr val="2C95DD">
                  <a:lumMod val="40000"/>
                  <a:lumOff val="60000"/>
                </a:srgbClr>
              </a:solidFill>
              <a:effectLst>
                <a:glow rad="228600">
                  <a:srgbClr val="2C95DD">
                    <a:alpha val="40000"/>
                  </a:srgbClr>
                </a:glo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41743" y="4131260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pc="600" dirty="0" smtClean="0">
                <a:solidFill>
                  <a:srgbClr val="2C95DD"/>
                </a:solidFill>
              </a:rPr>
              <a:t>2015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29045" y="2232723"/>
            <a:ext cx="1337713" cy="703438"/>
            <a:chOff x="2229045" y="2232723"/>
            <a:chExt cx="1337713" cy="703438"/>
          </a:xfrm>
        </p:grpSpPr>
        <p:sp>
          <p:nvSpPr>
            <p:cNvPr id="3" name="Rounded Rectangle 2"/>
            <p:cNvSpPr/>
            <p:nvPr/>
          </p:nvSpPr>
          <p:spPr>
            <a:xfrm>
              <a:off x="2229045" y="2232723"/>
              <a:ext cx="1307743" cy="703438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50000"/>
              </a:schemeClr>
            </a:solidFill>
            <a:ln w="12700" cmpd="sng">
              <a:noFill/>
            </a:ln>
            <a:effectLst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394642" y="2346177"/>
              <a:ext cx="11721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 smtClean="0">
                  <a:solidFill>
                    <a:srgbClr val="FFFFFF"/>
                  </a:solidFill>
                  <a:effectLst>
                    <a:glow rad="228600">
                      <a:srgbClr val="002060">
                        <a:alpha val="40000"/>
                      </a:srgbClr>
                    </a:glow>
                  </a:effectLst>
                </a:rPr>
                <a:t>500TB</a:t>
              </a:r>
              <a:endParaRPr lang="en-US" sz="2400" dirty="0"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</a:effectLst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526890" y="1918611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1600" dirty="0" smtClean="0">
                <a:solidFill>
                  <a:srgbClr val="2C95DD">
                    <a:lumMod val="20000"/>
                    <a:lumOff val="80000"/>
                  </a:srgbClr>
                </a:solidFill>
                <a:effectLst>
                  <a:glow rad="228600">
                    <a:srgbClr val="2C95DD">
                      <a:satMod val="175000"/>
                      <a:alpha val="40000"/>
                    </a:srgbClr>
                  </a:glow>
                </a:effectLst>
              </a:rPr>
              <a:t>400TB</a:t>
            </a:r>
            <a:endParaRPr lang="en-US" sz="1600" dirty="0">
              <a:solidFill>
                <a:srgbClr val="2C95DD">
                  <a:lumMod val="20000"/>
                  <a:lumOff val="80000"/>
                </a:srgbClr>
              </a:solidFill>
              <a:effectLst>
                <a:glow rad="228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9752" y="1648911"/>
            <a:ext cx="7601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FFFFFF"/>
                </a:solidFill>
                <a:effectLst>
                  <a:glow rad="228600">
                    <a:srgbClr val="CE3131">
                      <a:satMod val="175000"/>
                      <a:alpha val="40000"/>
                    </a:srgbClr>
                  </a:glow>
                </a:effectLst>
              </a:rPr>
              <a:t>100TB</a:t>
            </a:r>
            <a:endParaRPr lang="en-US" sz="1400" dirty="0">
              <a:solidFill>
                <a:srgbClr val="FFFFFF"/>
              </a:solidFill>
              <a:effectLst>
                <a:glow rad="228600">
                  <a:srgbClr val="CE3131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92546" y="3459532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dirty="0" smtClean="0">
                <a:solidFill>
                  <a:srgbClr val="FFFFFF"/>
                </a:solidFill>
              </a:rPr>
              <a:t>1,000TB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38754" y="4131260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pc="600" dirty="0" smtClean="0">
                <a:solidFill>
                  <a:srgbClr val="2C95DD"/>
                </a:solidFill>
              </a:rPr>
              <a:t>2020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15698" y="3644198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dirty="0" smtClean="0">
                <a:solidFill>
                  <a:srgbClr val="FFFFFF"/>
                </a:solidFill>
              </a:rPr>
              <a:t>5,000TB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062854" y="1546886"/>
            <a:ext cx="1737569" cy="703438"/>
            <a:chOff x="2229045" y="2232723"/>
            <a:chExt cx="1737569" cy="703438"/>
          </a:xfrm>
        </p:grpSpPr>
        <p:sp>
          <p:nvSpPr>
            <p:cNvPr id="21" name="Rounded Rectangle 20"/>
            <p:cNvSpPr/>
            <p:nvPr/>
          </p:nvSpPr>
          <p:spPr>
            <a:xfrm>
              <a:off x="2229045" y="2232723"/>
              <a:ext cx="1307743" cy="703438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50000"/>
              </a:schemeClr>
            </a:solidFill>
            <a:ln w="12700" cmpd="sng">
              <a:noFill/>
            </a:ln>
            <a:effectLst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273522" y="2346177"/>
              <a:ext cx="16930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800" dirty="0" smtClean="0">
                  <a:solidFill>
                    <a:srgbClr val="FFFFFF"/>
                  </a:solidFill>
                  <a:effectLst>
                    <a:glow rad="228600">
                      <a:srgbClr val="002060">
                        <a:alpha val="40000"/>
                      </a:srgbClr>
                    </a:glow>
                  </a:effectLst>
                </a:rPr>
                <a:t>2,500TB</a:t>
              </a:r>
              <a:endParaRPr lang="en-US" sz="2800" dirty="0"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</a:effectLst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228114" y="708890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dirty="0" smtClean="0">
                <a:solidFill>
                  <a:srgbClr val="2C95DD">
                    <a:lumMod val="20000"/>
                    <a:lumOff val="80000"/>
                  </a:srgbClr>
                </a:solidFill>
                <a:effectLst>
                  <a:glow rad="228600">
                    <a:srgbClr val="2C95DD">
                      <a:satMod val="175000"/>
                      <a:alpha val="40000"/>
                    </a:srgbClr>
                  </a:glow>
                </a:effectLst>
              </a:rPr>
              <a:t>2,000TB</a:t>
            </a:r>
            <a:endParaRPr lang="en-US" dirty="0">
              <a:solidFill>
                <a:srgbClr val="2C95DD">
                  <a:lumMod val="20000"/>
                  <a:lumOff val="80000"/>
                </a:srgbClr>
              </a:solidFill>
              <a:effectLst>
                <a:glow rad="228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36316" y="173366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1600" dirty="0" smtClean="0">
                <a:solidFill>
                  <a:srgbClr val="FFFFFF"/>
                </a:solidFill>
                <a:effectLst>
                  <a:glow rad="228600">
                    <a:srgbClr val="CE3131">
                      <a:satMod val="175000"/>
                      <a:alpha val="40000"/>
                    </a:srgbClr>
                  </a:glow>
                </a:effectLst>
              </a:rPr>
              <a:t>500TB</a:t>
            </a:r>
            <a:endParaRPr lang="en-US" sz="1600" dirty="0">
              <a:solidFill>
                <a:srgbClr val="FFFFFF"/>
              </a:solidFill>
              <a:effectLst>
                <a:glow rad="228600">
                  <a:srgbClr val="CE3131">
                    <a:satMod val="175000"/>
                    <a:alpha val="40000"/>
                  </a:srgbClr>
                </a:glow>
              </a:effectLst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471039" y="1844402"/>
            <a:ext cx="2626846" cy="960453"/>
            <a:chOff x="3337425" y="973139"/>
            <a:chExt cx="2626846" cy="960453"/>
          </a:xfrm>
        </p:grpSpPr>
        <p:cxnSp>
          <p:nvCxnSpPr>
            <p:cNvPr id="42" name="Straight Arrow Connector 41"/>
            <p:cNvCxnSpPr/>
            <p:nvPr/>
          </p:nvCxnSpPr>
          <p:spPr>
            <a:xfrm flipV="1">
              <a:off x="3337425" y="1067257"/>
              <a:ext cx="2626846" cy="655839"/>
            </a:xfrm>
            <a:prstGeom prst="straightConnector1">
              <a:avLst/>
            </a:prstGeom>
            <a:ln w="12700" cmpd="sng">
              <a:gradFill>
                <a:gsLst>
                  <a:gs pos="0">
                    <a:schemeClr val="accent3">
                      <a:lumMod val="20000"/>
                      <a:lumOff val="80000"/>
                      <a:alpha val="0"/>
                    </a:schemeClr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  <a:lin ang="5400000" scaled="1"/>
              </a:gradFill>
              <a:tailEnd type="triangle"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3966892" y="973139"/>
              <a:ext cx="959420" cy="960453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mpd="sng"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bIns="91440" rtlCol="0" anchor="ctr"/>
            <a:lstStyle/>
            <a:p>
              <a:pPr algn="ctr" defTabSz="457200">
                <a:lnSpc>
                  <a:spcPts val="1900"/>
                </a:lnSpc>
              </a:pPr>
              <a:r>
                <a:rPr lang="en-US" spc="-150" dirty="0">
                  <a:solidFill>
                    <a:srgbClr val="2C95DD"/>
                  </a:solidFill>
                </a:rPr>
                <a:t/>
              </a:r>
              <a:br>
                <a:rPr lang="en-US" spc="-150" dirty="0">
                  <a:solidFill>
                    <a:srgbClr val="2C95DD"/>
                  </a:solidFill>
                </a:rPr>
              </a:br>
              <a:r>
                <a:rPr lang="en-US" spc="-150" dirty="0" smtClean="0">
                  <a:solidFill>
                    <a:srgbClr val="2C95DD"/>
                  </a:solidFill>
                </a:rPr>
                <a:t>2,000TB</a:t>
              </a:r>
              <a:endParaRPr lang="en-US" spc="-150" dirty="0">
                <a:solidFill>
                  <a:srgbClr val="2C95DD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420423" y="940185"/>
            <a:ext cx="2757405" cy="1101717"/>
            <a:chOff x="3343954" y="621378"/>
            <a:chExt cx="2757405" cy="1101717"/>
          </a:xfrm>
        </p:grpSpPr>
        <p:cxnSp>
          <p:nvCxnSpPr>
            <p:cNvPr id="39" name="Straight Arrow Connector 38"/>
            <p:cNvCxnSpPr/>
            <p:nvPr/>
          </p:nvCxnSpPr>
          <p:spPr>
            <a:xfrm flipV="1">
              <a:off x="3343954" y="621378"/>
              <a:ext cx="2757405" cy="1101717"/>
            </a:xfrm>
            <a:prstGeom prst="straightConnector1">
              <a:avLst/>
            </a:prstGeom>
            <a:ln w="12700" cmpd="sng">
              <a:gradFill>
                <a:gsLst>
                  <a:gs pos="0">
                    <a:schemeClr val="tx2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</a:gradFill>
              <a:tailEnd type="triangle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4093022" y="870740"/>
              <a:ext cx="792909" cy="79376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270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91440" rIns="0" rtlCol="0" anchor="ctr"/>
            <a:lstStyle/>
            <a:p>
              <a:pPr algn="ctr" defTabSz="457200">
                <a:lnSpc>
                  <a:spcPts val="1500"/>
                </a:lnSpc>
              </a:pPr>
              <a:r>
                <a:rPr lang="en-US" sz="1600" spc="-150" dirty="0">
                  <a:solidFill>
                    <a:srgbClr val="FFFFFF"/>
                  </a:solidFill>
                </a:rPr>
                <a:t/>
              </a:r>
              <a:br>
                <a:rPr lang="en-US" sz="1600" spc="-150" dirty="0">
                  <a:solidFill>
                    <a:srgbClr val="FFFFFF"/>
                  </a:solidFill>
                </a:rPr>
              </a:br>
              <a:r>
                <a:rPr lang="en-US" sz="1600" spc="-150" dirty="0" smtClean="0">
                  <a:solidFill>
                    <a:srgbClr val="FFFFFF"/>
                  </a:solidFill>
                </a:rPr>
                <a:t>1,600TB</a:t>
              </a:r>
              <a:endParaRPr lang="en-US" sz="1600" spc="-15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51947" y="342643"/>
            <a:ext cx="2917277" cy="1380451"/>
            <a:chOff x="3351947" y="342643"/>
            <a:chExt cx="2917277" cy="1380451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3351947" y="342643"/>
              <a:ext cx="2917277" cy="1380451"/>
            </a:xfrm>
            <a:prstGeom prst="straightConnector1">
              <a:avLst/>
            </a:prstGeom>
            <a:ln w="12700" cmpd="sng">
              <a:gradFill>
                <a:gsLst>
                  <a:gs pos="0">
                    <a:schemeClr val="accent6">
                      <a:lumMod val="20000"/>
                      <a:lumOff val="80000"/>
                      <a:alpha val="5000"/>
                    </a:schemeClr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5400000" scaled="1"/>
              </a:gradFill>
              <a:tailEnd type="triangle"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4267035" y="821799"/>
              <a:ext cx="595724" cy="59636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127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>
                <a:lnSpc>
                  <a:spcPts val="1400"/>
                </a:lnSpc>
              </a:pPr>
              <a:r>
                <a:rPr lang="en-US" sz="1400" spc="-150" dirty="0" smtClean="0">
                  <a:solidFill>
                    <a:srgbClr val="FFFFFF"/>
                  </a:solidFill>
                </a:rPr>
                <a:t>400</a:t>
              </a:r>
              <a:br>
                <a:rPr lang="en-US" sz="1400" spc="-150" dirty="0" smtClean="0">
                  <a:solidFill>
                    <a:srgbClr val="FFFFFF"/>
                  </a:solidFill>
                </a:rPr>
              </a:br>
              <a:r>
                <a:rPr lang="en-US" sz="1400" spc="-150" dirty="0" smtClean="0">
                  <a:solidFill>
                    <a:srgbClr val="FFFFFF"/>
                  </a:solidFill>
                </a:rPr>
                <a:t>TB</a:t>
              </a:r>
              <a:endParaRPr lang="en-US" sz="1400" spc="-15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047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35" grpId="0" animBg="1"/>
      <p:bldP spid="37" grpId="0" animBg="1"/>
      <p:bldP spid="38" grpId="0" animBg="1"/>
      <p:bldP spid="2" grpId="0"/>
      <p:bldP spid="11" grpId="0"/>
      <p:bldP spid="12" grpId="0"/>
      <p:bldP spid="18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W:\Inprogress\EMC MASTER\EMC CORP MASTER\17034 EMC Isilon Mega Launch PPT_SEPT15\powerpoint\flattened-art\data-water-bk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958540" y="1643134"/>
            <a:ext cx="1848754" cy="2857458"/>
            <a:chOff x="1958540" y="1643134"/>
            <a:chExt cx="1848754" cy="2857458"/>
          </a:xfrm>
        </p:grpSpPr>
        <p:pic>
          <p:nvPicPr>
            <p:cNvPr id="36" name="Small Froz lake" descr="datalake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8540" y="1643134"/>
              <a:ext cx="1848754" cy="1848754"/>
            </a:xfrm>
            <a:prstGeom prst="rect">
              <a:avLst/>
            </a:prstGeom>
            <a:effectLst/>
          </p:spPr>
        </p:pic>
        <p:sp>
          <p:nvSpPr>
            <p:cNvPr id="2" name="Rectangle 1"/>
            <p:cNvSpPr/>
            <p:nvPr/>
          </p:nvSpPr>
          <p:spPr>
            <a:xfrm>
              <a:off x="2341743" y="4131260"/>
              <a:ext cx="10823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pc="600" dirty="0" smtClean="0">
                  <a:solidFill>
                    <a:srgbClr val="2C95DD"/>
                  </a:solidFill>
                </a:rPr>
                <a:t>2015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229045" y="2232723"/>
              <a:ext cx="1337713" cy="703438"/>
              <a:chOff x="2229045" y="2232723"/>
              <a:chExt cx="1337713" cy="703438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2229045" y="2232723"/>
                <a:ext cx="1307743" cy="703438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50000"/>
                </a:schemeClr>
              </a:solidFill>
              <a:ln w="12700" cmpd="sng">
                <a:noFill/>
              </a:ln>
              <a:effectLst>
                <a:softEdge rad="1270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394642" y="2346177"/>
                <a:ext cx="11721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/>
                <a:r>
                  <a:rPr lang="en-US" sz="2400" dirty="0" smtClean="0">
                    <a:solidFill>
                      <a:srgbClr val="FFFFFF"/>
                    </a:solidFill>
                    <a:effectLst>
                      <a:glow rad="228600">
                        <a:srgbClr val="002060">
                          <a:alpha val="40000"/>
                        </a:srgbClr>
                      </a:glow>
                    </a:effectLst>
                  </a:rPr>
                  <a:t>500TB</a:t>
                </a:r>
                <a:endParaRPr lang="en-US" sz="2400" dirty="0">
                  <a:solidFill>
                    <a:srgbClr val="FFFFFF"/>
                  </a:solidFill>
                  <a:effectLst>
                    <a:glow rad="228600">
                      <a:srgbClr val="002060">
                        <a:alpha val="40000"/>
                      </a:srgbClr>
                    </a:glow>
                  </a:effectLst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6890" y="1918611"/>
              <a:ext cx="8418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srgbClr val="2C95DD">
                      <a:lumMod val="20000"/>
                      <a:lumOff val="80000"/>
                    </a:srgbClr>
                  </a:solidFill>
                  <a:effectLst>
                    <a:glow rad="228600">
                      <a:srgbClr val="2C95DD">
                        <a:satMod val="175000"/>
                        <a:alpha val="40000"/>
                      </a:srgbClr>
                    </a:glow>
                  </a:effectLst>
                </a:rPr>
                <a:t>400TB</a:t>
              </a:r>
              <a:endParaRPr lang="en-US" sz="1600" dirty="0">
                <a:solidFill>
                  <a:srgbClr val="2C95DD">
                    <a:lumMod val="20000"/>
                    <a:lumOff val="80000"/>
                  </a:srgbClr>
                </a:solidFill>
                <a:effectLst>
                  <a:glow rad="228600">
                    <a:srgbClr val="2C95DD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559752" y="1648911"/>
              <a:ext cx="76014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1400" dirty="0" smtClean="0">
                  <a:solidFill>
                    <a:srgbClr val="FFFFFF"/>
                  </a:solidFill>
                  <a:effectLst>
                    <a:glow rad="228600">
                      <a:srgbClr val="CE3131">
                        <a:satMod val="175000"/>
                        <a:alpha val="40000"/>
                      </a:srgbClr>
                    </a:glow>
                  </a:effectLst>
                </a:rPr>
                <a:t>100TB</a:t>
              </a:r>
              <a:endParaRPr lang="en-US" sz="1400" dirty="0">
                <a:solidFill>
                  <a:srgbClr val="FFFFFF"/>
                </a:solidFill>
                <a:effectLst>
                  <a:glow rad="228600">
                    <a:srgbClr val="CE3131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392546" y="3459532"/>
              <a:ext cx="9284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FFFFFF"/>
                  </a:solidFill>
                </a:rPr>
                <a:t>500TB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6238754" y="4131260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pc="600" dirty="0" smtClean="0">
                <a:solidFill>
                  <a:srgbClr val="2C95DD"/>
                </a:solidFill>
              </a:rPr>
              <a:t>2020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15698" y="3644198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dirty="0" smtClean="0">
                <a:solidFill>
                  <a:srgbClr val="FFFFFF"/>
                </a:solidFill>
              </a:rPr>
              <a:t>5,000TB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23996" y="73612"/>
            <a:ext cx="3711864" cy="3711864"/>
            <a:chOff x="4923996" y="73612"/>
            <a:chExt cx="3711864" cy="3711864"/>
          </a:xfrm>
        </p:grpSpPr>
        <p:pic>
          <p:nvPicPr>
            <p:cNvPr id="17" name="Big Froz lake" descr="datalake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3996" y="73612"/>
              <a:ext cx="3711864" cy="3711864"/>
            </a:xfrm>
            <a:prstGeom prst="rect">
              <a:avLst/>
            </a:prstGeom>
            <a:effectLst/>
          </p:spPr>
        </p:pic>
        <p:grpSp>
          <p:nvGrpSpPr>
            <p:cNvPr id="20" name="Group 19"/>
            <p:cNvGrpSpPr/>
            <p:nvPr/>
          </p:nvGrpSpPr>
          <p:grpSpPr>
            <a:xfrm>
              <a:off x="6062854" y="1546886"/>
              <a:ext cx="1737569" cy="703438"/>
              <a:chOff x="2229045" y="2232723"/>
              <a:chExt cx="1737569" cy="703438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2229045" y="2232723"/>
                <a:ext cx="1307743" cy="703438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50000"/>
                </a:schemeClr>
              </a:solidFill>
              <a:ln w="12700" cmpd="sng">
                <a:noFill/>
              </a:ln>
              <a:effectLst>
                <a:softEdge rad="1270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273522" y="2346177"/>
                <a:ext cx="169309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/>
                <a:r>
                  <a:rPr lang="en-US" sz="2800" dirty="0" smtClean="0">
                    <a:solidFill>
                      <a:srgbClr val="FFFFFF"/>
                    </a:solidFill>
                    <a:effectLst>
                      <a:glow rad="228600">
                        <a:srgbClr val="002060">
                          <a:alpha val="40000"/>
                        </a:srgbClr>
                      </a:glow>
                    </a:effectLst>
                  </a:rPr>
                  <a:t>2,500TB</a:t>
                </a:r>
                <a:endParaRPr lang="en-US" sz="2800" dirty="0">
                  <a:solidFill>
                    <a:srgbClr val="FFFFFF"/>
                  </a:solidFill>
                  <a:effectLst>
                    <a:glow rad="228600">
                      <a:srgbClr val="002060">
                        <a:alpha val="40000"/>
                      </a:srgbClr>
                    </a:glow>
                  </a:effectLst>
                </a:endParaRPr>
              </a:p>
            </p:txBody>
          </p:sp>
        </p:grpSp>
      </p:grpSp>
      <p:sp>
        <p:nvSpPr>
          <p:cNvPr id="23" name="Rectangle 22"/>
          <p:cNvSpPr/>
          <p:nvPr/>
        </p:nvSpPr>
        <p:spPr>
          <a:xfrm>
            <a:off x="6228114" y="708890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dirty="0" smtClean="0">
                <a:solidFill>
                  <a:srgbClr val="2C95DD">
                    <a:lumMod val="20000"/>
                    <a:lumOff val="80000"/>
                  </a:srgbClr>
                </a:solidFill>
                <a:effectLst>
                  <a:glow rad="228600">
                    <a:srgbClr val="2C95DD">
                      <a:satMod val="175000"/>
                      <a:alpha val="40000"/>
                    </a:srgbClr>
                  </a:glow>
                </a:effectLst>
              </a:rPr>
              <a:t>2,000TB</a:t>
            </a:r>
            <a:endParaRPr lang="en-US" dirty="0">
              <a:solidFill>
                <a:srgbClr val="2C95DD">
                  <a:lumMod val="20000"/>
                  <a:lumOff val="80000"/>
                </a:srgbClr>
              </a:solidFill>
              <a:effectLst>
                <a:glow rad="228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42372" y="173366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1600" dirty="0" smtClean="0">
                <a:solidFill>
                  <a:srgbClr val="FFFFFF"/>
                </a:solidFill>
                <a:effectLst>
                  <a:glow rad="228600">
                    <a:srgbClr val="CE3131">
                      <a:satMod val="175000"/>
                      <a:alpha val="40000"/>
                    </a:srgbClr>
                  </a:glow>
                </a:effectLst>
              </a:rPr>
              <a:t>500TB</a:t>
            </a:r>
            <a:endParaRPr lang="en-US" sz="1600" dirty="0">
              <a:solidFill>
                <a:srgbClr val="FFFFFF"/>
              </a:solidFill>
              <a:effectLst>
                <a:glow rad="228600">
                  <a:srgbClr val="CE3131">
                    <a:satMod val="175000"/>
                    <a:alpha val="40000"/>
                  </a:srgbClr>
                </a:glow>
              </a:effectLst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471039" y="1844402"/>
            <a:ext cx="2626846" cy="960453"/>
            <a:chOff x="3337425" y="973139"/>
            <a:chExt cx="2626846" cy="960453"/>
          </a:xfrm>
        </p:grpSpPr>
        <p:cxnSp>
          <p:nvCxnSpPr>
            <p:cNvPr id="42" name="Straight Arrow Connector 41"/>
            <p:cNvCxnSpPr/>
            <p:nvPr/>
          </p:nvCxnSpPr>
          <p:spPr>
            <a:xfrm flipV="1">
              <a:off x="3337425" y="1067257"/>
              <a:ext cx="2626846" cy="655839"/>
            </a:xfrm>
            <a:prstGeom prst="straightConnector1">
              <a:avLst/>
            </a:prstGeom>
            <a:ln w="12700" cmpd="sng">
              <a:gradFill>
                <a:gsLst>
                  <a:gs pos="0">
                    <a:schemeClr val="accent3">
                      <a:lumMod val="20000"/>
                      <a:lumOff val="80000"/>
                      <a:alpha val="0"/>
                    </a:schemeClr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  <a:lin ang="5400000" scaled="1"/>
              </a:gradFill>
              <a:tailEnd type="triangle"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3966892" y="973139"/>
              <a:ext cx="959420" cy="960453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mpd="sng"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bIns="91440" rtlCol="0" anchor="ctr"/>
            <a:lstStyle/>
            <a:p>
              <a:pPr algn="ctr" defTabSz="457200">
                <a:lnSpc>
                  <a:spcPts val="1900"/>
                </a:lnSpc>
              </a:pPr>
              <a:r>
                <a:rPr lang="en-US" spc="-150" dirty="0" smtClean="0">
                  <a:solidFill>
                    <a:srgbClr val="2C95DD"/>
                  </a:solidFill>
                </a:rPr>
                <a:t> 2,000TB</a:t>
              </a:r>
              <a:endParaRPr lang="en-US" spc="-150" dirty="0">
                <a:solidFill>
                  <a:srgbClr val="2C95DD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420423" y="940185"/>
            <a:ext cx="2757405" cy="1101717"/>
            <a:chOff x="3343954" y="621378"/>
            <a:chExt cx="2757405" cy="1101717"/>
          </a:xfrm>
        </p:grpSpPr>
        <p:cxnSp>
          <p:nvCxnSpPr>
            <p:cNvPr id="39" name="Straight Arrow Connector 38"/>
            <p:cNvCxnSpPr/>
            <p:nvPr/>
          </p:nvCxnSpPr>
          <p:spPr>
            <a:xfrm flipV="1">
              <a:off x="3343954" y="621378"/>
              <a:ext cx="2757405" cy="1101717"/>
            </a:xfrm>
            <a:prstGeom prst="straightConnector1">
              <a:avLst/>
            </a:prstGeom>
            <a:ln w="12700" cmpd="sng">
              <a:gradFill>
                <a:gsLst>
                  <a:gs pos="0">
                    <a:schemeClr val="tx2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</a:gradFill>
              <a:tailEnd type="triangle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4093022" y="870740"/>
              <a:ext cx="792909" cy="79376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270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91440" rIns="0" rtlCol="0" anchor="ctr"/>
            <a:lstStyle/>
            <a:p>
              <a:pPr algn="ctr" defTabSz="457200">
                <a:lnSpc>
                  <a:spcPts val="1500"/>
                </a:lnSpc>
              </a:pPr>
              <a:endParaRPr lang="en-US" sz="1600" spc="-150" dirty="0" smtClean="0">
                <a:solidFill>
                  <a:srgbClr val="FFFFFF"/>
                </a:solidFill>
              </a:endParaRPr>
            </a:p>
            <a:p>
              <a:pPr algn="ctr" defTabSz="457200">
                <a:lnSpc>
                  <a:spcPts val="1500"/>
                </a:lnSpc>
              </a:pPr>
              <a:r>
                <a:rPr lang="en-US" sz="1600" spc="-150" dirty="0" smtClean="0">
                  <a:solidFill>
                    <a:srgbClr val="FFFFFF"/>
                  </a:solidFill>
                </a:rPr>
                <a:t>1,600</a:t>
              </a:r>
              <a:br>
                <a:rPr lang="en-US" sz="1600" spc="-150" dirty="0" smtClean="0">
                  <a:solidFill>
                    <a:srgbClr val="FFFFFF"/>
                  </a:solidFill>
                </a:rPr>
              </a:br>
              <a:r>
                <a:rPr lang="en-US" sz="1600" spc="-150" dirty="0" smtClean="0">
                  <a:solidFill>
                    <a:srgbClr val="FFFFFF"/>
                  </a:solidFill>
                </a:rPr>
                <a:t>TB</a:t>
              </a:r>
              <a:endParaRPr lang="en-US" sz="1600" spc="-15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51947" y="342643"/>
            <a:ext cx="2917277" cy="1380451"/>
            <a:chOff x="3351947" y="342643"/>
            <a:chExt cx="2917277" cy="1380451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3351947" y="342643"/>
              <a:ext cx="2917277" cy="1380451"/>
            </a:xfrm>
            <a:prstGeom prst="straightConnector1">
              <a:avLst/>
            </a:prstGeom>
            <a:ln w="12700" cmpd="sng">
              <a:gradFill>
                <a:gsLst>
                  <a:gs pos="0">
                    <a:schemeClr val="accent6">
                      <a:lumMod val="20000"/>
                      <a:lumOff val="80000"/>
                      <a:alpha val="5000"/>
                    </a:schemeClr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5400000" scaled="1"/>
              </a:gradFill>
              <a:tailEnd type="triangle"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4272577" y="821799"/>
              <a:ext cx="595724" cy="59636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127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457200">
                <a:lnSpc>
                  <a:spcPts val="1400"/>
                </a:lnSpc>
              </a:pPr>
              <a:r>
                <a:rPr lang="en-US" sz="1400" spc="-150" dirty="0" smtClean="0">
                  <a:solidFill>
                    <a:srgbClr val="FFFFFF"/>
                  </a:solidFill>
                </a:rPr>
                <a:t>400</a:t>
              </a:r>
              <a:br>
                <a:rPr lang="en-US" sz="1400" spc="-150" dirty="0" smtClean="0">
                  <a:solidFill>
                    <a:srgbClr val="FFFFFF"/>
                  </a:solidFill>
                </a:rPr>
              </a:br>
              <a:r>
                <a:rPr lang="en-US" sz="1400" spc="-150" dirty="0" smtClean="0">
                  <a:solidFill>
                    <a:srgbClr val="FFFFFF"/>
                  </a:solidFill>
                </a:rPr>
                <a:t>TB</a:t>
              </a:r>
              <a:endParaRPr lang="en-US" sz="1400" spc="-15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48" name="Froz lake" descr="datalak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068" y="715818"/>
            <a:ext cx="3711864" cy="3711864"/>
          </a:xfrm>
          <a:prstGeom prst="rect">
            <a:avLst/>
          </a:prstGeom>
        </p:spPr>
      </p:pic>
      <p:pic>
        <p:nvPicPr>
          <p:cNvPr id="71" name="lake color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718" y="715818"/>
            <a:ext cx="3711864" cy="3711864"/>
          </a:xfrm>
          <a:prstGeom prst="rect">
            <a:avLst/>
          </a:prstGeom>
        </p:spPr>
      </p:pic>
      <p:pic>
        <p:nvPicPr>
          <p:cNvPr id="63" name="cloud" descr="cloud-noice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76109"/>
            <a:ext cx="9144000" cy="238167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3215014" y="3717120"/>
            <a:ext cx="3018775" cy="12557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90000"/>
              </a:lnSpc>
            </a:pPr>
            <a:r>
              <a:rPr lang="zh-CN" altLang="en-US" b="1" dirty="0" smtClean="0">
                <a:solidFill>
                  <a:srgbClr val="2C95DD">
                    <a:lumMod val="5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冷数据</a:t>
            </a:r>
            <a:r>
              <a:rPr lang="en-US" b="1" dirty="0" smtClean="0">
                <a:solidFill>
                  <a:srgbClr val="2C95DD">
                    <a:lumMod val="5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40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66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60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LOUD</a:t>
            </a:r>
            <a:endParaRPr lang="en-US" sz="60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7" name="froz cloud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0" y="2800350"/>
            <a:ext cx="9601778" cy="4805889"/>
          </a:xfrm>
          <a:prstGeom prst="rect">
            <a:avLst/>
          </a:prstGeom>
        </p:spPr>
      </p:pic>
      <p:pic>
        <p:nvPicPr>
          <p:cNvPr id="64" name="Picture 63" descr="ice blocks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0609" y="1811565"/>
            <a:ext cx="589973" cy="499835"/>
          </a:xfrm>
          <a:prstGeom prst="rect">
            <a:avLst/>
          </a:prstGeom>
        </p:spPr>
      </p:pic>
      <p:pic>
        <p:nvPicPr>
          <p:cNvPr id="65" name="Picture 64" descr="ice blocks.pn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235"/>
          <a:stretch/>
        </p:blipFill>
        <p:spPr>
          <a:xfrm>
            <a:off x="3835400" y="2288309"/>
            <a:ext cx="635000" cy="542637"/>
          </a:xfrm>
          <a:prstGeom prst="rect">
            <a:avLst/>
          </a:prstGeom>
        </p:spPr>
      </p:pic>
      <p:pic>
        <p:nvPicPr>
          <p:cNvPr id="66" name="Picture 65" descr="ice blocks.png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288"/>
          <a:stretch/>
        </p:blipFill>
        <p:spPr>
          <a:xfrm>
            <a:off x="4966854" y="2161311"/>
            <a:ext cx="461818" cy="588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64943" y="686526"/>
            <a:ext cx="9273887" cy="1754326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5400" cap="all" baseline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Verdana"/>
              </a:defRPr>
            </a:lvl1pPr>
          </a:lstStyle>
          <a:p>
            <a:pPr defTabSz="457200"/>
            <a:r>
              <a:rPr lang="zh-CN" altLang="en-US" spc="-3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将</a:t>
            </a:r>
            <a:r>
              <a:rPr lang="en-US" spc="-3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 </a:t>
            </a:r>
            <a:r>
              <a:rPr lang="en-US" sz="6000" spc="-300" dirty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C</a:t>
            </a:r>
            <a:r>
              <a:rPr lang="en-US" spc="-300" dirty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APEX </a:t>
            </a:r>
            <a:r>
              <a:rPr lang="zh-CN" altLang="en-US" spc="-300" dirty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转</a:t>
            </a:r>
            <a:r>
              <a:rPr lang="zh-CN" altLang="en-US" spc="-3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变为</a:t>
            </a:r>
            <a:r>
              <a:rPr lang="en-US" spc="-3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 </a:t>
            </a:r>
            <a:r>
              <a:rPr lang="en-US" sz="6000" spc="-300" dirty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O</a:t>
            </a:r>
            <a:r>
              <a:rPr lang="en-US" spc="-300" dirty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PEX</a:t>
            </a:r>
          </a:p>
        </p:txBody>
      </p:sp>
    </p:spTree>
    <p:extLst>
      <p:ext uri="{BB962C8B-B14F-4D97-AF65-F5344CB8AC3E}">
        <p14:creationId xmlns:p14="http://schemas.microsoft.com/office/powerpoint/2010/main" val="8328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accel="100000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7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accel="100000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accel="100000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accel="100000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5.55112E-17 L -0.24114 0.125 " pathEditMode="relative" rAng="0" ptsTypes="AA">
                                      <p:cBhvr>
                                        <p:cTn id="4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6" y="6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5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5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3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3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7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  <p:bldP spid="24" grpId="0"/>
      <p:bldP spid="68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:\Inprogress\EMC MASTER\EMC CORP MASTER\17034 EMC Isilon Mega Launch PPT_SEPT15\powerpoint\flattened-art\data-water-bk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lou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435" y="1166978"/>
            <a:ext cx="3735662" cy="240265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84092" y="806995"/>
            <a:ext cx="3496864" cy="3496864"/>
            <a:chOff x="3315368" y="2096168"/>
            <a:chExt cx="2513264" cy="2513264"/>
          </a:xfrm>
        </p:grpSpPr>
        <p:sp>
          <p:nvSpPr>
            <p:cNvPr id="17" name="Oval 16"/>
            <p:cNvSpPr/>
            <p:nvPr/>
          </p:nvSpPr>
          <p:spPr>
            <a:xfrm>
              <a:off x="3422315" y="2205790"/>
              <a:ext cx="2299370" cy="2299370"/>
            </a:xfrm>
            <a:prstGeom prst="ellipse">
              <a:avLst/>
            </a:prstGeom>
            <a:solidFill>
              <a:schemeClr val="tx1"/>
            </a:solidFill>
            <a:ln w="3175" cmpd="sng">
              <a:noFill/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8" name="outline"/>
            <p:cNvSpPr>
              <a:spLocks noChangeAspect="1"/>
            </p:cNvSpPr>
            <p:nvPr/>
          </p:nvSpPr>
          <p:spPr>
            <a:xfrm>
              <a:off x="3315368" y="2096168"/>
              <a:ext cx="2513264" cy="2513264"/>
            </a:xfrm>
            <a:prstGeom prst="ellipse">
              <a:avLst/>
            </a:prstGeom>
            <a:noFill/>
            <a:ln w="1270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9" name="Core"/>
          <p:cNvSpPr/>
          <p:nvPr/>
        </p:nvSpPr>
        <p:spPr>
          <a:xfrm>
            <a:off x="1118085" y="2062985"/>
            <a:ext cx="2226366" cy="984885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defTabSz="457200">
              <a:spcBef>
                <a:spcPts val="600"/>
              </a:spcBef>
              <a:buClr>
                <a:srgbClr val="2C95DD"/>
              </a:buClr>
            </a:pPr>
            <a:r>
              <a:rPr lang="en-US" sz="3600" dirty="0" smtClean="0">
                <a:solidFill>
                  <a:srgbClr val="FFFFFF"/>
                </a:solidFill>
                <a:effectLst>
                  <a:glow rad="101600">
                    <a:srgbClr val="2C95DD">
                      <a:alpha val="40000"/>
                    </a:srgbClr>
                  </a:glow>
                </a:effectLst>
              </a:rPr>
              <a:t>CORE</a:t>
            </a:r>
            <a:endParaRPr lang="en-US" sz="3600" dirty="0">
              <a:solidFill>
                <a:srgbClr val="FFFFFF"/>
              </a:solidFill>
              <a:effectLst>
                <a:glow rad="101600">
                  <a:srgbClr val="2C95DD">
                    <a:alpha val="40000"/>
                  </a:srgbClr>
                </a:glow>
              </a:effectLst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980956" y="2256276"/>
            <a:ext cx="1072641" cy="607828"/>
            <a:chOff x="2827814" y="2709906"/>
            <a:chExt cx="1072641" cy="607828"/>
          </a:xfrm>
        </p:grpSpPr>
        <p:sp>
          <p:nvSpPr>
            <p:cNvPr id="21" name="Right Arrow 20"/>
            <p:cNvSpPr/>
            <p:nvPr/>
          </p:nvSpPr>
          <p:spPr>
            <a:xfrm>
              <a:off x="2884403" y="2709906"/>
              <a:ext cx="1016052" cy="607828"/>
            </a:xfrm>
            <a:prstGeom prst="rightArrow">
              <a:avLst/>
            </a:prstGeom>
            <a:noFill/>
            <a:ln w="9525" cmpd="sng">
              <a:solidFill>
                <a:schemeClr val="tx2"/>
              </a:solidFill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27814" y="2853681"/>
              <a:ext cx="10116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zh-CN" altLang="en-US" sz="1400" dirty="0">
                  <a:solidFill>
                    <a:srgbClr val="2C95DD"/>
                  </a:solidFill>
                </a:rPr>
                <a:t>推送</a:t>
              </a:r>
              <a:endParaRPr lang="en-US" dirty="0" smtClean="0">
                <a:solidFill>
                  <a:srgbClr val="2C95DD"/>
                </a:solidFill>
              </a:endParaRPr>
            </a:p>
          </p:txBody>
        </p:sp>
      </p:grpSp>
      <p:sp>
        <p:nvSpPr>
          <p:cNvPr id="24" name="Title 5"/>
          <p:cNvSpPr txBox="1">
            <a:spLocks/>
          </p:cNvSpPr>
          <p:nvPr/>
        </p:nvSpPr>
        <p:spPr>
          <a:xfrm>
            <a:off x="5820457" y="2372547"/>
            <a:ext cx="2109044" cy="36576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CLOUD</a:t>
            </a:r>
            <a:endParaRPr lang="en-US" sz="36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618723"/>
              </p:ext>
            </p:extLst>
          </p:nvPr>
        </p:nvGraphicFramePr>
        <p:xfrm>
          <a:off x="854676" y="1044546"/>
          <a:ext cx="3610372" cy="3119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10372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baseline="0" dirty="0" smtClean="0">
                          <a:solidFill>
                            <a:schemeClr val="bg1"/>
                          </a:solidFill>
                        </a:rPr>
                        <a:t>核心</a:t>
                      </a:r>
                      <a:r>
                        <a:rPr lang="en-US" altLang="zh-CN" baseline="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zh-CN" altLang="en-US" baseline="0" dirty="0" smtClean="0">
                          <a:solidFill>
                            <a:schemeClr val="bg1"/>
                          </a:solidFill>
                        </a:rPr>
                        <a:t>到</a:t>
                      </a:r>
                      <a:r>
                        <a:rPr lang="en-US" altLang="zh-CN" baseline="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zh-CN" altLang="en-US" baseline="0" dirty="0" smtClean="0">
                          <a:solidFill>
                            <a:schemeClr val="bg1"/>
                          </a:solidFill>
                        </a:rPr>
                        <a:t>云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挑战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247941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zh-CN" altLang="en-US" baseline="0" dirty="0" smtClean="0">
                          <a:solidFill>
                            <a:schemeClr val="bg1"/>
                          </a:solidFill>
                        </a:rPr>
                        <a:t>应用中断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数据格式不兼容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数据安全风险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元数据可见性低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管理复杂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 marT="0" marB="0" anchor="ctr">
                    <a:solidFill>
                      <a:schemeClr val="tx1"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213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:\Inprogress\EMC MASTER\EMC CORP MASTER\17034 EMC Isilon Mega Launch PPT_SEPT15\powerpoint\flattened-art\data-water-bk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718" y="715818"/>
            <a:ext cx="3711864" cy="3711864"/>
          </a:xfrm>
          <a:prstGeom prst="rect">
            <a:avLst/>
          </a:prstGeom>
        </p:spPr>
      </p:pic>
      <p:pic>
        <p:nvPicPr>
          <p:cNvPr id="12" name="froz clou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6328" y="2780440"/>
            <a:ext cx="9601778" cy="4805889"/>
          </a:xfrm>
          <a:prstGeom prst="rect">
            <a:avLst/>
          </a:prstGeom>
        </p:spPr>
      </p:pic>
      <p:pic>
        <p:nvPicPr>
          <p:cNvPr id="10" name="Picture 9" descr="EMC-Tab-RGB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89901" y="3564720"/>
            <a:ext cx="4564208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90000"/>
              </a:lnSpc>
            </a:pPr>
            <a:r>
              <a:rPr lang="en-US" sz="54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48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LOUD</a:t>
            </a:r>
            <a:r>
              <a:rPr lang="en-US" sz="54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  <a:r>
              <a:rPr lang="en-US" sz="4800" dirty="0" smtClean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OOLS</a:t>
            </a:r>
            <a:endParaRPr lang="en-US" sz="4800" dirty="0">
              <a:solidFill>
                <a:srgbClr val="FFFFF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itle 2"/>
          <p:cNvSpPr>
            <a:spLocks noGrp="1"/>
          </p:cNvSpPr>
          <p:nvPr>
            <p:ph type="ctrTitle"/>
          </p:nvPr>
        </p:nvSpPr>
        <p:spPr>
          <a:xfrm>
            <a:off x="342900" y="228600"/>
            <a:ext cx="8458200" cy="457200"/>
          </a:xfrm>
        </p:spPr>
        <p:txBody>
          <a:bodyPr/>
          <a:lstStyle/>
          <a:p>
            <a:pPr algn="ctr"/>
            <a:r>
              <a:rPr lang="zh-CN" altLang="en-US" sz="54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宣布支持</a:t>
            </a:r>
            <a:r>
              <a:rPr lang="en-US" sz="54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endParaRPr lang="en-US" dirty="0">
              <a:solidFill>
                <a:srgbClr val="2C95DD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1821999"/>
            <a:ext cx="9144000" cy="1293090"/>
            <a:chOff x="0" y="1821999"/>
            <a:chExt cx="9144000" cy="1293090"/>
          </a:xfrm>
        </p:grpSpPr>
        <p:sp>
          <p:nvSpPr>
            <p:cNvPr id="18" name="Title 5"/>
            <p:cNvSpPr txBox="1">
              <a:spLocks/>
            </p:cNvSpPr>
            <p:nvPr/>
          </p:nvSpPr>
          <p:spPr>
            <a:xfrm>
              <a:off x="0" y="1821999"/>
              <a:ext cx="9144000" cy="129309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</a:ln>
            <a:effectLst>
              <a:glow rad="520700">
                <a:schemeClr val="tx2">
                  <a:alpha val="34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91440" rIns="0" bIns="0" rtlCol="0" anchor="t" anchorCtr="0"/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kern="1200" cap="all" baseline="0">
                  <a:solidFill>
                    <a:schemeClr val="tx2"/>
                  </a:solidFill>
                  <a:latin typeface="+mj-lt"/>
                  <a:ea typeface="+mn-ea"/>
                  <a:cs typeface="Verdana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4962" y="2201123"/>
              <a:ext cx="2331501" cy="516194"/>
            </a:xfrm>
            <a:prstGeom prst="rect">
              <a:avLst/>
            </a:prstGeom>
            <a:effectLst>
              <a:glow rad="254000">
                <a:schemeClr val="tx2">
                  <a:alpha val="35000"/>
                </a:schemeClr>
              </a:glo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biLevel thresh="25000"/>
            </a:blip>
            <a:stretch>
              <a:fillRect/>
            </a:stretch>
          </p:blipFill>
          <p:spPr>
            <a:xfrm>
              <a:off x="6048560" y="2012429"/>
              <a:ext cx="2667000" cy="893583"/>
            </a:xfrm>
            <a:prstGeom prst="rect">
              <a:avLst/>
            </a:prstGeom>
            <a:effectLst>
              <a:glow rad="254000">
                <a:schemeClr val="tx2">
                  <a:alpha val="35000"/>
                </a:schemeClr>
              </a:glo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screen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5454" y="2080693"/>
              <a:ext cx="2016125" cy="757054"/>
            </a:xfrm>
            <a:prstGeom prst="rect">
              <a:avLst/>
            </a:prstGeom>
            <a:effectLst>
              <a:glow rad="254000">
                <a:schemeClr val="tx2">
                  <a:alpha val="35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13508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95062E-6 L 0 -0.43889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bkg" descr="C:\Users\Sue\Desktop\Working\EMC\17034 EMC Isilon Mega Launch PPT_SEPT15\powerpoint\media\Isilon elements from Jay\dataLake-C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9518" b="-38175"/>
          <a:stretch/>
        </p:blipFill>
        <p:spPr bwMode="auto">
          <a:xfrm>
            <a:off x="-595748" y="-3911600"/>
            <a:ext cx="12299364" cy="12293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5" name="Group 154"/>
          <p:cNvGrpSpPr/>
          <p:nvPr/>
        </p:nvGrpSpPr>
        <p:grpSpPr>
          <a:xfrm>
            <a:off x="-2621431" y="-2171667"/>
            <a:ext cx="8731816" cy="8731816"/>
            <a:chOff x="3382475" y="2096168"/>
            <a:chExt cx="2513264" cy="2513264"/>
          </a:xfrm>
        </p:grpSpPr>
        <p:sp>
          <p:nvSpPr>
            <p:cNvPr id="156" name="Oval 155"/>
            <p:cNvSpPr/>
            <p:nvPr/>
          </p:nvSpPr>
          <p:spPr>
            <a:xfrm>
              <a:off x="3476071" y="2205790"/>
              <a:ext cx="2299370" cy="2299370"/>
            </a:xfrm>
            <a:prstGeom prst="ellipse">
              <a:avLst/>
            </a:prstGeom>
            <a:solidFill>
              <a:schemeClr val="tx1"/>
            </a:solidFill>
            <a:ln w="3175" cmpd="sng">
              <a:noFill/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00">
                <a:solidFill>
                  <a:srgbClr val="FFFFFF"/>
                </a:solidFill>
              </a:endParaRPr>
            </a:p>
          </p:txBody>
        </p:sp>
        <p:sp>
          <p:nvSpPr>
            <p:cNvPr id="157" name="outline"/>
            <p:cNvSpPr>
              <a:spLocks noChangeAspect="1"/>
            </p:cNvSpPr>
            <p:nvPr/>
          </p:nvSpPr>
          <p:spPr>
            <a:xfrm>
              <a:off x="3382475" y="2096168"/>
              <a:ext cx="2513264" cy="2513264"/>
            </a:xfrm>
            <a:prstGeom prst="ellipse">
              <a:avLst/>
            </a:prstGeom>
            <a:noFill/>
            <a:ln w="1270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00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837912"/>
              </p:ext>
            </p:extLst>
          </p:nvPr>
        </p:nvGraphicFramePr>
        <p:xfrm>
          <a:off x="17188" y="887991"/>
          <a:ext cx="5939765" cy="2918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9765"/>
              </a:tblGrid>
              <a:tr h="4116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bg1"/>
                          </a:solidFill>
                        </a:rPr>
                        <a:t>CloudPools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solidFill>
                      <a:schemeClr val="tx2"/>
                    </a:solidFill>
                  </a:tcPr>
                </a:tc>
              </a:tr>
              <a:tr h="245326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8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baseline="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zh-CN" altLang="en-US" sz="1800" dirty="0" smtClean="0">
                          <a:solidFill>
                            <a:srgbClr val="FFFFFF"/>
                          </a:solidFill>
                        </a:rPr>
                        <a:t>原生分层存储至云端</a:t>
                      </a:r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-</a:t>
                      </a:r>
                      <a:r>
                        <a:rPr lang="zh-CN" altLang="en-US" sz="1800" dirty="0" smtClean="0">
                          <a:solidFill>
                            <a:srgbClr val="FFFFFF"/>
                          </a:solidFill>
                        </a:rPr>
                        <a:t>无需额外网关</a:t>
                      </a:r>
                      <a:endParaRPr lang="en-US" sz="180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zh-CN" altLang="en-US" sz="1800" dirty="0" smtClean="0">
                          <a:solidFill>
                            <a:srgbClr val="FFFFFF"/>
                          </a:solidFill>
                        </a:rPr>
                        <a:t>单个命名空间</a:t>
                      </a:r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 Isilon Core &amp; Cloud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zh-CN" altLang="en-US" sz="1800" dirty="0" smtClean="0">
                          <a:solidFill>
                            <a:srgbClr val="FFFFFF"/>
                          </a:solidFill>
                        </a:rPr>
                        <a:t>位置无关性访问</a:t>
                      </a:r>
                      <a:endParaRPr lang="en-US" sz="180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zh-CN" altLang="en-US" sz="1800" dirty="0" smtClean="0">
                          <a:solidFill>
                            <a:srgbClr val="FFFFFF"/>
                          </a:solidFill>
                        </a:rPr>
                        <a:t>安全</a:t>
                      </a:r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: </a:t>
                      </a:r>
                      <a:r>
                        <a:rPr lang="zh-CN" altLang="en-US" sz="1800" dirty="0" smtClean="0">
                          <a:solidFill>
                            <a:srgbClr val="FFFFFF"/>
                          </a:solidFill>
                        </a:rPr>
                        <a:t>加密</a:t>
                      </a:r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, </a:t>
                      </a:r>
                      <a:r>
                        <a:rPr lang="zh-CN" altLang="en-US" sz="1800" dirty="0" smtClean="0">
                          <a:solidFill>
                            <a:srgbClr val="FFFFFF"/>
                          </a:solidFill>
                        </a:rPr>
                        <a:t>分片</a:t>
                      </a:r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&amp; </a:t>
                      </a:r>
                      <a:r>
                        <a:rPr lang="zh-CN" altLang="en-US" sz="1800" dirty="0" smtClean="0">
                          <a:solidFill>
                            <a:srgbClr val="FFFFFF"/>
                          </a:solidFill>
                        </a:rPr>
                        <a:t>压缩</a:t>
                      </a:r>
                      <a:endParaRPr lang="en-US" sz="180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zh-CN" altLang="en-US" sz="1800" dirty="0" smtClean="0">
                          <a:solidFill>
                            <a:srgbClr val="FFFFFF"/>
                          </a:solidFill>
                        </a:rPr>
                        <a:t>云感知数据服务</a:t>
                      </a:r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 (</a:t>
                      </a:r>
                      <a:r>
                        <a:rPr lang="zh-CN" altLang="en-US" sz="1800" dirty="0" smtClean="0">
                          <a:solidFill>
                            <a:srgbClr val="FFFFFF"/>
                          </a:solidFill>
                        </a:rPr>
                        <a:t>例如：复制</a:t>
                      </a:r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)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zh-CN" altLang="en-US" sz="1800" dirty="0" smtClean="0">
                          <a:solidFill>
                            <a:srgbClr val="FFFFFF"/>
                          </a:solidFill>
                        </a:rPr>
                        <a:t>公有云</a:t>
                      </a:r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: </a:t>
                      </a:r>
                      <a:r>
                        <a:rPr lang="en-US" sz="1800" dirty="0" err="1" smtClean="0">
                          <a:solidFill>
                            <a:srgbClr val="FFFFFF"/>
                          </a:solidFill>
                        </a:rPr>
                        <a:t>Virtustream</a:t>
                      </a:r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, AWS, Azure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zh-CN" altLang="en-US" sz="1800" dirty="0" smtClean="0">
                          <a:solidFill>
                            <a:srgbClr val="FFFFFF"/>
                          </a:solidFill>
                        </a:rPr>
                        <a:t>私有云</a:t>
                      </a:r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: EMC ECS &amp; Isilon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zh-CN" altLang="en-US" sz="1800" dirty="0" smtClean="0">
                          <a:solidFill>
                            <a:srgbClr val="FFFFFF"/>
                          </a:solidFill>
                        </a:rPr>
                        <a:t>花费</a:t>
                      </a:r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: $/GB</a:t>
                      </a:r>
                      <a:r>
                        <a:rPr lang="en-US" altLang="zh-CN" sz="1800" dirty="0" smtClean="0">
                          <a:solidFill>
                            <a:srgbClr val="FFFFFF"/>
                          </a:solidFill>
                        </a:rPr>
                        <a:t>/</a:t>
                      </a:r>
                      <a:r>
                        <a:rPr lang="zh-CN" altLang="en-US" sz="1800" dirty="0" smtClean="0">
                          <a:solidFill>
                            <a:srgbClr val="FFFFFF"/>
                          </a:solidFill>
                        </a:rPr>
                        <a:t>月</a:t>
                      </a:r>
                      <a:endParaRPr lang="en-US" sz="1800" dirty="0" smtClean="0">
                        <a:solidFill>
                          <a:srgbClr val="FFFFFF"/>
                        </a:solidFill>
                      </a:endParaRPr>
                    </a:p>
                  </a:txBody>
                  <a:tcPr marT="0" marB="0" anchor="ctr" anchorCtr="1">
                    <a:solidFill>
                      <a:schemeClr val="tx1"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 descr="Cloudpools noinfinity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076" y="2739701"/>
            <a:ext cx="3080806" cy="1984248"/>
          </a:xfrm>
          <a:prstGeom prst="rect">
            <a:avLst/>
          </a:prstGeom>
        </p:spPr>
      </p:pic>
      <p:sp>
        <p:nvSpPr>
          <p:cNvPr id="3" name="Rectangle 2" hidden="1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39" name="Title 5" hidden="1"/>
          <p:cNvSpPr txBox="1">
            <a:spLocks/>
          </p:cNvSpPr>
          <p:nvPr/>
        </p:nvSpPr>
        <p:spPr>
          <a:xfrm>
            <a:off x="5505450" y="1711100"/>
            <a:ext cx="3638550" cy="2051489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US" sz="4800" dirty="0" smtClean="0">
                <a:solidFill>
                  <a:srgbClr val="FFFFFF"/>
                </a:solidFill>
              </a:rPr>
              <a:t>Access Locally</a:t>
            </a:r>
            <a:r>
              <a:rPr lang="en-US" sz="6000" dirty="0" smtClean="0">
                <a:solidFill>
                  <a:srgbClr val="2C95DD"/>
                </a:solidFill>
              </a:rPr>
              <a:t/>
            </a:r>
            <a:br>
              <a:rPr lang="en-US" sz="6000" dirty="0" smtClean="0">
                <a:solidFill>
                  <a:srgbClr val="2C95DD"/>
                </a:solidFill>
              </a:rPr>
            </a:br>
            <a:r>
              <a:rPr lang="en-US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AT the edge</a:t>
            </a:r>
            <a:endParaRPr lang="en-US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27656" y="2751340"/>
            <a:ext cx="3083645" cy="198367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45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09877E-6 L 0.73785 0.003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92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 descr="W:\Inprogress\EMC MASTER\EMC CORP MASTER\17034 EMC Isilon Mega Launch PPT_SEPT15\powerpoint\flattened-art\data-water-bk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Can 181"/>
          <p:cNvSpPr/>
          <p:nvPr/>
        </p:nvSpPr>
        <p:spPr>
          <a:xfrm>
            <a:off x="2616744" y="1428750"/>
            <a:ext cx="6184356" cy="3581400"/>
          </a:xfrm>
          <a:prstGeom prst="can">
            <a:avLst>
              <a:gd name="adj" fmla="val 17822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48" name="Can 147"/>
          <p:cNvSpPr/>
          <p:nvPr/>
        </p:nvSpPr>
        <p:spPr>
          <a:xfrm>
            <a:off x="2616744" y="1428750"/>
            <a:ext cx="1410760" cy="3503173"/>
          </a:xfrm>
          <a:prstGeom prst="can">
            <a:avLst>
              <a:gd name="adj" fmla="val 17822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3" name="clou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32" y="2018123"/>
            <a:ext cx="3735662" cy="2402654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574" y="2434572"/>
            <a:ext cx="1371926" cy="303744"/>
          </a:xfrm>
          <a:prstGeom prst="rect">
            <a:avLst/>
          </a:prstGeom>
          <a:effectLst>
            <a:outerShdw blurRad="50800" algn="ctr" rotWithShape="0">
              <a:prstClr val="black"/>
            </a:outerShdw>
          </a:effectLst>
        </p:spPr>
      </p:pic>
      <p:grpSp>
        <p:nvGrpSpPr>
          <p:cNvPr id="88" name="Group 87"/>
          <p:cNvGrpSpPr/>
          <p:nvPr/>
        </p:nvGrpSpPr>
        <p:grpSpPr>
          <a:xfrm>
            <a:off x="5367900" y="3736045"/>
            <a:ext cx="957139" cy="348401"/>
            <a:chOff x="7091237" y="2564602"/>
            <a:chExt cx="837129" cy="304718"/>
          </a:xfrm>
          <a:effectLst>
            <a:outerShdw blurRad="50800" algn="ctr" rotWithShape="0">
              <a:prstClr val="black"/>
            </a:outerShdw>
          </a:effectLst>
        </p:grpSpPr>
        <p:pic>
          <p:nvPicPr>
            <p:cNvPr id="89" name="Picture 19" descr="http://about.grabyo.com/wp-content/uploads/2014/08/aws-logo-1024x373.pn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91237" y="2564602"/>
              <a:ext cx="243012" cy="304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19" descr="http://about.grabyo.com/wp-content/uploads/2014/08/aws-logo-1024x373.png"/>
            <p:cNvPicPr>
              <a:picLocks noChangeAspect="1" noChangeArrowheads="1"/>
            </p:cNvPicPr>
            <p:nvPr/>
          </p:nvPicPr>
          <p:blipFill rotWithShape="1">
            <a:blip r:embed="rId8" cstate="screen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91237" y="2564602"/>
              <a:ext cx="418565" cy="10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19" descr="http://about.grabyo.com/wp-content/uploads/2014/08/aws-logo-1024x373.png"/>
            <p:cNvPicPr>
              <a:picLocks noChangeAspect="1" noChangeArrowheads="1"/>
            </p:cNvPicPr>
            <p:nvPr/>
          </p:nvPicPr>
          <p:blipFill rotWithShape="1">
            <a:blip r:embed="rId9" cstate="screen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34249" y="2671762"/>
              <a:ext cx="594117" cy="197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" name="Freeform 11"/>
          <p:cNvSpPr>
            <a:spLocks/>
          </p:cNvSpPr>
          <p:nvPr/>
        </p:nvSpPr>
        <p:spPr bwMode="auto">
          <a:xfrm>
            <a:off x="6440094" y="2912046"/>
            <a:ext cx="809704" cy="927846"/>
          </a:xfrm>
          <a:custGeom>
            <a:avLst/>
            <a:gdLst>
              <a:gd name="T0" fmla="*/ 1082 w 1088"/>
              <a:gd name="T1" fmla="*/ 205 h 1247"/>
              <a:gd name="T2" fmla="*/ 1082 w 1088"/>
              <a:gd name="T3" fmla="*/ 205 h 1247"/>
              <a:gd name="T4" fmla="*/ 544 w 1088"/>
              <a:gd name="T5" fmla="*/ 0 h 1247"/>
              <a:gd name="T6" fmla="*/ 6 w 1088"/>
              <a:gd name="T7" fmla="*/ 205 h 1247"/>
              <a:gd name="T8" fmla="*/ 86 w 1088"/>
              <a:gd name="T9" fmla="*/ 811 h 1247"/>
              <a:gd name="T10" fmla="*/ 544 w 1088"/>
              <a:gd name="T11" fmla="*/ 1247 h 1247"/>
              <a:gd name="T12" fmla="*/ 1002 w 1088"/>
              <a:gd name="T13" fmla="*/ 811 h 1247"/>
              <a:gd name="T14" fmla="*/ 1082 w 1088"/>
              <a:gd name="T15" fmla="*/ 205 h 1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8" h="1247">
                <a:moveTo>
                  <a:pt x="1082" y="205"/>
                </a:moveTo>
                <a:cubicBezTo>
                  <a:pt x="1082" y="205"/>
                  <a:pt x="1082" y="205"/>
                  <a:pt x="1082" y="205"/>
                </a:cubicBezTo>
                <a:cubicBezTo>
                  <a:pt x="544" y="0"/>
                  <a:pt x="544" y="0"/>
                  <a:pt x="544" y="0"/>
                </a:cubicBezTo>
                <a:cubicBezTo>
                  <a:pt x="6" y="205"/>
                  <a:pt x="6" y="205"/>
                  <a:pt x="6" y="205"/>
                </a:cubicBezTo>
                <a:cubicBezTo>
                  <a:pt x="5" y="339"/>
                  <a:pt x="0" y="626"/>
                  <a:pt x="86" y="811"/>
                </a:cubicBezTo>
                <a:cubicBezTo>
                  <a:pt x="165" y="983"/>
                  <a:pt x="313" y="1163"/>
                  <a:pt x="544" y="1247"/>
                </a:cubicBezTo>
                <a:cubicBezTo>
                  <a:pt x="775" y="1163"/>
                  <a:pt x="922" y="983"/>
                  <a:pt x="1002" y="811"/>
                </a:cubicBezTo>
                <a:cubicBezTo>
                  <a:pt x="1088" y="626"/>
                  <a:pt x="1082" y="339"/>
                  <a:pt x="1082" y="205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64" name="Can 163"/>
          <p:cNvSpPr/>
          <p:nvPr/>
        </p:nvSpPr>
        <p:spPr>
          <a:xfrm>
            <a:off x="2616744" y="1428750"/>
            <a:ext cx="1410760" cy="1185871"/>
          </a:xfrm>
          <a:prstGeom prst="can">
            <a:avLst>
              <a:gd name="adj" fmla="val 17822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65" name="Can 164"/>
          <p:cNvSpPr/>
          <p:nvPr/>
        </p:nvSpPr>
        <p:spPr>
          <a:xfrm>
            <a:off x="2616744" y="1428750"/>
            <a:ext cx="1410760" cy="2361245"/>
          </a:xfrm>
          <a:prstGeom prst="can">
            <a:avLst>
              <a:gd name="adj" fmla="val 17822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2225675" y="760488"/>
            <a:ext cx="2273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CN" altLang="en-US" sz="1600" dirty="0">
                <a:solidFill>
                  <a:srgbClr val="FFFFFF"/>
                </a:solidFill>
              </a:rPr>
              <a:t>核心</a:t>
            </a:r>
            <a:endParaRPr lang="en-US" sz="1600" dirty="0" smtClean="0">
              <a:solidFill>
                <a:srgbClr val="FFFFFF"/>
              </a:solidFill>
            </a:endParaRPr>
          </a:p>
        </p:txBody>
      </p:sp>
      <p:cxnSp>
        <p:nvCxnSpPr>
          <p:cNvPr id="171" name="Straight Connector 170"/>
          <p:cNvCxnSpPr/>
          <p:nvPr/>
        </p:nvCxnSpPr>
        <p:spPr>
          <a:xfrm>
            <a:off x="3468822" y="4610100"/>
            <a:ext cx="709454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cxnSp>
        <p:nvCxnSpPr>
          <p:cNvPr id="172" name="Straight Connector 171"/>
          <p:cNvCxnSpPr/>
          <p:nvPr/>
        </p:nvCxnSpPr>
        <p:spPr>
          <a:xfrm>
            <a:off x="3468822" y="4211808"/>
            <a:ext cx="709454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cxnSp>
        <p:nvCxnSpPr>
          <p:cNvPr id="173" name="Straight Connector 172"/>
          <p:cNvCxnSpPr/>
          <p:nvPr/>
        </p:nvCxnSpPr>
        <p:spPr>
          <a:xfrm>
            <a:off x="3468822" y="3809516"/>
            <a:ext cx="709454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cxnSp>
        <p:nvCxnSpPr>
          <p:cNvPr id="175" name="Straight Connector 174"/>
          <p:cNvCxnSpPr/>
          <p:nvPr/>
        </p:nvCxnSpPr>
        <p:spPr>
          <a:xfrm>
            <a:off x="4174804" y="3394303"/>
            <a:ext cx="0" cy="1220502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cxnSp>
        <p:nvCxnSpPr>
          <p:cNvPr id="14" name="Straight Connector 13"/>
          <p:cNvCxnSpPr/>
          <p:nvPr/>
        </p:nvCxnSpPr>
        <p:spPr>
          <a:xfrm>
            <a:off x="3468822" y="2662529"/>
            <a:ext cx="709454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cxnSp>
        <p:nvCxnSpPr>
          <p:cNvPr id="15" name="Straight Connector 14"/>
          <p:cNvCxnSpPr/>
          <p:nvPr/>
        </p:nvCxnSpPr>
        <p:spPr>
          <a:xfrm>
            <a:off x="3468822" y="2993797"/>
            <a:ext cx="709454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cxnSp>
        <p:nvCxnSpPr>
          <p:cNvPr id="16" name="Straight Connector 15"/>
          <p:cNvCxnSpPr/>
          <p:nvPr/>
        </p:nvCxnSpPr>
        <p:spPr>
          <a:xfrm>
            <a:off x="3468822" y="3393219"/>
            <a:ext cx="709454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pic>
        <p:nvPicPr>
          <p:cNvPr id="174" name="Picture 4" descr="C:\Work\Isilon\Resources\emc-isilon-S210-X410-3node-stacks\emc-isilon-X410-3node-front-down.pn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4580" y="3345613"/>
            <a:ext cx="1264827" cy="144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SERVER hd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00202" y="3523037"/>
            <a:ext cx="1063669" cy="128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3200" dirty="0" err="1" smtClean="0"/>
              <a:t>C</a:t>
            </a:r>
            <a:r>
              <a:rPr lang="en-US" dirty="0" err="1" smtClean="0"/>
              <a:t>loud</a:t>
            </a:r>
            <a:r>
              <a:rPr lang="en-US" sz="3200" dirty="0" err="1" smtClean="0"/>
              <a:t>P</a:t>
            </a:r>
            <a:r>
              <a:rPr lang="en-US" dirty="0" err="1" smtClean="0"/>
              <a:t>oolS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174804" y="1909277"/>
            <a:ext cx="0" cy="1483942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cxnSp>
        <p:nvCxnSpPr>
          <p:cNvPr id="11" name="Straight Connector 10"/>
          <p:cNvCxnSpPr/>
          <p:nvPr/>
        </p:nvCxnSpPr>
        <p:spPr>
          <a:xfrm>
            <a:off x="3468822" y="1909277"/>
            <a:ext cx="709454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cxnSp>
        <p:nvCxnSpPr>
          <p:cNvPr id="12" name="Straight Connector 11"/>
          <p:cNvCxnSpPr/>
          <p:nvPr/>
        </p:nvCxnSpPr>
        <p:spPr>
          <a:xfrm>
            <a:off x="3468822" y="2118310"/>
            <a:ext cx="709454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cxnSp>
        <p:nvCxnSpPr>
          <p:cNvPr id="13" name="Straight Connector 12"/>
          <p:cNvCxnSpPr/>
          <p:nvPr/>
        </p:nvCxnSpPr>
        <p:spPr>
          <a:xfrm>
            <a:off x="3468822" y="2319844"/>
            <a:ext cx="709454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sp>
        <p:nvSpPr>
          <p:cNvPr id="133" name="TextBox 132"/>
          <p:cNvSpPr txBox="1"/>
          <p:nvPr/>
        </p:nvSpPr>
        <p:spPr>
          <a:xfrm>
            <a:off x="8801100" y="5033041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 defTabSz="457200"/>
            <a:fld id="{61F684CE-B7BB-4223-BA2B-B47808B845F1}" type="slidenum">
              <a:rPr lang="en-US" smtClean="0">
                <a:solidFill>
                  <a:srgbClr val="717074"/>
                </a:solidFill>
              </a:rPr>
              <a:pPr algn="r" defTabSz="457200"/>
              <a:t>28</a:t>
            </a:fld>
            <a:endParaRPr lang="en-US" dirty="0" smtClean="0">
              <a:solidFill>
                <a:srgbClr val="717074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018737" y="760488"/>
            <a:ext cx="2128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CN" altLang="en-US" sz="1600" dirty="0" smtClean="0">
                <a:solidFill>
                  <a:srgbClr val="FFFFFF"/>
                </a:solidFill>
              </a:rPr>
              <a:t>云提供商</a:t>
            </a:r>
            <a:endParaRPr lang="en-US" sz="1600" dirty="0" smtClean="0">
              <a:solidFill>
                <a:srgbClr val="FFFFFF"/>
              </a:solidFill>
            </a:endParaRPr>
          </a:p>
        </p:txBody>
      </p:sp>
      <p:pic>
        <p:nvPicPr>
          <p:cNvPr id="77" name="SERVER x" descr="C:\Work\Isilon\Resources\emc-isilon-S210-X410-3node-stacks\emc-isilon-X410-3node-front-down.pn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9710" y="2170160"/>
            <a:ext cx="1264827" cy="144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83889" y="2102148"/>
            <a:ext cx="1089683" cy="33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83889" y="1891912"/>
            <a:ext cx="1089683" cy="33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83889" y="1681676"/>
            <a:ext cx="1089683" cy="33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71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79774" y="2229627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172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42221" y="1848421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73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22120" y="2051316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76"/>
          <p:cNvPicPr>
            <a:picLocks noChangeAspect="1" noChangeArrowheads="1"/>
          </p:cNvPicPr>
          <p:nvPr/>
        </p:nvPicPr>
        <p:blipFill>
          <a:blip r:embed="rId16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47446" y="2253434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hot data"/>
          <p:cNvPicPr>
            <a:picLocks noChangeAspect="1" noChangeArrowheads="1"/>
          </p:cNvPicPr>
          <p:nvPr/>
        </p:nvPicPr>
        <p:blipFill>
          <a:blip r:embed="rId17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98243" y="1859583"/>
            <a:ext cx="129070" cy="12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83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2753" y="1859583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yellow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03374" y="2244049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Picture 179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79774" y="2046843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75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35749" y="2251429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yellow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55647" y="2053755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75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89329" y="2040898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175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54589" y="1842867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hot data"/>
          <p:cNvPicPr>
            <a:picLocks noChangeAspect="1" noChangeArrowheads="1"/>
          </p:cNvPicPr>
          <p:nvPr/>
        </p:nvPicPr>
        <p:blipFill>
          <a:blip r:embed="rId17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93064" y="1845692"/>
            <a:ext cx="130485" cy="13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176"/>
          <p:cNvPicPr>
            <a:picLocks noChangeAspect="1" noChangeArrowheads="1"/>
          </p:cNvPicPr>
          <p:nvPr/>
        </p:nvPicPr>
        <p:blipFill>
          <a:blip r:embed="rId16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43105" y="2050481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hot data"/>
          <p:cNvPicPr>
            <a:picLocks noChangeAspect="1" noChangeArrowheads="1"/>
          </p:cNvPicPr>
          <p:nvPr/>
        </p:nvPicPr>
        <p:blipFill>
          <a:blip r:embed="rId17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41014" y="2268892"/>
            <a:ext cx="128016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171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17632" y="2044240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179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85918" y="2253873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Picture 171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44519" y="1851007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171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00056" y="4126349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179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94086" y="4131111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171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80861" y="4531735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Picture 179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64485" y="3754609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171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82433" y="4515595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" name="Picture 182" descr="EMC-Tab-RGB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  <p:pic>
        <p:nvPicPr>
          <p:cNvPr id="96" name="hot data"/>
          <p:cNvPicPr>
            <a:picLocks noChangeAspect="1" noChangeArrowheads="1"/>
          </p:cNvPicPr>
          <p:nvPr/>
        </p:nvPicPr>
        <p:blipFill>
          <a:blip r:embed="rId19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4522" y="2263010"/>
            <a:ext cx="248107" cy="24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Picture 175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1762" y="2743490"/>
            <a:ext cx="273627" cy="27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Picture 171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1762" y="3240366"/>
            <a:ext cx="273627" cy="27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" name="TextBox 155"/>
          <p:cNvSpPr txBox="1"/>
          <p:nvPr/>
        </p:nvSpPr>
        <p:spPr>
          <a:xfrm>
            <a:off x="1075389" y="2170160"/>
            <a:ext cx="1097376" cy="4385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1050" dirty="0" smtClean="0">
                <a:solidFill>
                  <a:srgbClr val="CE3131"/>
                </a:solidFill>
              </a:rPr>
              <a:t>热数据</a:t>
            </a:r>
            <a:r>
              <a:rPr lang="en-US" sz="1200" dirty="0" smtClean="0">
                <a:solidFill>
                  <a:srgbClr val="CE3131"/>
                </a:solidFill>
              </a:rPr>
              <a:t/>
            </a:r>
            <a:br>
              <a:rPr lang="en-US" sz="1200" dirty="0" smtClean="0">
                <a:solidFill>
                  <a:srgbClr val="CE3131"/>
                </a:solidFill>
              </a:rPr>
            </a:br>
            <a:r>
              <a:rPr lang="en-US" sz="1200" dirty="0" smtClean="0">
                <a:solidFill>
                  <a:srgbClr val="CE3131"/>
                </a:solidFill>
              </a:rPr>
              <a:t>&gt;30 </a:t>
            </a:r>
            <a:r>
              <a:rPr lang="zh-CN" altLang="en-US" sz="1200" dirty="0">
                <a:solidFill>
                  <a:srgbClr val="CE3131"/>
                </a:solidFill>
              </a:rPr>
              <a:t>天</a:t>
            </a:r>
            <a:endParaRPr lang="en-US" sz="1200" dirty="0" smtClean="0">
              <a:solidFill>
                <a:srgbClr val="CE3131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1075389" y="2646646"/>
            <a:ext cx="1097376" cy="4385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1050" dirty="0" smtClean="0">
                <a:solidFill>
                  <a:srgbClr val="2C95DD"/>
                </a:solidFill>
              </a:rPr>
              <a:t>流动</a:t>
            </a:r>
            <a:r>
              <a:rPr lang="zh-CN" altLang="en-US" sz="1050" dirty="0">
                <a:solidFill>
                  <a:srgbClr val="2C95DD"/>
                </a:solidFill>
              </a:rPr>
              <a:t>数据</a:t>
            </a:r>
            <a:r>
              <a:rPr lang="en-US" sz="1200" dirty="0" smtClean="0">
                <a:solidFill>
                  <a:srgbClr val="2C95DD"/>
                </a:solidFill>
              </a:rPr>
              <a:t/>
            </a:r>
            <a:br>
              <a:rPr lang="en-US" sz="1200" dirty="0" smtClean="0">
                <a:solidFill>
                  <a:srgbClr val="2C95DD"/>
                </a:solidFill>
              </a:rPr>
            </a:br>
            <a:r>
              <a:rPr lang="en-US" sz="1200" dirty="0" smtClean="0">
                <a:solidFill>
                  <a:srgbClr val="2C95DD"/>
                </a:solidFill>
              </a:rPr>
              <a:t>1-2 </a:t>
            </a:r>
            <a:r>
              <a:rPr lang="zh-CN" altLang="en-US" sz="1200" dirty="0" smtClean="0">
                <a:solidFill>
                  <a:srgbClr val="2C95DD"/>
                </a:solidFill>
              </a:rPr>
              <a:t>月</a:t>
            </a:r>
            <a:endParaRPr lang="en-US" sz="1200" dirty="0" smtClean="0">
              <a:solidFill>
                <a:srgbClr val="2C95DD"/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1075388" y="3174155"/>
            <a:ext cx="1316159" cy="4385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1050" dirty="0" smtClean="0">
                <a:solidFill>
                  <a:srgbClr val="FFFFFF"/>
                </a:solidFill>
              </a:rPr>
              <a:t>冷数据</a:t>
            </a:r>
            <a:r>
              <a:rPr lang="en-US" sz="1200" dirty="0" smtClean="0">
                <a:solidFill>
                  <a:srgbClr val="FFFFFF"/>
                </a:solidFill>
              </a:rPr>
              <a:t/>
            </a:r>
            <a:br>
              <a:rPr lang="en-US" sz="1200" dirty="0" smtClean="0">
                <a:solidFill>
                  <a:srgbClr val="FFFFFF"/>
                </a:solidFill>
              </a:rPr>
            </a:br>
            <a:r>
              <a:rPr lang="en-US" sz="1200" dirty="0" smtClean="0">
                <a:solidFill>
                  <a:srgbClr val="FFFFFF"/>
                </a:solidFill>
              </a:rPr>
              <a:t>1-2+ </a:t>
            </a:r>
            <a:r>
              <a:rPr lang="zh-CN" altLang="en-US" sz="1200" dirty="0">
                <a:solidFill>
                  <a:srgbClr val="FFFFFF"/>
                </a:solidFill>
              </a:rPr>
              <a:t>年</a:t>
            </a:r>
            <a:endParaRPr lang="en-US" sz="1200" dirty="0" smtClean="0">
              <a:solidFill>
                <a:srgbClr val="FFFFFF"/>
              </a:solidFill>
            </a:endParaRPr>
          </a:p>
        </p:txBody>
      </p:sp>
      <p:pic>
        <p:nvPicPr>
          <p:cNvPr id="74" name="OneFS top" descr="OneFS.pn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017079"/>
            <a:ext cx="1278952" cy="1077010"/>
          </a:xfrm>
          <a:prstGeom prst="rect">
            <a:avLst/>
          </a:prstGeom>
          <a:effectLst/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23" cstate="screen">
            <a:biLevel thresh="50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369" y="3679055"/>
            <a:ext cx="1311914" cy="43955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35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09877E-6 C -4.72222E-6 0.00031 0.03195 0.00154 0.04549 0.00154 C 0.04566 0.02963 0.04549 0.10771 0.04549 0.17376 L -0.0342 0.17376 " pathEditMode="relative" rAng="0" ptsTypes="ffFf">
                                      <p:cBhvr>
                                        <p:cTn id="37" dur="1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867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6 C 4.72222E-6 0.0003 0.12326 0.00092 0.1368 0.00092 C 0.13697 0.02901 0.13628 0.22253 0.13628 0.28858 L 0.06388 0.28796 " pathEditMode="relative" rAng="0" ptsTypes="ffFf">
                                      <p:cBhvr>
                                        <p:cTn id="39" dur="17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1441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71605E-6 C 3.05556E-6 0.00031 0.10399 0.00123 0.11753 0.00123 C 0.11771 0.02932 0.11701 0.06574 0.11701 0.13179 L -0.00226 0.13179 " pathEditMode="relative" rAng="0" ptsTypes="ffFf">
                                      <p:cBhvr>
                                        <p:cTn id="41" dur="17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4" y="657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-0.00093 C 0.00122 -0.00062 0.0474 0.00154 0.06406 0.00154 C 0.06441 0.02963 0.06441 0.03889 0.06441 0.10494 L -0.02934 0.10771 " pathEditMode="relative" rAng="0" ptsTypes="ffFf">
                                      <p:cBhvr>
                                        <p:cTn id="43" dur="1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" y="543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93827E-7 C 5E-6 0.00031 0.10417 0.00093 0.11563 0.00093 C 0.1158 0.02901 0.11511 0.22284 0.11511 0.28889 L 0.06511 0.28735 " pathEditMode="relative" rAng="0" ptsTypes="ffFf">
                                      <p:cBhvr>
                                        <p:cTn id="45" dur="17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1" y="1444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71605E-6 C -3.88889E-6 0.00031 0.07483 0.00093 0.08316 0.00093 C 0.08334 0.02902 0.08351 0.14105 0.08351 0.2071 L -0.05399 0.2071 " pathEditMode="relative" rAng="0" ptsTypes="ffFf">
                                      <p:cBhvr>
                                        <p:cTn id="47" dur="1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" y="1034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C 1.11111E-6 0.00031 0.04809 -0.00185 0.06163 -0.00185 C 0.0618 0.02624 0.06111 0.0821 0.06111 0.14815 L -0.0066 0.14815 " pathEditMode="relative" rAng="0" ptsTypes="ffFf">
                                      <p:cBhvr>
                                        <p:cTn id="49" dur="1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731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C 4.72222E-6 0.00031 0.12326 0.00092 0.1368 0.00092 C 0.13697 0.02901 0.13784 0.18024 0.13784 0.24629 L 0.00434 0.25 " pathEditMode="relative" rAng="0" ptsTypes="ffFf">
                                      <p:cBhvr>
                                        <p:cTn id="51" dur="1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92" y="125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C -2.22222E-6 0.0003 0.08785 0.00092 0.0974 0.00092 C 0.09757 0.02901 0.09827 0.18024 0.09827 0.24629 L -0.00607 0.25092 " pathEditMode="relative" rAng="0" ptsTypes="ffFf">
                                      <p:cBhvr>
                                        <p:cTn id="53" dur="1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1" y="1253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2.46914E-6 C -0.00017 0.00031 0.07101 0.00031 0.07865 0.00031 C 0.07882 0.01235 0.08021 0.09167 0.07951 0.10618 L -0.02344 0.10864 " pathEditMode="relative" rAng="0" ptsTypes="ffFf">
                                      <p:cBhvr>
                                        <p:cTn id="55" dur="1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543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4.07407E-6 C -0.00035 0.00031 0.08785 0.00062 0.09931 0.00062 C 0.09948 0.01513 0.09878 0.03426 0.09878 0.06883 L -0.04097 0.07037 " pathEditMode="relative" rAng="0" ptsTypes="ffFf">
                                      <p:cBhvr>
                                        <p:cTn id="57" dur="1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351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C -5.55556E-7 0.0003 0.06736 0.00185 0.0809 0.00185 C 0.08108 0.02993 0.08038 0.06821 0.08038 0.13426 L -0.01805 0.13518 " pathEditMode="relative" rAng="0" ptsTypes="ffFf">
                                      <p:cBhvr>
                                        <p:cTn id="59" dur="1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675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C 2.5E-6 0.0003 0.03229 -0.00186 0.04583 -0.00186 C 0.046 0.02623 0.04583 -0.00031 0.04583 0.06574 L -0.06927 0.06666 " pathEditMode="relative" rAng="0" ptsTypes="ffFf">
                                      <p:cBhvr>
                                        <p:cTn id="61" dur="17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11 0.28704 L 0.11528 0.28488 C 0.11598 0.31451 0.11528 0.39043 0.11528 0.4463 L -0.00555 0.44352 " pathEditMode="relative" rAng="0" ptsTypes="FfFF">
                                      <p:cBhvr>
                                        <p:cTn id="9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784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43 0.20618 L 0.08403 0.20803 C 0.08299 0.25155 0.08195 0.46605 0.08195 0.52192 L -0.04045 0.52006 " pathEditMode="relative" rAng="0" ptsTypes="FfFF">
                                      <p:cBhvr>
                                        <p:cTn id="9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1577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4 0.14537 L 0.06059 0.1463 C 0.06163 0.18704 0.06215 0.38858 0.06215 0.44445 L 0.00434 0.44445 " pathEditMode="relative" rAng="0" ptsTypes="FfFF">
                                      <p:cBhvr>
                                        <p:cTn id="9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1493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9 0.25185 L 0.13576 0.24815 C 0.13628 0.28611 0.13524 0.27284 0.13524 0.3287 L 0.01441 0.33055 " pathEditMode="relative" rAng="0" ptsTypes="FfFF">
                                      <p:cBhvr>
                                        <p:cTn id="96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6" y="3735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25 L 0.09549 0.25 C 0.09705 0.275 0.09653 0.42839 0.09653 0.48425 L 0.00591 0.48611 " pathEditMode="relative" rAng="0" ptsTypes="FfFF">
                                      <p:cBhvr>
                                        <p:cTn id="98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7" y="1179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66 0.10772 L 0.07934 0.10864 C 0.07882 0.1355 0.07934 0.35371 0.07934 0.40957 L -0.01076 0.40587 " pathEditMode="relative" rAng="0" ptsTypes="FfFF">
                                      <p:cBhvr>
                                        <p:cTn id="100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15093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89 0.07037 L 0.09705 0.06852 C 0.09809 0.11852 0.09965 0.23488 0.09965 0.29074 L 0.00903 0.29352 " pathEditMode="relative" rAng="0" ptsTypes="FfFF">
                                      <p:cBhvr>
                                        <p:cTn id="102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11049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0.13518 L 0.07934 0.13518 C 0.0783 0.18703 0.07882 0.39228 0.07882 0.44814 L 0.01997 0.44722 " pathEditMode="relative" rAng="0" ptsTypes="FfFF">
                                      <p:cBhvr>
                                        <p:cTn id="10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15648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19 0.06759 L 0.04479 0.06666 C 0.04583 0.09259 0.04583 0.23302 0.04583 0.28888 L -0.01459 0.29259 " pathEditMode="relative" rAng="0" ptsTypes="FfFF">
                                      <p:cBhvr>
                                        <p:cTn id="106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indefinite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indefinite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indefinite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indefinite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2" dur="indefinite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1000" fill="hold"/>
                                        <p:tgtEl>
                                          <p:spTgt spid="148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3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23457E-7 L 0.23681 0.00031 " pathEditMode="relative" rAng="0" ptsTypes="AA">
                                      <p:cBhvr>
                                        <p:cTn id="15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0" y="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8325E-6 L 0.26545 0.00278 " pathEditMode="fixed" rAng="0" ptsTypes="AA">
                                      <p:cBhvr>
                                        <p:cTn id="158" dur="14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4" y="123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7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3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7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0278 L 0.4467 -0.22678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1" y="-11478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61277E-6 L 0.26424 -0.22154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1077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124 L 0.35555 -0.18975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-9565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061 L 0.44428 -0.18359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4" y="-9226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062 L 0.29167 -0.04906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-24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  <p:bldP spid="148" grpId="0" animBg="1"/>
      <p:bldP spid="148" grpId="1" animBg="1"/>
      <p:bldP spid="148" grpId="2" animBg="1"/>
      <p:bldP spid="148" grpId="3" animBg="1"/>
      <p:bldP spid="92" grpId="0" animBg="1"/>
      <p:bldP spid="164" grpId="0" animBg="1"/>
      <p:bldP spid="165" grpId="0" animBg="1"/>
      <p:bldP spid="165" grpId="1" animBg="1"/>
      <p:bldP spid="9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 descr="W:\Inprogress\EMC MASTER\EMC CORP MASTER\17034 EMC Isilon Mega Launch PPT_SEPT15\powerpoint\flattened-art\data-water-bk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Can 100"/>
          <p:cNvSpPr/>
          <p:nvPr/>
        </p:nvSpPr>
        <p:spPr>
          <a:xfrm>
            <a:off x="2616744" y="1428750"/>
            <a:ext cx="6184356" cy="3581400"/>
          </a:xfrm>
          <a:prstGeom prst="can">
            <a:avLst>
              <a:gd name="adj" fmla="val 17822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71" name="Straight Connector 170"/>
          <p:cNvCxnSpPr/>
          <p:nvPr/>
        </p:nvCxnSpPr>
        <p:spPr>
          <a:xfrm>
            <a:off x="3468822" y="4610100"/>
            <a:ext cx="709454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cxnSp>
        <p:nvCxnSpPr>
          <p:cNvPr id="172" name="Straight Connector 171"/>
          <p:cNvCxnSpPr/>
          <p:nvPr/>
        </p:nvCxnSpPr>
        <p:spPr>
          <a:xfrm>
            <a:off x="3468822" y="4211808"/>
            <a:ext cx="709454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cxnSp>
        <p:nvCxnSpPr>
          <p:cNvPr id="173" name="Straight Connector 172"/>
          <p:cNvCxnSpPr/>
          <p:nvPr/>
        </p:nvCxnSpPr>
        <p:spPr>
          <a:xfrm>
            <a:off x="3468822" y="3809516"/>
            <a:ext cx="709454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cxnSp>
        <p:nvCxnSpPr>
          <p:cNvPr id="14" name="Straight Connector 13"/>
          <p:cNvCxnSpPr/>
          <p:nvPr/>
        </p:nvCxnSpPr>
        <p:spPr>
          <a:xfrm>
            <a:off x="3468822" y="2662529"/>
            <a:ext cx="709454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cxnSp>
        <p:nvCxnSpPr>
          <p:cNvPr id="15" name="Straight Connector 14"/>
          <p:cNvCxnSpPr/>
          <p:nvPr/>
        </p:nvCxnSpPr>
        <p:spPr>
          <a:xfrm>
            <a:off x="3468822" y="2993797"/>
            <a:ext cx="709454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cxnSp>
        <p:nvCxnSpPr>
          <p:cNvPr id="16" name="Straight Connector 15"/>
          <p:cNvCxnSpPr/>
          <p:nvPr/>
        </p:nvCxnSpPr>
        <p:spPr>
          <a:xfrm>
            <a:off x="3468822" y="3393219"/>
            <a:ext cx="709454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cxnSp>
        <p:nvCxnSpPr>
          <p:cNvPr id="175" name="Straight Connector 174"/>
          <p:cNvCxnSpPr/>
          <p:nvPr/>
        </p:nvCxnSpPr>
        <p:spPr>
          <a:xfrm>
            <a:off x="4174804" y="3394303"/>
            <a:ext cx="0" cy="1220502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pic>
        <p:nvPicPr>
          <p:cNvPr id="81" name="SERVER h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00202" y="3523037"/>
            <a:ext cx="1063669" cy="128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3200" dirty="0" err="1" smtClean="0"/>
              <a:t>C</a:t>
            </a:r>
            <a:r>
              <a:rPr lang="en-US" dirty="0" err="1" smtClean="0"/>
              <a:t>loud</a:t>
            </a:r>
            <a:r>
              <a:rPr lang="en-US" sz="3200" dirty="0" err="1" smtClean="0"/>
              <a:t>P</a:t>
            </a:r>
            <a:r>
              <a:rPr lang="en-US" dirty="0" err="1" smtClean="0"/>
              <a:t>ools</a:t>
            </a:r>
            <a:endParaRPr lang="en-US" dirty="0"/>
          </a:p>
        </p:txBody>
      </p:sp>
      <p:pic>
        <p:nvPicPr>
          <p:cNvPr id="82" name="SERVER x" descr="C:\Work\Isilon\Resources\emc-isilon-S210-X410-3node-stacks\emc-isilon-X410-3node-front-down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9710" y="2170160"/>
            <a:ext cx="1264827" cy="144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4174804" y="1909277"/>
            <a:ext cx="0" cy="1483942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cxnSp>
        <p:nvCxnSpPr>
          <p:cNvPr id="11" name="Straight Connector 10"/>
          <p:cNvCxnSpPr/>
          <p:nvPr/>
        </p:nvCxnSpPr>
        <p:spPr>
          <a:xfrm>
            <a:off x="3468822" y="1909277"/>
            <a:ext cx="709454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cxnSp>
        <p:nvCxnSpPr>
          <p:cNvPr id="12" name="Straight Connector 11"/>
          <p:cNvCxnSpPr/>
          <p:nvPr/>
        </p:nvCxnSpPr>
        <p:spPr>
          <a:xfrm>
            <a:off x="3468822" y="2118310"/>
            <a:ext cx="709454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cxnSp>
        <p:nvCxnSpPr>
          <p:cNvPr id="13" name="Straight Connector 12"/>
          <p:cNvCxnSpPr/>
          <p:nvPr/>
        </p:nvCxnSpPr>
        <p:spPr>
          <a:xfrm>
            <a:off x="3468822" y="2319844"/>
            <a:ext cx="709454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ysDash"/>
            <a:round/>
            <a:headEnd/>
            <a:tailEnd/>
          </a:ln>
        </p:spPr>
      </p:cxn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83889" y="2102147"/>
            <a:ext cx="1089683" cy="33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83889" y="1891911"/>
            <a:ext cx="1089683" cy="33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83889" y="1681675"/>
            <a:ext cx="1089683" cy="33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TextBox 132"/>
          <p:cNvSpPr txBox="1"/>
          <p:nvPr/>
        </p:nvSpPr>
        <p:spPr>
          <a:xfrm>
            <a:off x="8801100" y="5033041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 defTabSz="457200"/>
            <a:fld id="{61F684CE-B7BB-4223-BA2B-B47808B845F1}" type="slidenum">
              <a:rPr lang="en-US" smtClean="0">
                <a:solidFill>
                  <a:srgbClr val="717074"/>
                </a:solidFill>
              </a:rPr>
              <a:pPr algn="r" defTabSz="457200"/>
              <a:t>29</a:t>
            </a:fld>
            <a:endParaRPr lang="en-US" dirty="0" smtClean="0">
              <a:solidFill>
                <a:srgbClr val="717074"/>
              </a:solidFill>
            </a:endParaRPr>
          </a:p>
        </p:txBody>
      </p:sp>
      <p:pic>
        <p:nvPicPr>
          <p:cNvPr id="98" name="Picture 17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85051" y="4135788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7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52442" y="2597178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76"/>
          <p:cNvPicPr>
            <a:picLocks noChangeAspect="1" noChangeArrowheads="1"/>
          </p:cNvPicPr>
          <p:nvPr/>
        </p:nvPicPr>
        <p:blipFill>
          <a:blip r:embed="rId9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47446" y="2253433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Picture 177"/>
          <p:cNvPicPr>
            <a:picLocks noChangeAspect="1" noChangeArrowheads="1"/>
          </p:cNvPicPr>
          <p:nvPr/>
        </p:nvPicPr>
        <p:blipFill>
          <a:blip r:embed="rId10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98244" y="1858166"/>
            <a:ext cx="130486" cy="13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8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78410" y="4532142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18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84853" y="3752737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7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23232" y="3329673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7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91613" y="3761203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7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76297" y="2929172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17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05032" y="2927266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Picture 177"/>
          <p:cNvPicPr>
            <a:picLocks noChangeAspect="1" noChangeArrowheads="1"/>
          </p:cNvPicPr>
          <p:nvPr/>
        </p:nvPicPr>
        <p:blipFill>
          <a:blip r:embed="rId10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93062" y="1845691"/>
            <a:ext cx="130486" cy="13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176"/>
          <p:cNvPicPr>
            <a:picLocks noChangeAspect="1" noChangeArrowheads="1"/>
          </p:cNvPicPr>
          <p:nvPr/>
        </p:nvPicPr>
        <p:blipFill>
          <a:blip r:embed="rId9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43105" y="2050480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177"/>
          <p:cNvPicPr>
            <a:picLocks noChangeAspect="1" noChangeArrowheads="1"/>
          </p:cNvPicPr>
          <p:nvPr/>
        </p:nvPicPr>
        <p:blipFill>
          <a:blip r:embed="rId10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41015" y="2257707"/>
            <a:ext cx="130486" cy="13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171"/>
          <p:cNvPicPr>
            <a:picLocks noChangeAspect="1" noChangeArrowheads="1"/>
          </p:cNvPicPr>
          <p:nvPr/>
        </p:nvPicPr>
        <p:blipFill>
          <a:blip r:embed="rId11" cstate="screen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00056" y="4126349"/>
            <a:ext cx="142346" cy="142346"/>
          </a:xfrm>
          <a:prstGeom prst="rect">
            <a:avLst/>
          </a:prstGeom>
          <a:blipFill dpi="0" rotWithShape="1">
            <a:blip r:embed="rId12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5000" cap="flat" cmpd="thickThin" algn="ctr">
            <a:noFill/>
            <a:prstDash val="solid"/>
            <a:headEnd type="none" w="med" len="med"/>
            <a:tailEnd type="none" w="med" len="med"/>
          </a:ln>
          <a:effectLst/>
          <a:extLst/>
        </p:spPr>
      </p:pic>
      <p:pic>
        <p:nvPicPr>
          <p:cNvPr id="142" name="Picture 179"/>
          <p:cNvPicPr>
            <a:picLocks noChangeAspect="1" noChangeArrowheads="1"/>
          </p:cNvPicPr>
          <p:nvPr/>
        </p:nvPicPr>
        <p:blipFill>
          <a:blip r:embed="rId11" cstate="screen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94086" y="4131111"/>
            <a:ext cx="142346" cy="142346"/>
          </a:xfrm>
          <a:prstGeom prst="rect">
            <a:avLst/>
          </a:prstGeom>
          <a:blipFill dpi="0" rotWithShape="1">
            <a:blip r:embed="rId12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5000" cap="flat" cmpd="thickThin" algn="ctr">
            <a:noFill/>
            <a:prstDash val="solid"/>
            <a:headEnd type="none" w="med" len="med"/>
            <a:tailEnd type="none" w="med" len="med"/>
          </a:ln>
          <a:effectLst/>
          <a:extLst/>
        </p:spPr>
      </p:pic>
      <p:pic>
        <p:nvPicPr>
          <p:cNvPr id="143" name="Picture 171"/>
          <p:cNvPicPr>
            <a:picLocks noChangeAspect="1" noChangeArrowheads="1"/>
          </p:cNvPicPr>
          <p:nvPr/>
        </p:nvPicPr>
        <p:blipFill>
          <a:blip r:embed="rId11" cstate="screen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80861" y="4531735"/>
            <a:ext cx="142346" cy="142346"/>
          </a:xfrm>
          <a:prstGeom prst="rect">
            <a:avLst/>
          </a:prstGeom>
          <a:blipFill dpi="0" rotWithShape="1">
            <a:blip r:embed="rId12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5000" cap="flat" cmpd="thickThin" algn="ctr">
            <a:noFill/>
            <a:prstDash val="solid"/>
            <a:headEnd type="none" w="med" len="med"/>
            <a:tailEnd type="none" w="med" len="med"/>
          </a:ln>
          <a:effectLst/>
          <a:extLst/>
        </p:spPr>
      </p:pic>
      <p:pic>
        <p:nvPicPr>
          <p:cNvPr id="144" name="Picture 179"/>
          <p:cNvPicPr>
            <a:picLocks noChangeAspect="1" noChangeArrowheads="1"/>
          </p:cNvPicPr>
          <p:nvPr/>
        </p:nvPicPr>
        <p:blipFill>
          <a:blip r:embed="rId11" cstate="screen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64485" y="3754609"/>
            <a:ext cx="142346" cy="142346"/>
          </a:xfrm>
          <a:prstGeom prst="rect">
            <a:avLst/>
          </a:prstGeom>
          <a:blipFill dpi="0" rotWithShape="1">
            <a:blip r:embed="rId12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5000" cap="flat" cmpd="thickThin" algn="ctr">
            <a:noFill/>
            <a:prstDash val="solid"/>
            <a:headEnd type="none" w="med" len="med"/>
            <a:tailEnd type="none" w="med" len="med"/>
          </a:ln>
          <a:effectLst/>
          <a:extLst/>
        </p:spPr>
      </p:pic>
      <p:pic>
        <p:nvPicPr>
          <p:cNvPr id="145" name="Picture 171"/>
          <p:cNvPicPr>
            <a:picLocks noChangeAspect="1" noChangeArrowheads="1"/>
          </p:cNvPicPr>
          <p:nvPr/>
        </p:nvPicPr>
        <p:blipFill>
          <a:blip r:embed="rId11" cstate="screen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82433" y="4515595"/>
            <a:ext cx="142346" cy="142346"/>
          </a:xfrm>
          <a:prstGeom prst="rect">
            <a:avLst/>
          </a:prstGeom>
          <a:blipFill dpi="0" rotWithShape="1">
            <a:blip r:embed="rId12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5000" cap="flat" cmpd="thickThin" algn="ctr">
            <a:noFill/>
            <a:prstDash val="solid"/>
            <a:headEnd type="none" w="med" len="med"/>
            <a:tailEnd type="none" w="med" len="med"/>
          </a:ln>
          <a:effectLst/>
          <a:extLst/>
        </p:spPr>
      </p:pic>
      <p:sp>
        <p:nvSpPr>
          <p:cNvPr id="131" name="TextBox 130"/>
          <p:cNvSpPr txBox="1"/>
          <p:nvPr/>
        </p:nvSpPr>
        <p:spPr>
          <a:xfrm>
            <a:off x="349250" y="3036857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FFFFFF"/>
                </a:solidFill>
              </a:rPr>
              <a:t>APPS &amp; </a:t>
            </a:r>
            <a:r>
              <a:rPr lang="zh-CN" altLang="en-US" sz="1200" dirty="0" smtClean="0">
                <a:solidFill>
                  <a:srgbClr val="FFFFFF"/>
                </a:solidFill>
              </a:rPr>
              <a:t>用户</a:t>
            </a:r>
            <a:endParaRPr 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286451" y="4633212"/>
            <a:ext cx="2073334" cy="182798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320526" y="4664542"/>
            <a:ext cx="2000551" cy="121387"/>
          </a:xfrm>
          <a:prstGeom prst="rect">
            <a:avLst/>
          </a:prstGeom>
          <a:solidFill>
            <a:srgbClr val="000023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64" name="white chart"/>
          <p:cNvSpPr/>
          <p:nvPr/>
        </p:nvSpPr>
        <p:spPr>
          <a:xfrm>
            <a:off x="320526" y="4669685"/>
            <a:ext cx="2000550" cy="1119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107793" y="4387737"/>
            <a:ext cx="1219935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zh-CN" altLang="en-US" sz="1000" b="1" dirty="0" smtClean="0">
                <a:solidFill>
                  <a:srgbClr val="FFFFFF"/>
                </a:solidFill>
              </a:rPr>
              <a:t>访问时间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167" name="blue chart"/>
          <p:cNvSpPr/>
          <p:nvPr/>
        </p:nvSpPr>
        <p:spPr>
          <a:xfrm>
            <a:off x="324877" y="4669685"/>
            <a:ext cx="965864" cy="11191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68" name="red chart"/>
          <p:cNvSpPr/>
          <p:nvPr/>
        </p:nvSpPr>
        <p:spPr>
          <a:xfrm>
            <a:off x="324876" y="4669685"/>
            <a:ext cx="417607" cy="111910"/>
          </a:xfrm>
          <a:prstGeom prst="rect">
            <a:avLst/>
          </a:prstGeom>
          <a:solidFill>
            <a:srgbClr val="FF00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" name="Picture 101" descr="EMC-Tab-RGB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  <p:pic>
        <p:nvPicPr>
          <p:cNvPr id="91" name="cloud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32" y="2018123"/>
            <a:ext cx="3735662" cy="2402654"/>
          </a:xfrm>
          <a:prstGeom prst="rect">
            <a:avLst/>
          </a:prstGeom>
        </p:spPr>
      </p:pic>
      <p:sp>
        <p:nvSpPr>
          <p:cNvPr id="92" name="ppl icon"/>
          <p:cNvSpPr>
            <a:spLocks noChangeAspect="1" noEditPoints="1"/>
          </p:cNvSpPr>
          <p:nvPr/>
        </p:nvSpPr>
        <p:spPr bwMode="auto">
          <a:xfrm>
            <a:off x="388376" y="3498433"/>
            <a:ext cx="686354" cy="685800"/>
          </a:xfrm>
          <a:custGeom>
            <a:avLst/>
            <a:gdLst>
              <a:gd name="T0" fmla="*/ 262 w 524"/>
              <a:gd name="T1" fmla="*/ 524 h 524"/>
              <a:gd name="T2" fmla="*/ 262 w 524"/>
              <a:gd name="T3" fmla="*/ 520 h 524"/>
              <a:gd name="T4" fmla="*/ 189 w 524"/>
              <a:gd name="T5" fmla="*/ 401 h 524"/>
              <a:gd name="T6" fmla="*/ 210 w 524"/>
              <a:gd name="T7" fmla="*/ 397 h 524"/>
              <a:gd name="T8" fmla="*/ 228 w 524"/>
              <a:gd name="T9" fmla="*/ 391 h 524"/>
              <a:gd name="T10" fmla="*/ 261 w 524"/>
              <a:gd name="T11" fmla="*/ 398 h 524"/>
              <a:gd name="T12" fmla="*/ 263 w 524"/>
              <a:gd name="T13" fmla="*/ 398 h 524"/>
              <a:gd name="T14" fmla="*/ 296 w 524"/>
              <a:gd name="T15" fmla="*/ 391 h 524"/>
              <a:gd name="T16" fmla="*/ 314 w 524"/>
              <a:gd name="T17" fmla="*/ 398 h 524"/>
              <a:gd name="T18" fmla="*/ 335 w 524"/>
              <a:gd name="T19" fmla="*/ 401 h 524"/>
              <a:gd name="T20" fmla="*/ 262 w 524"/>
              <a:gd name="T21" fmla="*/ 520 h 524"/>
              <a:gd name="T22" fmla="*/ 256 w 524"/>
              <a:gd name="T23" fmla="*/ 457 h 524"/>
              <a:gd name="T24" fmla="*/ 378 w 524"/>
              <a:gd name="T25" fmla="*/ 352 h 524"/>
              <a:gd name="T26" fmla="*/ 367 w 524"/>
              <a:gd name="T27" fmla="*/ 272 h 524"/>
              <a:gd name="T28" fmla="*/ 403 w 524"/>
              <a:gd name="T29" fmla="*/ 245 h 524"/>
              <a:gd name="T30" fmla="*/ 369 w 524"/>
              <a:gd name="T31" fmla="*/ 254 h 524"/>
              <a:gd name="T32" fmla="*/ 368 w 524"/>
              <a:gd name="T33" fmla="*/ 267 h 524"/>
              <a:gd name="T34" fmla="*/ 378 w 524"/>
              <a:gd name="T35" fmla="*/ 268 h 524"/>
              <a:gd name="T36" fmla="*/ 325 w 524"/>
              <a:gd name="T37" fmla="*/ 161 h 524"/>
              <a:gd name="T38" fmla="*/ 189 w 524"/>
              <a:gd name="T39" fmla="*/ 218 h 524"/>
              <a:gd name="T40" fmla="*/ 161 w 524"/>
              <a:gd name="T41" fmla="*/ 233 h 524"/>
              <a:gd name="T42" fmla="*/ 154 w 524"/>
              <a:gd name="T43" fmla="*/ 246 h 524"/>
              <a:gd name="T44" fmla="*/ 146 w 524"/>
              <a:gd name="T45" fmla="*/ 352 h 524"/>
              <a:gd name="T46" fmla="*/ 163 w 524"/>
              <a:gd name="T47" fmla="*/ 104 h 524"/>
              <a:gd name="T48" fmla="*/ 402 w 524"/>
              <a:gd name="T49" fmla="*/ 200 h 524"/>
              <a:gd name="T50" fmla="*/ 357 w 524"/>
              <a:gd name="T51" fmla="*/ 252 h 524"/>
              <a:gd name="T52" fmla="*/ 308 w 524"/>
              <a:gd name="T53" fmla="*/ 278 h 524"/>
              <a:gd name="T54" fmla="*/ 278 w 524"/>
              <a:gd name="T55" fmla="*/ 231 h 524"/>
              <a:gd name="T56" fmla="*/ 353 w 524"/>
              <a:gd name="T57" fmla="*/ 224 h 524"/>
              <a:gd name="T58" fmla="*/ 357 w 524"/>
              <a:gd name="T59" fmla="*/ 252 h 524"/>
              <a:gd name="T60" fmla="*/ 246 w 524"/>
              <a:gd name="T61" fmla="*/ 231 h 524"/>
              <a:gd name="T62" fmla="*/ 216 w 524"/>
              <a:gd name="T63" fmla="*/ 278 h 524"/>
              <a:gd name="T64" fmla="*/ 167 w 524"/>
              <a:gd name="T65" fmla="*/ 252 h 524"/>
              <a:gd name="T66" fmla="*/ 233 w 524"/>
              <a:gd name="T67" fmla="*/ 218 h 524"/>
              <a:gd name="T68" fmla="*/ 323 w 524"/>
              <a:gd name="T69" fmla="*/ 166 h 524"/>
              <a:gd name="T70" fmla="*/ 291 w 524"/>
              <a:gd name="T71" fmla="*/ 218 h 524"/>
              <a:gd name="T72" fmla="*/ 233 w 524"/>
              <a:gd name="T73" fmla="*/ 218 h 524"/>
              <a:gd name="T74" fmla="*/ 158 w 524"/>
              <a:gd name="T75" fmla="*/ 247 h 524"/>
              <a:gd name="T76" fmla="*/ 171 w 524"/>
              <a:gd name="T77" fmla="*/ 268 h 524"/>
              <a:gd name="T78" fmla="*/ 240 w 524"/>
              <a:gd name="T79" fmla="*/ 268 h 524"/>
              <a:gd name="T80" fmla="*/ 273 w 524"/>
              <a:gd name="T81" fmla="*/ 234 h 524"/>
              <a:gd name="T82" fmla="*/ 308 w 524"/>
              <a:gd name="T83" fmla="*/ 282 h 524"/>
              <a:gd name="T84" fmla="*/ 360 w 524"/>
              <a:gd name="T85" fmla="*/ 254 h 524"/>
              <a:gd name="T86" fmla="*/ 349 w 524"/>
              <a:gd name="T87" fmla="*/ 327 h 524"/>
              <a:gd name="T88" fmla="*/ 262 w 524"/>
              <a:gd name="T89" fmla="*/ 394 h 524"/>
              <a:gd name="T90" fmla="*/ 189 w 524"/>
              <a:gd name="T91" fmla="*/ 344 h 524"/>
              <a:gd name="T92" fmla="*/ 313 w 524"/>
              <a:gd name="T93" fmla="*/ 478 h 524"/>
              <a:gd name="T94" fmla="*/ 437 w 524"/>
              <a:gd name="T95" fmla="*/ 451 h 524"/>
              <a:gd name="T96" fmla="*/ 406 w 524"/>
              <a:gd name="T97" fmla="*/ 200 h 524"/>
              <a:gd name="T98" fmla="*/ 224 w 524"/>
              <a:gd name="T99" fmla="*/ 387 h 524"/>
              <a:gd name="T100" fmla="*/ 4 w 524"/>
              <a:gd name="T101" fmla="*/ 262 h 524"/>
              <a:gd name="T102" fmla="*/ 437 w 524"/>
              <a:gd name="T103" fmla="*/ 451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24" h="524">
                <a:moveTo>
                  <a:pt x="262" y="0"/>
                </a:moveTo>
                <a:cubicBezTo>
                  <a:pt x="118" y="0"/>
                  <a:pt x="0" y="118"/>
                  <a:pt x="0" y="262"/>
                </a:cubicBezTo>
                <a:cubicBezTo>
                  <a:pt x="0" y="406"/>
                  <a:pt x="118" y="524"/>
                  <a:pt x="262" y="524"/>
                </a:cubicBezTo>
                <a:cubicBezTo>
                  <a:pt x="406" y="524"/>
                  <a:pt x="524" y="406"/>
                  <a:pt x="524" y="262"/>
                </a:cubicBezTo>
                <a:cubicBezTo>
                  <a:pt x="524" y="118"/>
                  <a:pt x="406" y="0"/>
                  <a:pt x="262" y="0"/>
                </a:cubicBezTo>
                <a:close/>
                <a:moveTo>
                  <a:pt x="262" y="520"/>
                </a:moveTo>
                <a:cubicBezTo>
                  <a:pt x="196" y="520"/>
                  <a:pt x="135" y="495"/>
                  <a:pt x="89" y="453"/>
                </a:cubicBezTo>
                <a:cubicBezTo>
                  <a:pt x="99" y="440"/>
                  <a:pt x="114" y="427"/>
                  <a:pt x="135" y="418"/>
                </a:cubicBezTo>
                <a:cubicBezTo>
                  <a:pt x="151" y="410"/>
                  <a:pt x="169" y="405"/>
                  <a:pt x="189" y="401"/>
                </a:cubicBezTo>
                <a:cubicBezTo>
                  <a:pt x="208" y="484"/>
                  <a:pt x="208" y="484"/>
                  <a:pt x="208" y="484"/>
                </a:cubicBezTo>
                <a:cubicBezTo>
                  <a:pt x="262" y="458"/>
                  <a:pt x="262" y="458"/>
                  <a:pt x="262" y="458"/>
                </a:cubicBezTo>
                <a:cubicBezTo>
                  <a:pt x="210" y="397"/>
                  <a:pt x="210" y="397"/>
                  <a:pt x="210" y="397"/>
                </a:cubicBezTo>
                <a:cubicBezTo>
                  <a:pt x="215" y="397"/>
                  <a:pt x="219" y="396"/>
                  <a:pt x="224" y="396"/>
                </a:cubicBezTo>
                <a:cubicBezTo>
                  <a:pt x="225" y="396"/>
                  <a:pt x="227" y="396"/>
                  <a:pt x="228" y="395"/>
                </a:cubicBezTo>
                <a:cubicBezTo>
                  <a:pt x="228" y="391"/>
                  <a:pt x="228" y="391"/>
                  <a:pt x="228" y="391"/>
                </a:cubicBezTo>
                <a:cubicBezTo>
                  <a:pt x="228" y="387"/>
                  <a:pt x="228" y="387"/>
                  <a:pt x="228" y="387"/>
                </a:cubicBezTo>
                <a:cubicBezTo>
                  <a:pt x="228" y="388"/>
                  <a:pt x="228" y="388"/>
                  <a:pt x="229" y="388"/>
                </a:cubicBezTo>
                <a:cubicBezTo>
                  <a:pt x="239" y="394"/>
                  <a:pt x="249" y="398"/>
                  <a:pt x="261" y="398"/>
                </a:cubicBezTo>
                <a:cubicBezTo>
                  <a:pt x="261" y="398"/>
                  <a:pt x="261" y="398"/>
                  <a:pt x="261" y="398"/>
                </a:cubicBezTo>
                <a:cubicBezTo>
                  <a:pt x="263" y="398"/>
                  <a:pt x="263" y="398"/>
                  <a:pt x="263" y="398"/>
                </a:cubicBezTo>
                <a:cubicBezTo>
                  <a:pt x="263" y="398"/>
                  <a:pt x="263" y="398"/>
                  <a:pt x="263" y="398"/>
                </a:cubicBezTo>
                <a:cubicBezTo>
                  <a:pt x="274" y="398"/>
                  <a:pt x="285" y="394"/>
                  <a:pt x="295" y="388"/>
                </a:cubicBezTo>
                <a:cubicBezTo>
                  <a:pt x="295" y="388"/>
                  <a:pt x="296" y="388"/>
                  <a:pt x="296" y="387"/>
                </a:cubicBezTo>
                <a:cubicBezTo>
                  <a:pt x="296" y="391"/>
                  <a:pt x="296" y="391"/>
                  <a:pt x="296" y="391"/>
                </a:cubicBezTo>
                <a:cubicBezTo>
                  <a:pt x="296" y="396"/>
                  <a:pt x="296" y="396"/>
                  <a:pt x="296" y="396"/>
                </a:cubicBezTo>
                <a:cubicBezTo>
                  <a:pt x="297" y="396"/>
                  <a:pt x="299" y="396"/>
                  <a:pt x="300" y="396"/>
                </a:cubicBezTo>
                <a:cubicBezTo>
                  <a:pt x="305" y="396"/>
                  <a:pt x="309" y="397"/>
                  <a:pt x="314" y="398"/>
                </a:cubicBezTo>
                <a:cubicBezTo>
                  <a:pt x="262" y="458"/>
                  <a:pt x="262" y="458"/>
                  <a:pt x="262" y="458"/>
                </a:cubicBezTo>
                <a:cubicBezTo>
                  <a:pt x="316" y="484"/>
                  <a:pt x="316" y="484"/>
                  <a:pt x="316" y="484"/>
                </a:cubicBezTo>
                <a:cubicBezTo>
                  <a:pt x="335" y="401"/>
                  <a:pt x="335" y="401"/>
                  <a:pt x="335" y="401"/>
                </a:cubicBezTo>
                <a:cubicBezTo>
                  <a:pt x="355" y="406"/>
                  <a:pt x="373" y="411"/>
                  <a:pt x="389" y="419"/>
                </a:cubicBezTo>
                <a:cubicBezTo>
                  <a:pt x="410" y="429"/>
                  <a:pt x="425" y="441"/>
                  <a:pt x="434" y="454"/>
                </a:cubicBezTo>
                <a:cubicBezTo>
                  <a:pt x="389" y="495"/>
                  <a:pt x="328" y="520"/>
                  <a:pt x="262" y="520"/>
                </a:cubicBezTo>
                <a:close/>
                <a:moveTo>
                  <a:pt x="193" y="400"/>
                </a:moveTo>
                <a:cubicBezTo>
                  <a:pt x="197" y="399"/>
                  <a:pt x="201" y="399"/>
                  <a:pt x="206" y="398"/>
                </a:cubicBezTo>
                <a:cubicBezTo>
                  <a:pt x="256" y="457"/>
                  <a:pt x="256" y="457"/>
                  <a:pt x="256" y="457"/>
                </a:cubicBezTo>
                <a:cubicBezTo>
                  <a:pt x="211" y="478"/>
                  <a:pt x="211" y="478"/>
                  <a:pt x="211" y="478"/>
                </a:cubicBezTo>
                <a:lnTo>
                  <a:pt x="193" y="400"/>
                </a:lnTo>
                <a:close/>
                <a:moveTo>
                  <a:pt x="378" y="352"/>
                </a:moveTo>
                <a:cubicBezTo>
                  <a:pt x="362" y="368"/>
                  <a:pt x="337" y="378"/>
                  <a:pt x="302" y="383"/>
                </a:cubicBezTo>
                <a:cubicBezTo>
                  <a:pt x="321" y="368"/>
                  <a:pt x="338" y="346"/>
                  <a:pt x="352" y="330"/>
                </a:cubicBezTo>
                <a:cubicBezTo>
                  <a:pt x="360" y="322"/>
                  <a:pt x="365" y="298"/>
                  <a:pt x="367" y="272"/>
                </a:cubicBezTo>
                <a:cubicBezTo>
                  <a:pt x="375" y="272"/>
                  <a:pt x="375" y="272"/>
                  <a:pt x="375" y="272"/>
                </a:cubicBezTo>
                <a:cubicBezTo>
                  <a:pt x="379" y="290"/>
                  <a:pt x="378" y="302"/>
                  <a:pt x="378" y="302"/>
                </a:cubicBezTo>
                <a:cubicBezTo>
                  <a:pt x="389" y="286"/>
                  <a:pt x="398" y="266"/>
                  <a:pt x="403" y="245"/>
                </a:cubicBezTo>
                <a:cubicBezTo>
                  <a:pt x="404" y="287"/>
                  <a:pt x="403" y="325"/>
                  <a:pt x="378" y="352"/>
                </a:cubicBezTo>
                <a:close/>
                <a:moveTo>
                  <a:pt x="368" y="267"/>
                </a:moveTo>
                <a:cubicBezTo>
                  <a:pt x="368" y="263"/>
                  <a:pt x="369" y="259"/>
                  <a:pt x="369" y="254"/>
                </a:cubicBezTo>
                <a:cubicBezTo>
                  <a:pt x="371" y="259"/>
                  <a:pt x="373" y="264"/>
                  <a:pt x="374" y="268"/>
                </a:cubicBezTo>
                <a:cubicBezTo>
                  <a:pt x="368" y="268"/>
                  <a:pt x="368" y="268"/>
                  <a:pt x="368" y="268"/>
                </a:cubicBezTo>
                <a:lnTo>
                  <a:pt x="368" y="267"/>
                </a:lnTo>
                <a:close/>
                <a:moveTo>
                  <a:pt x="382" y="289"/>
                </a:moveTo>
                <a:cubicBezTo>
                  <a:pt x="381" y="284"/>
                  <a:pt x="380" y="278"/>
                  <a:pt x="379" y="272"/>
                </a:cubicBezTo>
                <a:cubicBezTo>
                  <a:pt x="379" y="271"/>
                  <a:pt x="378" y="269"/>
                  <a:pt x="378" y="268"/>
                </a:cubicBezTo>
                <a:cubicBezTo>
                  <a:pt x="375" y="257"/>
                  <a:pt x="370" y="244"/>
                  <a:pt x="361" y="230"/>
                </a:cubicBezTo>
                <a:cubicBezTo>
                  <a:pt x="348" y="210"/>
                  <a:pt x="336" y="188"/>
                  <a:pt x="327" y="165"/>
                </a:cubicBezTo>
                <a:cubicBezTo>
                  <a:pt x="326" y="164"/>
                  <a:pt x="326" y="162"/>
                  <a:pt x="325" y="161"/>
                </a:cubicBezTo>
                <a:cubicBezTo>
                  <a:pt x="325" y="161"/>
                  <a:pt x="325" y="161"/>
                  <a:pt x="325" y="161"/>
                </a:cubicBezTo>
                <a:cubicBezTo>
                  <a:pt x="305" y="164"/>
                  <a:pt x="281" y="170"/>
                  <a:pt x="259" y="186"/>
                </a:cubicBezTo>
                <a:cubicBezTo>
                  <a:pt x="237" y="203"/>
                  <a:pt x="211" y="214"/>
                  <a:pt x="189" y="218"/>
                </a:cubicBezTo>
                <a:cubicBezTo>
                  <a:pt x="179" y="218"/>
                  <a:pt x="179" y="218"/>
                  <a:pt x="179" y="218"/>
                </a:cubicBezTo>
                <a:cubicBezTo>
                  <a:pt x="171" y="218"/>
                  <a:pt x="164" y="223"/>
                  <a:pt x="162" y="230"/>
                </a:cubicBezTo>
                <a:cubicBezTo>
                  <a:pt x="162" y="231"/>
                  <a:pt x="162" y="232"/>
                  <a:pt x="161" y="233"/>
                </a:cubicBezTo>
                <a:cubicBezTo>
                  <a:pt x="160" y="235"/>
                  <a:pt x="159" y="237"/>
                  <a:pt x="158" y="239"/>
                </a:cubicBezTo>
                <a:cubicBezTo>
                  <a:pt x="156" y="241"/>
                  <a:pt x="155" y="244"/>
                  <a:pt x="154" y="246"/>
                </a:cubicBezTo>
                <a:cubicBezTo>
                  <a:pt x="154" y="246"/>
                  <a:pt x="154" y="246"/>
                  <a:pt x="154" y="246"/>
                </a:cubicBezTo>
                <a:cubicBezTo>
                  <a:pt x="156" y="283"/>
                  <a:pt x="161" y="320"/>
                  <a:pt x="171" y="330"/>
                </a:cubicBezTo>
                <a:cubicBezTo>
                  <a:pt x="186" y="346"/>
                  <a:pt x="202" y="368"/>
                  <a:pt x="222" y="383"/>
                </a:cubicBezTo>
                <a:cubicBezTo>
                  <a:pt x="187" y="378"/>
                  <a:pt x="162" y="368"/>
                  <a:pt x="146" y="352"/>
                </a:cubicBezTo>
                <a:cubicBezTo>
                  <a:pt x="118" y="323"/>
                  <a:pt x="120" y="279"/>
                  <a:pt x="121" y="232"/>
                </a:cubicBezTo>
                <a:cubicBezTo>
                  <a:pt x="122" y="222"/>
                  <a:pt x="122" y="211"/>
                  <a:pt x="122" y="200"/>
                </a:cubicBezTo>
                <a:cubicBezTo>
                  <a:pt x="122" y="160"/>
                  <a:pt x="136" y="126"/>
                  <a:pt x="163" y="104"/>
                </a:cubicBezTo>
                <a:cubicBezTo>
                  <a:pt x="188" y="83"/>
                  <a:pt x="222" y="72"/>
                  <a:pt x="262" y="72"/>
                </a:cubicBezTo>
                <a:cubicBezTo>
                  <a:pt x="302" y="72"/>
                  <a:pt x="336" y="83"/>
                  <a:pt x="361" y="104"/>
                </a:cubicBezTo>
                <a:cubicBezTo>
                  <a:pt x="388" y="126"/>
                  <a:pt x="402" y="160"/>
                  <a:pt x="402" y="200"/>
                </a:cubicBezTo>
                <a:cubicBezTo>
                  <a:pt x="402" y="209"/>
                  <a:pt x="402" y="218"/>
                  <a:pt x="403" y="227"/>
                </a:cubicBezTo>
                <a:cubicBezTo>
                  <a:pt x="400" y="249"/>
                  <a:pt x="392" y="271"/>
                  <a:pt x="382" y="289"/>
                </a:cubicBezTo>
                <a:close/>
                <a:moveTo>
                  <a:pt x="357" y="252"/>
                </a:moveTo>
                <a:cubicBezTo>
                  <a:pt x="350" y="266"/>
                  <a:pt x="350" y="266"/>
                  <a:pt x="350" y="266"/>
                </a:cubicBezTo>
                <a:cubicBezTo>
                  <a:pt x="346" y="273"/>
                  <a:pt x="338" y="278"/>
                  <a:pt x="330" y="278"/>
                </a:cubicBezTo>
                <a:cubicBezTo>
                  <a:pt x="308" y="278"/>
                  <a:pt x="308" y="278"/>
                  <a:pt x="308" y="278"/>
                </a:cubicBezTo>
                <a:cubicBezTo>
                  <a:pt x="299" y="278"/>
                  <a:pt x="292" y="273"/>
                  <a:pt x="288" y="266"/>
                </a:cubicBezTo>
                <a:cubicBezTo>
                  <a:pt x="280" y="252"/>
                  <a:pt x="280" y="252"/>
                  <a:pt x="280" y="252"/>
                </a:cubicBezTo>
                <a:cubicBezTo>
                  <a:pt x="276" y="245"/>
                  <a:pt x="276" y="238"/>
                  <a:pt x="278" y="231"/>
                </a:cubicBezTo>
                <a:cubicBezTo>
                  <a:pt x="280" y="226"/>
                  <a:pt x="285" y="222"/>
                  <a:pt x="291" y="222"/>
                </a:cubicBezTo>
                <a:cubicBezTo>
                  <a:pt x="345" y="222"/>
                  <a:pt x="345" y="222"/>
                  <a:pt x="345" y="222"/>
                </a:cubicBezTo>
                <a:cubicBezTo>
                  <a:pt x="348" y="222"/>
                  <a:pt x="351" y="223"/>
                  <a:pt x="353" y="224"/>
                </a:cubicBezTo>
                <a:cubicBezTo>
                  <a:pt x="354" y="227"/>
                  <a:pt x="356" y="229"/>
                  <a:pt x="358" y="232"/>
                </a:cubicBezTo>
                <a:cubicBezTo>
                  <a:pt x="358" y="233"/>
                  <a:pt x="359" y="233"/>
                  <a:pt x="359" y="234"/>
                </a:cubicBezTo>
                <a:cubicBezTo>
                  <a:pt x="360" y="240"/>
                  <a:pt x="359" y="247"/>
                  <a:pt x="357" y="252"/>
                </a:cubicBezTo>
                <a:close/>
                <a:moveTo>
                  <a:pt x="179" y="222"/>
                </a:moveTo>
                <a:cubicBezTo>
                  <a:pt x="233" y="222"/>
                  <a:pt x="233" y="222"/>
                  <a:pt x="233" y="222"/>
                </a:cubicBezTo>
                <a:cubicBezTo>
                  <a:pt x="239" y="222"/>
                  <a:pt x="244" y="226"/>
                  <a:pt x="246" y="231"/>
                </a:cubicBezTo>
                <a:cubicBezTo>
                  <a:pt x="248" y="238"/>
                  <a:pt x="248" y="245"/>
                  <a:pt x="244" y="252"/>
                </a:cubicBezTo>
                <a:cubicBezTo>
                  <a:pt x="236" y="266"/>
                  <a:pt x="236" y="266"/>
                  <a:pt x="236" y="266"/>
                </a:cubicBezTo>
                <a:cubicBezTo>
                  <a:pt x="232" y="273"/>
                  <a:pt x="225" y="278"/>
                  <a:pt x="216" y="278"/>
                </a:cubicBezTo>
                <a:cubicBezTo>
                  <a:pt x="194" y="278"/>
                  <a:pt x="194" y="278"/>
                  <a:pt x="194" y="278"/>
                </a:cubicBezTo>
                <a:cubicBezTo>
                  <a:pt x="186" y="278"/>
                  <a:pt x="178" y="273"/>
                  <a:pt x="174" y="266"/>
                </a:cubicBezTo>
                <a:cubicBezTo>
                  <a:pt x="167" y="252"/>
                  <a:pt x="167" y="252"/>
                  <a:pt x="167" y="252"/>
                </a:cubicBezTo>
                <a:cubicBezTo>
                  <a:pt x="164" y="246"/>
                  <a:pt x="164" y="238"/>
                  <a:pt x="166" y="231"/>
                </a:cubicBezTo>
                <a:cubicBezTo>
                  <a:pt x="168" y="226"/>
                  <a:pt x="173" y="222"/>
                  <a:pt x="179" y="222"/>
                </a:cubicBezTo>
                <a:close/>
                <a:moveTo>
                  <a:pt x="233" y="218"/>
                </a:moveTo>
                <a:cubicBezTo>
                  <a:pt x="206" y="218"/>
                  <a:pt x="206" y="218"/>
                  <a:pt x="206" y="218"/>
                </a:cubicBezTo>
                <a:cubicBezTo>
                  <a:pt x="224" y="212"/>
                  <a:pt x="244" y="203"/>
                  <a:pt x="262" y="189"/>
                </a:cubicBezTo>
                <a:cubicBezTo>
                  <a:pt x="282" y="174"/>
                  <a:pt x="304" y="169"/>
                  <a:pt x="323" y="166"/>
                </a:cubicBezTo>
                <a:cubicBezTo>
                  <a:pt x="330" y="185"/>
                  <a:pt x="340" y="203"/>
                  <a:pt x="349" y="219"/>
                </a:cubicBezTo>
                <a:cubicBezTo>
                  <a:pt x="348" y="218"/>
                  <a:pt x="347" y="218"/>
                  <a:pt x="345" y="218"/>
                </a:cubicBezTo>
                <a:cubicBezTo>
                  <a:pt x="291" y="218"/>
                  <a:pt x="291" y="218"/>
                  <a:pt x="291" y="218"/>
                </a:cubicBezTo>
                <a:cubicBezTo>
                  <a:pt x="283" y="218"/>
                  <a:pt x="276" y="223"/>
                  <a:pt x="274" y="230"/>
                </a:cubicBezTo>
                <a:cubicBezTo>
                  <a:pt x="250" y="230"/>
                  <a:pt x="250" y="230"/>
                  <a:pt x="250" y="230"/>
                </a:cubicBezTo>
                <a:cubicBezTo>
                  <a:pt x="248" y="223"/>
                  <a:pt x="241" y="218"/>
                  <a:pt x="233" y="218"/>
                </a:cubicBezTo>
                <a:close/>
                <a:moveTo>
                  <a:pt x="189" y="344"/>
                </a:moveTo>
                <a:cubicBezTo>
                  <a:pt x="184" y="338"/>
                  <a:pt x="179" y="332"/>
                  <a:pt x="174" y="327"/>
                </a:cubicBezTo>
                <a:cubicBezTo>
                  <a:pt x="165" y="318"/>
                  <a:pt x="161" y="283"/>
                  <a:pt x="158" y="247"/>
                </a:cubicBezTo>
                <a:cubicBezTo>
                  <a:pt x="159" y="245"/>
                  <a:pt x="160" y="244"/>
                  <a:pt x="161" y="242"/>
                </a:cubicBezTo>
                <a:cubicBezTo>
                  <a:pt x="161" y="246"/>
                  <a:pt x="162" y="250"/>
                  <a:pt x="164" y="254"/>
                </a:cubicBezTo>
                <a:cubicBezTo>
                  <a:pt x="171" y="268"/>
                  <a:pt x="171" y="268"/>
                  <a:pt x="171" y="268"/>
                </a:cubicBezTo>
                <a:cubicBezTo>
                  <a:pt x="175" y="276"/>
                  <a:pt x="184" y="282"/>
                  <a:pt x="194" y="282"/>
                </a:cubicBezTo>
                <a:cubicBezTo>
                  <a:pt x="216" y="282"/>
                  <a:pt x="216" y="282"/>
                  <a:pt x="216" y="282"/>
                </a:cubicBezTo>
                <a:cubicBezTo>
                  <a:pt x="226" y="282"/>
                  <a:pt x="235" y="277"/>
                  <a:pt x="240" y="268"/>
                </a:cubicBezTo>
                <a:cubicBezTo>
                  <a:pt x="248" y="254"/>
                  <a:pt x="248" y="254"/>
                  <a:pt x="248" y="254"/>
                </a:cubicBezTo>
                <a:cubicBezTo>
                  <a:pt x="251" y="248"/>
                  <a:pt x="252" y="241"/>
                  <a:pt x="251" y="234"/>
                </a:cubicBezTo>
                <a:cubicBezTo>
                  <a:pt x="273" y="234"/>
                  <a:pt x="273" y="234"/>
                  <a:pt x="273" y="234"/>
                </a:cubicBezTo>
                <a:cubicBezTo>
                  <a:pt x="272" y="241"/>
                  <a:pt x="273" y="248"/>
                  <a:pt x="276" y="254"/>
                </a:cubicBezTo>
                <a:cubicBezTo>
                  <a:pt x="284" y="268"/>
                  <a:pt x="284" y="268"/>
                  <a:pt x="284" y="268"/>
                </a:cubicBezTo>
                <a:cubicBezTo>
                  <a:pt x="289" y="277"/>
                  <a:pt x="298" y="282"/>
                  <a:pt x="308" y="282"/>
                </a:cubicBezTo>
                <a:cubicBezTo>
                  <a:pt x="330" y="282"/>
                  <a:pt x="330" y="282"/>
                  <a:pt x="330" y="282"/>
                </a:cubicBezTo>
                <a:cubicBezTo>
                  <a:pt x="340" y="282"/>
                  <a:pt x="349" y="276"/>
                  <a:pt x="353" y="268"/>
                </a:cubicBezTo>
                <a:cubicBezTo>
                  <a:pt x="360" y="254"/>
                  <a:pt x="360" y="254"/>
                  <a:pt x="360" y="254"/>
                </a:cubicBezTo>
                <a:cubicBezTo>
                  <a:pt x="362" y="250"/>
                  <a:pt x="363" y="246"/>
                  <a:pt x="363" y="242"/>
                </a:cubicBezTo>
                <a:cubicBezTo>
                  <a:pt x="364" y="244"/>
                  <a:pt x="365" y="245"/>
                  <a:pt x="366" y="246"/>
                </a:cubicBezTo>
                <a:cubicBezTo>
                  <a:pt x="363" y="283"/>
                  <a:pt x="358" y="317"/>
                  <a:pt x="349" y="327"/>
                </a:cubicBezTo>
                <a:cubicBezTo>
                  <a:pt x="346" y="331"/>
                  <a:pt x="342" y="336"/>
                  <a:pt x="338" y="341"/>
                </a:cubicBezTo>
                <a:cubicBezTo>
                  <a:pt x="317" y="365"/>
                  <a:pt x="293" y="394"/>
                  <a:pt x="263" y="394"/>
                </a:cubicBezTo>
                <a:cubicBezTo>
                  <a:pt x="262" y="394"/>
                  <a:pt x="262" y="394"/>
                  <a:pt x="262" y="394"/>
                </a:cubicBezTo>
                <a:cubicBezTo>
                  <a:pt x="261" y="394"/>
                  <a:pt x="261" y="394"/>
                  <a:pt x="261" y="394"/>
                </a:cubicBezTo>
                <a:cubicBezTo>
                  <a:pt x="261" y="394"/>
                  <a:pt x="261" y="394"/>
                  <a:pt x="261" y="394"/>
                </a:cubicBezTo>
                <a:cubicBezTo>
                  <a:pt x="232" y="394"/>
                  <a:pt x="209" y="367"/>
                  <a:pt x="189" y="344"/>
                </a:cubicBezTo>
                <a:close/>
                <a:moveTo>
                  <a:pt x="318" y="398"/>
                </a:moveTo>
                <a:cubicBezTo>
                  <a:pt x="323" y="399"/>
                  <a:pt x="327" y="400"/>
                  <a:pt x="331" y="401"/>
                </a:cubicBezTo>
                <a:cubicBezTo>
                  <a:pt x="313" y="478"/>
                  <a:pt x="313" y="478"/>
                  <a:pt x="313" y="478"/>
                </a:cubicBezTo>
                <a:cubicBezTo>
                  <a:pt x="268" y="457"/>
                  <a:pt x="268" y="457"/>
                  <a:pt x="268" y="457"/>
                </a:cubicBezTo>
                <a:lnTo>
                  <a:pt x="318" y="398"/>
                </a:lnTo>
                <a:close/>
                <a:moveTo>
                  <a:pt x="437" y="451"/>
                </a:moveTo>
                <a:cubicBezTo>
                  <a:pt x="416" y="422"/>
                  <a:pt x="366" y="398"/>
                  <a:pt x="300" y="392"/>
                </a:cubicBezTo>
                <a:cubicBezTo>
                  <a:pt x="300" y="387"/>
                  <a:pt x="300" y="387"/>
                  <a:pt x="300" y="387"/>
                </a:cubicBezTo>
                <a:cubicBezTo>
                  <a:pt x="428" y="373"/>
                  <a:pt x="406" y="282"/>
                  <a:pt x="406" y="200"/>
                </a:cubicBezTo>
                <a:cubicBezTo>
                  <a:pt x="406" y="112"/>
                  <a:pt x="342" y="68"/>
                  <a:pt x="262" y="68"/>
                </a:cubicBezTo>
                <a:cubicBezTo>
                  <a:pt x="182" y="68"/>
                  <a:pt x="118" y="112"/>
                  <a:pt x="118" y="200"/>
                </a:cubicBezTo>
                <a:cubicBezTo>
                  <a:pt x="118" y="282"/>
                  <a:pt x="96" y="373"/>
                  <a:pt x="224" y="387"/>
                </a:cubicBezTo>
                <a:cubicBezTo>
                  <a:pt x="224" y="392"/>
                  <a:pt x="224" y="392"/>
                  <a:pt x="224" y="392"/>
                </a:cubicBezTo>
                <a:cubicBezTo>
                  <a:pt x="158" y="398"/>
                  <a:pt x="107" y="420"/>
                  <a:pt x="86" y="451"/>
                </a:cubicBezTo>
                <a:cubicBezTo>
                  <a:pt x="36" y="404"/>
                  <a:pt x="4" y="336"/>
                  <a:pt x="4" y="262"/>
                </a:cubicBezTo>
                <a:cubicBezTo>
                  <a:pt x="4" y="120"/>
                  <a:pt x="120" y="4"/>
                  <a:pt x="262" y="4"/>
                </a:cubicBezTo>
                <a:cubicBezTo>
                  <a:pt x="404" y="4"/>
                  <a:pt x="520" y="120"/>
                  <a:pt x="520" y="262"/>
                </a:cubicBezTo>
                <a:cubicBezTo>
                  <a:pt x="520" y="337"/>
                  <a:pt x="488" y="404"/>
                  <a:pt x="437" y="451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93" name="ppl icon 2"/>
          <p:cNvSpPr>
            <a:spLocks noEditPoints="1"/>
          </p:cNvSpPr>
          <p:nvPr/>
        </p:nvSpPr>
        <p:spPr bwMode="auto">
          <a:xfrm>
            <a:off x="1294759" y="3498433"/>
            <a:ext cx="683471" cy="682919"/>
          </a:xfrm>
          <a:custGeom>
            <a:avLst/>
            <a:gdLst>
              <a:gd name="T0" fmla="*/ 262 w 524"/>
              <a:gd name="T1" fmla="*/ 524 h 524"/>
              <a:gd name="T2" fmla="*/ 262 w 524"/>
              <a:gd name="T3" fmla="*/ 4 h 524"/>
              <a:gd name="T4" fmla="*/ 331 w 524"/>
              <a:gd name="T5" fmla="*/ 363 h 524"/>
              <a:gd name="T6" fmla="*/ 374 w 524"/>
              <a:gd name="T7" fmla="*/ 272 h 524"/>
              <a:gd name="T8" fmla="*/ 390 w 524"/>
              <a:gd name="T9" fmla="*/ 226 h 524"/>
              <a:gd name="T10" fmla="*/ 358 w 524"/>
              <a:gd name="T11" fmla="*/ 86 h 524"/>
              <a:gd name="T12" fmla="*/ 303 w 524"/>
              <a:gd name="T13" fmla="*/ 48 h 524"/>
              <a:gd name="T14" fmla="*/ 353 w 524"/>
              <a:gd name="T15" fmla="*/ 88 h 524"/>
              <a:gd name="T16" fmla="*/ 392 w 524"/>
              <a:gd name="T17" fmla="*/ 150 h 524"/>
              <a:gd name="T18" fmla="*/ 373 w 524"/>
              <a:gd name="T19" fmla="*/ 206 h 524"/>
              <a:gd name="T20" fmla="*/ 313 w 524"/>
              <a:gd name="T21" fmla="*/ 119 h 524"/>
              <a:gd name="T22" fmla="*/ 264 w 524"/>
              <a:gd name="T23" fmla="*/ 119 h 524"/>
              <a:gd name="T24" fmla="*/ 186 w 524"/>
              <a:gd name="T25" fmla="*/ 126 h 524"/>
              <a:gd name="T26" fmla="*/ 146 w 524"/>
              <a:gd name="T27" fmla="*/ 204 h 524"/>
              <a:gd name="T28" fmla="*/ 128 w 524"/>
              <a:gd name="T29" fmla="*/ 150 h 524"/>
              <a:gd name="T30" fmla="*/ 152 w 524"/>
              <a:gd name="T31" fmla="*/ 97 h 524"/>
              <a:gd name="T32" fmla="*/ 150 w 524"/>
              <a:gd name="T33" fmla="*/ 66 h 524"/>
              <a:gd name="T34" fmla="*/ 227 w 524"/>
              <a:gd name="T35" fmla="*/ 63 h 524"/>
              <a:gd name="T36" fmla="*/ 303 w 524"/>
              <a:gd name="T37" fmla="*/ 44 h 524"/>
              <a:gd name="T38" fmla="*/ 149 w 524"/>
              <a:gd name="T39" fmla="*/ 62 h 524"/>
              <a:gd name="T40" fmla="*/ 133 w 524"/>
              <a:gd name="T41" fmla="*/ 219 h 524"/>
              <a:gd name="T42" fmla="*/ 140 w 524"/>
              <a:gd name="T43" fmla="*/ 272 h 524"/>
              <a:gd name="T44" fmla="*/ 166 w 524"/>
              <a:gd name="T45" fmla="*/ 340 h 524"/>
              <a:gd name="T46" fmla="*/ 4 w 524"/>
              <a:gd name="T47" fmla="*/ 262 h 524"/>
              <a:gd name="T48" fmla="*/ 261 w 524"/>
              <a:gd name="T49" fmla="*/ 398 h 524"/>
              <a:gd name="T50" fmla="*/ 318 w 524"/>
              <a:gd name="T51" fmla="*/ 376 h 524"/>
              <a:gd name="T52" fmla="*/ 260 w 524"/>
              <a:gd name="T53" fmla="*/ 428 h 524"/>
              <a:gd name="T54" fmla="*/ 202 w 524"/>
              <a:gd name="T55" fmla="*/ 376 h 524"/>
              <a:gd name="T56" fmla="*/ 259 w 524"/>
              <a:gd name="T57" fmla="*/ 398 h 524"/>
              <a:gd name="T58" fmla="*/ 307 w 524"/>
              <a:gd name="T59" fmla="*/ 381 h 524"/>
              <a:gd name="T60" fmla="*/ 260 w 524"/>
              <a:gd name="T61" fmla="*/ 394 h 524"/>
              <a:gd name="T62" fmla="*/ 259 w 524"/>
              <a:gd name="T63" fmla="*/ 394 h 524"/>
              <a:gd name="T64" fmla="*/ 212 w 524"/>
              <a:gd name="T65" fmla="*/ 380 h 524"/>
              <a:gd name="T66" fmla="*/ 150 w 524"/>
              <a:gd name="T67" fmla="*/ 286 h 524"/>
              <a:gd name="T68" fmla="*/ 195 w 524"/>
              <a:gd name="T69" fmla="*/ 126 h 524"/>
              <a:gd name="T70" fmla="*/ 309 w 524"/>
              <a:gd name="T71" fmla="*/ 124 h 524"/>
              <a:gd name="T72" fmla="*/ 370 w 524"/>
              <a:gd name="T73" fmla="*/ 214 h 524"/>
              <a:gd name="T74" fmla="*/ 370 w 524"/>
              <a:gd name="T75" fmla="*/ 234 h 524"/>
              <a:gd name="T76" fmla="*/ 351 w 524"/>
              <a:gd name="T77" fmla="*/ 337 h 524"/>
              <a:gd name="T78" fmla="*/ 134 w 524"/>
              <a:gd name="T79" fmla="*/ 224 h 524"/>
              <a:gd name="T80" fmla="*/ 146 w 524"/>
              <a:gd name="T81" fmla="*/ 268 h 524"/>
              <a:gd name="T82" fmla="*/ 134 w 524"/>
              <a:gd name="T83" fmla="*/ 226 h 524"/>
              <a:gd name="T84" fmla="*/ 386 w 524"/>
              <a:gd name="T85" fmla="*/ 262 h 524"/>
              <a:gd name="T86" fmla="*/ 374 w 524"/>
              <a:gd name="T87" fmla="*/ 234 h 524"/>
              <a:gd name="T88" fmla="*/ 262 w 524"/>
              <a:gd name="T89" fmla="*/ 520 h 524"/>
              <a:gd name="T90" fmla="*/ 193 w 524"/>
              <a:gd name="T91" fmla="*/ 367 h 524"/>
              <a:gd name="T92" fmla="*/ 246 w 524"/>
              <a:gd name="T93" fmla="*/ 426 h 524"/>
              <a:gd name="T94" fmla="*/ 320 w 524"/>
              <a:gd name="T95" fmla="*/ 380 h 524"/>
              <a:gd name="T96" fmla="*/ 414 w 524"/>
              <a:gd name="T97" fmla="*/ 388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24" h="524">
                <a:moveTo>
                  <a:pt x="262" y="0"/>
                </a:moveTo>
                <a:cubicBezTo>
                  <a:pt x="118" y="0"/>
                  <a:pt x="0" y="118"/>
                  <a:pt x="0" y="262"/>
                </a:cubicBezTo>
                <a:cubicBezTo>
                  <a:pt x="0" y="406"/>
                  <a:pt x="118" y="524"/>
                  <a:pt x="262" y="524"/>
                </a:cubicBezTo>
                <a:cubicBezTo>
                  <a:pt x="406" y="524"/>
                  <a:pt x="524" y="406"/>
                  <a:pt x="524" y="262"/>
                </a:cubicBezTo>
                <a:cubicBezTo>
                  <a:pt x="524" y="118"/>
                  <a:pt x="406" y="0"/>
                  <a:pt x="262" y="0"/>
                </a:cubicBezTo>
                <a:close/>
                <a:moveTo>
                  <a:pt x="262" y="4"/>
                </a:moveTo>
                <a:cubicBezTo>
                  <a:pt x="404" y="4"/>
                  <a:pt x="520" y="120"/>
                  <a:pt x="520" y="262"/>
                </a:cubicBezTo>
                <a:cubicBezTo>
                  <a:pt x="520" y="320"/>
                  <a:pt x="501" y="374"/>
                  <a:pt x="468" y="417"/>
                </a:cubicBezTo>
                <a:cubicBezTo>
                  <a:pt x="444" y="392"/>
                  <a:pt x="395" y="372"/>
                  <a:pt x="331" y="363"/>
                </a:cubicBezTo>
                <a:cubicBezTo>
                  <a:pt x="337" y="357"/>
                  <a:pt x="345" y="349"/>
                  <a:pt x="354" y="340"/>
                </a:cubicBezTo>
                <a:cubicBezTo>
                  <a:pt x="376" y="316"/>
                  <a:pt x="374" y="286"/>
                  <a:pt x="374" y="286"/>
                </a:cubicBezTo>
                <a:cubicBezTo>
                  <a:pt x="374" y="272"/>
                  <a:pt x="374" y="272"/>
                  <a:pt x="374" y="272"/>
                </a:cubicBezTo>
                <a:cubicBezTo>
                  <a:pt x="380" y="272"/>
                  <a:pt x="380" y="272"/>
                  <a:pt x="380" y="272"/>
                </a:cubicBezTo>
                <a:cubicBezTo>
                  <a:pt x="386" y="272"/>
                  <a:pt x="390" y="268"/>
                  <a:pt x="390" y="262"/>
                </a:cubicBezTo>
                <a:cubicBezTo>
                  <a:pt x="390" y="226"/>
                  <a:pt x="390" y="226"/>
                  <a:pt x="390" y="226"/>
                </a:cubicBezTo>
                <a:cubicBezTo>
                  <a:pt x="390" y="223"/>
                  <a:pt x="389" y="220"/>
                  <a:pt x="386" y="218"/>
                </a:cubicBezTo>
                <a:cubicBezTo>
                  <a:pt x="388" y="206"/>
                  <a:pt x="392" y="185"/>
                  <a:pt x="396" y="150"/>
                </a:cubicBezTo>
                <a:cubicBezTo>
                  <a:pt x="399" y="118"/>
                  <a:pt x="381" y="98"/>
                  <a:pt x="358" y="86"/>
                </a:cubicBezTo>
                <a:cubicBezTo>
                  <a:pt x="358" y="79"/>
                  <a:pt x="355" y="64"/>
                  <a:pt x="335" y="52"/>
                </a:cubicBezTo>
                <a:cubicBezTo>
                  <a:pt x="327" y="46"/>
                  <a:pt x="316" y="44"/>
                  <a:pt x="303" y="44"/>
                </a:cubicBezTo>
                <a:cubicBezTo>
                  <a:pt x="303" y="48"/>
                  <a:pt x="303" y="48"/>
                  <a:pt x="303" y="48"/>
                </a:cubicBezTo>
                <a:cubicBezTo>
                  <a:pt x="316" y="48"/>
                  <a:pt x="326" y="50"/>
                  <a:pt x="333" y="55"/>
                </a:cubicBezTo>
                <a:cubicBezTo>
                  <a:pt x="350" y="66"/>
                  <a:pt x="353" y="77"/>
                  <a:pt x="354" y="83"/>
                </a:cubicBezTo>
                <a:cubicBezTo>
                  <a:pt x="354" y="85"/>
                  <a:pt x="354" y="87"/>
                  <a:pt x="353" y="88"/>
                </a:cubicBezTo>
                <a:cubicBezTo>
                  <a:pt x="355" y="88"/>
                  <a:pt x="356" y="89"/>
                  <a:pt x="357" y="90"/>
                </a:cubicBezTo>
                <a:cubicBezTo>
                  <a:pt x="365" y="94"/>
                  <a:pt x="373" y="100"/>
                  <a:pt x="378" y="106"/>
                </a:cubicBezTo>
                <a:cubicBezTo>
                  <a:pt x="389" y="118"/>
                  <a:pt x="393" y="133"/>
                  <a:pt x="392" y="150"/>
                </a:cubicBezTo>
                <a:cubicBezTo>
                  <a:pt x="386" y="203"/>
                  <a:pt x="382" y="223"/>
                  <a:pt x="380" y="230"/>
                </a:cubicBezTo>
                <a:cubicBezTo>
                  <a:pt x="374" y="230"/>
                  <a:pt x="374" y="230"/>
                  <a:pt x="374" y="230"/>
                </a:cubicBezTo>
                <a:cubicBezTo>
                  <a:pt x="374" y="225"/>
                  <a:pt x="374" y="218"/>
                  <a:pt x="373" y="206"/>
                </a:cubicBezTo>
                <a:cubicBezTo>
                  <a:pt x="372" y="180"/>
                  <a:pt x="362" y="141"/>
                  <a:pt x="324" y="120"/>
                </a:cubicBezTo>
                <a:cubicBezTo>
                  <a:pt x="323" y="119"/>
                  <a:pt x="321" y="119"/>
                  <a:pt x="319" y="118"/>
                </a:cubicBezTo>
                <a:cubicBezTo>
                  <a:pt x="318" y="118"/>
                  <a:pt x="316" y="119"/>
                  <a:pt x="313" y="119"/>
                </a:cubicBezTo>
                <a:cubicBezTo>
                  <a:pt x="312" y="120"/>
                  <a:pt x="310" y="120"/>
                  <a:pt x="309" y="120"/>
                </a:cubicBezTo>
                <a:cubicBezTo>
                  <a:pt x="305" y="121"/>
                  <a:pt x="301" y="121"/>
                  <a:pt x="296" y="121"/>
                </a:cubicBezTo>
                <a:cubicBezTo>
                  <a:pt x="286" y="121"/>
                  <a:pt x="275" y="120"/>
                  <a:pt x="264" y="119"/>
                </a:cubicBezTo>
                <a:cubicBezTo>
                  <a:pt x="253" y="117"/>
                  <a:pt x="241" y="116"/>
                  <a:pt x="230" y="116"/>
                </a:cubicBezTo>
                <a:cubicBezTo>
                  <a:pt x="225" y="116"/>
                  <a:pt x="220" y="116"/>
                  <a:pt x="215" y="117"/>
                </a:cubicBezTo>
                <a:cubicBezTo>
                  <a:pt x="204" y="118"/>
                  <a:pt x="194" y="121"/>
                  <a:pt x="186" y="126"/>
                </a:cubicBezTo>
                <a:cubicBezTo>
                  <a:pt x="186" y="125"/>
                  <a:pt x="186" y="125"/>
                  <a:pt x="186" y="125"/>
                </a:cubicBezTo>
                <a:cubicBezTo>
                  <a:pt x="185" y="126"/>
                  <a:pt x="184" y="127"/>
                  <a:pt x="183" y="128"/>
                </a:cubicBezTo>
                <a:cubicBezTo>
                  <a:pt x="157" y="148"/>
                  <a:pt x="148" y="177"/>
                  <a:pt x="146" y="204"/>
                </a:cubicBezTo>
                <a:cubicBezTo>
                  <a:pt x="145" y="218"/>
                  <a:pt x="145" y="225"/>
                  <a:pt x="145" y="230"/>
                </a:cubicBezTo>
                <a:cubicBezTo>
                  <a:pt x="140" y="230"/>
                  <a:pt x="140" y="230"/>
                  <a:pt x="140" y="230"/>
                </a:cubicBezTo>
                <a:cubicBezTo>
                  <a:pt x="138" y="223"/>
                  <a:pt x="134" y="203"/>
                  <a:pt x="128" y="150"/>
                </a:cubicBezTo>
                <a:cubicBezTo>
                  <a:pt x="126" y="133"/>
                  <a:pt x="131" y="118"/>
                  <a:pt x="141" y="106"/>
                </a:cubicBezTo>
                <a:cubicBezTo>
                  <a:pt x="143" y="104"/>
                  <a:pt x="146" y="102"/>
                  <a:pt x="148" y="100"/>
                </a:cubicBezTo>
                <a:cubicBezTo>
                  <a:pt x="149" y="99"/>
                  <a:pt x="150" y="98"/>
                  <a:pt x="152" y="97"/>
                </a:cubicBezTo>
                <a:cubicBezTo>
                  <a:pt x="151" y="96"/>
                  <a:pt x="150" y="95"/>
                  <a:pt x="150" y="94"/>
                </a:cubicBezTo>
                <a:cubicBezTo>
                  <a:pt x="147" y="90"/>
                  <a:pt x="146" y="86"/>
                  <a:pt x="145" y="83"/>
                </a:cubicBezTo>
                <a:cubicBezTo>
                  <a:pt x="144" y="77"/>
                  <a:pt x="145" y="71"/>
                  <a:pt x="150" y="66"/>
                </a:cubicBezTo>
                <a:cubicBezTo>
                  <a:pt x="155" y="67"/>
                  <a:pt x="168" y="70"/>
                  <a:pt x="184" y="70"/>
                </a:cubicBezTo>
                <a:cubicBezTo>
                  <a:pt x="196" y="70"/>
                  <a:pt x="207" y="68"/>
                  <a:pt x="217" y="66"/>
                </a:cubicBezTo>
                <a:cubicBezTo>
                  <a:pt x="220" y="65"/>
                  <a:pt x="223" y="64"/>
                  <a:pt x="227" y="63"/>
                </a:cubicBezTo>
                <a:cubicBezTo>
                  <a:pt x="249" y="57"/>
                  <a:pt x="278" y="48"/>
                  <a:pt x="303" y="48"/>
                </a:cubicBezTo>
                <a:cubicBezTo>
                  <a:pt x="303" y="44"/>
                  <a:pt x="303" y="44"/>
                  <a:pt x="303" y="44"/>
                </a:cubicBezTo>
                <a:cubicBezTo>
                  <a:pt x="303" y="44"/>
                  <a:pt x="303" y="44"/>
                  <a:pt x="303" y="44"/>
                </a:cubicBezTo>
                <a:cubicBezTo>
                  <a:pt x="274" y="44"/>
                  <a:pt x="238" y="56"/>
                  <a:pt x="216" y="62"/>
                </a:cubicBezTo>
                <a:cubicBezTo>
                  <a:pt x="205" y="65"/>
                  <a:pt x="194" y="66"/>
                  <a:pt x="184" y="66"/>
                </a:cubicBezTo>
                <a:cubicBezTo>
                  <a:pt x="164" y="66"/>
                  <a:pt x="149" y="62"/>
                  <a:pt x="149" y="62"/>
                </a:cubicBezTo>
                <a:cubicBezTo>
                  <a:pt x="137" y="72"/>
                  <a:pt x="139" y="85"/>
                  <a:pt x="146" y="96"/>
                </a:cubicBezTo>
                <a:cubicBezTo>
                  <a:pt x="131" y="109"/>
                  <a:pt x="121" y="126"/>
                  <a:pt x="124" y="150"/>
                </a:cubicBezTo>
                <a:cubicBezTo>
                  <a:pt x="128" y="186"/>
                  <a:pt x="131" y="206"/>
                  <a:pt x="133" y="219"/>
                </a:cubicBezTo>
                <a:cubicBezTo>
                  <a:pt x="131" y="220"/>
                  <a:pt x="130" y="223"/>
                  <a:pt x="130" y="226"/>
                </a:cubicBezTo>
                <a:cubicBezTo>
                  <a:pt x="130" y="262"/>
                  <a:pt x="130" y="262"/>
                  <a:pt x="130" y="262"/>
                </a:cubicBezTo>
                <a:cubicBezTo>
                  <a:pt x="130" y="268"/>
                  <a:pt x="134" y="272"/>
                  <a:pt x="140" y="272"/>
                </a:cubicBezTo>
                <a:cubicBezTo>
                  <a:pt x="146" y="272"/>
                  <a:pt x="146" y="272"/>
                  <a:pt x="146" y="272"/>
                </a:cubicBezTo>
                <a:cubicBezTo>
                  <a:pt x="146" y="286"/>
                  <a:pt x="146" y="286"/>
                  <a:pt x="146" y="286"/>
                </a:cubicBezTo>
                <a:cubicBezTo>
                  <a:pt x="146" y="286"/>
                  <a:pt x="144" y="318"/>
                  <a:pt x="166" y="340"/>
                </a:cubicBezTo>
                <a:cubicBezTo>
                  <a:pt x="175" y="349"/>
                  <a:pt x="183" y="357"/>
                  <a:pt x="189" y="364"/>
                </a:cubicBezTo>
                <a:cubicBezTo>
                  <a:pt x="127" y="372"/>
                  <a:pt x="79" y="391"/>
                  <a:pt x="56" y="417"/>
                </a:cubicBezTo>
                <a:cubicBezTo>
                  <a:pt x="23" y="373"/>
                  <a:pt x="4" y="320"/>
                  <a:pt x="4" y="262"/>
                </a:cubicBezTo>
                <a:cubicBezTo>
                  <a:pt x="4" y="120"/>
                  <a:pt x="120" y="4"/>
                  <a:pt x="262" y="4"/>
                </a:cubicBezTo>
                <a:close/>
                <a:moveTo>
                  <a:pt x="260" y="398"/>
                </a:moveTo>
                <a:cubicBezTo>
                  <a:pt x="260" y="398"/>
                  <a:pt x="260" y="398"/>
                  <a:pt x="261" y="398"/>
                </a:cubicBezTo>
                <a:cubicBezTo>
                  <a:pt x="261" y="398"/>
                  <a:pt x="261" y="398"/>
                  <a:pt x="261" y="398"/>
                </a:cubicBezTo>
                <a:cubicBezTo>
                  <a:pt x="300" y="397"/>
                  <a:pt x="310" y="383"/>
                  <a:pt x="310" y="383"/>
                </a:cubicBezTo>
                <a:cubicBezTo>
                  <a:pt x="310" y="383"/>
                  <a:pt x="313" y="380"/>
                  <a:pt x="318" y="376"/>
                </a:cubicBezTo>
                <a:cubicBezTo>
                  <a:pt x="318" y="376"/>
                  <a:pt x="318" y="377"/>
                  <a:pt x="317" y="377"/>
                </a:cubicBezTo>
                <a:cubicBezTo>
                  <a:pt x="271" y="423"/>
                  <a:pt x="271" y="423"/>
                  <a:pt x="271" y="423"/>
                </a:cubicBezTo>
                <a:cubicBezTo>
                  <a:pt x="268" y="426"/>
                  <a:pt x="264" y="428"/>
                  <a:pt x="260" y="428"/>
                </a:cubicBezTo>
                <a:cubicBezTo>
                  <a:pt x="256" y="428"/>
                  <a:pt x="252" y="426"/>
                  <a:pt x="249" y="423"/>
                </a:cubicBezTo>
                <a:cubicBezTo>
                  <a:pt x="203" y="377"/>
                  <a:pt x="203" y="377"/>
                  <a:pt x="203" y="377"/>
                </a:cubicBezTo>
                <a:cubicBezTo>
                  <a:pt x="203" y="377"/>
                  <a:pt x="202" y="377"/>
                  <a:pt x="202" y="376"/>
                </a:cubicBezTo>
                <a:cubicBezTo>
                  <a:pt x="207" y="381"/>
                  <a:pt x="209" y="383"/>
                  <a:pt x="209" y="383"/>
                </a:cubicBezTo>
                <a:cubicBezTo>
                  <a:pt x="209" y="383"/>
                  <a:pt x="219" y="397"/>
                  <a:pt x="259" y="398"/>
                </a:cubicBezTo>
                <a:cubicBezTo>
                  <a:pt x="259" y="398"/>
                  <a:pt x="259" y="398"/>
                  <a:pt x="259" y="398"/>
                </a:cubicBezTo>
                <a:cubicBezTo>
                  <a:pt x="259" y="398"/>
                  <a:pt x="259" y="398"/>
                  <a:pt x="260" y="398"/>
                </a:cubicBezTo>
                <a:close/>
                <a:moveTo>
                  <a:pt x="307" y="380"/>
                </a:moveTo>
                <a:cubicBezTo>
                  <a:pt x="307" y="380"/>
                  <a:pt x="307" y="380"/>
                  <a:pt x="307" y="381"/>
                </a:cubicBezTo>
                <a:cubicBezTo>
                  <a:pt x="307" y="381"/>
                  <a:pt x="297" y="394"/>
                  <a:pt x="261" y="394"/>
                </a:cubicBezTo>
                <a:cubicBezTo>
                  <a:pt x="261" y="394"/>
                  <a:pt x="260" y="394"/>
                  <a:pt x="260" y="394"/>
                </a:cubicBezTo>
                <a:cubicBezTo>
                  <a:pt x="260" y="394"/>
                  <a:pt x="260" y="394"/>
                  <a:pt x="260" y="394"/>
                </a:cubicBezTo>
                <a:cubicBezTo>
                  <a:pt x="260" y="394"/>
                  <a:pt x="260" y="394"/>
                  <a:pt x="260" y="394"/>
                </a:cubicBezTo>
                <a:cubicBezTo>
                  <a:pt x="259" y="394"/>
                  <a:pt x="259" y="394"/>
                  <a:pt x="259" y="394"/>
                </a:cubicBezTo>
                <a:cubicBezTo>
                  <a:pt x="259" y="394"/>
                  <a:pt x="259" y="394"/>
                  <a:pt x="259" y="394"/>
                </a:cubicBezTo>
                <a:cubicBezTo>
                  <a:pt x="259" y="394"/>
                  <a:pt x="259" y="394"/>
                  <a:pt x="259" y="394"/>
                </a:cubicBezTo>
                <a:cubicBezTo>
                  <a:pt x="222" y="394"/>
                  <a:pt x="213" y="381"/>
                  <a:pt x="213" y="381"/>
                </a:cubicBezTo>
                <a:cubicBezTo>
                  <a:pt x="212" y="381"/>
                  <a:pt x="212" y="380"/>
                  <a:pt x="212" y="380"/>
                </a:cubicBezTo>
                <a:cubicBezTo>
                  <a:pt x="212" y="380"/>
                  <a:pt x="193" y="362"/>
                  <a:pt x="169" y="337"/>
                </a:cubicBezTo>
                <a:cubicBezTo>
                  <a:pt x="148" y="317"/>
                  <a:pt x="150" y="287"/>
                  <a:pt x="150" y="286"/>
                </a:cubicBezTo>
                <a:cubicBezTo>
                  <a:pt x="150" y="286"/>
                  <a:pt x="150" y="286"/>
                  <a:pt x="150" y="286"/>
                </a:cubicBezTo>
                <a:cubicBezTo>
                  <a:pt x="150" y="209"/>
                  <a:pt x="150" y="209"/>
                  <a:pt x="150" y="209"/>
                </a:cubicBezTo>
                <a:cubicBezTo>
                  <a:pt x="150" y="207"/>
                  <a:pt x="150" y="206"/>
                  <a:pt x="150" y="204"/>
                </a:cubicBezTo>
                <a:cubicBezTo>
                  <a:pt x="153" y="176"/>
                  <a:pt x="163" y="144"/>
                  <a:pt x="195" y="126"/>
                </a:cubicBezTo>
                <a:cubicBezTo>
                  <a:pt x="205" y="121"/>
                  <a:pt x="218" y="120"/>
                  <a:pt x="230" y="120"/>
                </a:cubicBezTo>
                <a:cubicBezTo>
                  <a:pt x="252" y="120"/>
                  <a:pt x="275" y="125"/>
                  <a:pt x="296" y="125"/>
                </a:cubicBezTo>
                <a:cubicBezTo>
                  <a:pt x="301" y="125"/>
                  <a:pt x="305" y="125"/>
                  <a:pt x="309" y="124"/>
                </a:cubicBezTo>
                <a:cubicBezTo>
                  <a:pt x="313" y="124"/>
                  <a:pt x="316" y="123"/>
                  <a:pt x="319" y="122"/>
                </a:cubicBezTo>
                <a:cubicBezTo>
                  <a:pt x="357" y="140"/>
                  <a:pt x="368" y="176"/>
                  <a:pt x="369" y="206"/>
                </a:cubicBezTo>
                <a:cubicBezTo>
                  <a:pt x="370" y="209"/>
                  <a:pt x="370" y="212"/>
                  <a:pt x="370" y="214"/>
                </a:cubicBezTo>
                <a:cubicBezTo>
                  <a:pt x="370" y="233"/>
                  <a:pt x="370" y="233"/>
                  <a:pt x="370" y="233"/>
                </a:cubicBezTo>
                <a:cubicBezTo>
                  <a:pt x="370" y="234"/>
                  <a:pt x="370" y="234"/>
                  <a:pt x="370" y="234"/>
                </a:cubicBezTo>
                <a:cubicBezTo>
                  <a:pt x="370" y="234"/>
                  <a:pt x="370" y="234"/>
                  <a:pt x="370" y="234"/>
                </a:cubicBezTo>
                <a:cubicBezTo>
                  <a:pt x="370" y="286"/>
                  <a:pt x="370" y="286"/>
                  <a:pt x="370" y="286"/>
                </a:cubicBezTo>
                <a:cubicBezTo>
                  <a:pt x="370" y="286"/>
                  <a:pt x="370" y="286"/>
                  <a:pt x="370" y="286"/>
                </a:cubicBezTo>
                <a:cubicBezTo>
                  <a:pt x="370" y="287"/>
                  <a:pt x="372" y="315"/>
                  <a:pt x="351" y="337"/>
                </a:cubicBezTo>
                <a:cubicBezTo>
                  <a:pt x="327" y="363"/>
                  <a:pt x="308" y="380"/>
                  <a:pt x="307" y="380"/>
                </a:cubicBezTo>
                <a:close/>
                <a:moveTo>
                  <a:pt x="134" y="226"/>
                </a:moveTo>
                <a:cubicBezTo>
                  <a:pt x="134" y="225"/>
                  <a:pt x="134" y="225"/>
                  <a:pt x="134" y="224"/>
                </a:cubicBezTo>
                <a:cubicBezTo>
                  <a:pt x="136" y="232"/>
                  <a:pt x="137" y="234"/>
                  <a:pt x="137" y="234"/>
                </a:cubicBezTo>
                <a:cubicBezTo>
                  <a:pt x="146" y="234"/>
                  <a:pt x="146" y="234"/>
                  <a:pt x="146" y="234"/>
                </a:cubicBezTo>
                <a:cubicBezTo>
                  <a:pt x="146" y="268"/>
                  <a:pt x="146" y="268"/>
                  <a:pt x="146" y="268"/>
                </a:cubicBezTo>
                <a:cubicBezTo>
                  <a:pt x="140" y="268"/>
                  <a:pt x="140" y="268"/>
                  <a:pt x="140" y="268"/>
                </a:cubicBezTo>
                <a:cubicBezTo>
                  <a:pt x="137" y="268"/>
                  <a:pt x="134" y="265"/>
                  <a:pt x="134" y="262"/>
                </a:cubicBezTo>
                <a:lnTo>
                  <a:pt x="134" y="226"/>
                </a:lnTo>
                <a:close/>
                <a:moveTo>
                  <a:pt x="385" y="223"/>
                </a:moveTo>
                <a:cubicBezTo>
                  <a:pt x="386" y="224"/>
                  <a:pt x="386" y="225"/>
                  <a:pt x="386" y="226"/>
                </a:cubicBezTo>
                <a:cubicBezTo>
                  <a:pt x="386" y="262"/>
                  <a:pt x="386" y="262"/>
                  <a:pt x="386" y="262"/>
                </a:cubicBezTo>
                <a:cubicBezTo>
                  <a:pt x="386" y="265"/>
                  <a:pt x="383" y="268"/>
                  <a:pt x="380" y="268"/>
                </a:cubicBezTo>
                <a:cubicBezTo>
                  <a:pt x="374" y="268"/>
                  <a:pt x="374" y="268"/>
                  <a:pt x="374" y="268"/>
                </a:cubicBezTo>
                <a:cubicBezTo>
                  <a:pt x="374" y="234"/>
                  <a:pt x="374" y="234"/>
                  <a:pt x="374" y="234"/>
                </a:cubicBezTo>
                <a:cubicBezTo>
                  <a:pt x="383" y="234"/>
                  <a:pt x="383" y="234"/>
                  <a:pt x="383" y="234"/>
                </a:cubicBezTo>
                <a:cubicBezTo>
                  <a:pt x="383" y="234"/>
                  <a:pt x="384" y="232"/>
                  <a:pt x="385" y="223"/>
                </a:cubicBezTo>
                <a:close/>
                <a:moveTo>
                  <a:pt x="262" y="520"/>
                </a:moveTo>
                <a:cubicBezTo>
                  <a:pt x="179" y="520"/>
                  <a:pt x="105" y="481"/>
                  <a:pt x="58" y="420"/>
                </a:cubicBezTo>
                <a:cubicBezTo>
                  <a:pt x="69" y="407"/>
                  <a:pt x="87" y="396"/>
                  <a:pt x="111" y="387"/>
                </a:cubicBezTo>
                <a:cubicBezTo>
                  <a:pt x="134" y="378"/>
                  <a:pt x="162" y="371"/>
                  <a:pt x="193" y="367"/>
                </a:cubicBezTo>
                <a:cubicBezTo>
                  <a:pt x="195" y="369"/>
                  <a:pt x="197" y="371"/>
                  <a:pt x="198" y="372"/>
                </a:cubicBezTo>
                <a:cubicBezTo>
                  <a:pt x="197" y="375"/>
                  <a:pt x="198" y="378"/>
                  <a:pt x="200" y="380"/>
                </a:cubicBezTo>
                <a:cubicBezTo>
                  <a:pt x="246" y="426"/>
                  <a:pt x="246" y="426"/>
                  <a:pt x="246" y="426"/>
                </a:cubicBezTo>
                <a:cubicBezTo>
                  <a:pt x="250" y="430"/>
                  <a:pt x="255" y="432"/>
                  <a:pt x="260" y="432"/>
                </a:cubicBezTo>
                <a:cubicBezTo>
                  <a:pt x="265" y="432"/>
                  <a:pt x="270" y="430"/>
                  <a:pt x="274" y="426"/>
                </a:cubicBezTo>
                <a:cubicBezTo>
                  <a:pt x="320" y="380"/>
                  <a:pt x="320" y="380"/>
                  <a:pt x="320" y="380"/>
                </a:cubicBezTo>
                <a:cubicBezTo>
                  <a:pt x="322" y="378"/>
                  <a:pt x="323" y="375"/>
                  <a:pt x="322" y="372"/>
                </a:cubicBezTo>
                <a:cubicBezTo>
                  <a:pt x="324" y="371"/>
                  <a:pt x="325" y="369"/>
                  <a:pt x="327" y="367"/>
                </a:cubicBezTo>
                <a:cubicBezTo>
                  <a:pt x="359" y="371"/>
                  <a:pt x="389" y="378"/>
                  <a:pt x="414" y="388"/>
                </a:cubicBezTo>
                <a:cubicBezTo>
                  <a:pt x="436" y="397"/>
                  <a:pt x="454" y="408"/>
                  <a:pt x="466" y="420"/>
                </a:cubicBezTo>
                <a:cubicBezTo>
                  <a:pt x="418" y="481"/>
                  <a:pt x="345" y="520"/>
                  <a:pt x="262" y="52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94" name="Subtitle 1"/>
          <p:cNvSpPr txBox="1">
            <a:spLocks/>
          </p:cNvSpPr>
          <p:nvPr/>
        </p:nvSpPr>
        <p:spPr>
          <a:xfrm>
            <a:off x="234788" y="1428942"/>
            <a:ext cx="1921941" cy="69904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zh-CN" altLang="en-US" sz="1600" cap="all" dirty="0" smtClean="0">
                <a:solidFill>
                  <a:srgbClr val="FFFFFF"/>
                </a:solidFill>
                <a:cs typeface="Verdana"/>
              </a:rPr>
              <a:t>无缝整合云</a:t>
            </a:r>
            <a:r>
              <a:rPr lang="en-US" sz="1600" cap="all" dirty="0" smtClean="0">
                <a:solidFill>
                  <a:srgbClr val="FFFFFF"/>
                </a:solidFill>
                <a:cs typeface="Verdana"/>
              </a:rPr>
              <a:t/>
            </a:r>
            <a:br>
              <a:rPr lang="en-US" sz="1600" cap="all" dirty="0" smtClean="0">
                <a:solidFill>
                  <a:srgbClr val="FFFFFF"/>
                </a:solidFill>
                <a:cs typeface="Verdana"/>
              </a:rPr>
            </a:br>
            <a:endParaRPr lang="en-US" sz="1800" cap="all" dirty="0">
              <a:solidFill>
                <a:srgbClr val="FFFFFF"/>
              </a:solidFill>
              <a:cs typeface="Verdana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574" y="2434572"/>
            <a:ext cx="1371926" cy="303744"/>
          </a:xfrm>
          <a:prstGeom prst="rect">
            <a:avLst/>
          </a:prstGeom>
          <a:effectLst>
            <a:outerShdw blurRad="50800" algn="ctr" rotWithShape="0">
              <a:prstClr val="black"/>
            </a:outerShdw>
          </a:effectLst>
        </p:spPr>
      </p:pic>
      <p:grpSp>
        <p:nvGrpSpPr>
          <p:cNvPr id="106" name="Group 105"/>
          <p:cNvGrpSpPr/>
          <p:nvPr/>
        </p:nvGrpSpPr>
        <p:grpSpPr>
          <a:xfrm>
            <a:off x="5367900" y="3736045"/>
            <a:ext cx="957139" cy="348401"/>
            <a:chOff x="7091237" y="2564602"/>
            <a:chExt cx="837129" cy="304718"/>
          </a:xfrm>
          <a:effectLst>
            <a:outerShdw blurRad="50800" algn="ctr" rotWithShape="0">
              <a:prstClr val="black"/>
            </a:outerShdw>
          </a:effectLst>
        </p:grpSpPr>
        <p:pic>
          <p:nvPicPr>
            <p:cNvPr id="107" name="Picture 19" descr="http://about.grabyo.com/wp-content/uploads/2014/08/aws-logo-1024x373.png"/>
            <p:cNvPicPr>
              <a:picLocks noChangeAspect="1" noChangeArrowheads="1"/>
            </p:cNvPicPr>
            <p:nvPr/>
          </p:nvPicPr>
          <p:blipFill rotWithShape="1">
            <a:blip r:embed="rId16" cstate="screen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91237" y="2564602"/>
              <a:ext cx="243012" cy="304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19" descr="http://about.grabyo.com/wp-content/uploads/2014/08/aws-logo-1024x373.png"/>
            <p:cNvPicPr>
              <a:picLocks noChangeAspect="1" noChangeArrowheads="1"/>
            </p:cNvPicPr>
            <p:nvPr/>
          </p:nvPicPr>
          <p:blipFill rotWithShape="1">
            <a:blip r:embed="rId17" cstate="screen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91237" y="2564602"/>
              <a:ext cx="418565" cy="10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19" descr="http://about.grabyo.com/wp-content/uploads/2014/08/aws-logo-1024x373.png"/>
            <p:cNvPicPr>
              <a:picLocks noChangeAspect="1" noChangeArrowheads="1"/>
            </p:cNvPicPr>
            <p:nvPr/>
          </p:nvPicPr>
          <p:blipFill rotWithShape="1">
            <a:blip r:embed="rId18" cstate="screen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34249" y="2671762"/>
              <a:ext cx="594117" cy="197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65" y="2167923"/>
            <a:ext cx="1001960" cy="768662"/>
          </a:xfrm>
          <a:prstGeom prst="rect">
            <a:avLst/>
          </a:prstGeom>
          <a:effectLst/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540" y="2167923"/>
            <a:ext cx="1001960" cy="768662"/>
          </a:xfrm>
          <a:prstGeom prst="rect">
            <a:avLst/>
          </a:prstGeom>
          <a:effectLst/>
        </p:spPr>
      </p:pic>
      <p:sp>
        <p:nvSpPr>
          <p:cNvPr id="71" name="Freeform 11"/>
          <p:cNvSpPr>
            <a:spLocks/>
          </p:cNvSpPr>
          <p:nvPr/>
        </p:nvSpPr>
        <p:spPr bwMode="auto">
          <a:xfrm>
            <a:off x="6440094" y="2912046"/>
            <a:ext cx="809704" cy="927846"/>
          </a:xfrm>
          <a:custGeom>
            <a:avLst/>
            <a:gdLst>
              <a:gd name="T0" fmla="*/ 1082 w 1088"/>
              <a:gd name="T1" fmla="*/ 205 h 1247"/>
              <a:gd name="T2" fmla="*/ 1082 w 1088"/>
              <a:gd name="T3" fmla="*/ 205 h 1247"/>
              <a:gd name="T4" fmla="*/ 544 w 1088"/>
              <a:gd name="T5" fmla="*/ 0 h 1247"/>
              <a:gd name="T6" fmla="*/ 6 w 1088"/>
              <a:gd name="T7" fmla="*/ 205 h 1247"/>
              <a:gd name="T8" fmla="*/ 86 w 1088"/>
              <a:gd name="T9" fmla="*/ 811 h 1247"/>
              <a:gd name="T10" fmla="*/ 544 w 1088"/>
              <a:gd name="T11" fmla="*/ 1247 h 1247"/>
              <a:gd name="T12" fmla="*/ 1002 w 1088"/>
              <a:gd name="T13" fmla="*/ 811 h 1247"/>
              <a:gd name="T14" fmla="*/ 1082 w 1088"/>
              <a:gd name="T15" fmla="*/ 205 h 1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8" h="1247">
                <a:moveTo>
                  <a:pt x="1082" y="205"/>
                </a:moveTo>
                <a:cubicBezTo>
                  <a:pt x="1082" y="205"/>
                  <a:pt x="1082" y="205"/>
                  <a:pt x="1082" y="205"/>
                </a:cubicBezTo>
                <a:cubicBezTo>
                  <a:pt x="544" y="0"/>
                  <a:pt x="544" y="0"/>
                  <a:pt x="544" y="0"/>
                </a:cubicBezTo>
                <a:cubicBezTo>
                  <a:pt x="6" y="205"/>
                  <a:pt x="6" y="205"/>
                  <a:pt x="6" y="205"/>
                </a:cubicBezTo>
                <a:cubicBezTo>
                  <a:pt x="5" y="339"/>
                  <a:pt x="0" y="626"/>
                  <a:pt x="86" y="811"/>
                </a:cubicBezTo>
                <a:cubicBezTo>
                  <a:pt x="165" y="983"/>
                  <a:pt x="313" y="1163"/>
                  <a:pt x="544" y="1247"/>
                </a:cubicBezTo>
                <a:cubicBezTo>
                  <a:pt x="775" y="1163"/>
                  <a:pt x="922" y="983"/>
                  <a:pt x="1002" y="811"/>
                </a:cubicBezTo>
                <a:cubicBezTo>
                  <a:pt x="1088" y="626"/>
                  <a:pt x="1082" y="339"/>
                  <a:pt x="1082" y="205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" name="Picture 179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96602" y="3393219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Picture 171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0436" y="3502919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Picture 171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5523" y="3323130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Picture 171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53866" y="3166511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179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66738" y="3187327"/>
            <a:ext cx="142346" cy="1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OneFS top" descr="OneFS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348" y="1032981"/>
            <a:ext cx="1278952" cy="1077010"/>
          </a:xfrm>
          <a:prstGeom prst="rect">
            <a:avLst/>
          </a:prstGeom>
          <a:effectLst/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2" cstate="screen">
            <a:biLevel thresh="50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369" y="3679055"/>
            <a:ext cx="1311914" cy="43955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9000"/>
              </a:prstClr>
            </a:outerShdw>
          </a:effectLst>
        </p:spPr>
      </p:pic>
      <p:sp>
        <p:nvSpPr>
          <p:cNvPr id="70" name="TextBox 69"/>
          <p:cNvSpPr txBox="1"/>
          <p:nvPr/>
        </p:nvSpPr>
        <p:spPr>
          <a:xfrm>
            <a:off x="2225675" y="760488"/>
            <a:ext cx="2273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CN" altLang="en-US" sz="1600" dirty="0" smtClean="0">
                <a:solidFill>
                  <a:srgbClr val="FFFFFF"/>
                </a:solidFill>
              </a:rPr>
              <a:t>核</a:t>
            </a:r>
            <a:r>
              <a:rPr lang="zh-CN" altLang="en-US" sz="1600" dirty="0">
                <a:solidFill>
                  <a:srgbClr val="FFFFFF"/>
                </a:solidFill>
              </a:rPr>
              <a:t>心</a:t>
            </a:r>
            <a:endParaRPr lang="en-US" sz="1600" dirty="0" smtClean="0">
              <a:solidFill>
                <a:srgbClr val="FFFF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018737" y="760488"/>
            <a:ext cx="2128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CN" altLang="en-US" sz="1600" dirty="0" smtClean="0">
                <a:solidFill>
                  <a:srgbClr val="FFFFFF"/>
                </a:solidFill>
              </a:rPr>
              <a:t>云提供商</a:t>
            </a:r>
            <a:endParaRPr lang="en-US" sz="16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repeatCount="4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10302E-6 L -0.19462 0.2992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1496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4000" fill="remove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-1.30167E-6 L -0.26546 0.0690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1" y="345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4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85503E-6 L -0.21736 0.1076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68" y="536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4000" fill="remove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4.30598E-6 L -0.30886 0.3741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1" y="1869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4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65145E-6 L -0.27048 0.062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4" y="30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4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97841E-6 L -0.27622 -0.10149 " pathEditMode="relative" rAng="0" ptsTypes="AA">
                                      <p:cBhvr>
                                        <p:cTn id="26" dur="12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9" y="-508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repeatCount="4000" fill="remove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94444E-6 2.90561E-6 L -0.3092 0.00524 " pathEditMode="relative" rAng="0" ptsTypes="AA">
                                      <p:cBhvr>
                                        <p:cTn id="28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69" y="2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4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47316E-6 L -0.28785 0.13726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92" y="684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4000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-3.26959E-6 L -0.30486 0.08359 " pathEditMode="relative" rAng="0" ptsTypes="AA">
                                      <p:cBhvr>
                                        <p:cTn id="32" dur="1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3" y="4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73 0.04535 L -0.35469 0.1879 " pathEditMode="fixed" rAng="0" ptsTypes="AA">
                                      <p:cBhvr>
                                        <p:cTn id="41" dur="1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57" y="712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8203E-6 L -0.28889 0.19419 " pathEditMode="fixed" rAng="0" ptsTypes="AA">
                                      <p:cBhvr>
                                        <p:cTn id="43" dur="1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4" y="969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45679E-6 L -0.4823 0.23549 " pathEditMode="fixed" rAng="0" ptsTypes="AA">
                                      <p:cBhvr>
                                        <p:cTn id="45" dur="1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15" y="1175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repeatCount="3000" fill="remove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88889E-6 1.14744E-6 L -0.33333 -0.38557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1927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repeatCount="3000" fill="remove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951 -0.07742 L -0.29409 -0.15515 " pathEditMode="relative" rAng="0" ptsTypes="AA">
                                      <p:cBhvr>
                                        <p:cTn id="49" dur="1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-388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repeatCount="3000" fill="remove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121 0.00124 L -0.19497 -0.29025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9" y="-14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167" grpId="0" animBg="1"/>
      <p:bldP spid="167" grpId="1" animBg="1"/>
      <p:bldP spid="167" grpId="2" animBg="1"/>
      <p:bldP spid="168" grpId="0" animBg="1"/>
      <p:bldP spid="168" grpId="1" animBg="1"/>
      <p:bldP spid="168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5"/>
          <p:cNvGrpSpPr/>
          <p:nvPr/>
        </p:nvGrpSpPr>
        <p:grpSpPr>
          <a:xfrm>
            <a:off x="-1" y="0"/>
            <a:ext cx="9144770" cy="5143500"/>
            <a:chOff x="-1" y="0"/>
            <a:chExt cx="9144770" cy="5143500"/>
          </a:xfrm>
        </p:grpSpPr>
        <p:grpSp>
          <p:nvGrpSpPr>
            <p:cNvPr id="167" name="Group 166"/>
            <p:cNvGrpSpPr/>
            <p:nvPr/>
          </p:nvGrpSpPr>
          <p:grpSpPr>
            <a:xfrm>
              <a:off x="-1" y="0"/>
              <a:ext cx="9144001" cy="5143500"/>
              <a:chOff x="-1" y="0"/>
              <a:chExt cx="9144001" cy="5143500"/>
            </a:xfrm>
          </p:grpSpPr>
          <p:pic>
            <p:nvPicPr>
              <p:cNvPr id="170" name="Picture 2" descr="W:\Inprogress\EMC MASTER\EMC CORP MASTER\16237 EMC 2014 Solution Campaigns_FEB14\client-files\EMC_digital_rain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27705"/>
              <a:stretch/>
            </p:blipFill>
            <p:spPr bwMode="auto">
              <a:xfrm>
                <a:off x="0" y="0"/>
                <a:ext cx="9144000" cy="5143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1" name="Rectangle 170"/>
              <p:cNvSpPr/>
              <p:nvPr/>
            </p:nvSpPr>
            <p:spPr>
              <a:xfrm>
                <a:off x="-1" y="0"/>
                <a:ext cx="9144001" cy="5143500"/>
              </a:xfrm>
              <a:prstGeom prst="rect">
                <a:avLst/>
              </a:prstGeom>
              <a:gradFill flip="none" rotWithShape="1">
                <a:gsLst>
                  <a:gs pos="83000">
                    <a:schemeClr val="tx2">
                      <a:lumMod val="50000"/>
                    </a:schemeClr>
                  </a:gs>
                  <a:gs pos="0">
                    <a:srgbClr val="005596">
                      <a:alpha val="50000"/>
                    </a:srgbClr>
                  </a:gs>
                  <a:gs pos="26000">
                    <a:srgbClr val="007DC3">
                      <a:alpha val="91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68" name="Rectangle 167"/>
            <p:cNvSpPr/>
            <p:nvPr/>
          </p:nvSpPr>
          <p:spPr>
            <a:xfrm>
              <a:off x="-1" y="0"/>
              <a:ext cx="4576963" cy="5143500"/>
            </a:xfrm>
            <a:prstGeom prst="rect">
              <a:avLst/>
            </a:prstGeom>
            <a:gradFill flip="none" rotWithShape="1">
              <a:gsLst>
                <a:gs pos="81000">
                  <a:schemeClr val="tx2">
                    <a:alpha val="77000"/>
                  </a:schemeClr>
                </a:gs>
                <a:gs pos="417">
                  <a:schemeClr val="tx1"/>
                </a:gs>
                <a:gs pos="63000">
                  <a:schemeClr val="tx2">
                    <a:lumMod val="50000"/>
                    <a:alpha val="78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8900000" scaled="1"/>
              <a:tileRect/>
            </a:gra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 flipH="1">
              <a:off x="4576962" y="0"/>
              <a:ext cx="4567807" cy="5143500"/>
            </a:xfrm>
            <a:prstGeom prst="rect">
              <a:avLst/>
            </a:prstGeom>
            <a:gradFill flip="none" rotWithShape="1">
              <a:gsLst>
                <a:gs pos="81000">
                  <a:schemeClr val="tx2">
                    <a:alpha val="77000"/>
                  </a:schemeClr>
                </a:gs>
                <a:gs pos="417">
                  <a:schemeClr val="tx1"/>
                </a:gs>
                <a:gs pos="63000">
                  <a:schemeClr val="tx2">
                    <a:lumMod val="50000"/>
                    <a:alpha val="78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8900000" scaled="1"/>
              <a:tileRect/>
            </a:gra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EMC Scale-Out Data Lake </a:t>
            </a:r>
            <a:r>
              <a:rPr lang="en-US" dirty="0" smtClean="0"/>
              <a:t>Foundation</a:t>
            </a:r>
            <a:endParaRPr lang="en-US" dirty="0"/>
          </a:p>
        </p:txBody>
      </p:sp>
      <p:sp>
        <p:nvSpPr>
          <p:cNvPr id="3073" name="TextBox 3072"/>
          <p:cNvSpPr txBox="1"/>
          <p:nvPr/>
        </p:nvSpPr>
        <p:spPr>
          <a:xfrm>
            <a:off x="2884818" y="856734"/>
            <a:ext cx="334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FFFF97"/>
                </a:solidFill>
                <a:latin typeface="Architects Daughter" pitchFamily="2" charset="0"/>
              </a:rPr>
              <a:t>统一数据接收中心</a:t>
            </a:r>
            <a:endParaRPr lang="en-US" sz="2800" dirty="0">
              <a:solidFill>
                <a:srgbClr val="FFFF97"/>
              </a:solidFill>
              <a:latin typeface="Architects Daughter" pitchFamily="2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801100" y="5033042"/>
            <a:ext cx="2857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2"/>
                </a:solidFill>
              </a:defRPr>
            </a:lvl1pPr>
          </a:lstStyle>
          <a:p>
            <a:pPr algn="r"/>
            <a:fld id="{61F684CE-B7BB-4223-BA2B-B47808B845F1}" type="slidenum">
              <a:rPr lang="en-US" smtClean="0">
                <a:solidFill>
                  <a:srgbClr val="717074"/>
                </a:solidFill>
              </a:rPr>
              <a:pPr algn="r"/>
              <a:t>3</a:t>
            </a:fld>
            <a:endParaRPr lang="en-US" dirty="0" smtClean="0">
              <a:solidFill>
                <a:srgbClr val="717074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7859395" y="4629149"/>
            <a:ext cx="593222" cy="514350"/>
            <a:chOff x="7618413" y="4303993"/>
            <a:chExt cx="762000" cy="660688"/>
          </a:xfrm>
        </p:grpSpPr>
        <p:sp>
          <p:nvSpPr>
            <p:cNvPr id="74" name="Rectangle 73"/>
            <p:cNvSpPr/>
            <p:nvPr/>
          </p:nvSpPr>
          <p:spPr>
            <a:xfrm>
              <a:off x="7618413" y="4303993"/>
              <a:ext cx="762000" cy="660688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76" name="Picture 75" descr="EMC logo white_300dpi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486" y="4429482"/>
              <a:ext cx="531651" cy="184909"/>
            </a:xfrm>
            <a:prstGeom prst="rect">
              <a:avLst/>
            </a:prstGeom>
          </p:spPr>
        </p:pic>
      </p:grpSp>
      <p:sp>
        <p:nvSpPr>
          <p:cNvPr id="80" name="TextBox 79"/>
          <p:cNvSpPr txBox="1"/>
          <p:nvPr/>
        </p:nvSpPr>
        <p:spPr bwMode="gray">
          <a:xfrm>
            <a:off x="366715" y="5033042"/>
            <a:ext cx="2167260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>
              <a:defRPr/>
            </a:pPr>
            <a:r>
              <a:rPr lang="en-US" sz="600" dirty="0" smtClean="0">
                <a:solidFill>
                  <a:srgbClr val="717074"/>
                </a:solidFill>
              </a:rPr>
              <a:t>© Copyright 2014 EMC Corporation. All rights reserved.</a:t>
            </a:r>
          </a:p>
        </p:txBody>
      </p:sp>
      <p:sp>
        <p:nvSpPr>
          <p:cNvPr id="82" name="TextBox 81"/>
          <p:cNvSpPr txBox="1"/>
          <p:nvPr/>
        </p:nvSpPr>
        <p:spPr bwMode="gray">
          <a:xfrm>
            <a:off x="366715" y="5033042"/>
            <a:ext cx="2167260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>
              <a:defRPr/>
            </a:pPr>
            <a:r>
              <a:rPr lang="en-US" sz="600" dirty="0" smtClean="0">
                <a:solidFill>
                  <a:srgbClr val="717074"/>
                </a:solidFill>
              </a:rPr>
              <a:t>© Copyright 2014 EMC Corporation. All rights reserved.</a:t>
            </a:r>
          </a:p>
        </p:txBody>
      </p:sp>
      <p:pic>
        <p:nvPicPr>
          <p:cNvPr id="85" name="Picture 84"/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960" y="1309455"/>
            <a:ext cx="4767263" cy="3713162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/>
            </a:stretch>
          </a:blipFill>
          <a:ln w="55000" cap="flat" cmpd="thickThin" algn="ctr">
            <a:noFill/>
            <a:prstDash val="solid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4" name="Group 93"/>
          <p:cNvGrpSpPr/>
          <p:nvPr/>
        </p:nvGrpSpPr>
        <p:grpSpPr>
          <a:xfrm>
            <a:off x="1876814" y="3524513"/>
            <a:ext cx="926899" cy="934720"/>
            <a:chOff x="2346015" y="3647015"/>
            <a:chExt cx="1158624" cy="1168400"/>
          </a:xfrm>
        </p:grpSpPr>
        <p:pic>
          <p:nvPicPr>
            <p:cNvPr id="95" name="Picture 2" descr="C:\Users\lhartley\Desktop\blueCircle.pn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28715" t="6640" r="24992" b="8595"/>
            <a:stretch/>
          </p:blipFill>
          <p:spPr bwMode="auto">
            <a:xfrm>
              <a:off x="2346015" y="3647015"/>
              <a:ext cx="1158624" cy="116840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6" name="TextBox 95"/>
            <p:cNvSpPr txBox="1"/>
            <p:nvPr/>
          </p:nvSpPr>
          <p:spPr>
            <a:xfrm>
              <a:off x="2592748" y="3698525"/>
              <a:ext cx="667525" cy="32701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TAPE</a:t>
              </a:r>
            </a:p>
          </p:txBody>
        </p:sp>
        <p:pic>
          <p:nvPicPr>
            <p:cNvPr id="97" name="Picture 96" descr="documentuum.png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18582" t="21555" r="14393" b="20290"/>
            <a:stretch/>
          </p:blipFill>
          <p:spPr>
            <a:xfrm>
              <a:off x="2697025" y="3999252"/>
              <a:ext cx="432158" cy="485254"/>
            </a:xfrm>
            <a:prstGeom prst="rect">
              <a:avLst/>
            </a:prstGeom>
          </p:spPr>
        </p:pic>
        <p:pic>
          <p:nvPicPr>
            <p:cNvPr id="98" name="Picture 97" descr="documentuum.png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18582" t="21555" r="14393" b="20290"/>
            <a:stretch/>
          </p:blipFill>
          <p:spPr>
            <a:xfrm>
              <a:off x="2499793" y="4215175"/>
              <a:ext cx="432157" cy="485254"/>
            </a:xfrm>
            <a:prstGeom prst="rect">
              <a:avLst/>
            </a:prstGeom>
          </p:spPr>
        </p:pic>
        <p:pic>
          <p:nvPicPr>
            <p:cNvPr id="99" name="Picture 98" descr="documentuum.png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18582" t="21555" r="14393" b="20290"/>
            <a:stretch/>
          </p:blipFill>
          <p:spPr>
            <a:xfrm>
              <a:off x="2911398" y="4172842"/>
              <a:ext cx="432157" cy="485254"/>
            </a:xfrm>
            <a:prstGeom prst="rect">
              <a:avLst/>
            </a:prstGeom>
          </p:spPr>
        </p:pic>
        <p:pic>
          <p:nvPicPr>
            <p:cNvPr id="100" name="Picture 99" descr="red fill.png"/>
            <p:cNvPicPr>
              <a:picLocks noChangeAspect="1"/>
            </p:cNvPicPr>
            <p:nvPr/>
          </p:nvPicPr>
          <p:blipFill>
            <a:blip r:embed="rId8">
              <a:alphaModFix amt="67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4066" y="4167717"/>
              <a:ext cx="444978" cy="493743"/>
            </a:xfrm>
            <a:prstGeom prst="rect">
              <a:avLst/>
            </a:prstGeom>
            <a:effectLst>
              <a:glow rad="1270">
                <a:srgbClr val="FF0000">
                  <a:alpha val="30000"/>
                </a:srgbClr>
              </a:glow>
            </a:effectLst>
          </p:spPr>
        </p:pic>
        <p:pic>
          <p:nvPicPr>
            <p:cNvPr id="101" name="Picture 100" descr="red fill.png"/>
            <p:cNvPicPr>
              <a:picLocks noChangeAspect="1"/>
            </p:cNvPicPr>
            <p:nvPr/>
          </p:nvPicPr>
          <p:blipFill>
            <a:blip r:embed="rId8">
              <a:alphaModFix amt="67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666" y="4210050"/>
              <a:ext cx="444978" cy="493743"/>
            </a:xfrm>
            <a:prstGeom prst="rect">
              <a:avLst/>
            </a:prstGeom>
            <a:effectLst>
              <a:glow rad="1270">
                <a:srgbClr val="FF0000">
                  <a:alpha val="30000"/>
                </a:srgbClr>
              </a:glow>
            </a:effectLst>
          </p:spPr>
        </p:pic>
      </p:grpSp>
      <p:grpSp>
        <p:nvGrpSpPr>
          <p:cNvPr id="102" name="Group 101"/>
          <p:cNvGrpSpPr/>
          <p:nvPr/>
        </p:nvGrpSpPr>
        <p:grpSpPr>
          <a:xfrm>
            <a:off x="1416229" y="1492515"/>
            <a:ext cx="926899" cy="934720"/>
            <a:chOff x="1770283" y="1107018"/>
            <a:chExt cx="1158624" cy="1168400"/>
          </a:xfrm>
        </p:grpSpPr>
        <p:pic>
          <p:nvPicPr>
            <p:cNvPr id="103" name="Picture 2" descr="C:\Users\lhartley\Desktop\blueCircle.pn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28715" t="6640" r="24992" b="8595"/>
            <a:stretch/>
          </p:blipFill>
          <p:spPr bwMode="auto">
            <a:xfrm>
              <a:off x="1770283" y="1107018"/>
              <a:ext cx="1158624" cy="116840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4" name="Picture 103" descr="documentuum.png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18582" t="21555" r="14393" b="20290"/>
            <a:stretch/>
          </p:blipFill>
          <p:spPr>
            <a:xfrm>
              <a:off x="2121292" y="1425385"/>
              <a:ext cx="432158" cy="485254"/>
            </a:xfrm>
            <a:prstGeom prst="rect">
              <a:avLst/>
            </a:prstGeom>
          </p:spPr>
        </p:pic>
        <p:pic>
          <p:nvPicPr>
            <p:cNvPr id="105" name="Picture 104" descr="red fill.png"/>
            <p:cNvPicPr>
              <a:picLocks noChangeAspect="1"/>
            </p:cNvPicPr>
            <p:nvPr/>
          </p:nvPicPr>
          <p:blipFill>
            <a:blip r:embed="rId8">
              <a:alphaModFix amt="67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67" y="1416050"/>
              <a:ext cx="444978" cy="493743"/>
            </a:xfrm>
            <a:prstGeom prst="rect">
              <a:avLst/>
            </a:prstGeom>
            <a:effectLst>
              <a:glow rad="1270">
                <a:srgbClr val="FF0000">
                  <a:alpha val="30000"/>
                </a:srgbClr>
              </a:glow>
            </a:effectLst>
          </p:spPr>
        </p:pic>
        <p:pic>
          <p:nvPicPr>
            <p:cNvPr id="106" name="Picture 105" descr="documentuum.png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18582" t="21555" r="14393" b="20290"/>
            <a:stretch/>
          </p:blipFill>
          <p:spPr>
            <a:xfrm>
              <a:off x="1924060" y="1641308"/>
              <a:ext cx="432157" cy="485254"/>
            </a:xfrm>
            <a:prstGeom prst="rect">
              <a:avLst/>
            </a:prstGeom>
          </p:spPr>
        </p:pic>
        <p:pic>
          <p:nvPicPr>
            <p:cNvPr id="107" name="Picture 106" descr="documentuum.png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18582" t="21555" r="14393" b="20290"/>
            <a:stretch/>
          </p:blipFill>
          <p:spPr>
            <a:xfrm>
              <a:off x="2335665" y="1598975"/>
              <a:ext cx="432157" cy="485254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2054621" y="1119614"/>
              <a:ext cx="602951" cy="32701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</a:t>
              </a:r>
            </a:p>
          </p:txBody>
        </p:sp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0">
              <a:alphaModFix amt="67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9254" y="1590486"/>
              <a:ext cx="444978" cy="493743"/>
            </a:xfrm>
            <a:prstGeom prst="rect">
              <a:avLst/>
            </a:prstGeom>
            <a:effectLst>
              <a:glow rad="1270">
                <a:srgbClr val="FF0000">
                  <a:alpha val="30000"/>
                </a:srgbClr>
              </a:glow>
            </a:effectLst>
          </p:spPr>
        </p:pic>
      </p:grpSp>
      <p:grpSp>
        <p:nvGrpSpPr>
          <p:cNvPr id="110" name="Group 109"/>
          <p:cNvGrpSpPr/>
          <p:nvPr/>
        </p:nvGrpSpPr>
        <p:grpSpPr>
          <a:xfrm>
            <a:off x="6725695" y="1438326"/>
            <a:ext cx="926899" cy="934720"/>
            <a:chOff x="6139081" y="1039283"/>
            <a:chExt cx="1158624" cy="1168400"/>
          </a:xfrm>
        </p:grpSpPr>
        <p:pic>
          <p:nvPicPr>
            <p:cNvPr id="111" name="Picture 2" descr="C:\Users\lhartley\Desktop\blueCircle.pn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28715" t="6640" r="24992" b="8595"/>
            <a:stretch/>
          </p:blipFill>
          <p:spPr bwMode="auto">
            <a:xfrm>
              <a:off x="6139081" y="1039283"/>
              <a:ext cx="1158624" cy="116840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2" name="TextBox 111"/>
            <p:cNvSpPr txBox="1"/>
            <p:nvPr/>
          </p:nvSpPr>
          <p:spPr>
            <a:xfrm>
              <a:off x="6434684" y="1065270"/>
              <a:ext cx="641101" cy="3462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r>
                <a:rPr lang="en-U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DAS</a:t>
              </a: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13" name="Picture 112" descr="documentuum.png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18582" t="21555" r="14393" b="20290"/>
            <a:stretch/>
          </p:blipFill>
          <p:spPr>
            <a:xfrm>
              <a:off x="6515492" y="1366115"/>
              <a:ext cx="432158" cy="485254"/>
            </a:xfrm>
            <a:prstGeom prst="rect">
              <a:avLst/>
            </a:prstGeom>
          </p:spPr>
        </p:pic>
        <p:pic>
          <p:nvPicPr>
            <p:cNvPr id="114" name="Picture 113" descr="documentuum.png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18582" t="21555" r="14393" b="20290"/>
            <a:stretch/>
          </p:blipFill>
          <p:spPr>
            <a:xfrm>
              <a:off x="6318260" y="1582038"/>
              <a:ext cx="432157" cy="485254"/>
            </a:xfrm>
            <a:prstGeom prst="rect">
              <a:avLst/>
            </a:prstGeom>
          </p:spPr>
        </p:pic>
        <p:pic>
          <p:nvPicPr>
            <p:cNvPr id="115" name="Picture 114" descr="documentuum.png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18582" t="21555" r="14393" b="20290"/>
            <a:stretch/>
          </p:blipFill>
          <p:spPr>
            <a:xfrm>
              <a:off x="6729865" y="1539705"/>
              <a:ext cx="432157" cy="485254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10">
              <a:alphaModFix amt="67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949" y="1580802"/>
              <a:ext cx="444978" cy="493743"/>
            </a:xfrm>
            <a:prstGeom prst="rect">
              <a:avLst/>
            </a:prstGeom>
            <a:effectLst>
              <a:glow rad="1270">
                <a:srgbClr val="FF0000">
                  <a:alpha val="30000"/>
                </a:srgbClr>
              </a:glow>
            </a:effectLst>
          </p:spPr>
        </p:pic>
        <p:pic>
          <p:nvPicPr>
            <p:cNvPr id="117" name="Picture 116" descr="red fill.png"/>
            <p:cNvPicPr>
              <a:picLocks noChangeAspect="1"/>
            </p:cNvPicPr>
            <p:nvPr/>
          </p:nvPicPr>
          <p:blipFill>
            <a:blip r:embed="rId8">
              <a:alphaModFix amt="67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9690" y="1532562"/>
              <a:ext cx="444978" cy="493743"/>
            </a:xfrm>
            <a:prstGeom prst="rect">
              <a:avLst/>
            </a:prstGeom>
            <a:effectLst>
              <a:glow rad="1270">
                <a:srgbClr val="FF0000">
                  <a:alpha val="30000"/>
                </a:srgbClr>
              </a:glow>
            </a:effectLst>
          </p:spPr>
        </p:pic>
      </p:grpSp>
      <p:grpSp>
        <p:nvGrpSpPr>
          <p:cNvPr id="118" name="Group 117"/>
          <p:cNvGrpSpPr/>
          <p:nvPr/>
        </p:nvGrpSpPr>
        <p:grpSpPr>
          <a:xfrm>
            <a:off x="6732469" y="2481420"/>
            <a:ext cx="926899" cy="934720"/>
            <a:chOff x="6147549" y="2343150"/>
            <a:chExt cx="1158624" cy="1168400"/>
          </a:xfrm>
        </p:grpSpPr>
        <p:pic>
          <p:nvPicPr>
            <p:cNvPr id="119" name="Picture 2" descr="C:\Users\lhartley\Desktop\blueCircle.pn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28715" t="6640" r="24992" b="8595"/>
            <a:stretch/>
          </p:blipFill>
          <p:spPr bwMode="auto">
            <a:xfrm>
              <a:off x="6147549" y="2343150"/>
              <a:ext cx="1158624" cy="116840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0" name="TextBox 119"/>
            <p:cNvSpPr txBox="1"/>
            <p:nvPr/>
          </p:nvSpPr>
          <p:spPr>
            <a:xfrm>
              <a:off x="6306044" y="2473327"/>
              <a:ext cx="854101" cy="32701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CLOUD</a:t>
              </a:r>
            </a:p>
          </p:txBody>
        </p:sp>
        <p:pic>
          <p:nvPicPr>
            <p:cNvPr id="121" name="Picture 120" descr="documentuum.png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18582" t="21555" r="14393" b="20290"/>
            <a:stretch/>
          </p:blipFill>
          <p:spPr>
            <a:xfrm>
              <a:off x="6301327" y="2818174"/>
              <a:ext cx="432157" cy="485254"/>
            </a:xfrm>
            <a:prstGeom prst="rect">
              <a:avLst/>
            </a:prstGeom>
          </p:spPr>
        </p:pic>
        <p:pic>
          <p:nvPicPr>
            <p:cNvPr id="122" name="Picture 121" descr="documentuum.png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18582" t="21555" r="14393" b="20290"/>
            <a:stretch/>
          </p:blipFill>
          <p:spPr>
            <a:xfrm>
              <a:off x="6670599" y="2860507"/>
              <a:ext cx="432157" cy="485254"/>
            </a:xfrm>
            <a:prstGeom prst="rect">
              <a:avLst/>
            </a:prstGeom>
          </p:spPr>
        </p:pic>
        <p:pic>
          <p:nvPicPr>
            <p:cNvPr id="123" name="Picture 122" descr="red fill.png"/>
            <p:cNvPicPr>
              <a:picLocks noChangeAspect="1"/>
            </p:cNvPicPr>
            <p:nvPr/>
          </p:nvPicPr>
          <p:blipFill>
            <a:blip r:embed="rId8">
              <a:alphaModFix amt="67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200" y="2813049"/>
              <a:ext cx="444978" cy="493743"/>
            </a:xfrm>
            <a:prstGeom prst="rect">
              <a:avLst/>
            </a:prstGeom>
            <a:effectLst>
              <a:glow rad="1270">
                <a:srgbClr val="FF0000">
                  <a:alpha val="30000"/>
                </a:srgbClr>
              </a:glow>
            </a:effectLst>
          </p:spPr>
        </p:pic>
        <p:grpSp>
          <p:nvGrpSpPr>
            <p:cNvPr id="124" name="Group 123"/>
            <p:cNvGrpSpPr/>
            <p:nvPr/>
          </p:nvGrpSpPr>
          <p:grpSpPr>
            <a:xfrm>
              <a:off x="6670599" y="2962146"/>
              <a:ext cx="444978" cy="385866"/>
              <a:chOff x="6670599" y="2962146"/>
              <a:chExt cx="444978" cy="385866"/>
            </a:xfrm>
          </p:grpSpPr>
          <p:pic>
            <p:nvPicPr>
              <p:cNvPr id="125" name="Picture 124"/>
              <p:cNvPicPr>
                <a:picLocks noChangeAspect="1"/>
              </p:cNvPicPr>
              <p:nvPr/>
            </p:nvPicPr>
            <p:blipFill rotWithShape="1">
              <a:blip r:embed="rId10">
                <a:alphaModFix amt="67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168"/>
              <a:stretch/>
            </p:blipFill>
            <p:spPr>
              <a:xfrm>
                <a:off x="6670599" y="3255029"/>
                <a:ext cx="444978" cy="92983"/>
              </a:xfrm>
              <a:prstGeom prst="rect">
                <a:avLst/>
              </a:prstGeom>
              <a:effectLst>
                <a:glow rad="1270">
                  <a:srgbClr val="FF0000">
                    <a:alpha val="30000"/>
                  </a:srgbClr>
                </a:glow>
              </a:effectLst>
            </p:spPr>
          </p:pic>
          <p:pic>
            <p:nvPicPr>
              <p:cNvPr id="126" name="Picture 125"/>
              <p:cNvPicPr>
                <a:picLocks noChangeAspect="1"/>
              </p:cNvPicPr>
              <p:nvPr/>
            </p:nvPicPr>
            <p:blipFill rotWithShape="1">
              <a:blip r:embed="rId10">
                <a:alphaModFix amt="67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40681"/>
              <a:stretch/>
            </p:blipFill>
            <p:spPr>
              <a:xfrm>
                <a:off x="6670599" y="2962146"/>
                <a:ext cx="444978" cy="292883"/>
              </a:xfrm>
              <a:prstGeom prst="rect">
                <a:avLst/>
              </a:prstGeom>
              <a:effectLst>
                <a:glow rad="1270">
                  <a:srgbClr val="FF0000">
                    <a:alpha val="30000"/>
                  </a:srgbClr>
                </a:glow>
              </a:effectLst>
            </p:spPr>
          </p:pic>
        </p:grpSp>
      </p:grpSp>
      <p:grpSp>
        <p:nvGrpSpPr>
          <p:cNvPr id="127" name="Group 126"/>
          <p:cNvGrpSpPr/>
          <p:nvPr/>
        </p:nvGrpSpPr>
        <p:grpSpPr>
          <a:xfrm>
            <a:off x="1334947" y="2549154"/>
            <a:ext cx="926899" cy="934720"/>
            <a:chOff x="1668681" y="2427816"/>
            <a:chExt cx="1158624" cy="1168400"/>
          </a:xfrm>
        </p:grpSpPr>
        <p:pic>
          <p:nvPicPr>
            <p:cNvPr id="128" name="Picture 2" descr="C:\Users\lhartley\Desktop\blueCircle.pn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28715" t="6640" r="24992" b="8595"/>
            <a:stretch/>
          </p:blipFill>
          <p:spPr bwMode="auto">
            <a:xfrm>
              <a:off x="1668681" y="2427816"/>
              <a:ext cx="1158624" cy="116840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9" name="TextBox 128"/>
            <p:cNvSpPr txBox="1"/>
            <p:nvPr/>
          </p:nvSpPr>
          <p:spPr>
            <a:xfrm>
              <a:off x="1962079" y="2470316"/>
              <a:ext cx="602090" cy="32701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SAN</a:t>
              </a:r>
            </a:p>
          </p:txBody>
        </p:sp>
        <p:pic>
          <p:nvPicPr>
            <p:cNvPr id="130" name="Picture 129" descr="documentuum.png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18582" t="21555" r="14393" b="20290"/>
            <a:stretch/>
          </p:blipFill>
          <p:spPr>
            <a:xfrm>
              <a:off x="2070491" y="2746184"/>
              <a:ext cx="432158" cy="485254"/>
            </a:xfrm>
            <a:prstGeom prst="rect">
              <a:avLst/>
            </a:prstGeom>
          </p:spPr>
        </p:pic>
        <p:pic>
          <p:nvPicPr>
            <p:cNvPr id="131" name="Picture 130" descr="red fill.png"/>
            <p:cNvPicPr>
              <a:picLocks noChangeAspect="1"/>
            </p:cNvPicPr>
            <p:nvPr/>
          </p:nvPicPr>
          <p:blipFill>
            <a:blip r:embed="rId8">
              <a:alphaModFix amt="67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5866" y="2736849"/>
              <a:ext cx="444978" cy="493743"/>
            </a:xfrm>
            <a:prstGeom prst="rect">
              <a:avLst/>
            </a:prstGeom>
            <a:effectLst>
              <a:glow rad="1270">
                <a:srgbClr val="FF0000">
                  <a:alpha val="30000"/>
                </a:srgbClr>
              </a:glow>
            </a:effectLst>
          </p:spPr>
        </p:pic>
        <p:pic>
          <p:nvPicPr>
            <p:cNvPr id="132" name="Picture 131" descr="documentuum.png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18582" t="21555" r="14393" b="20290"/>
            <a:stretch/>
          </p:blipFill>
          <p:spPr>
            <a:xfrm>
              <a:off x="1873259" y="2962107"/>
              <a:ext cx="432157" cy="485254"/>
            </a:xfrm>
            <a:prstGeom prst="rect">
              <a:avLst/>
            </a:prstGeom>
          </p:spPr>
        </p:pic>
        <p:pic>
          <p:nvPicPr>
            <p:cNvPr id="133" name="Picture 132" descr="documentuum.png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18582" t="21555" r="14393" b="20290"/>
            <a:stretch/>
          </p:blipFill>
          <p:spPr>
            <a:xfrm>
              <a:off x="2284864" y="2919774"/>
              <a:ext cx="432157" cy="485254"/>
            </a:xfrm>
            <a:prstGeom prst="rect">
              <a:avLst/>
            </a:prstGeom>
          </p:spPr>
        </p:pic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10">
              <a:alphaModFix amt="67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913" y="2908563"/>
              <a:ext cx="444978" cy="493743"/>
            </a:xfrm>
            <a:prstGeom prst="rect">
              <a:avLst/>
            </a:prstGeom>
            <a:effectLst>
              <a:glow rad="1270">
                <a:srgbClr val="FF0000">
                  <a:alpha val="30000"/>
                </a:srgbClr>
              </a:glow>
            </a:effectLst>
          </p:spPr>
        </p:pic>
        <p:grpSp>
          <p:nvGrpSpPr>
            <p:cNvPr id="135" name="Group 134"/>
            <p:cNvGrpSpPr/>
            <p:nvPr/>
          </p:nvGrpSpPr>
          <p:grpSpPr>
            <a:xfrm>
              <a:off x="1873259" y="3063981"/>
              <a:ext cx="444978" cy="385866"/>
              <a:chOff x="6670599" y="2962146"/>
              <a:chExt cx="444978" cy="385866"/>
            </a:xfrm>
          </p:grpSpPr>
          <p:pic>
            <p:nvPicPr>
              <p:cNvPr id="136" name="Picture 135"/>
              <p:cNvPicPr>
                <a:picLocks noChangeAspect="1"/>
              </p:cNvPicPr>
              <p:nvPr/>
            </p:nvPicPr>
            <p:blipFill rotWithShape="1">
              <a:blip r:embed="rId10">
                <a:alphaModFix amt="67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168"/>
              <a:stretch/>
            </p:blipFill>
            <p:spPr>
              <a:xfrm>
                <a:off x="6670599" y="3255029"/>
                <a:ext cx="444978" cy="92983"/>
              </a:xfrm>
              <a:prstGeom prst="rect">
                <a:avLst/>
              </a:prstGeom>
              <a:effectLst>
                <a:glow rad="1270">
                  <a:srgbClr val="FF0000">
                    <a:alpha val="30000"/>
                  </a:srgbClr>
                </a:glow>
              </a:effectLst>
            </p:spPr>
          </p:pic>
          <p:pic>
            <p:nvPicPr>
              <p:cNvPr id="137" name="Picture 136"/>
              <p:cNvPicPr>
                <a:picLocks noChangeAspect="1"/>
              </p:cNvPicPr>
              <p:nvPr/>
            </p:nvPicPr>
            <p:blipFill rotWithShape="1">
              <a:blip r:embed="rId10">
                <a:alphaModFix amt="67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40681"/>
              <a:stretch/>
            </p:blipFill>
            <p:spPr>
              <a:xfrm>
                <a:off x="6670599" y="2962146"/>
                <a:ext cx="444978" cy="292883"/>
              </a:xfrm>
              <a:prstGeom prst="rect">
                <a:avLst/>
              </a:prstGeom>
              <a:effectLst>
                <a:glow rad="1270">
                  <a:srgbClr val="FF0000">
                    <a:alpha val="30000"/>
                  </a:srgbClr>
                </a:glow>
              </a:effectLst>
            </p:spPr>
          </p:pic>
        </p:grpSp>
      </p:grpSp>
      <p:grpSp>
        <p:nvGrpSpPr>
          <p:cNvPr id="138" name="Group 137"/>
          <p:cNvGrpSpPr/>
          <p:nvPr/>
        </p:nvGrpSpPr>
        <p:grpSpPr>
          <a:xfrm>
            <a:off x="6414121" y="3487263"/>
            <a:ext cx="926899" cy="934720"/>
            <a:chOff x="5749614" y="3600452"/>
            <a:chExt cx="1158624" cy="1168400"/>
          </a:xfrm>
        </p:grpSpPr>
        <p:pic>
          <p:nvPicPr>
            <p:cNvPr id="139" name="Picture 2" descr="C:\Users\lhartley\Desktop\blueCircle.pn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28715" t="6640" r="24992" b="8595"/>
            <a:stretch/>
          </p:blipFill>
          <p:spPr bwMode="auto">
            <a:xfrm>
              <a:off x="5749614" y="3600452"/>
              <a:ext cx="1158624" cy="116840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0" name="TextBox 139"/>
            <p:cNvSpPr txBox="1"/>
            <p:nvPr/>
          </p:nvSpPr>
          <p:spPr>
            <a:xfrm>
              <a:off x="5882509" y="3652879"/>
              <a:ext cx="920124" cy="32701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OBJECT</a:t>
              </a:r>
            </a:p>
          </p:txBody>
        </p:sp>
        <p:pic>
          <p:nvPicPr>
            <p:cNvPr id="141" name="Picture 140" descr="documentuum.png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18582" t="21555" r="14393" b="20290"/>
            <a:stretch/>
          </p:blipFill>
          <p:spPr>
            <a:xfrm>
              <a:off x="6126025" y="3948451"/>
              <a:ext cx="432158" cy="485254"/>
            </a:xfrm>
            <a:prstGeom prst="rect">
              <a:avLst/>
            </a:prstGeom>
          </p:spPr>
        </p:pic>
        <p:pic>
          <p:nvPicPr>
            <p:cNvPr id="142" name="Picture 141" descr="red fill.png"/>
            <p:cNvPicPr>
              <a:picLocks noChangeAspect="1"/>
            </p:cNvPicPr>
            <p:nvPr/>
          </p:nvPicPr>
          <p:blipFill>
            <a:blip r:embed="rId8">
              <a:alphaModFix amt="67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1400" y="3939116"/>
              <a:ext cx="444978" cy="493743"/>
            </a:xfrm>
            <a:prstGeom prst="rect">
              <a:avLst/>
            </a:prstGeom>
            <a:effectLst>
              <a:glow rad="1270">
                <a:srgbClr val="FF0000">
                  <a:alpha val="30000"/>
                </a:srgbClr>
              </a:glow>
            </a:effectLst>
          </p:spPr>
        </p:pic>
        <p:pic>
          <p:nvPicPr>
            <p:cNvPr id="143" name="Picture 142" descr="documentuum.png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18582" t="21555" r="14393" b="20290"/>
            <a:stretch/>
          </p:blipFill>
          <p:spPr>
            <a:xfrm>
              <a:off x="5928793" y="4164374"/>
              <a:ext cx="432157" cy="485254"/>
            </a:xfrm>
            <a:prstGeom prst="rect">
              <a:avLst/>
            </a:prstGeom>
          </p:spPr>
        </p:pic>
        <p:pic>
          <p:nvPicPr>
            <p:cNvPr id="144" name="Picture 143" descr="documentuum.png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18582" t="21555" r="14393" b="20290"/>
            <a:stretch/>
          </p:blipFill>
          <p:spPr>
            <a:xfrm>
              <a:off x="6340398" y="4122041"/>
              <a:ext cx="432157" cy="485254"/>
            </a:xfrm>
            <a:prstGeom prst="rect">
              <a:avLst/>
            </a:prstGeom>
          </p:spPr>
        </p:pic>
        <p:grpSp>
          <p:nvGrpSpPr>
            <p:cNvPr id="145" name="Group 144"/>
            <p:cNvGrpSpPr/>
            <p:nvPr/>
          </p:nvGrpSpPr>
          <p:grpSpPr>
            <a:xfrm>
              <a:off x="5926888" y="4274906"/>
              <a:ext cx="444978" cy="385866"/>
              <a:chOff x="6670599" y="2962146"/>
              <a:chExt cx="444978" cy="385866"/>
            </a:xfrm>
          </p:grpSpPr>
          <p:pic>
            <p:nvPicPr>
              <p:cNvPr id="149" name="Picture 148"/>
              <p:cNvPicPr>
                <a:picLocks noChangeAspect="1"/>
              </p:cNvPicPr>
              <p:nvPr/>
            </p:nvPicPr>
            <p:blipFill rotWithShape="1">
              <a:blip r:embed="rId10">
                <a:alphaModFix amt="67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168"/>
              <a:stretch/>
            </p:blipFill>
            <p:spPr>
              <a:xfrm>
                <a:off x="6670599" y="3255029"/>
                <a:ext cx="444978" cy="92983"/>
              </a:xfrm>
              <a:prstGeom prst="rect">
                <a:avLst/>
              </a:prstGeom>
              <a:effectLst>
                <a:glow rad="1270">
                  <a:srgbClr val="FF0000">
                    <a:alpha val="30000"/>
                  </a:srgbClr>
                </a:glow>
              </a:effectLst>
            </p:spPr>
          </p:pic>
          <p:pic>
            <p:nvPicPr>
              <p:cNvPr id="150" name="Picture 149"/>
              <p:cNvPicPr>
                <a:picLocks noChangeAspect="1"/>
              </p:cNvPicPr>
              <p:nvPr/>
            </p:nvPicPr>
            <p:blipFill rotWithShape="1">
              <a:blip r:embed="rId10">
                <a:alphaModFix amt="67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40681"/>
              <a:stretch/>
            </p:blipFill>
            <p:spPr>
              <a:xfrm>
                <a:off x="6670599" y="2962146"/>
                <a:ext cx="444978" cy="292883"/>
              </a:xfrm>
              <a:prstGeom prst="rect">
                <a:avLst/>
              </a:prstGeom>
              <a:effectLst>
                <a:glow rad="1270">
                  <a:srgbClr val="FF0000">
                    <a:alpha val="30000"/>
                  </a:srgbClr>
                </a:glow>
              </a:effectLst>
            </p:spPr>
          </p:pic>
        </p:grpSp>
        <p:grpSp>
          <p:nvGrpSpPr>
            <p:cNvPr id="146" name="Group 145"/>
            <p:cNvGrpSpPr/>
            <p:nvPr/>
          </p:nvGrpSpPr>
          <p:grpSpPr>
            <a:xfrm>
              <a:off x="6340398" y="4227298"/>
              <a:ext cx="444978" cy="385866"/>
              <a:chOff x="6670599" y="2962146"/>
              <a:chExt cx="444978" cy="385866"/>
            </a:xfrm>
          </p:grpSpPr>
          <p:pic>
            <p:nvPicPr>
              <p:cNvPr id="147" name="Picture 146"/>
              <p:cNvPicPr>
                <a:picLocks noChangeAspect="1"/>
              </p:cNvPicPr>
              <p:nvPr/>
            </p:nvPicPr>
            <p:blipFill rotWithShape="1">
              <a:blip r:embed="rId10">
                <a:alphaModFix amt="67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168"/>
              <a:stretch/>
            </p:blipFill>
            <p:spPr>
              <a:xfrm>
                <a:off x="6670599" y="3255029"/>
                <a:ext cx="444978" cy="92983"/>
              </a:xfrm>
              <a:prstGeom prst="rect">
                <a:avLst/>
              </a:prstGeom>
              <a:effectLst>
                <a:glow rad="1270">
                  <a:srgbClr val="FF0000">
                    <a:alpha val="30000"/>
                  </a:srgbClr>
                </a:glow>
              </a:effectLst>
            </p:spPr>
          </p:pic>
          <p:pic>
            <p:nvPicPr>
              <p:cNvPr id="148" name="Picture 147"/>
              <p:cNvPicPr>
                <a:picLocks noChangeAspect="1"/>
              </p:cNvPicPr>
              <p:nvPr/>
            </p:nvPicPr>
            <p:blipFill rotWithShape="1">
              <a:blip r:embed="rId10">
                <a:alphaModFix amt="67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40681"/>
              <a:stretch/>
            </p:blipFill>
            <p:spPr>
              <a:xfrm>
                <a:off x="6670599" y="2962146"/>
                <a:ext cx="444978" cy="292883"/>
              </a:xfrm>
              <a:prstGeom prst="rect">
                <a:avLst/>
              </a:prstGeom>
              <a:effectLst>
                <a:glow rad="1270">
                  <a:srgbClr val="FF0000">
                    <a:alpha val="30000"/>
                  </a:srgbClr>
                </a:glow>
              </a:effectLst>
            </p:spPr>
          </p:pic>
        </p:grpSp>
      </p:grpSp>
      <p:pic>
        <p:nvPicPr>
          <p:cNvPr id="151" name="Picture 2" descr="C:\Users\lhartley\Desktop\blueCircle.png"/>
          <p:cNvPicPr>
            <a:picLocks noChangeAspect="1" noChangeArrowheads="1"/>
          </p:cNvPicPr>
          <p:nvPr/>
        </p:nvPicPr>
        <p:blipFill rotWithShape="1">
          <a:blip r:embed="rId6" cstate="print"/>
          <a:srcRect l="47531" t="42562" r="44344" b="42562"/>
          <a:stretch/>
        </p:blipFill>
        <p:spPr bwMode="auto">
          <a:xfrm>
            <a:off x="3383314" y="2085408"/>
            <a:ext cx="288672" cy="297312"/>
          </a:xfrm>
          <a:prstGeom prst="ellipse">
            <a:avLst/>
          </a:prstGeom>
          <a:noFill/>
        </p:spPr>
      </p:pic>
      <p:pic>
        <p:nvPicPr>
          <p:cNvPr id="152" name="Picture 2" descr="C:\Users\lhartley\Desktop\blueCircle.png"/>
          <p:cNvPicPr>
            <a:picLocks noChangeAspect="1" noChangeArrowheads="1"/>
          </p:cNvPicPr>
          <p:nvPr/>
        </p:nvPicPr>
        <p:blipFill rotWithShape="1">
          <a:blip r:embed="rId6" cstate="print"/>
          <a:srcRect l="48956" t="48221" r="47435" b="45171"/>
          <a:stretch/>
        </p:blipFill>
        <p:spPr bwMode="auto">
          <a:xfrm>
            <a:off x="5045751" y="3330922"/>
            <a:ext cx="128242" cy="132080"/>
          </a:xfrm>
          <a:prstGeom prst="ellipse">
            <a:avLst/>
          </a:prstGeom>
          <a:noFill/>
        </p:spPr>
      </p:pic>
      <p:pic>
        <p:nvPicPr>
          <p:cNvPr id="153" name="Picture 2" descr="C:\Users\lhartley\Desktop\blueCircle.png"/>
          <p:cNvPicPr>
            <a:picLocks noChangeAspect="1" noChangeArrowheads="1"/>
          </p:cNvPicPr>
          <p:nvPr/>
        </p:nvPicPr>
        <p:blipFill rotWithShape="1">
          <a:blip r:embed="rId6" cstate="print"/>
          <a:srcRect l="48956" t="48221" r="47435" b="45171"/>
          <a:stretch/>
        </p:blipFill>
        <p:spPr bwMode="auto">
          <a:xfrm>
            <a:off x="5911267" y="2122809"/>
            <a:ext cx="128242" cy="132080"/>
          </a:xfrm>
          <a:prstGeom prst="ellipse">
            <a:avLst/>
          </a:prstGeom>
          <a:noFill/>
        </p:spPr>
      </p:pic>
      <p:pic>
        <p:nvPicPr>
          <p:cNvPr id="154" name="Picture 2" descr="C:\Users\lhartley\Desktop\blueCircle.png"/>
          <p:cNvPicPr>
            <a:picLocks noChangeAspect="1" noChangeArrowheads="1"/>
          </p:cNvPicPr>
          <p:nvPr/>
        </p:nvPicPr>
        <p:blipFill rotWithShape="1">
          <a:blip r:embed="rId6" cstate="print"/>
          <a:srcRect l="47531" t="42562" r="44344" b="42562"/>
          <a:stretch/>
        </p:blipFill>
        <p:spPr bwMode="auto">
          <a:xfrm>
            <a:off x="3666192" y="3364789"/>
            <a:ext cx="288672" cy="297312"/>
          </a:xfrm>
          <a:prstGeom prst="ellipse">
            <a:avLst/>
          </a:prstGeom>
          <a:noFill/>
        </p:spPr>
      </p:pic>
      <p:pic>
        <p:nvPicPr>
          <p:cNvPr id="155" name="Picture 2" descr="C:\Users\lhartley\Desktop\blueCircle.png"/>
          <p:cNvPicPr>
            <a:picLocks noChangeAspect="1" noChangeArrowheads="1"/>
          </p:cNvPicPr>
          <p:nvPr/>
        </p:nvPicPr>
        <p:blipFill rotWithShape="1">
          <a:blip r:embed="rId6" cstate="print"/>
          <a:srcRect l="44608" t="37210" r="41421" b="37210"/>
          <a:stretch/>
        </p:blipFill>
        <p:spPr bwMode="auto">
          <a:xfrm>
            <a:off x="4972337" y="2671086"/>
            <a:ext cx="435410" cy="448441"/>
          </a:xfrm>
          <a:prstGeom prst="ellipse">
            <a:avLst/>
          </a:prstGeom>
          <a:noFill/>
        </p:spPr>
      </p:pic>
      <p:pic>
        <p:nvPicPr>
          <p:cNvPr id="156" name="Picture 2" descr="C:\Users\lhartley\Desktop\blueCircle.png"/>
          <p:cNvPicPr>
            <a:picLocks noChangeAspect="1" noChangeArrowheads="1"/>
          </p:cNvPicPr>
          <p:nvPr/>
        </p:nvPicPr>
        <p:blipFill rotWithShape="1">
          <a:blip r:embed="rId6" cstate="print"/>
          <a:srcRect l="44608" t="37210" r="41421" b="37210"/>
          <a:stretch/>
        </p:blipFill>
        <p:spPr bwMode="auto">
          <a:xfrm>
            <a:off x="3327958" y="2590603"/>
            <a:ext cx="457557" cy="471251"/>
          </a:xfrm>
          <a:prstGeom prst="ellipse">
            <a:avLst/>
          </a:prstGeom>
          <a:noFill/>
        </p:spPr>
      </p:pic>
      <p:pic>
        <p:nvPicPr>
          <p:cNvPr id="157" name="Picture 2" descr="C:\Users\lhartley\Desktop\blueCircle.png"/>
          <p:cNvPicPr>
            <a:picLocks noChangeAspect="1" noChangeArrowheads="1"/>
          </p:cNvPicPr>
          <p:nvPr/>
        </p:nvPicPr>
        <p:blipFill rotWithShape="1">
          <a:blip r:embed="rId6" cstate="print"/>
          <a:srcRect l="44608" t="37210" r="41421" b="37210"/>
          <a:stretch/>
        </p:blipFill>
        <p:spPr bwMode="auto">
          <a:xfrm>
            <a:off x="4087065" y="1988263"/>
            <a:ext cx="640141" cy="659299"/>
          </a:xfrm>
          <a:prstGeom prst="ellipse">
            <a:avLst/>
          </a:prstGeom>
          <a:noFill/>
        </p:spPr>
      </p:pic>
      <p:pic>
        <p:nvPicPr>
          <p:cNvPr id="158" name="Picture 2" descr="C:\Users\lhartley\Desktop\blueCircle.png"/>
          <p:cNvPicPr>
            <a:picLocks noChangeAspect="1" noChangeArrowheads="1"/>
          </p:cNvPicPr>
          <p:nvPr/>
        </p:nvPicPr>
        <p:blipFill rotWithShape="1">
          <a:blip r:embed="rId6" cstate="print"/>
          <a:srcRect l="44608" t="37210" r="41421" b="37210"/>
          <a:stretch/>
        </p:blipFill>
        <p:spPr bwMode="auto">
          <a:xfrm>
            <a:off x="4324755" y="3431858"/>
            <a:ext cx="542099" cy="558323"/>
          </a:xfrm>
          <a:prstGeom prst="ellipse">
            <a:avLst/>
          </a:prstGeom>
          <a:noFill/>
        </p:spPr>
      </p:pic>
      <p:pic>
        <p:nvPicPr>
          <p:cNvPr id="159" name="Picture 2" descr="C:\Users\lhartley\Desktop\blueCircle.png"/>
          <p:cNvPicPr>
            <a:picLocks noChangeAspect="1" noChangeArrowheads="1"/>
          </p:cNvPicPr>
          <p:nvPr/>
        </p:nvPicPr>
        <p:blipFill rotWithShape="1">
          <a:blip r:embed="rId6" cstate="print"/>
          <a:srcRect l="44608" t="37210" r="41421" b="37210"/>
          <a:stretch/>
        </p:blipFill>
        <p:spPr bwMode="auto">
          <a:xfrm>
            <a:off x="4108502" y="2796379"/>
            <a:ext cx="460349" cy="474126"/>
          </a:xfrm>
          <a:prstGeom prst="ellipse">
            <a:avLst/>
          </a:prstGeom>
          <a:noFill/>
        </p:spPr>
      </p:pic>
      <p:pic>
        <p:nvPicPr>
          <p:cNvPr id="160" name="Picture 2" descr="C:\Users\lhartley\Desktop\blueCircle.png"/>
          <p:cNvPicPr>
            <a:picLocks noChangeAspect="1" noChangeArrowheads="1"/>
          </p:cNvPicPr>
          <p:nvPr/>
        </p:nvPicPr>
        <p:blipFill rotWithShape="1">
          <a:blip r:embed="rId6" cstate="print"/>
          <a:srcRect l="44608" t="37210" r="41421" b="37210"/>
          <a:stretch/>
        </p:blipFill>
        <p:spPr bwMode="auto">
          <a:xfrm>
            <a:off x="5080594" y="1956311"/>
            <a:ext cx="218901" cy="225453"/>
          </a:xfrm>
          <a:prstGeom prst="ellipse">
            <a:avLst/>
          </a:prstGeom>
          <a:noFill/>
        </p:spPr>
      </p:pic>
      <p:pic>
        <p:nvPicPr>
          <p:cNvPr id="161" name="Picture 2" descr="C:\Users\lhartley\Desktop\blueCircle.png"/>
          <p:cNvPicPr>
            <a:picLocks noChangeAspect="1" noChangeArrowheads="1"/>
          </p:cNvPicPr>
          <p:nvPr/>
        </p:nvPicPr>
        <p:blipFill rotWithShape="1">
          <a:blip r:embed="rId6" cstate="print"/>
          <a:srcRect l="44608" t="37210" r="41421" b="37210"/>
          <a:stretch/>
        </p:blipFill>
        <p:spPr bwMode="auto">
          <a:xfrm>
            <a:off x="3977614" y="1897355"/>
            <a:ext cx="218901" cy="225453"/>
          </a:xfrm>
          <a:prstGeom prst="ellipse">
            <a:avLst/>
          </a:prstGeom>
          <a:noFill/>
        </p:spPr>
      </p:pic>
      <p:grpSp>
        <p:nvGrpSpPr>
          <p:cNvPr id="162" name="Group 161"/>
          <p:cNvGrpSpPr/>
          <p:nvPr/>
        </p:nvGrpSpPr>
        <p:grpSpPr>
          <a:xfrm>
            <a:off x="3451621" y="1734660"/>
            <a:ext cx="2250685" cy="2318046"/>
            <a:chOff x="2580560" y="310261"/>
            <a:chExt cx="3962394" cy="4080986"/>
          </a:xfrm>
        </p:grpSpPr>
        <p:pic>
          <p:nvPicPr>
            <p:cNvPr id="163" name="Picture 2" descr="C:\Users\lhartley\Desktop\blueCircle.png"/>
            <p:cNvPicPr>
              <a:picLocks noChangeAspect="1" noChangeArrowheads="1"/>
            </p:cNvPicPr>
            <p:nvPr/>
          </p:nvPicPr>
          <p:blipFill>
            <a:blip r:embed="rId6" cstate="print"/>
            <a:srcRect l="24286" r="21099"/>
            <a:stretch>
              <a:fillRect/>
            </a:stretch>
          </p:blipFill>
          <p:spPr bwMode="auto">
            <a:xfrm>
              <a:off x="3693352" y="1439530"/>
              <a:ext cx="1750994" cy="1803400"/>
            </a:xfrm>
            <a:prstGeom prst="rect">
              <a:avLst/>
            </a:prstGeom>
            <a:noFill/>
          </p:spPr>
        </p:pic>
        <p:grpSp>
          <p:nvGrpSpPr>
            <p:cNvPr id="164" name="largrIcon"/>
            <p:cNvGrpSpPr/>
            <p:nvPr/>
          </p:nvGrpSpPr>
          <p:grpSpPr>
            <a:xfrm>
              <a:off x="2580560" y="310261"/>
              <a:ext cx="3962394" cy="4080986"/>
              <a:chOff x="2220686" y="0"/>
              <a:chExt cx="4994030" cy="5143500"/>
            </a:xfrm>
          </p:grpSpPr>
          <p:pic>
            <p:nvPicPr>
              <p:cNvPr id="165" name="Picture 2" descr="C:\Users\lhartley\Desktop\blueCircle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4286" r="21099"/>
              <a:stretch>
                <a:fillRect/>
              </a:stretch>
            </p:blipFill>
            <p:spPr bwMode="auto">
              <a:xfrm>
                <a:off x="2220686" y="0"/>
                <a:ext cx="4994030" cy="5143500"/>
              </a:xfrm>
              <a:prstGeom prst="rect">
                <a:avLst/>
              </a:prstGeom>
              <a:noFill/>
            </p:spPr>
          </p:pic>
          <p:sp>
            <p:nvSpPr>
              <p:cNvPr id="172" name="Oval 171"/>
              <p:cNvSpPr/>
              <p:nvPr/>
            </p:nvSpPr>
            <p:spPr>
              <a:xfrm>
                <a:off x="2632250" y="460163"/>
                <a:ext cx="4179173" cy="4179176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>
                      <a:lumMod val="50000"/>
                      <a:alpha val="48000"/>
                    </a:schemeClr>
                  </a:gs>
                  <a:gs pos="100000">
                    <a:schemeClr val="tx2">
                      <a:alpha val="0"/>
                    </a:schemeClr>
                  </a:gs>
                </a:gsLst>
                <a:lin ang="16200000" scaled="1"/>
                <a:tileRect/>
              </a:gradFill>
              <a:ln w="25400">
                <a:solidFill>
                  <a:schemeClr val="bg1">
                    <a:alpha val="70000"/>
                  </a:schemeClr>
                </a:solidFill>
                <a:miter lim="800000"/>
                <a:headEnd/>
                <a:tailEnd/>
              </a:ln>
              <a:effectLst>
                <a:innerShdw blurRad="584200">
                  <a:prstClr val="black">
                    <a:alpha val="45000"/>
                  </a:prstClr>
                </a:innerShdw>
              </a:effec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00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73" name="Group 172"/>
          <p:cNvGrpSpPr/>
          <p:nvPr/>
        </p:nvGrpSpPr>
        <p:grpSpPr>
          <a:xfrm>
            <a:off x="2992006" y="1261289"/>
            <a:ext cx="3169915" cy="3264789"/>
            <a:chOff x="2580560" y="310261"/>
            <a:chExt cx="3962394" cy="4080986"/>
          </a:xfrm>
        </p:grpSpPr>
        <p:pic>
          <p:nvPicPr>
            <p:cNvPr id="174" name="Picture 2" descr="C:\Users\lhartley\Desktop\blueCircle.png" hidden="1"/>
            <p:cNvPicPr>
              <a:picLocks noChangeAspect="1" noChangeArrowheads="1"/>
            </p:cNvPicPr>
            <p:nvPr/>
          </p:nvPicPr>
          <p:blipFill>
            <a:blip r:embed="rId6" cstate="print"/>
            <a:srcRect l="24286" r="21099"/>
            <a:stretch>
              <a:fillRect/>
            </a:stretch>
          </p:blipFill>
          <p:spPr bwMode="auto">
            <a:xfrm>
              <a:off x="3693352" y="1439530"/>
              <a:ext cx="1750994" cy="1803400"/>
            </a:xfrm>
            <a:prstGeom prst="rect">
              <a:avLst/>
            </a:prstGeom>
            <a:noFill/>
          </p:spPr>
        </p:pic>
        <p:grpSp>
          <p:nvGrpSpPr>
            <p:cNvPr id="175" name="largrIcon"/>
            <p:cNvGrpSpPr/>
            <p:nvPr/>
          </p:nvGrpSpPr>
          <p:grpSpPr>
            <a:xfrm>
              <a:off x="2580560" y="310261"/>
              <a:ext cx="3962394" cy="4080986"/>
              <a:chOff x="2220686" y="0"/>
              <a:chExt cx="4994030" cy="5143500"/>
            </a:xfrm>
          </p:grpSpPr>
          <p:pic>
            <p:nvPicPr>
              <p:cNvPr id="176" name="Picture 2" descr="C:\Users\lhartley\Desktop\blueCircle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4286" r="21099"/>
              <a:stretch>
                <a:fillRect/>
              </a:stretch>
            </p:blipFill>
            <p:spPr bwMode="auto">
              <a:xfrm>
                <a:off x="2220686" y="0"/>
                <a:ext cx="4994030" cy="5143500"/>
              </a:xfrm>
              <a:prstGeom prst="rect">
                <a:avLst/>
              </a:prstGeom>
              <a:noFill/>
            </p:spPr>
          </p:pic>
          <p:sp>
            <p:nvSpPr>
              <p:cNvPr id="177" name="Oval 176"/>
              <p:cNvSpPr/>
              <p:nvPr/>
            </p:nvSpPr>
            <p:spPr>
              <a:xfrm>
                <a:off x="2632250" y="460163"/>
                <a:ext cx="4179173" cy="4179176"/>
              </a:xfrm>
              <a:prstGeom prst="ellipse">
                <a:avLst/>
              </a:prstGeom>
              <a:gradFill flip="none" rotWithShape="1">
                <a:gsLst>
                  <a:gs pos="0">
                    <a:srgbClr val="15316F">
                      <a:alpha val="47843"/>
                    </a:srgbClr>
                  </a:gs>
                  <a:gs pos="100000">
                    <a:schemeClr val="tx2">
                      <a:alpha val="0"/>
                    </a:schemeClr>
                  </a:gs>
                </a:gsLst>
                <a:lin ang="16200000" scaled="1"/>
                <a:tileRect/>
              </a:gradFill>
              <a:ln w="25400">
                <a:solidFill>
                  <a:schemeClr val="bg1">
                    <a:alpha val="70000"/>
                  </a:schemeClr>
                </a:solidFill>
                <a:miter lim="800000"/>
                <a:headEnd/>
                <a:tailEnd/>
              </a:ln>
              <a:effectLst>
                <a:innerShdw blurRad="584200">
                  <a:prstClr val="black">
                    <a:alpha val="45000"/>
                  </a:prstClr>
                </a:innerShdw>
              </a:effec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78" name="TextBox 129"/>
          <p:cNvSpPr txBox="1"/>
          <p:nvPr/>
        </p:nvSpPr>
        <p:spPr>
          <a:xfrm>
            <a:off x="2936875" y="1821893"/>
            <a:ext cx="3286125" cy="2293961"/>
          </a:xfrm>
          <a:prstGeom prst="rect">
            <a:avLst/>
          </a:prstGeom>
          <a:noFill/>
        </p:spPr>
        <p:txBody>
          <a:bodyPr wrap="square" lIns="73152" tIns="36576" rIns="73152" bIns="3657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18</a:t>
            </a:r>
            <a:r>
              <a:rPr lang="en-US" altLang="zh-CN" sz="16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TB</a:t>
            </a:r>
            <a:r>
              <a:rPr lang="en-US" altLang="zh-CN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~50PB</a:t>
            </a:r>
          </a:p>
          <a:p>
            <a:pPr algn="ctr">
              <a:lnSpc>
                <a:spcPct val="90000"/>
              </a:lnSpc>
            </a:pPr>
            <a:r>
              <a:rPr lang="zh-CN" altLang="en-US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单一文件系统</a:t>
            </a:r>
            <a:endParaRPr lang="en-US" altLang="zh-CN" sz="16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cs typeface="Verdana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zh-CN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AD</a:t>
            </a:r>
            <a:r>
              <a:rPr lang="zh-CN" altLang="en-US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、</a:t>
            </a:r>
            <a:r>
              <a:rPr lang="en-US" altLang="zh-CN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LDAP</a:t>
            </a:r>
            <a:r>
              <a:rPr lang="zh-CN" altLang="en-US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用户安全控制</a:t>
            </a:r>
            <a:endParaRPr lang="en-US" altLang="zh-CN" sz="16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cs typeface="Verdana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zh-CN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60</a:t>
            </a:r>
            <a:r>
              <a:rPr lang="zh-CN" altLang="en-US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秒钟添加节点</a:t>
            </a:r>
            <a:endParaRPr lang="en-US" altLang="zh-CN" sz="16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cs typeface="Verdana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zh-CN" altLang="en-US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不影响应用执行</a:t>
            </a:r>
            <a:endParaRPr lang="en-US" altLang="zh-CN" sz="16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cs typeface="Verdana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zh-CN" altLang="en-US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可达</a:t>
            </a:r>
            <a:r>
              <a:rPr lang="en-US" altLang="zh-CN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200GB/s</a:t>
            </a:r>
            <a:r>
              <a:rPr lang="zh-CN" altLang="en-US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的吞吐量</a:t>
            </a:r>
            <a:endParaRPr lang="en-US" altLang="zh-CN" sz="16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cs typeface="Verdana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zh-CN" altLang="en-US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可达</a:t>
            </a:r>
            <a:r>
              <a:rPr lang="en-US" altLang="zh-CN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375</a:t>
            </a:r>
            <a:r>
              <a:rPr lang="zh-CN" altLang="en-US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万</a:t>
            </a:r>
            <a:r>
              <a:rPr lang="en-US" altLang="zh-CN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OPS</a:t>
            </a:r>
            <a:r>
              <a:rPr lang="zh-CN" altLang="en-US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（</a:t>
            </a:r>
            <a:r>
              <a:rPr lang="en-US" altLang="zh-CN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SMB</a:t>
            </a:r>
            <a:r>
              <a:rPr lang="zh-CN" altLang="en-US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）</a:t>
            </a:r>
            <a:endParaRPr lang="en-US" altLang="zh-CN" sz="16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cs typeface="Verdana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zh-CN" sz="1600" dirty="0" err="1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Openstack</a:t>
            </a:r>
            <a:r>
              <a:rPr lang="zh-CN" altLang="en-US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Swift</a:t>
            </a:r>
            <a:r>
              <a:rPr lang="zh-CN" altLang="en-US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支持</a:t>
            </a:r>
            <a:endParaRPr lang="en-US" altLang="zh-CN" sz="16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cs typeface="Verdana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zh-CN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Object/API</a:t>
            </a:r>
            <a:r>
              <a:rPr lang="zh-CN" altLang="en-US" sz="1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cs typeface="Verdana" pitchFamily="34" charset="0"/>
              </a:rPr>
              <a:t>支持</a:t>
            </a:r>
            <a:endParaRPr lang="en-US" altLang="zh-CN" sz="16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cs typeface="Verdana" pitchFamily="34" charset="0"/>
            </a:endParaRPr>
          </a:p>
          <a:p>
            <a:pPr algn="ctr">
              <a:lnSpc>
                <a:spcPct val="90000"/>
              </a:lnSpc>
            </a:pPr>
            <a:endParaRPr lang="en-US" sz="1600" dirty="0">
              <a:solidFill>
                <a:srgbClr val="FFFFFF"/>
              </a:solidFill>
              <a:effectLst>
                <a:glow rad="63500">
                  <a:srgbClr val="93C5FF">
                    <a:satMod val="175000"/>
                    <a:alpha val="40000"/>
                  </a:srgbClr>
                </a:glow>
              </a:effectLst>
              <a:cs typeface="Verdana" pitchFamily="34" charset="0"/>
            </a:endParaRPr>
          </a:p>
        </p:txBody>
      </p:sp>
      <p:sp>
        <p:nvSpPr>
          <p:cNvPr id="180" name="Round Single Corner Rectangle 179"/>
          <p:cNvSpPr/>
          <p:nvPr/>
        </p:nvSpPr>
        <p:spPr>
          <a:xfrm>
            <a:off x="2" y="902992"/>
            <a:ext cx="3110089" cy="389708"/>
          </a:xfrm>
          <a:prstGeom prst="round1Rect">
            <a:avLst/>
          </a:prstGeom>
          <a:solidFill>
            <a:schemeClr val="tx2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Title 1"/>
          <p:cNvSpPr txBox="1">
            <a:spLocks/>
          </p:cNvSpPr>
          <p:nvPr/>
        </p:nvSpPr>
        <p:spPr>
          <a:xfrm>
            <a:off x="2" y="926940"/>
            <a:ext cx="3110089" cy="36576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effectLst/>
              </a:rPr>
              <a:t>TRADITIONAL WORKLOADS</a:t>
            </a:r>
          </a:p>
        </p:txBody>
      </p:sp>
      <p:sp>
        <p:nvSpPr>
          <p:cNvPr id="260" name="Rectangle 259"/>
          <p:cNvSpPr/>
          <p:nvPr/>
        </p:nvSpPr>
        <p:spPr>
          <a:xfrm>
            <a:off x="379983" y="3087814"/>
            <a:ext cx="442685" cy="243143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HPC</a:t>
            </a:r>
          </a:p>
        </p:txBody>
      </p:sp>
      <p:sp>
        <p:nvSpPr>
          <p:cNvPr id="261" name="Rectangle 260"/>
          <p:cNvSpPr/>
          <p:nvPr/>
        </p:nvSpPr>
        <p:spPr>
          <a:xfrm>
            <a:off x="-178712" y="4206351"/>
            <a:ext cx="1614955" cy="243143"/>
          </a:xfrm>
          <a:prstGeom prst="rect">
            <a:avLst/>
          </a:prstGeom>
          <a:noFill/>
        </p:spPr>
        <p:txBody>
          <a:bodyPr wrap="square" lIns="73152" tIns="36576" rIns="73152" bIns="36576" rtlCol="0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Backup/Archive</a:t>
            </a:r>
          </a:p>
        </p:txBody>
      </p:sp>
      <p:sp>
        <p:nvSpPr>
          <p:cNvPr id="262" name="Rectangle 261"/>
          <p:cNvSpPr/>
          <p:nvPr/>
        </p:nvSpPr>
        <p:spPr>
          <a:xfrm>
            <a:off x="7943960" y="1946307"/>
            <a:ext cx="781627" cy="243143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Analytics</a:t>
            </a:r>
          </a:p>
        </p:txBody>
      </p:sp>
      <p:grpSp>
        <p:nvGrpSpPr>
          <p:cNvPr id="263" name="Group 262"/>
          <p:cNvGrpSpPr/>
          <p:nvPr/>
        </p:nvGrpSpPr>
        <p:grpSpPr>
          <a:xfrm>
            <a:off x="225464" y="2549154"/>
            <a:ext cx="751724" cy="544865"/>
            <a:chOff x="612562" y="2895594"/>
            <a:chExt cx="1043842" cy="756599"/>
          </a:xfrm>
        </p:grpSpPr>
        <p:pic>
          <p:nvPicPr>
            <p:cNvPr id="264" name="Picture 2" descr="10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7" t="1" r="85153" b="78206"/>
            <a:stretch/>
          </p:blipFill>
          <p:spPr bwMode="auto">
            <a:xfrm>
              <a:off x="789667" y="2895594"/>
              <a:ext cx="341960" cy="593576"/>
            </a:xfrm>
            <a:prstGeom prst="roundRect">
              <a:avLst>
                <a:gd name="adj" fmla="val 919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5" name="Picture 2" descr="10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7" t="1" r="85153" b="78206"/>
            <a:stretch/>
          </p:blipFill>
          <p:spPr bwMode="auto">
            <a:xfrm>
              <a:off x="1143000" y="2895594"/>
              <a:ext cx="341960" cy="593576"/>
            </a:xfrm>
            <a:prstGeom prst="roundRect">
              <a:avLst>
                <a:gd name="adj" fmla="val 919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" name="Picture 2" descr="10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7" t="1" r="85153" b="78206"/>
            <a:stretch/>
          </p:blipFill>
          <p:spPr bwMode="auto">
            <a:xfrm>
              <a:off x="612562" y="3058617"/>
              <a:ext cx="341960" cy="593576"/>
            </a:xfrm>
            <a:prstGeom prst="roundRect">
              <a:avLst>
                <a:gd name="adj" fmla="val 919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7" name="Picture 2" descr="10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7" t="1" r="85153" b="78206"/>
            <a:stretch/>
          </p:blipFill>
          <p:spPr bwMode="auto">
            <a:xfrm>
              <a:off x="961111" y="3058617"/>
              <a:ext cx="341960" cy="593576"/>
            </a:xfrm>
            <a:prstGeom prst="roundRect">
              <a:avLst>
                <a:gd name="adj" fmla="val 919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8" name="Picture 2" descr="10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7" t="1" r="85153" b="78206"/>
            <a:stretch/>
          </p:blipFill>
          <p:spPr bwMode="auto">
            <a:xfrm>
              <a:off x="1314444" y="3058617"/>
              <a:ext cx="341960" cy="593576"/>
            </a:xfrm>
            <a:prstGeom prst="roundRect">
              <a:avLst>
                <a:gd name="adj" fmla="val 919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9" name="Picture 268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6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5" y="3596858"/>
            <a:ext cx="507963" cy="668439"/>
          </a:xfrm>
          <a:prstGeom prst="rect">
            <a:avLst/>
          </a:prstGeom>
        </p:spPr>
      </p:pic>
      <p:pic>
        <p:nvPicPr>
          <p:cNvPr id="270" name="Picture 269" descr="C:\Users\Brumas\Desktop\elle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992132" y="1435794"/>
            <a:ext cx="685285" cy="51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" name="cloud"/>
          <p:cNvPicPr>
            <a:picLocks noChangeAspect="1"/>
          </p:cNvPicPr>
          <p:nvPr/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4048" y="3423780"/>
            <a:ext cx="1341455" cy="1014595"/>
          </a:xfrm>
          <a:prstGeom prst="rect">
            <a:avLst/>
          </a:prstGeom>
        </p:spPr>
      </p:pic>
      <p:pic>
        <p:nvPicPr>
          <p:cNvPr id="272" name="Picture 2" descr="C:\Users\lhartley\Desktop\sync.pn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882"/>
          <a:stretch>
            <a:fillRect/>
          </a:stretch>
        </p:blipFill>
        <p:spPr bwMode="auto">
          <a:xfrm>
            <a:off x="7895696" y="2413283"/>
            <a:ext cx="878156" cy="584158"/>
          </a:xfrm>
          <a:prstGeom prst="rect">
            <a:avLst/>
          </a:prstGeom>
          <a:noFill/>
          <a:effectLst>
            <a:outerShdw blurRad="76200" dir="132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73" name="Rectangle 272"/>
          <p:cNvSpPr/>
          <p:nvPr/>
        </p:nvSpPr>
        <p:spPr>
          <a:xfrm>
            <a:off x="8033986" y="3073609"/>
            <a:ext cx="601577" cy="243143"/>
          </a:xfrm>
          <a:prstGeom prst="rect">
            <a:avLst/>
          </a:prstGeom>
          <a:noFill/>
        </p:spPr>
        <p:txBody>
          <a:bodyPr wrap="none" lIns="73152" tIns="36576" rIns="73152" bIns="36576" rtlCol="0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Mobile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-81783" y="1946307"/>
            <a:ext cx="1366218" cy="243143"/>
          </a:xfrm>
          <a:prstGeom prst="rect">
            <a:avLst/>
          </a:prstGeom>
          <a:noFill/>
        </p:spPr>
        <p:txBody>
          <a:bodyPr wrap="square" lIns="73152" tIns="36576" rIns="73152" bIns="36576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100" dirty="0">
                <a:solidFill>
                  <a:srgbClr val="FFFFFF"/>
                </a:solidFill>
              </a:rPr>
              <a:t>File Shares</a:t>
            </a:r>
          </a:p>
        </p:txBody>
      </p:sp>
      <p:pic>
        <p:nvPicPr>
          <p:cNvPr id="275" name="Picture 27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001" y="3716425"/>
            <a:ext cx="225167" cy="263402"/>
          </a:xfrm>
          <a:prstGeom prst="rect">
            <a:avLst/>
          </a:prstGeom>
        </p:spPr>
      </p:pic>
      <p:pic>
        <p:nvPicPr>
          <p:cNvPr id="276" name="Picture 275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01"/>
          <a:stretch/>
        </p:blipFill>
        <p:spPr>
          <a:xfrm>
            <a:off x="8246909" y="3672570"/>
            <a:ext cx="457782" cy="351112"/>
          </a:xfrm>
          <a:prstGeom prst="rect">
            <a:avLst/>
          </a:prstGeom>
        </p:spPr>
      </p:pic>
      <p:sp>
        <p:nvSpPr>
          <p:cNvPr id="277" name="TextBox 276"/>
          <p:cNvSpPr txBox="1"/>
          <p:nvPr/>
        </p:nvSpPr>
        <p:spPr>
          <a:xfrm>
            <a:off x="7795793" y="4206351"/>
            <a:ext cx="1077963" cy="243143"/>
          </a:xfrm>
          <a:prstGeom prst="rect">
            <a:avLst/>
          </a:prstGeom>
          <a:noFill/>
        </p:spPr>
        <p:txBody>
          <a:bodyPr wrap="square" lIns="73152" tIns="36576" rIns="73152" bIns="36576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100" dirty="0">
                <a:solidFill>
                  <a:srgbClr val="FFFFFF"/>
                </a:solidFill>
              </a:rPr>
              <a:t>Cloud Apps</a:t>
            </a:r>
          </a:p>
        </p:txBody>
      </p:sp>
      <p:pic>
        <p:nvPicPr>
          <p:cNvPr id="278" name="Picture 27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6" y="1471095"/>
            <a:ext cx="459502" cy="360013"/>
          </a:xfrm>
          <a:prstGeom prst="rect">
            <a:avLst/>
          </a:prstGeom>
        </p:spPr>
      </p:pic>
      <p:pic>
        <p:nvPicPr>
          <p:cNvPr id="279" name="Picture 27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50" y="1532308"/>
            <a:ext cx="459502" cy="360013"/>
          </a:xfrm>
          <a:prstGeom prst="rect">
            <a:avLst/>
          </a:prstGeom>
        </p:spPr>
      </p:pic>
      <p:pic>
        <p:nvPicPr>
          <p:cNvPr id="280" name="Picture 27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3" y="1593520"/>
            <a:ext cx="459502" cy="360013"/>
          </a:xfrm>
          <a:prstGeom prst="rect">
            <a:avLst/>
          </a:prstGeom>
        </p:spPr>
      </p:pic>
      <p:pic>
        <p:nvPicPr>
          <p:cNvPr id="281" name="Picture 2" descr="W:\Inprogress\EMC MASTER\SYNCPLICITY MASTER\00000-Syncplicity BRAND\Syncplicity Logo\SYNC_LOGO_R final-white(r)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510" y="2925708"/>
            <a:ext cx="782795" cy="2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2" name="Round Single Corner Rectangle 281"/>
          <p:cNvSpPr/>
          <p:nvPr/>
        </p:nvSpPr>
        <p:spPr>
          <a:xfrm flipH="1">
            <a:off x="6027695" y="902993"/>
            <a:ext cx="3108960" cy="413655"/>
          </a:xfrm>
          <a:prstGeom prst="round1Rect">
            <a:avLst/>
          </a:prstGeom>
          <a:solidFill>
            <a:schemeClr val="tx2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3" name="Title 1"/>
          <p:cNvSpPr txBox="1">
            <a:spLocks/>
          </p:cNvSpPr>
          <p:nvPr/>
        </p:nvSpPr>
        <p:spPr>
          <a:xfrm>
            <a:off x="6027695" y="926940"/>
            <a:ext cx="3108960" cy="36576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effectLst/>
              </a:rPr>
              <a:t>NEXT-GEN WORKLOADS</a:t>
            </a:r>
          </a:p>
        </p:txBody>
      </p:sp>
    </p:spTree>
    <p:extLst>
      <p:ext uri="{BB962C8B-B14F-4D97-AF65-F5344CB8AC3E}">
        <p14:creationId xmlns:p14="http://schemas.microsoft.com/office/powerpoint/2010/main" val="294889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15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15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15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5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15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16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16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19753E-6 L 0.26406 0.1290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6451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8.02717E-7 L 0.2599 -0.0151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-772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9966E-6 L -0.26771 -0.0080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-40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71751E-6 L -0.2684 0.1275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0" y="636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52609E-6 L -0.22864 -0.1506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41" y="-753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51683E-6 L 0.21424 -0.1497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2" y="-7502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9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16" dur="9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EMC-Tab-RG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1754910"/>
            <a:ext cx="9144000" cy="1293090"/>
          </a:xfrm>
          <a:solidFill>
            <a:schemeClr val="tx2"/>
          </a:solidFill>
          <a:ln>
            <a:noFill/>
          </a:ln>
          <a:effectLst>
            <a:glow rad="520700">
              <a:schemeClr val="tx2">
                <a:alpha val="34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tlCol="0" anchor="t"/>
          <a:lstStyle/>
          <a:p>
            <a:pPr algn="ctr"/>
            <a:r>
              <a:rPr lang="zh-CN" altLang="en-US" sz="3600" dirty="0" smtClean="0">
                <a:solidFill>
                  <a:schemeClr val="lt1"/>
                </a:solidFill>
                <a:latin typeface="+mn-lt"/>
                <a:cs typeface="+mn-cs"/>
              </a:rPr>
              <a:t>掌控云端</a:t>
            </a:r>
            <a:endParaRPr lang="en-US" sz="32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3268" y="3475178"/>
            <a:ext cx="2795024" cy="73152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000" dirty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优化</a:t>
            </a:r>
            <a:endParaRPr lang="en-US" sz="20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成本</a:t>
            </a:r>
            <a:endParaRPr lang="en-US" altLang="zh-CN" sz="2000" dirty="0" smtClean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6623" y="3475178"/>
            <a:ext cx="2504256" cy="73152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最大化</a:t>
            </a:r>
            <a:r>
              <a:rPr 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/>
            </a:r>
            <a:br>
              <a:rPr 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</a:b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灵活性</a:t>
            </a:r>
            <a:endParaRPr lang="en-US" sz="20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5658" y="703467"/>
            <a:ext cx="2630244" cy="73152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云端</a:t>
            </a:r>
            <a:r>
              <a:rPr 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/>
            </a:r>
            <a:br>
              <a:rPr 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</a:b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容量</a:t>
            </a:r>
            <a:endParaRPr lang="en-US" sz="20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72860" y="703467"/>
            <a:ext cx="2231782" cy="73152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无缝</a:t>
            </a:r>
            <a:endParaRPr lang="en-US" altLang="zh-CN" sz="2000" dirty="0" smtClean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  <a:p>
            <a:pPr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管理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13606" y="2389095"/>
            <a:ext cx="2316788" cy="149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2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0" grpId="0"/>
      <p:bldP spid="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W:\Inprogress\EMC MASTER\EMC CORP MASTER\17034 EMC Isilon Mega Launch PPT_SEPT15\powerpoint\flattened-art\data-bk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:\Inprogress\EMC MASTER\EMC CORP MASTER\17034 EMC Isilon Mega Launch PPT_SEPT15\powerpoint\flattened-art\data-band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66862"/>
            <a:ext cx="914400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演进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zh-CN" altLang="en-US" dirty="0" smtClean="0"/>
              <a:t>数据湖泊</a:t>
            </a:r>
            <a:r>
              <a:rPr lang="en-US" dirty="0" smtClean="0"/>
              <a:t>2.0 </a:t>
            </a:r>
            <a:r>
              <a:rPr lang="zh-CN" altLang="en-US" dirty="0"/>
              <a:t>战</a:t>
            </a:r>
            <a:r>
              <a:rPr lang="zh-CN" altLang="en-US" dirty="0" smtClean="0"/>
              <a:t>略</a:t>
            </a:r>
            <a:endParaRPr lang="en-US" dirty="0"/>
          </a:p>
        </p:txBody>
      </p:sp>
      <p:pic>
        <p:nvPicPr>
          <p:cNvPr id="16" name="Picture 15" descr="EMC-Tab-RGB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 bwMode="gray">
          <a:xfrm>
            <a:off x="366714" y="5033041"/>
            <a:ext cx="2164054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600" dirty="0" smtClean="0">
                <a:solidFill>
                  <a:srgbClr val="717074"/>
                </a:solidFill>
              </a:rPr>
              <a:t>© Copyright 2015 EMC Corporation. All rights reserved.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79050" y="3927851"/>
            <a:ext cx="3985900" cy="9144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lvl="1" algn="ctr" defTabSz="457200"/>
            <a:r>
              <a:rPr lang="en-US" sz="3200" dirty="0" smtClean="0">
                <a:solidFill>
                  <a:srgbClr val="FFFFFF"/>
                </a:solidFill>
              </a:rPr>
              <a:t>2016</a:t>
            </a:r>
            <a:r>
              <a:rPr lang="zh-CN" altLang="en-US" sz="3200" dirty="0" smtClean="0">
                <a:solidFill>
                  <a:srgbClr val="FFFFFF"/>
                </a:solidFill>
              </a:rPr>
              <a:t>初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05802" y="1799452"/>
            <a:ext cx="1645235" cy="105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29439" y="1743070"/>
            <a:ext cx="1513316" cy="131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15936" y="3038475"/>
            <a:ext cx="22860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400" dirty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边缘</a:t>
            </a:r>
            <a:endParaRPr lang="en-US" sz="24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29000" y="3038475"/>
            <a:ext cx="22860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400" dirty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核心</a:t>
            </a:r>
            <a:endParaRPr lang="en-US" sz="24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77688" y="3038475"/>
            <a:ext cx="22860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457200">
              <a:lnSpc>
                <a:spcPct val="95000"/>
              </a:lnSpc>
              <a:spcBef>
                <a:spcPts val="600"/>
              </a:spcBef>
            </a:pPr>
            <a:r>
              <a:rPr lang="zh-CN" altLang="en-US" sz="24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云</a:t>
            </a:r>
            <a:endParaRPr lang="en-US" sz="24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27" name="Picture 5" descr="W:\Inprogress\EMC MASTER\EMC CORP MASTER\17034 EMC Isilon Mega Launch PPT_SEPT15\powerpoint\flattened-art\isilon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2000" y="1642642"/>
            <a:ext cx="2120000" cy="154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3950322" y="2481801"/>
            <a:ext cx="1165844" cy="510778"/>
          </a:xfrm>
          <a:prstGeom prst="roundRect">
            <a:avLst/>
          </a:prstGeom>
          <a:solidFill>
            <a:schemeClr val="tx1"/>
          </a:solidFill>
          <a:ln>
            <a:solidFill>
              <a:schemeClr val="tx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76200" dist="38100" dir="5400000" algn="t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defTabSz="457200"/>
            <a:r>
              <a:rPr lang="en-US" sz="24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.NEXT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31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W:\Inprogress\EMC MASTER\EMC CORP MASTER\17034 EMC Isilon Mega Launch PPT_SEPT15\powerpoint\flattened-art\data-bk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W:\Inprogress\EMC MASTER\EMC CORP MASTER\17034 EMC Isilon Mega Launch PPT_SEPT15\powerpoint\flattened-art\data-water-bk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data band" descr="W:\Inprogress\EMC MASTER\EMC CORP MASTER\17034 EMC Isilon Mega Launch PPT_SEPT15\powerpoint\flattened-art\data-band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66862"/>
            <a:ext cx="914400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531217" y="455766"/>
            <a:ext cx="4043464" cy="4043464"/>
            <a:chOff x="3315368" y="2096168"/>
            <a:chExt cx="2513264" cy="2513264"/>
          </a:xfrm>
        </p:grpSpPr>
        <p:sp>
          <p:nvSpPr>
            <p:cNvPr id="21" name="Oval 20"/>
            <p:cNvSpPr/>
            <p:nvPr/>
          </p:nvSpPr>
          <p:spPr>
            <a:xfrm>
              <a:off x="3422315" y="2205790"/>
              <a:ext cx="2299370" cy="2299370"/>
            </a:xfrm>
            <a:prstGeom prst="ellipse">
              <a:avLst/>
            </a:prstGeom>
            <a:solidFill>
              <a:schemeClr val="tx1"/>
            </a:solidFill>
            <a:ln w="3175" cmpd="sng">
              <a:noFill/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00">
                <a:solidFill>
                  <a:srgbClr val="FFFFFF"/>
                </a:solidFill>
              </a:endParaRPr>
            </a:p>
          </p:txBody>
        </p:sp>
        <p:sp>
          <p:nvSpPr>
            <p:cNvPr id="22" name="outline"/>
            <p:cNvSpPr>
              <a:spLocks noChangeAspect="1"/>
            </p:cNvSpPr>
            <p:nvPr/>
          </p:nvSpPr>
          <p:spPr>
            <a:xfrm>
              <a:off x="3315368" y="2096168"/>
              <a:ext cx="2513264" cy="2513264"/>
            </a:xfrm>
            <a:prstGeom prst="ellipse">
              <a:avLst/>
            </a:prstGeom>
            <a:noFill/>
            <a:ln w="1270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00">
                <a:solidFill>
                  <a:srgbClr val="FFFFFF"/>
                </a:solidFill>
              </a:endParaRPr>
            </a:p>
          </p:txBody>
        </p:sp>
      </p:grpSp>
      <p:pic>
        <p:nvPicPr>
          <p:cNvPr id="14" name="Picture 7" descr="W:\Inprogress\EMC MASTER\EMC CORP MASTER\17034 EMC Isilon Mega Launch PPT_SEPT15\powerpoint\flattened-art\isilon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0322" y="1105898"/>
            <a:ext cx="1243355" cy="234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5"/>
          <p:cNvSpPr txBox="1">
            <a:spLocks/>
          </p:cNvSpPr>
          <p:nvPr/>
        </p:nvSpPr>
        <p:spPr>
          <a:xfrm>
            <a:off x="1200150" y="3495675"/>
            <a:ext cx="6743700" cy="457200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algn="ctr"/>
            <a:r>
              <a:rPr lang="en-US" baseline="30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by</a:t>
            </a:r>
            <a:r>
              <a:rPr lang="en-US" sz="32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 EMC</a:t>
            </a:r>
            <a:endParaRPr lang="en-US" sz="32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05802" y="1799452"/>
            <a:ext cx="1645235" cy="105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29439" y="1743070"/>
            <a:ext cx="1513316" cy="131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W:\Inprogress\EMC MASTER\EMC CORP MASTER\17034 EMC Isilon Mega Launch PPT_SEPT15\powerpoint\flattened-art\isilon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2000" y="1642642"/>
            <a:ext cx="2120000" cy="154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3950322" y="2481801"/>
            <a:ext cx="1165844" cy="510778"/>
          </a:xfrm>
          <a:prstGeom prst="roundRect">
            <a:avLst/>
          </a:prstGeom>
          <a:solidFill>
            <a:schemeClr val="tx1"/>
          </a:solidFill>
          <a:ln>
            <a:solidFill>
              <a:schemeClr val="tx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76200" dist="38100" dir="5400000" algn="t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defTabSz="457200"/>
            <a:r>
              <a:rPr lang="en-US" sz="24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.NEXT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34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23457E-7 L -0.0908 1.23457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97531E-6 L 0.10695 1.97531E-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7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43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111"/>
          <p:cNvGrpSpPr/>
          <p:nvPr/>
        </p:nvGrpSpPr>
        <p:grpSpPr>
          <a:xfrm>
            <a:off x="2590804" y="913237"/>
            <a:ext cx="3962394" cy="4080986"/>
            <a:chOff x="2580560" y="310261"/>
            <a:chExt cx="3962394" cy="4080986"/>
          </a:xfrm>
        </p:grpSpPr>
        <p:pic>
          <p:nvPicPr>
            <p:cNvPr id="113" name="Picture 2" descr="C:\Users\lhartley\Desktop\blueCircle.png"/>
            <p:cNvPicPr>
              <a:picLocks noChangeAspect="1" noChangeArrowheads="1"/>
            </p:cNvPicPr>
            <p:nvPr/>
          </p:nvPicPr>
          <p:blipFill>
            <a:blip r:embed="rId3" cstate="print"/>
            <a:srcRect l="24286" r="21099"/>
            <a:stretch>
              <a:fillRect/>
            </a:stretch>
          </p:blipFill>
          <p:spPr bwMode="auto">
            <a:xfrm>
              <a:off x="3693352" y="1439530"/>
              <a:ext cx="1750994" cy="1803400"/>
            </a:xfrm>
            <a:prstGeom prst="rect">
              <a:avLst/>
            </a:prstGeom>
            <a:noFill/>
          </p:spPr>
        </p:pic>
        <p:grpSp>
          <p:nvGrpSpPr>
            <p:cNvPr id="114" name="largrIcon"/>
            <p:cNvGrpSpPr/>
            <p:nvPr/>
          </p:nvGrpSpPr>
          <p:grpSpPr>
            <a:xfrm>
              <a:off x="2580560" y="310261"/>
              <a:ext cx="3962394" cy="4080986"/>
              <a:chOff x="2220686" y="0"/>
              <a:chExt cx="4994030" cy="5143500"/>
            </a:xfrm>
          </p:grpSpPr>
          <p:pic>
            <p:nvPicPr>
              <p:cNvPr id="115" name="Picture 2" descr="C:\Users\lhartley\Desktop\blueCircle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4286" r="21099"/>
              <a:stretch>
                <a:fillRect/>
              </a:stretch>
            </p:blipFill>
            <p:spPr bwMode="auto">
              <a:xfrm>
                <a:off x="2220686" y="0"/>
                <a:ext cx="4994030" cy="5143500"/>
              </a:xfrm>
              <a:prstGeom prst="rect">
                <a:avLst/>
              </a:prstGeom>
              <a:noFill/>
            </p:spPr>
          </p:pic>
          <p:sp>
            <p:nvSpPr>
              <p:cNvPr id="116" name="Oval 115"/>
              <p:cNvSpPr/>
              <p:nvPr/>
            </p:nvSpPr>
            <p:spPr>
              <a:xfrm>
                <a:off x="2632250" y="460163"/>
                <a:ext cx="4179173" cy="4179176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>
                      <a:lumMod val="50000"/>
                      <a:alpha val="48000"/>
                    </a:schemeClr>
                  </a:gs>
                  <a:gs pos="100000">
                    <a:schemeClr val="tx2">
                      <a:alpha val="0"/>
                    </a:schemeClr>
                  </a:gs>
                </a:gsLst>
                <a:lin ang="16200000" scaled="1"/>
                <a:tileRect/>
              </a:gradFill>
              <a:ln w="25400">
                <a:solidFill>
                  <a:schemeClr val="bg1">
                    <a:alpha val="70000"/>
                  </a:schemeClr>
                </a:solidFill>
                <a:miter lim="800000"/>
                <a:headEnd/>
                <a:tailEnd/>
              </a:ln>
              <a:effectLst>
                <a:innerShdw blurRad="584200">
                  <a:prstClr val="black">
                    <a:alpha val="45000"/>
                  </a:prstClr>
                </a:innerShdw>
              </a:effec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21" name="Freeform 120"/>
          <p:cNvSpPr/>
          <p:nvPr/>
        </p:nvSpPr>
        <p:spPr>
          <a:xfrm rot="21321339">
            <a:off x="4892274" y="2603082"/>
            <a:ext cx="3070930" cy="1432091"/>
          </a:xfrm>
          <a:custGeom>
            <a:avLst/>
            <a:gdLst>
              <a:gd name="connsiteX0" fmla="*/ 3190875 w 3190875"/>
              <a:gd name="connsiteY0" fmla="*/ 276225 h 1343025"/>
              <a:gd name="connsiteX1" fmla="*/ 1171575 w 3190875"/>
              <a:gd name="connsiteY1" fmla="*/ 0 h 1343025"/>
              <a:gd name="connsiteX2" fmla="*/ 0 w 3190875"/>
              <a:gd name="connsiteY2" fmla="*/ 1343025 h 1343025"/>
              <a:gd name="connsiteX0" fmla="*/ 3190875 w 3190875"/>
              <a:gd name="connsiteY0" fmla="*/ 1420816 h 2487616"/>
              <a:gd name="connsiteX1" fmla="*/ 1551249 w 3190875"/>
              <a:gd name="connsiteY1" fmla="*/ 0 h 2487616"/>
              <a:gd name="connsiteX2" fmla="*/ 0 w 3190875"/>
              <a:gd name="connsiteY2" fmla="*/ 2487616 h 2487616"/>
              <a:gd name="connsiteX0" fmla="*/ 3094396 w 3094396"/>
              <a:gd name="connsiteY0" fmla="*/ 1432091 h 2487616"/>
              <a:gd name="connsiteX1" fmla="*/ 1551249 w 3094396"/>
              <a:gd name="connsiteY1" fmla="*/ 0 h 2487616"/>
              <a:gd name="connsiteX2" fmla="*/ 0 w 3094396"/>
              <a:gd name="connsiteY2" fmla="*/ 2487616 h 2487616"/>
              <a:gd name="connsiteX0" fmla="*/ 3070930 w 3070930"/>
              <a:gd name="connsiteY0" fmla="*/ 1432091 h 1432091"/>
              <a:gd name="connsiteX1" fmla="*/ 1527783 w 3070930"/>
              <a:gd name="connsiteY1" fmla="*/ 0 h 1432091"/>
              <a:gd name="connsiteX2" fmla="*/ 0 w 3070930"/>
              <a:gd name="connsiteY2" fmla="*/ 81315 h 143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0930" h="1432091">
                <a:moveTo>
                  <a:pt x="3070930" y="1432091"/>
                </a:moveTo>
                <a:lnTo>
                  <a:pt x="1527783" y="0"/>
                </a:lnTo>
                <a:lnTo>
                  <a:pt x="0" y="81315"/>
                </a:lnTo>
              </a:path>
            </a:pathLst>
          </a:custGeom>
          <a:noFill/>
          <a:ln w="95250" cmpd="sng">
            <a:solidFill>
              <a:srgbClr val="D5EAF8">
                <a:alpha val="58039"/>
              </a:srgbClr>
            </a:solidFill>
          </a:ln>
          <a:effectLst>
            <a:glow rad="38100">
              <a:schemeClr val="accent5">
                <a:lumMod val="60000"/>
                <a:lumOff val="40000"/>
                <a:alpha val="20000"/>
              </a:schemeClr>
            </a:glow>
          </a:effectLst>
          <a:scene3d>
            <a:camera prst="orthographicFront"/>
            <a:lightRig rig="threePt" dir="t"/>
          </a:scene3d>
          <a:sp3d>
            <a:bevelT w="50800" h="317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 rot="21321339">
            <a:off x="4590977" y="1181327"/>
            <a:ext cx="3235416" cy="1343025"/>
          </a:xfrm>
          <a:custGeom>
            <a:avLst/>
            <a:gdLst>
              <a:gd name="connsiteX0" fmla="*/ 3190875 w 3190875"/>
              <a:gd name="connsiteY0" fmla="*/ 276225 h 1343025"/>
              <a:gd name="connsiteX1" fmla="*/ 1171575 w 3190875"/>
              <a:gd name="connsiteY1" fmla="*/ 0 h 1343025"/>
              <a:gd name="connsiteX2" fmla="*/ 0 w 3190875"/>
              <a:gd name="connsiteY2" fmla="*/ 1343025 h 1343025"/>
              <a:gd name="connsiteX0" fmla="*/ 3235416 w 3235416"/>
              <a:gd name="connsiteY0" fmla="*/ 480800 h 1343025"/>
              <a:gd name="connsiteX1" fmla="*/ 1171575 w 3235416"/>
              <a:gd name="connsiteY1" fmla="*/ 0 h 1343025"/>
              <a:gd name="connsiteX2" fmla="*/ 0 w 3235416"/>
              <a:gd name="connsiteY2" fmla="*/ 1343025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35416" h="1343025">
                <a:moveTo>
                  <a:pt x="3235416" y="480800"/>
                </a:moveTo>
                <a:lnTo>
                  <a:pt x="1171575" y="0"/>
                </a:lnTo>
                <a:lnTo>
                  <a:pt x="0" y="1343025"/>
                </a:lnTo>
              </a:path>
            </a:pathLst>
          </a:custGeom>
          <a:noFill/>
          <a:ln w="95250" cmpd="sng">
            <a:solidFill>
              <a:srgbClr val="D5EAF8">
                <a:alpha val="58039"/>
              </a:srgbClr>
            </a:solidFill>
          </a:ln>
          <a:effectLst>
            <a:glow rad="38100">
              <a:schemeClr val="accent5">
                <a:lumMod val="60000"/>
                <a:lumOff val="40000"/>
                <a:alpha val="20000"/>
              </a:schemeClr>
            </a:glow>
          </a:effectLst>
          <a:scene3d>
            <a:camera prst="orthographicFront"/>
            <a:lightRig rig="threePt" dir="t"/>
          </a:scene3d>
          <a:sp3d>
            <a:bevelT w="50800" h="317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119" name="Freeform 118"/>
          <p:cNvSpPr/>
          <p:nvPr/>
        </p:nvSpPr>
        <p:spPr>
          <a:xfrm rot="21321339">
            <a:off x="4772426" y="2176952"/>
            <a:ext cx="3057983" cy="738157"/>
          </a:xfrm>
          <a:custGeom>
            <a:avLst/>
            <a:gdLst>
              <a:gd name="connsiteX0" fmla="*/ 3190875 w 3190875"/>
              <a:gd name="connsiteY0" fmla="*/ 276225 h 1343025"/>
              <a:gd name="connsiteX1" fmla="*/ 1171575 w 3190875"/>
              <a:gd name="connsiteY1" fmla="*/ 0 h 1343025"/>
              <a:gd name="connsiteX2" fmla="*/ 0 w 3190875"/>
              <a:gd name="connsiteY2" fmla="*/ 1343025 h 1343025"/>
              <a:gd name="connsiteX0" fmla="*/ 3190875 w 3190875"/>
              <a:gd name="connsiteY0" fmla="*/ 812446 h 1879246"/>
              <a:gd name="connsiteX1" fmla="*/ 1511384 w 3190875"/>
              <a:gd name="connsiteY1" fmla="*/ 0 h 1879246"/>
              <a:gd name="connsiteX2" fmla="*/ 0 w 3190875"/>
              <a:gd name="connsiteY2" fmla="*/ 1879246 h 1879246"/>
              <a:gd name="connsiteX0" fmla="*/ 3057983 w 3057983"/>
              <a:gd name="connsiteY0" fmla="*/ 812446 h 812446"/>
              <a:gd name="connsiteX1" fmla="*/ 1378492 w 3057983"/>
              <a:gd name="connsiteY1" fmla="*/ 0 h 812446"/>
              <a:gd name="connsiteX2" fmla="*/ 0 w 3057983"/>
              <a:gd name="connsiteY2" fmla="*/ 361021 h 812446"/>
              <a:gd name="connsiteX0" fmla="*/ 3057983 w 3057983"/>
              <a:gd name="connsiteY0" fmla="*/ 568933 h 568933"/>
              <a:gd name="connsiteX1" fmla="*/ 1435161 w 3057983"/>
              <a:gd name="connsiteY1" fmla="*/ 0 h 568933"/>
              <a:gd name="connsiteX2" fmla="*/ 0 w 3057983"/>
              <a:gd name="connsiteY2" fmla="*/ 117508 h 568933"/>
              <a:gd name="connsiteX0" fmla="*/ 3057983 w 3057983"/>
              <a:gd name="connsiteY0" fmla="*/ 738157 h 738157"/>
              <a:gd name="connsiteX1" fmla="*/ 1410683 w 3057983"/>
              <a:gd name="connsiteY1" fmla="*/ 0 h 738157"/>
              <a:gd name="connsiteX2" fmla="*/ 0 w 3057983"/>
              <a:gd name="connsiteY2" fmla="*/ 286732 h 738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7983" h="738157">
                <a:moveTo>
                  <a:pt x="3057983" y="738157"/>
                </a:moveTo>
                <a:lnTo>
                  <a:pt x="1410683" y="0"/>
                </a:lnTo>
                <a:lnTo>
                  <a:pt x="0" y="286732"/>
                </a:lnTo>
              </a:path>
            </a:pathLst>
          </a:custGeom>
          <a:noFill/>
          <a:ln w="95250" cmpd="sng">
            <a:solidFill>
              <a:srgbClr val="D5EAF8">
                <a:alpha val="58039"/>
              </a:srgbClr>
            </a:solidFill>
          </a:ln>
          <a:effectLst>
            <a:glow rad="38100">
              <a:schemeClr val="accent5">
                <a:lumMod val="60000"/>
                <a:lumOff val="40000"/>
                <a:alpha val="20000"/>
              </a:schemeClr>
            </a:glow>
          </a:effectLst>
          <a:scene3d>
            <a:camera prst="orthographicFront"/>
            <a:lightRig rig="threePt" dir="t"/>
          </a:scene3d>
          <a:sp3d>
            <a:bevelT w="50800" h="317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122" name="Freeform 121"/>
          <p:cNvSpPr/>
          <p:nvPr/>
        </p:nvSpPr>
        <p:spPr>
          <a:xfrm rot="21321339">
            <a:off x="4877161" y="2901635"/>
            <a:ext cx="2993438" cy="1363593"/>
          </a:xfrm>
          <a:custGeom>
            <a:avLst/>
            <a:gdLst>
              <a:gd name="connsiteX0" fmla="*/ 3190875 w 3190875"/>
              <a:gd name="connsiteY0" fmla="*/ 276225 h 1343025"/>
              <a:gd name="connsiteX1" fmla="*/ 1171575 w 3190875"/>
              <a:gd name="connsiteY1" fmla="*/ 0 h 1343025"/>
              <a:gd name="connsiteX2" fmla="*/ 0 w 3190875"/>
              <a:gd name="connsiteY2" fmla="*/ 1343025 h 1343025"/>
              <a:gd name="connsiteX0" fmla="*/ 3190875 w 3190875"/>
              <a:gd name="connsiteY0" fmla="*/ 1420816 h 2487616"/>
              <a:gd name="connsiteX1" fmla="*/ 1551249 w 3190875"/>
              <a:gd name="connsiteY1" fmla="*/ 0 h 2487616"/>
              <a:gd name="connsiteX2" fmla="*/ 0 w 3190875"/>
              <a:gd name="connsiteY2" fmla="*/ 2487616 h 2487616"/>
              <a:gd name="connsiteX0" fmla="*/ 3094396 w 3094396"/>
              <a:gd name="connsiteY0" fmla="*/ 1432091 h 2487616"/>
              <a:gd name="connsiteX1" fmla="*/ 1551249 w 3094396"/>
              <a:gd name="connsiteY1" fmla="*/ 0 h 2487616"/>
              <a:gd name="connsiteX2" fmla="*/ 0 w 3094396"/>
              <a:gd name="connsiteY2" fmla="*/ 2487616 h 2487616"/>
              <a:gd name="connsiteX0" fmla="*/ 3070930 w 3070930"/>
              <a:gd name="connsiteY0" fmla="*/ 1432091 h 1432091"/>
              <a:gd name="connsiteX1" fmla="*/ 1527783 w 3070930"/>
              <a:gd name="connsiteY1" fmla="*/ 0 h 1432091"/>
              <a:gd name="connsiteX2" fmla="*/ 0 w 3070930"/>
              <a:gd name="connsiteY2" fmla="*/ 81315 h 1432091"/>
              <a:gd name="connsiteX0" fmla="*/ 2986019 w 2986019"/>
              <a:gd name="connsiteY0" fmla="*/ 1300960 h 1300960"/>
              <a:gd name="connsiteX1" fmla="*/ 1527783 w 2986019"/>
              <a:gd name="connsiteY1" fmla="*/ 0 h 1300960"/>
              <a:gd name="connsiteX2" fmla="*/ 0 w 2986019"/>
              <a:gd name="connsiteY2" fmla="*/ 81315 h 1300960"/>
              <a:gd name="connsiteX0" fmla="*/ 2986019 w 2986019"/>
              <a:gd name="connsiteY0" fmla="*/ 1219645 h 1219645"/>
              <a:gd name="connsiteX1" fmla="*/ 1350378 w 2986019"/>
              <a:gd name="connsiteY1" fmla="*/ 573219 h 1219645"/>
              <a:gd name="connsiteX2" fmla="*/ 0 w 2986019"/>
              <a:gd name="connsiteY2" fmla="*/ 0 h 1219645"/>
              <a:gd name="connsiteX0" fmla="*/ 2921344 w 2921344"/>
              <a:gd name="connsiteY0" fmla="*/ 1309955 h 1309955"/>
              <a:gd name="connsiteX1" fmla="*/ 1285703 w 2921344"/>
              <a:gd name="connsiteY1" fmla="*/ 663529 h 1309955"/>
              <a:gd name="connsiteX2" fmla="*/ 0 w 2921344"/>
              <a:gd name="connsiteY2" fmla="*/ 0 h 1309955"/>
              <a:gd name="connsiteX0" fmla="*/ 2993438 w 2993438"/>
              <a:gd name="connsiteY0" fmla="*/ 1363593 h 1363593"/>
              <a:gd name="connsiteX1" fmla="*/ 1357797 w 2993438"/>
              <a:gd name="connsiteY1" fmla="*/ 717167 h 1363593"/>
              <a:gd name="connsiteX2" fmla="*/ 0 w 2993438"/>
              <a:gd name="connsiteY2" fmla="*/ 0 h 1363593"/>
              <a:gd name="connsiteX0" fmla="*/ 2993438 w 2993438"/>
              <a:gd name="connsiteY0" fmla="*/ 1363593 h 1363593"/>
              <a:gd name="connsiteX1" fmla="*/ 1400785 w 2993438"/>
              <a:gd name="connsiteY1" fmla="*/ 658542 h 1363593"/>
              <a:gd name="connsiteX2" fmla="*/ 0 w 2993438"/>
              <a:gd name="connsiteY2" fmla="*/ 0 h 136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3438" h="1363593">
                <a:moveTo>
                  <a:pt x="2993438" y="1363593"/>
                </a:moveTo>
                <a:lnTo>
                  <a:pt x="1400785" y="658542"/>
                </a:lnTo>
                <a:lnTo>
                  <a:pt x="0" y="0"/>
                </a:lnTo>
              </a:path>
            </a:pathLst>
          </a:custGeom>
          <a:noFill/>
          <a:ln w="95250" cmpd="sng">
            <a:solidFill>
              <a:srgbClr val="D5EAF8">
                <a:alpha val="58039"/>
              </a:srgbClr>
            </a:solidFill>
          </a:ln>
          <a:effectLst>
            <a:glow rad="38100">
              <a:schemeClr val="accent5">
                <a:lumMod val="60000"/>
                <a:lumOff val="40000"/>
                <a:alpha val="20000"/>
              </a:schemeClr>
            </a:glow>
          </a:effectLst>
          <a:scene3d>
            <a:camera prst="orthographicFront"/>
            <a:lightRig rig="threePt" dir="t"/>
          </a:scene3d>
          <a:sp3d>
            <a:bevelT w="50800" h="317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123" name="Freeform 122"/>
          <p:cNvSpPr/>
          <p:nvPr/>
        </p:nvSpPr>
        <p:spPr>
          <a:xfrm rot="21321339">
            <a:off x="4727590" y="3262370"/>
            <a:ext cx="3193753" cy="1190161"/>
          </a:xfrm>
          <a:custGeom>
            <a:avLst/>
            <a:gdLst>
              <a:gd name="connsiteX0" fmla="*/ 3190875 w 3190875"/>
              <a:gd name="connsiteY0" fmla="*/ 276225 h 1343025"/>
              <a:gd name="connsiteX1" fmla="*/ 1171575 w 3190875"/>
              <a:gd name="connsiteY1" fmla="*/ 0 h 1343025"/>
              <a:gd name="connsiteX2" fmla="*/ 0 w 3190875"/>
              <a:gd name="connsiteY2" fmla="*/ 1343025 h 1343025"/>
              <a:gd name="connsiteX0" fmla="*/ 3190875 w 3190875"/>
              <a:gd name="connsiteY0" fmla="*/ 1420816 h 2487616"/>
              <a:gd name="connsiteX1" fmla="*/ 1551249 w 3190875"/>
              <a:gd name="connsiteY1" fmla="*/ 0 h 2487616"/>
              <a:gd name="connsiteX2" fmla="*/ 0 w 3190875"/>
              <a:gd name="connsiteY2" fmla="*/ 2487616 h 2487616"/>
              <a:gd name="connsiteX0" fmla="*/ 3094396 w 3094396"/>
              <a:gd name="connsiteY0" fmla="*/ 1432091 h 2487616"/>
              <a:gd name="connsiteX1" fmla="*/ 1551249 w 3094396"/>
              <a:gd name="connsiteY1" fmla="*/ 0 h 2487616"/>
              <a:gd name="connsiteX2" fmla="*/ 0 w 3094396"/>
              <a:gd name="connsiteY2" fmla="*/ 2487616 h 2487616"/>
              <a:gd name="connsiteX0" fmla="*/ 3070930 w 3070930"/>
              <a:gd name="connsiteY0" fmla="*/ 1432091 h 1432091"/>
              <a:gd name="connsiteX1" fmla="*/ 1527783 w 3070930"/>
              <a:gd name="connsiteY1" fmla="*/ 0 h 1432091"/>
              <a:gd name="connsiteX2" fmla="*/ 0 w 3070930"/>
              <a:gd name="connsiteY2" fmla="*/ 81315 h 1432091"/>
              <a:gd name="connsiteX0" fmla="*/ 2986019 w 2986019"/>
              <a:gd name="connsiteY0" fmla="*/ 1300960 h 1300960"/>
              <a:gd name="connsiteX1" fmla="*/ 1527783 w 2986019"/>
              <a:gd name="connsiteY1" fmla="*/ 0 h 1300960"/>
              <a:gd name="connsiteX2" fmla="*/ 0 w 2986019"/>
              <a:gd name="connsiteY2" fmla="*/ 81315 h 1300960"/>
              <a:gd name="connsiteX0" fmla="*/ 2986019 w 2986019"/>
              <a:gd name="connsiteY0" fmla="*/ 1219645 h 1219645"/>
              <a:gd name="connsiteX1" fmla="*/ 1350378 w 2986019"/>
              <a:gd name="connsiteY1" fmla="*/ 573219 h 1219645"/>
              <a:gd name="connsiteX2" fmla="*/ 0 w 2986019"/>
              <a:gd name="connsiteY2" fmla="*/ 0 h 1219645"/>
              <a:gd name="connsiteX0" fmla="*/ 2921344 w 2921344"/>
              <a:gd name="connsiteY0" fmla="*/ 1309955 h 1309955"/>
              <a:gd name="connsiteX1" fmla="*/ 1285703 w 2921344"/>
              <a:gd name="connsiteY1" fmla="*/ 663529 h 1309955"/>
              <a:gd name="connsiteX2" fmla="*/ 0 w 2921344"/>
              <a:gd name="connsiteY2" fmla="*/ 0 h 1309955"/>
              <a:gd name="connsiteX0" fmla="*/ 2993438 w 2993438"/>
              <a:gd name="connsiteY0" fmla="*/ 1363593 h 1363593"/>
              <a:gd name="connsiteX1" fmla="*/ 1357797 w 2993438"/>
              <a:gd name="connsiteY1" fmla="*/ 717167 h 1363593"/>
              <a:gd name="connsiteX2" fmla="*/ 0 w 2993438"/>
              <a:gd name="connsiteY2" fmla="*/ 0 h 1363593"/>
              <a:gd name="connsiteX0" fmla="*/ 3039529 w 3039529"/>
              <a:gd name="connsiteY0" fmla="*/ 325692 h 717167"/>
              <a:gd name="connsiteX1" fmla="*/ 1357797 w 3039529"/>
              <a:gd name="connsiteY1" fmla="*/ 717167 h 717167"/>
              <a:gd name="connsiteX2" fmla="*/ 0 w 3039529"/>
              <a:gd name="connsiteY2" fmla="*/ 0 h 717167"/>
              <a:gd name="connsiteX0" fmla="*/ 3039529 w 3039529"/>
              <a:gd name="connsiteY0" fmla="*/ 325692 h 717167"/>
              <a:gd name="connsiteX1" fmla="*/ 1357797 w 3039529"/>
              <a:gd name="connsiteY1" fmla="*/ 717167 h 717167"/>
              <a:gd name="connsiteX2" fmla="*/ 279334 w 3039529"/>
              <a:gd name="connsiteY2" fmla="*/ 134640 h 717167"/>
              <a:gd name="connsiteX3" fmla="*/ 0 w 3039529"/>
              <a:gd name="connsiteY3" fmla="*/ 0 h 717167"/>
              <a:gd name="connsiteX0" fmla="*/ 3039529 w 3039529"/>
              <a:gd name="connsiteY0" fmla="*/ 495356 h 886831"/>
              <a:gd name="connsiteX1" fmla="*/ 1357797 w 3039529"/>
              <a:gd name="connsiteY1" fmla="*/ 886831 h 886831"/>
              <a:gd name="connsiteX2" fmla="*/ 356614 w 3039529"/>
              <a:gd name="connsiteY2" fmla="*/ 0 h 886831"/>
              <a:gd name="connsiteX3" fmla="*/ 0 w 3039529"/>
              <a:gd name="connsiteY3" fmla="*/ 169664 h 886831"/>
              <a:gd name="connsiteX0" fmla="*/ 3039529 w 3039529"/>
              <a:gd name="connsiteY0" fmla="*/ 325692 h 717167"/>
              <a:gd name="connsiteX1" fmla="*/ 1357797 w 3039529"/>
              <a:gd name="connsiteY1" fmla="*/ 717167 h 717167"/>
              <a:gd name="connsiteX2" fmla="*/ 213354 w 3039529"/>
              <a:gd name="connsiteY2" fmla="*/ 358633 h 717167"/>
              <a:gd name="connsiteX3" fmla="*/ 0 w 3039529"/>
              <a:gd name="connsiteY3" fmla="*/ 0 h 717167"/>
              <a:gd name="connsiteX0" fmla="*/ 3193753 w 3193753"/>
              <a:gd name="connsiteY0" fmla="*/ 1074062 h 1465537"/>
              <a:gd name="connsiteX1" fmla="*/ 1512021 w 3193753"/>
              <a:gd name="connsiteY1" fmla="*/ 1465537 h 1465537"/>
              <a:gd name="connsiteX2" fmla="*/ 367578 w 3193753"/>
              <a:gd name="connsiteY2" fmla="*/ 1107003 h 1465537"/>
              <a:gd name="connsiteX3" fmla="*/ 0 w 3193753"/>
              <a:gd name="connsiteY3" fmla="*/ 0 h 1465537"/>
              <a:gd name="connsiteX0" fmla="*/ 3193753 w 3193753"/>
              <a:gd name="connsiteY0" fmla="*/ 1074062 h 1465537"/>
              <a:gd name="connsiteX1" fmla="*/ 1512021 w 3193753"/>
              <a:gd name="connsiteY1" fmla="*/ 1465537 h 1465537"/>
              <a:gd name="connsiteX2" fmla="*/ 508947 w 3193753"/>
              <a:gd name="connsiteY2" fmla="*/ 1190161 h 1465537"/>
              <a:gd name="connsiteX3" fmla="*/ 0 w 3193753"/>
              <a:gd name="connsiteY3" fmla="*/ 0 h 1465537"/>
              <a:gd name="connsiteX0" fmla="*/ 3193753 w 3193753"/>
              <a:gd name="connsiteY0" fmla="*/ 1074062 h 1190161"/>
              <a:gd name="connsiteX1" fmla="*/ 1692071 w 3193753"/>
              <a:gd name="connsiteY1" fmla="*/ 1131356 h 1190161"/>
              <a:gd name="connsiteX2" fmla="*/ 508947 w 3193753"/>
              <a:gd name="connsiteY2" fmla="*/ 1190161 h 1190161"/>
              <a:gd name="connsiteX3" fmla="*/ 0 w 3193753"/>
              <a:gd name="connsiteY3" fmla="*/ 0 h 119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3753" h="1190161">
                <a:moveTo>
                  <a:pt x="3193753" y="1074062"/>
                </a:moveTo>
                <a:lnTo>
                  <a:pt x="1692071" y="1131356"/>
                </a:lnTo>
                <a:lnTo>
                  <a:pt x="508947" y="1190161"/>
                </a:lnTo>
                <a:lnTo>
                  <a:pt x="0" y="0"/>
                </a:lnTo>
              </a:path>
            </a:pathLst>
          </a:custGeom>
          <a:noFill/>
          <a:ln w="95250" cmpd="sng">
            <a:solidFill>
              <a:srgbClr val="D5EAF8">
                <a:alpha val="58039"/>
              </a:srgbClr>
            </a:solidFill>
          </a:ln>
          <a:effectLst>
            <a:glow rad="38100">
              <a:schemeClr val="accent5">
                <a:lumMod val="60000"/>
                <a:lumOff val="40000"/>
                <a:alpha val="20000"/>
              </a:schemeClr>
            </a:glow>
          </a:effectLst>
          <a:scene3d>
            <a:camera prst="orthographicFront"/>
            <a:lightRig rig="threePt" dir="t"/>
          </a:scene3d>
          <a:sp3d>
            <a:bevelT w="50800" h="317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127" name="Freeform 126"/>
          <p:cNvSpPr/>
          <p:nvPr/>
        </p:nvSpPr>
        <p:spPr>
          <a:xfrm rot="21321339">
            <a:off x="1662632" y="3312752"/>
            <a:ext cx="2452385" cy="1417017"/>
          </a:xfrm>
          <a:custGeom>
            <a:avLst/>
            <a:gdLst>
              <a:gd name="connsiteX0" fmla="*/ 3190875 w 3190875"/>
              <a:gd name="connsiteY0" fmla="*/ 276225 h 1343025"/>
              <a:gd name="connsiteX1" fmla="*/ 1171575 w 3190875"/>
              <a:gd name="connsiteY1" fmla="*/ 0 h 1343025"/>
              <a:gd name="connsiteX2" fmla="*/ 0 w 3190875"/>
              <a:gd name="connsiteY2" fmla="*/ 1343025 h 1343025"/>
              <a:gd name="connsiteX0" fmla="*/ 3190875 w 3190875"/>
              <a:gd name="connsiteY0" fmla="*/ 0 h 1567265"/>
              <a:gd name="connsiteX1" fmla="*/ 2101685 w 3190875"/>
              <a:gd name="connsiteY1" fmla="*/ 1567265 h 1567265"/>
              <a:gd name="connsiteX2" fmla="*/ 0 w 3190875"/>
              <a:gd name="connsiteY2" fmla="*/ 1066800 h 1567265"/>
              <a:gd name="connsiteX0" fmla="*/ 2452385 w 2452385"/>
              <a:gd name="connsiteY0" fmla="*/ 0 h 1417017"/>
              <a:gd name="connsiteX1" fmla="*/ 2101685 w 2452385"/>
              <a:gd name="connsiteY1" fmla="*/ 1417017 h 1417017"/>
              <a:gd name="connsiteX2" fmla="*/ 0 w 2452385"/>
              <a:gd name="connsiteY2" fmla="*/ 916552 h 141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2385" h="1417017">
                <a:moveTo>
                  <a:pt x="2452385" y="0"/>
                </a:moveTo>
                <a:lnTo>
                  <a:pt x="2101685" y="1417017"/>
                </a:lnTo>
                <a:lnTo>
                  <a:pt x="0" y="916552"/>
                </a:lnTo>
              </a:path>
            </a:pathLst>
          </a:custGeom>
          <a:noFill/>
          <a:ln w="95250" cmpd="sng">
            <a:solidFill>
              <a:srgbClr val="D5EAF8">
                <a:alpha val="58039"/>
              </a:srgbClr>
            </a:solidFill>
          </a:ln>
          <a:effectLst>
            <a:glow rad="38100">
              <a:schemeClr val="accent5">
                <a:lumMod val="60000"/>
                <a:lumOff val="40000"/>
                <a:alpha val="20000"/>
              </a:schemeClr>
            </a:glow>
          </a:effectLst>
          <a:scene3d>
            <a:camera prst="orthographicFront"/>
            <a:lightRig rig="threePt" dir="t"/>
          </a:scene3d>
          <a:sp3d>
            <a:bevelT w="50800" h="317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 rot="21321339">
            <a:off x="1348795" y="3047421"/>
            <a:ext cx="2915991" cy="606742"/>
          </a:xfrm>
          <a:custGeom>
            <a:avLst/>
            <a:gdLst>
              <a:gd name="connsiteX0" fmla="*/ 3190875 w 3190875"/>
              <a:gd name="connsiteY0" fmla="*/ 276225 h 1343025"/>
              <a:gd name="connsiteX1" fmla="*/ 1171575 w 3190875"/>
              <a:gd name="connsiteY1" fmla="*/ 0 h 1343025"/>
              <a:gd name="connsiteX2" fmla="*/ 0 w 3190875"/>
              <a:gd name="connsiteY2" fmla="*/ 1343025 h 1343025"/>
              <a:gd name="connsiteX0" fmla="*/ 3190875 w 3190875"/>
              <a:gd name="connsiteY0" fmla="*/ 0 h 1567265"/>
              <a:gd name="connsiteX1" fmla="*/ 2101685 w 3190875"/>
              <a:gd name="connsiteY1" fmla="*/ 1567265 h 1567265"/>
              <a:gd name="connsiteX2" fmla="*/ 0 w 3190875"/>
              <a:gd name="connsiteY2" fmla="*/ 1066800 h 1567265"/>
              <a:gd name="connsiteX0" fmla="*/ 2452385 w 2452385"/>
              <a:gd name="connsiteY0" fmla="*/ 0 h 1417017"/>
              <a:gd name="connsiteX1" fmla="*/ 2101685 w 2452385"/>
              <a:gd name="connsiteY1" fmla="*/ 1417017 h 1417017"/>
              <a:gd name="connsiteX2" fmla="*/ 0 w 2452385"/>
              <a:gd name="connsiteY2" fmla="*/ 916552 h 1417017"/>
              <a:gd name="connsiteX0" fmla="*/ 2452385 w 2452385"/>
              <a:gd name="connsiteY0" fmla="*/ 0 h 1523294"/>
              <a:gd name="connsiteX1" fmla="*/ 1586564 w 2452385"/>
              <a:gd name="connsiteY1" fmla="*/ 1523294 h 1523294"/>
              <a:gd name="connsiteX2" fmla="*/ 0 w 2452385"/>
              <a:gd name="connsiteY2" fmla="*/ 916552 h 1523294"/>
              <a:gd name="connsiteX0" fmla="*/ 2452385 w 2452385"/>
              <a:gd name="connsiteY0" fmla="*/ 0 h 1523294"/>
              <a:gd name="connsiteX1" fmla="*/ 1586564 w 2452385"/>
              <a:gd name="connsiteY1" fmla="*/ 1523294 h 1523294"/>
              <a:gd name="connsiteX2" fmla="*/ 0 w 2452385"/>
              <a:gd name="connsiteY2" fmla="*/ 916552 h 1523294"/>
              <a:gd name="connsiteX0" fmla="*/ 2452385 w 2452385"/>
              <a:gd name="connsiteY0" fmla="*/ 0 h 1523294"/>
              <a:gd name="connsiteX1" fmla="*/ 1586564 w 2452385"/>
              <a:gd name="connsiteY1" fmla="*/ 1523294 h 1523294"/>
              <a:gd name="connsiteX2" fmla="*/ 0 w 2452385"/>
              <a:gd name="connsiteY2" fmla="*/ 916552 h 1523294"/>
              <a:gd name="connsiteX0" fmla="*/ 2915991 w 2915991"/>
              <a:gd name="connsiteY0" fmla="*/ 258319 h 606742"/>
              <a:gd name="connsiteX1" fmla="*/ 1586564 w 2915991"/>
              <a:gd name="connsiteY1" fmla="*/ 606742 h 606742"/>
              <a:gd name="connsiteX2" fmla="*/ 0 w 2915991"/>
              <a:gd name="connsiteY2" fmla="*/ 0 h 60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15991" h="606742">
                <a:moveTo>
                  <a:pt x="2915991" y="258319"/>
                </a:moveTo>
                <a:lnTo>
                  <a:pt x="1586564" y="606742"/>
                </a:lnTo>
                <a:cubicBezTo>
                  <a:pt x="1467286" y="577927"/>
                  <a:pt x="65905" y="38814"/>
                  <a:pt x="0" y="0"/>
                </a:cubicBezTo>
              </a:path>
            </a:pathLst>
          </a:custGeom>
          <a:noFill/>
          <a:ln w="95250" cmpd="sng">
            <a:solidFill>
              <a:srgbClr val="D5EAF8">
                <a:alpha val="58039"/>
              </a:srgbClr>
            </a:solidFill>
          </a:ln>
          <a:effectLst>
            <a:glow rad="38100">
              <a:schemeClr val="accent5">
                <a:lumMod val="60000"/>
                <a:lumOff val="40000"/>
                <a:alpha val="20000"/>
              </a:schemeClr>
            </a:glow>
          </a:effectLst>
          <a:scene3d>
            <a:camera prst="orthographicFront"/>
            <a:lightRig rig="threePt" dir="t"/>
          </a:scene3d>
          <a:sp3d>
            <a:bevelT w="50800" h="317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 rot="21321339">
            <a:off x="1335307" y="1741558"/>
            <a:ext cx="2837520" cy="1067423"/>
          </a:xfrm>
          <a:custGeom>
            <a:avLst/>
            <a:gdLst>
              <a:gd name="connsiteX0" fmla="*/ 3190875 w 3190875"/>
              <a:gd name="connsiteY0" fmla="*/ 276225 h 1343025"/>
              <a:gd name="connsiteX1" fmla="*/ 1171575 w 3190875"/>
              <a:gd name="connsiteY1" fmla="*/ 0 h 1343025"/>
              <a:gd name="connsiteX2" fmla="*/ 0 w 3190875"/>
              <a:gd name="connsiteY2" fmla="*/ 1343025 h 1343025"/>
              <a:gd name="connsiteX0" fmla="*/ 3190875 w 3190875"/>
              <a:gd name="connsiteY0" fmla="*/ 0 h 1567265"/>
              <a:gd name="connsiteX1" fmla="*/ 2101685 w 3190875"/>
              <a:gd name="connsiteY1" fmla="*/ 1567265 h 1567265"/>
              <a:gd name="connsiteX2" fmla="*/ 0 w 3190875"/>
              <a:gd name="connsiteY2" fmla="*/ 1066800 h 1567265"/>
              <a:gd name="connsiteX0" fmla="*/ 2452385 w 2452385"/>
              <a:gd name="connsiteY0" fmla="*/ 0 h 1417017"/>
              <a:gd name="connsiteX1" fmla="*/ 2101685 w 2452385"/>
              <a:gd name="connsiteY1" fmla="*/ 1417017 h 1417017"/>
              <a:gd name="connsiteX2" fmla="*/ 0 w 2452385"/>
              <a:gd name="connsiteY2" fmla="*/ 916552 h 1417017"/>
              <a:gd name="connsiteX0" fmla="*/ 2452385 w 2452385"/>
              <a:gd name="connsiteY0" fmla="*/ 0 h 1523294"/>
              <a:gd name="connsiteX1" fmla="*/ 1586564 w 2452385"/>
              <a:gd name="connsiteY1" fmla="*/ 1523294 h 1523294"/>
              <a:gd name="connsiteX2" fmla="*/ 0 w 2452385"/>
              <a:gd name="connsiteY2" fmla="*/ 916552 h 1523294"/>
              <a:gd name="connsiteX0" fmla="*/ 2452385 w 2452385"/>
              <a:gd name="connsiteY0" fmla="*/ 0 h 1523294"/>
              <a:gd name="connsiteX1" fmla="*/ 1586564 w 2452385"/>
              <a:gd name="connsiteY1" fmla="*/ 1523294 h 1523294"/>
              <a:gd name="connsiteX2" fmla="*/ 0 w 2452385"/>
              <a:gd name="connsiteY2" fmla="*/ 916552 h 1523294"/>
              <a:gd name="connsiteX0" fmla="*/ 2452385 w 2452385"/>
              <a:gd name="connsiteY0" fmla="*/ 0 h 1523294"/>
              <a:gd name="connsiteX1" fmla="*/ 1586564 w 2452385"/>
              <a:gd name="connsiteY1" fmla="*/ 1523294 h 1523294"/>
              <a:gd name="connsiteX2" fmla="*/ 0 w 2452385"/>
              <a:gd name="connsiteY2" fmla="*/ 916552 h 1523294"/>
              <a:gd name="connsiteX0" fmla="*/ 2915991 w 2915991"/>
              <a:gd name="connsiteY0" fmla="*/ 258319 h 606742"/>
              <a:gd name="connsiteX1" fmla="*/ 1586564 w 2915991"/>
              <a:gd name="connsiteY1" fmla="*/ 606742 h 606742"/>
              <a:gd name="connsiteX2" fmla="*/ 0 w 2915991"/>
              <a:gd name="connsiteY2" fmla="*/ 0 h 606742"/>
              <a:gd name="connsiteX0" fmla="*/ 2837520 w 2837520"/>
              <a:gd name="connsiteY0" fmla="*/ 1067423 h 1067423"/>
              <a:gd name="connsiteX1" fmla="*/ 1586564 w 2837520"/>
              <a:gd name="connsiteY1" fmla="*/ 606742 h 1067423"/>
              <a:gd name="connsiteX2" fmla="*/ 0 w 2837520"/>
              <a:gd name="connsiteY2" fmla="*/ 0 h 1067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7520" h="1067423">
                <a:moveTo>
                  <a:pt x="2837520" y="1067423"/>
                </a:moveTo>
                <a:lnTo>
                  <a:pt x="1586564" y="606742"/>
                </a:lnTo>
                <a:cubicBezTo>
                  <a:pt x="1467286" y="577927"/>
                  <a:pt x="65905" y="38814"/>
                  <a:pt x="0" y="0"/>
                </a:cubicBezTo>
              </a:path>
            </a:pathLst>
          </a:custGeom>
          <a:noFill/>
          <a:ln w="95250" cmpd="sng">
            <a:solidFill>
              <a:srgbClr val="D5EAF8">
                <a:alpha val="58039"/>
              </a:srgbClr>
            </a:solidFill>
          </a:ln>
          <a:effectLst>
            <a:glow rad="38100">
              <a:schemeClr val="accent5">
                <a:lumMod val="60000"/>
                <a:lumOff val="40000"/>
                <a:alpha val="20000"/>
              </a:schemeClr>
            </a:glow>
          </a:effectLst>
          <a:scene3d>
            <a:camera prst="orthographicFront"/>
            <a:lightRig rig="threePt" dir="t"/>
          </a:scene3d>
          <a:sp3d>
            <a:bevelT w="50800" h="317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 rot="21321339" flipV="1">
            <a:off x="1311016" y="1439827"/>
            <a:ext cx="2977525" cy="1195856"/>
          </a:xfrm>
          <a:custGeom>
            <a:avLst/>
            <a:gdLst>
              <a:gd name="connsiteX0" fmla="*/ 3190875 w 3190875"/>
              <a:gd name="connsiteY0" fmla="*/ 276225 h 1343025"/>
              <a:gd name="connsiteX1" fmla="*/ 1171575 w 3190875"/>
              <a:gd name="connsiteY1" fmla="*/ 0 h 1343025"/>
              <a:gd name="connsiteX2" fmla="*/ 0 w 3190875"/>
              <a:gd name="connsiteY2" fmla="*/ 1343025 h 1343025"/>
              <a:gd name="connsiteX0" fmla="*/ 3190875 w 3190875"/>
              <a:gd name="connsiteY0" fmla="*/ 0 h 1567265"/>
              <a:gd name="connsiteX1" fmla="*/ 2101685 w 3190875"/>
              <a:gd name="connsiteY1" fmla="*/ 1567265 h 1567265"/>
              <a:gd name="connsiteX2" fmla="*/ 0 w 3190875"/>
              <a:gd name="connsiteY2" fmla="*/ 1066800 h 1567265"/>
              <a:gd name="connsiteX0" fmla="*/ 2452385 w 2452385"/>
              <a:gd name="connsiteY0" fmla="*/ 0 h 1417017"/>
              <a:gd name="connsiteX1" fmla="*/ 2101685 w 2452385"/>
              <a:gd name="connsiteY1" fmla="*/ 1417017 h 1417017"/>
              <a:gd name="connsiteX2" fmla="*/ 0 w 2452385"/>
              <a:gd name="connsiteY2" fmla="*/ 916552 h 1417017"/>
              <a:gd name="connsiteX0" fmla="*/ 2452385 w 2452385"/>
              <a:gd name="connsiteY0" fmla="*/ 0 h 1523294"/>
              <a:gd name="connsiteX1" fmla="*/ 1586564 w 2452385"/>
              <a:gd name="connsiteY1" fmla="*/ 1523294 h 1523294"/>
              <a:gd name="connsiteX2" fmla="*/ 0 w 2452385"/>
              <a:gd name="connsiteY2" fmla="*/ 916552 h 1523294"/>
              <a:gd name="connsiteX0" fmla="*/ 2452385 w 2452385"/>
              <a:gd name="connsiteY0" fmla="*/ 0 h 1523294"/>
              <a:gd name="connsiteX1" fmla="*/ 1586564 w 2452385"/>
              <a:gd name="connsiteY1" fmla="*/ 1523294 h 1523294"/>
              <a:gd name="connsiteX2" fmla="*/ 0 w 2452385"/>
              <a:gd name="connsiteY2" fmla="*/ 916552 h 1523294"/>
              <a:gd name="connsiteX0" fmla="*/ 2452385 w 2452385"/>
              <a:gd name="connsiteY0" fmla="*/ 0 h 1523294"/>
              <a:gd name="connsiteX1" fmla="*/ 1586564 w 2452385"/>
              <a:gd name="connsiteY1" fmla="*/ 1523294 h 1523294"/>
              <a:gd name="connsiteX2" fmla="*/ 0 w 2452385"/>
              <a:gd name="connsiteY2" fmla="*/ 916552 h 1523294"/>
              <a:gd name="connsiteX0" fmla="*/ 2915991 w 2915991"/>
              <a:gd name="connsiteY0" fmla="*/ 258319 h 606742"/>
              <a:gd name="connsiteX1" fmla="*/ 1586564 w 2915991"/>
              <a:gd name="connsiteY1" fmla="*/ 606742 h 606742"/>
              <a:gd name="connsiteX2" fmla="*/ 0 w 2915991"/>
              <a:gd name="connsiteY2" fmla="*/ 0 h 606742"/>
              <a:gd name="connsiteX0" fmla="*/ 2977525 w 2977525"/>
              <a:gd name="connsiteY0" fmla="*/ 0 h 1599515"/>
              <a:gd name="connsiteX1" fmla="*/ 1586564 w 2977525"/>
              <a:gd name="connsiteY1" fmla="*/ 1599515 h 1599515"/>
              <a:gd name="connsiteX2" fmla="*/ 0 w 2977525"/>
              <a:gd name="connsiteY2" fmla="*/ 992773 h 1599515"/>
              <a:gd name="connsiteX0" fmla="*/ 2977525 w 2977525"/>
              <a:gd name="connsiteY0" fmla="*/ 0 h 1420529"/>
              <a:gd name="connsiteX1" fmla="*/ 2413419 w 2977525"/>
              <a:gd name="connsiteY1" fmla="*/ 1420529 h 1420529"/>
              <a:gd name="connsiteX2" fmla="*/ 0 w 2977525"/>
              <a:gd name="connsiteY2" fmla="*/ 992773 h 1420529"/>
              <a:gd name="connsiteX0" fmla="*/ 2977525 w 2977525"/>
              <a:gd name="connsiteY0" fmla="*/ 0 h 1420529"/>
              <a:gd name="connsiteX1" fmla="*/ 2413419 w 2977525"/>
              <a:gd name="connsiteY1" fmla="*/ 1420529 h 1420529"/>
              <a:gd name="connsiteX2" fmla="*/ 0 w 2977525"/>
              <a:gd name="connsiteY2" fmla="*/ 992773 h 1420529"/>
              <a:gd name="connsiteX0" fmla="*/ 2977525 w 2977525"/>
              <a:gd name="connsiteY0" fmla="*/ 0 h 1420529"/>
              <a:gd name="connsiteX1" fmla="*/ 2413419 w 2977525"/>
              <a:gd name="connsiteY1" fmla="*/ 1420529 h 1420529"/>
              <a:gd name="connsiteX2" fmla="*/ 0 w 2977525"/>
              <a:gd name="connsiteY2" fmla="*/ 992773 h 1420529"/>
              <a:gd name="connsiteX0" fmla="*/ 2977525 w 2977525"/>
              <a:gd name="connsiteY0" fmla="*/ 0 h 1307206"/>
              <a:gd name="connsiteX1" fmla="*/ 2466158 w 2977525"/>
              <a:gd name="connsiteY1" fmla="*/ 1307206 h 1307206"/>
              <a:gd name="connsiteX2" fmla="*/ 0 w 2977525"/>
              <a:gd name="connsiteY2" fmla="*/ 992773 h 130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7525" h="1307206">
                <a:moveTo>
                  <a:pt x="2977525" y="0"/>
                </a:moveTo>
                <a:cubicBezTo>
                  <a:pt x="2929322" y="81070"/>
                  <a:pt x="2521956" y="1225462"/>
                  <a:pt x="2466158" y="1307206"/>
                </a:cubicBezTo>
                <a:cubicBezTo>
                  <a:pt x="2346880" y="1278391"/>
                  <a:pt x="65905" y="1031587"/>
                  <a:pt x="0" y="992773"/>
                </a:cubicBezTo>
              </a:path>
            </a:pathLst>
          </a:custGeom>
          <a:noFill/>
          <a:ln w="95250" cmpd="sng">
            <a:solidFill>
              <a:srgbClr val="D5EAF8">
                <a:alpha val="58039"/>
              </a:srgbClr>
            </a:solidFill>
          </a:ln>
          <a:effectLst>
            <a:glow rad="38100">
              <a:schemeClr val="accent5">
                <a:lumMod val="60000"/>
                <a:lumOff val="40000"/>
                <a:alpha val="20000"/>
              </a:schemeClr>
            </a:glow>
          </a:effectLst>
          <a:scene3d>
            <a:camera prst="orthographicFront"/>
            <a:lightRig rig="threePt" dir="t"/>
          </a:scene3d>
          <a:sp3d>
            <a:bevelT w="50800" h="317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844532" y="2221386"/>
            <a:ext cx="107758" cy="107758"/>
          </a:xfrm>
          <a:prstGeom prst="ellipse">
            <a:avLst/>
          </a:prstGeom>
          <a:solidFill>
            <a:srgbClr val="FF6600"/>
          </a:solidFill>
          <a:ln w="12700" cmpd="sng">
            <a:noFill/>
          </a:ln>
          <a:effectLst>
            <a:glow rad="50800">
              <a:srgbClr val="FF6600">
                <a:alpha val="4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4844532" y="2221386"/>
            <a:ext cx="107758" cy="107758"/>
          </a:xfrm>
          <a:prstGeom prst="ellipse">
            <a:avLst/>
          </a:prstGeom>
          <a:solidFill>
            <a:srgbClr val="FF6600"/>
          </a:solidFill>
          <a:ln w="12700" cmpd="sng">
            <a:noFill/>
          </a:ln>
          <a:effectLst>
            <a:glow rad="50800">
              <a:srgbClr val="FF6600">
                <a:alpha val="4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4869933" y="2449986"/>
            <a:ext cx="107758" cy="107758"/>
          </a:xfrm>
          <a:prstGeom prst="ellipse">
            <a:avLst/>
          </a:prstGeom>
          <a:solidFill>
            <a:srgbClr val="FF6600"/>
          </a:solidFill>
          <a:ln w="12700" cmpd="sng">
            <a:noFill/>
          </a:ln>
          <a:effectLst>
            <a:glow rad="50800">
              <a:srgbClr val="FF6600">
                <a:alpha val="4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869933" y="2449986"/>
            <a:ext cx="107758" cy="107758"/>
          </a:xfrm>
          <a:prstGeom prst="ellipse">
            <a:avLst/>
          </a:prstGeom>
          <a:solidFill>
            <a:srgbClr val="FF6600"/>
          </a:solidFill>
          <a:ln w="12700" cmpd="sng">
            <a:noFill/>
          </a:ln>
          <a:effectLst>
            <a:glow rad="50800">
              <a:srgbClr val="FF6600">
                <a:alpha val="4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884345" y="2729013"/>
            <a:ext cx="107758" cy="107758"/>
          </a:xfrm>
          <a:prstGeom prst="ellipse">
            <a:avLst/>
          </a:prstGeom>
          <a:solidFill>
            <a:srgbClr val="FF6600"/>
          </a:solidFill>
          <a:ln w="12700" cmpd="sng">
            <a:noFill/>
          </a:ln>
          <a:effectLst>
            <a:glow rad="50800">
              <a:srgbClr val="FF6600">
                <a:alpha val="4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884345" y="2729013"/>
            <a:ext cx="107758" cy="107758"/>
          </a:xfrm>
          <a:prstGeom prst="ellipse">
            <a:avLst/>
          </a:prstGeom>
          <a:solidFill>
            <a:srgbClr val="FF6600"/>
          </a:solidFill>
          <a:ln w="12700" cmpd="sng">
            <a:noFill/>
          </a:ln>
          <a:effectLst>
            <a:glow rad="50800">
              <a:srgbClr val="FF6600">
                <a:alpha val="4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4869933" y="2993325"/>
            <a:ext cx="107758" cy="107758"/>
          </a:xfrm>
          <a:prstGeom prst="ellipse">
            <a:avLst/>
          </a:prstGeom>
          <a:solidFill>
            <a:srgbClr val="FF6600"/>
          </a:solidFill>
          <a:ln w="12700" cmpd="sng">
            <a:noFill/>
          </a:ln>
          <a:effectLst>
            <a:glow rad="50800">
              <a:srgbClr val="FF6600">
                <a:alpha val="4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869933" y="2993325"/>
            <a:ext cx="107758" cy="107758"/>
          </a:xfrm>
          <a:prstGeom prst="ellipse">
            <a:avLst/>
          </a:prstGeom>
          <a:solidFill>
            <a:srgbClr val="FF6600"/>
          </a:solidFill>
          <a:ln w="12700" cmpd="sng">
            <a:noFill/>
          </a:ln>
          <a:effectLst>
            <a:glow rad="50800">
              <a:srgbClr val="FF6600">
                <a:alpha val="4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4658178" y="3288132"/>
            <a:ext cx="107758" cy="107758"/>
          </a:xfrm>
          <a:prstGeom prst="ellipse">
            <a:avLst/>
          </a:prstGeom>
          <a:solidFill>
            <a:srgbClr val="FF6600"/>
          </a:solidFill>
          <a:ln w="12700" cmpd="sng">
            <a:noFill/>
          </a:ln>
          <a:effectLst>
            <a:glow rad="50800">
              <a:srgbClr val="FF6600">
                <a:alpha val="4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4658178" y="3288132"/>
            <a:ext cx="107758" cy="107758"/>
          </a:xfrm>
          <a:prstGeom prst="ellipse">
            <a:avLst/>
          </a:prstGeom>
          <a:solidFill>
            <a:srgbClr val="FF6600"/>
          </a:solidFill>
          <a:ln w="12700" cmpd="sng">
            <a:noFill/>
          </a:ln>
          <a:effectLst>
            <a:glow rad="50800">
              <a:srgbClr val="FF6600">
                <a:alpha val="4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3977577" y="3374184"/>
            <a:ext cx="107758" cy="107758"/>
          </a:xfrm>
          <a:prstGeom prst="ellipse">
            <a:avLst/>
          </a:prstGeom>
          <a:solidFill>
            <a:srgbClr val="FF6600"/>
          </a:solidFill>
          <a:ln w="12700" cmpd="sng">
            <a:noFill/>
          </a:ln>
          <a:effectLst>
            <a:glow rad="50800">
              <a:srgbClr val="FF6600">
                <a:alpha val="4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3977577" y="3374184"/>
            <a:ext cx="107758" cy="107758"/>
          </a:xfrm>
          <a:prstGeom prst="ellipse">
            <a:avLst/>
          </a:prstGeom>
          <a:solidFill>
            <a:srgbClr val="FF6600"/>
          </a:solidFill>
          <a:ln w="12700" cmpd="sng">
            <a:noFill/>
          </a:ln>
          <a:effectLst>
            <a:glow rad="50800">
              <a:srgbClr val="FF6600">
                <a:alpha val="4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3923697" y="3233379"/>
            <a:ext cx="107758" cy="107758"/>
          </a:xfrm>
          <a:prstGeom prst="ellipse">
            <a:avLst/>
          </a:prstGeom>
          <a:solidFill>
            <a:srgbClr val="FF6600"/>
          </a:solidFill>
          <a:ln w="12700" cmpd="sng">
            <a:noFill/>
          </a:ln>
          <a:effectLst>
            <a:glow rad="50800">
              <a:srgbClr val="FF6600">
                <a:alpha val="4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3923697" y="3233379"/>
            <a:ext cx="107758" cy="107758"/>
          </a:xfrm>
          <a:prstGeom prst="ellipse">
            <a:avLst/>
          </a:prstGeom>
          <a:solidFill>
            <a:srgbClr val="FF6600"/>
          </a:solidFill>
          <a:ln w="12700" cmpd="sng">
            <a:noFill/>
          </a:ln>
          <a:effectLst>
            <a:glow rad="50800">
              <a:srgbClr val="FF6600">
                <a:alpha val="4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3941952" y="2598081"/>
            <a:ext cx="107758" cy="107758"/>
          </a:xfrm>
          <a:prstGeom prst="ellipse">
            <a:avLst/>
          </a:prstGeom>
          <a:solidFill>
            <a:srgbClr val="FF6600"/>
          </a:solidFill>
          <a:ln w="12700" cmpd="sng">
            <a:noFill/>
          </a:ln>
          <a:effectLst>
            <a:glow rad="50800">
              <a:srgbClr val="FF6600">
                <a:alpha val="4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3941952" y="2598081"/>
            <a:ext cx="107758" cy="107758"/>
          </a:xfrm>
          <a:prstGeom prst="ellipse">
            <a:avLst/>
          </a:prstGeom>
          <a:solidFill>
            <a:srgbClr val="FF6600"/>
          </a:solidFill>
          <a:ln w="12700" cmpd="sng">
            <a:noFill/>
          </a:ln>
          <a:effectLst>
            <a:glow rad="50800">
              <a:srgbClr val="FF6600">
                <a:alpha val="4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4208007" y="2363559"/>
            <a:ext cx="107758" cy="107758"/>
          </a:xfrm>
          <a:prstGeom prst="ellipse">
            <a:avLst/>
          </a:prstGeom>
          <a:solidFill>
            <a:srgbClr val="FF6600"/>
          </a:solidFill>
          <a:ln w="12700" cmpd="sng">
            <a:noFill/>
          </a:ln>
          <a:effectLst>
            <a:glow rad="50800">
              <a:srgbClr val="FF6600">
                <a:alpha val="4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4208007" y="2363559"/>
            <a:ext cx="107758" cy="107758"/>
          </a:xfrm>
          <a:prstGeom prst="ellipse">
            <a:avLst/>
          </a:prstGeom>
          <a:solidFill>
            <a:srgbClr val="FF6600"/>
          </a:solidFill>
          <a:ln w="12700" cmpd="sng">
            <a:noFill/>
          </a:ln>
          <a:effectLst>
            <a:glow rad="50800">
              <a:srgbClr val="FF6600">
                <a:alpha val="4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2424" y="913237"/>
            <a:ext cx="3959165" cy="4080986"/>
          </a:xfrm>
          <a:prstGeom prst="rect">
            <a:avLst/>
          </a:prstGeom>
          <a:noFill/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379413" y="401160"/>
            <a:ext cx="8458200" cy="457200"/>
          </a:xfrm>
        </p:spPr>
        <p:txBody>
          <a:bodyPr/>
          <a:lstStyle/>
          <a:p>
            <a:r>
              <a:rPr lang="zh-CN" altLang="en-US" dirty="0" smtClean="0"/>
              <a:t>单入多出 协议共享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 rot="4066714">
            <a:off x="5587483" y="2157663"/>
            <a:ext cx="965772" cy="338554"/>
          </a:xfrm>
          <a:prstGeom prst="rect">
            <a:avLst/>
          </a:prstGeom>
          <a:noFill/>
        </p:spPr>
        <p:txBody>
          <a:bodyPr spcFirstLastPara="1" wrap="none" lIns="91418" tIns="45709" rIns="91418" bIns="45709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  <a:effectLst>
                  <a:outerShdw blurRad="63500" algn="c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OBJECT</a:t>
            </a:r>
          </a:p>
        </p:txBody>
      </p:sp>
      <p:sp>
        <p:nvSpPr>
          <p:cNvPr id="33" name="TextBox 32"/>
          <p:cNvSpPr txBox="1"/>
          <p:nvPr/>
        </p:nvSpPr>
        <p:spPr>
          <a:xfrm rot="17576051">
            <a:off x="5416216" y="3392199"/>
            <a:ext cx="1407486" cy="338554"/>
          </a:xfrm>
          <a:prstGeom prst="rect">
            <a:avLst/>
          </a:prstGeom>
          <a:noFill/>
        </p:spPr>
        <p:txBody>
          <a:bodyPr spcFirstLastPara="1" wrap="none" lIns="91418" tIns="45709" rIns="91418" bIns="45709" numCol="1" rtlCol="0">
            <a:prstTxWarp prst="textArchDown">
              <a:avLst/>
            </a:prstTxWarp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  <a:effectLst>
                  <a:outerShdw blurRad="63500" algn="c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SWIFT</a:t>
            </a:r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 rot="8100000">
            <a:off x="6282600" y="2834391"/>
            <a:ext cx="182880" cy="182880"/>
          </a:xfrm>
          <a:prstGeom prst="line">
            <a:avLst/>
          </a:pr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3922604">
            <a:off x="2550662" y="3416460"/>
            <a:ext cx="1001012" cy="338554"/>
          </a:xfrm>
          <a:prstGeom prst="rect">
            <a:avLst/>
          </a:prstGeom>
          <a:noFill/>
        </p:spPr>
        <p:txBody>
          <a:bodyPr spcFirstLastPara="1" wrap="none" lIns="91418" tIns="45709" rIns="91418" bIns="45709" numCol="1" rtlCol="0">
            <a:prstTxWarp prst="textArchDown">
              <a:avLst/>
            </a:prstTxWarp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  <a:effectLst>
                  <a:outerShdw blurRad="63500" algn="c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NFS</a:t>
            </a:r>
          </a:p>
        </p:txBody>
      </p:sp>
      <p:cxnSp>
        <p:nvCxnSpPr>
          <p:cNvPr id="60" name="Straight Connector 59"/>
          <p:cNvCxnSpPr/>
          <p:nvPr/>
        </p:nvCxnSpPr>
        <p:spPr>
          <a:xfrm rot="8100000">
            <a:off x="2688209" y="2834391"/>
            <a:ext cx="182880" cy="182880"/>
          </a:xfrm>
          <a:prstGeom prst="line">
            <a:avLst/>
          </a:pr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20143602">
            <a:off x="4734583" y="4273416"/>
            <a:ext cx="1064720" cy="338554"/>
          </a:xfrm>
          <a:prstGeom prst="rect">
            <a:avLst/>
          </a:prstGeom>
          <a:noFill/>
        </p:spPr>
        <p:txBody>
          <a:bodyPr spcFirstLastPara="1" wrap="none" lIns="91418" tIns="45709" rIns="91418" bIns="45709" numCol="1" rtlCol="0">
            <a:prstTxWarp prst="textArchDown">
              <a:avLst/>
            </a:prstTxWarp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  <a:effectLst>
                  <a:outerShdw blurRad="63500" algn="c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S3</a:t>
            </a:r>
          </a:p>
        </p:txBody>
      </p:sp>
      <p:sp>
        <p:nvSpPr>
          <p:cNvPr id="30" name="TextBox 29"/>
          <p:cNvSpPr txBox="1"/>
          <p:nvPr/>
        </p:nvSpPr>
        <p:spPr>
          <a:xfrm rot="1595509">
            <a:off x="3369364" y="4289793"/>
            <a:ext cx="1077560" cy="338554"/>
          </a:xfrm>
          <a:prstGeom prst="rect">
            <a:avLst/>
          </a:prstGeom>
          <a:noFill/>
        </p:spPr>
        <p:txBody>
          <a:bodyPr wrap="none" lIns="91418" tIns="45709" rIns="91418" bIns="45709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63500" algn="ctr" rotWithShape="0">
                    <a:prstClr val="black"/>
                  </a:outerShdw>
                </a:effectLst>
              </a:rPr>
              <a:t>NDMP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5757038" y="4118306"/>
            <a:ext cx="182880" cy="182880"/>
          </a:xfrm>
          <a:prstGeom prst="line">
            <a:avLst/>
          </a:pr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3202346" y="4118306"/>
            <a:ext cx="182880" cy="182880"/>
          </a:xfrm>
          <a:prstGeom prst="line">
            <a:avLst/>
          </a:pr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384699">
            <a:off x="4583575" y="1295853"/>
            <a:ext cx="1222098" cy="338554"/>
          </a:xfrm>
          <a:prstGeom prst="rect">
            <a:avLst/>
          </a:prstGeom>
          <a:noFill/>
        </p:spPr>
        <p:txBody>
          <a:bodyPr spcFirstLastPara="1" wrap="none" lIns="91418" tIns="45709" rIns="91418" bIns="45709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  <a:effectLst>
                  <a:outerShdw blurRad="63500" algn="c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HDFS</a:t>
            </a:r>
          </a:p>
        </p:txBody>
      </p:sp>
      <p:cxnSp>
        <p:nvCxnSpPr>
          <p:cNvPr id="58" name="Straight Connector 57"/>
          <p:cNvCxnSpPr/>
          <p:nvPr/>
        </p:nvCxnSpPr>
        <p:spPr>
          <a:xfrm rot="2700000">
            <a:off x="4481355" y="1042469"/>
            <a:ext cx="182880" cy="182880"/>
          </a:xfrm>
          <a:prstGeom prst="line">
            <a:avLst/>
          </a:pr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20378280">
            <a:off x="3524758" y="1290786"/>
            <a:ext cx="854840" cy="338554"/>
          </a:xfrm>
          <a:prstGeom prst="rect">
            <a:avLst/>
          </a:prstGeom>
          <a:noFill/>
        </p:spPr>
        <p:txBody>
          <a:bodyPr spcFirstLastPara="1" wrap="none" lIns="91418" tIns="45709" rIns="91418" bIns="45709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  <a:effectLst>
                  <a:outerShdw blurRad="63500" algn="c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FTP</a:t>
            </a:r>
          </a:p>
        </p:txBody>
      </p:sp>
      <p:cxnSp>
        <p:nvCxnSpPr>
          <p:cNvPr id="55" name="Straight Connector 54"/>
          <p:cNvCxnSpPr/>
          <p:nvPr/>
        </p:nvCxnSpPr>
        <p:spPr>
          <a:xfrm rot="5400000">
            <a:off x="5754658" y="1567771"/>
            <a:ext cx="182880" cy="182880"/>
          </a:xfrm>
          <a:prstGeom prst="line">
            <a:avLst/>
          </a:pr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7596811">
            <a:off x="2648897" y="2136612"/>
            <a:ext cx="907190" cy="338554"/>
          </a:xfrm>
          <a:prstGeom prst="rect">
            <a:avLst/>
          </a:prstGeom>
          <a:noFill/>
        </p:spPr>
        <p:txBody>
          <a:bodyPr spcFirstLastPara="1" wrap="none" lIns="91418" tIns="45709" rIns="91418" bIns="45709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  <a:effectLst>
                  <a:outerShdw blurRad="63500" algn="c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SMB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14687" y="1572533"/>
            <a:ext cx="182880" cy="182880"/>
          </a:xfrm>
          <a:prstGeom prst="line">
            <a:avLst/>
          </a:pr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2700000">
            <a:off x="4481355" y="4643977"/>
            <a:ext cx="182880" cy="182880"/>
          </a:xfrm>
          <a:prstGeom prst="line">
            <a:avLst/>
          </a:pr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1" name="blue"/>
          <p:cNvGrpSpPr/>
          <p:nvPr/>
        </p:nvGrpSpPr>
        <p:grpSpPr>
          <a:xfrm>
            <a:off x="3468138" y="1709643"/>
            <a:ext cx="2055875" cy="2175023"/>
            <a:chOff x="1131073" y="5811915"/>
            <a:chExt cx="1059592" cy="1059592"/>
          </a:xfrm>
          <a:effectLst>
            <a:outerShdw blurRad="50800" dist="228600" dir="2700000" algn="tl" rotWithShape="0">
              <a:prstClr val="black">
                <a:alpha val="15000"/>
              </a:prstClr>
            </a:outerShdw>
          </a:effectLst>
        </p:grpSpPr>
        <p:pic>
          <p:nvPicPr>
            <p:cNvPr id="73" name="Picture 72" descr="C:\Users\lhartley\Desktop\blue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1131073" y="5811915"/>
              <a:ext cx="1059592" cy="1059592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81" name="TextBox 238"/>
            <p:cNvSpPr txBox="1"/>
            <p:nvPr/>
          </p:nvSpPr>
          <p:spPr>
            <a:xfrm>
              <a:off x="1370486" y="6233989"/>
              <a:ext cx="580767" cy="224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FILE</a:t>
              </a: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228600" y="970539"/>
            <a:ext cx="1346152" cy="338532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/>
            <a:r>
              <a:rPr lang="zh-CN" altLang="en-US" sz="1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</a:rPr>
              <a:t>文件共享</a:t>
            </a:r>
            <a:endParaRPr lang="en-US" sz="16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127000" algn="ctr" rotWithShape="0">
                  <a:prstClr val="black"/>
                </a:outerShdw>
              </a:effectLst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91995" y="3827841"/>
            <a:ext cx="1098534" cy="338532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zh-CN" altLang="en-US" sz="1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</a:rPr>
              <a:t>备份</a:t>
            </a:r>
            <a:r>
              <a:rPr lang="en-US" altLang="zh-CN" sz="1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</a:rPr>
              <a:t>/</a:t>
            </a:r>
            <a:r>
              <a:rPr lang="zh-CN" altLang="en-US" sz="1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</a:rPr>
              <a:t>归档</a:t>
            </a:r>
            <a:endParaRPr lang="en-US" sz="16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127000" algn="ctr" rotWithShape="0">
                  <a:prstClr val="black"/>
                </a:outerShdw>
              </a:effectLst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59071" y="1529929"/>
            <a:ext cx="951501" cy="592595"/>
            <a:chOff x="1907290" y="1530181"/>
            <a:chExt cx="1058038" cy="706403"/>
          </a:xfrm>
        </p:grpSpPr>
        <p:pic>
          <p:nvPicPr>
            <p:cNvPr id="41" name="Picture 40" descr="ICON_OSWindows_Q308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6000" contrast="-3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gray">
            <a:xfrm rot="1204461">
              <a:off x="2366220" y="1573086"/>
              <a:ext cx="599108" cy="663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4" name="Picture 43" descr="ICON_OSWindows_Q308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6000" contrast="-3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gray">
            <a:xfrm rot="1204461">
              <a:off x="1907290" y="1530181"/>
              <a:ext cx="599108" cy="663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" name="Group 1"/>
          <p:cNvGrpSpPr/>
          <p:nvPr/>
        </p:nvGrpSpPr>
        <p:grpSpPr>
          <a:xfrm>
            <a:off x="455794" y="2836625"/>
            <a:ext cx="945333" cy="685197"/>
            <a:chOff x="612562" y="2895594"/>
            <a:chExt cx="1043842" cy="756599"/>
          </a:xfrm>
        </p:grpSpPr>
        <p:pic>
          <p:nvPicPr>
            <p:cNvPr id="76" name="Picture 2" descr="10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7" t="1" r="85153" b="78206"/>
            <a:stretch/>
          </p:blipFill>
          <p:spPr bwMode="auto">
            <a:xfrm>
              <a:off x="789667" y="2895594"/>
              <a:ext cx="341960" cy="593576"/>
            </a:xfrm>
            <a:prstGeom prst="roundRect">
              <a:avLst>
                <a:gd name="adj" fmla="val 919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10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7" t="1" r="85153" b="78206"/>
            <a:stretch/>
          </p:blipFill>
          <p:spPr bwMode="auto">
            <a:xfrm>
              <a:off x="1143000" y="2895594"/>
              <a:ext cx="341960" cy="593576"/>
            </a:xfrm>
            <a:prstGeom prst="roundRect">
              <a:avLst>
                <a:gd name="adj" fmla="val 919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10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7" t="1" r="85153" b="78206"/>
            <a:stretch/>
          </p:blipFill>
          <p:spPr bwMode="auto">
            <a:xfrm>
              <a:off x="612562" y="3058617"/>
              <a:ext cx="341960" cy="593576"/>
            </a:xfrm>
            <a:prstGeom prst="roundRect">
              <a:avLst>
                <a:gd name="adj" fmla="val 919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10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7" t="1" r="85153" b="78206"/>
            <a:stretch/>
          </p:blipFill>
          <p:spPr bwMode="auto">
            <a:xfrm>
              <a:off x="961111" y="3058617"/>
              <a:ext cx="341960" cy="593576"/>
            </a:xfrm>
            <a:prstGeom prst="roundRect">
              <a:avLst>
                <a:gd name="adj" fmla="val 919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" descr="10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7" t="1" r="85153" b="78206"/>
            <a:stretch/>
          </p:blipFill>
          <p:spPr bwMode="auto">
            <a:xfrm>
              <a:off x="1314444" y="3058617"/>
              <a:ext cx="341960" cy="593576"/>
            </a:xfrm>
            <a:prstGeom prst="roundRect">
              <a:avLst>
                <a:gd name="adj" fmla="val 919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6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32" y="3975100"/>
            <a:ext cx="583988" cy="768482"/>
          </a:xfrm>
          <a:prstGeom prst="rect">
            <a:avLst/>
          </a:prstGeom>
        </p:spPr>
      </p:pic>
      <p:grpSp>
        <p:nvGrpSpPr>
          <p:cNvPr id="61" name="blue"/>
          <p:cNvGrpSpPr/>
          <p:nvPr/>
        </p:nvGrpSpPr>
        <p:grpSpPr>
          <a:xfrm>
            <a:off x="1056765" y="1257015"/>
            <a:ext cx="1059592" cy="1059592"/>
            <a:chOff x="1556371" y="5365342"/>
            <a:chExt cx="1059592" cy="1059592"/>
          </a:xfrm>
        </p:grpSpPr>
        <p:pic>
          <p:nvPicPr>
            <p:cNvPr id="62" name="Picture 61" descr="C:\Users\lhartley\Desktop\blue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1556371" y="5365342"/>
              <a:ext cx="1059592" cy="105959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TextBox 232"/>
            <p:cNvSpPr txBox="1"/>
            <p:nvPr/>
          </p:nvSpPr>
          <p:spPr>
            <a:xfrm>
              <a:off x="1795784" y="5787416"/>
              <a:ext cx="58076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FILE</a:t>
              </a:r>
            </a:p>
          </p:txBody>
        </p:sp>
      </p:grpSp>
      <p:sp>
        <p:nvSpPr>
          <p:cNvPr id="100" name="Rectangle 99"/>
          <p:cNvSpPr/>
          <p:nvPr/>
        </p:nvSpPr>
        <p:spPr>
          <a:xfrm>
            <a:off x="7276989" y="924372"/>
            <a:ext cx="1210543" cy="338532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zh-CN" altLang="en-US" sz="1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</a:rPr>
              <a:t>大数据分析</a:t>
            </a:r>
            <a:endParaRPr lang="en-US" sz="16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127000" algn="ctr" rotWithShape="0">
                  <a:prstClr val="black"/>
                </a:outerShdw>
              </a:effectLst>
            </a:endParaRPr>
          </a:p>
        </p:txBody>
      </p:sp>
      <p:pic>
        <p:nvPicPr>
          <p:cNvPr id="105" name="Picture 2" descr="C:\Users\lhartley\Desktop\sync.pn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882"/>
          <a:stretch>
            <a:fillRect/>
          </a:stretch>
        </p:blipFill>
        <p:spPr bwMode="auto">
          <a:xfrm>
            <a:off x="7378794" y="2549109"/>
            <a:ext cx="1259806" cy="838036"/>
          </a:xfrm>
          <a:prstGeom prst="rect">
            <a:avLst/>
          </a:prstGeom>
          <a:noFill/>
          <a:effectLst>
            <a:outerShdw blurRad="76200" dir="132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6" name="Picture 105" descr="C:\Users\Brumas\Desktop\elle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540908" y="1187487"/>
            <a:ext cx="937539" cy="70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cloud"/>
          <p:cNvPicPr>
            <a:picLocks noChangeAspect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38663" y="3638550"/>
            <a:ext cx="1676819" cy="1268244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7753180" y="3876954"/>
            <a:ext cx="800175" cy="338532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pPr algn="ctr"/>
            <a:r>
              <a:rPr lang="zh-CN" altLang="en-US" sz="1600" dirty="0">
                <a:ln>
                  <a:solidFill>
                    <a:schemeClr val="tx1"/>
                  </a:solidFill>
                </a:ln>
              </a:rPr>
              <a:t>云业务</a:t>
            </a:r>
            <a:endParaRPr lang="en-US" sz="16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7414993" y="2314575"/>
            <a:ext cx="1005359" cy="338532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zh-CN" altLang="en-US" sz="1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</a:rPr>
              <a:t>移动访问</a:t>
            </a:r>
            <a:endParaRPr lang="en-US" sz="16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127000" algn="ctr" rotWithShape="0">
                  <a:prstClr val="black"/>
                </a:outerShdw>
              </a:effectLst>
            </a:endParaRPr>
          </a:p>
        </p:txBody>
      </p:sp>
      <p:pic>
        <p:nvPicPr>
          <p:cNvPr id="1026" name="Picture 2" descr="http://cdn2.hubspot.net/hub/92050/file-438908251-png/ViPR-2color-diamond-shape.png?t=138903229200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400" y="4043970"/>
            <a:ext cx="507796" cy="5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/>
          <p:cNvSpPr/>
          <p:nvPr/>
        </p:nvSpPr>
        <p:spPr>
          <a:xfrm>
            <a:off x="118996" y="2221525"/>
            <a:ext cx="1587225" cy="584753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zh-CN" altLang="en-US" sz="1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</a:rPr>
              <a:t>性能需求</a:t>
            </a:r>
            <a:endParaRPr lang="en-US" altLang="zh-CN" sz="16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127000" algn="ctr" rotWithShape="0">
                  <a:prstClr val="black"/>
                </a:outerShdw>
              </a:effectLst>
            </a:endParaRPr>
          </a:p>
          <a:p>
            <a:r>
              <a:rPr lang="en-US" altLang="zh-CN" sz="1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</a:rPr>
              <a:t>OLTP/</a:t>
            </a:r>
            <a:r>
              <a:rPr lang="zh-CN" altLang="en-US" sz="1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</a:rPr>
              <a:t>吞吐量</a:t>
            </a:r>
            <a:endParaRPr lang="en-US" sz="16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127000" algn="ctr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76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63" presetClass="pat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-2.22222E-6 L 0.32743 0.21235 " pathEditMode="relative" rAng="0" ptsTypes="AA">
                                      <p:cBhvr>
                                        <p:cTn id="6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72" y="1061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4" dur="1500" fill="hold"/>
                                        <p:tgtEl>
                                          <p:spTgt spid="6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278 L 0.08837 -0.20679 L 0.31285 -0.14598 " pathEditMode="relative" rAng="0" ptsTypes="AAA">
                                      <p:cBhvr>
                                        <p:cTn id="8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1049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repeatCount="10000" fill="remove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139 0.00278 L 0.08837 -0.20679 L 0.31285 -0.14722 " pathEditMode="relative" rAng="0" ptsTypes="AAA">
                                      <p:cBhvr>
                                        <p:cTn id="86" dur="20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1049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0" presetClass="path" presetSubtype="0" repeatCount="10000" fill="remove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139 0.00278 L 0.13472 -0.06142 L 0.30834 0.0466 " pathEditMode="relative" rAng="0" ptsTypes="AAA">
                                      <p:cBhvr>
                                        <p:cTn id="95" dur="20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-1019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repeatCount="10000" fill="remove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139 0.00278 L 0.13472 -0.06142 L 0.30834 0.0466 " pathEditMode="relative" rAng="0" ptsTypes="AAA">
                                      <p:cBhvr>
                                        <p:cTn id="9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-1019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mph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5" presetID="3" presetClass="emph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10000" fill="remove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139 0.00278 L 0.15782 -0.03457 L 0.32934 0.20957 " pathEditMode="relative" rAng="0" ptsTypes="AAA">
                                      <p:cBhvr>
                                        <p:cTn id="11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9" y="8457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0" presetClass="path" presetSubtype="0" repeatCount="10000" fill="remove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139 0.00278 L 0.15782 -0.03457 L 0.32934 0.20957 " pathEditMode="relative" rAng="0" ptsTypes="AAA">
                                      <p:cBhvr>
                                        <p:cTn id="120" dur="20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9" y="8457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10000" fill="remove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139 0.00278 L 0.14965 0.10278 L 0.3184 0.20772 " pathEditMode="relative" rAng="0" ptsTypes="AAA">
                                      <p:cBhvr>
                                        <p:cTn id="12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1" y="10247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0" presetClass="path" presetSubtype="0" repeatCount="10000" fill="remove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5.55556E-7 -1.7284E-6 L 0.14826 0.1 L 0.31701 0.20494 " pathEditMode="relative" rAng="0" ptsTypes="AAA">
                                      <p:cBhvr>
                                        <p:cTn id="128" dur="2000" spd="-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1" y="10247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0" presetClass="path" presetSubtype="0" repeatCount="10000" fill="remove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417 0.00093 L 0.0625 0.23179 L 0.31666 0.175 " pathEditMode="relative" rAng="0" ptsTypes="AAA">
                                      <p:cBhvr>
                                        <p:cTn id="13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11543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10000" fill="remove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417 0.00093 L 0.0625 0.23179 L 0.31666 0.175 " pathEditMode="relative" rAng="0" ptsTypes="AAA">
                                      <p:cBhvr>
                                        <p:cTn id="136" dur="2000" spd="-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11543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emph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0" presetClass="path" presetSubtype="0" repeatCount="10000" fill="remove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191 0.00278 L -0.02344 0.23858 L -0.26059 0.17253 " pathEditMode="relative" rAng="0" ptsTypes="AAA">
                                      <p:cBhvr>
                                        <p:cTn id="14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4" y="11790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0" presetClass="path" presetSubtype="0" repeatCount="10000" fill="remove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00191 0.00278 L -0.02344 0.23858 L -0.26059 0.17253 " pathEditMode="relative" rAng="0" ptsTypes="AAA">
                                      <p:cBhvr>
                                        <p:cTn id="149" dur="2000" spd="-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4" y="1179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" presetClass="emph" presetSubtype="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0" presetClass="path" presetSubtype="0" repeatCount="10000" fill="remove" grpId="1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-0.00157 -0.00124 L -0.11528 0.07006 L -0.29132 -0.02284 " pathEditMode="relative" rAng="0" ptsTypes="AAA">
                                      <p:cBhvr>
                                        <p:cTn id="15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2469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0" presetClass="path" presetSubtype="0" repeatCount="10000" fill="remove" grpId="1" nodeType="withEffect">
                                  <p:stCondLst>
                                    <p:cond delay="5100"/>
                                  </p:stCondLst>
                                  <p:childTnLst>
                                    <p:animMotion origin="layout" path="M -0.00087 -0.00093 L -0.11511 0.07068 L -0.29323 -0.02253 " pathEditMode="relative" rAng="0" ptsTypes="AAA">
                                      <p:cBhvr>
                                        <p:cTn id="162" dur="2000" spd="-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18" y="2500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" presetClass="emph" presetSubtype="2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" presetID="3" presetClass="emph" presetSubtype="2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0" presetClass="path" presetSubtype="0" repeatCount="10000" fill="remove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087 -0.00092 L -0.13629 -0.07099 L -0.27448 -0.13765 " pathEditMode="relative" rAng="0" ptsTypes="AAA">
                                      <p:cBhvr>
                                        <p:cTn id="17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1" y="-6852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0" presetClass="path" presetSubtype="0" repeatCount="10000" fill="remove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087 -0.00092 L -0.13629 -0.07099 L -0.27448 -0.13765 " pathEditMode="relative" rAng="0" ptsTypes="AAA">
                                      <p:cBhvr>
                                        <p:cTn id="180" dur="2000" spd="-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1" y="-6852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0" presetClass="path" presetSubtype="0" repeatCount="10000" fill="remove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0104 -0.00247 L -0.05573 -0.20525 L -0.2974 -0.12376 " pathEditMode="relative" rAng="0" ptsTypes="AAA">
                                      <p:cBhvr>
                                        <p:cTn id="18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1" y="-10154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0" presetClass="path" presetSubtype="0" repeatCount="10000" fill="remove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00104 -0.00247 L -0.05573 -0.20525 L -0.2974 -0.12376 " pathEditMode="relative" rAng="0" ptsTypes="AAA">
                                      <p:cBhvr>
                                        <p:cTn id="188" dur="2000" spd="-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1" y="-10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3" grpId="0" animBg="1"/>
      <p:bldP spid="119" grpId="0" animBg="1"/>
      <p:bldP spid="122" grpId="0" animBg="1"/>
      <p:bldP spid="123" grpId="0" animBg="1"/>
      <p:bldP spid="127" grpId="0" animBg="1"/>
      <p:bldP spid="67" grpId="0" animBg="1"/>
      <p:bldP spid="72" grpId="0" animBg="1"/>
      <p:bldP spid="69" grpId="0" animBg="1"/>
      <p:bldP spid="68" grpId="0" animBg="1"/>
      <p:bldP spid="68" grpId="1" animBg="1"/>
      <p:bldP spid="74" grpId="0" animBg="1"/>
      <p:bldP spid="74" grpId="1" animBg="1"/>
      <p:bldP spid="75" grpId="0" animBg="1"/>
      <p:bldP spid="75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3" grpId="0" animBg="1"/>
      <p:bldP spid="93" grpId="1" animBg="1"/>
      <p:bldP spid="95" grpId="0" animBg="1"/>
      <p:bldP spid="95" grpId="1" animBg="1"/>
      <p:bldP spid="96" grpId="0" animBg="1"/>
      <p:bldP spid="96" grpId="1" animBg="1"/>
      <p:bldP spid="98" grpId="0" animBg="1"/>
      <p:bldP spid="98" grpId="1" animBg="1"/>
      <p:bldP spid="99" grpId="0" animBg="1"/>
      <p:bldP spid="99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32" grpId="0"/>
      <p:bldP spid="32" grpId="1"/>
      <p:bldP spid="33" grpId="0"/>
      <p:bldP spid="33" grpId="1"/>
      <p:bldP spid="29" grpId="0"/>
      <p:bldP spid="29" grpId="1"/>
      <p:bldP spid="34" grpId="0"/>
      <p:bldP spid="34" grpId="1"/>
      <p:bldP spid="30" grpId="0"/>
      <p:bldP spid="30" grpId="1"/>
      <p:bldP spid="31" grpId="0"/>
      <p:bldP spid="31" grpId="1"/>
      <p:bldP spid="27" grpId="0"/>
      <p:bldP spid="27" grpId="1"/>
      <p:bldP spid="28" grpId="0"/>
      <p:bldP spid="2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1257300"/>
            <a:ext cx="9144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1257300"/>
            <a:ext cx="9144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1257300"/>
            <a:ext cx="9144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EMC-Tab-RGB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  <p:sp>
        <p:nvSpPr>
          <p:cNvPr id="21" name="Title 5"/>
          <p:cNvSpPr txBox="1">
            <a:spLocks/>
          </p:cNvSpPr>
          <p:nvPr/>
        </p:nvSpPr>
        <p:spPr>
          <a:xfrm>
            <a:off x="2752725" y="687893"/>
            <a:ext cx="3638550" cy="1521908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algn="ctr"/>
            <a:r>
              <a:rPr lang="zh-CN" altLang="en-US" sz="6000" dirty="0" smtClean="0">
                <a:solidFill>
                  <a:srgbClr val="2C95DD"/>
                </a:solidFill>
              </a:rPr>
              <a:t>增长</a:t>
            </a:r>
            <a:r>
              <a:rPr lang="en-US" sz="6000" dirty="0" smtClean="0">
                <a:solidFill>
                  <a:srgbClr val="2C95DD"/>
                </a:solidFill>
              </a:rPr>
              <a:t/>
            </a:r>
            <a:br>
              <a:rPr lang="en-US" sz="6000" dirty="0" smtClean="0">
                <a:solidFill>
                  <a:srgbClr val="2C95DD"/>
                </a:solidFill>
              </a:rPr>
            </a:br>
            <a:r>
              <a:rPr lang="zh-CN" altLang="en-US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无处不在</a:t>
            </a:r>
            <a:endParaRPr lang="en-US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401135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233"/>
            <a:ext cx="9144000" cy="51435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extLst/>
        </p:spPr>
      </p:pic>
      <p:sp>
        <p:nvSpPr>
          <p:cNvPr id="9" name="Title 5"/>
          <p:cNvSpPr txBox="1">
            <a:spLocks/>
          </p:cNvSpPr>
          <p:nvPr/>
        </p:nvSpPr>
        <p:spPr>
          <a:xfrm>
            <a:off x="2519363" y="630166"/>
            <a:ext cx="4105275" cy="82296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algn="ctr"/>
            <a:r>
              <a:rPr lang="zh-CN" altLang="en-US" sz="6000" dirty="0" smtClean="0">
                <a:solidFill>
                  <a:srgbClr val="2C95DD"/>
                </a:solidFill>
              </a:rPr>
              <a:t>数据</a:t>
            </a:r>
            <a:r>
              <a:rPr lang="zh-CN" altLang="en-US" sz="6000" dirty="0" smtClean="0">
                <a:solidFill>
                  <a:srgbClr val="2C95DD"/>
                </a:solidFill>
              </a:rPr>
              <a:t>湖</a:t>
            </a:r>
            <a:endParaRPr lang="en-US" sz="32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11" name="Picture 10" descr="EMC-Tab-RGB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  <p:sp>
        <p:nvSpPr>
          <p:cNvPr id="35" name="outline"/>
          <p:cNvSpPr>
            <a:spLocks noChangeAspect="1"/>
          </p:cNvSpPr>
          <p:nvPr/>
        </p:nvSpPr>
        <p:spPr>
          <a:xfrm>
            <a:off x="3315368" y="2096168"/>
            <a:ext cx="2513264" cy="2513264"/>
          </a:xfrm>
          <a:prstGeom prst="ellipse">
            <a:avLst/>
          </a:prstGeom>
          <a:noFill/>
          <a:ln w="127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422315" y="2205790"/>
            <a:ext cx="2299370" cy="2299370"/>
          </a:xfrm>
          <a:prstGeom prst="ellipse">
            <a:avLst/>
          </a:prstGeom>
          <a:solidFill>
            <a:schemeClr val="tx1"/>
          </a:solidFill>
          <a:ln w="3175" cmpd="sng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outline-close"/>
          <p:cNvSpPr>
            <a:spLocks noChangeAspect="1"/>
          </p:cNvSpPr>
          <p:nvPr/>
        </p:nvSpPr>
        <p:spPr>
          <a:xfrm>
            <a:off x="3429000" y="2209800"/>
            <a:ext cx="2286000" cy="2286000"/>
          </a:xfrm>
          <a:prstGeom prst="ellipse">
            <a:avLst/>
          </a:prstGeom>
          <a:noFill/>
          <a:ln w="127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45885" y="412635"/>
            <a:ext cx="5309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zh-CN" altLang="en-US" sz="2000" dirty="0" smtClean="0">
                <a:solidFill>
                  <a:srgbClr val="2C95DD"/>
                </a:solidFill>
              </a:rPr>
              <a:t>从</a:t>
            </a:r>
            <a:r>
              <a:rPr lang="en-US" sz="2000" dirty="0" smtClean="0">
                <a:solidFill>
                  <a:srgbClr val="2C95DD"/>
                </a:solidFill>
              </a:rPr>
              <a:t> </a:t>
            </a:r>
            <a:endParaRPr lang="en-US" sz="2000" dirty="0">
              <a:solidFill>
                <a:srgbClr val="2C95D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58817" y="2865513"/>
            <a:ext cx="2226366" cy="984885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defTabSz="457200">
              <a:spcBef>
                <a:spcPts val="600"/>
              </a:spcBef>
              <a:buClr>
                <a:srgbClr val="2C95DD"/>
              </a:buClr>
            </a:pPr>
            <a:r>
              <a:rPr lang="zh-CN" altLang="en-US" sz="28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单个</a:t>
            </a:r>
            <a:endParaRPr lang="en-US" sz="2800" dirty="0" smtClean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  <a:p>
            <a:pPr algn="ctr" defTabSz="457200">
              <a:spcBef>
                <a:spcPts val="600"/>
              </a:spcBef>
              <a:buClr>
                <a:srgbClr val="2C95DD"/>
              </a:buClr>
            </a:pP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数据中心</a:t>
            </a:r>
            <a:endParaRPr lang="en-US" sz="20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 rot="10800000" flipV="1">
            <a:off x="749760" y="1682348"/>
            <a:ext cx="274325" cy="274320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Oval 1"/>
          <p:cNvSpPr/>
          <p:nvPr/>
        </p:nvSpPr>
        <p:spPr>
          <a:xfrm flipV="1">
            <a:off x="4460975" y="2111851"/>
            <a:ext cx="208768" cy="208764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Oval 2"/>
          <p:cNvSpPr/>
          <p:nvPr/>
        </p:nvSpPr>
        <p:spPr>
          <a:xfrm flipV="1">
            <a:off x="5601651" y="2557608"/>
            <a:ext cx="104380" cy="104378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Oval 3"/>
          <p:cNvSpPr/>
          <p:nvPr/>
        </p:nvSpPr>
        <p:spPr>
          <a:xfrm flipV="1">
            <a:off x="4900102" y="4324259"/>
            <a:ext cx="208768" cy="208764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Oval 4"/>
          <p:cNvSpPr/>
          <p:nvPr/>
        </p:nvSpPr>
        <p:spPr>
          <a:xfrm flipV="1">
            <a:off x="4551269" y="4430086"/>
            <a:ext cx="104380" cy="104378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Oval 5"/>
          <p:cNvSpPr/>
          <p:nvPr/>
        </p:nvSpPr>
        <p:spPr>
          <a:xfrm flipV="1">
            <a:off x="3427097" y="3584133"/>
            <a:ext cx="104380" cy="104378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Oval 6"/>
          <p:cNvSpPr/>
          <p:nvPr/>
        </p:nvSpPr>
        <p:spPr>
          <a:xfrm flipV="1">
            <a:off x="3142138" y="3262214"/>
            <a:ext cx="208768" cy="208764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Oval 7"/>
          <p:cNvSpPr/>
          <p:nvPr/>
        </p:nvSpPr>
        <p:spPr>
          <a:xfrm rot="14398714">
            <a:off x="4195622" y="2422573"/>
            <a:ext cx="96227" cy="96225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Oval 8"/>
          <p:cNvSpPr/>
          <p:nvPr/>
        </p:nvSpPr>
        <p:spPr>
          <a:xfrm rot="14398714">
            <a:off x="3564660" y="2506424"/>
            <a:ext cx="60497" cy="60496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MAP 1"/>
          <p:cNvSpPr>
            <a:spLocks noChangeAspect="1"/>
          </p:cNvSpPr>
          <p:nvPr/>
        </p:nvSpPr>
        <p:spPr>
          <a:xfrm rot="10800000" flipV="1">
            <a:off x="893694" y="450573"/>
            <a:ext cx="502930" cy="502920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Map 2"/>
          <p:cNvSpPr>
            <a:spLocks noChangeAspect="1"/>
          </p:cNvSpPr>
          <p:nvPr/>
        </p:nvSpPr>
        <p:spPr>
          <a:xfrm rot="10800000" flipV="1">
            <a:off x="8376482" y="1027705"/>
            <a:ext cx="274325" cy="274320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Map 3"/>
          <p:cNvSpPr>
            <a:spLocks noChangeAspect="1"/>
          </p:cNvSpPr>
          <p:nvPr/>
        </p:nvSpPr>
        <p:spPr>
          <a:xfrm rot="10800000" flipV="1">
            <a:off x="6939696" y="2279373"/>
            <a:ext cx="502930" cy="502920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Map 4"/>
          <p:cNvSpPr>
            <a:spLocks noChangeAspect="1"/>
          </p:cNvSpPr>
          <p:nvPr/>
        </p:nvSpPr>
        <p:spPr>
          <a:xfrm rot="10800000" flipV="1">
            <a:off x="7322935" y="3937385"/>
            <a:ext cx="274325" cy="274320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Map 5"/>
          <p:cNvSpPr>
            <a:spLocks noChangeAspect="1"/>
          </p:cNvSpPr>
          <p:nvPr/>
        </p:nvSpPr>
        <p:spPr>
          <a:xfrm rot="10800000" flipV="1">
            <a:off x="1992381" y="2379427"/>
            <a:ext cx="274325" cy="274320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Map 6"/>
          <p:cNvSpPr>
            <a:spLocks noChangeAspect="1"/>
          </p:cNvSpPr>
          <p:nvPr/>
        </p:nvSpPr>
        <p:spPr>
          <a:xfrm rot="10800000" flipV="1">
            <a:off x="1992381" y="4506402"/>
            <a:ext cx="274325" cy="274320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Map 7"/>
          <p:cNvSpPr>
            <a:spLocks noChangeAspect="1"/>
          </p:cNvSpPr>
          <p:nvPr/>
        </p:nvSpPr>
        <p:spPr>
          <a:xfrm rot="10800000" flipV="1">
            <a:off x="7198113" y="696070"/>
            <a:ext cx="502930" cy="502920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Map 8"/>
          <p:cNvSpPr>
            <a:spLocks noChangeAspect="1"/>
          </p:cNvSpPr>
          <p:nvPr/>
        </p:nvSpPr>
        <p:spPr>
          <a:xfrm rot="10800000" flipV="1">
            <a:off x="1599372" y="3234276"/>
            <a:ext cx="502930" cy="502920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488634" y="2865513"/>
            <a:ext cx="2226366" cy="984885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defTabSz="457200">
              <a:spcBef>
                <a:spcPts val="600"/>
              </a:spcBef>
              <a:buClr>
                <a:srgbClr val="2C95DD"/>
              </a:buClr>
            </a:pPr>
            <a:r>
              <a:rPr lang="zh-CN" altLang="en-US" sz="2800" dirty="0" smtClean="0">
                <a:solidFill>
                  <a:srgbClr val="FFFFFF"/>
                </a:solidFill>
                <a:effectLst>
                  <a:glow rad="101600">
                    <a:srgbClr val="2C95DD">
                      <a:alpha val="40000"/>
                    </a:srgbClr>
                  </a:glow>
                </a:effectLst>
              </a:rPr>
              <a:t>全局</a:t>
            </a:r>
            <a:endParaRPr lang="en-US" altLang="zh-CN" sz="2800" dirty="0" smtClean="0">
              <a:solidFill>
                <a:srgbClr val="FFFFFF"/>
              </a:solidFill>
              <a:effectLst>
                <a:glow rad="101600">
                  <a:srgbClr val="2C95DD">
                    <a:alpha val="40000"/>
                  </a:srgbClr>
                </a:glow>
              </a:effectLst>
            </a:endParaRPr>
          </a:p>
          <a:p>
            <a:pPr algn="ctr" defTabSz="457200">
              <a:spcBef>
                <a:spcPts val="600"/>
              </a:spcBef>
              <a:buClr>
                <a:srgbClr val="2C95DD"/>
              </a:buClr>
            </a:pPr>
            <a:r>
              <a:rPr lang="zh-CN" altLang="en-US" sz="2800" dirty="0" smtClean="0">
                <a:solidFill>
                  <a:srgbClr val="FFFFFF"/>
                </a:solidFill>
                <a:effectLst>
                  <a:glow rad="101600">
                    <a:srgbClr val="2C95DD">
                      <a:alpha val="40000"/>
                    </a:srgbClr>
                  </a:glow>
                </a:effectLst>
              </a:rPr>
              <a:t>可控</a:t>
            </a:r>
            <a:r>
              <a:rPr lang="en-US" sz="2800" dirty="0" smtClean="0">
                <a:solidFill>
                  <a:srgbClr val="FFFFFF"/>
                </a:solidFill>
                <a:effectLst>
                  <a:glow rad="101600">
                    <a:srgbClr val="2C95DD">
                      <a:alpha val="40000"/>
                    </a:srgbClr>
                  </a:glow>
                </a:effectLst>
              </a:rPr>
              <a:t> </a:t>
            </a:r>
            <a:endParaRPr lang="en-US" sz="2000" dirty="0">
              <a:solidFill>
                <a:srgbClr val="FFFFFF"/>
              </a:solidFill>
              <a:effectLst>
                <a:glow rad="101600">
                  <a:srgbClr val="2C95DD">
                    <a:alpha val="40000"/>
                  </a:srgb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3928" y="1453126"/>
            <a:ext cx="896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1.0</a:t>
            </a:r>
            <a:endParaRPr lang="en-US" sz="32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36359" y="412635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zh-CN" altLang="en-US" sz="2000" dirty="0">
                <a:solidFill>
                  <a:srgbClr val="2C95DD"/>
                </a:solidFill>
              </a:rPr>
              <a:t>到</a:t>
            </a:r>
            <a:endParaRPr lang="en-US" sz="2000" dirty="0">
              <a:solidFill>
                <a:srgbClr val="2C95DD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23928" y="1453126"/>
            <a:ext cx="896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2.0</a:t>
            </a:r>
            <a:endParaRPr lang="en-US" sz="32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37" name="TIME FINDER"/>
          <p:cNvSpPr/>
          <p:nvPr/>
        </p:nvSpPr>
        <p:spPr>
          <a:xfrm>
            <a:off x="6270500" y="2332560"/>
            <a:ext cx="1942771" cy="203626"/>
          </a:xfrm>
          <a:prstGeom prst="callout2">
            <a:avLst>
              <a:gd name="adj1" fmla="val 54599"/>
              <a:gd name="adj2" fmla="val 1034"/>
              <a:gd name="adj3" fmla="val 54599"/>
              <a:gd name="adj4" fmla="val -20532"/>
              <a:gd name="adj5" fmla="val 168936"/>
              <a:gd name="adj6" fmla="val -39468"/>
            </a:avLst>
          </a:prstGeom>
          <a:noFill/>
          <a:ln w="19050" cmpd="sng">
            <a:solidFill>
              <a:schemeClr val="accent1">
                <a:lumMod val="20000"/>
                <a:lumOff val="8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63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zh-CN" altLang="en-US" sz="1400" dirty="0" smtClean="0">
                <a:solidFill>
                  <a:srgbClr val="2C95DD">
                    <a:lumMod val="20000"/>
                    <a:lumOff val="80000"/>
                  </a:srgbClr>
                </a:solidFill>
                <a:effectLst>
                  <a:glow rad="228600">
                    <a:srgbClr val="2C95DD">
                      <a:satMod val="175000"/>
                      <a:alpha val="40000"/>
                    </a:srgbClr>
                  </a:glow>
                </a:effectLst>
              </a:rPr>
              <a:t>多协议访问</a:t>
            </a:r>
            <a:endParaRPr lang="en-US" sz="1400" dirty="0">
              <a:solidFill>
                <a:srgbClr val="2C95DD">
                  <a:lumMod val="20000"/>
                  <a:lumOff val="80000"/>
                </a:srgbClr>
              </a:solidFill>
              <a:effectLst>
                <a:glow rad="228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40" name="TIME FINDER"/>
          <p:cNvSpPr/>
          <p:nvPr/>
        </p:nvSpPr>
        <p:spPr>
          <a:xfrm flipH="1">
            <a:off x="1396624" y="4324259"/>
            <a:ext cx="1535340" cy="203626"/>
          </a:xfrm>
          <a:prstGeom prst="callout2">
            <a:avLst>
              <a:gd name="adj1" fmla="val 54599"/>
              <a:gd name="adj2" fmla="val 1034"/>
              <a:gd name="adj3" fmla="val 54599"/>
              <a:gd name="adj4" fmla="val -20532"/>
              <a:gd name="adj5" fmla="val -117963"/>
              <a:gd name="adj6" fmla="val -50443"/>
            </a:avLst>
          </a:prstGeom>
          <a:noFill/>
          <a:ln w="19050" cmpd="sng">
            <a:solidFill>
              <a:schemeClr val="accent1">
                <a:lumMod val="20000"/>
                <a:lumOff val="8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63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r>
              <a:rPr lang="zh-CN" altLang="en-US" sz="1400" dirty="0" smtClean="0">
                <a:solidFill>
                  <a:srgbClr val="2C95DD">
                    <a:lumMod val="20000"/>
                    <a:lumOff val="80000"/>
                  </a:srgbClr>
                </a:solidFill>
                <a:effectLst>
                  <a:glow rad="228600">
                    <a:srgbClr val="2C95DD">
                      <a:satMod val="175000"/>
                      <a:alpha val="40000"/>
                    </a:srgbClr>
                  </a:glow>
                </a:effectLst>
              </a:rPr>
              <a:t>分析</a:t>
            </a:r>
            <a:endParaRPr lang="en-US" sz="1400" dirty="0">
              <a:solidFill>
                <a:srgbClr val="2C95DD">
                  <a:lumMod val="20000"/>
                  <a:lumOff val="80000"/>
                </a:srgbClr>
              </a:solidFill>
              <a:effectLst>
                <a:glow rad="228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41" name="TIME FINDER"/>
          <p:cNvSpPr/>
          <p:nvPr/>
        </p:nvSpPr>
        <p:spPr>
          <a:xfrm flipH="1">
            <a:off x="550192" y="2410832"/>
            <a:ext cx="2247891" cy="203626"/>
          </a:xfrm>
          <a:prstGeom prst="callout2">
            <a:avLst>
              <a:gd name="adj1" fmla="val 55936"/>
              <a:gd name="adj2" fmla="val -1025"/>
              <a:gd name="adj3" fmla="val 54599"/>
              <a:gd name="adj4" fmla="val -20532"/>
              <a:gd name="adj5" fmla="val 150225"/>
              <a:gd name="adj6" fmla="val -37235"/>
            </a:avLst>
          </a:prstGeom>
          <a:noFill/>
          <a:ln w="19050" cmpd="sng">
            <a:solidFill>
              <a:schemeClr val="accent1">
                <a:lumMod val="20000"/>
                <a:lumOff val="8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63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r>
              <a:rPr lang="zh-CN" altLang="en-US" sz="1400" dirty="0" smtClean="0">
                <a:solidFill>
                  <a:srgbClr val="2C95DD">
                    <a:lumMod val="20000"/>
                    <a:lumOff val="80000"/>
                  </a:srgbClr>
                </a:solidFill>
                <a:effectLst>
                  <a:glow rad="228600">
                    <a:srgbClr val="2C95DD">
                      <a:satMod val="175000"/>
                      <a:alpha val="40000"/>
                    </a:srgbClr>
                  </a:glow>
                </a:effectLst>
              </a:rPr>
              <a:t>单个存储</a:t>
            </a:r>
            <a:endParaRPr lang="en-US" sz="1400" dirty="0">
              <a:solidFill>
                <a:srgbClr val="2C95DD">
                  <a:lumMod val="20000"/>
                  <a:lumOff val="80000"/>
                </a:srgbClr>
              </a:solidFill>
              <a:effectLst>
                <a:glow rad="228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42" name="TIME FINDER"/>
          <p:cNvSpPr/>
          <p:nvPr/>
        </p:nvSpPr>
        <p:spPr>
          <a:xfrm>
            <a:off x="6345917" y="4068765"/>
            <a:ext cx="1942771" cy="203626"/>
          </a:xfrm>
          <a:prstGeom prst="callout2">
            <a:avLst>
              <a:gd name="adj1" fmla="val 54599"/>
              <a:gd name="adj2" fmla="val 1034"/>
              <a:gd name="adj3" fmla="val 54599"/>
              <a:gd name="adj4" fmla="val -20532"/>
              <a:gd name="adj5" fmla="val -57138"/>
              <a:gd name="adj6" fmla="val -40613"/>
            </a:avLst>
          </a:prstGeom>
          <a:noFill/>
          <a:ln w="19050" cmpd="sng">
            <a:solidFill>
              <a:schemeClr val="accent1">
                <a:lumMod val="20000"/>
                <a:lumOff val="8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63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zh-CN" altLang="en-US" sz="1400" dirty="0" smtClean="0">
                <a:solidFill>
                  <a:srgbClr val="2C95DD">
                    <a:lumMod val="20000"/>
                    <a:lumOff val="80000"/>
                  </a:srgbClr>
                </a:solidFill>
                <a:effectLst>
                  <a:glow rad="228600">
                    <a:srgbClr val="2C95DD">
                      <a:satMod val="175000"/>
                      <a:alpha val="40000"/>
                    </a:srgbClr>
                  </a:glow>
                </a:effectLst>
              </a:rPr>
              <a:t>单一位置</a:t>
            </a:r>
            <a:endParaRPr lang="en-US" sz="1400" dirty="0">
              <a:solidFill>
                <a:srgbClr val="2C95DD">
                  <a:lumMod val="20000"/>
                  <a:lumOff val="80000"/>
                </a:srgbClr>
              </a:solidFill>
              <a:effectLst>
                <a:glow rad="228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363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739 0.07068 C 0.14722 0.15587 0.14809 0.29661 0.09982 0.38581 C 0.05138 0.47408 -0.02796 0.47562 -0.07743 0.38982 C -0.12674 0.30463 -0.12743 0.16389 -0.07934 0.07531 C -0.03073 -0.01296 0.04826 -0.0145 0.09739 0.07068 Z " pathEditMode="relative" rAng="2652911" ptsTypes="fffff">
                                      <p:cBhvr>
                                        <p:cTn id="53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5" y="1598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4.44444E-6 C 0.03368 0.10741 0.01163 0.24291 -0.04913 0.30309 C -0.10989 0.36235 -0.18611 0.32284 -0.21944 0.21575 C -0.2526 0.10896 -0.23055 -0.02654 -0.16979 -0.08611 C -0.10885 -0.14598 -0.03298 -0.10679 -2.5E-6 -4.44444E-6 Z " pathEditMode="relative" rAng="3665793" ptsTypes="fffff">
                                      <p:cBhvr>
                                        <p:cTn id="5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38" y="1083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2222E-6 -0.00061 C -0.0618 0.05463 -0.13715 0.00926 -0.16805 -0.10061 C -0.19896 -0.21111 -0.17378 -0.34475 -0.11198 -0.39969 C -0.05052 -0.45432 0.02466 -0.40926 0.05556 -0.29907 C 0.08663 -0.18858 0.06146 -0.05524 -2.22222E-6 -0.00061 Z " pathEditMode="relative" rAng="9208047" ptsTypes="fffff">
                                      <p:cBhvr>
                                        <p:cTn id="57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-1990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34 3.7037E-6 C -0.06927 0.0003 -0.12534 -0.0997 -0.12552 -0.22315 C -0.12534 -0.34661 -0.06927 -0.44599 -0.00017 -0.44599 C 0.06858 -0.44599 0.12448 -0.34599 0.12448 -0.22284 C 0.12448 -0.09908 0.06841 3.7037E-6 -0.00034 3.7037E-6 Z " pathEditMode="relative" rAng="10800000" ptsTypes="fffff">
                                      <p:cBhvr>
                                        <p:cTn id="59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2228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-3.45679E-6 C -0.01615 -0.11913 0.02569 -0.23919 0.09322 -0.2679 C 0.16093 -0.29598 0.22812 -0.22191 0.24409 -0.10247 C 0.25989 0.01667 0.21805 0.13642 0.15069 0.16482 C 0.08298 0.19321 0.01579 0.11914 4.44444E-6 -3.45679E-6 Z " pathEditMode="relative" rAng="15403936" ptsTypes="fffff">
                                      <p:cBhvr>
                                        <p:cTn id="61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515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3907 -0.0213 C 0.03889 -0.14383 0.09514 -0.24352 0.16459 -0.24383 C 0.23403 -0.24352 0.28994 -0.14383 0.28994 -0.02099 C 0.28994 0.10124 0.23369 0.20062 0.16441 0.20062 C 0.0948 0.20062 0.03907 0.10093 0.03907 -0.0213 Z " pathEditMode="relative" rAng="16200000" ptsTypes="fffff">
                                      <p:cBhvr>
                                        <p:cTn id="63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5" y="-3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4.32099E-6 C 0.06146 -0.05586 0.1368 -0.01172 0.1684 0.09815 C 0.19982 0.20834 0.17517 0.34198 0.11354 0.39754 C 0.05225 0.45309 -0.02309 0.40895 -0.05452 0.29908 C -0.08594 0.1892 -0.06129 0.05525 2.5E-6 -4.32099E-6 Z " pathEditMode="relative" rAng="-1615461" ptsTypes="fffff">
                                      <p:cBhvr>
                                        <p:cTn id="65" dur="2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4" y="1984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4.32099E-6 C 0.04965 -0.08425 0.12916 -0.08055 0.17691 0.00926 C 0.22465 0.09877 0.22239 0.23951 0.17222 0.32408 C 0.12222 0.40834 0.04305 0.40371 -0.00452 0.3142 C -0.05243 0.22439 -0.05018 0.08426 2.5E-6 -4.32099E-6 Z " pathEditMode="relative" rAng="-2604526" ptsTypes="fffff">
                                      <p:cBhvr>
                                        <p:cTn id="67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1" y="1617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22 0.07066 L -0.36198 -0.27584 " pathEditMode="fixed" rAng="0" ptsTypes="AA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-1734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20988E-6 L 0.31875 -0.27284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13642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68436E-6 L 0.2441 -0.36655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-18328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75 -0.01173 L 0.31302 -0.0784 " pathEditMode="fixed" rAng="0" ptsTypes="AA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55" y="-3333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31 L -0.14271 -0.21999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1098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49892E-6 L -0.11892 0.23419 " pathEditMode="fixed" rAng="0" ptsTypes="AA">
                                      <p:cBhvr>
                                        <p:cTn id="1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5" y="11694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1425E-6 L 0.34844 -0.2925 " pathEditMode="fixed" rAng="0" ptsTypes="AA">
                                      <p:cBhvr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-14625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30176E-6 L -0.18733 0.18358 " pathEditMode="fixed" rAng="0" ptsTypes="AA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9164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5" grpId="0" animBg="1"/>
      <p:bldP spid="6" grpId="0" animBg="1"/>
      <p:bldP spid="2" grpId="0" animBg="1"/>
      <p:bldP spid="2" grpId="1" animBg="1"/>
      <p:bldP spid="20" grpId="0"/>
      <p:bldP spid="20" grpId="1"/>
      <p:bldP spid="3" grpId="0"/>
      <p:bldP spid="3" grpId="1"/>
      <p:bldP spid="34" grpId="0" animBg="1"/>
      <p:bldP spid="24" grpId="0" animBg="1"/>
      <p:bldP spid="24" grpId="1" animBg="1"/>
      <p:bldP spid="24" grpId="2" animBg="1"/>
      <p:bldP spid="24" grpId="3" animBg="1"/>
      <p:bldP spid="23" grpId="0" animBg="1"/>
      <p:bldP spid="23" grpId="1" animBg="1"/>
      <p:bldP spid="23" grpId="2" animBg="1"/>
      <p:bldP spid="23" grpId="3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2" grpId="3" animBg="1"/>
      <p:bldP spid="5" grpId="0" animBg="1"/>
      <p:bldP spid="5" grpId="1" animBg="1"/>
      <p:bldP spid="5" grpId="2" animBg="1"/>
      <p:bldP spid="5" grpId="3" animBg="1"/>
      <p:bldP spid="17" grpId="0" animBg="1"/>
      <p:bldP spid="17" grpId="1" animBg="1"/>
      <p:bldP spid="17" grpId="2" animBg="1"/>
      <p:bldP spid="17" grpId="3" animBg="1"/>
      <p:bldP spid="27" grpId="0" animBg="1"/>
      <p:bldP spid="27" grpId="1" animBg="1"/>
      <p:bldP spid="27" grpId="2" animBg="1"/>
      <p:bldP spid="27" grpId="3" animBg="1"/>
      <p:bldP spid="26" grpId="0" animBg="1"/>
      <p:bldP spid="26" grpId="1" animBg="1"/>
      <p:bldP spid="26" grpId="2" animBg="1"/>
      <p:bldP spid="26" grpId="3" animBg="1"/>
      <p:bldP spid="29" grpId="0" animBg="1"/>
      <p:bldP spid="19" grpId="0" animBg="1"/>
      <p:bldP spid="25" grpId="0" animBg="1"/>
      <p:bldP spid="28" grpId="0" animBg="1"/>
      <p:bldP spid="32" grpId="0" animBg="1"/>
      <p:bldP spid="33" grpId="0" animBg="1"/>
      <p:bldP spid="18" grpId="0" animBg="1"/>
      <p:bldP spid="30" grpId="0" animBg="1"/>
      <p:bldP spid="36" grpId="0"/>
      <p:bldP spid="8" grpId="0"/>
      <p:bldP spid="8" grpId="1"/>
      <p:bldP spid="38" grpId="0"/>
      <p:bldP spid="39" grpId="0"/>
      <p:bldP spid="37" grpId="0" animBg="1"/>
      <p:bldP spid="37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EMC-Tab-RG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408862" y="470362"/>
            <a:ext cx="23262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zh-CN" altLang="en-US" sz="4000" dirty="0" smtClean="0">
                <a:solidFill>
                  <a:srgbClr val="2C95DD"/>
                </a:solidFill>
              </a:rPr>
              <a:t>数据湖泊</a:t>
            </a:r>
            <a:r>
              <a:rPr lang="en-US" sz="2000" dirty="0" smtClean="0">
                <a:solidFill>
                  <a:srgbClr val="2C95DD"/>
                </a:solidFill>
              </a:rPr>
              <a:t> </a:t>
            </a:r>
            <a:endParaRPr lang="en-US" sz="2000" dirty="0">
              <a:solidFill>
                <a:srgbClr val="2C95DD"/>
              </a:solidFill>
            </a:endParaRPr>
          </a:p>
        </p:txBody>
      </p:sp>
      <p:cxnSp>
        <p:nvCxnSpPr>
          <p:cNvPr id="21" name="Straight Connector 20"/>
          <p:cNvCxnSpPr>
            <a:stCxn id="100" idx="2"/>
          </p:cNvCxnSpPr>
          <p:nvPr/>
        </p:nvCxnSpPr>
        <p:spPr>
          <a:xfrm flipH="1">
            <a:off x="1891058" y="3352800"/>
            <a:ext cx="1080742" cy="142875"/>
          </a:xfrm>
          <a:prstGeom prst="line">
            <a:avLst/>
          </a:prstGeom>
          <a:ln w="12700" cmpd="sng">
            <a:solidFill>
              <a:srgbClr val="2C95D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694389" y="944981"/>
            <a:ext cx="1720516" cy="1261936"/>
          </a:xfrm>
          <a:prstGeom prst="line">
            <a:avLst/>
          </a:prstGeom>
          <a:ln w="12700" cmpd="sng">
            <a:solidFill>
              <a:srgbClr val="2C95D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102400" y="2553383"/>
            <a:ext cx="1125781" cy="353969"/>
          </a:xfrm>
          <a:prstGeom prst="line">
            <a:avLst/>
          </a:prstGeom>
          <a:ln w="12700" cmpd="sng">
            <a:solidFill>
              <a:srgbClr val="2C95D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229066" y="4119980"/>
            <a:ext cx="937579" cy="489470"/>
          </a:xfrm>
          <a:prstGeom prst="line">
            <a:avLst/>
          </a:prstGeom>
          <a:ln w="12700" cmpd="sng">
            <a:solidFill>
              <a:srgbClr val="2C95D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00" idx="1"/>
          </p:cNvCxnSpPr>
          <p:nvPr/>
        </p:nvCxnSpPr>
        <p:spPr>
          <a:xfrm flipH="1" flipV="1">
            <a:off x="1117603" y="719669"/>
            <a:ext cx="2322885" cy="1501619"/>
          </a:xfrm>
          <a:prstGeom prst="line">
            <a:avLst/>
          </a:prstGeom>
          <a:ln w="12700" cmpd="sng">
            <a:solidFill>
              <a:srgbClr val="2C95D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6116048" y="3797651"/>
            <a:ext cx="1242743" cy="255236"/>
          </a:xfrm>
          <a:prstGeom prst="line">
            <a:avLst/>
          </a:prstGeom>
          <a:ln w="12700" cmpd="sng">
            <a:solidFill>
              <a:srgbClr val="2C95D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910744" y="1813018"/>
            <a:ext cx="2288486" cy="711108"/>
          </a:xfrm>
          <a:prstGeom prst="line">
            <a:avLst/>
          </a:prstGeom>
          <a:ln w="12700" cmpd="sng">
            <a:solidFill>
              <a:srgbClr val="2C95D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2129991" y="2509520"/>
            <a:ext cx="941968" cy="272773"/>
          </a:xfrm>
          <a:prstGeom prst="line">
            <a:avLst/>
          </a:prstGeom>
          <a:ln w="12700" cmpd="sng">
            <a:solidFill>
              <a:srgbClr val="2C95D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976520" y="1217701"/>
            <a:ext cx="2491749" cy="1362404"/>
          </a:xfrm>
          <a:prstGeom prst="line">
            <a:avLst/>
          </a:prstGeom>
          <a:ln w="12700" cmpd="sng">
            <a:solidFill>
              <a:srgbClr val="2C95D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5"/>
          <p:cNvSpPr txBox="1">
            <a:spLocks/>
          </p:cNvSpPr>
          <p:nvPr/>
        </p:nvSpPr>
        <p:spPr>
          <a:xfrm>
            <a:off x="593690" y="1013169"/>
            <a:ext cx="1097280" cy="36576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algn="ctr"/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边缘</a:t>
            </a:r>
            <a:endParaRPr lang="en-US" sz="20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62" name="Title 5"/>
          <p:cNvSpPr txBox="1">
            <a:spLocks/>
          </p:cNvSpPr>
          <p:nvPr/>
        </p:nvSpPr>
        <p:spPr>
          <a:xfrm>
            <a:off x="1294280" y="3784003"/>
            <a:ext cx="1097280" cy="36576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algn="ctr"/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边缘</a:t>
            </a:r>
            <a:endParaRPr lang="en-US" sz="20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63" name="Title 5"/>
          <p:cNvSpPr txBox="1">
            <a:spLocks/>
          </p:cNvSpPr>
          <p:nvPr/>
        </p:nvSpPr>
        <p:spPr>
          <a:xfrm>
            <a:off x="6646208" y="2822875"/>
            <a:ext cx="1097280" cy="36576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algn="ctr"/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边缘</a:t>
            </a:r>
            <a:endParaRPr lang="en-US" sz="20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749760" y="450573"/>
            <a:ext cx="7901047" cy="4330149"/>
            <a:chOff x="749760" y="450573"/>
            <a:chExt cx="7901047" cy="4330149"/>
          </a:xfrm>
        </p:grpSpPr>
        <p:sp>
          <p:nvSpPr>
            <p:cNvPr id="102" name="Oval 101"/>
            <p:cNvSpPr>
              <a:spLocks noChangeAspect="1"/>
            </p:cNvSpPr>
            <p:nvPr/>
          </p:nvSpPr>
          <p:spPr>
            <a:xfrm rot="10800000" flipV="1">
              <a:off x="7198113" y="696070"/>
              <a:ext cx="502930" cy="502920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Oval 102"/>
            <p:cNvSpPr>
              <a:spLocks noChangeAspect="1"/>
            </p:cNvSpPr>
            <p:nvPr/>
          </p:nvSpPr>
          <p:spPr>
            <a:xfrm rot="10800000" flipV="1">
              <a:off x="8376482" y="1027705"/>
              <a:ext cx="274325" cy="274320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Oval 103"/>
            <p:cNvSpPr>
              <a:spLocks noChangeAspect="1"/>
            </p:cNvSpPr>
            <p:nvPr/>
          </p:nvSpPr>
          <p:spPr>
            <a:xfrm rot="10800000" flipV="1">
              <a:off x="6939696" y="2279373"/>
              <a:ext cx="502930" cy="502920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 rot="10800000" flipV="1">
              <a:off x="7322935" y="3937385"/>
              <a:ext cx="274325" cy="274320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Oval 105"/>
            <p:cNvSpPr>
              <a:spLocks noChangeAspect="1"/>
            </p:cNvSpPr>
            <p:nvPr/>
          </p:nvSpPr>
          <p:spPr>
            <a:xfrm rot="10800000" flipV="1">
              <a:off x="893694" y="450573"/>
              <a:ext cx="502930" cy="502920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Oval 106"/>
            <p:cNvSpPr>
              <a:spLocks noChangeAspect="1"/>
            </p:cNvSpPr>
            <p:nvPr/>
          </p:nvSpPr>
          <p:spPr>
            <a:xfrm rot="10800000" flipV="1">
              <a:off x="1599372" y="3234276"/>
              <a:ext cx="502930" cy="502920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Oval 107"/>
            <p:cNvSpPr>
              <a:spLocks noChangeAspect="1"/>
            </p:cNvSpPr>
            <p:nvPr/>
          </p:nvSpPr>
          <p:spPr>
            <a:xfrm rot="10800000" flipV="1">
              <a:off x="1992381" y="2379427"/>
              <a:ext cx="274325" cy="274320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Oval 108"/>
            <p:cNvSpPr>
              <a:spLocks noChangeAspect="1"/>
            </p:cNvSpPr>
            <p:nvPr/>
          </p:nvSpPr>
          <p:spPr>
            <a:xfrm rot="10800000" flipV="1">
              <a:off x="1992381" y="4506402"/>
              <a:ext cx="274325" cy="274320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Oval 109"/>
            <p:cNvSpPr>
              <a:spLocks noChangeAspect="1"/>
            </p:cNvSpPr>
            <p:nvPr/>
          </p:nvSpPr>
          <p:spPr>
            <a:xfrm rot="10800000" flipV="1">
              <a:off x="749760" y="1682348"/>
              <a:ext cx="274325" cy="274320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>
          <a:xfrm rot="10800000" flipV="1">
            <a:off x="7198113" y="696070"/>
            <a:ext cx="502930" cy="502920"/>
          </a:xfrm>
          <a:prstGeom prst="ellipse">
            <a:avLst/>
          </a:prstGeom>
          <a:solidFill>
            <a:srgbClr val="000000"/>
          </a:solidFill>
          <a:ln w="3175" cmpd="sng">
            <a:solidFill>
              <a:srgbClr val="2C95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 rot="10800000" flipV="1">
            <a:off x="8376482" y="1027705"/>
            <a:ext cx="274325" cy="274320"/>
          </a:xfrm>
          <a:prstGeom prst="ellipse">
            <a:avLst/>
          </a:prstGeom>
          <a:solidFill>
            <a:srgbClr val="000000"/>
          </a:solidFill>
          <a:ln w="3175" cmpd="sng">
            <a:solidFill>
              <a:srgbClr val="2C95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 rot="10800000" flipV="1">
            <a:off x="6939696" y="2279373"/>
            <a:ext cx="502930" cy="502920"/>
          </a:xfrm>
          <a:prstGeom prst="ellipse">
            <a:avLst/>
          </a:prstGeom>
          <a:solidFill>
            <a:srgbClr val="000000"/>
          </a:solidFill>
          <a:ln w="3175" cmpd="sng">
            <a:solidFill>
              <a:srgbClr val="2C95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 rot="10800000" flipV="1">
            <a:off x="7322935" y="3937385"/>
            <a:ext cx="274325" cy="274320"/>
          </a:xfrm>
          <a:prstGeom prst="ellipse">
            <a:avLst/>
          </a:prstGeom>
          <a:solidFill>
            <a:srgbClr val="000000"/>
          </a:solidFill>
          <a:ln w="3175" cmpd="sng">
            <a:solidFill>
              <a:srgbClr val="2C95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 rot="10800000" flipV="1">
            <a:off x="893694" y="450573"/>
            <a:ext cx="502930" cy="502920"/>
          </a:xfrm>
          <a:prstGeom prst="ellipse">
            <a:avLst/>
          </a:prstGeom>
          <a:solidFill>
            <a:srgbClr val="000000"/>
          </a:solidFill>
          <a:ln w="3175" cmpd="sng">
            <a:solidFill>
              <a:srgbClr val="2C95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 rot="10800000" flipV="1">
            <a:off x="1599372" y="3234276"/>
            <a:ext cx="502930" cy="502920"/>
          </a:xfrm>
          <a:prstGeom prst="ellipse">
            <a:avLst/>
          </a:prstGeom>
          <a:solidFill>
            <a:srgbClr val="000000"/>
          </a:solidFill>
          <a:ln w="3175" cmpd="sng">
            <a:solidFill>
              <a:srgbClr val="2C95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 rot="10800000" flipV="1">
            <a:off x="1992381" y="2379427"/>
            <a:ext cx="274325" cy="274320"/>
          </a:xfrm>
          <a:prstGeom prst="ellipse">
            <a:avLst/>
          </a:prstGeom>
          <a:solidFill>
            <a:srgbClr val="000000"/>
          </a:solidFill>
          <a:ln w="3175" cmpd="sng">
            <a:solidFill>
              <a:srgbClr val="2C95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 rot="10800000" flipV="1">
            <a:off x="749760" y="1682348"/>
            <a:ext cx="274325" cy="274320"/>
          </a:xfrm>
          <a:prstGeom prst="ellipse">
            <a:avLst/>
          </a:prstGeom>
          <a:solidFill>
            <a:srgbClr val="000000"/>
          </a:solidFill>
          <a:ln w="3175" cmpd="sng">
            <a:solidFill>
              <a:srgbClr val="2C95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 rot="10800000" flipV="1">
            <a:off x="1992381" y="4506402"/>
            <a:ext cx="274325" cy="274320"/>
          </a:xfrm>
          <a:prstGeom prst="ellipse">
            <a:avLst/>
          </a:prstGeom>
          <a:solidFill>
            <a:srgbClr val="000000"/>
          </a:solidFill>
          <a:ln w="3175" cmpd="sng">
            <a:solidFill>
              <a:srgbClr val="2C95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3315368" y="2096168"/>
            <a:ext cx="2513264" cy="2513264"/>
            <a:chOff x="3315368" y="2096168"/>
            <a:chExt cx="2513264" cy="2513264"/>
          </a:xfrm>
        </p:grpSpPr>
        <p:sp>
          <p:nvSpPr>
            <p:cNvPr id="95" name="Oval 94"/>
            <p:cNvSpPr/>
            <p:nvPr/>
          </p:nvSpPr>
          <p:spPr>
            <a:xfrm>
              <a:off x="3422315" y="2205790"/>
              <a:ext cx="2299370" cy="2299370"/>
            </a:xfrm>
            <a:prstGeom prst="ellipse">
              <a:avLst/>
            </a:prstGeom>
            <a:solidFill>
              <a:schemeClr val="tx1"/>
            </a:solidFill>
            <a:ln w="3175" cmpd="sng">
              <a:noFill/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outline"/>
            <p:cNvSpPr>
              <a:spLocks noChangeAspect="1"/>
            </p:cNvSpPr>
            <p:nvPr/>
          </p:nvSpPr>
          <p:spPr>
            <a:xfrm>
              <a:off x="3315368" y="2096168"/>
              <a:ext cx="2513264" cy="2513264"/>
            </a:xfrm>
            <a:prstGeom prst="ellipse">
              <a:avLst/>
            </a:prstGeom>
            <a:noFill/>
            <a:ln w="1270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2971800" y="1752600"/>
            <a:ext cx="3200400" cy="3200400"/>
            <a:chOff x="3315368" y="2096168"/>
            <a:chExt cx="2513264" cy="2513264"/>
          </a:xfrm>
        </p:grpSpPr>
        <p:sp>
          <p:nvSpPr>
            <p:cNvPr id="99" name="Oval 98"/>
            <p:cNvSpPr/>
            <p:nvPr/>
          </p:nvSpPr>
          <p:spPr>
            <a:xfrm>
              <a:off x="3422315" y="2205790"/>
              <a:ext cx="2299370" cy="2299370"/>
            </a:xfrm>
            <a:prstGeom prst="ellipse">
              <a:avLst/>
            </a:prstGeom>
            <a:solidFill>
              <a:schemeClr val="tx1"/>
            </a:solidFill>
            <a:ln w="3175" cmpd="sng">
              <a:noFill/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00">
                <a:solidFill>
                  <a:srgbClr val="FFFFFF"/>
                </a:solidFill>
              </a:endParaRPr>
            </a:p>
          </p:txBody>
        </p:sp>
        <p:sp>
          <p:nvSpPr>
            <p:cNvPr id="100" name="outline"/>
            <p:cNvSpPr>
              <a:spLocks noChangeAspect="1"/>
            </p:cNvSpPr>
            <p:nvPr/>
          </p:nvSpPr>
          <p:spPr>
            <a:xfrm>
              <a:off x="3315368" y="2096168"/>
              <a:ext cx="2513264" cy="2513264"/>
            </a:xfrm>
            <a:prstGeom prst="ellipse">
              <a:avLst/>
            </a:prstGeom>
            <a:noFill/>
            <a:ln w="1270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00">
                <a:solidFill>
                  <a:srgbClr val="FFFFFF"/>
                </a:solidFill>
              </a:endParaRPr>
            </a:p>
          </p:txBody>
        </p:sp>
      </p:grpSp>
      <p:sp>
        <p:nvSpPr>
          <p:cNvPr id="97" name="Core"/>
          <p:cNvSpPr/>
          <p:nvPr/>
        </p:nvSpPr>
        <p:spPr>
          <a:xfrm>
            <a:off x="3458817" y="2865505"/>
            <a:ext cx="2226366" cy="984885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defTabSz="457200">
              <a:spcBef>
                <a:spcPts val="600"/>
              </a:spcBef>
              <a:buClr>
                <a:srgbClr val="2C95DD"/>
              </a:buClr>
            </a:pPr>
            <a:r>
              <a:rPr lang="zh-CN" altLang="en-US" sz="3600" dirty="0" smtClean="0">
                <a:solidFill>
                  <a:srgbClr val="FFFFFF"/>
                </a:solidFill>
                <a:effectLst>
                  <a:glow rad="101600">
                    <a:srgbClr val="2C95DD">
                      <a:alpha val="40000"/>
                    </a:srgbClr>
                  </a:glow>
                </a:effectLst>
              </a:rPr>
              <a:t>核心</a:t>
            </a:r>
            <a:endParaRPr lang="en-US" sz="3600" dirty="0">
              <a:solidFill>
                <a:srgbClr val="FFFFFF"/>
              </a:solidFill>
              <a:effectLst>
                <a:glow rad="101600">
                  <a:srgbClr val="2C95DD">
                    <a:alpha val="40000"/>
                  </a:srgbClr>
                </a:glow>
              </a:effectLst>
            </a:endParaRPr>
          </a:p>
        </p:txBody>
      </p:sp>
      <p:sp>
        <p:nvSpPr>
          <p:cNvPr id="111" name="Evolve"/>
          <p:cNvSpPr/>
          <p:nvPr/>
        </p:nvSpPr>
        <p:spPr>
          <a:xfrm>
            <a:off x="3408862" y="2860357"/>
            <a:ext cx="2226366" cy="984885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defTabSz="457200">
              <a:spcBef>
                <a:spcPts val="600"/>
              </a:spcBef>
              <a:buClr>
                <a:srgbClr val="2C95DD"/>
              </a:buClr>
            </a:pPr>
            <a:r>
              <a:rPr lang="zh-CN" altLang="en-US" sz="2000" dirty="0" smtClean="0">
                <a:solidFill>
                  <a:srgbClr val="FFFFFF"/>
                </a:solidFill>
                <a:effectLst>
                  <a:glow rad="101600">
                    <a:srgbClr val="2C95DD">
                      <a:alpha val="40000"/>
                    </a:srgbClr>
                  </a:glow>
                </a:effectLst>
              </a:rPr>
              <a:t>需要</a:t>
            </a:r>
            <a:r>
              <a:rPr lang="en-US" sz="2000" dirty="0">
                <a:solidFill>
                  <a:srgbClr val="FFFFFF"/>
                </a:solidFill>
                <a:effectLst>
                  <a:glow rad="101600">
                    <a:srgbClr val="2C95DD">
                      <a:alpha val="40000"/>
                    </a:srgbClr>
                  </a:glow>
                </a:effectLst>
              </a:rPr>
              <a:t/>
            </a:r>
            <a:br>
              <a:rPr lang="en-US" sz="2000" dirty="0">
                <a:solidFill>
                  <a:srgbClr val="FFFFFF"/>
                </a:solidFill>
                <a:effectLst>
                  <a:glow rad="101600">
                    <a:srgbClr val="2C95DD">
                      <a:alpha val="40000"/>
                    </a:srgbClr>
                  </a:glow>
                </a:effectLst>
              </a:rPr>
            </a:br>
            <a:r>
              <a:rPr lang="zh-CN" altLang="en-US" sz="2800" dirty="0" smtClean="0">
                <a:solidFill>
                  <a:srgbClr val="FFFFFF"/>
                </a:solidFill>
                <a:effectLst>
                  <a:glow rad="101600">
                    <a:srgbClr val="2C95DD">
                      <a:alpha val="40000"/>
                    </a:srgbClr>
                  </a:glow>
                </a:effectLst>
              </a:rPr>
              <a:t>进化</a:t>
            </a:r>
            <a:endParaRPr lang="en-US" sz="2800" dirty="0">
              <a:solidFill>
                <a:srgbClr val="FFFFFF"/>
              </a:solidFill>
              <a:effectLst>
                <a:glow rad="101600">
                  <a:srgbClr val="2C95DD">
                    <a:alpha val="4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404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39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97" grpId="0"/>
      <p:bldP spid="1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61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593690" y="450573"/>
              <a:ext cx="8057117" cy="4502427"/>
              <a:chOff x="593690" y="450573"/>
              <a:chExt cx="8057117" cy="4502427"/>
            </a:xfrm>
          </p:grpSpPr>
          <p:cxnSp>
            <p:nvCxnSpPr>
              <p:cNvPr id="119" name="Straight Connector 118"/>
              <p:cNvCxnSpPr/>
              <p:nvPr/>
            </p:nvCxnSpPr>
            <p:spPr>
              <a:xfrm flipH="1">
                <a:off x="1891058" y="3352800"/>
                <a:ext cx="1080742" cy="142875"/>
              </a:xfrm>
              <a:prstGeom prst="line">
                <a:avLst/>
              </a:prstGeom>
              <a:ln w="12700" cmpd="sng">
                <a:solidFill>
                  <a:srgbClr val="2C95D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H="1">
                <a:off x="5694389" y="944981"/>
                <a:ext cx="1720516" cy="1261936"/>
              </a:xfrm>
              <a:prstGeom prst="line">
                <a:avLst/>
              </a:prstGeom>
              <a:ln w="12700" cmpd="sng">
                <a:solidFill>
                  <a:srgbClr val="2C95D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H="1">
                <a:off x="6102400" y="2553383"/>
                <a:ext cx="1125781" cy="353969"/>
              </a:xfrm>
              <a:prstGeom prst="line">
                <a:avLst/>
              </a:prstGeom>
              <a:ln w="12700" cmpd="sng">
                <a:solidFill>
                  <a:srgbClr val="2C95D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flipH="1">
                <a:off x="2229066" y="4119980"/>
                <a:ext cx="937579" cy="489470"/>
              </a:xfrm>
              <a:prstGeom prst="line">
                <a:avLst/>
              </a:prstGeom>
              <a:ln w="12700" cmpd="sng">
                <a:solidFill>
                  <a:srgbClr val="2C95D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H="1" flipV="1">
                <a:off x="1117603" y="719669"/>
                <a:ext cx="2322885" cy="1501619"/>
              </a:xfrm>
              <a:prstGeom prst="line">
                <a:avLst/>
              </a:prstGeom>
              <a:ln w="12700" cmpd="sng">
                <a:solidFill>
                  <a:srgbClr val="2C95D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H="1" flipV="1">
                <a:off x="6116048" y="3797651"/>
                <a:ext cx="1242743" cy="255236"/>
              </a:xfrm>
              <a:prstGeom prst="line">
                <a:avLst/>
              </a:prstGeom>
              <a:ln w="12700" cmpd="sng">
                <a:solidFill>
                  <a:srgbClr val="2C95D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H="1" flipV="1">
                <a:off x="910744" y="1813018"/>
                <a:ext cx="2288486" cy="711108"/>
              </a:xfrm>
              <a:prstGeom prst="line">
                <a:avLst/>
              </a:prstGeom>
              <a:ln w="12700" cmpd="sng">
                <a:solidFill>
                  <a:srgbClr val="2C95D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H="1" flipV="1">
                <a:off x="2129991" y="2509520"/>
                <a:ext cx="941968" cy="272773"/>
              </a:xfrm>
              <a:prstGeom prst="line">
                <a:avLst/>
              </a:prstGeom>
              <a:ln w="12700" cmpd="sng">
                <a:solidFill>
                  <a:srgbClr val="2C95D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5976520" y="1217701"/>
                <a:ext cx="2491749" cy="1362404"/>
              </a:xfrm>
              <a:prstGeom prst="line">
                <a:avLst/>
              </a:prstGeom>
              <a:ln w="12700" cmpd="sng">
                <a:solidFill>
                  <a:srgbClr val="2C95D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Title 5"/>
              <p:cNvSpPr txBox="1">
                <a:spLocks/>
              </p:cNvSpPr>
              <p:nvPr/>
            </p:nvSpPr>
            <p:spPr>
              <a:xfrm>
                <a:off x="593690" y="1013169"/>
                <a:ext cx="1097280" cy="365760"/>
              </a:xfrm>
              <a:prstGeom prst="rect">
                <a:avLst/>
              </a:prstGeom>
            </p:spPr>
            <p:txBody>
              <a:bodyPr lIns="0" tIns="0" rIns="0" bIns="0" anchor="ctr" anchorCtr="0"/>
              <a:lstStyle>
                <a:lvl1pPr algn="l" defTabSz="4572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2800" kern="1200" cap="all" baseline="0">
                    <a:solidFill>
                      <a:schemeClr val="tx2"/>
                    </a:solidFill>
                    <a:latin typeface="+mj-lt"/>
                    <a:ea typeface="+mj-ea"/>
                    <a:cs typeface="Verdana"/>
                  </a:defRPr>
                </a:lvl1pPr>
              </a:lstStyle>
              <a:p>
                <a:pPr algn="ctr"/>
                <a:r>
                  <a:rPr lang="zh-CN" altLang="en-US" sz="2000" dirty="0" smtClean="0">
                    <a:solidFill>
                      <a:srgbClr val="FFFFFF"/>
                    </a:solidFill>
                    <a:effectLst>
                      <a:glow rad="101600">
                        <a:srgbClr val="2C95DD">
                          <a:satMod val="175000"/>
                          <a:alpha val="40000"/>
                        </a:srgbClr>
                      </a:glow>
                    </a:effectLst>
                  </a:rPr>
                  <a:t>边缘</a:t>
                </a:r>
                <a:endParaRPr lang="en-US" sz="2000" dirty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endParaRPr>
              </a:p>
            </p:txBody>
          </p:sp>
          <p:sp>
            <p:nvSpPr>
              <p:cNvPr id="129" name="Title 5"/>
              <p:cNvSpPr txBox="1">
                <a:spLocks/>
              </p:cNvSpPr>
              <p:nvPr/>
            </p:nvSpPr>
            <p:spPr>
              <a:xfrm>
                <a:off x="1294280" y="3784003"/>
                <a:ext cx="1097280" cy="365760"/>
              </a:xfrm>
              <a:prstGeom prst="rect">
                <a:avLst/>
              </a:prstGeom>
            </p:spPr>
            <p:txBody>
              <a:bodyPr lIns="0" tIns="0" rIns="0" bIns="0" anchor="ctr" anchorCtr="0"/>
              <a:lstStyle>
                <a:lvl1pPr algn="l" defTabSz="4572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2800" kern="1200" cap="all" baseline="0">
                    <a:solidFill>
                      <a:schemeClr val="tx2"/>
                    </a:solidFill>
                    <a:latin typeface="+mj-lt"/>
                    <a:ea typeface="+mj-ea"/>
                    <a:cs typeface="Verdana"/>
                  </a:defRPr>
                </a:lvl1pPr>
              </a:lstStyle>
              <a:p>
                <a:pPr algn="ctr"/>
                <a:r>
                  <a:rPr lang="zh-CN" altLang="en-US" sz="2000" dirty="0">
                    <a:solidFill>
                      <a:srgbClr val="FFFFFF"/>
                    </a:solidFill>
                    <a:effectLst>
                      <a:glow rad="101600">
                        <a:srgbClr val="2C95DD">
                          <a:satMod val="175000"/>
                          <a:alpha val="40000"/>
                        </a:srgbClr>
                      </a:glow>
                    </a:effectLst>
                  </a:rPr>
                  <a:t>边缘</a:t>
                </a:r>
                <a:endParaRPr lang="en-US" sz="2000" dirty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endParaRPr>
              </a:p>
            </p:txBody>
          </p:sp>
          <p:sp>
            <p:nvSpPr>
              <p:cNvPr id="130" name="Title 5"/>
              <p:cNvSpPr txBox="1">
                <a:spLocks/>
              </p:cNvSpPr>
              <p:nvPr/>
            </p:nvSpPr>
            <p:spPr>
              <a:xfrm>
                <a:off x="6646208" y="2822875"/>
                <a:ext cx="1097280" cy="365760"/>
              </a:xfrm>
              <a:prstGeom prst="rect">
                <a:avLst/>
              </a:prstGeom>
            </p:spPr>
            <p:txBody>
              <a:bodyPr lIns="0" tIns="0" rIns="0" bIns="0" anchor="ctr" anchorCtr="0"/>
              <a:lstStyle>
                <a:lvl1pPr algn="l" defTabSz="4572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2800" kern="1200" cap="all" baseline="0">
                    <a:solidFill>
                      <a:schemeClr val="tx2"/>
                    </a:solidFill>
                    <a:latin typeface="+mj-lt"/>
                    <a:ea typeface="+mj-ea"/>
                    <a:cs typeface="Verdana"/>
                  </a:defRPr>
                </a:lvl1pPr>
              </a:lstStyle>
              <a:p>
                <a:pPr algn="ctr"/>
                <a:r>
                  <a:rPr lang="zh-CN" altLang="en-US" sz="2000" dirty="0">
                    <a:solidFill>
                      <a:srgbClr val="FFFFFF"/>
                    </a:solidFill>
                    <a:effectLst>
                      <a:glow rad="101600">
                        <a:srgbClr val="2C95DD">
                          <a:satMod val="175000"/>
                          <a:alpha val="40000"/>
                        </a:srgbClr>
                      </a:glow>
                    </a:effectLst>
                  </a:rPr>
                  <a:t>边缘</a:t>
                </a:r>
                <a:endParaRPr lang="en-US" sz="2000" dirty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endParaRPr>
              </a:p>
            </p:txBody>
          </p:sp>
          <p:sp>
            <p:nvSpPr>
              <p:cNvPr id="141" name="Oval 140"/>
              <p:cNvSpPr>
                <a:spLocks noChangeAspect="1"/>
              </p:cNvSpPr>
              <p:nvPr/>
            </p:nvSpPr>
            <p:spPr>
              <a:xfrm rot="10800000" flipV="1">
                <a:off x="7198113" y="696070"/>
                <a:ext cx="502930" cy="502920"/>
              </a:xfrm>
              <a:prstGeom prst="ellipse">
                <a:avLst/>
              </a:prstGeom>
              <a:solidFill>
                <a:srgbClr val="000000"/>
              </a:solidFill>
              <a:ln w="3175" cmpd="sng">
                <a:solidFill>
                  <a:srgbClr val="2C95D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Oval 141"/>
              <p:cNvSpPr>
                <a:spLocks noChangeAspect="1"/>
              </p:cNvSpPr>
              <p:nvPr/>
            </p:nvSpPr>
            <p:spPr>
              <a:xfrm rot="10800000" flipV="1">
                <a:off x="8376482" y="1027705"/>
                <a:ext cx="274325" cy="274320"/>
              </a:xfrm>
              <a:prstGeom prst="ellipse">
                <a:avLst/>
              </a:prstGeom>
              <a:solidFill>
                <a:srgbClr val="000000"/>
              </a:solidFill>
              <a:ln w="3175" cmpd="sng">
                <a:solidFill>
                  <a:srgbClr val="2C95D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Oval 142"/>
              <p:cNvSpPr>
                <a:spLocks noChangeAspect="1"/>
              </p:cNvSpPr>
              <p:nvPr/>
            </p:nvSpPr>
            <p:spPr>
              <a:xfrm rot="10800000" flipV="1">
                <a:off x="6939696" y="2279373"/>
                <a:ext cx="502930" cy="502920"/>
              </a:xfrm>
              <a:prstGeom prst="ellipse">
                <a:avLst/>
              </a:prstGeom>
              <a:solidFill>
                <a:srgbClr val="000000"/>
              </a:solidFill>
              <a:ln w="3175" cmpd="sng">
                <a:solidFill>
                  <a:srgbClr val="2C95D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Oval 143"/>
              <p:cNvSpPr>
                <a:spLocks noChangeAspect="1"/>
              </p:cNvSpPr>
              <p:nvPr/>
            </p:nvSpPr>
            <p:spPr>
              <a:xfrm rot="10800000" flipV="1">
                <a:off x="7322935" y="3937385"/>
                <a:ext cx="274325" cy="274320"/>
              </a:xfrm>
              <a:prstGeom prst="ellipse">
                <a:avLst/>
              </a:prstGeom>
              <a:solidFill>
                <a:srgbClr val="000000"/>
              </a:solidFill>
              <a:ln w="3175" cmpd="sng">
                <a:solidFill>
                  <a:srgbClr val="2C95D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Oval 144"/>
              <p:cNvSpPr>
                <a:spLocks noChangeAspect="1"/>
              </p:cNvSpPr>
              <p:nvPr/>
            </p:nvSpPr>
            <p:spPr>
              <a:xfrm rot="10800000" flipV="1">
                <a:off x="893694" y="450573"/>
                <a:ext cx="502930" cy="502920"/>
              </a:xfrm>
              <a:prstGeom prst="ellipse">
                <a:avLst/>
              </a:prstGeom>
              <a:solidFill>
                <a:srgbClr val="000000"/>
              </a:solidFill>
              <a:ln w="3175" cmpd="sng">
                <a:solidFill>
                  <a:srgbClr val="2C95D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Oval 145"/>
              <p:cNvSpPr>
                <a:spLocks noChangeAspect="1"/>
              </p:cNvSpPr>
              <p:nvPr/>
            </p:nvSpPr>
            <p:spPr>
              <a:xfrm rot="10800000" flipV="1">
                <a:off x="1599372" y="3234276"/>
                <a:ext cx="502930" cy="502920"/>
              </a:xfrm>
              <a:prstGeom prst="ellipse">
                <a:avLst/>
              </a:prstGeom>
              <a:solidFill>
                <a:srgbClr val="000000"/>
              </a:solidFill>
              <a:ln w="3175" cmpd="sng">
                <a:solidFill>
                  <a:srgbClr val="2C95D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Oval 146"/>
              <p:cNvSpPr>
                <a:spLocks noChangeAspect="1"/>
              </p:cNvSpPr>
              <p:nvPr/>
            </p:nvSpPr>
            <p:spPr>
              <a:xfrm rot="10800000" flipV="1">
                <a:off x="1992381" y="2379427"/>
                <a:ext cx="274325" cy="274320"/>
              </a:xfrm>
              <a:prstGeom prst="ellipse">
                <a:avLst/>
              </a:prstGeom>
              <a:solidFill>
                <a:srgbClr val="000000"/>
              </a:solidFill>
              <a:ln w="3175" cmpd="sng">
                <a:solidFill>
                  <a:srgbClr val="2C95D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8" name="Oval 147"/>
              <p:cNvSpPr>
                <a:spLocks noChangeAspect="1"/>
              </p:cNvSpPr>
              <p:nvPr/>
            </p:nvSpPr>
            <p:spPr>
              <a:xfrm rot="10800000" flipV="1">
                <a:off x="749760" y="1682348"/>
                <a:ext cx="274325" cy="274320"/>
              </a:xfrm>
              <a:prstGeom prst="ellipse">
                <a:avLst/>
              </a:prstGeom>
              <a:solidFill>
                <a:srgbClr val="000000"/>
              </a:solidFill>
              <a:ln w="3175" cmpd="sng">
                <a:solidFill>
                  <a:srgbClr val="2C95D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9" name="Oval 148"/>
              <p:cNvSpPr>
                <a:spLocks noChangeAspect="1"/>
              </p:cNvSpPr>
              <p:nvPr/>
            </p:nvSpPr>
            <p:spPr>
              <a:xfrm rot="10800000" flipV="1">
                <a:off x="1992381" y="4506402"/>
                <a:ext cx="274325" cy="274320"/>
              </a:xfrm>
              <a:prstGeom prst="ellipse">
                <a:avLst/>
              </a:prstGeom>
              <a:solidFill>
                <a:srgbClr val="000000"/>
              </a:solidFill>
              <a:ln w="3175" cmpd="sng">
                <a:solidFill>
                  <a:srgbClr val="2C95D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58" name="Group 157"/>
              <p:cNvGrpSpPr/>
              <p:nvPr/>
            </p:nvGrpSpPr>
            <p:grpSpPr>
              <a:xfrm>
                <a:off x="2971800" y="1752600"/>
                <a:ext cx="3200400" cy="3200400"/>
                <a:chOff x="3315368" y="2096168"/>
                <a:chExt cx="2513264" cy="2513264"/>
              </a:xfrm>
            </p:grpSpPr>
            <p:sp>
              <p:nvSpPr>
                <p:cNvPr id="159" name="Oval 158"/>
                <p:cNvSpPr/>
                <p:nvPr/>
              </p:nvSpPr>
              <p:spPr>
                <a:xfrm>
                  <a:off x="3422315" y="2205790"/>
                  <a:ext cx="2299370" cy="2299370"/>
                </a:xfrm>
                <a:prstGeom prst="ellipse">
                  <a:avLst/>
                </a:prstGeom>
                <a:solidFill>
                  <a:schemeClr val="tx1"/>
                </a:solidFill>
                <a:ln w="3175" cmpd="sng">
                  <a:noFill/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0" name="outline"/>
                <p:cNvSpPr>
                  <a:spLocks noChangeAspect="1"/>
                </p:cNvSpPr>
                <p:nvPr/>
              </p:nvSpPr>
              <p:spPr>
                <a:xfrm>
                  <a:off x="3315368" y="2096168"/>
                  <a:ext cx="2513264" cy="2513264"/>
                </a:xfrm>
                <a:prstGeom prst="ellipse">
                  <a:avLst/>
                </a:prstGeom>
                <a:noFill/>
                <a:ln w="12700" cmpd="sng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56" name="Core"/>
              <p:cNvSpPr/>
              <p:nvPr/>
            </p:nvSpPr>
            <p:spPr>
              <a:xfrm>
                <a:off x="3458817" y="2865505"/>
                <a:ext cx="2226366" cy="984885"/>
              </a:xfrm>
              <a:prstGeom prst="rect">
                <a:avLst/>
              </a:prstGeom>
            </p:spPr>
            <p:txBody>
              <a:bodyPr wrap="square" anchor="ctr" anchorCtr="0">
                <a:noAutofit/>
              </a:bodyPr>
              <a:lstStyle/>
              <a:p>
                <a:pPr algn="ctr" defTabSz="457200">
                  <a:spcBef>
                    <a:spcPts val="600"/>
                  </a:spcBef>
                  <a:buClr>
                    <a:srgbClr val="2C95DD"/>
                  </a:buClr>
                </a:pPr>
                <a:r>
                  <a:rPr lang="zh-CN" altLang="en-US" sz="3600" dirty="0" smtClean="0">
                    <a:solidFill>
                      <a:srgbClr val="FFFFFF"/>
                    </a:solidFill>
                    <a:effectLst>
                      <a:glow rad="101600">
                        <a:srgbClr val="2C95DD">
                          <a:alpha val="40000"/>
                        </a:srgbClr>
                      </a:glow>
                    </a:effectLst>
                  </a:rPr>
                  <a:t>核心</a:t>
                </a:r>
                <a:endParaRPr lang="en-US" sz="3600" dirty="0">
                  <a:solidFill>
                    <a:srgbClr val="FFFFFF"/>
                  </a:solidFill>
                  <a:effectLst>
                    <a:glow rad="101600">
                      <a:srgbClr val="2C95DD">
                        <a:alpha val="40000"/>
                      </a:srgbClr>
                    </a:glow>
                  </a:effectLst>
                </a:endParaRPr>
              </a:p>
            </p:txBody>
          </p:sp>
        </p:grpSp>
      </p:grpSp>
      <p:pic>
        <p:nvPicPr>
          <p:cNvPr id="11" name="Picture 10" descr="EMC-Tab-RG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869" y="4610353"/>
            <a:ext cx="621792" cy="539496"/>
          </a:xfrm>
          <a:prstGeom prst="rect">
            <a:avLst/>
          </a:prstGeom>
        </p:spPr>
      </p:pic>
      <p:pic>
        <p:nvPicPr>
          <p:cNvPr id="51" name="Picture 3" descr="C:\Users\Sue\Desktop\Working\EMC\17034 EMC Isilon Mega Launch PPT_SEPT15\powerpoint\flattened-art\datalake-bkg-fade.png"/>
          <p:cNvPicPr>
            <a:picLocks noChangeAspect="1" noChangeArrowheads="1"/>
          </p:cNvPicPr>
          <p:nvPr/>
        </p:nvPicPr>
        <p:blipFill rotWithShape="1">
          <a:blip r:embed="rId5" cstate="screen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688" y="-18367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Oval 55"/>
          <p:cNvSpPr>
            <a:spLocks noChangeAspect="1"/>
          </p:cNvSpPr>
          <p:nvPr/>
        </p:nvSpPr>
        <p:spPr>
          <a:xfrm rot="10800000" flipV="1">
            <a:off x="974273" y="1921156"/>
            <a:ext cx="2530927" cy="2530876"/>
          </a:xfrm>
          <a:prstGeom prst="ellipse">
            <a:avLst/>
          </a:prstGeom>
          <a:solidFill>
            <a:srgbClr val="000000"/>
          </a:solidFill>
          <a:ln w="3175" cmpd="sng">
            <a:solidFill>
              <a:srgbClr val="2C95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Title 5"/>
          <p:cNvSpPr txBox="1">
            <a:spLocks/>
          </p:cNvSpPr>
          <p:nvPr/>
        </p:nvSpPr>
        <p:spPr>
          <a:xfrm>
            <a:off x="1645920" y="2969895"/>
            <a:ext cx="1097280" cy="36576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algn="ctr"/>
            <a:r>
              <a:rPr lang="zh-CN" altLang="en-US" sz="2400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边缘</a:t>
            </a:r>
            <a:endParaRPr lang="en-US" sz="2400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00545" y="3234276"/>
            <a:ext cx="1097280" cy="915487"/>
            <a:chOff x="1446680" y="3386676"/>
            <a:chExt cx="1097280" cy="915487"/>
          </a:xfrm>
        </p:grpSpPr>
        <p:sp>
          <p:nvSpPr>
            <p:cNvPr id="66" name="Title 5"/>
            <p:cNvSpPr txBox="1">
              <a:spLocks/>
            </p:cNvSpPr>
            <p:nvPr/>
          </p:nvSpPr>
          <p:spPr>
            <a:xfrm>
              <a:off x="1446680" y="3936403"/>
              <a:ext cx="1097280" cy="365760"/>
            </a:xfrm>
            <a:prstGeom prst="rect">
              <a:avLst/>
            </a:prstGeom>
            <a:ln>
              <a:noFill/>
            </a:ln>
          </p:spPr>
          <p:txBody>
            <a:bodyPr lIns="0" tIns="0" rIns="0" bIns="0" anchor="ctr" anchorCtr="0"/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kern="1200" cap="all" baseline="0">
                  <a:solidFill>
                    <a:schemeClr val="tx2"/>
                  </a:solidFill>
                  <a:latin typeface="+mj-lt"/>
                  <a:ea typeface="+mj-ea"/>
                  <a:cs typeface="Verdana"/>
                </a:defRPr>
              </a:lvl1pPr>
            </a:lstStyle>
            <a:p>
              <a:pPr algn="ctr"/>
              <a:r>
                <a:rPr lang="zh-CN" altLang="en-US" sz="2000" dirty="0" smtClean="0">
                  <a:solidFill>
                    <a:srgbClr val="FFFFFF"/>
                  </a:solidFill>
                  <a:effectLst>
                    <a:glow rad="101600">
                      <a:srgbClr val="2C95DD">
                        <a:satMod val="175000"/>
                        <a:alpha val="40000"/>
                      </a:srgbClr>
                    </a:glow>
                  </a:effectLst>
                </a:rPr>
                <a:t>边缘</a:t>
              </a:r>
              <a:endParaRPr lang="en-US" sz="2000" dirty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 rot="10800000" flipV="1">
              <a:off x="1751772" y="3386676"/>
              <a:ext cx="502930" cy="502920"/>
            </a:xfrm>
            <a:prstGeom prst="ellipse">
              <a:avLst/>
            </a:prstGeom>
            <a:solidFill>
              <a:srgbClr val="000000"/>
            </a:solidFill>
            <a:ln w="3175" cmpd="sng">
              <a:solidFill>
                <a:srgbClr val="2C95D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982858"/>
              </p:ext>
            </p:extLst>
          </p:nvPr>
        </p:nvGraphicFramePr>
        <p:xfrm>
          <a:off x="4162028" y="1657350"/>
          <a:ext cx="3610372" cy="2936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10372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chemeClr val="bg1"/>
                          </a:solidFill>
                        </a:rPr>
                        <a:t>边缘存储的挑战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247941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容量需求低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混乱的管理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数据格式不一致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难以管控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令人失望的生产率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 marT="0" marB="0" anchor="ctr">
                    <a:solidFill>
                      <a:schemeClr val="tx1">
                        <a:alpha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15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0.0401 -0.07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-37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bkg" descr="C:\Users\Sue\Desktop\Working\EMC\17034 EMC Isilon Mega Launch PPT_SEPT15\powerpoint\media\Isilon elements from Jay\dataLake-C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9518" b="-38175"/>
          <a:stretch/>
        </p:blipFill>
        <p:spPr bwMode="auto">
          <a:xfrm>
            <a:off x="-595748" y="-3911600"/>
            <a:ext cx="12299364" cy="12293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376049" y="676373"/>
            <a:ext cx="1790264" cy="1865382"/>
            <a:chOff x="5376049" y="676373"/>
            <a:chExt cx="1790264" cy="1865382"/>
          </a:xfrm>
        </p:grpSpPr>
        <p:grpSp>
          <p:nvGrpSpPr>
            <p:cNvPr id="56" name="Group 55"/>
            <p:cNvGrpSpPr/>
            <p:nvPr/>
          </p:nvGrpSpPr>
          <p:grpSpPr>
            <a:xfrm rot="432822">
              <a:off x="6757807" y="676373"/>
              <a:ext cx="209740" cy="148342"/>
              <a:chOff x="6742297" y="566040"/>
              <a:chExt cx="725303" cy="512984"/>
            </a:xfrm>
          </p:grpSpPr>
          <p:sp>
            <p:nvSpPr>
              <p:cNvPr id="57" name="Oval 56"/>
              <p:cNvSpPr/>
              <p:nvPr/>
            </p:nvSpPr>
            <p:spPr>
              <a:xfrm flipV="1">
                <a:off x="6742297" y="566040"/>
                <a:ext cx="339661" cy="339654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 flipV="1">
                <a:off x="7297776" y="909204"/>
                <a:ext cx="169824" cy="169820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9" name="Oval 58"/>
            <p:cNvSpPr/>
            <p:nvPr/>
          </p:nvSpPr>
          <p:spPr>
            <a:xfrm rot="7065931">
              <a:off x="6040464" y="1475894"/>
              <a:ext cx="45720" cy="45720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 rot="20652135" flipV="1">
              <a:off x="6101354" y="2404855"/>
              <a:ext cx="98221" cy="98219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 rot="432822">
              <a:off x="5376049" y="2393413"/>
              <a:ext cx="209740" cy="148342"/>
              <a:chOff x="6742297" y="566040"/>
              <a:chExt cx="725303" cy="512984"/>
            </a:xfrm>
          </p:grpSpPr>
          <p:sp>
            <p:nvSpPr>
              <p:cNvPr id="85" name="Oval 84"/>
              <p:cNvSpPr/>
              <p:nvPr/>
            </p:nvSpPr>
            <p:spPr>
              <a:xfrm flipV="1">
                <a:off x="6742297" y="566040"/>
                <a:ext cx="339661" cy="339654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 flipV="1">
                <a:off x="7297776" y="909204"/>
                <a:ext cx="169824" cy="169820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7" name="Oval 86"/>
            <p:cNvSpPr/>
            <p:nvPr/>
          </p:nvSpPr>
          <p:spPr>
            <a:xfrm rot="20652135" flipV="1">
              <a:off x="6578875" y="1429495"/>
              <a:ext cx="98221" cy="98219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8" name="Group 87"/>
            <p:cNvGrpSpPr/>
            <p:nvPr/>
          </p:nvGrpSpPr>
          <p:grpSpPr>
            <a:xfrm rot="20652135">
              <a:off x="6983137" y="1802077"/>
              <a:ext cx="183176" cy="200564"/>
              <a:chOff x="3990111" y="1686920"/>
              <a:chExt cx="633445" cy="693574"/>
            </a:xfrm>
          </p:grpSpPr>
          <p:sp>
            <p:nvSpPr>
              <p:cNvPr id="89" name="Oval 88"/>
              <p:cNvSpPr/>
              <p:nvPr/>
            </p:nvSpPr>
            <p:spPr>
              <a:xfrm flipV="1">
                <a:off x="4453732" y="2210674"/>
                <a:ext cx="169824" cy="169820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 flipV="1">
                <a:off x="3990111" y="1686920"/>
                <a:ext cx="339661" cy="339654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1" name="Oval 90"/>
            <p:cNvSpPr/>
            <p:nvPr/>
          </p:nvSpPr>
          <p:spPr>
            <a:xfrm rot="20652135" flipV="1">
              <a:off x="5938796" y="1815574"/>
              <a:ext cx="98221" cy="98219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143907" y="594622"/>
            <a:ext cx="4828462" cy="4160260"/>
            <a:chOff x="351237" y="443975"/>
            <a:chExt cx="4828462" cy="4160260"/>
          </a:xfrm>
        </p:grpSpPr>
        <p:grpSp>
          <p:nvGrpSpPr>
            <p:cNvPr id="102" name="Group 101"/>
            <p:cNvGrpSpPr/>
            <p:nvPr/>
          </p:nvGrpSpPr>
          <p:grpSpPr>
            <a:xfrm rot="20652135">
              <a:off x="729323" y="1923997"/>
              <a:ext cx="183176" cy="200564"/>
              <a:chOff x="3990111" y="1686920"/>
              <a:chExt cx="633445" cy="693574"/>
            </a:xfrm>
          </p:grpSpPr>
          <p:sp>
            <p:nvSpPr>
              <p:cNvPr id="103" name="Oval 102"/>
              <p:cNvSpPr/>
              <p:nvPr/>
            </p:nvSpPr>
            <p:spPr>
              <a:xfrm flipV="1">
                <a:off x="4453732" y="2210674"/>
                <a:ext cx="169824" cy="169820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 flipV="1">
                <a:off x="3990111" y="1686920"/>
                <a:ext cx="339661" cy="339654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 rot="432822">
              <a:off x="3425769" y="981174"/>
              <a:ext cx="209740" cy="148342"/>
              <a:chOff x="6742297" y="566040"/>
              <a:chExt cx="725303" cy="512984"/>
            </a:xfrm>
          </p:grpSpPr>
          <p:sp>
            <p:nvSpPr>
              <p:cNvPr id="106" name="Oval 105"/>
              <p:cNvSpPr/>
              <p:nvPr/>
            </p:nvSpPr>
            <p:spPr>
              <a:xfrm flipV="1">
                <a:off x="6742297" y="566040"/>
                <a:ext cx="339661" cy="339654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 flipV="1">
                <a:off x="7297776" y="909204"/>
                <a:ext cx="169824" cy="169820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 rot="6833961">
              <a:off x="4193687" y="4322795"/>
              <a:ext cx="180064" cy="196450"/>
              <a:chOff x="7589251" y="4261458"/>
              <a:chExt cx="622682" cy="679345"/>
            </a:xfrm>
          </p:grpSpPr>
          <p:sp>
            <p:nvSpPr>
              <p:cNvPr id="109" name="Oval 108"/>
              <p:cNvSpPr/>
              <p:nvPr/>
            </p:nvSpPr>
            <p:spPr>
              <a:xfrm flipV="1">
                <a:off x="8042109" y="4770983"/>
                <a:ext cx="169824" cy="169820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 flipV="1">
                <a:off x="7589251" y="4261458"/>
                <a:ext cx="339661" cy="339654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1" name="Oval 110"/>
            <p:cNvSpPr/>
            <p:nvPr/>
          </p:nvSpPr>
          <p:spPr>
            <a:xfrm rot="7065931">
              <a:off x="4750585" y="2532534"/>
              <a:ext cx="45720" cy="45720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12" name="Group 111"/>
            <p:cNvGrpSpPr/>
            <p:nvPr/>
          </p:nvGrpSpPr>
          <p:grpSpPr>
            <a:xfrm rot="20652135">
              <a:off x="942682" y="2919678"/>
              <a:ext cx="183176" cy="200564"/>
              <a:chOff x="3990111" y="1686920"/>
              <a:chExt cx="633445" cy="693574"/>
            </a:xfrm>
          </p:grpSpPr>
          <p:sp>
            <p:nvSpPr>
              <p:cNvPr id="113" name="Oval 112"/>
              <p:cNvSpPr/>
              <p:nvPr/>
            </p:nvSpPr>
            <p:spPr>
              <a:xfrm flipV="1">
                <a:off x="4453732" y="2210674"/>
                <a:ext cx="169824" cy="169820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 flipV="1">
                <a:off x="3990111" y="1686920"/>
                <a:ext cx="339661" cy="339654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 rot="20652135">
              <a:off x="1074762" y="1070558"/>
              <a:ext cx="183176" cy="200564"/>
              <a:chOff x="3990111" y="1686920"/>
              <a:chExt cx="633445" cy="693574"/>
            </a:xfrm>
          </p:grpSpPr>
          <p:sp>
            <p:nvSpPr>
              <p:cNvPr id="116" name="Oval 115"/>
              <p:cNvSpPr/>
              <p:nvPr/>
            </p:nvSpPr>
            <p:spPr>
              <a:xfrm flipV="1">
                <a:off x="4453732" y="2210674"/>
                <a:ext cx="169824" cy="169820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 flipV="1">
                <a:off x="3990111" y="1686920"/>
                <a:ext cx="339661" cy="339654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8" name="Oval 117"/>
            <p:cNvSpPr/>
            <p:nvPr/>
          </p:nvSpPr>
          <p:spPr>
            <a:xfrm rot="20652135" flipV="1">
              <a:off x="1194516" y="1764775"/>
              <a:ext cx="98221" cy="98219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 rot="20652135" flipV="1">
              <a:off x="2809957" y="1449815"/>
              <a:ext cx="98221" cy="98219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 rot="20652135" flipV="1">
              <a:off x="351237" y="1114535"/>
              <a:ext cx="98221" cy="98219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 rot="20652135" flipV="1">
              <a:off x="2952196" y="4386055"/>
              <a:ext cx="98221" cy="98219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 rot="20652135" flipV="1">
              <a:off x="3013155" y="443975"/>
              <a:ext cx="98221" cy="98219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23" name="Group 122"/>
            <p:cNvGrpSpPr/>
            <p:nvPr/>
          </p:nvGrpSpPr>
          <p:grpSpPr>
            <a:xfrm rot="432822">
              <a:off x="4197929" y="1733014"/>
              <a:ext cx="209740" cy="148342"/>
              <a:chOff x="6742297" y="566040"/>
              <a:chExt cx="725303" cy="512984"/>
            </a:xfrm>
          </p:grpSpPr>
          <p:sp>
            <p:nvSpPr>
              <p:cNvPr id="124" name="Oval 123"/>
              <p:cNvSpPr/>
              <p:nvPr/>
            </p:nvSpPr>
            <p:spPr>
              <a:xfrm flipV="1">
                <a:off x="6742297" y="566040"/>
                <a:ext cx="339661" cy="339654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 flipV="1">
                <a:off x="7297776" y="909204"/>
                <a:ext cx="169824" cy="169820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 rot="432822">
              <a:off x="1759531" y="4455893"/>
              <a:ext cx="209740" cy="148342"/>
              <a:chOff x="6742297" y="566040"/>
              <a:chExt cx="725303" cy="512984"/>
            </a:xfrm>
          </p:grpSpPr>
          <p:sp>
            <p:nvSpPr>
              <p:cNvPr id="127" name="Oval 126"/>
              <p:cNvSpPr/>
              <p:nvPr/>
            </p:nvSpPr>
            <p:spPr>
              <a:xfrm flipV="1">
                <a:off x="6742297" y="566040"/>
                <a:ext cx="339661" cy="339654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 flipV="1">
                <a:off x="7297776" y="909204"/>
                <a:ext cx="169824" cy="169820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9" name="Oval 128"/>
            <p:cNvSpPr/>
            <p:nvPr/>
          </p:nvSpPr>
          <p:spPr>
            <a:xfrm rot="20652135" flipV="1">
              <a:off x="4872437" y="1937495"/>
              <a:ext cx="98221" cy="98219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30" name="Group 129"/>
            <p:cNvGrpSpPr/>
            <p:nvPr/>
          </p:nvGrpSpPr>
          <p:grpSpPr>
            <a:xfrm rot="20652135">
              <a:off x="4996523" y="2950157"/>
              <a:ext cx="183176" cy="200564"/>
              <a:chOff x="3990111" y="1686920"/>
              <a:chExt cx="633445" cy="693574"/>
            </a:xfrm>
          </p:grpSpPr>
          <p:sp>
            <p:nvSpPr>
              <p:cNvPr id="131" name="Oval 130"/>
              <p:cNvSpPr/>
              <p:nvPr/>
            </p:nvSpPr>
            <p:spPr>
              <a:xfrm flipV="1">
                <a:off x="4453732" y="2210674"/>
                <a:ext cx="169824" cy="169820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>
              <a:xfrm flipV="1">
                <a:off x="3990111" y="1686920"/>
                <a:ext cx="339661" cy="339654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 rot="432822">
              <a:off x="4817688" y="3775172"/>
              <a:ext cx="209740" cy="148342"/>
              <a:chOff x="6742296" y="566040"/>
              <a:chExt cx="725304" cy="512984"/>
            </a:xfrm>
          </p:grpSpPr>
          <p:sp>
            <p:nvSpPr>
              <p:cNvPr id="134" name="Oval 133"/>
              <p:cNvSpPr/>
              <p:nvPr/>
            </p:nvSpPr>
            <p:spPr>
              <a:xfrm flipV="1">
                <a:off x="6742296" y="566040"/>
                <a:ext cx="339662" cy="339653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>
              <a:xfrm flipV="1">
                <a:off x="7297776" y="909204"/>
                <a:ext cx="169824" cy="169820"/>
              </a:xfrm>
              <a:prstGeom prst="ellipse">
                <a:avLst/>
              </a:prstGeom>
              <a:solidFill>
                <a:srgbClr val="FFFFFF"/>
              </a:solidFill>
              <a:ln w="3175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6" name="Oval 135"/>
            <p:cNvSpPr/>
            <p:nvPr/>
          </p:nvSpPr>
          <p:spPr>
            <a:xfrm rot="20652135" flipV="1">
              <a:off x="4466037" y="2872215"/>
              <a:ext cx="98221" cy="98219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 rot="7065931">
              <a:off x="847939" y="3834695"/>
              <a:ext cx="45720" cy="45720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4205665" y="-1794158"/>
            <a:ext cx="8731816" cy="8731816"/>
            <a:chOff x="3274459" y="2096168"/>
            <a:chExt cx="2513264" cy="2513264"/>
          </a:xfrm>
        </p:grpSpPr>
        <p:sp>
          <p:nvSpPr>
            <p:cNvPr id="156" name="Oval 155"/>
            <p:cNvSpPr/>
            <p:nvPr/>
          </p:nvSpPr>
          <p:spPr>
            <a:xfrm>
              <a:off x="3300856" y="2205790"/>
              <a:ext cx="2299370" cy="2299370"/>
            </a:xfrm>
            <a:prstGeom prst="ellipse">
              <a:avLst/>
            </a:prstGeom>
            <a:solidFill>
              <a:schemeClr val="tx1"/>
            </a:solidFill>
            <a:ln w="3175" cmpd="sng">
              <a:noFill/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00">
                <a:solidFill>
                  <a:srgbClr val="FFFFFF"/>
                </a:solidFill>
              </a:endParaRPr>
            </a:p>
          </p:txBody>
        </p:sp>
        <p:sp>
          <p:nvSpPr>
            <p:cNvPr id="157" name="outline"/>
            <p:cNvSpPr>
              <a:spLocks noChangeAspect="1"/>
            </p:cNvSpPr>
            <p:nvPr/>
          </p:nvSpPr>
          <p:spPr>
            <a:xfrm>
              <a:off x="3274459" y="2096168"/>
              <a:ext cx="2513264" cy="2513264"/>
            </a:xfrm>
            <a:prstGeom prst="ellipse">
              <a:avLst/>
            </a:prstGeom>
            <a:noFill/>
            <a:ln w="1270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00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605333"/>
              </p:ext>
            </p:extLst>
          </p:nvPr>
        </p:nvGraphicFramePr>
        <p:xfrm>
          <a:off x="4635332" y="1108767"/>
          <a:ext cx="4578634" cy="28648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8634"/>
              </a:tblGrid>
              <a:tr h="41161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</a:rPr>
                        <a:t>重新定义边缘存储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solidFill>
                      <a:schemeClr val="tx2"/>
                    </a:solidFill>
                  </a:tcPr>
                </a:tc>
              </a:tr>
              <a:tr h="2453267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</a:rPr>
                        <a:t>软件定义存储</a:t>
                      </a: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</a:rPr>
                        <a:t>商用（</a:t>
                      </a:r>
                      <a:r>
                        <a:rPr lang="en-US" altLang="zh-CN" sz="1800" dirty="0" smtClean="0">
                          <a:solidFill>
                            <a:schemeClr val="bg1"/>
                          </a:solidFill>
                        </a:rPr>
                        <a:t>x86</a:t>
                      </a:r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</a:rPr>
                        <a:t>）硬件</a:t>
                      </a: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</a:rPr>
                        <a:t>基于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VMware ESX Hypervisor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altLang="zh-CN" sz="1800" dirty="0" err="1" smtClean="0">
                          <a:solidFill>
                            <a:schemeClr val="bg1"/>
                          </a:solidFill>
                        </a:rPr>
                        <a:t>vCenter</a:t>
                      </a:r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</a:rPr>
                        <a:t>整合</a:t>
                      </a: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</a:rPr>
                        <a:t>所有的</a:t>
                      </a:r>
                      <a:r>
                        <a:rPr lang="en-US" altLang="zh-CN" sz="1800" dirty="0" err="1" smtClean="0">
                          <a:solidFill>
                            <a:schemeClr val="bg1"/>
                          </a:solidFill>
                        </a:rPr>
                        <a:t>OneFS</a:t>
                      </a:r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</a:rPr>
                        <a:t>数据服务和协议</a:t>
                      </a: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</a:rPr>
                        <a:t>可扩展至</a:t>
                      </a:r>
                      <a:r>
                        <a:rPr lang="en-US" altLang="zh-CN" sz="1800" dirty="0" smtClean="0">
                          <a:solidFill>
                            <a:schemeClr val="bg1"/>
                          </a:solidFill>
                        </a:rPr>
                        <a:t>36TB</a:t>
                      </a: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</a:rPr>
                        <a:t>生产环境按集群授权许可</a:t>
                      </a: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</a:rPr>
                        <a:t>非生产环境免费使用</a:t>
                      </a: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T="0" marB="0" anchor="ctr" anchorCtr="1">
                    <a:solidFill>
                      <a:schemeClr val="tx1"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6" name="Box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89340" y="1606099"/>
            <a:ext cx="2588410" cy="2241766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chemeClr val="bg1">
                <a:alpha val="4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Box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3790950"/>
            <a:ext cx="1470905" cy="1273919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chemeClr val="bg1">
                <a:alpha val="4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Box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8799" y="407476"/>
            <a:ext cx="1031401" cy="893274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chemeClr val="bg1">
                <a:alpha val="4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Box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73196" y="821918"/>
            <a:ext cx="1031401" cy="893274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chemeClr val="bg1">
                <a:alpha val="4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39" name="Title 5" hidden="1"/>
          <p:cNvSpPr txBox="1">
            <a:spLocks/>
          </p:cNvSpPr>
          <p:nvPr/>
        </p:nvSpPr>
        <p:spPr>
          <a:xfrm>
            <a:off x="5505450" y="1711100"/>
            <a:ext cx="3638550" cy="2051489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US" sz="4800" dirty="0" smtClean="0">
                <a:solidFill>
                  <a:srgbClr val="FFFFFF"/>
                </a:solidFill>
              </a:rPr>
              <a:t>Access Locally</a:t>
            </a:r>
            <a:r>
              <a:rPr lang="en-US" sz="6000" dirty="0" smtClean="0">
                <a:solidFill>
                  <a:srgbClr val="2C95DD"/>
                </a:solidFill>
              </a:rPr>
              <a:t/>
            </a:r>
            <a:br>
              <a:rPr lang="en-US" sz="6000" dirty="0" smtClean="0">
                <a:solidFill>
                  <a:srgbClr val="2C95DD"/>
                </a:solidFill>
              </a:rPr>
            </a:br>
            <a:r>
              <a:rPr lang="en-US" dirty="0" smtClean="0">
                <a:solidFill>
                  <a:srgbClr val="FFFFFF"/>
                </a:solidFill>
                <a:effectLst>
                  <a:glow rad="101600">
                    <a:srgbClr val="2C95DD">
                      <a:satMod val="175000"/>
                      <a:alpha val="40000"/>
                    </a:srgbClr>
                  </a:glow>
                </a:effectLst>
              </a:rPr>
              <a:t>AT the edge</a:t>
            </a:r>
            <a:endParaRPr lang="en-US" dirty="0">
              <a:solidFill>
                <a:srgbClr val="FFFFFF"/>
              </a:solidFill>
              <a:effectLst>
                <a:glow rad="101600">
                  <a:srgbClr val="2C95DD">
                    <a:satMod val="175000"/>
                    <a:alpha val="4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34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09877E-6 L -0.70729 2.0987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</p:bldLst>
  </p:timing>
</p:sld>
</file>

<file path=ppt/theme/theme1.xml><?xml version="1.0" encoding="utf-8"?>
<a:theme xmlns:a="http://schemas.openxmlformats.org/drawingml/2006/main" name="2014 Tab templates2">
  <a:themeElements>
    <a:clrScheme name="2014 v4">
      <a:dk1>
        <a:srgbClr val="000000"/>
      </a:dk1>
      <a:lt1>
        <a:srgbClr val="FFFFFF"/>
      </a:lt1>
      <a:dk2>
        <a:srgbClr val="2C95DD"/>
      </a:dk2>
      <a:lt2>
        <a:srgbClr val="717074"/>
      </a:lt2>
      <a:accent1>
        <a:srgbClr val="2C95DD"/>
      </a:accent1>
      <a:accent2>
        <a:srgbClr val="339933"/>
      </a:accent2>
      <a:accent3>
        <a:srgbClr val="93C5FF"/>
      </a:accent3>
      <a:accent4>
        <a:srgbClr val="BABCBE"/>
      </a:accent4>
      <a:accent5>
        <a:srgbClr val="007D68"/>
      </a:accent5>
      <a:accent6>
        <a:srgbClr val="CE3131"/>
      </a:accent6>
      <a:hlink>
        <a:srgbClr val="2C95DD"/>
      </a:hlink>
      <a:folHlink>
        <a:srgbClr val="2C95E1"/>
      </a:folHlink>
    </a:clrScheme>
    <a:fontScheme name="Adjacency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sng">
          <a:solidFill>
            <a:schemeClr val="bg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/>
            </a:solidFill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2_BLANK">
  <a:themeElements>
    <a:clrScheme name="2014 v4">
      <a:dk1>
        <a:srgbClr val="000000"/>
      </a:dk1>
      <a:lt1>
        <a:srgbClr val="FFFFFF"/>
      </a:lt1>
      <a:dk2>
        <a:srgbClr val="2C95DD"/>
      </a:dk2>
      <a:lt2>
        <a:srgbClr val="717074"/>
      </a:lt2>
      <a:accent1>
        <a:srgbClr val="2C95DD"/>
      </a:accent1>
      <a:accent2>
        <a:srgbClr val="339933"/>
      </a:accent2>
      <a:accent3>
        <a:srgbClr val="93C5FF"/>
      </a:accent3>
      <a:accent4>
        <a:srgbClr val="BABCBE"/>
      </a:accent4>
      <a:accent5>
        <a:srgbClr val="007D68"/>
      </a:accent5>
      <a:accent6>
        <a:srgbClr val="CE3131"/>
      </a:accent6>
      <a:hlink>
        <a:srgbClr val="2C95DD"/>
      </a:hlink>
      <a:folHlink>
        <a:srgbClr val="2C95E1"/>
      </a:folHlink>
    </a:clrScheme>
    <a:fontScheme name="Adjacency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sng">
          <a:solidFill>
            <a:schemeClr val="bg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0">
          <a:defRPr sz="1600" dirty="0" smtClean="0">
            <a:solidFill>
              <a:schemeClr val="bg2"/>
            </a:solidFill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IsilonSD Edge">
  <a:themeElements>
    <a:clrScheme name="2014 v4">
      <a:dk1>
        <a:srgbClr val="000000"/>
      </a:dk1>
      <a:lt1>
        <a:srgbClr val="FFFFFF"/>
      </a:lt1>
      <a:dk2>
        <a:srgbClr val="2C95DD"/>
      </a:dk2>
      <a:lt2>
        <a:srgbClr val="717074"/>
      </a:lt2>
      <a:accent1>
        <a:srgbClr val="2C95DD"/>
      </a:accent1>
      <a:accent2>
        <a:srgbClr val="339933"/>
      </a:accent2>
      <a:accent3>
        <a:srgbClr val="93C5FF"/>
      </a:accent3>
      <a:accent4>
        <a:srgbClr val="BABCBE"/>
      </a:accent4>
      <a:accent5>
        <a:srgbClr val="007D68"/>
      </a:accent5>
      <a:accent6>
        <a:srgbClr val="CE3131"/>
      </a:accent6>
      <a:hlink>
        <a:srgbClr val="2C95DD"/>
      </a:hlink>
      <a:folHlink>
        <a:srgbClr val="2C95E1"/>
      </a:folHlink>
    </a:clrScheme>
    <a:fontScheme name="Adjacency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sng">
          <a:solidFill>
            <a:schemeClr val="bg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/>
            </a:solidFill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2014 Tab templates2">
  <a:themeElements>
    <a:clrScheme name="2014 v4">
      <a:dk1>
        <a:srgbClr val="000000"/>
      </a:dk1>
      <a:lt1>
        <a:srgbClr val="FFFFFF"/>
      </a:lt1>
      <a:dk2>
        <a:srgbClr val="2C95DD"/>
      </a:dk2>
      <a:lt2>
        <a:srgbClr val="717074"/>
      </a:lt2>
      <a:accent1>
        <a:srgbClr val="2C95DD"/>
      </a:accent1>
      <a:accent2>
        <a:srgbClr val="339933"/>
      </a:accent2>
      <a:accent3>
        <a:srgbClr val="93C5FF"/>
      </a:accent3>
      <a:accent4>
        <a:srgbClr val="BABCBE"/>
      </a:accent4>
      <a:accent5>
        <a:srgbClr val="007D68"/>
      </a:accent5>
      <a:accent6>
        <a:srgbClr val="CE3131"/>
      </a:accent6>
      <a:hlink>
        <a:srgbClr val="2C95DD"/>
      </a:hlink>
      <a:folHlink>
        <a:srgbClr val="2C95E1"/>
      </a:folHlink>
    </a:clrScheme>
    <a:fontScheme name="Adjacency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sng">
          <a:solidFill>
            <a:schemeClr val="bg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015 internal white">
  <a:themeElements>
    <a:clrScheme name="2014 v4">
      <a:dk1>
        <a:srgbClr val="000000"/>
      </a:dk1>
      <a:lt1>
        <a:srgbClr val="FFFFFF"/>
      </a:lt1>
      <a:dk2>
        <a:srgbClr val="2C95DD"/>
      </a:dk2>
      <a:lt2>
        <a:srgbClr val="717074"/>
      </a:lt2>
      <a:accent1>
        <a:srgbClr val="2C95DD"/>
      </a:accent1>
      <a:accent2>
        <a:srgbClr val="339933"/>
      </a:accent2>
      <a:accent3>
        <a:srgbClr val="93C5FF"/>
      </a:accent3>
      <a:accent4>
        <a:srgbClr val="BABCBE"/>
      </a:accent4>
      <a:accent5>
        <a:srgbClr val="007D68"/>
      </a:accent5>
      <a:accent6>
        <a:srgbClr val="CE3131"/>
      </a:accent6>
      <a:hlink>
        <a:srgbClr val="2C95DD"/>
      </a:hlink>
      <a:folHlink>
        <a:srgbClr val="2C95E1"/>
      </a:folHlink>
    </a:clrScheme>
    <a:fontScheme name="Adjacency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sng">
          <a:solidFill>
            <a:schemeClr val="bg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7_2015 internal white">
  <a:themeElements>
    <a:clrScheme name="2014 v4">
      <a:dk1>
        <a:srgbClr val="000000"/>
      </a:dk1>
      <a:lt1>
        <a:srgbClr val="FFFFFF"/>
      </a:lt1>
      <a:dk2>
        <a:srgbClr val="2C95DD"/>
      </a:dk2>
      <a:lt2>
        <a:srgbClr val="717074"/>
      </a:lt2>
      <a:accent1>
        <a:srgbClr val="2C95DD"/>
      </a:accent1>
      <a:accent2>
        <a:srgbClr val="339933"/>
      </a:accent2>
      <a:accent3>
        <a:srgbClr val="93C5FF"/>
      </a:accent3>
      <a:accent4>
        <a:srgbClr val="BABCBE"/>
      </a:accent4>
      <a:accent5>
        <a:srgbClr val="007D68"/>
      </a:accent5>
      <a:accent6>
        <a:srgbClr val="CE3131"/>
      </a:accent6>
      <a:hlink>
        <a:srgbClr val="2C95DD"/>
      </a:hlink>
      <a:folHlink>
        <a:srgbClr val="2C95E1"/>
      </a:folHlink>
    </a:clrScheme>
    <a:fontScheme name="Adjacency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sng">
          <a:solidFill>
            <a:schemeClr val="bg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BLANK">
  <a:themeElements>
    <a:clrScheme name="2014 v4">
      <a:dk1>
        <a:srgbClr val="000000"/>
      </a:dk1>
      <a:lt1>
        <a:srgbClr val="FFFFFF"/>
      </a:lt1>
      <a:dk2>
        <a:srgbClr val="2C95DD"/>
      </a:dk2>
      <a:lt2>
        <a:srgbClr val="717074"/>
      </a:lt2>
      <a:accent1>
        <a:srgbClr val="2C95DD"/>
      </a:accent1>
      <a:accent2>
        <a:srgbClr val="339933"/>
      </a:accent2>
      <a:accent3>
        <a:srgbClr val="93C5FF"/>
      </a:accent3>
      <a:accent4>
        <a:srgbClr val="BABCBE"/>
      </a:accent4>
      <a:accent5>
        <a:srgbClr val="007D68"/>
      </a:accent5>
      <a:accent6>
        <a:srgbClr val="CE3131"/>
      </a:accent6>
      <a:hlink>
        <a:srgbClr val="2C95DD"/>
      </a:hlink>
      <a:folHlink>
        <a:srgbClr val="2C95E1"/>
      </a:folHlink>
    </a:clrScheme>
    <a:fontScheme name="Adjacency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sng">
          <a:solidFill>
            <a:schemeClr val="bg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0">
          <a:defRPr sz="1600" dirty="0" smtClean="0">
            <a:solidFill>
              <a:schemeClr val="bg2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1_BLANK">
  <a:themeElements>
    <a:clrScheme name="2014 v4">
      <a:dk1>
        <a:srgbClr val="000000"/>
      </a:dk1>
      <a:lt1>
        <a:srgbClr val="FFFFFF"/>
      </a:lt1>
      <a:dk2>
        <a:srgbClr val="2C95DD"/>
      </a:dk2>
      <a:lt2>
        <a:srgbClr val="717074"/>
      </a:lt2>
      <a:accent1>
        <a:srgbClr val="2C95DD"/>
      </a:accent1>
      <a:accent2>
        <a:srgbClr val="339933"/>
      </a:accent2>
      <a:accent3>
        <a:srgbClr val="93C5FF"/>
      </a:accent3>
      <a:accent4>
        <a:srgbClr val="BABCBE"/>
      </a:accent4>
      <a:accent5>
        <a:srgbClr val="007D68"/>
      </a:accent5>
      <a:accent6>
        <a:srgbClr val="CE3131"/>
      </a:accent6>
      <a:hlink>
        <a:srgbClr val="2C95DD"/>
      </a:hlink>
      <a:folHlink>
        <a:srgbClr val="2C95E1"/>
      </a:folHlink>
    </a:clrScheme>
    <a:fontScheme name="Adjacency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sng">
          <a:solidFill>
            <a:schemeClr val="bg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0">
          <a:defRPr sz="1600" dirty="0" smtClean="0">
            <a:solidFill>
              <a:schemeClr val="bg2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2_2014 Tab templates2">
  <a:themeElements>
    <a:clrScheme name="2014 v4">
      <a:dk1>
        <a:srgbClr val="000000"/>
      </a:dk1>
      <a:lt1>
        <a:srgbClr val="FFFFFF"/>
      </a:lt1>
      <a:dk2>
        <a:srgbClr val="2C95DD"/>
      </a:dk2>
      <a:lt2>
        <a:srgbClr val="717074"/>
      </a:lt2>
      <a:accent1>
        <a:srgbClr val="2C95DD"/>
      </a:accent1>
      <a:accent2>
        <a:srgbClr val="339933"/>
      </a:accent2>
      <a:accent3>
        <a:srgbClr val="93C5FF"/>
      </a:accent3>
      <a:accent4>
        <a:srgbClr val="BABCBE"/>
      </a:accent4>
      <a:accent5>
        <a:srgbClr val="007D68"/>
      </a:accent5>
      <a:accent6>
        <a:srgbClr val="CE3131"/>
      </a:accent6>
      <a:hlink>
        <a:srgbClr val="2C95DD"/>
      </a:hlink>
      <a:folHlink>
        <a:srgbClr val="2C95E1"/>
      </a:folHlink>
    </a:clrScheme>
    <a:fontScheme name="Adjacency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sng">
          <a:solidFill>
            <a:schemeClr val="bg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2014 internal white tab">
  <a:themeElements>
    <a:clrScheme name="2014 v4">
      <a:dk1>
        <a:srgbClr val="000000"/>
      </a:dk1>
      <a:lt1>
        <a:srgbClr val="FFFFFF"/>
      </a:lt1>
      <a:dk2>
        <a:srgbClr val="2C95DD"/>
      </a:dk2>
      <a:lt2>
        <a:srgbClr val="717074"/>
      </a:lt2>
      <a:accent1>
        <a:srgbClr val="2C95DD"/>
      </a:accent1>
      <a:accent2>
        <a:srgbClr val="339933"/>
      </a:accent2>
      <a:accent3>
        <a:srgbClr val="93C5FF"/>
      </a:accent3>
      <a:accent4>
        <a:srgbClr val="BABCBE"/>
      </a:accent4>
      <a:accent5>
        <a:srgbClr val="007D68"/>
      </a:accent5>
      <a:accent6>
        <a:srgbClr val="CE3131"/>
      </a:accent6>
      <a:hlink>
        <a:srgbClr val="2C95DD"/>
      </a:hlink>
      <a:folHlink>
        <a:srgbClr val="2C95E1"/>
      </a:folHlink>
    </a:clrScheme>
    <a:fontScheme name="Adjacency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sng">
          <a:solidFill>
            <a:schemeClr val="bg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/>
            </a:solidFill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1_2014 internal white tab">
  <a:themeElements>
    <a:clrScheme name="2014 v4">
      <a:dk1>
        <a:srgbClr val="000000"/>
      </a:dk1>
      <a:lt1>
        <a:srgbClr val="FFFFFF"/>
      </a:lt1>
      <a:dk2>
        <a:srgbClr val="2C95DD"/>
      </a:dk2>
      <a:lt2>
        <a:srgbClr val="717074"/>
      </a:lt2>
      <a:accent1>
        <a:srgbClr val="2C95DD"/>
      </a:accent1>
      <a:accent2>
        <a:srgbClr val="339933"/>
      </a:accent2>
      <a:accent3>
        <a:srgbClr val="93C5FF"/>
      </a:accent3>
      <a:accent4>
        <a:srgbClr val="BABCBE"/>
      </a:accent4>
      <a:accent5>
        <a:srgbClr val="007D68"/>
      </a:accent5>
      <a:accent6>
        <a:srgbClr val="CE3131"/>
      </a:accent6>
      <a:hlink>
        <a:srgbClr val="2C95DD"/>
      </a:hlink>
      <a:folHlink>
        <a:srgbClr val="2C95E1"/>
      </a:folHlink>
    </a:clrScheme>
    <a:fontScheme name="Adjacency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sng">
          <a:solidFill>
            <a:schemeClr val="bg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2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620</Words>
  <Application>Microsoft Macintosh PowerPoint</Application>
  <PresentationFormat>On-screen Show (16:9)</PresentationFormat>
  <Paragraphs>361</Paragraphs>
  <Slides>33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2014 Tab templates2</vt:lpstr>
      <vt:lpstr>1_2014 Tab templates2</vt:lpstr>
      <vt:lpstr>2015 internal white</vt:lpstr>
      <vt:lpstr>7_2015 internal white</vt:lpstr>
      <vt:lpstr>BLANK</vt:lpstr>
      <vt:lpstr>1_BLANK</vt:lpstr>
      <vt:lpstr>2_2014 Tab templates2</vt:lpstr>
      <vt:lpstr>2014 internal white tab</vt:lpstr>
      <vt:lpstr>1_2014 internal white tab</vt:lpstr>
      <vt:lpstr>2_BLANK</vt:lpstr>
      <vt:lpstr>IsilonSD Edge</vt:lpstr>
      <vt:lpstr>EMC 数据湖解决方案  Data lake 2.0</vt:lpstr>
      <vt:lpstr>议程</vt:lpstr>
      <vt:lpstr>EMC Scale-Out Data Lake Foundation</vt:lpstr>
      <vt:lpstr>单入多出 协议共享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IsilonSD Edge 部署</vt:lpstr>
      <vt:lpstr>全局性的数据湖泊策略</vt:lpstr>
      <vt:lpstr>PowerPoint Presentation</vt:lpstr>
      <vt:lpstr>获得EDGE</vt:lpstr>
      <vt:lpstr>PowerPoint Presentation</vt:lpstr>
      <vt:lpstr>PowerPoint Presentation</vt:lpstr>
      <vt:lpstr>PowerPoint Presentation</vt:lpstr>
      <vt:lpstr>.NEXT 完善 无缝升级</vt:lpstr>
      <vt:lpstr>PowerPoint Presentation</vt:lpstr>
      <vt:lpstr>可信赖的核心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宣布支持  </vt:lpstr>
      <vt:lpstr>PowerPoint Presentation</vt:lpstr>
      <vt:lpstr>CloudPoolS</vt:lpstr>
      <vt:lpstr>CloudPools</vt:lpstr>
      <vt:lpstr>掌控云端</vt:lpstr>
      <vt:lpstr>演进 数据湖泊2.0 战略</vt:lpstr>
      <vt:lpstr>PowerPoint Presentation</vt:lpstr>
      <vt:lpstr>PowerPoint Presentation</vt:lpstr>
    </vt:vector>
  </TitlesOfParts>
  <Company>EMC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EMC</dc:creator>
  <cp:lastModifiedBy>MacbookPro</cp:lastModifiedBy>
  <cp:revision>617</cp:revision>
  <cp:lastPrinted>2015-10-16T10:50:16Z</cp:lastPrinted>
  <dcterms:created xsi:type="dcterms:W3CDTF">2014-08-27T18:37:32Z</dcterms:created>
  <dcterms:modified xsi:type="dcterms:W3CDTF">2015-11-26T22:54:38Z</dcterms:modified>
</cp:coreProperties>
</file>