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5" r:id="rId4"/>
    <p:sldId id="266" r:id="rId5"/>
    <p:sldId id="273" r:id="rId6"/>
    <p:sldId id="274" r:id="rId7"/>
    <p:sldId id="275" r:id="rId8"/>
    <p:sldId id="270" r:id="rId9"/>
    <p:sldId id="264" r:id="rId10"/>
    <p:sldId id="261" r:id="rId11"/>
    <p:sldId id="277" r:id="rId12"/>
    <p:sldId id="260" r:id="rId13"/>
    <p:sldId id="262" r:id="rId14"/>
    <p:sldId id="282" r:id="rId15"/>
    <p:sldId id="278" r:id="rId16"/>
    <p:sldId id="271" r:id="rId17"/>
    <p:sldId id="279" r:id="rId18"/>
    <p:sldId id="280" r:id="rId19"/>
    <p:sldId id="263" r:id="rId20"/>
    <p:sldId id="26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19" autoAdjust="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95F02-0A1D-4971-962E-D707E3EEF63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0F33-F7C7-4A89-A100-CFDFA3DFEB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1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74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31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6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86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42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7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2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1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73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83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0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F33-F7C7-4A89-A100-CFDFA3DFEB3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5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22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3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9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92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2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1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5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3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58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98975-8195-4CA7-9660-40B34A828106}" type="datetimeFigureOut">
              <a:rPr lang="zh-CN" altLang="en-US" smtClean="0"/>
              <a:t>2015-11-26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713D-8D85-4140-845E-E7FB3E521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66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SKA</a:t>
            </a:r>
            <a:r>
              <a:rPr lang="zh-CN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区域数据</a:t>
            </a:r>
            <a:r>
              <a:rPr lang="zh-CN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中心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r>
              <a:rPr lang="zh-CN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数据</a:t>
            </a:r>
            <a:r>
              <a:rPr lang="zh-CN" altLang="zh-CN" dirty="0">
                <a:latin typeface="华文仿宋" panose="02010600040101010101" pitchFamily="2" charset="-122"/>
                <a:ea typeface="华文仿宋" panose="02010600040101010101" pitchFamily="2" charset="-122"/>
              </a:rPr>
              <a:t>存储</a:t>
            </a:r>
            <a:r>
              <a:rPr lang="zh-CN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及成像处理</a:t>
            </a:r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预研</a:t>
            </a:r>
            <a: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/>
            </a:r>
            <a:br>
              <a:rPr lang="en-US" altLang="zh-CN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</a:br>
            <a:endParaRPr lang="zh-CN" altLang="en-US" sz="3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87536"/>
            <a:ext cx="9144000" cy="107026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王玲玲</a:t>
            </a:r>
            <a:endParaRPr lang="en-US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llwang@shao.ac.cn      </a:t>
            </a:r>
            <a:endParaRPr lang="zh-CN" altLang="zh-CN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3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53588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034601" y="6462054"/>
            <a:ext cx="295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>
                <a:latin typeface="ArialMT"/>
              </a:rPr>
              <a:t>By </a:t>
            </a:r>
            <a:r>
              <a:rPr lang="en-US" altLang="zh-CN" dirty="0" smtClean="0"/>
              <a:t>John </a:t>
            </a:r>
            <a:r>
              <a:rPr lang="en-US" altLang="zh-CN" dirty="0"/>
              <a:t>W. </a:t>
            </a:r>
            <a:r>
              <a:rPr lang="en-US" altLang="zh-CN" dirty="0" err="1" smtClean="0"/>
              <a:t>R.,et.al</a:t>
            </a:r>
            <a:r>
              <a:rPr lang="en-US" altLang="zh-CN" dirty="0" smtClean="0"/>
              <a:t>. </a:t>
            </a:r>
            <a:r>
              <a:rPr lang="en-US" altLang="zh-CN" dirty="0" smtClean="0">
                <a:latin typeface="ArialMT"/>
              </a:rPr>
              <a:t>@2012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345870" y="3774269"/>
            <a:ext cx="60267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/>
              <a:t>Tianhe-2   </a:t>
            </a:r>
            <a:r>
              <a:rPr lang="en-US" altLang="zh-CN" sz="4400" b="1" dirty="0" smtClean="0"/>
              <a:t>33.86PFlops</a:t>
            </a:r>
            <a:endParaRPr lang="en-US" altLang="zh-CN" sz="4400" b="1" dirty="0"/>
          </a:p>
        </p:txBody>
      </p:sp>
    </p:spTree>
    <p:extLst>
      <p:ext uri="{BB962C8B-B14F-4D97-AF65-F5344CB8AC3E}">
        <p14:creationId xmlns:p14="http://schemas.microsoft.com/office/powerpoint/2010/main" val="1568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4455" y="6488668"/>
            <a:ext cx="347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MT"/>
              </a:rPr>
              <a:t>By Tim Cornwell @18 May</a:t>
            </a:r>
            <a:r>
              <a:rPr lang="en-US" altLang="zh-CN" dirty="0">
                <a:latin typeface="ArialMT"/>
              </a:rPr>
              <a:t>,</a:t>
            </a:r>
            <a:r>
              <a:rPr lang="en-US" altLang="zh-CN" dirty="0" smtClean="0">
                <a:latin typeface="ArialMT"/>
              </a:rPr>
              <a:t>2015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4356100" y="5295900"/>
            <a:ext cx="1435100" cy="863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998527" y="6488668"/>
            <a:ext cx="295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>
                <a:latin typeface="ArialMT"/>
              </a:rPr>
              <a:t>By </a:t>
            </a:r>
            <a:r>
              <a:rPr lang="en-US" altLang="zh-CN" dirty="0" smtClean="0"/>
              <a:t>John </a:t>
            </a:r>
            <a:r>
              <a:rPr lang="en-US" altLang="zh-CN" dirty="0"/>
              <a:t>W. </a:t>
            </a:r>
            <a:r>
              <a:rPr lang="en-US" altLang="zh-CN" dirty="0" err="1" smtClean="0"/>
              <a:t>R.,et.al</a:t>
            </a:r>
            <a:r>
              <a:rPr lang="en-US" altLang="zh-CN" dirty="0" smtClean="0"/>
              <a:t>. </a:t>
            </a:r>
            <a:r>
              <a:rPr lang="en-US" altLang="zh-CN" dirty="0" smtClean="0">
                <a:latin typeface="ArialMT"/>
              </a:rPr>
              <a:t>@2012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3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六边形 4"/>
          <p:cNvSpPr/>
          <p:nvPr/>
        </p:nvSpPr>
        <p:spPr>
          <a:xfrm>
            <a:off x="1481558" y="2562484"/>
            <a:ext cx="3380728" cy="24885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大规模数据存储</a:t>
            </a:r>
            <a:endParaRPr lang="zh-CN" altLang="en-US" sz="3200" dirty="0"/>
          </a:p>
        </p:txBody>
      </p:sp>
      <p:sp>
        <p:nvSpPr>
          <p:cNvPr id="6" name="六边形 5"/>
          <p:cNvSpPr/>
          <p:nvPr/>
        </p:nvSpPr>
        <p:spPr>
          <a:xfrm>
            <a:off x="6444343" y="2562484"/>
            <a:ext cx="3367131" cy="24885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网格化算法并行优化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519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15364" y="5537432"/>
            <a:ext cx="3406748" cy="91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dirty="0"/>
              <a:t>Richard </a:t>
            </a:r>
            <a:r>
              <a:rPr lang="en-US" altLang="zh-CN" dirty="0" err="1" smtClean="0"/>
              <a:t>Dodso,et.al.@ICRAR</a:t>
            </a: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2 Nov,2015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3" y="291507"/>
            <a:ext cx="7519989" cy="61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云形 62"/>
          <p:cNvSpPr/>
          <p:nvPr/>
        </p:nvSpPr>
        <p:spPr>
          <a:xfrm>
            <a:off x="1964398" y="1413164"/>
            <a:ext cx="7396314" cy="459762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3309257" y="2720423"/>
            <a:ext cx="1486568" cy="1015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分布式存储</a:t>
            </a:r>
            <a:endParaRPr lang="zh-CN" altLang="en-US" b="1" dirty="0"/>
          </a:p>
        </p:txBody>
      </p:sp>
      <p:sp>
        <p:nvSpPr>
          <p:cNvPr id="8" name="圆角矩形 7"/>
          <p:cNvSpPr/>
          <p:nvPr/>
        </p:nvSpPr>
        <p:spPr>
          <a:xfrm>
            <a:off x="5713669" y="2738727"/>
            <a:ext cx="1605810" cy="982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分布式计算</a:t>
            </a:r>
          </a:p>
        </p:txBody>
      </p:sp>
      <p:cxnSp>
        <p:nvCxnSpPr>
          <p:cNvPr id="13" name="直接箭头连接符 12"/>
          <p:cNvCxnSpPr>
            <a:stCxn id="7" idx="3"/>
            <a:endCxn id="8" idx="1"/>
          </p:cNvCxnSpPr>
          <p:nvPr/>
        </p:nvCxnSpPr>
        <p:spPr>
          <a:xfrm>
            <a:off x="4795825" y="3228145"/>
            <a:ext cx="917844" cy="1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27" idx="2"/>
            <a:endCxn id="63" idx="2"/>
          </p:cNvCxnSpPr>
          <p:nvPr/>
        </p:nvCxnSpPr>
        <p:spPr>
          <a:xfrm>
            <a:off x="1266709" y="3707222"/>
            <a:ext cx="720631" cy="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21948" y="3337890"/>
            <a:ext cx="6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37" idx="0"/>
            <a:endCxn id="8" idx="2"/>
          </p:cNvCxnSpPr>
          <p:nvPr/>
        </p:nvCxnSpPr>
        <p:spPr>
          <a:xfrm flipH="1" flipV="1">
            <a:off x="6516574" y="3721101"/>
            <a:ext cx="859729" cy="45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713640" y="3315993"/>
            <a:ext cx="6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6924787" y="4180235"/>
            <a:ext cx="903031" cy="51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网格</a:t>
            </a:r>
            <a:r>
              <a:rPr lang="zh-CN" altLang="en-US" sz="1400" b="1" dirty="0" smtClean="0"/>
              <a:t>化计算</a:t>
            </a:r>
            <a:endParaRPr lang="zh-CN" altLang="en-US" sz="1400" b="1" dirty="0"/>
          </a:p>
        </p:txBody>
      </p:sp>
      <p:sp>
        <p:nvSpPr>
          <p:cNvPr id="40" name="圆角矩形 39"/>
          <p:cNvSpPr/>
          <p:nvPr/>
        </p:nvSpPr>
        <p:spPr>
          <a:xfrm>
            <a:off x="5296981" y="4254963"/>
            <a:ext cx="833377" cy="416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…….</a:t>
            </a:r>
            <a:endParaRPr lang="zh-CN" altLang="en-US" sz="1400" b="1" dirty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5698409" y="3706694"/>
            <a:ext cx="923381" cy="53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360712" y="3669567"/>
            <a:ext cx="479974" cy="1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AWS</a:t>
            </a:r>
            <a:endParaRPr lang="zh-CN" altLang="en-US" dirty="0"/>
          </a:p>
          <a:p>
            <a:r>
              <a:rPr lang="en-US" altLang="zh-CN" dirty="0" err="1" smtClean="0"/>
              <a:t>Nereus</a:t>
            </a:r>
            <a:endParaRPr lang="en-US" altLang="zh-CN" dirty="0" smtClean="0"/>
          </a:p>
          <a:p>
            <a:r>
              <a:rPr lang="en-US" altLang="zh-CN" dirty="0" err="1" smtClean="0"/>
              <a:t>Openstack</a:t>
            </a:r>
            <a:endParaRPr lang="en-US" altLang="zh-CN" dirty="0" smtClean="0"/>
          </a:p>
          <a:p>
            <a:pPr marL="742950" lvl="1" indent="-285750"/>
            <a:r>
              <a:rPr lang="zh-CN" altLang="en-US" dirty="0"/>
              <a:t>支持几乎所有类型的云</a:t>
            </a:r>
            <a:r>
              <a:rPr lang="zh-CN" altLang="en-US" dirty="0" smtClean="0"/>
              <a:t>环境</a:t>
            </a:r>
            <a:endParaRPr lang="en-US" altLang="zh-CN" dirty="0"/>
          </a:p>
          <a:p>
            <a:pPr marL="742950" lvl="1" indent="-285750"/>
            <a:r>
              <a:rPr lang="zh-CN" altLang="en-US" dirty="0"/>
              <a:t>提供实施简单、可大规模扩展、丰富、标准统一的云计算管理平台</a:t>
            </a:r>
            <a:endParaRPr lang="en-US" altLang="zh-CN" dirty="0"/>
          </a:p>
          <a:p>
            <a:pPr marL="742950" lvl="1" indent="-285750"/>
            <a:r>
              <a:rPr lang="zh-CN" altLang="en-US" dirty="0"/>
              <a:t>目前最为流行的开源云操作系统</a:t>
            </a:r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489" y="2684091"/>
            <a:ext cx="2670547" cy="785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15114" y="2572550"/>
            <a:ext cx="491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34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存储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HDF5</a:t>
            </a:r>
          </a:p>
          <a:p>
            <a:r>
              <a:rPr lang="en-US" altLang="zh-CN" dirty="0" smtClean="0"/>
              <a:t>CTDS</a:t>
            </a:r>
          </a:p>
          <a:p>
            <a:r>
              <a:rPr lang="en-US" altLang="zh-CN" dirty="0"/>
              <a:t>ADIOS</a:t>
            </a:r>
            <a:endParaRPr lang="en-US" altLang="zh-CN" dirty="0" smtClean="0"/>
          </a:p>
          <a:p>
            <a:r>
              <a:rPr lang="en-US" altLang="zh-CN" dirty="0" err="1" smtClean="0"/>
              <a:t>Ceph</a:t>
            </a:r>
            <a:endParaRPr lang="en-US" altLang="zh-CN" dirty="0" smtClean="0"/>
          </a:p>
          <a:p>
            <a:pPr lvl="1"/>
            <a:r>
              <a:rPr lang="zh-CN" altLang="en-US" dirty="0"/>
              <a:t>同时提供对象存储、块存储和文件系统存储三种</a:t>
            </a:r>
            <a:r>
              <a:rPr lang="zh-CN" altLang="en-US" dirty="0" smtClean="0"/>
              <a:t>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真正</a:t>
            </a:r>
            <a:r>
              <a:rPr lang="zh-CN" altLang="en-US" dirty="0"/>
              <a:t>的无中心结构和没有理论上限的系统规模可</a:t>
            </a:r>
            <a:r>
              <a:rPr lang="zh-CN" altLang="en-US" dirty="0" smtClean="0"/>
              <a:t>扩展性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OpenStack</a:t>
            </a:r>
            <a:r>
              <a:rPr lang="zh-CN" altLang="en-US" dirty="0"/>
              <a:t>上最通用的存储</a:t>
            </a:r>
            <a:r>
              <a:rPr lang="zh-CN" altLang="en-US" dirty="0" smtClean="0"/>
              <a:t>之一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30" y="2662238"/>
            <a:ext cx="2376753" cy="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计算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MapReduce</a:t>
            </a:r>
            <a:endParaRPr lang="en-US" altLang="zh-CN" dirty="0" smtClean="0"/>
          </a:p>
          <a:p>
            <a:r>
              <a:rPr lang="en-US" altLang="zh-CN" dirty="0" smtClean="0"/>
              <a:t>Spark</a:t>
            </a:r>
          </a:p>
          <a:p>
            <a:pPr lvl="1"/>
            <a:r>
              <a:rPr lang="zh-CN" altLang="en-US" dirty="0"/>
              <a:t>立足于内存</a:t>
            </a:r>
            <a:r>
              <a:rPr lang="zh-CN" altLang="en-US" dirty="0" smtClean="0"/>
              <a:t>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</a:t>
            </a:r>
            <a:r>
              <a:rPr lang="zh-CN" altLang="en-US" dirty="0"/>
              <a:t>多迭代批量处理出发，兼收并蓄数据仓库、流处理和图计算等多种计算范式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65" y="1690688"/>
            <a:ext cx="2461550" cy="1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云形 62"/>
          <p:cNvSpPr/>
          <p:nvPr/>
        </p:nvSpPr>
        <p:spPr>
          <a:xfrm>
            <a:off x="1964398" y="1413164"/>
            <a:ext cx="7396314" cy="459762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3085867" y="2676881"/>
            <a:ext cx="1709957" cy="1015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分布式存储</a:t>
            </a:r>
            <a:endParaRPr lang="zh-CN" altLang="en-US" b="1" dirty="0"/>
          </a:p>
        </p:txBody>
      </p:sp>
      <p:sp>
        <p:nvSpPr>
          <p:cNvPr id="8" name="圆角矩形 7"/>
          <p:cNvSpPr/>
          <p:nvPr/>
        </p:nvSpPr>
        <p:spPr>
          <a:xfrm>
            <a:off x="5713669" y="2676881"/>
            <a:ext cx="1846764" cy="992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分布式计算</a:t>
            </a:r>
          </a:p>
        </p:txBody>
      </p:sp>
      <p:cxnSp>
        <p:nvCxnSpPr>
          <p:cNvPr id="13" name="直接箭头连接符 12"/>
          <p:cNvCxnSpPr>
            <a:stCxn id="7" idx="3"/>
            <a:endCxn id="8" idx="1"/>
          </p:cNvCxnSpPr>
          <p:nvPr/>
        </p:nvCxnSpPr>
        <p:spPr>
          <a:xfrm flipV="1">
            <a:off x="4795824" y="3173224"/>
            <a:ext cx="917845" cy="1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27" idx="2"/>
            <a:endCxn id="63" idx="2"/>
          </p:cNvCxnSpPr>
          <p:nvPr/>
        </p:nvCxnSpPr>
        <p:spPr>
          <a:xfrm>
            <a:off x="1266709" y="3707222"/>
            <a:ext cx="720631" cy="4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921948" y="3337890"/>
            <a:ext cx="6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数据</a:t>
            </a:r>
            <a:endParaRPr lang="zh-CN" altLang="en-US" dirty="0"/>
          </a:p>
        </p:txBody>
      </p:sp>
      <p:cxnSp>
        <p:nvCxnSpPr>
          <p:cNvPr id="28" name="直接箭头连接符 27"/>
          <p:cNvCxnSpPr>
            <a:stCxn id="37" idx="0"/>
          </p:cNvCxnSpPr>
          <p:nvPr/>
        </p:nvCxnSpPr>
        <p:spPr>
          <a:xfrm flipH="1" flipV="1">
            <a:off x="7016033" y="3854035"/>
            <a:ext cx="360270" cy="32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713640" y="3315993"/>
            <a:ext cx="6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6924787" y="4180235"/>
            <a:ext cx="903031" cy="51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/>
              <a:t>网格</a:t>
            </a:r>
            <a:r>
              <a:rPr lang="zh-CN" altLang="en-US" sz="1400" b="1" dirty="0" smtClean="0"/>
              <a:t>化计算</a:t>
            </a:r>
            <a:endParaRPr lang="zh-CN" altLang="en-US" sz="1400" b="1" dirty="0"/>
          </a:p>
        </p:txBody>
      </p:sp>
      <p:sp>
        <p:nvSpPr>
          <p:cNvPr id="40" name="圆角矩形 39"/>
          <p:cNvSpPr/>
          <p:nvPr/>
        </p:nvSpPr>
        <p:spPr>
          <a:xfrm>
            <a:off x="5296981" y="4254963"/>
            <a:ext cx="833377" cy="416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…….</a:t>
            </a:r>
            <a:endParaRPr lang="zh-CN" altLang="en-US" sz="1400" b="1" dirty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5713669" y="3854035"/>
            <a:ext cx="346997" cy="36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 flipV="1">
            <a:off x="9360712" y="3669567"/>
            <a:ext cx="436676" cy="15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2847372" y="4328932"/>
            <a:ext cx="12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OpenStack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101333" y="3350395"/>
            <a:ext cx="77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Ceph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766701" y="3358051"/>
            <a:ext cx="12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Spark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8332" y="41565"/>
            <a:ext cx="8414793" cy="63029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5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quare </a:t>
            </a:r>
            <a:r>
              <a:rPr lang="en-US" altLang="zh-CN" sz="5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ilometer </a:t>
            </a:r>
            <a:r>
              <a:rPr lang="en-US" altLang="zh-CN" sz="5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rray</a:t>
            </a:r>
            <a:endParaRPr lang="zh-CN" alt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内容占位符 4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5" y="630298"/>
            <a:ext cx="11370508" cy="6093658"/>
          </a:xfrm>
        </p:spPr>
      </p:pic>
    </p:spTree>
    <p:extLst>
      <p:ext uri="{BB962C8B-B14F-4D97-AF65-F5344CB8AC3E}">
        <p14:creationId xmlns:p14="http://schemas.microsoft.com/office/powerpoint/2010/main" val="1208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00613" y="3100388"/>
            <a:ext cx="270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/>
              <a:t>谢谢！</a:t>
            </a:r>
            <a:endParaRPr lang="zh-CN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619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24455" y="6488668"/>
            <a:ext cx="347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MT"/>
              </a:rPr>
              <a:t>By Tim Cornwell @18 May</a:t>
            </a:r>
            <a:r>
              <a:rPr lang="en-US" altLang="zh-CN" dirty="0">
                <a:latin typeface="ArialMT"/>
              </a:rPr>
              <a:t>,</a:t>
            </a:r>
            <a:r>
              <a:rPr lang="en-US" altLang="zh-CN" dirty="0" smtClean="0">
                <a:latin typeface="ArialMT"/>
              </a:rPr>
              <a:t>2015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403269" y="5963483"/>
            <a:ext cx="2002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(</a:t>
            </a:r>
            <a:r>
              <a:rPr lang="zh-CN" altLang="en-US" dirty="0" smtClean="0">
                <a:solidFill>
                  <a:srgbClr val="C00000"/>
                </a:solidFill>
              </a:rPr>
              <a:t>131</a:t>
            </a:r>
            <a:r>
              <a:rPr lang="zh-CN" altLang="en-US" dirty="0">
                <a:solidFill>
                  <a:srgbClr val="C00000"/>
                </a:solidFill>
              </a:rPr>
              <a:t>,072 </a:t>
            </a:r>
            <a:r>
              <a:rPr lang="zh-CN" altLang="en-US" dirty="0" smtClean="0">
                <a:solidFill>
                  <a:srgbClr val="C00000"/>
                </a:solidFill>
              </a:rPr>
              <a:t>antennas</a:t>
            </a:r>
            <a:r>
              <a:rPr lang="en-US" altLang="zh-CN" dirty="0" smtClean="0">
                <a:solidFill>
                  <a:srgbClr val="C00000"/>
                </a:solidFill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4455" y="6488668"/>
            <a:ext cx="347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MT"/>
              </a:rPr>
              <a:t>By Tim Cornwell @18 May</a:t>
            </a:r>
            <a:r>
              <a:rPr lang="en-US" altLang="zh-CN" dirty="0">
                <a:latin typeface="ArialMT"/>
              </a:rPr>
              <a:t>,</a:t>
            </a:r>
            <a:r>
              <a:rPr lang="en-US" altLang="zh-CN" dirty="0" smtClean="0">
                <a:latin typeface="ArialMT"/>
              </a:rPr>
              <a:t>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3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518" y="0"/>
            <a:ext cx="1255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36" y="0"/>
            <a:ext cx="126916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909" y="0"/>
            <a:ext cx="1251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/>
              <a:t>Just in its first phase, the telescope will produce some </a:t>
            </a:r>
            <a:r>
              <a:rPr lang="en-US" altLang="zh-CN" sz="4800" b="1" dirty="0"/>
              <a:t>160 </a:t>
            </a:r>
            <a:r>
              <a:rPr lang="en-US" altLang="zh-CN" sz="4800" b="1" dirty="0" smtClean="0"/>
              <a:t>terabytes </a:t>
            </a:r>
            <a:r>
              <a:rPr lang="en-US" altLang="zh-CN" sz="4800" dirty="0" smtClean="0"/>
              <a:t>of raw data per second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795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24455" y="6488668"/>
            <a:ext cx="3470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ArialMT"/>
              </a:rPr>
              <a:t>By Tim Cornwell @18 May</a:t>
            </a:r>
            <a:r>
              <a:rPr lang="en-US" altLang="zh-CN" dirty="0">
                <a:latin typeface="ArialMT"/>
              </a:rPr>
              <a:t>,</a:t>
            </a:r>
            <a:r>
              <a:rPr lang="en-US" altLang="zh-CN" dirty="0" smtClean="0">
                <a:latin typeface="ArialMT"/>
              </a:rPr>
              <a:t>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9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13007</TotalTime>
  <Words>234</Words>
  <Application>Microsoft Office PowerPoint</Application>
  <PresentationFormat>宽屏</PresentationFormat>
  <Paragraphs>66</Paragraphs>
  <Slides>20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ArialMT</vt:lpstr>
      <vt:lpstr>华文仿宋</vt:lpstr>
      <vt:lpstr>宋体</vt:lpstr>
      <vt:lpstr>Arial</vt:lpstr>
      <vt:lpstr>Calibri</vt:lpstr>
      <vt:lpstr>Calibri Light</vt:lpstr>
      <vt:lpstr>Office 主题</vt:lpstr>
      <vt:lpstr>SKA区域数据中心 数据存储及成像处理预研 </vt:lpstr>
      <vt:lpstr>Square Kilometer Array</vt:lpstr>
      <vt:lpstr>PowerPoint 演示文稿</vt:lpstr>
      <vt:lpstr>PowerPoint 演示文稿</vt:lpstr>
      <vt:lpstr>PowerPoint 演示文稿</vt:lpstr>
      <vt:lpstr>PowerPoint 演示文稿</vt:lpstr>
      <vt:lpstr>F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云</vt:lpstr>
      <vt:lpstr>存储</vt:lpstr>
      <vt:lpstr>计算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工程硕士学位论文 开题报告</dc:title>
  <dc:creator>Lillian Wong</dc:creator>
  <cp:lastModifiedBy>王玲玲</cp:lastModifiedBy>
  <cp:revision>96</cp:revision>
  <dcterms:created xsi:type="dcterms:W3CDTF">2015-06-03T02:28:17Z</dcterms:created>
  <dcterms:modified xsi:type="dcterms:W3CDTF">2015-11-26T12:46:56Z</dcterms:modified>
</cp:coreProperties>
</file>