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80" r:id="rId6"/>
    <p:sldId id="264" r:id="rId7"/>
    <p:sldId id="265" r:id="rId8"/>
    <p:sldId id="266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495" autoAdjust="0"/>
  </p:normalViewPr>
  <p:slideViewPr>
    <p:cSldViewPr snapToGrid="0" showGuides="1">
      <p:cViewPr varScale="1">
        <p:scale>
          <a:sx n="56" d="100"/>
          <a:sy n="56" d="100"/>
        </p:scale>
        <p:origin x="127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528BB-19BC-47F2-9E6E-725B42245D8A}" type="datetimeFigureOut">
              <a:rPr lang="zh-CN" altLang="en-US" smtClean="0"/>
              <a:t>2015/11/27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8B458-5BB7-49BD-9CF3-6FF4160FC3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5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 smtClean="0"/>
              <a:t>通过背景介绍，分析待解决的问题的特殊性</a:t>
            </a:r>
            <a:endParaRPr lang="en-US" altLang="zh-CN" dirty="0" smtClean="0"/>
          </a:p>
          <a:p>
            <a:pPr marL="228600" indent="-228600">
              <a:buAutoNum type="arabicPeriod"/>
            </a:pPr>
            <a:r>
              <a:rPr lang="zh-CN" altLang="en-US" dirty="0" smtClean="0"/>
              <a:t>分析主流磁盘节能技术，选择一种或者设计一种适合本问题的解决方案</a:t>
            </a:r>
            <a:endParaRPr lang="en-US" altLang="zh-CN" dirty="0" smtClean="0"/>
          </a:p>
          <a:p>
            <a:pPr marL="228600" indent="-228600">
              <a:buAutoNum type="arabicPeriod"/>
            </a:pPr>
            <a:r>
              <a:rPr lang="zh-CN" altLang="en-US" dirty="0" smtClean="0"/>
              <a:t>介绍这套针对南极天文观测的节能存储系统的原理及实现</a:t>
            </a:r>
            <a:endParaRPr lang="en-US" altLang="zh-CN" dirty="0" smtClean="0"/>
          </a:p>
          <a:p>
            <a:pPr marL="228600" indent="-228600">
              <a:buAutoNum type="arabicPeriod"/>
            </a:pPr>
            <a:r>
              <a:rPr lang="zh-CN" altLang="en-US" dirty="0" smtClean="0"/>
              <a:t>总结与展望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8B458-5BB7-49BD-9CF3-6FF4160FC3C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94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8B458-5BB7-49BD-9CF3-6FF4160FC3C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75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8B458-5BB7-49BD-9CF3-6FF4160FC3C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510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8B458-5BB7-49BD-9CF3-6FF4160FC3C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141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8B458-5BB7-49BD-9CF3-6FF4160FC3C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997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8B458-5BB7-49BD-9CF3-6FF4160FC3C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159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8B458-5BB7-49BD-9CF3-6FF4160FC3C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561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8B458-5BB7-49BD-9CF3-6FF4160FC3C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361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8B458-5BB7-49BD-9CF3-6FF4160FC3C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82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8E73-9252-46DD-AB6B-859615FDA1F0}" type="datetimeFigureOut">
              <a:rPr lang="zh-CN" altLang="en-US" smtClean="0"/>
              <a:t>2015/11/27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9E1E-AB43-49DF-89DC-5937F6A8061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17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8E73-9252-46DD-AB6B-859615FDA1F0}" type="datetimeFigureOut">
              <a:rPr lang="zh-CN" altLang="en-US" smtClean="0"/>
              <a:t>2015/11/27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9E1E-AB43-49DF-89DC-5937F6A806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29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8E73-9252-46DD-AB6B-859615FDA1F0}" type="datetimeFigureOut">
              <a:rPr lang="zh-CN" altLang="en-US" smtClean="0"/>
              <a:t>2015/11/27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9E1E-AB43-49DF-89DC-5937F6A806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25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8E73-9252-46DD-AB6B-859615FDA1F0}" type="datetimeFigureOut">
              <a:rPr lang="zh-CN" altLang="en-US" smtClean="0"/>
              <a:t>2015/11/27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9E1E-AB43-49DF-89DC-5937F6A806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8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8E73-9252-46DD-AB6B-859615FDA1F0}" type="datetimeFigureOut">
              <a:rPr lang="zh-CN" altLang="en-US" smtClean="0"/>
              <a:t>2015/11/27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9E1E-AB43-49DF-89DC-5937F6A8061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1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8E73-9252-46DD-AB6B-859615FDA1F0}" type="datetimeFigureOut">
              <a:rPr lang="zh-CN" altLang="en-US" smtClean="0"/>
              <a:t>2015/11/27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9E1E-AB43-49DF-89DC-5937F6A806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46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8E73-9252-46DD-AB6B-859615FDA1F0}" type="datetimeFigureOut">
              <a:rPr lang="zh-CN" altLang="en-US" smtClean="0"/>
              <a:t>2015/11/27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9E1E-AB43-49DF-89DC-5937F6A806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23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8E73-9252-46DD-AB6B-859615FDA1F0}" type="datetimeFigureOut">
              <a:rPr lang="zh-CN" altLang="en-US" smtClean="0"/>
              <a:t>2015/11/27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9E1E-AB43-49DF-89DC-5937F6A806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59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8E73-9252-46DD-AB6B-859615FDA1F0}" type="datetimeFigureOut">
              <a:rPr lang="zh-CN" altLang="en-US" smtClean="0"/>
              <a:t>2015/11/27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9E1E-AB43-49DF-89DC-5937F6A806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73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F968E73-9252-46DD-AB6B-859615FDA1F0}" type="datetimeFigureOut">
              <a:rPr lang="zh-CN" altLang="en-US" smtClean="0"/>
              <a:t>2015/11/27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C99E1E-AB43-49DF-89DC-5937F6A806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37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8E73-9252-46DD-AB6B-859615FDA1F0}" type="datetimeFigureOut">
              <a:rPr lang="zh-CN" altLang="en-US" smtClean="0"/>
              <a:t>2015/11/27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9E1E-AB43-49DF-89DC-5937F6A806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6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F968E73-9252-46DD-AB6B-859615FDA1F0}" type="datetimeFigureOut">
              <a:rPr lang="zh-CN" altLang="en-US" smtClean="0"/>
              <a:t>2015/11/27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C99E1E-AB43-49DF-89DC-5937F6A8061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60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7200" dirty="0" smtClean="0"/>
              <a:t>面向南极天文观测的</a:t>
            </a:r>
            <a:r>
              <a:rPr lang="en-US" altLang="zh-CN" sz="7200" dirty="0" smtClean="0"/>
              <a:t/>
            </a:r>
            <a:br>
              <a:rPr lang="en-US" altLang="zh-CN" sz="7200" dirty="0" smtClean="0"/>
            </a:br>
            <a:r>
              <a:rPr lang="en-US" altLang="zh-CN" sz="4000" dirty="0" smtClean="0"/>
              <a:t> </a:t>
            </a:r>
            <a:r>
              <a:rPr lang="en-US" altLang="zh-CN" sz="7200" dirty="0" smtClean="0"/>
              <a:t/>
            </a:r>
            <a:br>
              <a:rPr lang="en-US" altLang="zh-CN" sz="7200" dirty="0" smtClean="0"/>
            </a:br>
            <a:r>
              <a:rPr lang="zh-CN" altLang="en-US" sz="7200" dirty="0" smtClean="0"/>
              <a:t>节能存储系统</a:t>
            </a:r>
            <a:endParaRPr lang="zh-CN" altLang="en-US" sz="7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935246"/>
          </a:xfrm>
        </p:spPr>
        <p:txBody>
          <a:bodyPr>
            <a:normAutofit lnSpcReduction="10000"/>
          </a:bodyPr>
          <a:lstStyle/>
          <a:p>
            <a:endParaRPr lang="en-US" altLang="zh-CN" dirty="0" smtClean="0"/>
          </a:p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天津大学  王洁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ctr"/>
            <a:endParaRPr lang="en-US" altLang="zh-CN" sz="2800" dirty="0" smtClean="0">
              <a:latin typeface="+mn-lt"/>
            </a:endParaRPr>
          </a:p>
          <a:p>
            <a:pPr algn="ctr"/>
            <a:endParaRPr lang="en-US" altLang="zh-CN" sz="2800" dirty="0" smtClean="0"/>
          </a:p>
          <a:p>
            <a:pPr algn="ctr"/>
            <a:endParaRPr lang="en-US" altLang="zh-CN" sz="2800" dirty="0" smtClean="0"/>
          </a:p>
          <a:p>
            <a:pPr algn="ctr"/>
            <a:endParaRPr lang="en-US" altLang="zh-CN" sz="2800" dirty="0" smtClean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45891" y="5390866"/>
            <a:ext cx="3361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 smtClean="0"/>
              <a:t>wang_jie@tju.edu.cn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49382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MCS-SSD</a:t>
            </a:r>
            <a:r>
              <a:rPr lang="zh-CN" altLang="en-US" sz="4000" dirty="0"/>
              <a:t>节能存储系统</a:t>
            </a:r>
            <a:r>
              <a:rPr lang="zh-CN" altLang="en-US" sz="4000" dirty="0" smtClean="0"/>
              <a:t>设计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E84C22"/>
              </a:buClr>
              <a:buFont typeface="Wingdings" panose="05000000000000000000" pitchFamily="2" charset="2"/>
              <a:buChar char="Ø"/>
            </a:pPr>
            <a:r>
              <a:rPr lang="en-US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MCS-SSD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数据访问模型：正常负载</a:t>
            </a:r>
            <a:endParaRPr lang="zh-CN" altLang="en-US" sz="2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2313155"/>
            <a:ext cx="8803796" cy="401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12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MCS-SSD</a:t>
            </a:r>
            <a:r>
              <a:rPr lang="zh-CN" altLang="en-US" sz="4000" dirty="0"/>
              <a:t>节能存储系统</a:t>
            </a:r>
            <a:r>
              <a:rPr lang="zh-CN" altLang="en-US" sz="4000" dirty="0" smtClean="0"/>
              <a:t>设计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E84C22"/>
              </a:buClr>
              <a:buFont typeface="Wingdings" panose="05000000000000000000" pitchFamily="2" charset="2"/>
              <a:buChar char="Ø"/>
            </a:pPr>
            <a:r>
              <a:rPr lang="en-US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MCS-SSD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数据访问模型：过载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381826"/>
            <a:ext cx="8874856" cy="396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86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MCS-SSD</a:t>
            </a:r>
            <a:r>
              <a:rPr lang="zh-CN" altLang="en-US" sz="4000" dirty="0"/>
              <a:t>节能存储系统</a:t>
            </a:r>
            <a:r>
              <a:rPr lang="zh-CN" altLang="en-US" sz="4000" dirty="0" smtClean="0"/>
              <a:t>设计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E84C22"/>
              </a:buClr>
              <a:buFont typeface="Wingdings" panose="05000000000000000000" pitchFamily="2" charset="2"/>
              <a:buChar char="Ø"/>
            </a:pPr>
            <a:r>
              <a:rPr lang="en-US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MCS-SSD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节能存储系统：仿真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02" y="2289422"/>
            <a:ext cx="6162615" cy="387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45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MCS-SSD</a:t>
            </a:r>
            <a:r>
              <a:rPr lang="zh-CN" altLang="en-US" sz="4000" dirty="0"/>
              <a:t>节能存储系统</a:t>
            </a:r>
            <a:r>
              <a:rPr lang="zh-CN" altLang="en-US" sz="4000" dirty="0" smtClean="0"/>
              <a:t>设计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E84C22"/>
              </a:buClr>
              <a:buFont typeface="Wingdings" panose="05000000000000000000" pitchFamily="2" charset="2"/>
              <a:buChar char="Ø"/>
            </a:pPr>
            <a:r>
              <a:rPr lang="en-US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MCS-SSD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节能存储系统：仿真参数设置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446231"/>
            <a:ext cx="6942182" cy="373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9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MCS-SSD</a:t>
            </a:r>
            <a:r>
              <a:rPr lang="zh-CN" altLang="en-US" sz="4000" dirty="0"/>
              <a:t>节能存储系统</a:t>
            </a:r>
            <a:r>
              <a:rPr lang="zh-CN" altLang="en-US" sz="4000" dirty="0" smtClean="0"/>
              <a:t>设计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E84C22"/>
              </a:buClr>
              <a:buFont typeface="Wingdings" panose="05000000000000000000" pitchFamily="2" charset="2"/>
              <a:buChar char="Ø"/>
            </a:pPr>
            <a:r>
              <a:rPr lang="en-US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MCS-SSD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节能存储系统：仿真实验结果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1097280" y="163149"/>
            <a:ext cx="9192069" cy="5996111"/>
            <a:chOff x="0" y="53247"/>
            <a:chExt cx="9144000" cy="678557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247"/>
              <a:ext cx="9144000" cy="34098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29000"/>
              <a:ext cx="9144000" cy="340982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159623" y="134293"/>
              <a:ext cx="824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/>
                <a:t>轻载</a:t>
              </a:r>
              <a:endParaRPr lang="zh-CN" altLang="en-US" sz="2400" b="1" dirty="0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209800" y="691396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MCS-SSD</a:t>
            </a:r>
            <a:endParaRPr lang="zh-CN" altLang="en-US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2209800" y="3581049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MAID</a:t>
            </a:r>
          </a:p>
        </p:txBody>
      </p:sp>
    </p:spTree>
    <p:extLst>
      <p:ext uri="{BB962C8B-B14F-4D97-AF65-F5344CB8AC3E}">
        <p14:creationId xmlns:p14="http://schemas.microsoft.com/office/powerpoint/2010/main" val="333082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7" y="343187"/>
            <a:ext cx="9142406" cy="29812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7" y="3324465"/>
            <a:ext cx="9142406" cy="298127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90369" y="343187"/>
            <a:ext cx="145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正常负载</a:t>
            </a:r>
            <a:endParaRPr lang="zh-CN" altLang="en-US" sz="24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2209800" y="691396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MCS-SSD</a:t>
            </a:r>
            <a:endParaRPr lang="zh-CN" altLang="en-US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2209800" y="4121595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MAID</a:t>
            </a:r>
          </a:p>
        </p:txBody>
      </p:sp>
    </p:spTree>
    <p:extLst>
      <p:ext uri="{BB962C8B-B14F-4D97-AF65-F5344CB8AC3E}">
        <p14:creationId xmlns:p14="http://schemas.microsoft.com/office/powerpoint/2010/main" val="376251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MCS-SSD</a:t>
            </a:r>
            <a:r>
              <a:rPr lang="zh-CN" altLang="en-US" sz="4000" dirty="0"/>
              <a:t>节能存储系统</a:t>
            </a:r>
            <a:r>
              <a:rPr lang="zh-CN" altLang="en-US" sz="4000" dirty="0" smtClean="0"/>
              <a:t>设计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E84C22"/>
              </a:buClr>
              <a:buFont typeface="Wingdings" panose="05000000000000000000" pitchFamily="2" charset="2"/>
              <a:buChar char="Ø"/>
            </a:pPr>
            <a:r>
              <a:rPr lang="en-US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MCS-SSD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节能存储系统：能耗分析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60" y="2487612"/>
            <a:ext cx="6018104" cy="355308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687544" y="2487612"/>
            <a:ext cx="334899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2400" dirty="0" smtClean="0"/>
              <a:t>轻载工作模式：</a:t>
            </a:r>
            <a:endParaRPr lang="en-US" altLang="zh-CN" sz="2400" dirty="0" smtClean="0"/>
          </a:p>
          <a:p>
            <a:pPr marL="0" lvl="1"/>
            <a:r>
              <a:rPr lang="zh-CN" altLang="en-US" sz="2400" dirty="0" smtClean="0"/>
              <a:t>比</a:t>
            </a:r>
            <a:r>
              <a:rPr lang="en-US" altLang="zh-CN" sz="2400" dirty="0" smtClean="0"/>
              <a:t>MAID</a:t>
            </a:r>
            <a:r>
              <a:rPr lang="zh-CN" altLang="en-US" sz="2400" dirty="0" smtClean="0"/>
              <a:t>能耗</a:t>
            </a:r>
            <a:r>
              <a:rPr lang="zh-CN" altLang="en-US" sz="2400" dirty="0" smtClean="0"/>
              <a:t>降低</a:t>
            </a:r>
            <a:r>
              <a:rPr lang="en-US" altLang="zh-CN" sz="2400" dirty="0"/>
              <a:t>58.43%</a:t>
            </a:r>
          </a:p>
          <a:p>
            <a:pPr marL="0" lvl="1"/>
            <a:endParaRPr lang="en-US" altLang="zh-CN" sz="2400" dirty="0"/>
          </a:p>
          <a:p>
            <a:pPr marL="0" lvl="1"/>
            <a:r>
              <a:rPr lang="zh-CN" altLang="en-US" sz="2400" dirty="0" smtClean="0"/>
              <a:t>正常负载工作模式：</a:t>
            </a:r>
            <a:endParaRPr lang="en-US" altLang="zh-CN" sz="2400" dirty="0" smtClean="0"/>
          </a:p>
          <a:p>
            <a:pPr marL="0" lvl="1"/>
            <a:r>
              <a:rPr lang="zh-CN" altLang="en-US" sz="2400" dirty="0" smtClean="0"/>
              <a:t>比</a:t>
            </a:r>
            <a:r>
              <a:rPr lang="en-US" altLang="zh-CN" sz="2400" dirty="0" smtClean="0"/>
              <a:t>MAID</a:t>
            </a:r>
            <a:r>
              <a:rPr lang="zh-CN" altLang="en-US" sz="2400" dirty="0" smtClean="0"/>
              <a:t>能耗</a:t>
            </a:r>
            <a:r>
              <a:rPr lang="zh-CN" altLang="en-US" sz="2400" dirty="0" smtClean="0"/>
              <a:t>降低</a:t>
            </a:r>
            <a:r>
              <a:rPr lang="en-US" altLang="zh-CN" sz="2400" dirty="0"/>
              <a:t>39.34%</a:t>
            </a:r>
          </a:p>
          <a:p>
            <a:pPr marL="0" lvl="1"/>
            <a:endParaRPr lang="en-US" altLang="zh-CN" sz="24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995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/>
              <a:t>总结与展望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600" dirty="0" smtClean="0"/>
              <a:t>总结：</a:t>
            </a:r>
            <a:endParaRPr lang="en-US" altLang="zh-CN" sz="2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介绍了</a:t>
            </a:r>
            <a:r>
              <a:rPr lang="en-US" altLang="zh-CN" sz="2400" dirty="0" smtClean="0"/>
              <a:t>MCS-SSD</a:t>
            </a:r>
            <a:r>
              <a:rPr lang="zh-CN" altLang="en-US" sz="2400" dirty="0" smtClean="0"/>
              <a:t>节能存储系统的设计</a:t>
            </a:r>
            <a:endParaRPr lang="en-US" altLang="zh-CN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仿真实验结论：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在轻载和正常负载工作模式下，相比于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MAID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能耗减低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58.43%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39.34%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marL="0" indent="0">
              <a:buNone/>
            </a:pPr>
            <a:endParaRPr lang="en-US" altLang="zh-CN" sz="2600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600" dirty="0" smtClean="0"/>
              <a:t>展望：</a:t>
            </a:r>
            <a:endParaRPr lang="en-US" altLang="zh-CN" sz="2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设计实现真实的</a:t>
            </a:r>
            <a:r>
              <a:rPr lang="en-US" altLang="zh-CN" sz="2400" dirty="0" smtClean="0"/>
              <a:t>MCS-SSD</a:t>
            </a:r>
            <a:r>
              <a:rPr lang="zh-CN" altLang="en-US" sz="2400" dirty="0" smtClean="0"/>
              <a:t>节能存储系统</a:t>
            </a:r>
            <a:endParaRPr lang="en-US" altLang="zh-CN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在</a:t>
            </a:r>
            <a:r>
              <a:rPr lang="en-US" altLang="zh-CN" sz="2400" dirty="0" smtClean="0"/>
              <a:t>MCS-SSD</a:t>
            </a:r>
            <a:r>
              <a:rPr lang="zh-CN" altLang="en-US" sz="2400" dirty="0" smtClean="0"/>
              <a:t>节能策略上的改进与优化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1974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/>
              <a:t>面向南极天文观测的节能存储系统</a:t>
            </a:r>
            <a:endParaRPr lang="zh-CN" altLang="en-US" sz="4000" dirty="0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5683568" y="4595219"/>
            <a:ext cx="8915399" cy="22627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!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天津大学  王洁</a:t>
            </a:r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wang_jie@tju.edu.cn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								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34" y="2471737"/>
            <a:ext cx="2331716" cy="31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4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/>
              <a:t>面向南极天文观测的节能存储系统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7280" y="2345796"/>
            <a:ext cx="10058400" cy="344064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 smtClean="0"/>
              <a:t>背景介绍</a:t>
            </a:r>
            <a:endParaRPr lang="en-US" altLang="zh-CN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 smtClean="0"/>
              <a:t>磁盘节能技术分析</a:t>
            </a:r>
            <a:endParaRPr lang="en-US" altLang="zh-CN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MCS-SSD(Multi-level Cache Strategy-SSD)</a:t>
            </a:r>
            <a:r>
              <a:rPr lang="zh-CN" altLang="en-US" sz="2800" dirty="0" smtClean="0"/>
              <a:t>节能存储系统设计</a:t>
            </a:r>
            <a:endParaRPr lang="en-US" altLang="zh-CN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 smtClean="0"/>
              <a:t>总结与展望</a:t>
            </a:r>
            <a:endParaRPr lang="en-US" altLang="zh-CN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665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/>
              <a:t>背景介绍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7280" y="2002895"/>
            <a:ext cx="10058400" cy="44693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600" dirty="0" smtClean="0"/>
              <a:t>南极巡天望远镜</a:t>
            </a:r>
            <a:r>
              <a:rPr lang="en-US" altLang="zh-CN" sz="2600" dirty="0" smtClean="0"/>
              <a:t>(AST3)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600" dirty="0" smtClean="0"/>
              <a:t>观测数据存储所面临的困难</a:t>
            </a:r>
            <a:endParaRPr lang="en-US" altLang="zh-CN" sz="2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2400" dirty="0"/>
              <a:t>数量巨大，无法及时传回</a:t>
            </a:r>
            <a:endParaRPr lang="en-US" altLang="zh-CN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2400" dirty="0"/>
              <a:t>环境恶劣，提供的能源有限（存储带来的能耗问题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pPr lvl="1">
              <a:buFont typeface="Wingdings" panose="05000000000000000000" pitchFamily="2" charset="2"/>
              <a:buChar char="l"/>
            </a:pP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600" dirty="0" smtClean="0"/>
              <a:t>天文数据的特殊访问模式（时域</a:t>
            </a:r>
            <a:r>
              <a:rPr lang="en-US" altLang="zh-CN" sz="2600" dirty="0" smtClean="0"/>
              <a:t>&amp;</a:t>
            </a:r>
            <a:r>
              <a:rPr lang="zh-CN" altLang="en-US" sz="2600" dirty="0" smtClean="0"/>
              <a:t>空域）</a:t>
            </a:r>
            <a:endParaRPr lang="en-US" altLang="zh-CN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600" dirty="0" smtClean="0"/>
              <a:t>针对南极天文观测的特点，</a:t>
            </a:r>
            <a:r>
              <a:rPr lang="zh-CN" altLang="en-US" sz="2600" dirty="0" smtClean="0"/>
              <a:t>定制节能储存系统</a:t>
            </a:r>
            <a:endParaRPr lang="en-US" altLang="zh-CN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28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/>
              <a:t>磁盘节能技术分析</a:t>
            </a:r>
            <a:endParaRPr lang="zh-CN" altLang="en-US" sz="4000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1097280" y="1737360"/>
            <a:ext cx="8772807" cy="53619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600" dirty="0" smtClean="0">
                <a:latin typeface="Times New Roman" panose="02020603050405020304" pitchFamily="18" charset="0"/>
              </a:rPr>
              <a:t>磁盘状态：</a:t>
            </a:r>
            <a:endParaRPr lang="en-US" altLang="zh-CN" sz="2600" dirty="0" smtClean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600" dirty="0" smtClean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600" dirty="0" smtClean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6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600" dirty="0" smtClean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600" dirty="0" smtClean="0">
                <a:latin typeface="Times New Roman" panose="02020603050405020304" pitchFamily="18" charset="0"/>
              </a:rPr>
              <a:t>大部分的存储系统被访问的数据总量少于总存储量的</a:t>
            </a:r>
            <a:r>
              <a:rPr lang="en-US" altLang="zh-CN" sz="2600" dirty="0" smtClean="0">
                <a:latin typeface="Times New Roman" panose="02020603050405020304" pitchFamily="18" charset="0"/>
              </a:rPr>
              <a:t>5%</a:t>
            </a:r>
            <a:r>
              <a:rPr lang="zh-CN" altLang="en-US" sz="2600" dirty="0" smtClean="0">
                <a:latin typeface="Times New Roman" panose="02020603050405020304" pitchFamily="18" charset="0"/>
              </a:rPr>
              <a:t>。</a:t>
            </a:r>
            <a:endParaRPr lang="en-US" altLang="zh-CN" sz="2600" dirty="0" smtClean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600" dirty="0" smtClean="0">
                <a:latin typeface="Times New Roman" panose="02020603050405020304" pitchFamily="18" charset="0"/>
              </a:rPr>
              <a:t>节能原理：暂时没有数据被访问的磁盘可以进入能耗相对较低的节能状态，需要访问时再唤醒。</a:t>
            </a:r>
            <a:endParaRPr lang="en-US" altLang="zh-CN" sz="2600" dirty="0" smtClean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600" dirty="0" smtClean="0">
                <a:latin typeface="Times New Roman" panose="02020603050405020304" pitchFamily="18" charset="0"/>
              </a:rPr>
              <a:t>技术关键点：</a:t>
            </a:r>
            <a:r>
              <a:rPr lang="zh-CN" altLang="en-US" sz="2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磁盘能量管理和文件缓存替换算法</a:t>
            </a:r>
            <a:r>
              <a:rPr lang="zh-CN" altLang="en-US" sz="2600" dirty="0" smtClean="0">
                <a:latin typeface="Times New Roman" panose="02020603050405020304" pitchFamily="18" charset="0"/>
              </a:rPr>
              <a:t>。</a:t>
            </a:r>
            <a:endParaRPr lang="zh-CN" altLang="en-US" sz="2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58" y="1848328"/>
            <a:ext cx="3360818" cy="246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1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/>
              <a:t>磁盘节能技术分析</a:t>
            </a:r>
            <a:endParaRPr lang="zh-CN" altLang="en-US" sz="40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716" y="2712541"/>
            <a:ext cx="8201903" cy="35908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97280" y="1943100"/>
            <a:ext cx="4992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/>
              <a:t>策略：利用缓存技术</a:t>
            </a:r>
            <a:endParaRPr lang="en-US" altLang="zh-CN" sz="2200" dirty="0" smtClean="0"/>
          </a:p>
          <a:p>
            <a:r>
              <a:rPr lang="zh-CN" altLang="en-US" sz="2200" dirty="0" smtClean="0"/>
              <a:t>代表：</a:t>
            </a:r>
            <a:r>
              <a:rPr lang="en-US" altLang="zh-CN" sz="2200" dirty="0"/>
              <a:t>MAID(Massive Arrays of Idle Disks</a:t>
            </a:r>
            <a:r>
              <a:rPr lang="en-US" altLang="zh-CN" sz="2200" dirty="0" smtClean="0"/>
              <a:t>)</a:t>
            </a:r>
            <a:endParaRPr lang="zh-CN" altLang="en-US" sz="2200" dirty="0"/>
          </a:p>
        </p:txBody>
      </p:sp>
      <p:sp>
        <p:nvSpPr>
          <p:cNvPr id="7" name="文本框 6"/>
          <p:cNvSpPr txBox="1"/>
          <p:nvPr/>
        </p:nvSpPr>
        <p:spPr>
          <a:xfrm>
            <a:off x="6126163" y="1925419"/>
            <a:ext cx="4836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/>
              <a:t>策略：利用数据迁移技术</a:t>
            </a:r>
            <a:endParaRPr lang="en-US" altLang="zh-CN" sz="2200" dirty="0" smtClean="0"/>
          </a:p>
          <a:p>
            <a:r>
              <a:rPr lang="zh-CN" altLang="en-US" sz="2200" dirty="0" smtClean="0"/>
              <a:t>代表：</a:t>
            </a:r>
            <a:r>
              <a:rPr lang="en-US" altLang="zh-CN" sz="2200" dirty="0">
                <a:sym typeface="Wingdings" panose="05000000000000000000" pitchFamily="2" charset="2"/>
              </a:rPr>
              <a:t>PDC(Popular Data Concentration)</a:t>
            </a:r>
          </a:p>
        </p:txBody>
      </p:sp>
    </p:spTree>
    <p:extLst>
      <p:ext uri="{BB962C8B-B14F-4D97-AF65-F5344CB8AC3E}">
        <p14:creationId xmlns:p14="http://schemas.microsoft.com/office/powerpoint/2010/main" val="1031210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MCS-SSD</a:t>
            </a:r>
            <a:r>
              <a:rPr lang="zh-CN" altLang="en-US" sz="4000" dirty="0"/>
              <a:t>节能存储系统</a:t>
            </a:r>
            <a:r>
              <a:rPr lang="zh-CN" altLang="en-US" sz="4000" dirty="0" smtClean="0"/>
              <a:t>设计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600" dirty="0" smtClean="0"/>
              <a:t>现有硬件结构：</a:t>
            </a:r>
            <a:endParaRPr lang="zh-CN" altLang="en-US" sz="2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900" y="2216467"/>
            <a:ext cx="5480590" cy="408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7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MCS-SSD</a:t>
            </a:r>
            <a:r>
              <a:rPr lang="zh-CN" altLang="en-US" sz="4000" dirty="0"/>
              <a:t>节能存储系统</a:t>
            </a:r>
            <a:r>
              <a:rPr lang="zh-CN" altLang="en-US" sz="4000" dirty="0" smtClean="0"/>
              <a:t>设计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600" dirty="0" smtClean="0"/>
              <a:t>MCS-SSD</a:t>
            </a:r>
            <a:r>
              <a:rPr lang="zh-CN" altLang="en-US" sz="2600" dirty="0" smtClean="0"/>
              <a:t>系统架构设计：</a:t>
            </a:r>
            <a:endParaRPr lang="zh-CN" altLang="en-US" sz="2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1" y="2562674"/>
            <a:ext cx="7658102" cy="361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94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MCS-SSD</a:t>
            </a:r>
            <a:r>
              <a:rPr lang="zh-CN" altLang="en-US" sz="4000" dirty="0"/>
              <a:t>节能存储系统</a:t>
            </a:r>
            <a:r>
              <a:rPr lang="zh-CN" altLang="en-US" sz="4000" dirty="0" smtClean="0"/>
              <a:t>设计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600" dirty="0"/>
              <a:t>MCS-SSD</a:t>
            </a:r>
            <a:r>
              <a:rPr lang="zh-CN" altLang="en-US" sz="2600" dirty="0"/>
              <a:t>文件预取策略</a:t>
            </a:r>
            <a:r>
              <a:rPr lang="zh-CN" altLang="en-US" sz="2600" dirty="0" smtClean="0"/>
              <a:t>：</a:t>
            </a:r>
            <a:endParaRPr lang="en-US" altLang="zh-CN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2400" dirty="0"/>
              <a:t>天文数据的特殊访问模式（时域</a:t>
            </a:r>
            <a:r>
              <a:rPr lang="en-US" altLang="zh-CN" sz="2400" dirty="0"/>
              <a:t>&amp;</a:t>
            </a:r>
            <a:r>
              <a:rPr lang="zh-CN" altLang="en-US" sz="2400" dirty="0"/>
              <a:t>空域）</a:t>
            </a:r>
            <a:endParaRPr lang="en-US" altLang="zh-CN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2400" dirty="0"/>
              <a:t>与访问文件相关的文件将被预读取进入缓存空间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600" dirty="0" smtClean="0"/>
              <a:t>MCS-SSD</a:t>
            </a:r>
            <a:r>
              <a:rPr lang="zh-CN" altLang="en-US" sz="2600" dirty="0" smtClean="0"/>
              <a:t>数据存放策略：</a:t>
            </a:r>
            <a:endParaRPr lang="zh-CN" altLang="en-US" sz="2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55" y="3728827"/>
            <a:ext cx="8895238" cy="2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6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MCS-SSD</a:t>
            </a:r>
            <a:r>
              <a:rPr lang="zh-CN" altLang="en-US" sz="4000" dirty="0"/>
              <a:t>节能存储系统</a:t>
            </a:r>
            <a:r>
              <a:rPr lang="zh-CN" altLang="en-US" sz="4000" dirty="0" smtClean="0"/>
              <a:t>设计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E84C22"/>
              </a:buClr>
              <a:buFont typeface="Wingdings" panose="05000000000000000000" pitchFamily="2" charset="2"/>
              <a:buChar char="Ø"/>
            </a:pPr>
            <a:r>
              <a:rPr lang="en-US" altLang="zh-CN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MCS-SSD</a:t>
            </a: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数据访问模型：轻载</a:t>
            </a:r>
            <a:endParaRPr lang="zh-CN" altLang="en-US" sz="2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448478"/>
            <a:ext cx="8907852" cy="383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5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1.4"/>
</p:tagLst>
</file>

<file path=ppt/theme/theme1.xml><?xml version="1.0" encoding="utf-8"?>
<a:theme xmlns:a="http://schemas.openxmlformats.org/drawingml/2006/main" name="回顾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2486</TotalTime>
  <Words>452</Words>
  <Application>Microsoft Office PowerPoint</Application>
  <PresentationFormat>宽屏</PresentationFormat>
  <Paragraphs>96</Paragraphs>
  <Slides>18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宋体</vt:lpstr>
      <vt:lpstr>Arial</vt:lpstr>
      <vt:lpstr>Calibri</vt:lpstr>
      <vt:lpstr>Calibri Light</vt:lpstr>
      <vt:lpstr>Times New Roman</vt:lpstr>
      <vt:lpstr>Wingdings</vt:lpstr>
      <vt:lpstr>回顾</vt:lpstr>
      <vt:lpstr>面向南极天文观测的   节能存储系统</vt:lpstr>
      <vt:lpstr>面向南极天文观测的节能存储系统</vt:lpstr>
      <vt:lpstr>背景介绍</vt:lpstr>
      <vt:lpstr>磁盘节能技术分析</vt:lpstr>
      <vt:lpstr>磁盘节能技术分析</vt:lpstr>
      <vt:lpstr>MCS-SSD节能存储系统设计</vt:lpstr>
      <vt:lpstr>MCS-SSD节能存储系统设计</vt:lpstr>
      <vt:lpstr>MCS-SSD节能存储系统设计</vt:lpstr>
      <vt:lpstr>MCS-SSD节能存储系统设计</vt:lpstr>
      <vt:lpstr>MCS-SSD节能存储系统设计</vt:lpstr>
      <vt:lpstr>MCS-SSD节能存储系统设计</vt:lpstr>
      <vt:lpstr>MCS-SSD节能存储系统设计</vt:lpstr>
      <vt:lpstr>MCS-SSD节能存储系统设计</vt:lpstr>
      <vt:lpstr>MCS-SSD节能存储系统设计</vt:lpstr>
      <vt:lpstr>PowerPoint 演示文稿</vt:lpstr>
      <vt:lpstr>MCS-SSD节能存储系统设计</vt:lpstr>
      <vt:lpstr>总结与展望</vt:lpstr>
      <vt:lpstr>面向南极天文观测的节能存储系统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summer Wang</dc:creator>
  <cp:lastModifiedBy>summer Wang</cp:lastModifiedBy>
  <cp:revision>37</cp:revision>
  <dcterms:created xsi:type="dcterms:W3CDTF">2015-11-22T10:22:38Z</dcterms:created>
  <dcterms:modified xsi:type="dcterms:W3CDTF">2015-11-27T14:20:39Z</dcterms:modified>
</cp:coreProperties>
</file>