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tiff" ContentType="image/tif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3"/>
    <p:sldId id="274" r:id="rId4"/>
    <p:sldId id="258" r:id="rId5"/>
    <p:sldId id="259" r:id="rId6"/>
    <p:sldId id="276" r:id="rId7"/>
    <p:sldId id="278" r:id="rId8"/>
    <p:sldId id="291" r:id="rId9"/>
    <p:sldId id="290" r:id="rId10"/>
    <p:sldId id="282" r:id="rId11"/>
    <p:sldId id="281" r:id="rId12"/>
    <p:sldId id="280" r:id="rId13"/>
    <p:sldId id="279" r:id="rId14"/>
    <p:sldId id="283" r:id="rId15"/>
    <p:sldId id="292" r:id="rId16"/>
    <p:sldId id="268" r:id="rId17"/>
    <p:sldId id="288" r:id="rId18"/>
    <p:sldId id="289" r:id="rId19"/>
    <p:sldId id="284" r:id="rId20"/>
    <p:sldId id="285" r:id="rId2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14"/>
      </p:cViewPr>
      <p:guideLst>
        <p:guide orient="horz" pos="2160"/>
        <p:guide pos="28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5B6F2-F761-4CE8-9B60-0E40EAB959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7E59D-AE15-4308-93B2-34703684455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矩形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矩形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矩形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椭圆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椭圆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椭圆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椭圆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椭圆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22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1382C-FF14-4586-8AD4-ACC96DCAD4DC}" type="datetime1">
              <a:rPr lang="zh-CN" altLang="en-US" smtClean="0"/>
            </a:fld>
            <a:endParaRPr lang="zh-CN" altLang="en-US"/>
          </a:p>
        </p:txBody>
      </p:sp>
      <p:sp>
        <p:nvSpPr>
          <p:cNvPr id="23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4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AC6BE-E982-4B0D-BB3E-87885A2C1601}" type="slidenum">
              <a:rPr lang="zh-CN" altLang="en-US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6C446-88BD-4C72-9399-6D54A00E49C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AB7A8-3B09-4FAA-8532-09DD39F88A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F80C7-30C8-45F2-BE5D-1FB12568B65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8DAF8-B116-4614-A512-2AF6594DE6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F897ECF-C6F3-467F-83AD-9CA3EB3A3F4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B3A3BE-CBCE-4775-8334-98143653527F}" type="slidenum">
              <a:rPr lang="zh-CN" altLang="en-US"/>
            </a:fld>
            <a:endParaRPr lang="zh-CN" altLang="en-US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矩形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矩形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矩形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椭圆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椭圆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椭圆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椭圆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椭圆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F8BF6-DF29-4BDB-B00D-D3A86030CEFE}" type="datetime1">
              <a:rPr lang="zh-CN" altLang="en-US" smtClean="0"/>
            </a:fld>
            <a:endParaRPr lang="zh-CN" altLang="en-US"/>
          </a:p>
        </p:txBody>
      </p:sp>
      <p:sp>
        <p:nvSpPr>
          <p:cNvPr id="21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77FDF-FC1F-4510-9ADF-021BA3DF1BAF}" type="slidenum">
              <a:rPr lang="zh-CN" altLang="en-US"/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05058-C8DF-4B5C-947B-041E5ACBD3D7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20880-BF71-482D-8FBA-BE610E1B02A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C4203-A4FA-46B3-9019-A9A5BEA47ADA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0FE3-2175-4AA6-880B-3CFA3F3858F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6633AE5-BDD2-4339-96DE-3623E842F055}" type="datetime1">
              <a:rPr lang="zh-CN" altLang="en-US" smtClean="0"/>
            </a:fld>
            <a:endParaRPr lang="zh-CN" altLang="en-US"/>
          </a:p>
        </p:txBody>
      </p:sp>
      <p:sp>
        <p:nvSpPr>
          <p:cNvPr id="4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FD51C4B-D4FF-40A5-88DA-AD21C459C875}" type="slidenum">
              <a:rPr lang="zh-CN" altLang="en-US"/>
            </a:fld>
            <a:endParaRPr lang="zh-CN" altLang="en-US"/>
          </a:p>
        </p:txBody>
      </p:sp>
      <p:sp>
        <p:nvSpPr>
          <p:cNvPr id="5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6455-766B-4C77-8B90-2FACC83FE69B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16266-7DB7-4E40-9C28-DD982615BAF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6" name="直接连接符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2" name="日期占位符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5C5C3F6-A35F-48AF-9E12-41A241B3491F}" type="datetime1">
              <a:rPr lang="zh-CN" altLang="en-US" smtClean="0"/>
            </a:fld>
            <a:endParaRPr lang="zh-CN" altLang="en-US"/>
          </a:p>
        </p:txBody>
      </p:sp>
      <p:sp>
        <p:nvSpPr>
          <p:cNvPr id="13" name="灯片编号占位符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8CF3CA2-5050-4154-A01E-0F657337452E}" type="slidenum">
              <a:rPr lang="zh-CN" altLang="en-US"/>
            </a:fld>
            <a:endParaRPr lang="zh-CN" altLang="en-US"/>
          </a:p>
        </p:txBody>
      </p:sp>
      <p:sp>
        <p:nvSpPr>
          <p:cNvPr id="14" name="页脚占位符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2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21BADAE-BDFB-4CC5-B5BF-9F07B2BCBABA}" type="datetime1">
              <a:rPr lang="zh-CN" altLang="en-US" smtClean="0"/>
            </a:fld>
            <a:endParaRPr lang="zh-CN" altLang="en-US"/>
          </a:p>
        </p:txBody>
      </p:sp>
      <p:sp>
        <p:nvSpPr>
          <p:cNvPr id="13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7FD3DBD-1D1C-443D-AAAE-A78CB15CAF5F}" type="slidenum">
              <a:rPr lang="zh-CN" altLang="en-US"/>
            </a:fld>
            <a:endParaRPr lang="zh-CN" altLang="en-US"/>
          </a:p>
        </p:txBody>
      </p:sp>
      <p:sp>
        <p:nvSpPr>
          <p:cNvPr id="14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028" name="文本占位符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208B018-F36B-4241-A1D3-27D415ED9948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7B96A0F-5CFC-4B72-AC4D-91913E65183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华文楷体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华文楷体"/>
          <a:cs typeface="华文楷体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华文楷体"/>
          <a:cs typeface="华文楷体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华文楷体"/>
          <a:cs typeface="华文楷体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华文楷体"/>
          <a:cs typeface="华文楷体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华文楷体"/>
          <a:cs typeface="华文楷体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华文楷体"/>
          <a:cs typeface="华文楷体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华文楷体"/>
          <a:cs typeface="华文楷体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华文楷体"/>
          <a:cs typeface="华文楷体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880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182880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hyperlink" Target="http://www.radioast.csdb.cn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tiff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848600" cy="2664295"/>
          </a:xfrm>
        </p:spPr>
        <p:txBody>
          <a:bodyPr>
            <a:normAutofit fontScale="90000"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en-US" altLang="zh-CN" sz="4900" dirty="0" smtClean="0">
                <a:cs typeface="+mj-cs"/>
              </a:rPr>
              <a:t>OTF</a:t>
            </a:r>
            <a:r>
              <a:rPr lang="zh-CN" altLang="en-US" sz="4900" dirty="0" smtClean="0">
                <a:cs typeface="+mj-cs"/>
              </a:rPr>
              <a:t>谱线数据</a:t>
            </a:r>
            <a:br>
              <a:rPr lang="en-US" altLang="zh-CN" sz="4900" dirty="0" smtClean="0">
                <a:cs typeface="+mj-cs"/>
              </a:rPr>
            </a:br>
            <a:r>
              <a:rPr lang="zh-CN" altLang="en-US" sz="4900" dirty="0" smtClean="0">
                <a:cs typeface="+mj-cs"/>
              </a:rPr>
              <a:t>处理介绍</a:t>
            </a:r>
            <a:br>
              <a:rPr lang="en-US" altLang="zh-CN" sz="4900" dirty="0" smtClean="0">
                <a:cs typeface="+mj-cs"/>
              </a:rPr>
            </a:br>
            <a:br>
              <a:rPr lang="zh-CN" altLang="en-US" sz="1400" dirty="0" smtClean="0">
                <a:cs typeface="+mj-cs"/>
              </a:rPr>
            </a:br>
            <a:br>
              <a:rPr lang="zh-CN" altLang="en-US" dirty="0" smtClean="0">
                <a:cs typeface="+mj-cs"/>
              </a:rPr>
            </a:br>
            <a:r>
              <a:rPr lang="zh-CN" altLang="en-US" sz="2400" b="0" dirty="0" smtClean="0">
                <a:cs typeface="+mj-cs"/>
              </a:rPr>
              <a:t>逯登荣、孙继先</a:t>
            </a:r>
            <a:br>
              <a:rPr lang="en-US" altLang="zh-CN" sz="2400" b="0" dirty="0" smtClean="0">
                <a:cs typeface="+mj-cs"/>
              </a:rPr>
            </a:br>
            <a:r>
              <a:rPr lang="zh-CN" altLang="en-US" sz="2400" b="0" dirty="0" smtClean="0">
                <a:cs typeface="+mj-cs"/>
              </a:rPr>
              <a:t>紫金山天文台青海站</a:t>
            </a:r>
            <a:endParaRPr lang="zh-CN" altLang="en-US" sz="2400" b="0" dirty="0"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6237312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latin typeface="Times" pitchFamily="18" charset="0"/>
              </a:rPr>
              <a:t>2015-11-27</a:t>
            </a:r>
            <a:r>
              <a:rPr lang="zh-CN" altLang="en-US" sz="1600" dirty="0" smtClean="0">
                <a:latin typeface="Times" pitchFamily="18" charset="0"/>
              </a:rPr>
              <a:t>，甘肃天水</a:t>
            </a:r>
            <a:endParaRPr lang="zh-CN" altLang="en-US" sz="1600" dirty="0">
              <a:latin typeface="Times" pitchFamily="18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D3ED48-0D26-4A5E-AEE9-2F08CC3D9821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88640"/>
            <a:ext cx="6019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中国虚拟天文台</a:t>
            </a:r>
            <a:r>
              <a:rPr lang="en-US" altLang="zh-CN" sz="3200" dirty="0" smtClean="0"/>
              <a:t>2015</a:t>
            </a:r>
            <a:r>
              <a:rPr lang="zh-CN" altLang="en-US" sz="3200" dirty="0" smtClean="0"/>
              <a:t>年学术年会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740352" y="764704"/>
            <a:ext cx="1224136" cy="5760640"/>
          </a:xfrm>
        </p:spPr>
        <p:txBody>
          <a:bodyPr>
            <a:normAutofit/>
          </a:bodyPr>
          <a:lstStyle/>
          <a:p>
            <a:endParaRPr lang="zh-CN" altLang="en-US" sz="1200" b="0" dirty="0"/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043608" y="0"/>
            <a:ext cx="7129462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4400" b="1" dirty="0" smtClean="0">
                <a:latin typeface="Century Schoolbook"/>
              </a:rPr>
              <a:t>OTF</a:t>
            </a:r>
            <a:r>
              <a:rPr lang="zh-CN" altLang="en-US" sz="4400" b="1" dirty="0" smtClean="0">
                <a:latin typeface="Century Schoolbook"/>
              </a:rPr>
              <a:t>谱线数据的处理过程</a:t>
            </a:r>
            <a:r>
              <a:rPr lang="en-US" altLang="zh-CN" sz="4000" dirty="0" smtClean="0">
                <a:latin typeface="Century Schoolbook"/>
              </a:rPr>
              <a:t>-</a:t>
            </a:r>
            <a:r>
              <a:rPr lang="zh-CN" altLang="en-US" sz="4000" dirty="0" smtClean="0">
                <a:latin typeface="Century Schoolbook"/>
              </a:rPr>
              <a:t>续</a:t>
            </a:r>
            <a:endParaRPr lang="zh-CN" altLang="en-US" sz="4000" b="1" dirty="0">
              <a:latin typeface="Century Schoolbook"/>
            </a:endParaRPr>
          </a:p>
        </p:txBody>
      </p:sp>
      <p:sp>
        <p:nvSpPr>
          <p:cNvPr id="23" name="日期占位符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9269DA-50FF-4E24-9826-9C6153DD1FBE}" type="datetime1">
              <a:rPr lang="zh-CN" altLang="en-US" smtClean="0"/>
            </a:fld>
            <a:endParaRPr lang="zh-CN" altLang="en-US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764704"/>
            <a:ext cx="418321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组合 36"/>
          <p:cNvGrpSpPr/>
          <p:nvPr/>
        </p:nvGrpSpPr>
        <p:grpSpPr>
          <a:xfrm>
            <a:off x="3995936" y="764704"/>
            <a:ext cx="4608512" cy="3888432"/>
            <a:chOff x="4139952" y="764704"/>
            <a:chExt cx="4608512" cy="388843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97260" y="764704"/>
              <a:ext cx="4051204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右箭头 34"/>
            <p:cNvSpPr/>
            <p:nvPr/>
          </p:nvSpPr>
          <p:spPr>
            <a:xfrm>
              <a:off x="4139952" y="2420888"/>
              <a:ext cx="864096" cy="5040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692696"/>
            <a:ext cx="7218000" cy="664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52320" y="764704"/>
            <a:ext cx="1475656" cy="5949280"/>
          </a:xfrm>
        </p:spPr>
        <p:txBody>
          <a:bodyPr>
            <a:noAutofit/>
          </a:bodyPr>
          <a:lstStyle/>
          <a:p>
            <a:r>
              <a:rPr lang="zh-CN" altLang="en-US" sz="2800" b="0" dirty="0" smtClean="0"/>
              <a:t>实际上需要处理</a:t>
            </a:r>
            <a:r>
              <a:rPr lang="en-US" altLang="zh-CN" sz="2800" b="0" dirty="0" smtClean="0"/>
              <a:t>2000</a:t>
            </a:r>
            <a:r>
              <a:rPr lang="zh-CN" altLang="en-US" sz="2800" b="0" dirty="0" smtClean="0"/>
              <a:t>*</a:t>
            </a:r>
            <a:r>
              <a:rPr lang="en-US" altLang="zh-CN" sz="2800" b="0" dirty="0" smtClean="0"/>
              <a:t>2000</a:t>
            </a:r>
            <a:r>
              <a:rPr lang="zh-CN" altLang="en-US" sz="2800" b="0" dirty="0" smtClean="0"/>
              <a:t>角秒区域的数据，处理这么一组数据需要花费约半小时时间</a:t>
            </a:r>
            <a:endParaRPr lang="zh-CN" altLang="en-US" sz="2800" b="0" dirty="0"/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043608" y="0"/>
            <a:ext cx="7129462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4400" b="1" dirty="0" smtClean="0">
                <a:latin typeface="Century Schoolbook"/>
              </a:rPr>
              <a:t>OTF</a:t>
            </a:r>
            <a:r>
              <a:rPr lang="zh-CN" altLang="en-US" sz="4400" b="1" dirty="0" smtClean="0">
                <a:latin typeface="Century Schoolbook"/>
              </a:rPr>
              <a:t>谱线数据的处理过程</a:t>
            </a:r>
            <a:r>
              <a:rPr lang="en-US" altLang="zh-CN" sz="4000" dirty="0" smtClean="0">
                <a:latin typeface="Century Schoolbook"/>
              </a:rPr>
              <a:t>-</a:t>
            </a:r>
            <a:r>
              <a:rPr lang="zh-CN" altLang="en-US" sz="4000" dirty="0" smtClean="0">
                <a:latin typeface="Century Schoolbook"/>
              </a:rPr>
              <a:t>续</a:t>
            </a:r>
            <a:endParaRPr lang="zh-CN" altLang="en-US" sz="4000" b="1" dirty="0">
              <a:latin typeface="Century Schoolbook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764704"/>
            <a:ext cx="3419147" cy="31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组合 15"/>
          <p:cNvGrpSpPr/>
          <p:nvPr/>
        </p:nvGrpSpPr>
        <p:grpSpPr>
          <a:xfrm>
            <a:off x="3491880" y="836712"/>
            <a:ext cx="3888432" cy="3055374"/>
            <a:chOff x="3491880" y="836712"/>
            <a:chExt cx="3888432" cy="3055374"/>
          </a:xfrm>
        </p:grpSpPr>
        <p:grpSp>
          <p:nvGrpSpPr>
            <p:cNvPr id="14" name="组合 13"/>
            <p:cNvGrpSpPr/>
            <p:nvPr/>
          </p:nvGrpSpPr>
          <p:grpSpPr>
            <a:xfrm>
              <a:off x="3491880" y="836712"/>
              <a:ext cx="3888432" cy="3055374"/>
              <a:chOff x="3491880" y="836712"/>
              <a:chExt cx="3888432" cy="3055374"/>
            </a:xfrm>
          </p:grpSpPr>
          <p:pic>
            <p:nvPicPr>
              <p:cNvPr id="28675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067944" y="836712"/>
                <a:ext cx="3312368" cy="3055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右箭头 9"/>
              <p:cNvSpPr/>
              <p:nvPr/>
            </p:nvSpPr>
            <p:spPr>
              <a:xfrm>
                <a:off x="3491880" y="1988840"/>
                <a:ext cx="720080" cy="43204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491880" y="2492896"/>
              <a:ext cx="8640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Regrid</a:t>
              </a:r>
              <a:r>
                <a:rPr lang="zh-CN" altLang="en-US" dirty="0" smtClean="0"/>
                <a:t>处理</a:t>
              </a:r>
              <a:endParaRPr lang="zh-CN" altLang="en-US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23528" y="4036665"/>
            <a:ext cx="6984776" cy="2344663"/>
            <a:chOff x="323528" y="4036665"/>
            <a:chExt cx="6984776" cy="2344663"/>
          </a:xfrm>
        </p:grpSpPr>
        <p:pic>
          <p:nvPicPr>
            <p:cNvPr id="2867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4077072"/>
              <a:ext cx="3096344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4036665"/>
              <a:ext cx="3240360" cy="1840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1475656" y="5919663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/>
                <a:t>处理前</a:t>
              </a:r>
              <a:endParaRPr lang="zh-CN" altLang="en-US" sz="2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64088" y="5919663"/>
              <a:ext cx="11128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/>
                <a:t>处理后</a:t>
              </a:r>
              <a:endParaRPr lang="zh-CN" altLang="en-US" sz="2400" b="1" dirty="0"/>
            </a:p>
          </p:txBody>
        </p:sp>
      </p:grpSp>
      <p:sp>
        <p:nvSpPr>
          <p:cNvPr id="23" name="日期占位符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9269DA-50FF-4E24-9826-9C6153DD1FBE}" type="datetime1">
              <a:rPr lang="zh-CN" altLang="en-US" smtClean="0"/>
            </a:fld>
            <a:endParaRPr lang="zh-CN" altLang="en-US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37715" y="1845310"/>
            <a:ext cx="6602730" cy="3717290"/>
          </a:xfrm>
        </p:spPr>
        <p:txBody>
          <a:bodyPr>
            <a:normAutofit/>
          </a:bodyPr>
          <a:lstStyle/>
          <a:p>
            <a:br>
              <a:rPr lang="en-US" altLang="zh-CN" sz="3200" b="0" dirty="0" smtClean="0"/>
            </a:br>
            <a:r>
              <a:rPr lang="zh-CN" altLang="en-US" sz="3200" b="0" dirty="0" smtClean="0"/>
              <a:t>处理</a:t>
            </a:r>
            <a:r>
              <a:rPr lang="en-US" altLang="zh-CN" sz="3200" b="0" dirty="0" smtClean="0"/>
              <a:t>2000</a:t>
            </a:r>
            <a:r>
              <a:rPr lang="zh-CN" altLang="en-US" sz="3200" b="0" dirty="0" smtClean="0"/>
              <a:t>*</a:t>
            </a:r>
            <a:r>
              <a:rPr lang="en-US" altLang="zh-CN" sz="3200" b="0" dirty="0" smtClean="0"/>
              <a:t>2000</a:t>
            </a:r>
            <a:r>
              <a:rPr lang="zh-CN" altLang="en-US" sz="3200" b="0" dirty="0" smtClean="0"/>
              <a:t>角秒区域中约</a:t>
            </a:r>
            <a:r>
              <a:rPr lang="en-US" altLang="zh-CN" sz="3200" b="0" dirty="0" smtClean="0"/>
              <a:t>13</a:t>
            </a:r>
            <a:r>
              <a:rPr lang="zh-CN" altLang="en-US" sz="3200" b="0" dirty="0" smtClean="0"/>
              <a:t>万条谱线，其中</a:t>
            </a:r>
            <a:r>
              <a:rPr lang="en-US" altLang="zh-CN" sz="3200" b="0" dirty="0" smtClean="0"/>
              <a:t>regrid</a:t>
            </a:r>
            <a:r>
              <a:rPr lang="zh-CN" altLang="en-US" sz="3200" b="0" dirty="0" smtClean="0"/>
              <a:t>所需时间约为</a:t>
            </a:r>
            <a:r>
              <a:rPr lang="en-US" altLang="zh-CN" sz="3200" b="0" dirty="0" smtClean="0"/>
              <a:t>10</a:t>
            </a:r>
            <a:r>
              <a:rPr lang="zh-CN" altLang="en-US" sz="3200" b="0" dirty="0" smtClean="0"/>
              <a:t>分钟，其他时间用于读写文件。读写</a:t>
            </a:r>
            <a:r>
              <a:rPr lang="en-US" altLang="zh-CN" sz="3200" b="0" dirty="0" smtClean="0"/>
              <a:t>8G</a:t>
            </a:r>
            <a:r>
              <a:rPr lang="zh-CN" altLang="en-US" sz="3200" b="0" dirty="0" smtClean="0"/>
              <a:t>的文件需要</a:t>
            </a:r>
            <a:r>
              <a:rPr lang="en-US" altLang="zh-CN" sz="3200" b="0" dirty="0" smtClean="0"/>
              <a:t>5</a:t>
            </a:r>
            <a:r>
              <a:rPr lang="zh-CN" altLang="en-US" sz="3200" b="0" dirty="0" smtClean="0"/>
              <a:t>分钟，</a:t>
            </a:r>
            <a:r>
              <a:rPr lang="en-US" altLang="zh-CN" sz="3200" b="0" dirty="0" smtClean="0"/>
              <a:t>24M/s</a:t>
            </a:r>
            <a:r>
              <a:rPr lang="zh-CN" altLang="en-US" sz="3200" b="0" dirty="0" smtClean="0"/>
              <a:t>。（为什么慢？）</a:t>
            </a:r>
            <a:br>
              <a:rPr lang="en-US" altLang="zh-CN" sz="3200" b="0" dirty="0" smtClean="0"/>
            </a:br>
            <a:endParaRPr lang="zh-CN" altLang="en-US" sz="3200" b="0" dirty="0"/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043608" y="260648"/>
            <a:ext cx="7129462" cy="144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4400" b="1" dirty="0" smtClean="0">
                <a:latin typeface="Century Schoolbook"/>
              </a:rPr>
              <a:t>OTF</a:t>
            </a:r>
            <a:r>
              <a:rPr lang="zh-CN" altLang="en-US" sz="4400" b="1" dirty="0" smtClean="0">
                <a:latin typeface="Century Schoolbook"/>
              </a:rPr>
              <a:t>谱线数据处理中的</a:t>
            </a:r>
            <a:endParaRPr lang="en-US" altLang="zh-CN" sz="4400" b="1" dirty="0" smtClean="0">
              <a:latin typeface="Century Schoolbook"/>
            </a:endParaRPr>
          </a:p>
          <a:p>
            <a:pPr algn="ctr"/>
            <a:r>
              <a:rPr lang="zh-CN" altLang="en-US" sz="4400" b="1" dirty="0" smtClean="0">
                <a:latin typeface="Century Schoolbook"/>
              </a:rPr>
              <a:t>使用时间</a:t>
            </a:r>
            <a:endParaRPr lang="zh-CN" altLang="en-US" sz="4400" b="1" dirty="0">
              <a:latin typeface="Century Schoolbook"/>
            </a:endParaRPr>
          </a:p>
        </p:txBody>
      </p:sp>
      <p:sp>
        <p:nvSpPr>
          <p:cNvPr id="23" name="日期占位符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9269DA-50FF-4E24-9826-9C6153DD1FBE}" type="datetime1">
              <a:rPr lang="zh-CN" altLang="en-US" smtClean="0"/>
            </a:fld>
            <a:endParaRPr lang="zh-CN" altLang="en-US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15998" y="1341145"/>
            <a:ext cx="7020272" cy="5013176"/>
          </a:xfrm>
        </p:spPr>
        <p:txBody>
          <a:bodyPr>
            <a:normAutofit/>
          </a:bodyPr>
          <a:lstStyle/>
          <a:p>
            <a:r>
              <a:rPr lang="zh-CN" altLang="en-US" sz="4000" b="0" dirty="0" smtClean="0">
                <a:latin typeface="叶根友毛笔行书2.0版" pitchFamily="2" charset="-122"/>
                <a:ea typeface="叶根友毛笔行书2.0版" pitchFamily="2" charset="-122"/>
                <a:sym typeface="+mn-ea"/>
              </a:rPr>
              <a:t>1、30*30角分的观测区域受到CLASS只能处理8.3G的限制；</a:t>
            </a:r>
            <a:br>
              <a:rPr lang="en-US" altLang="zh-CN" sz="4000" b="0" dirty="0" smtClean="0">
                <a:latin typeface="叶根友毛笔行书2.0版" pitchFamily="2" charset="-122"/>
                <a:ea typeface="叶根友毛笔行书2.0版" pitchFamily="2" charset="-122"/>
              </a:rPr>
            </a:br>
            <a:r>
              <a:rPr lang="en-US" altLang="zh-CN" sz="4000" b="0" dirty="0" smtClean="0">
                <a:latin typeface="叶根友毛笔行书2.0版" pitchFamily="2" charset="-122"/>
                <a:ea typeface="叶根友毛笔行书2.0版" pitchFamily="2" charset="-122"/>
              </a:rPr>
              <a:t>2</a:t>
            </a:r>
            <a:r>
              <a:rPr lang="zh-CN" altLang="en-US" sz="4000" b="0" dirty="0" smtClean="0">
                <a:latin typeface="叶根友毛笔行书2.0版" pitchFamily="2" charset="-122"/>
                <a:ea typeface="叶根友毛笔行书2.0版" pitchFamily="2" charset="-122"/>
              </a:rPr>
              <a:t>、有什么办法可以提高数据处理的速度，包括读写及运算（如：并行计算等）？</a:t>
            </a:r>
            <a:br>
              <a:rPr lang="en-US" altLang="zh-CN" sz="4000" b="0" dirty="0" smtClean="0">
                <a:latin typeface="叶根友毛笔行书2.0版" pitchFamily="2" charset="-122"/>
                <a:ea typeface="叶根友毛笔行书2.0版" pitchFamily="2" charset="-122"/>
              </a:rPr>
            </a:br>
            <a:r>
              <a:rPr lang="en-US" altLang="zh-CN" sz="4000" b="0" dirty="0" smtClean="0">
                <a:latin typeface="叶根友毛笔行书2.0版" pitchFamily="2" charset="-122"/>
                <a:ea typeface="叶根友毛笔行书2.0版" pitchFamily="2" charset="-122"/>
              </a:rPr>
              <a:t>3</a:t>
            </a:r>
            <a:r>
              <a:rPr lang="zh-CN" altLang="en-US" sz="4000" b="0" dirty="0" smtClean="0">
                <a:latin typeface="叶根友毛笔行书2.0版" pitchFamily="2" charset="-122"/>
                <a:ea typeface="叶根友毛笔行书2.0版" pitchFamily="2" charset="-122"/>
              </a:rPr>
              <a:t>、我们的存储设备经常会出现“只读”情况，导致无法操作文件？</a:t>
            </a:r>
            <a:endParaRPr lang="zh-CN" altLang="en-US" sz="4000" b="0" dirty="0"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115616" y="476672"/>
            <a:ext cx="7129462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4400" b="1" dirty="0" smtClean="0">
                <a:latin typeface="Century Schoolbook"/>
              </a:rPr>
              <a:t>OTF</a:t>
            </a:r>
            <a:r>
              <a:rPr lang="zh-CN" altLang="en-US" sz="4400" b="1" dirty="0" smtClean="0">
                <a:latin typeface="Century Schoolbook"/>
              </a:rPr>
              <a:t>谱线数据处理中的困难</a:t>
            </a:r>
            <a:endParaRPr lang="zh-CN" altLang="en-US" sz="4400" b="1" dirty="0">
              <a:latin typeface="Century Schoolbook"/>
            </a:endParaRPr>
          </a:p>
        </p:txBody>
      </p:sp>
      <p:sp>
        <p:nvSpPr>
          <p:cNvPr id="23" name="日期占位符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9269DA-50FF-4E24-9826-9C6153DD1FBE}" type="datetime1">
              <a:rPr lang="zh-CN" altLang="en-US" smtClean="0"/>
            </a:fld>
            <a:endParaRPr lang="zh-CN" altLang="en-US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5085184"/>
            <a:ext cx="8388424" cy="1772816"/>
          </a:xfrm>
        </p:spPr>
        <p:txBody>
          <a:bodyPr>
            <a:normAutofit fontScale="90000"/>
          </a:bodyPr>
          <a:lstStyle/>
          <a:p>
            <a:r>
              <a:rPr lang="zh-CN" altLang="en-US" sz="3600" b="0" dirty="0" smtClean="0">
                <a:latin typeface="黑体" pitchFamily="49" charset="-122"/>
                <a:ea typeface="黑体" pitchFamily="49" charset="-122"/>
              </a:rPr>
              <a:t>预处理后的数据，实时的上传到毫米波射电天文数据库，用户可以根据自己的需求通过该网站获取网址：</a:t>
            </a:r>
            <a:r>
              <a:rPr lang="en-US" altLang="zh-CN" sz="3600" b="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4000" b="0" dirty="0" smtClean="0">
                <a:latin typeface="叶根友毛笔行书2.0版" pitchFamily="2" charset="-122"/>
                <a:ea typeface="叶根友毛笔行书2.0版" pitchFamily="2" charset="-122"/>
                <a:hlinkClick r:id="rId1"/>
              </a:rPr>
              <a:t>www.radioast.csdb.cn/</a:t>
            </a:r>
            <a:endParaRPr lang="zh-CN" altLang="en-US" sz="4000" b="0" dirty="0"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115616" y="44624"/>
            <a:ext cx="7129462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4400" b="1" dirty="0" smtClean="0">
                <a:latin typeface="Century Schoolbook"/>
              </a:rPr>
              <a:t>数据的发布</a:t>
            </a:r>
            <a:endParaRPr lang="zh-CN" altLang="en-US" sz="4400" b="1" dirty="0">
              <a:latin typeface="Century Schoolbook"/>
            </a:endParaRPr>
          </a:p>
        </p:txBody>
      </p:sp>
      <p:sp>
        <p:nvSpPr>
          <p:cNvPr id="23" name="日期占位符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9269DA-50FF-4E24-9826-9C6153DD1FBE}" type="datetime1">
              <a:rPr lang="zh-CN" altLang="en-US" smtClean="0"/>
            </a:fld>
            <a:endParaRPr lang="zh-CN" altLang="en-US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6192688" cy="410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3850" y="1989138"/>
            <a:ext cx="8280400" cy="2735262"/>
          </a:xfrm>
        </p:spPr>
        <p:txBody>
          <a:bodyPr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zh-CN" altLang="en-US" sz="6600" dirty="0" smtClean="0">
                <a:solidFill>
                  <a:schemeClr val="accent3"/>
                </a:solidFill>
                <a:latin typeface="+mj-ea"/>
                <a:cs typeface="+mj-cs"/>
              </a:rPr>
              <a:t>谢谢大家！</a:t>
            </a:r>
            <a:r>
              <a:rPr lang="en-US" altLang="zh-CN" sz="66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cs typeface="+mj-cs"/>
              </a:rPr>
              <a:t> </a:t>
            </a:r>
            <a:br>
              <a:rPr lang="zh-CN" altLang="zh-CN" sz="3200" b="0" dirty="0" smtClean="0">
                <a:cs typeface="+mj-cs"/>
              </a:rPr>
            </a:br>
            <a:endParaRPr lang="zh-CN" altLang="en-US" sz="3600" b="0" dirty="0">
              <a:cs typeface="+mj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63BEF-04EE-4801-A91C-9297714B020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2699792" y="5445224"/>
            <a:ext cx="3456384" cy="1008112"/>
          </a:xfrm>
        </p:spPr>
        <p:txBody>
          <a:bodyPr/>
          <a:lstStyle/>
          <a:p>
            <a:r>
              <a:rPr lang="zh-CN" altLang="en-US" sz="2800" b="1" dirty="0" smtClean="0"/>
              <a:t>圆堡内的望远镜</a:t>
            </a:r>
            <a:endParaRPr lang="zh-CN" altLang="en-US" sz="2800" b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897ECF-C6F3-467F-83AD-9CA3EB3A3F4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6" name="图片 5" descr="望远镜.pn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251520" y="260648"/>
            <a:ext cx="7324572" cy="4874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897ECF-C6F3-467F-83AD-9CA3EB3A3F4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6" name="图片 5" descr="光学望远镜&amp;银河.jp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36512" y="44624"/>
            <a:ext cx="9144000" cy="60966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1880" y="6237312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银河</a:t>
            </a:r>
            <a:endParaRPr lang="zh-CN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6126395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照片由戴建峰、周雁南拍摄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 descr="地平线上的北斗七星.jpg"/>
          <p:cNvPicPr>
            <a:picLocks noGrp="1" noChangeAspect="1"/>
          </p:cNvPicPr>
          <p:nvPr>
            <p:ph sz="quarter"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272459" y="332656"/>
            <a:ext cx="8871541" cy="5157192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897ECF-C6F3-467F-83AD-9CA3EB3A3F4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563888" y="5949280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北斗七星</a:t>
            </a:r>
            <a:endParaRPr lang="zh-CN" alt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84168" y="6027003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照片由戴建峰、周雁南拍摄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897ECF-C6F3-467F-83AD-9CA3EB3A3F4A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6" name="图片 5" descr="亚毫米波球顶竖版 .jp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467544" y="-44624"/>
            <a:ext cx="457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63880" y="4549676"/>
            <a:ext cx="1080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照片由戴建峰、周雁南拍摄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dirty="0" smtClean="0"/>
              <a:t>概况</a:t>
            </a:r>
            <a:endParaRPr lang="zh-CN" altLang="en-US" sz="480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sz="4000" dirty="0" smtClean="0"/>
              <a:t>青海站介绍</a:t>
            </a:r>
            <a:endParaRPr lang="en-US" altLang="zh-CN" sz="4000" dirty="0" smtClean="0"/>
          </a:p>
          <a:p>
            <a:r>
              <a:rPr lang="en-US" altLang="zh-CN" sz="4000" dirty="0" smtClean="0"/>
              <a:t>OTF</a:t>
            </a:r>
            <a:r>
              <a:rPr lang="zh-CN" altLang="en-US" sz="4000" dirty="0" smtClean="0"/>
              <a:t>观测设备及过程</a:t>
            </a:r>
            <a:endParaRPr lang="en-US" altLang="zh-CN" sz="4000" dirty="0" smtClean="0"/>
          </a:p>
          <a:p>
            <a:r>
              <a:rPr lang="en-US" altLang="zh-CN" sz="4000" dirty="0" smtClean="0"/>
              <a:t>OTF</a:t>
            </a:r>
            <a:r>
              <a:rPr lang="zh-CN" altLang="en-US" sz="4000" dirty="0" smtClean="0"/>
              <a:t>谱线数据处理</a:t>
            </a:r>
            <a:endParaRPr lang="en-US" altLang="zh-CN" sz="4000" dirty="0" smtClean="0"/>
          </a:p>
          <a:p>
            <a:r>
              <a:rPr lang="zh-CN" altLang="en-US" sz="4000" dirty="0" smtClean="0"/>
              <a:t>谱线数据处理的“瓶颈”</a:t>
            </a:r>
            <a:endParaRPr lang="zh-CN" altLang="en-US" sz="4000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5F2E6B-4E1D-4E17-BE5E-006F14DB2B3D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932040" y="764704"/>
            <a:ext cx="3816673" cy="609329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  <a:spcAft>
                <a:spcPts val="0"/>
              </a:spcAft>
              <a:defRPr/>
            </a:pPr>
            <a:br>
              <a:rPr lang="en-US" altLang="zh-CN" sz="1200" dirty="0" smtClean="0">
                <a:cs typeface="+mj-cs"/>
              </a:rPr>
            </a:br>
            <a:br>
              <a:rPr lang="en-US" altLang="zh-CN" sz="1200" dirty="0" smtClean="0">
                <a:cs typeface="+mj-cs"/>
              </a:rPr>
            </a:br>
            <a:br>
              <a:rPr lang="en-US" altLang="zh-CN" sz="1200" dirty="0" smtClean="0">
                <a:cs typeface="+mj-cs"/>
              </a:rPr>
            </a:br>
            <a:r>
              <a:rPr lang="zh-CN" altLang="en-US" sz="24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青海观测站位于青藏高原柴达木盆地东北部，在青海省海西州德令哈市以东</a:t>
            </a:r>
            <a:r>
              <a:rPr lang="en-US" altLang="zh-CN" sz="24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30</a:t>
            </a:r>
            <a:r>
              <a:rPr lang="zh-CN" altLang="en-US" sz="24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公里处，海拔</a:t>
            </a:r>
            <a:r>
              <a:rPr lang="en-US" altLang="zh-CN" sz="24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  <a:sym typeface="Times New Roman" pitchFamily="18" charset="0"/>
              </a:rPr>
              <a:t>3200</a:t>
            </a:r>
            <a:r>
              <a:rPr lang="zh-CN" altLang="en-US" sz="24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米。这里有我国唯一工作在毫米波段的口径为</a:t>
            </a:r>
            <a:r>
              <a:rPr lang="en-US" altLang="zh-CN" sz="24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13.7M</a:t>
            </a:r>
            <a:r>
              <a:rPr lang="zh-CN" altLang="en-US" sz="24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射电望远镜，望远镜配备了</a:t>
            </a:r>
            <a:r>
              <a:rPr lang="en-US" altLang="zh-CN" sz="24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3</a:t>
            </a:r>
            <a:r>
              <a:rPr lang="zh-CN" altLang="en-US" sz="24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*</a:t>
            </a:r>
            <a:r>
              <a:rPr lang="en-US" altLang="zh-CN" sz="24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3</a:t>
            </a:r>
            <a:r>
              <a:rPr lang="zh-CN" altLang="en-US" sz="24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多波束接收机，工作频段</a:t>
            </a:r>
            <a:r>
              <a:rPr lang="en-US" altLang="zh-CN" sz="24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  <a:sym typeface="Times New Roman" pitchFamily="18" charset="0"/>
              </a:rPr>
              <a:t>85—115GHz</a:t>
            </a:r>
            <a:r>
              <a:rPr lang="zh-CN" altLang="en-US" sz="24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  <a:sym typeface="Times New Roman" pitchFamily="18" charset="0"/>
              </a:rPr>
              <a:t>，</a:t>
            </a:r>
            <a:r>
              <a:rPr lang="zh-CN" altLang="en-US" sz="24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Times New Roman" pitchFamily="18" charset="0"/>
              </a:rPr>
              <a:t>后端由18路高分辨数字频谱仪FFTS组成，每路的通道数为</a:t>
            </a:r>
            <a:r>
              <a:rPr lang="en-US" altLang="zh-CN" sz="24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Times New Roman" pitchFamily="18" charset="0"/>
              </a:rPr>
              <a:t>16384</a:t>
            </a:r>
            <a:r>
              <a:rPr lang="zh-CN" altLang="en-US" sz="24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Times New Roman" pitchFamily="18" charset="0"/>
              </a:rPr>
              <a:t>，带宽为1000MHz</a:t>
            </a:r>
            <a:r>
              <a:rPr lang="zh-CN" altLang="en-US" sz="24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。</a:t>
            </a:r>
            <a:endParaRPr lang="zh-CN" altLang="en-US" sz="2400" dirty="0">
              <a:latin typeface="+mj-ea"/>
              <a:cs typeface="+mj-cs"/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692275" y="1412875"/>
            <a:ext cx="547211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entury Schoolbook"/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3635896" y="0"/>
            <a:ext cx="3013967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400" b="1" dirty="0" smtClean="0">
                <a:latin typeface="Century Schoolbook"/>
              </a:rPr>
              <a:t>青海站简介</a:t>
            </a:r>
            <a:endParaRPr lang="zh-CN" altLang="en-US" sz="4400" b="1" dirty="0">
              <a:latin typeface="Century Schoolbook"/>
            </a:endParaRPr>
          </a:p>
        </p:txBody>
      </p:sp>
      <p:pic>
        <p:nvPicPr>
          <p:cNvPr id="5" name="图片 4" descr="IMG_6716.jp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44016" y="3765666"/>
            <a:ext cx="4355976" cy="290369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41148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7268C2-0EF2-42C0-BA1B-C85E1F311893}" type="datetime1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11960" y="4869160"/>
            <a:ext cx="4680520" cy="1772816"/>
          </a:xfrm>
        </p:spPr>
        <p:txBody>
          <a:bodyPr>
            <a:norm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zh-CN" altLang="en-US" sz="2600" b="0" dirty="0" smtClean="0">
                <a:latin typeface="+mn-ea"/>
                <a:ea typeface="+mn-ea"/>
              </a:rPr>
              <a:t>多波束系统</a:t>
            </a:r>
            <a:r>
              <a:rPr lang="en-US" altLang="zh-CN" sz="2600" b="0" dirty="0" smtClean="0">
                <a:latin typeface="+mn-ea"/>
                <a:ea typeface="+mn-ea"/>
              </a:rPr>
              <a:t>+</a:t>
            </a:r>
            <a:r>
              <a:rPr lang="zh-CN" altLang="zh-CN" sz="2600" b="0" dirty="0" smtClean="0">
                <a:latin typeface="+mn-ea"/>
                <a:ea typeface="+mn-ea"/>
              </a:rPr>
              <a:t>OTF观测模式</a:t>
            </a:r>
            <a:r>
              <a:rPr lang="zh-CN" altLang="en-US" sz="2600" b="0" dirty="0" smtClean="0">
                <a:latin typeface="+mn-ea"/>
                <a:ea typeface="+mn-ea"/>
              </a:rPr>
              <a:t>，大大提高了观测效率，是多谱线系统的</a:t>
            </a:r>
            <a:r>
              <a:rPr lang="en-US" altLang="zh-CN" sz="2600" b="0" dirty="0" smtClean="0">
                <a:latin typeface="+mn-ea"/>
                <a:ea typeface="+mn-ea"/>
              </a:rPr>
              <a:t>50</a:t>
            </a:r>
            <a:r>
              <a:rPr lang="zh-CN" altLang="en-US" sz="2600" b="0" dirty="0" smtClean="0">
                <a:latin typeface="+mn-ea"/>
                <a:ea typeface="+mn-ea"/>
              </a:rPr>
              <a:t>多倍。同时也增加了数据处理的</a:t>
            </a:r>
            <a:r>
              <a:rPr lang="zh-CN" altLang="en-US" sz="3200" dirty="0" smtClean="0">
                <a:latin typeface="+mn-ea"/>
                <a:ea typeface="+mn-ea"/>
              </a:rPr>
              <a:t>困难度</a:t>
            </a:r>
            <a:r>
              <a:rPr lang="zh-CN" altLang="en-US" sz="2600" b="0" dirty="0" smtClean="0">
                <a:latin typeface="+mn-ea"/>
                <a:ea typeface="+mn-ea"/>
              </a:rPr>
              <a:t>。</a:t>
            </a:r>
            <a:endParaRPr lang="zh-CN" altLang="en-US" sz="2600" b="0" dirty="0">
              <a:latin typeface="+mn-ea"/>
              <a:ea typeface="+mn-ea"/>
              <a:cs typeface="+mj-cs"/>
            </a:endParaRP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043608" y="0"/>
            <a:ext cx="7129462" cy="144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4400" b="1" dirty="0" smtClean="0">
                <a:latin typeface="Century Schoolbook"/>
              </a:rPr>
              <a:t>“超导成像频谱仪”</a:t>
            </a:r>
            <a:r>
              <a:rPr lang="en-US" altLang="zh-CN" sz="4400" b="1" dirty="0" smtClean="0">
                <a:latin typeface="Century Schoolbook"/>
              </a:rPr>
              <a:t>+OTF</a:t>
            </a:r>
            <a:r>
              <a:rPr lang="zh-CN" altLang="en-US" sz="4400" b="1" dirty="0" smtClean="0">
                <a:latin typeface="Century Schoolbook"/>
              </a:rPr>
              <a:t>观测模式</a:t>
            </a:r>
            <a:endParaRPr lang="zh-CN" altLang="en-US" sz="4400" b="1" dirty="0">
              <a:latin typeface="Century Schoolbook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3722301"/>
            <a:ext cx="3061038" cy="287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607" y="1002407"/>
            <a:ext cx="21812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1" descr="DLH13d7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1920" y="1484784"/>
            <a:ext cx="4818360" cy="3465513"/>
          </a:xfrm>
          <a:prstGeom prst="rect">
            <a:avLst/>
          </a:prstGeom>
        </p:spPr>
      </p:pic>
      <p:sp>
        <p:nvSpPr>
          <p:cNvPr id="24" name="日期占位符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B1D4D9-5FBD-40B6-B6F2-3EE8A782A3B6}" type="datetime1">
              <a:rPr lang="zh-CN" altLang="en-US" smtClean="0"/>
            </a:fld>
            <a:endParaRPr lang="zh-CN" altLang="en-US"/>
          </a:p>
        </p:txBody>
      </p:sp>
      <p:sp>
        <p:nvSpPr>
          <p:cNvPr id="25" name="页脚占位符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95936" y="4077072"/>
            <a:ext cx="4680520" cy="2204864"/>
          </a:xfrm>
        </p:spPr>
        <p:txBody>
          <a:bodyPr>
            <a:no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zh-CN" altLang="en-US" sz="2800" b="0" dirty="0" smtClean="0">
                <a:latin typeface="+mn-ea"/>
                <a:ea typeface="+mn-ea"/>
                <a:cs typeface="+mj-cs"/>
              </a:rPr>
              <a:t>针对这种大数据量，配备了容量为</a:t>
            </a:r>
            <a:r>
              <a:rPr lang="en-US" altLang="zh-CN" sz="2800" b="0" dirty="0" smtClean="0">
                <a:latin typeface="+mn-ea"/>
                <a:ea typeface="+mn-ea"/>
                <a:cs typeface="+mj-cs"/>
              </a:rPr>
              <a:t>48T</a:t>
            </a:r>
            <a:r>
              <a:rPr lang="zh-CN" altLang="en-US" sz="2800" b="0" dirty="0" smtClean="0">
                <a:latin typeface="+mn-ea"/>
                <a:ea typeface="+mn-ea"/>
                <a:cs typeface="+mj-cs"/>
              </a:rPr>
              <a:t>的光纤存储，满足一个月的数据保存；</a:t>
            </a:r>
            <a:r>
              <a:rPr lang="en-US" altLang="zh-CN" sz="2800" b="0" dirty="0" smtClean="0">
                <a:latin typeface="+mn-ea"/>
                <a:ea typeface="+mn-ea"/>
                <a:cs typeface="+mj-cs"/>
              </a:rPr>
              <a:t>2</a:t>
            </a:r>
            <a:r>
              <a:rPr lang="zh-CN" altLang="en-US" sz="2800" b="0" dirty="0" smtClean="0">
                <a:latin typeface="+mn-ea"/>
                <a:ea typeface="+mn-ea"/>
                <a:cs typeface="+mj-cs"/>
              </a:rPr>
              <a:t>个内存为</a:t>
            </a:r>
            <a:r>
              <a:rPr lang="en-US" altLang="zh-CN" sz="2800" b="0" dirty="0" smtClean="0">
                <a:latin typeface="+mn-ea"/>
                <a:ea typeface="+mn-ea"/>
                <a:cs typeface="+mj-cs"/>
              </a:rPr>
              <a:t>32G</a:t>
            </a:r>
            <a:r>
              <a:rPr lang="zh-CN" altLang="en-US" sz="2800" b="0" dirty="0" smtClean="0">
                <a:latin typeface="+mn-ea"/>
                <a:ea typeface="+mn-ea"/>
                <a:cs typeface="+mj-cs"/>
              </a:rPr>
              <a:t>的</a:t>
            </a:r>
            <a:r>
              <a:rPr lang="en-US" altLang="zh-CN" sz="2800" b="0" dirty="0" smtClean="0">
                <a:latin typeface="+mn-ea"/>
                <a:ea typeface="+mn-ea"/>
                <a:cs typeface="+mj-cs"/>
              </a:rPr>
              <a:t>R910</a:t>
            </a:r>
            <a:r>
              <a:rPr lang="zh-CN" altLang="en-US" sz="2800" b="0" dirty="0" smtClean="0">
                <a:latin typeface="+mn-ea"/>
                <a:ea typeface="+mn-ea"/>
                <a:cs typeface="+mj-cs"/>
              </a:rPr>
              <a:t>服务器用来处理数据</a:t>
            </a:r>
            <a:endParaRPr lang="zh-CN" altLang="en-US" sz="2800" b="0" dirty="0">
              <a:latin typeface="+mn-ea"/>
              <a:ea typeface="+mn-ea"/>
              <a:cs typeface="+mj-cs"/>
            </a:endParaRP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043608" y="0"/>
            <a:ext cx="7129462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4400" b="1" dirty="0" smtClean="0">
                <a:latin typeface="Century Schoolbook"/>
              </a:rPr>
              <a:t>谱线数据的存储设备及处理</a:t>
            </a:r>
            <a:endParaRPr lang="zh-CN" altLang="en-US" sz="4400" b="1" dirty="0">
              <a:latin typeface="Century Schoolbook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36B162-BDAB-489D-A5A0-F54FB735FBB5}" type="datetime1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4067944" y="908720"/>
          <a:ext cx="4392488" cy="2830511"/>
        </p:xfrm>
        <a:graphic>
          <a:graphicData uri="http://schemas.openxmlformats.org/drawingml/2006/table">
            <a:tbl>
              <a:tblPr/>
              <a:tblGrid>
                <a:gridCol w="578283"/>
                <a:gridCol w="1414947"/>
                <a:gridCol w="2399258"/>
              </a:tblGrid>
              <a:tr h="34203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仿宋"/>
                        </a:rPr>
                        <a:t>Dell R910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仿宋"/>
                        </a:rPr>
                        <a:t>物理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仿宋"/>
                        </a:rPr>
                        <a:t>CPU</a:t>
                      </a:r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仿宋"/>
                        </a:rPr>
                        <a:t>个数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latin typeface="仿宋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仿宋"/>
                        </a:rPr>
                        <a:t>逻辑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仿宋"/>
                        </a:rPr>
                        <a:t>CPU</a:t>
                      </a:r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仿宋"/>
                        </a:rPr>
                        <a:t>的个数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latin typeface="仿宋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仿宋"/>
                        </a:rPr>
                        <a:t>CPU   </a:t>
                      </a:r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latin typeface="仿宋"/>
                        </a:rPr>
                        <a:t>核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仿宋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latin typeface="仿宋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仿宋"/>
                        </a:rPr>
                        <a:t>CPU</a:t>
                      </a:r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仿宋"/>
                        </a:rPr>
                        <a:t>主频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仿宋"/>
                        </a:rPr>
                        <a:t>1862MHz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仿宋"/>
                        </a:rPr>
                        <a:t>CPU</a:t>
                      </a:r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仿宋"/>
                        </a:rPr>
                        <a:t>型号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仿宋"/>
                        </a:rPr>
                        <a:t>Xeon E7-4807@1.87GHz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latin typeface="仿宋"/>
                        </a:rPr>
                        <a:t>内    存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仿宋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仿宋"/>
                        </a:rPr>
                        <a:t>32G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仿宋"/>
                        </a:rPr>
                        <a:t>emc</a:t>
                      </a:r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latin typeface="仿宋"/>
                        </a:rPr>
                        <a:t>存</a:t>
                      </a:r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仿宋"/>
                        </a:rPr>
                        <a:t>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仿宋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仿宋"/>
                        </a:rPr>
                        <a:t>48TB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处理数据服务器的参数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511" y="692696"/>
            <a:ext cx="3214831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9592" y="4797152"/>
            <a:ext cx="7128792" cy="1728192"/>
          </a:xfrm>
        </p:spPr>
        <p:txBody>
          <a:bodyPr>
            <a:noAutofit/>
          </a:bodyPr>
          <a:lstStyle/>
          <a:p>
            <a:r>
              <a:rPr lang="en-US" altLang="zh-CN" sz="2800" b="0" dirty="0" smtClean="0">
                <a:latin typeface="楷体" pitchFamily="49" charset="-122"/>
                <a:ea typeface="楷体" pitchFamily="49" charset="-122"/>
              </a:rPr>
              <a:t>OTF</a:t>
            </a:r>
            <a:r>
              <a:rPr lang="zh-CN" altLang="en-US" sz="2800" b="0" dirty="0" smtClean="0">
                <a:latin typeface="楷体" pitchFamily="49" charset="-122"/>
                <a:ea typeface="楷体" pitchFamily="49" charset="-122"/>
              </a:rPr>
              <a:t>观测模式，就是天线以恒定的速率对指定的区域进行扫描，多个位置源点可以共用参考点和黑体校准，</a:t>
            </a:r>
            <a:r>
              <a:rPr kumimoji="1" lang="zh-CN" altLang="en-US" sz="2800" b="0" dirty="0" smtClean="0">
                <a:latin typeface="楷体" pitchFamily="49" charset="-122"/>
                <a:ea typeface="楷体" pitchFamily="49" charset="-122"/>
              </a:rPr>
              <a:t>而我们使用了“隔行扫描法”</a:t>
            </a:r>
            <a:endParaRPr lang="zh-CN" altLang="en-US" sz="2800" b="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043608" y="0"/>
            <a:ext cx="7129462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4400" b="1" dirty="0" smtClean="0">
                <a:latin typeface="Century Schoolbook"/>
              </a:rPr>
              <a:t>OTF</a:t>
            </a:r>
            <a:r>
              <a:rPr lang="zh-CN" altLang="en-US" sz="4400" b="1" dirty="0" smtClean="0">
                <a:latin typeface="Century Schoolbook"/>
              </a:rPr>
              <a:t>谱线观测过程</a:t>
            </a:r>
            <a:endParaRPr lang="zh-CN" altLang="en-US" sz="4400" b="1" dirty="0">
              <a:latin typeface="Century Schoolbook"/>
            </a:endParaRPr>
          </a:p>
        </p:txBody>
      </p:sp>
      <p:sp>
        <p:nvSpPr>
          <p:cNvPr id="23" name="日期占位符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9269DA-50FF-4E24-9826-9C6153DD1FBE}" type="datetime1">
              <a:rPr lang="zh-CN" altLang="en-US" smtClean="0"/>
            </a:fld>
            <a:endParaRPr lang="zh-CN" altLang="en-US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43608" y="836712"/>
            <a:ext cx="626296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43608" y="1556792"/>
            <a:ext cx="7524328" cy="4464496"/>
          </a:xfrm>
        </p:spPr>
        <p:txBody>
          <a:bodyPr>
            <a:normAutofit/>
          </a:bodyPr>
          <a:lstStyle/>
          <a:p>
            <a:r>
              <a:rPr kumimoji="1" lang="zh-CN" altLang="en-US" sz="3200" dirty="0" smtClean="0">
                <a:latin typeface="楷体" pitchFamily="49" charset="-122"/>
                <a:ea typeface="楷体" pitchFamily="49" charset="-122"/>
              </a:rPr>
              <a:t>首先，根据设备状态、天气情况等剔除异常数据；</a:t>
            </a:r>
            <a:br>
              <a:rPr kumimoji="1" lang="en-US" altLang="zh-CN" sz="3200" dirty="0" smtClean="0">
                <a:latin typeface="楷体" pitchFamily="49" charset="-122"/>
                <a:ea typeface="楷体" pitchFamily="49" charset="-122"/>
              </a:rPr>
            </a:br>
            <a:r>
              <a:rPr kumimoji="1" lang="zh-CN" altLang="en-US" sz="3200" dirty="0" smtClean="0">
                <a:latin typeface="楷体" pitchFamily="49" charset="-122"/>
                <a:ea typeface="楷体" pitchFamily="49" charset="-122"/>
              </a:rPr>
              <a:t>其次，利用波束的间隔矩阵和效率矩阵分别对每个</a:t>
            </a:r>
            <a:r>
              <a:rPr kumimoji="1" lang="en-US" altLang="zh-CN" sz="3200" dirty="0" smtClean="0">
                <a:latin typeface="楷体" pitchFamily="49" charset="-122"/>
                <a:ea typeface="楷体" pitchFamily="49" charset="-122"/>
              </a:rPr>
              <a:t>beam</a:t>
            </a:r>
            <a:r>
              <a:rPr kumimoji="1" lang="zh-CN" altLang="en-US" sz="3200" dirty="0" smtClean="0">
                <a:latin typeface="楷体" pitchFamily="49" charset="-122"/>
                <a:ea typeface="楷体" pitchFamily="49" charset="-122"/>
              </a:rPr>
              <a:t>扫描点的进行位置归算和效率修正，还有主波束效率修正等；</a:t>
            </a:r>
            <a:br>
              <a:rPr kumimoji="1" lang="en-US" altLang="zh-CN" sz="3200" dirty="0" smtClean="0">
                <a:latin typeface="楷体" pitchFamily="49" charset="-122"/>
                <a:ea typeface="楷体" pitchFamily="49" charset="-122"/>
              </a:rPr>
            </a:br>
            <a:r>
              <a:rPr kumimoji="1" lang="zh-CN" altLang="en-US" sz="3200" dirty="0" smtClean="0">
                <a:latin typeface="楷体" pitchFamily="49" charset="-122"/>
                <a:ea typeface="楷体" pitchFamily="49" charset="-122"/>
              </a:rPr>
              <a:t>再次，剔除噪声偏大的谱线数据；</a:t>
            </a:r>
            <a:br>
              <a:rPr kumimoji="1" lang="en-US" altLang="zh-CN" sz="3200" dirty="0" smtClean="0">
                <a:latin typeface="楷体" pitchFamily="49" charset="-122"/>
                <a:ea typeface="楷体" pitchFamily="49" charset="-122"/>
              </a:rPr>
            </a:br>
            <a:r>
              <a:rPr kumimoji="1" lang="zh-CN" altLang="en-US" sz="3200" dirty="0" smtClean="0">
                <a:latin typeface="楷体" pitchFamily="49" charset="-122"/>
                <a:ea typeface="楷体" pitchFamily="49" charset="-122"/>
              </a:rPr>
              <a:t>最后，对</a:t>
            </a:r>
            <a:r>
              <a:rPr kumimoji="1" lang="en-US" altLang="zh-CN" sz="3200" dirty="0" smtClean="0">
                <a:latin typeface="楷体" pitchFamily="49" charset="-122"/>
                <a:ea typeface="楷体" pitchFamily="49" charset="-122"/>
              </a:rPr>
              <a:t>9</a:t>
            </a:r>
            <a:r>
              <a:rPr kumimoji="1" lang="zh-CN" altLang="en-US" sz="3200" dirty="0" smtClean="0">
                <a:latin typeface="楷体" pitchFamily="49" charset="-122"/>
                <a:ea typeface="楷体" pitchFamily="49" charset="-122"/>
              </a:rPr>
              <a:t>个波束数据合并到一起做重采样（</a:t>
            </a:r>
            <a:r>
              <a:rPr kumimoji="1" lang="en-US" altLang="zh-CN" sz="3200" dirty="0" smtClean="0">
                <a:latin typeface="楷体" pitchFamily="49" charset="-122"/>
                <a:ea typeface="楷体" pitchFamily="49" charset="-122"/>
              </a:rPr>
              <a:t>regrid</a:t>
            </a:r>
            <a:r>
              <a:rPr kumimoji="1" lang="zh-CN" altLang="en-US" sz="3200" dirty="0" smtClean="0">
                <a:latin typeface="楷体" pitchFamily="49" charset="-122"/>
                <a:ea typeface="楷体" pitchFamily="49" charset="-122"/>
              </a:rPr>
              <a:t>）处理。</a:t>
            </a:r>
            <a:endParaRPr lang="zh-CN" altLang="en-US" sz="3200" b="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043608" y="404664"/>
            <a:ext cx="7129462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4400" b="1" dirty="0" smtClean="0">
                <a:latin typeface="Century Schoolbook"/>
              </a:rPr>
              <a:t>OTF</a:t>
            </a:r>
            <a:r>
              <a:rPr lang="zh-CN" altLang="en-US" sz="4400" b="1" dirty="0" smtClean="0">
                <a:latin typeface="Century Schoolbook"/>
              </a:rPr>
              <a:t>谱线数据的处理过程</a:t>
            </a:r>
            <a:endParaRPr lang="zh-CN" altLang="en-US" sz="4400" b="1" dirty="0">
              <a:latin typeface="Century Schoolbook"/>
            </a:endParaRPr>
          </a:p>
        </p:txBody>
      </p:sp>
      <p:sp>
        <p:nvSpPr>
          <p:cNvPr id="23" name="日期占位符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9269DA-50FF-4E24-9826-9C6153DD1FBE}" type="datetime1">
              <a:rPr lang="zh-CN" altLang="en-US" smtClean="0"/>
            </a:fld>
            <a:endParaRPr lang="zh-CN" altLang="en-US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516216" y="1556792"/>
            <a:ext cx="2195736" cy="5040560"/>
          </a:xfrm>
        </p:spPr>
        <p:txBody>
          <a:bodyPr>
            <a:noAutofit/>
          </a:bodyPr>
          <a:lstStyle/>
          <a:p>
            <a:r>
              <a:rPr lang="en-US" altLang="zh-CN" sz="3200" b="0" dirty="0" smtClean="0"/>
              <a:t>OTF</a:t>
            </a:r>
            <a:r>
              <a:rPr lang="zh-CN" altLang="en-US" sz="3200" b="0" dirty="0" smtClean="0"/>
              <a:t>谱线数据</a:t>
            </a:r>
            <a:r>
              <a:rPr lang="en-US" altLang="zh-CN" sz="3200" b="0" dirty="0" smtClean="0"/>
              <a:t>regird</a:t>
            </a:r>
            <a:r>
              <a:rPr lang="zh-CN" altLang="en-US" sz="3200" b="0" dirty="0" smtClean="0"/>
              <a:t>处理，就是将无规则的数据先进行“网格”处理</a:t>
            </a:r>
            <a:endParaRPr lang="zh-CN" altLang="en-US" sz="3200" b="0" dirty="0"/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043608" y="0"/>
            <a:ext cx="7129462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4400" b="1" dirty="0" smtClean="0">
                <a:latin typeface="Century Schoolbook"/>
              </a:rPr>
              <a:t>OTF</a:t>
            </a:r>
            <a:r>
              <a:rPr lang="zh-CN" altLang="en-US" sz="4400" b="1" dirty="0" smtClean="0">
                <a:latin typeface="Century Schoolbook"/>
              </a:rPr>
              <a:t>谱线数据的处理过程</a:t>
            </a:r>
            <a:r>
              <a:rPr lang="en-US" altLang="zh-CN" sz="4000" dirty="0" smtClean="0">
                <a:latin typeface="Century Schoolbook"/>
              </a:rPr>
              <a:t>-</a:t>
            </a:r>
            <a:r>
              <a:rPr lang="zh-CN" altLang="en-US" sz="4000" dirty="0" smtClean="0">
                <a:latin typeface="Century Schoolbook"/>
              </a:rPr>
              <a:t>续</a:t>
            </a:r>
            <a:endParaRPr lang="zh-CN" altLang="en-US" sz="4000" dirty="0">
              <a:latin typeface="Century Schoolbook"/>
            </a:endParaRPr>
          </a:p>
        </p:txBody>
      </p:sp>
      <p:sp>
        <p:nvSpPr>
          <p:cNvPr id="23" name="日期占位符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9269DA-50FF-4E24-9826-9C6153DD1FBE}" type="datetime1">
              <a:rPr lang="zh-CN" altLang="en-US" smtClean="0"/>
            </a:fld>
            <a:endParaRPr lang="zh-CN" altLang="en-US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764704"/>
            <a:ext cx="626469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44"/>
          <p:cNvGrpSpPr/>
          <p:nvPr/>
        </p:nvGrpSpPr>
        <p:grpSpPr>
          <a:xfrm>
            <a:off x="810980" y="836712"/>
            <a:ext cx="5561220" cy="5278641"/>
            <a:chOff x="1614764" y="116632"/>
            <a:chExt cx="6361280" cy="6393964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1619672" y="432428"/>
              <a:ext cx="633670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1639340" y="1859572"/>
              <a:ext cx="633670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1614764" y="3299732"/>
              <a:ext cx="633670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1619684" y="4767656"/>
              <a:ext cx="633670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1619672" y="6207816"/>
              <a:ext cx="633670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1879940" y="173892"/>
              <a:ext cx="0" cy="633670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3347864" y="131380"/>
              <a:ext cx="0" cy="633670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4788024" y="173892"/>
              <a:ext cx="0" cy="633670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6255948" y="131380"/>
              <a:ext cx="0" cy="633670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7696108" y="116632"/>
              <a:ext cx="0" cy="633670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971600" y="980728"/>
            <a:ext cx="5215804" cy="4953804"/>
            <a:chOff x="971600" y="980728"/>
            <a:chExt cx="5215804" cy="4953804"/>
          </a:xfrm>
        </p:grpSpPr>
        <p:sp>
          <p:nvSpPr>
            <p:cNvPr id="19" name="椭圆 18"/>
            <p:cNvSpPr/>
            <p:nvPr/>
          </p:nvSpPr>
          <p:spPr>
            <a:xfrm>
              <a:off x="971600" y="98072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2267744" y="1015144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3506628" y="1023240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4788024" y="1023240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6013892" y="103798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971600" y="2162352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2267744" y="219676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3506628" y="2204864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4788024" y="2204864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6013892" y="2219612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971600" y="3371740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2267744" y="340615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3506628" y="3414252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4788024" y="3414252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6013892" y="3429000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971600" y="4566380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2267744" y="460079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3506628" y="4608892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4788024" y="4608892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6013892" y="4623640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001096" y="573325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297240" y="5767672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3536124" y="577576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4817520" y="577576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6043388" y="579051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588224" y="2492896"/>
            <a:ext cx="2195736" cy="3960440"/>
          </a:xfrm>
        </p:spPr>
        <p:txBody>
          <a:bodyPr>
            <a:normAutofit/>
          </a:bodyPr>
          <a:lstStyle/>
          <a:p>
            <a:r>
              <a:rPr lang="zh-CN" altLang="en-US" sz="2600" b="0" dirty="0" smtClean="0"/>
              <a:t>将圆圈内的数据与</a:t>
            </a:r>
            <a:r>
              <a:rPr lang="en-US" altLang="zh-CN" sz="2600" b="0" dirty="0" smtClean="0"/>
              <a:t>Guass</a:t>
            </a:r>
            <a:r>
              <a:rPr lang="zh-CN" altLang="en-US" sz="2600" b="0" dirty="0" smtClean="0"/>
              <a:t>公式进行卷积，得出位置（</a:t>
            </a:r>
            <a:r>
              <a:rPr lang="en-US" altLang="zh-CN" sz="2600" b="0" dirty="0" smtClean="0"/>
              <a:t>0,0</a:t>
            </a:r>
            <a:r>
              <a:rPr lang="zh-CN" altLang="en-US" sz="2600" b="0" dirty="0" smtClean="0"/>
              <a:t>）处的谱线，以此类推求出所有规则交叉位置点的数据</a:t>
            </a:r>
            <a:endParaRPr lang="zh-CN" altLang="en-US" sz="2600" b="0" dirty="0"/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043608" y="0"/>
            <a:ext cx="7129462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4400" b="1" dirty="0" smtClean="0">
                <a:latin typeface="Century Schoolbook"/>
              </a:rPr>
              <a:t>OTF</a:t>
            </a:r>
            <a:r>
              <a:rPr lang="zh-CN" altLang="en-US" sz="4400" b="1" dirty="0" smtClean="0">
                <a:latin typeface="Century Schoolbook"/>
              </a:rPr>
              <a:t>谱线数据的处理过程</a:t>
            </a:r>
            <a:r>
              <a:rPr lang="en-US" altLang="zh-CN" sz="4000" dirty="0" smtClean="0">
                <a:latin typeface="Century Schoolbook"/>
              </a:rPr>
              <a:t>-</a:t>
            </a:r>
            <a:r>
              <a:rPr lang="zh-CN" altLang="en-US" sz="4000" dirty="0" smtClean="0">
                <a:latin typeface="Century Schoolbook"/>
              </a:rPr>
              <a:t>续</a:t>
            </a:r>
            <a:endParaRPr lang="zh-CN" altLang="en-US" sz="4000" b="1" dirty="0">
              <a:latin typeface="Century Schoolbook"/>
            </a:endParaRPr>
          </a:p>
        </p:txBody>
      </p:sp>
      <p:sp>
        <p:nvSpPr>
          <p:cNvPr id="23" name="日期占位符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9269DA-50FF-4E24-9826-9C6153DD1FBE}" type="datetime1">
              <a:rPr lang="zh-CN" altLang="en-US" smtClean="0"/>
            </a:fld>
            <a:endParaRPr lang="zh-CN" altLang="en-US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179512" y="836712"/>
            <a:ext cx="6264696" cy="5688632"/>
            <a:chOff x="251520" y="764704"/>
            <a:chExt cx="6264696" cy="568863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251520" y="764704"/>
              <a:ext cx="6264696" cy="5688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组合 44"/>
            <p:cNvGrpSpPr/>
            <p:nvPr/>
          </p:nvGrpSpPr>
          <p:grpSpPr>
            <a:xfrm>
              <a:off x="810980" y="836712"/>
              <a:ext cx="5561220" cy="5278641"/>
              <a:chOff x="1614764" y="116632"/>
              <a:chExt cx="6361280" cy="6393964"/>
            </a:xfrm>
          </p:grpSpPr>
          <p:cxnSp>
            <p:nvCxnSpPr>
              <p:cNvPr id="46" name="直接连接符 45"/>
              <p:cNvCxnSpPr/>
              <p:nvPr/>
            </p:nvCxnSpPr>
            <p:spPr>
              <a:xfrm>
                <a:off x="1619672" y="432428"/>
                <a:ext cx="633670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1639340" y="1859572"/>
                <a:ext cx="633670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1614764" y="3299732"/>
                <a:ext cx="633670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1619684" y="4767656"/>
                <a:ext cx="633670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1619672" y="6207816"/>
                <a:ext cx="633670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1879940" y="173892"/>
                <a:ext cx="0" cy="633670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3347864" y="131380"/>
                <a:ext cx="0" cy="633670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4788024" y="173892"/>
                <a:ext cx="0" cy="633670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6255948" y="131380"/>
                <a:ext cx="0" cy="633670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7696108" y="116632"/>
                <a:ext cx="0" cy="633670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椭圆 19"/>
          <p:cNvSpPr/>
          <p:nvPr/>
        </p:nvSpPr>
        <p:spPr>
          <a:xfrm>
            <a:off x="2267744" y="2348880"/>
            <a:ext cx="2520280" cy="243612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6372200" y="980728"/>
          <a:ext cx="2684676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公式" r:id="rId2" imgW="23774400" imgH="12192000" progId="Equation.KSEE3">
                  <p:embed/>
                </p:oleObj>
              </mc:Choice>
              <mc:Fallback>
                <p:oleObj name="公式" r:id="rId2" imgW="23774400" imgH="12192000" progId="Equation.KSEE3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>
                      <a:xfrm>
                        <a:off x="6372200" y="980728"/>
                        <a:ext cx="2684676" cy="136815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椭圆 21"/>
          <p:cNvSpPr/>
          <p:nvPr/>
        </p:nvSpPr>
        <p:spPr>
          <a:xfrm>
            <a:off x="3447636" y="3443748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2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>
        <a:solidFill>
          <a:schemeClr val="bg1"/>
        </a:solidFill>
        <a:ln w="57150">
          <a:solidFill>
            <a:srgbClr val="7030A0"/>
          </a:solidFill>
        </a:ln>
      </a:spPr>
      <a:bodyPr rtlCol="0" anchor="ctr"/>
      <a:lstStyle>
        <a:defPPr algn="ctr">
          <a:defRPr b="1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凸显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1324</Words>
  <Application>Kingsoft Office WPP</Application>
  <PresentationFormat>全屏显示(4:3)</PresentationFormat>
  <Paragraphs>166</Paragraphs>
  <Slides>19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凸显</vt:lpstr>
      <vt:lpstr>Equation.KSEE3</vt:lpstr>
      <vt:lpstr>OTF谱线数据 处理介绍   逯登荣、孙继先 紫金山天文台青海站</vt:lpstr>
      <vt:lpstr>概况</vt:lpstr>
      <vt:lpstr>   青海观测站位于青藏高原柴达木盆地东北部，在青海省海西州德令哈市以东30公里处，海拔3200米。这里有我国唯一工作在毫米波段的口径为13.7M射电望远镜，望远镜配备了3*3多波束接收机，工作频段85—115GHz，后端由18路高分辨数字频谱仪FFTS组成，每路的通道数为16384，带宽为1000MHz。</vt:lpstr>
      <vt:lpstr>多波束系统+OTF观测模式，大大提高了观测效率，是多谱线系统的50多倍。同时也增加了数据处理的困难度。</vt:lpstr>
      <vt:lpstr>针对这种大数据量，配备了容量为48T的光纤存储，满足一个月的数据保存；2个内存为32G的R910服务器用来处理数据</vt:lpstr>
      <vt:lpstr>OTF观测模式，就是天线以恒定的速率对指定的区域进行扫描，多个位置源点可以共用参考点和黑体校准，而我们使用了“隔行扫描法”</vt:lpstr>
      <vt:lpstr>首先，根据设备状态、天气情况等剔除异常数据； 其次，利用波束的间隔矩阵和效率矩阵分别对每个beam扫描点的进行位置归算和效率修正，还有主波束效率修正等； 再次，剔除噪声偏大的谱线数据； 最后，对9个波束数据合并到一起做重采样（regrid）处理。</vt:lpstr>
      <vt:lpstr>OTF谱线数据regird处理，就是将无规则的数据先进行“网格”处理</vt:lpstr>
      <vt:lpstr>将圆圈内的数据与Guass公式进行卷积，得出位置（0,0）处的谱线，以此类推求出所有规则交叉位置点的数据</vt:lpstr>
      <vt:lpstr>PowerPoint 演示文稿</vt:lpstr>
      <vt:lpstr>实际上需要处理2000*2000角秒区域的数据，处理这么一组数据需要花费约半小时时间</vt:lpstr>
      <vt:lpstr> 处理2000*2000角秒区域中约13万条谱线，其中regrid所需时间约为10分钟，其他时间用于读写文件。读写8G的文件需要5分钟，24M/s。（为什么慢？） </vt:lpstr>
      <vt:lpstr>1、30*30角分的观测区域受到CLASS只能处理8.3G的限制； 2、有什么办法可以提高数据处理的速度，包括读写及运算（如：并行计算等）？ 3、我们的存储设备经常会出现“只读”情况，导致无法操作文件？</vt:lpstr>
      <vt:lpstr>预处理后的数据，实时的上传到毫米波射电天文数据库，用户可以根据自己的需求通过该网站获取网址： www.radioast.csdb.cn/</vt:lpstr>
      <vt:lpstr>谢谢大家！ 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申请岗位：  高级工程师三级  申  请  人：      逯登荣</dc:title>
  <dc:creator>Administrator</dc:creator>
  <cp:lastModifiedBy>sunjixian</cp:lastModifiedBy>
  <cp:revision>349</cp:revision>
  <dcterms:created xsi:type="dcterms:W3CDTF">2015-06-27T10:21:00Z</dcterms:created>
  <dcterms:modified xsi:type="dcterms:W3CDTF">2015-11-25T07:23:15Z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2052-10.1.0.5329</vt:lpwstr>
  </property>
</Properties>
</file>