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75" r:id="rId2"/>
    <p:sldMasterId id="2147483894" r:id="rId3"/>
    <p:sldMasterId id="2147483906" r:id="rId4"/>
  </p:sldMasterIdLst>
  <p:notesMasterIdLst>
    <p:notesMasterId r:id="rId68"/>
  </p:notesMasterIdLst>
  <p:sldIdLst>
    <p:sldId id="1348" r:id="rId5"/>
    <p:sldId id="1358" r:id="rId6"/>
    <p:sldId id="1349" r:id="rId7"/>
    <p:sldId id="1355" r:id="rId8"/>
    <p:sldId id="1380" r:id="rId9"/>
    <p:sldId id="1367" r:id="rId10"/>
    <p:sldId id="1368" r:id="rId11"/>
    <p:sldId id="1356" r:id="rId12"/>
    <p:sldId id="1357" r:id="rId13"/>
    <p:sldId id="1361" r:id="rId14"/>
    <p:sldId id="1359" r:id="rId15"/>
    <p:sldId id="1387" r:id="rId16"/>
    <p:sldId id="1388" r:id="rId17"/>
    <p:sldId id="1360" r:id="rId18"/>
    <p:sldId id="1406" r:id="rId19"/>
    <p:sldId id="1362" r:id="rId20"/>
    <p:sldId id="1364" r:id="rId21"/>
    <p:sldId id="1365" r:id="rId22"/>
    <p:sldId id="1366" r:id="rId23"/>
    <p:sldId id="1370" r:id="rId24"/>
    <p:sldId id="1371" r:id="rId25"/>
    <p:sldId id="1363" r:id="rId26"/>
    <p:sldId id="1372" r:id="rId27"/>
    <p:sldId id="1373" r:id="rId28"/>
    <p:sldId id="1407" r:id="rId29"/>
    <p:sldId id="1369" r:id="rId30"/>
    <p:sldId id="1382" r:id="rId31"/>
    <p:sldId id="1374" r:id="rId32"/>
    <p:sldId id="1375" r:id="rId33"/>
    <p:sldId id="1378" r:id="rId34"/>
    <p:sldId id="1379" r:id="rId35"/>
    <p:sldId id="1381" r:id="rId36"/>
    <p:sldId id="1419" r:id="rId37"/>
    <p:sldId id="1376" r:id="rId38"/>
    <p:sldId id="1353" r:id="rId39"/>
    <p:sldId id="1389" r:id="rId40"/>
    <p:sldId id="1404" r:id="rId41"/>
    <p:sldId id="1390" r:id="rId42"/>
    <p:sldId id="1415" r:id="rId43"/>
    <p:sldId id="1384" r:id="rId44"/>
    <p:sldId id="1408" r:id="rId45"/>
    <p:sldId id="1411" r:id="rId46"/>
    <p:sldId id="1409" r:id="rId47"/>
    <p:sldId id="1410" r:id="rId48"/>
    <p:sldId id="1392" r:id="rId49"/>
    <p:sldId id="1391" r:id="rId50"/>
    <p:sldId id="1393" r:id="rId51"/>
    <p:sldId id="1412" r:id="rId52"/>
    <p:sldId id="1413" r:id="rId53"/>
    <p:sldId id="1414" r:id="rId54"/>
    <p:sldId id="1385" r:id="rId55"/>
    <p:sldId id="1394" r:id="rId56"/>
    <p:sldId id="1395" r:id="rId57"/>
    <p:sldId id="1396" r:id="rId58"/>
    <p:sldId id="1397" r:id="rId59"/>
    <p:sldId id="1401" r:id="rId60"/>
    <p:sldId id="1402" r:id="rId61"/>
    <p:sldId id="1398" r:id="rId62"/>
    <p:sldId id="1400" r:id="rId63"/>
    <p:sldId id="1399" r:id="rId64"/>
    <p:sldId id="1386" r:id="rId65"/>
    <p:sldId id="1416" r:id="rId66"/>
    <p:sldId id="1418" r:id="rId6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1pPr>
    <a:lvl2pPr marL="457153"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2pPr>
    <a:lvl3pPr marL="914305"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3pPr>
    <a:lvl4pPr marL="1371458"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4pPr>
    <a:lvl5pPr marL="1828610" algn="l" rtl="0" eaLnBrk="0" fontAlgn="base" hangingPunct="0">
      <a:spcBef>
        <a:spcPct val="0"/>
      </a:spcBef>
      <a:spcAft>
        <a:spcPct val="0"/>
      </a:spcAft>
      <a:defRPr sz="2400" kern="1200">
        <a:solidFill>
          <a:schemeClr val="tx1"/>
        </a:solidFill>
        <a:latin typeface="Times" pitchFamily="18" charset="0"/>
        <a:ea typeface="宋体" pitchFamily="2" charset="-122"/>
        <a:cs typeface="+mn-cs"/>
      </a:defRPr>
    </a:lvl5pPr>
    <a:lvl6pPr marL="2285763" algn="l" defTabSz="914305" rtl="0" eaLnBrk="1" latinLnBrk="0" hangingPunct="1">
      <a:defRPr sz="2400" kern="1200">
        <a:solidFill>
          <a:schemeClr val="tx1"/>
        </a:solidFill>
        <a:latin typeface="Times" pitchFamily="18" charset="0"/>
        <a:ea typeface="宋体" pitchFamily="2" charset="-122"/>
        <a:cs typeface="+mn-cs"/>
      </a:defRPr>
    </a:lvl6pPr>
    <a:lvl7pPr marL="2742915" algn="l" defTabSz="914305" rtl="0" eaLnBrk="1" latinLnBrk="0" hangingPunct="1">
      <a:defRPr sz="2400" kern="1200">
        <a:solidFill>
          <a:schemeClr val="tx1"/>
        </a:solidFill>
        <a:latin typeface="Times" pitchFamily="18" charset="0"/>
        <a:ea typeface="宋体" pitchFamily="2" charset="-122"/>
        <a:cs typeface="+mn-cs"/>
      </a:defRPr>
    </a:lvl7pPr>
    <a:lvl8pPr marL="3200068" algn="l" defTabSz="914305" rtl="0" eaLnBrk="1" latinLnBrk="0" hangingPunct="1">
      <a:defRPr sz="2400" kern="1200">
        <a:solidFill>
          <a:schemeClr val="tx1"/>
        </a:solidFill>
        <a:latin typeface="Times" pitchFamily="18" charset="0"/>
        <a:ea typeface="宋体" pitchFamily="2" charset="-122"/>
        <a:cs typeface="+mn-cs"/>
      </a:defRPr>
    </a:lvl8pPr>
    <a:lvl9pPr marL="3657220" algn="l" defTabSz="914305" rtl="0" eaLnBrk="1" latinLnBrk="0" hangingPunct="1">
      <a:defRPr sz="2400" kern="1200">
        <a:solidFill>
          <a:schemeClr val="tx1"/>
        </a:solidFill>
        <a:latin typeface="Times" pitchFamily="18" charset="0"/>
        <a:ea typeface="宋体"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00FF"/>
    <a:srgbClr val="663300"/>
    <a:srgbClr val="003366"/>
    <a:srgbClr val="FF0000"/>
    <a:srgbClr val="00FF00"/>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0" autoAdjust="0"/>
    <p:restoredTop sz="95494" autoAdjust="0"/>
  </p:normalViewPr>
  <p:slideViewPr>
    <p:cSldViewPr>
      <p:cViewPr varScale="1">
        <p:scale>
          <a:sx n="88" d="100"/>
          <a:sy n="88" d="100"/>
        </p:scale>
        <p:origin x="702"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71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zh-CN" alt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ltLang="zh-CN"/>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defRPr>
            </a:lvl1pPr>
          </a:lstStyle>
          <a:p>
            <a:pPr>
              <a:defRPr/>
            </a:pPr>
            <a:fld id="{614A2BB4-76FB-45C9-8C01-704ECD4F6255}" type="slidenum">
              <a:rPr lang="zh-CN" altLang="en-US"/>
              <a:pPr>
                <a:defRPr/>
              </a:pPr>
              <a:t>‹#›</a:t>
            </a:fld>
            <a:endParaRPr lang="en-US" altLang="zh-CN"/>
          </a:p>
        </p:txBody>
      </p:sp>
    </p:spTree>
    <p:extLst>
      <p:ext uri="{BB962C8B-B14F-4D97-AF65-F5344CB8AC3E}">
        <p14:creationId xmlns:p14="http://schemas.microsoft.com/office/powerpoint/2010/main" val="2838424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153"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305"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458"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61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14A2BB4-76FB-45C9-8C01-704ECD4F6255}" type="slidenum">
              <a:rPr lang="zh-CN" altLang="en-US" smtClean="0"/>
              <a:pPr>
                <a:defRPr/>
              </a:pPr>
              <a:t>1</a:t>
            </a:fld>
            <a:endParaRPr lang="en-US" altLang="zh-CN"/>
          </a:p>
        </p:txBody>
      </p:sp>
    </p:spTree>
    <p:extLst>
      <p:ext uri="{BB962C8B-B14F-4D97-AF65-F5344CB8AC3E}">
        <p14:creationId xmlns:p14="http://schemas.microsoft.com/office/powerpoint/2010/main" val="3668191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1"/>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1"/>
            <a:ext cx="85344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zh-CN" altLang="en-US" smtClean="0"/>
              <a:t>单击此处编辑母版副标题样式</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32603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23659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1902" y="1773244"/>
            <a:ext cx="2745317" cy="4103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5" y="1773244"/>
            <a:ext cx="8039100" cy="4103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096878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en-AU" smtClean="0"/>
              <a:t>Click to edit Master subtitle style</a:t>
            </a:r>
            <a:endParaRPr lang="en-US"/>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402322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65601" y="381000"/>
            <a:ext cx="7823200" cy="639762"/>
          </a:xfrm>
        </p:spPr>
        <p:txBody>
          <a:bodyPr/>
          <a:lstStyle/>
          <a:p>
            <a:r>
              <a:rPr lang="en-AU" smtClean="0"/>
              <a:t>Click to edit Master title style</a:t>
            </a:r>
            <a:endParaRPr lang="en-US"/>
          </a:p>
        </p:txBody>
      </p:sp>
      <p:sp>
        <p:nvSpPr>
          <p:cNvPr id="3" name="Content Placeholder 2"/>
          <p:cNvSpPr>
            <a:spLocks noGrp="1"/>
          </p:cNvSpPr>
          <p:nvPr>
            <p:ph idx="1"/>
          </p:nvPr>
        </p:nvSpPr>
        <p:spPr>
          <a:xfrm>
            <a:off x="609600" y="1676401"/>
            <a:ext cx="9999133" cy="431006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3979743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AU" smtClean="0"/>
              <a:t>Click to edit Master text styles</a:t>
            </a:r>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1009612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5" y="2633663"/>
            <a:ext cx="4897967"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710771" y="2633663"/>
            <a:ext cx="4897967"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362029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70" y="1535114"/>
            <a:ext cx="5389033"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2292139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155334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3049333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AU" smtClean="0"/>
              <a:t>Click to edit Master text styles</a:t>
            </a:r>
          </a:p>
        </p:txBody>
      </p:sp>
      <p:sp>
        <p:nvSpPr>
          <p:cNvPr id="5"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242141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4107483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AU" smtClean="0"/>
              <a:t>Click to edit Master text styles</a:t>
            </a:r>
          </a:p>
        </p:txBody>
      </p:sp>
      <p:sp>
        <p:nvSpPr>
          <p:cNvPr id="5"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2447300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864046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2" y="1773244"/>
            <a:ext cx="2745317" cy="4103687"/>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5" y="1773244"/>
            <a:ext cx="8039100" cy="4103687"/>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0"/>
          <p:cNvSpPr>
            <a:spLocks noGrp="1" noChangeArrowheads="1"/>
          </p:cNvSpPr>
          <p:nvPr>
            <p:ph type="dt" sz="half" idx="10"/>
          </p:nvPr>
        </p:nvSpPr>
        <p:spPr/>
        <p:txBody>
          <a:bodyPr/>
          <a:lstStyle>
            <a:lvl1pPr>
              <a:defRPr>
                <a:ea typeface="宋体" pitchFamily="2" charset="-122"/>
              </a:defRPr>
            </a:lvl1pPr>
          </a:lstStyle>
          <a:p>
            <a:pPr>
              <a:defRPr/>
            </a:pPr>
            <a:endParaRPr lang="zh-CN" altLang="zh-CN"/>
          </a:p>
        </p:txBody>
      </p:sp>
    </p:spTree>
    <p:extLst>
      <p:ext uri="{BB962C8B-B14F-4D97-AF65-F5344CB8AC3E}">
        <p14:creationId xmlns:p14="http://schemas.microsoft.com/office/powerpoint/2010/main" val="2001814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1" descr="cvo_logo"/>
          <p:cNvPicPr>
            <a:picLocks noChangeAspect="1" noChangeArrowheads="1"/>
          </p:cNvPicPr>
          <p:nvPr userDrawn="1"/>
        </p:nvPicPr>
        <p:blipFill>
          <a:blip r:embed="rId2" cstate="print">
            <a:duotone>
              <a:schemeClr val="accent1">
                <a:shade val="45000"/>
                <a:satMod val="135000"/>
              </a:schemeClr>
              <a:prstClr val="white"/>
            </a:duotone>
          </a:blip>
          <a:srcRect/>
          <a:stretch>
            <a:fillRect/>
          </a:stretch>
        </p:blipFill>
        <p:spPr bwMode="auto">
          <a:xfrm>
            <a:off x="8688288" y="332656"/>
            <a:ext cx="2990712" cy="594484"/>
          </a:xfrm>
          <a:prstGeom prst="rect">
            <a:avLst/>
          </a:prstGeom>
          <a:noFill/>
          <a:ln w="9525">
            <a:noFill/>
            <a:miter lim="800000"/>
            <a:headEnd/>
            <a:tailEnd/>
          </a:ln>
          <a:effectLst>
            <a:reflection blurRad="6350" stA="50000" endA="295" endPos="92000" dist="101600" dir="5400000" sy="-100000" algn="bl" rotWithShape="0"/>
          </a:effectLst>
        </p:spPr>
      </p:pic>
      <p:sp>
        <p:nvSpPr>
          <p:cNvPr id="2" name="标题 1"/>
          <p:cNvSpPr>
            <a:spLocks noGrp="1"/>
          </p:cNvSpPr>
          <p:nvPr>
            <p:ph type="ctrTitle"/>
          </p:nvPr>
        </p:nvSpPr>
        <p:spPr>
          <a:xfrm>
            <a:off x="914400" y="2130430"/>
            <a:ext cx="10363200" cy="1470025"/>
          </a:xfrm>
          <a:solidFill>
            <a:schemeClr val="tx2"/>
          </a:solidFill>
        </p:spPr>
        <p:txBody>
          <a:bodyPr/>
          <a:lstStyle>
            <a:lvl1pPr>
              <a:defRPr baseline="0">
                <a:solidFill>
                  <a:schemeClr val="bg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BAE86AF6-B764-4DD6-B090-E28B826C5FA2}" type="datetimeFigureOut">
              <a:rPr lang="zh-CN" altLang="en-US">
                <a:solidFill>
                  <a:prstClr val="black">
                    <a:tint val="75000"/>
                  </a:prstClr>
                </a:solidFill>
              </a:rPr>
              <a:pPr>
                <a:defRPr/>
              </a:pPr>
              <a:t>2015/11/26</a:t>
            </a:fld>
            <a:endParaRPr lang="zh-CN" altLang="en-US" dirty="0">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a:xfrm>
            <a:off x="8737600" y="6308730"/>
            <a:ext cx="2844800" cy="365125"/>
          </a:xfrm>
        </p:spPr>
        <p:txBody>
          <a:bodyPr/>
          <a:lstStyle>
            <a:lvl1pPr>
              <a:defRPr/>
            </a:lvl1pPr>
          </a:lstStyle>
          <a:p>
            <a:pPr>
              <a:defRPr/>
            </a:pPr>
            <a:fld id="{DC0504A9-C520-434B-8006-07EDADC04CBF}" type="slidenum">
              <a:rPr lang="zh-CN" altLang="en-US">
                <a:solidFill>
                  <a:prstClr val="black">
                    <a:tint val="75000"/>
                  </a:prstClr>
                </a:solidFill>
              </a:rPr>
              <a:pPr>
                <a:def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2626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descr="C:\Users\lijian\Desktop\china-vo_logo.png"/>
          <p:cNvPicPr>
            <a:picLocks noChangeAspect="1" noChangeArrowheads="1"/>
          </p:cNvPicPr>
          <p:nvPr userDrawn="1"/>
        </p:nvPicPr>
        <p:blipFill>
          <a:blip r:embed="rId2" cstate="print">
            <a:duotone>
              <a:schemeClr val="accent5">
                <a:shade val="45000"/>
                <a:satMod val="135000"/>
              </a:schemeClr>
              <a:prstClr val="white"/>
            </a:duotone>
          </a:blip>
          <a:srcRect/>
          <a:stretch>
            <a:fillRect/>
          </a:stretch>
        </p:blipFill>
        <p:spPr bwMode="auto">
          <a:xfrm rot="5400000">
            <a:off x="9060721" y="3321380"/>
            <a:ext cx="4464496" cy="1511384"/>
          </a:xfrm>
          <a:prstGeom prst="rect">
            <a:avLst/>
          </a:prstGeom>
          <a:noFill/>
        </p:spPr>
      </p:pic>
      <p:sp>
        <p:nvSpPr>
          <p:cNvPr id="5" name="矩形 4"/>
          <p:cNvSpPr/>
          <p:nvPr userDrawn="1"/>
        </p:nvSpPr>
        <p:spPr>
          <a:xfrm>
            <a:off x="0" y="4"/>
            <a:ext cx="12192000" cy="1484313"/>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 name="标题 1"/>
          <p:cNvSpPr>
            <a:spLocks noGrp="1"/>
          </p:cNvSpPr>
          <p:nvPr>
            <p:ph type="title"/>
          </p:nvPr>
        </p:nvSpPr>
        <p:spPr/>
        <p:txBody>
          <a:bodyPr/>
          <a:lstStyle>
            <a:lvl1pPr>
              <a:defRPr baseline="0">
                <a:solidFill>
                  <a:schemeClr val="bg1"/>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623392" y="1628800"/>
            <a:ext cx="10369152" cy="4525963"/>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3"/>
          <p:cNvSpPr>
            <a:spLocks noGrp="1"/>
          </p:cNvSpPr>
          <p:nvPr>
            <p:ph type="dt" sz="half" idx="10"/>
          </p:nvPr>
        </p:nvSpPr>
        <p:spPr/>
        <p:txBody>
          <a:bodyPr/>
          <a:lstStyle>
            <a:lvl1pPr>
              <a:defRPr/>
            </a:lvl1pPr>
          </a:lstStyle>
          <a:p>
            <a:pPr>
              <a:defRPr/>
            </a:pPr>
            <a:fld id="{54232237-16C1-45A7-B6BE-FB5BB9315569}" type="datetimeFigureOut">
              <a:rPr lang="zh-CN" altLang="en-US">
                <a:solidFill>
                  <a:prstClr val="black">
                    <a:tint val="75000"/>
                  </a:prstClr>
                </a:solidFill>
              </a:rPr>
              <a:pPr>
                <a:defRPr/>
              </a:pPr>
              <a:t>2015/11/26</a:t>
            </a:fld>
            <a:endParaRPr lang="zh-CN" altLang="en-US">
              <a:solidFill>
                <a:prstClr val="black">
                  <a:tint val="75000"/>
                </a:prstClr>
              </a:solidFill>
            </a:endParaRPr>
          </a:p>
        </p:txBody>
      </p:sp>
      <p:sp>
        <p:nvSpPr>
          <p:cNvPr id="7"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8" name="灯片编号占位符 5"/>
          <p:cNvSpPr>
            <a:spLocks noGrp="1"/>
          </p:cNvSpPr>
          <p:nvPr>
            <p:ph type="sldNum" sz="quarter" idx="12"/>
          </p:nvPr>
        </p:nvSpPr>
        <p:spPr/>
        <p:txBody>
          <a:bodyPr/>
          <a:lstStyle>
            <a:lvl1pPr>
              <a:defRPr/>
            </a:lvl1pPr>
          </a:lstStyle>
          <a:p>
            <a:pPr>
              <a:defRPr/>
            </a:pPr>
            <a:fld id="{57CAB3AD-80B6-4776-8E50-4A9BCF96797F}"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32428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0" cy="1362075"/>
          </a:xfrm>
          <a:solidFill>
            <a:schemeClr val="tx2"/>
          </a:solidFill>
          <a:ln>
            <a:solidFill>
              <a:schemeClr val="accent1"/>
            </a:solidFill>
          </a:ln>
        </p:spPr>
        <p:txBody>
          <a:bodyPr anchor="t"/>
          <a:lstStyle>
            <a:lvl1pPr algn="l">
              <a:defRPr sz="4000" b="1" cap="all">
                <a:solidFill>
                  <a:schemeClr val="bg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F8E975B-1BF5-4F7A-8458-A85B5E4CB3DF}" type="datetimeFigureOut">
              <a:rPr lang="zh-CN" altLang="en-US">
                <a:solidFill>
                  <a:prstClr val="black">
                    <a:tint val="75000"/>
                  </a:prstClr>
                </a:solidFill>
              </a:rPr>
              <a:pPr>
                <a:defRPr/>
              </a:pPr>
              <a:t>2015/11/26</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64A30D8-8266-4B84-9C3E-59311BADC87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23273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userDrawn="1"/>
        </p:nvSpPr>
        <p:spPr>
          <a:xfrm>
            <a:off x="0" y="4"/>
            <a:ext cx="12192000" cy="1484313"/>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 name="标题 1"/>
          <p:cNvSpPr>
            <a:spLocks noGrp="1"/>
          </p:cNvSpPr>
          <p:nvPr>
            <p:ph type="title"/>
          </p:nvPr>
        </p:nvSpPr>
        <p:spPr/>
        <p:txBody>
          <a:bodyPr/>
          <a:lstStyle>
            <a:lvl1pPr>
              <a:defRPr>
                <a:solidFill>
                  <a:schemeClr val="bg1"/>
                </a:solidFill>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242CD8D-1314-47D4-AA22-6613232B2A64}" type="datetimeFigureOut">
              <a:rPr lang="zh-CN" altLang="en-US">
                <a:solidFill>
                  <a:prstClr val="black">
                    <a:tint val="75000"/>
                  </a:prstClr>
                </a:solidFill>
              </a:rPr>
              <a:pPr>
                <a:defRPr/>
              </a:pPr>
              <a:t>2015/11/26</a:t>
            </a:fld>
            <a:endParaRPr lang="zh-CN" altLang="en-US" dirty="0">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CCFF8C2A-5131-4CD3-A23B-A2B536C93C1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35354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2530407-E14C-4528-8203-2EF997442A07}" type="datetimeFigureOut">
              <a:rPr lang="zh-CN" altLang="en-US">
                <a:solidFill>
                  <a:prstClr val="black">
                    <a:tint val="75000"/>
                  </a:prstClr>
                </a:solidFill>
              </a:rPr>
              <a:pPr>
                <a:defRPr/>
              </a:pPr>
              <a:t>2015/11/26</a:t>
            </a:fld>
            <a:endParaRPr lang="zh-CN" altLang="en-US" dirty="0">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C41D98D7-950D-48CB-8A92-9A8D5A65DD7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71508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00EDFBB-2FCC-4B64-BBE7-B69F86DD65AA}" type="datetimeFigureOut">
              <a:rPr lang="zh-CN" altLang="en-US">
                <a:solidFill>
                  <a:prstClr val="black">
                    <a:tint val="75000"/>
                  </a:prstClr>
                </a:solidFill>
              </a:rPr>
              <a:pPr>
                <a:defRPr/>
              </a:pPr>
              <a:t>2015/11/26</a:t>
            </a:fld>
            <a:endParaRPr lang="zh-CN" altLang="en-US" dirty="0">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A0F59DB5-DDDB-4F95-A83A-20E2BA97AB8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71783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4539709-A3C1-4697-A681-0DE2DDCBC2D5}" type="datetimeFigureOut">
              <a:rPr lang="zh-CN" altLang="en-US">
                <a:solidFill>
                  <a:prstClr val="black">
                    <a:tint val="75000"/>
                  </a:prstClr>
                </a:solidFill>
              </a:rPr>
              <a:pPr>
                <a:defRPr/>
              </a:pPr>
              <a:t>2015/11/26</a:t>
            </a:fld>
            <a:endParaRPr lang="zh-CN" altLang="en-US" dirty="0">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BF068957-7DCE-428E-8543-A023E9B835CD}"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2215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6"/>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9"/>
            <a:ext cx="103632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zh-CN" altLang="en-US" smtClean="0"/>
              <a:t>单击此处编辑母版文本样式</a:t>
            </a:r>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776307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3FA978C-3417-4F8B-8F57-FBC6BACEF45E}" type="datetimeFigureOut">
              <a:rPr lang="zh-CN" altLang="en-US">
                <a:solidFill>
                  <a:prstClr val="black">
                    <a:tint val="75000"/>
                  </a:prstClr>
                </a:solidFill>
              </a:rPr>
              <a:pPr>
                <a:defRPr/>
              </a:pPr>
              <a:t>2015/11/26</a:t>
            </a:fld>
            <a:endParaRPr lang="zh-CN" altLang="en-US" dirty="0">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43B3FAE-F0FC-4210-B09D-61F1B7C5269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36413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solidFill>
            <a:schemeClr val="tx2"/>
          </a:solidFill>
        </p:spPr>
        <p:txBody>
          <a:bodyPr anchor="b"/>
          <a:lstStyle>
            <a:lvl1pPr algn="l">
              <a:defRPr sz="2000" b="1" baseline="0">
                <a:solidFill>
                  <a:schemeClr val="bg1"/>
                </a:solidFill>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D10D0E4-0A5D-4502-A6BA-566966D077BE}" type="datetimeFigureOut">
              <a:rPr lang="zh-CN" altLang="en-US">
                <a:solidFill>
                  <a:prstClr val="black">
                    <a:tint val="75000"/>
                  </a:prstClr>
                </a:solidFill>
              </a:rPr>
              <a:pPr>
                <a:defRPr/>
              </a:pPr>
              <a:t>2015/11/26</a:t>
            </a:fld>
            <a:endParaRPr lang="zh-CN" altLang="en-US" dirty="0">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DEFF842B-7671-4ED4-8CFF-4B3AEE44C2F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97513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AC958E7-2BC0-44DB-99AB-3C5DEE45BEF5}" type="datetimeFigureOut">
              <a:rPr lang="zh-CN" altLang="en-US">
                <a:solidFill>
                  <a:prstClr val="black">
                    <a:tint val="75000"/>
                  </a:prstClr>
                </a:solidFill>
              </a:rPr>
              <a:pPr>
                <a:defRPr/>
              </a:pPr>
              <a:t>2015/11/26</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671B273-2D4D-46C8-819E-8B94A5B4F70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46147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3D1A45F-5899-408D-B59A-97E42FE9C52F}" type="datetimeFigureOut">
              <a:rPr lang="zh-CN" altLang="en-US">
                <a:solidFill>
                  <a:prstClr val="black">
                    <a:tint val="75000"/>
                  </a:prstClr>
                </a:solidFill>
              </a:rPr>
              <a:pPr>
                <a:defRPr/>
              </a:pPr>
              <a:t>2015/11/26</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6DD179D-CC8E-4FB2-8798-73314663DB5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95040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AndTx">
  <p:cSld name="标题，图表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图表占位符 2"/>
          <p:cNvSpPr>
            <a:spLocks noGrp="1"/>
          </p:cNvSpPr>
          <p:nvPr>
            <p:ph type="chart" sz="half" idx="1"/>
          </p:nvPr>
        </p:nvSpPr>
        <p:spPr>
          <a:xfrm>
            <a:off x="609600" y="1600205"/>
            <a:ext cx="5384800" cy="4525963"/>
          </a:xfrm>
        </p:spPr>
        <p:txBody>
          <a:bodyPr/>
          <a:lstStyle/>
          <a:p>
            <a:endParaRPr lang="zh-CN" altLang="en-US"/>
          </a:p>
        </p:txBody>
      </p:sp>
      <p:sp>
        <p:nvSpPr>
          <p:cNvPr id="4" name="文本占位符 3"/>
          <p:cNvSpPr>
            <a:spLocks noGrp="1"/>
          </p:cNvSpPr>
          <p:nvPr>
            <p:ph type="body" sz="half" idx="2"/>
          </p:nvPr>
        </p:nvSpPr>
        <p:spPr>
          <a:xfrm>
            <a:off x="6197600" y="1600205"/>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600" y="6251575"/>
            <a:ext cx="2844800" cy="476250"/>
          </a:xfrm>
        </p:spPr>
        <p:txBody>
          <a:bodyPr/>
          <a:lstStyle>
            <a:lvl1pPr>
              <a:defRPr/>
            </a:lvl1pPr>
          </a:lstStyle>
          <a:p>
            <a:endParaRPr lang="es-ES" altLang="zh-CN"/>
          </a:p>
        </p:txBody>
      </p:sp>
      <p:sp>
        <p:nvSpPr>
          <p:cNvPr id="6" name="灯片编号占位符 5"/>
          <p:cNvSpPr>
            <a:spLocks noGrp="1"/>
          </p:cNvSpPr>
          <p:nvPr>
            <p:ph type="sldNum" sz="quarter" idx="11"/>
          </p:nvPr>
        </p:nvSpPr>
        <p:spPr>
          <a:xfrm>
            <a:off x="8737600" y="6248400"/>
            <a:ext cx="2844800" cy="476250"/>
          </a:xfrm>
        </p:spPr>
        <p:txBody>
          <a:bodyPr/>
          <a:lstStyle>
            <a:lvl1pPr>
              <a:defRPr/>
            </a:lvl1pPr>
          </a:lstStyle>
          <a:p>
            <a:fld id="{6CC7A2EB-464A-46A5-8DAB-9FB3C0895D86}" type="slidenum">
              <a:rPr lang="es-ES" altLang="zh-CN"/>
              <a:pPr/>
              <a:t>‹#›</a:t>
            </a:fld>
            <a:endParaRPr lang="es-ES" altLang="zh-CN"/>
          </a:p>
        </p:txBody>
      </p:sp>
      <p:sp>
        <p:nvSpPr>
          <p:cNvPr id="7" name="页脚占位符 6"/>
          <p:cNvSpPr>
            <a:spLocks noGrp="1"/>
          </p:cNvSpPr>
          <p:nvPr>
            <p:ph type="ftr" sz="quarter" idx="12"/>
          </p:nvPr>
        </p:nvSpPr>
        <p:spPr>
          <a:xfrm>
            <a:off x="4165600" y="6248400"/>
            <a:ext cx="3860800" cy="476250"/>
          </a:xfrm>
        </p:spPr>
        <p:txBody>
          <a:bodyPr/>
          <a:lstStyle>
            <a:lvl1pPr>
              <a:defRPr/>
            </a:lvl1pPr>
          </a:lstStyle>
          <a:p>
            <a:endParaRPr lang="es-ES" altLang="zh-CN"/>
          </a:p>
        </p:txBody>
      </p:sp>
    </p:spTree>
    <p:extLst>
      <p:ext uri="{BB962C8B-B14F-4D97-AF65-F5344CB8AC3E}">
        <p14:creationId xmlns:p14="http://schemas.microsoft.com/office/powerpoint/2010/main" val="298853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4800" y="152400"/>
            <a:ext cx="9144000" cy="762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4400" y="1524000"/>
            <a:ext cx="508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524000"/>
            <a:ext cx="508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737601" y="6400800"/>
            <a:ext cx="1528233" cy="304800"/>
          </a:xfrm>
          <a:prstGeom prst="rect">
            <a:avLst/>
          </a:prstGeom>
        </p:spPr>
        <p:txBody>
          <a:bodyPr/>
          <a:lstStyle>
            <a:lvl1pPr>
              <a:defRPr/>
            </a:lvl1pPr>
          </a:lstStyle>
          <a:p>
            <a:endParaRPr lang="en-US" altLang="zh-CN"/>
          </a:p>
        </p:txBody>
      </p:sp>
      <p:sp>
        <p:nvSpPr>
          <p:cNvPr id="6" name="页脚占位符 5"/>
          <p:cNvSpPr>
            <a:spLocks noGrp="1"/>
          </p:cNvSpPr>
          <p:nvPr>
            <p:ph type="ftr" sz="quarter" idx="11"/>
          </p:nvPr>
        </p:nvSpPr>
        <p:spPr>
          <a:xfrm>
            <a:off x="3513667" y="6400800"/>
            <a:ext cx="5181600" cy="304800"/>
          </a:xfrm>
          <a:prstGeom prst="rect">
            <a:avLst/>
          </a:prstGeom>
        </p:spPr>
        <p:txBody>
          <a:bodyPr/>
          <a:lstStyle>
            <a:lvl1pPr>
              <a:defRPr/>
            </a:lvl1pPr>
          </a:lstStyle>
          <a:p>
            <a:endParaRPr lang="en-US" altLang="zh-CN"/>
          </a:p>
        </p:txBody>
      </p:sp>
      <p:sp>
        <p:nvSpPr>
          <p:cNvPr id="7" name="灯片编号占位符 6"/>
          <p:cNvSpPr>
            <a:spLocks noGrp="1"/>
          </p:cNvSpPr>
          <p:nvPr>
            <p:ph type="sldNum" sz="quarter" idx="12"/>
          </p:nvPr>
        </p:nvSpPr>
        <p:spPr>
          <a:xfrm>
            <a:off x="11176001" y="6400801"/>
            <a:ext cx="903817" cy="282575"/>
          </a:xfrm>
          <a:prstGeom prst="rect">
            <a:avLst/>
          </a:prstGeom>
        </p:spPr>
        <p:txBody>
          <a:bodyPr/>
          <a:lstStyle>
            <a:lvl1pPr>
              <a:defRPr/>
            </a:lvl1pPr>
          </a:lstStyle>
          <a:p>
            <a:fld id="{DC44281C-2FAF-47E0-94D9-D5933DC69745}" type="slidenum">
              <a:rPr lang="zh-CN" altLang="en-US"/>
              <a:pPr/>
              <a:t>‹#›</a:t>
            </a:fld>
            <a:endParaRPr lang="en-US" altLang="zh-CN"/>
          </a:p>
        </p:txBody>
      </p:sp>
    </p:spTree>
    <p:extLst>
      <p:ext uri="{BB962C8B-B14F-4D97-AF65-F5344CB8AC3E}">
        <p14:creationId xmlns:p14="http://schemas.microsoft.com/office/powerpoint/2010/main" val="4229828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115824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914363" eaLnBrk="1" hangingPunct="1"/>
            <a:fld id="{704CAED1-1FA9-4569-9762-0F32B15C6546}" type="datetimeFigureOut">
              <a:rPr lang="en-US" sz="1800" smtClean="0">
                <a:solidFill>
                  <a:srgbClr val="292929"/>
                </a:solidFill>
                <a:latin typeface="Segoe UI"/>
              </a:rPr>
              <a:pPr defTabSz="914363" eaLnBrk="1" hangingPunct="1"/>
              <a:t>11/26/2015</a:t>
            </a:fld>
            <a:endParaRPr lang="en-US" sz="1800">
              <a:solidFill>
                <a:srgbClr val="292929"/>
              </a:solidFill>
              <a:latin typeface="Segoe UI"/>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914363" eaLnBrk="1" hangingPunct="1"/>
            <a:endParaRPr lang="en-US" sz="1800">
              <a:solidFill>
                <a:srgbClr val="292929"/>
              </a:solidFill>
              <a:latin typeface="Segoe UI"/>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914363" eaLnBrk="1" hangingPunct="1"/>
            <a:fld id="{9E0FC87C-86CD-4135-9511-463A0DF518FB}" type="slidenum">
              <a:rPr lang="en-US" sz="1800" smtClean="0">
                <a:solidFill>
                  <a:srgbClr val="292929"/>
                </a:solidFill>
                <a:latin typeface="Segoe UI"/>
              </a:rPr>
              <a:pPr defTabSz="914363" eaLnBrk="1" hangingPunct="1"/>
              <a:t>‹#›</a:t>
            </a:fld>
            <a:endParaRPr lang="en-US" sz="1800">
              <a:solidFill>
                <a:srgbClr val="292929"/>
              </a:solidFill>
              <a:latin typeface="Segoe UI"/>
            </a:endParaRPr>
          </a:p>
        </p:txBody>
      </p:sp>
      <p:sp>
        <p:nvSpPr>
          <p:cNvPr id="8" name="Title 1"/>
          <p:cNvSpPr>
            <a:spLocks noGrp="1"/>
          </p:cNvSpPr>
          <p:nvPr>
            <p:ph type="title"/>
          </p:nvPr>
        </p:nvSpPr>
        <p:spPr>
          <a:xfrm>
            <a:off x="304800" y="152400"/>
            <a:ext cx="115824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2240406335"/>
      </p:ext>
    </p:extLst>
  </p:cSld>
  <p:clrMapOvr>
    <a:overrideClrMapping bg1="lt1" tx1="dk1" bg2="lt2" tx2="dk2" accent1="accent1" accent2="accent2" accent3="accent3" accent4="accent4" accent5="accent5" accent6="accent6" hlink="hlink" folHlink="folHlink"/>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953577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305143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16551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5" y="2633663"/>
            <a:ext cx="4897967"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710771" y="2633663"/>
            <a:ext cx="4897967"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794611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1" y="2633663"/>
            <a:ext cx="4897967"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710767" y="2633663"/>
            <a:ext cx="4897967" cy="324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9114930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549431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009922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521490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4007639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722751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909811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1900" y="1773243"/>
            <a:ext cx="2745317" cy="4103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3" y="1773243"/>
            <a:ext cx="8039100" cy="4103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32973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4"/>
            <a:ext cx="5386917"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0" y="1535114"/>
            <a:ext cx="5389033"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28094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27927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60800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5" y="1435103"/>
            <a:ext cx="4011084"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zh-CN" altLang="en-US" smtClean="0"/>
              <a:t>单击此处编辑母版文本样式</a:t>
            </a:r>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44496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zh-CN" altLang="en-US" smtClean="0"/>
              <a:t>单击此处编辑母版文本样式</a:t>
            </a:r>
          </a:p>
        </p:txBody>
      </p:sp>
      <p:sp>
        <p:nvSpPr>
          <p:cNvPr id="5" name="Rectangle 20"/>
          <p:cNvSpPr>
            <a:spLocks noGrp="1" noChangeArrowheads="1"/>
          </p:cNvSpPr>
          <p:nvPr>
            <p:ph type="dt" sz="half" idx="10"/>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82032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8"/>
          <p:cNvSpPr>
            <a:spLocks noGrp="1" noChangeArrowheads="1"/>
          </p:cNvSpPr>
          <p:nvPr>
            <p:ph type="title"/>
          </p:nvPr>
        </p:nvSpPr>
        <p:spPr bwMode="auto">
          <a:xfrm>
            <a:off x="624417" y="1773239"/>
            <a:ext cx="10972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AU" altLang="zh-CN" smtClean="0"/>
              <a:t>Click to edit Master title style</a:t>
            </a:r>
          </a:p>
        </p:txBody>
      </p:sp>
      <p:sp>
        <p:nvSpPr>
          <p:cNvPr id="2051" name="Rectangle 19"/>
          <p:cNvSpPr>
            <a:spLocks noGrp="1" noChangeArrowheads="1"/>
          </p:cNvSpPr>
          <p:nvPr>
            <p:ph type="body" idx="1"/>
          </p:nvPr>
        </p:nvSpPr>
        <p:spPr bwMode="auto">
          <a:xfrm>
            <a:off x="609600" y="2633663"/>
            <a:ext cx="9999133"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AU" altLang="zh-CN" smtClean="0"/>
              <a:t>Click to edit Master text styles</a:t>
            </a:r>
          </a:p>
          <a:p>
            <a:pPr lvl="1"/>
            <a:r>
              <a:rPr lang="en-AU" altLang="zh-CN" smtClean="0"/>
              <a:t>Second level</a:t>
            </a:r>
          </a:p>
          <a:p>
            <a:pPr lvl="2"/>
            <a:r>
              <a:rPr lang="en-AU" altLang="zh-CN" smtClean="0"/>
              <a:t>Third level</a:t>
            </a:r>
          </a:p>
          <a:p>
            <a:pPr lvl="3"/>
            <a:r>
              <a:rPr lang="en-AU" altLang="zh-CN" smtClean="0"/>
              <a:t>Fourth level</a:t>
            </a:r>
          </a:p>
          <a:p>
            <a:pPr lvl="4"/>
            <a:r>
              <a:rPr lang="en-AU" altLang="zh-CN" smtClean="0"/>
              <a:t>Fifth level</a:t>
            </a:r>
          </a:p>
        </p:txBody>
      </p:sp>
      <p:sp>
        <p:nvSpPr>
          <p:cNvPr id="16404" name="Rectangle 20"/>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solidFill>
                  <a:schemeClr val="bg1"/>
                </a:solidFill>
                <a:latin typeface="+mn-lt"/>
                <a:ea typeface="MS PGothic" pitchFamily="34" charset="-128"/>
              </a:defRPr>
            </a:lvl1pPr>
          </a:lstStyle>
          <a:p>
            <a:pPr>
              <a:defRPr/>
            </a:pPr>
            <a:endParaRPr lang="zh-CN" altLang="en-US"/>
          </a:p>
        </p:txBody>
      </p:sp>
      <p:sp>
        <p:nvSpPr>
          <p:cNvPr id="2053" name="Rectangle 26"/>
          <p:cNvSpPr>
            <a:spLocks noChangeArrowheads="1"/>
          </p:cNvSpPr>
          <p:nvPr/>
        </p:nvSpPr>
        <p:spPr bwMode="auto">
          <a:xfrm>
            <a:off x="800100" y="60293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zh-CN" altLang="en-US" sz="1400">
              <a:solidFill>
                <a:schemeClr val="bg1"/>
              </a:solidFill>
              <a:latin typeface="Arial" pitchFamily="34" charset="0"/>
              <a:ea typeface="MS PGothic" pitchFamily="34" charset="-128"/>
            </a:endParaRPr>
          </a:p>
        </p:txBody>
      </p:sp>
      <p:pic>
        <p:nvPicPr>
          <p:cNvPr id="2054" name="Picture 28" descr="ICRAR logo small on black 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ea typeface="宋体" pitchFamily="2" charset="-122"/>
        </a:defRPr>
      </a:lvl2pPr>
      <a:lvl3pPr algn="l" rtl="0" eaLnBrk="0" fontAlgn="base" hangingPunct="0">
        <a:spcBef>
          <a:spcPct val="0"/>
        </a:spcBef>
        <a:spcAft>
          <a:spcPct val="0"/>
        </a:spcAft>
        <a:defRPr sz="3200" b="1">
          <a:solidFill>
            <a:schemeClr val="bg1"/>
          </a:solidFill>
          <a:latin typeface="Arial" pitchFamily="34" charset="0"/>
          <a:ea typeface="宋体" pitchFamily="2" charset="-122"/>
        </a:defRPr>
      </a:lvl3pPr>
      <a:lvl4pPr algn="l" rtl="0" eaLnBrk="0" fontAlgn="base" hangingPunct="0">
        <a:spcBef>
          <a:spcPct val="0"/>
        </a:spcBef>
        <a:spcAft>
          <a:spcPct val="0"/>
        </a:spcAft>
        <a:defRPr sz="3200" b="1">
          <a:solidFill>
            <a:schemeClr val="bg1"/>
          </a:solidFill>
          <a:latin typeface="Arial" pitchFamily="34" charset="0"/>
          <a:ea typeface="宋体" pitchFamily="2" charset="-122"/>
        </a:defRPr>
      </a:lvl4pPr>
      <a:lvl5pPr algn="l" rtl="0" eaLnBrk="0" fontAlgn="base" hangingPunct="0">
        <a:spcBef>
          <a:spcPct val="0"/>
        </a:spcBef>
        <a:spcAft>
          <a:spcPct val="0"/>
        </a:spcAft>
        <a:defRPr sz="3200" b="1">
          <a:solidFill>
            <a:schemeClr val="bg1"/>
          </a:solidFill>
          <a:latin typeface="Arial" pitchFamily="34" charset="0"/>
          <a:ea typeface="宋体" pitchFamily="2" charset="-122"/>
        </a:defRPr>
      </a:lvl5pPr>
      <a:lvl6pPr marL="457153" algn="l" rtl="0" fontAlgn="base">
        <a:spcBef>
          <a:spcPct val="0"/>
        </a:spcBef>
        <a:spcAft>
          <a:spcPct val="0"/>
        </a:spcAft>
        <a:defRPr sz="3200" b="1">
          <a:solidFill>
            <a:schemeClr val="bg1"/>
          </a:solidFill>
          <a:latin typeface="Arial" pitchFamily="34" charset="0"/>
          <a:ea typeface="宋体" pitchFamily="2" charset="-122"/>
        </a:defRPr>
      </a:lvl6pPr>
      <a:lvl7pPr marL="914305" algn="l" rtl="0" fontAlgn="base">
        <a:spcBef>
          <a:spcPct val="0"/>
        </a:spcBef>
        <a:spcAft>
          <a:spcPct val="0"/>
        </a:spcAft>
        <a:defRPr sz="3200" b="1">
          <a:solidFill>
            <a:schemeClr val="bg1"/>
          </a:solidFill>
          <a:latin typeface="Arial" pitchFamily="34" charset="0"/>
          <a:ea typeface="宋体" pitchFamily="2" charset="-122"/>
        </a:defRPr>
      </a:lvl7pPr>
      <a:lvl8pPr marL="1371458" algn="l" rtl="0" fontAlgn="base">
        <a:spcBef>
          <a:spcPct val="0"/>
        </a:spcBef>
        <a:spcAft>
          <a:spcPct val="0"/>
        </a:spcAft>
        <a:defRPr sz="3200" b="1">
          <a:solidFill>
            <a:schemeClr val="bg1"/>
          </a:solidFill>
          <a:latin typeface="Arial" pitchFamily="34" charset="0"/>
          <a:ea typeface="宋体" pitchFamily="2" charset="-122"/>
        </a:defRPr>
      </a:lvl8pPr>
      <a:lvl9pPr marL="1828610" algn="l" rtl="0" fontAlgn="base">
        <a:spcBef>
          <a:spcPct val="0"/>
        </a:spcBef>
        <a:spcAft>
          <a:spcPct val="0"/>
        </a:spcAft>
        <a:defRPr sz="3200" b="1">
          <a:solidFill>
            <a:schemeClr val="bg1"/>
          </a:solidFill>
          <a:latin typeface="Arial" pitchFamily="34" charset="0"/>
          <a:ea typeface="宋体" pitchFamily="2" charset="-122"/>
        </a:defRPr>
      </a:lvl9pPr>
    </p:titleStyle>
    <p:bodyStyle>
      <a:lvl1pPr marL="274609" indent="-274609" algn="l" rtl="0" eaLnBrk="0" fontAlgn="base" hangingPunct="0">
        <a:spcBef>
          <a:spcPct val="20000"/>
        </a:spcBef>
        <a:spcAft>
          <a:spcPct val="40000"/>
        </a:spcAft>
        <a:buChar char="•"/>
        <a:defRPr sz="2400">
          <a:solidFill>
            <a:schemeClr val="bg1"/>
          </a:solidFill>
          <a:latin typeface="+mn-lt"/>
          <a:ea typeface="+mn-ea"/>
          <a:cs typeface="+mn-cs"/>
        </a:defRPr>
      </a:lvl1pPr>
      <a:lvl2pPr marL="742873" indent="-285720" algn="l" rtl="0" eaLnBrk="0" fontAlgn="base" hangingPunct="0">
        <a:spcBef>
          <a:spcPct val="0"/>
        </a:spcBef>
        <a:spcAft>
          <a:spcPct val="0"/>
        </a:spcAft>
        <a:buChar char="–"/>
        <a:defRPr sz="2200">
          <a:solidFill>
            <a:schemeClr val="bg1"/>
          </a:solidFill>
          <a:latin typeface="+mn-lt"/>
          <a:ea typeface="+mn-ea"/>
        </a:defRPr>
      </a:lvl2pPr>
      <a:lvl3pPr marL="1147644" indent="-228577" algn="l" rtl="0" eaLnBrk="0" fontAlgn="base" hangingPunct="0">
        <a:spcBef>
          <a:spcPct val="20000"/>
        </a:spcBef>
        <a:spcAft>
          <a:spcPct val="0"/>
        </a:spcAft>
        <a:buChar char="•"/>
        <a:defRPr sz="2000">
          <a:solidFill>
            <a:schemeClr val="bg1"/>
          </a:solidFill>
          <a:latin typeface="+mn-lt"/>
          <a:ea typeface="+mn-ea"/>
        </a:defRPr>
      </a:lvl3pPr>
      <a:lvl4pPr marL="1600034" indent="-228577" algn="l" rtl="0" eaLnBrk="0" fontAlgn="base" hangingPunct="0">
        <a:spcBef>
          <a:spcPct val="20000"/>
        </a:spcBef>
        <a:spcAft>
          <a:spcPct val="0"/>
        </a:spcAft>
        <a:buChar char="–"/>
        <a:defRPr>
          <a:solidFill>
            <a:schemeClr val="bg1"/>
          </a:solidFill>
          <a:latin typeface="+mn-lt"/>
          <a:ea typeface="+mn-ea"/>
        </a:defRPr>
      </a:lvl4pPr>
      <a:lvl5pPr marL="2057187" indent="-228577" algn="l" rtl="0" eaLnBrk="0" fontAlgn="base" hangingPunct="0">
        <a:spcBef>
          <a:spcPct val="20000"/>
        </a:spcBef>
        <a:spcAft>
          <a:spcPct val="0"/>
        </a:spcAft>
        <a:buChar char="»"/>
        <a:defRPr sz="1600">
          <a:solidFill>
            <a:schemeClr val="bg1"/>
          </a:solidFill>
          <a:latin typeface="+mn-lt"/>
          <a:ea typeface="+mn-ea"/>
        </a:defRPr>
      </a:lvl5pPr>
      <a:lvl6pPr marL="2514340" indent="-228577" algn="l" rtl="0" fontAlgn="base">
        <a:spcBef>
          <a:spcPct val="20000"/>
        </a:spcBef>
        <a:spcAft>
          <a:spcPct val="0"/>
        </a:spcAft>
        <a:buChar char="»"/>
        <a:defRPr sz="1600">
          <a:solidFill>
            <a:schemeClr val="bg1"/>
          </a:solidFill>
          <a:latin typeface="+mn-lt"/>
          <a:ea typeface="+mn-ea"/>
        </a:defRPr>
      </a:lvl6pPr>
      <a:lvl7pPr marL="2971492" indent="-228577" algn="l" rtl="0" fontAlgn="base">
        <a:spcBef>
          <a:spcPct val="20000"/>
        </a:spcBef>
        <a:spcAft>
          <a:spcPct val="0"/>
        </a:spcAft>
        <a:buChar char="»"/>
        <a:defRPr sz="1600">
          <a:solidFill>
            <a:schemeClr val="bg1"/>
          </a:solidFill>
          <a:latin typeface="+mn-lt"/>
          <a:ea typeface="+mn-ea"/>
        </a:defRPr>
      </a:lvl7pPr>
      <a:lvl8pPr marL="3428645" indent="-228577" algn="l" rtl="0" fontAlgn="base">
        <a:spcBef>
          <a:spcPct val="20000"/>
        </a:spcBef>
        <a:spcAft>
          <a:spcPct val="0"/>
        </a:spcAft>
        <a:buChar char="»"/>
        <a:defRPr sz="1600">
          <a:solidFill>
            <a:schemeClr val="bg1"/>
          </a:solidFill>
          <a:latin typeface="+mn-lt"/>
          <a:ea typeface="+mn-ea"/>
        </a:defRPr>
      </a:lvl8pPr>
      <a:lvl9pPr marL="3885797" indent="-228577" algn="l" rtl="0" fontAlgn="base">
        <a:spcBef>
          <a:spcPct val="20000"/>
        </a:spcBef>
        <a:spcAft>
          <a:spcPct val="0"/>
        </a:spcAft>
        <a:buChar char="»"/>
        <a:defRPr sz="1600">
          <a:solidFill>
            <a:schemeClr val="bg1"/>
          </a:solidFill>
          <a:latin typeface="+mn-lt"/>
          <a:ea typeface="+mn-ea"/>
        </a:defRPr>
      </a:lvl9pPr>
    </p:bodyStyle>
    <p:otherStyle>
      <a:defPPr>
        <a:defRPr lang="zh-CN"/>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8"/>
          <p:cNvSpPr>
            <a:spLocks noGrp="1" noChangeArrowheads="1"/>
          </p:cNvSpPr>
          <p:nvPr>
            <p:ph type="title"/>
          </p:nvPr>
        </p:nvSpPr>
        <p:spPr bwMode="auto">
          <a:xfrm>
            <a:off x="624417" y="1773239"/>
            <a:ext cx="10972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AU" altLang="zh-CN" smtClean="0"/>
              <a:t>Click to edit Master title style</a:t>
            </a:r>
          </a:p>
        </p:txBody>
      </p:sp>
      <p:sp>
        <p:nvSpPr>
          <p:cNvPr id="3075" name="Rectangle 19"/>
          <p:cNvSpPr>
            <a:spLocks noGrp="1" noChangeArrowheads="1"/>
          </p:cNvSpPr>
          <p:nvPr>
            <p:ph type="body" idx="1"/>
          </p:nvPr>
        </p:nvSpPr>
        <p:spPr bwMode="auto">
          <a:xfrm>
            <a:off x="609600" y="2633663"/>
            <a:ext cx="9999133"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AU" altLang="zh-CN" smtClean="0"/>
              <a:t>Click to edit Master text styles</a:t>
            </a:r>
          </a:p>
          <a:p>
            <a:pPr lvl="1"/>
            <a:r>
              <a:rPr lang="en-AU" altLang="zh-CN" smtClean="0"/>
              <a:t>Second level</a:t>
            </a:r>
          </a:p>
          <a:p>
            <a:pPr lvl="2"/>
            <a:r>
              <a:rPr lang="en-AU" altLang="zh-CN" smtClean="0"/>
              <a:t>Third level</a:t>
            </a:r>
          </a:p>
          <a:p>
            <a:pPr lvl="3"/>
            <a:r>
              <a:rPr lang="en-AU" altLang="zh-CN" smtClean="0"/>
              <a:t>Fourth level</a:t>
            </a:r>
          </a:p>
          <a:p>
            <a:pPr lvl="4"/>
            <a:r>
              <a:rPr lang="en-AU" altLang="zh-CN" smtClean="0"/>
              <a:t>Fifth level</a:t>
            </a:r>
          </a:p>
        </p:txBody>
      </p:sp>
      <p:sp>
        <p:nvSpPr>
          <p:cNvPr id="16404" name="Rectangle 20"/>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solidFill>
                  <a:srgbClr val="FFFFFF"/>
                </a:solidFill>
                <a:latin typeface="Arial" pitchFamily="34" charset="0"/>
                <a:ea typeface="MS PGothic" pitchFamily="34" charset="-128"/>
              </a:defRPr>
            </a:lvl1pPr>
          </a:lstStyle>
          <a:p>
            <a:pPr>
              <a:defRPr/>
            </a:pPr>
            <a:endParaRPr lang="zh-CN" altLang="zh-CN"/>
          </a:p>
        </p:txBody>
      </p:sp>
      <p:sp>
        <p:nvSpPr>
          <p:cNvPr id="3077" name="Rectangle 26"/>
          <p:cNvSpPr>
            <a:spLocks noChangeArrowheads="1"/>
          </p:cNvSpPr>
          <p:nvPr/>
        </p:nvSpPr>
        <p:spPr bwMode="auto">
          <a:xfrm>
            <a:off x="800100" y="60293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endParaRPr lang="zh-CN" altLang="zh-CN" sz="1400">
              <a:solidFill>
                <a:srgbClr val="FFFFFF"/>
              </a:solidFill>
              <a:latin typeface="Arial" pitchFamily="34" charset="0"/>
              <a:ea typeface="MS PGothic" pitchFamily="34" charset="-128"/>
            </a:endParaRPr>
          </a:p>
        </p:txBody>
      </p:sp>
      <p:pic>
        <p:nvPicPr>
          <p:cNvPr id="3078" name="Picture 28" descr="ICRAR logo small on black 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sldNum="0" hdr="0" ftr="0" dt="0"/>
  <p:txStyles>
    <p:titleStyle>
      <a:lvl1pPr algn="l" rtl="0" eaLnBrk="0" fontAlgn="base" hangingPunct="0">
        <a:spcBef>
          <a:spcPct val="0"/>
        </a:spcBef>
        <a:spcAft>
          <a:spcPct val="0"/>
        </a:spcAft>
        <a:defRPr sz="3200" b="1">
          <a:solidFill>
            <a:schemeClr val="bg1"/>
          </a:solidFill>
          <a:latin typeface="+mj-lt"/>
          <a:ea typeface="MS PGothic" pitchFamily="34" charset="-128"/>
          <a:cs typeface="+mj-cs"/>
        </a:defRPr>
      </a:lvl1pPr>
      <a:lvl2pPr algn="l" rtl="0" eaLnBrk="0" fontAlgn="base" hangingPunct="0">
        <a:spcBef>
          <a:spcPct val="0"/>
        </a:spcBef>
        <a:spcAft>
          <a:spcPct val="0"/>
        </a:spcAft>
        <a:defRPr sz="3200" b="1">
          <a:solidFill>
            <a:schemeClr val="bg1"/>
          </a:solidFill>
          <a:latin typeface="Arial" pitchFamily="-106" charset="0"/>
          <a:ea typeface="MS PGothic" pitchFamily="34" charset="-128"/>
          <a:cs typeface="Arial" pitchFamily="-106" charset="0"/>
        </a:defRPr>
      </a:lvl2pPr>
      <a:lvl3pPr algn="l" rtl="0" eaLnBrk="0" fontAlgn="base" hangingPunct="0">
        <a:spcBef>
          <a:spcPct val="0"/>
        </a:spcBef>
        <a:spcAft>
          <a:spcPct val="0"/>
        </a:spcAft>
        <a:defRPr sz="3200" b="1">
          <a:solidFill>
            <a:schemeClr val="bg1"/>
          </a:solidFill>
          <a:latin typeface="Arial" pitchFamily="-106" charset="0"/>
          <a:ea typeface="MS PGothic" pitchFamily="34" charset="-128"/>
          <a:cs typeface="Arial" pitchFamily="-106" charset="0"/>
        </a:defRPr>
      </a:lvl3pPr>
      <a:lvl4pPr algn="l" rtl="0" eaLnBrk="0" fontAlgn="base" hangingPunct="0">
        <a:spcBef>
          <a:spcPct val="0"/>
        </a:spcBef>
        <a:spcAft>
          <a:spcPct val="0"/>
        </a:spcAft>
        <a:defRPr sz="3200" b="1">
          <a:solidFill>
            <a:schemeClr val="bg1"/>
          </a:solidFill>
          <a:latin typeface="Arial" pitchFamily="-106" charset="0"/>
          <a:ea typeface="MS PGothic" pitchFamily="34" charset="-128"/>
          <a:cs typeface="Arial" pitchFamily="-106" charset="0"/>
        </a:defRPr>
      </a:lvl4pPr>
      <a:lvl5pPr algn="l" rtl="0" eaLnBrk="0" fontAlgn="base" hangingPunct="0">
        <a:spcBef>
          <a:spcPct val="0"/>
        </a:spcBef>
        <a:spcAft>
          <a:spcPct val="0"/>
        </a:spcAft>
        <a:defRPr sz="3200" b="1">
          <a:solidFill>
            <a:schemeClr val="bg1"/>
          </a:solidFill>
          <a:latin typeface="Arial" pitchFamily="-106" charset="0"/>
          <a:ea typeface="MS PGothic" pitchFamily="34" charset="-128"/>
          <a:cs typeface="Arial" pitchFamily="-106" charset="0"/>
        </a:defRPr>
      </a:lvl5pPr>
      <a:lvl6pPr marL="457153" algn="l" rtl="0" fontAlgn="base">
        <a:spcBef>
          <a:spcPct val="0"/>
        </a:spcBef>
        <a:spcAft>
          <a:spcPct val="0"/>
        </a:spcAft>
        <a:defRPr sz="3200" b="1">
          <a:solidFill>
            <a:schemeClr val="bg1"/>
          </a:solidFill>
          <a:latin typeface="Arial" pitchFamily="-106" charset="0"/>
          <a:ea typeface="ＭＳ Ｐゴシック" pitchFamily="-106" charset="-128"/>
          <a:cs typeface="Arial" pitchFamily="-106" charset="0"/>
        </a:defRPr>
      </a:lvl6pPr>
      <a:lvl7pPr marL="914305" algn="l" rtl="0" fontAlgn="base">
        <a:spcBef>
          <a:spcPct val="0"/>
        </a:spcBef>
        <a:spcAft>
          <a:spcPct val="0"/>
        </a:spcAft>
        <a:defRPr sz="3200" b="1">
          <a:solidFill>
            <a:schemeClr val="bg1"/>
          </a:solidFill>
          <a:latin typeface="Arial" pitchFamily="-106" charset="0"/>
          <a:ea typeface="ＭＳ Ｐゴシック" pitchFamily="-106" charset="-128"/>
          <a:cs typeface="Arial" pitchFamily="-106" charset="0"/>
        </a:defRPr>
      </a:lvl7pPr>
      <a:lvl8pPr marL="1371458" algn="l" rtl="0" fontAlgn="base">
        <a:spcBef>
          <a:spcPct val="0"/>
        </a:spcBef>
        <a:spcAft>
          <a:spcPct val="0"/>
        </a:spcAft>
        <a:defRPr sz="3200" b="1">
          <a:solidFill>
            <a:schemeClr val="bg1"/>
          </a:solidFill>
          <a:latin typeface="Arial" pitchFamily="-106" charset="0"/>
          <a:ea typeface="ＭＳ Ｐゴシック" pitchFamily="-106" charset="-128"/>
          <a:cs typeface="Arial" pitchFamily="-106" charset="0"/>
        </a:defRPr>
      </a:lvl8pPr>
      <a:lvl9pPr marL="1828610" algn="l" rtl="0" fontAlgn="base">
        <a:spcBef>
          <a:spcPct val="0"/>
        </a:spcBef>
        <a:spcAft>
          <a:spcPct val="0"/>
        </a:spcAft>
        <a:defRPr sz="3200" b="1">
          <a:solidFill>
            <a:schemeClr val="bg1"/>
          </a:solidFill>
          <a:latin typeface="Arial" pitchFamily="-106" charset="0"/>
          <a:ea typeface="ＭＳ Ｐゴシック" pitchFamily="-106" charset="-128"/>
          <a:cs typeface="Arial" pitchFamily="-106" charset="0"/>
        </a:defRPr>
      </a:lvl9pPr>
    </p:titleStyle>
    <p:bodyStyle>
      <a:lvl1pPr marL="274609" indent="-274609" algn="l" rtl="0" eaLnBrk="0" fontAlgn="base" hangingPunct="0">
        <a:spcBef>
          <a:spcPct val="20000"/>
        </a:spcBef>
        <a:spcAft>
          <a:spcPct val="40000"/>
        </a:spcAft>
        <a:buChar char="•"/>
        <a:defRPr sz="2400">
          <a:solidFill>
            <a:schemeClr val="bg1"/>
          </a:solidFill>
          <a:latin typeface="+mn-lt"/>
          <a:ea typeface="+mn-ea"/>
          <a:cs typeface="+mn-cs"/>
        </a:defRPr>
      </a:lvl1pPr>
      <a:lvl2pPr marL="742873" indent="-285720" algn="l" rtl="0" eaLnBrk="0" fontAlgn="base" hangingPunct="0">
        <a:spcBef>
          <a:spcPct val="0"/>
        </a:spcBef>
        <a:spcAft>
          <a:spcPct val="0"/>
        </a:spcAft>
        <a:buChar char="–"/>
        <a:defRPr sz="2200">
          <a:solidFill>
            <a:schemeClr val="bg1"/>
          </a:solidFill>
          <a:latin typeface="+mn-lt"/>
          <a:ea typeface="+mn-ea"/>
          <a:cs typeface="+mn-cs"/>
        </a:defRPr>
      </a:lvl2pPr>
      <a:lvl3pPr marL="1147644" indent="-228577" algn="l" rtl="0" eaLnBrk="0" fontAlgn="base" hangingPunct="0">
        <a:spcBef>
          <a:spcPct val="20000"/>
        </a:spcBef>
        <a:spcAft>
          <a:spcPct val="0"/>
        </a:spcAft>
        <a:buChar char="•"/>
        <a:defRPr sz="2000">
          <a:solidFill>
            <a:schemeClr val="bg1"/>
          </a:solidFill>
          <a:latin typeface="+mn-lt"/>
          <a:ea typeface="+mn-ea"/>
          <a:cs typeface="+mn-cs"/>
        </a:defRPr>
      </a:lvl3pPr>
      <a:lvl4pPr marL="1600034" indent="-228577" algn="l" rtl="0" eaLnBrk="0" fontAlgn="base" hangingPunct="0">
        <a:spcBef>
          <a:spcPct val="20000"/>
        </a:spcBef>
        <a:spcAft>
          <a:spcPct val="0"/>
        </a:spcAft>
        <a:buChar char="–"/>
        <a:defRPr>
          <a:solidFill>
            <a:schemeClr val="bg1"/>
          </a:solidFill>
          <a:latin typeface="+mn-lt"/>
          <a:ea typeface="+mn-ea"/>
          <a:cs typeface="+mn-cs"/>
        </a:defRPr>
      </a:lvl4pPr>
      <a:lvl5pPr marL="2057187" indent="-228577" algn="l" rtl="0" eaLnBrk="0" fontAlgn="base" hangingPunct="0">
        <a:spcBef>
          <a:spcPct val="20000"/>
        </a:spcBef>
        <a:spcAft>
          <a:spcPct val="0"/>
        </a:spcAft>
        <a:buChar char="»"/>
        <a:defRPr sz="1600">
          <a:solidFill>
            <a:schemeClr val="bg1"/>
          </a:solidFill>
          <a:latin typeface="+mn-lt"/>
          <a:ea typeface="+mn-ea"/>
          <a:cs typeface="+mn-cs"/>
        </a:defRPr>
      </a:lvl5pPr>
      <a:lvl6pPr marL="2514340" indent="-228577" algn="l" rtl="0" fontAlgn="base">
        <a:spcBef>
          <a:spcPct val="20000"/>
        </a:spcBef>
        <a:spcAft>
          <a:spcPct val="0"/>
        </a:spcAft>
        <a:buChar char="»"/>
        <a:defRPr sz="1600">
          <a:solidFill>
            <a:schemeClr val="bg1"/>
          </a:solidFill>
          <a:latin typeface="+mn-lt"/>
          <a:ea typeface="+mn-ea"/>
          <a:cs typeface="+mn-cs"/>
        </a:defRPr>
      </a:lvl6pPr>
      <a:lvl7pPr marL="2971492" indent="-228577" algn="l" rtl="0" fontAlgn="base">
        <a:spcBef>
          <a:spcPct val="20000"/>
        </a:spcBef>
        <a:spcAft>
          <a:spcPct val="0"/>
        </a:spcAft>
        <a:buChar char="»"/>
        <a:defRPr sz="1600">
          <a:solidFill>
            <a:schemeClr val="bg1"/>
          </a:solidFill>
          <a:latin typeface="+mn-lt"/>
          <a:ea typeface="+mn-ea"/>
          <a:cs typeface="+mn-cs"/>
        </a:defRPr>
      </a:lvl7pPr>
      <a:lvl8pPr marL="3428645" indent="-228577" algn="l" rtl="0" fontAlgn="base">
        <a:spcBef>
          <a:spcPct val="20000"/>
        </a:spcBef>
        <a:spcAft>
          <a:spcPct val="0"/>
        </a:spcAft>
        <a:buChar char="»"/>
        <a:defRPr sz="1600">
          <a:solidFill>
            <a:schemeClr val="bg1"/>
          </a:solidFill>
          <a:latin typeface="+mn-lt"/>
          <a:ea typeface="+mn-ea"/>
          <a:cs typeface="+mn-cs"/>
        </a:defRPr>
      </a:lvl8pPr>
      <a:lvl9pPr marL="3885797" indent="-228577" algn="l" rtl="0" fontAlgn="base">
        <a:spcBef>
          <a:spcPct val="20000"/>
        </a:spcBef>
        <a:spcAft>
          <a:spcPct val="0"/>
        </a:spcAft>
        <a:buChar char="»"/>
        <a:defRPr sz="1600">
          <a:solidFill>
            <a:schemeClr val="bg1"/>
          </a:solidFill>
          <a:latin typeface="+mn-lt"/>
          <a:ea typeface="+mn-ea"/>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eaLnBrk="1" hangingPunct="1">
              <a:defRPr/>
            </a:pPr>
            <a:fld id="{A5152415-8DC1-40C1-8270-1E80A5A87D94}" type="datetimeFigureOut">
              <a:rPr lang="zh-CN" altLang="en-US">
                <a:solidFill>
                  <a:prstClr val="black">
                    <a:tint val="75000"/>
                  </a:prstClr>
                </a:solidFill>
              </a:rPr>
              <a:pPr eaLnBrk="1" hangingPunct="1">
                <a:defRPr/>
              </a:pPr>
              <a:t>2015/11/26</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eaLnBrk="1" hangingPunct="1">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eaLnBrk="1" hangingPunct="1">
              <a:defRPr/>
            </a:pPr>
            <a:fld id="{02A465AF-6188-4484-B04B-B74684394662}" type="slidenum">
              <a:rPr lang="zh-CN" altLang="en-US">
                <a:solidFill>
                  <a:prstClr val="black">
                    <a:tint val="75000"/>
                  </a:prstClr>
                </a:solidFill>
              </a:rPr>
              <a:pPr eaLnBrk="1" hangingPunct="1">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1975011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18" r:id="rId12"/>
    <p:sldLayoutId id="2147483919" r:id="rId13"/>
    <p:sldLayoutId id="2147483920"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8"/>
          <p:cNvSpPr>
            <a:spLocks noGrp="1" noChangeArrowheads="1"/>
          </p:cNvSpPr>
          <p:nvPr>
            <p:ph type="title"/>
          </p:nvPr>
        </p:nvSpPr>
        <p:spPr bwMode="auto">
          <a:xfrm>
            <a:off x="624417" y="1773238"/>
            <a:ext cx="10972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zh-CN" smtClean="0"/>
              <a:t>Click to edit Master title style</a:t>
            </a:r>
          </a:p>
        </p:txBody>
      </p:sp>
      <p:sp>
        <p:nvSpPr>
          <p:cNvPr id="5123" name="Rectangle 19"/>
          <p:cNvSpPr>
            <a:spLocks noGrp="1" noChangeArrowheads="1"/>
          </p:cNvSpPr>
          <p:nvPr>
            <p:ph type="body" idx="1"/>
          </p:nvPr>
        </p:nvSpPr>
        <p:spPr bwMode="auto">
          <a:xfrm>
            <a:off x="609600" y="2633663"/>
            <a:ext cx="9999133"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zh-CN" smtClean="0"/>
              <a:t>Click to edit Master text styles</a:t>
            </a:r>
          </a:p>
          <a:p>
            <a:pPr lvl="1"/>
            <a:r>
              <a:rPr lang="en-AU" altLang="zh-CN" smtClean="0"/>
              <a:t>Second level</a:t>
            </a:r>
          </a:p>
          <a:p>
            <a:pPr lvl="2"/>
            <a:r>
              <a:rPr lang="en-AU" altLang="zh-CN" smtClean="0"/>
              <a:t>Third level</a:t>
            </a:r>
          </a:p>
          <a:p>
            <a:pPr lvl="3"/>
            <a:r>
              <a:rPr lang="en-AU" altLang="zh-CN" smtClean="0"/>
              <a:t>Fourth level</a:t>
            </a:r>
          </a:p>
          <a:p>
            <a:pPr lvl="4"/>
            <a:r>
              <a:rPr lang="en-AU" altLang="zh-CN" smtClean="0"/>
              <a:t>Fifth level</a:t>
            </a:r>
          </a:p>
        </p:txBody>
      </p:sp>
      <p:sp>
        <p:nvSpPr>
          <p:cNvPr id="16404" name="Rectangle 20"/>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FFFF"/>
                </a:solidFill>
                <a:latin typeface="+mn-lt"/>
                <a:ea typeface="MS PGothic" pitchFamily="34" charset="-128"/>
              </a:defRPr>
            </a:lvl1pPr>
          </a:lstStyle>
          <a:p>
            <a:pPr>
              <a:defRPr/>
            </a:pPr>
            <a:endParaRPr lang="zh-CN" altLang="en-US"/>
          </a:p>
        </p:txBody>
      </p:sp>
      <p:sp>
        <p:nvSpPr>
          <p:cNvPr id="5125" name="Rectangle 26"/>
          <p:cNvSpPr>
            <a:spLocks noChangeArrowheads="1"/>
          </p:cNvSpPr>
          <p:nvPr/>
        </p:nvSpPr>
        <p:spPr bwMode="auto">
          <a:xfrm>
            <a:off x="800100" y="60293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solidFill>
                <a:srgbClr val="FFFFFF"/>
              </a:solidFill>
              <a:latin typeface="Arial" pitchFamily="34" charset="0"/>
              <a:ea typeface="MS PGothic" pitchFamily="34" charset="-128"/>
            </a:endParaRPr>
          </a:p>
        </p:txBody>
      </p:sp>
      <p:pic>
        <p:nvPicPr>
          <p:cNvPr id="5126" name="Picture 28" descr="ICRAR logo small on black 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940329"/>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ea typeface="宋体" pitchFamily="2" charset="-122"/>
        </a:defRPr>
      </a:lvl2pPr>
      <a:lvl3pPr algn="l" rtl="0" eaLnBrk="0" fontAlgn="base" hangingPunct="0">
        <a:spcBef>
          <a:spcPct val="0"/>
        </a:spcBef>
        <a:spcAft>
          <a:spcPct val="0"/>
        </a:spcAft>
        <a:defRPr sz="3200" b="1">
          <a:solidFill>
            <a:schemeClr val="bg1"/>
          </a:solidFill>
          <a:latin typeface="Arial" pitchFamily="34" charset="0"/>
          <a:ea typeface="宋体" pitchFamily="2" charset="-122"/>
        </a:defRPr>
      </a:lvl3pPr>
      <a:lvl4pPr algn="l" rtl="0" eaLnBrk="0" fontAlgn="base" hangingPunct="0">
        <a:spcBef>
          <a:spcPct val="0"/>
        </a:spcBef>
        <a:spcAft>
          <a:spcPct val="0"/>
        </a:spcAft>
        <a:defRPr sz="3200" b="1">
          <a:solidFill>
            <a:schemeClr val="bg1"/>
          </a:solidFill>
          <a:latin typeface="Arial" pitchFamily="34" charset="0"/>
          <a:ea typeface="宋体" pitchFamily="2" charset="-122"/>
        </a:defRPr>
      </a:lvl4pPr>
      <a:lvl5pPr algn="l" rtl="0" eaLnBrk="0" fontAlgn="base" hangingPunct="0">
        <a:spcBef>
          <a:spcPct val="0"/>
        </a:spcBef>
        <a:spcAft>
          <a:spcPct val="0"/>
        </a:spcAft>
        <a:defRPr sz="3200" b="1">
          <a:solidFill>
            <a:schemeClr val="bg1"/>
          </a:solidFill>
          <a:latin typeface="Arial" pitchFamily="34" charset="0"/>
          <a:ea typeface="宋体" pitchFamily="2" charset="-122"/>
        </a:defRPr>
      </a:lvl5pPr>
      <a:lvl6pPr marL="457200" algn="l" rtl="0" fontAlgn="base">
        <a:spcBef>
          <a:spcPct val="0"/>
        </a:spcBef>
        <a:spcAft>
          <a:spcPct val="0"/>
        </a:spcAft>
        <a:defRPr sz="3200" b="1">
          <a:solidFill>
            <a:schemeClr val="bg1"/>
          </a:solidFill>
          <a:latin typeface="Arial" pitchFamily="34" charset="0"/>
          <a:ea typeface="宋体" pitchFamily="2" charset="-122"/>
        </a:defRPr>
      </a:lvl6pPr>
      <a:lvl7pPr marL="914400" algn="l" rtl="0" fontAlgn="base">
        <a:spcBef>
          <a:spcPct val="0"/>
        </a:spcBef>
        <a:spcAft>
          <a:spcPct val="0"/>
        </a:spcAft>
        <a:defRPr sz="3200" b="1">
          <a:solidFill>
            <a:schemeClr val="bg1"/>
          </a:solidFill>
          <a:latin typeface="Arial" pitchFamily="34" charset="0"/>
          <a:ea typeface="宋体" pitchFamily="2" charset="-122"/>
        </a:defRPr>
      </a:lvl7pPr>
      <a:lvl8pPr marL="1371600" algn="l" rtl="0" fontAlgn="base">
        <a:spcBef>
          <a:spcPct val="0"/>
        </a:spcBef>
        <a:spcAft>
          <a:spcPct val="0"/>
        </a:spcAft>
        <a:defRPr sz="3200" b="1">
          <a:solidFill>
            <a:schemeClr val="bg1"/>
          </a:solidFill>
          <a:latin typeface="Arial" pitchFamily="34" charset="0"/>
          <a:ea typeface="宋体" pitchFamily="2" charset="-122"/>
        </a:defRPr>
      </a:lvl8pPr>
      <a:lvl9pPr marL="1828800" algn="l" rtl="0" fontAlgn="base">
        <a:spcBef>
          <a:spcPct val="0"/>
        </a:spcBef>
        <a:spcAft>
          <a:spcPct val="0"/>
        </a:spcAft>
        <a:defRPr sz="3200" b="1">
          <a:solidFill>
            <a:schemeClr val="bg1"/>
          </a:solidFill>
          <a:latin typeface="Arial" pitchFamily="34" charset="0"/>
          <a:ea typeface="宋体" pitchFamily="2" charset="-122"/>
        </a:defRPr>
      </a:lvl9pPr>
    </p:titleStyle>
    <p:bodyStyle>
      <a:lvl1pPr marL="274638" indent="-274638" algn="l" rtl="0" eaLnBrk="0" fontAlgn="base" hangingPunct="0">
        <a:spcBef>
          <a:spcPct val="20000"/>
        </a:spcBef>
        <a:spcAft>
          <a:spcPct val="40000"/>
        </a:spcAft>
        <a:buChar char="•"/>
        <a:defRPr sz="2400">
          <a:solidFill>
            <a:schemeClr val="bg1"/>
          </a:solidFill>
          <a:latin typeface="+mn-lt"/>
          <a:ea typeface="+mn-ea"/>
          <a:cs typeface="+mn-cs"/>
        </a:defRPr>
      </a:lvl1pPr>
      <a:lvl2pPr marL="742950" indent="-285750" algn="l" rtl="0" eaLnBrk="0" fontAlgn="base" hangingPunct="0">
        <a:spcBef>
          <a:spcPct val="0"/>
        </a:spcBef>
        <a:spcAft>
          <a:spcPct val="0"/>
        </a:spcAft>
        <a:buChar char="–"/>
        <a:defRPr sz="2200">
          <a:solidFill>
            <a:schemeClr val="bg1"/>
          </a:solidFill>
          <a:latin typeface="+mn-lt"/>
          <a:ea typeface="+mn-ea"/>
        </a:defRPr>
      </a:lvl2pPr>
      <a:lvl3pPr marL="1147763" indent="-228600" algn="l" rtl="0" eaLnBrk="0" fontAlgn="base" hangingPunct="0">
        <a:spcBef>
          <a:spcPct val="20000"/>
        </a:spcBef>
        <a:spcAft>
          <a:spcPct val="0"/>
        </a:spcAft>
        <a:buChar char="•"/>
        <a:defRPr sz="2000">
          <a:solidFill>
            <a:schemeClr val="bg1"/>
          </a:solidFill>
          <a:latin typeface="+mn-lt"/>
          <a:ea typeface="+mn-ea"/>
        </a:defRPr>
      </a:lvl3pPr>
      <a:lvl4pPr marL="1600200" indent="-228600" algn="l" rtl="0" eaLnBrk="0" fontAlgn="base" hangingPunct="0">
        <a:spcBef>
          <a:spcPct val="20000"/>
        </a:spcBef>
        <a:spcAft>
          <a:spcPct val="0"/>
        </a:spcAft>
        <a:buChar char="–"/>
        <a:defRPr>
          <a:solidFill>
            <a:schemeClr val="bg1"/>
          </a:solidFill>
          <a:latin typeface="+mn-lt"/>
          <a:ea typeface="+mn-ea"/>
        </a:defRPr>
      </a:lvl4pPr>
      <a:lvl5pPr marL="2057400" indent="-228600" algn="l" rtl="0" eaLnBrk="0" fontAlgn="base" hangingPunct="0">
        <a:spcBef>
          <a:spcPct val="20000"/>
        </a:spcBef>
        <a:spcAft>
          <a:spcPct val="0"/>
        </a:spcAft>
        <a:buChar char="»"/>
        <a:defRPr sz="1600">
          <a:solidFill>
            <a:schemeClr val="bg1"/>
          </a:solidFill>
          <a:latin typeface="+mn-lt"/>
          <a:ea typeface="+mn-ea"/>
        </a:defRPr>
      </a:lvl5pPr>
      <a:lvl6pPr marL="2514600" indent="-228600" algn="l" rtl="0" fontAlgn="base">
        <a:spcBef>
          <a:spcPct val="20000"/>
        </a:spcBef>
        <a:spcAft>
          <a:spcPct val="0"/>
        </a:spcAft>
        <a:buChar char="»"/>
        <a:defRPr sz="1600">
          <a:solidFill>
            <a:schemeClr val="bg1"/>
          </a:solidFill>
          <a:latin typeface="+mn-lt"/>
          <a:ea typeface="+mn-ea"/>
        </a:defRPr>
      </a:lvl6pPr>
      <a:lvl7pPr marL="2971800" indent="-228600" algn="l" rtl="0" fontAlgn="base">
        <a:spcBef>
          <a:spcPct val="20000"/>
        </a:spcBef>
        <a:spcAft>
          <a:spcPct val="0"/>
        </a:spcAft>
        <a:buChar char="»"/>
        <a:defRPr sz="1600">
          <a:solidFill>
            <a:schemeClr val="bg1"/>
          </a:solidFill>
          <a:latin typeface="+mn-lt"/>
          <a:ea typeface="+mn-ea"/>
        </a:defRPr>
      </a:lvl7pPr>
      <a:lvl8pPr marL="3429000" indent="-228600" algn="l" rtl="0" fontAlgn="base">
        <a:spcBef>
          <a:spcPct val="20000"/>
        </a:spcBef>
        <a:spcAft>
          <a:spcPct val="0"/>
        </a:spcAft>
        <a:buChar char="»"/>
        <a:defRPr sz="1600">
          <a:solidFill>
            <a:schemeClr val="bg1"/>
          </a:solidFill>
          <a:latin typeface="+mn-lt"/>
          <a:ea typeface="+mn-ea"/>
        </a:defRPr>
      </a:lvl8pPr>
      <a:lvl9pPr marL="3886200" indent="-228600" algn="l" rtl="0" fontAlgn="base">
        <a:spcBef>
          <a:spcPct val="20000"/>
        </a:spcBef>
        <a:spcAft>
          <a:spcPct val="0"/>
        </a:spcAft>
        <a:buChar char="»"/>
        <a:defRPr sz="16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ctrTitle"/>
          </p:nvPr>
        </p:nvSpPr>
        <p:spPr>
          <a:xfrm>
            <a:off x="1524000" y="2130430"/>
            <a:ext cx="9144000" cy="2018651"/>
          </a:xfrm>
        </p:spPr>
        <p:txBody>
          <a:bodyPr/>
          <a:lstStyle/>
          <a:p>
            <a:pPr eaLnBrk="1" hangingPunct="1"/>
            <a:r>
              <a:rPr lang="zh-CN" altLang="en-US" dirty="0" smtClean="0">
                <a:latin typeface="Adobe 黑体 Std R" pitchFamily="34" charset="-122"/>
                <a:ea typeface="Adobe 黑体 Std R" pitchFamily="34" charset="-122"/>
              </a:rPr>
              <a:t>天文大数据应用若干问题探讨</a:t>
            </a:r>
            <a:endParaRPr lang="zh-CN" altLang="en-US" sz="1600" dirty="0">
              <a:latin typeface="Adobe 黑体 Std R" pitchFamily="34" charset="-122"/>
              <a:ea typeface="Adobe 黑体 Std R" pitchFamily="34" charset="-122"/>
            </a:endParaRPr>
          </a:p>
        </p:txBody>
      </p:sp>
      <p:sp>
        <p:nvSpPr>
          <p:cNvPr id="2" name="副标题 1"/>
          <p:cNvSpPr>
            <a:spLocks noGrp="1"/>
          </p:cNvSpPr>
          <p:nvPr>
            <p:ph type="subTitle" idx="1"/>
          </p:nvPr>
        </p:nvSpPr>
        <p:spPr>
          <a:xfrm>
            <a:off x="3971764" y="4653136"/>
            <a:ext cx="4248472" cy="1512168"/>
          </a:xfrm>
        </p:spPr>
        <p:txBody>
          <a:bodyPr/>
          <a:lstStyle/>
          <a:p>
            <a:r>
              <a:rPr lang="zh-CN" altLang="en-US" sz="2800" dirty="0" smtClean="0">
                <a:latin typeface="华文楷体" pitchFamily="2" charset="-122"/>
                <a:ea typeface="华文楷体" pitchFamily="2" charset="-122"/>
              </a:rPr>
              <a:t>中国科学院国家天文台</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信息与计算中心</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凌茵</a:t>
            </a:r>
            <a:endParaRPr lang="en-US" altLang="zh-CN" sz="2800" dirty="0">
              <a:latin typeface="华文楷体" pitchFamily="2" charset="-122"/>
              <a:ea typeface="华文楷体" pitchFamily="2" charset="-122"/>
            </a:endParaRPr>
          </a:p>
        </p:txBody>
      </p:sp>
    </p:spTree>
    <p:extLst>
      <p:ext uri="{BB962C8B-B14F-4D97-AF65-F5344CB8AC3E}">
        <p14:creationId xmlns:p14="http://schemas.microsoft.com/office/powerpoint/2010/main" val="67185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LOFAR – </a:t>
            </a:r>
            <a:r>
              <a:rPr lang="zh-CN" altLang="en-US" dirty="0" smtClean="0"/>
              <a:t>低频射电天文阵列</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5795" y="2708921"/>
            <a:ext cx="3816424" cy="2921213"/>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2219" y="1600210"/>
            <a:ext cx="3802173" cy="2950486"/>
          </a:xfrm>
          <a:prstGeom prst="rect">
            <a:avLst/>
          </a:prstGeom>
        </p:spPr>
      </p:pic>
      <p:sp>
        <p:nvSpPr>
          <p:cNvPr id="6" name="矩形 5"/>
          <p:cNvSpPr/>
          <p:nvPr/>
        </p:nvSpPr>
        <p:spPr>
          <a:xfrm>
            <a:off x="6544166" y="5399301"/>
            <a:ext cx="1568058" cy="461665"/>
          </a:xfrm>
          <a:prstGeom prst="rect">
            <a:avLst/>
          </a:prstGeom>
        </p:spPr>
        <p:txBody>
          <a:bodyPr wrap="none">
            <a:spAutoFit/>
          </a:bodyPr>
          <a:lstStyle/>
          <a:p>
            <a:r>
              <a:rPr lang="en-US" altLang="zh-CN" dirty="0">
                <a:solidFill>
                  <a:srgbClr val="00B050"/>
                </a:solidFill>
              </a:rPr>
              <a:t>100TB/day</a:t>
            </a:r>
            <a:endParaRPr lang="zh-CN" altLang="en-US" dirty="0">
              <a:solidFill>
                <a:srgbClr val="00B050"/>
              </a:solidFill>
            </a:endParaRPr>
          </a:p>
        </p:txBody>
      </p:sp>
    </p:spTree>
    <p:extLst>
      <p:ext uri="{BB962C8B-B14F-4D97-AF65-F5344CB8AC3E}">
        <p14:creationId xmlns:p14="http://schemas.microsoft.com/office/powerpoint/2010/main" val="4239860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大型巡天项目</a:t>
            </a:r>
            <a:endParaRPr lang="zh-CN" altLang="en-US" dirty="0"/>
          </a:p>
        </p:txBody>
      </p:sp>
      <p:sp>
        <p:nvSpPr>
          <p:cNvPr id="3" name="内容占位符 2"/>
          <p:cNvSpPr>
            <a:spLocks noGrp="1"/>
          </p:cNvSpPr>
          <p:nvPr>
            <p:ph idx="1"/>
          </p:nvPr>
        </p:nvSpPr>
        <p:spPr>
          <a:xfrm>
            <a:off x="1991544" y="1495326"/>
            <a:ext cx="7776864" cy="4525963"/>
          </a:xfrm>
        </p:spPr>
        <p:txBody>
          <a:bodyPr/>
          <a:lstStyle/>
          <a:p>
            <a:r>
              <a:rPr lang="en-US" altLang="zh-CN" sz="2000" dirty="0"/>
              <a:t>SDSS </a:t>
            </a:r>
          </a:p>
          <a:p>
            <a:pPr lvl="1"/>
            <a:r>
              <a:rPr lang="en-US" altLang="zh-CN" sz="2000" dirty="0"/>
              <a:t>Through visible-light survey of one-third of the celestial sphere, obtaining positions and brightness for a billion stars, galaxies and quasars along with spectra of a million objects.</a:t>
            </a:r>
          </a:p>
          <a:p>
            <a:pPr lvl="1"/>
            <a:r>
              <a:rPr lang="en-US" altLang="zh-CN" sz="2000" dirty="0"/>
              <a:t>200GB/night</a:t>
            </a:r>
            <a:r>
              <a:rPr lang="zh-CN" altLang="en-US" sz="2000" dirty="0"/>
              <a:t>，</a:t>
            </a:r>
            <a:r>
              <a:rPr lang="en-US" altLang="zh-CN" sz="2000" dirty="0"/>
              <a:t>40TB</a:t>
            </a:r>
          </a:p>
          <a:p>
            <a:r>
              <a:rPr lang="en-US" altLang="zh-CN" sz="2000" dirty="0" err="1"/>
              <a:t>PanSTARRS</a:t>
            </a:r>
            <a:endParaRPr lang="en-US" altLang="zh-CN" sz="2000" dirty="0"/>
          </a:p>
          <a:p>
            <a:pPr lvl="1"/>
            <a:r>
              <a:rPr lang="en-US" altLang="zh-CN" sz="2000" dirty="0"/>
              <a:t>40</a:t>
            </a:r>
            <a:r>
              <a:rPr lang="zh-CN" altLang="en-US" sz="2000" dirty="0"/>
              <a:t> </a:t>
            </a:r>
            <a:r>
              <a:rPr lang="en-US" altLang="zh-CN" sz="2000" dirty="0"/>
              <a:t>PB</a:t>
            </a:r>
          </a:p>
          <a:p>
            <a:r>
              <a:rPr lang="en-US" altLang="zh-CN" sz="2000" dirty="0"/>
              <a:t>WISE</a:t>
            </a:r>
          </a:p>
          <a:p>
            <a:r>
              <a:rPr lang="en-US" altLang="zh-CN" sz="2000" dirty="0"/>
              <a:t>Gaia</a:t>
            </a:r>
          </a:p>
          <a:p>
            <a:r>
              <a:rPr lang="zh-CN" altLang="en-US" sz="2000" dirty="0"/>
              <a:t>现代数字巡天计划取得瞩目的科学成果，改变了天文学的研究模式和天文学家的思维模式。</a:t>
            </a:r>
            <a:endParaRPr lang="en-US" altLang="zh-CN" sz="2000" dirty="0"/>
          </a:p>
          <a:p>
            <a:r>
              <a:rPr lang="zh-CN" altLang="en-US" sz="2000" dirty="0"/>
              <a:t>基于现代巡天数据资源，科研人员不依赖于望远镜也能做出漂亮的研究成果。</a:t>
            </a:r>
            <a:endParaRPr lang="en-US" altLang="zh-CN" sz="2000" dirty="0"/>
          </a:p>
          <a:p>
            <a:r>
              <a:rPr lang="zh-CN" altLang="en-US" sz="2000" dirty="0"/>
              <a:t>新一代概要式巡天能够实现对大面积天区的快速、多次扫描，从而产生很多倍于传统数字巡天的数据量</a:t>
            </a:r>
          </a:p>
        </p:txBody>
      </p:sp>
    </p:spTree>
    <p:extLst>
      <p:ext uri="{BB962C8B-B14F-4D97-AF65-F5344CB8AC3E}">
        <p14:creationId xmlns:p14="http://schemas.microsoft.com/office/powerpoint/2010/main" val="460192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大型巡天</a:t>
            </a:r>
            <a:r>
              <a:rPr lang="zh-CN" altLang="en-US" dirty="0" smtClean="0"/>
              <a:t>项目 </a:t>
            </a:r>
            <a:r>
              <a:rPr lang="en-US" altLang="zh-CN" dirty="0" smtClean="0"/>
              <a:t>- SDSS</a:t>
            </a:r>
            <a:endParaRPr lang="zh-CN" altLang="en-US" dirty="0"/>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512" y="1772816"/>
            <a:ext cx="4561002" cy="3456384"/>
          </a:xfrm>
        </p:spPr>
      </p:pic>
      <p:sp>
        <p:nvSpPr>
          <p:cNvPr id="7" name="矩形 6"/>
          <p:cNvSpPr/>
          <p:nvPr/>
        </p:nvSpPr>
        <p:spPr>
          <a:xfrm>
            <a:off x="6528048" y="3429000"/>
            <a:ext cx="3762568" cy="3046988"/>
          </a:xfrm>
          <a:prstGeom prst="rect">
            <a:avLst/>
          </a:prstGeom>
        </p:spPr>
        <p:txBody>
          <a:bodyPr wrap="none">
            <a:spAutoFit/>
          </a:bodyPr>
          <a:lstStyle/>
          <a:p>
            <a:pPr marL="342900" indent="-342900">
              <a:buFontTx/>
              <a:buChar char="-"/>
            </a:pPr>
            <a:r>
              <a:rPr lang="zh-CN" altLang="en-US" dirty="0"/>
              <a:t>发现红移高于</a:t>
            </a:r>
            <a:r>
              <a:rPr lang="en-US" altLang="zh-CN" dirty="0"/>
              <a:t>6</a:t>
            </a:r>
            <a:r>
              <a:rPr lang="zh-CN" altLang="en-US" dirty="0"/>
              <a:t>的类星体</a:t>
            </a:r>
            <a:endParaRPr lang="en-US" altLang="zh-CN" dirty="0"/>
          </a:p>
          <a:p>
            <a:pPr marL="342900" indent="-342900">
              <a:buFontTx/>
              <a:buChar char="-"/>
            </a:pPr>
            <a:r>
              <a:rPr lang="zh-CN" altLang="en-US" dirty="0"/>
              <a:t>褐矮星</a:t>
            </a:r>
            <a:endParaRPr lang="en-US" altLang="zh-CN" dirty="0"/>
          </a:p>
          <a:p>
            <a:pPr marL="342900" indent="-342900">
              <a:buFontTx/>
              <a:buChar char="-"/>
            </a:pPr>
            <a:r>
              <a:rPr lang="zh-CN" altLang="en-US" dirty="0"/>
              <a:t>引力透镜</a:t>
            </a:r>
            <a:endParaRPr lang="en-US" altLang="zh-CN" dirty="0"/>
          </a:p>
          <a:p>
            <a:pPr marL="342900" indent="-342900">
              <a:buFontTx/>
              <a:buChar char="-"/>
            </a:pPr>
            <a:r>
              <a:rPr lang="zh-CN" altLang="en-US" dirty="0"/>
              <a:t>银河系的子结构</a:t>
            </a:r>
            <a:endParaRPr lang="en-US" altLang="zh-CN" dirty="0"/>
          </a:p>
          <a:p>
            <a:pPr marL="342900" indent="-342900">
              <a:buFontTx/>
              <a:buChar char="-"/>
            </a:pPr>
            <a:r>
              <a:rPr lang="zh-CN" altLang="en-US" dirty="0"/>
              <a:t>小的低表面亮度星系</a:t>
            </a:r>
            <a:endParaRPr lang="en-US" altLang="zh-CN" dirty="0"/>
          </a:p>
          <a:p>
            <a:pPr marL="342900" indent="-342900">
              <a:buFontTx/>
              <a:buChar char="-"/>
            </a:pPr>
            <a:r>
              <a:rPr lang="zh-CN" altLang="en-US" dirty="0"/>
              <a:t>超高速星</a:t>
            </a:r>
            <a:endParaRPr lang="en-US" altLang="zh-CN" dirty="0"/>
          </a:p>
          <a:p>
            <a:pPr marL="342900" indent="-342900">
              <a:buFontTx/>
              <a:buChar char="-"/>
            </a:pPr>
            <a:r>
              <a:rPr lang="zh-CN" altLang="en-US" dirty="0"/>
              <a:t>重子声波振荡</a:t>
            </a:r>
            <a:endParaRPr lang="en-US" altLang="zh-CN" dirty="0"/>
          </a:p>
          <a:p>
            <a:pPr marL="342900" indent="-342900">
              <a:buFontTx/>
              <a:buChar char="-"/>
            </a:pPr>
            <a:r>
              <a:rPr lang="zh-CN" altLang="en-US" dirty="0"/>
              <a:t>小行星家族</a:t>
            </a:r>
          </a:p>
        </p:txBody>
      </p:sp>
    </p:spTree>
    <p:extLst>
      <p:ext uri="{BB962C8B-B14F-4D97-AF65-F5344CB8AC3E}">
        <p14:creationId xmlns:p14="http://schemas.microsoft.com/office/powerpoint/2010/main" val="835036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大型巡天项目 </a:t>
            </a:r>
            <a:r>
              <a:rPr lang="zh-CN" altLang="en-US" dirty="0" smtClean="0"/>
              <a:t> </a:t>
            </a:r>
            <a:r>
              <a:rPr lang="en-US" altLang="zh-CN" dirty="0" smtClean="0"/>
              <a:t>Pan-STARRS</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40" y="1700808"/>
            <a:ext cx="4624514" cy="4608512"/>
          </a:xfrm>
        </p:spPr>
      </p:pic>
      <p:sp>
        <p:nvSpPr>
          <p:cNvPr id="5" name="矩形 4"/>
          <p:cNvSpPr/>
          <p:nvPr/>
        </p:nvSpPr>
        <p:spPr>
          <a:xfrm>
            <a:off x="6384033" y="1628801"/>
            <a:ext cx="4224233" cy="4893647"/>
          </a:xfrm>
          <a:prstGeom prst="rect">
            <a:avLst/>
          </a:prstGeom>
        </p:spPr>
        <p:txBody>
          <a:bodyPr wrap="none">
            <a:spAutoFit/>
          </a:bodyPr>
          <a:lstStyle/>
          <a:p>
            <a:pPr marL="342900" indent="-342900">
              <a:buFontTx/>
              <a:buChar char="-"/>
            </a:pPr>
            <a:r>
              <a:rPr lang="zh-CN" altLang="en-US" dirty="0"/>
              <a:t>太阳系内天体</a:t>
            </a:r>
            <a:endParaRPr lang="en-US" altLang="zh-CN" dirty="0"/>
          </a:p>
          <a:p>
            <a:pPr marL="342900" indent="-342900">
              <a:buFontTx/>
              <a:buChar char="-"/>
            </a:pPr>
            <a:r>
              <a:rPr lang="zh-CN" altLang="en-US" dirty="0"/>
              <a:t>太阳系外天体</a:t>
            </a:r>
            <a:endParaRPr lang="en-US" altLang="zh-CN" dirty="0"/>
          </a:p>
          <a:p>
            <a:pPr marL="342900" indent="-342900">
              <a:buFontTx/>
              <a:buChar char="-"/>
            </a:pPr>
            <a:r>
              <a:rPr lang="zh-CN" altLang="en-US" dirty="0"/>
              <a:t>低质量恒星，褐矮星，</a:t>
            </a:r>
            <a:endParaRPr lang="en-US" altLang="zh-CN" dirty="0"/>
          </a:p>
          <a:p>
            <a:r>
              <a:rPr lang="zh-CN" altLang="en-US" dirty="0"/>
              <a:t>     年轻恒星</a:t>
            </a:r>
            <a:endParaRPr lang="en-US" altLang="zh-CN" dirty="0"/>
          </a:p>
          <a:p>
            <a:pPr marL="342900" indent="-342900">
              <a:buFontTx/>
              <a:buChar char="-"/>
            </a:pPr>
            <a:r>
              <a:rPr lang="zh-CN" altLang="en-US" dirty="0"/>
              <a:t>地外行星搜索</a:t>
            </a:r>
            <a:endParaRPr lang="en-US" altLang="zh-CN" dirty="0"/>
          </a:p>
          <a:p>
            <a:pPr marL="342900" indent="-342900">
              <a:buFontTx/>
              <a:buChar char="-"/>
            </a:pPr>
            <a:r>
              <a:rPr lang="zh-CN" altLang="en-US" dirty="0"/>
              <a:t>银河系结构和本星系群</a:t>
            </a:r>
            <a:endParaRPr lang="en-US" altLang="zh-CN" dirty="0"/>
          </a:p>
          <a:p>
            <a:pPr marL="342900" indent="-342900">
              <a:buFontTx/>
              <a:buChar char="-"/>
            </a:pPr>
            <a:r>
              <a:rPr lang="en-US" altLang="zh-CN" dirty="0"/>
              <a:t>M31</a:t>
            </a:r>
            <a:r>
              <a:rPr lang="zh-CN" altLang="en-US" dirty="0"/>
              <a:t>深度巡天</a:t>
            </a:r>
            <a:endParaRPr lang="en-US" altLang="zh-CN" dirty="0"/>
          </a:p>
          <a:p>
            <a:pPr marL="342900" indent="-342900">
              <a:buFontTx/>
              <a:buChar char="-"/>
            </a:pPr>
            <a:r>
              <a:rPr lang="zh-CN" altLang="en-US" dirty="0"/>
              <a:t>大质恒星和超新星前身星</a:t>
            </a:r>
            <a:endParaRPr lang="en-US" altLang="zh-CN" dirty="0"/>
          </a:p>
          <a:p>
            <a:pPr marL="342900" indent="-342900">
              <a:buFontTx/>
              <a:buChar char="-"/>
            </a:pPr>
            <a:r>
              <a:rPr lang="zh-CN" altLang="en-US" dirty="0"/>
              <a:t>基于变源和暂源的宇宙学</a:t>
            </a:r>
            <a:endParaRPr lang="en-US" altLang="zh-CN" dirty="0"/>
          </a:p>
          <a:p>
            <a:pPr marL="342900" indent="-342900">
              <a:buFontTx/>
              <a:buChar char="-"/>
            </a:pPr>
            <a:r>
              <a:rPr lang="zh-CN" altLang="en-US" dirty="0"/>
              <a:t>星系特性</a:t>
            </a:r>
            <a:endParaRPr lang="en-US" altLang="zh-CN" dirty="0"/>
          </a:p>
          <a:p>
            <a:pPr marL="342900" indent="-342900">
              <a:buFontTx/>
              <a:buChar char="-"/>
            </a:pPr>
            <a:r>
              <a:rPr lang="zh-CN" altLang="en-US" dirty="0"/>
              <a:t>活动星系核和高红移类星体</a:t>
            </a:r>
            <a:endParaRPr lang="en-US" altLang="zh-CN" dirty="0"/>
          </a:p>
          <a:p>
            <a:pPr marL="342900" indent="-342900">
              <a:buFontTx/>
              <a:buChar char="-"/>
            </a:pPr>
            <a:r>
              <a:rPr lang="zh-CN" altLang="en-US" dirty="0"/>
              <a:t>宇宙学透镜</a:t>
            </a:r>
            <a:endParaRPr lang="en-US" altLang="zh-CN" dirty="0"/>
          </a:p>
          <a:p>
            <a:pPr marL="342900" indent="-342900">
              <a:buFontTx/>
              <a:buChar char="-"/>
            </a:pPr>
            <a:r>
              <a:rPr lang="zh-CN" altLang="en-US" dirty="0"/>
              <a:t>大尺度结构</a:t>
            </a:r>
          </a:p>
        </p:txBody>
      </p:sp>
    </p:spTree>
    <p:extLst>
      <p:ext uri="{BB962C8B-B14F-4D97-AF65-F5344CB8AC3E}">
        <p14:creationId xmlns:p14="http://schemas.microsoft.com/office/powerpoint/2010/main" val="2648469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海量的天文数据</a:t>
            </a:r>
            <a:endParaRPr lang="zh-CN" altLang="en-US" dirty="0"/>
          </a:p>
        </p:txBody>
      </p:sp>
      <p:sp>
        <p:nvSpPr>
          <p:cNvPr id="3" name="内容占位符 2"/>
          <p:cNvSpPr>
            <a:spLocks noGrp="1"/>
          </p:cNvSpPr>
          <p:nvPr>
            <p:ph idx="1"/>
          </p:nvPr>
        </p:nvSpPr>
        <p:spPr/>
        <p:txBody>
          <a:bodyPr/>
          <a:lstStyle/>
          <a:p>
            <a:r>
              <a:rPr lang="zh-CN" altLang="en-US" dirty="0" smtClean="0"/>
              <a:t>多天线                           </a:t>
            </a:r>
            <a:endParaRPr lang="en-US" altLang="zh-CN" dirty="0" smtClean="0"/>
          </a:p>
          <a:p>
            <a:r>
              <a:rPr lang="zh-CN" altLang="en-US" dirty="0" smtClean="0"/>
              <a:t>多维</a:t>
            </a:r>
            <a:endParaRPr lang="en-US" altLang="zh-CN" dirty="0" smtClean="0"/>
          </a:p>
          <a:p>
            <a:r>
              <a:rPr lang="zh-CN" altLang="en-US" dirty="0" smtClean="0"/>
              <a:t>多波段</a:t>
            </a:r>
            <a:endParaRPr lang="en-US" altLang="zh-CN" dirty="0" smtClean="0"/>
          </a:p>
          <a:p>
            <a:r>
              <a:rPr lang="zh-CN" altLang="en-US" dirty="0" smtClean="0"/>
              <a:t>多通道</a:t>
            </a:r>
            <a:endParaRPr lang="en-US" altLang="zh-CN" dirty="0" smtClean="0"/>
          </a:p>
          <a:p>
            <a:r>
              <a:rPr lang="zh-CN" altLang="en-US" dirty="0" smtClean="0"/>
              <a:t>巡天</a:t>
            </a:r>
            <a:endParaRPr lang="en-US" altLang="zh-CN" dirty="0" smtClean="0"/>
          </a:p>
          <a:p>
            <a:r>
              <a:rPr lang="zh-CN" altLang="en-US" dirty="0" smtClean="0"/>
              <a:t>千兆兆字节 </a:t>
            </a:r>
            <a:r>
              <a:rPr lang="en-US" altLang="zh-CN" dirty="0" smtClean="0"/>
              <a:t>(Petabytes)</a:t>
            </a:r>
          </a:p>
          <a:p>
            <a:pPr marL="0" indent="0">
              <a:buNone/>
            </a:pPr>
            <a:endParaRPr lang="en-US" altLang="zh-CN" dirty="0" smtClean="0"/>
          </a:p>
          <a:p>
            <a:endParaRPr lang="zh-CN" altLang="en-US" dirty="0"/>
          </a:p>
        </p:txBody>
      </p:sp>
    </p:spTree>
    <p:extLst>
      <p:ext uri="{BB962C8B-B14F-4D97-AF65-F5344CB8AC3E}">
        <p14:creationId xmlns:p14="http://schemas.microsoft.com/office/powerpoint/2010/main" val="1417870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天文数据的特点</a:t>
            </a:r>
            <a:endParaRPr lang="zh-CN" altLang="en-US" dirty="0"/>
          </a:p>
        </p:txBody>
      </p:sp>
      <p:sp>
        <p:nvSpPr>
          <p:cNvPr id="3" name="内容占位符 2"/>
          <p:cNvSpPr>
            <a:spLocks noGrp="1"/>
          </p:cNvSpPr>
          <p:nvPr>
            <p:ph idx="1"/>
          </p:nvPr>
        </p:nvSpPr>
        <p:spPr>
          <a:xfrm>
            <a:off x="1991544" y="1484785"/>
            <a:ext cx="7776864" cy="4525963"/>
          </a:xfrm>
        </p:spPr>
        <p:txBody>
          <a:bodyPr/>
          <a:lstStyle/>
          <a:p>
            <a:r>
              <a:rPr lang="zh-CN" altLang="en-US" dirty="0" smtClean="0"/>
              <a:t>复杂性</a:t>
            </a:r>
            <a:endParaRPr lang="en-US" altLang="zh-CN" dirty="0" smtClean="0"/>
          </a:p>
          <a:p>
            <a:r>
              <a:rPr lang="zh-CN" altLang="en-US" dirty="0" smtClean="0"/>
              <a:t>海量性</a:t>
            </a:r>
            <a:endParaRPr lang="en-US" altLang="zh-CN" dirty="0" smtClean="0"/>
          </a:p>
          <a:p>
            <a:r>
              <a:rPr lang="zh-CN" altLang="en-US" dirty="0" smtClean="0"/>
              <a:t>分布性</a:t>
            </a:r>
            <a:endParaRPr lang="en-US" altLang="zh-CN" dirty="0" smtClean="0"/>
          </a:p>
          <a:p>
            <a:r>
              <a:rPr lang="zh-CN" altLang="en-US" dirty="0" smtClean="0"/>
              <a:t>异构性</a:t>
            </a:r>
            <a:endParaRPr lang="en-US" altLang="zh-CN" dirty="0" smtClean="0"/>
          </a:p>
          <a:p>
            <a:r>
              <a:rPr lang="zh-CN" altLang="en-US" dirty="0" smtClean="0"/>
              <a:t>数据属性之间的非线性关系</a:t>
            </a:r>
            <a:endParaRPr lang="en-US" altLang="zh-CN" dirty="0" smtClean="0"/>
          </a:p>
          <a:p>
            <a:r>
              <a:rPr lang="zh-CN" altLang="en-US" dirty="0" smtClean="0"/>
              <a:t>高维性</a:t>
            </a:r>
            <a:endParaRPr lang="en-US" altLang="zh-CN" dirty="0" smtClean="0"/>
          </a:p>
          <a:p>
            <a:r>
              <a:rPr lang="zh-CN" altLang="en-US" dirty="0" smtClean="0"/>
              <a:t>缺值或坏标记</a:t>
            </a:r>
            <a:endParaRPr lang="en-US" altLang="zh-CN" dirty="0" smtClean="0"/>
          </a:p>
          <a:p>
            <a:r>
              <a:rPr lang="zh-CN" altLang="en-US" dirty="0"/>
              <a:t>开放性</a:t>
            </a:r>
          </a:p>
        </p:txBody>
      </p:sp>
    </p:spTree>
    <p:extLst>
      <p:ext uri="{BB962C8B-B14F-4D97-AF65-F5344CB8AC3E}">
        <p14:creationId xmlns:p14="http://schemas.microsoft.com/office/powerpoint/2010/main" val="245885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天文大数据时代</a:t>
            </a:r>
            <a:endParaRPr lang="zh-CN" altLang="en-US" dirty="0"/>
          </a:p>
        </p:txBody>
      </p:sp>
      <p:sp>
        <p:nvSpPr>
          <p:cNvPr id="3" name="内容占位符 2"/>
          <p:cNvSpPr>
            <a:spLocks noGrp="1"/>
          </p:cNvSpPr>
          <p:nvPr>
            <p:ph idx="1"/>
          </p:nvPr>
        </p:nvSpPr>
        <p:spPr/>
        <p:txBody>
          <a:bodyPr/>
          <a:lstStyle/>
          <a:p>
            <a:r>
              <a:rPr lang="zh-CN" altLang="en-US" dirty="0" smtClean="0"/>
              <a:t>大数据的</a:t>
            </a:r>
            <a:r>
              <a:rPr lang="en-US" altLang="zh-CN" dirty="0" smtClean="0"/>
              <a:t>4V</a:t>
            </a:r>
            <a:r>
              <a:rPr lang="zh-CN" altLang="en-US" dirty="0" smtClean="0"/>
              <a:t>特性</a:t>
            </a:r>
            <a:r>
              <a:rPr lang="en-US" altLang="zh-CN" dirty="0" smtClean="0"/>
              <a:t>-</a:t>
            </a:r>
            <a:r>
              <a:rPr lang="zh-CN" altLang="en-US" dirty="0" smtClean="0"/>
              <a:t>大体量</a:t>
            </a:r>
            <a:r>
              <a:rPr lang="en-US" altLang="zh-CN" dirty="0" smtClean="0"/>
              <a:t>(Volume),</a:t>
            </a:r>
            <a:r>
              <a:rPr lang="zh-CN" altLang="en-US" dirty="0" smtClean="0"/>
              <a:t>高速度</a:t>
            </a:r>
            <a:r>
              <a:rPr lang="en-US" altLang="zh-CN" dirty="0" smtClean="0"/>
              <a:t>(Velocity),</a:t>
            </a:r>
            <a:r>
              <a:rPr lang="zh-CN" altLang="en-US" dirty="0" smtClean="0"/>
              <a:t>多样化</a:t>
            </a:r>
            <a:r>
              <a:rPr lang="en-US" altLang="zh-CN" dirty="0" smtClean="0"/>
              <a:t>(Variety),</a:t>
            </a:r>
            <a:r>
              <a:rPr lang="zh-CN" altLang="en-US" dirty="0" smtClean="0"/>
              <a:t>和真实</a:t>
            </a:r>
            <a:r>
              <a:rPr lang="zh-CN" altLang="en-US" dirty="0"/>
              <a:t>性</a:t>
            </a:r>
            <a:r>
              <a:rPr lang="en-US" altLang="zh-CN" dirty="0" smtClean="0"/>
              <a:t>(Veracity)</a:t>
            </a:r>
            <a:r>
              <a:rPr lang="zh-CN" altLang="en-US" dirty="0" smtClean="0"/>
              <a:t>都可适用于天文数据</a:t>
            </a:r>
            <a:endParaRPr lang="en-US" altLang="zh-CN" dirty="0" smtClean="0"/>
          </a:p>
          <a:p>
            <a:r>
              <a:rPr lang="zh-CN" altLang="en-US" dirty="0" smtClean="0"/>
              <a:t>天文学步入网络化、信息化与大数据时代</a:t>
            </a:r>
            <a:endParaRPr lang="en-US" altLang="zh-CN" dirty="0" smtClean="0"/>
          </a:p>
          <a:p>
            <a:r>
              <a:rPr lang="zh-CN" altLang="en-US" dirty="0" smtClean="0"/>
              <a:t>天文学从发现驱动的科学转化为数据驱动、科学引导的科学，即数据密集型科学</a:t>
            </a:r>
            <a:endParaRPr lang="zh-CN" altLang="en-US" dirty="0"/>
          </a:p>
        </p:txBody>
      </p:sp>
    </p:spTree>
    <p:extLst>
      <p:ext uri="{BB962C8B-B14F-4D97-AF65-F5344CB8AC3E}">
        <p14:creationId xmlns:p14="http://schemas.microsoft.com/office/powerpoint/2010/main" val="2890758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大数据科技与教育</a:t>
            </a:r>
            <a:endParaRPr lang="zh-CN" altLang="en-US" dirty="0"/>
          </a:p>
        </p:txBody>
      </p:sp>
      <p:sp>
        <p:nvSpPr>
          <p:cNvPr id="3" name="内容占位符 2"/>
          <p:cNvSpPr>
            <a:spLocks noGrp="1"/>
          </p:cNvSpPr>
          <p:nvPr>
            <p:ph idx="1"/>
          </p:nvPr>
        </p:nvSpPr>
        <p:spPr/>
        <p:txBody>
          <a:bodyPr/>
          <a:lstStyle/>
          <a:p>
            <a:r>
              <a:rPr lang="zh-CN" altLang="en-US" dirty="0" smtClean="0"/>
              <a:t>学习分析学和教育数据挖掘使大数据科技应用在教育</a:t>
            </a:r>
            <a:endParaRPr lang="en-US" altLang="zh-CN" dirty="0" smtClean="0"/>
          </a:p>
          <a:p>
            <a:r>
              <a:rPr lang="zh-CN" altLang="en-US" dirty="0" smtClean="0"/>
              <a:t>个性化自适应学习系统将成为以大数据为基础的新的教育技术范式</a:t>
            </a:r>
            <a:endParaRPr lang="en-US" altLang="zh-CN" dirty="0" smtClean="0"/>
          </a:p>
          <a:p>
            <a:r>
              <a:rPr lang="zh-CN" altLang="en-US" dirty="0"/>
              <a:t>大数据应用在教育的技术平台和机制（教育监测指标体系，美国</a:t>
            </a:r>
            <a:r>
              <a:rPr lang="en-US" altLang="zh-CN" dirty="0"/>
              <a:t>STEM</a:t>
            </a:r>
            <a:r>
              <a:rPr lang="zh-CN" altLang="en-US" dirty="0"/>
              <a:t>）</a:t>
            </a:r>
            <a:endParaRPr lang="en-US" altLang="zh-CN" dirty="0"/>
          </a:p>
          <a:p>
            <a:endParaRPr lang="en-US" altLang="zh-CN" dirty="0" smtClean="0"/>
          </a:p>
          <a:p>
            <a:endParaRPr lang="zh-CN" altLang="en-US" dirty="0"/>
          </a:p>
        </p:txBody>
      </p:sp>
    </p:spTree>
    <p:extLst>
      <p:ext uri="{BB962C8B-B14F-4D97-AF65-F5344CB8AC3E}">
        <p14:creationId xmlns:p14="http://schemas.microsoft.com/office/powerpoint/2010/main" val="1535319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大数据科技与教育</a:t>
            </a:r>
          </a:p>
        </p:txBody>
      </p:sp>
      <p:sp>
        <p:nvSpPr>
          <p:cNvPr id="3" name="内容占位符 2"/>
          <p:cNvSpPr>
            <a:spLocks noGrp="1"/>
          </p:cNvSpPr>
          <p:nvPr>
            <p:ph idx="1"/>
          </p:nvPr>
        </p:nvSpPr>
        <p:spPr/>
        <p:txBody>
          <a:bodyPr/>
          <a:lstStyle/>
          <a:p>
            <a:r>
              <a:rPr lang="zh-CN" altLang="en-US" dirty="0" smtClean="0"/>
              <a:t>应用云计算和大数据技术构建的在线教育交互平台</a:t>
            </a:r>
            <a:endParaRPr lang="en-US" altLang="zh-CN" dirty="0" smtClean="0"/>
          </a:p>
          <a:p>
            <a:r>
              <a:rPr lang="zh-CN" altLang="en-US" dirty="0" smtClean="0"/>
              <a:t>运用大数据技术对在线教育交互数据深入挖掘，解决目前在线教育交互的弊端</a:t>
            </a:r>
            <a:endParaRPr lang="en-US" altLang="zh-CN" dirty="0" smtClean="0"/>
          </a:p>
          <a:p>
            <a:r>
              <a:rPr lang="zh-CN" altLang="en-US" dirty="0" smtClean="0"/>
              <a:t>如何利用大数据科学决策是高校近年来信息化建设关注的主题</a:t>
            </a:r>
            <a:endParaRPr lang="en-US" altLang="zh-CN" dirty="0" smtClean="0"/>
          </a:p>
          <a:p>
            <a:endParaRPr lang="zh-CN" altLang="en-US" dirty="0"/>
          </a:p>
        </p:txBody>
      </p:sp>
    </p:spTree>
    <p:extLst>
      <p:ext uri="{BB962C8B-B14F-4D97-AF65-F5344CB8AC3E}">
        <p14:creationId xmlns:p14="http://schemas.microsoft.com/office/powerpoint/2010/main" val="1305867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基于数据的教育与天文教学</a:t>
            </a:r>
            <a:endParaRPr lang="zh-CN" altLang="en-US" dirty="0"/>
          </a:p>
        </p:txBody>
      </p:sp>
      <p:sp>
        <p:nvSpPr>
          <p:cNvPr id="3" name="内容占位符 2"/>
          <p:cNvSpPr>
            <a:spLocks noGrp="1"/>
          </p:cNvSpPr>
          <p:nvPr>
            <p:ph idx="1"/>
          </p:nvPr>
        </p:nvSpPr>
        <p:spPr/>
        <p:txBody>
          <a:bodyPr/>
          <a:lstStyle/>
          <a:p>
            <a:r>
              <a:rPr lang="zh-CN" altLang="en-US" dirty="0"/>
              <a:t>基于数据的教学干预应用程式已在实际教学中使用</a:t>
            </a:r>
            <a:r>
              <a:rPr lang="en-US" altLang="zh-CN" dirty="0"/>
              <a:t>(Signal, </a:t>
            </a:r>
            <a:r>
              <a:rPr lang="en-US" altLang="zh-CN" dirty="0" err="1"/>
              <a:t>Moodog</a:t>
            </a:r>
            <a:r>
              <a:rPr lang="en-US" altLang="zh-CN" dirty="0"/>
              <a:t>)</a:t>
            </a:r>
          </a:p>
          <a:p>
            <a:r>
              <a:rPr lang="zh-CN" altLang="en-US" dirty="0" smtClean="0"/>
              <a:t>用斯隆数字巡天数据进行宇宙探索的教学</a:t>
            </a:r>
            <a:endParaRPr lang="en-US" altLang="zh-CN" dirty="0" smtClean="0"/>
          </a:p>
          <a:p>
            <a:r>
              <a:rPr lang="zh-CN" altLang="en-US" dirty="0" smtClean="0"/>
              <a:t>应用</a:t>
            </a:r>
            <a:r>
              <a:rPr lang="zh-CN" altLang="en-US" dirty="0"/>
              <a:t>真实数据平台万维</a:t>
            </a:r>
            <a:r>
              <a:rPr lang="zh-CN" altLang="en-US" dirty="0" smtClean="0"/>
              <a:t>天文望远镜开展的华中师范大学天文学课程教学</a:t>
            </a:r>
            <a:endParaRPr lang="en-US" altLang="zh-CN" dirty="0" smtClean="0"/>
          </a:p>
          <a:p>
            <a:r>
              <a:rPr lang="zh-CN" altLang="en-US" dirty="0" smtClean="0"/>
              <a:t>应用大量数据的天文教育使基于知识系统与观测的天文教学促进了学生的自主学习体验</a:t>
            </a:r>
            <a:endParaRPr lang="zh-CN" altLang="en-US" dirty="0"/>
          </a:p>
        </p:txBody>
      </p:sp>
    </p:spTree>
    <p:extLst>
      <p:ext uri="{BB962C8B-B14F-4D97-AF65-F5344CB8AC3E}">
        <p14:creationId xmlns:p14="http://schemas.microsoft.com/office/powerpoint/2010/main" val="3866273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3" name="内容占位符 2"/>
          <p:cNvSpPr>
            <a:spLocks noGrp="1"/>
          </p:cNvSpPr>
          <p:nvPr>
            <p:ph idx="1"/>
          </p:nvPr>
        </p:nvSpPr>
        <p:spPr/>
        <p:txBody>
          <a:bodyPr/>
          <a:lstStyle/>
          <a:p>
            <a:r>
              <a:rPr lang="zh-CN" altLang="en-US" dirty="0" smtClean="0"/>
              <a:t>天文大数据背景</a:t>
            </a:r>
            <a:endParaRPr lang="en-US" altLang="zh-CN" dirty="0" smtClean="0"/>
          </a:p>
          <a:p>
            <a:r>
              <a:rPr lang="zh-CN" altLang="en-US" dirty="0" smtClean="0"/>
              <a:t>天文大数据科研现状</a:t>
            </a:r>
            <a:endParaRPr lang="en-US" altLang="zh-CN" dirty="0" smtClean="0"/>
          </a:p>
          <a:p>
            <a:r>
              <a:rPr lang="zh-CN" altLang="en-US" dirty="0" smtClean="0"/>
              <a:t>天文大数据科研问题分析</a:t>
            </a:r>
            <a:endParaRPr lang="en-US" altLang="zh-CN" dirty="0" smtClean="0"/>
          </a:p>
          <a:p>
            <a:r>
              <a:rPr lang="zh-CN" altLang="en-US" dirty="0" smtClean="0"/>
              <a:t>天文大数据研究意义与前景</a:t>
            </a:r>
            <a:endParaRPr lang="en-US" altLang="zh-CN" dirty="0" smtClean="0"/>
          </a:p>
          <a:p>
            <a:r>
              <a:rPr lang="zh-CN" altLang="en-US" dirty="0" smtClean="0"/>
              <a:t>天文大数据时代的需求</a:t>
            </a:r>
            <a:endParaRPr lang="en-US" altLang="zh-CN" dirty="0" smtClean="0"/>
          </a:p>
          <a:p>
            <a:r>
              <a:rPr lang="zh-CN" altLang="en-US" dirty="0"/>
              <a:t>天文大数据</a:t>
            </a:r>
            <a:r>
              <a:rPr lang="zh-CN" altLang="en-US" dirty="0" smtClean="0"/>
              <a:t>的主要科学技术</a:t>
            </a:r>
            <a:endParaRPr lang="en-US" altLang="zh-CN" dirty="0" smtClean="0"/>
          </a:p>
          <a:p>
            <a:endParaRPr lang="en-US" altLang="zh-CN" dirty="0" smtClean="0"/>
          </a:p>
          <a:p>
            <a:endParaRPr lang="en-US" altLang="zh-CN" dirty="0" smtClean="0"/>
          </a:p>
          <a:p>
            <a:endParaRPr lang="en-US" altLang="zh-CN" dirty="0" smtClean="0"/>
          </a:p>
        </p:txBody>
      </p:sp>
    </p:spTree>
    <p:extLst>
      <p:ext uri="{BB962C8B-B14F-4D97-AF65-F5344CB8AC3E}">
        <p14:creationId xmlns:p14="http://schemas.microsoft.com/office/powerpoint/2010/main" val="4276933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科研大数据产业化应用</a:t>
            </a:r>
            <a:endParaRPr lang="zh-CN" altLang="en-US" dirty="0"/>
          </a:p>
        </p:txBody>
      </p:sp>
      <p:sp>
        <p:nvSpPr>
          <p:cNvPr id="3" name="内容占位符 2"/>
          <p:cNvSpPr>
            <a:spLocks noGrp="1"/>
          </p:cNvSpPr>
          <p:nvPr>
            <p:ph idx="1"/>
          </p:nvPr>
        </p:nvSpPr>
        <p:spPr>
          <a:xfrm>
            <a:off x="623392" y="1628800"/>
            <a:ext cx="10153128" cy="4525963"/>
          </a:xfrm>
        </p:spPr>
        <p:txBody>
          <a:bodyPr/>
          <a:lstStyle/>
          <a:p>
            <a:r>
              <a:rPr lang="zh-CN" altLang="en-US" dirty="0" smtClean="0"/>
              <a:t>大数据能够为美国医疗服务业每年带来</a:t>
            </a:r>
            <a:r>
              <a:rPr lang="en-US" altLang="zh-CN" dirty="0" smtClean="0"/>
              <a:t>3000</a:t>
            </a:r>
            <a:r>
              <a:rPr lang="zh-CN" altLang="en-US" dirty="0" smtClean="0"/>
              <a:t>亿美元价值，为欧洲的公共管理每年带来</a:t>
            </a:r>
            <a:r>
              <a:rPr lang="en-US" altLang="zh-CN" dirty="0" smtClean="0"/>
              <a:t>2500</a:t>
            </a:r>
            <a:r>
              <a:rPr lang="zh-CN" altLang="en-US" dirty="0" smtClean="0"/>
              <a:t>亿欧元价值，</a:t>
            </a:r>
            <a:r>
              <a:rPr lang="zh-CN" altLang="en-US" dirty="0"/>
              <a:t>帮助美国零售业提升</a:t>
            </a:r>
            <a:r>
              <a:rPr lang="en-US" altLang="zh-CN" dirty="0"/>
              <a:t>60%</a:t>
            </a:r>
            <a:r>
              <a:rPr lang="zh-CN" altLang="en-US" dirty="0"/>
              <a:t>净利润，帮助美国制造业降低</a:t>
            </a:r>
            <a:r>
              <a:rPr lang="en-US" altLang="zh-CN" dirty="0"/>
              <a:t>50%</a:t>
            </a:r>
            <a:r>
              <a:rPr lang="zh-CN" altLang="en-US" dirty="0"/>
              <a:t>产品开发、组装</a:t>
            </a:r>
            <a:r>
              <a:rPr lang="zh-CN" altLang="en-US" dirty="0" smtClean="0"/>
              <a:t>成本。</a:t>
            </a:r>
            <a:endParaRPr lang="en-US" altLang="zh-CN" dirty="0" smtClean="0"/>
          </a:p>
          <a:p>
            <a:r>
              <a:rPr lang="zh-CN" altLang="en-US" dirty="0" smtClean="0"/>
              <a:t>大数据应用行业：互联网、金融、电信、零售业</a:t>
            </a:r>
            <a:endParaRPr lang="en-US" altLang="zh-CN" dirty="0" smtClean="0"/>
          </a:p>
          <a:p>
            <a:r>
              <a:rPr lang="zh-CN" altLang="en-US" dirty="0"/>
              <a:t>互联网行业大数据分析典型成功案例：</a:t>
            </a:r>
            <a:r>
              <a:rPr lang="en-US" altLang="zh-CN" dirty="0"/>
              <a:t>Facebook,</a:t>
            </a:r>
            <a:r>
              <a:rPr lang="zh-CN" altLang="en-US" dirty="0"/>
              <a:t> 百度</a:t>
            </a:r>
            <a:endParaRPr lang="en-US" altLang="zh-CN" dirty="0"/>
          </a:p>
          <a:p>
            <a:endParaRPr lang="en-US" altLang="zh-CN" dirty="0" smtClean="0"/>
          </a:p>
        </p:txBody>
      </p:sp>
    </p:spTree>
    <p:extLst>
      <p:ext uri="{BB962C8B-B14F-4D97-AF65-F5344CB8AC3E}">
        <p14:creationId xmlns:p14="http://schemas.microsoft.com/office/powerpoint/2010/main" val="2063349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科研大数据产业化应用</a:t>
            </a:r>
          </a:p>
        </p:txBody>
      </p:sp>
      <p:sp>
        <p:nvSpPr>
          <p:cNvPr id="3" name="内容占位符 2"/>
          <p:cNvSpPr>
            <a:spLocks noGrp="1"/>
          </p:cNvSpPr>
          <p:nvPr>
            <p:ph idx="1"/>
          </p:nvPr>
        </p:nvSpPr>
        <p:spPr>
          <a:xfrm>
            <a:off x="911424" y="1567333"/>
            <a:ext cx="9721080" cy="4525963"/>
          </a:xfrm>
        </p:spPr>
        <p:txBody>
          <a:bodyPr/>
          <a:lstStyle/>
          <a:p>
            <a:r>
              <a:rPr lang="zh-CN" altLang="en-US" dirty="0" smtClean="0"/>
              <a:t>国务院今年初发布</a:t>
            </a:r>
            <a:r>
              <a:rPr lang="zh-CN" altLang="en-US" dirty="0"/>
              <a:t>关于促进云计算创新发展培育信息产业新业态的</a:t>
            </a:r>
            <a:r>
              <a:rPr lang="zh-CN" altLang="en-US" dirty="0" smtClean="0"/>
              <a:t>意见</a:t>
            </a:r>
            <a:endParaRPr lang="en-US" altLang="zh-CN" dirty="0" smtClean="0"/>
          </a:p>
          <a:p>
            <a:r>
              <a:rPr lang="zh-CN" altLang="en-US" dirty="0" smtClean="0"/>
              <a:t>国务院今年</a:t>
            </a:r>
            <a:r>
              <a:rPr lang="en-US" altLang="zh-CN" dirty="0" smtClean="0"/>
              <a:t>9</a:t>
            </a:r>
            <a:r>
              <a:rPr lang="zh-CN" altLang="en-US" dirty="0" smtClean="0"/>
              <a:t>月发布</a:t>
            </a:r>
            <a:r>
              <a:rPr lang="en-US" altLang="zh-CN" dirty="0" smtClean="0"/>
              <a:t>《</a:t>
            </a:r>
            <a:r>
              <a:rPr lang="zh-CN" altLang="en-US" dirty="0" smtClean="0"/>
              <a:t>促进大数据发展行动纲要</a:t>
            </a:r>
            <a:r>
              <a:rPr lang="en-US" altLang="zh-CN" dirty="0" smtClean="0"/>
              <a:t>》</a:t>
            </a:r>
            <a:r>
              <a:rPr lang="zh-CN" altLang="en-US" dirty="0" smtClean="0"/>
              <a:t>，明确推动大数据发展和应用在未来</a:t>
            </a:r>
            <a:r>
              <a:rPr lang="en-US" altLang="zh-CN" dirty="0" smtClean="0"/>
              <a:t>5-10</a:t>
            </a:r>
            <a:r>
              <a:rPr lang="zh-CN" altLang="en-US" dirty="0" smtClean="0"/>
              <a:t>年的逐步实现的目标，迎来产业大发展时代</a:t>
            </a:r>
            <a:endParaRPr lang="en-US" altLang="zh-CN" dirty="0" smtClean="0"/>
          </a:p>
          <a:p>
            <a:r>
              <a:rPr lang="zh-CN" altLang="en-US" dirty="0"/>
              <a:t>纲要还提出，推进基础研究和核心技术攻关。支持自然语言理解、机器学习、深度学习等人工智能技术创新，提升数据分析处理能力、知识发现能力和辅助决策能力。</a:t>
            </a:r>
            <a:endParaRPr lang="en-US" altLang="zh-CN" dirty="0"/>
          </a:p>
          <a:p>
            <a:endParaRPr lang="zh-CN" altLang="en-US" dirty="0"/>
          </a:p>
        </p:txBody>
      </p:sp>
    </p:spTree>
    <p:extLst>
      <p:ext uri="{BB962C8B-B14F-4D97-AF65-F5344CB8AC3E}">
        <p14:creationId xmlns:p14="http://schemas.microsoft.com/office/powerpoint/2010/main" val="1107329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天文大科学研究中心</a:t>
            </a:r>
            <a:endParaRPr lang="zh-CN" altLang="en-US" dirty="0"/>
          </a:p>
        </p:txBody>
      </p:sp>
      <p:sp>
        <p:nvSpPr>
          <p:cNvPr id="3" name="内容占位符 2"/>
          <p:cNvSpPr>
            <a:spLocks noGrp="1"/>
          </p:cNvSpPr>
          <p:nvPr>
            <p:ph idx="1"/>
          </p:nvPr>
        </p:nvSpPr>
        <p:spPr/>
        <p:txBody>
          <a:bodyPr/>
          <a:lstStyle/>
          <a:p>
            <a:endParaRPr lang="en-US" altLang="zh-CN" dirty="0" smtClean="0"/>
          </a:p>
          <a:p>
            <a:r>
              <a:rPr lang="zh-CN" altLang="en-US" dirty="0" smtClean="0"/>
              <a:t>中国科学院天文大科学研究中心于今年</a:t>
            </a:r>
            <a:r>
              <a:rPr lang="en-US" altLang="zh-CN" dirty="0" smtClean="0"/>
              <a:t>9</a:t>
            </a:r>
            <a:r>
              <a:rPr lang="zh-CN" altLang="en-US" dirty="0" smtClean="0"/>
              <a:t>月成立</a:t>
            </a:r>
            <a:endParaRPr lang="en-US" altLang="zh-CN" dirty="0" smtClean="0"/>
          </a:p>
          <a:p>
            <a:r>
              <a:rPr lang="zh-CN" altLang="en-US" dirty="0" smtClean="0"/>
              <a:t>天文</a:t>
            </a:r>
            <a:r>
              <a:rPr lang="zh-CN" altLang="en-US" dirty="0"/>
              <a:t>大科学研究</a:t>
            </a:r>
            <a:endParaRPr lang="en-US" altLang="zh-CN" dirty="0"/>
          </a:p>
          <a:p>
            <a:pPr lvl="1"/>
            <a:r>
              <a:rPr lang="zh-CN" altLang="en-US" dirty="0"/>
              <a:t>依托重大天文观测装置的前沿科学与技术研究</a:t>
            </a:r>
            <a:endParaRPr lang="en-US" altLang="zh-CN" dirty="0"/>
          </a:p>
          <a:p>
            <a:pPr lvl="1"/>
            <a:r>
              <a:rPr lang="zh-CN" altLang="en-US" dirty="0"/>
              <a:t>不断催生重大天文发现，革新人类对宇宙的认识</a:t>
            </a:r>
            <a:endParaRPr lang="en-US" altLang="zh-CN" dirty="0"/>
          </a:p>
          <a:p>
            <a:endParaRPr lang="en-US" altLang="zh-CN" dirty="0" smtClean="0"/>
          </a:p>
        </p:txBody>
      </p:sp>
    </p:spTree>
    <p:extLst>
      <p:ext uri="{BB962C8B-B14F-4D97-AF65-F5344CB8AC3E}">
        <p14:creationId xmlns:p14="http://schemas.microsoft.com/office/powerpoint/2010/main" val="2264636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天文大科学研究中心</a:t>
            </a:r>
            <a:endParaRPr lang="zh-CN" altLang="en-US" dirty="0"/>
          </a:p>
        </p:txBody>
      </p:sp>
      <p:sp>
        <p:nvSpPr>
          <p:cNvPr id="3" name="内容占位符 2"/>
          <p:cNvSpPr>
            <a:spLocks noGrp="1"/>
          </p:cNvSpPr>
          <p:nvPr>
            <p:ph idx="1"/>
          </p:nvPr>
        </p:nvSpPr>
        <p:spPr/>
        <p:txBody>
          <a:bodyPr/>
          <a:lstStyle/>
          <a:p>
            <a:r>
              <a:rPr lang="zh-CN" altLang="en-US" dirty="0" smtClean="0"/>
              <a:t>以重大科学问题为牵引，以核心技术研发为支撑，开放运行和科学发展天文大科学装置及重要天文观测设备，形成有利于促进大科学装置重大科学产出的新机制和高效开放共享机制，成为重大天文发现的发源地和重要天文技术的突破者，率先建成特色鲜明、国际著名的天文大科学研究中心，引领中国天文事业发展</a:t>
            </a:r>
            <a:endParaRPr lang="en-US" altLang="zh-CN" dirty="0" smtClean="0"/>
          </a:p>
        </p:txBody>
      </p:sp>
    </p:spTree>
    <p:extLst>
      <p:ext uri="{BB962C8B-B14F-4D97-AF65-F5344CB8AC3E}">
        <p14:creationId xmlns:p14="http://schemas.microsoft.com/office/powerpoint/2010/main" val="2243569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天文大科学研究中心</a:t>
            </a:r>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408" y="2852936"/>
            <a:ext cx="9255273" cy="2478531"/>
          </a:xfrm>
        </p:spPr>
      </p:pic>
    </p:spTree>
    <p:extLst>
      <p:ext uri="{BB962C8B-B14F-4D97-AF65-F5344CB8AC3E}">
        <p14:creationId xmlns:p14="http://schemas.microsoft.com/office/powerpoint/2010/main" val="1528572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中智天文大数据中心</a:t>
            </a:r>
            <a:endParaRPr lang="zh-CN" altLang="en-US" dirty="0"/>
          </a:p>
        </p:txBody>
      </p:sp>
      <p:sp>
        <p:nvSpPr>
          <p:cNvPr id="3" name="内容占位符 2"/>
          <p:cNvSpPr>
            <a:spLocks noGrp="1"/>
          </p:cNvSpPr>
          <p:nvPr>
            <p:ph idx="1"/>
          </p:nvPr>
        </p:nvSpPr>
        <p:spPr/>
        <p:txBody>
          <a:bodyPr/>
          <a:lstStyle/>
          <a:p>
            <a:r>
              <a:rPr lang="zh-CN" altLang="en-US" dirty="0"/>
              <a:t>中智华为天文大数据中心是南美天文中心自</a:t>
            </a:r>
            <a:r>
              <a:rPr lang="en-US" altLang="zh-CN" dirty="0"/>
              <a:t>2013</a:t>
            </a:r>
            <a:r>
              <a:rPr lang="zh-CN" altLang="en-US" dirty="0"/>
              <a:t>年</a:t>
            </a:r>
            <a:r>
              <a:rPr lang="en-US" altLang="zh-CN" dirty="0"/>
              <a:t>10</a:t>
            </a:r>
            <a:r>
              <a:rPr lang="zh-CN" altLang="en-US" dirty="0"/>
              <a:t>月成立以来开展的重要科研合作项目之一</a:t>
            </a:r>
            <a:r>
              <a:rPr lang="zh-CN" altLang="en-US" dirty="0" smtClean="0"/>
              <a:t>。</a:t>
            </a:r>
            <a:endParaRPr lang="en-US" altLang="zh-CN" dirty="0" smtClean="0"/>
          </a:p>
          <a:p>
            <a:r>
              <a:rPr lang="zh-CN" altLang="en-US" dirty="0"/>
              <a:t>该数据中心将具备宽带传输、大容量存储、大规模和高性能计算等天文大数据处理功能，使中智双方以至拉美其它国家的科研人员能及时地分享在智利的部分国际先进天文设备所产生并公开释放的海量科学数据，从而开展最前沿的观测研究工作。 </a:t>
            </a:r>
          </a:p>
        </p:txBody>
      </p:sp>
    </p:spTree>
    <p:extLst>
      <p:ext uri="{BB962C8B-B14F-4D97-AF65-F5344CB8AC3E}">
        <p14:creationId xmlns:p14="http://schemas.microsoft.com/office/powerpoint/2010/main" val="2697554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天文大数据科研现状</a:t>
            </a:r>
            <a:endParaRPr lang="zh-CN" altLang="en-US" dirty="0"/>
          </a:p>
        </p:txBody>
      </p:sp>
      <p:sp>
        <p:nvSpPr>
          <p:cNvPr id="3" name="内容占位符 2"/>
          <p:cNvSpPr>
            <a:spLocks noGrp="1"/>
          </p:cNvSpPr>
          <p:nvPr>
            <p:ph idx="1"/>
          </p:nvPr>
        </p:nvSpPr>
        <p:spPr>
          <a:xfrm>
            <a:off x="911424" y="1567333"/>
            <a:ext cx="9217024" cy="4525963"/>
          </a:xfrm>
        </p:spPr>
        <p:txBody>
          <a:bodyPr/>
          <a:lstStyle/>
          <a:p>
            <a:r>
              <a:rPr lang="zh-CN" altLang="en-US" dirty="0" smtClean="0"/>
              <a:t>主要研究内容包括数据库、分布式存储、高性能计算、数据挖掘和知识发现工具、创新的可视化环境</a:t>
            </a:r>
            <a:endParaRPr lang="en-US" altLang="zh-CN" dirty="0" smtClean="0"/>
          </a:p>
          <a:p>
            <a:r>
              <a:rPr lang="zh-CN" altLang="en-US" dirty="0" smtClean="0"/>
              <a:t>不同波段、时刻、空间尺度的数据融合</a:t>
            </a:r>
            <a:endParaRPr lang="en-US" altLang="zh-CN" dirty="0" smtClean="0"/>
          </a:p>
          <a:p>
            <a:r>
              <a:rPr lang="zh-CN" altLang="en-US" dirty="0" smtClean="0"/>
              <a:t>虚拟天文台 </a:t>
            </a:r>
            <a:r>
              <a:rPr lang="en-US" altLang="zh-CN" dirty="0" smtClean="0"/>
              <a:t>–</a:t>
            </a:r>
            <a:r>
              <a:rPr lang="zh-CN" altLang="en-US" dirty="0" smtClean="0"/>
              <a:t> 多波段的数字星空，全球性的天文数据网格</a:t>
            </a:r>
            <a:endParaRPr lang="en-US" altLang="zh-CN" dirty="0" smtClean="0"/>
          </a:p>
          <a:p>
            <a:r>
              <a:rPr lang="zh-CN" altLang="en-US" dirty="0" smtClean="0"/>
              <a:t>天文大数据的挑战：数据获取、清洁、管理、整合、存储、处理、索引、查询、共享、传输、挖掘、分析、可视化、时序数据分析</a:t>
            </a:r>
            <a:endParaRPr lang="zh-CN" altLang="en-US" dirty="0"/>
          </a:p>
        </p:txBody>
      </p:sp>
    </p:spTree>
    <p:extLst>
      <p:ext uri="{BB962C8B-B14F-4D97-AF65-F5344CB8AC3E}">
        <p14:creationId xmlns:p14="http://schemas.microsoft.com/office/powerpoint/2010/main" val="4182456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天文大</a:t>
            </a:r>
            <a:r>
              <a:rPr lang="zh-CN" altLang="en-US" dirty="0" smtClean="0"/>
              <a:t>数据科研现状</a:t>
            </a:r>
            <a:endParaRPr lang="zh-CN" altLang="en-US" dirty="0"/>
          </a:p>
        </p:txBody>
      </p:sp>
      <p:sp>
        <p:nvSpPr>
          <p:cNvPr id="3" name="内容占位符 2"/>
          <p:cNvSpPr>
            <a:spLocks noGrp="1"/>
          </p:cNvSpPr>
          <p:nvPr>
            <p:ph idx="1"/>
          </p:nvPr>
        </p:nvSpPr>
        <p:spPr/>
        <p:txBody>
          <a:bodyPr/>
          <a:lstStyle/>
          <a:p>
            <a:r>
              <a:rPr lang="zh-CN" altLang="en-US" dirty="0" smtClean="0"/>
              <a:t>结合统计，数据挖掘，知识发现，机器学习和计算智能对已知的天体物理对象进行迅速检测和分类，对新现象进行非监督的特性描述。</a:t>
            </a:r>
            <a:endParaRPr lang="en-US" altLang="zh-CN" dirty="0" smtClean="0"/>
          </a:p>
          <a:p>
            <a:r>
              <a:rPr lang="zh-CN" altLang="en-US" dirty="0" smtClean="0"/>
              <a:t>天体分类、河外天体红移测量、</a:t>
            </a:r>
            <a:r>
              <a:rPr lang="zh-CN" altLang="zh-CN" dirty="0"/>
              <a:t>恒星物理参数的测定、新型天体的发现</a:t>
            </a:r>
            <a:r>
              <a:rPr lang="zh-CN" altLang="zh-CN" dirty="0" smtClean="0"/>
              <a:t>、周期</a:t>
            </a:r>
            <a:r>
              <a:rPr lang="zh-CN" altLang="zh-CN" dirty="0"/>
              <a:t>变源的寻找</a:t>
            </a:r>
            <a:r>
              <a:rPr lang="zh-CN" altLang="zh-CN" dirty="0" smtClean="0"/>
              <a:t>等</a:t>
            </a:r>
            <a:endParaRPr lang="en-US" altLang="zh-CN" dirty="0" smtClean="0"/>
          </a:p>
          <a:p>
            <a:r>
              <a:rPr lang="en-US" altLang="zh-CN" dirty="0" smtClean="0"/>
              <a:t>DOME</a:t>
            </a:r>
            <a:r>
              <a:rPr lang="zh-CN" altLang="en-US" dirty="0" smtClean="0"/>
              <a:t> </a:t>
            </a:r>
            <a:r>
              <a:rPr lang="en-US" altLang="zh-CN" dirty="0" smtClean="0"/>
              <a:t>–</a:t>
            </a:r>
            <a:r>
              <a:rPr lang="zh-CN" altLang="en-US" dirty="0" smtClean="0"/>
              <a:t> </a:t>
            </a:r>
            <a:r>
              <a:rPr lang="en-US" altLang="zh-CN" dirty="0" smtClean="0"/>
              <a:t>ASTRON</a:t>
            </a:r>
            <a:r>
              <a:rPr lang="zh-CN" altLang="en-US" dirty="0" smtClean="0"/>
              <a:t> </a:t>
            </a:r>
            <a:r>
              <a:rPr lang="en-US" altLang="zh-CN" dirty="0" smtClean="0"/>
              <a:t>IBM</a:t>
            </a:r>
            <a:r>
              <a:rPr lang="zh-CN" altLang="en-US" dirty="0" smtClean="0"/>
              <a:t> </a:t>
            </a:r>
            <a:r>
              <a:rPr lang="en-US" altLang="zh-CN" dirty="0" smtClean="0"/>
              <a:t>Center for </a:t>
            </a:r>
            <a:r>
              <a:rPr lang="en-US" altLang="zh-CN" dirty="0" err="1" smtClean="0"/>
              <a:t>Exascale</a:t>
            </a:r>
            <a:r>
              <a:rPr lang="en-US" altLang="zh-CN" dirty="0" smtClean="0"/>
              <a:t> Technology works on low-power data streaming platforms, </a:t>
            </a:r>
            <a:r>
              <a:rPr lang="en-US" altLang="zh-CN" dirty="0" err="1" smtClean="0"/>
              <a:t>exascale</a:t>
            </a:r>
            <a:r>
              <a:rPr lang="en-US" altLang="zh-CN" dirty="0" smtClean="0"/>
              <a:t> storage solutions and the extensive implementation of </a:t>
            </a:r>
            <a:r>
              <a:rPr lang="en-US" altLang="zh-CN" dirty="0" err="1" smtClean="0"/>
              <a:t>nano</a:t>
            </a:r>
            <a:r>
              <a:rPr lang="en-US" altLang="zh-CN" dirty="0" smtClean="0"/>
              <a:t>-photonics</a:t>
            </a:r>
          </a:p>
          <a:p>
            <a:endParaRPr lang="en-US" altLang="zh-CN" dirty="0" smtClean="0"/>
          </a:p>
          <a:p>
            <a:endParaRPr lang="zh-CN" altLang="en-US" dirty="0"/>
          </a:p>
        </p:txBody>
      </p:sp>
    </p:spTree>
    <p:extLst>
      <p:ext uri="{BB962C8B-B14F-4D97-AF65-F5344CB8AC3E}">
        <p14:creationId xmlns:p14="http://schemas.microsoft.com/office/powerpoint/2010/main" val="264571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天文大数据科研存在的问题</a:t>
            </a:r>
            <a:endParaRPr lang="zh-CN" altLang="en-US" dirty="0"/>
          </a:p>
        </p:txBody>
      </p:sp>
      <p:sp>
        <p:nvSpPr>
          <p:cNvPr id="3" name="内容占位符 2"/>
          <p:cNvSpPr>
            <a:spLocks noGrp="1"/>
          </p:cNvSpPr>
          <p:nvPr>
            <p:ph idx="1"/>
          </p:nvPr>
        </p:nvSpPr>
        <p:spPr/>
        <p:txBody>
          <a:bodyPr/>
          <a:lstStyle/>
          <a:p>
            <a:r>
              <a:rPr lang="zh-CN" altLang="zh-CN" dirty="0"/>
              <a:t>天文数据的可视化在实时性、格式兼容性与数据呈现的意义上</a:t>
            </a:r>
            <a:r>
              <a:rPr lang="zh-CN" altLang="en-US" dirty="0"/>
              <a:t>有待</a:t>
            </a:r>
            <a:r>
              <a:rPr lang="zh-CN" altLang="zh-CN" dirty="0"/>
              <a:t>改进</a:t>
            </a:r>
            <a:endParaRPr lang="en-US" altLang="zh-CN" dirty="0"/>
          </a:p>
          <a:p>
            <a:pPr lvl="0"/>
            <a:r>
              <a:rPr lang="zh-CN" altLang="zh-CN" dirty="0" smtClean="0"/>
              <a:t>数据</a:t>
            </a:r>
            <a:r>
              <a:rPr lang="zh-CN" altLang="zh-CN" dirty="0"/>
              <a:t>存储与处理的设计和实现较少考虑天文数据的特征</a:t>
            </a:r>
          </a:p>
          <a:p>
            <a:pPr lvl="0"/>
            <a:r>
              <a:rPr lang="zh-CN" altLang="zh-CN" dirty="0"/>
              <a:t>天文数据在存储与处理中</a:t>
            </a:r>
            <a:r>
              <a:rPr lang="zh-CN" altLang="zh-CN" dirty="0" smtClean="0"/>
              <a:t>缺乏</a:t>
            </a:r>
            <a:r>
              <a:rPr lang="zh-CN" altLang="en-US" dirty="0" smtClean="0"/>
              <a:t>自动化与信息关联</a:t>
            </a:r>
            <a:r>
              <a:rPr lang="en-US" altLang="zh-CN" dirty="0" smtClean="0"/>
              <a:t>, </a:t>
            </a:r>
            <a:r>
              <a:rPr lang="zh-CN" altLang="zh-CN" dirty="0"/>
              <a:t>使得科研工作中</a:t>
            </a:r>
            <a:r>
              <a:rPr lang="zh-CN" altLang="zh-CN" dirty="0" smtClean="0"/>
              <a:t>需要</a:t>
            </a:r>
            <a:r>
              <a:rPr lang="zh-CN" altLang="en-US" dirty="0" smtClean="0"/>
              <a:t>过</a:t>
            </a:r>
            <a:r>
              <a:rPr lang="zh-CN" altLang="zh-CN" dirty="0" smtClean="0"/>
              <a:t>多</a:t>
            </a:r>
            <a:r>
              <a:rPr lang="zh-CN" altLang="zh-CN" dirty="0"/>
              <a:t>的</a:t>
            </a:r>
            <a:r>
              <a:rPr lang="zh-CN" altLang="zh-CN" dirty="0" smtClean="0"/>
              <a:t>专家指导</a:t>
            </a:r>
            <a:endParaRPr lang="zh-CN" altLang="zh-CN" dirty="0"/>
          </a:p>
          <a:p>
            <a:r>
              <a:rPr lang="zh-CN" altLang="zh-CN" dirty="0"/>
              <a:t>对于海量的天文数据和更多的用户请求</a:t>
            </a:r>
            <a:r>
              <a:rPr lang="en-US" altLang="zh-CN" dirty="0"/>
              <a:t>, </a:t>
            </a:r>
            <a:r>
              <a:rPr lang="zh-CN" altLang="zh-CN" dirty="0"/>
              <a:t>存储与查询的效率仍然是</a:t>
            </a:r>
            <a:r>
              <a:rPr lang="zh-CN" altLang="zh-CN" dirty="0" smtClean="0"/>
              <a:t>瓶颈</a:t>
            </a:r>
            <a:endParaRPr lang="en-US" altLang="zh-CN" dirty="0" smtClean="0"/>
          </a:p>
          <a:p>
            <a:pPr lvl="0"/>
            <a:r>
              <a:rPr lang="zh-CN" altLang="en-US" dirty="0"/>
              <a:t>需要</a:t>
            </a:r>
            <a:r>
              <a:rPr lang="zh-CN" altLang="zh-CN" dirty="0"/>
              <a:t>用于天文大数据</a:t>
            </a:r>
            <a:r>
              <a:rPr lang="zh-CN" altLang="en-US" dirty="0"/>
              <a:t>科研</a:t>
            </a:r>
            <a:r>
              <a:rPr lang="zh-CN" altLang="zh-CN" dirty="0"/>
              <a:t>的云服务</a:t>
            </a:r>
            <a:endParaRPr lang="en-US" altLang="zh-CN" dirty="0"/>
          </a:p>
          <a:p>
            <a:endParaRPr lang="en-US" altLang="zh-CN" dirty="0" smtClean="0"/>
          </a:p>
          <a:p>
            <a:endParaRPr lang="en-US" altLang="zh-CN" dirty="0"/>
          </a:p>
          <a:p>
            <a:endParaRPr lang="zh-CN" altLang="en-US" dirty="0"/>
          </a:p>
        </p:txBody>
      </p:sp>
    </p:spTree>
    <p:extLst>
      <p:ext uri="{BB962C8B-B14F-4D97-AF65-F5344CB8AC3E}">
        <p14:creationId xmlns:p14="http://schemas.microsoft.com/office/powerpoint/2010/main" val="3488056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天文大数据科研存在的问题</a:t>
            </a:r>
          </a:p>
        </p:txBody>
      </p:sp>
      <p:sp>
        <p:nvSpPr>
          <p:cNvPr id="3" name="内容占位符 2"/>
          <p:cNvSpPr>
            <a:spLocks noGrp="1"/>
          </p:cNvSpPr>
          <p:nvPr>
            <p:ph idx="1"/>
          </p:nvPr>
        </p:nvSpPr>
        <p:spPr>
          <a:xfrm>
            <a:off x="1055440" y="1639341"/>
            <a:ext cx="9073008" cy="4525963"/>
          </a:xfrm>
        </p:spPr>
        <p:txBody>
          <a:bodyPr/>
          <a:lstStyle/>
          <a:p>
            <a:pPr lvl="0"/>
            <a:r>
              <a:rPr lang="zh-CN" altLang="en-US" dirty="0" smtClean="0"/>
              <a:t>天文信息处理的学习算法存在限制（单层的简单结构）</a:t>
            </a:r>
            <a:endParaRPr lang="en-US" altLang="zh-CN" dirty="0" smtClean="0"/>
          </a:p>
          <a:p>
            <a:pPr lvl="0"/>
            <a:r>
              <a:rPr lang="zh-CN" altLang="en-US" dirty="0" smtClean="0"/>
              <a:t>缺乏海量天文数据分析处理的科研结果与实测数据</a:t>
            </a:r>
            <a:endParaRPr lang="en-US" altLang="zh-CN" dirty="0" smtClean="0"/>
          </a:p>
          <a:p>
            <a:pPr lvl="0"/>
            <a:r>
              <a:rPr lang="zh-CN" altLang="en-US" dirty="0" smtClean="0"/>
              <a:t>对大数据的</a:t>
            </a:r>
            <a:r>
              <a:rPr lang="zh-CN" altLang="zh-CN" dirty="0"/>
              <a:t>理解和处理上，局限在测量和模拟的天文信息</a:t>
            </a:r>
            <a:r>
              <a:rPr lang="zh-CN" altLang="zh-CN" dirty="0" smtClean="0"/>
              <a:t>中</a:t>
            </a:r>
            <a:r>
              <a:rPr lang="en-US" altLang="zh-CN" dirty="0" smtClean="0"/>
              <a:t>(</a:t>
            </a:r>
            <a:r>
              <a:rPr lang="zh-CN" altLang="en-US" dirty="0" smtClean="0"/>
              <a:t>平台数据、文献数据）</a:t>
            </a:r>
            <a:endParaRPr lang="en-US" altLang="zh-CN" dirty="0" smtClean="0"/>
          </a:p>
          <a:p>
            <a:pPr lvl="0"/>
            <a:r>
              <a:rPr lang="zh-CN" altLang="en-US" dirty="0" smtClean="0"/>
              <a:t>天文科研中，大数据带来的高维数据分析问题（噪音积累和降维）需要</a:t>
            </a:r>
            <a:r>
              <a:rPr lang="zh-CN" altLang="en-US" dirty="0"/>
              <a:t>改善与</a:t>
            </a:r>
            <a:r>
              <a:rPr lang="zh-CN" altLang="en-US" dirty="0" smtClean="0"/>
              <a:t>解决</a:t>
            </a:r>
            <a:endParaRPr lang="zh-CN" altLang="zh-CN" dirty="0"/>
          </a:p>
          <a:p>
            <a:endParaRPr lang="zh-CN" altLang="en-US" dirty="0"/>
          </a:p>
        </p:txBody>
      </p:sp>
    </p:spTree>
    <p:extLst>
      <p:ext uri="{BB962C8B-B14F-4D97-AF65-F5344CB8AC3E}">
        <p14:creationId xmlns:p14="http://schemas.microsoft.com/office/powerpoint/2010/main" val="444774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天文大数据背景</a:t>
            </a:r>
            <a:endParaRPr lang="zh-CN" altLang="en-US" dirty="0"/>
          </a:p>
        </p:txBody>
      </p:sp>
      <p:sp>
        <p:nvSpPr>
          <p:cNvPr id="3" name="内容占位符 2"/>
          <p:cNvSpPr>
            <a:spLocks noGrp="1"/>
          </p:cNvSpPr>
          <p:nvPr>
            <p:ph idx="1"/>
          </p:nvPr>
        </p:nvSpPr>
        <p:spPr/>
        <p:txBody>
          <a:bodyPr/>
          <a:lstStyle/>
          <a:p>
            <a:r>
              <a:rPr lang="zh-CN" altLang="en-US" dirty="0" smtClean="0"/>
              <a:t>天文学研究进入大数据时代</a:t>
            </a:r>
            <a:endParaRPr lang="en-US" altLang="zh-CN" dirty="0" smtClean="0"/>
          </a:p>
          <a:p>
            <a:endParaRPr lang="en-US" altLang="zh-CN" dirty="0" smtClean="0"/>
          </a:p>
          <a:p>
            <a:r>
              <a:rPr lang="zh-CN" altLang="en-US" dirty="0" smtClean="0"/>
              <a:t>基于数据的科普教育成为趋势</a:t>
            </a:r>
            <a:endParaRPr lang="en-US" altLang="zh-CN" dirty="0" smtClean="0"/>
          </a:p>
          <a:p>
            <a:endParaRPr lang="en-US" altLang="zh-CN" dirty="0" smtClean="0"/>
          </a:p>
          <a:p>
            <a:r>
              <a:rPr lang="zh-CN" altLang="en-US" dirty="0" smtClean="0"/>
              <a:t>科研大数据产业化应用得到政府大力支持</a:t>
            </a:r>
            <a:endParaRPr lang="en-US" altLang="zh-CN" dirty="0" smtClean="0"/>
          </a:p>
          <a:p>
            <a:endParaRPr lang="en-US" altLang="zh-CN" dirty="0"/>
          </a:p>
          <a:p>
            <a:r>
              <a:rPr lang="zh-CN" altLang="en-US" dirty="0" smtClean="0"/>
              <a:t>天文大科学研究中心的成立与发展需求</a:t>
            </a:r>
            <a:endParaRPr lang="zh-CN" altLang="en-US" dirty="0"/>
          </a:p>
        </p:txBody>
      </p:sp>
    </p:spTree>
    <p:extLst>
      <p:ext uri="{BB962C8B-B14F-4D97-AF65-F5344CB8AC3E}">
        <p14:creationId xmlns:p14="http://schemas.microsoft.com/office/powerpoint/2010/main" val="4098409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天文大数据研究意义与前景</a:t>
            </a:r>
            <a:endParaRPr lang="zh-CN" altLang="en-US" dirty="0"/>
          </a:p>
        </p:txBody>
      </p:sp>
      <p:sp>
        <p:nvSpPr>
          <p:cNvPr id="3" name="内容占位符 2"/>
          <p:cNvSpPr>
            <a:spLocks noGrp="1"/>
          </p:cNvSpPr>
          <p:nvPr>
            <p:ph idx="1"/>
          </p:nvPr>
        </p:nvSpPr>
        <p:spPr/>
        <p:txBody>
          <a:bodyPr/>
          <a:lstStyle/>
          <a:p>
            <a:r>
              <a:rPr lang="zh-CN" altLang="zh-CN" dirty="0"/>
              <a:t>区别于普遍且广泛的具有商业价值的大数据应用领域，天文大数据是面向基础自然科学研究领域的科研，可以推动对大数据研究的发展，在研究技术上形成百花齐放的局面</a:t>
            </a:r>
          </a:p>
          <a:p>
            <a:r>
              <a:rPr lang="zh-CN" altLang="zh-CN" dirty="0" smtClean="0"/>
              <a:t>通过</a:t>
            </a:r>
            <a:r>
              <a:rPr lang="zh-CN" altLang="zh-CN" dirty="0"/>
              <a:t>大数据科技，快速地推动人们探索和理解宇宙</a:t>
            </a:r>
          </a:p>
          <a:p>
            <a:endParaRPr lang="zh-CN" altLang="en-US" dirty="0"/>
          </a:p>
        </p:txBody>
      </p:sp>
    </p:spTree>
    <p:extLst>
      <p:ext uri="{BB962C8B-B14F-4D97-AF65-F5344CB8AC3E}">
        <p14:creationId xmlns:p14="http://schemas.microsoft.com/office/powerpoint/2010/main" val="3499812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天文大数据研究意义与前景</a:t>
            </a:r>
          </a:p>
        </p:txBody>
      </p:sp>
      <p:sp>
        <p:nvSpPr>
          <p:cNvPr id="3" name="内容占位符 2"/>
          <p:cNvSpPr>
            <a:spLocks noGrp="1"/>
          </p:cNvSpPr>
          <p:nvPr>
            <p:ph idx="1"/>
          </p:nvPr>
        </p:nvSpPr>
        <p:spPr/>
        <p:txBody>
          <a:bodyPr/>
          <a:lstStyle/>
          <a:p>
            <a:r>
              <a:rPr lang="zh-CN" altLang="en-US" dirty="0" smtClean="0"/>
              <a:t>海量而复杂的图像、光谱、星表、时序等数据如同深邃的数字宇宙，为天文学家提供了广阔的挖掘空间</a:t>
            </a:r>
            <a:endParaRPr lang="en-US" altLang="zh-CN" dirty="0" smtClean="0"/>
          </a:p>
          <a:p>
            <a:r>
              <a:rPr lang="zh-CN" altLang="en-US" dirty="0"/>
              <a:t>大</a:t>
            </a:r>
            <a:r>
              <a:rPr lang="zh-CN" altLang="en-US" dirty="0" smtClean="0"/>
              <a:t>数据时代的天文任务：天体的分类、</a:t>
            </a:r>
            <a:r>
              <a:rPr lang="zh-CN" altLang="zh-CN" dirty="0"/>
              <a:t>河外天体红移的测量、恒星物理参数的测定、新型天体的发现、超新星分类、周期变源的</a:t>
            </a:r>
            <a:r>
              <a:rPr lang="zh-CN" altLang="zh-CN" dirty="0" smtClean="0"/>
              <a:t>寻找</a:t>
            </a:r>
            <a:endParaRPr lang="en-US" altLang="zh-CN" dirty="0" smtClean="0"/>
          </a:p>
          <a:p>
            <a:endParaRPr lang="zh-CN" altLang="en-US" dirty="0"/>
          </a:p>
        </p:txBody>
      </p:sp>
    </p:spTree>
    <p:extLst>
      <p:ext uri="{BB962C8B-B14F-4D97-AF65-F5344CB8AC3E}">
        <p14:creationId xmlns:p14="http://schemas.microsoft.com/office/powerpoint/2010/main" val="1811063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天文大数据时代的需求</a:t>
            </a:r>
            <a:endParaRPr lang="zh-CN" altLang="en-US" dirty="0"/>
          </a:p>
        </p:txBody>
      </p:sp>
      <p:sp>
        <p:nvSpPr>
          <p:cNvPr id="3" name="内容占位符 2"/>
          <p:cNvSpPr>
            <a:spLocks noGrp="1"/>
          </p:cNvSpPr>
          <p:nvPr>
            <p:ph idx="1"/>
          </p:nvPr>
        </p:nvSpPr>
        <p:spPr>
          <a:xfrm>
            <a:off x="1271464" y="1639341"/>
            <a:ext cx="8496944" cy="4525963"/>
          </a:xfrm>
        </p:spPr>
        <p:txBody>
          <a:bodyPr/>
          <a:lstStyle/>
          <a:p>
            <a:r>
              <a:rPr lang="en-US" altLang="zh-CN" dirty="0" smtClean="0"/>
              <a:t>PB,EB</a:t>
            </a:r>
            <a:r>
              <a:rPr lang="zh-CN" altLang="en-US" dirty="0" smtClean="0"/>
              <a:t>级数据存储，传输，管理，分析和挖掘</a:t>
            </a:r>
            <a:endParaRPr lang="en-US" altLang="zh-CN" dirty="0" smtClean="0"/>
          </a:p>
          <a:p>
            <a:r>
              <a:rPr lang="en-US" altLang="zh-CN" dirty="0" smtClean="0"/>
              <a:t>TB,PB</a:t>
            </a:r>
            <a:r>
              <a:rPr lang="zh-CN" altLang="en-US" dirty="0" smtClean="0"/>
              <a:t>级数据的实时处理和在线分析</a:t>
            </a:r>
            <a:endParaRPr lang="en-US" altLang="zh-CN" dirty="0" smtClean="0"/>
          </a:p>
          <a:p>
            <a:r>
              <a:rPr lang="zh-CN" altLang="en-US" dirty="0" smtClean="0"/>
              <a:t>方便的数据查询，获取和应用</a:t>
            </a:r>
            <a:endParaRPr lang="en-US" altLang="zh-CN" dirty="0" smtClean="0"/>
          </a:p>
          <a:p>
            <a:r>
              <a:rPr lang="zh-CN" altLang="en-US" dirty="0" smtClean="0"/>
              <a:t>大型巡天项目的前期“大数据”预研</a:t>
            </a:r>
            <a:endParaRPr lang="en-US" altLang="zh-CN" dirty="0" smtClean="0"/>
          </a:p>
          <a:p>
            <a:r>
              <a:rPr lang="zh-CN" altLang="en-US" dirty="0" smtClean="0"/>
              <a:t>天文学家与多学科和交叉学科专家的合作</a:t>
            </a:r>
            <a:endParaRPr lang="en-US" altLang="zh-CN" dirty="0" smtClean="0"/>
          </a:p>
          <a:p>
            <a:r>
              <a:rPr lang="zh-CN" altLang="en-US" dirty="0" smtClean="0"/>
              <a:t>公众广泛参与大众科学</a:t>
            </a:r>
            <a:endParaRPr lang="en-US" altLang="zh-CN" dirty="0" smtClean="0"/>
          </a:p>
          <a:p>
            <a:r>
              <a:rPr lang="zh-CN" altLang="en-US" dirty="0" smtClean="0"/>
              <a:t>面向大数据的天文学家</a:t>
            </a:r>
            <a:endParaRPr lang="zh-CN" altLang="en-US" dirty="0"/>
          </a:p>
        </p:txBody>
      </p:sp>
    </p:spTree>
    <p:extLst>
      <p:ext uri="{BB962C8B-B14F-4D97-AF65-F5344CB8AC3E}">
        <p14:creationId xmlns:p14="http://schemas.microsoft.com/office/powerpoint/2010/main" val="1315771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天文大数据的主要科学技术</a:t>
            </a:r>
          </a:p>
        </p:txBody>
      </p:sp>
      <p:sp>
        <p:nvSpPr>
          <p:cNvPr id="3" name="内容占位符 2"/>
          <p:cNvSpPr>
            <a:spLocks noGrp="1"/>
          </p:cNvSpPr>
          <p:nvPr>
            <p:ph idx="1"/>
          </p:nvPr>
        </p:nvSpPr>
        <p:spPr>
          <a:xfrm>
            <a:off x="623392" y="1927373"/>
            <a:ext cx="10369152" cy="4525963"/>
          </a:xfrm>
        </p:spPr>
        <p:txBody>
          <a:bodyPr/>
          <a:lstStyle/>
          <a:p>
            <a:r>
              <a:rPr lang="zh-CN" altLang="en-US" dirty="0"/>
              <a:t>大规模天文数据的</a:t>
            </a:r>
            <a:r>
              <a:rPr lang="zh-CN" altLang="en-US" dirty="0" smtClean="0"/>
              <a:t>存储、索引与高效查询</a:t>
            </a:r>
            <a:endParaRPr lang="en-US" altLang="zh-CN" dirty="0" smtClean="0"/>
          </a:p>
          <a:p>
            <a:r>
              <a:rPr lang="zh-CN" altLang="en-US" dirty="0"/>
              <a:t>大天区多波段多维天文数据的</a:t>
            </a:r>
            <a:r>
              <a:rPr lang="zh-CN" altLang="en-US" dirty="0" smtClean="0"/>
              <a:t>可视化</a:t>
            </a:r>
            <a:endParaRPr lang="en-US" altLang="zh-CN" dirty="0" smtClean="0"/>
          </a:p>
          <a:p>
            <a:r>
              <a:rPr lang="zh-CN" altLang="en-US" dirty="0"/>
              <a:t>高效且稳健的海量天文信息统计与</a:t>
            </a:r>
            <a:r>
              <a:rPr lang="zh-CN" altLang="en-US" dirty="0" smtClean="0"/>
              <a:t>分析</a:t>
            </a:r>
            <a:endParaRPr lang="en-US" altLang="zh-CN" dirty="0" smtClean="0"/>
          </a:p>
          <a:p>
            <a:r>
              <a:rPr lang="zh-CN" altLang="en-US" dirty="0"/>
              <a:t>结合公众科学与信息科学的天文大</a:t>
            </a:r>
            <a:r>
              <a:rPr lang="zh-CN" altLang="en-US" dirty="0" smtClean="0"/>
              <a:t>数据</a:t>
            </a:r>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3686015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大规模天文数据的</a:t>
            </a:r>
            <a:r>
              <a:rPr lang="zh-CN" altLang="en-US" dirty="0" smtClean="0"/>
              <a:t>存储、索引与查询</a:t>
            </a:r>
            <a:endParaRPr lang="en-US" altLang="zh-CN" dirty="0"/>
          </a:p>
        </p:txBody>
      </p:sp>
      <p:sp>
        <p:nvSpPr>
          <p:cNvPr id="3" name="内容占位符 2"/>
          <p:cNvSpPr>
            <a:spLocks noGrp="1"/>
          </p:cNvSpPr>
          <p:nvPr>
            <p:ph idx="1"/>
          </p:nvPr>
        </p:nvSpPr>
        <p:spPr/>
        <p:txBody>
          <a:bodyPr/>
          <a:lstStyle/>
          <a:p>
            <a:pPr marL="0" indent="0">
              <a:buNone/>
            </a:pPr>
            <a:r>
              <a:rPr lang="zh-CN" altLang="en-US" dirty="0" smtClean="0"/>
              <a:t>     </a:t>
            </a:r>
            <a:endParaRPr lang="en-US" altLang="zh-CN" dirty="0" smtClean="0"/>
          </a:p>
          <a:p>
            <a:pPr lvl="1"/>
            <a:r>
              <a:rPr lang="zh-CN" altLang="en-US" dirty="0" smtClean="0"/>
              <a:t> 常用的天文数据文件</a:t>
            </a:r>
            <a:r>
              <a:rPr lang="en-US" altLang="zh-CN" dirty="0" smtClean="0"/>
              <a:t>FITS</a:t>
            </a:r>
            <a:r>
              <a:rPr lang="zh-CN" altLang="en-US" dirty="0" smtClean="0"/>
              <a:t>不适用于大规模巡天数据</a:t>
            </a:r>
            <a:endParaRPr lang="en-US" altLang="zh-CN" dirty="0" smtClean="0"/>
          </a:p>
          <a:p>
            <a:pPr lvl="1"/>
            <a:r>
              <a:rPr lang="zh-CN" altLang="en-US" dirty="0" smtClean="0"/>
              <a:t> </a:t>
            </a:r>
            <a:r>
              <a:rPr lang="zh-CN" altLang="en-US" dirty="0" smtClean="0"/>
              <a:t>通用的按天区划分与按位置分割的天文数据存储</a:t>
            </a:r>
            <a:endParaRPr lang="en-US" altLang="zh-CN" dirty="0" smtClean="0"/>
          </a:p>
          <a:p>
            <a:pPr lvl="1"/>
            <a:r>
              <a:rPr lang="zh-CN" altLang="en-US" dirty="0" smtClean="0"/>
              <a:t> 多波段多设备海量天文信息的融合</a:t>
            </a:r>
            <a:endParaRPr lang="en-US" altLang="zh-CN" dirty="0" smtClean="0"/>
          </a:p>
          <a:p>
            <a:pPr lvl="1"/>
            <a:r>
              <a:rPr lang="zh-CN" altLang="en-US" dirty="0"/>
              <a:t> </a:t>
            </a:r>
            <a:r>
              <a:rPr lang="zh-CN" altLang="en-US" dirty="0" smtClean="0"/>
              <a:t>海量天文数据分布式存储系统</a:t>
            </a:r>
            <a:endParaRPr lang="en-US" altLang="zh-CN" dirty="0" smtClean="0"/>
          </a:p>
          <a:p>
            <a:pPr lvl="1"/>
            <a:r>
              <a:rPr lang="zh-CN" altLang="en-US" dirty="0" smtClean="0"/>
              <a:t> 海量数据的存储与查询的速度与效率需要提高</a:t>
            </a:r>
            <a:endParaRPr lang="en-US" altLang="zh-CN" dirty="0" smtClean="0"/>
          </a:p>
          <a:p>
            <a:pPr lvl="1"/>
            <a:endParaRPr lang="zh-CN" altLang="en-US" dirty="0"/>
          </a:p>
        </p:txBody>
      </p:sp>
    </p:spTree>
    <p:extLst>
      <p:ext uri="{BB962C8B-B14F-4D97-AF65-F5344CB8AC3E}">
        <p14:creationId xmlns:p14="http://schemas.microsoft.com/office/powerpoint/2010/main" val="539636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按天区划分的天文数据存储与索引</a:t>
            </a:r>
            <a:endParaRPr lang="zh-CN" altLang="en-US" dirty="0"/>
          </a:p>
        </p:txBody>
      </p:sp>
      <p:sp>
        <p:nvSpPr>
          <p:cNvPr id="3" name="内容占位符 2"/>
          <p:cNvSpPr>
            <a:spLocks noGrp="1"/>
          </p:cNvSpPr>
          <p:nvPr>
            <p:ph idx="1"/>
          </p:nvPr>
        </p:nvSpPr>
        <p:spPr/>
        <p:txBody>
          <a:bodyPr/>
          <a:lstStyle/>
          <a:p>
            <a:r>
              <a:rPr lang="zh-CN" altLang="en-US" dirty="0" smtClean="0"/>
              <a:t>高效的按天区划分的天文</a:t>
            </a:r>
            <a:r>
              <a:rPr lang="zh-CN" altLang="en-US" dirty="0"/>
              <a:t>数据的</a:t>
            </a:r>
            <a:r>
              <a:rPr lang="zh-CN" altLang="en-US" dirty="0" smtClean="0"/>
              <a:t>存储、索引与</a:t>
            </a:r>
            <a:r>
              <a:rPr lang="zh-CN" altLang="en-US" dirty="0"/>
              <a:t>查询</a:t>
            </a:r>
            <a:endParaRPr lang="en-US" altLang="zh-CN" dirty="0"/>
          </a:p>
          <a:p>
            <a:pPr marL="457200" lvl="1" indent="0">
              <a:buNone/>
            </a:pPr>
            <a:r>
              <a:rPr lang="zh-CN" altLang="en-US" dirty="0" smtClean="0"/>
              <a:t>天体对象在球面</a:t>
            </a:r>
            <a:endParaRPr lang="en-US" altLang="zh-CN" dirty="0" smtClean="0"/>
          </a:p>
          <a:p>
            <a:pPr marL="457200" lvl="1" indent="0">
              <a:buNone/>
            </a:pPr>
            <a:r>
              <a:rPr lang="zh-CN" altLang="en-US" dirty="0" smtClean="0"/>
              <a:t>坐标的表达 </a:t>
            </a:r>
            <a:r>
              <a:rPr lang="en-US" altLang="zh-CN" dirty="0" smtClean="0"/>
              <a:t>-----------&gt;</a:t>
            </a:r>
          </a:p>
          <a:p>
            <a:pPr marL="457200" lvl="1" indent="0">
              <a:buNone/>
            </a:pPr>
            <a:endParaRPr lang="en-US" altLang="zh-CN" dirty="0"/>
          </a:p>
          <a:p>
            <a:pPr marL="457200" lvl="1" indent="0">
              <a:buNone/>
            </a:pPr>
            <a:r>
              <a:rPr lang="zh-CN" altLang="en-US" sz="2000" dirty="0"/>
              <a:t>把目录存在磁盘，</a:t>
            </a:r>
            <a:endParaRPr lang="en-US" altLang="zh-CN" sz="2000" dirty="0"/>
          </a:p>
          <a:p>
            <a:pPr marL="457200" lvl="1" indent="0">
              <a:buNone/>
            </a:pPr>
            <a:r>
              <a:rPr lang="zh-CN" altLang="en-US" sz="2000" dirty="0"/>
              <a:t>仅加载相关的部分来</a:t>
            </a:r>
            <a:endParaRPr lang="en-US" altLang="zh-CN" sz="2000" dirty="0"/>
          </a:p>
          <a:p>
            <a:pPr marL="457200" lvl="1" indent="0">
              <a:buNone/>
            </a:pPr>
            <a:r>
              <a:rPr lang="zh-CN" altLang="en-US" sz="2000" dirty="0"/>
              <a:t>处理数据</a:t>
            </a:r>
            <a:r>
              <a:rPr lang="en-US" altLang="zh-CN" sz="2000" dirty="0"/>
              <a:t>,</a:t>
            </a:r>
          </a:p>
          <a:p>
            <a:pPr marL="457200" lvl="1" indent="0">
              <a:buNone/>
            </a:pPr>
            <a:endParaRPr lang="en-US" altLang="zh-CN" sz="2000" dirty="0"/>
          </a:p>
          <a:p>
            <a:pPr marL="457200" lvl="1" indent="0">
              <a:buNone/>
            </a:pPr>
            <a:r>
              <a:rPr lang="en-US" altLang="zh-CN" sz="2000" dirty="0" err="1"/>
              <a:t>HEALPix</a:t>
            </a:r>
            <a:endParaRPr lang="zh-CN" altLang="en-US" sz="20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968" y="2276872"/>
            <a:ext cx="3816424" cy="4307282"/>
          </a:xfrm>
          <a:prstGeom prst="rect">
            <a:avLst/>
          </a:prstGeom>
        </p:spPr>
      </p:pic>
    </p:spTree>
    <p:extLst>
      <p:ext uri="{BB962C8B-B14F-4D97-AF65-F5344CB8AC3E}">
        <p14:creationId xmlns:p14="http://schemas.microsoft.com/office/powerpoint/2010/main" val="1351115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按天区划分的索引机制</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7768" y="2624688"/>
            <a:ext cx="5544616" cy="4044673"/>
          </a:xfrm>
        </p:spPr>
      </p:pic>
      <p:sp>
        <p:nvSpPr>
          <p:cNvPr id="5" name="矩形 4"/>
          <p:cNvSpPr/>
          <p:nvPr/>
        </p:nvSpPr>
        <p:spPr>
          <a:xfrm>
            <a:off x="1996481" y="1961703"/>
            <a:ext cx="6356227" cy="2677656"/>
          </a:xfrm>
          <a:prstGeom prst="rect">
            <a:avLst/>
          </a:prstGeom>
        </p:spPr>
        <p:txBody>
          <a:bodyPr wrap="none">
            <a:spAutoFit/>
          </a:bodyPr>
          <a:lstStyle/>
          <a:p>
            <a:r>
              <a:rPr lang="en-US" altLang="zh-CN" dirty="0"/>
              <a:t>Object Data Management Systems,</a:t>
            </a:r>
          </a:p>
          <a:p>
            <a:r>
              <a:rPr lang="en-US" altLang="zh-CN" dirty="0"/>
              <a:t>Object-Relational Database Management Systems</a:t>
            </a:r>
          </a:p>
          <a:p>
            <a:r>
              <a:rPr lang="zh-CN" altLang="en-US" dirty="0"/>
              <a:t>对于天文数据提供了空间索引</a:t>
            </a:r>
            <a:endParaRPr lang="en-US" altLang="zh-CN" dirty="0"/>
          </a:p>
          <a:p>
            <a:endParaRPr lang="en-US" altLang="zh-CN" dirty="0"/>
          </a:p>
          <a:p>
            <a:r>
              <a:rPr lang="zh-CN" altLang="en-US" dirty="0"/>
              <a:t>索引结构：</a:t>
            </a:r>
            <a:endParaRPr lang="en-US" altLang="zh-CN" dirty="0"/>
          </a:p>
          <a:p>
            <a:r>
              <a:rPr lang="en-US" altLang="zh-CN" dirty="0"/>
              <a:t>B-trees, R-trees, octrees, </a:t>
            </a:r>
          </a:p>
          <a:p>
            <a:r>
              <a:rPr lang="en-US" altLang="zh-CN" dirty="0" err="1"/>
              <a:t>kd</a:t>
            </a:r>
            <a:r>
              <a:rPr lang="en-US" altLang="zh-CN" dirty="0"/>
              <a:t>-trees</a:t>
            </a:r>
            <a:endParaRPr lang="zh-CN" altLang="en-US" dirty="0"/>
          </a:p>
        </p:txBody>
      </p:sp>
    </p:spTree>
    <p:extLst>
      <p:ext uri="{BB962C8B-B14F-4D97-AF65-F5344CB8AC3E}">
        <p14:creationId xmlns:p14="http://schemas.microsoft.com/office/powerpoint/2010/main" val="2249380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海量天文数据存储</a:t>
            </a:r>
            <a:endParaRPr lang="zh-CN" altLang="en-US" dirty="0"/>
          </a:p>
        </p:txBody>
      </p:sp>
      <p:sp>
        <p:nvSpPr>
          <p:cNvPr id="3" name="内容占位符 2"/>
          <p:cNvSpPr>
            <a:spLocks noGrp="1"/>
          </p:cNvSpPr>
          <p:nvPr>
            <p:ph idx="1"/>
          </p:nvPr>
        </p:nvSpPr>
        <p:spPr/>
        <p:txBody>
          <a:bodyPr/>
          <a:lstStyle/>
          <a:p>
            <a:endParaRPr lang="en-US" altLang="zh-CN" dirty="0" smtClean="0"/>
          </a:p>
          <a:p>
            <a:r>
              <a:rPr lang="en-US" altLang="zh-CN" dirty="0" err="1" smtClean="0"/>
              <a:t>SciDB</a:t>
            </a:r>
            <a:endParaRPr lang="en-US" altLang="zh-CN" dirty="0" smtClean="0"/>
          </a:p>
          <a:p>
            <a:r>
              <a:rPr lang="en-US" altLang="zh-CN" dirty="0" smtClean="0"/>
              <a:t>Hadoop/MapReduce</a:t>
            </a:r>
          </a:p>
          <a:p>
            <a:r>
              <a:rPr lang="en-US" altLang="zh-CN" dirty="0" smtClean="0"/>
              <a:t>Amazon</a:t>
            </a:r>
            <a:r>
              <a:rPr lang="zh-CN" altLang="en-US" dirty="0" smtClean="0"/>
              <a:t> </a:t>
            </a:r>
            <a:r>
              <a:rPr lang="en-US" altLang="zh-CN" dirty="0" smtClean="0"/>
              <a:t>Web</a:t>
            </a:r>
            <a:r>
              <a:rPr lang="zh-CN" altLang="en-US" dirty="0" smtClean="0"/>
              <a:t> </a:t>
            </a:r>
            <a:r>
              <a:rPr lang="en-US" altLang="zh-CN" dirty="0" smtClean="0"/>
              <a:t>Services</a:t>
            </a:r>
          </a:p>
          <a:p>
            <a:r>
              <a:rPr lang="zh-CN" altLang="en-US" dirty="0"/>
              <a:t>云资源</a:t>
            </a:r>
            <a:endParaRPr lang="en-US" altLang="zh-CN" dirty="0"/>
          </a:p>
          <a:p>
            <a:pPr lvl="1"/>
            <a:r>
              <a:rPr lang="zh-CN" altLang="en-US" dirty="0"/>
              <a:t>百度、</a:t>
            </a:r>
            <a:r>
              <a:rPr lang="zh-CN" altLang="en-US" dirty="0" smtClean="0"/>
              <a:t>阿里巴巴、数据湖</a:t>
            </a:r>
            <a:r>
              <a:rPr lang="en-US" altLang="zh-CN" dirty="0" smtClean="0"/>
              <a:t>(EMC)</a:t>
            </a:r>
            <a:endParaRPr lang="en-US" altLang="zh-CN" dirty="0"/>
          </a:p>
          <a:p>
            <a:r>
              <a:rPr lang="zh-CN" altLang="en-US" dirty="0" smtClean="0"/>
              <a:t>分布式行列混合存储</a:t>
            </a:r>
            <a:endParaRPr lang="en-US" altLang="zh-CN" dirty="0" smtClean="0"/>
          </a:p>
          <a:p>
            <a:pPr marL="457200" lvl="1" indent="0">
              <a:buNone/>
            </a:pPr>
            <a:endParaRPr lang="zh-CN" altLang="en-US" dirty="0"/>
          </a:p>
        </p:txBody>
      </p:sp>
    </p:spTree>
    <p:extLst>
      <p:ext uri="{BB962C8B-B14F-4D97-AF65-F5344CB8AC3E}">
        <p14:creationId xmlns:p14="http://schemas.microsoft.com/office/powerpoint/2010/main" val="1307703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高效的存储与查询</a:t>
            </a:r>
            <a:endParaRPr lang="zh-CN" altLang="en-US" dirty="0"/>
          </a:p>
        </p:txBody>
      </p:sp>
      <p:sp>
        <p:nvSpPr>
          <p:cNvPr id="3" name="内容占位符 2"/>
          <p:cNvSpPr>
            <a:spLocks noGrp="1"/>
          </p:cNvSpPr>
          <p:nvPr>
            <p:ph idx="1"/>
          </p:nvPr>
        </p:nvSpPr>
        <p:spPr/>
        <p:txBody>
          <a:bodyPr/>
          <a:lstStyle/>
          <a:p>
            <a:r>
              <a:rPr lang="zh-CN" altLang="en-US" dirty="0" smtClean="0"/>
              <a:t>关联查询结果与重复使用，缩减存储空间占用</a:t>
            </a:r>
            <a:endParaRPr lang="en-US" altLang="zh-CN" dirty="0" smtClean="0"/>
          </a:p>
          <a:p>
            <a:r>
              <a:rPr lang="zh-CN" altLang="zh-CN" dirty="0" smtClean="0"/>
              <a:t>智能</a:t>
            </a:r>
            <a:r>
              <a:rPr lang="zh-CN" altLang="zh-CN" dirty="0"/>
              <a:t>信息处理（机器学习、数据挖掘等</a:t>
            </a:r>
            <a:r>
              <a:rPr lang="zh-CN" altLang="zh-CN" dirty="0" smtClean="0"/>
              <a:t>）方法分析</a:t>
            </a:r>
            <a:r>
              <a:rPr lang="zh-CN" altLang="en-US" dirty="0" smtClean="0"/>
              <a:t>数据</a:t>
            </a:r>
            <a:r>
              <a:rPr lang="zh-CN" altLang="zh-CN" dirty="0" smtClean="0"/>
              <a:t>，</a:t>
            </a:r>
            <a:r>
              <a:rPr lang="zh-CN" altLang="zh-CN" dirty="0"/>
              <a:t>使得用户取回的信息更加友好，更具备科学性，从而提高了信息查询的信息量，减少了查询的</a:t>
            </a:r>
            <a:r>
              <a:rPr lang="zh-CN" altLang="zh-CN" dirty="0" smtClean="0"/>
              <a:t>频率</a:t>
            </a:r>
            <a:endParaRPr lang="en-US" altLang="zh-CN" dirty="0" smtClean="0"/>
          </a:p>
          <a:p>
            <a:r>
              <a:rPr lang="zh-CN" altLang="en-US" dirty="0" smtClean="0"/>
              <a:t>增加语义注解与描述，提高查询的效率</a:t>
            </a:r>
            <a:endParaRPr lang="en-US" altLang="zh-CN" dirty="0" smtClean="0"/>
          </a:p>
          <a:p>
            <a:endParaRPr lang="zh-CN" altLang="en-US" dirty="0"/>
          </a:p>
        </p:txBody>
      </p:sp>
    </p:spTree>
    <p:extLst>
      <p:ext uri="{BB962C8B-B14F-4D97-AF65-F5344CB8AC3E}">
        <p14:creationId xmlns:p14="http://schemas.microsoft.com/office/powerpoint/2010/main" val="1445971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AscotDB</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6" y="1556792"/>
            <a:ext cx="7920880" cy="3012166"/>
          </a:xfrm>
        </p:spPr>
      </p:pic>
      <p:sp>
        <p:nvSpPr>
          <p:cNvPr id="5" name="矩形 4"/>
          <p:cNvSpPr/>
          <p:nvPr/>
        </p:nvSpPr>
        <p:spPr>
          <a:xfrm>
            <a:off x="1138587" y="4911551"/>
            <a:ext cx="9998250" cy="461665"/>
          </a:xfrm>
          <a:prstGeom prst="rect">
            <a:avLst/>
          </a:prstGeom>
        </p:spPr>
        <p:txBody>
          <a:bodyPr wrap="none">
            <a:spAutoFit/>
          </a:bodyPr>
          <a:lstStyle/>
          <a:p>
            <a:r>
              <a:rPr lang="en-US" altLang="zh-CN" dirty="0" err="1" smtClean="0"/>
              <a:t>AscotDB</a:t>
            </a:r>
            <a:r>
              <a:rPr lang="en-US" altLang="zh-CN" dirty="0" smtClean="0"/>
              <a:t>:</a:t>
            </a:r>
            <a:r>
              <a:rPr lang="zh-CN" altLang="en-US" dirty="0" smtClean="0"/>
              <a:t>大规模天文数据的管理和分析，支持对于天体信息的并行查询。</a:t>
            </a:r>
            <a:endParaRPr lang="zh-CN" altLang="en-US" dirty="0"/>
          </a:p>
        </p:txBody>
      </p:sp>
    </p:spTree>
    <p:extLst>
      <p:ext uri="{BB962C8B-B14F-4D97-AF65-F5344CB8AC3E}">
        <p14:creationId xmlns:p14="http://schemas.microsoft.com/office/powerpoint/2010/main" val="2792711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天文大数据时代</a:t>
            </a:r>
            <a:endParaRPr lang="zh-CN" altLang="en-US" dirty="0"/>
          </a:p>
        </p:txBody>
      </p:sp>
      <p:sp>
        <p:nvSpPr>
          <p:cNvPr id="3" name="内容占位符 2"/>
          <p:cNvSpPr>
            <a:spLocks noGrp="1"/>
          </p:cNvSpPr>
          <p:nvPr>
            <p:ph idx="1"/>
          </p:nvPr>
        </p:nvSpPr>
        <p:spPr/>
        <p:txBody>
          <a:bodyPr/>
          <a:lstStyle/>
          <a:p>
            <a:endParaRPr lang="en-US" altLang="zh-CN" dirty="0" smtClean="0"/>
          </a:p>
          <a:p>
            <a:r>
              <a:rPr lang="zh-CN" altLang="en-US" dirty="0" smtClean="0"/>
              <a:t>新型的大型天文观测设备与项目</a:t>
            </a:r>
            <a:endParaRPr lang="en-US" altLang="zh-CN" dirty="0" smtClean="0"/>
          </a:p>
          <a:p>
            <a:r>
              <a:rPr lang="zh-CN" altLang="en-US" dirty="0" smtClean="0"/>
              <a:t>大型巡天项目</a:t>
            </a:r>
            <a:endParaRPr lang="en-US" altLang="zh-CN" dirty="0" smtClean="0"/>
          </a:p>
          <a:p>
            <a:r>
              <a:rPr lang="zh-CN" altLang="en-US" dirty="0" smtClean="0"/>
              <a:t>巡天测量数据与天文观测信息的海量数据</a:t>
            </a:r>
            <a:endParaRPr lang="en-US" altLang="zh-CN" dirty="0" smtClean="0"/>
          </a:p>
          <a:p>
            <a:pPr marL="0" indent="0">
              <a:buNone/>
            </a:pPr>
            <a:endParaRPr lang="en-US" altLang="zh-CN" dirty="0"/>
          </a:p>
          <a:p>
            <a:endParaRPr lang="zh-CN" altLang="en-US" dirty="0"/>
          </a:p>
        </p:txBody>
      </p:sp>
    </p:spTree>
    <p:extLst>
      <p:ext uri="{BB962C8B-B14F-4D97-AF65-F5344CB8AC3E}">
        <p14:creationId xmlns:p14="http://schemas.microsoft.com/office/powerpoint/2010/main" val="4268689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大天区多波段多维天文数据的可视化</a:t>
            </a:r>
            <a:endParaRPr lang="en-US" altLang="zh-CN" dirty="0"/>
          </a:p>
        </p:txBody>
      </p:sp>
      <p:sp>
        <p:nvSpPr>
          <p:cNvPr id="3" name="内容占位符 2"/>
          <p:cNvSpPr>
            <a:spLocks noGrp="1"/>
          </p:cNvSpPr>
          <p:nvPr>
            <p:ph idx="1"/>
          </p:nvPr>
        </p:nvSpPr>
        <p:spPr/>
        <p:txBody>
          <a:bodyPr/>
          <a:lstStyle/>
          <a:p>
            <a:pPr marL="0" indent="0">
              <a:buNone/>
            </a:pPr>
            <a:endParaRPr lang="en-US" altLang="zh-CN" dirty="0" smtClean="0"/>
          </a:p>
          <a:p>
            <a:pPr lvl="1"/>
            <a:r>
              <a:rPr lang="zh-CN" altLang="en-US" dirty="0" smtClean="0"/>
              <a:t> 实时性</a:t>
            </a:r>
            <a:endParaRPr lang="en-US" altLang="zh-CN" dirty="0" smtClean="0"/>
          </a:p>
          <a:p>
            <a:pPr lvl="1"/>
            <a:r>
              <a:rPr lang="zh-CN" altLang="en-US" dirty="0"/>
              <a:t> </a:t>
            </a:r>
            <a:r>
              <a:rPr lang="zh-CN" altLang="en-US" dirty="0" smtClean="0"/>
              <a:t>格式兼容</a:t>
            </a:r>
            <a:endParaRPr lang="en-US" altLang="zh-CN" dirty="0" smtClean="0"/>
          </a:p>
          <a:p>
            <a:pPr lvl="1"/>
            <a:r>
              <a:rPr lang="zh-CN" altLang="en-US" dirty="0"/>
              <a:t> </a:t>
            </a:r>
            <a:r>
              <a:rPr lang="zh-CN" altLang="en-US" dirty="0" smtClean="0"/>
              <a:t>可视化表达</a:t>
            </a:r>
            <a:endParaRPr lang="en-US" altLang="zh-CN" dirty="0" smtClean="0"/>
          </a:p>
          <a:p>
            <a:pPr lvl="1"/>
            <a:r>
              <a:rPr lang="zh-CN" altLang="en-US" dirty="0" smtClean="0"/>
              <a:t> 优化人类感知与理解</a:t>
            </a:r>
            <a:endParaRPr lang="en-US" altLang="zh-CN" dirty="0" smtClean="0"/>
          </a:p>
          <a:p>
            <a:pPr lvl="1"/>
            <a:r>
              <a:rPr lang="zh-CN" altLang="en-US" dirty="0"/>
              <a:t> </a:t>
            </a:r>
            <a:r>
              <a:rPr lang="zh-CN" altLang="en-US" dirty="0" smtClean="0"/>
              <a:t>可视化的数据探索和发现</a:t>
            </a:r>
            <a:endParaRPr lang="en-US" altLang="zh-CN" dirty="0" smtClean="0"/>
          </a:p>
          <a:p>
            <a:pPr lvl="1"/>
            <a:r>
              <a:rPr lang="zh-CN" altLang="en-US" dirty="0"/>
              <a:t> </a:t>
            </a:r>
            <a:r>
              <a:rPr lang="zh-CN" altLang="en-US" dirty="0" smtClean="0"/>
              <a:t>可视化分析方法与平台构建</a:t>
            </a:r>
            <a:endParaRPr lang="zh-CN" altLang="en-US" dirty="0"/>
          </a:p>
        </p:txBody>
      </p:sp>
    </p:spTree>
    <p:extLst>
      <p:ext uri="{BB962C8B-B14F-4D97-AF65-F5344CB8AC3E}">
        <p14:creationId xmlns:p14="http://schemas.microsoft.com/office/powerpoint/2010/main" val="32579977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高维数据的关联视图</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6" y="1556792"/>
            <a:ext cx="7560840" cy="5264953"/>
          </a:xfrm>
        </p:spPr>
      </p:pic>
    </p:spTree>
    <p:extLst>
      <p:ext uri="{BB962C8B-B14F-4D97-AF65-F5344CB8AC3E}">
        <p14:creationId xmlns:p14="http://schemas.microsoft.com/office/powerpoint/2010/main" val="3816755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5841" y="476672"/>
            <a:ext cx="8176583" cy="6120680"/>
          </a:xfrm>
        </p:spPr>
      </p:pic>
    </p:spTree>
    <p:extLst>
      <p:ext uri="{BB962C8B-B14F-4D97-AF65-F5344CB8AC3E}">
        <p14:creationId xmlns:p14="http://schemas.microsoft.com/office/powerpoint/2010/main" val="25347781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深入的数据探索与交互的快速数据分析</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5981" y="1584151"/>
            <a:ext cx="8398451" cy="5229225"/>
          </a:xfrm>
        </p:spPr>
      </p:pic>
    </p:spTree>
    <p:extLst>
      <p:ext uri="{BB962C8B-B14F-4D97-AF65-F5344CB8AC3E}">
        <p14:creationId xmlns:p14="http://schemas.microsoft.com/office/powerpoint/2010/main" val="37433856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高维数据的关联</a:t>
            </a:r>
            <a:r>
              <a:rPr lang="zh-CN" altLang="en-US" dirty="0" smtClean="0"/>
              <a:t>视图 </a:t>
            </a:r>
            <a:r>
              <a:rPr lang="en-US" altLang="zh-CN" dirty="0" smtClean="0"/>
              <a:t>(Python) Glue</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6425" y="1484784"/>
            <a:ext cx="9460055" cy="5328617"/>
          </a:xfrm>
        </p:spPr>
      </p:pic>
    </p:spTree>
    <p:extLst>
      <p:ext uri="{BB962C8B-B14F-4D97-AF65-F5344CB8AC3E}">
        <p14:creationId xmlns:p14="http://schemas.microsoft.com/office/powerpoint/2010/main" val="1830330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交互的天文数据可视化分析</a:t>
            </a:r>
            <a:endParaRPr lang="zh-CN" altLang="en-US" dirty="0"/>
          </a:p>
        </p:txBody>
      </p:sp>
      <p:sp>
        <p:nvSpPr>
          <p:cNvPr id="3" name="内容占位符 2"/>
          <p:cNvSpPr>
            <a:spLocks noGrp="1"/>
          </p:cNvSpPr>
          <p:nvPr>
            <p:ph idx="1"/>
          </p:nvPr>
        </p:nvSpPr>
        <p:spPr>
          <a:xfrm>
            <a:off x="1991544" y="1412777"/>
            <a:ext cx="7776864" cy="4525963"/>
          </a:xfrm>
        </p:spPr>
        <p:txBody>
          <a:bodyPr/>
          <a:lstStyle/>
          <a:p>
            <a:r>
              <a:rPr lang="zh-CN" altLang="en-US" dirty="0" smtClean="0"/>
              <a:t>多维传输函数和关联视图</a:t>
            </a:r>
            <a:endParaRPr lang="en-US" altLang="zh-CN" dirty="0" smtClean="0"/>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420" y="1962864"/>
            <a:ext cx="8968740" cy="4922520"/>
          </a:xfrm>
          <a:prstGeom prst="rect">
            <a:avLst/>
          </a:prstGeom>
        </p:spPr>
      </p:pic>
    </p:spTree>
    <p:extLst>
      <p:ext uri="{BB962C8B-B14F-4D97-AF65-F5344CB8AC3E}">
        <p14:creationId xmlns:p14="http://schemas.microsoft.com/office/powerpoint/2010/main" val="350754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可视化分析 </a:t>
            </a:r>
            <a:r>
              <a:rPr lang="en-US" altLang="zh-CN" dirty="0" smtClean="0"/>
              <a:t>–</a:t>
            </a:r>
            <a:r>
              <a:rPr lang="zh-CN" altLang="en-US" dirty="0" smtClean="0"/>
              <a:t> 元数据主导的探索</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1504" y="1546832"/>
            <a:ext cx="8964488" cy="5050521"/>
          </a:xfrm>
        </p:spPr>
      </p:pic>
    </p:spTree>
    <p:extLst>
      <p:ext uri="{BB962C8B-B14F-4D97-AF65-F5344CB8AC3E}">
        <p14:creationId xmlns:p14="http://schemas.microsoft.com/office/powerpoint/2010/main" val="36493539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天文数据可视化</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552" y="1556792"/>
            <a:ext cx="7560840" cy="4971398"/>
          </a:xfrm>
          <a:prstGeom prst="rect">
            <a:avLst/>
          </a:prstGeom>
        </p:spPr>
      </p:pic>
      <p:sp>
        <p:nvSpPr>
          <p:cNvPr id="3" name="内容占位符 2"/>
          <p:cNvSpPr>
            <a:spLocks noGrp="1"/>
          </p:cNvSpPr>
          <p:nvPr>
            <p:ph idx="1"/>
          </p:nvPr>
        </p:nvSpPr>
        <p:spPr>
          <a:xfrm>
            <a:off x="1991544" y="1567334"/>
            <a:ext cx="7776864" cy="4525963"/>
          </a:xfrm>
          <a:ln>
            <a:noFill/>
          </a:ln>
          <a:effectLst>
            <a:outerShdw blurRad="50800" dist="50800" dir="5400000" algn="ctr" rotWithShape="0">
              <a:srgbClr val="000000">
                <a:alpha val="0"/>
              </a:srgbClr>
            </a:outerShdw>
          </a:effectLst>
        </p:spPr>
        <p:txBody>
          <a:bodyPr/>
          <a:lstStyle/>
          <a:p>
            <a:r>
              <a:rPr lang="zh-CN" altLang="en-US" sz="2000" dirty="0"/>
              <a:t>拓扑分析</a:t>
            </a:r>
            <a:endParaRPr lang="en-US" altLang="zh-CN" sz="2000" dirty="0"/>
          </a:p>
          <a:p>
            <a:r>
              <a:rPr lang="zh-CN" altLang="en-US" sz="2000" dirty="0"/>
              <a:t>视觉探索与发现</a:t>
            </a:r>
            <a:endParaRPr lang="en-US" altLang="zh-CN" sz="2000" dirty="0"/>
          </a:p>
          <a:p>
            <a:pPr marL="0" indent="0">
              <a:buNone/>
            </a:pPr>
            <a:r>
              <a:rPr lang="zh-CN" altLang="en-US" sz="2000" dirty="0"/>
              <a:t>直觉地切入内在的数据特性，</a:t>
            </a:r>
            <a:endParaRPr lang="en-US" altLang="zh-CN" sz="2000" dirty="0"/>
          </a:p>
          <a:p>
            <a:pPr marL="0" indent="0">
              <a:buNone/>
            </a:pPr>
            <a:r>
              <a:rPr lang="zh-CN" altLang="en-US" sz="2000" dirty="0"/>
              <a:t>迅速识别有价值的部分，</a:t>
            </a:r>
            <a:endParaRPr lang="en-US" altLang="zh-CN" sz="2000" dirty="0"/>
          </a:p>
          <a:p>
            <a:pPr marL="0" indent="0">
              <a:buNone/>
            </a:pPr>
            <a:r>
              <a:rPr lang="zh-CN" altLang="en-US" sz="2000" dirty="0"/>
              <a:t>发现数据模型的关联</a:t>
            </a:r>
            <a:endParaRPr lang="en-US" altLang="zh-CN" sz="2000" dirty="0"/>
          </a:p>
          <a:p>
            <a:pPr marL="0" indent="0">
              <a:buNone/>
            </a:pPr>
            <a:endParaRPr lang="zh-CN" altLang="en-US" dirty="0"/>
          </a:p>
        </p:txBody>
      </p:sp>
    </p:spTree>
    <p:extLst>
      <p:ext uri="{BB962C8B-B14F-4D97-AF65-F5344CB8AC3E}">
        <p14:creationId xmlns:p14="http://schemas.microsoft.com/office/powerpoint/2010/main" val="16445138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交互的天文科研：数据</a:t>
            </a:r>
            <a:r>
              <a:rPr lang="en-US" altLang="zh-CN" dirty="0" smtClean="0"/>
              <a:t>&lt;--&gt;</a:t>
            </a:r>
            <a:r>
              <a:rPr lang="zh-CN" altLang="en-US" dirty="0" smtClean="0"/>
              <a:t>文献</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0690" y="1417638"/>
            <a:ext cx="7155884" cy="5418279"/>
          </a:xfrm>
        </p:spPr>
      </p:pic>
    </p:spTree>
    <p:extLst>
      <p:ext uri="{BB962C8B-B14F-4D97-AF65-F5344CB8AC3E}">
        <p14:creationId xmlns:p14="http://schemas.microsoft.com/office/powerpoint/2010/main" val="17857486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ADS</a:t>
            </a:r>
            <a:r>
              <a:rPr lang="zh-CN" altLang="en-US" dirty="0" smtClean="0"/>
              <a:t> </a:t>
            </a:r>
            <a:r>
              <a:rPr lang="en-US" altLang="zh-CN" dirty="0" smtClean="0"/>
              <a:t>All Sky Survey </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6" y="1484784"/>
            <a:ext cx="7093299" cy="5328592"/>
          </a:xfrm>
        </p:spPr>
      </p:pic>
    </p:spTree>
    <p:extLst>
      <p:ext uri="{BB962C8B-B14F-4D97-AF65-F5344CB8AC3E}">
        <p14:creationId xmlns:p14="http://schemas.microsoft.com/office/powerpoint/2010/main" val="132179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近十年来的大型天文设备</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1254" y="1556792"/>
            <a:ext cx="7417114" cy="4934834"/>
          </a:xfrm>
        </p:spPr>
      </p:pic>
    </p:spTree>
    <p:extLst>
      <p:ext uri="{BB962C8B-B14F-4D97-AF65-F5344CB8AC3E}">
        <p14:creationId xmlns:p14="http://schemas.microsoft.com/office/powerpoint/2010/main" val="4706028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512" y="188640"/>
            <a:ext cx="7776864" cy="6599741"/>
          </a:xfrm>
        </p:spPr>
      </p:pic>
    </p:spTree>
    <p:extLst>
      <p:ext uri="{BB962C8B-B14F-4D97-AF65-F5344CB8AC3E}">
        <p14:creationId xmlns:p14="http://schemas.microsoft.com/office/powerpoint/2010/main" val="10097123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高效且稳健的海量天文信息统计与分析</a:t>
            </a:r>
            <a:endParaRPr lang="en-US" altLang="zh-CN" dirty="0"/>
          </a:p>
        </p:txBody>
      </p:sp>
      <p:sp>
        <p:nvSpPr>
          <p:cNvPr id="3" name="内容占位符 2"/>
          <p:cNvSpPr>
            <a:spLocks noGrp="1"/>
          </p:cNvSpPr>
          <p:nvPr>
            <p:ph idx="1"/>
          </p:nvPr>
        </p:nvSpPr>
        <p:spPr/>
        <p:txBody>
          <a:bodyPr/>
          <a:lstStyle/>
          <a:p>
            <a:pPr marL="0" indent="0">
              <a:buNone/>
            </a:pPr>
            <a:endParaRPr lang="en-US" altLang="zh-CN" dirty="0" smtClean="0"/>
          </a:p>
          <a:p>
            <a:pPr lvl="1"/>
            <a:r>
              <a:rPr lang="zh-CN" altLang="en-US" dirty="0" smtClean="0"/>
              <a:t>大量高维数据带来的噪音积累、过高的运算负荷及恶化的算法不稳定度，统计偏差，异质性</a:t>
            </a:r>
            <a:endParaRPr lang="en-US" altLang="zh-CN" dirty="0" smtClean="0"/>
          </a:p>
          <a:p>
            <a:pPr lvl="1"/>
            <a:r>
              <a:rPr lang="zh-CN" altLang="en-US" dirty="0" smtClean="0"/>
              <a:t>简单结构（单层）的算法存在局限</a:t>
            </a:r>
            <a:endParaRPr lang="en-US" altLang="zh-CN" dirty="0" smtClean="0"/>
          </a:p>
          <a:p>
            <a:pPr lvl="1"/>
            <a:r>
              <a:rPr lang="zh-CN" altLang="en-US" dirty="0" smtClean="0"/>
              <a:t>需要适用于天文大数据的云服务</a:t>
            </a:r>
            <a:endParaRPr lang="en-US" altLang="zh-CN" dirty="0" smtClean="0"/>
          </a:p>
          <a:p>
            <a:pPr lvl="1"/>
            <a:r>
              <a:rPr lang="zh-CN" altLang="en-US" dirty="0" smtClean="0"/>
              <a:t>有效实用的并行分布式天文大数据高性能计算解决方案</a:t>
            </a:r>
            <a:endParaRPr lang="zh-CN" altLang="en-US" dirty="0"/>
          </a:p>
        </p:txBody>
      </p:sp>
    </p:spTree>
    <p:extLst>
      <p:ext uri="{BB962C8B-B14F-4D97-AF65-F5344CB8AC3E}">
        <p14:creationId xmlns:p14="http://schemas.microsoft.com/office/powerpoint/2010/main" val="15111835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天文大数据统计工具</a:t>
            </a:r>
            <a:endParaRPr lang="zh-CN" altLang="en-US" dirty="0"/>
          </a:p>
        </p:txBody>
      </p:sp>
      <p:sp>
        <p:nvSpPr>
          <p:cNvPr id="3" name="内容占位符 2"/>
          <p:cNvSpPr>
            <a:spLocks noGrp="1"/>
          </p:cNvSpPr>
          <p:nvPr>
            <p:ph idx="1"/>
          </p:nvPr>
        </p:nvSpPr>
        <p:spPr/>
        <p:txBody>
          <a:bodyPr/>
          <a:lstStyle/>
          <a:p>
            <a:r>
              <a:rPr lang="zh-CN" altLang="en-US" dirty="0" smtClean="0"/>
              <a:t>降噪：稀疏假设</a:t>
            </a:r>
            <a:endParaRPr lang="en-US" altLang="zh-CN" dirty="0" smtClean="0"/>
          </a:p>
          <a:p>
            <a:r>
              <a:rPr lang="zh-CN" altLang="en-US" dirty="0" smtClean="0"/>
              <a:t>高维数据</a:t>
            </a:r>
            <a:endParaRPr lang="en-US" altLang="zh-CN" dirty="0" smtClean="0"/>
          </a:p>
          <a:p>
            <a:pPr lvl="1"/>
            <a:r>
              <a:rPr lang="zh-CN" altLang="en-US" dirty="0" smtClean="0"/>
              <a:t>变量选择</a:t>
            </a:r>
            <a:endParaRPr lang="en-US" altLang="zh-CN" dirty="0" smtClean="0"/>
          </a:p>
          <a:p>
            <a:pPr lvl="1"/>
            <a:r>
              <a:rPr lang="zh-CN" altLang="en-US" dirty="0"/>
              <a:t>降</a:t>
            </a:r>
            <a:r>
              <a:rPr lang="zh-CN" altLang="en-US" dirty="0" smtClean="0"/>
              <a:t>维：属性提取</a:t>
            </a:r>
            <a:r>
              <a:rPr lang="zh-CN" altLang="en-US" sz="1600" dirty="0"/>
              <a:t>（从</a:t>
            </a:r>
            <a:r>
              <a:rPr lang="zh-CN" altLang="zh-CN" sz="1600" dirty="0"/>
              <a:t>维度中启发式地选取一部分维，删除不相关或冗余的属性，目标是找出最小属性集，使得数据类的概率分布尽可能接近使用所有属性得到的原分布。这种方法的优点是最小属性集可以直观的代表原来的属性集，易于理解，并且由于属性数目的减少，达到了降维的目的</a:t>
            </a:r>
            <a:r>
              <a:rPr lang="zh-CN" altLang="en-US" sz="1600" dirty="0"/>
              <a:t>）</a:t>
            </a:r>
            <a:endParaRPr lang="zh-CN" altLang="zh-CN" sz="1600" dirty="0"/>
          </a:p>
          <a:p>
            <a:pPr marL="457200" lvl="1" indent="0">
              <a:buNone/>
            </a:pPr>
            <a:r>
              <a:rPr lang="zh-CN" altLang="en-US" dirty="0" smtClean="0"/>
              <a:t>                 投影变换 </a:t>
            </a:r>
            <a:r>
              <a:rPr lang="zh-CN" altLang="en-US" sz="1600" dirty="0"/>
              <a:t>（缺点是在变换后的子空间上挖掘的结果难以  </a:t>
            </a:r>
            <a:endParaRPr lang="en-US" altLang="zh-CN" sz="1600" dirty="0"/>
          </a:p>
          <a:p>
            <a:pPr marL="457200" lvl="1" indent="0">
              <a:buNone/>
            </a:pPr>
            <a:r>
              <a:rPr lang="en-US" altLang="zh-CN" sz="1600" dirty="0"/>
              <a:t>       </a:t>
            </a:r>
            <a:r>
              <a:rPr lang="zh-CN" altLang="en-US" sz="1600" dirty="0"/>
              <a:t>理解，而且为了不丢失信息，需要在不同的子空间上挖掘，出现低维子空间 </a:t>
            </a:r>
            <a:endParaRPr lang="en-US" altLang="zh-CN" sz="1600" dirty="0"/>
          </a:p>
          <a:p>
            <a:pPr marL="457200" lvl="1" indent="0">
              <a:buNone/>
            </a:pPr>
            <a:r>
              <a:rPr lang="en-US" altLang="zh-CN" sz="1600" dirty="0"/>
              <a:t>       </a:t>
            </a:r>
            <a:r>
              <a:rPr lang="zh-CN" altLang="en-US" sz="1600" dirty="0"/>
              <a:t>的重叠和数据对象重复出现在不同子空间上的问题）</a:t>
            </a:r>
            <a:endParaRPr lang="en-US" altLang="zh-CN" sz="1600" dirty="0"/>
          </a:p>
          <a:p>
            <a:endParaRPr lang="zh-CN" altLang="en-US" dirty="0"/>
          </a:p>
        </p:txBody>
      </p:sp>
    </p:spTree>
    <p:extLst>
      <p:ext uri="{BB962C8B-B14F-4D97-AF65-F5344CB8AC3E}">
        <p14:creationId xmlns:p14="http://schemas.microsoft.com/office/powerpoint/2010/main" val="21292031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天文大数据云服务</a:t>
            </a:r>
            <a:endParaRPr lang="zh-CN" altLang="en-US" dirty="0"/>
          </a:p>
        </p:txBody>
      </p:sp>
      <p:sp>
        <p:nvSpPr>
          <p:cNvPr id="3" name="内容占位符 2"/>
          <p:cNvSpPr>
            <a:spLocks noGrp="1"/>
          </p:cNvSpPr>
          <p:nvPr>
            <p:ph idx="1"/>
          </p:nvPr>
        </p:nvSpPr>
        <p:spPr/>
        <p:txBody>
          <a:bodyPr/>
          <a:lstStyle/>
          <a:p>
            <a:r>
              <a:rPr lang="zh-CN" altLang="zh-CN" dirty="0"/>
              <a:t>在天文数据科研项目中，</a:t>
            </a:r>
            <a:r>
              <a:rPr lang="en-US" altLang="zh-CN" dirty="0"/>
              <a:t>Hadoop</a:t>
            </a:r>
            <a:r>
              <a:rPr lang="zh-CN" altLang="zh-CN" dirty="0"/>
              <a:t>的测试效果反映出在并行、压缩等性能都无法满足任务的需求</a:t>
            </a:r>
            <a:r>
              <a:rPr lang="zh-CN" altLang="zh-CN" dirty="0" smtClean="0"/>
              <a:t>。</a:t>
            </a:r>
            <a:endParaRPr lang="en-US" altLang="zh-CN" dirty="0" smtClean="0"/>
          </a:p>
          <a:p>
            <a:r>
              <a:rPr lang="en-US" altLang="zh-CN" dirty="0" smtClean="0"/>
              <a:t>Hadoop</a:t>
            </a:r>
            <a:r>
              <a:rPr lang="zh-CN" altLang="en-US" dirty="0" smtClean="0"/>
              <a:t>和</a:t>
            </a:r>
            <a:r>
              <a:rPr lang="en-US" altLang="zh-CN" dirty="0" smtClean="0"/>
              <a:t>Mahout</a:t>
            </a:r>
            <a:r>
              <a:rPr lang="zh-CN" altLang="en-US" dirty="0" smtClean="0"/>
              <a:t>缺乏一些机器学习算法</a:t>
            </a:r>
            <a:endParaRPr lang="en-US" altLang="zh-CN" dirty="0" smtClean="0"/>
          </a:p>
          <a:p>
            <a:r>
              <a:rPr lang="en-US" altLang="zh-CN" dirty="0" err="1" smtClean="0"/>
              <a:t>Skytree</a:t>
            </a:r>
            <a:r>
              <a:rPr lang="zh-CN" altLang="en-US" dirty="0" smtClean="0"/>
              <a:t> </a:t>
            </a:r>
            <a:r>
              <a:rPr lang="en-US" altLang="zh-CN" dirty="0" smtClean="0"/>
              <a:t>(</a:t>
            </a:r>
            <a:r>
              <a:rPr lang="zh-CN" altLang="en-US" dirty="0" smtClean="0"/>
              <a:t>用于大数据的机器学习工具）</a:t>
            </a:r>
            <a:endParaRPr lang="en-US" altLang="zh-CN" dirty="0" smtClean="0"/>
          </a:p>
          <a:p>
            <a:pPr lvl="1"/>
            <a:r>
              <a:rPr lang="zh-CN" altLang="en-US" dirty="0" smtClean="0"/>
              <a:t>完成利用已知的特征从</a:t>
            </a:r>
            <a:r>
              <a:rPr lang="en-US" altLang="zh-CN" dirty="0" smtClean="0"/>
              <a:t>200</a:t>
            </a:r>
            <a:r>
              <a:rPr lang="zh-CN" altLang="en-US" dirty="0" smtClean="0"/>
              <a:t>万个银河系中的天体提取出参考数据集</a:t>
            </a:r>
            <a:endParaRPr lang="en-US" altLang="zh-CN" dirty="0" smtClean="0"/>
          </a:p>
          <a:p>
            <a:r>
              <a:rPr lang="en-US" altLang="zh-CN" dirty="0" err="1" smtClean="0"/>
              <a:t>Myria</a:t>
            </a:r>
            <a:r>
              <a:rPr lang="zh-CN" altLang="zh-CN" dirty="0"/>
              <a:t>取得了一些较好的性能</a:t>
            </a:r>
            <a:r>
              <a:rPr lang="zh-CN" altLang="zh-CN" dirty="0" smtClean="0"/>
              <a:t>反馈</a:t>
            </a:r>
            <a:r>
              <a:rPr lang="zh-CN" altLang="en-US" dirty="0" smtClean="0"/>
              <a:t>。</a:t>
            </a:r>
            <a:endParaRPr lang="en-US" altLang="zh-CN" dirty="0" smtClean="0"/>
          </a:p>
          <a:p>
            <a:pPr lvl="1"/>
            <a:r>
              <a:rPr lang="en-US" altLang="zh-CN" dirty="0" smtClean="0"/>
              <a:t> Query as a service platform</a:t>
            </a:r>
          </a:p>
          <a:p>
            <a:pPr lvl="1"/>
            <a:r>
              <a:rPr lang="en-US" altLang="zh-CN" dirty="0" smtClean="0"/>
              <a:t> parallel, shared</a:t>
            </a:r>
            <a:r>
              <a:rPr lang="zh-CN" altLang="en-US" dirty="0" smtClean="0"/>
              <a:t> </a:t>
            </a:r>
            <a:r>
              <a:rPr lang="en-US" altLang="zh-CN" dirty="0" smtClean="0"/>
              <a:t>nothing,</a:t>
            </a:r>
            <a:r>
              <a:rPr lang="zh-CN" altLang="en-US" dirty="0" smtClean="0"/>
              <a:t> </a:t>
            </a:r>
            <a:r>
              <a:rPr lang="en-US" altLang="zh-CN" dirty="0" smtClean="0"/>
              <a:t>iterative execution engine</a:t>
            </a:r>
            <a:endParaRPr lang="zh-CN" altLang="en-US" dirty="0"/>
          </a:p>
        </p:txBody>
      </p:sp>
    </p:spTree>
    <p:extLst>
      <p:ext uri="{BB962C8B-B14F-4D97-AF65-F5344CB8AC3E}">
        <p14:creationId xmlns:p14="http://schemas.microsoft.com/office/powerpoint/2010/main" val="16197268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天文大数据云服务</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1852" y="1633354"/>
            <a:ext cx="7862540" cy="5036007"/>
          </a:xfrm>
        </p:spPr>
      </p:pic>
    </p:spTree>
    <p:extLst>
      <p:ext uri="{BB962C8B-B14F-4D97-AF65-F5344CB8AC3E}">
        <p14:creationId xmlns:p14="http://schemas.microsoft.com/office/powerpoint/2010/main" val="39788288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天文大数据云服务</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513" y="1529842"/>
            <a:ext cx="7692515" cy="4851486"/>
          </a:xfrm>
        </p:spPr>
      </p:pic>
      <p:sp>
        <p:nvSpPr>
          <p:cNvPr id="5" name="矩形 4"/>
          <p:cNvSpPr/>
          <p:nvPr/>
        </p:nvSpPr>
        <p:spPr>
          <a:xfrm>
            <a:off x="4871864" y="6381329"/>
            <a:ext cx="2552302" cy="461665"/>
          </a:xfrm>
          <a:prstGeom prst="rect">
            <a:avLst/>
          </a:prstGeom>
        </p:spPr>
        <p:txBody>
          <a:bodyPr wrap="none">
            <a:spAutoFit/>
          </a:bodyPr>
          <a:lstStyle/>
          <a:p>
            <a:r>
              <a:rPr lang="en-US" altLang="zh-CN" dirty="0" err="1"/>
              <a:t>Myria</a:t>
            </a:r>
            <a:r>
              <a:rPr lang="zh-CN" altLang="en-US" dirty="0"/>
              <a:t> 系统架构图</a:t>
            </a:r>
          </a:p>
        </p:txBody>
      </p:sp>
    </p:spTree>
    <p:extLst>
      <p:ext uri="{BB962C8B-B14F-4D97-AF65-F5344CB8AC3E}">
        <p14:creationId xmlns:p14="http://schemas.microsoft.com/office/powerpoint/2010/main" val="4636341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天文大数据高性能计算</a:t>
            </a:r>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577" y="1628800"/>
            <a:ext cx="6682343" cy="4176464"/>
          </a:xfrm>
        </p:spPr>
      </p:pic>
      <p:sp>
        <p:nvSpPr>
          <p:cNvPr id="7" name="矩形 6"/>
          <p:cNvSpPr/>
          <p:nvPr/>
        </p:nvSpPr>
        <p:spPr>
          <a:xfrm>
            <a:off x="2279576" y="5996955"/>
            <a:ext cx="6955750" cy="461665"/>
          </a:xfrm>
          <a:prstGeom prst="rect">
            <a:avLst/>
          </a:prstGeom>
        </p:spPr>
        <p:txBody>
          <a:bodyPr wrap="none">
            <a:spAutoFit/>
          </a:bodyPr>
          <a:lstStyle/>
          <a:p>
            <a:r>
              <a:rPr lang="zh-CN" altLang="en-US" dirty="0"/>
              <a:t>常用的数据挖掘工具无法解决和处理大数据的需求</a:t>
            </a:r>
          </a:p>
        </p:txBody>
      </p:sp>
    </p:spTree>
    <p:extLst>
      <p:ext uri="{BB962C8B-B14F-4D97-AF65-F5344CB8AC3E}">
        <p14:creationId xmlns:p14="http://schemas.microsoft.com/office/powerpoint/2010/main" val="27552769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天文大数据高性能计算</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520" y="2636912"/>
            <a:ext cx="7988574" cy="3144902"/>
          </a:xfrm>
        </p:spPr>
      </p:pic>
      <p:sp>
        <p:nvSpPr>
          <p:cNvPr id="5" name="矩形 4"/>
          <p:cNvSpPr/>
          <p:nvPr/>
        </p:nvSpPr>
        <p:spPr>
          <a:xfrm>
            <a:off x="4909790" y="1981972"/>
            <a:ext cx="1906291" cy="461665"/>
          </a:xfrm>
          <a:prstGeom prst="rect">
            <a:avLst/>
          </a:prstGeom>
        </p:spPr>
        <p:txBody>
          <a:bodyPr wrap="none">
            <a:spAutoFit/>
          </a:bodyPr>
          <a:lstStyle/>
          <a:p>
            <a:r>
              <a:rPr lang="en-US" altLang="zh-CN" dirty="0"/>
              <a:t>CPU vs. GPU</a:t>
            </a:r>
            <a:endParaRPr lang="zh-CN" altLang="en-US" dirty="0"/>
          </a:p>
        </p:txBody>
      </p:sp>
    </p:spTree>
    <p:extLst>
      <p:ext uri="{BB962C8B-B14F-4D97-AF65-F5344CB8AC3E}">
        <p14:creationId xmlns:p14="http://schemas.microsoft.com/office/powerpoint/2010/main" val="2993159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天文大数据高性能计算</a:t>
            </a:r>
            <a:endParaRPr lang="zh-CN" altLang="en-US" dirty="0"/>
          </a:p>
        </p:txBody>
      </p:sp>
      <p:sp>
        <p:nvSpPr>
          <p:cNvPr id="3" name="内容占位符 2"/>
          <p:cNvSpPr>
            <a:spLocks noGrp="1"/>
          </p:cNvSpPr>
          <p:nvPr>
            <p:ph idx="1"/>
          </p:nvPr>
        </p:nvSpPr>
        <p:spPr/>
        <p:txBody>
          <a:bodyPr/>
          <a:lstStyle/>
          <a:p>
            <a:r>
              <a:rPr lang="zh-CN" altLang="en-US" dirty="0" smtClean="0"/>
              <a:t>分布式、网格计算、云计算</a:t>
            </a:r>
            <a:endParaRPr lang="en-US" altLang="zh-CN" dirty="0" smtClean="0"/>
          </a:p>
          <a:p>
            <a:pPr lvl="1"/>
            <a:r>
              <a:rPr lang="en-US" altLang="zh-CN" dirty="0" smtClean="0"/>
              <a:t>MapReduce,</a:t>
            </a:r>
            <a:r>
              <a:rPr lang="zh-CN" altLang="en-US" dirty="0" smtClean="0"/>
              <a:t> </a:t>
            </a:r>
            <a:r>
              <a:rPr lang="en-US" altLang="zh-CN" dirty="0" smtClean="0"/>
              <a:t>Amazon</a:t>
            </a:r>
            <a:r>
              <a:rPr lang="zh-CN" altLang="en-US" dirty="0" smtClean="0"/>
              <a:t> </a:t>
            </a:r>
            <a:r>
              <a:rPr lang="en-US" altLang="zh-CN" dirty="0" smtClean="0"/>
              <a:t>EC2</a:t>
            </a:r>
          </a:p>
          <a:p>
            <a:r>
              <a:rPr lang="en-US" altLang="zh-CN" dirty="0" smtClean="0"/>
              <a:t>GPGPU (General Purpose GPU)</a:t>
            </a:r>
          </a:p>
          <a:p>
            <a:r>
              <a:rPr lang="zh-CN" altLang="en-US" dirty="0" smtClean="0"/>
              <a:t>粒计算 </a:t>
            </a:r>
            <a:r>
              <a:rPr lang="en-US" altLang="zh-CN" dirty="0" smtClean="0"/>
              <a:t>(Granular computing)</a:t>
            </a:r>
          </a:p>
          <a:p>
            <a:pPr lvl="1"/>
            <a:r>
              <a:rPr lang="zh-CN" altLang="en-US" dirty="0" smtClean="0"/>
              <a:t>信息为层次结构</a:t>
            </a:r>
            <a:endParaRPr lang="en-US" altLang="zh-CN" dirty="0" smtClean="0"/>
          </a:p>
          <a:p>
            <a:pPr lvl="1"/>
            <a:r>
              <a:rPr lang="zh-CN" altLang="en-US" dirty="0" smtClean="0"/>
              <a:t>有助于压缩信息，缩减问题的维度</a:t>
            </a:r>
            <a:endParaRPr lang="en-US" altLang="zh-CN" dirty="0" smtClean="0"/>
          </a:p>
          <a:p>
            <a:r>
              <a:rPr lang="zh-CN" altLang="en-US" dirty="0" smtClean="0"/>
              <a:t> 虚拟天文台</a:t>
            </a:r>
            <a:r>
              <a:rPr lang="en-US" altLang="zh-CN" dirty="0" smtClean="0"/>
              <a:t> </a:t>
            </a:r>
          </a:p>
          <a:p>
            <a:pPr lvl="1"/>
            <a:r>
              <a:rPr lang="en-US" altLang="zh-CN" dirty="0" err="1" smtClean="0"/>
              <a:t>OpenSkyQuery</a:t>
            </a:r>
            <a:r>
              <a:rPr lang="zh-CN" altLang="en-US" dirty="0" smtClean="0"/>
              <a:t>：支持多数据库查询、多天体对象目录</a:t>
            </a:r>
            <a:endParaRPr lang="zh-CN" altLang="en-US" dirty="0"/>
          </a:p>
        </p:txBody>
      </p:sp>
    </p:spTree>
    <p:extLst>
      <p:ext uri="{BB962C8B-B14F-4D97-AF65-F5344CB8AC3E}">
        <p14:creationId xmlns:p14="http://schemas.microsoft.com/office/powerpoint/2010/main" val="3182215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天文大数据高性能计算</a:t>
            </a:r>
          </a:p>
        </p:txBody>
      </p:sp>
      <p:sp>
        <p:nvSpPr>
          <p:cNvPr id="3" name="内容占位符 2"/>
          <p:cNvSpPr>
            <a:spLocks noGrp="1"/>
          </p:cNvSpPr>
          <p:nvPr>
            <p:ph idx="1"/>
          </p:nvPr>
        </p:nvSpPr>
        <p:spPr/>
        <p:txBody>
          <a:bodyPr/>
          <a:lstStyle/>
          <a:p>
            <a:r>
              <a:rPr lang="en-US" altLang="zh-CN" dirty="0" smtClean="0"/>
              <a:t>Hadoop, MapReduce</a:t>
            </a:r>
            <a:r>
              <a:rPr lang="zh-CN" altLang="en-US" dirty="0" smtClean="0"/>
              <a:t>起源于工业界，在科学领域不大流行</a:t>
            </a:r>
            <a:endParaRPr lang="en-US" altLang="zh-CN" dirty="0" smtClean="0"/>
          </a:p>
          <a:p>
            <a:r>
              <a:rPr lang="zh-CN" altLang="en-US" dirty="0" smtClean="0"/>
              <a:t>天体物理和宇宙学广泛使用的分布式计算框架仍然是</a:t>
            </a:r>
            <a:r>
              <a:rPr lang="en-US" altLang="zh-CN" dirty="0" smtClean="0"/>
              <a:t>MPI,</a:t>
            </a:r>
            <a:r>
              <a:rPr lang="zh-CN" altLang="en-US" dirty="0" smtClean="0"/>
              <a:t>简单有效，适合高吞吐量的计算。</a:t>
            </a:r>
            <a:r>
              <a:rPr lang="en-US" altLang="zh-CN" dirty="0" smtClean="0"/>
              <a:t>MPI</a:t>
            </a:r>
            <a:r>
              <a:rPr lang="zh-CN" altLang="en-US" dirty="0" smtClean="0"/>
              <a:t>的</a:t>
            </a:r>
            <a:r>
              <a:rPr lang="en-US" altLang="zh-CN" dirty="0" smtClean="0"/>
              <a:t>I/O</a:t>
            </a:r>
            <a:r>
              <a:rPr lang="zh-CN" altLang="en-US" dirty="0" smtClean="0"/>
              <a:t>性能改善问题需要考虑，用户需要划分数据</a:t>
            </a:r>
            <a:endParaRPr lang="en-US" altLang="zh-CN" dirty="0" smtClean="0"/>
          </a:p>
          <a:p>
            <a:r>
              <a:rPr lang="en-US" altLang="zh-CN" dirty="0" smtClean="0"/>
              <a:t>Hadoop</a:t>
            </a:r>
            <a:r>
              <a:rPr lang="zh-CN" altLang="en-US" dirty="0" smtClean="0"/>
              <a:t>适合大规模数据的批处理。</a:t>
            </a:r>
            <a:endParaRPr lang="en-US" altLang="zh-CN" dirty="0" smtClean="0"/>
          </a:p>
          <a:p>
            <a:endParaRPr lang="zh-CN" altLang="en-US" dirty="0"/>
          </a:p>
        </p:txBody>
      </p:sp>
    </p:spTree>
    <p:extLst>
      <p:ext uri="{BB962C8B-B14F-4D97-AF65-F5344CB8AC3E}">
        <p14:creationId xmlns:p14="http://schemas.microsoft.com/office/powerpoint/2010/main" val="2308598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大型天文观测设备在中国</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584" y="2348879"/>
            <a:ext cx="3061287" cy="2699074"/>
          </a:xfrm>
        </p:spPr>
      </p:pic>
      <p:sp>
        <p:nvSpPr>
          <p:cNvPr id="5" name="矩形 4"/>
          <p:cNvSpPr/>
          <p:nvPr/>
        </p:nvSpPr>
        <p:spPr>
          <a:xfrm>
            <a:off x="2351585" y="1867817"/>
            <a:ext cx="3061287" cy="461665"/>
          </a:xfrm>
          <a:prstGeom prst="rect">
            <a:avLst/>
          </a:prstGeom>
        </p:spPr>
        <p:txBody>
          <a:bodyPr wrap="none">
            <a:spAutoFit/>
          </a:bodyPr>
          <a:lstStyle/>
          <a:p>
            <a:r>
              <a:rPr lang="en-US" altLang="zh-CN" dirty="0"/>
              <a:t>LAMOST</a:t>
            </a:r>
            <a:r>
              <a:rPr lang="zh-CN" altLang="en-US" dirty="0"/>
              <a:t> 光学大视场</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3573016"/>
            <a:ext cx="3493335" cy="3090258"/>
          </a:xfrm>
          <a:prstGeom prst="rect">
            <a:avLst/>
          </a:prstGeom>
        </p:spPr>
      </p:pic>
      <p:sp>
        <p:nvSpPr>
          <p:cNvPr id="7" name="矩形 6"/>
          <p:cNvSpPr/>
          <p:nvPr/>
        </p:nvSpPr>
        <p:spPr>
          <a:xfrm>
            <a:off x="6312023" y="3080030"/>
            <a:ext cx="2833276" cy="461665"/>
          </a:xfrm>
          <a:prstGeom prst="rect">
            <a:avLst/>
          </a:prstGeom>
        </p:spPr>
        <p:txBody>
          <a:bodyPr wrap="none">
            <a:spAutoFit/>
          </a:bodyPr>
          <a:lstStyle/>
          <a:p>
            <a:r>
              <a:rPr lang="en-US" altLang="zh-CN" dirty="0"/>
              <a:t>FAST</a:t>
            </a:r>
            <a:r>
              <a:rPr lang="zh-CN" altLang="en-US" dirty="0"/>
              <a:t> </a:t>
            </a:r>
            <a:r>
              <a:rPr lang="zh-CN" altLang="en-US" dirty="0" smtClean="0"/>
              <a:t>大射电望远镜</a:t>
            </a:r>
            <a:endParaRPr lang="zh-CN" altLang="en-US" dirty="0"/>
          </a:p>
        </p:txBody>
      </p:sp>
      <p:sp>
        <p:nvSpPr>
          <p:cNvPr id="8" name="矩形 7"/>
          <p:cNvSpPr/>
          <p:nvPr/>
        </p:nvSpPr>
        <p:spPr>
          <a:xfrm>
            <a:off x="2386641" y="5067352"/>
            <a:ext cx="1449436" cy="461665"/>
          </a:xfrm>
          <a:prstGeom prst="rect">
            <a:avLst/>
          </a:prstGeom>
        </p:spPr>
        <p:txBody>
          <a:bodyPr wrap="none">
            <a:spAutoFit/>
          </a:bodyPr>
          <a:lstStyle/>
          <a:p>
            <a:r>
              <a:rPr lang="en-US" altLang="zh-CN" dirty="0"/>
              <a:t>20GB/day</a:t>
            </a:r>
            <a:endParaRPr lang="zh-CN" altLang="en-US" dirty="0"/>
          </a:p>
        </p:txBody>
      </p:sp>
    </p:spTree>
    <p:extLst>
      <p:ext uri="{BB962C8B-B14F-4D97-AF65-F5344CB8AC3E}">
        <p14:creationId xmlns:p14="http://schemas.microsoft.com/office/powerpoint/2010/main" val="7971851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天文大数据高性能计算</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580" y="1556792"/>
            <a:ext cx="8533220" cy="4029576"/>
          </a:xfrm>
        </p:spPr>
      </p:pic>
      <p:sp>
        <p:nvSpPr>
          <p:cNvPr id="5" name="矩形 4"/>
          <p:cNvSpPr/>
          <p:nvPr/>
        </p:nvSpPr>
        <p:spPr>
          <a:xfrm>
            <a:off x="2063553" y="5593158"/>
            <a:ext cx="6243825" cy="830997"/>
          </a:xfrm>
          <a:prstGeom prst="rect">
            <a:avLst/>
          </a:prstGeom>
        </p:spPr>
        <p:txBody>
          <a:bodyPr wrap="none">
            <a:spAutoFit/>
          </a:bodyPr>
          <a:lstStyle/>
          <a:p>
            <a:r>
              <a:rPr lang="zh-CN" altLang="en-US" dirty="0"/>
              <a:t>分布式采样算法，</a:t>
            </a:r>
            <a:r>
              <a:rPr lang="en-US" altLang="zh-CN" dirty="0"/>
              <a:t>11</a:t>
            </a:r>
            <a:r>
              <a:rPr lang="zh-CN" altLang="en-US" dirty="0"/>
              <a:t>亿对象的数据集（</a:t>
            </a:r>
            <a:r>
              <a:rPr lang="en-US" altLang="zh-CN" dirty="0"/>
              <a:t>50GB)</a:t>
            </a:r>
          </a:p>
          <a:p>
            <a:r>
              <a:rPr lang="zh-CN" altLang="en-US" dirty="0"/>
              <a:t>*：估计的数据</a:t>
            </a:r>
            <a:endParaRPr lang="en-US" altLang="zh-CN" dirty="0"/>
          </a:p>
        </p:txBody>
      </p:sp>
    </p:spTree>
    <p:extLst>
      <p:ext uri="{BB962C8B-B14F-4D97-AF65-F5344CB8AC3E}">
        <p14:creationId xmlns:p14="http://schemas.microsoft.com/office/powerpoint/2010/main" val="23074091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结合公众科学与信息科学的天文大数据</a:t>
            </a:r>
            <a:endParaRPr lang="en-US" altLang="zh-CN" dirty="0"/>
          </a:p>
        </p:txBody>
      </p:sp>
      <p:sp>
        <p:nvSpPr>
          <p:cNvPr id="3" name="内容占位符 2"/>
          <p:cNvSpPr>
            <a:spLocks noGrp="1"/>
          </p:cNvSpPr>
          <p:nvPr>
            <p:ph idx="1"/>
          </p:nvPr>
        </p:nvSpPr>
        <p:spPr/>
        <p:txBody>
          <a:bodyPr/>
          <a:lstStyle/>
          <a:p>
            <a:pPr marL="0" indent="0">
              <a:buNone/>
            </a:pPr>
            <a:endParaRPr lang="en-US" altLang="zh-CN" dirty="0" smtClean="0"/>
          </a:p>
          <a:p>
            <a:pPr marL="0" indent="0">
              <a:buNone/>
            </a:pPr>
            <a:r>
              <a:rPr lang="zh-CN" altLang="en-US" dirty="0" smtClean="0"/>
              <a:t>    </a:t>
            </a:r>
            <a:r>
              <a:rPr lang="en-US" altLang="zh-CN" dirty="0" smtClean="0"/>
              <a:t>-</a:t>
            </a:r>
            <a:r>
              <a:rPr lang="zh-CN" altLang="en-US" dirty="0" smtClean="0"/>
              <a:t>  大数据信息包括观测设备、望远镜、地理位置、用户群体、观测活动等</a:t>
            </a:r>
            <a:endParaRPr lang="en-US" altLang="zh-CN" dirty="0" smtClean="0"/>
          </a:p>
          <a:p>
            <a:pPr marL="0" indent="0">
              <a:buNone/>
            </a:pPr>
            <a:r>
              <a:rPr lang="zh-CN" altLang="en-US" dirty="0"/>
              <a:t> </a:t>
            </a:r>
            <a:r>
              <a:rPr lang="zh-CN" altLang="en-US" dirty="0" smtClean="0"/>
              <a:t>   </a:t>
            </a:r>
            <a:r>
              <a:rPr lang="en-US" altLang="zh-CN" dirty="0" smtClean="0"/>
              <a:t>-</a:t>
            </a:r>
            <a:r>
              <a:rPr lang="zh-CN" altLang="en-US" dirty="0" smtClean="0"/>
              <a:t>  公众广泛参与和互动</a:t>
            </a:r>
            <a:endParaRPr lang="en-US" altLang="zh-CN" dirty="0" smtClean="0"/>
          </a:p>
          <a:p>
            <a:pPr marL="0" indent="0">
              <a:buNone/>
            </a:pPr>
            <a:r>
              <a:rPr lang="zh-CN" altLang="en-US" dirty="0"/>
              <a:t> </a:t>
            </a:r>
            <a:r>
              <a:rPr lang="zh-CN" altLang="en-US" dirty="0" smtClean="0"/>
              <a:t>   </a:t>
            </a:r>
            <a:r>
              <a:rPr lang="en-US" altLang="zh-CN" dirty="0" smtClean="0"/>
              <a:t>-</a:t>
            </a:r>
            <a:r>
              <a:rPr lang="zh-CN" altLang="en-US" dirty="0" smtClean="0"/>
              <a:t>  研究社区与开放论坛促进天文大数据的文化</a:t>
            </a:r>
            <a:endParaRPr lang="en-US" altLang="zh-CN" dirty="0" smtClean="0"/>
          </a:p>
          <a:p>
            <a:pPr marL="0" indent="0">
              <a:buNone/>
            </a:pPr>
            <a:r>
              <a:rPr lang="zh-CN" altLang="en-US" dirty="0"/>
              <a:t> </a:t>
            </a:r>
            <a:r>
              <a:rPr lang="zh-CN" altLang="en-US" dirty="0" smtClean="0"/>
              <a:t>  </a:t>
            </a:r>
            <a:r>
              <a:rPr lang="zh-CN" altLang="en-US" dirty="0"/>
              <a:t> </a:t>
            </a:r>
            <a:r>
              <a:rPr lang="en-US" altLang="zh-CN" dirty="0" smtClean="0"/>
              <a:t>-</a:t>
            </a:r>
            <a:r>
              <a:rPr lang="zh-CN" altLang="en-US" dirty="0" smtClean="0"/>
              <a:t>  跨学科科研合作、信息发布与文献出版的新平台、新形式与新机制</a:t>
            </a:r>
            <a:endParaRPr lang="en-US" altLang="zh-CN" dirty="0" smtClean="0"/>
          </a:p>
          <a:p>
            <a:pPr marL="0" indent="0">
              <a:buNone/>
            </a:pPr>
            <a:r>
              <a:rPr lang="zh-CN" altLang="en-US" dirty="0"/>
              <a:t> </a:t>
            </a:r>
            <a:r>
              <a:rPr lang="zh-CN" altLang="en-US" dirty="0" smtClean="0"/>
              <a:t>      </a:t>
            </a:r>
            <a:endParaRPr lang="zh-CN" altLang="en-US" dirty="0"/>
          </a:p>
        </p:txBody>
      </p:sp>
    </p:spTree>
    <p:extLst>
      <p:ext uri="{BB962C8B-B14F-4D97-AF65-F5344CB8AC3E}">
        <p14:creationId xmlns:p14="http://schemas.microsoft.com/office/powerpoint/2010/main" val="4317464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23392" y="2719461"/>
            <a:ext cx="10369152" cy="4525963"/>
          </a:xfrm>
        </p:spPr>
        <p:txBody>
          <a:bodyPr/>
          <a:lstStyle/>
          <a:p>
            <a:pPr marL="0" indent="0" algn="ctr">
              <a:buNone/>
            </a:pPr>
            <a:r>
              <a:rPr lang="en-US" altLang="zh-CN" sz="9600" dirty="0" smtClean="0"/>
              <a:t>Q&amp;A</a:t>
            </a:r>
            <a:endParaRPr lang="zh-CN" altLang="en-US" sz="9600" dirty="0"/>
          </a:p>
        </p:txBody>
      </p:sp>
    </p:spTree>
    <p:extLst>
      <p:ext uri="{BB962C8B-B14F-4D97-AF65-F5344CB8AC3E}">
        <p14:creationId xmlns:p14="http://schemas.microsoft.com/office/powerpoint/2010/main" val="40257714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23392" y="2719461"/>
            <a:ext cx="10369152" cy="4525963"/>
          </a:xfrm>
        </p:spPr>
        <p:txBody>
          <a:bodyPr/>
          <a:lstStyle/>
          <a:p>
            <a:pPr marL="0" indent="0" algn="ctr">
              <a:buNone/>
            </a:pPr>
            <a:r>
              <a:rPr lang="zh-CN" altLang="en-US" sz="9600" dirty="0" smtClean="0"/>
              <a:t>谢谢！</a:t>
            </a:r>
            <a:endParaRPr lang="zh-CN" altLang="en-US" sz="9600" dirty="0"/>
          </a:p>
        </p:txBody>
      </p:sp>
    </p:spTree>
    <p:extLst>
      <p:ext uri="{BB962C8B-B14F-4D97-AF65-F5344CB8AC3E}">
        <p14:creationId xmlns:p14="http://schemas.microsoft.com/office/powerpoint/2010/main" val="4207564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中国合作大型天文观测设备</a:t>
            </a:r>
            <a:endParaRPr lang="zh-CN" altLang="en-US" dirty="0"/>
          </a:p>
        </p:txBody>
      </p:sp>
      <p:sp>
        <p:nvSpPr>
          <p:cNvPr id="5" name="矩形 4"/>
          <p:cNvSpPr/>
          <p:nvPr/>
        </p:nvSpPr>
        <p:spPr>
          <a:xfrm>
            <a:off x="2351585" y="1867817"/>
            <a:ext cx="2444131" cy="461665"/>
          </a:xfrm>
          <a:prstGeom prst="rect">
            <a:avLst/>
          </a:prstGeom>
        </p:spPr>
        <p:txBody>
          <a:bodyPr wrap="none">
            <a:spAutoFit/>
          </a:bodyPr>
          <a:lstStyle/>
          <a:p>
            <a:r>
              <a:rPr lang="en-US" altLang="zh-CN" dirty="0"/>
              <a:t>TMT</a:t>
            </a:r>
            <a:r>
              <a:rPr lang="zh-CN" altLang="en-US" dirty="0"/>
              <a:t> 光学大口径</a:t>
            </a:r>
          </a:p>
        </p:txBody>
      </p:sp>
      <p:sp>
        <p:nvSpPr>
          <p:cNvPr id="7" name="矩形 6"/>
          <p:cNvSpPr/>
          <p:nvPr/>
        </p:nvSpPr>
        <p:spPr>
          <a:xfrm>
            <a:off x="6647672" y="2967336"/>
            <a:ext cx="2400657" cy="461665"/>
          </a:xfrm>
          <a:prstGeom prst="rect">
            <a:avLst/>
          </a:prstGeom>
        </p:spPr>
        <p:txBody>
          <a:bodyPr wrap="none">
            <a:spAutoFit/>
          </a:bodyPr>
          <a:lstStyle/>
          <a:p>
            <a:r>
              <a:rPr lang="en-US" altLang="zh-CN" dirty="0"/>
              <a:t>SKA</a:t>
            </a:r>
            <a:r>
              <a:rPr lang="zh-CN" altLang="en-US" dirty="0"/>
              <a:t> 射电大阵列</a:t>
            </a:r>
          </a:p>
        </p:txBody>
      </p:sp>
      <p:pic>
        <p:nvPicPr>
          <p:cNvPr id="9" name="内容占位符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528" y="2348880"/>
            <a:ext cx="3960440" cy="2342558"/>
          </a:xfr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968" y="3356992"/>
            <a:ext cx="4082666" cy="3057656"/>
          </a:xfrm>
          <a:prstGeom prst="rect">
            <a:avLst/>
          </a:prstGeom>
        </p:spPr>
      </p:pic>
      <p:sp>
        <p:nvSpPr>
          <p:cNvPr id="11" name="矩形 10"/>
          <p:cNvSpPr/>
          <p:nvPr/>
        </p:nvSpPr>
        <p:spPr>
          <a:xfrm>
            <a:off x="6816080" y="6351712"/>
            <a:ext cx="2254976" cy="461665"/>
          </a:xfrm>
          <a:prstGeom prst="rect">
            <a:avLst/>
          </a:prstGeom>
        </p:spPr>
        <p:txBody>
          <a:bodyPr wrap="none">
            <a:spAutoFit/>
          </a:bodyPr>
          <a:lstStyle/>
          <a:p>
            <a:r>
              <a:rPr lang="en-US" altLang="zh-CN" dirty="0"/>
              <a:t>30 – 360 TB/day</a:t>
            </a:r>
            <a:endParaRPr lang="zh-CN" altLang="en-US" dirty="0"/>
          </a:p>
        </p:txBody>
      </p:sp>
    </p:spTree>
    <p:extLst>
      <p:ext uri="{BB962C8B-B14F-4D97-AF65-F5344CB8AC3E}">
        <p14:creationId xmlns:p14="http://schemas.microsoft.com/office/powerpoint/2010/main" val="234256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520" y="274638"/>
            <a:ext cx="7689484" cy="6250706"/>
          </a:xfrm>
        </p:spPr>
      </p:pic>
    </p:spTree>
    <p:extLst>
      <p:ext uri="{BB962C8B-B14F-4D97-AF65-F5344CB8AC3E}">
        <p14:creationId xmlns:p14="http://schemas.microsoft.com/office/powerpoint/2010/main" val="3090901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3032" y="404664"/>
            <a:ext cx="8083368" cy="5781506"/>
          </a:xfrm>
        </p:spPr>
      </p:pic>
    </p:spTree>
    <p:extLst>
      <p:ext uri="{BB962C8B-B14F-4D97-AF65-F5344CB8AC3E}">
        <p14:creationId xmlns:p14="http://schemas.microsoft.com/office/powerpoint/2010/main" val="1572817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a:ln>
              <a:noFill/>
            </a:ln>
            <a:solidFill>
              <a:schemeClr val="tx1"/>
            </a:solidFill>
            <a:effectLst/>
            <a:latin typeface="Georgia"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a:ln>
              <a:noFill/>
            </a:ln>
            <a:solidFill>
              <a:schemeClr val="tx1"/>
            </a:solidFill>
            <a:effectLst/>
            <a:latin typeface="Georgia" pitchFamily="-106" charset="0"/>
            <a:ea typeface="ＭＳ Ｐゴシック" pitchFamily="-106" charset="-128"/>
            <a:cs typeface="ＭＳ Ｐゴシック" pitchFamily="-106"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18377</TotalTime>
  <Words>2510</Words>
  <Application>Microsoft Office PowerPoint</Application>
  <PresentationFormat>宽屏</PresentationFormat>
  <Paragraphs>280</Paragraphs>
  <Slides>63</Slides>
  <Notes>1</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63</vt:i4>
      </vt:variant>
    </vt:vector>
  </HeadingPairs>
  <TitlesOfParts>
    <vt:vector size="76" baseType="lpstr">
      <vt:lpstr>Adobe 黑体 Std R</vt:lpstr>
      <vt:lpstr>ＭＳ Ｐゴシック</vt:lpstr>
      <vt:lpstr>ＭＳ Ｐゴシック</vt:lpstr>
      <vt:lpstr>华文楷体</vt:lpstr>
      <vt:lpstr>宋体</vt:lpstr>
      <vt:lpstr>Arial</vt:lpstr>
      <vt:lpstr>Calibri</vt:lpstr>
      <vt:lpstr>Segoe UI</vt:lpstr>
      <vt:lpstr>Times</vt:lpstr>
      <vt:lpstr>Custom Design</vt:lpstr>
      <vt:lpstr>1_Custom Design</vt:lpstr>
      <vt:lpstr>Office 主题</vt:lpstr>
      <vt:lpstr>2_Custom Design</vt:lpstr>
      <vt:lpstr>天文大数据应用若干问题探讨</vt:lpstr>
      <vt:lpstr>目录</vt:lpstr>
      <vt:lpstr>天文大数据背景</vt:lpstr>
      <vt:lpstr>天文大数据时代</vt:lpstr>
      <vt:lpstr>近十年来的大型天文设备</vt:lpstr>
      <vt:lpstr>大型天文观测设备在中国</vt:lpstr>
      <vt:lpstr>中国合作大型天文观测设备</vt:lpstr>
      <vt:lpstr>PowerPoint 演示文稿</vt:lpstr>
      <vt:lpstr>PowerPoint 演示文稿</vt:lpstr>
      <vt:lpstr>LOFAR – 低频射电天文阵列</vt:lpstr>
      <vt:lpstr>大型巡天项目</vt:lpstr>
      <vt:lpstr>大型巡天项目 - SDSS</vt:lpstr>
      <vt:lpstr>大型巡天项目  Pan-STARRS</vt:lpstr>
      <vt:lpstr>海量的天文数据</vt:lpstr>
      <vt:lpstr>天文数据的特点</vt:lpstr>
      <vt:lpstr>天文大数据时代</vt:lpstr>
      <vt:lpstr>大数据科技与教育</vt:lpstr>
      <vt:lpstr>大数据科技与教育</vt:lpstr>
      <vt:lpstr>基于数据的教育与天文教学</vt:lpstr>
      <vt:lpstr>科研大数据产业化应用</vt:lpstr>
      <vt:lpstr>科研大数据产业化应用</vt:lpstr>
      <vt:lpstr>天文大科学研究中心</vt:lpstr>
      <vt:lpstr>天文大科学研究中心</vt:lpstr>
      <vt:lpstr>天文大科学研究中心</vt:lpstr>
      <vt:lpstr>中智天文大数据中心</vt:lpstr>
      <vt:lpstr>天文大数据科研现状</vt:lpstr>
      <vt:lpstr>天文大数据科研现状</vt:lpstr>
      <vt:lpstr>天文大数据科研存在的问题</vt:lpstr>
      <vt:lpstr>天文大数据科研存在的问题</vt:lpstr>
      <vt:lpstr>天文大数据研究意义与前景</vt:lpstr>
      <vt:lpstr>天文大数据研究意义与前景</vt:lpstr>
      <vt:lpstr>天文大数据时代的需求</vt:lpstr>
      <vt:lpstr>天文大数据的主要科学技术</vt:lpstr>
      <vt:lpstr>大规模天文数据的存储、索引与查询</vt:lpstr>
      <vt:lpstr>按天区划分的天文数据存储与索引</vt:lpstr>
      <vt:lpstr>按天区划分的索引机制</vt:lpstr>
      <vt:lpstr>海量天文数据存储</vt:lpstr>
      <vt:lpstr>高效的存储与查询</vt:lpstr>
      <vt:lpstr>AscotDB</vt:lpstr>
      <vt:lpstr>大天区多波段多维天文数据的可视化</vt:lpstr>
      <vt:lpstr>高维数据的关联视图</vt:lpstr>
      <vt:lpstr>PowerPoint 演示文稿</vt:lpstr>
      <vt:lpstr>深入的数据探索与交互的快速数据分析</vt:lpstr>
      <vt:lpstr>高维数据的关联视图 (Python) Glue</vt:lpstr>
      <vt:lpstr>交互的天文数据可视化分析</vt:lpstr>
      <vt:lpstr>可视化分析 – 元数据主导的探索</vt:lpstr>
      <vt:lpstr>天文数据可视化</vt:lpstr>
      <vt:lpstr>交互的天文科研：数据&lt;--&gt;文献</vt:lpstr>
      <vt:lpstr>ADS All Sky Survey </vt:lpstr>
      <vt:lpstr>PowerPoint 演示文稿</vt:lpstr>
      <vt:lpstr>高效且稳健的海量天文信息统计与分析</vt:lpstr>
      <vt:lpstr>天文大数据统计工具</vt:lpstr>
      <vt:lpstr>天文大数据云服务</vt:lpstr>
      <vt:lpstr>天文大数据云服务</vt:lpstr>
      <vt:lpstr>天文大数据云服务</vt:lpstr>
      <vt:lpstr>天文大数据高性能计算</vt:lpstr>
      <vt:lpstr>天文大数据高性能计算</vt:lpstr>
      <vt:lpstr>天文大数据高性能计算</vt:lpstr>
      <vt:lpstr>天文大数据高性能计算</vt:lpstr>
      <vt:lpstr>天文大数据高性能计算</vt:lpstr>
      <vt:lpstr>结合公众科学与信息科学的天文大数据</vt:lpstr>
      <vt:lpstr>PowerPoint 演示文稿</vt:lpstr>
      <vt:lpstr>PowerPoint 演示文稿</vt:lpstr>
    </vt:vector>
  </TitlesOfParts>
  <Company>STScI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 Wildt</dc:creator>
  <cp:lastModifiedBy>ling</cp:lastModifiedBy>
  <cp:revision>1507</cp:revision>
  <dcterms:created xsi:type="dcterms:W3CDTF">2003-08-08T17:14:50Z</dcterms:created>
  <dcterms:modified xsi:type="dcterms:W3CDTF">2015-11-26T12:56:40Z</dcterms:modified>
</cp:coreProperties>
</file>