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4" r:id="rId4"/>
    <p:sldId id="268" r:id="rId5"/>
    <p:sldId id="269" r:id="rId6"/>
    <p:sldId id="280" r:id="rId7"/>
    <p:sldId id="266" r:id="rId8"/>
    <p:sldId id="263" r:id="rId9"/>
    <p:sldId id="286" r:id="rId10"/>
    <p:sldId id="279" r:id="rId11"/>
    <p:sldId id="272" r:id="rId12"/>
    <p:sldId id="270" r:id="rId13"/>
    <p:sldId id="277" r:id="rId14"/>
    <p:sldId id="274" r:id="rId15"/>
    <p:sldId id="275" r:id="rId16"/>
    <p:sldId id="273" r:id="rId17"/>
    <p:sldId id="278" r:id="rId18"/>
    <p:sldId id="281" r:id="rId19"/>
    <p:sldId id="267" r:id="rId20"/>
    <p:sldId id="258" r:id="rId21"/>
    <p:sldId id="282" r:id="rId22"/>
    <p:sldId id="285" r:id="rId23"/>
    <p:sldId id="276" r:id="rId24"/>
    <p:sldId id="284" r:id="rId25"/>
    <p:sldId id="28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shan Li" initials="SL" lastIdx="1" clrIdx="0">
    <p:extLst>
      <p:ext uri="{19B8F6BF-5375-455C-9EA6-DF929625EA0E}">
        <p15:presenceInfo xmlns:p15="http://schemas.microsoft.com/office/powerpoint/2012/main" userId="0b9bc5796c0ea5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C4D8"/>
    <a:srgbClr val="F59288"/>
    <a:srgbClr val="FA506C"/>
    <a:srgbClr val="F7B1AB"/>
    <a:srgbClr val="1F4E79"/>
    <a:srgbClr val="E52C3C"/>
    <a:srgbClr val="ED7D31"/>
    <a:srgbClr val="404040"/>
    <a:srgbClr val="222A35"/>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84324" autoAdjust="0"/>
  </p:normalViewPr>
  <p:slideViewPr>
    <p:cSldViewPr snapToGrid="0">
      <p:cViewPr varScale="1">
        <p:scale>
          <a:sx n="62" d="100"/>
          <a:sy n="62" d="100"/>
        </p:scale>
        <p:origin x="1032" y="78"/>
      </p:cViewPr>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Desktop\reg_date.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Desktop\reg_date.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用户总数</c:v>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134"/>
                <c:pt idx="0">
                  <c:v>42075</c:v>
                </c:pt>
                <c:pt idx="1">
                  <c:v>42076</c:v>
                </c:pt>
                <c:pt idx="2">
                  <c:v>42078</c:v>
                </c:pt>
                <c:pt idx="3">
                  <c:v>42079</c:v>
                </c:pt>
                <c:pt idx="4">
                  <c:v>42080</c:v>
                </c:pt>
                <c:pt idx="5">
                  <c:v>42081</c:v>
                </c:pt>
                <c:pt idx="6">
                  <c:v>42082</c:v>
                </c:pt>
                <c:pt idx="7">
                  <c:v>42083</c:v>
                </c:pt>
                <c:pt idx="8">
                  <c:v>42084</c:v>
                </c:pt>
                <c:pt idx="9">
                  <c:v>42085</c:v>
                </c:pt>
                <c:pt idx="10">
                  <c:v>42086</c:v>
                </c:pt>
                <c:pt idx="11">
                  <c:v>42087</c:v>
                </c:pt>
                <c:pt idx="12">
                  <c:v>42088</c:v>
                </c:pt>
                <c:pt idx="13">
                  <c:v>42089</c:v>
                </c:pt>
                <c:pt idx="14">
                  <c:v>42090</c:v>
                </c:pt>
                <c:pt idx="15">
                  <c:v>42092</c:v>
                </c:pt>
                <c:pt idx="16">
                  <c:v>42093</c:v>
                </c:pt>
                <c:pt idx="17">
                  <c:v>42094</c:v>
                </c:pt>
                <c:pt idx="18">
                  <c:v>42095</c:v>
                </c:pt>
                <c:pt idx="19">
                  <c:v>42096</c:v>
                </c:pt>
                <c:pt idx="20">
                  <c:v>42097</c:v>
                </c:pt>
                <c:pt idx="21">
                  <c:v>42098</c:v>
                </c:pt>
                <c:pt idx="22">
                  <c:v>42099</c:v>
                </c:pt>
                <c:pt idx="23">
                  <c:v>42100</c:v>
                </c:pt>
                <c:pt idx="24">
                  <c:v>42101</c:v>
                </c:pt>
                <c:pt idx="25">
                  <c:v>42102</c:v>
                </c:pt>
                <c:pt idx="26">
                  <c:v>42103</c:v>
                </c:pt>
                <c:pt idx="27">
                  <c:v>42104</c:v>
                </c:pt>
                <c:pt idx="28">
                  <c:v>42105</c:v>
                </c:pt>
                <c:pt idx="29">
                  <c:v>42106</c:v>
                </c:pt>
                <c:pt idx="30">
                  <c:v>42107</c:v>
                </c:pt>
                <c:pt idx="31">
                  <c:v>42109</c:v>
                </c:pt>
                <c:pt idx="32">
                  <c:v>42111</c:v>
                </c:pt>
                <c:pt idx="33">
                  <c:v>42113</c:v>
                </c:pt>
                <c:pt idx="34">
                  <c:v>42115</c:v>
                </c:pt>
                <c:pt idx="35">
                  <c:v>42116</c:v>
                </c:pt>
                <c:pt idx="36">
                  <c:v>42117</c:v>
                </c:pt>
                <c:pt idx="37">
                  <c:v>42118</c:v>
                </c:pt>
                <c:pt idx="38">
                  <c:v>42128</c:v>
                </c:pt>
                <c:pt idx="39">
                  <c:v>42129</c:v>
                </c:pt>
                <c:pt idx="40">
                  <c:v>42130</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42149</c:v>
                </c:pt>
                <c:pt idx="53">
                  <c:v>42150</c:v>
                </c:pt>
                <c:pt idx="54">
                  <c:v>42151</c:v>
                </c:pt>
                <c:pt idx="55">
                  <c:v>42155</c:v>
                </c:pt>
                <c:pt idx="56">
                  <c:v>42156</c:v>
                </c:pt>
                <c:pt idx="57">
                  <c:v>42157</c:v>
                </c:pt>
                <c:pt idx="58">
                  <c:v>42158</c:v>
                </c:pt>
                <c:pt idx="59">
                  <c:v>42159</c:v>
                </c:pt>
                <c:pt idx="60">
                  <c:v>42160</c:v>
                </c:pt>
                <c:pt idx="61">
                  <c:v>42161</c:v>
                </c:pt>
                <c:pt idx="62">
                  <c:v>42162</c:v>
                </c:pt>
                <c:pt idx="63">
                  <c:v>42163</c:v>
                </c:pt>
                <c:pt idx="64">
                  <c:v>42164</c:v>
                </c:pt>
                <c:pt idx="65">
                  <c:v>42173</c:v>
                </c:pt>
                <c:pt idx="66">
                  <c:v>42174</c:v>
                </c:pt>
                <c:pt idx="67">
                  <c:v>42175</c:v>
                </c:pt>
                <c:pt idx="68">
                  <c:v>42176</c:v>
                </c:pt>
                <c:pt idx="69">
                  <c:v>42177</c:v>
                </c:pt>
                <c:pt idx="70">
                  <c:v>42178</c:v>
                </c:pt>
                <c:pt idx="71">
                  <c:v>42179</c:v>
                </c:pt>
                <c:pt idx="72">
                  <c:v>42180</c:v>
                </c:pt>
                <c:pt idx="73">
                  <c:v>42182</c:v>
                </c:pt>
                <c:pt idx="74">
                  <c:v>42184</c:v>
                </c:pt>
                <c:pt idx="75">
                  <c:v>42185</c:v>
                </c:pt>
                <c:pt idx="76">
                  <c:v>42187</c:v>
                </c:pt>
                <c:pt idx="77">
                  <c:v>42188</c:v>
                </c:pt>
                <c:pt idx="78">
                  <c:v>42189</c:v>
                </c:pt>
                <c:pt idx="79">
                  <c:v>42190</c:v>
                </c:pt>
                <c:pt idx="80">
                  <c:v>42191</c:v>
                </c:pt>
                <c:pt idx="81">
                  <c:v>42192</c:v>
                </c:pt>
                <c:pt idx="82">
                  <c:v>42193</c:v>
                </c:pt>
                <c:pt idx="83">
                  <c:v>42194</c:v>
                </c:pt>
                <c:pt idx="84">
                  <c:v>42197</c:v>
                </c:pt>
                <c:pt idx="85">
                  <c:v>42198</c:v>
                </c:pt>
                <c:pt idx="86">
                  <c:v>42199</c:v>
                </c:pt>
                <c:pt idx="87">
                  <c:v>42200</c:v>
                </c:pt>
                <c:pt idx="88">
                  <c:v>42201</c:v>
                </c:pt>
                <c:pt idx="89">
                  <c:v>42202</c:v>
                </c:pt>
                <c:pt idx="90">
                  <c:v>42203</c:v>
                </c:pt>
                <c:pt idx="91">
                  <c:v>42205</c:v>
                </c:pt>
                <c:pt idx="92">
                  <c:v>42206</c:v>
                </c:pt>
                <c:pt idx="93">
                  <c:v>42207</c:v>
                </c:pt>
                <c:pt idx="94">
                  <c:v>42208</c:v>
                </c:pt>
                <c:pt idx="95">
                  <c:v>42209</c:v>
                </c:pt>
                <c:pt idx="96">
                  <c:v>42210</c:v>
                </c:pt>
                <c:pt idx="97">
                  <c:v>42213</c:v>
                </c:pt>
                <c:pt idx="98">
                  <c:v>42214</c:v>
                </c:pt>
                <c:pt idx="99">
                  <c:v>42215</c:v>
                </c:pt>
                <c:pt idx="100">
                  <c:v>42216</c:v>
                </c:pt>
                <c:pt idx="101">
                  <c:v>42217</c:v>
                </c:pt>
                <c:pt idx="102">
                  <c:v>42218</c:v>
                </c:pt>
                <c:pt idx="103">
                  <c:v>42219</c:v>
                </c:pt>
                <c:pt idx="104">
                  <c:v>42220</c:v>
                </c:pt>
                <c:pt idx="105">
                  <c:v>42221</c:v>
                </c:pt>
                <c:pt idx="106">
                  <c:v>42222</c:v>
                </c:pt>
                <c:pt idx="107">
                  <c:v>42223</c:v>
                </c:pt>
                <c:pt idx="108">
                  <c:v>42224</c:v>
                </c:pt>
                <c:pt idx="109">
                  <c:v>42225</c:v>
                </c:pt>
                <c:pt idx="110">
                  <c:v>42226</c:v>
                </c:pt>
                <c:pt idx="111">
                  <c:v>42227</c:v>
                </c:pt>
                <c:pt idx="112">
                  <c:v>42228</c:v>
                </c:pt>
                <c:pt idx="113">
                  <c:v>42229</c:v>
                </c:pt>
                <c:pt idx="114">
                  <c:v>42230</c:v>
                </c:pt>
                <c:pt idx="115">
                  <c:v>42231</c:v>
                </c:pt>
                <c:pt idx="116">
                  <c:v>42232</c:v>
                </c:pt>
                <c:pt idx="117">
                  <c:v>42233</c:v>
                </c:pt>
                <c:pt idx="118">
                  <c:v>42235</c:v>
                </c:pt>
                <c:pt idx="119">
                  <c:v>42236</c:v>
                </c:pt>
                <c:pt idx="120">
                  <c:v>42237</c:v>
                </c:pt>
                <c:pt idx="121">
                  <c:v>42238</c:v>
                </c:pt>
                <c:pt idx="122">
                  <c:v>42239</c:v>
                </c:pt>
                <c:pt idx="123">
                  <c:v>42240</c:v>
                </c:pt>
                <c:pt idx="124">
                  <c:v>42241</c:v>
                </c:pt>
                <c:pt idx="125">
                  <c:v>42242</c:v>
                </c:pt>
                <c:pt idx="126">
                  <c:v>42243</c:v>
                </c:pt>
                <c:pt idx="127">
                  <c:v>42244</c:v>
                </c:pt>
                <c:pt idx="128">
                  <c:v>42245</c:v>
                </c:pt>
                <c:pt idx="129">
                  <c:v>42246</c:v>
                </c:pt>
                <c:pt idx="130">
                  <c:v>42247</c:v>
                </c:pt>
                <c:pt idx="131">
                  <c:v>42248</c:v>
                </c:pt>
                <c:pt idx="132">
                  <c:v>42249</c:v>
                </c:pt>
                <c:pt idx="133">
                  <c:v>42251</c:v>
                </c:pt>
              </c:numCache>
            </c:numRef>
          </c:cat>
          <c:val>
            <c:numRef>
              <c:f>reg_date!$B$131:$B$369</c:f>
              <c:numCache>
                <c:formatCode>General</c:formatCode>
                <c:ptCount val="134"/>
                <c:pt idx="0">
                  <c:v>358</c:v>
                </c:pt>
                <c:pt idx="1">
                  <c:v>360</c:v>
                </c:pt>
                <c:pt idx="2">
                  <c:v>363</c:v>
                </c:pt>
                <c:pt idx="3">
                  <c:v>367</c:v>
                </c:pt>
                <c:pt idx="4">
                  <c:v>370</c:v>
                </c:pt>
                <c:pt idx="5">
                  <c:v>372</c:v>
                </c:pt>
                <c:pt idx="6">
                  <c:v>373</c:v>
                </c:pt>
                <c:pt idx="7">
                  <c:v>375</c:v>
                </c:pt>
                <c:pt idx="8">
                  <c:v>378</c:v>
                </c:pt>
                <c:pt idx="9">
                  <c:v>380</c:v>
                </c:pt>
                <c:pt idx="10">
                  <c:v>382</c:v>
                </c:pt>
                <c:pt idx="11">
                  <c:v>384</c:v>
                </c:pt>
                <c:pt idx="12">
                  <c:v>387</c:v>
                </c:pt>
                <c:pt idx="13">
                  <c:v>390</c:v>
                </c:pt>
                <c:pt idx="14">
                  <c:v>391</c:v>
                </c:pt>
                <c:pt idx="15">
                  <c:v>393</c:v>
                </c:pt>
                <c:pt idx="16">
                  <c:v>394</c:v>
                </c:pt>
                <c:pt idx="17">
                  <c:v>397</c:v>
                </c:pt>
                <c:pt idx="18">
                  <c:v>400</c:v>
                </c:pt>
                <c:pt idx="19">
                  <c:v>426</c:v>
                </c:pt>
                <c:pt idx="20">
                  <c:v>429</c:v>
                </c:pt>
                <c:pt idx="21">
                  <c:v>431</c:v>
                </c:pt>
                <c:pt idx="22">
                  <c:v>433</c:v>
                </c:pt>
                <c:pt idx="23">
                  <c:v>435</c:v>
                </c:pt>
                <c:pt idx="24">
                  <c:v>442</c:v>
                </c:pt>
                <c:pt idx="25">
                  <c:v>443</c:v>
                </c:pt>
                <c:pt idx="26">
                  <c:v>444</c:v>
                </c:pt>
                <c:pt idx="27">
                  <c:v>447</c:v>
                </c:pt>
                <c:pt idx="28">
                  <c:v>449</c:v>
                </c:pt>
                <c:pt idx="29">
                  <c:v>450</c:v>
                </c:pt>
                <c:pt idx="30">
                  <c:v>453</c:v>
                </c:pt>
                <c:pt idx="31">
                  <c:v>456</c:v>
                </c:pt>
                <c:pt idx="32">
                  <c:v>457</c:v>
                </c:pt>
                <c:pt idx="33">
                  <c:v>458</c:v>
                </c:pt>
                <c:pt idx="34">
                  <c:v>460</c:v>
                </c:pt>
                <c:pt idx="35">
                  <c:v>466</c:v>
                </c:pt>
                <c:pt idx="36">
                  <c:v>467</c:v>
                </c:pt>
                <c:pt idx="37">
                  <c:v>468</c:v>
                </c:pt>
                <c:pt idx="38">
                  <c:v>470</c:v>
                </c:pt>
                <c:pt idx="39">
                  <c:v>471</c:v>
                </c:pt>
                <c:pt idx="40">
                  <c:v>473</c:v>
                </c:pt>
                <c:pt idx="41">
                  <c:v>476</c:v>
                </c:pt>
                <c:pt idx="42">
                  <c:v>477</c:v>
                </c:pt>
                <c:pt idx="43">
                  <c:v>479</c:v>
                </c:pt>
                <c:pt idx="44">
                  <c:v>488</c:v>
                </c:pt>
                <c:pt idx="45">
                  <c:v>489</c:v>
                </c:pt>
                <c:pt idx="46">
                  <c:v>490</c:v>
                </c:pt>
                <c:pt idx="47">
                  <c:v>493</c:v>
                </c:pt>
                <c:pt idx="48">
                  <c:v>498</c:v>
                </c:pt>
                <c:pt idx="49">
                  <c:v>505</c:v>
                </c:pt>
                <c:pt idx="50">
                  <c:v>506</c:v>
                </c:pt>
                <c:pt idx="51">
                  <c:v>510</c:v>
                </c:pt>
                <c:pt idx="52">
                  <c:v>515</c:v>
                </c:pt>
                <c:pt idx="53">
                  <c:v>517</c:v>
                </c:pt>
                <c:pt idx="54">
                  <c:v>520</c:v>
                </c:pt>
                <c:pt idx="55">
                  <c:v>521</c:v>
                </c:pt>
                <c:pt idx="56">
                  <c:v>522</c:v>
                </c:pt>
                <c:pt idx="57">
                  <c:v>523</c:v>
                </c:pt>
                <c:pt idx="58">
                  <c:v>529</c:v>
                </c:pt>
                <c:pt idx="59">
                  <c:v>550</c:v>
                </c:pt>
                <c:pt idx="60">
                  <c:v>551</c:v>
                </c:pt>
                <c:pt idx="61">
                  <c:v>552</c:v>
                </c:pt>
                <c:pt idx="62">
                  <c:v>554</c:v>
                </c:pt>
                <c:pt idx="63">
                  <c:v>555</c:v>
                </c:pt>
                <c:pt idx="64">
                  <c:v>557</c:v>
                </c:pt>
                <c:pt idx="65">
                  <c:v>558</c:v>
                </c:pt>
                <c:pt idx="66">
                  <c:v>566</c:v>
                </c:pt>
                <c:pt idx="67">
                  <c:v>577</c:v>
                </c:pt>
                <c:pt idx="68">
                  <c:v>578</c:v>
                </c:pt>
                <c:pt idx="69">
                  <c:v>580</c:v>
                </c:pt>
                <c:pt idx="70">
                  <c:v>581</c:v>
                </c:pt>
                <c:pt idx="71">
                  <c:v>583</c:v>
                </c:pt>
                <c:pt idx="72">
                  <c:v>586</c:v>
                </c:pt>
                <c:pt idx="73">
                  <c:v>588</c:v>
                </c:pt>
                <c:pt idx="74">
                  <c:v>589</c:v>
                </c:pt>
                <c:pt idx="75">
                  <c:v>590</c:v>
                </c:pt>
                <c:pt idx="76">
                  <c:v>592</c:v>
                </c:pt>
                <c:pt idx="77">
                  <c:v>593</c:v>
                </c:pt>
                <c:pt idx="78">
                  <c:v>596</c:v>
                </c:pt>
                <c:pt idx="79">
                  <c:v>597</c:v>
                </c:pt>
                <c:pt idx="80">
                  <c:v>598</c:v>
                </c:pt>
                <c:pt idx="81">
                  <c:v>603</c:v>
                </c:pt>
                <c:pt idx="82">
                  <c:v>613</c:v>
                </c:pt>
                <c:pt idx="83">
                  <c:v>622</c:v>
                </c:pt>
                <c:pt idx="84">
                  <c:v>626</c:v>
                </c:pt>
                <c:pt idx="85">
                  <c:v>634</c:v>
                </c:pt>
                <c:pt idx="86">
                  <c:v>639</c:v>
                </c:pt>
                <c:pt idx="87">
                  <c:v>640</c:v>
                </c:pt>
                <c:pt idx="88">
                  <c:v>643</c:v>
                </c:pt>
                <c:pt idx="89">
                  <c:v>649</c:v>
                </c:pt>
                <c:pt idx="90">
                  <c:v>655</c:v>
                </c:pt>
                <c:pt idx="91">
                  <c:v>684</c:v>
                </c:pt>
                <c:pt idx="92">
                  <c:v>688</c:v>
                </c:pt>
                <c:pt idx="93">
                  <c:v>689</c:v>
                </c:pt>
                <c:pt idx="94">
                  <c:v>691</c:v>
                </c:pt>
                <c:pt idx="95">
                  <c:v>699</c:v>
                </c:pt>
                <c:pt idx="96">
                  <c:v>702</c:v>
                </c:pt>
                <c:pt idx="97">
                  <c:v>717</c:v>
                </c:pt>
                <c:pt idx="98">
                  <c:v>880</c:v>
                </c:pt>
                <c:pt idx="99">
                  <c:v>995</c:v>
                </c:pt>
                <c:pt idx="100">
                  <c:v>1027</c:v>
                </c:pt>
                <c:pt idx="101">
                  <c:v>1063</c:v>
                </c:pt>
                <c:pt idx="102">
                  <c:v>1091</c:v>
                </c:pt>
                <c:pt idx="103">
                  <c:v>1101</c:v>
                </c:pt>
                <c:pt idx="104">
                  <c:v>1111</c:v>
                </c:pt>
                <c:pt idx="105">
                  <c:v>1120</c:v>
                </c:pt>
                <c:pt idx="106">
                  <c:v>1130</c:v>
                </c:pt>
                <c:pt idx="107">
                  <c:v>1140</c:v>
                </c:pt>
                <c:pt idx="108">
                  <c:v>1148</c:v>
                </c:pt>
                <c:pt idx="109">
                  <c:v>1164</c:v>
                </c:pt>
                <c:pt idx="110">
                  <c:v>1183</c:v>
                </c:pt>
                <c:pt idx="111">
                  <c:v>1193</c:v>
                </c:pt>
                <c:pt idx="112">
                  <c:v>1200</c:v>
                </c:pt>
                <c:pt idx="113">
                  <c:v>1214</c:v>
                </c:pt>
                <c:pt idx="114">
                  <c:v>1221</c:v>
                </c:pt>
                <c:pt idx="115">
                  <c:v>1226</c:v>
                </c:pt>
                <c:pt idx="116">
                  <c:v>1228</c:v>
                </c:pt>
                <c:pt idx="117">
                  <c:v>1230</c:v>
                </c:pt>
                <c:pt idx="118">
                  <c:v>1235</c:v>
                </c:pt>
                <c:pt idx="119">
                  <c:v>1247</c:v>
                </c:pt>
                <c:pt idx="120">
                  <c:v>1256</c:v>
                </c:pt>
                <c:pt idx="121">
                  <c:v>1266</c:v>
                </c:pt>
                <c:pt idx="122">
                  <c:v>1276</c:v>
                </c:pt>
                <c:pt idx="123">
                  <c:v>1281</c:v>
                </c:pt>
                <c:pt idx="124">
                  <c:v>1285</c:v>
                </c:pt>
                <c:pt idx="125">
                  <c:v>1288</c:v>
                </c:pt>
                <c:pt idx="126">
                  <c:v>1291</c:v>
                </c:pt>
                <c:pt idx="127">
                  <c:v>1297</c:v>
                </c:pt>
                <c:pt idx="128">
                  <c:v>1299</c:v>
                </c:pt>
                <c:pt idx="129">
                  <c:v>1307</c:v>
                </c:pt>
                <c:pt idx="130">
                  <c:v>1309</c:v>
                </c:pt>
                <c:pt idx="131">
                  <c:v>1311</c:v>
                </c:pt>
                <c:pt idx="132">
                  <c:v>1314</c:v>
                </c:pt>
                <c:pt idx="133">
                  <c:v>1317</c:v>
                </c:pt>
              </c:numCache>
            </c:numRef>
          </c:val>
          <c:smooth val="0"/>
        </c:ser>
        <c:dLbls>
          <c:showLegendKey val="0"/>
          <c:showVal val="0"/>
          <c:showCatName val="0"/>
          <c:showSerName val="0"/>
          <c:showPercent val="0"/>
          <c:showBubbleSize val="0"/>
        </c:dLbls>
        <c:marker val="1"/>
        <c:smooth val="0"/>
        <c:axId val="365143336"/>
        <c:axId val="365146080"/>
      </c:lineChart>
      <c:lineChart>
        <c:grouping val="stacked"/>
        <c:varyColors val="0"/>
        <c:ser>
          <c:idx val="1"/>
          <c:order val="1"/>
          <c:tx>
            <c:v>日增用户数</c:v>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134"/>
                <c:pt idx="0">
                  <c:v>42075</c:v>
                </c:pt>
                <c:pt idx="1">
                  <c:v>42076</c:v>
                </c:pt>
                <c:pt idx="2">
                  <c:v>42078</c:v>
                </c:pt>
                <c:pt idx="3">
                  <c:v>42079</c:v>
                </c:pt>
                <c:pt idx="4">
                  <c:v>42080</c:v>
                </c:pt>
                <c:pt idx="5">
                  <c:v>42081</c:v>
                </c:pt>
                <c:pt idx="6">
                  <c:v>42082</c:v>
                </c:pt>
                <c:pt idx="7">
                  <c:v>42083</c:v>
                </c:pt>
                <c:pt idx="8">
                  <c:v>42084</c:v>
                </c:pt>
                <c:pt idx="9">
                  <c:v>42085</c:v>
                </c:pt>
                <c:pt idx="10">
                  <c:v>42086</c:v>
                </c:pt>
                <c:pt idx="11">
                  <c:v>42087</c:v>
                </c:pt>
                <c:pt idx="12">
                  <c:v>42088</c:v>
                </c:pt>
                <c:pt idx="13">
                  <c:v>42089</c:v>
                </c:pt>
                <c:pt idx="14">
                  <c:v>42090</c:v>
                </c:pt>
                <c:pt idx="15">
                  <c:v>42092</c:v>
                </c:pt>
                <c:pt idx="16">
                  <c:v>42093</c:v>
                </c:pt>
                <c:pt idx="17">
                  <c:v>42094</c:v>
                </c:pt>
                <c:pt idx="18">
                  <c:v>42095</c:v>
                </c:pt>
                <c:pt idx="19">
                  <c:v>42096</c:v>
                </c:pt>
                <c:pt idx="20">
                  <c:v>42097</c:v>
                </c:pt>
                <c:pt idx="21">
                  <c:v>42098</c:v>
                </c:pt>
                <c:pt idx="22">
                  <c:v>42099</c:v>
                </c:pt>
                <c:pt idx="23">
                  <c:v>42100</c:v>
                </c:pt>
                <c:pt idx="24">
                  <c:v>42101</c:v>
                </c:pt>
                <c:pt idx="25">
                  <c:v>42102</c:v>
                </c:pt>
                <c:pt idx="26">
                  <c:v>42103</c:v>
                </c:pt>
                <c:pt idx="27">
                  <c:v>42104</c:v>
                </c:pt>
                <c:pt idx="28">
                  <c:v>42105</c:v>
                </c:pt>
                <c:pt idx="29">
                  <c:v>42106</c:v>
                </c:pt>
                <c:pt idx="30">
                  <c:v>42107</c:v>
                </c:pt>
                <c:pt idx="31">
                  <c:v>42109</c:v>
                </c:pt>
                <c:pt idx="32">
                  <c:v>42111</c:v>
                </c:pt>
                <c:pt idx="33">
                  <c:v>42113</c:v>
                </c:pt>
                <c:pt idx="34">
                  <c:v>42115</c:v>
                </c:pt>
                <c:pt idx="35">
                  <c:v>42116</c:v>
                </c:pt>
                <c:pt idx="36">
                  <c:v>42117</c:v>
                </c:pt>
                <c:pt idx="37">
                  <c:v>42118</c:v>
                </c:pt>
                <c:pt idx="38">
                  <c:v>42128</c:v>
                </c:pt>
                <c:pt idx="39">
                  <c:v>42129</c:v>
                </c:pt>
                <c:pt idx="40">
                  <c:v>42130</c:v>
                </c:pt>
                <c:pt idx="41">
                  <c:v>42136</c:v>
                </c:pt>
                <c:pt idx="42">
                  <c:v>42137</c:v>
                </c:pt>
                <c:pt idx="43">
                  <c:v>42138</c:v>
                </c:pt>
                <c:pt idx="44">
                  <c:v>42139</c:v>
                </c:pt>
                <c:pt idx="45">
                  <c:v>42140</c:v>
                </c:pt>
                <c:pt idx="46">
                  <c:v>42141</c:v>
                </c:pt>
                <c:pt idx="47">
                  <c:v>42142</c:v>
                </c:pt>
                <c:pt idx="48">
                  <c:v>42143</c:v>
                </c:pt>
                <c:pt idx="49">
                  <c:v>42144</c:v>
                </c:pt>
                <c:pt idx="50">
                  <c:v>42145</c:v>
                </c:pt>
                <c:pt idx="51">
                  <c:v>42146</c:v>
                </c:pt>
                <c:pt idx="52">
                  <c:v>42149</c:v>
                </c:pt>
                <c:pt idx="53">
                  <c:v>42150</c:v>
                </c:pt>
                <c:pt idx="54">
                  <c:v>42151</c:v>
                </c:pt>
                <c:pt idx="55">
                  <c:v>42155</c:v>
                </c:pt>
                <c:pt idx="56">
                  <c:v>42156</c:v>
                </c:pt>
                <c:pt idx="57">
                  <c:v>42157</c:v>
                </c:pt>
                <c:pt idx="58">
                  <c:v>42158</c:v>
                </c:pt>
                <c:pt idx="59">
                  <c:v>42159</c:v>
                </c:pt>
                <c:pt idx="60">
                  <c:v>42160</c:v>
                </c:pt>
                <c:pt idx="61">
                  <c:v>42161</c:v>
                </c:pt>
                <c:pt idx="62">
                  <c:v>42162</c:v>
                </c:pt>
                <c:pt idx="63">
                  <c:v>42163</c:v>
                </c:pt>
                <c:pt idx="64">
                  <c:v>42164</c:v>
                </c:pt>
                <c:pt idx="65">
                  <c:v>42173</c:v>
                </c:pt>
                <c:pt idx="66">
                  <c:v>42174</c:v>
                </c:pt>
                <c:pt idx="67">
                  <c:v>42175</c:v>
                </c:pt>
                <c:pt idx="68">
                  <c:v>42176</c:v>
                </c:pt>
                <c:pt idx="69">
                  <c:v>42177</c:v>
                </c:pt>
                <c:pt idx="70">
                  <c:v>42178</c:v>
                </c:pt>
                <c:pt idx="71">
                  <c:v>42179</c:v>
                </c:pt>
                <c:pt idx="72">
                  <c:v>42180</c:v>
                </c:pt>
                <c:pt idx="73">
                  <c:v>42182</c:v>
                </c:pt>
                <c:pt idx="74">
                  <c:v>42184</c:v>
                </c:pt>
                <c:pt idx="75">
                  <c:v>42185</c:v>
                </c:pt>
                <c:pt idx="76">
                  <c:v>42187</c:v>
                </c:pt>
                <c:pt idx="77">
                  <c:v>42188</c:v>
                </c:pt>
                <c:pt idx="78">
                  <c:v>42189</c:v>
                </c:pt>
                <c:pt idx="79">
                  <c:v>42190</c:v>
                </c:pt>
                <c:pt idx="80">
                  <c:v>42191</c:v>
                </c:pt>
                <c:pt idx="81">
                  <c:v>42192</c:v>
                </c:pt>
                <c:pt idx="82">
                  <c:v>42193</c:v>
                </c:pt>
                <c:pt idx="83">
                  <c:v>42194</c:v>
                </c:pt>
                <c:pt idx="84">
                  <c:v>42197</c:v>
                </c:pt>
                <c:pt idx="85">
                  <c:v>42198</c:v>
                </c:pt>
                <c:pt idx="86">
                  <c:v>42199</c:v>
                </c:pt>
                <c:pt idx="87">
                  <c:v>42200</c:v>
                </c:pt>
                <c:pt idx="88">
                  <c:v>42201</c:v>
                </c:pt>
                <c:pt idx="89">
                  <c:v>42202</c:v>
                </c:pt>
                <c:pt idx="90">
                  <c:v>42203</c:v>
                </c:pt>
                <c:pt idx="91">
                  <c:v>42205</c:v>
                </c:pt>
                <c:pt idx="92">
                  <c:v>42206</c:v>
                </c:pt>
                <c:pt idx="93">
                  <c:v>42207</c:v>
                </c:pt>
                <c:pt idx="94">
                  <c:v>42208</c:v>
                </c:pt>
                <c:pt idx="95">
                  <c:v>42209</c:v>
                </c:pt>
                <c:pt idx="96">
                  <c:v>42210</c:v>
                </c:pt>
                <c:pt idx="97">
                  <c:v>42213</c:v>
                </c:pt>
                <c:pt idx="98">
                  <c:v>42214</c:v>
                </c:pt>
                <c:pt idx="99">
                  <c:v>42215</c:v>
                </c:pt>
                <c:pt idx="100">
                  <c:v>42216</c:v>
                </c:pt>
                <c:pt idx="101">
                  <c:v>42217</c:v>
                </c:pt>
                <c:pt idx="102">
                  <c:v>42218</c:v>
                </c:pt>
                <c:pt idx="103">
                  <c:v>42219</c:v>
                </c:pt>
                <c:pt idx="104">
                  <c:v>42220</c:v>
                </c:pt>
                <c:pt idx="105">
                  <c:v>42221</c:v>
                </c:pt>
                <c:pt idx="106">
                  <c:v>42222</c:v>
                </c:pt>
                <c:pt idx="107">
                  <c:v>42223</c:v>
                </c:pt>
                <c:pt idx="108">
                  <c:v>42224</c:v>
                </c:pt>
                <c:pt idx="109">
                  <c:v>42225</c:v>
                </c:pt>
                <c:pt idx="110">
                  <c:v>42226</c:v>
                </c:pt>
                <c:pt idx="111">
                  <c:v>42227</c:v>
                </c:pt>
                <c:pt idx="112">
                  <c:v>42228</c:v>
                </c:pt>
                <c:pt idx="113">
                  <c:v>42229</c:v>
                </c:pt>
                <c:pt idx="114">
                  <c:v>42230</c:v>
                </c:pt>
                <c:pt idx="115">
                  <c:v>42231</c:v>
                </c:pt>
                <c:pt idx="116">
                  <c:v>42232</c:v>
                </c:pt>
                <c:pt idx="117">
                  <c:v>42233</c:v>
                </c:pt>
                <c:pt idx="118">
                  <c:v>42235</c:v>
                </c:pt>
                <c:pt idx="119">
                  <c:v>42236</c:v>
                </c:pt>
                <c:pt idx="120">
                  <c:v>42237</c:v>
                </c:pt>
                <c:pt idx="121">
                  <c:v>42238</c:v>
                </c:pt>
                <c:pt idx="122">
                  <c:v>42239</c:v>
                </c:pt>
                <c:pt idx="123">
                  <c:v>42240</c:v>
                </c:pt>
                <c:pt idx="124">
                  <c:v>42241</c:v>
                </c:pt>
                <c:pt idx="125">
                  <c:v>42242</c:v>
                </c:pt>
                <c:pt idx="126">
                  <c:v>42243</c:v>
                </c:pt>
                <c:pt idx="127">
                  <c:v>42244</c:v>
                </c:pt>
                <c:pt idx="128">
                  <c:v>42245</c:v>
                </c:pt>
                <c:pt idx="129">
                  <c:v>42246</c:v>
                </c:pt>
                <c:pt idx="130">
                  <c:v>42247</c:v>
                </c:pt>
                <c:pt idx="131">
                  <c:v>42248</c:v>
                </c:pt>
                <c:pt idx="132">
                  <c:v>42249</c:v>
                </c:pt>
                <c:pt idx="133">
                  <c:v>42251</c:v>
                </c:pt>
              </c:numCache>
            </c:numRef>
          </c:cat>
          <c:val>
            <c:numRef>
              <c:f>reg_date!$C$131:$C$369</c:f>
              <c:numCache>
                <c:formatCode>General</c:formatCode>
                <c:ptCount val="134"/>
                <c:pt idx="0">
                  <c:v>3</c:v>
                </c:pt>
                <c:pt idx="1">
                  <c:v>2</c:v>
                </c:pt>
                <c:pt idx="2">
                  <c:v>3</c:v>
                </c:pt>
                <c:pt idx="3">
                  <c:v>4</c:v>
                </c:pt>
                <c:pt idx="4">
                  <c:v>3</c:v>
                </c:pt>
                <c:pt idx="5">
                  <c:v>2</c:v>
                </c:pt>
                <c:pt idx="6">
                  <c:v>1</c:v>
                </c:pt>
                <c:pt idx="7">
                  <c:v>2</c:v>
                </c:pt>
                <c:pt idx="8">
                  <c:v>3</c:v>
                </c:pt>
                <c:pt idx="9">
                  <c:v>2</c:v>
                </c:pt>
                <c:pt idx="10">
                  <c:v>2</c:v>
                </c:pt>
                <c:pt idx="11">
                  <c:v>2</c:v>
                </c:pt>
                <c:pt idx="12">
                  <c:v>3</c:v>
                </c:pt>
                <c:pt idx="13">
                  <c:v>3</c:v>
                </c:pt>
                <c:pt idx="14">
                  <c:v>1</c:v>
                </c:pt>
                <c:pt idx="15">
                  <c:v>2</c:v>
                </c:pt>
                <c:pt idx="16">
                  <c:v>1</c:v>
                </c:pt>
                <c:pt idx="17">
                  <c:v>3</c:v>
                </c:pt>
                <c:pt idx="18">
                  <c:v>3</c:v>
                </c:pt>
                <c:pt idx="19">
                  <c:v>26</c:v>
                </c:pt>
                <c:pt idx="20">
                  <c:v>3</c:v>
                </c:pt>
                <c:pt idx="21">
                  <c:v>2</c:v>
                </c:pt>
                <c:pt idx="22">
                  <c:v>2</c:v>
                </c:pt>
                <c:pt idx="23">
                  <c:v>2</c:v>
                </c:pt>
                <c:pt idx="24">
                  <c:v>7</c:v>
                </c:pt>
                <c:pt idx="25">
                  <c:v>1</c:v>
                </c:pt>
                <c:pt idx="26">
                  <c:v>1</c:v>
                </c:pt>
                <c:pt idx="27">
                  <c:v>3</c:v>
                </c:pt>
                <c:pt idx="28">
                  <c:v>2</c:v>
                </c:pt>
                <c:pt idx="29">
                  <c:v>1</c:v>
                </c:pt>
                <c:pt idx="30">
                  <c:v>3</c:v>
                </c:pt>
                <c:pt idx="31">
                  <c:v>3</c:v>
                </c:pt>
                <c:pt idx="32">
                  <c:v>1</c:v>
                </c:pt>
                <c:pt idx="33">
                  <c:v>1</c:v>
                </c:pt>
                <c:pt idx="34">
                  <c:v>2</c:v>
                </c:pt>
                <c:pt idx="35">
                  <c:v>6</c:v>
                </c:pt>
                <c:pt idx="36">
                  <c:v>1</c:v>
                </c:pt>
                <c:pt idx="37">
                  <c:v>1</c:v>
                </c:pt>
                <c:pt idx="38">
                  <c:v>2</c:v>
                </c:pt>
                <c:pt idx="39">
                  <c:v>1</c:v>
                </c:pt>
                <c:pt idx="40">
                  <c:v>2</c:v>
                </c:pt>
                <c:pt idx="41">
                  <c:v>3</c:v>
                </c:pt>
                <c:pt idx="42">
                  <c:v>1</c:v>
                </c:pt>
                <c:pt idx="43">
                  <c:v>2</c:v>
                </c:pt>
                <c:pt idx="44">
                  <c:v>9</c:v>
                </c:pt>
                <c:pt idx="45">
                  <c:v>1</c:v>
                </c:pt>
                <c:pt idx="46">
                  <c:v>1</c:v>
                </c:pt>
                <c:pt idx="47">
                  <c:v>3</c:v>
                </c:pt>
                <c:pt idx="48">
                  <c:v>5</c:v>
                </c:pt>
                <c:pt idx="49">
                  <c:v>7</c:v>
                </c:pt>
                <c:pt idx="50">
                  <c:v>1</c:v>
                </c:pt>
                <c:pt idx="51">
                  <c:v>4</c:v>
                </c:pt>
                <c:pt idx="52">
                  <c:v>5</c:v>
                </c:pt>
                <c:pt idx="53">
                  <c:v>2</c:v>
                </c:pt>
                <c:pt idx="54">
                  <c:v>3</c:v>
                </c:pt>
                <c:pt idx="55">
                  <c:v>1</c:v>
                </c:pt>
                <c:pt idx="56">
                  <c:v>1</c:v>
                </c:pt>
                <c:pt idx="57">
                  <c:v>1</c:v>
                </c:pt>
                <c:pt idx="58">
                  <c:v>6</c:v>
                </c:pt>
                <c:pt idx="59">
                  <c:v>21</c:v>
                </c:pt>
                <c:pt idx="60">
                  <c:v>1</c:v>
                </c:pt>
                <c:pt idx="61">
                  <c:v>1</c:v>
                </c:pt>
                <c:pt idx="62">
                  <c:v>2</c:v>
                </c:pt>
                <c:pt idx="63">
                  <c:v>1</c:v>
                </c:pt>
                <c:pt idx="64">
                  <c:v>2</c:v>
                </c:pt>
                <c:pt idx="65">
                  <c:v>1</c:v>
                </c:pt>
                <c:pt idx="66">
                  <c:v>8</c:v>
                </c:pt>
                <c:pt idx="67">
                  <c:v>11</c:v>
                </c:pt>
                <c:pt idx="68">
                  <c:v>1</c:v>
                </c:pt>
                <c:pt idx="69">
                  <c:v>2</c:v>
                </c:pt>
                <c:pt idx="70">
                  <c:v>1</c:v>
                </c:pt>
                <c:pt idx="71">
                  <c:v>2</c:v>
                </c:pt>
                <c:pt idx="72">
                  <c:v>3</c:v>
                </c:pt>
                <c:pt idx="73">
                  <c:v>2</c:v>
                </c:pt>
                <c:pt idx="74">
                  <c:v>1</c:v>
                </c:pt>
                <c:pt idx="75">
                  <c:v>1</c:v>
                </c:pt>
                <c:pt idx="76">
                  <c:v>2</c:v>
                </c:pt>
                <c:pt idx="77">
                  <c:v>1</c:v>
                </c:pt>
                <c:pt idx="78">
                  <c:v>3</c:v>
                </c:pt>
                <c:pt idx="79">
                  <c:v>1</c:v>
                </c:pt>
                <c:pt idx="80">
                  <c:v>1</c:v>
                </c:pt>
                <c:pt idx="81">
                  <c:v>5</c:v>
                </c:pt>
                <c:pt idx="82">
                  <c:v>10</c:v>
                </c:pt>
                <c:pt idx="83">
                  <c:v>9</c:v>
                </c:pt>
                <c:pt idx="84">
                  <c:v>4</c:v>
                </c:pt>
                <c:pt idx="85">
                  <c:v>8</c:v>
                </c:pt>
                <c:pt idx="86">
                  <c:v>5</c:v>
                </c:pt>
                <c:pt idx="87">
                  <c:v>1</c:v>
                </c:pt>
                <c:pt idx="88">
                  <c:v>3</c:v>
                </c:pt>
                <c:pt idx="89">
                  <c:v>6</c:v>
                </c:pt>
                <c:pt idx="90">
                  <c:v>6</c:v>
                </c:pt>
                <c:pt idx="91">
                  <c:v>29</c:v>
                </c:pt>
                <c:pt idx="92">
                  <c:v>4</c:v>
                </c:pt>
                <c:pt idx="93">
                  <c:v>1</c:v>
                </c:pt>
                <c:pt idx="94">
                  <c:v>2</c:v>
                </c:pt>
                <c:pt idx="95">
                  <c:v>8</c:v>
                </c:pt>
                <c:pt idx="96">
                  <c:v>3</c:v>
                </c:pt>
                <c:pt idx="97">
                  <c:v>15</c:v>
                </c:pt>
                <c:pt idx="98">
                  <c:v>163</c:v>
                </c:pt>
                <c:pt idx="99">
                  <c:v>115</c:v>
                </c:pt>
                <c:pt idx="100">
                  <c:v>32</c:v>
                </c:pt>
                <c:pt idx="101">
                  <c:v>36</c:v>
                </c:pt>
                <c:pt idx="102">
                  <c:v>28</c:v>
                </c:pt>
                <c:pt idx="103">
                  <c:v>10</c:v>
                </c:pt>
                <c:pt idx="104">
                  <c:v>10</c:v>
                </c:pt>
                <c:pt idx="105">
                  <c:v>9</c:v>
                </c:pt>
                <c:pt idx="106">
                  <c:v>10</c:v>
                </c:pt>
                <c:pt idx="107">
                  <c:v>10</c:v>
                </c:pt>
                <c:pt idx="108">
                  <c:v>8</c:v>
                </c:pt>
                <c:pt idx="109">
                  <c:v>16</c:v>
                </c:pt>
                <c:pt idx="110">
                  <c:v>19</c:v>
                </c:pt>
                <c:pt idx="111">
                  <c:v>10</c:v>
                </c:pt>
                <c:pt idx="112">
                  <c:v>7</c:v>
                </c:pt>
                <c:pt idx="113">
                  <c:v>14</c:v>
                </c:pt>
                <c:pt idx="114">
                  <c:v>7</c:v>
                </c:pt>
                <c:pt idx="115">
                  <c:v>5</c:v>
                </c:pt>
                <c:pt idx="116">
                  <c:v>2</c:v>
                </c:pt>
                <c:pt idx="117">
                  <c:v>2</c:v>
                </c:pt>
                <c:pt idx="118">
                  <c:v>5</c:v>
                </c:pt>
                <c:pt idx="119">
                  <c:v>12</c:v>
                </c:pt>
                <c:pt idx="120">
                  <c:v>9</c:v>
                </c:pt>
                <c:pt idx="121">
                  <c:v>10</c:v>
                </c:pt>
                <c:pt idx="122">
                  <c:v>10</c:v>
                </c:pt>
                <c:pt idx="123">
                  <c:v>5</c:v>
                </c:pt>
                <c:pt idx="124">
                  <c:v>4</c:v>
                </c:pt>
                <c:pt idx="125">
                  <c:v>3</c:v>
                </c:pt>
                <c:pt idx="126">
                  <c:v>3</c:v>
                </c:pt>
                <c:pt idx="127">
                  <c:v>6</c:v>
                </c:pt>
                <c:pt idx="128">
                  <c:v>2</c:v>
                </c:pt>
                <c:pt idx="129">
                  <c:v>8</c:v>
                </c:pt>
                <c:pt idx="130">
                  <c:v>2</c:v>
                </c:pt>
                <c:pt idx="131">
                  <c:v>2</c:v>
                </c:pt>
                <c:pt idx="132">
                  <c:v>3</c:v>
                </c:pt>
                <c:pt idx="133">
                  <c:v>3</c:v>
                </c:pt>
              </c:numCache>
            </c:numRef>
          </c:val>
          <c:smooth val="0"/>
        </c:ser>
        <c:dLbls>
          <c:showLegendKey val="0"/>
          <c:showVal val="0"/>
          <c:showCatName val="0"/>
          <c:showSerName val="0"/>
          <c:showPercent val="0"/>
          <c:showBubbleSize val="0"/>
        </c:dLbls>
        <c:marker val="1"/>
        <c:smooth val="0"/>
        <c:axId val="365140984"/>
        <c:axId val="365142552"/>
      </c:lineChart>
      <c:dateAx>
        <c:axId val="365143336"/>
        <c:scaling>
          <c:orientation val="minMax"/>
        </c:scaling>
        <c:delete val="0"/>
        <c:axPos val="b"/>
        <c:numFmt formatCode="m/d/yy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365146080"/>
        <c:crosses val="autoZero"/>
        <c:auto val="1"/>
        <c:lblOffset val="100"/>
        <c:baseTimeUnit val="days"/>
      </c:dateAx>
      <c:valAx>
        <c:axId val="36514608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365143336"/>
        <c:crosses val="autoZero"/>
        <c:crossBetween val="between"/>
      </c:valAx>
      <c:valAx>
        <c:axId val="3651425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365140984"/>
        <c:crosses val="max"/>
        <c:crossBetween val="between"/>
      </c:valAx>
      <c:dateAx>
        <c:axId val="365140984"/>
        <c:scaling>
          <c:orientation val="minMax"/>
        </c:scaling>
        <c:delete val="1"/>
        <c:axPos val="b"/>
        <c:numFmt formatCode="m/d/yyyy" sourceLinked="1"/>
        <c:majorTickMark val="out"/>
        <c:minorTickMark val="none"/>
        <c:tickLblPos val="nextTo"/>
        <c:crossAx val="365142552"/>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用户总数</c:v>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178"/>
                <c:pt idx="0">
                  <c:v>42034</c:v>
                </c:pt>
                <c:pt idx="1">
                  <c:v>42041</c:v>
                </c:pt>
                <c:pt idx="2">
                  <c:v>42044</c:v>
                </c:pt>
                <c:pt idx="3">
                  <c:v>42047</c:v>
                </c:pt>
                <c:pt idx="4">
                  <c:v>42050</c:v>
                </c:pt>
                <c:pt idx="5">
                  <c:v>42051</c:v>
                </c:pt>
                <c:pt idx="6">
                  <c:v>42052</c:v>
                </c:pt>
                <c:pt idx="7">
                  <c:v>42057</c:v>
                </c:pt>
                <c:pt idx="8">
                  <c:v>42067</c:v>
                </c:pt>
                <c:pt idx="9">
                  <c:v>42068</c:v>
                </c:pt>
                <c:pt idx="10">
                  <c:v>42069</c:v>
                </c:pt>
                <c:pt idx="11">
                  <c:v>42070</c:v>
                </c:pt>
                <c:pt idx="12">
                  <c:v>42071</c:v>
                </c:pt>
                <c:pt idx="13">
                  <c:v>42072</c:v>
                </c:pt>
                <c:pt idx="14">
                  <c:v>42073</c:v>
                </c:pt>
                <c:pt idx="15">
                  <c:v>42074</c:v>
                </c:pt>
                <c:pt idx="16">
                  <c:v>42075</c:v>
                </c:pt>
                <c:pt idx="17">
                  <c:v>42076</c:v>
                </c:pt>
                <c:pt idx="18">
                  <c:v>42078</c:v>
                </c:pt>
                <c:pt idx="19">
                  <c:v>42079</c:v>
                </c:pt>
                <c:pt idx="20">
                  <c:v>42080</c:v>
                </c:pt>
                <c:pt idx="21">
                  <c:v>42081</c:v>
                </c:pt>
                <c:pt idx="22">
                  <c:v>42082</c:v>
                </c:pt>
                <c:pt idx="23">
                  <c:v>42083</c:v>
                </c:pt>
                <c:pt idx="24">
                  <c:v>42084</c:v>
                </c:pt>
                <c:pt idx="25">
                  <c:v>42085</c:v>
                </c:pt>
                <c:pt idx="26">
                  <c:v>42086</c:v>
                </c:pt>
                <c:pt idx="27">
                  <c:v>42087</c:v>
                </c:pt>
                <c:pt idx="28">
                  <c:v>42088</c:v>
                </c:pt>
                <c:pt idx="29">
                  <c:v>42089</c:v>
                </c:pt>
                <c:pt idx="30">
                  <c:v>42090</c:v>
                </c:pt>
                <c:pt idx="31">
                  <c:v>42092</c:v>
                </c:pt>
                <c:pt idx="32">
                  <c:v>42093</c:v>
                </c:pt>
                <c:pt idx="33">
                  <c:v>42094</c:v>
                </c:pt>
                <c:pt idx="34">
                  <c:v>42095</c:v>
                </c:pt>
                <c:pt idx="35">
                  <c:v>42096</c:v>
                </c:pt>
                <c:pt idx="36">
                  <c:v>42097</c:v>
                </c:pt>
                <c:pt idx="37">
                  <c:v>42098</c:v>
                </c:pt>
                <c:pt idx="38">
                  <c:v>42099</c:v>
                </c:pt>
                <c:pt idx="39">
                  <c:v>42100</c:v>
                </c:pt>
                <c:pt idx="40">
                  <c:v>42101</c:v>
                </c:pt>
                <c:pt idx="41">
                  <c:v>42102</c:v>
                </c:pt>
                <c:pt idx="42">
                  <c:v>42103</c:v>
                </c:pt>
                <c:pt idx="43">
                  <c:v>42104</c:v>
                </c:pt>
                <c:pt idx="44">
                  <c:v>42105</c:v>
                </c:pt>
                <c:pt idx="45">
                  <c:v>42106</c:v>
                </c:pt>
                <c:pt idx="46">
                  <c:v>42107</c:v>
                </c:pt>
                <c:pt idx="47">
                  <c:v>42109</c:v>
                </c:pt>
                <c:pt idx="48">
                  <c:v>42111</c:v>
                </c:pt>
                <c:pt idx="49">
                  <c:v>42113</c:v>
                </c:pt>
                <c:pt idx="50">
                  <c:v>42115</c:v>
                </c:pt>
                <c:pt idx="51">
                  <c:v>42116</c:v>
                </c:pt>
                <c:pt idx="52">
                  <c:v>42117</c:v>
                </c:pt>
                <c:pt idx="53">
                  <c:v>42118</c:v>
                </c:pt>
                <c:pt idx="54">
                  <c:v>42128</c:v>
                </c:pt>
                <c:pt idx="55">
                  <c:v>42129</c:v>
                </c:pt>
                <c:pt idx="56">
                  <c:v>42130</c:v>
                </c:pt>
                <c:pt idx="57">
                  <c:v>42136</c:v>
                </c:pt>
                <c:pt idx="58">
                  <c:v>42137</c:v>
                </c:pt>
                <c:pt idx="59">
                  <c:v>42138</c:v>
                </c:pt>
                <c:pt idx="60">
                  <c:v>42139</c:v>
                </c:pt>
                <c:pt idx="61">
                  <c:v>42140</c:v>
                </c:pt>
                <c:pt idx="62">
                  <c:v>42141</c:v>
                </c:pt>
                <c:pt idx="63">
                  <c:v>42142</c:v>
                </c:pt>
                <c:pt idx="64">
                  <c:v>42143</c:v>
                </c:pt>
                <c:pt idx="65">
                  <c:v>42144</c:v>
                </c:pt>
                <c:pt idx="66">
                  <c:v>42145</c:v>
                </c:pt>
                <c:pt idx="67">
                  <c:v>42146</c:v>
                </c:pt>
                <c:pt idx="68">
                  <c:v>42149</c:v>
                </c:pt>
                <c:pt idx="69">
                  <c:v>42150</c:v>
                </c:pt>
                <c:pt idx="70">
                  <c:v>42151</c:v>
                </c:pt>
                <c:pt idx="71">
                  <c:v>42155</c:v>
                </c:pt>
                <c:pt idx="72">
                  <c:v>42156</c:v>
                </c:pt>
                <c:pt idx="73">
                  <c:v>42157</c:v>
                </c:pt>
                <c:pt idx="74">
                  <c:v>42158</c:v>
                </c:pt>
                <c:pt idx="75">
                  <c:v>42159</c:v>
                </c:pt>
                <c:pt idx="76">
                  <c:v>42160</c:v>
                </c:pt>
                <c:pt idx="77">
                  <c:v>42161</c:v>
                </c:pt>
                <c:pt idx="78">
                  <c:v>42162</c:v>
                </c:pt>
                <c:pt idx="79">
                  <c:v>42163</c:v>
                </c:pt>
                <c:pt idx="80">
                  <c:v>42164</c:v>
                </c:pt>
                <c:pt idx="81">
                  <c:v>42173</c:v>
                </c:pt>
                <c:pt idx="82">
                  <c:v>42174</c:v>
                </c:pt>
                <c:pt idx="83">
                  <c:v>42175</c:v>
                </c:pt>
                <c:pt idx="84">
                  <c:v>42176</c:v>
                </c:pt>
                <c:pt idx="85">
                  <c:v>42177</c:v>
                </c:pt>
                <c:pt idx="86">
                  <c:v>42178</c:v>
                </c:pt>
                <c:pt idx="87">
                  <c:v>42179</c:v>
                </c:pt>
                <c:pt idx="88">
                  <c:v>42180</c:v>
                </c:pt>
                <c:pt idx="89">
                  <c:v>42182</c:v>
                </c:pt>
                <c:pt idx="90">
                  <c:v>42184</c:v>
                </c:pt>
                <c:pt idx="91">
                  <c:v>42185</c:v>
                </c:pt>
                <c:pt idx="92">
                  <c:v>42187</c:v>
                </c:pt>
                <c:pt idx="93">
                  <c:v>42188</c:v>
                </c:pt>
                <c:pt idx="94">
                  <c:v>42189</c:v>
                </c:pt>
                <c:pt idx="95">
                  <c:v>42190</c:v>
                </c:pt>
                <c:pt idx="96">
                  <c:v>42191</c:v>
                </c:pt>
                <c:pt idx="97">
                  <c:v>42192</c:v>
                </c:pt>
                <c:pt idx="98">
                  <c:v>42193</c:v>
                </c:pt>
                <c:pt idx="99">
                  <c:v>42194</c:v>
                </c:pt>
                <c:pt idx="100">
                  <c:v>42197</c:v>
                </c:pt>
                <c:pt idx="101">
                  <c:v>42198</c:v>
                </c:pt>
                <c:pt idx="102">
                  <c:v>42199</c:v>
                </c:pt>
                <c:pt idx="103">
                  <c:v>42200</c:v>
                </c:pt>
                <c:pt idx="104">
                  <c:v>42201</c:v>
                </c:pt>
                <c:pt idx="105">
                  <c:v>42202</c:v>
                </c:pt>
                <c:pt idx="106">
                  <c:v>42203</c:v>
                </c:pt>
                <c:pt idx="107">
                  <c:v>42205</c:v>
                </c:pt>
                <c:pt idx="108">
                  <c:v>42206</c:v>
                </c:pt>
                <c:pt idx="109">
                  <c:v>42207</c:v>
                </c:pt>
                <c:pt idx="110">
                  <c:v>42208</c:v>
                </c:pt>
                <c:pt idx="111">
                  <c:v>42209</c:v>
                </c:pt>
                <c:pt idx="112">
                  <c:v>42210</c:v>
                </c:pt>
                <c:pt idx="113">
                  <c:v>42213</c:v>
                </c:pt>
                <c:pt idx="114">
                  <c:v>42214</c:v>
                </c:pt>
                <c:pt idx="115">
                  <c:v>42215</c:v>
                </c:pt>
                <c:pt idx="116">
                  <c:v>42216</c:v>
                </c:pt>
                <c:pt idx="117">
                  <c:v>42217</c:v>
                </c:pt>
                <c:pt idx="118">
                  <c:v>42218</c:v>
                </c:pt>
                <c:pt idx="119">
                  <c:v>42219</c:v>
                </c:pt>
                <c:pt idx="120">
                  <c:v>42220</c:v>
                </c:pt>
                <c:pt idx="121">
                  <c:v>42221</c:v>
                </c:pt>
                <c:pt idx="122">
                  <c:v>42222</c:v>
                </c:pt>
                <c:pt idx="123">
                  <c:v>42223</c:v>
                </c:pt>
                <c:pt idx="124">
                  <c:v>42224</c:v>
                </c:pt>
                <c:pt idx="125">
                  <c:v>42225</c:v>
                </c:pt>
                <c:pt idx="126">
                  <c:v>42226</c:v>
                </c:pt>
                <c:pt idx="127">
                  <c:v>42227</c:v>
                </c:pt>
                <c:pt idx="128">
                  <c:v>42228</c:v>
                </c:pt>
                <c:pt idx="129">
                  <c:v>42229</c:v>
                </c:pt>
                <c:pt idx="130">
                  <c:v>42230</c:v>
                </c:pt>
                <c:pt idx="131">
                  <c:v>42231</c:v>
                </c:pt>
                <c:pt idx="132">
                  <c:v>42232</c:v>
                </c:pt>
                <c:pt idx="133">
                  <c:v>42233</c:v>
                </c:pt>
                <c:pt idx="134">
                  <c:v>42235</c:v>
                </c:pt>
                <c:pt idx="135">
                  <c:v>42236</c:v>
                </c:pt>
                <c:pt idx="136">
                  <c:v>42237</c:v>
                </c:pt>
                <c:pt idx="137">
                  <c:v>42238</c:v>
                </c:pt>
                <c:pt idx="138">
                  <c:v>42239</c:v>
                </c:pt>
                <c:pt idx="139">
                  <c:v>42240</c:v>
                </c:pt>
                <c:pt idx="140">
                  <c:v>42241</c:v>
                </c:pt>
                <c:pt idx="141">
                  <c:v>42242</c:v>
                </c:pt>
                <c:pt idx="142">
                  <c:v>42243</c:v>
                </c:pt>
                <c:pt idx="143">
                  <c:v>42244</c:v>
                </c:pt>
                <c:pt idx="144">
                  <c:v>42245</c:v>
                </c:pt>
                <c:pt idx="145">
                  <c:v>42246</c:v>
                </c:pt>
                <c:pt idx="146">
                  <c:v>42247</c:v>
                </c:pt>
                <c:pt idx="147">
                  <c:v>42248</c:v>
                </c:pt>
                <c:pt idx="148">
                  <c:v>42249</c:v>
                </c:pt>
                <c:pt idx="149">
                  <c:v>42251</c:v>
                </c:pt>
                <c:pt idx="150">
                  <c:v>42252</c:v>
                </c:pt>
                <c:pt idx="151">
                  <c:v>42253</c:v>
                </c:pt>
                <c:pt idx="152">
                  <c:v>42254</c:v>
                </c:pt>
                <c:pt idx="153">
                  <c:v>42255</c:v>
                </c:pt>
                <c:pt idx="154">
                  <c:v>42256</c:v>
                </c:pt>
                <c:pt idx="155">
                  <c:v>42257</c:v>
                </c:pt>
                <c:pt idx="156">
                  <c:v>42258</c:v>
                </c:pt>
                <c:pt idx="157">
                  <c:v>42259</c:v>
                </c:pt>
                <c:pt idx="158">
                  <c:v>42260</c:v>
                </c:pt>
                <c:pt idx="159">
                  <c:v>42261</c:v>
                </c:pt>
                <c:pt idx="160">
                  <c:v>42262</c:v>
                </c:pt>
                <c:pt idx="161">
                  <c:v>42263</c:v>
                </c:pt>
                <c:pt idx="162">
                  <c:v>42264</c:v>
                </c:pt>
                <c:pt idx="163">
                  <c:v>42265</c:v>
                </c:pt>
                <c:pt idx="164">
                  <c:v>42266</c:v>
                </c:pt>
                <c:pt idx="165">
                  <c:v>42267</c:v>
                </c:pt>
                <c:pt idx="166">
                  <c:v>42268</c:v>
                </c:pt>
                <c:pt idx="167">
                  <c:v>42269</c:v>
                </c:pt>
                <c:pt idx="168">
                  <c:v>42270</c:v>
                </c:pt>
                <c:pt idx="169">
                  <c:v>42271</c:v>
                </c:pt>
                <c:pt idx="170">
                  <c:v>42272</c:v>
                </c:pt>
                <c:pt idx="171">
                  <c:v>42273</c:v>
                </c:pt>
                <c:pt idx="172">
                  <c:v>42274</c:v>
                </c:pt>
                <c:pt idx="173">
                  <c:v>42275</c:v>
                </c:pt>
                <c:pt idx="174">
                  <c:v>42276</c:v>
                </c:pt>
                <c:pt idx="175">
                  <c:v>42277</c:v>
                </c:pt>
                <c:pt idx="176">
                  <c:v>42278</c:v>
                </c:pt>
                <c:pt idx="177">
                  <c:v>42279</c:v>
                </c:pt>
              </c:numCache>
            </c:numRef>
          </c:cat>
          <c:val>
            <c:numRef>
              <c:f>reg_date!$B$131:$B$369</c:f>
              <c:numCache>
                <c:formatCode>General</c:formatCode>
                <c:ptCount val="178"/>
                <c:pt idx="0">
                  <c:v>282</c:v>
                </c:pt>
                <c:pt idx="1">
                  <c:v>283</c:v>
                </c:pt>
                <c:pt idx="2">
                  <c:v>284</c:v>
                </c:pt>
                <c:pt idx="3">
                  <c:v>285</c:v>
                </c:pt>
                <c:pt idx="4">
                  <c:v>287</c:v>
                </c:pt>
                <c:pt idx="5">
                  <c:v>292</c:v>
                </c:pt>
                <c:pt idx="6">
                  <c:v>293</c:v>
                </c:pt>
                <c:pt idx="7">
                  <c:v>294</c:v>
                </c:pt>
                <c:pt idx="8">
                  <c:v>315</c:v>
                </c:pt>
                <c:pt idx="9">
                  <c:v>318</c:v>
                </c:pt>
                <c:pt idx="10">
                  <c:v>319</c:v>
                </c:pt>
                <c:pt idx="11">
                  <c:v>324</c:v>
                </c:pt>
                <c:pt idx="12">
                  <c:v>327</c:v>
                </c:pt>
                <c:pt idx="13">
                  <c:v>330</c:v>
                </c:pt>
                <c:pt idx="14">
                  <c:v>334</c:v>
                </c:pt>
                <c:pt idx="15">
                  <c:v>355</c:v>
                </c:pt>
                <c:pt idx="16">
                  <c:v>358</c:v>
                </c:pt>
                <c:pt idx="17">
                  <c:v>360</c:v>
                </c:pt>
                <c:pt idx="18">
                  <c:v>363</c:v>
                </c:pt>
                <c:pt idx="19">
                  <c:v>367</c:v>
                </c:pt>
                <c:pt idx="20">
                  <c:v>370</c:v>
                </c:pt>
                <c:pt idx="21">
                  <c:v>372</c:v>
                </c:pt>
                <c:pt idx="22">
                  <c:v>373</c:v>
                </c:pt>
                <c:pt idx="23">
                  <c:v>375</c:v>
                </c:pt>
                <c:pt idx="24">
                  <c:v>378</c:v>
                </c:pt>
                <c:pt idx="25">
                  <c:v>380</c:v>
                </c:pt>
                <c:pt idx="26">
                  <c:v>382</c:v>
                </c:pt>
                <c:pt idx="27">
                  <c:v>384</c:v>
                </c:pt>
                <c:pt idx="28">
                  <c:v>387</c:v>
                </c:pt>
                <c:pt idx="29">
                  <c:v>390</c:v>
                </c:pt>
                <c:pt idx="30">
                  <c:v>391</c:v>
                </c:pt>
                <c:pt idx="31">
                  <c:v>393</c:v>
                </c:pt>
                <c:pt idx="32">
                  <c:v>394</c:v>
                </c:pt>
                <c:pt idx="33">
                  <c:v>397</c:v>
                </c:pt>
                <c:pt idx="34">
                  <c:v>400</c:v>
                </c:pt>
                <c:pt idx="35">
                  <c:v>426</c:v>
                </c:pt>
                <c:pt idx="36">
                  <c:v>429</c:v>
                </c:pt>
                <c:pt idx="37">
                  <c:v>431</c:v>
                </c:pt>
                <c:pt idx="38">
                  <c:v>433</c:v>
                </c:pt>
                <c:pt idx="39">
                  <c:v>435</c:v>
                </c:pt>
                <c:pt idx="40">
                  <c:v>442</c:v>
                </c:pt>
                <c:pt idx="41">
                  <c:v>443</c:v>
                </c:pt>
                <c:pt idx="42">
                  <c:v>444</c:v>
                </c:pt>
                <c:pt idx="43">
                  <c:v>447</c:v>
                </c:pt>
                <c:pt idx="44">
                  <c:v>449</c:v>
                </c:pt>
                <c:pt idx="45">
                  <c:v>450</c:v>
                </c:pt>
                <c:pt idx="46">
                  <c:v>453</c:v>
                </c:pt>
                <c:pt idx="47">
                  <c:v>456</c:v>
                </c:pt>
                <c:pt idx="48">
                  <c:v>457</c:v>
                </c:pt>
                <c:pt idx="49">
                  <c:v>458</c:v>
                </c:pt>
                <c:pt idx="50">
                  <c:v>460</c:v>
                </c:pt>
                <c:pt idx="51">
                  <c:v>466</c:v>
                </c:pt>
                <c:pt idx="52">
                  <c:v>467</c:v>
                </c:pt>
                <c:pt idx="53">
                  <c:v>468</c:v>
                </c:pt>
                <c:pt idx="54">
                  <c:v>470</c:v>
                </c:pt>
                <c:pt idx="55">
                  <c:v>471</c:v>
                </c:pt>
                <c:pt idx="56">
                  <c:v>473</c:v>
                </c:pt>
                <c:pt idx="57">
                  <c:v>476</c:v>
                </c:pt>
                <c:pt idx="58">
                  <c:v>477</c:v>
                </c:pt>
                <c:pt idx="59">
                  <c:v>479</c:v>
                </c:pt>
                <c:pt idx="60">
                  <c:v>488</c:v>
                </c:pt>
                <c:pt idx="61">
                  <c:v>489</c:v>
                </c:pt>
                <c:pt idx="62">
                  <c:v>490</c:v>
                </c:pt>
                <c:pt idx="63">
                  <c:v>493</c:v>
                </c:pt>
                <c:pt idx="64">
                  <c:v>498</c:v>
                </c:pt>
                <c:pt idx="65">
                  <c:v>505</c:v>
                </c:pt>
                <c:pt idx="66">
                  <c:v>506</c:v>
                </c:pt>
                <c:pt idx="67">
                  <c:v>510</c:v>
                </c:pt>
                <c:pt idx="68">
                  <c:v>515</c:v>
                </c:pt>
                <c:pt idx="69">
                  <c:v>517</c:v>
                </c:pt>
                <c:pt idx="70">
                  <c:v>520</c:v>
                </c:pt>
                <c:pt idx="71">
                  <c:v>521</c:v>
                </c:pt>
                <c:pt idx="72">
                  <c:v>522</c:v>
                </c:pt>
                <c:pt idx="73">
                  <c:v>523</c:v>
                </c:pt>
                <c:pt idx="74">
                  <c:v>529</c:v>
                </c:pt>
                <c:pt idx="75">
                  <c:v>550</c:v>
                </c:pt>
                <c:pt idx="76">
                  <c:v>551</c:v>
                </c:pt>
                <c:pt idx="77">
                  <c:v>552</c:v>
                </c:pt>
                <c:pt idx="78">
                  <c:v>554</c:v>
                </c:pt>
                <c:pt idx="79">
                  <c:v>555</c:v>
                </c:pt>
                <c:pt idx="80">
                  <c:v>557</c:v>
                </c:pt>
                <c:pt idx="81">
                  <c:v>558</c:v>
                </c:pt>
                <c:pt idx="82">
                  <c:v>566</c:v>
                </c:pt>
                <c:pt idx="83">
                  <c:v>577</c:v>
                </c:pt>
                <c:pt idx="84">
                  <c:v>578</c:v>
                </c:pt>
                <c:pt idx="85">
                  <c:v>580</c:v>
                </c:pt>
                <c:pt idx="86">
                  <c:v>581</c:v>
                </c:pt>
                <c:pt idx="87">
                  <c:v>583</c:v>
                </c:pt>
                <c:pt idx="88">
                  <c:v>586</c:v>
                </c:pt>
                <c:pt idx="89">
                  <c:v>588</c:v>
                </c:pt>
                <c:pt idx="90">
                  <c:v>589</c:v>
                </c:pt>
                <c:pt idx="91">
                  <c:v>590</c:v>
                </c:pt>
                <c:pt idx="92">
                  <c:v>592</c:v>
                </c:pt>
                <c:pt idx="93">
                  <c:v>593</c:v>
                </c:pt>
                <c:pt idx="94">
                  <c:v>596</c:v>
                </c:pt>
                <c:pt idx="95">
                  <c:v>597</c:v>
                </c:pt>
                <c:pt idx="96">
                  <c:v>598</c:v>
                </c:pt>
                <c:pt idx="97">
                  <c:v>603</c:v>
                </c:pt>
                <c:pt idx="98">
                  <c:v>613</c:v>
                </c:pt>
                <c:pt idx="99">
                  <c:v>622</c:v>
                </c:pt>
                <c:pt idx="100">
                  <c:v>626</c:v>
                </c:pt>
                <c:pt idx="101">
                  <c:v>634</c:v>
                </c:pt>
                <c:pt idx="102">
                  <c:v>639</c:v>
                </c:pt>
                <c:pt idx="103">
                  <c:v>640</c:v>
                </c:pt>
                <c:pt idx="104">
                  <c:v>643</c:v>
                </c:pt>
                <c:pt idx="105">
                  <c:v>649</c:v>
                </c:pt>
                <c:pt idx="106">
                  <c:v>655</c:v>
                </c:pt>
                <c:pt idx="107">
                  <c:v>684</c:v>
                </c:pt>
                <c:pt idx="108">
                  <c:v>688</c:v>
                </c:pt>
                <c:pt idx="109">
                  <c:v>689</c:v>
                </c:pt>
                <c:pt idx="110">
                  <c:v>691</c:v>
                </c:pt>
                <c:pt idx="111">
                  <c:v>699</c:v>
                </c:pt>
                <c:pt idx="112">
                  <c:v>702</c:v>
                </c:pt>
                <c:pt idx="113">
                  <c:v>717</c:v>
                </c:pt>
                <c:pt idx="114">
                  <c:v>880</c:v>
                </c:pt>
                <c:pt idx="115">
                  <c:v>995</c:v>
                </c:pt>
                <c:pt idx="116">
                  <c:v>1027</c:v>
                </c:pt>
                <c:pt idx="117">
                  <c:v>1063</c:v>
                </c:pt>
                <c:pt idx="118">
                  <c:v>1091</c:v>
                </c:pt>
                <c:pt idx="119">
                  <c:v>1101</c:v>
                </c:pt>
                <c:pt idx="120">
                  <c:v>1111</c:v>
                </c:pt>
                <c:pt idx="121">
                  <c:v>1120</c:v>
                </c:pt>
                <c:pt idx="122">
                  <c:v>1130</c:v>
                </c:pt>
                <c:pt idx="123">
                  <c:v>1140</c:v>
                </c:pt>
                <c:pt idx="124">
                  <c:v>1148</c:v>
                </c:pt>
                <c:pt idx="125">
                  <c:v>1164</c:v>
                </c:pt>
                <c:pt idx="126">
                  <c:v>1183</c:v>
                </c:pt>
                <c:pt idx="127">
                  <c:v>1193</c:v>
                </c:pt>
                <c:pt idx="128">
                  <c:v>1200</c:v>
                </c:pt>
                <c:pt idx="129">
                  <c:v>1214</c:v>
                </c:pt>
                <c:pt idx="130">
                  <c:v>1221</c:v>
                </c:pt>
                <c:pt idx="131">
                  <c:v>1226</c:v>
                </c:pt>
                <c:pt idx="132">
                  <c:v>1228</c:v>
                </c:pt>
                <c:pt idx="133">
                  <c:v>1230</c:v>
                </c:pt>
                <c:pt idx="134">
                  <c:v>1235</c:v>
                </c:pt>
                <c:pt idx="135">
                  <c:v>1247</c:v>
                </c:pt>
                <c:pt idx="136">
                  <c:v>1256</c:v>
                </c:pt>
                <c:pt idx="137">
                  <c:v>1266</c:v>
                </c:pt>
                <c:pt idx="138">
                  <c:v>1276</c:v>
                </c:pt>
                <c:pt idx="139">
                  <c:v>1281</c:v>
                </c:pt>
                <c:pt idx="140">
                  <c:v>1285</c:v>
                </c:pt>
                <c:pt idx="141">
                  <c:v>1288</c:v>
                </c:pt>
                <c:pt idx="142">
                  <c:v>1291</c:v>
                </c:pt>
                <c:pt idx="143">
                  <c:v>1297</c:v>
                </c:pt>
                <c:pt idx="144">
                  <c:v>1299</c:v>
                </c:pt>
                <c:pt idx="145">
                  <c:v>1307</c:v>
                </c:pt>
                <c:pt idx="146">
                  <c:v>1309</c:v>
                </c:pt>
                <c:pt idx="147">
                  <c:v>1311</c:v>
                </c:pt>
                <c:pt idx="148">
                  <c:v>1314</c:v>
                </c:pt>
                <c:pt idx="149">
                  <c:v>1317</c:v>
                </c:pt>
                <c:pt idx="150">
                  <c:v>1318</c:v>
                </c:pt>
                <c:pt idx="151">
                  <c:v>1328</c:v>
                </c:pt>
                <c:pt idx="152">
                  <c:v>1332</c:v>
                </c:pt>
                <c:pt idx="153">
                  <c:v>1335</c:v>
                </c:pt>
                <c:pt idx="154">
                  <c:v>1336</c:v>
                </c:pt>
                <c:pt idx="155">
                  <c:v>1339</c:v>
                </c:pt>
                <c:pt idx="156">
                  <c:v>1346</c:v>
                </c:pt>
                <c:pt idx="157">
                  <c:v>1370</c:v>
                </c:pt>
                <c:pt idx="158">
                  <c:v>3588</c:v>
                </c:pt>
                <c:pt idx="159">
                  <c:v>8581</c:v>
                </c:pt>
                <c:pt idx="160">
                  <c:v>9379</c:v>
                </c:pt>
                <c:pt idx="161">
                  <c:v>9641</c:v>
                </c:pt>
                <c:pt idx="162">
                  <c:v>9788</c:v>
                </c:pt>
                <c:pt idx="163">
                  <c:v>9889</c:v>
                </c:pt>
                <c:pt idx="164">
                  <c:v>10021</c:v>
                </c:pt>
                <c:pt idx="165">
                  <c:v>10104</c:v>
                </c:pt>
                <c:pt idx="166">
                  <c:v>10162</c:v>
                </c:pt>
                <c:pt idx="167">
                  <c:v>10221</c:v>
                </c:pt>
                <c:pt idx="168">
                  <c:v>10264</c:v>
                </c:pt>
                <c:pt idx="169">
                  <c:v>10293</c:v>
                </c:pt>
                <c:pt idx="170">
                  <c:v>10330</c:v>
                </c:pt>
                <c:pt idx="171">
                  <c:v>10362</c:v>
                </c:pt>
                <c:pt idx="172">
                  <c:v>10407</c:v>
                </c:pt>
                <c:pt idx="173">
                  <c:v>10439</c:v>
                </c:pt>
                <c:pt idx="174">
                  <c:v>10483</c:v>
                </c:pt>
                <c:pt idx="175">
                  <c:v>10515</c:v>
                </c:pt>
                <c:pt idx="176">
                  <c:v>10530</c:v>
                </c:pt>
                <c:pt idx="177">
                  <c:v>10547</c:v>
                </c:pt>
              </c:numCache>
            </c:numRef>
          </c:val>
          <c:smooth val="0"/>
        </c:ser>
        <c:dLbls>
          <c:showLegendKey val="0"/>
          <c:showVal val="0"/>
          <c:showCatName val="0"/>
          <c:showSerName val="0"/>
          <c:showPercent val="0"/>
          <c:showBubbleSize val="0"/>
        </c:dLbls>
        <c:marker val="1"/>
        <c:smooth val="0"/>
        <c:axId val="365144904"/>
        <c:axId val="365141768"/>
      </c:lineChart>
      <c:lineChart>
        <c:grouping val="stacked"/>
        <c:varyColors val="0"/>
        <c:ser>
          <c:idx val="1"/>
          <c:order val="1"/>
          <c:tx>
            <c:v>日增用户数</c:v>
          </c:tx>
          <c:spPr>
            <a:ln w="34925" cap="rnd">
              <a:solidFill>
                <a:schemeClr val="accent4"/>
              </a:solidFill>
              <a:round/>
            </a:ln>
            <a:effectLst>
              <a:outerShdw blurRad="57150" dist="19050" dir="5400000" algn="ctr" rotWithShape="0">
                <a:srgbClr val="000000">
                  <a:alpha val="63000"/>
                </a:srgbClr>
              </a:outerShdw>
            </a:effectLst>
          </c:spPr>
          <c:marker>
            <c:symbol val="none"/>
          </c:marker>
          <c:cat>
            <c:numRef>
              <c:f>reg_date!$A$131:$A$369</c:f>
              <c:numCache>
                <c:formatCode>m/d/yyyy</c:formatCode>
                <c:ptCount val="178"/>
                <c:pt idx="0">
                  <c:v>42034</c:v>
                </c:pt>
                <c:pt idx="1">
                  <c:v>42041</c:v>
                </c:pt>
                <c:pt idx="2">
                  <c:v>42044</c:v>
                </c:pt>
                <c:pt idx="3">
                  <c:v>42047</c:v>
                </c:pt>
                <c:pt idx="4">
                  <c:v>42050</c:v>
                </c:pt>
                <c:pt idx="5">
                  <c:v>42051</c:v>
                </c:pt>
                <c:pt idx="6">
                  <c:v>42052</c:v>
                </c:pt>
                <c:pt idx="7">
                  <c:v>42057</c:v>
                </c:pt>
                <c:pt idx="8">
                  <c:v>42067</c:v>
                </c:pt>
                <c:pt idx="9">
                  <c:v>42068</c:v>
                </c:pt>
                <c:pt idx="10">
                  <c:v>42069</c:v>
                </c:pt>
                <c:pt idx="11">
                  <c:v>42070</c:v>
                </c:pt>
                <c:pt idx="12">
                  <c:v>42071</c:v>
                </c:pt>
                <c:pt idx="13">
                  <c:v>42072</c:v>
                </c:pt>
                <c:pt idx="14">
                  <c:v>42073</c:v>
                </c:pt>
                <c:pt idx="15">
                  <c:v>42074</c:v>
                </c:pt>
                <c:pt idx="16">
                  <c:v>42075</c:v>
                </c:pt>
                <c:pt idx="17">
                  <c:v>42076</c:v>
                </c:pt>
                <c:pt idx="18">
                  <c:v>42078</c:v>
                </c:pt>
                <c:pt idx="19">
                  <c:v>42079</c:v>
                </c:pt>
                <c:pt idx="20">
                  <c:v>42080</c:v>
                </c:pt>
                <c:pt idx="21">
                  <c:v>42081</c:v>
                </c:pt>
                <c:pt idx="22">
                  <c:v>42082</c:v>
                </c:pt>
                <c:pt idx="23">
                  <c:v>42083</c:v>
                </c:pt>
                <c:pt idx="24">
                  <c:v>42084</c:v>
                </c:pt>
                <c:pt idx="25">
                  <c:v>42085</c:v>
                </c:pt>
                <c:pt idx="26">
                  <c:v>42086</c:v>
                </c:pt>
                <c:pt idx="27">
                  <c:v>42087</c:v>
                </c:pt>
                <c:pt idx="28">
                  <c:v>42088</c:v>
                </c:pt>
                <c:pt idx="29">
                  <c:v>42089</c:v>
                </c:pt>
                <c:pt idx="30">
                  <c:v>42090</c:v>
                </c:pt>
                <c:pt idx="31">
                  <c:v>42092</c:v>
                </c:pt>
                <c:pt idx="32">
                  <c:v>42093</c:v>
                </c:pt>
                <c:pt idx="33">
                  <c:v>42094</c:v>
                </c:pt>
                <c:pt idx="34">
                  <c:v>42095</c:v>
                </c:pt>
                <c:pt idx="35">
                  <c:v>42096</c:v>
                </c:pt>
                <c:pt idx="36">
                  <c:v>42097</c:v>
                </c:pt>
                <c:pt idx="37">
                  <c:v>42098</c:v>
                </c:pt>
                <c:pt idx="38">
                  <c:v>42099</c:v>
                </c:pt>
                <c:pt idx="39">
                  <c:v>42100</c:v>
                </c:pt>
                <c:pt idx="40">
                  <c:v>42101</c:v>
                </c:pt>
                <c:pt idx="41">
                  <c:v>42102</c:v>
                </c:pt>
                <c:pt idx="42">
                  <c:v>42103</c:v>
                </c:pt>
                <c:pt idx="43">
                  <c:v>42104</c:v>
                </c:pt>
                <c:pt idx="44">
                  <c:v>42105</c:v>
                </c:pt>
                <c:pt idx="45">
                  <c:v>42106</c:v>
                </c:pt>
                <c:pt idx="46">
                  <c:v>42107</c:v>
                </c:pt>
                <c:pt idx="47">
                  <c:v>42109</c:v>
                </c:pt>
                <c:pt idx="48">
                  <c:v>42111</c:v>
                </c:pt>
                <c:pt idx="49">
                  <c:v>42113</c:v>
                </c:pt>
                <c:pt idx="50">
                  <c:v>42115</c:v>
                </c:pt>
                <c:pt idx="51">
                  <c:v>42116</c:v>
                </c:pt>
                <c:pt idx="52">
                  <c:v>42117</c:v>
                </c:pt>
                <c:pt idx="53">
                  <c:v>42118</c:v>
                </c:pt>
                <c:pt idx="54">
                  <c:v>42128</c:v>
                </c:pt>
                <c:pt idx="55">
                  <c:v>42129</c:v>
                </c:pt>
                <c:pt idx="56">
                  <c:v>42130</c:v>
                </c:pt>
                <c:pt idx="57">
                  <c:v>42136</c:v>
                </c:pt>
                <c:pt idx="58">
                  <c:v>42137</c:v>
                </c:pt>
                <c:pt idx="59">
                  <c:v>42138</c:v>
                </c:pt>
                <c:pt idx="60">
                  <c:v>42139</c:v>
                </c:pt>
                <c:pt idx="61">
                  <c:v>42140</c:v>
                </c:pt>
                <c:pt idx="62">
                  <c:v>42141</c:v>
                </c:pt>
                <c:pt idx="63">
                  <c:v>42142</c:v>
                </c:pt>
                <c:pt idx="64">
                  <c:v>42143</c:v>
                </c:pt>
                <c:pt idx="65">
                  <c:v>42144</c:v>
                </c:pt>
                <c:pt idx="66">
                  <c:v>42145</c:v>
                </c:pt>
                <c:pt idx="67">
                  <c:v>42146</c:v>
                </c:pt>
                <c:pt idx="68">
                  <c:v>42149</c:v>
                </c:pt>
                <c:pt idx="69">
                  <c:v>42150</c:v>
                </c:pt>
                <c:pt idx="70">
                  <c:v>42151</c:v>
                </c:pt>
                <c:pt idx="71">
                  <c:v>42155</c:v>
                </c:pt>
                <c:pt idx="72">
                  <c:v>42156</c:v>
                </c:pt>
                <c:pt idx="73">
                  <c:v>42157</c:v>
                </c:pt>
                <c:pt idx="74">
                  <c:v>42158</c:v>
                </c:pt>
                <c:pt idx="75">
                  <c:v>42159</c:v>
                </c:pt>
                <c:pt idx="76">
                  <c:v>42160</c:v>
                </c:pt>
                <c:pt idx="77">
                  <c:v>42161</c:v>
                </c:pt>
                <c:pt idx="78">
                  <c:v>42162</c:v>
                </c:pt>
                <c:pt idx="79">
                  <c:v>42163</c:v>
                </c:pt>
                <c:pt idx="80">
                  <c:v>42164</c:v>
                </c:pt>
                <c:pt idx="81">
                  <c:v>42173</c:v>
                </c:pt>
                <c:pt idx="82">
                  <c:v>42174</c:v>
                </c:pt>
                <c:pt idx="83">
                  <c:v>42175</c:v>
                </c:pt>
                <c:pt idx="84">
                  <c:v>42176</c:v>
                </c:pt>
                <c:pt idx="85">
                  <c:v>42177</c:v>
                </c:pt>
                <c:pt idx="86">
                  <c:v>42178</c:v>
                </c:pt>
                <c:pt idx="87">
                  <c:v>42179</c:v>
                </c:pt>
                <c:pt idx="88">
                  <c:v>42180</c:v>
                </c:pt>
                <c:pt idx="89">
                  <c:v>42182</c:v>
                </c:pt>
                <c:pt idx="90">
                  <c:v>42184</c:v>
                </c:pt>
                <c:pt idx="91">
                  <c:v>42185</c:v>
                </c:pt>
                <c:pt idx="92">
                  <c:v>42187</c:v>
                </c:pt>
                <c:pt idx="93">
                  <c:v>42188</c:v>
                </c:pt>
                <c:pt idx="94">
                  <c:v>42189</c:v>
                </c:pt>
                <c:pt idx="95">
                  <c:v>42190</c:v>
                </c:pt>
                <c:pt idx="96">
                  <c:v>42191</c:v>
                </c:pt>
                <c:pt idx="97">
                  <c:v>42192</c:v>
                </c:pt>
                <c:pt idx="98">
                  <c:v>42193</c:v>
                </c:pt>
                <c:pt idx="99">
                  <c:v>42194</c:v>
                </c:pt>
                <c:pt idx="100">
                  <c:v>42197</c:v>
                </c:pt>
                <c:pt idx="101">
                  <c:v>42198</c:v>
                </c:pt>
                <c:pt idx="102">
                  <c:v>42199</c:v>
                </c:pt>
                <c:pt idx="103">
                  <c:v>42200</c:v>
                </c:pt>
                <c:pt idx="104">
                  <c:v>42201</c:v>
                </c:pt>
                <c:pt idx="105">
                  <c:v>42202</c:v>
                </c:pt>
                <c:pt idx="106">
                  <c:v>42203</c:v>
                </c:pt>
                <c:pt idx="107">
                  <c:v>42205</c:v>
                </c:pt>
                <c:pt idx="108">
                  <c:v>42206</c:v>
                </c:pt>
                <c:pt idx="109">
                  <c:v>42207</c:v>
                </c:pt>
                <c:pt idx="110">
                  <c:v>42208</c:v>
                </c:pt>
                <c:pt idx="111">
                  <c:v>42209</c:v>
                </c:pt>
                <c:pt idx="112">
                  <c:v>42210</c:v>
                </c:pt>
                <c:pt idx="113">
                  <c:v>42213</c:v>
                </c:pt>
                <c:pt idx="114">
                  <c:v>42214</c:v>
                </c:pt>
                <c:pt idx="115">
                  <c:v>42215</c:v>
                </c:pt>
                <c:pt idx="116">
                  <c:v>42216</c:v>
                </c:pt>
                <c:pt idx="117">
                  <c:v>42217</c:v>
                </c:pt>
                <c:pt idx="118">
                  <c:v>42218</c:v>
                </c:pt>
                <c:pt idx="119">
                  <c:v>42219</c:v>
                </c:pt>
                <c:pt idx="120">
                  <c:v>42220</c:v>
                </c:pt>
                <c:pt idx="121">
                  <c:v>42221</c:v>
                </c:pt>
                <c:pt idx="122">
                  <c:v>42222</c:v>
                </c:pt>
                <c:pt idx="123">
                  <c:v>42223</c:v>
                </c:pt>
                <c:pt idx="124">
                  <c:v>42224</c:v>
                </c:pt>
                <c:pt idx="125">
                  <c:v>42225</c:v>
                </c:pt>
                <c:pt idx="126">
                  <c:v>42226</c:v>
                </c:pt>
                <c:pt idx="127">
                  <c:v>42227</c:v>
                </c:pt>
                <c:pt idx="128">
                  <c:v>42228</c:v>
                </c:pt>
                <c:pt idx="129">
                  <c:v>42229</c:v>
                </c:pt>
                <c:pt idx="130">
                  <c:v>42230</c:v>
                </c:pt>
                <c:pt idx="131">
                  <c:v>42231</c:v>
                </c:pt>
                <c:pt idx="132">
                  <c:v>42232</c:v>
                </c:pt>
                <c:pt idx="133">
                  <c:v>42233</c:v>
                </c:pt>
                <c:pt idx="134">
                  <c:v>42235</c:v>
                </c:pt>
                <c:pt idx="135">
                  <c:v>42236</c:v>
                </c:pt>
                <c:pt idx="136">
                  <c:v>42237</c:v>
                </c:pt>
                <c:pt idx="137">
                  <c:v>42238</c:v>
                </c:pt>
                <c:pt idx="138">
                  <c:v>42239</c:v>
                </c:pt>
                <c:pt idx="139">
                  <c:v>42240</c:v>
                </c:pt>
                <c:pt idx="140">
                  <c:v>42241</c:v>
                </c:pt>
                <c:pt idx="141">
                  <c:v>42242</c:v>
                </c:pt>
                <c:pt idx="142">
                  <c:v>42243</c:v>
                </c:pt>
                <c:pt idx="143">
                  <c:v>42244</c:v>
                </c:pt>
                <c:pt idx="144">
                  <c:v>42245</c:v>
                </c:pt>
                <c:pt idx="145">
                  <c:v>42246</c:v>
                </c:pt>
                <c:pt idx="146">
                  <c:v>42247</c:v>
                </c:pt>
                <c:pt idx="147">
                  <c:v>42248</c:v>
                </c:pt>
                <c:pt idx="148">
                  <c:v>42249</c:v>
                </c:pt>
                <c:pt idx="149">
                  <c:v>42251</c:v>
                </c:pt>
                <c:pt idx="150">
                  <c:v>42252</c:v>
                </c:pt>
                <c:pt idx="151">
                  <c:v>42253</c:v>
                </c:pt>
                <c:pt idx="152">
                  <c:v>42254</c:v>
                </c:pt>
                <c:pt idx="153">
                  <c:v>42255</c:v>
                </c:pt>
                <c:pt idx="154">
                  <c:v>42256</c:v>
                </c:pt>
                <c:pt idx="155">
                  <c:v>42257</c:v>
                </c:pt>
                <c:pt idx="156">
                  <c:v>42258</c:v>
                </c:pt>
                <c:pt idx="157">
                  <c:v>42259</c:v>
                </c:pt>
                <c:pt idx="158">
                  <c:v>42260</c:v>
                </c:pt>
                <c:pt idx="159">
                  <c:v>42261</c:v>
                </c:pt>
                <c:pt idx="160">
                  <c:v>42262</c:v>
                </c:pt>
                <c:pt idx="161">
                  <c:v>42263</c:v>
                </c:pt>
                <c:pt idx="162">
                  <c:v>42264</c:v>
                </c:pt>
                <c:pt idx="163">
                  <c:v>42265</c:v>
                </c:pt>
                <c:pt idx="164">
                  <c:v>42266</c:v>
                </c:pt>
                <c:pt idx="165">
                  <c:v>42267</c:v>
                </c:pt>
                <c:pt idx="166">
                  <c:v>42268</c:v>
                </c:pt>
                <c:pt idx="167">
                  <c:v>42269</c:v>
                </c:pt>
                <c:pt idx="168">
                  <c:v>42270</c:v>
                </c:pt>
                <c:pt idx="169">
                  <c:v>42271</c:v>
                </c:pt>
                <c:pt idx="170">
                  <c:v>42272</c:v>
                </c:pt>
                <c:pt idx="171">
                  <c:v>42273</c:v>
                </c:pt>
                <c:pt idx="172">
                  <c:v>42274</c:v>
                </c:pt>
                <c:pt idx="173">
                  <c:v>42275</c:v>
                </c:pt>
                <c:pt idx="174">
                  <c:v>42276</c:v>
                </c:pt>
                <c:pt idx="175">
                  <c:v>42277</c:v>
                </c:pt>
                <c:pt idx="176">
                  <c:v>42278</c:v>
                </c:pt>
                <c:pt idx="177">
                  <c:v>42279</c:v>
                </c:pt>
              </c:numCache>
            </c:numRef>
          </c:cat>
          <c:val>
            <c:numRef>
              <c:f>reg_date!$C$131:$C$369</c:f>
              <c:numCache>
                <c:formatCode>General</c:formatCode>
                <c:ptCount val="178"/>
                <c:pt idx="0">
                  <c:v>1</c:v>
                </c:pt>
                <c:pt idx="1">
                  <c:v>1</c:v>
                </c:pt>
                <c:pt idx="2">
                  <c:v>1</c:v>
                </c:pt>
                <c:pt idx="3">
                  <c:v>1</c:v>
                </c:pt>
                <c:pt idx="4">
                  <c:v>2</c:v>
                </c:pt>
                <c:pt idx="5">
                  <c:v>5</c:v>
                </c:pt>
                <c:pt idx="6">
                  <c:v>1</c:v>
                </c:pt>
                <c:pt idx="7">
                  <c:v>1</c:v>
                </c:pt>
                <c:pt idx="8">
                  <c:v>21</c:v>
                </c:pt>
                <c:pt idx="9">
                  <c:v>3</c:v>
                </c:pt>
                <c:pt idx="10">
                  <c:v>1</c:v>
                </c:pt>
                <c:pt idx="11">
                  <c:v>5</c:v>
                </c:pt>
                <c:pt idx="12">
                  <c:v>3</c:v>
                </c:pt>
                <c:pt idx="13">
                  <c:v>3</c:v>
                </c:pt>
                <c:pt idx="14">
                  <c:v>4</c:v>
                </c:pt>
                <c:pt idx="15">
                  <c:v>21</c:v>
                </c:pt>
                <c:pt idx="16">
                  <c:v>3</c:v>
                </c:pt>
                <c:pt idx="17">
                  <c:v>2</c:v>
                </c:pt>
                <c:pt idx="18">
                  <c:v>3</c:v>
                </c:pt>
                <c:pt idx="19">
                  <c:v>4</c:v>
                </c:pt>
                <c:pt idx="20">
                  <c:v>3</c:v>
                </c:pt>
                <c:pt idx="21">
                  <c:v>2</c:v>
                </c:pt>
                <c:pt idx="22">
                  <c:v>1</c:v>
                </c:pt>
                <c:pt idx="23">
                  <c:v>2</c:v>
                </c:pt>
                <c:pt idx="24">
                  <c:v>3</c:v>
                </c:pt>
                <c:pt idx="25">
                  <c:v>2</c:v>
                </c:pt>
                <c:pt idx="26">
                  <c:v>2</c:v>
                </c:pt>
                <c:pt idx="27">
                  <c:v>2</c:v>
                </c:pt>
                <c:pt idx="28">
                  <c:v>3</c:v>
                </c:pt>
                <c:pt idx="29">
                  <c:v>3</c:v>
                </c:pt>
                <c:pt idx="30">
                  <c:v>1</c:v>
                </c:pt>
                <c:pt idx="31">
                  <c:v>2</c:v>
                </c:pt>
                <c:pt idx="32">
                  <c:v>1</c:v>
                </c:pt>
                <c:pt idx="33">
                  <c:v>3</c:v>
                </c:pt>
                <c:pt idx="34">
                  <c:v>3</c:v>
                </c:pt>
                <c:pt idx="35">
                  <c:v>26</c:v>
                </c:pt>
                <c:pt idx="36">
                  <c:v>3</c:v>
                </c:pt>
                <c:pt idx="37">
                  <c:v>2</c:v>
                </c:pt>
                <c:pt idx="38">
                  <c:v>2</c:v>
                </c:pt>
                <c:pt idx="39">
                  <c:v>2</c:v>
                </c:pt>
                <c:pt idx="40">
                  <c:v>7</c:v>
                </c:pt>
                <c:pt idx="41">
                  <c:v>1</c:v>
                </c:pt>
                <c:pt idx="42">
                  <c:v>1</c:v>
                </c:pt>
                <c:pt idx="43">
                  <c:v>3</c:v>
                </c:pt>
                <c:pt idx="44">
                  <c:v>2</c:v>
                </c:pt>
                <c:pt idx="45">
                  <c:v>1</c:v>
                </c:pt>
                <c:pt idx="46">
                  <c:v>3</c:v>
                </c:pt>
                <c:pt idx="47">
                  <c:v>3</c:v>
                </c:pt>
                <c:pt idx="48">
                  <c:v>1</c:v>
                </c:pt>
                <c:pt idx="49">
                  <c:v>1</c:v>
                </c:pt>
                <c:pt idx="50">
                  <c:v>2</c:v>
                </c:pt>
                <c:pt idx="51">
                  <c:v>6</c:v>
                </c:pt>
                <c:pt idx="52">
                  <c:v>1</c:v>
                </c:pt>
                <c:pt idx="53">
                  <c:v>1</c:v>
                </c:pt>
                <c:pt idx="54">
                  <c:v>2</c:v>
                </c:pt>
                <c:pt idx="55">
                  <c:v>1</c:v>
                </c:pt>
                <c:pt idx="56">
                  <c:v>2</c:v>
                </c:pt>
                <c:pt idx="57">
                  <c:v>3</c:v>
                </c:pt>
                <c:pt idx="58">
                  <c:v>1</c:v>
                </c:pt>
                <c:pt idx="59">
                  <c:v>2</c:v>
                </c:pt>
                <c:pt idx="60">
                  <c:v>9</c:v>
                </c:pt>
                <c:pt idx="61">
                  <c:v>1</c:v>
                </c:pt>
                <c:pt idx="62">
                  <c:v>1</c:v>
                </c:pt>
                <c:pt idx="63">
                  <c:v>3</c:v>
                </c:pt>
                <c:pt idx="64">
                  <c:v>5</c:v>
                </c:pt>
                <c:pt idx="65">
                  <c:v>7</c:v>
                </c:pt>
                <c:pt idx="66">
                  <c:v>1</c:v>
                </c:pt>
                <c:pt idx="67">
                  <c:v>4</c:v>
                </c:pt>
                <c:pt idx="68">
                  <c:v>5</c:v>
                </c:pt>
                <c:pt idx="69">
                  <c:v>2</c:v>
                </c:pt>
                <c:pt idx="70">
                  <c:v>3</c:v>
                </c:pt>
                <c:pt idx="71">
                  <c:v>1</c:v>
                </c:pt>
                <c:pt idx="72">
                  <c:v>1</c:v>
                </c:pt>
                <c:pt idx="73">
                  <c:v>1</c:v>
                </c:pt>
                <c:pt idx="74">
                  <c:v>6</c:v>
                </c:pt>
                <c:pt idx="75">
                  <c:v>21</c:v>
                </c:pt>
                <c:pt idx="76">
                  <c:v>1</c:v>
                </c:pt>
                <c:pt idx="77">
                  <c:v>1</c:v>
                </c:pt>
                <c:pt idx="78">
                  <c:v>2</c:v>
                </c:pt>
                <c:pt idx="79">
                  <c:v>1</c:v>
                </c:pt>
                <c:pt idx="80">
                  <c:v>2</c:v>
                </c:pt>
                <c:pt idx="81">
                  <c:v>1</c:v>
                </c:pt>
                <c:pt idx="82">
                  <c:v>8</c:v>
                </c:pt>
                <c:pt idx="83">
                  <c:v>11</c:v>
                </c:pt>
                <c:pt idx="84">
                  <c:v>1</c:v>
                </c:pt>
                <c:pt idx="85">
                  <c:v>2</c:v>
                </c:pt>
                <c:pt idx="86">
                  <c:v>1</c:v>
                </c:pt>
                <c:pt idx="87">
                  <c:v>2</c:v>
                </c:pt>
                <c:pt idx="88">
                  <c:v>3</c:v>
                </c:pt>
                <c:pt idx="89">
                  <c:v>2</c:v>
                </c:pt>
                <c:pt idx="90">
                  <c:v>1</c:v>
                </c:pt>
                <c:pt idx="91">
                  <c:v>1</c:v>
                </c:pt>
                <c:pt idx="92">
                  <c:v>2</c:v>
                </c:pt>
                <c:pt idx="93">
                  <c:v>1</c:v>
                </c:pt>
                <c:pt idx="94">
                  <c:v>3</c:v>
                </c:pt>
                <c:pt idx="95">
                  <c:v>1</c:v>
                </c:pt>
                <c:pt idx="96">
                  <c:v>1</c:v>
                </c:pt>
                <c:pt idx="97">
                  <c:v>5</c:v>
                </c:pt>
                <c:pt idx="98">
                  <c:v>10</c:v>
                </c:pt>
                <c:pt idx="99">
                  <c:v>9</c:v>
                </c:pt>
                <c:pt idx="100">
                  <c:v>4</c:v>
                </c:pt>
                <c:pt idx="101">
                  <c:v>8</c:v>
                </c:pt>
                <c:pt idx="102">
                  <c:v>5</c:v>
                </c:pt>
                <c:pt idx="103">
                  <c:v>1</c:v>
                </c:pt>
                <c:pt idx="104">
                  <c:v>3</c:v>
                </c:pt>
                <c:pt idx="105">
                  <c:v>6</c:v>
                </c:pt>
                <c:pt idx="106">
                  <c:v>6</c:v>
                </c:pt>
                <c:pt idx="107">
                  <c:v>29</c:v>
                </c:pt>
                <c:pt idx="108">
                  <c:v>4</c:v>
                </c:pt>
                <c:pt idx="109">
                  <c:v>1</c:v>
                </c:pt>
                <c:pt idx="110">
                  <c:v>2</c:v>
                </c:pt>
                <c:pt idx="111">
                  <c:v>8</c:v>
                </c:pt>
                <c:pt idx="112">
                  <c:v>3</c:v>
                </c:pt>
                <c:pt idx="113">
                  <c:v>15</c:v>
                </c:pt>
                <c:pt idx="114">
                  <c:v>163</c:v>
                </c:pt>
                <c:pt idx="115">
                  <c:v>115</c:v>
                </c:pt>
                <c:pt idx="116">
                  <c:v>32</c:v>
                </c:pt>
                <c:pt idx="117">
                  <c:v>36</c:v>
                </c:pt>
                <c:pt idx="118">
                  <c:v>28</c:v>
                </c:pt>
                <c:pt idx="119">
                  <c:v>10</c:v>
                </c:pt>
                <c:pt idx="120">
                  <c:v>10</c:v>
                </c:pt>
                <c:pt idx="121">
                  <c:v>9</c:v>
                </c:pt>
                <c:pt idx="122">
                  <c:v>10</c:v>
                </c:pt>
                <c:pt idx="123">
                  <c:v>10</c:v>
                </c:pt>
                <c:pt idx="124">
                  <c:v>8</c:v>
                </c:pt>
                <c:pt idx="125">
                  <c:v>16</c:v>
                </c:pt>
                <c:pt idx="126">
                  <c:v>19</c:v>
                </c:pt>
                <c:pt idx="127">
                  <c:v>10</c:v>
                </c:pt>
                <c:pt idx="128">
                  <c:v>7</c:v>
                </c:pt>
                <c:pt idx="129">
                  <c:v>14</c:v>
                </c:pt>
                <c:pt idx="130">
                  <c:v>7</c:v>
                </c:pt>
                <c:pt idx="131">
                  <c:v>5</c:v>
                </c:pt>
                <c:pt idx="132">
                  <c:v>2</c:v>
                </c:pt>
                <c:pt idx="133">
                  <c:v>2</c:v>
                </c:pt>
                <c:pt idx="134">
                  <c:v>5</c:v>
                </c:pt>
                <c:pt idx="135">
                  <c:v>12</c:v>
                </c:pt>
                <c:pt idx="136">
                  <c:v>9</c:v>
                </c:pt>
                <c:pt idx="137">
                  <c:v>10</c:v>
                </c:pt>
                <c:pt idx="138">
                  <c:v>10</c:v>
                </c:pt>
                <c:pt idx="139">
                  <c:v>5</c:v>
                </c:pt>
                <c:pt idx="140">
                  <c:v>4</c:v>
                </c:pt>
                <c:pt idx="141">
                  <c:v>3</c:v>
                </c:pt>
                <c:pt idx="142">
                  <c:v>3</c:v>
                </c:pt>
                <c:pt idx="143">
                  <c:v>6</c:v>
                </c:pt>
                <c:pt idx="144">
                  <c:v>2</c:v>
                </c:pt>
                <c:pt idx="145">
                  <c:v>8</c:v>
                </c:pt>
                <c:pt idx="146">
                  <c:v>2</c:v>
                </c:pt>
                <c:pt idx="147">
                  <c:v>2</c:v>
                </c:pt>
                <c:pt idx="148">
                  <c:v>3</c:v>
                </c:pt>
                <c:pt idx="149">
                  <c:v>3</c:v>
                </c:pt>
                <c:pt idx="150">
                  <c:v>1</c:v>
                </c:pt>
                <c:pt idx="151">
                  <c:v>10</c:v>
                </c:pt>
                <c:pt idx="152">
                  <c:v>4</c:v>
                </c:pt>
                <c:pt idx="153">
                  <c:v>3</c:v>
                </c:pt>
                <c:pt idx="154">
                  <c:v>1</c:v>
                </c:pt>
                <c:pt idx="155">
                  <c:v>3</c:v>
                </c:pt>
                <c:pt idx="156">
                  <c:v>7</c:v>
                </c:pt>
                <c:pt idx="157">
                  <c:v>24</c:v>
                </c:pt>
                <c:pt idx="158">
                  <c:v>2218</c:v>
                </c:pt>
                <c:pt idx="159">
                  <c:v>4993</c:v>
                </c:pt>
                <c:pt idx="160">
                  <c:v>798</c:v>
                </c:pt>
                <c:pt idx="161">
                  <c:v>262</c:v>
                </c:pt>
                <c:pt idx="162">
                  <c:v>147</c:v>
                </c:pt>
                <c:pt idx="163">
                  <c:v>101</c:v>
                </c:pt>
                <c:pt idx="164">
                  <c:v>132</c:v>
                </c:pt>
                <c:pt idx="165">
                  <c:v>83</c:v>
                </c:pt>
                <c:pt idx="166">
                  <c:v>58</c:v>
                </c:pt>
                <c:pt idx="167">
                  <c:v>59</c:v>
                </c:pt>
                <c:pt idx="168">
                  <c:v>43</c:v>
                </c:pt>
                <c:pt idx="169">
                  <c:v>29</c:v>
                </c:pt>
                <c:pt idx="170">
                  <c:v>37</c:v>
                </c:pt>
                <c:pt idx="171">
                  <c:v>32</c:v>
                </c:pt>
                <c:pt idx="172">
                  <c:v>45</c:v>
                </c:pt>
                <c:pt idx="173">
                  <c:v>32</c:v>
                </c:pt>
                <c:pt idx="174">
                  <c:v>44</c:v>
                </c:pt>
                <c:pt idx="175">
                  <c:v>32</c:v>
                </c:pt>
                <c:pt idx="176">
                  <c:v>15</c:v>
                </c:pt>
                <c:pt idx="177">
                  <c:v>17</c:v>
                </c:pt>
              </c:numCache>
            </c:numRef>
          </c:val>
          <c:smooth val="0"/>
        </c:ser>
        <c:dLbls>
          <c:showLegendKey val="0"/>
          <c:showVal val="0"/>
          <c:showCatName val="0"/>
          <c:showSerName val="0"/>
          <c:showPercent val="0"/>
          <c:showBubbleSize val="0"/>
        </c:dLbls>
        <c:marker val="1"/>
        <c:smooth val="0"/>
        <c:axId val="365141376"/>
        <c:axId val="365139808"/>
      </c:lineChart>
      <c:dateAx>
        <c:axId val="365144904"/>
        <c:scaling>
          <c:orientation val="minMax"/>
        </c:scaling>
        <c:delete val="0"/>
        <c:axPos val="b"/>
        <c:numFmt formatCode="m/d/yy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365141768"/>
        <c:crosses val="autoZero"/>
        <c:auto val="1"/>
        <c:lblOffset val="100"/>
        <c:baseTimeUnit val="days"/>
      </c:dateAx>
      <c:valAx>
        <c:axId val="3651417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365144904"/>
        <c:crosses val="autoZero"/>
        <c:crossBetween val="between"/>
      </c:valAx>
      <c:valAx>
        <c:axId val="3651398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crossAx val="365141376"/>
        <c:crosses val="max"/>
        <c:crossBetween val="between"/>
      </c:valAx>
      <c:dateAx>
        <c:axId val="365141376"/>
        <c:scaling>
          <c:orientation val="minMax"/>
        </c:scaling>
        <c:delete val="1"/>
        <c:axPos val="b"/>
        <c:numFmt formatCode="m/d/yyyy" sourceLinked="1"/>
        <c:majorTickMark val="out"/>
        <c:minorTickMark val="none"/>
        <c:tickLblPos val="nextTo"/>
        <c:crossAx val="365139808"/>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zh-CN"/>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D084A-F4BE-439F-B13A-4434E65A1FD3}" type="datetimeFigureOut">
              <a:rPr lang="zh-CN" altLang="en-US" smtClean="0"/>
              <a:t>2015/11/28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0B8-DF5C-44B2-AB12-6122DDD14636}" type="slidenum">
              <a:rPr lang="zh-CN" altLang="en-US" smtClean="0"/>
              <a:t>‹#›</a:t>
            </a:fld>
            <a:endParaRPr lang="zh-CN" altLang="en-US"/>
          </a:p>
        </p:txBody>
      </p:sp>
    </p:spTree>
    <p:extLst>
      <p:ext uri="{BB962C8B-B14F-4D97-AF65-F5344CB8AC3E}">
        <p14:creationId xmlns:p14="http://schemas.microsoft.com/office/powerpoint/2010/main" val="116731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qq://txfi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qq://txfi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a:t>
            </a:fld>
            <a:endParaRPr lang="zh-CN" altLang="en-US"/>
          </a:p>
        </p:txBody>
      </p:sp>
    </p:spTree>
    <p:extLst>
      <p:ext uri="{BB962C8B-B14F-4D97-AF65-F5344CB8AC3E}">
        <p14:creationId xmlns:p14="http://schemas.microsoft.com/office/powerpoint/2010/main" val="276611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到</a:t>
            </a:r>
            <a:r>
              <a:rPr lang="en-US" altLang="zh-CN" dirty="0" smtClean="0"/>
              <a:t>9</a:t>
            </a:r>
            <a:r>
              <a:rPr lang="zh-CN" altLang="en-US" dirty="0" smtClean="0"/>
              <a:t>月</a:t>
            </a:r>
            <a:r>
              <a:rPr lang="en-US" altLang="zh-CN" dirty="0" smtClean="0"/>
              <a:t>19</a:t>
            </a:r>
            <a:r>
              <a:rPr lang="zh-CN" altLang="en-US" dirty="0" smtClean="0"/>
              <a:t>日为止，每天都有上百人注册；</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之后每天都有两位数的注册量。</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我们出于谨慎，本身并没有对这一次的疑似发现进行宣传，耐心等待第一颗确认。</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PSP</a:t>
            </a:r>
            <a:r>
              <a:rPr lang="zh-CN" altLang="en-US" dirty="0" smtClean="0"/>
              <a:t>系统经历了注册浪潮的考验，一天注册用户</a:t>
            </a:r>
            <a:r>
              <a:rPr lang="en-US" altLang="zh-CN" dirty="0" smtClean="0"/>
              <a:t>2000</a:t>
            </a:r>
            <a:r>
              <a:rPr lang="zh-CN" altLang="en-US" dirty="0" smtClean="0"/>
              <a:t>多人，至今已经注册用户上万，可喜的事，他们中有很多热爱科学，热情严谨的学生爱好者，这也是</a:t>
            </a:r>
            <a:r>
              <a:rPr lang="en-US" altLang="zh-CN" dirty="0" smtClean="0"/>
              <a:t>PSP</a:t>
            </a:r>
            <a:r>
              <a:rPr lang="zh-CN" altLang="en-US" dirty="0" smtClean="0"/>
              <a:t>项目的初衷，让更多的爱好天文爱好科学的年轻下一代能通过</a:t>
            </a:r>
            <a:r>
              <a:rPr lang="en-US" altLang="zh-CN" dirty="0" smtClean="0"/>
              <a:t>PSP</a:t>
            </a:r>
            <a:r>
              <a:rPr lang="zh-CN" altLang="en-US" dirty="0" smtClean="0"/>
              <a:t>平台参与到天文发现和天文研究中来，相信</a:t>
            </a:r>
            <a:r>
              <a:rPr lang="en-US" altLang="zh-CN" dirty="0" smtClean="0"/>
              <a:t>PSP</a:t>
            </a:r>
            <a:r>
              <a:rPr lang="zh-CN" altLang="en-US" dirty="0" smtClean="0"/>
              <a:t>项目会发展的更好</a:t>
            </a:r>
            <a:r>
              <a:rPr lang="en-US" altLang="zh-CN" dirty="0" smtClean="0"/>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14</a:t>
            </a:fld>
            <a:endParaRPr lang="zh-CN" altLang="en-US"/>
          </a:p>
        </p:txBody>
      </p:sp>
    </p:spTree>
    <p:extLst>
      <p:ext uri="{BB962C8B-B14F-4D97-AF65-F5344CB8AC3E}">
        <p14:creationId xmlns:p14="http://schemas.microsoft.com/office/powerpoint/2010/main" val="322943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再次进行媒体宣传，腾讯新闻弹窗</a:t>
            </a: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16</a:t>
            </a:fld>
            <a:endParaRPr lang="zh-CN" altLang="en-US"/>
          </a:p>
        </p:txBody>
      </p:sp>
    </p:spTree>
    <p:extLst>
      <p:ext uri="{BB962C8B-B14F-4D97-AF65-F5344CB8AC3E}">
        <p14:creationId xmlns:p14="http://schemas.microsoft.com/office/powerpoint/2010/main" val="315979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国家天文台网站，中国虚拟天文台网站发布了相关新闻。</a:t>
            </a:r>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17</a:t>
            </a:fld>
            <a:endParaRPr lang="zh-CN" altLang="en-US"/>
          </a:p>
        </p:txBody>
      </p:sp>
    </p:spTree>
    <p:extLst>
      <p:ext uri="{BB962C8B-B14F-4D97-AF65-F5344CB8AC3E}">
        <p14:creationId xmlns:p14="http://schemas.microsoft.com/office/powerpoint/2010/main" val="331829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中国虚拟天文台平台主要提供专业观测服务，所以很多为了公众天文台注册的用户</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找不到</a:t>
            </a:r>
            <a:r>
              <a:rPr lang="en-US" altLang="zh-CN" dirty="0" smtClean="0"/>
              <a:t>PSP</a:t>
            </a:r>
            <a:r>
              <a:rPr lang="zh-CN" altLang="en-US" dirty="0" smtClean="0"/>
              <a:t>入口。</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r>
              <a:rPr lang="zh-CN" altLang="en-US" dirty="0" smtClean="0"/>
              <a:t>米琳莹</a:t>
            </a:r>
            <a:r>
              <a:rPr lang="zh-CN" altLang="en-US" baseline="0" dirty="0"/>
              <a:t> </a:t>
            </a:r>
            <a:r>
              <a:rPr lang="zh-CN" altLang="en-US" baseline="0" dirty="0" smtClean="0"/>
              <a:t>用户支持</a:t>
            </a:r>
            <a:endParaRPr lang="en-US" altLang="zh-CN" baseline="0" dirty="0" smtClean="0"/>
          </a:p>
          <a:p>
            <a:endParaRPr lang="en-US" altLang="zh-CN" dirty="0" smtClean="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18</a:t>
            </a:fld>
            <a:endParaRPr lang="zh-CN" altLang="en-US"/>
          </a:p>
        </p:txBody>
      </p:sp>
    </p:spTree>
    <p:extLst>
      <p:ext uri="{BB962C8B-B14F-4D97-AF65-F5344CB8AC3E}">
        <p14:creationId xmlns:p14="http://schemas.microsoft.com/office/powerpoint/2010/main" val="302483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列表中显示的，是目前已知的确认的超新星目标对应的</a:t>
            </a:r>
            <a:r>
              <a:rPr lang="en-US" altLang="zh-CN" dirty="0" smtClean="0"/>
              <a:t>PSP</a:t>
            </a:r>
            <a:r>
              <a:rPr lang="zh-CN" altLang="en-US" dirty="0" smtClean="0"/>
              <a:t>图片。用户可以通过浏览已知目标，了解</a:t>
            </a:r>
            <a:r>
              <a:rPr lang="en-US" altLang="zh-CN" dirty="0" smtClean="0"/>
              <a:t>PSP</a:t>
            </a:r>
            <a:r>
              <a:rPr lang="zh-CN" altLang="en-US" dirty="0" smtClean="0"/>
              <a:t>的历史发现，避免重复提交。</a:t>
            </a:r>
            <a:endParaRPr lang="en-US" altLang="zh-CN" dirty="0" smtClean="0"/>
          </a:p>
          <a:p>
            <a:r>
              <a:rPr lang="zh-CN" altLang="en-US" dirty="0" smtClean="0"/>
              <a:t>多人看图，最开始每张图只允许两人查看，每次放图</a:t>
            </a:r>
            <a:r>
              <a:rPr lang="en-US" altLang="zh-CN" dirty="0" smtClean="0"/>
              <a:t>100</a:t>
            </a:r>
            <a:r>
              <a:rPr lang="zh-CN" altLang="en-US" dirty="0" smtClean="0"/>
              <a:t>张左右，有事更少，所以可能短短几分钟就被看完了。有的用户没有机会参与。</a:t>
            </a:r>
            <a:endParaRPr lang="en-US" altLang="zh-CN" dirty="0" smtClean="0"/>
          </a:p>
          <a:p>
            <a:r>
              <a:rPr lang="zh-CN" altLang="en-US" dirty="0" smtClean="0">
                <a:solidFill>
                  <a:schemeClr val="bg1"/>
                </a:solidFill>
                <a:latin typeface="Microsoft YaHei UI" panose="020B0503020204020204" pitchFamily="34" charset="-122"/>
                <a:ea typeface="Microsoft YaHei UI" panose="020B0503020204020204" pitchFamily="34" charset="-122"/>
              </a:rPr>
              <a:t>现在每张图到</a:t>
            </a:r>
            <a:r>
              <a:rPr lang="en-US" altLang="zh-CN" dirty="0" smtClean="0">
                <a:solidFill>
                  <a:schemeClr val="bg1"/>
                </a:solidFill>
                <a:latin typeface="Microsoft YaHei UI" panose="020B0503020204020204" pitchFamily="34" charset="-122"/>
                <a:ea typeface="Microsoft YaHei UI" panose="020B0503020204020204" pitchFamily="34" charset="-122"/>
              </a:rPr>
              <a:t>25</a:t>
            </a:r>
            <a:r>
              <a:rPr lang="zh-CN" altLang="en-US" dirty="0" smtClean="0">
                <a:solidFill>
                  <a:schemeClr val="bg1"/>
                </a:solidFill>
                <a:latin typeface="Microsoft YaHei UI" panose="020B0503020204020204" pitchFamily="34" charset="-122"/>
                <a:ea typeface="Microsoft YaHei UI" panose="020B0503020204020204" pitchFamily="34" charset="-122"/>
              </a:rPr>
              <a:t>人查看。最多时是</a:t>
            </a:r>
            <a:r>
              <a:rPr lang="en-US" altLang="zh-CN" dirty="0" smtClean="0">
                <a:solidFill>
                  <a:schemeClr val="bg1"/>
                </a:solidFill>
                <a:latin typeface="Microsoft YaHei UI" panose="020B0503020204020204" pitchFamily="34" charset="-122"/>
                <a:ea typeface="Microsoft YaHei UI" panose="020B0503020204020204" pitchFamily="34" charset="-122"/>
              </a:rPr>
              <a:t>40</a:t>
            </a:r>
            <a:r>
              <a:rPr lang="zh-CN" altLang="en-US" dirty="0" smtClean="0">
                <a:solidFill>
                  <a:schemeClr val="bg1"/>
                </a:solidFill>
                <a:latin typeface="Microsoft YaHei UI" panose="020B0503020204020204" pitchFamily="34" charset="-122"/>
                <a:ea typeface="Microsoft YaHei UI" panose="020B0503020204020204" pitchFamily="34" charset="-122"/>
              </a:rPr>
              <a:t>人；</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solidFill>
                  <a:schemeClr val="bg1"/>
                </a:solidFill>
                <a:latin typeface="Microsoft YaHei UI" panose="020B0503020204020204" pitchFamily="34" charset="-122"/>
                <a:ea typeface="Microsoft YaHei UI" panose="020B0503020204020204" pitchFamily="34" charset="-122"/>
              </a:rPr>
              <a:t>观测之后每个整点</a:t>
            </a:r>
            <a:r>
              <a:rPr lang="en-US" altLang="zh-CN" dirty="0" smtClean="0">
                <a:solidFill>
                  <a:schemeClr val="bg1"/>
                </a:solidFill>
                <a:latin typeface="Microsoft YaHei UI" panose="020B0503020204020204" pitchFamily="34" charset="-122"/>
                <a:ea typeface="Microsoft YaHei UI" panose="020B0503020204020204" pitchFamily="34" charset="-122"/>
                <a:sym typeface="Wingdings" panose="05000000000000000000" pitchFamily="2" charset="2"/>
              </a:rPr>
              <a:t> </a:t>
            </a:r>
            <a:r>
              <a:rPr lang="zh-CN" altLang="en-US" dirty="0" smtClean="0">
                <a:solidFill>
                  <a:schemeClr val="bg1"/>
                </a:solidFill>
                <a:latin typeface="Microsoft YaHei UI" panose="020B0503020204020204" pitchFamily="34" charset="-122"/>
                <a:ea typeface="Microsoft YaHei UI" panose="020B0503020204020204" pitchFamily="34" charset="-122"/>
                <a:sym typeface="Wingdings" panose="05000000000000000000" pitchFamily="2" charset="2"/>
              </a:rPr>
              <a:t>凌晨三点改到早上八点</a:t>
            </a:r>
            <a:endParaRPr lang="en-US" altLang="zh-CN" dirty="0" smtClean="0">
              <a:solidFill>
                <a:schemeClr val="bg1"/>
              </a:solidFill>
              <a:latin typeface="Microsoft YaHei UI" panose="020B0503020204020204" pitchFamily="34" charset="-122"/>
              <a:ea typeface="Microsoft YaHei UI" panose="020B0503020204020204" pitchFamily="34" charset="-122"/>
              <a:sym typeface="Wingdings" panose="05000000000000000000" pitchFamily="2" charset="2"/>
            </a:endParaRPr>
          </a:p>
          <a:p>
            <a:r>
              <a:rPr lang="en-US" altLang="zh-CN" dirty="0" smtClean="0">
                <a:solidFill>
                  <a:schemeClr val="bg1"/>
                </a:solidFill>
                <a:latin typeface="Microsoft YaHei UI" panose="020B0503020204020204" pitchFamily="34" charset="-122"/>
                <a:ea typeface="Microsoft YaHei UI" panose="020B0503020204020204" pitchFamily="34" charset="-122"/>
              </a:rPr>
              <a:t>【</a:t>
            </a:r>
            <a:r>
              <a:rPr lang="zh-CN" altLang="en-US" dirty="0" smtClean="0">
                <a:solidFill>
                  <a:schemeClr val="bg1"/>
                </a:solidFill>
                <a:latin typeface="Microsoft YaHei UI" panose="020B0503020204020204" pitchFamily="34" charset="-122"/>
                <a:ea typeface="Microsoft YaHei UI" panose="020B0503020204020204" pitchFamily="34" charset="-122"/>
              </a:rPr>
              <a:t>每批次每个用户最多提交</a:t>
            </a:r>
            <a:r>
              <a:rPr lang="en-US" altLang="zh-CN" dirty="0" smtClean="0">
                <a:solidFill>
                  <a:schemeClr val="bg1"/>
                </a:solidFill>
                <a:latin typeface="Microsoft YaHei UI" panose="020B0503020204020204" pitchFamily="34" charset="-122"/>
                <a:ea typeface="Microsoft YaHei UI" panose="020B0503020204020204" pitchFamily="34" charset="-122"/>
              </a:rPr>
              <a:t>4</a:t>
            </a:r>
            <a:r>
              <a:rPr lang="zh-CN" altLang="en-US" dirty="0" smtClean="0">
                <a:solidFill>
                  <a:schemeClr val="bg1"/>
                </a:solidFill>
                <a:latin typeface="Microsoft YaHei UI" panose="020B0503020204020204" pitchFamily="34" charset="-122"/>
                <a:ea typeface="Microsoft YaHei UI" panose="020B0503020204020204" pitchFamily="34" charset="-122"/>
              </a:rPr>
              <a:t>次可疑目标</a:t>
            </a:r>
            <a:r>
              <a:rPr lang="en-US" altLang="zh-CN" dirty="0" smtClean="0">
                <a:solidFill>
                  <a:schemeClr val="bg1"/>
                </a:solidFill>
                <a:latin typeface="Microsoft YaHei UI" panose="020B0503020204020204" pitchFamily="34" charset="-122"/>
                <a:ea typeface="Microsoft YaHei UI" panose="020B0503020204020204" pitchFamily="34" charset="-122"/>
              </a:rPr>
              <a:t>】</a:t>
            </a:r>
            <a:r>
              <a:rPr lang="zh-CN" altLang="en-US" dirty="0" smtClean="0">
                <a:solidFill>
                  <a:schemeClr val="bg1"/>
                </a:solidFill>
                <a:latin typeface="Microsoft YaHei UI" panose="020B0503020204020204" pitchFamily="34" charset="-122"/>
                <a:ea typeface="Microsoft YaHei UI" panose="020B0503020204020204" pitchFamily="34" charset="-122"/>
              </a:rPr>
              <a:t>增加排名，引导用户正确使用平台，培养良好习惯。</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t>还有更多针对后台高级用户使用的优化，比如更新图库中的历史图片等。</a:t>
            </a: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19</a:t>
            </a:fld>
            <a:endParaRPr lang="zh-CN" altLang="en-US"/>
          </a:p>
        </p:txBody>
      </p:sp>
    </p:spTree>
    <p:extLst>
      <p:ext uri="{BB962C8B-B14F-4D97-AF65-F5344CB8AC3E}">
        <p14:creationId xmlns:p14="http://schemas.microsoft.com/office/powerpoint/2010/main" val="280415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注册用户</a:t>
            </a:r>
            <a:r>
              <a:rPr lang="en-US" altLang="zh-CN" dirty="0" smtClean="0"/>
              <a:t>14178</a:t>
            </a:r>
            <a:r>
              <a:rPr lang="zh-CN" altLang="en-US" dirty="0" smtClean="0"/>
              <a:t>，考试用户</a:t>
            </a:r>
            <a:r>
              <a:rPr lang="en-US" altLang="zh-CN" dirty="0" smtClean="0"/>
              <a:t>5934</a:t>
            </a:r>
            <a:r>
              <a:rPr lang="zh-CN" altLang="en-US" dirty="0" smtClean="0"/>
              <a:t>，通过用户</a:t>
            </a:r>
            <a:r>
              <a:rPr lang="en-US" altLang="zh-CN" dirty="0" smtClean="0"/>
              <a:t>3986</a:t>
            </a:r>
            <a:r>
              <a:rPr lang="zh-CN" altLang="en-US" dirty="0" smtClean="0"/>
              <a:t>，看图至少一次的用户</a:t>
            </a:r>
            <a:r>
              <a:rPr lang="en-US" altLang="zh-CN" dirty="0" smtClean="0"/>
              <a:t>1422</a:t>
            </a:r>
            <a:r>
              <a:rPr lang="zh-CN" altLang="en-US" dirty="0" smtClean="0"/>
              <a:t>提交至少一次的用户</a:t>
            </a:r>
            <a:r>
              <a:rPr lang="en-US" altLang="zh-CN" dirty="0" smtClean="0"/>
              <a:t>1102</a:t>
            </a:r>
          </a:p>
          <a:p>
            <a:r>
              <a:rPr lang="zh-CN" altLang="en-US" dirty="0" smtClean="0"/>
              <a:t>看图时间的有趣统计，比如图片发布之后，最快多久看完，最慢多久看完</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20</a:t>
            </a:fld>
            <a:endParaRPr lang="zh-CN" altLang="en-US"/>
          </a:p>
        </p:txBody>
      </p:sp>
    </p:spTree>
    <p:extLst>
      <p:ext uri="{BB962C8B-B14F-4D97-AF65-F5344CB8AC3E}">
        <p14:creationId xmlns:p14="http://schemas.microsoft.com/office/powerpoint/2010/main" val="122327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总计图片数量</a:t>
            </a:r>
            <a:r>
              <a:rPr lang="en-US" altLang="zh-CN" dirty="0" smtClean="0"/>
              <a:t>52164</a:t>
            </a:r>
          </a:p>
          <a:p>
            <a:r>
              <a:rPr lang="zh-CN" altLang="en-US" dirty="0" smtClean="0"/>
              <a:t>总计看图次数</a:t>
            </a:r>
            <a:r>
              <a:rPr lang="en-US" altLang="zh-CN" dirty="0" smtClean="0"/>
              <a:t>948087</a:t>
            </a:r>
          </a:p>
          <a:p>
            <a:r>
              <a:rPr lang="zh-CN" altLang="en-US" dirty="0" smtClean="0"/>
              <a:t>注册用户</a:t>
            </a:r>
            <a:r>
              <a:rPr lang="en-US" altLang="zh-CN" dirty="0" smtClean="0"/>
              <a:t>14178</a:t>
            </a:r>
            <a:r>
              <a:rPr lang="zh-CN" altLang="en-US" dirty="0" smtClean="0"/>
              <a:t>，考试用户</a:t>
            </a:r>
            <a:r>
              <a:rPr lang="en-US" altLang="zh-CN" dirty="0" smtClean="0"/>
              <a:t>5934</a:t>
            </a:r>
            <a:r>
              <a:rPr lang="zh-CN" altLang="en-US" dirty="0" smtClean="0"/>
              <a:t>，通过用户</a:t>
            </a:r>
            <a:r>
              <a:rPr lang="en-US" altLang="zh-CN" dirty="0" smtClean="0"/>
              <a:t>3986</a:t>
            </a:r>
            <a:r>
              <a:rPr lang="zh-CN" altLang="en-US" dirty="0" smtClean="0"/>
              <a:t>，看图至少一次的用户</a:t>
            </a:r>
            <a:r>
              <a:rPr lang="en-US" altLang="zh-CN" dirty="0" smtClean="0"/>
              <a:t>1422</a:t>
            </a:r>
            <a:r>
              <a:rPr lang="zh-CN" altLang="en-US" dirty="0" smtClean="0"/>
              <a:t>提交至少一次的用户</a:t>
            </a:r>
            <a:r>
              <a:rPr lang="en-US" altLang="zh-CN" dirty="0" smtClean="0"/>
              <a:t>1102</a:t>
            </a:r>
          </a:p>
          <a:p>
            <a:r>
              <a:rPr lang="zh-CN" altLang="en-US" dirty="0" smtClean="0"/>
              <a:t>看图时间的有趣统计，比如图片发布之后，最快多久看完，最慢多久看完</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21</a:t>
            </a:fld>
            <a:endParaRPr lang="zh-CN" altLang="en-US"/>
          </a:p>
        </p:txBody>
      </p:sp>
    </p:spTree>
    <p:extLst>
      <p:ext uri="{BB962C8B-B14F-4D97-AF65-F5344CB8AC3E}">
        <p14:creationId xmlns:p14="http://schemas.microsoft.com/office/powerpoint/2010/main" val="4192865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总结：</a:t>
            </a:r>
            <a:endParaRPr lang="en-US" altLang="zh-CN" dirty="0" smtClean="0"/>
          </a:p>
          <a:p>
            <a:r>
              <a:rPr lang="zh-CN" altLang="en-US" dirty="0" smtClean="0"/>
              <a:t>人们的兴趣浓厚，但是普遍对于超新星的认识不足够，科学发现的流程不了解。</a:t>
            </a:r>
            <a:endParaRPr lang="en-US" altLang="zh-CN" dirty="0" smtClean="0"/>
          </a:p>
          <a:p>
            <a:r>
              <a:rPr lang="zh-CN" altLang="en-US" dirty="0" smtClean="0"/>
              <a:t>比如不了解疑似和确认之间的关系等。</a:t>
            </a:r>
            <a:endParaRPr lang="en-US" altLang="zh-CN" dirty="0" smtClean="0"/>
          </a:p>
          <a:p>
            <a:r>
              <a:rPr lang="zh-CN" altLang="en-US" dirty="0" smtClean="0"/>
              <a:t>通过更好的设计引导用户正确使用系统，培养公众的素养，维持用户兴趣。</a:t>
            </a:r>
            <a:endParaRPr lang="en-US" altLang="zh-CN" dirty="0" smtClean="0"/>
          </a:p>
          <a:p>
            <a:endParaRPr lang="en-US" altLang="zh-CN" dirty="0" smtClean="0"/>
          </a:p>
          <a:p>
            <a:r>
              <a:rPr lang="zh-CN" altLang="en-US" dirty="0" smtClean="0"/>
              <a:t>稳定运行，持续观测，吸纳更多爱好者的加入；</a:t>
            </a:r>
            <a:endParaRPr lang="en-US" altLang="zh-CN" dirty="0" smtClean="0"/>
          </a:p>
          <a:p>
            <a:r>
              <a:rPr lang="zh-CN" altLang="en-US" dirty="0" smtClean="0"/>
              <a:t>加深与科学家方面的联系，建立疑似目标的确认流程；</a:t>
            </a:r>
            <a:endParaRPr lang="en-US" altLang="zh-CN" dirty="0" smtClean="0"/>
          </a:p>
          <a:p>
            <a:r>
              <a:rPr lang="zh-CN" altLang="en-US" dirty="0" smtClean="0"/>
              <a:t>以目前</a:t>
            </a:r>
            <a:r>
              <a:rPr lang="en-US" altLang="zh-CN" dirty="0" smtClean="0"/>
              <a:t>PSP</a:t>
            </a:r>
            <a:r>
              <a:rPr lang="zh-CN" altLang="en-US" dirty="0" smtClean="0"/>
              <a:t>项目为样例，接入更多望远镜。（国际、国内）</a:t>
            </a:r>
            <a:endParaRPr lang="en-US" altLang="zh-CN" dirty="0" smtClean="0"/>
          </a:p>
          <a:p>
            <a:r>
              <a:rPr lang="zh-CN" altLang="en-US" dirty="0" smtClean="0"/>
              <a:t>扩大搜寻方向。（小行星）</a:t>
            </a:r>
            <a:endParaRPr lang="en-US" altLang="zh-CN" dirty="0" smtClean="0"/>
          </a:p>
          <a:p>
            <a:r>
              <a:rPr lang="en-US" altLang="zh-CN" dirty="0" smtClean="0"/>
              <a:t>Machine learning</a:t>
            </a:r>
            <a:r>
              <a:rPr lang="zh-CN" altLang="en-US" dirty="0" smtClean="0"/>
              <a:t>与</a:t>
            </a:r>
            <a:r>
              <a:rPr lang="en-US" altLang="zh-CN" dirty="0" smtClean="0"/>
              <a:t>citizen science</a:t>
            </a:r>
            <a:r>
              <a:rPr lang="zh-CN" altLang="en-US" dirty="0" smtClean="0"/>
              <a:t>结合，人机结合。</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23</a:t>
            </a:fld>
            <a:endParaRPr lang="zh-CN" altLang="en-US"/>
          </a:p>
        </p:txBody>
      </p:sp>
    </p:spTree>
    <p:extLst>
      <p:ext uri="{BB962C8B-B14F-4D97-AF65-F5344CB8AC3E}">
        <p14:creationId xmlns:p14="http://schemas.microsoft.com/office/powerpoint/2010/main" val="142347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星明天文台团队</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中国虚拟天文台团队</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普通天文爱好者</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更多团队加入</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24</a:t>
            </a:fld>
            <a:endParaRPr lang="zh-CN" altLang="en-US"/>
          </a:p>
        </p:txBody>
      </p:sp>
    </p:spTree>
    <p:extLst>
      <p:ext uri="{BB962C8B-B14F-4D97-AF65-F5344CB8AC3E}">
        <p14:creationId xmlns:p14="http://schemas.microsoft.com/office/powerpoint/2010/main" val="362465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发现的超新星侯选体上报及确认流程</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普通用户在</a:t>
            </a:r>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平台内上报给高级用户</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PSP</a:t>
            </a:r>
            <a:r>
              <a:rPr lang="zh-CN" altLang="en-US" sz="1200" b="0" i="0" kern="1200" dirty="0" smtClean="0">
                <a:solidFill>
                  <a:schemeClr val="tx1"/>
                </a:solidFill>
                <a:effectLst/>
                <a:latin typeface="+mn-lt"/>
                <a:ea typeface="+mn-ea"/>
                <a:cs typeface="+mn-cs"/>
              </a:rPr>
              <a:t>高级用户经过判断确认为疑似目标等待补拍（排除噪点、鬼影、已知恒星，已知超新星，已知小行星，已知变星，并根据经验确定值得补拍）</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、星明台望远镜当晚补拍确认或者第二晚补拍确认是疑似超新星目标</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、由高级用户负责写发现报告并上报</a:t>
            </a:r>
            <a:r>
              <a:rPr lang="en-US" altLang="zh-CN" sz="1200" b="0" i="0" kern="1200" dirty="0" err="1" smtClean="0">
                <a:solidFill>
                  <a:schemeClr val="tx1"/>
                </a:solidFill>
                <a:effectLst/>
                <a:latin typeface="+mn-lt"/>
                <a:ea typeface="+mn-ea"/>
                <a:cs typeface="+mn-cs"/>
              </a:rPr>
              <a:t>IAU</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CBAT</a:t>
            </a:r>
            <a:r>
              <a:rPr lang="zh-CN" altLang="en-US" sz="1200" b="0" i="0" kern="1200" dirty="0" smtClean="0">
                <a:solidFill>
                  <a:schemeClr val="tx1"/>
                </a:solidFill>
                <a:effectLst/>
                <a:latin typeface="+mn-lt"/>
                <a:ea typeface="+mn-ea"/>
                <a:cs typeface="+mn-cs"/>
              </a:rPr>
              <a:t>，在</a:t>
            </a:r>
            <a:r>
              <a:rPr lang="en-US" altLang="zh-CN" sz="1200" b="0" i="0" kern="1200" dirty="0" err="1" smtClean="0">
                <a:solidFill>
                  <a:schemeClr val="tx1"/>
                </a:solidFill>
                <a:effectLst/>
                <a:latin typeface="+mn-lt"/>
                <a:ea typeface="+mn-ea"/>
                <a:cs typeface="+mn-cs"/>
              </a:rPr>
              <a:t>TOCP</a:t>
            </a:r>
            <a:r>
              <a:rPr lang="zh-CN" altLang="en-US" sz="1200" b="0" i="0" kern="1200" dirty="0" smtClean="0">
                <a:solidFill>
                  <a:schemeClr val="tx1"/>
                </a:solidFill>
                <a:effectLst/>
                <a:latin typeface="+mn-lt"/>
                <a:ea typeface="+mn-ea"/>
                <a:cs typeface="+mn-cs"/>
              </a:rPr>
              <a:t>网页贴出疑似坐标。并抄送超新星权威网页站长</a:t>
            </a:r>
            <a:br>
              <a:rPr lang="zh-CN" altLang="en-US"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IAU</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dwe_green@eps.harvard.edu</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CBAT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cbatiau@eps.harvard.edu</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TOCP</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hlinkClick r:id="rId3" action="ppaction://hlinkfile"/>
              </a:rPr>
              <a:t>http://</a:t>
            </a:r>
            <a:r>
              <a:rPr lang="en-US" altLang="zh-CN" sz="1200" b="0" i="0" kern="1200" dirty="0" err="1" smtClean="0">
                <a:solidFill>
                  <a:schemeClr val="tx1"/>
                </a:solidFill>
                <a:effectLst/>
                <a:latin typeface="+mn-lt"/>
                <a:ea typeface="+mn-ea"/>
                <a:cs typeface="+mn-cs"/>
                <a:hlinkClick r:id="rId3" action="ppaction://hlinkfile"/>
              </a:rPr>
              <a:t>www.cbat.eps.harvard.edu</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unconf</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tocp.html</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站长</a:t>
            </a:r>
            <a:r>
              <a:rPr lang="en-US" altLang="zh-CN" sz="1200" b="0" i="0" kern="1200" dirty="0" smtClean="0">
                <a:solidFill>
                  <a:schemeClr val="tx1"/>
                </a:solidFill>
                <a:effectLst/>
                <a:latin typeface="+mn-lt"/>
                <a:ea typeface="+mn-ea"/>
                <a:cs typeface="+mn-cs"/>
                <a:hlinkClick r:id="rId3" action="ppaction://hlinkfile"/>
              </a:rPr>
              <a:t>http://</a:t>
            </a:r>
            <a:r>
              <a:rPr lang="en-US" altLang="zh-CN" sz="1200" b="0" i="0" kern="1200" dirty="0" err="1" smtClean="0">
                <a:solidFill>
                  <a:schemeClr val="tx1"/>
                </a:solidFill>
                <a:effectLst/>
                <a:latin typeface="+mn-lt"/>
                <a:ea typeface="+mn-ea"/>
                <a:cs typeface="+mn-cs"/>
                <a:hlinkClick r:id="rId3" action="ppaction://hlinkfile"/>
              </a:rPr>
              <a:t>www.rochesterastronomy.org</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snimages</a:t>
            </a:r>
            <a:r>
              <a:rPr lang="en-US" altLang="zh-CN" sz="1200" b="0" i="0" kern="1200" dirty="0" smtClean="0">
                <a:solidFill>
                  <a:schemeClr val="tx1"/>
                </a:solidFill>
                <a:effectLst/>
                <a:latin typeface="+mn-lt"/>
                <a:ea typeface="+mn-ea"/>
                <a:cs typeface="+mn-cs"/>
                <a:hlinkClick r:id="rId3" action="ppaction://hlinkfile"/>
              </a:rPr>
              <a: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David Bishop (</a:t>
            </a:r>
            <a:r>
              <a:rPr lang="en-US" altLang="zh-CN" sz="1200" b="0" i="0" kern="1200" dirty="0" err="1" smtClean="0">
                <a:solidFill>
                  <a:schemeClr val="tx1"/>
                </a:solidFill>
                <a:effectLst/>
                <a:latin typeface="+mn-lt"/>
                <a:ea typeface="+mn-ea"/>
                <a:cs typeface="+mn-cs"/>
              </a:rPr>
              <a:t>dbishop@vhdl.org</a:t>
            </a:r>
            <a:r>
              <a:rPr lang="en-US" altLang="zh-CN" sz="1200" b="0" i="0" kern="1200" dirty="0" smtClean="0">
                <a:solidFill>
                  <a:schemeClr val="tx1"/>
                </a:solidFill>
                <a:effectLst/>
                <a:latin typeface="+mn-lt"/>
                <a:ea typeface="+mn-ea"/>
                <a:cs typeface="+mn-cs"/>
              </a:rPr>
              <a:t>)</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、等待专业台拍摄光谱确认，一般专业台拍摄光谱后会发布</a:t>
            </a:r>
            <a:r>
              <a:rPr lang="en-US" altLang="zh-CN" sz="1200" b="0" i="0" kern="1200" dirty="0" err="1" smtClean="0">
                <a:solidFill>
                  <a:schemeClr val="tx1"/>
                </a:solidFill>
                <a:effectLst/>
                <a:latin typeface="+mn-lt"/>
                <a:ea typeface="+mn-ea"/>
                <a:cs typeface="+mn-cs"/>
              </a:rPr>
              <a:t>ATEL</a:t>
            </a:r>
            <a:r>
              <a:rPr lang="zh-CN" altLang="en-US" sz="1200" b="0" i="0" kern="1200" dirty="0" smtClean="0">
                <a:solidFill>
                  <a:schemeClr val="tx1"/>
                </a:solidFill>
                <a:effectLst/>
                <a:latin typeface="+mn-lt"/>
                <a:ea typeface="+mn-ea"/>
                <a:cs typeface="+mn-cs"/>
              </a:rPr>
              <a:t>，目前</a:t>
            </a:r>
            <a:r>
              <a:rPr lang="en-US" altLang="zh-CN" sz="1200" b="0" i="0" kern="1200" dirty="0" err="1" smtClean="0">
                <a:solidFill>
                  <a:schemeClr val="tx1"/>
                </a:solidFill>
                <a:effectLst/>
                <a:latin typeface="+mn-lt"/>
                <a:ea typeface="+mn-ea"/>
                <a:cs typeface="+mn-cs"/>
              </a:rPr>
              <a:t>IAU</a:t>
            </a:r>
            <a:r>
              <a:rPr lang="zh-CN" altLang="en-US" sz="1200" b="0" i="0" kern="1200" dirty="0" smtClean="0">
                <a:solidFill>
                  <a:schemeClr val="tx1"/>
                </a:solidFill>
                <a:effectLst/>
                <a:latin typeface="+mn-lt"/>
                <a:ea typeface="+mn-ea"/>
                <a:cs typeface="+mn-cs"/>
              </a:rPr>
              <a:t>已经基本不给超新星发公报发布正式编号了，但在这之前大家都公认以拍摄到光谱确定的了类型作为是否是真实超新星的依据，所以目前只要有</a:t>
            </a:r>
            <a:r>
              <a:rPr lang="en-US" altLang="zh-CN" sz="1200" b="0" i="0" kern="1200" dirty="0" err="1" smtClean="0">
                <a:solidFill>
                  <a:schemeClr val="tx1"/>
                </a:solidFill>
                <a:effectLst/>
                <a:latin typeface="+mn-lt"/>
                <a:ea typeface="+mn-ea"/>
                <a:cs typeface="+mn-cs"/>
              </a:rPr>
              <a:t>ATEL</a:t>
            </a:r>
            <a:r>
              <a:rPr lang="zh-CN" altLang="en-US" sz="1200" b="0" i="0" kern="1200" dirty="0" smtClean="0">
                <a:solidFill>
                  <a:schemeClr val="tx1"/>
                </a:solidFill>
                <a:effectLst/>
                <a:latin typeface="+mn-lt"/>
                <a:ea typeface="+mn-ea"/>
                <a:cs typeface="+mn-cs"/>
              </a:rPr>
              <a:t>发布光谱就作为确认是一颗真实的超新星。</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目前服役设备：</a:t>
            </a:r>
          </a:p>
          <a:p>
            <a:r>
              <a:rPr lang="zh-CN" altLang="en-US" sz="1200" b="0" i="0" kern="1200" dirty="0" smtClean="0">
                <a:solidFill>
                  <a:schemeClr val="tx1"/>
                </a:solidFill>
                <a:effectLst/>
                <a:latin typeface="+mn-lt"/>
                <a:ea typeface="+mn-ea"/>
                <a:cs typeface="+mn-cs"/>
              </a:rPr>
              <a:t>赤道仪：</a:t>
            </a:r>
            <a:r>
              <a:rPr lang="en-US" altLang="zh-CN" sz="1200" b="0" i="0" kern="1200" dirty="0" smtClean="0">
                <a:solidFill>
                  <a:schemeClr val="tx1"/>
                </a:solidFill>
                <a:effectLst/>
                <a:latin typeface="+mn-lt"/>
                <a:ea typeface="+mn-ea"/>
                <a:cs typeface="+mn-cs"/>
              </a:rPr>
              <a:t>Paramount ME</a:t>
            </a:r>
          </a:p>
          <a:p>
            <a:r>
              <a:rPr lang="en-US" altLang="zh-CN" sz="1200" b="0" i="0" kern="1200" dirty="0" smtClean="0">
                <a:solidFill>
                  <a:schemeClr val="tx1"/>
                </a:solidFill>
                <a:effectLst/>
                <a:latin typeface="+mn-lt"/>
                <a:ea typeface="+mn-ea"/>
                <a:cs typeface="+mn-cs"/>
              </a:rPr>
              <a:t>CCD</a:t>
            </a:r>
            <a:r>
              <a:rPr lang="zh-CN" altLang="en-US"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QHY9</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望远镜： </a:t>
            </a:r>
            <a:r>
              <a:rPr lang="en-US" altLang="zh-CN" sz="1200" b="0" i="0" kern="1200" dirty="0" err="1" smtClean="0">
                <a:solidFill>
                  <a:schemeClr val="tx1"/>
                </a:solidFill>
                <a:effectLst/>
                <a:latin typeface="+mn-lt"/>
                <a:ea typeface="+mn-ea"/>
                <a:cs typeface="+mn-cs"/>
              </a:rPr>
              <a:t>Celestron</a:t>
            </a:r>
            <a:r>
              <a:rPr lang="en-US" altLang="zh-CN" sz="1200" b="0" i="0" kern="1200" dirty="0" smtClean="0">
                <a:solidFill>
                  <a:schemeClr val="tx1"/>
                </a:solidFill>
                <a:effectLst/>
                <a:latin typeface="+mn-lt"/>
                <a:ea typeface="+mn-ea"/>
                <a:cs typeface="+mn-cs"/>
              </a:rPr>
              <a:t> </a:t>
            </a:r>
            <a:r>
              <a:rPr lang="en-US" altLang="zh-CN" sz="1200" b="0" i="0" kern="1200" dirty="0" err="1" smtClean="0">
                <a:solidFill>
                  <a:schemeClr val="tx1"/>
                </a:solidFill>
                <a:effectLst/>
                <a:latin typeface="+mn-lt"/>
                <a:ea typeface="+mn-ea"/>
                <a:cs typeface="+mn-cs"/>
              </a:rPr>
              <a:t>C14</a:t>
            </a:r>
            <a:r>
              <a:rPr lang="zh-CN" altLang="en-US" sz="1200" b="0" i="0" kern="1200" dirty="0" smtClean="0">
                <a:solidFill>
                  <a:schemeClr val="tx1"/>
                </a:solidFill>
                <a:effectLst/>
                <a:latin typeface="+mn-lt"/>
                <a:ea typeface="+mn-ea"/>
                <a:cs typeface="+mn-cs"/>
              </a:rPr>
              <a:t>（口径</a:t>
            </a:r>
            <a:r>
              <a:rPr lang="en-US" altLang="zh-CN" sz="1200" b="0" i="0" kern="1200" dirty="0" smtClean="0">
                <a:solidFill>
                  <a:schemeClr val="tx1"/>
                </a:solidFill>
                <a:effectLst/>
                <a:latin typeface="+mn-lt"/>
                <a:ea typeface="+mn-ea"/>
                <a:cs typeface="+mn-cs"/>
              </a:rPr>
              <a:t>356</a:t>
            </a:r>
            <a:r>
              <a:rPr lang="zh-CN" altLang="en-US" sz="1200" b="0" i="0" kern="1200" dirty="0" smtClean="0">
                <a:solidFill>
                  <a:schemeClr val="tx1"/>
                </a:solidFill>
                <a:effectLst/>
                <a:latin typeface="+mn-lt"/>
                <a:ea typeface="+mn-ea"/>
                <a:cs typeface="+mn-cs"/>
              </a:rPr>
              <a:t>毫米，焦距</a:t>
            </a:r>
            <a:r>
              <a:rPr lang="en-US" altLang="zh-CN" sz="1200" b="0" i="0" kern="1200" dirty="0" smtClean="0">
                <a:solidFill>
                  <a:schemeClr val="tx1"/>
                </a:solidFill>
                <a:effectLst/>
                <a:latin typeface="+mn-lt"/>
                <a:ea typeface="+mn-ea"/>
                <a:cs typeface="+mn-cs"/>
              </a:rPr>
              <a:t>3916</a:t>
            </a:r>
            <a:r>
              <a:rPr lang="zh-CN" altLang="en-US" sz="1200" b="0" i="0" kern="1200" dirty="0" smtClean="0">
                <a:solidFill>
                  <a:schemeClr val="tx1"/>
                </a:solidFill>
                <a:effectLst/>
                <a:latin typeface="+mn-lt"/>
                <a:ea typeface="+mn-ea"/>
                <a:cs typeface="+mn-cs"/>
              </a:rPr>
              <a:t>毫米）</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F6.9</a:t>
            </a:r>
            <a:r>
              <a:rPr lang="zh-CN" altLang="en-US" sz="1200" b="0" i="0" kern="1200" dirty="0" smtClean="0">
                <a:solidFill>
                  <a:schemeClr val="tx1"/>
                </a:solidFill>
                <a:effectLst/>
                <a:latin typeface="+mn-lt"/>
                <a:ea typeface="+mn-ea"/>
                <a:cs typeface="+mn-cs"/>
              </a:rPr>
              <a:t>减焦镜</a:t>
            </a:r>
          </a:p>
          <a:p>
            <a:r>
              <a:rPr lang="zh-CN" altLang="en-US" sz="1200" b="0" i="0" kern="1200" dirty="0" smtClean="0">
                <a:solidFill>
                  <a:schemeClr val="tx1"/>
                </a:solidFill>
                <a:effectLst/>
                <a:latin typeface="+mn-lt"/>
                <a:ea typeface="+mn-ea"/>
                <a:cs typeface="+mn-cs"/>
              </a:rPr>
              <a:t>视场：</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分（</a:t>
            </a:r>
            <a:r>
              <a:rPr lang="en-US" altLang="zh-CN" sz="1200" b="0" i="0" kern="1200" dirty="0" smtClean="0">
                <a:solidFill>
                  <a:schemeClr val="tx1"/>
                </a:solidFill>
                <a:effectLst/>
                <a:latin typeface="+mn-lt"/>
                <a:ea typeface="+mn-ea"/>
                <a:cs typeface="+mn-cs"/>
              </a:rPr>
              <a:t>Dec)*25</a:t>
            </a:r>
            <a:r>
              <a:rPr lang="zh-CN" altLang="en-US" sz="1200" b="0" i="0" kern="1200" dirty="0" smtClean="0">
                <a:solidFill>
                  <a:schemeClr val="tx1"/>
                </a:solidFill>
                <a:effectLst/>
                <a:latin typeface="+mn-lt"/>
                <a:ea typeface="+mn-ea"/>
                <a:cs typeface="+mn-cs"/>
              </a:rPr>
              <a:t>分</a:t>
            </a:r>
            <a:r>
              <a:rPr lang="en-US" altLang="zh-CN" sz="1200" b="0" i="0" kern="1200" dirty="0" smtClean="0">
                <a:solidFill>
                  <a:schemeClr val="tx1"/>
                </a:solidFill>
                <a:effectLst/>
                <a:latin typeface="+mn-lt"/>
                <a:ea typeface="+mn-ea"/>
                <a:cs typeface="+mn-cs"/>
              </a:rPr>
              <a:t>(RA)</a:t>
            </a:r>
          </a:p>
          <a:p>
            <a:r>
              <a:rPr lang="zh-CN" altLang="en-US" sz="1200" b="0" i="0" kern="1200" dirty="0" smtClean="0">
                <a:solidFill>
                  <a:schemeClr val="tx1"/>
                </a:solidFill>
                <a:effectLst/>
                <a:latin typeface="+mn-lt"/>
                <a:ea typeface="+mn-ea"/>
                <a:cs typeface="+mn-cs"/>
              </a:rPr>
              <a:t>拍摄参数：曝光</a:t>
            </a:r>
            <a:r>
              <a:rPr lang="en-US" altLang="zh-CN" sz="1200" b="0" i="0" kern="1200" dirty="0" smtClean="0">
                <a:solidFill>
                  <a:schemeClr val="tx1"/>
                </a:solidFill>
                <a:effectLst/>
                <a:latin typeface="+mn-lt"/>
                <a:ea typeface="+mn-ea"/>
                <a:cs typeface="+mn-cs"/>
              </a:rPr>
              <a:t>60</a:t>
            </a:r>
            <a:r>
              <a:rPr lang="zh-CN" altLang="en-US" sz="1200" b="0" i="0" kern="1200" dirty="0" smtClean="0">
                <a:solidFill>
                  <a:schemeClr val="tx1"/>
                </a:solidFill>
                <a:effectLst/>
                <a:latin typeface="+mn-lt"/>
                <a:ea typeface="+mn-ea"/>
                <a:cs typeface="+mn-cs"/>
              </a:rPr>
              <a:t>秒，</a:t>
            </a:r>
            <a:r>
              <a:rPr lang="en-US" altLang="zh-CN" sz="1200" b="0" i="0" kern="1200" dirty="0" smtClean="0">
                <a:solidFill>
                  <a:schemeClr val="tx1"/>
                </a:solidFill>
                <a:effectLst/>
                <a:latin typeface="+mn-lt"/>
                <a:ea typeface="+mn-ea"/>
                <a:cs typeface="+mn-cs"/>
              </a:rPr>
              <a:t>FITS</a:t>
            </a:r>
            <a:r>
              <a:rPr lang="zh-CN" altLang="en-US" sz="1200" b="0" i="0" kern="1200" dirty="0" smtClean="0">
                <a:solidFill>
                  <a:schemeClr val="tx1"/>
                </a:solidFill>
                <a:effectLst/>
                <a:latin typeface="+mn-lt"/>
                <a:ea typeface="+mn-ea"/>
                <a:cs typeface="+mn-cs"/>
              </a:rPr>
              <a:t>格式，</a:t>
            </a:r>
            <a:r>
              <a:rPr lang="en-US" altLang="zh-CN" sz="1200" b="0" i="0" kern="1200" dirty="0" smtClean="0">
                <a:solidFill>
                  <a:schemeClr val="tx1"/>
                </a:solidFill>
                <a:effectLst/>
                <a:latin typeface="+mn-lt"/>
                <a:ea typeface="+mn-ea"/>
                <a:cs typeface="+mn-cs"/>
              </a:rPr>
              <a:t>BIN=2,</a:t>
            </a:r>
            <a:r>
              <a:rPr lang="zh-CN" altLang="en-US" sz="1200" b="0" i="0" kern="1200" dirty="0" smtClean="0">
                <a:solidFill>
                  <a:schemeClr val="tx1"/>
                </a:solidFill>
                <a:effectLst/>
                <a:latin typeface="+mn-lt"/>
                <a:ea typeface="+mn-ea"/>
                <a:cs typeface="+mn-cs"/>
              </a:rPr>
              <a:t>像素</a:t>
            </a:r>
            <a:r>
              <a:rPr lang="en-US" altLang="zh-CN" sz="1200" b="0" i="0" kern="1200" dirty="0" smtClean="0">
                <a:solidFill>
                  <a:schemeClr val="tx1"/>
                </a:solidFill>
                <a:effectLst/>
                <a:latin typeface="+mn-lt"/>
                <a:ea typeface="+mn-ea"/>
                <a:cs typeface="+mn-cs"/>
              </a:rPr>
              <a:t>1792*1284</a:t>
            </a:r>
          </a:p>
          <a:p>
            <a:r>
              <a:rPr lang="zh-CN" altLang="en-US" sz="1200" b="0" i="0" kern="1200" dirty="0" smtClean="0">
                <a:solidFill>
                  <a:schemeClr val="tx1"/>
                </a:solidFill>
                <a:effectLst/>
                <a:latin typeface="+mn-lt"/>
                <a:ea typeface="+mn-ea"/>
                <a:cs typeface="+mn-cs"/>
              </a:rPr>
              <a:t>拍摄极限星等：约</a:t>
            </a:r>
            <a:r>
              <a:rPr lang="en-US" altLang="zh-CN" sz="1200" b="0" i="0" kern="1200" dirty="0" smtClean="0">
                <a:solidFill>
                  <a:schemeClr val="tx1"/>
                </a:solidFill>
                <a:effectLst/>
                <a:latin typeface="+mn-lt"/>
                <a:ea typeface="+mn-ea"/>
                <a:cs typeface="+mn-cs"/>
              </a:rPr>
              <a:t>19.5</a:t>
            </a:r>
            <a:r>
              <a:rPr lang="zh-CN" altLang="en-US" sz="1200" b="0" i="0" kern="1200" dirty="0" smtClean="0">
                <a:solidFill>
                  <a:schemeClr val="tx1"/>
                </a:solidFill>
                <a:effectLst/>
                <a:latin typeface="+mn-lt"/>
                <a:ea typeface="+mn-ea"/>
                <a:cs typeface="+mn-cs"/>
              </a:rPr>
              <a:t>等</a:t>
            </a:r>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67D10B8-DF5C-44B2-AB12-6122DDD14636}" type="slidenum">
              <a:rPr lang="zh-CN" altLang="en-US" smtClean="0"/>
              <a:t>4</a:t>
            </a:fld>
            <a:endParaRPr lang="zh-CN" altLang="en-US"/>
          </a:p>
        </p:txBody>
      </p:sp>
    </p:spTree>
    <p:extLst>
      <p:ext uri="{BB962C8B-B14F-4D97-AF65-F5344CB8AC3E}">
        <p14:creationId xmlns:p14="http://schemas.microsoft.com/office/powerpoint/2010/main" val="178747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smtClean="0">
                <a:solidFill>
                  <a:schemeClr val="tx1"/>
                </a:solidFill>
                <a:effectLst/>
                <a:latin typeface="+mn-lt"/>
                <a:ea typeface="+mn-ea"/>
                <a:cs typeface="+mn-cs"/>
              </a:rPr>
              <a:t>IAU</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dwe_green@eps.harvard.edu</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CBAT</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cbatiau@eps.harvard.edu</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en-US" altLang="zh-CN" sz="1200" b="0" i="0" kern="1200" dirty="0" err="1" smtClean="0">
                <a:solidFill>
                  <a:schemeClr val="tx1"/>
                </a:solidFill>
                <a:effectLst/>
                <a:latin typeface="+mn-lt"/>
                <a:ea typeface="+mn-ea"/>
                <a:cs typeface="+mn-cs"/>
              </a:rPr>
              <a:t>TOCP</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hlinkClick r:id="rId3" action="ppaction://hlinkfile"/>
              </a:rPr>
              <a:t>http://</a:t>
            </a:r>
            <a:r>
              <a:rPr lang="en-US" altLang="zh-CN" sz="1200" b="0" i="0" kern="1200" dirty="0" err="1" smtClean="0">
                <a:solidFill>
                  <a:schemeClr val="tx1"/>
                </a:solidFill>
                <a:effectLst/>
                <a:latin typeface="+mn-lt"/>
                <a:ea typeface="+mn-ea"/>
                <a:cs typeface="+mn-cs"/>
                <a:hlinkClick r:id="rId3" action="ppaction://hlinkfile"/>
              </a:rPr>
              <a:t>www.cbat.eps.harvard.edu</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unconf</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tocp.html</a:t>
            </a:r>
            <a:r>
              <a:rPr lang="en-US" altLang="zh-CN" sz="1200" b="0" i="0" kern="1200" dirty="0" smtClean="0">
                <a:solidFill>
                  <a:schemeClr val="tx1"/>
                </a:solidFill>
                <a:effectLst/>
                <a:latin typeface="+mn-lt"/>
                <a:ea typeface="+mn-ea"/>
                <a:cs typeface="+mn-cs"/>
              </a:rPr>
              <a:t/>
            </a:r>
            <a:br>
              <a:rPr lang="en-US" altLang="zh-CN"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站长</a:t>
            </a:r>
            <a:r>
              <a:rPr lang="en-US" altLang="zh-CN" sz="1200" b="0" i="0" kern="1200" dirty="0" smtClean="0">
                <a:solidFill>
                  <a:schemeClr val="tx1"/>
                </a:solidFill>
                <a:effectLst/>
                <a:latin typeface="+mn-lt"/>
                <a:ea typeface="+mn-ea"/>
                <a:cs typeface="+mn-cs"/>
                <a:hlinkClick r:id="rId3" action="ppaction://hlinkfile"/>
              </a:rPr>
              <a:t>http://</a:t>
            </a:r>
            <a:r>
              <a:rPr lang="en-US" altLang="zh-CN" sz="1200" b="0" i="0" kern="1200" dirty="0" err="1" smtClean="0">
                <a:solidFill>
                  <a:schemeClr val="tx1"/>
                </a:solidFill>
                <a:effectLst/>
                <a:latin typeface="+mn-lt"/>
                <a:ea typeface="+mn-ea"/>
                <a:cs typeface="+mn-cs"/>
                <a:hlinkClick r:id="rId3" action="ppaction://hlinkfile"/>
              </a:rPr>
              <a:t>www.rochesterastronomy.org</a:t>
            </a:r>
            <a:r>
              <a:rPr lang="en-US" altLang="zh-CN" sz="1200" b="0" i="0" kern="1200" dirty="0" smtClean="0">
                <a:solidFill>
                  <a:schemeClr val="tx1"/>
                </a:solidFill>
                <a:effectLst/>
                <a:latin typeface="+mn-lt"/>
                <a:ea typeface="+mn-ea"/>
                <a:cs typeface="+mn-cs"/>
                <a:hlinkClick r:id="rId3" action="ppaction://hlinkfile"/>
              </a:rPr>
              <a:t>/</a:t>
            </a:r>
            <a:r>
              <a:rPr lang="en-US" altLang="zh-CN" sz="1200" b="0" i="0" kern="1200" dirty="0" err="1" smtClean="0">
                <a:solidFill>
                  <a:schemeClr val="tx1"/>
                </a:solidFill>
                <a:effectLst/>
                <a:latin typeface="+mn-lt"/>
                <a:ea typeface="+mn-ea"/>
                <a:cs typeface="+mn-cs"/>
                <a:hlinkClick r:id="rId3" action="ppaction://hlinkfile"/>
              </a:rPr>
              <a:t>snimages</a:t>
            </a:r>
            <a:r>
              <a:rPr lang="en-US" altLang="zh-CN" sz="1200" b="0" i="0" kern="1200" dirty="0" smtClean="0">
                <a:solidFill>
                  <a:schemeClr val="tx1"/>
                </a:solidFill>
                <a:effectLst/>
                <a:latin typeface="+mn-lt"/>
                <a:ea typeface="+mn-ea"/>
                <a:cs typeface="+mn-cs"/>
                <a:hlinkClick r:id="rId3" action="ppaction://hlinkfile"/>
              </a:rPr>
              <a: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David Bishop (</a:t>
            </a:r>
            <a:r>
              <a:rPr lang="en-US" altLang="zh-CN" sz="1200" b="0" i="0" kern="1200" dirty="0" err="1" smtClean="0">
                <a:solidFill>
                  <a:schemeClr val="tx1"/>
                </a:solidFill>
                <a:effectLst/>
                <a:latin typeface="+mn-lt"/>
                <a:ea typeface="+mn-ea"/>
                <a:cs typeface="+mn-cs"/>
              </a:rPr>
              <a:t>dbishop@vhdl.org</a:t>
            </a:r>
            <a:r>
              <a:rPr lang="en-US" altLang="zh-CN" sz="1200" b="0" i="0" kern="1200" dirty="0" smtClean="0">
                <a:solidFill>
                  <a:schemeClr val="tx1"/>
                </a:solidFill>
                <a:effectLst/>
                <a:latin typeface="+mn-lt"/>
                <a:ea typeface="+mn-ea"/>
                <a:cs typeface="+mn-cs"/>
              </a:rPr>
              <a:t>)</a:t>
            </a:r>
            <a:br>
              <a:rPr lang="en-US" altLang="zh-CN" sz="1200" b="0" i="0" kern="1200" dirty="0" smtClean="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5</a:t>
            </a:fld>
            <a:endParaRPr lang="zh-CN" altLang="en-US"/>
          </a:p>
        </p:txBody>
      </p:sp>
    </p:spTree>
    <p:extLst>
      <p:ext uri="{BB962C8B-B14F-4D97-AF65-F5344CB8AC3E}">
        <p14:creationId xmlns:p14="http://schemas.microsoft.com/office/powerpoint/2010/main" val="295584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smtClean="0"/>
              <a:t>首页</a:t>
            </a:r>
            <a:endParaRPr lang="en-US" altLang="zh-CN" dirty="0" smtClean="0"/>
          </a:p>
          <a:p>
            <a:pPr marL="228600" indent="-228600">
              <a:buAutoNum type="arabicPeriod"/>
            </a:pPr>
            <a:r>
              <a:rPr lang="zh-CN" altLang="en-US" dirty="0" smtClean="0"/>
              <a:t>简介等文档</a:t>
            </a:r>
            <a:endParaRPr lang="en-US" altLang="zh-CN" dirty="0" smtClean="0"/>
          </a:p>
          <a:p>
            <a:pPr marL="228600" indent="-228600">
              <a:buAutoNum type="arabicPeriod"/>
            </a:pPr>
            <a:r>
              <a:rPr lang="zh-CN" altLang="en-US" dirty="0" smtClean="0"/>
              <a:t>看图界面</a:t>
            </a:r>
            <a:endParaRPr lang="en-US" altLang="zh-CN" dirty="0" smtClean="0"/>
          </a:p>
          <a:p>
            <a:pPr marL="228600" indent="-228600">
              <a:buAutoNum type="arabicPeriod"/>
            </a:pPr>
            <a:r>
              <a:rPr lang="zh-CN" altLang="en-US" dirty="0" smtClean="0"/>
              <a:t>通知界面</a:t>
            </a: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6</a:t>
            </a:fld>
            <a:endParaRPr lang="zh-CN" altLang="en-US"/>
          </a:p>
        </p:txBody>
      </p:sp>
    </p:spTree>
    <p:extLst>
      <p:ext uri="{BB962C8B-B14F-4D97-AF65-F5344CB8AC3E}">
        <p14:creationId xmlns:p14="http://schemas.microsoft.com/office/powerpoint/2010/main" val="265217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也有一些人在这段时间内加入看图。</a:t>
            </a:r>
            <a:r>
              <a:rPr lang="en-US" altLang="zh-CN" dirty="0" smtClean="0"/>
              <a:t/>
            </a:r>
            <a:br>
              <a:rPr lang="en-US" altLang="zh-CN" dirty="0" smtClean="0"/>
            </a:br>
            <a:endParaRPr lang="en-US" altLang="zh-CN" dirty="0" smtClean="0"/>
          </a:p>
          <a:p>
            <a:r>
              <a:rPr lang="zh-CN" altLang="en-US" dirty="0" smtClean="0">
                <a:solidFill>
                  <a:schemeClr val="bg1"/>
                </a:solidFill>
                <a:latin typeface="Microsoft YaHei UI" panose="020B0503020204020204" pitchFamily="34" charset="-122"/>
                <a:ea typeface="Microsoft YaHei UI" panose="020B0503020204020204" pitchFamily="34" charset="-122"/>
              </a:rPr>
              <a:t>系统第一张图上传时间 </a:t>
            </a:r>
            <a:r>
              <a:rPr lang="en-US" altLang="zh-CN" dirty="0" smtClean="0">
                <a:solidFill>
                  <a:schemeClr val="bg1"/>
                </a:solidFill>
                <a:latin typeface="Microsoft YaHei UI" panose="020B0503020204020204" pitchFamily="34" charset="-122"/>
                <a:ea typeface="Microsoft YaHei UI" panose="020B0503020204020204" pitchFamily="34" charset="-122"/>
              </a:rPr>
              <a:t>2015</a:t>
            </a:r>
            <a:r>
              <a:rPr lang="zh-CN" altLang="en-US" dirty="0" smtClean="0">
                <a:solidFill>
                  <a:schemeClr val="bg1"/>
                </a:solidFill>
                <a:latin typeface="Microsoft YaHei UI" panose="020B0503020204020204" pitchFamily="34" charset="-122"/>
                <a:ea typeface="Microsoft YaHei UI" panose="020B0503020204020204" pitchFamily="34" charset="-122"/>
              </a:rPr>
              <a:t>年</a:t>
            </a:r>
            <a:r>
              <a:rPr lang="en-US" altLang="zh-CN" dirty="0" smtClean="0">
                <a:solidFill>
                  <a:schemeClr val="bg1"/>
                </a:solidFill>
                <a:latin typeface="Microsoft YaHei UI" panose="020B0503020204020204" pitchFamily="34" charset="-122"/>
                <a:ea typeface="Microsoft YaHei UI" panose="020B0503020204020204" pitchFamily="34" charset="-122"/>
              </a:rPr>
              <a:t>5</a:t>
            </a:r>
            <a:r>
              <a:rPr lang="zh-CN" altLang="en-US" dirty="0" smtClean="0">
                <a:solidFill>
                  <a:schemeClr val="bg1"/>
                </a:solidFill>
                <a:latin typeface="Microsoft YaHei UI" panose="020B0503020204020204" pitchFamily="34" charset="-122"/>
                <a:ea typeface="Microsoft YaHei UI" panose="020B0503020204020204" pitchFamily="34" charset="-122"/>
              </a:rPr>
              <a:t>月</a:t>
            </a:r>
            <a:r>
              <a:rPr lang="en-US" altLang="zh-CN" dirty="0" smtClean="0">
                <a:solidFill>
                  <a:schemeClr val="bg1"/>
                </a:solidFill>
                <a:latin typeface="Microsoft YaHei UI" panose="020B0503020204020204" pitchFamily="34" charset="-122"/>
                <a:ea typeface="Microsoft YaHei UI" panose="020B0503020204020204" pitchFamily="34" charset="-122"/>
              </a:rPr>
              <a:t>25</a:t>
            </a:r>
            <a:r>
              <a:rPr lang="zh-CN" altLang="en-US" dirty="0" smtClean="0">
                <a:solidFill>
                  <a:schemeClr val="bg1"/>
                </a:solidFill>
                <a:latin typeface="Microsoft YaHei UI" panose="020B0503020204020204" pitchFamily="34" charset="-122"/>
                <a:ea typeface="Microsoft YaHei UI" panose="020B0503020204020204" pitchFamily="34" charset="-122"/>
              </a:rPr>
              <a:t>日。</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solidFill>
                  <a:schemeClr val="bg1"/>
                </a:solidFill>
                <a:latin typeface="Microsoft YaHei UI" panose="020B0503020204020204" pitchFamily="34" charset="-122"/>
                <a:ea typeface="Microsoft YaHei UI" panose="020B0503020204020204" pitchFamily="34" charset="-122"/>
              </a:rPr>
              <a:t>梳理改进流程，阅览图片。</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solidFill>
                  <a:schemeClr val="bg1"/>
                </a:solidFill>
                <a:latin typeface="Microsoft YaHei UI" panose="020B0503020204020204" pitchFamily="34" charset="-122"/>
                <a:ea typeface="Microsoft YaHei UI" panose="020B0503020204020204" pitchFamily="34" charset="-122"/>
              </a:rPr>
              <a:t> </a:t>
            </a:r>
            <a:r>
              <a:rPr lang="en-US" altLang="zh-CN" dirty="0" smtClean="0">
                <a:solidFill>
                  <a:schemeClr val="bg1"/>
                </a:solidFill>
                <a:latin typeface="Microsoft YaHei UI" panose="020B0503020204020204" pitchFamily="34" charset="-122"/>
                <a:ea typeface="Microsoft YaHei UI" panose="020B0503020204020204" pitchFamily="34" charset="-122"/>
              </a:rPr>
              <a:t>2015</a:t>
            </a:r>
            <a:r>
              <a:rPr lang="zh-CN" altLang="en-US" dirty="0" smtClean="0">
                <a:solidFill>
                  <a:schemeClr val="bg1"/>
                </a:solidFill>
                <a:latin typeface="Microsoft YaHei UI" panose="020B0503020204020204" pitchFamily="34" charset="-122"/>
                <a:ea typeface="Microsoft YaHei UI" panose="020B0503020204020204" pitchFamily="34" charset="-122"/>
              </a:rPr>
              <a:t>年</a:t>
            </a:r>
            <a:r>
              <a:rPr lang="en-US" altLang="zh-CN" dirty="0" smtClean="0">
                <a:solidFill>
                  <a:schemeClr val="bg1"/>
                </a:solidFill>
                <a:latin typeface="Microsoft YaHei UI" panose="020B0503020204020204" pitchFamily="34" charset="-122"/>
                <a:ea typeface="Microsoft YaHei UI" panose="020B0503020204020204" pitchFamily="34" charset="-122"/>
              </a:rPr>
              <a:t>7</a:t>
            </a:r>
            <a:r>
              <a:rPr lang="zh-CN" altLang="en-US" dirty="0" smtClean="0">
                <a:solidFill>
                  <a:schemeClr val="bg1"/>
                </a:solidFill>
                <a:latin typeface="Microsoft YaHei UI" panose="020B0503020204020204" pitchFamily="34" charset="-122"/>
                <a:ea typeface="Microsoft YaHei UI" panose="020B0503020204020204" pitchFamily="34" charset="-122"/>
              </a:rPr>
              <a:t>月</a:t>
            </a:r>
            <a:r>
              <a:rPr lang="en-US" altLang="zh-CN" dirty="0" smtClean="0">
                <a:solidFill>
                  <a:schemeClr val="bg1"/>
                </a:solidFill>
                <a:latin typeface="Microsoft YaHei UI" panose="020B0503020204020204" pitchFamily="34" charset="-122"/>
                <a:ea typeface="Microsoft YaHei UI" panose="020B0503020204020204" pitchFamily="34" charset="-122"/>
              </a:rPr>
              <a:t>14</a:t>
            </a:r>
            <a:r>
              <a:rPr lang="zh-CN" altLang="en-US" dirty="0" smtClean="0">
                <a:solidFill>
                  <a:schemeClr val="bg1"/>
                </a:solidFill>
                <a:latin typeface="Microsoft YaHei UI" panose="020B0503020204020204" pitchFamily="34" charset="-122"/>
                <a:ea typeface="Microsoft YaHei UI" panose="020B0503020204020204" pitchFamily="34" charset="-122"/>
              </a:rPr>
              <a:t>日凌晨，</a:t>
            </a:r>
            <a:r>
              <a:rPr lang="en-US" altLang="zh-CN" dirty="0" smtClean="0">
                <a:solidFill>
                  <a:schemeClr val="bg1"/>
                </a:solidFill>
                <a:latin typeface="Microsoft YaHei UI" panose="020B0503020204020204" pitchFamily="34" charset="-122"/>
                <a:ea typeface="Microsoft YaHei UI" panose="020B0503020204020204" pitchFamily="34" charset="-122"/>
              </a:rPr>
              <a:t>PSP</a:t>
            </a:r>
            <a:r>
              <a:rPr lang="zh-CN" altLang="en-US" dirty="0" smtClean="0">
                <a:solidFill>
                  <a:schemeClr val="bg1"/>
                </a:solidFill>
                <a:latin typeface="Microsoft YaHei UI" panose="020B0503020204020204" pitchFamily="34" charset="-122"/>
                <a:ea typeface="Microsoft YaHei UI" panose="020B0503020204020204" pitchFamily="34" charset="-122"/>
              </a:rPr>
              <a:t>计划正处于测试期间，庞立凤于</a:t>
            </a:r>
            <a:r>
              <a:rPr lang="en-US" altLang="zh-CN" dirty="0" smtClean="0">
                <a:solidFill>
                  <a:schemeClr val="bg1"/>
                </a:solidFill>
                <a:latin typeface="Microsoft YaHei UI" panose="020B0503020204020204" pitchFamily="34" charset="-122"/>
                <a:ea typeface="Microsoft YaHei UI" panose="020B0503020204020204" pitchFamily="34" charset="-122"/>
              </a:rPr>
              <a:t>5:20</a:t>
            </a:r>
            <a:r>
              <a:rPr lang="zh-CN" altLang="en-US" dirty="0" smtClean="0">
                <a:solidFill>
                  <a:schemeClr val="bg1"/>
                </a:solidFill>
                <a:latin typeface="Microsoft YaHei UI" panose="020B0503020204020204" pitchFamily="34" charset="-122"/>
                <a:ea typeface="Microsoft YaHei UI" panose="020B0503020204020204" pitchFamily="34" charset="-122"/>
              </a:rPr>
              <a:t>，卫申权于</a:t>
            </a:r>
            <a:r>
              <a:rPr lang="en-US" altLang="zh-CN" dirty="0" smtClean="0">
                <a:solidFill>
                  <a:schemeClr val="bg1"/>
                </a:solidFill>
                <a:latin typeface="Microsoft YaHei UI" panose="020B0503020204020204" pitchFamily="34" charset="-122"/>
                <a:ea typeface="Microsoft YaHei UI" panose="020B0503020204020204" pitchFamily="34" charset="-122"/>
              </a:rPr>
              <a:t>6:43</a:t>
            </a:r>
            <a:r>
              <a:rPr lang="zh-CN" altLang="en-US" dirty="0" smtClean="0">
                <a:solidFill>
                  <a:schemeClr val="bg1"/>
                </a:solidFill>
                <a:latin typeface="Microsoft YaHei UI" panose="020B0503020204020204" pitchFamily="34" charset="-122"/>
                <a:ea typeface="Microsoft YaHei UI" panose="020B0503020204020204" pitchFamily="34" charset="-122"/>
              </a:rPr>
              <a:t>各自独立上报了一颗可疑的超新星目标。后由金彰伟验证为一颗</a:t>
            </a:r>
            <a:r>
              <a:rPr lang="en-US" altLang="zh-CN" dirty="0" smtClean="0">
                <a:solidFill>
                  <a:schemeClr val="bg1"/>
                </a:solidFill>
                <a:latin typeface="Microsoft YaHei UI" panose="020B0503020204020204" pitchFamily="34" charset="-122"/>
                <a:ea typeface="Microsoft YaHei UI" panose="020B0503020204020204" pitchFamily="34" charset="-122"/>
              </a:rPr>
              <a:t>3</a:t>
            </a:r>
            <a:r>
              <a:rPr lang="zh-CN" altLang="en-US" dirty="0" smtClean="0">
                <a:solidFill>
                  <a:schemeClr val="bg1"/>
                </a:solidFill>
                <a:latin typeface="Microsoft YaHei UI" panose="020B0503020204020204" pitchFamily="34" charset="-122"/>
                <a:ea typeface="Microsoft YaHei UI" panose="020B0503020204020204" pitchFamily="34" charset="-122"/>
              </a:rPr>
              <a:t>天前刚发现的已知超新星。</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zh-CN" altLang="en-US" dirty="0" smtClean="0">
              <a:solidFill>
                <a:schemeClr val="bg1"/>
              </a:solidFill>
              <a:latin typeface="Microsoft YaHei UI" panose="020B0503020204020204" pitchFamily="34" charset="-122"/>
              <a:ea typeface="Microsoft YaHei UI"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7</a:t>
            </a:fld>
            <a:endParaRPr lang="zh-CN" altLang="en-US"/>
          </a:p>
        </p:txBody>
      </p:sp>
    </p:spTree>
    <p:extLst>
      <p:ext uri="{BB962C8B-B14F-4D97-AF65-F5344CB8AC3E}">
        <p14:creationId xmlns:p14="http://schemas.microsoft.com/office/powerpoint/2010/main" val="75245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如此大规模的用户爆发，对于系统的稳定性和承载能力是一次较大考验。</a:t>
            </a:r>
            <a:endParaRPr lang="en-US" altLang="zh-CN" dirty="0" smtClean="0"/>
          </a:p>
          <a:p>
            <a:r>
              <a:rPr lang="zh-CN" altLang="en-US" dirty="0" smtClean="0"/>
              <a:t>系统运行稳定</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用户按照引导参与测试、看图，积极踊跃。</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10</a:t>
            </a:fld>
            <a:endParaRPr lang="zh-CN" altLang="en-US"/>
          </a:p>
        </p:txBody>
      </p:sp>
    </p:spTree>
    <p:extLst>
      <p:ext uri="{BB962C8B-B14F-4D97-AF65-F5344CB8AC3E}">
        <p14:creationId xmlns:p14="http://schemas.microsoft.com/office/powerpoint/2010/main" val="385532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前两颗都是别人先发现了，最后一次系统宕机。可惜。</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11</a:t>
            </a:fld>
            <a:endParaRPr lang="zh-CN" altLang="en-US"/>
          </a:p>
        </p:txBody>
      </p:sp>
    </p:spTree>
    <p:extLst>
      <p:ext uri="{BB962C8B-B14F-4D97-AF65-F5344CB8AC3E}">
        <p14:creationId xmlns:p14="http://schemas.microsoft.com/office/powerpoint/2010/main" val="130394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solidFill>
                  <a:schemeClr val="bg1"/>
                </a:solidFill>
                <a:latin typeface="Microsoft YaHei UI" panose="020B0503020204020204" pitchFamily="34" charset="-122"/>
                <a:ea typeface="Microsoft YaHei UI" panose="020B0503020204020204" pitchFamily="34" charset="-122"/>
              </a:rPr>
              <a:t>2015</a:t>
            </a:r>
            <a:r>
              <a:rPr lang="zh-CN" altLang="en-US" dirty="0" smtClean="0">
                <a:solidFill>
                  <a:schemeClr val="bg1"/>
                </a:solidFill>
                <a:latin typeface="Microsoft YaHei UI" panose="020B0503020204020204" pitchFamily="34" charset="-122"/>
                <a:ea typeface="Microsoft YaHei UI" panose="020B0503020204020204" pitchFamily="34" charset="-122"/>
              </a:rPr>
              <a:t>年</a:t>
            </a:r>
            <a:r>
              <a:rPr lang="en-US" altLang="zh-CN" dirty="0" smtClean="0">
                <a:solidFill>
                  <a:schemeClr val="bg1"/>
                </a:solidFill>
                <a:latin typeface="Microsoft YaHei UI" panose="020B0503020204020204" pitchFamily="34" charset="-122"/>
                <a:ea typeface="Microsoft YaHei UI" panose="020B0503020204020204" pitchFamily="34" charset="-122"/>
              </a:rPr>
              <a:t>9</a:t>
            </a:r>
            <a:r>
              <a:rPr lang="zh-CN" altLang="en-US" dirty="0" smtClean="0">
                <a:solidFill>
                  <a:schemeClr val="bg1"/>
                </a:solidFill>
                <a:latin typeface="Microsoft YaHei UI" panose="020B0503020204020204" pitchFamily="34" charset="-122"/>
                <a:ea typeface="Microsoft YaHei UI" panose="020B0503020204020204" pitchFamily="34" charset="-122"/>
              </a:rPr>
              <a:t>月</a:t>
            </a:r>
            <a:r>
              <a:rPr lang="en-US" altLang="zh-CN" dirty="0" smtClean="0">
                <a:solidFill>
                  <a:schemeClr val="bg1"/>
                </a:solidFill>
                <a:latin typeface="Microsoft YaHei UI" panose="020B0503020204020204" pitchFamily="34" charset="-122"/>
                <a:ea typeface="Microsoft YaHei UI" panose="020B0503020204020204" pitchFamily="34" charset="-122"/>
              </a:rPr>
              <a:t>12</a:t>
            </a:r>
            <a:r>
              <a:rPr lang="zh-CN" altLang="en-US" dirty="0" smtClean="0">
                <a:solidFill>
                  <a:schemeClr val="bg1"/>
                </a:solidFill>
                <a:latin typeface="Microsoft YaHei UI" panose="020B0503020204020204" pitchFamily="34" charset="-122"/>
                <a:ea typeface="Microsoft YaHei UI" panose="020B0503020204020204" pitchFamily="34" charset="-122"/>
              </a:rPr>
              <a:t>日上午，阮建高查验</a:t>
            </a:r>
            <a:r>
              <a:rPr lang="en-US" altLang="zh-CN" dirty="0" smtClean="0">
                <a:solidFill>
                  <a:schemeClr val="bg1"/>
                </a:solidFill>
                <a:latin typeface="Microsoft YaHei UI" panose="020B0503020204020204" pitchFamily="34" charset="-122"/>
                <a:ea typeface="Microsoft YaHei UI" panose="020B0503020204020204" pitchFamily="34" charset="-122"/>
              </a:rPr>
              <a:t>PSP</a:t>
            </a:r>
            <a:r>
              <a:rPr lang="zh-CN" altLang="en-US" dirty="0" smtClean="0">
                <a:solidFill>
                  <a:schemeClr val="bg1"/>
                </a:solidFill>
                <a:latin typeface="Microsoft YaHei UI" panose="020B0503020204020204" pitchFamily="34" charset="-122"/>
                <a:ea typeface="Microsoft YaHei UI" panose="020B0503020204020204" pitchFamily="34" charset="-122"/>
              </a:rPr>
              <a:t>项目可疑目标时，发现在廖家铭上报的目标非常可疑，后经排查，为真实目标，由徐智坚测量，阮建高上报。</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endParaRPr lang="en-US" altLang="zh-CN" dirty="0" smtClean="0">
              <a:solidFill>
                <a:schemeClr val="bg1"/>
              </a:solidFill>
              <a:latin typeface="Microsoft YaHei UI" panose="020B0503020204020204" pitchFamily="34" charset="-122"/>
              <a:ea typeface="Microsoft YaHei UI" panose="020B0503020204020204" pitchFamily="34" charset="-122"/>
            </a:endParaRPr>
          </a:p>
          <a:p>
            <a:r>
              <a:rPr lang="zh-CN" altLang="en-US" dirty="0" smtClean="0">
                <a:solidFill>
                  <a:schemeClr val="bg1"/>
                </a:solidFill>
                <a:latin typeface="Microsoft YaHei UI" panose="020B0503020204020204" pitchFamily="34" charset="-122"/>
                <a:ea typeface="Microsoft YaHei UI" panose="020B0503020204020204" pitchFamily="34" charset="-122"/>
              </a:rPr>
              <a:t>可惜由于天气原因，没能及时有专业天文台进行观测确认。</a:t>
            </a:r>
          </a:p>
          <a:p>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12</a:t>
            </a:fld>
            <a:endParaRPr lang="zh-CN" altLang="en-US"/>
          </a:p>
        </p:txBody>
      </p:sp>
    </p:spTree>
    <p:extLst>
      <p:ext uri="{BB962C8B-B14F-4D97-AF65-F5344CB8AC3E}">
        <p14:creationId xmlns:p14="http://schemas.microsoft.com/office/powerpoint/2010/main" val="179000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虽然没有确认，但却引起了公众的广泛兴趣，受到媒体的关注和报道</a:t>
            </a:r>
            <a:endParaRPr lang="en-US" altLang="zh-CN" dirty="0" smtClean="0"/>
          </a:p>
          <a:p>
            <a:r>
              <a:rPr lang="zh-CN" altLang="en-US" dirty="0" smtClean="0"/>
              <a:t>媒体报道：搜狗新闻右下角弹窗</a:t>
            </a:r>
            <a:endParaRPr lang="zh-CN" altLang="en-US" dirty="0"/>
          </a:p>
        </p:txBody>
      </p:sp>
      <p:sp>
        <p:nvSpPr>
          <p:cNvPr id="4" name="灯片编号占位符 3"/>
          <p:cNvSpPr>
            <a:spLocks noGrp="1"/>
          </p:cNvSpPr>
          <p:nvPr>
            <p:ph type="sldNum" sz="quarter" idx="10"/>
          </p:nvPr>
        </p:nvSpPr>
        <p:spPr/>
        <p:txBody>
          <a:bodyPr/>
          <a:lstStyle/>
          <a:p>
            <a:fld id="{E67D10B8-DF5C-44B2-AB12-6122DDD14636}" type="slidenum">
              <a:rPr lang="zh-CN" altLang="en-US" smtClean="0"/>
              <a:t>13</a:t>
            </a:fld>
            <a:endParaRPr lang="zh-CN" altLang="en-US"/>
          </a:p>
        </p:txBody>
      </p:sp>
    </p:spTree>
    <p:extLst>
      <p:ext uri="{BB962C8B-B14F-4D97-AF65-F5344CB8AC3E}">
        <p14:creationId xmlns:p14="http://schemas.microsoft.com/office/powerpoint/2010/main" val="379981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214261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70070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30292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86875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253726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8728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61843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28459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24676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47057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57B58DF-EA9A-41B4-92A3-1CC5B59CFFE9}" type="datetimeFigureOut">
              <a:rPr lang="zh-CN" altLang="en-US" smtClean="0"/>
              <a:t>2015/11/28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113419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B58DF-EA9A-41B4-92A3-1CC5B59CFFE9}" type="datetimeFigureOut">
              <a:rPr lang="zh-CN" altLang="en-US" smtClean="0"/>
              <a:t>2015/11/28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68DD5-01D1-4E1C-A88F-8898C52505DC}" type="slidenum">
              <a:rPr lang="zh-CN" altLang="en-US" smtClean="0"/>
              <a:t>‹#›</a:t>
            </a:fld>
            <a:endParaRPr lang="zh-CN" altLang="en-US"/>
          </a:p>
        </p:txBody>
      </p:sp>
    </p:spTree>
    <p:extLst>
      <p:ext uri="{BB962C8B-B14F-4D97-AF65-F5344CB8AC3E}">
        <p14:creationId xmlns:p14="http://schemas.microsoft.com/office/powerpoint/2010/main" val="3952134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6.xml"/><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 Id="rId9" Type="http://schemas.openxmlformats.org/officeDocument/2006/relationships/image" Target="../media/image5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ebula in brilliant colors stretching from diagonal lower left to upper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2344466"/>
            <a:ext cx="6162261" cy="40944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2" name="标题 1"/>
          <p:cNvSpPr>
            <a:spLocks noGrp="1"/>
          </p:cNvSpPr>
          <p:nvPr>
            <p:ph type="ctrTitle"/>
          </p:nvPr>
        </p:nvSpPr>
        <p:spPr>
          <a:xfrm>
            <a:off x="871805" y="2597844"/>
            <a:ext cx="10379292" cy="1466156"/>
          </a:xfrm>
        </p:spPr>
        <p:txBody>
          <a:bodyPr>
            <a:normAutofit/>
          </a:bodyPr>
          <a:lstStyle/>
          <a:p>
            <a:pPr algn="l">
              <a:lnSpc>
                <a:spcPct val="100000"/>
              </a:lnSpc>
            </a:pPr>
            <a:r>
              <a:rPr lang="zh-CN" altLang="en-US" sz="4400" b="1" dirty="0" smtClean="0">
                <a:solidFill>
                  <a:schemeClr val="bg1"/>
                </a:solidFill>
                <a:latin typeface="Microsoft YaHei UI" panose="020B0503020204020204" pitchFamily="34" charset="-122"/>
                <a:ea typeface="Microsoft YaHei UI" panose="020B0503020204020204" pitchFamily="34" charset="-122"/>
              </a:rPr>
              <a:t>超新星搜寻项目</a:t>
            </a:r>
            <a:r>
              <a:rPr lang="en-US" altLang="zh-CN" sz="4400" b="1" dirty="0" smtClean="0">
                <a:solidFill>
                  <a:schemeClr val="bg1"/>
                </a:solidFill>
                <a:latin typeface="Microsoft YaHei UI" panose="020B0503020204020204" pitchFamily="34" charset="-122"/>
                <a:ea typeface="Microsoft YaHei UI" panose="020B0503020204020204" pitchFamily="34" charset="-122"/>
              </a:rPr>
              <a:t/>
            </a:r>
            <a:br>
              <a:rPr lang="en-US" altLang="zh-CN" sz="4400" b="1" dirty="0" smtClean="0">
                <a:solidFill>
                  <a:schemeClr val="bg1"/>
                </a:solidFill>
                <a:latin typeface="Microsoft YaHei UI" panose="020B0503020204020204" pitchFamily="34" charset="-122"/>
                <a:ea typeface="Microsoft YaHei UI" panose="020B0503020204020204" pitchFamily="34" charset="-122"/>
              </a:rPr>
            </a:br>
            <a:r>
              <a:rPr lang="zh-CN" altLang="en-US" sz="4400" b="1" dirty="0" smtClean="0">
                <a:solidFill>
                  <a:schemeClr val="bg1"/>
                </a:solidFill>
                <a:latin typeface="Microsoft YaHei UI" panose="020B0503020204020204" pitchFamily="34" charset="-122"/>
                <a:ea typeface="Microsoft YaHei UI" panose="020B0503020204020204" pitchFamily="34" charset="-122"/>
              </a:rPr>
              <a:t>的现状与</a:t>
            </a:r>
            <a:r>
              <a:rPr lang="zh-CN" altLang="en-US" sz="4400" b="1" dirty="0">
                <a:solidFill>
                  <a:schemeClr val="bg1"/>
                </a:solidFill>
                <a:latin typeface="Microsoft YaHei UI" panose="020B0503020204020204" pitchFamily="34" charset="-122"/>
                <a:ea typeface="Microsoft YaHei UI" panose="020B0503020204020204" pitchFamily="34" charset="-122"/>
              </a:rPr>
              <a:t>发展设想</a:t>
            </a:r>
          </a:p>
        </p:txBody>
      </p:sp>
      <p:sp>
        <p:nvSpPr>
          <p:cNvPr id="3" name="副标题 2"/>
          <p:cNvSpPr>
            <a:spLocks noGrp="1"/>
          </p:cNvSpPr>
          <p:nvPr>
            <p:ph type="subTitle" idx="1"/>
          </p:nvPr>
        </p:nvSpPr>
        <p:spPr>
          <a:xfrm>
            <a:off x="871805" y="4291514"/>
            <a:ext cx="9144000" cy="1655762"/>
          </a:xfrm>
        </p:spPr>
        <p:txBody>
          <a:bodyPr>
            <a:normAutofit/>
          </a:bodyPr>
          <a:lstStyle/>
          <a:p>
            <a:pPr algn="l"/>
            <a:r>
              <a:rPr lang="zh-CN" altLang="en-US" sz="1800" dirty="0" smtClean="0">
                <a:solidFill>
                  <a:schemeClr val="bg1"/>
                </a:solidFill>
                <a:latin typeface="Microsoft YaHei UI" panose="020B0503020204020204" pitchFamily="34" charset="-122"/>
                <a:ea typeface="Microsoft YaHei UI" panose="020B0503020204020204" pitchFamily="34" charset="-122"/>
              </a:rPr>
              <a:t>报告人：李珊珊</a:t>
            </a:r>
            <a:endParaRPr lang="en-US" altLang="zh-CN" sz="1800" dirty="0" smtClean="0">
              <a:solidFill>
                <a:schemeClr val="bg1"/>
              </a:solidFill>
              <a:latin typeface="Microsoft YaHei UI" panose="020B0503020204020204" pitchFamily="34" charset="-122"/>
              <a:ea typeface="Microsoft YaHei UI" panose="020B0503020204020204" pitchFamily="34" charset="-122"/>
            </a:endParaRPr>
          </a:p>
          <a:p>
            <a:pPr algn="l"/>
            <a:r>
              <a:rPr lang="zh-CN" altLang="en-US" sz="1800" dirty="0">
                <a:solidFill>
                  <a:schemeClr val="bg1"/>
                </a:solidFill>
                <a:latin typeface="Microsoft YaHei UI" panose="020B0503020204020204" pitchFamily="34" charset="-122"/>
                <a:ea typeface="Microsoft YaHei UI" panose="020B0503020204020204" pitchFamily="34" charset="-122"/>
              </a:rPr>
              <a:t>主要</a:t>
            </a:r>
            <a:r>
              <a:rPr lang="zh-CN" altLang="en-US" sz="1800" dirty="0" smtClean="0">
                <a:solidFill>
                  <a:schemeClr val="bg1"/>
                </a:solidFill>
                <a:latin typeface="Microsoft YaHei UI" panose="020B0503020204020204" pitchFamily="34" charset="-122"/>
                <a:ea typeface="Microsoft YaHei UI" panose="020B0503020204020204" pitchFamily="34" charset="-122"/>
              </a:rPr>
              <a:t>建设者：高兴 樊东卫 李珊珊</a:t>
            </a:r>
            <a:endParaRPr lang="en-US" altLang="zh-CN" sz="1800" dirty="0" smtClean="0">
              <a:solidFill>
                <a:schemeClr val="bg1"/>
              </a:solidFill>
              <a:latin typeface="Microsoft YaHei UI" panose="020B0503020204020204" pitchFamily="34" charset="-122"/>
              <a:ea typeface="Microsoft YaHei UI" panose="020B0503020204020204" pitchFamily="34" charset="-122"/>
            </a:endParaRPr>
          </a:p>
          <a:p>
            <a:pPr algn="l"/>
            <a:r>
              <a:rPr lang="zh-CN" altLang="en-US" sz="1800" dirty="0" smtClean="0">
                <a:solidFill>
                  <a:schemeClr val="bg1"/>
                </a:solidFill>
                <a:latin typeface="Microsoft YaHei UI" panose="020B0503020204020204" pitchFamily="34" charset="-122"/>
                <a:ea typeface="Microsoft YaHei UI" panose="020B0503020204020204" pitchFamily="34" charset="-122"/>
              </a:rPr>
              <a:t>项目合作团队：星明天文台 中国虚拟天文台</a:t>
            </a:r>
            <a:endParaRPr lang="zh-CN" altLang="en-US" sz="1800" dirty="0">
              <a:solidFill>
                <a:schemeClr val="bg1"/>
              </a:solidFill>
              <a:latin typeface="Microsoft YaHei UI" panose="020B0503020204020204" pitchFamily="34" charset="-122"/>
              <a:ea typeface="Microsoft YaHei UI"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05" y="4910412"/>
            <a:ext cx="2073728" cy="2073728"/>
          </a:xfrm>
          <a:prstGeom prst="rect">
            <a:avLst/>
          </a:prstGeom>
        </p:spPr>
      </p:pic>
    </p:spTree>
    <p:extLst>
      <p:ext uri="{BB962C8B-B14F-4D97-AF65-F5344CB8AC3E}">
        <p14:creationId xmlns:p14="http://schemas.microsoft.com/office/powerpoint/2010/main" val="429213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5" name="图表 4"/>
          <p:cNvGraphicFramePr>
            <a:graphicFrameLocks/>
          </p:cNvGraphicFramePr>
          <p:nvPr>
            <p:extLst>
              <p:ext uri="{D42A27DB-BD31-4B8C-83A1-F6EECF244321}">
                <p14:modId xmlns:p14="http://schemas.microsoft.com/office/powerpoint/2010/main" val="2124488729"/>
              </p:ext>
            </p:extLst>
          </p:nvPr>
        </p:nvGraphicFramePr>
        <p:xfrm>
          <a:off x="4172546" y="1343819"/>
          <a:ext cx="7858124" cy="5314949"/>
        </p:xfrm>
        <a:graphic>
          <a:graphicData uri="http://schemas.openxmlformats.org/drawingml/2006/chart">
            <c:chart xmlns:c="http://schemas.openxmlformats.org/drawingml/2006/chart" xmlns:r="http://schemas.openxmlformats.org/officeDocument/2006/relationships" r:id="rId3"/>
          </a:graphicData>
        </a:graphic>
      </p:graphicFrame>
      <p:sp>
        <p:nvSpPr>
          <p:cNvPr id="6" name="椭圆 5"/>
          <p:cNvSpPr/>
          <p:nvPr/>
        </p:nvSpPr>
        <p:spPr>
          <a:xfrm>
            <a:off x="8500533" y="203200"/>
            <a:ext cx="3118867" cy="1486543"/>
          </a:xfrm>
          <a:prstGeom prst="ellipse">
            <a:avLst/>
          </a:prstGeom>
          <a:solidFill>
            <a:srgbClr val="E82810"/>
          </a:solidFill>
          <a:effectLst>
            <a:outerShdw blurRad="63500" dist="38100" dir="2700000" algn="tl" rotWithShape="0">
              <a:schemeClr val="bg1">
                <a:alpha val="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200" b="1" dirty="0" smtClean="0">
                <a:solidFill>
                  <a:schemeClr val="bg1"/>
                </a:solidFill>
                <a:latin typeface="微软雅黑" panose="020B0503020204020204" pitchFamily="34" charset="-122"/>
                <a:ea typeface="微软雅黑" panose="020B0503020204020204" pitchFamily="34" charset="-122"/>
              </a:rPr>
              <a:t>上线当天</a:t>
            </a:r>
            <a:endParaRPr lang="en-US" altLang="zh-CN" sz="22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200" b="1" dirty="0" smtClean="0">
                <a:solidFill>
                  <a:schemeClr val="bg1"/>
                </a:solidFill>
                <a:latin typeface="微软雅黑" panose="020B0503020204020204" pitchFamily="34" charset="-122"/>
                <a:ea typeface="微软雅黑" panose="020B0503020204020204" pitchFamily="34" charset="-122"/>
              </a:rPr>
              <a:t>新增用户</a:t>
            </a:r>
            <a:r>
              <a:rPr lang="en-US" altLang="zh-CN" sz="2200" b="1" dirty="0" smtClean="0">
                <a:solidFill>
                  <a:schemeClr val="bg1"/>
                </a:solidFill>
                <a:latin typeface="微软雅黑" panose="020B0503020204020204" pitchFamily="34" charset="-122"/>
                <a:ea typeface="微软雅黑" panose="020B0503020204020204" pitchFamily="34" charset="-122"/>
              </a:rPr>
              <a:t>163</a:t>
            </a:r>
            <a:r>
              <a:rPr lang="zh-CN" altLang="en-US" sz="2200" b="1" dirty="0" smtClean="0">
                <a:solidFill>
                  <a:schemeClr val="bg1"/>
                </a:solidFill>
                <a:latin typeface="微软雅黑" panose="020B0503020204020204" pitchFamily="34" charset="-122"/>
                <a:ea typeface="微软雅黑" panose="020B0503020204020204" pitchFamily="34" charset="-122"/>
              </a:rPr>
              <a:t>人</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12" name="标题 1"/>
          <p:cNvSpPr>
            <a:spLocks noGrp="1"/>
          </p:cNvSpPr>
          <p:nvPr>
            <p:ph type="title"/>
          </p:nvPr>
        </p:nvSpPr>
        <p:spPr>
          <a:xfrm>
            <a:off x="245533" y="2417876"/>
            <a:ext cx="3588347" cy="2838337"/>
          </a:xfrm>
        </p:spPr>
        <p:txBody>
          <a:bodyPr>
            <a:normAutofit/>
          </a:bodyPr>
          <a:lstStyle/>
          <a:p>
            <a:pPr algn="r"/>
            <a:r>
              <a:rPr lang="zh-CN" altLang="en-US" sz="4000" dirty="0" smtClean="0">
                <a:solidFill>
                  <a:schemeClr val="bg1"/>
                </a:solidFill>
                <a:latin typeface="Microsoft YaHei UI" panose="020B0503020204020204" pitchFamily="34" charset="-122"/>
                <a:ea typeface="Microsoft YaHei UI" panose="020B0503020204020204" pitchFamily="34" charset="-122"/>
              </a:rPr>
              <a:t>截止</a:t>
            </a:r>
            <a:r>
              <a:rPr lang="en-US" altLang="zh-CN" sz="4000" b="1" dirty="0" smtClean="0">
                <a:solidFill>
                  <a:srgbClr val="FFC000"/>
                </a:solidFill>
                <a:latin typeface="Microsoft YaHei UI" panose="020B0503020204020204" pitchFamily="34" charset="-122"/>
                <a:ea typeface="Microsoft YaHei UI" panose="020B0503020204020204" pitchFamily="34" charset="-122"/>
              </a:rPr>
              <a:t>8</a:t>
            </a:r>
            <a:r>
              <a:rPr lang="zh-CN" altLang="en-US" sz="4000" b="1" dirty="0" smtClean="0">
                <a:solidFill>
                  <a:srgbClr val="FFC000"/>
                </a:solidFill>
                <a:latin typeface="Microsoft YaHei UI" panose="020B0503020204020204" pitchFamily="34" charset="-122"/>
                <a:ea typeface="Microsoft YaHei UI" panose="020B0503020204020204" pitchFamily="34" charset="-122"/>
              </a:rPr>
              <a:t>月</a:t>
            </a:r>
            <a:r>
              <a:rPr lang="en-US" altLang="zh-CN" sz="4000" b="1" dirty="0" smtClean="0">
                <a:solidFill>
                  <a:srgbClr val="FFC000"/>
                </a:solidFill>
                <a:latin typeface="Microsoft YaHei UI" panose="020B0503020204020204" pitchFamily="34" charset="-122"/>
                <a:ea typeface="Microsoft YaHei UI" panose="020B0503020204020204" pitchFamily="34" charset="-122"/>
              </a:rPr>
              <a:t>1</a:t>
            </a:r>
            <a:r>
              <a:rPr lang="zh-CN" altLang="en-US" sz="4000" b="1" dirty="0" smtClean="0">
                <a:solidFill>
                  <a:srgbClr val="FFC000"/>
                </a:solidFill>
                <a:latin typeface="Microsoft YaHei UI" panose="020B0503020204020204" pitchFamily="34" charset="-122"/>
                <a:ea typeface="Microsoft YaHei UI" panose="020B0503020204020204" pitchFamily="34" charset="-122"/>
              </a:rPr>
              <a:t>日</a:t>
            </a:r>
            <a:r>
              <a:rPr lang="en-US" altLang="zh-CN" b="1" dirty="0" smtClean="0">
                <a:solidFill>
                  <a:schemeClr val="bg1"/>
                </a:solidFill>
                <a:latin typeface="Microsoft YaHei UI" panose="020B0503020204020204" pitchFamily="34" charset="-122"/>
                <a:ea typeface="Microsoft YaHei UI" panose="020B0503020204020204" pitchFamily="34" charset="-122"/>
              </a:rPr>
              <a:t/>
            </a:r>
            <a:br>
              <a:rPr lang="en-US" altLang="zh-CN" b="1" dirty="0" smtClean="0">
                <a:solidFill>
                  <a:schemeClr val="bg1"/>
                </a:solidFill>
                <a:latin typeface="Microsoft YaHei UI" panose="020B0503020204020204" pitchFamily="34" charset="-122"/>
                <a:ea typeface="Microsoft YaHei UI" panose="020B0503020204020204" pitchFamily="34" charset="-122"/>
              </a:rPr>
            </a:br>
            <a:r>
              <a:rPr lang="zh-CN" altLang="en-US" sz="5200" b="1" dirty="0" smtClean="0">
                <a:solidFill>
                  <a:schemeClr val="bg1"/>
                </a:solidFill>
                <a:latin typeface="Microsoft YaHei UI" panose="020B0503020204020204" pitchFamily="34" charset="-122"/>
                <a:ea typeface="Microsoft YaHei UI" panose="020B0503020204020204" pitchFamily="34" charset="-122"/>
              </a:rPr>
              <a:t>新增用户</a:t>
            </a:r>
            <a:r>
              <a:rPr lang="en-US" altLang="zh-CN" sz="4000" b="1" dirty="0" smtClean="0">
                <a:solidFill>
                  <a:schemeClr val="bg1"/>
                </a:solidFill>
                <a:latin typeface="Microsoft YaHei UI" panose="020B0503020204020204" pitchFamily="34" charset="-122"/>
                <a:ea typeface="Microsoft YaHei UI" panose="020B0503020204020204" pitchFamily="34" charset="-122"/>
              </a:rPr>
              <a:t/>
            </a:r>
            <a:br>
              <a:rPr lang="en-US" altLang="zh-CN" sz="4000" b="1" dirty="0" smtClean="0">
                <a:solidFill>
                  <a:schemeClr val="bg1"/>
                </a:solidFill>
                <a:latin typeface="Microsoft YaHei UI" panose="020B0503020204020204" pitchFamily="34" charset="-122"/>
                <a:ea typeface="Microsoft YaHei UI" panose="020B0503020204020204" pitchFamily="34" charset="-122"/>
              </a:rPr>
            </a:br>
            <a:r>
              <a:rPr lang="zh-CN" altLang="en-US" sz="4200" dirty="0" smtClean="0">
                <a:solidFill>
                  <a:schemeClr val="bg1"/>
                </a:solidFill>
                <a:latin typeface="Microsoft YaHei UI" panose="020B0503020204020204" pitchFamily="34" charset="-122"/>
                <a:ea typeface="Microsoft YaHei UI" panose="020B0503020204020204" pitchFamily="34" charset="-122"/>
              </a:rPr>
              <a:t>超过</a:t>
            </a:r>
            <a:r>
              <a:rPr lang="zh-CN" altLang="en-US" sz="4200" b="1" dirty="0" smtClean="0">
                <a:solidFill>
                  <a:schemeClr val="bg1"/>
                </a:solidFill>
                <a:latin typeface="Microsoft YaHei UI" panose="020B0503020204020204" pitchFamily="34" charset="-122"/>
                <a:ea typeface="Microsoft YaHei UI" panose="020B0503020204020204" pitchFamily="34" charset="-122"/>
              </a:rPr>
              <a:t>三百人</a:t>
            </a:r>
            <a:r>
              <a:rPr lang="en-US" altLang="zh-CN" sz="4200" dirty="0" smtClean="0">
                <a:solidFill>
                  <a:schemeClr val="bg1"/>
                </a:solidFill>
                <a:latin typeface="Microsoft YaHei UI" panose="020B0503020204020204" pitchFamily="34" charset="-122"/>
                <a:ea typeface="Microsoft YaHei UI" panose="020B0503020204020204" pitchFamily="34" charset="-122"/>
              </a:rPr>
              <a:t/>
            </a:r>
            <a:br>
              <a:rPr lang="en-US" altLang="zh-CN" sz="4200" dirty="0" smtClean="0">
                <a:solidFill>
                  <a:schemeClr val="bg1"/>
                </a:solidFill>
                <a:latin typeface="Microsoft YaHei UI" panose="020B0503020204020204" pitchFamily="34" charset="-122"/>
                <a:ea typeface="Microsoft YaHei UI" panose="020B0503020204020204" pitchFamily="34" charset="-122"/>
              </a:rPr>
            </a:br>
            <a:r>
              <a:rPr lang="zh-CN" altLang="en-US" sz="3500" dirty="0" smtClean="0">
                <a:solidFill>
                  <a:schemeClr val="bg1"/>
                </a:solidFill>
                <a:latin typeface="Microsoft YaHei UI" panose="020B0503020204020204" pitchFamily="34" charset="-122"/>
                <a:ea typeface="Microsoft YaHei UI" panose="020B0503020204020204" pitchFamily="34" charset="-122"/>
              </a:rPr>
              <a:t>系统运行稳定</a:t>
            </a:r>
            <a:endParaRPr lang="zh-CN" altLang="en-US" sz="3500" dirty="0"/>
          </a:p>
        </p:txBody>
      </p:sp>
    </p:spTree>
    <p:extLst>
      <p:ext uri="{BB962C8B-B14F-4D97-AF65-F5344CB8AC3E}">
        <p14:creationId xmlns:p14="http://schemas.microsoft.com/office/powerpoint/2010/main" val="384222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文本框 7"/>
          <p:cNvSpPr txBox="1"/>
          <p:nvPr/>
        </p:nvSpPr>
        <p:spPr>
          <a:xfrm>
            <a:off x="2595880" y="706994"/>
            <a:ext cx="5892800" cy="1200329"/>
          </a:xfrm>
          <a:prstGeom prst="rect">
            <a:avLst/>
          </a:prstGeom>
          <a:noFill/>
        </p:spPr>
        <p:txBody>
          <a:bodyPr wrap="square" rtlCol="0">
            <a:spAutoFit/>
          </a:bodyPr>
          <a:lstStyle/>
          <a:p>
            <a:r>
              <a:rPr lang="en-US" altLang="zh-CN" b="1" dirty="0">
                <a:solidFill>
                  <a:schemeClr val="bg1"/>
                </a:solidFill>
                <a:latin typeface="Microsoft YaHei UI" panose="020B0503020204020204" pitchFamily="34" charset="-122"/>
                <a:ea typeface="Microsoft YaHei UI" panose="020B0503020204020204" pitchFamily="34" charset="-122"/>
              </a:rPr>
              <a:t>2015</a:t>
            </a:r>
            <a:r>
              <a:rPr lang="zh-CN" altLang="en-US" b="1" dirty="0">
                <a:solidFill>
                  <a:schemeClr val="bg1"/>
                </a:solidFill>
                <a:latin typeface="Microsoft YaHei UI" panose="020B0503020204020204" pitchFamily="34" charset="-122"/>
                <a:ea typeface="Microsoft YaHei UI" panose="020B0503020204020204" pitchFamily="34" charset="-122"/>
              </a:rPr>
              <a:t>年</a:t>
            </a:r>
            <a:r>
              <a:rPr lang="en-US" altLang="zh-CN" b="1" dirty="0">
                <a:solidFill>
                  <a:schemeClr val="bg1"/>
                </a:solidFill>
                <a:latin typeface="Microsoft YaHei UI" panose="020B0503020204020204" pitchFamily="34" charset="-122"/>
                <a:ea typeface="Microsoft YaHei UI" panose="020B0503020204020204" pitchFamily="34" charset="-122"/>
              </a:rPr>
              <a:t>8</a:t>
            </a:r>
            <a:r>
              <a:rPr lang="zh-CN" altLang="en-US" b="1" dirty="0">
                <a:solidFill>
                  <a:schemeClr val="bg1"/>
                </a:solidFill>
                <a:latin typeface="Microsoft YaHei UI" panose="020B0503020204020204" pitchFamily="34" charset="-122"/>
                <a:ea typeface="Microsoft YaHei UI" panose="020B0503020204020204" pitchFamily="34" charset="-122"/>
              </a:rPr>
              <a:t>月</a:t>
            </a:r>
            <a:r>
              <a:rPr lang="en-US" altLang="zh-CN" b="1" dirty="0">
                <a:solidFill>
                  <a:schemeClr val="bg1"/>
                </a:solidFill>
                <a:latin typeface="Microsoft YaHei UI" panose="020B0503020204020204" pitchFamily="34" charset="-122"/>
                <a:ea typeface="Microsoft YaHei UI" panose="020B0503020204020204" pitchFamily="34" charset="-122"/>
              </a:rPr>
              <a:t>10</a:t>
            </a:r>
            <a:r>
              <a:rPr lang="zh-CN" altLang="en-US" b="1" dirty="0">
                <a:solidFill>
                  <a:schemeClr val="bg1"/>
                </a:solidFill>
                <a:latin typeface="Microsoft YaHei UI" panose="020B0503020204020204" pitchFamily="34" charset="-122"/>
                <a:ea typeface="Microsoft YaHei UI" panose="020B0503020204020204" pitchFamily="34" charset="-122"/>
              </a:rPr>
              <a:t>日</a:t>
            </a:r>
            <a:r>
              <a:rPr lang="zh-CN" altLang="en-US" dirty="0">
                <a:solidFill>
                  <a:schemeClr val="bg1"/>
                </a:solidFill>
                <a:latin typeface="Microsoft YaHei UI" panose="020B0503020204020204" pitchFamily="34" charset="-122"/>
                <a:ea typeface="Microsoft YaHei UI" panose="020B0503020204020204" pitchFamily="34" charset="-122"/>
              </a:rPr>
              <a:t>，</a:t>
            </a:r>
            <a:r>
              <a:rPr lang="en-US" altLang="zh-CN" dirty="0">
                <a:solidFill>
                  <a:schemeClr val="bg1"/>
                </a:solidFill>
                <a:latin typeface="Microsoft YaHei UI" panose="020B0503020204020204" pitchFamily="34" charset="-122"/>
                <a:ea typeface="Microsoft YaHei UI" panose="020B0503020204020204" pitchFamily="34" charset="-122"/>
              </a:rPr>
              <a:t>PSP</a:t>
            </a:r>
            <a:r>
              <a:rPr lang="zh-CN" altLang="en-US" dirty="0">
                <a:solidFill>
                  <a:schemeClr val="bg1"/>
                </a:solidFill>
                <a:latin typeface="Microsoft YaHei UI" panose="020B0503020204020204" pitchFamily="34" charset="-122"/>
                <a:ea typeface="Microsoft YaHei UI" panose="020B0503020204020204" pitchFamily="34" charset="-122"/>
              </a:rPr>
              <a:t>正式上线第</a:t>
            </a:r>
            <a:r>
              <a:rPr lang="en-US" altLang="zh-CN" dirty="0">
                <a:solidFill>
                  <a:schemeClr val="bg1"/>
                </a:solidFill>
                <a:latin typeface="Microsoft YaHei UI" panose="020B0503020204020204" pitchFamily="34" charset="-122"/>
                <a:ea typeface="Microsoft YaHei UI" panose="020B0503020204020204" pitchFamily="34" charset="-122"/>
              </a:rPr>
              <a:t>13</a:t>
            </a:r>
            <a:r>
              <a:rPr lang="zh-CN" altLang="en-US" dirty="0">
                <a:solidFill>
                  <a:schemeClr val="bg1"/>
                </a:solidFill>
                <a:latin typeface="Microsoft YaHei UI" panose="020B0503020204020204" pitchFamily="34" charset="-122"/>
                <a:ea typeface="Microsoft YaHei UI" panose="020B0503020204020204" pitchFamily="34" charset="-122"/>
              </a:rPr>
              <a:t>天，</a:t>
            </a:r>
            <a:r>
              <a:rPr lang="zh-CN" altLang="en-US" dirty="0" smtClean="0">
                <a:solidFill>
                  <a:schemeClr val="bg1"/>
                </a:solidFill>
                <a:latin typeface="Microsoft YaHei UI" panose="020B0503020204020204" pitchFamily="34" charset="-122"/>
                <a:ea typeface="Microsoft YaHei UI" panose="020B0503020204020204" pitchFamily="34" charset="-122"/>
              </a:rPr>
              <a:t>孟宪安、胡迪、田嘉琪各自</a:t>
            </a:r>
            <a:r>
              <a:rPr lang="zh-CN" altLang="en-US" dirty="0">
                <a:solidFill>
                  <a:schemeClr val="bg1"/>
                </a:solidFill>
                <a:latin typeface="Microsoft YaHei UI" panose="020B0503020204020204" pitchFamily="34" charset="-122"/>
                <a:ea typeface="Microsoft YaHei UI" panose="020B0503020204020204" pitchFamily="34" charset="-122"/>
              </a:rPr>
              <a:t>独立上报一颗可疑超新星目标。后经过孙霈源认证为一颗</a:t>
            </a:r>
            <a:r>
              <a:rPr lang="en-US" altLang="zh-CN" dirty="0">
                <a:solidFill>
                  <a:schemeClr val="bg1"/>
                </a:solidFill>
                <a:latin typeface="Microsoft YaHei UI" panose="020B0503020204020204" pitchFamily="34" charset="-122"/>
                <a:ea typeface="Microsoft YaHei UI" panose="020B0503020204020204" pitchFamily="34" charset="-122"/>
              </a:rPr>
              <a:t>4</a:t>
            </a:r>
            <a:r>
              <a:rPr lang="zh-CN" altLang="en-US" dirty="0">
                <a:solidFill>
                  <a:schemeClr val="bg1"/>
                </a:solidFill>
                <a:latin typeface="Microsoft YaHei UI" panose="020B0503020204020204" pitchFamily="34" charset="-122"/>
                <a:ea typeface="Microsoft YaHei UI" panose="020B0503020204020204" pitchFamily="34" charset="-122"/>
              </a:rPr>
              <a:t>天前由日本人板垣公一刚刚发现的超新星。</a:t>
            </a:r>
            <a:endParaRPr lang="en-US" altLang="zh-CN" dirty="0">
              <a:solidFill>
                <a:schemeClr val="bg1"/>
              </a:solidFill>
              <a:latin typeface="Microsoft YaHei UI" panose="020B0503020204020204" pitchFamily="34" charset="-122"/>
              <a:ea typeface="Microsoft YaHei UI" panose="020B0503020204020204" pitchFamily="34" charset="-122"/>
            </a:endParaRPr>
          </a:p>
          <a:p>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0" name="文本框 9"/>
          <p:cNvSpPr txBox="1"/>
          <p:nvPr/>
        </p:nvSpPr>
        <p:spPr>
          <a:xfrm>
            <a:off x="5931856" y="2465311"/>
            <a:ext cx="5879144" cy="1477328"/>
          </a:xfrm>
          <a:prstGeom prst="rect">
            <a:avLst/>
          </a:prstGeom>
          <a:noFill/>
        </p:spPr>
        <p:txBody>
          <a:bodyPr wrap="square" rtlCol="0">
            <a:spAutoFit/>
          </a:bodyPr>
          <a:lstStyle/>
          <a:p>
            <a:r>
              <a:rPr lang="en-US" altLang="zh-CN" b="1" dirty="0">
                <a:solidFill>
                  <a:schemeClr val="bg1"/>
                </a:solidFill>
                <a:latin typeface="Microsoft YaHei UI" panose="020B0503020204020204" pitchFamily="34" charset="-122"/>
                <a:ea typeface="Microsoft YaHei UI" panose="020B0503020204020204" pitchFamily="34" charset="-122"/>
              </a:rPr>
              <a:t>2015</a:t>
            </a:r>
            <a:r>
              <a:rPr lang="zh-CN" altLang="en-US" b="1" dirty="0">
                <a:solidFill>
                  <a:schemeClr val="bg1"/>
                </a:solidFill>
                <a:latin typeface="Microsoft YaHei UI" panose="020B0503020204020204" pitchFamily="34" charset="-122"/>
                <a:ea typeface="Microsoft YaHei UI" panose="020B0503020204020204" pitchFamily="34" charset="-122"/>
              </a:rPr>
              <a:t>年</a:t>
            </a:r>
            <a:r>
              <a:rPr lang="en-US" altLang="zh-CN" b="1" dirty="0">
                <a:solidFill>
                  <a:schemeClr val="bg1"/>
                </a:solidFill>
                <a:latin typeface="Microsoft YaHei UI" panose="020B0503020204020204" pitchFamily="34" charset="-122"/>
                <a:ea typeface="Microsoft YaHei UI" panose="020B0503020204020204" pitchFamily="34" charset="-122"/>
              </a:rPr>
              <a:t>8</a:t>
            </a:r>
            <a:r>
              <a:rPr lang="zh-CN" altLang="en-US" b="1" dirty="0">
                <a:solidFill>
                  <a:schemeClr val="bg1"/>
                </a:solidFill>
                <a:latin typeface="Microsoft YaHei UI" panose="020B0503020204020204" pitchFamily="34" charset="-122"/>
                <a:ea typeface="Microsoft YaHei UI" panose="020B0503020204020204" pitchFamily="34" charset="-122"/>
              </a:rPr>
              <a:t>月</a:t>
            </a:r>
            <a:r>
              <a:rPr lang="en-US" altLang="zh-CN" b="1" dirty="0">
                <a:solidFill>
                  <a:schemeClr val="bg1"/>
                </a:solidFill>
                <a:latin typeface="Microsoft YaHei UI" panose="020B0503020204020204" pitchFamily="34" charset="-122"/>
                <a:ea typeface="Microsoft YaHei UI" panose="020B0503020204020204" pitchFamily="34" charset="-122"/>
              </a:rPr>
              <a:t>17</a:t>
            </a:r>
            <a:r>
              <a:rPr lang="zh-CN" altLang="en-US" b="1" dirty="0">
                <a:solidFill>
                  <a:schemeClr val="bg1"/>
                </a:solidFill>
                <a:latin typeface="Microsoft YaHei UI" panose="020B0503020204020204" pitchFamily="34" charset="-122"/>
                <a:ea typeface="Microsoft YaHei UI" panose="020B0503020204020204" pitchFamily="34" charset="-122"/>
              </a:rPr>
              <a:t>日</a:t>
            </a:r>
            <a:r>
              <a:rPr lang="zh-CN" altLang="en-US" dirty="0">
                <a:solidFill>
                  <a:schemeClr val="bg1"/>
                </a:solidFill>
                <a:latin typeface="Microsoft YaHei UI" panose="020B0503020204020204" pitchFamily="34" charset="-122"/>
                <a:ea typeface="Microsoft YaHei UI" panose="020B0503020204020204" pitchFamily="34" charset="-122"/>
              </a:rPr>
              <a:t>，</a:t>
            </a:r>
            <a:r>
              <a:rPr lang="en-US" altLang="zh-CN" dirty="0">
                <a:solidFill>
                  <a:schemeClr val="bg1"/>
                </a:solidFill>
                <a:latin typeface="Microsoft YaHei UI" panose="020B0503020204020204" pitchFamily="34" charset="-122"/>
                <a:ea typeface="Microsoft YaHei UI" panose="020B0503020204020204" pitchFamily="34" charset="-122"/>
              </a:rPr>
              <a:t>PSP</a:t>
            </a:r>
            <a:r>
              <a:rPr lang="zh-CN" altLang="en-US" dirty="0">
                <a:solidFill>
                  <a:schemeClr val="bg1"/>
                </a:solidFill>
                <a:latin typeface="Microsoft YaHei UI" panose="020B0503020204020204" pitchFamily="34" charset="-122"/>
                <a:ea typeface="Microsoft YaHei UI" panose="020B0503020204020204" pitchFamily="34" charset="-122"/>
              </a:rPr>
              <a:t>已经发布半个月左右，运行状态一直不错，但</a:t>
            </a:r>
            <a:r>
              <a:rPr lang="en-US" altLang="zh-CN" dirty="0">
                <a:solidFill>
                  <a:schemeClr val="bg1"/>
                </a:solidFill>
                <a:latin typeface="Microsoft YaHei UI" panose="020B0503020204020204" pitchFamily="34" charset="-122"/>
                <a:ea typeface="Microsoft YaHei UI" panose="020B0503020204020204" pitchFamily="34" charset="-122"/>
              </a:rPr>
              <a:t>17</a:t>
            </a:r>
            <a:r>
              <a:rPr lang="zh-CN" altLang="en-US" dirty="0">
                <a:solidFill>
                  <a:schemeClr val="bg1"/>
                </a:solidFill>
                <a:latin typeface="Microsoft YaHei UI" panose="020B0503020204020204" pitchFamily="34" charset="-122"/>
                <a:ea typeface="Microsoft YaHei UI" panose="020B0503020204020204" pitchFamily="34" charset="-122"/>
              </a:rPr>
              <a:t>日突然服务器挂机无法修复，</a:t>
            </a:r>
            <a:r>
              <a:rPr lang="zh-CN" altLang="en-US" dirty="0" smtClean="0">
                <a:solidFill>
                  <a:schemeClr val="bg1"/>
                </a:solidFill>
                <a:latin typeface="Microsoft YaHei UI" panose="020B0503020204020204" pitchFamily="34" charset="-122"/>
                <a:ea typeface="Microsoft YaHei UI" panose="020B0503020204020204" pitchFamily="34" charset="-122"/>
              </a:rPr>
              <a:t>只能由高级用户沿用</a:t>
            </a:r>
            <a:r>
              <a:rPr lang="zh-CN" altLang="en-US" dirty="0">
                <a:solidFill>
                  <a:schemeClr val="bg1"/>
                </a:solidFill>
                <a:latin typeface="Microsoft YaHei UI" panose="020B0503020204020204" pitchFamily="34" charset="-122"/>
                <a:ea typeface="Microsoft YaHei UI" panose="020B0503020204020204" pitchFamily="34" charset="-122"/>
              </a:rPr>
              <a:t>旧的模式看</a:t>
            </a:r>
            <a:r>
              <a:rPr lang="zh-CN" altLang="en-US" dirty="0" smtClean="0">
                <a:solidFill>
                  <a:schemeClr val="bg1"/>
                </a:solidFill>
                <a:latin typeface="Microsoft YaHei UI" panose="020B0503020204020204" pitchFamily="34" charset="-122"/>
                <a:ea typeface="Microsoft YaHei UI" panose="020B0503020204020204" pitchFamily="34" charset="-122"/>
              </a:rPr>
              <a:t>图搜索。当天</a:t>
            </a:r>
            <a:r>
              <a:rPr lang="zh-CN" altLang="en-US" dirty="0">
                <a:solidFill>
                  <a:schemeClr val="bg1"/>
                </a:solidFill>
                <a:latin typeface="Microsoft YaHei UI" panose="020B0503020204020204" pitchFamily="34" charset="-122"/>
                <a:ea typeface="Microsoft YaHei UI" panose="020B0503020204020204" pitchFamily="34" charset="-122"/>
              </a:rPr>
              <a:t>，徐智坚发现一颗疑似超新星，</a:t>
            </a:r>
            <a:r>
              <a:rPr lang="en-US" altLang="zh-CN" dirty="0">
                <a:solidFill>
                  <a:schemeClr val="bg1"/>
                </a:solidFill>
                <a:latin typeface="Microsoft YaHei UI" panose="020B0503020204020204" pitchFamily="34" charset="-122"/>
                <a:ea typeface="Microsoft YaHei UI" panose="020B0503020204020204" pitchFamily="34" charset="-122"/>
              </a:rPr>
              <a:t>18</a:t>
            </a:r>
            <a:r>
              <a:rPr lang="zh-CN" altLang="en-US" dirty="0">
                <a:solidFill>
                  <a:schemeClr val="bg1"/>
                </a:solidFill>
                <a:latin typeface="Microsoft YaHei UI" panose="020B0503020204020204" pitchFamily="34" charset="-122"/>
                <a:ea typeface="Microsoft YaHei UI" panose="020B0503020204020204" pitchFamily="34" charset="-122"/>
              </a:rPr>
              <a:t>日经过补拍确认是新目标后上报</a:t>
            </a:r>
            <a:r>
              <a:rPr lang="en-US" altLang="zh-CN" dirty="0" err="1">
                <a:solidFill>
                  <a:schemeClr val="bg1"/>
                </a:solidFill>
                <a:latin typeface="Microsoft YaHei UI" panose="020B0503020204020204" pitchFamily="34" charset="-122"/>
                <a:ea typeface="Microsoft YaHei UI" panose="020B0503020204020204" pitchFamily="34" charset="-122"/>
              </a:rPr>
              <a:t>IAU</a:t>
            </a:r>
            <a:r>
              <a:rPr lang="zh-CN" altLang="en-US" dirty="0">
                <a:solidFill>
                  <a:schemeClr val="bg1"/>
                </a:solidFill>
                <a:latin typeface="Microsoft YaHei UI" panose="020B0503020204020204" pitchFamily="34" charset="-122"/>
                <a:ea typeface="Microsoft YaHei UI" panose="020B0503020204020204" pitchFamily="34" charset="-122"/>
              </a:rPr>
              <a:t>。</a:t>
            </a:r>
            <a:endParaRPr lang="en-US" altLang="zh-CN" dirty="0">
              <a:solidFill>
                <a:schemeClr val="bg1"/>
              </a:solidFill>
              <a:latin typeface="Microsoft YaHei UI" panose="020B0503020204020204" pitchFamily="34" charset="-122"/>
              <a:ea typeface="Microsoft YaHei UI" panose="020B0503020204020204" pitchFamily="34" charset="-122"/>
            </a:endParaRPr>
          </a:p>
          <a:p>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9" name="文本框 8"/>
          <p:cNvSpPr txBox="1"/>
          <p:nvPr/>
        </p:nvSpPr>
        <p:spPr>
          <a:xfrm>
            <a:off x="6436874" y="4796021"/>
            <a:ext cx="5142085" cy="1200329"/>
          </a:xfrm>
          <a:prstGeom prst="rect">
            <a:avLst/>
          </a:prstGeom>
          <a:noFill/>
        </p:spPr>
        <p:txBody>
          <a:bodyPr wrap="square" rtlCol="0">
            <a:spAutoFit/>
          </a:bodyPr>
          <a:lstStyle/>
          <a:p>
            <a:pPr>
              <a:defRPr/>
            </a:pPr>
            <a:r>
              <a:rPr lang="en-US" altLang="zh-CN" b="1" dirty="0">
                <a:solidFill>
                  <a:schemeClr val="bg1"/>
                </a:solidFill>
                <a:latin typeface="Microsoft YaHei UI" panose="020B0503020204020204" pitchFamily="34" charset="-122"/>
                <a:ea typeface="Microsoft YaHei UI" panose="020B0503020204020204" pitchFamily="34" charset="-122"/>
              </a:rPr>
              <a:t>2015</a:t>
            </a:r>
            <a:r>
              <a:rPr lang="zh-CN" altLang="en-US" b="1" dirty="0">
                <a:solidFill>
                  <a:schemeClr val="bg1"/>
                </a:solidFill>
                <a:latin typeface="Microsoft YaHei UI" panose="020B0503020204020204" pitchFamily="34" charset="-122"/>
                <a:ea typeface="Microsoft YaHei UI" panose="020B0503020204020204" pitchFamily="34" charset="-122"/>
              </a:rPr>
              <a:t>年</a:t>
            </a:r>
            <a:r>
              <a:rPr lang="en-US" altLang="zh-CN" b="1" dirty="0">
                <a:solidFill>
                  <a:schemeClr val="bg1"/>
                </a:solidFill>
                <a:latin typeface="Microsoft YaHei UI" panose="020B0503020204020204" pitchFamily="34" charset="-122"/>
                <a:ea typeface="Microsoft YaHei UI" panose="020B0503020204020204" pitchFamily="34" charset="-122"/>
              </a:rPr>
              <a:t>7</a:t>
            </a:r>
            <a:r>
              <a:rPr lang="zh-CN" altLang="en-US" b="1" dirty="0">
                <a:solidFill>
                  <a:schemeClr val="bg1"/>
                </a:solidFill>
                <a:latin typeface="Microsoft YaHei UI" panose="020B0503020204020204" pitchFamily="34" charset="-122"/>
                <a:ea typeface="Microsoft YaHei UI" panose="020B0503020204020204" pitchFamily="34" charset="-122"/>
              </a:rPr>
              <a:t>月</a:t>
            </a:r>
            <a:r>
              <a:rPr lang="en-US" altLang="zh-CN" b="1" dirty="0">
                <a:solidFill>
                  <a:schemeClr val="bg1"/>
                </a:solidFill>
                <a:latin typeface="Microsoft YaHei UI" panose="020B0503020204020204" pitchFamily="34" charset="-122"/>
                <a:ea typeface="Microsoft YaHei UI" panose="020B0503020204020204" pitchFamily="34" charset="-122"/>
              </a:rPr>
              <a:t>14</a:t>
            </a:r>
            <a:r>
              <a:rPr lang="zh-CN" altLang="en-US" b="1" dirty="0">
                <a:solidFill>
                  <a:schemeClr val="bg1"/>
                </a:solidFill>
                <a:latin typeface="Microsoft YaHei UI" panose="020B0503020204020204" pitchFamily="34" charset="-122"/>
                <a:ea typeface="Microsoft YaHei UI" panose="020B0503020204020204" pitchFamily="34" charset="-122"/>
              </a:rPr>
              <a:t>日凌晨</a:t>
            </a:r>
            <a:r>
              <a:rPr lang="zh-CN" altLang="en-US" dirty="0">
                <a:solidFill>
                  <a:schemeClr val="bg1"/>
                </a:solidFill>
                <a:latin typeface="Microsoft YaHei UI" panose="020B0503020204020204" pitchFamily="34" charset="-122"/>
                <a:ea typeface="Microsoft YaHei UI" panose="020B0503020204020204" pitchFamily="34" charset="-122"/>
              </a:rPr>
              <a:t>，</a:t>
            </a:r>
            <a:r>
              <a:rPr lang="en-US" altLang="zh-CN" dirty="0">
                <a:solidFill>
                  <a:schemeClr val="bg1"/>
                </a:solidFill>
                <a:latin typeface="Microsoft YaHei UI" panose="020B0503020204020204" pitchFamily="34" charset="-122"/>
                <a:ea typeface="Microsoft YaHei UI" panose="020B0503020204020204" pitchFamily="34" charset="-122"/>
              </a:rPr>
              <a:t>PSP</a:t>
            </a:r>
            <a:r>
              <a:rPr lang="zh-CN" altLang="en-US" dirty="0">
                <a:solidFill>
                  <a:schemeClr val="bg1"/>
                </a:solidFill>
                <a:latin typeface="Microsoft YaHei UI" panose="020B0503020204020204" pitchFamily="34" charset="-122"/>
                <a:ea typeface="Microsoft YaHei UI" panose="020B0503020204020204" pitchFamily="34" charset="-122"/>
              </a:rPr>
              <a:t>计划正处于测试期间，庞立凤于</a:t>
            </a:r>
            <a:r>
              <a:rPr lang="en-US" altLang="zh-CN" dirty="0">
                <a:solidFill>
                  <a:schemeClr val="bg1"/>
                </a:solidFill>
                <a:latin typeface="Microsoft YaHei UI" panose="020B0503020204020204" pitchFamily="34" charset="-122"/>
                <a:ea typeface="Microsoft YaHei UI" panose="020B0503020204020204" pitchFamily="34" charset="-122"/>
              </a:rPr>
              <a:t>5:20</a:t>
            </a:r>
            <a:r>
              <a:rPr lang="zh-CN" altLang="en-US" dirty="0">
                <a:solidFill>
                  <a:schemeClr val="bg1"/>
                </a:solidFill>
                <a:latin typeface="Microsoft YaHei UI" panose="020B0503020204020204" pitchFamily="34" charset="-122"/>
                <a:ea typeface="Microsoft YaHei UI" panose="020B0503020204020204" pitchFamily="34" charset="-122"/>
              </a:rPr>
              <a:t>，卫申权于</a:t>
            </a:r>
            <a:r>
              <a:rPr lang="en-US" altLang="zh-CN" dirty="0">
                <a:solidFill>
                  <a:schemeClr val="bg1"/>
                </a:solidFill>
                <a:latin typeface="Microsoft YaHei UI" panose="020B0503020204020204" pitchFamily="34" charset="-122"/>
                <a:ea typeface="Microsoft YaHei UI" panose="020B0503020204020204" pitchFamily="34" charset="-122"/>
              </a:rPr>
              <a:t>6:43</a:t>
            </a:r>
            <a:r>
              <a:rPr lang="zh-CN" altLang="en-US" dirty="0">
                <a:solidFill>
                  <a:schemeClr val="bg1"/>
                </a:solidFill>
                <a:latin typeface="Microsoft YaHei UI" panose="020B0503020204020204" pitchFamily="34" charset="-122"/>
                <a:ea typeface="Microsoft YaHei UI" panose="020B0503020204020204" pitchFamily="34" charset="-122"/>
              </a:rPr>
              <a:t>各自独立上报了一颗可疑的超新星目标。后由金彰伟验证为一颗</a:t>
            </a:r>
            <a:r>
              <a:rPr lang="en-US" altLang="zh-CN" dirty="0">
                <a:solidFill>
                  <a:schemeClr val="bg1"/>
                </a:solidFill>
                <a:latin typeface="Microsoft YaHei UI" panose="020B0503020204020204" pitchFamily="34" charset="-122"/>
                <a:ea typeface="Microsoft YaHei UI" panose="020B0503020204020204" pitchFamily="34" charset="-122"/>
              </a:rPr>
              <a:t>3</a:t>
            </a:r>
            <a:r>
              <a:rPr lang="zh-CN" altLang="en-US" dirty="0">
                <a:solidFill>
                  <a:schemeClr val="bg1"/>
                </a:solidFill>
                <a:latin typeface="Microsoft YaHei UI" panose="020B0503020204020204" pitchFamily="34" charset="-122"/>
                <a:ea typeface="Microsoft YaHei UI" panose="020B0503020204020204" pitchFamily="34" charset="-122"/>
              </a:rPr>
              <a:t>天前刚发现的已知超新星。</a:t>
            </a:r>
            <a:endParaRPr lang="en-US" altLang="zh-CN" dirty="0">
              <a:solidFill>
                <a:schemeClr val="bg1"/>
              </a:solidFill>
              <a:latin typeface="Microsoft YaHei UI" panose="020B0503020204020204" pitchFamily="34" charset="-122"/>
              <a:ea typeface="Microsoft YaHei UI" panose="020B0503020204020204" pitchFamily="34" charset="-122"/>
            </a:endParaRPr>
          </a:p>
        </p:txBody>
      </p:sp>
      <p:sp>
        <p:nvSpPr>
          <p:cNvPr id="14" name="矩形 2"/>
          <p:cNvSpPr/>
          <p:nvPr/>
        </p:nvSpPr>
        <p:spPr>
          <a:xfrm rot="5400000" flipH="1">
            <a:off x="-1032925" y="2325152"/>
            <a:ext cx="5671361" cy="2497694"/>
          </a:xfrm>
          <a:custGeom>
            <a:avLst/>
            <a:gdLst/>
            <a:ahLst/>
            <a:cxnLst/>
            <a:rect l="l" t="t" r="r" b="b"/>
            <a:pathLst>
              <a:path w="7590151" h="3240360">
                <a:moveTo>
                  <a:pt x="1620180" y="0"/>
                </a:moveTo>
                <a:cubicBezTo>
                  <a:pt x="2278948" y="0"/>
                  <a:pt x="2845888" y="393168"/>
                  <a:pt x="3097941" y="958193"/>
                </a:cubicBezTo>
                <a:lnTo>
                  <a:pt x="3098072" y="958193"/>
                </a:lnTo>
                <a:cubicBezTo>
                  <a:pt x="3396017" y="1214402"/>
                  <a:pt x="3933309" y="1384501"/>
                  <a:pt x="4546440" y="1384501"/>
                </a:cubicBezTo>
                <a:cubicBezTo>
                  <a:pt x="5102087" y="1384501"/>
                  <a:pt x="5595448" y="1244803"/>
                  <a:pt x="5903768" y="1026403"/>
                </a:cubicBezTo>
                <a:cubicBezTo>
                  <a:pt x="6082157" y="862178"/>
                  <a:pt x="6320464" y="762555"/>
                  <a:pt x="6582039" y="762555"/>
                </a:cubicBezTo>
                <a:cubicBezTo>
                  <a:pt x="7138804" y="762555"/>
                  <a:pt x="7590151" y="1213902"/>
                  <a:pt x="7590151" y="1770667"/>
                </a:cubicBezTo>
                <a:cubicBezTo>
                  <a:pt x="7590151" y="2327432"/>
                  <a:pt x="7138804" y="2778779"/>
                  <a:pt x="6582039" y="2778779"/>
                </a:cubicBezTo>
                <a:cubicBezTo>
                  <a:pt x="6378610" y="2778779"/>
                  <a:pt x="6189255" y="2718524"/>
                  <a:pt x="6031180" y="2614377"/>
                </a:cubicBezTo>
                <a:lnTo>
                  <a:pt x="6025214" y="2614377"/>
                </a:lnTo>
                <a:lnTo>
                  <a:pt x="6018143" y="2606422"/>
                </a:lnTo>
                <a:cubicBezTo>
                  <a:pt x="5945686" y="2557456"/>
                  <a:pt x="5879947" y="2499306"/>
                  <a:pt x="5823306" y="2433018"/>
                </a:cubicBezTo>
                <a:cubicBezTo>
                  <a:pt x="5515437" y="2211718"/>
                  <a:pt x="5018750" y="2069853"/>
                  <a:pt x="4458811" y="2069853"/>
                </a:cubicBezTo>
                <a:cubicBezTo>
                  <a:pt x="3782126" y="2069853"/>
                  <a:pt x="3197817" y="2277043"/>
                  <a:pt x="2925134" y="2577557"/>
                </a:cubicBezTo>
                <a:cubicBezTo>
                  <a:pt x="2631694" y="2979912"/>
                  <a:pt x="2156352" y="3240360"/>
                  <a:pt x="1620180" y="3240360"/>
                </a:cubicBezTo>
                <a:cubicBezTo>
                  <a:pt x="725379" y="3240360"/>
                  <a:pt x="0" y="2514981"/>
                  <a:pt x="0" y="1620180"/>
                </a:cubicBezTo>
                <a:cubicBezTo>
                  <a:pt x="0" y="725379"/>
                  <a:pt x="725379" y="0"/>
                  <a:pt x="1620180" y="0"/>
                </a:cubicBezTo>
                <a:close/>
              </a:path>
            </a:pathLst>
          </a:custGeom>
          <a:solidFill>
            <a:srgbClr val="ED7D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5" name="矩形 2"/>
          <p:cNvSpPr/>
          <p:nvPr/>
        </p:nvSpPr>
        <p:spPr>
          <a:xfrm rot="9005525" flipH="1">
            <a:off x="350832" y="3135805"/>
            <a:ext cx="5671361" cy="2497694"/>
          </a:xfrm>
          <a:custGeom>
            <a:avLst/>
            <a:gdLst/>
            <a:ahLst/>
            <a:cxnLst/>
            <a:rect l="l" t="t" r="r" b="b"/>
            <a:pathLst>
              <a:path w="7590151" h="3240360">
                <a:moveTo>
                  <a:pt x="1620180" y="0"/>
                </a:moveTo>
                <a:cubicBezTo>
                  <a:pt x="2278948" y="0"/>
                  <a:pt x="2845888" y="393168"/>
                  <a:pt x="3097941" y="958193"/>
                </a:cubicBezTo>
                <a:lnTo>
                  <a:pt x="3098072" y="958193"/>
                </a:lnTo>
                <a:cubicBezTo>
                  <a:pt x="3396017" y="1214402"/>
                  <a:pt x="3933309" y="1384501"/>
                  <a:pt x="4546440" y="1384501"/>
                </a:cubicBezTo>
                <a:cubicBezTo>
                  <a:pt x="5102087" y="1384501"/>
                  <a:pt x="5595448" y="1244803"/>
                  <a:pt x="5903768" y="1026403"/>
                </a:cubicBezTo>
                <a:cubicBezTo>
                  <a:pt x="6082157" y="862178"/>
                  <a:pt x="6320464" y="762555"/>
                  <a:pt x="6582039" y="762555"/>
                </a:cubicBezTo>
                <a:cubicBezTo>
                  <a:pt x="7138804" y="762555"/>
                  <a:pt x="7590151" y="1213902"/>
                  <a:pt x="7590151" y="1770667"/>
                </a:cubicBezTo>
                <a:cubicBezTo>
                  <a:pt x="7590151" y="2327432"/>
                  <a:pt x="7138804" y="2778779"/>
                  <a:pt x="6582039" y="2778779"/>
                </a:cubicBezTo>
                <a:cubicBezTo>
                  <a:pt x="6378610" y="2778779"/>
                  <a:pt x="6189255" y="2718524"/>
                  <a:pt x="6031180" y="2614377"/>
                </a:cubicBezTo>
                <a:lnTo>
                  <a:pt x="6025214" y="2614377"/>
                </a:lnTo>
                <a:lnTo>
                  <a:pt x="6018143" y="2606422"/>
                </a:lnTo>
                <a:cubicBezTo>
                  <a:pt x="5945686" y="2557456"/>
                  <a:pt x="5879947" y="2499306"/>
                  <a:pt x="5823306" y="2433018"/>
                </a:cubicBezTo>
                <a:cubicBezTo>
                  <a:pt x="5515437" y="2211718"/>
                  <a:pt x="5018750" y="2069853"/>
                  <a:pt x="4458811" y="2069853"/>
                </a:cubicBezTo>
                <a:cubicBezTo>
                  <a:pt x="3782126" y="2069853"/>
                  <a:pt x="3197817" y="2277043"/>
                  <a:pt x="2925134" y="2577557"/>
                </a:cubicBezTo>
                <a:cubicBezTo>
                  <a:pt x="2631694" y="2979912"/>
                  <a:pt x="2156352" y="3240360"/>
                  <a:pt x="1620180" y="3240360"/>
                </a:cubicBezTo>
                <a:cubicBezTo>
                  <a:pt x="725379" y="3240360"/>
                  <a:pt x="0" y="2514981"/>
                  <a:pt x="0" y="1620180"/>
                </a:cubicBezTo>
                <a:cubicBezTo>
                  <a:pt x="0" y="725379"/>
                  <a:pt x="725379" y="0"/>
                  <a:pt x="1620180" y="0"/>
                </a:cubicBezTo>
                <a:close/>
              </a:path>
            </a:pathLst>
          </a:custGeom>
          <a:solidFill>
            <a:srgbClr val="ED7D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 name="矩形 2"/>
          <p:cNvSpPr/>
          <p:nvPr/>
        </p:nvSpPr>
        <p:spPr>
          <a:xfrm rot="11111815" flipH="1">
            <a:off x="664050" y="4100319"/>
            <a:ext cx="5671361" cy="2497694"/>
          </a:xfrm>
          <a:custGeom>
            <a:avLst/>
            <a:gdLst/>
            <a:ahLst/>
            <a:cxnLst/>
            <a:rect l="l" t="t" r="r" b="b"/>
            <a:pathLst>
              <a:path w="7590151" h="3240360">
                <a:moveTo>
                  <a:pt x="1620180" y="0"/>
                </a:moveTo>
                <a:cubicBezTo>
                  <a:pt x="2278948" y="0"/>
                  <a:pt x="2845888" y="393168"/>
                  <a:pt x="3097941" y="958193"/>
                </a:cubicBezTo>
                <a:lnTo>
                  <a:pt x="3098072" y="958193"/>
                </a:lnTo>
                <a:cubicBezTo>
                  <a:pt x="3396017" y="1214402"/>
                  <a:pt x="3933309" y="1384501"/>
                  <a:pt x="4546440" y="1384501"/>
                </a:cubicBezTo>
                <a:cubicBezTo>
                  <a:pt x="5102087" y="1384501"/>
                  <a:pt x="5595448" y="1244803"/>
                  <a:pt x="5903768" y="1026403"/>
                </a:cubicBezTo>
                <a:cubicBezTo>
                  <a:pt x="6082157" y="862178"/>
                  <a:pt x="6320464" y="762555"/>
                  <a:pt x="6582039" y="762555"/>
                </a:cubicBezTo>
                <a:cubicBezTo>
                  <a:pt x="7138804" y="762555"/>
                  <a:pt x="7590151" y="1213902"/>
                  <a:pt x="7590151" y="1770667"/>
                </a:cubicBezTo>
                <a:cubicBezTo>
                  <a:pt x="7590151" y="2327432"/>
                  <a:pt x="7138804" y="2778779"/>
                  <a:pt x="6582039" y="2778779"/>
                </a:cubicBezTo>
                <a:cubicBezTo>
                  <a:pt x="6378610" y="2778779"/>
                  <a:pt x="6189255" y="2718524"/>
                  <a:pt x="6031180" y="2614377"/>
                </a:cubicBezTo>
                <a:lnTo>
                  <a:pt x="6025214" y="2614377"/>
                </a:lnTo>
                <a:lnTo>
                  <a:pt x="6018143" y="2606422"/>
                </a:lnTo>
                <a:cubicBezTo>
                  <a:pt x="5945686" y="2557456"/>
                  <a:pt x="5879947" y="2499306"/>
                  <a:pt x="5823306" y="2433018"/>
                </a:cubicBezTo>
                <a:cubicBezTo>
                  <a:pt x="5515437" y="2211718"/>
                  <a:pt x="5018750" y="2069853"/>
                  <a:pt x="4458811" y="2069853"/>
                </a:cubicBezTo>
                <a:cubicBezTo>
                  <a:pt x="3782126" y="2069853"/>
                  <a:pt x="3197817" y="2277043"/>
                  <a:pt x="2925134" y="2577557"/>
                </a:cubicBezTo>
                <a:cubicBezTo>
                  <a:pt x="2631694" y="2979912"/>
                  <a:pt x="2156352" y="3240360"/>
                  <a:pt x="1620180" y="3240360"/>
                </a:cubicBezTo>
                <a:cubicBezTo>
                  <a:pt x="725379" y="3240360"/>
                  <a:pt x="0" y="2514981"/>
                  <a:pt x="0" y="1620180"/>
                </a:cubicBezTo>
                <a:cubicBezTo>
                  <a:pt x="0" y="725379"/>
                  <a:pt x="725379" y="0"/>
                  <a:pt x="1620180" y="0"/>
                </a:cubicBezTo>
                <a:close/>
              </a:path>
            </a:pathLst>
          </a:custGeom>
          <a:solidFill>
            <a:srgbClr val="ED7D3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 name="文本框 1"/>
          <p:cNvSpPr txBox="1"/>
          <p:nvPr/>
        </p:nvSpPr>
        <p:spPr>
          <a:xfrm>
            <a:off x="1460063" y="983993"/>
            <a:ext cx="685383" cy="923330"/>
          </a:xfrm>
          <a:prstGeom prst="rect">
            <a:avLst/>
          </a:prstGeom>
          <a:noFill/>
        </p:spPr>
        <p:txBody>
          <a:bodyPr wrap="square" rtlCol="0">
            <a:spAutoFit/>
          </a:bodyPr>
          <a:lstStyle/>
          <a:p>
            <a:r>
              <a:rPr lang="en-US" altLang="zh-CN" sz="5400" dirty="0" smtClean="0">
                <a:solidFill>
                  <a:schemeClr val="bg1"/>
                </a:solidFill>
                <a:latin typeface="DFGothic-EB" panose="02010609010101010101" pitchFamily="1" charset="-128"/>
                <a:ea typeface="DFGothic-EB" panose="02010609010101010101" pitchFamily="1" charset="-128"/>
              </a:rPr>
              <a:t>1</a:t>
            </a:r>
            <a:endParaRPr lang="zh-CN" altLang="en-US" sz="5400" dirty="0">
              <a:solidFill>
                <a:schemeClr val="bg1"/>
              </a:solidFill>
              <a:latin typeface="DFGothic-EB" panose="02010609010101010101" pitchFamily="1" charset="-128"/>
              <a:ea typeface="DFGothic-EB" panose="02010609010101010101" pitchFamily="1" charset="-128"/>
            </a:endParaRPr>
          </a:p>
        </p:txBody>
      </p:sp>
      <p:sp>
        <p:nvSpPr>
          <p:cNvPr id="17" name="文本框 16"/>
          <p:cNvSpPr txBox="1"/>
          <p:nvPr/>
        </p:nvSpPr>
        <p:spPr>
          <a:xfrm>
            <a:off x="4686878" y="2748863"/>
            <a:ext cx="685383" cy="923330"/>
          </a:xfrm>
          <a:prstGeom prst="rect">
            <a:avLst/>
          </a:prstGeom>
          <a:noFill/>
        </p:spPr>
        <p:txBody>
          <a:bodyPr wrap="square" rtlCol="0">
            <a:spAutoFit/>
          </a:bodyPr>
          <a:lstStyle/>
          <a:p>
            <a:r>
              <a:rPr lang="en-US" altLang="zh-CN" sz="5400" dirty="0" smtClean="0">
                <a:solidFill>
                  <a:schemeClr val="bg1"/>
                </a:solidFill>
                <a:latin typeface="DFGothic-EB" panose="02010609010101010101" pitchFamily="1" charset="-128"/>
                <a:ea typeface="DFGothic-EB" panose="02010609010101010101" pitchFamily="1" charset="-128"/>
              </a:rPr>
              <a:t>2</a:t>
            </a:r>
            <a:endParaRPr lang="zh-CN" altLang="en-US" sz="5400" dirty="0">
              <a:solidFill>
                <a:schemeClr val="bg1"/>
              </a:solidFill>
              <a:latin typeface="DFGothic-EB" panose="02010609010101010101" pitchFamily="1" charset="-128"/>
              <a:ea typeface="DFGothic-EB" panose="02010609010101010101" pitchFamily="1" charset="-128"/>
            </a:endParaRPr>
          </a:p>
        </p:txBody>
      </p:sp>
      <p:sp>
        <p:nvSpPr>
          <p:cNvPr id="18" name="文本框 17"/>
          <p:cNvSpPr txBox="1"/>
          <p:nvPr/>
        </p:nvSpPr>
        <p:spPr>
          <a:xfrm>
            <a:off x="5332620" y="4887501"/>
            <a:ext cx="685383" cy="923330"/>
          </a:xfrm>
          <a:prstGeom prst="rect">
            <a:avLst/>
          </a:prstGeom>
          <a:noFill/>
        </p:spPr>
        <p:txBody>
          <a:bodyPr wrap="square" rtlCol="0">
            <a:spAutoFit/>
          </a:bodyPr>
          <a:lstStyle/>
          <a:p>
            <a:r>
              <a:rPr lang="en-US" altLang="zh-CN" sz="5400" dirty="0" smtClean="0">
                <a:solidFill>
                  <a:schemeClr val="bg1"/>
                </a:solidFill>
                <a:latin typeface="DFGothic-EB" panose="02010609010101010101" pitchFamily="1" charset="-128"/>
                <a:ea typeface="DFGothic-EB" panose="02010609010101010101" pitchFamily="1" charset="-128"/>
              </a:rPr>
              <a:t>3</a:t>
            </a:r>
            <a:endParaRPr lang="zh-CN" altLang="en-US" sz="5400" dirty="0">
              <a:solidFill>
                <a:schemeClr val="bg1"/>
              </a:solidFill>
              <a:latin typeface="DFGothic-EB" panose="02010609010101010101" pitchFamily="1" charset="-128"/>
              <a:ea typeface="DFGothic-EB" panose="02010609010101010101" pitchFamily="1" charset="-128"/>
            </a:endParaRPr>
          </a:p>
        </p:txBody>
      </p:sp>
      <p:sp>
        <p:nvSpPr>
          <p:cNvPr id="19" name="文本框 18"/>
          <p:cNvSpPr txBox="1"/>
          <p:nvPr/>
        </p:nvSpPr>
        <p:spPr>
          <a:xfrm>
            <a:off x="1129625" y="4467935"/>
            <a:ext cx="1739098" cy="1446550"/>
          </a:xfrm>
          <a:prstGeom prst="rect">
            <a:avLst/>
          </a:prstGeom>
          <a:noFill/>
        </p:spPr>
        <p:txBody>
          <a:bodyPr wrap="square" rtlCol="0">
            <a:spAutoFit/>
          </a:bodyPr>
          <a:lstStyle/>
          <a:p>
            <a:r>
              <a:rPr lang="zh-CN" altLang="en-US" sz="4400" b="1" dirty="0">
                <a:solidFill>
                  <a:schemeClr val="bg1"/>
                </a:solidFill>
                <a:latin typeface="Microsoft YaHei UI" panose="020B0503020204020204" pitchFamily="34" charset="-122"/>
                <a:ea typeface="Microsoft YaHei UI" panose="020B0503020204020204" pitchFamily="34" charset="-122"/>
              </a:rPr>
              <a:t>发现不断</a:t>
            </a:r>
          </a:p>
        </p:txBody>
      </p:sp>
    </p:spTree>
    <p:extLst>
      <p:ext uri="{BB962C8B-B14F-4D97-AF65-F5344CB8AC3E}">
        <p14:creationId xmlns:p14="http://schemas.microsoft.com/office/powerpoint/2010/main" val="304944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4" grpId="0" animBg="1"/>
      <p:bldP spid="15" grpId="0" animBg="1"/>
      <p:bldP spid="16" grpId="0" animBg="1"/>
      <p:bldP spid="2"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58685" y="2561428"/>
            <a:ext cx="3015343" cy="1325563"/>
          </a:xfrm>
        </p:spPr>
        <p:txBody>
          <a:bodyPr/>
          <a:lstStyle/>
          <a:p>
            <a:r>
              <a:rPr lang="zh-CN" altLang="en-US" b="1" dirty="0" smtClean="0">
                <a:solidFill>
                  <a:schemeClr val="bg1"/>
                </a:solidFill>
                <a:latin typeface="Microsoft YaHei UI" panose="020B0503020204020204" pitchFamily="34" charset="-122"/>
                <a:ea typeface="Microsoft YaHei UI" panose="020B0503020204020204" pitchFamily="34" charset="-122"/>
              </a:rPr>
              <a:t>第一颗</a:t>
            </a:r>
            <a:r>
              <a:rPr lang="zh-CN" altLang="en-US" b="1" dirty="0" smtClean="0">
                <a:solidFill>
                  <a:srgbClr val="ED7D31"/>
                </a:solidFill>
                <a:latin typeface="Microsoft YaHei UI" panose="020B0503020204020204" pitchFamily="34" charset="-122"/>
                <a:ea typeface="Microsoft YaHei UI" panose="020B0503020204020204" pitchFamily="34" charset="-122"/>
              </a:rPr>
              <a:t>疑似</a:t>
            </a:r>
            <a:endParaRPr lang="zh-CN" altLang="en-US" b="1" dirty="0">
              <a:solidFill>
                <a:srgbClr val="ED7D31"/>
              </a:solidFill>
              <a:latin typeface="Microsoft YaHei UI" panose="020B0503020204020204" pitchFamily="34" charset="-122"/>
              <a:ea typeface="Microsoft YaHei UI" panose="020B0503020204020204" pitchFamily="34" charset="-122"/>
            </a:endParaRPr>
          </a:p>
        </p:txBody>
      </p:sp>
      <p:sp>
        <p:nvSpPr>
          <p:cNvPr id="4" name="燕尾形 3"/>
          <p:cNvSpPr/>
          <p:nvPr/>
        </p:nvSpPr>
        <p:spPr>
          <a:xfrm>
            <a:off x="11342912" y="2561431"/>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p:nvSpPr>
        <p:spPr>
          <a:xfrm rot="10800000">
            <a:off x="702125" y="2530246"/>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4474028" y="2744864"/>
            <a:ext cx="6291944" cy="2739211"/>
          </a:xfrm>
          <a:prstGeom prst="rect">
            <a:avLst/>
          </a:prstGeom>
          <a:noFill/>
        </p:spPr>
        <p:txBody>
          <a:bodyPr wrap="square" rtlCol="0">
            <a:spAutoFit/>
          </a:bodyPr>
          <a:lstStyle/>
          <a:p>
            <a:r>
              <a:rPr lang="en-US" altLang="zh-CN" sz="2000" dirty="0">
                <a:solidFill>
                  <a:schemeClr val="bg1"/>
                </a:solidFill>
                <a:latin typeface="Microsoft YaHei UI" panose="020B0503020204020204" pitchFamily="34" charset="-122"/>
                <a:ea typeface="Microsoft YaHei UI" panose="020B0503020204020204" pitchFamily="34" charset="-122"/>
              </a:rPr>
              <a:t>2015</a:t>
            </a:r>
            <a:r>
              <a:rPr lang="zh-CN" altLang="en-US" sz="2000" dirty="0">
                <a:solidFill>
                  <a:schemeClr val="bg1"/>
                </a:solidFill>
                <a:latin typeface="Microsoft YaHei UI" panose="020B0503020204020204" pitchFamily="34" charset="-122"/>
                <a:ea typeface="Microsoft YaHei UI" panose="020B0503020204020204" pitchFamily="34" charset="-122"/>
              </a:rPr>
              <a:t>年</a:t>
            </a:r>
            <a:r>
              <a:rPr lang="en-US" altLang="zh-CN" sz="2000" dirty="0">
                <a:solidFill>
                  <a:schemeClr val="bg1"/>
                </a:solidFill>
                <a:latin typeface="Microsoft YaHei UI" panose="020B0503020204020204" pitchFamily="34" charset="-122"/>
                <a:ea typeface="Microsoft YaHei UI" panose="020B0503020204020204" pitchFamily="34" charset="-122"/>
              </a:rPr>
              <a:t>9</a:t>
            </a:r>
            <a:r>
              <a:rPr lang="zh-CN" altLang="en-US" sz="2000" dirty="0">
                <a:solidFill>
                  <a:schemeClr val="bg1"/>
                </a:solidFill>
                <a:latin typeface="Microsoft YaHei UI" panose="020B0503020204020204" pitchFamily="34" charset="-122"/>
                <a:ea typeface="Microsoft YaHei UI" panose="020B0503020204020204" pitchFamily="34" charset="-122"/>
              </a:rPr>
              <a:t>月</a:t>
            </a:r>
            <a:r>
              <a:rPr lang="en-US" altLang="zh-CN" sz="2000" dirty="0">
                <a:solidFill>
                  <a:schemeClr val="bg1"/>
                </a:solidFill>
                <a:latin typeface="Microsoft YaHei UI" panose="020B0503020204020204" pitchFamily="34" charset="-122"/>
                <a:ea typeface="Microsoft YaHei UI" panose="020B0503020204020204" pitchFamily="34" charset="-122"/>
              </a:rPr>
              <a:t>12</a:t>
            </a:r>
            <a:r>
              <a:rPr lang="zh-CN" altLang="en-US" sz="2000" dirty="0">
                <a:solidFill>
                  <a:schemeClr val="bg1"/>
                </a:solidFill>
                <a:latin typeface="Microsoft YaHei UI" panose="020B0503020204020204" pitchFamily="34" charset="-122"/>
                <a:ea typeface="Microsoft YaHei UI" panose="020B0503020204020204" pitchFamily="34" charset="-122"/>
              </a:rPr>
              <a:t>日上午，阮建高查验</a:t>
            </a:r>
            <a:r>
              <a:rPr lang="en-US" altLang="zh-CN" sz="2000" dirty="0">
                <a:solidFill>
                  <a:schemeClr val="bg1"/>
                </a:solidFill>
                <a:latin typeface="Microsoft YaHei UI" panose="020B0503020204020204" pitchFamily="34" charset="-122"/>
                <a:ea typeface="Microsoft YaHei UI" panose="020B0503020204020204" pitchFamily="34" charset="-122"/>
              </a:rPr>
              <a:t>PSP</a:t>
            </a:r>
            <a:r>
              <a:rPr lang="zh-CN" altLang="en-US" sz="2000" dirty="0">
                <a:solidFill>
                  <a:schemeClr val="bg1"/>
                </a:solidFill>
                <a:latin typeface="Microsoft YaHei UI" panose="020B0503020204020204" pitchFamily="34" charset="-122"/>
                <a:ea typeface="Microsoft YaHei UI" panose="020B0503020204020204" pitchFamily="34" charset="-122"/>
              </a:rPr>
              <a:t>项目可疑目标时，发现在</a:t>
            </a:r>
            <a:r>
              <a:rPr lang="zh-CN" altLang="en-US" sz="2000" b="1" dirty="0">
                <a:solidFill>
                  <a:srgbClr val="FFC000"/>
                </a:solidFill>
                <a:latin typeface="Microsoft YaHei UI" panose="020B0503020204020204" pitchFamily="34" charset="-122"/>
                <a:ea typeface="Microsoft YaHei UI" panose="020B0503020204020204" pitchFamily="34" charset="-122"/>
              </a:rPr>
              <a:t>廖家铭</a:t>
            </a:r>
            <a:r>
              <a:rPr lang="zh-CN" altLang="en-US" sz="2000" dirty="0">
                <a:solidFill>
                  <a:schemeClr val="bg1"/>
                </a:solidFill>
                <a:latin typeface="Microsoft YaHei UI" panose="020B0503020204020204" pitchFamily="34" charset="-122"/>
                <a:ea typeface="Microsoft YaHei UI" panose="020B0503020204020204" pitchFamily="34" charset="-122"/>
              </a:rPr>
              <a:t>上报的目标非常可疑，后经排查，为真实目标，由徐智坚测量，阮建高上报</a:t>
            </a:r>
            <a:r>
              <a:rPr lang="zh-CN" altLang="en-US" sz="2000" dirty="0" smtClean="0">
                <a:solidFill>
                  <a:schemeClr val="bg1"/>
                </a:solidFill>
                <a:latin typeface="Microsoft YaHei UI" panose="020B0503020204020204" pitchFamily="34" charset="-122"/>
                <a:ea typeface="Microsoft YaHei UI" panose="020B0503020204020204" pitchFamily="34" charset="-122"/>
              </a:rPr>
              <a:t>。</a:t>
            </a:r>
            <a:endParaRPr lang="en-US" altLang="zh-CN" sz="2000" dirty="0">
              <a:solidFill>
                <a:schemeClr val="bg1"/>
              </a:solidFill>
              <a:latin typeface="Microsoft YaHei UI" panose="020B0503020204020204" pitchFamily="34" charset="-122"/>
              <a:ea typeface="Microsoft YaHei UI" panose="020B0503020204020204" pitchFamily="34" charset="-122"/>
            </a:endParaRPr>
          </a:p>
          <a:p>
            <a:pPr algn="r"/>
            <a:endParaRPr lang="en-US" altLang="zh-CN" sz="2800" b="1" dirty="0" smtClean="0">
              <a:solidFill>
                <a:schemeClr val="bg1"/>
              </a:solidFill>
              <a:latin typeface="Microsoft YaHei UI" panose="020B0503020204020204" pitchFamily="34" charset="-122"/>
              <a:ea typeface="Microsoft YaHei UI" panose="020B0503020204020204" pitchFamily="34" charset="-122"/>
            </a:endParaRPr>
          </a:p>
          <a:p>
            <a:pPr algn="r"/>
            <a:r>
              <a:rPr lang="zh-CN" altLang="en-US" sz="2800" b="1" dirty="0" smtClean="0">
                <a:solidFill>
                  <a:schemeClr val="bg1"/>
                </a:solidFill>
                <a:latin typeface="Microsoft YaHei UI" panose="020B0503020204020204" pitchFamily="34" charset="-122"/>
                <a:ea typeface="Microsoft YaHei UI" panose="020B0503020204020204" pitchFamily="34" charset="-122"/>
              </a:rPr>
              <a:t>可惜</a:t>
            </a:r>
            <a:r>
              <a:rPr lang="zh-CN" altLang="en-US" sz="2800" b="1" dirty="0">
                <a:solidFill>
                  <a:schemeClr val="bg1"/>
                </a:solidFill>
                <a:latin typeface="Microsoft YaHei UI" panose="020B0503020204020204" pitchFamily="34" charset="-122"/>
                <a:ea typeface="Microsoft YaHei UI" panose="020B0503020204020204" pitchFamily="34" charset="-122"/>
              </a:rPr>
              <a:t>由于</a:t>
            </a:r>
            <a:r>
              <a:rPr lang="zh-CN" altLang="en-US" sz="2800" b="1" dirty="0">
                <a:solidFill>
                  <a:srgbClr val="FFC000"/>
                </a:solidFill>
                <a:latin typeface="Microsoft YaHei UI" panose="020B0503020204020204" pitchFamily="34" charset="-122"/>
                <a:ea typeface="Microsoft YaHei UI" panose="020B0503020204020204" pitchFamily="34" charset="-122"/>
              </a:rPr>
              <a:t>天气</a:t>
            </a:r>
            <a:r>
              <a:rPr lang="zh-CN" altLang="en-US" sz="2800" b="1" dirty="0" smtClean="0">
                <a:solidFill>
                  <a:srgbClr val="FFC000"/>
                </a:solidFill>
                <a:latin typeface="Microsoft YaHei UI" panose="020B0503020204020204" pitchFamily="34" charset="-122"/>
                <a:ea typeface="Microsoft YaHei UI" panose="020B0503020204020204" pitchFamily="34" charset="-122"/>
              </a:rPr>
              <a:t>原因</a:t>
            </a:r>
            <a:endParaRPr lang="en-US" altLang="zh-CN" sz="2800" b="1" dirty="0" smtClean="0">
              <a:solidFill>
                <a:srgbClr val="FFC000"/>
              </a:solidFill>
              <a:latin typeface="Microsoft YaHei UI" panose="020B0503020204020204" pitchFamily="34" charset="-122"/>
              <a:ea typeface="Microsoft YaHei UI" panose="020B0503020204020204" pitchFamily="34" charset="-122"/>
            </a:endParaRPr>
          </a:p>
          <a:p>
            <a:pPr algn="r"/>
            <a:r>
              <a:rPr lang="zh-CN" altLang="en-US" sz="2800" b="1" dirty="0" smtClean="0">
                <a:solidFill>
                  <a:schemeClr val="bg1"/>
                </a:solidFill>
                <a:latin typeface="Microsoft YaHei UI" panose="020B0503020204020204" pitchFamily="34" charset="-122"/>
                <a:ea typeface="Microsoft YaHei UI" panose="020B0503020204020204" pitchFamily="34" charset="-122"/>
              </a:rPr>
              <a:t>没能及时经由专业</a:t>
            </a:r>
            <a:r>
              <a:rPr lang="zh-CN" altLang="en-US" sz="2800" b="1" dirty="0">
                <a:solidFill>
                  <a:schemeClr val="bg1"/>
                </a:solidFill>
                <a:latin typeface="Microsoft YaHei UI" panose="020B0503020204020204" pitchFamily="34" charset="-122"/>
                <a:ea typeface="Microsoft YaHei UI" panose="020B0503020204020204" pitchFamily="34" charset="-122"/>
              </a:rPr>
              <a:t>天文台进行</a:t>
            </a:r>
            <a:r>
              <a:rPr lang="zh-CN" altLang="en-US" sz="2800" b="1" dirty="0" smtClean="0">
                <a:solidFill>
                  <a:schemeClr val="bg1"/>
                </a:solidFill>
                <a:latin typeface="Microsoft YaHei UI" panose="020B0503020204020204" pitchFamily="34" charset="-122"/>
                <a:ea typeface="Microsoft YaHei UI" panose="020B0503020204020204" pitchFamily="34" charset="-122"/>
              </a:rPr>
              <a:t>观测</a:t>
            </a:r>
            <a:endParaRPr lang="en-US" altLang="zh-CN" sz="2800" b="1" dirty="0" smtClean="0">
              <a:solidFill>
                <a:schemeClr val="bg1"/>
              </a:solidFill>
              <a:latin typeface="Microsoft YaHei UI" panose="020B0503020204020204" pitchFamily="34" charset="-122"/>
              <a:ea typeface="Microsoft YaHei UI" panose="020B0503020204020204" pitchFamily="34" charset="-122"/>
            </a:endParaRPr>
          </a:p>
          <a:p>
            <a:pPr algn="r"/>
            <a:r>
              <a:rPr lang="zh-CN" altLang="en-US" sz="2800" b="1" dirty="0">
                <a:solidFill>
                  <a:srgbClr val="FFC000"/>
                </a:solidFill>
                <a:latin typeface="Microsoft YaHei UI" panose="020B0503020204020204" pitchFamily="34" charset="-122"/>
                <a:ea typeface="Microsoft YaHei UI" panose="020B0503020204020204" pitchFamily="34" charset="-122"/>
              </a:rPr>
              <a:t>无法</a:t>
            </a:r>
            <a:r>
              <a:rPr lang="zh-CN" altLang="en-US" sz="2800" b="1" dirty="0" smtClean="0">
                <a:solidFill>
                  <a:srgbClr val="FFC000"/>
                </a:solidFill>
                <a:latin typeface="Microsoft YaHei UI" panose="020B0503020204020204" pitchFamily="34" charset="-122"/>
                <a:ea typeface="Microsoft YaHei UI" panose="020B0503020204020204" pitchFamily="34" charset="-122"/>
              </a:rPr>
              <a:t>确认</a:t>
            </a:r>
            <a:endParaRPr lang="en-US" altLang="zh-CN" sz="2800" b="1" dirty="0" smtClean="0">
              <a:solidFill>
                <a:srgbClr val="FFC000"/>
              </a:solidFill>
              <a:latin typeface="Microsoft YaHei UI" panose="020B0503020204020204" pitchFamily="34" charset="-122"/>
              <a:ea typeface="Microsoft YaHei UI" panose="020B0503020204020204" pitchFamily="34" charset="-122"/>
            </a:endParaRPr>
          </a:p>
        </p:txBody>
      </p:sp>
      <p:pic>
        <p:nvPicPr>
          <p:cNvPr id="8" name="图片 7"/>
          <p:cNvPicPr>
            <a:picLocks noChangeAspect="1"/>
          </p:cNvPicPr>
          <p:nvPr/>
        </p:nvPicPr>
        <p:blipFill>
          <a:blip r:embed="rId3"/>
          <a:stretch>
            <a:fillRect/>
          </a:stretch>
        </p:blipFill>
        <p:spPr>
          <a:xfrm>
            <a:off x="8098972" y="172129"/>
            <a:ext cx="2667000" cy="210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2878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3"/>
          <a:stretch>
            <a:fillRect/>
          </a:stretch>
        </p:blipFill>
        <p:spPr>
          <a:xfrm>
            <a:off x="416314" y="541056"/>
            <a:ext cx="3567694" cy="4823481"/>
          </a:xfrm>
          <a:prstGeom prst="rect">
            <a:avLst/>
          </a:prstGeom>
          <a:effectLst>
            <a:outerShdw blurRad="50800" dist="38100" dir="2700000" sx="101000" sy="101000" algn="tl" rotWithShape="0">
              <a:schemeClr val="tx1">
                <a:alpha val="40000"/>
              </a:schemeClr>
            </a:outerShdw>
          </a:effectLst>
        </p:spPr>
      </p:pic>
      <p:pic>
        <p:nvPicPr>
          <p:cNvPr id="4" name="图片 3"/>
          <p:cNvPicPr>
            <a:picLocks noChangeAspect="1"/>
          </p:cNvPicPr>
          <p:nvPr/>
        </p:nvPicPr>
        <p:blipFill>
          <a:blip r:embed="rId4"/>
          <a:stretch>
            <a:fillRect/>
          </a:stretch>
        </p:blipFill>
        <p:spPr>
          <a:xfrm>
            <a:off x="4284505" y="574019"/>
            <a:ext cx="4868990" cy="4472114"/>
          </a:xfrm>
          <a:prstGeom prst="rect">
            <a:avLst/>
          </a:prstGeom>
          <a:effectLst>
            <a:outerShdw blurRad="50800" dist="38100" dir="2700000" sx="101000" sy="101000" algn="tl" rotWithShape="0">
              <a:schemeClr val="tx1">
                <a:alpha val="40000"/>
              </a:schemeClr>
            </a:outerShdw>
          </a:effectLst>
        </p:spPr>
      </p:pic>
      <p:pic>
        <p:nvPicPr>
          <p:cNvPr id="6" name="图片 5"/>
          <p:cNvPicPr>
            <a:picLocks noChangeAspect="1"/>
          </p:cNvPicPr>
          <p:nvPr/>
        </p:nvPicPr>
        <p:blipFill>
          <a:blip r:embed="rId5"/>
          <a:stretch>
            <a:fillRect/>
          </a:stretch>
        </p:blipFill>
        <p:spPr>
          <a:xfrm>
            <a:off x="7714136" y="1353754"/>
            <a:ext cx="4143445" cy="5203257"/>
          </a:xfrm>
          <a:prstGeom prst="rect">
            <a:avLst/>
          </a:prstGeom>
          <a:effectLst>
            <a:outerShdw blurRad="50800" dist="38100" dir="2700000" sx="101000" sy="101000" algn="tl" rotWithShape="0">
              <a:schemeClr val="tx1">
                <a:alpha val="40000"/>
              </a:schemeClr>
            </a:outerShdw>
          </a:effectLst>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9032" y="2105413"/>
            <a:ext cx="3331493" cy="4441991"/>
          </a:xfrm>
          <a:prstGeom prst="rect">
            <a:avLst/>
          </a:prstGeom>
          <a:effectLst>
            <a:outerShdw blurRad="50800" dist="38100" dir="2700000" sx="101000" sy="101000" algn="tl" rotWithShape="0">
              <a:schemeClr val="tx1">
                <a:alpha val="40000"/>
              </a:schemeClr>
            </a:outerShdw>
          </a:effectLst>
        </p:spPr>
      </p:pic>
    </p:spTree>
    <p:extLst>
      <p:ext uri="{BB962C8B-B14F-4D97-AF65-F5344CB8AC3E}">
        <p14:creationId xmlns:p14="http://schemas.microsoft.com/office/powerpoint/2010/main" val="6338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19581" y="1404227"/>
            <a:ext cx="3623734" cy="4900408"/>
          </a:xfrm>
        </p:spPr>
        <p:txBody>
          <a:bodyPr>
            <a:noAutofit/>
          </a:bodyPr>
          <a:lstStyle/>
          <a:p>
            <a:pPr algn="r"/>
            <a:r>
              <a:rPr lang="en-US" altLang="zh-CN" sz="3200" b="1" dirty="0" smtClean="0">
                <a:solidFill>
                  <a:schemeClr val="bg1"/>
                </a:solidFill>
                <a:latin typeface="Microsoft YaHei UI" panose="020B0503020204020204" pitchFamily="34" charset="-122"/>
                <a:ea typeface="Microsoft YaHei UI" panose="020B0503020204020204" pitchFamily="34" charset="-122"/>
              </a:rPr>
              <a:t>9.13</a:t>
            </a:r>
            <a:r>
              <a:rPr lang="zh-CN" altLang="en-US" sz="3200" b="1" dirty="0" smtClean="0">
                <a:solidFill>
                  <a:schemeClr val="bg1"/>
                </a:solidFill>
                <a:latin typeface="Microsoft YaHei UI" panose="020B0503020204020204" pitchFamily="34" charset="-122"/>
                <a:ea typeface="Microsoft YaHei UI" panose="020B0503020204020204" pitchFamily="34" charset="-122"/>
              </a:rPr>
              <a:t> </a:t>
            </a:r>
            <a:r>
              <a:rPr lang="en-US" altLang="zh-CN" sz="3200" b="1" dirty="0">
                <a:solidFill>
                  <a:schemeClr val="bg1"/>
                </a:solidFill>
                <a:latin typeface="Microsoft YaHei UI" panose="020B0503020204020204" pitchFamily="34" charset="-122"/>
                <a:ea typeface="Microsoft YaHei UI" panose="020B0503020204020204" pitchFamily="34" charset="-122"/>
              </a:rPr>
              <a:t>2218</a:t>
            </a:r>
            <a:r>
              <a:rPr lang="zh-CN" altLang="en-US" sz="3200" b="1" dirty="0">
                <a:solidFill>
                  <a:schemeClr val="bg1"/>
                </a:solidFill>
                <a:latin typeface="Microsoft YaHei UI" panose="020B0503020204020204" pitchFamily="34" charset="-122"/>
                <a:ea typeface="Microsoft YaHei UI" panose="020B0503020204020204" pitchFamily="34" charset="-122"/>
              </a:rPr>
              <a:t>人</a:t>
            </a:r>
            <a:r>
              <a:rPr lang="en-US" altLang="zh-CN" sz="3200" b="1" dirty="0">
                <a:solidFill>
                  <a:schemeClr val="bg1"/>
                </a:solidFill>
                <a:latin typeface="Microsoft YaHei UI" panose="020B0503020204020204" pitchFamily="34" charset="-122"/>
                <a:ea typeface="Microsoft YaHei UI" panose="020B0503020204020204" pitchFamily="34" charset="-122"/>
              </a:rPr>
              <a:t/>
            </a:r>
            <a:br>
              <a:rPr lang="en-US" altLang="zh-CN" sz="3200" b="1" dirty="0">
                <a:solidFill>
                  <a:schemeClr val="bg1"/>
                </a:solidFill>
                <a:latin typeface="Microsoft YaHei UI" panose="020B0503020204020204" pitchFamily="34" charset="-122"/>
                <a:ea typeface="Microsoft YaHei UI" panose="020B0503020204020204" pitchFamily="34" charset="-122"/>
              </a:rPr>
            </a:br>
            <a:r>
              <a:rPr lang="en-US" altLang="zh-CN" sz="3200" b="1" dirty="0" smtClean="0">
                <a:solidFill>
                  <a:schemeClr val="bg1"/>
                </a:solidFill>
                <a:latin typeface="Microsoft YaHei UI" panose="020B0503020204020204" pitchFamily="34" charset="-122"/>
                <a:ea typeface="Microsoft YaHei UI" panose="020B0503020204020204" pitchFamily="34" charset="-122"/>
              </a:rPr>
              <a:t>9.14</a:t>
            </a:r>
            <a:r>
              <a:rPr lang="zh-CN" altLang="en-US" sz="3200" b="1" dirty="0" smtClean="0">
                <a:solidFill>
                  <a:schemeClr val="bg1"/>
                </a:solidFill>
                <a:latin typeface="Microsoft YaHei UI" panose="020B0503020204020204" pitchFamily="34" charset="-122"/>
                <a:ea typeface="Microsoft YaHei UI" panose="020B0503020204020204" pitchFamily="34" charset="-122"/>
              </a:rPr>
              <a:t> </a:t>
            </a:r>
            <a:r>
              <a:rPr lang="en-US" altLang="zh-CN" sz="3200" b="1" dirty="0">
                <a:solidFill>
                  <a:schemeClr val="bg1"/>
                </a:solidFill>
                <a:latin typeface="Microsoft YaHei UI" panose="020B0503020204020204" pitchFamily="34" charset="-122"/>
                <a:ea typeface="Microsoft YaHei UI" panose="020B0503020204020204" pitchFamily="34" charset="-122"/>
              </a:rPr>
              <a:t>4993</a:t>
            </a:r>
            <a:r>
              <a:rPr lang="zh-CN" altLang="en-US" sz="3200" b="1" dirty="0">
                <a:solidFill>
                  <a:schemeClr val="bg1"/>
                </a:solidFill>
                <a:latin typeface="Microsoft YaHei UI" panose="020B0503020204020204" pitchFamily="34" charset="-122"/>
                <a:ea typeface="Microsoft YaHei UI" panose="020B0503020204020204" pitchFamily="34" charset="-122"/>
              </a:rPr>
              <a:t>人</a:t>
            </a:r>
            <a:r>
              <a:rPr lang="en-US" altLang="zh-CN" sz="3200" b="1" dirty="0">
                <a:solidFill>
                  <a:schemeClr val="bg1"/>
                </a:solidFill>
                <a:latin typeface="Microsoft YaHei UI" panose="020B0503020204020204" pitchFamily="34" charset="-122"/>
                <a:ea typeface="Microsoft YaHei UI" panose="020B0503020204020204" pitchFamily="34" charset="-122"/>
              </a:rPr>
              <a:t/>
            </a:r>
            <a:br>
              <a:rPr lang="en-US" altLang="zh-CN" sz="3200" b="1" dirty="0">
                <a:solidFill>
                  <a:schemeClr val="bg1"/>
                </a:solidFill>
                <a:latin typeface="Microsoft YaHei UI" panose="020B0503020204020204" pitchFamily="34" charset="-122"/>
                <a:ea typeface="Microsoft YaHei UI" panose="020B0503020204020204" pitchFamily="34" charset="-122"/>
              </a:rPr>
            </a:br>
            <a:r>
              <a:rPr lang="en-US" altLang="zh-CN" sz="3200" b="1" dirty="0" smtClean="0">
                <a:solidFill>
                  <a:schemeClr val="bg1"/>
                </a:solidFill>
                <a:latin typeface="Microsoft YaHei UI" panose="020B0503020204020204" pitchFamily="34" charset="-122"/>
                <a:ea typeface="Microsoft YaHei UI" panose="020B0503020204020204" pitchFamily="34" charset="-122"/>
              </a:rPr>
              <a:t>9.15  </a:t>
            </a:r>
            <a:r>
              <a:rPr lang="zh-CN" altLang="en-US" sz="3200" b="1" dirty="0" smtClean="0">
                <a:solidFill>
                  <a:schemeClr val="bg1"/>
                </a:solidFill>
                <a:latin typeface="Microsoft YaHei UI" panose="020B0503020204020204" pitchFamily="34" charset="-122"/>
                <a:ea typeface="Microsoft YaHei UI" panose="020B0503020204020204" pitchFamily="34" charset="-122"/>
              </a:rPr>
              <a:t> </a:t>
            </a:r>
            <a:r>
              <a:rPr lang="en-US" altLang="zh-CN" sz="3200" b="1" dirty="0">
                <a:solidFill>
                  <a:schemeClr val="bg1"/>
                </a:solidFill>
                <a:latin typeface="Microsoft YaHei UI" panose="020B0503020204020204" pitchFamily="34" charset="-122"/>
                <a:ea typeface="Microsoft YaHei UI" panose="020B0503020204020204" pitchFamily="34" charset="-122"/>
              </a:rPr>
              <a:t>798</a:t>
            </a:r>
            <a:r>
              <a:rPr lang="zh-CN" altLang="en-US" sz="3200" b="1" dirty="0" smtClean="0">
                <a:solidFill>
                  <a:schemeClr val="bg1"/>
                </a:solidFill>
                <a:latin typeface="Microsoft YaHei UI" panose="020B0503020204020204" pitchFamily="34" charset="-122"/>
                <a:ea typeface="Microsoft YaHei UI" panose="020B0503020204020204" pitchFamily="34" charset="-122"/>
              </a:rPr>
              <a:t>人</a:t>
            </a:r>
            <a:r>
              <a:rPr lang="en-US" altLang="zh-CN" sz="3200" b="1" dirty="0" smtClean="0">
                <a:solidFill>
                  <a:schemeClr val="bg1"/>
                </a:solidFill>
                <a:latin typeface="Microsoft YaHei UI" panose="020B0503020204020204" pitchFamily="34" charset="-122"/>
                <a:ea typeface="Microsoft YaHei UI" panose="020B0503020204020204" pitchFamily="34" charset="-122"/>
              </a:rPr>
              <a:t/>
            </a:r>
            <a:br>
              <a:rPr lang="en-US" altLang="zh-CN" sz="3200" b="1" dirty="0" smtClean="0">
                <a:solidFill>
                  <a:schemeClr val="bg1"/>
                </a:solidFill>
                <a:latin typeface="Microsoft YaHei UI" panose="020B0503020204020204" pitchFamily="34" charset="-122"/>
                <a:ea typeface="Microsoft YaHei UI" panose="020B0503020204020204" pitchFamily="34" charset="-122"/>
              </a:rPr>
            </a:br>
            <a:r>
              <a:rPr lang="en-US" altLang="zh-CN" sz="2000" dirty="0" smtClean="0">
                <a:solidFill>
                  <a:schemeClr val="bg1"/>
                </a:solidFill>
                <a:latin typeface="Microsoft YaHei UI" panose="020B0503020204020204" pitchFamily="34" charset="-122"/>
                <a:ea typeface="Microsoft YaHei UI" panose="020B0503020204020204" pitchFamily="34" charset="-122"/>
              </a:rPr>
              <a:t>(</a:t>
            </a:r>
            <a:r>
              <a:rPr lang="zh-CN" altLang="en-US" sz="2000" dirty="0">
                <a:solidFill>
                  <a:schemeClr val="bg1"/>
                </a:solidFill>
                <a:latin typeface="Microsoft YaHei UI" panose="020B0503020204020204" pitchFamily="34" charset="-122"/>
                <a:ea typeface="Microsoft YaHei UI" panose="020B0503020204020204" pitchFamily="34" charset="-122"/>
              </a:rPr>
              <a:t>单日注册</a:t>
            </a:r>
            <a:r>
              <a:rPr lang="en-US" altLang="zh-CN" sz="2000" dirty="0" smtClean="0">
                <a:solidFill>
                  <a:schemeClr val="bg1"/>
                </a:solidFill>
                <a:latin typeface="Microsoft YaHei UI" panose="020B0503020204020204" pitchFamily="34" charset="-122"/>
                <a:ea typeface="Microsoft YaHei UI" panose="020B0503020204020204" pitchFamily="34" charset="-122"/>
              </a:rPr>
              <a:t>)</a:t>
            </a:r>
            <a:br>
              <a:rPr lang="en-US" altLang="zh-CN" sz="2000" dirty="0" smtClean="0">
                <a:solidFill>
                  <a:schemeClr val="bg1"/>
                </a:solidFill>
                <a:latin typeface="Microsoft YaHei UI" panose="020B0503020204020204" pitchFamily="34" charset="-122"/>
                <a:ea typeface="Microsoft YaHei UI" panose="020B0503020204020204" pitchFamily="34" charset="-122"/>
              </a:rPr>
            </a:br>
            <a:r>
              <a:rPr lang="en-US" altLang="zh-CN" sz="2400" b="1" dirty="0">
                <a:solidFill>
                  <a:schemeClr val="bg1"/>
                </a:solidFill>
                <a:latin typeface="Microsoft YaHei UI" panose="020B0503020204020204" pitchFamily="34" charset="-122"/>
                <a:ea typeface="Microsoft YaHei UI" panose="020B0503020204020204" pitchFamily="34" charset="-122"/>
              </a:rPr>
              <a:t/>
            </a:r>
            <a:br>
              <a:rPr lang="en-US" altLang="zh-CN" sz="2400" b="1" dirty="0">
                <a:solidFill>
                  <a:schemeClr val="bg1"/>
                </a:solidFill>
                <a:latin typeface="Microsoft YaHei UI" panose="020B0503020204020204" pitchFamily="34" charset="-122"/>
                <a:ea typeface="Microsoft YaHei UI" panose="020B0503020204020204" pitchFamily="34" charset="-122"/>
              </a:rPr>
            </a:br>
            <a:r>
              <a:rPr lang="en-US" altLang="zh-CN" sz="2400" b="1" dirty="0" smtClean="0">
                <a:solidFill>
                  <a:schemeClr val="bg1"/>
                </a:solidFill>
                <a:latin typeface="Microsoft YaHei UI" panose="020B0503020204020204" pitchFamily="34" charset="-122"/>
                <a:ea typeface="Microsoft YaHei UI" panose="020B0503020204020204" pitchFamily="34" charset="-122"/>
              </a:rPr>
              <a:t/>
            </a:r>
            <a:br>
              <a:rPr lang="en-US" altLang="zh-CN" sz="2400" b="1" dirty="0" smtClean="0">
                <a:solidFill>
                  <a:schemeClr val="bg1"/>
                </a:solidFill>
                <a:latin typeface="Microsoft YaHei UI" panose="020B0503020204020204" pitchFamily="34" charset="-122"/>
                <a:ea typeface="Microsoft YaHei UI" panose="020B0503020204020204" pitchFamily="34" charset="-122"/>
              </a:rPr>
            </a:br>
            <a:r>
              <a:rPr lang="en-US" altLang="zh-CN" sz="3600" b="1" dirty="0" smtClean="0">
                <a:solidFill>
                  <a:schemeClr val="bg1"/>
                </a:solidFill>
                <a:latin typeface="Microsoft YaHei UI" panose="020B0503020204020204" pitchFamily="34" charset="-122"/>
                <a:ea typeface="Microsoft YaHei UI" panose="020B0503020204020204" pitchFamily="34" charset="-122"/>
              </a:rPr>
              <a:t>9</a:t>
            </a:r>
            <a:r>
              <a:rPr lang="zh-CN" altLang="en-US" sz="3600" b="1" dirty="0" smtClean="0">
                <a:solidFill>
                  <a:schemeClr val="bg1"/>
                </a:solidFill>
                <a:latin typeface="Microsoft YaHei UI" panose="020B0503020204020204" pitchFamily="34" charset="-122"/>
                <a:ea typeface="Microsoft YaHei UI" panose="020B0503020204020204" pitchFamily="34" charset="-122"/>
              </a:rPr>
              <a:t>月</a:t>
            </a:r>
            <a:r>
              <a:rPr lang="en-US" altLang="zh-CN" sz="3600" b="1" dirty="0" smtClean="0">
                <a:solidFill>
                  <a:schemeClr val="bg1"/>
                </a:solidFill>
                <a:latin typeface="Microsoft YaHei UI" panose="020B0503020204020204" pitchFamily="34" charset="-122"/>
                <a:ea typeface="Microsoft YaHei UI" panose="020B0503020204020204" pitchFamily="34" charset="-122"/>
              </a:rPr>
              <a:t>19</a:t>
            </a:r>
            <a:r>
              <a:rPr lang="zh-CN" altLang="en-US" sz="3600" b="1" dirty="0" smtClean="0">
                <a:solidFill>
                  <a:schemeClr val="bg1"/>
                </a:solidFill>
                <a:latin typeface="Microsoft YaHei UI" panose="020B0503020204020204" pitchFamily="34" charset="-122"/>
                <a:ea typeface="Microsoft YaHei UI" panose="020B0503020204020204" pitchFamily="34" charset="-122"/>
              </a:rPr>
              <a:t>日</a:t>
            </a:r>
            <a:r>
              <a:rPr lang="en-US" altLang="zh-CN" sz="2400" b="1" dirty="0" smtClean="0">
                <a:solidFill>
                  <a:schemeClr val="bg1"/>
                </a:solidFill>
                <a:latin typeface="Microsoft YaHei UI" panose="020B0503020204020204" pitchFamily="34" charset="-122"/>
                <a:ea typeface="Microsoft YaHei UI" panose="020B0503020204020204" pitchFamily="34" charset="-122"/>
              </a:rPr>
              <a:t> </a:t>
            </a:r>
            <a:r>
              <a:rPr lang="en-US" altLang="zh-CN" sz="3200" b="1" dirty="0" smtClean="0">
                <a:solidFill>
                  <a:schemeClr val="bg1"/>
                </a:solidFill>
                <a:latin typeface="Microsoft YaHei UI" panose="020B0503020204020204" pitchFamily="34" charset="-122"/>
                <a:ea typeface="Microsoft YaHei UI" panose="020B0503020204020204" pitchFamily="34" charset="-122"/>
              </a:rPr>
              <a:t/>
            </a:r>
            <a:br>
              <a:rPr lang="en-US" altLang="zh-CN" sz="3200" b="1" dirty="0" smtClean="0">
                <a:solidFill>
                  <a:schemeClr val="bg1"/>
                </a:solidFill>
                <a:latin typeface="Microsoft YaHei UI" panose="020B0503020204020204" pitchFamily="34" charset="-122"/>
                <a:ea typeface="Microsoft YaHei UI" panose="020B0503020204020204" pitchFamily="34" charset="-122"/>
              </a:rPr>
            </a:br>
            <a:r>
              <a:rPr lang="zh-CN" altLang="en-US" sz="2800" b="1" dirty="0" smtClean="0">
                <a:solidFill>
                  <a:schemeClr val="bg1"/>
                </a:solidFill>
                <a:latin typeface="Microsoft YaHei UI" panose="020B0503020204020204" pitchFamily="34" charset="-122"/>
                <a:ea typeface="Microsoft YaHei UI" panose="020B0503020204020204" pitchFamily="34" charset="-122"/>
              </a:rPr>
              <a:t>总注册人数</a:t>
            </a:r>
            <a:r>
              <a:rPr lang="zh-CN" altLang="en-US" sz="3200" b="1" dirty="0" smtClean="0">
                <a:solidFill>
                  <a:schemeClr val="bg1"/>
                </a:solidFill>
                <a:latin typeface="Microsoft YaHei UI" panose="020B0503020204020204" pitchFamily="34" charset="-122"/>
                <a:ea typeface="Microsoft YaHei UI" panose="020B0503020204020204" pitchFamily="34" charset="-122"/>
              </a:rPr>
              <a:t>突破</a:t>
            </a:r>
            <a:r>
              <a:rPr lang="en-US" altLang="zh-CN" sz="3200" b="1" dirty="0" smtClean="0">
                <a:solidFill>
                  <a:schemeClr val="bg1"/>
                </a:solidFill>
                <a:latin typeface="Microsoft YaHei UI" panose="020B0503020204020204" pitchFamily="34" charset="-122"/>
                <a:ea typeface="Microsoft YaHei UI" panose="020B0503020204020204" pitchFamily="34" charset="-122"/>
              </a:rPr>
              <a:t/>
            </a:r>
            <a:br>
              <a:rPr lang="en-US" altLang="zh-CN" sz="3200" b="1" dirty="0" smtClean="0">
                <a:solidFill>
                  <a:schemeClr val="bg1"/>
                </a:solidFill>
                <a:latin typeface="Microsoft YaHei UI" panose="020B0503020204020204" pitchFamily="34" charset="-122"/>
                <a:ea typeface="Microsoft YaHei UI" panose="020B0503020204020204" pitchFamily="34" charset="-122"/>
              </a:rPr>
            </a:br>
            <a:r>
              <a:rPr lang="zh-CN" altLang="en-US" sz="6600" b="1" dirty="0" smtClean="0">
                <a:solidFill>
                  <a:srgbClr val="FFC000"/>
                </a:solidFill>
                <a:latin typeface="Microsoft YaHei UI" panose="020B0503020204020204" pitchFamily="34" charset="-122"/>
                <a:ea typeface="Microsoft YaHei UI" panose="020B0503020204020204" pitchFamily="34" charset="-122"/>
              </a:rPr>
              <a:t>一万人</a:t>
            </a:r>
            <a:r>
              <a:rPr lang="en-US" altLang="zh-CN" sz="4800" b="1" dirty="0" smtClean="0">
                <a:solidFill>
                  <a:srgbClr val="FFC000"/>
                </a:solidFill>
                <a:latin typeface="Microsoft YaHei UI" panose="020B0503020204020204" pitchFamily="34" charset="-122"/>
                <a:ea typeface="Microsoft YaHei UI" panose="020B0503020204020204" pitchFamily="34" charset="-122"/>
              </a:rPr>
              <a:t/>
            </a:r>
            <a:br>
              <a:rPr lang="en-US" altLang="zh-CN" sz="4800" b="1" dirty="0" smtClean="0">
                <a:solidFill>
                  <a:srgbClr val="FFC000"/>
                </a:solidFill>
                <a:latin typeface="Microsoft YaHei UI" panose="020B0503020204020204" pitchFamily="34" charset="-122"/>
                <a:ea typeface="Microsoft YaHei UI" panose="020B0503020204020204" pitchFamily="34" charset="-122"/>
              </a:rPr>
            </a:br>
            <a:endParaRPr lang="en-US" altLang="zh-CN" sz="4000" b="1" dirty="0">
              <a:solidFill>
                <a:srgbClr val="FFC000"/>
              </a:solidFill>
              <a:latin typeface="Microsoft YaHei UI" panose="020B0503020204020204" pitchFamily="34" charset="-122"/>
              <a:ea typeface="Microsoft YaHei UI" panose="020B0503020204020204" pitchFamily="34" charset="-122"/>
            </a:endParaRPr>
          </a:p>
        </p:txBody>
      </p:sp>
      <p:graphicFrame>
        <p:nvGraphicFramePr>
          <p:cNvPr id="4" name="图表 3"/>
          <p:cNvGraphicFramePr>
            <a:graphicFrameLocks/>
          </p:cNvGraphicFramePr>
          <p:nvPr>
            <p:extLst>
              <p:ext uri="{D42A27DB-BD31-4B8C-83A1-F6EECF244321}">
                <p14:modId xmlns:p14="http://schemas.microsoft.com/office/powerpoint/2010/main" val="1395984569"/>
              </p:ext>
            </p:extLst>
          </p:nvPr>
        </p:nvGraphicFramePr>
        <p:xfrm>
          <a:off x="3943315" y="923501"/>
          <a:ext cx="7858124" cy="5314949"/>
        </p:xfrm>
        <a:graphic>
          <a:graphicData uri="http://schemas.openxmlformats.org/drawingml/2006/chart">
            <c:chart xmlns:c="http://schemas.openxmlformats.org/drawingml/2006/chart" xmlns:r="http://schemas.openxmlformats.org/officeDocument/2006/relationships" r:id="rId3"/>
          </a:graphicData>
        </a:graphic>
      </p:graphicFrame>
      <p:sp>
        <p:nvSpPr>
          <p:cNvPr id="5" name="椭圆 4"/>
          <p:cNvSpPr/>
          <p:nvPr/>
        </p:nvSpPr>
        <p:spPr>
          <a:xfrm>
            <a:off x="9998671" y="171690"/>
            <a:ext cx="1490596" cy="1503621"/>
          </a:xfrm>
          <a:prstGeom prst="ellipse">
            <a:avLst/>
          </a:prstGeom>
          <a:solidFill>
            <a:srgbClr val="E8281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9.14</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新增用户</a:t>
            </a: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4993</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a:t>
            </a:r>
            <a:endParaRPr lang="en-US" altLang="zh-CN"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椭圆 5"/>
          <p:cNvSpPr/>
          <p:nvPr/>
        </p:nvSpPr>
        <p:spPr>
          <a:xfrm>
            <a:off x="8961099" y="3854431"/>
            <a:ext cx="1141958" cy="1184968"/>
          </a:xfrm>
          <a:prstGeom prst="ellipse">
            <a:avLst/>
          </a:prstGeom>
          <a:solidFill>
            <a:srgbClr val="E8281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en-US" altLang="zh-CN"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29</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正式上线</a:t>
            </a:r>
            <a:endParaRPr lang="en-US" altLang="zh-CN"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5843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bg1"/>
                </a:solidFill>
                <a:latin typeface="Microsoft YaHei UI" panose="020B0503020204020204" pitchFamily="34" charset="-122"/>
                <a:ea typeface="Microsoft YaHei UI" panose="020B0503020204020204" pitchFamily="34" charset="-122"/>
              </a:rPr>
              <a:t>第一颗超新星确认</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562627" y="1690688"/>
            <a:ext cx="10515600" cy="4351338"/>
          </a:xfrm>
        </p:spPr>
        <p:txBody>
          <a:bodyPr/>
          <a:lstStyle/>
          <a:p>
            <a:r>
              <a:rPr lang="en-US" altLang="zh-CN" dirty="0">
                <a:solidFill>
                  <a:schemeClr val="bg1"/>
                </a:solidFill>
                <a:latin typeface="Microsoft YaHei UI" panose="020B0503020204020204" pitchFamily="34" charset="-122"/>
                <a:ea typeface="Microsoft YaHei UI" panose="020B0503020204020204" pitchFamily="34" charset="-122"/>
              </a:rPr>
              <a:t>10</a:t>
            </a:r>
            <a:r>
              <a:rPr lang="zh-CN" altLang="en-US" dirty="0">
                <a:solidFill>
                  <a:schemeClr val="bg1"/>
                </a:solidFill>
                <a:latin typeface="Microsoft YaHei UI" panose="020B0503020204020204" pitchFamily="34" charset="-122"/>
                <a:ea typeface="Microsoft YaHei UI" panose="020B0503020204020204" pitchFamily="34" charset="-122"/>
              </a:rPr>
              <a:t>月</a:t>
            </a:r>
            <a:r>
              <a:rPr lang="en-US" altLang="zh-CN" dirty="0">
                <a:solidFill>
                  <a:schemeClr val="bg1"/>
                </a:solidFill>
                <a:latin typeface="Microsoft YaHei UI" panose="020B0503020204020204" pitchFamily="34" charset="-122"/>
                <a:ea typeface="Microsoft YaHei UI" panose="020B0503020204020204" pitchFamily="34" charset="-122"/>
              </a:rPr>
              <a:t>3</a:t>
            </a:r>
            <a:r>
              <a:rPr lang="zh-CN" altLang="en-US" dirty="0">
                <a:solidFill>
                  <a:schemeClr val="bg1"/>
                </a:solidFill>
                <a:latin typeface="Microsoft YaHei UI" panose="020B0503020204020204" pitchFamily="34" charset="-122"/>
                <a:ea typeface="Microsoft YaHei UI" panose="020B0503020204020204" pitchFamily="34" charset="-122"/>
              </a:rPr>
              <a:t>日早晨</a:t>
            </a:r>
            <a:r>
              <a:rPr lang="en-US" altLang="zh-CN" dirty="0">
                <a:solidFill>
                  <a:schemeClr val="bg1"/>
                </a:solidFill>
                <a:latin typeface="Microsoft YaHei UI" panose="020B0503020204020204" pitchFamily="34" charset="-122"/>
                <a:ea typeface="Microsoft YaHei UI" panose="020B0503020204020204" pitchFamily="34" charset="-122"/>
              </a:rPr>
              <a:t>,</a:t>
            </a:r>
            <a:r>
              <a:rPr lang="zh-CN" altLang="en-US" dirty="0">
                <a:solidFill>
                  <a:schemeClr val="bg1"/>
                </a:solidFill>
                <a:latin typeface="Microsoft YaHei UI" panose="020B0503020204020204" pitchFamily="34" charset="-122"/>
                <a:ea typeface="Microsoft YaHei UI" panose="020B0503020204020204" pitchFamily="34" charset="-122"/>
              </a:rPr>
              <a:t>半个月前发现第一颗超新星侯选体的廖家铭小朋友在</a:t>
            </a:r>
            <a:r>
              <a:rPr lang="en-US" altLang="zh-CN" dirty="0">
                <a:solidFill>
                  <a:schemeClr val="bg1"/>
                </a:solidFill>
                <a:latin typeface="Microsoft YaHei UI" panose="020B0503020204020204" pitchFamily="34" charset="-122"/>
                <a:ea typeface="Microsoft YaHei UI" panose="020B0503020204020204" pitchFamily="34" charset="-122"/>
              </a:rPr>
              <a:t>PSP</a:t>
            </a:r>
            <a:r>
              <a:rPr lang="zh-CN" altLang="en-US" dirty="0">
                <a:solidFill>
                  <a:schemeClr val="bg1"/>
                </a:solidFill>
                <a:latin typeface="Microsoft YaHei UI" panose="020B0503020204020204" pitchFamily="34" charset="-122"/>
                <a:ea typeface="Microsoft YaHei UI" panose="020B0503020204020204" pitchFamily="34" charset="-122"/>
              </a:rPr>
              <a:t>超新星巡天计划中又发现一颗疑似</a:t>
            </a:r>
            <a:r>
              <a:rPr lang="zh-CN" altLang="en-US" dirty="0" smtClean="0">
                <a:solidFill>
                  <a:schemeClr val="bg1"/>
                </a:solidFill>
                <a:latin typeface="Microsoft YaHei UI" panose="020B0503020204020204" pitchFamily="34" charset="-122"/>
                <a:ea typeface="Microsoft YaHei UI" panose="020B0503020204020204" pitchFamily="34" charset="-122"/>
              </a:rPr>
              <a:t>超新星，孙</a:t>
            </a:r>
            <a:r>
              <a:rPr lang="zh-CN" altLang="en-US" dirty="0">
                <a:solidFill>
                  <a:schemeClr val="bg1"/>
                </a:solidFill>
                <a:latin typeface="Microsoft YaHei UI" panose="020B0503020204020204" pitchFamily="34" charset="-122"/>
                <a:ea typeface="Microsoft YaHei UI" panose="020B0503020204020204" pitchFamily="34" charset="-122"/>
              </a:rPr>
              <a:t>国佑验证确认为一颗未知</a:t>
            </a:r>
            <a:r>
              <a:rPr lang="zh-CN" altLang="en-US" dirty="0" smtClean="0">
                <a:solidFill>
                  <a:schemeClr val="bg1"/>
                </a:solidFill>
                <a:latin typeface="Microsoft YaHei UI" panose="020B0503020204020204" pitchFamily="34" charset="-122"/>
                <a:ea typeface="Microsoft YaHei UI" panose="020B0503020204020204" pitchFamily="34" charset="-122"/>
              </a:rPr>
              <a:t>目标，随后</a:t>
            </a:r>
            <a:r>
              <a:rPr lang="zh-CN" altLang="en-US" dirty="0">
                <a:solidFill>
                  <a:schemeClr val="bg1"/>
                </a:solidFill>
                <a:latin typeface="Microsoft YaHei UI" panose="020B0503020204020204" pitchFamily="34" charset="-122"/>
                <a:ea typeface="Microsoft YaHei UI" panose="020B0503020204020204" pitchFamily="34" charset="-122"/>
              </a:rPr>
              <a:t>测量</a:t>
            </a:r>
            <a:r>
              <a:rPr lang="zh-CN" altLang="en-US" dirty="0" smtClean="0">
                <a:solidFill>
                  <a:schemeClr val="bg1"/>
                </a:solidFill>
                <a:latin typeface="Microsoft YaHei UI" panose="020B0503020204020204" pitchFamily="34" charset="-122"/>
                <a:ea typeface="Microsoft YaHei UI" panose="020B0503020204020204" pitchFamily="34" charset="-122"/>
              </a:rPr>
              <a:t>上报</a:t>
            </a:r>
            <a:r>
              <a:rPr lang="zh-CN" altLang="en-US" dirty="0">
                <a:solidFill>
                  <a:schemeClr val="bg1"/>
                </a:solidFill>
                <a:latin typeface="Microsoft YaHei UI" panose="020B0503020204020204" pitchFamily="34" charset="-122"/>
                <a:ea typeface="Microsoft YaHei UI" panose="020B0503020204020204" pitchFamily="34" charset="-122"/>
              </a:rPr>
              <a:t>。</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7168" y="2753749"/>
            <a:ext cx="4581425" cy="223716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31" y="3036582"/>
            <a:ext cx="6978933" cy="275543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058" y="3806845"/>
            <a:ext cx="5841304" cy="2708653"/>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545" y="5469862"/>
            <a:ext cx="6019048" cy="1047619"/>
          </a:xfrm>
          <a:prstGeom prst="rect">
            <a:avLst/>
          </a:prstGeom>
        </p:spPr>
      </p:pic>
      <p:sp>
        <p:nvSpPr>
          <p:cNvPr id="8" name="爆炸形 2 7"/>
          <p:cNvSpPr/>
          <p:nvPr/>
        </p:nvSpPr>
        <p:spPr>
          <a:xfrm rot="20509714">
            <a:off x="6464858" y="619269"/>
            <a:ext cx="5263554" cy="3311061"/>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3200" dirty="0" smtClean="0">
                <a:latin typeface="微软雅黑" panose="020B0503020204020204" pitchFamily="34" charset="-122"/>
                <a:ea typeface="微软雅黑" panose="020B0503020204020204" pitchFamily="34" charset="-122"/>
              </a:rPr>
              <a:t>超新星确认</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61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1"/>
                </a:solidFill>
                <a:latin typeface="Microsoft YaHei UI" panose="020B0503020204020204" pitchFamily="34" charset="-122"/>
                <a:ea typeface="Microsoft YaHei UI" panose="020B0503020204020204" pitchFamily="34" charset="-122"/>
              </a:rPr>
              <a:t>媒体报道</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838200" y="1825625"/>
            <a:ext cx="4820249" cy="4351338"/>
          </a:xfrm>
        </p:spPr>
        <p:txBody>
          <a:bodyPr>
            <a:normAutofit/>
          </a:bodyPr>
          <a:lstStyle/>
          <a:p>
            <a:pPr>
              <a:lnSpc>
                <a:spcPct val="200000"/>
              </a:lnSpc>
            </a:pPr>
            <a:r>
              <a:rPr lang="zh-CN" altLang="en-US" dirty="0" smtClean="0">
                <a:solidFill>
                  <a:schemeClr val="bg1"/>
                </a:solidFill>
                <a:latin typeface="Microsoft YaHei UI" panose="020B0503020204020204" pitchFamily="34" charset="-122"/>
                <a:ea typeface="Microsoft YaHei UI" panose="020B0503020204020204" pitchFamily="34" charset="-122"/>
              </a:rPr>
              <a:t>腾讯科技、网易新闻、网之易等媒体进行了报道。</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p:txBody>
      </p:sp>
      <p:pic>
        <p:nvPicPr>
          <p:cNvPr id="8" name="图片 7"/>
          <p:cNvPicPr>
            <a:picLocks noChangeAspect="1"/>
          </p:cNvPicPr>
          <p:nvPr/>
        </p:nvPicPr>
        <p:blipFill>
          <a:blip r:embed="rId3"/>
          <a:stretch>
            <a:fillRect/>
          </a:stretch>
        </p:blipFill>
        <p:spPr>
          <a:xfrm>
            <a:off x="5723588" y="365125"/>
            <a:ext cx="6323808" cy="5979609"/>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4"/>
          <a:stretch>
            <a:fillRect/>
          </a:stretch>
        </p:blipFill>
        <p:spPr>
          <a:xfrm>
            <a:off x="486186" y="1702398"/>
            <a:ext cx="6667500" cy="50196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5"/>
          <a:stretch>
            <a:fillRect/>
          </a:stretch>
        </p:blipFill>
        <p:spPr>
          <a:xfrm>
            <a:off x="4153750" y="738709"/>
            <a:ext cx="4552128" cy="59833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16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bg1"/>
                </a:solidFill>
                <a:latin typeface="Microsoft YaHei UI" panose="020B0503020204020204" pitchFamily="34" charset="-122"/>
                <a:ea typeface="Microsoft YaHei UI" panose="020B0503020204020204" pitchFamily="34" charset="-122"/>
              </a:rPr>
              <a:t>China-VO</a:t>
            </a:r>
            <a:r>
              <a:rPr lang="zh-CN" altLang="en-US" b="1" dirty="0" smtClean="0">
                <a:solidFill>
                  <a:schemeClr val="bg1"/>
                </a:solidFill>
                <a:latin typeface="Microsoft YaHei UI" panose="020B0503020204020204" pitchFamily="34" charset="-122"/>
                <a:ea typeface="Microsoft YaHei UI" panose="020B0503020204020204" pitchFamily="34" charset="-122"/>
              </a:rPr>
              <a:t>宣传</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pic>
        <p:nvPicPr>
          <p:cNvPr id="11" name="内容占位符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58065" y="365125"/>
            <a:ext cx="3095735" cy="13459724"/>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4"/>
          <a:stretch>
            <a:fillRect/>
          </a:stretch>
        </p:blipFill>
        <p:spPr>
          <a:xfrm>
            <a:off x="838200" y="2683199"/>
            <a:ext cx="6256879" cy="3587198"/>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5"/>
          <a:stretch>
            <a:fillRect/>
          </a:stretch>
        </p:blipFill>
        <p:spPr>
          <a:xfrm>
            <a:off x="2754153" y="1690688"/>
            <a:ext cx="6931668" cy="3889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101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1"/>
                </a:solidFill>
                <a:latin typeface="Microsoft YaHei UI" panose="020B0503020204020204" pitchFamily="34" charset="-122"/>
                <a:ea typeface="Microsoft YaHei UI" panose="020B0503020204020204" pitchFamily="34" charset="-122"/>
              </a:rPr>
              <a:t>微信公众号：虚拟天文台</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25625"/>
            <a:ext cx="4352795" cy="4352795"/>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4"/>
          <a:stretch>
            <a:fillRect/>
          </a:stretch>
        </p:blipFill>
        <p:spPr>
          <a:xfrm>
            <a:off x="5153670" y="2357592"/>
            <a:ext cx="6483489" cy="3287403"/>
          </a:xfrm>
          <a:prstGeom prst="rect">
            <a:avLst/>
          </a:prstGeom>
        </p:spPr>
      </p:pic>
      <p:pic>
        <p:nvPicPr>
          <p:cNvPr id="5" name="内容占位符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893676" y="1825625"/>
            <a:ext cx="2451458" cy="4351338"/>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3300" y="110970"/>
            <a:ext cx="4000500" cy="5534025"/>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8478" y="439582"/>
            <a:ext cx="4000500" cy="4876800"/>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5063" y="974864"/>
            <a:ext cx="4000500" cy="5381625"/>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0087" y="1329530"/>
            <a:ext cx="4000500" cy="5343525"/>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5333" y="2333039"/>
            <a:ext cx="4000500" cy="4467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485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3856" y="193914"/>
            <a:ext cx="10515600" cy="1325563"/>
          </a:xfrm>
        </p:spPr>
        <p:txBody>
          <a:bodyPr/>
          <a:lstStyle/>
          <a:p>
            <a:r>
              <a:rPr lang="zh-CN" altLang="en-US" dirty="0" smtClean="0">
                <a:solidFill>
                  <a:schemeClr val="bg1"/>
                </a:solidFill>
                <a:latin typeface="Microsoft YaHei UI" panose="020B0503020204020204" pitchFamily="34" charset="-122"/>
                <a:ea typeface="Microsoft YaHei UI" panose="020B0503020204020204" pitchFamily="34" charset="-122"/>
              </a:rPr>
              <a:t>不断改进系统</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627696" y="750623"/>
            <a:ext cx="10515600" cy="4351338"/>
          </a:xfrm>
        </p:spPr>
        <p:txBody>
          <a:bodyPr/>
          <a:lstStyle/>
          <a:p>
            <a:endParaRPr lang="en-US" altLang="zh-CN" dirty="0">
              <a:solidFill>
                <a:schemeClr val="bg1"/>
              </a:solidFill>
              <a:latin typeface="Microsoft YaHei UI" panose="020B0503020204020204" pitchFamily="34" charset="-122"/>
              <a:ea typeface="Microsoft YaHei UI" panose="020B0503020204020204" pitchFamily="34" charset="-122"/>
              <a:sym typeface="Wingdings" panose="05000000000000000000" pitchFamily="2" charset="2"/>
            </a:endParaRPr>
          </a:p>
          <a:p>
            <a:endParaRPr lang="en-US" altLang="zh-CN" dirty="0">
              <a:solidFill>
                <a:schemeClr val="bg1"/>
              </a:solidFill>
              <a:latin typeface="Microsoft YaHei UI" panose="020B0503020204020204" pitchFamily="34" charset="-122"/>
              <a:ea typeface="Microsoft YaHei UI" panose="020B0503020204020204" pitchFamily="34" charset="-122"/>
            </a:endParaRPr>
          </a:p>
          <a:p>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6" name="椭圆 5"/>
          <p:cNvSpPr/>
          <p:nvPr/>
        </p:nvSpPr>
        <p:spPr>
          <a:xfrm>
            <a:off x="2405061" y="3210323"/>
            <a:ext cx="1762125" cy="1691640"/>
          </a:xfrm>
          <a:prstGeom prst="ellipse">
            <a:avLst/>
          </a:prstGeom>
          <a:solidFill>
            <a:schemeClr val="bg1"/>
          </a:solid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accent1">
                    <a:lumMod val="75000"/>
                  </a:schemeClr>
                </a:solidFill>
                <a:latin typeface="Microsoft YaHei UI" panose="020B0503020204020204" pitchFamily="34" charset="-122"/>
                <a:ea typeface="Microsoft YaHei UI" panose="020B0503020204020204" pitchFamily="34" charset="-122"/>
              </a:rPr>
              <a:t>PSP</a:t>
            </a:r>
            <a:endParaRPr lang="zh-CN" altLang="en-US" sz="3200"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椭圆 6"/>
          <p:cNvSpPr/>
          <p:nvPr/>
        </p:nvSpPr>
        <p:spPr>
          <a:xfrm>
            <a:off x="1002981" y="2047320"/>
            <a:ext cx="1762125" cy="169164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1">
                    <a:lumMod val="75000"/>
                  </a:schemeClr>
                </a:solidFill>
                <a:latin typeface="Microsoft YaHei UI" panose="020B0503020204020204" pitchFamily="34" charset="-122"/>
                <a:ea typeface="Microsoft YaHei UI" panose="020B0503020204020204" pitchFamily="34" charset="-122"/>
              </a:rPr>
              <a:t>1. </a:t>
            </a:r>
            <a:r>
              <a:rPr lang="zh-CN" altLang="en-US" dirty="0" smtClean="0">
                <a:solidFill>
                  <a:schemeClr val="accent1">
                    <a:lumMod val="75000"/>
                  </a:schemeClr>
                </a:solidFill>
                <a:latin typeface="Microsoft YaHei UI" panose="020B0503020204020204" pitchFamily="34" charset="-122"/>
                <a:ea typeface="Microsoft YaHei UI" panose="020B0503020204020204" pitchFamily="34" charset="-122"/>
              </a:rPr>
              <a:t>多人看图</a:t>
            </a:r>
            <a:endParaRPr lang="zh-CN" altLang="en-US"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8" name="椭圆 7"/>
          <p:cNvSpPr/>
          <p:nvPr/>
        </p:nvSpPr>
        <p:spPr>
          <a:xfrm>
            <a:off x="2765106" y="1519477"/>
            <a:ext cx="1762125" cy="169164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lumMod val="75000"/>
                  </a:schemeClr>
                </a:solidFill>
                <a:latin typeface="Microsoft YaHei UI" panose="020B0503020204020204" pitchFamily="34" charset="-122"/>
                <a:ea typeface="Microsoft YaHei UI" panose="020B0503020204020204" pitchFamily="34" charset="-122"/>
              </a:rPr>
              <a:t>2. </a:t>
            </a:r>
            <a:r>
              <a:rPr lang="zh-CN" altLang="en-US" sz="2000" dirty="0" smtClean="0">
                <a:solidFill>
                  <a:schemeClr val="accent1">
                    <a:lumMod val="75000"/>
                  </a:schemeClr>
                </a:solidFill>
                <a:latin typeface="Microsoft YaHei UI" panose="020B0503020204020204" pitchFamily="34" charset="-122"/>
                <a:ea typeface="Microsoft YaHei UI" panose="020B0503020204020204" pitchFamily="34" charset="-122"/>
              </a:rPr>
              <a:t>放图时间</a:t>
            </a:r>
            <a:endParaRPr lang="zh-CN" altLang="en-US" sz="2000"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9" name="椭圆 8"/>
          <p:cNvSpPr/>
          <p:nvPr/>
        </p:nvSpPr>
        <p:spPr>
          <a:xfrm>
            <a:off x="4182426" y="2682480"/>
            <a:ext cx="1762125" cy="169164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lumMod val="75000"/>
                  </a:schemeClr>
                </a:solidFill>
                <a:latin typeface="Microsoft YaHei UI" panose="020B0503020204020204" pitchFamily="34" charset="-122"/>
                <a:ea typeface="Microsoft YaHei UI" panose="020B0503020204020204" pitchFamily="34" charset="-122"/>
              </a:rPr>
              <a:t>3. </a:t>
            </a:r>
            <a:r>
              <a:rPr lang="zh-CN" altLang="en-US" sz="2000" dirty="0" smtClean="0">
                <a:solidFill>
                  <a:schemeClr val="accent1">
                    <a:lumMod val="75000"/>
                  </a:schemeClr>
                </a:solidFill>
                <a:latin typeface="Microsoft YaHei UI" panose="020B0503020204020204" pitchFamily="34" charset="-122"/>
                <a:ea typeface="Microsoft YaHei UI" panose="020B0503020204020204" pitchFamily="34" charset="-122"/>
              </a:rPr>
              <a:t>已发现目标列表</a:t>
            </a:r>
            <a:endParaRPr lang="zh-CN" altLang="en-US" sz="2000"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0" name="椭圆 9"/>
          <p:cNvSpPr/>
          <p:nvPr/>
        </p:nvSpPr>
        <p:spPr>
          <a:xfrm>
            <a:off x="3768563" y="4399362"/>
            <a:ext cx="1762125" cy="169164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lumMod val="75000"/>
                  </a:schemeClr>
                </a:solidFill>
                <a:latin typeface="Microsoft YaHei UI" panose="020B0503020204020204" pitchFamily="34" charset="-122"/>
                <a:ea typeface="Microsoft YaHei UI" panose="020B0503020204020204" pitchFamily="34" charset="-122"/>
              </a:rPr>
              <a:t>4. </a:t>
            </a:r>
            <a:r>
              <a:rPr lang="zh-CN" altLang="en-US" sz="2000" dirty="0" smtClean="0">
                <a:solidFill>
                  <a:schemeClr val="accent1">
                    <a:lumMod val="75000"/>
                  </a:schemeClr>
                </a:solidFill>
                <a:latin typeface="Microsoft YaHei UI" panose="020B0503020204020204" pitchFamily="34" charset="-122"/>
                <a:ea typeface="Microsoft YaHei UI" panose="020B0503020204020204" pitchFamily="34" charset="-122"/>
              </a:rPr>
              <a:t>增加旧图试看</a:t>
            </a:r>
            <a:endParaRPr lang="zh-CN" altLang="en-US" sz="2000"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1" name="椭圆 10"/>
          <p:cNvSpPr/>
          <p:nvPr/>
        </p:nvSpPr>
        <p:spPr>
          <a:xfrm>
            <a:off x="1991198" y="4927999"/>
            <a:ext cx="1762125" cy="169164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lumMod val="75000"/>
                  </a:schemeClr>
                </a:solidFill>
                <a:latin typeface="Microsoft YaHei UI" panose="020B0503020204020204" pitchFamily="34" charset="-122"/>
                <a:ea typeface="Microsoft YaHei UI" panose="020B0503020204020204" pitchFamily="34" charset="-122"/>
              </a:rPr>
              <a:t>5. </a:t>
            </a:r>
            <a:r>
              <a:rPr lang="zh-CN" altLang="en-US" sz="2000" dirty="0">
                <a:solidFill>
                  <a:schemeClr val="accent1">
                    <a:lumMod val="75000"/>
                  </a:schemeClr>
                </a:solidFill>
                <a:latin typeface="Microsoft YaHei UI" panose="020B0503020204020204" pitchFamily="34" charset="-122"/>
                <a:ea typeface="Microsoft YaHei UI" panose="020B0503020204020204" pitchFamily="34" charset="-122"/>
              </a:rPr>
              <a:t>排名</a:t>
            </a:r>
          </a:p>
        </p:txBody>
      </p:sp>
      <p:sp>
        <p:nvSpPr>
          <p:cNvPr id="12" name="椭圆 11"/>
          <p:cNvSpPr/>
          <p:nvPr/>
        </p:nvSpPr>
        <p:spPr>
          <a:xfrm>
            <a:off x="627696" y="3773963"/>
            <a:ext cx="1762125" cy="169164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accent1">
                    <a:lumMod val="75000"/>
                  </a:schemeClr>
                </a:solidFill>
                <a:latin typeface="Microsoft YaHei UI" panose="020B0503020204020204" pitchFamily="34" charset="-122"/>
                <a:ea typeface="Microsoft YaHei UI" panose="020B0503020204020204" pitchFamily="34" charset="-122"/>
              </a:rPr>
              <a:t>5. </a:t>
            </a:r>
            <a:r>
              <a:rPr lang="zh-CN" altLang="en-US" sz="2000" dirty="0" smtClean="0">
                <a:solidFill>
                  <a:schemeClr val="accent1">
                    <a:lumMod val="75000"/>
                  </a:schemeClr>
                </a:solidFill>
                <a:latin typeface="Microsoft YaHei UI" panose="020B0503020204020204" pitchFamily="34" charset="-122"/>
                <a:ea typeface="Microsoft YaHei UI" panose="020B0503020204020204" pitchFamily="34" charset="-122"/>
              </a:rPr>
              <a:t>最新消息位置调整</a:t>
            </a:r>
            <a:endParaRPr lang="zh-CN" altLang="en-US" sz="2000"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4" name="五边形 13"/>
          <p:cNvSpPr/>
          <p:nvPr/>
        </p:nvSpPr>
        <p:spPr>
          <a:xfrm>
            <a:off x="6278640" y="627113"/>
            <a:ext cx="2286000" cy="671969"/>
          </a:xfrm>
          <a:prstGeom prst="homePlat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accent1">
                    <a:lumMod val="75000"/>
                  </a:schemeClr>
                </a:solidFill>
                <a:latin typeface="Microsoft YaHei UI" panose="020B0503020204020204" pitchFamily="34" charset="-122"/>
                <a:ea typeface="Microsoft YaHei UI" panose="020B0503020204020204" pitchFamily="34" charset="-122"/>
              </a:rPr>
              <a:t>1. </a:t>
            </a:r>
            <a:r>
              <a:rPr lang="zh-CN" altLang="en-US" b="1" dirty="0">
                <a:solidFill>
                  <a:schemeClr val="accent1">
                    <a:lumMod val="75000"/>
                  </a:schemeClr>
                </a:solidFill>
                <a:latin typeface="Microsoft YaHei UI" panose="020B0503020204020204" pitchFamily="34" charset="-122"/>
                <a:ea typeface="Microsoft YaHei UI" panose="020B0503020204020204" pitchFamily="34" charset="-122"/>
              </a:rPr>
              <a:t>多人看图</a:t>
            </a:r>
          </a:p>
        </p:txBody>
      </p:sp>
      <p:sp>
        <p:nvSpPr>
          <p:cNvPr id="15" name="文本框 14"/>
          <p:cNvSpPr txBox="1"/>
          <p:nvPr/>
        </p:nvSpPr>
        <p:spPr>
          <a:xfrm>
            <a:off x="8795614" y="532210"/>
            <a:ext cx="2802370" cy="861774"/>
          </a:xfrm>
          <a:prstGeom prst="rect">
            <a:avLst/>
          </a:prstGeom>
          <a:noFill/>
        </p:spPr>
        <p:txBody>
          <a:bodyPr wrap="none" rtlCol="0">
            <a:spAutoFit/>
          </a:bodyPr>
          <a:lstStyle/>
          <a:p>
            <a:r>
              <a:rPr lang="zh-CN" altLang="en-US" sz="1600" dirty="0" smtClean="0">
                <a:solidFill>
                  <a:schemeClr val="bg1"/>
                </a:solidFill>
                <a:latin typeface="Microsoft YaHei UI" panose="020B0503020204020204" pitchFamily="34" charset="-122"/>
                <a:ea typeface="Microsoft YaHei UI" panose="020B0503020204020204" pitchFamily="34" charset="-122"/>
              </a:rPr>
              <a:t>每张图允许更多人查看</a:t>
            </a:r>
            <a:endParaRPr lang="en-US" altLang="zh-CN" sz="1600" dirty="0" smtClean="0">
              <a:solidFill>
                <a:schemeClr val="bg1"/>
              </a:solidFill>
              <a:latin typeface="Microsoft YaHei UI" panose="020B0503020204020204" pitchFamily="34" charset="-122"/>
              <a:ea typeface="Microsoft YaHei UI" panose="020B0503020204020204" pitchFamily="34" charset="-122"/>
            </a:endParaRPr>
          </a:p>
          <a:p>
            <a:r>
              <a:rPr lang="zh-CN" altLang="en-US" sz="1600" dirty="0" smtClean="0">
                <a:solidFill>
                  <a:schemeClr val="bg1"/>
                </a:solidFill>
                <a:latin typeface="Microsoft YaHei UI" panose="020B0503020204020204" pitchFamily="34" charset="-122"/>
                <a:ea typeface="Microsoft YaHei UI" panose="020B0503020204020204" pitchFamily="34" charset="-122"/>
              </a:rPr>
              <a:t>由最初的每张图</a:t>
            </a:r>
            <a:r>
              <a:rPr lang="en-US" altLang="zh-CN" sz="1600" dirty="0" smtClean="0">
                <a:solidFill>
                  <a:schemeClr val="bg1"/>
                </a:solidFill>
                <a:latin typeface="Microsoft YaHei UI" panose="020B0503020204020204" pitchFamily="34" charset="-122"/>
                <a:ea typeface="Microsoft YaHei UI" panose="020B0503020204020204" pitchFamily="34" charset="-122"/>
              </a:rPr>
              <a:t>2</a:t>
            </a:r>
            <a:r>
              <a:rPr lang="zh-CN" altLang="en-US" sz="1600" dirty="0" smtClean="0">
                <a:solidFill>
                  <a:schemeClr val="bg1"/>
                </a:solidFill>
                <a:latin typeface="Microsoft YaHei UI" panose="020B0503020204020204" pitchFamily="34" charset="-122"/>
                <a:ea typeface="Microsoft YaHei UI" panose="020B0503020204020204" pitchFamily="34" charset="-122"/>
              </a:rPr>
              <a:t>人，到</a:t>
            </a:r>
            <a:r>
              <a:rPr lang="en-US" altLang="zh-CN" sz="1600" dirty="0" smtClean="0">
                <a:solidFill>
                  <a:schemeClr val="bg1"/>
                </a:solidFill>
                <a:latin typeface="Microsoft YaHei UI" panose="020B0503020204020204" pitchFamily="34" charset="-122"/>
                <a:ea typeface="Microsoft YaHei UI" panose="020B0503020204020204" pitchFamily="34" charset="-122"/>
              </a:rPr>
              <a:t>10</a:t>
            </a:r>
            <a:r>
              <a:rPr lang="zh-CN" altLang="en-US" sz="1600" dirty="0" smtClean="0">
                <a:solidFill>
                  <a:schemeClr val="bg1"/>
                </a:solidFill>
                <a:latin typeface="Microsoft YaHei UI" panose="020B0503020204020204" pitchFamily="34" charset="-122"/>
                <a:ea typeface="Microsoft YaHei UI" panose="020B0503020204020204" pitchFamily="34" charset="-122"/>
              </a:rPr>
              <a:t>人</a:t>
            </a:r>
            <a:endParaRPr lang="en-US" altLang="zh-CN" sz="1600" dirty="0" smtClean="0">
              <a:solidFill>
                <a:schemeClr val="bg1"/>
              </a:solidFill>
              <a:latin typeface="Microsoft YaHei UI" panose="020B0503020204020204" pitchFamily="34" charset="-122"/>
              <a:ea typeface="Microsoft YaHei UI" panose="020B0503020204020204" pitchFamily="34" charset="-122"/>
            </a:endParaRPr>
          </a:p>
          <a:p>
            <a:r>
              <a:rPr lang="zh-CN" altLang="en-US" sz="1600" dirty="0" smtClean="0">
                <a:solidFill>
                  <a:schemeClr val="bg1"/>
                </a:solidFill>
                <a:latin typeface="Microsoft YaHei UI" panose="020B0503020204020204" pitchFamily="34" charset="-122"/>
                <a:ea typeface="Microsoft YaHei UI" panose="020B0503020204020204" pitchFamily="34" charset="-122"/>
              </a:rPr>
              <a:t>可让更多人有机会参与</a:t>
            </a:r>
            <a:endParaRPr lang="zh-CN" altLang="en-US" sz="1600" dirty="0">
              <a:solidFill>
                <a:schemeClr val="bg1"/>
              </a:solidFill>
              <a:latin typeface="Microsoft YaHei UI" panose="020B0503020204020204" pitchFamily="34" charset="-122"/>
              <a:ea typeface="Microsoft YaHei UI" panose="020B0503020204020204" pitchFamily="34" charset="-122"/>
            </a:endParaRPr>
          </a:p>
        </p:txBody>
      </p:sp>
      <p:sp>
        <p:nvSpPr>
          <p:cNvPr id="16" name="五边形 15"/>
          <p:cNvSpPr/>
          <p:nvPr/>
        </p:nvSpPr>
        <p:spPr>
          <a:xfrm>
            <a:off x="6278640" y="1638657"/>
            <a:ext cx="2286000" cy="671969"/>
          </a:xfrm>
          <a:prstGeom prst="homePlat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1">
                    <a:lumMod val="75000"/>
                  </a:schemeClr>
                </a:solidFill>
                <a:latin typeface="Microsoft YaHei UI" panose="020B0503020204020204" pitchFamily="34" charset="-122"/>
                <a:ea typeface="Microsoft YaHei UI" panose="020B0503020204020204" pitchFamily="34" charset="-122"/>
              </a:rPr>
              <a:t>2. </a:t>
            </a:r>
            <a:r>
              <a:rPr lang="zh-CN" altLang="en-US" b="1" dirty="0" smtClean="0">
                <a:solidFill>
                  <a:schemeClr val="accent1">
                    <a:lumMod val="75000"/>
                  </a:schemeClr>
                </a:solidFill>
                <a:latin typeface="Microsoft YaHei UI" panose="020B0503020204020204" pitchFamily="34" charset="-122"/>
                <a:ea typeface="Microsoft YaHei UI" panose="020B0503020204020204" pitchFamily="34" charset="-122"/>
              </a:rPr>
              <a:t>放图时间</a:t>
            </a:r>
            <a:endParaRPr lang="zh-CN"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7" name="文本框 16"/>
          <p:cNvSpPr txBox="1"/>
          <p:nvPr/>
        </p:nvSpPr>
        <p:spPr>
          <a:xfrm>
            <a:off x="8795614" y="1543754"/>
            <a:ext cx="3127779" cy="861774"/>
          </a:xfrm>
          <a:prstGeom prst="rect">
            <a:avLst/>
          </a:prstGeom>
          <a:noFill/>
        </p:spPr>
        <p:txBody>
          <a:bodyPr wrap="square" rtlCol="0">
            <a:spAutoFit/>
          </a:bodyPr>
          <a:lstStyle/>
          <a:p>
            <a:r>
              <a:rPr lang="zh-CN" altLang="en-US" sz="1600" dirty="0" smtClean="0">
                <a:solidFill>
                  <a:schemeClr val="bg1"/>
                </a:solidFill>
                <a:latin typeface="Microsoft YaHei UI" panose="020B0503020204020204" pitchFamily="34" charset="-122"/>
                <a:ea typeface="Microsoft YaHei UI" panose="020B0503020204020204" pitchFamily="34" charset="-122"/>
              </a:rPr>
              <a:t>将放图时间从凌晨三点调整到早上八点，并依次类推。</a:t>
            </a:r>
            <a:endParaRPr lang="en-US" altLang="zh-CN" sz="1600" dirty="0" smtClean="0">
              <a:solidFill>
                <a:schemeClr val="bg1"/>
              </a:solidFill>
              <a:latin typeface="Microsoft YaHei UI" panose="020B0503020204020204" pitchFamily="34" charset="-122"/>
              <a:ea typeface="Microsoft YaHei UI" panose="020B0503020204020204" pitchFamily="34" charset="-122"/>
            </a:endParaRPr>
          </a:p>
          <a:p>
            <a:r>
              <a:rPr lang="zh-CN" altLang="en-US" sz="1600" dirty="0">
                <a:solidFill>
                  <a:schemeClr val="bg1"/>
                </a:solidFill>
                <a:latin typeface="Microsoft YaHei UI" panose="020B0503020204020204" pitchFamily="34" charset="-122"/>
                <a:ea typeface="Microsoft YaHei UI" panose="020B0503020204020204" pitchFamily="34" charset="-122"/>
              </a:rPr>
              <a:t>不</a:t>
            </a:r>
            <a:r>
              <a:rPr lang="zh-CN" altLang="en-US" sz="1600" dirty="0" smtClean="0">
                <a:solidFill>
                  <a:schemeClr val="bg1"/>
                </a:solidFill>
                <a:latin typeface="Microsoft YaHei UI" panose="020B0503020204020204" pitchFamily="34" charset="-122"/>
                <a:ea typeface="Microsoft YaHei UI" panose="020B0503020204020204" pitchFamily="34" charset="-122"/>
              </a:rPr>
              <a:t>影响用户作息</a:t>
            </a:r>
            <a:endParaRPr lang="zh-CN" altLang="en-US" sz="1600" dirty="0">
              <a:solidFill>
                <a:schemeClr val="bg1"/>
              </a:solidFill>
              <a:latin typeface="Microsoft YaHei UI" panose="020B0503020204020204" pitchFamily="34" charset="-122"/>
              <a:ea typeface="Microsoft YaHei UI" panose="020B0503020204020204" pitchFamily="34" charset="-122"/>
            </a:endParaRPr>
          </a:p>
        </p:txBody>
      </p:sp>
      <p:sp>
        <p:nvSpPr>
          <p:cNvPr id="18" name="五边形 17"/>
          <p:cNvSpPr/>
          <p:nvPr/>
        </p:nvSpPr>
        <p:spPr>
          <a:xfrm>
            <a:off x="6296856" y="2638317"/>
            <a:ext cx="2286000" cy="671969"/>
          </a:xfrm>
          <a:prstGeom prst="homePlat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1">
                    <a:lumMod val="75000"/>
                  </a:schemeClr>
                </a:solidFill>
                <a:latin typeface="Microsoft YaHei UI" panose="020B0503020204020204" pitchFamily="34" charset="-122"/>
                <a:ea typeface="Microsoft YaHei UI" panose="020B0503020204020204" pitchFamily="34" charset="-122"/>
              </a:rPr>
              <a:t>3. </a:t>
            </a:r>
            <a:r>
              <a:rPr lang="zh-CN" altLang="en-US" b="1" dirty="0" smtClean="0">
                <a:solidFill>
                  <a:schemeClr val="accent1">
                    <a:lumMod val="75000"/>
                  </a:schemeClr>
                </a:solidFill>
                <a:latin typeface="Microsoft YaHei UI" panose="020B0503020204020204" pitchFamily="34" charset="-122"/>
                <a:ea typeface="Microsoft YaHei UI" panose="020B0503020204020204" pitchFamily="34" charset="-122"/>
              </a:rPr>
              <a:t>已发现目标列表</a:t>
            </a:r>
            <a:endParaRPr lang="zh-CN"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19" name="文本框 18"/>
          <p:cNvSpPr txBox="1"/>
          <p:nvPr/>
        </p:nvSpPr>
        <p:spPr>
          <a:xfrm>
            <a:off x="8813830" y="2558802"/>
            <a:ext cx="3127779" cy="830997"/>
          </a:xfrm>
          <a:prstGeom prst="rect">
            <a:avLst/>
          </a:prstGeom>
          <a:noFill/>
        </p:spPr>
        <p:txBody>
          <a:bodyPr wrap="square" rtlCol="0">
            <a:spAutoFit/>
          </a:bodyPr>
          <a:lstStyle/>
          <a:p>
            <a:r>
              <a:rPr lang="zh-CN" altLang="en-US" sz="1600" dirty="0" smtClean="0">
                <a:solidFill>
                  <a:schemeClr val="bg1"/>
                </a:solidFill>
                <a:latin typeface="Microsoft YaHei UI" panose="020B0503020204020204" pitchFamily="34" charset="-122"/>
                <a:ea typeface="Microsoft YaHei UI" panose="020B0503020204020204" pitchFamily="34" charset="-122"/>
              </a:rPr>
              <a:t>添加已发现目标列表栏目，收集系统中被判定为已发现超新星的图片，供用户参考</a:t>
            </a:r>
            <a:endParaRPr lang="zh-CN" altLang="en-US" sz="1600" dirty="0">
              <a:solidFill>
                <a:schemeClr val="bg1"/>
              </a:solidFill>
              <a:latin typeface="Microsoft YaHei UI" panose="020B0503020204020204" pitchFamily="34" charset="-122"/>
              <a:ea typeface="Microsoft YaHei UI" panose="020B0503020204020204" pitchFamily="34" charset="-122"/>
            </a:endParaRPr>
          </a:p>
        </p:txBody>
      </p:sp>
      <p:sp>
        <p:nvSpPr>
          <p:cNvPr id="20" name="五边形 19"/>
          <p:cNvSpPr/>
          <p:nvPr/>
        </p:nvSpPr>
        <p:spPr>
          <a:xfrm>
            <a:off x="6278640" y="3646357"/>
            <a:ext cx="2286000" cy="671969"/>
          </a:xfrm>
          <a:prstGeom prst="homePlat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1">
                    <a:lumMod val="75000"/>
                  </a:schemeClr>
                </a:solidFill>
                <a:latin typeface="Microsoft YaHei UI" panose="020B0503020204020204" pitchFamily="34" charset="-122"/>
                <a:ea typeface="Microsoft YaHei UI" panose="020B0503020204020204" pitchFamily="34" charset="-122"/>
              </a:rPr>
              <a:t>4. </a:t>
            </a:r>
            <a:r>
              <a:rPr lang="zh-CN" altLang="en-US" b="1" dirty="0" smtClean="0">
                <a:solidFill>
                  <a:schemeClr val="accent1">
                    <a:lumMod val="75000"/>
                  </a:schemeClr>
                </a:solidFill>
                <a:latin typeface="Microsoft YaHei UI" panose="020B0503020204020204" pitchFamily="34" charset="-122"/>
                <a:ea typeface="Microsoft YaHei UI" panose="020B0503020204020204" pitchFamily="34" charset="-122"/>
              </a:rPr>
              <a:t>增加旧图试看</a:t>
            </a:r>
            <a:endParaRPr lang="zh-CN"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21" name="文本框 20"/>
          <p:cNvSpPr txBox="1"/>
          <p:nvPr/>
        </p:nvSpPr>
        <p:spPr>
          <a:xfrm>
            <a:off x="8801565" y="3566842"/>
            <a:ext cx="3127779" cy="830997"/>
          </a:xfrm>
          <a:prstGeom prst="rect">
            <a:avLst/>
          </a:prstGeom>
          <a:noFill/>
        </p:spPr>
        <p:txBody>
          <a:bodyPr wrap="square" rtlCol="0">
            <a:spAutoFit/>
          </a:bodyPr>
          <a:lstStyle/>
          <a:p>
            <a:r>
              <a:rPr lang="zh-CN" altLang="en-US" sz="1600" dirty="0" smtClean="0">
                <a:solidFill>
                  <a:schemeClr val="bg1"/>
                </a:solidFill>
                <a:latin typeface="Microsoft YaHei UI" panose="020B0503020204020204" pitchFamily="34" charset="-122"/>
                <a:ea typeface="Microsoft YaHei UI" panose="020B0503020204020204" pitchFamily="34" charset="-122"/>
              </a:rPr>
              <a:t>旧图试看栏目随即抽取已经过高级用户判定的图片，供用户在没有新图时练习</a:t>
            </a:r>
            <a:endParaRPr lang="zh-CN" altLang="en-US" sz="1600" dirty="0">
              <a:solidFill>
                <a:schemeClr val="bg1"/>
              </a:solidFill>
              <a:latin typeface="Microsoft YaHei UI" panose="020B0503020204020204" pitchFamily="34" charset="-122"/>
              <a:ea typeface="Microsoft YaHei UI" panose="020B0503020204020204" pitchFamily="34" charset="-122"/>
            </a:endParaRPr>
          </a:p>
        </p:txBody>
      </p:sp>
      <p:sp>
        <p:nvSpPr>
          <p:cNvPr id="22" name="五边形 21"/>
          <p:cNvSpPr/>
          <p:nvPr/>
        </p:nvSpPr>
        <p:spPr>
          <a:xfrm>
            <a:off x="6259288" y="4650630"/>
            <a:ext cx="2286000" cy="671969"/>
          </a:xfrm>
          <a:prstGeom prst="homePlat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1">
                    <a:lumMod val="75000"/>
                  </a:schemeClr>
                </a:solidFill>
                <a:latin typeface="Microsoft YaHei UI" panose="020B0503020204020204" pitchFamily="34" charset="-122"/>
                <a:ea typeface="Microsoft YaHei UI" panose="020B0503020204020204" pitchFamily="34" charset="-122"/>
              </a:rPr>
              <a:t>4. </a:t>
            </a:r>
            <a:r>
              <a:rPr lang="zh-CN" altLang="en-US" b="1" dirty="0" smtClean="0">
                <a:solidFill>
                  <a:schemeClr val="accent1">
                    <a:lumMod val="75000"/>
                  </a:schemeClr>
                </a:solidFill>
                <a:latin typeface="Microsoft YaHei UI" panose="020B0503020204020204" pitchFamily="34" charset="-122"/>
                <a:ea typeface="Microsoft YaHei UI" panose="020B0503020204020204" pitchFamily="34" charset="-122"/>
              </a:rPr>
              <a:t>排名系统</a:t>
            </a:r>
            <a:endParaRPr lang="zh-CN"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23" name="文本框 22"/>
          <p:cNvSpPr txBox="1"/>
          <p:nvPr/>
        </p:nvSpPr>
        <p:spPr>
          <a:xfrm>
            <a:off x="8782213" y="4571115"/>
            <a:ext cx="3127779" cy="830997"/>
          </a:xfrm>
          <a:prstGeom prst="rect">
            <a:avLst/>
          </a:prstGeom>
          <a:noFill/>
        </p:spPr>
        <p:txBody>
          <a:bodyPr wrap="square" rtlCol="0">
            <a:spAutoFit/>
          </a:bodyPr>
          <a:lstStyle/>
          <a:p>
            <a:r>
              <a:rPr lang="zh-CN" altLang="en-US" sz="1600" dirty="0" smtClean="0">
                <a:solidFill>
                  <a:schemeClr val="bg1"/>
                </a:solidFill>
                <a:latin typeface="Microsoft YaHei UI" panose="020B0503020204020204" pitchFamily="34" charset="-122"/>
                <a:ea typeface="Microsoft YaHei UI" panose="020B0503020204020204" pitchFamily="34" charset="-122"/>
              </a:rPr>
              <a:t>提交</a:t>
            </a:r>
            <a:r>
              <a:rPr lang="en-US" altLang="zh-CN" sz="1600" dirty="0" smtClean="0">
                <a:solidFill>
                  <a:schemeClr val="bg1"/>
                </a:solidFill>
                <a:latin typeface="Microsoft YaHei UI" panose="020B0503020204020204" pitchFamily="34" charset="-122"/>
                <a:ea typeface="Microsoft YaHei UI" panose="020B0503020204020204" pitchFamily="34" charset="-122"/>
              </a:rPr>
              <a:t>/</a:t>
            </a:r>
            <a:r>
              <a:rPr lang="zh-CN" altLang="en-US" sz="1600" dirty="0" smtClean="0">
                <a:solidFill>
                  <a:schemeClr val="bg1"/>
                </a:solidFill>
                <a:latin typeface="Microsoft YaHei UI" panose="020B0503020204020204" pitchFamily="34" charset="-122"/>
                <a:ea typeface="Microsoft YaHei UI" panose="020B0503020204020204" pitchFamily="34" charset="-122"/>
              </a:rPr>
              <a:t>看图比例排名、</a:t>
            </a:r>
            <a:r>
              <a:rPr lang="en-US" altLang="zh-CN" sz="1600" dirty="0" smtClean="0">
                <a:solidFill>
                  <a:schemeClr val="bg1"/>
                </a:solidFill>
                <a:latin typeface="Microsoft YaHei UI" panose="020B0503020204020204" pitchFamily="34" charset="-122"/>
                <a:ea typeface="Microsoft YaHei UI" panose="020B0503020204020204" pitchFamily="34" charset="-122"/>
              </a:rPr>
              <a:t>24</a:t>
            </a:r>
            <a:r>
              <a:rPr lang="zh-CN" altLang="en-US" sz="1600" dirty="0" smtClean="0">
                <a:solidFill>
                  <a:schemeClr val="bg1"/>
                </a:solidFill>
                <a:latin typeface="Microsoft YaHei UI" panose="020B0503020204020204" pitchFamily="34" charset="-122"/>
                <a:ea typeface="Microsoft YaHei UI" panose="020B0503020204020204" pitchFamily="34" charset="-122"/>
              </a:rPr>
              <a:t>小时看图能手、搜寻大神等，引导用户正确使用系统</a:t>
            </a:r>
            <a:endParaRPr lang="zh-CN" altLang="en-US" sz="1600" dirty="0">
              <a:solidFill>
                <a:schemeClr val="bg1"/>
              </a:solidFill>
              <a:latin typeface="Microsoft YaHei UI" panose="020B0503020204020204" pitchFamily="34" charset="-122"/>
              <a:ea typeface="Microsoft YaHei UI" panose="020B0503020204020204" pitchFamily="34" charset="-122"/>
            </a:endParaRPr>
          </a:p>
        </p:txBody>
      </p:sp>
      <p:sp>
        <p:nvSpPr>
          <p:cNvPr id="24" name="五边形 23"/>
          <p:cNvSpPr/>
          <p:nvPr/>
        </p:nvSpPr>
        <p:spPr>
          <a:xfrm>
            <a:off x="6278640" y="5658670"/>
            <a:ext cx="2286000" cy="671969"/>
          </a:xfrm>
          <a:prstGeom prst="homePlat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smtClean="0">
                <a:solidFill>
                  <a:schemeClr val="accent1">
                    <a:lumMod val="75000"/>
                  </a:schemeClr>
                </a:solidFill>
                <a:latin typeface="Microsoft YaHei UI" panose="020B0503020204020204" pitchFamily="34" charset="-122"/>
                <a:ea typeface="Microsoft YaHei UI" panose="020B0503020204020204" pitchFamily="34" charset="-122"/>
              </a:rPr>
              <a:t>4. </a:t>
            </a:r>
            <a:r>
              <a:rPr lang="zh-CN" altLang="en-US" b="1" dirty="0" smtClean="0">
                <a:solidFill>
                  <a:schemeClr val="accent1">
                    <a:lumMod val="75000"/>
                  </a:schemeClr>
                </a:solidFill>
                <a:latin typeface="Microsoft YaHei UI" panose="020B0503020204020204" pitchFamily="34" charset="-122"/>
                <a:ea typeface="Microsoft YaHei UI" panose="020B0503020204020204" pitchFamily="34" charset="-122"/>
              </a:rPr>
              <a:t>最新消息位置</a:t>
            </a:r>
            <a:endParaRPr lang="zh-CN"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25" name="文本框 24"/>
          <p:cNvSpPr txBox="1"/>
          <p:nvPr/>
        </p:nvSpPr>
        <p:spPr>
          <a:xfrm>
            <a:off x="8795614" y="5702266"/>
            <a:ext cx="3127779" cy="584775"/>
          </a:xfrm>
          <a:prstGeom prst="rect">
            <a:avLst/>
          </a:prstGeom>
          <a:noFill/>
        </p:spPr>
        <p:txBody>
          <a:bodyPr wrap="square" rtlCol="0">
            <a:spAutoFit/>
          </a:bodyPr>
          <a:lstStyle/>
          <a:p>
            <a:r>
              <a:rPr lang="zh-CN" altLang="en-US" sz="1600" dirty="0" smtClean="0">
                <a:solidFill>
                  <a:schemeClr val="bg1"/>
                </a:solidFill>
                <a:latin typeface="Microsoft YaHei UI" panose="020B0503020204020204" pitchFamily="34" charset="-122"/>
                <a:ea typeface="Microsoft YaHei UI" panose="020B0503020204020204" pitchFamily="34" charset="-122"/>
              </a:rPr>
              <a:t>调整系统消息位置，更方便用户了解系统动态，安排看图时间</a:t>
            </a:r>
            <a:endParaRPr lang="zh-CN" altLang="en-US" sz="1600" dirty="0">
              <a:solidFill>
                <a:schemeClr val="bg1"/>
              </a:solidFill>
              <a:latin typeface="Microsoft YaHei UI" panose="020B0503020204020204" pitchFamily="34" charset="-122"/>
              <a:ea typeface="Microsoft YaHei UI" panose="020B0503020204020204" pitchFamily="34" charset="-122"/>
            </a:endParaRPr>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328" y="2319784"/>
            <a:ext cx="4662488" cy="3232887"/>
          </a:xfrm>
          <a:prstGeom prst="rect">
            <a:avLst/>
          </a:prstGeom>
          <a:ln>
            <a:noFill/>
          </a:ln>
          <a:effectLst>
            <a:outerShdw blurRad="292100" dist="139700" dir="2700000" algn="tl" rotWithShape="0">
              <a:srgbClr val="333333">
                <a:alpha val="65000"/>
              </a:srgbClr>
            </a:outerShdw>
          </a:effectLst>
        </p:spPr>
      </p:pic>
      <p:pic>
        <p:nvPicPr>
          <p:cNvPr id="28" name="图片 27"/>
          <p:cNvPicPr>
            <a:picLocks noChangeAspect="1"/>
          </p:cNvPicPr>
          <p:nvPr/>
        </p:nvPicPr>
        <p:blipFill>
          <a:blip r:embed="rId4"/>
          <a:stretch>
            <a:fillRect/>
          </a:stretch>
        </p:blipFill>
        <p:spPr>
          <a:xfrm>
            <a:off x="245234" y="1311751"/>
            <a:ext cx="5824519" cy="1734371"/>
          </a:xfrm>
          <a:prstGeom prst="rect">
            <a:avLst/>
          </a:prstGeom>
          <a:ln>
            <a:noFill/>
          </a:ln>
          <a:effectLst>
            <a:outerShdw blurRad="292100" dist="139700" dir="2700000" algn="tl" rotWithShape="0">
              <a:srgbClr val="333333">
                <a:alpha val="65000"/>
              </a:srgbClr>
            </a:outerShdw>
          </a:effectLst>
        </p:spPr>
      </p:pic>
      <p:pic>
        <p:nvPicPr>
          <p:cNvPr id="29" name="图片 28"/>
          <p:cNvPicPr>
            <a:picLocks noChangeAspect="1"/>
          </p:cNvPicPr>
          <p:nvPr/>
        </p:nvPicPr>
        <p:blipFill>
          <a:blip r:embed="rId5"/>
          <a:stretch>
            <a:fillRect/>
          </a:stretch>
        </p:blipFill>
        <p:spPr>
          <a:xfrm>
            <a:off x="1382780" y="2854378"/>
            <a:ext cx="6877050" cy="847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0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22" presetClass="entr" presetSubtype="1"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up)">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par>
                                <p:cTn id="57" presetID="22" presetClass="entr" presetSubtype="1"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7276424" y="-845932"/>
            <a:ext cx="1486142" cy="69915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7276424" y="645101"/>
            <a:ext cx="1486142" cy="6991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7276424" y="2136134"/>
            <a:ext cx="1486142" cy="69915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7276423" y="-2336966"/>
            <a:ext cx="1486142" cy="6991499"/>
          </a:xfrm>
          <a:prstGeom prst="rect">
            <a:avLst/>
          </a:prstGeom>
        </p:spPr>
      </p:pic>
      <p:sp>
        <p:nvSpPr>
          <p:cNvPr id="9" name="TextBox 20"/>
          <p:cNvSpPr txBox="1"/>
          <p:nvPr/>
        </p:nvSpPr>
        <p:spPr>
          <a:xfrm flipH="1">
            <a:off x="4805261" y="2339711"/>
            <a:ext cx="2071856" cy="70788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w="18415" cmpd="sng">
                  <a:noFill/>
                  <a:prstDash val="solid"/>
                </a:ln>
                <a:effectLst>
                  <a:outerShdw blurRad="50800" dist="38100" dir="16200000" rotWithShape="0">
                    <a:prstClr val="black">
                      <a:alpha val="40000"/>
                    </a:prstClr>
                  </a:outerShdw>
                </a:effectLst>
                <a:uLnTx/>
                <a:uFillTx/>
                <a:latin typeface="Arial Rounded MT Bold" pitchFamily="34" charset="0"/>
                <a:ea typeface="微软雅黑" pitchFamily="34" charset="-122"/>
              </a:rPr>
              <a:t>DESIGN &amp;</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w="18415" cmpd="sng">
                  <a:noFill/>
                  <a:prstDash val="solid"/>
                </a:ln>
                <a:effectLst>
                  <a:outerShdw blurRad="50800" dist="38100" dir="16200000" rotWithShape="0">
                    <a:prstClr val="black">
                      <a:alpha val="40000"/>
                    </a:prstClr>
                  </a:outerShdw>
                </a:effectLst>
                <a:uLnTx/>
                <a:uFillTx/>
                <a:latin typeface="Arial Rounded MT Bold" pitchFamily="34" charset="0"/>
                <a:ea typeface="微软雅黑" pitchFamily="34" charset="-122"/>
              </a:rPr>
              <a:t>BUILD</a:t>
            </a:r>
            <a:endParaRPr kumimoji="0" lang="zh-CN" altLang="en-US" sz="2000" b="1" i="0" u="none" strike="noStrike" kern="0" cap="none" spc="0" normalizeH="0" baseline="0" noProof="0" dirty="0">
              <a:ln w="18415" cmpd="sng">
                <a:noFill/>
                <a:prstDash val="solid"/>
              </a:ln>
              <a:effectLst>
                <a:outerShdw blurRad="50800" dist="38100" dir="16200000" rotWithShape="0">
                  <a:prstClr val="black">
                    <a:alpha val="40000"/>
                  </a:prstClr>
                </a:outerShdw>
              </a:effectLst>
              <a:uLnTx/>
              <a:uFillTx/>
              <a:latin typeface="Arial Rounded MT Bold" pitchFamily="34" charset="0"/>
              <a:ea typeface="微软雅黑" pitchFamily="34" charset="-122"/>
            </a:endParaRPr>
          </a:p>
        </p:txBody>
      </p:sp>
      <p:sp>
        <p:nvSpPr>
          <p:cNvPr id="11" name="TextBox 22"/>
          <p:cNvSpPr txBox="1"/>
          <p:nvPr/>
        </p:nvSpPr>
        <p:spPr>
          <a:xfrm flipH="1">
            <a:off x="4809453" y="5264837"/>
            <a:ext cx="2178536" cy="70788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lvl="0" algn="l">
              <a:lnSpc>
                <a:spcPct val="100000"/>
              </a:lnSpc>
              <a:defRPr/>
            </a:pPr>
            <a:r>
              <a:rPr lang="en-US" altLang="zh-CN" sz="2000" dirty="0" smtClean="0">
                <a:effectLst>
                  <a:outerShdw blurRad="50800" dist="38100" dir="16200000" rotWithShape="0">
                    <a:prstClr val="black">
                      <a:alpha val="40000"/>
                    </a:prstClr>
                  </a:outerShdw>
                </a:effectLst>
                <a:latin typeface="Arial Rounded MT Bold" pitchFamily="34" charset="0"/>
              </a:rPr>
              <a:t>FUTURE</a:t>
            </a:r>
          </a:p>
          <a:p>
            <a:pPr lvl="0" algn="l">
              <a:lnSpc>
                <a:spcPct val="100000"/>
              </a:lnSpc>
              <a:defRPr/>
            </a:pPr>
            <a:r>
              <a:rPr lang="en-US" altLang="zh-CN" sz="2000" dirty="0" smtClean="0">
                <a:effectLst>
                  <a:outerShdw blurRad="50800" dist="38100" dir="16200000" rotWithShape="0">
                    <a:prstClr val="black">
                      <a:alpha val="40000"/>
                    </a:prstClr>
                  </a:outerShdw>
                </a:effectLst>
                <a:latin typeface="Arial Rounded MT Bold" pitchFamily="34" charset="0"/>
              </a:rPr>
              <a:t>PROSPECTS</a:t>
            </a:r>
            <a:endParaRPr kumimoji="0" lang="zh-CN" altLang="en-US" sz="2000" b="1" i="0" u="none" strike="noStrike" kern="0" cap="none" spc="0" normalizeH="0" baseline="0" noProof="0" dirty="0">
              <a:ln w="18415" cmpd="sng">
                <a:noFill/>
                <a:prstDash val="solid"/>
              </a:ln>
              <a:effectLst>
                <a:outerShdw blurRad="50800" dist="38100" dir="16200000" rotWithShape="0">
                  <a:prstClr val="black">
                    <a:alpha val="40000"/>
                  </a:prstClr>
                </a:outerShdw>
              </a:effectLst>
              <a:uLnTx/>
              <a:uFillTx/>
              <a:latin typeface="Arial Rounded MT Bold" pitchFamily="34" charset="0"/>
            </a:endParaRPr>
          </a:p>
        </p:txBody>
      </p:sp>
      <p:sp>
        <p:nvSpPr>
          <p:cNvPr id="12" name="TextBox 23"/>
          <p:cNvSpPr txBox="1"/>
          <p:nvPr/>
        </p:nvSpPr>
        <p:spPr>
          <a:xfrm>
            <a:off x="7516356" y="641691"/>
            <a:ext cx="3625377" cy="1015663"/>
          </a:xfrm>
          <a:prstGeom prst="rect">
            <a:avLst/>
          </a:prstGeom>
          <a:noFill/>
        </p:spPr>
        <p:txBody>
          <a:bodyPr wrap="square" rtlCol="0">
            <a:spAutoFit/>
          </a:bodyPr>
          <a:lstStyle/>
          <a:p>
            <a:pPr algn="just">
              <a:defRPr/>
            </a:pPr>
            <a:r>
              <a:rPr lang="zh-CN" altLang="en-US" b="1" kern="0" dirty="0">
                <a:solidFill>
                  <a:sysClr val="windowText" lastClr="000000">
                    <a:lumMod val="65000"/>
                    <a:lumOff val="35000"/>
                  </a:sysClr>
                </a:solidFill>
                <a:latin typeface="Arial" pitchFamily="34" charset="0"/>
                <a:ea typeface="微软雅黑" pitchFamily="34" charset="-122"/>
                <a:cs typeface="Arial" pitchFamily="34" charset="0"/>
              </a:rPr>
              <a:t>公众</a:t>
            </a:r>
            <a:r>
              <a:rPr lang="zh-CN" altLang="en-US" b="1" kern="0" dirty="0" smtClean="0">
                <a:solidFill>
                  <a:sysClr val="windowText" lastClr="000000">
                    <a:lumMod val="65000"/>
                    <a:lumOff val="35000"/>
                  </a:sysClr>
                </a:solidFill>
                <a:latin typeface="Arial" pitchFamily="34" charset="0"/>
                <a:ea typeface="微软雅黑" pitchFamily="34" charset="-122"/>
                <a:cs typeface="Arial" pitchFamily="34" charset="0"/>
              </a:rPr>
              <a:t>超新星搜寻项目简介</a:t>
            </a:r>
            <a:endParaRPr lang="en-US" altLang="zh-CN" b="1"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endParaRPr lang="en-US" altLang="zh-CN" sz="1400" b="1" kern="0" dirty="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r>
              <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rPr>
              <a:t>PSP</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项目是由星明天文台和中国虚拟天文台合作开展的，面向普通大众的宇宙</a:t>
            </a:r>
            <a:r>
              <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rPr>
              <a:t>……</a:t>
            </a:r>
          </a:p>
        </p:txBody>
      </p:sp>
      <p:sp>
        <p:nvSpPr>
          <p:cNvPr id="13" name="TextBox 24"/>
          <p:cNvSpPr txBox="1"/>
          <p:nvPr/>
        </p:nvSpPr>
        <p:spPr>
          <a:xfrm>
            <a:off x="7516357" y="2125696"/>
            <a:ext cx="3625376" cy="1231106"/>
          </a:xfrm>
          <a:prstGeom prst="rect">
            <a:avLst/>
          </a:prstGeom>
          <a:noFill/>
        </p:spPr>
        <p:txBody>
          <a:bodyPr wrap="square" rtlCol="0">
            <a:spAutoFit/>
          </a:bodyPr>
          <a:lstStyle/>
          <a:p>
            <a:pPr algn="just">
              <a:defRPr/>
            </a:pPr>
            <a:r>
              <a:rPr kumimoji="0" lang="en-US" altLang="zh-CN" b="1"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PSP</a:t>
            </a: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的设计与建设</a:t>
            </a:r>
            <a:endParaRPr kumimoji="0" lang="en-US" altLang="zh-CN" b="1"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a:p>
            <a:pPr algn="just">
              <a:defRPr/>
            </a:pPr>
            <a:endParaRPr lang="en-US" altLang="zh-CN" sz="1400" b="1" kern="0" dirty="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r>
              <a:rPr kumimoji="0" lang="zh-CN" altLang="en-US" sz="140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超新星发现流程、用户使用流程、交互设计、数据库和系统搭建、运行维持</a:t>
            </a:r>
            <a:r>
              <a:rPr kumimoji="0" lang="en-US" altLang="zh-CN" sz="140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a:t>
            </a:r>
          </a:p>
          <a:p>
            <a:pPr algn="just">
              <a:defRPr/>
            </a:pPr>
            <a:endParaRPr kumimoji="0" lang="en-US" altLang="zh-CN" sz="1400" b="1"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p:txBody>
      </p:sp>
      <p:sp>
        <p:nvSpPr>
          <p:cNvPr id="14" name="TextBox 25"/>
          <p:cNvSpPr txBox="1"/>
          <p:nvPr/>
        </p:nvSpPr>
        <p:spPr>
          <a:xfrm>
            <a:off x="7516358" y="3649426"/>
            <a:ext cx="3625375" cy="1015663"/>
          </a:xfrm>
          <a:prstGeom prst="rect">
            <a:avLst/>
          </a:prstGeom>
          <a:noFill/>
        </p:spPr>
        <p:txBody>
          <a:bodyPr wrap="square" rtlCol="0">
            <a:spAutoFit/>
          </a:bodyPr>
          <a:lstStyle/>
          <a:p>
            <a:pPr algn="just">
              <a:defRPr/>
            </a:pPr>
            <a:r>
              <a:rPr lang="en-US" altLang="zh-CN" b="1" kern="0" dirty="0" smtClean="0">
                <a:solidFill>
                  <a:sysClr val="windowText" lastClr="000000">
                    <a:lumMod val="65000"/>
                    <a:lumOff val="35000"/>
                  </a:sysClr>
                </a:solidFill>
                <a:latin typeface="Arial" pitchFamily="34" charset="0"/>
                <a:ea typeface="微软雅黑" pitchFamily="34" charset="-122"/>
                <a:cs typeface="Arial" pitchFamily="34" charset="0"/>
              </a:rPr>
              <a:t>PSP</a:t>
            </a:r>
            <a:r>
              <a:rPr lang="zh-CN" altLang="en-US" b="1" kern="0" dirty="0" smtClean="0">
                <a:solidFill>
                  <a:sysClr val="windowText" lastClr="000000">
                    <a:lumMod val="65000"/>
                    <a:lumOff val="35000"/>
                  </a:sysClr>
                </a:solidFill>
                <a:latin typeface="Arial" pitchFamily="34" charset="0"/>
                <a:ea typeface="微软雅黑" pitchFamily="34" charset="-122"/>
                <a:cs typeface="Arial" pitchFamily="34" charset="0"/>
              </a:rPr>
              <a:t>的成果展示</a:t>
            </a:r>
            <a:endParaRPr lang="en-US" altLang="zh-CN" b="1" kern="0" dirty="0" smtClean="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endParaRPr kumimoji="0" lang="en-US" altLang="zh-CN" sz="1400" b="1" i="0" u="none" strike="noStrike" kern="0" cap="none" spc="0" normalizeH="0" baseline="0" noProof="0" dirty="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a:p>
            <a:pPr algn="just">
              <a:defRPr/>
            </a:pPr>
            <a:r>
              <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rPr>
              <a:t>PSP</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建设测试到上线短短几个月的时间里，用户人数急剧增长，新发现不断</a:t>
            </a:r>
            <a:r>
              <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rPr>
              <a:t>……</a:t>
            </a:r>
            <a:endParaRPr kumimoji="0" lang="en-US" altLang="zh-CN" sz="140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p:txBody>
      </p:sp>
      <p:sp>
        <p:nvSpPr>
          <p:cNvPr id="15" name="TextBox 26"/>
          <p:cNvSpPr txBox="1"/>
          <p:nvPr/>
        </p:nvSpPr>
        <p:spPr>
          <a:xfrm>
            <a:off x="7516356" y="5109900"/>
            <a:ext cx="3625377" cy="1015663"/>
          </a:xfrm>
          <a:prstGeom prst="rect">
            <a:avLst/>
          </a:prstGeom>
          <a:noFill/>
        </p:spPr>
        <p:txBody>
          <a:bodyPr wrap="square" rtlCol="0">
            <a:spAutoFit/>
          </a:bodyPr>
          <a:lstStyle/>
          <a:p>
            <a:pPr algn="just">
              <a:defRPr/>
            </a:pPr>
            <a:r>
              <a:rPr kumimoji="0" lang="zh-CN" altLang="en-US" b="1"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未来展望</a:t>
            </a:r>
            <a:endParaRPr kumimoji="0" lang="en-US" altLang="zh-CN" b="1"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a:p>
            <a:pPr algn="just">
              <a:defRPr/>
            </a:pPr>
            <a:endParaRPr lang="en-US" altLang="zh-CN" sz="1400" b="1" kern="0" dirty="0">
              <a:solidFill>
                <a:sysClr val="windowText" lastClr="000000">
                  <a:lumMod val="65000"/>
                  <a:lumOff val="35000"/>
                </a:sysClr>
              </a:solidFill>
              <a:latin typeface="Arial" pitchFamily="34" charset="0"/>
              <a:ea typeface="微软雅黑" pitchFamily="34" charset="-122"/>
              <a:cs typeface="Arial" pitchFamily="34" charset="0"/>
            </a:endParaRPr>
          </a:p>
          <a:p>
            <a:pPr algn="just">
              <a:defRPr/>
            </a:pP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基于目前</a:t>
            </a:r>
            <a:r>
              <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rPr>
              <a:t>PSP</a:t>
            </a:r>
            <a:r>
              <a:rPr lang="zh-CN" altLang="en-US" sz="1400" kern="0" dirty="0" smtClean="0">
                <a:solidFill>
                  <a:sysClr val="windowText" lastClr="000000">
                    <a:lumMod val="65000"/>
                    <a:lumOff val="35000"/>
                  </a:sysClr>
                </a:solidFill>
                <a:latin typeface="Arial" pitchFamily="34" charset="0"/>
                <a:ea typeface="微软雅黑" pitchFamily="34" charset="-122"/>
                <a:cs typeface="Arial" pitchFamily="34" charset="0"/>
              </a:rPr>
              <a:t>项目的望远镜和系统，接入更多望远镜，并加入小行星等新的目标</a:t>
            </a:r>
            <a:r>
              <a:rPr lang="en-US" altLang="zh-CN" sz="1400" kern="0" dirty="0" smtClean="0">
                <a:solidFill>
                  <a:sysClr val="windowText" lastClr="000000">
                    <a:lumMod val="65000"/>
                    <a:lumOff val="35000"/>
                  </a:sysClr>
                </a:solidFill>
                <a:latin typeface="Arial" pitchFamily="34" charset="0"/>
                <a:ea typeface="微软雅黑" pitchFamily="34" charset="-122"/>
                <a:cs typeface="Arial" pitchFamily="34" charset="0"/>
              </a:rPr>
              <a:t>……</a:t>
            </a:r>
            <a:endParaRPr kumimoji="0" lang="en-US" altLang="zh-CN" sz="140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p:txBody>
      </p:sp>
      <p:sp>
        <p:nvSpPr>
          <p:cNvPr id="16" name="矩形 15"/>
          <p:cNvSpPr/>
          <p:nvPr/>
        </p:nvSpPr>
        <p:spPr>
          <a:xfrm>
            <a:off x="2270959" y="0"/>
            <a:ext cx="1368152" cy="6858000"/>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7" name="TextBox 28"/>
          <p:cNvSpPr txBox="1"/>
          <p:nvPr/>
        </p:nvSpPr>
        <p:spPr>
          <a:xfrm>
            <a:off x="2270959" y="165686"/>
            <a:ext cx="1368152" cy="1015663"/>
          </a:xfrm>
          <a:prstGeom prst="rect">
            <a:avLst/>
          </a:prstGeom>
          <a:noFill/>
        </p:spPr>
        <p:txBody>
          <a:bodyPr vert="horz"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1" i="0" u="none" strike="noStrike" kern="0" cap="none" spc="0" normalizeH="0" baseline="0" noProof="0" dirty="0" smtClean="0">
                <a:ln>
                  <a:noFill/>
                </a:ln>
                <a:solidFill>
                  <a:sysClr val="window" lastClr="FFFFFF"/>
                </a:solidFill>
                <a:effectLst/>
                <a:uLnTx/>
                <a:uFillTx/>
                <a:latin typeface="Arial Rounded MT Bold" pitchFamily="34" charset="0"/>
                <a:ea typeface="微软雅黑" pitchFamily="34" charset="-122"/>
                <a:cs typeface="Calibri" pitchFamily="34" charset="0"/>
              </a:rPr>
              <a:t>目录</a:t>
            </a:r>
            <a:endParaRPr kumimoji="0" lang="en-US" altLang="zh-CN" sz="3600" b="1" i="0" u="none" strike="noStrike" kern="0" cap="none" spc="0" normalizeH="0" baseline="0" noProof="0" dirty="0" smtClean="0">
              <a:ln>
                <a:noFill/>
              </a:ln>
              <a:solidFill>
                <a:sysClr val="window" lastClr="FFFFFF"/>
              </a:solidFill>
              <a:effectLst/>
              <a:uLnTx/>
              <a:uFillTx/>
              <a:latin typeface="Arial Rounded MT Bold" pitchFamily="34" charset="0"/>
              <a:ea typeface="微软雅黑" pitchFamily="34" charset="-122"/>
              <a:cs typeface="Calibri" pitchFamily="34" charset="0"/>
            </a:endParaRPr>
          </a:p>
          <a:p>
            <a:pPr lvl="0">
              <a:lnSpc>
                <a:spcPct val="100000"/>
              </a:lnSpc>
              <a:defRPr/>
            </a:pPr>
            <a:r>
              <a:rPr lang="en-US" altLang="zh-CN" sz="2400" b="0" dirty="0" smtClean="0"/>
              <a:t>contents</a:t>
            </a:r>
            <a:endParaRPr kumimoji="0" lang="zh-CN" altLang="en-US" sz="2400" b="0" i="0" u="none" strike="noStrike" kern="0" cap="none" spc="0" normalizeH="0" baseline="0" noProof="0" dirty="0">
              <a:ln>
                <a:noFill/>
              </a:ln>
              <a:solidFill>
                <a:sysClr val="window" lastClr="FFFFFF"/>
              </a:solidFill>
              <a:effectLst/>
              <a:uLnTx/>
              <a:uFillTx/>
              <a:latin typeface="Arial Rounded MT Bold" pitchFamily="34" charset="0"/>
            </a:endParaRPr>
          </a:p>
        </p:txBody>
      </p:sp>
      <p:sp>
        <p:nvSpPr>
          <p:cNvPr id="18" name="TextBox 20"/>
          <p:cNvSpPr txBox="1"/>
          <p:nvPr/>
        </p:nvSpPr>
        <p:spPr>
          <a:xfrm flipH="1">
            <a:off x="4790021" y="804840"/>
            <a:ext cx="3016736" cy="70788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w="18415" cmpd="sng">
                  <a:noFill/>
                  <a:prstDash val="solid"/>
                </a:ln>
                <a:effectLst>
                  <a:outerShdw blurRad="50800" dist="38100" dir="16200000" rotWithShape="0">
                    <a:prstClr val="black">
                      <a:alpha val="40000"/>
                    </a:prstClr>
                  </a:outerShdw>
                </a:effectLst>
                <a:uLnTx/>
                <a:uFillTx/>
                <a:latin typeface="Arial Rounded MT Bold" pitchFamily="34" charset="0"/>
                <a:ea typeface="微软雅黑" pitchFamily="34" charset="-122"/>
              </a:rPr>
              <a:t>BRIEF</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w="18415" cmpd="sng">
                  <a:noFill/>
                  <a:prstDash val="solid"/>
                </a:ln>
                <a:effectLst>
                  <a:outerShdw blurRad="50800" dist="38100" dir="16200000" rotWithShape="0">
                    <a:prstClr val="black">
                      <a:alpha val="40000"/>
                    </a:prstClr>
                  </a:outerShdw>
                </a:effectLst>
                <a:uLnTx/>
                <a:uFillTx/>
                <a:latin typeface="Arial Rounded MT Bold" pitchFamily="34" charset="0"/>
                <a:ea typeface="微软雅黑" pitchFamily="34" charset="-122"/>
              </a:rPr>
              <a:t>INTRODUCTION</a:t>
            </a:r>
            <a:endParaRPr kumimoji="0" lang="zh-CN" altLang="en-US" sz="2000" b="1" i="0" u="none" strike="noStrike" kern="0" cap="none" spc="0" normalizeH="0" baseline="0" noProof="0" dirty="0">
              <a:ln w="18415" cmpd="sng">
                <a:noFill/>
                <a:prstDash val="solid"/>
              </a:ln>
              <a:effectLst>
                <a:outerShdw blurRad="50800" dist="38100" dir="16200000" rotWithShape="0">
                  <a:prstClr val="black">
                    <a:alpha val="40000"/>
                  </a:prstClr>
                </a:outerShdw>
              </a:effectLst>
              <a:uLnTx/>
              <a:uFillTx/>
              <a:latin typeface="Arial Rounded MT Bold" pitchFamily="34" charset="0"/>
              <a:ea typeface="微软雅黑" pitchFamily="34" charset="-122"/>
            </a:endParaRPr>
          </a:p>
        </p:txBody>
      </p:sp>
      <p:sp>
        <p:nvSpPr>
          <p:cNvPr id="22" name="TextBox 20"/>
          <p:cNvSpPr txBox="1"/>
          <p:nvPr/>
        </p:nvSpPr>
        <p:spPr>
          <a:xfrm flipH="1">
            <a:off x="4790021" y="3820692"/>
            <a:ext cx="2738305" cy="70788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algn="l">
              <a:lnSpc>
                <a:spcPct val="100000"/>
              </a:lnSpc>
              <a:defRPr/>
            </a:pPr>
            <a:r>
              <a:rPr lang="en-US" altLang="zh-CN" sz="2000" dirty="0" smtClean="0">
                <a:effectLst>
                  <a:outerShdw blurRad="38100" dist="38100" dir="2700000" algn="tl">
                    <a:srgbClr val="000000">
                      <a:alpha val="43137"/>
                    </a:srgbClr>
                  </a:outerShdw>
                </a:effectLst>
                <a:latin typeface="Arial Rounded MT Bold"/>
              </a:rPr>
              <a:t>ACHIEVEMENTS</a:t>
            </a:r>
          </a:p>
          <a:p>
            <a:pPr algn="l">
              <a:lnSpc>
                <a:spcPct val="100000"/>
              </a:lnSpc>
              <a:defRPr/>
            </a:pPr>
            <a:r>
              <a:rPr lang="en-US" altLang="zh-CN" sz="2000" dirty="0" smtClean="0">
                <a:effectLst>
                  <a:outerShdw blurRad="38100" dist="38100" dir="2700000" algn="tl">
                    <a:srgbClr val="000000">
                      <a:alpha val="43137"/>
                    </a:srgbClr>
                  </a:outerShdw>
                </a:effectLst>
                <a:latin typeface="Arial Rounded MT Bold"/>
              </a:rPr>
              <a:t>EXHIBITION</a:t>
            </a:r>
            <a:endParaRPr lang="en-US" altLang="zh-CN" sz="2000" dirty="0">
              <a:effectLst>
                <a:outerShdw blurRad="38100" dist="38100" dir="2700000" algn="tl">
                  <a:srgbClr val="000000">
                    <a:alpha val="43137"/>
                  </a:srgbClr>
                </a:outerShdw>
              </a:effectLst>
              <a:latin typeface="Arial Rounded MT Bold"/>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2733" y="5728817"/>
            <a:ext cx="1228633" cy="1228633"/>
          </a:xfrm>
          <a:prstGeom prst="rect">
            <a:avLst/>
          </a:prstGeom>
        </p:spPr>
      </p:pic>
    </p:spTree>
    <p:extLst>
      <p:ext uri="{BB962C8B-B14F-4D97-AF65-F5344CB8AC3E}">
        <p14:creationId xmlns:p14="http://schemas.microsoft.com/office/powerpoint/2010/main" val="2828063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6" name="圆角矩形 35"/>
          <p:cNvSpPr/>
          <p:nvPr/>
        </p:nvSpPr>
        <p:spPr>
          <a:xfrm>
            <a:off x="5158822" y="150205"/>
            <a:ext cx="3209874" cy="3515071"/>
          </a:xfrm>
          <a:prstGeom prst="roundRect">
            <a:avLst/>
          </a:prstGeom>
          <a:solidFill>
            <a:schemeClr val="bg1"/>
          </a:solidFill>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726" y="671759"/>
            <a:ext cx="2573795" cy="2590189"/>
          </a:xfrm>
          <a:prstGeom prst="rect">
            <a:avLst/>
          </a:prstGeom>
        </p:spPr>
      </p:pic>
      <p:sp>
        <p:nvSpPr>
          <p:cNvPr id="2" name="标题 1"/>
          <p:cNvSpPr>
            <a:spLocks noGrp="1"/>
          </p:cNvSpPr>
          <p:nvPr>
            <p:ph type="title"/>
          </p:nvPr>
        </p:nvSpPr>
        <p:spPr>
          <a:xfrm>
            <a:off x="396240" y="306614"/>
            <a:ext cx="10515600" cy="563563"/>
          </a:xfrm>
        </p:spPr>
        <p:txBody>
          <a:bodyPr>
            <a:normAutofit/>
          </a:bodyPr>
          <a:lstStyle/>
          <a:p>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所有数据截止</a:t>
            </a:r>
            <a:r>
              <a:rPr lang="en-US" altLang="zh-CN" sz="1800" b="1" dirty="0" smtClean="0">
                <a:solidFill>
                  <a:schemeClr val="bg1">
                    <a:lumMod val="95000"/>
                  </a:schemeClr>
                </a:solidFill>
                <a:latin typeface="微软雅黑" panose="020B0503020204020204" pitchFamily="34" charset="-122"/>
                <a:ea typeface="微软雅黑" panose="020B0503020204020204" pitchFamily="34" charset="-122"/>
              </a:rPr>
              <a:t>2015</a:t>
            </a:r>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年</a:t>
            </a:r>
            <a:r>
              <a:rPr lang="en-US" altLang="zh-CN" sz="1800" b="1" dirty="0" smtClean="0">
                <a:solidFill>
                  <a:schemeClr val="bg1">
                    <a:lumMod val="95000"/>
                  </a:schemeClr>
                </a:solidFill>
                <a:latin typeface="微软雅黑" panose="020B0503020204020204" pitchFamily="34" charset="-122"/>
                <a:ea typeface="微软雅黑" panose="020B0503020204020204" pitchFamily="34" charset="-122"/>
              </a:rPr>
              <a:t>11</a:t>
            </a:r>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月</a:t>
            </a:r>
            <a:r>
              <a:rPr lang="en-US" altLang="zh-CN" sz="1800" b="1" dirty="0" smtClean="0">
                <a:solidFill>
                  <a:schemeClr val="bg1">
                    <a:lumMod val="95000"/>
                  </a:schemeClr>
                </a:solidFill>
                <a:latin typeface="微软雅黑" panose="020B0503020204020204" pitchFamily="34" charset="-122"/>
                <a:ea typeface="微软雅黑" panose="020B0503020204020204" pitchFamily="34" charset="-122"/>
              </a:rPr>
              <a:t>19</a:t>
            </a:r>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日</a:t>
            </a:r>
            <a:endParaRPr lang="zh-CN" altLang="en-US" sz="1800"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285132" y="1391494"/>
            <a:ext cx="4608964" cy="5277853"/>
            <a:chOff x="533400" y="1090863"/>
            <a:chExt cx="4638597" cy="5277853"/>
          </a:xfrm>
        </p:grpSpPr>
        <p:sp>
          <p:nvSpPr>
            <p:cNvPr id="40" name="圆角矩形 39"/>
            <p:cNvSpPr/>
            <p:nvPr/>
          </p:nvSpPr>
          <p:spPr>
            <a:xfrm>
              <a:off x="533400" y="1090863"/>
              <a:ext cx="4638597" cy="5277853"/>
            </a:xfrm>
            <a:prstGeom prst="roundRect">
              <a:avLst/>
            </a:prstGeom>
            <a:solidFill>
              <a:schemeClr val="bg1"/>
            </a:solidFill>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1" name="文本框 40"/>
            <p:cNvSpPr txBox="1"/>
            <p:nvPr/>
          </p:nvSpPr>
          <p:spPr>
            <a:xfrm>
              <a:off x="1392945" y="1586103"/>
              <a:ext cx="3104734" cy="369332"/>
            </a:xfrm>
            <a:prstGeom prst="rect">
              <a:avLst/>
            </a:prstGeom>
            <a:noFill/>
          </p:spPr>
          <p:txBody>
            <a:bodyPr wrap="square" rtlCol="0">
              <a:spAutoFit/>
            </a:bodyPr>
            <a:lstStyle/>
            <a:p>
              <a:pPr algn="ctr"/>
              <a:r>
                <a:rPr lang="en-US" altLang="zh-CN" dirty="0" smtClean="0">
                  <a:solidFill>
                    <a:schemeClr val="accent1">
                      <a:lumMod val="75000"/>
                    </a:schemeClr>
                  </a:solidFill>
                  <a:latin typeface="微软雅黑" panose="020B0503020204020204" pitchFamily="34" charset="-122"/>
                  <a:ea typeface="微软雅黑" panose="020B0503020204020204" pitchFamily="34" charset="-122"/>
                </a:rPr>
                <a:t>China-VO</a:t>
              </a:r>
              <a:r>
                <a:rPr lang="zh-CN" altLang="en-US" dirty="0" smtClean="0">
                  <a:solidFill>
                    <a:schemeClr val="accent1">
                      <a:lumMod val="75000"/>
                    </a:schemeClr>
                  </a:solidFill>
                  <a:latin typeface="微软雅黑" panose="020B0503020204020204" pitchFamily="34" charset="-122"/>
                  <a:ea typeface="微软雅黑" panose="020B0503020204020204" pitchFamily="34" charset="-122"/>
                </a:rPr>
                <a:t>平台总注册用户</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33242" y="2050267"/>
              <a:ext cx="4380082" cy="1200329"/>
            </a:xfrm>
            <a:prstGeom prst="rect">
              <a:avLst/>
            </a:prstGeom>
            <a:noFill/>
          </p:spPr>
          <p:txBody>
            <a:bodyPr wrap="square" rtlCol="0">
              <a:spAutoFit/>
            </a:bodyPr>
            <a:lstStyle/>
            <a:p>
              <a:pPr algn="ctr"/>
              <a:r>
                <a:rPr lang="en-US" altLang="zh-CN" sz="7200" b="1" dirty="0" smtClean="0">
                  <a:solidFill>
                    <a:schemeClr val="accent1">
                      <a:lumMod val="75000"/>
                    </a:schemeClr>
                  </a:solidFill>
                  <a:latin typeface="DFGothic-EB" panose="02010609010101010101" pitchFamily="1" charset="-128"/>
                  <a:ea typeface="DFGothic-EB" panose="02010609010101010101" pitchFamily="1" charset="-128"/>
                </a:rPr>
                <a:t>14178 </a:t>
              </a:r>
              <a:r>
                <a:rPr lang="zh-CN" altLang="en-US" sz="7200" b="1" dirty="0" smtClean="0">
                  <a:solidFill>
                    <a:schemeClr val="accent1">
                      <a:lumMod val="75000"/>
                    </a:schemeClr>
                  </a:solidFill>
                  <a:latin typeface="DFGothic-EB" panose="02010609010101010101" pitchFamily="1" charset="-128"/>
                  <a:ea typeface="DFGothic-EB" panose="02010609010101010101" pitchFamily="1" charset="-128"/>
                </a:rPr>
                <a:t>人</a:t>
              </a:r>
              <a:endParaRPr lang="zh-CN" altLang="en-US" sz="7200" b="1" dirty="0">
                <a:solidFill>
                  <a:schemeClr val="accent1">
                    <a:lumMod val="75000"/>
                  </a:schemeClr>
                </a:solidFill>
                <a:latin typeface="DFGothic-EB" panose="02010609010101010101" pitchFamily="1" charset="-128"/>
                <a:ea typeface="DFGothic-EB" panose="02010609010101010101" pitchFamily="1" charset="-128"/>
              </a:endParaRPr>
            </a:p>
          </p:txBody>
        </p:sp>
        <p:sp>
          <p:nvSpPr>
            <p:cNvPr id="43" name="文本框 42"/>
            <p:cNvSpPr txBox="1"/>
            <p:nvPr/>
          </p:nvSpPr>
          <p:spPr>
            <a:xfrm>
              <a:off x="1361413" y="4046270"/>
              <a:ext cx="3104734" cy="369332"/>
            </a:xfrm>
            <a:prstGeom prst="rect">
              <a:avLst/>
            </a:prstGeom>
            <a:noFill/>
          </p:spPr>
          <p:txBody>
            <a:bodyPr wrap="square" rtlCol="0">
              <a:spAutoFit/>
            </a:bodyPr>
            <a:lstStyle/>
            <a:p>
              <a:pPr algn="ctr"/>
              <a:r>
                <a:rPr lang="zh-CN" altLang="en-US" dirty="0" smtClean="0">
                  <a:solidFill>
                    <a:schemeClr val="accent1">
                      <a:lumMod val="75000"/>
                    </a:schemeClr>
                  </a:solidFill>
                  <a:latin typeface="微软雅黑" panose="020B0503020204020204" pitchFamily="34" charset="-122"/>
                  <a:ea typeface="微软雅黑" panose="020B0503020204020204" pitchFamily="34" charset="-122"/>
                </a:rPr>
                <a:t>参加考试并通过用户</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697319" y="4488644"/>
              <a:ext cx="4380082" cy="1200329"/>
            </a:xfrm>
            <a:prstGeom prst="rect">
              <a:avLst/>
            </a:prstGeom>
            <a:noFill/>
          </p:spPr>
          <p:txBody>
            <a:bodyPr wrap="square" rtlCol="0">
              <a:spAutoFit/>
            </a:bodyPr>
            <a:lstStyle/>
            <a:p>
              <a:pPr algn="ctr"/>
              <a:r>
                <a:rPr lang="en-US" altLang="zh-CN" sz="7200" b="1" dirty="0" smtClean="0">
                  <a:solidFill>
                    <a:schemeClr val="accent1">
                      <a:lumMod val="75000"/>
                    </a:schemeClr>
                  </a:solidFill>
                  <a:latin typeface="DFGothic-EB" panose="02010609010101010101" pitchFamily="1" charset="-128"/>
                  <a:ea typeface="DFGothic-EB" panose="02010609010101010101" pitchFamily="1" charset="-128"/>
                </a:rPr>
                <a:t>3986 </a:t>
              </a:r>
              <a:r>
                <a:rPr lang="zh-CN" altLang="en-US" sz="7200" b="1" dirty="0" smtClean="0">
                  <a:solidFill>
                    <a:schemeClr val="accent1">
                      <a:lumMod val="75000"/>
                    </a:schemeClr>
                  </a:solidFill>
                  <a:latin typeface="DFGothic-EB" panose="02010609010101010101" pitchFamily="1" charset="-128"/>
                  <a:ea typeface="DFGothic-EB" panose="02010609010101010101" pitchFamily="1" charset="-128"/>
                </a:rPr>
                <a:t>人</a:t>
              </a:r>
              <a:endParaRPr lang="zh-CN" altLang="en-US" sz="7200" b="1" dirty="0">
                <a:solidFill>
                  <a:schemeClr val="accent1">
                    <a:lumMod val="75000"/>
                  </a:schemeClr>
                </a:solidFill>
                <a:latin typeface="DFGothic-EB" panose="02010609010101010101" pitchFamily="1" charset="-128"/>
                <a:ea typeface="DFGothic-EB" panose="02010609010101010101" pitchFamily="1" charset="-128"/>
              </a:endParaRPr>
            </a:p>
          </p:txBody>
        </p:sp>
      </p:grpSp>
      <p:sp>
        <p:nvSpPr>
          <p:cNvPr id="14" name="圆角矩形 13"/>
          <p:cNvSpPr/>
          <p:nvPr/>
        </p:nvSpPr>
        <p:spPr>
          <a:xfrm>
            <a:off x="5301896" y="4063968"/>
            <a:ext cx="6793692" cy="2605379"/>
          </a:xfrm>
          <a:prstGeom prst="roundRect">
            <a:avLst/>
          </a:prstGeom>
          <a:solidFill>
            <a:schemeClr val="bg1"/>
          </a:solidFill>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altLang="zh-CN" sz="2000" b="1" dirty="0" smtClean="0">
                <a:solidFill>
                  <a:srgbClr val="1F4E79"/>
                </a:solidFill>
                <a:latin typeface="Microsoft YaHei UI" panose="020B0503020204020204" pitchFamily="34" charset="-122"/>
                <a:ea typeface="Microsoft YaHei UI" panose="020B0503020204020204" pitchFamily="34" charset="-122"/>
              </a:rPr>
              <a:t>		</a:t>
            </a:r>
            <a:r>
              <a:rPr lang="zh-CN" altLang="en-US" sz="2000" b="1" dirty="0" smtClean="0">
                <a:solidFill>
                  <a:srgbClr val="1F4E79"/>
                </a:solidFill>
                <a:latin typeface="Microsoft YaHei UI" panose="020B0503020204020204" pitchFamily="34" charset="-122"/>
                <a:ea typeface="Microsoft YaHei UI" panose="020B0503020204020204" pitchFamily="34" charset="-122"/>
              </a:rPr>
              <a:t>注册</a:t>
            </a:r>
            <a:r>
              <a:rPr lang="zh-CN" altLang="en-US" sz="2000" b="1" dirty="0">
                <a:solidFill>
                  <a:srgbClr val="1F4E79"/>
                </a:solidFill>
                <a:latin typeface="Microsoft YaHei UI" panose="020B0503020204020204" pitchFamily="34" charset="-122"/>
                <a:ea typeface="Microsoft YaHei UI" panose="020B0503020204020204" pitchFamily="34" charset="-122"/>
              </a:rPr>
              <a:t>用户：</a:t>
            </a:r>
            <a:r>
              <a:rPr lang="en-US" altLang="zh-CN" sz="2000" b="1" dirty="0">
                <a:solidFill>
                  <a:srgbClr val="1F4E79"/>
                </a:solidFill>
                <a:latin typeface="Microsoft YaHei UI" panose="020B0503020204020204" pitchFamily="34" charset="-122"/>
                <a:ea typeface="Microsoft YaHei UI" panose="020B0503020204020204" pitchFamily="34" charset="-122"/>
              </a:rPr>
              <a:t>14178</a:t>
            </a:r>
          </a:p>
          <a:p>
            <a:pPr>
              <a:lnSpc>
                <a:spcPct val="150000"/>
              </a:lnSpc>
            </a:pPr>
            <a:r>
              <a:rPr lang="en-US" altLang="zh-CN" sz="2000" b="1" dirty="0" smtClean="0">
                <a:solidFill>
                  <a:srgbClr val="1F4E79"/>
                </a:solidFill>
                <a:latin typeface="Microsoft YaHei UI" panose="020B0503020204020204" pitchFamily="34" charset="-122"/>
                <a:ea typeface="Microsoft YaHei UI" panose="020B0503020204020204" pitchFamily="34" charset="-122"/>
              </a:rPr>
              <a:t>		</a:t>
            </a:r>
            <a:r>
              <a:rPr lang="zh-CN" altLang="en-US" sz="2000" b="1" dirty="0" smtClean="0">
                <a:solidFill>
                  <a:srgbClr val="1F4E79"/>
                </a:solidFill>
                <a:latin typeface="Microsoft YaHei UI" panose="020B0503020204020204" pitchFamily="34" charset="-122"/>
                <a:ea typeface="Microsoft YaHei UI" panose="020B0503020204020204" pitchFamily="34" charset="-122"/>
              </a:rPr>
              <a:t>参加</a:t>
            </a:r>
            <a:r>
              <a:rPr lang="zh-CN" altLang="en-US" sz="2000" b="1" dirty="0">
                <a:solidFill>
                  <a:srgbClr val="1F4E79"/>
                </a:solidFill>
                <a:latin typeface="Microsoft YaHei UI" panose="020B0503020204020204" pitchFamily="34" charset="-122"/>
                <a:ea typeface="Microsoft YaHei UI" panose="020B0503020204020204" pitchFamily="34" charset="-122"/>
              </a:rPr>
              <a:t>考试用户：</a:t>
            </a:r>
            <a:r>
              <a:rPr lang="en-US" altLang="zh-CN" sz="2000" b="1" dirty="0">
                <a:solidFill>
                  <a:srgbClr val="1F4E79"/>
                </a:solidFill>
                <a:latin typeface="Microsoft YaHei UI" panose="020B0503020204020204" pitchFamily="34" charset="-122"/>
                <a:ea typeface="Microsoft YaHei UI" panose="020B0503020204020204" pitchFamily="34" charset="-122"/>
              </a:rPr>
              <a:t>5934</a:t>
            </a:r>
          </a:p>
          <a:p>
            <a:pPr>
              <a:lnSpc>
                <a:spcPct val="150000"/>
              </a:lnSpc>
            </a:pPr>
            <a:r>
              <a:rPr lang="en-US" altLang="zh-CN" sz="2000" b="1" dirty="0" smtClean="0">
                <a:solidFill>
                  <a:srgbClr val="1F4E79"/>
                </a:solidFill>
                <a:latin typeface="Microsoft YaHei UI" panose="020B0503020204020204" pitchFamily="34" charset="-122"/>
                <a:ea typeface="Microsoft YaHei UI" panose="020B0503020204020204" pitchFamily="34" charset="-122"/>
              </a:rPr>
              <a:t>		</a:t>
            </a:r>
            <a:r>
              <a:rPr lang="zh-CN" altLang="en-US" sz="2000" b="1" dirty="0" smtClean="0">
                <a:solidFill>
                  <a:srgbClr val="1F4E79"/>
                </a:solidFill>
                <a:latin typeface="Microsoft YaHei UI" panose="020B0503020204020204" pitchFamily="34" charset="-122"/>
                <a:ea typeface="Microsoft YaHei UI" panose="020B0503020204020204" pitchFamily="34" charset="-122"/>
              </a:rPr>
              <a:t>通过</a:t>
            </a:r>
            <a:r>
              <a:rPr lang="zh-CN" altLang="en-US" sz="2000" b="1" dirty="0">
                <a:solidFill>
                  <a:srgbClr val="1F4E79"/>
                </a:solidFill>
                <a:latin typeface="Microsoft YaHei UI" panose="020B0503020204020204" pitchFamily="34" charset="-122"/>
                <a:ea typeface="Microsoft YaHei UI" panose="020B0503020204020204" pitchFamily="34" charset="-122"/>
              </a:rPr>
              <a:t>用户：</a:t>
            </a:r>
            <a:r>
              <a:rPr lang="en-US" altLang="zh-CN" sz="2000" b="1" dirty="0">
                <a:solidFill>
                  <a:srgbClr val="1F4E79"/>
                </a:solidFill>
                <a:latin typeface="Microsoft YaHei UI" panose="020B0503020204020204" pitchFamily="34" charset="-122"/>
                <a:ea typeface="Microsoft YaHei UI" panose="020B0503020204020204" pitchFamily="34" charset="-122"/>
              </a:rPr>
              <a:t>3986</a:t>
            </a:r>
          </a:p>
          <a:p>
            <a:pPr>
              <a:lnSpc>
                <a:spcPct val="150000"/>
              </a:lnSpc>
            </a:pPr>
            <a:r>
              <a:rPr lang="en-US" altLang="zh-CN" sz="2000" b="1" dirty="0" smtClean="0">
                <a:solidFill>
                  <a:srgbClr val="1F4E79"/>
                </a:solidFill>
                <a:latin typeface="Microsoft YaHei UI" panose="020B0503020204020204" pitchFamily="34" charset="-122"/>
                <a:ea typeface="Microsoft YaHei UI" panose="020B0503020204020204" pitchFamily="34" charset="-122"/>
              </a:rPr>
              <a:t>		</a:t>
            </a:r>
            <a:r>
              <a:rPr lang="zh-CN" altLang="en-US" sz="2000" b="1" dirty="0" smtClean="0">
                <a:solidFill>
                  <a:srgbClr val="1F4E79"/>
                </a:solidFill>
                <a:latin typeface="Microsoft YaHei UI" panose="020B0503020204020204" pitchFamily="34" charset="-122"/>
                <a:ea typeface="Microsoft YaHei UI" panose="020B0503020204020204" pitchFamily="34" charset="-122"/>
              </a:rPr>
              <a:t>看</a:t>
            </a:r>
            <a:r>
              <a:rPr lang="zh-CN" altLang="en-US" sz="2000" b="1" dirty="0">
                <a:solidFill>
                  <a:srgbClr val="1F4E79"/>
                </a:solidFill>
                <a:latin typeface="Microsoft YaHei UI" panose="020B0503020204020204" pitchFamily="34" charset="-122"/>
                <a:ea typeface="Microsoft YaHei UI" panose="020B0503020204020204" pitchFamily="34" charset="-122"/>
              </a:rPr>
              <a:t>图至少一次用户：</a:t>
            </a:r>
            <a:r>
              <a:rPr lang="en-US" altLang="zh-CN" sz="2000" b="1" dirty="0">
                <a:solidFill>
                  <a:srgbClr val="1F4E79"/>
                </a:solidFill>
                <a:latin typeface="Microsoft YaHei UI" panose="020B0503020204020204" pitchFamily="34" charset="-122"/>
                <a:ea typeface="Microsoft YaHei UI" panose="020B0503020204020204" pitchFamily="34" charset="-122"/>
              </a:rPr>
              <a:t>1422</a:t>
            </a:r>
          </a:p>
          <a:p>
            <a:pPr>
              <a:lnSpc>
                <a:spcPct val="150000"/>
              </a:lnSpc>
            </a:pPr>
            <a:r>
              <a:rPr lang="en-US" altLang="zh-CN" sz="2000" b="1" dirty="0" smtClean="0">
                <a:solidFill>
                  <a:srgbClr val="1F4E79"/>
                </a:solidFill>
                <a:latin typeface="Microsoft YaHei UI" panose="020B0503020204020204" pitchFamily="34" charset="-122"/>
                <a:ea typeface="Microsoft YaHei UI" panose="020B0503020204020204" pitchFamily="34" charset="-122"/>
              </a:rPr>
              <a:t>		</a:t>
            </a:r>
            <a:r>
              <a:rPr lang="zh-CN" altLang="en-US" sz="2000" b="1" dirty="0" smtClean="0">
                <a:solidFill>
                  <a:srgbClr val="1F4E79"/>
                </a:solidFill>
                <a:latin typeface="Microsoft YaHei UI" panose="020B0503020204020204" pitchFamily="34" charset="-122"/>
                <a:ea typeface="Microsoft YaHei UI" panose="020B0503020204020204" pitchFamily="34" charset="-122"/>
              </a:rPr>
              <a:t>提交</a:t>
            </a:r>
            <a:r>
              <a:rPr lang="zh-CN" altLang="en-US" sz="2000" b="1" dirty="0">
                <a:solidFill>
                  <a:srgbClr val="1F4E79"/>
                </a:solidFill>
                <a:latin typeface="Microsoft YaHei UI" panose="020B0503020204020204" pitchFamily="34" charset="-122"/>
                <a:ea typeface="Microsoft YaHei UI" panose="020B0503020204020204" pitchFamily="34" charset="-122"/>
              </a:rPr>
              <a:t>至少一次用户：</a:t>
            </a:r>
            <a:r>
              <a:rPr lang="en-US" altLang="zh-CN" sz="2000" b="1" dirty="0">
                <a:solidFill>
                  <a:srgbClr val="1F4E79"/>
                </a:solidFill>
                <a:latin typeface="Microsoft YaHei UI" panose="020B0503020204020204" pitchFamily="34" charset="-122"/>
                <a:ea typeface="Microsoft YaHei UI" panose="020B0503020204020204" pitchFamily="34" charset="-122"/>
              </a:rPr>
              <a:t>1102</a:t>
            </a:r>
            <a:endParaRPr lang="zh-CN" altLang="en-US" sz="2000" b="1" dirty="0">
              <a:solidFill>
                <a:srgbClr val="1F4E79"/>
              </a:solidFill>
              <a:latin typeface="Microsoft YaHei UI" panose="020B0503020204020204" pitchFamily="34" charset="-122"/>
              <a:ea typeface="Microsoft YaHei UI" panose="020B0503020204020204" pitchFamily="34" charset="-122"/>
            </a:endParaRPr>
          </a:p>
        </p:txBody>
      </p:sp>
      <p:sp>
        <p:nvSpPr>
          <p:cNvPr id="13" name="椭圆 12"/>
          <p:cNvSpPr/>
          <p:nvPr/>
        </p:nvSpPr>
        <p:spPr>
          <a:xfrm>
            <a:off x="8567623" y="205534"/>
            <a:ext cx="3459742" cy="3459742"/>
          </a:xfrm>
          <a:prstGeom prst="ellipse">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rgbClr val="0070C0"/>
                </a:solidFill>
                <a:latin typeface="Microsoft YaHei UI" panose="020B0503020204020204" pitchFamily="34" charset="-122"/>
                <a:ea typeface="Microsoft YaHei UI" panose="020B0503020204020204" pitchFamily="34" charset="-122"/>
              </a:rPr>
              <a:t>至少提交一次看图结果用户，占所有注册用户比例为</a:t>
            </a:r>
            <a:endParaRPr lang="en-US" altLang="zh-CN" sz="2800" b="1" dirty="0">
              <a:solidFill>
                <a:srgbClr val="ED7D31"/>
              </a:solidFill>
              <a:latin typeface="Microsoft YaHei UI" panose="020B0503020204020204" pitchFamily="34" charset="-122"/>
              <a:ea typeface="Microsoft YaHei UI" panose="020B0503020204020204" pitchFamily="34" charset="-122"/>
            </a:endParaRPr>
          </a:p>
          <a:p>
            <a:endParaRPr lang="en-US" altLang="zh-CN" sz="2800" b="1" dirty="0" smtClean="0">
              <a:solidFill>
                <a:srgbClr val="0070C0"/>
              </a:solidFill>
              <a:latin typeface="Microsoft YaHei UI" panose="020B0503020204020204" pitchFamily="34" charset="-122"/>
              <a:ea typeface="Microsoft YaHei UI" panose="020B0503020204020204" pitchFamily="34" charset="-122"/>
            </a:endParaRPr>
          </a:p>
        </p:txBody>
      </p:sp>
      <p:sp>
        <p:nvSpPr>
          <p:cNvPr id="3" name="文本框 2"/>
          <p:cNvSpPr txBox="1"/>
          <p:nvPr/>
        </p:nvSpPr>
        <p:spPr>
          <a:xfrm>
            <a:off x="9669758" y="2627897"/>
            <a:ext cx="1255472" cy="923330"/>
          </a:xfrm>
          <a:prstGeom prst="rect">
            <a:avLst/>
          </a:prstGeom>
          <a:noFill/>
        </p:spPr>
        <p:txBody>
          <a:bodyPr wrap="none" rtlCol="0">
            <a:spAutoFit/>
          </a:bodyPr>
          <a:lstStyle/>
          <a:p>
            <a:r>
              <a:rPr lang="en-US" altLang="zh-CN" sz="5400" b="1" dirty="0">
                <a:solidFill>
                  <a:srgbClr val="ED7D31"/>
                </a:solidFill>
                <a:latin typeface="Microsoft YaHei UI" panose="020B0503020204020204" pitchFamily="34" charset="-122"/>
                <a:ea typeface="Microsoft YaHei UI" panose="020B0503020204020204" pitchFamily="34" charset="-122"/>
              </a:rPr>
              <a:t>7%</a:t>
            </a:r>
            <a:endParaRPr lang="zh-CN" altLang="en-US" sz="5400" dirty="0"/>
          </a:p>
        </p:txBody>
      </p:sp>
      <p:sp>
        <p:nvSpPr>
          <p:cNvPr id="4" name="圆角矩形 3"/>
          <p:cNvSpPr/>
          <p:nvPr/>
        </p:nvSpPr>
        <p:spPr>
          <a:xfrm>
            <a:off x="6064431" y="4346901"/>
            <a:ext cx="666427" cy="256096"/>
          </a:xfrm>
          <a:prstGeom prst="roundRect">
            <a:avLst/>
          </a:prstGeom>
          <a:solidFill>
            <a:srgbClr val="E52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064431" y="4806729"/>
            <a:ext cx="666427" cy="256096"/>
          </a:xfrm>
          <a:prstGeom prst="roundRect">
            <a:avLst/>
          </a:prstGeom>
          <a:solidFill>
            <a:srgbClr val="F7B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064431" y="5267413"/>
            <a:ext cx="666427" cy="256096"/>
          </a:xfrm>
          <a:prstGeom prst="roundRect">
            <a:avLst/>
          </a:prstGeom>
          <a:solidFill>
            <a:srgbClr val="FA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064430" y="5712284"/>
            <a:ext cx="666427" cy="256096"/>
          </a:xfrm>
          <a:prstGeom prst="roundRect">
            <a:avLst/>
          </a:prstGeom>
          <a:solidFill>
            <a:srgbClr val="F59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64430" y="6159058"/>
            <a:ext cx="666427" cy="256096"/>
          </a:xfrm>
          <a:prstGeom prst="roundRect">
            <a:avLst/>
          </a:prstGeom>
          <a:solidFill>
            <a:srgbClr val="F8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9336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 name="圆角矩形 29"/>
          <p:cNvSpPr/>
          <p:nvPr/>
        </p:nvSpPr>
        <p:spPr>
          <a:xfrm>
            <a:off x="6080213" y="4725189"/>
            <a:ext cx="3338621" cy="1855542"/>
          </a:xfrm>
          <a:prstGeom prst="roundRect">
            <a:avLst/>
          </a:prstGeom>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9" name="圆角矩形 28"/>
          <p:cNvSpPr/>
          <p:nvPr/>
        </p:nvSpPr>
        <p:spPr>
          <a:xfrm>
            <a:off x="9265543" y="188613"/>
            <a:ext cx="2819779" cy="2771344"/>
          </a:xfrm>
          <a:prstGeom prst="roundRect">
            <a:avLst/>
          </a:prstGeom>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8" name="圆角矩形 27"/>
          <p:cNvSpPr/>
          <p:nvPr/>
        </p:nvSpPr>
        <p:spPr>
          <a:xfrm>
            <a:off x="6186971" y="173334"/>
            <a:ext cx="2819779" cy="2771344"/>
          </a:xfrm>
          <a:prstGeom prst="roundRect">
            <a:avLst/>
          </a:prstGeom>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26" name="内容占位符 2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842846" y="5083321"/>
            <a:ext cx="1323439" cy="1323439"/>
          </a:xfrm>
        </p:spPr>
      </p:pic>
      <p:sp>
        <p:nvSpPr>
          <p:cNvPr id="5" name="圆角矩形 4"/>
          <p:cNvSpPr/>
          <p:nvPr/>
        </p:nvSpPr>
        <p:spPr>
          <a:xfrm>
            <a:off x="533399" y="1090863"/>
            <a:ext cx="5370095" cy="5489868"/>
          </a:xfrm>
          <a:prstGeom prst="roundRect">
            <a:avLst/>
          </a:prstGeom>
          <a:ln w="5715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文本框 5"/>
          <p:cNvSpPr txBox="1"/>
          <p:nvPr/>
        </p:nvSpPr>
        <p:spPr>
          <a:xfrm>
            <a:off x="1597903" y="1586103"/>
            <a:ext cx="3104734" cy="369332"/>
          </a:xfrm>
          <a:prstGeom prst="rect">
            <a:avLst/>
          </a:prstGeom>
          <a:noFill/>
        </p:spPr>
        <p:txBody>
          <a:bodyPr wrap="square" rtlCol="0">
            <a:spAutoFit/>
          </a:bodyPr>
          <a:lstStyle/>
          <a:p>
            <a:pPr algn="ctr"/>
            <a:r>
              <a:rPr lang="en-US" altLang="zh-CN" dirty="0" smtClean="0">
                <a:solidFill>
                  <a:schemeClr val="accent1">
                    <a:lumMod val="75000"/>
                  </a:schemeClr>
                </a:solidFill>
                <a:latin typeface="微软雅黑" panose="020B0503020204020204" pitchFamily="34" charset="-122"/>
                <a:ea typeface="微软雅黑" panose="020B0503020204020204" pitchFamily="34" charset="-122"/>
              </a:rPr>
              <a:t>PSP</a:t>
            </a:r>
            <a:r>
              <a:rPr lang="zh-CN" altLang="en-US" dirty="0" smtClean="0">
                <a:solidFill>
                  <a:schemeClr val="accent1">
                    <a:lumMod val="75000"/>
                  </a:schemeClr>
                </a:solidFill>
                <a:latin typeface="微软雅黑" panose="020B0503020204020204" pitchFamily="34" charset="-122"/>
                <a:ea typeface="微软雅黑" panose="020B0503020204020204" pitchFamily="34" charset="-122"/>
              </a:rPr>
              <a:t>系统总计图片数量</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22660" y="2050267"/>
            <a:ext cx="4380082" cy="1323439"/>
          </a:xfrm>
          <a:prstGeom prst="rect">
            <a:avLst/>
          </a:prstGeom>
          <a:noFill/>
        </p:spPr>
        <p:txBody>
          <a:bodyPr wrap="square" rtlCol="0">
            <a:spAutoFit/>
          </a:bodyPr>
          <a:lstStyle/>
          <a:p>
            <a:pPr algn="ctr"/>
            <a:r>
              <a:rPr lang="en-US" altLang="zh-CN" sz="8000" b="1" dirty="0" smtClean="0">
                <a:solidFill>
                  <a:schemeClr val="accent1">
                    <a:lumMod val="75000"/>
                  </a:schemeClr>
                </a:solidFill>
                <a:latin typeface="DFGothic-EB" panose="02010609010101010101" pitchFamily="1" charset="-128"/>
                <a:ea typeface="DFGothic-EB" panose="02010609010101010101" pitchFamily="1" charset="-128"/>
              </a:rPr>
              <a:t>52164 </a:t>
            </a:r>
            <a:r>
              <a:rPr lang="zh-CN" altLang="en-US" sz="8000" dirty="0" smtClean="0">
                <a:solidFill>
                  <a:schemeClr val="accent1">
                    <a:lumMod val="75000"/>
                  </a:schemeClr>
                </a:solidFill>
                <a:latin typeface="DFGothic-EB" panose="02010609010101010101" pitchFamily="1" charset="-128"/>
                <a:ea typeface="DFGothic-EB" panose="02010609010101010101" pitchFamily="1" charset="-128"/>
              </a:rPr>
              <a:t>幅</a:t>
            </a:r>
            <a:endParaRPr lang="zh-CN" altLang="en-US" sz="8000" dirty="0">
              <a:solidFill>
                <a:schemeClr val="accent1">
                  <a:lumMod val="75000"/>
                </a:schemeClr>
              </a:solidFill>
              <a:latin typeface="DFGothic-EB" panose="02010609010101010101" pitchFamily="1" charset="-128"/>
              <a:ea typeface="DFGothic-EB" panose="02010609010101010101" pitchFamily="1" charset="-128"/>
            </a:endParaRPr>
          </a:p>
        </p:txBody>
      </p:sp>
      <p:sp>
        <p:nvSpPr>
          <p:cNvPr id="8" name="文本框 7"/>
          <p:cNvSpPr txBox="1"/>
          <p:nvPr/>
        </p:nvSpPr>
        <p:spPr>
          <a:xfrm>
            <a:off x="1597903" y="4046270"/>
            <a:ext cx="3104734" cy="369332"/>
          </a:xfrm>
          <a:prstGeom prst="rect">
            <a:avLst/>
          </a:prstGeom>
          <a:noFill/>
        </p:spPr>
        <p:txBody>
          <a:bodyPr wrap="square" rtlCol="0">
            <a:spAutoFit/>
          </a:bodyPr>
          <a:lstStyle/>
          <a:p>
            <a:pPr algn="ctr"/>
            <a:r>
              <a:rPr lang="en-US" altLang="zh-CN" dirty="0" smtClean="0">
                <a:solidFill>
                  <a:schemeClr val="accent1">
                    <a:lumMod val="75000"/>
                  </a:schemeClr>
                </a:solidFill>
                <a:latin typeface="微软雅黑" panose="020B0503020204020204" pitchFamily="34" charset="-122"/>
                <a:ea typeface="微软雅黑" panose="020B0503020204020204" pitchFamily="34" charset="-122"/>
              </a:rPr>
              <a:t>PSP</a:t>
            </a:r>
            <a:r>
              <a:rPr lang="zh-CN" altLang="en-US" dirty="0" smtClean="0">
                <a:solidFill>
                  <a:schemeClr val="accent1">
                    <a:lumMod val="75000"/>
                  </a:schemeClr>
                </a:solidFill>
                <a:latin typeface="微软雅黑" panose="020B0503020204020204" pitchFamily="34" charset="-122"/>
                <a:ea typeface="微软雅黑" panose="020B0503020204020204" pitchFamily="34" charset="-122"/>
              </a:rPr>
              <a:t>系统用户总计看图次数</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28405" y="4488644"/>
            <a:ext cx="4380082" cy="1200329"/>
          </a:xfrm>
          <a:prstGeom prst="rect">
            <a:avLst/>
          </a:prstGeom>
          <a:noFill/>
        </p:spPr>
        <p:txBody>
          <a:bodyPr wrap="square" rtlCol="0">
            <a:spAutoFit/>
          </a:bodyPr>
          <a:lstStyle/>
          <a:p>
            <a:pPr algn="ctr"/>
            <a:r>
              <a:rPr lang="en-US" altLang="zh-CN" sz="7200" b="1" dirty="0" smtClean="0">
                <a:solidFill>
                  <a:schemeClr val="accent1">
                    <a:lumMod val="75000"/>
                  </a:schemeClr>
                </a:solidFill>
                <a:latin typeface="DFGothic-EB" panose="02010609010101010101" pitchFamily="1" charset="-128"/>
                <a:ea typeface="DFGothic-EB" panose="02010609010101010101" pitchFamily="1" charset="-128"/>
              </a:rPr>
              <a:t>948087 </a:t>
            </a:r>
            <a:r>
              <a:rPr lang="zh-CN" altLang="en-US" sz="7200" dirty="0" smtClean="0">
                <a:solidFill>
                  <a:schemeClr val="accent1">
                    <a:lumMod val="75000"/>
                  </a:schemeClr>
                </a:solidFill>
                <a:latin typeface="DFGothic-EB" panose="02010609010101010101" pitchFamily="1" charset="-128"/>
                <a:ea typeface="DFGothic-EB" panose="02010609010101010101" pitchFamily="1" charset="-128"/>
              </a:rPr>
              <a:t>次</a:t>
            </a:r>
            <a:endParaRPr lang="zh-CN" altLang="en-US" sz="7200" dirty="0">
              <a:solidFill>
                <a:schemeClr val="accent1">
                  <a:lumMod val="75000"/>
                </a:schemeClr>
              </a:solidFill>
              <a:latin typeface="DFGothic-EB" panose="02010609010101010101" pitchFamily="1" charset="-128"/>
              <a:ea typeface="DFGothic-EB" panose="02010609010101010101" pitchFamily="1" charset="-128"/>
            </a:endParaRPr>
          </a:p>
        </p:txBody>
      </p:sp>
      <p:grpSp>
        <p:nvGrpSpPr>
          <p:cNvPr id="13" name="组合 12"/>
          <p:cNvGrpSpPr/>
          <p:nvPr/>
        </p:nvGrpSpPr>
        <p:grpSpPr>
          <a:xfrm>
            <a:off x="9418834" y="470606"/>
            <a:ext cx="2534653" cy="2217721"/>
            <a:chOff x="9419575" y="162314"/>
            <a:chExt cx="2534653" cy="2217721"/>
          </a:xfrm>
          <a:solidFill>
            <a:srgbClr val="FFC000"/>
          </a:solidFill>
        </p:grpSpPr>
        <p:sp>
          <p:nvSpPr>
            <p:cNvPr id="11" name="圆柱形 10"/>
            <p:cNvSpPr/>
            <p:nvPr/>
          </p:nvSpPr>
          <p:spPr>
            <a:xfrm>
              <a:off x="10475496" y="162314"/>
              <a:ext cx="962526" cy="1300003"/>
            </a:xfrm>
            <a:prstGeom prst="can">
              <a:avLst/>
            </a:prstGeom>
            <a:grp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2" name="圆柱形 11"/>
            <p:cNvSpPr/>
            <p:nvPr/>
          </p:nvSpPr>
          <p:spPr>
            <a:xfrm>
              <a:off x="11053011" y="662042"/>
              <a:ext cx="721895" cy="1131436"/>
            </a:xfrm>
            <a:prstGeom prst="can">
              <a:avLst/>
            </a:prstGeom>
            <a:grp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4" name="圆柱形 13"/>
            <p:cNvSpPr/>
            <p:nvPr/>
          </p:nvSpPr>
          <p:spPr>
            <a:xfrm>
              <a:off x="10523622" y="525145"/>
              <a:ext cx="721895" cy="1131436"/>
            </a:xfrm>
            <a:prstGeom prst="can">
              <a:avLst/>
            </a:prstGeom>
            <a:grp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云形 3"/>
            <p:cNvSpPr/>
            <p:nvPr/>
          </p:nvSpPr>
          <p:spPr>
            <a:xfrm>
              <a:off x="9419575" y="950222"/>
              <a:ext cx="2534653" cy="1429813"/>
            </a:xfrm>
            <a:prstGeom prst="cloud">
              <a:avLst/>
            </a:prstGeom>
            <a:grp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b="1" dirty="0" smtClean="0">
                  <a:latin typeface="微软雅黑" panose="020B0503020204020204" pitchFamily="34" charset="-122"/>
                  <a:ea typeface="微软雅黑" panose="020B0503020204020204" pitchFamily="34" charset="-122"/>
                </a:rPr>
                <a:t>China-Vo</a:t>
              </a:r>
              <a:endParaRPr lang="zh-CN" altLang="en-US" b="1" dirty="0">
                <a:latin typeface="微软雅黑" panose="020B0503020204020204" pitchFamily="34" charset="-122"/>
                <a:ea typeface="微软雅黑" panose="020B0503020204020204" pitchFamily="34" charset="-122"/>
              </a:endParaRPr>
            </a:p>
          </p:txBody>
        </p:sp>
      </p:grpSp>
      <p:sp>
        <p:nvSpPr>
          <p:cNvPr id="10" name="下弧形箭头 9"/>
          <p:cNvSpPr/>
          <p:nvPr/>
        </p:nvSpPr>
        <p:spPr>
          <a:xfrm>
            <a:off x="7985110" y="2686080"/>
            <a:ext cx="2438400" cy="693076"/>
          </a:xfrm>
          <a:prstGeom prst="curvedUpArrow">
            <a:avLst/>
          </a:prstGeom>
          <a:solidFill>
            <a:srgbClr val="E8281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26" name="Picture 2" descr="http://astrocloud.china-vo.org/s/2015/psp2015100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259" y="966204"/>
            <a:ext cx="1219916" cy="1216163"/>
          </a:xfrm>
          <a:prstGeom prst="rect">
            <a:avLst/>
          </a:prstGeom>
          <a:noFill/>
          <a:effectLst>
            <a:outerShdw blurRad="50800" dist="38100" dir="2700000" sx="103000" sy="103000" algn="tl" rotWithShape="0">
              <a:schemeClr val="bg1">
                <a:alpha val="0"/>
              </a:schemeClr>
            </a:outerShdw>
          </a:effectLst>
          <a:extLst>
            <a:ext uri="{909E8E84-426E-40DD-AFC4-6F175D3DCCD1}">
              <a14:hiddenFill xmlns:a14="http://schemas.microsoft.com/office/drawing/2010/main">
                <a:solidFill>
                  <a:srgbClr val="FFFFFF"/>
                </a:solidFill>
              </a14:hiddenFill>
            </a:ext>
          </a:extLst>
        </p:spPr>
      </p:pic>
      <p:pic>
        <p:nvPicPr>
          <p:cNvPr id="1028" name="Picture 4" descr="http://psp.china-vo.org/s/sysa/quiz1intro/quiz1intro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3046" y="710809"/>
            <a:ext cx="1331843" cy="1371600"/>
          </a:xfrm>
          <a:prstGeom prst="rect">
            <a:avLst/>
          </a:prstGeom>
          <a:noFill/>
          <a:effectLst>
            <a:outerShdw blurRad="50800" dist="38100" dir="2700000" sx="103000" sy="103000" algn="tl" rotWithShape="0">
              <a:schemeClr val="bg1">
                <a:alpha val="0"/>
              </a:schemeClr>
            </a:outerShdw>
          </a:effectLst>
          <a:extLst>
            <a:ext uri="{909E8E84-426E-40DD-AFC4-6F175D3DCCD1}">
              <a14:hiddenFill xmlns:a14="http://schemas.microsoft.com/office/drawing/2010/main">
                <a:solidFill>
                  <a:srgbClr val="FFFFFF"/>
                </a:solidFill>
              </a14:hiddenFill>
            </a:ext>
          </a:extLst>
        </p:spPr>
      </p:pic>
      <p:pic>
        <p:nvPicPr>
          <p:cNvPr id="1030" name="Picture 6" descr="http://psp.china-vo.org/s/sysa/quiz1intro/quiz1intro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9385" y="1349929"/>
            <a:ext cx="1386597" cy="1311898"/>
          </a:xfrm>
          <a:prstGeom prst="rect">
            <a:avLst/>
          </a:prstGeom>
          <a:noFill/>
          <a:effectLst>
            <a:outerShdw blurRad="50800" dist="38100" dir="2700000" sx="103000" sy="103000" algn="tl" rotWithShape="0">
              <a:schemeClr val="bg1">
                <a:alpha val="0"/>
              </a:schemeClr>
            </a:outerShdw>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8393831" y="3322900"/>
            <a:ext cx="1620957" cy="523220"/>
          </a:xfrm>
          <a:prstGeom prst="rect">
            <a:avLst/>
          </a:prstGeom>
          <a:noFill/>
        </p:spPr>
        <p:txBody>
          <a:bodyPr wrap="none" rtlCol="0">
            <a:spAutoFit/>
          </a:bodyPr>
          <a:lstStyle/>
          <a:p>
            <a:r>
              <a:rPr lang="en-US" altLang="zh-CN" sz="2800" dirty="0" smtClean="0">
                <a:solidFill>
                  <a:srgbClr val="FFC000"/>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52164 </a:t>
            </a:r>
            <a:r>
              <a:rPr lang="zh-CN" altLang="en-US" sz="2800" dirty="0" smtClean="0">
                <a:solidFill>
                  <a:srgbClr val="FFC000"/>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幅</a:t>
            </a:r>
            <a:endParaRPr lang="zh-CN" altLang="en-US" sz="2800" dirty="0">
              <a:solidFill>
                <a:srgbClr val="FFC000"/>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cxnSp>
        <p:nvCxnSpPr>
          <p:cNvPr id="16" name="直接连接符 15"/>
          <p:cNvCxnSpPr/>
          <p:nvPr/>
        </p:nvCxnSpPr>
        <p:spPr>
          <a:xfrm>
            <a:off x="10818631" y="2988838"/>
            <a:ext cx="0" cy="879069"/>
          </a:xfrm>
          <a:prstGeom prst="line">
            <a:avLst/>
          </a:prstGeom>
          <a:ln w="762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985110" y="3867908"/>
            <a:ext cx="0" cy="809439"/>
          </a:xfrm>
          <a:prstGeom prst="line">
            <a:avLst/>
          </a:prstGeom>
          <a:ln w="762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85110" y="3867907"/>
            <a:ext cx="2833521" cy="1"/>
          </a:xfrm>
          <a:prstGeom prst="line">
            <a:avLst/>
          </a:prstGeom>
          <a:ln w="76200">
            <a:solidFill>
              <a:srgbClr val="00B0F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对象 21"/>
          <p:cNvGraphicFramePr>
            <a:graphicFrameLocks noChangeAspect="1"/>
          </p:cNvGraphicFramePr>
          <p:nvPr>
            <p:extLst>
              <p:ext uri="{D42A27DB-BD31-4B8C-83A1-F6EECF244321}">
                <p14:modId xmlns:p14="http://schemas.microsoft.com/office/powerpoint/2010/main" val="1979035989"/>
              </p:ext>
            </p:extLst>
          </p:nvPr>
        </p:nvGraphicFramePr>
        <p:xfrm>
          <a:off x="6282621" y="4998556"/>
          <a:ext cx="1447554" cy="1445537"/>
        </p:xfrm>
        <a:graphic>
          <a:graphicData uri="http://schemas.openxmlformats.org/presentationml/2006/ole">
            <mc:AlternateContent xmlns:mc="http://schemas.openxmlformats.org/markup-compatibility/2006">
              <mc:Choice xmlns:v="urn:schemas-microsoft-com:vml" Requires="v">
                <p:oleObj spid="_x0000_s1162" name="Image" r:id="rId8" imgW="3417480" imgH="3413520" progId="Photoshop.Image.13">
                  <p:embed/>
                </p:oleObj>
              </mc:Choice>
              <mc:Fallback>
                <p:oleObj name="Image" r:id="rId8" imgW="3417480" imgH="3413520" progId="Photoshop.Image.13">
                  <p:embed/>
                  <p:pic>
                    <p:nvPicPr>
                      <p:cNvPr id="0" name=""/>
                      <p:cNvPicPr/>
                      <p:nvPr/>
                    </p:nvPicPr>
                    <p:blipFill>
                      <a:blip r:embed="rId9"/>
                      <a:stretch>
                        <a:fillRect/>
                      </a:stretch>
                    </p:blipFill>
                    <p:spPr>
                      <a:xfrm>
                        <a:off x="6282621" y="4998556"/>
                        <a:ext cx="1447554" cy="1445537"/>
                      </a:xfrm>
                      <a:prstGeom prst="rect">
                        <a:avLst/>
                      </a:prstGeom>
                    </p:spPr>
                  </p:pic>
                </p:oleObj>
              </mc:Fallback>
            </mc:AlternateContent>
          </a:graphicData>
        </a:graphic>
      </p:graphicFrame>
      <p:sp>
        <p:nvSpPr>
          <p:cNvPr id="31" name="文本框 30"/>
          <p:cNvSpPr txBox="1"/>
          <p:nvPr/>
        </p:nvSpPr>
        <p:spPr>
          <a:xfrm>
            <a:off x="9636788" y="5920873"/>
            <a:ext cx="1800493" cy="523220"/>
          </a:xfrm>
          <a:prstGeom prst="rect">
            <a:avLst/>
          </a:prstGeom>
          <a:noFill/>
        </p:spPr>
        <p:txBody>
          <a:bodyPr wrap="none" rtlCol="0">
            <a:spAutoFit/>
          </a:bodyPr>
          <a:lstStyle/>
          <a:p>
            <a:r>
              <a:rPr lang="en-US" altLang="zh-CN" sz="2800" dirty="0" smtClean="0">
                <a:solidFill>
                  <a:srgbClr val="FFC000"/>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948087 </a:t>
            </a:r>
            <a:r>
              <a:rPr lang="zh-CN" altLang="en-US" sz="2800" dirty="0" smtClean="0">
                <a:solidFill>
                  <a:srgbClr val="FFC000"/>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次</a:t>
            </a:r>
            <a:endParaRPr lang="zh-CN" altLang="en-US" sz="2800" dirty="0">
              <a:solidFill>
                <a:srgbClr val="FFC000"/>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27" name="标题 1"/>
          <p:cNvSpPr>
            <a:spLocks noGrp="1"/>
          </p:cNvSpPr>
          <p:nvPr>
            <p:ph type="title"/>
          </p:nvPr>
        </p:nvSpPr>
        <p:spPr>
          <a:xfrm>
            <a:off x="396240" y="306614"/>
            <a:ext cx="10515600" cy="563563"/>
          </a:xfrm>
        </p:spPr>
        <p:txBody>
          <a:bodyPr>
            <a:normAutofit/>
          </a:bodyPr>
          <a:lstStyle/>
          <a:p>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所有数据截止</a:t>
            </a:r>
            <a:r>
              <a:rPr lang="en-US" altLang="zh-CN" sz="1800" b="1" dirty="0" smtClean="0">
                <a:solidFill>
                  <a:schemeClr val="bg1">
                    <a:lumMod val="95000"/>
                  </a:schemeClr>
                </a:solidFill>
                <a:latin typeface="微软雅黑" panose="020B0503020204020204" pitchFamily="34" charset="-122"/>
                <a:ea typeface="微软雅黑" panose="020B0503020204020204" pitchFamily="34" charset="-122"/>
              </a:rPr>
              <a:t>2015</a:t>
            </a:r>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年</a:t>
            </a:r>
            <a:r>
              <a:rPr lang="en-US" altLang="zh-CN" sz="1800" b="1" dirty="0" smtClean="0">
                <a:solidFill>
                  <a:schemeClr val="bg1">
                    <a:lumMod val="95000"/>
                  </a:schemeClr>
                </a:solidFill>
                <a:latin typeface="微软雅黑" panose="020B0503020204020204" pitchFamily="34" charset="-122"/>
                <a:ea typeface="微软雅黑" panose="020B0503020204020204" pitchFamily="34" charset="-122"/>
              </a:rPr>
              <a:t>11</a:t>
            </a:r>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月</a:t>
            </a:r>
            <a:r>
              <a:rPr lang="en-US" altLang="zh-CN" sz="1800" b="1" dirty="0" smtClean="0">
                <a:solidFill>
                  <a:schemeClr val="bg1">
                    <a:lumMod val="95000"/>
                  </a:schemeClr>
                </a:solidFill>
                <a:latin typeface="微软雅黑" panose="020B0503020204020204" pitchFamily="34" charset="-122"/>
                <a:ea typeface="微软雅黑" panose="020B0503020204020204" pitchFamily="34" charset="-122"/>
              </a:rPr>
              <a:t>19</a:t>
            </a:r>
            <a:r>
              <a:rPr lang="zh-CN" altLang="en-US" sz="1800" b="1" dirty="0" smtClean="0">
                <a:solidFill>
                  <a:schemeClr val="bg1">
                    <a:lumMod val="95000"/>
                  </a:schemeClr>
                </a:solidFill>
                <a:latin typeface="微软雅黑" panose="020B0503020204020204" pitchFamily="34" charset="-122"/>
                <a:ea typeface="微软雅黑" panose="020B0503020204020204" pitchFamily="34" charset="-122"/>
              </a:rPr>
              <a:t>日</a:t>
            </a:r>
            <a:endParaRPr lang="zh-CN" altLang="en-US" sz="1800" b="1" dirty="0">
              <a:solidFill>
                <a:schemeClr val="bg1">
                  <a:lumMod val="9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9624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1" name="文本框 60"/>
          <p:cNvSpPr txBox="1"/>
          <p:nvPr/>
        </p:nvSpPr>
        <p:spPr>
          <a:xfrm>
            <a:off x="6745980" y="3011671"/>
            <a:ext cx="1338828" cy="369332"/>
          </a:xfrm>
          <a:prstGeom prst="rect">
            <a:avLst/>
          </a:prstGeom>
          <a:noFill/>
        </p:spPr>
        <p:txBody>
          <a:bodyPr wrap="none" rtlCol="0">
            <a:spAutoFit/>
          </a:bodyPr>
          <a:lstStyle/>
          <a:p>
            <a:r>
              <a:rPr lang="en-US" altLang="zh-CN" dirty="0" smtClean="0">
                <a:solidFill>
                  <a:schemeClr val="bg1"/>
                </a:solidFill>
                <a:latin typeface="HelveticaNeueLT Pro 55 Roman" panose="020B0604020202020204" pitchFamily="34" charset="0"/>
                <a:ea typeface="DFGothic-EB" panose="02010609010101010101" pitchFamily="1" charset="-128"/>
              </a:rPr>
              <a:t>2015.11.11</a:t>
            </a:r>
            <a:endParaRPr lang="zh-CN" altLang="en-US" dirty="0">
              <a:solidFill>
                <a:schemeClr val="bg1"/>
              </a:solidFill>
              <a:latin typeface="HelveticaNeueLT Pro 55 Roman" panose="020B0604020202020204" pitchFamily="34" charset="0"/>
              <a:ea typeface="DFGothic-EB" panose="02010609010101010101" pitchFamily="1" charset="-128"/>
            </a:endParaRPr>
          </a:p>
        </p:txBody>
      </p:sp>
      <p:sp>
        <p:nvSpPr>
          <p:cNvPr id="4" name="矩形 3"/>
          <p:cNvSpPr/>
          <p:nvPr/>
        </p:nvSpPr>
        <p:spPr>
          <a:xfrm>
            <a:off x="1130961" y="3423778"/>
            <a:ext cx="1130969" cy="34891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5" name="椭圆 4"/>
          <p:cNvSpPr/>
          <p:nvPr/>
        </p:nvSpPr>
        <p:spPr>
          <a:xfrm>
            <a:off x="1588161" y="3489952"/>
            <a:ext cx="216568" cy="216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6" name="矩形 5"/>
          <p:cNvSpPr/>
          <p:nvPr/>
        </p:nvSpPr>
        <p:spPr>
          <a:xfrm>
            <a:off x="1655839" y="2248455"/>
            <a:ext cx="81212" cy="11961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7" name="椭圆 6"/>
          <p:cNvSpPr/>
          <p:nvPr/>
        </p:nvSpPr>
        <p:spPr>
          <a:xfrm>
            <a:off x="1130961" y="1245519"/>
            <a:ext cx="1130969" cy="11309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rgbClr val="0070C0"/>
                </a:solidFill>
                <a:latin typeface="Microsoft YaHei UI" panose="020B0503020204020204" pitchFamily="34" charset="-122"/>
                <a:ea typeface="Microsoft YaHei UI" panose="020B0503020204020204" pitchFamily="34" charset="-122"/>
              </a:rPr>
              <a:t>第一张图片上传</a:t>
            </a:r>
            <a:endParaRPr lang="zh-CN" altLang="en-US" sz="1600" b="1" dirty="0">
              <a:solidFill>
                <a:srgbClr val="0070C0"/>
              </a:solidFill>
              <a:latin typeface="Microsoft YaHei UI" panose="020B0503020204020204" pitchFamily="34" charset="-122"/>
              <a:ea typeface="Microsoft YaHei UI" panose="020B0503020204020204" pitchFamily="34" charset="-122"/>
            </a:endParaRPr>
          </a:p>
        </p:txBody>
      </p:sp>
      <p:sp>
        <p:nvSpPr>
          <p:cNvPr id="11" name="矩形 10"/>
          <p:cNvSpPr/>
          <p:nvPr/>
        </p:nvSpPr>
        <p:spPr>
          <a:xfrm rot="10800000">
            <a:off x="2261929" y="3423778"/>
            <a:ext cx="1130969" cy="348916"/>
          </a:xfrm>
          <a:prstGeom prst="rect">
            <a:avLst/>
          </a:prstGeom>
          <a:solidFill>
            <a:srgbClr val="8EC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2" name="椭圆 11"/>
          <p:cNvSpPr/>
          <p:nvPr/>
        </p:nvSpPr>
        <p:spPr>
          <a:xfrm rot="10800000">
            <a:off x="2719130" y="3489952"/>
            <a:ext cx="216568" cy="216568"/>
          </a:xfrm>
          <a:prstGeom prst="ellipse">
            <a:avLst/>
          </a:prstGeom>
          <a:solidFill>
            <a:srgbClr val="8EC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3" name="矩形 12"/>
          <p:cNvSpPr/>
          <p:nvPr/>
        </p:nvSpPr>
        <p:spPr>
          <a:xfrm rot="10800000">
            <a:off x="2786808" y="3751899"/>
            <a:ext cx="81212" cy="1196118"/>
          </a:xfrm>
          <a:prstGeom prst="rect">
            <a:avLst/>
          </a:prstGeom>
          <a:solidFill>
            <a:srgbClr val="8EC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4" name="椭圆 13"/>
          <p:cNvSpPr/>
          <p:nvPr/>
        </p:nvSpPr>
        <p:spPr>
          <a:xfrm>
            <a:off x="2261929" y="4819984"/>
            <a:ext cx="1130969" cy="1130969"/>
          </a:xfrm>
          <a:prstGeom prst="ellipse">
            <a:avLst/>
          </a:prstGeom>
          <a:solidFill>
            <a:srgbClr val="8EC3A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b="1" dirty="0" smtClean="0">
                <a:solidFill>
                  <a:schemeClr val="tx2">
                    <a:lumMod val="75000"/>
                  </a:schemeClr>
                </a:solidFill>
                <a:latin typeface="Microsoft YaHei UI" panose="020B0503020204020204" pitchFamily="34" charset="-122"/>
                <a:ea typeface="Microsoft YaHei UI" panose="020B0503020204020204" pitchFamily="34" charset="-122"/>
              </a:rPr>
              <a:t>正式上线</a:t>
            </a:r>
            <a:endParaRPr lang="zh-CN" altLang="en-US" sz="2000" b="1" dirty="0">
              <a:solidFill>
                <a:schemeClr val="tx2">
                  <a:lumMod val="75000"/>
                </a:schemeClr>
              </a:solidFill>
              <a:latin typeface="Microsoft YaHei UI" panose="020B0503020204020204" pitchFamily="34" charset="-122"/>
              <a:ea typeface="Microsoft YaHei UI" panose="020B0503020204020204" pitchFamily="34" charset="-122"/>
            </a:endParaRPr>
          </a:p>
        </p:txBody>
      </p:sp>
      <p:sp>
        <p:nvSpPr>
          <p:cNvPr id="16" name="矩形 15"/>
          <p:cNvSpPr/>
          <p:nvPr/>
        </p:nvSpPr>
        <p:spPr>
          <a:xfrm>
            <a:off x="3392897" y="3423778"/>
            <a:ext cx="1130969" cy="3489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7" name="椭圆 16"/>
          <p:cNvSpPr/>
          <p:nvPr/>
        </p:nvSpPr>
        <p:spPr>
          <a:xfrm>
            <a:off x="3850097" y="3489952"/>
            <a:ext cx="216568" cy="21656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8" name="矩形 17"/>
          <p:cNvSpPr/>
          <p:nvPr/>
        </p:nvSpPr>
        <p:spPr>
          <a:xfrm>
            <a:off x="3917775" y="2248455"/>
            <a:ext cx="81212" cy="119611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19" name="椭圆 18"/>
          <p:cNvSpPr/>
          <p:nvPr/>
        </p:nvSpPr>
        <p:spPr>
          <a:xfrm>
            <a:off x="3392897" y="1245519"/>
            <a:ext cx="1130969" cy="11309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lumMod val="85000"/>
                    <a:lumOff val="15000"/>
                  </a:schemeClr>
                </a:solidFill>
                <a:latin typeface="Microsoft YaHei UI" panose="020B0503020204020204" pitchFamily="34" charset="-122"/>
                <a:ea typeface="Microsoft YaHei UI" panose="020B0503020204020204" pitchFamily="34" charset="-122"/>
              </a:rPr>
              <a:t>第一颗疑似超新星</a:t>
            </a:r>
            <a:endParaRPr lang="zh-CN" altLang="en-US" sz="1600" b="1" dirty="0">
              <a:solidFill>
                <a:schemeClr val="tx1">
                  <a:lumMod val="85000"/>
                  <a:lumOff val="15000"/>
                </a:schemeClr>
              </a:solidFill>
              <a:latin typeface="Microsoft YaHei UI" panose="020B0503020204020204" pitchFamily="34" charset="-122"/>
              <a:ea typeface="Microsoft YaHei UI" panose="020B0503020204020204" pitchFamily="34" charset="-122"/>
            </a:endParaRPr>
          </a:p>
        </p:txBody>
      </p:sp>
      <p:sp>
        <p:nvSpPr>
          <p:cNvPr id="21" name="矩形 20"/>
          <p:cNvSpPr/>
          <p:nvPr/>
        </p:nvSpPr>
        <p:spPr>
          <a:xfrm rot="10800000">
            <a:off x="4523863" y="3420635"/>
            <a:ext cx="1130969" cy="34891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22" name="椭圆 21"/>
          <p:cNvSpPr/>
          <p:nvPr/>
        </p:nvSpPr>
        <p:spPr>
          <a:xfrm rot="10800000">
            <a:off x="4981064" y="3486809"/>
            <a:ext cx="216568" cy="21656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23" name="矩形 22"/>
          <p:cNvSpPr/>
          <p:nvPr/>
        </p:nvSpPr>
        <p:spPr>
          <a:xfrm rot="10800000">
            <a:off x="5048742" y="3748756"/>
            <a:ext cx="81212" cy="119611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24" name="椭圆 23"/>
          <p:cNvSpPr/>
          <p:nvPr/>
        </p:nvSpPr>
        <p:spPr>
          <a:xfrm>
            <a:off x="4523863" y="4816841"/>
            <a:ext cx="1130969" cy="113096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b="1" dirty="0" smtClean="0">
                <a:latin typeface="Microsoft YaHei UI" panose="020B0503020204020204" pitchFamily="34" charset="-122"/>
                <a:ea typeface="Microsoft YaHei UI" panose="020B0503020204020204" pitchFamily="34" charset="-122"/>
              </a:rPr>
              <a:t>注册人数破万</a:t>
            </a:r>
            <a:endParaRPr lang="zh-CN" altLang="en-US" b="1" dirty="0">
              <a:latin typeface="Microsoft YaHei UI" panose="020B0503020204020204" pitchFamily="34" charset="-122"/>
              <a:ea typeface="Microsoft YaHei UI" panose="020B0503020204020204" pitchFamily="34" charset="-122"/>
            </a:endParaRPr>
          </a:p>
        </p:txBody>
      </p:sp>
      <p:sp>
        <p:nvSpPr>
          <p:cNvPr id="26" name="矩形 25"/>
          <p:cNvSpPr/>
          <p:nvPr/>
        </p:nvSpPr>
        <p:spPr>
          <a:xfrm>
            <a:off x="5654828" y="3420636"/>
            <a:ext cx="1130969" cy="3489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27" name="椭圆 26"/>
          <p:cNvSpPr/>
          <p:nvPr/>
        </p:nvSpPr>
        <p:spPr>
          <a:xfrm>
            <a:off x="6112028" y="3486810"/>
            <a:ext cx="216568" cy="21656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28" name="矩形 27"/>
          <p:cNvSpPr/>
          <p:nvPr/>
        </p:nvSpPr>
        <p:spPr>
          <a:xfrm>
            <a:off x="6179706" y="2245313"/>
            <a:ext cx="81212" cy="11961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29" name="椭圆 28"/>
          <p:cNvSpPr/>
          <p:nvPr/>
        </p:nvSpPr>
        <p:spPr>
          <a:xfrm>
            <a:off x="5654828" y="1242377"/>
            <a:ext cx="1130969" cy="113096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Microsoft YaHei UI" panose="020B0503020204020204" pitchFamily="34" charset="-122"/>
                <a:ea typeface="Microsoft YaHei UI" panose="020B0503020204020204" pitchFamily="34" charset="-122"/>
              </a:rPr>
              <a:t>第一颗超新星确认</a:t>
            </a:r>
            <a:endParaRPr lang="zh-CN" altLang="en-US" sz="1600" b="1" dirty="0">
              <a:latin typeface="Microsoft YaHei UI" panose="020B0503020204020204" pitchFamily="34" charset="-122"/>
              <a:ea typeface="Microsoft YaHei UI" panose="020B0503020204020204" pitchFamily="34" charset="-122"/>
            </a:endParaRPr>
          </a:p>
        </p:txBody>
      </p:sp>
      <p:sp>
        <p:nvSpPr>
          <p:cNvPr id="36" name="矩形 35"/>
          <p:cNvSpPr/>
          <p:nvPr/>
        </p:nvSpPr>
        <p:spPr>
          <a:xfrm rot="10800000">
            <a:off x="6785792" y="3421754"/>
            <a:ext cx="1130969" cy="348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37" name="椭圆 36"/>
          <p:cNvSpPr/>
          <p:nvPr/>
        </p:nvSpPr>
        <p:spPr>
          <a:xfrm rot="10800000">
            <a:off x="7242993" y="3487928"/>
            <a:ext cx="216568" cy="21656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38" name="矩形 37"/>
          <p:cNvSpPr/>
          <p:nvPr/>
        </p:nvSpPr>
        <p:spPr>
          <a:xfrm rot="10800000">
            <a:off x="7310671" y="3749875"/>
            <a:ext cx="81212" cy="11961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39" name="椭圆 38"/>
          <p:cNvSpPr/>
          <p:nvPr/>
        </p:nvSpPr>
        <p:spPr>
          <a:xfrm>
            <a:off x="6785792" y="4817960"/>
            <a:ext cx="1130969" cy="113096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1600" b="1" dirty="0" smtClean="0">
                <a:latin typeface="Microsoft YaHei UI" panose="020B0503020204020204" pitchFamily="34" charset="-122"/>
                <a:ea typeface="Microsoft YaHei UI" panose="020B0503020204020204" pitchFamily="34" charset="-122"/>
              </a:rPr>
              <a:t>总计图片达五万张</a:t>
            </a:r>
            <a:endParaRPr lang="zh-CN" altLang="en-US" sz="1600" b="1" dirty="0">
              <a:latin typeface="Microsoft YaHei UI" panose="020B0503020204020204" pitchFamily="34" charset="-122"/>
              <a:ea typeface="Microsoft YaHei UI" panose="020B0503020204020204" pitchFamily="34" charset="-122"/>
            </a:endParaRPr>
          </a:p>
        </p:txBody>
      </p:sp>
      <p:sp>
        <p:nvSpPr>
          <p:cNvPr id="41" name="矩形 40"/>
          <p:cNvSpPr/>
          <p:nvPr/>
        </p:nvSpPr>
        <p:spPr>
          <a:xfrm>
            <a:off x="10178672" y="3431656"/>
            <a:ext cx="1130969" cy="337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2" name="矩形 41"/>
          <p:cNvSpPr/>
          <p:nvPr/>
        </p:nvSpPr>
        <p:spPr>
          <a:xfrm>
            <a:off x="11309635" y="3423778"/>
            <a:ext cx="1130969" cy="348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3" name="矩形 42"/>
          <p:cNvSpPr/>
          <p:nvPr/>
        </p:nvSpPr>
        <p:spPr>
          <a:xfrm>
            <a:off x="9047708" y="3424704"/>
            <a:ext cx="1130969" cy="3489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4" name="矩形 43"/>
          <p:cNvSpPr/>
          <p:nvPr/>
        </p:nvSpPr>
        <p:spPr>
          <a:xfrm>
            <a:off x="7916750" y="3423778"/>
            <a:ext cx="1130969" cy="3489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5" name="椭圆 44"/>
          <p:cNvSpPr/>
          <p:nvPr/>
        </p:nvSpPr>
        <p:spPr>
          <a:xfrm>
            <a:off x="2719108" y="3497830"/>
            <a:ext cx="216568" cy="216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6" name="椭圆 45"/>
          <p:cNvSpPr/>
          <p:nvPr/>
        </p:nvSpPr>
        <p:spPr>
          <a:xfrm>
            <a:off x="3850076" y="3497830"/>
            <a:ext cx="216568" cy="216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7" name="椭圆 46"/>
          <p:cNvSpPr/>
          <p:nvPr/>
        </p:nvSpPr>
        <p:spPr>
          <a:xfrm>
            <a:off x="4978743" y="3480958"/>
            <a:ext cx="216568" cy="216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8" name="椭圆 47"/>
          <p:cNvSpPr/>
          <p:nvPr/>
        </p:nvSpPr>
        <p:spPr>
          <a:xfrm>
            <a:off x="6109711" y="3492990"/>
            <a:ext cx="216568" cy="216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49" name="椭圆 48"/>
          <p:cNvSpPr/>
          <p:nvPr/>
        </p:nvSpPr>
        <p:spPr>
          <a:xfrm>
            <a:off x="7250409" y="3478410"/>
            <a:ext cx="216568" cy="216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50" name="椭圆 49"/>
          <p:cNvSpPr/>
          <p:nvPr/>
        </p:nvSpPr>
        <p:spPr>
          <a:xfrm>
            <a:off x="5465061" y="118168"/>
            <a:ext cx="6477326" cy="6477326"/>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solidFill>
                  <a:srgbClr val="E52C3C"/>
                </a:solidFill>
                <a:latin typeface="Microsoft YaHei UI" panose="020B0503020204020204" pitchFamily="34" charset="-122"/>
                <a:ea typeface="Microsoft YaHei UI" panose="020B0503020204020204" pitchFamily="34" charset="-122"/>
              </a:rPr>
              <a:t>第一张</a:t>
            </a:r>
            <a:r>
              <a:rPr lang="zh-CN" altLang="en-US" sz="4800" b="1" dirty="0" smtClean="0">
                <a:solidFill>
                  <a:srgbClr val="0070C0"/>
                </a:solidFill>
                <a:latin typeface="Microsoft YaHei UI" panose="020B0503020204020204" pitchFamily="34" charset="-122"/>
                <a:ea typeface="Microsoft YaHei UI" panose="020B0503020204020204" pitchFamily="34" charset="-122"/>
              </a:rPr>
              <a:t>图片上传</a:t>
            </a:r>
            <a:endParaRPr lang="en-US" altLang="zh-CN" sz="4800" b="1" dirty="0" smtClean="0">
              <a:solidFill>
                <a:srgbClr val="0070C0"/>
              </a:solidFill>
              <a:latin typeface="Microsoft YaHei UI" panose="020B0503020204020204" pitchFamily="34" charset="-122"/>
              <a:ea typeface="Microsoft YaHei UI" panose="020B0503020204020204" pitchFamily="34" charset="-122"/>
            </a:endParaRPr>
          </a:p>
          <a:p>
            <a:pPr algn="ctr"/>
            <a:r>
              <a:rPr lang="en-US" altLang="zh-CN" sz="4800" b="1" dirty="0" smtClean="0">
                <a:solidFill>
                  <a:srgbClr val="0070C0"/>
                </a:solidFill>
                <a:latin typeface="Microsoft YaHei UI" panose="020B0503020204020204" pitchFamily="34" charset="-122"/>
                <a:ea typeface="Microsoft YaHei UI" panose="020B0503020204020204" pitchFamily="34" charset="-122"/>
              </a:rPr>
              <a:t>2015.5.25</a:t>
            </a:r>
            <a:endParaRPr lang="zh-CN" altLang="en-US" sz="4800" b="1" dirty="0">
              <a:solidFill>
                <a:srgbClr val="0070C0"/>
              </a:solidFill>
              <a:latin typeface="Microsoft YaHei UI" panose="020B0503020204020204" pitchFamily="34" charset="-122"/>
              <a:ea typeface="Microsoft YaHei UI" panose="020B0503020204020204" pitchFamily="34" charset="-122"/>
            </a:endParaRPr>
          </a:p>
        </p:txBody>
      </p:sp>
      <p:sp>
        <p:nvSpPr>
          <p:cNvPr id="2" name="文本框 1"/>
          <p:cNvSpPr txBox="1"/>
          <p:nvPr/>
        </p:nvSpPr>
        <p:spPr>
          <a:xfrm>
            <a:off x="1079101" y="3834241"/>
            <a:ext cx="1223412" cy="369332"/>
          </a:xfrm>
          <a:prstGeom prst="rect">
            <a:avLst/>
          </a:prstGeom>
          <a:noFill/>
        </p:spPr>
        <p:txBody>
          <a:bodyPr wrap="none" rtlCol="0">
            <a:spAutoFit/>
          </a:bodyPr>
          <a:lstStyle/>
          <a:p>
            <a:r>
              <a:rPr lang="en-US" altLang="zh-CN" dirty="0" smtClean="0">
                <a:solidFill>
                  <a:schemeClr val="bg1"/>
                </a:solidFill>
                <a:latin typeface="HelveticaNeueLT Pro 55 Roman" panose="020B0604020202020204" pitchFamily="34" charset="0"/>
                <a:ea typeface="DFGothic-EB" panose="02010609010101010101" pitchFamily="1" charset="-128"/>
              </a:rPr>
              <a:t>2015.5.25</a:t>
            </a:r>
            <a:endParaRPr lang="zh-CN" altLang="en-US" dirty="0">
              <a:solidFill>
                <a:schemeClr val="bg1"/>
              </a:solidFill>
              <a:latin typeface="HelveticaNeueLT Pro 55 Roman" panose="020B0604020202020204" pitchFamily="34" charset="0"/>
              <a:ea typeface="DFGothic-EB" panose="02010609010101010101" pitchFamily="1" charset="-128"/>
            </a:endParaRPr>
          </a:p>
        </p:txBody>
      </p:sp>
      <p:sp>
        <p:nvSpPr>
          <p:cNvPr id="51" name="矩形 50"/>
          <p:cNvSpPr/>
          <p:nvPr/>
        </p:nvSpPr>
        <p:spPr>
          <a:xfrm>
            <a:off x="1025" y="3424510"/>
            <a:ext cx="1130969" cy="3489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UI" panose="020B0503020204020204" pitchFamily="34" charset="-122"/>
              <a:ea typeface="Microsoft YaHei UI" panose="020B0503020204020204" pitchFamily="34" charset="-122"/>
            </a:endParaRPr>
          </a:p>
        </p:txBody>
      </p:sp>
      <p:sp>
        <p:nvSpPr>
          <p:cNvPr id="52" name="椭圆 51"/>
          <p:cNvSpPr/>
          <p:nvPr/>
        </p:nvSpPr>
        <p:spPr>
          <a:xfrm>
            <a:off x="5508636" y="118168"/>
            <a:ext cx="6477326" cy="6477326"/>
          </a:xfrm>
          <a:prstGeom prst="ellipse">
            <a:avLst/>
          </a:prstGeom>
          <a:solidFill>
            <a:srgbClr val="8EC3A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solidFill>
                  <a:srgbClr val="E52C3C"/>
                </a:solidFill>
                <a:latin typeface="Microsoft YaHei UI" panose="020B0503020204020204" pitchFamily="34" charset="-122"/>
                <a:ea typeface="Microsoft YaHei UI" panose="020B0503020204020204" pitchFamily="34" charset="-122"/>
              </a:rPr>
              <a:t>正式上线</a:t>
            </a:r>
            <a:endParaRPr lang="en-US" altLang="zh-CN" sz="4800" b="1" dirty="0" smtClean="0">
              <a:solidFill>
                <a:srgbClr val="E52C3C"/>
              </a:solidFill>
              <a:latin typeface="Microsoft YaHei UI" panose="020B0503020204020204" pitchFamily="34" charset="-122"/>
              <a:ea typeface="Microsoft YaHei UI" panose="020B0503020204020204" pitchFamily="34" charset="-122"/>
            </a:endParaRPr>
          </a:p>
          <a:p>
            <a:pPr algn="ctr"/>
            <a:r>
              <a:rPr lang="en-US" altLang="zh-CN" sz="4800" b="1" dirty="0" smtClean="0">
                <a:solidFill>
                  <a:schemeClr val="tx1">
                    <a:lumMod val="85000"/>
                    <a:lumOff val="15000"/>
                  </a:schemeClr>
                </a:solidFill>
                <a:latin typeface="Microsoft YaHei UI" panose="020B0503020204020204" pitchFamily="34" charset="-122"/>
                <a:ea typeface="Microsoft YaHei UI" panose="020B0503020204020204" pitchFamily="34" charset="-122"/>
              </a:rPr>
              <a:t>2015.7.29</a:t>
            </a:r>
            <a:endParaRPr lang="zh-CN" altLang="en-US" sz="4800" b="1" dirty="0">
              <a:solidFill>
                <a:schemeClr val="tx1">
                  <a:lumMod val="85000"/>
                  <a:lumOff val="15000"/>
                </a:schemeClr>
              </a:solidFill>
              <a:latin typeface="Microsoft YaHei UI" panose="020B0503020204020204" pitchFamily="34" charset="-122"/>
              <a:ea typeface="Microsoft YaHei UI" panose="020B0503020204020204" pitchFamily="34" charset="-122"/>
            </a:endParaRPr>
          </a:p>
        </p:txBody>
      </p:sp>
      <p:sp>
        <p:nvSpPr>
          <p:cNvPr id="53" name="文本框 52"/>
          <p:cNvSpPr txBox="1"/>
          <p:nvPr/>
        </p:nvSpPr>
        <p:spPr>
          <a:xfrm>
            <a:off x="2215707" y="2972038"/>
            <a:ext cx="1210588" cy="369332"/>
          </a:xfrm>
          <a:prstGeom prst="rect">
            <a:avLst/>
          </a:prstGeom>
          <a:noFill/>
        </p:spPr>
        <p:txBody>
          <a:bodyPr wrap="none" rtlCol="0">
            <a:spAutoFit/>
          </a:bodyPr>
          <a:lstStyle/>
          <a:p>
            <a:r>
              <a:rPr lang="en-US" altLang="zh-CN" dirty="0" smtClean="0">
                <a:solidFill>
                  <a:schemeClr val="bg1"/>
                </a:solidFill>
                <a:latin typeface="HelveticaNeueLT Pro 55 Roman" panose="020B0604020202020204" pitchFamily="34" charset="0"/>
                <a:ea typeface="DFGothic-EB" panose="02010609010101010101" pitchFamily="1" charset="-128"/>
              </a:rPr>
              <a:t>2015.7.29</a:t>
            </a:r>
            <a:endParaRPr lang="zh-CN" altLang="en-US" dirty="0">
              <a:solidFill>
                <a:schemeClr val="bg1"/>
              </a:solidFill>
              <a:latin typeface="HelveticaNeueLT Pro 55 Roman" panose="020B0604020202020204" pitchFamily="34" charset="0"/>
              <a:ea typeface="DFGothic-EB" panose="02010609010101010101" pitchFamily="1" charset="-128"/>
            </a:endParaRPr>
          </a:p>
        </p:txBody>
      </p:sp>
      <p:sp>
        <p:nvSpPr>
          <p:cNvPr id="54" name="椭圆 53"/>
          <p:cNvSpPr/>
          <p:nvPr/>
        </p:nvSpPr>
        <p:spPr>
          <a:xfrm>
            <a:off x="5609342" y="263138"/>
            <a:ext cx="6477326" cy="6477326"/>
          </a:xfrm>
          <a:prstGeom prst="ellipse">
            <a:avLst/>
          </a:prstGeom>
          <a:solidFill>
            <a:srgbClr val="FFD9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solidFill>
                  <a:schemeClr val="tx1">
                    <a:lumMod val="85000"/>
                    <a:lumOff val="15000"/>
                  </a:schemeClr>
                </a:solidFill>
                <a:latin typeface="Microsoft YaHei UI" panose="020B0503020204020204" pitchFamily="34" charset="-122"/>
                <a:ea typeface="Microsoft YaHei UI" panose="020B0503020204020204" pitchFamily="34" charset="-122"/>
              </a:rPr>
              <a:t>发现</a:t>
            </a:r>
            <a:r>
              <a:rPr lang="zh-CN" altLang="en-US" sz="4800" b="1" dirty="0" smtClean="0">
                <a:solidFill>
                  <a:srgbClr val="E52C3C"/>
                </a:solidFill>
                <a:latin typeface="Microsoft YaHei UI" panose="020B0503020204020204" pitchFamily="34" charset="-122"/>
                <a:ea typeface="Microsoft YaHei UI" panose="020B0503020204020204" pitchFamily="34" charset="-122"/>
              </a:rPr>
              <a:t>第一颗</a:t>
            </a:r>
            <a:r>
              <a:rPr lang="zh-CN" altLang="en-US" sz="4800" b="1" dirty="0" smtClean="0">
                <a:solidFill>
                  <a:schemeClr val="tx1">
                    <a:lumMod val="85000"/>
                    <a:lumOff val="15000"/>
                  </a:schemeClr>
                </a:solidFill>
                <a:latin typeface="Microsoft YaHei UI" panose="020B0503020204020204" pitchFamily="34" charset="-122"/>
                <a:ea typeface="Microsoft YaHei UI" panose="020B0503020204020204" pitchFamily="34" charset="-122"/>
              </a:rPr>
              <a:t>疑似超新星</a:t>
            </a:r>
            <a:endParaRPr lang="en-US" altLang="zh-CN" sz="4800" b="1" dirty="0" smtClean="0">
              <a:solidFill>
                <a:schemeClr val="tx1">
                  <a:lumMod val="85000"/>
                  <a:lumOff val="15000"/>
                </a:schemeClr>
              </a:solidFill>
              <a:latin typeface="Microsoft YaHei UI" panose="020B0503020204020204" pitchFamily="34" charset="-122"/>
              <a:ea typeface="Microsoft YaHei UI" panose="020B0503020204020204" pitchFamily="34" charset="-122"/>
            </a:endParaRPr>
          </a:p>
          <a:p>
            <a:pPr algn="ctr"/>
            <a:r>
              <a:rPr lang="en-US" altLang="zh-CN" sz="4800" b="1" dirty="0" smtClean="0">
                <a:solidFill>
                  <a:schemeClr val="tx1">
                    <a:lumMod val="85000"/>
                    <a:lumOff val="15000"/>
                  </a:schemeClr>
                </a:solidFill>
                <a:latin typeface="Microsoft YaHei UI" panose="020B0503020204020204" pitchFamily="34" charset="-122"/>
                <a:ea typeface="Microsoft YaHei UI" panose="020B0503020204020204" pitchFamily="34" charset="-122"/>
              </a:rPr>
              <a:t>2015.9.12</a:t>
            </a:r>
            <a:endParaRPr lang="zh-CN" altLang="en-US" sz="4800" b="1" dirty="0">
              <a:solidFill>
                <a:schemeClr val="tx1">
                  <a:lumMod val="85000"/>
                  <a:lumOff val="15000"/>
                </a:schemeClr>
              </a:solidFill>
              <a:latin typeface="Microsoft YaHei UI" panose="020B0503020204020204" pitchFamily="34" charset="-122"/>
              <a:ea typeface="Microsoft YaHei UI" panose="020B0503020204020204" pitchFamily="34" charset="-122"/>
            </a:endParaRPr>
          </a:p>
        </p:txBody>
      </p:sp>
      <p:sp>
        <p:nvSpPr>
          <p:cNvPr id="55" name="文本框 54"/>
          <p:cNvSpPr txBox="1"/>
          <p:nvPr/>
        </p:nvSpPr>
        <p:spPr>
          <a:xfrm>
            <a:off x="3352032" y="3843604"/>
            <a:ext cx="1210588" cy="369332"/>
          </a:xfrm>
          <a:prstGeom prst="rect">
            <a:avLst/>
          </a:prstGeom>
          <a:noFill/>
        </p:spPr>
        <p:txBody>
          <a:bodyPr wrap="none" rtlCol="0">
            <a:spAutoFit/>
          </a:bodyPr>
          <a:lstStyle/>
          <a:p>
            <a:r>
              <a:rPr lang="en-US" altLang="zh-CN" dirty="0" smtClean="0">
                <a:solidFill>
                  <a:schemeClr val="bg1"/>
                </a:solidFill>
                <a:latin typeface="HelveticaNeueLT Pro 55 Roman" panose="020B0604020202020204" pitchFamily="34" charset="0"/>
                <a:ea typeface="DFGothic-EB" panose="02010609010101010101" pitchFamily="1" charset="-128"/>
              </a:rPr>
              <a:t>2015.9.12</a:t>
            </a:r>
            <a:endParaRPr lang="zh-CN" altLang="en-US" dirty="0">
              <a:solidFill>
                <a:schemeClr val="bg1"/>
              </a:solidFill>
              <a:latin typeface="HelveticaNeueLT Pro 55 Roman" panose="020B0604020202020204" pitchFamily="34" charset="0"/>
              <a:ea typeface="DFGothic-EB" panose="02010609010101010101" pitchFamily="1" charset="-128"/>
            </a:endParaRPr>
          </a:p>
        </p:txBody>
      </p:sp>
      <p:sp>
        <p:nvSpPr>
          <p:cNvPr id="56" name="椭圆 55"/>
          <p:cNvSpPr/>
          <p:nvPr/>
        </p:nvSpPr>
        <p:spPr>
          <a:xfrm>
            <a:off x="5531042" y="99108"/>
            <a:ext cx="6477326" cy="6477326"/>
          </a:xfrm>
          <a:prstGeom prst="ellipse">
            <a:avLst/>
          </a:prstGeom>
          <a:solidFill>
            <a:srgbClr val="222A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solidFill>
                  <a:schemeClr val="bg1">
                    <a:lumMod val="95000"/>
                  </a:schemeClr>
                </a:solidFill>
                <a:latin typeface="Microsoft YaHei UI" panose="020B0503020204020204" pitchFamily="34" charset="-122"/>
                <a:ea typeface="Microsoft YaHei UI" panose="020B0503020204020204" pitchFamily="34" charset="-122"/>
              </a:rPr>
              <a:t>注册人数</a:t>
            </a:r>
            <a:r>
              <a:rPr lang="zh-CN" altLang="en-US" sz="4800" b="1" dirty="0" smtClean="0">
                <a:solidFill>
                  <a:srgbClr val="FFC000"/>
                </a:solidFill>
                <a:latin typeface="Microsoft YaHei UI" panose="020B0503020204020204" pitchFamily="34" charset="-122"/>
                <a:ea typeface="Microsoft YaHei UI" panose="020B0503020204020204" pitchFamily="34" charset="-122"/>
              </a:rPr>
              <a:t>破万</a:t>
            </a:r>
            <a:endParaRPr lang="en-US" altLang="zh-CN" sz="4800" b="1" dirty="0" smtClean="0">
              <a:solidFill>
                <a:srgbClr val="FFC000"/>
              </a:solidFill>
              <a:latin typeface="Microsoft YaHei UI" panose="020B0503020204020204" pitchFamily="34" charset="-122"/>
              <a:ea typeface="Microsoft YaHei UI" panose="020B0503020204020204" pitchFamily="34" charset="-122"/>
            </a:endParaRPr>
          </a:p>
          <a:p>
            <a:pPr algn="ctr"/>
            <a:r>
              <a:rPr lang="en-US" altLang="zh-CN" sz="4800" b="1" dirty="0" smtClean="0">
                <a:solidFill>
                  <a:schemeClr val="bg1">
                    <a:lumMod val="95000"/>
                  </a:schemeClr>
                </a:solidFill>
                <a:latin typeface="Microsoft YaHei UI" panose="020B0503020204020204" pitchFamily="34" charset="-122"/>
                <a:ea typeface="Microsoft YaHei UI" panose="020B0503020204020204" pitchFamily="34" charset="-122"/>
              </a:rPr>
              <a:t>2015.9.19</a:t>
            </a:r>
            <a:endParaRPr lang="zh-CN" altLang="en-US" sz="4800" b="1" dirty="0">
              <a:solidFill>
                <a:schemeClr val="bg1">
                  <a:lumMod val="95000"/>
                </a:schemeClr>
              </a:solidFill>
              <a:latin typeface="Microsoft YaHei UI" panose="020B0503020204020204" pitchFamily="34" charset="-122"/>
              <a:ea typeface="Microsoft YaHei UI" panose="020B0503020204020204" pitchFamily="34" charset="-122"/>
            </a:endParaRPr>
          </a:p>
        </p:txBody>
      </p:sp>
      <p:sp>
        <p:nvSpPr>
          <p:cNvPr id="57" name="文本框 56"/>
          <p:cNvSpPr txBox="1"/>
          <p:nvPr/>
        </p:nvSpPr>
        <p:spPr>
          <a:xfrm>
            <a:off x="4484053" y="2972038"/>
            <a:ext cx="1210588" cy="369332"/>
          </a:xfrm>
          <a:prstGeom prst="rect">
            <a:avLst/>
          </a:prstGeom>
          <a:noFill/>
        </p:spPr>
        <p:txBody>
          <a:bodyPr wrap="none" rtlCol="0">
            <a:spAutoFit/>
          </a:bodyPr>
          <a:lstStyle/>
          <a:p>
            <a:r>
              <a:rPr lang="en-US" altLang="zh-CN" dirty="0" smtClean="0">
                <a:solidFill>
                  <a:schemeClr val="bg1"/>
                </a:solidFill>
                <a:latin typeface="HelveticaNeueLT Pro 55 Roman" panose="020B0604020202020204" pitchFamily="34" charset="0"/>
                <a:ea typeface="DFGothic-EB" panose="02010609010101010101" pitchFamily="1" charset="-128"/>
              </a:rPr>
              <a:t>2015.9.19</a:t>
            </a:r>
            <a:endParaRPr lang="zh-CN" altLang="en-US" dirty="0">
              <a:solidFill>
                <a:schemeClr val="bg1"/>
              </a:solidFill>
              <a:latin typeface="HelveticaNeueLT Pro 55 Roman" panose="020B0604020202020204" pitchFamily="34" charset="0"/>
              <a:ea typeface="DFGothic-EB" panose="02010609010101010101" pitchFamily="1" charset="-128"/>
            </a:endParaRPr>
          </a:p>
        </p:txBody>
      </p:sp>
      <p:sp>
        <p:nvSpPr>
          <p:cNvPr id="58" name="椭圆 57"/>
          <p:cNvSpPr/>
          <p:nvPr/>
        </p:nvSpPr>
        <p:spPr>
          <a:xfrm>
            <a:off x="5552210" y="181972"/>
            <a:ext cx="6477326" cy="6477326"/>
          </a:xfrm>
          <a:prstGeom prst="ellipse">
            <a:avLst/>
          </a:prstGeom>
          <a:solidFill>
            <a:srgbClr val="4040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smtClean="0">
                <a:solidFill>
                  <a:srgbClr val="E52C3C"/>
                </a:solidFill>
                <a:latin typeface="Microsoft YaHei UI" panose="020B0503020204020204" pitchFamily="34" charset="-122"/>
                <a:ea typeface="Microsoft YaHei UI" panose="020B0503020204020204" pitchFamily="34" charset="-122"/>
              </a:rPr>
              <a:t>第一颗</a:t>
            </a:r>
            <a:r>
              <a:rPr lang="zh-CN" altLang="en-US" sz="4800" b="1" dirty="0" smtClean="0">
                <a:solidFill>
                  <a:schemeClr val="bg1">
                    <a:lumMod val="95000"/>
                  </a:schemeClr>
                </a:solidFill>
                <a:latin typeface="Microsoft YaHei UI" panose="020B0503020204020204" pitchFamily="34" charset="-122"/>
                <a:ea typeface="Microsoft YaHei UI" panose="020B0503020204020204" pitchFamily="34" charset="-122"/>
              </a:rPr>
              <a:t>疑似超新星得到确认</a:t>
            </a:r>
            <a:endParaRPr lang="en-US" altLang="zh-CN" sz="4800" b="1" dirty="0" smtClean="0">
              <a:solidFill>
                <a:schemeClr val="bg1">
                  <a:lumMod val="95000"/>
                </a:schemeClr>
              </a:solidFill>
              <a:latin typeface="Microsoft YaHei UI" panose="020B0503020204020204" pitchFamily="34" charset="-122"/>
              <a:ea typeface="Microsoft YaHei UI" panose="020B0503020204020204" pitchFamily="34" charset="-122"/>
            </a:endParaRPr>
          </a:p>
          <a:p>
            <a:pPr algn="ctr"/>
            <a:r>
              <a:rPr lang="en-US" altLang="zh-CN" sz="4800" b="1" dirty="0" smtClean="0">
                <a:solidFill>
                  <a:schemeClr val="bg1">
                    <a:lumMod val="95000"/>
                  </a:schemeClr>
                </a:solidFill>
                <a:latin typeface="Microsoft YaHei UI" panose="020B0503020204020204" pitchFamily="34" charset="-122"/>
                <a:ea typeface="Microsoft YaHei UI" panose="020B0503020204020204" pitchFamily="34" charset="-122"/>
              </a:rPr>
              <a:t>2015.10.5</a:t>
            </a:r>
            <a:endParaRPr lang="zh-CN" altLang="en-US" sz="4800" b="1" dirty="0">
              <a:solidFill>
                <a:schemeClr val="bg1">
                  <a:lumMod val="95000"/>
                </a:schemeClr>
              </a:solidFill>
              <a:latin typeface="Microsoft YaHei UI" panose="020B0503020204020204" pitchFamily="34" charset="-122"/>
              <a:ea typeface="Microsoft YaHei UI" panose="020B0503020204020204" pitchFamily="34" charset="-122"/>
            </a:endParaRPr>
          </a:p>
        </p:txBody>
      </p:sp>
      <p:sp>
        <p:nvSpPr>
          <p:cNvPr id="59" name="文本框 58"/>
          <p:cNvSpPr txBox="1"/>
          <p:nvPr/>
        </p:nvSpPr>
        <p:spPr>
          <a:xfrm>
            <a:off x="5615018" y="3834241"/>
            <a:ext cx="1210588" cy="369332"/>
          </a:xfrm>
          <a:prstGeom prst="rect">
            <a:avLst/>
          </a:prstGeom>
          <a:noFill/>
        </p:spPr>
        <p:txBody>
          <a:bodyPr wrap="none" rtlCol="0">
            <a:spAutoFit/>
          </a:bodyPr>
          <a:lstStyle/>
          <a:p>
            <a:r>
              <a:rPr lang="en-US" altLang="zh-CN" dirty="0" smtClean="0">
                <a:solidFill>
                  <a:schemeClr val="bg1"/>
                </a:solidFill>
                <a:latin typeface="HelveticaNeueLT Pro 55 Roman" panose="020B0604020202020204" pitchFamily="34" charset="0"/>
                <a:ea typeface="DFGothic-EB" panose="02010609010101010101" pitchFamily="1" charset="-128"/>
              </a:rPr>
              <a:t>2015.10.5</a:t>
            </a:r>
            <a:endParaRPr lang="zh-CN" altLang="en-US" dirty="0">
              <a:solidFill>
                <a:schemeClr val="bg1"/>
              </a:solidFill>
              <a:latin typeface="HelveticaNeueLT Pro 55 Roman" panose="020B0604020202020204" pitchFamily="34" charset="0"/>
              <a:ea typeface="DFGothic-EB" panose="02010609010101010101" pitchFamily="1" charset="-128"/>
            </a:endParaRPr>
          </a:p>
        </p:txBody>
      </p:sp>
      <p:sp>
        <p:nvSpPr>
          <p:cNvPr id="60" name="椭圆 59"/>
          <p:cNvSpPr/>
          <p:nvPr/>
        </p:nvSpPr>
        <p:spPr>
          <a:xfrm>
            <a:off x="5639359" y="201032"/>
            <a:ext cx="6477326" cy="6477326"/>
          </a:xfrm>
          <a:prstGeom prst="ellipse">
            <a:avLst/>
          </a:prstGeom>
          <a:solidFill>
            <a:srgbClr val="1F4E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Microsoft YaHei UI" panose="020B0503020204020204" pitchFamily="34" charset="-122"/>
                <a:ea typeface="Microsoft YaHei UI" panose="020B0503020204020204" pitchFamily="34" charset="-122"/>
              </a:rPr>
              <a:t>总计图片</a:t>
            </a:r>
            <a:r>
              <a:rPr lang="zh-CN" altLang="en-US" sz="4800" dirty="0" smtClean="0">
                <a:latin typeface="Microsoft YaHei UI" panose="020B0503020204020204" pitchFamily="34" charset="-122"/>
                <a:ea typeface="Microsoft YaHei UI" panose="020B0503020204020204" pitchFamily="34" charset="-122"/>
              </a:rPr>
              <a:t>达</a:t>
            </a:r>
            <a:endParaRPr lang="en-US" altLang="zh-CN" sz="4800" dirty="0" smtClean="0">
              <a:latin typeface="Microsoft YaHei UI" panose="020B0503020204020204" pitchFamily="34" charset="-122"/>
              <a:ea typeface="Microsoft YaHei UI" panose="020B0503020204020204" pitchFamily="34" charset="-122"/>
            </a:endParaRPr>
          </a:p>
          <a:p>
            <a:pPr algn="ctr"/>
            <a:r>
              <a:rPr lang="zh-CN" altLang="en-US" sz="6600" b="1" dirty="0" smtClean="0">
                <a:solidFill>
                  <a:srgbClr val="FFC000"/>
                </a:solidFill>
                <a:latin typeface="Microsoft YaHei UI" panose="020B0503020204020204" pitchFamily="34" charset="-122"/>
                <a:ea typeface="Microsoft YaHei UI" panose="020B0503020204020204" pitchFamily="34" charset="-122"/>
              </a:rPr>
              <a:t>五 万 张</a:t>
            </a:r>
            <a:endParaRPr lang="zh-CN" altLang="en-US" sz="4800" b="1" dirty="0">
              <a:solidFill>
                <a:srgbClr val="FFC000"/>
              </a:solidFill>
              <a:latin typeface="Microsoft YaHei UI" panose="020B0503020204020204" pitchFamily="34" charset="-122"/>
              <a:ea typeface="Microsoft YaHei UI" panose="020B0503020204020204" pitchFamily="34" charset="-122"/>
            </a:endParaRPr>
          </a:p>
          <a:p>
            <a:pPr algn="ctr"/>
            <a:r>
              <a:rPr lang="en-US" altLang="zh-CN" sz="4800" b="1" dirty="0" smtClean="0">
                <a:solidFill>
                  <a:schemeClr val="bg1">
                    <a:lumMod val="95000"/>
                  </a:schemeClr>
                </a:solidFill>
                <a:latin typeface="Microsoft YaHei UI" panose="020B0503020204020204" pitchFamily="34" charset="-122"/>
                <a:ea typeface="Microsoft YaHei UI" panose="020B0503020204020204" pitchFamily="34" charset="-122"/>
              </a:rPr>
              <a:t>2015.11.11</a:t>
            </a:r>
            <a:endParaRPr lang="zh-CN" altLang="en-US" sz="4800" b="1" dirty="0">
              <a:solidFill>
                <a:schemeClr val="bg1">
                  <a:lumMod val="9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628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0"/>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52"/>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500" fill="hold"/>
                                        <p:tgtEl>
                                          <p:spTgt spid="56"/>
                                        </p:tgtEl>
                                        <p:attrNameLst>
                                          <p:attrName>ppt_w</p:attrName>
                                        </p:attrNameLst>
                                      </p:cBhvr>
                                      <p:tavLst>
                                        <p:tav tm="0">
                                          <p:val>
                                            <p:fltVal val="0"/>
                                          </p:val>
                                        </p:tav>
                                        <p:tav tm="100000">
                                          <p:val>
                                            <p:strVal val="#ppt_w"/>
                                          </p:val>
                                        </p:tav>
                                      </p:tavLst>
                                    </p:anim>
                                    <p:anim calcmode="lin" valueType="num">
                                      <p:cBhvr>
                                        <p:cTn id="62" dur="500" fill="hold"/>
                                        <p:tgtEl>
                                          <p:spTgt spid="56"/>
                                        </p:tgtEl>
                                        <p:attrNameLst>
                                          <p:attrName>ppt_h</p:attrName>
                                        </p:attrNameLst>
                                      </p:cBhvr>
                                      <p:tavLst>
                                        <p:tav tm="0">
                                          <p:val>
                                            <p:fltVal val="0"/>
                                          </p:val>
                                        </p:tav>
                                        <p:tav tm="100000">
                                          <p:val>
                                            <p:strVal val="#ppt_h"/>
                                          </p:val>
                                        </p:tav>
                                      </p:tavLst>
                                    </p:anim>
                                    <p:animEffect transition="in" filter="fade">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56"/>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58"/>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p:cTn id="95" dur="500" fill="hold"/>
                                        <p:tgtEl>
                                          <p:spTgt spid="60"/>
                                        </p:tgtEl>
                                        <p:attrNameLst>
                                          <p:attrName>ppt_w</p:attrName>
                                        </p:attrNameLst>
                                      </p:cBhvr>
                                      <p:tavLst>
                                        <p:tav tm="0">
                                          <p:val>
                                            <p:fltVal val="0"/>
                                          </p:val>
                                        </p:tav>
                                        <p:tav tm="100000">
                                          <p:val>
                                            <p:strVal val="#ppt_w"/>
                                          </p:val>
                                        </p:tav>
                                      </p:tavLst>
                                    </p:anim>
                                    <p:anim calcmode="lin" valueType="num">
                                      <p:cBhvr>
                                        <p:cTn id="96" dur="500" fill="hold"/>
                                        <p:tgtEl>
                                          <p:spTgt spid="60"/>
                                        </p:tgtEl>
                                        <p:attrNameLst>
                                          <p:attrName>ppt_h</p:attrName>
                                        </p:attrNameLst>
                                      </p:cBhvr>
                                      <p:tavLst>
                                        <p:tav tm="0">
                                          <p:val>
                                            <p:fltVal val="0"/>
                                          </p:val>
                                        </p:tav>
                                        <p:tav tm="100000">
                                          <p:val>
                                            <p:strVal val="#ppt_h"/>
                                          </p:val>
                                        </p:tav>
                                      </p:tavLst>
                                    </p:anim>
                                    <p:animEffect transition="in" filter="fade">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60"/>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6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 grpId="0" animBg="1"/>
      <p:bldP spid="7" grpId="0" animBg="1"/>
      <p:bldP spid="13" grpId="0" animBg="1"/>
      <p:bldP spid="14" grpId="0" animBg="1"/>
      <p:bldP spid="18" grpId="0" animBg="1"/>
      <p:bldP spid="19" grpId="0" animBg="1"/>
      <p:bldP spid="23" grpId="0" animBg="1"/>
      <p:bldP spid="24" grpId="0" animBg="1"/>
      <p:bldP spid="28" grpId="0" animBg="1"/>
      <p:bldP spid="29" grpId="0" animBg="1"/>
      <p:bldP spid="38" grpId="0" animBg="1"/>
      <p:bldP spid="39" grpId="0" animBg="1"/>
      <p:bldP spid="50" grpId="0" animBg="1"/>
      <p:bldP spid="50" grpId="1" animBg="1"/>
      <p:bldP spid="2" grpId="0"/>
      <p:bldP spid="52" grpId="0" animBg="1"/>
      <p:bldP spid="52" grpId="1" animBg="1"/>
      <p:bldP spid="53" grpId="0"/>
      <p:bldP spid="54" grpId="0" animBg="1"/>
      <p:bldP spid="54" grpId="1" animBg="1"/>
      <p:bldP spid="55" grpId="0"/>
      <p:bldP spid="56" grpId="0" animBg="1"/>
      <p:bldP spid="56" grpId="1" animBg="1"/>
      <p:bldP spid="57" grpId="0"/>
      <p:bldP spid="58" grpId="0" animBg="1"/>
      <p:bldP spid="58" grpId="1" animBg="1"/>
      <p:bldP spid="59" grpId="0"/>
      <p:bldP spid="60" grpId="0" animBg="1"/>
      <p:bldP spid="6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1" name="任意多边形 20"/>
          <p:cNvSpPr/>
          <p:nvPr/>
        </p:nvSpPr>
        <p:spPr>
          <a:xfrm rot="21309689">
            <a:off x="7541484" y="2193095"/>
            <a:ext cx="2115082" cy="701218"/>
          </a:xfrm>
          <a:custGeom>
            <a:avLst/>
            <a:gdLst>
              <a:gd name="connsiteX0" fmla="*/ 0 w 1154242"/>
              <a:gd name="connsiteY0" fmla="*/ 779489 h 928332"/>
              <a:gd name="connsiteX1" fmla="*/ 914400 w 1154242"/>
              <a:gd name="connsiteY1" fmla="*/ 869430 h 928332"/>
              <a:gd name="connsiteX2" fmla="*/ 1154242 w 1154242"/>
              <a:gd name="connsiteY2" fmla="*/ 0 h 928332"/>
              <a:gd name="connsiteX3" fmla="*/ 1154242 w 1154242"/>
              <a:gd name="connsiteY3" fmla="*/ 0 h 928332"/>
            </a:gdLst>
            <a:ahLst/>
            <a:cxnLst>
              <a:cxn ang="0">
                <a:pos x="connsiteX0" y="connsiteY0"/>
              </a:cxn>
              <a:cxn ang="0">
                <a:pos x="connsiteX1" y="connsiteY1"/>
              </a:cxn>
              <a:cxn ang="0">
                <a:pos x="connsiteX2" y="connsiteY2"/>
              </a:cxn>
              <a:cxn ang="0">
                <a:pos x="connsiteX3" y="connsiteY3"/>
              </a:cxn>
            </a:cxnLst>
            <a:rect l="l" t="t" r="r" b="b"/>
            <a:pathLst>
              <a:path w="1154242" h="928332">
                <a:moveTo>
                  <a:pt x="0" y="779489"/>
                </a:moveTo>
                <a:cubicBezTo>
                  <a:pt x="361013" y="889417"/>
                  <a:pt x="722026" y="999345"/>
                  <a:pt x="914400" y="869430"/>
                </a:cubicBezTo>
                <a:cubicBezTo>
                  <a:pt x="1106774" y="739515"/>
                  <a:pt x="1154242" y="0"/>
                  <a:pt x="1154242" y="0"/>
                </a:cubicBezTo>
                <a:lnTo>
                  <a:pt x="1154242" y="0"/>
                </a:lnTo>
              </a:path>
            </a:pathLst>
          </a:cu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1309689" flipV="1">
            <a:off x="5984927" y="2851067"/>
            <a:ext cx="2115082" cy="1328632"/>
          </a:xfrm>
          <a:custGeom>
            <a:avLst/>
            <a:gdLst>
              <a:gd name="connsiteX0" fmla="*/ 0 w 1154242"/>
              <a:gd name="connsiteY0" fmla="*/ 779489 h 928332"/>
              <a:gd name="connsiteX1" fmla="*/ 914400 w 1154242"/>
              <a:gd name="connsiteY1" fmla="*/ 869430 h 928332"/>
              <a:gd name="connsiteX2" fmla="*/ 1154242 w 1154242"/>
              <a:gd name="connsiteY2" fmla="*/ 0 h 928332"/>
              <a:gd name="connsiteX3" fmla="*/ 1154242 w 1154242"/>
              <a:gd name="connsiteY3" fmla="*/ 0 h 928332"/>
            </a:gdLst>
            <a:ahLst/>
            <a:cxnLst>
              <a:cxn ang="0">
                <a:pos x="connsiteX0" y="connsiteY0"/>
              </a:cxn>
              <a:cxn ang="0">
                <a:pos x="connsiteX1" y="connsiteY1"/>
              </a:cxn>
              <a:cxn ang="0">
                <a:pos x="connsiteX2" y="connsiteY2"/>
              </a:cxn>
              <a:cxn ang="0">
                <a:pos x="connsiteX3" y="connsiteY3"/>
              </a:cxn>
            </a:cxnLst>
            <a:rect l="l" t="t" r="r" b="b"/>
            <a:pathLst>
              <a:path w="1154242" h="928332">
                <a:moveTo>
                  <a:pt x="0" y="779489"/>
                </a:moveTo>
                <a:cubicBezTo>
                  <a:pt x="361013" y="889417"/>
                  <a:pt x="722026" y="999345"/>
                  <a:pt x="914400" y="869430"/>
                </a:cubicBezTo>
                <a:cubicBezTo>
                  <a:pt x="1106774" y="739515"/>
                  <a:pt x="1154242" y="0"/>
                  <a:pt x="1154242" y="0"/>
                </a:cubicBezTo>
                <a:lnTo>
                  <a:pt x="1154242" y="0"/>
                </a:lnTo>
              </a:path>
            </a:pathLst>
          </a:cu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1309689">
            <a:off x="4390884" y="1861058"/>
            <a:ext cx="2115082" cy="1355429"/>
          </a:xfrm>
          <a:custGeom>
            <a:avLst/>
            <a:gdLst>
              <a:gd name="connsiteX0" fmla="*/ 0 w 1154242"/>
              <a:gd name="connsiteY0" fmla="*/ 779489 h 928332"/>
              <a:gd name="connsiteX1" fmla="*/ 914400 w 1154242"/>
              <a:gd name="connsiteY1" fmla="*/ 869430 h 928332"/>
              <a:gd name="connsiteX2" fmla="*/ 1154242 w 1154242"/>
              <a:gd name="connsiteY2" fmla="*/ 0 h 928332"/>
              <a:gd name="connsiteX3" fmla="*/ 1154242 w 1154242"/>
              <a:gd name="connsiteY3" fmla="*/ 0 h 928332"/>
            </a:gdLst>
            <a:ahLst/>
            <a:cxnLst>
              <a:cxn ang="0">
                <a:pos x="connsiteX0" y="connsiteY0"/>
              </a:cxn>
              <a:cxn ang="0">
                <a:pos x="connsiteX1" y="connsiteY1"/>
              </a:cxn>
              <a:cxn ang="0">
                <a:pos x="connsiteX2" y="connsiteY2"/>
              </a:cxn>
              <a:cxn ang="0">
                <a:pos x="connsiteX3" y="connsiteY3"/>
              </a:cxn>
            </a:cxnLst>
            <a:rect l="l" t="t" r="r" b="b"/>
            <a:pathLst>
              <a:path w="1154242" h="928332">
                <a:moveTo>
                  <a:pt x="0" y="779489"/>
                </a:moveTo>
                <a:cubicBezTo>
                  <a:pt x="361013" y="889417"/>
                  <a:pt x="722026" y="999345"/>
                  <a:pt x="914400" y="869430"/>
                </a:cubicBezTo>
                <a:cubicBezTo>
                  <a:pt x="1106774" y="739515"/>
                  <a:pt x="1154242" y="0"/>
                  <a:pt x="1154242" y="0"/>
                </a:cubicBezTo>
                <a:lnTo>
                  <a:pt x="1154242" y="0"/>
                </a:lnTo>
              </a:path>
            </a:pathLst>
          </a:custGeom>
          <a:noFill/>
          <a:ln w="76200">
            <a:solidFill>
              <a:srgbClr val="DC5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15484386">
            <a:off x="3009106" y="2688024"/>
            <a:ext cx="1319451" cy="1832829"/>
          </a:xfrm>
          <a:custGeom>
            <a:avLst/>
            <a:gdLst>
              <a:gd name="connsiteX0" fmla="*/ 0 w 1154242"/>
              <a:gd name="connsiteY0" fmla="*/ 779489 h 928332"/>
              <a:gd name="connsiteX1" fmla="*/ 914400 w 1154242"/>
              <a:gd name="connsiteY1" fmla="*/ 869430 h 928332"/>
              <a:gd name="connsiteX2" fmla="*/ 1154242 w 1154242"/>
              <a:gd name="connsiteY2" fmla="*/ 0 h 928332"/>
              <a:gd name="connsiteX3" fmla="*/ 1154242 w 1154242"/>
              <a:gd name="connsiteY3" fmla="*/ 0 h 928332"/>
            </a:gdLst>
            <a:ahLst/>
            <a:cxnLst>
              <a:cxn ang="0">
                <a:pos x="connsiteX0" y="connsiteY0"/>
              </a:cxn>
              <a:cxn ang="0">
                <a:pos x="connsiteX1" y="connsiteY1"/>
              </a:cxn>
              <a:cxn ang="0">
                <a:pos x="connsiteX2" y="connsiteY2"/>
              </a:cxn>
              <a:cxn ang="0">
                <a:pos x="connsiteX3" y="connsiteY3"/>
              </a:cxn>
            </a:cxnLst>
            <a:rect l="l" t="t" r="r" b="b"/>
            <a:pathLst>
              <a:path w="1154242" h="928332">
                <a:moveTo>
                  <a:pt x="0" y="779489"/>
                </a:moveTo>
                <a:cubicBezTo>
                  <a:pt x="361013" y="889417"/>
                  <a:pt x="722026" y="999345"/>
                  <a:pt x="914400" y="869430"/>
                </a:cubicBezTo>
                <a:cubicBezTo>
                  <a:pt x="1106774" y="739515"/>
                  <a:pt x="1154242" y="0"/>
                  <a:pt x="1154242" y="0"/>
                </a:cubicBezTo>
                <a:lnTo>
                  <a:pt x="1154242" y="0"/>
                </a:lnTo>
              </a:path>
            </a:pathLst>
          </a:custGeom>
          <a:noFill/>
          <a:ln w="76200">
            <a:solidFill>
              <a:srgbClr val="8717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1309689">
            <a:off x="1758895" y="2246662"/>
            <a:ext cx="1154242" cy="928332"/>
          </a:xfrm>
          <a:custGeom>
            <a:avLst/>
            <a:gdLst>
              <a:gd name="connsiteX0" fmla="*/ 0 w 1154242"/>
              <a:gd name="connsiteY0" fmla="*/ 779489 h 928332"/>
              <a:gd name="connsiteX1" fmla="*/ 914400 w 1154242"/>
              <a:gd name="connsiteY1" fmla="*/ 869430 h 928332"/>
              <a:gd name="connsiteX2" fmla="*/ 1154242 w 1154242"/>
              <a:gd name="connsiteY2" fmla="*/ 0 h 928332"/>
              <a:gd name="connsiteX3" fmla="*/ 1154242 w 1154242"/>
              <a:gd name="connsiteY3" fmla="*/ 0 h 928332"/>
            </a:gdLst>
            <a:ahLst/>
            <a:cxnLst>
              <a:cxn ang="0">
                <a:pos x="connsiteX0" y="connsiteY0"/>
              </a:cxn>
              <a:cxn ang="0">
                <a:pos x="connsiteX1" y="connsiteY1"/>
              </a:cxn>
              <a:cxn ang="0">
                <a:pos x="connsiteX2" y="connsiteY2"/>
              </a:cxn>
              <a:cxn ang="0">
                <a:pos x="connsiteX3" y="connsiteY3"/>
              </a:cxn>
            </a:cxnLst>
            <a:rect l="l" t="t" r="r" b="b"/>
            <a:pathLst>
              <a:path w="1154242" h="928332">
                <a:moveTo>
                  <a:pt x="0" y="779489"/>
                </a:moveTo>
                <a:cubicBezTo>
                  <a:pt x="361013" y="889417"/>
                  <a:pt x="722026" y="999345"/>
                  <a:pt x="914400" y="869430"/>
                </a:cubicBezTo>
                <a:cubicBezTo>
                  <a:pt x="1106774" y="739515"/>
                  <a:pt x="1154242" y="0"/>
                  <a:pt x="1154242" y="0"/>
                </a:cubicBezTo>
                <a:lnTo>
                  <a:pt x="1154242" y="0"/>
                </a:lnTo>
              </a:path>
            </a:pathLst>
          </a:custGeom>
          <a:no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梯形 22"/>
          <p:cNvSpPr/>
          <p:nvPr/>
        </p:nvSpPr>
        <p:spPr>
          <a:xfrm rot="16200000">
            <a:off x="275589" y="2273619"/>
            <a:ext cx="1627665" cy="147427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322725" y="4477790"/>
            <a:ext cx="2659068" cy="1325563"/>
          </a:xfrm>
        </p:spPr>
        <p:txBody>
          <a:bodyPr/>
          <a:lstStyle/>
          <a:p>
            <a:r>
              <a:rPr lang="zh-CN" altLang="en-US" b="1" dirty="0" smtClean="0">
                <a:solidFill>
                  <a:schemeClr val="bg1"/>
                </a:solidFill>
                <a:latin typeface="Microsoft YaHei UI" panose="020B0503020204020204" pitchFamily="34" charset="-122"/>
                <a:ea typeface="Microsoft YaHei UI" panose="020B0503020204020204" pitchFamily="34" charset="-122"/>
              </a:rPr>
              <a:t>未来展望</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203" y="5214332"/>
            <a:ext cx="2073728" cy="2073728"/>
          </a:xfrm>
          <a:prstGeom prst="rect">
            <a:avLst/>
          </a:prstGeom>
        </p:spPr>
      </p:pic>
      <p:sp>
        <p:nvSpPr>
          <p:cNvPr id="10" name="对角圆角矩形 9"/>
          <p:cNvSpPr/>
          <p:nvPr/>
        </p:nvSpPr>
        <p:spPr>
          <a:xfrm>
            <a:off x="2832031" y="1016130"/>
            <a:ext cx="2213461" cy="134911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ED7D31"/>
                </a:solidFill>
                <a:latin typeface="Microsoft YaHei UI" panose="020B0503020204020204" pitchFamily="34" charset="-122"/>
                <a:ea typeface="Microsoft YaHei UI" panose="020B0503020204020204" pitchFamily="34" charset="-122"/>
              </a:rPr>
              <a:t>稳定</a:t>
            </a:r>
            <a:endParaRPr lang="en-US" altLang="zh-CN" sz="2400" b="1" dirty="0" smtClean="0">
              <a:solidFill>
                <a:srgbClr val="ED7D31"/>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持续观测运行</a:t>
            </a:r>
            <a:endParaRPr lang="en-US" altLang="zh-CN" dirty="0" smtClean="0">
              <a:solidFill>
                <a:schemeClr val="tx1"/>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吸纳更多爱好者</a:t>
            </a:r>
            <a:endParaRPr lang="en-US" altLang="zh-CN" dirty="0" smtClean="0">
              <a:solidFill>
                <a:schemeClr val="tx1"/>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增强用户引导</a:t>
            </a:r>
            <a:endParaRPr lang="zh-CN" altLang="en-US" dirty="0">
              <a:solidFill>
                <a:schemeClr val="tx1"/>
              </a:solidFill>
              <a:latin typeface="Microsoft YaHei UI" panose="020B0503020204020204" pitchFamily="34" charset="-122"/>
              <a:ea typeface="Microsoft YaHei UI" panose="020B0503020204020204" pitchFamily="34" charset="-122"/>
            </a:endParaRPr>
          </a:p>
        </p:txBody>
      </p:sp>
      <p:sp>
        <p:nvSpPr>
          <p:cNvPr id="16" name="对角圆角矩形 15"/>
          <p:cNvSpPr/>
          <p:nvPr/>
        </p:nvSpPr>
        <p:spPr>
          <a:xfrm rot="573274">
            <a:off x="1936829" y="3845347"/>
            <a:ext cx="2420378" cy="134911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87177F"/>
                </a:solidFill>
                <a:latin typeface="Microsoft YaHei UI" panose="020B0503020204020204" pitchFamily="34" charset="-122"/>
                <a:ea typeface="Microsoft YaHei UI" panose="020B0503020204020204" pitchFamily="34" charset="-122"/>
              </a:rPr>
              <a:t>科学家</a:t>
            </a:r>
            <a:endParaRPr lang="en-US" altLang="zh-CN" sz="2400" b="1" dirty="0" smtClean="0">
              <a:solidFill>
                <a:srgbClr val="87177F"/>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加深与科学家的联系</a:t>
            </a:r>
            <a:endParaRPr lang="en-US" altLang="zh-CN" dirty="0" smtClean="0">
              <a:solidFill>
                <a:schemeClr val="tx1"/>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快速确认疑似目标</a:t>
            </a:r>
            <a:endParaRPr lang="en-US" altLang="zh-CN" dirty="0" smtClean="0">
              <a:solidFill>
                <a:schemeClr val="tx1"/>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开展后续科学研究</a:t>
            </a:r>
            <a:endParaRPr lang="zh-CN" altLang="en-US" dirty="0">
              <a:solidFill>
                <a:schemeClr val="tx1"/>
              </a:solidFill>
              <a:latin typeface="Microsoft YaHei UI" panose="020B0503020204020204" pitchFamily="34" charset="-122"/>
              <a:ea typeface="Microsoft YaHei UI" panose="020B0503020204020204" pitchFamily="34" charset="-122"/>
            </a:endParaRPr>
          </a:p>
        </p:txBody>
      </p:sp>
      <p:sp>
        <p:nvSpPr>
          <p:cNvPr id="18" name="对角圆角矩形 17"/>
          <p:cNvSpPr/>
          <p:nvPr/>
        </p:nvSpPr>
        <p:spPr>
          <a:xfrm>
            <a:off x="6408949" y="434718"/>
            <a:ext cx="2213461" cy="134911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DC5356"/>
                </a:solidFill>
                <a:latin typeface="Microsoft YaHei UI" panose="020B0503020204020204" pitchFamily="34" charset="-122"/>
                <a:ea typeface="Microsoft YaHei UI" panose="020B0503020204020204" pitchFamily="34" charset="-122"/>
              </a:rPr>
              <a:t>望远镜</a:t>
            </a:r>
            <a:endParaRPr lang="en-US" altLang="zh-CN" sz="2400" b="1" dirty="0" smtClean="0">
              <a:solidFill>
                <a:srgbClr val="DC5356"/>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以</a:t>
            </a:r>
            <a:r>
              <a:rPr lang="en-US" altLang="zh-CN" dirty="0" smtClean="0">
                <a:solidFill>
                  <a:schemeClr val="tx1"/>
                </a:solidFill>
                <a:latin typeface="Microsoft YaHei UI" panose="020B0503020204020204" pitchFamily="34" charset="-122"/>
                <a:ea typeface="Microsoft YaHei UI" panose="020B0503020204020204" pitchFamily="34" charset="-122"/>
              </a:rPr>
              <a:t>PSP</a:t>
            </a:r>
            <a:r>
              <a:rPr lang="zh-CN" altLang="en-US" dirty="0" smtClean="0">
                <a:solidFill>
                  <a:schemeClr val="tx1"/>
                </a:solidFill>
                <a:latin typeface="Microsoft YaHei UI" panose="020B0503020204020204" pitchFamily="34" charset="-122"/>
                <a:ea typeface="Microsoft YaHei UI" panose="020B0503020204020204" pitchFamily="34" charset="-122"/>
              </a:rPr>
              <a:t>为样例，接入更多望远镜。</a:t>
            </a:r>
            <a:endParaRPr lang="en-US" altLang="zh-CN" dirty="0" smtClean="0">
              <a:solidFill>
                <a:schemeClr val="tx1"/>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（国内、国外）</a:t>
            </a:r>
            <a:endParaRPr lang="zh-CN" altLang="en-US" dirty="0">
              <a:solidFill>
                <a:schemeClr val="tx1"/>
              </a:solidFill>
              <a:latin typeface="Microsoft YaHei UI" panose="020B0503020204020204" pitchFamily="34" charset="-122"/>
              <a:ea typeface="Microsoft YaHei UI" panose="020B0503020204020204" pitchFamily="34" charset="-122"/>
            </a:endParaRPr>
          </a:p>
        </p:txBody>
      </p:sp>
      <p:sp>
        <p:nvSpPr>
          <p:cNvPr id="20" name="对角圆角矩形 19"/>
          <p:cNvSpPr/>
          <p:nvPr/>
        </p:nvSpPr>
        <p:spPr>
          <a:xfrm rot="20910745">
            <a:off x="5510258" y="4324305"/>
            <a:ext cx="2833187" cy="1349115"/>
          </a:xfrm>
          <a:prstGeom prst="round2DiagRect">
            <a:avLst/>
          </a:prstGeom>
          <a:solidFill>
            <a:schemeClr val="bg1"/>
          </a:solidFill>
          <a:ln>
            <a:solidFill>
              <a:srgbClr val="58A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chemeClr val="tx1">
                    <a:lumMod val="85000"/>
                    <a:lumOff val="15000"/>
                  </a:schemeClr>
                </a:solidFill>
                <a:latin typeface="Microsoft YaHei UI" panose="020B0503020204020204" pitchFamily="34" charset="-122"/>
                <a:ea typeface="Microsoft YaHei UI" panose="020B0503020204020204" pitchFamily="34" charset="-122"/>
              </a:rPr>
              <a:t>小行星</a:t>
            </a:r>
            <a:endParaRPr lang="en-US" altLang="zh-CN" sz="2400" b="1" dirty="0" smtClean="0">
              <a:solidFill>
                <a:schemeClr val="tx1">
                  <a:lumMod val="85000"/>
                  <a:lumOff val="15000"/>
                </a:schemeClr>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扩大搜寻目标、方向</a:t>
            </a:r>
            <a:endParaRPr lang="en-US" altLang="zh-CN" dirty="0" smtClean="0">
              <a:solidFill>
                <a:schemeClr val="tx1"/>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例如进行小行星搜寻</a:t>
            </a:r>
            <a:endParaRPr lang="zh-CN" altLang="en-US" dirty="0">
              <a:solidFill>
                <a:schemeClr val="tx1"/>
              </a:solidFill>
              <a:latin typeface="Microsoft YaHei UI" panose="020B0503020204020204" pitchFamily="34" charset="-122"/>
              <a:ea typeface="Microsoft YaHei UI" panose="020B0503020204020204" pitchFamily="34" charset="-122"/>
            </a:endParaRPr>
          </a:p>
        </p:txBody>
      </p:sp>
      <p:sp>
        <p:nvSpPr>
          <p:cNvPr id="22" name="对角圆角矩形 21"/>
          <p:cNvSpPr/>
          <p:nvPr/>
        </p:nvSpPr>
        <p:spPr>
          <a:xfrm>
            <a:off x="9570470" y="847808"/>
            <a:ext cx="2213461" cy="134911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chemeClr val="accent4"/>
                </a:solidFill>
                <a:latin typeface="Microsoft YaHei UI" panose="020B0503020204020204" pitchFamily="34" charset="-122"/>
                <a:ea typeface="Microsoft YaHei UI" panose="020B0503020204020204" pitchFamily="34" charset="-122"/>
              </a:rPr>
              <a:t>人机结合</a:t>
            </a:r>
            <a:endParaRPr lang="en-US" altLang="zh-CN" sz="2400" b="1" dirty="0" smtClean="0">
              <a:solidFill>
                <a:schemeClr val="accent4"/>
              </a:solidFill>
              <a:latin typeface="Microsoft YaHei UI" panose="020B0503020204020204" pitchFamily="34" charset="-122"/>
              <a:ea typeface="Microsoft YaHei UI" panose="020B0503020204020204" pitchFamily="34" charset="-122"/>
            </a:endParaRPr>
          </a:p>
          <a:p>
            <a:r>
              <a:rPr lang="zh-CN" altLang="en-US" dirty="0" smtClean="0">
                <a:solidFill>
                  <a:schemeClr val="tx1"/>
                </a:solidFill>
                <a:latin typeface="Microsoft YaHei UI" panose="020B0503020204020204" pitchFamily="34" charset="-122"/>
                <a:ea typeface="Microsoft YaHei UI" panose="020B0503020204020204" pitchFamily="34" charset="-122"/>
              </a:rPr>
              <a:t>机器学习与全民科学的结合</a:t>
            </a:r>
            <a:endParaRPr lang="zh-CN" altLang="en-US" dirty="0">
              <a:solidFill>
                <a:schemeClr val="tx1"/>
              </a:solidFill>
              <a:latin typeface="Microsoft YaHei UI" panose="020B0503020204020204" pitchFamily="34" charset="-122"/>
              <a:ea typeface="Microsoft YaHei UI" panose="020B0503020204020204" pitchFamily="34" charset="-122"/>
            </a:endParaRPr>
          </a:p>
        </p:txBody>
      </p:sp>
      <p:sp>
        <p:nvSpPr>
          <p:cNvPr id="24" name="矩形 23"/>
          <p:cNvSpPr/>
          <p:nvPr/>
        </p:nvSpPr>
        <p:spPr>
          <a:xfrm>
            <a:off x="1592232" y="2089875"/>
            <a:ext cx="234326" cy="1795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41223" y="2422261"/>
            <a:ext cx="1741667" cy="1015663"/>
          </a:xfrm>
          <a:prstGeom prst="rect">
            <a:avLst/>
          </a:prstGeom>
          <a:noFill/>
          <a:effectLst/>
        </p:spPr>
        <p:txBody>
          <a:bodyPr wrap="square" rtlCol="0">
            <a:spAutoFit/>
          </a:bodyPr>
          <a:lstStyle/>
          <a:p>
            <a:r>
              <a:rPr lang="en-US" altLang="zh-CN" sz="6000" b="1" dirty="0" smtClean="0">
                <a:solidFill>
                  <a:srgbClr val="DC5356"/>
                </a:solidFill>
                <a:latin typeface="DFGothic-EB" panose="02010609010101010101" pitchFamily="1" charset="-128"/>
                <a:ea typeface="DFGothic-EB" panose="02010609010101010101" pitchFamily="1" charset="-128"/>
              </a:rPr>
              <a:t>PSP</a:t>
            </a:r>
            <a:endParaRPr lang="zh-CN" altLang="en-US" sz="6000" b="1" dirty="0">
              <a:solidFill>
                <a:srgbClr val="DC5356"/>
              </a:solidFill>
              <a:latin typeface="DFGothic-EB" panose="02010609010101010101" pitchFamily="1" charset="-128"/>
              <a:ea typeface="DFGothic-EB" panose="02010609010101010101" pitchFamily="1" charset="-128"/>
            </a:endParaRPr>
          </a:p>
        </p:txBody>
      </p:sp>
    </p:spTree>
    <p:extLst>
      <p:ext uri="{BB962C8B-B14F-4D97-AF65-F5344CB8AC3E}">
        <p14:creationId xmlns:p14="http://schemas.microsoft.com/office/powerpoint/2010/main" val="32537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17" grpId="0" animBg="1"/>
      <p:bldP spid="15" grpId="0" animBg="1"/>
      <p:bldP spid="14" grpId="0" animBg="1"/>
      <p:bldP spid="10" grpId="0" animBg="1"/>
      <p:bldP spid="16" grpId="0" animBg="1"/>
      <p:bldP spid="18" grpId="0" animBg="1"/>
      <p:bldP spid="20"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1"/>
                </a:solidFill>
                <a:latin typeface="Microsoft YaHei UI" panose="020B0503020204020204" pitchFamily="34" charset="-122"/>
                <a:ea typeface="Microsoft YaHei UI" panose="020B0503020204020204" pitchFamily="34" charset="-122"/>
              </a:rPr>
              <a:t>团队合作</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p:txBody>
          <a:bodyPr/>
          <a:lstStyle/>
          <a:p>
            <a:r>
              <a:rPr lang="zh-CN" altLang="en-US" b="1" dirty="0" smtClean="0">
                <a:solidFill>
                  <a:schemeClr val="bg1"/>
                </a:solidFill>
                <a:latin typeface="Microsoft YaHei UI" panose="020B0503020204020204" pitchFamily="34" charset="-122"/>
                <a:ea typeface="Microsoft YaHei UI" panose="020B0503020204020204" pitchFamily="34" charset="-122"/>
              </a:rPr>
              <a:t>星明天文台</a:t>
            </a:r>
            <a:r>
              <a:rPr lang="zh-CN" altLang="en-US" b="1" dirty="0" smtClean="0">
                <a:solidFill>
                  <a:srgbClr val="FFC000"/>
                </a:solidFill>
                <a:latin typeface="Microsoft YaHei UI" panose="020B0503020204020204" pitchFamily="34" charset="-122"/>
                <a:ea typeface="Microsoft YaHei UI" panose="020B0503020204020204" pitchFamily="34" charset="-122"/>
              </a:rPr>
              <a:t>高兴</a:t>
            </a:r>
            <a:r>
              <a:rPr lang="zh-CN" altLang="en-US" b="1" dirty="0">
                <a:solidFill>
                  <a:schemeClr val="bg1"/>
                </a:solidFill>
                <a:latin typeface="Microsoft YaHei UI" panose="020B0503020204020204" pitchFamily="34" charset="-122"/>
                <a:ea typeface="Microsoft YaHei UI" panose="020B0503020204020204" pitchFamily="34" charset="-122"/>
              </a:rPr>
              <a:t>进行</a:t>
            </a:r>
            <a:r>
              <a:rPr lang="zh-CN" altLang="en-US" b="1" dirty="0" smtClean="0">
                <a:solidFill>
                  <a:schemeClr val="bg1"/>
                </a:solidFill>
                <a:latin typeface="Microsoft YaHei UI" panose="020B0503020204020204" pitchFamily="34" charset="-122"/>
                <a:ea typeface="Microsoft YaHei UI" panose="020B0503020204020204" pitchFamily="34" charset="-122"/>
              </a:rPr>
              <a:t>设计、文档撰写、观测</a:t>
            </a:r>
            <a:r>
              <a:rPr lang="zh-CN" altLang="en-US" b="1" dirty="0">
                <a:solidFill>
                  <a:schemeClr val="bg1"/>
                </a:solidFill>
                <a:latin typeface="Microsoft YaHei UI" panose="020B0503020204020204" pitchFamily="34" charset="-122"/>
                <a:ea typeface="Microsoft YaHei UI" panose="020B0503020204020204" pitchFamily="34" charset="-122"/>
              </a:rPr>
              <a:t>及数据采集</a:t>
            </a:r>
            <a:endParaRPr lang="en-US" altLang="zh-CN" b="1" dirty="0">
              <a:solidFill>
                <a:schemeClr val="bg1"/>
              </a:solidFill>
              <a:latin typeface="Microsoft YaHei UI" panose="020B0503020204020204" pitchFamily="34" charset="-122"/>
              <a:ea typeface="Microsoft YaHei UI" panose="020B0503020204020204" pitchFamily="34" charset="-122"/>
            </a:endParaRPr>
          </a:p>
          <a:p>
            <a:r>
              <a:rPr lang="zh-CN" altLang="en-US" b="1" dirty="0">
                <a:solidFill>
                  <a:srgbClr val="FFC000"/>
                </a:solidFill>
                <a:latin typeface="Microsoft YaHei UI" panose="020B0503020204020204" pitchFamily="34" charset="-122"/>
                <a:ea typeface="Microsoft YaHei UI" panose="020B0503020204020204" pitchFamily="34" charset="-122"/>
              </a:rPr>
              <a:t>高级用户团队</a:t>
            </a:r>
            <a:r>
              <a:rPr lang="zh-CN" altLang="en-US" b="1" dirty="0">
                <a:solidFill>
                  <a:schemeClr val="bg1"/>
                </a:solidFill>
                <a:latin typeface="Microsoft YaHei UI" panose="020B0503020204020204" pitchFamily="34" charset="-122"/>
                <a:ea typeface="Microsoft YaHei UI" panose="020B0503020204020204" pitchFamily="34" charset="-122"/>
              </a:rPr>
              <a:t>进行审核</a:t>
            </a:r>
            <a:r>
              <a:rPr lang="zh-CN" altLang="en-US" b="1" dirty="0" smtClean="0">
                <a:solidFill>
                  <a:schemeClr val="bg1"/>
                </a:solidFill>
                <a:latin typeface="Microsoft YaHei UI" panose="020B0503020204020204" pitchFamily="34" charset="-122"/>
                <a:ea typeface="Microsoft YaHei UI" panose="020B0503020204020204" pitchFamily="34" charset="-122"/>
              </a:rPr>
              <a:t>支持、整理上报疑似</a:t>
            </a:r>
            <a:endParaRPr lang="en-US" altLang="zh-CN" b="1" dirty="0">
              <a:solidFill>
                <a:schemeClr val="bg1"/>
              </a:solidFill>
              <a:latin typeface="Microsoft YaHei UI" panose="020B0503020204020204" pitchFamily="34" charset="-122"/>
              <a:ea typeface="Microsoft YaHei UI" panose="020B0503020204020204" pitchFamily="34" charset="-122"/>
            </a:endParaRPr>
          </a:p>
          <a:p>
            <a:r>
              <a:rPr lang="zh-CN" altLang="en-US" b="1" dirty="0">
                <a:solidFill>
                  <a:srgbClr val="E52C3C"/>
                </a:solidFill>
                <a:latin typeface="Microsoft YaHei UI" panose="020B0503020204020204" pitchFamily="34" charset="-122"/>
                <a:ea typeface="Microsoft YaHei UI" panose="020B0503020204020204" pitchFamily="34" charset="-122"/>
              </a:rPr>
              <a:t>樊东卫</a:t>
            </a:r>
            <a:r>
              <a:rPr lang="zh-CN" altLang="en-US" b="1" dirty="0">
                <a:solidFill>
                  <a:schemeClr val="bg1"/>
                </a:solidFill>
                <a:latin typeface="Microsoft YaHei UI" panose="020B0503020204020204" pitchFamily="34" charset="-122"/>
                <a:ea typeface="Microsoft YaHei UI" panose="020B0503020204020204" pitchFamily="34" charset="-122"/>
              </a:rPr>
              <a:t>数据库建设，网站建设</a:t>
            </a:r>
            <a:endParaRPr lang="en-US" altLang="zh-CN" b="1" dirty="0">
              <a:solidFill>
                <a:schemeClr val="bg1"/>
              </a:solidFill>
              <a:latin typeface="Microsoft YaHei UI" panose="020B0503020204020204" pitchFamily="34" charset="-122"/>
              <a:ea typeface="Microsoft YaHei UI" panose="020B0503020204020204" pitchFamily="34" charset="-122"/>
            </a:endParaRPr>
          </a:p>
          <a:p>
            <a:r>
              <a:rPr lang="zh-CN" altLang="en-US" b="1" dirty="0">
                <a:solidFill>
                  <a:srgbClr val="E52C3C"/>
                </a:solidFill>
                <a:latin typeface="Microsoft YaHei UI" panose="020B0503020204020204" pitchFamily="34" charset="-122"/>
                <a:ea typeface="Microsoft YaHei UI" panose="020B0503020204020204" pitchFamily="34" charset="-122"/>
              </a:rPr>
              <a:t>李珊珊</a:t>
            </a:r>
            <a:r>
              <a:rPr lang="zh-CN" altLang="en-US" b="1" dirty="0">
                <a:solidFill>
                  <a:schemeClr val="bg1"/>
                </a:solidFill>
                <a:latin typeface="Microsoft YaHei UI" panose="020B0503020204020204" pitchFamily="34" charset="-122"/>
                <a:ea typeface="Microsoft YaHei UI" panose="020B0503020204020204" pitchFamily="34" charset="-122"/>
              </a:rPr>
              <a:t>前端设计，用户交互，宣传</a:t>
            </a:r>
            <a:r>
              <a:rPr lang="zh-CN" altLang="en-US" b="1" dirty="0" smtClean="0">
                <a:solidFill>
                  <a:schemeClr val="bg1"/>
                </a:solidFill>
                <a:latin typeface="Microsoft YaHei UI" panose="020B0503020204020204" pitchFamily="34" charset="-122"/>
                <a:ea typeface="Microsoft YaHei UI" panose="020B0503020204020204" pitchFamily="34" charset="-122"/>
              </a:rPr>
              <a:t>文档</a:t>
            </a:r>
            <a:endParaRPr lang="en-US" altLang="zh-CN" b="1" dirty="0" smtClean="0">
              <a:solidFill>
                <a:schemeClr val="bg1"/>
              </a:solidFill>
              <a:latin typeface="Microsoft YaHei UI" panose="020B0503020204020204" pitchFamily="34" charset="-122"/>
              <a:ea typeface="Microsoft YaHei UI" panose="020B0503020204020204" pitchFamily="34" charset="-122"/>
            </a:endParaRPr>
          </a:p>
          <a:p>
            <a:r>
              <a:rPr lang="zh-CN" altLang="en-US" b="1" dirty="0">
                <a:solidFill>
                  <a:srgbClr val="E52C3C"/>
                </a:solidFill>
                <a:latin typeface="Microsoft YaHei UI" panose="020B0503020204020204" pitchFamily="34" charset="-122"/>
                <a:ea typeface="Microsoft YaHei UI" panose="020B0503020204020204" pitchFamily="34" charset="-122"/>
              </a:rPr>
              <a:t>米琳</a:t>
            </a:r>
            <a:r>
              <a:rPr lang="zh-CN" altLang="en-US" b="1" dirty="0" smtClean="0">
                <a:solidFill>
                  <a:srgbClr val="E52C3C"/>
                </a:solidFill>
                <a:latin typeface="Microsoft YaHei UI" panose="020B0503020204020204" pitchFamily="34" charset="-122"/>
                <a:ea typeface="Microsoft YaHei UI" panose="020B0503020204020204" pitchFamily="34" charset="-122"/>
              </a:rPr>
              <a:t>莹</a:t>
            </a:r>
            <a:r>
              <a:rPr lang="zh-CN" altLang="en-US" b="1" dirty="0" smtClean="0">
                <a:solidFill>
                  <a:schemeClr val="bg1"/>
                </a:solidFill>
                <a:latin typeface="Microsoft YaHei UI" panose="020B0503020204020204" pitchFamily="34" charset="-122"/>
                <a:ea typeface="Microsoft YaHei UI" panose="020B0503020204020204" pitchFamily="34" charset="-122"/>
              </a:rPr>
              <a:t>提供用户服务支持、宣传发布工作</a:t>
            </a:r>
            <a:endParaRPr lang="en-US" altLang="zh-CN" b="1" dirty="0">
              <a:solidFill>
                <a:schemeClr val="bg1"/>
              </a:solidFill>
              <a:latin typeface="Microsoft YaHei UI" panose="020B0503020204020204" pitchFamily="34" charset="-122"/>
              <a:ea typeface="Microsoft YaHei UI" panose="020B0503020204020204" pitchFamily="34" charset="-122"/>
            </a:endParaRPr>
          </a:p>
          <a:p>
            <a:endParaRPr lang="en-US" altLang="zh-CN" b="1" dirty="0" smtClean="0">
              <a:solidFill>
                <a:schemeClr val="bg1"/>
              </a:solidFill>
              <a:latin typeface="Microsoft YaHei UI" panose="020B0503020204020204" pitchFamily="34" charset="-122"/>
              <a:ea typeface="Microsoft YaHei UI" panose="020B0503020204020204" pitchFamily="34" charset="-122"/>
            </a:endParaRPr>
          </a:p>
          <a:p>
            <a:endParaRPr lang="en-US" altLang="zh-CN" b="1" dirty="0">
              <a:solidFill>
                <a:schemeClr val="bg1"/>
              </a:solidFill>
              <a:latin typeface="Microsoft YaHei UI" panose="020B0503020204020204" pitchFamily="34" charset="-122"/>
              <a:ea typeface="Microsoft YaHei UI"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72001"/>
            <a:ext cx="2073728" cy="2073728"/>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999" y="4229099"/>
            <a:ext cx="2082801" cy="2082801"/>
          </a:xfrm>
          <a:prstGeom prst="rect">
            <a:avLst/>
          </a:prstGeom>
        </p:spPr>
      </p:pic>
    </p:spTree>
    <p:extLst>
      <p:ext uri="{BB962C8B-B14F-4D97-AF65-F5344CB8AC3E}">
        <p14:creationId xmlns:p14="http://schemas.microsoft.com/office/powerpoint/2010/main" val="167214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13" name="内容占位符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6732" y="2578859"/>
            <a:ext cx="2667000" cy="2667000"/>
          </a:xfrm>
        </p:spPr>
      </p:pic>
      <p:cxnSp>
        <p:nvCxnSpPr>
          <p:cNvPr id="4" name="直接连接符 3"/>
          <p:cNvCxnSpPr/>
          <p:nvPr/>
        </p:nvCxnSpPr>
        <p:spPr bwMode="auto">
          <a:xfrm>
            <a:off x="6060674" y="1225449"/>
            <a:ext cx="0" cy="947651"/>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p:cNvCxnSpPr/>
          <p:nvPr/>
        </p:nvCxnSpPr>
        <p:spPr bwMode="auto">
          <a:xfrm>
            <a:off x="4573387" y="973259"/>
            <a:ext cx="0" cy="947651"/>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7709607" y="904023"/>
            <a:ext cx="0" cy="947651"/>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3220489" y="1315512"/>
            <a:ext cx="0" cy="473826"/>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9083732" y="1277336"/>
            <a:ext cx="0" cy="473826"/>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谢2"/>
          <p:cNvSpPr txBox="1"/>
          <p:nvPr/>
        </p:nvSpPr>
        <p:spPr>
          <a:xfrm rot="20400000" flipH="1">
            <a:off x="4576152" y="844433"/>
            <a:ext cx="1445029" cy="1446550"/>
          </a:xfrm>
          <a:prstGeom prst="rect">
            <a:avLst/>
          </a:prstGeom>
          <a:noFill/>
        </p:spPr>
        <p:txBody>
          <a:bodyPr wrap="square" rtlCol="0">
            <a:spAutoFit/>
          </a:bodyPr>
          <a:lstStyle/>
          <a:p>
            <a:pPr algn="ctr"/>
            <a:r>
              <a:rPr lang="zh-CN" altLang="en-US" sz="8800" i="1" dirty="0" smtClean="0">
                <a:solidFill>
                  <a:schemeClr val="bg1"/>
                </a:solidFill>
                <a:latin typeface="Microsoft YaHei UI" panose="020B0503020204020204" pitchFamily="34" charset="-122"/>
                <a:ea typeface="Microsoft YaHei UI" panose="020B0503020204020204" pitchFamily="34" charset="-122"/>
              </a:rPr>
              <a:t>谢</a:t>
            </a:r>
            <a:endParaRPr lang="zh-CN" altLang="en-US" sz="8800" i="1" dirty="0">
              <a:solidFill>
                <a:schemeClr val="bg1"/>
              </a:solidFill>
              <a:latin typeface="Microsoft YaHei UI" panose="020B0503020204020204" pitchFamily="34" charset="-122"/>
              <a:ea typeface="Microsoft YaHei UI" panose="020B0503020204020204" pitchFamily="34" charset="-122"/>
            </a:endParaRPr>
          </a:p>
        </p:txBody>
      </p:sp>
      <p:sp>
        <p:nvSpPr>
          <p:cNvPr id="10" name="谢1"/>
          <p:cNvSpPr txBox="1"/>
          <p:nvPr/>
        </p:nvSpPr>
        <p:spPr>
          <a:xfrm rot="20400000">
            <a:off x="2943389" y="861059"/>
            <a:ext cx="1445029" cy="1446550"/>
          </a:xfrm>
          <a:prstGeom prst="rect">
            <a:avLst/>
          </a:prstGeom>
          <a:noFill/>
        </p:spPr>
        <p:txBody>
          <a:bodyPr wrap="square" rtlCol="0">
            <a:spAutoFit/>
          </a:bodyPr>
          <a:lstStyle/>
          <a:p>
            <a:pPr algn="ctr"/>
            <a:r>
              <a:rPr lang="zh-CN" altLang="en-US" sz="8800" i="1" dirty="0" smtClean="0">
                <a:solidFill>
                  <a:schemeClr val="bg1"/>
                </a:solidFill>
                <a:latin typeface="Microsoft YaHei UI" panose="020B0503020204020204" pitchFamily="34" charset="-122"/>
                <a:ea typeface="Microsoft YaHei UI" panose="020B0503020204020204" pitchFamily="34" charset="-122"/>
              </a:rPr>
              <a:t>谢</a:t>
            </a:r>
            <a:endParaRPr lang="zh-CN" altLang="en-US" sz="8800" i="1" dirty="0">
              <a:solidFill>
                <a:schemeClr val="bg1"/>
              </a:solidFill>
              <a:latin typeface="Microsoft YaHei UI" panose="020B0503020204020204" pitchFamily="34" charset="-122"/>
              <a:ea typeface="Microsoft YaHei UI" panose="020B0503020204020204" pitchFamily="34" charset="-122"/>
            </a:endParaRPr>
          </a:p>
        </p:txBody>
      </p:sp>
      <p:sp>
        <p:nvSpPr>
          <p:cNvPr id="11" name="观"/>
          <p:cNvSpPr txBox="1"/>
          <p:nvPr/>
        </p:nvSpPr>
        <p:spPr>
          <a:xfrm rot="20400000">
            <a:off x="6066214" y="834129"/>
            <a:ext cx="1445029" cy="1446550"/>
          </a:xfrm>
          <a:prstGeom prst="rect">
            <a:avLst/>
          </a:prstGeom>
          <a:noFill/>
        </p:spPr>
        <p:txBody>
          <a:bodyPr wrap="square" rtlCol="0">
            <a:spAutoFit/>
          </a:bodyPr>
          <a:lstStyle/>
          <a:p>
            <a:pPr algn="ctr"/>
            <a:r>
              <a:rPr lang="zh-CN" altLang="en-US" sz="8800" i="1" dirty="0" smtClean="0">
                <a:solidFill>
                  <a:srgbClr val="FF7800"/>
                </a:solidFill>
                <a:latin typeface="Microsoft YaHei UI" panose="020B0503020204020204" pitchFamily="34" charset="-122"/>
                <a:ea typeface="Microsoft YaHei UI" panose="020B0503020204020204" pitchFamily="34" charset="-122"/>
              </a:rPr>
              <a:t>观</a:t>
            </a:r>
            <a:endParaRPr lang="zh-CN" altLang="en-US" sz="8800" i="1" dirty="0">
              <a:solidFill>
                <a:srgbClr val="FF7800"/>
              </a:solidFill>
              <a:latin typeface="Microsoft YaHei UI" panose="020B0503020204020204" pitchFamily="34" charset="-122"/>
              <a:ea typeface="Microsoft YaHei UI" panose="020B0503020204020204" pitchFamily="34" charset="-122"/>
            </a:endParaRPr>
          </a:p>
        </p:txBody>
      </p:sp>
      <p:sp>
        <p:nvSpPr>
          <p:cNvPr id="12" name="赏"/>
          <p:cNvSpPr txBox="1"/>
          <p:nvPr/>
        </p:nvSpPr>
        <p:spPr>
          <a:xfrm rot="20400000">
            <a:off x="7610993" y="810128"/>
            <a:ext cx="1445029" cy="1446550"/>
          </a:xfrm>
          <a:prstGeom prst="rect">
            <a:avLst/>
          </a:prstGeom>
          <a:noFill/>
        </p:spPr>
        <p:txBody>
          <a:bodyPr wrap="square" rtlCol="0">
            <a:spAutoFit/>
          </a:bodyPr>
          <a:lstStyle/>
          <a:p>
            <a:pPr algn="ctr"/>
            <a:r>
              <a:rPr lang="zh-CN" altLang="en-US" sz="8800" i="1" dirty="0">
                <a:solidFill>
                  <a:schemeClr val="bg1"/>
                </a:solidFill>
                <a:latin typeface="Microsoft YaHei UI" panose="020B0503020204020204" pitchFamily="34" charset="-122"/>
                <a:ea typeface="Microsoft YaHei UI" panose="020B0503020204020204" pitchFamily="34" charset="-122"/>
              </a:rPr>
              <a:t>赏</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657" y="2578859"/>
            <a:ext cx="2667000" cy="2667000"/>
          </a:xfrm>
          <a:prstGeom prst="rect">
            <a:avLst/>
          </a:prstGeom>
        </p:spPr>
      </p:pic>
      <p:sp>
        <p:nvSpPr>
          <p:cNvPr id="15" name="文本框 14"/>
          <p:cNvSpPr txBox="1"/>
          <p:nvPr/>
        </p:nvSpPr>
        <p:spPr>
          <a:xfrm>
            <a:off x="2487225" y="5544423"/>
            <a:ext cx="3625864" cy="523220"/>
          </a:xfrm>
          <a:prstGeom prst="rect">
            <a:avLst/>
          </a:prstGeom>
          <a:noFill/>
        </p:spPr>
        <p:txBody>
          <a:bodyPr wrap="none" rtlCol="0">
            <a:spAutoFit/>
          </a:bodyPr>
          <a:lstStyle/>
          <a:p>
            <a:r>
              <a:rPr lang="en-US" altLang="zh-CN" sz="2800" dirty="0" err="1" smtClean="0">
                <a:solidFill>
                  <a:schemeClr val="bg1"/>
                </a:solidFill>
              </a:rPr>
              <a:t>astrocloud.china-vo.org</a:t>
            </a:r>
            <a:endParaRPr lang="zh-CN" altLang="en-US" sz="2800" dirty="0">
              <a:solidFill>
                <a:schemeClr val="bg1"/>
              </a:solidFill>
            </a:endParaRPr>
          </a:p>
        </p:txBody>
      </p:sp>
      <p:sp>
        <p:nvSpPr>
          <p:cNvPr id="16" name="文本框 15"/>
          <p:cNvSpPr txBox="1"/>
          <p:nvPr/>
        </p:nvSpPr>
        <p:spPr>
          <a:xfrm>
            <a:off x="6888457" y="5390534"/>
            <a:ext cx="1723549" cy="830997"/>
          </a:xfrm>
          <a:prstGeom prst="rect">
            <a:avLst/>
          </a:prstGeom>
          <a:noFill/>
        </p:spPr>
        <p:txBody>
          <a:bodyPr wrap="none" rtlCol="0">
            <a:spAutoFit/>
          </a:bodyPr>
          <a:lstStyle/>
          <a:p>
            <a:pPr algn="ctr"/>
            <a:r>
              <a:rPr lang="zh-CN" altLang="en-US" sz="2400" dirty="0" smtClean="0">
                <a:solidFill>
                  <a:schemeClr val="bg1"/>
                </a:solidFill>
                <a:latin typeface="Microsoft YaHei UI" panose="020B0503020204020204" pitchFamily="34" charset="-122"/>
                <a:ea typeface="Microsoft YaHei UI" panose="020B0503020204020204" pitchFamily="34" charset="-122"/>
              </a:rPr>
              <a:t>微信公众号</a:t>
            </a:r>
            <a:endParaRPr lang="en-US" altLang="zh-CN" sz="2400"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sz="2400" dirty="0" smtClean="0">
                <a:solidFill>
                  <a:schemeClr val="bg1"/>
                </a:solidFill>
                <a:latin typeface="Microsoft YaHei UI" panose="020B0503020204020204" pitchFamily="34" charset="-122"/>
                <a:ea typeface="Microsoft YaHei UI" panose="020B0503020204020204" pitchFamily="34" charset="-122"/>
              </a:rPr>
              <a:t>虚拟</a:t>
            </a:r>
            <a:r>
              <a:rPr lang="zh-CN" altLang="en-US" sz="2400" dirty="0">
                <a:solidFill>
                  <a:schemeClr val="bg1"/>
                </a:solidFill>
                <a:latin typeface="Microsoft YaHei UI" panose="020B0503020204020204" pitchFamily="34" charset="-122"/>
                <a:ea typeface="Microsoft YaHei UI" panose="020B0503020204020204" pitchFamily="34" charset="-122"/>
              </a:rPr>
              <a:t>天文台</a:t>
            </a:r>
          </a:p>
        </p:txBody>
      </p:sp>
    </p:spTree>
    <p:extLst>
      <p:ext uri="{BB962C8B-B14F-4D97-AF65-F5344CB8AC3E}">
        <p14:creationId xmlns:p14="http://schemas.microsoft.com/office/powerpoint/2010/main" val="271483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42" presetClass="path" presetSubtype="0" repeatCount="indefinite" accel="50000" decel="50000" autoRev="1" fill="hold" nodeType="afterEffect">
                                  <p:stCondLst>
                                    <p:cond delay="0"/>
                                  </p:stCondLst>
                                  <p:childTnLst>
                                    <p:animMotion origin="layout" path="M -0.00053 0.02152 L 4.58333E-6 4.81481E-6 " pathEditMode="relative" rAng="0" ptsTypes="AA">
                                      <p:cBhvr>
                                        <p:cTn id="27" dur="2000" fill="hold"/>
                                        <p:tgtEl>
                                          <p:spTgt spid="4"/>
                                        </p:tgtEl>
                                        <p:attrNameLst>
                                          <p:attrName>ppt_x</p:attrName>
                                          <p:attrName>ppt_y</p:attrName>
                                        </p:attrNameLst>
                                      </p:cBhvr>
                                      <p:rCtr x="26" y="-1088"/>
                                    </p:animMotion>
                                  </p:childTnLst>
                                </p:cTn>
                              </p:par>
                              <p:par>
                                <p:cTn id="28" presetID="42" presetClass="path" presetSubtype="0" repeatCount="indefinite" accel="50000" decel="50000" autoRev="1" fill="hold" nodeType="withEffect">
                                  <p:stCondLst>
                                    <p:cond delay="0"/>
                                  </p:stCondLst>
                                  <p:childTnLst>
                                    <p:animMotion origin="layout" path="M -0.00052 0.02153 L -2.70833E-6 1.11111E-6 " pathEditMode="relative" rAng="0" ptsTypes="AA">
                                      <p:cBhvr>
                                        <p:cTn id="29" dur="2000" fill="hold"/>
                                        <p:tgtEl>
                                          <p:spTgt spid="7"/>
                                        </p:tgtEl>
                                        <p:attrNameLst>
                                          <p:attrName>ppt_x</p:attrName>
                                          <p:attrName>ppt_y</p:attrName>
                                        </p:attrNameLst>
                                      </p:cBhvr>
                                      <p:rCtr x="26" y="-1088"/>
                                    </p:animMotion>
                                  </p:childTnLst>
                                </p:cTn>
                              </p:par>
                              <p:par>
                                <p:cTn id="30" presetID="42" presetClass="path" presetSubtype="0" repeatCount="indefinite" accel="50000" decel="50000" autoRev="1" fill="hold" nodeType="withEffect">
                                  <p:stCondLst>
                                    <p:cond delay="0"/>
                                  </p:stCondLst>
                                  <p:childTnLst>
                                    <p:animMotion origin="layout" path="M -0.00052 0.02153 L -2.08333E-6 -3.33333E-6 " pathEditMode="relative" rAng="0" ptsTypes="AA">
                                      <p:cBhvr>
                                        <p:cTn id="31" dur="2000" fill="hold"/>
                                        <p:tgtEl>
                                          <p:spTgt spid="8"/>
                                        </p:tgtEl>
                                        <p:attrNameLst>
                                          <p:attrName>ppt_x</p:attrName>
                                          <p:attrName>ppt_y</p:attrName>
                                        </p:attrNameLst>
                                      </p:cBhvr>
                                      <p:rCtr x="26" y="-1088"/>
                                    </p:animMotion>
                                  </p:childTnLst>
                                </p:cTn>
                              </p:par>
                              <p:par>
                                <p:cTn id="32" presetID="42" presetClass="path" presetSubtype="0" repeatCount="indefinite" accel="50000" decel="50000" autoRev="1" fill="hold" nodeType="withEffect">
                                  <p:stCondLst>
                                    <p:cond delay="0"/>
                                  </p:stCondLst>
                                  <p:childTnLst>
                                    <p:animMotion origin="layout" path="M -0.00052 0.02153 L -1.66667E-6 -4.44444E-6 " pathEditMode="relative" rAng="0" ptsTypes="AA">
                                      <p:cBhvr>
                                        <p:cTn id="33" dur="2000" spd="-100000" fill="hold"/>
                                        <p:tgtEl>
                                          <p:spTgt spid="6"/>
                                        </p:tgtEl>
                                        <p:attrNameLst>
                                          <p:attrName>ppt_x</p:attrName>
                                          <p:attrName>ppt_y</p:attrName>
                                        </p:attrNameLst>
                                      </p:cBhvr>
                                      <p:rCtr x="26" y="-1088"/>
                                    </p:animMotion>
                                  </p:childTnLst>
                                </p:cTn>
                              </p:par>
                              <p:par>
                                <p:cTn id="34" presetID="42" presetClass="path" presetSubtype="0" repeatCount="indefinite" accel="50000" decel="50000" autoRev="1" fill="hold" nodeType="withEffect">
                                  <p:stCondLst>
                                    <p:cond delay="0"/>
                                  </p:stCondLst>
                                  <p:childTnLst>
                                    <p:animMotion origin="layout" path="M -0.00052 0.02153 L -2.08333E-7 3.7037E-7 " pathEditMode="relative" rAng="0" ptsTypes="AA">
                                      <p:cBhvr>
                                        <p:cTn id="35" dur="2000" spd="-100000" fill="hold"/>
                                        <p:tgtEl>
                                          <p:spTgt spid="5"/>
                                        </p:tgtEl>
                                        <p:attrNameLst>
                                          <p:attrName>ppt_x</p:attrName>
                                          <p:attrName>ppt_y</p:attrName>
                                        </p:attrNameLst>
                                      </p:cBhvr>
                                      <p:rCtr x="26" y="-1088"/>
                                    </p:animMotion>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33060" y="2186609"/>
            <a:ext cx="4444447" cy="1761849"/>
          </a:xfrm>
        </p:spPr>
        <p:txBody>
          <a:bodyPr>
            <a:normAutofit fontScale="90000"/>
          </a:bodyPr>
          <a:lstStyle/>
          <a:p>
            <a:pPr algn="r"/>
            <a:r>
              <a:rPr lang="zh-CN" altLang="en-US" b="1" dirty="0" smtClean="0">
                <a:solidFill>
                  <a:schemeClr val="bg1"/>
                </a:solidFill>
                <a:latin typeface="Microsoft YaHei UI" panose="020B0503020204020204" pitchFamily="34" charset="-122"/>
                <a:ea typeface="Microsoft YaHei UI" panose="020B0503020204020204" pitchFamily="34" charset="-122"/>
              </a:rPr>
              <a:t>项目简介</a:t>
            </a:r>
            <a:r>
              <a:rPr lang="en-US" altLang="zh-CN" b="1" dirty="0" smtClean="0">
                <a:solidFill>
                  <a:srgbClr val="FFC000"/>
                </a:solidFill>
                <a:latin typeface="Microsoft YaHei UI" panose="020B0503020204020204" pitchFamily="34" charset="-122"/>
                <a:ea typeface="Microsoft YaHei UI" panose="020B0503020204020204" pitchFamily="34" charset="-122"/>
              </a:rPr>
              <a:t/>
            </a:r>
            <a:br>
              <a:rPr lang="en-US" altLang="zh-CN" b="1" dirty="0" smtClean="0">
                <a:solidFill>
                  <a:srgbClr val="FFC000"/>
                </a:solidFill>
                <a:latin typeface="Microsoft YaHei UI" panose="020B0503020204020204" pitchFamily="34" charset="-122"/>
                <a:ea typeface="Microsoft YaHei UI" panose="020B0503020204020204" pitchFamily="34" charset="-122"/>
              </a:rPr>
            </a:br>
            <a:r>
              <a:rPr lang="en-US" altLang="zh-CN" b="1" dirty="0" smtClean="0">
                <a:solidFill>
                  <a:srgbClr val="ED7D31"/>
                </a:solidFill>
                <a:latin typeface="Microsoft YaHei UI" panose="020B0503020204020204" pitchFamily="34" charset="-122"/>
                <a:ea typeface="Microsoft YaHei UI" panose="020B0503020204020204" pitchFamily="34" charset="-122"/>
              </a:rPr>
              <a:t>PROJECT</a:t>
            </a:r>
            <a:br>
              <a:rPr lang="en-US" altLang="zh-CN" b="1" dirty="0" smtClean="0">
                <a:solidFill>
                  <a:srgbClr val="ED7D31"/>
                </a:solidFill>
                <a:latin typeface="Microsoft YaHei UI" panose="020B0503020204020204" pitchFamily="34" charset="-122"/>
                <a:ea typeface="Microsoft YaHei UI" panose="020B0503020204020204" pitchFamily="34" charset="-122"/>
              </a:rPr>
            </a:br>
            <a:r>
              <a:rPr lang="en-US" altLang="zh-CN" b="1" dirty="0" smtClean="0">
                <a:solidFill>
                  <a:srgbClr val="ED7D31"/>
                </a:solidFill>
                <a:latin typeface="Microsoft YaHei UI" panose="020B0503020204020204" pitchFamily="34" charset="-122"/>
                <a:ea typeface="Microsoft YaHei UI" panose="020B0503020204020204" pitchFamily="34" charset="-122"/>
              </a:rPr>
              <a:t>INTRODUCTION</a:t>
            </a:r>
            <a:endParaRPr lang="zh-CN" altLang="en-US" b="1" dirty="0">
              <a:solidFill>
                <a:srgbClr val="ED7D3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a:xfrm>
            <a:off x="5577507" y="1149764"/>
            <a:ext cx="5807765" cy="4351338"/>
          </a:xfrm>
        </p:spPr>
        <p:txBody>
          <a:bodyPr>
            <a:normAutofit fontScale="92500"/>
          </a:bodyPr>
          <a:lstStyle/>
          <a:p>
            <a:pPr>
              <a:lnSpc>
                <a:spcPct val="150000"/>
              </a:lnSpc>
            </a:pPr>
            <a:r>
              <a:rPr lang="zh-CN" altLang="en-US" sz="2400" b="1" dirty="0" smtClean="0">
                <a:solidFill>
                  <a:schemeClr val="bg1"/>
                </a:solidFill>
                <a:latin typeface="Microsoft YaHei UI" panose="020B0503020204020204" pitchFamily="34" charset="-122"/>
                <a:ea typeface="Microsoft YaHei UI" panose="020B0503020204020204" pitchFamily="34" charset="-122"/>
              </a:rPr>
              <a:t>公众</a:t>
            </a:r>
            <a:r>
              <a:rPr lang="zh-CN" altLang="en-US" sz="2400" b="1" dirty="0">
                <a:solidFill>
                  <a:schemeClr val="bg1"/>
                </a:solidFill>
                <a:latin typeface="Microsoft YaHei UI" panose="020B0503020204020204" pitchFamily="34" charset="-122"/>
                <a:ea typeface="Microsoft YaHei UI" panose="020B0503020204020204" pitchFamily="34" charset="-122"/>
              </a:rPr>
              <a:t>超新星搜寻项目（</a:t>
            </a:r>
            <a:r>
              <a:rPr lang="en-US" altLang="zh-CN" sz="2400" b="1" dirty="0">
                <a:solidFill>
                  <a:schemeClr val="bg1"/>
                </a:solidFill>
                <a:latin typeface="Microsoft YaHei UI" panose="020B0503020204020204" pitchFamily="34" charset="-122"/>
                <a:ea typeface="Microsoft YaHei UI" panose="020B0503020204020204" pitchFamily="34" charset="-122"/>
              </a:rPr>
              <a:t>Popular Supernova Project</a:t>
            </a:r>
            <a:r>
              <a:rPr lang="zh-CN" altLang="en-US" sz="2400" b="1" dirty="0">
                <a:solidFill>
                  <a:schemeClr val="bg1"/>
                </a:solidFill>
                <a:latin typeface="Microsoft YaHei UI" panose="020B0503020204020204" pitchFamily="34" charset="-122"/>
                <a:ea typeface="Microsoft YaHei UI" panose="020B0503020204020204" pitchFamily="34" charset="-122"/>
              </a:rPr>
              <a:t>，</a:t>
            </a:r>
            <a:r>
              <a:rPr lang="en-US" altLang="zh-CN" sz="2400" b="1" dirty="0">
                <a:solidFill>
                  <a:schemeClr val="bg1"/>
                </a:solidFill>
                <a:latin typeface="Microsoft YaHei UI" panose="020B0503020204020204" pitchFamily="34" charset="-122"/>
                <a:ea typeface="Microsoft YaHei UI" panose="020B0503020204020204" pitchFamily="34" charset="-122"/>
              </a:rPr>
              <a:t>PSP</a:t>
            </a:r>
            <a:r>
              <a:rPr lang="zh-CN" altLang="en-US" sz="2400" b="1" dirty="0">
                <a:solidFill>
                  <a:schemeClr val="bg1"/>
                </a:solidFill>
                <a:latin typeface="Microsoft YaHei UI" panose="020B0503020204020204" pitchFamily="34" charset="-122"/>
                <a:ea typeface="Microsoft YaHei UI" panose="020B0503020204020204" pitchFamily="34" charset="-122"/>
              </a:rPr>
              <a:t>）</a:t>
            </a:r>
            <a:r>
              <a:rPr lang="zh-CN" altLang="en-US" sz="2400" dirty="0">
                <a:solidFill>
                  <a:schemeClr val="bg1"/>
                </a:solidFill>
                <a:latin typeface="Microsoft YaHei UI" panose="020B0503020204020204" pitchFamily="34" charset="-122"/>
                <a:ea typeface="Microsoft YaHei UI" panose="020B0503020204020204" pitchFamily="34" charset="-122"/>
              </a:rPr>
              <a:t>，</a:t>
            </a:r>
            <a:r>
              <a:rPr lang="zh-CN" altLang="en-US" sz="2400" dirty="0">
                <a:solidFill>
                  <a:schemeClr val="bg1">
                    <a:lumMod val="95000"/>
                  </a:schemeClr>
                </a:solidFill>
                <a:latin typeface="Microsoft YaHei UI" panose="020B0503020204020204" pitchFamily="34" charset="-122"/>
                <a:ea typeface="Microsoft YaHei UI" panose="020B0503020204020204" pitchFamily="34" charset="-122"/>
              </a:rPr>
              <a:t>是由</a:t>
            </a:r>
            <a:r>
              <a:rPr lang="zh-CN" altLang="en-US" sz="2400" b="1" dirty="0">
                <a:solidFill>
                  <a:srgbClr val="FFC000"/>
                </a:solidFill>
                <a:latin typeface="Microsoft YaHei UI" panose="020B0503020204020204" pitchFamily="34" charset="-122"/>
                <a:ea typeface="Microsoft YaHei UI" panose="020B0503020204020204" pitchFamily="34" charset="-122"/>
              </a:rPr>
              <a:t>星明天文台</a:t>
            </a:r>
            <a:r>
              <a:rPr lang="zh-CN" altLang="en-US" sz="2400" dirty="0">
                <a:solidFill>
                  <a:schemeClr val="bg1">
                    <a:lumMod val="95000"/>
                  </a:schemeClr>
                </a:solidFill>
                <a:latin typeface="Microsoft YaHei UI" panose="020B0503020204020204" pitchFamily="34" charset="-122"/>
                <a:ea typeface="Microsoft YaHei UI" panose="020B0503020204020204" pitchFamily="34" charset="-122"/>
              </a:rPr>
              <a:t>和</a:t>
            </a:r>
            <a:r>
              <a:rPr lang="zh-CN" altLang="en-US" sz="2400" b="1" dirty="0">
                <a:solidFill>
                  <a:srgbClr val="FFC000"/>
                </a:solidFill>
                <a:latin typeface="Microsoft YaHei UI" panose="020B0503020204020204" pitchFamily="34" charset="-122"/>
                <a:ea typeface="Microsoft YaHei UI" panose="020B0503020204020204" pitchFamily="34" charset="-122"/>
              </a:rPr>
              <a:t>中国虚拟天文台（</a:t>
            </a:r>
            <a:r>
              <a:rPr lang="en-US" altLang="zh-CN" sz="2400" b="1" dirty="0">
                <a:solidFill>
                  <a:srgbClr val="FFC000"/>
                </a:solidFill>
                <a:latin typeface="Microsoft YaHei UI" panose="020B0503020204020204" pitchFamily="34" charset="-122"/>
                <a:ea typeface="Microsoft YaHei UI" panose="020B0503020204020204" pitchFamily="34" charset="-122"/>
              </a:rPr>
              <a:t>China-VO</a:t>
            </a:r>
            <a:r>
              <a:rPr lang="zh-CN" altLang="en-US" sz="2400" b="1" dirty="0">
                <a:solidFill>
                  <a:srgbClr val="FFC000"/>
                </a:solidFill>
                <a:latin typeface="Microsoft YaHei UI" panose="020B0503020204020204" pitchFamily="34" charset="-122"/>
                <a:ea typeface="Microsoft YaHei UI" panose="020B0503020204020204" pitchFamily="34" charset="-122"/>
              </a:rPr>
              <a:t>）</a:t>
            </a:r>
            <a:r>
              <a:rPr lang="zh-CN" altLang="en-US" sz="2400" dirty="0">
                <a:solidFill>
                  <a:schemeClr val="bg1">
                    <a:lumMod val="95000"/>
                  </a:schemeClr>
                </a:solidFill>
                <a:latin typeface="Microsoft YaHei UI" panose="020B0503020204020204" pitchFamily="34" charset="-122"/>
                <a:ea typeface="Microsoft YaHei UI" panose="020B0503020204020204" pitchFamily="34" charset="-122"/>
              </a:rPr>
              <a:t>合作开展的面向普通大众的宇宙新天体搜寻项目</a:t>
            </a:r>
            <a:r>
              <a:rPr lang="zh-CN" altLang="en-US" sz="2400" dirty="0" smtClean="0">
                <a:solidFill>
                  <a:schemeClr val="bg1">
                    <a:lumMod val="95000"/>
                  </a:schemeClr>
                </a:solidFill>
                <a:latin typeface="Microsoft YaHei UI" panose="020B0503020204020204" pitchFamily="34" charset="-122"/>
                <a:ea typeface="Microsoft YaHei UI" panose="020B0503020204020204" pitchFamily="34" charset="-122"/>
              </a:rPr>
              <a:t>之一，是首次基于国内业余天文观测数据策划实施的</a:t>
            </a:r>
            <a:r>
              <a:rPr lang="zh-CN" altLang="en-US" sz="2400" b="1" dirty="0" smtClean="0">
                <a:solidFill>
                  <a:srgbClr val="FFC000"/>
                </a:solidFill>
                <a:latin typeface="Microsoft YaHei UI" panose="020B0503020204020204" pitchFamily="34" charset="-122"/>
                <a:ea typeface="Microsoft YaHei UI" panose="020B0503020204020204" pitchFamily="34" charset="-122"/>
              </a:rPr>
              <a:t>全民科学（</a:t>
            </a:r>
            <a:r>
              <a:rPr lang="en-US" altLang="zh-CN" sz="2400" b="1" dirty="0" smtClean="0">
                <a:solidFill>
                  <a:srgbClr val="FFC000"/>
                </a:solidFill>
                <a:latin typeface="Microsoft YaHei UI" panose="020B0503020204020204" pitchFamily="34" charset="-122"/>
                <a:ea typeface="Microsoft YaHei UI" panose="020B0503020204020204" pitchFamily="34" charset="-122"/>
              </a:rPr>
              <a:t>Citizen Science</a:t>
            </a:r>
            <a:r>
              <a:rPr lang="zh-CN" altLang="en-US" sz="2400" b="1" dirty="0" smtClean="0">
                <a:solidFill>
                  <a:srgbClr val="FFC000"/>
                </a:solidFill>
                <a:latin typeface="Microsoft YaHei UI" panose="020B0503020204020204" pitchFamily="34" charset="-122"/>
                <a:ea typeface="Microsoft YaHei UI" panose="020B0503020204020204" pitchFamily="34" charset="-122"/>
              </a:rPr>
              <a:t>）</a:t>
            </a:r>
            <a:r>
              <a:rPr lang="zh-CN" altLang="en-US" sz="2400" dirty="0">
                <a:solidFill>
                  <a:schemeClr val="bg1">
                    <a:lumMod val="95000"/>
                  </a:schemeClr>
                </a:solidFill>
                <a:latin typeface="Microsoft YaHei UI" panose="020B0503020204020204" pitchFamily="34" charset="-122"/>
                <a:ea typeface="Microsoft YaHei UI" panose="020B0503020204020204" pitchFamily="34" charset="-122"/>
              </a:rPr>
              <a:t>项目，是专业天文队伍和业余天文队伍深度合作的一次成功尝试</a:t>
            </a:r>
            <a:r>
              <a:rPr lang="zh-CN" altLang="en-US" sz="2400" dirty="0" smtClean="0">
                <a:solidFill>
                  <a:schemeClr val="bg1">
                    <a:lumMod val="95000"/>
                  </a:schemeClr>
                </a:solidFill>
                <a:latin typeface="Microsoft YaHei UI" panose="020B0503020204020204" pitchFamily="34" charset="-122"/>
                <a:ea typeface="Microsoft YaHei UI" panose="020B0503020204020204" pitchFamily="34" charset="-122"/>
              </a:rPr>
              <a:t>。</a:t>
            </a:r>
            <a:endParaRPr lang="en-US" altLang="zh-CN" sz="2400" dirty="0" smtClean="0">
              <a:solidFill>
                <a:schemeClr val="bg1">
                  <a:lumMod val="9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27675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622" y="4560797"/>
            <a:ext cx="1361139" cy="1018296"/>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64528" y="5591388"/>
            <a:ext cx="2031325" cy="923330"/>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星明天文台</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新疆乌鲁木齐南郊</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拍摄照片</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11" name="文本框 10"/>
          <p:cNvSpPr txBox="1"/>
          <p:nvPr/>
        </p:nvSpPr>
        <p:spPr>
          <a:xfrm>
            <a:off x="1710777" y="2960584"/>
            <a:ext cx="1800493" cy="369332"/>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中国虚拟天文台</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pic>
        <p:nvPicPr>
          <p:cNvPr id="14" name="Picture 2"/>
          <p:cNvPicPr>
            <a:picLocks noChangeAspect="1" noChangeArrowheads="1"/>
          </p:cNvPicPr>
          <p:nvPr/>
        </p:nvPicPr>
        <p:blipFill>
          <a:blip r:embed="rId4" cstate="print"/>
          <a:srcRect/>
          <a:stretch>
            <a:fillRect/>
          </a:stretch>
        </p:blipFill>
        <p:spPr bwMode="auto">
          <a:xfrm>
            <a:off x="1833927" y="1831471"/>
            <a:ext cx="1460571" cy="992723"/>
          </a:xfrm>
          <a:prstGeom prst="rect">
            <a:avLst/>
          </a:prstGeom>
          <a:ln>
            <a:noFill/>
          </a:ln>
          <a:effectLst>
            <a:outerShdw blurRad="292100" dist="139700" dir="2700000" algn="tl" rotWithShape="0">
              <a:srgbClr val="333333">
                <a:alpha val="65000"/>
              </a:srgbClr>
            </a:outerShdw>
          </a:effectLst>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2987" y="762529"/>
            <a:ext cx="2474162" cy="1250280"/>
          </a:xfrm>
          <a:prstGeom prst="rect">
            <a:avLst/>
          </a:prstGeom>
          <a:ln>
            <a:noFill/>
          </a:ln>
          <a:effectLst>
            <a:outerShdw blurRad="292100" dist="139700" dir="2700000" algn="tl" rotWithShape="0">
              <a:srgbClr val="333333">
                <a:alpha val="65000"/>
              </a:srgbClr>
            </a:outerShdw>
          </a:effectLst>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827" y="381923"/>
            <a:ext cx="1526479" cy="1153311"/>
          </a:xfrm>
          <a:prstGeom prst="rect">
            <a:avLst/>
          </a:prstGeom>
          <a:ln>
            <a:noFill/>
          </a:ln>
          <a:effectLst>
            <a:outerShdw blurRad="292100" dist="139700" dir="2700000" algn="tl" rotWithShape="0">
              <a:srgbClr val="333333">
                <a:alpha val="65000"/>
              </a:srgbClr>
            </a:outerShdw>
          </a:effectLst>
        </p:spPr>
      </p:pic>
      <p:sp>
        <p:nvSpPr>
          <p:cNvPr id="38" name="右箭头 37"/>
          <p:cNvSpPr/>
          <p:nvPr/>
        </p:nvSpPr>
        <p:spPr>
          <a:xfrm rot="17972738">
            <a:off x="1094676" y="3801981"/>
            <a:ext cx="671664" cy="3019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39" name="右箭头 38"/>
          <p:cNvSpPr/>
          <p:nvPr/>
        </p:nvSpPr>
        <p:spPr>
          <a:xfrm rot="19851139">
            <a:off x="3542287" y="1103027"/>
            <a:ext cx="671664" cy="3019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40" name="文本框 39"/>
          <p:cNvSpPr txBox="1"/>
          <p:nvPr/>
        </p:nvSpPr>
        <p:spPr>
          <a:xfrm>
            <a:off x="4392103" y="1652880"/>
            <a:ext cx="2779928" cy="646331"/>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公众超新星搜寻项目网站</a:t>
            </a:r>
            <a:r>
              <a:rPr lang="en-US" altLang="zh-CN" dirty="0" smtClean="0">
                <a:solidFill>
                  <a:schemeClr val="bg1"/>
                </a:solidFill>
                <a:latin typeface="Microsoft YaHei UI" panose="020B0503020204020204" pitchFamily="34" charset="-122"/>
                <a:ea typeface="Microsoft YaHei UI" panose="020B0503020204020204" pitchFamily="34" charset="-122"/>
              </a:rPr>
              <a:t>:</a:t>
            </a:r>
          </a:p>
          <a:p>
            <a:pPr algn="ctr"/>
            <a:r>
              <a:rPr lang="en-US" altLang="zh-CN" dirty="0" err="1">
                <a:solidFill>
                  <a:schemeClr val="bg1"/>
                </a:solidFill>
                <a:latin typeface="Microsoft YaHei UI" panose="020B0503020204020204" pitchFamily="34" charset="-122"/>
                <a:ea typeface="Microsoft YaHei UI" panose="020B0503020204020204" pitchFamily="34" charset="-122"/>
              </a:rPr>
              <a:t>psp.china-vo.org</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p:txBody>
      </p:sp>
      <p:sp>
        <p:nvSpPr>
          <p:cNvPr id="41" name="右箭头 40"/>
          <p:cNvSpPr/>
          <p:nvPr/>
        </p:nvSpPr>
        <p:spPr>
          <a:xfrm rot="184109">
            <a:off x="7093164" y="761696"/>
            <a:ext cx="701942" cy="297408"/>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42" name="文本框 41"/>
          <p:cNvSpPr txBox="1"/>
          <p:nvPr/>
        </p:nvSpPr>
        <p:spPr>
          <a:xfrm>
            <a:off x="8223573" y="2163559"/>
            <a:ext cx="2492990" cy="1200329"/>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天文爱好者在线寻看图</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a:solidFill>
                  <a:schemeClr val="bg1"/>
                </a:solidFill>
                <a:latin typeface="Microsoft YaHei UI" panose="020B0503020204020204" pitchFamily="34" charset="-122"/>
                <a:ea typeface="Microsoft YaHei UI" panose="020B0503020204020204" pitchFamily="34" charset="-122"/>
              </a:rPr>
              <a:t>寻</a:t>
            </a:r>
            <a:r>
              <a:rPr lang="zh-CN" altLang="en-US" dirty="0" smtClean="0">
                <a:solidFill>
                  <a:schemeClr val="bg1"/>
                </a:solidFill>
                <a:latin typeface="Microsoft YaHei UI" panose="020B0503020204020204" pitchFamily="34" charset="-122"/>
                <a:ea typeface="Microsoft YaHei UI" panose="020B0503020204020204" pitchFamily="34" charset="-122"/>
              </a:rPr>
              <a:t>找超新星</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（一张图多人浏览）</a:t>
            </a:r>
            <a:endParaRPr lang="en-US" altLang="zh-CN" dirty="0">
              <a:solidFill>
                <a:schemeClr val="bg1"/>
              </a:solidFill>
              <a:latin typeface="Microsoft YaHei UI" panose="020B0503020204020204" pitchFamily="34" charset="-122"/>
              <a:ea typeface="Microsoft YaHei UI" panose="020B0503020204020204" pitchFamily="34" charset="-122"/>
            </a:endParaRPr>
          </a:p>
          <a:p>
            <a:pPr algn="ct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44" name="文本框 43"/>
          <p:cNvSpPr txBox="1"/>
          <p:nvPr/>
        </p:nvSpPr>
        <p:spPr>
          <a:xfrm>
            <a:off x="10604699" y="4544392"/>
            <a:ext cx="1107996" cy="646331"/>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高级用户</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进行审核</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45" name="右箭头 44"/>
          <p:cNvSpPr/>
          <p:nvPr/>
        </p:nvSpPr>
        <p:spPr>
          <a:xfrm rot="3845184">
            <a:off x="10685448" y="2809487"/>
            <a:ext cx="426736" cy="3021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46" name="Picture 2" descr="http://www.xjltp.com/xo/cn/xmxt/img/sas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2586" y="5199386"/>
            <a:ext cx="1012551" cy="759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7" name="文本框 46"/>
          <p:cNvSpPr txBox="1"/>
          <p:nvPr/>
        </p:nvSpPr>
        <p:spPr>
          <a:xfrm>
            <a:off x="8320569" y="6074180"/>
            <a:ext cx="1800493" cy="646331"/>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星明天文台</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补拍并确认目标</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48" name="右箭头 47"/>
          <p:cNvSpPr/>
          <p:nvPr/>
        </p:nvSpPr>
        <p:spPr>
          <a:xfrm rot="8330404">
            <a:off x="10053626" y="5068764"/>
            <a:ext cx="426736" cy="3021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49" name="Picture 6" descr="http://ico.ooopic.com/ajax/iconpng/?id=9198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8899" y="4979039"/>
            <a:ext cx="1116704" cy="1116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0" name="文本框 49"/>
          <p:cNvSpPr txBox="1"/>
          <p:nvPr/>
        </p:nvSpPr>
        <p:spPr>
          <a:xfrm>
            <a:off x="5842725" y="6112202"/>
            <a:ext cx="1950855" cy="646331"/>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高级用户</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上报</a:t>
            </a:r>
            <a:r>
              <a:rPr lang="en-US" altLang="zh-CN" dirty="0" err="1" smtClean="0">
                <a:solidFill>
                  <a:schemeClr val="bg1"/>
                </a:solidFill>
                <a:latin typeface="Microsoft YaHei UI" panose="020B0503020204020204" pitchFamily="34" charset="-122"/>
                <a:ea typeface="Microsoft YaHei UI" panose="020B0503020204020204" pitchFamily="34" charset="-122"/>
              </a:rPr>
              <a:t>IAU</a:t>
            </a:r>
            <a:r>
              <a:rPr lang="en-US" altLang="zh-CN" dirty="0" smtClean="0">
                <a:solidFill>
                  <a:schemeClr val="bg1"/>
                </a:solidFill>
                <a:latin typeface="Microsoft YaHei UI" panose="020B0503020204020204" pitchFamily="34" charset="-122"/>
                <a:ea typeface="Microsoft YaHei UI" panose="020B0503020204020204" pitchFamily="34" charset="-122"/>
              </a:rPr>
              <a:t>/</a:t>
            </a:r>
            <a:r>
              <a:rPr lang="en-US" altLang="zh-CN" dirty="0" err="1" smtClean="0">
                <a:solidFill>
                  <a:schemeClr val="bg1"/>
                </a:solidFill>
                <a:latin typeface="Microsoft YaHei UI" panose="020B0503020204020204" pitchFamily="34" charset="-122"/>
                <a:ea typeface="Microsoft YaHei UI" panose="020B0503020204020204" pitchFamily="34" charset="-122"/>
              </a:rPr>
              <a:t>CBAT</a:t>
            </a:r>
            <a:r>
              <a:rPr lang="zh-CN" altLang="en-US" dirty="0" smtClean="0">
                <a:solidFill>
                  <a:schemeClr val="bg1"/>
                </a:solidFill>
                <a:latin typeface="Microsoft YaHei UI" panose="020B0503020204020204" pitchFamily="34" charset="-122"/>
                <a:ea typeface="Microsoft YaHei UI" panose="020B0503020204020204" pitchFamily="34" charset="-122"/>
              </a:rPr>
              <a:t>等</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51" name="右箭头 50"/>
          <p:cNvSpPr/>
          <p:nvPr/>
        </p:nvSpPr>
        <p:spPr>
          <a:xfrm rot="10800000">
            <a:off x="7685222" y="5537391"/>
            <a:ext cx="603855" cy="421408"/>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sp>
        <p:nvSpPr>
          <p:cNvPr id="52" name="右箭头 51"/>
          <p:cNvSpPr/>
          <p:nvPr/>
        </p:nvSpPr>
        <p:spPr>
          <a:xfrm rot="11815788">
            <a:off x="5361365" y="5268699"/>
            <a:ext cx="730075" cy="392762"/>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53" name="Picture 8" descr="http://ico.ooopic.com/ajax/iconpng/?id=9960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8937" y="4033959"/>
            <a:ext cx="985887" cy="98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4" name="文本框 53"/>
          <p:cNvSpPr txBox="1"/>
          <p:nvPr/>
        </p:nvSpPr>
        <p:spPr>
          <a:xfrm>
            <a:off x="2584872" y="4965672"/>
            <a:ext cx="2723823" cy="923330"/>
          </a:xfrm>
          <a:prstGeom prst="rect">
            <a:avLst/>
          </a:prstGeom>
          <a:noFill/>
        </p:spPr>
        <p:txBody>
          <a:bodyPr wrap="none" rtlCol="0">
            <a:spAutoFit/>
          </a:bodyPr>
          <a:lstStyle/>
          <a:p>
            <a:pPr algn="ctr"/>
            <a:r>
              <a:rPr lang="zh-CN" altLang="en-US" dirty="0" smtClean="0">
                <a:solidFill>
                  <a:schemeClr val="bg1"/>
                </a:solidFill>
                <a:latin typeface="Microsoft YaHei UI" panose="020B0503020204020204" pitchFamily="34" charset="-122"/>
                <a:ea typeface="Microsoft YaHei UI" panose="020B0503020204020204" pitchFamily="34" charset="-122"/>
              </a:rPr>
              <a:t>天文学家使用专业</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天文望远镜确认超新星，</a:t>
            </a:r>
            <a:endParaRPr lang="en-US" altLang="zh-CN" dirty="0" smtClean="0">
              <a:solidFill>
                <a:schemeClr val="bg1"/>
              </a:solidFill>
              <a:latin typeface="Microsoft YaHei UI" panose="020B0503020204020204" pitchFamily="34" charset="-122"/>
              <a:ea typeface="Microsoft YaHei UI" panose="020B0503020204020204" pitchFamily="34" charset="-122"/>
            </a:endParaRPr>
          </a:p>
          <a:p>
            <a:pPr algn="ctr"/>
            <a:r>
              <a:rPr lang="zh-CN" altLang="en-US" dirty="0" smtClean="0">
                <a:solidFill>
                  <a:schemeClr val="bg1"/>
                </a:solidFill>
                <a:latin typeface="Microsoft YaHei UI" panose="020B0503020204020204" pitchFamily="34" charset="-122"/>
                <a:ea typeface="Microsoft YaHei UI" panose="020B0503020204020204" pitchFamily="34" charset="-122"/>
              </a:rPr>
              <a:t>发布</a:t>
            </a:r>
            <a:r>
              <a:rPr lang="en-US" altLang="zh-CN" dirty="0" err="1" smtClean="0">
                <a:solidFill>
                  <a:schemeClr val="bg1"/>
                </a:solidFill>
                <a:latin typeface="Microsoft YaHei UI" panose="020B0503020204020204" pitchFamily="34" charset="-122"/>
                <a:ea typeface="Microsoft YaHei UI" panose="020B0503020204020204" pitchFamily="34" charset="-122"/>
              </a:rPr>
              <a:t>ATEL</a:t>
            </a:r>
            <a:r>
              <a:rPr lang="zh-CN" altLang="en-US" dirty="0" smtClean="0">
                <a:solidFill>
                  <a:schemeClr val="bg1"/>
                </a:solidFill>
                <a:latin typeface="Microsoft YaHei UI" panose="020B0503020204020204" pitchFamily="34" charset="-122"/>
                <a:ea typeface="Microsoft YaHei UI" panose="020B0503020204020204" pitchFamily="34" charset="-122"/>
              </a:rPr>
              <a:t>等</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sp>
        <p:nvSpPr>
          <p:cNvPr id="55" name="矩形 54"/>
          <p:cNvSpPr/>
          <p:nvPr/>
        </p:nvSpPr>
        <p:spPr>
          <a:xfrm>
            <a:off x="5842725" y="3143510"/>
            <a:ext cx="3663182" cy="923330"/>
          </a:xfrm>
          <a:prstGeom prst="rect">
            <a:avLst/>
          </a:prstGeom>
          <a:noFill/>
          <a:effectLst>
            <a:outerShdw blurRad="50800" dist="50800" dir="5400000" algn="ctr" rotWithShape="0">
              <a:srgbClr val="58A67D"/>
            </a:outerShdw>
          </a:effectLst>
        </p:spPr>
        <p:txBody>
          <a:bodyPr wrap="none" lIns="91440" tIns="45720" rIns="91440" bIns="45720">
            <a:spAutoFit/>
          </a:bodyPr>
          <a:lstStyle/>
          <a:p>
            <a:pPr algn="ctr"/>
            <a:r>
              <a:rPr lang="zh-CN" altLang="en-US" sz="5400" b="1" dirty="0" smtClean="0">
                <a:ln w="9525">
                  <a:noFill/>
                  <a:prstDash val="solid"/>
                </a:ln>
                <a:solidFill>
                  <a:srgbClr val="FFC000"/>
                </a:solidFill>
                <a:effectLst>
                  <a:outerShdw blurRad="50800" dist="38100" dir="2700000" algn="tl" rotWithShape="0">
                    <a:prstClr val="black">
                      <a:alpha val="40000"/>
                    </a:prstClr>
                  </a:outerShdw>
                </a:effectLst>
                <a:latin typeface="Microsoft YaHei UI" panose="020B0503020204020204" pitchFamily="34" charset="-122"/>
                <a:ea typeface="Microsoft YaHei UI" panose="020B0503020204020204" pitchFamily="34" charset="-122"/>
              </a:rPr>
              <a:t>发现</a:t>
            </a:r>
            <a:r>
              <a:rPr lang="zh-CN" altLang="en-US" sz="5400" b="1" dirty="0" smtClean="0">
                <a:ln w="9525">
                  <a:noFill/>
                  <a:prstDash val="solid"/>
                </a:ln>
                <a:solidFill>
                  <a:srgbClr val="FFFF00"/>
                </a:solidFill>
                <a:effectLst>
                  <a:outerShdw blurRad="50800" dist="38100" dir="2700000" algn="tl" rotWithShape="0">
                    <a:prstClr val="black">
                      <a:alpha val="40000"/>
                    </a:prstClr>
                  </a:outerShdw>
                </a:effectLst>
                <a:latin typeface="Microsoft YaHei UI" panose="020B0503020204020204" pitchFamily="34" charset="-122"/>
                <a:ea typeface="Microsoft YaHei UI" panose="020B0503020204020204" pitchFamily="34" charset="-122"/>
              </a:rPr>
              <a:t>超新星</a:t>
            </a:r>
            <a:endParaRPr lang="zh-CN" altLang="en-US" sz="5400" b="1" dirty="0">
              <a:ln w="9525">
                <a:noFill/>
                <a:prstDash val="solid"/>
              </a:ln>
              <a:solidFill>
                <a:srgbClr val="FFFF00"/>
              </a:solidFill>
              <a:effectLst>
                <a:outerShdw blurRad="50800" dist="38100" dir="2700000" algn="tl" rotWithShape="0">
                  <a:prstClr val="black">
                    <a:alpha val="40000"/>
                  </a:prstClr>
                </a:outerShdw>
              </a:effectLst>
              <a:latin typeface="Microsoft YaHei UI" panose="020B0503020204020204" pitchFamily="34" charset="-122"/>
              <a:ea typeface="Microsoft YaHei UI" panose="020B0503020204020204" pitchFamily="34" charset="-122"/>
            </a:endParaRPr>
          </a:p>
        </p:txBody>
      </p:sp>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80128" y="3534145"/>
            <a:ext cx="1601900" cy="886157"/>
          </a:xfrm>
          <a:prstGeom prst="rect">
            <a:avLst/>
          </a:prstGeom>
          <a:ln>
            <a:noFill/>
          </a:ln>
          <a:effectLst>
            <a:outerShdw blurRad="292100" dist="139700" dir="2700000" algn="tl" rotWithShape="0">
              <a:srgbClr val="333333">
                <a:alpha val="65000"/>
              </a:srgbClr>
            </a:outerShdw>
          </a:effectLst>
        </p:spPr>
      </p:pic>
      <p:sp>
        <p:nvSpPr>
          <p:cNvPr id="56" name="右箭头 55"/>
          <p:cNvSpPr/>
          <p:nvPr/>
        </p:nvSpPr>
        <p:spPr>
          <a:xfrm rot="19615169">
            <a:off x="4856255" y="3856278"/>
            <a:ext cx="671664" cy="301994"/>
          </a:xfrm>
          <a:prstGeom prst="rightArrow">
            <a:avLst/>
          </a:prstGeom>
          <a:solidFill>
            <a:srgbClr val="ADD3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pic>
        <p:nvPicPr>
          <p:cNvPr id="43" name="图片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58697" y="3397208"/>
            <a:ext cx="834382" cy="834382"/>
          </a:xfrm>
          <a:prstGeom prst="rect">
            <a:avLst/>
          </a:prstGeom>
          <a:ln>
            <a:noFill/>
          </a:ln>
          <a:effectLst>
            <a:outerShdw blurRad="292100" dist="139700" dir="2700000" algn="tl" rotWithShape="0">
              <a:srgbClr val="333333">
                <a:alpha val="65000"/>
              </a:srgbClr>
            </a:outerShdw>
          </a:effectLst>
        </p:spPr>
      </p:pic>
      <p:pic>
        <p:nvPicPr>
          <p:cNvPr id="58" name="图片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9677" y="116975"/>
            <a:ext cx="2073728" cy="2073728"/>
          </a:xfrm>
          <a:prstGeom prst="rect">
            <a:avLst/>
          </a:prstGeom>
        </p:spPr>
      </p:pic>
    </p:spTree>
    <p:extLst>
      <p:ext uri="{BB962C8B-B14F-4D97-AF65-F5344CB8AC3E}">
        <p14:creationId xmlns:p14="http://schemas.microsoft.com/office/powerpoint/2010/main" val="16798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500"/>
                                        <p:tgtEl>
                                          <p:spTgt spid="5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barn(inVertical)">
                                      <p:cBhvr>
                                        <p:cTn id="1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8" grpId="0" animBg="1"/>
      <p:bldP spid="39" grpId="0" animBg="1"/>
      <p:bldP spid="40" grpId="0"/>
      <p:bldP spid="41" grpId="0" animBg="1"/>
      <p:bldP spid="42" grpId="0"/>
      <p:bldP spid="44" grpId="0"/>
      <p:bldP spid="45" grpId="0" animBg="1"/>
      <p:bldP spid="47" grpId="0"/>
      <p:bldP spid="48" grpId="0" animBg="1"/>
      <p:bldP spid="50" grpId="0"/>
      <p:bldP spid="51" grpId="0" animBg="1"/>
      <p:bldP spid="52" grpId="0" animBg="1"/>
      <p:bldP spid="54" grpId="0"/>
      <p:bldP spid="55" grpId="0"/>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8" name="矩形 17"/>
          <p:cNvSpPr/>
          <p:nvPr/>
        </p:nvSpPr>
        <p:spPr>
          <a:xfrm>
            <a:off x="571500" y="1095758"/>
            <a:ext cx="1027906" cy="1027906"/>
          </a:xfrm>
          <a:prstGeom prst="rect">
            <a:avLst/>
          </a:prstGeom>
          <a:solidFill>
            <a:srgbClr val="8EC3A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4" name="矩形 3"/>
          <p:cNvSpPr/>
          <p:nvPr/>
        </p:nvSpPr>
        <p:spPr>
          <a:xfrm>
            <a:off x="571500" y="-1"/>
            <a:ext cx="1027906" cy="99001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等腰三角形 4"/>
          <p:cNvSpPr/>
          <p:nvPr/>
        </p:nvSpPr>
        <p:spPr>
          <a:xfrm rot="10800000">
            <a:off x="838200" y="342265"/>
            <a:ext cx="504571" cy="434975"/>
          </a:xfrm>
          <a:prstGeom prst="triangle">
            <a:avLst/>
          </a:prstGeom>
          <a:solidFill>
            <a:srgbClr val="E2F0D9"/>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752860" y="1277118"/>
            <a:ext cx="665185" cy="66518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DFGothic-EB" panose="02010609010101010101" pitchFamily="1" charset="-128"/>
                <a:ea typeface="DFGothic-EB" panose="02010609010101010101" pitchFamily="1" charset="-128"/>
              </a:rPr>
              <a:t>1</a:t>
            </a:r>
            <a:endParaRPr lang="zh-CN" altLang="en-US" sz="3200" b="1" dirty="0">
              <a:latin typeface="DFGothic-EB" panose="02010609010101010101" pitchFamily="1" charset="-128"/>
              <a:ea typeface="DFGothic-EB" panose="02010609010101010101" pitchFamily="1" charset="-128"/>
            </a:endParaRPr>
          </a:p>
        </p:txBody>
      </p:sp>
      <p:sp>
        <p:nvSpPr>
          <p:cNvPr id="19" name="等腰三角形 18"/>
          <p:cNvSpPr/>
          <p:nvPr/>
        </p:nvSpPr>
        <p:spPr>
          <a:xfrm rot="16200000">
            <a:off x="1940666" y="1107307"/>
            <a:ext cx="329159" cy="283758"/>
          </a:xfrm>
          <a:prstGeom prst="triangle">
            <a:avLst/>
          </a:prstGeom>
          <a:solidFill>
            <a:srgbClr val="8EC3A7"/>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2297486" y="1018353"/>
            <a:ext cx="1723549" cy="461665"/>
          </a:xfrm>
          <a:prstGeom prst="rect">
            <a:avLst/>
          </a:prstGeom>
          <a:noFill/>
        </p:spPr>
        <p:txBody>
          <a:bodyPr wrap="none" rtlCol="0">
            <a:spAutoFit/>
          </a:bodyPr>
          <a:lstStyle/>
          <a:p>
            <a:r>
              <a:rPr lang="zh-CN" altLang="en-US" sz="2400" b="1" dirty="0" smtClean="0">
                <a:latin typeface="Microsoft YaHei UI" panose="020B0503020204020204" pitchFamily="34" charset="-122"/>
                <a:ea typeface="Microsoft YaHei UI" panose="020B0503020204020204" pitchFamily="34" charset="-122"/>
              </a:rPr>
              <a:t>登陆并注册</a:t>
            </a:r>
            <a:endParaRPr lang="zh-CN" altLang="en-US" sz="2400" b="1" dirty="0">
              <a:latin typeface="Microsoft YaHei UI" panose="020B0503020204020204" pitchFamily="34" charset="-122"/>
              <a:ea typeface="Microsoft YaHei UI" panose="020B0503020204020204" pitchFamily="34" charset="-122"/>
            </a:endParaRPr>
          </a:p>
        </p:txBody>
      </p:sp>
      <p:grpSp>
        <p:nvGrpSpPr>
          <p:cNvPr id="42" name="组合 41"/>
          <p:cNvGrpSpPr/>
          <p:nvPr/>
        </p:nvGrpSpPr>
        <p:grpSpPr>
          <a:xfrm>
            <a:off x="571499" y="2229409"/>
            <a:ext cx="1424706" cy="1201388"/>
            <a:chOff x="571499" y="2229409"/>
            <a:chExt cx="1424706" cy="1386054"/>
          </a:xfrm>
        </p:grpSpPr>
        <p:sp>
          <p:nvSpPr>
            <p:cNvPr id="20" name="矩形 19"/>
            <p:cNvSpPr/>
            <p:nvPr/>
          </p:nvSpPr>
          <p:spPr>
            <a:xfrm>
              <a:off x="571499" y="2229409"/>
              <a:ext cx="1027906" cy="9310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矩形 20"/>
            <p:cNvSpPr/>
            <p:nvPr/>
          </p:nvSpPr>
          <p:spPr>
            <a:xfrm>
              <a:off x="968299" y="2586099"/>
              <a:ext cx="1027906" cy="10279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 name="椭圆 23"/>
            <p:cNvSpPr/>
            <p:nvPr/>
          </p:nvSpPr>
          <p:spPr>
            <a:xfrm>
              <a:off x="571499" y="2587557"/>
              <a:ext cx="1027906" cy="1027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2102130" y="2538240"/>
            <a:ext cx="1027906" cy="8909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矩形 25"/>
          <p:cNvSpPr/>
          <p:nvPr/>
        </p:nvSpPr>
        <p:spPr>
          <a:xfrm>
            <a:off x="3231764" y="2543879"/>
            <a:ext cx="1027906" cy="8909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矩形 26"/>
          <p:cNvSpPr/>
          <p:nvPr/>
        </p:nvSpPr>
        <p:spPr>
          <a:xfrm>
            <a:off x="4361398" y="2538240"/>
            <a:ext cx="1027906" cy="8909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nvGrpSpPr>
          <p:cNvPr id="58" name="组合 57"/>
          <p:cNvGrpSpPr/>
          <p:nvPr/>
        </p:nvGrpSpPr>
        <p:grpSpPr>
          <a:xfrm>
            <a:off x="5491032" y="2545140"/>
            <a:ext cx="1496147" cy="1157108"/>
            <a:chOff x="5491032" y="2545140"/>
            <a:chExt cx="1496147" cy="1157108"/>
          </a:xfrm>
        </p:grpSpPr>
        <p:sp>
          <p:nvSpPr>
            <p:cNvPr id="30" name="矩形 29"/>
            <p:cNvSpPr/>
            <p:nvPr/>
          </p:nvSpPr>
          <p:spPr>
            <a:xfrm>
              <a:off x="5959273" y="3003335"/>
              <a:ext cx="1027906" cy="698913"/>
            </a:xfrm>
            <a:prstGeom prst="rect">
              <a:avLst/>
            </a:prstGeom>
            <a:solidFill>
              <a:srgbClr val="8EC3A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p:cNvSpPr/>
            <p:nvPr/>
          </p:nvSpPr>
          <p:spPr>
            <a:xfrm>
              <a:off x="6096559" y="2550944"/>
              <a:ext cx="890620" cy="890620"/>
            </a:xfrm>
            <a:prstGeom prst="ellipse">
              <a:avLst/>
            </a:prstGeom>
            <a:solidFill>
              <a:srgbClr val="8EC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491032" y="2545140"/>
              <a:ext cx="1027906" cy="884057"/>
            </a:xfrm>
            <a:prstGeom prst="rect">
              <a:avLst/>
            </a:prstGeom>
            <a:solidFill>
              <a:srgbClr val="8EC3A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29" name="椭圆 28"/>
            <p:cNvSpPr/>
            <p:nvPr/>
          </p:nvSpPr>
          <p:spPr>
            <a:xfrm>
              <a:off x="6137254" y="2726500"/>
              <a:ext cx="665185" cy="66518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DFGothic-EB" panose="02010609010101010101" pitchFamily="1" charset="-128"/>
                  <a:ea typeface="DFGothic-EB" panose="02010609010101010101" pitchFamily="1" charset="-128"/>
                </a:rPr>
                <a:t>2</a:t>
              </a:r>
              <a:endParaRPr lang="zh-CN" altLang="en-US" sz="3200" b="1" dirty="0">
                <a:latin typeface="DFGothic-EB" panose="02010609010101010101" pitchFamily="1" charset="-128"/>
                <a:ea typeface="DFGothic-EB" panose="02010609010101010101" pitchFamily="1" charset="-128"/>
              </a:endParaRPr>
            </a:p>
          </p:txBody>
        </p:sp>
      </p:grpSp>
      <p:sp>
        <p:nvSpPr>
          <p:cNvPr id="34" name="等腰三角形 33"/>
          <p:cNvSpPr/>
          <p:nvPr/>
        </p:nvSpPr>
        <p:spPr>
          <a:xfrm rot="16200000">
            <a:off x="7569155" y="2127163"/>
            <a:ext cx="329159" cy="283758"/>
          </a:xfrm>
          <a:prstGeom prst="triangle">
            <a:avLst/>
          </a:prstGeom>
          <a:solidFill>
            <a:srgbClr val="8EC3A7"/>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文本框 34"/>
          <p:cNvSpPr txBox="1"/>
          <p:nvPr/>
        </p:nvSpPr>
        <p:spPr>
          <a:xfrm>
            <a:off x="7925975" y="2038209"/>
            <a:ext cx="2954655" cy="461665"/>
          </a:xfrm>
          <a:prstGeom prst="rect">
            <a:avLst/>
          </a:prstGeom>
          <a:noFill/>
        </p:spPr>
        <p:txBody>
          <a:bodyPr wrap="none" rtlCol="0">
            <a:spAutoFit/>
          </a:bodyPr>
          <a:lstStyle/>
          <a:p>
            <a:r>
              <a:rPr lang="zh-CN" altLang="en-US" sz="2400" b="1" dirty="0" smtClean="0">
                <a:latin typeface="Microsoft YaHei UI" panose="020B0503020204020204" pitchFamily="34" charset="-122"/>
                <a:ea typeface="Microsoft YaHei UI" panose="020B0503020204020204" pitchFamily="34" charset="-122"/>
              </a:rPr>
              <a:t>参加并通过基本测试</a:t>
            </a:r>
            <a:endParaRPr lang="zh-CN" altLang="en-US" sz="2400" b="1" dirty="0">
              <a:latin typeface="Microsoft YaHei UI" panose="020B0503020204020204" pitchFamily="34" charset="-122"/>
              <a:ea typeface="Microsoft YaHei UI" panose="020B0503020204020204" pitchFamily="34" charset="-122"/>
            </a:endParaRPr>
          </a:p>
        </p:txBody>
      </p:sp>
      <p:sp>
        <p:nvSpPr>
          <p:cNvPr id="36" name="文本框 35"/>
          <p:cNvSpPr txBox="1"/>
          <p:nvPr/>
        </p:nvSpPr>
        <p:spPr>
          <a:xfrm>
            <a:off x="7942525" y="2511626"/>
            <a:ext cx="4028059" cy="1323439"/>
          </a:xfrm>
          <a:prstGeom prst="rect">
            <a:avLst/>
          </a:prstGeom>
          <a:noFill/>
        </p:spPr>
        <p:txBody>
          <a:bodyPr wrap="square" rtlCol="0">
            <a:spAutoFit/>
          </a:bodyPr>
          <a:lstStyle/>
          <a:p>
            <a:pPr>
              <a:lnSpc>
                <a:spcPts val="2400"/>
              </a:lnSpc>
            </a:pPr>
            <a:r>
              <a:rPr lang="zh-CN" altLang="en-US" sz="1600" dirty="0" smtClean="0">
                <a:latin typeface="Microsoft YaHei UI Light" panose="020B0502040204020203" pitchFamily="34" charset="-122"/>
                <a:ea typeface="Microsoft YaHei UI Light" panose="020B0502040204020203" pitchFamily="34" charset="-122"/>
              </a:rPr>
              <a:t>我们准备</a:t>
            </a:r>
            <a:r>
              <a:rPr lang="zh-CN" altLang="en-US" sz="1600" dirty="0">
                <a:latin typeface="Microsoft YaHei UI Light" panose="020B0502040204020203" pitchFamily="34" charset="-122"/>
                <a:ea typeface="Microsoft YaHei UI Light" panose="020B0502040204020203" pitchFamily="34" charset="-122"/>
              </a:rPr>
              <a:t>了一些教程</a:t>
            </a:r>
            <a:r>
              <a:rPr lang="zh-CN" altLang="en-US" sz="1600" dirty="0" smtClean="0">
                <a:latin typeface="Microsoft YaHei UI Light" panose="020B0502040204020203" pitchFamily="34" charset="-122"/>
                <a:ea typeface="Microsoft YaHei UI Light" panose="020B0502040204020203" pitchFamily="34" charset="-122"/>
              </a:rPr>
              <a:t>。您</a:t>
            </a:r>
            <a:r>
              <a:rPr lang="zh-CN" altLang="en-US" sz="1600" dirty="0">
                <a:latin typeface="Microsoft YaHei UI Light" panose="020B0502040204020203" pitchFamily="34" charset="-122"/>
                <a:ea typeface="Microsoft YaHei UI Light" panose="020B0502040204020203" pitchFamily="34" charset="-122"/>
              </a:rPr>
              <a:t>需要阅读</a:t>
            </a:r>
            <a:r>
              <a:rPr lang="zh-CN" altLang="en-US" sz="1600" b="1" dirty="0">
                <a:solidFill>
                  <a:srgbClr val="DC5356"/>
                </a:solidFill>
                <a:latin typeface="Microsoft YaHei UI Light" panose="020B0502040204020203" pitchFamily="34" charset="-122"/>
                <a:ea typeface="Microsoft YaHei UI Light" panose="020B0502040204020203" pitchFamily="34" charset="-122"/>
              </a:rPr>
              <a:t>项目简介、操作说明和误判图例</a:t>
            </a:r>
            <a:r>
              <a:rPr lang="zh-CN" altLang="en-US" sz="1600" dirty="0">
                <a:latin typeface="Microsoft YaHei UI Light" panose="020B0502040204020203" pitchFamily="34" charset="-122"/>
                <a:ea typeface="Microsoft YaHei UI Light" panose="020B0502040204020203" pitchFamily="34" charset="-122"/>
              </a:rPr>
              <a:t>等内容</a:t>
            </a:r>
            <a:r>
              <a:rPr lang="zh-CN" altLang="en-US" sz="1600" dirty="0" smtClean="0">
                <a:latin typeface="Microsoft YaHei UI Light" panose="020B0502040204020203" pitchFamily="34" charset="-122"/>
                <a:ea typeface="Microsoft YaHei UI Light" panose="020B0502040204020203" pitchFamily="34" charset="-122"/>
              </a:rPr>
              <a:t>，并</a:t>
            </a:r>
            <a:r>
              <a:rPr lang="zh-CN" altLang="en-US" sz="1600" b="1" dirty="0">
                <a:latin typeface="Microsoft YaHei UI Light" panose="020B0502040204020203" pitchFamily="34" charset="-122"/>
                <a:ea typeface="Microsoft YaHei UI Light" panose="020B0502040204020203" pitchFamily="34" charset="-122"/>
              </a:rPr>
              <a:t>正确回答所有（</a:t>
            </a:r>
            <a:r>
              <a:rPr lang="en-US" altLang="zh-CN" sz="1600" b="1" dirty="0">
                <a:latin typeface="Microsoft YaHei UI Light" panose="020B0502040204020203" pitchFamily="34" charset="-122"/>
                <a:ea typeface="Microsoft YaHei UI Light" panose="020B0502040204020203" pitchFamily="34" charset="-122"/>
              </a:rPr>
              <a:t>10</a:t>
            </a:r>
            <a:r>
              <a:rPr lang="zh-CN" altLang="en-US" sz="1600" b="1" dirty="0">
                <a:latin typeface="Microsoft YaHei UI Light" panose="020B0502040204020203" pitchFamily="34" charset="-122"/>
                <a:ea typeface="Microsoft YaHei UI Light" panose="020B0502040204020203" pitchFamily="34" charset="-122"/>
              </a:rPr>
              <a:t>道）测试</a:t>
            </a:r>
            <a:r>
              <a:rPr lang="zh-CN" altLang="en-US" sz="1600" b="1" dirty="0" smtClean="0">
                <a:latin typeface="Microsoft YaHei UI Light" panose="020B0502040204020203" pitchFamily="34" charset="-122"/>
                <a:ea typeface="Microsoft YaHei UI Light" panose="020B0502040204020203" pitchFamily="34" charset="-122"/>
              </a:rPr>
              <a:t>题</a:t>
            </a:r>
            <a:r>
              <a:rPr lang="zh-CN" altLang="en-US" sz="1600" dirty="0" smtClean="0">
                <a:latin typeface="Microsoft YaHei UI Light" panose="020B0502040204020203" pitchFamily="34" charset="-122"/>
                <a:ea typeface="Microsoft YaHei UI Light" panose="020B0502040204020203" pitchFamily="34" charset="-122"/>
              </a:rPr>
              <a:t>。</a:t>
            </a:r>
            <a:endParaRPr lang="zh-CN" altLang="en-US" sz="1600" dirty="0">
              <a:latin typeface="Microsoft YaHei UI Light" panose="020B0502040204020203" pitchFamily="34" charset="-122"/>
              <a:ea typeface="Microsoft YaHei UI Light" panose="020B0502040204020203" pitchFamily="34" charset="-122"/>
            </a:endParaRPr>
          </a:p>
          <a:p>
            <a:pPr>
              <a:lnSpc>
                <a:spcPts val="2400"/>
              </a:lnSpc>
            </a:pPr>
            <a:endParaRPr lang="zh-CN" altLang="en-US" sz="1600" dirty="0">
              <a:latin typeface="Microsoft YaHei UI Light" panose="020B0502040204020203" pitchFamily="34" charset="-122"/>
              <a:ea typeface="Microsoft YaHei UI Light" panose="020B0502040204020203" pitchFamily="34" charset="-122"/>
            </a:endParaRPr>
          </a:p>
        </p:txBody>
      </p:sp>
      <p:grpSp>
        <p:nvGrpSpPr>
          <p:cNvPr id="43" name="组合 42"/>
          <p:cNvGrpSpPr/>
          <p:nvPr/>
        </p:nvGrpSpPr>
        <p:grpSpPr>
          <a:xfrm rot="10800000" flipV="1">
            <a:off x="5491031" y="3771298"/>
            <a:ext cx="1496147" cy="1299204"/>
            <a:chOff x="571499" y="2229409"/>
            <a:chExt cx="1424706" cy="1386054"/>
          </a:xfrm>
        </p:grpSpPr>
        <p:sp>
          <p:nvSpPr>
            <p:cNvPr id="44" name="矩形 43"/>
            <p:cNvSpPr/>
            <p:nvPr/>
          </p:nvSpPr>
          <p:spPr>
            <a:xfrm>
              <a:off x="571499" y="2229409"/>
              <a:ext cx="1027906" cy="9310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矩形 44"/>
            <p:cNvSpPr/>
            <p:nvPr/>
          </p:nvSpPr>
          <p:spPr>
            <a:xfrm>
              <a:off x="968299" y="2586099"/>
              <a:ext cx="1027906" cy="10279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6" name="椭圆 45"/>
            <p:cNvSpPr/>
            <p:nvPr/>
          </p:nvSpPr>
          <p:spPr>
            <a:xfrm>
              <a:off x="571499" y="2587557"/>
              <a:ext cx="1027906" cy="1027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4424440" y="4105638"/>
            <a:ext cx="964864" cy="964864"/>
          </a:xfrm>
          <a:prstGeom prst="rect">
            <a:avLst/>
          </a:prstGeom>
          <a:solidFill>
            <a:srgbClr val="8EC3A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48" name="椭圆 47"/>
          <p:cNvSpPr/>
          <p:nvPr/>
        </p:nvSpPr>
        <p:spPr>
          <a:xfrm>
            <a:off x="4583554" y="4264752"/>
            <a:ext cx="624389" cy="62438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DFGothic-EB" panose="02010609010101010101" pitchFamily="1" charset="-128"/>
                <a:ea typeface="DFGothic-EB" panose="02010609010101010101" pitchFamily="1" charset="-128"/>
              </a:rPr>
              <a:t>3</a:t>
            </a:r>
            <a:endParaRPr lang="zh-CN" altLang="en-US" sz="3200" b="1" dirty="0">
              <a:latin typeface="DFGothic-EB" panose="02010609010101010101" pitchFamily="1" charset="-128"/>
              <a:ea typeface="DFGothic-EB" panose="02010609010101010101" pitchFamily="1" charset="-128"/>
            </a:endParaRPr>
          </a:p>
        </p:txBody>
      </p:sp>
      <p:sp>
        <p:nvSpPr>
          <p:cNvPr id="49" name="等腰三角形 48"/>
          <p:cNvSpPr/>
          <p:nvPr/>
        </p:nvSpPr>
        <p:spPr>
          <a:xfrm rot="18000000">
            <a:off x="4710771" y="3580344"/>
            <a:ext cx="329159" cy="283758"/>
          </a:xfrm>
          <a:prstGeom prst="triangle">
            <a:avLst/>
          </a:prstGeom>
          <a:solidFill>
            <a:srgbClr val="8EC3A7"/>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p:cNvSpPr txBox="1"/>
          <p:nvPr/>
        </p:nvSpPr>
        <p:spPr>
          <a:xfrm>
            <a:off x="3270436" y="3552233"/>
            <a:ext cx="1415772" cy="461665"/>
          </a:xfrm>
          <a:prstGeom prst="rect">
            <a:avLst/>
          </a:prstGeom>
          <a:noFill/>
        </p:spPr>
        <p:txBody>
          <a:bodyPr wrap="none" rtlCol="0">
            <a:spAutoFit/>
          </a:bodyPr>
          <a:lstStyle/>
          <a:p>
            <a:r>
              <a:rPr lang="zh-CN" altLang="en-US" sz="2400" b="1" dirty="0">
                <a:latin typeface="Microsoft YaHei UI" panose="020B0503020204020204" pitchFamily="34" charset="-122"/>
                <a:ea typeface="Microsoft YaHei UI" panose="020B0503020204020204" pitchFamily="34" charset="-122"/>
              </a:rPr>
              <a:t>开始看图</a:t>
            </a:r>
          </a:p>
        </p:txBody>
      </p:sp>
      <p:grpSp>
        <p:nvGrpSpPr>
          <p:cNvPr id="54" name="组合 53"/>
          <p:cNvGrpSpPr/>
          <p:nvPr/>
        </p:nvGrpSpPr>
        <p:grpSpPr>
          <a:xfrm rot="5400000">
            <a:off x="3051314" y="4177280"/>
            <a:ext cx="1344669" cy="1201388"/>
            <a:chOff x="571499" y="2229409"/>
            <a:chExt cx="1424706" cy="1386054"/>
          </a:xfrm>
        </p:grpSpPr>
        <p:sp>
          <p:nvSpPr>
            <p:cNvPr id="55" name="矩形 54"/>
            <p:cNvSpPr/>
            <p:nvPr/>
          </p:nvSpPr>
          <p:spPr>
            <a:xfrm>
              <a:off x="571499" y="2229409"/>
              <a:ext cx="1027906" cy="9310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矩形 55"/>
            <p:cNvSpPr/>
            <p:nvPr/>
          </p:nvSpPr>
          <p:spPr>
            <a:xfrm>
              <a:off x="968299" y="2586099"/>
              <a:ext cx="1027906" cy="10279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椭圆 56"/>
            <p:cNvSpPr/>
            <p:nvPr/>
          </p:nvSpPr>
          <p:spPr>
            <a:xfrm>
              <a:off x="571499" y="2587557"/>
              <a:ext cx="1027906" cy="1027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rot="10800000">
            <a:off x="3122954" y="5557565"/>
            <a:ext cx="910837" cy="698913"/>
          </a:xfrm>
          <a:prstGeom prst="rect">
            <a:avLst/>
          </a:prstGeom>
          <a:solidFill>
            <a:srgbClr val="8EC3A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椭圆 60"/>
          <p:cNvSpPr/>
          <p:nvPr/>
        </p:nvSpPr>
        <p:spPr>
          <a:xfrm rot="10800000">
            <a:off x="3122954" y="5818249"/>
            <a:ext cx="789187" cy="890620"/>
          </a:xfrm>
          <a:prstGeom prst="ellipse">
            <a:avLst/>
          </a:prstGeom>
          <a:solidFill>
            <a:srgbClr val="8EC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rot="10800000">
            <a:off x="3537867" y="5830616"/>
            <a:ext cx="910837" cy="884057"/>
          </a:xfrm>
          <a:prstGeom prst="rect">
            <a:avLst/>
          </a:prstGeom>
          <a:solidFill>
            <a:srgbClr val="8EC3A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64" name="椭圆 63"/>
          <p:cNvSpPr/>
          <p:nvPr/>
        </p:nvSpPr>
        <p:spPr>
          <a:xfrm>
            <a:off x="3304296" y="5883381"/>
            <a:ext cx="665185" cy="66518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DFGothic-EB" panose="02010609010101010101" pitchFamily="1" charset="-128"/>
                <a:ea typeface="DFGothic-EB" panose="02010609010101010101" pitchFamily="1" charset="-128"/>
              </a:rPr>
              <a:t>4</a:t>
            </a:r>
            <a:endParaRPr lang="zh-CN" altLang="en-US" sz="3200" b="1" dirty="0">
              <a:latin typeface="DFGothic-EB" panose="02010609010101010101" pitchFamily="1" charset="-128"/>
              <a:ea typeface="DFGothic-EB" panose="02010609010101010101" pitchFamily="1" charset="-128"/>
            </a:endParaRPr>
          </a:p>
        </p:txBody>
      </p:sp>
      <p:sp>
        <p:nvSpPr>
          <p:cNvPr id="65" name="等腰三角形 64"/>
          <p:cNvSpPr/>
          <p:nvPr/>
        </p:nvSpPr>
        <p:spPr>
          <a:xfrm rot="5400000">
            <a:off x="2587987" y="5770061"/>
            <a:ext cx="329159" cy="283758"/>
          </a:xfrm>
          <a:prstGeom prst="triangle">
            <a:avLst/>
          </a:prstGeom>
          <a:solidFill>
            <a:srgbClr val="8EC3A7"/>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文本框 65"/>
          <p:cNvSpPr txBox="1"/>
          <p:nvPr/>
        </p:nvSpPr>
        <p:spPr>
          <a:xfrm>
            <a:off x="1130604" y="5700540"/>
            <a:ext cx="1415772" cy="461665"/>
          </a:xfrm>
          <a:prstGeom prst="rect">
            <a:avLst/>
          </a:prstGeom>
          <a:noFill/>
        </p:spPr>
        <p:txBody>
          <a:bodyPr wrap="none" rtlCol="0">
            <a:spAutoFit/>
          </a:bodyPr>
          <a:lstStyle/>
          <a:p>
            <a:r>
              <a:rPr lang="zh-CN" altLang="en-US" sz="2400" b="1" dirty="0" smtClean="0">
                <a:latin typeface="Microsoft YaHei UI" panose="020B0503020204020204" pitchFamily="34" charset="-122"/>
                <a:ea typeface="Microsoft YaHei UI" panose="020B0503020204020204" pitchFamily="34" charset="-122"/>
              </a:rPr>
              <a:t>提交结果</a:t>
            </a:r>
            <a:endParaRPr lang="zh-CN" altLang="en-US" sz="2400" b="1" dirty="0">
              <a:latin typeface="Microsoft YaHei UI" panose="020B0503020204020204" pitchFamily="34" charset="-122"/>
              <a:ea typeface="Microsoft YaHei UI" panose="020B0503020204020204" pitchFamily="34" charset="-122"/>
            </a:endParaRPr>
          </a:p>
        </p:txBody>
      </p:sp>
      <p:sp>
        <p:nvSpPr>
          <p:cNvPr id="67" name="矩形 66"/>
          <p:cNvSpPr/>
          <p:nvPr/>
        </p:nvSpPr>
        <p:spPr>
          <a:xfrm>
            <a:off x="4513798" y="5818249"/>
            <a:ext cx="1027906" cy="8909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8" name="矩形 67"/>
          <p:cNvSpPr/>
          <p:nvPr/>
        </p:nvSpPr>
        <p:spPr>
          <a:xfrm>
            <a:off x="5654821" y="5835536"/>
            <a:ext cx="1239273" cy="873334"/>
          </a:xfrm>
          <a:prstGeom prst="rect">
            <a:avLst/>
          </a:prstGeom>
          <a:solidFill>
            <a:srgbClr val="8EC3A7"/>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70" name="椭圆 69"/>
          <p:cNvSpPr/>
          <p:nvPr/>
        </p:nvSpPr>
        <p:spPr>
          <a:xfrm>
            <a:off x="5933668" y="5939610"/>
            <a:ext cx="665185" cy="66518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DFGothic-EB" panose="02010609010101010101" pitchFamily="1" charset="-128"/>
                <a:ea typeface="DFGothic-EB" panose="02010609010101010101" pitchFamily="1" charset="-128"/>
              </a:rPr>
              <a:t>5</a:t>
            </a:r>
            <a:endParaRPr lang="zh-CN" altLang="en-US" sz="3200" b="1" dirty="0">
              <a:latin typeface="DFGothic-EB" panose="02010609010101010101" pitchFamily="1" charset="-128"/>
              <a:ea typeface="DFGothic-EB" panose="02010609010101010101" pitchFamily="1" charset="-128"/>
            </a:endParaRPr>
          </a:p>
        </p:txBody>
      </p:sp>
      <p:sp>
        <p:nvSpPr>
          <p:cNvPr id="74" name="文本框 73"/>
          <p:cNvSpPr txBox="1"/>
          <p:nvPr/>
        </p:nvSpPr>
        <p:spPr>
          <a:xfrm>
            <a:off x="6518938" y="5269796"/>
            <a:ext cx="1415772" cy="461665"/>
          </a:xfrm>
          <a:prstGeom prst="rect">
            <a:avLst/>
          </a:prstGeom>
          <a:noFill/>
        </p:spPr>
        <p:txBody>
          <a:bodyPr wrap="none" rtlCol="0">
            <a:spAutoFit/>
          </a:bodyPr>
          <a:lstStyle/>
          <a:p>
            <a:r>
              <a:rPr lang="zh-CN" altLang="en-US" sz="2400" b="1" dirty="0" smtClean="0">
                <a:latin typeface="Microsoft YaHei UI" panose="020B0503020204020204" pitchFamily="34" charset="-122"/>
                <a:ea typeface="Microsoft YaHei UI" panose="020B0503020204020204" pitchFamily="34" charset="-122"/>
              </a:rPr>
              <a:t>等待结果</a:t>
            </a:r>
            <a:endParaRPr lang="zh-CN" altLang="en-US" sz="2400" b="1" dirty="0">
              <a:latin typeface="Microsoft YaHei UI" panose="020B0503020204020204" pitchFamily="34" charset="-122"/>
              <a:ea typeface="Microsoft YaHei UI" panose="020B0503020204020204" pitchFamily="34" charset="-122"/>
            </a:endParaRPr>
          </a:p>
        </p:txBody>
      </p:sp>
      <p:sp>
        <p:nvSpPr>
          <p:cNvPr id="75" name="矩形 74"/>
          <p:cNvSpPr/>
          <p:nvPr/>
        </p:nvSpPr>
        <p:spPr>
          <a:xfrm>
            <a:off x="7007211" y="5838447"/>
            <a:ext cx="1027906" cy="890957"/>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6" name="等腰三角形 75"/>
          <p:cNvSpPr/>
          <p:nvPr/>
        </p:nvSpPr>
        <p:spPr>
          <a:xfrm rot="18000000">
            <a:off x="6129132" y="5301813"/>
            <a:ext cx="329159" cy="283758"/>
          </a:xfrm>
          <a:prstGeom prst="triangle">
            <a:avLst/>
          </a:prstGeom>
          <a:solidFill>
            <a:srgbClr val="8EC3A7"/>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横卷形 79"/>
          <p:cNvSpPr/>
          <p:nvPr/>
        </p:nvSpPr>
        <p:spPr>
          <a:xfrm>
            <a:off x="8035117" y="205617"/>
            <a:ext cx="3261401" cy="1071501"/>
          </a:xfrm>
          <a:prstGeom prst="horizontalScroll">
            <a:avLst/>
          </a:prstGeom>
          <a:solidFill>
            <a:srgbClr val="58A67D"/>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Microsoft YaHei UI" panose="020B0503020204020204" pitchFamily="34" charset="-122"/>
                <a:ea typeface="Microsoft YaHei UI" panose="020B0503020204020204" pitchFamily="34" charset="-122"/>
              </a:rPr>
              <a:t>用户使用流程</a:t>
            </a:r>
          </a:p>
        </p:txBody>
      </p:sp>
      <p:cxnSp>
        <p:nvCxnSpPr>
          <p:cNvPr id="82" name="直接连接符 81"/>
          <p:cNvCxnSpPr/>
          <p:nvPr/>
        </p:nvCxnSpPr>
        <p:spPr>
          <a:xfrm>
            <a:off x="2383634" y="1525738"/>
            <a:ext cx="3158070" cy="0"/>
          </a:xfrm>
          <a:prstGeom prst="line">
            <a:avLst/>
          </a:prstGeom>
          <a:ln w="12700">
            <a:solidFill>
              <a:srgbClr val="58A67D"/>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349774" y="2238018"/>
            <a:ext cx="3191930" cy="0"/>
          </a:xfrm>
          <a:prstGeom prst="line">
            <a:avLst/>
          </a:prstGeom>
          <a:ln w="12700">
            <a:solidFill>
              <a:srgbClr val="58A67D"/>
            </a:solidFill>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2278804" y="1561700"/>
            <a:ext cx="3501509" cy="682238"/>
          </a:xfrm>
          <a:prstGeom prst="rect">
            <a:avLst/>
          </a:prstGeom>
          <a:noFill/>
        </p:spPr>
        <p:txBody>
          <a:bodyPr wrap="square" rtlCol="0">
            <a:spAutoFit/>
          </a:bodyPr>
          <a:lstStyle/>
          <a:p>
            <a:pPr>
              <a:lnSpc>
                <a:spcPts val="2300"/>
              </a:lnSpc>
            </a:pPr>
            <a:r>
              <a:rPr lang="zh-CN" altLang="en-US" sz="1600" dirty="0" smtClean="0">
                <a:latin typeface="Microsoft YaHei UI Light" panose="020B0502040204020203" pitchFamily="34" charset="-122"/>
                <a:ea typeface="Microsoft YaHei UI Light" panose="020B0502040204020203" pitchFamily="34" charset="-122"/>
              </a:rPr>
              <a:t>注册</a:t>
            </a:r>
            <a:r>
              <a:rPr lang="zh-CN" altLang="en-US" sz="1600" dirty="0">
                <a:latin typeface="Microsoft YaHei UI Light" panose="020B0502040204020203" pitchFamily="34" charset="-122"/>
                <a:ea typeface="Microsoft YaHei UI Light" panose="020B0502040204020203" pitchFamily="34" charset="-122"/>
              </a:rPr>
              <a:t>科技</a:t>
            </a:r>
            <a:r>
              <a:rPr lang="zh-CN" altLang="en-US" sz="1600" dirty="0" smtClean="0">
                <a:latin typeface="Microsoft YaHei UI Light" panose="020B0502040204020203" pitchFamily="34" charset="-122"/>
                <a:ea typeface="Microsoft YaHei UI Light" panose="020B0502040204020203" pitchFamily="34" charset="-122"/>
              </a:rPr>
              <a:t>网通行证，即可统一登陆中国虚拟天文台（</a:t>
            </a:r>
            <a:r>
              <a:rPr lang="en-US" altLang="zh-CN" sz="1600" dirty="0" smtClean="0">
                <a:latin typeface="Microsoft YaHei UI Light" panose="020B0502040204020203" pitchFamily="34" charset="-122"/>
                <a:ea typeface="Microsoft YaHei UI Light" panose="020B0502040204020203" pitchFamily="34" charset="-122"/>
              </a:rPr>
              <a:t>China-VO</a:t>
            </a:r>
            <a:r>
              <a:rPr lang="zh-CN" altLang="en-US" sz="1600" dirty="0" smtClean="0">
                <a:latin typeface="Microsoft YaHei UI Light" panose="020B0502040204020203" pitchFamily="34" charset="-122"/>
                <a:ea typeface="Microsoft YaHei UI Light" panose="020B0502040204020203" pitchFamily="34" charset="-122"/>
              </a:rPr>
              <a:t>）网站。</a:t>
            </a:r>
            <a:endParaRPr lang="zh-CN" altLang="en-US" sz="1600" dirty="0">
              <a:latin typeface="Microsoft YaHei UI Light" panose="020B0502040204020203" pitchFamily="34" charset="-122"/>
              <a:ea typeface="Microsoft YaHei UI Light" panose="020B0502040204020203" pitchFamily="34" charset="-122"/>
            </a:endParaRPr>
          </a:p>
        </p:txBody>
      </p:sp>
      <p:cxnSp>
        <p:nvCxnSpPr>
          <p:cNvPr id="89" name="直接连接符 88"/>
          <p:cNvCxnSpPr/>
          <p:nvPr/>
        </p:nvCxnSpPr>
        <p:spPr>
          <a:xfrm>
            <a:off x="8035117" y="2545140"/>
            <a:ext cx="3158070" cy="0"/>
          </a:xfrm>
          <a:prstGeom prst="line">
            <a:avLst/>
          </a:prstGeom>
          <a:ln w="12700">
            <a:solidFill>
              <a:srgbClr val="58A67D"/>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035117" y="3550706"/>
            <a:ext cx="3191930" cy="0"/>
          </a:xfrm>
          <a:prstGeom prst="line">
            <a:avLst/>
          </a:prstGeom>
          <a:ln w="12700">
            <a:solidFill>
              <a:srgbClr val="58A67D"/>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863011" y="3710151"/>
            <a:ext cx="1850678" cy="1189176"/>
          </a:xfrm>
          <a:prstGeom prst="rect">
            <a:avLst/>
          </a:prstGeom>
          <a:effectLst>
            <a:outerShdw blurRad="50800" dist="38100" dir="2700000" algn="tl" rotWithShape="0">
              <a:prstClr val="black">
                <a:alpha val="40000"/>
              </a:prstClr>
            </a:outerShdw>
          </a:effectLst>
        </p:spPr>
      </p:pic>
      <p:pic>
        <p:nvPicPr>
          <p:cNvPr id="3" name="图片 2"/>
          <p:cNvPicPr>
            <a:picLocks noChangeAspect="1"/>
          </p:cNvPicPr>
          <p:nvPr/>
        </p:nvPicPr>
        <p:blipFill>
          <a:blip r:embed="rId4"/>
          <a:stretch>
            <a:fillRect/>
          </a:stretch>
        </p:blipFill>
        <p:spPr>
          <a:xfrm>
            <a:off x="132382" y="6197285"/>
            <a:ext cx="2886075" cy="428625"/>
          </a:xfrm>
          <a:prstGeom prst="rect">
            <a:avLst/>
          </a:prstGeom>
          <a:effectLst>
            <a:outerShdw blurRad="50800" dist="38100" dir="2700000" algn="tl" rotWithShape="0">
              <a:prstClr val="black">
                <a:alpha val="40000"/>
              </a:prstClr>
            </a:outerShdw>
          </a:effectLst>
        </p:spPr>
      </p:pic>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2413" y="3805837"/>
            <a:ext cx="3004382" cy="1467075"/>
          </a:xfrm>
          <a:prstGeom prst="rect">
            <a:avLst/>
          </a:prstGeom>
          <a:effectLst>
            <a:outerShdw blurRad="50800" dist="38100" dir="2700000" algn="tl" rotWithShape="0">
              <a:prstClr val="black">
                <a:alpha val="40000"/>
              </a:prstClr>
            </a:outerShdw>
          </a:effectLst>
        </p:spPr>
      </p:pic>
      <p:cxnSp>
        <p:nvCxnSpPr>
          <p:cNvPr id="63" name="直接连接符 62"/>
          <p:cNvCxnSpPr/>
          <p:nvPr/>
        </p:nvCxnSpPr>
        <p:spPr>
          <a:xfrm>
            <a:off x="7925975" y="5500628"/>
            <a:ext cx="3191930" cy="0"/>
          </a:xfrm>
          <a:prstGeom prst="line">
            <a:avLst/>
          </a:prstGeom>
          <a:ln w="12700">
            <a:solidFill>
              <a:srgbClr val="58A67D"/>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8228336" y="5654373"/>
            <a:ext cx="3318561" cy="1015663"/>
          </a:xfrm>
          <a:prstGeom prst="rect">
            <a:avLst/>
          </a:prstGeom>
          <a:noFill/>
        </p:spPr>
        <p:txBody>
          <a:bodyPr wrap="square" rtlCol="0">
            <a:spAutoFit/>
          </a:bodyPr>
          <a:lstStyle/>
          <a:p>
            <a:pPr>
              <a:lnSpc>
                <a:spcPts val="2400"/>
              </a:lnSpc>
            </a:pPr>
            <a:r>
              <a:rPr lang="zh-CN" altLang="en-US" sz="1600" dirty="0" smtClean="0">
                <a:latin typeface="Microsoft YaHei UI Light" panose="020B0502040204020203" pitchFamily="34" charset="-122"/>
                <a:ea typeface="Microsoft YaHei UI Light" panose="020B0502040204020203" pitchFamily="34" charset="-122"/>
              </a:rPr>
              <a:t>确认疑似上报</a:t>
            </a:r>
            <a:r>
              <a:rPr lang="en-US" altLang="zh-CN" sz="1600" dirty="0" err="1" smtClean="0">
                <a:latin typeface="Microsoft YaHei UI Light" panose="020B0502040204020203" pitchFamily="34" charset="-122"/>
                <a:ea typeface="Microsoft YaHei UI Light" panose="020B0502040204020203" pitchFamily="34" charset="-122"/>
              </a:rPr>
              <a:t>IAU</a:t>
            </a:r>
            <a:r>
              <a:rPr lang="en-US" altLang="zh-CN" sz="1600" dirty="0" smtClean="0">
                <a:latin typeface="Microsoft YaHei UI Light" panose="020B0502040204020203" pitchFamily="34" charset="-122"/>
                <a:ea typeface="Microsoft YaHei UI Light" panose="020B0502040204020203" pitchFamily="34" charset="-122"/>
              </a:rPr>
              <a:t>/</a:t>
            </a:r>
            <a:r>
              <a:rPr lang="en-US" altLang="zh-CN" sz="1600" dirty="0" err="1" smtClean="0">
                <a:latin typeface="Microsoft YaHei UI Light" panose="020B0502040204020203" pitchFamily="34" charset="-122"/>
                <a:ea typeface="Microsoft YaHei UI Light" panose="020B0502040204020203" pitchFamily="34" charset="-122"/>
              </a:rPr>
              <a:t>CBAT</a:t>
            </a:r>
            <a:r>
              <a:rPr lang="zh-CN" altLang="en-US" sz="1600" dirty="0" smtClean="0">
                <a:latin typeface="Microsoft YaHei UI Light" panose="020B0502040204020203" pitchFamily="34" charset="-122"/>
                <a:ea typeface="Microsoft YaHei UI Light" panose="020B0502040204020203" pitchFamily="34" charset="-122"/>
              </a:rPr>
              <a:t>，在</a:t>
            </a:r>
            <a:r>
              <a:rPr lang="en-US" altLang="zh-CN" sz="1600" dirty="0" err="1" smtClean="0">
                <a:latin typeface="Microsoft YaHei UI Light" panose="020B0502040204020203" pitchFamily="34" charset="-122"/>
                <a:ea typeface="Microsoft YaHei UI Light" panose="020B0502040204020203" pitchFamily="34" charset="-122"/>
              </a:rPr>
              <a:t>TOCP</a:t>
            </a:r>
            <a:r>
              <a:rPr lang="zh-CN" altLang="en-US" sz="1600" dirty="0" smtClean="0">
                <a:latin typeface="Microsoft YaHei UI Light" panose="020B0502040204020203" pitchFamily="34" charset="-122"/>
                <a:ea typeface="Microsoft YaHei UI Light" panose="020B0502040204020203" pitchFamily="34" charset="-122"/>
              </a:rPr>
              <a:t>贴出疑似目标。等待专业天文学家确认，发布</a:t>
            </a:r>
            <a:r>
              <a:rPr lang="en-US" altLang="zh-CN" sz="1600" dirty="0" err="1" smtClean="0">
                <a:latin typeface="Microsoft YaHei UI Light" panose="020B0502040204020203" pitchFamily="34" charset="-122"/>
                <a:ea typeface="Microsoft YaHei UI Light" panose="020B0502040204020203" pitchFamily="34" charset="-122"/>
              </a:rPr>
              <a:t>ATEL</a:t>
            </a:r>
            <a:endParaRPr lang="zh-CN" altLang="en-US" sz="1600"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9230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barn(inVertical)">
                                      <p:cBhvr>
                                        <p:cTn id="13" dur="500"/>
                                        <p:tgtEl>
                                          <p:spTgt spid="82"/>
                                        </p:tgtEl>
                                      </p:cBhvr>
                                    </p:animEffect>
                                  </p:childTnLst>
                                </p:cTn>
                              </p:par>
                              <p:par>
                                <p:cTn id="14" presetID="16" presetClass="entr" presetSubtype="21"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arn(inVertical)">
                                      <p:cBhvr>
                                        <p:cTn id="16" dur="500"/>
                                        <p:tgtEl>
                                          <p:spTgt spid="8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arn(inVertical)">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barn(inVertical)">
                                      <p:cBhvr>
                                        <p:cTn id="33" dur="500"/>
                                        <p:tgtEl>
                                          <p:spTgt spid="89"/>
                                        </p:tgtEl>
                                      </p:cBhvr>
                                    </p:animEffect>
                                  </p:childTnLst>
                                </p:cTn>
                              </p:par>
                              <p:par>
                                <p:cTn id="34" presetID="16" presetClass="entr" presetSubtype="21" fill="hold"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barn(inVertical)">
                                      <p:cBhvr>
                                        <p:cTn id="36" dur="5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barn(inVertical)">
                                      <p:cBhvr>
                                        <p:cTn id="41" dur="500"/>
                                        <p:tgtEl>
                                          <p:spTgt spid="5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par>
                                <p:cTn id="45" presetID="16" presetClass="entr" presetSubtype="21"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arn(inVertical)">
                                      <p:cBhvr>
                                        <p:cTn id="52" dur="500"/>
                                        <p:tgtEl>
                                          <p:spTgt spid="66"/>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inVertical)">
                                      <p:cBhvr>
                                        <p:cTn id="55" dur="500"/>
                                        <p:tgtEl>
                                          <p:spTgt spid="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barn(inVertical)">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arn(inVertical)">
                                      <p:cBhvr>
                                        <p:cTn id="63" dur="500"/>
                                        <p:tgtEl>
                                          <p:spTgt spid="69"/>
                                        </p:tgtEl>
                                      </p:cBhvr>
                                    </p:animEffect>
                                  </p:childTnLst>
                                </p:cTn>
                              </p:par>
                              <p:par>
                                <p:cTn id="64" presetID="16" presetClass="entr" presetSubtype="21" fill="hold"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barn(inVertical)">
                                      <p:cBhvr>
                                        <p:cTn id="66" dur="500"/>
                                        <p:tgtEl>
                                          <p:spTgt spid="6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barn(inVertical)">
                                      <p:cBhvr>
                                        <p:cTn id="69" dur="500"/>
                                        <p:tgtEl>
                                          <p:spTgt spid="7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arn(inVertical)">
                                      <p:cBhvr>
                                        <p:cTn id="72" dur="500"/>
                                        <p:tgtEl>
                                          <p:spTgt spid="76"/>
                                        </p:tgtEl>
                                      </p:cBhvr>
                                    </p:animEffect>
                                  </p:childTnLst>
                                </p:cTn>
                              </p:par>
                              <p:par>
                                <p:cTn id="73" presetID="16" presetClass="entr" presetSubtype="21"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arn(inVertical)">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34" grpId="0" animBg="1"/>
      <p:bldP spid="35" grpId="0"/>
      <p:bldP spid="36" grpId="0"/>
      <p:bldP spid="49" grpId="0" animBg="1"/>
      <p:bldP spid="50" grpId="0"/>
      <p:bldP spid="65" grpId="0" animBg="1"/>
      <p:bldP spid="66" grpId="0"/>
      <p:bldP spid="74" grpId="0"/>
      <p:bldP spid="76" grpId="0" animBg="1"/>
      <p:bldP spid="84"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chemeClr val="bg1"/>
                </a:solidFill>
                <a:latin typeface="Microsoft YaHei UI" panose="020B0503020204020204" pitchFamily="34" charset="-122"/>
                <a:ea typeface="Microsoft YaHei UI" panose="020B0503020204020204" pitchFamily="34" charset="-122"/>
              </a:rPr>
              <a:t>设计建设完成</a:t>
            </a:r>
            <a:endParaRPr lang="zh-CN" altLang="en-US" b="1" dirty="0">
              <a:solidFill>
                <a:schemeClr val="bg1"/>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idx="1"/>
          </p:nvPr>
        </p:nvSpPr>
        <p:spPr/>
        <p:txBody>
          <a:bodyPr/>
          <a:lstStyle/>
          <a:p>
            <a:endParaRPr lang="zh-CN" altLang="en-US"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63" y="2165783"/>
            <a:ext cx="5309048" cy="4011180"/>
          </a:xfrm>
          <a:prstGeom prst="rect">
            <a:avLst/>
          </a:prstGeom>
        </p:spPr>
      </p:pic>
      <p:pic>
        <p:nvPicPr>
          <p:cNvPr id="7" name="图片 6"/>
          <p:cNvPicPr>
            <a:picLocks noChangeAspect="1"/>
          </p:cNvPicPr>
          <p:nvPr/>
        </p:nvPicPr>
        <p:blipFill>
          <a:blip r:embed="rId4"/>
          <a:stretch>
            <a:fillRect/>
          </a:stretch>
        </p:blipFill>
        <p:spPr>
          <a:xfrm>
            <a:off x="1889818" y="1027906"/>
            <a:ext cx="7551186" cy="4007654"/>
          </a:xfrm>
          <a:prstGeom prst="rect">
            <a:avLst/>
          </a:prstGeom>
        </p:spPr>
      </p:pic>
      <p:pic>
        <p:nvPicPr>
          <p:cNvPr id="4" name="Picture 2" descr="http://psp.china-vo.org/s/sysa/quiz1intro/quiz1intro07.jpg"/>
          <p:cNvPicPr>
            <a:picLocks noChangeAspect="1" noChangeArrowheads="1"/>
          </p:cNvPicPr>
          <p:nvPr/>
        </p:nvPicPr>
        <p:blipFill rotWithShape="1">
          <a:blip r:embed="rId5">
            <a:extLst>
              <a:ext uri="{28A0092B-C50C-407E-A947-70E740481C1C}">
                <a14:useLocalDpi xmlns:a14="http://schemas.microsoft.com/office/drawing/2010/main" val="0"/>
              </a:ext>
            </a:extLst>
          </a:blip>
          <a:srcRect l="14095" t="6758" r="770" b="2228"/>
          <a:stretch/>
        </p:blipFill>
        <p:spPr bwMode="auto">
          <a:xfrm>
            <a:off x="4425536" y="170252"/>
            <a:ext cx="7503091" cy="639699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6"/>
          <a:stretch>
            <a:fillRect/>
          </a:stretch>
        </p:blipFill>
        <p:spPr>
          <a:xfrm>
            <a:off x="3187454" y="2676260"/>
            <a:ext cx="7838599" cy="3635640"/>
          </a:xfrm>
          <a:prstGeom prst="rect">
            <a:avLst/>
          </a:prstGeom>
        </p:spPr>
      </p:pic>
    </p:spTree>
    <p:extLst>
      <p:ext uri="{BB962C8B-B14F-4D97-AF65-F5344CB8AC3E}">
        <p14:creationId xmlns:p14="http://schemas.microsoft.com/office/powerpoint/2010/main" val="41792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30085" y="2561431"/>
            <a:ext cx="10515600" cy="1325563"/>
          </a:xfrm>
        </p:spPr>
        <p:txBody>
          <a:bodyPr/>
          <a:lstStyle/>
          <a:p>
            <a:r>
              <a:rPr lang="zh-CN" altLang="en-US" b="1" dirty="0" smtClean="0">
                <a:solidFill>
                  <a:srgbClr val="ED7D31"/>
                </a:solidFill>
                <a:latin typeface="Microsoft YaHei UI" panose="020B0503020204020204" pitchFamily="34" charset="-122"/>
                <a:ea typeface="Microsoft YaHei UI" panose="020B0503020204020204" pitchFamily="34" charset="-122"/>
              </a:rPr>
              <a:t>测试</a:t>
            </a:r>
            <a:r>
              <a:rPr lang="zh-CN" altLang="en-US" b="1" dirty="0" smtClean="0">
                <a:solidFill>
                  <a:schemeClr val="bg1"/>
                </a:solidFill>
                <a:latin typeface="Microsoft YaHei UI" panose="020B0503020204020204" pitchFamily="34" charset="-122"/>
                <a:ea typeface="Microsoft YaHei UI" panose="020B0503020204020204" pitchFamily="34" charset="-122"/>
              </a:rPr>
              <a:t>阶段</a:t>
            </a:r>
            <a:r>
              <a:rPr lang="en-US" altLang="zh-CN" b="1" dirty="0" smtClean="0">
                <a:solidFill>
                  <a:schemeClr val="bg1"/>
                </a:solidFill>
                <a:latin typeface="Microsoft YaHei UI" panose="020B0503020204020204" pitchFamily="34" charset="-122"/>
                <a:ea typeface="Microsoft YaHei UI" panose="020B0503020204020204" pitchFamily="34" charset="-122"/>
              </a:rPr>
              <a:t/>
            </a:r>
            <a:br>
              <a:rPr lang="en-US" altLang="zh-CN" b="1" dirty="0" smtClean="0">
                <a:solidFill>
                  <a:schemeClr val="bg1"/>
                </a:solidFill>
                <a:latin typeface="Microsoft YaHei UI" panose="020B0503020204020204" pitchFamily="34" charset="-122"/>
                <a:ea typeface="Microsoft YaHei UI" panose="020B0503020204020204" pitchFamily="34" charset="-122"/>
              </a:rPr>
            </a:br>
            <a:r>
              <a:rPr lang="en-US" altLang="zh-CN" sz="1800" dirty="0" smtClean="0">
                <a:solidFill>
                  <a:schemeClr val="bg1"/>
                </a:solidFill>
                <a:latin typeface="Microsoft YaHei UI" panose="020B0503020204020204" pitchFamily="34" charset="-122"/>
                <a:ea typeface="Microsoft YaHei UI" panose="020B0503020204020204" pitchFamily="34" charset="-122"/>
              </a:rPr>
              <a:t>2015.5.25-2015.7.28</a:t>
            </a:r>
            <a:endParaRPr lang="zh-CN" altLang="en-US" sz="3200" dirty="0">
              <a:solidFill>
                <a:schemeClr val="bg1"/>
              </a:solidFill>
              <a:latin typeface="DFGothic-EB" panose="02010609010101010101" pitchFamily="1" charset="-128"/>
              <a:ea typeface="DFGothic-EB" panose="02010609010101010101" pitchFamily="1" charset="-128"/>
            </a:endParaRPr>
          </a:p>
        </p:txBody>
      </p:sp>
      <p:sp>
        <p:nvSpPr>
          <p:cNvPr id="4" name="燕尾形 3"/>
          <p:cNvSpPr/>
          <p:nvPr/>
        </p:nvSpPr>
        <p:spPr>
          <a:xfrm>
            <a:off x="11342912" y="2561431"/>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燕尾形 4"/>
          <p:cNvSpPr/>
          <p:nvPr/>
        </p:nvSpPr>
        <p:spPr>
          <a:xfrm rot="10800000">
            <a:off x="702125" y="2530246"/>
            <a:ext cx="402773" cy="13879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4212772" y="2147399"/>
            <a:ext cx="6270171" cy="2215991"/>
          </a:xfrm>
          <a:prstGeom prst="rect">
            <a:avLst/>
          </a:prstGeom>
          <a:noFill/>
        </p:spPr>
        <p:txBody>
          <a:bodyPr wrap="square" rtlCol="0">
            <a:spAutoFit/>
          </a:bodyPr>
          <a:lstStyle/>
          <a:p>
            <a:r>
              <a:rPr lang="zh-CN" altLang="en-US" sz="2800" b="1" dirty="0" smtClean="0">
                <a:solidFill>
                  <a:schemeClr val="bg1"/>
                </a:solidFill>
                <a:latin typeface="Microsoft YaHei UI" panose="020B0503020204020204" pitchFamily="34" charset="-122"/>
                <a:ea typeface="Microsoft YaHei UI" panose="020B0503020204020204" pitchFamily="34" charset="-122"/>
              </a:rPr>
              <a:t>第一</a:t>
            </a:r>
            <a:r>
              <a:rPr lang="zh-CN" altLang="en-US" sz="2800" b="1" dirty="0">
                <a:solidFill>
                  <a:schemeClr val="bg1"/>
                </a:solidFill>
                <a:latin typeface="Microsoft YaHei UI" panose="020B0503020204020204" pitchFamily="34" charset="-122"/>
                <a:ea typeface="Microsoft YaHei UI" panose="020B0503020204020204" pitchFamily="34" charset="-122"/>
              </a:rPr>
              <a:t>张图上传</a:t>
            </a:r>
            <a:r>
              <a:rPr lang="zh-CN" altLang="en-US" sz="2800" b="1" dirty="0" smtClean="0">
                <a:solidFill>
                  <a:schemeClr val="bg1"/>
                </a:solidFill>
                <a:latin typeface="Microsoft YaHei UI" panose="020B0503020204020204" pitchFamily="34" charset="-122"/>
                <a:ea typeface="Microsoft YaHei UI" panose="020B0503020204020204" pitchFamily="34" charset="-122"/>
              </a:rPr>
              <a:t>时间： </a:t>
            </a:r>
            <a:r>
              <a:rPr lang="en-US" altLang="zh-CN" sz="2800" b="1" dirty="0">
                <a:solidFill>
                  <a:schemeClr val="bg1"/>
                </a:solidFill>
                <a:latin typeface="Microsoft YaHei UI" panose="020B0503020204020204" pitchFamily="34" charset="-122"/>
                <a:ea typeface="Microsoft YaHei UI" panose="020B0503020204020204" pitchFamily="34" charset="-122"/>
              </a:rPr>
              <a:t>2015</a:t>
            </a:r>
            <a:r>
              <a:rPr lang="zh-CN" altLang="en-US" sz="2800" b="1" dirty="0">
                <a:solidFill>
                  <a:schemeClr val="bg1"/>
                </a:solidFill>
                <a:latin typeface="Microsoft YaHei UI" panose="020B0503020204020204" pitchFamily="34" charset="-122"/>
                <a:ea typeface="Microsoft YaHei UI" panose="020B0503020204020204" pitchFamily="34" charset="-122"/>
              </a:rPr>
              <a:t>年</a:t>
            </a:r>
            <a:r>
              <a:rPr lang="en-US" altLang="zh-CN" sz="2800" b="1" dirty="0">
                <a:solidFill>
                  <a:schemeClr val="bg1"/>
                </a:solidFill>
                <a:latin typeface="Microsoft YaHei UI" panose="020B0503020204020204" pitchFamily="34" charset="-122"/>
                <a:ea typeface="Microsoft YaHei UI" panose="020B0503020204020204" pitchFamily="34" charset="-122"/>
              </a:rPr>
              <a:t>5</a:t>
            </a:r>
            <a:r>
              <a:rPr lang="zh-CN" altLang="en-US" sz="2800" b="1" dirty="0">
                <a:solidFill>
                  <a:schemeClr val="bg1"/>
                </a:solidFill>
                <a:latin typeface="Microsoft YaHei UI" panose="020B0503020204020204" pitchFamily="34" charset="-122"/>
                <a:ea typeface="Microsoft YaHei UI" panose="020B0503020204020204" pitchFamily="34" charset="-122"/>
              </a:rPr>
              <a:t>月</a:t>
            </a:r>
            <a:r>
              <a:rPr lang="en-US" altLang="zh-CN" sz="2800" b="1" dirty="0">
                <a:solidFill>
                  <a:schemeClr val="bg1"/>
                </a:solidFill>
                <a:latin typeface="Microsoft YaHei UI" panose="020B0503020204020204" pitchFamily="34" charset="-122"/>
                <a:ea typeface="Microsoft YaHei UI" panose="020B0503020204020204" pitchFamily="34" charset="-122"/>
              </a:rPr>
              <a:t>25</a:t>
            </a:r>
            <a:r>
              <a:rPr lang="zh-CN" altLang="en-US" sz="2800" b="1" dirty="0" smtClean="0">
                <a:solidFill>
                  <a:schemeClr val="bg1"/>
                </a:solidFill>
                <a:latin typeface="Microsoft YaHei UI" panose="020B0503020204020204" pitchFamily="34" charset="-122"/>
                <a:ea typeface="Microsoft YaHei UI" panose="020B0503020204020204" pitchFamily="34" charset="-122"/>
              </a:rPr>
              <a:t>日</a:t>
            </a:r>
            <a:endParaRPr lang="en-US" altLang="zh-CN" sz="2800" b="1" dirty="0">
              <a:solidFill>
                <a:schemeClr val="bg1"/>
              </a:solidFill>
              <a:latin typeface="Microsoft YaHei UI" panose="020B0503020204020204" pitchFamily="34" charset="-122"/>
              <a:ea typeface="Microsoft YaHei UI" panose="020B0503020204020204" pitchFamily="34" charset="-122"/>
            </a:endParaRPr>
          </a:p>
          <a:p>
            <a:r>
              <a:rPr lang="zh-CN" altLang="en-US" sz="2800" dirty="0" smtClean="0">
                <a:solidFill>
                  <a:srgbClr val="FFC000"/>
                </a:solidFill>
                <a:latin typeface="Microsoft YaHei UI" panose="020B0503020204020204" pitchFamily="34" charset="-122"/>
                <a:ea typeface="Microsoft YaHei UI" panose="020B0503020204020204" pitchFamily="34" charset="-122"/>
              </a:rPr>
              <a:t>梳理、改进流程和交互设计</a:t>
            </a:r>
            <a:endParaRPr lang="en-US" altLang="zh-CN" sz="2800" dirty="0" smtClean="0">
              <a:solidFill>
                <a:srgbClr val="FFC000"/>
              </a:solidFill>
              <a:latin typeface="Microsoft YaHei UI" panose="020B0503020204020204" pitchFamily="34" charset="-122"/>
              <a:ea typeface="Microsoft YaHei UI" panose="020B0503020204020204" pitchFamily="34" charset="-122"/>
            </a:endParaRPr>
          </a:p>
          <a:p>
            <a:r>
              <a:rPr lang="zh-CN" altLang="en-US" sz="2800" dirty="0" smtClean="0">
                <a:solidFill>
                  <a:srgbClr val="FFC000"/>
                </a:solidFill>
                <a:latin typeface="Microsoft YaHei UI" panose="020B0503020204020204" pitchFamily="34" charset="-122"/>
                <a:ea typeface="Microsoft YaHei UI" panose="020B0503020204020204" pitchFamily="34" charset="-122"/>
              </a:rPr>
              <a:t>进行系统整体测试</a:t>
            </a:r>
            <a:endParaRPr lang="en-US" altLang="zh-CN" sz="2800" dirty="0">
              <a:solidFill>
                <a:srgbClr val="FFC000"/>
              </a:solidFill>
              <a:latin typeface="Microsoft YaHei UI" panose="020B0503020204020204" pitchFamily="34" charset="-122"/>
              <a:ea typeface="Microsoft YaHei UI" panose="020B0503020204020204" pitchFamily="34" charset="-122"/>
            </a:endParaRPr>
          </a:p>
          <a:p>
            <a:r>
              <a:rPr lang="zh-CN" altLang="en-US" dirty="0">
                <a:solidFill>
                  <a:schemeClr val="bg1"/>
                </a:solidFill>
                <a:latin typeface="Microsoft YaHei UI" panose="020B0503020204020204" pitchFamily="34" charset="-122"/>
                <a:ea typeface="Microsoft YaHei UI" panose="020B0503020204020204" pitchFamily="34" charset="-122"/>
              </a:rPr>
              <a:t> </a:t>
            </a:r>
            <a:r>
              <a:rPr lang="en-US" altLang="zh-CN" dirty="0">
                <a:solidFill>
                  <a:schemeClr val="bg1"/>
                </a:solidFill>
                <a:latin typeface="Microsoft YaHei UI" panose="020B0503020204020204" pitchFamily="34" charset="-122"/>
                <a:ea typeface="Microsoft YaHei UI" panose="020B0503020204020204" pitchFamily="34" charset="-122"/>
              </a:rPr>
              <a:t>2015</a:t>
            </a:r>
            <a:r>
              <a:rPr lang="zh-CN" altLang="en-US" dirty="0">
                <a:solidFill>
                  <a:schemeClr val="bg1"/>
                </a:solidFill>
                <a:latin typeface="Microsoft YaHei UI" panose="020B0503020204020204" pitchFamily="34" charset="-122"/>
                <a:ea typeface="Microsoft YaHei UI" panose="020B0503020204020204" pitchFamily="34" charset="-122"/>
              </a:rPr>
              <a:t>年</a:t>
            </a:r>
            <a:r>
              <a:rPr lang="en-US" altLang="zh-CN" dirty="0">
                <a:solidFill>
                  <a:schemeClr val="bg1"/>
                </a:solidFill>
                <a:latin typeface="Microsoft YaHei UI" panose="020B0503020204020204" pitchFamily="34" charset="-122"/>
                <a:ea typeface="Microsoft YaHei UI" panose="020B0503020204020204" pitchFamily="34" charset="-122"/>
              </a:rPr>
              <a:t>7</a:t>
            </a:r>
            <a:r>
              <a:rPr lang="zh-CN" altLang="en-US" dirty="0">
                <a:solidFill>
                  <a:schemeClr val="bg1"/>
                </a:solidFill>
                <a:latin typeface="Microsoft YaHei UI" panose="020B0503020204020204" pitchFamily="34" charset="-122"/>
                <a:ea typeface="Microsoft YaHei UI" panose="020B0503020204020204" pitchFamily="34" charset="-122"/>
              </a:rPr>
              <a:t>月</a:t>
            </a:r>
            <a:r>
              <a:rPr lang="en-US" altLang="zh-CN" dirty="0">
                <a:solidFill>
                  <a:schemeClr val="bg1"/>
                </a:solidFill>
                <a:latin typeface="Microsoft YaHei UI" panose="020B0503020204020204" pitchFamily="34" charset="-122"/>
                <a:ea typeface="Microsoft YaHei UI" panose="020B0503020204020204" pitchFamily="34" charset="-122"/>
              </a:rPr>
              <a:t>14</a:t>
            </a:r>
            <a:r>
              <a:rPr lang="zh-CN" altLang="en-US" dirty="0">
                <a:solidFill>
                  <a:schemeClr val="bg1"/>
                </a:solidFill>
                <a:latin typeface="Microsoft YaHei UI" panose="020B0503020204020204" pitchFamily="34" charset="-122"/>
                <a:ea typeface="Microsoft YaHei UI" panose="020B0503020204020204" pitchFamily="34" charset="-122"/>
              </a:rPr>
              <a:t>日凌晨，</a:t>
            </a:r>
            <a:r>
              <a:rPr lang="en-US" altLang="zh-CN" dirty="0" smtClean="0">
                <a:solidFill>
                  <a:schemeClr val="bg1"/>
                </a:solidFill>
                <a:latin typeface="Microsoft YaHei UI" panose="020B0503020204020204" pitchFamily="34" charset="-122"/>
                <a:ea typeface="Microsoft YaHei UI" panose="020B0503020204020204" pitchFamily="34" charset="-122"/>
              </a:rPr>
              <a:t>PSP</a:t>
            </a:r>
            <a:r>
              <a:rPr lang="zh-CN" altLang="en-US" dirty="0" smtClean="0">
                <a:solidFill>
                  <a:schemeClr val="bg1"/>
                </a:solidFill>
                <a:latin typeface="Microsoft YaHei UI" panose="020B0503020204020204" pitchFamily="34" charset="-122"/>
                <a:ea typeface="Microsoft YaHei UI" panose="020B0503020204020204" pitchFamily="34" charset="-122"/>
              </a:rPr>
              <a:t>测试</a:t>
            </a:r>
            <a:r>
              <a:rPr lang="zh-CN" altLang="en-US" dirty="0">
                <a:solidFill>
                  <a:schemeClr val="bg1"/>
                </a:solidFill>
                <a:latin typeface="Microsoft YaHei UI" panose="020B0503020204020204" pitchFamily="34" charset="-122"/>
                <a:ea typeface="Microsoft YaHei UI" panose="020B0503020204020204" pitchFamily="34" charset="-122"/>
              </a:rPr>
              <a:t>期间，庞立凤于</a:t>
            </a:r>
            <a:r>
              <a:rPr lang="en-US" altLang="zh-CN" dirty="0">
                <a:solidFill>
                  <a:schemeClr val="bg1"/>
                </a:solidFill>
                <a:latin typeface="Microsoft YaHei UI" panose="020B0503020204020204" pitchFamily="34" charset="-122"/>
                <a:ea typeface="Microsoft YaHei UI" panose="020B0503020204020204" pitchFamily="34" charset="-122"/>
              </a:rPr>
              <a:t>5:20</a:t>
            </a:r>
            <a:r>
              <a:rPr lang="zh-CN" altLang="en-US" dirty="0">
                <a:solidFill>
                  <a:schemeClr val="bg1"/>
                </a:solidFill>
                <a:latin typeface="Microsoft YaHei UI" panose="020B0503020204020204" pitchFamily="34" charset="-122"/>
                <a:ea typeface="Microsoft YaHei UI" panose="020B0503020204020204" pitchFamily="34" charset="-122"/>
              </a:rPr>
              <a:t>，卫申权于</a:t>
            </a:r>
            <a:r>
              <a:rPr lang="en-US" altLang="zh-CN" dirty="0">
                <a:solidFill>
                  <a:schemeClr val="bg1"/>
                </a:solidFill>
                <a:latin typeface="Microsoft YaHei UI" panose="020B0503020204020204" pitchFamily="34" charset="-122"/>
                <a:ea typeface="Microsoft YaHei UI" panose="020B0503020204020204" pitchFamily="34" charset="-122"/>
              </a:rPr>
              <a:t>6:43</a:t>
            </a:r>
            <a:r>
              <a:rPr lang="zh-CN" altLang="en-US" dirty="0">
                <a:solidFill>
                  <a:schemeClr val="bg1"/>
                </a:solidFill>
                <a:latin typeface="Microsoft YaHei UI" panose="020B0503020204020204" pitchFamily="34" charset="-122"/>
                <a:ea typeface="Microsoft YaHei UI" panose="020B0503020204020204" pitchFamily="34" charset="-122"/>
              </a:rPr>
              <a:t>各自独立上报了一颗可疑的超新星目标。后由金彰伟验证为一颗</a:t>
            </a:r>
            <a:r>
              <a:rPr lang="en-US" altLang="zh-CN" dirty="0">
                <a:solidFill>
                  <a:schemeClr val="bg1"/>
                </a:solidFill>
                <a:latin typeface="Microsoft YaHei UI" panose="020B0503020204020204" pitchFamily="34" charset="-122"/>
                <a:ea typeface="Microsoft YaHei UI" panose="020B0503020204020204" pitchFamily="34" charset="-122"/>
              </a:rPr>
              <a:t>3</a:t>
            </a:r>
            <a:r>
              <a:rPr lang="zh-CN" altLang="en-US" dirty="0">
                <a:solidFill>
                  <a:schemeClr val="bg1"/>
                </a:solidFill>
                <a:latin typeface="Microsoft YaHei UI" panose="020B0503020204020204" pitchFamily="34" charset="-122"/>
                <a:ea typeface="Microsoft YaHei UI" panose="020B0503020204020204" pitchFamily="34" charset="-122"/>
              </a:rPr>
              <a:t>天前刚发现的已知超新星</a:t>
            </a:r>
            <a:r>
              <a:rPr lang="zh-CN" altLang="en-US" dirty="0" smtClean="0">
                <a:solidFill>
                  <a:schemeClr val="bg1"/>
                </a:solidFill>
                <a:latin typeface="Microsoft YaHei UI" panose="020B0503020204020204" pitchFamily="34" charset="-122"/>
                <a:ea typeface="Microsoft YaHei UI" panose="020B0503020204020204" pitchFamily="34" charset="-122"/>
              </a:rPr>
              <a:t>。</a:t>
            </a:r>
            <a:endParaRPr lang="en-US" altLang="zh-CN" dirty="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07685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29006" y="365125"/>
            <a:ext cx="10515600" cy="1325563"/>
          </a:xfrm>
        </p:spPr>
        <p:txBody>
          <a:bodyPr/>
          <a:lstStyle/>
          <a:p>
            <a:r>
              <a:rPr lang="en-US" altLang="zh-CN" dirty="0" smtClean="0">
                <a:solidFill>
                  <a:schemeClr val="bg1"/>
                </a:solidFill>
                <a:latin typeface="Microsoft YaHei UI" panose="020B0503020204020204" pitchFamily="34" charset="-122"/>
                <a:ea typeface="Microsoft YaHei UI" panose="020B0503020204020204" pitchFamily="34" charset="-122"/>
              </a:rPr>
              <a:t>2015</a:t>
            </a:r>
            <a:r>
              <a:rPr lang="zh-CN" altLang="en-US" dirty="0" smtClean="0">
                <a:solidFill>
                  <a:schemeClr val="bg1"/>
                </a:solidFill>
                <a:latin typeface="Microsoft YaHei UI" panose="020B0503020204020204" pitchFamily="34" charset="-122"/>
                <a:ea typeface="Microsoft YaHei UI" panose="020B0503020204020204" pitchFamily="34" charset="-122"/>
              </a:rPr>
              <a:t>年</a:t>
            </a:r>
            <a:r>
              <a:rPr lang="en-US" altLang="zh-CN" dirty="0" smtClean="0">
                <a:solidFill>
                  <a:schemeClr val="bg1"/>
                </a:solidFill>
                <a:latin typeface="Microsoft YaHei UI" panose="020B0503020204020204" pitchFamily="34" charset="-122"/>
                <a:ea typeface="Microsoft YaHei UI" panose="020B0503020204020204" pitchFamily="34" charset="-122"/>
              </a:rPr>
              <a:t>7</a:t>
            </a:r>
            <a:r>
              <a:rPr lang="zh-CN" altLang="en-US" dirty="0" smtClean="0">
                <a:solidFill>
                  <a:schemeClr val="bg1"/>
                </a:solidFill>
                <a:latin typeface="Microsoft YaHei UI" panose="020B0503020204020204" pitchFamily="34" charset="-122"/>
                <a:ea typeface="Microsoft YaHei UI" panose="020B0503020204020204" pitchFamily="34" charset="-122"/>
              </a:rPr>
              <a:t>月</a:t>
            </a:r>
            <a:r>
              <a:rPr lang="en-US" altLang="zh-CN" dirty="0" smtClean="0">
                <a:solidFill>
                  <a:schemeClr val="bg1"/>
                </a:solidFill>
                <a:latin typeface="Microsoft YaHei UI" panose="020B0503020204020204" pitchFamily="34" charset="-122"/>
                <a:ea typeface="Microsoft YaHei UI" panose="020B0503020204020204" pitchFamily="34" charset="-122"/>
              </a:rPr>
              <a:t>29</a:t>
            </a:r>
            <a:r>
              <a:rPr lang="zh-CN" altLang="en-US" dirty="0" smtClean="0">
                <a:solidFill>
                  <a:schemeClr val="bg1"/>
                </a:solidFill>
                <a:latin typeface="Microsoft YaHei UI" panose="020B0503020204020204" pitchFamily="34" charset="-122"/>
                <a:ea typeface="Microsoft YaHei UI" panose="020B0503020204020204" pitchFamily="34" charset="-122"/>
              </a:rPr>
              <a:t>日 </a:t>
            </a:r>
            <a:r>
              <a:rPr lang="en-US" altLang="zh-CN" dirty="0" smtClean="0">
                <a:solidFill>
                  <a:schemeClr val="bg1"/>
                </a:solidFill>
                <a:latin typeface="Microsoft YaHei UI" panose="020B0503020204020204" pitchFamily="34" charset="-122"/>
                <a:ea typeface="Microsoft YaHei UI" panose="020B0503020204020204" pitchFamily="34" charset="-122"/>
              </a:rPr>
              <a:t>PSP</a:t>
            </a:r>
            <a:r>
              <a:rPr lang="zh-CN" altLang="en-US" dirty="0" smtClean="0">
                <a:solidFill>
                  <a:schemeClr val="bg1"/>
                </a:solidFill>
                <a:latin typeface="Microsoft YaHei UI" panose="020B0503020204020204" pitchFamily="34" charset="-122"/>
                <a:ea typeface="Microsoft YaHei UI" panose="020B0503020204020204" pitchFamily="34" charset="-122"/>
              </a:rPr>
              <a:t>正式上线</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2692" y="1493520"/>
            <a:ext cx="4648149" cy="3098766"/>
          </a:xfrm>
          <a:prstGeom prst="rect">
            <a:avLst/>
          </a:prstGeom>
        </p:spPr>
      </p:pic>
      <p:sp>
        <p:nvSpPr>
          <p:cNvPr id="6" name="文本框 5"/>
          <p:cNvSpPr txBox="1"/>
          <p:nvPr/>
        </p:nvSpPr>
        <p:spPr>
          <a:xfrm>
            <a:off x="429006" y="2013526"/>
            <a:ext cx="6415539" cy="584775"/>
          </a:xfrm>
          <a:prstGeom prst="rect">
            <a:avLst/>
          </a:prstGeom>
          <a:noFill/>
        </p:spPr>
        <p:txBody>
          <a:bodyPr wrap="none" rtlCol="0">
            <a:spAutoFit/>
          </a:bodyPr>
          <a:lstStyle/>
          <a:p>
            <a:r>
              <a:rPr lang="zh-CN" altLang="en-US" sz="3200" dirty="0" smtClean="0">
                <a:solidFill>
                  <a:schemeClr val="bg1"/>
                </a:solidFill>
                <a:latin typeface="Microsoft YaHei UI" panose="020B0503020204020204" pitchFamily="34" charset="-122"/>
                <a:ea typeface="Microsoft YaHei UI" panose="020B0503020204020204" pitchFamily="34" charset="-122"/>
              </a:rPr>
              <a:t>直接访问</a:t>
            </a:r>
            <a:r>
              <a:rPr lang="en-US" altLang="zh-CN" sz="3200" dirty="0" smtClean="0">
                <a:solidFill>
                  <a:schemeClr val="bg1"/>
                </a:solidFill>
                <a:latin typeface="Microsoft YaHei UI" panose="020B0503020204020204" pitchFamily="34" charset="-122"/>
                <a:ea typeface="Microsoft YaHei UI" panose="020B0503020204020204" pitchFamily="34" charset="-122"/>
              </a:rPr>
              <a:t>: </a:t>
            </a:r>
            <a:r>
              <a:rPr lang="en-US" altLang="zh-CN" sz="3200" dirty="0" smtClean="0">
                <a:solidFill>
                  <a:schemeClr val="bg1"/>
                </a:solidFill>
                <a:latin typeface="HelveticaNeueLT Pro 55 Roman" panose="020B0604020202020204" pitchFamily="34" charset="0"/>
              </a:rPr>
              <a:t>http</a:t>
            </a:r>
            <a:r>
              <a:rPr lang="en-US" altLang="zh-CN" sz="3200" dirty="0">
                <a:solidFill>
                  <a:schemeClr val="bg1"/>
                </a:solidFill>
                <a:latin typeface="HelveticaNeueLT Pro 55 Roman" panose="020B0604020202020204" pitchFamily="34" charset="0"/>
              </a:rPr>
              <a:t>://</a:t>
            </a:r>
            <a:r>
              <a:rPr lang="en-US" altLang="zh-CN" sz="3200" dirty="0" err="1">
                <a:solidFill>
                  <a:schemeClr val="bg1"/>
                </a:solidFill>
                <a:latin typeface="HelveticaNeueLT Pro 55 Roman" panose="020B0604020202020204" pitchFamily="34" charset="0"/>
              </a:rPr>
              <a:t>psp.china-vo.org</a:t>
            </a:r>
            <a:r>
              <a:rPr lang="en-US" altLang="zh-CN" sz="3200" dirty="0" smtClean="0">
                <a:solidFill>
                  <a:schemeClr val="bg1"/>
                </a:solidFill>
                <a:latin typeface="HelveticaNeueLT Pro 55 Roman" panose="020B0604020202020204" pitchFamily="34" charset="0"/>
              </a:rPr>
              <a:t>/</a:t>
            </a:r>
            <a:endParaRPr lang="zh-CN" altLang="en-US" sz="3200" dirty="0">
              <a:solidFill>
                <a:schemeClr val="bg1"/>
              </a:solidFill>
              <a:latin typeface="HelveticaNeueLT Pro 55 Roman" panose="020B0604020202020204" pitchFamily="34" charset="0"/>
            </a:endParaRPr>
          </a:p>
        </p:txBody>
      </p:sp>
      <p:pic>
        <p:nvPicPr>
          <p:cNvPr id="11" name="图片 10"/>
          <p:cNvPicPr>
            <a:picLocks noChangeAspect="1"/>
          </p:cNvPicPr>
          <p:nvPr/>
        </p:nvPicPr>
        <p:blipFill>
          <a:blip r:embed="rId3"/>
          <a:stretch>
            <a:fillRect/>
          </a:stretch>
        </p:blipFill>
        <p:spPr>
          <a:xfrm>
            <a:off x="429006" y="2921139"/>
            <a:ext cx="4819650" cy="2790825"/>
          </a:xfrm>
          <a:prstGeom prst="rect">
            <a:avLst/>
          </a:prstGeom>
        </p:spPr>
      </p:pic>
      <p:pic>
        <p:nvPicPr>
          <p:cNvPr id="9" name="图片 8"/>
          <p:cNvPicPr>
            <a:picLocks noChangeAspect="1"/>
          </p:cNvPicPr>
          <p:nvPr/>
        </p:nvPicPr>
        <p:blipFill>
          <a:blip r:embed="rId4"/>
          <a:stretch>
            <a:fillRect/>
          </a:stretch>
        </p:blipFill>
        <p:spPr>
          <a:xfrm>
            <a:off x="2469711" y="3997528"/>
            <a:ext cx="7877175" cy="2724150"/>
          </a:xfrm>
          <a:prstGeom prst="rect">
            <a:avLst/>
          </a:prstGeom>
        </p:spPr>
      </p:pic>
      <p:pic>
        <p:nvPicPr>
          <p:cNvPr id="7" name="图片 6"/>
          <p:cNvPicPr>
            <a:picLocks noChangeAspect="1"/>
          </p:cNvPicPr>
          <p:nvPr/>
        </p:nvPicPr>
        <p:blipFill>
          <a:blip r:embed="rId5"/>
          <a:stretch>
            <a:fillRect/>
          </a:stretch>
        </p:blipFill>
        <p:spPr>
          <a:xfrm>
            <a:off x="2469711" y="2921139"/>
            <a:ext cx="6384633" cy="962068"/>
          </a:xfrm>
          <a:prstGeom prst="rect">
            <a:avLst/>
          </a:prstGeom>
        </p:spPr>
      </p:pic>
      <p:pic>
        <p:nvPicPr>
          <p:cNvPr id="8" name="图片 7"/>
          <p:cNvPicPr>
            <a:picLocks noChangeAspect="1"/>
          </p:cNvPicPr>
          <p:nvPr/>
        </p:nvPicPr>
        <p:blipFill>
          <a:blip r:embed="rId6"/>
          <a:stretch>
            <a:fillRect/>
          </a:stretch>
        </p:blipFill>
        <p:spPr>
          <a:xfrm>
            <a:off x="644496" y="2948583"/>
            <a:ext cx="1609725" cy="2209800"/>
          </a:xfrm>
          <a:prstGeom prst="rect">
            <a:avLst/>
          </a:prstGeom>
        </p:spPr>
      </p:pic>
    </p:spTree>
    <p:extLst>
      <p:ext uri="{BB962C8B-B14F-4D97-AF65-F5344CB8AC3E}">
        <p14:creationId xmlns:p14="http://schemas.microsoft.com/office/powerpoint/2010/main" val="15263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bg1"/>
                </a:solidFill>
                <a:latin typeface="Microsoft YaHei UI" panose="020B0503020204020204" pitchFamily="34" charset="-122"/>
                <a:ea typeface="Microsoft YaHei UI" panose="020B0503020204020204" pitchFamily="34" charset="-122"/>
              </a:rPr>
              <a:t>配合宣传</a:t>
            </a:r>
            <a:r>
              <a:rPr lang="en-US" altLang="zh-CN" dirty="0">
                <a:solidFill>
                  <a:schemeClr val="bg1"/>
                </a:solidFill>
                <a:latin typeface="Microsoft YaHei UI" panose="020B0503020204020204" pitchFamily="34" charset="-122"/>
                <a:ea typeface="Microsoft YaHei UI" panose="020B0503020204020204" pitchFamily="34" charset="-122"/>
              </a:rPr>
              <a:t> </a:t>
            </a:r>
            <a:r>
              <a:rPr lang="en-US" altLang="zh-CN" dirty="0" smtClean="0">
                <a:solidFill>
                  <a:schemeClr val="bg1"/>
                </a:solidFill>
                <a:latin typeface="Microsoft YaHei UI" panose="020B0503020204020204" pitchFamily="34" charset="-122"/>
                <a:ea typeface="Microsoft YaHei UI" panose="020B0503020204020204" pitchFamily="34" charset="-122"/>
              </a:rPr>
              <a:t>《</a:t>
            </a:r>
            <a:r>
              <a:rPr lang="zh-CN" altLang="en-US" dirty="0" smtClean="0">
                <a:solidFill>
                  <a:schemeClr val="bg1"/>
                </a:solidFill>
                <a:latin typeface="Microsoft YaHei UI" panose="020B0503020204020204" pitchFamily="34" charset="-122"/>
                <a:ea typeface="Microsoft YaHei UI" panose="020B0503020204020204" pitchFamily="34" charset="-122"/>
              </a:rPr>
              <a:t>那些年他们这样看星星</a:t>
            </a:r>
            <a:r>
              <a:rPr lang="en-US" altLang="zh-CN" dirty="0" smtClean="0">
                <a:solidFill>
                  <a:schemeClr val="bg1"/>
                </a:solidFill>
                <a:latin typeface="Microsoft YaHei UI" panose="020B0503020204020204" pitchFamily="34" charset="-122"/>
                <a:ea typeface="Microsoft YaHei UI" panose="020B0503020204020204" pitchFamily="34" charset="-122"/>
              </a:rPr>
              <a:t>》</a:t>
            </a:r>
            <a:endParaRPr lang="zh-CN" altLang="en-US" dirty="0">
              <a:solidFill>
                <a:schemeClr val="bg1"/>
              </a:solidFill>
              <a:latin typeface="Microsoft YaHei UI" panose="020B0503020204020204" pitchFamily="34" charset="-122"/>
              <a:ea typeface="Microsoft YaHei UI" panose="020B0503020204020204" pitchFamily="34" charset="-122"/>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694" y="1687713"/>
            <a:ext cx="3009948"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727" y="1690688"/>
            <a:ext cx="4167181" cy="4348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993" y="1687713"/>
            <a:ext cx="3886200" cy="4350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925" y="1599917"/>
            <a:ext cx="9582150" cy="4438650"/>
          </a:xfrm>
          <a:prstGeom prst="rect">
            <a:avLst/>
          </a:prstGeom>
        </p:spPr>
      </p:pic>
    </p:spTree>
    <p:extLst>
      <p:ext uri="{BB962C8B-B14F-4D97-AF65-F5344CB8AC3E}">
        <p14:creationId xmlns:p14="http://schemas.microsoft.com/office/powerpoint/2010/main" val="143575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TotalTime>
  <Words>1933</Words>
  <Application>Microsoft Office PowerPoint</Application>
  <PresentationFormat>宽屏</PresentationFormat>
  <Paragraphs>285</Paragraphs>
  <Slides>25</Slides>
  <Notes>18</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9" baseType="lpstr">
      <vt:lpstr>Agency FB</vt:lpstr>
      <vt:lpstr>Arial Rounded MT Bold</vt:lpstr>
      <vt:lpstr>DFGothic-EB</vt:lpstr>
      <vt:lpstr>Microsoft YaHei UI</vt:lpstr>
      <vt:lpstr>Microsoft YaHei UI Light</vt:lpstr>
      <vt:lpstr>宋体</vt:lpstr>
      <vt:lpstr>微软雅黑</vt:lpstr>
      <vt:lpstr>Arial</vt:lpstr>
      <vt:lpstr>Calibri</vt:lpstr>
      <vt:lpstr>Calibri Light</vt:lpstr>
      <vt:lpstr>HelveticaNeueLT Pro 55 Roman</vt:lpstr>
      <vt:lpstr>Wingdings</vt:lpstr>
      <vt:lpstr>Office 主题</vt:lpstr>
      <vt:lpstr>Image</vt:lpstr>
      <vt:lpstr>超新星搜寻项目 的现状与发展设想</vt:lpstr>
      <vt:lpstr>PowerPoint 演示文稿</vt:lpstr>
      <vt:lpstr>项目简介 PROJECT INTRODUCTION</vt:lpstr>
      <vt:lpstr>PowerPoint 演示文稿</vt:lpstr>
      <vt:lpstr>PowerPoint 演示文稿</vt:lpstr>
      <vt:lpstr>设计建设完成</vt:lpstr>
      <vt:lpstr>测试阶段 2015.5.25-2015.7.28</vt:lpstr>
      <vt:lpstr>2015年7月29日 PSP正式上线</vt:lpstr>
      <vt:lpstr>配合宣传 《那些年他们这样看星星》</vt:lpstr>
      <vt:lpstr>截止8月1日 新增用户 超过三百人 系统运行稳定</vt:lpstr>
      <vt:lpstr>PowerPoint 演示文稿</vt:lpstr>
      <vt:lpstr>第一颗疑似</vt:lpstr>
      <vt:lpstr>PowerPoint 演示文稿</vt:lpstr>
      <vt:lpstr>9.13 2218人 9.14 4993人 9.15   798人 (单日注册)   9月19日  总注册人数突破 一万人 </vt:lpstr>
      <vt:lpstr>第一颗超新星确认</vt:lpstr>
      <vt:lpstr>媒体报道</vt:lpstr>
      <vt:lpstr>China-VO宣传</vt:lpstr>
      <vt:lpstr>微信公众号：虚拟天文台</vt:lpstr>
      <vt:lpstr>不断改进系统</vt:lpstr>
      <vt:lpstr>所有数据截止2015年11月19日</vt:lpstr>
      <vt:lpstr>所有数据截止2015年11月19日</vt:lpstr>
      <vt:lpstr>PowerPoint 演示文稿</vt:lpstr>
      <vt:lpstr>未来展望</vt:lpstr>
      <vt:lpstr>团队合作</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超新星搜寻项目的 现状与未来</dc:title>
  <dc:creator>Shanshan Li</dc:creator>
  <cp:lastModifiedBy>Shanshan Li</cp:lastModifiedBy>
  <cp:revision>177</cp:revision>
  <dcterms:created xsi:type="dcterms:W3CDTF">2015-11-19T05:24:54Z</dcterms:created>
  <dcterms:modified xsi:type="dcterms:W3CDTF">2015-11-28T06:05:25Z</dcterms:modified>
</cp:coreProperties>
</file>