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69" r:id="rId9"/>
    <p:sldId id="270" r:id="rId10"/>
    <p:sldId id="271" r:id="rId11"/>
    <p:sldId id="272" r:id="rId12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01AB"/>
    <a:srgbClr val="044B89"/>
    <a:srgbClr val="160191"/>
    <a:srgbClr val="0053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476" autoAdjust="0"/>
  </p:normalViewPr>
  <p:slideViewPr>
    <p:cSldViewPr>
      <p:cViewPr varScale="1">
        <p:scale>
          <a:sx n="66" d="100"/>
          <a:sy n="66" d="100"/>
        </p:scale>
        <p:origin x="876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53642-DDA4-4A30-913A-7E765FECFBEB}" type="datetimeFigureOut">
              <a:rPr lang="zh-CN" altLang="en-US" smtClean="0"/>
              <a:t>2015/11/27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E80B5-EE0C-4E05-BFA6-211F6EFFB3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096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Big data: has attracted attention from both the industry and the academia</a:t>
            </a:r>
          </a:p>
          <a:p>
            <a:r>
              <a:rPr lang="en-US" altLang="zh-CN" dirty="0" smtClean="0"/>
              <a:t>FITS:  Flexible Image Transport System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E80B5-EE0C-4E05-BFA6-211F6EFFB37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410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Hadoop, which is based on the MapReduce model, is widely used in Big Data applications like data warehouse, data mining, etc.</a:t>
            </a:r>
          </a:p>
          <a:p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SciDB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specially designed to work on multi-dimensional data</a:t>
            </a:r>
          </a:p>
          <a:p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Hadoop-GIS, capable of efficient spatial queries, used in map applications as well as in medical image processing.</a:t>
            </a:r>
          </a:p>
          <a:p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SDS/Q: specializes in processing HDF5 data</a:t>
            </a:r>
          </a:p>
          <a:p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PostgresRAW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supports queries on a 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starcatalog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as large as 12GB.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E80B5-EE0C-4E05-BFA6-211F6EFFB37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5168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HEALPix (Pixels)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Neighboring</a:t>
            </a:r>
            <a:r>
              <a:rPr lang="en-US" altLang="zh-CN" baseline="0" dirty="0" smtClean="0"/>
              <a:t> pixels (have common edge)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From point to area</a:t>
            </a:r>
          </a:p>
          <a:p>
            <a:endParaRPr lang="en-US" altLang="zh-CN" baseline="0" dirty="0" smtClean="0"/>
          </a:p>
          <a:p>
            <a:endParaRPr lang="en-US" altLang="zh-CN" baseline="0" dirty="0" smtClean="0"/>
          </a:p>
          <a:p>
            <a:r>
              <a:rPr lang="zh-CN" altLang="en-US" baseline="0" dirty="0" smtClean="0"/>
              <a:t>下一页开头说明</a:t>
            </a:r>
            <a:r>
              <a:rPr lang="en-US" altLang="zh-CN" baseline="0" dirty="0" smtClean="0"/>
              <a:t>data from AST3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E80B5-EE0C-4E05-BFA6-211F6EFFB37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4530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Data is provided</a:t>
            </a:r>
            <a:r>
              <a:rPr lang="en-US" altLang="zh-CN" baseline="0" dirty="0" smtClean="0"/>
              <a:t> by the AST3 team. This is actual observation data collected during the first 3 months in </a:t>
            </a:r>
            <a:r>
              <a:rPr lang="en-US" altLang="zh-CN" baseline="0" dirty="0" err="1" smtClean="0"/>
              <a:t>Mohe</a:t>
            </a:r>
            <a:r>
              <a:rPr lang="en-US" altLang="zh-CN" baseline="0" dirty="0" smtClean="0"/>
              <a:t>, China.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E80B5-EE0C-4E05-BFA6-211F6EFFB37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970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As</a:t>
            </a:r>
            <a:r>
              <a:rPr lang="en-US" altLang="zh-CN" baseline="0" dirty="0" smtClean="0"/>
              <a:t> the image size quadrupled, the optimal partition level decreased by 1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The longer side is the deciding factor for rectangular (not square) images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E80B5-EE0C-4E05-BFA6-211F6EFFB37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4548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E80B5-EE0C-4E05-BFA6-211F6EFFB37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42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E80B5-EE0C-4E05-BFA6-211F6EFFB37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7861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E80B5-EE0C-4E05-BFA6-211F6EFFB37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570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D7D6AFC-10EF-443F-8992-0CCD1DFEB7DD}" type="datetimeFigureOut">
              <a:rPr lang="zh-CN" altLang="en-US" smtClean="0"/>
              <a:pPr>
                <a:defRPr/>
              </a:pPr>
              <a:t>2015/11/27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655375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2CDB72-867F-49FD-A4A1-3E4FFABD49A8}" type="datetimeFigureOut">
              <a:rPr lang="zh-CN" altLang="en-US" smtClean="0"/>
              <a:pPr>
                <a:defRPr/>
              </a:pPr>
              <a:t>2015/11/27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877B04-432E-46B2-9277-A55EFDCF9681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1245074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2556A9-3B63-40B3-B497-D86B8139C6E2}" type="datetimeFigureOut">
              <a:rPr lang="zh-CN" altLang="en-US" smtClean="0"/>
              <a:pPr>
                <a:defRPr/>
              </a:pPr>
              <a:t>2015/11/27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7EA893-E65A-4C79-8A4C-2495B0675787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6214051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8729F8-D4EE-46BC-BCAA-1E915788396E}" type="datetimeFigureOut">
              <a:rPr lang="zh-CN" altLang="en-US" smtClean="0"/>
              <a:pPr>
                <a:defRPr/>
              </a:pPr>
              <a:t>2015/11/27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D5541-D313-4C85-95AB-F64565433BD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5315371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436F24-1F21-4A38-A335-552263431D09}" type="datetimeFigureOut">
              <a:rPr lang="zh-CN" altLang="en-US" smtClean="0"/>
              <a:pPr>
                <a:defRPr/>
              </a:pPr>
              <a:t>2015/11/27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96C5A2-2ECF-48EE-B8CC-638C95CB613C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39421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93941F-F087-486C-8609-01CD0EF6321B}" type="datetimeFigureOut">
              <a:rPr lang="zh-CN" altLang="en-US" smtClean="0"/>
              <a:pPr>
                <a:defRPr/>
              </a:pPr>
              <a:t>2015/11/27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5E4ADC-E4F0-438E-AA4A-2176EEE5075B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7791802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2556A9-3B63-40B3-B497-D86B8139C6E2}" type="datetimeFigureOut">
              <a:rPr lang="zh-CN" altLang="en-US" smtClean="0"/>
              <a:pPr>
                <a:defRPr/>
              </a:pPr>
              <a:t>2015/11/27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7EA893-E65A-4C79-8A4C-2495B0675787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026956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2556A9-3B63-40B3-B497-D86B8139C6E2}" type="datetimeFigureOut">
              <a:rPr lang="zh-CN" altLang="en-US" smtClean="0"/>
              <a:pPr>
                <a:defRPr/>
              </a:pPr>
              <a:t>2015/11/27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7EA893-E65A-4C79-8A4C-2495B0675787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9652323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2556A9-3B63-40B3-B497-D86B8139C6E2}" type="datetimeFigureOut">
              <a:rPr lang="zh-CN" altLang="en-US" smtClean="0"/>
              <a:pPr>
                <a:defRPr/>
              </a:pPr>
              <a:t>2015/11/27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7EA893-E65A-4C79-8A4C-2495B0675787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019175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2556A9-3B63-40B3-B497-D86B8139C6E2}" type="datetimeFigureOut">
              <a:rPr lang="zh-CN" altLang="en-US" smtClean="0"/>
              <a:pPr>
                <a:defRPr/>
              </a:pPr>
              <a:t>2015/11/27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7EA893-E65A-4C79-8A4C-2495B0675787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8256914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2556A9-3B63-40B3-B497-D86B8139C6E2}" type="datetimeFigureOut">
              <a:rPr lang="zh-CN" altLang="en-US" smtClean="0"/>
              <a:pPr>
                <a:defRPr/>
              </a:pPr>
              <a:t>2015/11/27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7EA893-E65A-4C79-8A4C-2495B0675787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400119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B32556A9-3B63-40B3-B497-D86B8139C6E2}" type="datetimeFigureOut">
              <a:rPr lang="zh-CN" altLang="en-US" smtClean="0"/>
              <a:pPr>
                <a:defRPr/>
              </a:pPr>
              <a:t>2015/11/27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87EA893-E65A-4C79-8A4C-2495B0675787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845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ransition spd="slow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1"/>
          <p:cNvSpPr>
            <a:spLocks noGrp="1"/>
          </p:cNvSpPr>
          <p:nvPr>
            <p:ph type="ctrTitle"/>
          </p:nvPr>
        </p:nvSpPr>
        <p:spPr>
          <a:xfrm>
            <a:off x="1919536" y="2348880"/>
            <a:ext cx="8494712" cy="1296417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120000"/>
              </a:lnSpc>
            </a:pPr>
            <a:r>
              <a:rPr lang="en-US" altLang="zh-CN" sz="3200" b="0" cap="none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AQUAdex</a:t>
            </a:r>
            <a:r>
              <a:rPr lang="en-US" altLang="zh-CN" sz="2400" b="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: A </a:t>
            </a:r>
            <a:r>
              <a:rPr lang="en-US" altLang="zh-CN" sz="2400" b="0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Highly Efficient Indexing and Retrieving Method for Astronomical Big Data of Time Series Images</a:t>
            </a:r>
            <a:endParaRPr lang="zh-CN" altLang="en-US" sz="2400" b="0" cap="non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5" name="副标题 2"/>
          <p:cNvSpPr>
            <a:spLocks noGrp="1"/>
          </p:cNvSpPr>
          <p:nvPr>
            <p:ph type="subTitle" idx="1"/>
          </p:nvPr>
        </p:nvSpPr>
        <p:spPr>
          <a:xfrm>
            <a:off x="2207568" y="4725144"/>
            <a:ext cx="7772400" cy="1800200"/>
          </a:xfrm>
        </p:spPr>
        <p:txBody>
          <a:bodyPr>
            <a:noAutofit/>
          </a:bodyPr>
          <a:lstStyle/>
          <a:p>
            <a:r>
              <a:rPr lang="en-US" altLang="zh-CN" sz="2400" dirty="0" err="1" smtClean="0"/>
              <a:t>Zhi</a:t>
            </a:r>
            <a:r>
              <a:rPr lang="en-US" altLang="zh-CN" sz="2400" dirty="0" smtClean="0"/>
              <a:t> </a:t>
            </a:r>
            <a:r>
              <a:rPr lang="en-US" altLang="zh-CN" sz="2400" dirty="0" smtClean="0"/>
              <a:t>Hong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（洪智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hangingPunct="1"/>
            <a:endParaRPr lang="en-US" altLang="zh-CN" sz="1800" dirty="0"/>
          </a:p>
          <a:p>
            <a:pPr marL="0" indent="0" eaLnBrk="1" hangingPunct="1"/>
            <a:r>
              <a:rPr lang="en-US" altLang="zh-CN" sz="2000" dirty="0"/>
              <a:t>School of Computer Software,</a:t>
            </a:r>
          </a:p>
          <a:p>
            <a:pPr marL="0" indent="0" eaLnBrk="1" hangingPunct="1"/>
            <a:r>
              <a:rPr lang="en-US" altLang="zh-CN" sz="2000" dirty="0"/>
              <a:t>Tianjin University, Tianjin 300350, China</a:t>
            </a:r>
            <a:endParaRPr lang="zh-CN" altLang="en-US" sz="2000" dirty="0"/>
          </a:p>
        </p:txBody>
      </p:sp>
      <p:pic>
        <p:nvPicPr>
          <p:cNvPr id="4" name="image48.png"/>
          <p:cNvPicPr/>
          <p:nvPr/>
        </p:nvPicPr>
        <p:blipFill rotWithShape="1">
          <a:blip r:embed="rId2" cstate="print"/>
          <a:srcRect l="13333" t="17262" r="10111" b="16306"/>
          <a:stretch/>
        </p:blipFill>
        <p:spPr>
          <a:xfrm>
            <a:off x="9192344" y="260648"/>
            <a:ext cx="2839852" cy="1046913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Conclusion &amp; Future Work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1143000" y="2204864"/>
            <a:ext cx="9875520" cy="360039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AQUAdex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an spatial indexing and querying method of astronomy image files is presented.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Speed up the query up to 9X faster by partitioning the sky into pixels.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Adaptability</a:t>
            </a:r>
          </a:p>
          <a:p>
            <a:pPr>
              <a:lnSpc>
                <a:spcPct val="150000"/>
              </a:lnSpc>
            </a:pP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2181902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/>
          </p:cNvSpPr>
          <p:nvPr>
            <p:ph type="title"/>
          </p:nvPr>
        </p:nvSpPr>
        <p:spPr>
          <a:xfrm>
            <a:off x="985540" y="599652"/>
            <a:ext cx="9875520" cy="1356360"/>
          </a:xfrm>
        </p:spPr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!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1021036" y="1991531"/>
            <a:ext cx="9531032" cy="288031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Feedback…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- Astronomers 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- CS researchers ?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287688" y="594928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/>
              <a:t>Zhi</a:t>
            </a:r>
            <a:r>
              <a:rPr lang="en-US" altLang="zh-CN" sz="2000" dirty="0"/>
              <a:t> Hong  @ </a:t>
            </a:r>
            <a:r>
              <a:rPr lang="en-US" altLang="zh-CN" sz="2000" dirty="0" smtClean="0"/>
              <a:t>China-VO 2015</a:t>
            </a:r>
            <a:endParaRPr lang="en-US" altLang="zh-CN" sz="2000" dirty="0"/>
          </a:p>
          <a:p>
            <a:pPr algn="ctr"/>
            <a:r>
              <a:rPr lang="en-US" altLang="zh-CN" sz="2000" dirty="0"/>
              <a:t>2015/11/18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232" y="188639"/>
            <a:ext cx="9377501" cy="648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060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Outline</a:t>
            </a:r>
            <a:endParaRPr lang="zh-CN" altLang="en-US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82880" indent="-18288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Background</a:t>
            </a:r>
          </a:p>
          <a:p>
            <a:pPr marL="182880" indent="-18288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Related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Work</a:t>
            </a:r>
          </a:p>
          <a:p>
            <a:pPr marL="182880" indent="-18288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AQUAdex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Indexing Method</a:t>
            </a:r>
          </a:p>
          <a:p>
            <a:pPr marL="182880" indent="-18288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Experimental Result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2880" indent="-18288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Conclusion &amp;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Future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Work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Background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problem of increasingly massive data sets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an ocean of data available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only a cup of that is really usefully for a specific demand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 the field of astronomy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China-VO accumulated over 100TB of observation data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 standard file type: FITS (ASCII metadata)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Time Series Image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hangingPunct="1">
              <a:buNone/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28" y="4581128"/>
            <a:ext cx="6120680" cy="1987817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Related Work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47" name="内容占位符 2"/>
          <p:cNvSpPr>
            <a:spLocks noGrp="1"/>
          </p:cNvSpPr>
          <p:nvPr>
            <p:ph idx="1"/>
          </p:nvPr>
        </p:nvSpPr>
        <p:spPr>
          <a:xfrm>
            <a:off x="1271464" y="1814755"/>
            <a:ext cx="9747056" cy="4038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Hadoop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SciDB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Hadoop-GIS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SDS/Q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PostgresRAW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Starcatalog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eaLnBrk="1" hangingPunct="1">
              <a:lnSpc>
                <a:spcPct val="150000"/>
              </a:lnSpc>
            </a:pP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040" y="1772816"/>
            <a:ext cx="4104456" cy="4421198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Querying for Time Series Images</a:t>
            </a:r>
            <a:endParaRPr lang="zh-CN" altLang="en-US" dirty="0" smtClean="0"/>
          </a:p>
        </p:txBody>
      </p:sp>
      <p:sp>
        <p:nvSpPr>
          <p:cNvPr id="7171" name="内容占位符 2"/>
          <p:cNvSpPr>
            <a:spLocks noGrp="1"/>
          </p:cNvSpPr>
          <p:nvPr>
            <p:ph idx="1"/>
          </p:nvPr>
        </p:nvSpPr>
        <p:spPr>
          <a:xfrm>
            <a:off x="1981201" y="4221089"/>
            <a:ext cx="3220183" cy="792088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 dirty="0" smtClean="0"/>
              <a:t>Direct Indexing</a:t>
            </a:r>
            <a:endParaRPr lang="zh-CN" altLang="en-US" sz="2800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49" y="1772817"/>
            <a:ext cx="5866667" cy="2152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1" y="4221088"/>
            <a:ext cx="3785461" cy="232056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 rot="20340000">
            <a:off x="6233674" y="4706611"/>
            <a:ext cx="1895416" cy="1000304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8749942" y="4783613"/>
                <a:ext cx="822879" cy="14773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9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zh-CN" altLang="en-US" sz="96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9942" y="4783613"/>
                <a:ext cx="822879" cy="14773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48" y="1796969"/>
            <a:ext cx="6076190" cy="2142857"/>
          </a:xfrm>
          <a:prstGeom prst="rect">
            <a:avLst/>
          </a:prstGeom>
        </p:spPr>
      </p:pic>
      <p:sp>
        <p:nvSpPr>
          <p:cNvPr id="12" name="内容占位符 2"/>
          <p:cNvSpPr txBox="1">
            <a:spLocks/>
          </p:cNvSpPr>
          <p:nvPr/>
        </p:nvSpPr>
        <p:spPr bwMode="auto">
          <a:xfrm>
            <a:off x="1981201" y="4232556"/>
            <a:ext cx="3631623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800">
                <a:solidFill>
                  <a:srgbClr val="4141B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28600" lvl="0" indent="-182880" eaLnBrk="1" fontAlgn="auto" hangingPunct="1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DF5327"/>
              </a:buClr>
              <a:buSzPct val="80000"/>
              <a:buFont typeface="Corbel" pitchFamily="34" charset="0"/>
              <a:buChar char="•"/>
            </a:pPr>
            <a:r>
              <a:rPr lang="en-US" altLang="zh-CN" dirty="0" err="1" smtClean="0">
                <a:solidFill>
                  <a:srgbClr val="DF5327"/>
                </a:solidFill>
              </a:rPr>
              <a:t>AQUAdex</a:t>
            </a:r>
            <a:endParaRPr lang="zh-CN" altLang="en-US" dirty="0">
              <a:solidFill>
                <a:srgbClr val="DF5327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935760" y="1811145"/>
            <a:ext cx="1008112" cy="17760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6473049" y="1810858"/>
            <a:ext cx="432048" cy="17760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44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7171" grpId="2" build="p"/>
      <p:bldP spid="6" grpId="0" animBg="1"/>
      <p:bldP spid="7" grpId="0"/>
      <p:bldP spid="12" grpId="0"/>
      <p:bldP spid="10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Sky Partitioning with </a:t>
            </a:r>
            <a:r>
              <a:rPr lang="en-US" altLang="zh-CN" dirty="0" err="1" smtClean="0"/>
              <a:t>HEAPlix</a:t>
            </a:r>
            <a:endParaRPr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669075" y="2057400"/>
            <a:ext cx="3702413" cy="4022725"/>
          </a:xfrm>
          <a:prstGeom prst="rect">
            <a:avLst/>
          </a:prstGeom>
        </p:spPr>
      </p:pic>
      <p:pic>
        <p:nvPicPr>
          <p:cNvPr id="7" name="内容占位符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084" y="1988840"/>
            <a:ext cx="3118542" cy="3600000"/>
          </a:xfrm>
        </p:spPr>
      </p:pic>
      <p:grpSp>
        <p:nvGrpSpPr>
          <p:cNvPr id="12" name="组合 11"/>
          <p:cNvGrpSpPr/>
          <p:nvPr/>
        </p:nvGrpSpPr>
        <p:grpSpPr>
          <a:xfrm>
            <a:off x="6388554" y="5574112"/>
            <a:ext cx="3481101" cy="919876"/>
            <a:chOff x="2901254" y="5877272"/>
            <a:chExt cx="3481101" cy="919876"/>
          </a:xfrm>
        </p:grpSpPr>
        <p:sp>
          <p:nvSpPr>
            <p:cNvPr id="9" name="椭圆 8"/>
            <p:cNvSpPr/>
            <p:nvPr/>
          </p:nvSpPr>
          <p:spPr>
            <a:xfrm>
              <a:off x="2901254" y="6153302"/>
              <a:ext cx="360040" cy="36004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5014203" y="5877272"/>
              <a:ext cx="1368152" cy="9198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虚尾箭头 10"/>
            <p:cNvSpPr/>
            <p:nvPr/>
          </p:nvSpPr>
          <p:spPr>
            <a:xfrm>
              <a:off x="3563888" y="6153302"/>
              <a:ext cx="1224136" cy="363928"/>
            </a:xfrm>
            <a:prstGeom prst="striped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077087" y="3849184"/>
            <a:ext cx="1208966" cy="957261"/>
            <a:chOff x="6553086" y="3849183"/>
            <a:chExt cx="1208966" cy="957261"/>
          </a:xfrm>
        </p:grpSpPr>
        <p:sp>
          <p:nvSpPr>
            <p:cNvPr id="13" name="矩形 12"/>
            <p:cNvSpPr/>
            <p:nvPr/>
          </p:nvSpPr>
          <p:spPr>
            <a:xfrm>
              <a:off x="6804248" y="4149080"/>
              <a:ext cx="720080" cy="2880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605104" y="4437112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/>
                <a:t>B</a:t>
              </a:r>
              <a:endParaRPr lang="zh-CN" altLang="en-US" b="1" dirty="0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431512" y="3889280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/>
                <a:t>D</a:t>
              </a:r>
              <a:endParaRPr lang="zh-CN" altLang="en-US" b="1" dirty="0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426482" y="4365264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/>
                <a:t>C</a:t>
              </a:r>
              <a:endParaRPr lang="zh-CN" altLang="en-US" b="1" dirty="0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553086" y="3964414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/>
                <a:t>A</a:t>
              </a:r>
              <a:endParaRPr lang="zh-CN" altLang="en-US" b="1" dirty="0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7015850" y="3849183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/>
                <a:t>E</a:t>
              </a:r>
              <a:endParaRPr lang="zh-CN" alt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4240730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Experimental Results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/>
              <a:t>Indexing building overhead</a:t>
            </a:r>
            <a:endParaRPr lang="en-US" altLang="zh-CN" sz="2800" dirty="0"/>
          </a:p>
          <a:p>
            <a:endParaRPr lang="en-US" altLang="zh-CN" sz="2800" dirty="0" smtClean="0"/>
          </a:p>
          <a:p>
            <a:endParaRPr lang="en-US" altLang="zh-CN" sz="2800" dirty="0"/>
          </a:p>
          <a:p>
            <a:r>
              <a:rPr lang="en-US" altLang="zh-CN" sz="2800" dirty="0" smtClean="0"/>
              <a:t>Within acceptable range</a:t>
            </a:r>
          </a:p>
          <a:p>
            <a:r>
              <a:rPr lang="en-US" altLang="zh-CN" sz="2800" dirty="0" smtClean="0"/>
              <a:t>Only a one-time thing</a:t>
            </a:r>
          </a:p>
          <a:p>
            <a:r>
              <a:rPr lang="en-US" altLang="zh-CN" sz="2800" dirty="0" smtClean="0"/>
              <a:t>Easily expendable</a:t>
            </a:r>
            <a:endParaRPr lang="zh-CN" altLang="en-US" sz="2800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429" y="2444111"/>
            <a:ext cx="7857143" cy="12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0230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Experimental Results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1271464" y="2129408"/>
            <a:ext cx="3466728" cy="413775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Partition level </a:t>
            </a:r>
            <a:r>
              <a:rPr lang="en-US" altLang="zh-CN" sz="2800" b="1" i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Image size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Target size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476672"/>
            <a:ext cx="5256584" cy="597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7369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Experimental Results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1143000" y="1844824"/>
            <a:ext cx="9872871" cy="4251176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Query Performance</a:t>
            </a:r>
            <a:endParaRPr lang="zh-CN" altLang="en-US" sz="28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83" y="2276872"/>
            <a:ext cx="6336704" cy="422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8788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基础">
  <a:themeElements>
    <a:clrScheme name="基础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基础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基础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TM03457444[[fn=基础]]</Template>
  <TotalTime>2467</TotalTime>
  <Words>381</Words>
  <Application>Microsoft Office PowerPoint</Application>
  <PresentationFormat>宽屏</PresentationFormat>
  <Paragraphs>90</Paragraphs>
  <Slides>11</Slides>
  <Notes>8</Notes>
  <HiddenSlides>1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等线</vt:lpstr>
      <vt:lpstr>宋体</vt:lpstr>
      <vt:lpstr>微软雅黑</vt:lpstr>
      <vt:lpstr>Arial</vt:lpstr>
      <vt:lpstr>Calibri</vt:lpstr>
      <vt:lpstr>Cambria Math</vt:lpstr>
      <vt:lpstr>Corbel</vt:lpstr>
      <vt:lpstr>基础</vt:lpstr>
      <vt:lpstr>AQUAdex: A Highly Efficient Indexing and Retrieving Method for Astronomical Big Data of Time Series Images</vt:lpstr>
      <vt:lpstr>Outline</vt:lpstr>
      <vt:lpstr>Background</vt:lpstr>
      <vt:lpstr>Related Work</vt:lpstr>
      <vt:lpstr>Querying for Time Series Images</vt:lpstr>
      <vt:lpstr>Sky Partitioning with HEAPlix</vt:lpstr>
      <vt:lpstr>Experimental Results</vt:lpstr>
      <vt:lpstr>Experimental Results</vt:lpstr>
      <vt:lpstr>Experimental Results</vt:lpstr>
      <vt:lpstr>Conclusion &amp; Future Work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 3-Point Correlation Function Approximation on GPU</dc:title>
  <dc:creator>Xinlv</dc:creator>
  <cp:lastModifiedBy>Thomas.Z.Hong</cp:lastModifiedBy>
  <cp:revision>73</cp:revision>
  <dcterms:created xsi:type="dcterms:W3CDTF">2015-09-19T01:29:16Z</dcterms:created>
  <dcterms:modified xsi:type="dcterms:W3CDTF">2015-11-27T04:04:48Z</dcterms:modified>
</cp:coreProperties>
</file>