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256" r:id="rId2"/>
    <p:sldId id="295" r:id="rId3"/>
    <p:sldId id="296" r:id="rId4"/>
    <p:sldId id="297" r:id="rId5"/>
    <p:sldId id="299" r:id="rId6"/>
    <p:sldId id="300" r:id="rId7"/>
    <p:sldId id="302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6" r:id="rId30"/>
    <p:sldId id="325" r:id="rId31"/>
    <p:sldId id="327" r:id="rId32"/>
    <p:sldId id="328" r:id="rId33"/>
    <p:sldId id="329" r:id="rId34"/>
    <p:sldId id="330" r:id="rId35"/>
    <p:sldId id="331" r:id="rId36"/>
    <p:sldId id="332" r:id="rId3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DEB03"/>
    <a:srgbClr val="E0E656"/>
    <a:srgbClr val="FF3300"/>
    <a:srgbClr val="990000"/>
    <a:srgbClr val="660033"/>
    <a:srgbClr val="660335"/>
    <a:srgbClr val="07918A"/>
    <a:srgbClr val="9933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5" autoAdjust="0"/>
    <p:restoredTop sz="94660"/>
  </p:normalViewPr>
  <p:slideViewPr>
    <p:cSldViewPr snapToGrid="0">
      <p:cViewPr>
        <p:scale>
          <a:sx n="102" d="100"/>
          <a:sy n="102" d="100"/>
        </p:scale>
        <p:origin x="-480" y="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94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1887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278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o We A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1082975"/>
            <a:ext cx="2635250" cy="1922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08750" y="1082975"/>
            <a:ext cx="2635250" cy="1922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Oval 19"/>
          <p:cNvSpPr/>
          <p:nvPr userDrawn="1"/>
        </p:nvSpPr>
        <p:spPr>
          <a:xfrm>
            <a:off x="8626559" y="129913"/>
            <a:ext cx="349774" cy="349774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916829" y="4598766"/>
            <a:ext cx="7315200" cy="0"/>
          </a:xfrm>
          <a:prstGeom prst="line">
            <a:avLst/>
          </a:prstGeom>
          <a:ln w="635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 userDrawn="1"/>
        </p:nvGrpSpPr>
        <p:grpSpPr>
          <a:xfrm>
            <a:off x="7913935" y="4680685"/>
            <a:ext cx="318099" cy="317129"/>
            <a:chOff x="6507897" y="2827842"/>
            <a:chExt cx="1041400" cy="1038225"/>
          </a:xfrm>
          <a:solidFill>
            <a:schemeClr val="bg2">
              <a:lumMod val="50000"/>
            </a:schemeClr>
          </a:solidFill>
        </p:grpSpPr>
        <p:sp>
          <p:nvSpPr>
            <p:cNvPr id="46" name="Freeform 5">
              <a:hlinkClick r:id="" action="ppaction://hlinkshowjump?jump=nextslide"/>
            </p:cNvPr>
            <p:cNvSpPr>
              <a:spLocks noEditPoints="1"/>
            </p:cNvSpPr>
            <p:nvPr/>
          </p:nvSpPr>
          <p:spPr bwMode="auto">
            <a:xfrm>
              <a:off x="6507897" y="2827842"/>
              <a:ext cx="1041400" cy="1038225"/>
            </a:xfrm>
            <a:custGeom>
              <a:avLst/>
              <a:gdLst>
                <a:gd name="T0" fmla="*/ 263 w 274"/>
                <a:gd name="T1" fmla="*/ 84 h 274"/>
                <a:gd name="T2" fmla="*/ 190 w 274"/>
                <a:gd name="T3" fmla="*/ 11 h 274"/>
                <a:gd name="T4" fmla="*/ 137 w 274"/>
                <a:gd name="T5" fmla="*/ 0 h 274"/>
                <a:gd name="T6" fmla="*/ 84 w 274"/>
                <a:gd name="T7" fmla="*/ 11 h 274"/>
                <a:gd name="T8" fmla="*/ 11 w 274"/>
                <a:gd name="T9" fmla="*/ 84 h 274"/>
                <a:gd name="T10" fmla="*/ 0 w 274"/>
                <a:gd name="T11" fmla="*/ 137 h 274"/>
                <a:gd name="T12" fmla="*/ 11 w 274"/>
                <a:gd name="T13" fmla="*/ 190 h 274"/>
                <a:gd name="T14" fmla="*/ 84 w 274"/>
                <a:gd name="T15" fmla="*/ 263 h 274"/>
                <a:gd name="T16" fmla="*/ 137 w 274"/>
                <a:gd name="T17" fmla="*/ 274 h 274"/>
                <a:gd name="T18" fmla="*/ 190 w 274"/>
                <a:gd name="T19" fmla="*/ 263 h 274"/>
                <a:gd name="T20" fmla="*/ 263 w 274"/>
                <a:gd name="T21" fmla="*/ 190 h 274"/>
                <a:gd name="T22" fmla="*/ 274 w 274"/>
                <a:gd name="T23" fmla="*/ 137 h 274"/>
                <a:gd name="T24" fmla="*/ 263 w 274"/>
                <a:gd name="T25" fmla="*/ 84 h 274"/>
                <a:gd name="T26" fmla="*/ 242 w 274"/>
                <a:gd name="T27" fmla="*/ 198 h 274"/>
                <a:gd name="T28" fmla="*/ 197 w 274"/>
                <a:gd name="T29" fmla="*/ 241 h 274"/>
                <a:gd name="T30" fmla="*/ 137 w 274"/>
                <a:gd name="T31" fmla="*/ 258 h 274"/>
                <a:gd name="T32" fmla="*/ 90 w 274"/>
                <a:gd name="T33" fmla="*/ 248 h 274"/>
                <a:gd name="T34" fmla="*/ 52 w 274"/>
                <a:gd name="T35" fmla="*/ 222 h 274"/>
                <a:gd name="T36" fmla="*/ 26 w 274"/>
                <a:gd name="T37" fmla="*/ 184 h 274"/>
                <a:gd name="T38" fmla="*/ 17 w 274"/>
                <a:gd name="T39" fmla="*/ 137 h 274"/>
                <a:gd name="T40" fmla="*/ 33 w 274"/>
                <a:gd name="T41" fmla="*/ 77 h 274"/>
                <a:gd name="T42" fmla="*/ 77 w 274"/>
                <a:gd name="T43" fmla="*/ 33 h 274"/>
                <a:gd name="T44" fmla="*/ 137 w 274"/>
                <a:gd name="T45" fmla="*/ 16 h 274"/>
                <a:gd name="T46" fmla="*/ 197 w 274"/>
                <a:gd name="T47" fmla="*/ 33 h 274"/>
                <a:gd name="T48" fmla="*/ 242 w 274"/>
                <a:gd name="T49" fmla="*/ 77 h 274"/>
                <a:gd name="T50" fmla="*/ 258 w 274"/>
                <a:gd name="T51" fmla="*/ 137 h 274"/>
                <a:gd name="T52" fmla="*/ 242 w 274"/>
                <a:gd name="T53" fmla="*/ 198 h 274"/>
                <a:gd name="T54" fmla="*/ 242 w 274"/>
                <a:gd name="T55" fmla="*/ 198 h 274"/>
                <a:gd name="T56" fmla="*/ 242 w 274"/>
                <a:gd name="T57" fmla="*/ 19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4" h="274">
                  <a:moveTo>
                    <a:pt x="263" y="84"/>
                  </a:moveTo>
                  <a:cubicBezTo>
                    <a:pt x="249" y="50"/>
                    <a:pt x="224" y="25"/>
                    <a:pt x="190" y="11"/>
                  </a:cubicBezTo>
                  <a:cubicBezTo>
                    <a:pt x="173" y="4"/>
                    <a:pt x="156" y="0"/>
                    <a:pt x="137" y="0"/>
                  </a:cubicBezTo>
                  <a:cubicBezTo>
                    <a:pt x="118" y="0"/>
                    <a:pt x="101" y="4"/>
                    <a:pt x="84" y="11"/>
                  </a:cubicBezTo>
                  <a:cubicBezTo>
                    <a:pt x="50" y="25"/>
                    <a:pt x="25" y="50"/>
                    <a:pt x="11" y="84"/>
                  </a:cubicBezTo>
                  <a:cubicBezTo>
                    <a:pt x="4" y="101"/>
                    <a:pt x="0" y="118"/>
                    <a:pt x="0" y="137"/>
                  </a:cubicBezTo>
                  <a:cubicBezTo>
                    <a:pt x="0" y="156"/>
                    <a:pt x="4" y="173"/>
                    <a:pt x="11" y="190"/>
                  </a:cubicBezTo>
                  <a:cubicBezTo>
                    <a:pt x="25" y="224"/>
                    <a:pt x="50" y="249"/>
                    <a:pt x="84" y="263"/>
                  </a:cubicBezTo>
                  <a:cubicBezTo>
                    <a:pt x="101" y="271"/>
                    <a:pt x="118" y="274"/>
                    <a:pt x="137" y="274"/>
                  </a:cubicBezTo>
                  <a:cubicBezTo>
                    <a:pt x="156" y="274"/>
                    <a:pt x="173" y="270"/>
                    <a:pt x="190" y="263"/>
                  </a:cubicBezTo>
                  <a:cubicBezTo>
                    <a:pt x="224" y="249"/>
                    <a:pt x="249" y="224"/>
                    <a:pt x="263" y="190"/>
                  </a:cubicBezTo>
                  <a:cubicBezTo>
                    <a:pt x="271" y="173"/>
                    <a:pt x="274" y="156"/>
                    <a:pt x="274" y="137"/>
                  </a:cubicBezTo>
                  <a:cubicBezTo>
                    <a:pt x="274" y="118"/>
                    <a:pt x="271" y="101"/>
                    <a:pt x="263" y="84"/>
                  </a:cubicBezTo>
                  <a:close/>
                  <a:moveTo>
                    <a:pt x="242" y="198"/>
                  </a:moveTo>
                  <a:cubicBezTo>
                    <a:pt x="231" y="216"/>
                    <a:pt x="216" y="231"/>
                    <a:pt x="197" y="241"/>
                  </a:cubicBezTo>
                  <a:cubicBezTo>
                    <a:pt x="179" y="252"/>
                    <a:pt x="159" y="258"/>
                    <a:pt x="137" y="258"/>
                  </a:cubicBezTo>
                  <a:cubicBezTo>
                    <a:pt x="121" y="258"/>
                    <a:pt x="105" y="255"/>
                    <a:pt x="90" y="248"/>
                  </a:cubicBezTo>
                  <a:cubicBezTo>
                    <a:pt x="75" y="242"/>
                    <a:pt x="62" y="233"/>
                    <a:pt x="52" y="222"/>
                  </a:cubicBezTo>
                  <a:cubicBezTo>
                    <a:pt x="41" y="212"/>
                    <a:pt x="32" y="199"/>
                    <a:pt x="26" y="184"/>
                  </a:cubicBezTo>
                  <a:cubicBezTo>
                    <a:pt x="20" y="169"/>
                    <a:pt x="17" y="153"/>
                    <a:pt x="17" y="137"/>
                  </a:cubicBezTo>
                  <a:cubicBezTo>
                    <a:pt x="17" y="115"/>
                    <a:pt x="22" y="95"/>
                    <a:pt x="33" y="77"/>
                  </a:cubicBezTo>
                  <a:cubicBezTo>
                    <a:pt x="43" y="58"/>
                    <a:pt x="58" y="43"/>
                    <a:pt x="77" y="33"/>
                  </a:cubicBezTo>
                  <a:cubicBezTo>
                    <a:pt x="95" y="22"/>
                    <a:pt x="115" y="16"/>
                    <a:pt x="137" y="16"/>
                  </a:cubicBezTo>
                  <a:cubicBezTo>
                    <a:pt x="159" y="16"/>
                    <a:pt x="179" y="22"/>
                    <a:pt x="197" y="33"/>
                  </a:cubicBezTo>
                  <a:cubicBezTo>
                    <a:pt x="216" y="44"/>
                    <a:pt x="231" y="58"/>
                    <a:pt x="242" y="77"/>
                  </a:cubicBezTo>
                  <a:cubicBezTo>
                    <a:pt x="252" y="95"/>
                    <a:pt x="258" y="115"/>
                    <a:pt x="258" y="137"/>
                  </a:cubicBezTo>
                  <a:cubicBezTo>
                    <a:pt x="258" y="159"/>
                    <a:pt x="252" y="179"/>
                    <a:pt x="242" y="198"/>
                  </a:cubicBezTo>
                  <a:close/>
                  <a:moveTo>
                    <a:pt x="242" y="198"/>
                  </a:moveTo>
                  <a:cubicBezTo>
                    <a:pt x="242" y="198"/>
                    <a:pt x="242" y="198"/>
                    <a:pt x="242" y="1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47" name="Freeform 6">
              <a:hlinkClick r:id="" action="ppaction://hlinkshowjump?jump=nextslide"/>
            </p:cNvPr>
            <p:cNvSpPr>
              <a:spLocks noEditPoints="1"/>
            </p:cNvSpPr>
            <p:nvPr/>
          </p:nvSpPr>
          <p:spPr bwMode="auto">
            <a:xfrm>
              <a:off x="6911122" y="3032630"/>
              <a:ext cx="346075" cy="625475"/>
            </a:xfrm>
            <a:custGeom>
              <a:avLst/>
              <a:gdLst>
                <a:gd name="T0" fmla="*/ 15 w 91"/>
                <a:gd name="T1" fmla="*/ 4 h 165"/>
                <a:gd name="T2" fmla="*/ 3 w 91"/>
                <a:gd name="T3" fmla="*/ 3 h 165"/>
                <a:gd name="T4" fmla="*/ 3 w 91"/>
                <a:gd name="T5" fmla="*/ 15 h 165"/>
                <a:gd name="T6" fmla="*/ 70 w 91"/>
                <a:gd name="T7" fmla="*/ 84 h 165"/>
                <a:gd name="T8" fmla="*/ 3 w 91"/>
                <a:gd name="T9" fmla="*/ 151 h 165"/>
                <a:gd name="T10" fmla="*/ 3 w 91"/>
                <a:gd name="T11" fmla="*/ 162 h 165"/>
                <a:gd name="T12" fmla="*/ 9 w 91"/>
                <a:gd name="T13" fmla="*/ 165 h 165"/>
                <a:gd name="T14" fmla="*/ 15 w 91"/>
                <a:gd name="T15" fmla="*/ 162 h 165"/>
                <a:gd name="T16" fmla="*/ 88 w 91"/>
                <a:gd name="T17" fmla="*/ 90 h 165"/>
                <a:gd name="T18" fmla="*/ 88 w 91"/>
                <a:gd name="T19" fmla="*/ 78 h 165"/>
                <a:gd name="T20" fmla="*/ 15 w 91"/>
                <a:gd name="T21" fmla="*/ 4 h 165"/>
                <a:gd name="T22" fmla="*/ 15 w 91"/>
                <a:gd name="T23" fmla="*/ 4 h 165"/>
                <a:gd name="T24" fmla="*/ 15 w 91"/>
                <a:gd name="T25" fmla="*/ 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65">
                  <a:moveTo>
                    <a:pt x="15" y="4"/>
                  </a:moveTo>
                  <a:cubicBezTo>
                    <a:pt x="12" y="0"/>
                    <a:pt x="6" y="0"/>
                    <a:pt x="3" y="3"/>
                  </a:cubicBezTo>
                  <a:cubicBezTo>
                    <a:pt x="0" y="7"/>
                    <a:pt x="0" y="12"/>
                    <a:pt x="3" y="1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0" y="154"/>
                    <a:pt x="0" y="159"/>
                    <a:pt x="3" y="162"/>
                  </a:cubicBezTo>
                  <a:cubicBezTo>
                    <a:pt x="5" y="164"/>
                    <a:pt x="7" y="165"/>
                    <a:pt x="9" y="165"/>
                  </a:cubicBezTo>
                  <a:cubicBezTo>
                    <a:pt x="11" y="165"/>
                    <a:pt x="13" y="164"/>
                    <a:pt x="15" y="162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1" y="87"/>
                    <a:pt x="91" y="81"/>
                    <a:pt x="88" y="78"/>
                  </a:cubicBezTo>
                  <a:lnTo>
                    <a:pt x="15" y="4"/>
                  </a:ln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48" name="Group 47"/>
          <p:cNvGrpSpPr/>
          <p:nvPr userDrawn="1"/>
        </p:nvGrpSpPr>
        <p:grpSpPr>
          <a:xfrm flipH="1">
            <a:off x="7544209" y="4680685"/>
            <a:ext cx="317613" cy="317129"/>
            <a:chOff x="5281244" y="2827842"/>
            <a:chExt cx="1039812" cy="1038225"/>
          </a:xfrm>
          <a:solidFill>
            <a:schemeClr val="bg2">
              <a:lumMod val="50000"/>
            </a:schemeClr>
          </a:solidFill>
        </p:grpSpPr>
        <p:sp>
          <p:nvSpPr>
            <p:cNvPr id="49" name="Freeform 10">
              <a:hlinkClick r:id="" action="ppaction://hlinkshowjump?jump=previousslide"/>
            </p:cNvPr>
            <p:cNvSpPr>
              <a:spLocks noEditPoints="1"/>
            </p:cNvSpPr>
            <p:nvPr/>
          </p:nvSpPr>
          <p:spPr bwMode="auto">
            <a:xfrm>
              <a:off x="5281244" y="2827842"/>
              <a:ext cx="1039812" cy="1038225"/>
            </a:xfrm>
            <a:custGeom>
              <a:avLst/>
              <a:gdLst>
                <a:gd name="T0" fmla="*/ 263 w 274"/>
                <a:gd name="T1" fmla="*/ 84 h 274"/>
                <a:gd name="T2" fmla="*/ 190 w 274"/>
                <a:gd name="T3" fmla="*/ 11 h 274"/>
                <a:gd name="T4" fmla="*/ 137 w 274"/>
                <a:gd name="T5" fmla="*/ 0 h 274"/>
                <a:gd name="T6" fmla="*/ 84 w 274"/>
                <a:gd name="T7" fmla="*/ 11 h 274"/>
                <a:gd name="T8" fmla="*/ 11 w 274"/>
                <a:gd name="T9" fmla="*/ 84 h 274"/>
                <a:gd name="T10" fmla="*/ 0 w 274"/>
                <a:gd name="T11" fmla="*/ 137 h 274"/>
                <a:gd name="T12" fmla="*/ 11 w 274"/>
                <a:gd name="T13" fmla="*/ 190 h 274"/>
                <a:gd name="T14" fmla="*/ 84 w 274"/>
                <a:gd name="T15" fmla="*/ 263 h 274"/>
                <a:gd name="T16" fmla="*/ 137 w 274"/>
                <a:gd name="T17" fmla="*/ 274 h 274"/>
                <a:gd name="T18" fmla="*/ 190 w 274"/>
                <a:gd name="T19" fmla="*/ 263 h 274"/>
                <a:gd name="T20" fmla="*/ 263 w 274"/>
                <a:gd name="T21" fmla="*/ 190 h 274"/>
                <a:gd name="T22" fmla="*/ 274 w 274"/>
                <a:gd name="T23" fmla="*/ 137 h 274"/>
                <a:gd name="T24" fmla="*/ 263 w 274"/>
                <a:gd name="T25" fmla="*/ 84 h 274"/>
                <a:gd name="T26" fmla="*/ 242 w 274"/>
                <a:gd name="T27" fmla="*/ 198 h 274"/>
                <a:gd name="T28" fmla="*/ 197 w 274"/>
                <a:gd name="T29" fmla="*/ 241 h 274"/>
                <a:gd name="T30" fmla="*/ 137 w 274"/>
                <a:gd name="T31" fmla="*/ 258 h 274"/>
                <a:gd name="T32" fmla="*/ 90 w 274"/>
                <a:gd name="T33" fmla="*/ 248 h 274"/>
                <a:gd name="T34" fmla="*/ 52 w 274"/>
                <a:gd name="T35" fmla="*/ 222 h 274"/>
                <a:gd name="T36" fmla="*/ 26 w 274"/>
                <a:gd name="T37" fmla="*/ 184 h 274"/>
                <a:gd name="T38" fmla="*/ 17 w 274"/>
                <a:gd name="T39" fmla="*/ 137 h 274"/>
                <a:gd name="T40" fmla="*/ 33 w 274"/>
                <a:gd name="T41" fmla="*/ 77 h 274"/>
                <a:gd name="T42" fmla="*/ 77 w 274"/>
                <a:gd name="T43" fmla="*/ 33 h 274"/>
                <a:gd name="T44" fmla="*/ 137 w 274"/>
                <a:gd name="T45" fmla="*/ 16 h 274"/>
                <a:gd name="T46" fmla="*/ 197 w 274"/>
                <a:gd name="T47" fmla="*/ 33 h 274"/>
                <a:gd name="T48" fmla="*/ 242 w 274"/>
                <a:gd name="T49" fmla="*/ 77 h 274"/>
                <a:gd name="T50" fmla="*/ 258 w 274"/>
                <a:gd name="T51" fmla="*/ 137 h 274"/>
                <a:gd name="T52" fmla="*/ 242 w 274"/>
                <a:gd name="T53" fmla="*/ 198 h 274"/>
                <a:gd name="T54" fmla="*/ 242 w 274"/>
                <a:gd name="T55" fmla="*/ 198 h 274"/>
                <a:gd name="T56" fmla="*/ 242 w 274"/>
                <a:gd name="T57" fmla="*/ 198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74" h="274">
                  <a:moveTo>
                    <a:pt x="263" y="84"/>
                  </a:moveTo>
                  <a:cubicBezTo>
                    <a:pt x="249" y="50"/>
                    <a:pt x="224" y="25"/>
                    <a:pt x="190" y="11"/>
                  </a:cubicBezTo>
                  <a:cubicBezTo>
                    <a:pt x="173" y="4"/>
                    <a:pt x="156" y="0"/>
                    <a:pt x="137" y="0"/>
                  </a:cubicBezTo>
                  <a:cubicBezTo>
                    <a:pt x="118" y="0"/>
                    <a:pt x="101" y="4"/>
                    <a:pt x="84" y="11"/>
                  </a:cubicBezTo>
                  <a:cubicBezTo>
                    <a:pt x="50" y="25"/>
                    <a:pt x="25" y="50"/>
                    <a:pt x="11" y="84"/>
                  </a:cubicBezTo>
                  <a:cubicBezTo>
                    <a:pt x="4" y="101"/>
                    <a:pt x="0" y="118"/>
                    <a:pt x="0" y="137"/>
                  </a:cubicBezTo>
                  <a:cubicBezTo>
                    <a:pt x="0" y="156"/>
                    <a:pt x="4" y="173"/>
                    <a:pt x="11" y="190"/>
                  </a:cubicBezTo>
                  <a:cubicBezTo>
                    <a:pt x="25" y="224"/>
                    <a:pt x="50" y="249"/>
                    <a:pt x="84" y="263"/>
                  </a:cubicBezTo>
                  <a:cubicBezTo>
                    <a:pt x="101" y="271"/>
                    <a:pt x="118" y="274"/>
                    <a:pt x="137" y="274"/>
                  </a:cubicBezTo>
                  <a:cubicBezTo>
                    <a:pt x="156" y="274"/>
                    <a:pt x="173" y="270"/>
                    <a:pt x="190" y="263"/>
                  </a:cubicBezTo>
                  <a:cubicBezTo>
                    <a:pt x="224" y="249"/>
                    <a:pt x="249" y="224"/>
                    <a:pt x="263" y="190"/>
                  </a:cubicBezTo>
                  <a:cubicBezTo>
                    <a:pt x="271" y="173"/>
                    <a:pt x="274" y="156"/>
                    <a:pt x="274" y="137"/>
                  </a:cubicBezTo>
                  <a:cubicBezTo>
                    <a:pt x="274" y="118"/>
                    <a:pt x="271" y="101"/>
                    <a:pt x="263" y="84"/>
                  </a:cubicBezTo>
                  <a:close/>
                  <a:moveTo>
                    <a:pt x="242" y="198"/>
                  </a:moveTo>
                  <a:cubicBezTo>
                    <a:pt x="231" y="216"/>
                    <a:pt x="216" y="231"/>
                    <a:pt x="197" y="241"/>
                  </a:cubicBezTo>
                  <a:cubicBezTo>
                    <a:pt x="179" y="252"/>
                    <a:pt x="159" y="258"/>
                    <a:pt x="137" y="258"/>
                  </a:cubicBezTo>
                  <a:cubicBezTo>
                    <a:pt x="121" y="258"/>
                    <a:pt x="105" y="255"/>
                    <a:pt x="90" y="248"/>
                  </a:cubicBezTo>
                  <a:cubicBezTo>
                    <a:pt x="75" y="242"/>
                    <a:pt x="62" y="233"/>
                    <a:pt x="52" y="222"/>
                  </a:cubicBezTo>
                  <a:cubicBezTo>
                    <a:pt x="41" y="212"/>
                    <a:pt x="32" y="199"/>
                    <a:pt x="26" y="184"/>
                  </a:cubicBezTo>
                  <a:cubicBezTo>
                    <a:pt x="20" y="169"/>
                    <a:pt x="17" y="153"/>
                    <a:pt x="17" y="137"/>
                  </a:cubicBezTo>
                  <a:cubicBezTo>
                    <a:pt x="17" y="115"/>
                    <a:pt x="22" y="95"/>
                    <a:pt x="33" y="77"/>
                  </a:cubicBezTo>
                  <a:cubicBezTo>
                    <a:pt x="43" y="58"/>
                    <a:pt x="58" y="43"/>
                    <a:pt x="77" y="33"/>
                  </a:cubicBezTo>
                  <a:cubicBezTo>
                    <a:pt x="95" y="22"/>
                    <a:pt x="115" y="16"/>
                    <a:pt x="137" y="16"/>
                  </a:cubicBezTo>
                  <a:cubicBezTo>
                    <a:pt x="159" y="16"/>
                    <a:pt x="179" y="22"/>
                    <a:pt x="197" y="33"/>
                  </a:cubicBezTo>
                  <a:cubicBezTo>
                    <a:pt x="216" y="44"/>
                    <a:pt x="231" y="58"/>
                    <a:pt x="242" y="77"/>
                  </a:cubicBezTo>
                  <a:cubicBezTo>
                    <a:pt x="252" y="95"/>
                    <a:pt x="258" y="115"/>
                    <a:pt x="258" y="137"/>
                  </a:cubicBezTo>
                  <a:cubicBezTo>
                    <a:pt x="258" y="159"/>
                    <a:pt x="252" y="179"/>
                    <a:pt x="242" y="198"/>
                  </a:cubicBezTo>
                  <a:close/>
                  <a:moveTo>
                    <a:pt x="242" y="198"/>
                  </a:moveTo>
                  <a:cubicBezTo>
                    <a:pt x="242" y="198"/>
                    <a:pt x="242" y="198"/>
                    <a:pt x="242" y="19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50" name="Freeform 11">
              <a:hlinkClick r:id="" action="ppaction://hlinkshowjump?jump=previousslide"/>
            </p:cNvPr>
            <p:cNvSpPr>
              <a:spLocks noEditPoints="1"/>
            </p:cNvSpPr>
            <p:nvPr/>
          </p:nvSpPr>
          <p:spPr bwMode="auto">
            <a:xfrm>
              <a:off x="5684469" y="3032630"/>
              <a:ext cx="344487" cy="625475"/>
            </a:xfrm>
            <a:custGeom>
              <a:avLst/>
              <a:gdLst>
                <a:gd name="T0" fmla="*/ 15 w 91"/>
                <a:gd name="T1" fmla="*/ 4 h 165"/>
                <a:gd name="T2" fmla="*/ 3 w 91"/>
                <a:gd name="T3" fmla="*/ 3 h 165"/>
                <a:gd name="T4" fmla="*/ 3 w 91"/>
                <a:gd name="T5" fmla="*/ 15 h 165"/>
                <a:gd name="T6" fmla="*/ 70 w 91"/>
                <a:gd name="T7" fmla="*/ 84 h 165"/>
                <a:gd name="T8" fmla="*/ 3 w 91"/>
                <a:gd name="T9" fmla="*/ 151 h 165"/>
                <a:gd name="T10" fmla="*/ 3 w 91"/>
                <a:gd name="T11" fmla="*/ 162 h 165"/>
                <a:gd name="T12" fmla="*/ 9 w 91"/>
                <a:gd name="T13" fmla="*/ 165 h 165"/>
                <a:gd name="T14" fmla="*/ 15 w 91"/>
                <a:gd name="T15" fmla="*/ 162 h 165"/>
                <a:gd name="T16" fmla="*/ 88 w 91"/>
                <a:gd name="T17" fmla="*/ 90 h 165"/>
                <a:gd name="T18" fmla="*/ 88 w 91"/>
                <a:gd name="T19" fmla="*/ 78 h 165"/>
                <a:gd name="T20" fmla="*/ 15 w 91"/>
                <a:gd name="T21" fmla="*/ 4 h 165"/>
                <a:gd name="T22" fmla="*/ 15 w 91"/>
                <a:gd name="T23" fmla="*/ 4 h 165"/>
                <a:gd name="T24" fmla="*/ 15 w 91"/>
                <a:gd name="T25" fmla="*/ 4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165">
                  <a:moveTo>
                    <a:pt x="15" y="4"/>
                  </a:moveTo>
                  <a:cubicBezTo>
                    <a:pt x="12" y="0"/>
                    <a:pt x="6" y="0"/>
                    <a:pt x="3" y="3"/>
                  </a:cubicBezTo>
                  <a:cubicBezTo>
                    <a:pt x="0" y="7"/>
                    <a:pt x="0" y="12"/>
                    <a:pt x="3" y="15"/>
                  </a:cubicBezTo>
                  <a:cubicBezTo>
                    <a:pt x="70" y="84"/>
                    <a:pt x="70" y="84"/>
                    <a:pt x="70" y="84"/>
                  </a:cubicBezTo>
                  <a:cubicBezTo>
                    <a:pt x="3" y="151"/>
                    <a:pt x="3" y="151"/>
                    <a:pt x="3" y="151"/>
                  </a:cubicBezTo>
                  <a:cubicBezTo>
                    <a:pt x="0" y="154"/>
                    <a:pt x="0" y="159"/>
                    <a:pt x="3" y="162"/>
                  </a:cubicBezTo>
                  <a:cubicBezTo>
                    <a:pt x="5" y="164"/>
                    <a:pt x="7" y="165"/>
                    <a:pt x="9" y="165"/>
                  </a:cubicBezTo>
                  <a:cubicBezTo>
                    <a:pt x="11" y="165"/>
                    <a:pt x="13" y="164"/>
                    <a:pt x="15" y="162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1" y="87"/>
                    <a:pt x="91" y="81"/>
                    <a:pt x="88" y="78"/>
                  </a:cubicBezTo>
                  <a:lnTo>
                    <a:pt x="15" y="4"/>
                  </a:lnTo>
                  <a:close/>
                  <a:moveTo>
                    <a:pt x="15" y="4"/>
                  </a:moveTo>
                  <a:cubicBezTo>
                    <a:pt x="15" y="4"/>
                    <a:pt x="15" y="4"/>
                    <a:pt x="15" y="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sp>
        <p:nvSpPr>
          <p:cNvPr id="51" name="Rectangle 50"/>
          <p:cNvSpPr/>
          <p:nvPr userDrawn="1"/>
        </p:nvSpPr>
        <p:spPr>
          <a:xfrm>
            <a:off x="0" y="5090341"/>
            <a:ext cx="9144000" cy="6251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2" name="Slide Number Placeholder 8"/>
          <p:cNvSpPr txBox="1">
            <a:spLocks/>
          </p:cNvSpPr>
          <p:nvPr userDrawn="1"/>
        </p:nvSpPr>
        <p:spPr>
          <a:xfrm>
            <a:off x="8438788" y="69667"/>
            <a:ext cx="725405" cy="470262"/>
          </a:xfrm>
          <a:prstGeom prst="ellipse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068952F-5E95-44E1-9562-3F7BE09D45B9}" type="slidenum">
              <a:rPr lang="en-US" sz="675" smtClean="0">
                <a:solidFill>
                  <a:schemeClr val="bg1"/>
                </a:solidFill>
              </a:rPr>
              <a:pPr algn="ctr"/>
              <a:t>‹#›</a:t>
            </a:fld>
            <a:endParaRPr lang="en-US" sz="675" dirty="0">
              <a:solidFill>
                <a:schemeClr val="bg1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9" y="4585886"/>
            <a:ext cx="1564608" cy="488463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2822945" y="4716831"/>
            <a:ext cx="349811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25" baseline="0" dirty="0" smtClean="0">
                <a:solidFill>
                  <a:schemeClr val="tx2"/>
                </a:solidFill>
                <a:latin typeface="+mn-ea"/>
                <a:ea typeface="+mn-ea"/>
              </a:rPr>
              <a:t>安全的云服务平台 </a:t>
            </a:r>
            <a:r>
              <a:rPr lang="en-US" sz="825" dirty="0" smtClean="0">
                <a:solidFill>
                  <a:schemeClr val="tx2"/>
                </a:solidFill>
                <a:latin typeface="+mn-ea"/>
                <a:ea typeface="+mn-ea"/>
              </a:rPr>
              <a:t>–</a:t>
            </a:r>
            <a:r>
              <a:rPr lang="en-US" sz="825" baseline="0" dirty="0" smtClean="0">
                <a:solidFill>
                  <a:schemeClr val="tx2"/>
                </a:solidFill>
                <a:latin typeface="+mn-ea"/>
                <a:ea typeface="+mn-ea"/>
              </a:rPr>
              <a:t> www.</a:t>
            </a:r>
            <a:r>
              <a:rPr lang="en-US" altLang="zh-CN" sz="825" baseline="0" dirty="0" smtClean="0">
                <a:solidFill>
                  <a:schemeClr val="tx2"/>
                </a:solidFill>
                <a:latin typeface="+mn-ea"/>
                <a:ea typeface="+mn-ea"/>
              </a:rPr>
              <a:t>casyun.cn</a:t>
            </a:r>
            <a:endParaRPr lang="en-US" sz="825" dirty="0">
              <a:solidFill>
                <a:schemeClr val="tx2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283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0" grpId="0" animBg="1"/>
      <p:bldP spid="20" grpId="1" animBg="1"/>
      <p:bldP spid="20" grpId="2" animBg="1"/>
      <p:bldP spid="20" grpId="3" animBg="1"/>
      <p:bldP spid="20" grpId="4" animBg="1"/>
      <p:bldP spid="20" grpId="5" animBg="1"/>
      <p:bldP spid="20" grpId="6" animBg="1"/>
      <p:bldP spid="20" grpId="7" animBg="1"/>
      <p:bldP spid="51" grpId="0" animBg="1"/>
      <p:bldP spid="51" grpId="1" animBg="1"/>
      <p:bldP spid="51" grpId="2" animBg="1"/>
      <p:bldP spid="51" grpId="3" animBg="1"/>
      <p:bldP spid="51" grpId="4" animBg="1"/>
      <p:bldP spid="51" grpId="5" animBg="1"/>
      <p:bldP spid="51" grpId="6" animBg="1"/>
      <p:bldP spid="51" grpId="7" animBg="1"/>
      <p:bldP spid="52" grpId="0"/>
      <p:bldP spid="52" grpId="1"/>
      <p:bldP spid="52" grpId="2"/>
      <p:bldP spid="52" grpId="3"/>
      <p:bldP spid="52" grpId="4"/>
      <p:bldP spid="52" grpId="5"/>
      <p:bldP spid="52" grpId="6"/>
      <p:bldP spid="52" grpId="7"/>
      <p:bldP spid="24" grpId="0"/>
      <p:bldP spid="24" grpId="1"/>
      <p:bldP spid="24" grpId="2"/>
      <p:bldP spid="24" grpId="3"/>
      <p:bldP spid="24" grpId="4"/>
      <p:bldP spid="24" grpId="5"/>
      <p:bldP spid="24" grpId="6"/>
      <p:bldP spid="24" grpId="7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816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059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681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9086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4687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13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71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0466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DB979-598D-4C8F-973F-05B0870BAF74}" type="datetimeFigureOut">
              <a:rPr lang="zh-CN" altLang="en-US" smtClean="0"/>
              <a:t>2015/11/27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850FD-C99E-4F8A-87CE-CDE74AB5BF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50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6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60.png"/><Relationship Id="rId2" Type="http://schemas.openxmlformats.org/officeDocument/2006/relationships/tags" Target="../tags/tag2.xml"/><Relationship Id="rId16" Type="http://schemas.openxmlformats.org/officeDocument/2006/relationships/image" Target="../media/image64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9.png"/><Relationship Id="rId5" Type="http://schemas.openxmlformats.org/officeDocument/2006/relationships/tags" Target="../tags/tag5.xml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 descr="案例集封面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111125"/>
            <a:ext cx="2614613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3"/>
          <p:cNvSpPr>
            <a:spLocks noChangeArrowheads="1"/>
          </p:cNvSpPr>
          <p:nvPr/>
        </p:nvSpPr>
        <p:spPr bwMode="auto">
          <a:xfrm>
            <a:off x="6229350" y="4160838"/>
            <a:ext cx="18891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600" b="1" smtClean="0">
                <a:solidFill>
                  <a:srgbClr val="575757"/>
                </a:solidFill>
                <a:latin typeface="微软雅黑"/>
                <a:ea typeface="微软雅黑"/>
                <a:sym typeface="微软雅黑" pitchFamily="34" charset="-122"/>
              </a:rPr>
              <a:t>演讲人</a:t>
            </a:r>
            <a:r>
              <a:rPr lang="zh-CN" altLang="en-US" sz="1600" smtClean="0">
                <a:solidFill>
                  <a:srgbClr val="575757"/>
                </a:solidFill>
                <a:latin typeface="微软雅黑"/>
                <a:ea typeface="微软雅黑"/>
                <a:sym typeface="微软雅黑" pitchFamily="34" charset="-122"/>
              </a:rPr>
              <a:t> | 甘宁</a:t>
            </a:r>
          </a:p>
        </p:txBody>
      </p:sp>
      <p:sp>
        <p:nvSpPr>
          <p:cNvPr id="29" name="TextBox 4"/>
          <p:cNvSpPr>
            <a:spLocks noChangeArrowheads="1"/>
          </p:cNvSpPr>
          <p:nvPr/>
        </p:nvSpPr>
        <p:spPr bwMode="auto">
          <a:xfrm>
            <a:off x="6251575" y="4527550"/>
            <a:ext cx="20922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600" b="1" smtClean="0">
                <a:solidFill>
                  <a:srgbClr val="575757"/>
                </a:solidFill>
                <a:latin typeface="微软雅黑"/>
                <a:ea typeface="微软雅黑"/>
                <a:sym typeface="微软雅黑" pitchFamily="34" charset="-122"/>
              </a:rPr>
              <a:t>时   间</a:t>
            </a:r>
            <a:r>
              <a:rPr lang="zh-CN" altLang="en-US" sz="1600" smtClean="0">
                <a:solidFill>
                  <a:srgbClr val="575757"/>
                </a:solidFill>
                <a:latin typeface="微软雅黑"/>
                <a:ea typeface="微软雅黑"/>
                <a:sym typeface="微软雅黑" pitchFamily="34" charset="-122"/>
              </a:rPr>
              <a:t> | </a:t>
            </a:r>
            <a:r>
              <a:rPr lang="en-US" altLang="zh-CN" sz="1600" smtClean="0">
                <a:solidFill>
                  <a:srgbClr val="575757"/>
                </a:solidFill>
                <a:latin typeface="微软雅黑"/>
                <a:ea typeface="微软雅黑"/>
                <a:sym typeface="微软雅黑" pitchFamily="34" charset="-122"/>
              </a:rPr>
              <a:t>2015/11/27</a:t>
            </a:r>
            <a:endParaRPr lang="zh-CN" altLang="en-US" sz="1600" smtClean="0">
              <a:solidFill>
                <a:srgbClr val="575757"/>
              </a:solidFill>
              <a:latin typeface="微软雅黑"/>
              <a:ea typeface="微软雅黑"/>
              <a:sym typeface="微软雅黑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0" y="429531"/>
            <a:ext cx="7465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黑体" panose="02010609060101010101" pitchFamily="49" charset="-122"/>
                <a:ea typeface="黑体" panose="02010609060101010101" pitchFamily="49" charset="-122"/>
              </a:rPr>
              <a:t>中国虚拟天文台与天文信息学</a:t>
            </a:r>
            <a:r>
              <a:rPr lang="en-US" altLang="zh-CN" sz="2200" b="1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黑体" panose="02010609060101010101" pitchFamily="49" charset="-122"/>
                <a:ea typeface="黑体" panose="02010609060101010101" pitchFamily="49" charset="-122"/>
              </a:rPr>
              <a:t>2015</a:t>
            </a:r>
            <a:r>
              <a:rPr lang="zh-CN" altLang="en-US" sz="2200" b="1" smtClean="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atin typeface="黑体" panose="02010609060101010101" pitchFamily="49" charset="-122"/>
                <a:ea typeface="黑体" panose="02010609060101010101" pitchFamily="49" charset="-122"/>
              </a:rPr>
              <a:t>年学术年会</a:t>
            </a:r>
            <a:endParaRPr lang="zh-CN" altLang="en-US" sz="2200" b="1"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矩形 2"/>
          <p:cNvSpPr>
            <a:spLocks noChangeArrowheads="1"/>
          </p:cNvSpPr>
          <p:nvPr/>
        </p:nvSpPr>
        <p:spPr bwMode="auto">
          <a:xfrm>
            <a:off x="3175" y="2092050"/>
            <a:ext cx="9144000" cy="12668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70" tIns="46990" rIns="90170" bIns="4699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>
              <a:lnSpc>
                <a:spcPct val="150000"/>
              </a:lnSpc>
            </a:pPr>
            <a:r>
              <a:rPr lang="zh-CN" altLang="en-US" sz="3600" b="1" spc="300" smtClean="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中</a:t>
            </a:r>
            <a:r>
              <a:rPr lang="zh-CN" altLang="en-US" sz="3600" b="1" spc="30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科泽云</a:t>
            </a:r>
            <a:r>
              <a:rPr lang="en-US" altLang="zh-CN" sz="3600" b="1" spc="300" smtClean="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</a:p>
          <a:p>
            <a:pPr lvl="0">
              <a:lnSpc>
                <a:spcPct val="150000"/>
              </a:lnSpc>
            </a:pPr>
            <a:r>
              <a:rPr lang="en-US" altLang="zh-CN" sz="2400" b="1" spc="20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spc="200" smtClean="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</a:t>
            </a:r>
            <a:r>
              <a:rPr lang="zh-CN" altLang="en-US" sz="2400" b="1" spc="200" smtClean="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</a:t>
            </a:r>
            <a:r>
              <a:rPr lang="zh-CN" altLang="en-US" sz="2400" b="1" spc="20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科研方向的云计算解决</a:t>
            </a:r>
            <a:r>
              <a:rPr lang="zh-CN" altLang="en-US" sz="2400" b="1" spc="200" smtClean="0">
                <a:ln/>
                <a:solidFill>
                  <a:srgbClr val="00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</a:t>
            </a:r>
            <a:endParaRPr lang="zh-CN" altLang="en-US" sz="2400" b="1" spc="200">
              <a:ln/>
              <a:solidFill>
                <a:srgbClr val="00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9427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22649" y="1579775"/>
            <a:ext cx="6498706" cy="2627816"/>
            <a:chOff x="227539" y="974410"/>
            <a:chExt cx="8664941" cy="3503752"/>
          </a:xfrm>
        </p:grpSpPr>
        <p:sp>
          <p:nvSpPr>
            <p:cNvPr id="5" name="内容占位符 2"/>
            <p:cNvSpPr txBox="1">
              <a:spLocks/>
            </p:cNvSpPr>
            <p:nvPr/>
          </p:nvSpPr>
          <p:spPr>
            <a:xfrm>
              <a:off x="323528" y="974410"/>
              <a:ext cx="8568952" cy="2374097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Font typeface="Wingdings" panose="05000000000000000000" pitchFamily="2" charset="2"/>
                <a:buChar char="n"/>
                <a:defRPr/>
              </a:pPr>
              <a:r>
                <a:rPr lang="zh-CN" altLang="en-US" sz="1350" b="1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  部署在</a:t>
              </a:r>
              <a:r>
                <a:rPr lang="en-US" altLang="zh-CN" sz="1350" b="1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200</a:t>
              </a:r>
              <a:r>
                <a:rPr lang="zh-CN" altLang="en-US" sz="1350" b="1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台物理机，稳定运行两年，可提供超过</a:t>
              </a:r>
              <a:r>
                <a:rPr lang="en-US" altLang="zh-CN" sz="1350" b="1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5000</a:t>
              </a:r>
              <a:r>
                <a:rPr lang="zh-CN" altLang="en-US" sz="1350" b="1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台虚拟机服务</a:t>
              </a:r>
              <a:endParaRPr lang="en-US" altLang="zh-CN" sz="1350" b="1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257175" lvl="1" indent="-257175">
                <a:buClr>
                  <a:srgbClr val="999999"/>
                </a:buClr>
                <a:buFont typeface="Wingdings" pitchFamily="2" charset="2"/>
                <a:buChar char="¡"/>
                <a:defRPr/>
              </a:pPr>
              <a:r>
                <a:rPr lang="zh-CN" altLang="en-US" sz="1350" b="1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已部署的典型应用</a:t>
              </a:r>
              <a:endParaRPr lang="en-US" altLang="zh-CN" sz="1350" b="1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557213" lvl="2" indent="-257175">
                <a:defRPr/>
              </a:pPr>
              <a:r>
                <a:rPr lang="zh-CN" altLang="zh-CN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自动化</a:t>
              </a: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所</a:t>
              </a:r>
              <a:r>
                <a:rPr lang="en-US" altLang="zh-CN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973</a:t>
              </a:r>
              <a:r>
                <a:rPr lang="zh-CN" altLang="zh-CN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项目</a:t>
              </a: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，</a:t>
              </a:r>
              <a:r>
                <a:rPr lang="zh-CN" altLang="zh-CN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社会网络数据获取系统的部署和运行</a:t>
              </a:r>
              <a:endParaRPr lang="en-US" altLang="zh-CN" sz="105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557213" lvl="2" indent="-257175">
                <a:defRPr/>
              </a:pP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合肥智能所农业信息服务</a:t>
              </a:r>
              <a:endParaRPr lang="en-US" altLang="zh-CN" sz="105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557213" lvl="2" indent="-257175">
                <a:defRPr/>
              </a:pP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软件所民族语言信息处理基础数据库</a:t>
              </a:r>
              <a:endParaRPr lang="en-US" altLang="zh-CN" sz="105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557213" lvl="2" indent="-257175">
                <a:defRPr/>
              </a:pPr>
              <a:r>
                <a:rPr lang="zh-CN" altLang="zh-CN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国防科大重点基金</a:t>
              </a: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，</a:t>
              </a:r>
              <a:r>
                <a:rPr lang="en-US" altLang="zh-CN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ACP</a:t>
              </a:r>
              <a:r>
                <a:rPr lang="zh-CN" altLang="zh-CN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仿真系统的部署和</a:t>
              </a: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运行</a:t>
              </a:r>
              <a:endParaRPr lang="en-US" altLang="zh-CN" sz="105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557213" lvl="2" indent="-257175">
                <a:defRPr/>
              </a:pP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国家食品安全风险评估中心食源性疾病监测与风险预警系统</a:t>
              </a:r>
              <a:endParaRPr lang="en-US" altLang="zh-CN" sz="105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557213" lvl="2" indent="-257175">
                <a:defRPr/>
              </a:pP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农科院信息所国家农村信息综合服务平台</a:t>
              </a:r>
              <a:endParaRPr lang="en-US" altLang="zh-CN" sz="105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marL="557213" lvl="2" indent="-257175">
                <a:defRPr/>
              </a:pPr>
              <a:r>
                <a:rPr lang="zh-CN" altLang="en-US" sz="1050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中国计量科学院项目网站</a:t>
              </a:r>
              <a:endParaRPr lang="en-US" altLang="zh-CN" sz="105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endParaRPr lang="zh-CN" altLang="en-US" sz="1800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6" name="图片 5" descr="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163" y="3555595"/>
              <a:ext cx="2088232" cy="922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500" y="3582444"/>
              <a:ext cx="1951015" cy="86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7" descr="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539" y="3535141"/>
              <a:ext cx="2176621" cy="943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 descr="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7341" y="3574103"/>
              <a:ext cx="1944216" cy="858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矩形 9"/>
          <p:cNvSpPr/>
          <p:nvPr/>
        </p:nvSpPr>
        <p:spPr>
          <a:xfrm>
            <a:off x="3624782" y="1047288"/>
            <a:ext cx="190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中科泽云运营情况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32915171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8379" y="1710807"/>
            <a:ext cx="6467246" cy="2426948"/>
            <a:chOff x="350000" y="1096353"/>
            <a:chExt cx="8622995" cy="3235931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2888" y="1199844"/>
              <a:ext cx="3094010" cy="3028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00" y="1114432"/>
              <a:ext cx="2487404" cy="3199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2381" y="1096353"/>
              <a:ext cx="2750614" cy="3235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矩形 7"/>
          <p:cNvSpPr/>
          <p:nvPr/>
        </p:nvSpPr>
        <p:spPr>
          <a:xfrm>
            <a:off x="3170439" y="1028626"/>
            <a:ext cx="27093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kern="0" spc="75" dirty="0">
                <a:solidFill>
                  <a:srgbClr val="99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ScienceCloud-</a:t>
            </a:r>
            <a:r>
              <a:rPr lang="zh-CN" altLang="en-US" sz="12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科学家自己的云</a:t>
            </a:r>
          </a:p>
        </p:txBody>
      </p:sp>
      <p:sp>
        <p:nvSpPr>
          <p:cNvPr id="9" name="矩形 8"/>
          <p:cNvSpPr/>
          <p:nvPr/>
        </p:nvSpPr>
        <p:spPr>
          <a:xfrm>
            <a:off x="3036094" y="4212792"/>
            <a:ext cx="307181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面向科研数据全生命周期管理的科研行业云服务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1940215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55942" y="1037957"/>
            <a:ext cx="23455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kern="0" spc="75" dirty="0">
                <a:solidFill>
                  <a:srgbClr val="99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ScienceCloud</a:t>
            </a:r>
            <a:r>
              <a:rPr lang="zh-CN" altLang="en-US" sz="1600" b="1" kern="0" spc="75" dirty="0">
                <a:solidFill>
                  <a:srgbClr val="99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总体架构</a:t>
            </a:r>
            <a:endParaRPr lang="zh-CN" altLang="en-US" sz="1600" b="1" kern="0" spc="75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04011" y="4265527"/>
            <a:ext cx="213598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基础设施云    数据云     模型云</a:t>
            </a:r>
          </a:p>
        </p:txBody>
      </p:sp>
      <p:pic>
        <p:nvPicPr>
          <p:cNvPr id="6" name="Picture 2" descr="D:\11品牌发布会\2产品\彩页-图\科学家自己的云\2-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182" y="1555575"/>
            <a:ext cx="5125640" cy="27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1052911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0476" y="1631591"/>
            <a:ext cx="6403049" cy="1993888"/>
            <a:chOff x="477813" y="1631095"/>
            <a:chExt cx="8537398" cy="265851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5024" y="2034863"/>
              <a:ext cx="3030187" cy="2033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C:\Users\ibm\Desktop\图片2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13" y="1631095"/>
              <a:ext cx="5507211" cy="2658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3743859" y="1019295"/>
            <a:ext cx="1688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地理空间数据云</a:t>
            </a:r>
          </a:p>
        </p:txBody>
      </p:sp>
      <p:sp>
        <p:nvSpPr>
          <p:cNvPr id="8" name="矩形 7"/>
          <p:cNvSpPr/>
          <p:nvPr/>
        </p:nvSpPr>
        <p:spPr>
          <a:xfrm>
            <a:off x="1878496" y="3852827"/>
            <a:ext cx="538700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450"/>
              </a:spcAft>
              <a:defRPr/>
            </a:pPr>
            <a:r>
              <a:rPr lang="zh-CN" altLang="en-US" sz="1050">
                <a:solidFill>
                  <a:schemeClr val="accent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基于</a:t>
            </a:r>
            <a:r>
              <a:rPr lang="zh-CN" altLang="en-US" sz="120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中科泽云</a:t>
            </a:r>
            <a:r>
              <a:rPr lang="zh-CN" altLang="en-US" sz="1050">
                <a:solidFill>
                  <a:schemeClr val="accent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的一站式地理空间数据服务开放平台，提供地理空间数据应用</a:t>
            </a:r>
            <a:r>
              <a:rPr lang="zh-CN" altLang="zh-CN" sz="1050">
                <a:solidFill>
                  <a:schemeClr val="accent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领域</a:t>
            </a:r>
            <a:r>
              <a:rPr lang="zh-CN" altLang="zh-CN" sz="105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数据搜索、数据获取、数据存储、模型集成、在线计算</a:t>
            </a:r>
            <a:r>
              <a:rPr lang="zh-CN" altLang="en-US" sz="105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、成果共享、地图发布</a:t>
            </a:r>
            <a:r>
              <a:rPr lang="zh-CN" altLang="zh-CN" sz="1050">
                <a:solidFill>
                  <a:schemeClr val="accent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1050">
                <a:solidFill>
                  <a:schemeClr val="accent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全方位服务。</a:t>
            </a:r>
            <a:endParaRPr lang="zh-CN" altLang="en-US" sz="1050" dirty="0">
              <a:solidFill>
                <a:schemeClr val="accent2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773875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45386" y="1587199"/>
            <a:ext cx="6253229" cy="2780044"/>
            <a:chOff x="450762" y="664793"/>
            <a:chExt cx="8337638" cy="3706725"/>
          </a:xfrm>
        </p:grpSpPr>
        <p:sp>
          <p:nvSpPr>
            <p:cNvPr id="5" name="内容占位符 2"/>
            <p:cNvSpPr txBox="1">
              <a:spLocks/>
            </p:cNvSpPr>
            <p:nvPr/>
          </p:nvSpPr>
          <p:spPr>
            <a:xfrm>
              <a:off x="450762" y="664793"/>
              <a:ext cx="8337638" cy="2065436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3350" lvl="1" indent="-133350" algn="just">
                <a:lnSpc>
                  <a:spcPct val="120000"/>
                </a:lnSpc>
                <a:spcAft>
                  <a:spcPts val="450"/>
                </a:spcAft>
              </a:pPr>
              <a:r>
                <a:rPr lang="zh-CN" altLang="en-US" sz="15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主要成效：</a:t>
              </a:r>
              <a:endParaRPr lang="en-US" altLang="zh-CN" sz="1500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pPr marL="542925" lvl="2" indent="-200025" algn="just">
                <a:lnSpc>
                  <a:spcPct val="100000"/>
                </a:lnSpc>
                <a:spcAft>
                  <a:spcPts val="450"/>
                </a:spcAft>
                <a:buFont typeface="Wingdings" pitchFamily="2" charset="2"/>
                <a:buChar char="ü"/>
              </a:pP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当前共整合</a:t>
              </a:r>
              <a:r>
                <a:rPr lang="en-US" altLang="zh-CN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MODIS</a:t>
              </a: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、 </a:t>
              </a:r>
              <a:r>
                <a:rPr lang="en-US" altLang="zh-CN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LANDSAT</a:t>
              </a: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、</a:t>
              </a:r>
              <a:r>
                <a:rPr lang="en-US" altLang="zh-CN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DEM </a:t>
              </a: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等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9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大类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94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个产品，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350TB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实体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700W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记录</a:t>
              </a:r>
              <a:endPara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pPr marL="542925" lvl="2" indent="-200025" algn="just">
                <a:lnSpc>
                  <a:spcPct val="100000"/>
                </a:lnSpc>
                <a:spcAft>
                  <a:spcPts val="450"/>
                </a:spcAft>
                <a:buFont typeface="Wingdings" pitchFamily="2" charset="2"/>
                <a:buChar char="ü"/>
              </a:pP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平台当前注册</a:t>
              </a:r>
              <a:r>
                <a:rPr lang="zh-CN" altLang="en-US" sz="120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用户</a:t>
              </a:r>
              <a:r>
                <a:rPr lang="zh-CN" altLang="en-US" sz="12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超过</a:t>
              </a:r>
              <a:r>
                <a:rPr lang="en-US" altLang="zh-CN" sz="12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10</a:t>
              </a:r>
              <a:r>
                <a:rPr lang="zh-CN" altLang="en-US" sz="1200" b="1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万</a:t>
              </a: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，每日新增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近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100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人，</a:t>
              </a:r>
              <a:r>
                <a:rPr lang="zh-CN" altLang="en-US" sz="1200" dirty="0">
                  <a:solidFill>
                    <a:srgbClr val="E7E6E6">
                      <a:lumMod val="25000"/>
                    </a:srgbClr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在</a:t>
              </a: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线日均数据下载量超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过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300GB</a:t>
              </a:r>
            </a:p>
            <a:p>
              <a:pPr marL="542925" lvl="2" indent="-200025" algn="just">
                <a:lnSpc>
                  <a:spcPct val="100000"/>
                </a:lnSpc>
                <a:buFont typeface="Wingdings" pitchFamily="2" charset="2"/>
                <a:buChar char="ü"/>
              </a:pP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集成了地学遥感影像数据处理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13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个</a:t>
              </a: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常用模型</a:t>
              </a:r>
            </a:p>
            <a:p>
              <a:pPr marL="542925" lvl="2" indent="-200025" algn="just">
                <a:lnSpc>
                  <a:spcPct val="100000"/>
                </a:lnSpc>
                <a:buFont typeface="Wingdings" pitchFamily="2" charset="2"/>
                <a:buChar char="ü"/>
              </a:pPr>
              <a:r>
                <a:rPr lang="zh-CN" altLang="en-US" sz="1200" dirty="0">
                  <a:solidFill>
                    <a:prstClr val="black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项目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服务案例</a:t>
              </a:r>
              <a:r>
                <a:rPr lang="en-US" altLang="zh-CN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2400</a:t>
              </a:r>
              <a:r>
                <a:rPr lang="zh-CN" altLang="en-US" sz="1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多个</a:t>
              </a:r>
              <a:endParaRPr lang="zh-CN" altLang="en-US" sz="1200" dirty="0">
                <a:solidFill>
                  <a:prstClr val="black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endParaRPr lang="zh-CN" altLang="en-US" sz="1500" dirty="0">
                <a:solidFill>
                  <a:srgbClr val="AFAFA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4" descr="http://www.cnic.cn/xw/kydt/201310/W020131030400175704454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2730229"/>
              <a:ext cx="2275160" cy="1641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961" y="2703907"/>
              <a:ext cx="2514600" cy="1548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727" y="2703908"/>
              <a:ext cx="2917132" cy="1667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4054435" y="1047288"/>
            <a:ext cx="1043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服务情况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35676102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38250" y="1134326"/>
            <a:ext cx="2473715" cy="2772276"/>
            <a:chOff x="352926" y="1800792"/>
            <a:chExt cx="3298286" cy="3696368"/>
          </a:xfrm>
        </p:grpSpPr>
        <p:grpSp>
          <p:nvGrpSpPr>
            <p:cNvPr id="3" name="组合 2"/>
            <p:cNvGrpSpPr/>
            <p:nvPr/>
          </p:nvGrpSpPr>
          <p:grpSpPr>
            <a:xfrm>
              <a:off x="694252" y="2082642"/>
              <a:ext cx="1812426" cy="2692716"/>
              <a:chOff x="1984430" y="1388425"/>
              <a:chExt cx="1812426" cy="2692716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4430" y="3469711"/>
                <a:ext cx="1812426" cy="611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1154" y="1388425"/>
                <a:ext cx="1518978" cy="1926275"/>
              </a:xfrm>
              <a:prstGeom prst="rect">
                <a:avLst/>
              </a:prstGeom>
            </p:spPr>
          </p:pic>
        </p:grpSp>
        <p:sp>
          <p:nvSpPr>
            <p:cNvPr id="4" name="新月形 3"/>
            <p:cNvSpPr/>
            <p:nvPr/>
          </p:nvSpPr>
          <p:spPr>
            <a:xfrm flipH="1">
              <a:off x="352926" y="1800792"/>
              <a:ext cx="3298286" cy="3696368"/>
            </a:xfrm>
            <a:prstGeom prst="moon">
              <a:avLst>
                <a:gd name="adj" fmla="val 3868"/>
              </a:avLst>
            </a:prstGeom>
            <a:gradFill flip="none" rotWithShape="1">
              <a:gsLst>
                <a:gs pos="0">
                  <a:sysClr val="window" lastClr="FFFFFF"/>
                </a:gs>
                <a:gs pos="53000">
                  <a:schemeClr val="bg1">
                    <a:lumMod val="9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49634" y="1938074"/>
            <a:ext cx="3918152" cy="261148"/>
            <a:chOff x="3662620" y="2344321"/>
            <a:chExt cx="7380000" cy="348197"/>
          </a:xfrm>
        </p:grpSpPr>
        <p:grpSp>
          <p:nvGrpSpPr>
            <p:cNvPr id="8" name="组合 28672"/>
            <p:cNvGrpSpPr>
              <a:grpSpLocks/>
            </p:cNvGrpSpPr>
            <p:nvPr/>
          </p:nvGrpSpPr>
          <p:grpSpPr bwMode="auto">
            <a:xfrm>
              <a:off x="3662620" y="2692518"/>
              <a:ext cx="7380000" cy="0"/>
              <a:chOff x="4860032" y="2186186"/>
              <a:chExt cx="2304256" cy="0"/>
            </a:xfrm>
          </p:grpSpPr>
          <p:cxnSp>
            <p:nvCxnSpPr>
              <p:cNvPr id="10" name="直接连接符 112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直接连接符 113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00CC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3997299" y="2344321"/>
              <a:ext cx="63877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什么是中科泽云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49634" y="2648134"/>
            <a:ext cx="3918152" cy="264789"/>
            <a:chOff x="3842620" y="3012082"/>
            <a:chExt cx="7200000" cy="353052"/>
          </a:xfrm>
        </p:grpSpPr>
        <p:grpSp>
          <p:nvGrpSpPr>
            <p:cNvPr id="13" name="组合 28671"/>
            <p:cNvGrpSpPr>
              <a:grpSpLocks/>
            </p:cNvGrpSpPr>
            <p:nvPr/>
          </p:nvGrpSpPr>
          <p:grpSpPr bwMode="auto">
            <a:xfrm>
              <a:off x="3842620" y="3365134"/>
              <a:ext cx="7200000" cy="0"/>
              <a:chOff x="4860032" y="2425452"/>
              <a:chExt cx="2304256" cy="0"/>
            </a:xfrm>
          </p:grpSpPr>
          <p:cxnSp>
            <p:nvCxnSpPr>
              <p:cNvPr id="15" name="直接连接符 103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直接连接符 10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80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157963" y="3012082"/>
              <a:ext cx="5844733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</a:t>
              </a:r>
              <a:r>
                <a:rPr lang="en-US" altLang="zh-CN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面向科研方向的云计算解决方案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457819" y="1238952"/>
            <a:ext cx="4309967" cy="253916"/>
            <a:chOff x="3122620" y="1813292"/>
            <a:chExt cx="7920000" cy="338554"/>
          </a:xfrm>
        </p:grpSpPr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3335868" y="1813292"/>
              <a:ext cx="4167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关于我们</a:t>
              </a:r>
              <a:endParaRPr lang="zh-CN" altLang="en-US" sz="105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9" name="组合 28674"/>
            <p:cNvGrpSpPr>
              <a:grpSpLocks/>
            </p:cNvGrpSpPr>
            <p:nvPr/>
          </p:nvGrpSpPr>
          <p:grpSpPr bwMode="auto">
            <a:xfrm>
              <a:off x="3122620" y="2146902"/>
              <a:ext cx="7920000" cy="0"/>
              <a:chOff x="4860032" y="2073920"/>
              <a:chExt cx="2304256" cy="0"/>
            </a:xfrm>
          </p:grpSpPr>
          <p:cxnSp>
            <p:nvCxnSpPr>
              <p:cNvPr id="20" name="直接连接符 109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直接连接符 110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660066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组合 21"/>
          <p:cNvGrpSpPr/>
          <p:nvPr/>
        </p:nvGrpSpPr>
        <p:grpSpPr>
          <a:xfrm>
            <a:off x="3457819" y="3361835"/>
            <a:ext cx="4309967" cy="268634"/>
            <a:chOff x="3122620" y="4897803"/>
            <a:chExt cx="7920000" cy="358178"/>
          </a:xfrm>
        </p:grpSpPr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3335866" y="4897803"/>
              <a:ext cx="62181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中科泽云的市场产业化成果</a:t>
              </a: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3122620" y="5255981"/>
              <a:ext cx="7920000" cy="0"/>
              <a:chOff x="4712369" y="5085783"/>
              <a:chExt cx="6480000" cy="0"/>
            </a:xfrm>
          </p:grpSpPr>
          <p:cxnSp>
            <p:nvCxnSpPr>
              <p:cNvPr id="25" name="直接连接符 115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直接连接符 116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4003647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43000" y="2057585"/>
            <a:ext cx="6858000" cy="1477745"/>
            <a:chOff x="0" y="2954947"/>
            <a:chExt cx="9144000" cy="1970327"/>
          </a:xfrm>
        </p:grpSpPr>
        <p:pic>
          <p:nvPicPr>
            <p:cNvPr id="5" name="图片占位符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524" b="20524"/>
            <a:stretch>
              <a:fillRect/>
            </a:stretch>
          </p:blipFill>
          <p:spPr>
            <a:xfrm>
              <a:off x="0" y="2954947"/>
              <a:ext cx="9144000" cy="1965960"/>
            </a:xfrm>
            <a:prstGeom prst="rect">
              <a:avLst/>
            </a:prstGeom>
          </p:spPr>
        </p:pic>
        <p:sp>
          <p:nvSpPr>
            <p:cNvPr id="6" name="Rectangle 1"/>
            <p:cNvSpPr/>
            <p:nvPr/>
          </p:nvSpPr>
          <p:spPr>
            <a:xfrm>
              <a:off x="0" y="2954949"/>
              <a:ext cx="9144000" cy="1970325"/>
            </a:xfrm>
            <a:prstGeom prst="rect">
              <a:avLst/>
            </a:prstGeom>
            <a:solidFill>
              <a:srgbClr val="3598DB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514350">
                <a:defRPr/>
              </a:pPr>
              <a:endParaRPr lang="en-US" sz="1013" kern="0">
                <a:solidFill>
                  <a:srgbClr val="FFFFFF"/>
                </a:solidFill>
                <a:latin typeface="微软雅黑"/>
                <a:ea typeface="微软雅黑"/>
              </a:endParaRPr>
            </a:p>
          </p:txBody>
        </p:sp>
        <p:grpSp>
          <p:nvGrpSpPr>
            <p:cNvPr id="7" name="Group 5"/>
            <p:cNvGrpSpPr/>
            <p:nvPr/>
          </p:nvGrpSpPr>
          <p:grpSpPr>
            <a:xfrm>
              <a:off x="529980" y="3127855"/>
              <a:ext cx="1752684" cy="1733092"/>
              <a:chOff x="529980" y="1337796"/>
              <a:chExt cx="1752684" cy="1733092"/>
            </a:xfrm>
          </p:grpSpPr>
          <p:sp>
            <p:nvSpPr>
              <p:cNvPr id="16" name="Freeform 190"/>
              <p:cNvSpPr>
                <a:spLocks noEditPoints="1"/>
              </p:cNvSpPr>
              <p:nvPr/>
            </p:nvSpPr>
            <p:spPr bwMode="auto">
              <a:xfrm>
                <a:off x="1103942" y="1337796"/>
                <a:ext cx="604761" cy="512968"/>
              </a:xfrm>
              <a:custGeom>
                <a:avLst/>
                <a:gdLst>
                  <a:gd name="T0" fmla="*/ 22 w 47"/>
                  <a:gd name="T1" fmla="*/ 21 h 40"/>
                  <a:gd name="T2" fmla="*/ 26 w 47"/>
                  <a:gd name="T3" fmla="*/ 21 h 40"/>
                  <a:gd name="T4" fmla="*/ 26 w 47"/>
                  <a:gd name="T5" fmla="*/ 25 h 40"/>
                  <a:gd name="T6" fmla="*/ 47 w 47"/>
                  <a:gd name="T7" fmla="*/ 25 h 40"/>
                  <a:gd name="T8" fmla="*/ 47 w 47"/>
                  <a:gd name="T9" fmla="*/ 12 h 40"/>
                  <a:gd name="T10" fmla="*/ 42 w 47"/>
                  <a:gd name="T11" fmla="*/ 7 h 40"/>
                  <a:gd name="T12" fmla="*/ 34 w 47"/>
                  <a:gd name="T13" fmla="*/ 7 h 40"/>
                  <a:gd name="T14" fmla="*/ 32 w 47"/>
                  <a:gd name="T15" fmla="*/ 1 h 40"/>
                  <a:gd name="T16" fmla="*/ 29 w 47"/>
                  <a:gd name="T17" fmla="*/ 0 h 40"/>
                  <a:gd name="T18" fmla="*/ 18 w 47"/>
                  <a:gd name="T19" fmla="*/ 0 h 40"/>
                  <a:gd name="T20" fmla="*/ 16 w 47"/>
                  <a:gd name="T21" fmla="*/ 1 h 40"/>
                  <a:gd name="T22" fmla="*/ 13 w 47"/>
                  <a:gd name="T23" fmla="*/ 7 h 40"/>
                  <a:gd name="T24" fmla="*/ 5 w 47"/>
                  <a:gd name="T25" fmla="*/ 7 h 40"/>
                  <a:gd name="T26" fmla="*/ 1 w 47"/>
                  <a:gd name="T27" fmla="*/ 12 h 40"/>
                  <a:gd name="T28" fmla="*/ 0 w 47"/>
                  <a:gd name="T29" fmla="*/ 25 h 40"/>
                  <a:gd name="T30" fmla="*/ 22 w 47"/>
                  <a:gd name="T31" fmla="*/ 25 h 40"/>
                  <a:gd name="T32" fmla="*/ 22 w 47"/>
                  <a:gd name="T33" fmla="*/ 21 h 40"/>
                  <a:gd name="T34" fmla="*/ 18 w 47"/>
                  <a:gd name="T35" fmla="*/ 4 h 40"/>
                  <a:gd name="T36" fmla="*/ 20 w 47"/>
                  <a:gd name="T37" fmla="*/ 3 h 40"/>
                  <a:gd name="T38" fmla="*/ 27 w 47"/>
                  <a:gd name="T39" fmla="*/ 3 h 40"/>
                  <a:gd name="T40" fmla="*/ 29 w 47"/>
                  <a:gd name="T41" fmla="*/ 4 h 40"/>
                  <a:gd name="T42" fmla="*/ 31 w 47"/>
                  <a:gd name="T43" fmla="*/ 7 h 40"/>
                  <a:gd name="T44" fmla="*/ 17 w 47"/>
                  <a:gd name="T45" fmla="*/ 7 h 40"/>
                  <a:gd name="T46" fmla="*/ 18 w 47"/>
                  <a:gd name="T47" fmla="*/ 4 h 40"/>
                  <a:gd name="T48" fmla="*/ 26 w 47"/>
                  <a:gd name="T49" fmla="*/ 32 h 40"/>
                  <a:gd name="T50" fmla="*/ 22 w 47"/>
                  <a:gd name="T51" fmla="*/ 32 h 40"/>
                  <a:gd name="T52" fmla="*/ 22 w 47"/>
                  <a:gd name="T53" fmla="*/ 28 h 40"/>
                  <a:gd name="T54" fmla="*/ 1 w 47"/>
                  <a:gd name="T55" fmla="*/ 28 h 40"/>
                  <a:gd name="T56" fmla="*/ 2 w 47"/>
                  <a:gd name="T57" fmla="*/ 36 h 40"/>
                  <a:gd name="T58" fmla="*/ 6 w 47"/>
                  <a:gd name="T59" fmla="*/ 40 h 40"/>
                  <a:gd name="T60" fmla="*/ 41 w 47"/>
                  <a:gd name="T61" fmla="*/ 40 h 40"/>
                  <a:gd name="T62" fmla="*/ 45 w 47"/>
                  <a:gd name="T63" fmla="*/ 36 h 40"/>
                  <a:gd name="T64" fmla="*/ 46 w 47"/>
                  <a:gd name="T65" fmla="*/ 28 h 40"/>
                  <a:gd name="T66" fmla="*/ 26 w 47"/>
                  <a:gd name="T67" fmla="*/ 28 h 40"/>
                  <a:gd name="T68" fmla="*/ 26 w 47"/>
                  <a:gd name="T69" fmla="*/ 32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7" h="40">
                    <a:moveTo>
                      <a:pt x="22" y="21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47" y="25"/>
                      <a:pt x="47" y="25"/>
                      <a:pt x="47" y="25"/>
                    </a:cubicBezTo>
                    <a:cubicBezTo>
                      <a:pt x="47" y="25"/>
                      <a:pt x="47" y="15"/>
                      <a:pt x="47" y="12"/>
                    </a:cubicBezTo>
                    <a:cubicBezTo>
                      <a:pt x="47" y="9"/>
                      <a:pt x="45" y="7"/>
                      <a:pt x="42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3" y="4"/>
                      <a:pt x="32" y="2"/>
                      <a:pt x="32" y="1"/>
                    </a:cubicBezTo>
                    <a:cubicBezTo>
                      <a:pt x="31" y="0"/>
                      <a:pt x="31" y="0"/>
                      <a:pt x="2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6" y="1"/>
                    </a:cubicBezTo>
                    <a:cubicBezTo>
                      <a:pt x="15" y="2"/>
                      <a:pt x="14" y="4"/>
                      <a:pt x="13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2" y="7"/>
                      <a:pt x="1" y="9"/>
                      <a:pt x="1" y="12"/>
                    </a:cubicBezTo>
                    <a:cubicBezTo>
                      <a:pt x="1" y="15"/>
                      <a:pt x="0" y="25"/>
                      <a:pt x="0" y="25"/>
                    </a:cubicBezTo>
                    <a:cubicBezTo>
                      <a:pt x="22" y="25"/>
                      <a:pt x="22" y="25"/>
                      <a:pt x="22" y="25"/>
                    </a:cubicBezTo>
                    <a:lnTo>
                      <a:pt x="22" y="21"/>
                    </a:lnTo>
                    <a:close/>
                    <a:moveTo>
                      <a:pt x="18" y="4"/>
                    </a:moveTo>
                    <a:cubicBezTo>
                      <a:pt x="19" y="3"/>
                      <a:pt x="19" y="3"/>
                      <a:pt x="20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8" y="3"/>
                      <a:pt x="29" y="3"/>
                      <a:pt x="29" y="4"/>
                    </a:cubicBezTo>
                    <a:cubicBezTo>
                      <a:pt x="29" y="5"/>
                      <a:pt x="30" y="6"/>
                      <a:pt x="31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8" y="5"/>
                      <a:pt x="18" y="4"/>
                    </a:cubicBezTo>
                    <a:close/>
                    <a:moveTo>
                      <a:pt x="26" y="32"/>
                    </a:moveTo>
                    <a:cubicBezTo>
                      <a:pt x="22" y="32"/>
                      <a:pt x="22" y="32"/>
                      <a:pt x="22" y="3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2" y="32"/>
                      <a:pt x="2" y="36"/>
                    </a:cubicBezTo>
                    <a:cubicBezTo>
                      <a:pt x="2" y="37"/>
                      <a:pt x="2" y="40"/>
                      <a:pt x="6" y="40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5" y="40"/>
                      <a:pt x="45" y="37"/>
                      <a:pt x="45" y="36"/>
                    </a:cubicBezTo>
                    <a:cubicBezTo>
                      <a:pt x="46" y="32"/>
                      <a:pt x="46" y="28"/>
                      <a:pt x="46" y="28"/>
                    </a:cubicBezTo>
                    <a:cubicBezTo>
                      <a:pt x="26" y="28"/>
                      <a:pt x="26" y="28"/>
                      <a:pt x="26" y="28"/>
                    </a:cubicBezTo>
                    <a:lnTo>
                      <a:pt x="26" y="32"/>
                    </a:lnTo>
                    <a:close/>
                  </a:path>
                </a:pathLst>
              </a:custGeom>
              <a:solidFill>
                <a:srgbClr val="348C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7" name="Rectangle 93"/>
              <p:cNvSpPr/>
              <p:nvPr/>
            </p:nvSpPr>
            <p:spPr>
              <a:xfrm>
                <a:off x="529980" y="1886489"/>
                <a:ext cx="1752684" cy="45720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zh-CN" altLang="en-US" sz="180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专有云</a:t>
                </a:r>
                <a:endParaRPr lang="en-US" sz="1800" kern="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8" name="Rectangle 16"/>
              <p:cNvSpPr/>
              <p:nvPr/>
            </p:nvSpPr>
            <p:spPr>
              <a:xfrm>
                <a:off x="529980" y="2239080"/>
                <a:ext cx="1752684" cy="8318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en-US" altLang="zh-CN" sz="900" kern="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 algn="ctr" defTabSz="514350">
                  <a:defRPr/>
                </a:pPr>
                <a:r>
                  <a:rPr lang="zh-CN" altLang="en-US" sz="105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安全、隔离的虚拟数据中心服务方案</a:t>
                </a:r>
                <a:endParaRPr lang="en-US" sz="1050" kern="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8" name="Group 4"/>
            <p:cNvGrpSpPr/>
            <p:nvPr/>
          </p:nvGrpSpPr>
          <p:grpSpPr>
            <a:xfrm>
              <a:off x="3536458" y="3115637"/>
              <a:ext cx="1883715" cy="1757569"/>
              <a:chOff x="3710862" y="1313319"/>
              <a:chExt cx="1752684" cy="1757569"/>
            </a:xfrm>
          </p:grpSpPr>
          <p:sp>
            <p:nvSpPr>
              <p:cNvPr id="13" name="Freeform 218"/>
              <p:cNvSpPr>
                <a:spLocks noEditPoints="1"/>
              </p:cNvSpPr>
              <p:nvPr/>
            </p:nvSpPr>
            <p:spPr bwMode="auto">
              <a:xfrm>
                <a:off x="4282123" y="1313319"/>
                <a:ext cx="610162" cy="599363"/>
              </a:xfrm>
              <a:custGeom>
                <a:avLst/>
                <a:gdLst>
                  <a:gd name="T0" fmla="*/ 7 w 48"/>
                  <a:gd name="T1" fmla="*/ 32 h 47"/>
                  <a:gd name="T2" fmla="*/ 2 w 48"/>
                  <a:gd name="T3" fmla="*/ 44 h 47"/>
                  <a:gd name="T4" fmla="*/ 16 w 48"/>
                  <a:gd name="T5" fmla="*/ 41 h 47"/>
                  <a:gd name="T6" fmla="*/ 15 w 48"/>
                  <a:gd name="T7" fmla="*/ 33 h 47"/>
                  <a:gd name="T8" fmla="*/ 7 w 48"/>
                  <a:gd name="T9" fmla="*/ 32 h 47"/>
                  <a:gd name="T10" fmla="*/ 46 w 48"/>
                  <a:gd name="T11" fmla="*/ 2 h 47"/>
                  <a:gd name="T12" fmla="*/ 18 w 48"/>
                  <a:gd name="T13" fmla="*/ 22 h 47"/>
                  <a:gd name="T14" fmla="*/ 13 w 48"/>
                  <a:gd name="T15" fmla="*/ 27 h 47"/>
                  <a:gd name="T16" fmla="*/ 14 w 48"/>
                  <a:gd name="T17" fmla="*/ 28 h 47"/>
                  <a:gd name="T18" fmla="*/ 17 w 48"/>
                  <a:gd name="T19" fmla="*/ 30 h 47"/>
                  <a:gd name="T20" fmla="*/ 19 w 48"/>
                  <a:gd name="T21" fmla="*/ 34 h 47"/>
                  <a:gd name="T22" fmla="*/ 20 w 48"/>
                  <a:gd name="T23" fmla="*/ 34 h 47"/>
                  <a:gd name="T24" fmla="*/ 26 w 48"/>
                  <a:gd name="T25" fmla="*/ 29 h 47"/>
                  <a:gd name="T26" fmla="*/ 46 w 48"/>
                  <a:gd name="T27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47">
                    <a:moveTo>
                      <a:pt x="7" y="32"/>
                    </a:moveTo>
                    <a:cubicBezTo>
                      <a:pt x="3" y="35"/>
                      <a:pt x="6" y="39"/>
                      <a:pt x="2" y="44"/>
                    </a:cubicBezTo>
                    <a:cubicBezTo>
                      <a:pt x="0" y="47"/>
                      <a:pt x="10" y="46"/>
                      <a:pt x="16" y="41"/>
                    </a:cubicBezTo>
                    <a:cubicBezTo>
                      <a:pt x="18" y="38"/>
                      <a:pt x="18" y="35"/>
                      <a:pt x="15" y="33"/>
                    </a:cubicBezTo>
                    <a:cubicBezTo>
                      <a:pt x="13" y="30"/>
                      <a:pt x="9" y="30"/>
                      <a:pt x="7" y="32"/>
                    </a:cubicBezTo>
                    <a:close/>
                    <a:moveTo>
                      <a:pt x="46" y="2"/>
                    </a:moveTo>
                    <a:cubicBezTo>
                      <a:pt x="44" y="0"/>
                      <a:pt x="24" y="16"/>
                      <a:pt x="18" y="22"/>
                    </a:cubicBezTo>
                    <a:cubicBezTo>
                      <a:pt x="15" y="25"/>
                      <a:pt x="14" y="26"/>
                      <a:pt x="13" y="27"/>
                    </a:cubicBezTo>
                    <a:cubicBezTo>
                      <a:pt x="13" y="28"/>
                      <a:pt x="14" y="28"/>
                      <a:pt x="14" y="28"/>
                    </a:cubicBezTo>
                    <a:cubicBezTo>
                      <a:pt x="15" y="29"/>
                      <a:pt x="16" y="29"/>
                      <a:pt x="17" y="30"/>
                    </a:cubicBezTo>
                    <a:cubicBezTo>
                      <a:pt x="18" y="32"/>
                      <a:pt x="18" y="32"/>
                      <a:pt x="19" y="34"/>
                    </a:cubicBezTo>
                    <a:cubicBezTo>
                      <a:pt x="19" y="34"/>
                      <a:pt x="19" y="34"/>
                      <a:pt x="20" y="34"/>
                    </a:cubicBezTo>
                    <a:cubicBezTo>
                      <a:pt x="21" y="33"/>
                      <a:pt x="23" y="32"/>
                      <a:pt x="26" y="29"/>
                    </a:cubicBezTo>
                    <a:cubicBezTo>
                      <a:pt x="32" y="23"/>
                      <a:pt x="48" y="3"/>
                      <a:pt x="46" y="2"/>
                    </a:cubicBezTo>
                    <a:close/>
                  </a:path>
                </a:pathLst>
              </a:custGeom>
              <a:solidFill>
                <a:srgbClr val="4FA5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4" name="Rectangle 94"/>
              <p:cNvSpPr/>
              <p:nvPr/>
            </p:nvSpPr>
            <p:spPr>
              <a:xfrm>
                <a:off x="3710862" y="1886489"/>
                <a:ext cx="1752684" cy="45720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zh-CN" altLang="en-US" sz="180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云灾备</a:t>
                </a:r>
                <a:endParaRPr lang="en-US" sz="1800" kern="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5" name="Rectangle 17"/>
              <p:cNvSpPr/>
              <p:nvPr/>
            </p:nvSpPr>
            <p:spPr>
              <a:xfrm>
                <a:off x="3710862" y="2239080"/>
                <a:ext cx="1752684" cy="8318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zh-CN" altLang="en-US" sz="105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灾备即服务解决方案</a:t>
                </a:r>
                <a:endParaRPr lang="en-US" sz="1050" kern="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9" name="Group 3"/>
            <p:cNvGrpSpPr/>
            <p:nvPr/>
          </p:nvGrpSpPr>
          <p:grpSpPr>
            <a:xfrm>
              <a:off x="6642985" y="3133311"/>
              <a:ext cx="1752684" cy="1722177"/>
              <a:chOff x="6712913" y="1348711"/>
              <a:chExt cx="1752684" cy="1722177"/>
            </a:xfrm>
          </p:grpSpPr>
          <p:sp>
            <p:nvSpPr>
              <p:cNvPr id="10" name="Freeform 73"/>
              <p:cNvSpPr>
                <a:spLocks noEditPoints="1"/>
              </p:cNvSpPr>
              <p:nvPr/>
            </p:nvSpPr>
            <p:spPr bwMode="auto">
              <a:xfrm>
                <a:off x="7310465" y="1348711"/>
                <a:ext cx="557581" cy="474435"/>
              </a:xfrm>
              <a:custGeom>
                <a:avLst/>
                <a:gdLst>
                  <a:gd name="T0" fmla="*/ 48 w 48"/>
                  <a:gd name="T1" fmla="*/ 38 h 41"/>
                  <a:gd name="T2" fmla="*/ 45 w 48"/>
                  <a:gd name="T3" fmla="*/ 41 h 41"/>
                  <a:gd name="T4" fmla="*/ 4 w 48"/>
                  <a:gd name="T5" fmla="*/ 41 h 41"/>
                  <a:gd name="T6" fmla="*/ 0 w 48"/>
                  <a:gd name="T7" fmla="*/ 38 h 41"/>
                  <a:gd name="T8" fmla="*/ 0 w 48"/>
                  <a:gd name="T9" fmla="*/ 3 h 41"/>
                  <a:gd name="T10" fmla="*/ 4 w 48"/>
                  <a:gd name="T11" fmla="*/ 0 h 41"/>
                  <a:gd name="T12" fmla="*/ 45 w 48"/>
                  <a:gd name="T13" fmla="*/ 0 h 41"/>
                  <a:gd name="T14" fmla="*/ 48 w 48"/>
                  <a:gd name="T15" fmla="*/ 3 h 41"/>
                  <a:gd name="T16" fmla="*/ 48 w 48"/>
                  <a:gd name="T17" fmla="*/ 38 h 41"/>
                  <a:gd name="T18" fmla="*/ 45 w 48"/>
                  <a:gd name="T19" fmla="*/ 10 h 41"/>
                  <a:gd name="T20" fmla="*/ 45 w 48"/>
                  <a:gd name="T21" fmla="*/ 7 h 41"/>
                  <a:gd name="T22" fmla="*/ 45 w 48"/>
                  <a:gd name="T23" fmla="*/ 3 h 41"/>
                  <a:gd name="T24" fmla="*/ 23 w 48"/>
                  <a:gd name="T25" fmla="*/ 3 h 41"/>
                  <a:gd name="T26" fmla="*/ 21 w 48"/>
                  <a:gd name="T27" fmla="*/ 7 h 41"/>
                  <a:gd name="T28" fmla="*/ 4 w 48"/>
                  <a:gd name="T29" fmla="*/ 7 h 41"/>
                  <a:gd name="T30" fmla="*/ 4 w 48"/>
                  <a:gd name="T31" fmla="*/ 10 h 41"/>
                  <a:gd name="T32" fmla="*/ 45 w 48"/>
                  <a:gd name="T33" fmla="*/ 10 h 41"/>
                  <a:gd name="T34" fmla="*/ 45 w 48"/>
                  <a:gd name="T35" fmla="*/ 38 h 41"/>
                  <a:gd name="T36" fmla="*/ 45 w 48"/>
                  <a:gd name="T37" fmla="*/ 34 h 41"/>
                  <a:gd name="T38" fmla="*/ 4 w 48"/>
                  <a:gd name="T39" fmla="*/ 34 h 41"/>
                  <a:gd name="T40" fmla="*/ 4 w 48"/>
                  <a:gd name="T41" fmla="*/ 38 h 41"/>
                  <a:gd name="T42" fmla="*/ 45 w 48"/>
                  <a:gd name="T43" fmla="*/ 38 h 41"/>
                  <a:gd name="T44" fmla="*/ 17 w 48"/>
                  <a:gd name="T45" fmla="*/ 5 h 41"/>
                  <a:gd name="T46" fmla="*/ 17 w 48"/>
                  <a:gd name="T47" fmla="*/ 2 h 41"/>
                  <a:gd name="T48" fmla="*/ 7 w 48"/>
                  <a:gd name="T49" fmla="*/ 2 h 41"/>
                  <a:gd name="T50" fmla="*/ 7 w 48"/>
                  <a:gd name="T51" fmla="*/ 5 h 41"/>
                  <a:gd name="T52" fmla="*/ 17 w 48"/>
                  <a:gd name="T53" fmla="*/ 5 h 41"/>
                  <a:gd name="T54" fmla="*/ 24 w 48"/>
                  <a:gd name="T55" fmla="*/ 12 h 41"/>
                  <a:gd name="T56" fmla="*/ 14 w 48"/>
                  <a:gd name="T57" fmla="*/ 22 h 41"/>
                  <a:gd name="T58" fmla="*/ 24 w 48"/>
                  <a:gd name="T59" fmla="*/ 33 h 41"/>
                  <a:gd name="T60" fmla="*/ 35 w 48"/>
                  <a:gd name="T61" fmla="*/ 22 h 41"/>
                  <a:gd name="T62" fmla="*/ 24 w 48"/>
                  <a:gd name="T63" fmla="*/ 12 h 41"/>
                  <a:gd name="T64" fmla="*/ 24 w 48"/>
                  <a:gd name="T65" fmla="*/ 29 h 41"/>
                  <a:gd name="T66" fmla="*/ 17 w 48"/>
                  <a:gd name="T67" fmla="*/ 22 h 41"/>
                  <a:gd name="T68" fmla="*/ 24 w 48"/>
                  <a:gd name="T69" fmla="*/ 15 h 41"/>
                  <a:gd name="T70" fmla="*/ 31 w 48"/>
                  <a:gd name="T71" fmla="*/ 22 h 41"/>
                  <a:gd name="T72" fmla="*/ 24 w 48"/>
                  <a:gd name="T73" fmla="*/ 29 h 41"/>
                  <a:gd name="T74" fmla="*/ 24 w 48"/>
                  <a:gd name="T75" fmla="*/ 18 h 41"/>
                  <a:gd name="T76" fmla="*/ 20 w 48"/>
                  <a:gd name="T77" fmla="*/ 22 h 41"/>
                  <a:gd name="T78" fmla="*/ 21 w 48"/>
                  <a:gd name="T79" fmla="*/ 23 h 41"/>
                  <a:gd name="T80" fmla="*/ 22 w 48"/>
                  <a:gd name="T81" fmla="*/ 22 h 41"/>
                  <a:gd name="T82" fmla="*/ 24 w 48"/>
                  <a:gd name="T83" fmla="*/ 20 h 41"/>
                  <a:gd name="T84" fmla="*/ 25 w 48"/>
                  <a:gd name="T85" fmla="*/ 19 h 41"/>
                  <a:gd name="T86" fmla="*/ 24 w 48"/>
                  <a:gd name="T87" fmla="*/ 1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8" h="41">
                    <a:moveTo>
                      <a:pt x="48" y="38"/>
                    </a:moveTo>
                    <a:cubicBezTo>
                      <a:pt x="48" y="40"/>
                      <a:pt x="47" y="41"/>
                      <a:pt x="45" y="41"/>
                    </a:cubicBezTo>
                    <a:cubicBezTo>
                      <a:pt x="4" y="41"/>
                      <a:pt x="4" y="41"/>
                      <a:pt x="4" y="41"/>
                    </a:cubicBezTo>
                    <a:cubicBezTo>
                      <a:pt x="2" y="41"/>
                      <a:pt x="0" y="40"/>
                      <a:pt x="0" y="38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7" y="0"/>
                      <a:pt x="48" y="1"/>
                      <a:pt x="48" y="3"/>
                    </a:cubicBezTo>
                    <a:lnTo>
                      <a:pt x="48" y="38"/>
                    </a:lnTo>
                    <a:close/>
                    <a:moveTo>
                      <a:pt x="45" y="10"/>
                    </a:moveTo>
                    <a:cubicBezTo>
                      <a:pt x="45" y="7"/>
                      <a:pt x="45" y="7"/>
                      <a:pt x="45" y="7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10"/>
                      <a:pt x="4" y="10"/>
                      <a:pt x="4" y="10"/>
                    </a:cubicBezTo>
                    <a:lnTo>
                      <a:pt x="45" y="10"/>
                    </a:lnTo>
                    <a:close/>
                    <a:moveTo>
                      <a:pt x="45" y="38"/>
                    </a:moveTo>
                    <a:cubicBezTo>
                      <a:pt x="45" y="34"/>
                      <a:pt x="45" y="34"/>
                      <a:pt x="45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38"/>
                      <a:pt x="4" y="38"/>
                      <a:pt x="4" y="38"/>
                    </a:cubicBezTo>
                    <a:lnTo>
                      <a:pt x="45" y="38"/>
                    </a:lnTo>
                    <a:close/>
                    <a:moveTo>
                      <a:pt x="17" y="5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lnTo>
                      <a:pt x="17" y="5"/>
                    </a:lnTo>
                    <a:close/>
                    <a:moveTo>
                      <a:pt x="24" y="12"/>
                    </a:moveTo>
                    <a:cubicBezTo>
                      <a:pt x="19" y="12"/>
                      <a:pt x="14" y="17"/>
                      <a:pt x="14" y="22"/>
                    </a:cubicBezTo>
                    <a:cubicBezTo>
                      <a:pt x="14" y="28"/>
                      <a:pt x="19" y="33"/>
                      <a:pt x="24" y="33"/>
                    </a:cubicBezTo>
                    <a:cubicBezTo>
                      <a:pt x="30" y="33"/>
                      <a:pt x="35" y="28"/>
                      <a:pt x="35" y="22"/>
                    </a:cubicBezTo>
                    <a:cubicBezTo>
                      <a:pt x="35" y="17"/>
                      <a:pt x="30" y="12"/>
                      <a:pt x="24" y="12"/>
                    </a:cubicBezTo>
                    <a:close/>
                    <a:moveTo>
                      <a:pt x="24" y="29"/>
                    </a:moveTo>
                    <a:cubicBezTo>
                      <a:pt x="21" y="29"/>
                      <a:pt x="17" y="26"/>
                      <a:pt x="17" y="22"/>
                    </a:cubicBezTo>
                    <a:cubicBezTo>
                      <a:pt x="17" y="18"/>
                      <a:pt x="21" y="15"/>
                      <a:pt x="24" y="15"/>
                    </a:cubicBezTo>
                    <a:cubicBezTo>
                      <a:pt x="28" y="15"/>
                      <a:pt x="31" y="18"/>
                      <a:pt x="31" y="22"/>
                    </a:cubicBezTo>
                    <a:cubicBezTo>
                      <a:pt x="31" y="26"/>
                      <a:pt x="28" y="29"/>
                      <a:pt x="24" y="29"/>
                    </a:cubicBezTo>
                    <a:close/>
                    <a:moveTo>
                      <a:pt x="24" y="18"/>
                    </a:moveTo>
                    <a:cubicBezTo>
                      <a:pt x="22" y="18"/>
                      <a:pt x="20" y="20"/>
                      <a:pt x="20" y="22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1" y="23"/>
                      <a:pt x="22" y="23"/>
                      <a:pt x="22" y="22"/>
                    </a:cubicBezTo>
                    <a:cubicBezTo>
                      <a:pt x="22" y="21"/>
                      <a:pt x="23" y="20"/>
                      <a:pt x="24" y="20"/>
                    </a:cubicBezTo>
                    <a:cubicBezTo>
                      <a:pt x="25" y="20"/>
                      <a:pt x="25" y="19"/>
                      <a:pt x="25" y="19"/>
                    </a:cubicBezTo>
                    <a:cubicBezTo>
                      <a:pt x="25" y="18"/>
                      <a:pt x="25" y="18"/>
                      <a:pt x="24" y="18"/>
                    </a:cubicBezTo>
                    <a:close/>
                  </a:path>
                </a:pathLst>
              </a:custGeom>
              <a:solidFill>
                <a:srgbClr val="2681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1" name="Rectangle 95"/>
              <p:cNvSpPr/>
              <p:nvPr/>
            </p:nvSpPr>
            <p:spPr>
              <a:xfrm>
                <a:off x="6712913" y="1886489"/>
                <a:ext cx="1752684" cy="457200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zh-CN" altLang="en-US" sz="180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云运维</a:t>
                </a:r>
                <a:endParaRPr lang="en-US" sz="1800" kern="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2" name="Rectangle 18"/>
              <p:cNvSpPr/>
              <p:nvPr/>
            </p:nvSpPr>
            <p:spPr>
              <a:xfrm>
                <a:off x="6712913" y="2239080"/>
                <a:ext cx="1752684" cy="831808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zh-CN" altLang="en-US" sz="105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云运维是</a:t>
                </a:r>
                <a:r>
                  <a:rPr lang="en-US" altLang="zh-CN" sz="105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IT</a:t>
                </a:r>
                <a:r>
                  <a:rPr lang="zh-CN" altLang="en-US" sz="1050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运维的新解决方案</a:t>
                </a:r>
                <a:endParaRPr lang="en-US" sz="1050" kern="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</p:grpSp>
      <p:sp>
        <p:nvSpPr>
          <p:cNvPr id="19" name="矩形 18"/>
          <p:cNvSpPr/>
          <p:nvPr/>
        </p:nvSpPr>
        <p:spPr>
          <a:xfrm>
            <a:off x="2994297" y="1126989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专业性的云服务解决方案供应商</a:t>
            </a:r>
          </a:p>
        </p:txBody>
      </p:sp>
      <p:sp>
        <p:nvSpPr>
          <p:cNvPr id="20" name="矩形 19"/>
          <p:cNvSpPr/>
          <p:nvPr/>
        </p:nvSpPr>
        <p:spPr>
          <a:xfrm>
            <a:off x="3178272" y="3904677"/>
            <a:ext cx="27874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三大云化服务方案助力业务飞速发展</a:t>
            </a:r>
          </a:p>
        </p:txBody>
      </p:sp>
      <p:sp>
        <p:nvSpPr>
          <p:cNvPr id="24" name="矩形 23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25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49237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93144" y="1604485"/>
            <a:ext cx="6357715" cy="2809172"/>
            <a:chOff x="359817" y="812916"/>
            <a:chExt cx="8476953" cy="3745563"/>
          </a:xfrm>
        </p:grpSpPr>
        <p:grpSp>
          <p:nvGrpSpPr>
            <p:cNvPr id="5" name="Group 1"/>
            <p:cNvGrpSpPr/>
            <p:nvPr/>
          </p:nvGrpSpPr>
          <p:grpSpPr>
            <a:xfrm>
              <a:off x="367901" y="1064058"/>
              <a:ext cx="1963584" cy="1636125"/>
              <a:chOff x="367901" y="1064058"/>
              <a:chExt cx="1963584" cy="1636125"/>
            </a:xfrm>
          </p:grpSpPr>
          <p:sp>
            <p:nvSpPr>
              <p:cNvPr id="29" name="Oval 21"/>
              <p:cNvSpPr/>
              <p:nvPr/>
            </p:nvSpPr>
            <p:spPr>
              <a:xfrm>
                <a:off x="1026657" y="1064058"/>
                <a:ext cx="646073" cy="649224"/>
              </a:xfrm>
              <a:prstGeom prst="ellipse">
                <a:avLst/>
              </a:prstGeom>
              <a:solidFill>
                <a:srgbClr val="3598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US" sz="1013" kern="0" dirty="0">
                    <a:solidFill>
                      <a:prstClr val="white"/>
                    </a:solidFill>
                    <a:latin typeface="微软雅黑"/>
                    <a:ea typeface="微软雅黑"/>
                  </a:rPr>
                  <a:t>01</a:t>
                </a:r>
                <a:endParaRPr lang="ru-RU" sz="1013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grpSp>
            <p:nvGrpSpPr>
              <p:cNvPr id="30" name="Group 46"/>
              <p:cNvGrpSpPr/>
              <p:nvPr/>
            </p:nvGrpSpPr>
            <p:grpSpPr>
              <a:xfrm>
                <a:off x="367901" y="1753574"/>
                <a:ext cx="1963584" cy="946609"/>
                <a:chOff x="606056" y="712381"/>
                <a:chExt cx="2594344" cy="1054025"/>
              </a:xfrm>
            </p:grpSpPr>
            <p:sp>
              <p:nvSpPr>
                <p:cNvPr id="31" name="TextBox 45"/>
                <p:cNvSpPr txBox="1"/>
                <p:nvPr/>
              </p:nvSpPr>
              <p:spPr>
                <a:xfrm>
                  <a:off x="606056" y="712381"/>
                  <a:ext cx="2594344" cy="4112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zh-CN" altLang="en-US" sz="1200" kern="0" dirty="0">
                      <a:solidFill>
                        <a:srgbClr val="3598DB"/>
                      </a:solidFill>
                      <a:latin typeface="微软雅黑"/>
                      <a:ea typeface="微软雅黑"/>
                    </a:rPr>
                    <a:t>高级数据安全需求</a:t>
                  </a:r>
                  <a:endParaRPr lang="en-US" sz="1200" kern="0" dirty="0">
                    <a:solidFill>
                      <a:srgbClr val="3598DB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2" name="TextBox 46"/>
                <p:cNvSpPr txBox="1"/>
                <p:nvPr/>
              </p:nvSpPr>
              <p:spPr>
                <a:xfrm>
                  <a:off x="606056" y="1012464"/>
                  <a:ext cx="2594344" cy="753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zh-CN" altLang="en-US" sz="900" b="1" kern="0" dirty="0">
                      <a:solidFill>
                        <a:srgbClr val="999999"/>
                      </a:solidFill>
                      <a:latin typeface="微软雅黑"/>
                      <a:ea typeface="微软雅黑"/>
                    </a:rPr>
                    <a:t>数据是企业核心资产，要求严格保障数据安全，防止数据遗失与泄露</a:t>
                  </a:r>
                  <a:endParaRPr lang="en-US" sz="900" b="1" kern="0" dirty="0">
                    <a:solidFill>
                      <a:srgbClr val="999999"/>
                    </a:solidFill>
                    <a:latin typeface="微软雅黑"/>
                    <a:ea typeface="微软雅黑"/>
                  </a:endParaRPr>
                </a:p>
              </p:txBody>
            </p:sp>
          </p:grpSp>
        </p:grpSp>
        <p:grpSp>
          <p:nvGrpSpPr>
            <p:cNvPr id="6" name="Group 4"/>
            <p:cNvGrpSpPr/>
            <p:nvPr/>
          </p:nvGrpSpPr>
          <p:grpSpPr>
            <a:xfrm>
              <a:off x="2513676" y="1064058"/>
              <a:ext cx="1963584" cy="1636125"/>
              <a:chOff x="2513676" y="1064058"/>
              <a:chExt cx="1963584" cy="1636125"/>
            </a:xfrm>
          </p:grpSpPr>
          <p:sp>
            <p:nvSpPr>
              <p:cNvPr id="25" name="Oval 22"/>
              <p:cNvSpPr/>
              <p:nvPr/>
            </p:nvSpPr>
            <p:spPr>
              <a:xfrm>
                <a:off x="3172432" y="1064058"/>
                <a:ext cx="646073" cy="649224"/>
              </a:xfrm>
              <a:prstGeom prst="ellipse">
                <a:avLst/>
              </a:prstGeom>
              <a:solidFill>
                <a:srgbClr val="348CD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US" sz="1013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02</a:t>
                </a:r>
                <a:endParaRPr lang="ru-RU" sz="1013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grpSp>
            <p:nvGrpSpPr>
              <p:cNvPr id="26" name="Group 50"/>
              <p:cNvGrpSpPr/>
              <p:nvPr/>
            </p:nvGrpSpPr>
            <p:grpSpPr>
              <a:xfrm>
                <a:off x="2513676" y="1753574"/>
                <a:ext cx="1963584" cy="946609"/>
                <a:chOff x="606056" y="712381"/>
                <a:chExt cx="2594344" cy="1054025"/>
              </a:xfrm>
            </p:grpSpPr>
            <p:sp>
              <p:nvSpPr>
                <p:cNvPr id="27" name="TextBox 50"/>
                <p:cNvSpPr txBox="1"/>
                <p:nvPr/>
              </p:nvSpPr>
              <p:spPr>
                <a:xfrm>
                  <a:off x="606056" y="712381"/>
                  <a:ext cx="2594344" cy="411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zh-CN" altLang="en-US" sz="1200" kern="0" dirty="0">
                      <a:solidFill>
                        <a:srgbClr val="348CD4"/>
                      </a:solidFill>
                      <a:latin typeface="微软雅黑"/>
                      <a:ea typeface="微软雅黑"/>
                    </a:rPr>
                    <a:t>高级网络安全需求</a:t>
                  </a:r>
                  <a:endParaRPr lang="en-US" sz="1200" kern="0" dirty="0">
                    <a:solidFill>
                      <a:srgbClr val="348CD4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28" name="TextBox 51"/>
                <p:cNvSpPr txBox="1"/>
                <p:nvPr/>
              </p:nvSpPr>
              <p:spPr>
                <a:xfrm>
                  <a:off x="606056" y="1012464"/>
                  <a:ext cx="2594344" cy="753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zh-CN" altLang="en-US" sz="900" b="1" kern="0" dirty="0">
                      <a:solidFill>
                        <a:srgbClr val="999999"/>
                      </a:solidFill>
                      <a:latin typeface="微软雅黑"/>
                      <a:ea typeface="微软雅黑"/>
                    </a:rPr>
                    <a:t>在数据存储、数据传输在的过程中，对服务器、网络设施有极高的要求</a:t>
                  </a:r>
                  <a:endParaRPr lang="en-US" sz="900" b="1" kern="0" dirty="0">
                    <a:solidFill>
                      <a:srgbClr val="999999"/>
                    </a:solidFill>
                    <a:latin typeface="微软雅黑"/>
                    <a:ea typeface="微软雅黑"/>
                  </a:endParaRPr>
                </a:p>
              </p:txBody>
            </p:sp>
          </p:grpSp>
        </p:grpSp>
        <p:grpSp>
          <p:nvGrpSpPr>
            <p:cNvPr id="7" name="Group 2"/>
            <p:cNvGrpSpPr/>
            <p:nvPr/>
          </p:nvGrpSpPr>
          <p:grpSpPr>
            <a:xfrm>
              <a:off x="359817" y="2746647"/>
              <a:ext cx="1963584" cy="1629757"/>
              <a:chOff x="359817" y="2746647"/>
              <a:chExt cx="1963584" cy="1629757"/>
            </a:xfrm>
          </p:grpSpPr>
          <p:sp>
            <p:nvSpPr>
              <p:cNvPr id="21" name="Oval 39"/>
              <p:cNvSpPr/>
              <p:nvPr/>
            </p:nvSpPr>
            <p:spPr>
              <a:xfrm>
                <a:off x="1026657" y="2746647"/>
                <a:ext cx="646073" cy="649224"/>
              </a:xfrm>
              <a:prstGeom prst="ellipse">
                <a:avLst/>
              </a:prstGeom>
              <a:solidFill>
                <a:srgbClr val="23679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291">
                  <a:defRPr/>
                </a:pPr>
                <a:r>
                  <a:rPr lang="en-US" sz="1013" kern="0" dirty="0">
                    <a:solidFill>
                      <a:prstClr val="white"/>
                    </a:solidFill>
                    <a:latin typeface="微软雅黑"/>
                    <a:ea typeface="微软雅黑"/>
                  </a:rPr>
                  <a:t>03</a:t>
                </a:r>
                <a:endParaRPr lang="ru-RU" sz="1013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grpSp>
            <p:nvGrpSpPr>
              <p:cNvPr id="22" name="Group 92"/>
              <p:cNvGrpSpPr/>
              <p:nvPr/>
            </p:nvGrpSpPr>
            <p:grpSpPr>
              <a:xfrm>
                <a:off x="359817" y="3429795"/>
                <a:ext cx="1963584" cy="946609"/>
                <a:chOff x="606056" y="712381"/>
                <a:chExt cx="2594344" cy="1054025"/>
              </a:xfrm>
            </p:grpSpPr>
            <p:sp>
              <p:nvSpPr>
                <p:cNvPr id="23" name="TextBox 60"/>
                <p:cNvSpPr txBox="1"/>
                <p:nvPr/>
              </p:nvSpPr>
              <p:spPr>
                <a:xfrm>
                  <a:off x="606056" y="712381"/>
                  <a:ext cx="2594344" cy="4112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zh-CN" altLang="en-US" sz="1200" kern="0" dirty="0">
                      <a:solidFill>
                        <a:srgbClr val="236796"/>
                      </a:solidFill>
                      <a:latin typeface="微软雅黑"/>
                      <a:ea typeface="微软雅黑"/>
                    </a:rPr>
                    <a:t>高等级云服务需求</a:t>
                  </a:r>
                  <a:endParaRPr lang="en-US" sz="1200" kern="0" dirty="0">
                    <a:solidFill>
                      <a:srgbClr val="236796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24" name="TextBox 61"/>
                <p:cNvSpPr txBox="1"/>
                <p:nvPr/>
              </p:nvSpPr>
              <p:spPr>
                <a:xfrm>
                  <a:off x="606056" y="1012464"/>
                  <a:ext cx="2594344" cy="753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14350">
                    <a:defRPr/>
                  </a:pPr>
                  <a:r>
                    <a:rPr lang="en-US" altLang="zh-CN" sz="900" kern="0" dirty="0">
                      <a:solidFill>
                        <a:srgbClr val="999999"/>
                      </a:solidFill>
                      <a:latin typeface="微软雅黑"/>
                      <a:ea typeface="微软雅黑"/>
                    </a:rPr>
                    <a:t>IDC</a:t>
                  </a:r>
                  <a:r>
                    <a:rPr lang="zh-CN" altLang="en-US" sz="900" kern="0" dirty="0">
                      <a:solidFill>
                        <a:srgbClr val="999999"/>
                      </a:solidFill>
                      <a:latin typeface="微软雅黑"/>
                      <a:ea typeface="微软雅黑"/>
                    </a:rPr>
                    <a:t>基础服务、设备巡检服务、应用安全扫描、定期服务报告等</a:t>
                  </a:r>
                  <a:endParaRPr lang="en-US" sz="900" b="1" kern="0" dirty="0">
                    <a:solidFill>
                      <a:srgbClr val="999999"/>
                    </a:solidFill>
                    <a:latin typeface="微软雅黑"/>
                    <a:ea typeface="微软雅黑"/>
                  </a:endParaRPr>
                </a:p>
              </p:txBody>
            </p:sp>
          </p:grpSp>
        </p:grpSp>
        <p:grpSp>
          <p:nvGrpSpPr>
            <p:cNvPr id="8" name="组合 7"/>
            <p:cNvGrpSpPr/>
            <p:nvPr/>
          </p:nvGrpSpPr>
          <p:grpSpPr>
            <a:xfrm>
              <a:off x="3228356" y="812916"/>
              <a:ext cx="5608414" cy="3745563"/>
              <a:chOff x="3228356" y="812916"/>
              <a:chExt cx="5608414" cy="3745563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3228356" y="812916"/>
                <a:ext cx="5608414" cy="3745563"/>
                <a:chOff x="3228356" y="812916"/>
                <a:chExt cx="5608414" cy="3745563"/>
              </a:xfrm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3228356" y="812916"/>
                  <a:ext cx="5608414" cy="3745563"/>
                  <a:chOff x="3228356" y="812916"/>
                  <a:chExt cx="5608414" cy="3745563"/>
                </a:xfrm>
              </p:grpSpPr>
              <p:sp>
                <p:nvSpPr>
                  <p:cNvPr id="13" name="云形 12"/>
                  <p:cNvSpPr/>
                  <p:nvPr/>
                </p:nvSpPr>
                <p:spPr>
                  <a:xfrm>
                    <a:off x="4739425" y="812916"/>
                    <a:ext cx="4097345" cy="1981799"/>
                  </a:xfrm>
                  <a:prstGeom prst="cloud">
                    <a:avLst/>
                  </a:prstGeom>
                  <a:gradFill flip="none" rotWithShape="1">
                    <a:gsLst>
                      <a:gs pos="0">
                        <a:srgbClr val="0070C0"/>
                      </a:gs>
                      <a:gs pos="47000">
                        <a:srgbClr val="3598DB">
                          <a:tint val="44500"/>
                          <a:satMod val="160000"/>
                        </a:srgbClr>
                      </a:gs>
                      <a:gs pos="100000">
                        <a:srgbClr val="3598DB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 w="12700" cap="flat" cmpd="sng" algn="ctr">
                    <a:solidFill>
                      <a:srgbClr val="3598DB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514350">
                      <a:defRPr/>
                    </a:pPr>
                    <a:endParaRPr lang="zh-CN" altLang="en-US" sz="1013" kern="0">
                      <a:solidFill>
                        <a:srgbClr val="FFFFFF"/>
                      </a:solidFill>
                      <a:latin typeface="微软雅黑"/>
                      <a:ea typeface="微软雅黑"/>
                    </a:endParaRPr>
                  </a:p>
                </p:txBody>
              </p:sp>
              <p:sp>
                <p:nvSpPr>
                  <p:cNvPr id="14" name="云形 13"/>
                  <p:cNvSpPr/>
                  <p:nvPr/>
                </p:nvSpPr>
                <p:spPr>
                  <a:xfrm>
                    <a:off x="5266746" y="1557988"/>
                    <a:ext cx="1287887" cy="846375"/>
                  </a:xfrm>
                  <a:prstGeom prst="cloud">
                    <a:avLst/>
                  </a:prstGeom>
                  <a:gradFill flip="none" rotWithShape="1">
                    <a:gsLst>
                      <a:gs pos="0">
                        <a:srgbClr val="00B0F0"/>
                      </a:gs>
                      <a:gs pos="47000">
                        <a:srgbClr val="3598DB">
                          <a:tint val="44500"/>
                          <a:satMod val="160000"/>
                        </a:srgbClr>
                      </a:gs>
                      <a:gs pos="100000">
                        <a:srgbClr val="3598DB">
                          <a:tint val="23500"/>
                          <a:satMod val="160000"/>
                        </a:srgbClr>
                      </a:gs>
                    </a:gsLst>
                    <a:lin ang="8100000" scaled="1"/>
                    <a:tileRect/>
                  </a:gradFill>
                  <a:ln w="12700" cap="flat" cmpd="sng" algn="ctr">
                    <a:solidFill>
                      <a:srgbClr val="FFFFFF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514350">
                      <a:defRPr/>
                    </a:pPr>
                    <a:endParaRPr lang="zh-CN" altLang="en-US" sz="1013" kern="0">
                      <a:solidFill>
                        <a:srgbClr val="FFFFFF"/>
                      </a:solidFill>
                      <a:latin typeface="微软雅黑"/>
                      <a:ea typeface="微软雅黑"/>
                    </a:endParaRPr>
                  </a:p>
                </p:txBody>
              </p:sp>
              <p:pic>
                <p:nvPicPr>
                  <p:cNvPr id="15" name="Picture 84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CFCFC"/>
                      </a:clrFrom>
                      <a:clrTo>
                        <a:srgbClr val="FCFCFC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593312" y="1083080"/>
                    <a:ext cx="1638717" cy="135102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6" name="矩形 15"/>
                  <p:cNvSpPr/>
                  <p:nvPr/>
                </p:nvSpPr>
                <p:spPr>
                  <a:xfrm>
                    <a:off x="5485506" y="1822316"/>
                    <a:ext cx="861775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zh-CN" altLang="en-US" sz="1200" b="1" kern="0" dirty="0">
                        <a:solidFill>
                          <a:srgbClr val="FF0000"/>
                        </a:solidFill>
                        <a:latin typeface="微软雅黑"/>
                        <a:ea typeface="微软雅黑"/>
                      </a:rPr>
                      <a:t>专有云</a:t>
                    </a:r>
                  </a:p>
                </p:txBody>
              </p:sp>
              <p:sp>
                <p:nvSpPr>
                  <p:cNvPr id="17" name="矩形 16"/>
                  <p:cNvSpPr/>
                  <p:nvPr/>
                </p:nvSpPr>
                <p:spPr>
                  <a:xfrm>
                    <a:off x="5872737" y="993039"/>
                    <a:ext cx="1785104" cy="43088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defTabSz="514350">
                      <a:defRPr/>
                    </a:pPr>
                    <a:r>
                      <a:rPr lang="zh-CN" altLang="en-US" sz="1500" b="1" kern="0" dirty="0">
                        <a:solidFill>
                          <a:srgbClr val="FF0000"/>
                        </a:solidFill>
                        <a:latin typeface="微软雅黑"/>
                        <a:ea typeface="微软雅黑"/>
                      </a:rPr>
                      <a:t>中科院数据云</a:t>
                    </a:r>
                  </a:p>
                </p:txBody>
              </p:sp>
              <p:cxnSp>
                <p:nvCxnSpPr>
                  <p:cNvPr id="18" name="直接连接符 17"/>
                  <p:cNvCxnSpPr>
                    <a:stCxn id="20" idx="0"/>
                    <a:endCxn id="16" idx="2"/>
                  </p:cNvCxnSpPr>
                  <p:nvPr/>
                </p:nvCxnSpPr>
                <p:spPr>
                  <a:xfrm flipV="1">
                    <a:off x="4518349" y="2191648"/>
                    <a:ext cx="1398045" cy="693220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3598DB"/>
                    </a:solidFill>
                    <a:prstDash val="dash"/>
                    <a:miter lim="800000"/>
                  </a:ln>
                  <a:effectLst/>
                </p:spPr>
              </p:cxnSp>
              <p:cxnSp>
                <p:nvCxnSpPr>
                  <p:cNvPr id="19" name="直接连接符 18"/>
                  <p:cNvCxnSpPr>
                    <a:stCxn id="20" idx="3"/>
                    <a:endCxn id="16" idx="2"/>
                  </p:cNvCxnSpPr>
                  <p:nvPr/>
                </p:nvCxnSpPr>
                <p:spPr>
                  <a:xfrm flipV="1">
                    <a:off x="5808342" y="2191648"/>
                    <a:ext cx="108052" cy="1530025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rgbClr val="3598DB"/>
                    </a:solidFill>
                    <a:prstDash val="dash"/>
                    <a:miter lim="800000"/>
                  </a:ln>
                  <a:effectLst/>
                </p:spPr>
              </p:cxnSp>
              <p:pic>
                <p:nvPicPr>
                  <p:cNvPr id="20" name="Picture 4" descr="C:\Users\ibm\Desktop\00Q4C0CJUOQC.png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8356" y="2884868"/>
                    <a:ext cx="2579986" cy="167361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cxnSp>
              <p:nvCxnSpPr>
                <p:cNvPr id="12" name="直接连接符 11"/>
                <p:cNvCxnSpPr>
                  <a:endCxn id="16" idx="2"/>
                </p:cNvCxnSpPr>
                <p:nvPr/>
              </p:nvCxnSpPr>
              <p:spPr>
                <a:xfrm flipV="1">
                  <a:off x="5383369" y="2191648"/>
                  <a:ext cx="533025" cy="92504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rgbClr val="3598DB"/>
                  </a:solidFill>
                  <a:prstDash val="dash"/>
                  <a:miter lim="800000"/>
                </a:ln>
                <a:effectLst/>
              </p:spPr>
            </p:cxnSp>
          </p:grpSp>
          <p:sp>
            <p:nvSpPr>
              <p:cNvPr id="10" name="TextBox 39"/>
              <p:cNvSpPr txBox="1"/>
              <p:nvPr/>
            </p:nvSpPr>
            <p:spPr>
              <a:xfrm>
                <a:off x="6323530" y="3354371"/>
                <a:ext cx="1738646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4350">
                  <a:defRPr/>
                </a:pPr>
                <a:r>
                  <a:rPr lang="zh-CN" altLang="en-US" sz="1200" kern="0" dirty="0">
                    <a:solidFill>
                      <a:srgbClr val="4FA5E0">
                        <a:lumMod val="75000"/>
                      </a:srgbClr>
                    </a:solidFill>
                    <a:latin typeface="微软雅黑"/>
                    <a:ea typeface="微软雅黑"/>
                  </a:rPr>
                  <a:t>通过专有云构建企业虚拟私有数据中心能力</a:t>
                </a:r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3272386" y="1103274"/>
            <a:ext cx="25747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Cloud+ </a:t>
            </a: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专有云解决方案</a:t>
            </a:r>
          </a:p>
        </p:txBody>
      </p:sp>
      <p:sp>
        <p:nvSpPr>
          <p:cNvPr id="37" name="矩形 36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38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67944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4741" y="1681210"/>
            <a:ext cx="6414518" cy="2476820"/>
            <a:chOff x="307975" y="1008444"/>
            <a:chExt cx="8552690" cy="3302426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1275008"/>
              <a:ext cx="4264037" cy="2897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394" y="1008444"/>
              <a:ext cx="4224271" cy="330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矩形 6"/>
          <p:cNvSpPr/>
          <p:nvPr/>
        </p:nvSpPr>
        <p:spPr>
          <a:xfrm>
            <a:off x="3501264" y="1075281"/>
            <a:ext cx="2247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DR+ </a:t>
            </a: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云灾备解决方案</a:t>
            </a:r>
          </a:p>
        </p:txBody>
      </p:sp>
      <p:sp>
        <p:nvSpPr>
          <p:cNvPr id="8" name="矩形 7"/>
          <p:cNvSpPr/>
          <p:nvPr/>
        </p:nvSpPr>
        <p:spPr>
          <a:xfrm>
            <a:off x="3178272" y="4222729"/>
            <a:ext cx="27874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云灾备逐渐成为</a:t>
            </a:r>
            <a:r>
              <a:rPr lang="en-US" altLang="zh-CN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BC</a:t>
            </a:r>
            <a:r>
              <a:rPr lang="zh-CN" altLang="en-US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能力建设主流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16944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ibm\Desktop\图片2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9"/>
          <a:stretch/>
        </p:blipFill>
        <p:spPr bwMode="auto">
          <a:xfrm>
            <a:off x="1544148" y="1634589"/>
            <a:ext cx="3743266" cy="266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ibm\Desktop\图片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104" y="1851545"/>
            <a:ext cx="1984942" cy="23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ibm\Desktop\图片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707" y="1634584"/>
            <a:ext cx="4800600" cy="272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3501264" y="1103274"/>
            <a:ext cx="2247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DR+ </a:t>
            </a: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云灾备解决方案</a:t>
            </a:r>
          </a:p>
        </p:txBody>
      </p:sp>
      <p:sp>
        <p:nvSpPr>
          <p:cNvPr id="8" name="矩形 7"/>
          <p:cNvSpPr/>
          <p:nvPr/>
        </p:nvSpPr>
        <p:spPr>
          <a:xfrm>
            <a:off x="3178272" y="4282363"/>
            <a:ext cx="27874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敏捷交付    安全可靠</a:t>
            </a:r>
          </a:p>
        </p:txBody>
      </p:sp>
      <p:sp>
        <p:nvSpPr>
          <p:cNvPr id="12" name="矩形 11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6404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248189" y="929973"/>
            <a:ext cx="2473715" cy="2772276"/>
            <a:chOff x="352926" y="1800792"/>
            <a:chExt cx="3298286" cy="3696368"/>
          </a:xfrm>
        </p:grpSpPr>
        <p:grpSp>
          <p:nvGrpSpPr>
            <p:cNvPr id="9" name="组合 8"/>
            <p:cNvGrpSpPr/>
            <p:nvPr/>
          </p:nvGrpSpPr>
          <p:grpSpPr>
            <a:xfrm>
              <a:off x="694252" y="2082642"/>
              <a:ext cx="1812426" cy="2692716"/>
              <a:chOff x="1984430" y="1388425"/>
              <a:chExt cx="1812426" cy="2692716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4430" y="3469711"/>
                <a:ext cx="1812426" cy="611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1154" y="1388425"/>
                <a:ext cx="1518978" cy="1926275"/>
              </a:xfrm>
              <a:prstGeom prst="rect">
                <a:avLst/>
              </a:prstGeom>
            </p:spPr>
          </p:pic>
        </p:grpSp>
        <p:sp>
          <p:nvSpPr>
            <p:cNvPr id="10" name="新月形 9"/>
            <p:cNvSpPr/>
            <p:nvPr/>
          </p:nvSpPr>
          <p:spPr>
            <a:xfrm flipH="1">
              <a:off x="352926" y="1800792"/>
              <a:ext cx="3298286" cy="3696368"/>
            </a:xfrm>
            <a:prstGeom prst="moon">
              <a:avLst>
                <a:gd name="adj" fmla="val 3868"/>
              </a:avLst>
            </a:prstGeom>
            <a:gradFill flip="none" rotWithShape="1">
              <a:gsLst>
                <a:gs pos="0">
                  <a:sysClr val="window" lastClr="FFFFFF"/>
                </a:gs>
                <a:gs pos="53000">
                  <a:schemeClr val="bg1">
                    <a:lumMod val="9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59573" y="1733721"/>
            <a:ext cx="3918152" cy="261148"/>
            <a:chOff x="3662620" y="2344321"/>
            <a:chExt cx="7380000" cy="348197"/>
          </a:xfrm>
        </p:grpSpPr>
        <p:grpSp>
          <p:nvGrpSpPr>
            <p:cNvPr id="14" name="组合 28672"/>
            <p:cNvGrpSpPr>
              <a:grpSpLocks/>
            </p:cNvGrpSpPr>
            <p:nvPr/>
          </p:nvGrpSpPr>
          <p:grpSpPr bwMode="auto">
            <a:xfrm>
              <a:off x="3662620" y="2692518"/>
              <a:ext cx="7380000" cy="0"/>
              <a:chOff x="4860032" y="2186186"/>
              <a:chExt cx="2304256" cy="0"/>
            </a:xfrm>
          </p:grpSpPr>
          <p:cxnSp>
            <p:nvCxnSpPr>
              <p:cNvPr id="16" name="直接连接符 112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直接连接符 113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00CC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5" name="TextBox 5"/>
            <p:cNvSpPr txBox="1">
              <a:spLocks noChangeArrowheads="1"/>
            </p:cNvSpPr>
            <p:nvPr/>
          </p:nvSpPr>
          <p:spPr bwMode="auto">
            <a:xfrm>
              <a:off x="3997299" y="2344321"/>
              <a:ext cx="63877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什么是中科泽云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3859573" y="2443781"/>
            <a:ext cx="3918152" cy="264789"/>
            <a:chOff x="3842620" y="3012082"/>
            <a:chExt cx="7200000" cy="353052"/>
          </a:xfrm>
        </p:grpSpPr>
        <p:grpSp>
          <p:nvGrpSpPr>
            <p:cNvPr id="19" name="组合 28671"/>
            <p:cNvGrpSpPr>
              <a:grpSpLocks/>
            </p:cNvGrpSpPr>
            <p:nvPr/>
          </p:nvGrpSpPr>
          <p:grpSpPr bwMode="auto">
            <a:xfrm>
              <a:off x="3842620" y="3365134"/>
              <a:ext cx="7200000" cy="0"/>
              <a:chOff x="4860032" y="2425452"/>
              <a:chExt cx="2304256" cy="0"/>
            </a:xfrm>
          </p:grpSpPr>
          <p:cxnSp>
            <p:nvCxnSpPr>
              <p:cNvPr id="21" name="直接连接符 103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直接连接符 10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80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4157963" y="3012082"/>
              <a:ext cx="5844733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</a:t>
              </a:r>
              <a:r>
                <a:rPr lang="en-US" altLang="zh-CN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面向科研方向的云计算解决方案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67758" y="1034599"/>
            <a:ext cx="4309967" cy="253916"/>
            <a:chOff x="3122620" y="1813292"/>
            <a:chExt cx="7920000" cy="338554"/>
          </a:xfrm>
        </p:grpSpPr>
        <p:sp>
          <p:nvSpPr>
            <p:cNvPr id="24" name="TextBox 5"/>
            <p:cNvSpPr txBox="1">
              <a:spLocks noChangeArrowheads="1"/>
            </p:cNvSpPr>
            <p:nvPr/>
          </p:nvSpPr>
          <p:spPr bwMode="auto">
            <a:xfrm>
              <a:off x="3335868" y="1813292"/>
              <a:ext cx="4167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关于我们</a:t>
              </a:r>
              <a:endParaRPr lang="zh-CN" altLang="en-US" sz="105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5" name="组合 28674"/>
            <p:cNvGrpSpPr>
              <a:grpSpLocks/>
            </p:cNvGrpSpPr>
            <p:nvPr/>
          </p:nvGrpSpPr>
          <p:grpSpPr bwMode="auto">
            <a:xfrm>
              <a:off x="3122620" y="2146902"/>
              <a:ext cx="7920000" cy="0"/>
              <a:chOff x="4860032" y="2073920"/>
              <a:chExt cx="2304256" cy="0"/>
            </a:xfrm>
          </p:grpSpPr>
          <p:cxnSp>
            <p:nvCxnSpPr>
              <p:cNvPr id="26" name="直接连接符 109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直接连接符 110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660066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8" name="组合 27"/>
          <p:cNvGrpSpPr/>
          <p:nvPr/>
        </p:nvGrpSpPr>
        <p:grpSpPr>
          <a:xfrm>
            <a:off x="3467758" y="3157483"/>
            <a:ext cx="4309967" cy="268634"/>
            <a:chOff x="3122620" y="4897803"/>
            <a:chExt cx="7920000" cy="358178"/>
          </a:xfrm>
        </p:grpSpPr>
        <p:sp>
          <p:nvSpPr>
            <p:cNvPr id="29" name="TextBox 5"/>
            <p:cNvSpPr txBox="1">
              <a:spLocks noChangeArrowheads="1"/>
            </p:cNvSpPr>
            <p:nvPr/>
          </p:nvSpPr>
          <p:spPr bwMode="auto">
            <a:xfrm>
              <a:off x="3335866" y="4897803"/>
              <a:ext cx="62181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中科泽云的市场产业化成果</a:t>
              </a: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122620" y="5255981"/>
              <a:ext cx="7920000" cy="0"/>
              <a:chOff x="4712369" y="5085783"/>
              <a:chExt cx="6480000" cy="0"/>
            </a:xfrm>
          </p:grpSpPr>
          <p:cxnSp>
            <p:nvCxnSpPr>
              <p:cNvPr id="31" name="直接连接符 115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2" name="直接连接符 116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727620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bm\Desktop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09" y="1556050"/>
            <a:ext cx="4497780" cy="263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501264" y="1093943"/>
            <a:ext cx="22461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OP+ </a:t>
            </a: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云运维解决方案</a:t>
            </a:r>
          </a:p>
        </p:txBody>
      </p:sp>
      <p:sp>
        <p:nvSpPr>
          <p:cNvPr id="6" name="矩形 5"/>
          <p:cNvSpPr/>
          <p:nvPr/>
        </p:nvSpPr>
        <p:spPr>
          <a:xfrm>
            <a:off x="3178272" y="4282363"/>
            <a:ext cx="278746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05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专业运维 成就所托</a:t>
            </a:r>
          </a:p>
        </p:txBody>
      </p:sp>
      <p:sp>
        <p:nvSpPr>
          <p:cNvPr id="10" name="矩形 9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8761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674665" y="1276044"/>
            <a:ext cx="5023914" cy="1814858"/>
            <a:chOff x="2819525" y="2353566"/>
            <a:chExt cx="8640000" cy="2419810"/>
          </a:xfrm>
        </p:grpSpPr>
        <p:grpSp>
          <p:nvGrpSpPr>
            <p:cNvPr id="5" name="组合 22"/>
            <p:cNvGrpSpPr>
              <a:grpSpLocks/>
            </p:cNvGrpSpPr>
            <p:nvPr/>
          </p:nvGrpSpPr>
          <p:grpSpPr bwMode="auto">
            <a:xfrm>
              <a:off x="3863525" y="4773376"/>
              <a:ext cx="7596000" cy="0"/>
              <a:chOff x="4860032" y="2903984"/>
              <a:chExt cx="2304256" cy="0"/>
            </a:xfrm>
          </p:grpSpPr>
          <p:cxnSp>
            <p:nvCxnSpPr>
              <p:cNvPr id="23" name="直接连接符 115"/>
              <p:cNvCxnSpPr>
                <a:cxnSpLocks noChangeShapeType="1"/>
              </p:cNvCxnSpPr>
              <p:nvPr/>
            </p:nvCxnSpPr>
            <p:spPr bwMode="auto">
              <a:xfrm>
                <a:off x="4860032" y="2903984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直接连接符 116"/>
              <p:cNvCxnSpPr>
                <a:cxnSpLocks noChangeShapeType="1"/>
              </p:cNvCxnSpPr>
              <p:nvPr/>
            </p:nvCxnSpPr>
            <p:spPr bwMode="auto">
              <a:xfrm>
                <a:off x="4860032" y="2903984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C70582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6" name="组合 23"/>
            <p:cNvGrpSpPr>
              <a:grpSpLocks/>
            </p:cNvGrpSpPr>
            <p:nvPr/>
          </p:nvGrpSpPr>
          <p:grpSpPr bwMode="auto">
            <a:xfrm>
              <a:off x="3611525" y="4263789"/>
              <a:ext cx="7848000" cy="0"/>
              <a:chOff x="4860032" y="2664718"/>
              <a:chExt cx="2304256" cy="0"/>
            </a:xfrm>
          </p:grpSpPr>
          <p:cxnSp>
            <p:nvCxnSpPr>
              <p:cNvPr id="21" name="直接连接符 106"/>
              <p:cNvCxnSpPr>
                <a:cxnSpLocks noChangeShapeType="1"/>
              </p:cNvCxnSpPr>
              <p:nvPr/>
            </p:nvCxnSpPr>
            <p:spPr bwMode="auto">
              <a:xfrm>
                <a:off x="4860032" y="2664718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直接连接符 107"/>
              <p:cNvCxnSpPr>
                <a:cxnSpLocks noChangeShapeType="1"/>
              </p:cNvCxnSpPr>
              <p:nvPr/>
            </p:nvCxnSpPr>
            <p:spPr bwMode="auto">
              <a:xfrm>
                <a:off x="4860032" y="2664718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FE7606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7" name="组合 28671"/>
            <p:cNvGrpSpPr>
              <a:grpSpLocks/>
            </p:cNvGrpSpPr>
            <p:nvPr/>
          </p:nvGrpSpPr>
          <p:grpSpPr bwMode="auto">
            <a:xfrm>
              <a:off x="3359525" y="3754201"/>
              <a:ext cx="8100000" cy="0"/>
              <a:chOff x="4860032" y="2425452"/>
              <a:chExt cx="2304256" cy="0"/>
            </a:xfrm>
          </p:grpSpPr>
          <p:cxnSp>
            <p:nvCxnSpPr>
              <p:cNvPr id="19" name="直接连接符 103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直接连接符 10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80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8" name="组合 28672"/>
            <p:cNvGrpSpPr>
              <a:grpSpLocks/>
            </p:cNvGrpSpPr>
            <p:nvPr/>
          </p:nvGrpSpPr>
          <p:grpSpPr bwMode="auto">
            <a:xfrm>
              <a:off x="3089525" y="3244614"/>
              <a:ext cx="8370000" cy="0"/>
              <a:chOff x="4860032" y="2186186"/>
              <a:chExt cx="2304256" cy="0"/>
            </a:xfrm>
          </p:grpSpPr>
          <p:cxnSp>
            <p:nvCxnSpPr>
              <p:cNvPr id="17" name="直接连接符 112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直接连接符 113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00CC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" name="组合 28674"/>
            <p:cNvGrpSpPr>
              <a:grpSpLocks/>
            </p:cNvGrpSpPr>
            <p:nvPr/>
          </p:nvGrpSpPr>
          <p:grpSpPr bwMode="auto">
            <a:xfrm>
              <a:off x="2819525" y="2688878"/>
              <a:ext cx="8640000" cy="0"/>
              <a:chOff x="4860032" y="1946920"/>
              <a:chExt cx="2304256" cy="0"/>
            </a:xfrm>
          </p:grpSpPr>
          <p:cxnSp>
            <p:nvCxnSpPr>
              <p:cNvPr id="15" name="直接连接符 109"/>
              <p:cNvCxnSpPr>
                <a:cxnSpLocks noChangeShapeType="1"/>
              </p:cNvCxnSpPr>
              <p:nvPr/>
            </p:nvCxnSpPr>
            <p:spPr bwMode="auto">
              <a:xfrm>
                <a:off x="4860032" y="1946920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chemeClr val="bg1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直接连接符 110"/>
              <p:cNvCxnSpPr>
                <a:cxnSpLocks noChangeShapeType="1"/>
              </p:cNvCxnSpPr>
              <p:nvPr/>
            </p:nvCxnSpPr>
            <p:spPr bwMode="auto">
              <a:xfrm>
                <a:off x="4860032" y="1946920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660066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4311774" y="4421537"/>
              <a:ext cx="7147751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eaLnBrk="1" hangingPunct="1">
                <a:buFont typeface="Arial" charset="0"/>
                <a:buNone/>
                <a:defRPr/>
              </a:pPr>
              <a:r>
                <a:rPr lang="zh-CN" altLang="en-US" sz="900" b="1" spc="15" dirty="0">
                  <a:latin typeface="微软雅黑" pitchFamily="34" charset="-122"/>
                  <a:ea typeface="微软雅黑" pitchFamily="34" charset="-122"/>
                </a:rPr>
                <a:t>基础设施层面：</a:t>
              </a:r>
              <a:r>
                <a:rPr lang="zh-CN" altLang="en-US" sz="900" spc="15" dirty="0">
                  <a:latin typeface="微软雅黑" pitchFamily="34" charset="-122"/>
                  <a:ea typeface="微软雅黑" pitchFamily="34" charset="-122"/>
                </a:rPr>
                <a:t>温、湿度监控、</a:t>
              </a:r>
              <a:r>
                <a:rPr lang="en-US" altLang="zh-CN" sz="900" spc="15" dirty="0">
                  <a:latin typeface="微软雅黑" pitchFamily="34" charset="-122"/>
                  <a:ea typeface="微软雅黑" pitchFamily="34" charset="-122"/>
                </a:rPr>
                <a:t>UPS</a:t>
              </a:r>
              <a:r>
                <a:rPr lang="zh-CN" altLang="en-US" sz="900" spc="15" dirty="0">
                  <a:latin typeface="微软雅黑" pitchFamily="34" charset="-122"/>
                  <a:ea typeface="微软雅黑" pitchFamily="34" charset="-122"/>
                </a:rPr>
                <a:t>监控、智能机柜监控</a:t>
              </a:r>
              <a:r>
                <a:rPr lang="en-US" altLang="zh-CN" sz="900" spc="15" dirty="0"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900" spc="15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Box 5"/>
            <p:cNvSpPr txBox="1">
              <a:spLocks noChangeArrowheads="1"/>
            </p:cNvSpPr>
            <p:nvPr/>
          </p:nvSpPr>
          <p:spPr bwMode="auto">
            <a:xfrm>
              <a:off x="4311774" y="3916712"/>
              <a:ext cx="7147751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eaLnBrk="1" hangingPunct="1">
                <a:buFont typeface="Arial" charset="0"/>
                <a:buNone/>
                <a:defRPr/>
              </a:pPr>
              <a:r>
                <a:rPr lang="zh-CN" altLang="en-US" sz="900" b="1" spc="15" dirty="0">
                  <a:latin typeface="微软雅黑" pitchFamily="34" charset="-122"/>
                  <a:ea typeface="微软雅黑" pitchFamily="34" charset="-122"/>
                </a:rPr>
                <a:t>网络层面：</a:t>
              </a:r>
              <a:r>
                <a:rPr lang="zh-CN" altLang="en-US" sz="900" spc="15" dirty="0">
                  <a:latin typeface="微软雅黑" pitchFamily="34" charset="-122"/>
                  <a:ea typeface="微软雅黑" pitchFamily="34" charset="-122"/>
                </a:rPr>
                <a:t>网络拓扑、网络设备、全域</a:t>
              </a:r>
              <a:r>
                <a:rPr lang="en-US" altLang="zh-CN" sz="900" spc="15" dirty="0">
                  <a:latin typeface="微软雅黑" pitchFamily="34" charset="-122"/>
                  <a:ea typeface="微软雅黑" pitchFamily="34" charset="-122"/>
                </a:rPr>
                <a:t>IP</a:t>
              </a:r>
              <a:r>
                <a:rPr lang="zh-CN" altLang="en-US" sz="900" spc="15" dirty="0">
                  <a:latin typeface="微软雅黑" pitchFamily="34" charset="-122"/>
                  <a:ea typeface="微软雅黑" pitchFamily="34" charset="-122"/>
                </a:rPr>
                <a:t>资源、端口流量</a:t>
              </a:r>
              <a:r>
                <a:rPr lang="en-US" altLang="zh-CN" sz="900" spc="15" dirty="0"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900" spc="15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TextBox 5"/>
            <p:cNvSpPr txBox="1">
              <a:spLocks noChangeArrowheads="1"/>
            </p:cNvSpPr>
            <p:nvPr/>
          </p:nvSpPr>
          <p:spPr bwMode="auto">
            <a:xfrm>
              <a:off x="3738155" y="3413475"/>
              <a:ext cx="7721370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eaLnBrk="1" hangingPunct="1">
                <a:buFont typeface="Arial" charset="0"/>
                <a:buNone/>
                <a:defRPr/>
              </a:pPr>
              <a:r>
                <a:rPr lang="zh-CN" altLang="en-US" sz="900" b="1" spc="15" dirty="0">
                  <a:latin typeface="微软雅黑" pitchFamily="34" charset="-122"/>
                  <a:ea typeface="微软雅黑" pitchFamily="34" charset="-122"/>
                </a:rPr>
                <a:t>系统层面：</a:t>
              </a:r>
              <a:r>
                <a:rPr lang="zh-CN" altLang="en-US" sz="900" spc="15" dirty="0">
                  <a:latin typeface="微软雅黑" pitchFamily="34" charset="-122"/>
                  <a:ea typeface="微软雅黑" pitchFamily="34" charset="-122"/>
                </a:rPr>
                <a:t>主机管理、数据库管理、中间件管理、标准应用管理、虚拟化管理</a:t>
              </a:r>
              <a:r>
                <a:rPr lang="en-US" altLang="zh-CN" sz="900" spc="15" dirty="0"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900" spc="15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4311774" y="2908649"/>
              <a:ext cx="7147751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eaLnBrk="1" hangingPunct="1">
                <a:buFont typeface="Arial" charset="0"/>
                <a:buNone/>
                <a:defRPr/>
              </a:pPr>
              <a:r>
                <a:rPr lang="zh-CN" altLang="en-US" sz="900" b="1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业务层面：</a:t>
              </a:r>
              <a:r>
                <a:rPr lang="zh-CN" altLang="en-US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全域业务拓扑、业务服务组件监管、业务流量、业务巡检</a:t>
              </a:r>
              <a:r>
                <a:rPr lang="en-US" altLang="zh-CN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900" spc="15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3359526" y="2353566"/>
              <a:ext cx="8099999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algn="r" eaLnBrk="1" hangingPunct="1">
                <a:buFont typeface="Arial" charset="0"/>
                <a:buNone/>
                <a:defRPr/>
              </a:pPr>
              <a:r>
                <a:rPr lang="zh-CN" altLang="en-US" sz="900" b="1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流程管理层面：</a:t>
              </a:r>
              <a:r>
                <a:rPr lang="zh-CN" altLang="en-US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基于</a:t>
              </a:r>
              <a:r>
                <a:rPr lang="en-US" altLang="zh-CN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ITIL</a:t>
              </a:r>
              <a:r>
                <a:rPr lang="zh-CN" altLang="en-US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的流程控制和反馈、事件管理、流程变更、</a:t>
              </a:r>
              <a:r>
                <a:rPr lang="en-US" altLang="zh-CN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CMDB</a:t>
              </a:r>
              <a:r>
                <a:rPr lang="zh-CN" altLang="en-US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配置管理</a:t>
              </a:r>
              <a:r>
                <a:rPr lang="en-US" altLang="zh-CN" sz="900" spc="15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……</a:t>
              </a:r>
              <a:endParaRPr lang="zh-CN" altLang="en-US" sz="900" spc="15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5" name="TextBox 5"/>
          <p:cNvSpPr txBox="1">
            <a:spLocks noChangeArrowheads="1"/>
          </p:cNvSpPr>
          <p:nvPr/>
        </p:nvSpPr>
        <p:spPr bwMode="auto">
          <a:xfrm>
            <a:off x="3754135" y="3354420"/>
            <a:ext cx="38912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200000"/>
              </a:lnSpc>
              <a:buFont typeface="Arial" charset="0"/>
              <a:buNone/>
              <a:defRPr/>
            </a:pPr>
            <a:r>
              <a:rPr lang="zh-CN" altLang="en-US" sz="750" spc="15">
                <a:latin typeface="微软雅黑" pitchFamily="34" charset="-122"/>
                <a:ea typeface="微软雅黑" pitchFamily="34" charset="-122"/>
              </a:rPr>
              <a:t>对整个云</a:t>
            </a:r>
            <a:r>
              <a:rPr lang="zh-CN" altLang="en-US" sz="750" spc="15" dirty="0">
                <a:latin typeface="微软雅黑" pitchFamily="34" charset="-122"/>
                <a:ea typeface="微软雅黑" pitchFamily="34" charset="-122"/>
              </a:rPr>
              <a:t>平台的</a:t>
            </a:r>
            <a:r>
              <a:rPr lang="en-US" altLang="zh-CN" sz="750" spc="15" dirty="0">
                <a:latin typeface="微软雅黑" pitchFamily="34" charset="-122"/>
                <a:ea typeface="微软雅黑" pitchFamily="34" charset="-122"/>
              </a:rPr>
              <a:t>IT</a:t>
            </a:r>
            <a:r>
              <a:rPr lang="zh-CN" altLang="en-US" sz="750" spc="15" dirty="0">
                <a:latin typeface="微软雅黑" pitchFamily="34" charset="-122"/>
                <a:ea typeface="微软雅黑" pitchFamily="34" charset="-122"/>
              </a:rPr>
              <a:t>资源从总体到局部、从局部到具体、从具体到个体的全方位运维监管</a:t>
            </a:r>
            <a:endParaRPr lang="en-US" altLang="zh-CN" sz="750" spc="15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lnSpc>
                <a:spcPct val="200000"/>
              </a:lnSpc>
              <a:buFont typeface="Arial" charset="0"/>
              <a:buNone/>
              <a:defRPr/>
            </a:pPr>
            <a:r>
              <a:rPr lang="zh-CN" altLang="en-US" sz="750" spc="15" dirty="0">
                <a:latin typeface="微软雅黑" pitchFamily="34" charset="-122"/>
                <a:ea typeface="微软雅黑" pitchFamily="34" charset="-122"/>
              </a:rPr>
              <a:t>避免分别监管、多头切换，整合运维管理信息孤岛</a:t>
            </a:r>
            <a:endParaRPr lang="en-US" altLang="zh-CN" sz="750" spc="15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lnSpc>
                <a:spcPct val="200000"/>
              </a:lnSpc>
              <a:buFont typeface="Arial" charset="0"/>
              <a:buNone/>
              <a:defRPr/>
            </a:pPr>
            <a:r>
              <a:rPr lang="zh-CN" altLang="en-US" sz="750" spc="15" dirty="0">
                <a:latin typeface="微软雅黑" pitchFamily="34" charset="-122"/>
                <a:ea typeface="微软雅黑" pitchFamily="34" charset="-122"/>
              </a:rPr>
              <a:t>事前综合管控、事发从容应对</a:t>
            </a:r>
            <a:endParaRPr lang="en-US" altLang="zh-CN" sz="750" spc="15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>
              <a:lnSpc>
                <a:spcPct val="200000"/>
              </a:lnSpc>
              <a:buFont typeface="Arial" charset="0"/>
              <a:buNone/>
              <a:defRPr/>
            </a:pPr>
            <a:r>
              <a:rPr lang="zh-CN" altLang="en-US" sz="750" spc="15" dirty="0">
                <a:latin typeface="微软雅黑" pitchFamily="34" charset="-122"/>
                <a:ea typeface="微软雅黑" pitchFamily="34" charset="-122"/>
              </a:rPr>
              <a:t>事中自动处置、事后统计反馈</a:t>
            </a:r>
          </a:p>
        </p:txBody>
      </p:sp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528614" y="1406820"/>
            <a:ext cx="2257425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zh-CN" altLang="en-US" sz="825" spc="15" dirty="0">
                <a:latin typeface="微软雅黑" pitchFamily="34" charset="-122"/>
                <a:ea typeface="微软雅黑" pitchFamily="34" charset="-122"/>
              </a:rPr>
              <a:t>传统</a:t>
            </a:r>
            <a:r>
              <a:rPr lang="en-US" altLang="zh-CN" sz="825" spc="15" dirty="0">
                <a:latin typeface="微软雅黑" pitchFamily="34" charset="-122"/>
                <a:ea typeface="微软雅黑" pitchFamily="34" charset="-122"/>
              </a:rPr>
              <a:t>IT</a:t>
            </a:r>
            <a:r>
              <a:rPr lang="zh-CN" altLang="en-US" sz="825" spc="15" dirty="0">
                <a:latin typeface="微软雅黑" pitchFamily="34" charset="-122"/>
                <a:ea typeface="微软雅黑" pitchFamily="34" charset="-122"/>
              </a:rPr>
              <a:t>运维：监控、告警、巡检、</a:t>
            </a:r>
            <a:r>
              <a:rPr lang="zh-CN" altLang="en-US" sz="825" spc="15">
                <a:latin typeface="微软雅黑" pitchFamily="34" charset="-122"/>
                <a:ea typeface="微软雅黑" pitchFamily="34" charset="-122"/>
              </a:rPr>
              <a:t>报表</a:t>
            </a:r>
            <a:r>
              <a:rPr lang="en-US" altLang="zh-CN" sz="825" spc="15"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825" spc="15" dirty="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150000"/>
              </a:lnSpc>
              <a:buFont typeface="Arial" charset="0"/>
              <a:buNone/>
              <a:defRPr/>
            </a:pPr>
            <a:r>
              <a:rPr lang="zh-CN" altLang="en-US" sz="825" spc="15">
                <a:latin typeface="微软雅黑" pitchFamily="34" charset="-122"/>
                <a:ea typeface="微软雅黑" pitchFamily="34" charset="-122"/>
              </a:rPr>
              <a:t>事后</a:t>
            </a:r>
            <a:r>
              <a:rPr lang="zh-CN" altLang="en-US" sz="825" spc="15" dirty="0">
                <a:latin typeface="微软雅黑" pitchFamily="34" charset="-122"/>
                <a:ea typeface="微软雅黑" pitchFamily="34" charset="-122"/>
              </a:rPr>
              <a:t>弥补、</a:t>
            </a:r>
            <a:r>
              <a:rPr lang="zh-CN" altLang="en-US" sz="825" spc="15">
                <a:latin typeface="微软雅黑" pitchFamily="34" charset="-122"/>
                <a:ea typeface="微软雅黑" pitchFamily="34" charset="-122"/>
              </a:rPr>
              <a:t>被动应对</a:t>
            </a:r>
            <a:endParaRPr lang="en-US" altLang="zh-CN" sz="825" spc="15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528614" y="2350987"/>
            <a:ext cx="2569865" cy="133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200000"/>
              </a:lnSpc>
              <a:buFont typeface="Arial" charset="0"/>
              <a:buNone/>
              <a:defRPr/>
            </a:pPr>
            <a:r>
              <a:rPr lang="zh-CN" altLang="en-US" sz="1050" spc="15">
                <a:latin typeface="黑体" panose="02010609060101010101" pitchFamily="49" charset="-122"/>
                <a:ea typeface="黑体" panose="02010609060101010101" pitchFamily="49" charset="-122"/>
              </a:rPr>
              <a:t>云运维服务：</a:t>
            </a:r>
            <a:r>
              <a:rPr lang="zh-CN" altLang="en-US" sz="1050" spc="15" dirty="0">
                <a:latin typeface="黑体" panose="02010609060101010101" pitchFamily="49" charset="-122"/>
                <a:ea typeface="黑体" panose="02010609060101010101" pitchFamily="49" charset="-122"/>
              </a:rPr>
              <a:t>基于</a:t>
            </a:r>
            <a:r>
              <a:rPr lang="en-US" altLang="zh-CN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ITIL</a:t>
            </a:r>
            <a:r>
              <a:rPr lang="zh-CN" altLang="en-US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V3</a:t>
            </a:r>
            <a:r>
              <a:rPr lang="zh-CN" altLang="en-US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）、</a:t>
            </a:r>
            <a:r>
              <a:rPr lang="en-US" altLang="zh-CN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ITSM</a:t>
            </a:r>
            <a:r>
              <a:rPr lang="zh-CN" altLang="en-US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en-US" altLang="zh-CN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ITSS</a:t>
            </a:r>
            <a:r>
              <a:rPr lang="zh-CN" altLang="en-US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等标准</a:t>
            </a:r>
            <a:r>
              <a:rPr lang="zh-CN" altLang="en-US" sz="1050" spc="15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规范</a:t>
            </a:r>
            <a:r>
              <a:rPr lang="zh-CN" altLang="en-US" sz="1050" spc="15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，关注</a:t>
            </a:r>
            <a:r>
              <a:rPr lang="en-US" altLang="zh-CN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</a:t>
            </a:r>
            <a:r>
              <a:rPr lang="zh-CN" altLang="en-US" sz="1050" spc="15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对业务的价值，开始从业务价值角度管理服务能力和资源投放</a:t>
            </a:r>
          </a:p>
        </p:txBody>
      </p:sp>
      <p:sp>
        <p:nvSpPr>
          <p:cNvPr id="31" name="矩形 30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32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57845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652" y="1630019"/>
            <a:ext cx="4678697" cy="297187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07930" y="1112605"/>
            <a:ext cx="2117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科研数据云建设方案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53318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295543" y="1093943"/>
            <a:ext cx="2547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海端实时观测数据可视化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581" y="1626380"/>
            <a:ext cx="4678838" cy="293705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734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15451" y="1084612"/>
            <a:ext cx="190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数据资源共享服务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0102" y="1523987"/>
            <a:ext cx="4403796" cy="301833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8976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12810" y="1084612"/>
            <a:ext cx="2117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科研模型云建设方案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401" y="1718056"/>
            <a:ext cx="4585201" cy="287469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56840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734528" y="1093943"/>
            <a:ext cx="1688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科研模型云服务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358" y="1599048"/>
            <a:ext cx="4635284" cy="294569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面向科研的云计算解决方案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0923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38250" y="1104181"/>
            <a:ext cx="2473715" cy="2772276"/>
            <a:chOff x="352926" y="1800792"/>
            <a:chExt cx="3298286" cy="3696368"/>
          </a:xfrm>
        </p:grpSpPr>
        <p:grpSp>
          <p:nvGrpSpPr>
            <p:cNvPr id="3" name="组合 2"/>
            <p:cNvGrpSpPr/>
            <p:nvPr/>
          </p:nvGrpSpPr>
          <p:grpSpPr>
            <a:xfrm>
              <a:off x="694252" y="2082642"/>
              <a:ext cx="1812426" cy="2692716"/>
              <a:chOff x="1984430" y="1388425"/>
              <a:chExt cx="1812426" cy="2692716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4430" y="3469711"/>
                <a:ext cx="1812426" cy="611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1154" y="1388425"/>
                <a:ext cx="1518978" cy="1926275"/>
              </a:xfrm>
              <a:prstGeom prst="rect">
                <a:avLst/>
              </a:prstGeom>
            </p:spPr>
          </p:pic>
        </p:grpSp>
        <p:sp>
          <p:nvSpPr>
            <p:cNvPr id="4" name="新月形 3"/>
            <p:cNvSpPr/>
            <p:nvPr/>
          </p:nvSpPr>
          <p:spPr>
            <a:xfrm flipH="1">
              <a:off x="352926" y="1800792"/>
              <a:ext cx="3298286" cy="3696368"/>
            </a:xfrm>
            <a:prstGeom prst="moon">
              <a:avLst>
                <a:gd name="adj" fmla="val 3868"/>
              </a:avLst>
            </a:prstGeom>
            <a:gradFill flip="none" rotWithShape="1">
              <a:gsLst>
                <a:gs pos="0">
                  <a:sysClr val="window" lastClr="FFFFFF"/>
                </a:gs>
                <a:gs pos="53000">
                  <a:schemeClr val="bg1">
                    <a:lumMod val="9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49634" y="1907929"/>
            <a:ext cx="3918152" cy="261148"/>
            <a:chOff x="3662620" y="2344321"/>
            <a:chExt cx="7380000" cy="348197"/>
          </a:xfrm>
        </p:grpSpPr>
        <p:grpSp>
          <p:nvGrpSpPr>
            <p:cNvPr id="8" name="组合 28672"/>
            <p:cNvGrpSpPr>
              <a:grpSpLocks/>
            </p:cNvGrpSpPr>
            <p:nvPr/>
          </p:nvGrpSpPr>
          <p:grpSpPr bwMode="auto">
            <a:xfrm>
              <a:off x="3662620" y="2692518"/>
              <a:ext cx="7380000" cy="0"/>
              <a:chOff x="4860032" y="2186186"/>
              <a:chExt cx="2304256" cy="0"/>
            </a:xfrm>
          </p:grpSpPr>
          <p:cxnSp>
            <p:nvCxnSpPr>
              <p:cNvPr id="10" name="直接连接符 112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直接连接符 113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00CC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9" name="TextBox 5"/>
            <p:cNvSpPr txBox="1">
              <a:spLocks noChangeArrowheads="1"/>
            </p:cNvSpPr>
            <p:nvPr/>
          </p:nvSpPr>
          <p:spPr bwMode="auto">
            <a:xfrm>
              <a:off x="3997299" y="2344321"/>
              <a:ext cx="63877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什么是中科泽云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49634" y="2617989"/>
            <a:ext cx="3918152" cy="264789"/>
            <a:chOff x="3842620" y="3012082"/>
            <a:chExt cx="7200000" cy="353052"/>
          </a:xfrm>
        </p:grpSpPr>
        <p:grpSp>
          <p:nvGrpSpPr>
            <p:cNvPr id="13" name="组合 28671"/>
            <p:cNvGrpSpPr>
              <a:grpSpLocks/>
            </p:cNvGrpSpPr>
            <p:nvPr/>
          </p:nvGrpSpPr>
          <p:grpSpPr bwMode="auto">
            <a:xfrm>
              <a:off x="3842620" y="3365134"/>
              <a:ext cx="7200000" cy="0"/>
              <a:chOff x="4860032" y="2425452"/>
              <a:chExt cx="2304256" cy="0"/>
            </a:xfrm>
          </p:grpSpPr>
          <p:cxnSp>
            <p:nvCxnSpPr>
              <p:cNvPr id="15" name="直接连接符 103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直接连接符 10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80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4" name="TextBox 5"/>
            <p:cNvSpPr txBox="1">
              <a:spLocks noChangeArrowheads="1"/>
            </p:cNvSpPr>
            <p:nvPr/>
          </p:nvSpPr>
          <p:spPr bwMode="auto">
            <a:xfrm>
              <a:off x="4157963" y="3012082"/>
              <a:ext cx="5844733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</a:t>
              </a:r>
              <a:r>
                <a:rPr lang="en-US" altLang="zh-CN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面向科研方向的云计算解决方案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457819" y="1208807"/>
            <a:ext cx="4309967" cy="253916"/>
            <a:chOff x="3122620" y="1813292"/>
            <a:chExt cx="7920000" cy="338554"/>
          </a:xfrm>
        </p:grpSpPr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3335868" y="1813292"/>
              <a:ext cx="4167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关于我们</a:t>
              </a:r>
              <a:endParaRPr lang="zh-CN" altLang="en-US" sz="105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19" name="组合 28674"/>
            <p:cNvGrpSpPr>
              <a:grpSpLocks/>
            </p:cNvGrpSpPr>
            <p:nvPr/>
          </p:nvGrpSpPr>
          <p:grpSpPr bwMode="auto">
            <a:xfrm>
              <a:off x="3122620" y="2146902"/>
              <a:ext cx="7920000" cy="0"/>
              <a:chOff x="4860032" y="2073920"/>
              <a:chExt cx="2304256" cy="0"/>
            </a:xfrm>
          </p:grpSpPr>
          <p:cxnSp>
            <p:nvCxnSpPr>
              <p:cNvPr id="20" name="直接连接符 109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直接连接符 110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660066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2" name="组合 21"/>
          <p:cNvGrpSpPr/>
          <p:nvPr/>
        </p:nvGrpSpPr>
        <p:grpSpPr>
          <a:xfrm>
            <a:off x="3457819" y="3331690"/>
            <a:ext cx="4309967" cy="268634"/>
            <a:chOff x="3122620" y="4897803"/>
            <a:chExt cx="7920000" cy="358178"/>
          </a:xfrm>
        </p:grpSpPr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3335866" y="4897803"/>
              <a:ext cx="62181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中科泽云的市场产业化成果</a:t>
              </a: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3122620" y="5255981"/>
              <a:ext cx="7920000" cy="0"/>
              <a:chOff x="4712369" y="5085783"/>
              <a:chExt cx="6480000" cy="0"/>
            </a:xfrm>
          </p:grpSpPr>
          <p:cxnSp>
            <p:nvCxnSpPr>
              <p:cNvPr id="25" name="直接连接符 115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直接连接符 116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439838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85219" y="1373873"/>
            <a:ext cx="19832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200" b="1" kern="0" spc="75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国家生态网络云建设项目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471" y="1768807"/>
            <a:ext cx="5149058" cy="27948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2286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02648" y="1093943"/>
            <a:ext cx="2547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国家生态网络云建设项目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162" y="1622342"/>
            <a:ext cx="5097677" cy="2982244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27863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4741552" y="3227911"/>
            <a:ext cx="1247247" cy="1116832"/>
            <a:chOff x="4925228" y="4851548"/>
            <a:chExt cx="1662996" cy="1489110"/>
          </a:xfrm>
        </p:grpSpPr>
        <p:pic>
          <p:nvPicPr>
            <p:cNvPr id="37" name="Picture 6" descr="http://english.cnic.cas.cn/rs/fs/201010/W02010102469818090755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5228" y="4851548"/>
              <a:ext cx="1662996" cy="11501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38" name="TextBox 8"/>
            <p:cNvSpPr txBox="1">
              <a:spLocks noChangeArrowheads="1"/>
            </p:cNvSpPr>
            <p:nvPr/>
          </p:nvSpPr>
          <p:spPr bwMode="auto">
            <a:xfrm>
              <a:off x="5109027" y="6002103"/>
              <a:ext cx="1295400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105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怀柔分中心</a:t>
              </a: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195595" y="3227911"/>
            <a:ext cx="1322399" cy="1116516"/>
            <a:chOff x="2736794" y="4831333"/>
            <a:chExt cx="1763198" cy="1488688"/>
          </a:xfrm>
        </p:grpSpPr>
        <p:pic>
          <p:nvPicPr>
            <p:cNvPr id="40" name="Picture 3" descr="mainbuilding-bi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36794" y="4831333"/>
              <a:ext cx="1763198" cy="11501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1" name="TextBox 10"/>
            <p:cNvSpPr txBox="1">
              <a:spLocks noChangeArrowheads="1"/>
            </p:cNvSpPr>
            <p:nvPr/>
          </p:nvSpPr>
          <p:spPr bwMode="auto">
            <a:xfrm>
              <a:off x="2861949" y="5981466"/>
              <a:ext cx="1512887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en-US" altLang="zh-CN" sz="105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2</a:t>
              </a:r>
              <a:r>
                <a:rPr lang="zh-CN" altLang="en-US" sz="105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号楼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212358" y="3227912"/>
            <a:ext cx="1491991" cy="1128980"/>
            <a:chOff x="6759143" y="4835351"/>
            <a:chExt cx="1989321" cy="1505307"/>
          </a:xfrm>
        </p:grpSpPr>
        <p:sp>
          <p:nvSpPr>
            <p:cNvPr id="43" name="TextBox 9"/>
            <p:cNvSpPr txBox="1">
              <a:spLocks noChangeArrowheads="1"/>
            </p:cNvSpPr>
            <p:nvPr/>
          </p:nvSpPr>
          <p:spPr bwMode="auto">
            <a:xfrm>
              <a:off x="7163444" y="6002103"/>
              <a:ext cx="1296988" cy="338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None/>
              </a:pPr>
              <a:r>
                <a:rPr lang="zh-CN" altLang="en-US" sz="1050" dirty="0">
                  <a:solidFill>
                    <a:srgbClr val="000000"/>
                  </a:solidFill>
                  <a:latin typeface="微软雅黑" pitchFamily="34" charset="-122"/>
                  <a:ea typeface="微软雅黑" pitchFamily="34" charset="-122"/>
                </a:rPr>
                <a:t>信息大厦</a:t>
              </a:r>
            </a:p>
          </p:txBody>
        </p:sp>
        <p:pic>
          <p:nvPicPr>
            <p:cNvPr id="44" name="图片 1"/>
            <p:cNvPicPr>
              <a:picLocks noChangeAspect="1"/>
            </p:cNvPicPr>
            <p:nvPr/>
          </p:nvPicPr>
          <p:blipFill>
            <a:blip r:embed="rId4" cstate="screen">
              <a:extLst/>
            </a:blip>
            <a:srcRect/>
            <a:stretch>
              <a:fillRect/>
            </a:stretch>
          </p:blipFill>
          <p:spPr bwMode="auto">
            <a:xfrm>
              <a:off x="6759143" y="4835351"/>
              <a:ext cx="1989321" cy="11507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45" name="内容占位符 2"/>
          <p:cNvSpPr txBox="1">
            <a:spLocks/>
          </p:cNvSpPr>
          <p:nvPr/>
        </p:nvSpPr>
        <p:spPr bwMode="auto">
          <a:xfrm>
            <a:off x="3957786" y="1248501"/>
            <a:ext cx="3716424" cy="19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14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SzPct val="100000"/>
              <a:buFont typeface="Wingdings" pitchFamily="2" charset="2"/>
              <a:buChar char="u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050" kern="0" dirty="0">
                <a:solidFill>
                  <a:srgbClr val="C00000"/>
                </a:solidFill>
                <a:latin typeface="微软雅黑"/>
                <a:ea typeface="微软雅黑"/>
              </a:rPr>
              <a:t>中国科学院计算机网络信息中心</a:t>
            </a:r>
            <a:r>
              <a:rPr lang="zh-CN" altLang="en-US" sz="1050" kern="0" dirty="0">
                <a:solidFill>
                  <a:srgbClr val="000000"/>
                </a:solidFill>
                <a:latin typeface="微软雅黑"/>
                <a:ea typeface="微软雅黑"/>
              </a:rPr>
              <a:t>牵头组建</a:t>
            </a:r>
            <a:endParaRPr lang="en-US" altLang="zh-CN" sz="1050" kern="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050" kern="0" dirty="0">
                <a:solidFill>
                  <a:srgbClr val="000000"/>
                </a:solidFill>
                <a:latin typeface="微软雅黑"/>
                <a:ea typeface="微软雅黑"/>
              </a:rPr>
              <a:t>中关村科学城互联网服务创新园核心企业</a:t>
            </a:r>
            <a:endParaRPr lang="en-US" altLang="zh-CN" sz="1050" kern="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050" kern="0" dirty="0">
                <a:solidFill>
                  <a:srgbClr val="000000"/>
                </a:solidFill>
                <a:latin typeface="微软雅黑"/>
                <a:ea typeface="微软雅黑"/>
              </a:rPr>
              <a:t>国家高新技术企业</a:t>
            </a:r>
            <a:endParaRPr lang="en-US" altLang="zh-CN" sz="1050" kern="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050" kern="0" dirty="0">
                <a:solidFill>
                  <a:srgbClr val="000000"/>
                </a:solidFill>
                <a:latin typeface="微软雅黑"/>
                <a:ea typeface="微软雅黑"/>
              </a:rPr>
              <a:t>中关村高新技术企业</a:t>
            </a:r>
            <a:endParaRPr lang="en-US" altLang="zh-CN" sz="1050" kern="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altLang="zh-CN" sz="1050" kern="0" dirty="0">
                <a:solidFill>
                  <a:srgbClr val="000000"/>
                </a:solidFill>
                <a:latin typeface="微软雅黑"/>
                <a:ea typeface="微软雅黑"/>
              </a:rPr>
              <a:t>ISO9001/ISO27001/ITSS</a:t>
            </a:r>
            <a:r>
              <a:rPr lang="zh-CN" altLang="en-US" sz="1050" kern="0" dirty="0">
                <a:solidFill>
                  <a:srgbClr val="000000"/>
                </a:solidFill>
                <a:latin typeface="微软雅黑"/>
                <a:ea typeface="微软雅黑"/>
              </a:rPr>
              <a:t>成员单位</a:t>
            </a:r>
            <a:endParaRPr lang="en-US" altLang="zh-CN" sz="1050" kern="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050" kern="0" dirty="0">
                <a:solidFill>
                  <a:srgbClr val="C00000"/>
                </a:solidFill>
                <a:latin typeface="微软雅黑"/>
                <a:ea typeface="微软雅黑"/>
              </a:rPr>
              <a:t>大数据应用技术</a:t>
            </a:r>
            <a:r>
              <a:rPr lang="zh-CN" altLang="en-US" sz="1050" kern="0" dirty="0">
                <a:solidFill>
                  <a:srgbClr val="000000"/>
                </a:solidFill>
                <a:latin typeface="微软雅黑"/>
                <a:ea typeface="微软雅黑"/>
              </a:rPr>
              <a:t>北京市工程实验室</a:t>
            </a:r>
            <a:endParaRPr lang="en-US" altLang="zh-CN" sz="1050" kern="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zh-CN" altLang="en-US" sz="1050" kern="0" dirty="0">
                <a:solidFill>
                  <a:srgbClr val="C00000"/>
                </a:solidFill>
                <a:latin typeface="微软雅黑"/>
                <a:ea typeface="微软雅黑"/>
              </a:rPr>
              <a:t>中科院信息技术成果</a:t>
            </a:r>
            <a:r>
              <a:rPr lang="zh-CN" altLang="en-US" sz="1050" kern="0" dirty="0">
                <a:solidFill>
                  <a:srgbClr val="000000"/>
                </a:solidFill>
                <a:latin typeface="微软雅黑"/>
                <a:ea typeface="微软雅黑"/>
              </a:rPr>
              <a:t>面向市场、服务市场的重要</a:t>
            </a:r>
            <a:r>
              <a:rPr lang="zh-CN" altLang="en-US" sz="1050" kern="0" dirty="0">
                <a:solidFill>
                  <a:srgbClr val="C00000"/>
                </a:solidFill>
                <a:latin typeface="微软雅黑"/>
                <a:ea typeface="微软雅黑"/>
              </a:rPr>
              <a:t>产业化单位</a:t>
            </a:r>
            <a:endParaRPr lang="en-US" altLang="zh-CN" sz="1050" kern="0" dirty="0">
              <a:solidFill>
                <a:srgbClr val="C00000"/>
              </a:solidFill>
              <a:latin typeface="微软雅黑"/>
              <a:ea typeface="微软雅黑"/>
            </a:endParaRPr>
          </a:p>
        </p:txBody>
      </p:sp>
      <p:pic>
        <p:nvPicPr>
          <p:cNvPr id="46" name="Picture 2" descr="http://www.cnic.cas.cn/zxgk/zxgs/200908/W0200908135145611908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98" y="1744857"/>
            <a:ext cx="1412035" cy="2263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2"/>
          <p:cNvSpPr txBox="1"/>
          <p:nvPr/>
        </p:nvSpPr>
        <p:spPr>
          <a:xfrm>
            <a:off x="1326728" y="1204644"/>
            <a:ext cx="23391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zh-CN" altLang="en-US" sz="1050" dirty="0">
                <a:solidFill>
                  <a:srgbClr val="000000"/>
                </a:solidFill>
                <a:latin typeface="微软雅黑"/>
                <a:ea typeface="微软雅黑"/>
              </a:rPr>
              <a:t>北龙</a:t>
            </a:r>
            <a:r>
              <a:rPr lang="zh-CN" altLang="en-US" sz="1050">
                <a:solidFill>
                  <a:srgbClr val="000000"/>
                </a:solidFill>
                <a:latin typeface="微软雅黑"/>
                <a:ea typeface="微软雅黑"/>
              </a:rPr>
              <a:t>泽达（北京）数据</a:t>
            </a:r>
            <a:r>
              <a:rPr lang="zh-CN" altLang="en-US" sz="1050" dirty="0">
                <a:solidFill>
                  <a:srgbClr val="000000"/>
                </a:solidFill>
                <a:latin typeface="微软雅黑"/>
                <a:ea typeface="微软雅黑"/>
              </a:rPr>
              <a:t>科技有限公司</a:t>
            </a:r>
            <a:endParaRPr lang="en-US" altLang="zh-CN" sz="1050" dirty="0">
              <a:solidFill>
                <a:srgbClr val="000000"/>
              </a:solidFill>
              <a:latin typeface="微软雅黑"/>
              <a:ea typeface="微软雅黑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altLang="zh-CN" sz="1050" dirty="0">
                <a:solidFill>
                  <a:srgbClr val="000000"/>
                </a:solidFill>
                <a:latin typeface="Arial" pitchFamily="34" charset="0"/>
              </a:rPr>
              <a:t>Belong ZeData(Beijing) Co.,Ltd</a:t>
            </a:r>
            <a:endParaRPr lang="zh-CN" altLang="en-US" sz="105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8" name="矩形 47"/>
          <p:cNvSpPr/>
          <p:nvPr/>
        </p:nvSpPr>
        <p:spPr bwMode="auto">
          <a:xfrm>
            <a:off x="0" y="724193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49" name="TextBox 9"/>
          <p:cNvSpPr txBox="1"/>
          <p:nvPr/>
        </p:nvSpPr>
        <p:spPr>
          <a:xfrm>
            <a:off x="220594" y="279507"/>
            <a:ext cx="3903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一、关于我们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概况</a:t>
            </a:r>
            <a:endParaRPr lang="en-US" altLang="zh-CN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237338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3389" y="1741200"/>
            <a:ext cx="6397223" cy="2674892"/>
            <a:chOff x="269875" y="975876"/>
            <a:chExt cx="8529630" cy="3566522"/>
          </a:xfrm>
        </p:grpSpPr>
        <p:grpSp>
          <p:nvGrpSpPr>
            <p:cNvPr id="5" name="组合 4"/>
            <p:cNvGrpSpPr/>
            <p:nvPr/>
          </p:nvGrpSpPr>
          <p:grpSpPr>
            <a:xfrm>
              <a:off x="5010149" y="1018297"/>
              <a:ext cx="3789356" cy="3524101"/>
              <a:chOff x="5010149" y="1018297"/>
              <a:chExt cx="3789356" cy="3524101"/>
            </a:xfrm>
          </p:grpSpPr>
          <p:pic>
            <p:nvPicPr>
              <p:cNvPr id="14" name="Picture 7" descr="C:\Users\ibm\Desktop\beijing2.jpg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0149" y="1018297"/>
                <a:ext cx="3789356" cy="3524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56"/>
              <p:cNvSpPr txBox="1"/>
              <p:nvPr/>
            </p:nvSpPr>
            <p:spPr>
              <a:xfrm>
                <a:off x="5994913" y="3619231"/>
                <a:ext cx="79641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4350"/>
                <a:r>
                  <a:rPr lang="zh-CN" altLang="en-US" sz="900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车公庄</a:t>
                </a:r>
                <a:endParaRPr lang="en-US" altLang="zh-CN" sz="900" dirty="0">
                  <a:solidFill>
                    <a:srgbClr val="FF0000"/>
                  </a:solidFill>
                  <a:latin typeface="微软雅黑"/>
                  <a:ea typeface="微软雅黑"/>
                </a:endParaRPr>
              </a:p>
              <a:p>
                <a:pPr defTabSz="514350"/>
                <a:r>
                  <a:rPr lang="zh-CN" altLang="en-US" sz="900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生产中心</a:t>
                </a:r>
              </a:p>
            </p:txBody>
          </p:sp>
          <p:sp>
            <p:nvSpPr>
              <p:cNvPr id="16" name="TextBox 64"/>
              <p:cNvSpPr txBox="1"/>
              <p:nvPr/>
            </p:nvSpPr>
            <p:spPr>
              <a:xfrm>
                <a:off x="6623564" y="2794671"/>
                <a:ext cx="796412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4350"/>
                <a:r>
                  <a:rPr lang="zh-CN" altLang="en-US" sz="900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中关村</a:t>
                </a:r>
                <a:endParaRPr lang="en-US" altLang="zh-CN" sz="900" dirty="0">
                  <a:solidFill>
                    <a:srgbClr val="FF0000"/>
                  </a:solidFill>
                  <a:latin typeface="微软雅黑"/>
                  <a:ea typeface="微软雅黑"/>
                </a:endParaRPr>
              </a:p>
              <a:p>
                <a:pPr defTabSz="514350"/>
                <a:r>
                  <a:rPr lang="zh-CN" altLang="en-US" sz="900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灾备中心</a:t>
                </a:r>
              </a:p>
            </p:txBody>
          </p:sp>
        </p:grpSp>
        <p:grpSp>
          <p:nvGrpSpPr>
            <p:cNvPr id="6" name="组合 5"/>
            <p:cNvGrpSpPr/>
            <p:nvPr/>
          </p:nvGrpSpPr>
          <p:grpSpPr>
            <a:xfrm>
              <a:off x="269875" y="975876"/>
              <a:ext cx="4738591" cy="3561390"/>
              <a:chOff x="269875" y="975876"/>
              <a:chExt cx="4738591" cy="3561390"/>
            </a:xfrm>
          </p:grpSpPr>
          <p:pic>
            <p:nvPicPr>
              <p:cNvPr id="9" name="Picture 2" descr="http://pic.58pic.com/58pic/14/29/25/88I58PICn57_1024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875" y="975876"/>
                <a:ext cx="4738591" cy="35613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16"/>
              <p:cNvSpPr txBox="1"/>
              <p:nvPr/>
            </p:nvSpPr>
            <p:spPr>
              <a:xfrm>
                <a:off x="3366110" y="1906925"/>
                <a:ext cx="1169550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50">
                  <a:defRPr/>
                </a:pPr>
                <a:r>
                  <a:rPr lang="zh-CN" altLang="en-US" sz="900" kern="0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北京灾备中心</a:t>
                </a:r>
              </a:p>
            </p:txBody>
          </p:sp>
          <p:sp>
            <p:nvSpPr>
              <p:cNvPr id="11" name="TextBox 17"/>
              <p:cNvSpPr txBox="1"/>
              <p:nvPr/>
            </p:nvSpPr>
            <p:spPr>
              <a:xfrm>
                <a:off x="2858078" y="3451128"/>
                <a:ext cx="805596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514350">
                  <a:defRPr/>
                </a:pPr>
                <a:r>
                  <a:rPr lang="zh-CN" altLang="en-US" sz="900" kern="0" dirty="0">
                    <a:solidFill>
                      <a:srgbClr val="FF0000"/>
                    </a:solidFill>
                    <a:latin typeface="微软雅黑"/>
                    <a:ea typeface="微软雅黑"/>
                  </a:rPr>
                  <a:t>东莞异地灾备中心</a:t>
                </a:r>
              </a:p>
            </p:txBody>
          </p:sp>
          <p:sp>
            <p:nvSpPr>
              <p:cNvPr id="12" name="五角星 11"/>
              <p:cNvSpPr/>
              <p:nvPr/>
            </p:nvSpPr>
            <p:spPr>
              <a:xfrm>
                <a:off x="3599631" y="2158524"/>
                <a:ext cx="283118" cy="341065"/>
              </a:xfrm>
              <a:prstGeom prst="star5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3" name="流程图: 联系 12"/>
              <p:cNvSpPr/>
              <p:nvPr/>
            </p:nvSpPr>
            <p:spPr>
              <a:xfrm>
                <a:off x="3498287" y="3840521"/>
                <a:ext cx="150527" cy="167599"/>
              </a:xfrm>
              <a:prstGeom prst="flowChartConnector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3598DB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endParaRPr lang="zh-CN" altLang="en-US" sz="1013" kern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</p:grpSp>
        <p:cxnSp>
          <p:nvCxnSpPr>
            <p:cNvPr id="7" name="直接箭头连接符 6"/>
            <p:cNvCxnSpPr/>
            <p:nvPr/>
          </p:nvCxnSpPr>
          <p:spPr>
            <a:xfrm flipV="1">
              <a:off x="3573551" y="2329056"/>
              <a:ext cx="167639" cy="159526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8" name="直接箭头连接符 7"/>
            <p:cNvCxnSpPr/>
            <p:nvPr/>
          </p:nvCxnSpPr>
          <p:spPr>
            <a:xfrm flipV="1">
              <a:off x="6534150" y="3305175"/>
              <a:ext cx="142875" cy="212725"/>
            </a:xfrm>
            <a:prstGeom prst="straightConnector1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</p:grpSp>
      <p:sp>
        <p:nvSpPr>
          <p:cNvPr id="17" name="矩形 16"/>
          <p:cNvSpPr/>
          <p:nvPr/>
        </p:nvSpPr>
        <p:spPr>
          <a:xfrm>
            <a:off x="3405289" y="1093943"/>
            <a:ext cx="23326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北京市地税局容灾服务</a:t>
            </a:r>
          </a:p>
        </p:txBody>
      </p:sp>
      <p:sp>
        <p:nvSpPr>
          <p:cNvPr id="21" name="矩形 20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02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21345" y="1735472"/>
            <a:ext cx="6701314" cy="2510606"/>
            <a:chOff x="94615" y="1076758"/>
            <a:chExt cx="8935085" cy="3347475"/>
          </a:xfrm>
        </p:grpSpPr>
        <p:sp>
          <p:nvSpPr>
            <p:cNvPr id="5" name="Rectangle 9"/>
            <p:cNvSpPr/>
            <p:nvPr>
              <p:custDataLst>
                <p:tags r:id="rId1"/>
              </p:custDataLst>
            </p:nvPr>
          </p:nvSpPr>
          <p:spPr bwMode="auto">
            <a:xfrm>
              <a:off x="94615" y="3500660"/>
              <a:ext cx="2133600" cy="923573"/>
            </a:xfrm>
            <a:prstGeom prst="rect">
              <a:avLst/>
            </a:prstGeom>
            <a:solidFill>
              <a:srgbClr val="3397D3"/>
            </a:solidFill>
            <a:ln w="9525"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prstMaterial="flat">
              <a:contourClr>
                <a:srgbClr val="8E499C">
                  <a:satMod val="300000"/>
                </a:srgbClr>
              </a:contourClr>
            </a:sp3d>
          </p:spPr>
          <p:txBody>
            <a:bodyPr vert="horz" wrap="square" lIns="68568" tIns="102875" rIns="68568" bIns="34284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300+ </a:t>
              </a: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核</a:t>
              </a:r>
              <a:endParaRPr lang="en-US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3096</a:t>
              </a:r>
              <a:r>
                <a:rPr lang="en-US" altLang="zh-CN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GB+ </a:t>
              </a: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内存</a:t>
              </a:r>
              <a:endParaRPr lang="en-US" altLang="zh-CN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300</a:t>
              </a:r>
              <a:r>
                <a:rPr lang="en-US" altLang="zh-CN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TB+ </a:t>
              </a: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存储</a:t>
              </a:r>
              <a:endParaRPr lang="en-US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endParaRPr lang="en-US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sp>
          <p:nvSpPr>
            <p:cNvPr id="6" name="Rectangle 10"/>
            <p:cNvSpPr/>
            <p:nvPr>
              <p:custDataLst>
                <p:tags r:id="rId2"/>
              </p:custDataLst>
            </p:nvPr>
          </p:nvSpPr>
          <p:spPr bwMode="auto">
            <a:xfrm>
              <a:off x="2364371" y="3500660"/>
              <a:ext cx="2136422" cy="923573"/>
            </a:xfrm>
            <a:prstGeom prst="rect">
              <a:avLst/>
            </a:prstGeom>
            <a:solidFill>
              <a:srgbClr val="94C949"/>
            </a:solidFill>
            <a:ln w="9525"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prstMaterial="flat">
              <a:contourClr>
                <a:srgbClr val="8E499C">
                  <a:satMod val="300000"/>
                </a:srgbClr>
              </a:contourClr>
            </a:sp3d>
          </p:spPr>
          <p:txBody>
            <a:bodyPr vert="horz" wrap="square" lIns="68568" tIns="102875" rIns="68568" bIns="34284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生产库影响</a:t>
              </a:r>
              <a:r>
                <a:rPr lang="en-US" altLang="zh-CN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&lt;5%</a:t>
              </a: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同城同步时延</a:t>
              </a:r>
              <a:r>
                <a:rPr lang="en-US" altLang="zh-CN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&lt;5s</a:t>
              </a: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技术切换时间</a:t>
              </a:r>
              <a:r>
                <a:rPr lang="en-US" altLang="zh-CN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&lt;30</a:t>
              </a: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‘</a:t>
              </a:r>
              <a:endParaRPr lang="en-US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sp>
          <p:nvSpPr>
            <p:cNvPr id="7" name="Rectangle 11"/>
            <p:cNvSpPr/>
            <p:nvPr>
              <p:custDataLst>
                <p:tags r:id="rId3"/>
              </p:custDataLst>
            </p:nvPr>
          </p:nvSpPr>
          <p:spPr bwMode="auto">
            <a:xfrm>
              <a:off x="4634128" y="3500660"/>
              <a:ext cx="2133600" cy="923573"/>
            </a:xfrm>
            <a:prstGeom prst="rect">
              <a:avLst/>
            </a:prstGeom>
            <a:solidFill>
              <a:srgbClr val="3397D3"/>
            </a:solidFill>
            <a:ln w="9525"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prstMaterial="flat">
              <a:contourClr>
                <a:srgbClr val="8E499C">
                  <a:satMod val="300000"/>
                </a:srgbClr>
              </a:contourClr>
            </a:sp3d>
          </p:spPr>
          <p:txBody>
            <a:bodyPr vert="horz" wrap="square" lIns="68568" tIns="102875" rIns="68568" bIns="34284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独立机柜</a:t>
              </a:r>
              <a:endParaRPr lang="en-US" altLang="zh-CN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独立运维账号</a:t>
              </a:r>
              <a:endParaRPr lang="en-US" altLang="zh-CN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遵循用户灾备管理体系</a:t>
              </a:r>
              <a:endParaRPr lang="en-US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sp>
          <p:nvSpPr>
            <p:cNvPr id="8" name="Rectangle 12"/>
            <p:cNvSpPr/>
            <p:nvPr>
              <p:custDataLst>
                <p:tags r:id="rId4"/>
              </p:custDataLst>
            </p:nvPr>
          </p:nvSpPr>
          <p:spPr bwMode="auto">
            <a:xfrm>
              <a:off x="6903887" y="3500655"/>
              <a:ext cx="2125813" cy="923578"/>
            </a:xfrm>
            <a:prstGeom prst="rect">
              <a:avLst/>
            </a:prstGeom>
            <a:solidFill>
              <a:srgbClr val="94C949"/>
            </a:solidFill>
            <a:ln w="9525">
              <a:noFill/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prstMaterial="flat">
              <a:contourClr>
                <a:srgbClr val="8E499C">
                  <a:satMod val="300000"/>
                </a:srgbClr>
              </a:contourClr>
            </a:sp3d>
          </p:spPr>
          <p:txBody>
            <a:bodyPr vert="horz" wrap="square" lIns="68568" tIns="102875" rIns="68568" bIns="34284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7*24</a:t>
              </a:r>
              <a:endParaRPr lang="en-US" altLang="zh-CN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演练 </a:t>
              </a:r>
              <a:endParaRPr lang="en-US" altLang="zh-CN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  <a:p>
              <a:pPr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C2C2C2">
                    <a:lumMod val="75000"/>
                  </a:srgbClr>
                </a:buClr>
                <a:buSzPct val="100000"/>
                <a:defRPr/>
              </a:pPr>
              <a:r>
                <a:rPr lang="zh-CN" altLang="en-US" sz="9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应急</a:t>
              </a:r>
              <a:endParaRPr lang="en-US" sz="90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grpSp>
          <p:nvGrpSpPr>
            <p:cNvPr id="9" name="Group 18"/>
            <p:cNvGrpSpPr/>
            <p:nvPr/>
          </p:nvGrpSpPr>
          <p:grpSpPr>
            <a:xfrm>
              <a:off x="94615" y="1993899"/>
              <a:ext cx="2133600" cy="1438519"/>
              <a:chOff x="160003" y="1537791"/>
              <a:chExt cx="2844059" cy="2840736"/>
            </a:xfrm>
            <a:solidFill>
              <a:srgbClr val="94C949"/>
            </a:solidFill>
          </p:grpSpPr>
          <p:sp>
            <p:nvSpPr>
              <p:cNvPr id="36" name="Rectangle 5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60003" y="1537791"/>
                <a:ext cx="2844059" cy="2840736"/>
              </a:xfrm>
              <a:prstGeom prst="rect">
                <a:avLst/>
              </a:prstGeom>
              <a:grpFill/>
              <a:ln w="9525">
                <a:noFill/>
                <a:headEnd type="none" w="med" len="med"/>
                <a:tailEnd type="none" w="med" len="med"/>
              </a:ln>
              <a:effectLst/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contourClr>
                  <a:srgbClr val="8E499C">
                    <a:satMod val="300000"/>
                  </a:srgbClr>
                </a:contourClr>
              </a:sp3d>
            </p:spPr>
            <p:txBody>
              <a:bodyPr vert="horz" wrap="square" lIns="68580" tIns="1028700" rIns="68580" bIns="3429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05" fontAlgn="base">
                  <a:lnSpc>
                    <a:spcPct val="90000"/>
                  </a:lnSpc>
                  <a:spcBef>
                    <a:spcPts val="472"/>
                  </a:spcBef>
                  <a:spcAft>
                    <a:spcPct val="0"/>
                  </a:spcAft>
                  <a:buClr>
                    <a:srgbClr val="FFFF99"/>
                  </a:buClr>
                  <a:buSzPct val="120000"/>
                  <a:defRPr/>
                </a:pPr>
                <a:endParaRPr lang="en-US" sz="12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endParaRPr>
              </a:p>
            </p:txBody>
          </p:sp>
          <p:grpSp>
            <p:nvGrpSpPr>
              <p:cNvPr id="37" name="Group 13"/>
              <p:cNvGrpSpPr>
                <a:grpSpLocks noChangeAspect="1"/>
              </p:cNvGrpSpPr>
              <p:nvPr/>
            </p:nvGrpSpPr>
            <p:grpSpPr>
              <a:xfrm>
                <a:off x="541997" y="2233418"/>
                <a:ext cx="2080067" cy="1097280"/>
                <a:chOff x="379411" y="2144425"/>
                <a:chExt cx="2418137" cy="1275619"/>
              </a:xfrm>
              <a:grpFill/>
            </p:grpSpPr>
            <p:pic>
              <p:nvPicPr>
                <p:cNvPr id="38" name="Picture 41" descr="\\MAGNUM\Projects\Microsoft\Cloud Power FY12\Design\Icons\PNGs\Stop_watch.png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379411" y="2144425"/>
                  <a:ext cx="1275618" cy="127561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9" name="Picture 42" descr="\\MAGNUM\Projects\Microsoft\Cloud Power FY12\Design\Icons\PNGs\Scalable_Elastic_4.png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1528159" y="2147540"/>
                  <a:ext cx="1269389" cy="1269386"/>
                </a:xfrm>
                <a:prstGeom prst="rect">
                  <a:avLst/>
                </a:prstGeom>
                <a:grpFill/>
              </p:spPr>
            </p:pic>
          </p:grpSp>
        </p:grpSp>
        <p:grpSp>
          <p:nvGrpSpPr>
            <p:cNvPr id="10" name="Group 19"/>
            <p:cNvGrpSpPr/>
            <p:nvPr/>
          </p:nvGrpSpPr>
          <p:grpSpPr>
            <a:xfrm>
              <a:off x="2364371" y="1993899"/>
              <a:ext cx="2133600" cy="1438519"/>
              <a:chOff x="3207208" y="1537791"/>
              <a:chExt cx="2844059" cy="2840736"/>
            </a:xfrm>
            <a:solidFill>
              <a:srgbClr val="3397D3"/>
            </a:solidFill>
          </p:grpSpPr>
          <p:sp>
            <p:nvSpPr>
              <p:cNvPr id="32" name="Rectangle 6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3207208" y="1537791"/>
                <a:ext cx="2844059" cy="2840736"/>
              </a:xfrm>
              <a:prstGeom prst="rect">
                <a:avLst/>
              </a:prstGeom>
              <a:grpFill/>
              <a:ln w="9525">
                <a:noFill/>
                <a:headEnd type="none" w="med" len="med"/>
                <a:tailEnd type="none" w="med" len="med"/>
              </a:ln>
              <a:effectLst/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contourClr>
                  <a:srgbClr val="8E499C">
                    <a:satMod val="300000"/>
                  </a:srgbClr>
                </a:contourClr>
              </a:sp3d>
            </p:spPr>
            <p:txBody>
              <a:bodyPr vert="horz" wrap="square" lIns="68580" tIns="1028700" rIns="68580" bIns="3429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05" fontAlgn="base">
                  <a:lnSpc>
                    <a:spcPct val="90000"/>
                  </a:lnSpc>
                  <a:spcBef>
                    <a:spcPts val="472"/>
                  </a:spcBef>
                  <a:spcAft>
                    <a:spcPct val="0"/>
                  </a:spcAft>
                  <a:buClr>
                    <a:srgbClr val="FFFF99"/>
                  </a:buClr>
                  <a:buSzPct val="120000"/>
                  <a:defRPr/>
                </a:pPr>
                <a:endParaRPr lang="nb-NO" sz="12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endParaRPr>
              </a:p>
            </p:txBody>
          </p:sp>
          <p:grpSp>
            <p:nvGrpSpPr>
              <p:cNvPr id="33" name="Group 14"/>
              <p:cNvGrpSpPr>
                <a:grpSpLocks noChangeAspect="1"/>
              </p:cNvGrpSpPr>
              <p:nvPr/>
            </p:nvGrpSpPr>
            <p:grpSpPr>
              <a:xfrm>
                <a:off x="3373704" y="1959095"/>
                <a:ext cx="2564850" cy="1645920"/>
                <a:chOff x="3310868" y="2156228"/>
                <a:chExt cx="2707342" cy="1737360"/>
              </a:xfrm>
              <a:grpFill/>
            </p:grpSpPr>
            <p:pic>
              <p:nvPicPr>
                <p:cNvPr id="34" name="Picture 43" descr="\\MAGNUM\Projects\Microsoft\Cloud Power FY12\Design\ICONS_PNG\Private_Cloud.png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3310868" y="2156228"/>
                  <a:ext cx="1737359" cy="1737360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5" name="Picture 44" descr="C:\Users\mitchellg\AppData\Local\Microsoft\Windows\Temporary Internet Files\Content.Outlook\DRES7FCJ\Storage_white (2)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4738051" y="2384828"/>
                  <a:ext cx="1280159" cy="1280158"/>
                </a:xfrm>
                <a:prstGeom prst="rect">
                  <a:avLst/>
                </a:prstGeom>
                <a:grpFill/>
              </p:spPr>
            </p:pic>
          </p:grpSp>
        </p:grpSp>
        <p:grpSp>
          <p:nvGrpSpPr>
            <p:cNvPr id="11" name="Group 63"/>
            <p:cNvGrpSpPr/>
            <p:nvPr/>
          </p:nvGrpSpPr>
          <p:grpSpPr>
            <a:xfrm>
              <a:off x="4634128" y="1993899"/>
              <a:ext cx="2133600" cy="1438519"/>
              <a:chOff x="6248568" y="1533756"/>
              <a:chExt cx="2844059" cy="2840736"/>
            </a:xfrm>
            <a:solidFill>
              <a:srgbClr val="94C949"/>
            </a:solidFill>
          </p:grpSpPr>
          <p:sp>
            <p:nvSpPr>
              <p:cNvPr id="28" name="Rectangle 7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6248568" y="1533756"/>
                <a:ext cx="2844059" cy="2840736"/>
              </a:xfrm>
              <a:prstGeom prst="rect">
                <a:avLst/>
              </a:prstGeom>
              <a:grpFill/>
              <a:ln w="9525">
                <a:noFill/>
                <a:headEnd type="none" w="med" len="med"/>
                <a:tailEnd type="none" w="med" len="med"/>
              </a:ln>
              <a:effectLst/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contourClr>
                  <a:srgbClr val="8E499C">
                    <a:satMod val="300000"/>
                  </a:srgbClr>
                </a:contourClr>
              </a:sp3d>
            </p:spPr>
            <p:txBody>
              <a:bodyPr vert="horz" wrap="square" lIns="68580" tIns="1028700" rIns="68580" bIns="3429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05" fontAlgn="base">
                  <a:lnSpc>
                    <a:spcPct val="90000"/>
                  </a:lnSpc>
                  <a:spcBef>
                    <a:spcPts val="472"/>
                  </a:spcBef>
                  <a:spcAft>
                    <a:spcPct val="0"/>
                  </a:spcAft>
                  <a:buClr>
                    <a:srgbClr val="FFFF99"/>
                  </a:buClr>
                  <a:buSzPct val="120000"/>
                  <a:defRPr/>
                </a:pPr>
                <a:endParaRPr lang="en-US" sz="12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endParaRPr>
              </a:p>
            </p:txBody>
          </p:sp>
          <p:grpSp>
            <p:nvGrpSpPr>
              <p:cNvPr id="29" name="Group 15"/>
              <p:cNvGrpSpPr>
                <a:grpSpLocks noChangeAspect="1"/>
              </p:cNvGrpSpPr>
              <p:nvPr/>
            </p:nvGrpSpPr>
            <p:grpSpPr>
              <a:xfrm>
                <a:off x="6650407" y="2131162"/>
                <a:ext cx="1802865" cy="1284655"/>
                <a:chOff x="6485906" y="2163977"/>
                <a:chExt cx="1893483" cy="1349226"/>
              </a:xfrm>
              <a:grpFill/>
            </p:grpSpPr>
            <p:pic>
              <p:nvPicPr>
                <p:cNvPr id="30" name="Picture 45" descr="\\MAGNUM\Projects\Microsoft\Cloud Power FY12\Design\Icons\PNGs\Server_2.png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6485906" y="2163977"/>
                  <a:ext cx="1621001" cy="1349226"/>
                </a:xfrm>
                <a:prstGeom prst="rect">
                  <a:avLst/>
                </a:prstGeom>
                <a:grpFill/>
              </p:spPr>
            </p:pic>
            <p:pic>
              <p:nvPicPr>
                <p:cNvPr id="31" name="Picture 46" descr="\\MAGNUM\Projects\Microsoft\Cloud Power FY12\Design\ICONS_PNG\Check_mark.png"/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lum bright="100000"/>
                </a:blip>
                <a:srcRect/>
                <a:stretch>
                  <a:fillRect/>
                </a:stretch>
              </p:blipFill>
              <p:spPr bwMode="auto">
                <a:xfrm>
                  <a:off x="7619161" y="2607513"/>
                  <a:ext cx="760228" cy="632770"/>
                </a:xfrm>
                <a:prstGeom prst="rect">
                  <a:avLst/>
                </a:prstGeom>
                <a:grpFill/>
              </p:spPr>
            </p:pic>
          </p:grpSp>
        </p:grpSp>
        <p:grpSp>
          <p:nvGrpSpPr>
            <p:cNvPr id="12" name="Group 64"/>
            <p:cNvGrpSpPr/>
            <p:nvPr/>
          </p:nvGrpSpPr>
          <p:grpSpPr>
            <a:xfrm>
              <a:off x="6903887" y="1993899"/>
              <a:ext cx="2125813" cy="1438519"/>
              <a:chOff x="9236668" y="1539195"/>
              <a:chExt cx="2844059" cy="2840736"/>
            </a:xfrm>
            <a:solidFill>
              <a:srgbClr val="3397D3"/>
            </a:solidFill>
          </p:grpSpPr>
          <p:sp>
            <p:nvSpPr>
              <p:cNvPr id="26" name="Rectangle 8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9236668" y="1539195"/>
                <a:ext cx="2844059" cy="2840736"/>
              </a:xfrm>
              <a:prstGeom prst="rect">
                <a:avLst/>
              </a:prstGeom>
              <a:grpFill/>
              <a:ln w="9525">
                <a:noFill/>
                <a:headEnd type="none" w="med" len="med"/>
                <a:tailEnd type="none" w="med" len="med"/>
              </a:ln>
              <a:effectLst/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prstMaterial="flat">
                <a:contourClr>
                  <a:srgbClr val="8E499C">
                    <a:satMod val="300000"/>
                  </a:srgbClr>
                </a:contourClr>
              </a:sp3d>
            </p:spPr>
            <p:txBody>
              <a:bodyPr vert="horz" wrap="square" lIns="68580" tIns="1028700" rIns="68580" bIns="34290" numCol="1" rtlCol="0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05" fontAlgn="base">
                  <a:lnSpc>
                    <a:spcPct val="90000"/>
                  </a:lnSpc>
                  <a:spcBef>
                    <a:spcPts val="472"/>
                  </a:spcBef>
                  <a:spcAft>
                    <a:spcPct val="0"/>
                  </a:spcAft>
                  <a:buClr>
                    <a:srgbClr val="FFFF99"/>
                  </a:buClr>
                  <a:buSzPct val="120000"/>
                  <a:defRPr/>
                </a:pPr>
                <a:endParaRPr lang="en-US" sz="120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endParaRPr>
              </a:p>
            </p:txBody>
          </p:sp>
          <p:pic>
            <p:nvPicPr>
              <p:cNvPr id="27" name="Picture 47" descr="\\MAGNUM\Projects\Microsoft\Cloud Power FY12\Design\ICONS_PNG\Flexible_Workspace.png"/>
              <p:cNvPicPr>
                <a:picLocks noChangeAspect="1" noChangeArrowheads="1"/>
              </p:cNvPicPr>
              <p:nvPr/>
            </p:nvPicPr>
            <p:blipFill>
              <a:blip r:embed="rId16" cstate="print">
                <a:lum bright="100000"/>
              </a:blip>
              <a:srcRect r="63636"/>
              <a:stretch>
                <a:fillRect/>
              </a:stretch>
            </p:blipFill>
            <p:spPr bwMode="auto">
              <a:xfrm>
                <a:off x="10319637" y="1986124"/>
                <a:ext cx="665025" cy="159467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13" name="矩形 12"/>
            <p:cNvSpPr/>
            <p:nvPr/>
          </p:nvSpPr>
          <p:spPr>
            <a:xfrm>
              <a:off x="499695" y="3027744"/>
              <a:ext cx="1323440" cy="317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FFFF99"/>
                </a:buClr>
                <a:buSzPct val="120000"/>
                <a:defRPr/>
              </a:pPr>
              <a:r>
                <a:rPr lang="zh-CN" altLang="en-US" sz="105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性能和扩展性</a:t>
              </a:r>
              <a:endParaRPr lang="en-US" altLang="zh-CN" sz="105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841871" y="3027744"/>
              <a:ext cx="1323440" cy="317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FFFF99"/>
                </a:buClr>
                <a:buSzPct val="120000"/>
                <a:defRPr/>
              </a:pPr>
              <a:r>
                <a:rPr lang="zh-CN" altLang="en-US" sz="105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数据库级调优</a:t>
              </a:r>
              <a:endParaRPr lang="nb-NO" altLang="zh-CN" sz="105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4904808" y="3040720"/>
              <a:ext cx="1502977" cy="317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FFFF99"/>
                </a:buClr>
                <a:buSzPct val="120000"/>
                <a:defRPr/>
              </a:pPr>
              <a:r>
                <a:rPr lang="zh-CN" altLang="en-US" sz="105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独立机柜及安全</a:t>
              </a:r>
              <a:endParaRPr lang="en-US" altLang="zh-CN" sz="105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308967" y="3027744"/>
              <a:ext cx="1323440" cy="3170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685505" fontAlgn="base">
                <a:lnSpc>
                  <a:spcPct val="90000"/>
                </a:lnSpc>
                <a:spcBef>
                  <a:spcPts val="472"/>
                </a:spcBef>
                <a:spcAft>
                  <a:spcPct val="0"/>
                </a:spcAft>
                <a:buClr>
                  <a:srgbClr val="FFFF99"/>
                </a:buClr>
                <a:buSzPct val="120000"/>
                <a:defRPr/>
              </a:pPr>
              <a:r>
                <a:rPr lang="zh-CN" altLang="en-US" sz="1050" kern="0" dirty="0">
                  <a:ln>
                    <a:solidFill>
                      <a:srgbClr val="FFFFFF">
                        <a:alpha val="0"/>
                      </a:srgbClr>
                    </a:solidFill>
                  </a:ln>
                  <a:solidFill>
                    <a:srgbClr val="FFFFFF">
                      <a:alpha val="99000"/>
                    </a:srgbClr>
                  </a:solidFill>
                  <a:latin typeface="Segoe UI"/>
                  <a:ea typeface="微软雅黑"/>
                  <a:cs typeface="Segoe UI" pitchFamily="34" charset="0"/>
                </a:rPr>
                <a:t>单一服务入口</a:t>
              </a:r>
              <a:endParaRPr lang="en-US" altLang="zh-CN" sz="1050" kern="0" dirty="0">
                <a:ln>
                  <a:solidFill>
                    <a:srgbClr val="FFFFFF">
                      <a:alpha val="0"/>
                    </a:srgbClr>
                  </a:solidFill>
                </a:ln>
                <a:solidFill>
                  <a:srgbClr val="FFFFFF">
                    <a:alpha val="99000"/>
                  </a:srgbClr>
                </a:solidFill>
                <a:latin typeface="Segoe UI"/>
                <a:ea typeface="微软雅黑"/>
                <a:cs typeface="Segoe UI" pitchFamily="34" charset="0"/>
              </a:endParaRPr>
            </a:p>
          </p:txBody>
        </p:sp>
        <p:grpSp>
          <p:nvGrpSpPr>
            <p:cNvPr id="17" name="Group 1"/>
            <p:cNvGrpSpPr/>
            <p:nvPr/>
          </p:nvGrpSpPr>
          <p:grpSpPr>
            <a:xfrm>
              <a:off x="658357" y="1076758"/>
              <a:ext cx="2609657" cy="649224"/>
              <a:chOff x="1026657" y="1064058"/>
              <a:chExt cx="2609657" cy="649224"/>
            </a:xfrm>
          </p:grpSpPr>
          <p:sp>
            <p:nvSpPr>
              <p:cNvPr id="24" name="Oval 21"/>
              <p:cNvSpPr/>
              <p:nvPr/>
            </p:nvSpPr>
            <p:spPr>
              <a:xfrm>
                <a:off x="1026657" y="1064058"/>
                <a:ext cx="646073" cy="649224"/>
              </a:xfrm>
              <a:prstGeom prst="ellipse">
                <a:avLst/>
              </a:prstGeom>
              <a:solidFill>
                <a:srgbClr val="3598D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US" sz="1013" kern="0" dirty="0">
                    <a:solidFill>
                      <a:prstClr val="white"/>
                    </a:solidFill>
                    <a:latin typeface="微软雅黑"/>
                    <a:ea typeface="微软雅黑"/>
                  </a:rPr>
                  <a:t>01</a:t>
                </a:r>
                <a:endParaRPr lang="ru-RU" sz="1013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5" name="TextBox 34"/>
              <p:cNvSpPr txBox="1"/>
              <p:nvPr/>
            </p:nvSpPr>
            <p:spPr>
              <a:xfrm>
                <a:off x="1672730" y="1219393"/>
                <a:ext cx="1963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50">
                  <a:defRPr/>
                </a:pPr>
                <a:r>
                  <a:rPr lang="zh-CN" altLang="en-US" sz="1200" kern="0" dirty="0">
                    <a:solidFill>
                      <a:srgbClr val="3598DB"/>
                    </a:solidFill>
                    <a:latin typeface="微软雅黑"/>
                    <a:ea typeface="微软雅黑"/>
                  </a:rPr>
                  <a:t>安全等级跨跃提升</a:t>
                </a:r>
                <a:endParaRPr lang="en-US" sz="1200" kern="0" dirty="0">
                  <a:solidFill>
                    <a:srgbClr val="3598DB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8" name="Group 4"/>
            <p:cNvGrpSpPr/>
            <p:nvPr/>
          </p:nvGrpSpPr>
          <p:grpSpPr>
            <a:xfrm>
              <a:off x="3362932" y="1076758"/>
              <a:ext cx="2609657" cy="649224"/>
              <a:chOff x="3172432" y="1064058"/>
              <a:chExt cx="2609657" cy="649224"/>
            </a:xfrm>
          </p:grpSpPr>
          <p:sp>
            <p:nvSpPr>
              <p:cNvPr id="22" name="Oval 22"/>
              <p:cNvSpPr/>
              <p:nvPr/>
            </p:nvSpPr>
            <p:spPr>
              <a:xfrm>
                <a:off x="3172432" y="1064058"/>
                <a:ext cx="646073" cy="649224"/>
              </a:xfrm>
              <a:prstGeom prst="ellipse">
                <a:avLst/>
              </a:prstGeom>
              <a:solidFill>
                <a:srgbClr val="348CD4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US" sz="1013" kern="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02</a:t>
                </a:r>
                <a:endParaRPr lang="ru-RU" sz="1013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3" name="TextBox 39"/>
              <p:cNvSpPr txBox="1"/>
              <p:nvPr/>
            </p:nvSpPr>
            <p:spPr>
              <a:xfrm>
                <a:off x="3818505" y="1219393"/>
                <a:ext cx="1963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50">
                  <a:defRPr/>
                </a:pPr>
                <a:r>
                  <a:rPr lang="zh-CN" altLang="en-US" sz="1200" kern="0" dirty="0">
                    <a:solidFill>
                      <a:srgbClr val="348CD4"/>
                    </a:solidFill>
                    <a:latin typeface="微软雅黑"/>
                    <a:ea typeface="微软雅黑"/>
                  </a:rPr>
                  <a:t>服务响应极大提高</a:t>
                </a:r>
                <a:endParaRPr lang="en-US" sz="1200" kern="0" dirty="0">
                  <a:solidFill>
                    <a:srgbClr val="348CD4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9" name="Group 5"/>
            <p:cNvGrpSpPr/>
            <p:nvPr/>
          </p:nvGrpSpPr>
          <p:grpSpPr>
            <a:xfrm>
              <a:off x="5927810" y="1076758"/>
              <a:ext cx="2641122" cy="649224"/>
              <a:chOff x="5330910" y="1064058"/>
              <a:chExt cx="2641122" cy="649224"/>
            </a:xfrm>
          </p:grpSpPr>
          <p:sp>
            <p:nvSpPr>
              <p:cNvPr id="20" name="Oval 23"/>
              <p:cNvSpPr/>
              <p:nvPr/>
            </p:nvSpPr>
            <p:spPr>
              <a:xfrm>
                <a:off x="5330910" y="1064058"/>
                <a:ext cx="646073" cy="649224"/>
              </a:xfrm>
              <a:prstGeom prst="ellipse">
                <a:avLst/>
              </a:prstGeom>
              <a:solidFill>
                <a:srgbClr val="4FA5E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514350">
                  <a:defRPr/>
                </a:pPr>
                <a:r>
                  <a:rPr lang="en-US" sz="1013" kern="0" dirty="0">
                    <a:solidFill>
                      <a:prstClr val="white"/>
                    </a:solidFill>
                    <a:latin typeface="微软雅黑"/>
                    <a:ea typeface="微软雅黑"/>
                  </a:rPr>
                  <a:t>03</a:t>
                </a:r>
                <a:endParaRPr lang="ru-RU" sz="1013" kern="0" dirty="0">
                  <a:solidFill>
                    <a:prstClr val="white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1" name="TextBox 44"/>
              <p:cNvSpPr txBox="1"/>
              <p:nvPr/>
            </p:nvSpPr>
            <p:spPr>
              <a:xfrm>
                <a:off x="6008448" y="1219393"/>
                <a:ext cx="19635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514350">
                  <a:defRPr/>
                </a:pPr>
                <a:r>
                  <a:rPr lang="zh-CN" altLang="en-US" sz="1200" kern="0" dirty="0">
                    <a:solidFill>
                      <a:srgbClr val="4FA5E0"/>
                    </a:solidFill>
                    <a:latin typeface="微软雅黑"/>
                    <a:ea typeface="微软雅黑"/>
                  </a:rPr>
                  <a:t>总体成本大幅降低</a:t>
                </a:r>
                <a:endParaRPr lang="en-US" sz="1200" kern="0" dirty="0">
                  <a:solidFill>
                    <a:srgbClr val="4FA5E0"/>
                  </a:solidFill>
                  <a:latin typeface="微软雅黑"/>
                  <a:ea typeface="微软雅黑"/>
                </a:endParaRPr>
              </a:p>
            </p:txBody>
          </p:sp>
        </p:grpSp>
      </p:grpSp>
      <p:sp>
        <p:nvSpPr>
          <p:cNvPr id="40" name="矩形 39"/>
          <p:cNvSpPr/>
          <p:nvPr/>
        </p:nvSpPr>
        <p:spPr>
          <a:xfrm>
            <a:off x="2756144" y="1084612"/>
            <a:ext cx="3621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开创北京市政府采购云灾备服务先河</a:t>
            </a:r>
          </a:p>
        </p:txBody>
      </p:sp>
      <p:sp>
        <p:nvSpPr>
          <p:cNvPr id="44" name="矩形 43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7739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77400" y="1681242"/>
            <a:ext cx="6389204" cy="2708087"/>
            <a:chOff x="332961" y="822839"/>
            <a:chExt cx="8518939" cy="361078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61" y="838200"/>
              <a:ext cx="2753139" cy="167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61" y="2763782"/>
              <a:ext cx="2753139" cy="166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739" y="822839"/>
              <a:ext cx="2804761" cy="1686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581" y="838200"/>
              <a:ext cx="2677319" cy="1671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27740" y="2763782"/>
              <a:ext cx="2804760" cy="1669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4581" y="2763782"/>
              <a:ext cx="2677319" cy="1669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2975635" y="1103274"/>
            <a:ext cx="31918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国家自然科学基金委云运维服务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7429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41112" y="1785369"/>
            <a:ext cx="5861777" cy="2713733"/>
            <a:chOff x="330200" y="865982"/>
            <a:chExt cx="7815702" cy="3618310"/>
          </a:xfrm>
        </p:grpSpPr>
        <p:sp>
          <p:nvSpPr>
            <p:cNvPr id="5" name="内容占位符 2"/>
            <p:cNvSpPr txBox="1">
              <a:spLocks/>
            </p:cNvSpPr>
            <p:nvPr/>
          </p:nvSpPr>
          <p:spPr>
            <a:xfrm>
              <a:off x="330200" y="865982"/>
              <a:ext cx="5448300" cy="3618310"/>
            </a:xfrm>
            <a:prstGeom prst="rect">
              <a:avLst/>
            </a:prstGeom>
          </p:spPr>
          <p:txBody>
            <a:bodyPr/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/>
              <a:r>
                <a:rPr lang="zh-CN" altLang="en-US" sz="1350" b="1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项目成效</a:t>
              </a:r>
              <a:endParaRPr lang="en-US" altLang="zh-CN" sz="1350" b="1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en-US" altLang="zh-CN" sz="1350" b="1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0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重大安全事故</a:t>
              </a:r>
              <a:endParaRPr lang="en-US" altLang="zh-CN" sz="1350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客户服务满意度</a:t>
              </a:r>
              <a:r>
                <a:rPr lang="en-US" altLang="zh-CN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99.9%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以上；</a:t>
              </a:r>
              <a:endParaRPr lang="en-US" altLang="zh-CN" sz="1350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en-US" altLang="zh-CN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SLA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，</a:t>
              </a:r>
              <a:r>
                <a:rPr lang="en-US" altLang="zh-CN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  <a:r>
                <a:rPr lang="zh-CN" altLang="en-US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分钟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内响应，</a:t>
              </a:r>
              <a:r>
                <a:rPr lang="en-US" altLang="zh-CN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  <a:r>
                <a:rPr lang="zh-CN" altLang="en-US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分钟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内解决；</a:t>
              </a:r>
              <a:endParaRPr lang="en-US" altLang="zh-CN" sz="1350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已连续</a:t>
              </a:r>
              <a:r>
                <a:rPr lang="en-US" altLang="zh-CN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  <a:r>
                <a:rPr lang="zh-CN" altLang="en-US" sz="135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年委托运维</a:t>
              </a:r>
              <a:endParaRPr lang="en-US" altLang="zh-CN" sz="135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科学基金项目管理全周期</a:t>
              </a:r>
              <a:r>
                <a:rPr lang="en-US" altLang="zh-CN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IT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支撑</a:t>
              </a:r>
              <a:endParaRPr lang="en-US" altLang="zh-CN" sz="1350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1"/>
              <a:r>
                <a:rPr lang="zh-CN" altLang="en-US" sz="1350" b="1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运维体系培育</a:t>
              </a:r>
              <a:endParaRPr lang="en-US" altLang="zh-CN" sz="1350" b="1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基金委</a:t>
              </a:r>
              <a:r>
                <a:rPr lang="en-US" altLang="zh-CN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《ITIL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运维服务体系</a:t>
              </a:r>
              <a:r>
                <a:rPr lang="en-US" altLang="zh-CN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》</a:t>
              </a:r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实施；</a:t>
              </a:r>
              <a:endParaRPr lang="en-US" altLang="zh-CN" sz="1350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建设基金委运维管理平台；</a:t>
              </a:r>
              <a:endParaRPr lang="en-US" altLang="zh-CN" sz="1350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运维团队服务专业化；</a:t>
              </a:r>
              <a:endParaRPr lang="en-US" altLang="zh-CN" sz="1350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r>
                <a:rPr lang="zh-CN" altLang="en-US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资质：</a:t>
              </a:r>
              <a:r>
                <a:rPr lang="en-US" altLang="zh-CN" sz="1350" dirty="0">
                  <a:solidFill>
                    <a:srgbClr val="4FA5E0">
                      <a:lumMod val="50000"/>
                    </a:srgb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PMP/CISA/ITIL/H3CTE/…</a:t>
              </a:r>
            </a:p>
            <a:p>
              <a:pPr lvl="1"/>
              <a:endParaRPr lang="en-US" altLang="zh-CN" sz="1500" b="1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2"/>
              <a:endParaRPr lang="en-US" altLang="zh-CN" sz="1350" b="1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  <a:p>
              <a:pPr lvl="1"/>
              <a:endParaRPr lang="zh-CN" altLang="en-US" sz="1500" b="1" dirty="0">
                <a:solidFill>
                  <a:srgbClr val="4FA5E0">
                    <a:lumMod val="50000"/>
                  </a:srgb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614" y="2138413"/>
              <a:ext cx="1972288" cy="7897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E9E9E9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83704" y="3210493"/>
              <a:ext cx="1962198" cy="820378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3598DB">
                  <a:gamma/>
                  <a:shade val="60000"/>
                  <a:invGamma/>
                </a:srgbClr>
              </a:prst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tint val="28627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3192" y="1053418"/>
              <a:ext cx="1962198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E9E9E9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矩形 8"/>
          <p:cNvSpPr/>
          <p:nvPr/>
        </p:nvSpPr>
        <p:spPr>
          <a:xfrm>
            <a:off x="4063766" y="1093943"/>
            <a:ext cx="10438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服务成效</a:t>
            </a:r>
          </a:p>
        </p:txBody>
      </p:sp>
      <p:sp>
        <p:nvSpPr>
          <p:cNvPr id="13" name="矩形 12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0419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15451" y="1084612"/>
            <a:ext cx="190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其他科研成功案例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143000" y="1897972"/>
            <a:ext cx="6861666" cy="2287009"/>
            <a:chOff x="0" y="1028186"/>
            <a:chExt cx="9148888" cy="3049345"/>
          </a:xfrm>
        </p:grpSpPr>
        <p:pic>
          <p:nvPicPr>
            <p:cNvPr id="6" name="Picture 13" descr="http://s4.sinaimg.cn/middle/537f42d1gbe53a79ba053&amp;69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9702" y="1028207"/>
              <a:ext cx="2294778" cy="15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1" descr="http://www.cas.cn/jg/jgyqfc/201007/W02010071950960600014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" y="1028207"/>
              <a:ext cx="2289399" cy="15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http://static.panoramio.com/photos/large/2501749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6403" y="2547811"/>
              <a:ext cx="2292485" cy="152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://www.cas.cn/jg/jgyqfc/201008/W02010081651765274772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401" y="2556199"/>
              <a:ext cx="2285999" cy="1521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4"/>
            <p:cNvGrpSpPr/>
            <p:nvPr/>
          </p:nvGrpSpPr>
          <p:grpSpPr>
            <a:xfrm>
              <a:off x="4573776" y="2549519"/>
              <a:ext cx="2286000" cy="1528011"/>
              <a:chOff x="4573776" y="2701917"/>
              <a:chExt cx="2286000" cy="1528011"/>
            </a:xfrm>
          </p:grpSpPr>
          <p:sp>
            <p:nvSpPr>
              <p:cNvPr id="20" name="Text Placeholder 4"/>
              <p:cNvSpPr txBox="1">
                <a:spLocks/>
              </p:cNvSpPr>
              <p:nvPr/>
            </p:nvSpPr>
            <p:spPr>
              <a:xfrm>
                <a:off x="4573776" y="2701917"/>
                <a:ext cx="2286000" cy="1528011"/>
              </a:xfrm>
              <a:prstGeom prst="rect">
                <a:avLst/>
              </a:prstGeom>
              <a:solidFill>
                <a:srgbClr val="2681B6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广州生物</a:t>
                </a:r>
                <a:endParaRPr lang="en-US" altLang="zh-CN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医药与健康研究院</a:t>
                </a: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科学家自己的云助力广州生物医药大数据研究。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1" name="Freeform 169"/>
              <p:cNvSpPr>
                <a:spLocks noEditPoints="1"/>
              </p:cNvSpPr>
              <p:nvPr/>
            </p:nvSpPr>
            <p:spPr bwMode="auto">
              <a:xfrm>
                <a:off x="6493826" y="2805769"/>
                <a:ext cx="271615" cy="462596"/>
              </a:xfrm>
              <a:custGeom>
                <a:avLst/>
                <a:gdLst>
                  <a:gd name="T0" fmla="*/ 22 w 27"/>
                  <a:gd name="T1" fmla="*/ 0 h 46"/>
                  <a:gd name="T2" fmla="*/ 4 w 27"/>
                  <a:gd name="T3" fmla="*/ 0 h 46"/>
                  <a:gd name="T4" fmla="*/ 0 w 27"/>
                  <a:gd name="T5" fmla="*/ 5 h 46"/>
                  <a:gd name="T6" fmla="*/ 0 w 27"/>
                  <a:gd name="T7" fmla="*/ 41 h 46"/>
                  <a:gd name="T8" fmla="*/ 4 w 27"/>
                  <a:gd name="T9" fmla="*/ 46 h 46"/>
                  <a:gd name="T10" fmla="*/ 22 w 27"/>
                  <a:gd name="T11" fmla="*/ 46 h 46"/>
                  <a:gd name="T12" fmla="*/ 27 w 27"/>
                  <a:gd name="T13" fmla="*/ 41 h 46"/>
                  <a:gd name="T14" fmla="*/ 27 w 27"/>
                  <a:gd name="T15" fmla="*/ 5 h 46"/>
                  <a:gd name="T16" fmla="*/ 22 w 27"/>
                  <a:gd name="T17" fmla="*/ 0 h 46"/>
                  <a:gd name="T18" fmla="*/ 13 w 27"/>
                  <a:gd name="T19" fmla="*/ 44 h 46"/>
                  <a:gd name="T20" fmla="*/ 10 w 27"/>
                  <a:gd name="T21" fmla="*/ 42 h 46"/>
                  <a:gd name="T22" fmla="*/ 13 w 27"/>
                  <a:gd name="T23" fmla="*/ 40 h 46"/>
                  <a:gd name="T24" fmla="*/ 17 w 27"/>
                  <a:gd name="T25" fmla="*/ 42 h 46"/>
                  <a:gd name="T26" fmla="*/ 13 w 27"/>
                  <a:gd name="T27" fmla="*/ 44 h 46"/>
                  <a:gd name="T28" fmla="*/ 23 w 27"/>
                  <a:gd name="T29" fmla="*/ 37 h 46"/>
                  <a:gd name="T30" fmla="*/ 3 w 27"/>
                  <a:gd name="T31" fmla="*/ 37 h 46"/>
                  <a:gd name="T32" fmla="*/ 3 w 27"/>
                  <a:gd name="T33" fmla="*/ 6 h 46"/>
                  <a:gd name="T34" fmla="*/ 23 w 27"/>
                  <a:gd name="T35" fmla="*/ 6 h 46"/>
                  <a:gd name="T36" fmla="*/ 23 w 27"/>
                  <a:gd name="T37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" h="46">
                    <a:moveTo>
                      <a:pt x="2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4"/>
                      <a:pt x="2" y="46"/>
                      <a:pt x="4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5" y="46"/>
                      <a:pt x="27" y="44"/>
                      <a:pt x="27" y="4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2"/>
                      <a:pt x="25" y="0"/>
                      <a:pt x="22" y="0"/>
                    </a:cubicBezTo>
                    <a:close/>
                    <a:moveTo>
                      <a:pt x="13" y="44"/>
                    </a:moveTo>
                    <a:cubicBezTo>
                      <a:pt x="11" y="44"/>
                      <a:pt x="10" y="43"/>
                      <a:pt x="10" y="42"/>
                    </a:cubicBezTo>
                    <a:cubicBezTo>
                      <a:pt x="10" y="41"/>
                      <a:pt x="11" y="40"/>
                      <a:pt x="13" y="40"/>
                    </a:cubicBezTo>
                    <a:cubicBezTo>
                      <a:pt x="15" y="40"/>
                      <a:pt x="17" y="41"/>
                      <a:pt x="17" y="42"/>
                    </a:cubicBezTo>
                    <a:cubicBezTo>
                      <a:pt x="17" y="43"/>
                      <a:pt x="15" y="44"/>
                      <a:pt x="13" y="44"/>
                    </a:cubicBezTo>
                    <a:close/>
                    <a:moveTo>
                      <a:pt x="2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1" name="Group 3"/>
            <p:cNvGrpSpPr/>
            <p:nvPr/>
          </p:nvGrpSpPr>
          <p:grpSpPr>
            <a:xfrm>
              <a:off x="6862863" y="1028186"/>
              <a:ext cx="2286000" cy="1528011"/>
              <a:chOff x="6862863" y="1180585"/>
              <a:chExt cx="2286000" cy="1528011"/>
            </a:xfrm>
          </p:grpSpPr>
          <p:sp>
            <p:nvSpPr>
              <p:cNvPr id="18" name="Text Placeholder 4"/>
              <p:cNvSpPr txBox="1">
                <a:spLocks/>
              </p:cNvSpPr>
              <p:nvPr/>
            </p:nvSpPr>
            <p:spPr>
              <a:xfrm>
                <a:off x="6862863" y="1180585"/>
                <a:ext cx="2286000" cy="1528011"/>
              </a:xfrm>
              <a:prstGeom prst="rect">
                <a:avLst/>
              </a:prstGeom>
              <a:solidFill>
                <a:srgbClr val="348CD4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水生生物研究所</a:t>
                </a: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en-US" altLang="zh-CN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zeStack 3.0</a:t>
                </a: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及私有云解决方案全方位助力大科学装置中心。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9" name="Freeform 86"/>
              <p:cNvSpPr>
                <a:spLocks noEditPoints="1"/>
              </p:cNvSpPr>
              <p:nvPr/>
            </p:nvSpPr>
            <p:spPr bwMode="auto">
              <a:xfrm>
                <a:off x="8659980" y="1260853"/>
                <a:ext cx="399800" cy="399800"/>
              </a:xfrm>
              <a:custGeom>
                <a:avLst/>
                <a:gdLst>
                  <a:gd name="T0" fmla="*/ 41 w 44"/>
                  <a:gd name="T1" fmla="*/ 38 h 44"/>
                  <a:gd name="T2" fmla="*/ 38 w 44"/>
                  <a:gd name="T3" fmla="*/ 42 h 44"/>
                  <a:gd name="T4" fmla="*/ 32 w 44"/>
                  <a:gd name="T5" fmla="*/ 44 h 44"/>
                  <a:gd name="T6" fmla="*/ 27 w 44"/>
                  <a:gd name="T7" fmla="*/ 42 h 44"/>
                  <a:gd name="T8" fmla="*/ 21 w 44"/>
                  <a:gd name="T9" fmla="*/ 36 h 44"/>
                  <a:gd name="T10" fmla="*/ 19 w 44"/>
                  <a:gd name="T11" fmla="*/ 31 h 44"/>
                  <a:gd name="T12" fmla="*/ 21 w 44"/>
                  <a:gd name="T13" fmla="*/ 25 h 44"/>
                  <a:gd name="T14" fmla="*/ 19 w 44"/>
                  <a:gd name="T15" fmla="*/ 23 h 44"/>
                  <a:gd name="T16" fmla="*/ 13 w 44"/>
                  <a:gd name="T17" fmla="*/ 25 h 44"/>
                  <a:gd name="T18" fmla="*/ 8 w 44"/>
                  <a:gd name="T19" fmla="*/ 23 h 44"/>
                  <a:gd name="T20" fmla="*/ 2 w 44"/>
                  <a:gd name="T21" fmla="*/ 17 h 44"/>
                  <a:gd name="T22" fmla="*/ 0 w 44"/>
                  <a:gd name="T23" fmla="*/ 12 h 44"/>
                  <a:gd name="T24" fmla="*/ 2 w 44"/>
                  <a:gd name="T25" fmla="*/ 6 h 44"/>
                  <a:gd name="T26" fmla="*/ 6 w 44"/>
                  <a:gd name="T27" fmla="*/ 2 h 44"/>
                  <a:gd name="T28" fmla="*/ 12 w 44"/>
                  <a:gd name="T29" fmla="*/ 0 h 44"/>
                  <a:gd name="T30" fmla="*/ 17 w 44"/>
                  <a:gd name="T31" fmla="*/ 2 h 44"/>
                  <a:gd name="T32" fmla="*/ 23 w 44"/>
                  <a:gd name="T33" fmla="*/ 8 h 44"/>
                  <a:gd name="T34" fmla="*/ 25 w 44"/>
                  <a:gd name="T35" fmla="*/ 13 h 44"/>
                  <a:gd name="T36" fmla="*/ 23 w 44"/>
                  <a:gd name="T37" fmla="*/ 19 h 44"/>
                  <a:gd name="T38" fmla="*/ 25 w 44"/>
                  <a:gd name="T39" fmla="*/ 21 h 44"/>
                  <a:gd name="T40" fmla="*/ 30 w 44"/>
                  <a:gd name="T41" fmla="*/ 19 h 44"/>
                  <a:gd name="T42" fmla="*/ 36 w 44"/>
                  <a:gd name="T43" fmla="*/ 21 h 44"/>
                  <a:gd name="T44" fmla="*/ 42 w 44"/>
                  <a:gd name="T45" fmla="*/ 27 h 44"/>
                  <a:gd name="T46" fmla="*/ 44 w 44"/>
                  <a:gd name="T47" fmla="*/ 32 h 44"/>
                  <a:gd name="T48" fmla="*/ 41 w 44"/>
                  <a:gd name="T49" fmla="*/ 38 h 44"/>
                  <a:gd name="T50" fmla="*/ 19 w 44"/>
                  <a:gd name="T51" fmla="*/ 12 h 44"/>
                  <a:gd name="T52" fmla="*/ 14 w 44"/>
                  <a:gd name="T53" fmla="*/ 6 h 44"/>
                  <a:gd name="T54" fmla="*/ 12 w 44"/>
                  <a:gd name="T55" fmla="*/ 5 h 44"/>
                  <a:gd name="T56" fmla="*/ 10 w 44"/>
                  <a:gd name="T57" fmla="*/ 6 h 44"/>
                  <a:gd name="T58" fmla="*/ 6 w 44"/>
                  <a:gd name="T59" fmla="*/ 10 h 44"/>
                  <a:gd name="T60" fmla="*/ 5 w 44"/>
                  <a:gd name="T61" fmla="*/ 12 h 44"/>
                  <a:gd name="T62" fmla="*/ 6 w 44"/>
                  <a:gd name="T63" fmla="*/ 13 h 44"/>
                  <a:gd name="T64" fmla="*/ 12 w 44"/>
                  <a:gd name="T65" fmla="*/ 19 h 44"/>
                  <a:gd name="T66" fmla="*/ 13 w 44"/>
                  <a:gd name="T67" fmla="*/ 20 h 44"/>
                  <a:gd name="T68" fmla="*/ 15 w 44"/>
                  <a:gd name="T69" fmla="*/ 19 h 44"/>
                  <a:gd name="T70" fmla="*/ 13 w 44"/>
                  <a:gd name="T71" fmla="*/ 16 h 44"/>
                  <a:gd name="T72" fmla="*/ 16 w 44"/>
                  <a:gd name="T73" fmla="*/ 13 h 44"/>
                  <a:gd name="T74" fmla="*/ 19 w 44"/>
                  <a:gd name="T75" fmla="*/ 15 h 44"/>
                  <a:gd name="T76" fmla="*/ 20 w 44"/>
                  <a:gd name="T77" fmla="*/ 13 h 44"/>
                  <a:gd name="T78" fmla="*/ 19 w 44"/>
                  <a:gd name="T79" fmla="*/ 12 h 44"/>
                  <a:gd name="T80" fmla="*/ 38 w 44"/>
                  <a:gd name="T81" fmla="*/ 30 h 44"/>
                  <a:gd name="T82" fmla="*/ 32 w 44"/>
                  <a:gd name="T83" fmla="*/ 25 h 44"/>
                  <a:gd name="T84" fmla="*/ 30 w 44"/>
                  <a:gd name="T85" fmla="*/ 24 h 44"/>
                  <a:gd name="T86" fmla="*/ 29 w 44"/>
                  <a:gd name="T87" fmla="*/ 25 h 44"/>
                  <a:gd name="T88" fmla="*/ 30 w 44"/>
                  <a:gd name="T89" fmla="*/ 28 h 44"/>
                  <a:gd name="T90" fmla="*/ 28 w 44"/>
                  <a:gd name="T91" fmla="*/ 31 h 44"/>
                  <a:gd name="T92" fmla="*/ 25 w 44"/>
                  <a:gd name="T93" fmla="*/ 29 h 44"/>
                  <a:gd name="T94" fmla="*/ 24 w 44"/>
                  <a:gd name="T95" fmla="*/ 31 h 44"/>
                  <a:gd name="T96" fmla="*/ 25 w 44"/>
                  <a:gd name="T97" fmla="*/ 32 h 44"/>
                  <a:gd name="T98" fmla="*/ 30 w 44"/>
                  <a:gd name="T99" fmla="*/ 38 h 44"/>
                  <a:gd name="T100" fmla="*/ 32 w 44"/>
                  <a:gd name="T101" fmla="*/ 39 h 44"/>
                  <a:gd name="T102" fmla="*/ 34 w 44"/>
                  <a:gd name="T103" fmla="*/ 38 h 44"/>
                  <a:gd name="T104" fmla="*/ 38 w 44"/>
                  <a:gd name="T105" fmla="*/ 34 h 44"/>
                  <a:gd name="T106" fmla="*/ 39 w 44"/>
                  <a:gd name="T107" fmla="*/ 32 h 44"/>
                  <a:gd name="T108" fmla="*/ 38 w 44"/>
                  <a:gd name="T109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" h="44">
                    <a:moveTo>
                      <a:pt x="41" y="38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6" y="43"/>
                      <a:pt x="34" y="44"/>
                      <a:pt x="32" y="44"/>
                    </a:cubicBezTo>
                    <a:cubicBezTo>
                      <a:pt x="30" y="44"/>
                      <a:pt x="28" y="43"/>
                      <a:pt x="27" y="42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9" y="31"/>
                    </a:cubicBezTo>
                    <a:cubicBezTo>
                      <a:pt x="19" y="28"/>
                      <a:pt x="20" y="26"/>
                      <a:pt x="21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7" y="24"/>
                      <a:pt x="15" y="25"/>
                      <a:pt x="13" y="25"/>
                    </a:cubicBezTo>
                    <a:cubicBezTo>
                      <a:pt x="11" y="25"/>
                      <a:pt x="9" y="24"/>
                      <a:pt x="8" y="2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0" y="14"/>
                      <a:pt x="0" y="12"/>
                    </a:cubicBezTo>
                    <a:cubicBezTo>
                      <a:pt x="0" y="10"/>
                      <a:pt x="1" y="8"/>
                      <a:pt x="2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4" y="0"/>
                      <a:pt x="16" y="1"/>
                      <a:pt x="17" y="2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9"/>
                      <a:pt x="25" y="11"/>
                      <a:pt x="25" y="13"/>
                    </a:cubicBezTo>
                    <a:cubicBezTo>
                      <a:pt x="25" y="15"/>
                      <a:pt x="24" y="17"/>
                      <a:pt x="23" y="1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8" y="19"/>
                      <a:pt x="30" y="19"/>
                    </a:cubicBezTo>
                    <a:cubicBezTo>
                      <a:pt x="33" y="19"/>
                      <a:pt x="35" y="20"/>
                      <a:pt x="36" y="2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8"/>
                      <a:pt x="44" y="30"/>
                      <a:pt x="44" y="32"/>
                    </a:cubicBezTo>
                    <a:cubicBezTo>
                      <a:pt x="44" y="34"/>
                      <a:pt x="43" y="36"/>
                      <a:pt x="41" y="38"/>
                    </a:cubicBezTo>
                    <a:close/>
                    <a:moveTo>
                      <a:pt x="19" y="12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20"/>
                      <a:pt x="13" y="20"/>
                      <a:pt x="13" y="20"/>
                    </a:cubicBezTo>
                    <a:cubicBezTo>
                      <a:pt x="14" y="20"/>
                      <a:pt x="15" y="20"/>
                      <a:pt x="15" y="19"/>
                    </a:cubicBezTo>
                    <a:cubicBezTo>
                      <a:pt x="14" y="18"/>
                      <a:pt x="13" y="17"/>
                      <a:pt x="13" y="16"/>
                    </a:cubicBezTo>
                    <a:cubicBezTo>
                      <a:pt x="13" y="15"/>
                      <a:pt x="14" y="13"/>
                      <a:pt x="16" y="13"/>
                    </a:cubicBezTo>
                    <a:cubicBezTo>
                      <a:pt x="17" y="13"/>
                      <a:pt x="18" y="14"/>
                      <a:pt x="19" y="15"/>
                    </a:cubicBezTo>
                    <a:cubicBezTo>
                      <a:pt x="19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19" y="12"/>
                    </a:cubicBezTo>
                    <a:close/>
                    <a:moveTo>
                      <a:pt x="38" y="30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1" y="24"/>
                      <a:pt x="30" y="24"/>
                    </a:cubicBezTo>
                    <a:cubicBezTo>
                      <a:pt x="30" y="24"/>
                      <a:pt x="29" y="24"/>
                      <a:pt x="29" y="25"/>
                    </a:cubicBezTo>
                    <a:cubicBezTo>
                      <a:pt x="29" y="26"/>
                      <a:pt x="30" y="27"/>
                      <a:pt x="30" y="28"/>
                    </a:cubicBezTo>
                    <a:cubicBezTo>
                      <a:pt x="30" y="29"/>
                      <a:pt x="29" y="31"/>
                      <a:pt x="28" y="31"/>
                    </a:cubicBezTo>
                    <a:cubicBezTo>
                      <a:pt x="27" y="31"/>
                      <a:pt x="26" y="29"/>
                      <a:pt x="25" y="29"/>
                    </a:cubicBezTo>
                    <a:cubicBezTo>
                      <a:pt x="24" y="29"/>
                      <a:pt x="24" y="30"/>
                      <a:pt x="24" y="31"/>
                    </a:cubicBezTo>
                    <a:cubicBezTo>
                      <a:pt x="24" y="31"/>
                      <a:pt x="24" y="32"/>
                      <a:pt x="25" y="32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1" y="39"/>
                      <a:pt x="32" y="39"/>
                    </a:cubicBezTo>
                    <a:cubicBezTo>
                      <a:pt x="33" y="39"/>
                      <a:pt x="33" y="38"/>
                      <a:pt x="34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9" y="33"/>
                      <a:pt x="39" y="32"/>
                    </a:cubicBezTo>
                    <a:cubicBezTo>
                      <a:pt x="39" y="32"/>
                      <a:pt x="38" y="31"/>
                      <a:pt x="38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2" name="Group 5"/>
            <p:cNvGrpSpPr/>
            <p:nvPr/>
          </p:nvGrpSpPr>
          <p:grpSpPr>
            <a:xfrm>
              <a:off x="0" y="2549519"/>
              <a:ext cx="2286000" cy="1528011"/>
              <a:chOff x="0" y="2701917"/>
              <a:chExt cx="2286000" cy="1528011"/>
            </a:xfrm>
          </p:grpSpPr>
          <p:sp>
            <p:nvSpPr>
              <p:cNvPr id="16" name="Text Placeholder 4"/>
              <p:cNvSpPr txBox="1">
                <a:spLocks/>
              </p:cNvSpPr>
              <p:nvPr/>
            </p:nvSpPr>
            <p:spPr>
              <a:xfrm>
                <a:off x="0" y="2701917"/>
                <a:ext cx="2286000" cy="1528011"/>
              </a:xfrm>
              <a:prstGeom prst="rect">
                <a:avLst/>
              </a:prstGeom>
              <a:solidFill>
                <a:srgbClr val="4FA5E0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寒区旱区</a:t>
                </a:r>
                <a:endParaRPr lang="en-US" altLang="zh-CN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环境与工程研究所</a:t>
                </a: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以科学家自己的云开展课题组信息化服务。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7" name="Freeform 169"/>
              <p:cNvSpPr>
                <a:spLocks noEditPoints="1"/>
              </p:cNvSpPr>
              <p:nvPr/>
            </p:nvSpPr>
            <p:spPr bwMode="auto">
              <a:xfrm>
                <a:off x="1947512" y="2781705"/>
                <a:ext cx="271615" cy="462596"/>
              </a:xfrm>
              <a:custGeom>
                <a:avLst/>
                <a:gdLst>
                  <a:gd name="T0" fmla="*/ 22 w 27"/>
                  <a:gd name="T1" fmla="*/ 0 h 46"/>
                  <a:gd name="T2" fmla="*/ 4 w 27"/>
                  <a:gd name="T3" fmla="*/ 0 h 46"/>
                  <a:gd name="T4" fmla="*/ 0 w 27"/>
                  <a:gd name="T5" fmla="*/ 5 h 46"/>
                  <a:gd name="T6" fmla="*/ 0 w 27"/>
                  <a:gd name="T7" fmla="*/ 41 h 46"/>
                  <a:gd name="T8" fmla="*/ 4 w 27"/>
                  <a:gd name="T9" fmla="*/ 46 h 46"/>
                  <a:gd name="T10" fmla="*/ 22 w 27"/>
                  <a:gd name="T11" fmla="*/ 46 h 46"/>
                  <a:gd name="T12" fmla="*/ 27 w 27"/>
                  <a:gd name="T13" fmla="*/ 41 h 46"/>
                  <a:gd name="T14" fmla="*/ 27 w 27"/>
                  <a:gd name="T15" fmla="*/ 5 h 46"/>
                  <a:gd name="T16" fmla="*/ 22 w 27"/>
                  <a:gd name="T17" fmla="*/ 0 h 46"/>
                  <a:gd name="T18" fmla="*/ 13 w 27"/>
                  <a:gd name="T19" fmla="*/ 44 h 46"/>
                  <a:gd name="T20" fmla="*/ 10 w 27"/>
                  <a:gd name="T21" fmla="*/ 42 h 46"/>
                  <a:gd name="T22" fmla="*/ 13 w 27"/>
                  <a:gd name="T23" fmla="*/ 40 h 46"/>
                  <a:gd name="T24" fmla="*/ 17 w 27"/>
                  <a:gd name="T25" fmla="*/ 42 h 46"/>
                  <a:gd name="T26" fmla="*/ 13 w 27"/>
                  <a:gd name="T27" fmla="*/ 44 h 46"/>
                  <a:gd name="T28" fmla="*/ 23 w 27"/>
                  <a:gd name="T29" fmla="*/ 37 h 46"/>
                  <a:gd name="T30" fmla="*/ 3 w 27"/>
                  <a:gd name="T31" fmla="*/ 37 h 46"/>
                  <a:gd name="T32" fmla="*/ 3 w 27"/>
                  <a:gd name="T33" fmla="*/ 6 h 46"/>
                  <a:gd name="T34" fmla="*/ 23 w 27"/>
                  <a:gd name="T35" fmla="*/ 6 h 46"/>
                  <a:gd name="T36" fmla="*/ 23 w 27"/>
                  <a:gd name="T37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" h="46">
                    <a:moveTo>
                      <a:pt x="2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4"/>
                      <a:pt x="2" y="46"/>
                      <a:pt x="4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5" y="46"/>
                      <a:pt x="27" y="44"/>
                      <a:pt x="27" y="4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2"/>
                      <a:pt x="25" y="0"/>
                      <a:pt x="22" y="0"/>
                    </a:cubicBezTo>
                    <a:close/>
                    <a:moveTo>
                      <a:pt x="13" y="44"/>
                    </a:moveTo>
                    <a:cubicBezTo>
                      <a:pt x="11" y="44"/>
                      <a:pt x="10" y="43"/>
                      <a:pt x="10" y="42"/>
                    </a:cubicBezTo>
                    <a:cubicBezTo>
                      <a:pt x="10" y="41"/>
                      <a:pt x="11" y="40"/>
                      <a:pt x="13" y="40"/>
                    </a:cubicBezTo>
                    <a:cubicBezTo>
                      <a:pt x="15" y="40"/>
                      <a:pt x="17" y="41"/>
                      <a:pt x="17" y="42"/>
                    </a:cubicBezTo>
                    <a:cubicBezTo>
                      <a:pt x="17" y="43"/>
                      <a:pt x="15" y="44"/>
                      <a:pt x="13" y="44"/>
                    </a:cubicBezTo>
                    <a:close/>
                    <a:moveTo>
                      <a:pt x="2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3" name="Group 2"/>
            <p:cNvGrpSpPr/>
            <p:nvPr/>
          </p:nvGrpSpPr>
          <p:grpSpPr>
            <a:xfrm>
              <a:off x="2289398" y="1028186"/>
              <a:ext cx="2286000" cy="1528011"/>
              <a:chOff x="2289398" y="1180585"/>
              <a:chExt cx="2286000" cy="1528011"/>
            </a:xfrm>
          </p:grpSpPr>
          <p:sp>
            <p:nvSpPr>
              <p:cNvPr id="14" name="Text Placeholder 4"/>
              <p:cNvSpPr txBox="1">
                <a:spLocks/>
              </p:cNvSpPr>
              <p:nvPr/>
            </p:nvSpPr>
            <p:spPr>
              <a:xfrm>
                <a:off x="2289398" y="1180585"/>
                <a:ext cx="2286000" cy="1528011"/>
              </a:xfrm>
              <a:prstGeom prst="rect">
                <a:avLst/>
              </a:prstGeom>
              <a:solidFill>
                <a:srgbClr val="3598DB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地理资源所</a:t>
                </a: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国家生态网络采用中科泽云私有云解决方案，实现了科学家自己的云。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5" name="Freeform 86"/>
              <p:cNvSpPr>
                <a:spLocks noEditPoints="1"/>
              </p:cNvSpPr>
              <p:nvPr/>
            </p:nvSpPr>
            <p:spPr bwMode="auto">
              <a:xfrm>
                <a:off x="4113666" y="1236789"/>
                <a:ext cx="399800" cy="399800"/>
              </a:xfrm>
              <a:custGeom>
                <a:avLst/>
                <a:gdLst>
                  <a:gd name="T0" fmla="*/ 41 w 44"/>
                  <a:gd name="T1" fmla="*/ 38 h 44"/>
                  <a:gd name="T2" fmla="*/ 38 w 44"/>
                  <a:gd name="T3" fmla="*/ 42 h 44"/>
                  <a:gd name="T4" fmla="*/ 32 w 44"/>
                  <a:gd name="T5" fmla="*/ 44 h 44"/>
                  <a:gd name="T6" fmla="*/ 27 w 44"/>
                  <a:gd name="T7" fmla="*/ 42 h 44"/>
                  <a:gd name="T8" fmla="*/ 21 w 44"/>
                  <a:gd name="T9" fmla="*/ 36 h 44"/>
                  <a:gd name="T10" fmla="*/ 19 w 44"/>
                  <a:gd name="T11" fmla="*/ 31 h 44"/>
                  <a:gd name="T12" fmla="*/ 21 w 44"/>
                  <a:gd name="T13" fmla="*/ 25 h 44"/>
                  <a:gd name="T14" fmla="*/ 19 w 44"/>
                  <a:gd name="T15" fmla="*/ 23 h 44"/>
                  <a:gd name="T16" fmla="*/ 13 w 44"/>
                  <a:gd name="T17" fmla="*/ 25 h 44"/>
                  <a:gd name="T18" fmla="*/ 8 w 44"/>
                  <a:gd name="T19" fmla="*/ 23 h 44"/>
                  <a:gd name="T20" fmla="*/ 2 w 44"/>
                  <a:gd name="T21" fmla="*/ 17 h 44"/>
                  <a:gd name="T22" fmla="*/ 0 w 44"/>
                  <a:gd name="T23" fmla="*/ 12 h 44"/>
                  <a:gd name="T24" fmla="*/ 2 w 44"/>
                  <a:gd name="T25" fmla="*/ 6 h 44"/>
                  <a:gd name="T26" fmla="*/ 6 w 44"/>
                  <a:gd name="T27" fmla="*/ 2 h 44"/>
                  <a:gd name="T28" fmla="*/ 12 w 44"/>
                  <a:gd name="T29" fmla="*/ 0 h 44"/>
                  <a:gd name="T30" fmla="*/ 17 w 44"/>
                  <a:gd name="T31" fmla="*/ 2 h 44"/>
                  <a:gd name="T32" fmla="*/ 23 w 44"/>
                  <a:gd name="T33" fmla="*/ 8 h 44"/>
                  <a:gd name="T34" fmla="*/ 25 w 44"/>
                  <a:gd name="T35" fmla="*/ 13 h 44"/>
                  <a:gd name="T36" fmla="*/ 23 w 44"/>
                  <a:gd name="T37" fmla="*/ 19 h 44"/>
                  <a:gd name="T38" fmla="*/ 25 w 44"/>
                  <a:gd name="T39" fmla="*/ 21 h 44"/>
                  <a:gd name="T40" fmla="*/ 30 w 44"/>
                  <a:gd name="T41" fmla="*/ 19 h 44"/>
                  <a:gd name="T42" fmla="*/ 36 w 44"/>
                  <a:gd name="T43" fmla="*/ 21 h 44"/>
                  <a:gd name="T44" fmla="*/ 42 w 44"/>
                  <a:gd name="T45" fmla="*/ 27 h 44"/>
                  <a:gd name="T46" fmla="*/ 44 w 44"/>
                  <a:gd name="T47" fmla="*/ 32 h 44"/>
                  <a:gd name="T48" fmla="*/ 41 w 44"/>
                  <a:gd name="T49" fmla="*/ 38 h 44"/>
                  <a:gd name="T50" fmla="*/ 19 w 44"/>
                  <a:gd name="T51" fmla="*/ 12 h 44"/>
                  <a:gd name="T52" fmla="*/ 14 w 44"/>
                  <a:gd name="T53" fmla="*/ 6 h 44"/>
                  <a:gd name="T54" fmla="*/ 12 w 44"/>
                  <a:gd name="T55" fmla="*/ 5 h 44"/>
                  <a:gd name="T56" fmla="*/ 10 w 44"/>
                  <a:gd name="T57" fmla="*/ 6 h 44"/>
                  <a:gd name="T58" fmla="*/ 6 w 44"/>
                  <a:gd name="T59" fmla="*/ 10 h 44"/>
                  <a:gd name="T60" fmla="*/ 5 w 44"/>
                  <a:gd name="T61" fmla="*/ 12 h 44"/>
                  <a:gd name="T62" fmla="*/ 6 w 44"/>
                  <a:gd name="T63" fmla="*/ 13 h 44"/>
                  <a:gd name="T64" fmla="*/ 12 w 44"/>
                  <a:gd name="T65" fmla="*/ 19 h 44"/>
                  <a:gd name="T66" fmla="*/ 13 w 44"/>
                  <a:gd name="T67" fmla="*/ 20 h 44"/>
                  <a:gd name="T68" fmla="*/ 15 w 44"/>
                  <a:gd name="T69" fmla="*/ 19 h 44"/>
                  <a:gd name="T70" fmla="*/ 13 w 44"/>
                  <a:gd name="T71" fmla="*/ 16 h 44"/>
                  <a:gd name="T72" fmla="*/ 16 w 44"/>
                  <a:gd name="T73" fmla="*/ 13 h 44"/>
                  <a:gd name="T74" fmla="*/ 19 w 44"/>
                  <a:gd name="T75" fmla="*/ 15 h 44"/>
                  <a:gd name="T76" fmla="*/ 20 w 44"/>
                  <a:gd name="T77" fmla="*/ 13 h 44"/>
                  <a:gd name="T78" fmla="*/ 19 w 44"/>
                  <a:gd name="T79" fmla="*/ 12 h 44"/>
                  <a:gd name="T80" fmla="*/ 38 w 44"/>
                  <a:gd name="T81" fmla="*/ 30 h 44"/>
                  <a:gd name="T82" fmla="*/ 32 w 44"/>
                  <a:gd name="T83" fmla="*/ 25 h 44"/>
                  <a:gd name="T84" fmla="*/ 30 w 44"/>
                  <a:gd name="T85" fmla="*/ 24 h 44"/>
                  <a:gd name="T86" fmla="*/ 29 w 44"/>
                  <a:gd name="T87" fmla="*/ 25 h 44"/>
                  <a:gd name="T88" fmla="*/ 30 w 44"/>
                  <a:gd name="T89" fmla="*/ 28 h 44"/>
                  <a:gd name="T90" fmla="*/ 28 w 44"/>
                  <a:gd name="T91" fmla="*/ 31 h 44"/>
                  <a:gd name="T92" fmla="*/ 25 w 44"/>
                  <a:gd name="T93" fmla="*/ 29 h 44"/>
                  <a:gd name="T94" fmla="*/ 24 w 44"/>
                  <a:gd name="T95" fmla="*/ 31 h 44"/>
                  <a:gd name="T96" fmla="*/ 25 w 44"/>
                  <a:gd name="T97" fmla="*/ 32 h 44"/>
                  <a:gd name="T98" fmla="*/ 30 w 44"/>
                  <a:gd name="T99" fmla="*/ 38 h 44"/>
                  <a:gd name="T100" fmla="*/ 32 w 44"/>
                  <a:gd name="T101" fmla="*/ 39 h 44"/>
                  <a:gd name="T102" fmla="*/ 34 w 44"/>
                  <a:gd name="T103" fmla="*/ 38 h 44"/>
                  <a:gd name="T104" fmla="*/ 38 w 44"/>
                  <a:gd name="T105" fmla="*/ 34 h 44"/>
                  <a:gd name="T106" fmla="*/ 39 w 44"/>
                  <a:gd name="T107" fmla="*/ 32 h 44"/>
                  <a:gd name="T108" fmla="*/ 38 w 44"/>
                  <a:gd name="T109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" h="44">
                    <a:moveTo>
                      <a:pt x="41" y="38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6" y="43"/>
                      <a:pt x="34" y="44"/>
                      <a:pt x="32" y="44"/>
                    </a:cubicBezTo>
                    <a:cubicBezTo>
                      <a:pt x="30" y="44"/>
                      <a:pt x="28" y="43"/>
                      <a:pt x="27" y="42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9" y="31"/>
                    </a:cubicBezTo>
                    <a:cubicBezTo>
                      <a:pt x="19" y="28"/>
                      <a:pt x="20" y="26"/>
                      <a:pt x="21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7" y="24"/>
                      <a:pt x="15" y="25"/>
                      <a:pt x="13" y="25"/>
                    </a:cubicBezTo>
                    <a:cubicBezTo>
                      <a:pt x="11" y="25"/>
                      <a:pt x="9" y="24"/>
                      <a:pt x="8" y="2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0" y="14"/>
                      <a:pt x="0" y="12"/>
                    </a:cubicBezTo>
                    <a:cubicBezTo>
                      <a:pt x="0" y="10"/>
                      <a:pt x="1" y="8"/>
                      <a:pt x="2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4" y="0"/>
                      <a:pt x="16" y="1"/>
                      <a:pt x="17" y="2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9"/>
                      <a:pt x="25" y="11"/>
                      <a:pt x="25" y="13"/>
                    </a:cubicBezTo>
                    <a:cubicBezTo>
                      <a:pt x="25" y="15"/>
                      <a:pt x="24" y="17"/>
                      <a:pt x="23" y="1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8" y="19"/>
                      <a:pt x="30" y="19"/>
                    </a:cubicBezTo>
                    <a:cubicBezTo>
                      <a:pt x="33" y="19"/>
                      <a:pt x="35" y="20"/>
                      <a:pt x="36" y="2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8"/>
                      <a:pt x="44" y="30"/>
                      <a:pt x="44" y="32"/>
                    </a:cubicBezTo>
                    <a:cubicBezTo>
                      <a:pt x="44" y="34"/>
                      <a:pt x="43" y="36"/>
                      <a:pt x="41" y="38"/>
                    </a:cubicBezTo>
                    <a:close/>
                    <a:moveTo>
                      <a:pt x="19" y="12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20"/>
                      <a:pt x="13" y="20"/>
                      <a:pt x="13" y="20"/>
                    </a:cubicBezTo>
                    <a:cubicBezTo>
                      <a:pt x="14" y="20"/>
                      <a:pt x="15" y="20"/>
                      <a:pt x="15" y="19"/>
                    </a:cubicBezTo>
                    <a:cubicBezTo>
                      <a:pt x="14" y="18"/>
                      <a:pt x="13" y="17"/>
                      <a:pt x="13" y="16"/>
                    </a:cubicBezTo>
                    <a:cubicBezTo>
                      <a:pt x="13" y="15"/>
                      <a:pt x="14" y="13"/>
                      <a:pt x="16" y="13"/>
                    </a:cubicBezTo>
                    <a:cubicBezTo>
                      <a:pt x="17" y="13"/>
                      <a:pt x="18" y="14"/>
                      <a:pt x="19" y="15"/>
                    </a:cubicBezTo>
                    <a:cubicBezTo>
                      <a:pt x="19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19" y="12"/>
                    </a:cubicBezTo>
                    <a:close/>
                    <a:moveTo>
                      <a:pt x="38" y="30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1" y="24"/>
                      <a:pt x="30" y="24"/>
                    </a:cubicBezTo>
                    <a:cubicBezTo>
                      <a:pt x="30" y="24"/>
                      <a:pt x="29" y="24"/>
                      <a:pt x="29" y="25"/>
                    </a:cubicBezTo>
                    <a:cubicBezTo>
                      <a:pt x="29" y="26"/>
                      <a:pt x="30" y="27"/>
                      <a:pt x="30" y="28"/>
                    </a:cubicBezTo>
                    <a:cubicBezTo>
                      <a:pt x="30" y="29"/>
                      <a:pt x="29" y="31"/>
                      <a:pt x="28" y="31"/>
                    </a:cubicBezTo>
                    <a:cubicBezTo>
                      <a:pt x="27" y="31"/>
                      <a:pt x="26" y="29"/>
                      <a:pt x="25" y="29"/>
                    </a:cubicBezTo>
                    <a:cubicBezTo>
                      <a:pt x="24" y="29"/>
                      <a:pt x="24" y="30"/>
                      <a:pt x="24" y="31"/>
                    </a:cubicBezTo>
                    <a:cubicBezTo>
                      <a:pt x="24" y="31"/>
                      <a:pt x="24" y="32"/>
                      <a:pt x="25" y="32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1" y="39"/>
                      <a:pt x="32" y="39"/>
                    </a:cubicBezTo>
                    <a:cubicBezTo>
                      <a:pt x="33" y="39"/>
                      <a:pt x="33" y="38"/>
                      <a:pt x="34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9" y="33"/>
                      <a:pt x="39" y="32"/>
                    </a:cubicBezTo>
                    <a:cubicBezTo>
                      <a:pt x="39" y="32"/>
                      <a:pt x="38" y="31"/>
                      <a:pt x="38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</p:grpSp>
      <p:sp>
        <p:nvSpPr>
          <p:cNvPr id="25" name="矩形 24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4313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624782" y="1084612"/>
            <a:ext cx="190308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其他</a:t>
            </a: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行业</a:t>
            </a:r>
            <a:r>
              <a:rPr lang="zh-CN" altLang="en-US" sz="1600" b="1" kern="0" spc="75" dirty="0" smtClean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成功</a:t>
            </a: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案例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143001" y="1938603"/>
            <a:ext cx="6861647" cy="2287009"/>
            <a:chOff x="0" y="1028185"/>
            <a:chExt cx="9148863" cy="304934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4603" y="2548378"/>
              <a:ext cx="2294260" cy="152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378" y="1028185"/>
              <a:ext cx="2284224" cy="1529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c.hiphotos.baidu.com/baike/c0%3Dbaike92%2C5%2C5%2C92%2C30/sign=bb5989c95bee3d6d36cb8f99227f0647/e1fe9925bc315c60deccf1818fb1cb1349547707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" y="1028185"/>
              <a:ext cx="2280303" cy="152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://www.changjiangtimes.com/upload_files/article/4122/201504/608_20150405100453_xeam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313" y="2548400"/>
              <a:ext cx="2284601" cy="1519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4"/>
            <p:cNvGrpSpPr/>
            <p:nvPr/>
          </p:nvGrpSpPr>
          <p:grpSpPr>
            <a:xfrm>
              <a:off x="4573776" y="2549519"/>
              <a:ext cx="2286000" cy="1528011"/>
              <a:chOff x="4573776" y="2701917"/>
              <a:chExt cx="2286000" cy="1528011"/>
            </a:xfrm>
          </p:grpSpPr>
          <p:sp>
            <p:nvSpPr>
              <p:cNvPr id="20" name="Text Placeholder 4"/>
              <p:cNvSpPr txBox="1">
                <a:spLocks/>
              </p:cNvSpPr>
              <p:nvPr/>
            </p:nvSpPr>
            <p:spPr>
              <a:xfrm>
                <a:off x="4573776" y="2701917"/>
                <a:ext cx="2286000" cy="1528011"/>
              </a:xfrm>
              <a:prstGeom prst="rect">
                <a:avLst/>
              </a:prstGeom>
              <a:solidFill>
                <a:srgbClr val="2681B6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北京市</a:t>
                </a:r>
                <a:endParaRPr lang="en-US" altLang="zh-CN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食品安全中心</a:t>
                </a: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中科泽云开放平台的食品安全大数据应用（</a:t>
                </a:r>
                <a:r>
                  <a:rPr lang="en-US" altLang="zh-CN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SaaS</a:t>
                </a: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）。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21" name="Freeform 169"/>
              <p:cNvSpPr>
                <a:spLocks noEditPoints="1"/>
              </p:cNvSpPr>
              <p:nvPr/>
            </p:nvSpPr>
            <p:spPr bwMode="auto">
              <a:xfrm>
                <a:off x="6493826" y="2805769"/>
                <a:ext cx="271615" cy="462596"/>
              </a:xfrm>
              <a:custGeom>
                <a:avLst/>
                <a:gdLst>
                  <a:gd name="T0" fmla="*/ 22 w 27"/>
                  <a:gd name="T1" fmla="*/ 0 h 46"/>
                  <a:gd name="T2" fmla="*/ 4 w 27"/>
                  <a:gd name="T3" fmla="*/ 0 h 46"/>
                  <a:gd name="T4" fmla="*/ 0 w 27"/>
                  <a:gd name="T5" fmla="*/ 5 h 46"/>
                  <a:gd name="T6" fmla="*/ 0 w 27"/>
                  <a:gd name="T7" fmla="*/ 41 h 46"/>
                  <a:gd name="T8" fmla="*/ 4 w 27"/>
                  <a:gd name="T9" fmla="*/ 46 h 46"/>
                  <a:gd name="T10" fmla="*/ 22 w 27"/>
                  <a:gd name="T11" fmla="*/ 46 h 46"/>
                  <a:gd name="T12" fmla="*/ 27 w 27"/>
                  <a:gd name="T13" fmla="*/ 41 h 46"/>
                  <a:gd name="T14" fmla="*/ 27 w 27"/>
                  <a:gd name="T15" fmla="*/ 5 h 46"/>
                  <a:gd name="T16" fmla="*/ 22 w 27"/>
                  <a:gd name="T17" fmla="*/ 0 h 46"/>
                  <a:gd name="T18" fmla="*/ 13 w 27"/>
                  <a:gd name="T19" fmla="*/ 44 h 46"/>
                  <a:gd name="T20" fmla="*/ 10 w 27"/>
                  <a:gd name="T21" fmla="*/ 42 h 46"/>
                  <a:gd name="T22" fmla="*/ 13 w 27"/>
                  <a:gd name="T23" fmla="*/ 40 h 46"/>
                  <a:gd name="T24" fmla="*/ 17 w 27"/>
                  <a:gd name="T25" fmla="*/ 42 h 46"/>
                  <a:gd name="T26" fmla="*/ 13 w 27"/>
                  <a:gd name="T27" fmla="*/ 44 h 46"/>
                  <a:gd name="T28" fmla="*/ 23 w 27"/>
                  <a:gd name="T29" fmla="*/ 37 h 46"/>
                  <a:gd name="T30" fmla="*/ 3 w 27"/>
                  <a:gd name="T31" fmla="*/ 37 h 46"/>
                  <a:gd name="T32" fmla="*/ 3 w 27"/>
                  <a:gd name="T33" fmla="*/ 6 h 46"/>
                  <a:gd name="T34" fmla="*/ 23 w 27"/>
                  <a:gd name="T35" fmla="*/ 6 h 46"/>
                  <a:gd name="T36" fmla="*/ 23 w 27"/>
                  <a:gd name="T37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" h="46">
                    <a:moveTo>
                      <a:pt x="2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4"/>
                      <a:pt x="2" y="46"/>
                      <a:pt x="4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5" y="46"/>
                      <a:pt x="27" y="44"/>
                      <a:pt x="27" y="4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2"/>
                      <a:pt x="25" y="0"/>
                      <a:pt x="22" y="0"/>
                    </a:cubicBezTo>
                    <a:close/>
                    <a:moveTo>
                      <a:pt x="13" y="44"/>
                    </a:moveTo>
                    <a:cubicBezTo>
                      <a:pt x="11" y="44"/>
                      <a:pt x="10" y="43"/>
                      <a:pt x="10" y="42"/>
                    </a:cubicBezTo>
                    <a:cubicBezTo>
                      <a:pt x="10" y="41"/>
                      <a:pt x="11" y="40"/>
                      <a:pt x="13" y="40"/>
                    </a:cubicBezTo>
                    <a:cubicBezTo>
                      <a:pt x="15" y="40"/>
                      <a:pt x="17" y="41"/>
                      <a:pt x="17" y="42"/>
                    </a:cubicBezTo>
                    <a:cubicBezTo>
                      <a:pt x="17" y="43"/>
                      <a:pt x="15" y="44"/>
                      <a:pt x="13" y="44"/>
                    </a:cubicBezTo>
                    <a:close/>
                    <a:moveTo>
                      <a:pt x="2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1" name="Group 3"/>
            <p:cNvGrpSpPr/>
            <p:nvPr/>
          </p:nvGrpSpPr>
          <p:grpSpPr>
            <a:xfrm>
              <a:off x="6862863" y="1028186"/>
              <a:ext cx="2286000" cy="1528011"/>
              <a:chOff x="6862863" y="1180585"/>
              <a:chExt cx="2286000" cy="1528011"/>
            </a:xfrm>
          </p:grpSpPr>
          <p:sp>
            <p:nvSpPr>
              <p:cNvPr id="18" name="Text Placeholder 4"/>
              <p:cNvSpPr txBox="1">
                <a:spLocks/>
              </p:cNvSpPr>
              <p:nvPr/>
            </p:nvSpPr>
            <p:spPr>
              <a:xfrm>
                <a:off x="6862863" y="1180585"/>
                <a:ext cx="2286000" cy="1528011"/>
              </a:xfrm>
              <a:prstGeom prst="rect">
                <a:avLst/>
              </a:prstGeom>
              <a:solidFill>
                <a:srgbClr val="348CD4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国家基金委</a:t>
                </a: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altLang="zh-CN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云运维服务的经典案例。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9" name="Freeform 86"/>
              <p:cNvSpPr>
                <a:spLocks noEditPoints="1"/>
              </p:cNvSpPr>
              <p:nvPr/>
            </p:nvSpPr>
            <p:spPr bwMode="auto">
              <a:xfrm>
                <a:off x="8659980" y="1260853"/>
                <a:ext cx="399800" cy="399800"/>
              </a:xfrm>
              <a:custGeom>
                <a:avLst/>
                <a:gdLst>
                  <a:gd name="T0" fmla="*/ 41 w 44"/>
                  <a:gd name="T1" fmla="*/ 38 h 44"/>
                  <a:gd name="T2" fmla="*/ 38 w 44"/>
                  <a:gd name="T3" fmla="*/ 42 h 44"/>
                  <a:gd name="T4" fmla="*/ 32 w 44"/>
                  <a:gd name="T5" fmla="*/ 44 h 44"/>
                  <a:gd name="T6" fmla="*/ 27 w 44"/>
                  <a:gd name="T7" fmla="*/ 42 h 44"/>
                  <a:gd name="T8" fmla="*/ 21 w 44"/>
                  <a:gd name="T9" fmla="*/ 36 h 44"/>
                  <a:gd name="T10" fmla="*/ 19 w 44"/>
                  <a:gd name="T11" fmla="*/ 31 h 44"/>
                  <a:gd name="T12" fmla="*/ 21 w 44"/>
                  <a:gd name="T13" fmla="*/ 25 h 44"/>
                  <a:gd name="T14" fmla="*/ 19 w 44"/>
                  <a:gd name="T15" fmla="*/ 23 h 44"/>
                  <a:gd name="T16" fmla="*/ 13 w 44"/>
                  <a:gd name="T17" fmla="*/ 25 h 44"/>
                  <a:gd name="T18" fmla="*/ 8 w 44"/>
                  <a:gd name="T19" fmla="*/ 23 h 44"/>
                  <a:gd name="T20" fmla="*/ 2 w 44"/>
                  <a:gd name="T21" fmla="*/ 17 h 44"/>
                  <a:gd name="T22" fmla="*/ 0 w 44"/>
                  <a:gd name="T23" fmla="*/ 12 h 44"/>
                  <a:gd name="T24" fmla="*/ 2 w 44"/>
                  <a:gd name="T25" fmla="*/ 6 h 44"/>
                  <a:gd name="T26" fmla="*/ 6 w 44"/>
                  <a:gd name="T27" fmla="*/ 2 h 44"/>
                  <a:gd name="T28" fmla="*/ 12 w 44"/>
                  <a:gd name="T29" fmla="*/ 0 h 44"/>
                  <a:gd name="T30" fmla="*/ 17 w 44"/>
                  <a:gd name="T31" fmla="*/ 2 h 44"/>
                  <a:gd name="T32" fmla="*/ 23 w 44"/>
                  <a:gd name="T33" fmla="*/ 8 h 44"/>
                  <a:gd name="T34" fmla="*/ 25 w 44"/>
                  <a:gd name="T35" fmla="*/ 13 h 44"/>
                  <a:gd name="T36" fmla="*/ 23 w 44"/>
                  <a:gd name="T37" fmla="*/ 19 h 44"/>
                  <a:gd name="T38" fmla="*/ 25 w 44"/>
                  <a:gd name="T39" fmla="*/ 21 h 44"/>
                  <a:gd name="T40" fmla="*/ 30 w 44"/>
                  <a:gd name="T41" fmla="*/ 19 h 44"/>
                  <a:gd name="T42" fmla="*/ 36 w 44"/>
                  <a:gd name="T43" fmla="*/ 21 h 44"/>
                  <a:gd name="T44" fmla="*/ 42 w 44"/>
                  <a:gd name="T45" fmla="*/ 27 h 44"/>
                  <a:gd name="T46" fmla="*/ 44 w 44"/>
                  <a:gd name="T47" fmla="*/ 32 h 44"/>
                  <a:gd name="T48" fmla="*/ 41 w 44"/>
                  <a:gd name="T49" fmla="*/ 38 h 44"/>
                  <a:gd name="T50" fmla="*/ 19 w 44"/>
                  <a:gd name="T51" fmla="*/ 12 h 44"/>
                  <a:gd name="T52" fmla="*/ 14 w 44"/>
                  <a:gd name="T53" fmla="*/ 6 h 44"/>
                  <a:gd name="T54" fmla="*/ 12 w 44"/>
                  <a:gd name="T55" fmla="*/ 5 h 44"/>
                  <a:gd name="T56" fmla="*/ 10 w 44"/>
                  <a:gd name="T57" fmla="*/ 6 h 44"/>
                  <a:gd name="T58" fmla="*/ 6 w 44"/>
                  <a:gd name="T59" fmla="*/ 10 h 44"/>
                  <a:gd name="T60" fmla="*/ 5 w 44"/>
                  <a:gd name="T61" fmla="*/ 12 h 44"/>
                  <a:gd name="T62" fmla="*/ 6 w 44"/>
                  <a:gd name="T63" fmla="*/ 13 h 44"/>
                  <a:gd name="T64" fmla="*/ 12 w 44"/>
                  <a:gd name="T65" fmla="*/ 19 h 44"/>
                  <a:gd name="T66" fmla="*/ 13 w 44"/>
                  <a:gd name="T67" fmla="*/ 20 h 44"/>
                  <a:gd name="T68" fmla="*/ 15 w 44"/>
                  <a:gd name="T69" fmla="*/ 19 h 44"/>
                  <a:gd name="T70" fmla="*/ 13 w 44"/>
                  <a:gd name="T71" fmla="*/ 16 h 44"/>
                  <a:gd name="T72" fmla="*/ 16 w 44"/>
                  <a:gd name="T73" fmla="*/ 13 h 44"/>
                  <a:gd name="T74" fmla="*/ 19 w 44"/>
                  <a:gd name="T75" fmla="*/ 15 h 44"/>
                  <a:gd name="T76" fmla="*/ 20 w 44"/>
                  <a:gd name="T77" fmla="*/ 13 h 44"/>
                  <a:gd name="T78" fmla="*/ 19 w 44"/>
                  <a:gd name="T79" fmla="*/ 12 h 44"/>
                  <a:gd name="T80" fmla="*/ 38 w 44"/>
                  <a:gd name="T81" fmla="*/ 30 h 44"/>
                  <a:gd name="T82" fmla="*/ 32 w 44"/>
                  <a:gd name="T83" fmla="*/ 25 h 44"/>
                  <a:gd name="T84" fmla="*/ 30 w 44"/>
                  <a:gd name="T85" fmla="*/ 24 h 44"/>
                  <a:gd name="T86" fmla="*/ 29 w 44"/>
                  <a:gd name="T87" fmla="*/ 25 h 44"/>
                  <a:gd name="T88" fmla="*/ 30 w 44"/>
                  <a:gd name="T89" fmla="*/ 28 h 44"/>
                  <a:gd name="T90" fmla="*/ 28 w 44"/>
                  <a:gd name="T91" fmla="*/ 31 h 44"/>
                  <a:gd name="T92" fmla="*/ 25 w 44"/>
                  <a:gd name="T93" fmla="*/ 29 h 44"/>
                  <a:gd name="T94" fmla="*/ 24 w 44"/>
                  <a:gd name="T95" fmla="*/ 31 h 44"/>
                  <a:gd name="T96" fmla="*/ 25 w 44"/>
                  <a:gd name="T97" fmla="*/ 32 h 44"/>
                  <a:gd name="T98" fmla="*/ 30 w 44"/>
                  <a:gd name="T99" fmla="*/ 38 h 44"/>
                  <a:gd name="T100" fmla="*/ 32 w 44"/>
                  <a:gd name="T101" fmla="*/ 39 h 44"/>
                  <a:gd name="T102" fmla="*/ 34 w 44"/>
                  <a:gd name="T103" fmla="*/ 38 h 44"/>
                  <a:gd name="T104" fmla="*/ 38 w 44"/>
                  <a:gd name="T105" fmla="*/ 34 h 44"/>
                  <a:gd name="T106" fmla="*/ 39 w 44"/>
                  <a:gd name="T107" fmla="*/ 32 h 44"/>
                  <a:gd name="T108" fmla="*/ 38 w 44"/>
                  <a:gd name="T109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" h="44">
                    <a:moveTo>
                      <a:pt x="41" y="38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6" y="43"/>
                      <a:pt x="34" y="44"/>
                      <a:pt x="32" y="44"/>
                    </a:cubicBezTo>
                    <a:cubicBezTo>
                      <a:pt x="30" y="44"/>
                      <a:pt x="28" y="43"/>
                      <a:pt x="27" y="42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9" y="31"/>
                    </a:cubicBezTo>
                    <a:cubicBezTo>
                      <a:pt x="19" y="28"/>
                      <a:pt x="20" y="26"/>
                      <a:pt x="21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7" y="24"/>
                      <a:pt x="15" y="25"/>
                      <a:pt x="13" y="25"/>
                    </a:cubicBezTo>
                    <a:cubicBezTo>
                      <a:pt x="11" y="25"/>
                      <a:pt x="9" y="24"/>
                      <a:pt x="8" y="2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0" y="14"/>
                      <a:pt x="0" y="12"/>
                    </a:cubicBezTo>
                    <a:cubicBezTo>
                      <a:pt x="0" y="10"/>
                      <a:pt x="1" y="8"/>
                      <a:pt x="2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4" y="0"/>
                      <a:pt x="16" y="1"/>
                      <a:pt x="17" y="2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9"/>
                      <a:pt x="25" y="11"/>
                      <a:pt x="25" y="13"/>
                    </a:cubicBezTo>
                    <a:cubicBezTo>
                      <a:pt x="25" y="15"/>
                      <a:pt x="24" y="17"/>
                      <a:pt x="23" y="1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8" y="19"/>
                      <a:pt x="30" y="19"/>
                    </a:cubicBezTo>
                    <a:cubicBezTo>
                      <a:pt x="33" y="19"/>
                      <a:pt x="35" y="20"/>
                      <a:pt x="36" y="2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8"/>
                      <a:pt x="44" y="30"/>
                      <a:pt x="44" y="32"/>
                    </a:cubicBezTo>
                    <a:cubicBezTo>
                      <a:pt x="44" y="34"/>
                      <a:pt x="43" y="36"/>
                      <a:pt x="41" y="38"/>
                    </a:cubicBezTo>
                    <a:close/>
                    <a:moveTo>
                      <a:pt x="19" y="12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20"/>
                      <a:pt x="13" y="20"/>
                      <a:pt x="13" y="20"/>
                    </a:cubicBezTo>
                    <a:cubicBezTo>
                      <a:pt x="14" y="20"/>
                      <a:pt x="15" y="20"/>
                      <a:pt x="15" y="19"/>
                    </a:cubicBezTo>
                    <a:cubicBezTo>
                      <a:pt x="14" y="18"/>
                      <a:pt x="13" y="17"/>
                      <a:pt x="13" y="16"/>
                    </a:cubicBezTo>
                    <a:cubicBezTo>
                      <a:pt x="13" y="15"/>
                      <a:pt x="14" y="13"/>
                      <a:pt x="16" y="13"/>
                    </a:cubicBezTo>
                    <a:cubicBezTo>
                      <a:pt x="17" y="13"/>
                      <a:pt x="18" y="14"/>
                      <a:pt x="19" y="15"/>
                    </a:cubicBezTo>
                    <a:cubicBezTo>
                      <a:pt x="19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19" y="12"/>
                    </a:cubicBezTo>
                    <a:close/>
                    <a:moveTo>
                      <a:pt x="38" y="30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1" y="24"/>
                      <a:pt x="30" y="24"/>
                    </a:cubicBezTo>
                    <a:cubicBezTo>
                      <a:pt x="30" y="24"/>
                      <a:pt x="29" y="24"/>
                      <a:pt x="29" y="25"/>
                    </a:cubicBezTo>
                    <a:cubicBezTo>
                      <a:pt x="29" y="26"/>
                      <a:pt x="30" y="27"/>
                      <a:pt x="30" y="28"/>
                    </a:cubicBezTo>
                    <a:cubicBezTo>
                      <a:pt x="30" y="29"/>
                      <a:pt x="29" y="31"/>
                      <a:pt x="28" y="31"/>
                    </a:cubicBezTo>
                    <a:cubicBezTo>
                      <a:pt x="27" y="31"/>
                      <a:pt x="26" y="29"/>
                      <a:pt x="25" y="29"/>
                    </a:cubicBezTo>
                    <a:cubicBezTo>
                      <a:pt x="24" y="29"/>
                      <a:pt x="24" y="30"/>
                      <a:pt x="24" y="31"/>
                    </a:cubicBezTo>
                    <a:cubicBezTo>
                      <a:pt x="24" y="31"/>
                      <a:pt x="24" y="32"/>
                      <a:pt x="25" y="32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1" y="39"/>
                      <a:pt x="32" y="39"/>
                    </a:cubicBezTo>
                    <a:cubicBezTo>
                      <a:pt x="33" y="39"/>
                      <a:pt x="33" y="38"/>
                      <a:pt x="34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9" y="33"/>
                      <a:pt x="39" y="32"/>
                    </a:cubicBezTo>
                    <a:cubicBezTo>
                      <a:pt x="39" y="32"/>
                      <a:pt x="38" y="31"/>
                      <a:pt x="38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2" name="Group 5"/>
            <p:cNvGrpSpPr/>
            <p:nvPr/>
          </p:nvGrpSpPr>
          <p:grpSpPr>
            <a:xfrm>
              <a:off x="0" y="2549519"/>
              <a:ext cx="2286000" cy="1528011"/>
              <a:chOff x="0" y="2701917"/>
              <a:chExt cx="2286000" cy="1528011"/>
            </a:xfrm>
          </p:grpSpPr>
          <p:sp>
            <p:nvSpPr>
              <p:cNvPr id="16" name="Text Placeholder 4"/>
              <p:cNvSpPr txBox="1">
                <a:spLocks/>
              </p:cNvSpPr>
              <p:nvPr/>
            </p:nvSpPr>
            <p:spPr>
              <a:xfrm>
                <a:off x="0" y="2701917"/>
                <a:ext cx="2286000" cy="1528011"/>
              </a:xfrm>
              <a:prstGeom prst="rect">
                <a:avLst/>
              </a:prstGeom>
              <a:solidFill>
                <a:srgbClr val="4FA5E0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中国</a:t>
                </a:r>
                <a:endParaRPr lang="en-US" altLang="zh-CN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互联网络信息中心</a:t>
                </a: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云灾备与数据托管提高域名的安全性。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7" name="Freeform 169"/>
              <p:cNvSpPr>
                <a:spLocks noEditPoints="1"/>
              </p:cNvSpPr>
              <p:nvPr/>
            </p:nvSpPr>
            <p:spPr bwMode="auto">
              <a:xfrm>
                <a:off x="1947512" y="2781705"/>
                <a:ext cx="271615" cy="462596"/>
              </a:xfrm>
              <a:custGeom>
                <a:avLst/>
                <a:gdLst>
                  <a:gd name="T0" fmla="*/ 22 w 27"/>
                  <a:gd name="T1" fmla="*/ 0 h 46"/>
                  <a:gd name="T2" fmla="*/ 4 w 27"/>
                  <a:gd name="T3" fmla="*/ 0 h 46"/>
                  <a:gd name="T4" fmla="*/ 0 w 27"/>
                  <a:gd name="T5" fmla="*/ 5 h 46"/>
                  <a:gd name="T6" fmla="*/ 0 w 27"/>
                  <a:gd name="T7" fmla="*/ 41 h 46"/>
                  <a:gd name="T8" fmla="*/ 4 w 27"/>
                  <a:gd name="T9" fmla="*/ 46 h 46"/>
                  <a:gd name="T10" fmla="*/ 22 w 27"/>
                  <a:gd name="T11" fmla="*/ 46 h 46"/>
                  <a:gd name="T12" fmla="*/ 27 w 27"/>
                  <a:gd name="T13" fmla="*/ 41 h 46"/>
                  <a:gd name="T14" fmla="*/ 27 w 27"/>
                  <a:gd name="T15" fmla="*/ 5 h 46"/>
                  <a:gd name="T16" fmla="*/ 22 w 27"/>
                  <a:gd name="T17" fmla="*/ 0 h 46"/>
                  <a:gd name="T18" fmla="*/ 13 w 27"/>
                  <a:gd name="T19" fmla="*/ 44 h 46"/>
                  <a:gd name="T20" fmla="*/ 10 w 27"/>
                  <a:gd name="T21" fmla="*/ 42 h 46"/>
                  <a:gd name="T22" fmla="*/ 13 w 27"/>
                  <a:gd name="T23" fmla="*/ 40 h 46"/>
                  <a:gd name="T24" fmla="*/ 17 w 27"/>
                  <a:gd name="T25" fmla="*/ 42 h 46"/>
                  <a:gd name="T26" fmla="*/ 13 w 27"/>
                  <a:gd name="T27" fmla="*/ 44 h 46"/>
                  <a:gd name="T28" fmla="*/ 23 w 27"/>
                  <a:gd name="T29" fmla="*/ 37 h 46"/>
                  <a:gd name="T30" fmla="*/ 3 w 27"/>
                  <a:gd name="T31" fmla="*/ 37 h 46"/>
                  <a:gd name="T32" fmla="*/ 3 w 27"/>
                  <a:gd name="T33" fmla="*/ 6 h 46"/>
                  <a:gd name="T34" fmla="*/ 23 w 27"/>
                  <a:gd name="T35" fmla="*/ 6 h 46"/>
                  <a:gd name="T36" fmla="*/ 23 w 27"/>
                  <a:gd name="T37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" h="46">
                    <a:moveTo>
                      <a:pt x="2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4"/>
                      <a:pt x="2" y="46"/>
                      <a:pt x="4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5" y="46"/>
                      <a:pt x="27" y="44"/>
                      <a:pt x="27" y="4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2"/>
                      <a:pt x="25" y="0"/>
                      <a:pt x="22" y="0"/>
                    </a:cubicBezTo>
                    <a:close/>
                    <a:moveTo>
                      <a:pt x="13" y="44"/>
                    </a:moveTo>
                    <a:cubicBezTo>
                      <a:pt x="11" y="44"/>
                      <a:pt x="10" y="43"/>
                      <a:pt x="10" y="42"/>
                    </a:cubicBezTo>
                    <a:cubicBezTo>
                      <a:pt x="10" y="41"/>
                      <a:pt x="11" y="40"/>
                      <a:pt x="13" y="40"/>
                    </a:cubicBezTo>
                    <a:cubicBezTo>
                      <a:pt x="15" y="40"/>
                      <a:pt x="17" y="41"/>
                      <a:pt x="17" y="42"/>
                    </a:cubicBezTo>
                    <a:cubicBezTo>
                      <a:pt x="17" y="43"/>
                      <a:pt x="15" y="44"/>
                      <a:pt x="13" y="44"/>
                    </a:cubicBezTo>
                    <a:close/>
                    <a:moveTo>
                      <a:pt x="2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  <p:grpSp>
          <p:nvGrpSpPr>
            <p:cNvPr id="13" name="Group 2"/>
            <p:cNvGrpSpPr/>
            <p:nvPr/>
          </p:nvGrpSpPr>
          <p:grpSpPr>
            <a:xfrm>
              <a:off x="2289398" y="1028186"/>
              <a:ext cx="2286000" cy="1528011"/>
              <a:chOff x="2289398" y="1180585"/>
              <a:chExt cx="2286000" cy="1528011"/>
            </a:xfrm>
          </p:grpSpPr>
          <p:sp>
            <p:nvSpPr>
              <p:cNvPr id="14" name="Text Placeholder 4"/>
              <p:cNvSpPr txBox="1">
                <a:spLocks/>
              </p:cNvSpPr>
              <p:nvPr/>
            </p:nvSpPr>
            <p:spPr>
              <a:xfrm>
                <a:off x="2289398" y="1180585"/>
                <a:ext cx="2286000" cy="1528011"/>
              </a:xfrm>
              <a:prstGeom prst="rect">
                <a:avLst/>
              </a:prstGeom>
              <a:solidFill>
                <a:srgbClr val="3598DB"/>
              </a:solidFill>
            </p:spPr>
            <p:txBody>
              <a:bodyPr anchor="t">
                <a:noAutofit/>
              </a:bodyPr>
              <a:lstStyle>
                <a:lvl1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000" b="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0" indent="0" algn="l" defTabSz="6858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12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北京市地税局</a:t>
                </a:r>
                <a:endParaRPr lang="en-US" altLang="zh-CN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endParaRPr lang="en-US" sz="12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  <a:p>
                <a:pPr>
                  <a:defRPr/>
                </a:pPr>
                <a:r>
                  <a:rPr lang="zh-CN" altLang="en-US" sz="900" dirty="0">
                    <a:solidFill>
                      <a:srgbClr val="FFFFFF"/>
                    </a:solidFill>
                    <a:latin typeface="微软雅黑"/>
                    <a:ea typeface="微软雅黑"/>
                  </a:rPr>
                  <a:t>税务首例云灾备服务，政府采购服务的先行者。</a:t>
                </a:r>
                <a:endParaRPr lang="en-US" sz="900" dirty="0">
                  <a:solidFill>
                    <a:srgbClr val="FFFFFF"/>
                  </a:solidFill>
                  <a:latin typeface="微软雅黑"/>
                  <a:ea typeface="微软雅黑"/>
                </a:endParaRPr>
              </a:p>
            </p:txBody>
          </p:sp>
          <p:sp>
            <p:nvSpPr>
              <p:cNvPr id="15" name="Freeform 86"/>
              <p:cNvSpPr>
                <a:spLocks noEditPoints="1"/>
              </p:cNvSpPr>
              <p:nvPr/>
            </p:nvSpPr>
            <p:spPr bwMode="auto">
              <a:xfrm>
                <a:off x="4113666" y="1236789"/>
                <a:ext cx="399800" cy="399800"/>
              </a:xfrm>
              <a:custGeom>
                <a:avLst/>
                <a:gdLst>
                  <a:gd name="T0" fmla="*/ 41 w 44"/>
                  <a:gd name="T1" fmla="*/ 38 h 44"/>
                  <a:gd name="T2" fmla="*/ 38 w 44"/>
                  <a:gd name="T3" fmla="*/ 42 h 44"/>
                  <a:gd name="T4" fmla="*/ 32 w 44"/>
                  <a:gd name="T5" fmla="*/ 44 h 44"/>
                  <a:gd name="T6" fmla="*/ 27 w 44"/>
                  <a:gd name="T7" fmla="*/ 42 h 44"/>
                  <a:gd name="T8" fmla="*/ 21 w 44"/>
                  <a:gd name="T9" fmla="*/ 36 h 44"/>
                  <a:gd name="T10" fmla="*/ 19 w 44"/>
                  <a:gd name="T11" fmla="*/ 31 h 44"/>
                  <a:gd name="T12" fmla="*/ 21 w 44"/>
                  <a:gd name="T13" fmla="*/ 25 h 44"/>
                  <a:gd name="T14" fmla="*/ 19 w 44"/>
                  <a:gd name="T15" fmla="*/ 23 h 44"/>
                  <a:gd name="T16" fmla="*/ 13 w 44"/>
                  <a:gd name="T17" fmla="*/ 25 h 44"/>
                  <a:gd name="T18" fmla="*/ 8 w 44"/>
                  <a:gd name="T19" fmla="*/ 23 h 44"/>
                  <a:gd name="T20" fmla="*/ 2 w 44"/>
                  <a:gd name="T21" fmla="*/ 17 h 44"/>
                  <a:gd name="T22" fmla="*/ 0 w 44"/>
                  <a:gd name="T23" fmla="*/ 12 h 44"/>
                  <a:gd name="T24" fmla="*/ 2 w 44"/>
                  <a:gd name="T25" fmla="*/ 6 h 44"/>
                  <a:gd name="T26" fmla="*/ 6 w 44"/>
                  <a:gd name="T27" fmla="*/ 2 h 44"/>
                  <a:gd name="T28" fmla="*/ 12 w 44"/>
                  <a:gd name="T29" fmla="*/ 0 h 44"/>
                  <a:gd name="T30" fmla="*/ 17 w 44"/>
                  <a:gd name="T31" fmla="*/ 2 h 44"/>
                  <a:gd name="T32" fmla="*/ 23 w 44"/>
                  <a:gd name="T33" fmla="*/ 8 h 44"/>
                  <a:gd name="T34" fmla="*/ 25 w 44"/>
                  <a:gd name="T35" fmla="*/ 13 h 44"/>
                  <a:gd name="T36" fmla="*/ 23 w 44"/>
                  <a:gd name="T37" fmla="*/ 19 h 44"/>
                  <a:gd name="T38" fmla="*/ 25 w 44"/>
                  <a:gd name="T39" fmla="*/ 21 h 44"/>
                  <a:gd name="T40" fmla="*/ 30 w 44"/>
                  <a:gd name="T41" fmla="*/ 19 h 44"/>
                  <a:gd name="T42" fmla="*/ 36 w 44"/>
                  <a:gd name="T43" fmla="*/ 21 h 44"/>
                  <a:gd name="T44" fmla="*/ 42 w 44"/>
                  <a:gd name="T45" fmla="*/ 27 h 44"/>
                  <a:gd name="T46" fmla="*/ 44 w 44"/>
                  <a:gd name="T47" fmla="*/ 32 h 44"/>
                  <a:gd name="T48" fmla="*/ 41 w 44"/>
                  <a:gd name="T49" fmla="*/ 38 h 44"/>
                  <a:gd name="T50" fmla="*/ 19 w 44"/>
                  <a:gd name="T51" fmla="*/ 12 h 44"/>
                  <a:gd name="T52" fmla="*/ 14 w 44"/>
                  <a:gd name="T53" fmla="*/ 6 h 44"/>
                  <a:gd name="T54" fmla="*/ 12 w 44"/>
                  <a:gd name="T55" fmla="*/ 5 h 44"/>
                  <a:gd name="T56" fmla="*/ 10 w 44"/>
                  <a:gd name="T57" fmla="*/ 6 h 44"/>
                  <a:gd name="T58" fmla="*/ 6 w 44"/>
                  <a:gd name="T59" fmla="*/ 10 h 44"/>
                  <a:gd name="T60" fmla="*/ 5 w 44"/>
                  <a:gd name="T61" fmla="*/ 12 h 44"/>
                  <a:gd name="T62" fmla="*/ 6 w 44"/>
                  <a:gd name="T63" fmla="*/ 13 h 44"/>
                  <a:gd name="T64" fmla="*/ 12 w 44"/>
                  <a:gd name="T65" fmla="*/ 19 h 44"/>
                  <a:gd name="T66" fmla="*/ 13 w 44"/>
                  <a:gd name="T67" fmla="*/ 20 h 44"/>
                  <a:gd name="T68" fmla="*/ 15 w 44"/>
                  <a:gd name="T69" fmla="*/ 19 h 44"/>
                  <a:gd name="T70" fmla="*/ 13 w 44"/>
                  <a:gd name="T71" fmla="*/ 16 h 44"/>
                  <a:gd name="T72" fmla="*/ 16 w 44"/>
                  <a:gd name="T73" fmla="*/ 13 h 44"/>
                  <a:gd name="T74" fmla="*/ 19 w 44"/>
                  <a:gd name="T75" fmla="*/ 15 h 44"/>
                  <a:gd name="T76" fmla="*/ 20 w 44"/>
                  <a:gd name="T77" fmla="*/ 13 h 44"/>
                  <a:gd name="T78" fmla="*/ 19 w 44"/>
                  <a:gd name="T79" fmla="*/ 12 h 44"/>
                  <a:gd name="T80" fmla="*/ 38 w 44"/>
                  <a:gd name="T81" fmla="*/ 30 h 44"/>
                  <a:gd name="T82" fmla="*/ 32 w 44"/>
                  <a:gd name="T83" fmla="*/ 25 h 44"/>
                  <a:gd name="T84" fmla="*/ 30 w 44"/>
                  <a:gd name="T85" fmla="*/ 24 h 44"/>
                  <a:gd name="T86" fmla="*/ 29 w 44"/>
                  <a:gd name="T87" fmla="*/ 25 h 44"/>
                  <a:gd name="T88" fmla="*/ 30 w 44"/>
                  <a:gd name="T89" fmla="*/ 28 h 44"/>
                  <a:gd name="T90" fmla="*/ 28 w 44"/>
                  <a:gd name="T91" fmla="*/ 31 h 44"/>
                  <a:gd name="T92" fmla="*/ 25 w 44"/>
                  <a:gd name="T93" fmla="*/ 29 h 44"/>
                  <a:gd name="T94" fmla="*/ 24 w 44"/>
                  <a:gd name="T95" fmla="*/ 31 h 44"/>
                  <a:gd name="T96" fmla="*/ 25 w 44"/>
                  <a:gd name="T97" fmla="*/ 32 h 44"/>
                  <a:gd name="T98" fmla="*/ 30 w 44"/>
                  <a:gd name="T99" fmla="*/ 38 h 44"/>
                  <a:gd name="T100" fmla="*/ 32 w 44"/>
                  <a:gd name="T101" fmla="*/ 39 h 44"/>
                  <a:gd name="T102" fmla="*/ 34 w 44"/>
                  <a:gd name="T103" fmla="*/ 38 h 44"/>
                  <a:gd name="T104" fmla="*/ 38 w 44"/>
                  <a:gd name="T105" fmla="*/ 34 h 44"/>
                  <a:gd name="T106" fmla="*/ 39 w 44"/>
                  <a:gd name="T107" fmla="*/ 32 h 44"/>
                  <a:gd name="T108" fmla="*/ 38 w 44"/>
                  <a:gd name="T109" fmla="*/ 3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4" h="44">
                    <a:moveTo>
                      <a:pt x="41" y="38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6" y="43"/>
                      <a:pt x="34" y="44"/>
                      <a:pt x="32" y="44"/>
                    </a:cubicBezTo>
                    <a:cubicBezTo>
                      <a:pt x="30" y="44"/>
                      <a:pt x="28" y="43"/>
                      <a:pt x="27" y="42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0" y="35"/>
                      <a:pt x="19" y="33"/>
                      <a:pt x="19" y="31"/>
                    </a:cubicBezTo>
                    <a:cubicBezTo>
                      <a:pt x="19" y="28"/>
                      <a:pt x="20" y="26"/>
                      <a:pt x="21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7" y="24"/>
                      <a:pt x="15" y="25"/>
                      <a:pt x="13" y="25"/>
                    </a:cubicBezTo>
                    <a:cubicBezTo>
                      <a:pt x="11" y="25"/>
                      <a:pt x="9" y="24"/>
                      <a:pt x="8" y="23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6"/>
                      <a:pt x="0" y="14"/>
                      <a:pt x="0" y="12"/>
                    </a:cubicBezTo>
                    <a:cubicBezTo>
                      <a:pt x="0" y="10"/>
                      <a:pt x="1" y="8"/>
                      <a:pt x="2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8" y="1"/>
                      <a:pt x="10" y="0"/>
                      <a:pt x="12" y="0"/>
                    </a:cubicBezTo>
                    <a:cubicBezTo>
                      <a:pt x="14" y="0"/>
                      <a:pt x="16" y="1"/>
                      <a:pt x="17" y="2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9"/>
                      <a:pt x="25" y="11"/>
                      <a:pt x="25" y="13"/>
                    </a:cubicBezTo>
                    <a:cubicBezTo>
                      <a:pt x="25" y="15"/>
                      <a:pt x="24" y="17"/>
                      <a:pt x="23" y="19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8" y="19"/>
                      <a:pt x="30" y="19"/>
                    </a:cubicBezTo>
                    <a:cubicBezTo>
                      <a:pt x="33" y="19"/>
                      <a:pt x="35" y="20"/>
                      <a:pt x="36" y="21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8"/>
                      <a:pt x="44" y="30"/>
                      <a:pt x="44" y="32"/>
                    </a:cubicBezTo>
                    <a:cubicBezTo>
                      <a:pt x="44" y="34"/>
                      <a:pt x="43" y="36"/>
                      <a:pt x="41" y="38"/>
                    </a:cubicBezTo>
                    <a:close/>
                    <a:moveTo>
                      <a:pt x="19" y="12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10" y="6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5" y="11"/>
                      <a:pt x="5" y="12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20"/>
                      <a:pt x="13" y="20"/>
                      <a:pt x="13" y="20"/>
                    </a:cubicBezTo>
                    <a:cubicBezTo>
                      <a:pt x="14" y="20"/>
                      <a:pt x="15" y="20"/>
                      <a:pt x="15" y="19"/>
                    </a:cubicBezTo>
                    <a:cubicBezTo>
                      <a:pt x="14" y="18"/>
                      <a:pt x="13" y="17"/>
                      <a:pt x="13" y="16"/>
                    </a:cubicBezTo>
                    <a:cubicBezTo>
                      <a:pt x="13" y="15"/>
                      <a:pt x="14" y="13"/>
                      <a:pt x="16" y="13"/>
                    </a:cubicBezTo>
                    <a:cubicBezTo>
                      <a:pt x="17" y="13"/>
                      <a:pt x="18" y="14"/>
                      <a:pt x="19" y="15"/>
                    </a:cubicBezTo>
                    <a:cubicBezTo>
                      <a:pt x="19" y="15"/>
                      <a:pt x="20" y="14"/>
                      <a:pt x="20" y="13"/>
                    </a:cubicBezTo>
                    <a:cubicBezTo>
                      <a:pt x="20" y="13"/>
                      <a:pt x="20" y="12"/>
                      <a:pt x="19" y="12"/>
                    </a:cubicBezTo>
                    <a:close/>
                    <a:moveTo>
                      <a:pt x="38" y="30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1" y="24"/>
                      <a:pt x="30" y="24"/>
                    </a:cubicBezTo>
                    <a:cubicBezTo>
                      <a:pt x="30" y="24"/>
                      <a:pt x="29" y="24"/>
                      <a:pt x="29" y="25"/>
                    </a:cubicBezTo>
                    <a:cubicBezTo>
                      <a:pt x="29" y="26"/>
                      <a:pt x="30" y="27"/>
                      <a:pt x="30" y="28"/>
                    </a:cubicBezTo>
                    <a:cubicBezTo>
                      <a:pt x="30" y="29"/>
                      <a:pt x="29" y="31"/>
                      <a:pt x="28" y="31"/>
                    </a:cubicBezTo>
                    <a:cubicBezTo>
                      <a:pt x="27" y="31"/>
                      <a:pt x="26" y="29"/>
                      <a:pt x="25" y="29"/>
                    </a:cubicBezTo>
                    <a:cubicBezTo>
                      <a:pt x="24" y="29"/>
                      <a:pt x="24" y="30"/>
                      <a:pt x="24" y="31"/>
                    </a:cubicBezTo>
                    <a:cubicBezTo>
                      <a:pt x="24" y="31"/>
                      <a:pt x="24" y="32"/>
                      <a:pt x="25" y="32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38"/>
                      <a:pt x="31" y="39"/>
                      <a:pt x="32" y="39"/>
                    </a:cubicBezTo>
                    <a:cubicBezTo>
                      <a:pt x="33" y="39"/>
                      <a:pt x="33" y="38"/>
                      <a:pt x="34" y="38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38" y="34"/>
                      <a:pt x="39" y="33"/>
                      <a:pt x="39" y="32"/>
                    </a:cubicBezTo>
                    <a:cubicBezTo>
                      <a:pt x="39" y="32"/>
                      <a:pt x="38" y="31"/>
                      <a:pt x="38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514350">
                  <a:defRPr/>
                </a:pPr>
                <a:endParaRPr lang="id-ID" sz="1013" kern="0">
                  <a:solidFill>
                    <a:srgbClr val="AFAFAF"/>
                  </a:solidFill>
                  <a:latin typeface="微软雅黑"/>
                  <a:ea typeface="微软雅黑"/>
                </a:endParaRPr>
              </a:p>
            </p:txBody>
          </p:sp>
        </p:grpSp>
      </p:grpSp>
      <p:sp>
        <p:nvSpPr>
          <p:cNvPr id="25" name="矩形 24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593" y="260845"/>
            <a:ext cx="6352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、中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科泽</a:t>
            </a:r>
            <a:r>
              <a:rPr lang="zh-CN" altLang="en-US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云的产业化成果</a:t>
            </a:r>
            <a:endParaRPr lang="zh-CN" altLang="en-US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3203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3787257" y="1469847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rgbClr val="E7E6E6">
                    <a:lumMod val="50000"/>
                  </a:srgbClr>
                </a:solidFill>
                <a:latin typeface="微软雅黑"/>
                <a:ea typeface="微软雅黑"/>
              </a:rPr>
              <a:t>谢谢</a:t>
            </a:r>
            <a:endParaRPr lang="en-US" sz="5400" b="1" dirty="0" smtClean="0">
              <a:solidFill>
                <a:srgbClr val="E7E6E6">
                  <a:lumMod val="50000"/>
                </a:srgbClr>
              </a:solidFill>
              <a:latin typeface="微软雅黑"/>
              <a:ea typeface="微软雅黑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2504855" y="2577843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 smtClean="0">
                <a:solidFill>
                  <a:srgbClr val="999999"/>
                </a:solidFill>
                <a:latin typeface="微软雅黑"/>
                <a:ea typeface="微软雅黑"/>
              </a:rPr>
              <a:t>请关注接下来的精彩报告</a:t>
            </a:r>
            <a:endParaRPr lang="en-US" altLang="zh-CN" sz="2800" dirty="0" smtClean="0">
              <a:solidFill>
                <a:srgbClr val="999999"/>
              </a:solidFill>
              <a:latin typeface="微软雅黑"/>
              <a:ea typeface="微软雅黑"/>
            </a:endParaRPr>
          </a:p>
        </p:txBody>
      </p:sp>
      <p:grpSp>
        <p:nvGrpSpPr>
          <p:cNvPr id="11" name="Group 4"/>
          <p:cNvGrpSpPr/>
          <p:nvPr/>
        </p:nvGrpSpPr>
        <p:grpSpPr>
          <a:xfrm>
            <a:off x="1523444" y="2540594"/>
            <a:ext cx="6097289" cy="74498"/>
            <a:chOff x="2055030" y="1463669"/>
            <a:chExt cx="2304256" cy="544908"/>
          </a:xfrm>
        </p:grpSpPr>
        <p:sp>
          <p:nvSpPr>
            <p:cNvPr id="12" name="Rectangle 5"/>
            <p:cNvSpPr/>
            <p:nvPr/>
          </p:nvSpPr>
          <p:spPr>
            <a:xfrm>
              <a:off x="2055030" y="1463670"/>
              <a:ext cx="576064" cy="544907"/>
            </a:xfrm>
            <a:prstGeom prst="rect">
              <a:avLst/>
            </a:prstGeom>
            <a:solidFill>
              <a:srgbClr val="359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3" name="Rectangle 6"/>
            <p:cNvSpPr/>
            <p:nvPr/>
          </p:nvSpPr>
          <p:spPr>
            <a:xfrm>
              <a:off x="2631094" y="1463670"/>
              <a:ext cx="576064" cy="544907"/>
            </a:xfrm>
            <a:prstGeom prst="rect">
              <a:avLst/>
            </a:prstGeom>
            <a:solidFill>
              <a:srgbClr val="348CD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4" name="Rectangle 7"/>
            <p:cNvSpPr/>
            <p:nvPr/>
          </p:nvSpPr>
          <p:spPr>
            <a:xfrm>
              <a:off x="3207158" y="1463669"/>
              <a:ext cx="576064" cy="544907"/>
            </a:xfrm>
            <a:prstGeom prst="rect">
              <a:avLst/>
            </a:prstGeom>
            <a:solidFill>
              <a:srgbClr val="4FA5E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15" name="Rectangle 8"/>
            <p:cNvSpPr/>
            <p:nvPr/>
          </p:nvSpPr>
          <p:spPr>
            <a:xfrm>
              <a:off x="3783222" y="1463670"/>
              <a:ext cx="576064" cy="544907"/>
            </a:xfrm>
            <a:prstGeom prst="rect">
              <a:avLst/>
            </a:prstGeom>
            <a:solidFill>
              <a:srgbClr val="2681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24013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174569" y="1213276"/>
            <a:ext cx="6751275" cy="3013486"/>
            <a:chOff x="42092" y="549358"/>
            <a:chExt cx="9001700" cy="4017981"/>
          </a:xfrm>
        </p:grpSpPr>
        <p:sp>
          <p:nvSpPr>
            <p:cNvPr id="5" name="Freeform 6"/>
            <p:cNvSpPr>
              <a:spLocks/>
            </p:cNvSpPr>
            <p:nvPr/>
          </p:nvSpPr>
          <p:spPr bwMode="gray">
            <a:xfrm>
              <a:off x="668707" y="758636"/>
              <a:ext cx="7858147" cy="3808703"/>
            </a:xfrm>
            <a:custGeom>
              <a:avLst/>
              <a:gdLst/>
              <a:ahLst/>
              <a:cxnLst>
                <a:cxn ang="0">
                  <a:pos x="4718" y="0"/>
                </a:cxn>
                <a:cxn ang="0">
                  <a:pos x="4065" y="254"/>
                </a:cxn>
                <a:cxn ang="0">
                  <a:pos x="4246" y="362"/>
                </a:cxn>
                <a:cxn ang="0">
                  <a:pos x="0" y="1705"/>
                </a:cxn>
                <a:cxn ang="0">
                  <a:pos x="0" y="2721"/>
                </a:cxn>
                <a:cxn ang="0">
                  <a:pos x="4391" y="580"/>
                </a:cxn>
                <a:cxn ang="0">
                  <a:pos x="4500" y="906"/>
                </a:cxn>
                <a:cxn ang="0">
                  <a:pos x="4718" y="0"/>
                </a:cxn>
              </a:cxnLst>
              <a:rect l="0" t="0" r="r" b="b"/>
              <a:pathLst>
                <a:path w="4718" h="2721">
                  <a:moveTo>
                    <a:pt x="4718" y="0"/>
                  </a:moveTo>
                  <a:cubicBezTo>
                    <a:pt x="4591" y="71"/>
                    <a:pt x="4410" y="181"/>
                    <a:pt x="4065" y="254"/>
                  </a:cubicBezTo>
                  <a:cubicBezTo>
                    <a:pt x="4155" y="308"/>
                    <a:pt x="4246" y="362"/>
                    <a:pt x="4246" y="362"/>
                  </a:cubicBezTo>
                  <a:cubicBezTo>
                    <a:pt x="3575" y="925"/>
                    <a:pt x="2183" y="1825"/>
                    <a:pt x="0" y="1705"/>
                  </a:cubicBezTo>
                  <a:lnTo>
                    <a:pt x="0" y="2721"/>
                  </a:lnTo>
                  <a:cubicBezTo>
                    <a:pt x="0" y="2721"/>
                    <a:pt x="3012" y="2576"/>
                    <a:pt x="4391" y="580"/>
                  </a:cubicBezTo>
                  <a:lnTo>
                    <a:pt x="4500" y="906"/>
                  </a:lnTo>
                  <a:cubicBezTo>
                    <a:pt x="4500" y="906"/>
                    <a:pt x="4545" y="395"/>
                    <a:pt x="4718" y="0"/>
                  </a:cubicBezTo>
                  <a:close/>
                </a:path>
              </a:pathLst>
            </a:custGeom>
            <a:gradFill>
              <a:gsLst>
                <a:gs pos="0">
                  <a:srgbClr val="5B8CC1"/>
                </a:gs>
                <a:gs pos="25000">
                  <a:srgbClr val="5B8CC1">
                    <a:lumMod val="60000"/>
                    <a:lumOff val="40000"/>
                  </a:srgbClr>
                </a:gs>
                <a:gs pos="50000">
                  <a:srgbClr val="5B8CC1">
                    <a:lumMod val="40000"/>
                    <a:lumOff val="60000"/>
                  </a:srgbClr>
                </a:gs>
                <a:gs pos="75000">
                  <a:srgbClr val="5B8CC1">
                    <a:lumMod val="20000"/>
                    <a:lumOff val="80000"/>
                  </a:srgbClr>
                </a:gs>
                <a:gs pos="100000">
                  <a:srgbClr val="FFFFFF"/>
                </a:gs>
              </a:gsLst>
              <a:lin ang="10800000" scaled="0"/>
            </a:gradFill>
            <a:ln w="9525" cap="flat" cmpd="sng">
              <a:noFill/>
              <a:prstDash val="solid"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lIns="0" tIns="0" rIns="0" bIns="0" anchor="ctr"/>
            <a:lstStyle/>
            <a:p>
              <a:pPr algn="ctr">
                <a:defRPr/>
              </a:pPr>
              <a:endParaRPr lang="en-US" sz="1013" kern="0" dirty="0">
                <a:solidFill>
                  <a:srgbClr val="000000"/>
                </a:solidFill>
                <a:latin typeface="MetaNormalLF-Roman" pitchFamily="34" charset="0"/>
                <a:ea typeface="黑体" pitchFamily="2" charset="-122"/>
              </a:endParaRPr>
            </a:p>
          </p:txBody>
        </p:sp>
        <p:sp>
          <p:nvSpPr>
            <p:cNvPr id="6" name="TextBox 24"/>
            <p:cNvSpPr txBox="1"/>
            <p:nvPr/>
          </p:nvSpPr>
          <p:spPr>
            <a:xfrm>
              <a:off x="1072311" y="2946532"/>
              <a:ext cx="615555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accent1">
                      <a:lumMod val="50000"/>
                    </a:schemeClr>
                  </a:solidFill>
                  <a:latin typeface="MetaMediumLF-Roman"/>
                  <a:ea typeface="黑体" pitchFamily="49" charset="-122"/>
                  <a:cs typeface="Arial" pitchFamily="34" charset="0"/>
                </a:defRPr>
              </a:lvl1pPr>
              <a:lvl2pPr marL="742950" indent="-285750">
                <a:defRPr>
                  <a:latin typeface="Verdana" pitchFamily="34" charset="0"/>
                </a:defRPr>
              </a:lvl2pPr>
              <a:lvl3pPr marL="1143000" indent="-228600">
                <a:defRPr>
                  <a:latin typeface="Verdana" pitchFamily="34" charset="0"/>
                </a:defRPr>
              </a:lvl3pPr>
              <a:lvl4pPr marL="1600200" indent="-228600">
                <a:defRPr>
                  <a:latin typeface="Verdana" pitchFamily="34" charset="0"/>
                </a:defRPr>
              </a:lvl4pPr>
              <a:lvl5pPr marL="2057400" indent="-228600">
                <a:defRPr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9pPr>
            </a:lstStyle>
            <a:p>
              <a:pPr defTabSz="514350">
                <a:defRPr/>
              </a:pPr>
              <a:r>
                <a:rPr lang="en-US" sz="1200" kern="0" dirty="0">
                  <a:solidFill>
                    <a:srgbClr val="3598DB">
                      <a:lumMod val="50000"/>
                    </a:srgbClr>
                  </a:solidFill>
                </a:rPr>
                <a:t>200</a:t>
              </a:r>
              <a:r>
                <a:rPr lang="en-US" altLang="zh-CN" sz="1200" kern="0" dirty="0">
                  <a:solidFill>
                    <a:srgbClr val="3598DB">
                      <a:lumMod val="50000"/>
                    </a:srgbClr>
                  </a:solidFill>
                </a:rPr>
                <a:t>8</a:t>
              </a:r>
            </a:p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3598DB">
                      <a:lumMod val="50000"/>
                    </a:srgbClr>
                  </a:solidFill>
                </a:rPr>
                <a:t>及以前</a:t>
              </a:r>
              <a:endParaRPr lang="en-US" sz="1200" kern="0" dirty="0">
                <a:solidFill>
                  <a:srgbClr val="3598DB">
                    <a:lumMod val="50000"/>
                  </a:srgbClr>
                </a:solidFill>
              </a:endParaRPr>
            </a:p>
          </p:txBody>
        </p:sp>
        <p:sp>
          <p:nvSpPr>
            <p:cNvPr id="7" name="TextBox 37"/>
            <p:cNvSpPr txBox="1">
              <a:spLocks noChangeArrowheads="1"/>
            </p:cNvSpPr>
            <p:nvPr/>
          </p:nvSpPr>
          <p:spPr bwMode="auto">
            <a:xfrm>
              <a:off x="2445691" y="2803010"/>
              <a:ext cx="4103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zh-CN" sz="1200" kern="0" dirty="0">
                  <a:solidFill>
                    <a:srgbClr val="3598DB">
                      <a:lumMod val="50000"/>
                    </a:srgbClr>
                  </a:solidFill>
                  <a:latin typeface="MetaMediumLF-Roman"/>
                  <a:ea typeface="黑体" pitchFamily="49" charset="-122"/>
                  <a:cs typeface="Arial" pitchFamily="34" charset="0"/>
                </a:rPr>
                <a:t>2010</a:t>
              </a:r>
            </a:p>
          </p:txBody>
        </p:sp>
        <p:sp>
          <p:nvSpPr>
            <p:cNvPr id="8" name="TextBox 38"/>
            <p:cNvSpPr txBox="1">
              <a:spLocks noChangeArrowheads="1"/>
            </p:cNvSpPr>
            <p:nvPr/>
          </p:nvSpPr>
          <p:spPr bwMode="auto">
            <a:xfrm>
              <a:off x="3629131" y="2634407"/>
              <a:ext cx="4103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zh-CN" sz="1200" kern="0" dirty="0">
                  <a:solidFill>
                    <a:srgbClr val="3598DB">
                      <a:lumMod val="50000"/>
                    </a:srgbClr>
                  </a:solidFill>
                  <a:latin typeface="MetaMediumLF-Roman"/>
                  <a:ea typeface="黑体" pitchFamily="49" charset="-122"/>
                  <a:cs typeface="Arial" pitchFamily="34" charset="0"/>
                </a:rPr>
                <a:t>2012</a:t>
              </a:r>
            </a:p>
          </p:txBody>
        </p:sp>
        <p:sp>
          <p:nvSpPr>
            <p:cNvPr id="9" name="TextBox 27"/>
            <p:cNvSpPr txBox="1"/>
            <p:nvPr/>
          </p:nvSpPr>
          <p:spPr>
            <a:xfrm>
              <a:off x="947323" y="3644110"/>
              <a:ext cx="8207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accent1">
                      <a:lumMod val="50000"/>
                    </a:schemeClr>
                  </a:solidFill>
                  <a:latin typeface="MetaMediumLF-Roman"/>
                  <a:ea typeface="黑体" pitchFamily="49" charset="-122"/>
                  <a:cs typeface="Arial" pitchFamily="34" charset="0"/>
                </a:defRPr>
              </a:lvl1pPr>
              <a:lvl2pPr marL="742950" indent="-285750">
                <a:defRPr>
                  <a:latin typeface="Verdana" pitchFamily="34" charset="0"/>
                </a:defRPr>
              </a:lvl2pPr>
              <a:lvl3pPr marL="1143000" indent="-228600">
                <a:defRPr>
                  <a:latin typeface="Verdana" pitchFamily="34" charset="0"/>
                </a:defRPr>
              </a:lvl3pPr>
              <a:lvl4pPr marL="1600200" indent="-228600">
                <a:defRPr>
                  <a:latin typeface="Verdana" pitchFamily="34" charset="0"/>
                </a:defRPr>
              </a:lvl4pPr>
              <a:lvl5pPr marL="2057400" indent="-228600">
                <a:defRPr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9pPr>
            </a:lstStyle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数据中心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国家队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" name="TextBox 28"/>
            <p:cNvSpPr txBox="1"/>
            <p:nvPr/>
          </p:nvSpPr>
          <p:spPr>
            <a:xfrm>
              <a:off x="2269795" y="3456967"/>
              <a:ext cx="820739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accent1">
                      <a:lumMod val="50000"/>
                    </a:schemeClr>
                  </a:solidFill>
                  <a:latin typeface="MetaMediumLF-Roman"/>
                  <a:ea typeface="黑体" pitchFamily="49" charset="-122"/>
                  <a:cs typeface="Arial" pitchFamily="34" charset="0"/>
                </a:defRPr>
              </a:lvl1pPr>
              <a:lvl2pPr marL="742950" indent="-285750">
                <a:defRPr>
                  <a:latin typeface="Verdana" pitchFamily="34" charset="0"/>
                </a:defRPr>
              </a:lvl2pPr>
              <a:lvl3pPr marL="1143000" indent="-228600">
                <a:defRPr>
                  <a:latin typeface="Verdana" pitchFamily="34" charset="0"/>
                </a:defRPr>
              </a:lvl3pPr>
              <a:lvl4pPr marL="1600200" indent="-228600">
                <a:defRPr>
                  <a:latin typeface="Verdana" pitchFamily="34" charset="0"/>
                </a:defRPr>
              </a:lvl4pPr>
              <a:lvl5pPr marL="2057400" indent="-228600">
                <a:defRPr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9pPr>
            </a:lstStyle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数据中心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虚拟化</a:t>
              </a:r>
              <a:endParaRPr lang="en-US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1" name="TextBox 29"/>
            <p:cNvSpPr txBox="1"/>
            <p:nvPr/>
          </p:nvSpPr>
          <p:spPr>
            <a:xfrm>
              <a:off x="3560468" y="3346460"/>
              <a:ext cx="61555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accent1">
                      <a:lumMod val="50000"/>
                    </a:schemeClr>
                  </a:solidFill>
                  <a:latin typeface="MetaMediumLF-Roman"/>
                  <a:ea typeface="黑体" pitchFamily="49" charset="-122"/>
                  <a:cs typeface="Arial" pitchFamily="34" charset="0"/>
                </a:defRPr>
              </a:lvl1pPr>
              <a:lvl2pPr marL="742950" indent="-285750">
                <a:defRPr>
                  <a:latin typeface="Verdana" pitchFamily="34" charset="0"/>
                </a:defRPr>
              </a:lvl2pPr>
              <a:lvl3pPr marL="1143000" indent="-228600">
                <a:defRPr>
                  <a:latin typeface="Verdana" pitchFamily="34" charset="0"/>
                </a:defRPr>
              </a:lvl3pPr>
              <a:lvl4pPr marL="1600200" indent="-228600">
                <a:defRPr>
                  <a:latin typeface="Verdana" pitchFamily="34" charset="0"/>
                </a:defRPr>
              </a:lvl4pPr>
              <a:lvl5pPr marL="2057400" indent="-228600">
                <a:defRPr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9pPr>
            </a:lstStyle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云计算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92" y="3474775"/>
              <a:ext cx="756803" cy="73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86"/>
            <p:cNvSpPr txBox="1">
              <a:spLocks noChangeArrowheads="1"/>
            </p:cNvSpPr>
            <p:nvPr/>
          </p:nvSpPr>
          <p:spPr bwMode="auto">
            <a:xfrm>
              <a:off x="3456095" y="3993248"/>
              <a:ext cx="1181100" cy="345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ts val="1275"/>
                </a:lnSpc>
                <a:defRPr/>
              </a:pPr>
              <a:r>
                <a:rPr lang="zh-CN" altLang="en-US" sz="900" kern="0" dirty="0">
                  <a:solidFill>
                    <a:srgbClr val="3598DB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  <a:cs typeface="隶书" pitchFamily="49" charset="-122"/>
                </a:rPr>
                <a:t>●</a:t>
              </a:r>
              <a:r>
                <a:rPr lang="en-US" altLang="zh-CN" sz="900" kern="0" dirty="0">
                  <a:solidFill>
                    <a:srgbClr val="3598DB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  <a:cs typeface="隶书" pitchFamily="49" charset="-122"/>
                </a:rPr>
                <a:t>ZeData</a:t>
              </a:r>
              <a:r>
                <a:rPr lang="zh-CN" altLang="en-US" sz="900" kern="0" dirty="0">
                  <a:solidFill>
                    <a:srgbClr val="3598DB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  <a:cs typeface="隶书" pitchFamily="49" charset="-122"/>
                </a:rPr>
                <a:t>成立</a:t>
              </a:r>
              <a:endParaRPr lang="en-US" altLang="zh-CN" sz="900" kern="0" dirty="0">
                <a:solidFill>
                  <a:srgbClr val="3598DB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  <a:cs typeface="隶书" pitchFamily="49" charset="-122"/>
              </a:endParaRPr>
            </a:p>
          </p:txBody>
        </p:sp>
        <p:pic>
          <p:nvPicPr>
            <p:cNvPr id="14" name="Picture 2" descr="http://chemistry.sccas.cn/images/lenovo7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6604" y="2292540"/>
              <a:ext cx="1073547" cy="6022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A"/>
                </a:clrFrom>
                <a:clrTo>
                  <a:srgbClr val="FFFF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154" y="2292540"/>
              <a:ext cx="909927" cy="3494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193" y="1781770"/>
              <a:ext cx="978120" cy="6554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35"/>
            <p:cNvSpPr txBox="1"/>
            <p:nvPr/>
          </p:nvSpPr>
          <p:spPr>
            <a:xfrm>
              <a:off x="3524504" y="1899226"/>
              <a:ext cx="78483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14350">
                <a:defRPr/>
              </a:pPr>
              <a:r>
                <a:rPr lang="zh-CN" altLang="en-US" sz="1050" kern="0" dirty="0">
                  <a:solidFill>
                    <a:srgbClr val="3598DB">
                      <a:lumMod val="50000"/>
                    </a:srgbClr>
                  </a:solidFill>
                  <a:latin typeface="微软雅黑"/>
                  <a:ea typeface="微软雅黑"/>
                </a:rPr>
                <a:t>中科院</a:t>
              </a:r>
              <a:endParaRPr lang="en-US" altLang="zh-CN" sz="1050" kern="0" dirty="0">
                <a:solidFill>
                  <a:srgbClr val="3598DB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defTabSz="514350">
                <a:defRPr/>
              </a:pPr>
              <a:r>
                <a:rPr lang="zh-CN" altLang="en-US" sz="1050" kern="0" dirty="0">
                  <a:solidFill>
                    <a:srgbClr val="3598DB">
                      <a:lumMod val="50000"/>
                    </a:srgbClr>
                  </a:solidFill>
                  <a:latin typeface="微软雅黑"/>
                  <a:ea typeface="微软雅黑"/>
                </a:rPr>
                <a:t>数据云</a:t>
              </a:r>
            </a:p>
          </p:txBody>
        </p:sp>
        <p:sp>
          <p:nvSpPr>
            <p:cNvPr id="18" name="TextBox 36"/>
            <p:cNvSpPr txBox="1"/>
            <p:nvPr/>
          </p:nvSpPr>
          <p:spPr>
            <a:xfrm>
              <a:off x="4773527" y="2813688"/>
              <a:ext cx="70285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accent1">
                      <a:lumMod val="50000"/>
                    </a:schemeClr>
                  </a:solidFill>
                  <a:latin typeface="MetaMediumLF-Roman"/>
                  <a:ea typeface="黑体" pitchFamily="49" charset="-122"/>
                  <a:cs typeface="Arial" pitchFamily="34" charset="0"/>
                </a:defRPr>
              </a:lvl1pPr>
              <a:lvl2pPr marL="742950" indent="-285750">
                <a:defRPr>
                  <a:latin typeface="Verdana" pitchFamily="34" charset="0"/>
                </a:defRPr>
              </a:lvl2pPr>
              <a:lvl3pPr marL="1143000" indent="-228600">
                <a:defRPr>
                  <a:latin typeface="Verdana" pitchFamily="34" charset="0"/>
                </a:defRPr>
              </a:lvl3pPr>
              <a:lvl4pPr marL="1600200" indent="-228600">
                <a:defRPr>
                  <a:latin typeface="Verdana" pitchFamily="34" charset="0"/>
                </a:defRPr>
              </a:lvl4pPr>
              <a:lvl5pPr marL="2057400" indent="-228600">
                <a:defRPr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9pPr>
            </a:lstStyle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大数据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服务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" name="Text Box 86"/>
            <p:cNvSpPr txBox="1">
              <a:spLocks noChangeArrowheads="1"/>
            </p:cNvSpPr>
            <p:nvPr/>
          </p:nvSpPr>
          <p:spPr bwMode="auto">
            <a:xfrm>
              <a:off x="4696581" y="3520756"/>
              <a:ext cx="2179795" cy="101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ts val="1275"/>
                </a:lnSpc>
                <a:defRPr/>
              </a:pPr>
              <a:r>
                <a:rPr lang="zh-CN" altLang="en-US" sz="900" kern="0" dirty="0">
                  <a:solidFill>
                    <a:srgbClr val="3598DB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  <a:cs typeface="隶书" pitchFamily="49" charset="-122"/>
                </a:rPr>
                <a:t>●北京市大数据应用服务工程技术实验室</a:t>
              </a:r>
              <a:endParaRPr lang="en-US" altLang="zh-CN" sz="900" kern="0" dirty="0">
                <a:solidFill>
                  <a:srgbClr val="3598DB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  <a:cs typeface="隶书" pitchFamily="49" charset="-122"/>
              </a:endParaRPr>
            </a:p>
            <a:p>
              <a:pPr eaLnBrk="1" hangingPunct="1">
                <a:lnSpc>
                  <a:spcPts val="1275"/>
                </a:lnSpc>
                <a:defRPr/>
              </a:pPr>
              <a:r>
                <a:rPr lang="zh-CN" altLang="en-US" sz="900" kern="0" dirty="0">
                  <a:solidFill>
                    <a:srgbClr val="3598DB">
                      <a:lumMod val="50000"/>
                    </a:srgbClr>
                  </a:solidFill>
                  <a:latin typeface="微软雅黑" pitchFamily="34" charset="-122"/>
                  <a:ea typeface="微软雅黑" pitchFamily="34" charset="-122"/>
                  <a:cs typeface="隶书" pitchFamily="49" charset="-122"/>
                </a:rPr>
                <a:t>●基础研究大数据服务平台应用示范项目（国家发改委）</a:t>
              </a:r>
              <a:endParaRPr lang="en-US" altLang="zh-CN" sz="900" kern="0" dirty="0">
                <a:solidFill>
                  <a:srgbClr val="3598DB">
                    <a:lumMod val="50000"/>
                  </a:srgbClr>
                </a:solidFill>
                <a:latin typeface="微软雅黑" pitchFamily="34" charset="-122"/>
                <a:ea typeface="微软雅黑" pitchFamily="34" charset="-122"/>
                <a:cs typeface="隶书" pitchFamily="49" charset="-122"/>
              </a:endParaRPr>
            </a:p>
          </p:txBody>
        </p:sp>
        <p:sp>
          <p:nvSpPr>
            <p:cNvPr id="20" name="TextBox 38"/>
            <p:cNvSpPr txBox="1">
              <a:spLocks noChangeArrowheads="1"/>
            </p:cNvSpPr>
            <p:nvPr/>
          </p:nvSpPr>
          <p:spPr bwMode="auto">
            <a:xfrm>
              <a:off x="4805268" y="2244586"/>
              <a:ext cx="51981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zh-CN" sz="1200" kern="0" dirty="0">
                  <a:solidFill>
                    <a:srgbClr val="3598DB">
                      <a:lumMod val="50000"/>
                    </a:srgbClr>
                  </a:solidFill>
                  <a:latin typeface="MetaMediumLF-Roman"/>
                  <a:ea typeface="黑体" pitchFamily="49" charset="-122"/>
                  <a:cs typeface="Arial" pitchFamily="34" charset="0"/>
                </a:rPr>
                <a:t>2013</a:t>
              </a:r>
            </a:p>
          </p:txBody>
        </p:sp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692" y="1607583"/>
              <a:ext cx="911563" cy="58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38"/>
            <p:cNvSpPr txBox="1">
              <a:spLocks noChangeArrowheads="1"/>
            </p:cNvSpPr>
            <p:nvPr/>
          </p:nvSpPr>
          <p:spPr bwMode="auto">
            <a:xfrm>
              <a:off x="5992631" y="1858103"/>
              <a:ext cx="4103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zh-CN" sz="1200" kern="0" dirty="0">
                  <a:solidFill>
                    <a:srgbClr val="3598DB">
                      <a:lumMod val="50000"/>
                    </a:srgbClr>
                  </a:solidFill>
                  <a:latin typeface="MetaMediumLF-Roman"/>
                  <a:ea typeface="黑体" pitchFamily="49" charset="-122"/>
                  <a:cs typeface="Arial" pitchFamily="34" charset="0"/>
                </a:rPr>
                <a:t>2014</a:t>
              </a:r>
            </a:p>
          </p:txBody>
        </p:sp>
        <p:sp>
          <p:nvSpPr>
            <p:cNvPr id="23" name="TextBox 38"/>
            <p:cNvSpPr txBox="1">
              <a:spLocks noChangeArrowheads="1"/>
            </p:cNvSpPr>
            <p:nvPr/>
          </p:nvSpPr>
          <p:spPr bwMode="auto">
            <a:xfrm>
              <a:off x="7011651" y="1278065"/>
              <a:ext cx="41037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algn="ctr" defTabSz="514350">
                <a:defRPr/>
              </a:pPr>
              <a:r>
                <a:rPr lang="en-US" altLang="zh-CN" sz="1200" kern="0" dirty="0">
                  <a:solidFill>
                    <a:srgbClr val="3598DB">
                      <a:lumMod val="50000"/>
                    </a:srgbClr>
                  </a:solidFill>
                  <a:latin typeface="MetaMediumLF-Roman"/>
                  <a:ea typeface="黑体" pitchFamily="49" charset="-122"/>
                  <a:cs typeface="Arial" pitchFamily="34" charset="0"/>
                </a:rPr>
                <a:t>2015</a:t>
              </a:r>
            </a:p>
          </p:txBody>
        </p:sp>
        <p:sp>
          <p:nvSpPr>
            <p:cNvPr id="24" name="TextBox 42"/>
            <p:cNvSpPr txBox="1"/>
            <p:nvPr/>
          </p:nvSpPr>
          <p:spPr>
            <a:xfrm>
              <a:off x="5892647" y="2432477"/>
              <a:ext cx="82073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accent1">
                      <a:lumMod val="50000"/>
                    </a:schemeClr>
                  </a:solidFill>
                  <a:latin typeface="MetaMediumLF-Roman"/>
                  <a:ea typeface="黑体" pitchFamily="49" charset="-122"/>
                  <a:cs typeface="Arial" pitchFamily="34" charset="0"/>
                </a:defRPr>
              </a:lvl1pPr>
              <a:lvl2pPr marL="742950" indent="-285750">
                <a:defRPr>
                  <a:latin typeface="Verdana" pitchFamily="34" charset="0"/>
                </a:defRPr>
              </a:lvl2pPr>
              <a:lvl3pPr marL="1143000" indent="-228600">
                <a:defRPr>
                  <a:latin typeface="Verdana" pitchFamily="34" charset="0"/>
                </a:defRPr>
              </a:lvl3pPr>
              <a:lvl4pPr marL="1600200" indent="-228600">
                <a:defRPr>
                  <a:latin typeface="Verdana" pitchFamily="34" charset="0"/>
                </a:defRPr>
              </a:lvl4pPr>
              <a:lvl5pPr marL="2057400" indent="-228600">
                <a:defRPr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9pPr>
            </a:lstStyle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业务聚焦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" name="TextBox 43"/>
            <p:cNvSpPr txBox="1"/>
            <p:nvPr/>
          </p:nvSpPr>
          <p:spPr>
            <a:xfrm>
              <a:off x="6916767" y="1811074"/>
              <a:ext cx="820739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ctr" fontAlgn="auto">
                <a:spcBef>
                  <a:spcPts val="0"/>
                </a:spcBef>
                <a:spcAft>
                  <a:spcPts val="0"/>
                </a:spcAft>
                <a:defRPr sz="2000">
                  <a:solidFill>
                    <a:schemeClr val="accent1">
                      <a:lumMod val="50000"/>
                    </a:schemeClr>
                  </a:solidFill>
                  <a:latin typeface="MetaMediumLF-Roman"/>
                  <a:ea typeface="黑体" pitchFamily="49" charset="-122"/>
                  <a:cs typeface="Arial" pitchFamily="34" charset="0"/>
                </a:defRPr>
              </a:lvl1pPr>
              <a:lvl2pPr marL="742950" indent="-285750">
                <a:defRPr>
                  <a:latin typeface="Verdana" pitchFamily="34" charset="0"/>
                </a:defRPr>
              </a:lvl2pPr>
              <a:lvl3pPr marL="1143000" indent="-228600">
                <a:defRPr>
                  <a:latin typeface="Verdana" pitchFamily="34" charset="0"/>
                </a:defRPr>
              </a:lvl3pPr>
              <a:lvl4pPr marL="1600200" indent="-228600">
                <a:defRPr>
                  <a:latin typeface="Verdana" pitchFamily="34" charset="0"/>
                </a:defRPr>
              </a:lvl4pPr>
              <a:lvl5pPr marL="2057400" indent="-228600">
                <a:defRPr>
                  <a:latin typeface="Verdana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latin typeface="Verdana" pitchFamily="34" charset="0"/>
                </a:defRPr>
              </a:lvl9pPr>
            </a:lstStyle>
            <a:p>
              <a:pPr defTabSz="514350">
                <a:defRPr/>
              </a:pPr>
              <a:r>
                <a:rPr lang="zh-CN" altLang="en-US" sz="1200" kern="0" dirty="0">
                  <a:solidFill>
                    <a:srgbClr val="E7E6E6">
                      <a:lumMod val="10000"/>
                    </a:srgbClr>
                  </a:solidFill>
                  <a:latin typeface="微软雅黑"/>
                  <a:ea typeface="微软雅黑"/>
                </a:rPr>
                <a:t>品牌发布</a:t>
              </a:r>
              <a:endParaRPr lang="en-US" altLang="zh-CN" sz="1200" kern="0" dirty="0">
                <a:solidFill>
                  <a:srgbClr val="E7E6E6">
                    <a:lumMod val="10000"/>
                  </a:srgbClr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3748" y="653596"/>
              <a:ext cx="681768" cy="511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240" y="1335438"/>
              <a:ext cx="455253" cy="423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Box 46"/>
            <p:cNvSpPr txBox="1"/>
            <p:nvPr/>
          </p:nvSpPr>
          <p:spPr>
            <a:xfrm>
              <a:off x="7552365" y="549358"/>
              <a:ext cx="1491427" cy="256480"/>
            </a:xfrm>
            <a:prstGeom prst="rect">
              <a:avLst/>
            </a:prstGeom>
            <a:noFill/>
            <a:effectLst/>
          </p:spPr>
          <p:txBody>
            <a:bodyPr wrap="square" lIns="0" tIns="0" rIns="0" bIns="0">
              <a:spAutoFit/>
            </a:bodyPr>
            <a:lstStyle/>
            <a:p>
              <a:pPr algn="ctr" defTabSz="514350">
                <a:lnSpc>
                  <a:spcPts val="1500"/>
                </a:lnSpc>
                <a:defRPr/>
              </a:pPr>
              <a:r>
                <a:rPr lang="en-US" altLang="zh-CN" sz="1050" b="1" kern="0" dirty="0">
                  <a:solidFill>
                    <a:srgbClr val="C00000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微软雅黑" pitchFamily="34" charset="-122"/>
                  <a:ea typeface="微软雅黑" pitchFamily="34" charset="-122"/>
                  <a:cs typeface="Arial" charset="0"/>
                </a:rPr>
                <a:t> </a:t>
              </a:r>
              <a:r>
                <a:rPr lang="zh-CN" altLang="en-US" sz="1050" b="1" kern="0" dirty="0">
                  <a:solidFill>
                    <a:srgbClr val="C00000"/>
                  </a:solidFill>
                  <a:effectLst>
                    <a:glow rad="101600">
                      <a:srgbClr val="FFFFFF">
                        <a:alpha val="60000"/>
                      </a:srgbClr>
                    </a:glow>
                  </a:effectLst>
                  <a:latin typeface="微软雅黑" pitchFamily="34" charset="-122"/>
                  <a:ea typeface="微软雅黑" pitchFamily="34" charset="-122"/>
                  <a:cs typeface="Arial" charset="0"/>
                </a:rPr>
                <a:t>大数据服务领导者</a:t>
              </a:r>
              <a:endParaRPr lang="en-US" sz="1050" b="1" kern="0" dirty="0">
                <a:solidFill>
                  <a:srgbClr val="C0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微软雅黑" pitchFamily="34" charset="-122"/>
                <a:ea typeface="微软雅黑" pitchFamily="34" charset="-122"/>
                <a:cs typeface="Arial" charset="0"/>
              </a:endParaRPr>
            </a:p>
          </p:txBody>
        </p:sp>
      </p:grpSp>
      <p:sp>
        <p:nvSpPr>
          <p:cNvPr id="30" name="矩形 29"/>
          <p:cNvSpPr/>
          <p:nvPr/>
        </p:nvSpPr>
        <p:spPr bwMode="auto">
          <a:xfrm>
            <a:off x="0" y="705531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31" name="TextBox 9"/>
          <p:cNvSpPr txBox="1"/>
          <p:nvPr/>
        </p:nvSpPr>
        <p:spPr>
          <a:xfrm>
            <a:off x="220594" y="232852"/>
            <a:ext cx="5570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一、关于我们</a:t>
            </a:r>
            <a:r>
              <a:rPr lang="en-US" altLang="zh-CN" sz="2400" b="1" spc="38" dirty="0" smtClean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历程</a:t>
            </a:r>
            <a:endParaRPr lang="en-US" altLang="zh-CN" sz="2400" b="1" spc="38" dirty="0">
              <a:ln w="0"/>
              <a:solidFill>
                <a:schemeClr val="bg1">
                  <a:lumMod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9172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238250" y="1154423"/>
            <a:ext cx="2473715" cy="2772276"/>
            <a:chOff x="352926" y="1800792"/>
            <a:chExt cx="3298286" cy="3696368"/>
          </a:xfrm>
        </p:grpSpPr>
        <p:grpSp>
          <p:nvGrpSpPr>
            <p:cNvPr id="7" name="组合 6"/>
            <p:cNvGrpSpPr/>
            <p:nvPr/>
          </p:nvGrpSpPr>
          <p:grpSpPr>
            <a:xfrm>
              <a:off x="694252" y="2082642"/>
              <a:ext cx="1812426" cy="2692716"/>
              <a:chOff x="1984430" y="1388425"/>
              <a:chExt cx="1812426" cy="2692716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EFD"/>
                  </a:clrFrom>
                  <a:clrTo>
                    <a:srgbClr val="FFFE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4430" y="3469711"/>
                <a:ext cx="1812426" cy="6114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31154" y="1388425"/>
                <a:ext cx="1518978" cy="1926275"/>
              </a:xfrm>
              <a:prstGeom prst="rect">
                <a:avLst/>
              </a:prstGeom>
            </p:spPr>
          </p:pic>
        </p:grpSp>
        <p:sp>
          <p:nvSpPr>
            <p:cNvPr id="8" name="新月形 7"/>
            <p:cNvSpPr/>
            <p:nvPr/>
          </p:nvSpPr>
          <p:spPr>
            <a:xfrm flipH="1">
              <a:off x="352926" y="1800792"/>
              <a:ext cx="3298286" cy="3696368"/>
            </a:xfrm>
            <a:prstGeom prst="moon">
              <a:avLst>
                <a:gd name="adj" fmla="val 3868"/>
              </a:avLst>
            </a:prstGeom>
            <a:gradFill flip="none" rotWithShape="1">
              <a:gsLst>
                <a:gs pos="0">
                  <a:sysClr val="window" lastClr="FFFFFF"/>
                </a:gs>
                <a:gs pos="53000">
                  <a:schemeClr val="bg1">
                    <a:lumMod val="95000"/>
                  </a:schemeClr>
                </a:gs>
                <a:gs pos="100000">
                  <a:schemeClr val="tx1">
                    <a:lumMod val="85000"/>
                    <a:lumOff val="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849634" y="1958171"/>
            <a:ext cx="3918152" cy="261148"/>
            <a:chOff x="3662620" y="2344321"/>
            <a:chExt cx="7380000" cy="348197"/>
          </a:xfrm>
        </p:grpSpPr>
        <p:grpSp>
          <p:nvGrpSpPr>
            <p:cNvPr id="12" name="组合 28672"/>
            <p:cNvGrpSpPr>
              <a:grpSpLocks/>
            </p:cNvGrpSpPr>
            <p:nvPr/>
          </p:nvGrpSpPr>
          <p:grpSpPr bwMode="auto">
            <a:xfrm>
              <a:off x="3662620" y="2692518"/>
              <a:ext cx="7380000" cy="0"/>
              <a:chOff x="4860032" y="2186186"/>
              <a:chExt cx="2304256" cy="0"/>
            </a:xfrm>
          </p:grpSpPr>
          <p:cxnSp>
            <p:nvCxnSpPr>
              <p:cNvPr id="14" name="直接连接符 112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直接连接符 113"/>
              <p:cNvCxnSpPr>
                <a:cxnSpLocks noChangeShapeType="1"/>
              </p:cNvCxnSpPr>
              <p:nvPr/>
            </p:nvCxnSpPr>
            <p:spPr bwMode="auto">
              <a:xfrm>
                <a:off x="4860032" y="2186186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00CC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3997299" y="2344321"/>
              <a:ext cx="63877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什么是中科泽云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849634" y="2668231"/>
            <a:ext cx="3918152" cy="264789"/>
            <a:chOff x="3842620" y="3012082"/>
            <a:chExt cx="7200000" cy="353052"/>
          </a:xfrm>
        </p:grpSpPr>
        <p:grpSp>
          <p:nvGrpSpPr>
            <p:cNvPr id="17" name="组合 28671"/>
            <p:cNvGrpSpPr>
              <a:grpSpLocks/>
            </p:cNvGrpSpPr>
            <p:nvPr/>
          </p:nvGrpSpPr>
          <p:grpSpPr bwMode="auto">
            <a:xfrm>
              <a:off x="3842620" y="3365134"/>
              <a:ext cx="7200000" cy="0"/>
              <a:chOff x="4860032" y="2425452"/>
              <a:chExt cx="2304256" cy="0"/>
            </a:xfrm>
          </p:grpSpPr>
          <p:cxnSp>
            <p:nvCxnSpPr>
              <p:cNvPr id="19" name="直接连接符 103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" name="直接连接符 10"/>
              <p:cNvCxnSpPr>
                <a:cxnSpLocks noChangeShapeType="1"/>
              </p:cNvCxnSpPr>
              <p:nvPr/>
            </p:nvCxnSpPr>
            <p:spPr bwMode="auto">
              <a:xfrm>
                <a:off x="4860032" y="2425452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00800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4157963" y="3012082"/>
              <a:ext cx="5844733" cy="338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</a:t>
              </a:r>
              <a:r>
                <a:rPr lang="en-US" altLang="zh-CN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——</a:t>
              </a: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面向科研方向的云计算解决方案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457819" y="1259049"/>
            <a:ext cx="4309967" cy="253916"/>
            <a:chOff x="3122620" y="1813292"/>
            <a:chExt cx="7920000" cy="338554"/>
          </a:xfrm>
        </p:grpSpPr>
        <p:sp>
          <p:nvSpPr>
            <p:cNvPr id="22" name="TextBox 5"/>
            <p:cNvSpPr txBox="1">
              <a:spLocks noChangeArrowheads="1"/>
            </p:cNvSpPr>
            <p:nvPr/>
          </p:nvSpPr>
          <p:spPr bwMode="auto">
            <a:xfrm>
              <a:off x="3335868" y="1813292"/>
              <a:ext cx="416776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关于我们</a:t>
              </a:r>
              <a:endParaRPr lang="zh-CN" altLang="en-US" sz="105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23" name="组合 28674"/>
            <p:cNvGrpSpPr>
              <a:grpSpLocks/>
            </p:cNvGrpSpPr>
            <p:nvPr/>
          </p:nvGrpSpPr>
          <p:grpSpPr bwMode="auto">
            <a:xfrm>
              <a:off x="3122620" y="2146902"/>
              <a:ext cx="7920000" cy="0"/>
              <a:chOff x="4860032" y="2073920"/>
              <a:chExt cx="2304256" cy="0"/>
            </a:xfrm>
          </p:grpSpPr>
          <p:cxnSp>
            <p:nvCxnSpPr>
              <p:cNvPr id="24" name="直接连接符 109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直接连接符 110"/>
              <p:cNvCxnSpPr>
                <a:cxnSpLocks noChangeShapeType="1"/>
              </p:cNvCxnSpPr>
              <p:nvPr/>
            </p:nvCxnSpPr>
            <p:spPr bwMode="auto">
              <a:xfrm>
                <a:off x="4860032" y="2073920"/>
                <a:ext cx="2304256" cy="0"/>
              </a:xfrm>
              <a:prstGeom prst="line">
                <a:avLst/>
              </a:prstGeom>
              <a:noFill/>
              <a:ln w="12700" algn="ctr">
                <a:solidFill>
                  <a:srgbClr val="660066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26" name="组合 25"/>
          <p:cNvGrpSpPr/>
          <p:nvPr/>
        </p:nvGrpSpPr>
        <p:grpSpPr>
          <a:xfrm>
            <a:off x="3457819" y="3381932"/>
            <a:ext cx="4309967" cy="268634"/>
            <a:chOff x="3122620" y="4897803"/>
            <a:chExt cx="7920000" cy="358178"/>
          </a:xfrm>
        </p:grpSpPr>
        <p:sp>
          <p:nvSpPr>
            <p:cNvPr id="27" name="TextBox 5"/>
            <p:cNvSpPr txBox="1">
              <a:spLocks noChangeArrowheads="1"/>
            </p:cNvSpPr>
            <p:nvPr/>
          </p:nvSpPr>
          <p:spPr bwMode="auto">
            <a:xfrm>
              <a:off x="3335866" y="4897803"/>
              <a:ext cx="621813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charset="0"/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zh-CN" altLang="en-US" sz="1050" b="1" kern="0" spc="75">
                  <a:solidFill>
                    <a:srgbClr val="990000"/>
                  </a:solidFill>
                  <a:latin typeface="微软雅黑" pitchFamily="34" charset="-122"/>
                  <a:ea typeface="微软雅黑" pitchFamily="34" charset="-122"/>
                </a:rPr>
                <a:t>中科泽云的市场产业化成果</a:t>
              </a: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3122620" y="5255981"/>
              <a:ext cx="7920000" cy="0"/>
              <a:chOff x="4712369" y="5085783"/>
              <a:chExt cx="6480000" cy="0"/>
            </a:xfrm>
          </p:grpSpPr>
          <p:cxnSp>
            <p:nvCxnSpPr>
              <p:cNvPr id="29" name="直接连接符 115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44450" algn="ctr">
                <a:solidFill>
                  <a:sysClr val="window" lastClr="FFFFFF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直接连接符 116"/>
              <p:cNvCxnSpPr>
                <a:cxnSpLocks noChangeShapeType="1"/>
              </p:cNvCxnSpPr>
              <p:nvPr/>
            </p:nvCxnSpPr>
            <p:spPr bwMode="auto">
              <a:xfrm>
                <a:off x="4712369" y="5085783"/>
                <a:ext cx="6480000" cy="0"/>
              </a:xfrm>
              <a:prstGeom prst="line">
                <a:avLst/>
              </a:prstGeom>
              <a:noFill/>
              <a:ln w="12700" algn="ctr">
                <a:solidFill>
                  <a:srgbClr val="0070C0"/>
                </a:solidFill>
                <a:round/>
                <a:headEnd type="oval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4022556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45732" y="1569375"/>
            <a:ext cx="6836483" cy="2746873"/>
            <a:chOff x="-298787" y="1935378"/>
            <a:chExt cx="9115308" cy="3662496"/>
          </a:xfrm>
        </p:grpSpPr>
        <p:sp>
          <p:nvSpPr>
            <p:cNvPr id="5" name="文本框 104"/>
            <p:cNvSpPr txBox="1"/>
            <p:nvPr/>
          </p:nvSpPr>
          <p:spPr>
            <a:xfrm>
              <a:off x="5018065" y="2767159"/>
              <a:ext cx="30616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软件产品：</a:t>
              </a:r>
              <a:r>
                <a:rPr lang="en-US" altLang="zh-CN" sz="135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zeStack </a:t>
              </a:r>
              <a:r>
                <a:rPr lang="zh-CN" altLang="en-US" sz="90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私有云</a:t>
              </a:r>
              <a:r>
                <a:rPr lang="zh-CN" altLang="en-US" sz="90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套件</a:t>
              </a:r>
            </a:p>
          </p:txBody>
        </p:sp>
        <p:sp>
          <p:nvSpPr>
            <p:cNvPr id="6" name="文本框 105"/>
            <p:cNvSpPr txBox="1"/>
            <p:nvPr/>
          </p:nvSpPr>
          <p:spPr>
            <a:xfrm>
              <a:off x="5018045" y="3580390"/>
              <a:ext cx="345889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云服务：</a:t>
              </a:r>
              <a:r>
                <a:rPr lang="en-US" altLang="zh-CN" sz="1350" dirty="0" err="1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EnterpriseCloud</a:t>
              </a:r>
              <a:r>
                <a:rPr lang="en-US" altLang="zh-CN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 </a:t>
              </a:r>
              <a:r>
                <a:rPr lang="zh-CN" altLang="en-US" sz="90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企业云</a:t>
              </a:r>
            </a:p>
          </p:txBody>
        </p:sp>
        <p:sp>
          <p:nvSpPr>
            <p:cNvPr id="7" name="文本框 106"/>
            <p:cNvSpPr txBox="1"/>
            <p:nvPr/>
          </p:nvSpPr>
          <p:spPr>
            <a:xfrm>
              <a:off x="5018044" y="4271899"/>
              <a:ext cx="275545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解决方案：</a:t>
              </a:r>
              <a:r>
                <a:rPr lang="en-US" altLang="zh-CN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Cloud+ </a:t>
              </a:r>
              <a:r>
                <a:rPr lang="zh-CN" altLang="en-US" sz="90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专有云</a:t>
              </a:r>
            </a:p>
          </p:txBody>
        </p:sp>
        <p:sp>
          <p:nvSpPr>
            <p:cNvPr id="8" name="文本框 107"/>
            <p:cNvSpPr txBox="1"/>
            <p:nvPr/>
          </p:nvSpPr>
          <p:spPr>
            <a:xfrm>
              <a:off x="5018045" y="4711657"/>
              <a:ext cx="24284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解决方案：</a:t>
              </a:r>
              <a:r>
                <a:rPr lang="en-US" altLang="zh-CN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DR+ </a:t>
              </a:r>
              <a:r>
                <a:rPr lang="zh-CN" altLang="en-US" sz="90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云灾备</a:t>
              </a:r>
            </a:p>
          </p:txBody>
        </p:sp>
        <p:sp>
          <p:nvSpPr>
            <p:cNvPr id="9" name="文本框 109"/>
            <p:cNvSpPr txBox="1"/>
            <p:nvPr/>
          </p:nvSpPr>
          <p:spPr>
            <a:xfrm>
              <a:off x="5018045" y="5197765"/>
              <a:ext cx="243058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解决方案：</a:t>
              </a:r>
              <a:r>
                <a:rPr lang="en-US" altLang="zh-CN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OP+ </a:t>
              </a:r>
              <a:r>
                <a:rPr lang="zh-CN" altLang="en-US" sz="90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云运维</a:t>
              </a:r>
            </a:p>
          </p:txBody>
        </p:sp>
        <p:sp>
          <p:nvSpPr>
            <p:cNvPr id="10" name="文本框 110"/>
            <p:cNvSpPr txBox="1"/>
            <p:nvPr/>
          </p:nvSpPr>
          <p:spPr>
            <a:xfrm>
              <a:off x="5018045" y="3182712"/>
              <a:ext cx="379847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云服务：</a:t>
              </a:r>
              <a:r>
                <a:rPr lang="en-US" altLang="zh-CN" sz="135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ScienceCloud </a:t>
              </a:r>
              <a:r>
                <a:rPr lang="zh-CN" altLang="en-US" sz="900" dirty="0">
                  <a:solidFill>
                    <a:srgbClr val="1F497D"/>
                  </a:solidFill>
                  <a:latin typeface="微软雅黑"/>
                  <a:ea typeface="微软雅黑"/>
                  <a:cs typeface="Arial Unicode MS" panose="020B0604020202020204" pitchFamily="34" charset="-122"/>
                </a:rPr>
                <a:t>科学家自己的云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809842" y="2737185"/>
              <a:ext cx="3034383" cy="2723926"/>
              <a:chOff x="1914613" y="1221766"/>
              <a:chExt cx="3034383" cy="2723926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1914613" y="1221766"/>
                <a:ext cx="3034383" cy="2723926"/>
                <a:chOff x="3929063" y="1085850"/>
                <a:chExt cx="5116512" cy="4527551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0" name="Freeform 88"/>
                <p:cNvSpPr>
                  <a:spLocks/>
                </p:cNvSpPr>
                <p:nvPr/>
              </p:nvSpPr>
              <p:spPr bwMode="auto">
                <a:xfrm>
                  <a:off x="5151438" y="3503613"/>
                  <a:ext cx="3582988" cy="1477963"/>
                </a:xfrm>
                <a:custGeom>
                  <a:avLst/>
                  <a:gdLst>
                    <a:gd name="T0" fmla="*/ 1251 w 1672"/>
                    <a:gd name="T1" fmla="*/ 184 h 690"/>
                    <a:gd name="T2" fmla="*/ 876 w 1672"/>
                    <a:gd name="T3" fmla="*/ 66 h 690"/>
                    <a:gd name="T4" fmla="*/ 286 w 1672"/>
                    <a:gd name="T5" fmla="*/ 17 h 690"/>
                    <a:gd name="T6" fmla="*/ 0 w 1672"/>
                    <a:gd name="T7" fmla="*/ 0 h 690"/>
                    <a:gd name="T8" fmla="*/ 0 w 1672"/>
                    <a:gd name="T9" fmla="*/ 25 h 690"/>
                    <a:gd name="T10" fmla="*/ 287 w 1672"/>
                    <a:gd name="T11" fmla="*/ 40 h 690"/>
                    <a:gd name="T12" fmla="*/ 835 w 1672"/>
                    <a:gd name="T13" fmla="*/ 121 h 690"/>
                    <a:gd name="T14" fmla="*/ 1485 w 1672"/>
                    <a:gd name="T15" fmla="*/ 598 h 690"/>
                    <a:gd name="T16" fmla="*/ 1652 w 1672"/>
                    <a:gd name="T17" fmla="*/ 686 h 690"/>
                    <a:gd name="T18" fmla="*/ 1672 w 1672"/>
                    <a:gd name="T19" fmla="*/ 391 h 690"/>
                    <a:gd name="T20" fmla="*/ 1251 w 1672"/>
                    <a:gd name="T21" fmla="*/ 184 h 6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72" h="690">
                      <a:moveTo>
                        <a:pt x="1251" y="184"/>
                      </a:moveTo>
                      <a:cubicBezTo>
                        <a:pt x="1047" y="98"/>
                        <a:pt x="876" y="66"/>
                        <a:pt x="876" y="66"/>
                      </a:cubicBezTo>
                      <a:cubicBezTo>
                        <a:pt x="712" y="24"/>
                        <a:pt x="286" y="17"/>
                        <a:pt x="286" y="17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87" y="40"/>
                        <a:pt x="287" y="40"/>
                        <a:pt x="287" y="40"/>
                      </a:cubicBezTo>
                      <a:cubicBezTo>
                        <a:pt x="684" y="66"/>
                        <a:pt x="835" y="121"/>
                        <a:pt x="835" y="121"/>
                      </a:cubicBezTo>
                      <a:cubicBezTo>
                        <a:pt x="1038" y="197"/>
                        <a:pt x="1313" y="435"/>
                        <a:pt x="1485" y="598"/>
                      </a:cubicBezTo>
                      <a:cubicBezTo>
                        <a:pt x="1583" y="690"/>
                        <a:pt x="1652" y="686"/>
                        <a:pt x="1652" y="686"/>
                      </a:cubicBezTo>
                      <a:cubicBezTo>
                        <a:pt x="1672" y="391"/>
                        <a:pt x="1672" y="391"/>
                        <a:pt x="1672" y="391"/>
                      </a:cubicBezTo>
                      <a:lnTo>
                        <a:pt x="1251" y="184"/>
                      </a:lnTo>
                      <a:close/>
                    </a:path>
                  </a:pathLst>
                </a:custGeom>
                <a:solidFill>
                  <a:srgbClr val="FFCD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1" name="Freeform 89"/>
                <p:cNvSpPr>
                  <a:spLocks/>
                </p:cNvSpPr>
                <p:nvPr/>
              </p:nvSpPr>
              <p:spPr bwMode="auto">
                <a:xfrm>
                  <a:off x="5151438" y="3438525"/>
                  <a:ext cx="3171825" cy="698500"/>
                </a:xfrm>
                <a:custGeom>
                  <a:avLst/>
                  <a:gdLst>
                    <a:gd name="T0" fmla="*/ 0 w 1480"/>
                    <a:gd name="T1" fmla="*/ 0 h 326"/>
                    <a:gd name="T2" fmla="*/ 0 w 1480"/>
                    <a:gd name="T3" fmla="*/ 31 h 326"/>
                    <a:gd name="T4" fmla="*/ 726 w 1480"/>
                    <a:gd name="T5" fmla="*/ 76 h 326"/>
                    <a:gd name="T6" fmla="*/ 1382 w 1480"/>
                    <a:gd name="T7" fmla="*/ 285 h 326"/>
                    <a:gd name="T8" fmla="*/ 1471 w 1480"/>
                    <a:gd name="T9" fmla="*/ 316 h 326"/>
                    <a:gd name="T10" fmla="*/ 1480 w 1480"/>
                    <a:gd name="T11" fmla="*/ 45 h 326"/>
                    <a:gd name="T12" fmla="*/ 0 w 1480"/>
                    <a:gd name="T13" fmla="*/ 0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80" h="326">
                      <a:moveTo>
                        <a:pt x="0" y="0"/>
                      </a:move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726" y="76"/>
                        <a:pt x="726" y="76"/>
                        <a:pt x="726" y="76"/>
                      </a:cubicBezTo>
                      <a:cubicBezTo>
                        <a:pt x="1000" y="98"/>
                        <a:pt x="1244" y="210"/>
                        <a:pt x="1382" y="285"/>
                      </a:cubicBezTo>
                      <a:cubicBezTo>
                        <a:pt x="1457" y="326"/>
                        <a:pt x="1471" y="316"/>
                        <a:pt x="1471" y="316"/>
                      </a:cubicBezTo>
                      <a:cubicBezTo>
                        <a:pt x="1480" y="45"/>
                        <a:pt x="1480" y="45"/>
                        <a:pt x="1480" y="45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D98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2" name="Freeform 90"/>
                <p:cNvSpPr>
                  <a:spLocks/>
                </p:cNvSpPr>
                <p:nvPr/>
              </p:nvSpPr>
              <p:spPr bwMode="auto">
                <a:xfrm>
                  <a:off x="5151438" y="2598738"/>
                  <a:ext cx="3367088" cy="795338"/>
                </a:xfrm>
                <a:custGeom>
                  <a:avLst/>
                  <a:gdLst>
                    <a:gd name="T0" fmla="*/ 1491 w 1571"/>
                    <a:gd name="T1" fmla="*/ 0 h 371"/>
                    <a:gd name="T2" fmla="*/ 726 w 1571"/>
                    <a:gd name="T3" fmla="*/ 287 h 371"/>
                    <a:gd name="T4" fmla="*/ 0 w 1571"/>
                    <a:gd name="T5" fmla="*/ 343 h 371"/>
                    <a:gd name="T6" fmla="*/ 0 w 1571"/>
                    <a:gd name="T7" fmla="*/ 371 h 371"/>
                    <a:gd name="T8" fmla="*/ 550 w 1571"/>
                    <a:gd name="T9" fmla="*/ 361 h 371"/>
                    <a:gd name="T10" fmla="*/ 1571 w 1571"/>
                    <a:gd name="T11" fmla="*/ 245 h 371"/>
                    <a:gd name="T12" fmla="*/ 1491 w 1571"/>
                    <a:gd name="T13" fmla="*/ 0 h 3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71" h="371">
                      <a:moveTo>
                        <a:pt x="1491" y="0"/>
                      </a:moveTo>
                      <a:cubicBezTo>
                        <a:pt x="1491" y="0"/>
                        <a:pt x="1040" y="255"/>
                        <a:pt x="726" y="287"/>
                      </a:cubicBezTo>
                      <a:cubicBezTo>
                        <a:pt x="726" y="287"/>
                        <a:pt x="451" y="323"/>
                        <a:pt x="0" y="343"/>
                      </a:cubicBezTo>
                      <a:cubicBezTo>
                        <a:pt x="0" y="371"/>
                        <a:pt x="0" y="371"/>
                        <a:pt x="0" y="371"/>
                      </a:cubicBezTo>
                      <a:cubicBezTo>
                        <a:pt x="159" y="368"/>
                        <a:pt x="408" y="363"/>
                        <a:pt x="550" y="361"/>
                      </a:cubicBezTo>
                      <a:cubicBezTo>
                        <a:pt x="1064" y="334"/>
                        <a:pt x="1571" y="245"/>
                        <a:pt x="1571" y="245"/>
                      </a:cubicBezTo>
                      <a:lnTo>
                        <a:pt x="1491" y="0"/>
                      </a:lnTo>
                      <a:close/>
                    </a:path>
                  </a:pathLst>
                </a:custGeom>
                <a:solidFill>
                  <a:srgbClr val="983D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3" name="Freeform 91"/>
                <p:cNvSpPr>
                  <a:spLocks/>
                </p:cNvSpPr>
                <p:nvPr/>
              </p:nvSpPr>
              <p:spPr bwMode="auto">
                <a:xfrm>
                  <a:off x="5151438" y="1352550"/>
                  <a:ext cx="3527425" cy="1916113"/>
                </a:xfrm>
                <a:custGeom>
                  <a:avLst/>
                  <a:gdLst>
                    <a:gd name="T0" fmla="*/ 1354 w 1646"/>
                    <a:gd name="T1" fmla="*/ 0 h 895"/>
                    <a:gd name="T2" fmla="*/ 821 w 1646"/>
                    <a:gd name="T3" fmla="*/ 718 h 895"/>
                    <a:gd name="T4" fmla="*/ 195 w 1646"/>
                    <a:gd name="T5" fmla="*/ 846 h 895"/>
                    <a:gd name="T6" fmla="*/ 0 w 1646"/>
                    <a:gd name="T7" fmla="*/ 863 h 895"/>
                    <a:gd name="T8" fmla="*/ 0 w 1646"/>
                    <a:gd name="T9" fmla="*/ 895 h 895"/>
                    <a:gd name="T10" fmla="*/ 194 w 1646"/>
                    <a:gd name="T11" fmla="*/ 885 h 895"/>
                    <a:gd name="T12" fmla="*/ 874 w 1646"/>
                    <a:gd name="T13" fmla="*/ 779 h 895"/>
                    <a:gd name="T14" fmla="*/ 1646 w 1646"/>
                    <a:gd name="T15" fmla="*/ 164 h 895"/>
                    <a:gd name="T16" fmla="*/ 1354 w 1646"/>
                    <a:gd name="T17" fmla="*/ 0 h 8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46" h="895">
                      <a:moveTo>
                        <a:pt x="1354" y="0"/>
                      </a:moveTo>
                      <a:cubicBezTo>
                        <a:pt x="1354" y="0"/>
                        <a:pt x="1024" y="570"/>
                        <a:pt x="821" y="718"/>
                      </a:cubicBezTo>
                      <a:cubicBezTo>
                        <a:pt x="821" y="718"/>
                        <a:pt x="705" y="816"/>
                        <a:pt x="195" y="846"/>
                      </a:cubicBezTo>
                      <a:cubicBezTo>
                        <a:pt x="0" y="863"/>
                        <a:pt x="0" y="863"/>
                        <a:pt x="0" y="863"/>
                      </a:cubicBezTo>
                      <a:cubicBezTo>
                        <a:pt x="0" y="895"/>
                        <a:pt x="0" y="895"/>
                        <a:pt x="0" y="895"/>
                      </a:cubicBezTo>
                      <a:cubicBezTo>
                        <a:pt x="194" y="885"/>
                        <a:pt x="194" y="885"/>
                        <a:pt x="194" y="885"/>
                      </a:cubicBezTo>
                      <a:cubicBezTo>
                        <a:pt x="194" y="885"/>
                        <a:pt x="682" y="877"/>
                        <a:pt x="874" y="779"/>
                      </a:cubicBezTo>
                      <a:cubicBezTo>
                        <a:pt x="874" y="779"/>
                        <a:pt x="1338" y="484"/>
                        <a:pt x="1646" y="164"/>
                      </a:cubicBezTo>
                      <a:lnTo>
                        <a:pt x="1354" y="0"/>
                      </a:lnTo>
                      <a:close/>
                    </a:path>
                  </a:pathLst>
                </a:custGeom>
                <a:solidFill>
                  <a:srgbClr val="E573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4" name="Freeform 92"/>
                <p:cNvSpPr>
                  <a:spLocks/>
                </p:cNvSpPr>
                <p:nvPr/>
              </p:nvSpPr>
              <p:spPr bwMode="auto">
                <a:xfrm>
                  <a:off x="5151438" y="1741488"/>
                  <a:ext cx="3689350" cy="1593850"/>
                </a:xfrm>
                <a:custGeom>
                  <a:avLst/>
                  <a:gdLst>
                    <a:gd name="T0" fmla="*/ 1646 w 1722"/>
                    <a:gd name="T1" fmla="*/ 45 h 744"/>
                    <a:gd name="T2" fmla="*/ 1569 w 1722"/>
                    <a:gd name="T3" fmla="*/ 44 h 744"/>
                    <a:gd name="T4" fmla="*/ 836 w 1722"/>
                    <a:gd name="T5" fmla="*/ 614 h 744"/>
                    <a:gd name="T6" fmla="*/ 288 w 1722"/>
                    <a:gd name="T7" fmla="*/ 695 h 744"/>
                    <a:gd name="T8" fmla="*/ 0 w 1722"/>
                    <a:gd name="T9" fmla="*/ 712 h 744"/>
                    <a:gd name="T10" fmla="*/ 0 w 1722"/>
                    <a:gd name="T11" fmla="*/ 744 h 744"/>
                    <a:gd name="T12" fmla="*/ 286 w 1722"/>
                    <a:gd name="T13" fmla="*/ 728 h 744"/>
                    <a:gd name="T14" fmla="*/ 853 w 1722"/>
                    <a:gd name="T15" fmla="*/ 670 h 744"/>
                    <a:gd name="T16" fmla="*/ 1221 w 1722"/>
                    <a:gd name="T17" fmla="*/ 541 h 744"/>
                    <a:gd name="T18" fmla="*/ 1722 w 1722"/>
                    <a:gd name="T19" fmla="*/ 302 h 744"/>
                    <a:gd name="T20" fmla="*/ 1646 w 1722"/>
                    <a:gd name="T21" fmla="*/ 45 h 7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22" h="744">
                      <a:moveTo>
                        <a:pt x="1646" y="45"/>
                      </a:moveTo>
                      <a:cubicBezTo>
                        <a:pt x="1646" y="45"/>
                        <a:pt x="1618" y="0"/>
                        <a:pt x="1569" y="44"/>
                      </a:cubicBezTo>
                      <a:cubicBezTo>
                        <a:pt x="1407" y="188"/>
                        <a:pt x="1036" y="511"/>
                        <a:pt x="836" y="614"/>
                      </a:cubicBezTo>
                      <a:cubicBezTo>
                        <a:pt x="836" y="614"/>
                        <a:pt x="661" y="680"/>
                        <a:pt x="288" y="695"/>
                      </a:cubicBezTo>
                      <a:cubicBezTo>
                        <a:pt x="0" y="712"/>
                        <a:pt x="0" y="712"/>
                        <a:pt x="0" y="712"/>
                      </a:cubicBezTo>
                      <a:cubicBezTo>
                        <a:pt x="0" y="744"/>
                        <a:pt x="0" y="744"/>
                        <a:pt x="0" y="744"/>
                      </a:cubicBezTo>
                      <a:cubicBezTo>
                        <a:pt x="286" y="728"/>
                        <a:pt x="286" y="728"/>
                        <a:pt x="286" y="728"/>
                      </a:cubicBezTo>
                      <a:cubicBezTo>
                        <a:pt x="286" y="728"/>
                        <a:pt x="689" y="712"/>
                        <a:pt x="853" y="670"/>
                      </a:cubicBezTo>
                      <a:cubicBezTo>
                        <a:pt x="853" y="670"/>
                        <a:pt x="1018" y="627"/>
                        <a:pt x="1221" y="541"/>
                      </a:cubicBezTo>
                      <a:cubicBezTo>
                        <a:pt x="1722" y="302"/>
                        <a:pt x="1722" y="302"/>
                        <a:pt x="1722" y="302"/>
                      </a:cubicBezTo>
                      <a:lnTo>
                        <a:pt x="1646" y="45"/>
                      </a:lnTo>
                      <a:close/>
                    </a:path>
                  </a:pathLst>
                </a:custGeom>
                <a:solidFill>
                  <a:srgbClr val="9EDDD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5" name="Oval 93"/>
                <p:cNvSpPr>
                  <a:spLocks noChangeArrowheads="1"/>
                </p:cNvSpPr>
                <p:nvPr/>
              </p:nvSpPr>
              <p:spPr bwMode="auto">
                <a:xfrm>
                  <a:off x="8248650" y="2547938"/>
                  <a:ext cx="573088" cy="573088"/>
                </a:xfrm>
                <a:prstGeom prst="ellipse">
                  <a:avLst/>
                </a:prstGeom>
                <a:solidFill>
                  <a:srgbClr val="E573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6" name="Oval 94"/>
                <p:cNvSpPr>
                  <a:spLocks noChangeArrowheads="1"/>
                </p:cNvSpPr>
                <p:nvPr/>
              </p:nvSpPr>
              <p:spPr bwMode="auto">
                <a:xfrm>
                  <a:off x="8027988" y="1085850"/>
                  <a:ext cx="760413" cy="758825"/>
                </a:xfrm>
                <a:prstGeom prst="ellipse">
                  <a:avLst/>
                </a:prstGeom>
                <a:solidFill>
                  <a:srgbClr val="983D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7" name="Oval 95"/>
                <p:cNvSpPr>
                  <a:spLocks noChangeArrowheads="1"/>
                </p:cNvSpPr>
                <p:nvPr/>
              </p:nvSpPr>
              <p:spPr bwMode="auto">
                <a:xfrm>
                  <a:off x="8077200" y="3519488"/>
                  <a:ext cx="669925" cy="668338"/>
                </a:xfrm>
                <a:prstGeom prst="ellipse">
                  <a:avLst/>
                </a:prstGeom>
                <a:solidFill>
                  <a:srgbClr val="E573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8" name="Oval 96"/>
                <p:cNvSpPr>
                  <a:spLocks noChangeArrowheads="1"/>
                </p:cNvSpPr>
                <p:nvPr/>
              </p:nvSpPr>
              <p:spPr bwMode="auto">
                <a:xfrm>
                  <a:off x="8353425" y="4333875"/>
                  <a:ext cx="638175" cy="638175"/>
                </a:xfrm>
                <a:prstGeom prst="ellipse">
                  <a:avLst/>
                </a:prstGeom>
                <a:solidFill>
                  <a:srgbClr val="3D98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69" name="Freeform 97"/>
                <p:cNvSpPr>
                  <a:spLocks/>
                </p:cNvSpPr>
                <p:nvPr/>
              </p:nvSpPr>
              <p:spPr bwMode="auto">
                <a:xfrm>
                  <a:off x="5100638" y="3552825"/>
                  <a:ext cx="3533775" cy="1914525"/>
                </a:xfrm>
                <a:custGeom>
                  <a:avLst/>
                  <a:gdLst>
                    <a:gd name="T0" fmla="*/ 904 w 1649"/>
                    <a:gd name="T1" fmla="*/ 117 h 894"/>
                    <a:gd name="T2" fmla="*/ 224 w 1649"/>
                    <a:gd name="T3" fmla="*/ 10 h 894"/>
                    <a:gd name="T4" fmla="*/ 24 w 1649"/>
                    <a:gd name="T5" fmla="*/ 0 h 894"/>
                    <a:gd name="T6" fmla="*/ 0 w 1649"/>
                    <a:gd name="T7" fmla="*/ 32 h 894"/>
                    <a:gd name="T8" fmla="*/ 225 w 1649"/>
                    <a:gd name="T9" fmla="*/ 49 h 894"/>
                    <a:gd name="T10" fmla="*/ 850 w 1649"/>
                    <a:gd name="T11" fmla="*/ 177 h 894"/>
                    <a:gd name="T12" fmla="*/ 1387 w 1649"/>
                    <a:gd name="T13" fmla="*/ 894 h 894"/>
                    <a:gd name="T14" fmla="*/ 1649 w 1649"/>
                    <a:gd name="T15" fmla="*/ 681 h 894"/>
                    <a:gd name="T16" fmla="*/ 904 w 1649"/>
                    <a:gd name="T17" fmla="*/ 117 h 8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49" h="894">
                      <a:moveTo>
                        <a:pt x="904" y="117"/>
                      </a:moveTo>
                      <a:cubicBezTo>
                        <a:pt x="741" y="33"/>
                        <a:pt x="224" y="10"/>
                        <a:pt x="224" y="1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225" y="49"/>
                        <a:pt x="225" y="49"/>
                        <a:pt x="225" y="49"/>
                      </a:cubicBezTo>
                      <a:cubicBezTo>
                        <a:pt x="735" y="79"/>
                        <a:pt x="850" y="177"/>
                        <a:pt x="850" y="177"/>
                      </a:cubicBezTo>
                      <a:cubicBezTo>
                        <a:pt x="1054" y="325"/>
                        <a:pt x="1387" y="894"/>
                        <a:pt x="1387" y="894"/>
                      </a:cubicBezTo>
                      <a:cubicBezTo>
                        <a:pt x="1649" y="681"/>
                        <a:pt x="1649" y="681"/>
                        <a:pt x="1649" y="681"/>
                      </a:cubicBezTo>
                      <a:cubicBezTo>
                        <a:pt x="1291" y="256"/>
                        <a:pt x="904" y="117"/>
                        <a:pt x="904" y="117"/>
                      </a:cubicBezTo>
                    </a:path>
                  </a:pathLst>
                </a:custGeom>
                <a:solidFill>
                  <a:srgbClr val="E5737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70" name="Oval 98"/>
                <p:cNvSpPr>
                  <a:spLocks noChangeArrowheads="1"/>
                </p:cNvSpPr>
                <p:nvPr/>
              </p:nvSpPr>
              <p:spPr bwMode="auto">
                <a:xfrm>
                  <a:off x="7993063" y="4872038"/>
                  <a:ext cx="741363" cy="741363"/>
                </a:xfrm>
                <a:prstGeom prst="ellipse">
                  <a:avLst/>
                </a:prstGeom>
                <a:solidFill>
                  <a:srgbClr val="983D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71" name="Oval 99"/>
                <p:cNvSpPr>
                  <a:spLocks noChangeArrowheads="1"/>
                </p:cNvSpPr>
                <p:nvPr/>
              </p:nvSpPr>
              <p:spPr bwMode="auto">
                <a:xfrm>
                  <a:off x="8391525" y="1763713"/>
                  <a:ext cx="654050" cy="650875"/>
                </a:xfrm>
                <a:prstGeom prst="ellipse">
                  <a:avLst/>
                </a:prstGeom>
                <a:solidFill>
                  <a:srgbClr val="3D98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72" name="Freeform 105"/>
                <p:cNvSpPr>
                  <a:spLocks/>
                </p:cNvSpPr>
                <p:nvPr/>
              </p:nvSpPr>
              <p:spPr bwMode="auto">
                <a:xfrm>
                  <a:off x="3929063" y="3100388"/>
                  <a:ext cx="422275" cy="146050"/>
                </a:xfrm>
                <a:custGeom>
                  <a:avLst/>
                  <a:gdLst>
                    <a:gd name="T0" fmla="*/ 214 w 266"/>
                    <a:gd name="T1" fmla="*/ 92 h 92"/>
                    <a:gd name="T2" fmla="*/ 266 w 266"/>
                    <a:gd name="T3" fmla="*/ 0 h 92"/>
                    <a:gd name="T4" fmla="*/ 138 w 266"/>
                    <a:gd name="T5" fmla="*/ 0 h 92"/>
                    <a:gd name="T6" fmla="*/ 0 w 266"/>
                    <a:gd name="T7" fmla="*/ 92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6" h="92">
                      <a:moveTo>
                        <a:pt x="214" y="92"/>
                      </a:moveTo>
                      <a:lnTo>
                        <a:pt x="266" y="0"/>
                      </a:lnTo>
                      <a:lnTo>
                        <a:pt x="138" y="0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srgbClr val="1F497D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4474765" y="2787924"/>
                <a:ext cx="207509" cy="195349"/>
                <a:chOff x="5278438" y="2973388"/>
                <a:chExt cx="1344613" cy="1247775"/>
              </a:xfrm>
            </p:grpSpPr>
            <p:sp>
              <p:nvSpPr>
                <p:cNvPr id="56" name="Freeform 67"/>
                <p:cNvSpPr>
                  <a:spLocks noEditPoints="1"/>
                </p:cNvSpPr>
                <p:nvPr/>
              </p:nvSpPr>
              <p:spPr bwMode="auto">
                <a:xfrm>
                  <a:off x="5821363" y="2973388"/>
                  <a:ext cx="801688" cy="806450"/>
                </a:xfrm>
                <a:custGeom>
                  <a:avLst/>
                  <a:gdLst>
                    <a:gd name="T0" fmla="*/ 256 w 281"/>
                    <a:gd name="T1" fmla="*/ 26 h 282"/>
                    <a:gd name="T2" fmla="*/ 163 w 281"/>
                    <a:gd name="T3" fmla="*/ 26 h 282"/>
                    <a:gd name="T4" fmla="*/ 0 w 281"/>
                    <a:gd name="T5" fmla="*/ 190 h 282"/>
                    <a:gd name="T6" fmla="*/ 92 w 281"/>
                    <a:gd name="T7" fmla="*/ 282 h 282"/>
                    <a:gd name="T8" fmla="*/ 256 w 281"/>
                    <a:gd name="T9" fmla="*/ 119 h 282"/>
                    <a:gd name="T10" fmla="*/ 256 w 281"/>
                    <a:gd name="T11" fmla="*/ 26 h 282"/>
                    <a:gd name="T12" fmla="*/ 55 w 281"/>
                    <a:gd name="T13" fmla="*/ 192 h 282"/>
                    <a:gd name="T14" fmla="*/ 44 w 281"/>
                    <a:gd name="T15" fmla="*/ 181 h 282"/>
                    <a:gd name="T16" fmla="*/ 183 w 281"/>
                    <a:gd name="T17" fmla="*/ 42 h 282"/>
                    <a:gd name="T18" fmla="*/ 194 w 281"/>
                    <a:gd name="T19" fmla="*/ 42 h 282"/>
                    <a:gd name="T20" fmla="*/ 194 w 281"/>
                    <a:gd name="T21" fmla="*/ 53 h 282"/>
                    <a:gd name="T22" fmla="*/ 55 w 281"/>
                    <a:gd name="T23" fmla="*/ 192 h 282"/>
                    <a:gd name="T24" fmla="*/ 78 w 281"/>
                    <a:gd name="T25" fmla="*/ 215 h 282"/>
                    <a:gd name="T26" fmla="*/ 67 w 281"/>
                    <a:gd name="T27" fmla="*/ 204 h 282"/>
                    <a:gd name="T28" fmla="*/ 217 w 281"/>
                    <a:gd name="T29" fmla="*/ 54 h 282"/>
                    <a:gd name="T30" fmla="*/ 228 w 281"/>
                    <a:gd name="T31" fmla="*/ 54 h 282"/>
                    <a:gd name="T32" fmla="*/ 228 w 281"/>
                    <a:gd name="T33" fmla="*/ 65 h 282"/>
                    <a:gd name="T34" fmla="*/ 78 w 281"/>
                    <a:gd name="T35" fmla="*/ 215 h 282"/>
                    <a:gd name="T36" fmla="*/ 101 w 281"/>
                    <a:gd name="T37" fmla="*/ 238 h 282"/>
                    <a:gd name="T38" fmla="*/ 90 w 281"/>
                    <a:gd name="T39" fmla="*/ 227 h 282"/>
                    <a:gd name="T40" fmla="*/ 229 w 281"/>
                    <a:gd name="T41" fmla="*/ 88 h 282"/>
                    <a:gd name="T42" fmla="*/ 240 w 281"/>
                    <a:gd name="T43" fmla="*/ 88 h 282"/>
                    <a:gd name="T44" fmla="*/ 240 w 281"/>
                    <a:gd name="T45" fmla="*/ 99 h 282"/>
                    <a:gd name="T46" fmla="*/ 101 w 281"/>
                    <a:gd name="T47" fmla="*/ 238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81" h="282">
                      <a:moveTo>
                        <a:pt x="256" y="26"/>
                      </a:moveTo>
                      <a:cubicBezTo>
                        <a:pt x="230" y="0"/>
                        <a:pt x="189" y="0"/>
                        <a:pt x="163" y="26"/>
                      </a:cubicBezTo>
                      <a:cubicBezTo>
                        <a:pt x="0" y="190"/>
                        <a:pt x="0" y="190"/>
                        <a:pt x="0" y="190"/>
                      </a:cubicBezTo>
                      <a:cubicBezTo>
                        <a:pt x="92" y="282"/>
                        <a:pt x="92" y="282"/>
                        <a:pt x="92" y="282"/>
                      </a:cubicBezTo>
                      <a:cubicBezTo>
                        <a:pt x="256" y="119"/>
                        <a:pt x="256" y="119"/>
                        <a:pt x="256" y="119"/>
                      </a:cubicBezTo>
                      <a:cubicBezTo>
                        <a:pt x="281" y="93"/>
                        <a:pt x="281" y="52"/>
                        <a:pt x="256" y="26"/>
                      </a:cubicBezTo>
                      <a:close/>
                      <a:moveTo>
                        <a:pt x="55" y="192"/>
                      </a:moveTo>
                      <a:cubicBezTo>
                        <a:pt x="44" y="181"/>
                        <a:pt x="44" y="181"/>
                        <a:pt x="44" y="181"/>
                      </a:cubicBezTo>
                      <a:cubicBezTo>
                        <a:pt x="183" y="42"/>
                        <a:pt x="183" y="42"/>
                        <a:pt x="183" y="42"/>
                      </a:cubicBezTo>
                      <a:cubicBezTo>
                        <a:pt x="186" y="39"/>
                        <a:pt x="191" y="39"/>
                        <a:pt x="194" y="42"/>
                      </a:cubicBezTo>
                      <a:cubicBezTo>
                        <a:pt x="197" y="45"/>
                        <a:pt x="197" y="50"/>
                        <a:pt x="194" y="53"/>
                      </a:cubicBezTo>
                      <a:lnTo>
                        <a:pt x="55" y="192"/>
                      </a:lnTo>
                      <a:close/>
                      <a:moveTo>
                        <a:pt x="78" y="215"/>
                      </a:moveTo>
                      <a:cubicBezTo>
                        <a:pt x="67" y="204"/>
                        <a:pt x="67" y="204"/>
                        <a:pt x="67" y="204"/>
                      </a:cubicBezTo>
                      <a:cubicBezTo>
                        <a:pt x="217" y="54"/>
                        <a:pt x="217" y="54"/>
                        <a:pt x="217" y="54"/>
                      </a:cubicBezTo>
                      <a:cubicBezTo>
                        <a:pt x="220" y="51"/>
                        <a:pt x="225" y="51"/>
                        <a:pt x="228" y="54"/>
                      </a:cubicBezTo>
                      <a:cubicBezTo>
                        <a:pt x="231" y="57"/>
                        <a:pt x="231" y="62"/>
                        <a:pt x="228" y="65"/>
                      </a:cubicBezTo>
                      <a:lnTo>
                        <a:pt x="78" y="215"/>
                      </a:lnTo>
                      <a:close/>
                      <a:moveTo>
                        <a:pt x="101" y="238"/>
                      </a:moveTo>
                      <a:cubicBezTo>
                        <a:pt x="90" y="227"/>
                        <a:pt x="90" y="227"/>
                        <a:pt x="90" y="227"/>
                      </a:cubicBezTo>
                      <a:cubicBezTo>
                        <a:pt x="229" y="88"/>
                        <a:pt x="229" y="88"/>
                        <a:pt x="229" y="88"/>
                      </a:cubicBezTo>
                      <a:cubicBezTo>
                        <a:pt x="232" y="85"/>
                        <a:pt x="237" y="85"/>
                        <a:pt x="240" y="88"/>
                      </a:cubicBezTo>
                      <a:cubicBezTo>
                        <a:pt x="243" y="91"/>
                        <a:pt x="243" y="96"/>
                        <a:pt x="240" y="99"/>
                      </a:cubicBezTo>
                      <a:lnTo>
                        <a:pt x="101" y="238"/>
                      </a:ln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7" name="Freeform 68"/>
                <p:cNvSpPr>
                  <a:spLocks/>
                </p:cNvSpPr>
                <p:nvPr/>
              </p:nvSpPr>
              <p:spPr bwMode="auto">
                <a:xfrm>
                  <a:off x="5375275" y="3662363"/>
                  <a:ext cx="554038" cy="558800"/>
                </a:xfrm>
                <a:custGeom>
                  <a:avLst/>
                  <a:gdLst>
                    <a:gd name="T0" fmla="*/ 227 w 349"/>
                    <a:gd name="T1" fmla="*/ 209 h 352"/>
                    <a:gd name="T2" fmla="*/ 210 w 349"/>
                    <a:gd name="T3" fmla="*/ 193 h 352"/>
                    <a:gd name="T4" fmla="*/ 349 w 349"/>
                    <a:gd name="T5" fmla="*/ 54 h 352"/>
                    <a:gd name="T6" fmla="*/ 295 w 349"/>
                    <a:gd name="T7" fmla="*/ 0 h 352"/>
                    <a:gd name="T8" fmla="*/ 156 w 349"/>
                    <a:gd name="T9" fmla="*/ 139 h 352"/>
                    <a:gd name="T10" fmla="*/ 142 w 349"/>
                    <a:gd name="T11" fmla="*/ 125 h 352"/>
                    <a:gd name="T12" fmla="*/ 110 w 349"/>
                    <a:gd name="T13" fmla="*/ 141 h 352"/>
                    <a:gd name="T14" fmla="*/ 0 w 349"/>
                    <a:gd name="T15" fmla="*/ 317 h 352"/>
                    <a:gd name="T16" fmla="*/ 32 w 349"/>
                    <a:gd name="T17" fmla="*/ 352 h 352"/>
                    <a:gd name="T18" fmla="*/ 207 w 349"/>
                    <a:gd name="T19" fmla="*/ 242 h 352"/>
                    <a:gd name="T20" fmla="*/ 227 w 349"/>
                    <a:gd name="T21" fmla="*/ 209 h 3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49" h="352">
                      <a:moveTo>
                        <a:pt x="227" y="209"/>
                      </a:moveTo>
                      <a:lnTo>
                        <a:pt x="210" y="193"/>
                      </a:lnTo>
                      <a:lnTo>
                        <a:pt x="349" y="54"/>
                      </a:lnTo>
                      <a:lnTo>
                        <a:pt x="295" y="0"/>
                      </a:lnTo>
                      <a:lnTo>
                        <a:pt x="156" y="139"/>
                      </a:lnTo>
                      <a:lnTo>
                        <a:pt x="142" y="125"/>
                      </a:lnTo>
                      <a:lnTo>
                        <a:pt x="110" y="141"/>
                      </a:lnTo>
                      <a:lnTo>
                        <a:pt x="0" y="317"/>
                      </a:lnTo>
                      <a:lnTo>
                        <a:pt x="32" y="352"/>
                      </a:lnTo>
                      <a:lnTo>
                        <a:pt x="207" y="242"/>
                      </a:lnTo>
                      <a:lnTo>
                        <a:pt x="227" y="209"/>
                      </a:ln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8" name="Freeform 69"/>
                <p:cNvSpPr>
                  <a:spLocks/>
                </p:cNvSpPr>
                <p:nvPr/>
              </p:nvSpPr>
              <p:spPr bwMode="auto">
                <a:xfrm>
                  <a:off x="5278438" y="2986088"/>
                  <a:ext cx="590550" cy="590550"/>
                </a:xfrm>
                <a:custGeom>
                  <a:avLst/>
                  <a:gdLst>
                    <a:gd name="T0" fmla="*/ 104 w 207"/>
                    <a:gd name="T1" fmla="*/ 0 h 207"/>
                    <a:gd name="T2" fmla="*/ 78 w 207"/>
                    <a:gd name="T3" fmla="*/ 3 h 207"/>
                    <a:gd name="T4" fmla="*/ 81 w 207"/>
                    <a:gd name="T5" fmla="*/ 5 h 207"/>
                    <a:gd name="T6" fmla="*/ 118 w 207"/>
                    <a:gd name="T7" fmla="*/ 43 h 207"/>
                    <a:gd name="T8" fmla="*/ 118 w 207"/>
                    <a:gd name="T9" fmla="*/ 112 h 207"/>
                    <a:gd name="T10" fmla="*/ 49 w 207"/>
                    <a:gd name="T11" fmla="*/ 112 h 207"/>
                    <a:gd name="T12" fmla="*/ 12 w 207"/>
                    <a:gd name="T13" fmla="*/ 74 h 207"/>
                    <a:gd name="T14" fmla="*/ 7 w 207"/>
                    <a:gd name="T15" fmla="*/ 68 h 207"/>
                    <a:gd name="T16" fmla="*/ 0 w 207"/>
                    <a:gd name="T17" fmla="*/ 103 h 207"/>
                    <a:gd name="T18" fmla="*/ 104 w 207"/>
                    <a:gd name="T19" fmla="*/ 207 h 207"/>
                    <a:gd name="T20" fmla="*/ 207 w 207"/>
                    <a:gd name="T21" fmla="*/ 103 h 207"/>
                    <a:gd name="T22" fmla="*/ 104 w 207"/>
                    <a:gd name="T23" fmla="*/ 0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7" h="207">
                      <a:moveTo>
                        <a:pt x="104" y="0"/>
                      </a:moveTo>
                      <a:cubicBezTo>
                        <a:pt x="95" y="0"/>
                        <a:pt x="86" y="1"/>
                        <a:pt x="78" y="3"/>
                      </a:cubicBezTo>
                      <a:cubicBezTo>
                        <a:pt x="79" y="4"/>
                        <a:pt x="80" y="5"/>
                        <a:pt x="81" y="5"/>
                      </a:cubicBezTo>
                      <a:cubicBezTo>
                        <a:pt x="118" y="43"/>
                        <a:pt x="118" y="43"/>
                        <a:pt x="118" y="43"/>
                      </a:cubicBezTo>
                      <a:cubicBezTo>
                        <a:pt x="137" y="62"/>
                        <a:pt x="137" y="93"/>
                        <a:pt x="118" y="112"/>
                      </a:cubicBezTo>
                      <a:cubicBezTo>
                        <a:pt x="99" y="131"/>
                        <a:pt x="68" y="131"/>
                        <a:pt x="49" y="112"/>
                      </a:cubicBezTo>
                      <a:cubicBezTo>
                        <a:pt x="12" y="74"/>
                        <a:pt x="12" y="74"/>
                        <a:pt x="12" y="74"/>
                      </a:cubicBezTo>
                      <a:cubicBezTo>
                        <a:pt x="10" y="72"/>
                        <a:pt x="8" y="70"/>
                        <a:pt x="7" y="68"/>
                      </a:cubicBezTo>
                      <a:cubicBezTo>
                        <a:pt x="3" y="79"/>
                        <a:pt x="0" y="91"/>
                        <a:pt x="0" y="103"/>
                      </a:cubicBezTo>
                      <a:cubicBezTo>
                        <a:pt x="0" y="161"/>
                        <a:pt x="47" y="207"/>
                        <a:pt x="104" y="207"/>
                      </a:cubicBezTo>
                      <a:cubicBezTo>
                        <a:pt x="161" y="207"/>
                        <a:pt x="207" y="161"/>
                        <a:pt x="207" y="103"/>
                      </a:cubicBezTo>
                      <a:cubicBezTo>
                        <a:pt x="207" y="46"/>
                        <a:pt x="161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9" name="Freeform 70"/>
                <p:cNvSpPr>
                  <a:spLocks noEditPoints="1"/>
                </p:cNvSpPr>
                <p:nvPr/>
              </p:nvSpPr>
              <p:spPr bwMode="auto">
                <a:xfrm>
                  <a:off x="6008688" y="3686176"/>
                  <a:ext cx="531813" cy="531813"/>
                </a:xfrm>
                <a:custGeom>
                  <a:avLst/>
                  <a:gdLst>
                    <a:gd name="T0" fmla="*/ 164 w 186"/>
                    <a:gd name="T1" fmla="*/ 164 h 186"/>
                    <a:gd name="T2" fmla="*/ 164 w 186"/>
                    <a:gd name="T3" fmla="*/ 83 h 186"/>
                    <a:gd name="T4" fmla="*/ 81 w 186"/>
                    <a:gd name="T5" fmla="*/ 0 h 186"/>
                    <a:gd name="T6" fmla="*/ 0 w 186"/>
                    <a:gd name="T7" fmla="*/ 81 h 186"/>
                    <a:gd name="T8" fmla="*/ 82 w 186"/>
                    <a:gd name="T9" fmla="*/ 164 h 186"/>
                    <a:gd name="T10" fmla="*/ 164 w 186"/>
                    <a:gd name="T11" fmla="*/ 164 h 186"/>
                    <a:gd name="T12" fmla="*/ 109 w 186"/>
                    <a:gd name="T13" fmla="*/ 109 h 186"/>
                    <a:gd name="T14" fmla="*/ 142 w 186"/>
                    <a:gd name="T15" fmla="*/ 109 h 186"/>
                    <a:gd name="T16" fmla="*/ 142 w 186"/>
                    <a:gd name="T17" fmla="*/ 143 h 186"/>
                    <a:gd name="T18" fmla="*/ 109 w 186"/>
                    <a:gd name="T19" fmla="*/ 143 h 186"/>
                    <a:gd name="T20" fmla="*/ 109 w 186"/>
                    <a:gd name="T21" fmla="*/ 109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6" h="186">
                      <a:moveTo>
                        <a:pt x="164" y="164"/>
                      </a:moveTo>
                      <a:cubicBezTo>
                        <a:pt x="186" y="142"/>
                        <a:pt x="186" y="105"/>
                        <a:pt x="164" y="83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0" y="81"/>
                        <a:pt x="0" y="81"/>
                        <a:pt x="0" y="81"/>
                      </a:cubicBezTo>
                      <a:cubicBezTo>
                        <a:pt x="82" y="164"/>
                        <a:pt x="82" y="164"/>
                        <a:pt x="82" y="164"/>
                      </a:cubicBezTo>
                      <a:cubicBezTo>
                        <a:pt x="105" y="186"/>
                        <a:pt x="141" y="186"/>
                        <a:pt x="164" y="164"/>
                      </a:cubicBezTo>
                      <a:close/>
                      <a:moveTo>
                        <a:pt x="109" y="109"/>
                      </a:moveTo>
                      <a:cubicBezTo>
                        <a:pt x="118" y="100"/>
                        <a:pt x="133" y="100"/>
                        <a:pt x="142" y="109"/>
                      </a:cubicBezTo>
                      <a:cubicBezTo>
                        <a:pt x="152" y="118"/>
                        <a:pt x="152" y="133"/>
                        <a:pt x="142" y="143"/>
                      </a:cubicBezTo>
                      <a:cubicBezTo>
                        <a:pt x="133" y="152"/>
                        <a:pt x="118" y="152"/>
                        <a:pt x="109" y="143"/>
                      </a:cubicBezTo>
                      <a:cubicBezTo>
                        <a:pt x="99" y="133"/>
                        <a:pt x="99" y="118"/>
                        <a:pt x="109" y="109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4606647" y="3260063"/>
                <a:ext cx="264771" cy="215595"/>
                <a:chOff x="209550" y="2830513"/>
                <a:chExt cx="1552575" cy="1246187"/>
              </a:xfrm>
            </p:grpSpPr>
            <p:sp>
              <p:nvSpPr>
                <p:cNvPr id="49" name="Freeform 49"/>
                <p:cNvSpPr>
                  <a:spLocks noEditPoints="1"/>
                </p:cNvSpPr>
                <p:nvPr/>
              </p:nvSpPr>
              <p:spPr bwMode="auto">
                <a:xfrm>
                  <a:off x="407988" y="3214688"/>
                  <a:ext cx="493713" cy="666750"/>
                </a:xfrm>
                <a:custGeom>
                  <a:avLst/>
                  <a:gdLst>
                    <a:gd name="T0" fmla="*/ 33 w 170"/>
                    <a:gd name="T1" fmla="*/ 229 h 229"/>
                    <a:gd name="T2" fmla="*/ 10 w 170"/>
                    <a:gd name="T3" fmla="*/ 221 h 229"/>
                    <a:gd name="T4" fmla="*/ 10 w 170"/>
                    <a:gd name="T5" fmla="*/ 221 h 229"/>
                    <a:gd name="T6" fmla="*/ 0 w 170"/>
                    <a:gd name="T7" fmla="*/ 199 h 229"/>
                    <a:gd name="T8" fmla="*/ 0 w 170"/>
                    <a:gd name="T9" fmla="*/ 199 h 229"/>
                    <a:gd name="T10" fmla="*/ 0 w 170"/>
                    <a:gd name="T11" fmla="*/ 195 h 229"/>
                    <a:gd name="T12" fmla="*/ 0 w 170"/>
                    <a:gd name="T13" fmla="*/ 195 h 229"/>
                    <a:gd name="T14" fmla="*/ 19 w 170"/>
                    <a:gd name="T15" fmla="*/ 32 h 229"/>
                    <a:gd name="T16" fmla="*/ 58 w 170"/>
                    <a:gd name="T17" fmla="*/ 0 h 229"/>
                    <a:gd name="T18" fmla="*/ 58 w 170"/>
                    <a:gd name="T19" fmla="*/ 0 h 229"/>
                    <a:gd name="T20" fmla="*/ 136 w 170"/>
                    <a:gd name="T21" fmla="*/ 0 h 229"/>
                    <a:gd name="T22" fmla="*/ 160 w 170"/>
                    <a:gd name="T23" fmla="*/ 9 h 229"/>
                    <a:gd name="T24" fmla="*/ 160 w 170"/>
                    <a:gd name="T25" fmla="*/ 9 h 229"/>
                    <a:gd name="T26" fmla="*/ 170 w 170"/>
                    <a:gd name="T27" fmla="*/ 31 h 229"/>
                    <a:gd name="T28" fmla="*/ 170 w 170"/>
                    <a:gd name="T29" fmla="*/ 31 h 229"/>
                    <a:gd name="T30" fmla="*/ 170 w 170"/>
                    <a:gd name="T31" fmla="*/ 35 h 229"/>
                    <a:gd name="T32" fmla="*/ 170 w 170"/>
                    <a:gd name="T33" fmla="*/ 35 h 229"/>
                    <a:gd name="T34" fmla="*/ 149 w 170"/>
                    <a:gd name="T35" fmla="*/ 197 h 229"/>
                    <a:gd name="T36" fmla="*/ 110 w 170"/>
                    <a:gd name="T37" fmla="*/ 229 h 229"/>
                    <a:gd name="T38" fmla="*/ 110 w 170"/>
                    <a:gd name="T39" fmla="*/ 229 h 229"/>
                    <a:gd name="T40" fmla="*/ 33 w 170"/>
                    <a:gd name="T41" fmla="*/ 229 h 229"/>
                    <a:gd name="T42" fmla="*/ 37 w 170"/>
                    <a:gd name="T43" fmla="*/ 34 h 229"/>
                    <a:gd name="T44" fmla="*/ 19 w 170"/>
                    <a:gd name="T45" fmla="*/ 197 h 229"/>
                    <a:gd name="T46" fmla="*/ 19 w 170"/>
                    <a:gd name="T47" fmla="*/ 199 h 229"/>
                    <a:gd name="T48" fmla="*/ 19 w 170"/>
                    <a:gd name="T49" fmla="*/ 199 h 229"/>
                    <a:gd name="T50" fmla="*/ 33 w 170"/>
                    <a:gd name="T51" fmla="*/ 210 h 229"/>
                    <a:gd name="T52" fmla="*/ 33 w 170"/>
                    <a:gd name="T53" fmla="*/ 210 h 229"/>
                    <a:gd name="T54" fmla="*/ 110 w 170"/>
                    <a:gd name="T55" fmla="*/ 210 h 229"/>
                    <a:gd name="T56" fmla="*/ 130 w 170"/>
                    <a:gd name="T57" fmla="*/ 195 h 229"/>
                    <a:gd name="T58" fmla="*/ 130 w 170"/>
                    <a:gd name="T59" fmla="*/ 195 h 229"/>
                    <a:gd name="T60" fmla="*/ 151 w 170"/>
                    <a:gd name="T61" fmla="*/ 32 h 229"/>
                    <a:gd name="T62" fmla="*/ 152 w 170"/>
                    <a:gd name="T63" fmla="*/ 31 h 229"/>
                    <a:gd name="T64" fmla="*/ 152 w 170"/>
                    <a:gd name="T65" fmla="*/ 31 h 229"/>
                    <a:gd name="T66" fmla="*/ 136 w 170"/>
                    <a:gd name="T67" fmla="*/ 19 h 229"/>
                    <a:gd name="T68" fmla="*/ 136 w 170"/>
                    <a:gd name="T69" fmla="*/ 19 h 229"/>
                    <a:gd name="T70" fmla="*/ 58 w 170"/>
                    <a:gd name="T71" fmla="*/ 19 h 229"/>
                    <a:gd name="T72" fmla="*/ 58 w 170"/>
                    <a:gd name="T73" fmla="*/ 19 h 229"/>
                    <a:gd name="T74" fmla="*/ 58 w 170"/>
                    <a:gd name="T75" fmla="*/ 19 h 229"/>
                    <a:gd name="T76" fmla="*/ 37 w 170"/>
                    <a:gd name="T77" fmla="*/ 34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170" h="229">
                      <a:moveTo>
                        <a:pt x="33" y="229"/>
                      </a:moveTo>
                      <a:cubicBezTo>
                        <a:pt x="24" y="229"/>
                        <a:pt x="16" y="226"/>
                        <a:pt x="10" y="221"/>
                      </a:cubicBezTo>
                      <a:cubicBezTo>
                        <a:pt x="10" y="221"/>
                        <a:pt x="10" y="221"/>
                        <a:pt x="10" y="221"/>
                      </a:cubicBezTo>
                      <a:cubicBezTo>
                        <a:pt x="4" y="215"/>
                        <a:pt x="0" y="207"/>
                        <a:pt x="0" y="199"/>
                      </a:cubicBezTo>
                      <a:cubicBezTo>
                        <a:pt x="0" y="199"/>
                        <a:pt x="0" y="199"/>
                        <a:pt x="0" y="199"/>
                      </a:cubicBezTo>
                      <a:cubicBezTo>
                        <a:pt x="0" y="197"/>
                        <a:pt x="0" y="196"/>
                        <a:pt x="0" y="195"/>
                      </a:cubicBezTo>
                      <a:cubicBezTo>
                        <a:pt x="0" y="195"/>
                        <a:pt x="0" y="195"/>
                        <a:pt x="0" y="195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1" y="13"/>
                        <a:pt x="39" y="1"/>
                        <a:pt x="58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136" y="0"/>
                        <a:pt x="136" y="0"/>
                        <a:pt x="136" y="0"/>
                      </a:cubicBezTo>
                      <a:cubicBezTo>
                        <a:pt x="146" y="0"/>
                        <a:pt x="154" y="3"/>
                        <a:pt x="160" y="9"/>
                      </a:cubicBezTo>
                      <a:cubicBezTo>
                        <a:pt x="160" y="9"/>
                        <a:pt x="160" y="9"/>
                        <a:pt x="160" y="9"/>
                      </a:cubicBezTo>
                      <a:cubicBezTo>
                        <a:pt x="166" y="14"/>
                        <a:pt x="170" y="22"/>
                        <a:pt x="170" y="31"/>
                      </a:cubicBezTo>
                      <a:cubicBezTo>
                        <a:pt x="170" y="31"/>
                        <a:pt x="170" y="31"/>
                        <a:pt x="170" y="31"/>
                      </a:cubicBezTo>
                      <a:cubicBezTo>
                        <a:pt x="170" y="32"/>
                        <a:pt x="170" y="33"/>
                        <a:pt x="170" y="35"/>
                      </a:cubicBezTo>
                      <a:cubicBezTo>
                        <a:pt x="170" y="35"/>
                        <a:pt x="170" y="35"/>
                        <a:pt x="170" y="35"/>
                      </a:cubicBezTo>
                      <a:cubicBezTo>
                        <a:pt x="149" y="197"/>
                        <a:pt x="149" y="197"/>
                        <a:pt x="149" y="197"/>
                      </a:cubicBezTo>
                      <a:cubicBezTo>
                        <a:pt x="146" y="216"/>
                        <a:pt x="129" y="229"/>
                        <a:pt x="110" y="229"/>
                      </a:cubicBezTo>
                      <a:cubicBezTo>
                        <a:pt x="110" y="229"/>
                        <a:pt x="110" y="229"/>
                        <a:pt x="110" y="229"/>
                      </a:cubicBezTo>
                      <a:cubicBezTo>
                        <a:pt x="33" y="229"/>
                        <a:pt x="33" y="229"/>
                        <a:pt x="33" y="229"/>
                      </a:cubicBezTo>
                      <a:close/>
                      <a:moveTo>
                        <a:pt x="37" y="34"/>
                      </a:moveTo>
                      <a:cubicBezTo>
                        <a:pt x="19" y="197"/>
                        <a:pt x="19" y="197"/>
                        <a:pt x="19" y="197"/>
                      </a:cubicBezTo>
                      <a:cubicBezTo>
                        <a:pt x="19" y="198"/>
                        <a:pt x="19" y="198"/>
                        <a:pt x="19" y="199"/>
                      </a:cubicBezTo>
                      <a:cubicBezTo>
                        <a:pt x="19" y="199"/>
                        <a:pt x="19" y="199"/>
                        <a:pt x="19" y="199"/>
                      </a:cubicBezTo>
                      <a:cubicBezTo>
                        <a:pt x="19" y="204"/>
                        <a:pt x="24" y="210"/>
                        <a:pt x="33" y="210"/>
                      </a:cubicBezTo>
                      <a:cubicBezTo>
                        <a:pt x="33" y="210"/>
                        <a:pt x="33" y="210"/>
                        <a:pt x="33" y="210"/>
                      </a:cubicBezTo>
                      <a:cubicBezTo>
                        <a:pt x="110" y="210"/>
                        <a:pt x="110" y="210"/>
                        <a:pt x="110" y="210"/>
                      </a:cubicBezTo>
                      <a:cubicBezTo>
                        <a:pt x="120" y="211"/>
                        <a:pt x="130" y="202"/>
                        <a:pt x="130" y="195"/>
                      </a:cubicBezTo>
                      <a:cubicBezTo>
                        <a:pt x="130" y="195"/>
                        <a:pt x="130" y="195"/>
                        <a:pt x="130" y="195"/>
                      </a:cubicBezTo>
                      <a:cubicBezTo>
                        <a:pt x="151" y="32"/>
                        <a:pt x="151" y="32"/>
                        <a:pt x="151" y="32"/>
                      </a:cubicBezTo>
                      <a:cubicBezTo>
                        <a:pt x="151" y="32"/>
                        <a:pt x="152" y="31"/>
                        <a:pt x="152" y="31"/>
                      </a:cubicBezTo>
                      <a:cubicBezTo>
                        <a:pt x="152" y="31"/>
                        <a:pt x="152" y="31"/>
                        <a:pt x="152" y="31"/>
                      </a:cubicBezTo>
                      <a:cubicBezTo>
                        <a:pt x="152" y="25"/>
                        <a:pt x="147" y="19"/>
                        <a:pt x="136" y="19"/>
                      </a:cubicBezTo>
                      <a:cubicBezTo>
                        <a:pt x="136" y="19"/>
                        <a:pt x="136" y="19"/>
                        <a:pt x="136" y="19"/>
                      </a:cubicBezTo>
                      <a:cubicBezTo>
                        <a:pt x="58" y="19"/>
                        <a:pt x="58" y="19"/>
                        <a:pt x="58" y="19"/>
                      </a:cubicBezTo>
                      <a:cubicBezTo>
                        <a:pt x="58" y="19"/>
                        <a:pt x="58" y="19"/>
                        <a:pt x="58" y="19"/>
                      </a:cubicBezTo>
                      <a:cubicBezTo>
                        <a:pt x="58" y="19"/>
                        <a:pt x="58" y="19"/>
                        <a:pt x="58" y="19"/>
                      </a:cubicBezTo>
                      <a:cubicBezTo>
                        <a:pt x="47" y="19"/>
                        <a:pt x="38" y="28"/>
                        <a:pt x="37" y="34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0" name="Freeform 50"/>
                <p:cNvSpPr>
                  <a:spLocks noEditPoints="1"/>
                </p:cNvSpPr>
                <p:nvPr/>
              </p:nvSpPr>
              <p:spPr bwMode="auto">
                <a:xfrm>
                  <a:off x="954088" y="3214688"/>
                  <a:ext cx="488950" cy="666750"/>
                </a:xfrm>
                <a:custGeom>
                  <a:avLst/>
                  <a:gdLst>
                    <a:gd name="T0" fmla="*/ 130 w 168"/>
                    <a:gd name="T1" fmla="*/ 195 h 229"/>
                    <a:gd name="T2" fmla="*/ 110 w 168"/>
                    <a:gd name="T3" fmla="*/ 210 h 229"/>
                    <a:gd name="T4" fmla="*/ 33 w 168"/>
                    <a:gd name="T5" fmla="*/ 210 h 229"/>
                    <a:gd name="T6" fmla="*/ 19 w 168"/>
                    <a:gd name="T7" fmla="*/ 199 h 229"/>
                    <a:gd name="T8" fmla="*/ 19 w 168"/>
                    <a:gd name="T9" fmla="*/ 197 h 229"/>
                    <a:gd name="T10" fmla="*/ 25 w 168"/>
                    <a:gd name="T11" fmla="*/ 140 h 229"/>
                    <a:gd name="T12" fmla="*/ 9 w 168"/>
                    <a:gd name="T13" fmla="*/ 117 h 229"/>
                    <a:gd name="T14" fmla="*/ 0 w 168"/>
                    <a:gd name="T15" fmla="*/ 195 h 229"/>
                    <a:gd name="T16" fmla="*/ 0 w 168"/>
                    <a:gd name="T17" fmla="*/ 199 h 229"/>
                    <a:gd name="T18" fmla="*/ 10 w 168"/>
                    <a:gd name="T19" fmla="*/ 221 h 229"/>
                    <a:gd name="T20" fmla="*/ 33 w 168"/>
                    <a:gd name="T21" fmla="*/ 229 h 229"/>
                    <a:gd name="T22" fmla="*/ 110 w 168"/>
                    <a:gd name="T23" fmla="*/ 229 h 229"/>
                    <a:gd name="T24" fmla="*/ 149 w 168"/>
                    <a:gd name="T25" fmla="*/ 197 h 229"/>
                    <a:gd name="T26" fmla="*/ 163 w 168"/>
                    <a:gd name="T27" fmla="*/ 88 h 229"/>
                    <a:gd name="T28" fmla="*/ 140 w 168"/>
                    <a:gd name="T29" fmla="*/ 120 h 229"/>
                    <a:gd name="T30" fmla="*/ 130 w 168"/>
                    <a:gd name="T31" fmla="*/ 195 h 229"/>
                    <a:gd name="T32" fmla="*/ 32 w 168"/>
                    <a:gd name="T33" fmla="*/ 78 h 229"/>
                    <a:gd name="T34" fmla="*/ 37 w 168"/>
                    <a:gd name="T35" fmla="*/ 34 h 229"/>
                    <a:gd name="T36" fmla="*/ 58 w 168"/>
                    <a:gd name="T37" fmla="*/ 19 h 229"/>
                    <a:gd name="T38" fmla="*/ 58 w 168"/>
                    <a:gd name="T39" fmla="*/ 19 h 229"/>
                    <a:gd name="T40" fmla="*/ 136 w 168"/>
                    <a:gd name="T41" fmla="*/ 19 h 229"/>
                    <a:gd name="T42" fmla="*/ 151 w 168"/>
                    <a:gd name="T43" fmla="*/ 31 h 229"/>
                    <a:gd name="T44" fmla="*/ 151 w 168"/>
                    <a:gd name="T45" fmla="*/ 32 h 229"/>
                    <a:gd name="T46" fmla="*/ 151 w 168"/>
                    <a:gd name="T47" fmla="*/ 34 h 229"/>
                    <a:gd name="T48" fmla="*/ 168 w 168"/>
                    <a:gd name="T49" fmla="*/ 20 h 229"/>
                    <a:gd name="T50" fmla="*/ 160 w 168"/>
                    <a:gd name="T51" fmla="*/ 9 h 229"/>
                    <a:gd name="T52" fmla="*/ 136 w 168"/>
                    <a:gd name="T53" fmla="*/ 0 h 229"/>
                    <a:gd name="T54" fmla="*/ 58 w 168"/>
                    <a:gd name="T55" fmla="*/ 0 h 229"/>
                    <a:gd name="T56" fmla="*/ 19 w 168"/>
                    <a:gd name="T57" fmla="*/ 32 h 229"/>
                    <a:gd name="T58" fmla="*/ 14 w 168"/>
                    <a:gd name="T59" fmla="*/ 71 h 229"/>
                    <a:gd name="T60" fmla="*/ 14 w 168"/>
                    <a:gd name="T61" fmla="*/ 71 h 229"/>
                    <a:gd name="T62" fmla="*/ 32 w 168"/>
                    <a:gd name="T63" fmla="*/ 78 h 2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168" h="229">
                      <a:moveTo>
                        <a:pt x="130" y="195"/>
                      </a:moveTo>
                      <a:cubicBezTo>
                        <a:pt x="130" y="202"/>
                        <a:pt x="120" y="211"/>
                        <a:pt x="110" y="210"/>
                      </a:cubicBezTo>
                      <a:cubicBezTo>
                        <a:pt x="33" y="210"/>
                        <a:pt x="33" y="210"/>
                        <a:pt x="33" y="210"/>
                      </a:cubicBezTo>
                      <a:cubicBezTo>
                        <a:pt x="24" y="210"/>
                        <a:pt x="19" y="204"/>
                        <a:pt x="19" y="199"/>
                      </a:cubicBezTo>
                      <a:cubicBezTo>
                        <a:pt x="19" y="198"/>
                        <a:pt x="19" y="198"/>
                        <a:pt x="19" y="197"/>
                      </a:cubicBezTo>
                      <a:cubicBezTo>
                        <a:pt x="25" y="140"/>
                        <a:pt x="25" y="140"/>
                        <a:pt x="25" y="140"/>
                      </a:cubicBezTo>
                      <a:cubicBezTo>
                        <a:pt x="9" y="117"/>
                        <a:pt x="9" y="117"/>
                        <a:pt x="9" y="117"/>
                      </a:cubicBezTo>
                      <a:cubicBezTo>
                        <a:pt x="0" y="195"/>
                        <a:pt x="0" y="195"/>
                        <a:pt x="0" y="195"/>
                      </a:cubicBezTo>
                      <a:cubicBezTo>
                        <a:pt x="0" y="196"/>
                        <a:pt x="0" y="197"/>
                        <a:pt x="0" y="199"/>
                      </a:cubicBezTo>
                      <a:cubicBezTo>
                        <a:pt x="0" y="207"/>
                        <a:pt x="4" y="215"/>
                        <a:pt x="10" y="221"/>
                      </a:cubicBezTo>
                      <a:cubicBezTo>
                        <a:pt x="16" y="226"/>
                        <a:pt x="24" y="229"/>
                        <a:pt x="33" y="229"/>
                      </a:cubicBezTo>
                      <a:cubicBezTo>
                        <a:pt x="110" y="229"/>
                        <a:pt x="110" y="229"/>
                        <a:pt x="110" y="229"/>
                      </a:cubicBezTo>
                      <a:cubicBezTo>
                        <a:pt x="129" y="229"/>
                        <a:pt x="146" y="216"/>
                        <a:pt x="149" y="197"/>
                      </a:cubicBezTo>
                      <a:cubicBezTo>
                        <a:pt x="163" y="88"/>
                        <a:pt x="163" y="88"/>
                        <a:pt x="163" y="88"/>
                      </a:cubicBezTo>
                      <a:cubicBezTo>
                        <a:pt x="140" y="120"/>
                        <a:pt x="140" y="120"/>
                        <a:pt x="140" y="120"/>
                      </a:cubicBezTo>
                      <a:lnTo>
                        <a:pt x="130" y="195"/>
                      </a:lnTo>
                      <a:close/>
                      <a:moveTo>
                        <a:pt x="32" y="78"/>
                      </a:move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38" y="28"/>
                        <a:pt x="47" y="19"/>
                        <a:pt x="58" y="19"/>
                      </a:cubicBezTo>
                      <a:cubicBezTo>
                        <a:pt x="58" y="19"/>
                        <a:pt x="58" y="19"/>
                        <a:pt x="58" y="19"/>
                      </a:cubicBezTo>
                      <a:cubicBezTo>
                        <a:pt x="136" y="19"/>
                        <a:pt x="136" y="19"/>
                        <a:pt x="136" y="19"/>
                      </a:cubicBezTo>
                      <a:cubicBezTo>
                        <a:pt x="146" y="19"/>
                        <a:pt x="151" y="25"/>
                        <a:pt x="151" y="31"/>
                      </a:cubicBezTo>
                      <a:cubicBezTo>
                        <a:pt x="151" y="31"/>
                        <a:pt x="151" y="32"/>
                        <a:pt x="151" y="32"/>
                      </a:cubicBezTo>
                      <a:cubicBezTo>
                        <a:pt x="151" y="34"/>
                        <a:pt x="151" y="34"/>
                        <a:pt x="151" y="34"/>
                      </a:cubicBezTo>
                      <a:cubicBezTo>
                        <a:pt x="168" y="20"/>
                        <a:pt x="168" y="20"/>
                        <a:pt x="168" y="20"/>
                      </a:cubicBezTo>
                      <a:cubicBezTo>
                        <a:pt x="167" y="16"/>
                        <a:pt x="164" y="12"/>
                        <a:pt x="160" y="9"/>
                      </a:cubicBezTo>
                      <a:cubicBezTo>
                        <a:pt x="154" y="3"/>
                        <a:pt x="145" y="0"/>
                        <a:pt x="136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39" y="1"/>
                        <a:pt x="21" y="13"/>
                        <a:pt x="19" y="32"/>
                      </a:cubicBezTo>
                      <a:cubicBezTo>
                        <a:pt x="14" y="71"/>
                        <a:pt x="14" y="71"/>
                        <a:pt x="14" y="71"/>
                      </a:cubicBezTo>
                      <a:cubicBezTo>
                        <a:pt x="14" y="71"/>
                        <a:pt x="14" y="71"/>
                        <a:pt x="14" y="71"/>
                      </a:cubicBezTo>
                      <a:lnTo>
                        <a:pt x="32" y="78"/>
                      </a:ln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1" name="Freeform 51"/>
                <p:cNvSpPr>
                  <a:spLocks noEditPoints="1"/>
                </p:cNvSpPr>
                <p:nvPr/>
              </p:nvSpPr>
              <p:spPr bwMode="auto">
                <a:xfrm>
                  <a:off x="209550" y="2981325"/>
                  <a:ext cx="1552575" cy="1095375"/>
                </a:xfrm>
                <a:custGeom>
                  <a:avLst/>
                  <a:gdLst>
                    <a:gd name="T0" fmla="*/ 534 w 534"/>
                    <a:gd name="T1" fmla="*/ 290 h 376"/>
                    <a:gd name="T2" fmla="*/ 534 w 534"/>
                    <a:gd name="T3" fmla="*/ 289 h 376"/>
                    <a:gd name="T4" fmla="*/ 506 w 534"/>
                    <a:gd name="T5" fmla="*/ 82 h 376"/>
                    <a:gd name="T6" fmla="*/ 499 w 534"/>
                    <a:gd name="T7" fmla="*/ 56 h 376"/>
                    <a:gd name="T8" fmla="*/ 479 w 534"/>
                    <a:gd name="T9" fmla="*/ 22 h 376"/>
                    <a:gd name="T10" fmla="*/ 424 w 534"/>
                    <a:gd name="T11" fmla="*/ 0 h 376"/>
                    <a:gd name="T12" fmla="*/ 120 w 534"/>
                    <a:gd name="T13" fmla="*/ 0 h 376"/>
                    <a:gd name="T14" fmla="*/ 28 w 534"/>
                    <a:gd name="T15" fmla="*/ 82 h 376"/>
                    <a:gd name="T16" fmla="*/ 28 w 534"/>
                    <a:gd name="T17" fmla="*/ 82 h 376"/>
                    <a:gd name="T18" fmla="*/ 0 w 534"/>
                    <a:gd name="T19" fmla="*/ 289 h 376"/>
                    <a:gd name="T20" fmla="*/ 0 w 534"/>
                    <a:gd name="T21" fmla="*/ 290 h 376"/>
                    <a:gd name="T22" fmla="*/ 0 w 534"/>
                    <a:gd name="T23" fmla="*/ 299 h 376"/>
                    <a:gd name="T24" fmla="*/ 22 w 534"/>
                    <a:gd name="T25" fmla="*/ 353 h 376"/>
                    <a:gd name="T26" fmla="*/ 77 w 534"/>
                    <a:gd name="T27" fmla="*/ 376 h 376"/>
                    <a:gd name="T28" fmla="*/ 77 w 534"/>
                    <a:gd name="T29" fmla="*/ 376 h 376"/>
                    <a:gd name="T30" fmla="*/ 376 w 534"/>
                    <a:gd name="T31" fmla="*/ 376 h 376"/>
                    <a:gd name="T32" fmla="*/ 381 w 534"/>
                    <a:gd name="T33" fmla="*/ 376 h 376"/>
                    <a:gd name="T34" fmla="*/ 457 w 534"/>
                    <a:gd name="T35" fmla="*/ 376 h 376"/>
                    <a:gd name="T36" fmla="*/ 457 w 534"/>
                    <a:gd name="T37" fmla="*/ 376 h 376"/>
                    <a:gd name="T38" fmla="*/ 512 w 534"/>
                    <a:gd name="T39" fmla="*/ 353 h 376"/>
                    <a:gd name="T40" fmla="*/ 534 w 534"/>
                    <a:gd name="T41" fmla="*/ 299 h 376"/>
                    <a:gd name="T42" fmla="*/ 534 w 534"/>
                    <a:gd name="T43" fmla="*/ 290 h 376"/>
                    <a:gd name="T44" fmla="*/ 376 w 534"/>
                    <a:gd name="T45" fmla="*/ 347 h 376"/>
                    <a:gd name="T46" fmla="*/ 77 w 534"/>
                    <a:gd name="T47" fmla="*/ 347 h 376"/>
                    <a:gd name="T48" fmla="*/ 28 w 534"/>
                    <a:gd name="T49" fmla="*/ 299 h 376"/>
                    <a:gd name="T50" fmla="*/ 28 w 534"/>
                    <a:gd name="T51" fmla="*/ 293 h 376"/>
                    <a:gd name="T52" fmla="*/ 28 w 534"/>
                    <a:gd name="T53" fmla="*/ 293 h 376"/>
                    <a:gd name="T54" fmla="*/ 56 w 534"/>
                    <a:gd name="T55" fmla="*/ 86 h 376"/>
                    <a:gd name="T56" fmla="*/ 56 w 534"/>
                    <a:gd name="T57" fmla="*/ 86 h 376"/>
                    <a:gd name="T58" fmla="*/ 120 w 534"/>
                    <a:gd name="T59" fmla="*/ 28 h 376"/>
                    <a:gd name="T60" fmla="*/ 395 w 534"/>
                    <a:gd name="T61" fmla="*/ 28 h 376"/>
                    <a:gd name="T62" fmla="*/ 395 w 534"/>
                    <a:gd name="T63" fmla="*/ 28 h 376"/>
                    <a:gd name="T64" fmla="*/ 414 w 534"/>
                    <a:gd name="T65" fmla="*/ 28 h 376"/>
                    <a:gd name="T66" fmla="*/ 472 w 534"/>
                    <a:gd name="T67" fmla="*/ 65 h 376"/>
                    <a:gd name="T68" fmla="*/ 473 w 534"/>
                    <a:gd name="T69" fmla="*/ 77 h 376"/>
                    <a:gd name="T70" fmla="*/ 473 w 534"/>
                    <a:gd name="T71" fmla="*/ 83 h 376"/>
                    <a:gd name="T72" fmla="*/ 445 w 534"/>
                    <a:gd name="T73" fmla="*/ 290 h 376"/>
                    <a:gd name="T74" fmla="*/ 445 w 534"/>
                    <a:gd name="T75" fmla="*/ 290 h 376"/>
                    <a:gd name="T76" fmla="*/ 381 w 534"/>
                    <a:gd name="T77" fmla="*/ 347 h 376"/>
                    <a:gd name="T78" fmla="*/ 376 w 534"/>
                    <a:gd name="T79" fmla="*/ 347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34" h="376">
                      <a:moveTo>
                        <a:pt x="534" y="290"/>
                      </a:moveTo>
                      <a:cubicBezTo>
                        <a:pt x="534" y="289"/>
                        <a:pt x="534" y="289"/>
                        <a:pt x="534" y="289"/>
                      </a:cubicBezTo>
                      <a:cubicBezTo>
                        <a:pt x="506" y="82"/>
                        <a:pt x="506" y="82"/>
                        <a:pt x="506" y="82"/>
                      </a:cubicBezTo>
                      <a:cubicBezTo>
                        <a:pt x="505" y="73"/>
                        <a:pt x="502" y="64"/>
                        <a:pt x="499" y="56"/>
                      </a:cubicBezTo>
                      <a:cubicBezTo>
                        <a:pt x="495" y="43"/>
                        <a:pt x="488" y="31"/>
                        <a:pt x="479" y="22"/>
                      </a:cubicBezTo>
                      <a:cubicBezTo>
                        <a:pt x="465" y="8"/>
                        <a:pt x="446" y="0"/>
                        <a:pt x="424" y="0"/>
                      </a:cubicBezTo>
                      <a:cubicBezTo>
                        <a:pt x="120" y="0"/>
                        <a:pt x="120" y="0"/>
                        <a:pt x="120" y="0"/>
                      </a:cubicBezTo>
                      <a:cubicBezTo>
                        <a:pt x="74" y="0"/>
                        <a:pt x="34" y="36"/>
                        <a:pt x="28" y="82"/>
                      </a:cubicBezTo>
                      <a:cubicBezTo>
                        <a:pt x="28" y="82"/>
                        <a:pt x="28" y="82"/>
                        <a:pt x="28" y="82"/>
                      </a:cubicBezTo>
                      <a:cubicBezTo>
                        <a:pt x="0" y="289"/>
                        <a:pt x="0" y="289"/>
                        <a:pt x="0" y="289"/>
                      </a:cubicBezTo>
                      <a:cubicBezTo>
                        <a:pt x="0" y="290"/>
                        <a:pt x="0" y="290"/>
                        <a:pt x="0" y="290"/>
                      </a:cubicBezTo>
                      <a:cubicBezTo>
                        <a:pt x="0" y="293"/>
                        <a:pt x="0" y="296"/>
                        <a:pt x="0" y="299"/>
                      </a:cubicBezTo>
                      <a:cubicBezTo>
                        <a:pt x="0" y="320"/>
                        <a:pt x="8" y="339"/>
                        <a:pt x="22" y="353"/>
                      </a:cubicBezTo>
                      <a:cubicBezTo>
                        <a:pt x="36" y="367"/>
                        <a:pt x="55" y="376"/>
                        <a:pt x="77" y="376"/>
                      </a:cubicBezTo>
                      <a:cubicBezTo>
                        <a:pt x="77" y="376"/>
                        <a:pt x="77" y="376"/>
                        <a:pt x="77" y="376"/>
                      </a:cubicBezTo>
                      <a:cubicBezTo>
                        <a:pt x="376" y="376"/>
                        <a:pt x="376" y="376"/>
                        <a:pt x="376" y="376"/>
                      </a:cubicBezTo>
                      <a:cubicBezTo>
                        <a:pt x="381" y="376"/>
                        <a:pt x="381" y="376"/>
                        <a:pt x="381" y="376"/>
                      </a:cubicBezTo>
                      <a:cubicBezTo>
                        <a:pt x="457" y="376"/>
                        <a:pt x="457" y="376"/>
                        <a:pt x="457" y="376"/>
                      </a:cubicBezTo>
                      <a:cubicBezTo>
                        <a:pt x="457" y="376"/>
                        <a:pt x="457" y="376"/>
                        <a:pt x="457" y="376"/>
                      </a:cubicBezTo>
                      <a:cubicBezTo>
                        <a:pt x="479" y="376"/>
                        <a:pt x="498" y="367"/>
                        <a:pt x="512" y="353"/>
                      </a:cubicBezTo>
                      <a:cubicBezTo>
                        <a:pt x="526" y="339"/>
                        <a:pt x="534" y="320"/>
                        <a:pt x="534" y="299"/>
                      </a:cubicBezTo>
                      <a:cubicBezTo>
                        <a:pt x="534" y="296"/>
                        <a:pt x="534" y="293"/>
                        <a:pt x="534" y="290"/>
                      </a:cubicBezTo>
                      <a:close/>
                      <a:moveTo>
                        <a:pt x="376" y="347"/>
                      </a:moveTo>
                      <a:cubicBezTo>
                        <a:pt x="77" y="347"/>
                        <a:pt x="77" y="347"/>
                        <a:pt x="77" y="347"/>
                      </a:cubicBezTo>
                      <a:cubicBezTo>
                        <a:pt x="48" y="347"/>
                        <a:pt x="28" y="327"/>
                        <a:pt x="28" y="299"/>
                      </a:cubicBezTo>
                      <a:cubicBezTo>
                        <a:pt x="28" y="297"/>
                        <a:pt x="28" y="295"/>
                        <a:pt x="28" y="293"/>
                      </a:cubicBezTo>
                      <a:cubicBezTo>
                        <a:pt x="28" y="293"/>
                        <a:pt x="28" y="293"/>
                        <a:pt x="28" y="293"/>
                      </a:cubicBezTo>
                      <a:cubicBezTo>
                        <a:pt x="56" y="86"/>
                        <a:pt x="56" y="86"/>
                        <a:pt x="56" y="86"/>
                      </a:cubicBezTo>
                      <a:cubicBezTo>
                        <a:pt x="56" y="86"/>
                        <a:pt x="56" y="86"/>
                        <a:pt x="56" y="86"/>
                      </a:cubicBezTo>
                      <a:cubicBezTo>
                        <a:pt x="59" y="55"/>
                        <a:pt x="89" y="28"/>
                        <a:pt x="120" y="28"/>
                      </a:cubicBezTo>
                      <a:cubicBezTo>
                        <a:pt x="395" y="28"/>
                        <a:pt x="395" y="28"/>
                        <a:pt x="395" y="28"/>
                      </a:cubicBezTo>
                      <a:cubicBezTo>
                        <a:pt x="395" y="28"/>
                        <a:pt x="395" y="28"/>
                        <a:pt x="395" y="28"/>
                      </a:cubicBezTo>
                      <a:cubicBezTo>
                        <a:pt x="414" y="28"/>
                        <a:pt x="414" y="28"/>
                        <a:pt x="414" y="28"/>
                      </a:cubicBezTo>
                      <a:cubicBezTo>
                        <a:pt x="438" y="28"/>
                        <a:pt x="461" y="44"/>
                        <a:pt x="472" y="65"/>
                      </a:cubicBezTo>
                      <a:cubicBezTo>
                        <a:pt x="473" y="69"/>
                        <a:pt x="473" y="73"/>
                        <a:pt x="473" y="77"/>
                      </a:cubicBezTo>
                      <a:cubicBezTo>
                        <a:pt x="473" y="79"/>
                        <a:pt x="473" y="80"/>
                        <a:pt x="473" y="83"/>
                      </a:cubicBezTo>
                      <a:cubicBezTo>
                        <a:pt x="445" y="290"/>
                        <a:pt x="445" y="290"/>
                        <a:pt x="445" y="290"/>
                      </a:cubicBezTo>
                      <a:cubicBezTo>
                        <a:pt x="445" y="290"/>
                        <a:pt x="445" y="290"/>
                        <a:pt x="445" y="290"/>
                      </a:cubicBezTo>
                      <a:cubicBezTo>
                        <a:pt x="442" y="321"/>
                        <a:pt x="412" y="348"/>
                        <a:pt x="381" y="347"/>
                      </a:cubicBezTo>
                      <a:lnTo>
                        <a:pt x="376" y="347"/>
                      </a:ln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2" name="Freeform 52"/>
                <p:cNvSpPr>
                  <a:spLocks/>
                </p:cNvSpPr>
                <p:nvPr/>
              </p:nvSpPr>
              <p:spPr bwMode="auto">
                <a:xfrm>
                  <a:off x="962025" y="3263900"/>
                  <a:ext cx="561975" cy="481013"/>
                </a:xfrm>
                <a:custGeom>
                  <a:avLst/>
                  <a:gdLst>
                    <a:gd name="T0" fmla="*/ 79 w 193"/>
                    <a:gd name="T1" fmla="*/ 161 h 165"/>
                    <a:gd name="T2" fmla="*/ 190 w 193"/>
                    <a:gd name="T3" fmla="*/ 5 h 165"/>
                    <a:gd name="T4" fmla="*/ 188 w 193"/>
                    <a:gd name="T5" fmla="*/ 3 h 165"/>
                    <a:gd name="T6" fmla="*/ 83 w 193"/>
                    <a:gd name="T7" fmla="*/ 88 h 165"/>
                    <a:gd name="T8" fmla="*/ 67 w 193"/>
                    <a:gd name="T9" fmla="*/ 91 h 165"/>
                    <a:gd name="T10" fmla="*/ 6 w 193"/>
                    <a:gd name="T11" fmla="*/ 67 h 165"/>
                    <a:gd name="T12" fmla="*/ 3 w 193"/>
                    <a:gd name="T13" fmla="*/ 71 h 165"/>
                    <a:gd name="T14" fmla="*/ 67 w 193"/>
                    <a:gd name="T15" fmla="*/ 161 h 165"/>
                    <a:gd name="T16" fmla="*/ 79 w 193"/>
                    <a:gd name="T17" fmla="*/ 161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3" h="165">
                      <a:moveTo>
                        <a:pt x="79" y="161"/>
                      </a:moveTo>
                      <a:cubicBezTo>
                        <a:pt x="190" y="5"/>
                        <a:pt x="190" y="5"/>
                        <a:pt x="190" y="5"/>
                      </a:cubicBezTo>
                      <a:cubicBezTo>
                        <a:pt x="193" y="0"/>
                        <a:pt x="192" y="0"/>
                        <a:pt x="188" y="3"/>
                      </a:cubicBezTo>
                      <a:cubicBezTo>
                        <a:pt x="83" y="88"/>
                        <a:pt x="83" y="88"/>
                        <a:pt x="83" y="88"/>
                      </a:cubicBezTo>
                      <a:cubicBezTo>
                        <a:pt x="79" y="92"/>
                        <a:pt x="72" y="93"/>
                        <a:pt x="67" y="91"/>
                      </a:cubicBezTo>
                      <a:cubicBezTo>
                        <a:pt x="6" y="67"/>
                        <a:pt x="6" y="67"/>
                        <a:pt x="6" y="67"/>
                      </a:cubicBezTo>
                      <a:cubicBezTo>
                        <a:pt x="1" y="65"/>
                        <a:pt x="0" y="67"/>
                        <a:pt x="3" y="71"/>
                      </a:cubicBezTo>
                      <a:cubicBezTo>
                        <a:pt x="67" y="161"/>
                        <a:pt x="67" y="161"/>
                        <a:pt x="67" y="161"/>
                      </a:cubicBezTo>
                      <a:cubicBezTo>
                        <a:pt x="70" y="165"/>
                        <a:pt x="75" y="165"/>
                        <a:pt x="79" y="161"/>
                      </a:cubicBez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3" name="Freeform 53"/>
                <p:cNvSpPr>
                  <a:spLocks/>
                </p:cNvSpPr>
                <p:nvPr/>
              </p:nvSpPr>
              <p:spPr bwMode="auto">
                <a:xfrm>
                  <a:off x="482600" y="2830513"/>
                  <a:ext cx="306388" cy="307975"/>
                </a:xfrm>
                <a:custGeom>
                  <a:avLst/>
                  <a:gdLst>
                    <a:gd name="T0" fmla="*/ 53 w 105"/>
                    <a:gd name="T1" fmla="*/ 0 h 106"/>
                    <a:gd name="T2" fmla="*/ 0 w 105"/>
                    <a:gd name="T3" fmla="*/ 57 h 106"/>
                    <a:gd name="T4" fmla="*/ 23 w 105"/>
                    <a:gd name="T5" fmla="*/ 104 h 106"/>
                    <a:gd name="T6" fmla="*/ 30 w 105"/>
                    <a:gd name="T7" fmla="*/ 106 h 106"/>
                    <a:gd name="T8" fmla="*/ 40 w 105"/>
                    <a:gd name="T9" fmla="*/ 101 h 106"/>
                    <a:gd name="T10" fmla="*/ 38 w 105"/>
                    <a:gd name="T11" fmla="*/ 84 h 106"/>
                    <a:gd name="T12" fmla="*/ 38 w 105"/>
                    <a:gd name="T13" fmla="*/ 84 h 106"/>
                    <a:gd name="T14" fmla="*/ 25 w 105"/>
                    <a:gd name="T15" fmla="*/ 57 h 106"/>
                    <a:gd name="T16" fmla="*/ 33 w 105"/>
                    <a:gd name="T17" fmla="*/ 34 h 106"/>
                    <a:gd name="T18" fmla="*/ 53 w 105"/>
                    <a:gd name="T19" fmla="*/ 25 h 106"/>
                    <a:gd name="T20" fmla="*/ 80 w 105"/>
                    <a:gd name="T21" fmla="*/ 49 h 106"/>
                    <a:gd name="T22" fmla="*/ 105 w 105"/>
                    <a:gd name="T23" fmla="*/ 49 h 106"/>
                    <a:gd name="T24" fmla="*/ 105 w 105"/>
                    <a:gd name="T25" fmla="*/ 48 h 106"/>
                    <a:gd name="T26" fmla="*/ 53 w 105"/>
                    <a:gd name="T27" fmla="*/ 0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5" h="106">
                      <a:moveTo>
                        <a:pt x="53" y="0"/>
                      </a:moveTo>
                      <a:cubicBezTo>
                        <a:pt x="23" y="1"/>
                        <a:pt x="0" y="27"/>
                        <a:pt x="0" y="57"/>
                      </a:cubicBezTo>
                      <a:cubicBezTo>
                        <a:pt x="0" y="76"/>
                        <a:pt x="9" y="93"/>
                        <a:pt x="23" y="104"/>
                      </a:cubicBezTo>
                      <a:cubicBezTo>
                        <a:pt x="25" y="105"/>
                        <a:pt x="28" y="106"/>
                        <a:pt x="30" y="106"/>
                      </a:cubicBezTo>
                      <a:cubicBezTo>
                        <a:pt x="34" y="106"/>
                        <a:pt x="38" y="105"/>
                        <a:pt x="40" y="101"/>
                      </a:cubicBezTo>
                      <a:cubicBezTo>
                        <a:pt x="44" y="96"/>
                        <a:pt x="43" y="88"/>
                        <a:pt x="38" y="84"/>
                      </a:cubicBezTo>
                      <a:cubicBezTo>
                        <a:pt x="38" y="84"/>
                        <a:pt x="38" y="84"/>
                        <a:pt x="38" y="84"/>
                      </a:cubicBezTo>
                      <a:cubicBezTo>
                        <a:pt x="30" y="79"/>
                        <a:pt x="25" y="69"/>
                        <a:pt x="25" y="57"/>
                      </a:cubicBezTo>
                      <a:cubicBezTo>
                        <a:pt x="25" y="48"/>
                        <a:pt x="28" y="40"/>
                        <a:pt x="33" y="34"/>
                      </a:cubicBezTo>
                      <a:cubicBezTo>
                        <a:pt x="39" y="28"/>
                        <a:pt x="45" y="25"/>
                        <a:pt x="53" y="25"/>
                      </a:cubicBezTo>
                      <a:cubicBezTo>
                        <a:pt x="65" y="25"/>
                        <a:pt x="76" y="35"/>
                        <a:pt x="80" y="49"/>
                      </a:cubicBezTo>
                      <a:cubicBezTo>
                        <a:pt x="105" y="49"/>
                        <a:pt x="105" y="49"/>
                        <a:pt x="105" y="49"/>
                      </a:cubicBezTo>
                      <a:cubicBezTo>
                        <a:pt x="105" y="49"/>
                        <a:pt x="105" y="48"/>
                        <a:pt x="105" y="48"/>
                      </a:cubicBezTo>
                      <a:cubicBezTo>
                        <a:pt x="101" y="22"/>
                        <a:pt x="80" y="1"/>
                        <a:pt x="53" y="0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4" name="Freeform 54"/>
                <p:cNvSpPr>
                  <a:spLocks/>
                </p:cNvSpPr>
                <p:nvPr/>
              </p:nvSpPr>
              <p:spPr bwMode="auto">
                <a:xfrm>
                  <a:off x="820738" y="2830513"/>
                  <a:ext cx="304800" cy="307975"/>
                </a:xfrm>
                <a:custGeom>
                  <a:avLst/>
                  <a:gdLst>
                    <a:gd name="T0" fmla="*/ 105 w 105"/>
                    <a:gd name="T1" fmla="*/ 48 h 106"/>
                    <a:gd name="T2" fmla="*/ 53 w 105"/>
                    <a:gd name="T3" fmla="*/ 0 h 106"/>
                    <a:gd name="T4" fmla="*/ 1 w 105"/>
                    <a:gd name="T5" fmla="*/ 49 h 106"/>
                    <a:gd name="T6" fmla="*/ 0 w 105"/>
                    <a:gd name="T7" fmla="*/ 57 h 106"/>
                    <a:gd name="T8" fmla="*/ 23 w 105"/>
                    <a:gd name="T9" fmla="*/ 104 h 106"/>
                    <a:gd name="T10" fmla="*/ 30 w 105"/>
                    <a:gd name="T11" fmla="*/ 106 h 106"/>
                    <a:gd name="T12" fmla="*/ 40 w 105"/>
                    <a:gd name="T13" fmla="*/ 101 h 106"/>
                    <a:gd name="T14" fmla="*/ 38 w 105"/>
                    <a:gd name="T15" fmla="*/ 84 h 106"/>
                    <a:gd name="T16" fmla="*/ 25 w 105"/>
                    <a:gd name="T17" fmla="*/ 57 h 106"/>
                    <a:gd name="T18" fmla="*/ 26 w 105"/>
                    <a:gd name="T19" fmla="*/ 49 h 106"/>
                    <a:gd name="T20" fmla="*/ 33 w 105"/>
                    <a:gd name="T21" fmla="*/ 34 h 106"/>
                    <a:gd name="T22" fmla="*/ 53 w 105"/>
                    <a:gd name="T23" fmla="*/ 25 h 106"/>
                    <a:gd name="T24" fmla="*/ 80 w 105"/>
                    <a:gd name="T25" fmla="*/ 49 h 106"/>
                    <a:gd name="T26" fmla="*/ 105 w 105"/>
                    <a:gd name="T27" fmla="*/ 49 h 106"/>
                    <a:gd name="T28" fmla="*/ 105 w 105"/>
                    <a:gd name="T29" fmla="*/ 4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106">
                      <a:moveTo>
                        <a:pt x="105" y="48"/>
                      </a:moveTo>
                      <a:cubicBezTo>
                        <a:pt x="101" y="22"/>
                        <a:pt x="80" y="1"/>
                        <a:pt x="53" y="0"/>
                      </a:cubicBezTo>
                      <a:cubicBezTo>
                        <a:pt x="25" y="1"/>
                        <a:pt x="4" y="22"/>
                        <a:pt x="1" y="49"/>
                      </a:cubicBezTo>
                      <a:cubicBezTo>
                        <a:pt x="0" y="52"/>
                        <a:pt x="0" y="54"/>
                        <a:pt x="0" y="57"/>
                      </a:cubicBezTo>
                      <a:cubicBezTo>
                        <a:pt x="0" y="76"/>
                        <a:pt x="9" y="93"/>
                        <a:pt x="23" y="104"/>
                      </a:cubicBezTo>
                      <a:cubicBezTo>
                        <a:pt x="25" y="105"/>
                        <a:pt x="28" y="106"/>
                        <a:pt x="30" y="106"/>
                      </a:cubicBezTo>
                      <a:cubicBezTo>
                        <a:pt x="34" y="106"/>
                        <a:pt x="38" y="105"/>
                        <a:pt x="40" y="101"/>
                      </a:cubicBezTo>
                      <a:cubicBezTo>
                        <a:pt x="44" y="96"/>
                        <a:pt x="43" y="88"/>
                        <a:pt x="38" y="84"/>
                      </a:cubicBezTo>
                      <a:cubicBezTo>
                        <a:pt x="30" y="79"/>
                        <a:pt x="25" y="69"/>
                        <a:pt x="25" y="57"/>
                      </a:cubicBezTo>
                      <a:cubicBezTo>
                        <a:pt x="25" y="54"/>
                        <a:pt x="25" y="52"/>
                        <a:pt x="26" y="49"/>
                      </a:cubicBezTo>
                      <a:cubicBezTo>
                        <a:pt x="27" y="43"/>
                        <a:pt x="30" y="38"/>
                        <a:pt x="33" y="34"/>
                      </a:cubicBezTo>
                      <a:cubicBezTo>
                        <a:pt x="39" y="28"/>
                        <a:pt x="45" y="25"/>
                        <a:pt x="53" y="25"/>
                      </a:cubicBezTo>
                      <a:cubicBezTo>
                        <a:pt x="65" y="25"/>
                        <a:pt x="76" y="35"/>
                        <a:pt x="80" y="49"/>
                      </a:cubicBezTo>
                      <a:cubicBezTo>
                        <a:pt x="105" y="49"/>
                        <a:pt x="105" y="49"/>
                        <a:pt x="105" y="49"/>
                      </a:cubicBezTo>
                      <a:cubicBezTo>
                        <a:pt x="105" y="49"/>
                        <a:pt x="105" y="48"/>
                        <a:pt x="105" y="48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55" name="Freeform 55"/>
                <p:cNvSpPr>
                  <a:spLocks/>
                </p:cNvSpPr>
                <p:nvPr/>
              </p:nvSpPr>
              <p:spPr bwMode="auto">
                <a:xfrm>
                  <a:off x="1157288" y="2830513"/>
                  <a:ext cx="306388" cy="307975"/>
                </a:xfrm>
                <a:custGeom>
                  <a:avLst/>
                  <a:gdLst>
                    <a:gd name="T0" fmla="*/ 105 w 105"/>
                    <a:gd name="T1" fmla="*/ 48 h 106"/>
                    <a:gd name="T2" fmla="*/ 53 w 105"/>
                    <a:gd name="T3" fmla="*/ 0 h 106"/>
                    <a:gd name="T4" fmla="*/ 1 w 105"/>
                    <a:gd name="T5" fmla="*/ 49 h 106"/>
                    <a:gd name="T6" fmla="*/ 0 w 105"/>
                    <a:gd name="T7" fmla="*/ 57 h 106"/>
                    <a:gd name="T8" fmla="*/ 23 w 105"/>
                    <a:gd name="T9" fmla="*/ 104 h 106"/>
                    <a:gd name="T10" fmla="*/ 30 w 105"/>
                    <a:gd name="T11" fmla="*/ 106 h 106"/>
                    <a:gd name="T12" fmla="*/ 40 w 105"/>
                    <a:gd name="T13" fmla="*/ 101 h 106"/>
                    <a:gd name="T14" fmla="*/ 38 w 105"/>
                    <a:gd name="T15" fmla="*/ 84 h 106"/>
                    <a:gd name="T16" fmla="*/ 25 w 105"/>
                    <a:gd name="T17" fmla="*/ 57 h 106"/>
                    <a:gd name="T18" fmla="*/ 26 w 105"/>
                    <a:gd name="T19" fmla="*/ 49 h 106"/>
                    <a:gd name="T20" fmla="*/ 33 w 105"/>
                    <a:gd name="T21" fmla="*/ 34 h 106"/>
                    <a:gd name="T22" fmla="*/ 53 w 105"/>
                    <a:gd name="T23" fmla="*/ 25 h 106"/>
                    <a:gd name="T24" fmla="*/ 80 w 105"/>
                    <a:gd name="T25" fmla="*/ 49 h 106"/>
                    <a:gd name="T26" fmla="*/ 105 w 105"/>
                    <a:gd name="T27" fmla="*/ 49 h 106"/>
                    <a:gd name="T28" fmla="*/ 105 w 105"/>
                    <a:gd name="T29" fmla="*/ 48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5" h="106">
                      <a:moveTo>
                        <a:pt x="105" y="48"/>
                      </a:moveTo>
                      <a:cubicBezTo>
                        <a:pt x="101" y="22"/>
                        <a:pt x="80" y="1"/>
                        <a:pt x="53" y="0"/>
                      </a:cubicBezTo>
                      <a:cubicBezTo>
                        <a:pt x="25" y="1"/>
                        <a:pt x="4" y="22"/>
                        <a:pt x="1" y="49"/>
                      </a:cubicBezTo>
                      <a:cubicBezTo>
                        <a:pt x="0" y="52"/>
                        <a:pt x="0" y="54"/>
                        <a:pt x="0" y="57"/>
                      </a:cubicBezTo>
                      <a:cubicBezTo>
                        <a:pt x="0" y="76"/>
                        <a:pt x="9" y="93"/>
                        <a:pt x="23" y="104"/>
                      </a:cubicBezTo>
                      <a:cubicBezTo>
                        <a:pt x="25" y="105"/>
                        <a:pt x="28" y="106"/>
                        <a:pt x="30" y="106"/>
                      </a:cubicBezTo>
                      <a:cubicBezTo>
                        <a:pt x="34" y="106"/>
                        <a:pt x="38" y="105"/>
                        <a:pt x="40" y="101"/>
                      </a:cubicBezTo>
                      <a:cubicBezTo>
                        <a:pt x="44" y="96"/>
                        <a:pt x="43" y="88"/>
                        <a:pt x="38" y="84"/>
                      </a:cubicBezTo>
                      <a:cubicBezTo>
                        <a:pt x="30" y="79"/>
                        <a:pt x="25" y="69"/>
                        <a:pt x="25" y="57"/>
                      </a:cubicBezTo>
                      <a:cubicBezTo>
                        <a:pt x="25" y="54"/>
                        <a:pt x="25" y="52"/>
                        <a:pt x="26" y="49"/>
                      </a:cubicBezTo>
                      <a:cubicBezTo>
                        <a:pt x="27" y="43"/>
                        <a:pt x="30" y="38"/>
                        <a:pt x="33" y="34"/>
                      </a:cubicBezTo>
                      <a:cubicBezTo>
                        <a:pt x="39" y="28"/>
                        <a:pt x="45" y="25"/>
                        <a:pt x="53" y="25"/>
                      </a:cubicBezTo>
                      <a:cubicBezTo>
                        <a:pt x="65" y="25"/>
                        <a:pt x="76" y="35"/>
                        <a:pt x="80" y="49"/>
                      </a:cubicBezTo>
                      <a:cubicBezTo>
                        <a:pt x="105" y="49"/>
                        <a:pt x="105" y="49"/>
                        <a:pt x="105" y="49"/>
                      </a:cubicBezTo>
                      <a:cubicBezTo>
                        <a:pt x="105" y="49"/>
                        <a:pt x="105" y="48"/>
                        <a:pt x="105" y="48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19" name="组合 18"/>
              <p:cNvGrpSpPr/>
              <p:nvPr/>
            </p:nvGrpSpPr>
            <p:grpSpPr>
              <a:xfrm>
                <a:off x="4451263" y="1321013"/>
                <a:ext cx="267551" cy="228350"/>
                <a:chOff x="5146675" y="766763"/>
                <a:chExt cx="1590676" cy="1338263"/>
              </a:xfrm>
            </p:grpSpPr>
            <p:sp>
              <p:nvSpPr>
                <p:cNvPr id="37" name="Oval 18"/>
                <p:cNvSpPr>
                  <a:spLocks noChangeArrowheads="1"/>
                </p:cNvSpPr>
                <p:nvPr/>
              </p:nvSpPr>
              <p:spPr bwMode="auto">
                <a:xfrm>
                  <a:off x="5675313" y="766763"/>
                  <a:ext cx="533400" cy="534988"/>
                </a:xfrm>
                <a:prstGeom prst="ellipse">
                  <a:avLst/>
                </a:pr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8" name="Freeform 19"/>
                <p:cNvSpPr>
                  <a:spLocks/>
                </p:cNvSpPr>
                <p:nvPr/>
              </p:nvSpPr>
              <p:spPr bwMode="auto">
                <a:xfrm>
                  <a:off x="5511800" y="1344613"/>
                  <a:ext cx="860425" cy="760413"/>
                </a:xfrm>
                <a:custGeom>
                  <a:avLst/>
                  <a:gdLst>
                    <a:gd name="T0" fmla="*/ 201 w 301"/>
                    <a:gd name="T1" fmla="*/ 0 h 266"/>
                    <a:gd name="T2" fmla="*/ 151 w 301"/>
                    <a:gd name="T3" fmla="*/ 67 h 266"/>
                    <a:gd name="T4" fmla="*/ 101 w 301"/>
                    <a:gd name="T5" fmla="*/ 0 h 266"/>
                    <a:gd name="T6" fmla="*/ 0 w 301"/>
                    <a:gd name="T7" fmla="*/ 144 h 266"/>
                    <a:gd name="T8" fmla="*/ 0 w 301"/>
                    <a:gd name="T9" fmla="*/ 235 h 266"/>
                    <a:gd name="T10" fmla="*/ 0 w 301"/>
                    <a:gd name="T11" fmla="*/ 235 h 266"/>
                    <a:gd name="T12" fmla="*/ 151 w 301"/>
                    <a:gd name="T13" fmla="*/ 266 h 266"/>
                    <a:gd name="T14" fmla="*/ 301 w 301"/>
                    <a:gd name="T15" fmla="*/ 235 h 266"/>
                    <a:gd name="T16" fmla="*/ 301 w 301"/>
                    <a:gd name="T17" fmla="*/ 235 h 266"/>
                    <a:gd name="T18" fmla="*/ 301 w 301"/>
                    <a:gd name="T19" fmla="*/ 144 h 266"/>
                    <a:gd name="T20" fmla="*/ 201 w 301"/>
                    <a:gd name="T21" fmla="*/ 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01" h="266">
                      <a:moveTo>
                        <a:pt x="201" y="0"/>
                      </a:move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01" y="0"/>
                        <a:pt x="101" y="0"/>
                        <a:pt x="101" y="0"/>
                      </a:cubicBezTo>
                      <a:cubicBezTo>
                        <a:pt x="42" y="21"/>
                        <a:pt x="0" y="78"/>
                        <a:pt x="0" y="144"/>
                      </a:cubicBezTo>
                      <a:cubicBezTo>
                        <a:pt x="0" y="235"/>
                        <a:pt x="0" y="235"/>
                        <a:pt x="0" y="235"/>
                      </a:cubicBezTo>
                      <a:cubicBezTo>
                        <a:pt x="0" y="235"/>
                        <a:pt x="0" y="235"/>
                        <a:pt x="0" y="235"/>
                      </a:cubicBezTo>
                      <a:cubicBezTo>
                        <a:pt x="3" y="252"/>
                        <a:pt x="69" y="266"/>
                        <a:pt x="151" y="266"/>
                      </a:cubicBezTo>
                      <a:cubicBezTo>
                        <a:pt x="232" y="266"/>
                        <a:pt x="298" y="252"/>
                        <a:pt x="301" y="235"/>
                      </a:cubicBezTo>
                      <a:cubicBezTo>
                        <a:pt x="301" y="235"/>
                        <a:pt x="301" y="235"/>
                        <a:pt x="301" y="235"/>
                      </a:cubicBezTo>
                      <a:cubicBezTo>
                        <a:pt x="301" y="144"/>
                        <a:pt x="301" y="144"/>
                        <a:pt x="301" y="144"/>
                      </a:cubicBezTo>
                      <a:cubicBezTo>
                        <a:pt x="301" y="78"/>
                        <a:pt x="259" y="21"/>
                        <a:pt x="201" y="0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9" name="Freeform 20"/>
                <p:cNvSpPr>
                  <a:spLocks/>
                </p:cNvSpPr>
                <p:nvPr/>
              </p:nvSpPr>
              <p:spPr bwMode="auto">
                <a:xfrm>
                  <a:off x="5900738" y="1319213"/>
                  <a:ext cx="85725" cy="50800"/>
                </a:xfrm>
                <a:custGeom>
                  <a:avLst/>
                  <a:gdLst>
                    <a:gd name="T0" fmla="*/ 30 w 30"/>
                    <a:gd name="T1" fmla="*/ 1 h 18"/>
                    <a:gd name="T2" fmla="*/ 15 w 30"/>
                    <a:gd name="T3" fmla="*/ 0 h 18"/>
                    <a:gd name="T4" fmla="*/ 1 w 30"/>
                    <a:gd name="T5" fmla="*/ 1 h 18"/>
                    <a:gd name="T6" fmla="*/ 7 w 30"/>
                    <a:gd name="T7" fmla="*/ 18 h 18"/>
                    <a:gd name="T8" fmla="*/ 24 w 30"/>
                    <a:gd name="T9" fmla="*/ 18 h 18"/>
                    <a:gd name="T10" fmla="*/ 30 w 30"/>
                    <a:gd name="T11" fmla="*/ 1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18">
                      <a:moveTo>
                        <a:pt x="30" y="1"/>
                      </a:moveTo>
                      <a:cubicBezTo>
                        <a:pt x="25" y="0"/>
                        <a:pt x="20" y="0"/>
                        <a:pt x="15" y="0"/>
                      </a:cubicBezTo>
                      <a:cubicBezTo>
                        <a:pt x="10" y="0"/>
                        <a:pt x="6" y="0"/>
                        <a:pt x="1" y="1"/>
                      </a:cubicBezTo>
                      <a:cubicBezTo>
                        <a:pt x="1" y="1"/>
                        <a:pt x="0" y="11"/>
                        <a:pt x="7" y="18"/>
                      </a:cubicBezTo>
                      <a:cubicBezTo>
                        <a:pt x="7" y="18"/>
                        <a:pt x="18" y="18"/>
                        <a:pt x="24" y="18"/>
                      </a:cubicBezTo>
                      <a:cubicBezTo>
                        <a:pt x="24" y="18"/>
                        <a:pt x="30" y="12"/>
                        <a:pt x="30" y="1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0" name="Freeform 21"/>
                <p:cNvSpPr>
                  <a:spLocks/>
                </p:cNvSpPr>
                <p:nvPr/>
              </p:nvSpPr>
              <p:spPr bwMode="auto">
                <a:xfrm>
                  <a:off x="5894388" y="1377951"/>
                  <a:ext cx="95250" cy="130175"/>
                </a:xfrm>
                <a:custGeom>
                  <a:avLst/>
                  <a:gdLst>
                    <a:gd name="T0" fmla="*/ 15 w 60"/>
                    <a:gd name="T1" fmla="*/ 0 h 82"/>
                    <a:gd name="T2" fmla="*/ 47 w 60"/>
                    <a:gd name="T3" fmla="*/ 0 h 82"/>
                    <a:gd name="T4" fmla="*/ 60 w 60"/>
                    <a:gd name="T5" fmla="*/ 47 h 82"/>
                    <a:gd name="T6" fmla="*/ 31 w 60"/>
                    <a:gd name="T7" fmla="*/ 82 h 82"/>
                    <a:gd name="T8" fmla="*/ 0 w 60"/>
                    <a:gd name="T9" fmla="*/ 47 h 82"/>
                    <a:gd name="T10" fmla="*/ 15 w 60"/>
                    <a:gd name="T11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0" h="82">
                      <a:moveTo>
                        <a:pt x="15" y="0"/>
                      </a:moveTo>
                      <a:lnTo>
                        <a:pt x="47" y="0"/>
                      </a:lnTo>
                      <a:lnTo>
                        <a:pt x="60" y="47"/>
                      </a:lnTo>
                      <a:lnTo>
                        <a:pt x="31" y="82"/>
                      </a:lnTo>
                      <a:lnTo>
                        <a:pt x="0" y="47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1" name="Freeform 22"/>
                <p:cNvSpPr>
                  <a:spLocks/>
                </p:cNvSpPr>
                <p:nvPr/>
              </p:nvSpPr>
              <p:spPr bwMode="auto">
                <a:xfrm>
                  <a:off x="5432425" y="1427163"/>
                  <a:ext cx="71438" cy="96838"/>
                </a:xfrm>
                <a:custGeom>
                  <a:avLst/>
                  <a:gdLst>
                    <a:gd name="T0" fmla="*/ 23 w 45"/>
                    <a:gd name="T1" fmla="*/ 61 h 61"/>
                    <a:gd name="T2" fmla="*/ 45 w 45"/>
                    <a:gd name="T3" fmla="*/ 34 h 61"/>
                    <a:gd name="T4" fmla="*/ 34 w 45"/>
                    <a:gd name="T5" fmla="*/ 0 h 61"/>
                    <a:gd name="T6" fmla="*/ 11 w 45"/>
                    <a:gd name="T7" fmla="*/ 0 h 61"/>
                    <a:gd name="T8" fmla="*/ 0 w 45"/>
                    <a:gd name="T9" fmla="*/ 34 h 61"/>
                    <a:gd name="T10" fmla="*/ 23 w 45"/>
                    <a:gd name="T11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61">
                      <a:moveTo>
                        <a:pt x="23" y="61"/>
                      </a:moveTo>
                      <a:lnTo>
                        <a:pt x="45" y="34"/>
                      </a:lnTo>
                      <a:lnTo>
                        <a:pt x="34" y="0"/>
                      </a:lnTo>
                      <a:lnTo>
                        <a:pt x="11" y="0"/>
                      </a:lnTo>
                      <a:lnTo>
                        <a:pt x="0" y="34"/>
                      </a:lnTo>
                      <a:lnTo>
                        <a:pt x="23" y="61"/>
                      </a:ln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2" name="Freeform 23"/>
                <p:cNvSpPr>
                  <a:spLocks/>
                </p:cNvSpPr>
                <p:nvPr/>
              </p:nvSpPr>
              <p:spPr bwMode="auto">
                <a:xfrm>
                  <a:off x="5146675" y="1401763"/>
                  <a:ext cx="465138" cy="568325"/>
                </a:xfrm>
                <a:custGeom>
                  <a:avLst/>
                  <a:gdLst>
                    <a:gd name="T0" fmla="*/ 150 w 163"/>
                    <a:gd name="T1" fmla="*/ 0 h 199"/>
                    <a:gd name="T2" fmla="*/ 113 w 163"/>
                    <a:gd name="T3" fmla="*/ 50 h 199"/>
                    <a:gd name="T4" fmla="*/ 75 w 163"/>
                    <a:gd name="T5" fmla="*/ 0 h 199"/>
                    <a:gd name="T6" fmla="*/ 0 w 163"/>
                    <a:gd name="T7" fmla="*/ 108 h 199"/>
                    <a:gd name="T8" fmla="*/ 0 w 163"/>
                    <a:gd name="T9" fmla="*/ 176 h 199"/>
                    <a:gd name="T10" fmla="*/ 0 w 163"/>
                    <a:gd name="T11" fmla="*/ 176 h 199"/>
                    <a:gd name="T12" fmla="*/ 113 w 163"/>
                    <a:gd name="T13" fmla="*/ 199 h 199"/>
                    <a:gd name="T14" fmla="*/ 114 w 163"/>
                    <a:gd name="T15" fmla="*/ 199 h 199"/>
                    <a:gd name="T16" fmla="*/ 114 w 163"/>
                    <a:gd name="T17" fmla="*/ 124 h 199"/>
                    <a:gd name="T18" fmla="*/ 163 w 163"/>
                    <a:gd name="T19" fmla="*/ 6 h 199"/>
                    <a:gd name="T20" fmla="*/ 150 w 163"/>
                    <a:gd name="T21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3" h="199">
                      <a:moveTo>
                        <a:pt x="150" y="0"/>
                      </a:moveTo>
                      <a:cubicBezTo>
                        <a:pt x="113" y="50"/>
                        <a:pt x="113" y="50"/>
                        <a:pt x="113" y="50"/>
                      </a:cubicBezTo>
                      <a:cubicBezTo>
                        <a:pt x="75" y="0"/>
                        <a:pt x="75" y="0"/>
                        <a:pt x="75" y="0"/>
                      </a:cubicBezTo>
                      <a:cubicBezTo>
                        <a:pt x="31" y="16"/>
                        <a:pt x="0" y="58"/>
                        <a:pt x="0" y="108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0" y="176"/>
                        <a:pt x="0" y="176"/>
                        <a:pt x="0" y="176"/>
                      </a:cubicBezTo>
                      <a:cubicBezTo>
                        <a:pt x="2" y="189"/>
                        <a:pt x="52" y="199"/>
                        <a:pt x="113" y="199"/>
                      </a:cubicBezTo>
                      <a:cubicBezTo>
                        <a:pt x="113" y="199"/>
                        <a:pt x="114" y="199"/>
                        <a:pt x="114" y="199"/>
                      </a:cubicBezTo>
                      <a:cubicBezTo>
                        <a:pt x="114" y="124"/>
                        <a:pt x="114" y="124"/>
                        <a:pt x="114" y="124"/>
                      </a:cubicBezTo>
                      <a:cubicBezTo>
                        <a:pt x="114" y="78"/>
                        <a:pt x="133" y="36"/>
                        <a:pt x="163" y="6"/>
                      </a:cubicBezTo>
                      <a:cubicBezTo>
                        <a:pt x="159" y="3"/>
                        <a:pt x="155" y="2"/>
                        <a:pt x="150" y="0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3" name="Freeform 24"/>
                <p:cNvSpPr>
                  <a:spLocks/>
                </p:cNvSpPr>
                <p:nvPr/>
              </p:nvSpPr>
              <p:spPr bwMode="auto">
                <a:xfrm>
                  <a:off x="5438775" y="1381126"/>
                  <a:ext cx="61913" cy="41275"/>
                </a:xfrm>
                <a:custGeom>
                  <a:avLst/>
                  <a:gdLst>
                    <a:gd name="T0" fmla="*/ 18 w 22"/>
                    <a:gd name="T1" fmla="*/ 14 h 14"/>
                    <a:gd name="T2" fmla="*/ 22 w 22"/>
                    <a:gd name="T3" fmla="*/ 1 h 14"/>
                    <a:gd name="T4" fmla="*/ 11 w 22"/>
                    <a:gd name="T5" fmla="*/ 0 h 14"/>
                    <a:gd name="T6" fmla="*/ 0 w 22"/>
                    <a:gd name="T7" fmla="*/ 1 h 14"/>
                    <a:gd name="T8" fmla="*/ 5 w 22"/>
                    <a:gd name="T9" fmla="*/ 14 h 14"/>
                    <a:gd name="T10" fmla="*/ 18 w 22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4">
                      <a:moveTo>
                        <a:pt x="18" y="14"/>
                      </a:moveTo>
                      <a:cubicBezTo>
                        <a:pt x="18" y="14"/>
                        <a:pt x="22" y="9"/>
                        <a:pt x="22" y="1"/>
                      </a:cubicBezTo>
                      <a:cubicBezTo>
                        <a:pt x="18" y="0"/>
                        <a:pt x="15" y="0"/>
                        <a:pt x="11" y="0"/>
                      </a:cubicBezTo>
                      <a:cubicBezTo>
                        <a:pt x="7" y="0"/>
                        <a:pt x="4" y="0"/>
                        <a:pt x="0" y="1"/>
                      </a:cubicBezTo>
                      <a:cubicBezTo>
                        <a:pt x="0" y="1"/>
                        <a:pt x="0" y="8"/>
                        <a:pt x="5" y="14"/>
                      </a:cubicBezTo>
                      <a:cubicBezTo>
                        <a:pt x="5" y="14"/>
                        <a:pt x="13" y="14"/>
                        <a:pt x="18" y="14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4" name="Oval 25"/>
                <p:cNvSpPr>
                  <a:spLocks noChangeArrowheads="1"/>
                </p:cNvSpPr>
                <p:nvPr/>
              </p:nvSpPr>
              <p:spPr bwMode="auto">
                <a:xfrm>
                  <a:off x="5267325" y="966788"/>
                  <a:ext cx="401638" cy="403225"/>
                </a:xfrm>
                <a:prstGeom prst="ellipse">
                  <a:avLst/>
                </a:pr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5" name="Freeform 26"/>
                <p:cNvSpPr>
                  <a:spLocks/>
                </p:cNvSpPr>
                <p:nvPr/>
              </p:nvSpPr>
              <p:spPr bwMode="auto">
                <a:xfrm>
                  <a:off x="6386513" y="1381126"/>
                  <a:ext cx="61913" cy="41275"/>
                </a:xfrm>
                <a:custGeom>
                  <a:avLst/>
                  <a:gdLst>
                    <a:gd name="T0" fmla="*/ 17 w 22"/>
                    <a:gd name="T1" fmla="*/ 14 h 14"/>
                    <a:gd name="T2" fmla="*/ 22 w 22"/>
                    <a:gd name="T3" fmla="*/ 1 h 14"/>
                    <a:gd name="T4" fmla="*/ 11 w 22"/>
                    <a:gd name="T5" fmla="*/ 0 h 14"/>
                    <a:gd name="T6" fmla="*/ 0 w 22"/>
                    <a:gd name="T7" fmla="*/ 1 h 14"/>
                    <a:gd name="T8" fmla="*/ 5 w 22"/>
                    <a:gd name="T9" fmla="*/ 14 h 14"/>
                    <a:gd name="T10" fmla="*/ 17 w 22"/>
                    <a:gd name="T11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14">
                      <a:moveTo>
                        <a:pt x="17" y="14"/>
                      </a:moveTo>
                      <a:cubicBezTo>
                        <a:pt x="17" y="14"/>
                        <a:pt x="22" y="9"/>
                        <a:pt x="22" y="1"/>
                      </a:cubicBezTo>
                      <a:cubicBezTo>
                        <a:pt x="18" y="0"/>
                        <a:pt x="15" y="0"/>
                        <a:pt x="11" y="0"/>
                      </a:cubicBezTo>
                      <a:cubicBezTo>
                        <a:pt x="7" y="0"/>
                        <a:pt x="4" y="0"/>
                        <a:pt x="0" y="1"/>
                      </a:cubicBezTo>
                      <a:cubicBezTo>
                        <a:pt x="0" y="1"/>
                        <a:pt x="0" y="8"/>
                        <a:pt x="5" y="14"/>
                      </a:cubicBezTo>
                      <a:cubicBezTo>
                        <a:pt x="5" y="14"/>
                        <a:pt x="13" y="14"/>
                        <a:pt x="17" y="14"/>
                      </a:cubicBez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6" name="Freeform 27"/>
                <p:cNvSpPr>
                  <a:spLocks/>
                </p:cNvSpPr>
                <p:nvPr/>
              </p:nvSpPr>
              <p:spPr bwMode="auto">
                <a:xfrm>
                  <a:off x="6380163" y="1427163"/>
                  <a:ext cx="71438" cy="96838"/>
                </a:xfrm>
                <a:custGeom>
                  <a:avLst/>
                  <a:gdLst>
                    <a:gd name="T0" fmla="*/ 24 w 45"/>
                    <a:gd name="T1" fmla="*/ 61 h 61"/>
                    <a:gd name="T2" fmla="*/ 45 w 45"/>
                    <a:gd name="T3" fmla="*/ 34 h 61"/>
                    <a:gd name="T4" fmla="*/ 34 w 45"/>
                    <a:gd name="T5" fmla="*/ 0 h 61"/>
                    <a:gd name="T6" fmla="*/ 11 w 45"/>
                    <a:gd name="T7" fmla="*/ 0 h 61"/>
                    <a:gd name="T8" fmla="*/ 0 w 45"/>
                    <a:gd name="T9" fmla="*/ 34 h 61"/>
                    <a:gd name="T10" fmla="*/ 24 w 45"/>
                    <a:gd name="T11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5" h="61">
                      <a:moveTo>
                        <a:pt x="24" y="61"/>
                      </a:moveTo>
                      <a:lnTo>
                        <a:pt x="45" y="34"/>
                      </a:lnTo>
                      <a:lnTo>
                        <a:pt x="34" y="0"/>
                      </a:lnTo>
                      <a:lnTo>
                        <a:pt x="11" y="0"/>
                      </a:lnTo>
                      <a:lnTo>
                        <a:pt x="0" y="34"/>
                      </a:lnTo>
                      <a:lnTo>
                        <a:pt x="24" y="61"/>
                      </a:ln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7" name="Oval 28"/>
                <p:cNvSpPr>
                  <a:spLocks noChangeArrowheads="1"/>
                </p:cNvSpPr>
                <p:nvPr/>
              </p:nvSpPr>
              <p:spPr bwMode="auto">
                <a:xfrm>
                  <a:off x="6215063" y="966788"/>
                  <a:ext cx="403225" cy="403225"/>
                </a:xfrm>
                <a:prstGeom prst="ellipse">
                  <a:avLst/>
                </a:pr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48" name="Freeform 29"/>
                <p:cNvSpPr>
                  <a:spLocks/>
                </p:cNvSpPr>
                <p:nvPr/>
              </p:nvSpPr>
              <p:spPr bwMode="auto">
                <a:xfrm>
                  <a:off x="6272213" y="1401763"/>
                  <a:ext cx="465138" cy="568325"/>
                </a:xfrm>
                <a:custGeom>
                  <a:avLst/>
                  <a:gdLst>
                    <a:gd name="T0" fmla="*/ 88 w 163"/>
                    <a:gd name="T1" fmla="*/ 0 h 199"/>
                    <a:gd name="T2" fmla="*/ 51 w 163"/>
                    <a:gd name="T3" fmla="*/ 50 h 199"/>
                    <a:gd name="T4" fmla="*/ 13 w 163"/>
                    <a:gd name="T5" fmla="*/ 0 h 199"/>
                    <a:gd name="T6" fmla="*/ 0 w 163"/>
                    <a:gd name="T7" fmla="*/ 6 h 199"/>
                    <a:gd name="T8" fmla="*/ 49 w 163"/>
                    <a:gd name="T9" fmla="*/ 124 h 199"/>
                    <a:gd name="T10" fmla="*/ 49 w 163"/>
                    <a:gd name="T11" fmla="*/ 199 h 199"/>
                    <a:gd name="T12" fmla="*/ 51 w 163"/>
                    <a:gd name="T13" fmla="*/ 199 h 199"/>
                    <a:gd name="T14" fmla="*/ 163 w 163"/>
                    <a:gd name="T15" fmla="*/ 176 h 199"/>
                    <a:gd name="T16" fmla="*/ 163 w 163"/>
                    <a:gd name="T17" fmla="*/ 176 h 199"/>
                    <a:gd name="T18" fmla="*/ 163 w 163"/>
                    <a:gd name="T19" fmla="*/ 108 h 199"/>
                    <a:gd name="T20" fmla="*/ 88 w 163"/>
                    <a:gd name="T21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63" h="199">
                      <a:moveTo>
                        <a:pt x="88" y="0"/>
                      </a:moveTo>
                      <a:cubicBezTo>
                        <a:pt x="51" y="50"/>
                        <a:pt x="51" y="50"/>
                        <a:pt x="51" y="5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9" y="2"/>
                        <a:pt x="4" y="3"/>
                        <a:pt x="0" y="6"/>
                      </a:cubicBezTo>
                      <a:cubicBezTo>
                        <a:pt x="30" y="36"/>
                        <a:pt x="49" y="78"/>
                        <a:pt x="49" y="124"/>
                      </a:cubicBezTo>
                      <a:cubicBezTo>
                        <a:pt x="49" y="199"/>
                        <a:pt x="49" y="199"/>
                        <a:pt x="49" y="199"/>
                      </a:cubicBezTo>
                      <a:cubicBezTo>
                        <a:pt x="50" y="199"/>
                        <a:pt x="50" y="199"/>
                        <a:pt x="51" y="199"/>
                      </a:cubicBezTo>
                      <a:cubicBezTo>
                        <a:pt x="112" y="199"/>
                        <a:pt x="161" y="189"/>
                        <a:pt x="163" y="176"/>
                      </a:cubicBezTo>
                      <a:cubicBezTo>
                        <a:pt x="163" y="176"/>
                        <a:pt x="163" y="176"/>
                        <a:pt x="163" y="176"/>
                      </a:cubicBezTo>
                      <a:cubicBezTo>
                        <a:pt x="163" y="108"/>
                        <a:pt x="163" y="108"/>
                        <a:pt x="163" y="108"/>
                      </a:cubicBezTo>
                      <a:cubicBezTo>
                        <a:pt x="163" y="58"/>
                        <a:pt x="132" y="16"/>
                        <a:pt x="88" y="0"/>
                      </a:cubicBez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20" name="组合 19"/>
              <p:cNvGrpSpPr/>
              <p:nvPr/>
            </p:nvGrpSpPr>
            <p:grpSpPr>
              <a:xfrm>
                <a:off x="4679339" y="1704467"/>
                <a:ext cx="198280" cy="216323"/>
                <a:chOff x="3000376" y="2824163"/>
                <a:chExt cx="1493837" cy="1606550"/>
              </a:xfrm>
            </p:grpSpPr>
            <p:sp>
              <p:nvSpPr>
                <p:cNvPr id="30" name="Freeform 42"/>
                <p:cNvSpPr>
                  <a:spLocks noEditPoints="1"/>
                </p:cNvSpPr>
                <p:nvPr/>
              </p:nvSpPr>
              <p:spPr bwMode="auto">
                <a:xfrm>
                  <a:off x="3860801" y="3917950"/>
                  <a:ext cx="511175" cy="512763"/>
                </a:xfrm>
                <a:custGeom>
                  <a:avLst/>
                  <a:gdLst>
                    <a:gd name="T0" fmla="*/ 88 w 175"/>
                    <a:gd name="T1" fmla="*/ 0 h 175"/>
                    <a:gd name="T2" fmla="*/ 0 w 175"/>
                    <a:gd name="T3" fmla="*/ 88 h 175"/>
                    <a:gd name="T4" fmla="*/ 88 w 175"/>
                    <a:gd name="T5" fmla="*/ 175 h 175"/>
                    <a:gd name="T6" fmla="*/ 175 w 175"/>
                    <a:gd name="T7" fmla="*/ 88 h 175"/>
                    <a:gd name="T8" fmla="*/ 88 w 175"/>
                    <a:gd name="T9" fmla="*/ 0 h 175"/>
                    <a:gd name="T10" fmla="*/ 59 w 175"/>
                    <a:gd name="T11" fmla="*/ 149 h 175"/>
                    <a:gd name="T12" fmla="*/ 42 w 175"/>
                    <a:gd name="T13" fmla="*/ 132 h 175"/>
                    <a:gd name="T14" fmla="*/ 59 w 175"/>
                    <a:gd name="T15" fmla="*/ 115 h 175"/>
                    <a:gd name="T16" fmla="*/ 76 w 175"/>
                    <a:gd name="T17" fmla="*/ 132 h 175"/>
                    <a:gd name="T18" fmla="*/ 59 w 175"/>
                    <a:gd name="T19" fmla="*/ 149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5" h="175">
                      <a:moveTo>
                        <a:pt x="88" y="0"/>
                      </a:moveTo>
                      <a:cubicBezTo>
                        <a:pt x="39" y="0"/>
                        <a:pt x="0" y="39"/>
                        <a:pt x="0" y="88"/>
                      </a:cubicBezTo>
                      <a:cubicBezTo>
                        <a:pt x="0" y="136"/>
                        <a:pt x="39" y="175"/>
                        <a:pt x="88" y="175"/>
                      </a:cubicBezTo>
                      <a:cubicBezTo>
                        <a:pt x="136" y="175"/>
                        <a:pt x="175" y="136"/>
                        <a:pt x="175" y="88"/>
                      </a:cubicBezTo>
                      <a:cubicBezTo>
                        <a:pt x="175" y="39"/>
                        <a:pt x="136" y="0"/>
                        <a:pt x="88" y="0"/>
                      </a:cubicBezTo>
                      <a:close/>
                      <a:moveTo>
                        <a:pt x="59" y="149"/>
                      </a:moveTo>
                      <a:cubicBezTo>
                        <a:pt x="50" y="149"/>
                        <a:pt x="42" y="141"/>
                        <a:pt x="42" y="132"/>
                      </a:cubicBezTo>
                      <a:cubicBezTo>
                        <a:pt x="42" y="123"/>
                        <a:pt x="50" y="115"/>
                        <a:pt x="59" y="115"/>
                      </a:cubicBezTo>
                      <a:cubicBezTo>
                        <a:pt x="69" y="115"/>
                        <a:pt x="76" y="123"/>
                        <a:pt x="76" y="132"/>
                      </a:cubicBezTo>
                      <a:cubicBezTo>
                        <a:pt x="76" y="141"/>
                        <a:pt x="69" y="149"/>
                        <a:pt x="59" y="149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1" name="Freeform 43"/>
                <p:cNvSpPr>
                  <a:spLocks noEditPoints="1"/>
                </p:cNvSpPr>
                <p:nvPr/>
              </p:nvSpPr>
              <p:spPr bwMode="auto">
                <a:xfrm>
                  <a:off x="3000376" y="2824163"/>
                  <a:ext cx="1117600" cy="1606550"/>
                </a:xfrm>
                <a:custGeom>
                  <a:avLst/>
                  <a:gdLst>
                    <a:gd name="T0" fmla="*/ 334 w 382"/>
                    <a:gd name="T1" fmla="*/ 232 h 549"/>
                    <a:gd name="T2" fmla="*/ 334 w 382"/>
                    <a:gd name="T3" fmla="*/ 143 h 549"/>
                    <a:gd name="T4" fmla="*/ 191 w 382"/>
                    <a:gd name="T5" fmla="*/ 0 h 549"/>
                    <a:gd name="T6" fmla="*/ 48 w 382"/>
                    <a:gd name="T7" fmla="*/ 143 h 549"/>
                    <a:gd name="T8" fmla="*/ 48 w 382"/>
                    <a:gd name="T9" fmla="*/ 232 h 549"/>
                    <a:gd name="T10" fmla="*/ 0 w 382"/>
                    <a:gd name="T11" fmla="*/ 358 h 549"/>
                    <a:gd name="T12" fmla="*/ 191 w 382"/>
                    <a:gd name="T13" fmla="*/ 549 h 549"/>
                    <a:gd name="T14" fmla="*/ 302 w 382"/>
                    <a:gd name="T15" fmla="*/ 514 h 549"/>
                    <a:gd name="T16" fmla="*/ 286 w 382"/>
                    <a:gd name="T17" fmla="*/ 462 h 549"/>
                    <a:gd name="T18" fmla="*/ 381 w 382"/>
                    <a:gd name="T19" fmla="*/ 366 h 549"/>
                    <a:gd name="T20" fmla="*/ 382 w 382"/>
                    <a:gd name="T21" fmla="*/ 358 h 549"/>
                    <a:gd name="T22" fmla="*/ 334 w 382"/>
                    <a:gd name="T23" fmla="*/ 232 h 549"/>
                    <a:gd name="T24" fmla="*/ 213 w 382"/>
                    <a:gd name="T25" fmla="*/ 411 h 549"/>
                    <a:gd name="T26" fmla="*/ 213 w 382"/>
                    <a:gd name="T27" fmla="*/ 428 h 549"/>
                    <a:gd name="T28" fmla="*/ 191 w 382"/>
                    <a:gd name="T29" fmla="*/ 451 h 549"/>
                    <a:gd name="T30" fmla="*/ 168 w 382"/>
                    <a:gd name="T31" fmla="*/ 428 h 549"/>
                    <a:gd name="T32" fmla="*/ 168 w 382"/>
                    <a:gd name="T33" fmla="*/ 411 h 549"/>
                    <a:gd name="T34" fmla="*/ 133 w 382"/>
                    <a:gd name="T35" fmla="*/ 358 h 549"/>
                    <a:gd name="T36" fmla="*/ 191 w 382"/>
                    <a:gd name="T37" fmla="*/ 301 h 549"/>
                    <a:gd name="T38" fmla="*/ 248 w 382"/>
                    <a:gd name="T39" fmla="*/ 358 h 549"/>
                    <a:gd name="T40" fmla="*/ 213 w 382"/>
                    <a:gd name="T41" fmla="*/ 411 h 549"/>
                    <a:gd name="T42" fmla="*/ 191 w 382"/>
                    <a:gd name="T43" fmla="*/ 168 h 549"/>
                    <a:gd name="T44" fmla="*/ 90 w 382"/>
                    <a:gd name="T45" fmla="*/ 196 h 549"/>
                    <a:gd name="T46" fmla="*/ 90 w 382"/>
                    <a:gd name="T47" fmla="*/ 143 h 549"/>
                    <a:gd name="T48" fmla="*/ 191 w 382"/>
                    <a:gd name="T49" fmla="*/ 43 h 549"/>
                    <a:gd name="T50" fmla="*/ 291 w 382"/>
                    <a:gd name="T51" fmla="*/ 143 h 549"/>
                    <a:gd name="T52" fmla="*/ 291 w 382"/>
                    <a:gd name="T53" fmla="*/ 196 h 549"/>
                    <a:gd name="T54" fmla="*/ 191 w 382"/>
                    <a:gd name="T55" fmla="*/ 168 h 5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82" h="549">
                      <a:moveTo>
                        <a:pt x="334" y="232"/>
                      </a:moveTo>
                      <a:cubicBezTo>
                        <a:pt x="334" y="143"/>
                        <a:pt x="334" y="143"/>
                        <a:pt x="334" y="143"/>
                      </a:cubicBezTo>
                      <a:cubicBezTo>
                        <a:pt x="334" y="64"/>
                        <a:pt x="270" y="0"/>
                        <a:pt x="191" y="0"/>
                      </a:cubicBezTo>
                      <a:cubicBezTo>
                        <a:pt x="112" y="0"/>
                        <a:pt x="48" y="64"/>
                        <a:pt x="48" y="143"/>
                      </a:cubicBezTo>
                      <a:cubicBezTo>
                        <a:pt x="48" y="232"/>
                        <a:pt x="48" y="232"/>
                        <a:pt x="48" y="232"/>
                      </a:cubicBezTo>
                      <a:cubicBezTo>
                        <a:pt x="18" y="266"/>
                        <a:pt x="0" y="310"/>
                        <a:pt x="0" y="358"/>
                      </a:cubicBezTo>
                      <a:cubicBezTo>
                        <a:pt x="0" y="464"/>
                        <a:pt x="85" y="549"/>
                        <a:pt x="191" y="549"/>
                      </a:cubicBezTo>
                      <a:cubicBezTo>
                        <a:pt x="232" y="549"/>
                        <a:pt x="270" y="536"/>
                        <a:pt x="302" y="514"/>
                      </a:cubicBezTo>
                      <a:cubicBezTo>
                        <a:pt x="292" y="499"/>
                        <a:pt x="286" y="481"/>
                        <a:pt x="286" y="462"/>
                      </a:cubicBezTo>
                      <a:cubicBezTo>
                        <a:pt x="286" y="409"/>
                        <a:pt x="329" y="366"/>
                        <a:pt x="381" y="366"/>
                      </a:cubicBezTo>
                      <a:cubicBezTo>
                        <a:pt x="381" y="364"/>
                        <a:pt x="382" y="361"/>
                        <a:pt x="382" y="358"/>
                      </a:cubicBezTo>
                      <a:cubicBezTo>
                        <a:pt x="382" y="310"/>
                        <a:pt x="363" y="266"/>
                        <a:pt x="334" y="232"/>
                      </a:cubicBezTo>
                      <a:close/>
                      <a:moveTo>
                        <a:pt x="213" y="411"/>
                      </a:moveTo>
                      <a:cubicBezTo>
                        <a:pt x="213" y="428"/>
                        <a:pt x="213" y="428"/>
                        <a:pt x="213" y="428"/>
                      </a:cubicBezTo>
                      <a:cubicBezTo>
                        <a:pt x="213" y="441"/>
                        <a:pt x="203" y="451"/>
                        <a:pt x="191" y="451"/>
                      </a:cubicBezTo>
                      <a:cubicBezTo>
                        <a:pt x="178" y="451"/>
                        <a:pt x="168" y="441"/>
                        <a:pt x="168" y="428"/>
                      </a:cubicBezTo>
                      <a:cubicBezTo>
                        <a:pt x="168" y="411"/>
                        <a:pt x="168" y="411"/>
                        <a:pt x="168" y="411"/>
                      </a:cubicBezTo>
                      <a:cubicBezTo>
                        <a:pt x="148" y="402"/>
                        <a:pt x="133" y="382"/>
                        <a:pt x="133" y="358"/>
                      </a:cubicBezTo>
                      <a:cubicBezTo>
                        <a:pt x="133" y="327"/>
                        <a:pt x="159" y="301"/>
                        <a:pt x="191" y="301"/>
                      </a:cubicBezTo>
                      <a:cubicBezTo>
                        <a:pt x="222" y="301"/>
                        <a:pt x="248" y="327"/>
                        <a:pt x="248" y="358"/>
                      </a:cubicBezTo>
                      <a:cubicBezTo>
                        <a:pt x="248" y="382"/>
                        <a:pt x="234" y="402"/>
                        <a:pt x="213" y="411"/>
                      </a:cubicBezTo>
                      <a:close/>
                      <a:moveTo>
                        <a:pt x="191" y="168"/>
                      </a:moveTo>
                      <a:cubicBezTo>
                        <a:pt x="154" y="168"/>
                        <a:pt x="119" y="178"/>
                        <a:pt x="90" y="196"/>
                      </a:cubicBezTo>
                      <a:cubicBezTo>
                        <a:pt x="90" y="143"/>
                        <a:pt x="90" y="143"/>
                        <a:pt x="90" y="143"/>
                      </a:cubicBezTo>
                      <a:cubicBezTo>
                        <a:pt x="90" y="88"/>
                        <a:pt x="135" y="43"/>
                        <a:pt x="191" y="43"/>
                      </a:cubicBezTo>
                      <a:cubicBezTo>
                        <a:pt x="246" y="43"/>
                        <a:pt x="291" y="88"/>
                        <a:pt x="291" y="143"/>
                      </a:cubicBezTo>
                      <a:cubicBezTo>
                        <a:pt x="291" y="196"/>
                        <a:pt x="291" y="196"/>
                        <a:pt x="291" y="196"/>
                      </a:cubicBezTo>
                      <a:cubicBezTo>
                        <a:pt x="262" y="178"/>
                        <a:pt x="228" y="168"/>
                        <a:pt x="191" y="168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2" name="Freeform 44"/>
                <p:cNvSpPr>
                  <a:spLocks/>
                </p:cNvSpPr>
                <p:nvPr/>
              </p:nvSpPr>
              <p:spPr bwMode="auto">
                <a:xfrm>
                  <a:off x="4122738" y="3649663"/>
                  <a:ext cx="333375" cy="485775"/>
                </a:xfrm>
                <a:custGeom>
                  <a:avLst/>
                  <a:gdLst>
                    <a:gd name="T0" fmla="*/ 42 w 114"/>
                    <a:gd name="T1" fmla="*/ 152 h 166"/>
                    <a:gd name="T2" fmla="*/ 14 w 114"/>
                    <a:gd name="T3" fmla="*/ 160 h 166"/>
                    <a:gd name="T4" fmla="*/ 14 w 114"/>
                    <a:gd name="T5" fmla="*/ 160 h 166"/>
                    <a:gd name="T6" fmla="*/ 6 w 114"/>
                    <a:gd name="T7" fmla="*/ 131 h 166"/>
                    <a:gd name="T8" fmla="*/ 72 w 114"/>
                    <a:gd name="T9" fmla="*/ 14 h 166"/>
                    <a:gd name="T10" fmla="*/ 101 w 114"/>
                    <a:gd name="T11" fmla="*/ 6 h 166"/>
                    <a:gd name="T12" fmla="*/ 101 w 114"/>
                    <a:gd name="T13" fmla="*/ 6 h 166"/>
                    <a:gd name="T14" fmla="*/ 109 w 114"/>
                    <a:gd name="T15" fmla="*/ 34 h 166"/>
                    <a:gd name="T16" fmla="*/ 42 w 114"/>
                    <a:gd name="T17" fmla="*/ 15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14" h="166">
                      <a:moveTo>
                        <a:pt x="42" y="152"/>
                      </a:moveTo>
                      <a:cubicBezTo>
                        <a:pt x="37" y="162"/>
                        <a:pt x="24" y="166"/>
                        <a:pt x="14" y="160"/>
                      </a:cubicBezTo>
                      <a:cubicBezTo>
                        <a:pt x="14" y="160"/>
                        <a:pt x="14" y="160"/>
                        <a:pt x="14" y="160"/>
                      </a:cubicBezTo>
                      <a:cubicBezTo>
                        <a:pt x="3" y="155"/>
                        <a:pt x="0" y="142"/>
                        <a:pt x="6" y="131"/>
                      </a:cubicBezTo>
                      <a:cubicBezTo>
                        <a:pt x="72" y="14"/>
                        <a:pt x="72" y="14"/>
                        <a:pt x="72" y="14"/>
                      </a:cubicBezTo>
                      <a:cubicBezTo>
                        <a:pt x="78" y="3"/>
                        <a:pt x="90" y="0"/>
                        <a:pt x="101" y="6"/>
                      </a:cubicBezTo>
                      <a:cubicBezTo>
                        <a:pt x="101" y="6"/>
                        <a:pt x="101" y="6"/>
                        <a:pt x="101" y="6"/>
                      </a:cubicBezTo>
                      <a:cubicBezTo>
                        <a:pt x="111" y="11"/>
                        <a:pt x="114" y="24"/>
                        <a:pt x="109" y="34"/>
                      </a:cubicBezTo>
                      <a:lnTo>
                        <a:pt x="42" y="152"/>
                      </a:ln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3" name="Freeform 45"/>
                <p:cNvSpPr>
                  <a:spLocks/>
                </p:cNvSpPr>
                <p:nvPr/>
              </p:nvSpPr>
              <p:spPr bwMode="auto">
                <a:xfrm>
                  <a:off x="4348163" y="3754438"/>
                  <a:ext cx="146050" cy="122238"/>
                </a:xfrm>
                <a:custGeom>
                  <a:avLst/>
                  <a:gdLst>
                    <a:gd name="T0" fmla="*/ 46 w 50"/>
                    <a:gd name="T1" fmla="*/ 34 h 42"/>
                    <a:gd name="T2" fmla="*/ 28 w 50"/>
                    <a:gd name="T3" fmla="*/ 38 h 42"/>
                    <a:gd name="T4" fmla="*/ 9 w 50"/>
                    <a:gd name="T5" fmla="*/ 26 h 42"/>
                    <a:gd name="T6" fmla="*/ 4 w 50"/>
                    <a:gd name="T7" fmla="*/ 8 h 42"/>
                    <a:gd name="T8" fmla="*/ 4 w 50"/>
                    <a:gd name="T9" fmla="*/ 8 h 42"/>
                    <a:gd name="T10" fmla="*/ 22 w 50"/>
                    <a:gd name="T11" fmla="*/ 4 h 42"/>
                    <a:gd name="T12" fmla="*/ 42 w 50"/>
                    <a:gd name="T13" fmla="*/ 16 h 42"/>
                    <a:gd name="T14" fmla="*/ 46 w 50"/>
                    <a:gd name="T15" fmla="*/ 34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0" h="42">
                      <a:moveTo>
                        <a:pt x="46" y="34"/>
                      </a:moveTo>
                      <a:cubicBezTo>
                        <a:pt x="43" y="40"/>
                        <a:pt x="35" y="42"/>
                        <a:pt x="28" y="38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2" y="22"/>
                        <a:pt x="0" y="14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8" y="2"/>
                        <a:pt x="16" y="0"/>
                        <a:pt x="22" y="4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8" y="19"/>
                        <a:pt x="50" y="28"/>
                        <a:pt x="46" y="34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4" name="Freeform 46"/>
                <p:cNvSpPr>
                  <a:spLocks/>
                </p:cNvSpPr>
                <p:nvPr/>
              </p:nvSpPr>
              <p:spPr bwMode="auto">
                <a:xfrm>
                  <a:off x="4284663" y="3841750"/>
                  <a:ext cx="198438" cy="155575"/>
                </a:xfrm>
                <a:custGeom>
                  <a:avLst/>
                  <a:gdLst>
                    <a:gd name="T0" fmla="*/ 64 w 68"/>
                    <a:gd name="T1" fmla="*/ 45 h 53"/>
                    <a:gd name="T2" fmla="*/ 46 w 68"/>
                    <a:gd name="T3" fmla="*/ 49 h 53"/>
                    <a:gd name="T4" fmla="*/ 9 w 68"/>
                    <a:gd name="T5" fmla="*/ 26 h 53"/>
                    <a:gd name="T6" fmla="*/ 4 w 68"/>
                    <a:gd name="T7" fmla="*/ 8 h 53"/>
                    <a:gd name="T8" fmla="*/ 4 w 68"/>
                    <a:gd name="T9" fmla="*/ 8 h 53"/>
                    <a:gd name="T10" fmla="*/ 22 w 68"/>
                    <a:gd name="T11" fmla="*/ 4 h 53"/>
                    <a:gd name="T12" fmla="*/ 60 w 68"/>
                    <a:gd name="T13" fmla="*/ 27 h 53"/>
                    <a:gd name="T14" fmla="*/ 64 w 68"/>
                    <a:gd name="T15" fmla="*/ 45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8" h="53">
                      <a:moveTo>
                        <a:pt x="64" y="45"/>
                      </a:moveTo>
                      <a:cubicBezTo>
                        <a:pt x="61" y="51"/>
                        <a:pt x="53" y="53"/>
                        <a:pt x="46" y="49"/>
                      </a:cubicBezTo>
                      <a:cubicBezTo>
                        <a:pt x="9" y="26"/>
                        <a:pt x="9" y="26"/>
                        <a:pt x="9" y="26"/>
                      </a:cubicBezTo>
                      <a:cubicBezTo>
                        <a:pt x="2" y="23"/>
                        <a:pt x="0" y="15"/>
                        <a:pt x="4" y="8"/>
                      </a:cubicBez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8" y="2"/>
                        <a:pt x="16" y="0"/>
                        <a:pt x="22" y="4"/>
                      </a:cubicBezTo>
                      <a:cubicBezTo>
                        <a:pt x="60" y="27"/>
                        <a:pt x="60" y="27"/>
                        <a:pt x="60" y="27"/>
                      </a:cubicBezTo>
                      <a:cubicBezTo>
                        <a:pt x="66" y="31"/>
                        <a:pt x="68" y="39"/>
                        <a:pt x="64" y="45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5" name="Freeform 47"/>
                <p:cNvSpPr>
                  <a:spLocks/>
                </p:cNvSpPr>
                <p:nvPr/>
              </p:nvSpPr>
              <p:spPr bwMode="auto">
                <a:xfrm>
                  <a:off x="4079876" y="3344863"/>
                  <a:ext cx="306388" cy="371475"/>
                </a:xfrm>
                <a:custGeom>
                  <a:avLst/>
                  <a:gdLst>
                    <a:gd name="T0" fmla="*/ 105 w 105"/>
                    <a:gd name="T1" fmla="*/ 58 h 127"/>
                    <a:gd name="T2" fmla="*/ 1 w 105"/>
                    <a:gd name="T3" fmla="*/ 58 h 127"/>
                    <a:gd name="T4" fmla="*/ 76 w 105"/>
                    <a:gd name="T5" fmla="*/ 56 h 127"/>
                    <a:gd name="T6" fmla="*/ 0 w 105"/>
                    <a:gd name="T7" fmla="*/ 61 h 127"/>
                    <a:gd name="T8" fmla="*/ 105 w 105"/>
                    <a:gd name="T9" fmla="*/ 58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27">
                      <a:moveTo>
                        <a:pt x="105" y="58"/>
                      </a:moveTo>
                      <a:cubicBezTo>
                        <a:pt x="55" y="0"/>
                        <a:pt x="10" y="46"/>
                        <a:pt x="1" y="58"/>
                      </a:cubicBezTo>
                      <a:cubicBezTo>
                        <a:pt x="18" y="57"/>
                        <a:pt x="46" y="52"/>
                        <a:pt x="76" y="56"/>
                      </a:cubicBezTo>
                      <a:cubicBezTo>
                        <a:pt x="76" y="56"/>
                        <a:pt x="40" y="65"/>
                        <a:pt x="0" y="61"/>
                      </a:cubicBezTo>
                      <a:cubicBezTo>
                        <a:pt x="57" y="127"/>
                        <a:pt x="105" y="58"/>
                        <a:pt x="105" y="58"/>
                      </a:cubicBez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36" name="Freeform 48"/>
                <p:cNvSpPr>
                  <a:spLocks/>
                </p:cNvSpPr>
                <p:nvPr/>
              </p:nvSpPr>
              <p:spPr bwMode="auto">
                <a:xfrm>
                  <a:off x="3913188" y="3263900"/>
                  <a:ext cx="300038" cy="236538"/>
                </a:xfrm>
                <a:custGeom>
                  <a:avLst/>
                  <a:gdLst>
                    <a:gd name="T0" fmla="*/ 54 w 103"/>
                    <a:gd name="T1" fmla="*/ 33 h 81"/>
                    <a:gd name="T2" fmla="*/ 58 w 103"/>
                    <a:gd name="T3" fmla="*/ 81 h 81"/>
                    <a:gd name="T4" fmla="*/ 54 w 103"/>
                    <a:gd name="T5" fmla="*/ 0 h 81"/>
                    <a:gd name="T6" fmla="*/ 53 w 103"/>
                    <a:gd name="T7" fmla="*/ 81 h 81"/>
                    <a:gd name="T8" fmla="*/ 54 w 103"/>
                    <a:gd name="T9" fmla="*/ 33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3" h="81">
                      <a:moveTo>
                        <a:pt x="54" y="33"/>
                      </a:moveTo>
                      <a:cubicBezTo>
                        <a:pt x="54" y="33"/>
                        <a:pt x="60" y="57"/>
                        <a:pt x="58" y="81"/>
                      </a:cubicBezTo>
                      <a:cubicBezTo>
                        <a:pt x="67" y="73"/>
                        <a:pt x="103" y="41"/>
                        <a:pt x="54" y="0"/>
                      </a:cubicBezTo>
                      <a:cubicBezTo>
                        <a:pt x="54" y="0"/>
                        <a:pt x="0" y="41"/>
                        <a:pt x="53" y="81"/>
                      </a:cubicBezTo>
                      <a:cubicBezTo>
                        <a:pt x="52" y="64"/>
                        <a:pt x="54" y="42"/>
                        <a:pt x="54" y="33"/>
                      </a:cubicBez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>
                <a:off x="4565903" y="2173074"/>
                <a:ext cx="201200" cy="220114"/>
                <a:chOff x="10279063" y="681038"/>
                <a:chExt cx="1397000" cy="1506538"/>
              </a:xfrm>
            </p:grpSpPr>
            <p:sp>
              <p:nvSpPr>
                <p:cNvPr id="27" name="Freeform 38"/>
                <p:cNvSpPr>
                  <a:spLocks noEditPoints="1"/>
                </p:cNvSpPr>
                <p:nvPr/>
              </p:nvSpPr>
              <p:spPr bwMode="auto">
                <a:xfrm>
                  <a:off x="10279063" y="681038"/>
                  <a:ext cx="1397000" cy="1038225"/>
                </a:xfrm>
                <a:custGeom>
                  <a:avLst/>
                  <a:gdLst>
                    <a:gd name="T0" fmla="*/ 83 w 489"/>
                    <a:gd name="T1" fmla="*/ 363 h 363"/>
                    <a:gd name="T2" fmla="*/ 0 w 489"/>
                    <a:gd name="T3" fmla="*/ 280 h 363"/>
                    <a:gd name="T4" fmla="*/ 0 w 489"/>
                    <a:gd name="T5" fmla="*/ 280 h 363"/>
                    <a:gd name="T6" fmla="*/ 0 w 489"/>
                    <a:gd name="T7" fmla="*/ 83 h 363"/>
                    <a:gd name="T8" fmla="*/ 83 w 489"/>
                    <a:gd name="T9" fmla="*/ 0 h 363"/>
                    <a:gd name="T10" fmla="*/ 83 w 489"/>
                    <a:gd name="T11" fmla="*/ 0 h 363"/>
                    <a:gd name="T12" fmla="*/ 406 w 489"/>
                    <a:gd name="T13" fmla="*/ 0 h 363"/>
                    <a:gd name="T14" fmla="*/ 489 w 489"/>
                    <a:gd name="T15" fmla="*/ 83 h 363"/>
                    <a:gd name="T16" fmla="*/ 489 w 489"/>
                    <a:gd name="T17" fmla="*/ 83 h 363"/>
                    <a:gd name="T18" fmla="*/ 489 w 489"/>
                    <a:gd name="T19" fmla="*/ 280 h 363"/>
                    <a:gd name="T20" fmla="*/ 406 w 489"/>
                    <a:gd name="T21" fmla="*/ 363 h 363"/>
                    <a:gd name="T22" fmla="*/ 406 w 489"/>
                    <a:gd name="T23" fmla="*/ 363 h 363"/>
                    <a:gd name="T24" fmla="*/ 83 w 489"/>
                    <a:gd name="T25" fmla="*/ 363 h 363"/>
                    <a:gd name="T26" fmla="*/ 43 w 489"/>
                    <a:gd name="T27" fmla="*/ 83 h 363"/>
                    <a:gd name="T28" fmla="*/ 43 w 489"/>
                    <a:gd name="T29" fmla="*/ 280 h 363"/>
                    <a:gd name="T30" fmla="*/ 83 w 489"/>
                    <a:gd name="T31" fmla="*/ 320 h 363"/>
                    <a:gd name="T32" fmla="*/ 83 w 489"/>
                    <a:gd name="T33" fmla="*/ 320 h 363"/>
                    <a:gd name="T34" fmla="*/ 406 w 489"/>
                    <a:gd name="T35" fmla="*/ 320 h 363"/>
                    <a:gd name="T36" fmla="*/ 446 w 489"/>
                    <a:gd name="T37" fmla="*/ 280 h 363"/>
                    <a:gd name="T38" fmla="*/ 446 w 489"/>
                    <a:gd name="T39" fmla="*/ 280 h 363"/>
                    <a:gd name="T40" fmla="*/ 446 w 489"/>
                    <a:gd name="T41" fmla="*/ 83 h 363"/>
                    <a:gd name="T42" fmla="*/ 406 w 489"/>
                    <a:gd name="T43" fmla="*/ 43 h 363"/>
                    <a:gd name="T44" fmla="*/ 406 w 489"/>
                    <a:gd name="T45" fmla="*/ 43 h 363"/>
                    <a:gd name="T46" fmla="*/ 83 w 489"/>
                    <a:gd name="T47" fmla="*/ 43 h 363"/>
                    <a:gd name="T48" fmla="*/ 43 w 489"/>
                    <a:gd name="T49" fmla="*/ 83 h 3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489" h="363">
                      <a:moveTo>
                        <a:pt x="83" y="363"/>
                      </a:moveTo>
                      <a:cubicBezTo>
                        <a:pt x="37" y="363"/>
                        <a:pt x="0" y="326"/>
                        <a:pt x="0" y="280"/>
                      </a:cubicBezTo>
                      <a:cubicBezTo>
                        <a:pt x="0" y="280"/>
                        <a:pt x="0" y="280"/>
                        <a:pt x="0" y="280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0" y="38"/>
                        <a:pt x="37" y="0"/>
                        <a:pt x="83" y="0"/>
                      </a:cubicBezTo>
                      <a:cubicBezTo>
                        <a:pt x="83" y="0"/>
                        <a:pt x="83" y="0"/>
                        <a:pt x="83" y="0"/>
                      </a:cubicBezTo>
                      <a:cubicBezTo>
                        <a:pt x="406" y="0"/>
                        <a:pt x="406" y="0"/>
                        <a:pt x="406" y="0"/>
                      </a:cubicBezTo>
                      <a:cubicBezTo>
                        <a:pt x="451" y="0"/>
                        <a:pt x="489" y="38"/>
                        <a:pt x="489" y="83"/>
                      </a:cubicBezTo>
                      <a:cubicBezTo>
                        <a:pt x="489" y="83"/>
                        <a:pt x="489" y="83"/>
                        <a:pt x="489" y="83"/>
                      </a:cubicBezTo>
                      <a:cubicBezTo>
                        <a:pt x="489" y="280"/>
                        <a:pt x="489" y="280"/>
                        <a:pt x="489" y="280"/>
                      </a:cubicBezTo>
                      <a:cubicBezTo>
                        <a:pt x="489" y="326"/>
                        <a:pt x="451" y="363"/>
                        <a:pt x="406" y="363"/>
                      </a:cubicBezTo>
                      <a:cubicBezTo>
                        <a:pt x="406" y="363"/>
                        <a:pt x="406" y="363"/>
                        <a:pt x="406" y="363"/>
                      </a:cubicBezTo>
                      <a:cubicBezTo>
                        <a:pt x="83" y="363"/>
                        <a:pt x="83" y="363"/>
                        <a:pt x="83" y="363"/>
                      </a:cubicBezTo>
                      <a:close/>
                      <a:moveTo>
                        <a:pt x="43" y="83"/>
                      </a:moveTo>
                      <a:cubicBezTo>
                        <a:pt x="43" y="280"/>
                        <a:pt x="43" y="280"/>
                        <a:pt x="43" y="280"/>
                      </a:cubicBezTo>
                      <a:cubicBezTo>
                        <a:pt x="43" y="302"/>
                        <a:pt x="61" y="320"/>
                        <a:pt x="83" y="320"/>
                      </a:cubicBezTo>
                      <a:cubicBezTo>
                        <a:pt x="83" y="320"/>
                        <a:pt x="83" y="320"/>
                        <a:pt x="83" y="320"/>
                      </a:cubicBezTo>
                      <a:cubicBezTo>
                        <a:pt x="406" y="320"/>
                        <a:pt x="406" y="320"/>
                        <a:pt x="406" y="320"/>
                      </a:cubicBezTo>
                      <a:cubicBezTo>
                        <a:pt x="428" y="320"/>
                        <a:pt x="446" y="302"/>
                        <a:pt x="446" y="280"/>
                      </a:cubicBezTo>
                      <a:cubicBezTo>
                        <a:pt x="446" y="280"/>
                        <a:pt x="446" y="280"/>
                        <a:pt x="446" y="280"/>
                      </a:cubicBezTo>
                      <a:cubicBezTo>
                        <a:pt x="446" y="83"/>
                        <a:pt x="446" y="83"/>
                        <a:pt x="446" y="83"/>
                      </a:cubicBezTo>
                      <a:cubicBezTo>
                        <a:pt x="446" y="61"/>
                        <a:pt x="428" y="43"/>
                        <a:pt x="406" y="43"/>
                      </a:cubicBezTo>
                      <a:cubicBezTo>
                        <a:pt x="406" y="43"/>
                        <a:pt x="406" y="43"/>
                        <a:pt x="406" y="43"/>
                      </a:cubicBezTo>
                      <a:cubicBezTo>
                        <a:pt x="83" y="43"/>
                        <a:pt x="83" y="43"/>
                        <a:pt x="83" y="43"/>
                      </a:cubicBezTo>
                      <a:cubicBezTo>
                        <a:pt x="61" y="43"/>
                        <a:pt x="43" y="61"/>
                        <a:pt x="43" y="83"/>
                      </a:cubicBez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28" name="Freeform 39"/>
                <p:cNvSpPr>
                  <a:spLocks/>
                </p:cNvSpPr>
                <p:nvPr/>
              </p:nvSpPr>
              <p:spPr bwMode="auto">
                <a:xfrm>
                  <a:off x="10655300" y="1741488"/>
                  <a:ext cx="639763" cy="446088"/>
                </a:xfrm>
                <a:custGeom>
                  <a:avLst/>
                  <a:gdLst>
                    <a:gd name="T0" fmla="*/ 219 w 224"/>
                    <a:gd name="T1" fmla="*/ 119 h 156"/>
                    <a:gd name="T2" fmla="*/ 130 w 224"/>
                    <a:gd name="T3" fmla="*/ 15 h 156"/>
                    <a:gd name="T4" fmla="*/ 112 w 224"/>
                    <a:gd name="T5" fmla="*/ 0 h 156"/>
                    <a:gd name="T6" fmla="*/ 95 w 224"/>
                    <a:gd name="T7" fmla="*/ 15 h 156"/>
                    <a:gd name="T8" fmla="*/ 6 w 224"/>
                    <a:gd name="T9" fmla="*/ 119 h 156"/>
                    <a:gd name="T10" fmla="*/ 8 w 224"/>
                    <a:gd name="T11" fmla="*/ 140 h 156"/>
                    <a:gd name="T12" fmla="*/ 30 w 224"/>
                    <a:gd name="T13" fmla="*/ 138 h 156"/>
                    <a:gd name="T14" fmla="*/ 96 w 224"/>
                    <a:gd name="T15" fmla="*/ 64 h 156"/>
                    <a:gd name="T16" fmla="*/ 96 w 224"/>
                    <a:gd name="T17" fmla="*/ 140 h 156"/>
                    <a:gd name="T18" fmla="*/ 112 w 224"/>
                    <a:gd name="T19" fmla="*/ 156 h 156"/>
                    <a:gd name="T20" fmla="*/ 129 w 224"/>
                    <a:gd name="T21" fmla="*/ 140 h 156"/>
                    <a:gd name="T22" fmla="*/ 129 w 224"/>
                    <a:gd name="T23" fmla="*/ 64 h 156"/>
                    <a:gd name="T24" fmla="*/ 195 w 224"/>
                    <a:gd name="T25" fmla="*/ 138 h 156"/>
                    <a:gd name="T26" fmla="*/ 216 w 224"/>
                    <a:gd name="T27" fmla="*/ 140 h 156"/>
                    <a:gd name="T28" fmla="*/ 219 w 224"/>
                    <a:gd name="T29" fmla="*/ 119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24" h="156">
                      <a:moveTo>
                        <a:pt x="219" y="119"/>
                      </a:moveTo>
                      <a:cubicBezTo>
                        <a:pt x="130" y="15"/>
                        <a:pt x="130" y="15"/>
                        <a:pt x="130" y="15"/>
                      </a:cubicBezTo>
                      <a:cubicBezTo>
                        <a:pt x="130" y="15"/>
                        <a:pt x="118" y="0"/>
                        <a:pt x="112" y="0"/>
                      </a:cubicBezTo>
                      <a:cubicBezTo>
                        <a:pt x="107" y="0"/>
                        <a:pt x="95" y="15"/>
                        <a:pt x="95" y="15"/>
                      </a:cubicBezTo>
                      <a:cubicBezTo>
                        <a:pt x="6" y="119"/>
                        <a:pt x="6" y="119"/>
                        <a:pt x="6" y="119"/>
                      </a:cubicBezTo>
                      <a:cubicBezTo>
                        <a:pt x="0" y="126"/>
                        <a:pt x="2" y="135"/>
                        <a:pt x="8" y="140"/>
                      </a:cubicBezTo>
                      <a:cubicBezTo>
                        <a:pt x="15" y="146"/>
                        <a:pt x="25" y="144"/>
                        <a:pt x="30" y="138"/>
                      </a:cubicBezTo>
                      <a:cubicBezTo>
                        <a:pt x="96" y="64"/>
                        <a:pt x="96" y="64"/>
                        <a:pt x="96" y="64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96" y="149"/>
                        <a:pt x="103" y="156"/>
                        <a:pt x="112" y="156"/>
                      </a:cubicBezTo>
                      <a:cubicBezTo>
                        <a:pt x="121" y="156"/>
                        <a:pt x="129" y="149"/>
                        <a:pt x="129" y="140"/>
                      </a:cubicBezTo>
                      <a:cubicBezTo>
                        <a:pt x="129" y="64"/>
                        <a:pt x="129" y="64"/>
                        <a:pt x="129" y="64"/>
                      </a:cubicBezTo>
                      <a:cubicBezTo>
                        <a:pt x="195" y="138"/>
                        <a:pt x="195" y="138"/>
                        <a:pt x="195" y="138"/>
                      </a:cubicBezTo>
                      <a:cubicBezTo>
                        <a:pt x="200" y="144"/>
                        <a:pt x="210" y="146"/>
                        <a:pt x="216" y="140"/>
                      </a:cubicBezTo>
                      <a:cubicBezTo>
                        <a:pt x="223" y="135"/>
                        <a:pt x="224" y="126"/>
                        <a:pt x="219" y="119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29" name="Freeform 40"/>
                <p:cNvSpPr>
                  <a:spLocks/>
                </p:cNvSpPr>
                <p:nvPr/>
              </p:nvSpPr>
              <p:spPr bwMode="auto">
                <a:xfrm>
                  <a:off x="10493375" y="952501"/>
                  <a:ext cx="968375" cy="503238"/>
                </a:xfrm>
                <a:custGeom>
                  <a:avLst/>
                  <a:gdLst>
                    <a:gd name="T0" fmla="*/ 3 w 339"/>
                    <a:gd name="T1" fmla="*/ 169 h 176"/>
                    <a:gd name="T2" fmla="*/ 4 w 339"/>
                    <a:gd name="T3" fmla="*/ 155 h 176"/>
                    <a:gd name="T4" fmla="*/ 4 w 339"/>
                    <a:gd name="T5" fmla="*/ 155 h 176"/>
                    <a:gd name="T6" fmla="*/ 57 w 339"/>
                    <a:gd name="T7" fmla="*/ 102 h 176"/>
                    <a:gd name="T8" fmla="*/ 66 w 339"/>
                    <a:gd name="T9" fmla="*/ 99 h 176"/>
                    <a:gd name="T10" fmla="*/ 66 w 339"/>
                    <a:gd name="T11" fmla="*/ 99 h 176"/>
                    <a:gd name="T12" fmla="*/ 72 w 339"/>
                    <a:gd name="T13" fmla="*/ 105 h 176"/>
                    <a:gd name="T14" fmla="*/ 72 w 339"/>
                    <a:gd name="T15" fmla="*/ 105 h 176"/>
                    <a:gd name="T16" fmla="*/ 83 w 339"/>
                    <a:gd name="T17" fmla="*/ 144 h 176"/>
                    <a:gd name="T18" fmla="*/ 166 w 339"/>
                    <a:gd name="T19" fmla="*/ 12 h 176"/>
                    <a:gd name="T20" fmla="*/ 176 w 339"/>
                    <a:gd name="T21" fmla="*/ 7 h 176"/>
                    <a:gd name="T22" fmla="*/ 176 w 339"/>
                    <a:gd name="T23" fmla="*/ 7 h 176"/>
                    <a:gd name="T24" fmla="*/ 182 w 339"/>
                    <a:gd name="T25" fmla="*/ 16 h 176"/>
                    <a:gd name="T26" fmla="*/ 182 w 339"/>
                    <a:gd name="T27" fmla="*/ 16 h 176"/>
                    <a:gd name="T28" fmla="*/ 181 w 339"/>
                    <a:gd name="T29" fmla="*/ 99 h 176"/>
                    <a:gd name="T30" fmla="*/ 221 w 339"/>
                    <a:gd name="T31" fmla="*/ 59 h 176"/>
                    <a:gd name="T32" fmla="*/ 228 w 339"/>
                    <a:gd name="T33" fmla="*/ 57 h 176"/>
                    <a:gd name="T34" fmla="*/ 228 w 339"/>
                    <a:gd name="T35" fmla="*/ 57 h 176"/>
                    <a:gd name="T36" fmla="*/ 234 w 339"/>
                    <a:gd name="T37" fmla="*/ 61 h 176"/>
                    <a:gd name="T38" fmla="*/ 234 w 339"/>
                    <a:gd name="T39" fmla="*/ 61 h 176"/>
                    <a:gd name="T40" fmla="*/ 246 w 339"/>
                    <a:gd name="T41" fmla="*/ 84 h 176"/>
                    <a:gd name="T42" fmla="*/ 322 w 339"/>
                    <a:gd name="T43" fmla="*/ 5 h 176"/>
                    <a:gd name="T44" fmla="*/ 335 w 339"/>
                    <a:gd name="T45" fmla="*/ 4 h 176"/>
                    <a:gd name="T46" fmla="*/ 335 w 339"/>
                    <a:gd name="T47" fmla="*/ 4 h 176"/>
                    <a:gd name="T48" fmla="*/ 335 w 339"/>
                    <a:gd name="T49" fmla="*/ 18 h 176"/>
                    <a:gd name="T50" fmla="*/ 335 w 339"/>
                    <a:gd name="T51" fmla="*/ 18 h 176"/>
                    <a:gd name="T52" fmla="*/ 251 w 339"/>
                    <a:gd name="T53" fmla="*/ 106 h 176"/>
                    <a:gd name="T54" fmla="*/ 243 w 339"/>
                    <a:gd name="T55" fmla="*/ 110 h 176"/>
                    <a:gd name="T56" fmla="*/ 243 w 339"/>
                    <a:gd name="T57" fmla="*/ 110 h 176"/>
                    <a:gd name="T58" fmla="*/ 236 w 339"/>
                    <a:gd name="T59" fmla="*/ 106 h 176"/>
                    <a:gd name="T60" fmla="*/ 236 w 339"/>
                    <a:gd name="T61" fmla="*/ 106 h 176"/>
                    <a:gd name="T62" fmla="*/ 224 w 339"/>
                    <a:gd name="T63" fmla="*/ 81 h 176"/>
                    <a:gd name="T64" fmla="*/ 177 w 339"/>
                    <a:gd name="T65" fmla="*/ 126 h 176"/>
                    <a:gd name="T66" fmla="*/ 168 w 339"/>
                    <a:gd name="T67" fmla="*/ 127 h 176"/>
                    <a:gd name="T68" fmla="*/ 168 w 339"/>
                    <a:gd name="T69" fmla="*/ 127 h 176"/>
                    <a:gd name="T70" fmla="*/ 163 w 339"/>
                    <a:gd name="T71" fmla="*/ 119 h 176"/>
                    <a:gd name="T72" fmla="*/ 163 w 339"/>
                    <a:gd name="T73" fmla="*/ 119 h 176"/>
                    <a:gd name="T74" fmla="*/ 164 w 339"/>
                    <a:gd name="T75" fmla="*/ 49 h 176"/>
                    <a:gd name="T76" fmla="*/ 88 w 339"/>
                    <a:gd name="T77" fmla="*/ 171 h 176"/>
                    <a:gd name="T78" fmla="*/ 79 w 339"/>
                    <a:gd name="T79" fmla="*/ 176 h 176"/>
                    <a:gd name="T80" fmla="*/ 79 w 339"/>
                    <a:gd name="T81" fmla="*/ 176 h 176"/>
                    <a:gd name="T82" fmla="*/ 71 w 339"/>
                    <a:gd name="T83" fmla="*/ 170 h 176"/>
                    <a:gd name="T84" fmla="*/ 71 w 339"/>
                    <a:gd name="T85" fmla="*/ 170 h 176"/>
                    <a:gd name="T86" fmla="*/ 59 w 339"/>
                    <a:gd name="T87" fmla="*/ 126 h 176"/>
                    <a:gd name="T88" fmla="*/ 16 w 339"/>
                    <a:gd name="T89" fmla="*/ 170 h 176"/>
                    <a:gd name="T90" fmla="*/ 16 w 339"/>
                    <a:gd name="T91" fmla="*/ 170 h 176"/>
                    <a:gd name="T92" fmla="*/ 7 w 339"/>
                    <a:gd name="T93" fmla="*/ 172 h 176"/>
                    <a:gd name="T94" fmla="*/ 7 w 339"/>
                    <a:gd name="T95" fmla="*/ 172 h 176"/>
                    <a:gd name="T96" fmla="*/ 3 w 339"/>
                    <a:gd name="T97" fmla="*/ 169 h 1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339" h="176">
                      <a:moveTo>
                        <a:pt x="3" y="169"/>
                      </a:moveTo>
                      <a:cubicBezTo>
                        <a:pt x="0" y="166"/>
                        <a:pt x="0" y="159"/>
                        <a:pt x="4" y="155"/>
                      </a:cubicBezTo>
                      <a:cubicBezTo>
                        <a:pt x="4" y="155"/>
                        <a:pt x="4" y="155"/>
                        <a:pt x="4" y="155"/>
                      </a:cubicBezTo>
                      <a:cubicBezTo>
                        <a:pt x="57" y="102"/>
                        <a:pt x="57" y="102"/>
                        <a:pt x="57" y="102"/>
                      </a:cubicBezTo>
                      <a:cubicBezTo>
                        <a:pt x="60" y="99"/>
                        <a:pt x="63" y="98"/>
                        <a:pt x="66" y="99"/>
                      </a:cubicBezTo>
                      <a:cubicBezTo>
                        <a:pt x="66" y="99"/>
                        <a:pt x="66" y="99"/>
                        <a:pt x="66" y="99"/>
                      </a:cubicBezTo>
                      <a:cubicBezTo>
                        <a:pt x="69" y="100"/>
                        <a:pt x="71" y="102"/>
                        <a:pt x="72" y="105"/>
                      </a:cubicBezTo>
                      <a:cubicBezTo>
                        <a:pt x="72" y="105"/>
                        <a:pt x="72" y="105"/>
                        <a:pt x="72" y="105"/>
                      </a:cubicBezTo>
                      <a:cubicBezTo>
                        <a:pt x="83" y="144"/>
                        <a:pt x="83" y="144"/>
                        <a:pt x="83" y="144"/>
                      </a:cubicBezTo>
                      <a:cubicBezTo>
                        <a:pt x="166" y="12"/>
                        <a:pt x="166" y="12"/>
                        <a:pt x="166" y="12"/>
                      </a:cubicBezTo>
                      <a:cubicBezTo>
                        <a:pt x="168" y="8"/>
                        <a:pt x="172" y="6"/>
                        <a:pt x="176" y="7"/>
                      </a:cubicBezTo>
                      <a:cubicBezTo>
                        <a:pt x="176" y="7"/>
                        <a:pt x="176" y="7"/>
                        <a:pt x="176" y="7"/>
                      </a:cubicBezTo>
                      <a:cubicBezTo>
                        <a:pt x="180" y="8"/>
                        <a:pt x="182" y="12"/>
                        <a:pt x="182" y="16"/>
                      </a:cubicBezTo>
                      <a:cubicBezTo>
                        <a:pt x="182" y="16"/>
                        <a:pt x="182" y="16"/>
                        <a:pt x="182" y="16"/>
                      </a:cubicBezTo>
                      <a:cubicBezTo>
                        <a:pt x="181" y="99"/>
                        <a:pt x="181" y="99"/>
                        <a:pt x="181" y="99"/>
                      </a:cubicBezTo>
                      <a:cubicBezTo>
                        <a:pt x="221" y="59"/>
                        <a:pt x="221" y="59"/>
                        <a:pt x="221" y="59"/>
                      </a:cubicBezTo>
                      <a:cubicBezTo>
                        <a:pt x="223" y="57"/>
                        <a:pt x="226" y="57"/>
                        <a:pt x="228" y="57"/>
                      </a:cubicBezTo>
                      <a:cubicBezTo>
                        <a:pt x="228" y="57"/>
                        <a:pt x="228" y="57"/>
                        <a:pt x="228" y="57"/>
                      </a:cubicBezTo>
                      <a:cubicBezTo>
                        <a:pt x="231" y="58"/>
                        <a:pt x="233" y="59"/>
                        <a:pt x="234" y="61"/>
                      </a:cubicBezTo>
                      <a:cubicBezTo>
                        <a:pt x="234" y="61"/>
                        <a:pt x="234" y="61"/>
                        <a:pt x="234" y="61"/>
                      </a:cubicBezTo>
                      <a:cubicBezTo>
                        <a:pt x="246" y="84"/>
                        <a:pt x="246" y="84"/>
                        <a:pt x="246" y="84"/>
                      </a:cubicBezTo>
                      <a:cubicBezTo>
                        <a:pt x="322" y="5"/>
                        <a:pt x="322" y="5"/>
                        <a:pt x="322" y="5"/>
                      </a:cubicBezTo>
                      <a:cubicBezTo>
                        <a:pt x="326" y="1"/>
                        <a:pt x="331" y="0"/>
                        <a:pt x="335" y="4"/>
                      </a:cubicBezTo>
                      <a:cubicBezTo>
                        <a:pt x="335" y="4"/>
                        <a:pt x="335" y="4"/>
                        <a:pt x="335" y="4"/>
                      </a:cubicBezTo>
                      <a:cubicBezTo>
                        <a:pt x="339" y="8"/>
                        <a:pt x="339" y="14"/>
                        <a:pt x="335" y="18"/>
                      </a:cubicBezTo>
                      <a:cubicBezTo>
                        <a:pt x="335" y="18"/>
                        <a:pt x="335" y="18"/>
                        <a:pt x="335" y="18"/>
                      </a:cubicBezTo>
                      <a:cubicBezTo>
                        <a:pt x="251" y="106"/>
                        <a:pt x="251" y="106"/>
                        <a:pt x="251" y="106"/>
                      </a:cubicBezTo>
                      <a:cubicBezTo>
                        <a:pt x="249" y="109"/>
                        <a:pt x="246" y="110"/>
                        <a:pt x="243" y="110"/>
                      </a:cubicBezTo>
                      <a:cubicBezTo>
                        <a:pt x="243" y="110"/>
                        <a:pt x="243" y="110"/>
                        <a:pt x="243" y="110"/>
                      </a:cubicBezTo>
                      <a:cubicBezTo>
                        <a:pt x="240" y="110"/>
                        <a:pt x="238" y="108"/>
                        <a:pt x="236" y="106"/>
                      </a:cubicBezTo>
                      <a:cubicBezTo>
                        <a:pt x="236" y="106"/>
                        <a:pt x="236" y="106"/>
                        <a:pt x="236" y="106"/>
                      </a:cubicBezTo>
                      <a:cubicBezTo>
                        <a:pt x="224" y="81"/>
                        <a:pt x="224" y="81"/>
                        <a:pt x="224" y="81"/>
                      </a:cubicBezTo>
                      <a:cubicBezTo>
                        <a:pt x="177" y="126"/>
                        <a:pt x="177" y="126"/>
                        <a:pt x="177" y="126"/>
                      </a:cubicBezTo>
                      <a:cubicBezTo>
                        <a:pt x="174" y="128"/>
                        <a:pt x="171" y="129"/>
                        <a:pt x="168" y="127"/>
                      </a:cubicBezTo>
                      <a:cubicBezTo>
                        <a:pt x="168" y="127"/>
                        <a:pt x="168" y="127"/>
                        <a:pt x="168" y="127"/>
                      </a:cubicBezTo>
                      <a:cubicBezTo>
                        <a:pt x="165" y="126"/>
                        <a:pt x="163" y="123"/>
                        <a:pt x="163" y="119"/>
                      </a:cubicBezTo>
                      <a:cubicBezTo>
                        <a:pt x="163" y="119"/>
                        <a:pt x="163" y="119"/>
                        <a:pt x="163" y="119"/>
                      </a:cubicBezTo>
                      <a:cubicBezTo>
                        <a:pt x="164" y="49"/>
                        <a:pt x="164" y="49"/>
                        <a:pt x="164" y="49"/>
                      </a:cubicBezTo>
                      <a:cubicBezTo>
                        <a:pt x="88" y="171"/>
                        <a:pt x="88" y="171"/>
                        <a:pt x="88" y="171"/>
                      </a:cubicBezTo>
                      <a:cubicBezTo>
                        <a:pt x="86" y="174"/>
                        <a:pt x="82" y="176"/>
                        <a:pt x="79" y="176"/>
                      </a:cubicBezTo>
                      <a:cubicBezTo>
                        <a:pt x="79" y="176"/>
                        <a:pt x="79" y="176"/>
                        <a:pt x="79" y="176"/>
                      </a:cubicBezTo>
                      <a:cubicBezTo>
                        <a:pt x="75" y="176"/>
                        <a:pt x="72" y="173"/>
                        <a:pt x="71" y="170"/>
                      </a:cubicBezTo>
                      <a:cubicBezTo>
                        <a:pt x="71" y="170"/>
                        <a:pt x="71" y="170"/>
                        <a:pt x="71" y="170"/>
                      </a:cubicBezTo>
                      <a:cubicBezTo>
                        <a:pt x="59" y="126"/>
                        <a:pt x="59" y="126"/>
                        <a:pt x="59" y="126"/>
                      </a:cubicBezTo>
                      <a:cubicBezTo>
                        <a:pt x="16" y="170"/>
                        <a:pt x="16" y="170"/>
                        <a:pt x="16" y="170"/>
                      </a:cubicBezTo>
                      <a:cubicBezTo>
                        <a:pt x="16" y="170"/>
                        <a:pt x="16" y="170"/>
                        <a:pt x="16" y="170"/>
                      </a:cubicBezTo>
                      <a:cubicBezTo>
                        <a:pt x="14" y="172"/>
                        <a:pt x="10" y="173"/>
                        <a:pt x="7" y="172"/>
                      </a:cubicBezTo>
                      <a:cubicBezTo>
                        <a:pt x="7" y="172"/>
                        <a:pt x="7" y="172"/>
                        <a:pt x="7" y="172"/>
                      </a:cubicBezTo>
                      <a:cubicBezTo>
                        <a:pt x="6" y="172"/>
                        <a:pt x="4" y="171"/>
                        <a:pt x="3" y="169"/>
                      </a:cubicBez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4454247" y="3605104"/>
                <a:ext cx="208613" cy="240088"/>
                <a:chOff x="2805113" y="2673350"/>
                <a:chExt cx="1487488" cy="1687513"/>
              </a:xfrm>
            </p:grpSpPr>
            <p:sp>
              <p:nvSpPr>
                <p:cNvPr id="23" name="Freeform 53"/>
                <p:cNvSpPr>
                  <a:spLocks/>
                </p:cNvSpPr>
                <p:nvPr/>
              </p:nvSpPr>
              <p:spPr bwMode="auto">
                <a:xfrm>
                  <a:off x="2989263" y="2673350"/>
                  <a:ext cx="547688" cy="542925"/>
                </a:xfrm>
                <a:custGeom>
                  <a:avLst/>
                  <a:gdLst>
                    <a:gd name="T0" fmla="*/ 113 w 345"/>
                    <a:gd name="T1" fmla="*/ 342 h 342"/>
                    <a:gd name="T2" fmla="*/ 0 w 345"/>
                    <a:gd name="T3" fmla="*/ 290 h 342"/>
                    <a:gd name="T4" fmla="*/ 113 w 345"/>
                    <a:gd name="T5" fmla="*/ 246 h 342"/>
                    <a:gd name="T6" fmla="*/ 2 w 345"/>
                    <a:gd name="T7" fmla="*/ 111 h 342"/>
                    <a:gd name="T8" fmla="*/ 202 w 345"/>
                    <a:gd name="T9" fmla="*/ 155 h 342"/>
                    <a:gd name="T10" fmla="*/ 195 w 345"/>
                    <a:gd name="T11" fmla="*/ 31 h 342"/>
                    <a:gd name="T12" fmla="*/ 267 w 345"/>
                    <a:gd name="T13" fmla="*/ 114 h 342"/>
                    <a:gd name="T14" fmla="*/ 326 w 345"/>
                    <a:gd name="T15" fmla="*/ 0 h 342"/>
                    <a:gd name="T16" fmla="*/ 345 w 345"/>
                    <a:gd name="T17" fmla="*/ 146 h 342"/>
                    <a:gd name="T18" fmla="*/ 315 w 345"/>
                    <a:gd name="T19" fmla="*/ 64 h 342"/>
                    <a:gd name="T20" fmla="*/ 278 w 345"/>
                    <a:gd name="T21" fmla="*/ 160 h 342"/>
                    <a:gd name="T22" fmla="*/ 213 w 345"/>
                    <a:gd name="T23" fmla="*/ 75 h 342"/>
                    <a:gd name="T24" fmla="*/ 223 w 345"/>
                    <a:gd name="T25" fmla="*/ 185 h 342"/>
                    <a:gd name="T26" fmla="*/ 48 w 345"/>
                    <a:gd name="T27" fmla="*/ 140 h 342"/>
                    <a:gd name="T28" fmla="*/ 143 w 345"/>
                    <a:gd name="T29" fmla="*/ 260 h 342"/>
                    <a:gd name="T30" fmla="*/ 32 w 345"/>
                    <a:gd name="T31" fmla="*/ 288 h 342"/>
                    <a:gd name="T32" fmla="*/ 113 w 345"/>
                    <a:gd name="T33" fmla="*/ 342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45" h="342">
                      <a:moveTo>
                        <a:pt x="113" y="342"/>
                      </a:moveTo>
                      <a:lnTo>
                        <a:pt x="0" y="290"/>
                      </a:lnTo>
                      <a:lnTo>
                        <a:pt x="113" y="246"/>
                      </a:lnTo>
                      <a:lnTo>
                        <a:pt x="2" y="111"/>
                      </a:lnTo>
                      <a:lnTo>
                        <a:pt x="202" y="155"/>
                      </a:lnTo>
                      <a:lnTo>
                        <a:pt x="195" y="31"/>
                      </a:lnTo>
                      <a:lnTo>
                        <a:pt x="267" y="114"/>
                      </a:lnTo>
                      <a:lnTo>
                        <a:pt x="326" y="0"/>
                      </a:lnTo>
                      <a:lnTo>
                        <a:pt x="345" y="146"/>
                      </a:lnTo>
                      <a:lnTo>
                        <a:pt x="315" y="64"/>
                      </a:lnTo>
                      <a:lnTo>
                        <a:pt x="278" y="160"/>
                      </a:lnTo>
                      <a:lnTo>
                        <a:pt x="213" y="75"/>
                      </a:lnTo>
                      <a:lnTo>
                        <a:pt x="223" y="185"/>
                      </a:lnTo>
                      <a:lnTo>
                        <a:pt x="48" y="140"/>
                      </a:lnTo>
                      <a:lnTo>
                        <a:pt x="143" y="260"/>
                      </a:lnTo>
                      <a:lnTo>
                        <a:pt x="32" y="288"/>
                      </a:lnTo>
                      <a:lnTo>
                        <a:pt x="113" y="342"/>
                      </a:lnTo>
                      <a:close/>
                    </a:path>
                  </a:pathLst>
                </a:custGeom>
                <a:solidFill>
                  <a:srgbClr val="A6C84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24" name="Freeform 54"/>
                <p:cNvSpPr>
                  <a:spLocks/>
                </p:cNvSpPr>
                <p:nvPr/>
              </p:nvSpPr>
              <p:spPr bwMode="auto">
                <a:xfrm>
                  <a:off x="3848101" y="2895600"/>
                  <a:ext cx="196850" cy="196850"/>
                </a:xfrm>
                <a:custGeom>
                  <a:avLst/>
                  <a:gdLst>
                    <a:gd name="T0" fmla="*/ 7 w 67"/>
                    <a:gd name="T1" fmla="*/ 21 h 67"/>
                    <a:gd name="T2" fmla="*/ 47 w 67"/>
                    <a:gd name="T3" fmla="*/ 7 h 67"/>
                    <a:gd name="T4" fmla="*/ 60 w 67"/>
                    <a:gd name="T5" fmla="*/ 46 h 67"/>
                    <a:gd name="T6" fmla="*/ 21 w 67"/>
                    <a:gd name="T7" fmla="*/ 60 h 67"/>
                    <a:gd name="T8" fmla="*/ 7 w 67"/>
                    <a:gd name="T9" fmla="*/ 2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7">
                      <a:moveTo>
                        <a:pt x="7" y="21"/>
                      </a:moveTo>
                      <a:cubicBezTo>
                        <a:pt x="14" y="6"/>
                        <a:pt x="32" y="0"/>
                        <a:pt x="47" y="7"/>
                      </a:cubicBezTo>
                      <a:cubicBezTo>
                        <a:pt x="61" y="14"/>
                        <a:pt x="67" y="32"/>
                        <a:pt x="60" y="46"/>
                      </a:cubicBezTo>
                      <a:cubicBezTo>
                        <a:pt x="53" y="61"/>
                        <a:pt x="35" y="67"/>
                        <a:pt x="21" y="60"/>
                      </a:cubicBezTo>
                      <a:cubicBezTo>
                        <a:pt x="6" y="53"/>
                        <a:pt x="0" y="35"/>
                        <a:pt x="7" y="21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25" name="Freeform 55"/>
                <p:cNvSpPr>
                  <a:spLocks/>
                </p:cNvSpPr>
                <p:nvPr/>
              </p:nvSpPr>
              <p:spPr bwMode="auto">
                <a:xfrm>
                  <a:off x="3203576" y="4005263"/>
                  <a:ext cx="371475" cy="282575"/>
                </a:xfrm>
                <a:custGeom>
                  <a:avLst/>
                  <a:gdLst>
                    <a:gd name="T0" fmla="*/ 14 w 126"/>
                    <a:gd name="T1" fmla="*/ 0 h 96"/>
                    <a:gd name="T2" fmla="*/ 43 w 126"/>
                    <a:gd name="T3" fmla="*/ 82 h 96"/>
                    <a:gd name="T4" fmla="*/ 126 w 126"/>
                    <a:gd name="T5" fmla="*/ 54 h 96"/>
                    <a:gd name="T6" fmla="*/ 14 w 126"/>
                    <a:gd name="T7" fmla="*/ 0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6" h="96">
                      <a:moveTo>
                        <a:pt x="14" y="0"/>
                      </a:moveTo>
                      <a:cubicBezTo>
                        <a:pt x="0" y="30"/>
                        <a:pt x="13" y="67"/>
                        <a:pt x="43" y="82"/>
                      </a:cubicBezTo>
                      <a:cubicBezTo>
                        <a:pt x="74" y="96"/>
                        <a:pt x="110" y="84"/>
                        <a:pt x="126" y="54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23A3D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  <p:sp>
              <p:nvSpPr>
                <p:cNvPr id="26" name="Freeform 56"/>
                <p:cNvSpPr>
                  <a:spLocks noEditPoints="1"/>
                </p:cNvSpPr>
                <p:nvPr/>
              </p:nvSpPr>
              <p:spPr bwMode="auto">
                <a:xfrm>
                  <a:off x="2805113" y="2813050"/>
                  <a:ext cx="1487488" cy="1547813"/>
                </a:xfrm>
                <a:custGeom>
                  <a:avLst/>
                  <a:gdLst>
                    <a:gd name="T0" fmla="*/ 427 w 506"/>
                    <a:gd name="T1" fmla="*/ 505 h 527"/>
                    <a:gd name="T2" fmla="*/ 427 w 506"/>
                    <a:gd name="T3" fmla="*/ 505 h 527"/>
                    <a:gd name="T4" fmla="*/ 452 w 506"/>
                    <a:gd name="T5" fmla="*/ 320 h 527"/>
                    <a:gd name="T6" fmla="*/ 389 w 506"/>
                    <a:gd name="T7" fmla="*/ 61 h 527"/>
                    <a:gd name="T8" fmla="*/ 146 w 506"/>
                    <a:gd name="T9" fmla="*/ 172 h 527"/>
                    <a:gd name="T10" fmla="*/ 16 w 506"/>
                    <a:gd name="T11" fmla="*/ 306 h 527"/>
                    <a:gd name="T12" fmla="*/ 16 w 506"/>
                    <a:gd name="T13" fmla="*/ 306 h 527"/>
                    <a:gd name="T14" fmla="*/ 2 w 506"/>
                    <a:gd name="T15" fmla="*/ 311 h 527"/>
                    <a:gd name="T16" fmla="*/ 7 w 506"/>
                    <a:gd name="T17" fmla="*/ 324 h 527"/>
                    <a:gd name="T18" fmla="*/ 418 w 506"/>
                    <a:gd name="T19" fmla="*/ 524 h 527"/>
                    <a:gd name="T20" fmla="*/ 432 w 506"/>
                    <a:gd name="T21" fmla="*/ 519 h 527"/>
                    <a:gd name="T22" fmla="*/ 427 w 506"/>
                    <a:gd name="T23" fmla="*/ 505 h 527"/>
                    <a:gd name="T24" fmla="*/ 423 w 506"/>
                    <a:gd name="T25" fmla="*/ 128 h 527"/>
                    <a:gd name="T26" fmla="*/ 423 w 506"/>
                    <a:gd name="T27" fmla="*/ 128 h 527"/>
                    <a:gd name="T28" fmla="*/ 423 w 506"/>
                    <a:gd name="T29" fmla="*/ 114 h 527"/>
                    <a:gd name="T30" fmla="*/ 438 w 506"/>
                    <a:gd name="T31" fmla="*/ 114 h 527"/>
                    <a:gd name="T32" fmla="*/ 462 w 506"/>
                    <a:gd name="T33" fmla="*/ 160 h 527"/>
                    <a:gd name="T34" fmla="*/ 446 w 506"/>
                    <a:gd name="T35" fmla="*/ 292 h 527"/>
                    <a:gd name="T36" fmla="*/ 432 w 506"/>
                    <a:gd name="T37" fmla="*/ 297 h 527"/>
                    <a:gd name="T38" fmla="*/ 432 w 506"/>
                    <a:gd name="T39" fmla="*/ 297 h 527"/>
                    <a:gd name="T40" fmla="*/ 427 w 506"/>
                    <a:gd name="T41" fmla="*/ 283 h 527"/>
                    <a:gd name="T42" fmla="*/ 443 w 506"/>
                    <a:gd name="T43" fmla="*/ 171 h 527"/>
                    <a:gd name="T44" fmla="*/ 423 w 506"/>
                    <a:gd name="T45" fmla="*/ 128 h 527"/>
                    <a:gd name="T46" fmla="*/ 418 w 506"/>
                    <a:gd name="T47" fmla="*/ 324 h 527"/>
                    <a:gd name="T48" fmla="*/ 413 w 506"/>
                    <a:gd name="T49" fmla="*/ 309 h 527"/>
                    <a:gd name="T50" fmla="*/ 428 w 506"/>
                    <a:gd name="T51" fmla="*/ 304 h 527"/>
                    <a:gd name="T52" fmla="*/ 433 w 506"/>
                    <a:gd name="T53" fmla="*/ 319 h 527"/>
                    <a:gd name="T54" fmla="*/ 418 w 506"/>
                    <a:gd name="T55" fmla="*/ 324 h 5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506" h="527">
                      <a:moveTo>
                        <a:pt x="427" y="505"/>
                      </a:moveTo>
                      <a:cubicBezTo>
                        <a:pt x="427" y="505"/>
                        <a:pt x="427" y="505"/>
                        <a:pt x="427" y="505"/>
                      </a:cubicBezTo>
                      <a:cubicBezTo>
                        <a:pt x="418" y="492"/>
                        <a:pt x="393" y="440"/>
                        <a:pt x="452" y="320"/>
                      </a:cubicBezTo>
                      <a:cubicBezTo>
                        <a:pt x="506" y="210"/>
                        <a:pt x="502" y="106"/>
                        <a:pt x="389" y="61"/>
                      </a:cubicBezTo>
                      <a:cubicBezTo>
                        <a:pt x="284" y="0"/>
                        <a:pt x="199" y="62"/>
                        <a:pt x="146" y="172"/>
                      </a:cubicBezTo>
                      <a:cubicBezTo>
                        <a:pt x="89" y="292"/>
                        <a:pt x="32" y="305"/>
                        <a:pt x="16" y="306"/>
                      </a:cubicBezTo>
                      <a:cubicBezTo>
                        <a:pt x="16" y="306"/>
                        <a:pt x="16" y="306"/>
                        <a:pt x="16" y="306"/>
                      </a:cubicBezTo>
                      <a:cubicBezTo>
                        <a:pt x="11" y="303"/>
                        <a:pt x="5" y="305"/>
                        <a:pt x="2" y="311"/>
                      </a:cubicBezTo>
                      <a:cubicBezTo>
                        <a:pt x="0" y="316"/>
                        <a:pt x="2" y="322"/>
                        <a:pt x="7" y="324"/>
                      </a:cubicBezTo>
                      <a:cubicBezTo>
                        <a:pt x="418" y="524"/>
                        <a:pt x="418" y="524"/>
                        <a:pt x="418" y="524"/>
                      </a:cubicBezTo>
                      <a:cubicBezTo>
                        <a:pt x="424" y="527"/>
                        <a:pt x="430" y="524"/>
                        <a:pt x="432" y="519"/>
                      </a:cubicBezTo>
                      <a:cubicBezTo>
                        <a:pt x="435" y="514"/>
                        <a:pt x="433" y="508"/>
                        <a:pt x="427" y="505"/>
                      </a:cubicBezTo>
                      <a:close/>
                      <a:moveTo>
                        <a:pt x="423" y="128"/>
                      </a:moveTo>
                      <a:cubicBezTo>
                        <a:pt x="423" y="128"/>
                        <a:pt x="423" y="128"/>
                        <a:pt x="423" y="128"/>
                      </a:cubicBezTo>
                      <a:cubicBezTo>
                        <a:pt x="419" y="124"/>
                        <a:pt x="419" y="118"/>
                        <a:pt x="423" y="114"/>
                      </a:cubicBezTo>
                      <a:cubicBezTo>
                        <a:pt x="427" y="109"/>
                        <a:pt x="434" y="109"/>
                        <a:pt x="438" y="114"/>
                      </a:cubicBezTo>
                      <a:cubicBezTo>
                        <a:pt x="438" y="114"/>
                        <a:pt x="454" y="130"/>
                        <a:pt x="462" y="160"/>
                      </a:cubicBezTo>
                      <a:cubicBezTo>
                        <a:pt x="471" y="190"/>
                        <a:pt x="472" y="235"/>
                        <a:pt x="446" y="292"/>
                      </a:cubicBezTo>
                      <a:cubicBezTo>
                        <a:pt x="443" y="297"/>
                        <a:pt x="437" y="299"/>
                        <a:pt x="432" y="297"/>
                      </a:cubicBezTo>
                      <a:cubicBezTo>
                        <a:pt x="432" y="297"/>
                        <a:pt x="432" y="297"/>
                        <a:pt x="432" y="297"/>
                      </a:cubicBezTo>
                      <a:cubicBezTo>
                        <a:pt x="427" y="294"/>
                        <a:pt x="425" y="288"/>
                        <a:pt x="427" y="283"/>
                      </a:cubicBezTo>
                      <a:cubicBezTo>
                        <a:pt x="450" y="233"/>
                        <a:pt x="449" y="196"/>
                        <a:pt x="443" y="171"/>
                      </a:cubicBezTo>
                      <a:cubicBezTo>
                        <a:pt x="437" y="145"/>
                        <a:pt x="425" y="131"/>
                        <a:pt x="423" y="128"/>
                      </a:cubicBezTo>
                      <a:close/>
                      <a:moveTo>
                        <a:pt x="418" y="324"/>
                      </a:moveTo>
                      <a:cubicBezTo>
                        <a:pt x="413" y="321"/>
                        <a:pt x="410" y="315"/>
                        <a:pt x="413" y="309"/>
                      </a:cubicBezTo>
                      <a:cubicBezTo>
                        <a:pt x="416" y="304"/>
                        <a:pt x="422" y="301"/>
                        <a:pt x="428" y="304"/>
                      </a:cubicBezTo>
                      <a:cubicBezTo>
                        <a:pt x="433" y="307"/>
                        <a:pt x="436" y="313"/>
                        <a:pt x="433" y="319"/>
                      </a:cubicBezTo>
                      <a:cubicBezTo>
                        <a:pt x="430" y="324"/>
                        <a:pt x="424" y="327"/>
                        <a:pt x="418" y="324"/>
                      </a:cubicBezTo>
                      <a:close/>
                    </a:path>
                  </a:pathLst>
                </a:custGeom>
                <a:solidFill>
                  <a:srgbClr val="3B444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zh-CN" altLang="en-US" sz="1350">
                    <a:solidFill>
                      <a:prstClr val="black"/>
                    </a:solidFill>
                    <a:latin typeface="微软雅黑"/>
                    <a:ea typeface="微软雅黑"/>
                  </a:endParaRPr>
                </a:p>
              </p:txBody>
            </p:sp>
          </p:grpSp>
        </p:grp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930" y="3763188"/>
              <a:ext cx="1895474" cy="7903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直接连接符 12"/>
            <p:cNvCxnSpPr/>
            <p:nvPr/>
          </p:nvCxnSpPr>
          <p:spPr>
            <a:xfrm flipV="1">
              <a:off x="5143500" y="3131638"/>
              <a:ext cx="2867672" cy="13372"/>
            </a:xfrm>
            <a:prstGeom prst="line">
              <a:avLst/>
            </a:prstGeom>
            <a:noFill/>
            <a:ln w="19050" cap="flat" cmpd="sng" algn="ctr">
              <a:solidFill>
                <a:srgbClr val="3598DB"/>
              </a:solidFill>
              <a:prstDash val="dash"/>
              <a:miter lim="800000"/>
            </a:ln>
            <a:effectLst/>
          </p:spPr>
        </p:cxnSp>
        <p:cxnSp>
          <p:nvCxnSpPr>
            <p:cNvPr id="14" name="直接连接符 13"/>
            <p:cNvCxnSpPr/>
            <p:nvPr/>
          </p:nvCxnSpPr>
          <p:spPr>
            <a:xfrm>
              <a:off x="5143500" y="4090551"/>
              <a:ext cx="2867672" cy="0"/>
            </a:xfrm>
            <a:prstGeom prst="line">
              <a:avLst/>
            </a:prstGeom>
            <a:noFill/>
            <a:ln w="19050" cap="flat" cmpd="sng" algn="ctr">
              <a:solidFill>
                <a:srgbClr val="3598DB"/>
              </a:solidFill>
              <a:prstDash val="dash"/>
              <a:miter lim="800000"/>
            </a:ln>
            <a:effectLst/>
          </p:spPr>
        </p:cxnSp>
        <p:sp>
          <p:nvSpPr>
            <p:cNvPr id="15" name="TextBox 2"/>
            <p:cNvSpPr txBox="1"/>
            <p:nvPr/>
          </p:nvSpPr>
          <p:spPr>
            <a:xfrm>
              <a:off x="-298787" y="1935378"/>
              <a:ext cx="1810752" cy="14389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14313" indent="-214313" defTabSz="514350">
                <a:buFont typeface="Wingdings" panose="05000000000000000000" pitchFamily="2" charset="2"/>
                <a:buChar char="p"/>
              </a:pPr>
              <a:r>
                <a:rPr lang="zh-CN" altLang="en-US" sz="1013" dirty="0">
                  <a:solidFill>
                    <a:srgbClr val="FF0000"/>
                  </a:solidFill>
                  <a:latin typeface="微软雅黑"/>
                  <a:ea typeface="微软雅黑"/>
                </a:rPr>
                <a:t>统一服务品牌</a:t>
              </a:r>
              <a:endParaRPr lang="en-US" altLang="zh-CN" sz="1013" dirty="0">
                <a:solidFill>
                  <a:srgbClr val="FF0000"/>
                </a:solidFill>
                <a:latin typeface="微软雅黑"/>
                <a:ea typeface="微软雅黑"/>
              </a:endParaRPr>
            </a:p>
            <a:p>
              <a:pPr defTabSz="514350"/>
              <a:r>
                <a:rPr lang="en-US" altLang="zh-CN" sz="1800" dirty="0">
                  <a:solidFill>
                    <a:srgbClr val="FF0000"/>
                  </a:solidFill>
                  <a:latin typeface="微软雅黑"/>
                  <a:ea typeface="微软雅黑"/>
                </a:rPr>
                <a:t>1</a:t>
              </a:r>
              <a:r>
                <a:rPr lang="zh-CN" altLang="en-US" sz="1013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款核心产品</a:t>
              </a:r>
              <a:endParaRPr lang="en-US" altLang="zh-CN" sz="1013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defTabSz="514350"/>
              <a:r>
                <a:rPr lang="en-US" altLang="zh-CN" sz="1800" dirty="0">
                  <a:solidFill>
                    <a:srgbClr val="FF0000"/>
                  </a:solidFill>
                  <a:latin typeface="微软雅黑"/>
                  <a:ea typeface="微软雅黑"/>
                </a:rPr>
                <a:t>2</a:t>
              </a:r>
              <a:r>
                <a:rPr lang="zh-CN" altLang="en-US" sz="1013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个垂直领域云服务</a:t>
              </a:r>
              <a:endParaRPr lang="en-US" altLang="zh-CN" sz="1013" dirty="0">
                <a:solidFill>
                  <a:srgbClr val="348CD4">
                    <a:lumMod val="50000"/>
                  </a:srgbClr>
                </a:solidFill>
                <a:latin typeface="微软雅黑"/>
                <a:ea typeface="微软雅黑"/>
              </a:endParaRPr>
            </a:p>
            <a:p>
              <a:pPr defTabSz="514350"/>
              <a:r>
                <a:rPr lang="en-US" altLang="zh-CN" sz="1800" dirty="0">
                  <a:solidFill>
                    <a:srgbClr val="FF0000"/>
                  </a:solidFill>
                  <a:latin typeface="微软雅黑"/>
                  <a:ea typeface="微软雅黑"/>
                </a:rPr>
                <a:t>3</a:t>
              </a:r>
              <a:r>
                <a:rPr lang="zh-CN" altLang="en-US" sz="1013" dirty="0">
                  <a:solidFill>
                    <a:srgbClr val="348CD4">
                      <a:lumMod val="50000"/>
                    </a:srgbClr>
                  </a:solidFill>
                  <a:latin typeface="微软雅黑"/>
                  <a:ea typeface="微软雅黑"/>
                </a:rPr>
                <a:t>大云化解决方案</a:t>
              </a:r>
            </a:p>
          </p:txBody>
        </p:sp>
      </p:grpSp>
      <p:sp>
        <p:nvSpPr>
          <p:cNvPr id="73" name="矩形 72"/>
          <p:cNvSpPr/>
          <p:nvPr/>
        </p:nvSpPr>
        <p:spPr>
          <a:xfrm>
            <a:off x="3734528" y="1112605"/>
            <a:ext cx="16882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中科泽云的组成</a:t>
            </a:r>
          </a:p>
        </p:txBody>
      </p:sp>
      <p:sp>
        <p:nvSpPr>
          <p:cNvPr id="74" name="矩形 73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75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23220675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304874" y="1243239"/>
            <a:ext cx="25474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高安全性的基础设施环境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1185854" y="1838939"/>
            <a:ext cx="6772292" cy="2178812"/>
            <a:chOff x="9528" y="1065539"/>
            <a:chExt cx="9029722" cy="2905083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0523" y="1083156"/>
              <a:ext cx="2678727" cy="1922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8" y="1065539"/>
              <a:ext cx="2969599" cy="1940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2"/>
            <p:cNvSpPr/>
            <p:nvPr/>
          </p:nvSpPr>
          <p:spPr>
            <a:xfrm>
              <a:off x="2979155" y="1065539"/>
              <a:ext cx="3381375" cy="1940221"/>
            </a:xfrm>
            <a:prstGeom prst="rect">
              <a:avLst/>
            </a:prstGeom>
            <a:solidFill>
              <a:srgbClr val="3598DB"/>
            </a:solidFill>
            <a:ln w="762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013" kern="0" dirty="0">
                <a:solidFill>
                  <a:srgbClr val="FFFFFF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9" name="Text Placeholder 4"/>
            <p:cNvSpPr txBox="1">
              <a:spLocks/>
            </p:cNvSpPr>
            <p:nvPr/>
          </p:nvSpPr>
          <p:spPr>
            <a:xfrm>
              <a:off x="2979155" y="2175090"/>
              <a:ext cx="3381375" cy="53053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just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000" b="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0" indent="0" algn="l" defTabSz="6858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15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中国科技网</a:t>
              </a:r>
              <a:endParaRPr lang="en-US" altLang="zh-CN" sz="1500" b="1" dirty="0">
                <a:solidFill>
                  <a:srgbClr val="FFFFFF"/>
                </a:solidFill>
                <a:latin typeface="微软雅黑"/>
                <a:ea typeface="微软雅黑"/>
              </a:endParaRPr>
            </a:p>
            <a:p>
              <a:pPr algn="ctr"/>
              <a:r>
                <a:rPr lang="zh-CN" altLang="en-US" sz="1500" b="1" dirty="0">
                  <a:solidFill>
                    <a:srgbClr val="FFFFFF"/>
                  </a:solidFill>
                  <a:latin typeface="微软雅黑"/>
                  <a:ea typeface="微软雅黑"/>
                </a:rPr>
                <a:t>中科院数据云</a:t>
              </a:r>
              <a:endParaRPr lang="en-US" altLang="zh-CN" sz="1500" b="1" dirty="0">
                <a:solidFill>
                  <a:srgbClr val="FFFFFF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" name="Freeform 196"/>
            <p:cNvSpPr>
              <a:spLocks noEditPoints="1"/>
            </p:cNvSpPr>
            <p:nvPr/>
          </p:nvSpPr>
          <p:spPr bwMode="auto">
            <a:xfrm>
              <a:off x="4431383" y="1507974"/>
              <a:ext cx="763402" cy="667116"/>
            </a:xfrm>
            <a:custGeom>
              <a:avLst/>
              <a:gdLst>
                <a:gd name="T0" fmla="*/ 6 w 47"/>
                <a:gd name="T1" fmla="*/ 6 h 41"/>
                <a:gd name="T2" fmla="*/ 6 w 47"/>
                <a:gd name="T3" fmla="*/ 40 h 41"/>
                <a:gd name="T4" fmla="*/ 5 w 47"/>
                <a:gd name="T5" fmla="*/ 41 h 41"/>
                <a:gd name="T6" fmla="*/ 3 w 47"/>
                <a:gd name="T7" fmla="*/ 41 h 41"/>
                <a:gd name="T8" fmla="*/ 2 w 47"/>
                <a:gd name="T9" fmla="*/ 40 h 41"/>
                <a:gd name="T10" fmla="*/ 2 w 47"/>
                <a:gd name="T11" fmla="*/ 6 h 41"/>
                <a:gd name="T12" fmla="*/ 0 w 47"/>
                <a:gd name="T13" fmla="*/ 4 h 41"/>
                <a:gd name="T14" fmla="*/ 4 w 47"/>
                <a:gd name="T15" fmla="*/ 0 h 41"/>
                <a:gd name="T16" fmla="*/ 7 w 47"/>
                <a:gd name="T17" fmla="*/ 4 h 41"/>
                <a:gd name="T18" fmla="*/ 6 w 47"/>
                <a:gd name="T19" fmla="*/ 6 h 41"/>
                <a:gd name="T20" fmla="*/ 47 w 47"/>
                <a:gd name="T21" fmla="*/ 26 h 41"/>
                <a:gd name="T22" fmla="*/ 46 w 47"/>
                <a:gd name="T23" fmla="*/ 27 h 41"/>
                <a:gd name="T24" fmla="*/ 45 w 47"/>
                <a:gd name="T25" fmla="*/ 27 h 41"/>
                <a:gd name="T26" fmla="*/ 35 w 47"/>
                <a:gd name="T27" fmla="*/ 31 h 41"/>
                <a:gd name="T28" fmla="*/ 31 w 47"/>
                <a:gd name="T29" fmla="*/ 30 h 41"/>
                <a:gd name="T30" fmla="*/ 30 w 47"/>
                <a:gd name="T31" fmla="*/ 29 h 41"/>
                <a:gd name="T32" fmla="*/ 22 w 47"/>
                <a:gd name="T33" fmla="*/ 27 h 41"/>
                <a:gd name="T34" fmla="*/ 10 w 47"/>
                <a:gd name="T35" fmla="*/ 31 h 41"/>
                <a:gd name="T36" fmla="*/ 9 w 47"/>
                <a:gd name="T37" fmla="*/ 31 h 41"/>
                <a:gd name="T38" fmla="*/ 8 w 47"/>
                <a:gd name="T39" fmla="*/ 31 h 41"/>
                <a:gd name="T40" fmla="*/ 7 w 47"/>
                <a:gd name="T41" fmla="*/ 29 h 41"/>
                <a:gd name="T42" fmla="*/ 7 w 47"/>
                <a:gd name="T43" fmla="*/ 9 h 41"/>
                <a:gd name="T44" fmla="*/ 8 w 47"/>
                <a:gd name="T45" fmla="*/ 8 h 41"/>
                <a:gd name="T46" fmla="*/ 22 w 47"/>
                <a:gd name="T47" fmla="*/ 4 h 41"/>
                <a:gd name="T48" fmla="*/ 33 w 47"/>
                <a:gd name="T49" fmla="*/ 7 h 41"/>
                <a:gd name="T50" fmla="*/ 35 w 47"/>
                <a:gd name="T51" fmla="*/ 7 h 41"/>
                <a:gd name="T52" fmla="*/ 43 w 47"/>
                <a:gd name="T53" fmla="*/ 4 h 41"/>
                <a:gd name="T54" fmla="*/ 44 w 47"/>
                <a:gd name="T55" fmla="*/ 4 h 41"/>
                <a:gd name="T56" fmla="*/ 46 w 47"/>
                <a:gd name="T57" fmla="*/ 4 h 41"/>
                <a:gd name="T58" fmla="*/ 47 w 47"/>
                <a:gd name="T59" fmla="*/ 5 h 41"/>
                <a:gd name="T60" fmla="*/ 47 w 47"/>
                <a:gd name="T61" fmla="*/ 26 h 41"/>
                <a:gd name="T62" fmla="*/ 43 w 47"/>
                <a:gd name="T63" fmla="*/ 8 h 41"/>
                <a:gd name="T64" fmla="*/ 35 w 47"/>
                <a:gd name="T65" fmla="*/ 11 h 41"/>
                <a:gd name="T66" fmla="*/ 31 w 47"/>
                <a:gd name="T67" fmla="*/ 10 h 41"/>
                <a:gd name="T68" fmla="*/ 22 w 47"/>
                <a:gd name="T69" fmla="*/ 7 h 41"/>
                <a:gd name="T70" fmla="*/ 11 w 47"/>
                <a:gd name="T71" fmla="*/ 10 h 41"/>
                <a:gd name="T72" fmla="*/ 11 w 47"/>
                <a:gd name="T73" fmla="*/ 26 h 41"/>
                <a:gd name="T74" fmla="*/ 22 w 47"/>
                <a:gd name="T75" fmla="*/ 23 h 41"/>
                <a:gd name="T76" fmla="*/ 32 w 47"/>
                <a:gd name="T77" fmla="*/ 26 h 41"/>
                <a:gd name="T78" fmla="*/ 33 w 47"/>
                <a:gd name="T79" fmla="*/ 27 h 41"/>
                <a:gd name="T80" fmla="*/ 35 w 47"/>
                <a:gd name="T81" fmla="*/ 27 h 41"/>
                <a:gd name="T82" fmla="*/ 43 w 47"/>
                <a:gd name="T83" fmla="*/ 25 h 41"/>
                <a:gd name="T84" fmla="*/ 43 w 47"/>
                <a:gd name="T85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7" h="41">
                  <a:moveTo>
                    <a:pt x="6" y="6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1"/>
                    <a:pt x="5" y="41"/>
                    <a:pt x="5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1"/>
                    <a:pt x="2" y="40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5"/>
                    <a:pt x="7" y="6"/>
                    <a:pt x="6" y="6"/>
                  </a:cubicBezTo>
                  <a:close/>
                  <a:moveTo>
                    <a:pt x="47" y="26"/>
                  </a:moveTo>
                  <a:cubicBezTo>
                    <a:pt x="47" y="26"/>
                    <a:pt x="46" y="27"/>
                    <a:pt x="46" y="27"/>
                  </a:cubicBezTo>
                  <a:cubicBezTo>
                    <a:pt x="46" y="27"/>
                    <a:pt x="46" y="27"/>
                    <a:pt x="45" y="27"/>
                  </a:cubicBezTo>
                  <a:cubicBezTo>
                    <a:pt x="44" y="28"/>
                    <a:pt x="40" y="31"/>
                    <a:pt x="35" y="31"/>
                  </a:cubicBezTo>
                  <a:cubicBezTo>
                    <a:pt x="34" y="31"/>
                    <a:pt x="32" y="30"/>
                    <a:pt x="31" y="30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28" y="28"/>
                    <a:pt x="26" y="27"/>
                    <a:pt x="22" y="27"/>
                  </a:cubicBezTo>
                  <a:cubicBezTo>
                    <a:pt x="18" y="27"/>
                    <a:pt x="13" y="29"/>
                    <a:pt x="10" y="31"/>
                  </a:cubicBezTo>
                  <a:cubicBezTo>
                    <a:pt x="10" y="31"/>
                    <a:pt x="9" y="31"/>
                    <a:pt x="9" y="31"/>
                  </a:cubicBezTo>
                  <a:cubicBezTo>
                    <a:pt x="9" y="31"/>
                    <a:pt x="8" y="31"/>
                    <a:pt x="8" y="31"/>
                  </a:cubicBezTo>
                  <a:cubicBezTo>
                    <a:pt x="8" y="30"/>
                    <a:pt x="7" y="30"/>
                    <a:pt x="7" y="2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10" y="7"/>
                    <a:pt x="16" y="4"/>
                    <a:pt x="22" y="4"/>
                  </a:cubicBezTo>
                  <a:cubicBezTo>
                    <a:pt x="26" y="4"/>
                    <a:pt x="30" y="5"/>
                    <a:pt x="33" y="7"/>
                  </a:cubicBezTo>
                  <a:cubicBezTo>
                    <a:pt x="33" y="7"/>
                    <a:pt x="34" y="7"/>
                    <a:pt x="35" y="7"/>
                  </a:cubicBezTo>
                  <a:cubicBezTo>
                    <a:pt x="38" y="7"/>
                    <a:pt x="42" y="5"/>
                    <a:pt x="43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5" y="3"/>
                    <a:pt x="45" y="3"/>
                    <a:pt x="46" y="4"/>
                  </a:cubicBezTo>
                  <a:cubicBezTo>
                    <a:pt x="46" y="4"/>
                    <a:pt x="47" y="5"/>
                    <a:pt x="47" y="5"/>
                  </a:cubicBezTo>
                  <a:lnTo>
                    <a:pt x="47" y="26"/>
                  </a:lnTo>
                  <a:close/>
                  <a:moveTo>
                    <a:pt x="43" y="8"/>
                  </a:moveTo>
                  <a:cubicBezTo>
                    <a:pt x="41" y="9"/>
                    <a:pt x="38" y="11"/>
                    <a:pt x="35" y="11"/>
                  </a:cubicBezTo>
                  <a:cubicBezTo>
                    <a:pt x="34" y="11"/>
                    <a:pt x="32" y="10"/>
                    <a:pt x="31" y="10"/>
                  </a:cubicBezTo>
                  <a:cubicBezTo>
                    <a:pt x="28" y="8"/>
                    <a:pt x="25" y="7"/>
                    <a:pt x="22" y="7"/>
                  </a:cubicBezTo>
                  <a:cubicBezTo>
                    <a:pt x="18" y="7"/>
                    <a:pt x="14" y="9"/>
                    <a:pt x="11" y="10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4" y="25"/>
                    <a:pt x="19" y="23"/>
                    <a:pt x="22" y="23"/>
                  </a:cubicBezTo>
                  <a:cubicBezTo>
                    <a:pt x="26" y="23"/>
                    <a:pt x="29" y="25"/>
                    <a:pt x="32" y="26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27"/>
                    <a:pt x="34" y="27"/>
                    <a:pt x="35" y="27"/>
                  </a:cubicBezTo>
                  <a:cubicBezTo>
                    <a:pt x="38" y="27"/>
                    <a:pt x="42" y="26"/>
                    <a:pt x="43" y="25"/>
                  </a:cubicBezTo>
                  <a:lnTo>
                    <a:pt x="43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514350">
                <a:defRPr/>
              </a:pPr>
              <a:endParaRPr lang="id-ID" sz="1013" kern="0">
                <a:solidFill>
                  <a:srgbClr val="FFFFFF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45379" y="3386553"/>
              <a:ext cx="2560596" cy="584069"/>
            </a:xfrm>
            <a:prstGeom prst="rect">
              <a:avLst/>
            </a:prstGeom>
            <a:solidFill>
              <a:srgbClr val="E65C5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500" dirty="0">
                  <a:solidFill>
                    <a:prstClr val="white"/>
                  </a:solidFill>
                  <a:latin typeface="微软雅黑"/>
                  <a:ea typeface="微软雅黑"/>
                </a:rPr>
                <a:t>三大运营中心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305975" y="3386553"/>
              <a:ext cx="2560596" cy="584069"/>
            </a:xfrm>
            <a:prstGeom prst="rect">
              <a:avLst/>
            </a:prstGeom>
            <a:solidFill>
              <a:srgbClr val="279FB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500" dirty="0">
                  <a:solidFill>
                    <a:prstClr val="white"/>
                  </a:solidFill>
                  <a:latin typeface="微软雅黑"/>
                  <a:ea typeface="微软雅黑"/>
                </a:rPr>
                <a:t>五大骨干节点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5866571" y="3386553"/>
              <a:ext cx="2560596" cy="584069"/>
            </a:xfrm>
            <a:prstGeom prst="rect">
              <a:avLst/>
            </a:prstGeom>
            <a:solidFill>
              <a:srgbClr val="71C08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zh-CN" altLang="en-US" sz="1500" dirty="0">
                  <a:solidFill>
                    <a:prstClr val="white"/>
                  </a:solidFill>
                  <a:latin typeface="微软雅黑"/>
                  <a:ea typeface="微软雅黑"/>
                </a:rPr>
                <a:t>十二区域中心</a:t>
              </a:r>
            </a:p>
          </p:txBody>
        </p:sp>
      </p:grpSp>
      <p:sp>
        <p:nvSpPr>
          <p:cNvPr id="17" name="矩形 16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8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1014177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bm\Desktop\图片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84" y="1703076"/>
            <a:ext cx="6523435" cy="27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3543028" y="1131267"/>
            <a:ext cx="2117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中科泽云的交付模式</a:t>
            </a:r>
          </a:p>
        </p:txBody>
      </p:sp>
      <p:sp>
        <p:nvSpPr>
          <p:cNvPr id="9" name="矩形 8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32550530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65162" y="1564878"/>
            <a:ext cx="6413680" cy="2750042"/>
            <a:chOff x="283334" y="878027"/>
            <a:chExt cx="8551573" cy="36667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1"/>
            <a:stretch/>
          </p:blipFill>
          <p:spPr bwMode="auto">
            <a:xfrm>
              <a:off x="3005530" y="878027"/>
              <a:ext cx="2912683" cy="1802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790" y="2781837"/>
              <a:ext cx="2741117" cy="1762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34" y="878027"/>
              <a:ext cx="2555208" cy="177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530" y="2802287"/>
              <a:ext cx="2912683" cy="1742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335" y="2848495"/>
              <a:ext cx="2555208" cy="1650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791" y="903785"/>
              <a:ext cx="2741116" cy="180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矩形 10"/>
          <p:cNvSpPr/>
          <p:nvPr/>
        </p:nvSpPr>
        <p:spPr>
          <a:xfrm>
            <a:off x="2512114" y="1028626"/>
            <a:ext cx="42963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中科泽云的体验平台</a:t>
            </a:r>
            <a:r>
              <a:rPr lang="en-US" altLang="zh-CN" sz="1600" b="1" kern="0" spc="75" dirty="0">
                <a:solidFill>
                  <a:srgbClr val="990000"/>
                </a:solidFill>
                <a:latin typeface="微软雅黑" pitchFamily="34" charset="-122"/>
                <a:ea typeface="微软雅黑" pitchFamily="34" charset="-122"/>
              </a:rPr>
              <a:t>——www.casyun.cn</a:t>
            </a:r>
            <a:endParaRPr lang="zh-CN" altLang="en-US" sz="1600" b="1" kern="0" spc="75" dirty="0">
              <a:solidFill>
                <a:srgbClr val="99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0" y="714862"/>
            <a:ext cx="9144000" cy="82153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95000"/>
                </a:sysClr>
              </a:gs>
              <a:gs pos="50000">
                <a:srgbClr val="663300"/>
              </a:gs>
              <a:gs pos="100000">
                <a:sysClr val="window" lastClr="FFFFFF"/>
              </a:gs>
            </a:gsLst>
            <a:lin ang="5400000" scaled="0"/>
            <a:tileRect/>
          </a:gradFill>
          <a:ln w="3175" cap="rnd" cmpd="sng" algn="ctr">
            <a:solidFill>
              <a:srgbClr val="99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7500" tIns="35100" rIns="67500" bIns="35100" anchor="ctr"/>
          <a:lstStyle/>
          <a:p>
            <a:pPr marL="257175" indent="-257175" algn="ctr" eaLnBrk="0" hangingPunct="0">
              <a:lnSpc>
                <a:spcPct val="115000"/>
              </a:lnSpc>
              <a:spcBef>
                <a:spcPct val="50000"/>
              </a:spcBef>
              <a:buClr>
                <a:srgbClr val="66CCFF"/>
              </a:buClr>
              <a:buSzPct val="65000"/>
              <a:defRPr/>
            </a:pPr>
            <a:endParaRPr lang="zh-CN" altLang="en-US" sz="1013" kern="0">
              <a:solidFill>
                <a:prstClr val="black"/>
              </a:solidFill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220594" y="260845"/>
            <a:ext cx="544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8" dirty="0">
                <a:ln w="0"/>
                <a:solidFill>
                  <a:schemeClr val="bg1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二、什么是中科泽云</a:t>
            </a:r>
          </a:p>
        </p:txBody>
      </p:sp>
    </p:spTree>
    <p:extLst>
      <p:ext uri="{BB962C8B-B14F-4D97-AF65-F5344CB8AC3E}">
        <p14:creationId xmlns:p14="http://schemas.microsoft.com/office/powerpoint/2010/main" val="26387911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QJldq5fNEal85JrzBzF7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XAkjR9OoEmWDjJpp4wsh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vVgFYmz0CtTUWav_iBm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VbD8.dl6kOx0n0wdzieM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K5nK8I1BUmTH5Wq3vKeH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2AtS4n7US9rc067E70H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mBT.B8WO0qxVDFp4.CWw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nozGtbSEuSxX56hIBSmA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619</TotalTime>
  <Words>1657</Words>
  <Application>Microsoft Office PowerPoint</Application>
  <PresentationFormat>全屏显示(16:9)</PresentationFormat>
  <Paragraphs>257</Paragraphs>
  <Slides>36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7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JunWang</dc:creator>
  <cp:lastModifiedBy>g007</cp:lastModifiedBy>
  <cp:revision>81</cp:revision>
  <dcterms:created xsi:type="dcterms:W3CDTF">2015-11-24T02:29:44Z</dcterms:created>
  <dcterms:modified xsi:type="dcterms:W3CDTF">2015-11-27T01:00:14Z</dcterms:modified>
</cp:coreProperties>
</file>