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3"/>
  </p:notesMasterIdLst>
  <p:sldIdLst>
    <p:sldId id="315" r:id="rId2"/>
    <p:sldId id="316" r:id="rId3"/>
    <p:sldId id="350" r:id="rId4"/>
    <p:sldId id="317" r:id="rId5"/>
    <p:sldId id="352" r:id="rId6"/>
    <p:sldId id="354" r:id="rId7"/>
    <p:sldId id="355" r:id="rId8"/>
    <p:sldId id="353" r:id="rId9"/>
    <p:sldId id="331" r:id="rId10"/>
    <p:sldId id="319" r:id="rId11"/>
    <p:sldId id="349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86486" autoAdjust="0"/>
  </p:normalViewPr>
  <p:slideViewPr>
    <p:cSldViewPr>
      <p:cViewPr varScale="1">
        <p:scale>
          <a:sx n="64" d="100"/>
          <a:sy n="64" d="100"/>
        </p:scale>
        <p:origin x="152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2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EEAE6-1A5B-4713-8C98-2D2CA8E8CC95}" type="datetimeFigureOut">
              <a:rPr lang="zh-CN" altLang="en-US" smtClean="0"/>
              <a:t>2013/11/16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D7BAD-10D4-4C92-A65E-0789C4770B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184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各位老师上午好，现在由我向大家介绍一下太阳射电历史数据归档的情况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D7BAD-10D4-4C92-A65E-0789C4770B7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028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13</a:t>
            </a:r>
            <a:r>
              <a:rPr lang="zh-CN" altLang="en-US" dirty="0" smtClean="0"/>
              <a:t>年已经完成了两个频段的射电历史数据的归档，还剩最后一个频段预计年底前就可以全部归档完成，并会统一归档上传到服务器可供使用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D7BAD-10D4-4C92-A65E-0789C4770B7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671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今天主要介绍的内容有以下几点，分为背景介绍，研究历程，射电观测，观测设备以及</a:t>
            </a:r>
            <a:r>
              <a:rPr lang="en-US" altLang="zh-CN" dirty="0" smtClean="0"/>
              <a:t>13</a:t>
            </a:r>
            <a:r>
              <a:rPr lang="zh-CN" altLang="en-US" dirty="0" smtClean="0"/>
              <a:t>年数据归档情况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D7BAD-10D4-4C92-A65E-0789C4770B7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729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首先对于背景，太阳</a:t>
            </a:r>
            <a:r>
              <a:rPr lang="zh-CN" altLang="en-US" dirty="0" smtClean="0"/>
              <a:t>射电观测的</a:t>
            </a:r>
            <a:r>
              <a:rPr lang="zh-CN" altLang="en-US" dirty="0" smtClean="0"/>
              <a:t>历史也是相当</a:t>
            </a:r>
            <a:r>
              <a:rPr lang="zh-CN" altLang="en-US" dirty="0" smtClean="0"/>
              <a:t>悠久，从</a:t>
            </a:r>
            <a:r>
              <a:rPr lang="en-US" altLang="zh-CN" dirty="0" smtClean="0"/>
              <a:t>46</a:t>
            </a:r>
            <a:r>
              <a:rPr lang="zh-CN" altLang="en-US" dirty="0" smtClean="0"/>
              <a:t>年首次测量米波太阳射电爆发源发现了射电起源开始至今，科学家们一步步开展研究并通过太阳</a:t>
            </a:r>
            <a:r>
              <a:rPr lang="zh-CN" altLang="en-US" dirty="0" smtClean="0"/>
              <a:t>频谱仪的观测，发现了多种不同类型的射电爆发的起源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D7BAD-10D4-4C92-A65E-0789C4770B7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636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太阳射电研究历程时间之久，以至世界上许多国家都广泛的开展了太阳射电的研究工作，研究所才采用的波段也是从</a:t>
            </a:r>
            <a:r>
              <a:rPr lang="en-US" altLang="zh-CN" dirty="0" smtClean="0"/>
              <a:t>2</a:t>
            </a:r>
            <a:r>
              <a:rPr lang="zh-CN" altLang="en-US" dirty="0" smtClean="0"/>
              <a:t>毫米到</a:t>
            </a:r>
            <a:r>
              <a:rPr lang="en-US" altLang="zh-CN" dirty="0" smtClean="0"/>
              <a:t>40</a:t>
            </a:r>
            <a:r>
              <a:rPr lang="zh-CN" altLang="en-US" dirty="0" smtClean="0"/>
              <a:t>米不等。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D7BAD-10D4-4C92-A65E-0789C4770B7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8081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自</a:t>
            </a:r>
            <a:r>
              <a:rPr lang="en-US" altLang="zh-CN" dirty="0" smtClean="0"/>
              <a:t>96</a:t>
            </a:r>
            <a:r>
              <a:rPr lang="zh-CN" altLang="en-US" dirty="0" smtClean="0"/>
              <a:t>年</a:t>
            </a:r>
            <a:r>
              <a:rPr lang="zh-CN" altLang="en-US" smtClean="0"/>
              <a:t>至今</a:t>
            </a:r>
            <a:r>
              <a:rPr lang="zh-CN" altLang="en-US" smtClean="0"/>
              <a:t>，国内外的学者发现</a:t>
            </a:r>
            <a:r>
              <a:rPr lang="zh-CN" altLang="en-US" dirty="0" smtClean="0"/>
              <a:t>了大量的射电爆发</a:t>
            </a:r>
            <a:r>
              <a:rPr lang="zh-CN" altLang="en-US" smtClean="0"/>
              <a:t>事件</a:t>
            </a:r>
            <a:r>
              <a:rPr lang="zh-CN" altLang="en-US" smtClean="0"/>
              <a:t>，并针对</a:t>
            </a:r>
            <a:r>
              <a:rPr lang="zh-CN" altLang="en-US" dirty="0" smtClean="0"/>
              <a:t>取得的科研成果发表了</a:t>
            </a:r>
            <a:r>
              <a:rPr lang="en-US" altLang="zh-CN" dirty="0" smtClean="0"/>
              <a:t>200</a:t>
            </a:r>
            <a:r>
              <a:rPr lang="zh-CN" altLang="en-US" dirty="0" smtClean="0"/>
              <a:t>余篇的论文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D7BAD-10D4-4C92-A65E-0789C4770B7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076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国家天文台在怀柔建立的太阳射电观测</a:t>
            </a:r>
            <a:r>
              <a:rPr lang="zh-CN" altLang="en-US" dirty="0" smtClean="0"/>
              <a:t>基地，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由五个不同功能的望远镜组成，组装于统一带有光电导行的跟踪系统上，同时用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CCD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接收工作，后接图象、录象和计算机系统。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D7BAD-10D4-4C92-A65E-0789C4770B7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2063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国家天文台密云射电天文观测基地，天文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观测中心的重要观测基地之一 ，在该站建有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米射电天文观测用天线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D7BAD-10D4-4C92-A65E-0789C4770B7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1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/>
              <a:t>太阳射电观测设备主要参数的展示，主要有以下的四个频段以及相关的范围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D7BAD-10D4-4C92-A65E-0789C4770B7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873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由于时间相隔太久，光盘</a:t>
            </a:r>
            <a:r>
              <a:rPr lang="zh-CN" altLang="en-US" dirty="0" smtClean="0"/>
              <a:t>老化严重，</a:t>
            </a:r>
            <a:r>
              <a:rPr lang="zh-CN" altLang="en-US" dirty="0" smtClean="0"/>
              <a:t>在整理过程中发现有大量的光盘已经无法</a:t>
            </a:r>
            <a:r>
              <a:rPr lang="zh-CN" altLang="en-US" dirty="0" smtClean="0"/>
              <a:t>读取。在</a:t>
            </a:r>
            <a:r>
              <a:rPr lang="zh-CN" altLang="en-US" dirty="0" smtClean="0"/>
              <a:t>读取</a:t>
            </a:r>
            <a:r>
              <a:rPr lang="en-US" altLang="zh-CN" dirty="0" smtClean="0"/>
              <a:t>~2000</a:t>
            </a:r>
            <a:r>
              <a:rPr lang="zh-CN" altLang="en-US" dirty="0" smtClean="0"/>
              <a:t>光盘过程中，由于光盘</a:t>
            </a:r>
            <a:r>
              <a:rPr lang="zh-CN" altLang="en-US" dirty="0" smtClean="0"/>
              <a:t>数量也比较</a:t>
            </a:r>
            <a:r>
              <a:rPr lang="zh-CN" altLang="en-US" dirty="0" smtClean="0"/>
              <a:t>大</a:t>
            </a:r>
            <a:r>
              <a:rPr lang="zh-CN" altLang="en-US" dirty="0" smtClean="0"/>
              <a:t>并且时间又很长，为了尽早抢救归档所以同时用多个光驱读取归档，已经在这个过程</a:t>
            </a:r>
            <a:r>
              <a:rPr lang="zh-CN" altLang="en-US" dirty="0" smtClean="0"/>
              <a:t>中损坏</a:t>
            </a:r>
            <a:r>
              <a:rPr lang="zh-CN" altLang="en-US" dirty="0" smtClean="0"/>
              <a:t>了</a:t>
            </a:r>
            <a:r>
              <a:rPr lang="en-US" altLang="zh-CN" dirty="0" smtClean="0"/>
              <a:t>2</a:t>
            </a:r>
            <a:r>
              <a:rPr lang="zh-CN" altLang="en-US" dirty="0" smtClean="0"/>
              <a:t>个</a:t>
            </a:r>
            <a:r>
              <a:rPr lang="zh-CN" altLang="en-US" dirty="0" smtClean="0"/>
              <a:t>光驱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D7BAD-10D4-4C92-A65E-0789C4770B7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92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 descr="cvo_log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16216" y="332656"/>
            <a:ext cx="2243034" cy="59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solidFill>
            <a:schemeClr val="tx2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6AF6-B764-4DD6-B090-E28B826C5FA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0872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504A9-C520-434B-8006-07EDADC04CB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87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958E7-2BC0-44DB-99AB-3C5DEE45BEF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1B273-2D4D-46C8-819E-8B94A5B4F70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07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1A45F-5899-408D-B59A-97E42FE9C52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D179D-CC8E-4FB2-8798-73314663DB5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03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标题，图表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r>
              <a:rPr lang="zh-CN" altLang="en-US" smtClean="0"/>
              <a:t>单击图标添加图表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CC7A2EB-464A-46A5-8DAB-9FB3C0895D86}" type="slidenum">
              <a:rPr lang="es-ES" altLang="zh-C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39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858000" cy="762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553200" y="6400800"/>
            <a:ext cx="1146175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635250" y="6400800"/>
            <a:ext cx="3886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382000" y="6400800"/>
            <a:ext cx="677863" cy="282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44281C-2FAF-47E0-94D9-D5933DC6974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132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jian\Desktop\china-vo_logo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6237479" y="3510303"/>
            <a:ext cx="4464496" cy="1133538"/>
          </a:xfrm>
          <a:prstGeom prst="rect">
            <a:avLst/>
          </a:prstGeom>
          <a:noFill/>
        </p:spPr>
      </p:pic>
      <p:sp>
        <p:nvSpPr>
          <p:cNvPr id="5" name="矩形 4"/>
          <p:cNvSpPr/>
          <p:nvPr userDrawn="1"/>
        </p:nvSpPr>
        <p:spPr>
          <a:xfrm>
            <a:off x="0" y="3"/>
            <a:ext cx="9144000" cy="1484313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628800"/>
            <a:ext cx="777686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 dirty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32237-16C1-45A7-B6BE-FB5BB931556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AB3AD-80B6-4776-8E50-4A9BCF96797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787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solidFill>
            <a:schemeClr val="tx2"/>
          </a:solidFill>
          <a:ln>
            <a:solidFill>
              <a:schemeClr val="accent1"/>
            </a:solidFill>
          </a:ln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E975B-1BF5-4F7A-8458-A85B5E4CB3D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A30D8-8266-4B84-9C3E-59311BADC876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14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2CD8D-1314-47D4-AA22-6613232B2A6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F8C2A-5131-4CD3-A23B-A2B536C93C1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734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30407-E14C-4528-8203-2EF997442A0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D98D7-950D-48CB-8A92-9A8D5A65DD7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18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EDFBB-2FCC-4B64-BBE7-B69F86DD65A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59DB5-DDDB-4F95-A83A-20E2BA97AB8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2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39709-A3C1-4697-A681-0DE2DDCBC2D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68957-7DCE-428E-8543-A023E9B835C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A978C-3417-4F8B-8F57-FBC6BACEF45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B3FAE-F0FC-4210-B09D-61F1B7C5269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56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solidFill>
            <a:schemeClr val="tx2"/>
          </a:solidFill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0D0E4-0A5D-4502-A6BA-566966D077B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F842B-7671-4ED4-8CFF-4B3AEE44C2F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5152415-8DC1-40C1-8270-1E80A5A87D9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2A465AF-6188-4484-B04B-B7468439466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4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黑体"/>
          <a:ea typeface="黑体"/>
          <a:cs typeface="黑体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楷体"/>
          <a:ea typeface="楷体"/>
          <a:cs typeface="楷体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仿宋"/>
          <a:ea typeface="仿宋"/>
          <a:cs typeface="仿宋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楷体"/>
          <a:ea typeface="楷体"/>
          <a:cs typeface="楷体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仿宋"/>
          <a:ea typeface="仿宋"/>
          <a:cs typeface="仿宋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>
                <a:latin typeface="Adobe 黑体 Std R" pitchFamily="34" charset="-122"/>
                <a:ea typeface="Adobe 黑体 Std R" pitchFamily="34" charset="-122"/>
              </a:rPr>
              <a:t>太阳射电历史数据归档情况报告</a:t>
            </a:r>
            <a:endParaRPr lang="zh-CN" altLang="en-US" sz="3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zh-CN" altLang="en-US" sz="2400" dirty="0" smtClean="0">
                <a:solidFill>
                  <a:schemeClr val="tx2"/>
                </a:solidFill>
                <a:latin typeface="仿宋" panose="02010609060101010101" pitchFamily="49" charset="-122"/>
                <a:ea typeface="仿宋" panose="02010609060101010101" pitchFamily="49" charset="-122"/>
                <a:cs typeface="华文隶书"/>
              </a:rPr>
              <a:t>杨丝丝</a:t>
            </a:r>
            <a:endParaRPr lang="en-US" altLang="zh-CN" sz="2400" dirty="0" smtClean="0">
              <a:solidFill>
                <a:schemeClr val="tx2"/>
              </a:solidFill>
              <a:latin typeface="仿宋" panose="02010609060101010101" pitchFamily="49" charset="-122"/>
              <a:ea typeface="仿宋" panose="02010609060101010101" pitchFamily="49" charset="-122"/>
              <a:cs typeface="华文隶书"/>
            </a:endParaRPr>
          </a:p>
          <a:p>
            <a:r>
              <a:rPr lang="en-US" altLang="en-US" sz="2400" dirty="0" smtClean="0">
                <a:solidFill>
                  <a:schemeClr val="tx2"/>
                </a:solidFill>
                <a:latin typeface="仿宋"/>
                <a:ea typeface="仿宋"/>
                <a:cs typeface="仿宋"/>
              </a:rPr>
              <a:t>中国科学院</a:t>
            </a:r>
            <a:r>
              <a:rPr lang="zh-CN" altLang="en-US" sz="2400" dirty="0" smtClean="0">
                <a:solidFill>
                  <a:schemeClr val="tx2"/>
                </a:solidFill>
                <a:latin typeface="仿宋"/>
                <a:ea typeface="仿宋"/>
                <a:cs typeface="仿宋"/>
              </a:rPr>
              <a:t>国家天文台</a:t>
            </a:r>
            <a:endParaRPr lang="en-US" altLang="zh-CN" sz="2400" dirty="0" smtClean="0">
              <a:solidFill>
                <a:schemeClr val="tx2"/>
              </a:solidFill>
              <a:latin typeface="仿宋"/>
              <a:ea typeface="仿宋"/>
              <a:cs typeface="仿宋"/>
            </a:endParaRPr>
          </a:p>
          <a:p>
            <a:r>
              <a:rPr lang="en-US" altLang="zh-CN" sz="2400" dirty="0" smtClean="0">
                <a:solidFill>
                  <a:schemeClr val="tx2"/>
                </a:solidFill>
                <a:latin typeface="仿宋"/>
                <a:ea typeface="仿宋"/>
                <a:cs typeface="仿宋"/>
              </a:rPr>
              <a:t>2013</a:t>
            </a:r>
            <a:r>
              <a:rPr lang="zh-CN" altLang="en-US" sz="2400" dirty="0" smtClean="0">
                <a:solidFill>
                  <a:schemeClr val="tx2"/>
                </a:solidFill>
                <a:latin typeface="仿宋"/>
                <a:ea typeface="仿宋"/>
                <a:cs typeface="仿宋"/>
              </a:rPr>
              <a:t>年</a:t>
            </a:r>
            <a:r>
              <a:rPr lang="en-US" altLang="zh-CN" sz="2400" dirty="0" smtClean="0">
                <a:solidFill>
                  <a:schemeClr val="tx2"/>
                </a:solidFill>
                <a:latin typeface="仿宋"/>
                <a:ea typeface="仿宋"/>
                <a:cs typeface="仿宋"/>
              </a:rPr>
              <a:t>11</a:t>
            </a:r>
            <a:r>
              <a:rPr lang="zh-CN" altLang="en-US" sz="2400" dirty="0" smtClean="0">
                <a:solidFill>
                  <a:schemeClr val="tx2"/>
                </a:solidFill>
                <a:latin typeface="仿宋"/>
                <a:ea typeface="仿宋"/>
                <a:cs typeface="仿宋"/>
              </a:rPr>
              <a:t>月</a:t>
            </a:r>
            <a:endParaRPr lang="en-US" altLang="zh-CN" sz="2400" dirty="0" smtClean="0">
              <a:solidFill>
                <a:schemeClr val="tx2"/>
              </a:solidFill>
              <a:latin typeface="仿宋"/>
              <a:ea typeface="仿宋"/>
              <a:cs typeface="仿宋"/>
            </a:endParaRPr>
          </a:p>
          <a:p>
            <a:endParaRPr lang="zh-CN" altLang="zh-CN" sz="2000" dirty="0">
              <a:solidFill>
                <a:schemeClr val="accent2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3087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太阳射电</a:t>
            </a:r>
            <a:r>
              <a:rPr kumimoji="1" lang="zh-CN" altLang="en-US" dirty="0" smtClean="0"/>
              <a:t>数据完成情况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现已完成归档上传的数据有：</a:t>
            </a:r>
            <a:r>
              <a:rPr lang="en-US" altLang="zh-CN" dirty="0" smtClean="0"/>
              <a:t>2.6-3.8GHz</a:t>
            </a:r>
            <a:r>
              <a:rPr lang="zh-CN" altLang="en-US" dirty="0"/>
              <a:t>频谱仪、</a:t>
            </a:r>
            <a:r>
              <a:rPr lang="en-US" altLang="zh-CN" dirty="0"/>
              <a:t>5.2-7.6GHz</a:t>
            </a:r>
            <a:r>
              <a:rPr lang="zh-CN" altLang="en-US" dirty="0" smtClean="0"/>
              <a:t>频谱仪频段的太阳射电历史数据</a:t>
            </a:r>
            <a:endParaRPr lang="en-US" altLang="zh-CN" dirty="0" smtClean="0"/>
          </a:p>
          <a:p>
            <a:r>
              <a:rPr lang="en-US" altLang="zh-CN" dirty="0" smtClean="0"/>
              <a:t>1-2GHz</a:t>
            </a:r>
            <a:r>
              <a:rPr lang="zh-CN" altLang="en-US" dirty="0" smtClean="0"/>
              <a:t>频谱仪频段的数据已完成多一半，预计年底左右可以全部归档完成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469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CN" altLang="en-US" dirty="0" smtClean="0"/>
              <a:t>谢谢</a:t>
            </a:r>
            <a:endParaRPr kumimoji="1" lang="zh-CN" altLang="en-US" dirty="0"/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4705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提纲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en-US" dirty="0" err="1" smtClean="0"/>
              <a:t>背景情况介绍</a:t>
            </a:r>
            <a:endParaRPr kumimoji="1" lang="en-US" altLang="en-US" dirty="0" smtClean="0"/>
          </a:p>
          <a:p>
            <a:r>
              <a:rPr kumimoji="1" lang="zh-CN" altLang="en-US" dirty="0" smtClean="0"/>
              <a:t>太阳射电研究历程</a:t>
            </a:r>
            <a:endParaRPr kumimoji="1" lang="en-US" altLang="zh-CN" dirty="0" smtClean="0"/>
          </a:p>
          <a:p>
            <a:r>
              <a:rPr kumimoji="1" lang="zh-CN" altLang="en-US" dirty="0" smtClean="0"/>
              <a:t>太阳射电观测</a:t>
            </a:r>
            <a:endParaRPr kumimoji="1" lang="en-US" altLang="zh-CN" dirty="0" smtClean="0"/>
          </a:p>
          <a:p>
            <a:r>
              <a:rPr kumimoji="1" lang="zh-CN" altLang="en-US" dirty="0" smtClean="0"/>
              <a:t>常规观测设备</a:t>
            </a:r>
            <a:endParaRPr kumimoji="1" lang="en-US" altLang="zh-CN" dirty="0" smtClean="0"/>
          </a:p>
          <a:p>
            <a:r>
              <a:rPr kumimoji="1" lang="en-US" altLang="en-US" dirty="0"/>
              <a:t>2013</a:t>
            </a:r>
            <a:r>
              <a:rPr kumimoji="1" lang="en-US" altLang="en-US" dirty="0" smtClean="0"/>
              <a:t>年</a:t>
            </a:r>
            <a:r>
              <a:rPr kumimoji="1" lang="zh-CN" altLang="en-US" dirty="0" smtClean="0"/>
              <a:t>数据归档情况</a:t>
            </a:r>
            <a:endParaRPr kumimoji="1"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477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太阳射电数据背景介绍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628800"/>
            <a:ext cx="8424936" cy="4525963"/>
          </a:xfrm>
        </p:spPr>
        <p:txBody>
          <a:bodyPr/>
          <a:lstStyle/>
          <a:p>
            <a:r>
              <a:rPr lang="zh-CN" altLang="en-US" sz="2000" dirty="0"/>
              <a:t>就在</a:t>
            </a:r>
            <a:r>
              <a:rPr lang="en-US" altLang="zh-CN" sz="2000" dirty="0"/>
              <a:t>1946</a:t>
            </a:r>
            <a:r>
              <a:rPr lang="zh-CN" altLang="en-US" sz="2000" dirty="0"/>
              <a:t>年</a:t>
            </a:r>
            <a:r>
              <a:rPr lang="en-US" altLang="zh-CN" sz="2000" dirty="0"/>
              <a:t>﹐</a:t>
            </a:r>
            <a:r>
              <a:rPr lang="zh-CN" altLang="en-US" sz="2000" dirty="0"/>
              <a:t>麦克里迪</a:t>
            </a:r>
            <a:r>
              <a:rPr lang="en-US" altLang="zh-CN" sz="2000" dirty="0"/>
              <a:t>﹑</a:t>
            </a:r>
            <a:r>
              <a:rPr lang="zh-CN" altLang="en-US" sz="2000" dirty="0"/>
              <a:t>赖尔等人首次测量了米</a:t>
            </a:r>
            <a:r>
              <a:rPr lang="zh-CN" altLang="en-US" sz="2000" dirty="0" smtClean="0"/>
              <a:t>波太阳射电爆发源</a:t>
            </a:r>
            <a:r>
              <a:rPr lang="zh-CN" altLang="en-US" sz="2000" dirty="0"/>
              <a:t>的角径</a:t>
            </a:r>
            <a:r>
              <a:rPr lang="en-US" altLang="zh-CN" sz="2000" dirty="0"/>
              <a:t>﹐</a:t>
            </a:r>
            <a:r>
              <a:rPr lang="zh-CN" altLang="en-US" sz="2000" dirty="0"/>
              <a:t>发现这种射电起源于一个与黑子差不多大小的区域</a:t>
            </a:r>
            <a:r>
              <a:rPr lang="en-US" altLang="zh-CN" sz="2000" dirty="0"/>
              <a:t>﹐</a:t>
            </a:r>
            <a:r>
              <a:rPr lang="zh-CN" altLang="en-US" sz="2000" dirty="0"/>
              <a:t>还确定出这种辐射源的位置在黑子群附近</a:t>
            </a:r>
            <a:r>
              <a:rPr lang="en-US" altLang="zh-CN" sz="2000" dirty="0"/>
              <a:t>﹐</a:t>
            </a:r>
            <a:r>
              <a:rPr lang="zh-CN" altLang="en-US" sz="2000" dirty="0"/>
              <a:t>呈现强烈的圆偏振。同年日蚀期间</a:t>
            </a:r>
            <a:r>
              <a:rPr lang="en-US" altLang="zh-CN" sz="2000" dirty="0"/>
              <a:t>﹐</a:t>
            </a:r>
            <a:r>
              <a:rPr lang="zh-CN" altLang="en-US" sz="2000" dirty="0"/>
              <a:t>藉助于日蚀所提供的高分辨率</a:t>
            </a:r>
            <a:r>
              <a:rPr lang="en-US" altLang="zh-CN" sz="2000" dirty="0"/>
              <a:t>﹐</a:t>
            </a:r>
            <a:r>
              <a:rPr lang="zh-CN" altLang="en-US" sz="2000" dirty="0"/>
              <a:t>科文顿通过在分米波段上的观测</a:t>
            </a:r>
            <a:r>
              <a:rPr lang="en-US" altLang="zh-CN" sz="2000" dirty="0"/>
              <a:t>﹐</a:t>
            </a:r>
            <a:r>
              <a:rPr lang="zh-CN" altLang="en-US" sz="2000" dirty="0"/>
              <a:t>发现太阳射电的缓变成分与黑子和谱斑有紧密的关系。</a:t>
            </a:r>
          </a:p>
          <a:p>
            <a:r>
              <a:rPr lang="zh-CN" altLang="en-US" sz="2000" dirty="0"/>
              <a:t>到</a:t>
            </a:r>
            <a:r>
              <a:rPr lang="en-US" altLang="zh-CN" sz="2000" dirty="0"/>
              <a:t>1950</a:t>
            </a:r>
            <a:r>
              <a:rPr lang="zh-CN" altLang="en-US" sz="2000" dirty="0"/>
              <a:t>年</a:t>
            </a:r>
            <a:r>
              <a:rPr lang="en-US" altLang="zh-CN" sz="2000" dirty="0"/>
              <a:t>﹐</a:t>
            </a:r>
            <a:r>
              <a:rPr lang="zh-CN" altLang="en-US" sz="2000" dirty="0"/>
              <a:t>怀尔德等人用第一架频谱分析仪观测太阳射电</a:t>
            </a:r>
            <a:r>
              <a:rPr lang="en-US" altLang="zh-CN" sz="2000" dirty="0"/>
              <a:t>﹐</a:t>
            </a:r>
            <a:r>
              <a:rPr lang="zh-CN" altLang="en-US" sz="2000" dirty="0"/>
              <a:t>从而使太阳射电爆发的研究获得一次突破。通过这种太阳频谱仪观测到</a:t>
            </a:r>
            <a:r>
              <a:rPr lang="en-US" altLang="zh-CN" sz="2000" dirty="0"/>
              <a:t>﹐</a:t>
            </a:r>
            <a:r>
              <a:rPr lang="zh-CN" altLang="en-US" sz="2000" dirty="0"/>
              <a:t>在米波段中存在著多种不同类型的射电爆发</a:t>
            </a:r>
            <a:r>
              <a:rPr lang="en-US" altLang="zh-CN" sz="2000" dirty="0"/>
              <a:t>﹐</a:t>
            </a:r>
            <a:r>
              <a:rPr lang="zh-CN" altLang="en-US" sz="2000" dirty="0"/>
              <a:t>它们起源于太阳大气中的各种不同的物理过程。</a:t>
            </a:r>
            <a:r>
              <a:rPr lang="en-US" altLang="zh-CN" sz="2000" dirty="0"/>
              <a:t>1953</a:t>
            </a:r>
            <a:r>
              <a:rPr lang="zh-CN" altLang="en-US" sz="2000" dirty="0"/>
              <a:t>年</a:t>
            </a:r>
            <a:r>
              <a:rPr lang="en-US" altLang="zh-CN" sz="2000" dirty="0"/>
              <a:t>﹐</a:t>
            </a:r>
            <a:r>
              <a:rPr lang="zh-CN" altLang="en-US" sz="2000" dirty="0"/>
              <a:t>克里斯琴森等</a:t>
            </a:r>
            <a:r>
              <a:rPr lang="zh-CN" altLang="en-US" sz="2000" dirty="0" smtClean="0"/>
              <a:t>使用多天线射电干扰仪观测</a:t>
            </a:r>
            <a:r>
              <a:rPr lang="zh-CN" altLang="en-US" sz="2000" dirty="0"/>
              <a:t>太阳射电</a:t>
            </a:r>
            <a:r>
              <a:rPr lang="en-US" altLang="zh-CN" sz="2000" dirty="0"/>
              <a:t>﹐</a:t>
            </a:r>
            <a:r>
              <a:rPr lang="zh-CN" altLang="en-US" sz="2000" dirty="0"/>
              <a:t>使观测的空间分辨率大为提高</a:t>
            </a:r>
            <a:r>
              <a:rPr lang="en-US" altLang="zh-CN" sz="2000" dirty="0"/>
              <a:t>﹐</a:t>
            </a:r>
            <a:r>
              <a:rPr lang="zh-CN" altLang="en-US" sz="2000" dirty="0"/>
              <a:t>从而促使宁静太阳射电</a:t>
            </a:r>
            <a:r>
              <a:rPr lang="zh-CN" altLang="en-US" sz="2000" dirty="0" smtClean="0"/>
              <a:t>和太阳缓变射电的</a:t>
            </a:r>
            <a:r>
              <a:rPr lang="zh-CN" altLang="en-US" sz="2000" dirty="0"/>
              <a:t>观测研究取得了巨大的发展。使用这种仪器观测的结果</a:t>
            </a:r>
            <a:r>
              <a:rPr lang="en-US" altLang="zh-CN" sz="2000" dirty="0"/>
              <a:t>﹐</a:t>
            </a:r>
            <a:r>
              <a:rPr lang="zh-CN" altLang="en-US" sz="2000" dirty="0"/>
              <a:t>进一步证明太阳的厘米波缓变射电与黑子相关</a:t>
            </a:r>
            <a:r>
              <a:rPr lang="en-US" altLang="zh-CN" sz="2000" dirty="0"/>
              <a:t>﹐</a:t>
            </a:r>
            <a:r>
              <a:rPr lang="zh-CN" altLang="en-US" sz="2000" dirty="0"/>
              <a:t>而分米波缓变射电则与谱斑有关。</a:t>
            </a:r>
          </a:p>
          <a:p>
            <a:endParaRPr lang="en-US" altLang="zh-CN" sz="2000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2660952" y="212876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53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太阳射电研究历程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628800"/>
            <a:ext cx="8424936" cy="4525963"/>
          </a:xfrm>
        </p:spPr>
        <p:txBody>
          <a:bodyPr/>
          <a:lstStyle/>
          <a:p>
            <a:r>
              <a:rPr lang="zh-CN" altLang="en-US" sz="2800" dirty="0"/>
              <a:t>世界上许多国家广泛开展了太阳射电的研究工作</a:t>
            </a:r>
            <a:r>
              <a:rPr lang="en-US" altLang="zh-CN" sz="2800" dirty="0"/>
              <a:t>﹐</a:t>
            </a:r>
            <a:r>
              <a:rPr lang="zh-CN" altLang="en-US" sz="2800" dirty="0"/>
              <a:t>所采用的观测研究波段</a:t>
            </a:r>
            <a:r>
              <a:rPr lang="en-US" altLang="zh-CN" sz="2800" dirty="0"/>
              <a:t>﹐</a:t>
            </a:r>
            <a:r>
              <a:rPr lang="zh-CN" altLang="en-US" sz="2800" dirty="0" smtClean="0"/>
              <a:t>从</a:t>
            </a:r>
            <a:r>
              <a:rPr lang="en-US" altLang="zh-CN" sz="2800" dirty="0" smtClean="0"/>
              <a:t>2</a:t>
            </a:r>
            <a:r>
              <a:rPr lang="zh-CN" altLang="en-US" sz="2800" dirty="0"/>
              <a:t>毫米</a:t>
            </a:r>
            <a:r>
              <a:rPr lang="zh-CN" altLang="en-US" sz="2800" dirty="0" smtClean="0"/>
              <a:t>到</a:t>
            </a:r>
            <a:r>
              <a:rPr lang="en-US" altLang="zh-CN" sz="2800" dirty="0" smtClean="0"/>
              <a:t>40</a:t>
            </a:r>
            <a:r>
              <a:rPr lang="zh-CN" altLang="en-US" sz="2800" dirty="0"/>
              <a:t>米。尤其是在国际地球物理年</a:t>
            </a:r>
            <a:r>
              <a:rPr lang="en-US" altLang="zh-CN" sz="2800" dirty="0"/>
              <a:t>(1957</a:t>
            </a:r>
            <a:r>
              <a:rPr lang="zh-CN" altLang="en-US" sz="2800" dirty="0"/>
              <a:t>～</a:t>
            </a:r>
            <a:r>
              <a:rPr lang="en-US" altLang="zh-CN" sz="2800" dirty="0"/>
              <a:t>1958)</a:t>
            </a:r>
            <a:r>
              <a:rPr lang="zh-CN" altLang="en-US" sz="2800" dirty="0"/>
              <a:t>和国际宁静太阳年</a:t>
            </a:r>
            <a:r>
              <a:rPr lang="en-US" altLang="zh-CN" sz="2800" dirty="0"/>
              <a:t>(1964</a:t>
            </a:r>
            <a:r>
              <a:rPr lang="zh-CN" altLang="en-US" sz="2800" dirty="0"/>
              <a:t>～</a:t>
            </a:r>
            <a:r>
              <a:rPr lang="en-US" altLang="zh-CN" sz="2800" dirty="0"/>
              <a:t>1965)</a:t>
            </a:r>
            <a:r>
              <a:rPr lang="zh-CN" altLang="en-US" sz="2800" dirty="0"/>
              <a:t>期间</a:t>
            </a:r>
            <a:r>
              <a:rPr lang="en-US" altLang="zh-CN" sz="2800" dirty="0"/>
              <a:t>﹐</a:t>
            </a:r>
            <a:r>
              <a:rPr lang="zh-CN" altLang="en-US" sz="2800" dirty="0"/>
              <a:t>太阳射电的研究工作得到了很大的进展。为了进一步提高观测的空间分辨率和时间分辨率</a:t>
            </a:r>
            <a:r>
              <a:rPr lang="en-US" altLang="zh-CN" sz="2800" dirty="0"/>
              <a:t>﹐</a:t>
            </a:r>
            <a:r>
              <a:rPr lang="zh-CN" altLang="en-US" sz="2800" dirty="0"/>
              <a:t>以后又逐步改进了观测技术和方法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2660952" y="212876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675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太阳射电观测</a:t>
            </a:r>
            <a:endParaRPr kumimoji="1"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628800"/>
            <a:ext cx="8424936" cy="4525963"/>
          </a:xfrm>
        </p:spPr>
        <p:txBody>
          <a:bodyPr/>
          <a:lstStyle/>
          <a:p>
            <a:r>
              <a:rPr lang="zh-CN" altLang="en-US" sz="2400" dirty="0" smtClean="0"/>
              <a:t>近乎全天候观测，自</a:t>
            </a:r>
            <a:r>
              <a:rPr lang="en-US" altLang="zh-CN" sz="2400" dirty="0" smtClean="0"/>
              <a:t>1996</a:t>
            </a:r>
            <a:r>
              <a:rPr lang="zh-CN" altLang="en-US" sz="2400" dirty="0" smtClean="0"/>
              <a:t>年以来积累了丰富的观测数据，</a:t>
            </a:r>
            <a:r>
              <a:rPr lang="en-US" altLang="zh-CN" sz="2400" dirty="0" smtClean="0"/>
              <a:t>1996-2011</a:t>
            </a:r>
            <a:r>
              <a:rPr lang="zh-CN" altLang="en-US" sz="2400" dirty="0" smtClean="0"/>
              <a:t>年总计观测到</a:t>
            </a:r>
            <a:r>
              <a:rPr lang="en-US" altLang="zh-CN" sz="2400" dirty="0" smtClean="0"/>
              <a:t>2791</a:t>
            </a:r>
            <a:r>
              <a:rPr lang="zh-CN" altLang="en-US" sz="2400" dirty="0" smtClean="0"/>
              <a:t>个以上的射电爆发事件。望远镜观测期间的所有</a:t>
            </a:r>
            <a:r>
              <a:rPr lang="en-US" altLang="zh-CN" sz="2400" dirty="0" smtClean="0"/>
              <a:t>X</a:t>
            </a:r>
            <a:r>
              <a:rPr lang="zh-CN" altLang="en-US" sz="2400" dirty="0" smtClean="0"/>
              <a:t>级耀斑对应的射电爆发均被观测到，总计</a:t>
            </a:r>
            <a:r>
              <a:rPr lang="en-US" altLang="zh-CN" sz="2400" dirty="0" smtClean="0"/>
              <a:t>54</a:t>
            </a:r>
            <a:r>
              <a:rPr lang="zh-CN" altLang="en-US" sz="2400" dirty="0" smtClean="0"/>
              <a:t>个事件。国内外学者利用该设备观测数据进行了大量观测研究，取得了丰富的科研成果，发表论文</a:t>
            </a:r>
            <a:r>
              <a:rPr lang="en-US" altLang="zh-CN" sz="2400" dirty="0" smtClean="0"/>
              <a:t>200</a:t>
            </a:r>
            <a:r>
              <a:rPr lang="zh-CN" altLang="en-US" sz="2400" dirty="0" smtClean="0"/>
              <a:t>篇以上。这些研究成果进一步促进提高了观测数据的利用率和应用价值，有广阔的科研前景</a:t>
            </a:r>
            <a:endParaRPr lang="en-US" altLang="zh-CN" sz="2400" dirty="0" smtClean="0"/>
          </a:p>
          <a:p>
            <a:endParaRPr lang="en-US" altLang="zh-CN" sz="2000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2660952" y="212876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835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426"/>
            <a:ext cx="5580112" cy="386357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491318"/>
            <a:ext cx="6156176" cy="4089124"/>
          </a:xfrm>
          <a:prstGeom prst="rect">
            <a:avLst/>
          </a:prstGeom>
        </p:spPr>
      </p:pic>
      <p:pic>
        <p:nvPicPr>
          <p:cNvPr id="4" name="内容占位符 3"/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45430"/>
            <a:ext cx="6599584" cy="4236157"/>
          </a:xfr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01" y="1844824"/>
            <a:ext cx="6492213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0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noFill/>
        </p:spPr>
        <p:txBody>
          <a:bodyPr/>
          <a:lstStyle/>
          <a:p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9714"/>
            <a:ext cx="6854499" cy="4609446"/>
          </a:xfrm>
          <a:prstGeom prst="rect">
            <a:avLst/>
          </a:prstGeom>
        </p:spPr>
      </p:pic>
      <p:pic>
        <p:nvPicPr>
          <p:cNvPr id="5" name="内容占位符 4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55062"/>
            <a:ext cx="3677407" cy="5602938"/>
          </a:xfrm>
        </p:spPr>
      </p:pic>
    </p:spTree>
    <p:extLst>
      <p:ext uri="{BB962C8B-B14F-4D97-AF65-F5344CB8AC3E}">
        <p14:creationId xmlns:p14="http://schemas.microsoft.com/office/powerpoint/2010/main" val="290950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64281"/>
            <a:ext cx="8229600" cy="1143000"/>
          </a:xfrm>
        </p:spPr>
        <p:txBody>
          <a:bodyPr/>
          <a:lstStyle/>
          <a:p>
            <a:r>
              <a:rPr kumimoji="1" lang="zh-CN" altLang="en-US" dirty="0" smtClean="0"/>
              <a:t>太阳射电观测设备主要参数</a:t>
            </a:r>
            <a:endParaRPr kumimoji="1"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1134" y="1630937"/>
            <a:ext cx="8424936" cy="4525963"/>
          </a:xfrm>
        </p:spPr>
        <p:txBody>
          <a:bodyPr/>
          <a:lstStyle/>
          <a:p>
            <a:endParaRPr lang="en-US" altLang="zh-CN" sz="2000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2660952" y="212876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50051"/>
              </p:ext>
            </p:extLst>
          </p:nvPr>
        </p:nvGraphicFramePr>
        <p:xfrm>
          <a:off x="521135" y="1630938"/>
          <a:ext cx="8176010" cy="4929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8281"/>
                <a:gridCol w="1583489"/>
                <a:gridCol w="1611414"/>
                <a:gridCol w="1790460"/>
                <a:gridCol w="1432366"/>
              </a:tblGrid>
              <a:tr h="32869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latin typeface="宋体 "/>
                        </a:rPr>
                        <a:t>频带范围</a:t>
                      </a:r>
                      <a:endParaRPr lang="zh-CN" altLang="en-US" sz="1600" b="1" dirty="0">
                        <a:latin typeface="宋体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1.0-2.0GHz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1.10-2.06GHz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2.6-3.8GHz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5.2-7.6GHz</a:t>
                      </a:r>
                    </a:p>
                  </a:txBody>
                  <a:tcPr marL="9525" marR="9525" marT="9525" marB="0" anchor="ctr"/>
                </a:tc>
              </a:tr>
              <a:tr h="56602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latin typeface="宋体 "/>
                        </a:rPr>
                        <a:t>观测时间</a:t>
                      </a:r>
                      <a:endParaRPr lang="zh-CN" altLang="en-US" sz="1600" b="1" dirty="0">
                        <a:latin typeface="宋体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1994-2002.1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2002.5-2006,2009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1996.9-</a:t>
                      </a:r>
                      <a:r>
                        <a:rPr lang="zh-CN" altLang="en-US" sz="1600" b="1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至今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1999.8-</a:t>
                      </a:r>
                      <a:r>
                        <a:rPr lang="zh-CN" altLang="en-US" sz="1600" b="1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至今</a:t>
                      </a:r>
                    </a:p>
                  </a:txBody>
                  <a:tcPr marL="9525" marR="9525" marT="9525" marB="0" anchor="ctr"/>
                </a:tc>
              </a:tr>
              <a:tr h="48783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latin typeface="宋体 "/>
                        </a:rPr>
                        <a:t>天线直径</a:t>
                      </a:r>
                      <a:endParaRPr lang="en-US" altLang="zh-CN" sz="1600" b="1" dirty="0" smtClean="0">
                        <a:latin typeface="宋体 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宋体 "/>
                        </a:rPr>
                        <a:t>7.3m</a:t>
                      </a:r>
                      <a:endParaRPr lang="zh-CN" altLang="en-US" sz="1600" b="1" dirty="0">
                        <a:latin typeface="宋体 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宋体 "/>
                        </a:rPr>
                        <a:t>3.2m</a:t>
                      </a:r>
                      <a:endParaRPr lang="zh-CN" altLang="en-US" sz="1600" b="1" dirty="0">
                        <a:latin typeface="宋体 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32172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latin typeface="宋体 "/>
                        </a:rPr>
                        <a:t>最好</a:t>
                      </a:r>
                      <a:endParaRPr lang="en-US" altLang="zh-CN" sz="1600" b="1" dirty="0" smtClean="0">
                        <a:latin typeface="宋体 "/>
                      </a:endParaRPr>
                    </a:p>
                    <a:p>
                      <a:pPr algn="ctr"/>
                      <a:r>
                        <a:rPr lang="zh-CN" altLang="en-US" sz="1600" b="1" dirty="0" smtClean="0">
                          <a:latin typeface="宋体 "/>
                        </a:rPr>
                        <a:t>时间分辨率</a:t>
                      </a:r>
                      <a:endParaRPr lang="zh-CN" altLang="en-US" sz="1600" b="1" dirty="0">
                        <a:latin typeface="宋体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宋体 "/>
                          <a:ea typeface="+mj-ea"/>
                        </a:rPr>
                        <a:t>5ms(</a:t>
                      </a:r>
                      <a:r>
                        <a:rPr lang="zh-CN" altLang="en-US" sz="1600" b="1" dirty="0" smtClean="0">
                          <a:latin typeface="宋体 "/>
                          <a:ea typeface="+mj-ea"/>
                        </a:rPr>
                        <a:t>全频段</a:t>
                      </a:r>
                      <a:r>
                        <a:rPr lang="en-US" altLang="zh-CN" sz="1600" b="1" dirty="0" smtClean="0">
                          <a:latin typeface="宋体 "/>
                          <a:ea typeface="+mj-ea"/>
                        </a:rPr>
                        <a:t>)</a:t>
                      </a:r>
                    </a:p>
                    <a:p>
                      <a:pPr algn="ctr"/>
                      <a:r>
                        <a:rPr lang="en-US" altLang="zh-CN" sz="1600" b="1" dirty="0" smtClean="0">
                          <a:latin typeface="宋体 "/>
                          <a:ea typeface="+mj-ea"/>
                        </a:rPr>
                        <a:t>2ms(1/4</a:t>
                      </a:r>
                      <a:r>
                        <a:rPr lang="zh-CN" altLang="en-US" sz="1600" b="1" dirty="0" smtClean="0">
                          <a:latin typeface="宋体 "/>
                          <a:ea typeface="+mj-ea"/>
                        </a:rPr>
                        <a:t>带宽</a:t>
                      </a:r>
                      <a:r>
                        <a:rPr lang="en-US" altLang="zh-CN" sz="1600" b="1" dirty="0" smtClean="0">
                          <a:latin typeface="宋体 "/>
                          <a:ea typeface="+mj-ea"/>
                        </a:rPr>
                        <a:t>)</a:t>
                      </a:r>
                      <a:endParaRPr lang="zh-CN" altLang="en-US" sz="1600" b="1" dirty="0">
                        <a:latin typeface="宋体 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kern="1200" dirty="0" smtClean="0">
                          <a:solidFill>
                            <a:schemeClr val="dk1"/>
                          </a:solidFill>
                          <a:latin typeface="宋体 "/>
                          <a:ea typeface="+mn-ea"/>
                          <a:cs typeface="+mn-cs"/>
                        </a:rPr>
                        <a:t>5ms(</a:t>
                      </a:r>
                      <a:r>
                        <a:rPr lang="zh-CN" altLang="en-US" sz="1600" b="1" kern="1200" dirty="0" smtClean="0">
                          <a:solidFill>
                            <a:schemeClr val="dk1"/>
                          </a:solidFill>
                          <a:latin typeface="宋体 "/>
                          <a:ea typeface="+mn-ea"/>
                          <a:cs typeface="+mn-cs"/>
                        </a:rPr>
                        <a:t>全频段</a:t>
                      </a:r>
                      <a:r>
                        <a:rPr lang="en-US" altLang="zh-CN" sz="1600" b="1" kern="1200" dirty="0" smtClean="0">
                          <a:solidFill>
                            <a:schemeClr val="dk1"/>
                          </a:solidFill>
                          <a:latin typeface="宋体 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ctr"/>
                      <a:r>
                        <a:rPr lang="en-US" altLang="zh-CN" sz="1600" b="1" kern="1200" dirty="0" smtClean="0">
                          <a:solidFill>
                            <a:schemeClr val="dk1"/>
                          </a:solidFill>
                          <a:latin typeface="宋体 "/>
                          <a:ea typeface="+mn-ea"/>
                          <a:cs typeface="+mn-cs"/>
                        </a:rPr>
                        <a:t>1.25ms(1/4</a:t>
                      </a:r>
                      <a:r>
                        <a:rPr lang="zh-CN" altLang="en-US" sz="1600" b="1" kern="1200" dirty="0" smtClean="0">
                          <a:solidFill>
                            <a:schemeClr val="dk1"/>
                          </a:solidFill>
                          <a:latin typeface="宋体 "/>
                          <a:ea typeface="+mn-ea"/>
                          <a:cs typeface="+mn-cs"/>
                        </a:rPr>
                        <a:t>带宽</a:t>
                      </a:r>
                      <a:r>
                        <a:rPr lang="en-US" altLang="zh-CN" sz="1600" b="1" kern="1200" dirty="0" smtClean="0">
                          <a:solidFill>
                            <a:schemeClr val="dk1"/>
                          </a:solidFill>
                          <a:latin typeface="宋体 "/>
                          <a:ea typeface="+mn-ea"/>
                          <a:cs typeface="+mn-cs"/>
                        </a:rPr>
                        <a:t>)</a:t>
                      </a:r>
                      <a:endParaRPr lang="zh-CN" altLang="en-US" sz="1600" b="1" kern="1200" dirty="0" smtClean="0">
                        <a:solidFill>
                          <a:schemeClr val="dk1"/>
                        </a:solidFill>
                        <a:latin typeface="宋体 "/>
                        <a:ea typeface="+mn-ea"/>
                        <a:cs typeface="+mn-cs"/>
                      </a:endParaRPr>
                    </a:p>
                    <a:p>
                      <a:pPr algn="ctr"/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宋体 "/>
                        </a:rPr>
                        <a:t>1ms</a:t>
                      </a:r>
                      <a:endParaRPr lang="zh-CN" altLang="en-US" sz="1600" b="1" dirty="0">
                        <a:latin typeface="宋体 "/>
                      </a:endParaRPr>
                    </a:p>
                  </a:txBody>
                  <a:tcPr/>
                </a:tc>
              </a:tr>
              <a:tr h="566022"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latin typeface="宋体 "/>
                        </a:rPr>
                        <a:t>频带分辨率</a:t>
                      </a:r>
                      <a:endParaRPr lang="zh-CN" altLang="en-US" sz="1600" b="1" dirty="0">
                        <a:latin typeface="宋体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20MHz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宋体 "/>
                        </a:rPr>
                        <a:t>10MHz</a:t>
                      </a:r>
                      <a:endParaRPr lang="zh-CN" altLang="en-US" sz="1600" b="1" dirty="0">
                        <a:latin typeface="宋体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宋体 "/>
                        </a:rPr>
                        <a:t>20MHz</a:t>
                      </a:r>
                      <a:endParaRPr lang="zh-CN" altLang="en-US" sz="1600" b="1" dirty="0">
                        <a:latin typeface="宋体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latin typeface="宋体 "/>
                        </a:rPr>
                        <a:t>单频</a:t>
                      </a:r>
                      <a:endParaRPr lang="zh-CN" altLang="en-US" sz="1600" b="1" dirty="0">
                        <a:latin typeface="宋体 "/>
                      </a:endParaRPr>
                    </a:p>
                  </a:txBody>
                  <a:tcPr/>
                </a:tc>
              </a:tr>
              <a:tr h="826082"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latin typeface="宋体 "/>
                        </a:rPr>
                        <a:t>圆偏振精度</a:t>
                      </a:r>
                      <a:endParaRPr lang="zh-CN" altLang="en-US" sz="1600" b="1" dirty="0">
                        <a:latin typeface="宋体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宋体 "/>
                        </a:rPr>
                        <a:t>10%,</a:t>
                      </a:r>
                      <a:r>
                        <a:rPr lang="zh-CN" altLang="en-US" sz="1600" b="1" dirty="0" smtClean="0">
                          <a:latin typeface="宋体 "/>
                        </a:rPr>
                        <a:t>多数</a:t>
                      </a:r>
                      <a:r>
                        <a:rPr lang="en-US" altLang="zh-CN" sz="1600" b="1" dirty="0" smtClean="0">
                          <a:latin typeface="宋体 "/>
                        </a:rPr>
                        <a:t>&lt;5%</a:t>
                      </a:r>
                      <a:endParaRPr lang="zh-CN" altLang="en-US" sz="1600" b="1" dirty="0">
                        <a:latin typeface="宋体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smtClean="0">
                          <a:latin typeface="宋体 "/>
                        </a:rPr>
                        <a:t>10%,</a:t>
                      </a:r>
                      <a:r>
                        <a:rPr lang="zh-CN" altLang="en-US" sz="1600" b="1" dirty="0" smtClean="0">
                          <a:latin typeface="宋体 "/>
                        </a:rPr>
                        <a:t>多数</a:t>
                      </a:r>
                      <a:r>
                        <a:rPr lang="en-US" altLang="zh-CN" sz="1600" b="1" dirty="0" smtClean="0">
                          <a:latin typeface="宋体 "/>
                        </a:rPr>
                        <a:t>&lt;5%</a:t>
                      </a:r>
                      <a:endParaRPr lang="zh-CN" altLang="en-US" sz="1600" b="1" dirty="0" smtClean="0">
                        <a:latin typeface="宋体 "/>
                      </a:endParaRPr>
                    </a:p>
                    <a:p>
                      <a:pPr algn="ctr"/>
                      <a:endParaRPr lang="zh-CN" altLang="en-US" sz="1600" b="1" dirty="0">
                        <a:latin typeface="宋体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latin typeface="宋体 "/>
                        </a:rPr>
                        <a:t>无偏振</a:t>
                      </a:r>
                      <a:endParaRPr lang="zh-CN" altLang="en-US" sz="1600" b="1" dirty="0">
                        <a:latin typeface="宋体 "/>
                      </a:endParaRPr>
                    </a:p>
                  </a:txBody>
                  <a:tcPr/>
                </a:tc>
              </a:tr>
              <a:tr h="826082"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latin typeface="宋体 "/>
                        </a:rPr>
                        <a:t>观测数据量</a:t>
                      </a:r>
                      <a:endParaRPr lang="zh-CN" altLang="en-US" sz="1600" b="1" dirty="0">
                        <a:latin typeface="宋体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720Mb/10h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宋体 "/>
                        </a:rPr>
                        <a:t>82Mb~2.1Gb/10h</a:t>
                      </a:r>
                      <a:endParaRPr lang="zh-CN" altLang="en-US" sz="1600" b="1" dirty="0">
                        <a:latin typeface="宋体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smtClean="0">
                          <a:latin typeface="宋体 "/>
                        </a:rPr>
                        <a:t>82Mb~3.4Gb/10h</a:t>
                      </a:r>
                      <a:endParaRPr lang="zh-CN" altLang="en-US" sz="1600" b="1" dirty="0" smtClean="0">
                        <a:latin typeface="宋体 "/>
                      </a:endParaRPr>
                    </a:p>
                    <a:p>
                      <a:pPr algn="ctr"/>
                      <a:endParaRPr lang="zh-CN" altLang="en-US" sz="1600" b="1" dirty="0">
                        <a:latin typeface="宋体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宋体 "/>
                        </a:rPr>
                        <a:t>64Mb/10h</a:t>
                      </a:r>
                      <a:endParaRPr lang="zh-CN" altLang="en-US" sz="1600" b="1" dirty="0">
                        <a:latin typeface="宋体 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58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2013</a:t>
            </a:r>
            <a:r>
              <a:rPr kumimoji="1" lang="zh-CN" altLang="en-US" dirty="0"/>
              <a:t>年数据整理工作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zh-CN" dirty="0" smtClean="0"/>
          </a:p>
          <a:p>
            <a:pPr lvl="1"/>
            <a:r>
              <a:rPr kumimoji="1" lang="en-US" altLang="zh-CN" dirty="0"/>
              <a:t>1996</a:t>
            </a:r>
            <a:r>
              <a:rPr kumimoji="1" lang="zh-CN" altLang="en-US" dirty="0"/>
              <a:t>年至今</a:t>
            </a:r>
            <a:endParaRPr kumimoji="1" lang="en-US" altLang="zh-CN" dirty="0"/>
          </a:p>
          <a:p>
            <a:pPr lvl="1"/>
            <a:r>
              <a:rPr kumimoji="1" lang="en-US" altLang="zh-CN" dirty="0" smtClean="0"/>
              <a:t>~2000</a:t>
            </a:r>
            <a:r>
              <a:rPr kumimoji="1" lang="en-US" altLang="en-US" dirty="0" smtClean="0"/>
              <a:t>张光盘</a:t>
            </a:r>
          </a:p>
          <a:p>
            <a:pPr lvl="1"/>
            <a:r>
              <a:rPr kumimoji="1" lang="en-US" altLang="en-US" dirty="0" err="1" smtClean="0"/>
              <a:t>即将结束光盘内容录入</a:t>
            </a:r>
            <a:endParaRPr kumimoji="1" lang="en-US" altLang="en-US" dirty="0" smtClean="0"/>
          </a:p>
          <a:p>
            <a:pPr lvl="1"/>
            <a:r>
              <a:rPr kumimoji="1" lang="zh-CN" altLang="en-US" dirty="0" smtClean="0"/>
              <a:t>近四五百</a:t>
            </a:r>
            <a:r>
              <a:rPr kumimoji="1" lang="zh-CN" altLang="en-US" dirty="0" smtClean="0"/>
              <a:t>张光盘</a:t>
            </a:r>
            <a:endParaRPr kumimoji="1" lang="en-US" altLang="zh-CN" dirty="0" smtClean="0"/>
          </a:p>
          <a:p>
            <a:pPr marL="457200" lvl="1" indent="0">
              <a:buNone/>
            </a:pPr>
            <a:r>
              <a:rPr kumimoji="1" lang="zh-CN" altLang="en-US" dirty="0"/>
              <a:t>老化</a:t>
            </a:r>
            <a:r>
              <a:rPr kumimoji="1" lang="zh-CN" altLang="en-US" dirty="0" smtClean="0"/>
              <a:t>无法</a:t>
            </a:r>
            <a:r>
              <a:rPr kumimoji="1" lang="zh-CN" altLang="en-US" dirty="0" smtClean="0"/>
              <a:t>录入</a:t>
            </a:r>
            <a:endParaRPr kumimoji="1" lang="en-US" altLang="en-US" dirty="0"/>
          </a:p>
        </p:txBody>
      </p:sp>
      <p:pic>
        <p:nvPicPr>
          <p:cNvPr id="8194" name="Picture 2" descr="http://srg.bao.ac.cn/development/201301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933" y="1668805"/>
            <a:ext cx="4334904" cy="469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80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na-vo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china-vo1.potx</Template>
  <TotalTime>3456</TotalTime>
  <Words>951</Words>
  <Application>Microsoft Office PowerPoint</Application>
  <PresentationFormat>全屏显示(4:3)</PresentationFormat>
  <Paragraphs>85</Paragraphs>
  <Slides>11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Adobe 黑体 Std R</vt:lpstr>
      <vt:lpstr>仿宋</vt:lpstr>
      <vt:lpstr>黑体</vt:lpstr>
      <vt:lpstr>华文隶书</vt:lpstr>
      <vt:lpstr>楷体</vt:lpstr>
      <vt:lpstr>宋体</vt:lpstr>
      <vt:lpstr>宋体 </vt:lpstr>
      <vt:lpstr>Arial</vt:lpstr>
      <vt:lpstr>Calibri</vt:lpstr>
      <vt:lpstr>Comic Sans MS</vt:lpstr>
      <vt:lpstr>china-vo1</vt:lpstr>
      <vt:lpstr>太阳射电历史数据归档情况报告</vt:lpstr>
      <vt:lpstr>提纲</vt:lpstr>
      <vt:lpstr>太阳射电数据背景介绍</vt:lpstr>
      <vt:lpstr>太阳射电研究历程</vt:lpstr>
      <vt:lpstr>太阳射电观测</vt:lpstr>
      <vt:lpstr>PowerPoint 演示文稿</vt:lpstr>
      <vt:lpstr>PowerPoint 演示文稿</vt:lpstr>
      <vt:lpstr>太阳射电观测设备主要参数</vt:lpstr>
      <vt:lpstr>2013年数据整理工作</vt:lpstr>
      <vt:lpstr>太阳射电数据完成情况</vt:lpstr>
      <vt:lpstr>谢谢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天文学“科技领域云”</dc:title>
  <dc:creator>Chenzhou Cui</dc:creator>
  <cp:lastModifiedBy>yyy</cp:lastModifiedBy>
  <cp:revision>250</cp:revision>
  <dcterms:created xsi:type="dcterms:W3CDTF">2012-08-27T00:18:08Z</dcterms:created>
  <dcterms:modified xsi:type="dcterms:W3CDTF">2013-11-16T03:22:16Z</dcterms:modified>
</cp:coreProperties>
</file>