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4" r:id="rId5"/>
    <p:sldId id="293"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2" r:id="rId26"/>
    <p:sldId id="287" r:id="rId27"/>
    <p:sldId id="288" r:id="rId28"/>
    <p:sldId id="289" r:id="rId29"/>
    <p:sldId id="290" r:id="rId30"/>
    <p:sldId id="291" r:id="rId31"/>
    <p:sldId id="292" r:id="rId32"/>
    <p:sldId id="280" r:id="rId33"/>
    <p:sldId id="285" r:id="rId34"/>
    <p:sldId id="281" r:id="rId35"/>
    <p:sldId id="284" r:id="rId3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1" d="100"/>
          <a:sy n="41" d="100"/>
        </p:scale>
        <p:origin x="-1454"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4393F75-CB4F-4C99-A3A3-94D699820C83}" type="datetimeFigureOut">
              <a:rPr lang="zh-CN" altLang="en-US" smtClean="0"/>
              <a:t>2013/11/13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A9B5D1-E173-4691-A148-2547EC648A16}" type="slidenum">
              <a:rPr lang="zh-CN" altLang="en-US" smtClean="0"/>
              <a:t>‹#›</a:t>
            </a:fld>
            <a:endParaRPr lang="zh-CN" altLang="en-US"/>
          </a:p>
        </p:txBody>
      </p:sp>
    </p:spTree>
    <p:extLst>
      <p:ext uri="{BB962C8B-B14F-4D97-AF65-F5344CB8AC3E}">
        <p14:creationId xmlns:p14="http://schemas.microsoft.com/office/powerpoint/2010/main" val="2351334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4393F75-CB4F-4C99-A3A3-94D699820C83}" type="datetimeFigureOut">
              <a:rPr lang="zh-CN" altLang="en-US" smtClean="0"/>
              <a:t>2013/11/13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A9B5D1-E173-4691-A148-2547EC648A16}" type="slidenum">
              <a:rPr lang="zh-CN" altLang="en-US" smtClean="0"/>
              <a:t>‹#›</a:t>
            </a:fld>
            <a:endParaRPr lang="zh-CN" altLang="en-US"/>
          </a:p>
        </p:txBody>
      </p:sp>
    </p:spTree>
    <p:extLst>
      <p:ext uri="{BB962C8B-B14F-4D97-AF65-F5344CB8AC3E}">
        <p14:creationId xmlns:p14="http://schemas.microsoft.com/office/powerpoint/2010/main" val="3107333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4393F75-CB4F-4C99-A3A3-94D699820C83}" type="datetimeFigureOut">
              <a:rPr lang="zh-CN" altLang="en-US" smtClean="0"/>
              <a:t>2013/11/13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A9B5D1-E173-4691-A148-2547EC648A16}" type="slidenum">
              <a:rPr lang="zh-CN" altLang="en-US" smtClean="0"/>
              <a:t>‹#›</a:t>
            </a:fld>
            <a:endParaRPr lang="zh-CN" altLang="en-US"/>
          </a:p>
        </p:txBody>
      </p:sp>
    </p:spTree>
    <p:extLst>
      <p:ext uri="{BB962C8B-B14F-4D97-AF65-F5344CB8AC3E}">
        <p14:creationId xmlns:p14="http://schemas.microsoft.com/office/powerpoint/2010/main" val="2026746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3"/>
          <p:cNvSpPr>
            <a:spLocks noGrp="1"/>
          </p:cNvSpPr>
          <p:nvPr>
            <p:ph type="dt" sz="half" idx="10"/>
          </p:nvPr>
        </p:nvSpPr>
        <p:spPr/>
        <p:txBody>
          <a:bodyPr/>
          <a:lstStyle>
            <a:lvl1pPr>
              <a:defRPr/>
            </a:lvl1pPr>
          </a:lstStyle>
          <a:p>
            <a:pPr>
              <a:defRPr/>
            </a:pPr>
            <a:fld id="{6C5C0007-A966-4F64-B18D-48C0F859CB85}" type="datetimeFigureOut">
              <a:rPr lang="zh-CN" altLang="en-US"/>
              <a:pPr>
                <a:defRPr/>
              </a:pPr>
              <a:t>2013/11/13</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95047D52-AD1F-4BA0-9D6D-1249595CCDA0}" type="slidenum">
              <a:rPr lang="zh-CN" altLang="en-US"/>
              <a:pPr>
                <a:defRPr/>
              </a:pPr>
              <a:t>‹#›</a:t>
            </a:fld>
            <a:endParaRPr lang="zh-CN" altLang="en-US"/>
          </a:p>
        </p:txBody>
      </p:sp>
    </p:spTree>
    <p:extLst>
      <p:ext uri="{BB962C8B-B14F-4D97-AF65-F5344CB8AC3E}">
        <p14:creationId xmlns:p14="http://schemas.microsoft.com/office/powerpoint/2010/main" val="3490192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4393F75-CB4F-4C99-A3A3-94D699820C83}" type="datetimeFigureOut">
              <a:rPr lang="zh-CN" altLang="en-US" smtClean="0"/>
              <a:t>2013/11/13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A9B5D1-E173-4691-A148-2547EC648A16}" type="slidenum">
              <a:rPr lang="zh-CN" altLang="en-US" smtClean="0"/>
              <a:t>‹#›</a:t>
            </a:fld>
            <a:endParaRPr lang="zh-CN" altLang="en-US"/>
          </a:p>
        </p:txBody>
      </p:sp>
    </p:spTree>
    <p:extLst>
      <p:ext uri="{BB962C8B-B14F-4D97-AF65-F5344CB8AC3E}">
        <p14:creationId xmlns:p14="http://schemas.microsoft.com/office/powerpoint/2010/main" val="56864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4393F75-CB4F-4C99-A3A3-94D699820C83}" type="datetimeFigureOut">
              <a:rPr lang="zh-CN" altLang="en-US" smtClean="0"/>
              <a:t>2013/11/13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A9B5D1-E173-4691-A148-2547EC648A16}" type="slidenum">
              <a:rPr lang="zh-CN" altLang="en-US" smtClean="0"/>
              <a:t>‹#›</a:t>
            </a:fld>
            <a:endParaRPr lang="zh-CN" altLang="en-US"/>
          </a:p>
        </p:txBody>
      </p:sp>
    </p:spTree>
    <p:extLst>
      <p:ext uri="{BB962C8B-B14F-4D97-AF65-F5344CB8AC3E}">
        <p14:creationId xmlns:p14="http://schemas.microsoft.com/office/powerpoint/2010/main" val="3591532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4393F75-CB4F-4C99-A3A3-94D699820C83}" type="datetimeFigureOut">
              <a:rPr lang="zh-CN" altLang="en-US" smtClean="0"/>
              <a:t>2013/11/13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A9B5D1-E173-4691-A148-2547EC648A16}" type="slidenum">
              <a:rPr lang="zh-CN" altLang="en-US" smtClean="0"/>
              <a:t>‹#›</a:t>
            </a:fld>
            <a:endParaRPr lang="zh-CN" altLang="en-US"/>
          </a:p>
        </p:txBody>
      </p:sp>
    </p:spTree>
    <p:extLst>
      <p:ext uri="{BB962C8B-B14F-4D97-AF65-F5344CB8AC3E}">
        <p14:creationId xmlns:p14="http://schemas.microsoft.com/office/powerpoint/2010/main" val="1865427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4393F75-CB4F-4C99-A3A3-94D699820C83}" type="datetimeFigureOut">
              <a:rPr lang="zh-CN" altLang="en-US" smtClean="0"/>
              <a:t>2013/11/13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5A9B5D1-E173-4691-A148-2547EC648A16}" type="slidenum">
              <a:rPr lang="zh-CN" altLang="en-US" smtClean="0"/>
              <a:t>‹#›</a:t>
            </a:fld>
            <a:endParaRPr lang="zh-CN" altLang="en-US"/>
          </a:p>
        </p:txBody>
      </p:sp>
    </p:spTree>
    <p:extLst>
      <p:ext uri="{BB962C8B-B14F-4D97-AF65-F5344CB8AC3E}">
        <p14:creationId xmlns:p14="http://schemas.microsoft.com/office/powerpoint/2010/main" val="2011183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4393F75-CB4F-4C99-A3A3-94D699820C83}" type="datetimeFigureOut">
              <a:rPr lang="zh-CN" altLang="en-US" smtClean="0"/>
              <a:t>2013/11/13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A9B5D1-E173-4691-A148-2547EC648A16}" type="slidenum">
              <a:rPr lang="zh-CN" altLang="en-US" smtClean="0"/>
              <a:t>‹#›</a:t>
            </a:fld>
            <a:endParaRPr lang="zh-CN" altLang="en-US"/>
          </a:p>
        </p:txBody>
      </p:sp>
    </p:spTree>
    <p:extLst>
      <p:ext uri="{BB962C8B-B14F-4D97-AF65-F5344CB8AC3E}">
        <p14:creationId xmlns:p14="http://schemas.microsoft.com/office/powerpoint/2010/main" val="1934048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4393F75-CB4F-4C99-A3A3-94D699820C83}" type="datetimeFigureOut">
              <a:rPr lang="zh-CN" altLang="en-US" smtClean="0"/>
              <a:t>2013/11/13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5A9B5D1-E173-4691-A148-2547EC648A16}" type="slidenum">
              <a:rPr lang="zh-CN" altLang="en-US" smtClean="0"/>
              <a:t>‹#›</a:t>
            </a:fld>
            <a:endParaRPr lang="zh-CN" altLang="en-US"/>
          </a:p>
        </p:txBody>
      </p:sp>
    </p:spTree>
    <p:extLst>
      <p:ext uri="{BB962C8B-B14F-4D97-AF65-F5344CB8AC3E}">
        <p14:creationId xmlns:p14="http://schemas.microsoft.com/office/powerpoint/2010/main" val="221456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4393F75-CB4F-4C99-A3A3-94D699820C83}" type="datetimeFigureOut">
              <a:rPr lang="zh-CN" altLang="en-US" smtClean="0"/>
              <a:t>2013/11/13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A9B5D1-E173-4691-A148-2547EC648A16}" type="slidenum">
              <a:rPr lang="zh-CN" altLang="en-US" smtClean="0"/>
              <a:t>‹#›</a:t>
            </a:fld>
            <a:endParaRPr lang="zh-CN" altLang="en-US"/>
          </a:p>
        </p:txBody>
      </p:sp>
    </p:spTree>
    <p:extLst>
      <p:ext uri="{BB962C8B-B14F-4D97-AF65-F5344CB8AC3E}">
        <p14:creationId xmlns:p14="http://schemas.microsoft.com/office/powerpoint/2010/main" val="919631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4393F75-CB4F-4C99-A3A3-94D699820C83}" type="datetimeFigureOut">
              <a:rPr lang="zh-CN" altLang="en-US" smtClean="0"/>
              <a:t>2013/11/13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A9B5D1-E173-4691-A148-2547EC648A16}" type="slidenum">
              <a:rPr lang="zh-CN" altLang="en-US" smtClean="0"/>
              <a:t>‹#›</a:t>
            </a:fld>
            <a:endParaRPr lang="zh-CN" altLang="en-US"/>
          </a:p>
        </p:txBody>
      </p:sp>
    </p:spTree>
    <p:extLst>
      <p:ext uri="{BB962C8B-B14F-4D97-AF65-F5344CB8AC3E}">
        <p14:creationId xmlns:p14="http://schemas.microsoft.com/office/powerpoint/2010/main" val="1773006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393F75-CB4F-4C99-A3A3-94D699820C83}" type="datetimeFigureOut">
              <a:rPr lang="zh-CN" altLang="en-US" smtClean="0"/>
              <a:t>2013/11/13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A9B5D1-E173-4691-A148-2547EC648A16}" type="slidenum">
              <a:rPr lang="zh-CN" altLang="en-US" smtClean="0"/>
              <a:t>‹#›</a:t>
            </a:fld>
            <a:endParaRPr lang="zh-CN" altLang="en-US"/>
          </a:p>
        </p:txBody>
      </p:sp>
    </p:spTree>
    <p:extLst>
      <p:ext uri="{BB962C8B-B14F-4D97-AF65-F5344CB8AC3E}">
        <p14:creationId xmlns:p14="http://schemas.microsoft.com/office/powerpoint/2010/main" val="1792402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image" Target="../media/image16.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7504" y="34076"/>
            <a:ext cx="9036496" cy="1080119"/>
          </a:xfrm>
        </p:spPr>
        <p:txBody>
          <a:bodyPr>
            <a:normAutofit fontScale="90000"/>
          </a:bodyPr>
          <a:lstStyle/>
          <a:p>
            <a:r>
              <a:rPr lang="en-US" altLang="zh-CN" b="1" dirty="0" smtClean="0">
                <a:solidFill>
                  <a:schemeClr val="tx2"/>
                </a:solidFill>
                <a:latin typeface="楷体" pitchFamily="49" charset="-122"/>
                <a:ea typeface="楷体" pitchFamily="49" charset="-122"/>
                <a:cs typeface="Times New Roman" pitchFamily="18" charset="0"/>
                <a:sym typeface="Symbol" pitchFamily="18" charset="2"/>
              </a:rPr>
              <a:t>“</a:t>
            </a:r>
            <a:r>
              <a:rPr lang="en-US" altLang="zh-CN" b="1" dirty="0" err="1" smtClean="0">
                <a:solidFill>
                  <a:schemeClr val="tx2"/>
                </a:solidFill>
                <a:latin typeface="楷体" pitchFamily="49" charset="-122"/>
                <a:ea typeface="楷体" pitchFamily="49" charset="-122"/>
                <a:cs typeface="Times New Roman" pitchFamily="18" charset="0"/>
                <a:sym typeface="Symbol" pitchFamily="18" charset="2"/>
              </a:rPr>
              <a:t>宇宙加速膨胀问题”全面</a:t>
            </a:r>
            <a:r>
              <a:rPr lang="zh-CN" altLang="en-US" b="1" dirty="0" smtClean="0">
                <a:solidFill>
                  <a:schemeClr val="tx2"/>
                </a:solidFill>
                <a:latin typeface="楷体" pitchFamily="49" charset="-122"/>
                <a:ea typeface="楷体" pitchFamily="49" charset="-122"/>
                <a:cs typeface="Times New Roman" pitchFamily="18" charset="0"/>
              </a:rPr>
              <a:t>质疑</a:t>
            </a:r>
            <a:r>
              <a:rPr lang="en-US" altLang="zh-CN" sz="7200" b="1" dirty="0" smtClean="0">
                <a:latin typeface="楷体" pitchFamily="49" charset="-122"/>
                <a:ea typeface="楷体" pitchFamily="49" charset="-122"/>
                <a:cs typeface="Times New Roman" pitchFamily="18" charset="0"/>
              </a:rPr>
              <a:t>           </a:t>
            </a:r>
            <a:endParaRPr lang="zh-CN" altLang="en-US" dirty="0"/>
          </a:p>
        </p:txBody>
      </p:sp>
      <p:sp>
        <p:nvSpPr>
          <p:cNvPr id="3" name="副标题 2"/>
          <p:cNvSpPr>
            <a:spLocks noGrp="1"/>
          </p:cNvSpPr>
          <p:nvPr>
            <p:ph type="subTitle" idx="1"/>
          </p:nvPr>
        </p:nvSpPr>
        <p:spPr>
          <a:xfrm>
            <a:off x="10344" y="1340768"/>
            <a:ext cx="8810127" cy="5112568"/>
          </a:xfrm>
        </p:spPr>
        <p:txBody>
          <a:bodyPr/>
          <a:lstStyle/>
          <a:p>
            <a:r>
              <a:rPr lang="zh-CN" altLang="en-US" sz="2400" b="1" dirty="0" smtClean="0">
                <a:solidFill>
                  <a:schemeClr val="tx1"/>
                </a:solidFill>
                <a:latin typeface="楷体" pitchFamily="49" charset="-122"/>
                <a:ea typeface="楷体" pitchFamily="49" charset="-122"/>
                <a:cs typeface="Times New Roman" pitchFamily="18" charset="0"/>
              </a:rPr>
              <a:t>彭秋和</a:t>
            </a:r>
            <a:br>
              <a:rPr lang="zh-CN" altLang="en-US" sz="2400" b="1" dirty="0" smtClean="0">
                <a:solidFill>
                  <a:schemeClr val="tx1"/>
                </a:solidFill>
                <a:latin typeface="楷体" pitchFamily="49" charset="-122"/>
                <a:ea typeface="楷体" pitchFamily="49" charset="-122"/>
                <a:cs typeface="Times New Roman" pitchFamily="18" charset="0"/>
              </a:rPr>
            </a:br>
            <a:r>
              <a:rPr lang="en-US" altLang="zh-CN" sz="2400" b="1" dirty="0" smtClean="0">
                <a:solidFill>
                  <a:schemeClr val="tx1"/>
                </a:solidFill>
                <a:latin typeface="楷体" pitchFamily="49" charset="-122"/>
                <a:ea typeface="楷体" pitchFamily="49" charset="-122"/>
                <a:cs typeface="Times New Roman" pitchFamily="18" charset="0"/>
              </a:rPr>
              <a:t>(</a:t>
            </a:r>
            <a:r>
              <a:rPr lang="zh-CN" altLang="en-US" sz="2400" b="1" dirty="0" smtClean="0">
                <a:solidFill>
                  <a:schemeClr val="tx1"/>
                </a:solidFill>
                <a:latin typeface="楷体" pitchFamily="49" charset="-122"/>
                <a:ea typeface="楷体" pitchFamily="49" charset="-122"/>
                <a:cs typeface="Times New Roman" pitchFamily="18" charset="0"/>
              </a:rPr>
              <a:t>南京大学天文系</a:t>
            </a:r>
            <a:r>
              <a:rPr lang="en-US" altLang="zh-CN" sz="2400" b="1" dirty="0" smtClean="0">
                <a:solidFill>
                  <a:schemeClr val="tx1"/>
                </a:solidFill>
                <a:latin typeface="楷体" pitchFamily="49" charset="-122"/>
                <a:ea typeface="楷体" pitchFamily="49" charset="-122"/>
                <a:cs typeface="Times New Roman" pitchFamily="18" charset="0"/>
              </a:rPr>
              <a:t>)</a:t>
            </a:r>
          </a:p>
          <a:p>
            <a:endParaRPr lang="en-US" altLang="zh-CN" sz="2400" b="1" dirty="0" smtClean="0">
              <a:solidFill>
                <a:schemeClr val="tx1"/>
              </a:solidFill>
              <a:latin typeface="楷体" pitchFamily="49" charset="-122"/>
              <a:ea typeface="楷体" pitchFamily="49" charset="-122"/>
              <a:cs typeface="Times New Roman" pitchFamily="18" charset="0"/>
            </a:endParaRPr>
          </a:p>
          <a:p>
            <a:r>
              <a:rPr lang="en-US" altLang="zh-CN" sz="2400" b="1" dirty="0" smtClean="0">
                <a:solidFill>
                  <a:schemeClr val="tx1"/>
                </a:solidFill>
                <a:latin typeface="楷体" pitchFamily="49" charset="-122"/>
                <a:ea typeface="楷体" pitchFamily="49" charset="-122"/>
                <a:cs typeface="Times New Roman" pitchFamily="18" charset="0"/>
              </a:rPr>
              <a:t>1.</a:t>
            </a:r>
            <a:r>
              <a:rPr lang="en-US" altLang="zh-CN" sz="2800" b="1" dirty="0" smtClean="0">
                <a:solidFill>
                  <a:schemeClr val="tx1"/>
                </a:solidFill>
                <a:latin typeface="Times New Roman" pitchFamily="18" charset="0"/>
                <a:ea typeface="楷体" pitchFamily="49" charset="-122"/>
                <a:cs typeface="Times New Roman" pitchFamily="18" charset="0"/>
              </a:rPr>
              <a:t>Ia</a:t>
            </a:r>
            <a:r>
              <a:rPr lang="en-US" altLang="zh-CN" sz="2800" b="1" dirty="0" smtClean="0">
                <a:solidFill>
                  <a:schemeClr val="tx1"/>
                </a:solidFill>
                <a:latin typeface="楷体" pitchFamily="49" charset="-122"/>
                <a:ea typeface="楷体" pitchFamily="49" charset="-122"/>
                <a:cs typeface="Times New Roman" pitchFamily="18" charset="0"/>
              </a:rPr>
              <a:t> </a:t>
            </a:r>
            <a:r>
              <a:rPr lang="en-US" altLang="zh-CN" sz="2800" b="1" dirty="0" err="1" smtClean="0">
                <a:solidFill>
                  <a:schemeClr val="tx1"/>
                </a:solidFill>
                <a:latin typeface="楷体" pitchFamily="49" charset="-122"/>
                <a:ea typeface="楷体" pitchFamily="49" charset="-122"/>
                <a:cs typeface="Times New Roman" pitchFamily="18" charset="0"/>
              </a:rPr>
              <a:t>型超新星观测误差分析</a:t>
            </a:r>
            <a:endParaRPr lang="en-US" altLang="zh-CN" sz="2800" b="1" dirty="0" smtClean="0">
              <a:solidFill>
                <a:schemeClr val="tx1"/>
              </a:solidFill>
              <a:latin typeface="楷体" pitchFamily="49" charset="-122"/>
              <a:ea typeface="楷体" pitchFamily="49" charset="-122"/>
              <a:cs typeface="Times New Roman" pitchFamily="18" charset="0"/>
            </a:endParaRPr>
          </a:p>
          <a:p>
            <a:r>
              <a:rPr lang="zh-CN" altLang="en-US" sz="2800" b="1" dirty="0" smtClean="0">
                <a:solidFill>
                  <a:schemeClr val="tx1"/>
                </a:solidFill>
                <a:latin typeface="楷体" pitchFamily="49" charset="-122"/>
                <a:ea typeface="楷体" pitchFamily="49" charset="-122"/>
                <a:cs typeface="Times New Roman" pitchFamily="18" charset="0"/>
              </a:rPr>
              <a:t>    来质疑“宇宙加速膨胀</a:t>
            </a:r>
            <a:r>
              <a:rPr lang="en-US" altLang="zh-CN" sz="2800" b="1" dirty="0" smtClean="0">
                <a:solidFill>
                  <a:schemeClr val="tx1"/>
                </a:solidFill>
                <a:latin typeface="楷体" pitchFamily="49" charset="-122"/>
                <a:ea typeface="楷体" pitchFamily="49" charset="-122"/>
                <a:cs typeface="Times New Roman" pitchFamily="18" charset="0"/>
              </a:rPr>
              <a:t>”</a:t>
            </a:r>
            <a:r>
              <a:rPr lang="zh-CN" altLang="en-US" sz="2800" b="1" dirty="0" smtClean="0">
                <a:solidFill>
                  <a:schemeClr val="tx1"/>
                </a:solidFill>
                <a:latin typeface="楷体" pitchFamily="49" charset="-122"/>
                <a:ea typeface="楷体" pitchFamily="49" charset="-122"/>
                <a:cs typeface="Times New Roman" pitchFamily="18" charset="0"/>
              </a:rPr>
              <a:t>问题</a:t>
            </a:r>
            <a:endParaRPr lang="en-US" altLang="zh-CN" sz="2800" b="1" dirty="0" smtClean="0">
              <a:solidFill>
                <a:schemeClr val="tx1"/>
              </a:solidFill>
              <a:latin typeface="楷体" pitchFamily="49" charset="-122"/>
              <a:ea typeface="楷体" pitchFamily="49" charset="-122"/>
              <a:cs typeface="Times New Roman" pitchFamily="18" charset="0"/>
            </a:endParaRPr>
          </a:p>
          <a:p>
            <a:r>
              <a:rPr lang="en-US" altLang="zh-CN" sz="2800" b="1" dirty="0" smtClean="0">
                <a:solidFill>
                  <a:schemeClr val="tx1"/>
                </a:solidFill>
                <a:latin typeface="楷体" pitchFamily="49" charset="-122"/>
                <a:ea typeface="楷体" pitchFamily="49" charset="-122"/>
                <a:cs typeface="Times New Roman" pitchFamily="18" charset="0"/>
              </a:rPr>
              <a:t>      2.</a:t>
            </a:r>
            <a:r>
              <a:rPr lang="zh-CN" altLang="en-US" sz="2800" b="1" dirty="0" smtClean="0">
                <a:solidFill>
                  <a:schemeClr val="tx1"/>
                </a:solidFill>
                <a:latin typeface="楷体" pitchFamily="49" charset="-122"/>
                <a:ea typeface="楷体" pitchFamily="49" charset="-122"/>
                <a:cs typeface="Times New Roman" pitchFamily="18" charset="0"/>
              </a:rPr>
              <a:t>关于宇宙微波背景温度各向异性测定</a:t>
            </a:r>
            <a:endParaRPr lang="en-US" altLang="zh-CN" sz="2800" b="1" dirty="0" smtClean="0">
              <a:solidFill>
                <a:schemeClr val="tx1"/>
              </a:solidFill>
              <a:latin typeface="楷体" pitchFamily="49" charset="-122"/>
              <a:ea typeface="楷体" pitchFamily="49" charset="-122"/>
              <a:cs typeface="Times New Roman" pitchFamily="18" charset="0"/>
            </a:endParaRPr>
          </a:p>
          <a:p>
            <a:r>
              <a:rPr lang="zh-CN" altLang="en-US" sz="2800" b="1" dirty="0" smtClean="0">
                <a:solidFill>
                  <a:schemeClr val="tx1"/>
                </a:solidFill>
                <a:latin typeface="楷体" pitchFamily="49" charset="-122"/>
                <a:ea typeface="楷体" pitchFamily="49" charset="-122"/>
                <a:cs typeface="Times New Roman" pitchFamily="18" charset="0"/>
              </a:rPr>
              <a:t>的分析</a:t>
            </a:r>
            <a:endParaRPr lang="en-US" altLang="zh-CN" sz="2800" b="1" dirty="0" smtClean="0">
              <a:solidFill>
                <a:schemeClr val="tx1"/>
              </a:solidFill>
              <a:latin typeface="楷体" pitchFamily="49" charset="-122"/>
              <a:ea typeface="楷体" pitchFamily="49" charset="-122"/>
              <a:cs typeface="Times New Roman" pitchFamily="18" charset="0"/>
            </a:endParaRPr>
          </a:p>
          <a:p>
            <a:r>
              <a:rPr lang="zh-CN" altLang="en-US" sz="2800" b="1" dirty="0" smtClean="0">
                <a:solidFill>
                  <a:schemeClr val="tx1"/>
                </a:solidFill>
                <a:latin typeface="楷体" pitchFamily="49" charset="-122"/>
                <a:ea typeface="楷体" pitchFamily="49" charset="-122"/>
                <a:cs typeface="Times New Roman" pitchFamily="18" charset="0"/>
              </a:rPr>
              <a:t> 来质疑“宇宙加速膨胀</a:t>
            </a:r>
            <a:r>
              <a:rPr lang="en-US" altLang="zh-CN" sz="2800" b="1" dirty="0" smtClean="0">
                <a:solidFill>
                  <a:schemeClr val="tx1"/>
                </a:solidFill>
                <a:latin typeface="楷体" pitchFamily="49" charset="-122"/>
                <a:ea typeface="楷体" pitchFamily="49" charset="-122"/>
                <a:cs typeface="Times New Roman" pitchFamily="18" charset="0"/>
              </a:rPr>
              <a:t>”</a:t>
            </a:r>
            <a:r>
              <a:rPr lang="zh-CN" altLang="en-US" sz="2800" b="1" dirty="0" smtClean="0">
                <a:solidFill>
                  <a:schemeClr val="tx1"/>
                </a:solidFill>
                <a:latin typeface="楷体" pitchFamily="49" charset="-122"/>
                <a:ea typeface="楷体" pitchFamily="49" charset="-122"/>
                <a:cs typeface="Times New Roman" pitchFamily="18" charset="0"/>
              </a:rPr>
              <a:t>问题</a:t>
            </a:r>
            <a:r>
              <a:rPr lang="en-US" altLang="zh-CN" sz="2800" b="1" dirty="0" smtClean="0">
                <a:solidFill>
                  <a:schemeClr val="tx1"/>
                </a:solidFill>
                <a:latin typeface="楷体" pitchFamily="49" charset="-122"/>
                <a:ea typeface="楷体" pitchFamily="49" charset="-122"/>
                <a:cs typeface="Times New Roman" pitchFamily="18" charset="0"/>
              </a:rPr>
              <a:t/>
            </a:r>
            <a:br>
              <a:rPr lang="en-US" altLang="zh-CN" sz="2800" b="1" dirty="0" smtClean="0">
                <a:solidFill>
                  <a:schemeClr val="tx1"/>
                </a:solidFill>
                <a:latin typeface="楷体" pitchFamily="49" charset="-122"/>
                <a:ea typeface="楷体" pitchFamily="49" charset="-122"/>
                <a:cs typeface="Times New Roman" pitchFamily="18" charset="0"/>
              </a:rPr>
            </a:br>
            <a:endParaRPr lang="en-US" altLang="zh-CN" sz="2800" b="1" dirty="0" smtClean="0">
              <a:solidFill>
                <a:schemeClr val="tx1"/>
              </a:solidFill>
              <a:latin typeface="楷体" pitchFamily="49" charset="-122"/>
              <a:ea typeface="楷体" pitchFamily="49" charset="-122"/>
              <a:cs typeface="Times New Roman" pitchFamily="18" charset="0"/>
            </a:endParaRPr>
          </a:p>
          <a:p>
            <a:endParaRPr lang="zh-CN" altLang="en-US" b="1" dirty="0">
              <a:solidFill>
                <a:schemeClr val="tx1"/>
              </a:solidFill>
            </a:endParaRPr>
          </a:p>
        </p:txBody>
      </p:sp>
    </p:spTree>
    <p:extLst>
      <p:ext uri="{BB962C8B-B14F-4D97-AF65-F5344CB8AC3E}">
        <p14:creationId xmlns:p14="http://schemas.microsoft.com/office/powerpoint/2010/main" val="928225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395288" y="12700"/>
            <a:ext cx="8229600" cy="536575"/>
          </a:xfrm>
        </p:spPr>
        <p:txBody>
          <a:bodyPr/>
          <a:lstStyle/>
          <a:p>
            <a:pPr eaLnBrk="1" hangingPunct="1"/>
            <a:r>
              <a:rPr lang="en-US" altLang="zh-CN" sz="2800" b="1" smtClean="0">
                <a:solidFill>
                  <a:schemeClr val="tx2"/>
                </a:solidFill>
                <a:latin typeface="Times New Roman" pitchFamily="18" charset="0"/>
                <a:ea typeface="楷体" pitchFamily="49" charset="-122"/>
                <a:cs typeface="Times New Roman" pitchFamily="18" charset="0"/>
              </a:rPr>
              <a:t>Asymmetry explosion of SNIa</a:t>
            </a:r>
            <a:endParaRPr lang="zh-CN" altLang="en-US" sz="2800" b="1" smtClean="0">
              <a:solidFill>
                <a:schemeClr val="tx2"/>
              </a:solidFill>
              <a:latin typeface="楷体" pitchFamily="49" charset="-122"/>
              <a:ea typeface="楷体" pitchFamily="49" charset="-122"/>
              <a:cs typeface="Times New Roman" pitchFamily="18" charset="0"/>
            </a:endParaRPr>
          </a:p>
        </p:txBody>
      </p:sp>
      <p:sp>
        <p:nvSpPr>
          <p:cNvPr id="13315" name="内容占位符 2"/>
          <p:cNvSpPr>
            <a:spLocks noGrp="1"/>
          </p:cNvSpPr>
          <p:nvPr>
            <p:ph idx="1"/>
          </p:nvPr>
        </p:nvSpPr>
        <p:spPr>
          <a:xfrm>
            <a:off x="0" y="547688"/>
            <a:ext cx="9031288" cy="1585912"/>
          </a:xfrm>
        </p:spPr>
        <p:txBody>
          <a:bodyPr/>
          <a:lstStyle/>
          <a:p>
            <a:pPr marL="0" indent="0" eaLnBrk="1" hangingPunct="1">
              <a:buFont typeface="Arial" pitchFamily="34" charset="0"/>
              <a:buNone/>
            </a:pPr>
            <a:r>
              <a:rPr lang="en-US" altLang="zh-CN" sz="2400" smtClean="0">
                <a:latin typeface="Times New Roman" pitchFamily="18" charset="0"/>
                <a:ea typeface="楷体" pitchFamily="49" charset="-122"/>
                <a:cs typeface="Times New Roman" pitchFamily="18" charset="0"/>
              </a:rPr>
              <a:t>It is shown that  material distribution  in some remnant of SNIa are obviously asymmetry  in space  direction  by observation. (Kasen D., 2010, Nature, 466,37-38).</a:t>
            </a:r>
            <a:r>
              <a:rPr lang="zh-CN" altLang="zh-CN" sz="2400" smtClean="0">
                <a:latin typeface="Times New Roman" pitchFamily="18" charset="0"/>
                <a:ea typeface="楷体" pitchFamily="49" charset="-122"/>
                <a:cs typeface="Times New Roman" pitchFamily="18" charset="0"/>
              </a:rPr>
              <a:t> </a:t>
            </a:r>
            <a:r>
              <a:rPr lang="en-US" altLang="zh-CN" sz="2400" smtClean="0">
                <a:latin typeface="Times New Roman" pitchFamily="18" charset="0"/>
                <a:ea typeface="楷体" pitchFamily="49" charset="-122"/>
                <a:cs typeface="Times New Roman" pitchFamily="18" charset="0"/>
              </a:rPr>
              <a:t>It is also confirmed by simulation: (Maeda K. et al., 2010, Nature, 466, 82-85)</a:t>
            </a:r>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0575"/>
            <a:ext cx="8990013" cy="358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7" name="矩形 1"/>
          <p:cNvSpPr>
            <a:spLocks noChangeArrowheads="1"/>
          </p:cNvSpPr>
          <p:nvPr/>
        </p:nvSpPr>
        <p:spPr bwMode="auto">
          <a:xfrm>
            <a:off x="0" y="5648325"/>
            <a:ext cx="8820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400">
                <a:latin typeface="Times New Roman" pitchFamily="18" charset="0"/>
                <a:ea typeface="楷体" pitchFamily="49" charset="-122"/>
                <a:cs typeface="Times New Roman" pitchFamily="18" charset="0"/>
              </a:rPr>
              <a:t>It is shown that the visual brightness of SNIa depends on the direction of observer. Then the Phillips’ (and advanced Phillips’) mathord is unphysical.  </a:t>
            </a:r>
            <a:endParaRPr lang="zh-CN" altLang="en-US" sz="2400">
              <a:ea typeface="楷体" pitchFamily="49" charset="-122"/>
              <a:cs typeface="Times New Roman" pitchFamily="18" charset="0"/>
            </a:endParaRPr>
          </a:p>
        </p:txBody>
      </p:sp>
    </p:spTree>
    <p:extLst>
      <p:ext uri="{BB962C8B-B14F-4D97-AF65-F5344CB8AC3E}">
        <p14:creationId xmlns:p14="http://schemas.microsoft.com/office/powerpoint/2010/main" val="2409142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1"/>
          <p:cNvSpPr>
            <a:spLocks noChangeArrowheads="1"/>
          </p:cNvSpPr>
          <p:nvPr/>
        </p:nvSpPr>
        <p:spPr bwMode="auto">
          <a:xfrm>
            <a:off x="0" y="188913"/>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a:p>
            <a:pPr eaLnBrk="1" hangingPunct="1"/>
            <a:r>
              <a:rPr lang="en-US" altLang="zh-CN"/>
              <a:t> </a:t>
            </a:r>
            <a:r>
              <a:rPr lang="en-US" altLang="zh-CN" sz="2800"/>
              <a:t>Evidence for Two Distinct Populations of Type Ia Supernovae </a:t>
            </a:r>
          </a:p>
          <a:p>
            <a:pPr eaLnBrk="1" hangingPunct="1"/>
            <a:r>
              <a:rPr lang="en-US" altLang="zh-CN"/>
              <a:t>Xiaofeng Wang,1,2* Lifan Wang,2,3 Alexei V. Filippenko,4 Tianmeng Zhang,5 Xulin Zhao1 </a:t>
            </a:r>
            <a:endParaRPr lang="zh-CN" altLang="en-US"/>
          </a:p>
        </p:txBody>
      </p:sp>
      <p:sp>
        <p:nvSpPr>
          <p:cNvPr id="14339" name="矩形 2"/>
          <p:cNvSpPr>
            <a:spLocks noChangeArrowheads="1"/>
          </p:cNvSpPr>
          <p:nvPr/>
        </p:nvSpPr>
        <p:spPr bwMode="auto">
          <a:xfrm>
            <a:off x="0" y="1557338"/>
            <a:ext cx="8929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a:t>/ http://www.sciencemag.org/content/early/recent / 7 March 2013 / Page 1/ 10.1126/science.1231502 </a:t>
            </a:r>
            <a:endParaRPr lang="zh-CN" altLang="en-US"/>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2060575"/>
            <a:ext cx="310515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1" name="矩形 3"/>
          <p:cNvSpPr>
            <a:spLocks noChangeArrowheads="1"/>
          </p:cNvSpPr>
          <p:nvPr/>
        </p:nvSpPr>
        <p:spPr bwMode="auto">
          <a:xfrm>
            <a:off x="0" y="2703513"/>
            <a:ext cx="910907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400"/>
              <a:t>Type Ia supernovae (SNe Ia) have been used as excellent standardizable candles for measuring cosmic expansion, but their progenitors are still elusive. Here we report that the spectral diversity of SNe Ia is tied to their birthplace environments. We find that those with high-velocity ejecta are substantially more concentrated in the inner and brighter regions of their host galaxies than are normal-velocity SNe Ia. Furthermore, the former tend to inhabit larger and more-luminous hosts. These results suggest that high-velocity SNe Ia likely originate from relatively younger and more metal-rich progenitors than normal-velocity SNe Ia, and are restricted to galaxies with substantial chemical evolution.</a:t>
            </a:r>
            <a:endParaRPr lang="zh-CN" altLang="en-US" sz="2400"/>
          </a:p>
        </p:txBody>
      </p:sp>
    </p:spTree>
    <p:extLst>
      <p:ext uri="{BB962C8B-B14F-4D97-AF65-F5344CB8AC3E}">
        <p14:creationId xmlns:p14="http://schemas.microsoft.com/office/powerpoint/2010/main" val="275767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0" y="188913"/>
            <a:ext cx="9144000" cy="1368425"/>
          </a:xfrm>
        </p:spPr>
        <p:txBody>
          <a:bodyPr/>
          <a:lstStyle/>
          <a:p>
            <a:pPr eaLnBrk="1" hangingPunct="1"/>
            <a:r>
              <a:rPr lang="en-US" altLang="zh-CN" sz="3200" b="1" smtClean="0">
                <a:latin typeface="Times New Roman" pitchFamily="18" charset="0"/>
                <a:cs typeface="Times New Roman" pitchFamily="18" charset="0"/>
                <a:sym typeface="Symbol" pitchFamily="18" charset="2"/>
              </a:rPr>
              <a:t>III. </a:t>
            </a:r>
            <a:r>
              <a:rPr lang="en-US" altLang="zh-CN" sz="3200" b="1" smtClean="0">
                <a:latin typeface="Times New Roman" pitchFamily="18" charset="0"/>
                <a:cs typeface="Times New Roman" pitchFamily="18" charset="0"/>
              </a:rPr>
              <a:t>Query on </a:t>
            </a:r>
            <a:r>
              <a:rPr lang="en-US" altLang="zh-CN" sz="3200" b="1" smtClean="0">
                <a:latin typeface="Times New Roman" pitchFamily="18" charset="0"/>
                <a:ea typeface="楷体" pitchFamily="49" charset="-122"/>
                <a:cs typeface="Times New Roman" pitchFamily="18" charset="0"/>
                <a:sym typeface="Symbol" pitchFamily="18" charset="2"/>
              </a:rPr>
              <a:t>accelerating expansion  of  the Universe by error analyses for observation of SNIa</a:t>
            </a:r>
            <a:endParaRPr lang="zh-CN" altLang="en-US" sz="3200" b="1" smtClean="0">
              <a:latin typeface="Times New Roman" pitchFamily="18" charset="0"/>
              <a:cs typeface="Times New Roman" pitchFamily="18" charset="0"/>
            </a:endParaRPr>
          </a:p>
        </p:txBody>
      </p:sp>
      <p:sp>
        <p:nvSpPr>
          <p:cNvPr id="15363" name="内容占位符 2"/>
          <p:cNvSpPr>
            <a:spLocks noGrp="1"/>
          </p:cNvSpPr>
          <p:nvPr>
            <p:ph idx="1"/>
          </p:nvPr>
        </p:nvSpPr>
        <p:spPr>
          <a:xfrm>
            <a:off x="-7938" y="1628775"/>
            <a:ext cx="9132888" cy="3095625"/>
          </a:xfrm>
        </p:spPr>
        <p:txBody>
          <a:bodyPr/>
          <a:lstStyle/>
          <a:p>
            <a:pPr marL="0" indent="0" eaLnBrk="1" hangingPunct="1">
              <a:buFont typeface="Arial" pitchFamily="34" charset="0"/>
              <a:buNone/>
            </a:pPr>
            <a:r>
              <a:rPr lang="en-US" altLang="zh-CN" sz="2400" b="1" smtClean="0">
                <a:latin typeface="Times New Roman" pitchFamily="18" charset="0"/>
                <a:ea typeface="楷体" pitchFamily="49" charset="-122"/>
                <a:cs typeface="Times New Roman" pitchFamily="18" charset="0"/>
                <a:sym typeface="Mathematica1"/>
              </a:rPr>
              <a:t>All </a:t>
            </a:r>
            <a:r>
              <a:rPr lang="en-US" altLang="zh-CN" sz="2400" b="1" smtClean="0">
                <a:latin typeface="Times New Roman" pitchFamily="18" charset="0"/>
                <a:ea typeface="楷体" pitchFamily="49" charset="-122"/>
                <a:cs typeface="Times New Roman" pitchFamily="18" charset="0"/>
              </a:rPr>
              <a:t>experience relations or models  are assumptions only, or they are mathematic models without physical basis.</a:t>
            </a:r>
          </a:p>
          <a:p>
            <a:pPr marL="0" indent="0" eaLnBrk="1" hangingPunct="1">
              <a:buFont typeface="Arial" pitchFamily="34" charset="0"/>
              <a:buNone/>
            </a:pPr>
            <a:r>
              <a:rPr lang="en-US" altLang="zh-CN" sz="2400" b="1" smtClean="0">
                <a:latin typeface="Times New Roman" pitchFamily="18" charset="0"/>
                <a:ea typeface="楷体" pitchFamily="49" charset="-122"/>
                <a:cs typeface="Times New Roman" pitchFamily="18" charset="0"/>
              </a:rPr>
              <a:t>The Set of SNIa after deal with by SALT2(software)</a:t>
            </a:r>
          </a:p>
          <a:p>
            <a:pPr marL="0" indent="0" eaLnBrk="1" hangingPunct="1">
              <a:buFont typeface="Arial" pitchFamily="34" charset="0"/>
              <a:buNone/>
            </a:pPr>
            <a:r>
              <a:rPr lang="en-US" altLang="zh-CN" sz="2400" b="1" smtClean="0">
                <a:latin typeface="Times New Roman" pitchFamily="18" charset="0"/>
                <a:ea typeface="楷体" pitchFamily="49" charset="-122"/>
                <a:cs typeface="Times New Roman" pitchFamily="18" charset="0"/>
              </a:rPr>
              <a:t>is just a set of “modeling SNIa” , rather than real set of SNIa.</a:t>
            </a:r>
          </a:p>
          <a:p>
            <a:pPr marL="0" indent="0" eaLnBrk="1" hangingPunct="1">
              <a:buFont typeface="Arial" pitchFamily="34" charset="0"/>
              <a:buNone/>
            </a:pPr>
            <a:r>
              <a:rPr lang="en-US" altLang="zh-CN" sz="2400" b="1" smtClean="0">
                <a:latin typeface="Times New Roman" pitchFamily="18" charset="0"/>
                <a:ea typeface="楷体" pitchFamily="49" charset="-122"/>
                <a:cs typeface="Times New Roman" pitchFamily="18" charset="0"/>
              </a:rPr>
              <a:t>There are some serious flaws in the error statistics for all previous researches:</a:t>
            </a:r>
          </a:p>
        </p:txBody>
      </p:sp>
    </p:spTree>
    <p:extLst>
      <p:ext uri="{BB962C8B-B14F-4D97-AF65-F5344CB8AC3E}">
        <p14:creationId xmlns:p14="http://schemas.microsoft.com/office/powerpoint/2010/main" val="2109471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Rot="1" noChangeAspect="1" noMove="1" noResize="1" noEditPoints="1" noAdjustHandles="1" noChangeArrowheads="1" noChangeShapeType="1" noTextEdit="1"/>
          </p:cNvSpPr>
          <p:nvPr>
            <p:ph type="title"/>
          </p:nvPr>
        </p:nvSpPr>
        <p:spPr>
          <a:xfrm>
            <a:off x="395536" y="0"/>
            <a:ext cx="8229600" cy="1008112"/>
          </a:xfrm>
          <a:blipFill rotWithShape="1">
            <a:blip r:embed="rId2"/>
            <a:stretch>
              <a:fillRect t="-20000" b="-32727"/>
            </a:stretch>
          </a:blipFill>
          <a:extLst/>
        </p:spPr>
        <p:txBody>
          <a:bodyPr/>
          <a:lstStyle/>
          <a:p>
            <a:pPr>
              <a:defRPr/>
            </a:pPr>
            <a:r>
              <a:rPr lang="zh-CN" altLang="en-US">
                <a:noFill/>
              </a:rPr>
              <a:t> </a:t>
            </a:r>
          </a:p>
        </p:txBody>
      </p:sp>
      <p:sp>
        <p:nvSpPr>
          <p:cNvPr id="3" name="内容占位符 2"/>
          <p:cNvSpPr>
            <a:spLocks noGrp="1" noRot="1" noChangeAspect="1" noMove="1" noResize="1" noEditPoints="1" noAdjustHandles="1" noChangeArrowheads="1" noChangeShapeType="1" noTextEdit="1"/>
          </p:cNvSpPr>
          <p:nvPr>
            <p:ph idx="1"/>
          </p:nvPr>
        </p:nvSpPr>
        <p:spPr>
          <a:xfrm>
            <a:off x="0" y="1196752"/>
            <a:ext cx="9108504" cy="5661248"/>
          </a:xfrm>
          <a:blipFill rotWithShape="1">
            <a:blip r:embed="rId3"/>
            <a:stretch>
              <a:fillRect l="-1004" t="-1076" r="-937"/>
            </a:stretch>
          </a:blipFill>
          <a:extLst/>
        </p:spPr>
        <p:txBody>
          <a:bodyPr/>
          <a:lstStyle/>
          <a:p>
            <a:pPr>
              <a:defRPr/>
            </a:pPr>
            <a:r>
              <a:rPr lang="zh-CN" altLang="en-US">
                <a:noFill/>
              </a:rPr>
              <a:t> </a:t>
            </a:r>
          </a:p>
        </p:txBody>
      </p:sp>
    </p:spTree>
    <p:extLst>
      <p:ext uri="{BB962C8B-B14F-4D97-AF65-F5344CB8AC3E}">
        <p14:creationId xmlns:p14="http://schemas.microsoft.com/office/powerpoint/2010/main" val="69202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p:txBody>
          <a:bodyPr/>
          <a:lstStyle/>
          <a:p>
            <a:endParaRPr lang="zh-CN" altLang="en-US" smtClean="0"/>
          </a:p>
        </p:txBody>
      </p:sp>
      <p:sp>
        <p:nvSpPr>
          <p:cNvPr id="18435" name="内容占位符 2"/>
          <p:cNvSpPr>
            <a:spLocks noGrp="1"/>
          </p:cNvSpPr>
          <p:nvPr>
            <p:ph idx="1"/>
          </p:nvPr>
        </p:nvSpPr>
        <p:spPr>
          <a:xfrm>
            <a:off x="0" y="1600200"/>
            <a:ext cx="9036050" cy="4525963"/>
          </a:xfrm>
        </p:spPr>
        <p:txBody>
          <a:bodyPr/>
          <a:lstStyle/>
          <a:p>
            <a:pPr marL="0" indent="0">
              <a:buFont typeface="Arial" pitchFamily="34" charset="0"/>
              <a:buNone/>
            </a:pPr>
            <a:r>
              <a:rPr lang="en-US" altLang="zh-CN" sz="2400" smtClean="0">
                <a:latin typeface="Times New Roman" pitchFamily="18" charset="0"/>
                <a:ea typeface="楷体" pitchFamily="49" charset="-122"/>
                <a:cs typeface="Times New Roman" pitchFamily="18" charset="0"/>
              </a:rPr>
              <a:t>2007年呂连忠、覃一平等在CJAA上发表论文</a:t>
            </a:r>
          </a:p>
          <a:p>
            <a:pPr marL="0" indent="0">
              <a:buFont typeface="Arial" pitchFamily="34" charset="0"/>
              <a:buNone/>
            </a:pPr>
            <a:r>
              <a:rPr lang="en-US" altLang="zh-CN" sz="2400" smtClean="0">
                <a:latin typeface="Times New Roman" pitchFamily="18" charset="0"/>
                <a:ea typeface="楷体" pitchFamily="49" charset="-122"/>
                <a:cs typeface="Times New Roman" pitchFamily="18" charset="0"/>
              </a:rPr>
              <a:t>Lü, Lian-Zhong; Qin, Yi-Ping; Zhang, Fu-Wen</a:t>
            </a:r>
          </a:p>
          <a:p>
            <a:pPr marL="0" indent="0">
              <a:buFont typeface="Arial" pitchFamily="34" charset="0"/>
              <a:buNone/>
            </a:pPr>
            <a:r>
              <a:rPr lang="en-US" altLang="zh-CN" sz="2400" smtClean="0">
                <a:latin typeface="Times New Roman" pitchFamily="18" charset="0"/>
                <a:ea typeface="楷体" pitchFamily="49" charset="-122"/>
                <a:cs typeface="Times New Roman" pitchFamily="18" charset="0"/>
              </a:rPr>
              <a:t> 2007, ChJAA, 7, 649</a:t>
            </a:r>
          </a:p>
          <a:p>
            <a:pPr marL="0" indent="0">
              <a:buFont typeface="Arial" pitchFamily="34" charset="0"/>
              <a:buNone/>
            </a:pPr>
            <a:endParaRPr lang="en-US" altLang="zh-CN" sz="2400" smtClean="0">
              <a:latin typeface="Times New Roman" pitchFamily="18" charset="0"/>
              <a:ea typeface="楷体" pitchFamily="49" charset="-122"/>
              <a:cs typeface="Times New Roman" pitchFamily="18" charset="0"/>
            </a:endParaRPr>
          </a:p>
          <a:p>
            <a:pPr marL="0" indent="0">
              <a:buFont typeface="Arial" pitchFamily="34" charset="0"/>
              <a:buNone/>
            </a:pPr>
            <a:r>
              <a:rPr lang="en-US" altLang="zh-CN" sz="2400" smtClean="0">
                <a:latin typeface="Times New Roman" pitchFamily="18" charset="0"/>
                <a:cs typeface="Times New Roman" pitchFamily="18" charset="0"/>
              </a:rPr>
              <a:t>Are Type Ia Supernovae Reliable Distance Indicators?”</a:t>
            </a:r>
            <a:r>
              <a:rPr lang="zh-CN" altLang="zh-CN" sz="2400" smtClean="0">
                <a:latin typeface="Times New Roman" pitchFamily="18" charset="0"/>
                <a:cs typeface="Times New Roman" pitchFamily="18" charset="0"/>
              </a:rPr>
              <a:t/>
            </a:r>
            <a:br>
              <a:rPr lang="zh-CN" altLang="zh-CN" sz="2400" smtClean="0">
                <a:latin typeface="Times New Roman" pitchFamily="18" charset="0"/>
                <a:cs typeface="Times New Roman" pitchFamily="18" charset="0"/>
              </a:rPr>
            </a:br>
            <a:endParaRPr lang="en-US" altLang="zh-CN" sz="2400" smtClean="0">
              <a:latin typeface="Times New Roman" pitchFamily="18" charset="0"/>
              <a:ea typeface="楷体" pitchFamily="49" charset="-122"/>
            </a:endParaRPr>
          </a:p>
          <a:p>
            <a:pPr marL="0" indent="0">
              <a:buFont typeface="Arial" pitchFamily="34" charset="0"/>
              <a:buNone/>
            </a:pPr>
            <a:r>
              <a:rPr lang="en-US" altLang="zh-CN" sz="2400" b="1" smtClean="0">
                <a:latin typeface="楷体" pitchFamily="49" charset="-122"/>
                <a:ea typeface="楷体" pitchFamily="49" charset="-122"/>
              </a:rPr>
              <a:t>针对对当年一篇有关</a:t>
            </a:r>
            <a:r>
              <a:rPr lang="zh-CN" altLang="en-US" sz="2400" b="1" smtClean="0">
                <a:latin typeface="楷体" pitchFamily="49" charset="-122"/>
                <a:ea typeface="楷体" pitchFamily="49" charset="-122"/>
              </a:rPr>
              <a:t>对</a:t>
            </a:r>
            <a:r>
              <a:rPr lang="en-US" altLang="zh-CN" sz="2400" b="1" smtClean="0">
                <a:latin typeface="楷体" pitchFamily="49" charset="-122"/>
                <a:ea typeface="楷体" pitchFamily="49" charset="-122"/>
              </a:rPr>
              <a:t>71</a:t>
            </a:r>
            <a:r>
              <a:rPr lang="zh-CN" altLang="en-US" sz="2400" b="1" smtClean="0">
                <a:latin typeface="楷体" pitchFamily="49" charset="-122"/>
                <a:ea typeface="楷体" pitchFamily="49" charset="-122"/>
              </a:rPr>
              <a:t>个高红移和</a:t>
            </a:r>
            <a:r>
              <a:rPr lang="en-US" altLang="zh-CN" sz="2400" b="1" smtClean="0">
                <a:latin typeface="楷体" pitchFamily="49" charset="-122"/>
                <a:ea typeface="楷体" pitchFamily="49" charset="-122"/>
              </a:rPr>
              <a:t>44</a:t>
            </a:r>
            <a:r>
              <a:rPr lang="zh-CN" altLang="en-US" sz="2400" b="1" smtClean="0">
                <a:latin typeface="楷体" pitchFamily="49" charset="-122"/>
                <a:ea typeface="楷体" pitchFamily="49" charset="-122"/>
              </a:rPr>
              <a:t>个低红移的两个</a:t>
            </a:r>
            <a:r>
              <a:rPr lang="en-US" altLang="zh-CN" sz="2400" b="1" smtClean="0">
                <a:latin typeface="楷体" pitchFamily="49" charset="-122"/>
                <a:ea typeface="楷体" pitchFamily="49" charset="-122"/>
              </a:rPr>
              <a:t>Ia</a:t>
            </a:r>
            <a:r>
              <a:rPr lang="zh-CN" altLang="en-US" sz="2400" b="1" smtClean="0">
                <a:latin typeface="楷体" pitchFamily="49" charset="-122"/>
                <a:ea typeface="楷体" pitchFamily="49" charset="-122"/>
              </a:rPr>
              <a:t>型超新星样本来研究宇宙加速膨胀的文章</a:t>
            </a:r>
            <a:r>
              <a:rPr lang="en-US" altLang="zh-CN" sz="2400" b="1" smtClean="0">
                <a:latin typeface="楷体" pitchFamily="49" charset="-122"/>
                <a:ea typeface="楷体" pitchFamily="49" charset="-122"/>
              </a:rPr>
              <a:t>,</a:t>
            </a:r>
            <a:r>
              <a:rPr lang="zh-CN" altLang="en-US" sz="2400" b="1" smtClean="0">
                <a:latin typeface="楷体" pitchFamily="49" charset="-122"/>
                <a:ea typeface="楷体" pitchFamily="49" charset="-122"/>
              </a:rPr>
              <a:t>他们采用了一种</a:t>
            </a:r>
            <a:r>
              <a:rPr lang="en-US" altLang="zh-CN" sz="2400" b="1" smtClean="0">
                <a:latin typeface="楷体" pitchFamily="49" charset="-122"/>
                <a:ea typeface="楷体" pitchFamily="49" charset="-122"/>
              </a:rPr>
              <a:t>KS统计方法检验这篇文章的统计残差不符合Gauss正态分布.</a:t>
            </a:r>
          </a:p>
        </p:txBody>
      </p:sp>
    </p:spTree>
    <p:extLst>
      <p:ext uri="{BB962C8B-B14F-4D97-AF65-F5344CB8AC3E}">
        <p14:creationId xmlns:p14="http://schemas.microsoft.com/office/powerpoint/2010/main" val="1778841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xfrm>
            <a:off x="468313" y="115888"/>
            <a:ext cx="8229600" cy="563562"/>
          </a:xfrm>
        </p:spPr>
        <p:txBody>
          <a:bodyPr>
            <a:normAutofit fontScale="90000"/>
          </a:bodyPr>
          <a:lstStyle/>
          <a:p>
            <a:r>
              <a:rPr lang="zh-CN" altLang="en-US" b="1" smtClean="0">
                <a:latin typeface="楷体" pitchFamily="49" charset="-122"/>
                <a:ea typeface="楷体" pitchFamily="49" charset="-122"/>
              </a:rPr>
              <a:t>李卫东最近的工作</a:t>
            </a:r>
          </a:p>
        </p:txBody>
      </p:sp>
      <p:sp>
        <p:nvSpPr>
          <p:cNvPr id="19459" name="内容占位符 2"/>
          <p:cNvSpPr>
            <a:spLocks noGrp="1"/>
          </p:cNvSpPr>
          <p:nvPr>
            <p:ph idx="1"/>
          </p:nvPr>
        </p:nvSpPr>
        <p:spPr>
          <a:xfrm>
            <a:off x="0" y="836613"/>
            <a:ext cx="9036050" cy="5976937"/>
          </a:xfrm>
        </p:spPr>
        <p:txBody>
          <a:bodyPr/>
          <a:lstStyle/>
          <a:p>
            <a:pPr marL="0" indent="0">
              <a:buFont typeface="Arial" pitchFamily="34" charset="0"/>
              <a:buNone/>
            </a:pPr>
            <a:r>
              <a:rPr lang="en-US" altLang="zh-CN" sz="2000" smtClean="0">
                <a:latin typeface="Times New Roman" pitchFamily="18" charset="0"/>
                <a:cs typeface="Times New Roman" pitchFamily="18" charset="0"/>
              </a:rPr>
              <a:t>Li, W. et al., ( Leaman, J., Chornock, R., Filippenko, A. V., Poznanski, D., Ganeshalingam, M., Wang, X., Modjaz, M., Jha, S., Foley, R. J., Smith, N.) </a:t>
            </a:r>
          </a:p>
          <a:p>
            <a:pPr marL="0" indent="0">
              <a:buFont typeface="Arial" pitchFamily="34" charset="0"/>
              <a:buNone/>
            </a:pPr>
            <a:r>
              <a:rPr lang="en-US" altLang="zh-CN" sz="2000" smtClean="0">
                <a:latin typeface="Times New Roman" pitchFamily="18" charset="0"/>
                <a:cs typeface="Times New Roman" pitchFamily="18" charset="0"/>
              </a:rPr>
              <a:t>Apr. 2011. Nearby supernova rates from the Lick Observatory Supernova Search - II. The observed luminosity functions and fractions of supernovae in a complete sample. MNRAS412, 1441–1472. et al. 2011).</a:t>
            </a:r>
          </a:p>
          <a:p>
            <a:pPr marL="0" indent="0">
              <a:buFont typeface="Arial" pitchFamily="34" charset="0"/>
              <a:buNone/>
            </a:pPr>
            <a:endParaRPr lang="en-US" altLang="zh-CN" sz="2000" smtClean="0">
              <a:latin typeface="Times New Roman" pitchFamily="18" charset="0"/>
              <a:cs typeface="Times New Roman" pitchFamily="18" charset="0"/>
            </a:endParaRPr>
          </a:p>
          <a:p>
            <a:pPr marL="0" indent="0">
              <a:buFont typeface="Arial" pitchFamily="34" charset="0"/>
              <a:buNone/>
            </a:pPr>
            <a:r>
              <a:rPr lang="en-US" altLang="zh-CN" sz="2000" smtClean="0">
                <a:latin typeface="Times New Roman" pitchFamily="18" charset="0"/>
                <a:cs typeface="Times New Roman" pitchFamily="18" charset="0"/>
              </a:rPr>
              <a:t>David H. Weinberg, Michael J. Mortonson, Daniel J. Eisenstein, Christopher Hirata, Adam Riess, Eduardo Rozo(arXiv:1201.2434v1 [astro-ph.CO]11Jan, 2012)</a:t>
            </a:r>
          </a:p>
          <a:p>
            <a:pPr marL="0" indent="0">
              <a:buFont typeface="Arial" pitchFamily="34" charset="0"/>
              <a:buNone/>
            </a:pPr>
            <a:r>
              <a:rPr lang="en-US" altLang="zh-CN" sz="2400" smtClean="0">
                <a:latin typeface="Times New Roman" pitchFamily="18" charset="0"/>
                <a:cs typeface="Times New Roman" pitchFamily="18" charset="0"/>
              </a:rPr>
              <a:t>(in p.312) ……With these corrections, the dispersion in well measured optical band peak magnitudes is only </a:t>
            </a:r>
            <a:r>
              <a:rPr lang="zh-CN" altLang="en-US" sz="2400" smtClean="0">
                <a:latin typeface="Times New Roman" pitchFamily="18" charset="0"/>
                <a:cs typeface="Times New Roman" pitchFamily="18" charset="0"/>
              </a:rPr>
              <a:t>～</a:t>
            </a:r>
            <a:r>
              <a:rPr lang="en-US" altLang="zh-CN" sz="2400" smtClean="0">
                <a:latin typeface="Times New Roman" pitchFamily="18" charset="0"/>
                <a:cs typeface="Times New Roman" pitchFamily="18" charset="0"/>
              </a:rPr>
              <a:t>0.12 magnitudes (Hicken et al. 2009b; Folatelli et al. 2010), allowing each well measured supernova</a:t>
            </a:r>
          </a:p>
          <a:p>
            <a:pPr marL="0" indent="0">
              <a:buFont typeface="Arial" pitchFamily="34" charset="0"/>
              <a:buNone/>
            </a:pPr>
            <a:r>
              <a:rPr lang="en-US" altLang="zh-CN" sz="2400" smtClean="0">
                <a:latin typeface="Times New Roman" pitchFamily="18" charset="0"/>
                <a:cs typeface="Times New Roman" pitchFamily="18" charset="0"/>
              </a:rPr>
              <a:t>to provide a luminosity-distance estimate with </a:t>
            </a:r>
            <a:r>
              <a:rPr lang="zh-CN" altLang="en-US" sz="2400" smtClean="0">
                <a:latin typeface="Times New Roman" pitchFamily="18" charset="0"/>
                <a:cs typeface="Times New Roman" pitchFamily="18" charset="0"/>
              </a:rPr>
              <a:t>～ </a:t>
            </a:r>
            <a:r>
              <a:rPr lang="en-US" altLang="zh-CN" sz="2400" smtClean="0">
                <a:latin typeface="Times New Roman" pitchFamily="18" charset="0"/>
                <a:cs typeface="Times New Roman" pitchFamily="18" charset="0"/>
              </a:rPr>
              <a:t>6% uncertainty. </a:t>
            </a:r>
            <a:r>
              <a:rPr lang="en-US" altLang="zh-CN" sz="2400" b="1" smtClean="0">
                <a:latin typeface="Times New Roman" pitchFamily="18" charset="0"/>
                <a:cs typeface="Times New Roman" pitchFamily="18" charset="0"/>
              </a:rPr>
              <a:t>The diversity of SN Ia light curves is not fully understood, and peculiar SNe Ia appear to produce </a:t>
            </a:r>
            <a:r>
              <a:rPr lang="zh-CN" altLang="en-US" sz="2400" b="1" smtClean="0">
                <a:latin typeface="Times New Roman" pitchFamily="18" charset="0"/>
                <a:cs typeface="Times New Roman" pitchFamily="18" charset="0"/>
              </a:rPr>
              <a:t>～ </a:t>
            </a:r>
            <a:r>
              <a:rPr lang="en-US" altLang="zh-CN" sz="2400" b="1" smtClean="0">
                <a:latin typeface="Times New Roman" pitchFamily="18" charset="0"/>
                <a:cs typeface="Times New Roman" pitchFamily="18" charset="0"/>
              </a:rPr>
              <a:t>5% non-Gaussian tails in the SN Ia distribution</a:t>
            </a:r>
            <a:r>
              <a:rPr lang="en-US" altLang="zh-CN" sz="2400" smtClean="0">
                <a:latin typeface="Times New Roman" pitchFamily="18" charset="0"/>
                <a:cs typeface="Times New Roman" pitchFamily="18" charset="0"/>
              </a:rPr>
              <a:t> (Li et al. 2011)  </a:t>
            </a:r>
          </a:p>
        </p:txBody>
      </p:sp>
    </p:spTree>
    <p:extLst>
      <p:ext uri="{BB962C8B-B14F-4D97-AF65-F5344CB8AC3E}">
        <p14:creationId xmlns:p14="http://schemas.microsoft.com/office/powerpoint/2010/main" val="270167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Rot="1" noChangeAspect="1" noMove="1" noResize="1" noEditPoints="1" noAdjustHandles="1" noChangeArrowheads="1" noChangeShapeType="1" noTextEdit="1"/>
          </p:cNvSpPr>
          <p:nvPr>
            <p:ph type="title"/>
          </p:nvPr>
        </p:nvSpPr>
        <p:spPr>
          <a:xfrm>
            <a:off x="467544" y="188640"/>
            <a:ext cx="8229600" cy="1143000"/>
          </a:xfrm>
          <a:blipFill rotWithShape="1">
            <a:blip r:embed="rId2"/>
            <a:stretch>
              <a:fillRect l="-963" b="-1604"/>
            </a:stretch>
          </a:blipFill>
          <a:extLst/>
        </p:spPr>
        <p:txBody>
          <a:bodyPr/>
          <a:lstStyle/>
          <a:p>
            <a:pPr eaLnBrk="1" hangingPunct="1">
              <a:defRPr/>
            </a:pPr>
            <a:r>
              <a:rPr lang="zh-CN" altLang="en-US">
                <a:noFill/>
              </a:rPr>
              <a:t> </a:t>
            </a:r>
          </a:p>
        </p:txBody>
      </p:sp>
      <p:sp>
        <p:nvSpPr>
          <p:cNvPr id="3" name="内容占位符 2"/>
          <p:cNvSpPr>
            <a:spLocks noGrp="1" noRot="1" noChangeAspect="1" noMove="1" noResize="1" noEditPoints="1" noAdjustHandles="1" noChangeArrowheads="1" noChangeShapeType="1" noTextEdit="1"/>
          </p:cNvSpPr>
          <p:nvPr>
            <p:ph idx="1"/>
          </p:nvPr>
        </p:nvSpPr>
        <p:spPr>
          <a:xfrm>
            <a:off x="0" y="1340768"/>
            <a:ext cx="9036496" cy="4785395"/>
          </a:xfrm>
          <a:blipFill rotWithShape="1">
            <a:blip r:embed="rId3"/>
            <a:stretch>
              <a:fillRect l="-1012" t="-1019"/>
            </a:stretch>
          </a:blipFill>
          <a:extLst/>
        </p:spPr>
        <p:txBody>
          <a:bodyPr/>
          <a:lstStyle/>
          <a:p>
            <a:pPr eaLnBrk="1" hangingPunct="1">
              <a:defRPr/>
            </a:pPr>
            <a:r>
              <a:rPr lang="zh-CN" altLang="en-US">
                <a:noFill/>
              </a:rPr>
              <a:t> </a:t>
            </a:r>
          </a:p>
        </p:txBody>
      </p:sp>
    </p:spTree>
    <p:extLst>
      <p:ext uri="{BB962C8B-B14F-4D97-AF65-F5344CB8AC3E}">
        <p14:creationId xmlns:p14="http://schemas.microsoft.com/office/powerpoint/2010/main" val="3868607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p:txBody>
          <a:bodyPr/>
          <a:lstStyle/>
          <a:p>
            <a:pPr eaLnBrk="1" hangingPunct="1"/>
            <a:r>
              <a:rPr lang="en-US" altLang="zh-CN" b="1" smtClean="0"/>
              <a:t> </a:t>
            </a:r>
            <a:r>
              <a:rPr lang="en-US" altLang="zh-CN" b="1" smtClean="0">
                <a:latin typeface="Times New Roman" pitchFamily="18" charset="0"/>
              </a:rPr>
              <a:t>My idea</a:t>
            </a:r>
            <a:r>
              <a:rPr lang="en-US" altLang="zh-CN" b="1" smtClean="0"/>
              <a:t> </a:t>
            </a:r>
            <a:endParaRPr lang="zh-CN" altLang="en-US" b="1" smtClean="0"/>
          </a:p>
        </p:txBody>
      </p:sp>
      <p:sp>
        <p:nvSpPr>
          <p:cNvPr id="21507" name="内容占位符 2"/>
          <p:cNvSpPr>
            <a:spLocks noGrp="1"/>
          </p:cNvSpPr>
          <p:nvPr>
            <p:ph idx="1"/>
          </p:nvPr>
        </p:nvSpPr>
        <p:spPr>
          <a:xfrm>
            <a:off x="0" y="1484313"/>
            <a:ext cx="8686800" cy="4641850"/>
          </a:xfrm>
        </p:spPr>
        <p:txBody>
          <a:bodyPr/>
          <a:lstStyle/>
          <a:p>
            <a:pPr marL="0" indent="0" eaLnBrk="1" hangingPunct="1">
              <a:buFont typeface="Arial" pitchFamily="34" charset="0"/>
              <a:buNone/>
            </a:pPr>
            <a:r>
              <a:rPr lang="en-US" altLang="zh-CN" b="1" smtClean="0">
                <a:latin typeface="Times New Roman" pitchFamily="18" charset="0"/>
                <a:cs typeface="Times New Roman" pitchFamily="18" charset="0"/>
              </a:rPr>
              <a:t>The intrinsic error (or proper error) of  the absolute magnitude at maximum luminance  is just the half width at half-maximum (HWHM) of the </a:t>
            </a:r>
            <a:r>
              <a:rPr lang="en-US" altLang="zh-CN" b="1" smtClean="0">
                <a:latin typeface="Times New Roman" pitchFamily="18" charset="0"/>
                <a:ea typeface="楷体" pitchFamily="49" charset="-122"/>
                <a:cs typeface="Times New Roman" pitchFamily="18" charset="0"/>
              </a:rPr>
              <a:t>statistic distribution curve of the number of  SNIa  with the maximum luminance.</a:t>
            </a:r>
            <a:endParaRPr lang="zh-CN" altLang="en-US" smtClean="0"/>
          </a:p>
        </p:txBody>
      </p:sp>
    </p:spTree>
    <p:extLst>
      <p:ext uri="{BB962C8B-B14F-4D97-AF65-F5344CB8AC3E}">
        <p14:creationId xmlns:p14="http://schemas.microsoft.com/office/powerpoint/2010/main" val="3007722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xfrm>
            <a:off x="0" y="274638"/>
            <a:ext cx="8964613" cy="777875"/>
          </a:xfrm>
        </p:spPr>
        <p:txBody>
          <a:bodyPr>
            <a:normAutofit fontScale="90000"/>
          </a:bodyPr>
          <a:lstStyle/>
          <a:p>
            <a:pPr eaLnBrk="1" hangingPunct="1"/>
            <a:r>
              <a:rPr lang="en-US" altLang="zh-CN" sz="2400" b="1" smtClean="0">
                <a:latin typeface="Times New Roman" pitchFamily="18" charset="0"/>
                <a:cs typeface="Times New Roman" pitchFamily="18" charset="0"/>
              </a:rPr>
              <a:t>The Statistic distribution of the absolute magnitude </a:t>
            </a:r>
            <a:br>
              <a:rPr lang="en-US" altLang="zh-CN" sz="2400" b="1" smtClean="0">
                <a:latin typeface="Times New Roman" pitchFamily="18" charset="0"/>
                <a:cs typeface="Times New Roman" pitchFamily="18" charset="0"/>
              </a:rPr>
            </a:br>
            <a:r>
              <a:rPr lang="en-US" altLang="zh-CN" sz="2400" b="1" smtClean="0">
                <a:latin typeface="Times New Roman" pitchFamily="18" charset="0"/>
                <a:cs typeface="Times New Roman" pitchFamily="18" charset="0"/>
              </a:rPr>
              <a:t>at maximum luminosity  for  </a:t>
            </a:r>
            <a:r>
              <a:rPr lang="en-US" altLang="zh-CN" sz="2400" b="1" smtClean="0">
                <a:solidFill>
                  <a:srgbClr val="000000"/>
                </a:solidFill>
              </a:rPr>
              <a:t>SNIa</a:t>
            </a:r>
            <a:endParaRPr lang="zh-CN" altLang="en-US" sz="2400" smtClean="0"/>
          </a:p>
        </p:txBody>
      </p:sp>
      <p:sp>
        <p:nvSpPr>
          <p:cNvPr id="3" name="内容占位符 2"/>
          <p:cNvSpPr>
            <a:spLocks noGrp="1"/>
          </p:cNvSpPr>
          <p:nvPr>
            <p:ph idx="1"/>
          </p:nvPr>
        </p:nvSpPr>
        <p:spPr>
          <a:xfrm>
            <a:off x="112713" y="6237288"/>
            <a:ext cx="7839075" cy="422275"/>
          </a:xfrm>
        </p:spPr>
        <p:txBody>
          <a:bodyPr rtlCol="0">
            <a:normAutofit lnSpcReduction="10000"/>
          </a:bodyPr>
          <a:lstStyle/>
          <a:p>
            <a:pPr marL="0" indent="0" algn="ctr" eaLnBrk="1" fontAlgn="auto" hangingPunct="1">
              <a:spcAft>
                <a:spcPts val="0"/>
              </a:spcAft>
              <a:buFont typeface="Arial" pitchFamily="34" charset="0"/>
              <a:buNone/>
              <a:defRPr/>
            </a:pPr>
            <a:r>
              <a:rPr lang="en-US" altLang="zh-CN" sz="2400" kern="100" dirty="0">
                <a:latin typeface="Times New Roman"/>
              </a:rPr>
              <a:t>Complete date</a:t>
            </a:r>
            <a:r>
              <a:rPr lang="zh-CN" altLang="zh-CN" sz="2400" kern="100" dirty="0" smtClean="0">
                <a:latin typeface="Times New Roman"/>
              </a:rPr>
              <a:t>（</a:t>
            </a:r>
            <a:r>
              <a:rPr lang="en-US" altLang="zh-CN" sz="2400" kern="100" dirty="0" smtClean="0">
                <a:latin typeface="Times New Roman"/>
              </a:rPr>
              <a:t>interval per 0.2mag</a:t>
            </a:r>
            <a:r>
              <a:rPr lang="zh-CN" altLang="zh-CN" sz="2400" kern="100" dirty="0" smtClean="0">
                <a:latin typeface="Times New Roman"/>
              </a:rPr>
              <a:t>）</a:t>
            </a:r>
            <a:endParaRPr lang="zh-CN" altLang="zh-CN" sz="2400" kern="100" dirty="0">
              <a:latin typeface="Times New Roman"/>
            </a:endParaRPr>
          </a:p>
        </p:txBody>
      </p:sp>
      <p:sp>
        <p:nvSpPr>
          <p:cNvPr id="2253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graphicFrame>
        <p:nvGraphicFramePr>
          <p:cNvPr id="22533" name="对象 4"/>
          <p:cNvGraphicFramePr>
            <a:graphicFrameLocks noChangeAspect="1"/>
          </p:cNvGraphicFramePr>
          <p:nvPr/>
        </p:nvGraphicFramePr>
        <p:xfrm>
          <a:off x="0" y="1268413"/>
          <a:ext cx="6804025" cy="4464050"/>
        </p:xfrm>
        <a:graphic>
          <a:graphicData uri="http://schemas.openxmlformats.org/presentationml/2006/ole">
            <mc:AlternateContent xmlns:mc="http://schemas.openxmlformats.org/markup-compatibility/2006">
              <mc:Choice xmlns:v="urn:schemas-microsoft-com:vml" Requires="v">
                <p:oleObj spid="_x0000_s1036" r:id="rId3" imgW="4276954" imgH="3024835" progId="Origin50.Graph">
                  <p:embed/>
                </p:oleObj>
              </mc:Choice>
              <mc:Fallback>
                <p:oleObj r:id="rId3" imgW="4276954" imgH="3024835" progId="Origin50.Grap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68413"/>
                        <a:ext cx="680402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矩形 5"/>
          <p:cNvSpPr>
            <a:spLocks noRot="1" noChangeAspect="1" noMove="1" noResize="1" noEditPoints="1" noAdjustHandles="1" noChangeArrowheads="1" noChangeShapeType="1" noTextEdit="1"/>
          </p:cNvSpPr>
          <p:nvPr/>
        </p:nvSpPr>
        <p:spPr>
          <a:xfrm>
            <a:off x="7020272" y="3057605"/>
            <a:ext cx="1864549" cy="646331"/>
          </a:xfrm>
          <a:prstGeom prst="rect">
            <a:avLst/>
          </a:prstGeom>
          <a:blipFill rotWithShape="1">
            <a:blip r:embed="rId5"/>
            <a:stretch>
              <a:fillRect l="-2951" b="-14151"/>
            </a:stretch>
          </a:blipFill>
        </p:spPr>
        <p:txBody>
          <a:bodyPr/>
          <a:lstStyle/>
          <a:p>
            <a:pPr>
              <a:defRPr/>
            </a:pPr>
            <a:r>
              <a:rPr lang="zh-CN" altLang="en-US">
                <a:noFill/>
              </a:rPr>
              <a:t> </a:t>
            </a:r>
          </a:p>
        </p:txBody>
      </p:sp>
    </p:spTree>
    <p:extLst>
      <p:ext uri="{BB962C8B-B14F-4D97-AF65-F5344CB8AC3E}">
        <p14:creationId xmlns:p14="http://schemas.microsoft.com/office/powerpoint/2010/main" val="38060216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pPr eaLnBrk="1" hangingPunct="1"/>
            <a:r>
              <a:rPr lang="en-US" altLang="zh-CN" sz="2800" b="1" smtClean="0">
                <a:latin typeface="Times New Roman" pitchFamily="18" charset="0"/>
              </a:rPr>
              <a:t>Averaged total error of the distance modulus of SNIa</a:t>
            </a:r>
            <a:r>
              <a:rPr lang="en-US" altLang="zh-CN" sz="4000" smtClean="0">
                <a:latin typeface="Times New Roman" pitchFamily="18" charset="0"/>
              </a:rPr>
              <a:t>  </a:t>
            </a:r>
          </a:p>
        </p:txBody>
      </p:sp>
      <p:graphicFrame>
        <p:nvGraphicFramePr>
          <p:cNvPr id="23555" name="Object 8"/>
          <p:cNvGraphicFramePr>
            <a:graphicFrameLocks noGrp="1" noChangeAspect="1"/>
          </p:cNvGraphicFramePr>
          <p:nvPr>
            <p:ph sz="quarter" idx="3"/>
          </p:nvPr>
        </p:nvGraphicFramePr>
        <p:xfrm>
          <a:off x="1476375" y="1557338"/>
          <a:ext cx="6043613" cy="2397125"/>
        </p:xfrm>
        <a:graphic>
          <a:graphicData uri="http://schemas.openxmlformats.org/presentationml/2006/ole">
            <mc:AlternateContent xmlns:mc="http://schemas.openxmlformats.org/markup-compatibility/2006">
              <mc:Choice xmlns:v="urn:schemas-microsoft-com:vml" Requires="v">
                <p:oleObj spid="_x0000_s2060" name="公式" r:id="rId3" imgW="2755900" imgH="1092200" progId="Equation.3">
                  <p:embed/>
                </p:oleObj>
              </mc:Choice>
              <mc:Fallback>
                <p:oleObj name="公式" r:id="rId3" imgW="2755900" imgH="1092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1557338"/>
                        <a:ext cx="6043613" cy="239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78546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1"/>
          <p:cNvSpPr>
            <a:spLocks noChangeArrowheads="1"/>
          </p:cNvSpPr>
          <p:nvPr/>
        </p:nvSpPr>
        <p:spPr bwMode="auto">
          <a:xfrm>
            <a:off x="34925" y="0"/>
            <a:ext cx="9109075"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4400" b="1" dirty="0">
                <a:latin typeface="楷体" pitchFamily="49" charset="-122"/>
                <a:ea typeface="楷体" pitchFamily="49" charset="-122"/>
                <a:cs typeface="Times New Roman" pitchFamily="18" charset="0"/>
              </a:rPr>
              <a:t>     </a:t>
            </a:r>
            <a:r>
              <a:rPr lang="en-US" altLang="zh-CN" sz="4000" b="1" dirty="0" err="1">
                <a:latin typeface="Times New Roman" pitchFamily="18" charset="0"/>
                <a:ea typeface="楷体" pitchFamily="49" charset="-122"/>
                <a:cs typeface="Times New Roman" pitchFamily="18" charset="0"/>
              </a:rPr>
              <a:t>Ia</a:t>
            </a:r>
            <a:r>
              <a:rPr lang="en-US" altLang="zh-CN" sz="4000" b="1" dirty="0">
                <a:latin typeface="楷体" pitchFamily="49" charset="-122"/>
                <a:ea typeface="楷体" pitchFamily="49" charset="-122"/>
                <a:cs typeface="Times New Roman" pitchFamily="18" charset="0"/>
              </a:rPr>
              <a:t> </a:t>
            </a:r>
            <a:r>
              <a:rPr lang="en-US" altLang="zh-CN" sz="4000" b="1" dirty="0" err="1">
                <a:latin typeface="楷体" pitchFamily="49" charset="-122"/>
                <a:ea typeface="楷体" pitchFamily="49" charset="-122"/>
                <a:cs typeface="Times New Roman" pitchFamily="18" charset="0"/>
              </a:rPr>
              <a:t>型超新星误差分析</a:t>
            </a:r>
            <a:r>
              <a:rPr lang="en-US" altLang="zh-CN" sz="4400" b="1" dirty="0">
                <a:latin typeface="楷体" pitchFamily="49" charset="-122"/>
                <a:ea typeface="楷体" pitchFamily="49" charset="-122"/>
                <a:cs typeface="Times New Roman" pitchFamily="18" charset="0"/>
              </a:rPr>
              <a:t/>
            </a:r>
            <a:br>
              <a:rPr lang="en-US" altLang="zh-CN" sz="4400" b="1" dirty="0">
                <a:latin typeface="楷体" pitchFamily="49" charset="-122"/>
                <a:ea typeface="楷体" pitchFamily="49" charset="-122"/>
                <a:cs typeface="Times New Roman" pitchFamily="18" charset="0"/>
              </a:rPr>
            </a:br>
            <a:r>
              <a:rPr lang="en-US" altLang="zh-CN" sz="4400" b="1" dirty="0">
                <a:latin typeface="楷体" pitchFamily="49" charset="-122"/>
                <a:ea typeface="楷体" pitchFamily="49" charset="-122"/>
                <a:cs typeface="Times New Roman" pitchFamily="18" charset="0"/>
              </a:rPr>
              <a:t>           </a:t>
            </a:r>
            <a:r>
              <a:rPr lang="en-US" altLang="zh-CN" sz="3200" b="1" dirty="0">
                <a:latin typeface="楷体" pitchFamily="49" charset="-122"/>
                <a:ea typeface="楷体" pitchFamily="49" charset="-122"/>
                <a:cs typeface="Times New Roman" pitchFamily="18" charset="0"/>
              </a:rPr>
              <a:t/>
            </a:r>
            <a:br>
              <a:rPr lang="en-US" altLang="zh-CN" sz="3200" b="1" dirty="0">
                <a:latin typeface="楷体" pitchFamily="49" charset="-122"/>
                <a:ea typeface="楷体" pitchFamily="49" charset="-122"/>
                <a:cs typeface="Times New Roman" pitchFamily="18" charset="0"/>
              </a:rPr>
            </a:br>
            <a:r>
              <a:rPr lang="en-US" altLang="zh-CN" sz="3200" b="1" dirty="0">
                <a:latin typeface="楷体" pitchFamily="49" charset="-122"/>
                <a:ea typeface="楷体" pitchFamily="49" charset="-122"/>
                <a:cs typeface="Times New Roman" pitchFamily="18" charset="0"/>
              </a:rPr>
              <a:t>      </a:t>
            </a:r>
            <a:endParaRPr lang="en-US" altLang="zh-CN" sz="2400" b="1" dirty="0">
              <a:latin typeface="楷体" pitchFamily="49" charset="-122"/>
              <a:ea typeface="楷体" pitchFamily="49" charset="-122"/>
              <a:cs typeface="Times New Roman" pitchFamily="18" charset="0"/>
            </a:endParaRPr>
          </a:p>
          <a:p>
            <a:pPr eaLnBrk="1" hangingPunct="1">
              <a:buFont typeface="Arial" pitchFamily="34" charset="0"/>
              <a:buNone/>
            </a:pPr>
            <a:endParaRPr lang="en-US" altLang="zh-CN" sz="2400" b="1" dirty="0">
              <a:latin typeface="楷体" pitchFamily="49" charset="-122"/>
              <a:ea typeface="楷体" pitchFamily="49" charset="-122"/>
              <a:cs typeface="Times New Roman" pitchFamily="18" charset="0"/>
            </a:endParaRPr>
          </a:p>
          <a:p>
            <a:pPr eaLnBrk="1" hangingPunct="1">
              <a:buFont typeface="Arial" pitchFamily="34" charset="0"/>
              <a:buNone/>
            </a:pPr>
            <a:endParaRPr lang="en-US" altLang="zh-CN" sz="2400" b="1" dirty="0">
              <a:latin typeface="楷体" pitchFamily="49" charset="-122"/>
              <a:ea typeface="楷体" pitchFamily="49" charset="-122"/>
              <a:cs typeface="Times New Roman" pitchFamily="18" charset="0"/>
            </a:endParaRPr>
          </a:p>
          <a:p>
            <a:pPr eaLnBrk="1" hangingPunct="1">
              <a:buFont typeface="Arial" pitchFamily="34" charset="0"/>
              <a:buNone/>
            </a:pPr>
            <a:r>
              <a:rPr lang="en-US" altLang="zh-CN" sz="2800" b="1" dirty="0">
                <a:latin typeface="Times New Roman" pitchFamily="18" charset="0"/>
                <a:ea typeface="楷体" pitchFamily="49" charset="-122"/>
                <a:cs typeface="Times New Roman" pitchFamily="18" charset="0"/>
              </a:rPr>
              <a:t>I. “</a:t>
            </a:r>
            <a:r>
              <a:rPr lang="en-US" altLang="zh-CN" sz="2800" b="1" dirty="0" err="1">
                <a:latin typeface="Times New Roman" pitchFamily="18" charset="0"/>
                <a:ea typeface="楷体" pitchFamily="49" charset="-122"/>
                <a:cs typeface="Times New Roman" pitchFamily="18" charset="0"/>
                <a:sym typeface="Symbol" pitchFamily="18" charset="2"/>
              </a:rPr>
              <a:t>宇宙加速膨胀</a:t>
            </a:r>
            <a:r>
              <a:rPr lang="en-US" altLang="zh-CN" sz="2800" b="1" dirty="0">
                <a:latin typeface="Times New Roman" pitchFamily="18" charset="0"/>
                <a:ea typeface="楷体" pitchFamily="49" charset="-122"/>
                <a:cs typeface="Times New Roman" pitchFamily="18" charset="0"/>
                <a:sym typeface="Symbol" pitchFamily="18" charset="2"/>
              </a:rPr>
              <a:t>” </a:t>
            </a:r>
            <a:r>
              <a:rPr lang="en-US" altLang="zh-CN" sz="2800" b="1" dirty="0" err="1">
                <a:latin typeface="Times New Roman" pitchFamily="18" charset="0"/>
                <a:ea typeface="楷体" pitchFamily="49" charset="-122"/>
                <a:cs typeface="Times New Roman" pitchFamily="18" charset="0"/>
                <a:sym typeface="Symbol" pitchFamily="18" charset="2"/>
              </a:rPr>
              <a:t>天文观测现象的由来</a:t>
            </a:r>
            <a:endParaRPr lang="en-US" altLang="zh-CN" sz="2800" b="1" dirty="0">
              <a:latin typeface="Times New Roman" pitchFamily="18" charset="0"/>
              <a:ea typeface="楷体" pitchFamily="49" charset="-122"/>
              <a:cs typeface="Times New Roman" pitchFamily="18" charset="0"/>
            </a:endParaRPr>
          </a:p>
          <a:p>
            <a:pPr eaLnBrk="1" hangingPunct="1">
              <a:buFont typeface="Arial" pitchFamily="34" charset="0"/>
              <a:buNone/>
            </a:pPr>
            <a:endParaRPr lang="en-US" altLang="zh-CN" sz="2400" b="1" dirty="0">
              <a:latin typeface="楷体" pitchFamily="49" charset="-122"/>
              <a:ea typeface="楷体" pitchFamily="49" charset="-122"/>
              <a:cs typeface="Times New Roman" pitchFamily="18" charset="0"/>
            </a:endParaRPr>
          </a:p>
          <a:p>
            <a:pPr eaLnBrk="1" hangingPunct="1">
              <a:buFont typeface="Arial" pitchFamily="34" charset="0"/>
              <a:buNone/>
            </a:pPr>
            <a:r>
              <a:rPr lang="en-US" altLang="zh-CN" sz="2400" b="1" dirty="0" err="1">
                <a:latin typeface="楷体" pitchFamily="49" charset="-122"/>
                <a:ea typeface="楷体" pitchFamily="49" charset="-122"/>
                <a:cs typeface="Times New Roman" pitchFamily="18" charset="0"/>
              </a:rPr>
              <a:t>通过对非常遥远</a:t>
            </a:r>
            <a:r>
              <a:rPr lang="en-US" altLang="zh-CN" sz="2400" b="1" dirty="0">
                <a:latin typeface="楷体" pitchFamily="49" charset="-122"/>
                <a:ea typeface="楷体" pitchFamily="49" charset="-122"/>
                <a:cs typeface="Times New Roman" pitchFamily="18" charset="0"/>
              </a:rPr>
              <a:t>(</a:t>
            </a:r>
            <a:r>
              <a:rPr lang="en-US" altLang="zh-CN" sz="2400" b="1" dirty="0" err="1">
                <a:latin typeface="楷体" pitchFamily="49" charset="-122"/>
                <a:ea typeface="楷体" pitchFamily="49" charset="-122"/>
                <a:cs typeface="Times New Roman" pitchFamily="18" charset="0"/>
              </a:rPr>
              <a:t>高红移</a:t>
            </a:r>
            <a:r>
              <a:rPr lang="en-US" altLang="zh-CN" sz="2400" b="1" dirty="0">
                <a:latin typeface="楷体" pitchFamily="49" charset="-122"/>
                <a:ea typeface="楷体" pitchFamily="49" charset="-122"/>
                <a:cs typeface="Times New Roman" pitchFamily="18" charset="0"/>
              </a:rPr>
              <a:t>)</a:t>
            </a:r>
            <a:r>
              <a:rPr lang="en-US" altLang="zh-CN" sz="2400" b="1" dirty="0" err="1">
                <a:latin typeface="楷体" pitchFamily="49" charset="-122"/>
                <a:ea typeface="楷体" pitchFamily="49" charset="-122"/>
                <a:cs typeface="Times New Roman" pitchFamily="18" charset="0"/>
              </a:rPr>
              <a:t>的Ia</a:t>
            </a:r>
            <a:r>
              <a:rPr lang="en-US" altLang="zh-CN" sz="2400" b="1" dirty="0" err="1" smtClean="0">
                <a:latin typeface="楷体" pitchFamily="49" charset="-122"/>
                <a:ea typeface="楷体" pitchFamily="49" charset="-122"/>
                <a:cs typeface="Times New Roman" pitchFamily="18" charset="0"/>
              </a:rPr>
              <a:t>型超新星的观测</a:t>
            </a:r>
            <a:endParaRPr lang="en-US" altLang="zh-CN" sz="2400" b="1" dirty="0" smtClean="0">
              <a:latin typeface="楷体" pitchFamily="49" charset="-122"/>
              <a:ea typeface="楷体" pitchFamily="49" charset="-122"/>
              <a:cs typeface="Times New Roman" pitchFamily="18" charset="0"/>
            </a:endParaRPr>
          </a:p>
          <a:p>
            <a:pPr eaLnBrk="1" hangingPunct="1">
              <a:buFont typeface="Arial" pitchFamily="34" charset="0"/>
              <a:buNone/>
            </a:pPr>
            <a:r>
              <a:rPr lang="en-US" altLang="zh-CN" sz="2400" b="1" dirty="0">
                <a:latin typeface="楷体" pitchFamily="49" charset="-122"/>
                <a:ea typeface="楷体" pitchFamily="49" charset="-122"/>
                <a:cs typeface="Times New Roman" pitchFamily="18" charset="0"/>
              </a:rPr>
              <a:t> </a:t>
            </a:r>
            <a:r>
              <a:rPr lang="en-US" altLang="zh-CN" sz="2400" b="1" dirty="0" smtClean="0">
                <a:latin typeface="楷体" pitchFamily="49" charset="-122"/>
                <a:ea typeface="楷体" pitchFamily="49" charset="-122"/>
                <a:cs typeface="Times New Roman" pitchFamily="18" charset="0"/>
              </a:rPr>
              <a:t> + </a:t>
            </a:r>
            <a:r>
              <a:rPr lang="en-US" altLang="zh-CN" sz="2400" b="1" dirty="0" err="1" smtClean="0">
                <a:latin typeface="楷体" pitchFamily="49" charset="-122"/>
                <a:ea typeface="楷体" pitchFamily="49" charset="-122"/>
                <a:cs typeface="Times New Roman" pitchFamily="18" charset="0"/>
              </a:rPr>
              <a:t>一系列</a:t>
            </a:r>
            <a:r>
              <a:rPr lang="en-US" altLang="zh-CN" sz="2400" b="1" dirty="0" smtClean="0">
                <a:latin typeface="楷体" pitchFamily="49" charset="-122"/>
                <a:ea typeface="楷体" pitchFamily="49" charset="-122"/>
                <a:cs typeface="Times New Roman" pitchFamily="18" charset="0"/>
              </a:rPr>
              <a:t> “</a:t>
            </a:r>
            <a:r>
              <a:rPr lang="en-US" altLang="zh-CN" sz="2400" b="1" dirty="0" err="1" smtClean="0">
                <a:latin typeface="楷体" pitchFamily="49" charset="-122"/>
                <a:ea typeface="楷体" pitchFamily="49" charset="-122"/>
                <a:cs typeface="Times New Roman" pitchFamily="18" charset="0"/>
              </a:rPr>
              <a:t>经验统计关系式</a:t>
            </a:r>
            <a:r>
              <a:rPr lang="en-US" altLang="zh-CN" sz="2400" b="1" dirty="0" smtClean="0">
                <a:latin typeface="楷体" pitchFamily="49" charset="-122"/>
                <a:ea typeface="楷体" pitchFamily="49" charset="-122"/>
                <a:cs typeface="Times New Roman" pitchFamily="18" charset="0"/>
              </a:rPr>
              <a:t>”</a:t>
            </a:r>
            <a:endParaRPr lang="en-US" altLang="zh-CN" sz="2400" b="1" dirty="0">
              <a:latin typeface="Times New Roman" pitchFamily="18" charset="0"/>
              <a:ea typeface="楷体" pitchFamily="49" charset="-122"/>
              <a:cs typeface="Times New Roman" pitchFamily="18" charset="0"/>
            </a:endParaRPr>
          </a:p>
          <a:p>
            <a:pPr eaLnBrk="1" hangingPunct="1">
              <a:buFont typeface="Arial" pitchFamily="34" charset="0"/>
              <a:buNone/>
            </a:pPr>
            <a:r>
              <a:rPr lang="en-US" altLang="zh-CN" sz="2400" b="1" dirty="0">
                <a:latin typeface="Times New Roman" pitchFamily="18" charset="0"/>
                <a:ea typeface="楷体" pitchFamily="49" charset="-122"/>
                <a:cs typeface="Times New Roman" pitchFamily="18" charset="0"/>
                <a:sym typeface="Symbol" pitchFamily="18" charset="2"/>
              </a:rPr>
              <a:t>  </a:t>
            </a:r>
            <a:r>
              <a:rPr lang="en-US" altLang="zh-CN" sz="2400" b="1" dirty="0" err="1">
                <a:latin typeface="Times New Roman" pitchFamily="18" charset="0"/>
                <a:ea typeface="楷体" pitchFamily="49" charset="-122"/>
                <a:cs typeface="Times New Roman" pitchFamily="18" charset="0"/>
                <a:sym typeface="Symbol" pitchFamily="18" charset="2"/>
              </a:rPr>
              <a:t>宇宙加速膨胀</a:t>
            </a:r>
            <a:r>
              <a:rPr lang="en-US" altLang="zh-CN" sz="2400" b="1" dirty="0">
                <a:latin typeface="Times New Roman" pitchFamily="18" charset="0"/>
                <a:ea typeface="楷体" pitchFamily="49" charset="-122"/>
                <a:cs typeface="Times New Roman" pitchFamily="18" charset="0"/>
                <a:sym typeface="Symbol" pitchFamily="18" charset="2"/>
              </a:rPr>
              <a:t> </a:t>
            </a:r>
            <a:r>
              <a:rPr lang="en-US" altLang="zh-CN" sz="2400" b="1" dirty="0" err="1">
                <a:latin typeface="Times New Roman" pitchFamily="18" charset="0"/>
                <a:ea typeface="楷体" pitchFamily="49" charset="-122"/>
                <a:cs typeface="Times New Roman" pitchFamily="18" charset="0"/>
                <a:sym typeface="Symbol" pitchFamily="18" charset="2"/>
              </a:rPr>
              <a:t>宇宙暗能量</a:t>
            </a:r>
            <a:endParaRPr lang="en-US" altLang="zh-CN" sz="2400" b="1" dirty="0">
              <a:latin typeface="Times New Roman" pitchFamily="18" charset="0"/>
              <a:ea typeface="楷体" pitchFamily="49" charset="-122"/>
              <a:cs typeface="Times New Roman" pitchFamily="18" charset="0"/>
              <a:sym typeface="Symbol" pitchFamily="18" charset="2"/>
            </a:endParaRPr>
          </a:p>
          <a:p>
            <a:pPr eaLnBrk="1" hangingPunct="1">
              <a:buFont typeface="Arial" pitchFamily="34" charset="0"/>
              <a:buNone/>
            </a:pPr>
            <a:r>
              <a:rPr lang="en-US" altLang="zh-CN" sz="2400" b="1" dirty="0">
                <a:latin typeface="Times New Roman" pitchFamily="18" charset="0"/>
                <a:ea typeface="楷体" pitchFamily="49" charset="-122"/>
                <a:cs typeface="Times New Roman" pitchFamily="18" charset="0"/>
                <a:sym typeface="Symbol" pitchFamily="18" charset="2"/>
              </a:rPr>
              <a:t></a:t>
            </a:r>
            <a:r>
              <a:rPr lang="en-US" altLang="zh-CN" sz="2400" b="1" dirty="0" err="1">
                <a:latin typeface="Times New Roman" pitchFamily="18" charset="0"/>
                <a:ea typeface="楷体" pitchFamily="49" charset="-122"/>
                <a:cs typeface="Times New Roman" pitchFamily="18" charset="0"/>
              </a:rPr>
              <a:t>Perlmutter</a:t>
            </a:r>
            <a:r>
              <a:rPr lang="en-US" altLang="zh-CN" sz="2400" b="1" dirty="0">
                <a:latin typeface="Times New Roman" pitchFamily="18" charset="0"/>
                <a:ea typeface="楷体" pitchFamily="49" charset="-122"/>
                <a:cs typeface="Times New Roman" pitchFamily="18" charset="0"/>
              </a:rPr>
              <a:t>, Smith and </a:t>
            </a:r>
            <a:r>
              <a:rPr lang="en-US" altLang="zh-CN" sz="2400" b="1" dirty="0" err="1">
                <a:latin typeface="Times New Roman" pitchFamily="18" charset="0"/>
                <a:ea typeface="楷体" pitchFamily="49" charset="-122"/>
                <a:cs typeface="Times New Roman" pitchFamily="18" charset="0"/>
              </a:rPr>
              <a:t>Riess</a:t>
            </a:r>
            <a:r>
              <a:rPr lang="en-US" altLang="zh-CN" sz="2400" b="1" dirty="0">
                <a:latin typeface="Times New Roman" pitchFamily="18" charset="0"/>
                <a:ea typeface="楷体" pitchFamily="49" charset="-122"/>
                <a:cs typeface="Times New Roman" pitchFamily="18" charset="0"/>
              </a:rPr>
              <a:t>  分获2011年诺贝尔物理学奖金</a:t>
            </a:r>
          </a:p>
          <a:p>
            <a:pPr eaLnBrk="1" hangingPunct="1"/>
            <a:endParaRPr lang="en-US" altLang="zh-CN" sz="2000" b="1" dirty="0">
              <a:latin typeface="Times New Roman" pitchFamily="18" charset="0"/>
              <a:ea typeface="楷体" pitchFamily="49" charset="-122"/>
              <a:cs typeface="Times New Roman" pitchFamily="18" charset="0"/>
            </a:endParaRPr>
          </a:p>
          <a:p>
            <a:pPr eaLnBrk="1" hangingPunct="1"/>
            <a:r>
              <a:rPr lang="en-US" altLang="zh-CN" sz="2000" b="1" dirty="0" err="1">
                <a:latin typeface="Times New Roman" pitchFamily="18" charset="0"/>
                <a:ea typeface="楷体" pitchFamily="49" charset="-122"/>
                <a:cs typeface="Times New Roman" pitchFamily="18" charset="0"/>
              </a:rPr>
              <a:t>Riess</a:t>
            </a:r>
            <a:r>
              <a:rPr lang="en-US" altLang="zh-CN" sz="2000" b="1" dirty="0">
                <a:latin typeface="Times New Roman" pitchFamily="18" charset="0"/>
                <a:ea typeface="楷体" pitchFamily="49" charset="-122"/>
                <a:cs typeface="Times New Roman" pitchFamily="18" charset="0"/>
              </a:rPr>
              <a:t> et al. (1998); </a:t>
            </a:r>
            <a:r>
              <a:rPr lang="en-US" altLang="zh-CN" sz="2000" b="1" dirty="0" err="1">
                <a:latin typeface="Times New Roman" pitchFamily="18" charset="0"/>
                <a:ea typeface="楷体" pitchFamily="49" charset="-122"/>
                <a:cs typeface="Times New Roman" pitchFamily="18" charset="0"/>
              </a:rPr>
              <a:t>Perlmutter</a:t>
            </a:r>
            <a:r>
              <a:rPr lang="en-US" altLang="zh-CN" sz="2000" b="1" dirty="0">
                <a:latin typeface="Times New Roman" pitchFamily="18" charset="0"/>
                <a:ea typeface="楷体" pitchFamily="49" charset="-122"/>
                <a:cs typeface="Times New Roman" pitchFamily="18" charset="0"/>
              </a:rPr>
              <a:t> et al. (1999);  Guy, J., et al. (2007, SALT2); </a:t>
            </a:r>
            <a:r>
              <a:rPr lang="en-US" altLang="zh-CN" sz="2000" b="1" dirty="0" err="1">
                <a:latin typeface="Times New Roman" pitchFamily="18" charset="0"/>
                <a:ea typeface="楷体" pitchFamily="49" charset="-122"/>
                <a:cs typeface="Times New Roman" pitchFamily="18" charset="0"/>
              </a:rPr>
              <a:t>Amanullah</a:t>
            </a:r>
            <a:r>
              <a:rPr lang="en-US" altLang="zh-CN" sz="2000" b="1" dirty="0">
                <a:latin typeface="Times New Roman" pitchFamily="18" charset="0"/>
                <a:ea typeface="楷体" pitchFamily="49" charset="-122"/>
                <a:cs typeface="Times New Roman" pitchFamily="18" charset="0"/>
              </a:rPr>
              <a:t>, R., et al. (2010, UNION2)</a:t>
            </a:r>
          </a:p>
          <a:p>
            <a:pPr eaLnBrk="1" hangingPunct="1">
              <a:buFont typeface="Arial" pitchFamily="34" charset="0"/>
              <a:buNone/>
            </a:pPr>
            <a:endParaRPr lang="en-US" altLang="zh-CN" sz="2400" b="1" dirty="0">
              <a:latin typeface="Times New Roman" pitchFamily="18" charset="0"/>
              <a:ea typeface="楷体" pitchFamily="49" charset="-122"/>
              <a:cs typeface="Times New Roman" pitchFamily="18" charset="0"/>
            </a:endParaRPr>
          </a:p>
        </p:txBody>
      </p:sp>
    </p:spTree>
    <p:extLst>
      <p:ext uri="{BB962C8B-B14F-4D97-AF65-F5344CB8AC3E}">
        <p14:creationId xmlns:p14="http://schemas.microsoft.com/office/powerpoint/2010/main" val="2818568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xfrm>
            <a:off x="217488" y="203200"/>
            <a:ext cx="8818562" cy="1425575"/>
          </a:xfrm>
        </p:spPr>
        <p:txBody>
          <a:bodyPr/>
          <a:lstStyle/>
          <a:p>
            <a:pPr eaLnBrk="1" hangingPunct="1"/>
            <a:r>
              <a:rPr lang="en-US" altLang="zh-CN" sz="2800" b="1" smtClean="0">
                <a:latin typeface="Times New Roman" pitchFamily="18" charset="0"/>
                <a:cs typeface="Times New Roman" pitchFamily="18" charset="0"/>
              </a:rPr>
              <a:t>Varies of (average) The observational error  of the</a:t>
            </a:r>
            <a:r>
              <a:rPr lang="en-US" altLang="zh-CN" sz="2800" b="1" smtClean="0">
                <a:latin typeface="Times New Roman" pitchFamily="18" charset="0"/>
                <a:ea typeface="楷体" pitchFamily="49" charset="-122"/>
                <a:cs typeface="Times New Roman" pitchFamily="18" charset="0"/>
              </a:rPr>
              <a:t> distance modulus </a:t>
            </a:r>
            <a:r>
              <a:rPr lang="en-US" altLang="zh-CN" sz="2800" b="1" smtClean="0">
                <a:latin typeface="Times New Roman" pitchFamily="18" charset="0"/>
                <a:cs typeface="Times New Roman" pitchFamily="18" charset="0"/>
              </a:rPr>
              <a:t> with redshift of SNIa  (our metrord)</a:t>
            </a:r>
            <a:endParaRPr lang="zh-CN" altLang="en-US" sz="3200" smtClean="0">
              <a:latin typeface="楷体" pitchFamily="49" charset="-122"/>
              <a:ea typeface="楷体" pitchFamily="49" charset="-122"/>
            </a:endParaRPr>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1484313"/>
            <a:ext cx="8383588"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606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a:xfrm>
            <a:off x="57150" y="188913"/>
            <a:ext cx="8532813" cy="827087"/>
          </a:xfrm>
        </p:spPr>
        <p:txBody>
          <a:bodyPr>
            <a:normAutofit fontScale="90000"/>
          </a:bodyPr>
          <a:lstStyle/>
          <a:p>
            <a:pPr eaLnBrk="1" hangingPunct="1"/>
            <a:r>
              <a:rPr lang="en-US" altLang="zh-CN" sz="2900" smtClean="0">
                <a:latin typeface="Times New Roman" pitchFamily="18" charset="0"/>
                <a:ea typeface="楷体" pitchFamily="49" charset="-122"/>
                <a:cs typeface="Times New Roman" pitchFamily="18" charset="0"/>
              </a:rPr>
              <a:t>The residual error for the distance modulus of  SNIa. </a:t>
            </a:r>
            <a:r>
              <a:rPr lang="zh-CN" altLang="en-US" sz="2900" smtClean="0">
                <a:latin typeface="Times New Roman" pitchFamily="18" charset="0"/>
                <a:ea typeface="楷体" pitchFamily="49" charset="-122"/>
                <a:cs typeface="Times New Roman" pitchFamily="18" charset="0"/>
              </a:rPr>
              <a:t/>
            </a:r>
            <a:br>
              <a:rPr lang="zh-CN" altLang="en-US" sz="2900" smtClean="0">
                <a:latin typeface="Times New Roman" pitchFamily="18" charset="0"/>
                <a:ea typeface="楷体" pitchFamily="49" charset="-122"/>
                <a:cs typeface="Times New Roman" pitchFamily="18" charset="0"/>
              </a:rPr>
            </a:br>
            <a:endParaRPr lang="zh-CN" altLang="en-US" sz="2900" smtClean="0">
              <a:latin typeface="楷体" pitchFamily="49" charset="-122"/>
              <a:ea typeface="楷体" pitchFamily="49" charset="-122"/>
              <a:cs typeface="Times New Roman" pitchFamily="18" charset="0"/>
            </a:endParaRPr>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765175"/>
            <a:ext cx="895985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06720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a:xfrm>
            <a:off x="446088" y="0"/>
            <a:ext cx="8229600" cy="1143000"/>
          </a:xfrm>
        </p:spPr>
        <p:txBody>
          <a:bodyPr/>
          <a:lstStyle/>
          <a:p>
            <a:pPr eaLnBrk="1" hangingPunct="1"/>
            <a:r>
              <a:rPr lang="en-US" altLang="zh-CN" b="1" smtClean="0">
                <a:solidFill>
                  <a:schemeClr val="accent1"/>
                </a:solidFill>
                <a:latin typeface="Times New Roman" pitchFamily="18" charset="0"/>
                <a:cs typeface="Times New Roman" pitchFamily="18" charset="0"/>
              </a:rPr>
              <a:t>Conclusion</a:t>
            </a:r>
            <a:endParaRPr lang="zh-CN" altLang="en-US" b="1" smtClean="0">
              <a:solidFill>
                <a:schemeClr val="accent1"/>
              </a:solidFill>
              <a:latin typeface="Times New Roman" pitchFamily="18" charset="0"/>
              <a:cs typeface="Times New Roman" pitchFamily="18" charset="0"/>
            </a:endParaRPr>
          </a:p>
        </p:txBody>
      </p:sp>
      <p:sp>
        <p:nvSpPr>
          <p:cNvPr id="3" name="内容占位符 2"/>
          <p:cNvSpPr>
            <a:spLocks noGrp="1" noRot="1" noChangeAspect="1" noMove="1" noResize="1" noEditPoints="1" noAdjustHandles="1" noChangeArrowheads="1" noChangeShapeType="1" noTextEdit="1"/>
          </p:cNvSpPr>
          <p:nvPr>
            <p:ph idx="1"/>
          </p:nvPr>
        </p:nvSpPr>
        <p:spPr>
          <a:xfrm>
            <a:off x="0" y="1412775"/>
            <a:ext cx="8964488" cy="5256585"/>
          </a:xfrm>
          <a:blipFill rotWithShape="1">
            <a:blip r:embed="rId2"/>
            <a:stretch>
              <a:fillRect l="-1700" t="-1624" r="-2175" b="-1972"/>
            </a:stretch>
          </a:blipFill>
          <a:extLst/>
        </p:spPr>
        <p:txBody>
          <a:bodyPr/>
          <a:lstStyle/>
          <a:p>
            <a:pPr eaLnBrk="1" hangingPunct="1">
              <a:defRPr/>
            </a:pPr>
            <a:r>
              <a:rPr lang="zh-CN" altLang="en-US">
                <a:noFill/>
              </a:rPr>
              <a:t> </a:t>
            </a:r>
          </a:p>
        </p:txBody>
      </p:sp>
    </p:spTree>
    <p:extLst>
      <p:ext uri="{BB962C8B-B14F-4D97-AF65-F5344CB8AC3E}">
        <p14:creationId xmlns:p14="http://schemas.microsoft.com/office/powerpoint/2010/main" val="7418822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title"/>
          </p:nvPr>
        </p:nvSpPr>
        <p:spPr>
          <a:xfrm>
            <a:off x="395288" y="115888"/>
            <a:ext cx="8229600" cy="779462"/>
          </a:xfrm>
        </p:spPr>
        <p:txBody>
          <a:bodyPr/>
          <a:lstStyle/>
          <a:p>
            <a:pPr eaLnBrk="1" hangingPunct="1"/>
            <a:r>
              <a:rPr lang="zh-CN" altLang="zh-CN" b="1" smtClean="0">
                <a:latin typeface="Times New Roman" pitchFamily="18" charset="0"/>
                <a:ea typeface="楷体" pitchFamily="49" charset="-122"/>
                <a:cs typeface="Times New Roman" pitchFamily="18" charset="0"/>
              </a:rPr>
              <a:t>造父变星距离标问题</a:t>
            </a:r>
            <a:endParaRPr lang="zh-CN" altLang="en-US" b="1" smtClean="0">
              <a:ea typeface="楷体" pitchFamily="49" charset="-122"/>
              <a:cs typeface="Times New Roman" pitchFamily="18" charset="0"/>
            </a:endParaRPr>
          </a:p>
        </p:txBody>
      </p:sp>
      <p:sp>
        <p:nvSpPr>
          <p:cNvPr id="3" name="内容占位符 2"/>
          <p:cNvSpPr>
            <a:spLocks noGrp="1" noRot="1" noChangeAspect="1" noMove="1" noResize="1" noEditPoints="1" noAdjustHandles="1" noChangeArrowheads="1" noChangeShapeType="1" noTextEdit="1"/>
          </p:cNvSpPr>
          <p:nvPr>
            <p:ph idx="1"/>
          </p:nvPr>
        </p:nvSpPr>
        <p:spPr>
          <a:xfrm>
            <a:off x="107504" y="836712"/>
            <a:ext cx="9036496" cy="5904656"/>
          </a:xfrm>
          <a:blipFill rotWithShape="1">
            <a:blip r:embed="rId2"/>
            <a:stretch>
              <a:fillRect l="-1754" t="-1135" r="-810"/>
            </a:stretch>
          </a:blipFill>
          <a:extLst/>
        </p:spPr>
        <p:txBody>
          <a:bodyPr rtlCol="0">
            <a:normAutofit/>
          </a:bodyPr>
          <a:lstStyle/>
          <a:p>
            <a:pPr eaLnBrk="1" fontAlgn="auto" hangingPunct="1">
              <a:spcAft>
                <a:spcPts val="0"/>
              </a:spcAft>
              <a:defRPr/>
            </a:pPr>
            <a:r>
              <a:rPr lang="zh-CN" altLang="en-US">
                <a:noFill/>
              </a:rPr>
              <a:t> </a:t>
            </a:r>
          </a:p>
        </p:txBody>
      </p:sp>
    </p:spTree>
    <p:extLst>
      <p:ext uri="{BB962C8B-B14F-4D97-AF65-F5344CB8AC3E}">
        <p14:creationId xmlns:p14="http://schemas.microsoft.com/office/powerpoint/2010/main" val="2643328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p:txBody>
          <a:bodyPr/>
          <a:lstStyle/>
          <a:p>
            <a:pPr eaLnBrk="1" hangingPunct="1"/>
            <a:r>
              <a:rPr lang="zh-CN" altLang="zh-CN" b="1" smtClean="0">
                <a:latin typeface="Times New Roman" pitchFamily="18" charset="0"/>
                <a:ea typeface="楷体" pitchFamily="49" charset="-122"/>
                <a:cs typeface="Times New Roman" pitchFamily="18" charset="0"/>
              </a:rPr>
              <a:t>关于星系际消光问题</a:t>
            </a:r>
            <a:endParaRPr lang="zh-CN" altLang="en-US" smtClean="0">
              <a:ea typeface="楷体" pitchFamily="49" charset="-122"/>
              <a:cs typeface="Times New Roman" pitchFamily="18" charset="0"/>
            </a:endParaRPr>
          </a:p>
        </p:txBody>
      </p:sp>
      <p:sp>
        <p:nvSpPr>
          <p:cNvPr id="45059" name="内容占位符 2"/>
          <p:cNvSpPr>
            <a:spLocks noGrp="1"/>
          </p:cNvSpPr>
          <p:nvPr>
            <p:ph idx="1"/>
          </p:nvPr>
        </p:nvSpPr>
        <p:spPr/>
        <p:txBody>
          <a:bodyPr/>
          <a:lstStyle/>
          <a:p>
            <a:pPr marL="0" indent="0" eaLnBrk="1" hangingPunct="1">
              <a:buFont typeface="Arial" pitchFamily="34" charset="0"/>
              <a:buNone/>
            </a:pPr>
            <a:r>
              <a:rPr lang="zh-CN" altLang="zh-CN" sz="2400" smtClean="0">
                <a:latin typeface="Times New Roman" pitchFamily="18" charset="0"/>
                <a:ea typeface="楷体" pitchFamily="49" charset="-122"/>
                <a:cs typeface="Times New Roman" pitchFamily="18" charset="0"/>
              </a:rPr>
              <a:t>人们早已知晓</a:t>
            </a:r>
            <a:r>
              <a:rPr lang="en-US" altLang="zh-CN" sz="2400" smtClean="0">
                <a:latin typeface="Times New Roman" pitchFamily="18" charset="0"/>
                <a:ea typeface="楷体" pitchFamily="49" charset="-122"/>
                <a:cs typeface="Times New Roman" pitchFamily="18" charset="0"/>
              </a:rPr>
              <a:t>,</a:t>
            </a:r>
            <a:r>
              <a:rPr lang="zh-CN" altLang="zh-CN" sz="2400" smtClean="0">
                <a:latin typeface="Times New Roman" pitchFamily="18" charset="0"/>
                <a:ea typeface="楷体" pitchFamily="49" charset="-122"/>
                <a:cs typeface="Times New Roman" pitchFamily="18" charset="0"/>
              </a:rPr>
              <a:t>星际尘埃的消光的影响是非常严重的。只有利用波长长于</a:t>
            </a:r>
            <a:r>
              <a:rPr lang="en-US" altLang="zh-CN" sz="2400" smtClean="0">
                <a:latin typeface="Times New Roman" pitchFamily="18" charset="0"/>
                <a:ea typeface="楷体" pitchFamily="49" charset="-122"/>
                <a:cs typeface="Times New Roman" pitchFamily="18" charset="0"/>
              </a:rPr>
              <a:t>2.2  </a:t>
            </a:r>
            <a:r>
              <a:rPr lang="zh-CN" altLang="zh-CN" sz="2400" smtClean="0">
                <a:latin typeface="Times New Roman" pitchFamily="18" charset="0"/>
                <a:ea typeface="楷体" pitchFamily="49" charset="-122"/>
                <a:cs typeface="Times New Roman" pitchFamily="18" charset="0"/>
              </a:rPr>
              <a:t>的远红外电磁波的测光观测，星系际的消光影响才可能降低到</a:t>
            </a:r>
            <a:r>
              <a:rPr lang="en-US" altLang="zh-CN" sz="2400" smtClean="0">
                <a:latin typeface="Times New Roman" pitchFamily="18" charset="0"/>
                <a:ea typeface="楷体" pitchFamily="49" charset="-122"/>
                <a:cs typeface="Times New Roman" pitchFamily="18" charset="0"/>
              </a:rPr>
              <a:t>8%</a:t>
            </a:r>
            <a:r>
              <a:rPr lang="zh-CN" altLang="zh-CN" sz="2400" smtClean="0">
                <a:latin typeface="Times New Roman" pitchFamily="18" charset="0"/>
                <a:ea typeface="楷体" pitchFamily="49" charset="-122"/>
                <a:cs typeface="Times New Roman" pitchFamily="18" charset="0"/>
              </a:rPr>
              <a:t>以下。而对</a:t>
            </a:r>
            <a:r>
              <a:rPr lang="en-US" altLang="zh-CN" sz="2400" smtClean="0">
                <a:latin typeface="Times New Roman" pitchFamily="18" charset="0"/>
                <a:ea typeface="楷体" pitchFamily="49" charset="-122"/>
                <a:cs typeface="Times New Roman" pitchFamily="18" charset="0"/>
              </a:rPr>
              <a:t>V</a:t>
            </a:r>
            <a:r>
              <a:rPr lang="zh-CN" altLang="zh-CN" sz="2400" smtClean="0">
                <a:latin typeface="Times New Roman" pitchFamily="18" charset="0"/>
                <a:ea typeface="楷体" pitchFamily="49" charset="-122"/>
                <a:cs typeface="Times New Roman" pitchFamily="18" charset="0"/>
              </a:rPr>
              <a:t>、</a:t>
            </a:r>
            <a:r>
              <a:rPr lang="en-US" altLang="zh-CN" sz="2400" smtClean="0">
                <a:latin typeface="Times New Roman" pitchFamily="18" charset="0"/>
                <a:ea typeface="楷体" pitchFamily="49" charset="-122"/>
                <a:cs typeface="Times New Roman" pitchFamily="18" charset="0"/>
              </a:rPr>
              <a:t>B</a:t>
            </a:r>
            <a:r>
              <a:rPr lang="zh-CN" altLang="zh-CN" sz="2400" smtClean="0">
                <a:latin typeface="Times New Roman" pitchFamily="18" charset="0"/>
                <a:ea typeface="楷体" pitchFamily="49" charset="-122"/>
                <a:cs typeface="Times New Roman" pitchFamily="18" charset="0"/>
              </a:rPr>
              <a:t>、</a:t>
            </a:r>
            <a:r>
              <a:rPr lang="en-US" altLang="zh-CN" sz="2400" smtClean="0">
                <a:latin typeface="Times New Roman" pitchFamily="18" charset="0"/>
                <a:ea typeface="楷体" pitchFamily="49" charset="-122"/>
                <a:cs typeface="Times New Roman" pitchFamily="18" charset="0"/>
              </a:rPr>
              <a:t>U</a:t>
            </a:r>
            <a:r>
              <a:rPr lang="zh-CN" altLang="zh-CN" sz="2400" smtClean="0">
                <a:latin typeface="Times New Roman" pitchFamily="18" charset="0"/>
                <a:ea typeface="楷体" pitchFamily="49" charset="-122"/>
                <a:cs typeface="Times New Roman" pitchFamily="18" charset="0"/>
              </a:rPr>
              <a:t>电磁波段的消光影响，可能高达</a:t>
            </a:r>
            <a:r>
              <a:rPr lang="en-US" altLang="zh-CN" sz="2400" smtClean="0">
                <a:latin typeface="Times New Roman" pitchFamily="18" charset="0"/>
                <a:ea typeface="楷体" pitchFamily="49" charset="-122"/>
                <a:cs typeface="Times New Roman" pitchFamily="18" charset="0"/>
              </a:rPr>
              <a:t>50-60%</a:t>
            </a:r>
            <a:r>
              <a:rPr lang="zh-CN" altLang="zh-CN" sz="2400" smtClean="0">
                <a:latin typeface="Times New Roman" pitchFamily="18" charset="0"/>
                <a:ea typeface="楷体" pitchFamily="49" charset="-122"/>
                <a:cs typeface="Times New Roman" pitchFamily="18" charset="0"/>
              </a:rPr>
              <a:t>以上。而对高红移的遥远宇宙区域，星系际尘埃的分布情况了解甚少。前面所述的由于由观测方法引入的外在误差 中的星系际消光</a:t>
            </a:r>
            <a:r>
              <a:rPr lang="en-US" altLang="zh-CN" sz="2400" smtClean="0">
                <a:latin typeface="Times New Roman" pitchFamily="18" charset="0"/>
                <a:ea typeface="楷体" pitchFamily="49" charset="-122"/>
                <a:cs typeface="Times New Roman" pitchFamily="18" charset="0"/>
              </a:rPr>
              <a:t>A</a:t>
            </a:r>
            <a:r>
              <a:rPr lang="zh-CN" altLang="zh-CN" sz="2400" smtClean="0">
                <a:latin typeface="Times New Roman" pitchFamily="18" charset="0"/>
                <a:ea typeface="楷体" pitchFamily="49" charset="-122"/>
                <a:cs typeface="Times New Roman" pitchFamily="18" charset="0"/>
              </a:rPr>
              <a:t>是根据目前很不完全的认识来估计的。实际上，最近有研究对高红移的遥远宇宙处的星系际尘埃消光提出了新的观念。例如</a:t>
            </a:r>
            <a:r>
              <a:rPr lang="en-US" altLang="zh-CN" sz="2400" smtClean="0">
                <a:latin typeface="Times New Roman" pitchFamily="18" charset="0"/>
                <a:ea typeface="楷体" pitchFamily="49" charset="-122"/>
                <a:cs typeface="Times New Roman" pitchFamily="18" charset="0"/>
              </a:rPr>
              <a:t>Bogomazov and Tutukov (2011)</a:t>
            </a:r>
            <a:r>
              <a:rPr lang="zh-CN" altLang="zh-CN" sz="2400" smtClean="0">
                <a:latin typeface="Times New Roman" pitchFamily="18" charset="0"/>
                <a:ea typeface="楷体" pitchFamily="49" charset="-122"/>
                <a:cs typeface="Times New Roman" pitchFamily="18" charset="0"/>
              </a:rPr>
              <a:t>提出了他们的观点：</a:t>
            </a:r>
            <a:r>
              <a:rPr lang="en-US" altLang="zh-CN" sz="2400" smtClean="0">
                <a:latin typeface="Times New Roman" pitchFamily="18" charset="0"/>
                <a:ea typeface="楷体" pitchFamily="49" charset="-122"/>
                <a:cs typeface="Times New Roman" pitchFamily="18" charset="0"/>
              </a:rPr>
              <a:t>SNIa</a:t>
            </a:r>
            <a:r>
              <a:rPr lang="zh-CN" altLang="zh-CN" sz="2400" smtClean="0">
                <a:latin typeface="Times New Roman" pitchFamily="18" charset="0"/>
                <a:ea typeface="楷体" pitchFamily="49" charset="-122"/>
                <a:cs typeface="Times New Roman" pitchFamily="18" charset="0"/>
              </a:rPr>
              <a:t>的距离模数同红移的相关性也可能通过</a:t>
            </a:r>
            <a:r>
              <a:rPr lang="en-US" altLang="zh-CN" sz="2400" smtClean="0">
                <a:latin typeface="Times New Roman" pitchFamily="18" charset="0"/>
                <a:ea typeface="楷体" pitchFamily="49" charset="-122"/>
                <a:cs typeface="Times New Roman" pitchFamily="18" charset="0"/>
              </a:rPr>
              <a:t>SNIa</a:t>
            </a:r>
            <a:r>
              <a:rPr lang="zh-CN" altLang="zh-CN" sz="2400" smtClean="0">
                <a:latin typeface="Times New Roman" pitchFamily="18" charset="0"/>
                <a:ea typeface="楷体" pitchFamily="49" charset="-122"/>
                <a:cs typeface="Times New Roman" pitchFamily="18" charset="0"/>
              </a:rPr>
              <a:t>的寄宿星系内尘埃消光等其它因素来解释。</a:t>
            </a:r>
          </a:p>
          <a:p>
            <a:pPr marL="0" indent="0" eaLnBrk="1" hangingPunct="1">
              <a:buFont typeface="Arial" pitchFamily="34" charset="0"/>
              <a:buNone/>
            </a:pPr>
            <a:endParaRPr lang="zh-CN" altLang="en-US" smtClean="0">
              <a:ea typeface="楷体" pitchFamily="49" charset="-122"/>
              <a:cs typeface="Times New Roman" pitchFamily="18" charset="0"/>
            </a:endParaRPr>
          </a:p>
        </p:txBody>
      </p:sp>
    </p:spTree>
    <p:extLst>
      <p:ext uri="{BB962C8B-B14F-4D97-AF65-F5344CB8AC3E}">
        <p14:creationId xmlns:p14="http://schemas.microsoft.com/office/powerpoint/2010/main" val="1962126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1560" y="404664"/>
            <a:ext cx="7772400" cy="1470025"/>
          </a:xfrm>
        </p:spPr>
        <p:txBody>
          <a:bodyPr/>
          <a:lstStyle/>
          <a:p>
            <a:r>
              <a:rPr lang="en-US" altLang="zh-CN" b="1" dirty="0" smtClean="0">
                <a:latin typeface="楷体" panose="02010609060101010101" pitchFamily="49" charset="-122"/>
                <a:ea typeface="楷体" panose="02010609060101010101" pitchFamily="49" charset="-122"/>
              </a:rPr>
              <a:t>“</a:t>
            </a:r>
            <a:r>
              <a:rPr lang="zh-CN" altLang="en-US" b="1" dirty="0" smtClean="0">
                <a:latin typeface="楷体" panose="02010609060101010101" pitchFamily="49" charset="-122"/>
                <a:ea typeface="楷体" panose="02010609060101010101" pitchFamily="49" charset="-122"/>
              </a:rPr>
              <a:t>宇宙加速膨胀”</a:t>
            </a:r>
            <a:r>
              <a:rPr lang="en-US" altLang="zh-CN" b="1" dirty="0" smtClean="0">
                <a:latin typeface="楷体" panose="02010609060101010101" pitchFamily="49" charset="-122"/>
                <a:ea typeface="楷体" panose="02010609060101010101" pitchFamily="49" charset="-122"/>
              </a:rPr>
              <a:t/>
            </a:r>
            <a:br>
              <a:rPr lang="en-US" altLang="zh-CN" b="1" dirty="0" smtClean="0">
                <a:latin typeface="楷体" panose="02010609060101010101" pitchFamily="49" charset="-122"/>
                <a:ea typeface="楷体" panose="02010609060101010101" pitchFamily="49" charset="-122"/>
              </a:rPr>
            </a:br>
            <a:r>
              <a:rPr lang="zh-CN" altLang="en-US" b="1" dirty="0" smtClean="0">
                <a:latin typeface="楷体" panose="02010609060101010101" pitchFamily="49" charset="-122"/>
                <a:ea typeface="楷体" panose="02010609060101010101" pitchFamily="49" charset="-122"/>
              </a:rPr>
              <a:t>其它主要的</a:t>
            </a:r>
            <a:r>
              <a:rPr lang="en-US" altLang="zh-CN" b="1" dirty="0" smtClean="0">
                <a:latin typeface="楷体" panose="02010609060101010101" pitchFamily="49" charset="-122"/>
                <a:ea typeface="楷体" panose="02010609060101010101" pitchFamily="49" charset="-122"/>
              </a:rPr>
              <a:t>(</a:t>
            </a:r>
            <a:r>
              <a:rPr lang="en-US" altLang="zh-CN" b="1" dirty="0" err="1" smtClean="0">
                <a:latin typeface="楷体" panose="02010609060101010101" pitchFamily="49" charset="-122"/>
                <a:ea typeface="楷体" panose="02010609060101010101" pitchFamily="49" charset="-122"/>
              </a:rPr>
              <a:t>间接</a:t>
            </a:r>
            <a:r>
              <a:rPr lang="en-US" altLang="zh-CN" b="1" dirty="0" smtClean="0">
                <a:latin typeface="楷体" panose="02010609060101010101" pitchFamily="49" charset="-122"/>
                <a:ea typeface="楷体" panose="02010609060101010101" pitchFamily="49" charset="-122"/>
              </a:rPr>
              <a:t>)</a:t>
            </a:r>
            <a:r>
              <a:rPr lang="zh-CN" altLang="en-US" b="1" dirty="0" smtClean="0">
                <a:latin typeface="楷体" panose="02010609060101010101" pitchFamily="49" charset="-122"/>
                <a:ea typeface="楷体" panose="02010609060101010101" pitchFamily="49" charset="-122"/>
              </a:rPr>
              <a:t>观测证据</a:t>
            </a:r>
            <a:endParaRPr lang="zh-CN" altLang="en-US" dirty="0"/>
          </a:p>
        </p:txBody>
      </p:sp>
      <p:sp>
        <p:nvSpPr>
          <p:cNvPr id="3" name="副标题 2"/>
          <p:cNvSpPr>
            <a:spLocks noGrp="1"/>
          </p:cNvSpPr>
          <p:nvPr>
            <p:ph type="subTitle" idx="1"/>
          </p:nvPr>
        </p:nvSpPr>
        <p:spPr>
          <a:xfrm>
            <a:off x="0" y="2060848"/>
            <a:ext cx="9144000" cy="1872208"/>
          </a:xfrm>
        </p:spPr>
        <p:txBody>
          <a:bodyPr>
            <a:normAutofit/>
          </a:bodyPr>
          <a:lstStyle/>
          <a:p>
            <a:pPr marL="514350" indent="-514350">
              <a:lnSpc>
                <a:spcPct val="80000"/>
              </a:lnSpc>
              <a:buAutoNum type="arabicPeriod"/>
            </a:pPr>
            <a:r>
              <a:rPr lang="en-US" altLang="zh-CN" b="1" dirty="0" smtClean="0">
                <a:solidFill>
                  <a:schemeClr val="tx1"/>
                </a:solidFill>
                <a:latin typeface="Times New Roman" panose="02020603050405020304" pitchFamily="18" charset="0"/>
                <a:ea typeface="楷体" panose="02010609060101010101" pitchFamily="49" charset="-122"/>
                <a:cs typeface="Times New Roman" panose="02020603050405020304" pitchFamily="18" charset="0"/>
              </a:rPr>
              <a:t>WMAP</a:t>
            </a:r>
            <a:r>
              <a:rPr lang="zh-CN" altLang="en-US" b="1" dirty="0" smtClean="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关于宇宙微波背景辐射温度各向异性的</a:t>
            </a:r>
            <a:endParaRPr lang="en-US" altLang="zh-CN"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a:lnSpc>
                <a:spcPct val="80000"/>
              </a:lnSpc>
            </a:pPr>
            <a:r>
              <a:rPr lang="zh-CN" altLang="en-US" b="1" dirty="0" smtClean="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观测分析确定</a:t>
            </a:r>
            <a:r>
              <a:rPr lang="en-US" altLang="zh-CN" b="1" dirty="0" smtClean="0">
                <a:solidFill>
                  <a:schemeClr val="tx1"/>
                </a:solidFill>
                <a:latin typeface="楷体" panose="02010609060101010101" pitchFamily="49" charset="-122"/>
                <a:ea typeface="楷体" panose="02010609060101010101" pitchFamily="49" charset="-122"/>
              </a:rPr>
              <a:t>“</a:t>
            </a:r>
            <a:r>
              <a:rPr lang="zh-CN" altLang="en-US" b="1" dirty="0" smtClean="0">
                <a:solidFill>
                  <a:schemeClr val="tx1"/>
                </a:solidFill>
                <a:latin typeface="楷体" panose="02010609060101010101" pitchFamily="49" charset="-122"/>
                <a:ea typeface="楷体" panose="02010609060101010101" pitchFamily="49" charset="-122"/>
              </a:rPr>
              <a:t>宇宙加速膨胀”问题</a:t>
            </a:r>
            <a:endParaRPr lang="zh-CN" altLang="en-US" b="1" dirty="0" smtClean="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a:lnSpc>
                <a:spcPct val="80000"/>
              </a:lnSpc>
            </a:pPr>
            <a:r>
              <a:rPr lang="en-US" altLang="zh-CN" b="1" dirty="0" smtClean="0">
                <a:solidFill>
                  <a:schemeClr val="tx1"/>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b="1" dirty="0">
                <a:solidFill>
                  <a:schemeClr val="tx1"/>
                </a:solidFill>
                <a:latin typeface="楷体" panose="02010609060101010101" pitchFamily="49" charset="-122"/>
                <a:ea typeface="楷体" panose="02010609060101010101" pitchFamily="49" charset="-122"/>
              </a:rPr>
              <a:t>利用</a:t>
            </a:r>
            <a:r>
              <a:rPr lang="zh-CN" altLang="en-US" b="1" dirty="0">
                <a:solidFill>
                  <a:schemeClr val="tx1"/>
                </a:solidFill>
                <a:latin typeface="楷体" panose="02010609060101010101" pitchFamily="49" charset="-122"/>
                <a:ea typeface="楷体" panose="02010609060101010101" pitchFamily="49" charset="-122"/>
                <a:cs typeface="Times New Roman" pitchFamily="18" charset="0"/>
              </a:rPr>
              <a:t>重子声振荡研究</a:t>
            </a:r>
            <a:r>
              <a:rPr lang="zh-CN" altLang="en-US" b="1" dirty="0" smtClean="0">
                <a:solidFill>
                  <a:schemeClr val="tx1"/>
                </a:solidFill>
                <a:latin typeface="楷体" panose="02010609060101010101" pitchFamily="49" charset="-122"/>
                <a:ea typeface="楷体" panose="02010609060101010101" pitchFamily="49" charset="-122"/>
                <a:cs typeface="Times New Roman" pitchFamily="18" charset="0"/>
              </a:rPr>
              <a:t>确定</a:t>
            </a:r>
            <a:r>
              <a:rPr lang="en-US" altLang="zh-CN" b="1" dirty="0" smtClean="0">
                <a:solidFill>
                  <a:schemeClr val="tx1"/>
                </a:solidFill>
                <a:latin typeface="楷体" panose="02010609060101010101" pitchFamily="49" charset="-122"/>
                <a:ea typeface="楷体" panose="02010609060101010101" pitchFamily="49" charset="-122"/>
                <a:cs typeface="Times New Roman" pitchFamily="18" charset="0"/>
              </a:rPr>
              <a:t>“</a:t>
            </a:r>
            <a:r>
              <a:rPr lang="zh-CN" altLang="en-US" b="1" dirty="0" smtClean="0">
                <a:solidFill>
                  <a:schemeClr val="tx1"/>
                </a:solidFill>
                <a:latin typeface="楷体" panose="02010609060101010101" pitchFamily="49" charset="-122"/>
                <a:ea typeface="楷体" panose="02010609060101010101" pitchFamily="49" charset="-122"/>
                <a:cs typeface="Times New Roman" pitchFamily="18" charset="0"/>
              </a:rPr>
              <a:t>宇宙</a:t>
            </a:r>
            <a:r>
              <a:rPr lang="zh-CN" altLang="en-US" b="1" dirty="0">
                <a:solidFill>
                  <a:schemeClr val="tx1"/>
                </a:solidFill>
                <a:latin typeface="楷体" panose="02010609060101010101" pitchFamily="49" charset="-122"/>
                <a:ea typeface="楷体" panose="02010609060101010101" pitchFamily="49" charset="-122"/>
                <a:cs typeface="Times New Roman" pitchFamily="18" charset="0"/>
              </a:rPr>
              <a:t>加速膨胀</a:t>
            </a:r>
            <a:r>
              <a:rPr lang="en-US" altLang="zh-CN" b="1" dirty="0">
                <a:solidFill>
                  <a:schemeClr val="tx1"/>
                </a:solidFill>
                <a:latin typeface="楷体" panose="02010609060101010101" pitchFamily="49" charset="-122"/>
                <a:ea typeface="楷体" panose="02010609060101010101" pitchFamily="49" charset="-122"/>
                <a:cs typeface="Times New Roman" pitchFamily="18" charset="0"/>
              </a:rPr>
              <a:t>”</a:t>
            </a:r>
            <a:r>
              <a:rPr lang="en-US" altLang="zh-CN" b="1" dirty="0" err="1" smtClean="0">
                <a:solidFill>
                  <a:schemeClr val="tx1"/>
                </a:solidFill>
                <a:latin typeface="楷体" panose="02010609060101010101" pitchFamily="49" charset="-122"/>
                <a:ea typeface="楷体" panose="02010609060101010101" pitchFamily="49" charset="-122"/>
                <a:cs typeface="Times New Roman" pitchFamily="18" charset="0"/>
              </a:rPr>
              <a:t>问题</a:t>
            </a:r>
            <a:endParaRPr lang="zh-CN" altLang="en-US" b="1" dirty="0" smtClean="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823979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8229600" cy="706090"/>
          </a:xfrm>
        </p:spPr>
        <p:txBody>
          <a:bodyPr>
            <a:normAutofit fontScale="90000"/>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7098" y="980728"/>
                <a:ext cx="9136901" cy="5877272"/>
              </a:xfrm>
            </p:spPr>
            <p:txBody>
              <a:bodyPr>
                <a:noAutofit/>
              </a:bodyPr>
              <a:lstStyle/>
              <a:p>
                <a:pPr marL="0" indent="0">
                  <a:buNone/>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Einstein方程为</a:t>
                </a:r>
              </a:p>
              <a:p>
                <a:pPr marL="0" indent="0">
                  <a:buNone/>
                </a:pPr>
                <a14:m>
                  <m:oMath xmlns:m="http://schemas.openxmlformats.org/officeDocument/2006/math">
                    <m:r>
                      <a:rPr lang="en-US" altLang="zh-CN" sz="2400" b="1" i="1">
                        <a:latin typeface="Cambria Math"/>
                        <a:ea typeface="楷体" panose="02010609060101010101" pitchFamily="49" charset="-122"/>
                        <a:cs typeface="Times New Roman" panose="02020603050405020304" pitchFamily="18" charset="0"/>
                      </a:rPr>
                      <m:t>−</m:t>
                    </m:r>
                    <m:f>
                      <m:fPr>
                        <m:ctrlPr>
                          <a:rPr lang="en-US" altLang="zh-CN" sz="2400" b="1" i="1">
                            <a:latin typeface="Cambria Math"/>
                            <a:ea typeface="楷体" panose="02010609060101010101" pitchFamily="49" charset="-122"/>
                            <a:cs typeface="Times New Roman" panose="02020603050405020304" pitchFamily="18" charset="0"/>
                          </a:rPr>
                        </m:ctrlPr>
                      </m:fPr>
                      <m:num>
                        <m:r>
                          <a:rPr lang="en-US" altLang="zh-CN" sz="2400" b="1" i="1">
                            <a:latin typeface="Cambria Math"/>
                            <a:ea typeface="楷体" panose="02010609060101010101" pitchFamily="49" charset="-122"/>
                            <a:cs typeface="Times New Roman" panose="02020603050405020304" pitchFamily="18" charset="0"/>
                          </a:rPr>
                          <m:t>𝟐</m:t>
                        </m:r>
                        <m:r>
                          <a:rPr lang="en-US" altLang="zh-CN" sz="2400" b="1" i="1">
                            <a:latin typeface="Cambria Math"/>
                            <a:ea typeface="楷体" panose="02010609060101010101" pitchFamily="49" charset="-122"/>
                            <a:cs typeface="Times New Roman" panose="02020603050405020304" pitchFamily="18" charset="0"/>
                          </a:rPr>
                          <m:t>𝑲</m:t>
                        </m:r>
                      </m:num>
                      <m:den>
                        <m:sSup>
                          <m:sSupPr>
                            <m:ctrlPr>
                              <a:rPr lang="en-US" altLang="zh-CN" sz="2400" b="1" i="1">
                                <a:latin typeface="Cambria Math"/>
                                <a:ea typeface="楷体" panose="02010609060101010101" pitchFamily="49" charset="-122"/>
                                <a:cs typeface="Times New Roman" panose="02020603050405020304" pitchFamily="18" charset="0"/>
                              </a:rPr>
                            </m:ctrlPr>
                          </m:sSupPr>
                          <m:e>
                            <m:r>
                              <a:rPr lang="en-US" altLang="zh-CN" sz="2400" b="1" i="1">
                                <a:latin typeface="Cambria Math"/>
                                <a:ea typeface="楷体" panose="02010609060101010101" pitchFamily="49" charset="-122"/>
                                <a:cs typeface="Times New Roman" panose="02020603050405020304" pitchFamily="18" charset="0"/>
                              </a:rPr>
                              <m:t>𝒂</m:t>
                            </m:r>
                          </m:e>
                          <m:sup>
                            <m:r>
                              <a:rPr lang="en-US" altLang="zh-CN" sz="2400" b="1" i="1">
                                <a:latin typeface="Cambria Math"/>
                                <a:ea typeface="楷体" panose="02010609060101010101" pitchFamily="49" charset="-122"/>
                                <a:cs typeface="Times New Roman" panose="02020603050405020304" pitchFamily="18" charset="0"/>
                              </a:rPr>
                              <m:t>𝟐</m:t>
                            </m:r>
                          </m:sup>
                        </m:sSup>
                      </m:den>
                    </m:f>
                    <m:r>
                      <a:rPr lang="en-US" altLang="zh-CN" sz="2400" b="1" i="1">
                        <a:latin typeface="Cambria Math"/>
                        <a:ea typeface="楷体" panose="02010609060101010101" pitchFamily="49" charset="-122"/>
                        <a:cs typeface="Times New Roman" panose="02020603050405020304" pitchFamily="18" charset="0"/>
                      </a:rPr>
                      <m:t>−</m:t>
                    </m:r>
                    <m:f>
                      <m:fPr>
                        <m:ctrlPr>
                          <a:rPr lang="en-US" altLang="zh-CN" sz="2400" b="1" i="1">
                            <a:latin typeface="Cambria Math"/>
                            <a:ea typeface="楷体" panose="02010609060101010101" pitchFamily="49" charset="-122"/>
                            <a:cs typeface="Times New Roman" panose="02020603050405020304" pitchFamily="18" charset="0"/>
                          </a:rPr>
                        </m:ctrlPr>
                      </m:fPr>
                      <m:num>
                        <m:r>
                          <a:rPr lang="en-US" altLang="zh-CN" sz="2400" b="1" i="1">
                            <a:latin typeface="Cambria Math"/>
                            <a:ea typeface="楷体" panose="02010609060101010101" pitchFamily="49" charset="-122"/>
                            <a:cs typeface="Times New Roman" panose="02020603050405020304" pitchFamily="18" charset="0"/>
                          </a:rPr>
                          <m:t>𝟐</m:t>
                        </m:r>
                        <m:sSup>
                          <m:sSupPr>
                            <m:ctrlPr>
                              <a:rPr lang="en-US" altLang="zh-CN" sz="2400" b="1" i="1">
                                <a:latin typeface="Cambria Math"/>
                                <a:ea typeface="楷体" panose="02010609060101010101" pitchFamily="49" charset="-122"/>
                                <a:cs typeface="Times New Roman" panose="02020603050405020304" pitchFamily="18" charset="0"/>
                              </a:rPr>
                            </m:ctrlPr>
                          </m:sSupPr>
                          <m:e>
                            <m:acc>
                              <m:accPr>
                                <m:chr m:val="̇"/>
                                <m:ctrlPr>
                                  <a:rPr lang="en-US" altLang="zh-CN" sz="2400" b="1" i="1">
                                    <a:latin typeface="Cambria Math"/>
                                    <a:ea typeface="楷体" panose="02010609060101010101" pitchFamily="49" charset="-122"/>
                                    <a:cs typeface="Times New Roman" panose="02020603050405020304" pitchFamily="18" charset="0"/>
                                  </a:rPr>
                                </m:ctrlPr>
                              </m:accPr>
                              <m:e>
                                <m:r>
                                  <a:rPr lang="en-US" altLang="zh-CN" sz="2400" b="1" i="1">
                                    <a:latin typeface="Cambria Math"/>
                                    <a:ea typeface="楷体" panose="02010609060101010101" pitchFamily="49" charset="-122"/>
                                    <a:cs typeface="Times New Roman" panose="02020603050405020304" pitchFamily="18" charset="0"/>
                                  </a:rPr>
                                  <m:t>𝒂</m:t>
                                </m:r>
                              </m:e>
                            </m:acc>
                          </m:e>
                          <m:sup>
                            <m:r>
                              <a:rPr lang="en-US" altLang="zh-CN" sz="2400" b="1" i="1">
                                <a:latin typeface="Cambria Math"/>
                                <a:ea typeface="楷体" panose="02010609060101010101" pitchFamily="49" charset="-122"/>
                                <a:cs typeface="Times New Roman" panose="02020603050405020304" pitchFamily="18" charset="0"/>
                              </a:rPr>
                              <m:t>𝟐</m:t>
                            </m:r>
                          </m:sup>
                        </m:sSup>
                      </m:num>
                      <m:den>
                        <m:sSup>
                          <m:sSupPr>
                            <m:ctrlPr>
                              <a:rPr lang="en-US" altLang="zh-CN" sz="2400" b="1" i="1">
                                <a:latin typeface="Cambria Math"/>
                                <a:ea typeface="楷体" panose="02010609060101010101" pitchFamily="49" charset="-122"/>
                                <a:cs typeface="Times New Roman" panose="02020603050405020304" pitchFamily="18" charset="0"/>
                              </a:rPr>
                            </m:ctrlPr>
                          </m:sSupPr>
                          <m:e>
                            <m:r>
                              <a:rPr lang="en-US" altLang="zh-CN" sz="2400" b="1" i="1">
                                <a:latin typeface="Cambria Math"/>
                                <a:ea typeface="楷体" panose="02010609060101010101" pitchFamily="49" charset="-122"/>
                                <a:cs typeface="Times New Roman" panose="02020603050405020304" pitchFamily="18" charset="0"/>
                              </a:rPr>
                              <m:t>𝒂</m:t>
                            </m:r>
                          </m:e>
                          <m:sup>
                            <m:r>
                              <a:rPr lang="en-US" altLang="zh-CN" sz="2400" b="1" i="1">
                                <a:latin typeface="Cambria Math"/>
                                <a:ea typeface="楷体" panose="02010609060101010101" pitchFamily="49" charset="-122"/>
                                <a:cs typeface="Times New Roman" panose="02020603050405020304" pitchFamily="18" charset="0"/>
                              </a:rPr>
                              <m:t>𝟐</m:t>
                            </m:r>
                          </m:sup>
                        </m:sSup>
                      </m:den>
                    </m:f>
                    <m:r>
                      <a:rPr lang="en-US" altLang="zh-CN" sz="2400" b="1" i="1">
                        <a:latin typeface="Cambria Math"/>
                        <a:ea typeface="楷体" panose="02010609060101010101" pitchFamily="49" charset="-122"/>
                        <a:cs typeface="Times New Roman" panose="02020603050405020304" pitchFamily="18" charset="0"/>
                      </a:rPr>
                      <m:t>−</m:t>
                    </m:r>
                    <m:f>
                      <m:fPr>
                        <m:ctrlPr>
                          <a:rPr lang="en-US" altLang="zh-CN" sz="2400" b="1" i="1">
                            <a:latin typeface="Cambria Math"/>
                            <a:ea typeface="楷体" panose="02010609060101010101" pitchFamily="49" charset="-122"/>
                            <a:cs typeface="Times New Roman" panose="02020603050405020304" pitchFamily="18" charset="0"/>
                          </a:rPr>
                        </m:ctrlPr>
                      </m:fPr>
                      <m:num>
                        <m:acc>
                          <m:accPr>
                            <m:chr m:val="̈"/>
                            <m:ctrlPr>
                              <a:rPr lang="en-US" altLang="zh-CN" sz="2400" b="1" i="1">
                                <a:latin typeface="Cambria Math"/>
                                <a:ea typeface="楷体" panose="02010609060101010101" pitchFamily="49" charset="-122"/>
                                <a:cs typeface="Times New Roman" panose="02020603050405020304" pitchFamily="18" charset="0"/>
                              </a:rPr>
                            </m:ctrlPr>
                          </m:accPr>
                          <m:e>
                            <m:r>
                              <a:rPr lang="en-US" altLang="zh-CN" sz="2400" b="1" i="1">
                                <a:latin typeface="Cambria Math"/>
                                <a:ea typeface="楷体" panose="02010609060101010101" pitchFamily="49" charset="-122"/>
                                <a:cs typeface="Times New Roman" panose="02020603050405020304" pitchFamily="18" charset="0"/>
                              </a:rPr>
                              <m:t>𝒂</m:t>
                            </m:r>
                          </m:e>
                        </m:acc>
                      </m:num>
                      <m:den>
                        <m:r>
                          <a:rPr lang="en-US" altLang="zh-CN" sz="2400" b="1" i="1">
                            <a:latin typeface="Cambria Math"/>
                            <a:ea typeface="楷体" panose="02010609060101010101" pitchFamily="49" charset="-122"/>
                            <a:cs typeface="Times New Roman" panose="02020603050405020304" pitchFamily="18" charset="0"/>
                          </a:rPr>
                          <m:t>𝒂</m:t>
                        </m:r>
                      </m:den>
                    </m:f>
                    <m:r>
                      <a:rPr lang="en-US" altLang="zh-CN" sz="2400" b="1" i="1">
                        <a:latin typeface="Cambria Math"/>
                        <a:ea typeface="楷体" panose="02010609060101010101" pitchFamily="49" charset="-122"/>
                        <a:cs typeface="Times New Roman" panose="02020603050405020304" pitchFamily="18" charset="0"/>
                      </a:rPr>
                      <m:t>=−</m:t>
                    </m:r>
                    <m:r>
                      <a:rPr lang="en-US" altLang="zh-CN" sz="2400" b="1" i="1">
                        <a:latin typeface="Cambria Math"/>
                        <a:ea typeface="楷体" panose="02010609060101010101" pitchFamily="49" charset="-122"/>
                        <a:cs typeface="Times New Roman" panose="02020603050405020304" pitchFamily="18" charset="0"/>
                      </a:rPr>
                      <m:t>𝟒</m:t>
                    </m:r>
                    <m:r>
                      <a:rPr lang="zh-CN" altLang="en-US" sz="2400" b="1" i="1">
                        <a:latin typeface="Cambria Math"/>
                        <a:ea typeface="楷体" panose="02010609060101010101" pitchFamily="49" charset="-122"/>
                        <a:cs typeface="Times New Roman" panose="02020603050405020304" pitchFamily="18" charset="0"/>
                      </a:rPr>
                      <m:t>𝝅</m:t>
                    </m:r>
                    <m:r>
                      <a:rPr lang="en-US" altLang="zh-CN" sz="2400" b="1" i="1">
                        <a:latin typeface="Cambria Math"/>
                        <a:ea typeface="楷体" panose="02010609060101010101" pitchFamily="49" charset="-122"/>
                        <a:cs typeface="Times New Roman" panose="02020603050405020304" pitchFamily="18" charset="0"/>
                      </a:rPr>
                      <m:t>𝑮</m:t>
                    </m:r>
                    <m:d>
                      <m:dPr>
                        <m:ctrlPr>
                          <a:rPr lang="en-US" altLang="zh-CN" sz="2400" b="1" i="1">
                            <a:latin typeface="Cambria Math"/>
                            <a:ea typeface="楷体" panose="02010609060101010101" pitchFamily="49" charset="-122"/>
                            <a:cs typeface="Times New Roman" panose="02020603050405020304" pitchFamily="18" charset="0"/>
                          </a:rPr>
                        </m:ctrlPr>
                      </m:dPr>
                      <m:e>
                        <m:r>
                          <a:rPr lang="zh-CN" altLang="en-US" sz="2400" b="1" i="1">
                            <a:latin typeface="Cambria Math"/>
                            <a:ea typeface="楷体" panose="02010609060101010101" pitchFamily="49" charset="-122"/>
                            <a:cs typeface="Times New Roman" panose="02020603050405020304" pitchFamily="18" charset="0"/>
                          </a:rPr>
                          <m:t>𝝆</m:t>
                        </m:r>
                        <m:r>
                          <a:rPr lang="en-US" altLang="zh-CN" sz="2400" b="1" i="1">
                            <a:latin typeface="Cambria Math"/>
                            <a:ea typeface="楷体" panose="02010609060101010101" pitchFamily="49" charset="-122"/>
                            <a:cs typeface="Times New Roman" panose="02020603050405020304" pitchFamily="18" charset="0"/>
                          </a:rPr>
                          <m:t>−</m:t>
                        </m:r>
                        <m:r>
                          <a:rPr lang="en-US" altLang="zh-CN" sz="2400" b="1" i="1">
                            <a:latin typeface="Cambria Math"/>
                            <a:ea typeface="楷体" panose="02010609060101010101" pitchFamily="49" charset="-122"/>
                            <a:cs typeface="Times New Roman" panose="02020603050405020304" pitchFamily="18" charset="0"/>
                          </a:rPr>
                          <m:t>𝒑</m:t>
                        </m:r>
                      </m:e>
                    </m:d>
                    <m:r>
                      <a:rPr lang="en-US" altLang="zh-CN" sz="2400" b="1" i="1">
                        <a:latin typeface="Cambria Math"/>
                        <a:ea typeface="楷体" panose="02010609060101010101" pitchFamily="49" charset="-122"/>
                        <a:cs typeface="Times New Roman" panose="02020603050405020304" pitchFamily="18" charset="0"/>
                      </a:rPr>
                      <m:t>      (</m:t>
                    </m:r>
                    <m:r>
                      <a:rPr lang="en-US" altLang="zh-CN" sz="2400" b="1" i="1">
                        <a:latin typeface="Cambria Math"/>
                        <a:ea typeface="楷体" panose="02010609060101010101" pitchFamily="49" charset="-122"/>
                        <a:cs typeface="Times New Roman" panose="02020603050405020304" pitchFamily="18" charset="0"/>
                      </a:rPr>
                      <m:t>𝒄</m:t>
                    </m:r>
                    <m:r>
                      <a:rPr lang="en-US" altLang="zh-CN" sz="2400" b="1" i="1">
                        <a:latin typeface="Cambria Math"/>
                        <a:ea typeface="楷体" panose="02010609060101010101" pitchFamily="49" charset="-122"/>
                        <a:cs typeface="Times New Roman" panose="02020603050405020304" pitchFamily="18" charset="0"/>
                      </a:rPr>
                      <m:t>=</m:t>
                    </m:r>
                    <m:r>
                      <a:rPr lang="en-US" altLang="zh-CN" sz="2400" b="1" i="1">
                        <a:latin typeface="Cambria Math"/>
                        <a:ea typeface="楷体" panose="02010609060101010101" pitchFamily="49" charset="-122"/>
                        <a:cs typeface="Times New Roman" panose="02020603050405020304" pitchFamily="18" charset="0"/>
                      </a:rPr>
                      <m:t>𝟏</m:t>
                    </m:r>
                    <m:r>
                      <a:rPr lang="zh-CN" altLang="en-US" sz="2400" b="1" i="1">
                        <a:latin typeface="Cambria Math"/>
                        <a:ea typeface="楷体" panose="02010609060101010101" pitchFamily="49" charset="-122"/>
                        <a:cs typeface="Times New Roman" panose="02020603050405020304" pitchFamily="18" charset="0"/>
                      </a:rPr>
                      <m:t>单位制</m:t>
                    </m:r>
                    <m:r>
                      <a:rPr lang="en-US" altLang="zh-CN" sz="2400" b="1" i="1">
                        <a:latin typeface="Cambria Math"/>
                        <a:ea typeface="楷体" panose="02010609060101010101" pitchFamily="49" charset="-122"/>
                        <a:cs typeface="Times New Roman" panose="02020603050405020304" pitchFamily="18" charset="0"/>
                      </a:rPr>
                      <m:t>)</m:t>
                    </m:r>
                  </m:oMath>
                </a14:m>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 </a:t>
                </a:r>
              </a:p>
              <a:p>
                <a:pPr marL="0" indent="0">
                  <a:buNone/>
                </a:pPr>
                <a14:m>
                  <m:oMath xmlns:m="http://schemas.openxmlformats.org/officeDocument/2006/math">
                    <m:f>
                      <m:fPr>
                        <m:ctrlPr>
                          <a:rPr lang="en-US" altLang="zh-CN" sz="2400" b="1" i="1">
                            <a:latin typeface="Cambria Math"/>
                            <a:ea typeface="楷体" panose="02010609060101010101" pitchFamily="49" charset="-122"/>
                            <a:cs typeface="Times New Roman" panose="02020603050405020304" pitchFamily="18" charset="0"/>
                          </a:rPr>
                        </m:ctrlPr>
                      </m:fPr>
                      <m:num>
                        <m:r>
                          <a:rPr lang="en-US" altLang="zh-CN" sz="2400" b="1" i="1">
                            <a:latin typeface="Cambria Math"/>
                            <a:ea typeface="楷体" panose="02010609060101010101" pitchFamily="49" charset="-122"/>
                            <a:cs typeface="Times New Roman" panose="02020603050405020304" pitchFamily="18" charset="0"/>
                          </a:rPr>
                          <m:t>𝟑</m:t>
                        </m:r>
                        <m:acc>
                          <m:accPr>
                            <m:chr m:val="̈"/>
                            <m:ctrlPr>
                              <a:rPr lang="en-US" altLang="zh-CN" sz="2400" b="1" i="1">
                                <a:latin typeface="Cambria Math"/>
                                <a:ea typeface="楷体" panose="02010609060101010101" pitchFamily="49" charset="-122"/>
                                <a:cs typeface="Times New Roman" panose="02020603050405020304" pitchFamily="18" charset="0"/>
                              </a:rPr>
                            </m:ctrlPr>
                          </m:accPr>
                          <m:e>
                            <m:r>
                              <a:rPr lang="en-US" altLang="zh-CN" sz="2400" b="1" i="1">
                                <a:latin typeface="Cambria Math"/>
                                <a:ea typeface="楷体" panose="02010609060101010101" pitchFamily="49" charset="-122"/>
                                <a:cs typeface="Times New Roman" panose="02020603050405020304" pitchFamily="18" charset="0"/>
                              </a:rPr>
                              <m:t>𝒂</m:t>
                            </m:r>
                          </m:e>
                        </m:acc>
                      </m:num>
                      <m:den>
                        <m:r>
                          <a:rPr lang="en-US" altLang="zh-CN" sz="2400" b="1" i="1">
                            <a:latin typeface="Cambria Math"/>
                            <a:ea typeface="楷体" panose="02010609060101010101" pitchFamily="49" charset="-122"/>
                            <a:cs typeface="Times New Roman" panose="02020603050405020304" pitchFamily="18" charset="0"/>
                          </a:rPr>
                          <m:t>𝒂</m:t>
                        </m:r>
                      </m:den>
                    </m:f>
                    <m:r>
                      <a:rPr lang="en-US" altLang="zh-CN" sz="2400" b="1" i="1">
                        <a:latin typeface="Cambria Math"/>
                        <a:ea typeface="楷体" panose="02010609060101010101" pitchFamily="49" charset="-122"/>
                        <a:cs typeface="Times New Roman" panose="02020603050405020304" pitchFamily="18" charset="0"/>
                      </a:rPr>
                      <m:t>=−</m:t>
                    </m:r>
                    <m:r>
                      <a:rPr lang="en-US" altLang="zh-CN" sz="2400" b="1" i="1">
                        <a:latin typeface="Cambria Math"/>
                        <a:ea typeface="楷体" panose="02010609060101010101" pitchFamily="49" charset="-122"/>
                        <a:cs typeface="Times New Roman" panose="02020603050405020304" pitchFamily="18" charset="0"/>
                      </a:rPr>
                      <m:t>𝟒</m:t>
                    </m:r>
                    <m:r>
                      <a:rPr lang="zh-CN" altLang="en-US" sz="2400" b="1" i="1">
                        <a:latin typeface="Cambria Math"/>
                        <a:ea typeface="楷体" panose="02010609060101010101" pitchFamily="49" charset="-122"/>
                        <a:cs typeface="Times New Roman" panose="02020603050405020304" pitchFamily="18" charset="0"/>
                      </a:rPr>
                      <m:t>𝝅</m:t>
                    </m:r>
                    <m:r>
                      <a:rPr lang="en-US" altLang="zh-CN" sz="2400" b="1" i="1">
                        <a:latin typeface="Cambria Math"/>
                        <a:ea typeface="楷体" panose="02010609060101010101" pitchFamily="49" charset="-122"/>
                        <a:cs typeface="Times New Roman" panose="02020603050405020304" pitchFamily="18" charset="0"/>
                      </a:rPr>
                      <m:t>𝑮</m:t>
                    </m:r>
                    <m:r>
                      <a:rPr lang="en-US" altLang="zh-CN" sz="2400" b="1" i="1">
                        <a:latin typeface="Cambria Math"/>
                        <a:ea typeface="楷体" panose="02010609060101010101" pitchFamily="49" charset="-122"/>
                        <a:cs typeface="Times New Roman" panose="02020603050405020304" pitchFamily="18" charset="0"/>
                      </a:rPr>
                      <m:t>(</m:t>
                    </m:r>
                    <m:r>
                      <a:rPr lang="en-US" altLang="zh-CN" sz="2400" b="1" i="1">
                        <a:latin typeface="Cambria Math"/>
                        <a:ea typeface="楷体" panose="02010609060101010101" pitchFamily="49" charset="-122"/>
                        <a:cs typeface="Times New Roman" panose="02020603050405020304" pitchFamily="18" charset="0"/>
                      </a:rPr>
                      <m:t>𝟑</m:t>
                    </m:r>
                    <m:r>
                      <a:rPr lang="en-US" altLang="zh-CN" sz="2400" b="1" i="1">
                        <a:latin typeface="Cambria Math"/>
                        <a:ea typeface="楷体" panose="02010609060101010101" pitchFamily="49" charset="-122"/>
                        <a:cs typeface="Times New Roman" panose="02020603050405020304" pitchFamily="18" charset="0"/>
                      </a:rPr>
                      <m:t>𝒑</m:t>
                    </m:r>
                    <m:r>
                      <a:rPr lang="en-US" altLang="zh-CN" sz="2400" b="1" i="1">
                        <a:latin typeface="Cambria Math"/>
                        <a:ea typeface="楷体" panose="02010609060101010101" pitchFamily="49" charset="-122"/>
                        <a:cs typeface="Times New Roman" panose="02020603050405020304" pitchFamily="18" charset="0"/>
                      </a:rPr>
                      <m:t>+</m:t>
                    </m:r>
                    <m:r>
                      <a:rPr lang="zh-CN" altLang="en-US" sz="2400" b="1" i="1">
                        <a:latin typeface="Cambria Math"/>
                        <a:ea typeface="楷体" panose="02010609060101010101" pitchFamily="49" charset="-122"/>
                        <a:cs typeface="Times New Roman" panose="02020603050405020304" pitchFamily="18" charset="0"/>
                      </a:rPr>
                      <m:t>𝝆</m:t>
                    </m:r>
                    <m:r>
                      <a:rPr lang="en-US" altLang="zh-CN" sz="2400" b="1" i="1">
                        <a:latin typeface="Cambria Math"/>
                        <a:ea typeface="楷体" panose="02010609060101010101" pitchFamily="49" charset="-122"/>
                        <a:cs typeface="Times New Roman" panose="02020603050405020304" pitchFamily="18" charset="0"/>
                      </a:rPr>
                      <m:t>)</m:t>
                    </m:r>
                  </m:oMath>
                </a14:m>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 </a:t>
                </a:r>
              </a:p>
              <a:p>
                <a:pPr marL="0" indent="0">
                  <a:buNone/>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由上述两个方程消去</a:t>
                </a:r>
                <a14:m>
                  <m:oMath xmlns:m="http://schemas.openxmlformats.org/officeDocument/2006/math">
                    <m:acc>
                      <m:accPr>
                        <m:chr m:val="̈"/>
                        <m:ctrlPr>
                          <a:rPr lang="zh-CN" altLang="en-US" sz="2400" i="1">
                            <a:latin typeface="Cambria Math"/>
                            <a:ea typeface="楷体" panose="02010609060101010101" pitchFamily="49" charset="-122"/>
                            <a:cs typeface="Times New Roman" panose="02020603050405020304" pitchFamily="18" charset="0"/>
                          </a:rPr>
                        </m:ctrlPr>
                      </m:accPr>
                      <m:e>
                        <m:r>
                          <a:rPr lang="en-US" altLang="zh-CN" sz="2400" i="1">
                            <a:latin typeface="Cambria Math"/>
                            <a:ea typeface="楷体" panose="02010609060101010101" pitchFamily="49" charset="-122"/>
                            <a:cs typeface="Times New Roman" panose="02020603050405020304" pitchFamily="18" charset="0"/>
                          </a:rPr>
                          <m:t>𝑎</m:t>
                        </m:r>
                      </m:e>
                    </m:acc>
                    <m:r>
                      <a:rPr lang="en-US" altLang="zh-CN" sz="2400" i="1">
                        <a:latin typeface="Cambria Math"/>
                        <a:ea typeface="楷体" panose="02010609060101010101" pitchFamily="49" charset="-122"/>
                        <a:cs typeface="Times New Roman" panose="02020603050405020304" pitchFamily="18" charset="0"/>
                      </a:rPr>
                      <m:t> </m:t>
                    </m:r>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项可直接导出</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Friedmann方程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14:m>
                  <m:oMath xmlns:m="http://schemas.openxmlformats.org/officeDocument/2006/math">
                    <m:sSup>
                      <m:sSupPr>
                        <m:ctrlPr>
                          <a:rPr lang="en-US" altLang="zh-CN" sz="2400" b="1" i="1">
                            <a:latin typeface="Cambria Math"/>
                            <a:ea typeface="楷体" panose="02010609060101010101" pitchFamily="49" charset="-122"/>
                            <a:cs typeface="Times New Roman" panose="02020603050405020304" pitchFamily="18" charset="0"/>
                          </a:rPr>
                        </m:ctrlPr>
                      </m:sSupPr>
                      <m:e>
                        <m:acc>
                          <m:accPr>
                            <m:chr m:val="̇"/>
                            <m:ctrlPr>
                              <a:rPr lang="en-US" altLang="zh-CN" sz="2400" b="1" i="1">
                                <a:latin typeface="Cambria Math"/>
                                <a:ea typeface="楷体" panose="02010609060101010101" pitchFamily="49" charset="-122"/>
                                <a:cs typeface="Times New Roman" panose="02020603050405020304" pitchFamily="18" charset="0"/>
                              </a:rPr>
                            </m:ctrlPr>
                          </m:accPr>
                          <m:e>
                            <m:r>
                              <a:rPr lang="en-US" altLang="zh-CN" sz="2400" b="1" i="1">
                                <a:latin typeface="Cambria Math"/>
                                <a:ea typeface="楷体" panose="02010609060101010101" pitchFamily="49" charset="-122"/>
                                <a:cs typeface="Times New Roman" panose="02020603050405020304" pitchFamily="18" charset="0"/>
                              </a:rPr>
                              <m:t>𝒂</m:t>
                            </m:r>
                          </m:e>
                        </m:acc>
                      </m:e>
                      <m:sup>
                        <m:r>
                          <a:rPr lang="en-US" altLang="zh-CN" sz="2400" b="1" i="1">
                            <a:latin typeface="Cambria Math"/>
                            <a:ea typeface="楷体" panose="02010609060101010101" pitchFamily="49" charset="-122"/>
                            <a:cs typeface="Times New Roman" panose="02020603050405020304" pitchFamily="18" charset="0"/>
                          </a:rPr>
                          <m:t>𝟐</m:t>
                        </m:r>
                      </m:sup>
                    </m:sSup>
                    <m:r>
                      <a:rPr lang="en-US" altLang="zh-CN" sz="2400" b="1" i="1">
                        <a:latin typeface="Cambria Math"/>
                        <a:ea typeface="楷体" panose="02010609060101010101" pitchFamily="49" charset="-122"/>
                        <a:cs typeface="Times New Roman" panose="02020603050405020304" pitchFamily="18" charset="0"/>
                      </a:rPr>
                      <m:t>+</m:t>
                    </m:r>
                    <m:r>
                      <a:rPr lang="en-US" altLang="zh-CN" sz="2400" b="1" i="1">
                        <a:latin typeface="Cambria Math"/>
                        <a:ea typeface="楷体" panose="02010609060101010101" pitchFamily="49" charset="-122"/>
                        <a:cs typeface="Times New Roman" panose="02020603050405020304" pitchFamily="18" charset="0"/>
                      </a:rPr>
                      <m:t>𝑲</m:t>
                    </m:r>
                    <m:r>
                      <a:rPr lang="en-US" altLang="zh-CN" sz="2400" b="1" i="1">
                        <a:latin typeface="Cambria Math"/>
                        <a:ea typeface="楷体" panose="02010609060101010101" pitchFamily="49" charset="-122"/>
                        <a:cs typeface="Times New Roman" panose="02020603050405020304" pitchFamily="18" charset="0"/>
                      </a:rPr>
                      <m:t>=</m:t>
                    </m:r>
                    <m:f>
                      <m:fPr>
                        <m:ctrlPr>
                          <a:rPr lang="en-US" altLang="zh-CN" sz="2400" b="1" i="1">
                            <a:latin typeface="Cambria Math"/>
                            <a:ea typeface="楷体" panose="02010609060101010101" pitchFamily="49" charset="-122"/>
                            <a:cs typeface="Times New Roman" panose="02020603050405020304" pitchFamily="18" charset="0"/>
                          </a:rPr>
                        </m:ctrlPr>
                      </m:fPr>
                      <m:num>
                        <m:r>
                          <a:rPr lang="en-US" altLang="zh-CN" sz="2400" b="1" i="1">
                            <a:latin typeface="Cambria Math"/>
                            <a:ea typeface="楷体" panose="02010609060101010101" pitchFamily="49" charset="-122"/>
                            <a:cs typeface="Times New Roman" panose="02020603050405020304" pitchFamily="18" charset="0"/>
                          </a:rPr>
                          <m:t>𝟖</m:t>
                        </m:r>
                        <m:r>
                          <a:rPr lang="zh-CN" altLang="en-US" sz="2400" b="1" i="1">
                            <a:latin typeface="Cambria Math"/>
                            <a:ea typeface="楷体" panose="02010609060101010101" pitchFamily="49" charset="-122"/>
                            <a:cs typeface="Times New Roman" panose="02020603050405020304" pitchFamily="18" charset="0"/>
                          </a:rPr>
                          <m:t>𝝅</m:t>
                        </m:r>
                        <m:r>
                          <a:rPr lang="en-US" altLang="zh-CN" sz="2400" b="1" i="1">
                            <a:latin typeface="Cambria Math"/>
                            <a:ea typeface="楷体" panose="02010609060101010101" pitchFamily="49" charset="-122"/>
                            <a:cs typeface="Times New Roman" panose="02020603050405020304" pitchFamily="18" charset="0"/>
                          </a:rPr>
                          <m:t>𝑮</m:t>
                        </m:r>
                        <m:r>
                          <a:rPr lang="zh-CN" altLang="en-US" sz="2400" b="1" i="1">
                            <a:latin typeface="Cambria Math"/>
                            <a:ea typeface="楷体" panose="02010609060101010101" pitchFamily="49" charset="-122"/>
                            <a:cs typeface="Times New Roman" panose="02020603050405020304" pitchFamily="18" charset="0"/>
                          </a:rPr>
                          <m:t>𝝆</m:t>
                        </m:r>
                        <m:sSup>
                          <m:sSupPr>
                            <m:ctrlPr>
                              <a:rPr lang="en-US" altLang="zh-CN" sz="2400" b="1" i="1">
                                <a:latin typeface="Cambria Math"/>
                                <a:ea typeface="楷体" panose="02010609060101010101" pitchFamily="49" charset="-122"/>
                                <a:cs typeface="Times New Roman" panose="02020603050405020304" pitchFamily="18" charset="0"/>
                              </a:rPr>
                            </m:ctrlPr>
                          </m:sSupPr>
                          <m:e>
                            <m:r>
                              <a:rPr lang="en-US" altLang="zh-CN" sz="2400" b="1" i="1">
                                <a:latin typeface="Cambria Math"/>
                                <a:ea typeface="楷体" panose="02010609060101010101" pitchFamily="49" charset="-122"/>
                                <a:cs typeface="Times New Roman" panose="02020603050405020304" pitchFamily="18" charset="0"/>
                              </a:rPr>
                              <m:t>𝒂</m:t>
                            </m:r>
                          </m:e>
                          <m:sup>
                            <m:r>
                              <a:rPr lang="en-US" altLang="zh-CN" sz="2400" b="1" i="1">
                                <a:latin typeface="Cambria Math"/>
                                <a:ea typeface="楷体" panose="02010609060101010101" pitchFamily="49" charset="-122"/>
                                <a:cs typeface="Times New Roman" panose="02020603050405020304" pitchFamily="18" charset="0"/>
                              </a:rPr>
                              <m:t>𝟐</m:t>
                            </m:r>
                          </m:sup>
                        </m:sSup>
                      </m:num>
                      <m:den>
                        <m:r>
                          <a:rPr lang="en-US" altLang="zh-CN" sz="2400" b="1" i="1">
                            <a:latin typeface="Cambria Math"/>
                            <a:ea typeface="楷体" panose="02010609060101010101" pitchFamily="49" charset="-122"/>
                            <a:cs typeface="Times New Roman" panose="02020603050405020304" pitchFamily="18" charset="0"/>
                          </a:rPr>
                          <m:t>𝟑</m:t>
                        </m:r>
                      </m:den>
                    </m:f>
                  </m:oMath>
                </a14:m>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和</a:t>
                </a:r>
                <a:endPar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14:m>
                  <m:oMath xmlns:m="http://schemas.openxmlformats.org/officeDocument/2006/math">
                    <m:f>
                      <m:fPr>
                        <m:ctrlPr>
                          <a:rPr lang="en-US" altLang="zh-CN" sz="2400" b="1" i="1">
                            <a:latin typeface="Cambria Math"/>
                            <a:ea typeface="楷体" panose="02010609060101010101" pitchFamily="49" charset="-122"/>
                          </a:rPr>
                        </m:ctrlPr>
                      </m:fPr>
                      <m:num>
                        <m:r>
                          <a:rPr lang="en-US" altLang="zh-CN" sz="2400" b="1" i="1">
                            <a:latin typeface="Cambria Math"/>
                            <a:ea typeface="楷体" panose="02010609060101010101" pitchFamily="49" charset="-122"/>
                          </a:rPr>
                          <m:t>𝒅</m:t>
                        </m:r>
                        <m:r>
                          <a:rPr lang="zh-CN" altLang="en-US" sz="2400" b="1" i="1">
                            <a:latin typeface="Cambria Math"/>
                            <a:ea typeface="楷体" panose="02010609060101010101" pitchFamily="49" charset="-122"/>
                          </a:rPr>
                          <m:t>𝝆</m:t>
                        </m:r>
                      </m:num>
                      <m:den>
                        <m:r>
                          <a:rPr lang="en-US" altLang="zh-CN" sz="2400" b="1" i="1">
                            <a:latin typeface="Cambria Math"/>
                            <a:ea typeface="楷体" panose="02010609060101010101" pitchFamily="49" charset="-122"/>
                          </a:rPr>
                          <m:t>𝒅𝒕</m:t>
                        </m:r>
                      </m:den>
                    </m:f>
                    <m:r>
                      <a:rPr lang="en-US" altLang="zh-CN" sz="2400" b="1" i="1">
                        <a:latin typeface="Cambria Math"/>
                        <a:ea typeface="楷体" panose="02010609060101010101" pitchFamily="49" charset="-122"/>
                      </a:rPr>
                      <m:t>+</m:t>
                    </m:r>
                    <m:f>
                      <m:fPr>
                        <m:ctrlPr>
                          <a:rPr lang="en-US" altLang="zh-CN" sz="2400" b="1" i="1">
                            <a:latin typeface="Cambria Math"/>
                            <a:ea typeface="楷体" panose="02010609060101010101" pitchFamily="49" charset="-122"/>
                          </a:rPr>
                        </m:ctrlPr>
                      </m:fPr>
                      <m:num>
                        <m:r>
                          <a:rPr lang="en-US" altLang="zh-CN" sz="2400" b="1" i="1">
                            <a:latin typeface="Cambria Math"/>
                            <a:ea typeface="楷体" panose="02010609060101010101" pitchFamily="49" charset="-122"/>
                          </a:rPr>
                          <m:t>𝟑</m:t>
                        </m:r>
                        <m:acc>
                          <m:accPr>
                            <m:chr m:val="̇"/>
                            <m:ctrlPr>
                              <a:rPr lang="en-US" altLang="zh-CN" sz="2400" b="1" i="1">
                                <a:latin typeface="Cambria Math"/>
                                <a:ea typeface="楷体" panose="02010609060101010101" pitchFamily="49" charset="-122"/>
                              </a:rPr>
                            </m:ctrlPr>
                          </m:accPr>
                          <m:e>
                            <m:r>
                              <a:rPr lang="en-US" altLang="zh-CN" sz="2400" b="1" i="1">
                                <a:latin typeface="Cambria Math"/>
                                <a:ea typeface="楷体" panose="02010609060101010101" pitchFamily="49" charset="-122"/>
                              </a:rPr>
                              <m:t>𝒂</m:t>
                            </m:r>
                          </m:e>
                        </m:acc>
                      </m:num>
                      <m:den>
                        <m:r>
                          <a:rPr lang="en-US" altLang="zh-CN" sz="2400" b="1" i="1">
                            <a:latin typeface="Cambria Math"/>
                            <a:ea typeface="楷体" panose="02010609060101010101" pitchFamily="49" charset="-122"/>
                          </a:rPr>
                          <m:t>𝒂</m:t>
                        </m:r>
                      </m:den>
                    </m:f>
                    <m:d>
                      <m:dPr>
                        <m:ctrlPr>
                          <a:rPr lang="en-US" altLang="zh-CN" sz="2400" b="1" i="1">
                            <a:latin typeface="Cambria Math"/>
                            <a:ea typeface="楷体" panose="02010609060101010101" pitchFamily="49" charset="-122"/>
                          </a:rPr>
                        </m:ctrlPr>
                      </m:dPr>
                      <m:e>
                        <m:r>
                          <a:rPr lang="en-US" altLang="zh-CN" sz="2400" b="1" i="1">
                            <a:latin typeface="Cambria Math"/>
                            <a:ea typeface="楷体" panose="02010609060101010101" pitchFamily="49" charset="-122"/>
                          </a:rPr>
                          <m:t>𝒑</m:t>
                        </m:r>
                        <m:r>
                          <a:rPr lang="en-US" altLang="zh-CN" sz="2400" b="1" i="1">
                            <a:latin typeface="Cambria Math"/>
                            <a:ea typeface="楷体" panose="02010609060101010101" pitchFamily="49" charset="-122"/>
                          </a:rPr>
                          <m:t>+</m:t>
                        </m:r>
                        <m:r>
                          <a:rPr lang="zh-CN" altLang="en-US" sz="2400" b="1" i="1">
                            <a:latin typeface="Cambria Math"/>
                            <a:ea typeface="楷体" panose="02010609060101010101" pitchFamily="49" charset="-122"/>
                          </a:rPr>
                          <m:t>𝝆</m:t>
                        </m:r>
                      </m:e>
                    </m:d>
                    <m:r>
                      <a:rPr lang="en-US" altLang="zh-CN" sz="2400" b="1" i="1">
                        <a:latin typeface="Cambria Math"/>
                        <a:ea typeface="楷体" panose="02010609060101010101" pitchFamily="49" charset="-122"/>
                      </a:rPr>
                      <m:t>=</m:t>
                    </m:r>
                    <m:r>
                      <a:rPr lang="en-US" altLang="zh-CN" sz="2400" b="1" i="1">
                        <a:latin typeface="Cambria Math"/>
                        <a:ea typeface="楷体" panose="02010609060101010101" pitchFamily="49" charset="-122"/>
                      </a:rPr>
                      <m:t>𝟎</m:t>
                    </m:r>
                  </m:oMath>
                </a14:m>
                <a:r>
                  <a:rPr lang="zh-CN" altLang="en-US" sz="2400" b="1" dirty="0">
                    <a:latin typeface="楷体" panose="02010609060101010101" pitchFamily="49" charset="-122"/>
                    <a:ea typeface="楷体" panose="02010609060101010101" pitchFamily="49" charset="-122"/>
                  </a:rPr>
                  <a:t> </a:t>
                </a:r>
                <a:r>
                  <a:rPr lang="en-US" altLang="zh-CN" sz="2400" dirty="0">
                    <a:latin typeface="楷体" panose="02010609060101010101" pitchFamily="49" charset="-122"/>
                    <a:ea typeface="楷体" panose="02010609060101010101" pitchFamily="49" charset="-122"/>
                  </a:rPr>
                  <a:t>(</a:t>
                </a:r>
                <a:r>
                  <a:rPr lang="en-US" altLang="zh-CN" sz="2400" dirty="0" err="1">
                    <a:latin typeface="楷体" panose="02010609060101010101" pitchFamily="49" charset="-122"/>
                    <a:ea typeface="楷体" panose="02010609060101010101" pitchFamily="49" charset="-122"/>
                  </a:rPr>
                  <a:t>它也可以由能量守恒定律直接给出</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  </a:t>
                </a:r>
                <a:endParaRPr lang="en-US" altLang="zh-CN" sz="2400" dirty="0">
                  <a:latin typeface="楷体" panose="02010609060101010101" pitchFamily="49" charset="-122"/>
                  <a:ea typeface="楷体" panose="02010609060101010101" pitchFamily="49" charset="-122"/>
                </a:endParaRPr>
              </a:p>
              <a:p>
                <a:pPr marL="0" indent="0">
                  <a:buNone/>
                  <a:tabLst>
                    <a:tab pos="4030663" algn="l"/>
                  </a:tabLs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只要给定</a:t>
                </a:r>
                <a:r>
                  <a:rPr lang="zh-CN" altLang="en-US" sz="2400" dirty="0">
                    <a:latin typeface="楷体" panose="02010609060101010101" pitchFamily="49" charset="-122"/>
                    <a:ea typeface="楷体" panose="02010609060101010101" pitchFamily="49" charset="-122"/>
                  </a:rPr>
                  <a:t>状态方程</a:t>
                </a:r>
                <a:r>
                  <a:rPr lang="en-US" altLang="zh-CN" sz="2400" dirty="0">
                    <a:latin typeface="楷体" panose="02010609060101010101" pitchFamily="49" charset="-122"/>
                    <a:ea typeface="楷体" panose="02010609060101010101" pitchFamily="49" charset="-122"/>
                  </a:rPr>
                  <a:t>  </a:t>
                </a:r>
                <a14:m>
                  <m:oMath xmlns:m="http://schemas.openxmlformats.org/officeDocument/2006/math">
                    <m:r>
                      <a:rPr lang="en-US" altLang="zh-CN" sz="2400" b="1" i="1">
                        <a:latin typeface="Cambria Math"/>
                        <a:ea typeface="楷体" panose="02010609060101010101" pitchFamily="49" charset="-122"/>
                      </a:rPr>
                      <m:t>𝒑</m:t>
                    </m:r>
                    <m:r>
                      <a:rPr lang="en-US" altLang="zh-CN" sz="2400" b="1" i="1">
                        <a:latin typeface="Cambria Math"/>
                        <a:ea typeface="楷体" panose="02010609060101010101" pitchFamily="49" charset="-122"/>
                      </a:rPr>
                      <m:t>=</m:t>
                    </m:r>
                    <m:r>
                      <a:rPr lang="en-US" altLang="zh-CN" sz="2400" b="1" i="1">
                        <a:latin typeface="Cambria Math"/>
                        <a:ea typeface="楷体" panose="02010609060101010101" pitchFamily="49" charset="-122"/>
                      </a:rPr>
                      <m:t>𝒘</m:t>
                    </m:r>
                    <m:r>
                      <a:rPr lang="zh-CN" altLang="en-US" sz="2400" b="1" i="1">
                        <a:latin typeface="Cambria Math"/>
                        <a:ea typeface="楷体" panose="02010609060101010101" pitchFamily="49" charset="-122"/>
                      </a:rPr>
                      <m:t>𝝆</m:t>
                    </m:r>
                  </m:oMath>
                </a14:m>
                <a:r>
                  <a:rPr lang="en-US" altLang="zh-CN" sz="2400" dirty="0">
                    <a:latin typeface="楷体" panose="02010609060101010101" pitchFamily="49" charset="-122"/>
                    <a:ea typeface="楷体" panose="02010609060101010101" pitchFamily="49" charset="-122"/>
                  </a:rPr>
                  <a:t>, </a:t>
                </a:r>
                <a:r>
                  <a:rPr lang="en-US" altLang="zh-CN" sz="2400" dirty="0" err="1">
                    <a:latin typeface="楷体" panose="02010609060101010101" pitchFamily="49" charset="-122"/>
                    <a:ea typeface="楷体" panose="02010609060101010101" pitchFamily="49" charset="-122"/>
                  </a:rPr>
                  <a:t>解出</a:t>
                </a:r>
                <a:r>
                  <a:rPr lang="en-US" altLang="zh-CN" sz="2400" dirty="0">
                    <a:latin typeface="楷体" panose="02010609060101010101" pitchFamily="49" charset="-122"/>
                    <a:ea typeface="楷体" panose="02010609060101010101" pitchFamily="49" charset="-122"/>
                  </a:rPr>
                  <a:t> </a:t>
                </a:r>
                <a14:m>
                  <m:oMath xmlns:m="http://schemas.openxmlformats.org/officeDocument/2006/math">
                    <m:r>
                      <a:rPr lang="zh-CN" altLang="en-US" sz="2400" b="1" i="1">
                        <a:latin typeface="Cambria Math"/>
                        <a:ea typeface="楷体" panose="02010609060101010101" pitchFamily="49" charset="-122"/>
                      </a:rPr>
                      <m:t>𝝆</m:t>
                    </m:r>
                    <m:r>
                      <a:rPr lang="en-US" altLang="zh-CN" sz="2400" b="1" i="1">
                        <a:latin typeface="Cambria Math"/>
                        <a:ea typeface="楷体" panose="02010609060101010101" pitchFamily="49" charset="-122"/>
                      </a:rPr>
                      <m:t>=</m:t>
                    </m:r>
                    <m:r>
                      <a:rPr lang="zh-CN" altLang="en-US" sz="2400" b="1" i="1">
                        <a:latin typeface="Cambria Math"/>
                        <a:ea typeface="楷体" panose="02010609060101010101" pitchFamily="49" charset="-122"/>
                      </a:rPr>
                      <m:t>𝝆</m:t>
                    </m:r>
                    <m:r>
                      <a:rPr lang="en-US" altLang="zh-CN" sz="2400" b="1" i="1">
                        <a:latin typeface="Cambria Math"/>
                        <a:ea typeface="楷体" panose="02010609060101010101" pitchFamily="49" charset="-122"/>
                      </a:rPr>
                      <m:t>(</m:t>
                    </m:r>
                    <m:r>
                      <a:rPr lang="en-US" altLang="zh-CN" sz="2400" b="1" i="1">
                        <a:latin typeface="Cambria Math"/>
                        <a:ea typeface="楷体" panose="02010609060101010101" pitchFamily="49" charset="-122"/>
                      </a:rPr>
                      <m:t>𝒂</m:t>
                    </m:r>
                    <m:r>
                      <a:rPr lang="en-US" altLang="zh-CN" sz="2400" b="1" i="1">
                        <a:latin typeface="Cambria Math"/>
                        <a:ea typeface="楷体" panose="02010609060101010101" pitchFamily="49" charset="-122"/>
                      </a:rPr>
                      <m:t>)</m:t>
                    </m:r>
                  </m:oMath>
                </a14:m>
                <a:r>
                  <a:rPr lang="en-US" altLang="zh-CN" sz="2400" b="1" dirty="0">
                    <a:latin typeface="楷体" panose="02010609060101010101" pitchFamily="49" charset="-122"/>
                    <a:ea typeface="楷体" panose="02010609060101010101" pitchFamily="49" charset="-122"/>
                  </a:rPr>
                  <a:t>, </a:t>
                </a:r>
                <a:r>
                  <a:rPr lang="en-US" altLang="zh-CN" sz="2400" dirty="0" err="1">
                    <a:latin typeface="楷体" panose="02010609060101010101" pitchFamily="49" charset="-122"/>
                    <a:ea typeface="楷体" panose="02010609060101010101" pitchFamily="49" charset="-122"/>
                  </a:rPr>
                  <a:t>就由</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Friedmann</a:t>
                </a:r>
                <a:r>
                  <a:rPr lang="en-US" altLang="zh-CN" sz="2400" dirty="0" err="1" smtClean="0">
                    <a:latin typeface="Times New Roman" panose="02020603050405020304" pitchFamily="18" charset="0"/>
                    <a:ea typeface="楷体" panose="02010609060101010101" pitchFamily="49" charset="-122"/>
                    <a:cs typeface="Times New Roman" panose="02020603050405020304" pitchFamily="18" charset="0"/>
                  </a:rPr>
                  <a:t>方程</a:t>
                </a:r>
                <a:r>
                  <a:rPr lang="zh-CN" altLang="en-US" sz="2400" dirty="0" smtClean="0">
                    <a:latin typeface="楷体" panose="02010609060101010101" pitchFamily="49" charset="-122"/>
                    <a:ea typeface="楷体" panose="02010609060101010101" pitchFamily="49" charset="-122"/>
                  </a:rPr>
                  <a:t>求</a:t>
                </a:r>
                <a:r>
                  <a:rPr lang="zh-CN" altLang="en-US" sz="2400" dirty="0">
                    <a:latin typeface="楷体" panose="02010609060101010101" pitchFamily="49" charset="-122"/>
                    <a:ea typeface="楷体" panose="02010609060101010101" pitchFamily="49" charset="-122"/>
                  </a:rPr>
                  <a:t>出 宇宙膨胀规律 </a:t>
                </a:r>
                <a14:m>
                  <m:oMath xmlns:m="http://schemas.openxmlformats.org/officeDocument/2006/math">
                    <m:r>
                      <a:rPr lang="en-US" altLang="zh-CN" sz="2400" i="1">
                        <a:latin typeface="Cambria Math"/>
                        <a:ea typeface="楷体" panose="02010609060101010101" pitchFamily="49" charset="-122"/>
                      </a:rPr>
                      <m:t>𝑎</m:t>
                    </m:r>
                    <m:r>
                      <a:rPr lang="en-US" altLang="zh-CN" sz="2400" i="1">
                        <a:latin typeface="Cambria Math"/>
                        <a:ea typeface="楷体" panose="02010609060101010101" pitchFamily="49" charset="-122"/>
                      </a:rPr>
                      <m:t>=</m:t>
                    </m:r>
                    <m:r>
                      <a:rPr lang="en-US" altLang="zh-CN" sz="2400" i="1">
                        <a:latin typeface="Cambria Math"/>
                        <a:ea typeface="楷体" panose="02010609060101010101" pitchFamily="49" charset="-122"/>
                      </a:rPr>
                      <m:t>𝑎</m:t>
                    </m:r>
                    <m:r>
                      <a:rPr lang="en-US" altLang="zh-CN" sz="2400" i="1">
                        <a:latin typeface="Cambria Math"/>
                        <a:ea typeface="楷体" panose="02010609060101010101" pitchFamily="49" charset="-122"/>
                      </a:rPr>
                      <m:t>(</m:t>
                    </m:r>
                    <m:r>
                      <a:rPr lang="en-US" altLang="zh-CN" sz="2400" i="1">
                        <a:latin typeface="Cambria Math"/>
                        <a:ea typeface="楷体" panose="02010609060101010101" pitchFamily="49" charset="-122"/>
                      </a:rPr>
                      <m:t>𝑡</m:t>
                    </m:r>
                    <m:r>
                      <a:rPr lang="en-US" altLang="zh-CN" sz="2400" i="1">
                        <a:latin typeface="Cambria Math"/>
                        <a:ea typeface="楷体" panose="02010609060101010101" pitchFamily="49" charset="-122"/>
                      </a:rPr>
                      <m:t>)</m:t>
                    </m:r>
                  </m:oMath>
                </a14:m>
                <a:r>
                  <a:rPr lang="zh-CN" altLang="en-US" sz="2400" dirty="0">
                    <a:latin typeface="楷体" panose="02010609060101010101" pitchFamily="49" charset="-122"/>
                    <a:ea typeface="楷体" panose="02010609060101010101" pitchFamily="49" charset="-122"/>
                  </a:rPr>
                  <a:t> 及</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Hubble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常数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sSub>
                      <m:sSubPr>
                        <m:ctrlPr>
                          <a:rPr lang="en-US" altLang="zh-CN" sz="2400" b="1" i="1">
                            <a:latin typeface="Cambria Math"/>
                            <a:ea typeface="楷体" panose="02010609060101010101" pitchFamily="49" charset="-122"/>
                            <a:cs typeface="Times New Roman" panose="02020603050405020304" pitchFamily="18" charset="0"/>
                          </a:rPr>
                        </m:ctrlPr>
                      </m:sSubPr>
                      <m:e>
                        <m:r>
                          <a:rPr lang="en-US" altLang="zh-CN" sz="2400" b="1" i="1">
                            <a:latin typeface="Cambria Math"/>
                            <a:ea typeface="楷体" panose="02010609060101010101" pitchFamily="49" charset="-122"/>
                            <a:cs typeface="Times New Roman" panose="02020603050405020304" pitchFamily="18" charset="0"/>
                          </a:rPr>
                          <m:t>𝑯</m:t>
                        </m:r>
                      </m:e>
                      <m:sub>
                        <m:r>
                          <a:rPr lang="en-US" altLang="zh-CN" sz="2400" b="1" i="1">
                            <a:latin typeface="Cambria Math"/>
                            <a:ea typeface="楷体" panose="02010609060101010101" pitchFamily="49" charset="-122"/>
                            <a:cs typeface="Times New Roman" panose="02020603050405020304" pitchFamily="18" charset="0"/>
                          </a:rPr>
                          <m:t>𝟎</m:t>
                        </m:r>
                      </m:sub>
                    </m:sSub>
                    <m:r>
                      <a:rPr lang="en-US" altLang="zh-CN" sz="2400" b="1" i="1">
                        <a:latin typeface="Cambria Math"/>
                        <a:ea typeface="楷体" panose="02010609060101010101" pitchFamily="49" charset="-122"/>
                        <a:cs typeface="Times New Roman" panose="02020603050405020304" pitchFamily="18" charset="0"/>
                      </a:rPr>
                      <m:t>≡</m:t>
                    </m:r>
                    <m:f>
                      <m:fPr>
                        <m:type m:val="skw"/>
                        <m:ctrlPr>
                          <a:rPr lang="zh-CN" altLang="en-US" sz="2400" b="1" i="1">
                            <a:latin typeface="Cambria Math"/>
                            <a:ea typeface="楷体" panose="02010609060101010101" pitchFamily="49" charset="-122"/>
                            <a:cs typeface="Times New Roman" panose="02020603050405020304" pitchFamily="18" charset="0"/>
                          </a:rPr>
                        </m:ctrlPr>
                      </m:fPr>
                      <m:num>
                        <m:acc>
                          <m:accPr>
                            <m:chr m:val="̇"/>
                            <m:ctrlPr>
                              <a:rPr lang="zh-CN" altLang="en-US" sz="2400" b="1" i="1">
                                <a:latin typeface="Cambria Math"/>
                                <a:ea typeface="楷体" panose="02010609060101010101" pitchFamily="49" charset="-122"/>
                                <a:cs typeface="Times New Roman" panose="02020603050405020304" pitchFamily="18" charset="0"/>
                              </a:rPr>
                            </m:ctrlPr>
                          </m:accPr>
                          <m:e>
                            <m:r>
                              <a:rPr lang="en-US" altLang="zh-CN" sz="2400" b="1" i="1">
                                <a:latin typeface="Cambria Math"/>
                                <a:ea typeface="楷体" panose="02010609060101010101" pitchFamily="49" charset="-122"/>
                                <a:cs typeface="Times New Roman" panose="02020603050405020304" pitchFamily="18" charset="0"/>
                              </a:rPr>
                              <m:t>𝒂</m:t>
                            </m:r>
                          </m:e>
                        </m:acc>
                        <m:r>
                          <a:rPr lang="en-US" altLang="zh-CN" sz="2400" b="1" i="1">
                            <a:latin typeface="Cambria Math"/>
                            <a:ea typeface="楷体" panose="02010609060101010101" pitchFamily="49" charset="-122"/>
                            <a:cs typeface="Times New Roman" panose="02020603050405020304" pitchFamily="18" charset="0"/>
                          </a:rPr>
                          <m:t>(</m:t>
                        </m:r>
                        <m:sSub>
                          <m:sSubPr>
                            <m:ctrlPr>
                              <a:rPr lang="en-US" altLang="zh-CN" sz="2400" b="1" i="1">
                                <a:latin typeface="Cambria Math"/>
                                <a:ea typeface="楷体" panose="02010609060101010101" pitchFamily="49" charset="-122"/>
                                <a:cs typeface="Times New Roman" panose="02020603050405020304" pitchFamily="18" charset="0"/>
                              </a:rPr>
                            </m:ctrlPr>
                          </m:sSubPr>
                          <m:e>
                            <m:r>
                              <a:rPr lang="en-US" altLang="zh-CN" sz="2400" b="1" i="1">
                                <a:latin typeface="Cambria Math"/>
                                <a:ea typeface="楷体" panose="02010609060101010101" pitchFamily="49" charset="-122"/>
                                <a:cs typeface="Times New Roman" panose="02020603050405020304" pitchFamily="18" charset="0"/>
                              </a:rPr>
                              <m:t>𝒕</m:t>
                            </m:r>
                          </m:e>
                          <m:sub>
                            <m:r>
                              <a:rPr lang="en-US" altLang="zh-CN" sz="2400" b="1" i="1">
                                <a:latin typeface="Cambria Math"/>
                                <a:ea typeface="楷体" panose="02010609060101010101" pitchFamily="49" charset="-122"/>
                                <a:cs typeface="Times New Roman" panose="02020603050405020304" pitchFamily="18" charset="0"/>
                              </a:rPr>
                              <m:t>𝟎</m:t>
                            </m:r>
                          </m:sub>
                        </m:sSub>
                        <m:r>
                          <a:rPr lang="en-US" altLang="zh-CN" sz="2400" b="1" i="1">
                            <a:latin typeface="Cambria Math"/>
                            <a:ea typeface="楷体" panose="02010609060101010101" pitchFamily="49" charset="-122"/>
                            <a:cs typeface="Times New Roman" panose="02020603050405020304" pitchFamily="18" charset="0"/>
                          </a:rPr>
                          <m:t>)</m:t>
                        </m:r>
                      </m:num>
                      <m:den>
                        <m:r>
                          <a:rPr lang="en-US" altLang="zh-CN" sz="2400" b="1" i="1">
                            <a:latin typeface="Cambria Math"/>
                            <a:ea typeface="楷体" panose="02010609060101010101" pitchFamily="49" charset="-122"/>
                            <a:cs typeface="Times New Roman" panose="02020603050405020304" pitchFamily="18" charset="0"/>
                          </a:rPr>
                          <m:t>𝒂</m:t>
                        </m:r>
                        <m:r>
                          <a:rPr lang="en-US" altLang="zh-CN" sz="2400" b="1" i="1">
                            <a:latin typeface="Cambria Math"/>
                            <a:ea typeface="楷体" panose="02010609060101010101" pitchFamily="49" charset="-122"/>
                            <a:cs typeface="Times New Roman" panose="02020603050405020304" pitchFamily="18" charset="0"/>
                          </a:rPr>
                          <m:t>(</m:t>
                        </m:r>
                        <m:sSub>
                          <m:sSubPr>
                            <m:ctrlPr>
                              <a:rPr lang="en-US" altLang="zh-CN" sz="2400" b="1" i="1">
                                <a:latin typeface="Cambria Math"/>
                                <a:ea typeface="楷体" panose="02010609060101010101" pitchFamily="49" charset="-122"/>
                                <a:cs typeface="Times New Roman" panose="02020603050405020304" pitchFamily="18" charset="0"/>
                              </a:rPr>
                            </m:ctrlPr>
                          </m:sSubPr>
                          <m:e>
                            <m:r>
                              <a:rPr lang="en-US" altLang="zh-CN" sz="2400" b="1" i="1">
                                <a:latin typeface="Cambria Math"/>
                                <a:ea typeface="楷体" panose="02010609060101010101" pitchFamily="49" charset="-122"/>
                                <a:cs typeface="Times New Roman" panose="02020603050405020304" pitchFamily="18" charset="0"/>
                              </a:rPr>
                              <m:t>𝒕</m:t>
                            </m:r>
                          </m:e>
                          <m:sub>
                            <m:r>
                              <a:rPr lang="en-US" altLang="zh-CN" sz="2400" b="1" i="1">
                                <a:latin typeface="Cambria Math"/>
                                <a:ea typeface="楷体" panose="02010609060101010101" pitchFamily="49" charset="-122"/>
                                <a:cs typeface="Times New Roman" panose="02020603050405020304" pitchFamily="18" charset="0"/>
                              </a:rPr>
                              <m:t>𝟎</m:t>
                            </m:r>
                          </m:sub>
                        </m:sSub>
                        <m:r>
                          <a:rPr lang="en-US" altLang="zh-CN" sz="2400" b="1" i="1">
                            <a:latin typeface="Cambria Math"/>
                            <a:ea typeface="楷体" panose="02010609060101010101" pitchFamily="49" charset="-122"/>
                            <a:cs typeface="Times New Roman" panose="02020603050405020304" pitchFamily="18" charset="0"/>
                          </a:rPr>
                          <m:t>)</m:t>
                        </m:r>
                      </m:den>
                    </m:f>
                  </m:oMath>
                </a14:m>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2400" dirty="0"/>
              </a:p>
              <a:p>
                <a:pPr marL="0" indent="0">
                  <a:buNone/>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当光子同电子</a:t>
                </a:r>
                <a:r>
                  <a:rPr lang="en-US" altLang="zh-CN" sz="2400" b="1" dirty="0" err="1">
                    <a:latin typeface="Times New Roman" panose="02020603050405020304" pitchFamily="18" charset="0"/>
                    <a:ea typeface="楷体" panose="02010609060101010101" pitchFamily="49" charset="-122"/>
                    <a:cs typeface="Times New Roman" panose="02020603050405020304" pitchFamily="18" charset="0"/>
                  </a:rPr>
                  <a:t>脱耦后，宇宙背景辐射温度同宇宙标度</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间的关系为</a:t>
                </a:r>
                <a:endParaRPr lang="en-US" altLang="zh-CN" sz="2400" b="1" dirty="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14:m>
                  <m:oMath xmlns:m="http://schemas.openxmlformats.org/officeDocument/2006/math">
                    <m:r>
                      <a:rPr lang="en-US" altLang="zh-CN" sz="2400" b="1" i="1">
                        <a:latin typeface="Cambria Math"/>
                        <a:ea typeface="楷体" panose="02010609060101010101" pitchFamily="49" charset="-122"/>
                        <a:cs typeface="Times New Roman" panose="02020603050405020304" pitchFamily="18" charset="0"/>
                      </a:rPr>
                      <m:t>𝒂</m:t>
                    </m:r>
                    <m:d>
                      <m:dPr>
                        <m:ctrlPr>
                          <a:rPr lang="en-US" altLang="zh-CN" sz="2400" b="1" i="1">
                            <a:latin typeface="Cambria Math"/>
                            <a:ea typeface="楷体" panose="02010609060101010101" pitchFamily="49" charset="-122"/>
                            <a:cs typeface="Times New Roman" panose="02020603050405020304" pitchFamily="18" charset="0"/>
                          </a:rPr>
                        </m:ctrlPr>
                      </m:dPr>
                      <m:e>
                        <m:r>
                          <a:rPr lang="en-US" altLang="zh-CN" sz="2400" b="1" i="1">
                            <a:latin typeface="Cambria Math"/>
                            <a:ea typeface="楷体" panose="02010609060101010101" pitchFamily="49" charset="-122"/>
                            <a:cs typeface="Times New Roman" panose="02020603050405020304" pitchFamily="18" charset="0"/>
                          </a:rPr>
                          <m:t>𝒕</m:t>
                        </m:r>
                      </m:e>
                    </m:d>
                    <m:r>
                      <a:rPr lang="en-US" altLang="zh-CN" sz="2400" b="1" i="1">
                        <a:latin typeface="Cambria Math"/>
                        <a:ea typeface="楷体" panose="02010609060101010101" pitchFamily="49" charset="-122"/>
                        <a:cs typeface="Times New Roman" panose="02020603050405020304" pitchFamily="18" charset="0"/>
                      </a:rPr>
                      <m:t>𝑻</m:t>
                    </m:r>
                    <m:d>
                      <m:dPr>
                        <m:ctrlPr>
                          <a:rPr lang="en-US" altLang="zh-CN" sz="2400" b="1" i="1">
                            <a:latin typeface="Cambria Math"/>
                            <a:ea typeface="楷体" panose="02010609060101010101" pitchFamily="49" charset="-122"/>
                            <a:cs typeface="Times New Roman" panose="02020603050405020304" pitchFamily="18" charset="0"/>
                          </a:rPr>
                        </m:ctrlPr>
                      </m:dPr>
                      <m:e>
                        <m:r>
                          <a:rPr lang="en-US" altLang="zh-CN" sz="2400" b="1" i="1">
                            <a:latin typeface="Cambria Math"/>
                            <a:ea typeface="楷体" panose="02010609060101010101" pitchFamily="49" charset="-122"/>
                            <a:cs typeface="Times New Roman" panose="02020603050405020304" pitchFamily="18" charset="0"/>
                          </a:rPr>
                          <m:t>𝒕</m:t>
                        </m:r>
                      </m:e>
                    </m:d>
                    <m:r>
                      <a:rPr lang="en-US" altLang="zh-CN" sz="2400" b="1" i="1">
                        <a:latin typeface="Cambria Math"/>
                        <a:ea typeface="楷体" panose="02010609060101010101" pitchFamily="49" charset="-122"/>
                        <a:cs typeface="Times New Roman" panose="02020603050405020304" pitchFamily="18" charset="0"/>
                      </a:rPr>
                      <m:t>=</m:t>
                    </m:r>
                    <m:r>
                      <a:rPr lang="en-US" altLang="zh-CN" sz="2400" b="1" i="1">
                        <a:latin typeface="Cambria Math"/>
                        <a:ea typeface="楷体" panose="02010609060101010101" pitchFamily="49" charset="-122"/>
                        <a:cs typeface="Times New Roman" panose="02020603050405020304" pitchFamily="18" charset="0"/>
                      </a:rPr>
                      <m:t>𝑪𝒐𝒔𝒕</m:t>
                    </m:r>
                    <m:r>
                      <a:rPr lang="en-US" altLang="zh-CN" sz="2400" b="1" i="1">
                        <a:latin typeface="Cambria Math"/>
                        <a:ea typeface="楷体" panose="02010609060101010101" pitchFamily="49" charset="-122"/>
                        <a:cs typeface="Times New Roman" panose="02020603050405020304" pitchFamily="18" charset="0"/>
                      </a:rPr>
                      <m:t>.=</m:t>
                    </m:r>
                    <m:r>
                      <a:rPr lang="en-US" altLang="zh-CN" sz="2400" b="1" i="1">
                        <a:latin typeface="Cambria Math"/>
                        <a:ea typeface="楷体" panose="02010609060101010101" pitchFamily="49" charset="-122"/>
                        <a:cs typeface="Times New Roman" panose="02020603050405020304" pitchFamily="18" charset="0"/>
                      </a:rPr>
                      <m:t>𝒂</m:t>
                    </m:r>
                    <m:d>
                      <m:dPr>
                        <m:ctrlPr>
                          <a:rPr lang="en-US" altLang="zh-CN" sz="2400" b="1" i="1">
                            <a:latin typeface="Cambria Math"/>
                            <a:ea typeface="楷体" panose="02010609060101010101" pitchFamily="49" charset="-122"/>
                            <a:cs typeface="Times New Roman" panose="02020603050405020304" pitchFamily="18" charset="0"/>
                          </a:rPr>
                        </m:ctrlPr>
                      </m:dPr>
                      <m:e>
                        <m:sSub>
                          <m:sSubPr>
                            <m:ctrlPr>
                              <a:rPr lang="en-US" altLang="zh-CN" sz="2400" b="1" i="1">
                                <a:latin typeface="Cambria Math"/>
                                <a:ea typeface="楷体" panose="02010609060101010101" pitchFamily="49" charset="-122"/>
                                <a:cs typeface="Times New Roman" panose="02020603050405020304" pitchFamily="18" charset="0"/>
                              </a:rPr>
                            </m:ctrlPr>
                          </m:sSubPr>
                          <m:e>
                            <m:r>
                              <a:rPr lang="en-US" altLang="zh-CN" sz="2400" b="1" i="1">
                                <a:latin typeface="Cambria Math"/>
                                <a:ea typeface="楷体" panose="02010609060101010101" pitchFamily="49" charset="-122"/>
                                <a:cs typeface="Times New Roman" panose="02020603050405020304" pitchFamily="18" charset="0"/>
                              </a:rPr>
                              <m:t>𝒕</m:t>
                            </m:r>
                          </m:e>
                          <m:sub>
                            <m:r>
                              <a:rPr lang="en-US" altLang="zh-CN" sz="2400" b="1" i="1">
                                <a:latin typeface="Cambria Math"/>
                                <a:ea typeface="楷体" panose="02010609060101010101" pitchFamily="49" charset="-122"/>
                                <a:cs typeface="Times New Roman" panose="02020603050405020304" pitchFamily="18" charset="0"/>
                              </a:rPr>
                              <m:t>𝑳</m:t>
                            </m:r>
                          </m:sub>
                        </m:sSub>
                      </m:e>
                    </m:d>
                    <m:r>
                      <a:rPr lang="en-US" altLang="zh-CN" sz="2400" b="1" i="1">
                        <a:latin typeface="Cambria Math"/>
                        <a:ea typeface="楷体" panose="02010609060101010101" pitchFamily="49" charset="-122"/>
                        <a:cs typeface="Times New Roman" panose="02020603050405020304" pitchFamily="18" charset="0"/>
                      </a:rPr>
                      <m:t>𝑻</m:t>
                    </m:r>
                    <m:r>
                      <a:rPr lang="en-US" altLang="zh-CN" sz="2400" b="1" i="1">
                        <a:latin typeface="Cambria Math"/>
                        <a:ea typeface="楷体" panose="02010609060101010101" pitchFamily="49" charset="-122"/>
                        <a:cs typeface="Times New Roman" panose="02020603050405020304" pitchFamily="18" charset="0"/>
                      </a:rPr>
                      <m:t>(</m:t>
                    </m:r>
                    <m:sSub>
                      <m:sSubPr>
                        <m:ctrlPr>
                          <a:rPr lang="en-US" altLang="zh-CN" sz="2400" b="1" i="1">
                            <a:latin typeface="Cambria Math"/>
                            <a:ea typeface="楷体" panose="02010609060101010101" pitchFamily="49" charset="-122"/>
                            <a:cs typeface="Times New Roman" panose="02020603050405020304" pitchFamily="18" charset="0"/>
                          </a:rPr>
                        </m:ctrlPr>
                      </m:sSubPr>
                      <m:e>
                        <m:r>
                          <a:rPr lang="en-US" altLang="zh-CN" sz="2400" b="1" i="1">
                            <a:latin typeface="Cambria Math"/>
                            <a:ea typeface="楷体" panose="02010609060101010101" pitchFamily="49" charset="-122"/>
                            <a:cs typeface="Times New Roman" panose="02020603050405020304" pitchFamily="18" charset="0"/>
                          </a:rPr>
                          <m:t>𝒕</m:t>
                        </m:r>
                      </m:e>
                      <m:sub>
                        <m:r>
                          <a:rPr lang="en-US" altLang="zh-CN" sz="2400" b="1" i="1">
                            <a:latin typeface="Cambria Math"/>
                            <a:ea typeface="楷体" panose="02010609060101010101" pitchFamily="49" charset="-122"/>
                            <a:cs typeface="Times New Roman" panose="02020603050405020304" pitchFamily="18" charset="0"/>
                          </a:rPr>
                          <m:t>𝑳</m:t>
                        </m:r>
                      </m:sub>
                    </m:sSub>
                    <m:r>
                      <a:rPr lang="en-US" altLang="zh-CN" sz="2400" b="1" i="1">
                        <a:latin typeface="Cambria Math"/>
                        <a:ea typeface="楷体" panose="02010609060101010101" pitchFamily="49" charset="-122"/>
                        <a:cs typeface="Times New Roman" panose="02020603050405020304" pitchFamily="18" charset="0"/>
                      </a:rPr>
                      <m:t>)</m:t>
                    </m:r>
                  </m:oMath>
                </a14:m>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        (A)                                   </a:t>
                </a:r>
              </a:p>
              <a:p>
                <a:pPr marL="0" indent="0">
                  <a:buNone/>
                </a:pPr>
                <a:endParaRPr lang="zh-CN" altLang="en-US" sz="24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7098" y="980728"/>
                <a:ext cx="9136901" cy="5877272"/>
              </a:xfrm>
              <a:blipFill rotWithShape="1">
                <a:blip r:embed="rId2"/>
                <a:stretch>
                  <a:fillRect l="-1001" t="-114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182878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8229600" cy="1143000"/>
          </a:xfrm>
        </p:spPr>
        <p:txBody>
          <a:bodyPr>
            <a:normAutofit fontScale="90000"/>
          </a:bodyPr>
          <a:lstStyle/>
          <a:p>
            <a:r>
              <a:rPr lang="zh-CN" altLang="en-US" b="1" dirty="0">
                <a:latin typeface="楷体" panose="02010609060101010101" pitchFamily="49" charset="-122"/>
                <a:ea typeface="楷体" panose="02010609060101010101" pitchFamily="49" charset="-122"/>
              </a:rPr>
              <a:t>宇宙微波背景温度</a:t>
            </a:r>
            <a:r>
              <a:rPr lang="zh-CN" altLang="en-US" b="1" dirty="0" smtClean="0">
                <a:latin typeface="楷体" panose="02010609060101010101" pitchFamily="49" charset="-122"/>
                <a:ea typeface="楷体" panose="02010609060101010101" pitchFamily="49" charset="-122"/>
              </a:rPr>
              <a:t>各向异性的测定</a:t>
            </a:r>
            <a:r>
              <a:rPr lang="en-US" altLang="zh-CN" b="1" dirty="0" err="1" smtClean="0">
                <a:latin typeface="Times New Roman" panose="02020603050405020304" pitchFamily="18" charset="0"/>
                <a:ea typeface="楷体" panose="02010609060101010101" pitchFamily="49" charset="-122"/>
                <a:cs typeface="Times New Roman" panose="02020603050405020304" pitchFamily="18" charset="0"/>
              </a:rPr>
              <a:t>WMAP卫星观测结果</a:t>
            </a:r>
            <a:r>
              <a:rPr lang="en-US" altLang="zh-CN" b="1" dirty="0" smtClean="0">
                <a:latin typeface="Times New Roman" panose="02020603050405020304" pitchFamily="18" charset="0"/>
                <a:ea typeface="楷体" panose="02010609060101010101" pitchFamily="49" charset="-122"/>
                <a:cs typeface="Times New Roman" panose="02020603050405020304" pitchFamily="18" charset="0"/>
              </a:rPr>
              <a:t>(2003)</a:t>
            </a:r>
            <a:endParaRPr lang="zh-CN" altLang="en-US" b="1" dirty="0">
              <a:latin typeface="Times New Roman" panose="02020603050405020304" pitchFamily="18" charset="0"/>
              <a:ea typeface="楷体"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0" y="1340768"/>
                <a:ext cx="9144000" cy="5517232"/>
              </a:xfrm>
            </p:spPr>
            <p:txBody>
              <a:bodyPr>
                <a:normAutofit/>
              </a:bodyPr>
              <a:lstStyle/>
              <a:p>
                <a:pPr marL="0" indent="0">
                  <a:buNone/>
                </a:pPr>
                <a14:m>
                  <m:oMath xmlns:m="http://schemas.openxmlformats.org/officeDocument/2006/math">
                    <m:sSub>
                      <m:sSubPr>
                        <m:ctrlPr>
                          <a:rPr lang="en-US" altLang="zh-CN" sz="2400" b="1" i="1" smtClean="0">
                            <a:latin typeface="Cambria Math"/>
                          </a:rPr>
                        </m:ctrlPr>
                      </m:sSubPr>
                      <m:e>
                        <m:r>
                          <a:rPr lang="en-US" altLang="zh-CN" sz="2400" b="1" i="1" smtClean="0">
                            <a:latin typeface="Cambria Math"/>
                          </a:rPr>
                          <m:t>(</m:t>
                        </m:r>
                        <m:r>
                          <a:rPr lang="en-US" altLang="zh-CN" sz="2400" b="1" i="1" smtClean="0">
                            <a:latin typeface="Cambria Math"/>
                            <a:ea typeface="Cambria Math"/>
                          </a:rPr>
                          <m:t>∆</m:t>
                        </m:r>
                        <m:r>
                          <a:rPr lang="en-US" altLang="zh-CN" sz="2400" b="1" i="1" smtClean="0">
                            <a:latin typeface="Cambria Math"/>
                            <a:ea typeface="Cambria Math"/>
                          </a:rPr>
                          <m:t>𝑻</m:t>
                        </m:r>
                        <m:r>
                          <a:rPr lang="en-US" altLang="zh-CN" sz="2400" b="1" i="1" smtClean="0">
                            <a:latin typeface="Cambria Math"/>
                            <a:ea typeface="Cambria Math"/>
                          </a:rPr>
                          <m:t>)</m:t>
                        </m:r>
                      </m:e>
                      <m:sub>
                        <m:r>
                          <a:rPr lang="en-US" altLang="zh-CN" sz="2400" b="1" i="1" smtClean="0">
                            <a:latin typeface="Cambria Math"/>
                          </a:rPr>
                          <m:t>𝒎𝒂𝒙</m:t>
                        </m:r>
                      </m:sub>
                    </m:sSub>
                    <m:r>
                      <a:rPr lang="en-US" altLang="zh-CN" sz="2400" b="1" i="1" smtClean="0">
                        <a:latin typeface="Cambria Math"/>
                      </a:rPr>
                      <m:t>=</m:t>
                    </m:r>
                    <m:r>
                      <a:rPr lang="en-US" altLang="zh-CN" sz="2400" b="1" i="1" smtClean="0">
                        <a:latin typeface="Cambria Math"/>
                      </a:rPr>
                      <m:t>𝟑</m:t>
                    </m:r>
                    <m:r>
                      <a:rPr lang="en-US" altLang="zh-CN" sz="2400" b="1" i="1" smtClean="0">
                        <a:latin typeface="Cambria Math"/>
                      </a:rPr>
                      <m:t>.</m:t>
                    </m:r>
                    <m:r>
                      <a:rPr lang="en-US" altLang="zh-CN" sz="2400" b="1" i="1" smtClean="0">
                        <a:latin typeface="Cambria Math"/>
                      </a:rPr>
                      <m:t>𝟑𝟒𝟔</m:t>
                    </m:r>
                    <m:r>
                      <a:rPr lang="en-US" altLang="zh-CN" sz="2400" b="1" i="1" smtClean="0">
                        <a:latin typeface="Cambria Math"/>
                        <a:ea typeface="Cambria Math"/>
                      </a:rPr>
                      <m:t>±</m:t>
                    </m:r>
                    <m:r>
                      <a:rPr lang="en-US" altLang="zh-CN" sz="2400" b="1" i="1" smtClean="0">
                        <a:latin typeface="Cambria Math"/>
                        <a:ea typeface="Cambria Math"/>
                      </a:rPr>
                      <m:t>𝟎</m:t>
                    </m:r>
                    <m:r>
                      <a:rPr lang="en-US" altLang="zh-CN" sz="2400" b="1" i="1" smtClean="0">
                        <a:latin typeface="Cambria Math"/>
                        <a:ea typeface="Cambria Math"/>
                      </a:rPr>
                      <m:t>.</m:t>
                    </m:r>
                    <m:r>
                      <a:rPr lang="en-US" altLang="zh-CN" sz="2400" b="1" i="1" smtClean="0">
                        <a:latin typeface="Cambria Math"/>
                        <a:ea typeface="Cambria Math"/>
                      </a:rPr>
                      <m:t>𝟎𝟏𝟕</m:t>
                    </m:r>
                    <m:r>
                      <a:rPr lang="en-US" altLang="zh-CN" sz="2400" b="1" i="1" smtClean="0">
                        <a:latin typeface="Cambria Math"/>
                        <a:ea typeface="Cambria Math"/>
                      </a:rPr>
                      <m:t>𝒎𝑲</m:t>
                    </m:r>
                  </m:oMath>
                </a14:m>
                <a:r>
                  <a:rPr lang="en-US" altLang="zh-CN" sz="2400" b="1" dirty="0" smtClean="0">
                    <a:latin typeface="Times New Roman" panose="02020603050405020304" pitchFamily="18" charset="0"/>
                    <a:cs typeface="Times New Roman" panose="02020603050405020304" pitchFamily="18" charset="0"/>
                  </a:rPr>
                  <a:t>, </a:t>
                </a:r>
              </a:p>
              <a:p>
                <a:pPr marL="0" indent="0">
                  <a:buNone/>
                </a:pPr>
                <a:r>
                  <a:rPr lang="zh-CN" altLang="en-US" sz="2400" b="1" dirty="0" smtClean="0">
                    <a:latin typeface="楷体" panose="02010609060101010101" pitchFamily="49" charset="-122"/>
                    <a:ea typeface="楷体" panose="02010609060101010101" pitchFamily="49" charset="-122"/>
                    <a:cs typeface="Times New Roman" panose="02020603050405020304" pitchFamily="18" charset="0"/>
                  </a:rPr>
                  <a:t>方向</a:t>
                </a:r>
                <a:r>
                  <a:rPr lang="en-US" altLang="zh-CN" sz="2400" b="1" dirty="0" smtClean="0">
                    <a:latin typeface="楷体" panose="02010609060101010101" pitchFamily="49" charset="-122"/>
                    <a:ea typeface="楷体" panose="02010609060101010101" pitchFamily="49" charset="-122"/>
                    <a:cs typeface="Times New Roman" panose="02020603050405020304" pitchFamily="18" charset="0"/>
                  </a:rPr>
                  <a:t>:   </a:t>
                </a:r>
                <a14:m>
                  <m:oMath xmlns:m="http://schemas.openxmlformats.org/officeDocument/2006/math">
                    <m:r>
                      <a:rPr lang="en-US" altLang="zh-CN" sz="2400" b="1" i="1" smtClean="0">
                        <a:latin typeface="Cambria Math"/>
                        <a:cs typeface="Times New Roman" panose="02020603050405020304" pitchFamily="18" charset="0"/>
                      </a:rPr>
                      <m:t>𝒍</m:t>
                    </m:r>
                    <m:r>
                      <a:rPr lang="en-US" altLang="zh-CN" sz="2400" b="1" i="1" smtClean="0">
                        <a:latin typeface="Cambria Math"/>
                        <a:cs typeface="Times New Roman" panose="02020603050405020304" pitchFamily="18" charset="0"/>
                      </a:rPr>
                      <m:t>=</m:t>
                    </m:r>
                    <m:r>
                      <a:rPr lang="en-US" altLang="zh-CN" sz="2400" b="1" i="1" smtClean="0">
                        <a:latin typeface="Cambria Math"/>
                        <a:cs typeface="Times New Roman" panose="02020603050405020304" pitchFamily="18" charset="0"/>
                      </a:rPr>
                      <m:t>𝟐𝟔𝟑</m:t>
                    </m:r>
                    <m:r>
                      <a:rPr lang="en-US" altLang="zh-CN" sz="2400" b="1" i="1" baseline="30000">
                        <a:latin typeface="Cambria Math"/>
                        <a:ea typeface="Cambria Math"/>
                        <a:cs typeface="Times New Roman" panose="02020603050405020304" pitchFamily="18" charset="0"/>
                        <a:sym typeface="Symbol"/>
                      </a:rPr>
                      <m:t></m:t>
                    </m:r>
                  </m:oMath>
                </a14:m>
                <a:r>
                  <a:rPr lang="en-US" altLang="zh-CN" sz="2400" b="1" dirty="0" smtClean="0">
                    <a:latin typeface="Times New Roman" panose="02020603050405020304" pitchFamily="18" charset="0"/>
                    <a:cs typeface="Times New Roman" panose="02020603050405020304" pitchFamily="18" charset="0"/>
                  </a:rPr>
                  <a:t>.85</a:t>
                </a:r>
                <a14:m>
                  <m:oMath xmlns:m="http://schemas.openxmlformats.org/officeDocument/2006/math">
                    <m:r>
                      <a:rPr lang="en-US" altLang="zh-CN" sz="2400" b="1" i="1" smtClean="0">
                        <a:latin typeface="Cambria Math"/>
                        <a:ea typeface="Cambria Math"/>
                        <a:cs typeface="Times New Roman" panose="02020603050405020304" pitchFamily="18" charset="0"/>
                      </a:rPr>
                      <m:t>±</m:t>
                    </m:r>
                    <m:r>
                      <a:rPr lang="en-US" altLang="zh-CN" sz="2400" b="1" i="1" smtClean="0">
                        <a:latin typeface="Cambria Math"/>
                        <a:ea typeface="Cambria Math"/>
                        <a:cs typeface="Times New Roman" panose="02020603050405020304" pitchFamily="18" charset="0"/>
                      </a:rPr>
                      <m:t>𝟎</m:t>
                    </m:r>
                    <m:r>
                      <a:rPr lang="en-US" altLang="zh-CN" sz="2400" b="1" i="1" baseline="30000" smtClean="0">
                        <a:latin typeface="Cambria Math"/>
                        <a:ea typeface="Cambria Math"/>
                        <a:cs typeface="Times New Roman" panose="02020603050405020304" pitchFamily="18" charset="0"/>
                        <a:sym typeface="Symbol"/>
                      </a:rPr>
                      <m:t></m:t>
                    </m:r>
                  </m:oMath>
                </a14:m>
                <a:r>
                  <a:rPr lang="en-US" altLang="zh-CN" sz="2400" b="1" dirty="0" smtClean="0">
                    <a:latin typeface="Times New Roman" panose="02020603050405020304" pitchFamily="18" charset="0"/>
                    <a:cs typeface="Times New Roman" panose="02020603050405020304" pitchFamily="18" charset="0"/>
                  </a:rPr>
                  <a:t>1,  </a:t>
                </a:r>
                <a14:m>
                  <m:oMath xmlns:m="http://schemas.openxmlformats.org/officeDocument/2006/math">
                    <m:r>
                      <a:rPr lang="en-US" altLang="zh-CN" sz="2400" b="1" i="1" smtClean="0">
                        <a:latin typeface="Cambria Math"/>
                        <a:cs typeface="Times New Roman" panose="02020603050405020304" pitchFamily="18" charset="0"/>
                      </a:rPr>
                      <m:t>𝒃</m:t>
                    </m:r>
                    <m:r>
                      <a:rPr lang="en-US" altLang="zh-CN" sz="2400" b="1" i="1" smtClean="0">
                        <a:latin typeface="Cambria Math"/>
                        <a:cs typeface="Times New Roman" panose="02020603050405020304" pitchFamily="18" charset="0"/>
                      </a:rPr>
                      <m:t>=</m:t>
                    </m:r>
                    <m:r>
                      <a:rPr lang="en-US" altLang="zh-CN" sz="2400" b="1" i="1" smtClean="0">
                        <a:latin typeface="Cambria Math"/>
                        <a:cs typeface="Times New Roman" panose="02020603050405020304" pitchFamily="18" charset="0"/>
                      </a:rPr>
                      <m:t>𝟒𝟖</m:t>
                    </m:r>
                    <m:r>
                      <a:rPr lang="en-US" altLang="zh-CN" sz="2400" b="1" i="1" baseline="30000">
                        <a:latin typeface="Cambria Math"/>
                        <a:ea typeface="Cambria Math"/>
                        <a:cs typeface="Times New Roman" panose="02020603050405020304" pitchFamily="18" charset="0"/>
                        <a:sym typeface="Symbol"/>
                      </a:rPr>
                      <m:t></m:t>
                    </m:r>
                  </m:oMath>
                </a14:m>
                <a:r>
                  <a:rPr lang="en-US" altLang="zh-CN" sz="2400" b="1" dirty="0" smtClean="0">
                    <a:latin typeface="Times New Roman" panose="02020603050405020304" pitchFamily="18" charset="0"/>
                    <a:cs typeface="Times New Roman" panose="02020603050405020304" pitchFamily="18" charset="0"/>
                  </a:rPr>
                  <a:t>.25</a:t>
                </a:r>
                <a14:m>
                  <m:oMath xmlns:m="http://schemas.openxmlformats.org/officeDocument/2006/math">
                    <m:r>
                      <a:rPr lang="en-US" altLang="zh-CN" sz="2400" b="1" i="1" smtClean="0">
                        <a:latin typeface="Cambria Math"/>
                        <a:ea typeface="Cambria Math"/>
                        <a:cs typeface="Times New Roman" panose="02020603050405020304" pitchFamily="18" charset="0"/>
                      </a:rPr>
                      <m:t>±</m:t>
                    </m:r>
                    <m:r>
                      <a:rPr lang="en-US" altLang="zh-CN" sz="2400" b="1" i="1" smtClean="0">
                        <a:latin typeface="Cambria Math"/>
                        <a:ea typeface="Cambria Math"/>
                        <a:cs typeface="Times New Roman" panose="02020603050405020304" pitchFamily="18" charset="0"/>
                      </a:rPr>
                      <m:t>𝟎</m:t>
                    </m:r>
                    <m:r>
                      <a:rPr lang="en-US" altLang="zh-CN" sz="2400" b="1" i="1" baseline="30000" smtClean="0">
                        <a:latin typeface="Cambria Math"/>
                        <a:ea typeface="Cambria Math"/>
                        <a:cs typeface="Times New Roman" panose="02020603050405020304" pitchFamily="18" charset="0"/>
                        <a:sym typeface="Symbol"/>
                      </a:rPr>
                      <m:t></m:t>
                    </m:r>
                  </m:oMath>
                </a14:m>
                <a:r>
                  <a:rPr lang="en-US" altLang="zh-CN" sz="2400" b="1" dirty="0" smtClean="0">
                    <a:latin typeface="Times New Roman" panose="02020603050405020304" pitchFamily="18" charset="0"/>
                    <a:cs typeface="Times New Roman" panose="02020603050405020304" pitchFamily="18" charset="0"/>
                  </a:rPr>
                  <a:t>.04</a:t>
                </a:r>
              </a:p>
              <a:p>
                <a:pPr marL="0" indent="0">
                  <a:buNone/>
                </a:pPr>
                <a:r>
                  <a:rPr lang="en-US" altLang="zh-CN" sz="2400" b="1" dirty="0" smtClean="0">
                    <a:latin typeface="Times New Roman" panose="02020603050405020304" pitchFamily="18" charset="0"/>
                    <a:cs typeface="Times New Roman" panose="02020603050405020304" pitchFamily="18" charset="0"/>
                  </a:rPr>
                  <a:t>(</a:t>
                </a:r>
                <a:r>
                  <a:rPr lang="en-US" altLang="zh-CN" sz="2400" b="1" dirty="0" err="1" smtClean="0">
                    <a:latin typeface="楷体" panose="02010609060101010101" pitchFamily="49" charset="-122"/>
                    <a:ea typeface="楷体" panose="02010609060101010101" pitchFamily="49" charset="-122"/>
                    <a:cs typeface="Times New Roman" panose="02020603050405020304" pitchFamily="18" charset="0"/>
                  </a:rPr>
                  <a:t>室女座星系团方向</a:t>
                </a:r>
                <a:r>
                  <a:rPr lang="en-US" altLang="zh-CN" sz="2400" b="1" dirty="0" smtClean="0">
                    <a:latin typeface="楷体" panose="02010609060101010101" pitchFamily="49" charset="-122"/>
                    <a:ea typeface="楷体" panose="02010609060101010101" pitchFamily="49" charset="-122"/>
                    <a:cs typeface="Times New Roman" panose="02020603050405020304" pitchFamily="18" charset="0"/>
                  </a:rPr>
                  <a:t>: </a:t>
                </a:r>
                <a14:m>
                  <m:oMath xmlns:m="http://schemas.openxmlformats.org/officeDocument/2006/math">
                    <m:r>
                      <a:rPr lang="en-US" altLang="zh-CN" sz="2400" b="1" i="1">
                        <a:latin typeface="Cambria Math"/>
                        <a:cs typeface="Times New Roman" panose="02020603050405020304" pitchFamily="18" charset="0"/>
                      </a:rPr>
                      <m:t>𝒍</m:t>
                    </m:r>
                    <m:r>
                      <a:rPr lang="en-US" altLang="zh-CN" sz="2400" b="1" i="1">
                        <a:latin typeface="Cambria Math"/>
                        <a:cs typeface="Times New Roman" panose="02020603050405020304" pitchFamily="18" charset="0"/>
                      </a:rPr>
                      <m:t>=</m:t>
                    </m:r>
                    <m:r>
                      <a:rPr lang="en-US" altLang="zh-CN" sz="2400" b="1" i="1">
                        <a:latin typeface="Cambria Math"/>
                        <a:cs typeface="Times New Roman" panose="02020603050405020304" pitchFamily="18" charset="0"/>
                      </a:rPr>
                      <m:t>𝟐𝟖𝟒</m:t>
                    </m:r>
                    <m:r>
                      <a:rPr lang="en-US" altLang="zh-CN" sz="2400" b="1" i="1" baseline="30000" smtClean="0">
                        <a:latin typeface="Cambria Math"/>
                        <a:ea typeface="Cambria Math"/>
                        <a:cs typeface="Times New Roman" panose="02020603050405020304" pitchFamily="18" charset="0"/>
                        <a:sym typeface="Symbol"/>
                      </a:rPr>
                      <m:t></m:t>
                    </m:r>
                  </m:oMath>
                </a14:m>
                <a:r>
                  <a:rPr lang="en-US" altLang="zh-CN" sz="2400" b="1" dirty="0" smtClean="0">
                    <a:latin typeface="Times New Roman" panose="02020603050405020304" pitchFamily="18" charset="0"/>
                    <a:cs typeface="Times New Roman" panose="02020603050405020304" pitchFamily="18" charset="0"/>
                  </a:rPr>
                  <a:t>,  </a:t>
                </a:r>
                <a14:m>
                  <m:oMath xmlns:m="http://schemas.openxmlformats.org/officeDocument/2006/math">
                    <m:r>
                      <a:rPr lang="en-US" altLang="zh-CN" sz="2400" b="1" i="1">
                        <a:latin typeface="Cambria Math"/>
                        <a:cs typeface="Times New Roman" panose="02020603050405020304" pitchFamily="18" charset="0"/>
                      </a:rPr>
                      <m:t>𝒃</m:t>
                    </m:r>
                    <m:r>
                      <a:rPr lang="en-US" altLang="zh-CN" sz="2400" b="1" i="1">
                        <a:latin typeface="Cambria Math"/>
                        <a:cs typeface="Times New Roman" panose="02020603050405020304" pitchFamily="18" charset="0"/>
                      </a:rPr>
                      <m:t>=</m:t>
                    </m:r>
                    <m:r>
                      <a:rPr lang="en-US" altLang="zh-CN" sz="2400" b="1" i="1" smtClean="0">
                        <a:latin typeface="Cambria Math"/>
                        <a:cs typeface="Times New Roman" panose="02020603050405020304" pitchFamily="18" charset="0"/>
                      </a:rPr>
                      <m:t>𝟕𝟒</m:t>
                    </m:r>
                    <m:r>
                      <a:rPr lang="en-US" altLang="zh-CN" sz="2400" b="1" i="1" baseline="30000">
                        <a:latin typeface="Cambria Math"/>
                        <a:ea typeface="Cambria Math"/>
                        <a:cs typeface="Times New Roman" panose="02020603050405020304" pitchFamily="18" charset="0"/>
                        <a:sym typeface="Symbol"/>
                      </a:rPr>
                      <m:t></m:t>
                    </m:r>
                  </m:oMath>
                </a14:m>
                <a:r>
                  <a:rPr lang="en-US" altLang="zh-CN" sz="2400" b="1" dirty="0" smtClean="0">
                    <a:latin typeface="楷体" panose="02010609060101010101" pitchFamily="49" charset="-122"/>
                    <a:ea typeface="楷体" panose="02010609060101010101" pitchFamily="49" charset="-122"/>
                    <a:cs typeface="Times New Roman" panose="02020603050405020304" pitchFamily="18" charset="0"/>
                  </a:rPr>
                  <a:t> )</a:t>
                </a:r>
              </a:p>
              <a:p>
                <a:pPr marL="0" indent="0">
                  <a:buNone/>
                </a:pPr>
                <a:r>
                  <a:rPr lang="zh-CN" altLang="en-US" sz="2400" b="1" dirty="0" smtClean="0">
                    <a:latin typeface="楷体" panose="02010609060101010101" pitchFamily="49" charset="-122"/>
                    <a:ea typeface="楷体" panose="02010609060101010101" pitchFamily="49" charset="-122"/>
                  </a:rPr>
                  <a:t>迄今人们研究过的引起</a:t>
                </a:r>
                <a:endParaRPr lang="en-US" altLang="zh-CN" sz="2400" b="1" dirty="0" smtClean="0">
                  <a:latin typeface="楷体" panose="02010609060101010101" pitchFamily="49" charset="-122"/>
                  <a:ea typeface="楷体" panose="02010609060101010101" pitchFamily="49" charset="-122"/>
                </a:endParaRPr>
              </a:p>
              <a:p>
                <a:pPr marL="0" indent="0">
                  <a:buNone/>
                </a:pPr>
                <a:r>
                  <a:rPr lang="zh-CN" altLang="en-US" sz="2400" b="1" dirty="0" smtClean="0">
                    <a:latin typeface="楷体" panose="02010609060101010101" pitchFamily="49" charset="-122"/>
                    <a:ea typeface="楷体" panose="02010609060101010101" pitchFamily="49" charset="-122"/>
                  </a:rPr>
                  <a:t> </a:t>
                </a:r>
                <a:r>
                  <a:rPr lang="en-US" altLang="zh-CN" sz="2400" b="1" dirty="0" smtClean="0">
                    <a:latin typeface="楷体" panose="02010609060101010101" pitchFamily="49" charset="-122"/>
                    <a:ea typeface="楷体" panose="02010609060101010101" pitchFamily="49" charset="-122"/>
                  </a:rPr>
                  <a:t>“</a:t>
                </a:r>
                <a:r>
                  <a:rPr lang="zh-CN" altLang="en-US" sz="2400" b="1" dirty="0" smtClean="0">
                    <a:latin typeface="楷体" panose="02010609060101010101" pitchFamily="49" charset="-122"/>
                    <a:ea typeface="楷体" panose="02010609060101010101" pitchFamily="49" charset="-122"/>
                  </a:rPr>
                  <a:t>宇宙</a:t>
                </a:r>
                <a:r>
                  <a:rPr lang="zh-CN" altLang="en-US" sz="2400" b="1" dirty="0">
                    <a:latin typeface="楷体" panose="02010609060101010101" pitchFamily="49" charset="-122"/>
                    <a:ea typeface="楷体" panose="02010609060101010101" pitchFamily="49" charset="-122"/>
                  </a:rPr>
                  <a:t>微波背景</a:t>
                </a:r>
                <a:r>
                  <a:rPr lang="zh-CN" altLang="en-US" sz="2400" b="1" dirty="0" smtClean="0">
                    <a:latin typeface="楷体" panose="02010609060101010101" pitchFamily="49" charset="-122"/>
                    <a:ea typeface="楷体" panose="02010609060101010101" pitchFamily="49" charset="-122"/>
                  </a:rPr>
                  <a:t>温度各向异性</a:t>
                </a:r>
                <a:r>
                  <a:rPr lang="en-US" altLang="zh-CN" sz="2400" b="1" dirty="0" smtClean="0">
                    <a:latin typeface="楷体" panose="02010609060101010101" pitchFamily="49" charset="-122"/>
                    <a:ea typeface="楷体" panose="02010609060101010101" pitchFamily="49" charset="-122"/>
                  </a:rPr>
                  <a:t>”</a:t>
                </a:r>
                <a:r>
                  <a:rPr lang="zh-CN" altLang="en-US" sz="2400" b="1" dirty="0" smtClean="0">
                    <a:latin typeface="楷体" panose="02010609060101010101" pitchFamily="49" charset="-122"/>
                    <a:ea typeface="楷体" panose="02010609060101010101" pitchFamily="49" charset="-122"/>
                  </a:rPr>
                  <a:t>的来源</a:t>
                </a:r>
                <a:r>
                  <a:rPr lang="en-US" altLang="zh-CN" sz="2400" b="1" dirty="0" smtClean="0">
                    <a:latin typeface="楷体" panose="02010609060101010101" pitchFamily="49" charset="-122"/>
                    <a:ea typeface="楷体" panose="02010609060101010101" pitchFamily="49" charset="-122"/>
                  </a:rPr>
                  <a:t>:</a:t>
                </a:r>
              </a:p>
              <a:p>
                <a:pPr marL="0" indent="0">
                  <a:buNone/>
                </a:pP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1) </a:t>
                </a:r>
                <a:r>
                  <a:rPr lang="en-US" altLang="zh-CN" sz="2400" b="1" dirty="0" err="1" smtClean="0">
                    <a:latin typeface="Times New Roman" panose="02020603050405020304" pitchFamily="18" charset="0"/>
                    <a:ea typeface="楷体" panose="02010609060101010101" pitchFamily="49" charset="-122"/>
                    <a:cs typeface="Times New Roman" panose="02020603050405020304" pitchFamily="18" charset="0"/>
                  </a:rPr>
                  <a:t>地球相对于</a:t>
                </a:r>
                <a:r>
                  <a:rPr lang="zh-CN" altLang="en-US" sz="2400" b="1" dirty="0">
                    <a:latin typeface="楷体" panose="02010609060101010101" pitchFamily="49" charset="-122"/>
                    <a:ea typeface="楷体" panose="02010609060101010101" pitchFamily="49" charset="-122"/>
                  </a:rPr>
                  <a:t>宇宙微波</a:t>
                </a:r>
                <a:r>
                  <a:rPr lang="zh-CN" altLang="en-US" sz="2400" b="1" dirty="0" smtClean="0">
                    <a:latin typeface="楷体" panose="02010609060101010101" pitchFamily="49" charset="-122"/>
                    <a:ea typeface="楷体" panose="02010609060101010101" pitchFamily="49" charset="-122"/>
                  </a:rPr>
                  <a:t>背景的运动</a:t>
                </a:r>
                <a:endParaRPr lang="en-US" altLang="zh-CN" sz="2400" b="1" dirty="0" smtClean="0">
                  <a:latin typeface="楷体" panose="02010609060101010101" pitchFamily="49" charset="-122"/>
                  <a:ea typeface="楷体" panose="02010609060101010101" pitchFamily="49" charset="-122"/>
                </a:endParaRPr>
              </a:p>
              <a:p>
                <a:pPr marL="0" indent="0">
                  <a:buNone/>
                </a:pP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2) </a:t>
                </a:r>
                <a:r>
                  <a:rPr lang="en-US" altLang="zh-CN" sz="2400" b="1" dirty="0" err="1" smtClean="0">
                    <a:latin typeface="Times New Roman" panose="02020603050405020304" pitchFamily="18" charset="0"/>
                    <a:ea typeface="楷体" panose="02010609060101010101" pitchFamily="49" charset="-122"/>
                    <a:cs typeface="Times New Roman" panose="02020603050405020304" pitchFamily="18" charset="0"/>
                  </a:rPr>
                  <a:t>沿视线方向星系团中星系际电子对光的散射</a:t>
                </a:r>
                <a:endPar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b="1" dirty="0" err="1" smtClean="0">
                    <a:latin typeface="Times New Roman" panose="02020603050405020304" pitchFamily="18" charset="0"/>
                    <a:ea typeface="楷体" panose="02010609060101010101" pitchFamily="49" charset="-122"/>
                    <a:cs typeface="Times New Roman" panose="02020603050405020304" pitchFamily="18" charset="0"/>
                  </a:rPr>
                  <a:t>Sunyaev-Zeldovich</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b="1" dirty="0" err="1" smtClean="0">
                    <a:latin typeface="Times New Roman" panose="02020603050405020304" pitchFamily="18" charset="0"/>
                    <a:ea typeface="楷体" panose="02010609060101010101" pitchFamily="49" charset="-122"/>
                    <a:cs typeface="Times New Roman" panose="02020603050405020304" pitchFamily="18" charset="0"/>
                  </a:rPr>
                  <a:t>效应</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a:t>
                </a:r>
              </a:p>
              <a:p>
                <a:pPr marL="0" indent="0">
                  <a:buNone/>
                </a:pP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3)</a:t>
                </a:r>
                <a:r>
                  <a:rPr lang="en-US" altLang="zh-CN" sz="2400" b="1" dirty="0" err="1" smtClean="0">
                    <a:latin typeface="Times New Roman" panose="02020603050405020304" pitchFamily="18" charset="0"/>
                    <a:ea typeface="楷体" panose="02010609060101010101" pitchFamily="49" charset="-122"/>
                    <a:cs typeface="Times New Roman" panose="02020603050405020304" pitchFamily="18" charset="0"/>
                  </a:rPr>
                  <a:t>起源于早期宇宙的原初各向异性</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b="1" dirty="0">
                  <a:latin typeface="Times New Roman" panose="02020603050405020304" pitchFamily="18" charset="0"/>
                  <a:cs typeface="Times New Roman" panose="02020603050405020304"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0" y="1340768"/>
                <a:ext cx="9144000" cy="5517232"/>
              </a:xfrm>
              <a:blipFill rotWithShape="1">
                <a:blip r:embed="rId2"/>
                <a:stretch>
                  <a:fillRect l="-1000" t="-88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149351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661" y="15415"/>
            <a:ext cx="9125339" cy="778098"/>
          </a:xfrm>
        </p:spPr>
        <p:txBody>
          <a:bodyPr>
            <a:normAutofit/>
          </a:bodyPr>
          <a:lstStyle/>
          <a:p>
            <a:r>
              <a:rPr lang="en-US" altLang="zh-CN" sz="3600" b="1" dirty="0" err="1" smtClean="0">
                <a:latin typeface="楷体" panose="02010609060101010101" pitchFamily="49" charset="-122"/>
                <a:ea typeface="楷体" panose="02010609060101010101" pitchFamily="49" charset="-122"/>
              </a:rPr>
              <a:t>地球的运动对于</a:t>
            </a:r>
            <a:r>
              <a:rPr lang="zh-CN" altLang="en-US" sz="3600" b="1" dirty="0" smtClean="0">
                <a:latin typeface="楷体" panose="02010609060101010101" pitchFamily="49" charset="-122"/>
                <a:ea typeface="楷体" panose="02010609060101010101" pitchFamily="49" charset="-122"/>
              </a:rPr>
              <a:t>温度</a:t>
            </a:r>
            <a:r>
              <a:rPr lang="zh-CN" altLang="en-US" sz="3600" b="1" dirty="0">
                <a:latin typeface="楷体" panose="02010609060101010101" pitchFamily="49" charset="-122"/>
                <a:ea typeface="楷体" panose="02010609060101010101" pitchFamily="49" charset="-122"/>
              </a:rPr>
              <a:t>各向异性</a:t>
            </a:r>
            <a:r>
              <a:rPr lang="zh-CN" altLang="en-US" sz="3600" b="1" dirty="0" smtClean="0">
                <a:latin typeface="楷体" panose="02010609060101010101" pitchFamily="49" charset="-122"/>
                <a:ea typeface="楷体" panose="02010609060101010101" pitchFamily="49" charset="-122"/>
              </a:rPr>
              <a:t>偏离量</a:t>
            </a:r>
            <a:r>
              <a:rPr lang="en-US" altLang="zh-CN" sz="3600" b="1" dirty="0" err="1" smtClean="0">
                <a:latin typeface="楷体" panose="02010609060101010101" pitchFamily="49" charset="-122"/>
                <a:ea typeface="楷体" panose="02010609060101010101" pitchFamily="49" charset="-122"/>
              </a:rPr>
              <a:t>的贡献</a:t>
            </a:r>
            <a:endParaRPr lang="zh-CN" altLang="en-US" sz="36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12778" y="836712"/>
                <a:ext cx="9131222" cy="6021288"/>
              </a:xfrm>
            </p:spPr>
            <p:txBody>
              <a:bodyPr/>
              <a:lstStyle/>
              <a:p>
                <a:pPr marL="0" indent="0">
                  <a:buNone/>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太阳系</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b="1" dirty="0" err="1">
                    <a:latin typeface="Times New Roman" panose="02020603050405020304" pitchFamily="18" charset="0"/>
                    <a:ea typeface="楷体" panose="02010609060101010101" pitchFamily="49" charset="-122"/>
                    <a:cs typeface="Times New Roman" panose="02020603050405020304" pitchFamily="18" charset="0"/>
                  </a:rPr>
                  <a:t>质心</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b="1" dirty="0" err="1">
                    <a:latin typeface="Times New Roman" panose="02020603050405020304" pitchFamily="18" charset="0"/>
                    <a:ea typeface="楷体" panose="02010609060101010101" pitchFamily="49" charset="-122"/>
                    <a:cs typeface="Times New Roman" panose="02020603050405020304" pitchFamily="18" charset="0"/>
                  </a:rPr>
                  <a:t>相对于宇宙微波辐射背景的速度</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a:t>
                </a:r>
              </a:p>
              <a:p>
                <a:pPr marL="0" indent="0">
                  <a:buNone/>
                </a:pP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v</a:t>
                </a:r>
                <a:r>
                  <a:rPr lang="en-US" altLang="zh-CN" sz="2400" b="1" dirty="0">
                    <a:latin typeface="宋体"/>
                    <a:cs typeface="Times New Roman" panose="02020603050405020304" pitchFamily="18" charset="0"/>
                  </a:rPr>
                  <a:t>≈</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370km/s, </a:t>
                </a:r>
                <a14:m>
                  <m:oMath xmlns:m="http://schemas.openxmlformats.org/officeDocument/2006/math">
                    <m:r>
                      <a:rPr lang="zh-CN" altLang="en-US" sz="2400" b="1" i="1">
                        <a:latin typeface="Cambria Math"/>
                        <a:ea typeface="楷体" panose="02010609060101010101" pitchFamily="49" charset="-122"/>
                        <a:cs typeface="Times New Roman" panose="02020603050405020304" pitchFamily="18" charset="0"/>
                      </a:rPr>
                      <m:t>𝜷</m:t>
                    </m:r>
                    <m:r>
                      <a:rPr lang="en-US" altLang="zh-CN" sz="2400" b="1" i="1">
                        <a:latin typeface="Cambria Math"/>
                        <a:ea typeface="楷体" panose="02010609060101010101" pitchFamily="49" charset="-122"/>
                        <a:cs typeface="Times New Roman" panose="02020603050405020304" pitchFamily="18" charset="0"/>
                      </a:rPr>
                      <m:t>≈</m:t>
                    </m:r>
                    <m:r>
                      <a:rPr lang="en-US" altLang="zh-CN" sz="2400" b="1" i="1">
                        <a:latin typeface="Cambria Math"/>
                        <a:ea typeface="楷体" panose="02010609060101010101" pitchFamily="49" charset="-122"/>
                        <a:cs typeface="Times New Roman" panose="02020603050405020304" pitchFamily="18" charset="0"/>
                      </a:rPr>
                      <m:t>𝟏</m:t>
                    </m:r>
                    <m:r>
                      <a:rPr lang="en-US" altLang="zh-CN" sz="2400" b="1" i="1">
                        <a:latin typeface="Cambria Math"/>
                        <a:ea typeface="楷体" panose="02010609060101010101" pitchFamily="49" charset="-122"/>
                        <a:cs typeface="Times New Roman" panose="02020603050405020304" pitchFamily="18" charset="0"/>
                      </a:rPr>
                      <m:t>.</m:t>
                    </m:r>
                    <m:r>
                      <a:rPr lang="en-US" altLang="zh-CN" sz="2400" b="1" i="1">
                        <a:latin typeface="Cambria Math"/>
                        <a:ea typeface="楷体" panose="02010609060101010101" pitchFamily="49" charset="-122"/>
                        <a:cs typeface="Times New Roman" panose="02020603050405020304" pitchFamily="18" charset="0"/>
                      </a:rPr>
                      <m:t>𝟑</m:t>
                    </m:r>
                    <m:r>
                      <a:rPr lang="en-US" altLang="zh-CN" sz="2400" b="1" i="1">
                        <a:latin typeface="Cambria Math"/>
                        <a:ea typeface="Cambria Math"/>
                        <a:cs typeface="Times New Roman" panose="02020603050405020304" pitchFamily="18" charset="0"/>
                      </a:rPr>
                      <m:t>×</m:t>
                    </m:r>
                    <m:sSup>
                      <m:sSupPr>
                        <m:ctrlPr>
                          <a:rPr lang="en-US" altLang="zh-CN" sz="2400" b="1" i="1">
                            <a:latin typeface="Cambria Math"/>
                            <a:ea typeface="Cambria Math"/>
                            <a:cs typeface="Times New Roman" panose="02020603050405020304" pitchFamily="18" charset="0"/>
                          </a:rPr>
                        </m:ctrlPr>
                      </m:sSupPr>
                      <m:e>
                        <m:r>
                          <a:rPr lang="en-US" altLang="zh-CN" sz="2400" b="1" i="1">
                            <a:latin typeface="Cambria Math"/>
                            <a:ea typeface="Cambria Math"/>
                            <a:cs typeface="Times New Roman" panose="02020603050405020304" pitchFamily="18" charset="0"/>
                          </a:rPr>
                          <m:t>𝟏𝟎</m:t>
                        </m:r>
                      </m:e>
                      <m:sup>
                        <m:r>
                          <a:rPr lang="en-US" altLang="zh-CN" sz="2400" b="1" i="1">
                            <a:latin typeface="Cambria Math"/>
                            <a:ea typeface="Cambria Math"/>
                            <a:cs typeface="Times New Roman" panose="02020603050405020304" pitchFamily="18" charset="0"/>
                          </a:rPr>
                          <m:t>−</m:t>
                        </m:r>
                        <m:r>
                          <a:rPr lang="en-US" altLang="zh-CN" sz="2400" b="1" i="1">
                            <a:latin typeface="Cambria Math"/>
                            <a:ea typeface="Cambria Math"/>
                            <a:cs typeface="Times New Roman" panose="02020603050405020304" pitchFamily="18" charset="0"/>
                          </a:rPr>
                          <m:t>𝟑</m:t>
                        </m:r>
                      </m:sup>
                    </m:sSup>
                  </m:oMath>
                </a14:m>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sym typeface="Symbol"/>
                  </a:rPr>
                  <a:t></a:t>
                </a:r>
                <a:r>
                  <a:rPr lang="en-US" altLang="zh-CN" sz="2400" b="1" dirty="0" err="1" smtClean="0">
                    <a:latin typeface="Times New Roman" panose="02020603050405020304" pitchFamily="18" charset="0"/>
                    <a:ea typeface="楷体" panose="02010609060101010101" pitchFamily="49" charset="-122"/>
                    <a:cs typeface="Times New Roman" panose="02020603050405020304" pitchFamily="18" charset="0"/>
                    <a:sym typeface="Symbol"/>
                  </a:rPr>
                  <a:t>如何准确测定，是艰巨任务</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sym typeface="Symbol"/>
                  </a:rPr>
                  <a:t>)</a:t>
                </a:r>
                <a:endParaRPr lang="en-US" altLang="zh-CN" sz="2400" b="1" dirty="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en-US" altLang="zh-CN" sz="2400" b="1" dirty="0">
                    <a:ea typeface="楷体" panose="02010609060101010101" pitchFamily="49" charset="-122"/>
                    <a:cs typeface="Times New Roman" panose="02020603050405020304" pitchFamily="18" charset="0"/>
                  </a:rPr>
                  <a:t> </a:t>
                </a:r>
                <a14:m>
                  <m:oMath xmlns:m="http://schemas.openxmlformats.org/officeDocument/2006/math">
                    <m:f>
                      <m:fPr>
                        <m:ctrlPr>
                          <a:rPr lang="en-US" altLang="zh-CN" sz="2400" b="1" i="1">
                            <a:latin typeface="Cambria Math"/>
                            <a:ea typeface="楷体" panose="02010609060101010101" pitchFamily="49" charset="-122"/>
                            <a:cs typeface="Times New Roman" panose="02020603050405020304" pitchFamily="18" charset="0"/>
                          </a:rPr>
                        </m:ctrlPr>
                      </m:fPr>
                      <m:num>
                        <m:r>
                          <a:rPr lang="en-US" altLang="zh-CN" sz="2400" b="1" i="1">
                            <a:latin typeface="Cambria Math"/>
                            <a:ea typeface="Cambria Math"/>
                            <a:cs typeface="Times New Roman" panose="02020603050405020304" pitchFamily="18" charset="0"/>
                          </a:rPr>
                          <m:t>∆</m:t>
                        </m:r>
                        <m:r>
                          <a:rPr lang="en-US" altLang="zh-CN" sz="2400" b="1" i="1">
                            <a:latin typeface="Cambria Math"/>
                            <a:ea typeface="Cambria Math"/>
                            <a:cs typeface="Times New Roman" panose="02020603050405020304" pitchFamily="18" charset="0"/>
                          </a:rPr>
                          <m:t>𝑻</m:t>
                        </m:r>
                      </m:num>
                      <m:den>
                        <m:r>
                          <a:rPr lang="en-US" altLang="zh-CN" sz="2400" b="1" i="1">
                            <a:latin typeface="Cambria Math"/>
                            <a:ea typeface="楷体" panose="02010609060101010101" pitchFamily="49" charset="-122"/>
                            <a:cs typeface="Times New Roman" panose="02020603050405020304" pitchFamily="18" charset="0"/>
                          </a:rPr>
                          <m:t> </m:t>
                        </m:r>
                        <m:r>
                          <a:rPr lang="en-US" altLang="zh-CN" sz="2400" b="1" i="1">
                            <a:latin typeface="Cambria Math"/>
                            <a:ea typeface="楷体" panose="02010609060101010101" pitchFamily="49" charset="-122"/>
                            <a:cs typeface="Times New Roman" panose="02020603050405020304" pitchFamily="18" charset="0"/>
                          </a:rPr>
                          <m:t>𝑻</m:t>
                        </m:r>
                      </m:den>
                    </m:f>
                    <m:r>
                      <a:rPr lang="en-US" altLang="zh-CN" sz="2400" b="1" i="1">
                        <a:latin typeface="Cambria Math"/>
                        <a:ea typeface="楷体" panose="02010609060101010101" pitchFamily="49" charset="-122"/>
                        <a:cs typeface="Times New Roman" panose="02020603050405020304" pitchFamily="18" charset="0"/>
                      </a:rPr>
                      <m:t>=</m:t>
                    </m:r>
                    <m:f>
                      <m:fPr>
                        <m:ctrlPr>
                          <a:rPr lang="en-US" altLang="zh-CN" sz="2400" b="1" i="1">
                            <a:latin typeface="Cambria Math"/>
                            <a:ea typeface="楷体" panose="02010609060101010101" pitchFamily="49" charset="-122"/>
                            <a:cs typeface="Times New Roman" panose="02020603050405020304" pitchFamily="18" charset="0"/>
                          </a:rPr>
                        </m:ctrlPr>
                      </m:fPr>
                      <m:num>
                        <m:sSup>
                          <m:sSupPr>
                            <m:ctrlPr>
                              <a:rPr lang="en-US" altLang="zh-CN" sz="2400" b="1" i="1">
                                <a:latin typeface="Cambria Math"/>
                                <a:ea typeface="楷体" panose="02010609060101010101" pitchFamily="49" charset="-122"/>
                                <a:cs typeface="Times New Roman" panose="02020603050405020304" pitchFamily="18" charset="0"/>
                              </a:rPr>
                            </m:ctrlPr>
                          </m:sSupPr>
                          <m:e>
                            <m:r>
                              <a:rPr lang="en-US" altLang="zh-CN" sz="2400" b="1" i="1">
                                <a:latin typeface="Cambria Math"/>
                                <a:ea typeface="楷体" panose="02010609060101010101" pitchFamily="49" charset="-122"/>
                                <a:cs typeface="Times New Roman" panose="02020603050405020304" pitchFamily="18" charset="0"/>
                              </a:rPr>
                              <m:t>𝑻</m:t>
                            </m:r>
                          </m:e>
                          <m:sup>
                            <m:r>
                              <a:rPr lang="en-US" altLang="zh-CN" sz="2400" b="1" i="1">
                                <a:latin typeface="Cambria Math"/>
                                <a:ea typeface="楷体" panose="02010609060101010101" pitchFamily="49" charset="-122"/>
                                <a:cs typeface="Times New Roman" panose="02020603050405020304" pitchFamily="18" charset="0"/>
                              </a:rPr>
                              <m:t>′</m:t>
                            </m:r>
                          </m:sup>
                        </m:sSup>
                        <m:r>
                          <a:rPr lang="en-US" altLang="zh-CN" sz="2400" b="1" i="1">
                            <a:latin typeface="Cambria Math"/>
                            <a:ea typeface="楷体" panose="02010609060101010101" pitchFamily="49" charset="-122"/>
                            <a:cs typeface="Times New Roman" panose="02020603050405020304" pitchFamily="18" charset="0"/>
                          </a:rPr>
                          <m:t>−</m:t>
                        </m:r>
                        <m:r>
                          <a:rPr lang="en-US" altLang="zh-CN" sz="2400" b="1" i="1">
                            <a:latin typeface="Cambria Math"/>
                            <a:ea typeface="楷体" panose="02010609060101010101" pitchFamily="49" charset="-122"/>
                            <a:cs typeface="Times New Roman" panose="02020603050405020304" pitchFamily="18" charset="0"/>
                          </a:rPr>
                          <m:t>𝑻</m:t>
                        </m:r>
                      </m:num>
                      <m:den>
                        <m:r>
                          <a:rPr lang="en-US" altLang="zh-CN" sz="2400" b="1" i="1">
                            <a:latin typeface="Cambria Math"/>
                            <a:ea typeface="楷体" panose="02010609060101010101" pitchFamily="49" charset="-122"/>
                            <a:cs typeface="Times New Roman" panose="02020603050405020304" pitchFamily="18" charset="0"/>
                          </a:rPr>
                          <m:t>𝑻</m:t>
                        </m:r>
                      </m:den>
                    </m:f>
                    <m:r>
                      <a:rPr lang="en-US" altLang="zh-CN" sz="2400" b="1" i="1">
                        <a:latin typeface="Cambria Math"/>
                        <a:ea typeface="楷体" panose="02010609060101010101" pitchFamily="49" charset="-122"/>
                        <a:cs typeface="Times New Roman" panose="02020603050405020304" pitchFamily="18" charset="0"/>
                      </a:rPr>
                      <m:t>=[−</m:t>
                    </m:r>
                    <m:f>
                      <m:fPr>
                        <m:ctrlPr>
                          <a:rPr lang="en-US" altLang="zh-CN" sz="2400" b="1" i="1">
                            <a:latin typeface="Cambria Math"/>
                            <a:ea typeface="楷体" panose="02010609060101010101" pitchFamily="49" charset="-122"/>
                            <a:cs typeface="Times New Roman" panose="02020603050405020304" pitchFamily="18" charset="0"/>
                          </a:rPr>
                        </m:ctrlPr>
                      </m:fPr>
                      <m:num>
                        <m:sSup>
                          <m:sSupPr>
                            <m:ctrlPr>
                              <a:rPr lang="en-US" altLang="zh-CN" sz="2400" b="1" i="1">
                                <a:latin typeface="Cambria Math"/>
                                <a:ea typeface="楷体" panose="02010609060101010101" pitchFamily="49" charset="-122"/>
                                <a:cs typeface="Times New Roman" panose="02020603050405020304" pitchFamily="18" charset="0"/>
                              </a:rPr>
                            </m:ctrlPr>
                          </m:sSupPr>
                          <m:e>
                            <m:r>
                              <a:rPr lang="zh-CN" altLang="en-US" sz="2400" b="1" i="1">
                                <a:latin typeface="Cambria Math"/>
                                <a:ea typeface="楷体" panose="02010609060101010101" pitchFamily="49" charset="-122"/>
                                <a:cs typeface="Times New Roman" panose="02020603050405020304" pitchFamily="18" charset="0"/>
                              </a:rPr>
                              <m:t>𝜷</m:t>
                            </m:r>
                          </m:e>
                          <m:sup>
                            <m:r>
                              <a:rPr lang="en-US" altLang="zh-CN" sz="2400" b="1" i="1">
                                <a:latin typeface="Cambria Math"/>
                                <a:ea typeface="楷体" panose="02010609060101010101" pitchFamily="49" charset="-122"/>
                                <a:cs typeface="Times New Roman" panose="02020603050405020304" pitchFamily="18" charset="0"/>
                              </a:rPr>
                              <m:t>𝟐</m:t>
                            </m:r>
                          </m:sup>
                        </m:sSup>
                      </m:num>
                      <m:den>
                        <m:r>
                          <a:rPr lang="en-US" altLang="zh-CN" sz="2400" b="1" i="1">
                            <a:latin typeface="Cambria Math"/>
                            <a:ea typeface="楷体" panose="02010609060101010101" pitchFamily="49" charset="-122"/>
                            <a:cs typeface="Times New Roman" panose="02020603050405020304" pitchFamily="18" charset="0"/>
                          </a:rPr>
                          <m:t>𝟔</m:t>
                        </m:r>
                      </m:den>
                    </m:f>
                    <m:r>
                      <a:rPr lang="en-US" altLang="zh-CN" sz="2400" b="1">
                        <a:latin typeface="Cambria Math"/>
                        <a:ea typeface="楷体" panose="02010609060101010101" pitchFamily="49" charset="-122"/>
                        <a:cs typeface="Times New Roman" panose="02020603050405020304" pitchFamily="18" charset="0"/>
                      </a:rPr>
                      <m:t>−</m:t>
                    </m:r>
                    <m:r>
                      <a:rPr lang="zh-CN" altLang="en-US" sz="2400" b="1" i="1">
                        <a:latin typeface="Cambria Math"/>
                        <a:ea typeface="楷体" panose="02010609060101010101" pitchFamily="49" charset="-122"/>
                        <a:cs typeface="Times New Roman" panose="02020603050405020304" pitchFamily="18" charset="0"/>
                      </a:rPr>
                      <m:t>𝛃</m:t>
                    </m:r>
                    <m:sSub>
                      <m:sSubPr>
                        <m:ctrlPr>
                          <a:rPr lang="en-US" altLang="zh-CN" sz="2400" b="1" i="1">
                            <a:latin typeface="Cambria Math"/>
                            <a:ea typeface="楷体" panose="02010609060101010101" pitchFamily="49" charset="-122"/>
                            <a:cs typeface="Times New Roman" panose="02020603050405020304" pitchFamily="18" charset="0"/>
                          </a:rPr>
                        </m:ctrlPr>
                      </m:sSubPr>
                      <m:e>
                        <m:r>
                          <a:rPr lang="en-US" altLang="zh-CN" sz="2400" b="1" i="1">
                            <a:latin typeface="Cambria Math"/>
                            <a:ea typeface="楷体" panose="02010609060101010101" pitchFamily="49" charset="-122"/>
                            <a:cs typeface="Times New Roman" panose="02020603050405020304" pitchFamily="18" charset="0"/>
                          </a:rPr>
                          <m:t>𝑷</m:t>
                        </m:r>
                      </m:e>
                      <m:sub>
                        <m:r>
                          <a:rPr lang="en-US" altLang="zh-CN" sz="2400" b="1" i="1">
                            <a:latin typeface="Cambria Math"/>
                            <a:ea typeface="楷体" panose="02010609060101010101" pitchFamily="49" charset="-122"/>
                            <a:cs typeface="Times New Roman" panose="02020603050405020304" pitchFamily="18" charset="0"/>
                          </a:rPr>
                          <m:t>𝟏</m:t>
                        </m:r>
                      </m:sub>
                    </m:sSub>
                    <m:d>
                      <m:dPr>
                        <m:ctrlPr>
                          <a:rPr lang="en-US" altLang="zh-CN" sz="2400" b="1" i="1">
                            <a:latin typeface="Cambria Math"/>
                            <a:ea typeface="楷体" panose="02010609060101010101" pitchFamily="49" charset="-122"/>
                            <a:cs typeface="Times New Roman" panose="02020603050405020304" pitchFamily="18" charset="0"/>
                          </a:rPr>
                        </m:ctrlPr>
                      </m:dPr>
                      <m:e>
                        <m:r>
                          <a:rPr lang="en-US" altLang="zh-CN" sz="2400" b="1" i="1">
                            <a:latin typeface="Cambria Math"/>
                            <a:ea typeface="楷体" panose="02010609060101010101" pitchFamily="49" charset="-122"/>
                            <a:cs typeface="Times New Roman" panose="02020603050405020304" pitchFamily="18" charset="0"/>
                          </a:rPr>
                          <m:t>𝒄𝒐𝒔</m:t>
                        </m:r>
                        <m:r>
                          <a:rPr lang="zh-CN" altLang="en-US" sz="2400" b="1" i="1">
                            <a:latin typeface="Cambria Math"/>
                            <a:ea typeface="楷体" panose="02010609060101010101" pitchFamily="49" charset="-122"/>
                            <a:cs typeface="Times New Roman" panose="02020603050405020304" pitchFamily="18" charset="0"/>
                          </a:rPr>
                          <m:t>𝜽</m:t>
                        </m:r>
                      </m:e>
                    </m:d>
                    <m:r>
                      <a:rPr lang="en-US" altLang="zh-CN" sz="2400" b="1" i="1">
                        <a:latin typeface="Cambria Math"/>
                        <a:ea typeface="楷体" panose="02010609060101010101" pitchFamily="49" charset="-122"/>
                        <a:cs typeface="Times New Roman" panose="02020603050405020304" pitchFamily="18" charset="0"/>
                      </a:rPr>
                      <m:t>+</m:t>
                    </m:r>
                    <m:f>
                      <m:fPr>
                        <m:ctrlPr>
                          <a:rPr lang="en-US" altLang="zh-CN" sz="2400" b="1" i="1">
                            <a:latin typeface="Cambria Math"/>
                            <a:ea typeface="楷体" panose="02010609060101010101" pitchFamily="49" charset="-122"/>
                            <a:cs typeface="Times New Roman" panose="02020603050405020304" pitchFamily="18" charset="0"/>
                          </a:rPr>
                        </m:ctrlPr>
                      </m:fPr>
                      <m:num>
                        <m:r>
                          <a:rPr lang="en-US" altLang="zh-CN" sz="2400" b="1" i="1">
                            <a:latin typeface="Cambria Math"/>
                            <a:ea typeface="楷体" panose="02010609060101010101" pitchFamily="49" charset="-122"/>
                            <a:cs typeface="Times New Roman" panose="02020603050405020304" pitchFamily="18" charset="0"/>
                          </a:rPr>
                          <m:t>𝟐</m:t>
                        </m:r>
                        <m:sSup>
                          <m:sSupPr>
                            <m:ctrlPr>
                              <a:rPr lang="en-US" altLang="zh-CN" sz="2400" b="1" i="1">
                                <a:latin typeface="Cambria Math"/>
                                <a:ea typeface="楷体" panose="02010609060101010101" pitchFamily="49" charset="-122"/>
                                <a:cs typeface="Times New Roman" panose="02020603050405020304" pitchFamily="18" charset="0"/>
                              </a:rPr>
                            </m:ctrlPr>
                          </m:sSupPr>
                          <m:e>
                            <m:r>
                              <a:rPr lang="zh-CN" altLang="en-US" sz="2400" b="1" i="1">
                                <a:latin typeface="Cambria Math"/>
                                <a:ea typeface="楷体" panose="02010609060101010101" pitchFamily="49" charset="-122"/>
                                <a:cs typeface="Times New Roman" panose="02020603050405020304" pitchFamily="18" charset="0"/>
                              </a:rPr>
                              <m:t>𝜷</m:t>
                            </m:r>
                          </m:e>
                          <m:sup>
                            <m:r>
                              <a:rPr lang="en-US" altLang="zh-CN" sz="2400" b="1" i="1">
                                <a:latin typeface="Cambria Math"/>
                                <a:ea typeface="楷体" panose="02010609060101010101" pitchFamily="49" charset="-122"/>
                                <a:cs typeface="Times New Roman" panose="02020603050405020304" pitchFamily="18" charset="0"/>
                              </a:rPr>
                              <m:t>𝟐</m:t>
                            </m:r>
                          </m:sup>
                        </m:sSup>
                      </m:num>
                      <m:den>
                        <m:r>
                          <a:rPr lang="en-US" altLang="zh-CN" sz="2400" b="1" i="1">
                            <a:latin typeface="Cambria Math"/>
                            <a:ea typeface="楷体" panose="02010609060101010101" pitchFamily="49" charset="-122"/>
                            <a:cs typeface="Times New Roman" panose="02020603050405020304" pitchFamily="18" charset="0"/>
                          </a:rPr>
                          <m:t>𝟑</m:t>
                        </m:r>
                      </m:den>
                    </m:f>
                    <m:sSub>
                      <m:sSubPr>
                        <m:ctrlPr>
                          <a:rPr lang="en-US" altLang="zh-CN" sz="2400" b="1" i="1">
                            <a:latin typeface="Cambria Math"/>
                            <a:ea typeface="楷体" panose="02010609060101010101" pitchFamily="49" charset="-122"/>
                            <a:cs typeface="Times New Roman" panose="02020603050405020304" pitchFamily="18" charset="0"/>
                          </a:rPr>
                        </m:ctrlPr>
                      </m:sSubPr>
                      <m:e>
                        <m:r>
                          <a:rPr lang="en-US" altLang="zh-CN" sz="2400" b="1" i="1">
                            <a:latin typeface="Cambria Math"/>
                            <a:ea typeface="楷体" panose="02010609060101010101" pitchFamily="49" charset="-122"/>
                            <a:cs typeface="Times New Roman" panose="02020603050405020304" pitchFamily="18" charset="0"/>
                          </a:rPr>
                          <m:t>𝑷</m:t>
                        </m:r>
                      </m:e>
                      <m:sub>
                        <m:r>
                          <a:rPr lang="en-US" altLang="zh-CN" sz="2400" b="1" i="1">
                            <a:latin typeface="Cambria Math"/>
                            <a:ea typeface="楷体" panose="02010609060101010101" pitchFamily="49" charset="-122"/>
                            <a:cs typeface="Times New Roman" panose="02020603050405020304" pitchFamily="18" charset="0"/>
                          </a:rPr>
                          <m:t>𝟐</m:t>
                        </m:r>
                      </m:sub>
                    </m:sSub>
                    <m:d>
                      <m:dPr>
                        <m:ctrlPr>
                          <a:rPr lang="en-US" altLang="zh-CN" sz="2400" b="1" i="1">
                            <a:latin typeface="Cambria Math"/>
                            <a:ea typeface="楷体" panose="02010609060101010101" pitchFamily="49" charset="-122"/>
                            <a:cs typeface="Times New Roman" panose="02020603050405020304" pitchFamily="18" charset="0"/>
                          </a:rPr>
                        </m:ctrlPr>
                      </m:dPr>
                      <m:e>
                        <m:r>
                          <a:rPr lang="en-US" altLang="zh-CN" sz="2400" b="1" i="1">
                            <a:latin typeface="Cambria Math"/>
                            <a:ea typeface="楷体" panose="02010609060101010101" pitchFamily="49" charset="-122"/>
                            <a:cs typeface="Times New Roman" panose="02020603050405020304" pitchFamily="18" charset="0"/>
                          </a:rPr>
                          <m:t>𝒄𝒐𝒔</m:t>
                        </m:r>
                        <m:r>
                          <a:rPr lang="zh-CN" altLang="en-US" sz="2400" b="1" i="1">
                            <a:latin typeface="Cambria Math"/>
                            <a:ea typeface="楷体" panose="02010609060101010101" pitchFamily="49" charset="-122"/>
                            <a:cs typeface="Times New Roman" panose="02020603050405020304" pitchFamily="18" charset="0"/>
                          </a:rPr>
                          <m:t>𝜽</m:t>
                        </m:r>
                      </m:e>
                    </m:d>
                    <m:r>
                      <a:rPr lang="en-US" altLang="zh-CN" sz="2400" b="1" i="1">
                        <a:latin typeface="Cambria Math"/>
                        <a:ea typeface="楷体" panose="02010609060101010101" pitchFamily="49" charset="-122"/>
                        <a:cs typeface="Times New Roman" panose="02020603050405020304" pitchFamily="18" charset="0"/>
                      </a:rPr>
                      <m:t>+…]</m:t>
                    </m:r>
                  </m:oMath>
                </a14:m>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2400" b="1" dirty="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温度的偏离量主要是偶极项</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b="1" dirty="0" err="1">
                    <a:latin typeface="Times New Roman" panose="02020603050405020304" pitchFamily="18" charset="0"/>
                    <a:ea typeface="楷体" panose="02010609060101010101" pitchFamily="49" charset="-122"/>
                    <a:cs typeface="Times New Roman" panose="02020603050405020304" pitchFamily="18" charset="0"/>
                  </a:rPr>
                  <a:t>是由地球运动造成的</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。它也贡献一</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个</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b="1" dirty="0" err="1">
                    <a:latin typeface="Times New Roman" panose="02020603050405020304" pitchFamily="18" charset="0"/>
                    <a:ea typeface="楷体" panose="02010609060101010101" pitchFamily="49" charset="-122"/>
                    <a:cs typeface="Times New Roman" panose="02020603050405020304" pitchFamily="18" charset="0"/>
                  </a:rPr>
                  <a:t>运动四极”项</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(~1.0</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sym typeface="Symbol"/>
                  </a:rPr>
                  <a:t>10</a:t>
                </a:r>
                <a:r>
                  <a:rPr lang="en-US" altLang="zh-CN" sz="2400" b="1" baseline="30000" dirty="0">
                    <a:latin typeface="Times New Roman" panose="02020603050405020304" pitchFamily="18" charset="0"/>
                    <a:ea typeface="楷体" panose="02010609060101010101" pitchFamily="49" charset="-122"/>
                    <a:cs typeface="Times New Roman" panose="02020603050405020304" pitchFamily="18" charset="0"/>
                    <a:sym typeface="Symbol"/>
                  </a:rPr>
                  <a:t>-6</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sym typeface="Symbol"/>
                  </a:rPr>
                  <a:t>)。</a:t>
                </a:r>
                <a:r>
                  <a:rPr lang="en-US" altLang="zh-CN" sz="2400" b="1" dirty="0" err="1">
                    <a:latin typeface="Times New Roman" panose="02020603050405020304" pitchFamily="18" charset="0"/>
                    <a:ea typeface="楷体" panose="02010609060101010101" pitchFamily="49" charset="-122"/>
                    <a:cs typeface="Times New Roman" panose="02020603050405020304" pitchFamily="18" charset="0"/>
                    <a:sym typeface="Symbol"/>
                  </a:rPr>
                  <a:t>它虽小于温度中的内禀四极项</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sym typeface="Symbol"/>
                  </a:rPr>
                  <a:t>, </a:t>
                </a:r>
                <a:r>
                  <a:rPr lang="en-US" altLang="zh-CN" sz="2400" b="1" dirty="0" err="1">
                    <a:latin typeface="Times New Roman" panose="02020603050405020304" pitchFamily="18" charset="0"/>
                    <a:ea typeface="楷体" panose="02010609060101010101" pitchFamily="49" charset="-122"/>
                    <a:cs typeface="Times New Roman" panose="02020603050405020304" pitchFamily="18" charset="0"/>
                    <a:sym typeface="Symbol"/>
                  </a:rPr>
                  <a:t>但是小得不太多</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sym typeface="Symbol"/>
                  </a:rPr>
                  <a:t>。</a:t>
                </a:r>
                <a:endParaRPr lang="zh-CN" altLang="en-US" sz="2400" b="1" dirty="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12778" y="836712"/>
                <a:ext cx="9131222" cy="6021288"/>
              </a:xfrm>
              <a:blipFill rotWithShape="1">
                <a:blip r:embed="rId2"/>
                <a:stretch>
                  <a:fillRect l="-1001" t="-1113" r="-60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48580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0"/>
            <a:ext cx="8229600" cy="620688"/>
          </a:xfrm>
        </p:spPr>
        <p:txBody>
          <a:bodyPr>
            <a:normAutofit fontScale="90000"/>
          </a:bodyPr>
          <a:lstStyle/>
          <a:p>
            <a:r>
              <a:rPr lang="en-US" altLang="zh-CN" b="1" dirty="0" err="1" smtClean="0">
                <a:latin typeface="Times New Roman" panose="02020603050405020304" pitchFamily="18" charset="0"/>
                <a:ea typeface="楷体" panose="02010609060101010101" pitchFamily="49" charset="-122"/>
                <a:cs typeface="Times New Roman" panose="02020603050405020304" pitchFamily="18" charset="0"/>
              </a:rPr>
              <a:t>Synyaev-Zel’dovich效应</a:t>
            </a:r>
            <a:endParaRPr lang="zh-CN" altLang="en-US" b="1" dirty="0">
              <a:latin typeface="Times New Roman" panose="02020603050405020304" pitchFamily="18" charset="0"/>
              <a:ea typeface="楷体"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0" y="764704"/>
                <a:ext cx="9144000" cy="6093296"/>
              </a:xfrm>
            </p:spPr>
            <p:txBody>
              <a:bodyPr>
                <a:normAutofit/>
              </a:bodyPr>
              <a:lstStyle/>
              <a:p>
                <a:pPr marL="0" indent="0">
                  <a:buNone/>
                </a:pPr>
                <a:r>
                  <a:rPr lang="zh-CN" altLang="en-US" sz="2400" dirty="0" smtClean="0">
                    <a:latin typeface="楷体" panose="02010609060101010101" pitchFamily="49" charset="-122"/>
                    <a:ea typeface="楷体" panose="02010609060101010101" pitchFamily="49" charset="-122"/>
                  </a:rPr>
                  <a:t>对宇宙微波辐射背景的各向异牲，有一个因素是</a:t>
                </a:r>
                <a:r>
                  <a:rPr lang="en-US" altLang="zh-CN" sz="2400" dirty="0" err="1" smtClean="0">
                    <a:latin typeface="Times New Roman" panose="02020603050405020304" pitchFamily="18" charset="0"/>
                    <a:ea typeface="楷体" panose="02010609060101010101" pitchFamily="49" charset="-122"/>
                    <a:cs typeface="Times New Roman" panose="02020603050405020304" pitchFamily="18" charset="0"/>
                  </a:rPr>
                  <a:t>Synyaev-Zel’dovich效应：位于视线方向星系团的星系际空间的热电子对</a:t>
                </a:r>
                <a:r>
                  <a:rPr lang="zh-CN" altLang="en-US" sz="2400" dirty="0" smtClean="0">
                    <a:latin typeface="楷体" panose="02010609060101010101" pitchFamily="49" charset="-122"/>
                    <a:ea typeface="楷体" panose="02010609060101010101" pitchFamily="49" charset="-122"/>
                  </a:rPr>
                  <a:t>微波背景辐射的散射不仅会改变光子的能量分布，而且导致微波</a:t>
                </a:r>
                <a:r>
                  <a:rPr lang="en-US" altLang="zh-CN" sz="2400" dirty="0" smtClean="0">
                    <a:latin typeface="楷体" panose="02010609060101010101" pitchFamily="49" charset="-122"/>
                    <a:ea typeface="楷体" panose="02010609060101010101" pitchFamily="49" charset="-122"/>
                  </a:rPr>
                  <a:t>(</a:t>
                </a:r>
                <a:r>
                  <a:rPr lang="en-US" altLang="zh-CN" sz="2400" dirty="0" err="1" smtClean="0">
                    <a:latin typeface="楷体" panose="02010609060101010101" pitchFamily="49" charset="-122"/>
                    <a:ea typeface="楷体" panose="02010609060101010101" pitchFamily="49" charset="-122"/>
                  </a:rPr>
                  <a:t>低频</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光子的温度降低。这个现象称为</a:t>
                </a:r>
                <a:r>
                  <a:rPr lang="en-US" altLang="zh-CN" sz="2400" dirty="0" err="1" smtClean="0">
                    <a:latin typeface="Times New Roman" panose="02020603050405020304" pitchFamily="18" charset="0"/>
                    <a:ea typeface="楷体" panose="02010609060101010101" pitchFamily="49" charset="-122"/>
                    <a:cs typeface="Times New Roman" panose="02020603050405020304" pitchFamily="18" charset="0"/>
                  </a:rPr>
                  <a:t>Synyaev-Zel’dovich效应</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a:t>
                </a:r>
              </a:p>
              <a:p>
                <a:pPr marL="0" indent="0">
                  <a:buNone/>
                </a:pP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如果星系团位于红移</a:t>
                </a:r>
                <a:r>
                  <a:rPr lang="en-US" altLang="zh-CN" sz="2400" dirty="0" err="1" smtClean="0">
                    <a:latin typeface="Times New Roman" panose="02020603050405020304" pitchFamily="18" charset="0"/>
                    <a:ea typeface="楷体" panose="02010609060101010101" pitchFamily="49" charset="-122"/>
                    <a:cs typeface="Times New Roman" panose="02020603050405020304" pitchFamily="18" charset="0"/>
                  </a:rPr>
                  <a:t>z处，则</a:t>
                </a:r>
                <a:r>
                  <a:rPr lang="zh-CN" altLang="en-US" sz="2400" dirty="0" smtClean="0">
                    <a:latin typeface="楷体" panose="02010609060101010101" pitchFamily="49" charset="-122"/>
                    <a:ea typeface="楷体" panose="02010609060101010101" pitchFamily="49" charset="-122"/>
                  </a:rPr>
                  <a:t>微波背景的辐射温度</a:t>
                </a:r>
                <a14:m>
                  <m:oMath xmlns:m="http://schemas.openxmlformats.org/officeDocument/2006/math">
                    <m:sSub>
                      <m:sSubPr>
                        <m:ctrlPr>
                          <a:rPr lang="en-US" altLang="zh-CN" sz="2400" i="1" smtClean="0">
                            <a:latin typeface="Cambria Math"/>
                            <a:ea typeface="楷体" panose="02010609060101010101" pitchFamily="49" charset="-122"/>
                          </a:rPr>
                        </m:ctrlPr>
                      </m:sSubPr>
                      <m:e>
                        <m:r>
                          <a:rPr lang="en-US" altLang="zh-CN" sz="2400" b="0" i="1" smtClean="0">
                            <a:latin typeface="Cambria Math"/>
                            <a:ea typeface="楷体" panose="02010609060101010101" pitchFamily="49" charset="-122"/>
                          </a:rPr>
                          <m:t>𝑇</m:t>
                        </m:r>
                      </m:e>
                      <m:sub>
                        <m:r>
                          <a:rPr lang="zh-CN" altLang="en-US" sz="2400" i="1" smtClean="0">
                            <a:latin typeface="Cambria Math"/>
                            <a:ea typeface="楷体" panose="02010609060101010101" pitchFamily="49" charset="-122"/>
                          </a:rPr>
                          <m:t>𝛾</m:t>
                        </m:r>
                      </m:sub>
                    </m:sSub>
                  </m:oMath>
                </a14:m>
                <a:r>
                  <a:rPr lang="zh-CN" altLang="en-US" sz="2400" dirty="0" smtClean="0">
                    <a:latin typeface="楷体" panose="02010609060101010101" pitchFamily="49" charset="-122"/>
                    <a:ea typeface="楷体" panose="02010609060101010101" pitchFamily="49" charset="-122"/>
                  </a:rPr>
                  <a:t>和因</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S-</a:t>
                </a:r>
                <a:r>
                  <a:rPr lang="en-US" altLang="zh-CN" sz="2400" dirty="0" err="1" smtClean="0">
                    <a:latin typeface="Times New Roman" panose="02020603050405020304" pitchFamily="18" charset="0"/>
                    <a:ea typeface="楷体" panose="02010609060101010101" pitchFamily="49" charset="-122"/>
                    <a:cs typeface="Times New Roman" panose="02020603050405020304" pitchFamily="18" charset="0"/>
                  </a:rPr>
                  <a:t>Z</a:t>
                </a:r>
                <a:r>
                  <a:rPr lang="en-US" altLang="zh-CN" sz="2400" dirty="0" err="1" smtClean="0">
                    <a:latin typeface="楷体" panose="02010609060101010101" pitchFamily="49" charset="-122"/>
                    <a:ea typeface="楷体" panose="02010609060101010101" pitchFamily="49" charset="-122"/>
                  </a:rPr>
                  <a:t>效应导致的</a:t>
                </a:r>
                <a:r>
                  <a:rPr lang="zh-CN" altLang="en-US" sz="2400" dirty="0">
                    <a:latin typeface="楷体" panose="02010609060101010101" pitchFamily="49" charset="-122"/>
                    <a:ea typeface="楷体" panose="02010609060101010101" pitchFamily="49" charset="-122"/>
                  </a:rPr>
                  <a:t>温度</a:t>
                </a:r>
                <a:r>
                  <a:rPr lang="zh-CN" altLang="en-US" sz="2400" dirty="0" smtClean="0">
                    <a:latin typeface="楷体" panose="02010609060101010101" pitchFamily="49" charset="-122"/>
                    <a:ea typeface="楷体" panose="02010609060101010101" pitchFamily="49" charset="-122"/>
                  </a:rPr>
                  <a:t>降低量</a:t>
                </a:r>
                <a14:m>
                  <m:oMath xmlns:m="http://schemas.openxmlformats.org/officeDocument/2006/math">
                    <m:r>
                      <a:rPr lang="zh-CN" altLang="en-US" sz="2400" i="1" smtClean="0">
                        <a:latin typeface="Cambria Math"/>
                        <a:ea typeface="楷体" panose="02010609060101010101" pitchFamily="49" charset="-122"/>
                      </a:rPr>
                      <m:t>∆</m:t>
                    </m:r>
                    <m:sSub>
                      <m:sSubPr>
                        <m:ctrlPr>
                          <a:rPr lang="en-US" altLang="zh-CN" sz="2400" i="1" smtClean="0">
                            <a:latin typeface="Cambria Math"/>
                            <a:ea typeface="楷体" panose="02010609060101010101" pitchFamily="49" charset="-122"/>
                          </a:rPr>
                        </m:ctrlPr>
                      </m:sSubPr>
                      <m:e>
                        <m:r>
                          <a:rPr lang="en-US" altLang="zh-CN" sz="2400" b="0" i="1" smtClean="0">
                            <a:latin typeface="Cambria Math"/>
                            <a:ea typeface="楷体" panose="02010609060101010101" pitchFamily="49" charset="-122"/>
                          </a:rPr>
                          <m:t>𝑇</m:t>
                        </m:r>
                      </m:e>
                      <m:sub>
                        <m:r>
                          <a:rPr lang="zh-CN" altLang="en-US" sz="2400" i="1" smtClean="0">
                            <a:latin typeface="Cambria Math"/>
                            <a:ea typeface="楷体" panose="02010609060101010101" pitchFamily="49" charset="-122"/>
                          </a:rPr>
                          <m:t>𝛾</m:t>
                        </m:r>
                      </m:sub>
                    </m:sSub>
                  </m:oMath>
                </a14:m>
                <a:r>
                  <a:rPr lang="zh-CN" altLang="en-US" sz="2400" dirty="0" smtClean="0">
                    <a:latin typeface="楷体" panose="02010609060101010101" pitchFamily="49" charset="-122"/>
                    <a:ea typeface="楷体" panose="02010609060101010101" pitchFamily="49" charset="-122"/>
                  </a:rPr>
                  <a:t>都减小一个因子</a:t>
                </a:r>
                <a14:m>
                  <m:oMath xmlns:m="http://schemas.openxmlformats.org/officeDocument/2006/math">
                    <m:sSup>
                      <m:sSupPr>
                        <m:ctrlPr>
                          <a:rPr lang="en-US" altLang="zh-CN" sz="2400" i="1" smtClean="0">
                            <a:latin typeface="Cambria Math"/>
                            <a:ea typeface="楷体" panose="02010609060101010101" pitchFamily="49" charset="-122"/>
                          </a:rPr>
                        </m:ctrlPr>
                      </m:sSupPr>
                      <m:e>
                        <m:r>
                          <a:rPr lang="en-US" altLang="zh-CN" sz="2400" b="0" i="1" smtClean="0">
                            <a:latin typeface="Cambria Math"/>
                            <a:ea typeface="楷体" panose="02010609060101010101" pitchFamily="49" charset="-122"/>
                          </a:rPr>
                          <m:t>(1+</m:t>
                        </m:r>
                        <m:r>
                          <a:rPr lang="en-US" altLang="zh-CN" sz="2400" b="0" i="1" smtClean="0">
                            <a:latin typeface="Cambria Math"/>
                            <a:ea typeface="楷体" panose="02010609060101010101" pitchFamily="49" charset="-122"/>
                          </a:rPr>
                          <m:t>𝑧</m:t>
                        </m:r>
                        <m:r>
                          <a:rPr lang="en-US" altLang="zh-CN" sz="2400" b="0" i="1" smtClean="0">
                            <a:latin typeface="Cambria Math"/>
                            <a:ea typeface="楷体" panose="02010609060101010101" pitchFamily="49" charset="-122"/>
                          </a:rPr>
                          <m:t>)</m:t>
                        </m:r>
                      </m:e>
                      <m:sup>
                        <m:r>
                          <a:rPr lang="en-US" altLang="zh-CN" sz="2400" b="0" i="1" smtClean="0">
                            <a:latin typeface="Cambria Math"/>
                            <a:ea typeface="楷体" panose="02010609060101010101" pitchFamily="49" charset="-122"/>
                          </a:rPr>
                          <m:t>−1</m:t>
                        </m:r>
                      </m:sup>
                    </m:sSup>
                  </m:oMath>
                </a14:m>
                <a:r>
                  <a:rPr lang="en-US" altLang="zh-CN" sz="2400" dirty="0" smtClean="0">
                    <a:latin typeface="楷体" panose="02010609060101010101" pitchFamily="49" charset="-122"/>
                    <a:ea typeface="楷体" panose="02010609060101010101" pitchFamily="49" charset="-122"/>
                  </a:rPr>
                  <a:t>,但是它们的比值</a:t>
                </a:r>
              </a:p>
              <a:p>
                <a:pPr marL="0" indent="0">
                  <a:buNone/>
                </a:pPr>
                <a14:m>
                  <m:oMath xmlns:m="http://schemas.openxmlformats.org/officeDocument/2006/math">
                    <m:f>
                      <m:fPr>
                        <m:type m:val="skw"/>
                        <m:ctrlPr>
                          <a:rPr lang="zh-CN" altLang="en-US" sz="2400" i="1" smtClean="0">
                            <a:latin typeface="Cambria Math"/>
                            <a:ea typeface="楷体" panose="02010609060101010101" pitchFamily="49" charset="-122"/>
                          </a:rPr>
                        </m:ctrlPr>
                      </m:fPr>
                      <m:num>
                        <m:r>
                          <a:rPr lang="zh-CN" altLang="en-US" sz="2400" i="1" smtClean="0">
                            <a:latin typeface="Cambria Math"/>
                            <a:ea typeface="楷体" panose="02010609060101010101" pitchFamily="49" charset="-122"/>
                          </a:rPr>
                          <m:t>∆</m:t>
                        </m:r>
                        <m:sSub>
                          <m:sSubPr>
                            <m:ctrlPr>
                              <a:rPr lang="en-US" altLang="zh-CN" sz="2400" i="1" smtClean="0">
                                <a:latin typeface="Cambria Math"/>
                                <a:ea typeface="楷体" panose="02010609060101010101" pitchFamily="49" charset="-122"/>
                              </a:rPr>
                            </m:ctrlPr>
                          </m:sSubPr>
                          <m:e>
                            <m:r>
                              <a:rPr lang="en-US" altLang="zh-CN" sz="2400" b="0" i="1" smtClean="0">
                                <a:latin typeface="Cambria Math"/>
                                <a:ea typeface="楷体" panose="02010609060101010101" pitchFamily="49" charset="-122"/>
                              </a:rPr>
                              <m:t>𝑇</m:t>
                            </m:r>
                          </m:e>
                          <m:sub>
                            <m:r>
                              <a:rPr lang="zh-CN" altLang="en-US" sz="2400" i="1" smtClean="0">
                                <a:latin typeface="Cambria Math"/>
                                <a:ea typeface="楷体" panose="02010609060101010101" pitchFamily="49" charset="-122"/>
                              </a:rPr>
                              <m:t>𝛾</m:t>
                            </m:r>
                          </m:sub>
                        </m:sSub>
                      </m:num>
                      <m:den>
                        <m:sSub>
                          <m:sSubPr>
                            <m:ctrlPr>
                              <a:rPr lang="en-US" altLang="zh-CN" sz="2400" i="1" smtClean="0">
                                <a:latin typeface="Cambria Math"/>
                                <a:ea typeface="楷体" panose="02010609060101010101" pitchFamily="49" charset="-122"/>
                              </a:rPr>
                            </m:ctrlPr>
                          </m:sSubPr>
                          <m:e>
                            <m:r>
                              <a:rPr lang="en-US" altLang="zh-CN" sz="2400" b="0" i="1" smtClean="0">
                                <a:latin typeface="Cambria Math"/>
                                <a:ea typeface="楷体" panose="02010609060101010101" pitchFamily="49" charset="-122"/>
                              </a:rPr>
                              <m:t>𝑇</m:t>
                            </m:r>
                          </m:e>
                          <m:sub>
                            <m:r>
                              <a:rPr lang="zh-CN" altLang="en-US" sz="2400" i="1" smtClean="0">
                                <a:latin typeface="Cambria Math"/>
                                <a:ea typeface="楷体" panose="02010609060101010101" pitchFamily="49" charset="-122"/>
                              </a:rPr>
                              <m:t>𝛾</m:t>
                            </m:r>
                          </m:sub>
                        </m:sSub>
                      </m:den>
                    </m:f>
                  </m:oMath>
                </a14:m>
                <a:r>
                  <a:rPr lang="zh-CN" altLang="en-US" sz="2400" dirty="0" smtClean="0">
                    <a:latin typeface="楷体" panose="02010609060101010101" pitchFamily="49" charset="-122"/>
                    <a:ea typeface="楷体" panose="02010609060101010101" pitchFamily="49" charset="-122"/>
                  </a:rPr>
                  <a:t> 与</a:t>
                </a:r>
                <a:r>
                  <a:rPr lang="en-US" altLang="zh-CN" sz="2400" dirty="0" err="1" smtClean="0">
                    <a:latin typeface="楷体" panose="02010609060101010101" pitchFamily="49" charset="-122"/>
                    <a:ea typeface="楷体" panose="02010609060101010101" pitchFamily="49" charset="-122"/>
                  </a:rPr>
                  <a:t>z无关，而且与</a:t>
                </a:r>
                <a:r>
                  <a:rPr lang="en-US" altLang="zh-CN" sz="2400" dirty="0" err="1" smtClean="0">
                    <a:latin typeface="Times New Roman" panose="02020603050405020304" pitchFamily="18" charset="0"/>
                    <a:ea typeface="楷体" panose="02010609060101010101" pitchFamily="49" charset="-122"/>
                    <a:cs typeface="Times New Roman" panose="02020603050405020304" pitchFamily="18" charset="0"/>
                  </a:rPr>
                  <a:t>Hubble</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err="1" smtClean="0">
                    <a:latin typeface="Times New Roman" panose="02020603050405020304" pitchFamily="18" charset="0"/>
                    <a:ea typeface="楷体" panose="02010609060101010101" pitchFamily="49" charset="-122"/>
                    <a:cs typeface="Times New Roman" panose="02020603050405020304" pitchFamily="18" charset="0"/>
                  </a:rPr>
                  <a:t>常数以及其它宇宙学参数无关</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a:t>
                </a:r>
              </a:p>
              <a:p>
                <a:pPr marL="0" indent="0">
                  <a:buNone/>
                </a:pPr>
                <a:endPar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14:m>
                  <m:oMath xmlns:m="http://schemas.openxmlformats.org/officeDocument/2006/math">
                    <m:f>
                      <m:fPr>
                        <m:ctrlPr>
                          <a:rPr lang="en-US" altLang="zh-CN" sz="2400" i="1" smtClean="0">
                            <a:latin typeface="Cambria Math"/>
                            <a:ea typeface="楷体" panose="02010609060101010101" pitchFamily="49" charset="-122"/>
                            <a:cs typeface="Times New Roman" panose="02020603050405020304" pitchFamily="18" charset="0"/>
                          </a:rPr>
                        </m:ctrlPr>
                      </m:fPr>
                      <m:num>
                        <m:r>
                          <a:rPr lang="en-US" altLang="zh-CN" sz="2400" i="1" smtClean="0">
                            <a:latin typeface="Cambria Math"/>
                            <a:ea typeface="Cambria Math"/>
                            <a:cs typeface="Times New Roman" panose="02020603050405020304" pitchFamily="18" charset="0"/>
                          </a:rPr>
                          <m:t>∆</m:t>
                        </m:r>
                        <m:sSub>
                          <m:sSubPr>
                            <m:ctrlPr>
                              <a:rPr lang="en-US" altLang="zh-CN" sz="2400" i="1" smtClean="0">
                                <a:latin typeface="Cambria Math"/>
                                <a:ea typeface="Cambria Math"/>
                                <a:cs typeface="Times New Roman" panose="02020603050405020304" pitchFamily="18" charset="0"/>
                              </a:rPr>
                            </m:ctrlPr>
                          </m:sSubPr>
                          <m:e>
                            <m:r>
                              <a:rPr lang="en-US" altLang="zh-CN" sz="2400" b="0" i="1" smtClean="0">
                                <a:latin typeface="Cambria Math"/>
                                <a:ea typeface="Cambria Math"/>
                                <a:cs typeface="Times New Roman" panose="02020603050405020304" pitchFamily="18" charset="0"/>
                              </a:rPr>
                              <m:t>𝑇</m:t>
                            </m:r>
                          </m:e>
                          <m:sub>
                            <m:r>
                              <a:rPr lang="zh-CN" altLang="en-US" sz="2400" i="1" smtClean="0">
                                <a:latin typeface="Cambria Math"/>
                                <a:ea typeface="Cambria Math"/>
                                <a:cs typeface="Times New Roman" panose="02020603050405020304" pitchFamily="18" charset="0"/>
                              </a:rPr>
                              <m:t>𝛾</m:t>
                            </m:r>
                          </m:sub>
                        </m:sSub>
                      </m:num>
                      <m:den>
                        <m:sSub>
                          <m:sSubPr>
                            <m:ctrlPr>
                              <a:rPr lang="en-US" altLang="zh-CN" sz="2400" i="1" smtClean="0">
                                <a:latin typeface="Cambria Math"/>
                                <a:ea typeface="楷体" panose="02010609060101010101" pitchFamily="49" charset="-122"/>
                                <a:cs typeface="Times New Roman" panose="02020603050405020304" pitchFamily="18" charset="0"/>
                              </a:rPr>
                            </m:ctrlPr>
                          </m:sSubPr>
                          <m:e>
                            <m:r>
                              <a:rPr lang="en-US" altLang="zh-CN" sz="2400" b="0" i="1" smtClean="0">
                                <a:latin typeface="Cambria Math"/>
                                <a:ea typeface="楷体" panose="02010609060101010101" pitchFamily="49" charset="-122"/>
                                <a:cs typeface="Times New Roman" panose="02020603050405020304" pitchFamily="18" charset="0"/>
                              </a:rPr>
                              <m:t>𝑇</m:t>
                            </m:r>
                          </m:e>
                          <m:sub>
                            <m:r>
                              <a:rPr lang="zh-CN" altLang="en-US" sz="2400" i="1" smtClean="0">
                                <a:latin typeface="Cambria Math"/>
                                <a:ea typeface="楷体" panose="02010609060101010101" pitchFamily="49" charset="-122"/>
                                <a:cs typeface="Times New Roman" panose="02020603050405020304" pitchFamily="18" charset="0"/>
                              </a:rPr>
                              <m:t>𝛾</m:t>
                            </m:r>
                          </m:sub>
                        </m:sSub>
                      </m:den>
                    </m:f>
                    <m:r>
                      <a:rPr lang="en-US" altLang="zh-CN" sz="2400" b="0" i="1" smtClean="0">
                        <a:latin typeface="Cambria Math"/>
                        <a:ea typeface="楷体" panose="02010609060101010101" pitchFamily="49" charset="-122"/>
                        <a:cs typeface="Times New Roman" panose="02020603050405020304" pitchFamily="18" charset="0"/>
                      </a:rPr>
                      <m:t>=−2</m:t>
                    </m:r>
                    <m:r>
                      <a:rPr lang="en-US" altLang="zh-CN" sz="2400" b="0" i="1" smtClean="0">
                        <a:latin typeface="Cambria Math"/>
                        <a:ea typeface="楷体" panose="02010609060101010101" pitchFamily="49" charset="-122"/>
                        <a:cs typeface="Times New Roman" panose="02020603050405020304" pitchFamily="18" charset="0"/>
                      </a:rPr>
                      <m:t>𝑦</m:t>
                    </m:r>
                  </m:oMath>
                </a14:m>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r>
                      <a:rPr lang="en-US" altLang="zh-CN" sz="2400" b="0" i="1" smtClean="0">
                        <a:latin typeface="Cambria Math"/>
                        <a:ea typeface="楷体" panose="02010609060101010101" pitchFamily="49" charset="-122"/>
                        <a:cs typeface="Times New Roman" panose="02020603050405020304" pitchFamily="18" charset="0"/>
                      </a:rPr>
                      <m:t>𝑦</m:t>
                    </m:r>
                    <m:r>
                      <a:rPr lang="en-US" altLang="zh-CN" sz="2400" b="0" i="1" smtClean="0">
                        <a:latin typeface="Cambria Math"/>
                        <a:ea typeface="Cambria Math"/>
                        <a:cs typeface="Times New Roman" panose="02020603050405020304" pitchFamily="18" charset="0"/>
                      </a:rPr>
                      <m:t>≡</m:t>
                    </m:r>
                    <m:f>
                      <m:fPr>
                        <m:ctrlPr>
                          <a:rPr lang="en-US" altLang="zh-CN" sz="2400" b="0" i="1" smtClean="0">
                            <a:latin typeface="Cambria Math"/>
                            <a:ea typeface="Cambria Math"/>
                            <a:cs typeface="Times New Roman" panose="02020603050405020304" pitchFamily="18" charset="0"/>
                          </a:rPr>
                        </m:ctrlPr>
                      </m:fPr>
                      <m:num>
                        <m:sSub>
                          <m:sSubPr>
                            <m:ctrlPr>
                              <a:rPr lang="en-US" altLang="zh-CN" sz="2400" b="0" i="1" smtClean="0">
                                <a:latin typeface="Cambria Math"/>
                                <a:ea typeface="Cambria Math"/>
                                <a:cs typeface="Times New Roman" panose="02020603050405020304" pitchFamily="18" charset="0"/>
                              </a:rPr>
                            </m:ctrlPr>
                          </m:sSubPr>
                          <m:e>
                            <m:r>
                              <a:rPr lang="zh-CN" altLang="en-US" sz="2400" b="0" i="1" smtClean="0">
                                <a:latin typeface="Cambria Math"/>
                                <a:ea typeface="Cambria Math"/>
                                <a:cs typeface="Times New Roman" panose="02020603050405020304" pitchFamily="18" charset="0"/>
                              </a:rPr>
                              <m:t>𝜎</m:t>
                            </m:r>
                          </m:e>
                          <m:sub>
                            <m:r>
                              <a:rPr lang="en-US" altLang="zh-CN" sz="2400" b="0" i="1" smtClean="0">
                                <a:latin typeface="Cambria Math"/>
                                <a:ea typeface="Cambria Math"/>
                                <a:cs typeface="Times New Roman" panose="02020603050405020304" pitchFamily="18" charset="0"/>
                              </a:rPr>
                              <m:t>𝑠</m:t>
                            </m:r>
                          </m:sub>
                        </m:sSub>
                      </m:num>
                      <m:den>
                        <m:sSub>
                          <m:sSubPr>
                            <m:ctrlPr>
                              <a:rPr lang="en-US" altLang="zh-CN" sz="2400" b="0" i="1" smtClean="0">
                                <a:latin typeface="Cambria Math"/>
                                <a:ea typeface="Cambria Math"/>
                                <a:cs typeface="Times New Roman" panose="02020603050405020304" pitchFamily="18" charset="0"/>
                              </a:rPr>
                            </m:ctrlPr>
                          </m:sSubPr>
                          <m:e>
                            <m:r>
                              <a:rPr lang="en-US" altLang="zh-CN" sz="2400" b="0" i="1" smtClean="0">
                                <a:latin typeface="Cambria Math"/>
                                <a:ea typeface="Cambria Math"/>
                                <a:cs typeface="Times New Roman" panose="02020603050405020304" pitchFamily="18" charset="0"/>
                              </a:rPr>
                              <m:t>𝑚</m:t>
                            </m:r>
                          </m:e>
                          <m:sub>
                            <m:r>
                              <a:rPr lang="en-US" altLang="zh-CN" sz="2400" b="0" i="1" smtClean="0">
                                <a:latin typeface="Cambria Math"/>
                                <a:ea typeface="Cambria Math"/>
                                <a:cs typeface="Times New Roman" panose="02020603050405020304" pitchFamily="18" charset="0"/>
                              </a:rPr>
                              <m:t>𝑒</m:t>
                            </m:r>
                          </m:sub>
                        </m:sSub>
                        <m:sSup>
                          <m:sSupPr>
                            <m:ctrlPr>
                              <a:rPr lang="en-US" altLang="zh-CN" sz="2400" b="0" i="1" smtClean="0">
                                <a:latin typeface="Cambria Math"/>
                                <a:ea typeface="Cambria Math"/>
                                <a:cs typeface="Times New Roman" panose="02020603050405020304" pitchFamily="18" charset="0"/>
                              </a:rPr>
                            </m:ctrlPr>
                          </m:sSupPr>
                          <m:e>
                            <m:r>
                              <a:rPr lang="en-US" altLang="zh-CN" sz="2400" b="0" i="1" smtClean="0">
                                <a:latin typeface="Cambria Math"/>
                                <a:ea typeface="Cambria Math"/>
                                <a:cs typeface="Times New Roman" panose="02020603050405020304" pitchFamily="18" charset="0"/>
                              </a:rPr>
                              <m:t>𝑐</m:t>
                            </m:r>
                          </m:e>
                          <m:sup>
                            <m:r>
                              <a:rPr lang="en-US" altLang="zh-CN" sz="2400" b="0" i="1" smtClean="0">
                                <a:latin typeface="Cambria Math"/>
                                <a:ea typeface="Cambria Math"/>
                                <a:cs typeface="Times New Roman" panose="02020603050405020304" pitchFamily="18" charset="0"/>
                              </a:rPr>
                              <m:t>2</m:t>
                            </m:r>
                          </m:sup>
                        </m:sSup>
                      </m:den>
                    </m:f>
                    <m:nary>
                      <m:naryPr>
                        <m:limLoc m:val="undOvr"/>
                        <m:subHide m:val="on"/>
                        <m:supHide m:val="on"/>
                        <m:ctrlPr>
                          <a:rPr lang="en-US" altLang="zh-CN" sz="2400" b="0" i="1" smtClean="0">
                            <a:latin typeface="Cambria Math"/>
                            <a:ea typeface="Cambria Math"/>
                            <a:cs typeface="Times New Roman" panose="02020603050405020304" pitchFamily="18" charset="0"/>
                          </a:rPr>
                        </m:ctrlPr>
                      </m:naryPr>
                      <m:sub/>
                      <m:sup/>
                      <m:e>
                        <m:r>
                          <a:rPr lang="en-US" altLang="zh-CN" sz="2400" b="0" i="1" smtClean="0">
                            <a:latin typeface="Cambria Math"/>
                            <a:ea typeface="Cambria Math"/>
                            <a:cs typeface="Times New Roman" panose="02020603050405020304" pitchFamily="18" charset="0"/>
                          </a:rPr>
                          <m:t>𝑑𝑙</m:t>
                        </m:r>
                        <m:sSub>
                          <m:sSubPr>
                            <m:ctrlPr>
                              <a:rPr lang="en-US" altLang="zh-CN" sz="2400" b="0" i="1" smtClean="0">
                                <a:latin typeface="Cambria Math"/>
                                <a:ea typeface="Cambria Math"/>
                                <a:cs typeface="Times New Roman" panose="02020603050405020304" pitchFamily="18" charset="0"/>
                              </a:rPr>
                            </m:ctrlPr>
                          </m:sSubPr>
                          <m:e>
                            <m:r>
                              <a:rPr lang="en-US" altLang="zh-CN" sz="2400" b="0" i="1" smtClean="0">
                                <a:latin typeface="Cambria Math"/>
                                <a:ea typeface="Cambria Math"/>
                                <a:cs typeface="Times New Roman" panose="02020603050405020304" pitchFamily="18" charset="0"/>
                              </a:rPr>
                              <m:t>𝑛</m:t>
                            </m:r>
                          </m:e>
                          <m:sub>
                            <m:r>
                              <a:rPr lang="en-US" altLang="zh-CN" sz="2400" b="0" i="1" smtClean="0">
                                <a:latin typeface="Cambria Math"/>
                                <a:ea typeface="Cambria Math"/>
                                <a:cs typeface="Times New Roman" panose="02020603050405020304" pitchFamily="18" charset="0"/>
                              </a:rPr>
                              <m:t>𝑒</m:t>
                            </m:r>
                          </m:sub>
                        </m:sSub>
                        <m:d>
                          <m:dPr>
                            <m:ctrlPr>
                              <a:rPr lang="en-US" altLang="zh-CN" sz="2400" b="0" i="1" smtClean="0">
                                <a:latin typeface="Cambria Math"/>
                                <a:ea typeface="Cambria Math"/>
                                <a:cs typeface="Times New Roman" panose="02020603050405020304" pitchFamily="18" charset="0"/>
                              </a:rPr>
                            </m:ctrlPr>
                          </m:dPr>
                          <m:e>
                            <m:r>
                              <a:rPr lang="en-US" altLang="zh-CN" sz="2400" b="0" i="1" smtClean="0">
                                <a:latin typeface="Cambria Math"/>
                                <a:ea typeface="Cambria Math"/>
                                <a:cs typeface="Times New Roman" panose="02020603050405020304" pitchFamily="18" charset="0"/>
                              </a:rPr>
                              <m:t>𝑙</m:t>
                            </m:r>
                          </m:e>
                        </m:d>
                        <m:sSub>
                          <m:sSubPr>
                            <m:ctrlPr>
                              <a:rPr lang="en-US" altLang="zh-CN" sz="2400" b="0" i="1" smtClean="0">
                                <a:latin typeface="Cambria Math"/>
                                <a:ea typeface="Cambria Math"/>
                                <a:cs typeface="Times New Roman" panose="02020603050405020304" pitchFamily="18" charset="0"/>
                              </a:rPr>
                            </m:ctrlPr>
                          </m:sSubPr>
                          <m:e>
                            <m:r>
                              <a:rPr lang="en-US" altLang="zh-CN" sz="2400" b="0" i="1" smtClean="0">
                                <a:latin typeface="Cambria Math"/>
                                <a:ea typeface="Cambria Math"/>
                                <a:cs typeface="Times New Roman" panose="02020603050405020304" pitchFamily="18" charset="0"/>
                              </a:rPr>
                              <m:t>𝑘</m:t>
                            </m:r>
                          </m:e>
                          <m:sub>
                            <m:r>
                              <a:rPr lang="en-US" altLang="zh-CN" sz="2400" b="0" i="1" smtClean="0">
                                <a:latin typeface="Cambria Math"/>
                                <a:ea typeface="Cambria Math"/>
                                <a:cs typeface="Times New Roman" panose="02020603050405020304" pitchFamily="18" charset="0"/>
                              </a:rPr>
                              <m:t>𝐵</m:t>
                            </m:r>
                          </m:sub>
                        </m:sSub>
                        <m:sSub>
                          <m:sSubPr>
                            <m:ctrlPr>
                              <a:rPr lang="en-US" altLang="zh-CN" sz="2400" b="0" i="1" smtClean="0">
                                <a:latin typeface="Cambria Math"/>
                                <a:ea typeface="Cambria Math"/>
                                <a:cs typeface="Times New Roman" panose="02020603050405020304" pitchFamily="18" charset="0"/>
                              </a:rPr>
                            </m:ctrlPr>
                          </m:sSubPr>
                          <m:e>
                            <m:r>
                              <a:rPr lang="en-US" altLang="zh-CN" sz="2400" b="0" i="1" smtClean="0">
                                <a:latin typeface="Cambria Math"/>
                                <a:ea typeface="Cambria Math"/>
                                <a:cs typeface="Times New Roman" panose="02020603050405020304" pitchFamily="18" charset="0"/>
                              </a:rPr>
                              <m:t>𝑇</m:t>
                            </m:r>
                          </m:e>
                          <m:sub>
                            <m:r>
                              <a:rPr lang="en-US" altLang="zh-CN" sz="2400" b="0" i="1" smtClean="0">
                                <a:latin typeface="Cambria Math"/>
                                <a:ea typeface="Cambria Math"/>
                                <a:cs typeface="Times New Roman" panose="02020603050405020304" pitchFamily="18" charset="0"/>
                              </a:rPr>
                              <m:t>𝑒</m:t>
                            </m:r>
                          </m:sub>
                        </m:sSub>
                        <m:d>
                          <m:dPr>
                            <m:ctrlPr>
                              <a:rPr lang="en-US" altLang="zh-CN" sz="2400" b="0" i="1" smtClean="0">
                                <a:latin typeface="Cambria Math"/>
                                <a:ea typeface="Cambria Math"/>
                                <a:cs typeface="Times New Roman" panose="02020603050405020304" pitchFamily="18" charset="0"/>
                              </a:rPr>
                            </m:ctrlPr>
                          </m:dPr>
                          <m:e>
                            <m:r>
                              <a:rPr lang="en-US" altLang="zh-CN" sz="2400" b="0" i="1" smtClean="0">
                                <a:latin typeface="Cambria Math"/>
                                <a:ea typeface="Cambria Math"/>
                                <a:cs typeface="Times New Roman" panose="02020603050405020304" pitchFamily="18" charset="0"/>
                              </a:rPr>
                              <m:t>𝑙</m:t>
                            </m:r>
                          </m:e>
                        </m:d>
                      </m:e>
                    </m:nary>
                    <m:r>
                      <a:rPr lang="en-US" altLang="zh-CN" sz="2400" b="0" i="1" smtClean="0">
                        <a:latin typeface="Cambria Math"/>
                        <a:ea typeface="Cambria Math"/>
                        <a:cs typeface="Times New Roman" panose="02020603050405020304" pitchFamily="18" charset="0"/>
                      </a:rPr>
                      <m:t> </m:t>
                    </m:r>
                  </m:oMath>
                </a14:m>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smtClean="0">
                    <a:latin typeface="Times New Roman" panose="02020603050405020304" pitchFamily="18" charset="0"/>
                    <a:ea typeface="楷体" panose="02010609060101010101" pitchFamily="49" charset="-122"/>
                    <a:cs typeface="Times New Roman" panose="02020603050405020304" pitchFamily="18" charset="0"/>
                  </a:rPr>
                  <a:t>沿视线方向穿过电子云对固有距离</a:t>
                </a:r>
                <a14:m>
                  <m:oMath xmlns:m="http://schemas.openxmlformats.org/officeDocument/2006/math">
                    <m:r>
                      <a:rPr lang="en-US" altLang="zh-CN" sz="2400" b="0" i="1" smtClean="0">
                        <a:latin typeface="Cambria Math"/>
                        <a:ea typeface="楷体" panose="02010609060101010101" pitchFamily="49" charset="-122"/>
                        <a:cs typeface="Times New Roman" panose="02020603050405020304" pitchFamily="18" charset="0"/>
                      </a:rPr>
                      <m:t>𝑙</m:t>
                    </m:r>
                  </m:oMath>
                </a14:m>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 积分</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a:t>
                </a:r>
              </a:p>
              <a:p>
                <a:pPr marL="0" indent="0">
                  <a:buNone/>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在微波背景温度涨落的小角度相关性来自</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Z</a:t>
                </a:r>
                <a:r>
                  <a:rPr lang="en-US" altLang="zh-CN" sz="2400" dirty="0" err="1">
                    <a:latin typeface="楷体" panose="02010609060101010101" pitchFamily="49" charset="-122"/>
                    <a:ea typeface="楷体" panose="02010609060101010101" pitchFamily="49" charset="-122"/>
                  </a:rPr>
                  <a:t>效应</a:t>
                </a:r>
                <a:r>
                  <a:rPr lang="en-US" altLang="zh-CN" sz="2400" dirty="0">
                    <a:latin typeface="楷体" panose="02010609060101010101" pitchFamily="49" charset="-122"/>
                    <a:ea typeface="楷体" panose="02010609060101010101" pitchFamily="49" charset="-122"/>
                  </a:rPr>
                  <a:t>。</a:t>
                </a:r>
              </a:p>
              <a:p>
                <a:pPr marL="0" indent="0">
                  <a:buNone/>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0" y="764704"/>
                <a:ext cx="9144000" cy="6093296"/>
              </a:xfrm>
              <a:blipFill rotWithShape="1">
                <a:blip r:embed="rId2"/>
                <a:stretch>
                  <a:fillRect l="-1000" t="-11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02091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25413" y="0"/>
            <a:ext cx="8893175" cy="692150"/>
          </a:xfrm>
        </p:spPr>
        <p:txBody>
          <a:bodyPr rtlCol="0">
            <a:normAutofit/>
          </a:bodyPr>
          <a:lstStyle/>
          <a:p>
            <a:pPr eaLnBrk="1" fontAlgn="auto" hangingPunct="1">
              <a:spcAft>
                <a:spcPts val="0"/>
              </a:spcAft>
              <a:defRPr/>
            </a:pPr>
            <a:r>
              <a:rPr lang="en-US" altLang="zh-CN" sz="2800" b="1" dirty="0" err="1" smtClean="0">
                <a:solidFill>
                  <a:schemeClr val="tx2">
                    <a:lumMod val="50000"/>
                  </a:schemeClr>
                </a:solidFill>
                <a:latin typeface="Times New Roman" pitchFamily="18" charset="0"/>
                <a:ea typeface="楷体" pitchFamily="49" charset="-122"/>
                <a:cs typeface="Times New Roman" pitchFamily="18" charset="0"/>
              </a:rPr>
              <a:t>SNI</a:t>
            </a:r>
            <a:r>
              <a:rPr lang="en-US" altLang="zh-CN" sz="2800" b="1" baseline="-25000" dirty="0" err="1" smtClean="0">
                <a:solidFill>
                  <a:schemeClr val="tx2">
                    <a:lumMod val="50000"/>
                  </a:schemeClr>
                </a:solidFill>
                <a:latin typeface="Times New Roman" pitchFamily="18" charset="0"/>
                <a:ea typeface="楷体" pitchFamily="49" charset="-122"/>
                <a:cs typeface="Times New Roman" pitchFamily="18" charset="0"/>
              </a:rPr>
              <a:t>a</a:t>
            </a:r>
            <a:r>
              <a:rPr lang="en-US" altLang="zh-CN" sz="2800" b="1" dirty="0" smtClean="0">
                <a:solidFill>
                  <a:schemeClr val="tx2">
                    <a:lumMod val="50000"/>
                  </a:schemeClr>
                </a:solidFill>
                <a:latin typeface="Times New Roman" pitchFamily="18" charset="0"/>
                <a:ea typeface="楷体" pitchFamily="49" charset="-122"/>
                <a:cs typeface="Times New Roman" pitchFamily="18" charset="0"/>
              </a:rPr>
              <a:t> </a:t>
            </a:r>
            <a:r>
              <a:rPr lang="en-US" altLang="zh-CN" sz="2800" b="1" dirty="0" err="1" smtClean="0">
                <a:solidFill>
                  <a:schemeClr val="tx2">
                    <a:lumMod val="50000"/>
                  </a:schemeClr>
                </a:solidFill>
                <a:latin typeface="Times New Roman" pitchFamily="18" charset="0"/>
                <a:ea typeface="楷体" pitchFamily="49" charset="-122"/>
                <a:cs typeface="Times New Roman" pitchFamily="18" charset="0"/>
              </a:rPr>
              <a:t>作为探</a:t>
            </a:r>
            <a:r>
              <a:rPr lang="en-US" altLang="zh-CN" sz="2800" b="1" baseline="-25000" dirty="0" smtClean="0">
                <a:solidFill>
                  <a:schemeClr val="tx2">
                    <a:lumMod val="50000"/>
                  </a:schemeClr>
                </a:solidFill>
                <a:ea typeface="楷体" pitchFamily="49" charset="-122"/>
              </a:rPr>
              <a:t> </a:t>
            </a:r>
            <a:r>
              <a:rPr lang="en-US" altLang="zh-CN" sz="2800" b="1" dirty="0" err="1" smtClean="0">
                <a:solidFill>
                  <a:schemeClr val="tx2">
                    <a:lumMod val="50000"/>
                  </a:schemeClr>
                </a:solidFill>
                <a:latin typeface="宋体" pitchFamily="2" charset="-122"/>
                <a:ea typeface="楷体" pitchFamily="49" charset="-122"/>
              </a:rPr>
              <a:t>测遥远星系距离的距离标</a:t>
            </a:r>
            <a:r>
              <a:rPr lang="en-US" altLang="zh-CN" sz="2800" b="1" dirty="0">
                <a:solidFill>
                  <a:schemeClr val="tx2">
                    <a:lumMod val="50000"/>
                  </a:schemeClr>
                </a:solidFill>
                <a:latin typeface="楷体" pitchFamily="49" charset="-122"/>
                <a:ea typeface="楷体" pitchFamily="49" charset="-122"/>
              </a:rPr>
              <a:t>(</a:t>
            </a:r>
            <a:r>
              <a:rPr lang="zh-CN" altLang="en-US" sz="2800" b="1" dirty="0" smtClean="0">
                <a:solidFill>
                  <a:schemeClr val="tx2">
                    <a:lumMod val="50000"/>
                  </a:schemeClr>
                </a:solidFill>
                <a:latin typeface="楷体" pitchFamily="49" charset="-122"/>
                <a:ea typeface="楷体" pitchFamily="49" charset="-122"/>
              </a:rPr>
              <a:t>宇宙学意义</a:t>
            </a:r>
            <a:r>
              <a:rPr lang="en-US" altLang="zh-CN" sz="2800" b="1" dirty="0" smtClean="0">
                <a:solidFill>
                  <a:schemeClr val="tx2">
                    <a:lumMod val="50000"/>
                  </a:schemeClr>
                </a:solidFill>
                <a:latin typeface="楷体" pitchFamily="49" charset="-122"/>
                <a:ea typeface="楷体" pitchFamily="49" charset="-122"/>
              </a:rPr>
              <a:t>)</a:t>
            </a:r>
            <a:r>
              <a:rPr lang="en-US" altLang="zh-CN" sz="2800" b="1" dirty="0" smtClean="0">
                <a:solidFill>
                  <a:schemeClr val="tx2">
                    <a:lumMod val="50000"/>
                  </a:schemeClr>
                </a:solidFill>
                <a:latin typeface="宋体" pitchFamily="2" charset="-122"/>
                <a:ea typeface="楷体" pitchFamily="49" charset="-122"/>
              </a:rPr>
              <a:t> </a:t>
            </a:r>
            <a:endParaRPr lang="zh-CN" altLang="en-US" sz="2800" b="1" dirty="0" smtClean="0">
              <a:solidFill>
                <a:schemeClr val="tx2">
                  <a:lumMod val="50000"/>
                </a:schemeClr>
              </a:solidFill>
              <a:ea typeface="楷体" pitchFamily="49" charset="-122"/>
            </a:endParaRPr>
          </a:p>
        </p:txBody>
      </p:sp>
      <p:sp>
        <p:nvSpPr>
          <p:cNvPr id="33795" name="Rectangle 3"/>
          <p:cNvSpPr>
            <a:spLocks noChangeArrowheads="1"/>
          </p:cNvSpPr>
          <p:nvPr/>
        </p:nvSpPr>
        <p:spPr bwMode="auto">
          <a:xfrm>
            <a:off x="-68263" y="765175"/>
            <a:ext cx="9144001" cy="610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lnSpc>
                <a:spcPct val="90000"/>
              </a:lnSpc>
              <a:spcBef>
                <a:spcPts val="0"/>
              </a:spcBef>
              <a:spcAft>
                <a:spcPts val="0"/>
              </a:spcAft>
              <a:defRPr/>
            </a:pPr>
            <a:r>
              <a:rPr lang="en-US" altLang="zh-CN" sz="2400" b="1" dirty="0" err="1">
                <a:solidFill>
                  <a:schemeClr val="accent4">
                    <a:lumMod val="50000"/>
                  </a:schemeClr>
                </a:solidFill>
                <a:latin typeface="Times New Roman" pitchFamily="18" charset="0"/>
                <a:ea typeface="楷体" pitchFamily="49" charset="-122"/>
                <a:cs typeface="Times New Roman" pitchFamily="18" charset="0"/>
              </a:rPr>
              <a:t>SNI</a:t>
            </a:r>
            <a:r>
              <a:rPr lang="en-US" altLang="zh-CN" sz="2400" b="1" baseline="-25000" dirty="0" err="1">
                <a:solidFill>
                  <a:schemeClr val="accent4">
                    <a:lumMod val="50000"/>
                  </a:schemeClr>
                </a:solidFill>
                <a:latin typeface="Times New Roman" pitchFamily="18" charset="0"/>
                <a:ea typeface="楷体" pitchFamily="49" charset="-122"/>
                <a:cs typeface="Times New Roman" pitchFamily="18" charset="0"/>
              </a:rPr>
              <a:t>a</a:t>
            </a:r>
            <a:r>
              <a:rPr lang="en-US" altLang="zh-CN" sz="2400" b="1" baseline="-25000" dirty="0">
                <a:solidFill>
                  <a:schemeClr val="accent4">
                    <a:lumMod val="50000"/>
                  </a:schemeClr>
                </a:solidFill>
                <a:latin typeface="Times New Roman" pitchFamily="18" charset="0"/>
                <a:ea typeface="楷体" pitchFamily="49" charset="-122"/>
                <a:cs typeface="Times New Roman" pitchFamily="18" charset="0"/>
              </a:rPr>
              <a:t> </a:t>
            </a:r>
            <a:r>
              <a:rPr lang="zh-CN" altLang="en-US" sz="2400" b="1" dirty="0">
                <a:solidFill>
                  <a:schemeClr val="accent4">
                    <a:lumMod val="50000"/>
                  </a:schemeClr>
                </a:solidFill>
                <a:latin typeface="Times New Roman" pitchFamily="18" charset="0"/>
                <a:ea typeface="楷体" pitchFamily="49" charset="-122"/>
                <a:cs typeface="Times New Roman" pitchFamily="18" charset="0"/>
              </a:rPr>
              <a:t>光变曲线的重要特征</a:t>
            </a:r>
            <a:r>
              <a:rPr lang="en-US" altLang="zh-CN" sz="2400" b="1" dirty="0">
                <a:solidFill>
                  <a:schemeClr val="accent4">
                    <a:lumMod val="50000"/>
                  </a:schemeClr>
                </a:solidFill>
                <a:latin typeface="Times New Roman" pitchFamily="18" charset="0"/>
                <a:ea typeface="楷体" pitchFamily="49" charset="-122"/>
                <a:cs typeface="Times New Roman" pitchFamily="18" charset="0"/>
              </a:rPr>
              <a:t>:</a:t>
            </a:r>
          </a:p>
          <a:p>
            <a:pPr fontAlgn="auto">
              <a:lnSpc>
                <a:spcPct val="90000"/>
              </a:lnSpc>
              <a:spcBef>
                <a:spcPts val="0"/>
              </a:spcBef>
              <a:spcAft>
                <a:spcPts val="0"/>
              </a:spcAft>
              <a:defRPr/>
            </a:pPr>
            <a:r>
              <a:rPr lang="zh-CN" altLang="en-US" sz="2400" b="1" dirty="0">
                <a:latin typeface="Times New Roman" pitchFamily="18" charset="0"/>
                <a:ea typeface="楷体" pitchFamily="49" charset="-122"/>
                <a:cs typeface="Times New Roman" pitchFamily="18" charset="0"/>
              </a:rPr>
              <a:t>几乎所有的</a:t>
            </a:r>
            <a:r>
              <a:rPr lang="en-US" altLang="zh-CN" sz="2400" b="1" dirty="0" err="1">
                <a:latin typeface="Times New Roman" pitchFamily="18" charset="0"/>
                <a:ea typeface="楷体" pitchFamily="49" charset="-122"/>
                <a:cs typeface="Times New Roman" pitchFamily="18" charset="0"/>
              </a:rPr>
              <a:t>SNI</a:t>
            </a:r>
            <a:r>
              <a:rPr lang="en-US" altLang="zh-CN" sz="2400" b="1" baseline="-25000" dirty="0" err="1">
                <a:latin typeface="Times New Roman" pitchFamily="18" charset="0"/>
                <a:ea typeface="楷体" pitchFamily="49" charset="-122"/>
                <a:cs typeface="Times New Roman" pitchFamily="18" charset="0"/>
              </a:rPr>
              <a:t>a</a:t>
            </a:r>
            <a:r>
              <a:rPr lang="en-US" altLang="zh-CN" sz="2400" b="1" baseline="-25000" dirty="0">
                <a:latin typeface="Times New Roman" pitchFamily="18" charset="0"/>
                <a:ea typeface="楷体" pitchFamily="49" charset="-122"/>
                <a:cs typeface="Times New Roman" pitchFamily="18" charset="0"/>
              </a:rPr>
              <a:t> </a:t>
            </a:r>
            <a:r>
              <a:rPr lang="zh-CN" altLang="en-US" sz="2400" b="1" dirty="0">
                <a:latin typeface="Times New Roman" pitchFamily="18" charset="0"/>
                <a:ea typeface="楷体" pitchFamily="49" charset="-122"/>
                <a:cs typeface="Times New Roman" pitchFamily="18" charset="0"/>
              </a:rPr>
              <a:t>光变曲线形状以及光谱都非常相似</a:t>
            </a:r>
          </a:p>
          <a:p>
            <a:pPr fontAlgn="auto">
              <a:lnSpc>
                <a:spcPct val="90000"/>
              </a:lnSpc>
              <a:spcBef>
                <a:spcPts val="0"/>
              </a:spcBef>
              <a:spcAft>
                <a:spcPts val="0"/>
              </a:spcAft>
              <a:defRPr/>
            </a:pPr>
            <a:r>
              <a:rPr lang="zh-CN" altLang="en-US" sz="2400" b="1" dirty="0">
                <a:latin typeface="Times New Roman" pitchFamily="18" charset="0"/>
                <a:ea typeface="楷体" pitchFamily="49" charset="-122"/>
                <a:cs typeface="Times New Roman" pitchFamily="18" charset="0"/>
              </a:rPr>
              <a:t>观测发现所有的</a:t>
            </a:r>
            <a:r>
              <a:rPr lang="en-US" altLang="zh-CN" sz="2400" b="1" dirty="0" err="1">
                <a:latin typeface="Times New Roman" pitchFamily="18" charset="0"/>
                <a:ea typeface="楷体" pitchFamily="49" charset="-122"/>
                <a:cs typeface="Times New Roman" pitchFamily="18" charset="0"/>
              </a:rPr>
              <a:t>SNI</a:t>
            </a:r>
            <a:r>
              <a:rPr lang="en-US" altLang="zh-CN" sz="2400" b="1" baseline="-25000" dirty="0" err="1">
                <a:latin typeface="Times New Roman" pitchFamily="18" charset="0"/>
                <a:ea typeface="楷体" pitchFamily="49" charset="-122"/>
                <a:cs typeface="Times New Roman" pitchFamily="18" charset="0"/>
              </a:rPr>
              <a:t>a</a:t>
            </a:r>
            <a:r>
              <a:rPr lang="zh-CN" altLang="en-US" sz="2400" b="1" dirty="0">
                <a:latin typeface="Times New Roman" pitchFamily="18" charset="0"/>
                <a:ea typeface="楷体" pitchFamily="49" charset="-122"/>
                <a:cs typeface="Times New Roman" pitchFamily="18" charset="0"/>
              </a:rPr>
              <a:t>在光极大时的绝对星等都相近</a:t>
            </a:r>
            <a:r>
              <a:rPr lang="en-US" altLang="zh-CN" sz="2400" b="1" dirty="0">
                <a:latin typeface="Times New Roman" pitchFamily="18" charset="0"/>
                <a:ea typeface="楷体" pitchFamily="49" charset="-122"/>
                <a:cs typeface="Times New Roman" pitchFamily="18" charset="0"/>
              </a:rPr>
              <a:t>:</a:t>
            </a:r>
            <a:r>
              <a:rPr lang="zh-CN" altLang="en-US" sz="2400" b="1" dirty="0">
                <a:solidFill>
                  <a:schemeClr val="accent2"/>
                </a:solidFill>
                <a:latin typeface="Times New Roman" pitchFamily="18" charset="0"/>
                <a:ea typeface="楷体" pitchFamily="49" charset="-122"/>
                <a:cs typeface="Times New Roman" pitchFamily="18" charset="0"/>
              </a:rPr>
              <a:t>标准烛光</a:t>
            </a:r>
          </a:p>
          <a:p>
            <a:pPr fontAlgn="auto">
              <a:lnSpc>
                <a:spcPct val="90000"/>
              </a:lnSpc>
              <a:spcBef>
                <a:spcPts val="0"/>
              </a:spcBef>
              <a:spcAft>
                <a:spcPts val="0"/>
              </a:spcAft>
              <a:defRPr/>
            </a:pPr>
            <a:r>
              <a:rPr lang="zh-CN" altLang="en-US" sz="2400" b="1" dirty="0">
                <a:latin typeface="Times New Roman" pitchFamily="18" charset="0"/>
                <a:ea typeface="楷体" pitchFamily="49" charset="-122"/>
                <a:cs typeface="Times New Roman" pitchFamily="18" charset="0"/>
              </a:rPr>
              <a:t>  </a:t>
            </a:r>
            <a:r>
              <a:rPr lang="en-US" altLang="zh-CN" sz="2400" b="1" i="1" dirty="0">
                <a:latin typeface="Times New Roman" pitchFamily="18" charset="0"/>
                <a:ea typeface="楷体" pitchFamily="49" charset="-122"/>
                <a:cs typeface="Times New Roman" pitchFamily="18" charset="0"/>
              </a:rPr>
              <a:t>M</a:t>
            </a:r>
            <a:r>
              <a:rPr lang="zh-CN" altLang="en-US" sz="2400" b="1" i="1" baseline="-25000" dirty="0">
                <a:latin typeface="Times New Roman" pitchFamily="18" charset="0"/>
                <a:ea typeface="楷体" pitchFamily="49" charset="-122"/>
                <a:cs typeface="Times New Roman" pitchFamily="18" charset="0"/>
              </a:rPr>
              <a:t>绝对星等</a:t>
            </a:r>
            <a:r>
              <a:rPr lang="zh-CN" altLang="en-US" sz="2400" b="1" i="1" dirty="0">
                <a:latin typeface="Times New Roman" pitchFamily="18" charset="0"/>
                <a:ea typeface="楷体" pitchFamily="49" charset="-122"/>
                <a:cs typeface="Times New Roman" pitchFamily="18" charset="0"/>
              </a:rPr>
              <a:t>  </a:t>
            </a:r>
            <a:r>
              <a:rPr lang="zh-CN" altLang="en-US" sz="2400" b="1" i="1" dirty="0">
                <a:latin typeface="Times New Roman" pitchFamily="18" charset="0"/>
                <a:ea typeface="楷体" pitchFamily="49" charset="-122"/>
                <a:cs typeface="Times New Roman" pitchFamily="18" charset="0"/>
                <a:sym typeface="Symbol" pitchFamily="18" charset="2"/>
              </a:rPr>
              <a:t></a:t>
            </a:r>
            <a:r>
              <a:rPr lang="zh-CN" altLang="en-US" sz="2400" b="1" i="1" dirty="0">
                <a:latin typeface="Times New Roman" pitchFamily="18" charset="0"/>
                <a:ea typeface="楷体" pitchFamily="49" charset="-122"/>
                <a:cs typeface="Times New Roman" pitchFamily="18" charset="0"/>
                <a:sym typeface="Math1"/>
              </a:rPr>
              <a:t>  </a:t>
            </a:r>
            <a:r>
              <a:rPr lang="en-US" altLang="zh-CN" sz="2400" b="1" i="1" dirty="0">
                <a:latin typeface="Times New Roman" pitchFamily="18" charset="0"/>
                <a:ea typeface="楷体" pitchFamily="49" charset="-122"/>
                <a:cs typeface="Times New Roman" pitchFamily="18" charset="0"/>
                <a:sym typeface="Math1"/>
              </a:rPr>
              <a:t>- 18</a:t>
            </a:r>
            <a:r>
              <a:rPr lang="en-US" altLang="zh-CN" sz="2400" b="1" i="1" baseline="30000" dirty="0">
                <a:latin typeface="Times New Roman" pitchFamily="18" charset="0"/>
                <a:ea typeface="楷体" pitchFamily="49" charset="-122"/>
                <a:cs typeface="Times New Roman" pitchFamily="18" charset="0"/>
                <a:sym typeface="Math1"/>
              </a:rPr>
              <a:t>m</a:t>
            </a:r>
            <a:r>
              <a:rPr lang="en-US" altLang="zh-CN" sz="2400" b="1" i="1" dirty="0">
                <a:latin typeface="Times New Roman" pitchFamily="18" charset="0"/>
                <a:ea typeface="楷体" pitchFamily="49" charset="-122"/>
                <a:cs typeface="Times New Roman" pitchFamily="18" charset="0"/>
                <a:sym typeface="Math1"/>
              </a:rPr>
              <a:t> – 20</a:t>
            </a:r>
            <a:r>
              <a:rPr lang="en-US" altLang="zh-CN" sz="2400" b="1" i="1" baseline="30000" dirty="0">
                <a:latin typeface="Times New Roman" pitchFamily="18" charset="0"/>
                <a:ea typeface="楷体" pitchFamily="49" charset="-122"/>
                <a:cs typeface="Times New Roman" pitchFamily="18" charset="0"/>
                <a:sym typeface="Math1"/>
              </a:rPr>
              <a:t>m </a:t>
            </a:r>
            <a:r>
              <a:rPr lang="en-US" altLang="zh-CN" sz="2400" b="1" dirty="0">
                <a:latin typeface="Times New Roman" pitchFamily="18" charset="0"/>
                <a:ea typeface="楷体" pitchFamily="49" charset="-122"/>
                <a:cs typeface="Times New Roman" pitchFamily="18" charset="0"/>
                <a:sym typeface="Math1"/>
              </a:rPr>
              <a:t>;        M</a:t>
            </a:r>
            <a:r>
              <a:rPr lang="zh-CN" altLang="en-US" sz="2400" b="1" baseline="-25000" dirty="0">
                <a:latin typeface="Times New Roman" pitchFamily="18" charset="0"/>
                <a:ea typeface="楷体" pitchFamily="49" charset="-122"/>
                <a:cs typeface="Times New Roman" pitchFamily="18" charset="0"/>
              </a:rPr>
              <a:t>绝对</a:t>
            </a:r>
            <a:r>
              <a:rPr lang="en-US" altLang="zh-CN" sz="2400" b="1" baseline="-25000" dirty="0">
                <a:latin typeface="Times New Roman" pitchFamily="18" charset="0"/>
                <a:ea typeface="楷体" pitchFamily="49" charset="-122"/>
                <a:cs typeface="Times New Roman" pitchFamily="18" charset="0"/>
              </a:rPr>
              <a:t>(</a:t>
            </a:r>
            <a:r>
              <a:rPr lang="en-US" altLang="zh-CN" sz="2400" b="1" i="1" baseline="-25000" dirty="0">
                <a:latin typeface="Times New Roman" pitchFamily="18" charset="0"/>
                <a:ea typeface="楷体" pitchFamily="49" charset="-122"/>
                <a:cs typeface="Times New Roman" pitchFamily="18" charset="0"/>
              </a:rPr>
              <a:t>热</a:t>
            </a:r>
            <a:r>
              <a:rPr lang="en-US" altLang="zh-CN" sz="2400" b="1" baseline="-25000" dirty="0">
                <a:latin typeface="Times New Roman" pitchFamily="18" charset="0"/>
                <a:ea typeface="楷体" pitchFamily="49" charset="-122"/>
                <a:cs typeface="Times New Roman" pitchFamily="18" charset="0"/>
              </a:rPr>
              <a:t>)</a:t>
            </a:r>
            <a:r>
              <a:rPr lang="zh-CN" altLang="en-US" sz="2400" b="1" baseline="-25000" dirty="0">
                <a:latin typeface="Times New Roman" pitchFamily="18" charset="0"/>
                <a:ea typeface="楷体" pitchFamily="49" charset="-122"/>
                <a:cs typeface="Times New Roman" pitchFamily="18" charset="0"/>
              </a:rPr>
              <a:t>星等</a:t>
            </a:r>
            <a:r>
              <a:rPr lang="zh-CN" altLang="en-US" sz="2400" b="1" dirty="0">
                <a:latin typeface="Times New Roman" pitchFamily="18" charset="0"/>
                <a:ea typeface="楷体" pitchFamily="49" charset="-122"/>
                <a:cs typeface="Times New Roman" pitchFamily="18" charset="0"/>
              </a:rPr>
              <a:t> </a:t>
            </a:r>
            <a:r>
              <a:rPr lang="en-US" altLang="zh-CN" sz="2400" b="1" dirty="0">
                <a:latin typeface="Times New Roman" pitchFamily="18" charset="0"/>
                <a:ea typeface="楷体" pitchFamily="49" charset="-122"/>
                <a:cs typeface="Times New Roman" pitchFamily="18" charset="0"/>
                <a:sym typeface="Math1"/>
              </a:rPr>
              <a:t>= -2.5 log</a:t>
            </a:r>
            <a:r>
              <a:rPr lang="en-US" altLang="zh-CN" sz="2400" b="1" baseline="-25000" dirty="0">
                <a:latin typeface="Times New Roman" pitchFamily="18" charset="0"/>
                <a:ea typeface="楷体" pitchFamily="49" charset="-122"/>
                <a:cs typeface="Times New Roman" pitchFamily="18" charset="0"/>
                <a:sym typeface="Math1"/>
              </a:rPr>
              <a:t>10 </a:t>
            </a:r>
            <a:r>
              <a:rPr lang="en-US" altLang="zh-CN" sz="2400" b="1" dirty="0">
                <a:latin typeface="Times New Roman" pitchFamily="18" charset="0"/>
                <a:ea typeface="楷体" pitchFamily="49" charset="-122"/>
                <a:cs typeface="Times New Roman" pitchFamily="18" charset="0"/>
                <a:sym typeface="Math1"/>
              </a:rPr>
              <a:t>L </a:t>
            </a:r>
            <a:r>
              <a:rPr lang="en-US" altLang="zh-CN" sz="2400" b="1" dirty="0">
                <a:latin typeface="Times New Roman" pitchFamily="18" charset="0"/>
                <a:ea typeface="楷体" pitchFamily="49" charset="-122"/>
                <a:cs typeface="Times New Roman" pitchFamily="18" charset="0"/>
              </a:rPr>
              <a:t>  </a:t>
            </a:r>
          </a:p>
          <a:p>
            <a:pPr fontAlgn="auto">
              <a:lnSpc>
                <a:spcPct val="90000"/>
              </a:lnSpc>
              <a:spcBef>
                <a:spcPts val="0"/>
              </a:spcBef>
              <a:spcAft>
                <a:spcPts val="0"/>
              </a:spcAft>
              <a:defRPr/>
            </a:pPr>
            <a:r>
              <a:rPr lang="zh-CN" altLang="en-US" sz="2400" b="1" dirty="0">
                <a:latin typeface="Times New Roman" pitchFamily="18" charset="0"/>
                <a:ea typeface="楷体" pitchFamily="49" charset="-122"/>
                <a:cs typeface="Times New Roman" pitchFamily="18" charset="0"/>
              </a:rPr>
              <a:t>即 所有的</a:t>
            </a:r>
            <a:r>
              <a:rPr lang="en-US" altLang="zh-CN" sz="2400" b="1" dirty="0">
                <a:latin typeface="Times New Roman" pitchFamily="18" charset="0"/>
                <a:ea typeface="楷体" pitchFamily="49" charset="-122"/>
                <a:cs typeface="Times New Roman" pitchFamily="18" charset="0"/>
              </a:rPr>
              <a:t>SN </a:t>
            </a:r>
            <a:r>
              <a:rPr lang="en-US" altLang="zh-CN" sz="2400" b="1" dirty="0" err="1">
                <a:latin typeface="Times New Roman" pitchFamily="18" charset="0"/>
                <a:ea typeface="楷体" pitchFamily="49" charset="-122"/>
                <a:cs typeface="Times New Roman" pitchFamily="18" charset="0"/>
              </a:rPr>
              <a:t>I</a:t>
            </a:r>
            <a:r>
              <a:rPr lang="en-US" altLang="zh-CN" sz="2400" b="1" baseline="-25000" dirty="0" err="1">
                <a:latin typeface="Times New Roman" pitchFamily="18" charset="0"/>
                <a:ea typeface="楷体" pitchFamily="49" charset="-122"/>
                <a:cs typeface="Times New Roman" pitchFamily="18" charset="0"/>
              </a:rPr>
              <a:t>a</a:t>
            </a:r>
            <a:r>
              <a:rPr lang="zh-CN" altLang="en-US" sz="2400" b="1" dirty="0">
                <a:latin typeface="Times New Roman" pitchFamily="18" charset="0"/>
                <a:ea typeface="楷体" pitchFamily="49" charset="-122"/>
                <a:cs typeface="Times New Roman" pitchFamily="18" charset="0"/>
              </a:rPr>
              <a:t>在光极大时的光度</a:t>
            </a:r>
            <a:r>
              <a:rPr lang="en-US" altLang="zh-CN" sz="2400" b="1" dirty="0">
                <a:latin typeface="Times New Roman" pitchFamily="18" charset="0"/>
                <a:ea typeface="楷体" pitchFamily="49" charset="-122"/>
                <a:cs typeface="Times New Roman" pitchFamily="18" charset="0"/>
              </a:rPr>
              <a:t>(L)</a:t>
            </a:r>
            <a:r>
              <a:rPr lang="zh-CN" altLang="en-US" sz="2400" b="1" dirty="0">
                <a:latin typeface="Times New Roman" pitchFamily="18" charset="0"/>
                <a:ea typeface="楷体" pitchFamily="49" charset="-122"/>
                <a:cs typeface="Times New Roman" pitchFamily="18" charset="0"/>
              </a:rPr>
              <a:t>都几乎相等。</a:t>
            </a:r>
          </a:p>
          <a:p>
            <a:pPr fontAlgn="auto">
              <a:lnSpc>
                <a:spcPct val="90000"/>
              </a:lnSpc>
              <a:spcBef>
                <a:spcPts val="0"/>
              </a:spcBef>
              <a:spcAft>
                <a:spcPts val="0"/>
              </a:spcAft>
              <a:defRPr/>
            </a:pPr>
            <a:r>
              <a:rPr lang="zh-CN" altLang="en-US" sz="2400" b="1" dirty="0">
                <a:latin typeface="Times New Roman" pitchFamily="18" charset="0"/>
                <a:ea typeface="楷体" pitchFamily="49" charset="-122"/>
                <a:cs typeface="Times New Roman" pitchFamily="18" charset="0"/>
              </a:rPr>
              <a:t>原因</a:t>
            </a:r>
            <a:r>
              <a:rPr lang="en-US" altLang="zh-CN" sz="2400" b="1" dirty="0">
                <a:latin typeface="Times New Roman" pitchFamily="18" charset="0"/>
                <a:ea typeface="楷体" pitchFamily="49" charset="-122"/>
                <a:cs typeface="Times New Roman" pitchFamily="18" charset="0"/>
              </a:rPr>
              <a:t>:</a:t>
            </a:r>
            <a:r>
              <a:rPr lang="zh-CN" altLang="en-US" sz="2400" b="1" dirty="0">
                <a:latin typeface="Times New Roman" pitchFamily="18" charset="0"/>
                <a:ea typeface="楷体" pitchFamily="49" charset="-122"/>
                <a:cs typeface="Times New Roman" pitchFamily="18" charset="0"/>
              </a:rPr>
              <a:t>所有的</a:t>
            </a:r>
            <a:r>
              <a:rPr lang="en-US" altLang="zh-CN" sz="2400" b="1" dirty="0" err="1">
                <a:latin typeface="Times New Roman" pitchFamily="18" charset="0"/>
                <a:ea typeface="楷体" pitchFamily="49" charset="-122"/>
                <a:cs typeface="Times New Roman" pitchFamily="18" charset="0"/>
              </a:rPr>
              <a:t>SNI</a:t>
            </a:r>
            <a:r>
              <a:rPr lang="en-US" altLang="zh-CN" sz="2400" b="1" baseline="-25000" dirty="0" err="1">
                <a:latin typeface="Times New Roman" pitchFamily="18" charset="0"/>
                <a:ea typeface="楷体" pitchFamily="49" charset="-122"/>
                <a:cs typeface="Times New Roman" pitchFamily="18" charset="0"/>
              </a:rPr>
              <a:t>a</a:t>
            </a:r>
            <a:r>
              <a:rPr lang="en-US" altLang="zh-CN" sz="2400" b="1" baseline="-25000" dirty="0">
                <a:latin typeface="Times New Roman" pitchFamily="18" charset="0"/>
                <a:ea typeface="楷体" pitchFamily="49" charset="-122"/>
                <a:cs typeface="Times New Roman" pitchFamily="18" charset="0"/>
              </a:rPr>
              <a:t> </a:t>
            </a:r>
            <a:r>
              <a:rPr lang="zh-CN" altLang="en-US" sz="2400" b="1" dirty="0">
                <a:latin typeface="Times New Roman" pitchFamily="18" charset="0"/>
                <a:ea typeface="楷体" pitchFamily="49" charset="-122"/>
                <a:cs typeface="Times New Roman" pitchFamily="18" charset="0"/>
              </a:rPr>
              <a:t>都被认为是密近双星中是当吸积白矮星的质量增长哥</a:t>
            </a:r>
            <a:r>
              <a:rPr lang="en-US" altLang="zh-CN" sz="2400" b="1" dirty="0">
                <a:solidFill>
                  <a:schemeClr val="tx2"/>
                </a:solidFill>
                <a:latin typeface="Times New Roman" pitchFamily="18" charset="0"/>
                <a:ea typeface="楷体" pitchFamily="49" charset="-122"/>
                <a:cs typeface="Times New Roman" pitchFamily="18" charset="0"/>
              </a:rPr>
              <a:t>Chandrasekhar</a:t>
            </a:r>
            <a:r>
              <a:rPr lang="zh-CN" altLang="en-US" sz="2400" b="1" dirty="0">
                <a:solidFill>
                  <a:schemeClr val="tx2"/>
                </a:solidFill>
                <a:latin typeface="Times New Roman" pitchFamily="18" charset="0"/>
                <a:ea typeface="楷体" pitchFamily="49" charset="-122"/>
                <a:cs typeface="Times New Roman" pitchFamily="18" charset="0"/>
              </a:rPr>
              <a:t>临界质量  </a:t>
            </a:r>
            <a:r>
              <a:rPr lang="en-US" altLang="zh-CN" sz="2400" b="1" dirty="0" err="1">
                <a:solidFill>
                  <a:schemeClr val="tx2"/>
                </a:solidFill>
                <a:latin typeface="Times New Roman" pitchFamily="18" charset="0"/>
                <a:ea typeface="楷体" pitchFamily="49" charset="-122"/>
                <a:cs typeface="Times New Roman" pitchFamily="18" charset="0"/>
              </a:rPr>
              <a:t>M</a:t>
            </a:r>
            <a:r>
              <a:rPr lang="en-US" altLang="zh-CN" sz="2400" b="1" baseline="-25000" dirty="0" err="1">
                <a:solidFill>
                  <a:schemeClr val="tx2"/>
                </a:solidFill>
                <a:latin typeface="Times New Roman" pitchFamily="18" charset="0"/>
                <a:ea typeface="楷体" pitchFamily="49" charset="-122"/>
                <a:cs typeface="Times New Roman" pitchFamily="18" charset="0"/>
              </a:rPr>
              <a:t>ch</a:t>
            </a:r>
            <a:r>
              <a:rPr lang="en-US" altLang="zh-CN" sz="2400" b="1" dirty="0">
                <a:solidFill>
                  <a:schemeClr val="tx2"/>
                </a:solidFill>
                <a:latin typeface="Times New Roman" pitchFamily="18" charset="0"/>
                <a:ea typeface="楷体" pitchFamily="49" charset="-122"/>
                <a:cs typeface="Times New Roman" pitchFamily="18" charset="0"/>
              </a:rPr>
              <a:t>= 1.38</a:t>
            </a:r>
            <a:r>
              <a:rPr lang="en-US" altLang="zh-CN" sz="2400" b="1" baseline="30000" dirty="0">
                <a:solidFill>
                  <a:schemeClr val="tx2"/>
                </a:solidFill>
                <a:latin typeface="Times New Roman" pitchFamily="18" charset="0"/>
                <a:ea typeface="楷体" pitchFamily="49" charset="-122"/>
                <a:cs typeface="Times New Roman" pitchFamily="18" charset="0"/>
              </a:rPr>
              <a:t> </a:t>
            </a:r>
            <a:r>
              <a:rPr lang="en-US" altLang="zh-CN" sz="2400" b="1" dirty="0">
                <a:latin typeface="Times New Roman" pitchFamily="18" charset="0"/>
                <a:ea typeface="楷体" pitchFamily="49" charset="-122"/>
                <a:cs typeface="Times New Roman" pitchFamily="18" charset="0"/>
              </a:rPr>
              <a:t>M</a:t>
            </a:r>
            <a:r>
              <a:rPr lang="en-US" altLang="zh-CN" sz="2400" b="1" baseline="-30000" dirty="0">
                <a:latin typeface="Times New Roman" pitchFamily="18" charset="0"/>
                <a:ea typeface="楷体" pitchFamily="49" charset="-122"/>
                <a:cs typeface="Times New Roman" pitchFamily="18" charset="0"/>
              </a:rPr>
              <a:t>⊙</a:t>
            </a:r>
            <a:r>
              <a:rPr lang="zh-CN" altLang="en-US" sz="2400" b="1" dirty="0">
                <a:latin typeface="Times New Roman" pitchFamily="18" charset="0"/>
                <a:ea typeface="楷体" pitchFamily="49" charset="-122"/>
                <a:cs typeface="Times New Roman" pitchFamily="18" charset="0"/>
              </a:rPr>
              <a:t>条件下呈现爆发。引力束缚能相同。反映了它们爆炸时热核燃烧性质及爆燃</a:t>
            </a:r>
            <a:r>
              <a:rPr lang="en-US" altLang="zh-CN" sz="2400" b="1" dirty="0">
                <a:latin typeface="Times New Roman" pitchFamily="18" charset="0"/>
                <a:ea typeface="楷体" pitchFamily="49" charset="-122"/>
                <a:cs typeface="Times New Roman" pitchFamily="18" charset="0"/>
              </a:rPr>
              <a:t>(</a:t>
            </a:r>
            <a:r>
              <a:rPr lang="zh-CN" altLang="en-US" sz="2400" b="1" dirty="0">
                <a:latin typeface="Times New Roman" pitchFamily="18" charset="0"/>
                <a:ea typeface="楷体" pitchFamily="49" charset="-122"/>
                <a:cs typeface="Times New Roman" pitchFamily="18" charset="0"/>
              </a:rPr>
              <a:t>爆轰</a:t>
            </a:r>
            <a:r>
              <a:rPr lang="en-US" altLang="zh-CN" sz="2400" b="1" dirty="0">
                <a:latin typeface="Times New Roman" pitchFamily="18" charset="0"/>
                <a:ea typeface="楷体" pitchFamily="49" charset="-122"/>
                <a:cs typeface="Times New Roman" pitchFamily="18" charset="0"/>
              </a:rPr>
              <a:t>)</a:t>
            </a:r>
            <a:r>
              <a:rPr lang="zh-CN" altLang="en-US" sz="2400" b="1" dirty="0">
                <a:latin typeface="Times New Roman" pitchFamily="18" charset="0"/>
                <a:ea typeface="楷体" pitchFamily="49" charset="-122"/>
                <a:cs typeface="Times New Roman" pitchFamily="18" charset="0"/>
              </a:rPr>
              <a:t>波传播性质相近。推测</a:t>
            </a:r>
            <a:r>
              <a:rPr lang="en-US" altLang="zh-CN" sz="2400" b="1" dirty="0">
                <a:latin typeface="Times New Roman" pitchFamily="18" charset="0"/>
                <a:ea typeface="楷体" pitchFamily="49" charset="-122"/>
                <a:cs typeface="Times New Roman" pitchFamily="18" charset="0"/>
              </a:rPr>
              <a:t>:</a:t>
            </a:r>
            <a:endParaRPr lang="zh-CN" altLang="en-US" sz="2400" b="1" dirty="0">
              <a:latin typeface="Times New Roman" pitchFamily="18" charset="0"/>
              <a:ea typeface="楷体" pitchFamily="49" charset="-122"/>
              <a:cs typeface="Times New Roman" pitchFamily="18" charset="0"/>
            </a:endParaRPr>
          </a:p>
          <a:p>
            <a:pPr fontAlgn="auto">
              <a:lnSpc>
                <a:spcPct val="90000"/>
              </a:lnSpc>
              <a:spcBef>
                <a:spcPts val="0"/>
              </a:spcBef>
              <a:spcAft>
                <a:spcPts val="0"/>
              </a:spcAft>
              <a:defRPr/>
            </a:pPr>
            <a:r>
              <a:rPr lang="zh-CN" altLang="en-US" sz="2400" b="1" dirty="0">
                <a:latin typeface="Times New Roman" pitchFamily="18" charset="0"/>
                <a:ea typeface="楷体" pitchFamily="49" charset="-122"/>
                <a:cs typeface="Times New Roman" pitchFamily="18" charset="0"/>
              </a:rPr>
              <a:t>   →  光极大时光度值是一个确定值</a:t>
            </a:r>
          </a:p>
          <a:p>
            <a:pPr marL="342900" indent="-342900" fontAlgn="auto">
              <a:lnSpc>
                <a:spcPct val="90000"/>
              </a:lnSpc>
              <a:spcBef>
                <a:spcPts val="0"/>
              </a:spcBef>
              <a:spcAft>
                <a:spcPts val="0"/>
              </a:spcAft>
              <a:defRPr/>
            </a:pPr>
            <a:r>
              <a:rPr lang="en-US" altLang="zh-CN" b="1" dirty="0" err="1">
                <a:latin typeface="Times New Roman" pitchFamily="18" charset="0"/>
                <a:ea typeface="楷体" pitchFamily="49" charset="-122"/>
                <a:cs typeface="Times New Roman" pitchFamily="18" charset="0"/>
              </a:rPr>
              <a:t>SNI</a:t>
            </a:r>
            <a:r>
              <a:rPr lang="en-US" altLang="zh-CN" b="1" baseline="-25000" dirty="0" err="1">
                <a:latin typeface="Times New Roman" pitchFamily="18" charset="0"/>
                <a:ea typeface="楷体" pitchFamily="49" charset="-122"/>
                <a:cs typeface="Times New Roman" pitchFamily="18" charset="0"/>
              </a:rPr>
              <a:t>a</a:t>
            </a:r>
            <a:r>
              <a:rPr lang="en-US" altLang="zh-CN" b="1" dirty="0">
                <a:latin typeface="Times New Roman" pitchFamily="18" charset="0"/>
                <a:ea typeface="楷体" pitchFamily="49" charset="-122"/>
                <a:cs typeface="Times New Roman" pitchFamily="18" charset="0"/>
              </a:rPr>
              <a:t> </a:t>
            </a:r>
            <a:r>
              <a:rPr lang="zh-CN" altLang="en-US" sz="2400" b="1" dirty="0">
                <a:latin typeface="Times New Roman" pitchFamily="18" charset="0"/>
                <a:ea typeface="楷体" pitchFamily="49" charset="-122"/>
                <a:cs typeface="Times New Roman" pitchFamily="18" charset="0"/>
              </a:rPr>
              <a:t>距离的确定</a:t>
            </a:r>
            <a:r>
              <a:rPr lang="en-US" altLang="zh-CN" sz="2400" b="1" dirty="0">
                <a:latin typeface="Times New Roman" pitchFamily="18" charset="0"/>
                <a:ea typeface="楷体" pitchFamily="49" charset="-122"/>
                <a:cs typeface="Times New Roman" pitchFamily="18" charset="0"/>
              </a:rPr>
              <a:t>:</a:t>
            </a:r>
          </a:p>
          <a:p>
            <a:pPr marL="342900" indent="-342900" fontAlgn="auto">
              <a:lnSpc>
                <a:spcPct val="90000"/>
              </a:lnSpc>
              <a:spcBef>
                <a:spcPts val="0"/>
              </a:spcBef>
              <a:spcAft>
                <a:spcPts val="0"/>
              </a:spcAft>
              <a:defRPr/>
            </a:pPr>
            <a:r>
              <a:rPr lang="en-US" altLang="zh-CN" sz="2400" b="1" dirty="0">
                <a:latin typeface="Times New Roman" pitchFamily="18" charset="0"/>
                <a:ea typeface="楷体" pitchFamily="49" charset="-122"/>
                <a:cs typeface="Times New Roman" pitchFamily="18" charset="0"/>
              </a:rPr>
              <a:t>M</a:t>
            </a:r>
            <a:r>
              <a:rPr lang="zh-CN" altLang="en-US" sz="2400" b="1" baseline="-25000" dirty="0">
                <a:latin typeface="Times New Roman" pitchFamily="18" charset="0"/>
                <a:ea typeface="楷体" pitchFamily="49" charset="-122"/>
                <a:cs typeface="Times New Roman" pitchFamily="18" charset="0"/>
              </a:rPr>
              <a:t>绝对星等</a:t>
            </a:r>
            <a:r>
              <a:rPr lang="zh-CN" altLang="en-US" sz="2400" b="1" dirty="0">
                <a:latin typeface="Times New Roman" pitchFamily="18" charset="0"/>
                <a:ea typeface="楷体" pitchFamily="49" charset="-122"/>
                <a:cs typeface="Times New Roman" pitchFamily="18" charset="0"/>
              </a:rPr>
              <a:t> </a:t>
            </a:r>
            <a:r>
              <a:rPr lang="en-US" altLang="zh-CN" sz="2400" b="1" dirty="0">
                <a:latin typeface="Times New Roman" pitchFamily="18" charset="0"/>
                <a:ea typeface="楷体" pitchFamily="49" charset="-122"/>
                <a:cs typeface="Times New Roman" pitchFamily="18" charset="0"/>
              </a:rPr>
              <a:t>= m + 5 – 5log D(pc) – A  + K </a:t>
            </a:r>
          </a:p>
          <a:p>
            <a:pPr marL="342900" indent="-342900" fontAlgn="auto">
              <a:lnSpc>
                <a:spcPct val="90000"/>
              </a:lnSpc>
              <a:spcBef>
                <a:spcPts val="0"/>
              </a:spcBef>
              <a:spcAft>
                <a:spcPts val="0"/>
              </a:spcAft>
              <a:defRPr/>
            </a:pPr>
            <a:r>
              <a:rPr lang="en-US" altLang="zh-CN" sz="2400" b="1" dirty="0">
                <a:latin typeface="Times New Roman" pitchFamily="18" charset="0"/>
                <a:ea typeface="楷体" pitchFamily="49" charset="-122"/>
                <a:cs typeface="Times New Roman" pitchFamily="18" charset="0"/>
              </a:rPr>
              <a:t>A: </a:t>
            </a:r>
            <a:r>
              <a:rPr lang="zh-CN" altLang="en-US" sz="2400" b="1" dirty="0">
                <a:latin typeface="Times New Roman" pitchFamily="18" charset="0"/>
                <a:ea typeface="楷体" pitchFamily="49" charset="-122"/>
                <a:cs typeface="Times New Roman" pitchFamily="18" charset="0"/>
              </a:rPr>
              <a:t>星际消光（使视星等变暗）</a:t>
            </a:r>
            <a:endParaRPr lang="en-US" altLang="zh-CN" sz="2400" b="1" dirty="0">
              <a:latin typeface="Times New Roman" pitchFamily="18" charset="0"/>
              <a:ea typeface="楷体" pitchFamily="49" charset="-122"/>
              <a:cs typeface="Times New Roman" pitchFamily="18" charset="0"/>
            </a:endParaRPr>
          </a:p>
          <a:p>
            <a:pPr marL="342900" indent="-342900" fontAlgn="auto">
              <a:lnSpc>
                <a:spcPct val="90000"/>
              </a:lnSpc>
              <a:spcBef>
                <a:spcPts val="0"/>
              </a:spcBef>
              <a:spcAft>
                <a:spcPts val="0"/>
              </a:spcAft>
              <a:defRPr/>
            </a:pPr>
            <a:r>
              <a:rPr lang="en-US" altLang="zh-CN" sz="2400" b="1" dirty="0">
                <a:latin typeface="Times New Roman" pitchFamily="18" charset="0"/>
                <a:ea typeface="楷体" pitchFamily="49" charset="-122"/>
                <a:cs typeface="Times New Roman" pitchFamily="18" charset="0"/>
              </a:rPr>
              <a:t> K:</a:t>
            </a:r>
            <a:r>
              <a:rPr lang="zh-CN" altLang="en-US" sz="2400" b="1" dirty="0">
                <a:latin typeface="Times New Roman" pitchFamily="18" charset="0"/>
                <a:ea typeface="楷体" pitchFamily="49" charset="-122"/>
                <a:cs typeface="Times New Roman" pitchFamily="18" charset="0"/>
              </a:rPr>
              <a:t>星系红移引起的视亮度变化</a:t>
            </a:r>
          </a:p>
          <a:p>
            <a:pPr marL="342900" indent="-342900" fontAlgn="auto">
              <a:lnSpc>
                <a:spcPct val="90000"/>
              </a:lnSpc>
              <a:spcBef>
                <a:spcPts val="0"/>
              </a:spcBef>
              <a:spcAft>
                <a:spcPts val="0"/>
              </a:spcAft>
              <a:defRPr/>
            </a:pPr>
            <a:r>
              <a:rPr lang="zh-CN" altLang="en-US" sz="2400" b="1" dirty="0">
                <a:latin typeface="Times New Roman" pitchFamily="18" charset="0"/>
                <a:ea typeface="楷体" pitchFamily="49" charset="-122"/>
                <a:cs typeface="Times New Roman" pitchFamily="18" charset="0"/>
              </a:rPr>
              <a:t>从</a:t>
            </a:r>
            <a:r>
              <a:rPr lang="en-US" altLang="zh-CN" sz="2400" b="1" dirty="0" err="1">
                <a:latin typeface="Times New Roman" pitchFamily="18" charset="0"/>
                <a:ea typeface="楷体" pitchFamily="49" charset="-122"/>
                <a:cs typeface="Times New Roman" pitchFamily="18" charset="0"/>
              </a:rPr>
              <a:t>SNI</a:t>
            </a:r>
            <a:r>
              <a:rPr lang="en-US" altLang="zh-CN" sz="2400" b="1" baseline="-25000" dirty="0" err="1">
                <a:latin typeface="Times New Roman" pitchFamily="18" charset="0"/>
                <a:ea typeface="楷体" pitchFamily="49" charset="-122"/>
                <a:cs typeface="Times New Roman" pitchFamily="18" charset="0"/>
              </a:rPr>
              <a:t>a</a:t>
            </a:r>
            <a:r>
              <a:rPr lang="en-US" altLang="zh-CN" sz="2400" b="1" baseline="-25000" dirty="0">
                <a:latin typeface="Times New Roman" pitchFamily="18" charset="0"/>
                <a:ea typeface="楷体" pitchFamily="49" charset="-122"/>
                <a:cs typeface="Times New Roman" pitchFamily="18" charset="0"/>
              </a:rPr>
              <a:t> </a:t>
            </a:r>
            <a:r>
              <a:rPr lang="zh-CN" altLang="en-US" sz="2400" b="1" dirty="0">
                <a:latin typeface="Times New Roman" pitchFamily="18" charset="0"/>
                <a:ea typeface="楷体" pitchFamily="49" charset="-122"/>
                <a:cs typeface="Times New Roman" pitchFamily="18" charset="0"/>
              </a:rPr>
              <a:t>视亮度</a:t>
            </a:r>
            <a:r>
              <a:rPr lang="en-US" altLang="zh-CN" sz="2400" b="1" dirty="0">
                <a:latin typeface="Times New Roman" pitchFamily="18" charset="0"/>
                <a:ea typeface="楷体" pitchFamily="49" charset="-122"/>
                <a:cs typeface="Times New Roman" pitchFamily="18" charset="0"/>
              </a:rPr>
              <a:t>(</a:t>
            </a:r>
            <a:r>
              <a:rPr lang="zh-CN" altLang="en-US" sz="2400" b="1" dirty="0">
                <a:latin typeface="Times New Roman" pitchFamily="18" charset="0"/>
                <a:ea typeface="楷体" pitchFamily="49" charset="-122"/>
                <a:cs typeface="Times New Roman" pitchFamily="18" charset="0"/>
              </a:rPr>
              <a:t>视星等</a:t>
            </a:r>
            <a:r>
              <a:rPr lang="en-US" altLang="zh-CN" sz="2400" b="1" dirty="0">
                <a:latin typeface="Times New Roman" pitchFamily="18" charset="0"/>
                <a:ea typeface="楷体" pitchFamily="49" charset="-122"/>
                <a:cs typeface="Times New Roman" pitchFamily="18" charset="0"/>
              </a:rPr>
              <a:t>)</a:t>
            </a:r>
            <a:r>
              <a:rPr lang="zh-CN" altLang="en-US" sz="2400" b="1" dirty="0">
                <a:latin typeface="Times New Roman" pitchFamily="18" charset="0"/>
                <a:ea typeface="楷体" pitchFamily="49" charset="-122"/>
                <a:cs typeface="Times New Roman" pitchFamily="18" charset="0"/>
              </a:rPr>
              <a:t>的测量可以确定它的</a:t>
            </a:r>
            <a:endParaRPr lang="en-US" altLang="zh-CN" sz="2400" b="1" dirty="0">
              <a:latin typeface="Times New Roman" pitchFamily="18" charset="0"/>
              <a:ea typeface="楷体" pitchFamily="49" charset="-122"/>
              <a:cs typeface="Times New Roman" pitchFamily="18" charset="0"/>
            </a:endParaRPr>
          </a:p>
          <a:p>
            <a:pPr marL="342900" indent="-342900" fontAlgn="auto">
              <a:lnSpc>
                <a:spcPct val="90000"/>
              </a:lnSpc>
              <a:spcBef>
                <a:spcPts val="0"/>
              </a:spcBef>
              <a:spcAft>
                <a:spcPts val="0"/>
              </a:spcAft>
              <a:defRPr/>
            </a:pPr>
            <a:r>
              <a:rPr lang="zh-CN" altLang="en-US" sz="2400" b="1" dirty="0">
                <a:latin typeface="Times New Roman" pitchFamily="18" charset="0"/>
                <a:ea typeface="楷体" pitchFamily="49" charset="-122"/>
                <a:cs typeface="Times New Roman" pitchFamily="18" charset="0"/>
              </a:rPr>
              <a:t>寄主星系的距离</a:t>
            </a:r>
            <a:r>
              <a:rPr lang="en-US" altLang="zh-CN" sz="2400" b="1" dirty="0">
                <a:latin typeface="Times New Roman" pitchFamily="18" charset="0"/>
                <a:ea typeface="楷体" pitchFamily="49" charset="-122"/>
                <a:cs typeface="Times New Roman" pitchFamily="18" charset="0"/>
              </a:rPr>
              <a:t>(D)</a:t>
            </a:r>
            <a:r>
              <a:rPr lang="zh-CN" altLang="en-US" sz="2400" b="1" dirty="0">
                <a:latin typeface="Times New Roman" pitchFamily="18" charset="0"/>
                <a:ea typeface="楷体" pitchFamily="49" charset="-122"/>
                <a:cs typeface="Times New Roman" pitchFamily="18" charset="0"/>
              </a:rPr>
              <a:t>。可以更准确地确定遥远</a:t>
            </a:r>
            <a:endParaRPr lang="en-US" altLang="zh-CN" sz="2400" b="1" dirty="0">
              <a:latin typeface="Times New Roman" pitchFamily="18" charset="0"/>
              <a:ea typeface="楷体" pitchFamily="49" charset="-122"/>
              <a:cs typeface="Times New Roman" pitchFamily="18" charset="0"/>
            </a:endParaRPr>
          </a:p>
          <a:p>
            <a:pPr marL="342900" indent="-342900" fontAlgn="auto">
              <a:lnSpc>
                <a:spcPct val="90000"/>
              </a:lnSpc>
              <a:spcBef>
                <a:spcPts val="0"/>
              </a:spcBef>
              <a:spcAft>
                <a:spcPts val="0"/>
              </a:spcAft>
              <a:defRPr/>
            </a:pPr>
            <a:r>
              <a:rPr lang="zh-CN" altLang="en-US" sz="2400" b="1" dirty="0">
                <a:latin typeface="Times New Roman" pitchFamily="18" charset="0"/>
                <a:ea typeface="楷体" pitchFamily="49" charset="-122"/>
                <a:cs typeface="Times New Roman" pitchFamily="18" charset="0"/>
              </a:rPr>
              <a:t> 星系红移 </a:t>
            </a:r>
            <a:r>
              <a:rPr lang="en-US" altLang="zh-CN" sz="2400" b="1" dirty="0">
                <a:latin typeface="Times New Roman" pitchFamily="18" charset="0"/>
                <a:ea typeface="楷体" pitchFamily="49" charset="-122"/>
                <a:cs typeface="Times New Roman" pitchFamily="18" charset="0"/>
              </a:rPr>
              <a:t>– </a:t>
            </a:r>
            <a:r>
              <a:rPr lang="zh-CN" altLang="en-US" sz="2400" b="1" dirty="0">
                <a:latin typeface="Times New Roman" pitchFamily="18" charset="0"/>
                <a:ea typeface="楷体" pitchFamily="49" charset="-122"/>
                <a:cs typeface="Times New Roman" pitchFamily="18" charset="0"/>
              </a:rPr>
              <a:t>距离关系。</a:t>
            </a:r>
            <a:endParaRPr lang="en-US" altLang="zh-CN" sz="2400" b="1" dirty="0">
              <a:latin typeface="Times New Roman" pitchFamily="18" charset="0"/>
              <a:ea typeface="楷体" pitchFamily="49" charset="-122"/>
              <a:cs typeface="Times New Roman" pitchFamily="18" charset="0"/>
            </a:endParaRPr>
          </a:p>
          <a:p>
            <a:pPr marL="342900" indent="-342900" fontAlgn="auto">
              <a:lnSpc>
                <a:spcPct val="90000"/>
              </a:lnSpc>
              <a:spcBef>
                <a:spcPts val="0"/>
              </a:spcBef>
              <a:spcAft>
                <a:spcPts val="0"/>
              </a:spcAft>
              <a:defRPr/>
            </a:pPr>
            <a:r>
              <a:rPr lang="en-US" altLang="zh-CN" sz="2400" b="1" dirty="0">
                <a:latin typeface="Times New Roman" pitchFamily="18" charset="0"/>
                <a:ea typeface="楷体" pitchFamily="49" charset="-122"/>
                <a:cs typeface="Times New Roman" pitchFamily="18" charset="0"/>
              </a:rPr>
              <a:t>m – M +A – K = </a:t>
            </a:r>
            <a:r>
              <a:rPr lang="en-US" altLang="zh-CN" sz="2400" b="1" dirty="0">
                <a:latin typeface="Times New Roman" pitchFamily="18" charset="0"/>
                <a:ea typeface="楷体" pitchFamily="49" charset="-122"/>
                <a:cs typeface="Times New Roman" pitchFamily="18" charset="0"/>
                <a:sym typeface="Symbol"/>
              </a:rPr>
              <a:t>  …… “</a:t>
            </a:r>
            <a:r>
              <a:rPr lang="en-US" altLang="zh-CN" sz="2400" b="1" dirty="0" err="1">
                <a:latin typeface="Times New Roman" pitchFamily="18" charset="0"/>
                <a:ea typeface="楷体" pitchFamily="49" charset="-122"/>
                <a:cs typeface="Times New Roman" pitchFamily="18" charset="0"/>
                <a:sym typeface="Symbol"/>
              </a:rPr>
              <a:t>距离模数</a:t>
            </a:r>
            <a:r>
              <a:rPr lang="en-US" altLang="zh-CN" sz="2400" b="1" dirty="0">
                <a:latin typeface="Times New Roman" pitchFamily="18" charset="0"/>
                <a:ea typeface="楷体" pitchFamily="49" charset="-122"/>
                <a:cs typeface="Times New Roman" pitchFamily="18" charset="0"/>
                <a:sym typeface="Symbol"/>
              </a:rPr>
              <a:t>” ( = 5log D(pc)</a:t>
            </a:r>
            <a:r>
              <a:rPr lang="en-US" altLang="zh-CN" sz="2400" b="1" dirty="0">
                <a:latin typeface="Times New Roman" pitchFamily="18" charset="0"/>
                <a:ea typeface="楷体" pitchFamily="49" charset="-122"/>
                <a:cs typeface="Times New Roman" pitchFamily="18" charset="0"/>
              </a:rPr>
              <a:t> – </a:t>
            </a:r>
            <a:r>
              <a:rPr lang="en-US" altLang="zh-CN" sz="2400" b="1" dirty="0">
                <a:latin typeface="Times New Roman" pitchFamily="18" charset="0"/>
                <a:ea typeface="楷体" pitchFamily="49" charset="-122"/>
                <a:cs typeface="Times New Roman" pitchFamily="18" charset="0"/>
                <a:sym typeface="Symbol"/>
              </a:rPr>
              <a:t>5)</a:t>
            </a:r>
            <a:endParaRPr lang="zh-CN" altLang="en-US" sz="2400" b="1" dirty="0">
              <a:latin typeface="Times New Roman" pitchFamily="18" charset="0"/>
              <a:ea typeface="楷体" pitchFamily="49" charset="-122"/>
              <a:cs typeface="Times New Roman" pitchFamily="18" charset="0"/>
            </a:endParaRPr>
          </a:p>
        </p:txBody>
      </p:sp>
      <p:pic>
        <p:nvPicPr>
          <p:cNvPr id="4100" name="Picture 4" descr="Supernova Light Cur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125" y="3644900"/>
            <a:ext cx="3014663"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1299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8229600" cy="778098"/>
          </a:xfrm>
        </p:spPr>
        <p:txBody>
          <a:bodyPr>
            <a:normAutofit/>
          </a:bodyPr>
          <a:lstStyle/>
          <a:p>
            <a:r>
              <a:rPr lang="zh-CN" altLang="en-US" sz="3200" b="1" dirty="0" smtClean="0">
                <a:latin typeface="楷体" panose="02010609060101010101" pitchFamily="49" charset="-122"/>
                <a:ea typeface="楷体" panose="02010609060101010101" pitchFamily="49" charset="-122"/>
              </a:rPr>
              <a:t>宇宙微波背景原初各向异性的起源</a:t>
            </a:r>
            <a:endParaRPr lang="zh-CN" altLang="en-US" sz="3200" b="1" dirty="0">
              <a:latin typeface="楷体" panose="02010609060101010101" pitchFamily="49" charset="-122"/>
              <a:ea typeface="楷体" panose="02010609060101010101" pitchFamily="49" charset="-122"/>
            </a:endParaRPr>
          </a:p>
        </p:txBody>
      </p:sp>
      <p:sp>
        <p:nvSpPr>
          <p:cNvPr id="3" name="内容占位符 2"/>
          <p:cNvSpPr>
            <a:spLocks noGrp="1"/>
          </p:cNvSpPr>
          <p:nvPr>
            <p:ph idx="1"/>
          </p:nvPr>
        </p:nvSpPr>
        <p:spPr>
          <a:xfrm>
            <a:off x="0" y="980728"/>
            <a:ext cx="9144000" cy="5877272"/>
          </a:xfrm>
        </p:spPr>
        <p:txBody>
          <a:bodyPr>
            <a:normAutofit/>
          </a:bodyPr>
          <a:lstStyle/>
          <a:p>
            <a:pPr marL="0" indent="0">
              <a:buNone/>
            </a:pPr>
            <a:r>
              <a:rPr lang="en-US" altLang="zh-CN" sz="2400" dirty="0" smtClean="0">
                <a:latin typeface="楷体" panose="02010609060101010101" pitchFamily="49" charset="-122"/>
                <a:ea typeface="楷体" panose="02010609060101010101" pitchFamily="49" charset="-122"/>
              </a:rPr>
              <a:t>1)</a:t>
            </a:r>
            <a:r>
              <a:rPr lang="en-US" altLang="zh-CN" sz="2400" dirty="0" err="1" smtClean="0">
                <a:latin typeface="楷体" panose="02010609060101010101" pitchFamily="49" charset="-122"/>
                <a:ea typeface="楷体" panose="02010609060101010101" pitchFamily="49" charset="-122"/>
              </a:rPr>
              <a:t>最后散射时电子-核子-光子等离子体的内禀温度涨落</a:t>
            </a:r>
            <a:r>
              <a:rPr lang="en-US" altLang="zh-CN" sz="2400" dirty="0" smtClean="0">
                <a:latin typeface="楷体" panose="02010609060101010101" pitchFamily="49" charset="-122"/>
                <a:ea typeface="楷体" panose="02010609060101010101" pitchFamily="49" charset="-122"/>
              </a:rPr>
              <a:t>。</a:t>
            </a:r>
          </a:p>
          <a:p>
            <a:pPr marL="0" indent="0">
              <a:buNone/>
            </a:pPr>
            <a:r>
              <a:rPr lang="en-US" altLang="zh-CN" sz="2400" dirty="0">
                <a:latin typeface="楷体" panose="02010609060101010101" pitchFamily="49" charset="-122"/>
                <a:ea typeface="楷体" panose="02010609060101010101" pitchFamily="49" charset="-122"/>
              </a:rPr>
              <a:t> </a:t>
            </a:r>
            <a:r>
              <a:rPr lang="en-US" altLang="zh-CN" sz="2400" dirty="0" smtClean="0">
                <a:latin typeface="楷体" panose="02010609060101010101" pitchFamily="49" charset="-122"/>
                <a:ea typeface="楷体" panose="02010609060101010101" pitchFamily="49" charset="-122"/>
              </a:rPr>
              <a:t>  此时的红移大约为</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1090</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2)</a:t>
            </a:r>
            <a:r>
              <a:rPr lang="en-US" altLang="zh-CN" sz="2400" dirty="0" err="1" smtClean="0">
                <a:latin typeface="Times New Roman" panose="02020603050405020304" pitchFamily="18" charset="0"/>
                <a:ea typeface="楷体" panose="02010609060101010101" pitchFamily="49" charset="-122"/>
                <a:cs typeface="Times New Roman" panose="02020603050405020304" pitchFamily="18" charset="0"/>
              </a:rPr>
              <a:t>最后散射时由于等离子体中速度涨落引起Doppler效应</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a:t>
            </a:r>
          </a:p>
          <a:p>
            <a:pPr marL="0" indent="0">
              <a:buNone/>
            </a:pP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3)</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err="1" smtClean="0">
                <a:latin typeface="Times New Roman" panose="02020603050405020304" pitchFamily="18" charset="0"/>
                <a:ea typeface="楷体" panose="02010609060101010101" pitchFamily="49" charset="-122"/>
                <a:cs typeface="Times New Roman" panose="02020603050405020304" pitchFamily="18" charset="0"/>
              </a:rPr>
              <a:t>最后散射地点的引力势涨落引起的引力红移或兰移。这称为</a:t>
            </a:r>
            <a:endPar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     Sachs-</a:t>
            </a:r>
            <a:r>
              <a:rPr lang="en-US" altLang="zh-CN" sz="2400" b="1" dirty="0" err="1" smtClean="0">
                <a:latin typeface="Times New Roman" panose="02020603050405020304" pitchFamily="18" charset="0"/>
                <a:ea typeface="楷体" panose="02010609060101010101" pitchFamily="49" charset="-122"/>
                <a:cs typeface="Times New Roman" panose="02020603050405020304" pitchFamily="18" charset="0"/>
              </a:rPr>
              <a:t>Wolfs效应</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a:t>
            </a:r>
          </a:p>
          <a:p>
            <a:pPr marL="0" indent="0">
              <a:buNone/>
            </a:pP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4)</a:t>
            </a:r>
            <a:r>
              <a:rPr lang="en-US" altLang="zh-CN" sz="2400" dirty="0" err="1" smtClean="0">
                <a:latin typeface="Times New Roman" panose="02020603050405020304" pitchFamily="18" charset="0"/>
                <a:ea typeface="楷体" panose="02010609060101010101" pitchFamily="49" charset="-122"/>
                <a:cs typeface="Times New Roman" panose="02020603050405020304" pitchFamily="18" charset="0"/>
              </a:rPr>
              <a:t>从最后散射到目前时刻，引力势中与时间有关的涨落引起的红移</a:t>
            </a:r>
            <a:endPar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err="1" smtClean="0">
                <a:latin typeface="Times New Roman" panose="02020603050405020304" pitchFamily="18" charset="0"/>
                <a:ea typeface="楷体" panose="02010609060101010101" pitchFamily="49" charset="-122"/>
                <a:cs typeface="Times New Roman" panose="02020603050405020304" pitchFamily="18" charset="0"/>
              </a:rPr>
              <a:t>或兰移</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err="1" smtClean="0">
                <a:latin typeface="Times New Roman" panose="02020603050405020304" pitchFamily="18" charset="0"/>
                <a:ea typeface="楷体" panose="02010609060101010101" pitchFamily="49" charset="-122"/>
                <a:cs typeface="Times New Roman" panose="02020603050405020304" pitchFamily="18" charset="0"/>
              </a:rPr>
              <a:t>这称为</a:t>
            </a:r>
            <a:r>
              <a:rPr lang="en-US" altLang="zh-CN" sz="2400" b="1" dirty="0" err="1" smtClean="0">
                <a:latin typeface="Times New Roman" panose="02020603050405020304" pitchFamily="18" charset="0"/>
                <a:ea typeface="楷体" panose="02010609060101010101" pitchFamily="49" charset="-122"/>
                <a:cs typeface="Times New Roman" panose="02020603050405020304" pitchFamily="18" charset="0"/>
              </a:rPr>
              <a:t>积分</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 Sachs-</a:t>
            </a:r>
            <a:r>
              <a:rPr lang="en-US" altLang="zh-CN" sz="2400" b="1" dirty="0" err="1">
                <a:latin typeface="Times New Roman" panose="02020603050405020304" pitchFamily="18" charset="0"/>
                <a:ea typeface="楷体" panose="02010609060101010101" pitchFamily="49" charset="-122"/>
                <a:cs typeface="Times New Roman" panose="02020603050405020304" pitchFamily="18" charset="0"/>
              </a:rPr>
              <a:t>Wolfs效应</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2526779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0"/>
            <a:ext cx="8229600" cy="634082"/>
          </a:xfrm>
        </p:spPr>
        <p:txBody>
          <a:bodyPr>
            <a:normAutofit fontScale="90000"/>
          </a:bodyPr>
          <a:lstStyle/>
          <a:p>
            <a:r>
              <a:rPr lang="zh-CN" altLang="en-US" b="1" dirty="0">
                <a:latin typeface="楷体" panose="02010609060101010101" pitchFamily="49" charset="-122"/>
                <a:ea typeface="楷体" panose="02010609060101010101" pitchFamily="49" charset="-122"/>
              </a:rPr>
              <a:t>微波背景原初的各向异性涨落</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22514" y="764704"/>
                <a:ext cx="9121486" cy="6093296"/>
              </a:xfrm>
            </p:spPr>
            <p:txBody>
              <a:bodyPr/>
              <a:lstStyle/>
              <a:p>
                <a:pPr marL="0" indent="0">
                  <a:buNone/>
                </a:pPr>
                <a14:m>
                  <m:oMath xmlns:m="http://schemas.openxmlformats.org/officeDocument/2006/math">
                    <m:r>
                      <a:rPr lang="en-US" altLang="zh-CN" sz="2400" i="1" smtClean="0">
                        <a:latin typeface="Cambria Math"/>
                        <a:ea typeface="楷体" panose="02010609060101010101" pitchFamily="49" charset="-122"/>
                      </a:rPr>
                      <m:t>𝑇</m:t>
                    </m:r>
                    <m:r>
                      <a:rPr lang="en-US" altLang="zh-CN" sz="2400" i="1" smtClean="0">
                        <a:latin typeface="Cambria Math"/>
                        <a:ea typeface="楷体" panose="02010609060101010101" pitchFamily="49" charset="-122"/>
                      </a:rPr>
                      <m:t>(</m:t>
                    </m:r>
                    <m:acc>
                      <m:accPr>
                        <m:chr m:val="⃗"/>
                        <m:ctrlPr>
                          <a:rPr lang="en-US" altLang="zh-CN" sz="2400" i="1">
                            <a:latin typeface="Cambria Math"/>
                            <a:ea typeface="楷体" panose="02010609060101010101" pitchFamily="49" charset="-122"/>
                          </a:rPr>
                        </m:ctrlPr>
                      </m:accPr>
                      <m:e>
                        <m:r>
                          <a:rPr lang="en-US" altLang="zh-CN" sz="2400" i="1">
                            <a:latin typeface="Cambria Math"/>
                            <a:ea typeface="楷体" panose="02010609060101010101" pitchFamily="49" charset="-122"/>
                          </a:rPr>
                          <m:t>𝑛</m:t>
                        </m:r>
                      </m:e>
                    </m:acc>
                    <m:r>
                      <a:rPr lang="en-US" altLang="zh-CN" sz="2400" i="1">
                        <a:latin typeface="Cambria Math"/>
                        <a:ea typeface="楷体" panose="02010609060101010101" pitchFamily="49" charset="-122"/>
                      </a:rPr>
                      <m:t>)</m:t>
                    </m:r>
                  </m:oMath>
                </a14:m>
                <a:r>
                  <a:rPr lang="en-US" altLang="zh-CN" sz="2400" dirty="0">
                    <a:latin typeface="楷体" panose="02010609060101010101" pitchFamily="49" charset="-122"/>
                    <a:ea typeface="楷体" panose="02010609060101010101" pitchFamily="49" charset="-122"/>
                  </a:rPr>
                  <a:t>:单位矢量</a:t>
                </a:r>
                <a14:m>
                  <m:oMath xmlns:m="http://schemas.openxmlformats.org/officeDocument/2006/math">
                    <m:acc>
                      <m:accPr>
                        <m:chr m:val="⃗"/>
                        <m:ctrlPr>
                          <a:rPr lang="en-US" altLang="zh-CN" sz="2400" i="1" dirty="0">
                            <a:latin typeface="Cambria Math"/>
                            <a:ea typeface="楷体" panose="02010609060101010101" pitchFamily="49" charset="-122"/>
                          </a:rPr>
                        </m:ctrlPr>
                      </m:accPr>
                      <m:e>
                        <m:r>
                          <a:rPr lang="en-US" altLang="zh-CN" sz="2400" i="1" dirty="0">
                            <a:latin typeface="Cambria Math"/>
                            <a:ea typeface="楷体" panose="02010609060101010101" pitchFamily="49" charset="-122"/>
                          </a:rPr>
                          <m:t> </m:t>
                        </m:r>
                        <m:r>
                          <a:rPr lang="en-US" altLang="zh-CN" sz="2400" i="1" dirty="0">
                            <a:latin typeface="Cambria Math"/>
                            <a:ea typeface="楷体" panose="02010609060101010101" pitchFamily="49" charset="-122"/>
                          </a:rPr>
                          <m:t>𝑛</m:t>
                        </m:r>
                      </m:e>
                    </m:acc>
                  </m:oMath>
                </a14:m>
                <a:r>
                  <a:rPr lang="en-US" altLang="zh-CN" sz="2400" dirty="0" err="1">
                    <a:latin typeface="楷体" panose="02010609060101010101" pitchFamily="49" charset="-122"/>
                    <a:ea typeface="楷体" panose="02010609060101010101" pitchFamily="49" charset="-122"/>
                  </a:rPr>
                  <a:t>方向上观测到的微波辐射温度，它的平均值为</a:t>
                </a:r>
                <a14:m>
                  <m:oMath xmlns:m="http://schemas.openxmlformats.org/officeDocument/2006/math">
                    <m:sSub>
                      <m:sSubPr>
                        <m:ctrlPr>
                          <a:rPr lang="en-US" altLang="zh-CN" sz="2400" i="1">
                            <a:latin typeface="Cambria Math"/>
                            <a:ea typeface="楷体" panose="02010609060101010101" pitchFamily="49" charset="-122"/>
                          </a:rPr>
                        </m:ctrlPr>
                      </m:sSubPr>
                      <m:e>
                        <m:r>
                          <a:rPr lang="en-US" altLang="zh-CN" sz="2400" i="1">
                            <a:latin typeface="Cambria Math"/>
                            <a:ea typeface="楷体" panose="02010609060101010101" pitchFamily="49" charset="-122"/>
                          </a:rPr>
                          <m:t>𝑇</m:t>
                        </m:r>
                      </m:e>
                      <m:sub>
                        <m:r>
                          <a:rPr lang="en-US" altLang="zh-CN" sz="2400" i="1">
                            <a:latin typeface="Cambria Math"/>
                            <a:ea typeface="楷体" panose="02010609060101010101" pitchFamily="49" charset="-122"/>
                          </a:rPr>
                          <m:t>0</m:t>
                        </m:r>
                      </m:sub>
                    </m:sSub>
                  </m:oMath>
                </a14:m>
                <a:endParaRPr lang="en-US" altLang="zh-CN" sz="2400" dirty="0">
                  <a:latin typeface="楷体" panose="02010609060101010101" pitchFamily="49" charset="-122"/>
                  <a:ea typeface="楷体" panose="02010609060101010101" pitchFamily="49" charset="-122"/>
                </a:endParaRPr>
              </a:p>
              <a:p>
                <a:pPr marL="0" indent="0">
                  <a:buNone/>
                </a:pPr>
                <a14:m>
                  <m:oMath xmlns:m="http://schemas.openxmlformats.org/officeDocument/2006/math">
                    <m:sSub>
                      <m:sSubPr>
                        <m:ctrlPr>
                          <a:rPr lang="en-US" altLang="zh-CN" sz="2400" i="1">
                            <a:latin typeface="Cambria Math"/>
                            <a:ea typeface="楷体" panose="02010609060101010101" pitchFamily="49" charset="-122"/>
                          </a:rPr>
                        </m:ctrlPr>
                      </m:sSubPr>
                      <m:e>
                        <m:r>
                          <a:rPr lang="en-US" altLang="zh-CN" sz="2400" i="1">
                            <a:latin typeface="Cambria Math"/>
                            <a:ea typeface="楷体" panose="02010609060101010101" pitchFamily="49" charset="-122"/>
                          </a:rPr>
                          <m:t>𝑇</m:t>
                        </m:r>
                      </m:e>
                      <m:sub>
                        <m:r>
                          <a:rPr lang="en-US" altLang="zh-CN" sz="2400" i="1">
                            <a:latin typeface="Cambria Math"/>
                            <a:ea typeface="楷体" panose="02010609060101010101" pitchFamily="49" charset="-122"/>
                          </a:rPr>
                          <m:t>0</m:t>
                        </m:r>
                      </m:sub>
                    </m:sSub>
                    <m:r>
                      <a:rPr lang="en-US" altLang="zh-CN" sz="2400" i="1">
                        <a:latin typeface="Cambria Math"/>
                        <a:ea typeface="Cambria Math"/>
                      </a:rPr>
                      <m:t>≡</m:t>
                    </m:r>
                    <m:f>
                      <m:fPr>
                        <m:ctrlPr>
                          <a:rPr lang="en-US" altLang="zh-CN" sz="2400" i="1">
                            <a:latin typeface="Cambria Math"/>
                            <a:ea typeface="Cambria Math"/>
                          </a:rPr>
                        </m:ctrlPr>
                      </m:fPr>
                      <m:num>
                        <m:r>
                          <a:rPr lang="en-US" altLang="zh-CN" sz="2400" i="1">
                            <a:latin typeface="Cambria Math"/>
                            <a:ea typeface="Cambria Math"/>
                          </a:rPr>
                          <m:t>1</m:t>
                        </m:r>
                      </m:num>
                      <m:den>
                        <m:r>
                          <a:rPr lang="en-US" altLang="zh-CN" sz="2400" i="1">
                            <a:latin typeface="Cambria Math"/>
                            <a:ea typeface="Cambria Math"/>
                          </a:rPr>
                          <m:t>4</m:t>
                        </m:r>
                        <m:r>
                          <a:rPr lang="zh-CN" altLang="en-US" sz="2400" i="1">
                            <a:latin typeface="Cambria Math"/>
                            <a:ea typeface="Cambria Math"/>
                          </a:rPr>
                          <m:t>𝜋</m:t>
                        </m:r>
                      </m:den>
                    </m:f>
                    <m:nary>
                      <m:naryPr>
                        <m:limLoc m:val="undOvr"/>
                        <m:subHide m:val="on"/>
                        <m:supHide m:val="on"/>
                        <m:ctrlPr>
                          <a:rPr lang="en-US" altLang="zh-CN" sz="2400" i="1">
                            <a:latin typeface="Cambria Math"/>
                            <a:ea typeface="Cambria Math"/>
                          </a:rPr>
                        </m:ctrlPr>
                      </m:naryPr>
                      <m:sub/>
                      <m:sup/>
                      <m:e>
                        <m:sSup>
                          <m:sSupPr>
                            <m:ctrlPr>
                              <a:rPr lang="en-US" altLang="zh-CN" sz="2400" i="1">
                                <a:latin typeface="Cambria Math"/>
                                <a:ea typeface="Cambria Math"/>
                              </a:rPr>
                            </m:ctrlPr>
                          </m:sSupPr>
                          <m:e>
                            <m:r>
                              <a:rPr lang="en-US" altLang="zh-CN" sz="2400" i="1">
                                <a:latin typeface="Cambria Math"/>
                                <a:ea typeface="Cambria Math"/>
                              </a:rPr>
                              <m:t>𝑑</m:t>
                            </m:r>
                          </m:e>
                          <m:sup>
                            <m:r>
                              <a:rPr lang="en-US" altLang="zh-CN" sz="2400" i="1">
                                <a:latin typeface="Cambria Math"/>
                                <a:ea typeface="Cambria Math"/>
                              </a:rPr>
                              <m:t>2</m:t>
                            </m:r>
                          </m:sup>
                        </m:sSup>
                        <m:acc>
                          <m:accPr>
                            <m:chr m:val="⃗"/>
                            <m:ctrlPr>
                              <a:rPr lang="en-US" altLang="zh-CN" sz="2400" i="1">
                                <a:latin typeface="Cambria Math"/>
                                <a:ea typeface="Cambria Math"/>
                              </a:rPr>
                            </m:ctrlPr>
                          </m:accPr>
                          <m:e>
                            <m:r>
                              <a:rPr lang="en-US" altLang="zh-CN" sz="2400" i="1">
                                <a:latin typeface="Cambria Math"/>
                                <a:ea typeface="Cambria Math"/>
                              </a:rPr>
                              <m:t>𝑛</m:t>
                            </m:r>
                          </m:e>
                        </m:acc>
                        <m:r>
                          <a:rPr lang="en-US" altLang="zh-CN" sz="2400" i="1">
                            <a:latin typeface="Cambria Math"/>
                            <a:ea typeface="楷体" panose="02010609060101010101" pitchFamily="49" charset="-122"/>
                          </a:rPr>
                          <m:t>𝑇</m:t>
                        </m:r>
                        <m:r>
                          <a:rPr lang="en-US" altLang="zh-CN" sz="2400" i="1">
                            <a:latin typeface="Cambria Math"/>
                            <a:ea typeface="楷体" panose="02010609060101010101" pitchFamily="49" charset="-122"/>
                          </a:rPr>
                          <m:t>(</m:t>
                        </m:r>
                        <m:acc>
                          <m:accPr>
                            <m:chr m:val="⃗"/>
                            <m:ctrlPr>
                              <a:rPr lang="en-US" altLang="zh-CN" sz="2400" i="1">
                                <a:latin typeface="Cambria Math"/>
                                <a:ea typeface="楷体" panose="02010609060101010101" pitchFamily="49" charset="-122"/>
                              </a:rPr>
                            </m:ctrlPr>
                          </m:accPr>
                          <m:e>
                            <m:r>
                              <a:rPr lang="en-US" altLang="zh-CN" sz="2400" i="1">
                                <a:latin typeface="Cambria Math"/>
                                <a:ea typeface="楷体" panose="02010609060101010101" pitchFamily="49" charset="-122"/>
                              </a:rPr>
                              <m:t>𝑛</m:t>
                            </m:r>
                          </m:e>
                        </m:acc>
                        <m:r>
                          <a:rPr lang="en-US" altLang="zh-CN" sz="2400" i="1">
                            <a:latin typeface="Cambria Math"/>
                            <a:ea typeface="楷体" panose="02010609060101010101" pitchFamily="49" charset="-122"/>
                          </a:rPr>
                          <m:t>)</m:t>
                        </m:r>
                      </m:e>
                    </m:nary>
                  </m:oMath>
                </a14:m>
                <a:r>
                  <a:rPr lang="zh-CN" altLang="en-US" sz="2400" dirty="0">
                    <a:latin typeface="楷体" panose="02010609060101010101" pitchFamily="49" charset="-122"/>
                    <a:ea typeface="楷体" panose="02010609060101010101" pitchFamily="49" charset="-122"/>
                  </a:rPr>
                  <a:t> </a:t>
                </a:r>
                <a:endParaRPr lang="en-US" altLang="zh-CN" sz="2400" dirty="0">
                  <a:latin typeface="楷体" panose="02010609060101010101" pitchFamily="49" charset="-122"/>
                  <a:ea typeface="楷体" panose="02010609060101010101" pitchFamily="49" charset="-122"/>
                </a:endParaRPr>
              </a:p>
              <a:p>
                <a:pPr marL="0" indent="0">
                  <a:buNone/>
                </a:pPr>
                <a14:m>
                  <m:oMath xmlns:m="http://schemas.openxmlformats.org/officeDocument/2006/math">
                    <m:r>
                      <a:rPr lang="zh-CN" altLang="en-US" sz="2400" i="1">
                        <a:latin typeface="Cambria Math"/>
                        <a:ea typeface="楷体" panose="02010609060101010101" pitchFamily="49" charset="-122"/>
                      </a:rPr>
                      <m:t>∆</m:t>
                    </m:r>
                    <m:r>
                      <a:rPr lang="en-US" altLang="zh-CN" sz="2400" i="1">
                        <a:latin typeface="Cambria Math"/>
                        <a:ea typeface="楷体" panose="02010609060101010101" pitchFamily="49" charset="-122"/>
                      </a:rPr>
                      <m:t>𝑇</m:t>
                    </m:r>
                    <m:d>
                      <m:dPr>
                        <m:ctrlPr>
                          <a:rPr lang="en-US" altLang="zh-CN" sz="2400" i="1">
                            <a:latin typeface="Cambria Math"/>
                            <a:ea typeface="楷体" panose="02010609060101010101" pitchFamily="49" charset="-122"/>
                          </a:rPr>
                        </m:ctrlPr>
                      </m:dPr>
                      <m:e>
                        <m:acc>
                          <m:accPr>
                            <m:chr m:val="⃗"/>
                            <m:ctrlPr>
                              <a:rPr lang="en-US" altLang="zh-CN" sz="2400" i="1">
                                <a:latin typeface="Cambria Math"/>
                                <a:ea typeface="楷体" panose="02010609060101010101" pitchFamily="49" charset="-122"/>
                              </a:rPr>
                            </m:ctrlPr>
                          </m:accPr>
                          <m:e>
                            <m:r>
                              <a:rPr lang="en-US" altLang="zh-CN" sz="2400" i="1">
                                <a:latin typeface="Cambria Math"/>
                                <a:ea typeface="楷体" panose="02010609060101010101" pitchFamily="49" charset="-122"/>
                              </a:rPr>
                              <m:t>𝑛</m:t>
                            </m:r>
                          </m:e>
                        </m:acc>
                      </m:e>
                    </m:d>
                    <m:r>
                      <a:rPr lang="en-US" altLang="zh-CN" sz="2400" i="1">
                        <a:latin typeface="Cambria Math"/>
                        <a:ea typeface="Cambria Math"/>
                      </a:rPr>
                      <m:t>≡</m:t>
                    </m:r>
                    <m:r>
                      <a:rPr lang="en-US" altLang="zh-CN" sz="2400" i="1">
                        <a:latin typeface="Cambria Math"/>
                        <a:ea typeface="Cambria Math"/>
                      </a:rPr>
                      <m:t>𝑇</m:t>
                    </m:r>
                    <m:d>
                      <m:dPr>
                        <m:ctrlPr>
                          <a:rPr lang="en-US" altLang="zh-CN" sz="2400" i="1">
                            <a:latin typeface="Cambria Math"/>
                            <a:ea typeface="Cambria Math"/>
                          </a:rPr>
                        </m:ctrlPr>
                      </m:dPr>
                      <m:e>
                        <m:acc>
                          <m:accPr>
                            <m:chr m:val="⃗"/>
                            <m:ctrlPr>
                              <a:rPr lang="en-US" altLang="zh-CN" sz="2400" i="1">
                                <a:latin typeface="Cambria Math"/>
                                <a:ea typeface="Cambria Math"/>
                              </a:rPr>
                            </m:ctrlPr>
                          </m:accPr>
                          <m:e>
                            <m:r>
                              <a:rPr lang="en-US" altLang="zh-CN" sz="2400" i="1">
                                <a:latin typeface="Cambria Math"/>
                                <a:ea typeface="Cambria Math"/>
                              </a:rPr>
                              <m:t>𝑛</m:t>
                            </m:r>
                          </m:e>
                        </m:acc>
                      </m:e>
                    </m:d>
                    <m:r>
                      <a:rPr lang="en-US" altLang="zh-CN" sz="2400" i="1">
                        <a:latin typeface="Cambria Math"/>
                        <a:ea typeface="Cambria Math"/>
                      </a:rPr>
                      <m:t>−</m:t>
                    </m:r>
                    <m:sSub>
                      <m:sSubPr>
                        <m:ctrlPr>
                          <a:rPr lang="en-US" altLang="zh-CN" sz="2400" i="1">
                            <a:latin typeface="Cambria Math"/>
                            <a:ea typeface="Cambria Math"/>
                          </a:rPr>
                        </m:ctrlPr>
                      </m:sSubPr>
                      <m:e>
                        <m:r>
                          <a:rPr lang="en-US" altLang="zh-CN" sz="2400" i="1">
                            <a:latin typeface="Cambria Math"/>
                            <a:ea typeface="Cambria Math"/>
                          </a:rPr>
                          <m:t>𝑇</m:t>
                        </m:r>
                      </m:e>
                      <m:sub>
                        <m:r>
                          <a:rPr lang="en-US" altLang="zh-CN" sz="2400" i="1">
                            <a:latin typeface="Cambria Math"/>
                            <a:ea typeface="Cambria Math"/>
                          </a:rPr>
                          <m:t>0</m:t>
                        </m:r>
                      </m:sub>
                    </m:sSub>
                    <m:r>
                      <a:rPr lang="en-US" altLang="zh-CN" sz="2400" i="1">
                        <a:latin typeface="Cambria Math"/>
                        <a:ea typeface="Cambria Math"/>
                      </a:rPr>
                      <m:t>=</m:t>
                    </m:r>
                    <m:nary>
                      <m:naryPr>
                        <m:chr m:val="∑"/>
                        <m:supHide m:val="on"/>
                        <m:ctrlPr>
                          <a:rPr lang="en-US" altLang="zh-CN" sz="2400" i="1">
                            <a:latin typeface="Cambria Math"/>
                            <a:ea typeface="Cambria Math"/>
                          </a:rPr>
                        </m:ctrlPr>
                      </m:naryPr>
                      <m:sub>
                        <m:r>
                          <m:rPr>
                            <m:brk m:alnAt="7"/>
                          </m:rPr>
                          <a:rPr lang="en-US" altLang="zh-CN" sz="2400" i="1">
                            <a:latin typeface="Cambria Math"/>
                            <a:ea typeface="Cambria Math"/>
                          </a:rPr>
                          <m:t>𝑙</m:t>
                        </m:r>
                        <m:r>
                          <a:rPr lang="en-US" altLang="zh-CN" sz="2400" i="1">
                            <a:latin typeface="Cambria Math"/>
                            <a:ea typeface="Cambria Math"/>
                          </a:rPr>
                          <m:t>,</m:t>
                        </m:r>
                        <m:r>
                          <a:rPr lang="en-US" altLang="zh-CN" sz="2400" i="1">
                            <a:latin typeface="Cambria Math"/>
                            <a:ea typeface="Cambria Math"/>
                          </a:rPr>
                          <m:t>𝑚</m:t>
                        </m:r>
                      </m:sub>
                      <m:sup/>
                      <m:e>
                        <m:sSub>
                          <m:sSubPr>
                            <m:ctrlPr>
                              <a:rPr lang="en-US" altLang="zh-CN" sz="2400" i="1">
                                <a:latin typeface="Cambria Math"/>
                                <a:ea typeface="Cambria Math"/>
                              </a:rPr>
                            </m:ctrlPr>
                          </m:sSubPr>
                          <m:e>
                            <m:r>
                              <a:rPr lang="en-US" altLang="zh-CN" sz="2400" i="1">
                                <a:latin typeface="Cambria Math"/>
                                <a:ea typeface="Cambria Math"/>
                              </a:rPr>
                              <m:t>𝑎</m:t>
                            </m:r>
                          </m:e>
                          <m:sub>
                            <m:r>
                              <a:rPr lang="en-US" altLang="zh-CN" sz="2400" i="1">
                                <a:latin typeface="Cambria Math"/>
                                <a:ea typeface="Cambria Math"/>
                              </a:rPr>
                              <m:t>𝑙𝑚</m:t>
                            </m:r>
                          </m:sub>
                        </m:sSub>
                        <m:sSubSup>
                          <m:sSubSupPr>
                            <m:ctrlPr>
                              <a:rPr lang="en-US" altLang="zh-CN" sz="2400" i="1">
                                <a:latin typeface="Cambria Math"/>
                                <a:ea typeface="Cambria Math"/>
                              </a:rPr>
                            </m:ctrlPr>
                          </m:sSubSupPr>
                          <m:e>
                            <m:r>
                              <a:rPr lang="en-US" altLang="zh-CN" sz="2400" i="1">
                                <a:latin typeface="Cambria Math"/>
                                <a:ea typeface="Cambria Math"/>
                              </a:rPr>
                              <m:t>𝑌</m:t>
                            </m:r>
                            <m:r>
                              <a:rPr lang="en-US" altLang="zh-CN" sz="2400" i="1" baseline="-25000">
                                <a:latin typeface="Cambria Math"/>
                                <a:ea typeface="Cambria Math"/>
                              </a:rPr>
                              <m:t>𝑙</m:t>
                            </m:r>
                          </m:e>
                          <m:sub/>
                          <m:sup>
                            <m:r>
                              <a:rPr lang="en-US" altLang="zh-CN" sz="2400" i="1">
                                <a:latin typeface="Cambria Math"/>
                                <a:ea typeface="Cambria Math"/>
                              </a:rPr>
                              <m:t>𝑚</m:t>
                            </m:r>
                          </m:sup>
                        </m:sSubSup>
                      </m:e>
                    </m:nary>
                    <m:r>
                      <a:rPr lang="en-US" altLang="zh-CN" sz="2400" i="1">
                        <a:latin typeface="Cambria Math"/>
                        <a:ea typeface="Cambria Math"/>
                      </a:rPr>
                      <m:t>(</m:t>
                    </m:r>
                    <m:acc>
                      <m:accPr>
                        <m:chr m:val="⃗"/>
                        <m:ctrlPr>
                          <a:rPr lang="en-US" altLang="zh-CN" sz="2400" i="1">
                            <a:latin typeface="Cambria Math"/>
                            <a:ea typeface="Cambria Math"/>
                          </a:rPr>
                        </m:ctrlPr>
                      </m:accPr>
                      <m:e>
                        <m:r>
                          <a:rPr lang="en-US" altLang="zh-CN" sz="2400" i="1">
                            <a:latin typeface="Cambria Math"/>
                            <a:ea typeface="Cambria Math"/>
                          </a:rPr>
                          <m:t>𝑛</m:t>
                        </m:r>
                      </m:e>
                    </m:acc>
                    <m:r>
                      <a:rPr lang="en-US" altLang="zh-CN" sz="2400" i="1">
                        <a:latin typeface="Cambria Math"/>
                        <a:ea typeface="楷体" panose="02010609060101010101" pitchFamily="49" charset="-122"/>
                      </a:rPr>
                      <m:t>)</m:t>
                    </m:r>
                  </m:oMath>
                </a14:m>
                <a:r>
                  <a:rPr lang="en-US" altLang="zh-CN" sz="2400" dirty="0">
                    <a:latin typeface="楷体" panose="02010609060101010101" pitchFamily="49" charset="-122"/>
                    <a:ea typeface="楷体" panose="02010609060101010101" pitchFamily="49" charset="-122"/>
                  </a:rPr>
                  <a:t>   (</a:t>
                </a:r>
                <a:r>
                  <a:rPr lang="en-US" altLang="zh-CN" sz="2400" dirty="0" err="1">
                    <a:latin typeface="楷体" panose="02010609060101010101" pitchFamily="49" charset="-122"/>
                    <a:ea typeface="楷体" panose="02010609060101010101" pitchFamily="49" charset="-122"/>
                  </a:rPr>
                  <a:t>利用球谐函数展开</a:t>
                </a:r>
                <a:r>
                  <a:rPr lang="en-US" altLang="zh-CN" sz="2400" dirty="0">
                    <a:latin typeface="楷体" panose="02010609060101010101" pitchFamily="49" charset="-122"/>
                    <a:ea typeface="楷体" panose="02010609060101010101" pitchFamily="49" charset="-122"/>
                  </a:rPr>
                  <a:t>)</a:t>
                </a:r>
              </a:p>
              <a:p>
                <a:pPr marL="0" indent="0">
                  <a:buNone/>
                </a:pPr>
                <a:r>
                  <a:rPr lang="en-US" altLang="zh-CN" sz="2400" dirty="0">
                    <a:latin typeface="楷体" panose="02010609060101010101" pitchFamily="49" charset="-122"/>
                    <a:ea typeface="楷体" panose="02010609060101010101" pitchFamily="49" charset="-122"/>
                  </a:rPr>
                  <a:t>(</a:t>
                </a:r>
                <a14:m>
                  <m:oMath xmlns:m="http://schemas.openxmlformats.org/officeDocument/2006/math">
                    <m:r>
                      <a:rPr lang="en-US" altLang="zh-CN" sz="2400" i="1">
                        <a:latin typeface="Cambria Math"/>
                        <a:ea typeface="楷体" panose="02010609060101010101" pitchFamily="49" charset="-122"/>
                      </a:rPr>
                      <m:t>𝑙</m:t>
                    </m:r>
                    <m:r>
                      <a:rPr lang="en-US" altLang="zh-CN" sz="2400" i="1">
                        <a:latin typeface="Cambria Math"/>
                        <a:ea typeface="楷体" panose="02010609060101010101" pitchFamily="49" charset="-122"/>
                      </a:rPr>
                      <m:t>=0,1,2,3…;</m:t>
                    </m:r>
                    <m:r>
                      <a:rPr lang="en-US" altLang="zh-CN" sz="2400" i="1">
                        <a:latin typeface="Cambria Math"/>
                        <a:ea typeface="楷体" panose="02010609060101010101" pitchFamily="49" charset="-122"/>
                      </a:rPr>
                      <m:t>𝑚</m:t>
                    </m:r>
                    <m:r>
                      <a:rPr lang="en-US" altLang="zh-CN" sz="2400" i="1">
                        <a:latin typeface="Cambria Math"/>
                        <a:ea typeface="楷体" panose="02010609060101010101" pitchFamily="49" charset="-122"/>
                      </a:rPr>
                      <m:t>=</m:t>
                    </m:r>
                    <m:d>
                      <m:dPr>
                        <m:begChr m:val="["/>
                        <m:endChr m:val="]"/>
                        <m:ctrlPr>
                          <a:rPr lang="en-US" altLang="zh-CN" sz="2400" i="1">
                            <a:latin typeface="Cambria Math"/>
                            <a:ea typeface="楷体" panose="02010609060101010101" pitchFamily="49" charset="-122"/>
                          </a:rPr>
                        </m:ctrlPr>
                      </m:dPr>
                      <m:e>
                        <m:r>
                          <a:rPr lang="en-US" altLang="zh-CN" sz="2400" i="1">
                            <a:latin typeface="Cambria Math"/>
                            <a:ea typeface="楷体" panose="02010609060101010101" pitchFamily="49" charset="-122"/>
                          </a:rPr>
                          <m:t>−</m:t>
                        </m:r>
                        <m:r>
                          <a:rPr lang="en-US" altLang="zh-CN" sz="2400" i="1">
                            <a:latin typeface="Cambria Math"/>
                            <a:ea typeface="楷体" panose="02010609060101010101" pitchFamily="49" charset="-122"/>
                          </a:rPr>
                          <m:t>𝑙</m:t>
                        </m:r>
                        <m:r>
                          <a:rPr lang="en-US" altLang="zh-CN" sz="2400" i="1">
                            <a:latin typeface="Cambria Math"/>
                            <a:ea typeface="楷体" panose="02010609060101010101" pitchFamily="49" charset="-122"/>
                          </a:rPr>
                          <m:t>,</m:t>
                        </m:r>
                        <m:r>
                          <a:rPr lang="en-US" altLang="zh-CN" sz="2400" i="1">
                            <a:latin typeface="Cambria Math"/>
                            <a:ea typeface="楷体" panose="02010609060101010101" pitchFamily="49" charset="-122"/>
                          </a:rPr>
                          <m:t>𝑙</m:t>
                        </m:r>
                      </m:e>
                    </m:d>
                    <m:r>
                      <a:rPr lang="en-US" altLang="zh-CN" sz="2400" i="1">
                        <a:latin typeface="Cambria Math"/>
                        <a:ea typeface="楷体" panose="02010609060101010101" pitchFamily="49" charset="-122"/>
                      </a:rPr>
                      <m:t>)</m:t>
                    </m:r>
                  </m:oMath>
                </a14:m>
                <a:endParaRPr lang="en-US" altLang="zh-CN" sz="2400" dirty="0" smtClean="0">
                  <a:latin typeface="楷体" panose="02010609060101010101" pitchFamily="49" charset="-122"/>
                  <a:ea typeface="楷体" panose="02010609060101010101" pitchFamily="49" charset="-122"/>
                </a:endParaRPr>
              </a:p>
              <a:p>
                <a:pPr marL="0" indent="0">
                  <a:buNone/>
                </a:pPr>
                <a14:m>
                  <m:oMath xmlns:m="http://schemas.openxmlformats.org/officeDocument/2006/math">
                    <m:r>
                      <a:rPr lang="en-US" altLang="zh-CN" sz="2400" i="1">
                        <a:latin typeface="Cambria Math"/>
                        <a:ea typeface="楷体" panose="02010609060101010101" pitchFamily="49" charset="-122"/>
                      </a:rPr>
                      <m:t>&lt;</m:t>
                    </m:r>
                    <m:sSub>
                      <m:sSubPr>
                        <m:ctrlPr>
                          <a:rPr lang="en-US" altLang="zh-CN" sz="2400" i="1">
                            <a:latin typeface="Cambria Math"/>
                            <a:ea typeface="楷体" panose="02010609060101010101" pitchFamily="49" charset="-122"/>
                          </a:rPr>
                        </m:ctrlPr>
                      </m:sSubPr>
                      <m:e>
                        <m:r>
                          <a:rPr lang="en-US" altLang="zh-CN" sz="2400" i="1">
                            <a:latin typeface="Cambria Math"/>
                            <a:ea typeface="楷体" panose="02010609060101010101" pitchFamily="49" charset="-122"/>
                          </a:rPr>
                          <m:t>𝑎</m:t>
                        </m:r>
                      </m:e>
                      <m:sub>
                        <m:r>
                          <a:rPr lang="en-US" altLang="zh-CN" sz="2400" i="1">
                            <a:latin typeface="Cambria Math"/>
                            <a:ea typeface="楷体" panose="02010609060101010101" pitchFamily="49" charset="-122"/>
                          </a:rPr>
                          <m:t>𝑙𝑚</m:t>
                        </m:r>
                      </m:sub>
                    </m:sSub>
                    <m:sSub>
                      <m:sSubPr>
                        <m:ctrlPr>
                          <a:rPr lang="en-US" altLang="zh-CN" sz="2400" i="1">
                            <a:latin typeface="Cambria Math"/>
                            <a:ea typeface="楷体" panose="02010609060101010101" pitchFamily="49" charset="-122"/>
                          </a:rPr>
                        </m:ctrlPr>
                      </m:sSubPr>
                      <m:e>
                        <m:r>
                          <a:rPr lang="en-US" altLang="zh-CN" sz="2400" i="1">
                            <a:latin typeface="Cambria Math"/>
                            <a:ea typeface="楷体" panose="02010609060101010101" pitchFamily="49" charset="-122"/>
                          </a:rPr>
                          <m:t>𝑎</m:t>
                        </m:r>
                      </m:e>
                      <m:sub>
                        <m:sSup>
                          <m:sSupPr>
                            <m:ctrlPr>
                              <a:rPr lang="en-US" altLang="zh-CN" sz="2400" i="1">
                                <a:latin typeface="Cambria Math"/>
                                <a:ea typeface="楷体" panose="02010609060101010101" pitchFamily="49" charset="-122"/>
                              </a:rPr>
                            </m:ctrlPr>
                          </m:sSupPr>
                          <m:e>
                            <m:r>
                              <a:rPr lang="en-US" altLang="zh-CN" sz="2400" i="1">
                                <a:latin typeface="Cambria Math"/>
                                <a:ea typeface="楷体" panose="02010609060101010101" pitchFamily="49" charset="-122"/>
                              </a:rPr>
                              <m:t>𝑙</m:t>
                            </m:r>
                          </m:e>
                          <m:sup>
                            <m:r>
                              <a:rPr lang="en-US" altLang="zh-CN" sz="2400" i="1">
                                <a:latin typeface="Cambria Math"/>
                                <a:ea typeface="楷体" panose="02010609060101010101" pitchFamily="49" charset="-122"/>
                              </a:rPr>
                              <m:t>′</m:t>
                            </m:r>
                          </m:sup>
                        </m:sSup>
                        <m:sSup>
                          <m:sSupPr>
                            <m:ctrlPr>
                              <a:rPr lang="en-US" altLang="zh-CN" sz="2400" i="1">
                                <a:latin typeface="Cambria Math"/>
                                <a:ea typeface="楷体" panose="02010609060101010101" pitchFamily="49" charset="-122"/>
                              </a:rPr>
                            </m:ctrlPr>
                          </m:sSupPr>
                          <m:e>
                            <m:r>
                              <a:rPr lang="en-US" altLang="zh-CN" sz="2400" i="1">
                                <a:latin typeface="Cambria Math"/>
                                <a:ea typeface="楷体" panose="02010609060101010101" pitchFamily="49" charset="-122"/>
                              </a:rPr>
                              <m:t>𝑚</m:t>
                            </m:r>
                          </m:e>
                          <m:sup>
                            <m:r>
                              <a:rPr lang="en-US" altLang="zh-CN" sz="2400" i="1">
                                <a:latin typeface="Cambria Math"/>
                                <a:ea typeface="楷体" panose="02010609060101010101" pitchFamily="49" charset="-122"/>
                              </a:rPr>
                              <m:t>′</m:t>
                            </m:r>
                          </m:sup>
                        </m:sSup>
                      </m:sub>
                    </m:sSub>
                    <m:r>
                      <a:rPr lang="en-US" altLang="zh-CN" sz="2400" i="1">
                        <a:latin typeface="Cambria Math"/>
                        <a:ea typeface="楷体" panose="02010609060101010101" pitchFamily="49" charset="-122"/>
                      </a:rPr>
                      <m:t>&gt;=</m:t>
                    </m:r>
                    <m:sSub>
                      <m:sSubPr>
                        <m:ctrlPr>
                          <a:rPr lang="en-US" altLang="zh-CN" sz="2400" i="1">
                            <a:latin typeface="Cambria Math"/>
                            <a:ea typeface="楷体" panose="02010609060101010101" pitchFamily="49" charset="-122"/>
                          </a:rPr>
                        </m:ctrlPr>
                      </m:sSubPr>
                      <m:e>
                        <m:r>
                          <a:rPr lang="zh-CN" altLang="en-US" sz="2400" i="1">
                            <a:latin typeface="Cambria Math"/>
                            <a:ea typeface="楷体" panose="02010609060101010101" pitchFamily="49" charset="-122"/>
                          </a:rPr>
                          <m:t>𝛿</m:t>
                        </m:r>
                      </m:e>
                      <m:sub>
                        <m:r>
                          <a:rPr lang="en-US" altLang="zh-CN" sz="2400" i="1">
                            <a:latin typeface="Cambria Math"/>
                            <a:ea typeface="楷体" panose="02010609060101010101" pitchFamily="49" charset="-122"/>
                          </a:rPr>
                          <m:t>𝑙</m:t>
                        </m:r>
                        <m:sSup>
                          <m:sSupPr>
                            <m:ctrlPr>
                              <a:rPr lang="en-US" altLang="zh-CN" sz="2400" i="1">
                                <a:latin typeface="Cambria Math"/>
                                <a:ea typeface="楷体" panose="02010609060101010101" pitchFamily="49" charset="-122"/>
                              </a:rPr>
                            </m:ctrlPr>
                          </m:sSupPr>
                          <m:e>
                            <m:r>
                              <a:rPr lang="en-US" altLang="zh-CN" sz="2400" i="1">
                                <a:latin typeface="Cambria Math"/>
                                <a:ea typeface="楷体" panose="02010609060101010101" pitchFamily="49" charset="-122"/>
                              </a:rPr>
                              <m:t>,</m:t>
                            </m:r>
                            <m:r>
                              <a:rPr lang="en-US" altLang="zh-CN" sz="2400" i="1">
                                <a:latin typeface="Cambria Math"/>
                                <a:ea typeface="楷体" panose="02010609060101010101" pitchFamily="49" charset="-122"/>
                              </a:rPr>
                              <m:t>𝑙</m:t>
                            </m:r>
                          </m:e>
                          <m:sup>
                            <m:r>
                              <a:rPr lang="en-US" altLang="zh-CN" sz="2400" i="1">
                                <a:latin typeface="Cambria Math"/>
                                <a:ea typeface="楷体" panose="02010609060101010101" pitchFamily="49" charset="-122"/>
                              </a:rPr>
                              <m:t>′</m:t>
                            </m:r>
                          </m:sup>
                        </m:sSup>
                      </m:sub>
                    </m:sSub>
                    <m:sSub>
                      <m:sSubPr>
                        <m:ctrlPr>
                          <a:rPr lang="en-US" altLang="zh-CN" sz="2400" i="1">
                            <a:latin typeface="Cambria Math"/>
                            <a:ea typeface="楷体" panose="02010609060101010101" pitchFamily="49" charset="-122"/>
                          </a:rPr>
                        </m:ctrlPr>
                      </m:sSubPr>
                      <m:e>
                        <m:r>
                          <a:rPr lang="zh-CN" altLang="en-US" sz="2400" i="1">
                            <a:latin typeface="Cambria Math"/>
                            <a:ea typeface="楷体" panose="02010609060101010101" pitchFamily="49" charset="-122"/>
                          </a:rPr>
                          <m:t>𝛿</m:t>
                        </m:r>
                      </m:e>
                      <m:sub>
                        <m:r>
                          <a:rPr lang="en-US" altLang="zh-CN" sz="2400" i="1">
                            <a:latin typeface="Cambria Math"/>
                            <a:ea typeface="楷体" panose="02010609060101010101" pitchFamily="49" charset="-122"/>
                          </a:rPr>
                          <m:t>𝑚</m:t>
                        </m:r>
                        <m:sSup>
                          <m:sSupPr>
                            <m:ctrlPr>
                              <a:rPr lang="en-US" altLang="zh-CN" sz="2400" i="1">
                                <a:latin typeface="Cambria Math"/>
                                <a:ea typeface="楷体" panose="02010609060101010101" pitchFamily="49" charset="-122"/>
                              </a:rPr>
                            </m:ctrlPr>
                          </m:sSupPr>
                          <m:e>
                            <m:r>
                              <a:rPr lang="en-US" altLang="zh-CN" sz="2400" i="1">
                                <a:latin typeface="Cambria Math"/>
                                <a:ea typeface="楷体" panose="02010609060101010101" pitchFamily="49" charset="-122"/>
                              </a:rPr>
                              <m:t>,−</m:t>
                            </m:r>
                            <m:r>
                              <a:rPr lang="en-US" altLang="zh-CN" sz="2400" i="1">
                                <a:latin typeface="Cambria Math"/>
                                <a:ea typeface="楷体" panose="02010609060101010101" pitchFamily="49" charset="-122"/>
                              </a:rPr>
                              <m:t>𝑚</m:t>
                            </m:r>
                          </m:e>
                          <m:sup>
                            <m:r>
                              <a:rPr lang="en-US" altLang="zh-CN" sz="2400" i="1">
                                <a:latin typeface="Cambria Math"/>
                                <a:ea typeface="楷体" panose="02010609060101010101" pitchFamily="49" charset="-122"/>
                              </a:rPr>
                              <m:t>′</m:t>
                            </m:r>
                          </m:sup>
                        </m:sSup>
                      </m:sub>
                    </m:sSub>
                    <m:sSub>
                      <m:sSubPr>
                        <m:ctrlPr>
                          <a:rPr lang="en-US" altLang="zh-CN" sz="2400" i="1">
                            <a:latin typeface="Cambria Math"/>
                            <a:ea typeface="楷体" panose="02010609060101010101" pitchFamily="49" charset="-122"/>
                          </a:rPr>
                        </m:ctrlPr>
                      </m:sSubPr>
                      <m:e>
                        <m:r>
                          <a:rPr lang="en-US" altLang="zh-CN" sz="2400" i="1">
                            <a:latin typeface="Cambria Math"/>
                            <a:ea typeface="楷体" panose="02010609060101010101" pitchFamily="49" charset="-122"/>
                          </a:rPr>
                          <m:t>𝐶</m:t>
                        </m:r>
                      </m:e>
                      <m:sub>
                        <m:r>
                          <a:rPr lang="en-US" altLang="zh-CN" sz="2400" i="1">
                            <a:latin typeface="Cambria Math"/>
                            <a:ea typeface="楷体" panose="02010609060101010101" pitchFamily="49" charset="-122"/>
                          </a:rPr>
                          <m:t>𝑙</m:t>
                        </m:r>
                      </m:sub>
                    </m:sSub>
                  </m:oMath>
                </a14:m>
                <a:r>
                  <a:rPr lang="en-US" altLang="zh-CN" sz="2400" dirty="0">
                    <a:latin typeface="楷体" panose="02010609060101010101" pitchFamily="49" charset="-122"/>
                    <a:ea typeface="楷体" panose="02010609060101010101" pitchFamily="49" charset="-122"/>
                  </a:rPr>
                  <a:t> </a:t>
                </a:r>
                <a:endParaRPr lang="en-US" altLang="zh-CN" sz="2400" dirty="0" smtClean="0">
                  <a:latin typeface="楷体" panose="02010609060101010101" pitchFamily="49" charset="-122"/>
                  <a:ea typeface="楷体" panose="02010609060101010101" pitchFamily="49" charset="-122"/>
                </a:endParaRPr>
              </a:p>
              <a:p>
                <a:pPr marL="0" indent="0">
                  <a:buNone/>
                </a:pPr>
                <a14:m>
                  <m:oMath xmlns:m="http://schemas.openxmlformats.org/officeDocument/2006/math">
                    <m:r>
                      <a:rPr lang="en-US" altLang="zh-CN" sz="2400" i="1">
                        <a:latin typeface="Cambria Math"/>
                        <a:ea typeface="楷体" panose="02010609060101010101" pitchFamily="49" charset="-122"/>
                      </a:rPr>
                      <m:t>&lt;</m:t>
                    </m:r>
                    <m:r>
                      <m:rPr>
                        <m:sty m:val="p"/>
                      </m:rPr>
                      <a:rPr lang="el-GR" altLang="zh-CN" sz="2400" i="1">
                        <a:latin typeface="Cambria Math"/>
                        <a:ea typeface="Cambria Math"/>
                      </a:rPr>
                      <m:t>Δ</m:t>
                    </m:r>
                    <m:r>
                      <a:rPr lang="en-US" altLang="zh-CN" sz="2400" i="1">
                        <a:latin typeface="Cambria Math"/>
                        <a:ea typeface="Cambria Math"/>
                      </a:rPr>
                      <m:t>𝑇</m:t>
                    </m:r>
                    <m:d>
                      <m:dPr>
                        <m:ctrlPr>
                          <a:rPr lang="en-US" altLang="zh-CN" sz="2400" i="1">
                            <a:latin typeface="Cambria Math"/>
                            <a:ea typeface="Cambria Math"/>
                          </a:rPr>
                        </m:ctrlPr>
                      </m:dPr>
                      <m:e>
                        <m:acc>
                          <m:accPr>
                            <m:chr m:val="⃗"/>
                            <m:ctrlPr>
                              <a:rPr lang="en-US" altLang="zh-CN" sz="2400" i="1">
                                <a:latin typeface="Cambria Math"/>
                                <a:ea typeface="Cambria Math"/>
                              </a:rPr>
                            </m:ctrlPr>
                          </m:accPr>
                          <m:e>
                            <m:r>
                              <a:rPr lang="en-US" altLang="zh-CN" sz="2400" i="1">
                                <a:latin typeface="Cambria Math"/>
                                <a:ea typeface="Cambria Math"/>
                              </a:rPr>
                              <m:t>𝑛</m:t>
                            </m:r>
                          </m:e>
                        </m:acc>
                      </m:e>
                    </m:d>
                    <m:r>
                      <m:rPr>
                        <m:sty m:val="p"/>
                      </m:rPr>
                      <a:rPr lang="el-GR" altLang="zh-CN" sz="2400" i="1">
                        <a:latin typeface="Cambria Math"/>
                        <a:ea typeface="Cambria Math"/>
                      </a:rPr>
                      <m:t>Δ</m:t>
                    </m:r>
                    <m:r>
                      <a:rPr lang="en-US" altLang="zh-CN" sz="2400" i="1">
                        <a:latin typeface="Cambria Math"/>
                        <a:ea typeface="Cambria Math"/>
                      </a:rPr>
                      <m:t>𝑇</m:t>
                    </m:r>
                  </m:oMath>
                </a14:m>
                <a:r>
                  <a:rPr lang="en-US" altLang="zh-CN" sz="2400" dirty="0" err="1">
                    <a:latin typeface="楷体" panose="02010609060101010101" pitchFamily="49" charset="-122"/>
                    <a:ea typeface="楷体" panose="02010609060101010101" pitchFamily="49" charset="-122"/>
                  </a:rPr>
                  <a:t>型扰动</a:t>
                </a:r>
                <a14:m>
                  <m:oMath xmlns:m="http://schemas.openxmlformats.org/officeDocument/2006/math">
                    <m:r>
                      <a:rPr lang="en-US" altLang="zh-CN" sz="2400" i="1">
                        <a:latin typeface="Cambria Math"/>
                        <a:ea typeface="Cambria Math"/>
                      </a:rPr>
                      <m:t>∆</m:t>
                    </m:r>
                    <m:r>
                      <a:rPr lang="en-US" altLang="zh-CN" sz="2400" i="1">
                        <a:latin typeface="Cambria Math"/>
                        <a:ea typeface="Cambria Math"/>
                      </a:rPr>
                      <m:t>𝑇</m:t>
                    </m:r>
                    <m:d>
                      <m:dPr>
                        <m:ctrlPr>
                          <a:rPr lang="en-US" altLang="zh-CN" sz="2400" i="1">
                            <a:latin typeface="Cambria Math"/>
                            <a:ea typeface="Cambria Math"/>
                          </a:rPr>
                        </m:ctrlPr>
                      </m:dPr>
                      <m:e>
                        <m:acc>
                          <m:accPr>
                            <m:chr m:val="⃗"/>
                            <m:ctrlPr>
                              <a:rPr lang="en-US" altLang="zh-CN" sz="2400" i="1">
                                <a:latin typeface="Cambria Math"/>
                                <a:ea typeface="Cambria Math"/>
                              </a:rPr>
                            </m:ctrlPr>
                          </m:accPr>
                          <m:e>
                            <m:sSup>
                              <m:sSupPr>
                                <m:ctrlPr>
                                  <a:rPr lang="en-US" altLang="zh-CN" sz="2400" i="1">
                                    <a:latin typeface="Cambria Math"/>
                                    <a:ea typeface="Cambria Math"/>
                                  </a:rPr>
                                </m:ctrlPr>
                              </m:sSupPr>
                              <m:e>
                                <m:r>
                                  <a:rPr lang="en-US" altLang="zh-CN" sz="2400" i="1">
                                    <a:latin typeface="Cambria Math"/>
                                    <a:ea typeface="Cambria Math"/>
                                  </a:rPr>
                                  <m:t>𝑛</m:t>
                                </m:r>
                              </m:e>
                              <m:sup>
                                <m:r>
                                  <a:rPr lang="en-US" altLang="zh-CN" sz="2400" i="1">
                                    <a:latin typeface="Cambria Math"/>
                                    <a:ea typeface="Cambria Math"/>
                                  </a:rPr>
                                  <m:t>′</m:t>
                                </m:r>
                              </m:sup>
                            </m:sSup>
                          </m:e>
                        </m:acc>
                      </m:e>
                    </m:d>
                    <m:r>
                      <a:rPr lang="en-US" altLang="zh-CN" sz="2400" i="1">
                        <a:latin typeface="Cambria Math"/>
                        <a:ea typeface="楷体" panose="02010609060101010101" pitchFamily="49" charset="-122"/>
                      </a:rPr>
                      <m:t>&gt;=</m:t>
                    </m:r>
                    <m:nary>
                      <m:naryPr>
                        <m:chr m:val="∑"/>
                        <m:supHide m:val="on"/>
                        <m:ctrlPr>
                          <a:rPr lang="en-US" altLang="zh-CN" sz="2400" i="1">
                            <a:latin typeface="Cambria Math"/>
                            <a:ea typeface="楷体" panose="02010609060101010101" pitchFamily="49" charset="-122"/>
                          </a:rPr>
                        </m:ctrlPr>
                      </m:naryPr>
                      <m:sub>
                        <m:r>
                          <m:rPr>
                            <m:brk m:alnAt="7"/>
                          </m:rPr>
                          <a:rPr lang="en-US" altLang="zh-CN" sz="2400" i="1">
                            <a:latin typeface="Cambria Math"/>
                            <a:ea typeface="楷体" panose="02010609060101010101" pitchFamily="49" charset="-122"/>
                          </a:rPr>
                          <m:t>𝑙</m:t>
                        </m:r>
                        <m:r>
                          <a:rPr lang="en-US" altLang="zh-CN" sz="2400" i="1">
                            <a:latin typeface="Cambria Math"/>
                            <a:ea typeface="楷体" panose="02010609060101010101" pitchFamily="49" charset="-122"/>
                          </a:rPr>
                          <m:t>𝑚</m:t>
                        </m:r>
                      </m:sub>
                      <m:sup/>
                      <m:e>
                        <m:sSub>
                          <m:sSubPr>
                            <m:ctrlPr>
                              <a:rPr lang="en-US" altLang="zh-CN" sz="2400" i="1">
                                <a:latin typeface="Cambria Math"/>
                                <a:ea typeface="楷体" panose="02010609060101010101" pitchFamily="49" charset="-122"/>
                              </a:rPr>
                            </m:ctrlPr>
                          </m:sSubPr>
                          <m:e>
                            <m:r>
                              <a:rPr lang="en-US" altLang="zh-CN" sz="2400" i="1">
                                <a:latin typeface="Cambria Math"/>
                                <a:ea typeface="楷体" panose="02010609060101010101" pitchFamily="49" charset="-122"/>
                              </a:rPr>
                              <m:t>𝐶</m:t>
                            </m:r>
                          </m:e>
                          <m:sub>
                            <m:r>
                              <a:rPr lang="en-US" altLang="zh-CN" sz="2400" i="1">
                                <a:latin typeface="Cambria Math"/>
                                <a:ea typeface="楷体" panose="02010609060101010101" pitchFamily="49" charset="-122"/>
                              </a:rPr>
                              <m:t>𝑙</m:t>
                            </m:r>
                          </m:sub>
                        </m:sSub>
                        <m:sSup>
                          <m:sSupPr>
                            <m:ctrlPr>
                              <a:rPr lang="en-US" altLang="zh-CN" sz="2400" i="1">
                                <a:latin typeface="Cambria Math"/>
                                <a:ea typeface="楷体" panose="02010609060101010101" pitchFamily="49" charset="-122"/>
                              </a:rPr>
                            </m:ctrlPr>
                          </m:sSupPr>
                          <m:e>
                            <m:sSub>
                              <m:sSubPr>
                                <m:ctrlPr>
                                  <a:rPr lang="en-US" altLang="zh-CN" sz="2400" i="1">
                                    <a:latin typeface="Cambria Math"/>
                                    <a:ea typeface="楷体" panose="02010609060101010101" pitchFamily="49" charset="-122"/>
                                  </a:rPr>
                                </m:ctrlPr>
                              </m:sSubPr>
                              <m:e>
                                <m:r>
                                  <a:rPr lang="en-US" altLang="zh-CN" sz="2400" i="1">
                                    <a:latin typeface="Cambria Math"/>
                                    <a:ea typeface="楷体" panose="02010609060101010101" pitchFamily="49" charset="-122"/>
                                  </a:rPr>
                                  <m:t>𝑌</m:t>
                                </m:r>
                              </m:e>
                              <m:sub>
                                <m:r>
                                  <a:rPr lang="en-US" altLang="zh-CN" sz="2400" i="1">
                                    <a:latin typeface="Cambria Math"/>
                                    <a:ea typeface="楷体" panose="02010609060101010101" pitchFamily="49" charset="-122"/>
                                  </a:rPr>
                                  <m:t>𝑙</m:t>
                                </m:r>
                              </m:sub>
                            </m:sSub>
                          </m:e>
                          <m:sup>
                            <m:r>
                              <a:rPr lang="en-US" altLang="zh-CN" sz="2400" i="1">
                                <a:latin typeface="Cambria Math"/>
                                <a:ea typeface="楷体" panose="02010609060101010101" pitchFamily="49" charset="-122"/>
                              </a:rPr>
                              <m:t>𝑚</m:t>
                            </m:r>
                          </m:sup>
                        </m:sSup>
                        <m:d>
                          <m:dPr>
                            <m:ctrlPr>
                              <a:rPr lang="en-US" altLang="zh-CN" sz="2400" i="1">
                                <a:latin typeface="Cambria Math"/>
                                <a:ea typeface="楷体" panose="02010609060101010101" pitchFamily="49" charset="-122"/>
                              </a:rPr>
                            </m:ctrlPr>
                          </m:dPr>
                          <m:e>
                            <m:acc>
                              <m:accPr>
                                <m:chr m:val="⃗"/>
                                <m:ctrlPr>
                                  <a:rPr lang="en-US" altLang="zh-CN" sz="2400" i="1">
                                    <a:latin typeface="Cambria Math"/>
                                    <a:ea typeface="楷体" panose="02010609060101010101" pitchFamily="49" charset="-122"/>
                                  </a:rPr>
                                </m:ctrlPr>
                              </m:accPr>
                              <m:e>
                                <m:r>
                                  <a:rPr lang="en-US" altLang="zh-CN" sz="2400" i="1">
                                    <a:latin typeface="Cambria Math"/>
                                    <a:ea typeface="楷体" panose="02010609060101010101" pitchFamily="49" charset="-122"/>
                                  </a:rPr>
                                  <m:t>𝑛</m:t>
                                </m:r>
                              </m:e>
                            </m:acc>
                          </m:e>
                        </m:d>
                        <m:sSup>
                          <m:sSupPr>
                            <m:ctrlPr>
                              <a:rPr lang="en-US" altLang="zh-CN" sz="2400" i="1">
                                <a:latin typeface="Cambria Math"/>
                                <a:ea typeface="楷体" panose="02010609060101010101" pitchFamily="49" charset="-122"/>
                              </a:rPr>
                            </m:ctrlPr>
                          </m:sSupPr>
                          <m:e>
                            <m:sSub>
                              <m:sSubPr>
                                <m:ctrlPr>
                                  <a:rPr lang="en-US" altLang="zh-CN" sz="2400" i="1">
                                    <a:latin typeface="Cambria Math"/>
                                    <a:ea typeface="楷体" panose="02010609060101010101" pitchFamily="49" charset="-122"/>
                                  </a:rPr>
                                </m:ctrlPr>
                              </m:sSubPr>
                              <m:e>
                                <m:r>
                                  <a:rPr lang="en-US" altLang="zh-CN" sz="2400" i="1">
                                    <a:latin typeface="Cambria Math"/>
                                    <a:ea typeface="楷体" panose="02010609060101010101" pitchFamily="49" charset="-122"/>
                                  </a:rPr>
                                  <m:t>𝑌</m:t>
                                </m:r>
                              </m:e>
                              <m:sub>
                                <m:r>
                                  <a:rPr lang="en-US" altLang="zh-CN" sz="2400" i="1">
                                    <a:latin typeface="Cambria Math"/>
                                    <a:ea typeface="楷体" panose="02010609060101010101" pitchFamily="49" charset="-122"/>
                                  </a:rPr>
                                  <m:t>𝑙</m:t>
                                </m:r>
                              </m:sub>
                            </m:sSub>
                          </m:e>
                          <m:sup>
                            <m:r>
                              <a:rPr lang="en-US" altLang="zh-CN" sz="2400" i="1">
                                <a:latin typeface="Cambria Math"/>
                                <a:ea typeface="楷体" panose="02010609060101010101" pitchFamily="49" charset="-122"/>
                              </a:rPr>
                              <m:t>−</m:t>
                            </m:r>
                            <m:r>
                              <a:rPr lang="en-US" altLang="zh-CN" sz="2400" i="1">
                                <a:latin typeface="Cambria Math"/>
                                <a:ea typeface="楷体" panose="02010609060101010101" pitchFamily="49" charset="-122"/>
                              </a:rPr>
                              <m:t>𝑚</m:t>
                            </m:r>
                          </m:sup>
                        </m:sSup>
                      </m:e>
                    </m:nary>
                    <m:d>
                      <m:dPr>
                        <m:ctrlPr>
                          <a:rPr lang="en-US" altLang="zh-CN" sz="2400" i="1">
                            <a:latin typeface="Cambria Math"/>
                            <a:ea typeface="楷体" panose="02010609060101010101" pitchFamily="49" charset="-122"/>
                          </a:rPr>
                        </m:ctrlPr>
                      </m:dPr>
                      <m:e>
                        <m:acc>
                          <m:accPr>
                            <m:chr m:val="⃗"/>
                            <m:ctrlPr>
                              <a:rPr lang="en-US" altLang="zh-CN" sz="2400" i="1">
                                <a:latin typeface="Cambria Math"/>
                                <a:ea typeface="楷体" panose="02010609060101010101" pitchFamily="49" charset="-122"/>
                              </a:rPr>
                            </m:ctrlPr>
                          </m:accPr>
                          <m:e>
                            <m:sSup>
                              <m:sSupPr>
                                <m:ctrlPr>
                                  <a:rPr lang="en-US" altLang="zh-CN" sz="2400" i="1">
                                    <a:latin typeface="Cambria Math"/>
                                    <a:ea typeface="楷体" panose="02010609060101010101" pitchFamily="49" charset="-122"/>
                                  </a:rPr>
                                </m:ctrlPr>
                              </m:sSupPr>
                              <m:e>
                                <m:r>
                                  <a:rPr lang="en-US" altLang="zh-CN" sz="2400" i="1">
                                    <a:latin typeface="Cambria Math"/>
                                    <a:ea typeface="楷体" panose="02010609060101010101" pitchFamily="49" charset="-122"/>
                                  </a:rPr>
                                  <m:t>𝑛</m:t>
                                </m:r>
                              </m:e>
                              <m:sup>
                                <m:r>
                                  <a:rPr lang="en-US" altLang="zh-CN" sz="2400" i="1">
                                    <a:latin typeface="Cambria Math"/>
                                    <a:ea typeface="楷体" panose="02010609060101010101" pitchFamily="49" charset="-122"/>
                                  </a:rPr>
                                  <m:t>′</m:t>
                                </m:r>
                              </m:sup>
                            </m:sSup>
                          </m:e>
                        </m:acc>
                      </m:e>
                    </m:d>
                    <m:r>
                      <a:rPr lang="en-US" altLang="zh-CN" sz="2400" i="1">
                        <a:latin typeface="Cambria Math"/>
                        <a:ea typeface="楷体" panose="02010609060101010101" pitchFamily="49" charset="-122"/>
                      </a:rPr>
                      <m:t>=</m:t>
                    </m:r>
                    <m:nary>
                      <m:naryPr>
                        <m:chr m:val="∑"/>
                        <m:supHide m:val="on"/>
                        <m:ctrlPr>
                          <a:rPr lang="en-US" altLang="zh-CN" sz="2400" i="1">
                            <a:latin typeface="Cambria Math"/>
                            <a:ea typeface="楷体" panose="02010609060101010101" pitchFamily="49" charset="-122"/>
                          </a:rPr>
                        </m:ctrlPr>
                      </m:naryPr>
                      <m:sub>
                        <m:r>
                          <m:rPr>
                            <m:brk m:alnAt="7"/>
                          </m:rPr>
                          <a:rPr lang="en-US" altLang="zh-CN" sz="2400" i="1">
                            <a:latin typeface="Cambria Math"/>
                            <a:ea typeface="楷体" panose="02010609060101010101" pitchFamily="49" charset="-122"/>
                          </a:rPr>
                          <m:t>𝑙</m:t>
                        </m:r>
                      </m:sub>
                      <m:sup/>
                      <m:e>
                        <m:sSub>
                          <m:sSubPr>
                            <m:ctrlPr>
                              <a:rPr lang="en-US" altLang="zh-CN" sz="2400" i="1">
                                <a:latin typeface="Cambria Math"/>
                                <a:ea typeface="楷体" panose="02010609060101010101" pitchFamily="49" charset="-122"/>
                              </a:rPr>
                            </m:ctrlPr>
                          </m:sSubPr>
                          <m:e>
                            <m:r>
                              <a:rPr lang="en-US" altLang="zh-CN" sz="2400" i="1">
                                <a:latin typeface="Cambria Math"/>
                                <a:ea typeface="楷体" panose="02010609060101010101" pitchFamily="49" charset="-122"/>
                              </a:rPr>
                              <m:t>𝐶</m:t>
                            </m:r>
                          </m:e>
                          <m:sub>
                            <m:r>
                              <a:rPr lang="en-US" altLang="zh-CN" sz="2400" i="1">
                                <a:latin typeface="Cambria Math"/>
                                <a:ea typeface="楷体" panose="02010609060101010101" pitchFamily="49" charset="-122"/>
                              </a:rPr>
                              <m:t>𝑙</m:t>
                            </m:r>
                          </m:sub>
                        </m:sSub>
                        <m:r>
                          <a:rPr lang="en-US" altLang="zh-CN" sz="2400" i="1">
                            <a:latin typeface="Cambria Math"/>
                            <a:ea typeface="楷体" panose="02010609060101010101" pitchFamily="49" charset="-122"/>
                          </a:rPr>
                          <m:t>(</m:t>
                        </m:r>
                        <m:f>
                          <m:fPr>
                            <m:ctrlPr>
                              <a:rPr lang="en-US" altLang="zh-CN" sz="2400" i="1">
                                <a:latin typeface="Cambria Math"/>
                                <a:ea typeface="楷体" panose="02010609060101010101" pitchFamily="49" charset="-122"/>
                              </a:rPr>
                            </m:ctrlPr>
                          </m:fPr>
                          <m:num>
                            <m:r>
                              <a:rPr lang="en-US" altLang="zh-CN" sz="2400" i="1">
                                <a:latin typeface="Cambria Math"/>
                                <a:ea typeface="楷体" panose="02010609060101010101" pitchFamily="49" charset="-122"/>
                              </a:rPr>
                              <m:t>2</m:t>
                            </m:r>
                            <m:r>
                              <a:rPr lang="en-US" altLang="zh-CN" sz="2400" i="1">
                                <a:latin typeface="Cambria Math"/>
                                <a:ea typeface="楷体" panose="02010609060101010101" pitchFamily="49" charset="-122"/>
                              </a:rPr>
                              <m:t>𝑙</m:t>
                            </m:r>
                            <m:r>
                              <a:rPr lang="en-US" altLang="zh-CN" sz="2400" i="1">
                                <a:latin typeface="Cambria Math"/>
                                <a:ea typeface="楷体" panose="02010609060101010101" pitchFamily="49" charset="-122"/>
                              </a:rPr>
                              <m:t>+1</m:t>
                            </m:r>
                          </m:num>
                          <m:den>
                            <m:r>
                              <a:rPr lang="en-US" altLang="zh-CN" sz="2400" i="1">
                                <a:latin typeface="Cambria Math"/>
                                <a:ea typeface="楷体" panose="02010609060101010101" pitchFamily="49" charset="-122"/>
                              </a:rPr>
                              <m:t>4</m:t>
                            </m:r>
                            <m:r>
                              <a:rPr lang="zh-CN" altLang="en-US" sz="2400" i="1">
                                <a:latin typeface="Cambria Math"/>
                                <a:ea typeface="楷体" panose="02010609060101010101" pitchFamily="49" charset="-122"/>
                              </a:rPr>
                              <m:t>𝜋</m:t>
                            </m:r>
                          </m:den>
                        </m:f>
                        <m:r>
                          <a:rPr lang="en-US" altLang="zh-CN" sz="2400" i="1">
                            <a:latin typeface="Cambria Math"/>
                            <a:ea typeface="楷体" panose="02010609060101010101" pitchFamily="49" charset="-122"/>
                          </a:rPr>
                          <m:t>)</m:t>
                        </m:r>
                        <m:sSub>
                          <m:sSubPr>
                            <m:ctrlPr>
                              <a:rPr lang="en-US" altLang="zh-CN" sz="2400" i="1">
                                <a:latin typeface="Cambria Math"/>
                                <a:ea typeface="楷体" panose="02010609060101010101" pitchFamily="49" charset="-122"/>
                              </a:rPr>
                            </m:ctrlPr>
                          </m:sSubPr>
                          <m:e>
                            <m:r>
                              <a:rPr lang="en-US" altLang="zh-CN" sz="2400" i="1">
                                <a:latin typeface="Cambria Math"/>
                                <a:ea typeface="楷体" panose="02010609060101010101" pitchFamily="49" charset="-122"/>
                              </a:rPr>
                              <m:t>𝑃</m:t>
                            </m:r>
                          </m:e>
                          <m:sub>
                            <m:r>
                              <a:rPr lang="en-US" altLang="zh-CN" sz="2400" i="1">
                                <a:latin typeface="Cambria Math"/>
                                <a:ea typeface="楷体" panose="02010609060101010101" pitchFamily="49" charset="-122"/>
                              </a:rPr>
                              <m:t>𝑙</m:t>
                            </m:r>
                          </m:sub>
                        </m:sSub>
                        <m:r>
                          <a:rPr lang="en-US" altLang="zh-CN" sz="2400" i="1">
                            <a:latin typeface="Cambria Math"/>
                            <a:ea typeface="楷体" panose="02010609060101010101" pitchFamily="49" charset="-122"/>
                          </a:rPr>
                          <m:t>(</m:t>
                        </m:r>
                        <m:acc>
                          <m:accPr>
                            <m:chr m:val="⃗"/>
                            <m:ctrlPr>
                              <a:rPr lang="en-US" altLang="zh-CN" sz="2400" i="1">
                                <a:latin typeface="Cambria Math"/>
                                <a:ea typeface="楷体" panose="02010609060101010101" pitchFamily="49" charset="-122"/>
                              </a:rPr>
                            </m:ctrlPr>
                          </m:accPr>
                          <m:e>
                            <m:r>
                              <a:rPr lang="en-US" altLang="zh-CN" sz="2400" i="1">
                                <a:latin typeface="Cambria Math"/>
                                <a:ea typeface="楷体" panose="02010609060101010101" pitchFamily="49" charset="-122"/>
                              </a:rPr>
                              <m:t>𝑛</m:t>
                            </m:r>
                          </m:e>
                        </m:acc>
                        <m:r>
                          <a:rPr lang="en-US" altLang="zh-CN" sz="2400" i="1">
                            <a:latin typeface="Cambria Math"/>
                            <a:ea typeface="楷体" panose="02010609060101010101" pitchFamily="49" charset="-122"/>
                          </a:rPr>
                          <m:t>,</m:t>
                        </m:r>
                        <m:acc>
                          <m:accPr>
                            <m:chr m:val="⃗"/>
                            <m:ctrlPr>
                              <a:rPr lang="en-US" altLang="zh-CN" sz="2400" i="1">
                                <a:latin typeface="Cambria Math"/>
                                <a:ea typeface="楷体" panose="02010609060101010101" pitchFamily="49" charset="-122"/>
                              </a:rPr>
                            </m:ctrlPr>
                          </m:accPr>
                          <m:e>
                            <m:sSup>
                              <m:sSupPr>
                                <m:ctrlPr>
                                  <a:rPr lang="en-US" altLang="zh-CN" sz="2400" i="1">
                                    <a:latin typeface="Cambria Math"/>
                                    <a:ea typeface="楷体" panose="02010609060101010101" pitchFamily="49" charset="-122"/>
                                  </a:rPr>
                                </m:ctrlPr>
                              </m:sSupPr>
                              <m:e>
                                <m:r>
                                  <a:rPr lang="en-US" altLang="zh-CN" sz="2400" i="1">
                                    <a:latin typeface="Cambria Math"/>
                                    <a:ea typeface="楷体" panose="02010609060101010101" pitchFamily="49" charset="-122"/>
                                  </a:rPr>
                                  <m:t>𝑛</m:t>
                                </m:r>
                              </m:e>
                              <m:sup>
                                <m:r>
                                  <a:rPr lang="en-US" altLang="zh-CN" sz="2400" i="1">
                                    <a:latin typeface="Cambria Math"/>
                                    <a:ea typeface="楷体" panose="02010609060101010101" pitchFamily="49" charset="-122"/>
                                  </a:rPr>
                                  <m:t>′</m:t>
                                </m:r>
                              </m:sup>
                            </m:sSup>
                          </m:e>
                        </m:acc>
                      </m:e>
                    </m:nary>
                  </m:oMath>
                </a14:m>
                <a:r>
                  <a:rPr lang="en-US" altLang="zh-CN" sz="2400" dirty="0">
                    <a:latin typeface="楷体" panose="02010609060101010101" pitchFamily="49" charset="-122"/>
                    <a:ea typeface="楷体" panose="02010609060101010101" pitchFamily="49" charset="-122"/>
                  </a:rPr>
                  <a:t>) </a:t>
                </a:r>
              </a:p>
              <a:p>
                <a:pPr marL="0" indent="0">
                  <a:buNone/>
                </a:pPr>
                <a:r>
                  <a:rPr lang="zh-CN" altLang="en-US" sz="2400" dirty="0">
                    <a:latin typeface="楷体" panose="02010609060101010101" pitchFamily="49" charset="-122"/>
                    <a:ea typeface="楷体" panose="02010609060101010101" pitchFamily="49" charset="-122"/>
                  </a:rPr>
                  <a:t>其中</a:t>
                </a:r>
                <a14:m>
                  <m:oMath xmlns:m="http://schemas.openxmlformats.org/officeDocument/2006/math">
                    <m:sSub>
                      <m:sSubPr>
                        <m:ctrlPr>
                          <a:rPr lang="en-US" altLang="zh-CN" sz="2400" i="1">
                            <a:latin typeface="Cambria Math"/>
                            <a:ea typeface="楷体" panose="02010609060101010101" pitchFamily="49" charset="-122"/>
                          </a:rPr>
                        </m:ctrlPr>
                      </m:sSubPr>
                      <m:e>
                        <m:r>
                          <a:rPr lang="en-US" altLang="zh-CN" sz="2400" i="1">
                            <a:latin typeface="Cambria Math"/>
                            <a:ea typeface="楷体" panose="02010609060101010101" pitchFamily="49" charset="-122"/>
                          </a:rPr>
                          <m:t>𝑃</m:t>
                        </m:r>
                      </m:e>
                      <m:sub>
                        <m:r>
                          <a:rPr lang="en-US" altLang="zh-CN" sz="2400" i="1">
                            <a:latin typeface="Cambria Math"/>
                            <a:ea typeface="楷体" panose="02010609060101010101" pitchFamily="49" charset="-122"/>
                          </a:rPr>
                          <m:t>𝑙</m:t>
                        </m:r>
                      </m:sub>
                    </m:sSub>
                  </m:oMath>
                </a14:m>
                <a:r>
                  <a:rPr lang="en-US" altLang="zh-CN" sz="2400" dirty="0">
                    <a:latin typeface="楷体" panose="02010609060101010101" pitchFamily="49" charset="-122"/>
                    <a:ea typeface="楷体" panose="02010609060101010101" pitchFamily="49" charset="-122"/>
                  </a:rPr>
                  <a:t> </a:t>
                </a:r>
                <a:r>
                  <a:rPr lang="en-US" altLang="zh-CN" sz="2400" dirty="0" err="1">
                    <a:latin typeface="楷体" panose="02010609060101010101" pitchFamily="49" charset="-122"/>
                    <a:ea typeface="楷体" panose="02010609060101010101" pitchFamily="49" charset="-122"/>
                  </a:rPr>
                  <a:t>为通常的Legendre多项式。通过反演变换</a:t>
                </a:r>
                <a:r>
                  <a:rPr lang="en-US" altLang="zh-CN" sz="2400" dirty="0">
                    <a:latin typeface="楷体" panose="02010609060101010101" pitchFamily="49" charset="-122"/>
                    <a:ea typeface="楷体" panose="02010609060101010101" pitchFamily="49" charset="-122"/>
                  </a:rPr>
                  <a:t>,</a:t>
                </a:r>
              </a:p>
              <a:p>
                <a:pPr marL="0" indent="0">
                  <a:buNone/>
                </a:pPr>
                <a14:m>
                  <m:oMath xmlns:m="http://schemas.openxmlformats.org/officeDocument/2006/math">
                    <m:sSub>
                      <m:sSubPr>
                        <m:ctrlPr>
                          <a:rPr lang="en-US" altLang="zh-CN" sz="2400" i="1">
                            <a:latin typeface="Cambria Math"/>
                            <a:ea typeface="楷体" panose="02010609060101010101" pitchFamily="49" charset="-122"/>
                          </a:rPr>
                        </m:ctrlPr>
                      </m:sSubPr>
                      <m:e>
                        <m:r>
                          <a:rPr lang="en-US" altLang="zh-CN" sz="2400" i="1">
                            <a:latin typeface="Cambria Math"/>
                            <a:ea typeface="楷体" panose="02010609060101010101" pitchFamily="49" charset="-122"/>
                          </a:rPr>
                          <m:t>𝐶</m:t>
                        </m:r>
                      </m:e>
                      <m:sub>
                        <m:r>
                          <a:rPr lang="en-US" altLang="zh-CN" sz="2400" i="1">
                            <a:latin typeface="Cambria Math"/>
                            <a:ea typeface="楷体" panose="02010609060101010101" pitchFamily="49" charset="-122"/>
                          </a:rPr>
                          <m:t>𝑙</m:t>
                        </m:r>
                      </m:sub>
                    </m:sSub>
                    <m:r>
                      <a:rPr lang="en-US" altLang="zh-CN" sz="2400" i="1">
                        <a:latin typeface="Cambria Math"/>
                        <a:ea typeface="楷体" panose="02010609060101010101" pitchFamily="49" charset="-122"/>
                      </a:rPr>
                      <m:t>=</m:t>
                    </m:r>
                    <m:f>
                      <m:fPr>
                        <m:ctrlPr>
                          <a:rPr lang="en-US" altLang="zh-CN" sz="2400" i="1">
                            <a:latin typeface="Cambria Math"/>
                            <a:ea typeface="楷体" panose="02010609060101010101" pitchFamily="49" charset="-122"/>
                          </a:rPr>
                        </m:ctrlPr>
                      </m:fPr>
                      <m:num>
                        <m:r>
                          <a:rPr lang="en-US" altLang="zh-CN" sz="2400" i="1">
                            <a:latin typeface="Cambria Math"/>
                            <a:ea typeface="楷体" panose="02010609060101010101" pitchFamily="49" charset="-122"/>
                          </a:rPr>
                          <m:t>1</m:t>
                        </m:r>
                      </m:num>
                      <m:den>
                        <m:r>
                          <a:rPr lang="en-US" altLang="zh-CN" sz="2400" i="1">
                            <a:latin typeface="Cambria Math"/>
                            <a:ea typeface="楷体" panose="02010609060101010101" pitchFamily="49" charset="-122"/>
                          </a:rPr>
                          <m:t>4</m:t>
                        </m:r>
                        <m:r>
                          <a:rPr lang="zh-CN" altLang="en-US" sz="2400" i="1">
                            <a:latin typeface="Cambria Math"/>
                            <a:ea typeface="楷体" panose="02010609060101010101" pitchFamily="49" charset="-122"/>
                          </a:rPr>
                          <m:t>𝜋</m:t>
                        </m:r>
                      </m:den>
                    </m:f>
                    <m:nary>
                      <m:naryPr>
                        <m:limLoc m:val="undOvr"/>
                        <m:subHide m:val="on"/>
                        <m:supHide m:val="on"/>
                        <m:ctrlPr>
                          <a:rPr lang="en-US" altLang="zh-CN" sz="2400" i="1">
                            <a:latin typeface="Cambria Math"/>
                            <a:ea typeface="楷体" panose="02010609060101010101" pitchFamily="49" charset="-122"/>
                          </a:rPr>
                        </m:ctrlPr>
                      </m:naryPr>
                      <m:sub/>
                      <m:sup/>
                      <m:e>
                        <m:sSup>
                          <m:sSupPr>
                            <m:ctrlPr>
                              <a:rPr lang="en-US" altLang="zh-CN" sz="2400" i="1">
                                <a:latin typeface="Cambria Math"/>
                                <a:ea typeface="楷体" panose="02010609060101010101" pitchFamily="49" charset="-122"/>
                              </a:rPr>
                            </m:ctrlPr>
                          </m:sSupPr>
                          <m:e>
                            <m:r>
                              <a:rPr lang="en-US" altLang="zh-CN" sz="2400" i="1">
                                <a:latin typeface="Cambria Math"/>
                                <a:ea typeface="楷体" panose="02010609060101010101" pitchFamily="49" charset="-122"/>
                              </a:rPr>
                              <m:t>𝑑</m:t>
                            </m:r>
                          </m:e>
                          <m:sup>
                            <m:r>
                              <a:rPr lang="en-US" altLang="zh-CN" sz="2400" i="1">
                                <a:latin typeface="Cambria Math"/>
                                <a:ea typeface="楷体" panose="02010609060101010101" pitchFamily="49" charset="-122"/>
                              </a:rPr>
                              <m:t>2</m:t>
                            </m:r>
                          </m:sup>
                        </m:sSup>
                        <m:acc>
                          <m:accPr>
                            <m:chr m:val="⃗"/>
                            <m:ctrlPr>
                              <a:rPr lang="en-US" altLang="zh-CN" sz="2400" i="1">
                                <a:latin typeface="Cambria Math"/>
                                <a:ea typeface="楷体" panose="02010609060101010101" pitchFamily="49" charset="-122"/>
                              </a:rPr>
                            </m:ctrlPr>
                          </m:accPr>
                          <m:e>
                            <m:r>
                              <a:rPr lang="en-US" altLang="zh-CN" sz="2400" i="1">
                                <a:latin typeface="Cambria Math"/>
                                <a:ea typeface="楷体" panose="02010609060101010101" pitchFamily="49" charset="-122"/>
                              </a:rPr>
                              <m:t>𝑛</m:t>
                            </m:r>
                          </m:e>
                        </m:acc>
                        <m:sSup>
                          <m:sSupPr>
                            <m:ctrlPr>
                              <a:rPr lang="en-US" altLang="zh-CN" sz="2400" i="1">
                                <a:latin typeface="Cambria Math"/>
                                <a:ea typeface="楷体" panose="02010609060101010101" pitchFamily="49" charset="-122"/>
                              </a:rPr>
                            </m:ctrlPr>
                          </m:sSupPr>
                          <m:e>
                            <m:r>
                              <a:rPr lang="en-US" altLang="zh-CN" sz="2400" i="1">
                                <a:latin typeface="Cambria Math"/>
                                <a:ea typeface="楷体" panose="02010609060101010101" pitchFamily="49" charset="-122"/>
                              </a:rPr>
                              <m:t>𝑑</m:t>
                            </m:r>
                          </m:e>
                          <m:sup>
                            <m:r>
                              <a:rPr lang="en-US" altLang="zh-CN" sz="2400" i="1">
                                <a:latin typeface="Cambria Math"/>
                                <a:ea typeface="楷体" panose="02010609060101010101" pitchFamily="49" charset="-122"/>
                              </a:rPr>
                              <m:t>2</m:t>
                            </m:r>
                          </m:sup>
                        </m:sSup>
                        <m:acc>
                          <m:accPr>
                            <m:chr m:val="⃗"/>
                            <m:ctrlPr>
                              <a:rPr lang="en-US" altLang="zh-CN" sz="2400" i="1">
                                <a:latin typeface="Cambria Math"/>
                                <a:ea typeface="楷体" panose="02010609060101010101" pitchFamily="49" charset="-122"/>
                              </a:rPr>
                            </m:ctrlPr>
                          </m:accPr>
                          <m:e>
                            <m:sSup>
                              <m:sSupPr>
                                <m:ctrlPr>
                                  <a:rPr lang="en-US" altLang="zh-CN" sz="2400" i="1">
                                    <a:latin typeface="Cambria Math"/>
                                    <a:ea typeface="楷体" panose="02010609060101010101" pitchFamily="49" charset="-122"/>
                                  </a:rPr>
                                </m:ctrlPr>
                              </m:sSupPr>
                              <m:e>
                                <m:r>
                                  <a:rPr lang="en-US" altLang="zh-CN" sz="2400" i="1">
                                    <a:latin typeface="Cambria Math"/>
                                    <a:ea typeface="楷体" panose="02010609060101010101" pitchFamily="49" charset="-122"/>
                                  </a:rPr>
                                  <m:t>𝑛</m:t>
                                </m:r>
                              </m:e>
                              <m:sup>
                                <m:r>
                                  <a:rPr lang="en-US" altLang="zh-CN" sz="2400" i="1">
                                    <a:latin typeface="Cambria Math"/>
                                    <a:ea typeface="楷体" panose="02010609060101010101" pitchFamily="49" charset="-122"/>
                                  </a:rPr>
                                  <m:t>′</m:t>
                                </m:r>
                              </m:sup>
                            </m:sSup>
                          </m:e>
                        </m:acc>
                        <m:sSub>
                          <m:sSubPr>
                            <m:ctrlPr>
                              <a:rPr lang="en-US" altLang="zh-CN" sz="2400" i="1">
                                <a:latin typeface="Cambria Math"/>
                                <a:ea typeface="楷体" panose="02010609060101010101" pitchFamily="49" charset="-122"/>
                              </a:rPr>
                            </m:ctrlPr>
                          </m:sSubPr>
                          <m:e>
                            <m:r>
                              <a:rPr lang="en-US" altLang="zh-CN" sz="2400" i="1">
                                <a:latin typeface="Cambria Math"/>
                                <a:ea typeface="楷体" panose="02010609060101010101" pitchFamily="49" charset="-122"/>
                              </a:rPr>
                              <m:t>𝑃</m:t>
                            </m:r>
                          </m:e>
                          <m:sub>
                            <m:r>
                              <a:rPr lang="en-US" altLang="zh-CN" sz="2400" i="1">
                                <a:latin typeface="Cambria Math"/>
                                <a:ea typeface="楷体" panose="02010609060101010101" pitchFamily="49" charset="-122"/>
                              </a:rPr>
                              <m:t>𝑙</m:t>
                            </m:r>
                          </m:sub>
                        </m:sSub>
                        <m:d>
                          <m:dPr>
                            <m:ctrlPr>
                              <a:rPr lang="en-US" altLang="zh-CN" sz="2400" i="1">
                                <a:latin typeface="Cambria Math"/>
                                <a:ea typeface="楷体" panose="02010609060101010101" pitchFamily="49" charset="-122"/>
                              </a:rPr>
                            </m:ctrlPr>
                          </m:dPr>
                          <m:e>
                            <m:acc>
                              <m:accPr>
                                <m:chr m:val="⃗"/>
                                <m:ctrlPr>
                                  <a:rPr lang="en-US" altLang="zh-CN" sz="2400" i="1">
                                    <a:latin typeface="Cambria Math"/>
                                    <a:ea typeface="楷体" panose="02010609060101010101" pitchFamily="49" charset="-122"/>
                                  </a:rPr>
                                </m:ctrlPr>
                              </m:accPr>
                              <m:e>
                                <m:r>
                                  <a:rPr lang="en-US" altLang="zh-CN" sz="2400" i="1">
                                    <a:latin typeface="Cambria Math"/>
                                    <a:ea typeface="楷体" panose="02010609060101010101" pitchFamily="49" charset="-122"/>
                                  </a:rPr>
                                  <m:t>𝑛</m:t>
                                </m:r>
                              </m:e>
                            </m:acc>
                            <m:r>
                              <a:rPr lang="en-US" altLang="zh-CN" sz="2400" i="1">
                                <a:latin typeface="Cambria Math"/>
                                <a:ea typeface="Cambria Math"/>
                              </a:rPr>
                              <m:t>∙</m:t>
                            </m:r>
                            <m:acc>
                              <m:accPr>
                                <m:chr m:val="⃗"/>
                                <m:ctrlPr>
                                  <a:rPr lang="en-US" altLang="zh-CN" sz="2400" i="1">
                                    <a:latin typeface="Cambria Math"/>
                                    <a:ea typeface="Cambria Math"/>
                                  </a:rPr>
                                </m:ctrlPr>
                              </m:accPr>
                              <m:e>
                                <m:sSup>
                                  <m:sSupPr>
                                    <m:ctrlPr>
                                      <a:rPr lang="en-US" altLang="zh-CN" sz="2400" i="1">
                                        <a:latin typeface="Cambria Math"/>
                                        <a:ea typeface="Cambria Math"/>
                                      </a:rPr>
                                    </m:ctrlPr>
                                  </m:sSupPr>
                                  <m:e>
                                    <m:r>
                                      <a:rPr lang="en-US" altLang="zh-CN" sz="2400" i="1">
                                        <a:latin typeface="Cambria Math"/>
                                        <a:ea typeface="Cambria Math"/>
                                      </a:rPr>
                                      <m:t>𝑛</m:t>
                                    </m:r>
                                  </m:e>
                                  <m:sup>
                                    <m:r>
                                      <a:rPr lang="en-US" altLang="zh-CN" sz="2400" i="1">
                                        <a:latin typeface="Cambria Math"/>
                                        <a:ea typeface="Cambria Math"/>
                                      </a:rPr>
                                      <m:t>′</m:t>
                                    </m:r>
                                  </m:sup>
                                </m:sSup>
                              </m:e>
                            </m:acc>
                          </m:e>
                        </m:d>
                        <m:r>
                          <a:rPr lang="en-US" altLang="zh-CN" sz="2400" i="1">
                            <a:latin typeface="Cambria Math"/>
                            <a:ea typeface="楷体" panose="02010609060101010101" pitchFamily="49" charset="-122"/>
                          </a:rPr>
                          <m:t>&lt;</m:t>
                        </m:r>
                        <m:r>
                          <m:rPr>
                            <m:sty m:val="p"/>
                          </m:rPr>
                          <a:rPr lang="el-GR" altLang="zh-CN" sz="2400" i="1">
                            <a:latin typeface="Cambria Math"/>
                            <a:ea typeface="Cambria Math"/>
                          </a:rPr>
                          <m:t>Δ</m:t>
                        </m:r>
                        <m:r>
                          <a:rPr lang="en-US" altLang="zh-CN" sz="2400" i="1">
                            <a:latin typeface="Cambria Math"/>
                            <a:ea typeface="Cambria Math"/>
                          </a:rPr>
                          <m:t>𝑇</m:t>
                        </m:r>
                        <m:d>
                          <m:dPr>
                            <m:ctrlPr>
                              <a:rPr lang="en-US" altLang="zh-CN" sz="2400" i="1">
                                <a:latin typeface="Cambria Math"/>
                                <a:ea typeface="Cambria Math"/>
                              </a:rPr>
                            </m:ctrlPr>
                          </m:dPr>
                          <m:e>
                            <m:acc>
                              <m:accPr>
                                <m:chr m:val="⃗"/>
                                <m:ctrlPr>
                                  <a:rPr lang="en-US" altLang="zh-CN" sz="2400" i="1">
                                    <a:latin typeface="Cambria Math"/>
                                    <a:ea typeface="Cambria Math"/>
                                  </a:rPr>
                                </m:ctrlPr>
                              </m:accPr>
                              <m:e>
                                <m:r>
                                  <a:rPr lang="en-US" altLang="zh-CN" sz="2400" i="1">
                                    <a:latin typeface="Cambria Math"/>
                                    <a:ea typeface="Cambria Math"/>
                                  </a:rPr>
                                  <m:t>𝑛</m:t>
                                </m:r>
                              </m:e>
                            </m:acc>
                          </m:e>
                        </m:d>
                        <m:r>
                          <m:rPr>
                            <m:sty m:val="p"/>
                          </m:rPr>
                          <a:rPr lang="el-GR" altLang="zh-CN" sz="2400" i="1">
                            <a:latin typeface="Cambria Math"/>
                            <a:ea typeface="Cambria Math"/>
                          </a:rPr>
                          <m:t>Δ</m:t>
                        </m:r>
                        <m:r>
                          <a:rPr lang="en-US" altLang="zh-CN" sz="2400" i="1">
                            <a:latin typeface="Cambria Math"/>
                            <a:ea typeface="Cambria Math"/>
                          </a:rPr>
                          <m:t>𝑇</m:t>
                        </m:r>
                        <m:d>
                          <m:dPr>
                            <m:ctrlPr>
                              <a:rPr lang="en-US" altLang="zh-CN" sz="2400" i="1">
                                <a:latin typeface="Cambria Math"/>
                                <a:ea typeface="Cambria Math"/>
                              </a:rPr>
                            </m:ctrlPr>
                          </m:dPr>
                          <m:e>
                            <m:acc>
                              <m:accPr>
                                <m:chr m:val="⃗"/>
                                <m:ctrlPr>
                                  <a:rPr lang="en-US" altLang="zh-CN" sz="2400" i="1">
                                    <a:latin typeface="Cambria Math"/>
                                    <a:ea typeface="Cambria Math"/>
                                  </a:rPr>
                                </m:ctrlPr>
                              </m:accPr>
                              <m:e>
                                <m:sSup>
                                  <m:sSupPr>
                                    <m:ctrlPr>
                                      <a:rPr lang="en-US" altLang="zh-CN" sz="2400" i="1">
                                        <a:latin typeface="Cambria Math"/>
                                        <a:ea typeface="Cambria Math"/>
                                      </a:rPr>
                                    </m:ctrlPr>
                                  </m:sSupPr>
                                  <m:e>
                                    <m:r>
                                      <a:rPr lang="en-US" altLang="zh-CN" sz="2400" i="1">
                                        <a:latin typeface="Cambria Math"/>
                                        <a:ea typeface="Cambria Math"/>
                                      </a:rPr>
                                      <m:t>𝑛</m:t>
                                    </m:r>
                                  </m:e>
                                  <m:sup>
                                    <m:r>
                                      <a:rPr lang="en-US" altLang="zh-CN" sz="2400" i="1">
                                        <a:latin typeface="Cambria Math"/>
                                        <a:ea typeface="Cambria Math"/>
                                      </a:rPr>
                                      <m:t>′</m:t>
                                    </m:r>
                                  </m:sup>
                                </m:sSup>
                              </m:e>
                            </m:acc>
                          </m:e>
                        </m:d>
                        <m:r>
                          <a:rPr lang="en-US" altLang="zh-CN" sz="2400" i="1">
                            <a:latin typeface="Cambria Math"/>
                            <a:ea typeface="楷体" panose="02010609060101010101" pitchFamily="49" charset="-122"/>
                          </a:rPr>
                          <m:t>&gt;</m:t>
                        </m:r>
                      </m:e>
                    </m:nary>
                  </m:oMath>
                </a14:m>
                <a:r>
                  <a:rPr lang="en-US" altLang="zh-CN" sz="2400" dirty="0">
                    <a:latin typeface="楷体" panose="02010609060101010101" pitchFamily="49" charset="-122"/>
                    <a:ea typeface="楷体" panose="02010609060101010101" pitchFamily="49" charset="-122"/>
                  </a:rPr>
                  <a:t> </a:t>
                </a:r>
              </a:p>
              <a:p>
                <a:pPr marL="0" indent="0">
                  <a:buNone/>
                </a:pPr>
                <a:r>
                  <a:rPr lang="zh-CN" altLang="en-US" sz="2400" dirty="0">
                    <a:latin typeface="楷体" panose="02010609060101010101" pitchFamily="49" charset="-122"/>
                    <a:ea typeface="楷体" panose="02010609060101010101" pitchFamily="49" charset="-122"/>
                  </a:rPr>
                  <a:t>对于</a:t>
                </a:r>
                <a:r>
                  <a:rPr lang="en-US" altLang="zh-CN" sz="2400" dirty="0" err="1">
                    <a:latin typeface="楷体" panose="02010609060101010101" pitchFamily="49" charset="-122"/>
                    <a:ea typeface="楷体" panose="02010609060101010101" pitchFamily="49" charset="-122"/>
                  </a:rPr>
                  <a:t>Gauss</a:t>
                </a:r>
                <a:r>
                  <a:rPr lang="en-US" altLang="zh-CN" sz="2400" dirty="0">
                    <a:latin typeface="楷体" panose="02010609060101010101" pitchFamily="49" charset="-122"/>
                    <a:ea typeface="楷体" panose="02010609060101010101" pitchFamily="49" charset="-122"/>
                  </a:rPr>
                  <a:t>,</a:t>
                </a:r>
                <a:r>
                  <a:rPr lang="en-US" altLang="zh-CN" sz="2400" dirty="0" err="1">
                    <a:latin typeface="楷体" panose="02010609060101010101" pitchFamily="49" charset="-122"/>
                    <a:ea typeface="楷体" panose="02010609060101010101" pitchFamily="49" charset="-122"/>
                  </a:rPr>
                  <a:t>通过</a:t>
                </a:r>
                <a14:m>
                  <m:oMath xmlns:m="http://schemas.openxmlformats.org/officeDocument/2006/math">
                    <m:sSub>
                      <m:sSubPr>
                        <m:ctrlPr>
                          <a:rPr lang="en-US" altLang="zh-CN" sz="2400" i="1">
                            <a:latin typeface="Cambria Math"/>
                            <a:ea typeface="楷体" panose="02010609060101010101" pitchFamily="49" charset="-122"/>
                          </a:rPr>
                        </m:ctrlPr>
                      </m:sSubPr>
                      <m:e>
                        <m:r>
                          <a:rPr lang="en-US" altLang="zh-CN" sz="2400" i="1">
                            <a:latin typeface="Cambria Math"/>
                            <a:ea typeface="楷体" panose="02010609060101010101" pitchFamily="49" charset="-122"/>
                          </a:rPr>
                          <m:t>𝐶</m:t>
                        </m:r>
                      </m:e>
                      <m:sub>
                        <m:r>
                          <a:rPr lang="en-US" altLang="zh-CN" sz="2400" i="1">
                            <a:latin typeface="Cambria Math"/>
                            <a:ea typeface="楷体" panose="02010609060101010101" pitchFamily="49" charset="-122"/>
                          </a:rPr>
                          <m:t>𝑙</m:t>
                        </m:r>
                      </m:sub>
                    </m:sSub>
                  </m:oMath>
                </a14:m>
                <a:r>
                  <a:rPr lang="en-US" altLang="zh-CN" sz="2400" dirty="0">
                    <a:latin typeface="楷体" panose="02010609060101010101" pitchFamily="49" charset="-122"/>
                    <a:ea typeface="楷体" panose="02010609060101010101" pitchFamily="49" charset="-122"/>
                  </a:rPr>
                  <a:t> </a:t>
                </a:r>
                <a:r>
                  <a:rPr lang="en-US" altLang="zh-CN" sz="2400" dirty="0" err="1">
                    <a:latin typeface="楷体" panose="02010609060101010101" pitchFamily="49" charset="-122"/>
                    <a:ea typeface="楷体" panose="02010609060101010101" pitchFamily="49" charset="-122"/>
                  </a:rPr>
                  <a:t>的确定,就可以计算所有</a:t>
                </a:r>
                <a:r>
                  <a:rPr lang="zh-CN" altLang="en-US" sz="2400" dirty="0">
                    <a:ea typeface="楷体" panose="02010609060101010101" pitchFamily="49" charset="-122"/>
                  </a:rPr>
                  <a:t> </a:t>
                </a:r>
                <a14:m>
                  <m:oMath xmlns:m="http://schemas.openxmlformats.org/officeDocument/2006/math">
                    <m:r>
                      <a:rPr lang="zh-CN" altLang="en-US" sz="2400" i="1">
                        <a:latin typeface="Cambria Math"/>
                        <a:ea typeface="楷体" panose="02010609060101010101" pitchFamily="49" charset="-122"/>
                      </a:rPr>
                      <m:t>∆</m:t>
                    </m:r>
                    <m:r>
                      <a:rPr lang="en-US" altLang="zh-CN" sz="2400" i="1">
                        <a:latin typeface="Cambria Math"/>
                        <a:ea typeface="楷体" panose="02010609060101010101" pitchFamily="49" charset="-122"/>
                      </a:rPr>
                      <m:t>𝑇</m:t>
                    </m:r>
                  </m:oMath>
                </a14:m>
                <a:r>
                  <a:rPr lang="en-US" altLang="zh-CN" sz="2400" dirty="0" err="1">
                    <a:latin typeface="楷体" panose="02010609060101010101" pitchFamily="49" charset="-122"/>
                    <a:ea typeface="楷体" panose="02010609060101010101" pitchFamily="49" charset="-122"/>
                  </a:rPr>
                  <a:t>乘积的平均</a:t>
                </a:r>
                <a:r>
                  <a:rPr lang="en-US" altLang="zh-CN" sz="2400" dirty="0">
                    <a:latin typeface="楷体" panose="02010609060101010101" pitchFamily="49" charset="-122"/>
                    <a:ea typeface="楷体" panose="02010609060101010101" pitchFamily="49" charset="-122"/>
                  </a:rPr>
                  <a:t>值</a:t>
                </a:r>
                <a:r>
                  <a:rPr lang="en-US" altLang="zh-CN" sz="2400" dirty="0" smtClean="0">
                    <a:latin typeface="楷体" panose="02010609060101010101" pitchFamily="49" charset="-122"/>
                    <a:ea typeface="楷体" panose="02010609060101010101" pitchFamily="49" charset="-122"/>
                  </a:rPr>
                  <a:t>。</a:t>
                </a:r>
              </a:p>
              <a:p>
                <a:pPr marL="0" indent="0">
                  <a:buNone/>
                </a:pPr>
                <a:r>
                  <a:rPr lang="en-US" altLang="zh-CN" sz="2400" b="1" dirty="0" err="1" smtClean="0">
                    <a:latin typeface="Times New Roman" panose="02020603050405020304" pitchFamily="18" charset="0"/>
                    <a:ea typeface="楷体" panose="02010609060101010101" pitchFamily="49" charset="-122"/>
                    <a:cs typeface="Times New Roman" panose="02020603050405020304" pitchFamily="18" charset="0"/>
                  </a:rPr>
                  <a:t>人们通过WMAP的观测，结合加速膨胀宇宙模型中Einstein引力扰动的分析，给出暗能量</a:t>
                </a:r>
                <a14:m>
                  <m:oMath xmlns:m="http://schemas.openxmlformats.org/officeDocument/2006/math">
                    <m:sSub>
                      <m:sSubPr>
                        <m:ctrlPr>
                          <a:rPr lang="en-US" altLang="zh-CN" sz="2400" b="1" i="1" smtClean="0">
                            <a:latin typeface="Cambria Math"/>
                            <a:ea typeface="楷体" panose="02010609060101010101" pitchFamily="49" charset="-122"/>
                            <a:cs typeface="Times New Roman" panose="02020603050405020304" pitchFamily="18" charset="0"/>
                          </a:rPr>
                        </m:ctrlPr>
                      </m:sSubPr>
                      <m:e>
                        <m:r>
                          <a:rPr lang="el-GR" altLang="zh-CN" sz="2400" b="1" i="1" smtClean="0">
                            <a:latin typeface="Cambria Math"/>
                            <a:ea typeface="Cambria Math"/>
                            <a:cs typeface="Times New Roman" panose="02020603050405020304" pitchFamily="18" charset="0"/>
                          </a:rPr>
                          <m:t>𝜴</m:t>
                        </m:r>
                      </m:e>
                      <m:sub>
                        <m:r>
                          <a:rPr lang="el-GR" altLang="zh-CN" sz="2400" b="1" i="1" smtClean="0">
                            <a:latin typeface="Cambria Math"/>
                            <a:ea typeface="Cambria Math"/>
                            <a:cs typeface="Times New Roman" panose="02020603050405020304" pitchFamily="18" charset="0"/>
                          </a:rPr>
                          <m:t>𝜦</m:t>
                        </m:r>
                      </m:sub>
                    </m:sSub>
                    <m:r>
                      <a:rPr lang="zh-CN" altLang="en-US" sz="2400" b="1" i="1" smtClean="0">
                        <a:latin typeface="Cambria Math"/>
                        <a:ea typeface="楷体" panose="02010609060101010101" pitchFamily="49" charset="-122"/>
                        <a:cs typeface="Times New Roman" panose="02020603050405020304" pitchFamily="18" charset="0"/>
                      </a:rPr>
                      <m:t>的取值范围</m:t>
                    </m:r>
                  </m:oMath>
                </a14:m>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b="1" dirty="0" err="1" smtClean="0">
                    <a:latin typeface="Times New Roman" panose="02020603050405020304" pitchFamily="18" charset="0"/>
                    <a:ea typeface="楷体" panose="02010609060101010101" pitchFamily="49" charset="-122"/>
                    <a:cs typeface="Times New Roman" panose="02020603050405020304" pitchFamily="18" charset="0"/>
                  </a:rPr>
                  <a:t>来确定宇宙加速膨胀</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endParaRPr lang="en-US" altLang="zh-CN" sz="2400" dirty="0">
                  <a:latin typeface="楷体" panose="02010609060101010101" pitchFamily="49" charset="-122"/>
                  <a:ea typeface="楷体" panose="02010609060101010101" pitchFamily="49" charset="-122"/>
                </a:endParaRPr>
              </a:p>
              <a:p>
                <a:pPr marL="0" indent="0">
                  <a:buNone/>
                </a:pPr>
                <a:endParaRPr lang="en-US" altLang="zh-CN" sz="2400" dirty="0">
                  <a:latin typeface="楷体" panose="02010609060101010101" pitchFamily="49" charset="-122"/>
                  <a:ea typeface="楷体" panose="02010609060101010101" pitchFamily="49" charset="-122"/>
                </a:endParaRPr>
              </a:p>
              <a:p>
                <a:pPr marL="0" indent="0">
                  <a:buNone/>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22514" y="764704"/>
                <a:ext cx="9121486" cy="6093296"/>
              </a:xfrm>
              <a:blipFill rotWithShape="1">
                <a:blip r:embed="rId2"/>
                <a:stretch>
                  <a:fillRect l="-1070" t="-11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309820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0"/>
            <a:ext cx="9144000" cy="922338"/>
          </a:xfrm>
        </p:spPr>
        <p:txBody>
          <a:bodyPr rtlCol="0">
            <a:noAutofit/>
          </a:bodyPr>
          <a:lstStyle/>
          <a:p>
            <a:pPr>
              <a:defRPr/>
            </a:pPr>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对于从宇宙微波背景辐射</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温度</a:t>
            </a:r>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各向异性的</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观测</a:t>
            </a:r>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分析</a:t>
            </a:r>
            <a:r>
              <a:rPr lang="en-US" altLang="zh-CN" sz="2800" b="1" dirty="0" smtClean="0">
                <a:latin typeface="Times New Roman" panose="02020603050405020304" pitchFamily="18" charset="0"/>
                <a:ea typeface="楷体" panose="02010609060101010101" pitchFamily="49" charset="-122"/>
                <a:cs typeface="Times New Roman" panose="02020603050405020304" pitchFamily="18" charset="0"/>
              </a:rPr>
              <a:t/>
            </a:r>
            <a:br>
              <a:rPr lang="en-US" altLang="zh-CN" sz="2800" b="1" dirty="0" smtClean="0">
                <a:latin typeface="Times New Roman" panose="02020603050405020304" pitchFamily="18" charset="0"/>
                <a:ea typeface="楷体" panose="02010609060101010101" pitchFamily="49" charset="-122"/>
                <a:cs typeface="Times New Roman" panose="02020603050405020304" pitchFamily="18" charset="0"/>
              </a:rPr>
            </a:br>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来确定</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宇宙加速膨胀</a:t>
            </a:r>
            <a:r>
              <a:rPr lang="zh-CN" altLang="en-US" sz="2800" b="1" dirty="0" smtClean="0">
                <a:latin typeface="楷体" panose="02010609060101010101" pitchFamily="49" charset="-122"/>
                <a:ea typeface="楷体" panose="02010609060101010101" pitchFamily="49" charset="-122"/>
              </a:rPr>
              <a:t>”中存在的问题</a:t>
            </a:r>
            <a:endParaRPr lang="zh-CN" altLang="en-US" sz="2800" b="1" dirty="0" smtClean="0">
              <a:solidFill>
                <a:schemeClr val="accent2"/>
              </a:solidFill>
              <a:latin typeface="楷体" panose="02010609060101010101" pitchFamily="49" charset="-122"/>
              <a:ea typeface="楷体" panose="02010609060101010101" pitchFamily="49" charset="-122"/>
            </a:endParaRPr>
          </a:p>
        </p:txBody>
      </p:sp>
      <mc:AlternateContent xmlns:mc="http://schemas.openxmlformats.org/markup-compatibility/2006" xmlns:a14="http://schemas.microsoft.com/office/drawing/2010/main">
        <mc:Choice Requires="a14">
          <p:sp>
            <p:nvSpPr>
              <p:cNvPr id="48131" name="Rectangle 3"/>
              <p:cNvSpPr>
                <a:spLocks noGrp="1" noChangeArrowheads="1"/>
              </p:cNvSpPr>
              <p:nvPr>
                <p:ph type="body" idx="1"/>
              </p:nvPr>
            </p:nvSpPr>
            <p:spPr>
              <a:xfrm>
                <a:off x="0" y="1052513"/>
                <a:ext cx="9144000" cy="5805487"/>
              </a:xfrm>
            </p:spPr>
            <p:txBody>
              <a:bodyPr>
                <a:normAutofit/>
              </a:bodyPr>
              <a:lstStyle/>
              <a:p>
                <a:pPr eaLnBrk="1" hangingPunct="1">
                  <a:lnSpc>
                    <a:spcPct val="80000"/>
                  </a:lnSpc>
                  <a:buFontTx/>
                  <a:buNone/>
                </a:pPr>
                <a:r>
                  <a:rPr lang="zh-CN" altLang="en-US" sz="2400" b="1" dirty="0" smtClean="0">
                    <a:latin typeface="楷体" panose="02010609060101010101" pitchFamily="49" charset="-122"/>
                    <a:ea typeface="楷体" panose="02010609060101010101" pitchFamily="49" charset="-122"/>
                    <a:cs typeface="楷体_GB2312"/>
                  </a:rPr>
                  <a:t>关于</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WMAP</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的观测：</a:t>
                </a:r>
              </a:p>
              <a:p>
                <a:pPr eaLnBrk="1" hangingPunct="1">
                  <a:lnSpc>
                    <a:spcPct val="80000"/>
                  </a:lnSpc>
                  <a:buFontTx/>
                  <a:buNone/>
                </a:pP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a)</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参量太多，需要</a:t>
                </a:r>
                <a:r>
                  <a:rPr lang="en-US" altLang="zh-CN" sz="2400" b="1" dirty="0" err="1" smtClean="0">
                    <a:latin typeface="Times New Roman" panose="02020603050405020304" pitchFamily="18" charset="0"/>
                    <a:ea typeface="楷体" panose="02010609060101010101" pitchFamily="49" charset="-122"/>
                    <a:cs typeface="Times New Roman" panose="02020603050405020304" pitchFamily="18" charset="0"/>
                  </a:rPr>
                  <a:t>SNIa</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资料配合。</a:t>
                </a:r>
              </a:p>
              <a:p>
                <a:pPr marL="0" indent="0">
                  <a:buNone/>
                </a:pP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b)</a:t>
                </a:r>
                <a:r>
                  <a:rPr lang="en-US" altLang="zh-CN" sz="2400" b="1" dirty="0" err="1" smtClean="0">
                    <a:latin typeface="Times New Roman" panose="02020603050405020304" pitchFamily="18" charset="0"/>
                    <a:ea typeface="楷体" panose="02010609060101010101" pitchFamily="49" charset="-122"/>
                    <a:cs typeface="Times New Roman" panose="02020603050405020304" pitchFamily="18" charset="0"/>
                  </a:rPr>
                  <a:t>现有</a:t>
                </a:r>
                <a:r>
                  <a:rPr lang="zh-CN" altLang="en-US" sz="2400" b="1" dirty="0" smtClean="0">
                    <a:solidFill>
                      <a:schemeClr val="tx1"/>
                    </a:solidFill>
                    <a:latin typeface="Times New Roman" panose="02020603050405020304" pitchFamily="18" charset="0"/>
                    <a:ea typeface="楷体" pitchFamily="49" charset="-122"/>
                    <a:cs typeface="Times New Roman" panose="02020603050405020304" pitchFamily="18" charset="0"/>
                  </a:rPr>
                  <a:t>关于宇宙微波背景温度各向异性</a:t>
                </a:r>
                <a:r>
                  <a:rPr lang="en-US" altLang="zh-CN" sz="2400" b="1" dirty="0" smtClean="0">
                    <a:solidFill>
                      <a:schemeClr val="tx1"/>
                    </a:solidFill>
                    <a:latin typeface="Times New Roman" panose="02020603050405020304" pitchFamily="18" charset="0"/>
                    <a:ea typeface="楷体" pitchFamily="49" charset="-122"/>
                    <a:cs typeface="Times New Roman" panose="02020603050405020304" pitchFamily="18" charset="0"/>
                  </a:rPr>
                  <a:t>(</a:t>
                </a:r>
                <a:r>
                  <a:rPr lang="en-US" altLang="zh-CN" sz="2400" b="1" dirty="0" err="1" smtClean="0">
                    <a:solidFill>
                      <a:schemeClr val="tx1"/>
                    </a:solidFill>
                    <a:latin typeface="Times New Roman" panose="02020603050405020304" pitchFamily="18" charset="0"/>
                    <a:ea typeface="楷体" pitchFamily="49" charset="-122"/>
                    <a:cs typeface="Times New Roman" panose="02020603050405020304" pitchFamily="18" charset="0"/>
                  </a:rPr>
                  <a:t>数量级为</a:t>
                </a:r>
                <a14:m>
                  <m:oMath xmlns:m="http://schemas.openxmlformats.org/officeDocument/2006/math">
                    <m:sSup>
                      <m:sSupPr>
                        <m:ctrlPr>
                          <a:rPr lang="en-US" altLang="zh-CN" sz="2400" b="1" i="1" smtClean="0">
                            <a:solidFill>
                              <a:schemeClr val="tx1"/>
                            </a:solidFill>
                            <a:latin typeface="Cambria Math"/>
                            <a:ea typeface="楷体" pitchFamily="49" charset="-122"/>
                            <a:cs typeface="Times New Roman" panose="02020603050405020304" pitchFamily="18" charset="0"/>
                          </a:rPr>
                        </m:ctrlPr>
                      </m:sSupPr>
                      <m:e>
                        <m:r>
                          <a:rPr lang="en-US" altLang="zh-CN" sz="2400" b="1" i="1" smtClean="0">
                            <a:solidFill>
                              <a:schemeClr val="tx1"/>
                            </a:solidFill>
                            <a:latin typeface="Cambria Math"/>
                            <a:ea typeface="楷体" pitchFamily="49" charset="-122"/>
                            <a:cs typeface="Times New Roman" panose="02020603050405020304" pitchFamily="18" charset="0"/>
                          </a:rPr>
                          <m:t>𝟏𝟎</m:t>
                        </m:r>
                      </m:e>
                      <m:sup>
                        <m:r>
                          <a:rPr lang="en-US" altLang="zh-CN" sz="2400" b="1" i="1" smtClean="0">
                            <a:solidFill>
                              <a:schemeClr val="tx1"/>
                            </a:solidFill>
                            <a:latin typeface="Cambria Math"/>
                            <a:ea typeface="楷体" pitchFamily="49" charset="-122"/>
                            <a:cs typeface="Times New Roman" panose="02020603050405020304" pitchFamily="18" charset="0"/>
                          </a:rPr>
                          <m:t>−</m:t>
                        </m:r>
                        <m:r>
                          <a:rPr lang="en-US" altLang="zh-CN" sz="2400" b="1" i="1" smtClean="0">
                            <a:solidFill>
                              <a:schemeClr val="tx1"/>
                            </a:solidFill>
                            <a:latin typeface="Cambria Math"/>
                            <a:ea typeface="楷体" pitchFamily="49" charset="-122"/>
                            <a:cs typeface="Times New Roman" panose="02020603050405020304" pitchFamily="18" charset="0"/>
                          </a:rPr>
                          <m:t>𝟓</m:t>
                        </m:r>
                      </m:sup>
                    </m:sSup>
                  </m:oMath>
                </a14:m>
                <a:r>
                  <a:rPr lang="en-US" altLang="zh-CN" sz="2400" b="1" dirty="0" smtClean="0">
                    <a:solidFill>
                      <a:schemeClr val="tx1"/>
                    </a:solidFill>
                    <a:latin typeface="Times New Roman" panose="02020603050405020304" pitchFamily="18" charset="0"/>
                    <a:ea typeface="楷体" pitchFamily="49" charset="-122"/>
                    <a:cs typeface="Times New Roman" panose="02020603050405020304" pitchFamily="18" charset="0"/>
                  </a:rPr>
                  <a:t>)</a:t>
                </a:r>
                <a:r>
                  <a:rPr lang="zh-CN" altLang="en-US" sz="2400" b="1" dirty="0" smtClean="0">
                    <a:solidFill>
                      <a:schemeClr val="tx1"/>
                    </a:solidFill>
                    <a:latin typeface="Times New Roman" panose="02020603050405020304" pitchFamily="18" charset="0"/>
                    <a:ea typeface="楷体" pitchFamily="49" charset="-122"/>
                    <a:cs typeface="Times New Roman" panose="02020603050405020304" pitchFamily="18" charset="0"/>
                  </a:rPr>
                  <a:t>测定的分析虽然非常复杂、繁琐。但它们都没有考虑一个非常重要的因素</a:t>
                </a:r>
                <a:r>
                  <a:rPr lang="en-US" altLang="zh-CN" sz="2400" b="1" dirty="0" smtClean="0">
                    <a:solidFill>
                      <a:schemeClr val="tx1"/>
                    </a:solidFill>
                    <a:latin typeface="Times New Roman" panose="02020603050405020304" pitchFamily="18" charset="0"/>
                    <a:ea typeface="楷体" pitchFamily="49" charset="-122"/>
                    <a:cs typeface="Times New Roman" panose="02020603050405020304" pitchFamily="18" charset="0"/>
                  </a:rPr>
                  <a:t>:</a:t>
                </a:r>
              </a:p>
              <a:p>
                <a:pPr marL="0" indent="0">
                  <a:buNone/>
                </a:pPr>
                <a:r>
                  <a:rPr lang="zh-CN" altLang="en-US" sz="2400" b="1" dirty="0" smtClean="0">
                    <a:solidFill>
                      <a:schemeClr val="tx1"/>
                    </a:solidFill>
                    <a:latin typeface="Times New Roman" panose="02020603050405020304" pitchFamily="18" charset="0"/>
                    <a:ea typeface="楷体" pitchFamily="49" charset="-122"/>
                    <a:cs typeface="Times New Roman" panose="02020603050405020304" pitchFamily="18" charset="0"/>
                  </a:rPr>
                  <a:t>各个星系团内星系本动（即弥散</a:t>
                </a:r>
                <a:r>
                  <a:rPr lang="en-US" altLang="zh-CN" sz="2400" b="1" dirty="0" smtClean="0">
                    <a:solidFill>
                      <a:schemeClr val="tx1"/>
                    </a:solidFill>
                    <a:latin typeface="Times New Roman" panose="02020603050405020304" pitchFamily="18" charset="0"/>
                    <a:ea typeface="楷体" pitchFamily="49" charset="-122"/>
                    <a:cs typeface="Times New Roman" panose="02020603050405020304" pitchFamily="18" charset="0"/>
                  </a:rPr>
                  <a:t>)</a:t>
                </a:r>
                <a:r>
                  <a:rPr lang="zh-CN" altLang="en-US" sz="2400" b="1" dirty="0" smtClean="0">
                    <a:solidFill>
                      <a:schemeClr val="tx1"/>
                    </a:solidFill>
                    <a:latin typeface="Times New Roman" panose="02020603050405020304" pitchFamily="18" charset="0"/>
                    <a:ea typeface="楷体" pitchFamily="49" charset="-122"/>
                    <a:cs typeface="Times New Roman" panose="02020603050405020304" pitchFamily="18" charset="0"/>
                  </a:rPr>
                  <a:t>速度</a:t>
                </a:r>
                <a:r>
                  <a:rPr lang="en-US" altLang="zh-CN" sz="2400" b="1" dirty="0">
                    <a:latin typeface="Times New Roman" panose="02020603050405020304" pitchFamily="18" charset="0"/>
                    <a:ea typeface="楷体" pitchFamily="49" charset="-122"/>
                    <a:cs typeface="Times New Roman" panose="02020603050405020304" pitchFamily="18" charset="0"/>
                  </a:rPr>
                  <a:t> </a:t>
                </a:r>
                <a:endParaRPr lang="en-US" altLang="zh-CN" sz="2400" b="1" dirty="0" smtClean="0">
                  <a:latin typeface="Times New Roman" panose="02020603050405020304" pitchFamily="18" charset="0"/>
                  <a:ea typeface="楷体" pitchFamily="49" charset="-122"/>
                  <a:cs typeface="Times New Roman" panose="02020603050405020304" pitchFamily="18" charset="0"/>
                </a:endParaRPr>
              </a:p>
              <a:p>
                <a:pPr marL="0" indent="0">
                  <a:buNone/>
                </a:pPr>
                <a14:m>
                  <m:oMath xmlns:m="http://schemas.openxmlformats.org/officeDocument/2006/math">
                    <m:r>
                      <a:rPr lang="en-US" altLang="zh-CN" sz="2400" b="1" i="1" smtClean="0">
                        <a:solidFill>
                          <a:schemeClr val="tx1"/>
                        </a:solidFill>
                        <a:latin typeface="Cambria Math"/>
                        <a:ea typeface="Cambria Math"/>
                        <a:cs typeface="Times New Roman" panose="02020603050405020304" pitchFamily="18" charset="0"/>
                      </a:rPr>
                      <m:t>~</m:t>
                    </m:r>
                    <m:d>
                      <m:dPr>
                        <m:ctrlPr>
                          <a:rPr lang="en-US" altLang="zh-CN" sz="2400" b="1" i="1" smtClean="0">
                            <a:solidFill>
                              <a:schemeClr val="tx1"/>
                            </a:solidFill>
                            <a:latin typeface="Cambria Math"/>
                            <a:ea typeface="Cambria Math"/>
                            <a:cs typeface="Times New Roman" panose="02020603050405020304" pitchFamily="18" charset="0"/>
                          </a:rPr>
                        </m:ctrlPr>
                      </m:dPr>
                      <m:e>
                        <m:r>
                          <a:rPr lang="en-US" altLang="zh-CN" sz="2400" b="1" i="0" smtClean="0">
                            <a:solidFill>
                              <a:schemeClr val="tx1"/>
                            </a:solidFill>
                            <a:latin typeface="Cambria Math"/>
                            <a:ea typeface="Cambria Math"/>
                            <a:cs typeface="Times New Roman" panose="02020603050405020304" pitchFamily="18" charset="0"/>
                          </a:rPr>
                          <m:t>𝟑𝟎𝟎</m:t>
                        </m:r>
                        <m:r>
                          <a:rPr lang="en-US" altLang="zh-CN" sz="2400" b="1" i="0" smtClean="0">
                            <a:solidFill>
                              <a:schemeClr val="tx1"/>
                            </a:solidFill>
                            <a:latin typeface="Cambria Math"/>
                            <a:ea typeface="Cambria Math"/>
                            <a:cs typeface="Times New Roman" panose="02020603050405020304" pitchFamily="18" charset="0"/>
                          </a:rPr>
                          <m:t>−</m:t>
                        </m:r>
                        <m:r>
                          <a:rPr lang="en-US" altLang="zh-CN" sz="2400" b="1" i="0" smtClean="0">
                            <a:solidFill>
                              <a:schemeClr val="tx1"/>
                            </a:solidFill>
                            <a:latin typeface="Cambria Math"/>
                            <a:ea typeface="Cambria Math"/>
                            <a:cs typeface="Times New Roman" panose="02020603050405020304" pitchFamily="18" charset="0"/>
                          </a:rPr>
                          <m:t>𝟓𝟎𝟎</m:t>
                        </m:r>
                      </m:e>
                    </m:d>
                    <m:r>
                      <a:rPr lang="en-US" altLang="zh-CN" sz="2400" b="1" i="0" smtClean="0">
                        <a:solidFill>
                          <a:schemeClr val="tx1"/>
                        </a:solidFill>
                        <a:latin typeface="Cambria Math"/>
                        <a:ea typeface="Cambria Math"/>
                        <a:cs typeface="Times New Roman" panose="02020603050405020304" pitchFamily="18" charset="0"/>
                      </a:rPr>
                      <m:t>𝐤𝐦</m:t>
                    </m:r>
                    <m:r>
                      <a:rPr lang="en-US" altLang="zh-CN" sz="2400" b="1" i="0" smtClean="0">
                        <a:solidFill>
                          <a:schemeClr val="tx1"/>
                        </a:solidFill>
                        <a:latin typeface="Cambria Math"/>
                        <a:ea typeface="Cambria Math"/>
                        <a:cs typeface="Times New Roman" panose="02020603050405020304" pitchFamily="18" charset="0"/>
                      </a:rPr>
                      <m:t>/</m:t>
                    </m:r>
                    <m:r>
                      <a:rPr lang="en-US" altLang="zh-CN" sz="2400" b="1" i="0" smtClean="0">
                        <a:solidFill>
                          <a:schemeClr val="tx1"/>
                        </a:solidFill>
                        <a:latin typeface="Cambria Math"/>
                        <a:ea typeface="Cambria Math"/>
                        <a:cs typeface="Times New Roman" panose="02020603050405020304" pitchFamily="18" charset="0"/>
                      </a:rPr>
                      <m:t>𝐬</m:t>
                    </m:r>
                    <m:r>
                      <a:rPr lang="en-US" altLang="zh-CN" sz="2400" b="1" i="1" smtClean="0">
                        <a:solidFill>
                          <a:schemeClr val="tx1"/>
                        </a:solidFill>
                        <a:latin typeface="Cambria Math"/>
                        <a:ea typeface="Cambria Math"/>
                        <a:cs typeface="Times New Roman" panose="02020603050405020304" pitchFamily="18" charset="0"/>
                      </a:rPr>
                      <m:t>~</m:t>
                    </m:r>
                    <m:sSup>
                      <m:sSupPr>
                        <m:ctrlPr>
                          <a:rPr lang="en-US" altLang="zh-CN" sz="2400" b="1" i="1" smtClean="0">
                            <a:solidFill>
                              <a:schemeClr val="tx1"/>
                            </a:solidFill>
                            <a:latin typeface="Cambria Math"/>
                            <a:ea typeface="楷体" pitchFamily="49" charset="-122"/>
                            <a:cs typeface="Times New Roman" panose="02020603050405020304" pitchFamily="18" charset="0"/>
                          </a:rPr>
                        </m:ctrlPr>
                      </m:sSupPr>
                      <m:e>
                        <m:r>
                          <a:rPr lang="en-US" altLang="zh-CN" sz="2400" b="1" i="1" smtClean="0">
                            <a:solidFill>
                              <a:schemeClr val="tx1"/>
                            </a:solidFill>
                            <a:latin typeface="Cambria Math"/>
                            <a:ea typeface="楷体" pitchFamily="49" charset="-122"/>
                            <a:cs typeface="Times New Roman" panose="02020603050405020304" pitchFamily="18" charset="0"/>
                          </a:rPr>
                          <m:t>(</m:t>
                        </m:r>
                        <m:r>
                          <a:rPr lang="en-US" altLang="zh-CN" sz="2400" b="1" i="1" smtClean="0">
                            <a:solidFill>
                              <a:schemeClr val="tx1"/>
                            </a:solidFill>
                            <a:latin typeface="Cambria Math"/>
                            <a:ea typeface="楷体" pitchFamily="49" charset="-122"/>
                            <a:cs typeface="Times New Roman" panose="02020603050405020304" pitchFamily="18" charset="0"/>
                          </a:rPr>
                          <m:t>𝟏</m:t>
                        </m:r>
                        <m:r>
                          <a:rPr lang="en-US" altLang="zh-CN" sz="2400" b="1" i="1" smtClean="0">
                            <a:solidFill>
                              <a:schemeClr val="tx1"/>
                            </a:solidFill>
                            <a:latin typeface="Cambria Math"/>
                            <a:ea typeface="楷体" pitchFamily="49" charset="-122"/>
                            <a:cs typeface="Times New Roman" panose="02020603050405020304" pitchFamily="18" charset="0"/>
                          </a:rPr>
                          <m:t>−</m:t>
                        </m:r>
                        <m:r>
                          <a:rPr lang="en-US" altLang="zh-CN" sz="2400" b="1" i="1" smtClean="0">
                            <a:solidFill>
                              <a:schemeClr val="tx1"/>
                            </a:solidFill>
                            <a:latin typeface="Cambria Math"/>
                            <a:ea typeface="楷体" pitchFamily="49" charset="-122"/>
                            <a:cs typeface="Times New Roman" panose="02020603050405020304" pitchFamily="18" charset="0"/>
                          </a:rPr>
                          <m:t>𝟐</m:t>
                        </m:r>
                        <m:r>
                          <a:rPr lang="en-US" altLang="zh-CN" sz="2400" b="1" i="1" smtClean="0">
                            <a:solidFill>
                              <a:schemeClr val="tx1"/>
                            </a:solidFill>
                            <a:latin typeface="Cambria Math"/>
                            <a:ea typeface="楷体" pitchFamily="49" charset="-122"/>
                            <a:cs typeface="Times New Roman" panose="02020603050405020304" pitchFamily="18" charset="0"/>
                          </a:rPr>
                          <m:t>)×</m:t>
                        </m:r>
                        <m:r>
                          <a:rPr lang="en-US" altLang="zh-CN" sz="2400" b="1" i="1" smtClean="0">
                            <a:solidFill>
                              <a:schemeClr val="tx1"/>
                            </a:solidFill>
                            <a:latin typeface="Cambria Math"/>
                            <a:ea typeface="Cambria Math"/>
                            <a:cs typeface="Times New Roman" panose="02020603050405020304" pitchFamily="18" charset="0"/>
                          </a:rPr>
                          <m:t>𝟏𝟎</m:t>
                        </m:r>
                      </m:e>
                      <m:sup>
                        <m:r>
                          <a:rPr lang="en-US" altLang="zh-CN" sz="2400" b="1" i="1" smtClean="0">
                            <a:solidFill>
                              <a:schemeClr val="tx1"/>
                            </a:solidFill>
                            <a:latin typeface="Cambria Math"/>
                            <a:ea typeface="楷体" pitchFamily="49" charset="-122"/>
                            <a:cs typeface="Times New Roman" panose="02020603050405020304" pitchFamily="18" charset="0"/>
                          </a:rPr>
                          <m:t>−</m:t>
                        </m:r>
                        <m:r>
                          <a:rPr lang="en-US" altLang="zh-CN" sz="2400" b="1" i="1" smtClean="0">
                            <a:solidFill>
                              <a:schemeClr val="tx1"/>
                            </a:solidFill>
                            <a:latin typeface="Cambria Math"/>
                            <a:ea typeface="楷体" pitchFamily="49" charset="-122"/>
                            <a:cs typeface="Times New Roman" panose="02020603050405020304" pitchFamily="18" charset="0"/>
                          </a:rPr>
                          <m:t>𝟒</m:t>
                        </m:r>
                      </m:sup>
                    </m:sSup>
                    <m:r>
                      <a:rPr lang="en-US" altLang="zh-CN" sz="2400" b="1" i="1" smtClean="0">
                        <a:solidFill>
                          <a:schemeClr val="tx1"/>
                        </a:solidFill>
                        <a:latin typeface="Cambria Math"/>
                        <a:ea typeface="楷体" pitchFamily="49" charset="-122"/>
                        <a:cs typeface="Times New Roman" panose="02020603050405020304" pitchFamily="18" charset="0"/>
                      </a:rPr>
                      <m:t>𝒄</m:t>
                    </m:r>
                  </m:oMath>
                </a14:m>
                <a:r>
                  <a:rPr lang="zh-CN" altLang="en-US" sz="2400" b="1" dirty="0" smtClean="0">
                    <a:solidFill>
                      <a:schemeClr val="tx1"/>
                    </a:solidFill>
                    <a:latin typeface="Times New Roman" panose="02020603050405020304" pitchFamily="18" charset="0"/>
                    <a:ea typeface="楷体" pitchFamily="49" charset="-122"/>
                    <a:cs typeface="Times New Roman" panose="02020603050405020304" pitchFamily="18" charset="0"/>
                  </a:rPr>
                  <a:t> </a:t>
                </a:r>
                <a:r>
                  <a:rPr lang="en-US" altLang="zh-CN" sz="2400" b="1" dirty="0" smtClean="0">
                    <a:solidFill>
                      <a:schemeClr val="tx1"/>
                    </a:solidFill>
                    <a:latin typeface="Times New Roman" panose="02020603050405020304" pitchFamily="18" charset="0"/>
                    <a:ea typeface="楷体" pitchFamily="49" charset="-122"/>
                    <a:cs typeface="Times New Roman" panose="02020603050405020304" pitchFamily="18" charset="0"/>
                  </a:rPr>
                  <a:t>, </a:t>
                </a:r>
              </a:p>
              <a:p>
                <a:pPr marL="0" indent="0">
                  <a:buNone/>
                </a:pPr>
                <a:r>
                  <a:rPr lang="zh-CN" altLang="en-US" sz="2400" b="1" dirty="0" smtClean="0">
                    <a:solidFill>
                      <a:schemeClr val="tx1"/>
                    </a:solidFill>
                    <a:latin typeface="Times New Roman" panose="02020603050405020304" pitchFamily="18" charset="0"/>
                    <a:ea typeface="楷体" pitchFamily="49" charset="-122"/>
                    <a:cs typeface="Times New Roman" panose="02020603050405020304" pitchFamily="18" charset="0"/>
                  </a:rPr>
                  <a:t>各向异性部分</a:t>
                </a:r>
                <a14:m>
                  <m:oMath xmlns:m="http://schemas.openxmlformats.org/officeDocument/2006/math">
                    <m:r>
                      <a:rPr lang="en-US" altLang="zh-CN" sz="2400" b="1" i="1" smtClean="0">
                        <a:solidFill>
                          <a:schemeClr val="tx1"/>
                        </a:solidFill>
                        <a:latin typeface="Cambria Math"/>
                        <a:ea typeface="Cambria Math"/>
                        <a:cs typeface="Times New Roman" panose="02020603050405020304" pitchFamily="18" charset="0"/>
                      </a:rPr>
                      <m:t>&gt;</m:t>
                    </m:r>
                    <m:r>
                      <a:rPr lang="en-US" altLang="zh-CN" sz="2400" b="1" i="1" smtClean="0">
                        <a:solidFill>
                          <a:schemeClr val="tx1"/>
                        </a:solidFill>
                        <a:latin typeface="Cambria Math"/>
                        <a:ea typeface="Cambria Math"/>
                        <a:cs typeface="Times New Roman" panose="02020603050405020304" pitchFamily="18" charset="0"/>
                      </a:rPr>
                      <m:t>𝟏𝟎</m:t>
                    </m:r>
                    <m:r>
                      <a:rPr lang="en-US" altLang="zh-CN" sz="2400" b="1" i="1" smtClean="0">
                        <a:solidFill>
                          <a:schemeClr val="tx1"/>
                        </a:solidFill>
                        <a:latin typeface="Cambria Math"/>
                        <a:ea typeface="Cambria Math"/>
                        <a:cs typeface="Times New Roman" panose="02020603050405020304" pitchFamily="18" charset="0"/>
                      </a:rPr>
                      <m:t>%</m:t>
                    </m:r>
                  </m:oMath>
                </a14:m>
                <a:r>
                  <a:rPr lang="en-US" altLang="zh-CN" sz="2400" b="1" dirty="0" smtClean="0">
                    <a:solidFill>
                      <a:schemeClr val="tx1"/>
                    </a:solidFill>
                    <a:latin typeface="Times New Roman" panose="02020603050405020304" pitchFamily="18" charset="0"/>
                    <a:ea typeface="楷体" pitchFamily="49" charset="-122"/>
                    <a:cs typeface="Times New Roman" panose="02020603050405020304" pitchFamily="18" charset="0"/>
                  </a:rPr>
                  <a:t>, 达到光速的</a:t>
                </a:r>
                <a14:m>
                  <m:oMath xmlns:m="http://schemas.openxmlformats.org/officeDocument/2006/math">
                    <m:r>
                      <a:rPr lang="en-US" altLang="zh-CN" sz="2400" b="1" i="1" dirty="0" smtClean="0">
                        <a:solidFill>
                          <a:schemeClr val="tx1"/>
                        </a:solidFill>
                        <a:latin typeface="Cambria Math"/>
                        <a:ea typeface="楷体" pitchFamily="49" charset="-122"/>
                        <a:cs typeface="Times New Roman" panose="02020603050405020304" pitchFamily="18" charset="0"/>
                      </a:rPr>
                      <m:t>(</m:t>
                    </m:r>
                    <m:r>
                      <a:rPr lang="en-US" altLang="zh-CN" sz="2400" b="1" i="1" dirty="0" smtClean="0">
                        <a:solidFill>
                          <a:schemeClr val="tx1"/>
                        </a:solidFill>
                        <a:latin typeface="Cambria Math"/>
                        <a:ea typeface="楷体" pitchFamily="49" charset="-122"/>
                        <a:cs typeface="Times New Roman" panose="02020603050405020304" pitchFamily="18" charset="0"/>
                      </a:rPr>
                      <m:t>𝟏</m:t>
                    </m:r>
                    <m:r>
                      <a:rPr lang="en-US" altLang="zh-CN" sz="2400" b="1" i="1" dirty="0" smtClean="0">
                        <a:solidFill>
                          <a:schemeClr val="tx1"/>
                        </a:solidFill>
                        <a:latin typeface="Cambria Math"/>
                        <a:ea typeface="楷体" pitchFamily="49" charset="-122"/>
                        <a:cs typeface="Times New Roman" panose="02020603050405020304" pitchFamily="18" charset="0"/>
                      </a:rPr>
                      <m:t>−</m:t>
                    </m:r>
                    <m:r>
                      <a:rPr lang="en-US" altLang="zh-CN" sz="2400" b="1" i="1" dirty="0" smtClean="0">
                        <a:solidFill>
                          <a:schemeClr val="tx1"/>
                        </a:solidFill>
                        <a:latin typeface="Cambria Math"/>
                        <a:ea typeface="楷体" pitchFamily="49" charset="-122"/>
                        <a:cs typeface="Times New Roman" panose="02020603050405020304" pitchFamily="18" charset="0"/>
                      </a:rPr>
                      <m:t>𝟐</m:t>
                    </m:r>
                    <m:r>
                      <a:rPr lang="en-US" altLang="zh-CN" sz="2400" b="1" i="1" dirty="0" smtClean="0">
                        <a:solidFill>
                          <a:schemeClr val="tx1"/>
                        </a:solidFill>
                        <a:latin typeface="Cambria Math"/>
                        <a:ea typeface="楷体" pitchFamily="49" charset="-122"/>
                        <a:cs typeface="Times New Roman" panose="02020603050405020304" pitchFamily="18" charset="0"/>
                      </a:rPr>
                      <m:t>)×</m:t>
                    </m:r>
                    <m:sSup>
                      <m:sSupPr>
                        <m:ctrlPr>
                          <a:rPr lang="en-US" altLang="zh-CN" sz="2400" b="1" i="1" dirty="0" smtClean="0">
                            <a:solidFill>
                              <a:schemeClr val="tx1"/>
                            </a:solidFill>
                            <a:latin typeface="Cambria Math"/>
                            <a:ea typeface="Cambria Math"/>
                            <a:cs typeface="Times New Roman" panose="02020603050405020304" pitchFamily="18" charset="0"/>
                          </a:rPr>
                        </m:ctrlPr>
                      </m:sSupPr>
                      <m:e>
                        <m:r>
                          <a:rPr lang="en-US" altLang="zh-CN" sz="2400" b="1" i="1" dirty="0" smtClean="0">
                            <a:solidFill>
                              <a:schemeClr val="tx1"/>
                            </a:solidFill>
                            <a:latin typeface="Cambria Math"/>
                            <a:ea typeface="Cambria Math"/>
                            <a:cs typeface="Times New Roman" panose="02020603050405020304" pitchFamily="18" charset="0"/>
                          </a:rPr>
                          <m:t>𝟏𝟎</m:t>
                        </m:r>
                      </m:e>
                      <m:sup>
                        <m:r>
                          <a:rPr lang="en-US" altLang="zh-CN" sz="2400" b="1" i="1" dirty="0" smtClean="0">
                            <a:solidFill>
                              <a:schemeClr val="tx1"/>
                            </a:solidFill>
                            <a:latin typeface="Cambria Math"/>
                            <a:ea typeface="Cambria Math"/>
                            <a:cs typeface="Times New Roman" panose="02020603050405020304" pitchFamily="18" charset="0"/>
                          </a:rPr>
                          <m:t>−</m:t>
                        </m:r>
                        <m:r>
                          <a:rPr lang="en-US" altLang="zh-CN" sz="2400" b="1" i="1" dirty="0" smtClean="0">
                            <a:solidFill>
                              <a:schemeClr val="tx1"/>
                            </a:solidFill>
                            <a:latin typeface="Cambria Math"/>
                            <a:ea typeface="Cambria Math"/>
                            <a:cs typeface="Times New Roman" panose="02020603050405020304" pitchFamily="18" charset="0"/>
                          </a:rPr>
                          <m:t>𝟓</m:t>
                        </m:r>
                      </m:sup>
                    </m:sSup>
                  </m:oMath>
                </a14:m>
                <a:endParaRPr lang="en-US" altLang="zh-CN" sz="2400" b="1" dirty="0" smtClean="0">
                  <a:solidFill>
                    <a:schemeClr val="tx1"/>
                  </a:solidFill>
                  <a:latin typeface="Times New Roman" panose="02020603050405020304" pitchFamily="18" charset="0"/>
                  <a:ea typeface="楷体" pitchFamily="49" charset="-122"/>
                  <a:cs typeface="Times New Roman" panose="02020603050405020304" pitchFamily="18" charset="0"/>
                </a:endParaRPr>
              </a:p>
              <a:p>
                <a:pPr marL="0" indent="0">
                  <a:buNone/>
                </a:pPr>
                <a:r>
                  <a:rPr lang="zh-CN" altLang="en-US" sz="2400" b="1" dirty="0" smtClean="0">
                    <a:solidFill>
                      <a:schemeClr val="tx1"/>
                    </a:solidFill>
                    <a:latin typeface="Times New Roman" panose="02020603050405020304" pitchFamily="18" charset="0"/>
                    <a:ea typeface="楷体" pitchFamily="49" charset="-122"/>
                    <a:cs typeface="Times New Roman" panose="02020603050405020304" pitchFamily="18" charset="0"/>
                  </a:rPr>
                  <a:t>这种星系本动（即弥散</a:t>
                </a:r>
                <a:r>
                  <a:rPr lang="en-US" altLang="zh-CN" sz="2400" b="1" dirty="0" smtClean="0">
                    <a:solidFill>
                      <a:schemeClr val="tx1"/>
                    </a:solidFill>
                    <a:latin typeface="Times New Roman" panose="02020603050405020304" pitchFamily="18" charset="0"/>
                    <a:ea typeface="楷体" pitchFamily="49" charset="-122"/>
                    <a:cs typeface="Times New Roman" panose="02020603050405020304" pitchFamily="18" charset="0"/>
                  </a:rPr>
                  <a:t>)</a:t>
                </a:r>
                <a:r>
                  <a:rPr lang="zh-CN" altLang="en-US" sz="2400" b="1" dirty="0" smtClean="0">
                    <a:solidFill>
                      <a:schemeClr val="tx1"/>
                    </a:solidFill>
                    <a:latin typeface="Times New Roman" panose="02020603050405020304" pitchFamily="18" charset="0"/>
                    <a:ea typeface="楷体" pitchFamily="49" charset="-122"/>
                    <a:cs typeface="Times New Roman" panose="02020603050405020304" pitchFamily="18" charset="0"/>
                  </a:rPr>
                  <a:t>速度</a:t>
                </a:r>
                <a:r>
                  <a:rPr lang="en-US" altLang="zh-CN" sz="2400" b="1" dirty="0" smtClean="0">
                    <a:latin typeface="Times New Roman" panose="02020603050405020304" pitchFamily="18" charset="0"/>
                    <a:ea typeface="楷体" pitchFamily="49" charset="-122"/>
                    <a:cs typeface="Times New Roman" panose="02020603050405020304" pitchFamily="18" charset="0"/>
                  </a:rPr>
                  <a:t> </a:t>
                </a:r>
                <a:r>
                  <a:rPr lang="en-US" altLang="zh-CN" sz="2400" b="1" dirty="0" err="1" smtClean="0">
                    <a:latin typeface="Times New Roman" panose="02020603050405020304" pitchFamily="18" charset="0"/>
                    <a:ea typeface="楷体" pitchFamily="49" charset="-122"/>
                    <a:cs typeface="Times New Roman" panose="02020603050405020304" pitchFamily="18" charset="0"/>
                  </a:rPr>
                  <a:t>的各向异性</a:t>
                </a:r>
                <a:endParaRPr lang="en-US" altLang="zh-CN" sz="2400" b="1" dirty="0">
                  <a:latin typeface="Times New Roman" panose="02020603050405020304" pitchFamily="18" charset="0"/>
                  <a:ea typeface="楷体" pitchFamily="49" charset="-122"/>
                  <a:cs typeface="Times New Roman" panose="02020603050405020304" pitchFamily="18" charset="0"/>
                  <a:sym typeface="Symbol"/>
                </a:endParaRPr>
              </a:p>
              <a:p>
                <a:pPr marL="0" indent="0">
                  <a:buNone/>
                </a:pPr>
                <a:r>
                  <a:rPr lang="en-US" altLang="zh-CN" sz="2400" b="1" dirty="0" smtClean="0">
                    <a:latin typeface="Times New Roman" panose="02020603050405020304" pitchFamily="18" charset="0"/>
                    <a:ea typeface="楷体" pitchFamily="49" charset="-122"/>
                    <a:cs typeface="Times New Roman" panose="02020603050405020304" pitchFamily="18" charset="0"/>
                    <a:sym typeface="Symbol"/>
                  </a:rPr>
                  <a:t></a:t>
                </a:r>
                <a:r>
                  <a:rPr lang="zh-CN" altLang="en-US" sz="2400" b="1" dirty="0" smtClean="0">
                    <a:latin typeface="Times New Roman" panose="02020603050405020304" pitchFamily="18" charset="0"/>
                    <a:ea typeface="楷体" pitchFamily="49" charset="-122"/>
                    <a:cs typeface="Times New Roman" panose="02020603050405020304" pitchFamily="18" charset="0"/>
                  </a:rPr>
                  <a:t>膨胀</a:t>
                </a:r>
                <a:r>
                  <a:rPr lang="en-US" altLang="zh-CN" sz="2400" b="1" dirty="0" err="1" smtClean="0">
                    <a:solidFill>
                      <a:schemeClr val="tx1"/>
                    </a:solidFill>
                    <a:latin typeface="Times New Roman" panose="02020603050405020304" pitchFamily="18" charset="0"/>
                    <a:ea typeface="楷体" pitchFamily="49" charset="-122"/>
                    <a:cs typeface="Times New Roman" panose="02020603050405020304" pitchFamily="18" charset="0"/>
                  </a:rPr>
                  <a:t>宇宙</a:t>
                </a:r>
                <a:r>
                  <a:rPr lang="en-US" altLang="zh-CN" sz="2400" b="1" dirty="0" smtClean="0">
                    <a:solidFill>
                      <a:schemeClr val="tx1"/>
                    </a:solidFill>
                    <a:latin typeface="Times New Roman" panose="02020603050405020304" pitchFamily="18" charset="0"/>
                    <a:ea typeface="楷体" pitchFamily="49" charset="-122"/>
                    <a:cs typeface="Times New Roman" panose="02020603050405020304" pitchFamily="18" charset="0"/>
                  </a:rPr>
                  <a:t> 学(</a:t>
                </a:r>
                <a:r>
                  <a:rPr lang="en-US" altLang="zh-CN" sz="2400" b="1" dirty="0" err="1" smtClean="0">
                    <a:solidFill>
                      <a:schemeClr val="tx1"/>
                    </a:solidFill>
                    <a:latin typeface="Times New Roman" panose="02020603050405020304" pitchFamily="18" charset="0"/>
                    <a:ea typeface="楷体" pitchFamily="49" charset="-122"/>
                    <a:cs typeface="Times New Roman" panose="02020603050405020304" pitchFamily="18" charset="0"/>
                  </a:rPr>
                  <a:t>Friedmann标准度规基础上</a:t>
                </a:r>
                <a:r>
                  <a:rPr lang="en-US" altLang="zh-CN" sz="2400" b="1" dirty="0" smtClean="0">
                    <a:solidFill>
                      <a:schemeClr val="tx1"/>
                    </a:solidFill>
                    <a:latin typeface="Times New Roman" panose="02020603050405020304" pitchFamily="18" charset="0"/>
                    <a:ea typeface="楷体" pitchFamily="49" charset="-122"/>
                    <a:cs typeface="Times New Roman" panose="02020603050405020304" pitchFamily="18" charset="0"/>
                  </a:rPr>
                  <a:t>)的 (Einstein)</a:t>
                </a:r>
                <a:r>
                  <a:rPr lang="en-US" altLang="zh-CN" sz="2400" b="1" dirty="0" err="1" smtClean="0">
                    <a:solidFill>
                      <a:schemeClr val="tx1"/>
                    </a:solidFill>
                    <a:latin typeface="Times New Roman" panose="02020603050405020304" pitchFamily="18" charset="0"/>
                    <a:ea typeface="楷体" pitchFamily="49" charset="-122"/>
                    <a:cs typeface="Times New Roman" panose="02020603050405020304" pitchFamily="18" charset="0"/>
                  </a:rPr>
                  <a:t>引力度规加上各向异性扰动</a:t>
                </a:r>
                <a:r>
                  <a:rPr lang="en-US" altLang="zh-CN" sz="2400" b="1" dirty="0" smtClean="0">
                    <a:solidFill>
                      <a:schemeClr val="tx1"/>
                    </a:solidFill>
                    <a:latin typeface="Times New Roman" panose="02020603050405020304" pitchFamily="18" charset="0"/>
                    <a:ea typeface="楷体" pitchFamily="49" charset="-122"/>
                    <a:cs typeface="Times New Roman" panose="02020603050405020304" pitchFamily="18" charset="0"/>
                  </a:rPr>
                  <a:t>(</a:t>
                </a:r>
                <a14:m>
                  <m:oMath xmlns:m="http://schemas.openxmlformats.org/officeDocument/2006/math">
                    <m:sSup>
                      <m:sSupPr>
                        <m:ctrlPr>
                          <a:rPr lang="en-US" altLang="zh-CN" sz="2400" b="1" i="1" smtClean="0">
                            <a:solidFill>
                              <a:schemeClr val="tx1"/>
                            </a:solidFill>
                            <a:latin typeface="Cambria Math"/>
                            <a:ea typeface="楷体" pitchFamily="49" charset="-122"/>
                            <a:cs typeface="Times New Roman" panose="02020603050405020304" pitchFamily="18" charset="0"/>
                          </a:rPr>
                        </m:ctrlPr>
                      </m:sSupPr>
                      <m:e>
                        <m:r>
                          <a:rPr lang="en-US" altLang="zh-CN" sz="2400" b="1" i="1" smtClean="0">
                            <a:solidFill>
                              <a:schemeClr val="tx1"/>
                            </a:solidFill>
                            <a:latin typeface="Cambria Math"/>
                            <a:ea typeface="楷体" pitchFamily="49" charset="-122"/>
                            <a:cs typeface="Times New Roman" panose="02020603050405020304" pitchFamily="18" charset="0"/>
                          </a:rPr>
                          <m:t>𝟏𝟎</m:t>
                        </m:r>
                      </m:e>
                      <m:sup>
                        <m:r>
                          <a:rPr lang="en-US" altLang="zh-CN" sz="2400" b="1" i="1" smtClean="0">
                            <a:solidFill>
                              <a:schemeClr val="tx1"/>
                            </a:solidFill>
                            <a:latin typeface="Cambria Math"/>
                            <a:ea typeface="楷体" pitchFamily="49" charset="-122"/>
                            <a:cs typeface="Times New Roman" panose="02020603050405020304" pitchFamily="18" charset="0"/>
                          </a:rPr>
                          <m:t>−</m:t>
                        </m:r>
                        <m:r>
                          <a:rPr lang="en-US" altLang="zh-CN" sz="2400" b="1" i="1" smtClean="0">
                            <a:solidFill>
                              <a:schemeClr val="tx1"/>
                            </a:solidFill>
                            <a:latin typeface="Cambria Math"/>
                            <a:ea typeface="楷体" pitchFamily="49" charset="-122"/>
                            <a:cs typeface="Times New Roman" panose="02020603050405020304" pitchFamily="18" charset="0"/>
                          </a:rPr>
                          <m:t>𝟓</m:t>
                        </m:r>
                      </m:sup>
                    </m:sSup>
                    <m:r>
                      <a:rPr lang="en-US" altLang="zh-CN" sz="2400" b="1" i="1" smtClean="0">
                        <a:solidFill>
                          <a:schemeClr val="tx1"/>
                        </a:solidFill>
                        <a:latin typeface="Cambria Math"/>
                        <a:ea typeface="楷体" pitchFamily="49" charset="-122"/>
                        <a:cs typeface="Times New Roman" panose="02020603050405020304" pitchFamily="18" charset="0"/>
                      </a:rPr>
                      <m:t>)</m:t>
                    </m:r>
                  </m:oMath>
                </a14:m>
                <a:endParaRPr lang="en-US" altLang="zh-CN" sz="2400" b="1" i="1" dirty="0" smtClean="0">
                  <a:solidFill>
                    <a:schemeClr val="tx1"/>
                  </a:solidFill>
                  <a:latin typeface="Cambria Math"/>
                  <a:ea typeface="楷体" pitchFamily="49" charset="-122"/>
                  <a:cs typeface="Times New Roman" panose="02020603050405020304" pitchFamily="18" charset="0"/>
                </a:endParaRPr>
              </a:p>
              <a:p>
                <a:pPr marL="0" indent="0">
                  <a:buNone/>
                </a:pPr>
                <a:r>
                  <a:rPr lang="en-US" altLang="zh-CN" b="1" dirty="0" smtClean="0">
                    <a:latin typeface="Times New Roman" panose="02020603050405020304" pitchFamily="18" charset="0"/>
                    <a:ea typeface="楷体" pitchFamily="49" charset="-122"/>
                    <a:cs typeface="Times New Roman" panose="02020603050405020304" pitchFamily="18" charset="0"/>
                    <a:sym typeface="Symbol"/>
                  </a:rPr>
                  <a:t></a:t>
                </a:r>
                <a:r>
                  <a:rPr lang="en-US" altLang="zh-CN" sz="2400" b="1" dirty="0" smtClean="0">
                    <a:latin typeface="Times New Roman" panose="02020603050405020304" pitchFamily="18" charset="0"/>
                    <a:ea typeface="楷体" pitchFamily="49" charset="-122"/>
                    <a:cs typeface="Times New Roman" panose="02020603050405020304" pitchFamily="18" charset="0"/>
                    <a:sym typeface="Symbol"/>
                  </a:rPr>
                  <a:t> </a:t>
                </a:r>
                <a:r>
                  <a:rPr lang="en-US" altLang="zh-CN" sz="2400" b="1" dirty="0" err="1" smtClean="0">
                    <a:solidFill>
                      <a:schemeClr val="tx1"/>
                    </a:solidFill>
                    <a:latin typeface="Times New Roman" panose="02020603050405020304" pitchFamily="18" charset="0"/>
                    <a:ea typeface="楷体" pitchFamily="49" charset="-122"/>
                    <a:cs typeface="Times New Roman" panose="02020603050405020304" pitchFamily="18" charset="0"/>
                  </a:rPr>
                  <a:t>宇宙膨胀</a:t>
                </a:r>
                <a:r>
                  <a:rPr lang="en-US" altLang="zh-CN" sz="2400" b="1" dirty="0" smtClean="0">
                    <a:solidFill>
                      <a:schemeClr val="tx1"/>
                    </a:solidFill>
                    <a:latin typeface="Times New Roman" panose="02020603050405020304" pitchFamily="18" charset="0"/>
                    <a:ea typeface="楷体" pitchFamily="49" charset="-122"/>
                    <a:cs typeface="Times New Roman" panose="02020603050405020304" pitchFamily="18" charset="0"/>
                  </a:rPr>
                  <a:t>(</a:t>
                </a:r>
                <a:r>
                  <a:rPr lang="zh-CN" altLang="en-US" sz="2400" b="1" dirty="0" smtClean="0">
                    <a:latin typeface="Times New Roman" panose="02020603050405020304" pitchFamily="18" charset="0"/>
                    <a:ea typeface="楷体" pitchFamily="49" charset="-122"/>
                    <a:cs typeface="Times New Roman" panose="02020603050405020304" pitchFamily="18" charset="0"/>
                  </a:rPr>
                  <a:t>表征</a:t>
                </a:r>
                <a:r>
                  <a:rPr lang="en-US" altLang="zh-CN" sz="2400" b="1" dirty="0" err="1" smtClean="0">
                    <a:solidFill>
                      <a:schemeClr val="tx1"/>
                    </a:solidFill>
                    <a:latin typeface="Times New Roman" panose="02020603050405020304" pitchFamily="18" charset="0"/>
                    <a:ea typeface="楷体" pitchFamily="49" charset="-122"/>
                    <a:cs typeface="Times New Roman" panose="02020603050405020304" pitchFamily="18" charset="0"/>
                  </a:rPr>
                  <a:t>宇宙大小的</a:t>
                </a:r>
                <a:r>
                  <a:rPr lang="en-US" altLang="zh-CN" sz="2400" b="1" dirty="0" smtClean="0">
                    <a:solidFill>
                      <a:schemeClr val="tx1"/>
                    </a:solidFill>
                    <a:latin typeface="Times New Roman" panose="02020603050405020304" pitchFamily="18" charset="0"/>
                    <a:ea typeface="楷体" pitchFamily="49" charset="-122"/>
                    <a:cs typeface="Times New Roman" panose="02020603050405020304" pitchFamily="18" charset="0"/>
                  </a:rPr>
                  <a:t>) </a:t>
                </a:r>
                <a:r>
                  <a:rPr lang="en-US" altLang="zh-CN" sz="2400" b="1" dirty="0" err="1" smtClean="0">
                    <a:solidFill>
                      <a:schemeClr val="tx1"/>
                    </a:solidFill>
                    <a:latin typeface="Times New Roman" panose="02020603050405020304" pitchFamily="18" charset="0"/>
                    <a:ea typeface="楷体" pitchFamily="49" charset="-122"/>
                    <a:cs typeface="Times New Roman" panose="02020603050405020304" pitchFamily="18" charset="0"/>
                  </a:rPr>
                  <a:t>标度因子</a:t>
                </a:r>
                <a14:m>
                  <m:oMath xmlns:m="http://schemas.openxmlformats.org/officeDocument/2006/math">
                    <m:r>
                      <a:rPr lang="en-US" altLang="zh-CN" sz="2400" b="1" i="1" smtClean="0">
                        <a:solidFill>
                          <a:schemeClr val="tx1"/>
                        </a:solidFill>
                        <a:latin typeface="Cambria Math"/>
                        <a:ea typeface="楷体" pitchFamily="49" charset="-122"/>
                        <a:cs typeface="Times New Roman" panose="02020603050405020304" pitchFamily="18" charset="0"/>
                      </a:rPr>
                      <m:t>𝒂</m:t>
                    </m:r>
                    <m:r>
                      <a:rPr lang="en-US" altLang="zh-CN" sz="2400" b="1" i="1" smtClean="0">
                        <a:solidFill>
                          <a:schemeClr val="tx1"/>
                        </a:solidFill>
                        <a:latin typeface="Cambria Math"/>
                        <a:ea typeface="楷体" pitchFamily="49" charset="-122"/>
                        <a:cs typeface="Times New Roman" panose="02020603050405020304" pitchFamily="18" charset="0"/>
                      </a:rPr>
                      <m:t>(</m:t>
                    </m:r>
                    <m:r>
                      <a:rPr lang="en-US" altLang="zh-CN" sz="2400" b="1" i="1" smtClean="0">
                        <a:solidFill>
                          <a:schemeClr val="tx1"/>
                        </a:solidFill>
                        <a:latin typeface="Cambria Math"/>
                        <a:ea typeface="楷体" pitchFamily="49" charset="-122"/>
                        <a:cs typeface="Times New Roman" panose="02020603050405020304" pitchFamily="18" charset="0"/>
                      </a:rPr>
                      <m:t>𝒕</m:t>
                    </m:r>
                    <m:r>
                      <a:rPr lang="en-US" altLang="zh-CN" sz="2400" b="1" i="1" smtClean="0">
                        <a:solidFill>
                          <a:schemeClr val="tx1"/>
                        </a:solidFill>
                        <a:latin typeface="Cambria Math"/>
                        <a:ea typeface="楷体" pitchFamily="49" charset="-122"/>
                        <a:cs typeface="Times New Roman" panose="02020603050405020304" pitchFamily="18" charset="0"/>
                      </a:rPr>
                      <m:t>)</m:t>
                    </m:r>
                  </m:oMath>
                </a14:m>
                <a:r>
                  <a:rPr lang="en-US" altLang="zh-CN" sz="2400" b="1" dirty="0" smtClean="0">
                    <a:solidFill>
                      <a:schemeClr val="tx1"/>
                    </a:solidFill>
                    <a:latin typeface="Times New Roman" panose="02020603050405020304" pitchFamily="18" charset="0"/>
                    <a:ea typeface="楷体" pitchFamily="49" charset="-122"/>
                    <a:cs typeface="Times New Roman" panose="02020603050405020304" pitchFamily="18" charset="0"/>
                  </a:rPr>
                  <a:t> </a:t>
                </a:r>
                <a:r>
                  <a:rPr lang="en-US" altLang="zh-CN" sz="2400" b="1" dirty="0" err="1" smtClean="0">
                    <a:solidFill>
                      <a:schemeClr val="tx1"/>
                    </a:solidFill>
                    <a:latin typeface="Times New Roman" panose="02020603050405020304" pitchFamily="18" charset="0"/>
                    <a:ea typeface="楷体" pitchFamily="49" charset="-122"/>
                    <a:cs typeface="Times New Roman" panose="02020603050405020304" pitchFamily="18" charset="0"/>
                  </a:rPr>
                  <a:t>各向异性扰动</a:t>
                </a:r>
                <a:r>
                  <a:rPr lang="en-US" altLang="zh-CN" sz="2400" b="1" dirty="0" smtClean="0">
                    <a:solidFill>
                      <a:schemeClr val="tx1"/>
                    </a:solidFill>
                    <a:latin typeface="Times New Roman" panose="02020603050405020304" pitchFamily="18" charset="0"/>
                    <a:ea typeface="楷体" pitchFamily="49" charset="-122"/>
                    <a:cs typeface="Times New Roman" panose="02020603050405020304" pitchFamily="18" charset="0"/>
                  </a:rPr>
                  <a:t>(</a:t>
                </a:r>
                <a14:m>
                  <m:oMath xmlns:m="http://schemas.openxmlformats.org/officeDocument/2006/math">
                    <m:sSup>
                      <m:sSupPr>
                        <m:ctrlPr>
                          <a:rPr lang="en-US" altLang="zh-CN" sz="2400" b="1" i="1" smtClean="0">
                            <a:solidFill>
                              <a:schemeClr val="tx1"/>
                            </a:solidFill>
                            <a:latin typeface="Cambria Math"/>
                            <a:ea typeface="楷体" pitchFamily="49" charset="-122"/>
                            <a:cs typeface="Times New Roman" panose="02020603050405020304" pitchFamily="18" charset="0"/>
                          </a:rPr>
                        </m:ctrlPr>
                      </m:sSupPr>
                      <m:e>
                        <m:r>
                          <a:rPr lang="en-US" altLang="zh-CN" sz="2400" b="1" i="1" smtClean="0">
                            <a:solidFill>
                              <a:schemeClr val="tx1"/>
                            </a:solidFill>
                            <a:latin typeface="Cambria Math"/>
                            <a:ea typeface="楷体" pitchFamily="49" charset="-122"/>
                            <a:cs typeface="Times New Roman" panose="02020603050405020304" pitchFamily="18" charset="0"/>
                          </a:rPr>
                          <m:t>𝟏𝟎</m:t>
                        </m:r>
                      </m:e>
                      <m:sup>
                        <m:r>
                          <a:rPr lang="en-US" altLang="zh-CN" sz="2400" b="1" i="1" smtClean="0">
                            <a:solidFill>
                              <a:schemeClr val="tx1"/>
                            </a:solidFill>
                            <a:latin typeface="Cambria Math"/>
                            <a:ea typeface="楷体" pitchFamily="49" charset="-122"/>
                            <a:cs typeface="Times New Roman" panose="02020603050405020304" pitchFamily="18" charset="0"/>
                          </a:rPr>
                          <m:t>−</m:t>
                        </m:r>
                        <m:r>
                          <a:rPr lang="en-US" altLang="zh-CN" sz="2400" b="1" i="1" smtClean="0">
                            <a:solidFill>
                              <a:schemeClr val="tx1"/>
                            </a:solidFill>
                            <a:latin typeface="Cambria Math"/>
                            <a:ea typeface="楷体" pitchFamily="49" charset="-122"/>
                            <a:cs typeface="Times New Roman" panose="02020603050405020304" pitchFamily="18" charset="0"/>
                          </a:rPr>
                          <m:t>𝟓</m:t>
                        </m:r>
                      </m:sup>
                    </m:sSup>
                    <m:r>
                      <a:rPr lang="en-US" altLang="zh-CN" sz="2400" b="1" i="1" smtClean="0">
                        <a:solidFill>
                          <a:schemeClr val="tx1"/>
                        </a:solidFill>
                        <a:latin typeface="Cambria Math"/>
                        <a:ea typeface="楷体" pitchFamily="49" charset="-122"/>
                        <a:cs typeface="Times New Roman" panose="02020603050405020304" pitchFamily="18" charset="0"/>
                      </a:rPr>
                      <m:t>)</m:t>
                    </m:r>
                  </m:oMath>
                </a14:m>
                <a:endParaRPr lang="en-US" altLang="zh-CN" sz="2400" b="1" dirty="0" smtClean="0">
                  <a:solidFill>
                    <a:schemeClr val="tx1"/>
                  </a:solidFill>
                  <a:latin typeface="Times New Roman" panose="02020603050405020304" pitchFamily="18" charset="0"/>
                  <a:ea typeface="楷体" pitchFamily="49" charset="-122"/>
                  <a:cs typeface="Times New Roman" panose="02020603050405020304" pitchFamily="18" charset="0"/>
                </a:endParaRPr>
              </a:p>
              <a:p>
                <a:pPr marL="0" indent="0">
                  <a:buNone/>
                </a:pPr>
                <a:r>
                  <a:rPr lang="en-US" altLang="zh-CN" b="1" dirty="0" smtClean="0">
                    <a:latin typeface="Times New Roman" panose="02020603050405020304" pitchFamily="18" charset="0"/>
                    <a:ea typeface="楷体" pitchFamily="49" charset="-122"/>
                    <a:cs typeface="Times New Roman" panose="02020603050405020304" pitchFamily="18" charset="0"/>
                    <a:sym typeface="Symbol"/>
                  </a:rPr>
                  <a:t></a:t>
                </a:r>
                <a:r>
                  <a:rPr lang="zh-CN" altLang="en-US" sz="2400" b="1" dirty="0" smtClean="0">
                    <a:solidFill>
                      <a:schemeClr val="tx1"/>
                    </a:solidFill>
                    <a:latin typeface="Times New Roman" panose="02020603050405020304" pitchFamily="18" charset="0"/>
                    <a:ea typeface="楷体" pitchFamily="49" charset="-122"/>
                    <a:cs typeface="Times New Roman" panose="02020603050405020304" pitchFamily="18" charset="0"/>
                  </a:rPr>
                  <a:t>宇宙微波背景温度的各向异性扰动</a:t>
                </a:r>
                <a:r>
                  <a:rPr lang="en-US" altLang="zh-CN" sz="2400" b="1" dirty="0" smtClean="0">
                    <a:solidFill>
                      <a:schemeClr val="tx1"/>
                    </a:solidFill>
                    <a:latin typeface="Times New Roman" panose="02020603050405020304" pitchFamily="18" charset="0"/>
                    <a:ea typeface="楷体" pitchFamily="49" charset="-122"/>
                    <a:cs typeface="Times New Roman" panose="02020603050405020304" pitchFamily="18" charset="0"/>
                  </a:rPr>
                  <a:t>(</a:t>
                </a:r>
                <a14:m>
                  <m:oMath xmlns:m="http://schemas.openxmlformats.org/officeDocument/2006/math">
                    <m:sSup>
                      <m:sSupPr>
                        <m:ctrlPr>
                          <a:rPr lang="en-US" altLang="zh-CN" sz="2400" b="1" i="1" smtClean="0">
                            <a:solidFill>
                              <a:schemeClr val="tx1"/>
                            </a:solidFill>
                            <a:latin typeface="Cambria Math"/>
                            <a:ea typeface="楷体" pitchFamily="49" charset="-122"/>
                            <a:cs typeface="Times New Roman" panose="02020603050405020304" pitchFamily="18" charset="0"/>
                          </a:rPr>
                        </m:ctrlPr>
                      </m:sSupPr>
                      <m:e>
                        <m:r>
                          <a:rPr lang="en-US" altLang="zh-CN" sz="2400" b="1" i="1" smtClean="0">
                            <a:solidFill>
                              <a:schemeClr val="tx1"/>
                            </a:solidFill>
                            <a:latin typeface="Cambria Math"/>
                            <a:ea typeface="楷体" pitchFamily="49" charset="-122"/>
                            <a:cs typeface="Times New Roman" panose="02020603050405020304" pitchFamily="18" charset="0"/>
                          </a:rPr>
                          <m:t>𝟏𝟎</m:t>
                        </m:r>
                      </m:e>
                      <m:sup>
                        <m:r>
                          <a:rPr lang="en-US" altLang="zh-CN" sz="2400" b="1" i="1" smtClean="0">
                            <a:solidFill>
                              <a:schemeClr val="tx1"/>
                            </a:solidFill>
                            <a:latin typeface="Cambria Math"/>
                            <a:ea typeface="楷体" pitchFamily="49" charset="-122"/>
                            <a:cs typeface="Times New Roman" panose="02020603050405020304" pitchFamily="18" charset="0"/>
                          </a:rPr>
                          <m:t>−</m:t>
                        </m:r>
                        <m:r>
                          <a:rPr lang="en-US" altLang="zh-CN" sz="2400" b="1" i="1" smtClean="0">
                            <a:solidFill>
                              <a:schemeClr val="tx1"/>
                            </a:solidFill>
                            <a:latin typeface="Cambria Math"/>
                            <a:ea typeface="楷体" pitchFamily="49" charset="-122"/>
                            <a:cs typeface="Times New Roman" panose="02020603050405020304" pitchFamily="18" charset="0"/>
                          </a:rPr>
                          <m:t>𝟓</m:t>
                        </m:r>
                      </m:sup>
                    </m:sSup>
                    <m:r>
                      <a:rPr lang="en-US" altLang="zh-CN" sz="2400" b="1" i="1" smtClean="0">
                        <a:solidFill>
                          <a:schemeClr val="tx1"/>
                        </a:solidFill>
                        <a:latin typeface="Cambria Math"/>
                        <a:ea typeface="楷体" pitchFamily="49" charset="-122"/>
                        <a:cs typeface="Times New Roman" panose="02020603050405020304" pitchFamily="18" charset="0"/>
                      </a:rPr>
                      <m:t>)</m:t>
                    </m:r>
                  </m:oMath>
                </a14:m>
                <a:endParaRPr lang="en-US" altLang="zh-CN" sz="2400" b="1" i="1" dirty="0" smtClean="0">
                  <a:solidFill>
                    <a:schemeClr val="tx1"/>
                  </a:solidFill>
                  <a:latin typeface="Cambria Math"/>
                  <a:ea typeface="楷体" pitchFamily="49" charset="-122"/>
                  <a:cs typeface="Times New Roman" panose="02020603050405020304" pitchFamily="18" charset="0"/>
                </a:endParaRPr>
              </a:p>
              <a:p>
                <a:pPr marL="0" indent="0">
                  <a:buNone/>
                </a:pPr>
                <a:r>
                  <a:rPr lang="en-US" altLang="zh-CN" sz="2400" b="1" dirty="0" smtClean="0">
                    <a:solidFill>
                      <a:schemeClr val="tx1"/>
                    </a:solidFill>
                    <a:latin typeface="Times New Roman" panose="02020603050405020304" pitchFamily="18" charset="0"/>
                    <a:ea typeface="楷体" pitchFamily="49" charset="-122"/>
                    <a:cs typeface="Times New Roman" panose="02020603050405020304" pitchFamily="18" charset="0"/>
                  </a:rPr>
                  <a:t>(</a:t>
                </a:r>
                <a:r>
                  <a:rPr lang="zh-CN" altLang="en-US" sz="2400" b="1" dirty="0" smtClean="0">
                    <a:solidFill>
                      <a:schemeClr val="tx1"/>
                    </a:solidFill>
                    <a:latin typeface="Times New Roman" panose="02020603050405020304" pitchFamily="18" charset="0"/>
                    <a:ea typeface="楷体" pitchFamily="49" charset="-122"/>
                    <a:cs typeface="Times New Roman" panose="02020603050405020304" pitchFamily="18" charset="0"/>
                  </a:rPr>
                  <a:t>宇宙微波背景温度</a:t>
                </a:r>
                <a14:m>
                  <m:oMath xmlns:m="http://schemas.openxmlformats.org/officeDocument/2006/math">
                    <m:r>
                      <a:rPr lang="en-US" altLang="zh-CN" sz="2400" b="1" i="1" smtClean="0">
                        <a:solidFill>
                          <a:schemeClr val="tx1"/>
                        </a:solidFill>
                        <a:latin typeface="Cambria Math"/>
                        <a:ea typeface="楷体" pitchFamily="49" charset="-122"/>
                        <a:cs typeface="Times New Roman" panose="02020603050405020304" pitchFamily="18" charset="0"/>
                      </a:rPr>
                      <m:t>𝑻</m:t>
                    </m:r>
                  </m:oMath>
                </a14:m>
                <a:r>
                  <a:rPr lang="en-US" altLang="zh-CN" sz="2400" b="1" dirty="0" smtClean="0">
                    <a:solidFill>
                      <a:schemeClr val="tx1"/>
                    </a:solidFill>
                    <a:latin typeface="Times New Roman" panose="02020603050405020304" pitchFamily="18" charset="0"/>
                    <a:ea typeface="楷体" pitchFamily="49" charset="-122"/>
                    <a:cs typeface="Times New Roman" panose="02020603050405020304" pitchFamily="18" charset="0"/>
                  </a:rPr>
                  <a:t>遵从 </a:t>
                </a:r>
                <a14:m>
                  <m:oMath xmlns:m="http://schemas.openxmlformats.org/officeDocument/2006/math">
                    <m:r>
                      <a:rPr lang="en-US" altLang="zh-CN" sz="2400" b="1" i="1" dirty="0" smtClean="0">
                        <a:solidFill>
                          <a:schemeClr val="tx1"/>
                        </a:solidFill>
                        <a:latin typeface="Cambria Math"/>
                        <a:ea typeface="楷体" pitchFamily="49" charset="-122"/>
                        <a:cs typeface="Times New Roman" panose="02020603050405020304" pitchFamily="18" charset="0"/>
                      </a:rPr>
                      <m:t>𝒂</m:t>
                    </m:r>
                    <m:d>
                      <m:dPr>
                        <m:ctrlPr>
                          <a:rPr lang="en-US" altLang="zh-CN" sz="2400" b="1" i="1" dirty="0" smtClean="0">
                            <a:solidFill>
                              <a:schemeClr val="tx1"/>
                            </a:solidFill>
                            <a:latin typeface="Cambria Math"/>
                            <a:ea typeface="楷体" pitchFamily="49" charset="-122"/>
                            <a:cs typeface="Times New Roman" panose="02020603050405020304" pitchFamily="18" charset="0"/>
                          </a:rPr>
                        </m:ctrlPr>
                      </m:dPr>
                      <m:e>
                        <m:r>
                          <a:rPr lang="en-US" altLang="zh-CN" sz="2400" b="1" i="1" dirty="0" smtClean="0">
                            <a:solidFill>
                              <a:schemeClr val="tx1"/>
                            </a:solidFill>
                            <a:latin typeface="Cambria Math"/>
                            <a:ea typeface="楷体" pitchFamily="49" charset="-122"/>
                            <a:cs typeface="Times New Roman" panose="02020603050405020304" pitchFamily="18" charset="0"/>
                          </a:rPr>
                          <m:t>𝒕</m:t>
                        </m:r>
                      </m:e>
                    </m:d>
                    <m:r>
                      <a:rPr lang="en-US" altLang="zh-CN" sz="2400" b="1" i="1" dirty="0" smtClean="0">
                        <a:solidFill>
                          <a:schemeClr val="tx1"/>
                        </a:solidFill>
                        <a:latin typeface="Cambria Math"/>
                        <a:ea typeface="楷体" pitchFamily="49" charset="-122"/>
                        <a:cs typeface="Times New Roman" panose="02020603050405020304" pitchFamily="18" charset="0"/>
                      </a:rPr>
                      <m:t>𝑻</m:t>
                    </m:r>
                    <m:d>
                      <m:dPr>
                        <m:ctrlPr>
                          <a:rPr lang="en-US" altLang="zh-CN" sz="2400" b="1" i="1" dirty="0" smtClean="0">
                            <a:solidFill>
                              <a:schemeClr val="tx1"/>
                            </a:solidFill>
                            <a:latin typeface="Cambria Math"/>
                            <a:ea typeface="楷体" pitchFamily="49" charset="-122"/>
                            <a:cs typeface="Times New Roman" panose="02020603050405020304" pitchFamily="18" charset="0"/>
                          </a:rPr>
                        </m:ctrlPr>
                      </m:dPr>
                      <m:e>
                        <m:r>
                          <a:rPr lang="en-US" altLang="zh-CN" sz="2400" b="1" i="1" dirty="0" smtClean="0">
                            <a:solidFill>
                              <a:schemeClr val="tx1"/>
                            </a:solidFill>
                            <a:latin typeface="Cambria Math"/>
                            <a:ea typeface="楷体" pitchFamily="49" charset="-122"/>
                            <a:cs typeface="Times New Roman" panose="02020603050405020304" pitchFamily="18" charset="0"/>
                          </a:rPr>
                          <m:t>𝒕</m:t>
                        </m:r>
                      </m:e>
                    </m:d>
                    <m:r>
                      <a:rPr lang="en-US" altLang="zh-CN" sz="2400" b="1" i="1" dirty="0" smtClean="0">
                        <a:solidFill>
                          <a:schemeClr val="tx1"/>
                        </a:solidFill>
                        <a:latin typeface="Cambria Math"/>
                        <a:ea typeface="楷体" pitchFamily="49" charset="-122"/>
                        <a:cs typeface="Times New Roman" panose="02020603050405020304" pitchFamily="18" charset="0"/>
                      </a:rPr>
                      <m:t>=</m:t>
                    </m:r>
                    <m:r>
                      <a:rPr lang="en-US" altLang="zh-CN" sz="2400" b="1" i="1" dirty="0" smtClean="0">
                        <a:solidFill>
                          <a:schemeClr val="tx1"/>
                        </a:solidFill>
                        <a:latin typeface="Cambria Math"/>
                        <a:ea typeface="楷体" pitchFamily="49" charset="-122"/>
                        <a:cs typeface="Times New Roman" panose="02020603050405020304" pitchFamily="18" charset="0"/>
                      </a:rPr>
                      <m:t>𝒄𝒐𝒏𝒔𝒕</m:t>
                    </m:r>
                    <m:r>
                      <a:rPr lang="en-US" altLang="zh-CN" sz="2400" b="1" i="1" dirty="0" smtClean="0">
                        <a:solidFill>
                          <a:schemeClr val="tx1"/>
                        </a:solidFill>
                        <a:latin typeface="Cambria Math"/>
                        <a:ea typeface="楷体" pitchFamily="49" charset="-122"/>
                        <a:cs typeface="Times New Roman" panose="02020603050405020304" pitchFamily="18" charset="0"/>
                      </a:rPr>
                      <m:t>.</m:t>
                    </m:r>
                  </m:oMath>
                </a14:m>
                <a:r>
                  <a:rPr lang="en-US" altLang="zh-CN" sz="2400" b="1" dirty="0" smtClean="0">
                    <a:solidFill>
                      <a:schemeClr val="tx1"/>
                    </a:solidFill>
                    <a:latin typeface="Times New Roman" panose="02020603050405020304" pitchFamily="18" charset="0"/>
                    <a:ea typeface="楷体" pitchFamily="49" charset="-122"/>
                    <a:cs typeface="Times New Roman" panose="02020603050405020304" pitchFamily="18" charset="0"/>
                  </a:rPr>
                  <a:t>)</a:t>
                </a:r>
              </a:p>
              <a:p>
                <a:pPr eaLnBrk="1" hangingPunct="1">
                  <a:lnSpc>
                    <a:spcPct val="80000"/>
                  </a:lnSpc>
                  <a:buFontTx/>
                  <a:buNone/>
                </a:pPr>
                <a:endParaRPr lang="en-US" altLang="zh-CN" sz="2400" b="1" dirty="0" smtClean="0">
                  <a:latin typeface="楷体" panose="02010609060101010101" pitchFamily="49" charset="-122"/>
                  <a:ea typeface="楷体" panose="02010609060101010101" pitchFamily="49" charset="-122"/>
                  <a:cs typeface="楷体_GB2312"/>
                </a:endParaRPr>
              </a:p>
              <a:p>
                <a:pPr>
                  <a:lnSpc>
                    <a:spcPct val="80000"/>
                  </a:lnSpc>
                  <a:buNone/>
                </a:pPr>
                <a:endParaRPr lang="en-US" altLang="zh-CN" sz="2400" b="1" dirty="0" smtClean="0">
                  <a:latin typeface="楷体" panose="02010609060101010101" pitchFamily="49" charset="-122"/>
                  <a:ea typeface="楷体" panose="02010609060101010101" pitchFamily="49" charset="-122"/>
                  <a:cs typeface="Times New Roman" pitchFamily="18" charset="0"/>
                </a:endParaRPr>
              </a:p>
            </p:txBody>
          </p:sp>
        </mc:Choice>
        <mc:Fallback xmlns="">
          <p:sp>
            <p:nvSpPr>
              <p:cNvPr id="48131" name="Rectangle 3"/>
              <p:cNvSpPr>
                <a:spLocks noGrp="1" noRot="1" noChangeAspect="1" noMove="1" noResize="1" noEditPoints="1" noAdjustHandles="1" noChangeArrowheads="1" noChangeShapeType="1" noTextEdit="1"/>
              </p:cNvSpPr>
              <p:nvPr>
                <p:ph type="body" idx="1"/>
              </p:nvPr>
            </p:nvSpPr>
            <p:spPr>
              <a:xfrm>
                <a:off x="0" y="1052513"/>
                <a:ext cx="9144000" cy="5805487"/>
              </a:xfrm>
              <a:blipFill rotWithShape="1">
                <a:blip r:embed="rId2"/>
                <a:stretch>
                  <a:fillRect l="-1667" t="-2416" r="-533" b="-210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35170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0"/>
            <a:ext cx="9036496" cy="620688"/>
          </a:xfrm>
        </p:spPr>
        <p:txBody>
          <a:bodyPr>
            <a:normAutofit/>
          </a:bodyPr>
          <a:lstStyle/>
          <a:p>
            <a:r>
              <a:rPr lang="en-US" altLang="zh-CN" sz="3200" b="1" dirty="0" err="1" smtClean="0">
                <a:latin typeface="Times New Roman" panose="02020603050405020304" pitchFamily="18" charset="0"/>
                <a:ea typeface="楷体" panose="02010609060101010101" pitchFamily="49" charset="-122"/>
                <a:cs typeface="Times New Roman" panose="02020603050405020304" pitchFamily="18" charset="0"/>
              </a:rPr>
              <a:t>Planck卫星观测的揭示的重要观测现象</a:t>
            </a:r>
            <a:endParaRPr lang="zh-CN" altLang="en-US" sz="32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0" y="764704"/>
            <a:ext cx="9144000" cy="5976664"/>
          </a:xfrm>
        </p:spPr>
        <p:txBody>
          <a:bodyPr>
            <a:normAutofit fontScale="92500"/>
          </a:bodyPr>
          <a:lstStyle/>
          <a:p>
            <a:pPr marL="0" indent="0">
              <a:buNone/>
            </a:pPr>
            <a:r>
              <a:rPr lang="en-US" altLang="zh-CN" sz="2400" dirty="0" smtClean="0">
                <a:latin typeface="Times New Roman" panose="02020603050405020304" pitchFamily="18" charset="0"/>
                <a:cs typeface="Times New Roman" panose="02020603050405020304" pitchFamily="18" charset="0"/>
              </a:rPr>
              <a:t>Planck 2013 results. XXIII. Isotropy and statistics of the CMB</a:t>
            </a:r>
          </a:p>
          <a:p>
            <a:pPr marL="0" indent="0">
              <a:buNone/>
            </a:pPr>
            <a:r>
              <a:rPr lang="en-US" altLang="zh-CN" sz="1900" dirty="0">
                <a:latin typeface="Times New Roman" panose="02020603050405020304" pitchFamily="18" charset="0"/>
                <a:cs typeface="Times New Roman" panose="02020603050405020304" pitchFamily="18" charset="0"/>
              </a:rPr>
              <a:t>Astronomy &amp; Astrophysics manuscript no. IandS˙v6 c ESO 2013</a:t>
            </a:r>
          </a:p>
          <a:p>
            <a:pPr marL="0" indent="0">
              <a:buNone/>
            </a:pPr>
            <a:r>
              <a:rPr lang="en-US" altLang="zh-CN" sz="1900" dirty="0">
                <a:latin typeface="Times New Roman" panose="02020603050405020304" pitchFamily="18" charset="0"/>
                <a:cs typeface="Times New Roman" panose="02020603050405020304" pitchFamily="18" charset="0"/>
              </a:rPr>
              <a:t>March 22, 2013</a:t>
            </a:r>
            <a:r>
              <a:rPr lang="en-US" altLang="zh-CN" sz="1900" dirty="0" smtClean="0">
                <a:latin typeface="Times New Roman" panose="02020603050405020304" pitchFamily="18" charset="0"/>
                <a:cs typeface="Times New Roman" panose="02020603050405020304" pitchFamily="18" charset="0"/>
              </a:rPr>
              <a:t>([</a:t>
            </a:r>
            <a:r>
              <a:rPr lang="en-US" altLang="zh-CN" sz="1900" dirty="0" err="1" smtClean="0">
                <a:latin typeface="Times New Roman" panose="02020603050405020304" pitchFamily="18" charset="0"/>
                <a:cs typeface="Times New Roman" panose="02020603050405020304" pitchFamily="18" charset="0"/>
              </a:rPr>
              <a:t>astro</a:t>
            </a:r>
            <a:r>
              <a:rPr lang="en-US" altLang="zh-CN" sz="1900" dirty="0" smtClean="0">
                <a:latin typeface="Times New Roman" panose="02020603050405020304" pitchFamily="18" charset="0"/>
                <a:cs typeface="Times New Roman" panose="02020603050405020304" pitchFamily="18" charset="0"/>
              </a:rPr>
              <a:t>-ph. CO] 20 Mar 2013)(Planck Collaboration)</a:t>
            </a:r>
          </a:p>
          <a:p>
            <a:pPr marL="0" indent="0">
              <a:buNone/>
            </a:pPr>
            <a:r>
              <a:rPr lang="zh-CN" altLang="en-US" sz="2400" b="1" dirty="0" smtClean="0">
                <a:latin typeface="楷体" panose="02010609060101010101" pitchFamily="49" charset="-122"/>
                <a:ea typeface="楷体" panose="02010609060101010101" pitchFamily="49" charset="-122"/>
                <a:cs typeface="Times New Roman" panose="02020603050405020304" pitchFamily="18" charset="0"/>
              </a:rPr>
              <a:t>邪恶轴心问题</a:t>
            </a:r>
            <a:r>
              <a:rPr lang="en-US" altLang="zh-CN" sz="2400" b="1" dirty="0" smtClean="0">
                <a:latin typeface="楷体" panose="02010609060101010101" pitchFamily="49" charset="-122"/>
                <a:ea typeface="楷体" panose="02010609060101010101" pitchFamily="49" charset="-122"/>
                <a:cs typeface="Times New Roman" panose="02020603050405020304" pitchFamily="18" charset="0"/>
              </a:rPr>
              <a:t>: </a:t>
            </a:r>
            <a:r>
              <a:rPr lang="en-US" altLang="zh-CN" sz="2400" b="1" dirty="0" err="1" smtClean="0">
                <a:latin typeface="楷体" panose="02010609060101010101" pitchFamily="49" charset="-122"/>
                <a:ea typeface="楷体" panose="02010609060101010101" pitchFamily="49" charset="-122"/>
                <a:cs typeface="Times New Roman" panose="02020603050405020304" pitchFamily="18" charset="0"/>
              </a:rPr>
              <a:t>四极矩的轴同八极矩的轴方向非常靠近</a:t>
            </a:r>
            <a:r>
              <a:rPr lang="en-US" altLang="zh-CN" sz="2400" b="1" dirty="0" smtClean="0">
                <a:latin typeface="Times New Roman" panose="02020603050405020304" pitchFamily="18" charset="0"/>
                <a:cs typeface="Times New Roman" panose="02020603050405020304" pitchFamily="18" charset="0"/>
              </a:rPr>
              <a:t>。</a:t>
            </a:r>
            <a:endParaRPr lang="en-US" altLang="zh-CN" sz="2400" b="1" dirty="0">
              <a:latin typeface="Times New Roman" panose="02020603050405020304" pitchFamily="18" charset="0"/>
              <a:cs typeface="Times New Roman" panose="02020603050405020304" pitchFamily="18" charset="0"/>
            </a:endParaRPr>
          </a:p>
          <a:p>
            <a:pPr marL="0" indent="0">
              <a:buNone/>
            </a:pPr>
            <a:r>
              <a:rPr lang="en-US" altLang="zh-CN" sz="1900" dirty="0" smtClean="0">
                <a:latin typeface="Times New Roman" panose="02020603050405020304" pitchFamily="18" charset="0"/>
                <a:cs typeface="Times New Roman" panose="02020603050405020304" pitchFamily="18" charset="0"/>
              </a:rPr>
              <a:t>Table 17. Orientation of the low </a:t>
            </a:r>
            <a:r>
              <a:rPr lang="en-US" altLang="zh-CN" sz="1900" dirty="0" err="1" smtClean="0">
                <a:latin typeface="Times New Roman" panose="02020603050405020304" pitchFamily="18" charset="0"/>
                <a:cs typeface="Times New Roman" panose="02020603050405020304" pitchFamily="18" charset="0"/>
              </a:rPr>
              <a:t>multipoles</a:t>
            </a:r>
            <a:r>
              <a:rPr lang="en-US" altLang="zh-CN" sz="1900" dirty="0" smtClean="0">
                <a:latin typeface="Times New Roman" panose="02020603050405020304" pitchFamily="18" charset="0"/>
                <a:cs typeface="Times New Roman" panose="02020603050405020304" pitchFamily="18" charset="0"/>
              </a:rPr>
              <a:t> extracted from the </a:t>
            </a:r>
            <a:r>
              <a:rPr lang="en-US" altLang="zh-CN" sz="1900" dirty="0" err="1" smtClean="0">
                <a:latin typeface="Times New Roman" panose="02020603050405020304" pitchFamily="18" charset="0"/>
                <a:cs typeface="Times New Roman" panose="02020603050405020304" pitchFamily="18" charset="0"/>
              </a:rPr>
              <a:t>dierent</a:t>
            </a:r>
            <a:r>
              <a:rPr lang="en-US" altLang="zh-CN" sz="1900" dirty="0" smtClean="0">
                <a:latin typeface="Times New Roman" panose="02020603050405020304" pitchFamily="18" charset="0"/>
                <a:cs typeface="Times New Roman" panose="02020603050405020304" pitchFamily="18" charset="0"/>
              </a:rPr>
              <a:t> component separated CMB maps, obtained from </a:t>
            </a:r>
            <a:r>
              <a:rPr lang="en-US" altLang="zh-CN" sz="1900" dirty="0" err="1" smtClean="0">
                <a:latin typeface="Times New Roman" panose="02020603050405020304" pitchFamily="18" charset="0"/>
                <a:cs typeface="Times New Roman" panose="02020603050405020304" pitchFamily="18" charset="0"/>
              </a:rPr>
              <a:t>maximizingthe</a:t>
            </a:r>
            <a:r>
              <a:rPr lang="en-US" altLang="zh-CN" sz="1900" dirty="0" smtClean="0">
                <a:latin typeface="Times New Roman" panose="02020603050405020304" pitchFamily="18" charset="0"/>
                <a:cs typeface="Times New Roman" panose="02020603050405020304" pitchFamily="18" charset="0"/>
              </a:rPr>
              <a:t> angular momentum dispersion. The second last column gives the absolute value of the scalar-product between the </a:t>
            </a:r>
            <a:r>
              <a:rPr lang="en-US" altLang="zh-CN" sz="1900" dirty="0" err="1" smtClean="0">
                <a:latin typeface="Times New Roman" panose="02020603050405020304" pitchFamily="18" charset="0"/>
                <a:cs typeface="Times New Roman" panose="02020603050405020304" pitchFamily="18" charset="0"/>
              </a:rPr>
              <a:t>orientationvectors</a:t>
            </a:r>
            <a:r>
              <a:rPr lang="en-US" altLang="zh-CN" sz="1900" dirty="0" smtClean="0">
                <a:latin typeface="Times New Roman" panose="02020603050405020304" pitchFamily="18" charset="0"/>
                <a:cs typeface="Times New Roman" panose="02020603050405020304" pitchFamily="18" charset="0"/>
              </a:rPr>
              <a:t> of the </a:t>
            </a:r>
            <a:r>
              <a:rPr lang="en-US" altLang="zh-CN" sz="1900" dirty="0" err="1" smtClean="0">
                <a:latin typeface="Times New Roman" panose="02020603050405020304" pitchFamily="18" charset="0"/>
                <a:cs typeface="Times New Roman" panose="02020603050405020304" pitchFamily="18" charset="0"/>
              </a:rPr>
              <a:t>quadrupole</a:t>
            </a:r>
            <a:r>
              <a:rPr lang="en-US" altLang="zh-CN" sz="1900" dirty="0" smtClean="0">
                <a:latin typeface="Times New Roman" panose="02020603050405020304" pitchFamily="18" charset="0"/>
                <a:cs typeface="Times New Roman" panose="02020603050405020304" pitchFamily="18" charset="0"/>
              </a:rPr>
              <a:t> and the </a:t>
            </a:r>
            <a:r>
              <a:rPr lang="en-US" altLang="zh-CN" sz="1900" dirty="0" err="1" smtClean="0">
                <a:latin typeface="Times New Roman" panose="02020603050405020304" pitchFamily="18" charset="0"/>
                <a:cs typeface="Times New Roman" panose="02020603050405020304" pitchFamily="18" charset="0"/>
              </a:rPr>
              <a:t>octopole</a:t>
            </a:r>
            <a:r>
              <a:rPr lang="en-US" altLang="zh-CN" sz="1900" dirty="0" smtClean="0">
                <a:latin typeface="Times New Roman" panose="02020603050405020304" pitchFamily="18" charset="0"/>
                <a:cs typeface="Times New Roman" panose="02020603050405020304" pitchFamily="18" charset="0"/>
              </a:rPr>
              <a:t>. In an isotropic universe, the latter is uniformly distributed on the interval [0; 1]. The </a:t>
            </a:r>
            <a:r>
              <a:rPr lang="en-US" altLang="zh-CN" sz="1900" dirty="0" err="1" smtClean="0">
                <a:latin typeface="Times New Roman" panose="02020603050405020304" pitchFamily="18" charset="0"/>
                <a:cs typeface="Times New Roman" panose="02020603050405020304" pitchFamily="18" charset="0"/>
              </a:rPr>
              <a:t>lastcolumn</a:t>
            </a:r>
            <a:r>
              <a:rPr lang="en-US" altLang="zh-CN" sz="1900" dirty="0" smtClean="0">
                <a:latin typeface="Times New Roman" panose="02020603050405020304" pitchFamily="18" charset="0"/>
                <a:cs typeface="Times New Roman" panose="02020603050405020304" pitchFamily="18" charset="0"/>
              </a:rPr>
              <a:t> gives the probability of such an alignment (or stronger than that) to </a:t>
            </a:r>
            <a:r>
              <a:rPr lang="en-US" altLang="zh-CN" sz="1900" dirty="0" err="1" smtClean="0">
                <a:latin typeface="Times New Roman" panose="02020603050405020304" pitchFamily="18" charset="0"/>
                <a:cs typeface="Times New Roman" panose="02020603050405020304" pitchFamily="18" charset="0"/>
              </a:rPr>
              <a:t>occur.Method</a:t>
            </a:r>
            <a:r>
              <a:rPr lang="en-US" altLang="zh-CN" sz="1900" dirty="0" smtClean="0">
                <a:latin typeface="Times New Roman" panose="02020603050405020304" pitchFamily="18" charset="0"/>
                <a:cs typeface="Times New Roman" panose="02020603050405020304" pitchFamily="18" charset="0"/>
              </a:rPr>
              <a:t> (</a:t>
            </a:r>
            <a:r>
              <a:rPr lang="en-US" altLang="zh-CN" sz="1900" dirty="0" err="1" smtClean="0">
                <a:latin typeface="Times New Roman" panose="02020603050405020304" pitchFamily="18" charset="0"/>
                <a:cs typeface="Times New Roman" panose="02020603050405020304" pitchFamily="18" charset="0"/>
              </a:rPr>
              <a:t>l,b</a:t>
            </a:r>
            <a:r>
              <a:rPr lang="en-US" altLang="zh-CN" sz="1900" dirty="0" smtClean="0">
                <a:latin typeface="Times New Roman" panose="02020603050405020304" pitchFamily="18" charset="0"/>
                <a:cs typeface="Times New Roman" panose="02020603050405020304" pitchFamily="18" charset="0"/>
              </a:rPr>
              <a:t>) </a:t>
            </a:r>
            <a:r>
              <a:rPr lang="en-US" altLang="zh-CN" sz="1900" dirty="0" err="1" smtClean="0">
                <a:latin typeface="Times New Roman" panose="02020603050405020304" pitchFamily="18" charset="0"/>
                <a:cs typeface="Times New Roman" panose="02020603050405020304" pitchFamily="18" charset="0"/>
              </a:rPr>
              <a:t>quadrupole</a:t>
            </a:r>
            <a:r>
              <a:rPr lang="en-US" altLang="zh-CN" sz="1900" dirty="0" smtClean="0">
                <a:latin typeface="Times New Roman" panose="02020603050405020304" pitchFamily="18" charset="0"/>
                <a:cs typeface="Times New Roman" panose="02020603050405020304" pitchFamily="18" charset="0"/>
              </a:rPr>
              <a:t> [] (</a:t>
            </a:r>
            <a:r>
              <a:rPr lang="en-US" altLang="zh-CN" sz="1900" dirty="0" err="1" smtClean="0">
                <a:latin typeface="Times New Roman" panose="02020603050405020304" pitchFamily="18" charset="0"/>
                <a:cs typeface="Times New Roman" panose="02020603050405020304" pitchFamily="18" charset="0"/>
              </a:rPr>
              <a:t>l,b</a:t>
            </a:r>
            <a:r>
              <a:rPr lang="en-US" altLang="zh-CN" sz="1900" dirty="0" smtClean="0">
                <a:latin typeface="Times New Roman" panose="02020603050405020304" pitchFamily="18" charset="0"/>
                <a:cs typeface="Times New Roman" panose="02020603050405020304" pitchFamily="18" charset="0"/>
              </a:rPr>
              <a:t>) </a:t>
            </a:r>
            <a:r>
              <a:rPr lang="en-US" altLang="zh-CN" sz="1900" dirty="0" err="1" smtClean="0">
                <a:latin typeface="Times New Roman" panose="02020603050405020304" pitchFamily="18" charset="0"/>
                <a:cs typeface="Times New Roman" panose="02020603050405020304" pitchFamily="18" charset="0"/>
              </a:rPr>
              <a:t>octopole</a:t>
            </a:r>
            <a:r>
              <a:rPr lang="en-US" altLang="zh-CN" sz="1900" dirty="0" smtClean="0">
                <a:latin typeface="Times New Roman" panose="02020603050405020304" pitchFamily="18" charset="0"/>
                <a:cs typeface="Times New Roman" panose="02020603050405020304" pitchFamily="18" charset="0"/>
              </a:rPr>
              <a:t> [] </a:t>
            </a:r>
            <a:r>
              <a:rPr lang="en-US" altLang="zh-CN" sz="1900" dirty="0" err="1" smtClean="0">
                <a:latin typeface="Times New Roman" panose="02020603050405020304" pitchFamily="18" charset="0"/>
                <a:cs typeface="Times New Roman" panose="02020603050405020304" pitchFamily="18" charset="0"/>
              </a:rPr>
              <a:t>ang.</a:t>
            </a:r>
            <a:r>
              <a:rPr lang="en-US" altLang="zh-CN" sz="1900" dirty="0" smtClean="0">
                <a:latin typeface="Times New Roman" panose="02020603050405020304" pitchFamily="18" charset="0"/>
                <a:cs typeface="Times New Roman" panose="02020603050405020304" pitchFamily="18" charset="0"/>
              </a:rPr>
              <a:t> distance [] scalar-product probability  p.21)</a:t>
            </a:r>
          </a:p>
          <a:p>
            <a:pPr marL="0" indent="0">
              <a:buNone/>
            </a:pPr>
            <a:r>
              <a:rPr lang="en-US" altLang="zh-CN" sz="2000" b="1" dirty="0" smtClean="0">
                <a:latin typeface="Times New Roman" panose="02020603050405020304" pitchFamily="18" charset="0"/>
                <a:cs typeface="Times New Roman" panose="02020603050405020304" pitchFamily="18" charset="0"/>
              </a:rPr>
              <a:t>C-R . . . . . . . ..(228.2,60.3)         (246.1,66.0)                 9.80              0.985              0.019</a:t>
            </a:r>
          </a:p>
          <a:p>
            <a:pPr marL="0" indent="0">
              <a:buNone/>
            </a:pPr>
            <a:r>
              <a:rPr lang="en-US" altLang="zh-CN" sz="2000" b="1" dirty="0" smtClean="0">
                <a:latin typeface="Times New Roman" panose="02020603050405020304" pitchFamily="18" charset="0"/>
                <a:cs typeface="Times New Roman" panose="02020603050405020304" pitchFamily="18" charset="0"/>
              </a:rPr>
              <a:t>NILC . . . . . . </a:t>
            </a:r>
            <a:r>
              <a:rPr lang="en-US" altLang="zh-CN" sz="2000" b="1" dirty="0">
                <a:latin typeface="Times New Roman" panose="02020603050405020304" pitchFamily="18" charset="0"/>
                <a:cs typeface="Times New Roman" panose="02020603050405020304" pitchFamily="18" charset="0"/>
              </a:rPr>
              <a:t> </a:t>
            </a:r>
            <a:r>
              <a:rPr lang="en-US" altLang="zh-CN" sz="2000" b="1" dirty="0" smtClean="0">
                <a:latin typeface="Times New Roman" panose="02020603050405020304" pitchFamily="18" charset="0"/>
                <a:cs typeface="Times New Roman" panose="02020603050405020304" pitchFamily="18" charset="0"/>
              </a:rPr>
              <a:t>(241.3,77.3)         (241.7,64.2)                13.1               0.974              0.033</a:t>
            </a:r>
          </a:p>
          <a:p>
            <a:pPr marL="0" indent="0">
              <a:buNone/>
            </a:pPr>
            <a:r>
              <a:rPr lang="en-US" altLang="zh-CN" sz="2000" b="1" dirty="0" smtClean="0">
                <a:latin typeface="Times New Roman" panose="02020603050405020304" pitchFamily="18" charset="0"/>
                <a:cs typeface="Times New Roman" panose="02020603050405020304" pitchFamily="18" charset="0"/>
              </a:rPr>
              <a:t>SEVEM . . . . .(242.4,73.8)         (245.6,64.8)                 9.08              0.988              0.016</a:t>
            </a:r>
          </a:p>
          <a:p>
            <a:pPr marL="0" indent="0">
              <a:buNone/>
            </a:pPr>
            <a:r>
              <a:rPr lang="en-US" altLang="zh-CN" sz="2000" b="1" dirty="0" smtClean="0">
                <a:latin typeface="Times New Roman" panose="02020603050405020304" pitchFamily="18" charset="0"/>
                <a:cs typeface="Times New Roman" panose="02020603050405020304" pitchFamily="18" charset="0"/>
              </a:rPr>
              <a:t>SMICA . . . . ..(238.5,76.6)         (239.0,64.3)               12.3                0.977              0.032 </a:t>
            </a:r>
          </a:p>
          <a:p>
            <a:pPr marL="0" indent="0">
              <a:buNone/>
            </a:pPr>
            <a:r>
              <a:rPr lang="zh-CN" altLang="en-US" sz="2600" b="1" dirty="0" smtClean="0">
                <a:latin typeface="楷体" panose="02010609060101010101" pitchFamily="49" charset="-122"/>
                <a:ea typeface="楷体" panose="02010609060101010101" pitchFamily="49" charset="-122"/>
                <a:cs typeface="Times New Roman" panose="02020603050405020304" pitchFamily="18" charset="0"/>
              </a:rPr>
              <a:t>邪恶轴心问题目前尚无物理解释，但是它显示了宇宙空间可能存在各向异性因素。</a:t>
            </a:r>
            <a:endParaRPr lang="en-US" altLang="zh-CN" sz="2600" b="1" dirty="0">
              <a:latin typeface="楷体" panose="02010609060101010101" pitchFamily="49" charset="-122"/>
              <a:ea typeface="楷体" panose="02010609060101010101" pitchFamily="49" charset="-122"/>
              <a:cs typeface="Times New Roman" panose="02020603050405020304" pitchFamily="18" charset="0"/>
            </a:endParaRPr>
          </a:p>
          <a:p>
            <a:pPr marL="0" indent="0">
              <a:buNone/>
            </a:pPr>
            <a:r>
              <a:rPr lang="zh-CN" altLang="zh-CN" sz="3500" b="1" dirty="0" smtClean="0">
                <a:latin typeface="Times New Roman" panose="02020603050405020304" pitchFamily="18" charset="0"/>
                <a:ea typeface="宋体"/>
                <a:cs typeface="Times New Roman" panose="02020603050405020304" pitchFamily="18" charset="0"/>
              </a:rPr>
              <a:t>·</a:t>
            </a:r>
            <a:r>
              <a:rPr lang="zh-CN" altLang="en-US" sz="3000" b="1" dirty="0">
                <a:latin typeface="楷体" panose="02010609060101010101" pitchFamily="49" charset="-122"/>
                <a:ea typeface="楷体" panose="02010609060101010101" pitchFamily="49" charset="-122"/>
              </a:rPr>
              <a:t>银北极附近方向呈现大冷斑</a:t>
            </a:r>
            <a:r>
              <a:rPr lang="zh-CN" altLang="en-US" sz="3000" b="1" dirty="0" smtClean="0">
                <a:latin typeface="楷体" panose="02010609060101010101" pitchFamily="49" charset="-122"/>
                <a:ea typeface="楷体" panose="02010609060101010101" pitchFamily="49" charset="-122"/>
              </a:rPr>
              <a:t>现象</a:t>
            </a:r>
            <a:r>
              <a:rPr lang="en-US" altLang="zh-CN" sz="3000" b="1" dirty="0" smtClean="0">
                <a:latin typeface="楷体" panose="02010609060101010101" pitchFamily="49" charset="-122"/>
                <a:ea typeface="楷体" panose="02010609060101010101" pitchFamily="49" charset="-122"/>
              </a:rPr>
              <a:t>(</a:t>
            </a:r>
            <a:r>
              <a:rPr lang="en-US" altLang="zh-CN" sz="2800" dirty="0" smtClean="0">
                <a:latin typeface="Times New Roman" panose="02020603050405020304" pitchFamily="18" charset="0"/>
                <a:cs typeface="Times New Roman" panose="02020603050405020304" pitchFamily="18" charset="0"/>
              </a:rPr>
              <a:t>§5.8-9, </a:t>
            </a:r>
            <a:r>
              <a:rPr lang="en-US" altLang="zh-CN" sz="2800" dirty="0">
                <a:latin typeface="Times New Roman" panose="02020603050405020304" pitchFamily="18" charset="0"/>
                <a:cs typeface="Times New Roman" panose="02020603050405020304" pitchFamily="18" charset="0"/>
              </a:rPr>
              <a:t>pp.33-36)</a:t>
            </a:r>
          </a:p>
          <a:p>
            <a:pPr marL="0" indent="0">
              <a:buNone/>
            </a:pPr>
            <a:endParaRPr lang="zh-CN" altLang="en-US" sz="2800" dirty="0"/>
          </a:p>
          <a:p>
            <a:pPr marL="0" indent="0">
              <a:buNone/>
            </a:pPr>
            <a:endParaRPr lang="zh-CN" altLang="en-US"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81497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9208"/>
            <a:ext cx="9144000" cy="807504"/>
          </a:xfrm>
        </p:spPr>
        <p:txBody>
          <a:bodyPr>
            <a:noAutofit/>
          </a:bodyPr>
          <a:lstStyle/>
          <a:p>
            <a:r>
              <a:rPr lang="zh-CN" altLang="en-US" sz="3200" b="1" dirty="0" smtClean="0">
                <a:latin typeface="楷体" panose="02010609060101010101" pitchFamily="49" charset="-122"/>
                <a:ea typeface="楷体" panose="02010609060101010101" pitchFamily="49" charset="-122"/>
              </a:rPr>
              <a:t>利用</a:t>
            </a:r>
            <a:r>
              <a:rPr lang="zh-CN" altLang="en-US" sz="3200" b="1" dirty="0" smtClean="0">
                <a:latin typeface="楷体" panose="02010609060101010101" pitchFamily="49" charset="-122"/>
                <a:ea typeface="楷体" panose="02010609060101010101" pitchFamily="49" charset="-122"/>
                <a:cs typeface="Times New Roman" pitchFamily="18" charset="0"/>
              </a:rPr>
              <a:t>重子声振荡研究确定宇宙加速膨胀</a:t>
            </a:r>
            <a:r>
              <a:rPr lang="en-US" altLang="zh-CN" sz="3200" b="1" dirty="0" smtClean="0">
                <a:latin typeface="楷体" panose="02010609060101010101" pitchFamily="49" charset="-122"/>
                <a:ea typeface="楷体" panose="02010609060101010101" pitchFamily="49" charset="-122"/>
                <a:cs typeface="Times New Roman" pitchFamily="18" charset="0"/>
              </a:rPr>
              <a:t>”</a:t>
            </a:r>
            <a:r>
              <a:rPr lang="en-US" altLang="zh-CN" sz="3200" b="1" dirty="0" err="1" smtClean="0">
                <a:latin typeface="楷体" panose="02010609060101010101" pitchFamily="49" charset="-122"/>
                <a:ea typeface="楷体" panose="02010609060101010101" pitchFamily="49" charset="-122"/>
                <a:cs typeface="Times New Roman" pitchFamily="18" charset="0"/>
              </a:rPr>
              <a:t>问题</a:t>
            </a:r>
            <a:endParaRPr lang="zh-CN" altLang="en-US" sz="32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9330" y="908720"/>
                <a:ext cx="9144000" cy="5661248"/>
              </a:xfrm>
            </p:spPr>
            <p:txBody>
              <a:bodyPr>
                <a:noAutofit/>
              </a:bodyPr>
              <a:lstStyle/>
              <a:p>
                <a:pPr>
                  <a:lnSpc>
                    <a:spcPct val="80000"/>
                  </a:lnSpc>
                  <a:buNone/>
                </a:pPr>
                <a:r>
                  <a:rPr lang="en-US" altLang="zh-CN" sz="2400" b="1" dirty="0" smtClean="0">
                    <a:latin typeface="楷体" panose="02010609060101010101" pitchFamily="49" charset="-122"/>
                    <a:ea typeface="楷体" panose="02010609060101010101" pitchFamily="49" charset="-122"/>
                    <a:cs typeface="Times New Roman" pitchFamily="18" charset="0"/>
                  </a:rPr>
                  <a:t> </a:t>
                </a:r>
                <a:r>
                  <a:rPr lang="zh-CN" altLang="en-US" sz="2400" b="1" dirty="0" smtClean="0">
                    <a:latin typeface="楷体" panose="02010609060101010101" pitchFamily="49" charset="-122"/>
                    <a:ea typeface="楷体" panose="02010609060101010101" pitchFamily="49" charset="-122"/>
                    <a:cs typeface="Times New Roman" pitchFamily="18" charset="0"/>
                  </a:rPr>
                  <a:t>重子声振荡</a:t>
                </a:r>
                <a:r>
                  <a:rPr lang="en-US" altLang="zh-CN" sz="2400" b="1" dirty="0" smtClean="0">
                    <a:latin typeface="楷体" panose="02010609060101010101" pitchFamily="49" charset="-122"/>
                    <a:ea typeface="楷体" panose="02010609060101010101" pitchFamily="49" charset="-122"/>
                    <a:cs typeface="Times New Roman" pitchFamily="18" charset="0"/>
                  </a:rPr>
                  <a:t>(</a:t>
                </a:r>
                <a:r>
                  <a:rPr lang="en-US" altLang="zh-CN" sz="2400" b="1" dirty="0" err="1" smtClean="0">
                    <a:latin typeface="楷体" panose="02010609060101010101" pitchFamily="49" charset="-122"/>
                    <a:ea typeface="楷体" panose="02010609060101010101" pitchFamily="49" charset="-122"/>
                    <a:cs typeface="Times New Roman" pitchFamily="18" charset="0"/>
                  </a:rPr>
                  <a:t>即宇宙密度波</a:t>
                </a:r>
                <a:r>
                  <a:rPr lang="en-US" altLang="zh-CN" sz="2400" b="1" dirty="0" smtClean="0">
                    <a:latin typeface="楷体" panose="02010609060101010101" pitchFamily="49" charset="-122"/>
                    <a:ea typeface="楷体" panose="02010609060101010101" pitchFamily="49" charset="-122"/>
                    <a:cs typeface="Times New Roman" panose="02020603050405020304" pitchFamily="18" charset="0"/>
                  </a:rPr>
                  <a:t>, </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BAO)</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的观测分析</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被</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认为是除</a:t>
                </a:r>
                <a:r>
                  <a:rPr lang="en-US" altLang="zh-CN" sz="2400" b="1" dirty="0" err="1" smtClean="0">
                    <a:latin typeface="Times New Roman" panose="02020603050405020304" pitchFamily="18" charset="0"/>
                    <a:ea typeface="楷体" panose="02010609060101010101" pitchFamily="49" charset="-122"/>
                    <a:cs typeface="Times New Roman" panose="02020603050405020304" pitchFamily="18" charset="0"/>
                  </a:rPr>
                  <a:t>SNIa</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的观测方法以外最可靠方法。</a:t>
                </a:r>
                <a:endPar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80000"/>
                  </a:lnSpc>
                  <a:buNone/>
                </a:pP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BAO</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方法则是宇宙大尺度结构中星系两点相关函数在一定模型</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例如，假设</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Gauss</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分布</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基础上将它截断封闭后，理论上通过角动量分析</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或 “功率谱”</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引进一些参数，再通过星系计数方法进行统计分析来确定这些参数。</a:t>
                </a:r>
                <a:endPar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80000"/>
                  </a:lnSpc>
                  <a:buNone/>
                </a:pP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BAO</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方法，由于它在一定模型假定之下丢弃了三点和多点相关函数。</a:t>
                </a:r>
                <a:endPar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80000"/>
                  </a:lnSpc>
                  <a:buNone/>
                </a:pP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宇宙极早期，广义相对论的引力非常强</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b="1" dirty="0" err="1" smtClean="0">
                    <a:latin typeface="Times New Roman" panose="02020603050405020304" pitchFamily="18" charset="0"/>
                    <a:ea typeface="楷体" panose="02010609060101010101" pitchFamily="49" charset="-122"/>
                    <a:cs typeface="Times New Roman" panose="02020603050405020304" pitchFamily="18" charset="0"/>
                  </a:rPr>
                  <a:t>远远大于牛顿引力，非线性效应不能</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略去。线性效应只能给出宇宙密度分布的波峰与波谷的位置</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b="1" dirty="0" err="1" smtClean="0">
                    <a:latin typeface="Times New Roman" panose="02020603050405020304" pitchFamily="18" charset="0"/>
                    <a:ea typeface="楷体" panose="02010609060101010101" pitchFamily="49" charset="-122"/>
                    <a:cs typeface="Times New Roman" panose="02020603050405020304" pitchFamily="18" charset="0"/>
                  </a:rPr>
                  <a:t>利用星系计数观测和</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星系两点相关函数分析方法去模拟。</a:t>
                </a:r>
                <a:endPar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80000"/>
                  </a:lnSpc>
                  <a:buNone/>
                </a:pP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而非线性效应给相关函数所带来的影响及其观测误差都需要研究。这是一项非常困难的任务，至少需要</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50 </a:t>
                </a:r>
                <a:r>
                  <a:rPr lang="en-US" altLang="zh-CN" sz="2400" b="1" dirty="0" err="1" smtClean="0">
                    <a:latin typeface="Times New Roman" panose="02020603050405020304" pitchFamily="18" charset="0"/>
                    <a:ea typeface="楷体" panose="02010609060101010101" pitchFamily="49" charset="-122"/>
                    <a:cs typeface="Times New Roman" panose="02020603050405020304" pitchFamily="18" charset="0"/>
                  </a:rPr>
                  <a:t>年以上的时间</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a:t>
                </a:r>
              </a:p>
              <a:p>
                <a:pPr>
                  <a:lnSpc>
                    <a:spcPct val="80000"/>
                  </a:lnSpc>
                  <a:buNone/>
                </a:pPr>
                <a:endParaRPr lang="en-US" altLang="zh-CN" sz="2800" b="1" dirty="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80000"/>
                  </a:lnSpc>
                  <a:buNone/>
                </a:pPr>
                <a:endParaRPr lang="en-US" altLang="zh-CN" sz="2800" b="1" dirty="0">
                  <a:latin typeface="Times New Roman" panose="02020603050405020304" pitchFamily="18" charset="0"/>
                  <a:ea typeface="楷体" panose="02010609060101010101" pitchFamily="49" charset="-122"/>
                  <a:cs typeface="Times New Roman" panose="02020603050405020304" pitchFamily="18" charset="0"/>
                </a:endParaRPr>
              </a:p>
              <a:p>
                <a:pPr>
                  <a:lnSpc>
                    <a:spcPct val="80000"/>
                  </a:lnSpc>
                  <a:buNone/>
                </a:pPr>
                <a:r>
                  <a:rPr lang="el-GR" altLang="zh-CN" sz="2800" b="1" dirty="0" smtClean="0">
                    <a:latin typeface="Times New Roman" panose="02020603050405020304" pitchFamily="18" charset="0"/>
                    <a:ea typeface="楷体" panose="02010609060101010101" pitchFamily="49" charset="-122"/>
                    <a:cs typeface="Times New Roman" panose="02020603050405020304" pitchFamily="18" charset="0"/>
                  </a:rPr>
                  <a:t>γ</a:t>
                </a:r>
                <a:r>
                  <a:rPr lang="en-US" altLang="zh-CN" sz="2800" b="1"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暴能量的有关统计研究。误差太大（</a:t>
                </a:r>
                <a14:m>
                  <m:oMath xmlns:m="http://schemas.openxmlformats.org/officeDocument/2006/math">
                    <m:r>
                      <a:rPr lang="en-US" altLang="zh-CN" sz="2800" b="1" i="1" smtClean="0">
                        <a:latin typeface="Cambria Math"/>
                        <a:ea typeface="Cambria Math"/>
                        <a:cs typeface="楷体_GB2312"/>
                      </a:rPr>
                      <m:t>&gt;</m:t>
                    </m:r>
                    <m:sSup>
                      <m:sSupPr>
                        <m:ctrlPr>
                          <a:rPr lang="en-US" altLang="zh-CN" sz="2800" b="1" i="1" smtClean="0">
                            <a:latin typeface="Cambria Math"/>
                            <a:ea typeface="Cambria Math"/>
                          </a:rPr>
                        </m:ctrlPr>
                      </m:sSupPr>
                      <m:e>
                        <m:r>
                          <a:rPr lang="en-US" altLang="zh-CN" sz="2800" b="1" i="1" smtClean="0">
                            <a:latin typeface="Cambria Math"/>
                            <a:ea typeface="Cambria Math"/>
                          </a:rPr>
                          <m:t>𝟏</m:t>
                        </m:r>
                      </m:e>
                      <m:sup>
                        <m:r>
                          <a:rPr lang="en-US" altLang="zh-CN" sz="2800" b="1" i="1" smtClean="0">
                            <a:latin typeface="Cambria Math"/>
                            <a:ea typeface="Cambria Math"/>
                          </a:rPr>
                          <m:t>𝒎</m:t>
                        </m:r>
                      </m:sup>
                    </m:sSup>
                  </m:oMath>
                </a14:m>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dirty="0" smtClean="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9330" y="908720"/>
                <a:ext cx="9144000" cy="5661248"/>
              </a:xfrm>
              <a:blipFill rotWithShape="1">
                <a:blip r:embed="rId2"/>
                <a:stretch>
                  <a:fillRect l="-1400" t="-2476" r="-40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168616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楷体" panose="02010609060101010101" pitchFamily="49" charset="-122"/>
                <a:ea typeface="楷体" panose="02010609060101010101" pitchFamily="49" charset="-122"/>
                <a:cs typeface="楷体_GB2312"/>
              </a:rPr>
              <a:t>最后结论</a:t>
            </a:r>
            <a:endParaRPr lang="zh-CN" altLang="en-US" dirty="0"/>
          </a:p>
        </p:txBody>
      </p:sp>
      <p:sp>
        <p:nvSpPr>
          <p:cNvPr id="3" name="内容占位符 2"/>
          <p:cNvSpPr>
            <a:spLocks noGrp="1"/>
          </p:cNvSpPr>
          <p:nvPr>
            <p:ph idx="1"/>
          </p:nvPr>
        </p:nvSpPr>
        <p:spPr/>
        <p:txBody>
          <a:bodyPr/>
          <a:lstStyle/>
          <a:p>
            <a:pPr marL="0" indent="0">
              <a:buNone/>
            </a:pPr>
            <a:r>
              <a:rPr lang="zh-CN" altLang="en-US" b="1" dirty="0" smtClean="0">
                <a:latin typeface="楷体" panose="02010609060101010101" pitchFamily="49" charset="-122"/>
                <a:ea typeface="楷体" panose="02010609060101010101" pitchFamily="49" charset="-122"/>
                <a:cs typeface="楷体_GB2312"/>
              </a:rPr>
              <a:t>所有的现有观测至少应重新审查</a:t>
            </a:r>
            <a:r>
              <a:rPr lang="en-US" altLang="zh-CN" b="1" dirty="0" smtClean="0">
                <a:latin typeface="楷体" panose="02010609060101010101" pitchFamily="49" charset="-122"/>
                <a:ea typeface="楷体" panose="02010609060101010101" pitchFamily="49" charset="-122"/>
                <a:cs typeface="楷体_GB2312"/>
              </a:rPr>
              <a:t>!</a:t>
            </a:r>
          </a:p>
          <a:p>
            <a:pPr marL="0" indent="0">
              <a:buNone/>
            </a:pPr>
            <a:endParaRPr lang="en-US" altLang="zh-CN" b="1" dirty="0">
              <a:latin typeface="楷体" panose="02010609060101010101" pitchFamily="49" charset="-122"/>
              <a:ea typeface="楷体" panose="02010609060101010101" pitchFamily="49" charset="-122"/>
              <a:cs typeface="楷体_GB2312"/>
            </a:endParaRPr>
          </a:p>
          <a:p>
            <a:pPr marL="0" indent="0">
              <a:buNone/>
            </a:pPr>
            <a:endParaRPr lang="en-US" altLang="zh-CN" b="1" dirty="0" smtClean="0">
              <a:latin typeface="楷体" panose="02010609060101010101" pitchFamily="49" charset="-122"/>
              <a:ea typeface="楷体" panose="02010609060101010101" pitchFamily="49" charset="-122"/>
              <a:cs typeface="楷体_GB2312"/>
            </a:endParaRPr>
          </a:p>
          <a:p>
            <a:pPr marL="0" indent="0">
              <a:buNone/>
            </a:pPr>
            <a:endParaRPr lang="en-US" altLang="zh-CN" b="1" dirty="0">
              <a:latin typeface="楷体" panose="02010609060101010101" pitchFamily="49" charset="-122"/>
              <a:ea typeface="楷体" panose="02010609060101010101" pitchFamily="49" charset="-122"/>
              <a:cs typeface="楷体_GB2312"/>
            </a:endParaRPr>
          </a:p>
          <a:p>
            <a:pPr marL="0" indent="0">
              <a:buNone/>
            </a:pPr>
            <a:r>
              <a:rPr lang="en-US" altLang="zh-CN" b="1" dirty="0" smtClean="0">
                <a:latin typeface="楷体" panose="02010609060101010101" pitchFamily="49" charset="-122"/>
                <a:ea typeface="楷体" panose="02010609060101010101" pitchFamily="49" charset="-122"/>
                <a:cs typeface="楷体_GB2312"/>
              </a:rPr>
              <a:t>        </a:t>
            </a:r>
            <a:r>
              <a:rPr lang="en-US" altLang="zh-CN" b="1" dirty="0" smtClean="0">
                <a:latin typeface="楷体" panose="02010609060101010101" pitchFamily="49" charset="-122"/>
                <a:ea typeface="楷体" panose="02010609060101010101" pitchFamily="49" charset="-122"/>
                <a:cs typeface="楷体_GB2312"/>
                <a:sym typeface="Symbol"/>
              </a:rPr>
              <a:t>  </a:t>
            </a:r>
            <a:r>
              <a:rPr lang="en-US" altLang="zh-CN" b="1" dirty="0" err="1" smtClean="0">
                <a:latin typeface="楷体" panose="02010609060101010101" pitchFamily="49" charset="-122"/>
                <a:ea typeface="楷体" panose="02010609060101010101" pitchFamily="49" charset="-122"/>
                <a:cs typeface="楷体_GB2312"/>
                <a:sym typeface="Symbol"/>
              </a:rPr>
              <a:t>谢谢</a:t>
            </a:r>
            <a:r>
              <a:rPr lang="en-US" altLang="zh-CN" b="1" dirty="0">
                <a:latin typeface="楷体" panose="02010609060101010101" pitchFamily="49" charset="-122"/>
                <a:ea typeface="楷体" panose="02010609060101010101" pitchFamily="49" charset="-122"/>
                <a:cs typeface="楷体_GB2312"/>
                <a:sym typeface="Symbol"/>
              </a:rPr>
              <a:t> </a:t>
            </a:r>
            <a:endParaRPr lang="el-GR" altLang="zh-CN" b="1" dirty="0" smtClean="0">
              <a:latin typeface="楷体" panose="02010609060101010101" pitchFamily="49" charset="-122"/>
              <a:ea typeface="楷体" panose="02010609060101010101" pitchFamily="49" charset="-122"/>
              <a:cs typeface="楷体_GB2312"/>
            </a:endParaRPr>
          </a:p>
          <a:p>
            <a:pPr marL="0" indent="0">
              <a:buNone/>
            </a:pPr>
            <a:endParaRPr lang="zh-CN" altLang="en-US" dirty="0"/>
          </a:p>
        </p:txBody>
      </p:sp>
    </p:spTree>
    <p:extLst>
      <p:ext uri="{BB962C8B-B14F-4D97-AF65-F5344CB8AC3E}">
        <p14:creationId xmlns:p14="http://schemas.microsoft.com/office/powerpoint/2010/main" val="518413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0"/>
            <a:ext cx="9144000" cy="1385392"/>
          </a:xfrm>
        </p:spPr>
        <p:txBody>
          <a:bodyPr>
            <a:normAutofit/>
          </a:bodyPr>
          <a:lstStyle/>
          <a:p>
            <a:r>
              <a:rPr lang="zh-CN" altLang="en-US" sz="3200" b="1" dirty="0">
                <a:latin typeface="Times New Roman" pitchFamily="18" charset="0"/>
                <a:ea typeface="楷体" pitchFamily="49" charset="-122"/>
                <a:cs typeface="Times New Roman" pitchFamily="18" charset="0"/>
              </a:rPr>
              <a:t>多级</a:t>
            </a:r>
            <a:r>
              <a:rPr lang="en-US" altLang="zh-CN" sz="3200" b="1" dirty="0" err="1">
                <a:latin typeface="Times New Roman" pitchFamily="18" charset="0"/>
                <a:ea typeface="楷体" pitchFamily="49" charset="-122"/>
                <a:cs typeface="Times New Roman" pitchFamily="18" charset="0"/>
              </a:rPr>
              <a:t>经验关系式</a:t>
            </a:r>
            <a:r>
              <a:rPr lang="en-US" altLang="zh-CN" sz="3200" b="1" dirty="0">
                <a:latin typeface="Times New Roman" pitchFamily="18" charset="0"/>
                <a:ea typeface="楷体" pitchFamily="49" charset="-122"/>
                <a:cs typeface="Times New Roman" pitchFamily="18" charset="0"/>
              </a:rPr>
              <a:t>(</a:t>
            </a:r>
            <a:r>
              <a:rPr lang="en-US" altLang="zh-CN" sz="3200" b="1" dirty="0" err="1">
                <a:latin typeface="Times New Roman" pitchFamily="18" charset="0"/>
                <a:ea typeface="楷体" pitchFamily="49" charset="-122"/>
                <a:cs typeface="Times New Roman" pitchFamily="18" charset="0"/>
              </a:rPr>
              <a:t>模型</a:t>
            </a:r>
            <a:r>
              <a:rPr lang="en-US" altLang="zh-CN" sz="3200" b="1" dirty="0">
                <a:latin typeface="Times New Roman" pitchFamily="18" charset="0"/>
                <a:ea typeface="楷体" pitchFamily="49" charset="-122"/>
                <a:cs typeface="Times New Roman" pitchFamily="18" charset="0"/>
              </a:rPr>
              <a:t>)</a:t>
            </a:r>
            <a:br>
              <a:rPr lang="en-US" altLang="zh-CN" sz="3200" b="1" dirty="0">
                <a:latin typeface="Times New Roman" pitchFamily="18" charset="0"/>
                <a:ea typeface="楷体" pitchFamily="49" charset="-122"/>
                <a:cs typeface="Times New Roman" pitchFamily="18" charset="0"/>
              </a:rPr>
            </a:br>
            <a:r>
              <a:rPr lang="en-US" altLang="zh-CN" sz="3200" b="1" dirty="0">
                <a:latin typeface="Times New Roman" pitchFamily="18" charset="0"/>
                <a:ea typeface="楷体" pitchFamily="49" charset="-122"/>
                <a:cs typeface="Times New Roman" pitchFamily="18" charset="0"/>
              </a:rPr>
              <a:t> </a:t>
            </a:r>
            <a:r>
              <a:rPr lang="en-US" altLang="zh-CN" sz="3200" b="1" dirty="0">
                <a:solidFill>
                  <a:schemeClr val="tx2"/>
                </a:solidFill>
                <a:latin typeface="Times New Roman" pitchFamily="18" charset="0"/>
                <a:ea typeface="楷体" pitchFamily="49" charset="-122"/>
                <a:cs typeface="Times New Roman" pitchFamily="18" charset="0"/>
                <a:sym typeface="Symbol" pitchFamily="18" charset="2"/>
              </a:rPr>
              <a:t> </a:t>
            </a:r>
            <a:r>
              <a:rPr lang="zh-CN" altLang="en-US" sz="3200" b="1" dirty="0">
                <a:solidFill>
                  <a:schemeClr val="tx2"/>
                </a:solidFill>
                <a:latin typeface="Times New Roman" pitchFamily="18" charset="0"/>
                <a:ea typeface="楷体" pitchFamily="49" charset="-122"/>
                <a:cs typeface="Times New Roman" pitchFamily="18" charset="0"/>
                <a:sym typeface="Symbol" pitchFamily="18" charset="2"/>
              </a:rPr>
              <a:t>从</a:t>
            </a:r>
            <a:r>
              <a:rPr lang="en-US" altLang="zh-CN" sz="3200" b="1" dirty="0" err="1">
                <a:solidFill>
                  <a:schemeClr val="tx2"/>
                </a:solidFill>
                <a:latin typeface="Times New Roman" pitchFamily="18" charset="0"/>
                <a:ea typeface="楷体" pitchFamily="49" charset="-122"/>
                <a:cs typeface="Times New Roman" pitchFamily="18" charset="0"/>
                <a:sym typeface="Symbol" pitchFamily="18" charset="2"/>
              </a:rPr>
              <a:t>某些观测量来估算SNIa的</a:t>
            </a:r>
            <a:r>
              <a:rPr lang="zh-CN" altLang="en-US" sz="3200" b="1" dirty="0">
                <a:solidFill>
                  <a:schemeClr val="tx2"/>
                </a:solidFill>
                <a:latin typeface="Times New Roman" pitchFamily="18" charset="0"/>
                <a:ea typeface="楷体" pitchFamily="49" charset="-122"/>
                <a:cs typeface="Times New Roman" pitchFamily="18" charset="0"/>
                <a:sym typeface="Symbol" pitchFamily="18" charset="2"/>
              </a:rPr>
              <a:t>极大光度</a:t>
            </a:r>
            <a:endParaRPr lang="zh-CN" altLang="en-US" sz="3200"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0" y="1340768"/>
                <a:ext cx="9144000" cy="5517232"/>
              </a:xfrm>
            </p:spPr>
            <p:txBody>
              <a:bodyPr>
                <a:normAutofit/>
              </a:bodyPr>
              <a:lstStyle/>
              <a:p>
                <a:pPr marL="0" indent="0">
                  <a:buNone/>
                </a:pP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Phillips经验关系式(1993)：</a:t>
                </a:r>
              </a:p>
              <a:p>
                <a:pPr marL="0" indent="0">
                  <a:buNone/>
                </a:pPr>
                <a:r>
                  <a:rPr lang="en-US" altLang="zh-CN" sz="2400" b="1" dirty="0" smtClean="0">
                    <a:ea typeface="楷体" pitchFamily="49" charset="-122"/>
                    <a:sym typeface="Mathematica1"/>
                  </a:rPr>
                  <a:t>                          </a:t>
                </a:r>
              </a:p>
              <a:p>
                <a:pPr marL="0" indent="0">
                  <a:buNone/>
                </a:pPr>
                <a:r>
                  <a:rPr lang="en-US" altLang="zh-CN" sz="2400" b="1" dirty="0" smtClean="0">
                    <a:ea typeface="楷体" pitchFamily="49" charset="-122"/>
                    <a:sym typeface="Mathematica1"/>
                  </a:rPr>
                  <a:t>Δ</a:t>
                </a:r>
                <a:r>
                  <a:rPr lang="en-US" altLang="zh-CN" sz="2400" b="1" i="1" dirty="0" smtClean="0">
                    <a:ea typeface="楷体" pitchFamily="49" charset="-122"/>
                    <a:sym typeface="Mathematica1"/>
                  </a:rPr>
                  <a:t>m</a:t>
                </a:r>
                <a:r>
                  <a:rPr lang="en-US" altLang="zh-CN" sz="2400" b="1" i="1" baseline="-25000" dirty="0" smtClean="0">
                    <a:ea typeface="楷体" pitchFamily="49" charset="-122"/>
                    <a:sym typeface="Mathematica1"/>
                  </a:rPr>
                  <a:t>15</a:t>
                </a:r>
                <a:r>
                  <a:rPr lang="en-US" altLang="zh-CN" sz="2400" b="1" i="1" dirty="0" smtClean="0">
                    <a:ea typeface="楷体" pitchFamily="49" charset="-122"/>
                    <a:sym typeface="Mathematica1"/>
                  </a:rPr>
                  <a:t> </a:t>
                </a:r>
                <a:r>
                  <a:rPr lang="en-US" altLang="zh-CN" sz="2400" b="1" dirty="0">
                    <a:ea typeface="楷体" pitchFamily="49" charset="-122"/>
                    <a:sym typeface="Mathematica1"/>
                  </a:rPr>
                  <a:t>:</a:t>
                </a:r>
                <a:r>
                  <a:rPr lang="en-US" altLang="zh-CN" sz="2400" b="1" i="1" dirty="0">
                    <a:ea typeface="楷体" pitchFamily="49" charset="-122"/>
                    <a:sym typeface="Mathematica1"/>
                  </a:rPr>
                  <a:t>  SNIa</a:t>
                </a:r>
                <a:r>
                  <a:rPr lang="en-US" altLang="zh-CN" sz="2400" b="1" dirty="0">
                    <a:ea typeface="楷体" pitchFamily="49" charset="-122"/>
                    <a:sym typeface="Mathematica1"/>
                  </a:rPr>
                  <a:t>光极大后15</a:t>
                </a:r>
                <a:r>
                  <a:rPr lang="en-US" altLang="zh-CN" sz="2400" b="1" dirty="0" smtClean="0">
                    <a:ea typeface="楷体" pitchFamily="49" charset="-122"/>
                    <a:sym typeface="Mathematica1"/>
                  </a:rPr>
                  <a:t>天内视星等下降的幅度</a:t>
                </a:r>
                <a:endParaRPr lang="en-US" altLang="zh-CN" sz="2400" b="1" dirty="0">
                  <a:ea typeface="楷体" pitchFamily="49" charset="-122"/>
                  <a:sym typeface="Mathematica1"/>
                </a:endParaRPr>
              </a:p>
              <a:p>
                <a:pPr marL="0" indent="0">
                  <a:buNone/>
                </a:pPr>
                <a14:m>
                  <m:oMath xmlns:m="http://schemas.openxmlformats.org/officeDocument/2006/math">
                    <m:r>
                      <a:rPr lang="en-US" altLang="zh-CN" sz="2400" b="0" i="1" smtClean="0">
                        <a:latin typeface="Cambria Math"/>
                        <a:ea typeface="楷体" panose="02010609060101010101" pitchFamily="49" charset="-122"/>
                        <a:cs typeface="Times New Roman" panose="02020603050405020304" pitchFamily="18" charset="0"/>
                      </a:rPr>
                      <m:t>𝑎</m:t>
                    </m:r>
                    <m:r>
                      <a:rPr lang="en-US" altLang="zh-CN" sz="2400" b="0" i="1" smtClean="0">
                        <a:latin typeface="Cambria Math"/>
                        <a:ea typeface="楷体" panose="02010609060101010101" pitchFamily="49" charset="-122"/>
                        <a:cs typeface="Times New Roman" panose="02020603050405020304" pitchFamily="18" charset="0"/>
                      </a:rPr>
                      <m:t>=−21.726</m:t>
                    </m:r>
                    <m:d>
                      <m:dPr>
                        <m:ctrlPr>
                          <a:rPr lang="en-US" altLang="zh-CN" sz="2400" b="0" i="1" smtClean="0">
                            <a:latin typeface="Cambria Math"/>
                            <a:ea typeface="楷体" panose="02010609060101010101" pitchFamily="49" charset="-122"/>
                            <a:cs typeface="Times New Roman" panose="02020603050405020304" pitchFamily="18" charset="0"/>
                          </a:rPr>
                        </m:ctrlPr>
                      </m:dPr>
                      <m:e>
                        <m:r>
                          <a:rPr lang="en-US" altLang="zh-CN" sz="2400" b="0" i="1" smtClean="0">
                            <a:latin typeface="Cambria Math"/>
                            <a:ea typeface="Cambria Math"/>
                            <a:cs typeface="Times New Roman" panose="02020603050405020304" pitchFamily="18" charset="0"/>
                          </a:rPr>
                          <m:t>±0.498</m:t>
                        </m:r>
                      </m:e>
                    </m:d>
                    <m:r>
                      <a:rPr lang="en-US" altLang="zh-CN" sz="2400" b="0" i="1" smtClean="0">
                        <a:latin typeface="Cambria Math"/>
                        <a:ea typeface="Cambria Math"/>
                        <a:cs typeface="Times New Roman" panose="02020603050405020304" pitchFamily="18" charset="0"/>
                      </a:rPr>
                      <m:t>,  </m:t>
                    </m:r>
                    <m:r>
                      <a:rPr lang="en-US" altLang="zh-CN" sz="2400" b="0" i="1" smtClean="0">
                        <a:latin typeface="Cambria Math"/>
                        <a:ea typeface="Cambria Math"/>
                        <a:cs typeface="Times New Roman" panose="02020603050405020304" pitchFamily="18" charset="0"/>
                      </a:rPr>
                      <m:t>𝑏</m:t>
                    </m:r>
                    <m:r>
                      <a:rPr lang="en-US" altLang="zh-CN" sz="2400" b="0" i="1" smtClean="0">
                        <a:latin typeface="Cambria Math"/>
                        <a:ea typeface="Cambria Math"/>
                        <a:cs typeface="Times New Roman" panose="02020603050405020304" pitchFamily="18" charset="0"/>
                      </a:rPr>
                      <m:t>=2.698</m:t>
                    </m:r>
                    <m:d>
                      <m:dPr>
                        <m:ctrlPr>
                          <a:rPr lang="en-US" altLang="zh-CN" sz="2400" b="0" i="1" smtClean="0">
                            <a:latin typeface="Cambria Math"/>
                            <a:ea typeface="Cambria Math"/>
                            <a:cs typeface="Times New Roman" panose="02020603050405020304" pitchFamily="18" charset="0"/>
                          </a:rPr>
                        </m:ctrlPr>
                      </m:dPr>
                      <m:e>
                        <m:r>
                          <a:rPr lang="en-US" altLang="zh-CN" sz="2400" b="0" i="1" smtClean="0">
                            <a:latin typeface="Cambria Math"/>
                            <a:ea typeface="Cambria Math"/>
                            <a:cs typeface="Times New Roman" panose="02020603050405020304" pitchFamily="18" charset="0"/>
                          </a:rPr>
                          <m:t>±0.359</m:t>
                        </m:r>
                      </m:e>
                    </m:d>
                    <m:r>
                      <a:rPr lang="en-US" altLang="zh-CN" sz="2400" b="0" i="1" smtClean="0">
                        <a:latin typeface="Cambria Math"/>
                        <a:ea typeface="Cambria Math"/>
                        <a:cs typeface="Times New Roman" panose="02020603050405020304" pitchFamily="18" charset="0"/>
                      </a:rPr>
                      <m:t>, </m:t>
                    </m:r>
                    <m:r>
                      <a:rPr lang="zh-CN" altLang="en-US" sz="2400" b="0" i="1" smtClean="0">
                        <a:latin typeface="Cambria Math"/>
                        <a:ea typeface="Cambria Math"/>
                        <a:cs typeface="Times New Roman" panose="02020603050405020304" pitchFamily="18" charset="0"/>
                      </a:rPr>
                      <m:t>𝜎</m:t>
                    </m:r>
                    <m:r>
                      <a:rPr lang="en-US" altLang="zh-CN" sz="2400" b="0" i="1" smtClean="0">
                        <a:latin typeface="Cambria Math"/>
                        <a:ea typeface="Cambria Math"/>
                        <a:cs typeface="Times New Roman" panose="02020603050405020304" pitchFamily="18" charset="0"/>
                      </a:rPr>
                      <m:t>=</m:t>
                    </m:r>
                    <m:sSup>
                      <m:sSupPr>
                        <m:ctrlPr>
                          <a:rPr lang="en-US" altLang="zh-CN" sz="2400" b="0" i="1" smtClean="0">
                            <a:latin typeface="Cambria Math"/>
                            <a:ea typeface="Cambria Math"/>
                            <a:cs typeface="Times New Roman" panose="02020603050405020304" pitchFamily="18" charset="0"/>
                          </a:rPr>
                        </m:ctrlPr>
                      </m:sSupPr>
                      <m:e>
                        <m:r>
                          <a:rPr lang="en-US" altLang="zh-CN" sz="2400" b="0" i="1" smtClean="0">
                            <a:latin typeface="Cambria Math"/>
                            <a:ea typeface="Cambria Math"/>
                            <a:cs typeface="Times New Roman" panose="02020603050405020304" pitchFamily="18" charset="0"/>
                          </a:rPr>
                          <m:t>0.36</m:t>
                        </m:r>
                      </m:e>
                      <m:sup>
                        <m:r>
                          <a:rPr lang="en-US" altLang="zh-CN" sz="2400" b="0" i="1" smtClean="0">
                            <a:latin typeface="Cambria Math"/>
                            <a:ea typeface="Cambria Math"/>
                            <a:cs typeface="Times New Roman" panose="02020603050405020304" pitchFamily="18" charset="0"/>
                          </a:rPr>
                          <m:t>𝑚</m:t>
                        </m:r>
                      </m:sup>
                    </m:sSup>
                  </m:oMath>
                </a14:m>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 </a:t>
                </a:r>
              </a:p>
              <a:p>
                <a:pPr marL="0" indent="0">
                  <a:buNone/>
                </a:pPr>
                <a:r>
                  <a:rPr lang="en-US" altLang="zh-CN" sz="2400" b="1" dirty="0" err="1">
                    <a:latin typeface="Times New Roman" pitchFamily="18" charset="0"/>
                    <a:ea typeface="楷体" pitchFamily="49" charset="-122"/>
                    <a:cs typeface="Times New Roman" pitchFamily="18" charset="0"/>
                  </a:rPr>
                  <a:t>Riess</a:t>
                </a:r>
                <a:r>
                  <a:rPr lang="en-US" altLang="zh-CN" sz="2400" b="1" dirty="0">
                    <a:latin typeface="Times New Roman" pitchFamily="18" charset="0"/>
                    <a:ea typeface="楷体" pitchFamily="49" charset="-122"/>
                    <a:cs typeface="Times New Roman" pitchFamily="18" charset="0"/>
                  </a:rPr>
                  <a:t> et al. (1996,1999)) </a:t>
                </a:r>
                <a:r>
                  <a:rPr lang="en-US" altLang="zh-CN" sz="2400" b="1" dirty="0" err="1">
                    <a:latin typeface="Times New Roman" pitchFamily="18" charset="0"/>
                    <a:ea typeface="楷体" pitchFamily="49" charset="-122"/>
                    <a:cs typeface="Times New Roman" pitchFamily="18" charset="0"/>
                  </a:rPr>
                  <a:t>等人提出</a:t>
                </a:r>
                <a:r>
                  <a:rPr lang="en-US" altLang="zh-CN" sz="2400" b="1" dirty="0" err="1">
                    <a:latin typeface="楷体" pitchFamily="49" charset="-122"/>
                    <a:ea typeface="楷体" pitchFamily="49" charset="-122"/>
                    <a:cs typeface="Times New Roman" pitchFamily="18" charset="0"/>
                  </a:rPr>
                  <a:t>多色光变曲线形状方法</a:t>
                </a:r>
                <a:r>
                  <a:rPr lang="en-US" altLang="zh-CN" sz="2400" b="1" dirty="0">
                    <a:latin typeface="楷体" pitchFamily="49" charset="-122"/>
                    <a:ea typeface="楷体" pitchFamily="49" charset="-122"/>
                    <a:cs typeface="Times New Roman" pitchFamily="18" charset="0"/>
                  </a:rPr>
                  <a:t>, </a:t>
                </a:r>
                <a:r>
                  <a:rPr lang="en-US" altLang="zh-CN" sz="2400" b="1" dirty="0" err="1" smtClean="0">
                    <a:latin typeface="Times New Roman" pitchFamily="18" charset="0"/>
                    <a:ea typeface="楷体" pitchFamily="49" charset="-122"/>
                    <a:cs typeface="Times New Roman" pitchFamily="18" charset="0"/>
                  </a:rPr>
                  <a:t>力图从统计上寻求更好的描述光极大的指标</a:t>
                </a:r>
                <a:r>
                  <a:rPr lang="en-US" altLang="zh-CN" sz="2400" b="1" dirty="0">
                    <a:latin typeface="Times New Roman" pitchFamily="18" charset="0"/>
                    <a:ea typeface="楷体" pitchFamily="49" charset="-122"/>
                    <a:cs typeface="Times New Roman" pitchFamily="18" charset="0"/>
                  </a:rPr>
                  <a:t>。</a:t>
                </a:r>
                <a:endParaRPr lang="en-US" altLang="zh-CN" sz="2400" b="1" dirty="0">
                  <a:latin typeface="宋体" pitchFamily="2" charset="-122"/>
                  <a:ea typeface="楷体" pitchFamily="49" charset="-122"/>
                  <a:cs typeface="Times New Roman" pitchFamily="18" charset="0"/>
                </a:endParaRPr>
              </a:p>
              <a:p>
                <a:pPr marL="0" indent="0">
                  <a:buNone/>
                </a:pPr>
                <a:r>
                  <a:rPr lang="en-US" altLang="zh-CN" sz="2400" b="1" dirty="0">
                    <a:latin typeface="Times New Roman" pitchFamily="18" charset="0"/>
                    <a:ea typeface="楷体" pitchFamily="49" charset="-122"/>
                    <a:cs typeface="Times New Roman" pitchFamily="18" charset="0"/>
                    <a:sym typeface="Symbol" pitchFamily="18" charset="2"/>
                  </a:rPr>
                  <a:t> </a:t>
                </a:r>
                <a:r>
                  <a:rPr lang="en-US" altLang="zh-CN" sz="2400" b="1" dirty="0" err="1">
                    <a:latin typeface="Times New Roman" pitchFamily="18" charset="0"/>
                    <a:ea typeface="楷体" pitchFamily="49" charset="-122"/>
                    <a:cs typeface="Times New Roman" pitchFamily="18" charset="0"/>
                    <a:sym typeface="Mathematica1"/>
                  </a:rPr>
                  <a:t>Perlmutter</a:t>
                </a:r>
                <a:r>
                  <a:rPr lang="en-US" altLang="zh-CN" sz="2400" b="1" dirty="0">
                    <a:latin typeface="Times New Roman" pitchFamily="18" charset="0"/>
                    <a:ea typeface="楷体" pitchFamily="49" charset="-122"/>
                    <a:cs typeface="Times New Roman" pitchFamily="18" charset="0"/>
                    <a:sym typeface="Mathematica1"/>
                  </a:rPr>
                  <a:t> et al.  (1997)</a:t>
                </a:r>
                <a:r>
                  <a:rPr lang="en-US" altLang="zh-CN" sz="2400" b="1" dirty="0">
                    <a:latin typeface="Times New Roman" pitchFamily="18" charset="0"/>
                    <a:ea typeface="楷体" pitchFamily="49" charset="-122"/>
                    <a:cs typeface="Times New Roman" pitchFamily="18" charset="0"/>
                  </a:rPr>
                  <a:t> </a:t>
                </a:r>
                <a:r>
                  <a:rPr lang="en-US" altLang="zh-CN" sz="2400" b="1" dirty="0" err="1">
                    <a:latin typeface="Times New Roman" pitchFamily="18" charset="0"/>
                    <a:ea typeface="楷体" pitchFamily="49" charset="-122"/>
                    <a:cs typeface="Times New Roman" pitchFamily="18" charset="0"/>
                  </a:rPr>
                  <a:t>等人提出</a:t>
                </a:r>
                <a:r>
                  <a:rPr lang="en-US" altLang="zh-CN" sz="2400" b="1" dirty="0">
                    <a:latin typeface="Times New Roman" pitchFamily="18" charset="0"/>
                    <a:ea typeface="楷体" pitchFamily="49" charset="-122"/>
                    <a:cs typeface="Times New Roman" pitchFamily="18" charset="0"/>
                    <a:sym typeface="Mathematica1"/>
                  </a:rPr>
                  <a:t> </a:t>
                </a:r>
                <a:r>
                  <a:rPr lang="en-US" altLang="zh-CN" sz="2400" b="1" dirty="0" err="1" smtClean="0">
                    <a:latin typeface="Times New Roman" pitchFamily="18" charset="0"/>
                    <a:ea typeface="楷体" pitchFamily="49" charset="-122"/>
                    <a:cs typeface="Times New Roman" pitchFamily="18" charset="0"/>
                    <a:sym typeface="Mathematica1"/>
                  </a:rPr>
                  <a:t>了统一描述在</a:t>
                </a:r>
                <a:r>
                  <a:rPr lang="en-US" altLang="zh-CN" sz="2400" b="1" dirty="0" err="1">
                    <a:latin typeface="Times New Roman" pitchFamily="18" charset="0"/>
                    <a:ea typeface="楷体" pitchFamily="49" charset="-122"/>
                    <a:cs typeface="Times New Roman" pitchFamily="18" charset="0"/>
                    <a:sym typeface="Mathematica1"/>
                  </a:rPr>
                  <a:t>SNIa的本体参照系中</a:t>
                </a:r>
                <a:r>
                  <a:rPr lang="zh-CN" altLang="en-US" sz="2400" b="1" dirty="0">
                    <a:latin typeface="Times New Roman" pitchFamily="18" charset="0"/>
                    <a:ea typeface="楷体" pitchFamily="49" charset="-122"/>
                    <a:cs typeface="Times New Roman" pitchFamily="18" charset="0"/>
                    <a:sym typeface="Mathematica1"/>
                  </a:rPr>
                  <a:t>光变曲线宽度的</a:t>
                </a:r>
                <a:r>
                  <a:rPr lang="en-US" altLang="zh-CN" sz="2400" b="1" dirty="0" err="1">
                    <a:latin typeface="Times New Roman" pitchFamily="18" charset="0"/>
                    <a:ea typeface="楷体" pitchFamily="49" charset="-122"/>
                    <a:cs typeface="Times New Roman" pitchFamily="18" charset="0"/>
                    <a:sym typeface="Mathematica1"/>
                  </a:rPr>
                  <a:t>延伸程度的</a:t>
                </a:r>
                <a:r>
                  <a:rPr lang="zh-CN" altLang="en-US" sz="2400" b="1" dirty="0">
                    <a:latin typeface="Times New Roman" pitchFamily="18" charset="0"/>
                    <a:ea typeface="楷体" pitchFamily="49" charset="-122"/>
                    <a:cs typeface="Times New Roman" pitchFamily="18" charset="0"/>
                    <a:sym typeface="Mathematica1"/>
                  </a:rPr>
                  <a:t>时间标度因子</a:t>
                </a:r>
                <a:r>
                  <a:rPr lang="en-US" altLang="zh-CN" sz="2400" b="1" dirty="0">
                    <a:latin typeface="Times New Roman" pitchFamily="18" charset="0"/>
                    <a:ea typeface="楷体" pitchFamily="49" charset="-122"/>
                    <a:cs typeface="Times New Roman" pitchFamily="18" charset="0"/>
                    <a:sym typeface="Mathematica1"/>
                  </a:rPr>
                  <a:t> (s) (Time - scale stretch parameter), </a:t>
                </a:r>
                <a:r>
                  <a:rPr lang="en-US" altLang="zh-CN" sz="2400" b="1" dirty="0" err="1">
                    <a:latin typeface="Times New Roman" pitchFamily="18" charset="0"/>
                    <a:ea typeface="楷体" pitchFamily="49" charset="-122"/>
                    <a:cs typeface="Times New Roman" pitchFamily="18" charset="0"/>
                    <a:sym typeface="Mathematica1"/>
                  </a:rPr>
                  <a:t>它同</a:t>
                </a:r>
                <a:r>
                  <a:rPr lang="en-US" altLang="zh-CN" sz="2400" b="1" dirty="0">
                    <a:latin typeface="Times New Roman" pitchFamily="18" charset="0"/>
                    <a:ea typeface="楷体" pitchFamily="49" charset="-122"/>
                    <a:cs typeface="Times New Roman" pitchFamily="18" charset="0"/>
                  </a:rPr>
                  <a:t> Phillips </a:t>
                </a:r>
                <a:r>
                  <a:rPr lang="en-US" altLang="zh-CN" sz="2400" b="1" dirty="0" err="1">
                    <a:latin typeface="Times New Roman" pitchFamily="18" charset="0"/>
                    <a:ea typeface="楷体" pitchFamily="49" charset="-122"/>
                    <a:cs typeface="Times New Roman" pitchFamily="18" charset="0"/>
                  </a:rPr>
                  <a:t>关系式中</a:t>
                </a:r>
                <a:r>
                  <a:rPr lang="en-US" altLang="zh-CN" sz="2400" b="1" dirty="0">
                    <a:latin typeface="Times New Roman" pitchFamily="18" charset="0"/>
                    <a:ea typeface="楷体" pitchFamily="49" charset="-122"/>
                    <a:cs typeface="Times New Roman" pitchFamily="18" charset="0"/>
                  </a:rPr>
                  <a:t> </a:t>
                </a:r>
                <a:r>
                  <a:rPr lang="en-US" altLang="zh-CN" sz="2400" b="1" dirty="0">
                    <a:ea typeface="楷体" pitchFamily="49" charset="-122"/>
                    <a:cs typeface="Times New Roman" pitchFamily="18" charset="0"/>
                    <a:sym typeface="Mathematica1"/>
                  </a:rPr>
                  <a:t>Δ</a:t>
                </a:r>
                <a:r>
                  <a:rPr lang="en-US" altLang="zh-CN" sz="2400" b="1" i="1" dirty="0">
                    <a:ea typeface="楷体" pitchFamily="49" charset="-122"/>
                    <a:cs typeface="Times New Roman" pitchFamily="18" charset="0"/>
                    <a:sym typeface="Mathematica1"/>
                  </a:rPr>
                  <a:t>m</a:t>
                </a:r>
                <a:r>
                  <a:rPr lang="en-US" altLang="zh-CN" sz="2400" b="1" i="1" baseline="-25000" dirty="0">
                    <a:ea typeface="楷体" pitchFamily="49" charset="-122"/>
                    <a:cs typeface="Times New Roman" pitchFamily="18" charset="0"/>
                    <a:sym typeface="Mathematica1"/>
                  </a:rPr>
                  <a:t>15</a:t>
                </a:r>
                <a:r>
                  <a:rPr lang="en-US" altLang="zh-CN" sz="2400" b="1" baseline="-25000" dirty="0">
                    <a:ea typeface="楷体" pitchFamily="49" charset="-122"/>
                    <a:cs typeface="Times New Roman" pitchFamily="18" charset="0"/>
                    <a:sym typeface="Mathematica1"/>
                  </a:rPr>
                  <a:t>  </a:t>
                </a:r>
                <a:r>
                  <a:rPr lang="en-US" altLang="zh-CN" sz="2400" b="1" dirty="0" err="1" smtClean="0">
                    <a:ea typeface="楷体" pitchFamily="49" charset="-122"/>
                    <a:cs typeface="Times New Roman" pitchFamily="18" charset="0"/>
                    <a:sym typeface="Mathematica1"/>
                  </a:rPr>
                  <a:t>的统计关系为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14:m>
                  <m:oMath xmlns:m="http://schemas.openxmlformats.org/officeDocument/2006/math">
                    <m:r>
                      <a:rPr lang="en-US" altLang="zh-CN" sz="2400" i="1" smtClean="0">
                        <a:latin typeface="Cambria Math"/>
                        <a:ea typeface="Cambria Math"/>
                        <a:cs typeface="Times New Roman" panose="02020603050405020304" pitchFamily="18" charset="0"/>
                      </a:rPr>
                      <m:t>∆</m:t>
                    </m:r>
                    <m:sSub>
                      <m:sSubPr>
                        <m:ctrlPr>
                          <a:rPr lang="en-US" altLang="zh-CN" sz="2400" i="1" smtClean="0">
                            <a:latin typeface="Cambria Math"/>
                            <a:ea typeface="Cambria Math"/>
                            <a:cs typeface="Times New Roman" panose="02020603050405020304" pitchFamily="18" charset="0"/>
                          </a:rPr>
                        </m:ctrlPr>
                      </m:sSubPr>
                      <m:e>
                        <m:r>
                          <a:rPr lang="en-US" altLang="zh-CN" sz="2400" b="0" i="1" smtClean="0">
                            <a:latin typeface="Cambria Math"/>
                            <a:ea typeface="Cambria Math"/>
                            <a:cs typeface="Times New Roman" panose="02020603050405020304" pitchFamily="18" charset="0"/>
                          </a:rPr>
                          <m:t>𝑚</m:t>
                        </m:r>
                      </m:e>
                      <m:sub>
                        <m:r>
                          <a:rPr lang="en-US" altLang="zh-CN" sz="2400" b="0" i="1" smtClean="0">
                            <a:latin typeface="Cambria Math"/>
                            <a:ea typeface="Cambria Math"/>
                            <a:cs typeface="Times New Roman" panose="02020603050405020304" pitchFamily="18" charset="0"/>
                          </a:rPr>
                          <m:t>15</m:t>
                        </m:r>
                      </m:sub>
                    </m:sSub>
                    <m:r>
                      <a:rPr lang="en-US" altLang="zh-CN" sz="2400" b="0" i="1" smtClean="0">
                        <a:latin typeface="Cambria Math"/>
                        <a:ea typeface="Cambria Math"/>
                        <a:cs typeface="Times New Roman" panose="02020603050405020304" pitchFamily="18" charset="0"/>
                      </a:rPr>
                      <m:t>=</m:t>
                    </m:r>
                    <m:d>
                      <m:dPr>
                        <m:ctrlPr>
                          <a:rPr lang="en-US" altLang="zh-CN" sz="2400" b="0" i="1" smtClean="0">
                            <a:latin typeface="Cambria Math"/>
                            <a:ea typeface="Cambria Math"/>
                            <a:cs typeface="Times New Roman" panose="02020603050405020304" pitchFamily="18" charset="0"/>
                          </a:rPr>
                        </m:ctrlPr>
                      </m:dPr>
                      <m:e>
                        <m:r>
                          <a:rPr lang="en-US" altLang="zh-CN" sz="2400" b="0" i="1" smtClean="0">
                            <a:latin typeface="Cambria Math"/>
                            <a:ea typeface="Cambria Math"/>
                            <a:cs typeface="Times New Roman" panose="02020603050405020304" pitchFamily="18" charset="0"/>
                          </a:rPr>
                          <m:t>1.96±0.17</m:t>
                        </m:r>
                      </m:e>
                    </m:d>
                    <m:d>
                      <m:dPr>
                        <m:ctrlPr>
                          <a:rPr lang="en-US" altLang="zh-CN" sz="2400" b="0" i="1" smtClean="0">
                            <a:latin typeface="Cambria Math"/>
                            <a:ea typeface="Cambria Math"/>
                            <a:cs typeface="Times New Roman" panose="02020603050405020304" pitchFamily="18" charset="0"/>
                          </a:rPr>
                        </m:ctrlPr>
                      </m:dPr>
                      <m:e>
                        <m:r>
                          <a:rPr lang="en-US" altLang="zh-CN" sz="2400" b="0" i="1" smtClean="0">
                            <a:latin typeface="Cambria Math"/>
                            <a:ea typeface="Cambria Math"/>
                            <a:cs typeface="Times New Roman" panose="02020603050405020304" pitchFamily="18" charset="0"/>
                          </a:rPr>
                          <m:t>𝑠</m:t>
                        </m:r>
                        <m:r>
                          <a:rPr lang="en-US" altLang="zh-CN" sz="2400" b="0" i="1" smtClean="0">
                            <a:latin typeface="Cambria Math"/>
                            <a:ea typeface="Cambria Math"/>
                            <a:cs typeface="Times New Roman" panose="02020603050405020304" pitchFamily="18" charset="0"/>
                          </a:rPr>
                          <m:t>−1</m:t>
                        </m:r>
                      </m:e>
                    </m:d>
                    <m:r>
                      <a:rPr lang="en-US" altLang="zh-CN" sz="2400" b="0" i="1" smtClean="0">
                        <a:latin typeface="Cambria Math"/>
                        <a:ea typeface="Cambria Math"/>
                        <a:cs typeface="Times New Roman" panose="02020603050405020304" pitchFamily="18" charset="0"/>
                      </a:rPr>
                      <m:t>+1.07</m:t>
                    </m:r>
                  </m:oMath>
                </a14:m>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 </a:t>
                </a:r>
              </a:p>
              <a:p>
                <a:pPr marL="0" indent="0">
                  <a:buNone/>
                </a:pPr>
                <a:r>
                  <a:rPr lang="zh-CN" altLang="en-US" sz="2400" b="1" dirty="0">
                    <a:latin typeface="楷体" pitchFamily="49" charset="-122"/>
                    <a:ea typeface="楷体" pitchFamily="49" charset="-122"/>
                    <a:cs typeface="Times New Roman" pitchFamily="18" charset="0"/>
                  </a:rPr>
                  <a:t>后来几乎所有文章都采用了</a:t>
                </a:r>
                <a:r>
                  <a:rPr lang="en-US" altLang="zh-CN" sz="2400" b="1" dirty="0" err="1">
                    <a:latin typeface="楷体" pitchFamily="49" charset="-122"/>
                    <a:ea typeface="楷体" pitchFamily="49" charset="-122"/>
                    <a:cs typeface="Times New Roman" pitchFamily="18" charset="0"/>
                  </a:rPr>
                  <a:t>通过s-因子来进行统计研究，认为效果更佳</a:t>
                </a:r>
                <a:r>
                  <a:rPr lang="en-US" altLang="zh-CN" sz="2400" b="1" dirty="0">
                    <a:latin typeface="楷体" pitchFamily="49" charset="-122"/>
                    <a:ea typeface="楷体" pitchFamily="49" charset="-122"/>
                    <a:cs typeface="Times New Roman" pitchFamily="18" charset="0"/>
                  </a:rPr>
                  <a:t>。</a:t>
                </a:r>
              </a:p>
              <a:p>
                <a:pPr marL="0" indent="0">
                  <a:buNone/>
                </a:pPr>
                <a:endPar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0" y="1340768"/>
                <a:ext cx="9144000" cy="5517232"/>
              </a:xfrm>
              <a:blipFill rotWithShape="1">
                <a:blip r:embed="rId2"/>
                <a:stretch>
                  <a:fillRect l="-1000" t="-1215" r="-133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4355976" y="1398110"/>
                <a:ext cx="3386761"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altLang="zh-CN" sz="2800" b="1" i="1" smtClean="0">
                              <a:latin typeface="Cambria Math"/>
                            </a:rPr>
                          </m:ctrlPr>
                        </m:sSubPr>
                        <m:e>
                          <m:r>
                            <a:rPr lang="en-US" altLang="zh-CN" sz="2800" b="1" i="1" smtClean="0">
                              <a:latin typeface="Cambria Math"/>
                            </a:rPr>
                            <m:t>𝑴</m:t>
                          </m:r>
                        </m:e>
                        <m:sub>
                          <m:r>
                            <a:rPr lang="en-US" altLang="zh-CN" sz="2800" b="1" i="1" smtClean="0">
                              <a:latin typeface="Cambria Math"/>
                            </a:rPr>
                            <m:t>𝒎𝒂𝒙</m:t>
                          </m:r>
                        </m:sub>
                      </m:sSub>
                      <m:r>
                        <a:rPr lang="en-US" altLang="zh-CN" sz="2800" b="1" i="1" smtClean="0">
                          <a:latin typeface="Cambria Math"/>
                        </a:rPr>
                        <m:t>=</m:t>
                      </m:r>
                      <m:r>
                        <a:rPr lang="en-US" altLang="zh-CN" sz="2800" b="1" i="1" smtClean="0">
                          <a:latin typeface="Cambria Math"/>
                        </a:rPr>
                        <m:t>𝒂</m:t>
                      </m:r>
                      <m:r>
                        <a:rPr lang="en-US" altLang="zh-CN" sz="2800" b="1" i="1" smtClean="0">
                          <a:latin typeface="Cambria Math"/>
                        </a:rPr>
                        <m:t>+</m:t>
                      </m:r>
                      <m:r>
                        <a:rPr lang="en-US" altLang="zh-CN" sz="2800" b="1" i="1" smtClean="0">
                          <a:latin typeface="Cambria Math"/>
                        </a:rPr>
                        <m:t>𝒃</m:t>
                      </m:r>
                      <m:r>
                        <a:rPr lang="en-US" altLang="zh-CN" sz="2800" b="1" i="1" smtClean="0">
                          <a:latin typeface="Cambria Math"/>
                          <a:ea typeface="Cambria Math"/>
                        </a:rPr>
                        <m:t>∆</m:t>
                      </m:r>
                      <m:sSub>
                        <m:sSubPr>
                          <m:ctrlPr>
                            <a:rPr lang="en-US" altLang="zh-CN" sz="2800" b="1" i="1" smtClean="0">
                              <a:latin typeface="Cambria Math"/>
                              <a:ea typeface="Cambria Math"/>
                            </a:rPr>
                          </m:ctrlPr>
                        </m:sSubPr>
                        <m:e>
                          <m:r>
                            <a:rPr lang="en-US" altLang="zh-CN" sz="2800" b="1" i="1" smtClean="0">
                              <a:latin typeface="Cambria Math"/>
                              <a:ea typeface="Cambria Math"/>
                            </a:rPr>
                            <m:t>𝒎</m:t>
                          </m:r>
                        </m:e>
                        <m:sub>
                          <m:r>
                            <a:rPr lang="en-US" altLang="zh-CN" sz="2800" b="1" i="1" smtClean="0">
                              <a:latin typeface="Cambria Math"/>
                              <a:ea typeface="Cambria Math"/>
                            </a:rPr>
                            <m:t>𝟏𝟓</m:t>
                          </m:r>
                        </m:sub>
                      </m:sSub>
                    </m:oMath>
                  </m:oMathPara>
                </a14:m>
                <a:endParaRPr lang="zh-CN" altLang="en-US" sz="2800" b="1" dirty="0">
                  <a:latin typeface="Times New Roman" panose="02020603050405020304" pitchFamily="18" charset="0"/>
                  <a:cs typeface="Times New Roman" panose="02020603050405020304" pitchFamily="18"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4355976" y="1398110"/>
                <a:ext cx="3386761" cy="523220"/>
              </a:xfrm>
              <a:prstGeom prst="rect">
                <a:avLst/>
              </a:prstGeom>
              <a:blipFill rotWithShape="1">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57005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0"/>
            <a:ext cx="8964488" cy="562074"/>
          </a:xfrm>
        </p:spPr>
        <p:txBody>
          <a:bodyPr>
            <a:noAutofit/>
          </a:bodyPr>
          <a:lstStyle/>
          <a:p>
            <a:r>
              <a:rPr lang="en-US" altLang="zh-CN" sz="3200" b="1" dirty="0" err="1" smtClean="0">
                <a:latin typeface="Times New Roman" panose="02020603050405020304" pitchFamily="18" charset="0"/>
                <a:ea typeface="楷体" panose="02010609060101010101" pitchFamily="49" charset="-122"/>
                <a:cs typeface="Times New Roman" panose="02020603050405020304" pitchFamily="18" charset="0"/>
              </a:rPr>
              <a:t>SNIa光极大光度同颜色</a:t>
            </a:r>
            <a:r>
              <a:rPr lang="en-US" altLang="zh-CN" sz="3200" b="1" dirty="0" smtClean="0">
                <a:latin typeface="Times New Roman" panose="02020603050405020304" pitchFamily="18" charset="0"/>
                <a:ea typeface="楷体" panose="02010609060101010101" pitchFamily="49" charset="-122"/>
                <a:cs typeface="Times New Roman" panose="02020603050405020304" pitchFamily="18" charset="0"/>
              </a:rPr>
              <a:t>(</a:t>
            </a:r>
            <a:r>
              <a:rPr lang="en-US" altLang="zh-CN" sz="3200" b="1" dirty="0" err="1" smtClean="0">
                <a:latin typeface="Times New Roman" panose="02020603050405020304" pitchFamily="18" charset="0"/>
                <a:ea typeface="楷体" panose="02010609060101010101" pitchFamily="49" charset="-122"/>
                <a:cs typeface="Times New Roman" panose="02020603050405020304" pitchFamily="18" charset="0"/>
              </a:rPr>
              <a:t>色指数</a:t>
            </a:r>
            <a:r>
              <a:rPr lang="en-US" altLang="zh-CN" sz="3200" b="1" dirty="0" smtClean="0">
                <a:latin typeface="Times New Roman" panose="02020603050405020304" pitchFamily="18" charset="0"/>
                <a:ea typeface="楷体" panose="02010609060101010101" pitchFamily="49" charset="-122"/>
                <a:cs typeface="Times New Roman" panose="02020603050405020304" pitchFamily="18" charset="0"/>
              </a:rPr>
              <a:t>)</a:t>
            </a:r>
            <a:r>
              <a:rPr lang="en-US" altLang="zh-CN" sz="3200" b="1" dirty="0" err="1" smtClean="0">
                <a:latin typeface="Times New Roman" panose="02020603050405020304" pitchFamily="18" charset="0"/>
                <a:ea typeface="楷体" panose="02010609060101010101" pitchFamily="49" charset="-122"/>
                <a:cs typeface="Times New Roman" panose="02020603050405020304" pitchFamily="18" charset="0"/>
              </a:rPr>
              <a:t>的统计关系</a:t>
            </a:r>
            <a:endParaRPr lang="zh-CN" altLang="en-US" sz="3200" b="1" dirty="0">
              <a:latin typeface="Times New Roman" panose="02020603050405020304" pitchFamily="18" charset="0"/>
              <a:ea typeface="楷体" panose="02010609060101010101" pitchFamily="49"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矩形 7"/>
              <p:cNvSpPr>
                <a:spLocks noGrp="1" noChangeArrowheads="1"/>
              </p:cNvSpPr>
              <p:nvPr>
                <p:ph idx="1"/>
              </p:nvPr>
            </p:nvSpPr>
            <p:spPr bwMode="auto">
              <a:xfrm>
                <a:off x="0" y="836613"/>
                <a:ext cx="9144000" cy="54845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indent="0" eaLnBrk="1" hangingPunct="1">
                  <a:buNone/>
                </a:pPr>
                <a:r>
                  <a:rPr lang="en-US" altLang="zh-CN" sz="2400" b="1" dirty="0" smtClean="0">
                    <a:latin typeface="Times New Roman" pitchFamily="18" charset="0"/>
                    <a:ea typeface="楷体" pitchFamily="49" charset="-122"/>
                    <a:cs typeface="Times New Roman" pitchFamily="18" charset="0"/>
                    <a:sym typeface="Mathematica1"/>
                  </a:rPr>
                  <a:t>Wang </a:t>
                </a:r>
                <a:r>
                  <a:rPr lang="en-US" altLang="zh-CN" sz="2400" b="1" dirty="0">
                    <a:latin typeface="Times New Roman" pitchFamily="18" charset="0"/>
                    <a:ea typeface="楷体" pitchFamily="49" charset="-122"/>
                    <a:cs typeface="Times New Roman" pitchFamily="18" charset="0"/>
                    <a:sym typeface="Mathematica1"/>
                  </a:rPr>
                  <a:t>(</a:t>
                </a:r>
                <a:r>
                  <a:rPr lang="en-US" altLang="zh-CN" sz="2400" b="1" dirty="0" err="1">
                    <a:latin typeface="Times New Roman" pitchFamily="18" charset="0"/>
                    <a:ea typeface="楷体" pitchFamily="49" charset="-122"/>
                    <a:cs typeface="Times New Roman" pitchFamily="18" charset="0"/>
                    <a:sym typeface="Mathematica1"/>
                  </a:rPr>
                  <a:t>王力帆</a:t>
                </a:r>
                <a:r>
                  <a:rPr lang="en-US" altLang="zh-CN" sz="2400" b="1" dirty="0">
                    <a:latin typeface="Times New Roman" pitchFamily="18" charset="0"/>
                    <a:ea typeface="楷体" pitchFamily="49" charset="-122"/>
                    <a:cs typeface="Times New Roman" pitchFamily="18" charset="0"/>
                    <a:sym typeface="Mathematica1"/>
                  </a:rPr>
                  <a:t>) et al. (2003</a:t>
                </a:r>
                <a:r>
                  <a:rPr lang="en-US" altLang="zh-CN" sz="2400" b="1" dirty="0" smtClean="0">
                    <a:latin typeface="Times New Roman" pitchFamily="18" charset="0"/>
                    <a:ea typeface="楷体" pitchFamily="49" charset="-122"/>
                    <a:cs typeface="Times New Roman" pitchFamily="18" charset="0"/>
                    <a:sym typeface="Mathematica1"/>
                  </a:rPr>
                  <a:t>):</a:t>
                </a:r>
              </a:p>
              <a:p>
                <a:pPr marL="0" indent="0" eaLnBrk="1" hangingPunct="1">
                  <a:buNone/>
                </a:pPr>
                <a:r>
                  <a:rPr lang="en-US" altLang="zh-CN" sz="2400" b="1" dirty="0" smtClean="0">
                    <a:latin typeface="Times New Roman" pitchFamily="18" charset="0"/>
                    <a:ea typeface="楷体" pitchFamily="49" charset="-122"/>
                    <a:cs typeface="Times New Roman" pitchFamily="18" charset="0"/>
                    <a:sym typeface="Mathematica1"/>
                  </a:rPr>
                  <a:t> </a:t>
                </a:r>
                <a:r>
                  <a:rPr lang="en-US" altLang="zh-CN" sz="2400" b="1" dirty="0">
                    <a:latin typeface="Times New Roman" pitchFamily="18" charset="0"/>
                    <a:ea typeface="楷体" pitchFamily="49" charset="-122"/>
                    <a:cs typeface="Times New Roman" pitchFamily="18" charset="0"/>
                    <a:sym typeface="Mathematica1"/>
                  </a:rPr>
                  <a:t>CMAGIC (Color –Magnitude  Intercept  Calibration) method</a:t>
                </a:r>
                <a:r>
                  <a:rPr lang="en-US" altLang="zh-CN" sz="2400" b="1" dirty="0" smtClean="0">
                    <a:latin typeface="Times New Roman" pitchFamily="18" charset="0"/>
                    <a:ea typeface="楷体" pitchFamily="49" charset="-122"/>
                    <a:cs typeface="Times New Roman" pitchFamily="18" charset="0"/>
                    <a:sym typeface="Mathematica1"/>
                  </a:rPr>
                  <a:t>: </a:t>
                </a:r>
                <a:r>
                  <a:rPr lang="en-US" altLang="zh-CN" sz="2400" b="1" dirty="0" smtClean="0">
                    <a:latin typeface="Times New Roman" pitchFamily="18" charset="0"/>
                    <a:ea typeface="楷体" pitchFamily="49" charset="-122"/>
                    <a:cs typeface="Times New Roman" pitchFamily="18" charset="0"/>
                  </a:rPr>
                  <a:t>认为</a:t>
                </a:r>
                <a:r>
                  <a:rPr lang="en-US" altLang="zh-CN" sz="2400" b="1" dirty="0">
                    <a:latin typeface="Times New Roman" pitchFamily="18" charset="0"/>
                    <a:ea typeface="楷体" pitchFamily="49" charset="-122"/>
                    <a:cs typeface="Times New Roman" pitchFamily="18" charset="0"/>
                  </a:rPr>
                  <a:t>SNIa光极大后一周左右之后大约20天的期间内，光度(B)</a:t>
                </a:r>
                <a:r>
                  <a:rPr lang="en-US" altLang="zh-CN" sz="2400" b="1" dirty="0" err="1">
                    <a:latin typeface="Times New Roman" pitchFamily="18" charset="0"/>
                    <a:ea typeface="楷体" pitchFamily="49" charset="-122"/>
                    <a:cs typeface="Times New Roman" pitchFamily="18" charset="0"/>
                  </a:rPr>
                  <a:t>同色指数</a:t>
                </a:r>
                <a:r>
                  <a:rPr lang="en-US" altLang="zh-CN" sz="2400" b="1" dirty="0">
                    <a:latin typeface="Times New Roman" pitchFamily="18" charset="0"/>
                    <a:ea typeface="楷体" pitchFamily="49" charset="-122"/>
                    <a:cs typeface="Times New Roman" pitchFamily="18" charset="0"/>
                  </a:rPr>
                  <a:t>(B-V)</a:t>
                </a:r>
                <a:r>
                  <a:rPr lang="en-US" altLang="zh-CN" sz="2400" b="1" dirty="0" err="1" smtClean="0">
                    <a:latin typeface="Times New Roman" pitchFamily="18" charset="0"/>
                    <a:ea typeface="楷体" pitchFamily="49" charset="-122"/>
                    <a:cs typeface="Times New Roman" pitchFamily="18" charset="0"/>
                  </a:rPr>
                  <a:t>线性相关</a:t>
                </a:r>
                <a:endParaRPr lang="en-US" altLang="zh-CN" sz="2400" b="1" dirty="0" smtClean="0">
                  <a:latin typeface="Times New Roman" pitchFamily="18" charset="0"/>
                  <a:ea typeface="楷体" pitchFamily="49" charset="-122"/>
                  <a:cs typeface="Times New Roman" pitchFamily="18" charset="0"/>
                </a:endParaRPr>
              </a:p>
              <a:p>
                <a:pPr marL="0" indent="0" eaLnBrk="1" hangingPunct="1">
                  <a:buNone/>
                </a:pPr>
                <a14:m>
                  <m:oMath xmlns:m="http://schemas.openxmlformats.org/officeDocument/2006/math">
                    <m:r>
                      <a:rPr lang="en-US" altLang="zh-CN" sz="2400" b="1" i="1" smtClean="0">
                        <a:latin typeface="Cambria Math"/>
                        <a:ea typeface="楷体" pitchFamily="49" charset="-122"/>
                        <a:cs typeface="Times New Roman" pitchFamily="18" charset="0"/>
                      </a:rPr>
                      <m:t>𝑩</m:t>
                    </m:r>
                    <m:r>
                      <a:rPr lang="en-US" altLang="zh-CN" sz="2400" b="1" i="1" smtClean="0">
                        <a:latin typeface="Cambria Math"/>
                        <a:ea typeface="楷体" pitchFamily="49" charset="-122"/>
                        <a:cs typeface="Times New Roman" pitchFamily="18" charset="0"/>
                      </a:rPr>
                      <m:t>=</m:t>
                    </m:r>
                    <m:sSub>
                      <m:sSubPr>
                        <m:ctrlPr>
                          <a:rPr lang="en-US" altLang="zh-CN" sz="2400" b="1" i="1" smtClean="0">
                            <a:latin typeface="Cambria Math"/>
                            <a:ea typeface="楷体" pitchFamily="49" charset="-122"/>
                            <a:cs typeface="Times New Roman" pitchFamily="18" charset="0"/>
                          </a:rPr>
                        </m:ctrlPr>
                      </m:sSubPr>
                      <m:e>
                        <m:r>
                          <a:rPr lang="en-US" altLang="zh-CN" sz="2400" b="1" i="1" smtClean="0">
                            <a:latin typeface="Cambria Math"/>
                            <a:ea typeface="楷体" pitchFamily="49" charset="-122"/>
                            <a:cs typeface="Times New Roman" pitchFamily="18" charset="0"/>
                          </a:rPr>
                          <m:t>𝑩</m:t>
                        </m:r>
                      </m:e>
                      <m:sub>
                        <m:r>
                          <a:rPr lang="en-US" altLang="zh-CN" sz="2400" b="1" i="1" smtClean="0">
                            <a:latin typeface="Cambria Math"/>
                            <a:ea typeface="楷体" pitchFamily="49" charset="-122"/>
                            <a:cs typeface="Times New Roman" pitchFamily="18" charset="0"/>
                          </a:rPr>
                          <m:t>𝑩𝑽</m:t>
                        </m:r>
                      </m:sub>
                    </m:sSub>
                    <m:r>
                      <a:rPr lang="en-US" altLang="zh-CN" sz="2400" b="1" i="1" smtClean="0">
                        <a:latin typeface="Cambria Math"/>
                        <a:ea typeface="楷体" pitchFamily="49" charset="-122"/>
                        <a:cs typeface="Times New Roman" pitchFamily="18" charset="0"/>
                      </a:rPr>
                      <m:t>+</m:t>
                    </m:r>
                    <m:sSub>
                      <m:sSubPr>
                        <m:ctrlPr>
                          <a:rPr lang="en-US" altLang="zh-CN" sz="2400" b="1" i="1" smtClean="0">
                            <a:latin typeface="Cambria Math"/>
                            <a:ea typeface="楷体" pitchFamily="49" charset="-122"/>
                            <a:cs typeface="Times New Roman" pitchFamily="18" charset="0"/>
                          </a:rPr>
                        </m:ctrlPr>
                      </m:sSubPr>
                      <m:e>
                        <m:r>
                          <a:rPr lang="zh-CN" altLang="en-US" sz="2400" b="1" i="1" smtClean="0">
                            <a:latin typeface="Cambria Math"/>
                            <a:ea typeface="楷体" pitchFamily="49" charset="-122"/>
                            <a:cs typeface="Times New Roman" pitchFamily="18" charset="0"/>
                          </a:rPr>
                          <m:t>𝜷</m:t>
                        </m:r>
                      </m:e>
                      <m:sub>
                        <m:r>
                          <a:rPr lang="en-US" altLang="zh-CN" sz="2400" b="1" i="1" smtClean="0">
                            <a:latin typeface="Cambria Math"/>
                            <a:ea typeface="楷体" pitchFamily="49" charset="-122"/>
                            <a:cs typeface="Times New Roman" pitchFamily="18" charset="0"/>
                          </a:rPr>
                          <m:t>𝑩𝑽</m:t>
                        </m:r>
                      </m:sub>
                    </m:sSub>
                    <m:r>
                      <a:rPr lang="en-US" altLang="zh-CN" sz="2400" b="1" i="1" smtClean="0">
                        <a:latin typeface="Cambria Math"/>
                        <a:ea typeface="楷体" pitchFamily="49" charset="-122"/>
                        <a:cs typeface="Times New Roman" pitchFamily="18" charset="0"/>
                      </a:rPr>
                      <m:t>(</m:t>
                    </m:r>
                    <m:r>
                      <a:rPr lang="en-US" altLang="zh-CN" sz="2400" b="1" i="1" smtClean="0">
                        <a:latin typeface="Cambria Math"/>
                        <a:ea typeface="楷体" pitchFamily="49" charset="-122"/>
                        <a:cs typeface="Times New Roman" pitchFamily="18" charset="0"/>
                      </a:rPr>
                      <m:t>𝑩</m:t>
                    </m:r>
                    <m:r>
                      <a:rPr lang="en-US" altLang="zh-CN" sz="2400" b="1" i="1" smtClean="0">
                        <a:latin typeface="Cambria Math"/>
                        <a:ea typeface="楷体" pitchFamily="49" charset="-122"/>
                        <a:cs typeface="Times New Roman" pitchFamily="18" charset="0"/>
                      </a:rPr>
                      <m:t>−</m:t>
                    </m:r>
                    <m:r>
                      <a:rPr lang="en-US" altLang="zh-CN" sz="2400" b="1" i="1" smtClean="0">
                        <a:latin typeface="Cambria Math"/>
                        <a:ea typeface="楷体" pitchFamily="49" charset="-122"/>
                        <a:cs typeface="Times New Roman" pitchFamily="18" charset="0"/>
                      </a:rPr>
                      <m:t>𝑽</m:t>
                    </m:r>
                    <m:r>
                      <a:rPr lang="en-US" altLang="zh-CN" sz="2400" b="1" i="1" smtClean="0">
                        <a:latin typeface="Cambria Math"/>
                        <a:ea typeface="楷体" pitchFamily="49" charset="-122"/>
                        <a:cs typeface="Times New Roman" pitchFamily="18" charset="0"/>
                      </a:rPr>
                      <m:t>)</m:t>
                    </m:r>
                  </m:oMath>
                </a14:m>
                <a:r>
                  <a:rPr lang="en-US" altLang="zh-CN" sz="2400" b="1" dirty="0" smtClean="0">
                    <a:latin typeface="Times New Roman" pitchFamily="18" charset="0"/>
                    <a:ea typeface="楷体" pitchFamily="49" charset="-122"/>
                    <a:cs typeface="Times New Roman" pitchFamily="18" charset="0"/>
                  </a:rPr>
                  <a:t>          </a:t>
                </a:r>
              </a:p>
              <a:p>
                <a:pPr marL="0" indent="0" eaLnBrk="1" hangingPunct="1">
                  <a:buNone/>
                </a:pPr>
                <a14:m>
                  <m:oMath xmlns:m="http://schemas.openxmlformats.org/officeDocument/2006/math">
                    <m:sSub>
                      <m:sSubPr>
                        <m:ctrlPr>
                          <a:rPr lang="en-US" altLang="zh-CN" sz="2400" b="1" i="1" dirty="0" smtClean="0">
                            <a:latin typeface="Cambria Math"/>
                            <a:ea typeface="楷体" pitchFamily="49" charset="-122"/>
                            <a:cs typeface="Times New Roman" pitchFamily="18" charset="0"/>
                          </a:rPr>
                        </m:ctrlPr>
                      </m:sSubPr>
                      <m:e>
                        <m:r>
                          <a:rPr lang="zh-CN" altLang="en-US" sz="2400" b="1" i="1" dirty="0" smtClean="0">
                            <a:latin typeface="Cambria Math"/>
                            <a:ea typeface="楷体" pitchFamily="49" charset="-122"/>
                            <a:cs typeface="Times New Roman" pitchFamily="18" charset="0"/>
                          </a:rPr>
                          <m:t>𝜷</m:t>
                        </m:r>
                      </m:e>
                      <m:sub>
                        <m:r>
                          <a:rPr lang="en-US" altLang="zh-CN" sz="2400" b="1" i="1" dirty="0" smtClean="0">
                            <a:latin typeface="Cambria Math"/>
                            <a:ea typeface="楷体" pitchFamily="49" charset="-122"/>
                            <a:cs typeface="Times New Roman" pitchFamily="18" charset="0"/>
                          </a:rPr>
                          <m:t>𝑩𝑽</m:t>
                        </m:r>
                      </m:sub>
                    </m:sSub>
                    <m:r>
                      <a:rPr lang="en-US" altLang="zh-CN" sz="2400" b="1" i="1" dirty="0" smtClean="0">
                        <a:latin typeface="Cambria Math"/>
                        <a:ea typeface="楷体" pitchFamily="49" charset="-122"/>
                        <a:cs typeface="Times New Roman" pitchFamily="18" charset="0"/>
                      </a:rPr>
                      <m:t>=</m:t>
                    </m:r>
                    <m:r>
                      <a:rPr lang="en-US" altLang="zh-CN" sz="2400" b="1" i="1" dirty="0" smtClean="0">
                        <a:latin typeface="Cambria Math"/>
                        <a:ea typeface="楷体" pitchFamily="49" charset="-122"/>
                        <a:cs typeface="Times New Roman" pitchFamily="18" charset="0"/>
                      </a:rPr>
                      <m:t>𝟏</m:t>
                    </m:r>
                    <m:r>
                      <a:rPr lang="en-US" altLang="zh-CN" sz="2400" b="1" i="1" dirty="0" smtClean="0">
                        <a:latin typeface="Cambria Math"/>
                        <a:ea typeface="楷体" pitchFamily="49" charset="-122"/>
                        <a:cs typeface="Times New Roman" pitchFamily="18" charset="0"/>
                      </a:rPr>
                      <m:t>.</m:t>
                    </m:r>
                    <m:r>
                      <a:rPr lang="en-US" altLang="zh-CN" sz="2400" b="1" i="1" dirty="0" smtClean="0">
                        <a:latin typeface="Cambria Math"/>
                        <a:ea typeface="楷体" pitchFamily="49" charset="-122"/>
                        <a:cs typeface="Times New Roman" pitchFamily="18" charset="0"/>
                      </a:rPr>
                      <m:t>𝟗𝟒</m:t>
                    </m:r>
                    <m:r>
                      <a:rPr lang="en-US" altLang="zh-CN" sz="2400" b="1" i="1" dirty="0" smtClean="0">
                        <a:latin typeface="Cambria Math"/>
                        <a:ea typeface="Cambria Math"/>
                        <a:cs typeface="Times New Roman" pitchFamily="18" charset="0"/>
                      </a:rPr>
                      <m:t>±</m:t>
                    </m:r>
                    <m:r>
                      <a:rPr lang="en-US" altLang="zh-CN" sz="2400" b="1" i="1" dirty="0" smtClean="0">
                        <a:latin typeface="Cambria Math"/>
                        <a:ea typeface="Cambria Math"/>
                        <a:cs typeface="Times New Roman" pitchFamily="18" charset="0"/>
                      </a:rPr>
                      <m:t>𝟎</m:t>
                    </m:r>
                    <m:r>
                      <a:rPr lang="en-US" altLang="zh-CN" sz="2400" b="1" i="1" dirty="0" smtClean="0">
                        <a:latin typeface="Cambria Math"/>
                        <a:ea typeface="Cambria Math"/>
                        <a:cs typeface="Times New Roman" pitchFamily="18" charset="0"/>
                      </a:rPr>
                      <m:t>.</m:t>
                    </m:r>
                    <m:r>
                      <a:rPr lang="en-US" altLang="zh-CN" sz="2400" b="1" i="1" dirty="0" smtClean="0">
                        <a:latin typeface="Cambria Math"/>
                        <a:ea typeface="Cambria Math"/>
                        <a:cs typeface="Times New Roman" pitchFamily="18" charset="0"/>
                      </a:rPr>
                      <m:t>𝟏𝟔</m:t>
                    </m:r>
                    <m:r>
                      <a:rPr lang="en-US" altLang="zh-CN" sz="2400" b="1" i="1" dirty="0" smtClean="0">
                        <a:latin typeface="Cambria Math"/>
                        <a:ea typeface="Cambria Math"/>
                        <a:cs typeface="Times New Roman" pitchFamily="18" charset="0"/>
                      </a:rPr>
                      <m:t>  (</m:t>
                    </m:r>
                    <m:r>
                      <a:rPr lang="en-US" altLang="zh-CN" sz="2400" b="1" i="1" dirty="0" smtClean="0">
                        <a:latin typeface="Cambria Math"/>
                        <a:ea typeface="Cambria Math"/>
                        <a:cs typeface="Times New Roman" pitchFamily="18" charset="0"/>
                      </a:rPr>
                      <m:t>𝒂𝒇𝒕𝒆𝒓</m:t>
                    </m:r>
                    <m:r>
                      <a:rPr lang="en-US" altLang="zh-CN" sz="2400" b="1" i="1" dirty="0" smtClean="0">
                        <a:latin typeface="Cambria Math"/>
                        <a:ea typeface="Cambria Math"/>
                        <a:cs typeface="Times New Roman" pitchFamily="18" charset="0"/>
                      </a:rPr>
                      <m:t> </m:t>
                    </m:r>
                    <m:r>
                      <a:rPr lang="en-US" altLang="zh-CN" sz="2400" b="1" i="1" dirty="0" smtClean="0">
                        <a:latin typeface="Cambria Math"/>
                        <a:ea typeface="Cambria Math"/>
                        <a:cs typeface="Times New Roman" pitchFamily="18" charset="0"/>
                      </a:rPr>
                      <m:t>𝑲</m:t>
                    </m:r>
                    <m:r>
                      <a:rPr lang="en-US" altLang="zh-CN" sz="2400" b="1" i="1" dirty="0" smtClean="0">
                        <a:latin typeface="Cambria Math"/>
                        <a:ea typeface="Cambria Math"/>
                        <a:cs typeface="Times New Roman" pitchFamily="18" charset="0"/>
                      </a:rPr>
                      <m:t>−</m:t>
                    </m:r>
                    <m:r>
                      <a:rPr lang="en-US" altLang="zh-CN" sz="2400" b="1" i="1" dirty="0" smtClean="0">
                        <a:latin typeface="Cambria Math"/>
                        <a:ea typeface="Cambria Math"/>
                        <a:cs typeface="Times New Roman" pitchFamily="18" charset="0"/>
                      </a:rPr>
                      <m:t>𝑪𝒐𝒓𝒓𝒆𝒄𝒕𝒆𝒅</m:t>
                    </m:r>
                  </m:oMath>
                </a14:m>
                <a:r>
                  <a:rPr lang="en-US" altLang="zh-CN" sz="2400" b="1" dirty="0" smtClean="0">
                    <a:latin typeface="Times New Roman" pitchFamily="18" charset="0"/>
                    <a:ea typeface="楷体" pitchFamily="49" charset="-122"/>
                    <a:cs typeface="Times New Roman" pitchFamily="18" charset="0"/>
                  </a:rPr>
                  <a:t>   </a:t>
                </a:r>
              </a:p>
              <a:p>
                <a:pPr marL="0" indent="0" eaLnBrk="1" hangingPunct="1">
                  <a:buNone/>
                </a:pPr>
                <a:endParaRPr lang="en-US" altLang="zh-CN" sz="2400" b="1" dirty="0" smtClean="0">
                  <a:latin typeface="Times New Roman" pitchFamily="18" charset="0"/>
                  <a:cs typeface="Times New Roman" pitchFamily="18" charset="0"/>
                </a:endParaRPr>
              </a:p>
              <a:p>
                <a:pPr marL="0" indent="0" eaLnBrk="1" hangingPunct="1">
                  <a:buNone/>
                </a:pPr>
                <a:endParaRPr lang="en-US" altLang="zh-CN" sz="2400" b="1" dirty="0" smtClean="0">
                  <a:latin typeface="Times New Roman" pitchFamily="18" charset="0"/>
                  <a:cs typeface="Times New Roman" pitchFamily="18" charset="0"/>
                </a:endParaRPr>
              </a:p>
              <a:p>
                <a:pPr marL="0" indent="0" eaLnBrk="1" hangingPunct="1">
                  <a:buNone/>
                </a:pPr>
                <a:r>
                  <a:rPr lang="en-US" altLang="zh-CN" sz="2400" b="1" dirty="0" smtClean="0">
                    <a:latin typeface="Times New Roman" pitchFamily="18" charset="0"/>
                    <a:cs typeface="Times New Roman" pitchFamily="18" charset="0"/>
                  </a:rPr>
                  <a:t>Wang</a:t>
                </a:r>
                <a:r>
                  <a:rPr lang="en-US" altLang="zh-CN" sz="2400" b="1" dirty="0">
                    <a:latin typeface="Times New Roman" pitchFamily="18" charset="0"/>
                    <a:cs typeface="Times New Roman" pitchFamily="18" charset="0"/>
                  </a:rPr>
                  <a:t>(</a:t>
                </a:r>
                <a:r>
                  <a:rPr lang="en-US" altLang="zh-CN" sz="2400" b="1" dirty="0" err="1">
                    <a:latin typeface="楷体" pitchFamily="49" charset="-122"/>
                    <a:ea typeface="楷体" pitchFamily="49" charset="-122"/>
                    <a:cs typeface="Times New Roman" pitchFamily="18" charset="0"/>
                  </a:rPr>
                  <a:t>王晓峯</a:t>
                </a:r>
                <a:r>
                  <a:rPr lang="en-US" altLang="zh-CN" sz="2400" b="1" dirty="0">
                    <a:latin typeface="Times New Roman" pitchFamily="18" charset="0"/>
                    <a:cs typeface="Times New Roman" pitchFamily="18" charset="0"/>
                  </a:rPr>
                  <a:t>) et al. (2005): </a:t>
                </a:r>
                <a:endParaRPr lang="en-US" altLang="zh-CN" sz="2400" b="1" dirty="0" smtClean="0">
                  <a:latin typeface="Times New Roman" pitchFamily="18" charset="0"/>
                  <a:cs typeface="Times New Roman" pitchFamily="18" charset="0"/>
                </a:endParaRPr>
              </a:p>
              <a:p>
                <a:pPr marL="0" indent="0" eaLnBrk="1" hangingPunct="1">
                  <a:buNone/>
                </a:pPr>
                <a:r>
                  <a:rPr lang="en-US" altLang="zh-CN" sz="2400" dirty="0" smtClean="0">
                    <a:latin typeface="Times New Roman" pitchFamily="18" charset="0"/>
                    <a:cs typeface="Times New Roman" pitchFamily="18" charset="0"/>
                  </a:rPr>
                  <a:t>They </a:t>
                </a:r>
                <a:r>
                  <a:rPr lang="en-US" altLang="zh-CN" sz="2400" dirty="0">
                    <a:latin typeface="Times New Roman" pitchFamily="18" charset="0"/>
                    <a:cs typeface="Times New Roman" pitchFamily="18" charset="0"/>
                  </a:rPr>
                  <a:t>proposed (by statistic) that </a:t>
                </a:r>
                <a:r>
                  <a:rPr lang="en-US" altLang="zh-CN" sz="2400" b="1" dirty="0">
                    <a:latin typeface="Times New Roman" pitchFamily="18" charset="0"/>
                    <a:cs typeface="Times New Roman" pitchFamily="18" charset="0"/>
                  </a:rPr>
                  <a:t>a tight linear correlation between peak luminosities of </a:t>
                </a:r>
                <a:r>
                  <a:rPr lang="en-US" altLang="zh-CN" sz="2400" b="1" dirty="0" err="1">
                    <a:latin typeface="Times New Roman" pitchFamily="18" charset="0"/>
                    <a:cs typeface="Times New Roman" pitchFamily="18" charset="0"/>
                  </a:rPr>
                  <a:t>SNe</a:t>
                </a:r>
                <a:r>
                  <a:rPr lang="en-US" altLang="zh-CN" sz="2400" b="1" dirty="0">
                    <a:latin typeface="Times New Roman" pitchFamily="18" charset="0"/>
                    <a:cs typeface="Times New Roman" pitchFamily="18" charset="0"/>
                  </a:rPr>
                  <a:t> </a:t>
                </a:r>
                <a:r>
                  <a:rPr lang="en-US" altLang="zh-CN" sz="2400" b="1" dirty="0" err="1">
                    <a:latin typeface="Times New Roman" pitchFamily="18" charset="0"/>
                    <a:cs typeface="Times New Roman" pitchFamily="18" charset="0"/>
                  </a:rPr>
                  <a:t>Ia</a:t>
                </a:r>
                <a:r>
                  <a:rPr lang="en-US" altLang="zh-CN" sz="2400" b="1" dirty="0">
                    <a:latin typeface="Times New Roman" pitchFamily="18" charset="0"/>
                    <a:cs typeface="Times New Roman" pitchFamily="18" charset="0"/>
                  </a:rPr>
                  <a:t> and their B − V colors ~ 12 days after the B maximum (0.8 &lt; </a:t>
                </a:r>
                <a:r>
                  <a:rPr lang="el-GR" altLang="zh-CN" sz="2400" b="1" dirty="0">
                    <a:latin typeface="Times New Roman" pitchFamily="18" charset="0"/>
                    <a:cs typeface="Times New Roman" pitchFamily="18" charset="0"/>
                  </a:rPr>
                  <a:t>Δ</a:t>
                </a:r>
                <a:r>
                  <a:rPr lang="en-US" altLang="zh-CN" sz="2400" b="1" dirty="0">
                    <a:latin typeface="Times New Roman" pitchFamily="18" charset="0"/>
                    <a:cs typeface="Times New Roman" pitchFamily="18" charset="0"/>
                  </a:rPr>
                  <a:t>m</a:t>
                </a:r>
                <a:r>
                  <a:rPr lang="en-US" altLang="zh-CN" sz="2400" b="1" baseline="-25000" dirty="0">
                    <a:latin typeface="Times New Roman" pitchFamily="18" charset="0"/>
                    <a:cs typeface="Times New Roman" pitchFamily="18" charset="0"/>
                  </a:rPr>
                  <a:t>15</a:t>
                </a:r>
                <a:r>
                  <a:rPr lang="en-US" altLang="zh-CN" sz="2400" b="1" dirty="0">
                    <a:latin typeface="Times New Roman" pitchFamily="18" charset="0"/>
                    <a:cs typeface="Times New Roman" pitchFamily="18" charset="0"/>
                  </a:rPr>
                  <a:t> &lt; 2.0) </a:t>
                </a:r>
                <a:endParaRPr lang="zh-CN" altLang="en-US" sz="2400" b="1" dirty="0"/>
              </a:p>
              <a:p>
                <a:pPr marL="0" indent="0" eaLnBrk="1" hangingPunct="1">
                  <a:buNone/>
                </a:pPr>
                <a:r>
                  <a:rPr lang="en-US" altLang="zh-CN" sz="2400" b="1" dirty="0" smtClean="0">
                    <a:latin typeface="Times New Roman" pitchFamily="18" charset="0"/>
                    <a:ea typeface="楷体" pitchFamily="49" charset="-122"/>
                    <a:cs typeface="Times New Roman" pitchFamily="18" charset="0"/>
                  </a:rPr>
                  <a:t>       </a:t>
                </a:r>
                <a:endParaRPr lang="en-US" altLang="zh-CN" sz="2400" b="1" dirty="0">
                  <a:latin typeface="Times New Roman" pitchFamily="18" charset="0"/>
                  <a:ea typeface="楷体" pitchFamily="49" charset="-122"/>
                  <a:cs typeface="Times New Roman" pitchFamily="18" charset="0"/>
                </a:endParaRPr>
              </a:p>
            </p:txBody>
          </p:sp>
        </mc:Choice>
        <mc:Fallback>
          <p:sp>
            <p:nvSpPr>
              <p:cNvPr id="4" name="矩形 7"/>
              <p:cNvSpPr>
                <a:spLocks noGrp="1" noRot="1" noChangeAspect="1" noMove="1" noResize="1" noEditPoints="1" noAdjustHandles="1" noChangeArrowheads="1" noChangeShapeType="1" noTextEdit="1"/>
              </p:cNvSpPr>
              <p:nvPr>
                <p:ph idx="1"/>
              </p:nvPr>
            </p:nvSpPr>
            <p:spPr bwMode="auto">
              <a:xfrm>
                <a:off x="0" y="836613"/>
                <a:ext cx="9144000" cy="5484578"/>
              </a:xfrm>
              <a:prstGeom prst="rect">
                <a:avLst/>
              </a:prstGeom>
              <a:blipFill rotWithShape="1">
                <a:blip r:embed="rId2"/>
                <a:stretch>
                  <a:fillRect l="-1000" t="-1222" r="-16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2341289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8459788" y="115888"/>
            <a:ext cx="576262" cy="433387"/>
          </a:xfrm>
        </p:spPr>
        <p:txBody>
          <a:bodyPr>
            <a:normAutofit fontScale="90000"/>
          </a:bodyPr>
          <a:lstStyle/>
          <a:p>
            <a:r>
              <a:rPr lang="zh-CN" altLang="en-US" sz="2800" b="1" smtClean="0">
                <a:latin typeface="楷体" pitchFamily="49" charset="-122"/>
                <a:ea typeface="楷体" pitchFamily="49" charset="-122"/>
              </a:rPr>
              <a:t>续</a:t>
            </a:r>
            <a:endParaRPr lang="zh-CN" altLang="en-US" sz="2800" smtClean="0"/>
          </a:p>
        </p:txBody>
      </p:sp>
      <p:sp>
        <p:nvSpPr>
          <p:cNvPr id="3" name="内容占位符 2"/>
          <p:cNvSpPr>
            <a:spLocks noGrp="1"/>
          </p:cNvSpPr>
          <p:nvPr>
            <p:ph idx="1"/>
          </p:nvPr>
        </p:nvSpPr>
        <p:spPr>
          <a:xfrm>
            <a:off x="0" y="476250"/>
            <a:ext cx="9144000" cy="6021388"/>
          </a:xfrm>
        </p:spPr>
        <p:txBody>
          <a:bodyPr/>
          <a:lstStyle/>
          <a:p>
            <a:pPr marL="0" indent="0">
              <a:buFont typeface="Arial" pitchFamily="34" charset="0"/>
              <a:buNone/>
              <a:defRPr/>
            </a:pPr>
            <a:r>
              <a:rPr lang="zh-CN" altLang="en-US" sz="2800" b="1" dirty="0" smtClean="0">
                <a:latin typeface="Times New Roman" pitchFamily="18" charset="0"/>
                <a:ea typeface="楷体" pitchFamily="49" charset="-122"/>
                <a:cs typeface="Times New Roman" pitchFamily="18" charset="0"/>
              </a:rPr>
              <a:t>各种推广的</a:t>
            </a:r>
            <a:r>
              <a:rPr lang="en-US" altLang="zh-CN" sz="2800" b="1" dirty="0" err="1" smtClean="0">
                <a:latin typeface="Times New Roman" pitchFamily="18" charset="0"/>
                <a:ea typeface="楷体" pitchFamily="49" charset="-122"/>
                <a:cs typeface="Times New Roman" pitchFamily="18" charset="0"/>
              </a:rPr>
              <a:t>Phillips经验关系基于两方面的统计关系</a:t>
            </a:r>
            <a:r>
              <a:rPr lang="en-US" altLang="zh-CN" sz="2800" b="1" dirty="0" smtClean="0">
                <a:latin typeface="Times New Roman" pitchFamily="18" charset="0"/>
                <a:ea typeface="楷体" pitchFamily="49" charset="-122"/>
                <a:cs typeface="Times New Roman" pitchFamily="18" charset="0"/>
              </a:rPr>
              <a:t>:</a:t>
            </a:r>
          </a:p>
          <a:p>
            <a:pPr marL="457200" indent="-457200">
              <a:buFont typeface="Arial" pitchFamily="34" charset="0"/>
              <a:buAutoNum type="arabicParenR"/>
              <a:defRPr/>
            </a:pPr>
            <a:r>
              <a:rPr lang="en-US" altLang="zh-CN" sz="2400" b="1" dirty="0" err="1" smtClean="0">
                <a:latin typeface="Times New Roman" pitchFamily="18" charset="0"/>
                <a:ea typeface="楷体" pitchFamily="49" charset="-122"/>
                <a:cs typeface="Times New Roman" pitchFamily="18" charset="0"/>
              </a:rPr>
              <a:t>SNIa</a:t>
            </a:r>
            <a:r>
              <a:rPr lang="en-US" altLang="zh-CN" sz="2400" b="1" dirty="0" smtClean="0">
                <a:latin typeface="Times New Roman" pitchFamily="18" charset="0"/>
                <a:ea typeface="楷体" pitchFamily="49" charset="-122"/>
                <a:cs typeface="Times New Roman" pitchFamily="18" charset="0"/>
              </a:rPr>
              <a:t> </a:t>
            </a:r>
            <a:r>
              <a:rPr lang="en-US" altLang="zh-CN" sz="2400" b="1" dirty="0" err="1" smtClean="0">
                <a:latin typeface="Times New Roman" pitchFamily="18" charset="0"/>
                <a:ea typeface="楷体" pitchFamily="49" charset="-122"/>
                <a:cs typeface="Times New Roman" pitchFamily="18" charset="0"/>
              </a:rPr>
              <a:t>的光极大光度同它光变曲线的宽度统计相关</a:t>
            </a:r>
            <a:r>
              <a:rPr lang="en-US" altLang="zh-CN" sz="2400" b="1" dirty="0" smtClean="0">
                <a:latin typeface="Times New Roman" pitchFamily="18" charset="0"/>
                <a:ea typeface="楷体" pitchFamily="49" charset="-122"/>
                <a:cs typeface="Times New Roman" pitchFamily="18" charset="0"/>
              </a:rPr>
              <a:t>。</a:t>
            </a:r>
          </a:p>
          <a:p>
            <a:pPr marL="0" indent="0">
              <a:buFont typeface="Arial" pitchFamily="34" charset="0"/>
              <a:buNone/>
              <a:defRPr/>
            </a:pPr>
            <a:r>
              <a:rPr lang="en-US" altLang="zh-CN" sz="2400" b="1" dirty="0" smtClean="0">
                <a:latin typeface="Times New Roman" pitchFamily="18" charset="0"/>
                <a:ea typeface="楷体" pitchFamily="49" charset="-122"/>
                <a:cs typeface="Times New Roman" pitchFamily="18" charset="0"/>
              </a:rPr>
              <a:t>2) </a:t>
            </a:r>
            <a:r>
              <a:rPr lang="en-US" altLang="zh-CN" sz="2400" b="1" dirty="0" err="1" smtClean="0">
                <a:latin typeface="Times New Roman" pitchFamily="18" charset="0"/>
                <a:ea typeface="楷体" pitchFamily="49" charset="-122"/>
                <a:cs typeface="Times New Roman" pitchFamily="18" charset="0"/>
              </a:rPr>
              <a:t>在爆发过程中</a:t>
            </a:r>
            <a:r>
              <a:rPr lang="en-US" altLang="zh-CN" sz="2400" b="1" dirty="0" smtClean="0">
                <a:latin typeface="Times New Roman" pitchFamily="18" charset="0"/>
                <a:ea typeface="楷体" pitchFamily="49" charset="-122"/>
                <a:cs typeface="Times New Roman" pitchFamily="18" charset="0"/>
              </a:rPr>
              <a:t> </a:t>
            </a:r>
            <a:r>
              <a:rPr lang="en-US" altLang="zh-CN" sz="2400" b="1" dirty="0" err="1" smtClean="0">
                <a:latin typeface="Times New Roman" pitchFamily="18" charset="0"/>
                <a:ea typeface="楷体" pitchFamily="49" charset="-122"/>
                <a:cs typeface="Times New Roman" pitchFamily="18" charset="0"/>
              </a:rPr>
              <a:t>SNIa</a:t>
            </a:r>
            <a:r>
              <a:rPr lang="zh-CN" altLang="en-US" sz="2400" b="1" dirty="0" smtClean="0">
                <a:latin typeface="Times New Roman" pitchFamily="18" charset="0"/>
                <a:ea typeface="楷体" pitchFamily="49" charset="-122"/>
                <a:cs typeface="Times New Roman" pitchFamily="18" charset="0"/>
              </a:rPr>
              <a:t>的</a:t>
            </a:r>
            <a:r>
              <a:rPr lang="en-US" altLang="zh-CN" sz="2400" b="1" dirty="0" err="1" smtClean="0">
                <a:latin typeface="Times New Roman" pitchFamily="18" charset="0"/>
                <a:ea typeface="楷体" pitchFamily="49" charset="-122"/>
                <a:cs typeface="Times New Roman" pitchFamily="18" charset="0"/>
              </a:rPr>
              <a:t>光度</a:t>
            </a:r>
            <a:r>
              <a:rPr lang="en-US" altLang="zh-CN" sz="2400" b="1" dirty="0" smtClean="0">
                <a:latin typeface="Times New Roman" pitchFamily="18" charset="0"/>
                <a:ea typeface="楷体" pitchFamily="49" charset="-122"/>
                <a:cs typeface="Times New Roman" pitchFamily="18" charset="0"/>
              </a:rPr>
              <a:t>(B)</a:t>
            </a:r>
            <a:r>
              <a:rPr lang="en-US" altLang="zh-CN" sz="2400" b="1" dirty="0" err="1" smtClean="0">
                <a:latin typeface="Times New Roman" pitchFamily="18" charset="0"/>
                <a:ea typeface="楷体" pitchFamily="49" charset="-122"/>
                <a:cs typeface="Times New Roman" pitchFamily="18" charset="0"/>
              </a:rPr>
              <a:t>同它的色指数</a:t>
            </a:r>
            <a:r>
              <a:rPr lang="en-US" altLang="zh-CN" sz="2400" b="1" dirty="0" smtClean="0">
                <a:latin typeface="Times New Roman" pitchFamily="18" charset="0"/>
                <a:ea typeface="楷体" pitchFamily="49" charset="-122"/>
                <a:cs typeface="Times New Roman" pitchFamily="18" charset="0"/>
              </a:rPr>
              <a:t>(B-V)</a:t>
            </a:r>
            <a:r>
              <a:rPr lang="en-US" altLang="zh-CN" sz="2400" b="1" dirty="0" err="1" smtClean="0">
                <a:latin typeface="Times New Roman" pitchFamily="18" charset="0"/>
                <a:ea typeface="楷体" pitchFamily="49" charset="-122"/>
                <a:cs typeface="Times New Roman" pitchFamily="18" charset="0"/>
              </a:rPr>
              <a:t>线性统计相关</a:t>
            </a:r>
            <a:r>
              <a:rPr lang="en-US" altLang="zh-CN" sz="2400" b="1" dirty="0" smtClean="0">
                <a:latin typeface="Times New Roman" pitchFamily="18" charset="0"/>
                <a:ea typeface="楷体" pitchFamily="49" charset="-122"/>
                <a:cs typeface="Times New Roman" pitchFamily="18" charset="0"/>
              </a:rPr>
              <a:t>。</a:t>
            </a:r>
          </a:p>
          <a:p>
            <a:pPr marL="0" indent="0">
              <a:buFont typeface="Arial" pitchFamily="34" charset="0"/>
              <a:buNone/>
              <a:defRPr/>
            </a:pPr>
            <a:r>
              <a:rPr lang="zh-CN" altLang="en-US" sz="2400" b="1" dirty="0" smtClean="0">
                <a:latin typeface="Times New Roman" pitchFamily="18" charset="0"/>
                <a:ea typeface="楷体" pitchFamily="49" charset="-122"/>
                <a:cs typeface="Times New Roman" pitchFamily="18" charset="0"/>
              </a:rPr>
              <a:t>在多层次统计相关的工作中，作者们基本上是在在上一级统计经验关系基础上进行研究的</a:t>
            </a:r>
            <a:r>
              <a:rPr lang="en-US" altLang="zh-CN" sz="2400" b="1" dirty="0" smtClean="0">
                <a:latin typeface="Times New Roman" pitchFamily="18" charset="0"/>
                <a:ea typeface="楷体" pitchFamily="49" charset="-122"/>
                <a:cs typeface="Times New Roman" pitchFamily="18" charset="0"/>
              </a:rPr>
              <a:t>,</a:t>
            </a:r>
            <a:r>
              <a:rPr lang="en-US" altLang="zh-CN" sz="2400" b="1" dirty="0" err="1" smtClean="0">
                <a:latin typeface="Times New Roman" pitchFamily="18" charset="0"/>
                <a:ea typeface="楷体" pitchFamily="49" charset="-122"/>
                <a:cs typeface="Times New Roman" pitchFamily="18" charset="0"/>
              </a:rPr>
              <a:t>他们</a:t>
            </a:r>
            <a:r>
              <a:rPr lang="zh-CN" altLang="en-US" sz="2400" b="1" dirty="0" smtClean="0">
                <a:latin typeface="Times New Roman" pitchFamily="18" charset="0"/>
                <a:ea typeface="楷体" pitchFamily="49" charset="-122"/>
                <a:cs typeface="Times New Roman" pitchFamily="18" charset="0"/>
              </a:rPr>
              <a:t>并未认真地讨论在利用上一层次统计关系过程中，上一级统计误差给这一层次统计工作带来的误差。</a:t>
            </a:r>
            <a:endParaRPr lang="en-US" altLang="zh-CN" sz="2400" b="1" dirty="0" smtClean="0">
              <a:latin typeface="Times New Roman" pitchFamily="18" charset="0"/>
              <a:ea typeface="楷体" pitchFamily="49" charset="-122"/>
              <a:cs typeface="Times New Roman" pitchFamily="18" charset="0"/>
            </a:endParaRPr>
          </a:p>
          <a:p>
            <a:pPr marL="0" indent="0">
              <a:buFont typeface="Arial" pitchFamily="34" charset="0"/>
              <a:buNone/>
              <a:defRPr/>
            </a:pPr>
            <a:r>
              <a:rPr lang="zh-CN" altLang="en-US" sz="2400" b="1" dirty="0" smtClean="0">
                <a:latin typeface="Times New Roman" pitchFamily="18" charset="0"/>
                <a:ea typeface="楷体" pitchFamily="49" charset="-122"/>
                <a:cs typeface="Times New Roman" pitchFamily="18" charset="0"/>
              </a:rPr>
              <a:t>在所有的有关文章中</a:t>
            </a:r>
            <a:r>
              <a:rPr lang="en-US" altLang="zh-CN" sz="2400" b="1" dirty="0" smtClean="0">
                <a:latin typeface="Times New Roman" pitchFamily="18" charset="0"/>
                <a:ea typeface="楷体" pitchFamily="49" charset="-122"/>
                <a:cs typeface="Times New Roman" pitchFamily="18" charset="0"/>
              </a:rPr>
              <a:t>, </a:t>
            </a:r>
            <a:r>
              <a:rPr lang="en-US" altLang="zh-CN" sz="2400" b="1" dirty="0" err="1" smtClean="0">
                <a:latin typeface="Times New Roman" pitchFamily="18" charset="0"/>
                <a:ea typeface="楷体" pitchFamily="49" charset="-122"/>
                <a:cs typeface="Times New Roman" pitchFamily="18" charset="0"/>
              </a:rPr>
              <a:t>一律地都采用</a:t>
            </a:r>
            <a:r>
              <a:rPr lang="en-US" altLang="zh-CN" sz="2400" b="1" dirty="0" smtClean="0">
                <a:latin typeface="Times New Roman" pitchFamily="18" charset="0"/>
                <a:ea typeface="楷体" pitchFamily="49" charset="-122"/>
                <a:cs typeface="Times New Roman" pitchFamily="18" charset="0"/>
              </a:rPr>
              <a:t> 了</a:t>
            </a:r>
            <a:r>
              <a:rPr lang="el-GR" altLang="zh-CN" sz="2400" b="1" dirty="0" smtClean="0">
                <a:latin typeface="Times New Roman" pitchFamily="18" charset="0"/>
                <a:ea typeface="楷体" pitchFamily="49" charset="-122"/>
                <a:cs typeface="Times New Roman" pitchFamily="18" charset="0"/>
              </a:rPr>
              <a:t>χ</a:t>
            </a:r>
            <a:r>
              <a:rPr lang="en-US" altLang="zh-CN" sz="2400" b="1" baseline="30000" dirty="0" smtClean="0">
                <a:latin typeface="Times New Roman" pitchFamily="18" charset="0"/>
                <a:ea typeface="楷体" pitchFamily="49" charset="-122"/>
                <a:cs typeface="Times New Roman" pitchFamily="18" charset="0"/>
              </a:rPr>
              <a:t>2</a:t>
            </a:r>
            <a:r>
              <a:rPr lang="en-US" altLang="zh-CN" sz="2400" b="1" dirty="0" smtClean="0">
                <a:latin typeface="Times New Roman" pitchFamily="18" charset="0"/>
                <a:ea typeface="楷体" pitchFamily="49" charset="-122"/>
                <a:cs typeface="Times New Roman" pitchFamily="18" charset="0"/>
              </a:rPr>
              <a:t> </a:t>
            </a:r>
            <a:r>
              <a:rPr lang="en-US" altLang="zh-CN" sz="2400" b="1" dirty="0" err="1" smtClean="0">
                <a:latin typeface="Times New Roman" pitchFamily="18" charset="0"/>
                <a:ea typeface="楷体" pitchFamily="49" charset="-122"/>
                <a:cs typeface="Times New Roman" pitchFamily="18" charset="0"/>
              </a:rPr>
              <a:t>方法</a:t>
            </a:r>
            <a:r>
              <a:rPr lang="en-US" altLang="zh-CN" sz="2400" b="1" dirty="0" smtClean="0">
                <a:latin typeface="Times New Roman" pitchFamily="18" charset="0"/>
                <a:ea typeface="楷体" pitchFamily="49" charset="-122"/>
                <a:cs typeface="Times New Roman" pitchFamily="18" charset="0"/>
              </a:rPr>
              <a:t> </a:t>
            </a:r>
            <a:r>
              <a:rPr lang="en-US" altLang="zh-CN" sz="2400" b="1" dirty="0" err="1" smtClean="0">
                <a:latin typeface="Times New Roman" pitchFamily="18" charset="0"/>
                <a:ea typeface="楷体" pitchFamily="49" charset="-122"/>
                <a:cs typeface="Times New Roman" pitchFamily="18" charset="0"/>
              </a:rPr>
              <a:t>来获得内禀误差</a:t>
            </a:r>
            <a:r>
              <a:rPr lang="en-US" altLang="zh-CN" sz="2400" b="1" dirty="0" smtClean="0">
                <a:latin typeface="Times New Roman" pitchFamily="18" charset="0"/>
                <a:ea typeface="楷体" pitchFamily="49" charset="-122"/>
                <a:cs typeface="Times New Roman" pitchFamily="18" charset="0"/>
              </a:rPr>
              <a:t>(</a:t>
            </a:r>
            <a:r>
              <a:rPr lang="en-US" altLang="zh-CN" sz="2400" b="1" dirty="0" err="1" smtClean="0">
                <a:latin typeface="Times New Roman" pitchFamily="18" charset="0"/>
                <a:ea typeface="楷体" pitchFamily="49" charset="-122"/>
                <a:cs typeface="Times New Roman" pitchFamily="18" charset="0"/>
              </a:rPr>
              <a:t>有的文献称为系统误差</a:t>
            </a:r>
            <a:r>
              <a:rPr lang="en-US" altLang="zh-CN" sz="2400" b="1" dirty="0" smtClean="0">
                <a:latin typeface="Times New Roman" pitchFamily="18" charset="0"/>
                <a:ea typeface="楷体" pitchFamily="49" charset="-122"/>
                <a:cs typeface="Times New Roman" pitchFamily="18" charset="0"/>
              </a:rPr>
              <a:t>)。</a:t>
            </a:r>
            <a:r>
              <a:rPr lang="en-US" altLang="zh-CN" sz="2400" b="1" dirty="0" err="1" smtClean="0">
                <a:latin typeface="Times New Roman" pitchFamily="18" charset="0"/>
                <a:ea typeface="楷体" pitchFamily="49" charset="-122"/>
                <a:cs typeface="Times New Roman" pitchFamily="18" charset="0"/>
              </a:rPr>
              <a:t>他们由此声称获得的总误差相当小，因而被认为是可行的</a:t>
            </a:r>
            <a:r>
              <a:rPr lang="zh-CN" altLang="en-US" sz="2400" b="1" dirty="0" smtClean="0">
                <a:latin typeface="Times New Roman" pitchFamily="18" charset="0"/>
                <a:ea typeface="楷体" pitchFamily="49" charset="-122"/>
                <a:cs typeface="Times New Roman" pitchFamily="18" charset="0"/>
              </a:rPr>
              <a:t>。</a:t>
            </a:r>
            <a:endParaRPr lang="en-US" altLang="zh-CN" sz="2400" b="1" dirty="0" smtClean="0">
              <a:latin typeface="Times New Roman" pitchFamily="18" charset="0"/>
              <a:ea typeface="楷体" pitchFamily="49" charset="-122"/>
              <a:cs typeface="Times New Roman" pitchFamily="18" charset="0"/>
            </a:endParaRPr>
          </a:p>
          <a:p>
            <a:pPr marL="0" indent="0">
              <a:buFont typeface="Arial" pitchFamily="34" charset="0"/>
              <a:buNone/>
              <a:defRPr/>
            </a:pPr>
            <a:r>
              <a:rPr lang="en-US" altLang="zh-CN" sz="2400" b="1" dirty="0" err="1" smtClean="0">
                <a:latin typeface="Times New Roman" pitchFamily="18" charset="0"/>
                <a:ea typeface="楷体" pitchFamily="49" charset="-122"/>
                <a:cs typeface="Times New Roman" pitchFamily="18" charset="0"/>
              </a:rPr>
              <a:t>利用上述一系列统计经验关系式，人们撰写了相应的相当复杂的处理SNIa观测资料和归算的软件包</a:t>
            </a:r>
            <a:r>
              <a:rPr lang="en-US" altLang="zh-CN" sz="2400" b="1" dirty="0" smtClean="0">
                <a:latin typeface="Times New Roman" pitchFamily="18" charset="0"/>
                <a:ea typeface="楷体" pitchFamily="49" charset="-122"/>
                <a:cs typeface="Times New Roman" pitchFamily="18" charset="0"/>
              </a:rPr>
              <a:t>, SALT (2005)和SALT2(2007)。</a:t>
            </a:r>
          </a:p>
        </p:txBody>
      </p:sp>
    </p:spTree>
    <p:extLst>
      <p:ext uri="{BB962C8B-B14F-4D97-AF65-F5344CB8AC3E}">
        <p14:creationId xmlns:p14="http://schemas.microsoft.com/office/powerpoint/2010/main" val="674260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3492500" y="0"/>
            <a:ext cx="3311525" cy="620713"/>
          </a:xfrm>
        </p:spPr>
        <p:txBody>
          <a:bodyPr/>
          <a:lstStyle/>
          <a:p>
            <a:r>
              <a:rPr lang="el-GR" altLang="zh-CN" sz="2800" b="1" smtClean="0">
                <a:latin typeface="楷体" pitchFamily="49" charset="-122"/>
                <a:ea typeface="楷体" pitchFamily="49" charset="-122"/>
              </a:rPr>
              <a:t>χ</a:t>
            </a:r>
            <a:r>
              <a:rPr lang="en-US" altLang="zh-CN" sz="2800" b="1" baseline="30000" smtClean="0">
                <a:latin typeface="楷体" pitchFamily="49" charset="-122"/>
                <a:ea typeface="楷体" pitchFamily="49" charset="-122"/>
              </a:rPr>
              <a:t>2</a:t>
            </a:r>
            <a:r>
              <a:rPr lang="en-US" altLang="zh-CN" sz="2800" b="1" smtClean="0">
                <a:latin typeface="楷体" pitchFamily="49" charset="-122"/>
                <a:ea typeface="楷体" pitchFamily="49" charset="-122"/>
              </a:rPr>
              <a:t> 检验方法</a:t>
            </a:r>
            <a:endParaRPr lang="zh-CN" altLang="en-US" sz="2800" b="1" smtClean="0">
              <a:latin typeface="楷体" pitchFamily="49" charset="-122"/>
              <a:ea typeface="楷体" pitchFamily="49" charset="-122"/>
            </a:endParaRPr>
          </a:p>
        </p:txBody>
      </p:sp>
      <p:sp>
        <p:nvSpPr>
          <p:cNvPr id="3" name="内容占位符 2"/>
          <p:cNvSpPr>
            <a:spLocks noGrp="1" noRot="1" noChangeAspect="1" noMove="1" noResize="1" noEditPoints="1" noAdjustHandles="1" noChangeArrowheads="1" noChangeShapeType="1" noTextEdit="1"/>
          </p:cNvSpPr>
          <p:nvPr>
            <p:ph idx="1"/>
          </p:nvPr>
        </p:nvSpPr>
        <p:spPr>
          <a:xfrm>
            <a:off x="29926" y="836712"/>
            <a:ext cx="9114073" cy="4525963"/>
          </a:xfrm>
          <a:blipFill rotWithShape="1">
            <a:blip r:embed="rId2"/>
            <a:stretch>
              <a:fillRect l="-1070" t="-1480" r="-936"/>
            </a:stretch>
          </a:blipFill>
          <a:extLst/>
        </p:spPr>
        <p:txBody>
          <a:bodyPr/>
          <a:lstStyle/>
          <a:p>
            <a:pPr>
              <a:defRPr/>
            </a:pPr>
            <a:r>
              <a:rPr lang="zh-CN" altLang="en-US">
                <a:noFill/>
              </a:rPr>
              <a:t> </a:t>
            </a:r>
          </a:p>
        </p:txBody>
      </p:sp>
      <p:sp>
        <p:nvSpPr>
          <p:cNvPr id="2" name="TextBox 1"/>
          <p:cNvSpPr txBox="1">
            <a:spLocks noRot="1" noChangeAspect="1" noMove="1" noResize="1" noEditPoints="1" noAdjustHandles="1" noChangeArrowheads="1" noChangeShapeType="1" noTextEdit="1"/>
          </p:cNvSpPr>
          <p:nvPr/>
        </p:nvSpPr>
        <p:spPr>
          <a:xfrm>
            <a:off x="92634" y="4670105"/>
            <a:ext cx="2940420" cy="369332"/>
          </a:xfrm>
          <a:prstGeom prst="rect">
            <a:avLst/>
          </a:prstGeom>
          <a:blipFill rotWithShape="1">
            <a:blip r:embed="rId3"/>
            <a:stretch>
              <a:fillRect l="-1656" t="-13115" b="-26230"/>
            </a:stretch>
          </a:blipFill>
        </p:spPr>
        <p:txBody>
          <a:bodyPr/>
          <a:lstStyle/>
          <a:p>
            <a:pPr>
              <a:defRPr/>
            </a:pPr>
            <a:r>
              <a:rPr lang="zh-CN" altLang="en-US">
                <a:noFill/>
              </a:rPr>
              <a:t> </a:t>
            </a:r>
          </a:p>
        </p:txBody>
      </p:sp>
      <p:sp>
        <p:nvSpPr>
          <p:cNvPr id="5" name="矩形 4"/>
          <p:cNvSpPr>
            <a:spLocks noRot="1" noChangeAspect="1" noMove="1" noResize="1" noEditPoints="1" noAdjustHandles="1" noChangeArrowheads="1" noChangeShapeType="1" noTextEdit="1"/>
          </p:cNvSpPr>
          <p:nvPr/>
        </p:nvSpPr>
        <p:spPr>
          <a:xfrm>
            <a:off x="1258529" y="5039437"/>
            <a:ext cx="6191300" cy="312948"/>
          </a:xfrm>
          <a:prstGeom prst="rect">
            <a:avLst/>
          </a:prstGeom>
          <a:blipFill rotWithShape="1">
            <a:blip r:embed="rId4"/>
            <a:stretch>
              <a:fillRect t="-7692" b="-28205"/>
            </a:stretch>
          </a:blipFill>
        </p:spPr>
        <p:txBody>
          <a:bodyPr/>
          <a:lstStyle/>
          <a:p>
            <a:pPr>
              <a:defRPr/>
            </a:pPr>
            <a:r>
              <a:rPr lang="zh-CN" altLang="en-US">
                <a:noFill/>
              </a:rPr>
              <a:t> </a:t>
            </a:r>
          </a:p>
        </p:txBody>
      </p:sp>
      <p:pic>
        <p:nvPicPr>
          <p:cNvPr id="9222"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9425" y="5383213"/>
            <a:ext cx="4319588"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6"/>
          <p:cNvSpPr>
            <a:spLocks noChangeArrowheads="1"/>
          </p:cNvSpPr>
          <p:nvPr/>
        </p:nvSpPr>
        <p:spPr bwMode="auto">
          <a:xfrm>
            <a:off x="179388" y="6372225"/>
            <a:ext cx="637063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90000"/>
              </a:lnSpc>
            </a:pPr>
            <a:r>
              <a:rPr lang="en-US" altLang="zh-CN" b="1">
                <a:latin typeface="Times New Roman" pitchFamily="18" charset="0"/>
              </a:rPr>
              <a:t>m – M +A – K = </a:t>
            </a:r>
            <a:r>
              <a:rPr lang="en-US" altLang="zh-CN" b="1">
                <a:latin typeface="Times New Roman" pitchFamily="18" charset="0"/>
                <a:sym typeface="Symbol" pitchFamily="18" charset="2"/>
              </a:rPr>
              <a:t>  …… “distance modulus ” ( = 5log D(pc)</a:t>
            </a:r>
            <a:r>
              <a:rPr lang="en-US" altLang="zh-CN" b="1">
                <a:latin typeface="Times New Roman" pitchFamily="18" charset="0"/>
              </a:rPr>
              <a:t> – </a:t>
            </a:r>
            <a:r>
              <a:rPr lang="en-US" altLang="zh-CN" b="1">
                <a:latin typeface="Times New Roman" pitchFamily="18" charset="0"/>
                <a:sym typeface="Symbol" pitchFamily="18" charset="2"/>
              </a:rPr>
              <a:t>5)</a:t>
            </a:r>
            <a:endParaRPr lang="zh-CN" altLang="en-US" b="1">
              <a:latin typeface="Times New Roman" pitchFamily="18" charset="0"/>
              <a:sym typeface="Symbol" pitchFamily="18" charset="2"/>
            </a:endParaRPr>
          </a:p>
        </p:txBody>
      </p:sp>
    </p:spTree>
    <p:extLst>
      <p:ext uri="{BB962C8B-B14F-4D97-AF65-F5344CB8AC3E}">
        <p14:creationId xmlns:p14="http://schemas.microsoft.com/office/powerpoint/2010/main" val="2899592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a:xfrm>
            <a:off x="323850" y="1588"/>
            <a:ext cx="8229600" cy="619125"/>
          </a:xfrm>
        </p:spPr>
        <p:txBody>
          <a:bodyPr/>
          <a:lstStyle/>
          <a:p>
            <a:pPr eaLnBrk="1" hangingPunct="1"/>
            <a:r>
              <a:rPr lang="en-US" altLang="zh-CN" sz="3200" b="1" smtClean="0">
                <a:latin typeface="Times New Roman" pitchFamily="18" charset="0"/>
                <a:ea typeface="楷体" pitchFamily="49" charset="-122"/>
                <a:cs typeface="Times New Roman" pitchFamily="18" charset="0"/>
                <a:sym typeface="Symbol" pitchFamily="18" charset="2"/>
              </a:rPr>
              <a:t>Accelerating expansion  of  the Universe</a:t>
            </a:r>
            <a:endParaRPr lang="zh-CN" altLang="en-US" sz="3200" smtClean="0">
              <a:ea typeface="楷体" pitchFamily="49" charset="-122"/>
              <a:cs typeface="Times New Roman" pitchFamily="18" charset="0"/>
            </a:endParaRPr>
          </a:p>
        </p:txBody>
      </p:sp>
      <p:sp>
        <p:nvSpPr>
          <p:cNvPr id="3" name="内容占位符 2"/>
          <p:cNvSpPr>
            <a:spLocks noGrp="1" noRot="1" noChangeAspect="1" noMove="1" noResize="1" noEditPoints="1" noAdjustHandles="1" noChangeArrowheads="1" noChangeShapeType="1" noTextEdit="1"/>
          </p:cNvSpPr>
          <p:nvPr>
            <p:ph idx="1"/>
          </p:nvPr>
        </p:nvSpPr>
        <p:spPr>
          <a:xfrm>
            <a:off x="-6755" y="1196752"/>
            <a:ext cx="9144000" cy="4896544"/>
          </a:xfrm>
          <a:blipFill rotWithShape="1">
            <a:blip r:embed="rId2"/>
            <a:stretch>
              <a:fillRect l="-1067" t="-995"/>
            </a:stretch>
          </a:blipFill>
          <a:extLst/>
        </p:spPr>
        <p:txBody>
          <a:bodyPr/>
          <a:lstStyle/>
          <a:p>
            <a:pPr>
              <a:defRPr/>
            </a:pPr>
            <a:r>
              <a:rPr lang="zh-CN" altLang="en-US" dirty="0">
                <a:noFill/>
              </a:rPr>
              <a:t> </a:t>
            </a:r>
          </a:p>
        </p:txBody>
      </p:sp>
      <p:sp>
        <p:nvSpPr>
          <p:cNvPr id="10244" name="矩形 1"/>
          <p:cNvSpPr>
            <a:spLocks noChangeArrowheads="1"/>
          </p:cNvSpPr>
          <p:nvPr/>
        </p:nvSpPr>
        <p:spPr bwMode="auto">
          <a:xfrm>
            <a:off x="34925" y="568325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2400" b="1" dirty="0">
                <a:latin typeface="Times New Roman" pitchFamily="18" charset="0"/>
                <a:ea typeface="楷体" pitchFamily="49" charset="-122"/>
                <a:cs typeface="Times New Roman" pitchFamily="18" charset="0"/>
              </a:rPr>
              <a:t>2010年, UNION2 分析了685颗SNIa的观测数据，结论是:在总误差相当小情况下，得出 “</a:t>
            </a:r>
            <a:r>
              <a:rPr lang="en-US" altLang="zh-CN" sz="2400" b="1" dirty="0" err="1">
                <a:latin typeface="Times New Roman" pitchFamily="18" charset="0"/>
                <a:ea typeface="楷体" pitchFamily="49" charset="-122"/>
                <a:cs typeface="Times New Roman" pitchFamily="18" charset="0"/>
              </a:rPr>
              <a:t>宇宙加速膨胀”的结论</a:t>
            </a:r>
            <a:r>
              <a:rPr lang="en-US" altLang="zh-CN" sz="2400" b="1" dirty="0">
                <a:latin typeface="Times New Roman" pitchFamily="18" charset="0"/>
                <a:ea typeface="楷体" pitchFamily="49" charset="-122"/>
                <a:cs typeface="Times New Roman" pitchFamily="18" charset="0"/>
              </a:rPr>
              <a:t>。</a:t>
            </a:r>
          </a:p>
          <a:p>
            <a:pPr eaLnBrk="1" hangingPunct="1">
              <a:buFont typeface="Arial" pitchFamily="34" charset="0"/>
              <a:buNone/>
            </a:pPr>
            <a:r>
              <a:rPr lang="zh-CN" altLang="en-US" sz="2400" b="1" dirty="0">
                <a:latin typeface="Times New Roman" pitchFamily="18" charset="0"/>
                <a:ea typeface="楷体" pitchFamily="49" charset="-122"/>
                <a:cs typeface="Times New Roman" pitchFamily="18" charset="0"/>
                <a:sym typeface="Symbol" pitchFamily="18" charset="2"/>
              </a:rPr>
              <a:t> </a:t>
            </a:r>
            <a:r>
              <a:rPr lang="en-US" altLang="zh-CN" sz="2400" b="1" dirty="0">
                <a:latin typeface="Times New Roman" pitchFamily="18" charset="0"/>
                <a:ea typeface="楷体" pitchFamily="49" charset="-122"/>
                <a:cs typeface="Times New Roman" pitchFamily="18" charset="0"/>
                <a:sym typeface="Symbol" pitchFamily="18" charset="2"/>
              </a:rPr>
              <a:t>2011年授予Permitter, Smith and </a:t>
            </a:r>
            <a:r>
              <a:rPr lang="en-US" altLang="zh-CN" sz="2400" b="1" dirty="0" err="1">
                <a:latin typeface="Times New Roman" pitchFamily="18" charset="0"/>
                <a:ea typeface="楷体" pitchFamily="49" charset="-122"/>
                <a:cs typeface="Times New Roman" pitchFamily="18" charset="0"/>
                <a:sym typeface="Symbol" pitchFamily="18" charset="2"/>
              </a:rPr>
              <a:t>Reise</a:t>
            </a:r>
            <a:r>
              <a:rPr lang="en-US" altLang="zh-CN" sz="2400" b="1" dirty="0">
                <a:latin typeface="Times New Roman" pitchFamily="18" charset="0"/>
                <a:ea typeface="楷体" pitchFamily="49" charset="-122"/>
                <a:cs typeface="Times New Roman" pitchFamily="18" charset="0"/>
                <a:sym typeface="Symbol" pitchFamily="18" charset="2"/>
              </a:rPr>
              <a:t> </a:t>
            </a:r>
            <a:r>
              <a:rPr lang="en-US" altLang="zh-CN" sz="2400" b="1" dirty="0" err="1">
                <a:latin typeface="Times New Roman" pitchFamily="18" charset="0"/>
                <a:ea typeface="楷体" pitchFamily="49" charset="-122"/>
                <a:cs typeface="Times New Roman" pitchFamily="18" charset="0"/>
                <a:sym typeface="Symbol" pitchFamily="18" charset="2"/>
              </a:rPr>
              <a:t>诺贝尔奖金</a:t>
            </a:r>
            <a:r>
              <a:rPr lang="en-US" altLang="zh-CN" sz="2400" b="1" dirty="0">
                <a:latin typeface="Times New Roman" pitchFamily="18" charset="0"/>
                <a:ea typeface="楷体" pitchFamily="49" charset="-122"/>
                <a:cs typeface="Times New Roman" pitchFamily="18" charset="0"/>
                <a:sym typeface="Symbol" pitchFamily="18" charset="2"/>
              </a:rPr>
              <a:t>。</a:t>
            </a:r>
            <a:endParaRPr lang="zh-CN" altLang="en-US" sz="2400" b="1" dirty="0">
              <a:latin typeface="Times New Roman" pitchFamily="18" charset="0"/>
              <a:ea typeface="楷体" pitchFamily="49" charset="-122"/>
              <a:cs typeface="Times New Roman" pitchFamily="18" charset="0"/>
            </a:endParaRPr>
          </a:p>
        </p:txBody>
      </p:sp>
    </p:spTree>
    <p:extLst>
      <p:ext uri="{BB962C8B-B14F-4D97-AF65-F5344CB8AC3E}">
        <p14:creationId xmlns:p14="http://schemas.microsoft.com/office/powerpoint/2010/main" val="2106579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a:xfrm>
            <a:off x="0" y="333375"/>
            <a:ext cx="8435975" cy="1484313"/>
          </a:xfrm>
        </p:spPr>
        <p:txBody>
          <a:bodyPr/>
          <a:lstStyle/>
          <a:p>
            <a:pPr eaLnBrk="1" hangingPunct="1"/>
            <a:r>
              <a:rPr lang="en-US" altLang="zh-CN" sz="3600" b="1" smtClean="0">
                <a:latin typeface="Times New Roman" pitchFamily="18" charset="0"/>
                <a:ea typeface="楷体_GB2312"/>
                <a:cs typeface="Times New Roman" pitchFamily="18" charset="0"/>
                <a:sym typeface="Mathematica1"/>
              </a:rPr>
              <a:t>II . Standard Candle of </a:t>
            </a:r>
            <a:r>
              <a:rPr lang="en-US" altLang="zh-CN" sz="3600" b="1" smtClean="0">
                <a:solidFill>
                  <a:srgbClr val="10253F"/>
                </a:solidFill>
                <a:latin typeface="Times New Roman" pitchFamily="18" charset="0"/>
                <a:ea typeface="楷体_GB2312"/>
                <a:cs typeface="Times New Roman" pitchFamily="18" charset="0"/>
              </a:rPr>
              <a:t>SNIa is rejected </a:t>
            </a:r>
            <a:br>
              <a:rPr lang="en-US" altLang="zh-CN" sz="3600" b="1" smtClean="0">
                <a:solidFill>
                  <a:srgbClr val="10253F"/>
                </a:solidFill>
                <a:latin typeface="Times New Roman" pitchFamily="18" charset="0"/>
                <a:ea typeface="楷体_GB2312"/>
                <a:cs typeface="Times New Roman" pitchFamily="18" charset="0"/>
              </a:rPr>
            </a:br>
            <a:r>
              <a:rPr lang="en-US" altLang="zh-CN" sz="3600" b="1" smtClean="0">
                <a:solidFill>
                  <a:srgbClr val="10253F"/>
                </a:solidFill>
                <a:latin typeface="Times New Roman" pitchFamily="18" charset="0"/>
                <a:ea typeface="楷体_GB2312"/>
                <a:cs typeface="Times New Roman" pitchFamily="18" charset="0"/>
              </a:rPr>
              <a:t>by Recent progress of researches on SNIa</a:t>
            </a:r>
            <a:endParaRPr lang="zh-CN" altLang="en-US" sz="3600" smtClean="0">
              <a:latin typeface="Times New Roman" pitchFamily="18" charset="0"/>
              <a:ea typeface="楷体_GB2312"/>
              <a:cs typeface="Times New Roman" pitchFamily="18" charset="0"/>
            </a:endParaRPr>
          </a:p>
        </p:txBody>
      </p:sp>
      <p:sp>
        <p:nvSpPr>
          <p:cNvPr id="11267" name="内容占位符 2"/>
          <p:cNvSpPr>
            <a:spLocks noGrp="1"/>
          </p:cNvSpPr>
          <p:nvPr>
            <p:ph idx="1"/>
          </p:nvPr>
        </p:nvSpPr>
        <p:spPr>
          <a:xfrm>
            <a:off x="15875" y="2492375"/>
            <a:ext cx="9037638" cy="4105275"/>
          </a:xfrm>
        </p:spPr>
        <p:txBody>
          <a:bodyPr/>
          <a:lstStyle/>
          <a:p>
            <a:pPr marL="457200" indent="-457200" eaLnBrk="1" hangingPunct="1">
              <a:lnSpc>
                <a:spcPct val="80000"/>
              </a:lnSpc>
              <a:buFont typeface="Arial" pitchFamily="34" charset="0"/>
              <a:buAutoNum type="arabicPeriod"/>
            </a:pPr>
            <a:r>
              <a:rPr lang="en-US" altLang="zh-CN" sz="2400" smtClean="0">
                <a:latin typeface="Times New Roman" pitchFamily="18" charset="0"/>
                <a:cs typeface="Times New Roman" pitchFamily="18" charset="0"/>
              </a:rPr>
              <a:t>The Progenitor of SN Ia  </a:t>
            </a:r>
            <a:r>
              <a:rPr lang="en-US" altLang="zh-CN" sz="2400" smtClean="0">
                <a:latin typeface="Times New Roman" pitchFamily="18" charset="0"/>
                <a:ea typeface="楷体" pitchFamily="49" charset="-122"/>
                <a:cs typeface="Times New Roman" pitchFamily="18" charset="0"/>
              </a:rPr>
              <a:t>Tycho(1572) has not been found up to now.</a:t>
            </a:r>
          </a:p>
          <a:p>
            <a:pPr marL="457200" indent="-457200" eaLnBrk="1" hangingPunct="1">
              <a:lnSpc>
                <a:spcPct val="80000"/>
              </a:lnSpc>
              <a:buFont typeface="Arial" pitchFamily="34" charset="0"/>
              <a:buNone/>
            </a:pPr>
            <a:r>
              <a:rPr lang="en-US" altLang="zh-CN" sz="2400" smtClean="0">
                <a:latin typeface="Times New Roman" pitchFamily="18" charset="0"/>
                <a:ea typeface="楷体" pitchFamily="49" charset="-122"/>
                <a:cs typeface="Times New Roman" pitchFamily="18" charset="0"/>
              </a:rPr>
              <a:t>2. </a:t>
            </a:r>
            <a:r>
              <a:rPr lang="en-US" altLang="zh-CN" sz="2400" smtClean="0">
                <a:solidFill>
                  <a:srgbClr val="10253F"/>
                </a:solidFill>
                <a:latin typeface="Times New Roman" pitchFamily="18" charset="0"/>
                <a:ea typeface="楷体" pitchFamily="49" charset="-122"/>
                <a:cs typeface="Times New Roman" pitchFamily="18" charset="0"/>
              </a:rPr>
              <a:t>The total mass of the remnant  of SNIa</a:t>
            </a:r>
            <a:r>
              <a:rPr lang="en-US" altLang="zh-CN" sz="2400" smtClean="0">
                <a:latin typeface="Times New Roman" pitchFamily="18" charset="0"/>
                <a:ea typeface="楷体" pitchFamily="49" charset="-122"/>
                <a:cs typeface="Times New Roman" pitchFamily="18" charset="0"/>
              </a:rPr>
              <a:t> Tycho(1572)</a:t>
            </a:r>
          </a:p>
          <a:p>
            <a:pPr marL="457200" indent="-457200" eaLnBrk="1" hangingPunct="1">
              <a:lnSpc>
                <a:spcPct val="80000"/>
              </a:lnSpc>
              <a:buFont typeface="Arial" pitchFamily="34" charset="0"/>
              <a:buNone/>
            </a:pPr>
            <a:r>
              <a:rPr lang="en-US" altLang="zh-CN" sz="2400" smtClean="0">
                <a:solidFill>
                  <a:srgbClr val="10253F"/>
                </a:solidFill>
                <a:latin typeface="Times New Roman" pitchFamily="18" charset="0"/>
                <a:ea typeface="楷体" pitchFamily="49" charset="-122"/>
                <a:cs typeface="Times New Roman" pitchFamily="18" charset="0"/>
              </a:rPr>
              <a:t>     m</a:t>
            </a:r>
            <a:r>
              <a:rPr lang="en-US" altLang="zh-CN" sz="2400" baseline="-25000" smtClean="0">
                <a:solidFill>
                  <a:srgbClr val="10253F"/>
                </a:solidFill>
                <a:latin typeface="Times New Roman" pitchFamily="18" charset="0"/>
                <a:ea typeface="楷体" pitchFamily="49" charset="-122"/>
                <a:cs typeface="Times New Roman" pitchFamily="18" charset="0"/>
              </a:rPr>
              <a:t>SNR</a:t>
            </a:r>
            <a:r>
              <a:rPr lang="en-US" altLang="zh-CN" sz="2400" smtClean="0">
                <a:solidFill>
                  <a:srgbClr val="10253F"/>
                </a:solidFill>
                <a:latin typeface="Times New Roman" pitchFamily="18" charset="0"/>
                <a:ea typeface="楷体" pitchFamily="49" charset="-122"/>
                <a:cs typeface="Times New Roman" pitchFamily="18" charset="0"/>
              </a:rPr>
              <a:t> &gt;1.8 m</a:t>
            </a:r>
            <a:r>
              <a:rPr lang="en-US" altLang="zh-CN" sz="2400" baseline="-25000" smtClean="0">
                <a:solidFill>
                  <a:srgbClr val="10253F"/>
                </a:solidFill>
                <a:latin typeface="Times New Roman" pitchFamily="18" charset="0"/>
                <a:ea typeface="楷体" pitchFamily="49" charset="-122"/>
                <a:cs typeface="Times New Roman" pitchFamily="18" charset="0"/>
              </a:rPr>
              <a:t>Sun</a:t>
            </a:r>
            <a:r>
              <a:rPr lang="en-US" altLang="zh-CN" sz="2400" smtClean="0">
                <a:solidFill>
                  <a:srgbClr val="10253F"/>
                </a:solidFill>
                <a:latin typeface="Times New Roman" pitchFamily="18" charset="0"/>
                <a:ea typeface="楷体" pitchFamily="49" charset="-122"/>
                <a:cs typeface="Times New Roman" pitchFamily="18" charset="0"/>
              </a:rPr>
              <a:t> </a:t>
            </a:r>
          </a:p>
          <a:p>
            <a:pPr marL="457200" indent="-457200" eaLnBrk="1" hangingPunct="1">
              <a:lnSpc>
                <a:spcPct val="80000"/>
              </a:lnSpc>
              <a:buFont typeface="Arial" pitchFamily="34" charset="0"/>
              <a:buNone/>
            </a:pPr>
            <a:r>
              <a:rPr lang="en-US" altLang="zh-CN" sz="2400" smtClean="0">
                <a:solidFill>
                  <a:srgbClr val="10253F"/>
                </a:solidFill>
                <a:latin typeface="Times New Roman" pitchFamily="18" charset="0"/>
                <a:ea typeface="楷体" pitchFamily="49" charset="-122"/>
                <a:cs typeface="Times New Roman" pitchFamily="18" charset="0"/>
              </a:rPr>
              <a:t> rather than   m</a:t>
            </a:r>
            <a:r>
              <a:rPr lang="en-US" altLang="zh-CN" sz="2400" baseline="-25000" smtClean="0">
                <a:solidFill>
                  <a:srgbClr val="10253F"/>
                </a:solidFill>
                <a:latin typeface="Times New Roman" pitchFamily="18" charset="0"/>
                <a:ea typeface="楷体" pitchFamily="49" charset="-122"/>
                <a:cs typeface="Times New Roman" pitchFamily="18" charset="0"/>
              </a:rPr>
              <a:t>SNR</a:t>
            </a:r>
            <a:r>
              <a:rPr lang="en-US" altLang="zh-CN" sz="2400" smtClean="0">
                <a:solidFill>
                  <a:srgbClr val="10253F"/>
                </a:solidFill>
                <a:latin typeface="Times New Roman" pitchFamily="18" charset="0"/>
                <a:ea typeface="楷体" pitchFamily="49" charset="-122"/>
                <a:cs typeface="Times New Roman" pitchFamily="18" charset="0"/>
              </a:rPr>
              <a:t> &lt;1.4 m</a:t>
            </a:r>
            <a:r>
              <a:rPr lang="en-US" altLang="zh-CN" sz="2400" baseline="-25000" smtClean="0">
                <a:solidFill>
                  <a:srgbClr val="10253F"/>
                </a:solidFill>
                <a:latin typeface="Times New Roman" pitchFamily="18" charset="0"/>
                <a:ea typeface="楷体" pitchFamily="49" charset="-122"/>
                <a:cs typeface="Times New Roman" pitchFamily="18" charset="0"/>
              </a:rPr>
              <a:t>Sun</a:t>
            </a:r>
            <a:r>
              <a:rPr lang="en-US" altLang="zh-CN" sz="2400" smtClean="0">
                <a:solidFill>
                  <a:srgbClr val="10253F"/>
                </a:solidFill>
                <a:latin typeface="Times New Roman" pitchFamily="18" charset="0"/>
                <a:ea typeface="楷体" pitchFamily="49" charset="-122"/>
                <a:cs typeface="Times New Roman" pitchFamily="18" charset="0"/>
              </a:rPr>
              <a:t>  (</a:t>
            </a:r>
            <a:r>
              <a:rPr lang="en-US" altLang="zh-CN" sz="2400" smtClean="0">
                <a:latin typeface="Times New Roman" pitchFamily="18" charset="0"/>
                <a:ea typeface="楷体_GB2312"/>
                <a:cs typeface="Times New Roman" pitchFamily="18" charset="0"/>
                <a:sym typeface="Mathematica1"/>
              </a:rPr>
              <a:t>Chandrashkar critical  mass )</a:t>
            </a:r>
          </a:p>
          <a:p>
            <a:pPr marL="457200" indent="-457200" eaLnBrk="1" hangingPunct="1">
              <a:lnSpc>
                <a:spcPct val="80000"/>
              </a:lnSpc>
              <a:buFont typeface="Arial" pitchFamily="34" charset="0"/>
              <a:buNone/>
            </a:pPr>
            <a:r>
              <a:rPr lang="en-US" altLang="zh-CN" sz="2400" smtClean="0">
                <a:latin typeface="Times New Roman" pitchFamily="18" charset="0"/>
                <a:ea typeface="楷体_GB2312"/>
                <a:cs typeface="Times New Roman" pitchFamily="18" charset="0"/>
                <a:sym typeface="Mathematica1"/>
              </a:rPr>
              <a:t>→   “Standard Picture of SNIa Explosion” is rejected.</a:t>
            </a:r>
          </a:p>
          <a:p>
            <a:pPr marL="457200" indent="-457200" eaLnBrk="1" hangingPunct="1">
              <a:lnSpc>
                <a:spcPct val="80000"/>
              </a:lnSpc>
              <a:buFont typeface="Arial" pitchFamily="34" charset="0"/>
              <a:buNone/>
            </a:pPr>
            <a:r>
              <a:rPr lang="en-US" altLang="zh-CN" sz="2400" smtClean="0">
                <a:latin typeface="Times New Roman" pitchFamily="18" charset="0"/>
                <a:ea typeface="楷体_GB2312"/>
                <a:cs typeface="Times New Roman" pitchFamily="18" charset="0"/>
                <a:sym typeface="Mathematica1"/>
              </a:rPr>
              <a:t> </a:t>
            </a:r>
            <a:r>
              <a:rPr lang="en-US" altLang="zh-CN" sz="2400" b="1" smtClean="0">
                <a:latin typeface="Times New Roman" pitchFamily="18" charset="0"/>
                <a:ea typeface="楷体_GB2312"/>
                <a:cs typeface="Times New Roman" pitchFamily="18" charset="0"/>
                <a:sym typeface="Mathematica1"/>
              </a:rPr>
              <a:t>→   The physical basis of both </a:t>
            </a:r>
            <a:r>
              <a:rPr lang="en-US" altLang="zh-CN" sz="2400" b="1" smtClean="0">
                <a:latin typeface="Times New Roman" pitchFamily="18" charset="0"/>
                <a:ea typeface="楷体" pitchFamily="49" charset="-122"/>
                <a:cs typeface="Times New Roman" pitchFamily="18" charset="0"/>
              </a:rPr>
              <a:t>Philips relation  and </a:t>
            </a:r>
          </a:p>
          <a:p>
            <a:pPr marL="457200" indent="-457200" eaLnBrk="1" hangingPunct="1">
              <a:lnSpc>
                <a:spcPct val="80000"/>
              </a:lnSpc>
              <a:buFont typeface="Arial" pitchFamily="34" charset="0"/>
              <a:buNone/>
            </a:pPr>
            <a:r>
              <a:rPr lang="en-US" altLang="zh-CN" sz="2400" b="1" smtClean="0">
                <a:latin typeface="Times New Roman" pitchFamily="18" charset="0"/>
                <a:ea typeface="楷体" pitchFamily="49" charset="-122"/>
                <a:cs typeface="Times New Roman" pitchFamily="18" charset="0"/>
              </a:rPr>
              <a:t>       advanced Philips way </a:t>
            </a:r>
            <a:r>
              <a:rPr lang="en-US" altLang="zh-CN" sz="2400" b="1" smtClean="0">
                <a:latin typeface="Times New Roman" pitchFamily="18" charset="0"/>
                <a:ea typeface="楷体" pitchFamily="49" charset="-122"/>
                <a:cs typeface="Times New Roman" pitchFamily="18" charset="0"/>
                <a:sym typeface="Mathematica1"/>
              </a:rPr>
              <a:t>are lost.</a:t>
            </a:r>
            <a:endParaRPr lang="en-US" altLang="zh-CN" sz="2400" b="1" smtClean="0">
              <a:solidFill>
                <a:srgbClr val="10253F"/>
              </a:solidFill>
              <a:latin typeface="Times New Roman" pitchFamily="18" charset="0"/>
              <a:ea typeface="楷体" pitchFamily="49" charset="-122"/>
              <a:cs typeface="Times New Roman" pitchFamily="18" charset="0"/>
            </a:endParaRPr>
          </a:p>
          <a:p>
            <a:pPr marL="457200" indent="-457200" eaLnBrk="1" hangingPunct="1">
              <a:lnSpc>
                <a:spcPct val="80000"/>
              </a:lnSpc>
              <a:buFontTx/>
              <a:buNone/>
            </a:pPr>
            <a:r>
              <a:rPr lang="en-US" altLang="zh-CN" sz="2400" smtClean="0">
                <a:solidFill>
                  <a:srgbClr val="10253F"/>
                </a:solidFill>
                <a:latin typeface="Times New Roman" pitchFamily="18" charset="0"/>
                <a:ea typeface="楷体" pitchFamily="49" charset="-122"/>
                <a:cs typeface="Times New Roman" pitchFamily="18" charset="0"/>
              </a:rPr>
              <a:t> </a:t>
            </a:r>
            <a:r>
              <a:rPr lang="en-US" altLang="zh-CN" sz="2400" b="1" smtClean="0">
                <a:latin typeface="Times New Roman" pitchFamily="18" charset="0"/>
                <a:ea typeface="楷体" pitchFamily="49" charset="-122"/>
                <a:cs typeface="Times New Roman" pitchFamily="18" charset="0"/>
                <a:sym typeface="Mathematica1"/>
              </a:rPr>
              <a:t>The Standard candle of SNIa   is only an assumption  on theory without physical basis .</a:t>
            </a:r>
          </a:p>
          <a:p>
            <a:pPr marL="457200" indent="-457200" eaLnBrk="1" hangingPunct="1">
              <a:lnSpc>
                <a:spcPct val="80000"/>
              </a:lnSpc>
              <a:buFontTx/>
              <a:buNone/>
            </a:pPr>
            <a:r>
              <a:rPr lang="en-US" altLang="zh-CN" sz="2400" b="1" smtClean="0">
                <a:latin typeface="Times New Roman" pitchFamily="18" charset="0"/>
                <a:ea typeface="楷体" pitchFamily="49" charset="-122"/>
                <a:cs typeface="Times New Roman" pitchFamily="18" charset="0"/>
                <a:sym typeface="Mathematica1"/>
              </a:rPr>
              <a:t>   i.e. No physics.</a:t>
            </a:r>
          </a:p>
        </p:txBody>
      </p:sp>
    </p:spTree>
    <p:extLst>
      <p:ext uri="{BB962C8B-B14F-4D97-AF65-F5344CB8AC3E}">
        <p14:creationId xmlns:p14="http://schemas.microsoft.com/office/powerpoint/2010/main" val="464856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1469</TotalTime>
  <Words>3114</Words>
  <Application>Microsoft Office PowerPoint</Application>
  <PresentationFormat>全屏显示(4:3)</PresentationFormat>
  <Paragraphs>220</Paragraphs>
  <Slides>35</Slides>
  <Notes>0</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35</vt:i4>
      </vt:variant>
    </vt:vector>
  </HeadingPairs>
  <TitlesOfParts>
    <vt:vector size="38" baseType="lpstr">
      <vt:lpstr>Office 主题​​</vt:lpstr>
      <vt:lpstr>Origin50.Graph</vt:lpstr>
      <vt:lpstr>公式</vt:lpstr>
      <vt:lpstr>“宇宙加速膨胀问题”全面质疑           </vt:lpstr>
      <vt:lpstr>PowerPoint 演示文稿</vt:lpstr>
      <vt:lpstr>SNIa 作为探 测遥远星系距离的距离标(宇宙学意义) </vt:lpstr>
      <vt:lpstr>多级经验关系式(模型)   从某些观测量来估算SNIa的极大光度</vt:lpstr>
      <vt:lpstr>SNIa光极大光度同颜色(色指数)的统计关系</vt:lpstr>
      <vt:lpstr>续</vt:lpstr>
      <vt:lpstr>χ2 检验方法</vt:lpstr>
      <vt:lpstr>Accelerating expansion  of  the Universe</vt:lpstr>
      <vt:lpstr>II . Standard Candle of SNIa is rejected  by Recent progress of researches on SNIa</vt:lpstr>
      <vt:lpstr>Asymmetry explosion of SNIa</vt:lpstr>
      <vt:lpstr>PowerPoint 演示文稿</vt:lpstr>
      <vt:lpstr>III. Query on accelerating expansion  of  the Universe by error analyses for observation of SNIa</vt:lpstr>
      <vt:lpstr> </vt:lpstr>
      <vt:lpstr>PowerPoint 演示文稿</vt:lpstr>
      <vt:lpstr>李卫东最近的工作</vt:lpstr>
      <vt:lpstr> </vt:lpstr>
      <vt:lpstr> My idea </vt:lpstr>
      <vt:lpstr>The Statistic distribution of the absolute magnitude  at maximum luminosity  for  SNIa</vt:lpstr>
      <vt:lpstr>Averaged total error of the distance modulus of SNIa  </vt:lpstr>
      <vt:lpstr>Varies of (average) The observational error  of the distance modulus  with redshift of SNIa  (our metrord)</vt:lpstr>
      <vt:lpstr>The residual error for the distance modulus of  SNIa.  </vt:lpstr>
      <vt:lpstr>Conclusion</vt:lpstr>
      <vt:lpstr>造父变星距离标问题</vt:lpstr>
      <vt:lpstr>关于星系际消光问题</vt:lpstr>
      <vt:lpstr>“宇宙加速膨胀” 其它主要的(间接)观测证据</vt:lpstr>
      <vt:lpstr>PowerPoint 演示文稿</vt:lpstr>
      <vt:lpstr>宇宙微波背景温度各向异性的测定WMAP卫星观测结果(2003)</vt:lpstr>
      <vt:lpstr>地球的运动对于温度各向异性偏离量的贡献</vt:lpstr>
      <vt:lpstr>Synyaev-Zel’dovich效应</vt:lpstr>
      <vt:lpstr>宇宙微波背景原初各向异性的起源</vt:lpstr>
      <vt:lpstr>微波背景原初的各向异性涨落</vt:lpstr>
      <vt:lpstr>对于从宇宙微波背景辐射温度各向异性的观测分析 来确定“宇宙加速膨胀”中存在的问题</vt:lpstr>
      <vt:lpstr>Planck卫星观测的揭示的重要观测现象</vt:lpstr>
      <vt:lpstr>利用重子声振荡研究确定宇宙加速膨胀”问题</vt:lpstr>
      <vt:lpstr>最后结论</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“宇宙加速膨胀问题”全面质疑</dc:title>
  <dc:creator>sony</dc:creator>
  <cp:lastModifiedBy>sony</cp:lastModifiedBy>
  <cp:revision>27</cp:revision>
  <dcterms:created xsi:type="dcterms:W3CDTF">2013-11-11T02:08:12Z</dcterms:created>
  <dcterms:modified xsi:type="dcterms:W3CDTF">2013-11-13T12:39:09Z</dcterms:modified>
</cp:coreProperties>
</file>