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1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30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33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Masters/slideMaster2.xml" ContentType="application/vnd.openxmlformats-officedocument.presentationml.slideMaster+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33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tags/tag1.xml" ContentType="application/vnd.openxmlformats-officedocument.presentationml.tags+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theme/theme8.xml" ContentType="application/vnd.openxmlformats-officedocument.theme+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803" r:id="rId2"/>
    <p:sldMasterId id="2147483856" r:id="rId3"/>
    <p:sldMasterId id="2147483910" r:id="rId4"/>
    <p:sldMasterId id="2147483991" r:id="rId5"/>
    <p:sldMasterId id="2147484018" r:id="rId6"/>
    <p:sldMasterId id="2147484045" r:id="rId7"/>
    <p:sldMasterId id="2147484072" r:id="rId8"/>
    <p:sldMasterId id="2147484099" r:id="rId9"/>
    <p:sldMasterId id="2147484178" r:id="rId10"/>
    <p:sldMasterId id="2147484286" r:id="rId11"/>
  </p:sldMasterIdLst>
  <p:notesMasterIdLst>
    <p:notesMasterId r:id="rId45"/>
  </p:notesMasterIdLst>
  <p:handoutMasterIdLst>
    <p:handoutMasterId r:id="rId46"/>
  </p:handoutMasterIdLst>
  <p:sldIdLst>
    <p:sldId id="390" r:id="rId12"/>
    <p:sldId id="392" r:id="rId13"/>
    <p:sldId id="402" r:id="rId14"/>
    <p:sldId id="386" r:id="rId15"/>
    <p:sldId id="403" r:id="rId16"/>
    <p:sldId id="404" r:id="rId17"/>
    <p:sldId id="391" r:id="rId18"/>
    <p:sldId id="399" r:id="rId19"/>
    <p:sldId id="400" r:id="rId20"/>
    <p:sldId id="394" r:id="rId21"/>
    <p:sldId id="395" r:id="rId22"/>
    <p:sldId id="401" r:id="rId23"/>
    <p:sldId id="397" r:id="rId24"/>
    <p:sldId id="396" r:id="rId25"/>
    <p:sldId id="363" r:id="rId26"/>
    <p:sldId id="353" r:id="rId27"/>
    <p:sldId id="354" r:id="rId28"/>
    <p:sldId id="356" r:id="rId29"/>
    <p:sldId id="357" r:id="rId30"/>
    <p:sldId id="358" r:id="rId31"/>
    <p:sldId id="359" r:id="rId32"/>
    <p:sldId id="362" r:id="rId33"/>
    <p:sldId id="364" r:id="rId34"/>
    <p:sldId id="365" r:id="rId35"/>
    <p:sldId id="366" r:id="rId36"/>
    <p:sldId id="367" r:id="rId37"/>
    <p:sldId id="368" r:id="rId38"/>
    <p:sldId id="369" r:id="rId39"/>
    <p:sldId id="371" r:id="rId40"/>
    <p:sldId id="378" r:id="rId41"/>
    <p:sldId id="349" r:id="rId42"/>
    <p:sldId id="385" r:id="rId43"/>
    <p:sldId id="346" r:id="rId44"/>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7E7E7"/>
    <a:srgbClr val="49A942"/>
    <a:srgbClr val="73C167"/>
    <a:srgbClr val="4E917A"/>
    <a:srgbClr val="76AE99"/>
    <a:srgbClr val="005C42"/>
    <a:srgbClr val="9DC8BA"/>
    <a:srgbClr val="B5121B"/>
    <a:srgbClr val="A8D59D"/>
    <a:srgbClr val="FFC42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248" autoAdjust="0"/>
    <p:restoredTop sz="82131" autoAdjust="0"/>
  </p:normalViewPr>
  <p:slideViewPr>
    <p:cSldViewPr showGuides="1">
      <p:cViewPr varScale="1">
        <p:scale>
          <a:sx n="65" d="100"/>
          <a:sy n="65" d="100"/>
        </p:scale>
        <p:origin x="-1716" y="-108"/>
      </p:cViewPr>
      <p:guideLst>
        <p:guide orient="horz"/>
        <p:guide pos="5529"/>
        <p:guide pos="231"/>
      </p:guideLst>
    </p:cSldViewPr>
  </p:slideViewPr>
  <p:notesTextViewPr>
    <p:cViewPr>
      <p:scale>
        <a:sx n="100" d="100"/>
        <a:sy n="100" d="100"/>
      </p:scale>
      <p:origin x="0" y="0"/>
    </p:cViewPr>
  </p:notesTextViewPr>
  <p:sorterViewPr>
    <p:cViewPr>
      <p:scale>
        <a:sx n="100" d="100"/>
        <a:sy n="100" d="100"/>
      </p:scale>
      <p:origin x="0" y="4440"/>
    </p:cViewPr>
  </p:sorterViewPr>
  <p:notesViewPr>
    <p:cSldViewPr showGuides="1">
      <p:cViewPr>
        <p:scale>
          <a:sx n="100" d="100"/>
          <a:sy n="100" d="100"/>
        </p:scale>
        <p:origin x="-1782" y="216"/>
      </p:cViewPr>
      <p:guideLst>
        <p:guide orient="horz" pos="110"/>
        <p:guide pos="4188"/>
        <p:guide pos="18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3319922" y="8953500"/>
            <a:ext cx="310267" cy="215444"/>
          </a:xfrm>
          <a:prstGeom prst="rect">
            <a:avLst/>
          </a:prstGeom>
          <a:noFill/>
        </p:spPr>
        <p:txBody>
          <a:bodyPr wrap="none" rtlCol="0">
            <a:spAutoFit/>
          </a:bodyPr>
          <a:lstStyle/>
          <a:p>
            <a:pPr marL="0" marR="0" indent="0" algn="l" defTabSz="914400">
              <a:lnSpc>
                <a:spcPct val="100000"/>
              </a:lnSpc>
              <a:spcBef>
                <a:spcPts val="0"/>
              </a:spcBef>
              <a:spcAft>
                <a:spcPts val="0"/>
              </a:spcAft>
              <a:buNone/>
              <a:tabLst/>
            </a:pPr>
            <a:fld id="{214F65B6-1DED-4BB3-85B7-01A8FEA87DE0}" type="slidenum">
              <a:rPr lang="en-US" altLang="zh-CN" sz="800" b="0" i="0">
                <a:solidFill>
                  <a:schemeClr val="tx1"/>
                </a:solidFill>
                <a:latin typeface="MetaNormalLF-Roman"/>
                <a:ea typeface="+mn-ea"/>
                <a:cs typeface="Arial"/>
              </a:rPr>
              <a:pPr marL="0" marR="0" indent="0" algn="l" defTabSz="914400">
                <a:lnSpc>
                  <a:spcPct val="100000"/>
                </a:lnSpc>
                <a:spcBef>
                  <a:spcPts val="0"/>
                </a:spcBef>
                <a:spcAft>
                  <a:spcPts val="0"/>
                </a:spcAft>
                <a:buNone/>
                <a:tabLst/>
              </a:pPr>
              <a:t>‹#›</a:t>
            </a:fld>
            <a:endParaRPr lang="en-US" sz="800" dirty="0" smtClean="0">
              <a:latin typeface="MetaNormalLF-Roman"/>
              <a:cs typeface="Arial" pitchFamily="34" charset="0"/>
            </a:endParaRPr>
          </a:p>
        </p:txBody>
      </p:sp>
      <p:sp>
        <p:nvSpPr>
          <p:cNvPr id="6" name="TextBox 5"/>
          <p:cNvSpPr txBox="1"/>
          <p:nvPr/>
        </p:nvSpPr>
        <p:spPr>
          <a:xfrm>
            <a:off x="298997" y="174625"/>
            <a:ext cx="6348907" cy="377026"/>
          </a:xfrm>
          <a:prstGeom prst="rect">
            <a:avLst/>
          </a:prstGeom>
          <a:noFill/>
        </p:spPr>
        <p:txBody>
          <a:bodyPr wrap="square" lIns="0" tIns="0" rIns="182880" bIns="0" rtlCol="0">
            <a:spAutoFit/>
          </a:bodyPr>
          <a:lstStyle/>
          <a:p>
            <a:pPr marL="0" algn="ctr" defTabSz="914400">
              <a:buNone/>
            </a:pPr>
            <a:r>
              <a:rPr lang="zh-CN" sz="1400" b="0" i="0">
                <a:solidFill>
                  <a:schemeClr val="tx1"/>
                </a:solidFill>
                <a:latin typeface="Verdana"/>
                <a:ea typeface="+mn-ea"/>
                <a:cs typeface="Arial"/>
              </a:rPr>
              <a:t>借助 EMC Hadoop 解决方案，加速企业发展 </a:t>
            </a:r>
            <a:br>
              <a:rPr lang="zh-CN" sz="1400" b="0" i="0">
                <a:solidFill>
                  <a:schemeClr val="tx1"/>
                </a:solidFill>
                <a:latin typeface="Verdana"/>
                <a:ea typeface="+mn-ea"/>
                <a:cs typeface="Arial"/>
              </a:rPr>
            </a:br>
            <a:r>
              <a:rPr lang="zh-CN" sz="1050" b="0" i="0">
                <a:solidFill>
                  <a:schemeClr val="tx1"/>
                </a:solidFill>
                <a:latin typeface="Verdana"/>
                <a:ea typeface="+mn-ea"/>
                <a:cs typeface="Arial"/>
              </a:rPr>
              <a:t>2012 年 4 月</a:t>
            </a:r>
          </a:p>
        </p:txBody>
      </p:sp>
    </p:spTree>
    <p:extLst>
      <p:ext uri="{BB962C8B-B14F-4D97-AF65-F5344CB8AC3E}">
        <p14:creationId xmlns="" xmlns:p14="http://schemas.microsoft.com/office/powerpoint/2010/main" val="2533082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101850" y="692150"/>
            <a:ext cx="2800350" cy="21002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8997" y="2997200"/>
            <a:ext cx="6348907" cy="5842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3319922" y="8953500"/>
            <a:ext cx="310267" cy="215444"/>
          </a:xfrm>
          <a:prstGeom prst="rect">
            <a:avLst/>
          </a:prstGeom>
          <a:noFill/>
        </p:spPr>
        <p:txBody>
          <a:bodyPr wrap="none" rtlCol="0">
            <a:spAutoFit/>
          </a:bodyPr>
          <a:lstStyle/>
          <a:p>
            <a:pPr marL="0" marR="0" indent="0" algn="l" defTabSz="914400">
              <a:lnSpc>
                <a:spcPct val="100000"/>
              </a:lnSpc>
              <a:spcBef>
                <a:spcPts val="0"/>
              </a:spcBef>
              <a:spcAft>
                <a:spcPts val="0"/>
              </a:spcAft>
              <a:buNone/>
              <a:tabLst/>
            </a:pPr>
            <a:fld id="{214F65B6-1DED-4BB3-85B7-01A8FEA87DE0}" type="slidenum">
              <a:rPr lang="en-US" altLang="zh-CN" sz="800" b="0" i="0">
                <a:solidFill>
                  <a:schemeClr val="tx1"/>
                </a:solidFill>
                <a:latin typeface="MetaNormalLF-Roman"/>
                <a:ea typeface="+mn-ea"/>
                <a:cs typeface="Arial"/>
              </a:rPr>
              <a:pPr marL="0" marR="0" indent="0" algn="l" defTabSz="914400">
                <a:lnSpc>
                  <a:spcPct val="100000"/>
                </a:lnSpc>
                <a:spcBef>
                  <a:spcPts val="0"/>
                </a:spcBef>
                <a:spcAft>
                  <a:spcPts val="0"/>
                </a:spcAft>
                <a:buNone/>
                <a:tabLst/>
              </a:pPr>
              <a:t>‹#›</a:t>
            </a:fld>
            <a:endParaRPr lang="en-US" sz="800" dirty="0" smtClean="0">
              <a:latin typeface="MetaNormalLF-Roman"/>
              <a:cs typeface="Arial" pitchFamily="34" charset="0"/>
            </a:endParaRPr>
          </a:p>
        </p:txBody>
      </p:sp>
      <p:sp>
        <p:nvSpPr>
          <p:cNvPr id="7" name="TextBox 6"/>
          <p:cNvSpPr txBox="1"/>
          <p:nvPr/>
        </p:nvSpPr>
        <p:spPr>
          <a:xfrm>
            <a:off x="298997" y="174625"/>
            <a:ext cx="6348907" cy="369332"/>
          </a:xfrm>
          <a:prstGeom prst="rect">
            <a:avLst/>
          </a:prstGeom>
          <a:noFill/>
        </p:spPr>
        <p:txBody>
          <a:bodyPr wrap="square" lIns="0" tIns="0" rIns="0" bIns="0" rtlCol="0">
            <a:spAutoFit/>
          </a:bodyPr>
          <a:lstStyle/>
          <a:p>
            <a:pPr algn="ctr" defTabSz="914400">
              <a:buNone/>
            </a:pPr>
            <a:r>
              <a:rPr lang="zh-CN" sz="1400" b="0" i="0">
                <a:solidFill>
                  <a:schemeClr val="tx1"/>
                </a:solidFill>
                <a:latin typeface="Verdana"/>
                <a:ea typeface="+mn-ea"/>
                <a:cs typeface="Arial"/>
              </a:rPr>
              <a:t>借助 </a:t>
            </a:r>
            <a:r>
              <a:rPr lang="zh-CN" sz="1400" b="0" i="0" baseline="0">
                <a:solidFill>
                  <a:schemeClr val="tx1"/>
                </a:solidFill>
                <a:latin typeface="Verdana"/>
                <a:ea typeface="+mn-ea"/>
                <a:cs typeface="Arial"/>
              </a:rPr>
              <a:t>EMC</a:t>
            </a:r>
            <a:r>
              <a:rPr lang="zh-CN" sz="1400" b="0" i="0">
                <a:solidFill>
                  <a:schemeClr val="tx1"/>
                </a:solidFill>
                <a:latin typeface="Verdana"/>
                <a:ea typeface="+mn-ea"/>
                <a:cs typeface="Arial"/>
              </a:rPr>
              <a:t> Hadoop 解决方案，加速企业发展 </a:t>
            </a:r>
            <a:br>
              <a:rPr lang="zh-CN" sz="1400" b="0" i="0">
                <a:solidFill>
                  <a:schemeClr val="tx1"/>
                </a:solidFill>
                <a:latin typeface="Verdana"/>
                <a:ea typeface="+mn-ea"/>
                <a:cs typeface="Arial"/>
              </a:rPr>
            </a:br>
            <a:r>
              <a:rPr lang="zh-CN" sz="1400" b="0" i="0" baseline="0">
                <a:solidFill>
                  <a:schemeClr val="tx1"/>
                </a:solidFill>
                <a:latin typeface="Verdana"/>
                <a:ea typeface="+mn-ea"/>
                <a:cs typeface="Arial"/>
              </a:rPr>
              <a:t>2012 年 4 月</a:t>
            </a:r>
            <a:endParaRPr lang="en-US" sz="1000" i="0" dirty="0" smtClean="0">
              <a:latin typeface="+mj-lt"/>
              <a:cs typeface="Arial" pitchFamily="34" charset="0"/>
            </a:endParaRPr>
          </a:p>
        </p:txBody>
      </p:sp>
    </p:spTree>
    <p:extLst>
      <p:ext uri="{BB962C8B-B14F-4D97-AF65-F5344CB8AC3E}">
        <p14:creationId xmlns="" xmlns:p14="http://schemas.microsoft.com/office/powerpoint/2010/main" val="151376557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buFont typeface="Arial" pitchFamily="34" charset="0"/>
      <a:buNone/>
      <a:defRPr sz="1000" kern="1200">
        <a:solidFill>
          <a:schemeClr val="tx1"/>
        </a:solidFill>
        <a:latin typeface="+mn-lt"/>
        <a:ea typeface="+mn-ea"/>
        <a:cs typeface="Arial" pitchFamily="34" charset="0"/>
      </a:defRPr>
    </a:lvl1pPr>
    <a:lvl2pPr marL="400050" indent="-174625" algn="l" defTabSz="914400" rtl="0" eaLnBrk="1" latinLnBrk="0" hangingPunct="1">
      <a:spcBef>
        <a:spcPts val="600"/>
      </a:spcBef>
      <a:buFont typeface="Wingdings" pitchFamily="2" charset="2"/>
      <a:buChar char=""/>
      <a:defRPr sz="1000" kern="1200">
        <a:solidFill>
          <a:schemeClr val="tx1"/>
        </a:solidFill>
        <a:latin typeface="+mn-lt"/>
        <a:ea typeface="+mn-ea"/>
        <a:cs typeface="Arial" pitchFamily="34" charset="0"/>
      </a:defRPr>
    </a:lvl2pPr>
    <a:lvl3pPr marL="576263" indent="-176213" algn="l" defTabSz="914400" rtl="0" eaLnBrk="1" latinLnBrk="0" hangingPunct="1">
      <a:spcBef>
        <a:spcPts val="600"/>
      </a:spcBef>
      <a:buFont typeface="Verdana" pitchFamily="34" charset="0"/>
      <a:buChar char="–"/>
      <a:defRPr sz="1000" kern="1200">
        <a:solidFill>
          <a:schemeClr val="tx1"/>
        </a:solidFill>
        <a:latin typeface="+mn-lt"/>
        <a:ea typeface="+mn-ea"/>
        <a:cs typeface="Arial" pitchFamily="34" charset="0"/>
      </a:defRPr>
    </a:lvl3pPr>
    <a:lvl4pPr marL="801688" indent="-174625" algn="l" defTabSz="914400" rtl="0" eaLnBrk="1" latinLnBrk="0" hangingPunct="1">
      <a:spcBef>
        <a:spcPts val="600"/>
      </a:spcBef>
      <a:buFont typeface="Verdana" pitchFamily="34" charset="0"/>
      <a:buChar char="▪"/>
      <a:defRPr sz="1000" kern="1200">
        <a:solidFill>
          <a:schemeClr val="tx1"/>
        </a:solidFill>
        <a:latin typeface="+mn-lt"/>
        <a:ea typeface="+mn-ea"/>
        <a:cs typeface="Arial" pitchFamily="34" charset="0"/>
      </a:defRPr>
    </a:lvl4pPr>
    <a:lvl5pPr marL="1027113" indent="-225425" algn="l" defTabSz="914400" rtl="0" eaLnBrk="1" latinLnBrk="0" hangingPunct="1">
      <a:spcBef>
        <a:spcPts val="600"/>
      </a:spcBef>
      <a:buFont typeface="Verdana" pitchFamily="34" charset="0"/>
      <a:buChar char="—"/>
      <a:defRPr sz="10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rPr>
              <a:t>Here’s what we’re going to cover in today’s session:</a:t>
            </a:r>
          </a:p>
          <a:p>
            <a:pPr marL="171450" indent="-171450">
              <a:buFont typeface="Arial" pitchFamily="34" charset="0"/>
              <a:buChar char="•"/>
            </a:pPr>
            <a:r>
              <a:rPr lang="en-US" sz="1200" dirty="0" smtClean="0">
                <a:latin typeface="Arial" pitchFamily="34" charset="0"/>
              </a:rPr>
              <a:t>Walk through agenda</a:t>
            </a:r>
          </a:p>
          <a:p>
            <a:endParaRPr lang="en-US" dirty="0"/>
          </a:p>
        </p:txBody>
      </p:sp>
      <p:sp>
        <p:nvSpPr>
          <p:cNvPr id="4" name="Slide Number Placeholder 3"/>
          <p:cNvSpPr>
            <a:spLocks noGrp="1"/>
          </p:cNvSpPr>
          <p:nvPr>
            <p:ph type="sldNum" sz="quarter" idx="10"/>
          </p:nvPr>
        </p:nvSpPr>
        <p:spPr>
          <a:xfrm>
            <a:off x="3934969" y="8757589"/>
            <a:ext cx="3010323" cy="461010"/>
          </a:xfrm>
          <a:prstGeom prst="rect">
            <a:avLst/>
          </a:prstGeom>
        </p:spPr>
        <p:txBody>
          <a:bodyPr lIns="92366" tIns="46184" rIns="92366" bIns="46184"/>
          <a:lstStyle/>
          <a:p>
            <a:fld id="{C3102598-0D32-4B82-B7EF-C4D9838D3CB7}" type="slidenum">
              <a:rPr lang="en-US" smtClean="0">
                <a:solidFill>
                  <a:prstClr val="black"/>
                </a:solidFill>
                <a:latin typeface="Calibri"/>
              </a:rPr>
              <a:pPr/>
              <a:t>2</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Tree>
    <p:extLst>
      <p:ext uri="{BB962C8B-B14F-4D97-AF65-F5344CB8AC3E}">
        <p14:creationId xmlns="" xmlns:p14="http://schemas.microsoft.com/office/powerpoint/2010/main" val="335831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1850" y="692150"/>
            <a:ext cx="2800350" cy="2100263"/>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sz="1200" i="1" baseline="0" dirty="0" smtClean="0"/>
          </a:p>
          <a:p>
            <a:pPr marL="0" indent="0">
              <a:buFont typeface="Arial" pitchFamily="34" charset="0"/>
              <a:buNone/>
            </a:pPr>
            <a:r>
              <a:rPr lang="en-US" sz="1200" i="0" u="sng" baseline="0" dirty="0" smtClean="0"/>
              <a:t>&lt;To kick off the presentation&gt;:</a:t>
            </a:r>
          </a:p>
          <a:p>
            <a:pPr marL="171450" indent="-171450">
              <a:buFont typeface="Arial" pitchFamily="34" charset="0"/>
              <a:buChar char="•"/>
            </a:pPr>
            <a:r>
              <a:rPr lang="en-US" sz="1200" i="0" baseline="0" dirty="0" smtClean="0"/>
              <a:t>Welcome the audience + thank them for joining us</a:t>
            </a:r>
          </a:p>
          <a:p>
            <a:pPr marL="171450" indent="-171450">
              <a:buFont typeface="Arial" pitchFamily="34" charset="0"/>
              <a:buChar char="•"/>
            </a:pPr>
            <a:endParaRPr lang="en-US" i="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200" dirty="0">
                <a:latin typeface="Arial" pitchFamily="34" charset="0"/>
                <a:ea typeface="ＭＳ Ｐゴシック" charset="0"/>
                <a:cs typeface="Arial" pitchFamily="34" charset="0"/>
              </a:rPr>
              <a:t>&lt;This slide gives you the opportunity to </a:t>
            </a:r>
            <a:r>
              <a:rPr lang="en-US" sz="1200" dirty="0" smtClean="0">
                <a:latin typeface="Arial" pitchFamily="34" charset="0"/>
                <a:ea typeface="ＭＳ Ｐゴシック" charset="0"/>
                <a:cs typeface="Arial" pitchFamily="34" charset="0"/>
              </a:rPr>
              <a:t>remind </a:t>
            </a:r>
            <a:r>
              <a:rPr lang="en-US" sz="1200" dirty="0">
                <a:latin typeface="Arial" pitchFamily="34" charset="0"/>
                <a:ea typeface="ＭＳ Ｐゴシック" charset="0"/>
                <a:cs typeface="Arial" pitchFamily="34" charset="0"/>
              </a:rPr>
              <a:t>the audience </a:t>
            </a:r>
            <a:r>
              <a:rPr lang="en-US" sz="1200" dirty="0" smtClean="0">
                <a:latin typeface="Arial" pitchFamily="34" charset="0"/>
                <a:ea typeface="ＭＳ Ｐゴシック" charset="0"/>
              </a:rPr>
              <a:t>that “</a:t>
            </a:r>
            <a:r>
              <a:rPr lang="en-US" sz="1200" dirty="0" smtClean="0">
                <a:latin typeface="Arial" pitchFamily="34" charset="0"/>
                <a:ea typeface="ＭＳ Ｐゴシック" charset="0"/>
                <a:cs typeface="Arial" pitchFamily="34" charset="0"/>
              </a:rPr>
              <a:t>big data” is a huge topic of interest today (and with good reason).&gt;</a:t>
            </a:r>
            <a:endParaRPr lang="en-US" sz="1200" dirty="0">
              <a:latin typeface="Arial" pitchFamily="34" charset="0"/>
              <a:ea typeface="ＭＳ Ｐゴシック" charset="0"/>
              <a:cs typeface="Arial" pitchFamily="34" charset="0"/>
            </a:endParaRPr>
          </a:p>
          <a:p>
            <a:pPr eaLnBrk="1" hangingPunct="1"/>
            <a:endParaRPr lang="en-US" sz="1200" dirty="0">
              <a:latin typeface="Arial" pitchFamily="34" charset="0"/>
              <a:ea typeface="ＭＳ Ｐゴシック" charset="0"/>
              <a:cs typeface="Arial" pitchFamily="34" charset="0"/>
            </a:endParaRPr>
          </a:p>
          <a:p>
            <a:pPr marL="171450" indent="-171450" eaLnBrk="1" hangingPunct="1">
              <a:buFont typeface="Arial" pitchFamily="34" charset="0"/>
              <a:buChar char="•"/>
            </a:pPr>
            <a:r>
              <a:rPr lang="en-US" sz="1200" dirty="0" smtClean="0">
                <a:latin typeface="Arial" pitchFamily="34" charset="0"/>
                <a:ea typeface="ＭＳ Ｐゴシック" charset="0"/>
                <a:cs typeface="Arial" pitchFamily="34" charset="0"/>
              </a:rPr>
              <a:t>I’m sure you’ve seen some</a:t>
            </a:r>
            <a:r>
              <a:rPr lang="en-US" sz="1200" baseline="0" dirty="0" smtClean="0">
                <a:latin typeface="Arial" pitchFamily="34" charset="0"/>
                <a:ea typeface="ＭＳ Ｐゴシック" charset="0"/>
                <a:cs typeface="Arial" pitchFamily="34" charset="0"/>
              </a:rPr>
              <a:t> of the articles in the press about “Big Data”. </a:t>
            </a:r>
          </a:p>
          <a:p>
            <a:pPr marL="171450" indent="-171450" eaLnBrk="1" hangingPunct="1">
              <a:buFont typeface="Arial" pitchFamily="34" charset="0"/>
              <a:buChar char="•"/>
            </a:pPr>
            <a:r>
              <a:rPr lang="en-US" sz="1200" baseline="0" dirty="0" smtClean="0">
                <a:latin typeface="Arial" pitchFamily="34" charset="0"/>
                <a:ea typeface="ＭＳ Ｐゴシック" charset="0"/>
                <a:cs typeface="Arial" pitchFamily="34" charset="0"/>
              </a:rPr>
              <a:t>It seems as if e</a:t>
            </a:r>
            <a:r>
              <a:rPr lang="en-US" sz="1200" dirty="0" smtClean="0">
                <a:latin typeface="Arial" pitchFamily="34" charset="0"/>
                <a:ea typeface="ＭＳ Ｐゴシック" charset="0"/>
                <a:cs typeface="Arial" pitchFamily="34" charset="0"/>
              </a:rPr>
              <a:t>veryone </a:t>
            </a:r>
            <a:r>
              <a:rPr lang="en-US" sz="1200" dirty="0">
                <a:latin typeface="Arial" pitchFamily="34" charset="0"/>
                <a:ea typeface="ＭＳ Ｐゴシック" charset="0"/>
                <a:cs typeface="Arial" pitchFamily="34" charset="0"/>
              </a:rPr>
              <a:t>is talking about </a:t>
            </a:r>
            <a:r>
              <a:rPr lang="en-US" sz="1200" dirty="0" smtClean="0">
                <a:latin typeface="Arial" pitchFamily="34" charset="0"/>
                <a:ea typeface="ＭＳ Ｐゴシック" charset="0"/>
                <a:cs typeface="Arial" pitchFamily="34" charset="0"/>
              </a:rPr>
              <a:t>it. Some</a:t>
            </a:r>
            <a:r>
              <a:rPr lang="en-US" sz="1200" baseline="0" dirty="0" smtClean="0">
                <a:latin typeface="Arial" pitchFamily="34" charset="0"/>
                <a:ea typeface="ＭＳ Ｐゴシック" charset="0"/>
                <a:cs typeface="Arial" pitchFamily="34" charset="0"/>
              </a:rPr>
              <a:t> of you are probably living it today. </a:t>
            </a:r>
            <a:r>
              <a:rPr lang="en-US" sz="1200" dirty="0" smtClean="0">
                <a:latin typeface="Arial" pitchFamily="34" charset="0"/>
                <a:ea typeface="ＭＳ Ｐゴシック" charset="0"/>
                <a:cs typeface="Arial" pitchFamily="34" charset="0"/>
              </a:rPr>
              <a:t> </a:t>
            </a:r>
          </a:p>
          <a:p>
            <a:pPr marL="171450" indent="-171450" eaLnBrk="1" hangingPunct="1">
              <a:buFont typeface="Arial" pitchFamily="34" charset="0"/>
              <a:buChar char="•"/>
            </a:pPr>
            <a:r>
              <a:rPr lang="en-US" sz="1200" dirty="0" smtClean="0">
                <a:latin typeface="Arial" pitchFamily="34" charset="0"/>
                <a:ea typeface="ＭＳ Ｐゴシック" charset="0"/>
                <a:cs typeface="Arial" pitchFamily="34" charset="0"/>
              </a:rPr>
              <a:t>There’s lots of interest in</a:t>
            </a:r>
            <a:r>
              <a:rPr lang="en-US" sz="1200" baseline="0" dirty="0" smtClean="0">
                <a:latin typeface="Arial" pitchFamily="34" charset="0"/>
                <a:ea typeface="ＭＳ Ｐゴシック" charset="0"/>
                <a:cs typeface="Arial" pitchFamily="34" charset="0"/>
              </a:rPr>
              <a:t> it but many aren’t exactly sure about </a:t>
            </a:r>
            <a:r>
              <a:rPr lang="en-US" sz="1200" dirty="0" smtClean="0">
                <a:latin typeface="Arial" pitchFamily="34" charset="0"/>
                <a:ea typeface="ＭＳ Ｐゴシック" charset="0"/>
                <a:cs typeface="Arial" pitchFamily="34" charset="0"/>
              </a:rPr>
              <a:t>what </a:t>
            </a:r>
            <a:r>
              <a:rPr lang="en-US" sz="1200" dirty="0">
                <a:latin typeface="Arial" pitchFamily="34" charset="0"/>
                <a:ea typeface="ＭＳ Ｐゴシック" charset="0"/>
                <a:cs typeface="Arial" pitchFamily="34" charset="0"/>
              </a:rPr>
              <a:t>they </a:t>
            </a:r>
            <a:r>
              <a:rPr lang="en-US" sz="1200" dirty="0" smtClean="0">
                <a:latin typeface="Arial" pitchFamily="34" charset="0"/>
                <a:ea typeface="ＭＳ Ｐゴシック" charset="0"/>
                <a:cs typeface="Arial" pitchFamily="34" charset="0"/>
              </a:rPr>
              <a:t>should be doing about it</a:t>
            </a:r>
            <a:r>
              <a:rPr lang="en-US" sz="1200" dirty="0">
                <a:latin typeface="Arial" pitchFamily="34" charset="0"/>
                <a:ea typeface="ＭＳ Ｐゴシック" charset="0"/>
                <a:cs typeface="Arial" pitchFamily="34" charset="0"/>
              </a:rPr>
              <a:t>. </a:t>
            </a:r>
            <a:endParaRPr lang="en-US" sz="1200" dirty="0" smtClean="0">
              <a:latin typeface="Arial" pitchFamily="34" charset="0"/>
              <a:ea typeface="ＭＳ Ｐゴシック" charset="0"/>
              <a:cs typeface="Arial" pitchFamily="34" charset="0"/>
            </a:endParaRPr>
          </a:p>
          <a:p>
            <a:pPr marL="171450" indent="-171450" eaLnBrk="1" hangingPunct="1">
              <a:buFont typeface="Arial" pitchFamily="34" charset="0"/>
              <a:buChar char="•"/>
            </a:pPr>
            <a:r>
              <a:rPr lang="en-US" sz="1200" dirty="0" smtClean="0">
                <a:latin typeface="Arial" pitchFamily="34" charset="0"/>
                <a:ea typeface="ＭＳ Ｐゴシック" charset="0"/>
                <a:cs typeface="Arial" pitchFamily="34" charset="0"/>
              </a:rPr>
              <a:t>Big </a:t>
            </a:r>
            <a:r>
              <a:rPr lang="en-US" sz="1200" dirty="0">
                <a:latin typeface="Arial" pitchFamily="34" charset="0"/>
                <a:ea typeface="ＭＳ Ｐゴシック" charset="0"/>
                <a:cs typeface="Arial" pitchFamily="34" charset="0"/>
              </a:rPr>
              <a:t>Data has been recognized world over for </a:t>
            </a:r>
            <a:r>
              <a:rPr lang="en-US" sz="1200" dirty="0" smtClean="0">
                <a:latin typeface="Arial" pitchFamily="34" charset="0"/>
                <a:ea typeface="ＭＳ Ｐゴシック" charset="0"/>
                <a:cs typeface="Arial" pitchFamily="34" charset="0"/>
              </a:rPr>
              <a:t>the potential </a:t>
            </a:r>
            <a:r>
              <a:rPr lang="en-US" sz="1200" dirty="0">
                <a:latin typeface="Arial" pitchFamily="34" charset="0"/>
                <a:ea typeface="ＭＳ Ｐゴシック" charset="0"/>
                <a:cs typeface="Arial" pitchFamily="34" charset="0"/>
              </a:rPr>
              <a:t>impact it can have. </a:t>
            </a:r>
            <a:endParaRPr lang="en-US" sz="1200" dirty="0" smtClean="0">
              <a:latin typeface="Arial" pitchFamily="34" charset="0"/>
              <a:ea typeface="ＭＳ Ｐゴシック" charset="0"/>
              <a:cs typeface="Arial" pitchFamily="34" charset="0"/>
            </a:endParaRPr>
          </a:p>
          <a:p>
            <a:pPr marL="171450" indent="-171450" eaLnBrk="1" hangingPunct="1">
              <a:buFont typeface="Arial" pitchFamily="34" charset="0"/>
              <a:buChar char="•"/>
            </a:pPr>
            <a:r>
              <a:rPr lang="en-US" sz="1200" dirty="0" smtClean="0">
                <a:latin typeface="Arial" pitchFamily="34" charset="0"/>
                <a:ea typeface="ＭＳ Ｐゴシック" charset="0"/>
                <a:cs typeface="Arial" pitchFamily="34" charset="0"/>
              </a:rPr>
              <a:t>Gartner </a:t>
            </a:r>
            <a:r>
              <a:rPr lang="en-US" sz="1200" dirty="0">
                <a:latin typeface="Arial" pitchFamily="34" charset="0"/>
                <a:ea typeface="ＭＳ Ｐゴシック" charset="0"/>
                <a:cs typeface="Arial" pitchFamily="34" charset="0"/>
              </a:rPr>
              <a:t>has said that enterprise’s who embrace Big Data will outperform their peers </a:t>
            </a:r>
            <a:r>
              <a:rPr lang="en-US" sz="1200" dirty="0">
                <a:solidFill>
                  <a:srgbClr val="FFFFFF"/>
                </a:solidFill>
                <a:latin typeface="Arial" pitchFamily="34" charset="0"/>
                <a:ea typeface="ＭＳ Ｐゴシック" charset="0"/>
                <a:cs typeface="Arial" pitchFamily="34" charset="0"/>
              </a:rPr>
              <a:t>financially by 20%</a:t>
            </a:r>
            <a:r>
              <a:rPr lang="en-US" sz="1200" dirty="0">
                <a:latin typeface="Arial" pitchFamily="34" charset="0"/>
                <a:ea typeface="ＭＳ Ｐゴシック" charset="0"/>
                <a:cs typeface="Arial" pitchFamily="34" charset="0"/>
              </a:rPr>
              <a:t>.</a:t>
            </a:r>
          </a:p>
          <a:p>
            <a:pPr eaLnBrk="1" hangingPunct="1"/>
            <a:r>
              <a:rPr lang="en-US" sz="1200" dirty="0">
                <a:latin typeface="Arial" pitchFamily="34" charset="0"/>
                <a:ea typeface="ＭＳ Ｐゴシック" charset="0"/>
                <a:cs typeface="Arial" pitchFamily="34" charset="0"/>
              </a:rPr>
              <a:t>&lt;click&gt;</a:t>
            </a:r>
          </a:p>
          <a:p>
            <a:endParaRPr lang="en-US" dirty="0">
              <a:latin typeface="MetaNormalLF-Roman" charset="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200" dirty="0">
              <a:latin typeface="MetaNormalLF-Roman" charset="0"/>
              <a:ea typeface="ＭＳ Ｐゴシック" charset="0"/>
            </a:endParaRPr>
          </a:p>
          <a:p>
            <a:r>
              <a:rPr lang="en-US" sz="1200" dirty="0" smtClean="0">
                <a:latin typeface="MetaNormalLF-Roman" charset="0"/>
                <a:ea typeface="ＭＳ Ｐゴシック" charset="0"/>
              </a:rPr>
              <a:t>Make </a:t>
            </a:r>
            <a:r>
              <a:rPr lang="en-US" sz="1200" dirty="0">
                <a:latin typeface="MetaNormalLF-Roman" charset="0"/>
                <a:ea typeface="ＭＳ Ｐゴシック" charset="0"/>
              </a:rPr>
              <a:t>no mistake about it The Era of Big Data is </a:t>
            </a:r>
            <a:r>
              <a:rPr lang="en-US" sz="1200" dirty="0" smtClean="0">
                <a:latin typeface="MetaNormalLF-Roman" charset="0"/>
                <a:ea typeface="ＭＳ Ｐゴシック" charset="0"/>
              </a:rPr>
              <a:t>here</a:t>
            </a:r>
          </a:p>
          <a:p>
            <a:r>
              <a:rPr lang="en-US" sz="1200" dirty="0" smtClean="0">
                <a:latin typeface="MetaNormalLF-Roman" charset="0"/>
                <a:ea typeface="ＭＳ Ｐゴシック" charset="0"/>
              </a:rPr>
              <a:t>Now, let’s look at a few industry examples about how “Big Data” can impact businesses.</a:t>
            </a:r>
            <a:endParaRPr lang="en-US" sz="1200" dirty="0">
              <a:latin typeface="MetaNormalLF-Roman" charset="0"/>
              <a:ea typeface="ＭＳ Ｐゴシック" charset="0"/>
            </a:endParaRPr>
          </a:p>
          <a:p>
            <a:endParaRPr lang="en-US" sz="1200" dirty="0">
              <a:latin typeface="MetaNormalLF-Roman" charset="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endParaRPr lang="en-US" dirty="0" smtClean="0">
              <a:latin typeface="Arial" charset="0"/>
              <a:ea typeface="ＭＳ Ｐゴシック" charset="0"/>
              <a:cs typeface="ＭＳ Ｐゴシック" charset="0"/>
            </a:endParaRPr>
          </a:p>
          <a:p>
            <a:pPr marL="171450" indent="-171450">
              <a:buFont typeface="Arial" pitchFamily="34" charset="0"/>
              <a:buChar char="•"/>
            </a:pPr>
            <a:r>
              <a:rPr lang="en-US" dirty="0" smtClean="0">
                <a:latin typeface="Arial" charset="0"/>
                <a:ea typeface="ＭＳ Ｐゴシック" charset="0"/>
                <a:cs typeface="ＭＳ Ｐゴシック" charset="0"/>
              </a:rPr>
              <a:t>Now let’s look at ”</a:t>
            </a:r>
            <a:r>
              <a:rPr lang="en-US" dirty="0" err="1" smtClean="0">
                <a:latin typeface="Arial" charset="0"/>
                <a:ea typeface="ＭＳ Ｐゴシック" charset="0"/>
                <a:cs typeface="ＭＳ Ｐゴシック" charset="0"/>
              </a:rPr>
              <a:t>Hadoop</a:t>
            </a:r>
            <a:r>
              <a:rPr lang="en-US" dirty="0" smtClean="0">
                <a:latin typeface="Arial" charset="0"/>
                <a:ea typeface="ＭＳ Ｐゴシック" charset="0"/>
                <a:cs typeface="ＭＳ Ｐゴシック" charset="0"/>
              </a:rPr>
              <a:t>” and its</a:t>
            </a:r>
            <a:r>
              <a:rPr lang="en-US" baseline="0" dirty="0" smtClean="0">
                <a:latin typeface="Arial" charset="0"/>
                <a:ea typeface="ＭＳ Ｐゴシック" charset="0"/>
                <a:cs typeface="ＭＳ Ｐゴシック" charset="0"/>
              </a:rPr>
              <a:t> role on Big Data Analytics.</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dirty="0" smtClean="0"/>
              <a:t>To</a:t>
            </a:r>
            <a:r>
              <a:rPr lang="en-US" sz="1200" baseline="0" dirty="0" smtClean="0"/>
              <a:t> harness the full power of Big Data assets, “Big Data Analytics” are increasingly important</a:t>
            </a:r>
            <a:endParaRPr lang="en-US" sz="1200" dirty="0" smtClean="0"/>
          </a:p>
          <a:p>
            <a:pPr marL="171450" indent="-171450">
              <a:buFont typeface="Arial" pitchFamily="34" charset="0"/>
              <a:buChar char="•"/>
            </a:pPr>
            <a:r>
              <a:rPr lang="en-US" sz="1200" dirty="0" smtClean="0"/>
              <a:t>With “Big Data Analytics”, organizations can leverage</a:t>
            </a:r>
            <a:r>
              <a:rPr lang="en-US" sz="1200" baseline="0" dirty="0" smtClean="0"/>
              <a:t> their “Big Data” assets to uncover new, emerging trends and identify potential business opportunities.</a:t>
            </a:r>
          </a:p>
          <a:p>
            <a:pPr marL="171450" indent="-171450">
              <a:buFont typeface="Arial" pitchFamily="34" charset="0"/>
              <a:buChar char="•"/>
            </a:pPr>
            <a:r>
              <a:rPr lang="en-US" sz="1200" dirty="0" smtClean="0"/>
              <a:t>With</a:t>
            </a:r>
            <a:r>
              <a:rPr lang="en-US" sz="1200" baseline="0" dirty="0" smtClean="0"/>
              <a:t> these powerful tools, businesses can tap into their Big Data assets and potentially discover new ways to gain competitive advantages.</a:t>
            </a:r>
          </a:p>
          <a:p>
            <a:pPr marL="171450" indent="-171450">
              <a:buFont typeface="Arial" pitchFamily="34" charset="0"/>
              <a:buChar char="•"/>
            </a:pPr>
            <a:r>
              <a:rPr lang="en-US" sz="1200" baseline="0" dirty="0" smtClean="0"/>
              <a:t>In sum, these technologies help organizations become more agile and identify opportunities and respond faster</a:t>
            </a:r>
          </a:p>
          <a:p>
            <a:pPr marL="171450" indent="-171450">
              <a:buFont typeface="Arial" pitchFamily="34" charset="0"/>
              <a:buChar char="•"/>
            </a:pPr>
            <a:r>
              <a:rPr lang="en-US" sz="1200" dirty="0" smtClean="0"/>
              <a:t>Recent technology trends including the growth of the Internet have generated an immense and growing wave of “Big Data” that will require your  “Big</a:t>
            </a:r>
            <a:r>
              <a:rPr lang="en-US" sz="1200" baseline="0" dirty="0" smtClean="0"/>
              <a:t> Data” storage and analytics platforms to scale significantly to handle the volume, velocity and variety of this data.</a:t>
            </a:r>
            <a:endParaRPr lang="en-US" sz="1200" dirty="0" smtClean="0"/>
          </a:p>
          <a:p>
            <a:pPr marL="571500" lvl="1" indent="-171450">
              <a:buFont typeface="Arial" pitchFamily="34" charset="0"/>
              <a:buChar char="•"/>
            </a:pPr>
            <a:r>
              <a:rPr lang="en-US" sz="1200" dirty="0" smtClean="0"/>
              <a:t>To under score this</a:t>
            </a:r>
            <a:r>
              <a:rPr lang="en-US" sz="1200" baseline="0" dirty="0" smtClean="0"/>
              <a:t>, IDC recently projected that the amount of data managed by enterprises today will increase by 50x by 2020. </a:t>
            </a:r>
          </a:p>
          <a:p>
            <a:pPr marL="571500" lvl="1" indent="-171450">
              <a:buFont typeface="Arial" pitchFamily="34" charset="0"/>
              <a:buChar char="•"/>
            </a:pPr>
            <a:r>
              <a:rPr lang="en-US" sz="1200" baseline="0" dirty="0" smtClean="0"/>
              <a:t>In addition, 80% or more of this data will be “unstructured” , file-based data. </a:t>
            </a:r>
          </a:p>
          <a:p>
            <a:pPr marL="171450" lvl="0" indent="-171450">
              <a:buFont typeface="Arial" pitchFamily="34" charset="0"/>
              <a:buChar char="•"/>
            </a:pPr>
            <a:r>
              <a:rPr lang="en-US" sz="1200" dirty="0" smtClean="0"/>
              <a:t>With</a:t>
            </a:r>
            <a:r>
              <a:rPr lang="en-US" sz="1200" baseline="0" dirty="0" smtClean="0"/>
              <a:t> this as the backdrop, let’s look at the emergence of </a:t>
            </a:r>
            <a:r>
              <a:rPr lang="en-US" sz="1200" baseline="0" dirty="0" err="1" smtClean="0"/>
              <a:t>Hadoop</a:t>
            </a:r>
            <a:r>
              <a:rPr lang="en-US" sz="1200" baseline="0" dirty="0" smtClean="0"/>
              <a:t>.</a:t>
            </a:r>
            <a:endParaRPr lang="en-US" sz="1200" dirty="0" smtClean="0"/>
          </a:p>
          <a:p>
            <a:pPr marL="171450" lvl="0" indent="-171450">
              <a:buFont typeface="Arial" pitchFamily="34" charset="0"/>
              <a:buChar char="•"/>
            </a:pPr>
            <a:endParaRPr lang="en-US" sz="1200" dirty="0" smtClean="0"/>
          </a:p>
          <a:p>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sz="1200" dirty="0" smtClean="0"/>
          </a:p>
          <a:p>
            <a:pPr marL="171450" indent="-171450">
              <a:buFont typeface="Arial" pitchFamily="34" charset="0"/>
              <a:buChar char="•"/>
            </a:pPr>
            <a:r>
              <a:rPr lang="en-US" sz="1200" dirty="0" err="1" smtClean="0"/>
              <a:t>Hadoop</a:t>
            </a:r>
            <a:r>
              <a:rPr lang="en-US" sz="1200" dirty="0" smtClean="0"/>
              <a:t> was developed 5-6 years</a:t>
            </a:r>
            <a:r>
              <a:rPr lang="en-US" sz="1200" baseline="0" dirty="0" smtClean="0"/>
              <a:t> ago to specifically address the need for “Big Data Analytics” </a:t>
            </a:r>
          </a:p>
          <a:p>
            <a:pPr marL="171450" indent="-171450">
              <a:buFont typeface="Arial" pitchFamily="34" charset="0"/>
              <a:buChar char="•"/>
            </a:pPr>
            <a:r>
              <a:rPr lang="en-US" sz="1200" baseline="0" dirty="0" smtClean="0"/>
              <a:t>At the time, development for </a:t>
            </a:r>
            <a:r>
              <a:rPr lang="en-US" sz="1200" baseline="0" dirty="0" err="1" smtClean="0"/>
              <a:t>Hadoop</a:t>
            </a:r>
            <a:r>
              <a:rPr lang="en-US" sz="1200" baseline="0" dirty="0" smtClean="0"/>
              <a:t> was being driven by the big Internet companies like Yahoo! And Google who were amassing a huge amount of unstructured data and needed a new way to analyze it because traditional approaches couldn’t handle this new “Big Data” challenge.</a:t>
            </a:r>
          </a:p>
          <a:p>
            <a:pPr marL="171450" indent="-171450">
              <a:buFont typeface="Arial" pitchFamily="34" charset="0"/>
              <a:buChar char="•"/>
            </a:pPr>
            <a:r>
              <a:rPr lang="en-US" sz="1200" baseline="0" dirty="0" smtClean="0"/>
              <a:t>The development of </a:t>
            </a:r>
            <a:r>
              <a:rPr lang="en-US" sz="1200" baseline="0" dirty="0" err="1" smtClean="0"/>
              <a:t>Hadoop</a:t>
            </a:r>
            <a:r>
              <a:rPr lang="en-US" sz="1200" baseline="0" dirty="0" smtClean="0"/>
              <a:t> was pioneered by Doug Cutting, a former Yahoo! Engineer</a:t>
            </a:r>
          </a:p>
          <a:p>
            <a:pPr marL="171450" indent="-171450">
              <a:buFont typeface="Arial" pitchFamily="34" charset="0"/>
              <a:buChar char="•"/>
            </a:pPr>
            <a:r>
              <a:rPr lang="en-US" sz="1200" baseline="0" dirty="0" err="1" smtClean="0"/>
              <a:t>Hadoop</a:t>
            </a:r>
            <a:r>
              <a:rPr lang="en-US" sz="1200" baseline="0" dirty="0" smtClean="0"/>
              <a:t> consists of 2 key elements：</a:t>
            </a:r>
          </a:p>
          <a:p>
            <a:pPr marL="571500" lvl="1" indent="-171450">
              <a:buFont typeface="Arial" pitchFamily="34" charset="0"/>
              <a:buChar char="•"/>
            </a:pPr>
            <a:r>
              <a:rPr lang="en-US" sz="1200" baseline="0" dirty="0" smtClean="0"/>
              <a:t>The “</a:t>
            </a:r>
            <a:r>
              <a:rPr lang="en-US" sz="1200" baseline="0" dirty="0" err="1" smtClean="0"/>
              <a:t>Hadoop</a:t>
            </a:r>
            <a:r>
              <a:rPr lang="en-US" sz="1200" baseline="0" dirty="0" smtClean="0"/>
              <a:t> Distributed File System” (HDFS) while handles the storage component of the system</a:t>
            </a:r>
          </a:p>
          <a:p>
            <a:pPr marL="571500" lvl="1" indent="-171450">
              <a:buFont typeface="Arial" pitchFamily="34" charset="0"/>
              <a:buChar char="•"/>
            </a:pPr>
            <a:r>
              <a:rPr lang="en-US" sz="1200" baseline="0" dirty="0" err="1" smtClean="0"/>
              <a:t>MapReduce</a:t>
            </a:r>
            <a:r>
              <a:rPr lang="en-US" sz="1200" baseline="0" dirty="0" smtClean="0"/>
              <a:t> which handles the “compute” function</a:t>
            </a:r>
          </a:p>
          <a:p>
            <a:pPr marL="0" indent="0">
              <a:buFont typeface="Arial" pitchFamily="34" charset="0"/>
              <a:buNone/>
            </a:pPr>
            <a:endParaRPr lang="en-US" sz="1200" dirty="0" smtClean="0"/>
          </a:p>
          <a:p>
            <a:pPr marL="171450" indent="-171450">
              <a:buFont typeface="Arial" pitchFamily="34" charset="0"/>
              <a:buChar char="•"/>
            </a:pPr>
            <a:r>
              <a:rPr lang="en-US" sz="1200" dirty="0" smtClean="0"/>
              <a:t>Today,</a:t>
            </a:r>
            <a:r>
              <a:rPr lang="en-US" sz="1200" baseline="0" dirty="0" smtClean="0"/>
              <a:t> </a:t>
            </a:r>
            <a:r>
              <a:rPr lang="en-US" sz="1200" baseline="0" dirty="0" err="1" smtClean="0"/>
              <a:t>Hadoop</a:t>
            </a:r>
            <a:r>
              <a:rPr lang="en-US" sz="1200" baseline="0" dirty="0" smtClean="0"/>
              <a:t> is an ‘open-source’ initiative, very similar to Linux, and backed by a large, open source development community who collaborate on “Apache </a:t>
            </a:r>
            <a:r>
              <a:rPr lang="en-US" sz="1200" baseline="0" dirty="0" err="1" smtClean="0"/>
              <a:t>Hadoop</a:t>
            </a:r>
            <a:r>
              <a:rPr lang="en-US" sz="1200" baseline="0" dirty="0" smtClean="0"/>
              <a:t>”</a:t>
            </a:r>
          </a:p>
          <a:p>
            <a:pPr marL="571500" lvl="1" indent="-171450">
              <a:buFont typeface="Arial" pitchFamily="34" charset="0"/>
              <a:buChar char="•"/>
            </a:pPr>
            <a:r>
              <a:rPr lang="en-US" sz="1200" baseline="0" dirty="0" smtClean="0"/>
              <a:t>As with Linux, there are a number of approved or authorized Apache </a:t>
            </a:r>
            <a:r>
              <a:rPr lang="en-US" sz="1200" baseline="0" dirty="0" err="1" smtClean="0"/>
              <a:t>Hadoop</a:t>
            </a:r>
            <a:r>
              <a:rPr lang="en-US" sz="1200" baseline="0" dirty="0" smtClean="0"/>
              <a:t> distributions, including EMC </a:t>
            </a:r>
            <a:r>
              <a:rPr lang="en-US" sz="1200" baseline="0" dirty="0" err="1" smtClean="0"/>
              <a:t>Greenplum’s</a:t>
            </a:r>
            <a:r>
              <a:rPr lang="en-US" sz="1200" baseline="0" dirty="0" smtClean="0"/>
              <a:t> “</a:t>
            </a:r>
            <a:r>
              <a:rPr lang="en-US" sz="1200" baseline="0" dirty="0" err="1" smtClean="0"/>
              <a:t>Greenplum</a:t>
            </a:r>
            <a:r>
              <a:rPr lang="en-US" sz="1200" baseline="0" dirty="0" smtClean="0"/>
              <a:t> HD”. </a:t>
            </a:r>
            <a:endParaRPr lang="en-US" sz="1200" dirty="0" smtClean="0"/>
          </a:p>
          <a:p>
            <a:endParaRPr lang="en-US" sz="1200" dirty="0" smtClean="0"/>
          </a:p>
          <a:p>
            <a:r>
              <a:rPr lang="en-US" sz="1200" dirty="0" smtClean="0"/>
              <a:t>&lt;You</a:t>
            </a:r>
            <a:r>
              <a:rPr lang="en-US" sz="1200" baseline="0" dirty="0" smtClean="0"/>
              <a:t> may also want to note that “</a:t>
            </a:r>
            <a:r>
              <a:rPr lang="en-US" sz="1200" baseline="0" dirty="0" err="1" smtClean="0"/>
              <a:t>Hadoop</a:t>
            </a:r>
            <a:r>
              <a:rPr lang="en-US" sz="1200" baseline="0" dirty="0" smtClean="0"/>
              <a:t>” got it’s name from Doug Cutting’s son’s toy elephant. This also explains, the “elephant”  that is often depicted on materials relating to Apache </a:t>
            </a:r>
            <a:r>
              <a:rPr lang="en-US" sz="1200" baseline="0" dirty="0" err="1" smtClean="0"/>
              <a:t>Hadoop</a:t>
            </a:r>
            <a:r>
              <a:rPr lang="en-US" sz="1200" baseline="0" dirty="0" smtClean="0"/>
              <a:t>.&gt;</a:t>
            </a:r>
            <a:endParaRPr lang="en-US" sz="1200" dirty="0" smtClean="0"/>
          </a:p>
          <a:p>
            <a:endParaRPr lang="en-US" sz="1200" dirty="0" smtClean="0"/>
          </a:p>
          <a:p>
            <a:r>
              <a:rPr lang="en-US" sz="1200" dirty="0" smtClean="0"/>
              <a:t>Now</a:t>
            </a:r>
            <a:r>
              <a:rPr lang="en-US" sz="1200" baseline="0" dirty="0" smtClean="0"/>
              <a:t> let’s look at why </a:t>
            </a:r>
            <a:r>
              <a:rPr lang="en-US" sz="1200" baseline="0" dirty="0" err="1" smtClean="0"/>
              <a:t>hadoop</a:t>
            </a:r>
            <a:r>
              <a:rPr lang="en-US" sz="1200" baseline="0" dirty="0" smtClean="0"/>
              <a:t> is so important.</a:t>
            </a:r>
          </a:p>
          <a:p>
            <a:r>
              <a:rPr lang="zh-CN" altLang="en-US" sz="1200" dirty="0" smtClean="0"/>
              <a:t>近年来</a:t>
            </a:r>
            <a:r>
              <a:rPr lang="en-US" altLang="zh-CN" sz="1200" dirty="0" smtClean="0"/>
              <a:t>,</a:t>
            </a:r>
            <a:r>
              <a:rPr lang="zh-CN" altLang="en-US" sz="1200" dirty="0" smtClean="0"/>
              <a:t>随着天文数据也呈现爆炸式的增长</a:t>
            </a:r>
            <a:r>
              <a:rPr lang="en-US" altLang="zh-CN" sz="1200" dirty="0" smtClean="0"/>
              <a:t>,</a:t>
            </a:r>
            <a:r>
              <a:rPr lang="zh-CN" altLang="en-US" sz="1200" dirty="0" smtClean="0"/>
              <a:t>数据处理的流程越来越呈现出海量和并行化的特征</a:t>
            </a:r>
            <a:r>
              <a:rPr lang="en-US" altLang="zh-CN" sz="1200" dirty="0" smtClean="0"/>
              <a:t>,</a:t>
            </a:r>
            <a:r>
              <a:rPr lang="zh-CN" altLang="en-US" sz="1200" dirty="0" smtClean="0"/>
              <a:t>数据格式也出现非格式化和格式化的形式。加之数据处理的底层系统一般使用集群来搭建</a:t>
            </a:r>
            <a:r>
              <a:rPr lang="en-US" altLang="zh-CN" sz="1200" dirty="0" smtClean="0"/>
              <a:t>,</a:t>
            </a:r>
            <a:r>
              <a:rPr lang="zh-CN" altLang="en-US" sz="1200" dirty="0" smtClean="0"/>
              <a:t>在天文海量数据处理的问题上</a:t>
            </a:r>
            <a:r>
              <a:rPr lang="en-US" altLang="zh-CN" sz="1200" dirty="0" smtClean="0"/>
              <a:t>,</a:t>
            </a:r>
            <a:r>
              <a:rPr lang="zh-CN" altLang="en-US" sz="1200" dirty="0" smtClean="0"/>
              <a:t>空间计算的复杂性和数据量的大规模化使得传统的并行数据处理流程的实现方法如</a:t>
            </a:r>
            <a:r>
              <a:rPr lang="en-US" altLang="zh-CN" sz="1200" dirty="0" smtClean="0"/>
              <a:t>DBMS</a:t>
            </a:r>
            <a:r>
              <a:rPr lang="zh-CN" altLang="en-US" sz="1200" smtClean="0"/>
              <a:t>、网格计算等在性能和可扩展性的问题上难以满足天文应用的需求</a:t>
            </a:r>
            <a:endParaRPr lang="en-US" sz="1200" baseline="0" dirty="0" smtClean="0"/>
          </a:p>
          <a:p>
            <a:r>
              <a:rPr lang="en-US" altLang="zh-CN" sz="1200" dirty="0" err="1" smtClean="0"/>
              <a:t>MapReduce</a:t>
            </a:r>
            <a:r>
              <a:rPr lang="zh-CN" altLang="en-US" sz="1200" dirty="0" smtClean="0"/>
              <a:t>是一种简洁抽象的分布式计算模型。它不仅架构简单、免费开源、伸缩性强、可用性强以及有效支持数据密集型应用</a:t>
            </a:r>
            <a:r>
              <a:rPr lang="en-US" altLang="zh-CN" sz="1200" dirty="0" smtClean="0"/>
              <a:t>,</a:t>
            </a:r>
            <a:r>
              <a:rPr lang="zh-CN" altLang="en-US" sz="1200" dirty="0" smtClean="0"/>
              <a:t>而且它很好地解决了并行计算的负载均衡、数据分布、容错、资源分配和网络存储等方面的问题</a:t>
            </a:r>
            <a:r>
              <a:rPr lang="en-US" altLang="zh-CN" sz="1200" dirty="0" smtClean="0"/>
              <a:t>,</a:t>
            </a:r>
            <a:r>
              <a:rPr lang="zh-CN" altLang="en-US" sz="1200" dirty="0" smtClean="0"/>
              <a:t>使人们能轻松地操纵大规模的集群系统而无须考虑硬件细节</a:t>
            </a:r>
            <a:r>
              <a:rPr lang="en-US" altLang="zh-CN" sz="1200" dirty="0" smtClean="0"/>
              <a:t>,</a:t>
            </a:r>
            <a:r>
              <a:rPr lang="zh-CN" altLang="en-US" sz="1200" dirty="0" smtClean="0"/>
              <a:t>从而有效地提高了工作效率</a:t>
            </a:r>
            <a:endParaRPr lang="en-US" sz="1200" dirty="0" smtClean="0"/>
          </a:p>
          <a:p>
            <a:endParaRPr lang="en-US" sz="1200" dirty="0" smtClean="0"/>
          </a:p>
        </p:txBody>
      </p:sp>
    </p:spTree>
    <p:extLst>
      <p:ext uri="{BB962C8B-B14F-4D97-AF65-F5344CB8AC3E}">
        <p14:creationId xmlns="" xmlns:p14="http://schemas.microsoft.com/office/powerpoint/2010/main" val="591358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4" name="Notes Placeholder 2"/>
          <p:cNvSpPr>
            <a:spLocks noGrp="1"/>
          </p:cNvSpPr>
          <p:nvPr>
            <p:ph type="body" idx="1"/>
          </p:nvPr>
        </p:nvSpPr>
        <p:spPr/>
        <p:txBody>
          <a:bodyPr>
            <a:normAutofit/>
          </a:bodyPr>
          <a:lstStyle/>
          <a:p>
            <a:endParaRPr lang="en-US" dirty="0" smtClean="0"/>
          </a:p>
          <a:p>
            <a:pPr marL="171450" indent="-171450">
              <a:buFont typeface="Arial" pitchFamily="34" charset="0"/>
              <a:buChar char="•"/>
            </a:pPr>
            <a:r>
              <a:rPr kumimoji="0" lang="en-US" sz="12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One reason </a:t>
            </a:r>
            <a:r>
              <a:rPr kumimoji="0" lang="en-US" sz="12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2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has emerged as an important technology is because it is an innovative, Big Data analytics engine designed specifically for massively large data volumes. With it, organizations can greatly reduce the time required to derive valuable insight from an enterprise’s dataset. </a:t>
            </a:r>
          </a:p>
          <a:p>
            <a:pPr marL="171450" indent="-171450">
              <a:buFont typeface="Arial" pitchFamily="34" charset="0"/>
              <a:buChar char="•"/>
            </a:pPr>
            <a:r>
              <a:rPr kumimoji="0" lang="en-US" sz="12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By adopting </a:t>
            </a:r>
            <a:r>
              <a:rPr kumimoji="0" lang="en-US" sz="12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2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to store and analyze massive data volumes, enterprises are gaining an agile new platform to deliver new insights and identify new opportunities to accelerate their business.</a:t>
            </a:r>
          </a:p>
          <a:p>
            <a:pPr marL="171450" indent="-171450">
              <a:buFont typeface="Arial" pitchFamily="34" charset="0"/>
              <a:buChar char="•"/>
            </a:pPr>
            <a:r>
              <a:rPr kumimoji="0" lang="en-US" sz="12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2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has also been designed to tackle analytics for unstructured data. </a:t>
            </a:r>
          </a:p>
          <a:p>
            <a:pPr marL="571500" lvl="1" indent="-171450">
              <a:buFont typeface="Arial" pitchFamily="34" charset="0"/>
              <a:buChar char="•"/>
            </a:pPr>
            <a:r>
              <a:rPr kumimoji="0" lang="en-US" sz="12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This is significant because this is the dominant area of data growth projected for the foreseeable future.</a:t>
            </a:r>
          </a:p>
          <a:p>
            <a:pPr marL="571500" lvl="1" indent="-171450">
              <a:buFont typeface="Arial" pitchFamily="34" charset="0"/>
              <a:buChar char="•"/>
            </a:pPr>
            <a:endParaRPr kumimoji="0" lang="en-US" sz="1200" b="0" i="0" u="none" strike="noStrike" kern="1200" cap="none" spc="0" normalizeH="0" baseline="0" noProof="0" dirty="0" smtClean="0">
              <a:ln>
                <a:noFill/>
              </a:ln>
              <a:solidFill>
                <a:srgbClr val="000000"/>
              </a:solidFill>
              <a:effectLst/>
              <a:uLnTx/>
              <a:uFillTx/>
              <a:latin typeface="MetaNormalLF-Roman"/>
              <a:ea typeface="+mn-ea"/>
              <a:cs typeface="Arial" pitchFamily="34" charset="0"/>
            </a:endParaRPr>
          </a:p>
          <a:p>
            <a:pPr marL="171450" lvl="0" indent="-171450">
              <a:buFont typeface="Arial" pitchFamily="34" charset="0"/>
              <a:buChar char="•"/>
            </a:pPr>
            <a:r>
              <a:rPr kumimoji="0" lang="en-US" sz="12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Now let’s look at how the adoption of </a:t>
            </a:r>
            <a:r>
              <a:rPr kumimoji="0" lang="en-US" sz="12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2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is evolving.</a:t>
            </a:r>
            <a:endParaRPr lang="en-US" sz="1200" dirty="0" smtClean="0"/>
          </a:p>
          <a:p>
            <a:endParaRPr lang="en-US" sz="1200" dirty="0" smtClean="0"/>
          </a:p>
          <a:p>
            <a:endParaRPr 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It this section, we’re going to identify and describe the key technology challenges of </a:t>
            </a:r>
            <a:r>
              <a:rPr lang="en-US" dirty="0" err="1" smtClean="0">
                <a:latin typeface="Arial" charset="0"/>
                <a:ea typeface="ＭＳ Ｐゴシック" charset="0"/>
                <a:cs typeface="ＭＳ Ｐゴシック" charset="0"/>
              </a:rPr>
              <a:t>Hadoop</a:t>
            </a:r>
            <a:r>
              <a:rPr lang="en-US" dirty="0" smtClean="0">
                <a:latin typeface="Arial" charset="0"/>
                <a:ea typeface="ＭＳ Ｐゴシック" charset="0"/>
                <a:cs typeface="ＭＳ Ｐゴシック" charset="0"/>
              </a:rPr>
              <a:t>, especially when deployed using</a:t>
            </a:r>
            <a:r>
              <a:rPr lang="en-US" baseline="0" dirty="0" smtClean="0">
                <a:latin typeface="Arial" charset="0"/>
                <a:ea typeface="ＭＳ Ｐゴシック" charset="0"/>
                <a:cs typeface="ＭＳ Ｐゴシック" charset="0"/>
              </a:rPr>
              <a:t> direct-attached storage (DAS).</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itchFamily="34" charset="0"/>
              <a:buChar char="•"/>
            </a:pPr>
            <a:r>
              <a:rPr lang="en-US" dirty="0" smtClean="0"/>
              <a:t>One challenge associated with traditional deployments of </a:t>
            </a:r>
            <a:r>
              <a:rPr lang="en-US" dirty="0" err="1" smtClean="0"/>
              <a:t>Hadoop</a:t>
            </a:r>
            <a:r>
              <a:rPr lang="en-US" dirty="0" smtClean="0"/>
              <a:t>,</a:t>
            </a:r>
            <a:r>
              <a:rPr lang="en-US" baseline="0" dirty="0" smtClean="0"/>
              <a:t> is that it has largely been done on a dedicated infrastructure and not integrated with or connected to any other applications. In effect, a </a:t>
            </a:r>
            <a:r>
              <a:rPr lang="en-US" baseline="0" dirty="0" err="1" smtClean="0"/>
              <a:t>silo’d</a:t>
            </a:r>
            <a:r>
              <a:rPr lang="en-US" baseline="0" dirty="0" smtClean="0"/>
              <a:t> environment, often outside the realm of the IT team. This poses a number inefficiencies and risks.</a:t>
            </a:r>
            <a:endParaRPr lang="en-US" dirty="0" smtClean="0"/>
          </a:p>
          <a:p>
            <a:endParaRPr lang="en-US" sz="1200" dirty="0" smtClean="0"/>
          </a:p>
          <a:p>
            <a:pPr marL="171450" indent="-171450">
              <a:buFont typeface="Arial" pitchFamily="34" charset="0"/>
              <a:buChar char="•"/>
            </a:pPr>
            <a:endParaRPr lang="en-US" sz="1200" baseline="0" dirty="0" smtClean="0"/>
          </a:p>
          <a:p>
            <a:pPr marL="0" indent="0">
              <a:buFont typeface="Arial" pitchFamily="34" charset="0"/>
              <a:buNone/>
            </a:pPr>
            <a:r>
              <a:rPr lang="en-US" sz="1200" baseline="0" dirty="0" smtClean="0"/>
              <a:t>&lt;Click to next slide&gt;</a:t>
            </a:r>
            <a:endParaRPr lang="en-US" sz="1200" dirty="0"/>
          </a:p>
        </p:txBody>
      </p:sp>
    </p:spTree>
    <p:extLst>
      <p:ext uri="{BB962C8B-B14F-4D97-AF65-F5344CB8AC3E}">
        <p14:creationId xmlns="" xmlns:p14="http://schemas.microsoft.com/office/powerpoint/2010/main" val="225822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4" name="备注占位符 3"/>
          <p:cNvSpPr>
            <a:spLocks noGrp="1"/>
          </p:cNvSpPr>
          <p:nvPr>
            <p:ph type="body" sz="quarter" idx="10"/>
          </p:nvPr>
        </p:nvSpPr>
        <p:spPr/>
        <p:txBody>
          <a:bodyPr>
            <a:normAutofit/>
          </a:bodyPr>
          <a:lstStyle/>
          <a:p>
            <a:r>
              <a:rPr lang="en-US" altLang="zh-CN" dirty="0" smtClean="0"/>
              <a:t>Our core innovation and value to customers include:</a:t>
            </a:r>
          </a:p>
          <a:p>
            <a:pPr lvl="1"/>
            <a:r>
              <a:rPr lang="en-US" altLang="zh-CN" b="1" dirty="0" smtClean="0"/>
              <a:t>Scalability</a:t>
            </a:r>
            <a:r>
              <a:rPr lang="en-US" altLang="zh-CN" dirty="0" smtClean="0"/>
              <a:t> from a 3 node cluster to 144 nodes and to over 15PB In a single file system and single volume eliminating the management of multiple containers</a:t>
            </a:r>
          </a:p>
          <a:p>
            <a:pPr lvl="1"/>
            <a:r>
              <a:rPr lang="en-US" altLang="zh-CN" b="1" dirty="0" smtClean="0"/>
              <a:t>Performance </a:t>
            </a:r>
            <a:r>
              <a:rPr lang="en-US" altLang="zh-CN" dirty="0" smtClean="0"/>
              <a:t>that scales with capacity delivering over 100GB/s of throughput, with 1.6M IO/sec, </a:t>
            </a:r>
          </a:p>
          <a:p>
            <a:pPr lvl="1"/>
            <a:r>
              <a:rPr lang="en-US" altLang="zh-CN" b="1" dirty="0" smtClean="0"/>
              <a:t>Unmatched efficiency</a:t>
            </a:r>
            <a:r>
              <a:rPr lang="en-US" altLang="zh-CN" dirty="0" smtClean="0"/>
              <a:t> with over 80% utilization rates and automated storage </a:t>
            </a:r>
            <a:r>
              <a:rPr lang="en-US" altLang="zh-CN" dirty="0" err="1" smtClean="0"/>
              <a:t>tiering</a:t>
            </a:r>
            <a:r>
              <a:rPr lang="en-US" altLang="zh-CN" dirty="0" smtClean="0"/>
              <a:t> with </a:t>
            </a:r>
            <a:r>
              <a:rPr lang="en-US" altLang="zh-CN" dirty="0" err="1" smtClean="0"/>
              <a:t>Isilon</a:t>
            </a:r>
            <a:r>
              <a:rPr lang="en-US" altLang="zh-CN" dirty="0" smtClean="0"/>
              <a:t> </a:t>
            </a:r>
            <a:r>
              <a:rPr lang="en-US" altLang="zh-CN" dirty="0" err="1" smtClean="0"/>
              <a:t>SmartPools</a:t>
            </a:r>
            <a:endParaRPr lang="en-US" altLang="zh-CN" dirty="0" smtClean="0"/>
          </a:p>
          <a:p>
            <a:pPr lvl="1"/>
            <a:r>
              <a:rPr lang="en-US" altLang="zh-CN" b="1" dirty="0" smtClean="0"/>
              <a:t>Enterprise data protection</a:t>
            </a:r>
            <a:r>
              <a:rPr lang="en-US" altLang="zh-CN" dirty="0" smtClean="0"/>
              <a:t> with efficient data backup and protection, reliable disaster recovery and WORM data retention.</a:t>
            </a:r>
          </a:p>
          <a:p>
            <a:pPr lvl="1"/>
            <a:r>
              <a:rPr lang="en-US" altLang="zh-CN" b="1" dirty="0" smtClean="0"/>
              <a:t>Management simplicity </a:t>
            </a:r>
            <a:r>
              <a:rPr lang="en-US" altLang="zh-CN" dirty="0" smtClean="0"/>
              <a:t>makes it easy scale capacity and performance without incurring an increase to OPEX  all within a single file system, single volume, global namespace.</a:t>
            </a:r>
          </a:p>
          <a:p>
            <a:pPr lvl="1"/>
            <a:r>
              <a:rPr lang="en-US" altLang="zh-CN" b="1" dirty="0" smtClean="0"/>
              <a:t>Operational flexibility </a:t>
            </a:r>
            <a:r>
              <a:rPr lang="en-US" altLang="zh-CN" dirty="0" smtClean="0"/>
              <a:t>that includes integrated support for a wide range of industry-standard protocols including NFS, SMB, HTTP, FTP, </a:t>
            </a:r>
            <a:r>
              <a:rPr lang="en-US" altLang="zh-CN" dirty="0" err="1" smtClean="0"/>
              <a:t>iSCSI</a:t>
            </a:r>
            <a:r>
              <a:rPr lang="en-US" altLang="zh-CN" dirty="0" smtClean="0"/>
              <a:t> and now HDFS (</a:t>
            </a:r>
            <a:r>
              <a:rPr lang="en-US" altLang="zh-CN" dirty="0" err="1" smtClean="0"/>
              <a:t>Hadoop</a:t>
            </a:r>
            <a:r>
              <a:rPr lang="en-US" altLang="zh-CN" dirty="0" smtClean="0"/>
              <a:t> Distributed File System) (announced on January 31, 2012).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 well-recognized issue with traditional </a:t>
            </a:r>
            <a:r>
              <a:rPr lang="en-US" sz="1200" baseline="0" dirty="0" err="1" smtClean="0"/>
              <a:t>Hadoop</a:t>
            </a:r>
            <a:r>
              <a:rPr lang="en-US" sz="1200" baseline="0" dirty="0" smtClean="0"/>
              <a:t> deployments is the “single-point-of-failure” problem with a the </a:t>
            </a:r>
            <a:r>
              <a:rPr lang="en-US" sz="1200" baseline="0" dirty="0" err="1" smtClean="0"/>
              <a:t>Hadoop</a:t>
            </a:r>
            <a:r>
              <a:rPr lang="en-US" sz="1200" baseline="0" dirty="0" smtClean="0"/>
              <a:t> </a:t>
            </a:r>
            <a:r>
              <a:rPr lang="en-US" sz="1200" baseline="0" dirty="0" err="1" smtClean="0"/>
              <a:t>NameNode</a:t>
            </a:r>
            <a:r>
              <a:rPr lang="en-US" sz="1200" baseline="0" dirty="0" smtClean="0"/>
              <a:t>. In a </a:t>
            </a:r>
            <a:r>
              <a:rPr lang="en-US" sz="1200" baseline="0" dirty="0" err="1" smtClean="0"/>
              <a:t>Hadoop</a:t>
            </a:r>
            <a:r>
              <a:rPr lang="en-US" sz="1200" baseline="0" dirty="0" smtClean="0"/>
              <a:t> environment, a single </a:t>
            </a:r>
            <a:r>
              <a:rPr lang="en-US" sz="1200" baseline="0" dirty="0" err="1" smtClean="0"/>
              <a:t>namenode</a:t>
            </a:r>
            <a:r>
              <a:rPr lang="en-US" sz="1200" baseline="0" dirty="0" smtClean="0"/>
              <a:t> manages the </a:t>
            </a:r>
            <a:r>
              <a:rPr lang="en-US" sz="1200" baseline="0" dirty="0" err="1" smtClean="0"/>
              <a:t>Hadoop</a:t>
            </a:r>
            <a:r>
              <a:rPr lang="en-US" sz="1200" baseline="0" dirty="0" smtClean="0"/>
              <a:t> </a:t>
            </a:r>
            <a:r>
              <a:rPr lang="en-US" sz="1200" baseline="0" dirty="0" err="1" smtClean="0"/>
              <a:t>filesystem</a:t>
            </a:r>
            <a:r>
              <a:rPr lang="en-US" sz="1200" baseline="0" dirty="0" smtClean="0"/>
              <a:t>. If it goes down, the </a:t>
            </a:r>
            <a:r>
              <a:rPr lang="en-US" sz="1200" baseline="0" dirty="0" err="1" smtClean="0"/>
              <a:t>Hadoop</a:t>
            </a:r>
            <a:r>
              <a:rPr lang="en-US" sz="1200" baseline="0" dirty="0" smtClean="0"/>
              <a:t> environment will immediately go off-line.  </a:t>
            </a:r>
          </a:p>
          <a:p>
            <a:r>
              <a:rPr lang="en-US" sz="1200" baseline="0" dirty="0" smtClean="0"/>
              <a:t> </a:t>
            </a:r>
          </a:p>
          <a:p>
            <a:pPr marL="171450" indent="-171450">
              <a:buFont typeface="Arial" pitchFamily="34" charset="0"/>
              <a:buChar char="•"/>
            </a:pPr>
            <a:r>
              <a:rPr lang="en-US" sz="1200" baseline="0" dirty="0" smtClean="0"/>
              <a:t>While the Apache </a:t>
            </a:r>
            <a:r>
              <a:rPr lang="en-US" sz="1200" baseline="0" dirty="0" err="1" smtClean="0"/>
              <a:t>Hadoop</a:t>
            </a:r>
            <a:r>
              <a:rPr lang="en-US" sz="1200" baseline="0" dirty="0" smtClean="0"/>
              <a:t> open source team is working on ways to address this issue, it can still take hours or days –- the larger</a:t>
            </a:r>
            <a:r>
              <a:rPr lang="en-US" sz="1200" dirty="0" smtClean="0"/>
              <a:t> the amount of data, the longer it will take -- </a:t>
            </a:r>
            <a:r>
              <a:rPr lang="en-US" sz="1200" baseline="0" dirty="0" smtClean="0"/>
              <a:t>to recover</a:t>
            </a:r>
            <a:r>
              <a:rPr lang="en-US" sz="1200" dirty="0" smtClean="0"/>
              <a:t> from the loss of the </a:t>
            </a:r>
            <a:r>
              <a:rPr lang="en-US" sz="1200" dirty="0" err="1" smtClean="0"/>
              <a:t>NameNode</a:t>
            </a:r>
            <a:r>
              <a:rPr lang="en-US" sz="1200" dirty="0" smtClean="0"/>
              <a:t>. In the meantime, the system will be unavailable.</a:t>
            </a:r>
            <a:endParaRPr lang="en-US" sz="1200" baseline="0" dirty="0" smtClean="0"/>
          </a:p>
          <a:p>
            <a:pPr marL="0" indent="0">
              <a:buFont typeface="Arial" pitchFamily="34" charset="0"/>
              <a:buNone/>
            </a:pPr>
            <a:endParaRPr lang="en-US" sz="1200" baseline="0" dirty="0" smtClean="0"/>
          </a:p>
          <a:p>
            <a:pPr marL="0" indent="0">
              <a:buFont typeface="Arial" pitchFamily="34" charset="0"/>
              <a:buNone/>
            </a:pPr>
            <a:r>
              <a:rPr lang="en-US" sz="1200" baseline="0" dirty="0" smtClean="0"/>
              <a:t>&lt;Click to next slide&gt;</a:t>
            </a:r>
            <a:endParaRPr lang="en-US" sz="1200" dirty="0"/>
          </a:p>
        </p:txBody>
      </p:sp>
    </p:spTree>
    <p:extLst>
      <p:ext uri="{BB962C8B-B14F-4D97-AF65-F5344CB8AC3E}">
        <p14:creationId xmlns="" xmlns:p14="http://schemas.microsoft.com/office/powerpoint/2010/main" val="2258224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pPr marL="171450" indent="-171450">
              <a:buFont typeface="Arial" pitchFamily="34" charset="0"/>
              <a:buChar char="•"/>
            </a:pPr>
            <a:r>
              <a:rPr lang="en-US" sz="1200" dirty="0" smtClean="0"/>
              <a:t>Another issue with traditional </a:t>
            </a:r>
            <a:r>
              <a:rPr lang="en-US" sz="1200" dirty="0" err="1" smtClean="0"/>
              <a:t>Hadoop</a:t>
            </a:r>
            <a:r>
              <a:rPr lang="en-US" sz="1200" baseline="0" dirty="0" smtClean="0"/>
              <a:t> environments is the lack of enterprise-level data protection. Typical </a:t>
            </a:r>
            <a:r>
              <a:rPr lang="en-US" sz="1200" baseline="0" dirty="0" err="1" smtClean="0"/>
              <a:t>Hadoop</a:t>
            </a:r>
            <a:r>
              <a:rPr lang="en-US" sz="1200" baseline="0" dirty="0" smtClean="0"/>
              <a:t> deployments do not have rigorous data protection backup and recovery capabilities such as snapshots or data replication capabilities for disaster recovery (DR) purposes.</a:t>
            </a:r>
          </a:p>
          <a:p>
            <a:pPr marL="171450" indent="-171450">
              <a:buFont typeface="Arial" pitchFamily="34" charset="0"/>
              <a:buChar char="•"/>
            </a:pPr>
            <a:endParaRPr lang="en-US" sz="1200" baseline="0" dirty="0" smtClean="0"/>
          </a:p>
          <a:p>
            <a:pPr marL="171450" indent="-171450">
              <a:buFont typeface="Arial" pitchFamily="34" charset="0"/>
              <a:buChar char="•"/>
            </a:pPr>
            <a:r>
              <a:rPr lang="en-US" sz="1200" baseline="0" dirty="0" smtClean="0"/>
              <a:t>Traditional </a:t>
            </a:r>
            <a:r>
              <a:rPr lang="en-US" sz="1200" baseline="0" dirty="0" err="1" smtClean="0"/>
              <a:t>Hadoop</a:t>
            </a:r>
            <a:r>
              <a:rPr lang="en-US" sz="1200" baseline="0" dirty="0" smtClean="0"/>
              <a:t> deployments on direct-attached storage (DAS) are also extremely inefficient. It’s not unusual for a DAS environment to operate with a 30-35% storage utilization rate (or less). Compounding this inefficiency is the fact  that data is often mirrored (the default is 3 times). In addition to storage inefficiency, this type of infrastructure is very management-intensive.</a:t>
            </a:r>
          </a:p>
          <a:p>
            <a:pPr marL="0" indent="0">
              <a:buFont typeface="Arial" pitchFamily="34" charset="0"/>
              <a:buNone/>
            </a:pPr>
            <a:endParaRPr lang="en-US" sz="1200" baseline="0" dirty="0" smtClean="0"/>
          </a:p>
          <a:p>
            <a:pPr marL="0" indent="0">
              <a:buFont typeface="Arial" pitchFamily="34" charset="0"/>
              <a:buNone/>
            </a:pPr>
            <a:r>
              <a:rPr lang="en-US" sz="1200" baseline="0" dirty="0" smtClean="0"/>
              <a:t>&lt;click to advance to next slide&gt;  </a:t>
            </a:r>
          </a:p>
          <a:p>
            <a:pPr marL="171450" indent="-171450">
              <a:buFont typeface="Arial" pitchFamily="34" charset="0"/>
              <a:buChar char="•"/>
            </a:pPr>
            <a:endParaRPr lang="en-US" sz="1200" dirty="0"/>
          </a:p>
        </p:txBody>
      </p:sp>
    </p:spTree>
    <p:extLst>
      <p:ext uri="{BB962C8B-B14F-4D97-AF65-F5344CB8AC3E}">
        <p14:creationId xmlns="" xmlns:p14="http://schemas.microsoft.com/office/powerpoint/2010/main" val="182920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rPr>
              <a:t>Another issue with </a:t>
            </a:r>
            <a:r>
              <a:rPr kumimoji="0" lang="en-US" sz="1200" b="0" i="0" u="none" strike="noStrike" kern="1200" cap="none" spc="0" normalizeH="0" baseline="0" noProof="0" dirty="0" err="1" smtClean="0">
                <a:ln>
                  <a:noFill/>
                </a:ln>
                <a:solidFill>
                  <a:srgbClr val="000000"/>
                </a:solidFill>
                <a:effectLst/>
                <a:uLnTx/>
                <a:uFillTx/>
                <a:latin typeface="+mn-lt"/>
                <a:ea typeface="+mn-ea"/>
                <a:cs typeface="Arial" pitchFamily="34" charset="0"/>
              </a:rPr>
              <a:t>Hadoop</a:t>
            </a:r>
            <a:r>
              <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rPr>
              <a:t> running with direct attached storage is that ‘server’ and ‘storage’ resources must be increased together in lock-step. For example, if more storage resources are required, a new server must be deployed (and vice versa). This rigidity adds additional inefficiencies. </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rPr>
              <a:t>Another issue is the manual import/export of data that is required in a traditional </a:t>
            </a:r>
            <a:r>
              <a:rPr kumimoji="0" lang="en-US" sz="1200" b="0" i="0" u="none" strike="noStrike" kern="1200" cap="none" spc="0" normalizeH="0" baseline="0" noProof="0" dirty="0" err="1" smtClean="0">
                <a:ln>
                  <a:noFill/>
                </a:ln>
                <a:solidFill>
                  <a:srgbClr val="000000"/>
                </a:solidFill>
                <a:effectLst/>
                <a:uLnTx/>
                <a:uFillTx/>
                <a:latin typeface="+mn-lt"/>
                <a:ea typeface="+mn-ea"/>
                <a:cs typeface="Arial" pitchFamily="34" charset="0"/>
              </a:rPr>
              <a:t>hadoop</a:t>
            </a:r>
            <a:r>
              <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rPr>
              <a:t> environment. In addition to being time and resource (</a:t>
            </a:r>
            <a:r>
              <a:rPr kumimoji="0" lang="en-US" sz="1200" b="0" i="0" u="none" strike="noStrike" kern="1200" cap="none" spc="0" normalizeH="0" baseline="0" noProof="0" dirty="0" err="1" smtClean="0">
                <a:ln>
                  <a:noFill/>
                </a:ln>
                <a:solidFill>
                  <a:srgbClr val="000000"/>
                </a:solidFill>
                <a:effectLst/>
                <a:uLnTx/>
                <a:uFillTx/>
                <a:latin typeface="+mn-lt"/>
                <a:ea typeface="+mn-ea"/>
                <a:cs typeface="Arial" pitchFamily="34" charset="0"/>
              </a:rPr>
              <a:t>bandwith</a:t>
            </a:r>
            <a:r>
              <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rPr>
              <a:t>) consuming, the </a:t>
            </a:r>
            <a:r>
              <a:rPr kumimoji="0" lang="en-US" sz="1200" b="0" i="0" u="none" strike="noStrike" kern="1200" cap="none" spc="0" normalizeH="0" baseline="0" noProof="0" dirty="0" err="1" smtClean="0">
                <a:ln>
                  <a:noFill/>
                </a:ln>
                <a:solidFill>
                  <a:srgbClr val="000000"/>
                </a:solidFill>
                <a:effectLst/>
                <a:uLnTx/>
                <a:uFillTx/>
                <a:latin typeface="+mn-lt"/>
                <a:ea typeface="+mn-ea"/>
                <a:cs typeface="Arial" pitchFamily="34" charset="0"/>
              </a:rPr>
              <a:t>hadoop</a:t>
            </a:r>
            <a:r>
              <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rPr>
              <a:t> data in typical environments can not be accessed or shared with other enterprise applications due to the lack of industry-standard protocol support.</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rPr>
              <a:t>To address these challenges and to enable enterprises to begin realizing the benefits of </a:t>
            </a:r>
            <a:r>
              <a:rPr kumimoji="0" lang="en-US" sz="1200" b="0" i="0" u="none" strike="noStrike" kern="1200" cap="none" spc="0" normalizeH="0" baseline="0" noProof="0" dirty="0" err="1" smtClean="0">
                <a:ln>
                  <a:noFill/>
                </a:ln>
                <a:solidFill>
                  <a:srgbClr val="000000"/>
                </a:solidFill>
                <a:effectLst/>
                <a:uLnTx/>
                <a:uFillTx/>
                <a:latin typeface="+mn-lt"/>
                <a:ea typeface="+mn-ea"/>
                <a:cs typeface="Arial" pitchFamily="34" charset="0"/>
              </a:rPr>
              <a:t>Hadoop</a:t>
            </a:r>
            <a:r>
              <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rPr>
              <a:t> quickly and easily, EMC has recently introduced an exciting new </a:t>
            </a:r>
            <a:r>
              <a:rPr kumimoji="0" lang="en-US" sz="1200" b="0" i="0" u="none" strike="noStrike" kern="1200" cap="none" spc="0" normalizeH="0" baseline="0" noProof="0" dirty="0" err="1" smtClean="0">
                <a:ln>
                  <a:noFill/>
                </a:ln>
                <a:solidFill>
                  <a:srgbClr val="000000"/>
                </a:solidFill>
                <a:effectLst/>
                <a:uLnTx/>
                <a:uFillTx/>
                <a:latin typeface="+mn-lt"/>
                <a:ea typeface="+mn-ea"/>
                <a:cs typeface="Arial" pitchFamily="34" charset="0"/>
              </a:rPr>
              <a:t>Hadoop</a:t>
            </a:r>
            <a:r>
              <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rPr>
              <a:t> solution.</a:t>
            </a:r>
          </a:p>
          <a:p>
            <a:endParaRPr lang="en-US" dirty="0" smtClean="0"/>
          </a:p>
        </p:txBody>
      </p:sp>
    </p:spTree>
    <p:extLst>
      <p:ext uri="{BB962C8B-B14F-4D97-AF65-F5344CB8AC3E}">
        <p14:creationId xmlns="" xmlns:p14="http://schemas.microsoft.com/office/powerpoint/2010/main" val="2258224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EMC Isilon has recently</a:t>
            </a:r>
            <a:r>
              <a:rPr kumimoji="0" lang="en-US" sz="1100" b="0" i="0" u="none" strike="noStrike" kern="1200" cap="none" spc="0" normalizeH="0" noProof="0" dirty="0" smtClean="0">
                <a:ln>
                  <a:noFill/>
                </a:ln>
                <a:solidFill>
                  <a:srgbClr val="000000"/>
                </a:solidFill>
                <a:effectLst/>
                <a:uLnTx/>
                <a:uFillTx/>
                <a:latin typeface="MetaNormalLF-Roman"/>
                <a:ea typeface="+mn-ea"/>
                <a:cs typeface="Arial" pitchFamily="34" charset="0"/>
              </a:rPr>
              <a:t> introduced a new scale-out NAS solution for </a:t>
            </a:r>
            <a:r>
              <a:rPr kumimoji="0" lang="en-US" sz="1100" b="0" i="0" u="none" strike="noStrike" kern="1200" cap="none" spc="0" normalizeH="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noProof="0" dirty="0" smtClean="0">
                <a:ln>
                  <a:noFill/>
                </a:ln>
                <a:solidFill>
                  <a:srgbClr val="000000"/>
                </a:solidFill>
                <a:effectLst/>
                <a:uLnTx/>
                <a:uFillTx/>
                <a:latin typeface="MetaNormalLF-Roman"/>
                <a:ea typeface="+mn-ea"/>
                <a:cs typeface="Arial" pitchFamily="34" charset="0"/>
              </a:rPr>
              <a:t> that is designed to readily support business analytics as well other enterprise applications and workflows.  (This eliminates the </a:t>
            </a:r>
            <a:r>
              <a:rPr kumimoji="0" lang="en-US" sz="1100" b="0" i="0" u="none" strike="noStrike" kern="1200" cap="none" spc="0" normalizeH="0" noProof="0" dirty="0" err="1" smtClean="0">
                <a:ln>
                  <a:noFill/>
                </a:ln>
                <a:solidFill>
                  <a:srgbClr val="000000"/>
                </a:solidFill>
                <a:effectLst/>
                <a:uLnTx/>
                <a:uFillTx/>
                <a:latin typeface="MetaNormalLF-Roman"/>
                <a:ea typeface="+mn-ea"/>
                <a:cs typeface="Arial" pitchFamily="34" charset="0"/>
              </a:rPr>
              <a:t>silo’d</a:t>
            </a:r>
            <a:r>
              <a:rPr kumimoji="0" lang="en-US" sz="1100" b="0" i="0" u="none" strike="noStrike" kern="1200" cap="none" spc="0" normalizeH="0" noProof="0" dirty="0" smtClean="0">
                <a:ln>
                  <a:noFill/>
                </a:ln>
                <a:solidFill>
                  <a:srgbClr val="000000"/>
                </a:solidFill>
                <a:effectLst/>
                <a:uLnTx/>
                <a:uFillTx/>
                <a:latin typeface="MetaNormalLF-Roman"/>
                <a:ea typeface="+mn-ea"/>
                <a:cs typeface="Arial" pitchFamily="34" charset="0"/>
              </a:rPr>
              <a:t> infrastructure approach used in many initial </a:t>
            </a:r>
            <a:r>
              <a:rPr kumimoji="0" lang="en-US" sz="1100" b="0" i="0" u="none" strike="noStrike" kern="1200" cap="none" spc="0" normalizeH="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noProof="0" dirty="0" smtClean="0">
                <a:ln>
                  <a:noFill/>
                </a:ln>
                <a:solidFill>
                  <a:srgbClr val="000000"/>
                </a:solidFill>
                <a:effectLst/>
                <a:uLnTx/>
                <a:uFillTx/>
                <a:latin typeface="MetaNormalLF-Roman"/>
                <a:ea typeface="+mn-ea"/>
                <a:cs typeface="Arial" pitchFamily="34" charset="0"/>
              </a:rPr>
              <a:t> deployments.)</a:t>
            </a:r>
            <a:endPar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endParaRP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The new EMC solution also eliminates the “single-point-of-failure” issue. We do this by enabling all nodes in an EMC Isilon storage cluster to become, in effect,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namenodes</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This greatly improves the resiliency of your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environment.</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The EMC solution for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also provides reliable, end-to-end data protection for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data including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snapshoting</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for backup and recovery and data replication (with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SyncIQ</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for disaster recovery capabilities.</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Our new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solution also takes advantage of the outstanding efficiency of EMC Isilon storage systems. With our solutions, customers can achieve up to 80% or more storage utilization.</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EMC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solutions can also scale easily and independently. This means if you need to add more storage capacity, you don’t need to add another server (and vice versa). With EMC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isilon</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you also get the added benefit of linear increases in performance as the scale increases.</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EMC also recently announced that we are the 1</a:t>
            </a:r>
            <a:r>
              <a:rPr kumimoji="0" lang="en-US" sz="1100" b="0" i="0" u="none" strike="noStrike" kern="1200" cap="none" spc="0" normalizeH="0" baseline="30000" noProof="0" dirty="0" smtClean="0">
                <a:ln>
                  <a:noFill/>
                </a:ln>
                <a:solidFill>
                  <a:srgbClr val="000000"/>
                </a:solidFill>
                <a:effectLst/>
                <a:uLnTx/>
                <a:uFillTx/>
                <a:latin typeface="MetaNormalLF-Roman"/>
                <a:ea typeface="+mn-ea"/>
                <a:cs typeface="Arial" pitchFamily="34" charset="0"/>
              </a:rPr>
              <a:t>st</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vendor to integrate the HDFS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Distributed File System) into our storage solutions. This means that with EMC Isilon storage, you can readily use your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data with other enterprise applications and workloads while eliminating the need to manually move data around as you would with direct-attached storage.</a:t>
            </a:r>
          </a:p>
          <a:p>
            <a:endParaRPr lang="en-US" dirty="0"/>
          </a:p>
        </p:txBody>
      </p:sp>
    </p:spTree>
    <p:extLst>
      <p:ext uri="{BB962C8B-B14F-4D97-AF65-F5344CB8AC3E}">
        <p14:creationId xmlns="" xmlns:p14="http://schemas.microsoft.com/office/powerpoint/2010/main" val="1352992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itchFamily="34" charset="0"/>
              <a:buChar char="•"/>
            </a:pPr>
            <a:r>
              <a:rPr lang="en-US" dirty="0" smtClean="0"/>
              <a:t>The EMC Isilon scale-out</a:t>
            </a:r>
            <a:r>
              <a:rPr lang="en-US" baseline="0" dirty="0" smtClean="0"/>
              <a:t> storage solution for business analytics is designed to address all of the </a:t>
            </a:r>
            <a:r>
              <a:rPr lang="en-US" baseline="0" dirty="0" err="1" smtClean="0"/>
              <a:t>Hadoop</a:t>
            </a:r>
            <a:r>
              <a:rPr lang="en-US" baseline="0" dirty="0" smtClean="0"/>
              <a:t> challenges.</a:t>
            </a:r>
          </a:p>
          <a:p>
            <a:pPr marL="171450" indent="-171450">
              <a:buFont typeface="Arial" pitchFamily="34" charset="0"/>
              <a:buChar char="•"/>
            </a:pPr>
            <a:endParaRPr lang="en-US" dirty="0" smtClean="0"/>
          </a:p>
          <a:p>
            <a:pPr marL="0" indent="0">
              <a:buFont typeface="Arial" pitchFamily="34" charset="0"/>
              <a:buNone/>
            </a:pPr>
            <a:r>
              <a:rPr lang="en-US" dirty="0" smtClean="0"/>
              <a:t>&lt;click&gt;</a:t>
            </a:r>
            <a:endParaRPr lang="en-US" dirty="0"/>
          </a:p>
        </p:txBody>
      </p:sp>
    </p:spTree>
    <p:extLst>
      <p:ext uri="{BB962C8B-B14F-4D97-AF65-F5344CB8AC3E}">
        <p14:creationId xmlns="" xmlns:p14="http://schemas.microsoft.com/office/powerpoint/2010/main" val="1702933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EMC’s enterprise </a:t>
            </a:r>
            <a:r>
              <a:rPr lang="en-US" sz="1100" dirty="0" err="1" smtClean="0"/>
              <a:t>hadoop</a:t>
            </a:r>
            <a:r>
              <a:rPr lang="en-US" sz="1100" dirty="0" smtClean="0"/>
              <a:t> solution combines the power of EMC</a:t>
            </a:r>
            <a:r>
              <a:rPr lang="en-US" sz="1100" baseline="0" dirty="0" smtClean="0"/>
              <a:t> </a:t>
            </a:r>
            <a:r>
              <a:rPr lang="en-US" sz="1100" baseline="0" dirty="0" err="1" smtClean="0"/>
              <a:t>Greenplum</a:t>
            </a:r>
            <a:r>
              <a:rPr lang="en-US" sz="1100" baseline="0" dirty="0" smtClean="0"/>
              <a:t> HD, EMC’s “Apache </a:t>
            </a:r>
            <a:r>
              <a:rPr lang="en-US" sz="1100" baseline="0" dirty="0" err="1" smtClean="0"/>
              <a:t>Hadoop</a:t>
            </a:r>
            <a:r>
              <a:rPr lang="en-US" sz="1100" baseline="0" dirty="0" smtClean="0"/>
              <a:t> Distribution”, with EMC Isilon Scale-out NAS storage.</a:t>
            </a:r>
          </a:p>
          <a:p>
            <a:r>
              <a:rPr lang="en-US" sz="1100" baseline="0" dirty="0" smtClean="0"/>
              <a:t>[Note to </a:t>
            </a:r>
            <a:r>
              <a:rPr lang="en-US" sz="1100" baseline="0" dirty="0" err="1" smtClean="0"/>
              <a:t>speaker：The</a:t>
            </a:r>
            <a:r>
              <a:rPr lang="en-US" sz="1100" dirty="0" smtClean="0"/>
              <a:t> EMC Isilon scale-out solution supports any industry standard Apache </a:t>
            </a:r>
            <a:r>
              <a:rPr lang="en-US" sz="1100" dirty="0" err="1" smtClean="0"/>
              <a:t>Hadoop</a:t>
            </a:r>
            <a:r>
              <a:rPr lang="en-US" sz="1100" dirty="0" smtClean="0"/>
              <a:t> distribution. This means that if a customer prefers another </a:t>
            </a:r>
            <a:r>
              <a:rPr lang="en-US" sz="1100" dirty="0" err="1" smtClean="0"/>
              <a:t>Hadoop</a:t>
            </a:r>
            <a:r>
              <a:rPr lang="en-US" sz="1100" dirty="0" smtClean="0"/>
              <a:t> distribution instead of our </a:t>
            </a:r>
            <a:r>
              <a:rPr lang="en-US" sz="1100" dirty="0" err="1" smtClean="0"/>
              <a:t>Greenplum</a:t>
            </a:r>
            <a:r>
              <a:rPr lang="en-US" sz="1100" dirty="0" smtClean="0"/>
              <a:t> HD, we can support it.] </a:t>
            </a:r>
            <a:endParaRPr lang="en-US" sz="1100" baseline="0" dirty="0" smtClean="0"/>
          </a:p>
          <a:p>
            <a:pPr marL="171450" indent="-171450">
              <a:buFont typeface="Arial" pitchFamily="34" charset="0"/>
              <a:buChar char="•"/>
            </a:pPr>
            <a:r>
              <a:rPr lang="en-US" sz="1100" baseline="0" dirty="0" smtClean="0"/>
              <a:t>The </a:t>
            </a:r>
            <a:r>
              <a:rPr lang="en-US" sz="1100" baseline="0" dirty="0" err="1" smtClean="0"/>
              <a:t>Greenplum</a:t>
            </a:r>
            <a:r>
              <a:rPr lang="en-US" sz="1100" baseline="0" dirty="0" smtClean="0"/>
              <a:t> HD software, depicted here at the top of the diagram, provides the “Compute” function while the Isilon storage (depicted at the bottom of the diagram) provides the “storage” function in the EMC </a:t>
            </a:r>
            <a:r>
              <a:rPr lang="en-US" sz="1100" baseline="0" dirty="0" err="1" smtClean="0"/>
              <a:t>Hadoop</a:t>
            </a:r>
            <a:r>
              <a:rPr lang="en-US" sz="1100" baseline="0" dirty="0" smtClean="0"/>
              <a:t> solution. </a:t>
            </a:r>
          </a:p>
          <a:p>
            <a:pPr marL="171450" indent="-171450">
              <a:buFont typeface="Arial" pitchFamily="34" charset="0"/>
              <a:buChar char="•"/>
            </a:pPr>
            <a:r>
              <a:rPr lang="en-US" sz="1100" baseline="0" dirty="0" smtClean="0"/>
              <a:t>Note that the “</a:t>
            </a:r>
            <a:r>
              <a:rPr lang="en-US" sz="1100" baseline="0" dirty="0" err="1" smtClean="0"/>
              <a:t>Hadoop</a:t>
            </a:r>
            <a:r>
              <a:rPr lang="en-US" sz="1100" baseline="0" dirty="0" smtClean="0"/>
              <a:t> Distribution File System (HDFS)” is integrated into the </a:t>
            </a:r>
            <a:r>
              <a:rPr lang="en-US" sz="1100" baseline="0" dirty="0" err="1" smtClean="0"/>
              <a:t>OneFS</a:t>
            </a:r>
            <a:r>
              <a:rPr lang="en-US" sz="1100" baseline="0" dirty="0" smtClean="0"/>
              <a:t> Operating system used by the EMC Isilon storage systems.</a:t>
            </a:r>
          </a:p>
          <a:p>
            <a:pPr marL="171450" indent="-171450">
              <a:buFont typeface="Arial" pitchFamily="34" charset="0"/>
              <a:buChar char="•"/>
            </a:pPr>
            <a:r>
              <a:rPr lang="en-US" sz="1100" baseline="0" dirty="0" smtClean="0"/>
              <a:t>Together, this solution provides a comprehensive </a:t>
            </a:r>
            <a:r>
              <a:rPr lang="en-US" sz="1100" dirty="0" err="1"/>
              <a:t>H</a:t>
            </a:r>
            <a:r>
              <a:rPr lang="en-US" sz="1100" baseline="0" dirty="0" err="1" smtClean="0"/>
              <a:t>adoop</a:t>
            </a:r>
            <a:r>
              <a:rPr lang="en-US" sz="1100" baseline="0" dirty="0" smtClean="0"/>
              <a:t> solution that is easy to implement and manage. It is also highly efficient, reliable and highly </a:t>
            </a:r>
            <a:r>
              <a:rPr lang="en-US" sz="1100" baseline="0" dirty="0" err="1" smtClean="0"/>
              <a:t>scaleable</a:t>
            </a:r>
            <a:r>
              <a:rPr lang="en-US" sz="1100" baseline="0" dirty="0" smtClean="0"/>
              <a:t>.</a:t>
            </a:r>
          </a:p>
          <a:p>
            <a:pPr marL="171450" indent="-171450">
              <a:buFont typeface="Arial" pitchFamily="34" charset="0"/>
              <a:buChar char="•"/>
            </a:pPr>
            <a:r>
              <a:rPr lang="en-US" sz="1100" baseline="0" dirty="0" smtClean="0"/>
              <a:t>Our </a:t>
            </a:r>
            <a:r>
              <a:rPr lang="en-US" sz="1100" baseline="0" dirty="0" err="1" smtClean="0"/>
              <a:t>Hadoop</a:t>
            </a:r>
            <a:r>
              <a:rPr lang="en-US" sz="1100" baseline="0" dirty="0" smtClean="0"/>
              <a:t> solution can also be easily augmented with additional EMC </a:t>
            </a:r>
            <a:r>
              <a:rPr lang="en-US" sz="1100" baseline="0" dirty="0" err="1" smtClean="0"/>
              <a:t>Greenplum</a:t>
            </a:r>
            <a:r>
              <a:rPr lang="en-US" sz="1100" baseline="0" dirty="0" smtClean="0"/>
              <a:t> technologies to expand your data analytics capabilities (these will be discussed later in the presentation).  </a:t>
            </a:r>
          </a:p>
          <a:p>
            <a:r>
              <a:rPr lang="en-US" sz="1100" baseline="0" dirty="0" smtClean="0"/>
              <a:t>Now let’s look at how the EMC </a:t>
            </a:r>
            <a:r>
              <a:rPr lang="en-US" sz="1100" baseline="0" dirty="0" err="1" smtClean="0"/>
              <a:t>Hadoop</a:t>
            </a:r>
            <a:r>
              <a:rPr lang="en-US" sz="1100" baseline="0" dirty="0" smtClean="0"/>
              <a:t> solution is packaged.  </a:t>
            </a:r>
            <a:endParaRPr lang="en-US" sz="1100" dirty="0"/>
          </a:p>
        </p:txBody>
      </p:sp>
    </p:spTree>
    <p:extLst>
      <p:ext uri="{BB962C8B-B14F-4D97-AF65-F5344CB8AC3E}">
        <p14:creationId xmlns="" xmlns:p14="http://schemas.microsoft.com/office/powerpoint/2010/main" val="3358319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a:t>
            </a:r>
            <a:r>
              <a:rPr lang="en-US" baseline="0" dirty="0" smtClean="0"/>
              <a:t> addition to our </a:t>
            </a:r>
            <a:r>
              <a:rPr lang="en-US" baseline="0" dirty="0" err="1" smtClean="0"/>
              <a:t>Hadoop</a:t>
            </a:r>
            <a:r>
              <a:rPr lang="en-US" baseline="0" dirty="0" smtClean="0"/>
              <a:t> solution, EMC offers a broad range of other tools and services that can help take your business analytics to the next level：</a:t>
            </a:r>
          </a:p>
          <a:p>
            <a:endParaRPr lang="en-US" baseline="0" dirty="0" smtClean="0"/>
          </a:p>
          <a:p>
            <a:r>
              <a:rPr lang="en-US" baseline="0" dirty="0" smtClean="0"/>
              <a:t>The EMC </a:t>
            </a:r>
            <a:r>
              <a:rPr lang="en-US" b="1" baseline="0" dirty="0" err="1" smtClean="0"/>
              <a:t>Greenplum</a:t>
            </a:r>
            <a:r>
              <a:rPr lang="en-US" b="1" baseline="0" dirty="0" smtClean="0"/>
              <a:t> Unified Analytics Platform</a:t>
            </a:r>
            <a:r>
              <a:rPr lang="en-US" baseline="0" dirty="0" smtClean="0"/>
              <a:t> is architected for the end-to-end analytics workflow for your Big Data environment. It combines the storage and processing of unstructured data, interactive analysis of structured data using SQL and a comprehensive collaboration and analytics productivity platform to tie together all of these processes with the people who work on them. Specifically, our </a:t>
            </a:r>
            <a:r>
              <a:rPr lang="en-US" b="1" baseline="0" dirty="0" smtClean="0"/>
              <a:t>Unified Analytics Platform </a:t>
            </a:r>
            <a:r>
              <a:rPr lang="en-US" baseline="0" dirty="0" smtClean="0"/>
              <a:t>is comprised of:</a:t>
            </a:r>
          </a:p>
          <a:p>
            <a:endParaRPr lang="en-US" baseline="0" dirty="0" smtClean="0"/>
          </a:p>
          <a:p>
            <a:pPr marL="171450" indent="-171450">
              <a:buFont typeface="Arial" pitchFamily="34" charset="0"/>
              <a:buChar char="•"/>
            </a:pPr>
            <a:r>
              <a:rPr lang="en-US" baseline="0" dirty="0" smtClean="0"/>
              <a:t>Our enterprise </a:t>
            </a:r>
            <a:r>
              <a:rPr lang="en-US" baseline="0" dirty="0" err="1" smtClean="0"/>
              <a:t>Hadoop</a:t>
            </a:r>
            <a:r>
              <a:rPr lang="en-US" baseline="0" dirty="0" smtClean="0"/>
              <a:t> offering, </a:t>
            </a:r>
            <a:r>
              <a:rPr lang="en-US" b="1" baseline="0" dirty="0" err="1" smtClean="0"/>
              <a:t>Greenplum</a:t>
            </a:r>
            <a:r>
              <a:rPr lang="en-US" b="1" baseline="0" dirty="0" smtClean="0"/>
              <a:t> HD</a:t>
            </a:r>
            <a:r>
              <a:rPr lang="en-US" baseline="0" dirty="0" smtClean="0"/>
              <a:t>, for the analysis and processing of unstructured data </a:t>
            </a:r>
          </a:p>
          <a:p>
            <a:pPr marL="171450" indent="-171450">
              <a:buFont typeface="Arial" pitchFamily="34" charset="0"/>
              <a:buChar char="•"/>
            </a:pPr>
            <a:r>
              <a:rPr lang="en-US" baseline="0" dirty="0" smtClean="0"/>
              <a:t>Our award winning </a:t>
            </a:r>
            <a:r>
              <a:rPr lang="en-US" b="1" baseline="0" dirty="0" err="1" smtClean="0"/>
              <a:t>Greenplum</a:t>
            </a:r>
            <a:r>
              <a:rPr lang="en-US" b="1" baseline="0" dirty="0" smtClean="0"/>
              <a:t> Database </a:t>
            </a:r>
            <a:r>
              <a:rPr lang="en-US" baseline="0" dirty="0" smtClean="0"/>
              <a:t>for analysis of structured data</a:t>
            </a:r>
          </a:p>
          <a:p>
            <a:pPr marL="171450" indent="-171450">
              <a:buFont typeface="Arial" pitchFamily="34" charset="0"/>
              <a:buChar char="•"/>
            </a:pPr>
            <a:r>
              <a:rPr lang="en-US" b="1" baseline="0" dirty="0" err="1" smtClean="0"/>
              <a:t>Greenplum</a:t>
            </a:r>
            <a:r>
              <a:rPr lang="en-US" b="1" baseline="0" dirty="0" smtClean="0"/>
              <a:t> Chorus </a:t>
            </a:r>
            <a:r>
              <a:rPr lang="en-US" baseline="0" dirty="0" smtClean="0"/>
              <a:t>which provides advanced data analytics tools for your data scientist team and is designed to accelerate productivity. </a:t>
            </a:r>
          </a:p>
          <a:p>
            <a:endParaRPr lang="en-US" baseline="0" dirty="0" smtClean="0"/>
          </a:p>
          <a:p>
            <a:r>
              <a:rPr lang="en-US" baseline="0" dirty="0" smtClean="0"/>
              <a:t>With our data science and consulting services engagements, you can also leverage our extensive industry-specific, business analytics expertise to further accelerate your business analytics initiatives. </a:t>
            </a:r>
          </a:p>
          <a:p>
            <a:endParaRPr lang="en-US" baseline="0" dirty="0" smtClean="0"/>
          </a:p>
          <a:p>
            <a:pPr marL="171450" indent="-171450">
              <a:buFont typeface="Arial" pitchFamily="34" charset="0"/>
              <a:buChar char="•"/>
            </a:pPr>
            <a:r>
              <a:rPr lang="en-US" dirty="0" smtClean="0"/>
              <a:t>Through</a:t>
            </a:r>
            <a:r>
              <a:rPr lang="en-US" baseline="0" dirty="0" smtClean="0"/>
              <a:t> our focused </a:t>
            </a:r>
            <a:r>
              <a:rPr lang="en-US" b="1" baseline="0" dirty="0" smtClean="0"/>
              <a:t>data science practice </a:t>
            </a:r>
            <a:r>
              <a:rPr lang="en-US" baseline="0" dirty="0" smtClean="0"/>
              <a:t>with our staff of </a:t>
            </a:r>
            <a:r>
              <a:rPr lang="en-US" b="1" baseline="0" dirty="0" smtClean="0"/>
              <a:t>PhDs</a:t>
            </a:r>
            <a:r>
              <a:rPr lang="en-US" baseline="0" dirty="0" smtClean="0"/>
              <a:t> who have analytics expertise in specific industries (e.g., Financial Services, Genomics, etc.) along with our industry-leading analytics tools, we can help you advance your business analytics projects and gain new insights from your big data assets.</a:t>
            </a:r>
          </a:p>
          <a:p>
            <a:endParaRPr lang="en-US" baseline="0" dirty="0" smtClean="0"/>
          </a:p>
          <a:p>
            <a:pPr marL="171450" indent="-171450">
              <a:buFont typeface="Arial" pitchFamily="34" charset="0"/>
              <a:buChar char="•"/>
            </a:pPr>
            <a:r>
              <a:rPr lang="en-US" dirty="0" smtClean="0"/>
              <a:t>We can also help you explore how to get value from your data with our </a:t>
            </a:r>
            <a:r>
              <a:rPr lang="en-US" b="1" dirty="0" err="1" smtClean="0"/>
              <a:t>Greenplum</a:t>
            </a:r>
            <a:r>
              <a:rPr lang="en-US" b="1" dirty="0" smtClean="0"/>
              <a:t> Analytics Lab</a:t>
            </a:r>
            <a:r>
              <a:rPr lang="en-US" b="1" baseline="0" dirty="0" smtClean="0"/>
              <a:t> </a:t>
            </a:r>
            <a:r>
              <a:rPr lang="en-US" baseline="0" dirty="0" smtClean="0"/>
              <a:t>which c</a:t>
            </a:r>
            <a:r>
              <a:rPr lang="en-US" dirty="0" smtClean="0"/>
              <a:t>ombines the use of our Unified Analytics Platform and our data science experts, teaming with your organization, on a specific business analytics project of your choice. </a:t>
            </a:r>
          </a:p>
          <a:p>
            <a:pPr marL="171450" indent="-171450">
              <a:buFont typeface="Arial" pitchFamily="34" charset="0"/>
              <a:buChar char="•"/>
            </a:pPr>
            <a:endParaRPr lang="en-US" dirty="0" smtClean="0"/>
          </a:p>
          <a:p>
            <a:pPr marL="0" indent="0">
              <a:buFont typeface="Arial" pitchFamily="34" charset="0"/>
              <a:buNone/>
            </a:pPr>
            <a:r>
              <a:rPr lang="en-US" dirty="0" smtClean="0"/>
              <a:t>[Note</a:t>
            </a:r>
            <a:r>
              <a:rPr lang="en-US" baseline="0" dirty="0" smtClean="0"/>
              <a:t> to </a:t>
            </a:r>
            <a:r>
              <a:rPr lang="en-US" baseline="0" dirty="0" err="1" smtClean="0"/>
              <a:t>Presenter：If</a:t>
            </a:r>
            <a:r>
              <a:rPr lang="en-US" baseline="0" dirty="0" smtClean="0"/>
              <a:t> your customer is interested in any of these advanced business analytics products or services, it is recommended that you engage with an EMC </a:t>
            </a:r>
            <a:r>
              <a:rPr lang="en-US" baseline="0" dirty="0" err="1" smtClean="0"/>
              <a:t>Greenplum</a:t>
            </a:r>
            <a:r>
              <a:rPr lang="en-US" baseline="0" dirty="0" smtClean="0"/>
              <a:t> specialist.]</a:t>
            </a:r>
            <a:endParaRPr lang="en-US" dirty="0" smtClean="0"/>
          </a:p>
        </p:txBody>
      </p:sp>
    </p:spTree>
    <p:extLst>
      <p:ext uri="{BB962C8B-B14F-4D97-AF65-F5344CB8AC3E}">
        <p14:creationId xmlns="" xmlns:p14="http://schemas.microsoft.com/office/powerpoint/2010/main" val="291164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In summary, with EMC Isilon Scale-Out Storage </a:t>
            </a:r>
            <a:r>
              <a:rPr lang="en-US" dirty="0" err="1" smtClean="0"/>
              <a:t>Hadoop</a:t>
            </a:r>
            <a:r>
              <a:rPr lang="en-US" dirty="0" smtClean="0"/>
              <a:t> and EMC </a:t>
            </a:r>
            <a:r>
              <a:rPr lang="en-US" dirty="0" err="1" smtClean="0"/>
              <a:t>Greenplum</a:t>
            </a:r>
            <a:r>
              <a:rPr lang="en-US" dirty="0" smtClean="0"/>
              <a:t> analytics,</a:t>
            </a:r>
            <a:r>
              <a:rPr lang="en-US" baseline="0" dirty="0" smtClean="0"/>
              <a:t> we provide:</a:t>
            </a:r>
            <a:endParaRPr lang="en-US" dirty="0" smtClean="0"/>
          </a:p>
          <a:p>
            <a:endParaRPr lang="en-US" dirty="0" smtClean="0"/>
          </a:p>
          <a:p>
            <a:pPr marL="171450" indent="-171450">
              <a:buFont typeface="Arial" pitchFamily="34" charset="0"/>
              <a:buChar char="•"/>
            </a:pPr>
            <a:r>
              <a:rPr lang="en-US" dirty="0" smtClean="0"/>
              <a:t>The</a:t>
            </a:r>
            <a:r>
              <a:rPr lang="en-US" baseline="0" dirty="0" smtClean="0"/>
              <a:t> industry’s 1</a:t>
            </a:r>
            <a:r>
              <a:rPr lang="en-US" baseline="30000" dirty="0" smtClean="0"/>
              <a:t>st</a:t>
            </a:r>
            <a:r>
              <a:rPr lang="en-US" baseline="0" dirty="0" smtClean="0"/>
              <a:t> and only scale-out storage platform that natively integrates with </a:t>
            </a:r>
            <a:r>
              <a:rPr lang="en-US" baseline="0" dirty="0" err="1" smtClean="0"/>
              <a:t>Hadoop</a:t>
            </a:r>
            <a:endParaRPr lang="en-US" baseline="0" dirty="0" smtClean="0"/>
          </a:p>
          <a:p>
            <a:pPr marL="171450" indent="-171450">
              <a:buFont typeface="Arial" pitchFamily="34" charset="0"/>
              <a:buChar char="•"/>
            </a:pPr>
            <a:r>
              <a:rPr lang="en-US" baseline="0" dirty="0" smtClean="0"/>
              <a:t>A single-vendor solution designed to accelerate the benefits of </a:t>
            </a:r>
            <a:r>
              <a:rPr lang="en-US" baseline="0" dirty="0" err="1" smtClean="0"/>
              <a:t>Hadoop</a:t>
            </a:r>
            <a:r>
              <a:rPr lang="en-US" baseline="0" dirty="0" smtClean="0"/>
              <a:t> for your </a:t>
            </a:r>
            <a:r>
              <a:rPr lang="en-US" baseline="0" dirty="0" err="1" smtClean="0"/>
              <a:t>buiness</a:t>
            </a:r>
            <a:endParaRPr lang="en-US" baseline="0" dirty="0" smtClean="0"/>
          </a:p>
          <a:p>
            <a:pPr marL="171450" indent="-171450">
              <a:buFont typeface="Arial" pitchFamily="34" charset="0"/>
              <a:buChar char="•"/>
            </a:pPr>
            <a:r>
              <a:rPr lang="en-US" baseline="0" dirty="0" smtClean="0"/>
              <a:t>An extensive array of big data analytics tools, services and expertise that your organization can leverage</a:t>
            </a:r>
          </a:p>
          <a:p>
            <a:pPr marL="171450" indent="-171450">
              <a:buFont typeface="Arial" pitchFamily="34" charset="0"/>
              <a:buChar char="•"/>
            </a:pPr>
            <a:endParaRPr lang="en-US" baseline="0" dirty="0" smtClean="0"/>
          </a:p>
          <a:p>
            <a:pPr marL="171450" indent="-171450">
              <a:buFont typeface="Arial" pitchFamily="34" charset="0"/>
              <a:buChar char="•"/>
            </a:pPr>
            <a:endParaRPr lang="en-US" dirty="0" smtClean="0"/>
          </a:p>
          <a:p>
            <a:r>
              <a:rPr lang="en-US" dirty="0" smtClean="0"/>
              <a:t>As</a:t>
            </a:r>
            <a:r>
              <a:rPr lang="en-US" baseline="0" dirty="0" smtClean="0"/>
              <a:t> a suggested next step, let’s discuss how our Big Data + Big Analytics solutions can benefit your business!  </a:t>
            </a:r>
            <a:endParaRPr lang="en-US"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MetaNormalLF-Roman" charset="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1850" y="692150"/>
            <a:ext cx="2800350" cy="2100263"/>
          </a:xfrm>
        </p:spPr>
      </p:sp>
      <p:sp>
        <p:nvSpPr>
          <p:cNvPr id="3" name="Notes Placeholder 2"/>
          <p:cNvSpPr>
            <a:spLocks noGrp="1"/>
          </p:cNvSpPr>
          <p:nvPr>
            <p:ph type="body" idx="1"/>
          </p:nvPr>
        </p:nvSpPr>
        <p:spPr/>
        <p:txBody>
          <a:bodyPr>
            <a:normAutofit/>
          </a:bodyPr>
          <a:lstStyle/>
          <a:p>
            <a:r>
              <a:rPr lang="en-US" dirty="0" smtClean="0"/>
              <a:t>Thank you.</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1">
              <a:spcBef>
                <a:spcPts val="1199"/>
              </a:spcBef>
              <a:defRPr/>
            </a:pPr>
            <a:endParaRPr lang="en-US" dirty="0" smtClean="0"/>
          </a:p>
        </p:txBody>
      </p:sp>
    </p:spTree>
    <p:extLst>
      <p:ext uri="{BB962C8B-B14F-4D97-AF65-F5344CB8AC3E}">
        <p14:creationId xmlns="" xmlns:p14="http://schemas.microsoft.com/office/powerpoint/2010/main" val="154005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1">
              <a:spcBef>
                <a:spcPts val="1199"/>
              </a:spcBef>
              <a:defRPr/>
            </a:pPr>
            <a:endParaRPr lang="en-US" dirty="0" smtClean="0"/>
          </a:p>
        </p:txBody>
      </p:sp>
    </p:spTree>
    <p:extLst>
      <p:ext uri="{BB962C8B-B14F-4D97-AF65-F5344CB8AC3E}">
        <p14:creationId xmlns="" xmlns:p14="http://schemas.microsoft.com/office/powerpoint/2010/main" val="1540059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1850" y="692150"/>
            <a:ext cx="2800350" cy="2100263"/>
          </a:xfrm>
        </p:spPr>
      </p:sp>
      <p:sp>
        <p:nvSpPr>
          <p:cNvPr id="6" name="Notes Placeholder 6"/>
          <p:cNvSpPr>
            <a:spLocks noGrp="1"/>
          </p:cNvSpPr>
          <p:nvPr>
            <p:ph type="body" idx="3"/>
          </p:nvPr>
        </p:nvSpPr>
        <p:spPr>
          <a:xfrm>
            <a:off x="384879" y="2996250"/>
            <a:ext cx="6177143" cy="5762625"/>
          </a:xfrm>
        </p:spPr>
        <p:txBody>
          <a:bodyPr>
            <a:normAutofit lnSpcReduction="10000"/>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body" idx="1"/>
          </p:nvPr>
        </p:nvSpPr>
        <p:spPr/>
        <p:txBody>
          <a:bodyPr>
            <a:normAutofit/>
          </a:bodyPr>
          <a:lstStyle/>
          <a:p>
            <a:pPr defTabSz="914305">
              <a:defRPr/>
            </a:pPr>
            <a:r>
              <a:rPr lang="en-US" b="1" i="1" u="sng" dirty="0" smtClean="0">
                <a:solidFill>
                  <a:srgbClr val="0066FF"/>
                </a:solidFill>
              </a:rPr>
              <a:t>Note to Presenter</a:t>
            </a:r>
            <a:r>
              <a:rPr lang="en-US" i="1" dirty="0" smtClean="0">
                <a:solidFill>
                  <a:srgbClr val="0066FF"/>
                </a:solidFill>
              </a:rPr>
              <a:t>: View</a:t>
            </a:r>
            <a:r>
              <a:rPr lang="en-US" i="1" baseline="0" dirty="0" smtClean="0">
                <a:solidFill>
                  <a:srgbClr val="0066FF"/>
                </a:solidFill>
              </a:rPr>
              <a:t> in Slide Show mode for animation.</a:t>
            </a:r>
          </a:p>
          <a:p>
            <a:r>
              <a:rPr lang="en-US" dirty="0" smtClean="0"/>
              <a:t>This slide provides</a:t>
            </a:r>
            <a:r>
              <a:rPr lang="en-US" baseline="0" dirty="0" smtClean="0"/>
              <a:t> an overview of the Isilon scale-out NAS architecture:</a:t>
            </a:r>
            <a:endParaRPr lang="en-US" dirty="0" smtClean="0"/>
          </a:p>
          <a:p>
            <a:pPr marL="400009" indent="-171432">
              <a:buFont typeface="Arial" pitchFamily="34" charset="0"/>
              <a:buChar char="•"/>
            </a:pPr>
            <a:r>
              <a:rPr lang="en-US" dirty="0" smtClean="0"/>
              <a:t>Isilon is Multi-Protocol, supporting NFS, CIFS, HTTP, FTP, HDFS for Hadoop and Data Analytics, and REST for Object and Cloud computing requirements.</a:t>
            </a:r>
          </a:p>
          <a:p>
            <a:pPr marL="400009" indent="-171432">
              <a:buFont typeface="Arial" pitchFamily="34" charset="0"/>
              <a:buChar char="•"/>
            </a:pPr>
            <a:r>
              <a:rPr lang="en-US" dirty="0" smtClean="0"/>
              <a:t>At the Client/Application layer, the Isilon NAS architecture supports a wide range of operating system environments, as shown here. </a:t>
            </a:r>
          </a:p>
          <a:p>
            <a:pPr marL="400009" indent="-171432">
              <a:buFont typeface="Arial" pitchFamily="34" charset="0"/>
              <a:buChar char="•"/>
            </a:pPr>
            <a:r>
              <a:rPr lang="en-US" dirty="0" smtClean="0"/>
              <a:t>At the Ethernet level, the Isilon OneFS operating system supports key industry-standard protocols, including NFS, CIFS, and HDFS (Hadoop Distributed File System), and provides you with great interoperability for business applications</a:t>
            </a:r>
            <a:r>
              <a:rPr lang="en-US" baseline="0" dirty="0" smtClean="0"/>
              <a:t> as well as your data analytics activities. </a:t>
            </a:r>
            <a:endParaRPr lang="en-US" dirty="0" smtClean="0"/>
          </a:p>
          <a:p>
            <a:pPr marL="400009" indent="-171432">
              <a:buFont typeface="Arial" pitchFamily="34" charset="0"/>
              <a:buChar char="•"/>
            </a:pPr>
            <a:r>
              <a:rPr lang="en-US" dirty="0" smtClean="0"/>
              <a:t>OneFS is a single file system/single volume architecture, which makes it extremely easy to manage, regardless of the number of nodes in the storage cluster. </a:t>
            </a:r>
          </a:p>
          <a:p>
            <a:pPr marL="400009" indent="-171432">
              <a:buFont typeface="Arial" pitchFamily="34" charset="0"/>
              <a:buChar char="•"/>
            </a:pPr>
            <a:r>
              <a:rPr lang="en-US" dirty="0" smtClean="0"/>
              <a:t>Isilon storage systems scale from a minimum of three nodes up to 144 nodes, all of which are connected with an InfiniBand communications layer.</a:t>
            </a:r>
          </a:p>
          <a:p>
            <a:endParaRPr lang="en-US"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4" name="备注占位符 3"/>
          <p:cNvSpPr>
            <a:spLocks noGrp="1"/>
          </p:cNvSpPr>
          <p:nvPr>
            <p:ph type="body" sz="quarter" idx="10"/>
          </p:nvPr>
        </p:nvSpPr>
        <p:spPr/>
        <p:txBody>
          <a:bodyPr>
            <a:normAutofit/>
          </a:bodyPr>
          <a:lstStyle/>
          <a:p>
            <a:r>
              <a:rPr lang="en-US" altLang="zh-CN" dirty="0" smtClean="0"/>
              <a:t>Our core innovation and value to customers include:</a:t>
            </a:r>
          </a:p>
          <a:p>
            <a:pPr lvl="1"/>
            <a:r>
              <a:rPr lang="en-US" altLang="zh-CN" b="1" dirty="0" smtClean="0"/>
              <a:t>Scalability</a:t>
            </a:r>
            <a:r>
              <a:rPr lang="en-US" altLang="zh-CN" dirty="0" smtClean="0"/>
              <a:t> from a 3 node cluster to 144 nodes and to over 15PB In a single file system and single volume eliminating the management of multiple containers</a:t>
            </a:r>
          </a:p>
          <a:p>
            <a:pPr lvl="1"/>
            <a:r>
              <a:rPr lang="en-US" altLang="zh-CN" b="1" dirty="0" smtClean="0"/>
              <a:t>Performance </a:t>
            </a:r>
            <a:r>
              <a:rPr lang="en-US" altLang="zh-CN" dirty="0" smtClean="0"/>
              <a:t>that scales with capacity delivering over 100GB/s of throughput, with 1.6M IO/sec, </a:t>
            </a:r>
          </a:p>
          <a:p>
            <a:pPr lvl="1"/>
            <a:r>
              <a:rPr lang="en-US" altLang="zh-CN" b="1" dirty="0" smtClean="0"/>
              <a:t>Unmatched efficiency</a:t>
            </a:r>
            <a:r>
              <a:rPr lang="en-US" altLang="zh-CN" dirty="0" smtClean="0"/>
              <a:t> with over 80% utilization rates and automated storage </a:t>
            </a:r>
            <a:r>
              <a:rPr lang="en-US" altLang="zh-CN" dirty="0" err="1" smtClean="0"/>
              <a:t>tiering</a:t>
            </a:r>
            <a:r>
              <a:rPr lang="en-US" altLang="zh-CN" dirty="0" smtClean="0"/>
              <a:t> with </a:t>
            </a:r>
            <a:r>
              <a:rPr lang="en-US" altLang="zh-CN" dirty="0" err="1" smtClean="0"/>
              <a:t>Isilon</a:t>
            </a:r>
            <a:r>
              <a:rPr lang="en-US" altLang="zh-CN" dirty="0" smtClean="0"/>
              <a:t> </a:t>
            </a:r>
            <a:r>
              <a:rPr lang="en-US" altLang="zh-CN" dirty="0" err="1" smtClean="0"/>
              <a:t>SmartPools</a:t>
            </a:r>
            <a:endParaRPr lang="en-US" altLang="zh-CN" dirty="0" smtClean="0"/>
          </a:p>
          <a:p>
            <a:pPr lvl="1"/>
            <a:r>
              <a:rPr lang="en-US" altLang="zh-CN" b="1" dirty="0" smtClean="0"/>
              <a:t>Enterprise data protection</a:t>
            </a:r>
            <a:r>
              <a:rPr lang="en-US" altLang="zh-CN" dirty="0" smtClean="0"/>
              <a:t> with efficient data backup and protection, reliable disaster recovery and WORM data retention.</a:t>
            </a:r>
          </a:p>
          <a:p>
            <a:pPr lvl="1"/>
            <a:r>
              <a:rPr lang="en-US" altLang="zh-CN" b="1" dirty="0" smtClean="0"/>
              <a:t>Management simplicity </a:t>
            </a:r>
            <a:r>
              <a:rPr lang="en-US" altLang="zh-CN" dirty="0" smtClean="0"/>
              <a:t>makes it easy scale capacity and performance without incurring an increase to OPEX  all within a single file system, single volume, global namespace.</a:t>
            </a:r>
          </a:p>
          <a:p>
            <a:pPr lvl="1"/>
            <a:r>
              <a:rPr lang="en-US" altLang="zh-CN" b="1" dirty="0" smtClean="0"/>
              <a:t>Operational flexibility </a:t>
            </a:r>
            <a:r>
              <a:rPr lang="en-US" altLang="zh-CN" dirty="0" smtClean="0"/>
              <a:t>that includes integrated support for a wide range of industry-standard protocols including NFS, SMB, HTTP, FTP, </a:t>
            </a:r>
            <a:r>
              <a:rPr lang="en-US" altLang="zh-CN" dirty="0" err="1" smtClean="0"/>
              <a:t>iSCSI</a:t>
            </a:r>
            <a:r>
              <a:rPr lang="en-US" altLang="zh-CN" dirty="0" smtClean="0"/>
              <a:t> and now HDFS (</a:t>
            </a:r>
            <a:r>
              <a:rPr lang="en-US" altLang="zh-CN" dirty="0" err="1" smtClean="0"/>
              <a:t>Hadoop</a:t>
            </a:r>
            <a:r>
              <a:rPr lang="en-US" altLang="zh-CN" dirty="0" smtClean="0"/>
              <a:t> Distributed File System) (announced on January 31, 2012).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33795" name="Slide Number Placeholder 3"/>
          <p:cNvSpPr>
            <a:spLocks noGrp="1"/>
          </p:cNvSpPr>
          <p:nvPr>
            <p:ph type="sldNum" sz="quarter" idx="5"/>
          </p:nvPr>
        </p:nvSpPr>
        <p:spPr bwMode="auto">
          <a:xfrm>
            <a:off x="3934969" y="8757590"/>
            <a:ext cx="3010323" cy="46101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09" tIns="46154" rIns="92309" bIns="46154" numCol="1" anchorCtr="0" compatLnSpc="1">
            <a:prstTxWarp prst="textNoShape">
              <a:avLst/>
            </a:prstTxWarp>
          </a:bodyPr>
          <a:lstStyle>
            <a:lvl1pPr>
              <a:defRPr>
                <a:solidFill>
                  <a:schemeClr val="tx1"/>
                </a:solidFill>
                <a:latin typeface="MetaNormalLF-Roman" charset="0"/>
                <a:ea typeface="ＭＳ Ｐゴシック" charset="0"/>
                <a:cs typeface="ＭＳ Ｐゴシック" charset="0"/>
              </a:defRPr>
            </a:lvl1pPr>
            <a:lvl2pPr marL="750008" indent="-288465">
              <a:defRPr>
                <a:solidFill>
                  <a:schemeClr val="tx1"/>
                </a:solidFill>
                <a:latin typeface="MetaNormalLF-Roman" charset="0"/>
                <a:ea typeface="ＭＳ Ｐゴシック" charset="0"/>
              </a:defRPr>
            </a:lvl2pPr>
            <a:lvl3pPr marL="1153859" indent="-230772">
              <a:defRPr>
                <a:solidFill>
                  <a:schemeClr val="tx1"/>
                </a:solidFill>
                <a:latin typeface="MetaNormalLF-Roman" charset="0"/>
                <a:ea typeface="ＭＳ Ｐゴシック" charset="0"/>
              </a:defRPr>
            </a:lvl3pPr>
            <a:lvl4pPr marL="1615402" indent="-230772">
              <a:defRPr>
                <a:solidFill>
                  <a:schemeClr val="tx1"/>
                </a:solidFill>
                <a:latin typeface="MetaNormalLF-Roman" charset="0"/>
                <a:ea typeface="ＭＳ Ｐゴシック" charset="0"/>
              </a:defRPr>
            </a:lvl4pPr>
            <a:lvl5pPr marL="2076945" indent="-230772">
              <a:defRPr>
                <a:solidFill>
                  <a:schemeClr val="tx1"/>
                </a:solidFill>
                <a:latin typeface="MetaNormalLF-Roman" charset="0"/>
                <a:ea typeface="ＭＳ Ｐゴシック" charset="0"/>
              </a:defRPr>
            </a:lvl5pPr>
            <a:lvl6pPr marL="2538489" indent="-230772" fontAlgn="base">
              <a:spcBef>
                <a:spcPct val="0"/>
              </a:spcBef>
              <a:spcAft>
                <a:spcPct val="0"/>
              </a:spcAft>
              <a:defRPr>
                <a:solidFill>
                  <a:schemeClr val="tx1"/>
                </a:solidFill>
                <a:latin typeface="MetaNormalLF-Roman" charset="0"/>
                <a:ea typeface="ＭＳ Ｐゴシック" charset="0"/>
              </a:defRPr>
            </a:lvl6pPr>
            <a:lvl7pPr marL="3000032" indent="-230772" fontAlgn="base">
              <a:spcBef>
                <a:spcPct val="0"/>
              </a:spcBef>
              <a:spcAft>
                <a:spcPct val="0"/>
              </a:spcAft>
              <a:defRPr>
                <a:solidFill>
                  <a:schemeClr val="tx1"/>
                </a:solidFill>
                <a:latin typeface="MetaNormalLF-Roman" charset="0"/>
                <a:ea typeface="ＭＳ Ｐゴシック" charset="0"/>
              </a:defRPr>
            </a:lvl7pPr>
            <a:lvl8pPr marL="3461576" indent="-230772" fontAlgn="base">
              <a:spcBef>
                <a:spcPct val="0"/>
              </a:spcBef>
              <a:spcAft>
                <a:spcPct val="0"/>
              </a:spcAft>
              <a:defRPr>
                <a:solidFill>
                  <a:schemeClr val="tx1"/>
                </a:solidFill>
                <a:latin typeface="MetaNormalLF-Roman" charset="0"/>
                <a:ea typeface="ＭＳ Ｐゴシック" charset="0"/>
              </a:defRPr>
            </a:lvl8pPr>
            <a:lvl9pPr marL="3923119" indent="-230772" fontAlgn="base">
              <a:spcBef>
                <a:spcPct val="0"/>
              </a:spcBef>
              <a:spcAft>
                <a:spcPct val="0"/>
              </a:spcAft>
              <a:defRPr>
                <a:solidFill>
                  <a:schemeClr val="tx1"/>
                </a:solidFill>
                <a:latin typeface="MetaNormalLF-Roman" charset="0"/>
                <a:ea typeface="ＭＳ Ｐゴシック" charset="0"/>
              </a:defRPr>
            </a:lvl9pPr>
          </a:lstStyle>
          <a:p>
            <a:pPr fontAlgn="base">
              <a:spcBef>
                <a:spcPct val="0"/>
              </a:spcBef>
              <a:spcAft>
                <a:spcPct val="0"/>
              </a:spcAft>
            </a:pPr>
            <a:fld id="{10F797D6-E670-BE45-B60B-594AD52B929C}" type="slidenum">
              <a:rPr lang="en-US">
                <a:latin typeface="Calibri" charset="0"/>
              </a:rPr>
              <a:pPr fontAlgn="base">
                <a:spcBef>
                  <a:spcPct val="0"/>
                </a:spcBef>
                <a:spcAft>
                  <a:spcPct val="0"/>
                </a:spcAft>
              </a:pPr>
              <a:t>10</a:t>
            </a:fld>
            <a:endParaRPr lang="en-US"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4" name="备注占位符 3"/>
          <p:cNvSpPr>
            <a:spLocks noGrp="1"/>
          </p:cNvSpPr>
          <p:nvPr>
            <p:ph type="body" sz="quarter" idx="10"/>
          </p:nvPr>
        </p:nvSpPr>
        <p:spPr/>
        <p:txBody>
          <a:bodyPr>
            <a:normAutofit/>
          </a:bodyPr>
          <a:lstStyle/>
          <a:p>
            <a:r>
              <a:rPr lang="en-US" altLang="zh-CN" dirty="0" smtClean="0"/>
              <a:t>A bit more detail on the </a:t>
            </a:r>
            <a:r>
              <a:rPr lang="en-US" altLang="zh-CN" dirty="0" err="1" smtClean="0"/>
              <a:t>AutoBalance</a:t>
            </a:r>
            <a:r>
              <a:rPr lang="en-US" altLang="zh-CN" dirty="0" smtClean="0"/>
              <a:t> feature:</a:t>
            </a:r>
          </a:p>
          <a:p>
            <a:pPr lvl="1"/>
            <a:r>
              <a:rPr lang="en-US" altLang="zh-CN" dirty="0" smtClean="0"/>
              <a:t>The EMC </a:t>
            </a:r>
            <a:r>
              <a:rPr lang="en-US" altLang="zh-CN" dirty="0" err="1" smtClean="0"/>
              <a:t>Isilon</a:t>
            </a:r>
            <a:r>
              <a:rPr lang="en-US" altLang="zh-CN" dirty="0" smtClean="0"/>
              <a:t> </a:t>
            </a:r>
            <a:r>
              <a:rPr lang="en-US" altLang="zh-CN" dirty="0" err="1" smtClean="0"/>
              <a:t>AutoBalance</a:t>
            </a:r>
            <a:r>
              <a:rPr lang="en-US" altLang="zh-CN" dirty="0" smtClean="0"/>
              <a:t> feature migrates content to new storage nodes while system is online and in production</a:t>
            </a:r>
          </a:p>
          <a:p>
            <a:pPr lvl="1"/>
            <a:r>
              <a:rPr lang="en-US" altLang="zh-CN" dirty="0" smtClean="0"/>
              <a:t>This eliminates “Hot Spots”, and reduces costs, complexity, and risks for scaling storage.</a:t>
            </a:r>
          </a:p>
          <a:p>
            <a:r>
              <a:rPr lang="en-US" altLang="zh-CN" b="1" i="1" u="sng" dirty="0" smtClean="0"/>
              <a:t>Note to Presenter:</a:t>
            </a:r>
            <a:r>
              <a:rPr lang="en-US" altLang="zh-CN" i="1" dirty="0" smtClean="0"/>
              <a:t> BUILD FOR FULL EFFECT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1164120180"/>
      </p:ext>
    </p:extLst>
  </p:cSld>
  <p:clrMapOvr>
    <a:masterClrMapping/>
  </p:clrMapOvr>
  <p:transition>
    <p:fade/>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53430093"/>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850118031"/>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extLst>
      <p:ext uri="{BB962C8B-B14F-4D97-AF65-F5344CB8AC3E}">
        <p14:creationId xmlns="" xmlns:p14="http://schemas.microsoft.com/office/powerpoint/2010/main" val="517496436"/>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smtClean="0"/>
              <a:t>Click to edit Master text styles</a:t>
            </a:r>
          </a:p>
        </p:txBody>
      </p:sp>
    </p:spTree>
    <p:extLst>
      <p:ext uri="{BB962C8B-B14F-4D97-AF65-F5344CB8AC3E}">
        <p14:creationId xmlns="" xmlns:p14="http://schemas.microsoft.com/office/powerpoint/2010/main" val="21459463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2077910138"/>
      </p:ext>
    </p:extLst>
  </p:cSld>
  <p:clrMapOvr>
    <a:masterClrMapping/>
  </p:clrMapOvr>
  <p:transition>
    <p:fade/>
  </p:transition>
  <p:timing>
    <p:tnLst>
      <p:par>
        <p:cTn id="1" dur="indefinite" restart="never" nodeType="tmRoot"/>
      </p:par>
    </p:tnLst>
  </p:timing>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409955623"/>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341790481"/>
      </p:ext>
    </p:extLst>
  </p:cSld>
  <p:clrMapOvr>
    <a:masterClrMapping/>
  </p:clrMapOvr>
  <p:transition>
    <p:fade/>
  </p:transition>
  <p:timing>
    <p:tnLst>
      <p:par>
        <p:cTn id="1" dur="indefinite" restart="never" nodeType="tmRoot"/>
      </p:par>
    </p:tnLst>
  </p:timing>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etaNormalLF-Roman"/>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579412769"/>
      </p:ext>
    </p:extLst>
  </p:cSld>
  <p:clrMapOvr>
    <a:masterClrMapping/>
  </p:clrMapOvr>
  <p:transition>
    <p:fade/>
  </p:transition>
  <p:timing>
    <p:tnLst>
      <p:par>
        <p:cTn id="1" dur="indefinite" restart="never" nodeType="tmRoot"/>
      </p:par>
    </p:tnLst>
  </p:timing>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1725258947"/>
      </p:ext>
    </p:extLst>
  </p:cSld>
  <p:clrMapOvr>
    <a:masterClrMapping/>
  </p:clrMapOvr>
  <p:transition>
    <p:fade/>
  </p:transition>
  <p:timing>
    <p:tnLst>
      <p:par>
        <p:cTn id="1" dur="indefinite" restart="never" nodeType="tmRoot"/>
      </p:par>
    </p:tnLst>
  </p:timing>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020502331"/>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89139517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02627739"/>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73698426"/>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297271694"/>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952630143"/>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151229314"/>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1358941590"/>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063511298"/>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22043015"/>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34180865"/>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39123119"/>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155433844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3729125583"/>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MetaNormalLF-Roman"/>
              </a:defRPr>
            </a:lvl1pPr>
            <a:lvl2pPr marL="581025" indent="0" algn="l">
              <a:spcBef>
                <a:spcPts val="600"/>
              </a:spcBef>
              <a:buClr>
                <a:schemeClr val="tx2"/>
              </a:buClr>
              <a:buFont typeface="Wingdings" pitchFamily="2" charset="2"/>
              <a:buNone/>
              <a:defRPr sz="1800">
                <a:solidFill>
                  <a:schemeClr val="bg2"/>
                </a:solidFill>
                <a:latin typeface="MetaNormalLF-Roman"/>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4008230442"/>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75218511"/>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accent6"/>
                </a:solidFill>
                <a:latin typeface="MetaNormalLF-Roman"/>
                <a:ea typeface="+mj-ea"/>
                <a:cs typeface="+mj-cs"/>
              </a:defRPr>
            </a:lvl1pPr>
          </a:lstStyle>
          <a:p>
            <a:r>
              <a:rPr lang="en-US" dirty="0"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1858475981"/>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3640056923"/>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0450840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6014755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161273415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extLst>
      <p:ext uri="{BB962C8B-B14F-4D97-AF65-F5344CB8AC3E}">
        <p14:creationId xmlns="" xmlns:p14="http://schemas.microsoft.com/office/powerpoint/2010/main" val="4043494080"/>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smtClean="0"/>
              <a:t>Click to edit Master text styles</a:t>
            </a:r>
          </a:p>
        </p:txBody>
      </p:sp>
    </p:spTree>
    <p:extLst>
      <p:ext uri="{BB962C8B-B14F-4D97-AF65-F5344CB8AC3E}">
        <p14:creationId xmlns="" xmlns:p14="http://schemas.microsoft.com/office/powerpoint/2010/main" val="6372921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1049642697"/>
      </p:ext>
    </p:extLst>
  </p:cSld>
  <p:clrMapOvr>
    <a:masterClrMapping/>
  </p:clrMapOvr>
  <p:transition>
    <p:fade/>
  </p:transition>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09451913"/>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3372085223"/>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1875808483"/>
      </p:ext>
    </p:extLst>
  </p:cSld>
  <p:clrMapOvr>
    <a:masterClrMapping/>
  </p:clrMapOvr>
  <p:transition>
    <p:fade/>
  </p:transition>
  <p:timing>
    <p:tnLst>
      <p:par>
        <p:cTn id="1" dur="indefinite" restart="never" nodeType="tmRoot"/>
      </p:par>
    </p:tnLst>
  </p:timing>
  <p:hf sldNum="0"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etaNormalLF-Roman"/>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273137016"/>
      </p:ext>
    </p:extLst>
  </p:cSld>
  <p:clrMapOvr>
    <a:masterClrMapping/>
  </p:clrMapOvr>
  <p:transition>
    <p:fade/>
  </p:transition>
  <p:timing>
    <p:tnLst>
      <p:par>
        <p:cTn id="1" dur="indefinite" restart="never" nodeType="tmRoot"/>
      </p:par>
    </p:tnLst>
  </p:timing>
  <p:hf sldNum="0"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1217553030"/>
      </p:ext>
    </p:extLst>
  </p:cSld>
  <p:clrMapOvr>
    <a:masterClrMapping/>
  </p:clrMapOvr>
  <p:transition>
    <p:fade/>
  </p:transition>
  <p:timing>
    <p:tnLst>
      <p:par>
        <p:cTn id="1" dur="indefinite" restart="never" nodeType="tmRoot"/>
      </p:par>
    </p:tnLst>
  </p:timing>
  <p:hf sldNum="0"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17264565"/>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45036796"/>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232889409"/>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2004401456"/>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63828001"/>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3128571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20188720"/>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2238302901"/>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281983787"/>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87109095"/>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86260927"/>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85864632"/>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1848631191"/>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MetaNormalLF-Roman"/>
              </a:defRPr>
            </a:lvl1pPr>
            <a:lvl2pPr marL="581025" indent="0" algn="l">
              <a:spcBef>
                <a:spcPts val="600"/>
              </a:spcBef>
              <a:buClr>
                <a:schemeClr val="tx2"/>
              </a:buClr>
              <a:buFont typeface="Wingdings" pitchFamily="2" charset="2"/>
              <a:buNone/>
              <a:defRPr sz="1800">
                <a:solidFill>
                  <a:schemeClr val="bg2"/>
                </a:solidFill>
                <a:latin typeface="MetaNormalLF-Roman"/>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622949339"/>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41423435"/>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accent6"/>
                </a:solidFill>
                <a:latin typeface="MetaNormalLF-Roman"/>
                <a:ea typeface="+mj-ea"/>
                <a:cs typeface="+mj-cs"/>
              </a:defRPr>
            </a:lvl1pPr>
          </a:lstStyle>
          <a:p>
            <a:r>
              <a:rPr lang="en-US" dirty="0"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2384241882"/>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296521492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69612123"/>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58390723"/>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91159476"/>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1814552365"/>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extLst>
      <p:ext uri="{BB962C8B-B14F-4D97-AF65-F5344CB8AC3E}">
        <p14:creationId xmlns="" xmlns:p14="http://schemas.microsoft.com/office/powerpoint/2010/main" val="3070782696"/>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smtClean="0"/>
              <a:t>Click to edit Master text styles</a:t>
            </a:r>
          </a:p>
        </p:txBody>
      </p:sp>
    </p:spTree>
    <p:extLst>
      <p:ext uri="{BB962C8B-B14F-4D97-AF65-F5344CB8AC3E}">
        <p14:creationId xmlns="" xmlns:p14="http://schemas.microsoft.com/office/powerpoint/2010/main" val="20832886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3300061304"/>
      </p:ext>
    </p:extLst>
  </p:cSld>
  <p:clrMapOvr>
    <a:masterClrMapping/>
  </p:clrMapOvr>
  <p:transition>
    <p:fade/>
  </p:transition>
  <p:timing>
    <p:tnLst>
      <p:par>
        <p:cTn id="1" dur="indefinite" restart="never" nodeType="tmRoot"/>
      </p:par>
    </p:tnLst>
  </p:timing>
  <p:hf sldNum="0"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2743651980"/>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544537446"/>
      </p:ext>
    </p:extLst>
  </p:cSld>
  <p:clrMapOvr>
    <a:masterClrMapping/>
  </p:clrMapOvr>
  <p:transition>
    <p:fade/>
  </p:transition>
  <p:timing>
    <p:tnLst>
      <p:par>
        <p:cTn id="1" dur="indefinite" restart="never" nodeType="tmRoot"/>
      </p:par>
    </p:tnLst>
  </p:timing>
  <p:hf sldNum="0"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etaNormalLF-Roman"/>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911222370"/>
      </p:ext>
    </p:extLst>
  </p:cSld>
  <p:clrMapOvr>
    <a:masterClrMapping/>
  </p:clrMapOvr>
  <p:transition>
    <p:fade/>
  </p:transition>
  <p:timing>
    <p:tnLst>
      <p:par>
        <p:cTn id="1" dur="indefinite" restart="never" nodeType="tmRoot"/>
      </p:par>
    </p:tnLst>
  </p:timing>
  <p:hf sldNum="0"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3482807001"/>
      </p:ext>
    </p:extLst>
  </p:cSld>
  <p:clrMapOvr>
    <a:masterClrMapping/>
  </p:clrMapOvr>
  <p:transition>
    <p:fade/>
  </p:transition>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81132188"/>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4014881721"/>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37651290"/>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768060691"/>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3761091060"/>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315221347"/>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945689507"/>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3730035364"/>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937377490"/>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949468356"/>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16799678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1847722664"/>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678518"/>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691426248"/>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MetaNormalLF-Roman"/>
              </a:defRPr>
            </a:lvl1pPr>
            <a:lvl2pPr marL="581025" indent="0" algn="l">
              <a:spcBef>
                <a:spcPts val="600"/>
              </a:spcBef>
              <a:buClr>
                <a:schemeClr val="tx2"/>
              </a:buClr>
              <a:buFont typeface="Wingdings" pitchFamily="2" charset="2"/>
              <a:buNone/>
              <a:defRPr sz="1800">
                <a:solidFill>
                  <a:schemeClr val="bg2"/>
                </a:solidFill>
                <a:latin typeface="MetaNormalLF-Roman"/>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240757108"/>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9348777"/>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accent6"/>
                </a:solidFill>
                <a:latin typeface="MetaNormalLF-Roman"/>
                <a:ea typeface="+mj-ea"/>
                <a:cs typeface="+mj-cs"/>
              </a:defRPr>
            </a:lvl1pPr>
          </a:lstStyle>
          <a:p>
            <a:r>
              <a:rPr lang="en-US" dirty="0"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4271090520"/>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1450731197"/>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45086923"/>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73845198"/>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3611437919"/>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extLst>
      <p:ext uri="{BB962C8B-B14F-4D97-AF65-F5344CB8AC3E}">
        <p14:creationId xmlns="" xmlns:p14="http://schemas.microsoft.com/office/powerpoint/2010/main" val="17556509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MetaNormalLF-Roman"/>
              </a:defRPr>
            </a:lvl1pPr>
            <a:lvl2pPr marL="581025" indent="0" algn="l">
              <a:spcBef>
                <a:spcPts val="600"/>
              </a:spcBef>
              <a:buClr>
                <a:schemeClr val="tx2"/>
              </a:buClr>
              <a:buFont typeface="Wingdings" pitchFamily="2" charset="2"/>
              <a:buNone/>
              <a:defRPr sz="1800">
                <a:solidFill>
                  <a:schemeClr val="bg2"/>
                </a:solidFill>
                <a:latin typeface="MetaNormalLF-Roman"/>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484008065"/>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smtClean="0"/>
              <a:t>Click to edit Master text styles</a:t>
            </a:r>
          </a:p>
        </p:txBody>
      </p:sp>
    </p:spTree>
    <p:extLst>
      <p:ext uri="{BB962C8B-B14F-4D97-AF65-F5344CB8AC3E}">
        <p14:creationId xmlns="" xmlns:p14="http://schemas.microsoft.com/office/powerpoint/2010/main" val="7525836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1664261164"/>
      </p:ext>
    </p:extLst>
  </p:cSld>
  <p:clrMapOvr>
    <a:masterClrMapping/>
  </p:clrMapOvr>
  <p:transition>
    <p:fade/>
  </p:transition>
  <p:timing>
    <p:tnLst>
      <p:par>
        <p:cTn id="1" dur="indefinite" restart="never" nodeType="tmRoot"/>
      </p:par>
    </p:tnLst>
  </p:timing>
  <p:hf sldNum="0" hd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3518448830"/>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2759363840"/>
      </p:ext>
    </p:extLst>
  </p:cSld>
  <p:clrMapOvr>
    <a:masterClrMapping/>
  </p:clrMapOvr>
  <p:transition>
    <p:fade/>
  </p:transition>
  <p:timing>
    <p:tnLst>
      <p:par>
        <p:cTn id="1" dur="indefinite" restart="never" nodeType="tmRoot"/>
      </p:par>
    </p:tnLst>
  </p:timing>
  <p:hf sldNum="0" hd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etaNormalLF-Roman"/>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254861944"/>
      </p:ext>
    </p:extLst>
  </p:cSld>
  <p:clrMapOvr>
    <a:masterClrMapping/>
  </p:clrMapOvr>
  <p:transition>
    <p:fade/>
  </p:transition>
  <p:timing>
    <p:tnLst>
      <p:par>
        <p:cTn id="1" dur="indefinite" restart="never" nodeType="tmRoot"/>
      </p:par>
    </p:tnLst>
  </p:timing>
  <p:hf sldNum="0" hd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221778696"/>
      </p:ext>
    </p:extLst>
  </p:cSld>
  <p:clrMapOvr>
    <a:masterClrMapping/>
  </p:clrMapOvr>
  <p:transition>
    <p:fade/>
  </p:transition>
  <p:timing>
    <p:tnLst>
      <p:par>
        <p:cTn id="1" dur="indefinite" restart="never" nodeType="tmRoot"/>
      </p:par>
    </p:tnLst>
  </p:timing>
  <p:hf sldNum="0" hd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942916219"/>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53770161"/>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412027117"/>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257634519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79900531"/>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63188526"/>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67185425"/>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3745670941"/>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27623330"/>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8781935"/>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479208062"/>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363473329"/>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3514801944"/>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MetaNormalLF-Roman"/>
              </a:defRPr>
            </a:lvl1pPr>
            <a:lvl2pPr marL="581025" indent="0" algn="l">
              <a:spcBef>
                <a:spcPts val="600"/>
              </a:spcBef>
              <a:buClr>
                <a:schemeClr val="tx2"/>
              </a:buClr>
              <a:buFont typeface="Wingdings" pitchFamily="2" charset="2"/>
              <a:buNone/>
              <a:defRPr sz="1800">
                <a:solidFill>
                  <a:schemeClr val="bg2"/>
                </a:solidFill>
                <a:latin typeface="MetaNormalLF-Roman"/>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002926285"/>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9924730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1082583120"/>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accent6"/>
                </a:solidFill>
                <a:latin typeface="MetaNormalLF-Roman"/>
                <a:ea typeface="+mj-ea"/>
                <a:cs typeface="+mj-cs"/>
              </a:defRPr>
            </a:lvl1pPr>
          </a:lstStyle>
          <a:p>
            <a:r>
              <a:rPr lang="en-US" dirty="0"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3698178918"/>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accent6"/>
                </a:solidFill>
                <a:latin typeface="MetaNormalLF-Roman"/>
                <a:ea typeface="+mj-ea"/>
                <a:cs typeface="+mj-cs"/>
              </a:defRPr>
            </a:lvl1pPr>
          </a:lstStyle>
          <a:p>
            <a:r>
              <a:rPr lang="en-US" dirty="0"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1463385773"/>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406427321"/>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67999586"/>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44900468"/>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2773130673"/>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extLst>
      <p:ext uri="{BB962C8B-B14F-4D97-AF65-F5344CB8AC3E}">
        <p14:creationId xmlns="" xmlns:p14="http://schemas.microsoft.com/office/powerpoint/2010/main" val="2282887880"/>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smtClean="0"/>
              <a:t>Click to edit Master text styles</a:t>
            </a:r>
          </a:p>
        </p:txBody>
      </p:sp>
    </p:spTree>
    <p:extLst>
      <p:ext uri="{BB962C8B-B14F-4D97-AF65-F5344CB8AC3E}">
        <p14:creationId xmlns="" xmlns:p14="http://schemas.microsoft.com/office/powerpoint/2010/main" val="9395053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4293028176"/>
      </p:ext>
    </p:extLst>
  </p:cSld>
  <p:clrMapOvr>
    <a:masterClrMapping/>
  </p:clrMapOvr>
  <p:transition>
    <p:fade/>
  </p:transition>
  <p:timing>
    <p:tnLst>
      <p:par>
        <p:cTn id="1" dur="indefinite" restart="never" nodeType="tmRoot"/>
      </p:par>
    </p:tnLst>
  </p:timing>
  <p:hf sldNum="0"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769947258"/>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497365651"/>
      </p:ext>
    </p:extLst>
  </p:cSld>
  <p:clrMapOvr>
    <a:masterClrMapping/>
  </p:clrMapOvr>
  <p:transition>
    <p:fade/>
  </p:transition>
  <p:timing>
    <p:tnLst>
      <p:par>
        <p:cTn id="1" dur="indefinite" restart="never" nodeType="tmRoot"/>
      </p:par>
    </p:tnLst>
  </p:timing>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232097802"/>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etaNormalLF-Roman"/>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501771352"/>
      </p:ext>
    </p:extLst>
  </p:cSld>
  <p:clrMapOvr>
    <a:masterClrMapping/>
  </p:clrMapOvr>
  <p:transition>
    <p:fade/>
  </p:transition>
  <p:timing>
    <p:tnLst>
      <p:par>
        <p:cTn id="1" dur="indefinite" restart="never" nodeType="tmRoot"/>
      </p:par>
    </p:tnLst>
  </p:timing>
  <p:hf sldNum="0"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2519134757"/>
      </p:ext>
    </p:extLst>
  </p:cSld>
  <p:clrMapOvr>
    <a:masterClrMapping/>
  </p:clrMapOvr>
  <p:transition>
    <p:fade/>
  </p:transition>
  <p:timing>
    <p:tnLst>
      <p:par>
        <p:cTn id="1" dur="indefinite" restart="never" nodeType="tmRoot"/>
      </p:par>
    </p:tnLst>
  </p:timing>
  <p:hf sldNum="0"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771859945"/>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75825402"/>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578777625"/>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2912785939"/>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35571732"/>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163167086"/>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2919292424"/>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5629817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77823306"/>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80509797"/>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068536356"/>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681803136"/>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3601211028"/>
      </p:ext>
    </p:extLst>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MetaNormalLF-Roman"/>
              </a:defRPr>
            </a:lvl1pPr>
            <a:lvl2pPr marL="581025" indent="0" algn="l">
              <a:spcBef>
                <a:spcPts val="600"/>
              </a:spcBef>
              <a:buClr>
                <a:schemeClr val="tx2"/>
              </a:buClr>
              <a:buFont typeface="Wingdings" pitchFamily="2" charset="2"/>
              <a:buNone/>
              <a:defRPr sz="1800">
                <a:solidFill>
                  <a:schemeClr val="bg2"/>
                </a:solidFill>
                <a:latin typeface="MetaNormalLF-Roman"/>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58698468"/>
      </p:ext>
    </p:extLst>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38894372"/>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accent6"/>
                </a:solidFill>
                <a:latin typeface="MetaNormalLF-Roman"/>
                <a:ea typeface="+mj-ea"/>
                <a:cs typeface="+mj-cs"/>
              </a:defRPr>
            </a:lvl1pPr>
          </a:lstStyle>
          <a:p>
            <a:r>
              <a:rPr lang="en-US" dirty="0"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806351274"/>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167900061"/>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678658"/>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76127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34707600"/>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1628135441"/>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extLst>
      <p:ext uri="{BB962C8B-B14F-4D97-AF65-F5344CB8AC3E}">
        <p14:creationId xmlns="" xmlns:p14="http://schemas.microsoft.com/office/powerpoint/2010/main" val="1416493884"/>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smtClean="0"/>
              <a:t>Click to edit Master text styles</a:t>
            </a:r>
          </a:p>
        </p:txBody>
      </p:sp>
    </p:spTree>
    <p:extLst>
      <p:ext uri="{BB962C8B-B14F-4D97-AF65-F5344CB8AC3E}">
        <p14:creationId xmlns="" xmlns:p14="http://schemas.microsoft.com/office/powerpoint/2010/main" val="1141961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Verdana" pitchFamily="34" charset="0"/>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smtClean="0"/>
              <a:t>Click to edit Master text styles</a:t>
            </a:r>
          </a:p>
        </p:txBody>
      </p:sp>
    </p:spTree>
    <p:extLst>
      <p:ext uri="{BB962C8B-B14F-4D97-AF65-F5344CB8AC3E}">
        <p14:creationId xmlns="" xmlns:p14="http://schemas.microsoft.com/office/powerpoint/2010/main" val="664944166"/>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2050623253"/>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grpSp>
        <p:nvGrpSpPr>
          <p:cNvPr id="4" name="Group 7"/>
          <p:cNvGrpSpPr/>
          <p:nvPr/>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8" name="Group 7"/>
          <p:cNvGrpSpPr/>
          <p:nvPr userDrawn="1"/>
        </p:nvGrpSpPr>
        <p:grpSpPr bwMode="gray">
          <a:xfrm>
            <a:off x="0" y="0"/>
            <a:ext cx="9144000" cy="5886451"/>
            <a:chOff x="0" y="0"/>
            <a:chExt cx="9144000" cy="4414838"/>
          </a:xfrm>
        </p:grpSpPr>
        <p:sp>
          <p:nvSpPr>
            <p:cNvPr id="9" name="Rectangle 8"/>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10" name="Rectangle 9"/>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4135515513"/>
      </p:ext>
    </p:extLst>
  </p:cSld>
  <p:clrMapOvr>
    <a:masterClrMapping/>
  </p:clrMapOvr>
  <p:transition>
    <p:fade/>
  </p:transition>
  <p:timing>
    <p:tnLst>
      <p:par>
        <p:cTn id="1" dur="indefinite" restart="never" nodeType="tmRoot"/>
      </p:par>
    </p:tnLst>
  </p:timing>
  <p:hf sldNum="0" hd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Divider 3 -Large Text">
    <p:spTree>
      <p:nvGrpSpPr>
        <p:cNvPr id="1" name=""/>
        <p:cNvGrpSpPr/>
        <p:nvPr/>
      </p:nvGrpSpPr>
      <p:grpSpPr>
        <a:xfrm>
          <a:off x="0" y="0"/>
          <a:ext cx="0" cy="0"/>
          <a:chOff x="0" y="0"/>
          <a:chExt cx="0" cy="0"/>
        </a:xfrm>
      </p:grpSpPr>
      <p:grpSp>
        <p:nvGrpSpPr>
          <p:cNvPr id="3" name="Group 7"/>
          <p:cNvGrpSpPr/>
          <p:nvPr/>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j-lt"/>
              </a:defRPr>
            </a:lvl1pPr>
          </a:lstStyle>
          <a:p>
            <a:r>
              <a:rPr lang="en-US" smtClean="0"/>
              <a:t>Click to edit Master title style</a:t>
            </a:r>
            <a:endParaRPr lang="en-US" dirty="0"/>
          </a:p>
        </p:txBody>
      </p:sp>
    </p:spTree>
    <p:extLst>
      <p:ext uri="{BB962C8B-B14F-4D97-AF65-F5344CB8AC3E}">
        <p14:creationId xmlns="" xmlns:p14="http://schemas.microsoft.com/office/powerpoint/2010/main" val="794053659"/>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Blue/Gray Background">
    <p:spTree>
      <p:nvGrpSpPr>
        <p:cNvPr id="1" name=""/>
        <p:cNvGrpSpPr/>
        <p:nvPr/>
      </p:nvGrpSpPr>
      <p:grpSpPr>
        <a:xfrm>
          <a:off x="0" y="0"/>
          <a:ext cx="0" cy="0"/>
          <a:chOff x="0" y="0"/>
          <a:chExt cx="0" cy="0"/>
        </a:xfrm>
      </p:grpSpPr>
      <p:grpSp>
        <p:nvGrpSpPr>
          <p:cNvPr id="2" name="Group 7"/>
          <p:cNvGrpSpPr/>
          <p:nvPr/>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endParaRPr>
            </a:p>
          </p:txBody>
        </p:sp>
      </p:grpSp>
      <p:grpSp>
        <p:nvGrpSpPr>
          <p:cNvPr id="5" name="Group 7"/>
          <p:cNvGrpSpPr/>
          <p:nvPr userDrawn="1"/>
        </p:nvGrpSpPr>
        <p:grpSpPr bwMode="gray">
          <a:xfrm>
            <a:off x="0" y="0"/>
            <a:ext cx="9144000" cy="5886451"/>
            <a:chOff x="0" y="0"/>
            <a:chExt cx="9144000" cy="4414838"/>
          </a:xfrm>
        </p:grpSpPr>
        <p:sp>
          <p:nvSpPr>
            <p:cNvPr id="8" name="Rectangle 7"/>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9" name="Rectangle 8"/>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1770040464"/>
      </p:ext>
    </p:extLst>
  </p:cSld>
  <p:clrMapOvr>
    <a:masterClrMapping/>
  </p:clrMapOvr>
  <p:transition>
    <p:fade/>
  </p:transition>
  <p:timing>
    <p:tnLst>
      <p:par>
        <p:cTn id="1" dur="indefinite" restart="never" nodeType="tmRoot"/>
      </p:par>
    </p:tnLst>
  </p:timing>
  <p:hf sldNum="0" hd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3628256971"/>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200">
                <a:solidFill>
                  <a:schemeClr val="tx2"/>
                </a:solidFill>
                <a:latin typeface="Verdana"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89760263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532619434"/>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Tree>
    <p:extLst>
      <p:ext uri="{BB962C8B-B14F-4D97-AF65-F5344CB8AC3E}">
        <p14:creationId xmlns="" xmlns:p14="http://schemas.microsoft.com/office/powerpoint/2010/main" val="2347225571"/>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686891042"/>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082831994"/>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619887967"/>
      </p:ext>
    </p:extLst>
  </p:cSld>
  <p:clrMapOvr>
    <a:masterClrMapping/>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366440841"/>
      </p:ext>
    </p:extLst>
  </p:cSld>
  <p:clrMapOvr>
    <a:masterClrMapping/>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618152499"/>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331982240"/>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200449948"/>
      </p:ext>
    </p:extLst>
  </p:cSld>
  <p:clrMapOvr>
    <a:masterClrMapping/>
  </p:clrMapOvr>
  <p:transition>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993071585"/>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Verdana" pitchFamily="34" charset="0"/>
              </a:defRPr>
            </a:lvl1pPr>
            <a:lvl2pPr marL="171450" indent="-171450">
              <a:spcBef>
                <a:spcPts val="600"/>
              </a:spcBef>
              <a:buClr>
                <a:schemeClr val="tx2"/>
              </a:buClr>
              <a:buFont typeface="Wingdings" pitchFamily="2" charset="2"/>
              <a:buNone/>
              <a:tabLst/>
              <a:defRPr sz="1400">
                <a:solidFill>
                  <a:schemeClr val="bg2"/>
                </a:solidFill>
                <a:latin typeface="Verdana" pitchFamily="34" charset="0"/>
              </a:defRPr>
            </a:lvl2pPr>
            <a:lvl3pPr marL="233363" indent="0">
              <a:spcBef>
                <a:spcPts val="600"/>
              </a:spcBef>
              <a:buClr>
                <a:schemeClr val="tx2"/>
              </a:buClr>
              <a:buFont typeface="Verdana" pitchFamily="34" charset="0"/>
              <a:buNone/>
              <a:defRPr sz="1100">
                <a:solidFill>
                  <a:schemeClr val="bg2"/>
                </a:solidFill>
                <a:latin typeface="Verdana" pitchFamily="34" charset="0"/>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Verdana" pitchFamily="34" charset="0"/>
              </a:defRPr>
            </a:lvl1pPr>
            <a:lvl2pPr marL="171450" indent="-171450">
              <a:spcBef>
                <a:spcPts val="1200"/>
              </a:spcBef>
              <a:buClr>
                <a:schemeClr val="tx2"/>
              </a:buClr>
              <a:buFont typeface="Wingdings" pitchFamily="2" charset="2"/>
              <a:buChar char=""/>
              <a:defRPr sz="1800">
                <a:solidFill>
                  <a:schemeClr val="bg2"/>
                </a:solidFill>
                <a:latin typeface="Verdana" pitchFamily="34" charset="0"/>
              </a:defRPr>
            </a:lvl2pPr>
            <a:lvl3pPr marL="509588" indent="-169863">
              <a:spcBef>
                <a:spcPts val="300"/>
              </a:spcBef>
              <a:buClr>
                <a:schemeClr val="tx2"/>
              </a:buClr>
              <a:buFont typeface="Verdana" pitchFamily="34" charset="0"/>
              <a:buChar char="–"/>
              <a:defRPr sz="1400">
                <a:solidFill>
                  <a:schemeClr val="bg2"/>
                </a:solidFill>
                <a:latin typeface="Verdana" pitchFamily="34" charset="0"/>
              </a:defRPr>
            </a:lvl3pPr>
            <a:lvl4pPr marL="862013" indent="-171450">
              <a:spcBef>
                <a:spcPts val="300"/>
              </a:spcBef>
              <a:buClr>
                <a:schemeClr val="tx2"/>
              </a:buClr>
              <a:buFont typeface="Verdana" pitchFamily="34" charset="0"/>
              <a:buChar char="▪"/>
              <a:defRPr sz="1200">
                <a:solidFill>
                  <a:schemeClr val="bg2"/>
                </a:solidFill>
                <a:latin typeface="Verdana" pitchFamily="34" charset="0"/>
              </a:defRPr>
            </a:lvl4pPr>
            <a:lvl5pPr marL="1254125" indent="-222250">
              <a:spcBef>
                <a:spcPts val="300"/>
              </a:spcBef>
              <a:buClr>
                <a:schemeClr val="tx2"/>
              </a:buClr>
              <a:buFont typeface="Verdana" pitchFamily="34" charset="0"/>
              <a:buChar char="—"/>
              <a:tabLst/>
              <a:defRPr sz="105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Box 5"/>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Tree>
    <p:extLst>
      <p:ext uri="{BB962C8B-B14F-4D97-AF65-F5344CB8AC3E}">
        <p14:creationId xmlns="" xmlns:p14="http://schemas.microsoft.com/office/powerpoint/2010/main" val="309547058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extLst>
      <p:ext uri="{BB962C8B-B14F-4D97-AF65-F5344CB8AC3E}">
        <p14:creationId xmlns="" xmlns:p14="http://schemas.microsoft.com/office/powerpoint/2010/main" val="1913476085"/>
      </p:ext>
    </p:extLst>
  </p:cSld>
  <p:clrMapOvr>
    <a:masterClrMapping/>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Verdana" pitchFamily="34" charset="0"/>
              </a:defRPr>
            </a:lvl1pPr>
            <a:lvl2pPr marL="581025" indent="0" algn="l">
              <a:spcBef>
                <a:spcPts val="600"/>
              </a:spcBef>
              <a:buClr>
                <a:schemeClr val="tx2"/>
              </a:buClr>
              <a:buFont typeface="Wingdings" pitchFamily="2" charset="2"/>
              <a:buNone/>
              <a:defRPr sz="1800">
                <a:solidFill>
                  <a:schemeClr val="bg2"/>
                </a:solidFill>
                <a:latin typeface="Verdana" pitchFamily="34" charset="0"/>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762393126"/>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9785327"/>
      </p:ext>
    </p:extLst>
  </p:cSld>
  <p:clrMapOvr>
    <a:masterClrMapping/>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RSA footer">
    <p:spTree>
      <p:nvGrpSpPr>
        <p:cNvPr id="1" name=""/>
        <p:cNvGrpSpPr/>
        <p:nvPr/>
      </p:nvGrpSpPr>
      <p:grpSpPr>
        <a:xfrm>
          <a:off x="0" y="0"/>
          <a:ext cx="0" cy="0"/>
          <a:chOff x="0" y="0"/>
          <a:chExt cx="0" cy="0"/>
        </a:xfrm>
      </p:grpSpPr>
      <p:sp>
        <p:nvSpPr>
          <p:cNvPr id="3" name="Rectangle 2"/>
          <p:cNvSpPr/>
          <p:nvPr/>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accent6"/>
                </a:solidFill>
                <a:latin typeface="Verdana" pitchFamily="34" charset="0"/>
                <a:ea typeface="+mj-ea"/>
                <a:cs typeface="+mj-cs"/>
              </a:defRPr>
            </a:lvl1pPr>
          </a:lstStyle>
          <a:p>
            <a:r>
              <a:rPr lang="en-US" smtClean="0"/>
              <a:t>Click to edit Master title style</a:t>
            </a:r>
            <a:endParaRPr lang="en-US" dirty="0"/>
          </a:p>
        </p:txBody>
      </p:sp>
      <p:pic>
        <p:nvPicPr>
          <p:cNvPr id="7" name="Picture 6" descr="EMC logo white-lg.png"/>
          <p:cNvPicPr>
            <a:picLocks noChangeAspect="1"/>
          </p:cNvPicPr>
          <p:nvPr/>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2330148949"/>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8" name="Picture 7" descr="EMC logo white-lg.png"/>
          <p:cNvPicPr>
            <a:picLocks noChangeAspect="1"/>
          </p:cNvPicPr>
          <p:nvPr/>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1451306880"/>
      </p:ext>
    </p:extLst>
  </p:cSld>
  <p:clrMapOvr>
    <a:masterClrMapping/>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Univers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64881697"/>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48991606"/>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2" name="TextBox 1"/>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3" name="TextBox 2"/>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2263997571"/>
      </p:ext>
    </p:extLst>
  </p:cSld>
  <p:clrMapOvr>
    <a:masterClrMapping/>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p:nvPicPr>
        <p:blipFill>
          <a:blip r:embed="rId2" cstate="screen"/>
          <a:stretch>
            <a:fillRect/>
          </a:stretch>
        </p:blipFill>
        <p:spPr bwMode="gray">
          <a:xfrm>
            <a:off x="1828800" y="2392363"/>
            <a:ext cx="5486400" cy="1766518"/>
          </a:xfrm>
          <a:prstGeom prst="rect">
            <a:avLst/>
          </a:prstGeom>
        </p:spPr>
      </p:pic>
      <p:sp>
        <p:nvSpPr>
          <p:cNvPr id="4" name="TextBox 3"/>
          <p:cNvSpPr txBox="1"/>
          <p:nvPr userDrawn="1"/>
        </p:nvSpPr>
        <p:spPr bwMode="gray">
          <a:xfrm>
            <a:off x="2628038" y="2460793"/>
            <a:ext cx="3887924" cy="1015663"/>
          </a:xfrm>
          <a:prstGeom prst="rect">
            <a:avLst/>
          </a:prstGeom>
          <a:noFill/>
        </p:spPr>
        <p:txBody>
          <a:bodyPr wrap="none" rtlCol="0">
            <a:spAutoFit/>
          </a:bodyPr>
          <a:lstStyle/>
          <a:p>
            <a:pPr algn="ctr" defTabSz="914400">
              <a:buNone/>
            </a:pPr>
            <a:r>
              <a:rPr lang="zh-CN" sz="6000" b="0" i="0">
                <a:solidFill>
                  <a:srgbClr val="007DC3"/>
                </a:solidFill>
                <a:latin typeface="Verdana"/>
                <a:ea typeface="+mn-ea"/>
                <a:cs typeface="+mn-cs"/>
              </a:rPr>
              <a:t>谢谢大家</a:t>
            </a:r>
            <a:endParaRPr lang="en-US" sz="6000" dirty="0">
              <a:solidFill>
                <a:srgbClr val="007DC3"/>
              </a:solidFill>
            </a:endParaRPr>
          </a:p>
        </p:txBody>
      </p:sp>
    </p:spTree>
    <p:extLst>
      <p:ext uri="{BB962C8B-B14F-4D97-AF65-F5344CB8AC3E}">
        <p14:creationId xmlns="" xmlns:p14="http://schemas.microsoft.com/office/powerpoint/2010/main" val="288754859"/>
      </p:ext>
    </p:extLst>
  </p:cSld>
  <p:clrMapOvr>
    <a:masterClrMapping/>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3304963686"/>
      </p:ext>
    </p:extLst>
  </p:cSld>
  <p:clrMapOvr>
    <a:masterClrMapping/>
  </p:clrMapOvr>
  <p:transition>
    <p:fade/>
  </p:transition>
  <p:timing>
    <p:tnLst>
      <p:par>
        <p:cTn id="1" dur="indefinite" restart="never" nodeType="tmRoot"/>
      </p:par>
    </p:tnLst>
  </p:timing>
  <p:hf sldNum="0" hd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200149"/>
            <a:ext cx="6048376" cy="1485901"/>
          </a:xfrm>
          <a:prstGeom prst="rect">
            <a:avLst/>
          </a:prstGeom>
          <a:noFill/>
        </p:spPr>
        <p:txBody>
          <a:bodyPr lIns="0" tIns="0" rIns="0" bIns="0" anchor="b" anchorCtr="0">
            <a:noAutofit/>
          </a:bodyPr>
          <a:lstStyle>
            <a:lvl1pPr>
              <a:defRPr sz="4400">
                <a:solidFill>
                  <a:schemeClr val="tx2"/>
                </a:solidFill>
                <a:latin typeface="MetaNormalLF-Roman"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3" y="3025775"/>
            <a:ext cx="6048375" cy="838200"/>
          </a:xfrm>
          <a:prstGeom prst="rect">
            <a:avLst/>
          </a:prstGeom>
          <a:noFill/>
        </p:spPr>
        <p:txBody>
          <a:bodyPr lIns="0" tIns="0" rIns="0" bIns="0">
            <a:noAutofit/>
          </a:bodyPr>
          <a:lstStyle>
            <a:lvl1pPr marL="0" indent="0" algn="l">
              <a:spcBef>
                <a:spcPts val="0"/>
              </a:spcBef>
              <a:buNone/>
              <a:defRPr sz="2800">
                <a:solidFill>
                  <a:schemeClr val="bg2"/>
                </a:solidFill>
                <a:latin typeface="MetaNormalLF-Roman"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366713" y="1355725"/>
            <a:ext cx="2073275" cy="1323975"/>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417420528"/>
      </p:ext>
    </p:extLst>
  </p:cSld>
  <p:clrMapOvr>
    <a:masterClrMapping/>
  </p:clrMapOvr>
  <p:transition>
    <p:fade/>
  </p:transition>
  <p:timing>
    <p:tnLst>
      <p:par>
        <p:cTn id="1" dur="indefinite" restart="never" nodeType="tmRoot"/>
      </p:par>
    </p:tnLst>
  </p:timing>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Verdana" pitchFamily="34" charset="0"/>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200150"/>
            <a:ext cx="6048376" cy="1485900"/>
          </a:xfrm>
          <a:prstGeom prst="rect">
            <a:avLst/>
          </a:prstGeom>
          <a:noFill/>
        </p:spPr>
        <p:txBody>
          <a:bodyPr lIns="0" tIns="0" rIns="0" bIns="0" anchor="b" anchorCtr="0">
            <a:noAutofit/>
          </a:bodyPr>
          <a:lstStyle>
            <a:lvl1pPr algn="l" defTabSz="914400" rtl="0" eaLnBrk="1" latinLnBrk="0" hangingPunct="1">
              <a:spcBef>
                <a:spcPct val="0"/>
              </a:spcBef>
              <a:buNone/>
              <a:defRPr lang="en-US" sz="4400" kern="1200" dirty="0">
                <a:solidFill>
                  <a:schemeClr val="tx2"/>
                </a:solidFill>
                <a:latin typeface="MetaNormalLF-Roman"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366713" y="1355725"/>
            <a:ext cx="2073275" cy="1323975"/>
          </a:xfrm>
          <a:prstGeom prst="rect">
            <a:avLst/>
          </a:prstGeom>
          <a:no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2516057052"/>
      </p:ext>
    </p:extLst>
  </p:cSld>
  <p:clrMapOvr>
    <a:masterClrMapping/>
  </p:clrMapOvr>
  <p:transition>
    <p:fade/>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200150"/>
            <a:ext cx="6048376" cy="1485900"/>
          </a:xfrm>
          <a:prstGeom prst="rect">
            <a:avLst/>
          </a:prstGeom>
          <a:noFill/>
        </p:spPr>
        <p:txBody>
          <a:bodyPr lIns="0" tIns="0" rIns="0" bIns="0" anchor="b" anchorCtr="0">
            <a:noAutofit/>
          </a:bodyPr>
          <a:lstStyle>
            <a:lvl1pPr algn="l" defTabSz="914400" rtl="0" eaLnBrk="1" latinLnBrk="0" hangingPunct="1">
              <a:spcBef>
                <a:spcPct val="0"/>
              </a:spcBef>
              <a:buNone/>
              <a:defRPr lang="en-US" sz="4400" kern="1200" dirty="0">
                <a:solidFill>
                  <a:schemeClr val="tx2"/>
                </a:solidFill>
                <a:latin typeface="MetaNormalLF-Roman"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3" y="3025775"/>
            <a:ext cx="6048375" cy="2803525"/>
          </a:xfrm>
          <a:prstGeom prst="rect">
            <a:avLst/>
          </a:prstGeom>
          <a:noFill/>
        </p:spPr>
        <p:txBody>
          <a:bodyPr lIns="0" tIns="0" rIns="0" bIns="0">
            <a:noAutofit/>
          </a:bodyPr>
          <a:lstStyle>
            <a:lvl1pPr>
              <a:buClr>
                <a:schemeClr val="tx2"/>
              </a:buClr>
              <a:defRPr>
                <a:solidFill>
                  <a:schemeClr val="bg2"/>
                </a:solidFill>
              </a:defRPr>
            </a:lvl1pPr>
            <a:lvl2pPr>
              <a:buClr>
                <a:schemeClr val="tx2"/>
              </a:buClr>
              <a:defRPr sz="1800">
                <a:solidFill>
                  <a:schemeClr val="bg2"/>
                </a:solidFill>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18529497"/>
      </p:ext>
    </p:extLst>
  </p:cSld>
  <p:clrMapOvr>
    <a:masterClrMapping/>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2" y="203200"/>
            <a:ext cx="8410575" cy="920750"/>
          </a:xfrm>
          <a:prstGeom prst="rect">
            <a:avLst/>
          </a:prstGeom>
          <a:noFill/>
        </p:spPr>
        <p:txBody>
          <a:bodyPr lIns="0" tIns="0" rIns="0" bIns="0" anchor="b" anchorCtr="0"/>
          <a:lstStyle>
            <a:lvl1pPr>
              <a:lnSpc>
                <a:spcPts val="3600"/>
              </a:lnSpc>
              <a:defRPr sz="3600">
                <a:solidFill>
                  <a:schemeClr val="tx2"/>
                </a:solidFill>
                <a:latin typeface="MetaNormalLF-Roman"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3" y="1355725"/>
            <a:ext cx="8410575" cy="4587875"/>
          </a:xfrm>
          <a:prstGeom prst="rect">
            <a:avLst/>
          </a:prstGeom>
          <a:noFill/>
        </p:spPr>
        <p:txBody>
          <a:bodyPr lIns="0" tIns="0" rIns="0" bIns="0">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684533928"/>
      </p:ext>
    </p:extLst>
  </p:cSld>
  <p:clrMapOvr>
    <a:masterClrMapping/>
  </p:clrMapOvr>
  <p:transition>
    <p:fade/>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3" y="1123951"/>
            <a:ext cx="8410575" cy="403224"/>
          </a:xfrm>
          <a:prstGeom prst="rect">
            <a:avLst/>
          </a:prstGeom>
          <a:noFill/>
        </p:spPr>
        <p:txBody>
          <a:bodyPr lIns="0" tIns="0" rIns="0" bIns="0" anchor="t" anchorCtr="0"/>
          <a:lstStyle>
            <a:lvl1pPr marL="0" indent="0">
              <a:buNone/>
              <a:tabLst>
                <a:tab pos="800100" algn="l"/>
              </a:tabLst>
              <a:defRPr sz="2400" b="0">
                <a:solidFill>
                  <a:schemeClr val="bg2"/>
                </a:solidFill>
                <a:latin typeface="MetaNormal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1100418142"/>
      </p:ext>
    </p:extLst>
  </p:cSld>
  <p:clrMapOvr>
    <a:masterClrMapping/>
  </p:clrMapOvr>
  <p:transition>
    <p:fad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3" y="1123951"/>
            <a:ext cx="8410575" cy="403224"/>
          </a:xfrm>
          <a:prstGeom prst="rect">
            <a:avLst/>
          </a:prstGeom>
          <a:noFill/>
        </p:spPr>
        <p:txBody>
          <a:bodyPr lIns="0" tIns="0" rIns="0" bIns="0" anchor="t" anchorCtr="0"/>
          <a:lstStyle>
            <a:lvl1pPr marL="0" indent="0">
              <a:buNone/>
              <a:tabLst>
                <a:tab pos="800100" algn="l"/>
              </a:tabLst>
              <a:defRPr sz="2400" b="0">
                <a:solidFill>
                  <a:schemeClr val="bg2"/>
                </a:solidFill>
                <a:latin typeface="MetaNormal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366712" y="1758950"/>
            <a:ext cx="8410575" cy="4183063"/>
          </a:xfrm>
          <a:prstGeom prst="rect">
            <a:avLst/>
          </a:prstGeom>
          <a:noFill/>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146198206"/>
      </p:ext>
    </p:extLst>
  </p:cSld>
  <p:clrMapOvr>
    <a:masterClrMapping/>
  </p:clrMapOvr>
  <p:transition>
    <p:fade/>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2"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2728913" y="1355725"/>
            <a:ext cx="6048375" cy="4587875"/>
          </a:xfrm>
          <a:prstGeom prst="rect">
            <a:avLst/>
          </a:prstGeom>
          <a:noFill/>
        </p:spPr>
        <p:txBody>
          <a:bodyPr lIns="0" tIns="0" rIns="0" bIns="0">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2"/>
          <p:cNvSpPr>
            <a:spLocks noGrp="1"/>
          </p:cNvSpPr>
          <p:nvPr>
            <p:ph type="pic" idx="1"/>
          </p:nvPr>
        </p:nvSpPr>
        <p:spPr bwMode="gray">
          <a:xfrm>
            <a:off x="366713" y="1355725"/>
            <a:ext cx="2073275" cy="4587875"/>
          </a:xfrm>
          <a:prstGeom prst="rect">
            <a:avLst/>
          </a:prstGeom>
          <a:no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2587204188"/>
      </p:ext>
    </p:extLst>
  </p:cSld>
  <p:clrMapOvr>
    <a:masterClrMapping/>
  </p:clrMapOvr>
  <p:transition>
    <p:fad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3" y="1123950"/>
            <a:ext cx="8410575" cy="403225"/>
          </a:xfrm>
          <a:prstGeom prst="rect">
            <a:avLst/>
          </a:prstGeom>
          <a:noFill/>
        </p:spPr>
        <p:txBody>
          <a:bodyPr lIns="0" tIns="0" rIns="0" bIns="0" anchor="t" anchorCtr="0"/>
          <a:lstStyle>
            <a:lvl1pPr marL="0" indent="0">
              <a:buNone/>
              <a:tabLst>
                <a:tab pos="800100" algn="l"/>
              </a:tabLst>
              <a:defRPr lang="en-US" sz="2400" b="0" kern="1200" smtClean="0">
                <a:solidFill>
                  <a:schemeClr val="bg2"/>
                </a:solidFill>
                <a:latin typeface="MetaNormalLF-Roman"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rgbClr val="2C95DD"/>
              </a:buClr>
              <a:buFont typeface="Arial" pitchFamily="34" charset="0"/>
              <a:buNone/>
              <a:tabLst>
                <a:tab pos="800100" algn="l"/>
              </a:tabLst>
            </a:pPr>
            <a:r>
              <a:rPr lang="en-US" smtClean="0"/>
              <a:t>Click to edit Master text styles</a:t>
            </a:r>
          </a:p>
        </p:txBody>
      </p:sp>
      <p:sp>
        <p:nvSpPr>
          <p:cNvPr id="4" name="Content Placeholder 3"/>
          <p:cNvSpPr>
            <a:spLocks noGrp="1"/>
          </p:cNvSpPr>
          <p:nvPr>
            <p:ph sz="half" idx="2"/>
          </p:nvPr>
        </p:nvSpPr>
        <p:spPr bwMode="gray">
          <a:xfrm>
            <a:off x="2728913" y="1758950"/>
            <a:ext cx="6048374" cy="4194175"/>
          </a:xfrm>
          <a:prstGeom prst="rect">
            <a:avLst/>
          </a:prstGeom>
          <a:noFill/>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2"/>
          <p:cNvSpPr>
            <a:spLocks noGrp="1"/>
          </p:cNvSpPr>
          <p:nvPr>
            <p:ph type="pic" idx="10"/>
          </p:nvPr>
        </p:nvSpPr>
        <p:spPr bwMode="gray">
          <a:xfrm>
            <a:off x="366713" y="1771650"/>
            <a:ext cx="2073275" cy="4171950"/>
          </a:xfrm>
          <a:prstGeom prst="rect">
            <a:avLst/>
          </a:prstGeom>
          <a:no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1944382189"/>
      </p:ext>
    </p:extLst>
  </p:cSld>
  <p:clrMapOvr>
    <a:masterClrMapping/>
  </p:clrMapOvr>
  <p:transition>
    <p:fad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Quote">
    <p:spTree>
      <p:nvGrpSpPr>
        <p:cNvPr id="1" name=""/>
        <p:cNvGrpSpPr/>
        <p:nvPr/>
      </p:nvGrpSpPr>
      <p:grpSpPr>
        <a:xfrm>
          <a:off x="0" y="0"/>
          <a:ext cx="0" cy="0"/>
          <a:chOff x="0" y="0"/>
          <a:chExt cx="0" cy="0"/>
        </a:xfrm>
      </p:grpSpPr>
      <p:sp>
        <p:nvSpPr>
          <p:cNvPr id="4" name="Content Placeholder 3"/>
          <p:cNvSpPr>
            <a:spLocks noGrp="1"/>
          </p:cNvSpPr>
          <p:nvPr>
            <p:ph sz="quarter" idx="10"/>
          </p:nvPr>
        </p:nvSpPr>
        <p:spPr bwMode="gray">
          <a:xfrm>
            <a:off x="366713" y="1355725"/>
            <a:ext cx="8410575" cy="4587875"/>
          </a:xfrm>
          <a:prstGeom prst="rect">
            <a:avLst/>
          </a:prstGeom>
          <a:noFill/>
        </p:spPr>
        <p:txBody>
          <a:bodyPr lIns="0" tIns="0" rIns="0" bIns="0"/>
          <a:lstStyle>
            <a:lvl1pPr marL="0" indent="0">
              <a:spcBef>
                <a:spcPts val="1200"/>
              </a:spcBef>
              <a:buClr>
                <a:schemeClr val="tx2"/>
              </a:buClr>
              <a:buFont typeface="+mj-lt"/>
              <a:buNone/>
              <a:defRPr sz="4000">
                <a:solidFill>
                  <a:schemeClr val="tx2"/>
                </a:solidFill>
              </a:defRPr>
            </a:lvl1pPr>
            <a:lvl2pPr marL="457200" indent="0" algn="r">
              <a:spcBef>
                <a:spcPts val="600"/>
              </a:spcBef>
              <a:buClr>
                <a:schemeClr val="tx2"/>
              </a:buClr>
              <a:buNone/>
              <a:defRPr>
                <a:solidFill>
                  <a:schemeClr val="bg2"/>
                </a:solidFill>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smtClean="0">
                <a:solidFill>
                  <a:schemeClr val="tx2"/>
                </a:solidFill>
                <a:latin typeface="MetaNormalLF-Roman" pitchFamily="34" charset="0"/>
                <a:ea typeface="+mj-ea"/>
                <a:cs typeface="+mj-cs"/>
              </a:defRPr>
            </a:lvl1pPr>
          </a:lstStyle>
          <a:p>
            <a:r>
              <a:rPr lang="en-US" smtClean="0"/>
              <a:t>Click to edit Master title style</a:t>
            </a:r>
            <a:endParaRPr lang="en-US"/>
          </a:p>
        </p:txBody>
      </p:sp>
    </p:spTree>
    <p:extLst>
      <p:ext uri="{BB962C8B-B14F-4D97-AF65-F5344CB8AC3E}">
        <p14:creationId xmlns="" xmlns:p14="http://schemas.microsoft.com/office/powerpoint/2010/main" val="1833338792"/>
      </p:ext>
    </p:extLst>
  </p:cSld>
  <p:clrMapOvr>
    <a:masterClrMapping/>
  </p:clrMapOvr>
  <p:transition>
    <p:fade/>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Content Placeholder 3"/>
          <p:cNvSpPr>
            <a:spLocks noGrp="1"/>
          </p:cNvSpPr>
          <p:nvPr>
            <p:ph sz="quarter" idx="10"/>
          </p:nvPr>
        </p:nvSpPr>
        <p:spPr bwMode="gray">
          <a:xfrm>
            <a:off x="366713" y="1355725"/>
            <a:ext cx="8410575" cy="4587875"/>
          </a:xfrm>
          <a:prstGeom prst="rect">
            <a:avLst/>
          </a:prstGeom>
          <a:noFill/>
        </p:spPr>
        <p:txBody>
          <a:bodyPr lIns="0" tIns="0" rIns="0" bIns="0"/>
          <a:lstStyle>
            <a:lvl1pPr marL="0" indent="0">
              <a:spcBef>
                <a:spcPts val="1200"/>
              </a:spcBef>
              <a:buClr>
                <a:schemeClr val="tx2"/>
              </a:buClr>
              <a:buFont typeface="+mj-lt"/>
              <a:buNone/>
              <a:defRPr sz="4000">
                <a:solidFill>
                  <a:schemeClr val="tx2"/>
                </a:solidFill>
              </a:defRPr>
            </a:lvl1pPr>
            <a:lvl2pPr marL="457200" indent="0" algn="r">
              <a:spcBef>
                <a:spcPts val="600"/>
              </a:spcBef>
              <a:buClr>
                <a:schemeClr val="tx2"/>
              </a:buClr>
              <a:buNone/>
              <a:defRPr>
                <a:solidFill>
                  <a:schemeClr val="bg2"/>
                </a:solidFill>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2723366202"/>
      </p:ext>
    </p:extLst>
  </p:cSld>
  <p:clrMapOvr>
    <a:masterClrMapping/>
  </p:clrMapOvr>
  <p:transition>
    <p:fad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1792288" y="5143500"/>
            <a:ext cx="5486400" cy="566738"/>
          </a:xfrm>
          <a:prstGeom prst="rect">
            <a:avLst/>
          </a:prstGeom>
          <a:noFill/>
        </p:spPr>
        <p:txBody>
          <a:bodyPr anchor="t" anchorCtr="0"/>
          <a:lstStyle>
            <a:lvl1pPr algn="ctr">
              <a:defRPr sz="2800" b="0">
                <a:solidFill>
                  <a:schemeClr val="bg2"/>
                </a:solidFill>
              </a:defRPr>
            </a:lvl1pPr>
          </a:lstStyle>
          <a:p>
            <a:r>
              <a:rPr lang="en-US" smtClean="0"/>
              <a:t>Click to edit Master title style</a:t>
            </a:r>
            <a:endParaRPr lang="en-US" dirty="0"/>
          </a:p>
        </p:txBody>
      </p:sp>
      <p:sp>
        <p:nvSpPr>
          <p:cNvPr id="3" name="Picture Placeholder 2"/>
          <p:cNvSpPr>
            <a:spLocks noGrp="1"/>
          </p:cNvSpPr>
          <p:nvPr>
            <p:ph type="pic" idx="1"/>
          </p:nvPr>
        </p:nvSpPr>
        <p:spPr bwMode="gray">
          <a:xfrm>
            <a:off x="1792288" y="612774"/>
            <a:ext cx="5486400" cy="4359275"/>
          </a:xfrm>
          <a:prstGeom prst="rect">
            <a:avLst/>
          </a:prstGeo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416776514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Footer bar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95685438"/>
      </p:ext>
    </p:extLst>
  </p:cSld>
  <p:clrMapOvr>
    <a:masterClrMapping/>
  </p:clrMapOvr>
  <p:transition>
    <p:fade/>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Box 2"/>
          <p:cNvSpPr txBox="1"/>
          <p:nvPr userDrawn="1"/>
        </p:nvSpPr>
        <p:spPr bwMode="gray">
          <a:xfrm>
            <a:off x="2628038" y="2460793"/>
            <a:ext cx="3887924" cy="1015663"/>
          </a:xfrm>
          <a:prstGeom prst="rect">
            <a:avLst/>
          </a:prstGeom>
          <a:noFill/>
        </p:spPr>
        <p:txBody>
          <a:bodyPr wrap="none" rtlCol="0">
            <a:spAutoFit/>
          </a:bodyPr>
          <a:lstStyle/>
          <a:p>
            <a:pPr algn="ctr" defTabSz="914400">
              <a:buNone/>
            </a:pPr>
            <a:r>
              <a:rPr lang="zh-CN" sz="6000" b="0" i="0">
                <a:solidFill>
                  <a:srgbClr val="007DC3"/>
                </a:solidFill>
                <a:latin typeface="Verdana"/>
                <a:ea typeface="+mn-ea"/>
                <a:cs typeface="+mn-cs"/>
              </a:rPr>
              <a:t>谢谢大家</a:t>
            </a:r>
            <a:endParaRPr lang="en-US" sz="6000" dirty="0">
              <a:solidFill>
                <a:srgbClr val="007DC3"/>
              </a:solidFill>
            </a:endParaRPr>
          </a:p>
        </p:txBody>
      </p:sp>
    </p:spTree>
    <p:extLst>
      <p:ext uri="{BB962C8B-B14F-4D97-AF65-F5344CB8AC3E}">
        <p14:creationId xmlns="" xmlns:p14="http://schemas.microsoft.com/office/powerpoint/2010/main" val="3101445398"/>
      </p:ext>
    </p:extLst>
  </p:cSld>
  <p:clrMapOvr>
    <a:masterClrMapping/>
  </p:clrMapOvr>
  <p:transition>
    <p:fade/>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63296" y="1572768"/>
            <a:ext cx="8229600" cy="4474021"/>
          </a:xfrm>
          <a:prstGeom prst="rect">
            <a:avLst/>
          </a:prstGeom>
        </p:spPr>
        <p:txBody>
          <a:bodyPr/>
          <a:lstStyle>
            <a:lvl1pPr>
              <a:spcBef>
                <a:spcPts val="1200"/>
              </a:spcBef>
              <a:buClr>
                <a:srgbClr val="00529A"/>
              </a:buClr>
              <a:defRPr sz="2600"/>
            </a:lvl1pPr>
            <a:lvl2pPr>
              <a:spcBef>
                <a:spcPts val="1200"/>
              </a:spcBef>
              <a:buClr>
                <a:srgbClr val="00529A"/>
              </a:buClr>
              <a:defRPr sz="2400"/>
            </a:lvl2pPr>
            <a:lvl3pPr>
              <a:spcBef>
                <a:spcPts val="1200"/>
              </a:spcBef>
              <a:buClr>
                <a:srgbClr val="00529A"/>
              </a:buClr>
              <a:defRPr/>
            </a:lvl3pPr>
            <a:lvl4pPr>
              <a:spcBef>
                <a:spcPts val="1200"/>
              </a:spcBef>
              <a:buClr>
                <a:srgbClr val="00529A"/>
              </a:buClr>
              <a:defRPr/>
            </a:lvl4pPr>
            <a:lvl5pPr>
              <a:spcBef>
                <a:spcPts val="1200"/>
              </a:spcBef>
              <a:buClr>
                <a:srgbClr val="00529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dirty="0" smtClean="0"/>
              <a:t>Click to edit Master text styles</a:t>
            </a:r>
          </a:p>
        </p:txBody>
      </p:sp>
    </p:spTree>
    <p:extLst>
      <p:ext uri="{BB962C8B-B14F-4D97-AF65-F5344CB8AC3E}">
        <p14:creationId xmlns="" xmlns:p14="http://schemas.microsoft.com/office/powerpoint/2010/main" val="24574744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308823538"/>
      </p:ext>
    </p:extLst>
  </p:cSld>
  <p:clrMapOvr>
    <a:masterClrMapping/>
  </p:clrMapOvr>
  <p:transition>
    <p:fade/>
  </p:transition>
  <p:timing>
    <p:tnLst>
      <p:par>
        <p:cTn id="1" dur="indefinite" restart="never" nodeType="tmRoot"/>
      </p:par>
    </p:tnLst>
  </p:timing>
  <p:hf sldNum="0" hdr="0" dt="0"/>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3923331299"/>
      </p:ext>
    </p:extLst>
  </p:cSld>
  <p:clrMapOvr>
    <a:masterClrMapping/>
  </p:clrMapOvr>
  <p:transition>
    <p:fade/>
  </p:transition>
  <p:timing>
    <p:tnLst>
      <p:par>
        <p:cTn id="1" dur="indefinite" restart="never" nodeType="tmRoot"/>
      </p:par>
    </p:tnLst>
  </p:timing>
  <p:hf sldNum="0" hdr="0" dt="0"/>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67725866"/>
      </p:ext>
    </p:extLst>
  </p:cSld>
  <p:clrMapOvr>
    <a:masterClrMapping/>
  </p:clrMapOvr>
  <p:transition>
    <p:fade/>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_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98618248"/>
      </p:ext>
    </p:extLst>
  </p:cSld>
  <p:clrMapOvr>
    <a:masterClrMapping/>
  </p:clrMapOvr>
  <p:transition>
    <p:fade/>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3674231493"/>
      </p:ext>
    </p:extLst>
  </p:cSld>
  <p:clrMapOvr>
    <a:masterClrMapping/>
  </p:clrMapOvr>
  <p:transition>
    <p:fade/>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803059273"/>
      </p:ext>
    </p:extLst>
  </p:cSld>
  <p:clrMapOvr>
    <a:masterClrMapping/>
  </p:clrMapOvr>
  <p:transition>
    <p:fade/>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_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3835116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grpSp>
        <p:nvGrpSpPr>
          <p:cNvPr id="4" name="Group 7"/>
          <p:cNvGrpSpPr/>
          <p:nvPr/>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8" name="Group 7"/>
          <p:cNvGrpSpPr/>
          <p:nvPr userDrawn="1"/>
        </p:nvGrpSpPr>
        <p:grpSpPr bwMode="gray">
          <a:xfrm>
            <a:off x="0" y="0"/>
            <a:ext cx="9144000" cy="5886451"/>
            <a:chOff x="0" y="0"/>
            <a:chExt cx="9144000" cy="4414838"/>
          </a:xfrm>
        </p:grpSpPr>
        <p:sp>
          <p:nvSpPr>
            <p:cNvPr id="9" name="Rectangle 8"/>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etaNormalLF-Roman"/>
              </a:endParaRPr>
            </a:p>
          </p:txBody>
        </p:sp>
        <p:sp>
          <p:nvSpPr>
            <p:cNvPr id="10" name="Rectangle 9"/>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etaNormalLF-Roman"/>
              </a:endParaRPr>
            </a:p>
          </p:txBody>
        </p:sp>
      </p:grpSp>
    </p:spTree>
  </p:cSld>
  <p:clrMapOvr>
    <a:masterClrMapping/>
  </p:clrMapOvr>
  <p:transition>
    <p:fade/>
  </p:transition>
  <p:timing>
    <p:tnLst>
      <p:par>
        <p:cTn id="1" dur="indefinite" restart="never" nodeType="tmRoot"/>
      </p:par>
    </p:tnLst>
  </p:timing>
  <p:hf sldNum="0" hdr="0" dt="0"/>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539184426"/>
      </p:ext>
    </p:extLst>
  </p:cSld>
  <p:clrMapOvr>
    <a:masterClrMapping/>
  </p:clrMapOvr>
  <p:transition>
    <p:fade/>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89088797"/>
      </p:ext>
    </p:extLst>
  </p:cSld>
  <p:clrMapOvr>
    <a:masterClrMapping/>
  </p:clrMapOvr>
  <p:transition>
    <p:fade/>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1939332311"/>
      </p:ext>
    </p:extLst>
  </p:cSld>
  <p:clrMapOvr>
    <a:masterClrMapping/>
  </p:clrMapOvr>
  <p:transition>
    <p:fade/>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1_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2661811771"/>
      </p:ext>
    </p:extLst>
  </p:cSld>
  <p:clrMapOvr>
    <a:masterClrMapping/>
  </p:clrMapOvr>
  <p:transition>
    <p:fade/>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3_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415082548"/>
      </p:ext>
    </p:extLst>
  </p:cSld>
  <p:clrMapOvr>
    <a:masterClrMapping/>
  </p:clrMapOvr>
  <p:transition>
    <p:fade/>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1782033971"/>
      </p:ext>
    </p:extLst>
  </p:cSld>
  <p:clrMapOvr>
    <a:masterClrMapping/>
  </p:clrMapOvr>
  <p:transition>
    <p:fade/>
  </p:transition>
  <p:timing>
    <p:tnLst>
      <p:par>
        <p:cTn id="1" dur="indefinite" restart="never" nodeType="tmRoot"/>
      </p:par>
    </p:tnLst>
  </p:timing>
  <p:hf sldNum="0" hdr="0" dt="0"/>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4244253262"/>
      </p:ext>
    </p:extLst>
  </p:cSld>
  <p:clrMapOvr>
    <a:masterClrMapping/>
  </p:clrMapOvr>
  <p:transition>
    <p:fade/>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984202455"/>
      </p:ext>
    </p:extLst>
  </p:cSld>
  <p:clrMapOvr>
    <a:masterClrMapping/>
  </p:clrMapOvr>
  <p:transition>
    <p:fade/>
  </p:transition>
  <p:timing>
    <p:tnLst>
      <p:par>
        <p:cTn id="1" dur="indefinite" restart="never" nodeType="tmRoot"/>
      </p:par>
    </p:tnLst>
  </p:timing>
  <p:hf sldNum="0" hdr="0" dt="0"/>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etaNormalLF-Roman"/>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827714477"/>
      </p:ext>
    </p:extLst>
  </p:cSld>
  <p:clrMapOvr>
    <a:masterClrMapping/>
  </p:clrMapOvr>
  <p:transition>
    <p:fade/>
  </p:transition>
  <p:timing>
    <p:tnLst>
      <p:par>
        <p:cTn id="1" dur="indefinite" restart="never" nodeType="tmRoot"/>
      </p:par>
    </p:tnLst>
  </p:timing>
  <p:hf sldNum="0" hdr="0" dt="0"/>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798086204"/>
      </p:ext>
    </p:extLst>
  </p:cSld>
  <p:clrMapOvr>
    <a:masterClrMapping/>
  </p:clrMapOvr>
  <p:transition>
    <p:fade/>
  </p:transition>
  <p:timing>
    <p:tnLst>
      <p:par>
        <p:cTn id="1" dur="indefinite" restart="never" nodeType="tmRoot"/>
      </p:par>
    </p:tn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vider 3 -Large Text">
    <p:spTree>
      <p:nvGrpSpPr>
        <p:cNvPr id="1" name=""/>
        <p:cNvGrpSpPr/>
        <p:nvPr/>
      </p:nvGrpSpPr>
      <p:grpSpPr>
        <a:xfrm>
          <a:off x="0" y="0"/>
          <a:ext cx="0" cy="0"/>
          <a:chOff x="0" y="0"/>
          <a:chExt cx="0" cy="0"/>
        </a:xfrm>
      </p:grpSpPr>
      <p:grpSp>
        <p:nvGrpSpPr>
          <p:cNvPr id="3" name="Group 7"/>
          <p:cNvGrpSpPr/>
          <p:nvPr/>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j-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081254584"/>
      </p:ext>
    </p:extLst>
  </p:cSld>
  <p:clrMapOvr>
    <a:masterClrMapping/>
  </p:clrMapOvr>
  <p:transition>
    <p:fade/>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558400709"/>
      </p:ext>
    </p:extLst>
  </p:cSld>
  <p:clrMapOvr>
    <a:masterClrMapping/>
  </p:clrMapOvr>
  <p:transition>
    <p:fade/>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690767793"/>
      </p:ext>
    </p:extLst>
  </p:cSld>
  <p:clrMapOvr>
    <a:masterClrMapping/>
  </p:clrMapOvr>
  <p:transition>
    <p:fade/>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4022291024"/>
      </p:ext>
    </p:extLst>
  </p:cSld>
  <p:clrMapOvr>
    <a:masterClrMapping/>
  </p:clrMapOvr>
  <p:transition>
    <p:fade/>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81335616"/>
      </p:ext>
    </p:extLst>
  </p:cSld>
  <p:clrMapOvr>
    <a:masterClrMapping/>
  </p:clrMapOvr>
  <p:transition>
    <p:fade/>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6618336"/>
      </p:ext>
    </p:extLst>
  </p:cSld>
  <p:clrMapOvr>
    <a:masterClrMapping/>
  </p:clrMapOvr>
  <p:transition>
    <p:fade/>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130660366"/>
      </p:ext>
    </p:extLst>
  </p:cSld>
  <p:clrMapOvr>
    <a:masterClrMapping/>
  </p:clrMapOvr>
  <p:transition>
    <p:fade/>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86046097"/>
      </p:ext>
    </p:extLst>
  </p:cSld>
  <p:clrMapOvr>
    <a:masterClrMapping/>
  </p:clrMapOvr>
  <p:transition>
    <p:fade/>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495342702"/>
      </p:ext>
    </p:extLst>
  </p:cSld>
  <p:clrMapOvr>
    <a:masterClrMapping/>
  </p:clrMapOvr>
  <p:transition>
    <p:fade/>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1097943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188609356"/>
      </p:ext>
    </p:extLst>
  </p:cSld>
  <p:clrMapOvr>
    <a:masterClrMapping/>
  </p:clrMapOvr>
  <p:transition>
    <p:fade/>
  </p:transition>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ue/Gray Background">
    <p:spTree>
      <p:nvGrpSpPr>
        <p:cNvPr id="1" name=""/>
        <p:cNvGrpSpPr/>
        <p:nvPr/>
      </p:nvGrpSpPr>
      <p:grpSpPr>
        <a:xfrm>
          <a:off x="0" y="0"/>
          <a:ext cx="0" cy="0"/>
          <a:chOff x="0" y="0"/>
          <a:chExt cx="0" cy="0"/>
        </a:xfrm>
      </p:grpSpPr>
      <p:grpSp>
        <p:nvGrpSpPr>
          <p:cNvPr id="2" name="Group 7"/>
          <p:cNvGrpSpPr/>
          <p:nvPr/>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grpSp>
        <p:nvGrpSpPr>
          <p:cNvPr id="5" name="Group 7"/>
          <p:cNvGrpSpPr/>
          <p:nvPr userDrawn="1"/>
        </p:nvGrpSpPr>
        <p:grpSpPr bwMode="gray">
          <a:xfrm>
            <a:off x="0" y="0"/>
            <a:ext cx="9144000" cy="5886451"/>
            <a:chOff x="0" y="0"/>
            <a:chExt cx="9144000" cy="4414838"/>
          </a:xfrm>
        </p:grpSpPr>
        <p:sp>
          <p:nvSpPr>
            <p:cNvPr id="8" name="Rectangle 7"/>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etaNormalLF-Roman"/>
              </a:endParaRPr>
            </a:p>
          </p:txBody>
        </p:sp>
        <p:sp>
          <p:nvSpPr>
            <p:cNvPr id="9" name="Rectangle 8"/>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etaNormalLF-Roman"/>
              </a:endParaRPr>
            </a:p>
          </p:txBody>
        </p:sp>
      </p:grpSp>
    </p:spTree>
  </p:cSld>
  <p:clrMapOvr>
    <a:masterClrMapping/>
  </p:clrMapOvr>
  <p:transition>
    <p:fade/>
  </p:transition>
  <p:timing>
    <p:tnLst>
      <p:par>
        <p:cTn id="1" dur="indefinite" restart="never" nodeType="tmRoot"/>
      </p:par>
    </p:tnLst>
  </p:timing>
  <p:hf sldNum="0" hdr="0" dt="0"/>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71511783"/>
      </p:ext>
    </p:extLst>
  </p:cSld>
  <p:clrMapOvr>
    <a:masterClrMapping/>
  </p:clrMapOvr>
  <p:transition>
    <p:fade/>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1560723378"/>
      </p:ext>
    </p:extLst>
  </p:cSld>
  <p:clrMapOvr>
    <a:masterClrMapping/>
  </p:clrMapOvr>
  <p:transition>
    <p:fade/>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MetaNormalLF-Roman"/>
              </a:defRPr>
            </a:lvl1pPr>
            <a:lvl2pPr marL="581025" indent="0" algn="l">
              <a:spcBef>
                <a:spcPts val="600"/>
              </a:spcBef>
              <a:buClr>
                <a:schemeClr val="tx2"/>
              </a:buClr>
              <a:buFont typeface="Wingdings" pitchFamily="2" charset="2"/>
              <a:buNone/>
              <a:defRPr sz="1800">
                <a:solidFill>
                  <a:schemeClr val="bg2"/>
                </a:solidFill>
                <a:latin typeface="MetaNormalLF-Roman"/>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752711198"/>
      </p:ext>
    </p:extLst>
  </p:cSld>
  <p:clrMapOvr>
    <a:masterClrMapping/>
  </p:clrMapOvr>
  <p:transition>
    <p:fade/>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0397180"/>
      </p:ext>
    </p:extLst>
  </p:cSld>
  <p:clrMapOvr>
    <a:masterClrMapping/>
  </p:clrMapOvr>
  <p:transition>
    <p:fade/>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accent6"/>
                </a:solidFill>
                <a:latin typeface="MetaNormalLF-Roman"/>
                <a:ea typeface="+mj-ea"/>
                <a:cs typeface="+mj-cs"/>
              </a:defRPr>
            </a:lvl1pPr>
          </a:lstStyle>
          <a:p>
            <a:r>
              <a:rPr lang="en-US" dirty="0"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303522184"/>
      </p:ext>
    </p:extLst>
  </p:cSld>
  <p:clrMapOvr>
    <a:masterClrMapping/>
  </p:clrMapOvr>
  <p:transition>
    <p:fade/>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2602530948"/>
      </p:ext>
    </p:extLst>
  </p:cSld>
  <p:clrMapOvr>
    <a:masterClrMapping/>
  </p:clrMapOvr>
  <p:transition>
    <p:fade/>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99439883"/>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8651979"/>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2671194302"/>
      </p:ext>
    </p:extLst>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extLst>
      <p:ext uri="{BB962C8B-B14F-4D97-AF65-F5344CB8AC3E}">
        <p14:creationId xmlns="" xmlns:p14="http://schemas.microsoft.com/office/powerpoint/2010/main" val="335535359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smtClean="0"/>
              <a:t>Click to edit Master text styles</a:t>
            </a:r>
          </a:p>
        </p:txBody>
      </p:sp>
    </p:spTree>
    <p:extLst>
      <p:ext uri="{BB962C8B-B14F-4D97-AF65-F5344CB8AC3E}">
        <p14:creationId xmlns="" xmlns:p14="http://schemas.microsoft.com/office/powerpoint/2010/main" val="3422249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1910715208"/>
      </p:ext>
    </p:extLst>
  </p:cSld>
  <p:clrMapOvr>
    <a:masterClrMapping/>
  </p:clrMapOvr>
  <p:transition>
    <p:fade/>
  </p:transition>
  <p:timing>
    <p:tnLst>
      <p:par>
        <p:cTn id="1" dur="indefinite" restart="never" nodeType="tmRoot"/>
      </p:par>
    </p:tnLst>
  </p:timing>
  <p:hf sldNum="0" hdr="0" dt="0"/>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1868750572"/>
      </p:ext>
    </p:extLst>
  </p:cSld>
  <p:clrMapOvr>
    <a:masterClrMapping/>
  </p:clrMapOvr>
  <p:transition>
    <p:fade/>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529098054"/>
      </p:ext>
    </p:extLst>
  </p:cSld>
  <p:clrMapOvr>
    <a:masterClrMapping/>
  </p:clrMapOvr>
  <p:transition>
    <p:fade/>
  </p:transition>
  <p:timing>
    <p:tnLst>
      <p:par>
        <p:cTn id="1" dur="indefinite" restart="never" nodeType="tmRoot"/>
      </p:par>
    </p:tnLst>
  </p:timing>
  <p:hf sldNum="0" hdr="0" dt="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etaNormalLF-Roman"/>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607408330"/>
      </p:ext>
    </p:extLst>
  </p:cSld>
  <p:clrMapOvr>
    <a:masterClrMapping/>
  </p:clrMapOvr>
  <p:transition>
    <p:fade/>
  </p:transition>
  <p:timing>
    <p:tnLst>
      <p:par>
        <p:cTn id="1" dur="indefinite" restart="never" nodeType="tmRoot"/>
      </p:par>
    </p:tnLst>
  </p:timing>
  <p:hf sldNum="0" hdr="0" dt="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574421214"/>
      </p:ext>
    </p:extLst>
  </p:cSld>
  <p:clrMapOvr>
    <a:masterClrMapping/>
  </p:clrMapOvr>
  <p:transition>
    <p:fade/>
  </p:transition>
  <p:timing>
    <p:tnLst>
      <p:par>
        <p:cTn id="1" dur="indefinite" restart="never" nodeType="tmRoot"/>
      </p:par>
    </p:tnLst>
  </p:timing>
  <p:hf sldNum="0" hdr="0" dt="0"/>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860539570"/>
      </p:ext>
    </p:extLst>
  </p:cSld>
  <p:clrMapOvr>
    <a:masterClrMapping/>
  </p:clrMapOvr>
  <p:transition>
    <p:fade/>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48871455"/>
      </p:ext>
    </p:extLst>
  </p:cSld>
  <p:clrMapOvr>
    <a:masterClrMapping/>
  </p:clrMapOvr>
  <p:transition>
    <p:fade/>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024999058"/>
      </p:ext>
    </p:extLst>
  </p:cSld>
  <p:clrMapOvr>
    <a:masterClrMapping/>
  </p:clrMapOvr>
  <p:transition>
    <p:fade/>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149631687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200">
                <a:solidFill>
                  <a:schemeClr val="tx2"/>
                </a:solidFill>
                <a:latin typeface="Verdana"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74875201"/>
      </p:ext>
    </p:extLst>
  </p:cSld>
  <p:clrMapOvr>
    <a:masterClrMapping/>
  </p:clrMapOvr>
  <p:transition>
    <p:fade/>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58437941"/>
      </p:ext>
    </p:extLst>
  </p:cSld>
  <p:clrMapOvr>
    <a:masterClrMapping/>
  </p:clrMapOvr>
  <p:transition>
    <p:fade/>
  </p:transition>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1523723208"/>
      </p:ext>
    </p:extLst>
  </p:cSld>
  <p:clrMapOvr>
    <a:masterClrMapping/>
  </p:clrMapOvr>
  <p:transition>
    <p:fade/>
  </p:transition>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21113708"/>
      </p:ext>
    </p:extLst>
  </p:cSld>
  <p:clrMapOvr>
    <a:masterClrMapping/>
  </p:clrMapOvr>
  <p:transition>
    <p:fade/>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652296098"/>
      </p:ext>
    </p:extLst>
  </p:cSld>
  <p:clrMapOvr>
    <a:masterClrMapping/>
  </p:clrMapOvr>
  <p:transition>
    <p:fade/>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882493023"/>
      </p:ext>
    </p:extLst>
  </p:cSld>
  <p:clrMapOvr>
    <a:masterClrMapping/>
  </p:clrMapOvr>
  <p:transition>
    <p:fade/>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94387599"/>
      </p:ext>
    </p:extLst>
  </p:cSld>
  <p:clrMapOvr>
    <a:masterClrMapping/>
  </p:clrMapOvr>
  <p:transition>
    <p:fade/>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760820793"/>
      </p:ext>
    </p:extLst>
  </p:cSld>
  <p:clrMapOvr>
    <a:masterClrMapping/>
  </p:clrMapOvr>
  <p:transition>
    <p:fade/>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MetaNormalLF-Roman"/>
              </a:defRPr>
            </a:lvl1pPr>
            <a:lvl2pPr marL="581025" indent="0" algn="l">
              <a:spcBef>
                <a:spcPts val="600"/>
              </a:spcBef>
              <a:buClr>
                <a:schemeClr val="tx2"/>
              </a:buClr>
              <a:buFont typeface="Wingdings" pitchFamily="2" charset="2"/>
              <a:buNone/>
              <a:defRPr sz="1800">
                <a:solidFill>
                  <a:schemeClr val="bg2"/>
                </a:solidFill>
                <a:latin typeface="MetaNormalLF-Roman"/>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684194206"/>
      </p:ext>
    </p:extLst>
  </p:cSld>
  <p:clrMapOvr>
    <a:masterClrMapping/>
  </p:clrMapOvr>
  <p:transition>
    <p:fade/>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6399211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accent6"/>
                </a:solidFill>
                <a:latin typeface="MetaNormalLF-Roman"/>
                <a:ea typeface="+mj-ea"/>
                <a:cs typeface="+mj-cs"/>
              </a:defRPr>
            </a:lvl1pPr>
          </a:lstStyle>
          <a:p>
            <a:r>
              <a:rPr lang="en-US" dirty="0"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2257704215"/>
      </p:ext>
    </p:extLst>
  </p:cSld>
  <p:clrMapOvr>
    <a:masterClrMapping/>
  </p:clrMapOvr>
  <p:transition>
    <p:fade/>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1286459523"/>
      </p:ext>
    </p:extLst>
  </p:cSld>
  <p:clrMapOvr>
    <a:masterClrMapping/>
  </p:clrMapOvr>
  <p:transition>
    <p:fade/>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92888949"/>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8799955"/>
      </p:ext>
    </p:extLst>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extLst>
      <p:ext uri="{BB962C8B-B14F-4D97-AF65-F5344CB8AC3E}">
        <p14:creationId xmlns="" xmlns:p14="http://schemas.microsoft.com/office/powerpoint/2010/main" val="728875715"/>
      </p:ext>
    </p:extLst>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extLst>
      <p:ext uri="{BB962C8B-B14F-4D97-AF65-F5344CB8AC3E}">
        <p14:creationId xmlns="" xmlns:p14="http://schemas.microsoft.com/office/powerpoint/2010/main" val="423535605"/>
      </p:ext>
    </p:extLst>
  </p:cSld>
  <p:clrMapOvr>
    <a:masterClrMapping/>
  </p:clrMapOvr>
  <p:transition>
    <p:fade/>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smtClean="0"/>
              <a:t>Click to edit Master text styles</a:t>
            </a:r>
          </a:p>
        </p:txBody>
      </p:sp>
    </p:spTree>
    <p:extLst>
      <p:ext uri="{BB962C8B-B14F-4D97-AF65-F5344CB8AC3E}">
        <p14:creationId xmlns="" xmlns:p14="http://schemas.microsoft.com/office/powerpoint/2010/main" val="566273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etaNormalLF-Roman"/>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20390590"/>
      </p:ext>
    </p:extLst>
  </p:cSld>
  <p:clrMapOvr>
    <a:masterClrMapping/>
  </p:clrMapOvr>
  <p:transition>
    <p:fade/>
  </p:transition>
  <p:timing>
    <p:tnLst>
      <p:par>
        <p:cTn id="1" dur="indefinite" restart="never" nodeType="tmRoot"/>
      </p:par>
    </p:tnLst>
  </p:timing>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Verdana" pitchFamily="34" charset="0"/>
              </a:defRPr>
            </a:lvl1pPr>
            <a:lvl2pPr marL="171450" indent="-171450">
              <a:spcBef>
                <a:spcPts val="600"/>
              </a:spcBef>
              <a:buClr>
                <a:schemeClr val="tx2"/>
              </a:buClr>
              <a:buFont typeface="Wingdings" pitchFamily="2" charset="2"/>
              <a:buNone/>
              <a:tabLst/>
              <a:defRPr sz="1400">
                <a:solidFill>
                  <a:schemeClr val="bg2"/>
                </a:solidFill>
                <a:latin typeface="Verdana" pitchFamily="34" charset="0"/>
              </a:defRPr>
            </a:lvl2pPr>
            <a:lvl3pPr marL="233363" indent="0">
              <a:spcBef>
                <a:spcPts val="600"/>
              </a:spcBef>
              <a:buClr>
                <a:schemeClr val="tx2"/>
              </a:buClr>
              <a:buFont typeface="Verdana" pitchFamily="34" charset="0"/>
              <a:buNone/>
              <a:defRPr sz="1100">
                <a:solidFill>
                  <a:schemeClr val="bg2"/>
                </a:solidFill>
                <a:latin typeface="Verdana" pitchFamily="34" charset="0"/>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Verdana" pitchFamily="34" charset="0"/>
              </a:defRPr>
            </a:lvl1pPr>
            <a:lvl2pPr marL="171450" indent="-171450">
              <a:spcBef>
                <a:spcPts val="1200"/>
              </a:spcBef>
              <a:buClr>
                <a:schemeClr val="tx2"/>
              </a:buClr>
              <a:buFont typeface="Wingdings" pitchFamily="2" charset="2"/>
              <a:buChar char=""/>
              <a:defRPr sz="1800">
                <a:solidFill>
                  <a:schemeClr val="bg2"/>
                </a:solidFill>
                <a:latin typeface="Verdana" pitchFamily="34" charset="0"/>
              </a:defRPr>
            </a:lvl2pPr>
            <a:lvl3pPr marL="509588" indent="-169863">
              <a:spcBef>
                <a:spcPts val="300"/>
              </a:spcBef>
              <a:buClr>
                <a:schemeClr val="tx2"/>
              </a:buClr>
              <a:buFont typeface="Verdana" pitchFamily="34" charset="0"/>
              <a:buChar char="–"/>
              <a:defRPr sz="1400">
                <a:solidFill>
                  <a:schemeClr val="bg2"/>
                </a:solidFill>
                <a:latin typeface="Verdana" pitchFamily="34" charset="0"/>
              </a:defRPr>
            </a:lvl3pPr>
            <a:lvl4pPr marL="862013" indent="-171450">
              <a:spcBef>
                <a:spcPts val="300"/>
              </a:spcBef>
              <a:buClr>
                <a:schemeClr val="tx2"/>
              </a:buClr>
              <a:buFont typeface="Verdana" pitchFamily="34" charset="0"/>
              <a:buChar char="▪"/>
              <a:defRPr sz="1200">
                <a:solidFill>
                  <a:schemeClr val="bg2"/>
                </a:solidFill>
                <a:latin typeface="Verdana" pitchFamily="34" charset="0"/>
              </a:defRPr>
            </a:lvl4pPr>
            <a:lvl5pPr marL="1254125" indent="-222250">
              <a:spcBef>
                <a:spcPts val="300"/>
              </a:spcBef>
              <a:buClr>
                <a:schemeClr val="tx2"/>
              </a:buClr>
              <a:buFont typeface="Verdana" pitchFamily="34" charset="0"/>
              <a:buChar char="—"/>
              <a:tabLst/>
              <a:defRPr sz="105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Box 5"/>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Verdana" pitchFamily="34" charset="0"/>
              </a:defRPr>
            </a:lvl1pPr>
            <a:lvl2pPr marL="581025" indent="0" algn="l">
              <a:spcBef>
                <a:spcPts val="600"/>
              </a:spcBef>
              <a:buClr>
                <a:schemeClr val="tx2"/>
              </a:buClr>
              <a:buFont typeface="Wingdings" pitchFamily="2" charset="2"/>
              <a:buNone/>
              <a:defRPr sz="1800">
                <a:solidFill>
                  <a:schemeClr val="bg2"/>
                </a:solidFill>
                <a:latin typeface="Verdana" pitchFamily="34" charset="0"/>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SA footer">
    <p:spTree>
      <p:nvGrpSpPr>
        <p:cNvPr id="1" name=""/>
        <p:cNvGrpSpPr/>
        <p:nvPr/>
      </p:nvGrpSpPr>
      <p:grpSpPr>
        <a:xfrm>
          <a:off x="0" y="0"/>
          <a:ext cx="0" cy="0"/>
          <a:chOff x="0" y="0"/>
          <a:chExt cx="0" cy="0"/>
        </a:xfrm>
      </p:grpSpPr>
      <p:sp>
        <p:nvSpPr>
          <p:cNvPr id="3" name="Rectangle 2"/>
          <p:cNvSpPr/>
          <p:nvPr/>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accent6"/>
                </a:solidFill>
                <a:latin typeface="Verdana" pitchFamily="34" charset="0"/>
                <a:ea typeface="+mj-ea"/>
                <a:cs typeface="+mj-cs"/>
              </a:defRPr>
            </a:lvl1pPr>
          </a:lstStyle>
          <a:p>
            <a:r>
              <a:rPr lang="en-US" smtClean="0"/>
              <a:t>Click to edit Master title style</a:t>
            </a:r>
            <a:endParaRPr lang="en-US" dirty="0"/>
          </a:p>
        </p:txBody>
      </p:sp>
      <p:pic>
        <p:nvPicPr>
          <p:cNvPr id="7" name="Picture 6" descr="EMC logo white-lg.png"/>
          <p:cNvPicPr>
            <a:picLocks noChangeAspect="1"/>
          </p:cNvPicPr>
          <p:nvPr/>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p:nvPicPr>
        <p:blipFill>
          <a:blip r:embed="rId3" cstate="screen"/>
          <a:srcRect/>
          <a:stretch>
            <a:fillRect/>
          </a:stretch>
        </p:blipFill>
        <p:spPr bwMode="gray">
          <a:xfrm>
            <a:off x="366712" y="6261113"/>
            <a:ext cx="731520" cy="33652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8" name="Picture 7" descr="EMC logo white-lg.png"/>
          <p:cNvPicPr>
            <a:picLocks noChangeAspect="1"/>
          </p:cNvPicPr>
          <p:nvPr/>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p:nvPicPr>
        <p:blipFill>
          <a:blip r:embed="rId4" cstate="screen"/>
          <a:stretch>
            <a:fillRect/>
          </a:stretch>
        </p:blipFill>
        <p:spPr bwMode="gray">
          <a:xfrm>
            <a:off x="4224760" y="6246496"/>
            <a:ext cx="694481" cy="36576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Univers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background">
    <p:bg bwMode="gray">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EMC Blue background">
    <p:bg bwMode="gray">
      <p:bgPr>
        <a:solidFill>
          <a:schemeClr val="accent1"/>
        </a:solidFill>
        <a:effectLst/>
      </p:bgPr>
    </p:bg>
    <p:spTree>
      <p:nvGrpSpPr>
        <p:cNvPr id="1" name=""/>
        <p:cNvGrpSpPr/>
        <p:nvPr/>
      </p:nvGrpSpPr>
      <p:grpSpPr>
        <a:xfrm>
          <a:off x="0" y="0"/>
          <a:ext cx="0" cy="0"/>
          <a:chOff x="0" y="0"/>
          <a:chExt cx="0" cy="0"/>
        </a:xfrm>
      </p:grpSpPr>
      <p:sp>
        <p:nvSpPr>
          <p:cNvPr id="2" name="TextBox 1"/>
          <p:cNvSpPr txBox="1"/>
          <p:nvPr userDrawn="1"/>
        </p:nvSpPr>
        <p:spPr bwMode="gray">
          <a:xfrm flipH="1">
            <a:off x="8553450" y="6710722"/>
            <a:ext cx="533400" cy="123111"/>
          </a:xfrm>
          <a:prstGeom prst="rect">
            <a:avLst/>
          </a:prstGeom>
          <a:noFill/>
        </p:spPr>
        <p:txBody>
          <a:bodyPr wrap="square" lIns="0" tIns="0" rIns="0" bIns="0" rtlCol="0">
            <a:spAutoFit/>
          </a:bodyPr>
          <a:lstStyle/>
          <a:p>
            <a:pPr marL="0" marR="0" indent="0" algn="r" defTabSz="914400">
              <a:lnSpc>
                <a:spcPct val="100000"/>
              </a:lnSpc>
              <a:spcBef>
                <a:spcPts val="0"/>
              </a:spcBef>
              <a:spcAft>
                <a:spcPts val="0"/>
              </a:spcAft>
              <a:buNone/>
              <a:tabLst/>
            </a:pPr>
            <a:fld id="{61F684CE-B7BB-4223-BA2B-B47808B845F1}" type="slidenum">
              <a:rPr lang="en-US" altLang="zh-CN" sz="800" b="0" i="0">
                <a:solidFill>
                  <a:srgbClr val="4D4D4D"/>
                </a:solidFill>
                <a:latin typeface="MetaNormalLF-Roman"/>
                <a:ea typeface="+mn-ea"/>
                <a:cs typeface="+mn-cs"/>
              </a:rPr>
              <a:pPr marL="0" marR="0" indent="0" algn="r" defTabSz="914400">
                <a:lnSpc>
                  <a:spcPct val="100000"/>
                </a:lnSpc>
                <a:spcBef>
                  <a:spcPts val="0"/>
                </a:spcBef>
                <a:spcAft>
                  <a:spcPts val="0"/>
                </a:spcAft>
                <a:buNone/>
                <a:tabLst/>
              </a:pPr>
              <a:t>‹#›</a:t>
            </a:fld>
            <a:endParaRPr lang="en-US" sz="800" dirty="0" smtClean="0">
              <a:solidFill>
                <a:schemeClr val="bg2"/>
              </a:solidFill>
              <a:latin typeface="MetaNormalLF-Roman"/>
            </a:endParaRPr>
          </a:p>
        </p:txBody>
      </p:sp>
      <p:sp>
        <p:nvSpPr>
          <p:cNvPr id="3" name="TextBox 2"/>
          <p:cNvSpPr txBox="1"/>
          <p:nvPr userDrawn="1"/>
        </p:nvSpPr>
        <p:spPr bwMode="gray">
          <a:xfrm>
            <a:off x="366714" y="6710722"/>
            <a:ext cx="2539157" cy="123111"/>
          </a:xfrm>
          <a:prstGeom prst="rect">
            <a:avLst/>
          </a:prstGeom>
          <a:noFill/>
        </p:spPr>
        <p:txBody>
          <a:bodyPr wrap="none" lIns="0" tIns="0" rIns="0" bIns="0" rtlCol="0">
            <a:spAutoFit/>
          </a:bodyPr>
          <a:lstStyle/>
          <a:p>
            <a:pPr marL="0" marR="0" indent="0" algn="l" defTabSz="914400">
              <a:lnSpc>
                <a:spcPct val="100000"/>
              </a:lnSpc>
              <a:spcBef>
                <a:spcPts val="0"/>
              </a:spcBef>
              <a:spcAft>
                <a:spcPts val="0"/>
              </a:spcAft>
              <a:buNone/>
              <a:tabLst/>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1524679887"/>
      </p:ext>
    </p:extLst>
  </p:cSld>
  <p:clrMapOvr>
    <a:masterClrMapping/>
  </p:clrMapOvr>
  <p:transition>
    <p:fade/>
  </p:transition>
  <p:timing>
    <p:tnLst>
      <p:par>
        <p:cTn id="1" dur="indefinite" restart="never" nodeType="tmRoot"/>
      </p:par>
    </p:tnLst>
  </p:timing>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p:nvPicPr>
        <p:blipFill>
          <a:blip r:embed="rId2" cstate="screen"/>
          <a:stretch>
            <a:fillRect/>
          </a:stretch>
        </p:blipFill>
        <p:spPr bwMode="gray">
          <a:xfrm>
            <a:off x="1828800" y="2392363"/>
            <a:ext cx="5486400" cy="1766518"/>
          </a:xfrm>
          <a:prstGeom prst="rect">
            <a:avLst/>
          </a:prstGeom>
        </p:spPr>
      </p:pic>
      <p:sp>
        <p:nvSpPr>
          <p:cNvPr id="4" name="TextBox 3"/>
          <p:cNvSpPr txBox="1"/>
          <p:nvPr userDrawn="1"/>
        </p:nvSpPr>
        <p:spPr bwMode="gray">
          <a:xfrm>
            <a:off x="2628038" y="2460793"/>
            <a:ext cx="3887924" cy="1015663"/>
          </a:xfrm>
          <a:prstGeom prst="rect">
            <a:avLst/>
          </a:prstGeom>
          <a:noFill/>
        </p:spPr>
        <p:txBody>
          <a:bodyPr wrap="none" rtlCol="0">
            <a:spAutoFit/>
          </a:bodyPr>
          <a:lstStyle/>
          <a:p>
            <a:pPr algn="ctr" defTabSz="914400">
              <a:buNone/>
            </a:pPr>
            <a:r>
              <a:rPr lang="zh-CN" sz="6000" b="0" i="0">
                <a:solidFill>
                  <a:srgbClr val="007DC3"/>
                </a:solidFill>
                <a:latin typeface="Verdana"/>
                <a:ea typeface="+mn-ea"/>
                <a:cs typeface="+mn-cs"/>
              </a:rPr>
              <a:t>谢谢大家</a:t>
            </a:r>
            <a:endParaRPr lang="en-US" sz="6000" dirty="0">
              <a:solidFill>
                <a:srgbClr val="007DC3"/>
              </a:solidFill>
            </a:endParaRPr>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cSld>
  <p:clrMapOvr>
    <a:masterClrMapping/>
  </p:clrMapOvr>
  <p:transition>
    <p:fade/>
  </p:transition>
  <p:timing>
    <p:tnLst>
      <p:par>
        <p:cTn id="1" dur="indefinite" restart="never" nodeType="tmRoot"/>
      </p:par>
    </p:tnLst>
  </p:timing>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200149"/>
            <a:ext cx="6048376" cy="1485901"/>
          </a:xfrm>
          <a:prstGeom prst="rect">
            <a:avLst/>
          </a:prstGeom>
          <a:noFill/>
        </p:spPr>
        <p:txBody>
          <a:bodyPr lIns="0" tIns="0" rIns="0" bIns="0" anchor="b" anchorCtr="0">
            <a:noAutofit/>
          </a:bodyPr>
          <a:lstStyle>
            <a:lvl1pPr>
              <a:defRPr sz="4400">
                <a:solidFill>
                  <a:schemeClr val="tx2"/>
                </a:solidFill>
                <a:latin typeface="MetaNormalLF-Roman"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3" y="3025775"/>
            <a:ext cx="6048375" cy="838200"/>
          </a:xfrm>
          <a:prstGeom prst="rect">
            <a:avLst/>
          </a:prstGeom>
          <a:noFill/>
        </p:spPr>
        <p:txBody>
          <a:bodyPr lIns="0" tIns="0" rIns="0" bIns="0">
            <a:noAutofit/>
          </a:bodyPr>
          <a:lstStyle>
            <a:lvl1pPr marL="0" indent="0" algn="l">
              <a:spcBef>
                <a:spcPts val="0"/>
              </a:spcBef>
              <a:buNone/>
              <a:defRPr sz="2800">
                <a:solidFill>
                  <a:schemeClr val="bg2"/>
                </a:solidFill>
                <a:latin typeface="MetaNormalLF-Roman"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366713" y="1355725"/>
            <a:ext cx="2073275" cy="1323975"/>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200150"/>
            <a:ext cx="6048376" cy="1485900"/>
          </a:xfrm>
          <a:prstGeom prst="rect">
            <a:avLst/>
          </a:prstGeom>
          <a:noFill/>
        </p:spPr>
        <p:txBody>
          <a:bodyPr lIns="0" tIns="0" rIns="0" bIns="0" anchor="b" anchorCtr="0">
            <a:noAutofit/>
          </a:bodyPr>
          <a:lstStyle>
            <a:lvl1pPr algn="l" defTabSz="914400" rtl="0" eaLnBrk="1" latinLnBrk="0" hangingPunct="1">
              <a:spcBef>
                <a:spcPct val="0"/>
              </a:spcBef>
              <a:buNone/>
              <a:defRPr lang="en-US" sz="4400" kern="1200" dirty="0">
                <a:solidFill>
                  <a:schemeClr val="tx2"/>
                </a:solidFill>
                <a:latin typeface="MetaNormalLF-Roman"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366713" y="1355725"/>
            <a:ext cx="2073275" cy="1323975"/>
          </a:xfrm>
          <a:prstGeom prst="rect">
            <a:avLst/>
          </a:prstGeom>
          <a:no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200150"/>
            <a:ext cx="6048376" cy="1485900"/>
          </a:xfrm>
          <a:prstGeom prst="rect">
            <a:avLst/>
          </a:prstGeom>
          <a:noFill/>
        </p:spPr>
        <p:txBody>
          <a:bodyPr lIns="0" tIns="0" rIns="0" bIns="0" anchor="b" anchorCtr="0">
            <a:noAutofit/>
          </a:bodyPr>
          <a:lstStyle>
            <a:lvl1pPr algn="l" defTabSz="914400" rtl="0" eaLnBrk="1" latinLnBrk="0" hangingPunct="1">
              <a:spcBef>
                <a:spcPct val="0"/>
              </a:spcBef>
              <a:buNone/>
              <a:defRPr lang="en-US" sz="4400" kern="1200" dirty="0">
                <a:solidFill>
                  <a:schemeClr val="tx2"/>
                </a:solidFill>
                <a:latin typeface="MetaNormalLF-Roman"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3" y="3025775"/>
            <a:ext cx="6048375" cy="2803525"/>
          </a:xfrm>
          <a:prstGeom prst="rect">
            <a:avLst/>
          </a:prstGeom>
          <a:noFill/>
        </p:spPr>
        <p:txBody>
          <a:bodyPr lIns="0" tIns="0" rIns="0" bIns="0">
            <a:noAutofit/>
          </a:bodyPr>
          <a:lstStyle>
            <a:lvl1pPr>
              <a:buClr>
                <a:schemeClr val="tx2"/>
              </a:buClr>
              <a:defRPr>
                <a:solidFill>
                  <a:schemeClr val="bg2"/>
                </a:solidFill>
              </a:defRPr>
            </a:lvl1pPr>
            <a:lvl2pPr>
              <a:buClr>
                <a:schemeClr val="tx2"/>
              </a:buClr>
              <a:defRPr sz="1800">
                <a:solidFill>
                  <a:schemeClr val="bg2"/>
                </a:solidFill>
              </a:defRPr>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2" y="203200"/>
            <a:ext cx="8410575" cy="920750"/>
          </a:xfrm>
          <a:prstGeom prst="rect">
            <a:avLst/>
          </a:prstGeom>
          <a:noFill/>
        </p:spPr>
        <p:txBody>
          <a:bodyPr lIns="0" tIns="0" rIns="0" bIns="0" anchor="b" anchorCtr="0"/>
          <a:lstStyle>
            <a:lvl1pPr>
              <a:lnSpc>
                <a:spcPts val="3600"/>
              </a:lnSpc>
              <a:defRPr sz="3600">
                <a:solidFill>
                  <a:schemeClr val="tx2"/>
                </a:solidFill>
                <a:latin typeface="MetaNormalLF-Roman"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3" y="1355725"/>
            <a:ext cx="8410575" cy="4587875"/>
          </a:xfrm>
          <a:prstGeom prst="rect">
            <a:avLst/>
          </a:prstGeom>
          <a:noFill/>
        </p:spPr>
        <p:txBody>
          <a:bodyPr lIns="0" tIns="0" rIns="0" bIns="0">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3" y="1123951"/>
            <a:ext cx="8410575" cy="403224"/>
          </a:xfrm>
          <a:prstGeom prst="rect">
            <a:avLst/>
          </a:prstGeom>
          <a:noFill/>
        </p:spPr>
        <p:txBody>
          <a:bodyPr lIns="0" tIns="0" rIns="0" bIns="0" anchor="t" anchorCtr="0"/>
          <a:lstStyle>
            <a:lvl1pPr marL="0" indent="0">
              <a:buNone/>
              <a:tabLst>
                <a:tab pos="800100" algn="l"/>
              </a:tabLst>
              <a:defRPr sz="2400" b="0">
                <a:solidFill>
                  <a:schemeClr val="bg2"/>
                </a:solidFill>
                <a:latin typeface="MetaNormal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3" y="1123951"/>
            <a:ext cx="8410575" cy="403224"/>
          </a:xfrm>
          <a:prstGeom prst="rect">
            <a:avLst/>
          </a:prstGeom>
          <a:noFill/>
        </p:spPr>
        <p:txBody>
          <a:bodyPr lIns="0" tIns="0" rIns="0" bIns="0" anchor="t" anchorCtr="0"/>
          <a:lstStyle>
            <a:lvl1pPr marL="0" indent="0">
              <a:buNone/>
              <a:tabLst>
                <a:tab pos="800100" algn="l"/>
              </a:tabLst>
              <a:defRPr sz="2400" b="0">
                <a:solidFill>
                  <a:schemeClr val="bg2"/>
                </a:solidFill>
                <a:latin typeface="MetaNormal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366712" y="1758950"/>
            <a:ext cx="8410575" cy="4183063"/>
          </a:xfrm>
          <a:prstGeom prst="rect">
            <a:avLst/>
          </a:prstGeom>
          <a:noFill/>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2"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2728913" y="1355725"/>
            <a:ext cx="6048375" cy="4587875"/>
          </a:xfrm>
          <a:prstGeom prst="rect">
            <a:avLst/>
          </a:prstGeom>
          <a:noFill/>
        </p:spPr>
        <p:txBody>
          <a:bodyPr lIns="0" tIns="0" rIns="0" bIns="0">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2"/>
          <p:cNvSpPr>
            <a:spLocks noGrp="1"/>
          </p:cNvSpPr>
          <p:nvPr>
            <p:ph type="pic" idx="1"/>
          </p:nvPr>
        </p:nvSpPr>
        <p:spPr bwMode="gray">
          <a:xfrm>
            <a:off x="366713" y="1355725"/>
            <a:ext cx="2073275" cy="4587875"/>
          </a:xfrm>
          <a:prstGeom prst="rect">
            <a:avLst/>
          </a:prstGeom>
          <a:no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3" y="1123950"/>
            <a:ext cx="8410575" cy="403225"/>
          </a:xfrm>
          <a:prstGeom prst="rect">
            <a:avLst/>
          </a:prstGeom>
          <a:noFill/>
        </p:spPr>
        <p:txBody>
          <a:bodyPr lIns="0" tIns="0" rIns="0" bIns="0" anchor="t" anchorCtr="0"/>
          <a:lstStyle>
            <a:lvl1pPr marL="0" indent="0">
              <a:buNone/>
              <a:tabLst>
                <a:tab pos="800100" algn="l"/>
              </a:tabLst>
              <a:defRPr lang="en-US" sz="2400" b="0" kern="1200" smtClean="0">
                <a:solidFill>
                  <a:schemeClr val="bg2"/>
                </a:solidFill>
                <a:latin typeface="MetaNormalLF-Roman"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rgbClr val="2C95DD"/>
              </a:buClr>
              <a:buFont typeface="Arial" pitchFamily="34" charset="0"/>
              <a:buNone/>
              <a:tabLst>
                <a:tab pos="800100" algn="l"/>
              </a:tabLst>
            </a:pPr>
            <a:r>
              <a:rPr lang="en-US" smtClean="0"/>
              <a:t>Click to edit Master text styles</a:t>
            </a:r>
          </a:p>
        </p:txBody>
      </p:sp>
      <p:sp>
        <p:nvSpPr>
          <p:cNvPr id="4" name="Content Placeholder 3"/>
          <p:cNvSpPr>
            <a:spLocks noGrp="1"/>
          </p:cNvSpPr>
          <p:nvPr>
            <p:ph sz="half" idx="2"/>
          </p:nvPr>
        </p:nvSpPr>
        <p:spPr bwMode="gray">
          <a:xfrm>
            <a:off x="2728913" y="1758950"/>
            <a:ext cx="6048374" cy="4194175"/>
          </a:xfrm>
          <a:prstGeom prst="rect">
            <a:avLst/>
          </a:prstGeom>
          <a:noFill/>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2"/>
          <p:cNvSpPr>
            <a:spLocks noGrp="1"/>
          </p:cNvSpPr>
          <p:nvPr>
            <p:ph type="pic" idx="10"/>
          </p:nvPr>
        </p:nvSpPr>
        <p:spPr bwMode="gray">
          <a:xfrm>
            <a:off x="366713" y="1771650"/>
            <a:ext cx="2073275" cy="4171950"/>
          </a:xfrm>
          <a:prstGeom prst="rect">
            <a:avLst/>
          </a:prstGeom>
          <a:no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1036749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Quote">
    <p:spTree>
      <p:nvGrpSpPr>
        <p:cNvPr id="1" name=""/>
        <p:cNvGrpSpPr/>
        <p:nvPr/>
      </p:nvGrpSpPr>
      <p:grpSpPr>
        <a:xfrm>
          <a:off x="0" y="0"/>
          <a:ext cx="0" cy="0"/>
          <a:chOff x="0" y="0"/>
          <a:chExt cx="0" cy="0"/>
        </a:xfrm>
      </p:grpSpPr>
      <p:sp>
        <p:nvSpPr>
          <p:cNvPr id="4" name="Content Placeholder 3"/>
          <p:cNvSpPr>
            <a:spLocks noGrp="1"/>
          </p:cNvSpPr>
          <p:nvPr>
            <p:ph sz="quarter" idx="10"/>
          </p:nvPr>
        </p:nvSpPr>
        <p:spPr bwMode="gray">
          <a:xfrm>
            <a:off x="366713" y="1355725"/>
            <a:ext cx="8410575" cy="4587875"/>
          </a:xfrm>
          <a:prstGeom prst="rect">
            <a:avLst/>
          </a:prstGeom>
          <a:noFill/>
        </p:spPr>
        <p:txBody>
          <a:bodyPr lIns="0" tIns="0" rIns="0" bIns="0"/>
          <a:lstStyle>
            <a:lvl1pPr marL="0" indent="0">
              <a:spcBef>
                <a:spcPts val="1200"/>
              </a:spcBef>
              <a:buClr>
                <a:schemeClr val="tx2"/>
              </a:buClr>
              <a:buFont typeface="+mj-lt"/>
              <a:buNone/>
              <a:defRPr sz="4000">
                <a:solidFill>
                  <a:schemeClr val="tx2"/>
                </a:solidFill>
              </a:defRPr>
            </a:lvl1pPr>
            <a:lvl2pPr marL="457200" indent="0" algn="r">
              <a:spcBef>
                <a:spcPts val="600"/>
              </a:spcBef>
              <a:buClr>
                <a:schemeClr val="tx2"/>
              </a:buClr>
              <a:buNone/>
              <a:defRPr>
                <a:solidFill>
                  <a:schemeClr val="bg2"/>
                </a:solidFill>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smtClean="0">
                <a:solidFill>
                  <a:schemeClr val="tx2"/>
                </a:solidFill>
                <a:latin typeface="MetaNormalLF-Roman" pitchFamily="34" charset="0"/>
                <a:ea typeface="+mj-ea"/>
                <a:cs typeface="+mj-cs"/>
              </a:defRPr>
            </a:lvl1p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Content Placeholder 3"/>
          <p:cNvSpPr>
            <a:spLocks noGrp="1"/>
          </p:cNvSpPr>
          <p:nvPr>
            <p:ph sz="quarter" idx="10"/>
          </p:nvPr>
        </p:nvSpPr>
        <p:spPr bwMode="gray">
          <a:xfrm>
            <a:off x="366713" y="1355725"/>
            <a:ext cx="8410575" cy="4587875"/>
          </a:xfrm>
          <a:prstGeom prst="rect">
            <a:avLst/>
          </a:prstGeom>
          <a:noFill/>
        </p:spPr>
        <p:txBody>
          <a:bodyPr lIns="0" tIns="0" rIns="0" bIns="0"/>
          <a:lstStyle>
            <a:lvl1pPr marL="0" indent="0">
              <a:spcBef>
                <a:spcPts val="1200"/>
              </a:spcBef>
              <a:buClr>
                <a:schemeClr val="tx2"/>
              </a:buClr>
              <a:buFont typeface="+mj-lt"/>
              <a:buNone/>
              <a:defRPr sz="4000">
                <a:solidFill>
                  <a:schemeClr val="tx2"/>
                </a:solidFill>
              </a:defRPr>
            </a:lvl1pPr>
            <a:lvl2pPr marL="457200" indent="0" algn="r">
              <a:spcBef>
                <a:spcPts val="600"/>
              </a:spcBef>
              <a:buClr>
                <a:schemeClr val="tx2"/>
              </a:buClr>
              <a:buNone/>
              <a:defRPr>
                <a:solidFill>
                  <a:schemeClr val="bg2"/>
                </a:solidFill>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1792288" y="5143500"/>
            <a:ext cx="5486400" cy="566738"/>
          </a:xfrm>
          <a:prstGeom prst="rect">
            <a:avLst/>
          </a:prstGeom>
          <a:noFill/>
        </p:spPr>
        <p:txBody>
          <a:bodyPr anchor="t" anchorCtr="0"/>
          <a:lstStyle>
            <a:lvl1pPr algn="ctr">
              <a:defRPr sz="2800" b="0">
                <a:solidFill>
                  <a:schemeClr val="bg2"/>
                </a:solidFill>
              </a:defRPr>
            </a:lvl1pPr>
          </a:lstStyle>
          <a:p>
            <a:r>
              <a:rPr lang="en-US" smtClean="0"/>
              <a:t>Click to edit Master title style</a:t>
            </a:r>
            <a:endParaRPr lang="en-US" dirty="0"/>
          </a:p>
        </p:txBody>
      </p:sp>
      <p:sp>
        <p:nvSpPr>
          <p:cNvPr id="3" name="Picture Placeholder 2"/>
          <p:cNvSpPr>
            <a:spLocks noGrp="1"/>
          </p:cNvSpPr>
          <p:nvPr>
            <p:ph type="pic" idx="1"/>
          </p:nvPr>
        </p:nvSpPr>
        <p:spPr bwMode="gray">
          <a:xfrm>
            <a:off x="1792288" y="612774"/>
            <a:ext cx="5486400" cy="4359275"/>
          </a:xfrm>
          <a:prstGeom prst="rect">
            <a:avLst/>
          </a:prstGeo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Footer bar only">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Box 2"/>
          <p:cNvSpPr txBox="1"/>
          <p:nvPr userDrawn="1"/>
        </p:nvSpPr>
        <p:spPr bwMode="gray">
          <a:xfrm>
            <a:off x="2628038" y="2460793"/>
            <a:ext cx="3887924" cy="1015663"/>
          </a:xfrm>
          <a:prstGeom prst="rect">
            <a:avLst/>
          </a:prstGeom>
          <a:noFill/>
        </p:spPr>
        <p:txBody>
          <a:bodyPr wrap="none" rtlCol="0">
            <a:spAutoFit/>
          </a:bodyPr>
          <a:lstStyle/>
          <a:p>
            <a:pPr algn="ctr" defTabSz="914400">
              <a:buNone/>
            </a:pPr>
            <a:r>
              <a:rPr lang="zh-CN" sz="6000" b="0" i="0">
                <a:solidFill>
                  <a:srgbClr val="007DC3"/>
                </a:solidFill>
                <a:latin typeface="Verdana"/>
                <a:ea typeface="+mn-ea"/>
                <a:cs typeface="+mn-cs"/>
              </a:rPr>
              <a:t>谢谢大家</a:t>
            </a:r>
            <a:endParaRPr lang="en-US" sz="6000" dirty="0">
              <a:solidFill>
                <a:srgbClr val="007DC3"/>
              </a:solidFill>
            </a:endParaRPr>
          </a:p>
        </p:txBody>
      </p:sp>
    </p:spTree>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a:prstGeom prst="rect">
            <a:avLst/>
          </a:prstGeo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63296" y="1572768"/>
            <a:ext cx="8229600" cy="4474021"/>
          </a:xfrm>
          <a:prstGeom prst="rect">
            <a:avLst/>
          </a:prstGeom>
        </p:spPr>
        <p:txBody>
          <a:bodyPr/>
          <a:lstStyle>
            <a:lvl1pPr>
              <a:spcBef>
                <a:spcPts val="1200"/>
              </a:spcBef>
              <a:buClr>
                <a:srgbClr val="00529A"/>
              </a:buClr>
              <a:defRPr sz="2600"/>
            </a:lvl1pPr>
            <a:lvl2pPr>
              <a:spcBef>
                <a:spcPts val="1200"/>
              </a:spcBef>
              <a:buClr>
                <a:srgbClr val="00529A"/>
              </a:buClr>
              <a:defRPr sz="2400"/>
            </a:lvl2pPr>
            <a:lvl3pPr>
              <a:spcBef>
                <a:spcPts val="1200"/>
              </a:spcBef>
              <a:buClr>
                <a:srgbClr val="00529A"/>
              </a:buClr>
              <a:defRPr/>
            </a:lvl3pPr>
            <a:lvl4pPr>
              <a:spcBef>
                <a:spcPts val="1200"/>
              </a:spcBef>
              <a:buClr>
                <a:srgbClr val="00529A"/>
              </a:buClr>
              <a:defRPr/>
            </a:lvl4pPr>
            <a:lvl5pPr>
              <a:spcBef>
                <a:spcPts val="1200"/>
              </a:spcBef>
              <a:buClr>
                <a:srgbClr val="00529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457879" y="987108"/>
            <a:ext cx="8229600" cy="347035"/>
          </a:xfrm>
          <a:prstGeom prst="rect">
            <a:avLst/>
          </a:prstGeom>
        </p:spPr>
        <p:txBody>
          <a:bodyPr/>
          <a:lstStyle>
            <a:lvl1pPr marL="0" indent="0">
              <a:buFontTx/>
              <a:buNone/>
              <a:defRPr/>
            </a:lvl1pPr>
          </a:lstStyle>
          <a:p>
            <a:pPr lvl="0"/>
            <a:r>
              <a:rPr lang="en-US" dirty="0" smtClean="0"/>
              <a:t>Click to edit Master text styles</a:t>
            </a:r>
          </a:p>
        </p:txBody>
      </p:sp>
    </p:spTree>
    <p:extLst>
      <p:ext uri="{BB962C8B-B14F-4D97-AF65-F5344CB8AC3E}">
        <p14:creationId xmlns="" xmlns:p14="http://schemas.microsoft.com/office/powerpoint/2010/main" val="12233843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etaNormalLF-Roman"/>
              </a:endParaRPr>
            </a:p>
          </p:txBody>
        </p:sp>
      </p:grpSp>
    </p:spTree>
  </p:cSld>
  <p:clrMapOvr>
    <a:masterClrMapping/>
  </p:clrMapOvr>
  <p:transition>
    <p:fade/>
  </p:transition>
  <p:timing>
    <p:tnLst>
      <p:par>
        <p:cTn id="1" dur="indefinite" restart="never" nodeType="tmRoot"/>
      </p:par>
    </p:tnLst>
  </p:timing>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052527515"/>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EMC Blue background">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flipH="1">
            <a:off x="8553450" y="6710722"/>
            <a:ext cx="533400" cy="123111"/>
          </a:xfrm>
          <a:prstGeom prst="rect">
            <a:avLst/>
          </a:prstGeom>
          <a:noFill/>
        </p:spPr>
        <p:txBody>
          <a:bodyPr wrap="square" lIns="0" tIns="0" rIns="0" bIns="0" rtlCol="0">
            <a:spAutoFit/>
          </a:bodyPr>
          <a:lstStyle/>
          <a:p>
            <a:pPr marL="0" marR="0" indent="0" algn="r" defTabSz="914400">
              <a:lnSpc>
                <a:spcPct val="100000"/>
              </a:lnSpc>
              <a:spcBef>
                <a:spcPts val="0"/>
              </a:spcBef>
              <a:spcAft>
                <a:spcPts val="0"/>
              </a:spcAft>
              <a:buNone/>
              <a:tabLst/>
            </a:pPr>
            <a:fld id="{61F684CE-B7BB-4223-BA2B-B47808B845F1}" type="slidenum">
              <a:rPr lang="en-US" altLang="zh-CN" sz="800" b="0" i="0">
                <a:solidFill>
                  <a:srgbClr val="4D4D4D"/>
                </a:solidFill>
                <a:latin typeface="MetaNormalLF-Roman"/>
                <a:ea typeface="+mn-ea"/>
                <a:cs typeface="+mn-cs"/>
              </a:rPr>
              <a:pPr marL="0" marR="0" indent="0" algn="r" defTabSz="914400">
                <a:lnSpc>
                  <a:spcPct val="100000"/>
                </a:lnSpc>
                <a:spcBef>
                  <a:spcPts val="0"/>
                </a:spcBef>
                <a:spcAft>
                  <a:spcPts val="0"/>
                </a:spcAft>
                <a:buNone/>
                <a:tabLst/>
              </a:pPr>
              <a:t>‹#›</a:t>
            </a:fld>
            <a:endParaRPr lang="en-US" sz="800" dirty="0" smtClean="0">
              <a:solidFill>
                <a:schemeClr val="bg2"/>
              </a:solidFill>
              <a:latin typeface="MetaNormalLF-Roman"/>
            </a:endParaRPr>
          </a:p>
        </p:txBody>
      </p:sp>
      <p:sp>
        <p:nvSpPr>
          <p:cNvPr id="7" name="TextBox 6"/>
          <p:cNvSpPr txBox="1"/>
          <p:nvPr userDrawn="1"/>
        </p:nvSpPr>
        <p:spPr bwMode="gray">
          <a:xfrm>
            <a:off x="366714" y="6710722"/>
            <a:ext cx="2539157" cy="123111"/>
          </a:xfrm>
          <a:prstGeom prst="rect">
            <a:avLst/>
          </a:prstGeom>
          <a:noFill/>
        </p:spPr>
        <p:txBody>
          <a:bodyPr wrap="none" lIns="0" tIns="0" rIns="0" bIns="0" rtlCol="0">
            <a:spAutoFit/>
          </a:bodyPr>
          <a:lstStyle/>
          <a:p>
            <a:pPr marL="0" marR="0" indent="0" algn="l" defTabSz="914400">
              <a:lnSpc>
                <a:spcPct val="100000"/>
              </a:lnSpc>
              <a:spcBef>
                <a:spcPts val="0"/>
              </a:spcBef>
              <a:spcAft>
                <a:spcPts val="0"/>
              </a:spcAft>
              <a:buNone/>
              <a:tabLst/>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Tree>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MetaNormalLF-Roman"/>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dirty="0" smtClean="0"/>
              <a:t>Click to edit Master text styles</a:t>
            </a:r>
          </a:p>
        </p:txBody>
      </p:sp>
    </p:spTree>
    <p:extLst>
      <p:ext uri="{BB962C8B-B14F-4D97-AF65-F5344CB8AC3E}">
        <p14:creationId xmlns="" xmlns:p14="http://schemas.microsoft.com/office/powerpoint/2010/main" val="3640868434"/>
      </p:ext>
    </p:extLst>
  </p:cSld>
  <p:clrMapOvr>
    <a:masterClrMapping/>
  </p:clrMapOvr>
  <p:transition>
    <p:fade/>
  </p:transition>
  <p:timing>
    <p:tnLst>
      <p:par>
        <p:cTn id="1" dur="indefinite" restart="never" nodeType="tmRoot"/>
      </p:par>
    </p:tnLst>
  </p:timing>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104839568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etaNormalLF-Roma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etaNormalLF-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455645506"/>
      </p:ext>
    </p:extLst>
  </p:cSld>
  <p:clrMapOvr>
    <a:masterClrMapping/>
  </p:clrMapOvr>
  <p:transition>
    <p:fade/>
  </p:transition>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140740598"/>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etaNormalLF-Roman"/>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448622382"/>
      </p:ext>
    </p:extLst>
  </p:cSld>
  <p:clrMapOvr>
    <a:masterClrMapping/>
  </p:clrMapOvr>
  <p:transition>
    <p:fade/>
  </p:transition>
  <p:timing>
    <p:tnLst>
      <p:par>
        <p:cTn id="1" dur="indefinite" restart="never" nodeType="tmRoot"/>
      </p:par>
    </p:tnLst>
  </p:timing>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latin typeface="MetaNormalLF-Roman"/>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MetaNormalLF-Roman"/>
              </a:endParaRPr>
            </a:p>
          </p:txBody>
        </p:sp>
      </p:grpSp>
    </p:spTree>
    <p:extLst>
      <p:ext uri="{BB962C8B-B14F-4D97-AF65-F5344CB8AC3E}">
        <p14:creationId xmlns="" xmlns:p14="http://schemas.microsoft.com/office/powerpoint/2010/main" val="2748594964"/>
      </p:ext>
    </p:extLst>
  </p:cSld>
  <p:clrMapOvr>
    <a:masterClrMapping/>
  </p:clrMapOvr>
  <p:transition>
    <p:fade/>
  </p:transition>
  <p:timing>
    <p:tnLst>
      <p:par>
        <p:cTn id="1" dur="indefinite" restart="never" nodeType="tmRoot"/>
      </p:par>
    </p:tnLst>
  </p:timing>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79037480"/>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35377989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477224406"/>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44334240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73058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rmAutofit/>
          </a:bodyPr>
          <a:lstStyle>
            <a:lvl1pPr>
              <a:spcBef>
                <a:spcPts val="1200"/>
              </a:spcBef>
              <a:buClr>
                <a:schemeClr val="tx2"/>
              </a:buClr>
              <a:buFont typeface="Wingdings" pitchFamily="2" charset="2"/>
              <a:buChar char=""/>
              <a:defRPr>
                <a:solidFill>
                  <a:schemeClr val="bg2"/>
                </a:solidFill>
                <a:latin typeface="MetaNormalLF-Roman"/>
              </a:defRPr>
            </a:lvl1pPr>
            <a:lvl2pPr>
              <a:spcBef>
                <a:spcPts val="300"/>
              </a:spcBef>
              <a:buClr>
                <a:schemeClr val="tx2"/>
              </a:buClr>
              <a:buFont typeface="Verdana" pitchFamily="34" charset="0"/>
              <a:buChar char="–"/>
              <a:defRPr>
                <a:solidFill>
                  <a:schemeClr val="bg2"/>
                </a:solidFill>
                <a:latin typeface="MetaNormalLF-Roman"/>
              </a:defRPr>
            </a:lvl2pPr>
            <a:lvl3pPr>
              <a:spcBef>
                <a:spcPts val="300"/>
              </a:spcBef>
              <a:buClr>
                <a:schemeClr val="tx2"/>
              </a:buClr>
              <a:buFont typeface="Verdana" pitchFamily="34" charset="0"/>
              <a:buChar char="▪"/>
              <a:defRPr>
                <a:solidFill>
                  <a:schemeClr val="bg2"/>
                </a:solidFill>
                <a:latin typeface="MetaNormalLF-Roman"/>
              </a:defRPr>
            </a:lvl3pPr>
            <a:lvl4pPr marL="1658938" indent="-287338">
              <a:spcBef>
                <a:spcPts val="300"/>
              </a:spcBef>
              <a:buClr>
                <a:schemeClr val="tx2"/>
              </a:buClr>
              <a:buFont typeface="Verdana" pitchFamily="34" charset="0"/>
              <a:buChar char="—"/>
              <a:defRPr>
                <a:solidFill>
                  <a:schemeClr val="bg2"/>
                </a:solidFill>
                <a:latin typeface="MetaNormalLF-Roman"/>
              </a:defRPr>
            </a:lvl4pPr>
            <a:lvl5pPr>
              <a:spcBef>
                <a:spcPts val="300"/>
              </a:spcBef>
              <a:buClr>
                <a:schemeClr val="tx2"/>
              </a:buClr>
              <a:buFont typeface="Verdana" pitchFamily="34" charset="0"/>
              <a:buChar char="»"/>
              <a:defRPr sz="16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4999285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1703813179"/>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9271781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400" b="0">
                <a:solidFill>
                  <a:schemeClr val="bg2"/>
                </a:solidFill>
                <a:latin typeface="MetaNormalLF-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 xmlns:p14="http://schemas.microsoft.com/office/powerpoint/2010/main" val="957962427"/>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93802812"/>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rmAutofit/>
          </a:bodyPr>
          <a:lstStyle>
            <a:lvl1pPr>
              <a:spcBef>
                <a:spcPts val="1200"/>
              </a:spcBef>
              <a:buClr>
                <a:schemeClr val="tx2"/>
              </a:buClr>
              <a:buFont typeface="Wingdings" pitchFamily="2" charset="2"/>
              <a:buChar char=""/>
              <a:defRPr sz="2400">
                <a:solidFill>
                  <a:schemeClr val="bg2"/>
                </a:solidFill>
                <a:latin typeface="MetaNormalLF-Roman"/>
              </a:defRPr>
            </a:lvl1pPr>
            <a:lvl2pPr>
              <a:spcBef>
                <a:spcPts val="300"/>
              </a:spcBef>
              <a:buClr>
                <a:schemeClr val="tx2"/>
              </a:buClr>
              <a:buFont typeface="Verdana" pitchFamily="34" charset="0"/>
              <a:buChar char="–"/>
              <a:defRPr sz="2000">
                <a:solidFill>
                  <a:schemeClr val="bg2"/>
                </a:solidFill>
                <a:latin typeface="MetaNormalLF-Roman"/>
              </a:defRPr>
            </a:lvl2pPr>
            <a:lvl3pPr>
              <a:spcBef>
                <a:spcPts val="300"/>
              </a:spcBef>
              <a:buClr>
                <a:schemeClr val="tx2"/>
              </a:buClr>
              <a:buFont typeface="Verdana" pitchFamily="34" charset="0"/>
              <a:buChar char="▪"/>
              <a:defRPr sz="1800">
                <a:solidFill>
                  <a:schemeClr val="bg2"/>
                </a:solidFill>
                <a:latin typeface="MetaNormalLF-Roman"/>
              </a:defRPr>
            </a:lvl3pPr>
            <a:lvl4pPr marL="1658938" indent="-287338">
              <a:spcBef>
                <a:spcPts val="300"/>
              </a:spcBef>
              <a:buClr>
                <a:schemeClr val="tx2"/>
              </a:buClr>
              <a:buFont typeface="Verdana" pitchFamily="34" charset="0"/>
              <a:buChar char="—"/>
              <a:defRPr sz="1600">
                <a:solidFill>
                  <a:schemeClr val="bg2"/>
                </a:solidFill>
                <a:latin typeface="MetaNormalLF-Roman"/>
              </a:defRPr>
            </a:lvl4pPr>
            <a:lvl5pPr>
              <a:spcBef>
                <a:spcPts val="300"/>
              </a:spcBef>
              <a:buClr>
                <a:schemeClr val="tx2"/>
              </a:buClr>
              <a:buFont typeface="Verdana" pitchFamily="34" charset="0"/>
              <a:buChar char="»"/>
              <a:defRPr sz="1400">
                <a:solidFill>
                  <a:schemeClr val="bg2"/>
                </a:solidFill>
                <a:latin typeface="MetaNormalLF-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5029800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MetaNormalLF-Roman"/>
              </a:defRPr>
            </a:lvl1pPr>
            <a:lvl2pPr marL="171450" indent="-171450">
              <a:spcBef>
                <a:spcPts val="1200"/>
              </a:spcBef>
              <a:buClr>
                <a:schemeClr val="tx2"/>
              </a:buClr>
              <a:buFont typeface="Wingdings" pitchFamily="2" charset="2"/>
              <a:buChar char=""/>
              <a:defRPr sz="2000">
                <a:solidFill>
                  <a:schemeClr val="bg2"/>
                </a:solidFill>
                <a:latin typeface="MetaNormalLF-Roman"/>
              </a:defRPr>
            </a:lvl2pPr>
            <a:lvl3pPr marL="628650" indent="-228600">
              <a:spcBef>
                <a:spcPts val="300"/>
              </a:spcBef>
              <a:buClr>
                <a:schemeClr val="tx2"/>
              </a:buClr>
              <a:buFont typeface="Verdana" pitchFamily="34" charset="0"/>
              <a:buChar char="–"/>
              <a:defRPr sz="1600">
                <a:solidFill>
                  <a:schemeClr val="bg2"/>
                </a:solidFill>
                <a:latin typeface="MetaNormalLF-Roman"/>
              </a:defRPr>
            </a:lvl3pPr>
            <a:lvl4pPr marL="971550" indent="-171450">
              <a:spcBef>
                <a:spcPts val="300"/>
              </a:spcBef>
              <a:buClr>
                <a:schemeClr val="tx2"/>
              </a:buClr>
              <a:buFont typeface="Verdana" pitchFamily="34" charset="0"/>
              <a:buChar char="▪"/>
              <a:defRPr sz="1400">
                <a:solidFill>
                  <a:schemeClr val="bg2"/>
                </a:solidFill>
                <a:latin typeface="MetaNormalLF-Roman"/>
              </a:defRPr>
            </a:lvl4pPr>
            <a:lvl5pPr marL="1309688" indent="-223838">
              <a:spcBef>
                <a:spcPts val="300"/>
              </a:spcBef>
              <a:buClr>
                <a:schemeClr val="tx2"/>
              </a:buClr>
              <a:buFont typeface="Verdana" pitchFamily="34" charset="0"/>
              <a:buChar char="—"/>
              <a:tabLst/>
              <a:defRPr sz="110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313109829"/>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a:ea typeface="+mj-ea"/>
                <a:cs typeface="+mj-cs"/>
              </a:defRPr>
            </a:lvl1pPr>
          </a:lstStyle>
          <a:p>
            <a:r>
              <a:rPr lang="en-US" dirty="0"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MetaNormalLF-Roman"/>
              </a:defRPr>
            </a:lvl1pPr>
            <a:lvl2pPr marL="171450" indent="-171450">
              <a:spcBef>
                <a:spcPts val="600"/>
              </a:spcBef>
              <a:buClr>
                <a:schemeClr val="tx2"/>
              </a:buClr>
              <a:buFont typeface="Wingdings" pitchFamily="2" charset="2"/>
              <a:buNone/>
              <a:tabLst/>
              <a:defRPr sz="1400">
                <a:solidFill>
                  <a:schemeClr val="bg2"/>
                </a:solidFill>
                <a:latin typeface="MetaNormalLF-Roman"/>
              </a:defRPr>
            </a:lvl2pPr>
            <a:lvl3pPr marL="233363" indent="0">
              <a:spcBef>
                <a:spcPts val="600"/>
              </a:spcBef>
              <a:buClr>
                <a:schemeClr val="tx2"/>
              </a:buClr>
              <a:buFont typeface="Verdana" pitchFamily="34" charset="0"/>
              <a:buNone/>
              <a:defRPr sz="1100">
                <a:solidFill>
                  <a:schemeClr val="bg2"/>
                </a:solidFill>
                <a:latin typeface="MetaNormalLF-Roman"/>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MetaNormalLF-Roman"/>
              </a:defRPr>
            </a:lvl1pPr>
            <a:lvl2pPr marL="171450" indent="-171450">
              <a:spcBef>
                <a:spcPts val="1200"/>
              </a:spcBef>
              <a:buClr>
                <a:schemeClr val="tx2"/>
              </a:buClr>
              <a:buFont typeface="Wingdings" pitchFamily="2" charset="2"/>
              <a:buChar char=""/>
              <a:defRPr sz="1800">
                <a:solidFill>
                  <a:schemeClr val="bg2"/>
                </a:solidFill>
                <a:latin typeface="MetaNormalLF-Roman"/>
              </a:defRPr>
            </a:lvl2pPr>
            <a:lvl3pPr marL="509588" indent="-169863">
              <a:spcBef>
                <a:spcPts val="300"/>
              </a:spcBef>
              <a:buClr>
                <a:schemeClr val="tx2"/>
              </a:buClr>
              <a:buFont typeface="Verdana" pitchFamily="34" charset="0"/>
              <a:buChar char="–"/>
              <a:defRPr sz="1400">
                <a:solidFill>
                  <a:schemeClr val="bg2"/>
                </a:solidFill>
                <a:latin typeface="MetaNormalLF-Roman"/>
              </a:defRPr>
            </a:lvl3pPr>
            <a:lvl4pPr marL="862013" indent="-171450">
              <a:spcBef>
                <a:spcPts val="300"/>
              </a:spcBef>
              <a:buClr>
                <a:schemeClr val="tx2"/>
              </a:buClr>
              <a:buFont typeface="Verdana" pitchFamily="34" charset="0"/>
              <a:buChar char="▪"/>
              <a:defRPr sz="1200">
                <a:solidFill>
                  <a:schemeClr val="bg2"/>
                </a:solidFill>
                <a:latin typeface="MetaNormalLF-Roman"/>
              </a:defRPr>
            </a:lvl4pPr>
            <a:lvl5pPr marL="1254125" indent="-222250">
              <a:spcBef>
                <a:spcPts val="300"/>
              </a:spcBef>
              <a:buClr>
                <a:schemeClr val="tx2"/>
              </a:buClr>
              <a:buFont typeface="Verdana" pitchFamily="34" charset="0"/>
              <a:buChar char="—"/>
              <a:tabLst/>
              <a:defRPr sz="1050">
                <a:solidFill>
                  <a:schemeClr val="bg2"/>
                </a:solidFill>
                <a:latin typeface="MetaNormalLF-Roman"/>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bwMode="gray">
          <a:xfrm>
            <a:off x="366713" y="6337042"/>
            <a:ext cx="2200346" cy="184666"/>
          </a:xfrm>
          <a:prstGeom prst="rect">
            <a:avLst/>
          </a:prstGeom>
          <a:noFill/>
        </p:spPr>
        <p:txBody>
          <a:bodyPr wrap="none" lIns="0" tIns="0" rIns="0" bIns="0" rtlCol="0">
            <a:spAutoFit/>
          </a:bodyPr>
          <a:lstStyle/>
          <a:p>
            <a:pPr algn="l" defTabSz="914400">
              <a:buNone/>
            </a:pPr>
            <a:r>
              <a:rPr lang="zh-CN" sz="1200" b="0" i="0" spc="300">
                <a:solidFill>
                  <a:srgbClr val="FFFFFF"/>
                </a:solidFill>
                <a:latin typeface="MetaNormalLF-Roman"/>
                <a:ea typeface="+mn-ea"/>
                <a:cs typeface="+mn-cs"/>
              </a:rPr>
              <a:t>客户概要信息</a:t>
            </a:r>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MetaNormalLF-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206648993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MetaNormalLF-Roman"/>
              </a:defRPr>
            </a:lvl1pPr>
            <a:lvl2pPr marL="581025" indent="0" algn="l">
              <a:spcBef>
                <a:spcPts val="600"/>
              </a:spcBef>
              <a:buClr>
                <a:schemeClr val="tx2"/>
              </a:buClr>
              <a:buFont typeface="Wingdings" pitchFamily="2" charset="2"/>
              <a:buNone/>
              <a:defRPr sz="1800">
                <a:solidFill>
                  <a:schemeClr val="bg2"/>
                </a:solidFill>
                <a:latin typeface="MetaNormalLF-Roman"/>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040870071"/>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46409029"/>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accent6"/>
                </a:solidFill>
                <a:latin typeface="MetaNormalLF-Roman"/>
                <a:ea typeface="+mj-ea"/>
                <a:cs typeface="+mj-cs"/>
              </a:defRPr>
            </a:lvl1pPr>
          </a:lstStyle>
          <a:p>
            <a:r>
              <a:rPr lang="en-US" dirty="0"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extLst>
      <p:ext uri="{BB962C8B-B14F-4D97-AF65-F5344CB8AC3E}">
        <p14:creationId xmlns="" xmlns:p14="http://schemas.microsoft.com/office/powerpoint/2010/main" val="1413956750"/>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extLst>
      <p:ext uri="{BB962C8B-B14F-4D97-AF65-F5344CB8AC3E}">
        <p14:creationId xmlns="" xmlns:p14="http://schemas.microsoft.com/office/powerpoint/2010/main" val="257179486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942693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022716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18" Type="http://schemas.openxmlformats.org/officeDocument/2006/relationships/slideLayout" Target="../slideLayouts/slideLayout302.xml"/><Relationship Id="rId26" Type="http://schemas.openxmlformats.org/officeDocument/2006/relationships/slideLayout" Target="../slideLayouts/slideLayout310.xml"/><Relationship Id="rId3" Type="http://schemas.openxmlformats.org/officeDocument/2006/relationships/slideLayout" Target="../slideLayouts/slideLayout287.xml"/><Relationship Id="rId21" Type="http://schemas.openxmlformats.org/officeDocument/2006/relationships/slideLayout" Target="../slideLayouts/slideLayout305.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17" Type="http://schemas.openxmlformats.org/officeDocument/2006/relationships/slideLayout" Target="../slideLayouts/slideLayout301.xml"/><Relationship Id="rId25" Type="http://schemas.openxmlformats.org/officeDocument/2006/relationships/slideLayout" Target="../slideLayouts/slideLayout309.xml"/><Relationship Id="rId2" Type="http://schemas.openxmlformats.org/officeDocument/2006/relationships/slideLayout" Target="../slideLayouts/slideLayout286.xml"/><Relationship Id="rId16" Type="http://schemas.openxmlformats.org/officeDocument/2006/relationships/slideLayout" Target="../slideLayouts/slideLayout300.xml"/><Relationship Id="rId20" Type="http://schemas.openxmlformats.org/officeDocument/2006/relationships/slideLayout" Target="../slideLayouts/slideLayout304.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24" Type="http://schemas.openxmlformats.org/officeDocument/2006/relationships/slideLayout" Target="../slideLayouts/slideLayout308.xml"/><Relationship Id="rId5" Type="http://schemas.openxmlformats.org/officeDocument/2006/relationships/slideLayout" Target="../slideLayouts/slideLayout289.xml"/><Relationship Id="rId15" Type="http://schemas.openxmlformats.org/officeDocument/2006/relationships/slideLayout" Target="../slideLayouts/slideLayout299.xml"/><Relationship Id="rId23" Type="http://schemas.openxmlformats.org/officeDocument/2006/relationships/slideLayout" Target="../slideLayouts/slideLayout307.xml"/><Relationship Id="rId28" Type="http://schemas.openxmlformats.org/officeDocument/2006/relationships/image" Target="../media/image1.png"/><Relationship Id="rId10" Type="http://schemas.openxmlformats.org/officeDocument/2006/relationships/slideLayout" Target="../slideLayouts/slideLayout294.xml"/><Relationship Id="rId19" Type="http://schemas.openxmlformats.org/officeDocument/2006/relationships/slideLayout" Target="../slideLayouts/slideLayout303.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 Id="rId22" Type="http://schemas.openxmlformats.org/officeDocument/2006/relationships/slideLayout" Target="../slideLayouts/slideLayout306.xml"/><Relationship Id="rId27"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18" Type="http://schemas.openxmlformats.org/officeDocument/2006/relationships/slideLayout" Target="../slideLayouts/slideLayout328.xml"/><Relationship Id="rId26" Type="http://schemas.openxmlformats.org/officeDocument/2006/relationships/slideLayout" Target="../slideLayouts/slideLayout336.xml"/><Relationship Id="rId3" Type="http://schemas.openxmlformats.org/officeDocument/2006/relationships/slideLayout" Target="../slideLayouts/slideLayout313.xml"/><Relationship Id="rId21" Type="http://schemas.openxmlformats.org/officeDocument/2006/relationships/slideLayout" Target="../slideLayouts/slideLayout331.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slideLayout" Target="../slideLayouts/slideLayout327.xml"/><Relationship Id="rId25" Type="http://schemas.openxmlformats.org/officeDocument/2006/relationships/slideLayout" Target="../slideLayouts/slideLayout335.xml"/><Relationship Id="rId2" Type="http://schemas.openxmlformats.org/officeDocument/2006/relationships/slideLayout" Target="../slideLayouts/slideLayout312.xml"/><Relationship Id="rId16" Type="http://schemas.openxmlformats.org/officeDocument/2006/relationships/slideLayout" Target="../slideLayouts/slideLayout326.xml"/><Relationship Id="rId20" Type="http://schemas.openxmlformats.org/officeDocument/2006/relationships/slideLayout" Target="../slideLayouts/slideLayout330.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24" Type="http://schemas.openxmlformats.org/officeDocument/2006/relationships/slideLayout" Target="../slideLayouts/slideLayout334.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23" Type="http://schemas.openxmlformats.org/officeDocument/2006/relationships/slideLayout" Target="../slideLayouts/slideLayout333.xml"/><Relationship Id="rId28" Type="http://schemas.openxmlformats.org/officeDocument/2006/relationships/image" Target="../media/image1.png"/><Relationship Id="rId10" Type="http://schemas.openxmlformats.org/officeDocument/2006/relationships/slideLayout" Target="../slideLayouts/slideLayout320.xml"/><Relationship Id="rId19" Type="http://schemas.openxmlformats.org/officeDocument/2006/relationships/slideLayout" Target="../slideLayouts/slideLayout329.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 Id="rId22" Type="http://schemas.openxmlformats.org/officeDocument/2006/relationships/slideLayout" Target="../slideLayouts/slideLayout332.xml"/><Relationship Id="rId27"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50" Type="http://schemas.openxmlformats.org/officeDocument/2006/relationships/slideLayout" Target="../slideLayouts/slideLayout75.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41" Type="http://schemas.openxmlformats.org/officeDocument/2006/relationships/slideLayout" Target="../slideLayouts/slideLayout66.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3"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52"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8" Type="http://schemas.openxmlformats.org/officeDocument/2006/relationships/slideLayout" Target="../slideLayouts/slideLayout33.xml"/><Relationship Id="rId51"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image" Target="../media/image1.png"/><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image" Target="../media/image1.png"/><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image" Target="../media/image1.png"/><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image" Target="../media/image1.png"/><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image" Target="../media/image1.png"/><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26" Type="http://schemas.openxmlformats.org/officeDocument/2006/relationships/slideLayout" Target="../slideLayouts/slideLayout232.xml"/><Relationship Id="rId3" Type="http://schemas.openxmlformats.org/officeDocument/2006/relationships/slideLayout" Target="../slideLayouts/slideLayout209.xml"/><Relationship Id="rId21" Type="http://schemas.openxmlformats.org/officeDocument/2006/relationships/slideLayout" Target="../slideLayouts/slideLayout227.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5" Type="http://schemas.openxmlformats.org/officeDocument/2006/relationships/slideLayout" Target="../slideLayouts/slideLayout231.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slideLayout" Target="../slideLayouts/slideLayout226.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24" Type="http://schemas.openxmlformats.org/officeDocument/2006/relationships/slideLayout" Target="../slideLayouts/slideLayout230.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23" Type="http://schemas.openxmlformats.org/officeDocument/2006/relationships/slideLayout" Target="../slideLayouts/slideLayout229.xml"/><Relationship Id="rId28" Type="http://schemas.openxmlformats.org/officeDocument/2006/relationships/image" Target="../media/image1.png"/><Relationship Id="rId10" Type="http://schemas.openxmlformats.org/officeDocument/2006/relationships/slideLayout" Target="../slideLayouts/slideLayout216.xml"/><Relationship Id="rId19" Type="http://schemas.openxmlformats.org/officeDocument/2006/relationships/slideLayout" Target="../slideLayouts/slideLayout225.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 Id="rId22" Type="http://schemas.openxmlformats.org/officeDocument/2006/relationships/slideLayout" Target="../slideLayouts/slideLayout228.xml"/><Relationship Id="rId27"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9" Type="http://schemas.openxmlformats.org/officeDocument/2006/relationships/slideLayout" Target="../slideLayouts/slideLayout271.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34" Type="http://schemas.openxmlformats.org/officeDocument/2006/relationships/slideLayout" Target="../slideLayouts/slideLayout266.xml"/><Relationship Id="rId42" Type="http://schemas.openxmlformats.org/officeDocument/2006/relationships/slideLayout" Target="../slideLayouts/slideLayout274.xml"/><Relationship Id="rId47" Type="http://schemas.openxmlformats.org/officeDocument/2006/relationships/slideLayout" Target="../slideLayouts/slideLayout279.xml"/><Relationship Id="rId50" Type="http://schemas.openxmlformats.org/officeDocument/2006/relationships/slideLayout" Target="../slideLayouts/slideLayout282.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33" Type="http://schemas.openxmlformats.org/officeDocument/2006/relationships/slideLayout" Target="../slideLayouts/slideLayout265.xml"/><Relationship Id="rId38" Type="http://schemas.openxmlformats.org/officeDocument/2006/relationships/slideLayout" Target="../slideLayouts/slideLayout270.xml"/><Relationship Id="rId46" Type="http://schemas.openxmlformats.org/officeDocument/2006/relationships/slideLayout" Target="../slideLayouts/slideLayout278.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41" Type="http://schemas.openxmlformats.org/officeDocument/2006/relationships/slideLayout" Target="../slideLayouts/slideLayout273.xml"/><Relationship Id="rId54" Type="http://schemas.openxmlformats.org/officeDocument/2006/relationships/image" Target="../media/image1.png"/><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32" Type="http://schemas.openxmlformats.org/officeDocument/2006/relationships/slideLayout" Target="../slideLayouts/slideLayout264.xml"/><Relationship Id="rId37" Type="http://schemas.openxmlformats.org/officeDocument/2006/relationships/slideLayout" Target="../slideLayouts/slideLayout269.xml"/><Relationship Id="rId40" Type="http://schemas.openxmlformats.org/officeDocument/2006/relationships/slideLayout" Target="../slideLayouts/slideLayout272.xml"/><Relationship Id="rId45" Type="http://schemas.openxmlformats.org/officeDocument/2006/relationships/slideLayout" Target="../slideLayouts/slideLayout277.xml"/><Relationship Id="rId53" Type="http://schemas.openxmlformats.org/officeDocument/2006/relationships/theme" Target="../theme/theme9.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36" Type="http://schemas.openxmlformats.org/officeDocument/2006/relationships/slideLayout" Target="../slideLayouts/slideLayout268.xml"/><Relationship Id="rId49" Type="http://schemas.openxmlformats.org/officeDocument/2006/relationships/slideLayout" Target="../slideLayouts/slideLayout281.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31" Type="http://schemas.openxmlformats.org/officeDocument/2006/relationships/slideLayout" Target="../slideLayouts/slideLayout263.xml"/><Relationship Id="rId44" Type="http://schemas.openxmlformats.org/officeDocument/2006/relationships/slideLayout" Target="../slideLayouts/slideLayout276.xml"/><Relationship Id="rId52" Type="http://schemas.openxmlformats.org/officeDocument/2006/relationships/slideLayout" Target="../slideLayouts/slideLayout284.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slideLayout" Target="../slideLayouts/slideLayout262.xml"/><Relationship Id="rId35" Type="http://schemas.openxmlformats.org/officeDocument/2006/relationships/slideLayout" Target="../slideLayouts/slideLayout267.xml"/><Relationship Id="rId43" Type="http://schemas.openxmlformats.org/officeDocument/2006/relationships/slideLayout" Target="../slideLayouts/slideLayout275.xml"/><Relationship Id="rId48" Type="http://schemas.openxmlformats.org/officeDocument/2006/relationships/slideLayout" Target="../slideLayouts/slideLayout280.xml"/><Relationship Id="rId8" Type="http://schemas.openxmlformats.org/officeDocument/2006/relationships/slideLayout" Target="../slideLayouts/slideLayout240.xml"/><Relationship Id="rId51" Type="http://schemas.openxmlformats.org/officeDocument/2006/relationships/slideLayout" Target="../slideLayouts/slideLayout2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10" name="TextBox 9"/>
          <p:cNvSpPr txBox="1"/>
          <p:nvPr/>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baseline="0" dirty="0">
                <a:solidFill>
                  <a:srgbClr val="4D4D4D"/>
                </a:solidFill>
                <a:latin typeface="MetaNormalLF-Roman"/>
                <a:ea typeface="SimHei" pitchFamily="2" charset="-122"/>
                <a:cs typeface="+mn-cs"/>
              </a:rPr>
              <a:t>© 版权所有 2011 EMC </a:t>
            </a:r>
            <a:r>
              <a:rPr lang="zh-CN" sz="800" b="0" i="0" baseline="0" dirty="0" smtClean="0">
                <a:solidFill>
                  <a:srgbClr val="4D4D4D"/>
                </a:solidFill>
                <a:latin typeface="MetaNormalLF-Roman"/>
                <a:ea typeface="SimHei" pitchFamily="2" charset="-122"/>
                <a:cs typeface="+mn-cs"/>
              </a:rPr>
              <a:t>Corporation</a:t>
            </a:r>
            <a:r>
              <a:rPr lang="zh-CN" altLang="en-US" sz="800" b="0" i="0" baseline="0" dirty="0" smtClean="0">
                <a:solidFill>
                  <a:srgbClr val="4D4D4D"/>
                </a:solidFill>
                <a:latin typeface="MetaNormalLF-Roman"/>
                <a:ea typeface="SimHei" pitchFamily="2" charset="-122"/>
                <a:cs typeface="+mn-cs"/>
              </a:rPr>
              <a:t>。</a:t>
            </a:r>
            <a:r>
              <a:rPr lang="zh-CN" sz="800" b="0" i="0" baseline="0" dirty="0" smtClean="0">
                <a:solidFill>
                  <a:srgbClr val="4D4D4D"/>
                </a:solidFill>
                <a:latin typeface="MetaNormalLF-Roman"/>
                <a:ea typeface="SimHei" pitchFamily="2" charset="-122"/>
                <a:cs typeface="+mn-cs"/>
              </a:rPr>
              <a:t>保留</a:t>
            </a:r>
            <a:r>
              <a:rPr lang="zh-CN" sz="800" b="0" i="0" baseline="0" dirty="0">
                <a:solidFill>
                  <a:srgbClr val="4D4D4D"/>
                </a:solidFill>
                <a:latin typeface="MetaNormalLF-Roman"/>
                <a:ea typeface="SimHei" pitchFamily="2" charset="-122"/>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9" name="Picture 8" descr="EMC logo white-lg.png"/>
          <p:cNvPicPr>
            <a:picLocks noChangeAspect="1"/>
          </p:cNvPicPr>
          <p:nvPr/>
        </p:nvPicPr>
        <p:blipFill>
          <a:blip r:embed="rId27"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15425722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10" name="TextBox 9"/>
          <p:cNvSpPr txBox="1"/>
          <p:nvPr/>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9" name="Picture 8" descr="EMC logo white-lg.png"/>
          <p:cNvPicPr>
            <a:picLocks noChangeAspect="1"/>
          </p:cNvPicPr>
          <p:nvPr/>
        </p:nvPicPr>
        <p:blipFill>
          <a:blip r:embed="rId28"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1509449543"/>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6" r:id="rId18"/>
    <p:sldLayoutId id="2147484197" r:id="rId19"/>
    <p:sldLayoutId id="2147484198" r:id="rId20"/>
    <p:sldLayoutId id="2147484199" r:id="rId21"/>
    <p:sldLayoutId id="2147484200" r:id="rId22"/>
    <p:sldLayoutId id="2147484201" r:id="rId23"/>
    <p:sldLayoutId id="2147484202" r:id="rId24"/>
    <p:sldLayoutId id="2147484203" r:id="rId25"/>
    <p:sldLayoutId id="2147484204"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10" name="TextBox 9"/>
          <p:cNvSpPr txBox="1"/>
          <p:nvPr/>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9" name="Picture 8" descr="EMC logo white-lg.png"/>
          <p:cNvPicPr>
            <a:picLocks noChangeAspect="1"/>
          </p:cNvPicPr>
          <p:nvPr/>
        </p:nvPicPr>
        <p:blipFill>
          <a:blip r:embed="rId28"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2914765096"/>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 id="2147484300" r:id="rId14"/>
    <p:sldLayoutId id="2147484301" r:id="rId15"/>
    <p:sldLayoutId id="2147484302" r:id="rId16"/>
    <p:sldLayoutId id="2147484303" r:id="rId17"/>
    <p:sldLayoutId id="2147484304" r:id="rId18"/>
    <p:sldLayoutId id="2147484305" r:id="rId19"/>
    <p:sldLayoutId id="2147484306" r:id="rId20"/>
    <p:sldLayoutId id="2147484307" r:id="rId21"/>
    <p:sldLayoutId id="2147484308" r:id="rId22"/>
    <p:sldLayoutId id="2147484309" r:id="rId23"/>
    <p:sldLayoutId id="2147484310" r:id="rId24"/>
    <p:sldLayoutId id="2147484311" r:id="rId25"/>
    <p:sldLayoutId id="2147484312"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marL="0" marR="0" indent="0" algn="r" defTabSz="914400">
              <a:lnSpc>
                <a:spcPct val="100000"/>
              </a:lnSpc>
              <a:spcBef>
                <a:spcPts val="0"/>
              </a:spcBef>
              <a:spcAft>
                <a:spcPts val="0"/>
              </a:spcAft>
              <a:buNone/>
              <a:tabLst/>
            </a:pPr>
            <a:fld id="{61F684CE-B7BB-4223-BA2B-B47808B845F1}" type="slidenum">
              <a:rPr lang="en-US" altLang="zh-CN" sz="800" b="0" i="0">
                <a:solidFill>
                  <a:srgbClr val="4D4D4D"/>
                </a:solidFill>
                <a:latin typeface="Verdana"/>
                <a:ea typeface="+mn-ea"/>
                <a:cs typeface="+mn-cs"/>
              </a:rPr>
              <a:pPr marL="0" marR="0" indent="0" algn="r" defTabSz="914400">
                <a:lnSpc>
                  <a:spcPct val="100000"/>
                </a:lnSpc>
                <a:spcBef>
                  <a:spcPts val="0"/>
                </a:spcBef>
                <a:spcAft>
                  <a:spcPts val="0"/>
                </a:spcAft>
                <a:buNone/>
                <a:tabLst/>
              </a:pPr>
              <a:t>‹#›</a:t>
            </a:fld>
            <a:endParaRPr lang="en-US" sz="800" dirty="0" smtClean="0">
              <a:solidFill>
                <a:schemeClr val="bg2"/>
              </a:solidFill>
              <a:latin typeface="+mn-lt"/>
            </a:endParaRPr>
          </a:p>
        </p:txBody>
      </p:sp>
      <p:sp>
        <p:nvSpPr>
          <p:cNvPr id="10" name="TextBox 9"/>
          <p:cNvSpPr txBox="1"/>
          <p:nvPr/>
        </p:nvSpPr>
        <p:spPr bwMode="gray">
          <a:xfrm>
            <a:off x="366714" y="6710722"/>
            <a:ext cx="2572820" cy="123111"/>
          </a:xfrm>
          <a:prstGeom prst="rect">
            <a:avLst/>
          </a:prstGeom>
          <a:noFill/>
        </p:spPr>
        <p:txBody>
          <a:bodyPr wrap="none" lIns="0" tIns="0" rIns="0" bIns="0" rtlCol="0">
            <a:spAutoFit/>
          </a:bodyPr>
          <a:lstStyle/>
          <a:p>
            <a:pPr marL="0" marR="0" indent="0" algn="l" defTabSz="914400">
              <a:lnSpc>
                <a:spcPct val="100000"/>
              </a:lnSpc>
              <a:spcBef>
                <a:spcPts val="0"/>
              </a:spcBef>
              <a:spcAft>
                <a:spcPts val="0"/>
              </a:spcAft>
              <a:buNone/>
              <a:tabLst/>
            </a:pPr>
            <a:r>
              <a:rPr lang="zh-CN" sz="800" b="0" i="0" dirty="0">
                <a:solidFill>
                  <a:srgbClr val="4D4D4D"/>
                </a:solidFill>
                <a:latin typeface="Verdana"/>
                <a:ea typeface="+mn-ea"/>
                <a:cs typeface="+mn-cs"/>
              </a:rPr>
              <a:t>© 版权所有 2012 EMC </a:t>
            </a:r>
            <a:r>
              <a:rPr lang="zh-CN" sz="800" b="0" i="0" dirty="0" smtClean="0">
                <a:solidFill>
                  <a:srgbClr val="4D4D4D"/>
                </a:solidFill>
                <a:latin typeface="Verdana"/>
                <a:ea typeface="+mn-ea"/>
                <a:cs typeface="+mn-cs"/>
              </a:rPr>
              <a:t>Corporation</a:t>
            </a:r>
            <a:r>
              <a:rPr lang="zh-CN" altLang="en-US" sz="800" b="0" i="0" dirty="0" smtClean="0">
                <a:solidFill>
                  <a:srgbClr val="4D4D4D"/>
                </a:solidFill>
                <a:latin typeface="Verdana"/>
                <a:ea typeface="+mn-ea"/>
                <a:cs typeface="+mn-cs"/>
              </a:rPr>
              <a:t>。</a:t>
            </a:r>
            <a:r>
              <a:rPr lang="zh-CN" sz="800" b="0" i="0" dirty="0" smtClean="0">
                <a:solidFill>
                  <a:srgbClr val="4D4D4D"/>
                </a:solidFill>
                <a:latin typeface="Verdana"/>
                <a:ea typeface="+mn-ea"/>
                <a:cs typeface="+mn-cs"/>
              </a:rPr>
              <a:t>保留</a:t>
            </a:r>
            <a:r>
              <a:rPr lang="zh-CN" sz="800" b="0" i="0" dirty="0">
                <a:solidFill>
                  <a:srgbClr val="4D4D4D"/>
                </a:solidFill>
                <a:latin typeface="Verdana"/>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9" name="Picture 8" descr="EMC logo white-lg.png"/>
          <p:cNvPicPr>
            <a:picLocks noChangeAspect="1"/>
          </p:cNvPicPr>
          <p:nvPr/>
        </p:nvPicPr>
        <p:blipFill>
          <a:blip r:embed="rId53" cstate="screen"/>
          <a:srcRect/>
          <a:stretch>
            <a:fillRect/>
          </a:stretch>
        </p:blipFill>
        <p:spPr bwMode="gray">
          <a:xfrm>
            <a:off x="7848600" y="6280319"/>
            <a:ext cx="928688" cy="292447"/>
          </a:xfrm>
          <a:prstGeom prst="rect">
            <a:avLst/>
          </a:prstGeom>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776" r:id="rId26"/>
    <p:sldLayoutId id="2147483701" r:id="rId27"/>
    <p:sldLayoutId id="2147483702" r:id="rId28"/>
    <p:sldLayoutId id="2147483703" r:id="rId29"/>
    <p:sldLayoutId id="2147483704" r:id="rId30"/>
    <p:sldLayoutId id="2147483706" r:id="rId31"/>
    <p:sldLayoutId id="2147483707" r:id="rId32"/>
    <p:sldLayoutId id="2147483708" r:id="rId33"/>
    <p:sldLayoutId id="2147483709" r:id="rId34"/>
    <p:sldLayoutId id="2147483712" r:id="rId35"/>
    <p:sldLayoutId id="2147483713" r:id="rId36"/>
    <p:sldLayoutId id="2147483714" r:id="rId37"/>
    <p:sldLayoutId id="2147483715" r:id="rId38"/>
    <p:sldLayoutId id="2147483716" r:id="rId39"/>
    <p:sldLayoutId id="2147483717" r:id="rId40"/>
    <p:sldLayoutId id="2147483694" r:id="rId41"/>
    <p:sldLayoutId id="2147483697" r:id="rId42"/>
    <p:sldLayoutId id="2147483678" r:id="rId43"/>
    <p:sldLayoutId id="2147483679" r:id="rId44"/>
    <p:sldLayoutId id="2147483680" r:id="rId45"/>
    <p:sldLayoutId id="2147483681" r:id="rId46"/>
    <p:sldLayoutId id="2147483693" r:id="rId47"/>
    <p:sldLayoutId id="2147483692" r:id="rId48"/>
    <p:sldLayoutId id="2147483682" r:id="rId49"/>
    <p:sldLayoutId id="2147483698" r:id="rId50"/>
    <p:sldLayoutId id="2147483691" r:id="rId51"/>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10" name="TextBox 9"/>
          <p:cNvSpPr txBox="1"/>
          <p:nvPr/>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9" name="Picture 8" descr="EMC logo white-lg.png"/>
          <p:cNvPicPr>
            <a:picLocks noChangeAspect="1"/>
          </p:cNvPicPr>
          <p:nvPr/>
        </p:nvPicPr>
        <p:blipFill>
          <a:blip r:embed="rId28"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154057362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10" name="TextBox 9"/>
          <p:cNvSpPr txBox="1"/>
          <p:nvPr/>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9" name="Picture 8" descr="EMC logo white-lg.png"/>
          <p:cNvPicPr>
            <a:picLocks noChangeAspect="1"/>
          </p:cNvPicPr>
          <p:nvPr/>
        </p:nvPicPr>
        <p:blipFill>
          <a:blip r:embed="rId28"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204644822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 id="2147483936"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10" name="TextBox 9"/>
          <p:cNvSpPr txBox="1"/>
          <p:nvPr/>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9" name="Picture 8" descr="EMC logo white-lg.png"/>
          <p:cNvPicPr>
            <a:picLocks noChangeAspect="1"/>
          </p:cNvPicPr>
          <p:nvPr/>
        </p:nvPicPr>
        <p:blipFill>
          <a:blip r:embed="rId28"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48572183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10" name="TextBox 9"/>
          <p:cNvSpPr txBox="1"/>
          <p:nvPr/>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9" name="Picture 8" descr="EMC logo white-lg.png"/>
          <p:cNvPicPr>
            <a:picLocks noChangeAspect="1"/>
          </p:cNvPicPr>
          <p:nvPr/>
        </p:nvPicPr>
        <p:blipFill>
          <a:blip r:embed="rId28"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327995098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 id="2147484040" r:id="rId22"/>
    <p:sldLayoutId id="2147484041" r:id="rId23"/>
    <p:sldLayoutId id="2147484042" r:id="rId24"/>
    <p:sldLayoutId id="2147484043" r:id="rId25"/>
    <p:sldLayoutId id="2147484044"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10" name="TextBox 9"/>
          <p:cNvSpPr txBox="1"/>
          <p:nvPr/>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9" name="Picture 8" descr="EMC logo white-lg.png"/>
          <p:cNvPicPr>
            <a:picLocks noChangeAspect="1"/>
          </p:cNvPicPr>
          <p:nvPr/>
        </p:nvPicPr>
        <p:blipFill>
          <a:blip r:embed="rId28"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242085385"/>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MetaNormalLF-Roman"/>
                <a:ea typeface="+mn-ea"/>
                <a:cs typeface="+mn-cs"/>
              </a:rPr>
              <a:pPr algn="r" defTabSz="914400">
                <a:buNone/>
              </a:pPr>
              <a:t>‹#›</a:t>
            </a:fld>
            <a:endParaRPr lang="en-US" sz="800" dirty="0" smtClean="0">
              <a:solidFill>
                <a:srgbClr val="4D4D4D"/>
              </a:solidFill>
              <a:latin typeface="MetaNormalLF-Roman"/>
            </a:endParaRPr>
          </a:p>
        </p:txBody>
      </p:sp>
      <p:sp>
        <p:nvSpPr>
          <p:cNvPr id="10" name="TextBox 9"/>
          <p:cNvSpPr txBox="1"/>
          <p:nvPr/>
        </p:nvSpPr>
        <p:spPr bwMode="gray">
          <a:xfrm>
            <a:off x="366714" y="6710722"/>
            <a:ext cx="2539157"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MetaNormalLF-Roman"/>
                <a:ea typeface="+mn-ea"/>
                <a:cs typeface="+mn-cs"/>
              </a:rPr>
              <a:t>© 版权所有 2011 EMC </a:t>
            </a:r>
            <a:r>
              <a:rPr lang="zh-CN" sz="800" b="0" i="0" dirty="0" smtClean="0">
                <a:solidFill>
                  <a:srgbClr val="4D4D4D"/>
                </a:solidFill>
                <a:latin typeface="MetaNormalLF-Roman"/>
                <a:ea typeface="+mn-ea"/>
                <a:cs typeface="+mn-cs"/>
              </a:rPr>
              <a:t>Corporation</a:t>
            </a:r>
            <a:r>
              <a:rPr lang="zh-CN" altLang="en-US" sz="800" b="0" i="0" dirty="0" smtClean="0">
                <a:solidFill>
                  <a:srgbClr val="4D4D4D"/>
                </a:solidFill>
                <a:latin typeface="MetaNormalLF-Roman"/>
                <a:ea typeface="+mn-ea"/>
                <a:cs typeface="+mn-cs"/>
              </a:rPr>
              <a:t>。</a:t>
            </a:r>
            <a:r>
              <a:rPr lang="zh-CN" sz="800" b="0" i="0" dirty="0" smtClean="0">
                <a:solidFill>
                  <a:srgbClr val="4D4D4D"/>
                </a:solidFill>
                <a:latin typeface="MetaNormalLF-Roman"/>
                <a:ea typeface="+mn-ea"/>
                <a:cs typeface="+mn-cs"/>
              </a:rPr>
              <a:t>保留</a:t>
            </a:r>
            <a:r>
              <a:rPr lang="zh-CN" sz="800" b="0" i="0" dirty="0">
                <a:solidFill>
                  <a:srgbClr val="4D4D4D"/>
                </a:solidFill>
                <a:latin typeface="MetaNormalLF-Roman"/>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ndParaRPr>
          </a:p>
        </p:txBody>
      </p:sp>
      <p:pic>
        <p:nvPicPr>
          <p:cNvPr id="9" name="Picture 8" descr="EMC logo white-lg.png"/>
          <p:cNvPicPr>
            <a:picLocks noChangeAspect="1"/>
          </p:cNvPicPr>
          <p:nvPr/>
        </p:nvPicPr>
        <p:blipFill>
          <a:blip r:embed="rId28"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3547133126"/>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 id="2147484097" r:id="rId25"/>
    <p:sldLayoutId id="2147484098"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algn="r" defTabSz="914400">
              <a:buNone/>
            </a:pPr>
            <a:fld id="{61F684CE-B7BB-4223-BA2B-B47808B845F1}" type="slidenum">
              <a:rPr lang="en-US" altLang="zh-CN" sz="800" b="0" i="0">
                <a:solidFill>
                  <a:srgbClr val="4D4D4D"/>
                </a:solidFill>
                <a:latin typeface="Verdana"/>
                <a:ea typeface="+mn-ea"/>
                <a:cs typeface="+mn-cs"/>
              </a:rPr>
              <a:pPr algn="r" defTabSz="914400">
                <a:buNone/>
              </a:pPr>
              <a:t>‹#›</a:t>
            </a:fld>
            <a:endParaRPr lang="en-US" sz="800" dirty="0" smtClean="0">
              <a:solidFill>
                <a:srgbClr val="4D4D4D"/>
              </a:solidFill>
            </a:endParaRPr>
          </a:p>
        </p:txBody>
      </p:sp>
      <p:sp>
        <p:nvSpPr>
          <p:cNvPr id="10" name="TextBox 9"/>
          <p:cNvSpPr txBox="1"/>
          <p:nvPr/>
        </p:nvSpPr>
        <p:spPr bwMode="gray">
          <a:xfrm>
            <a:off x="366714" y="6710722"/>
            <a:ext cx="2572820" cy="123111"/>
          </a:xfrm>
          <a:prstGeom prst="rect">
            <a:avLst/>
          </a:prstGeom>
          <a:noFill/>
        </p:spPr>
        <p:txBody>
          <a:bodyPr wrap="none" lIns="0" tIns="0" rIns="0" bIns="0" rtlCol="0">
            <a:spAutoFit/>
          </a:bodyPr>
          <a:lstStyle/>
          <a:p>
            <a:pPr algn="l" defTabSz="914400">
              <a:buNone/>
            </a:pPr>
            <a:r>
              <a:rPr lang="zh-CN" sz="800" b="0" i="0" dirty="0">
                <a:solidFill>
                  <a:srgbClr val="4D4D4D"/>
                </a:solidFill>
                <a:latin typeface="Verdana"/>
                <a:ea typeface="+mn-ea"/>
                <a:cs typeface="+mn-cs"/>
              </a:rPr>
              <a:t>© 版权所有 2012 EMC </a:t>
            </a:r>
            <a:r>
              <a:rPr lang="zh-CN" sz="800" b="0" i="0" dirty="0" smtClean="0">
                <a:solidFill>
                  <a:srgbClr val="4D4D4D"/>
                </a:solidFill>
                <a:latin typeface="Verdana"/>
                <a:ea typeface="+mn-ea"/>
                <a:cs typeface="+mn-cs"/>
              </a:rPr>
              <a:t>Corporation</a:t>
            </a:r>
            <a:r>
              <a:rPr lang="zh-CN" altLang="en-US" sz="800" b="0" i="0" dirty="0" smtClean="0">
                <a:solidFill>
                  <a:srgbClr val="4D4D4D"/>
                </a:solidFill>
                <a:latin typeface="Verdana"/>
                <a:ea typeface="+mn-ea"/>
                <a:cs typeface="+mn-cs"/>
              </a:rPr>
              <a:t>。</a:t>
            </a:r>
            <a:r>
              <a:rPr lang="zh-CN" sz="800" b="0" i="0" dirty="0" smtClean="0">
                <a:solidFill>
                  <a:srgbClr val="4D4D4D"/>
                </a:solidFill>
                <a:latin typeface="Verdana"/>
                <a:ea typeface="+mn-ea"/>
                <a:cs typeface="+mn-cs"/>
              </a:rPr>
              <a:t>保留</a:t>
            </a:r>
            <a:r>
              <a:rPr lang="zh-CN" sz="800" b="0" i="0" dirty="0">
                <a:solidFill>
                  <a:srgbClr val="4D4D4D"/>
                </a:solidFill>
                <a:latin typeface="Verdana"/>
                <a:ea typeface="+mn-ea"/>
                <a:cs typeface="+mn-cs"/>
              </a:rPr>
              <a:t>所有权利。</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9" name="Picture 8" descr="EMC logo white-lg.png"/>
          <p:cNvPicPr>
            <a:picLocks noChangeAspect="1"/>
          </p:cNvPicPr>
          <p:nvPr/>
        </p:nvPicPr>
        <p:blipFill>
          <a:blip r:embed="rId54"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2833181093"/>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 id="2147484123" r:id="rId24"/>
    <p:sldLayoutId id="2147484124" r:id="rId25"/>
    <p:sldLayoutId id="2147484125" r:id="rId26"/>
    <p:sldLayoutId id="2147484126" r:id="rId27"/>
    <p:sldLayoutId id="2147484127" r:id="rId28"/>
    <p:sldLayoutId id="2147484128" r:id="rId29"/>
    <p:sldLayoutId id="2147484129" r:id="rId30"/>
    <p:sldLayoutId id="2147484130" r:id="rId31"/>
    <p:sldLayoutId id="2147484131" r:id="rId32"/>
    <p:sldLayoutId id="2147484132" r:id="rId33"/>
    <p:sldLayoutId id="2147484133" r:id="rId34"/>
    <p:sldLayoutId id="2147484134" r:id="rId35"/>
    <p:sldLayoutId id="2147484135" r:id="rId36"/>
    <p:sldLayoutId id="2147484136" r:id="rId37"/>
    <p:sldLayoutId id="2147484137" r:id="rId38"/>
    <p:sldLayoutId id="2147484138" r:id="rId39"/>
    <p:sldLayoutId id="2147484139" r:id="rId40"/>
    <p:sldLayoutId id="2147484140" r:id="rId41"/>
    <p:sldLayoutId id="2147484141" r:id="rId42"/>
    <p:sldLayoutId id="2147484142" r:id="rId43"/>
    <p:sldLayoutId id="2147484143" r:id="rId44"/>
    <p:sldLayoutId id="2147484144" r:id="rId45"/>
    <p:sldLayoutId id="2147484145" r:id="rId46"/>
    <p:sldLayoutId id="2147484146" r:id="rId47"/>
    <p:sldLayoutId id="2147484147" r:id="rId48"/>
    <p:sldLayoutId id="2147484148" r:id="rId49"/>
    <p:sldLayoutId id="2147484149" r:id="rId50"/>
    <p:sldLayoutId id="2147484150" r:id="rId51"/>
    <p:sldLayoutId id="2147484314" r:id="rId52"/>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4.xml"/></Relationships>
</file>

<file path=ppt/slides/_rels/slide1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239.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41.xml"/><Relationship Id="rId1" Type="http://schemas.openxmlformats.org/officeDocument/2006/relationships/tags" Target="../tags/tag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40.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40.xml"/><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84.xml"/><Relationship Id="rId5" Type="http://schemas.openxmlformats.org/officeDocument/2006/relationships/image" Target="../media/image67.pn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15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notesSlide" Target="../notesSlides/notesSlide12.xml"/><Relationship Id="rId1" Type="http://schemas.openxmlformats.org/officeDocument/2006/relationships/slideLayout" Target="../slideLayouts/slideLayout83.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png"/><Relationship Id="rId9" Type="http://schemas.openxmlformats.org/officeDocument/2006/relationships/image" Target="../media/image75.emf"/></Relationships>
</file>

<file path=ppt/slides/_rels/slide1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notesSlide" Target="../notesSlides/notesSlide13.xml"/><Relationship Id="rId1" Type="http://schemas.openxmlformats.org/officeDocument/2006/relationships/slideLayout" Target="../slideLayouts/slideLayout83.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png"/><Relationship Id="rId9" Type="http://schemas.openxmlformats.org/officeDocument/2006/relationships/image" Target="../media/image7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193.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193.xml"/><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193.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93.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188.xml"/><Relationship Id="rId5" Type="http://schemas.openxmlformats.org/officeDocument/2006/relationships/image" Target="../media/image65.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3.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1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hyperlink" Target="http://eclipse.astronomy2009.org.cn/" TargetMode="External"/><Relationship Id="rId2" Type="http://schemas.openxmlformats.org/officeDocument/2006/relationships/notesSlide" Target="../notesSlides/notesSlide2.xml"/><Relationship Id="rId1" Type="http://schemas.openxmlformats.org/officeDocument/2006/relationships/slideLayout" Target="../slideLayouts/slideLayout16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86.xml"/><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gif"/></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7.jpeg"/><Relationship Id="rId3" Type="http://schemas.openxmlformats.org/officeDocument/2006/relationships/image" Target="../media/image18.png"/><Relationship Id="rId21" Type="http://schemas.openxmlformats.org/officeDocument/2006/relationships/image" Target="../media/image32.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6.png"/><Relationship Id="rId2" Type="http://schemas.openxmlformats.org/officeDocument/2006/relationships/notesSlide" Target="../notesSlides/notesSlide5.xml"/><Relationship Id="rId16" Type="http://schemas.openxmlformats.org/officeDocument/2006/relationships/image" Target="../media/image29.emf"/><Relationship Id="rId20" Type="http://schemas.microsoft.com/office/2007/relationships/hdphoto" Target="../media/hdphoto1.wdp"/><Relationship Id="rId29" Type="http://schemas.microsoft.com/office/2007/relationships/hdphoto" Target="../media/hdphoto4.wdp"/><Relationship Id="rId1" Type="http://schemas.openxmlformats.org/officeDocument/2006/relationships/slideLayout" Target="../slideLayouts/slideLayout162.xml"/><Relationship Id="rId6" Type="http://schemas.microsoft.com/office/2007/relationships/hdphoto" Target="../media/hdphoto2.wdp"/><Relationship Id="rId11" Type="http://schemas.openxmlformats.org/officeDocument/2006/relationships/image" Target="../media/image24.jpeg"/><Relationship Id="rId24" Type="http://schemas.openxmlformats.org/officeDocument/2006/relationships/image" Target="../media/image35.png"/><Relationship Id="rId32" Type="http://schemas.openxmlformats.org/officeDocument/2006/relationships/image" Target="../media/image41.png"/><Relationship Id="rId15" Type="http://schemas.openxmlformats.org/officeDocument/2006/relationships/image" Target="../media/image28.png"/><Relationship Id="rId23" Type="http://schemas.openxmlformats.org/officeDocument/2006/relationships/image" Target="../media/image34.png"/><Relationship Id="rId28" Type="http://schemas.openxmlformats.org/officeDocument/2006/relationships/image" Target="../media/image38.png"/><Relationship Id="rId10" Type="http://schemas.openxmlformats.org/officeDocument/2006/relationships/image" Target="../media/image23.jpeg"/><Relationship Id="rId31" Type="http://schemas.openxmlformats.org/officeDocument/2006/relationships/image" Target="../media/image40.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3.png"/><Relationship Id="rId27" Type="http://schemas.microsoft.com/office/2007/relationships/hdphoto" Target="../media/hdphoto3.wdp"/><Relationship Id="rId30"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40.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41.xml"/><Relationship Id="rId5" Type="http://schemas.openxmlformats.org/officeDocument/2006/relationships/image" Target="../media/image44.jpe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5971" y="30912"/>
            <a:ext cx="2198423" cy="5875464"/>
          </a:xfrm>
          <a:prstGeom prst="rect">
            <a:avLst/>
          </a:prstGeom>
          <a:gradFill flip="none" rotWithShape="1">
            <a:gsLst>
              <a:gs pos="0">
                <a:schemeClr val="bg1">
                  <a:alpha val="0"/>
                </a:schemeClr>
              </a:gs>
              <a:gs pos="100000">
                <a:schemeClr val="bg1"/>
              </a:gs>
            </a:gsLst>
            <a:lin ang="0" scaled="1"/>
            <a:tileRect/>
          </a:gra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TextBox 5"/>
          <p:cNvSpPr txBox="1"/>
          <p:nvPr/>
        </p:nvSpPr>
        <p:spPr>
          <a:xfrm>
            <a:off x="4716016" y="1340768"/>
            <a:ext cx="3382656" cy="1569660"/>
          </a:xfrm>
          <a:prstGeom prst="rect">
            <a:avLst/>
          </a:prstGeom>
          <a:noFill/>
        </p:spPr>
        <p:txBody>
          <a:bodyPr wrap="none" rtlCol="0">
            <a:spAutoFit/>
          </a:bodyPr>
          <a:lstStyle/>
          <a:p>
            <a:pPr algn="ctr"/>
            <a:r>
              <a:rPr lang="en-US" altLang="zh-CN" sz="4800" dirty="0" smtClean="0">
                <a:solidFill>
                  <a:srgbClr val="007DC3"/>
                </a:solidFill>
                <a:latin typeface="微软雅黑" pitchFamily="34" charset="-122"/>
                <a:ea typeface="微软雅黑" pitchFamily="34" charset="-122"/>
              </a:rPr>
              <a:t>EMC</a:t>
            </a:r>
            <a:r>
              <a:rPr lang="zh-CN" altLang="en-US" sz="4800" dirty="0" smtClean="0">
                <a:solidFill>
                  <a:srgbClr val="007DC3"/>
                </a:solidFill>
                <a:latin typeface="微软雅黑" pitchFamily="34" charset="-122"/>
                <a:ea typeface="微软雅黑" pitchFamily="34" charset="-122"/>
              </a:rPr>
              <a:t>大数据</a:t>
            </a:r>
            <a:endParaRPr lang="en-US" altLang="zh-CN" sz="4800" dirty="0" smtClean="0">
              <a:solidFill>
                <a:srgbClr val="007DC3"/>
              </a:solidFill>
              <a:latin typeface="微软雅黑" pitchFamily="34" charset="-122"/>
              <a:ea typeface="微软雅黑" pitchFamily="34" charset="-122"/>
            </a:endParaRPr>
          </a:p>
          <a:p>
            <a:pPr algn="ctr"/>
            <a:r>
              <a:rPr lang="zh-CN" altLang="en-US" sz="4800" dirty="0" smtClean="0">
                <a:solidFill>
                  <a:srgbClr val="007DC3"/>
                </a:solidFill>
                <a:latin typeface="微软雅黑" pitchFamily="34" charset="-122"/>
                <a:ea typeface="微软雅黑" pitchFamily="34" charset="-122"/>
              </a:rPr>
              <a:t>管理与分析</a:t>
            </a:r>
            <a:endParaRPr lang="en-US" sz="4800" dirty="0">
              <a:solidFill>
                <a:srgbClr val="007DC3"/>
              </a:solidFill>
              <a:latin typeface="微软雅黑" pitchFamily="34" charset="-122"/>
              <a:ea typeface="微软雅黑" pitchFamily="34" charset="-122"/>
            </a:endParaRPr>
          </a:p>
        </p:txBody>
      </p:sp>
      <p:sp>
        <p:nvSpPr>
          <p:cNvPr id="8" name="TextBox 7"/>
          <p:cNvSpPr txBox="1"/>
          <p:nvPr/>
        </p:nvSpPr>
        <p:spPr>
          <a:xfrm>
            <a:off x="4722138" y="3274650"/>
            <a:ext cx="3490058" cy="646331"/>
          </a:xfrm>
          <a:prstGeom prst="rect">
            <a:avLst/>
          </a:prstGeom>
          <a:noFill/>
        </p:spPr>
        <p:txBody>
          <a:bodyPr wrap="none" rtlCol="0">
            <a:spAutoFit/>
          </a:bodyPr>
          <a:lstStyle/>
          <a:p>
            <a:pPr algn="ctr"/>
            <a:r>
              <a:rPr lang="en-US" altLang="zh-CN" sz="3600" dirty="0" err="1" smtClean="0">
                <a:solidFill>
                  <a:srgbClr val="007DC3"/>
                </a:solidFill>
                <a:latin typeface="微软雅黑" pitchFamily="34" charset="-122"/>
                <a:ea typeface="微软雅黑" pitchFamily="34" charset="-122"/>
              </a:rPr>
              <a:t>Isilon+Hadoop</a:t>
            </a:r>
            <a:endParaRPr lang="en-US" sz="3600" dirty="0">
              <a:solidFill>
                <a:srgbClr val="007DC3"/>
              </a:solidFill>
              <a:latin typeface="微软雅黑" pitchFamily="34" charset="-122"/>
              <a:ea typeface="微软雅黑" pitchFamily="34" charset="-122"/>
            </a:endParaRPr>
          </a:p>
        </p:txBody>
      </p:sp>
      <p:sp>
        <p:nvSpPr>
          <p:cNvPr id="9" name="Rectangle 8"/>
          <p:cNvSpPr/>
          <p:nvPr/>
        </p:nvSpPr>
        <p:spPr>
          <a:xfrm>
            <a:off x="4211960" y="4221088"/>
            <a:ext cx="4932040" cy="1938992"/>
          </a:xfrm>
          <a:prstGeom prst="rect">
            <a:avLst/>
          </a:prstGeom>
        </p:spPr>
        <p:txBody>
          <a:bodyPr wrap="square">
            <a:spAutoFit/>
          </a:bodyPr>
          <a:lstStyle/>
          <a:p>
            <a:r>
              <a:rPr lang="zh-CN" altLang="en-US" sz="3000" dirty="0" smtClean="0">
                <a:solidFill>
                  <a:srgbClr val="007DC3"/>
                </a:solidFill>
                <a:latin typeface="微软雅黑" pitchFamily="34" charset="-122"/>
                <a:ea typeface="微软雅黑" pitchFamily="34" charset="-122"/>
              </a:rPr>
              <a:t>毛永全</a:t>
            </a:r>
            <a:endParaRPr lang="en-US" altLang="zh-CN" sz="3000" dirty="0" smtClean="0">
              <a:solidFill>
                <a:srgbClr val="007DC3"/>
              </a:solidFill>
              <a:latin typeface="微软雅黑" pitchFamily="34" charset="-122"/>
              <a:ea typeface="微软雅黑" pitchFamily="34" charset="-122"/>
            </a:endParaRPr>
          </a:p>
          <a:p>
            <a:r>
              <a:rPr lang="en-US" altLang="zh-CN" sz="3000" dirty="0" smtClean="0">
                <a:solidFill>
                  <a:srgbClr val="007DC3"/>
                </a:solidFill>
                <a:latin typeface="微软雅黑" pitchFamily="34" charset="-122"/>
                <a:ea typeface="微软雅黑" pitchFamily="34" charset="-122"/>
              </a:rPr>
              <a:t>EMC</a:t>
            </a:r>
            <a:r>
              <a:rPr lang="zh-CN" altLang="en-US" sz="3000" dirty="0" smtClean="0">
                <a:solidFill>
                  <a:srgbClr val="007DC3"/>
                </a:solidFill>
                <a:latin typeface="微软雅黑" pitchFamily="34" charset="-122"/>
                <a:ea typeface="微软雅黑" pitchFamily="34" charset="-122"/>
              </a:rPr>
              <a:t>大数据技术顾问</a:t>
            </a:r>
            <a:endParaRPr lang="en-US" altLang="zh-CN" sz="3000" dirty="0" smtClean="0">
              <a:solidFill>
                <a:srgbClr val="007DC3"/>
              </a:solidFill>
              <a:latin typeface="微软雅黑" pitchFamily="34" charset="-122"/>
              <a:ea typeface="微软雅黑" pitchFamily="34" charset="-122"/>
            </a:endParaRPr>
          </a:p>
          <a:p>
            <a:r>
              <a:rPr lang="zh-CN" altLang="en-US" sz="3000" dirty="0" smtClean="0">
                <a:solidFill>
                  <a:srgbClr val="007DC3"/>
                </a:solidFill>
                <a:latin typeface="微软雅黑" pitchFamily="34" charset="-122"/>
                <a:ea typeface="微软雅黑" pitchFamily="34" charset="-122"/>
              </a:rPr>
              <a:t>电话：</a:t>
            </a:r>
            <a:r>
              <a:rPr lang="en-US" altLang="zh-CN" sz="3000" dirty="0" smtClean="0">
                <a:solidFill>
                  <a:srgbClr val="007DC3"/>
                </a:solidFill>
                <a:latin typeface="微软雅黑" pitchFamily="34" charset="-122"/>
                <a:ea typeface="微软雅黑" pitchFamily="34" charset="-122"/>
              </a:rPr>
              <a:t>13808006657</a:t>
            </a:r>
          </a:p>
          <a:p>
            <a:r>
              <a:rPr lang="zh-CN" altLang="en-US" sz="3000" dirty="0" smtClean="0">
                <a:solidFill>
                  <a:srgbClr val="007DC3"/>
                </a:solidFill>
                <a:latin typeface="微软雅黑" pitchFamily="34" charset="-122"/>
                <a:ea typeface="微软雅黑" pitchFamily="34" charset="-122"/>
              </a:rPr>
              <a:t>邮箱：</a:t>
            </a:r>
            <a:r>
              <a:rPr lang="en-US" altLang="zh-CN" sz="3000" dirty="0" smtClean="0">
                <a:solidFill>
                  <a:srgbClr val="007DC3"/>
                </a:solidFill>
                <a:latin typeface="微软雅黑" pitchFamily="34" charset="-122"/>
                <a:ea typeface="微软雅黑" pitchFamily="34" charset="-122"/>
              </a:rPr>
              <a:t>mmao@isilon.com</a:t>
            </a:r>
          </a:p>
        </p:txBody>
      </p:sp>
      <p:pic>
        <p:nvPicPr>
          <p:cNvPr id="10" name="Picture 9"/>
          <p:cNvPicPr>
            <a:picLocks noChangeAspect="1"/>
          </p:cNvPicPr>
          <p:nvPr/>
        </p:nvPicPr>
        <p:blipFill>
          <a:blip r:embed="rId2" cstate="print"/>
          <a:stretch>
            <a:fillRect/>
          </a:stretch>
        </p:blipFill>
        <p:spPr>
          <a:xfrm>
            <a:off x="-1" y="0"/>
            <a:ext cx="3738845" cy="6162328"/>
          </a:xfrm>
          <a:prstGeom prst="rect">
            <a:avLst/>
          </a:prstGeom>
        </p:spPr>
      </p:pic>
    </p:spTree>
    <p:extLst>
      <p:ext uri="{BB962C8B-B14F-4D97-AF65-F5344CB8AC3E}">
        <p14:creationId xmlns:p14="http://schemas.microsoft.com/office/powerpoint/2010/main" xmlns="" val="950474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712" y="203200"/>
            <a:ext cx="8410575" cy="653143"/>
          </a:xfrm>
        </p:spPr>
        <p:txBody>
          <a:bodyPr/>
          <a:lstStyle/>
          <a:p>
            <a:r>
              <a:rPr lang="en-US" altLang="zh-CN" dirty="0" smtClean="0">
                <a:latin typeface="微软雅黑" pitchFamily="34" charset="-122"/>
                <a:ea typeface="微软雅黑" pitchFamily="34" charset="-122"/>
              </a:rPr>
              <a:t>Isilon </a:t>
            </a:r>
            <a:r>
              <a:rPr lang="en-US" altLang="zh-CN" dirty="0" err="1" smtClean="0">
                <a:latin typeface="微软雅黑" pitchFamily="34" charset="-122"/>
                <a:ea typeface="微软雅黑" pitchFamily="34" charset="-122"/>
              </a:rPr>
              <a:t>OneFS</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产品架构</a:t>
            </a:r>
            <a:endParaRPr lang="en-US" dirty="0"/>
          </a:p>
        </p:txBody>
      </p:sp>
      <p:sp>
        <p:nvSpPr>
          <p:cNvPr id="4098" name="Content Placeholder 2"/>
          <p:cNvSpPr>
            <a:spLocks noGrp="1"/>
          </p:cNvSpPr>
          <p:nvPr>
            <p:ph sz="quarter" idx="10"/>
          </p:nvPr>
        </p:nvSpPr>
        <p:spPr>
          <a:xfrm>
            <a:off x="0" y="3889829"/>
            <a:ext cx="4350428" cy="2249714"/>
          </a:xfrm>
        </p:spPr>
        <p:txBody>
          <a:bodyPr>
            <a:noAutofit/>
          </a:bodyPr>
          <a:lstStyle/>
          <a:p>
            <a:r>
              <a:rPr lang="en-US" sz="1500" dirty="0" err="1" smtClean="0"/>
              <a:t>OneFS</a:t>
            </a:r>
            <a:r>
              <a:rPr lang="en-US" sz="1500" dirty="0" smtClean="0"/>
              <a:t> </a:t>
            </a:r>
            <a:r>
              <a:rPr lang="zh-CN" altLang="en-US" sz="1500" dirty="0" smtClean="0"/>
              <a:t>为</a:t>
            </a:r>
            <a:r>
              <a:rPr lang="en-US" altLang="zh-CN" sz="1500" dirty="0" smtClean="0"/>
              <a:t>EMC Isilon</a:t>
            </a:r>
            <a:r>
              <a:rPr lang="zh-CN" altLang="en-US" sz="1500" dirty="0" smtClean="0"/>
              <a:t>专利的操作系统，负责</a:t>
            </a:r>
            <a:r>
              <a:rPr lang="en-US" altLang="zh-CN" sz="1500" dirty="0" smtClean="0"/>
              <a:t>IO</a:t>
            </a:r>
            <a:r>
              <a:rPr lang="zh-CN" altLang="en-US" sz="1500" dirty="0" smtClean="0"/>
              <a:t>调度，集群管理</a:t>
            </a:r>
            <a:endParaRPr lang="en-US" altLang="zh-CN" sz="1500" dirty="0" smtClean="0"/>
          </a:p>
          <a:p>
            <a:r>
              <a:rPr lang="en-US" altLang="zh-CN" sz="1500" dirty="0" err="1" smtClean="0"/>
              <a:t>Smartconnect</a:t>
            </a:r>
            <a:r>
              <a:rPr lang="en-US" altLang="zh-CN" sz="1500" dirty="0" smtClean="0"/>
              <a:t>™</a:t>
            </a:r>
            <a:r>
              <a:rPr lang="zh-CN" altLang="en-US" sz="1500" dirty="0" smtClean="0"/>
              <a:t>提供应用访问负载均衡和容错</a:t>
            </a:r>
            <a:endParaRPr lang="en-US" sz="1500" dirty="0" smtClean="0"/>
          </a:p>
          <a:p>
            <a:r>
              <a:rPr lang="en-US" sz="1500" dirty="0" smtClean="0"/>
              <a:t>SmartPools ™ </a:t>
            </a:r>
            <a:r>
              <a:rPr lang="zh-CN" altLang="en-US" sz="1500" dirty="0" smtClean="0"/>
              <a:t>提供自动分层功能</a:t>
            </a:r>
            <a:endParaRPr lang="en-US" altLang="zh-CN" sz="1500" dirty="0" smtClean="0"/>
          </a:p>
          <a:p>
            <a:r>
              <a:rPr lang="en-US" altLang="zh-CN" sz="1500" dirty="0" err="1" smtClean="0"/>
              <a:t>SnapshotIQ</a:t>
            </a:r>
            <a:r>
              <a:rPr lang="en-US" altLang="zh-CN" sz="1500" dirty="0" smtClean="0"/>
              <a:t>™</a:t>
            </a:r>
            <a:r>
              <a:rPr lang="zh-CN" altLang="en-US" sz="1500" dirty="0" smtClean="0"/>
              <a:t>提供本地数据保护</a:t>
            </a:r>
            <a:r>
              <a:rPr lang="en-US" altLang="zh-CN" sz="1500" dirty="0" smtClean="0"/>
              <a:t>/</a:t>
            </a:r>
            <a:r>
              <a:rPr lang="zh-CN" altLang="en-US" sz="1500" dirty="0" smtClean="0"/>
              <a:t>恢复</a:t>
            </a:r>
            <a:endParaRPr lang="en-US" sz="1500" dirty="0" smtClean="0"/>
          </a:p>
          <a:p>
            <a:r>
              <a:rPr lang="en-US" sz="1500" dirty="0" smtClean="0"/>
              <a:t>SyncIQ ™ </a:t>
            </a:r>
            <a:r>
              <a:rPr lang="zh-CN" altLang="en-US" sz="1500" dirty="0" smtClean="0"/>
              <a:t>提供存储间的数据复制（本地</a:t>
            </a:r>
            <a:r>
              <a:rPr lang="en-US" altLang="zh-CN" sz="1500" dirty="0" smtClean="0"/>
              <a:t>/</a:t>
            </a:r>
            <a:r>
              <a:rPr lang="zh-CN" altLang="en-US" sz="1500" dirty="0" smtClean="0"/>
              <a:t>异地），保证业务连续性</a:t>
            </a:r>
            <a:endParaRPr lang="en-US" sz="1500" dirty="0" smtClean="0"/>
          </a:p>
          <a:p>
            <a:pPr lvl="1">
              <a:buNone/>
            </a:pPr>
            <a:endParaRPr lang="en-US" sz="1600" dirty="0"/>
          </a:p>
        </p:txBody>
      </p:sp>
      <p:pic>
        <p:nvPicPr>
          <p:cNvPr id="6" name="Picture 5" descr="35024_OneFS_SW_Products_040212.jpg"/>
          <p:cNvPicPr/>
          <p:nvPr/>
        </p:nvPicPr>
        <p:blipFill>
          <a:blip r:embed="rId3" cstate="screen"/>
          <a:stretch>
            <a:fillRect/>
          </a:stretch>
        </p:blipFill>
        <p:spPr>
          <a:xfrm>
            <a:off x="2133600" y="918029"/>
            <a:ext cx="4703064" cy="2895600"/>
          </a:xfrm>
          <a:prstGeom prst="rect">
            <a:avLst/>
          </a:prstGeom>
          <a:ln>
            <a:solidFill>
              <a:schemeClr val="tx2"/>
            </a:solidFill>
          </a:ln>
        </p:spPr>
      </p:pic>
      <p:sp>
        <p:nvSpPr>
          <p:cNvPr id="7" name="Content Placeholder 2"/>
          <p:cNvSpPr txBox="1">
            <a:spLocks/>
          </p:cNvSpPr>
          <p:nvPr/>
        </p:nvSpPr>
        <p:spPr bwMode="gray">
          <a:xfrm>
            <a:off x="4546828" y="3846285"/>
            <a:ext cx="4597172" cy="2249714"/>
          </a:xfrm>
          <a:prstGeom prst="rect">
            <a:avLst/>
          </a:prstGeom>
          <a:noFill/>
        </p:spPr>
        <p:txBody>
          <a:bodyPr lIns="0" tIns="0" rIns="0" bIns="0">
            <a:normAutofit fontScale="92500" lnSpcReduction="10000"/>
          </a:bodyPr>
          <a:lstStyle/>
          <a:p>
            <a:pPr marL="228600" indent="-228600">
              <a:spcBef>
                <a:spcPts val="1200"/>
              </a:spcBef>
              <a:buClr>
                <a:schemeClr val="tx2"/>
              </a:buClr>
              <a:buFont typeface="Arial" pitchFamily="34" charset="0"/>
              <a:buChar char="•"/>
            </a:pPr>
            <a:r>
              <a:rPr lang="en-US" sz="1600" dirty="0" err="1" smtClean="0">
                <a:solidFill>
                  <a:schemeClr val="bg2"/>
                </a:solidFill>
                <a:latin typeface="MetaNormalLF-Roman" pitchFamily="34" charset="0"/>
              </a:rPr>
              <a:t>SmartQuotas ™ </a:t>
            </a:r>
            <a:r>
              <a:rPr lang="zh-CN" altLang="en-US" sz="1600" dirty="0" err="1" smtClean="0">
                <a:solidFill>
                  <a:schemeClr val="bg2"/>
                </a:solidFill>
                <a:latin typeface="MetaNormalLF-Roman" pitchFamily="34" charset="0"/>
              </a:rPr>
              <a:t>报告</a:t>
            </a:r>
            <a:r>
              <a:rPr lang="en-US" altLang="zh-CN" sz="1600" dirty="0" err="1" smtClean="0">
                <a:solidFill>
                  <a:schemeClr val="bg2"/>
                </a:solidFill>
                <a:latin typeface="MetaNormalLF-Roman" pitchFamily="34" charset="0"/>
              </a:rPr>
              <a:t>/</a:t>
            </a:r>
            <a:r>
              <a:rPr lang="zh-CN" altLang="en-US" sz="1600" dirty="0" smtClean="0">
                <a:solidFill>
                  <a:schemeClr val="bg2"/>
                </a:solidFill>
                <a:latin typeface="MetaNormalLF-Roman" pitchFamily="34" charset="0"/>
              </a:rPr>
              <a:t>管理存储资源的使用，同时拥有精简供应功能</a:t>
            </a:r>
            <a:endParaRPr lang="en-US" altLang="zh-CN" sz="1600" dirty="0" smtClean="0">
              <a:solidFill>
                <a:schemeClr val="bg2"/>
              </a:solidFill>
              <a:latin typeface="MetaNormalLF-Roman" pitchFamily="34" charset="0"/>
            </a:endParaRPr>
          </a:p>
          <a:p>
            <a:pPr marL="228600" indent="-228600">
              <a:spcBef>
                <a:spcPts val="1200"/>
              </a:spcBef>
              <a:buClr>
                <a:schemeClr val="tx2"/>
              </a:buClr>
              <a:buFont typeface="Arial" pitchFamily="34" charset="0"/>
              <a:buChar char="•"/>
            </a:pPr>
            <a:r>
              <a:rPr lang="en-US" altLang="zh-CN" sz="1600" dirty="0" err="1" smtClean="0">
                <a:solidFill>
                  <a:schemeClr val="bg2"/>
                </a:solidFill>
                <a:latin typeface="MetaNormalLF-Roman" pitchFamily="34" charset="0"/>
              </a:rPr>
              <a:t>SmartDedupe</a:t>
            </a:r>
            <a:r>
              <a:rPr lang="en-US" altLang="zh-CN" sz="1600" dirty="0" smtClean="0">
                <a:solidFill>
                  <a:schemeClr val="bg2"/>
                </a:solidFill>
                <a:latin typeface="MetaNormalLF-Roman" pitchFamily="34" charset="0"/>
              </a:rPr>
              <a:t> </a:t>
            </a:r>
            <a:r>
              <a:rPr lang="zh-CN" altLang="en-US" sz="1600" dirty="0" smtClean="0">
                <a:solidFill>
                  <a:schemeClr val="bg2"/>
                </a:solidFill>
                <a:latin typeface="MetaNormalLF-Roman" pitchFamily="34" charset="0"/>
              </a:rPr>
              <a:t>重复数据消重</a:t>
            </a:r>
            <a:endParaRPr lang="en-US" sz="1600" dirty="0" err="1" smtClean="0">
              <a:solidFill>
                <a:schemeClr val="bg2"/>
              </a:solidFill>
              <a:latin typeface="MetaNormalLF-Roman" pitchFamily="34" charset="0"/>
            </a:endParaRPr>
          </a:p>
          <a:p>
            <a:pPr marL="228600" indent="-228600">
              <a:spcBef>
                <a:spcPts val="1200"/>
              </a:spcBef>
              <a:buClr>
                <a:schemeClr val="tx2"/>
              </a:buClr>
              <a:buFont typeface="Arial" pitchFamily="34" charset="0"/>
              <a:buChar char="•"/>
            </a:pPr>
            <a:r>
              <a:rPr lang="en-US" sz="1600" dirty="0" err="1" smtClean="0">
                <a:solidFill>
                  <a:schemeClr val="bg2"/>
                </a:solidFill>
                <a:latin typeface="MetaNormalLF-Roman" pitchFamily="34" charset="0"/>
              </a:rPr>
              <a:t>SmartLock™</a:t>
            </a:r>
            <a:r>
              <a:rPr lang="zh-CN" altLang="en-US" sz="1600" dirty="0" err="1" smtClean="0">
                <a:solidFill>
                  <a:schemeClr val="bg2"/>
                </a:solidFill>
                <a:latin typeface="MetaNormalLF-Roman" pitchFamily="34" charset="0"/>
              </a:rPr>
              <a:t>提供</a:t>
            </a:r>
            <a:r>
              <a:rPr lang="en-US" sz="1600" dirty="0" err="1" smtClean="0">
                <a:solidFill>
                  <a:schemeClr val="bg2"/>
                </a:solidFill>
                <a:latin typeface="MetaNormalLF-Roman" pitchFamily="34" charset="0"/>
              </a:rPr>
              <a:t> WORM</a:t>
            </a:r>
            <a:r>
              <a:rPr lang="zh-CN" altLang="en-US" sz="1600" dirty="0" err="1" smtClean="0">
                <a:solidFill>
                  <a:schemeClr val="bg2"/>
                </a:solidFill>
                <a:latin typeface="MetaNormalLF-Roman" pitchFamily="34" charset="0"/>
              </a:rPr>
              <a:t>技术</a:t>
            </a:r>
          </a:p>
          <a:p>
            <a:pPr marL="228600" marR="0" lvl="0" indent="-228600" fontAlgn="auto">
              <a:spcBef>
                <a:spcPts val="1200"/>
              </a:spcBef>
              <a:spcAft>
                <a:spcPts val="0"/>
              </a:spcAft>
              <a:buClr>
                <a:schemeClr val="tx2"/>
              </a:buClr>
              <a:buSzTx/>
              <a:buFont typeface="Arial" pitchFamily="34" charset="0"/>
              <a:buChar char="•"/>
              <a:tabLst/>
              <a:defRPr/>
            </a:pPr>
            <a:r>
              <a:rPr lang="en-US" sz="1600" dirty="0" err="1" smtClean="0">
                <a:solidFill>
                  <a:schemeClr val="bg2"/>
                </a:solidFill>
                <a:latin typeface="MetaNormalLF-Roman" pitchFamily="34" charset="0"/>
              </a:rPr>
              <a:t>InsightIQ</a:t>
            </a:r>
            <a:r>
              <a:rPr lang="en-US" sz="1600" dirty="0" smtClean="0">
                <a:solidFill>
                  <a:schemeClr val="bg2"/>
                </a:solidFill>
                <a:latin typeface="MetaNormalLF-Roman" pitchFamily="34" charset="0"/>
              </a:rPr>
              <a:t>™</a:t>
            </a:r>
            <a:r>
              <a:rPr lang="zh-CN" altLang="en-US" sz="1600" dirty="0" smtClean="0">
                <a:solidFill>
                  <a:schemeClr val="bg2"/>
                </a:solidFill>
                <a:latin typeface="MetaNormalLF-Roman" pitchFamily="34" charset="0"/>
              </a:rPr>
              <a:t>提供存储性能报表和使用趋势分析</a:t>
            </a:r>
            <a:endParaRPr lang="en-US" altLang="zh-CN" sz="1600" dirty="0" smtClean="0">
              <a:solidFill>
                <a:schemeClr val="bg2"/>
              </a:solidFill>
              <a:latin typeface="MetaNormalLF-Roman" pitchFamily="34" charset="0"/>
            </a:endParaRPr>
          </a:p>
          <a:p>
            <a:pPr marL="228600" marR="0" lvl="0" indent="-228600" fontAlgn="auto">
              <a:spcBef>
                <a:spcPts val="1200"/>
              </a:spcBef>
              <a:spcAft>
                <a:spcPts val="0"/>
              </a:spcAft>
              <a:buClr>
                <a:schemeClr val="tx2"/>
              </a:buClr>
              <a:buSzTx/>
              <a:buFont typeface="Arial" pitchFamily="34" charset="0"/>
              <a:buChar char="•"/>
              <a:tabLst/>
              <a:defRPr/>
            </a:pPr>
            <a:r>
              <a:rPr lang="en-US" altLang="zh-CN" sz="1600" dirty="0" smtClean="0">
                <a:solidFill>
                  <a:schemeClr val="bg2"/>
                </a:solidFill>
                <a:latin typeface="MetaNormalLF-Roman" pitchFamily="34" charset="0"/>
              </a:rPr>
              <a:t>HDFS</a:t>
            </a:r>
            <a:r>
              <a:rPr lang="zh-CN" altLang="en-US" sz="1600" dirty="0" smtClean="0">
                <a:solidFill>
                  <a:schemeClr val="bg2"/>
                </a:solidFill>
                <a:latin typeface="MetaNormalLF-Roman" pitchFamily="34" charset="0"/>
              </a:rPr>
              <a:t>特性支持</a:t>
            </a:r>
            <a:r>
              <a:rPr lang="en-US" altLang="zh-CN" sz="1600" dirty="0" err="1" smtClean="0">
                <a:solidFill>
                  <a:schemeClr val="bg2"/>
                </a:solidFill>
                <a:latin typeface="MetaNormalLF-Roman" pitchFamily="34" charset="0"/>
              </a:rPr>
              <a:t>Hadoop</a:t>
            </a:r>
            <a:r>
              <a:rPr lang="zh-CN" altLang="en-US" sz="1600" dirty="0" smtClean="0">
                <a:solidFill>
                  <a:schemeClr val="bg2"/>
                </a:solidFill>
                <a:latin typeface="MetaNormalLF-Roman" pitchFamily="34" charset="0"/>
              </a:rPr>
              <a:t>大数据应用</a:t>
            </a:r>
            <a:endParaRPr lang="en-US" sz="1600" dirty="0" smtClean="0">
              <a:solidFill>
                <a:schemeClr val="bg2"/>
              </a:solidFill>
              <a:latin typeface="MetaNormalLF-Roman" pitchFamily="34" charset="0"/>
            </a:endParaRPr>
          </a:p>
          <a:p>
            <a:pPr marL="228600" marR="0" lvl="0" indent="-228600" fontAlgn="auto">
              <a:spcBef>
                <a:spcPts val="1200"/>
              </a:spcBef>
              <a:spcAft>
                <a:spcPts val="0"/>
              </a:spcAft>
              <a:buClr>
                <a:schemeClr val="tx2"/>
              </a:buClr>
              <a:buSzTx/>
              <a:buFont typeface="Arial" pitchFamily="34" charset="0"/>
              <a:buChar char="•"/>
              <a:tabLst/>
              <a:defRPr/>
            </a:pPr>
            <a:r>
              <a:rPr lang="en-US" altLang="zh-CN" sz="1600" dirty="0" smtClean="0">
                <a:solidFill>
                  <a:schemeClr val="bg2"/>
                </a:solidFill>
                <a:latin typeface="MetaNormalLF-Roman" pitchFamily="34" charset="0"/>
              </a:rPr>
              <a:t>Isilon For </a:t>
            </a:r>
            <a:r>
              <a:rPr lang="en-US" altLang="zh-CN" sz="1600" dirty="0" err="1" smtClean="0">
                <a:solidFill>
                  <a:schemeClr val="bg2"/>
                </a:solidFill>
                <a:latin typeface="MetaNormalLF-Roman" pitchFamily="34" charset="0"/>
              </a:rPr>
              <a:t>Vcenter</a:t>
            </a:r>
            <a:r>
              <a:rPr lang="zh-CN" altLang="en-US" sz="1600" dirty="0" smtClean="0">
                <a:solidFill>
                  <a:schemeClr val="bg2"/>
                </a:solidFill>
                <a:latin typeface="MetaNormalLF-Roman" pitchFamily="34" charset="0"/>
              </a:rPr>
              <a:t>适用于虚拟化应用管理</a:t>
            </a:r>
            <a:endParaRPr lang="en-US" altLang="zh-CN" sz="1600" dirty="0" smtClean="0">
              <a:solidFill>
                <a:schemeClr val="bg2"/>
              </a:solidFill>
              <a:latin typeface="MetaNormalLF-Roman" pitchFamily="34" charset="0"/>
            </a:endParaRPr>
          </a:p>
        </p:txBody>
      </p:sp>
    </p:spTree>
    <p:extLst>
      <p:ext uri="{BB962C8B-B14F-4D97-AF65-F5344CB8AC3E}">
        <p14:creationId xmlns="" xmlns:p14="http://schemas.microsoft.com/office/powerpoint/2010/main" val="9952035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611188" y="1901371"/>
            <a:ext cx="2987232" cy="4047217"/>
          </a:xfrm>
          <a:prstGeom prst="rect">
            <a:avLst/>
          </a:prstGeom>
          <a:noFill/>
          <a:ln w="9525">
            <a:noFill/>
            <a:miter lim="800000"/>
            <a:headEnd/>
            <a:tailEnd/>
          </a:ln>
        </p:spPr>
      </p:pic>
      <p:sp>
        <p:nvSpPr>
          <p:cNvPr id="2" name="标题 1"/>
          <p:cNvSpPr>
            <a:spLocks noGrp="1"/>
          </p:cNvSpPr>
          <p:nvPr>
            <p:ph type="title"/>
          </p:nvPr>
        </p:nvSpPr>
        <p:spPr>
          <a:xfrm>
            <a:off x="366714" y="203201"/>
            <a:ext cx="8410575" cy="777528"/>
          </a:xfrm>
        </p:spPr>
        <p:txBody>
          <a:bodyPr/>
          <a:lstStyle/>
          <a:p>
            <a:r>
              <a:rPr lang="zh-CN" altLang="en-US" dirty="0" smtClean="0">
                <a:latin typeface="微软雅黑" pitchFamily="34" charset="-122"/>
                <a:ea typeface="微软雅黑" pitchFamily="34" charset="-122"/>
              </a:rPr>
              <a:t>强大但简易</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横向扩展（</a:t>
            </a:r>
            <a:r>
              <a:rPr lang="en-US" altLang="zh-CN" dirty="0" smtClean="0">
                <a:latin typeface="微软雅黑" pitchFamily="34" charset="-122"/>
                <a:ea typeface="微软雅黑" pitchFamily="34" charset="-122"/>
              </a:rPr>
              <a:t>Scale-out</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3" name="文本占位符 2"/>
          <p:cNvSpPr>
            <a:spLocks noGrp="1"/>
          </p:cNvSpPr>
          <p:nvPr>
            <p:ph type="body" idx="1"/>
          </p:nvPr>
        </p:nvSpPr>
        <p:spPr>
          <a:prstGeom prst="rect">
            <a:avLst/>
          </a:prstGeom>
        </p:spPr>
        <p:txBody>
          <a:bodyPr/>
          <a:lstStyle/>
          <a:p>
            <a:r>
              <a:rPr lang="en-US" altLang="zh-CN" dirty="0" smtClean="0">
                <a:latin typeface="微软雅黑" pitchFamily="34" charset="-122"/>
                <a:ea typeface="微软雅黑" pitchFamily="34" charset="-122"/>
              </a:rPr>
              <a:t>60 </a:t>
            </a:r>
            <a:r>
              <a:rPr lang="zh-CN" altLang="en-US" dirty="0" smtClean="0">
                <a:latin typeface="微软雅黑" pitchFamily="34" charset="-122"/>
                <a:ea typeface="微软雅黑" pitchFamily="34" charset="-122"/>
              </a:rPr>
              <a:t>秒完成扩展 无停机时间</a:t>
            </a:r>
          </a:p>
          <a:p>
            <a:pPr>
              <a:buNone/>
            </a:pPr>
            <a:endParaRPr lang="zh-CN" altLang="en-US" dirty="0">
              <a:latin typeface="微软雅黑" pitchFamily="34" charset="-122"/>
              <a:ea typeface="微软雅黑" pitchFamily="34" charset="-122"/>
            </a:endParaRPr>
          </a:p>
        </p:txBody>
      </p:sp>
      <p:sp>
        <p:nvSpPr>
          <p:cNvPr id="5" name="Freeform 5"/>
          <p:cNvSpPr>
            <a:spLocks/>
          </p:cNvSpPr>
          <p:nvPr/>
        </p:nvSpPr>
        <p:spPr bwMode="auto">
          <a:xfrm>
            <a:off x="2943175" y="2155193"/>
            <a:ext cx="3360738" cy="3722463"/>
          </a:xfrm>
          <a:custGeom>
            <a:avLst/>
            <a:gdLst/>
            <a:ahLst/>
            <a:cxnLst>
              <a:cxn ang="0">
                <a:pos x="2117" y="1047"/>
              </a:cxn>
              <a:cxn ang="0">
                <a:pos x="0" y="1722"/>
              </a:cxn>
              <a:cxn ang="0">
                <a:pos x="8" y="0"/>
              </a:cxn>
              <a:cxn ang="0">
                <a:pos x="2117" y="1047"/>
              </a:cxn>
            </a:cxnLst>
            <a:rect l="0" t="0" r="r" b="b"/>
            <a:pathLst>
              <a:path w="2117" h="1722">
                <a:moveTo>
                  <a:pt x="2117" y="1047"/>
                </a:moveTo>
                <a:lnTo>
                  <a:pt x="0" y="1722"/>
                </a:lnTo>
                <a:lnTo>
                  <a:pt x="8" y="0"/>
                </a:lnTo>
                <a:lnTo>
                  <a:pt x="2117" y="1047"/>
                </a:lnTo>
                <a:close/>
              </a:path>
            </a:pathLst>
          </a:custGeom>
          <a:gradFill rotWithShape="1">
            <a:gsLst>
              <a:gs pos="0">
                <a:schemeClr val="bg2">
                  <a:gamma/>
                  <a:shade val="46275"/>
                  <a:invGamma/>
                  <a:alpha val="0"/>
                </a:schemeClr>
              </a:gs>
              <a:gs pos="50000">
                <a:schemeClr val="bg2">
                  <a:alpha val="20000"/>
                </a:schemeClr>
              </a:gs>
              <a:gs pos="100000">
                <a:schemeClr val="bg2">
                  <a:gamma/>
                  <a:shade val="46275"/>
                  <a:invGamma/>
                  <a:alpha val="0"/>
                </a:schemeClr>
              </a:gs>
            </a:gsLst>
            <a:lin ang="0" scaled="1"/>
          </a:gradFill>
          <a:ln w="9525" cap="flat" cmpd="sng">
            <a:noFill/>
            <a:prstDash val="solid"/>
            <a:round/>
            <a:headEnd/>
            <a:tailEnd/>
          </a:ln>
          <a:effectLst/>
        </p:spPr>
        <p:txBody>
          <a:bodyPr/>
          <a:lstStyle/>
          <a:p>
            <a:pPr fontAlgn="auto">
              <a:spcBef>
                <a:spcPts val="0"/>
              </a:spcBef>
              <a:spcAft>
                <a:spcPts val="0"/>
              </a:spcAft>
              <a:defRPr/>
            </a:pPr>
            <a:endParaRPr lang="en-US">
              <a:latin typeface="微软雅黑" pitchFamily="34" charset="-122"/>
              <a:ea typeface="微软雅黑" pitchFamily="34" charset="-122"/>
              <a:cs typeface="ＭＳ Ｐゴシック" charset="0"/>
            </a:endParaRPr>
          </a:p>
        </p:txBody>
      </p:sp>
      <p:pic>
        <p:nvPicPr>
          <p:cNvPr id="10" name="Picture 10" descr="slide16-stopwatch"/>
          <p:cNvPicPr>
            <a:picLocks noChangeAspect="1" noChangeArrowheads="1"/>
          </p:cNvPicPr>
          <p:nvPr/>
        </p:nvPicPr>
        <p:blipFill>
          <a:blip r:embed="rId4" cstate="screen"/>
          <a:srcRect r="10329"/>
          <a:stretch>
            <a:fillRect/>
          </a:stretch>
        </p:blipFill>
        <p:spPr bwMode="auto">
          <a:xfrm>
            <a:off x="5443488" y="1582405"/>
            <a:ext cx="3395712" cy="4342872"/>
          </a:xfrm>
          <a:prstGeom prst="rect">
            <a:avLst/>
          </a:prstGeom>
          <a:noFill/>
          <a:ln w="9525">
            <a:noFill/>
            <a:miter lim="800000"/>
            <a:headEnd/>
            <a:tailEnd/>
          </a:ln>
        </p:spPr>
      </p:pic>
      <p:pic>
        <p:nvPicPr>
          <p:cNvPr id="11" name="Picture 11" descr="slide16-needle"/>
          <p:cNvPicPr>
            <a:picLocks noChangeAspect="1" noChangeArrowheads="1"/>
          </p:cNvPicPr>
          <p:nvPr/>
        </p:nvPicPr>
        <p:blipFill>
          <a:blip r:embed="rId5" cstate="screen"/>
          <a:srcRect/>
          <a:stretch>
            <a:fillRect/>
          </a:stretch>
        </p:blipFill>
        <p:spPr bwMode="auto">
          <a:xfrm>
            <a:off x="6248400" y="3688147"/>
            <a:ext cx="1243012" cy="1692620"/>
          </a:xfrm>
          <a:prstGeom prst="rect">
            <a:avLst/>
          </a:prstGeom>
          <a:noFill/>
          <a:ln w="9525">
            <a:noFill/>
            <a:miter lim="800000"/>
            <a:headEnd/>
            <a:tailEnd/>
          </a:ln>
        </p:spPr>
      </p:pic>
      <p:pic>
        <p:nvPicPr>
          <p:cNvPr id="12" name="Picture 12"/>
          <p:cNvPicPr>
            <a:picLocks noChangeAspect="1" noChangeArrowheads="1"/>
          </p:cNvPicPr>
          <p:nvPr/>
        </p:nvPicPr>
        <p:blipFill>
          <a:blip r:embed="rId6" cstate="screen"/>
          <a:srcRect/>
          <a:stretch>
            <a:fillRect/>
          </a:stretch>
        </p:blipFill>
        <p:spPr bwMode="auto">
          <a:xfrm>
            <a:off x="6477000" y="4419600"/>
            <a:ext cx="996950" cy="354521"/>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937476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8" presetClass="emph" presetSubtype="0" fill="hold" nodeType="withEffect">
                                  <p:stCondLst>
                                    <p:cond delay="0"/>
                                  </p:stCondLst>
                                  <p:childTnLst>
                                    <p:animRot by="21600000">
                                      <p:cBhvr>
                                        <p:cTn id="17" dur="2000" fill="hold"/>
                                        <p:tgtEl>
                                          <p:spTgt spid="11"/>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35" presetClass="path" presetSubtype="0" accel="50000" decel="50000" fill="hold" nodeType="withEffect">
                                  <p:stCondLst>
                                    <p:cond delay="0"/>
                                  </p:stCondLst>
                                  <p:childTnLst>
                                    <p:animMotion origin="layout" path="M 2.77778E-7 -2.74115E-6 L -0.47726 -0.15082 " pathEditMode="relative" rAng="0" ptsTypes="AA">
                                      <p:cBhvr>
                                        <p:cTn id="22" dur="2000" fill="hold"/>
                                        <p:tgtEl>
                                          <p:spTgt spid="12"/>
                                        </p:tgtEl>
                                        <p:attrNameLst>
                                          <p:attrName>ppt_x</p:attrName>
                                          <p:attrName>ppt_y</p:attrName>
                                        </p:attrNameLst>
                                      </p:cBhvr>
                                      <p:rCtr x="-23900" y="-7500"/>
                                    </p:animMotion>
                                  </p:childTnLst>
                                </p:cTn>
                              </p:par>
                              <p:par>
                                <p:cTn id="23" presetID="6" presetClass="emph" presetSubtype="0" fill="hold" nodeType="withEffect">
                                  <p:stCondLst>
                                    <p:cond delay="0"/>
                                  </p:stCondLst>
                                  <p:childTnLst>
                                    <p:animScale>
                                      <p:cBhvr>
                                        <p:cTn id="24" dur="2000" fill="hold"/>
                                        <p:tgtEl>
                                          <p:spTgt spid="12"/>
                                        </p:tgtEl>
                                      </p:cBhvr>
                                      <p:by x="230000" y="230000"/>
                                    </p:animScale>
                                  </p:childTnLst>
                                </p:cTn>
                              </p:par>
                              <p:par>
                                <p:cTn id="25" presetID="10" presetClass="exit" presetSubtype="0" fill="hold" nodeType="withEffect">
                                  <p:stCondLst>
                                    <p:cond delay="0"/>
                                  </p:stCondLst>
                                  <p:childTnLst>
                                    <p:animEffect transition="out" filter="fade">
                                      <p:cBhvr>
                                        <p:cTn id="26" dur="2000"/>
                                        <p:tgtEl>
                                          <p:spTgt spid="12"/>
                                        </p:tgtEl>
                                      </p:cBhvr>
                                    </p:animEffect>
                                    <p:set>
                                      <p:cBhvr>
                                        <p:cTn id="2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7619" y="2802133"/>
            <a:ext cx="3859669" cy="2723823"/>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lIns="0" tIns="0" rIns="0" bIns="0" rtlCol="0" anchor="t" anchorCtr="0">
            <a:spAutoFit/>
          </a:bodyPr>
          <a:lstStyle/>
          <a:p>
            <a:pPr marL="176205" lvl="3" indent="-176205" algn="l" defTabSz="914400">
              <a:lnSpc>
                <a:spcPct val="90000"/>
              </a:lnSpc>
              <a:spcBef>
                <a:spcPts val="1200"/>
              </a:spcBef>
              <a:spcAft>
                <a:spcPct val="0"/>
              </a:spcAft>
              <a:buClr>
                <a:srgbClr val="3892D0"/>
              </a:buClr>
              <a:buSzPct val="100000"/>
              <a:buFont typeface="Arial"/>
              <a:buChar char="•"/>
            </a:pPr>
            <a:r>
              <a:rPr lang="zh-CN" sz="2000" b="0" i="0" dirty="0">
                <a:solidFill>
                  <a:srgbClr val="4D4D4D"/>
                </a:solidFill>
                <a:latin typeface="Verdana"/>
                <a:ea typeface="黑体" pitchFamily="2" charset="-122"/>
                <a:cs typeface="+mn-cs"/>
              </a:rPr>
              <a:t>当系统在线并处于生产状态时，自动平衡功能可将内容迁移到新的存储节点</a:t>
            </a:r>
          </a:p>
          <a:p>
            <a:pPr marL="176205" lvl="3" indent="-176205" algn="l" defTabSz="914400">
              <a:spcBef>
                <a:spcPts val="1200"/>
              </a:spcBef>
              <a:spcAft>
                <a:spcPts val="600"/>
              </a:spcAft>
              <a:buClr>
                <a:srgbClr val="3892D0"/>
              </a:buClr>
              <a:buSzPct val="100000"/>
              <a:buFont typeface="Arial"/>
              <a:buChar char="•"/>
            </a:pPr>
            <a:r>
              <a:rPr lang="zh-CN" sz="2000" b="0" i="0" dirty="0">
                <a:solidFill>
                  <a:srgbClr val="4D4D4D"/>
                </a:solidFill>
                <a:latin typeface="Verdana"/>
                <a:ea typeface="黑体" pitchFamily="2" charset="-122"/>
                <a:cs typeface="+mn-cs"/>
              </a:rPr>
              <a:t>无需手动干预，</a:t>
            </a:r>
            <a:br>
              <a:rPr lang="zh-CN" sz="2000" b="0" i="0" dirty="0">
                <a:solidFill>
                  <a:srgbClr val="4D4D4D"/>
                </a:solidFill>
                <a:latin typeface="Verdana"/>
                <a:ea typeface="黑体" pitchFamily="2" charset="-122"/>
                <a:cs typeface="+mn-cs"/>
              </a:rPr>
            </a:br>
            <a:r>
              <a:rPr lang="zh-CN" sz="2000" b="0" i="0" dirty="0">
                <a:solidFill>
                  <a:srgbClr val="4D4D4D"/>
                </a:solidFill>
                <a:latin typeface="Verdana"/>
                <a:ea typeface="黑体" pitchFamily="2" charset="-122"/>
                <a:cs typeface="+mn-cs"/>
              </a:rPr>
              <a:t>无需重新配置，</a:t>
            </a:r>
            <a:br>
              <a:rPr lang="zh-CN" sz="2000" b="0" i="0" dirty="0">
                <a:solidFill>
                  <a:srgbClr val="4D4D4D"/>
                </a:solidFill>
                <a:latin typeface="Verdana"/>
                <a:ea typeface="黑体" pitchFamily="2" charset="-122"/>
                <a:cs typeface="+mn-cs"/>
              </a:rPr>
            </a:br>
            <a:r>
              <a:rPr lang="zh-CN" sz="2000" b="0" i="0" dirty="0">
                <a:solidFill>
                  <a:srgbClr val="4D4D4D"/>
                </a:solidFill>
                <a:latin typeface="Verdana"/>
                <a:ea typeface="黑体" pitchFamily="2" charset="-122"/>
                <a:cs typeface="+mn-cs"/>
              </a:rPr>
              <a:t>无需更改服务器或客户端装载点或应用程序</a:t>
            </a:r>
          </a:p>
          <a:p>
            <a:pPr marL="176205" lvl="3" indent="-176205" algn="l" defTabSz="914400">
              <a:lnSpc>
                <a:spcPct val="90000"/>
              </a:lnSpc>
              <a:spcBef>
                <a:spcPts val="1200"/>
              </a:spcBef>
              <a:spcAft>
                <a:spcPct val="0"/>
              </a:spcAft>
              <a:buClr>
                <a:srgbClr val="3892D0"/>
              </a:buClr>
              <a:buSzPct val="100000"/>
              <a:buFont typeface="Arial"/>
              <a:buChar char="•"/>
            </a:pPr>
            <a:r>
              <a:rPr lang="zh-CN" sz="2000" b="0" i="0" dirty="0">
                <a:solidFill>
                  <a:srgbClr val="4D4D4D"/>
                </a:solidFill>
                <a:latin typeface="Verdana"/>
                <a:ea typeface="黑体" pitchFamily="2" charset="-122"/>
                <a:cs typeface="+mn-cs"/>
              </a:rPr>
              <a:t>消除了“热点”</a:t>
            </a:r>
          </a:p>
        </p:txBody>
      </p:sp>
      <p:sp>
        <p:nvSpPr>
          <p:cNvPr id="19460" name="Rectangle 3"/>
          <p:cNvSpPr>
            <a:spLocks noChangeArrowheads="1"/>
          </p:cNvSpPr>
          <p:nvPr/>
        </p:nvSpPr>
        <p:spPr bwMode="auto">
          <a:xfrm>
            <a:off x="4917619" y="1355725"/>
            <a:ext cx="3859669" cy="970395"/>
          </a:xfrm>
          <a:prstGeom prst="roundRect">
            <a:avLst>
              <a:gd name="adj" fmla="val 10619"/>
            </a:avLst>
          </a:prstGeom>
          <a:gradFill>
            <a:gsLst>
              <a:gs pos="100000">
                <a:schemeClr val="bg1"/>
              </a:gs>
              <a:gs pos="0">
                <a:schemeClr val="tx2">
                  <a:lumMod val="20000"/>
                  <a:lumOff val="80000"/>
                </a:schemeClr>
              </a:gs>
            </a:gsLst>
          </a:gra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tIns="91440" bIns="91440" rtlCol="0" anchor="t" anchorCtr="0">
            <a:spAutoFit/>
          </a:bodyPr>
          <a:lstStyle/>
          <a:p>
            <a:pPr algn="l" defTabSz="914400">
              <a:lnSpc>
                <a:spcPct val="90000"/>
              </a:lnSpc>
              <a:spcBef>
                <a:spcPct val="5000"/>
              </a:spcBef>
              <a:buNone/>
            </a:pPr>
            <a:r>
              <a:rPr lang="en-US" sz="2000" b="1" i="0">
                <a:solidFill>
                  <a:srgbClr val="3892D0"/>
                </a:solidFill>
                <a:latin typeface="Verdana"/>
                <a:ea typeface="黑体" pitchFamily="2" charset="-122"/>
                <a:cs typeface="+mn-cs"/>
              </a:rPr>
              <a:t>自动平衡</a:t>
            </a:r>
            <a:endParaRPr lang="en-US" sz="2000" b="1" dirty="0" smtClean="0">
              <a:solidFill>
                <a:schemeClr val="tx2"/>
              </a:solidFill>
              <a:ea typeface="黑体" pitchFamily="2" charset="-122"/>
            </a:endParaRPr>
          </a:p>
          <a:p>
            <a:pPr algn="l" defTabSz="914400">
              <a:lnSpc>
                <a:spcPct val="90000"/>
              </a:lnSpc>
              <a:spcBef>
                <a:spcPct val="5000"/>
              </a:spcBef>
              <a:buNone/>
            </a:pPr>
            <a:r>
              <a:rPr lang="zh-CN" sz="1600" b="0" i="0">
                <a:solidFill>
                  <a:srgbClr val="4D4D4D"/>
                </a:solidFill>
                <a:latin typeface="Verdana"/>
                <a:ea typeface="黑体" pitchFamily="2" charset="-122"/>
                <a:cs typeface="+mn-cs"/>
              </a:rPr>
              <a:t>跨节点自动平衡数据降低了扩展存储的成本、复杂性和风险</a:t>
            </a:r>
          </a:p>
        </p:txBody>
      </p:sp>
      <p:sp>
        <p:nvSpPr>
          <p:cNvPr id="19461" name="Rectangle 4"/>
          <p:cNvSpPr>
            <a:spLocks noGrp="1" noChangeArrowheads="1"/>
          </p:cNvSpPr>
          <p:nvPr>
            <p:ph type="title"/>
          </p:nvPr>
        </p:nvSpPr>
        <p:spPr/>
        <p:txBody>
          <a:bodyPr/>
          <a:lstStyle/>
          <a:p>
            <a:pPr algn="l" defTabSz="914400">
              <a:lnSpc>
                <a:spcPts val="3600"/>
              </a:lnSpc>
              <a:spcBef>
                <a:spcPct val="0"/>
              </a:spcBef>
              <a:buNone/>
            </a:pPr>
            <a:r>
              <a:rPr lang="zh-CN" sz="3200" b="0" i="0" dirty="0">
                <a:solidFill>
                  <a:srgbClr val="3892D0"/>
                </a:solidFill>
                <a:latin typeface="Verdana"/>
                <a:ea typeface="黑体" pitchFamily="2" charset="-122"/>
                <a:cs typeface="+mj-cs"/>
              </a:rPr>
              <a:t>将效率提升到全新水平 </a:t>
            </a:r>
            <a:endParaRPr lang="en-US" dirty="0" smtClean="0">
              <a:ea typeface="黑体" pitchFamily="2" charset="-122"/>
            </a:endParaRPr>
          </a:p>
        </p:txBody>
      </p:sp>
      <p:sp>
        <p:nvSpPr>
          <p:cNvPr id="85" name="Text Box 8"/>
          <p:cNvSpPr txBox="1">
            <a:spLocks noChangeArrowheads="1"/>
          </p:cNvSpPr>
          <p:nvPr/>
        </p:nvSpPr>
        <p:spPr bwMode="auto">
          <a:xfrm>
            <a:off x="3568897" y="5386615"/>
            <a:ext cx="511334" cy="156966"/>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00B050"/>
                </a:solidFill>
                <a:latin typeface="Verdana"/>
                <a:ea typeface="黑体" pitchFamily="2" charset="-122"/>
                <a:cs typeface="+mn-cs"/>
              </a:rPr>
              <a:t>空</a:t>
            </a:r>
          </a:p>
        </p:txBody>
      </p:sp>
      <p:sp>
        <p:nvSpPr>
          <p:cNvPr id="86" name="Rectangle 9"/>
          <p:cNvSpPr>
            <a:spLocks noChangeArrowheads="1"/>
          </p:cNvSpPr>
          <p:nvPr/>
        </p:nvSpPr>
        <p:spPr bwMode="auto">
          <a:xfrm>
            <a:off x="3130271" y="4035387"/>
            <a:ext cx="379408" cy="705749"/>
          </a:xfrm>
          <a:prstGeom prst="rect">
            <a:avLst/>
          </a:prstGeom>
          <a:solidFill>
            <a:srgbClr val="DDDDDD"/>
          </a:solidFill>
          <a:ln w="9525">
            <a:solidFill>
              <a:schemeClr val="tx2"/>
            </a:solidFill>
            <a:miter lim="800000"/>
            <a:headEnd/>
            <a:tailEnd/>
          </a:ln>
          <a:scene3d>
            <a:camera prst="orthographicFront"/>
            <a:lightRig rig="threePt" dir="t"/>
          </a:scene3d>
          <a:sp3d>
            <a:bevelT prst="relaxedInset"/>
          </a:sp3d>
        </p:spPr>
        <p:txBody>
          <a:bodyPr wrap="none" anchor="ctr"/>
          <a:lstStyle/>
          <a:p>
            <a:endParaRPr lang="en-US" dirty="0">
              <a:ea typeface="黑体" pitchFamily="2" charset="-122"/>
            </a:endParaRPr>
          </a:p>
        </p:txBody>
      </p:sp>
      <p:sp>
        <p:nvSpPr>
          <p:cNvPr id="87" name="Rectangle 10"/>
          <p:cNvSpPr>
            <a:spLocks noChangeArrowheads="1"/>
          </p:cNvSpPr>
          <p:nvPr/>
        </p:nvSpPr>
        <p:spPr bwMode="auto">
          <a:xfrm>
            <a:off x="3171139" y="4066586"/>
            <a:ext cx="297672" cy="619624"/>
          </a:xfrm>
          <a:prstGeom prst="rect">
            <a:avLst/>
          </a:prstGeom>
          <a:solidFill>
            <a:schemeClr val="bg1"/>
          </a:solidFill>
          <a:ln w="9525">
            <a:solidFill>
              <a:schemeClr val="tx2"/>
            </a:solidFill>
            <a:miter lim="800000"/>
            <a:headEnd/>
            <a:tailEnd/>
          </a:ln>
        </p:spPr>
        <p:txBody>
          <a:bodyPr wrap="none" anchor="ctr"/>
          <a:lstStyle/>
          <a:p>
            <a:endParaRPr lang="en-US" dirty="0">
              <a:ea typeface="黑体" pitchFamily="2" charset="-122"/>
            </a:endParaRPr>
          </a:p>
        </p:txBody>
      </p:sp>
      <p:sp>
        <p:nvSpPr>
          <p:cNvPr id="88" name="Rectangle 11"/>
          <p:cNvSpPr>
            <a:spLocks noChangeArrowheads="1"/>
          </p:cNvSpPr>
          <p:nvPr/>
        </p:nvSpPr>
        <p:spPr bwMode="auto">
          <a:xfrm>
            <a:off x="3169099" y="4074551"/>
            <a:ext cx="301752" cy="620103"/>
          </a:xfrm>
          <a:prstGeom prst="rect">
            <a:avLst/>
          </a:prstGeom>
          <a:gradFill rotWithShape="1">
            <a:gsLst>
              <a:gs pos="0">
                <a:schemeClr val="accent1">
                  <a:lumMod val="75000"/>
                </a:schemeClr>
              </a:gs>
              <a:gs pos="50000">
                <a:schemeClr val="accent1">
                  <a:lumMod val="60000"/>
                  <a:lumOff val="40000"/>
                </a:schemeClr>
              </a:gs>
              <a:gs pos="100000">
                <a:schemeClr val="accent1">
                  <a:lumMod val="75000"/>
                </a:schemeClr>
              </a:gs>
            </a:gsLst>
            <a:lin ang="0" scaled="1"/>
          </a:gradFill>
          <a:ln w="9525">
            <a:noFill/>
            <a:miter lim="800000"/>
            <a:headEnd/>
            <a:tailEnd/>
          </a:ln>
        </p:spPr>
        <p:txBody>
          <a:bodyPr wrap="none" anchor="ctr"/>
          <a:lstStyle/>
          <a:p>
            <a:endParaRPr lang="en-US" dirty="0">
              <a:ea typeface="黑体" pitchFamily="2" charset="-122"/>
            </a:endParaRPr>
          </a:p>
        </p:txBody>
      </p:sp>
      <p:sp>
        <p:nvSpPr>
          <p:cNvPr id="89" name="Text Box 12"/>
          <p:cNvSpPr txBox="1">
            <a:spLocks noChangeArrowheads="1"/>
          </p:cNvSpPr>
          <p:nvPr/>
        </p:nvSpPr>
        <p:spPr bwMode="auto">
          <a:xfrm>
            <a:off x="3568897" y="4584927"/>
            <a:ext cx="511333" cy="156966"/>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00B050"/>
                </a:solidFill>
                <a:latin typeface="Verdana"/>
                <a:ea typeface="黑体" pitchFamily="2" charset="-122"/>
                <a:cs typeface="+mn-cs"/>
              </a:rPr>
              <a:t>空</a:t>
            </a:r>
          </a:p>
        </p:txBody>
      </p:sp>
      <p:sp>
        <p:nvSpPr>
          <p:cNvPr id="93" name="Text Box 16"/>
          <p:cNvSpPr txBox="1">
            <a:spLocks noChangeArrowheads="1"/>
          </p:cNvSpPr>
          <p:nvPr/>
        </p:nvSpPr>
        <p:spPr bwMode="auto">
          <a:xfrm>
            <a:off x="3568897" y="3776890"/>
            <a:ext cx="511334" cy="156966"/>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00B050"/>
                </a:solidFill>
                <a:latin typeface="Verdana"/>
                <a:ea typeface="黑体" pitchFamily="2" charset="-122"/>
                <a:cs typeface="+mn-cs"/>
              </a:rPr>
              <a:t>空</a:t>
            </a:r>
          </a:p>
        </p:txBody>
      </p:sp>
      <p:sp>
        <p:nvSpPr>
          <p:cNvPr id="97" name="Text Box 20"/>
          <p:cNvSpPr txBox="1">
            <a:spLocks noChangeArrowheads="1"/>
          </p:cNvSpPr>
          <p:nvPr/>
        </p:nvSpPr>
        <p:spPr bwMode="auto">
          <a:xfrm>
            <a:off x="3568897" y="2967265"/>
            <a:ext cx="511334" cy="156966"/>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00B050"/>
                </a:solidFill>
                <a:latin typeface="Verdana"/>
                <a:ea typeface="黑体" pitchFamily="2" charset="-122"/>
                <a:cs typeface="+mn-cs"/>
              </a:rPr>
              <a:t>空</a:t>
            </a:r>
          </a:p>
        </p:txBody>
      </p:sp>
      <p:sp>
        <p:nvSpPr>
          <p:cNvPr id="102" name="Text Box 25"/>
          <p:cNvSpPr txBox="1">
            <a:spLocks noChangeArrowheads="1"/>
          </p:cNvSpPr>
          <p:nvPr/>
        </p:nvSpPr>
        <p:spPr bwMode="auto">
          <a:xfrm>
            <a:off x="3568897" y="2148115"/>
            <a:ext cx="511334" cy="156966"/>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00B050"/>
                </a:solidFill>
                <a:latin typeface="Verdana"/>
                <a:ea typeface="黑体" pitchFamily="2" charset="-122"/>
                <a:cs typeface="+mn-cs"/>
              </a:rPr>
              <a:t>空</a:t>
            </a:r>
          </a:p>
        </p:txBody>
      </p:sp>
      <p:sp>
        <p:nvSpPr>
          <p:cNvPr id="107" name="Text Box 30"/>
          <p:cNvSpPr txBox="1">
            <a:spLocks noChangeArrowheads="1"/>
          </p:cNvSpPr>
          <p:nvPr/>
        </p:nvSpPr>
        <p:spPr bwMode="auto">
          <a:xfrm>
            <a:off x="3568897" y="4836545"/>
            <a:ext cx="711200" cy="160337"/>
          </a:xfrm>
          <a:prstGeom prst="rect">
            <a:avLst/>
          </a:prstGeom>
          <a:noFill/>
          <a:ln w="9525">
            <a:noFill/>
            <a:miter lim="800000"/>
            <a:headEnd/>
            <a:tailEnd/>
          </a:ln>
        </p:spPr>
        <p:txBody>
          <a:bodyPr lIns="9144" tIns="9144" rIns="9144" bIns="9144">
            <a:spAutoFit/>
          </a:bodyPr>
          <a:lstStyle/>
          <a:p>
            <a:pPr algn="l" defTabSz="914400">
              <a:buNone/>
            </a:pPr>
            <a:r>
              <a:rPr lang="zh-CN" sz="900" b="0" i="0">
                <a:solidFill>
                  <a:srgbClr val="FF0000"/>
                </a:solidFill>
                <a:latin typeface="Verdana"/>
                <a:ea typeface="黑体" pitchFamily="2" charset="-122"/>
                <a:cs typeface="+mn-cs"/>
              </a:rPr>
              <a:t>满</a:t>
            </a:r>
          </a:p>
        </p:txBody>
      </p:sp>
      <p:sp>
        <p:nvSpPr>
          <p:cNvPr id="108" name="Text Box 31"/>
          <p:cNvSpPr txBox="1">
            <a:spLocks noChangeArrowheads="1"/>
          </p:cNvSpPr>
          <p:nvPr/>
        </p:nvSpPr>
        <p:spPr bwMode="auto">
          <a:xfrm>
            <a:off x="3568897" y="4034858"/>
            <a:ext cx="711200" cy="160337"/>
          </a:xfrm>
          <a:prstGeom prst="rect">
            <a:avLst/>
          </a:prstGeom>
          <a:noFill/>
          <a:ln w="9525">
            <a:noFill/>
            <a:miter lim="800000"/>
            <a:headEnd/>
            <a:tailEnd/>
          </a:ln>
        </p:spPr>
        <p:txBody>
          <a:bodyPr lIns="9144" tIns="9144" rIns="9144" bIns="9144">
            <a:spAutoFit/>
          </a:bodyPr>
          <a:lstStyle/>
          <a:p>
            <a:pPr algn="l" defTabSz="914400">
              <a:buNone/>
            </a:pPr>
            <a:r>
              <a:rPr lang="zh-CN" sz="900" b="0" i="0">
                <a:solidFill>
                  <a:srgbClr val="FF0000"/>
                </a:solidFill>
                <a:latin typeface="Verdana"/>
                <a:ea typeface="黑体" pitchFamily="2" charset="-122"/>
                <a:cs typeface="+mn-cs"/>
              </a:rPr>
              <a:t>满</a:t>
            </a:r>
          </a:p>
        </p:txBody>
      </p:sp>
      <p:sp>
        <p:nvSpPr>
          <p:cNvPr id="109" name="Text Box 32"/>
          <p:cNvSpPr txBox="1">
            <a:spLocks noChangeArrowheads="1"/>
          </p:cNvSpPr>
          <p:nvPr/>
        </p:nvSpPr>
        <p:spPr bwMode="auto">
          <a:xfrm>
            <a:off x="3568897" y="3226820"/>
            <a:ext cx="711200" cy="160337"/>
          </a:xfrm>
          <a:prstGeom prst="rect">
            <a:avLst/>
          </a:prstGeom>
          <a:noFill/>
          <a:ln w="9525">
            <a:noFill/>
            <a:miter lim="800000"/>
            <a:headEnd/>
            <a:tailEnd/>
          </a:ln>
        </p:spPr>
        <p:txBody>
          <a:bodyPr lIns="9144" tIns="9144" rIns="9144" bIns="9144">
            <a:spAutoFit/>
          </a:bodyPr>
          <a:lstStyle/>
          <a:p>
            <a:pPr algn="l" defTabSz="914400">
              <a:buNone/>
            </a:pPr>
            <a:r>
              <a:rPr lang="zh-CN" sz="900" b="0" i="0">
                <a:solidFill>
                  <a:srgbClr val="FF0000"/>
                </a:solidFill>
                <a:latin typeface="Verdana"/>
                <a:ea typeface="黑体" pitchFamily="2" charset="-122"/>
                <a:cs typeface="+mn-cs"/>
              </a:rPr>
              <a:t>满</a:t>
            </a:r>
          </a:p>
        </p:txBody>
      </p:sp>
      <p:sp>
        <p:nvSpPr>
          <p:cNvPr id="110" name="Text Box 33"/>
          <p:cNvSpPr txBox="1">
            <a:spLocks noChangeArrowheads="1"/>
          </p:cNvSpPr>
          <p:nvPr/>
        </p:nvSpPr>
        <p:spPr bwMode="auto">
          <a:xfrm>
            <a:off x="3568897" y="2417195"/>
            <a:ext cx="711200" cy="160337"/>
          </a:xfrm>
          <a:prstGeom prst="rect">
            <a:avLst/>
          </a:prstGeom>
          <a:noFill/>
          <a:ln w="9525">
            <a:noFill/>
            <a:miter lim="800000"/>
            <a:headEnd/>
            <a:tailEnd/>
          </a:ln>
        </p:spPr>
        <p:txBody>
          <a:bodyPr lIns="9144" tIns="9144" rIns="9144" bIns="9144">
            <a:spAutoFit/>
          </a:bodyPr>
          <a:lstStyle/>
          <a:p>
            <a:pPr algn="l" defTabSz="914400">
              <a:buNone/>
            </a:pPr>
            <a:r>
              <a:rPr lang="zh-CN" sz="900" b="0" i="0">
                <a:solidFill>
                  <a:srgbClr val="FF0000"/>
                </a:solidFill>
                <a:latin typeface="Verdana"/>
                <a:ea typeface="黑体" pitchFamily="2" charset="-122"/>
                <a:cs typeface="+mn-cs"/>
              </a:rPr>
              <a:t>满</a:t>
            </a:r>
          </a:p>
        </p:txBody>
      </p:sp>
      <p:sp>
        <p:nvSpPr>
          <p:cNvPr id="111" name="Text Box 34"/>
          <p:cNvSpPr txBox="1">
            <a:spLocks noChangeArrowheads="1"/>
          </p:cNvSpPr>
          <p:nvPr/>
        </p:nvSpPr>
        <p:spPr bwMode="auto">
          <a:xfrm>
            <a:off x="3568897" y="5120073"/>
            <a:ext cx="763844" cy="160337"/>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3892D0"/>
                </a:solidFill>
                <a:latin typeface="Verdana"/>
                <a:ea typeface="黑体" pitchFamily="2" charset="-122"/>
                <a:cs typeface="+mn-cs"/>
              </a:rPr>
              <a:t>平衡</a:t>
            </a:r>
          </a:p>
        </p:txBody>
      </p:sp>
      <p:sp>
        <p:nvSpPr>
          <p:cNvPr id="112" name="Text Box 35"/>
          <p:cNvSpPr txBox="1">
            <a:spLocks noChangeArrowheads="1"/>
          </p:cNvSpPr>
          <p:nvPr/>
        </p:nvSpPr>
        <p:spPr bwMode="auto">
          <a:xfrm>
            <a:off x="3568897" y="4318385"/>
            <a:ext cx="783945" cy="160337"/>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3892D0"/>
                </a:solidFill>
                <a:latin typeface="Verdana"/>
                <a:ea typeface="黑体" pitchFamily="2" charset="-122"/>
                <a:cs typeface="+mn-cs"/>
              </a:rPr>
              <a:t>平衡</a:t>
            </a:r>
          </a:p>
        </p:txBody>
      </p:sp>
      <p:sp>
        <p:nvSpPr>
          <p:cNvPr id="113" name="Text Box 36"/>
          <p:cNvSpPr txBox="1">
            <a:spLocks noChangeArrowheads="1"/>
          </p:cNvSpPr>
          <p:nvPr/>
        </p:nvSpPr>
        <p:spPr bwMode="auto">
          <a:xfrm>
            <a:off x="3568897" y="3510348"/>
            <a:ext cx="783945" cy="160337"/>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3892D0"/>
                </a:solidFill>
                <a:latin typeface="Verdana"/>
                <a:ea typeface="黑体" pitchFamily="2" charset="-122"/>
                <a:cs typeface="+mn-cs"/>
              </a:rPr>
              <a:t>平衡</a:t>
            </a:r>
          </a:p>
        </p:txBody>
      </p:sp>
      <p:sp>
        <p:nvSpPr>
          <p:cNvPr id="114" name="Text Box 37"/>
          <p:cNvSpPr txBox="1">
            <a:spLocks noChangeArrowheads="1"/>
          </p:cNvSpPr>
          <p:nvPr/>
        </p:nvSpPr>
        <p:spPr bwMode="auto">
          <a:xfrm>
            <a:off x="3568897" y="2700723"/>
            <a:ext cx="773895" cy="160337"/>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3892D0"/>
                </a:solidFill>
                <a:latin typeface="Verdana"/>
                <a:ea typeface="黑体" pitchFamily="2" charset="-122"/>
                <a:cs typeface="+mn-cs"/>
              </a:rPr>
              <a:t>平衡</a:t>
            </a:r>
          </a:p>
        </p:txBody>
      </p:sp>
      <p:sp>
        <p:nvSpPr>
          <p:cNvPr id="115" name="Text Box 38"/>
          <p:cNvSpPr txBox="1">
            <a:spLocks noChangeArrowheads="1"/>
          </p:cNvSpPr>
          <p:nvPr/>
        </p:nvSpPr>
        <p:spPr bwMode="auto">
          <a:xfrm>
            <a:off x="3568897" y="1881573"/>
            <a:ext cx="743743" cy="156966"/>
          </a:xfrm>
          <a:prstGeom prst="rect">
            <a:avLst/>
          </a:prstGeom>
          <a:noFill/>
          <a:ln w="9525">
            <a:noFill/>
            <a:miter lim="800000"/>
            <a:headEnd/>
            <a:tailEnd/>
          </a:ln>
        </p:spPr>
        <p:txBody>
          <a:bodyPr wrap="square" lIns="9144" tIns="9144" rIns="9144" bIns="9144">
            <a:spAutoFit/>
          </a:bodyPr>
          <a:lstStyle/>
          <a:p>
            <a:pPr algn="l" defTabSz="914400">
              <a:buNone/>
            </a:pPr>
            <a:r>
              <a:rPr lang="zh-CN" sz="900" b="0" i="0">
                <a:solidFill>
                  <a:srgbClr val="3892D0"/>
                </a:solidFill>
                <a:latin typeface="Verdana"/>
                <a:ea typeface="黑体" pitchFamily="2" charset="-122"/>
                <a:cs typeface="+mn-cs"/>
              </a:rPr>
              <a:t>平衡</a:t>
            </a:r>
          </a:p>
        </p:txBody>
      </p:sp>
      <p:pic>
        <p:nvPicPr>
          <p:cNvPr id="116" name="Picture 39"/>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54724" y="4939290"/>
            <a:ext cx="2319337" cy="605405"/>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117" name="Picture 40"/>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54724" y="4137603"/>
            <a:ext cx="2319337" cy="605405"/>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118" name="Picture 41"/>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54724" y="3329565"/>
            <a:ext cx="2319337" cy="605405"/>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119" name="Picture 4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54724" y="2519940"/>
            <a:ext cx="2319337" cy="605405"/>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120" name="Picture 4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54724" y="1700790"/>
            <a:ext cx="2319337" cy="605405"/>
          </a:xfrm>
          <a:prstGeom prst="rect">
            <a:avLst/>
          </a:prstGeom>
          <a:noFill/>
          <a:ln w="9525">
            <a:noFill/>
            <a:miter lim="800000"/>
            <a:headEnd/>
            <a:tailEnd/>
          </a:ln>
          <a:effectLst>
            <a:outerShdw blurRad="990600" algn="ctr" rotWithShape="0">
              <a:schemeClr val="accent1">
                <a:lumMod val="50000"/>
                <a:alpha val="25000"/>
              </a:schemeClr>
            </a:outerShdw>
          </a:effectLst>
        </p:spPr>
      </p:pic>
      <p:sp>
        <p:nvSpPr>
          <p:cNvPr id="49" name="Rectangle 27"/>
          <p:cNvSpPr>
            <a:spLocks noChangeArrowheads="1"/>
          </p:cNvSpPr>
          <p:nvPr/>
        </p:nvSpPr>
        <p:spPr bwMode="auto">
          <a:xfrm>
            <a:off x="3169099" y="4074068"/>
            <a:ext cx="301752" cy="174943"/>
          </a:xfrm>
          <a:prstGeom prst="rect">
            <a:avLst/>
          </a:prstGeom>
          <a:solidFill>
            <a:schemeClr val="bg1"/>
          </a:solidFill>
          <a:ln w="9525">
            <a:noFill/>
            <a:miter lim="800000"/>
            <a:headEnd/>
            <a:tailEnd/>
          </a:ln>
        </p:spPr>
        <p:txBody>
          <a:bodyPr wrap="none" anchor="ctr"/>
          <a:lstStyle/>
          <a:p>
            <a:endParaRPr lang="en-US" dirty="0">
              <a:ea typeface="黑体" pitchFamily="2" charset="-122"/>
            </a:endParaRPr>
          </a:p>
        </p:txBody>
      </p:sp>
      <p:sp>
        <p:nvSpPr>
          <p:cNvPr id="47" name="Rectangle 9"/>
          <p:cNvSpPr>
            <a:spLocks noChangeArrowheads="1"/>
          </p:cNvSpPr>
          <p:nvPr/>
        </p:nvSpPr>
        <p:spPr bwMode="auto">
          <a:xfrm>
            <a:off x="3130271" y="4848187"/>
            <a:ext cx="379408" cy="705749"/>
          </a:xfrm>
          <a:prstGeom prst="rect">
            <a:avLst/>
          </a:prstGeom>
          <a:solidFill>
            <a:srgbClr val="DDDDDD"/>
          </a:solidFill>
          <a:ln w="9525">
            <a:solidFill>
              <a:schemeClr val="tx2"/>
            </a:solidFill>
            <a:miter lim="800000"/>
            <a:headEnd/>
            <a:tailEnd/>
          </a:ln>
          <a:scene3d>
            <a:camera prst="orthographicFront"/>
            <a:lightRig rig="threePt" dir="t"/>
          </a:scene3d>
          <a:sp3d>
            <a:bevelT prst="relaxedInset"/>
          </a:sp3d>
        </p:spPr>
        <p:txBody>
          <a:bodyPr wrap="none" anchor="ctr"/>
          <a:lstStyle/>
          <a:p>
            <a:endParaRPr lang="en-US" dirty="0">
              <a:ea typeface="黑体" pitchFamily="2" charset="-122"/>
            </a:endParaRPr>
          </a:p>
        </p:txBody>
      </p:sp>
      <p:sp>
        <p:nvSpPr>
          <p:cNvPr id="50" name="Rectangle 10"/>
          <p:cNvSpPr>
            <a:spLocks noChangeArrowheads="1"/>
          </p:cNvSpPr>
          <p:nvPr/>
        </p:nvSpPr>
        <p:spPr bwMode="auto">
          <a:xfrm>
            <a:off x="3171139" y="4879386"/>
            <a:ext cx="297672" cy="619624"/>
          </a:xfrm>
          <a:prstGeom prst="rect">
            <a:avLst/>
          </a:prstGeom>
          <a:solidFill>
            <a:schemeClr val="bg1"/>
          </a:solidFill>
          <a:ln w="9525">
            <a:solidFill>
              <a:schemeClr val="tx2"/>
            </a:solidFill>
            <a:miter lim="800000"/>
            <a:headEnd/>
            <a:tailEnd/>
          </a:ln>
        </p:spPr>
        <p:txBody>
          <a:bodyPr wrap="none" anchor="ctr"/>
          <a:lstStyle/>
          <a:p>
            <a:endParaRPr lang="en-US" dirty="0">
              <a:ea typeface="黑体" pitchFamily="2" charset="-122"/>
            </a:endParaRPr>
          </a:p>
        </p:txBody>
      </p:sp>
      <p:sp>
        <p:nvSpPr>
          <p:cNvPr id="51" name="Rectangle 11"/>
          <p:cNvSpPr>
            <a:spLocks noChangeArrowheads="1"/>
          </p:cNvSpPr>
          <p:nvPr/>
        </p:nvSpPr>
        <p:spPr bwMode="auto">
          <a:xfrm>
            <a:off x="3169099" y="4887351"/>
            <a:ext cx="301752" cy="620103"/>
          </a:xfrm>
          <a:prstGeom prst="rect">
            <a:avLst/>
          </a:prstGeom>
          <a:gradFill rotWithShape="1">
            <a:gsLst>
              <a:gs pos="0">
                <a:schemeClr val="accent1">
                  <a:lumMod val="75000"/>
                </a:schemeClr>
              </a:gs>
              <a:gs pos="50000">
                <a:schemeClr val="accent1">
                  <a:lumMod val="60000"/>
                  <a:lumOff val="40000"/>
                </a:schemeClr>
              </a:gs>
              <a:gs pos="100000">
                <a:schemeClr val="accent1">
                  <a:lumMod val="75000"/>
                </a:schemeClr>
              </a:gs>
            </a:gsLst>
            <a:lin ang="0" scaled="1"/>
          </a:gradFill>
          <a:ln w="9525">
            <a:noFill/>
            <a:miter lim="800000"/>
            <a:headEnd/>
            <a:tailEnd/>
          </a:ln>
        </p:spPr>
        <p:txBody>
          <a:bodyPr wrap="none" anchor="ctr"/>
          <a:lstStyle/>
          <a:p>
            <a:endParaRPr lang="en-US" dirty="0">
              <a:ea typeface="黑体" pitchFamily="2" charset="-122"/>
            </a:endParaRPr>
          </a:p>
        </p:txBody>
      </p:sp>
      <p:sp>
        <p:nvSpPr>
          <p:cNvPr id="52" name="Rectangle 27"/>
          <p:cNvSpPr>
            <a:spLocks noChangeArrowheads="1"/>
          </p:cNvSpPr>
          <p:nvPr/>
        </p:nvSpPr>
        <p:spPr bwMode="auto">
          <a:xfrm>
            <a:off x="3169099" y="4886868"/>
            <a:ext cx="301752" cy="174943"/>
          </a:xfrm>
          <a:prstGeom prst="rect">
            <a:avLst/>
          </a:prstGeom>
          <a:solidFill>
            <a:schemeClr val="bg1"/>
          </a:solidFill>
          <a:ln w="9525">
            <a:noFill/>
            <a:miter lim="800000"/>
            <a:headEnd/>
            <a:tailEnd/>
          </a:ln>
        </p:spPr>
        <p:txBody>
          <a:bodyPr wrap="none" anchor="ctr"/>
          <a:lstStyle/>
          <a:p>
            <a:endParaRPr lang="en-US" dirty="0">
              <a:ea typeface="黑体" pitchFamily="2" charset="-122"/>
            </a:endParaRPr>
          </a:p>
        </p:txBody>
      </p:sp>
      <p:sp>
        <p:nvSpPr>
          <p:cNvPr id="53" name="Rectangle 9"/>
          <p:cNvSpPr>
            <a:spLocks noChangeArrowheads="1"/>
          </p:cNvSpPr>
          <p:nvPr/>
        </p:nvSpPr>
        <p:spPr bwMode="auto">
          <a:xfrm>
            <a:off x="3130271" y="2422487"/>
            <a:ext cx="379408" cy="705749"/>
          </a:xfrm>
          <a:prstGeom prst="rect">
            <a:avLst/>
          </a:prstGeom>
          <a:solidFill>
            <a:srgbClr val="DDDDDD"/>
          </a:solidFill>
          <a:ln w="9525">
            <a:solidFill>
              <a:schemeClr val="tx2"/>
            </a:solidFill>
            <a:miter lim="800000"/>
            <a:headEnd/>
            <a:tailEnd/>
          </a:ln>
          <a:scene3d>
            <a:camera prst="orthographicFront"/>
            <a:lightRig rig="threePt" dir="t"/>
          </a:scene3d>
          <a:sp3d>
            <a:bevelT prst="relaxedInset"/>
          </a:sp3d>
        </p:spPr>
        <p:txBody>
          <a:bodyPr wrap="none" anchor="ctr"/>
          <a:lstStyle/>
          <a:p>
            <a:endParaRPr lang="en-US" dirty="0">
              <a:ea typeface="黑体" pitchFamily="2" charset="-122"/>
            </a:endParaRPr>
          </a:p>
        </p:txBody>
      </p:sp>
      <p:sp>
        <p:nvSpPr>
          <p:cNvPr id="54" name="Rectangle 10"/>
          <p:cNvSpPr>
            <a:spLocks noChangeArrowheads="1"/>
          </p:cNvSpPr>
          <p:nvPr/>
        </p:nvSpPr>
        <p:spPr bwMode="auto">
          <a:xfrm>
            <a:off x="3171139" y="2453686"/>
            <a:ext cx="297672" cy="619624"/>
          </a:xfrm>
          <a:prstGeom prst="rect">
            <a:avLst/>
          </a:prstGeom>
          <a:solidFill>
            <a:schemeClr val="bg1"/>
          </a:solidFill>
          <a:ln w="9525">
            <a:solidFill>
              <a:schemeClr val="tx2"/>
            </a:solidFill>
            <a:miter lim="800000"/>
            <a:headEnd/>
            <a:tailEnd/>
          </a:ln>
        </p:spPr>
        <p:txBody>
          <a:bodyPr wrap="none" anchor="ctr"/>
          <a:lstStyle/>
          <a:p>
            <a:endParaRPr lang="en-US" dirty="0">
              <a:ea typeface="黑体" pitchFamily="2" charset="-122"/>
            </a:endParaRPr>
          </a:p>
        </p:txBody>
      </p:sp>
      <p:sp>
        <p:nvSpPr>
          <p:cNvPr id="55" name="Rectangle 11"/>
          <p:cNvSpPr>
            <a:spLocks noChangeArrowheads="1"/>
          </p:cNvSpPr>
          <p:nvPr/>
        </p:nvSpPr>
        <p:spPr bwMode="auto">
          <a:xfrm>
            <a:off x="3169099" y="2461651"/>
            <a:ext cx="301752" cy="620103"/>
          </a:xfrm>
          <a:prstGeom prst="rect">
            <a:avLst/>
          </a:prstGeom>
          <a:gradFill rotWithShape="1">
            <a:gsLst>
              <a:gs pos="0">
                <a:schemeClr val="accent1">
                  <a:lumMod val="75000"/>
                </a:schemeClr>
              </a:gs>
              <a:gs pos="50000">
                <a:schemeClr val="accent1">
                  <a:lumMod val="60000"/>
                  <a:lumOff val="40000"/>
                </a:schemeClr>
              </a:gs>
              <a:gs pos="100000">
                <a:schemeClr val="accent1">
                  <a:lumMod val="75000"/>
                </a:schemeClr>
              </a:gs>
            </a:gsLst>
            <a:lin ang="0" scaled="1"/>
          </a:gradFill>
          <a:ln w="9525">
            <a:noFill/>
            <a:miter lim="800000"/>
            <a:headEnd/>
            <a:tailEnd/>
          </a:ln>
        </p:spPr>
        <p:txBody>
          <a:bodyPr wrap="none" anchor="ctr"/>
          <a:lstStyle/>
          <a:p>
            <a:endParaRPr lang="en-US" dirty="0">
              <a:ea typeface="黑体" pitchFamily="2" charset="-122"/>
            </a:endParaRPr>
          </a:p>
        </p:txBody>
      </p:sp>
      <p:sp>
        <p:nvSpPr>
          <p:cNvPr id="56" name="Rectangle 27"/>
          <p:cNvSpPr>
            <a:spLocks noChangeArrowheads="1"/>
          </p:cNvSpPr>
          <p:nvPr/>
        </p:nvSpPr>
        <p:spPr bwMode="auto">
          <a:xfrm>
            <a:off x="3169099" y="2461168"/>
            <a:ext cx="301752" cy="174943"/>
          </a:xfrm>
          <a:prstGeom prst="rect">
            <a:avLst/>
          </a:prstGeom>
          <a:solidFill>
            <a:schemeClr val="bg1"/>
          </a:solidFill>
          <a:ln w="9525">
            <a:noFill/>
            <a:miter lim="800000"/>
            <a:headEnd/>
            <a:tailEnd/>
          </a:ln>
        </p:spPr>
        <p:txBody>
          <a:bodyPr wrap="none" anchor="ctr"/>
          <a:lstStyle/>
          <a:p>
            <a:endParaRPr lang="en-US" dirty="0">
              <a:ea typeface="黑体" pitchFamily="2" charset="-122"/>
            </a:endParaRPr>
          </a:p>
        </p:txBody>
      </p:sp>
      <p:sp>
        <p:nvSpPr>
          <p:cNvPr id="57" name="Rectangle 9"/>
          <p:cNvSpPr>
            <a:spLocks noChangeArrowheads="1"/>
          </p:cNvSpPr>
          <p:nvPr/>
        </p:nvSpPr>
        <p:spPr bwMode="auto">
          <a:xfrm>
            <a:off x="3130271" y="3235287"/>
            <a:ext cx="379408" cy="705749"/>
          </a:xfrm>
          <a:prstGeom prst="rect">
            <a:avLst/>
          </a:prstGeom>
          <a:solidFill>
            <a:srgbClr val="DDDDDD"/>
          </a:solidFill>
          <a:ln w="9525">
            <a:solidFill>
              <a:schemeClr val="tx2"/>
            </a:solidFill>
            <a:miter lim="800000"/>
            <a:headEnd/>
            <a:tailEnd/>
          </a:ln>
          <a:scene3d>
            <a:camera prst="orthographicFront"/>
            <a:lightRig rig="threePt" dir="t"/>
          </a:scene3d>
          <a:sp3d>
            <a:bevelT prst="relaxedInset"/>
          </a:sp3d>
        </p:spPr>
        <p:txBody>
          <a:bodyPr wrap="none" anchor="ctr"/>
          <a:lstStyle/>
          <a:p>
            <a:endParaRPr lang="en-US" dirty="0">
              <a:ea typeface="黑体" pitchFamily="2" charset="-122"/>
            </a:endParaRPr>
          </a:p>
        </p:txBody>
      </p:sp>
      <p:sp>
        <p:nvSpPr>
          <p:cNvPr id="58" name="Rectangle 10"/>
          <p:cNvSpPr>
            <a:spLocks noChangeArrowheads="1"/>
          </p:cNvSpPr>
          <p:nvPr/>
        </p:nvSpPr>
        <p:spPr bwMode="auto">
          <a:xfrm>
            <a:off x="3171139" y="3266486"/>
            <a:ext cx="297672" cy="619624"/>
          </a:xfrm>
          <a:prstGeom prst="rect">
            <a:avLst/>
          </a:prstGeom>
          <a:solidFill>
            <a:schemeClr val="bg1"/>
          </a:solidFill>
          <a:ln w="9525">
            <a:solidFill>
              <a:schemeClr val="tx2"/>
            </a:solidFill>
            <a:miter lim="800000"/>
            <a:headEnd/>
            <a:tailEnd/>
          </a:ln>
        </p:spPr>
        <p:txBody>
          <a:bodyPr wrap="none" anchor="ctr"/>
          <a:lstStyle/>
          <a:p>
            <a:endParaRPr lang="en-US" dirty="0">
              <a:ea typeface="黑体" pitchFamily="2" charset="-122"/>
            </a:endParaRPr>
          </a:p>
        </p:txBody>
      </p:sp>
      <p:sp>
        <p:nvSpPr>
          <p:cNvPr id="59" name="Rectangle 11"/>
          <p:cNvSpPr>
            <a:spLocks noChangeArrowheads="1"/>
          </p:cNvSpPr>
          <p:nvPr/>
        </p:nvSpPr>
        <p:spPr bwMode="auto">
          <a:xfrm>
            <a:off x="3169099" y="3274451"/>
            <a:ext cx="301752" cy="620103"/>
          </a:xfrm>
          <a:prstGeom prst="rect">
            <a:avLst/>
          </a:prstGeom>
          <a:gradFill rotWithShape="1">
            <a:gsLst>
              <a:gs pos="0">
                <a:schemeClr val="accent1">
                  <a:lumMod val="75000"/>
                </a:schemeClr>
              </a:gs>
              <a:gs pos="50000">
                <a:schemeClr val="accent1">
                  <a:lumMod val="60000"/>
                  <a:lumOff val="40000"/>
                </a:schemeClr>
              </a:gs>
              <a:gs pos="100000">
                <a:schemeClr val="accent1">
                  <a:lumMod val="75000"/>
                </a:schemeClr>
              </a:gs>
            </a:gsLst>
            <a:lin ang="0" scaled="1"/>
          </a:gradFill>
          <a:ln w="9525">
            <a:noFill/>
            <a:miter lim="800000"/>
            <a:headEnd/>
            <a:tailEnd/>
          </a:ln>
        </p:spPr>
        <p:txBody>
          <a:bodyPr wrap="none" anchor="ctr"/>
          <a:lstStyle/>
          <a:p>
            <a:endParaRPr lang="en-US" dirty="0">
              <a:ea typeface="黑体" pitchFamily="2" charset="-122"/>
            </a:endParaRPr>
          </a:p>
        </p:txBody>
      </p:sp>
      <p:sp>
        <p:nvSpPr>
          <p:cNvPr id="60" name="Rectangle 27"/>
          <p:cNvSpPr>
            <a:spLocks noChangeArrowheads="1"/>
          </p:cNvSpPr>
          <p:nvPr/>
        </p:nvSpPr>
        <p:spPr bwMode="auto">
          <a:xfrm>
            <a:off x="3169099" y="3273968"/>
            <a:ext cx="301752" cy="174943"/>
          </a:xfrm>
          <a:prstGeom prst="rect">
            <a:avLst/>
          </a:prstGeom>
          <a:solidFill>
            <a:schemeClr val="bg1"/>
          </a:solidFill>
          <a:ln w="9525">
            <a:noFill/>
            <a:miter lim="800000"/>
            <a:headEnd/>
            <a:tailEnd/>
          </a:ln>
        </p:spPr>
        <p:txBody>
          <a:bodyPr wrap="none" anchor="ctr"/>
          <a:lstStyle/>
          <a:p>
            <a:endParaRPr lang="en-US" dirty="0">
              <a:ea typeface="黑体" pitchFamily="2" charset="-122"/>
            </a:endParaRPr>
          </a:p>
        </p:txBody>
      </p:sp>
      <p:sp>
        <p:nvSpPr>
          <p:cNvPr id="61" name="Rectangle 9"/>
          <p:cNvSpPr>
            <a:spLocks noChangeArrowheads="1"/>
          </p:cNvSpPr>
          <p:nvPr/>
        </p:nvSpPr>
        <p:spPr bwMode="auto">
          <a:xfrm>
            <a:off x="3130271" y="1603320"/>
            <a:ext cx="379408" cy="705749"/>
          </a:xfrm>
          <a:prstGeom prst="rect">
            <a:avLst/>
          </a:prstGeom>
          <a:solidFill>
            <a:srgbClr val="DDDDDD"/>
          </a:solidFill>
          <a:ln w="9525">
            <a:solidFill>
              <a:schemeClr val="tx2"/>
            </a:solidFill>
            <a:miter lim="800000"/>
            <a:headEnd/>
            <a:tailEnd/>
          </a:ln>
          <a:scene3d>
            <a:camera prst="orthographicFront"/>
            <a:lightRig rig="threePt" dir="t"/>
          </a:scene3d>
          <a:sp3d>
            <a:bevelT prst="relaxedInset"/>
          </a:sp3d>
        </p:spPr>
        <p:txBody>
          <a:bodyPr wrap="none" anchor="ctr"/>
          <a:lstStyle/>
          <a:p>
            <a:endParaRPr lang="en-US" dirty="0">
              <a:ea typeface="黑体" pitchFamily="2" charset="-122"/>
            </a:endParaRPr>
          </a:p>
        </p:txBody>
      </p:sp>
      <p:sp>
        <p:nvSpPr>
          <p:cNvPr id="62" name="Rectangle 10"/>
          <p:cNvSpPr>
            <a:spLocks noChangeArrowheads="1"/>
          </p:cNvSpPr>
          <p:nvPr/>
        </p:nvSpPr>
        <p:spPr bwMode="auto">
          <a:xfrm>
            <a:off x="3171139" y="1634519"/>
            <a:ext cx="297672" cy="619624"/>
          </a:xfrm>
          <a:prstGeom prst="rect">
            <a:avLst/>
          </a:prstGeom>
          <a:solidFill>
            <a:schemeClr val="bg1"/>
          </a:solidFill>
          <a:ln w="9525">
            <a:solidFill>
              <a:schemeClr val="tx2"/>
            </a:solidFill>
            <a:miter lim="800000"/>
            <a:headEnd/>
            <a:tailEnd/>
          </a:ln>
        </p:spPr>
        <p:txBody>
          <a:bodyPr wrap="none" anchor="ctr"/>
          <a:lstStyle/>
          <a:p>
            <a:endParaRPr lang="en-US" dirty="0">
              <a:ea typeface="黑体" pitchFamily="2" charset="-122"/>
            </a:endParaRPr>
          </a:p>
        </p:txBody>
      </p:sp>
      <p:sp>
        <p:nvSpPr>
          <p:cNvPr id="63" name="Rectangle 11"/>
          <p:cNvSpPr>
            <a:spLocks noChangeArrowheads="1"/>
          </p:cNvSpPr>
          <p:nvPr/>
        </p:nvSpPr>
        <p:spPr bwMode="auto">
          <a:xfrm>
            <a:off x="3169099" y="1788069"/>
            <a:ext cx="301752" cy="474518"/>
          </a:xfrm>
          <a:prstGeom prst="rect">
            <a:avLst/>
          </a:prstGeom>
          <a:gradFill rotWithShape="1">
            <a:gsLst>
              <a:gs pos="0">
                <a:schemeClr val="accent1">
                  <a:lumMod val="75000"/>
                </a:schemeClr>
              </a:gs>
              <a:gs pos="50000">
                <a:schemeClr val="accent1">
                  <a:lumMod val="60000"/>
                  <a:lumOff val="40000"/>
                </a:schemeClr>
              </a:gs>
              <a:gs pos="100000">
                <a:schemeClr val="accent1">
                  <a:lumMod val="75000"/>
                </a:schemeClr>
              </a:gs>
            </a:gsLst>
            <a:lin ang="0" scaled="1"/>
          </a:gradFill>
          <a:ln w="9525">
            <a:noFill/>
            <a:miter lim="800000"/>
            <a:headEnd/>
            <a:tailEnd/>
          </a:ln>
        </p:spPr>
        <p:txBody>
          <a:bodyPr wrap="none" anchor="ctr"/>
          <a:lstStyle/>
          <a:p>
            <a:endParaRPr lang="en-US" dirty="0">
              <a:ea typeface="黑体" pitchFamily="2" charset="-122"/>
            </a:endParaRPr>
          </a:p>
        </p:txBody>
      </p:sp>
    </p:spTree>
    <p:extLst>
      <p:ext uri="{BB962C8B-B14F-4D97-AF65-F5344CB8AC3E}">
        <p14:creationId xmlns:p14="http://schemas.microsoft.com/office/powerpoint/2010/main" xmlns="" val="3920471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par>
                                <p:cTn id="11" presetID="10" presetClass="entr" presetSubtype="0" fill="hold" nodeType="withEffect">
                                  <p:stCondLst>
                                    <p:cond delay="50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nodeType="withEffect">
                                  <p:stCondLst>
                                    <p:cond delay="500"/>
                                  </p:stCondLst>
                                  <p:childTnLst>
                                    <p:set>
                                      <p:cBhvr>
                                        <p:cTn id="30" dur="1" fill="hold">
                                          <p:stCondLst>
                                            <p:cond delay="0"/>
                                          </p:stCondLst>
                                        </p:cTn>
                                        <p:tgtEl>
                                          <p:spTgt spid="117"/>
                                        </p:tgtEl>
                                        <p:attrNameLst>
                                          <p:attrName>style.visibility</p:attrName>
                                        </p:attrNameLst>
                                      </p:cBhvr>
                                      <p:to>
                                        <p:strVal val="visible"/>
                                      </p:to>
                                    </p:set>
                                    <p:animEffect transition="in" filter="fade">
                                      <p:cBhvr>
                                        <p:cTn id="31" dur="500"/>
                                        <p:tgtEl>
                                          <p:spTgt spid="117"/>
                                        </p:tgtEl>
                                      </p:cBhvr>
                                    </p:animEffect>
                                  </p:childTnLst>
                                </p:cTn>
                              </p:par>
                              <p:par>
                                <p:cTn id="32" presetID="10" presetClass="entr" presetSubtype="0" fill="hold" nodeType="withEffect">
                                  <p:stCondLst>
                                    <p:cond delay="50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500"/>
                                        <p:tgtEl>
                                          <p:spTgt spid="8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500"/>
                                        <p:tgtEl>
                                          <p:spTgt spid="93"/>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wipe(down)">
                                      <p:cBhvr>
                                        <p:cTn id="60" dur="2000"/>
                                        <p:tgtEl>
                                          <p:spTgt spid="8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down)">
                                      <p:cBhvr>
                                        <p:cTn id="63" dur="2000"/>
                                        <p:tgtEl>
                                          <p:spTgt spid="5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down)">
                                      <p:cBhvr>
                                        <p:cTn id="66" dur="2000"/>
                                        <p:tgtEl>
                                          <p:spTgt spid="5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down)">
                                      <p:cBhvr>
                                        <p:cTn id="69" dur="2000"/>
                                        <p:tgtEl>
                                          <p:spTgt spid="59"/>
                                        </p:tgtEl>
                                      </p:cBhvr>
                                    </p:animEffect>
                                  </p:childTnLst>
                                </p:cTn>
                              </p:par>
                            </p:childTnLst>
                          </p:cTn>
                        </p:par>
                        <p:par>
                          <p:cTn id="70" fill="hold">
                            <p:stCondLst>
                              <p:cond delay="2000"/>
                            </p:stCondLst>
                            <p:childTnLst>
                              <p:par>
                                <p:cTn id="71" presetID="1" presetClass="entr" presetSubtype="0" fill="hold" grpId="0" nodeType="after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8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89"/>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93"/>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97"/>
                                        </p:tgtEl>
                                        <p:attrNameLst>
                                          <p:attrName>style.visibility</p:attrName>
                                        </p:attrNameLst>
                                      </p:cBhvr>
                                      <p:to>
                                        <p:strVal val="hidden"/>
                                      </p:to>
                                    </p:set>
                                  </p:childTnLst>
                                </p:cTn>
                              </p:par>
                            </p:childTnLst>
                          </p:cTn>
                        </p:par>
                        <p:par>
                          <p:cTn id="87" fill="hold">
                            <p:stCondLst>
                              <p:cond delay="2000"/>
                            </p:stCondLst>
                            <p:childTnLst>
                              <p:par>
                                <p:cTn id="88" presetID="10" presetClass="entr" presetSubtype="0" fill="hold" nodeType="afterEffect">
                                  <p:stCondLst>
                                    <p:cond delay="1000"/>
                                  </p:stCondLst>
                                  <p:childTnLst>
                                    <p:set>
                                      <p:cBhvr>
                                        <p:cTn id="89" dur="1" fill="hold">
                                          <p:stCondLst>
                                            <p:cond delay="0"/>
                                          </p:stCondLst>
                                        </p:cTn>
                                        <p:tgtEl>
                                          <p:spTgt spid="120"/>
                                        </p:tgtEl>
                                        <p:attrNameLst>
                                          <p:attrName>style.visibility</p:attrName>
                                        </p:attrNameLst>
                                      </p:cBhvr>
                                      <p:to>
                                        <p:strVal val="visible"/>
                                      </p:to>
                                    </p:set>
                                    <p:animEffect transition="in" filter="fade">
                                      <p:cBhvr>
                                        <p:cTn id="90" dur="500"/>
                                        <p:tgtEl>
                                          <p:spTgt spid="120"/>
                                        </p:tgtEl>
                                      </p:cBhvr>
                                    </p:animEffect>
                                  </p:childTnLst>
                                </p:cTn>
                              </p:par>
                              <p:par>
                                <p:cTn id="91" presetID="10" presetClass="entr" presetSubtype="0" fill="hold" grpId="0" nodeType="withEffect">
                                  <p:stCondLst>
                                    <p:cond delay="100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par>
                                <p:cTn id="94" presetID="10" presetClass="entr" presetSubtype="0" fill="hold" grpId="0" nodeType="withEffect">
                                  <p:stCondLst>
                                    <p:cond delay="1000"/>
                                  </p:stCondLst>
                                  <p:childTnLst>
                                    <p:set>
                                      <p:cBhvr>
                                        <p:cTn id="95" dur="1" fill="hold">
                                          <p:stCondLst>
                                            <p:cond delay="0"/>
                                          </p:stCondLst>
                                        </p:cTn>
                                        <p:tgtEl>
                                          <p:spTgt spid="62"/>
                                        </p:tgtEl>
                                        <p:attrNameLst>
                                          <p:attrName>style.visibility</p:attrName>
                                        </p:attrNameLst>
                                      </p:cBhvr>
                                      <p:to>
                                        <p:strVal val="visible"/>
                                      </p:to>
                                    </p:set>
                                    <p:animEffect transition="in" filter="fade">
                                      <p:cBhvr>
                                        <p:cTn id="96" dur="500"/>
                                        <p:tgtEl>
                                          <p:spTgt spid="62"/>
                                        </p:tgtEl>
                                      </p:cBhvr>
                                    </p:animEffect>
                                  </p:childTnLst>
                                </p:cTn>
                              </p:par>
                              <p:par>
                                <p:cTn id="97" presetID="10" presetClass="entr" presetSubtype="0" fill="hold" grpId="0" nodeType="withEffect">
                                  <p:stCondLst>
                                    <p:cond delay="1000"/>
                                  </p:stCondLst>
                                  <p:childTnLst>
                                    <p:set>
                                      <p:cBhvr>
                                        <p:cTn id="98" dur="1" fill="hold">
                                          <p:stCondLst>
                                            <p:cond delay="0"/>
                                          </p:stCondLst>
                                        </p:cTn>
                                        <p:tgtEl>
                                          <p:spTgt spid="102"/>
                                        </p:tgtEl>
                                        <p:attrNameLst>
                                          <p:attrName>style.visibility</p:attrName>
                                        </p:attrNameLst>
                                      </p:cBhvr>
                                      <p:to>
                                        <p:strVal val="visible"/>
                                      </p:to>
                                    </p:set>
                                    <p:animEffect transition="in" filter="fade">
                                      <p:cBhvr>
                                        <p:cTn id="99" dur="500"/>
                                        <p:tgtEl>
                                          <p:spTgt spid="102"/>
                                        </p:tgtEl>
                                      </p:cBhvr>
                                    </p:animEffect>
                                  </p:childTnLst>
                                </p:cTn>
                              </p:par>
                            </p:childTnLst>
                          </p:cTn>
                        </p:par>
                        <p:par>
                          <p:cTn id="100" fill="hold">
                            <p:stCondLst>
                              <p:cond delay="3500"/>
                            </p:stCondLst>
                            <p:childTnLst>
                              <p:par>
                                <p:cTn id="101" presetID="22" presetClass="entr" presetSubtype="4" fill="hold" grpId="0" nodeType="afterEffect">
                                  <p:stCondLst>
                                    <p:cond delay="700"/>
                                  </p:stCondLst>
                                  <p:childTnLst>
                                    <p:set>
                                      <p:cBhvr>
                                        <p:cTn id="102" dur="1" fill="hold">
                                          <p:stCondLst>
                                            <p:cond delay="0"/>
                                          </p:stCondLst>
                                        </p:cTn>
                                        <p:tgtEl>
                                          <p:spTgt spid="63"/>
                                        </p:tgtEl>
                                        <p:attrNameLst>
                                          <p:attrName>style.visibility</p:attrName>
                                        </p:attrNameLst>
                                      </p:cBhvr>
                                      <p:to>
                                        <p:strVal val="visible"/>
                                      </p:to>
                                    </p:set>
                                    <p:animEffect transition="in" filter="wipe(down)">
                                      <p:cBhvr>
                                        <p:cTn id="103" dur="2000"/>
                                        <p:tgtEl>
                                          <p:spTgt spid="63"/>
                                        </p:tgtEl>
                                      </p:cBhvr>
                                    </p:animEffect>
                                  </p:childTnLst>
                                </p:cTn>
                              </p:par>
                              <p:par>
                                <p:cTn id="104" presetID="22" presetClass="entr" presetSubtype="1" fill="hold" grpId="0" nodeType="withEffect">
                                  <p:stCondLst>
                                    <p:cond delay="700"/>
                                  </p:stCondLst>
                                  <p:childTnLst>
                                    <p:set>
                                      <p:cBhvr>
                                        <p:cTn id="105" dur="1" fill="hold">
                                          <p:stCondLst>
                                            <p:cond delay="0"/>
                                          </p:stCondLst>
                                        </p:cTn>
                                        <p:tgtEl>
                                          <p:spTgt spid="49"/>
                                        </p:tgtEl>
                                        <p:attrNameLst>
                                          <p:attrName>style.visibility</p:attrName>
                                        </p:attrNameLst>
                                      </p:cBhvr>
                                      <p:to>
                                        <p:strVal val="visible"/>
                                      </p:to>
                                    </p:set>
                                    <p:animEffect transition="in" filter="wipe(up)">
                                      <p:cBhvr>
                                        <p:cTn id="106" dur="2000"/>
                                        <p:tgtEl>
                                          <p:spTgt spid="49"/>
                                        </p:tgtEl>
                                      </p:cBhvr>
                                    </p:animEffect>
                                  </p:childTnLst>
                                </p:cTn>
                              </p:par>
                              <p:par>
                                <p:cTn id="107" presetID="22" presetClass="entr" presetSubtype="1" fill="hold" grpId="0" nodeType="withEffect">
                                  <p:stCondLst>
                                    <p:cond delay="700"/>
                                  </p:stCondLst>
                                  <p:childTnLst>
                                    <p:set>
                                      <p:cBhvr>
                                        <p:cTn id="108" dur="1" fill="hold">
                                          <p:stCondLst>
                                            <p:cond delay="0"/>
                                          </p:stCondLst>
                                        </p:cTn>
                                        <p:tgtEl>
                                          <p:spTgt spid="52"/>
                                        </p:tgtEl>
                                        <p:attrNameLst>
                                          <p:attrName>style.visibility</p:attrName>
                                        </p:attrNameLst>
                                      </p:cBhvr>
                                      <p:to>
                                        <p:strVal val="visible"/>
                                      </p:to>
                                    </p:set>
                                    <p:animEffect transition="in" filter="wipe(up)">
                                      <p:cBhvr>
                                        <p:cTn id="109" dur="2000"/>
                                        <p:tgtEl>
                                          <p:spTgt spid="52"/>
                                        </p:tgtEl>
                                      </p:cBhvr>
                                    </p:animEffect>
                                  </p:childTnLst>
                                </p:cTn>
                              </p:par>
                              <p:par>
                                <p:cTn id="110" presetID="22" presetClass="entr" presetSubtype="1" fill="hold" grpId="0" nodeType="withEffect">
                                  <p:stCondLst>
                                    <p:cond delay="700"/>
                                  </p:stCondLst>
                                  <p:childTnLst>
                                    <p:set>
                                      <p:cBhvr>
                                        <p:cTn id="111" dur="1" fill="hold">
                                          <p:stCondLst>
                                            <p:cond delay="0"/>
                                          </p:stCondLst>
                                        </p:cTn>
                                        <p:tgtEl>
                                          <p:spTgt spid="56"/>
                                        </p:tgtEl>
                                        <p:attrNameLst>
                                          <p:attrName>style.visibility</p:attrName>
                                        </p:attrNameLst>
                                      </p:cBhvr>
                                      <p:to>
                                        <p:strVal val="visible"/>
                                      </p:to>
                                    </p:set>
                                    <p:animEffect transition="in" filter="wipe(up)">
                                      <p:cBhvr>
                                        <p:cTn id="112" dur="2000"/>
                                        <p:tgtEl>
                                          <p:spTgt spid="56"/>
                                        </p:tgtEl>
                                      </p:cBhvr>
                                    </p:animEffect>
                                  </p:childTnLst>
                                </p:cTn>
                              </p:par>
                              <p:par>
                                <p:cTn id="113" presetID="22" presetClass="entr" presetSubtype="1" fill="hold" grpId="0" nodeType="withEffect">
                                  <p:stCondLst>
                                    <p:cond delay="700"/>
                                  </p:stCondLst>
                                  <p:childTnLst>
                                    <p:set>
                                      <p:cBhvr>
                                        <p:cTn id="114" dur="1" fill="hold">
                                          <p:stCondLst>
                                            <p:cond delay="0"/>
                                          </p:stCondLst>
                                        </p:cTn>
                                        <p:tgtEl>
                                          <p:spTgt spid="60"/>
                                        </p:tgtEl>
                                        <p:attrNameLst>
                                          <p:attrName>style.visibility</p:attrName>
                                        </p:attrNameLst>
                                      </p:cBhvr>
                                      <p:to>
                                        <p:strVal val="visible"/>
                                      </p:to>
                                    </p:set>
                                    <p:animEffect transition="in" filter="wipe(up)">
                                      <p:cBhvr>
                                        <p:cTn id="115" dur="2000"/>
                                        <p:tgtEl>
                                          <p:spTgt spid="60"/>
                                        </p:tgtEl>
                                      </p:cBhvr>
                                    </p:animEffect>
                                  </p:childTnLst>
                                </p:cTn>
                              </p:par>
                            </p:childTnLst>
                          </p:cTn>
                        </p:par>
                        <p:par>
                          <p:cTn id="116" fill="hold">
                            <p:stCondLst>
                              <p:cond delay="6200"/>
                            </p:stCondLst>
                            <p:childTnLst>
                              <p:par>
                                <p:cTn id="117" presetID="1" presetClass="entr" presetSubtype="0"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1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5"/>
                                        </p:tgtEl>
                                        <p:attrNameLst>
                                          <p:attrName>style.visibility</p:attrName>
                                        </p:attrNameLst>
                                      </p:cBhvr>
                                      <p:to>
                                        <p:strVal val="visible"/>
                                      </p:to>
                                    </p:set>
                                  </p:childTnLst>
                                </p:cTn>
                              </p:par>
                            </p:childTnLst>
                          </p:cTn>
                        </p:par>
                        <p:par>
                          <p:cTn id="127" fill="hold">
                            <p:stCondLst>
                              <p:cond delay="6200"/>
                            </p:stCondLst>
                            <p:childTnLst>
                              <p:par>
                                <p:cTn id="128" presetID="1" presetClass="exit" presetSubtype="0" fill="hold" grpId="1" nodeType="afterEffect">
                                  <p:stCondLst>
                                    <p:cond delay="0"/>
                                  </p:stCondLst>
                                  <p:childTnLst>
                                    <p:set>
                                      <p:cBhvr>
                                        <p:cTn id="129" dur="1" fill="hold">
                                          <p:stCondLst>
                                            <p:cond delay="0"/>
                                          </p:stCondLst>
                                        </p:cTn>
                                        <p:tgtEl>
                                          <p:spTgt spid="102"/>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10"/>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109"/>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108"/>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5" grpId="1"/>
      <p:bldP spid="86" grpId="0" animBg="1"/>
      <p:bldP spid="87" grpId="0" animBg="1"/>
      <p:bldP spid="88" grpId="0" animBg="1"/>
      <p:bldP spid="89" grpId="0"/>
      <p:bldP spid="89" grpId="1"/>
      <p:bldP spid="93" grpId="0"/>
      <p:bldP spid="93" grpId="1"/>
      <p:bldP spid="97" grpId="0"/>
      <p:bldP spid="97" grpId="1"/>
      <p:bldP spid="102" grpId="0"/>
      <p:bldP spid="102" grpId="1"/>
      <p:bldP spid="107" grpId="0"/>
      <p:bldP spid="107" grpId="1"/>
      <p:bldP spid="108" grpId="0"/>
      <p:bldP spid="108" grpId="1"/>
      <p:bldP spid="109" grpId="0"/>
      <p:bldP spid="109" grpId="1"/>
      <p:bldP spid="110" grpId="0"/>
      <p:bldP spid="110" grpId="1"/>
      <p:bldP spid="111" grpId="0"/>
      <p:bldP spid="112" grpId="0"/>
      <p:bldP spid="113" grpId="0"/>
      <p:bldP spid="114" grpId="0"/>
      <p:bldP spid="115" grpId="0"/>
      <p:bldP spid="49" grpId="0" animBg="1"/>
      <p:bldP spid="47"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ounded Rectangle 36"/>
          <p:cNvSpPr>
            <a:spLocks noChangeArrowheads="1"/>
          </p:cNvSpPr>
          <p:nvPr/>
        </p:nvSpPr>
        <p:spPr bwMode="auto">
          <a:xfrm>
            <a:off x="4605338" y="2263775"/>
            <a:ext cx="2611437" cy="4148138"/>
          </a:xfrm>
          <a:prstGeom prst="roundRect">
            <a:avLst>
              <a:gd name="adj" fmla="val 16667"/>
            </a:avLst>
          </a:prstGeom>
          <a:solidFill>
            <a:srgbClr val="92D050">
              <a:alpha val="14117"/>
            </a:srgbClr>
          </a:solidFill>
          <a:ln w="19050">
            <a:solidFill>
              <a:srgbClr val="92D050"/>
            </a:solidFill>
            <a:round/>
            <a:headEnd/>
            <a:tailEnd/>
          </a:ln>
        </p:spPr>
        <p:txBody>
          <a:bodyPr>
            <a:prstTxWarp prst="textNoShape">
              <a:avLst/>
            </a:prstTxWarp>
          </a:bodyPr>
          <a:lstStyle/>
          <a:p>
            <a:pPr marL="228600" indent="-228600">
              <a:tabLst>
                <a:tab pos="571500" algn="l"/>
              </a:tabLst>
            </a:pPr>
            <a:endParaRPr lang="en-US"/>
          </a:p>
        </p:txBody>
      </p:sp>
      <p:sp>
        <p:nvSpPr>
          <p:cNvPr id="31747" name="Rounded Rectangle 35"/>
          <p:cNvSpPr>
            <a:spLocks noChangeArrowheads="1"/>
          </p:cNvSpPr>
          <p:nvPr/>
        </p:nvSpPr>
        <p:spPr bwMode="auto">
          <a:xfrm>
            <a:off x="4605338" y="1077913"/>
            <a:ext cx="2611437" cy="1165225"/>
          </a:xfrm>
          <a:prstGeom prst="roundRect">
            <a:avLst>
              <a:gd name="adj" fmla="val 16667"/>
            </a:avLst>
          </a:prstGeom>
          <a:solidFill>
            <a:srgbClr val="7030A0">
              <a:alpha val="14117"/>
            </a:srgbClr>
          </a:solidFill>
          <a:ln w="19050">
            <a:solidFill>
              <a:srgbClr val="7030A0"/>
            </a:solidFill>
            <a:round/>
            <a:headEnd/>
            <a:tailEnd/>
          </a:ln>
        </p:spPr>
        <p:txBody>
          <a:bodyPr>
            <a:prstTxWarp prst="textNoShape">
              <a:avLst/>
            </a:prstTxWarp>
          </a:bodyPr>
          <a:lstStyle/>
          <a:p>
            <a:pPr marL="228600" indent="-228600">
              <a:tabLst>
                <a:tab pos="571500" algn="l"/>
              </a:tabLst>
            </a:pPr>
            <a:endParaRPr lang="en-US"/>
          </a:p>
        </p:txBody>
      </p:sp>
      <p:sp>
        <p:nvSpPr>
          <p:cNvPr id="31748" name="Title 1"/>
          <p:cNvSpPr>
            <a:spLocks noGrp="1"/>
          </p:cNvSpPr>
          <p:nvPr>
            <p:ph type="title"/>
          </p:nvPr>
        </p:nvSpPr>
        <p:spPr>
          <a:xfrm>
            <a:off x="277813" y="276225"/>
            <a:ext cx="8308975" cy="684213"/>
          </a:xfrm>
        </p:spPr>
        <p:txBody>
          <a:bodyPr/>
          <a:lstStyle/>
          <a:p>
            <a:r>
              <a:rPr lang="zh-CN" altLang="en-US" dirty="0" smtClean="0">
                <a:latin typeface="微软雅黑" pitchFamily="34" charset="-122"/>
                <a:ea typeface="微软雅黑" pitchFamily="34" charset="-122"/>
                <a:cs typeface="Calibri" charset="0"/>
              </a:rPr>
              <a:t>自动数据分层</a:t>
            </a:r>
            <a:endParaRPr lang="en-US" dirty="0" smtClean="0">
              <a:latin typeface="微软雅黑" pitchFamily="34" charset="-122"/>
              <a:ea typeface="微软雅黑" pitchFamily="34" charset="-122"/>
              <a:cs typeface="Calibri" charset="0"/>
            </a:endParaRPr>
          </a:p>
        </p:txBody>
      </p:sp>
      <p:pic>
        <p:nvPicPr>
          <p:cNvPr id="31749" name="Picture 2"/>
          <p:cNvPicPr>
            <a:picLocks noChangeAspect="1" noChangeArrowheads="1"/>
          </p:cNvPicPr>
          <p:nvPr/>
        </p:nvPicPr>
        <p:blipFill>
          <a:blip r:embed="rId2" cstate="print"/>
          <a:srcRect/>
          <a:stretch>
            <a:fillRect/>
          </a:stretch>
        </p:blipFill>
        <p:spPr bwMode="auto">
          <a:xfrm>
            <a:off x="4932363" y="1127125"/>
            <a:ext cx="1828800" cy="336550"/>
          </a:xfrm>
          <a:prstGeom prst="rect">
            <a:avLst/>
          </a:prstGeom>
          <a:noFill/>
          <a:ln w="9525">
            <a:noFill/>
            <a:miter lim="800000"/>
            <a:headEnd/>
            <a:tailEnd/>
          </a:ln>
        </p:spPr>
      </p:pic>
      <p:pic>
        <p:nvPicPr>
          <p:cNvPr id="31750" name="Picture 3"/>
          <p:cNvPicPr>
            <a:picLocks noChangeAspect="1" noChangeArrowheads="1"/>
          </p:cNvPicPr>
          <p:nvPr/>
        </p:nvPicPr>
        <p:blipFill>
          <a:blip r:embed="rId3" cstate="print"/>
          <a:srcRect/>
          <a:stretch>
            <a:fillRect/>
          </a:stretch>
        </p:blipFill>
        <p:spPr bwMode="auto">
          <a:xfrm>
            <a:off x="4932363" y="2274888"/>
            <a:ext cx="1833562" cy="674687"/>
          </a:xfrm>
          <a:prstGeom prst="rect">
            <a:avLst/>
          </a:prstGeom>
          <a:noFill/>
          <a:ln w="9525">
            <a:noFill/>
            <a:miter lim="800000"/>
            <a:headEnd/>
            <a:tailEnd/>
          </a:ln>
        </p:spPr>
      </p:pic>
      <p:pic>
        <p:nvPicPr>
          <p:cNvPr id="31751" name="Picture 3"/>
          <p:cNvPicPr>
            <a:picLocks noChangeAspect="1" noChangeArrowheads="1"/>
          </p:cNvPicPr>
          <p:nvPr/>
        </p:nvPicPr>
        <p:blipFill>
          <a:blip r:embed="rId3" cstate="print"/>
          <a:srcRect/>
          <a:stretch>
            <a:fillRect/>
          </a:stretch>
        </p:blipFill>
        <p:spPr bwMode="auto">
          <a:xfrm>
            <a:off x="4932363" y="2960688"/>
            <a:ext cx="1833562" cy="674687"/>
          </a:xfrm>
          <a:prstGeom prst="rect">
            <a:avLst/>
          </a:prstGeom>
          <a:noFill/>
          <a:ln w="9525">
            <a:noFill/>
            <a:miter lim="800000"/>
            <a:headEnd/>
            <a:tailEnd/>
          </a:ln>
        </p:spPr>
      </p:pic>
      <p:pic>
        <p:nvPicPr>
          <p:cNvPr id="31752" name="Picture 3"/>
          <p:cNvPicPr>
            <a:picLocks noChangeAspect="1" noChangeArrowheads="1"/>
          </p:cNvPicPr>
          <p:nvPr/>
        </p:nvPicPr>
        <p:blipFill>
          <a:blip r:embed="rId3" cstate="print"/>
          <a:srcRect/>
          <a:stretch>
            <a:fillRect/>
          </a:stretch>
        </p:blipFill>
        <p:spPr bwMode="auto">
          <a:xfrm>
            <a:off x="4932363" y="3646488"/>
            <a:ext cx="1833562" cy="674687"/>
          </a:xfrm>
          <a:prstGeom prst="rect">
            <a:avLst/>
          </a:prstGeom>
          <a:noFill/>
          <a:ln w="9525">
            <a:noFill/>
            <a:miter lim="800000"/>
            <a:headEnd/>
            <a:tailEnd/>
          </a:ln>
        </p:spPr>
      </p:pic>
      <p:pic>
        <p:nvPicPr>
          <p:cNvPr id="31753" name="Picture 3"/>
          <p:cNvPicPr>
            <a:picLocks noChangeAspect="1" noChangeArrowheads="1"/>
          </p:cNvPicPr>
          <p:nvPr/>
        </p:nvPicPr>
        <p:blipFill>
          <a:blip r:embed="rId3" cstate="print"/>
          <a:srcRect/>
          <a:stretch>
            <a:fillRect/>
          </a:stretch>
        </p:blipFill>
        <p:spPr bwMode="auto">
          <a:xfrm>
            <a:off x="4932363" y="4332288"/>
            <a:ext cx="1833562" cy="674687"/>
          </a:xfrm>
          <a:prstGeom prst="rect">
            <a:avLst/>
          </a:prstGeom>
          <a:noFill/>
          <a:ln w="9525">
            <a:noFill/>
            <a:miter lim="800000"/>
            <a:headEnd/>
            <a:tailEnd/>
          </a:ln>
        </p:spPr>
      </p:pic>
      <p:pic>
        <p:nvPicPr>
          <p:cNvPr id="31754" name="Picture 3"/>
          <p:cNvPicPr>
            <a:picLocks noChangeAspect="1" noChangeArrowheads="1"/>
          </p:cNvPicPr>
          <p:nvPr/>
        </p:nvPicPr>
        <p:blipFill>
          <a:blip r:embed="rId3" cstate="print"/>
          <a:srcRect/>
          <a:stretch>
            <a:fillRect/>
          </a:stretch>
        </p:blipFill>
        <p:spPr bwMode="auto">
          <a:xfrm>
            <a:off x="4932363" y="5018088"/>
            <a:ext cx="1833562" cy="674687"/>
          </a:xfrm>
          <a:prstGeom prst="rect">
            <a:avLst/>
          </a:prstGeom>
          <a:noFill/>
          <a:ln w="9525">
            <a:noFill/>
            <a:miter lim="800000"/>
            <a:headEnd/>
            <a:tailEnd/>
          </a:ln>
        </p:spPr>
      </p:pic>
      <p:pic>
        <p:nvPicPr>
          <p:cNvPr id="31755" name="Picture 3"/>
          <p:cNvPicPr>
            <a:picLocks noChangeAspect="1" noChangeArrowheads="1"/>
          </p:cNvPicPr>
          <p:nvPr/>
        </p:nvPicPr>
        <p:blipFill>
          <a:blip r:embed="rId3" cstate="print"/>
          <a:srcRect/>
          <a:stretch>
            <a:fillRect/>
          </a:stretch>
        </p:blipFill>
        <p:spPr bwMode="auto">
          <a:xfrm>
            <a:off x="4932363" y="5703888"/>
            <a:ext cx="1833562" cy="674687"/>
          </a:xfrm>
          <a:prstGeom prst="rect">
            <a:avLst/>
          </a:prstGeom>
          <a:noFill/>
          <a:ln w="9525">
            <a:noFill/>
            <a:miter lim="800000"/>
            <a:headEnd/>
            <a:tailEnd/>
          </a:ln>
        </p:spPr>
      </p:pic>
      <p:pic>
        <p:nvPicPr>
          <p:cNvPr id="31756" name="Picture 2"/>
          <p:cNvPicPr>
            <a:picLocks noChangeAspect="1" noChangeArrowheads="1"/>
          </p:cNvPicPr>
          <p:nvPr/>
        </p:nvPicPr>
        <p:blipFill>
          <a:blip r:embed="rId2" cstate="print"/>
          <a:srcRect/>
          <a:stretch>
            <a:fillRect/>
          </a:stretch>
        </p:blipFill>
        <p:spPr bwMode="auto">
          <a:xfrm>
            <a:off x="4932363" y="1508125"/>
            <a:ext cx="1828800" cy="336550"/>
          </a:xfrm>
          <a:prstGeom prst="rect">
            <a:avLst/>
          </a:prstGeom>
          <a:noFill/>
          <a:ln w="9525">
            <a:noFill/>
            <a:miter lim="800000"/>
            <a:headEnd/>
            <a:tailEnd/>
          </a:ln>
        </p:spPr>
      </p:pic>
      <p:pic>
        <p:nvPicPr>
          <p:cNvPr id="31757" name="Picture 2"/>
          <p:cNvPicPr>
            <a:picLocks noChangeAspect="1" noChangeArrowheads="1"/>
          </p:cNvPicPr>
          <p:nvPr/>
        </p:nvPicPr>
        <p:blipFill>
          <a:blip r:embed="rId2" cstate="print"/>
          <a:srcRect/>
          <a:stretch>
            <a:fillRect/>
          </a:stretch>
        </p:blipFill>
        <p:spPr bwMode="auto">
          <a:xfrm>
            <a:off x="4932363" y="1882775"/>
            <a:ext cx="1828800" cy="338138"/>
          </a:xfrm>
          <a:prstGeom prst="rect">
            <a:avLst/>
          </a:prstGeom>
          <a:noFill/>
          <a:ln w="9525">
            <a:noFill/>
            <a:miter lim="800000"/>
            <a:headEnd/>
            <a:tailEnd/>
          </a:ln>
        </p:spPr>
      </p:pic>
      <p:pic>
        <p:nvPicPr>
          <p:cNvPr id="31758" name="Picture 23" descr="90-front-cropped-4"/>
          <p:cNvPicPr>
            <a:picLocks noChangeAspect="1" noChangeArrowheads="1"/>
          </p:cNvPicPr>
          <p:nvPr/>
        </p:nvPicPr>
        <p:blipFill>
          <a:blip r:embed="rId4" cstate="print">
            <a:lum bright="36000"/>
            <a:grayscl/>
          </a:blip>
          <a:srcRect/>
          <a:stretch>
            <a:fillRect/>
          </a:stretch>
        </p:blipFill>
        <p:spPr bwMode="auto">
          <a:xfrm>
            <a:off x="7205663" y="3287713"/>
            <a:ext cx="1697037" cy="665162"/>
          </a:xfrm>
          <a:prstGeom prst="rect">
            <a:avLst/>
          </a:prstGeom>
          <a:noFill/>
          <a:ln w="9525">
            <a:noFill/>
            <a:miter lim="800000"/>
            <a:headEnd/>
            <a:tailEnd/>
          </a:ln>
        </p:spPr>
      </p:pic>
      <p:pic>
        <p:nvPicPr>
          <p:cNvPr id="31759" name="Picture 24" descr="90-front-cropped-4"/>
          <p:cNvPicPr>
            <a:picLocks noChangeAspect="1" noChangeArrowheads="1"/>
          </p:cNvPicPr>
          <p:nvPr/>
        </p:nvPicPr>
        <p:blipFill>
          <a:blip r:embed="rId4" cstate="print"/>
          <a:srcRect/>
          <a:stretch>
            <a:fillRect/>
          </a:stretch>
        </p:blipFill>
        <p:spPr bwMode="auto">
          <a:xfrm>
            <a:off x="7205663" y="2873375"/>
            <a:ext cx="1697037" cy="663575"/>
          </a:xfrm>
          <a:prstGeom prst="rect">
            <a:avLst/>
          </a:prstGeom>
          <a:noFill/>
          <a:ln w="9525">
            <a:noFill/>
            <a:miter lim="800000"/>
            <a:headEnd/>
            <a:tailEnd/>
          </a:ln>
        </p:spPr>
      </p:pic>
      <p:grpSp>
        <p:nvGrpSpPr>
          <p:cNvPr id="2" name="Group 35"/>
          <p:cNvGrpSpPr>
            <a:grpSpLocks/>
          </p:cNvGrpSpPr>
          <p:nvPr/>
        </p:nvGrpSpPr>
        <p:grpSpPr bwMode="auto">
          <a:xfrm>
            <a:off x="6748463" y="1273175"/>
            <a:ext cx="485775" cy="4654550"/>
            <a:chOff x="6781799" y="1600200"/>
            <a:chExt cx="485775" cy="4654550"/>
          </a:xfrm>
        </p:grpSpPr>
        <p:sp>
          <p:nvSpPr>
            <p:cNvPr id="31768" name="Freeform 7"/>
            <p:cNvSpPr>
              <a:spLocks/>
            </p:cNvSpPr>
            <p:nvPr/>
          </p:nvSpPr>
          <p:spPr bwMode="auto">
            <a:xfrm>
              <a:off x="6794500" y="1600200"/>
              <a:ext cx="457200" cy="2286000"/>
            </a:xfrm>
            <a:custGeom>
              <a:avLst/>
              <a:gdLst>
                <a:gd name="T0" fmla="*/ 2147483647 w 334"/>
                <a:gd name="T1" fmla="*/ 2147483647 h 352"/>
                <a:gd name="T2" fmla="*/ 2147483647 w 334"/>
                <a:gd name="T3" fmla="*/ 2147483647 h 352"/>
                <a:gd name="T4" fmla="*/ 2147483647 w 334"/>
                <a:gd name="T5" fmla="*/ 0 h 352"/>
                <a:gd name="T6" fmla="*/ 0 w 334"/>
                <a:gd name="T7" fmla="*/ 0 h 352"/>
                <a:gd name="T8" fmla="*/ 0 60000 65536"/>
                <a:gd name="T9" fmla="*/ 0 60000 65536"/>
                <a:gd name="T10" fmla="*/ 0 60000 65536"/>
                <a:gd name="T11" fmla="*/ 0 60000 65536"/>
                <a:gd name="T12" fmla="*/ 0 w 334"/>
                <a:gd name="T13" fmla="*/ 0 h 352"/>
                <a:gd name="T14" fmla="*/ 334 w 334"/>
                <a:gd name="T15" fmla="*/ 352 h 352"/>
              </a:gdLst>
              <a:ahLst/>
              <a:cxnLst>
                <a:cxn ang="T8">
                  <a:pos x="T0" y="T1"/>
                </a:cxn>
                <a:cxn ang="T9">
                  <a:pos x="T2" y="T3"/>
                </a:cxn>
                <a:cxn ang="T10">
                  <a:pos x="T4" y="T5"/>
                </a:cxn>
                <a:cxn ang="T11">
                  <a:pos x="T6" y="T7"/>
                </a:cxn>
              </a:cxnLst>
              <a:rect l="T12" t="T13" r="T14" b="T15"/>
              <a:pathLst>
                <a:path w="334" h="352">
                  <a:moveTo>
                    <a:pt x="334" y="352"/>
                  </a:moveTo>
                  <a:lnTo>
                    <a:pt x="228" y="352"/>
                  </a:lnTo>
                  <a:lnTo>
                    <a:pt x="228" y="0"/>
                  </a:lnTo>
                  <a:lnTo>
                    <a:pt x="0" y="0"/>
                  </a:lnTo>
                </a:path>
              </a:pathLst>
            </a:custGeom>
            <a:noFill/>
            <a:ln w="25400" cap="rnd">
              <a:solidFill>
                <a:schemeClr val="tx2"/>
              </a:solidFill>
              <a:round/>
              <a:headEnd/>
              <a:tailEnd/>
            </a:ln>
          </p:spPr>
          <p:txBody>
            <a:bodyPr>
              <a:prstTxWarp prst="textNoShape">
                <a:avLst/>
              </a:prstTxWarp>
            </a:bodyPr>
            <a:lstStyle/>
            <a:p>
              <a:endParaRPr lang="en-US"/>
            </a:p>
          </p:txBody>
        </p:sp>
        <p:sp>
          <p:nvSpPr>
            <p:cNvPr id="31769" name="Freeform 7"/>
            <p:cNvSpPr>
              <a:spLocks/>
            </p:cNvSpPr>
            <p:nvPr/>
          </p:nvSpPr>
          <p:spPr bwMode="auto">
            <a:xfrm>
              <a:off x="6794500" y="1981200"/>
              <a:ext cx="463550" cy="1905000"/>
            </a:xfrm>
            <a:custGeom>
              <a:avLst/>
              <a:gdLst>
                <a:gd name="T0" fmla="*/ 2147483647 w 334"/>
                <a:gd name="T1" fmla="*/ 2147483647 h 352"/>
                <a:gd name="T2" fmla="*/ 2147483647 w 334"/>
                <a:gd name="T3" fmla="*/ 2147483647 h 352"/>
                <a:gd name="T4" fmla="*/ 2147483647 w 334"/>
                <a:gd name="T5" fmla="*/ 0 h 352"/>
                <a:gd name="T6" fmla="*/ 0 w 334"/>
                <a:gd name="T7" fmla="*/ 0 h 352"/>
                <a:gd name="T8" fmla="*/ 0 60000 65536"/>
                <a:gd name="T9" fmla="*/ 0 60000 65536"/>
                <a:gd name="T10" fmla="*/ 0 60000 65536"/>
                <a:gd name="T11" fmla="*/ 0 60000 65536"/>
                <a:gd name="T12" fmla="*/ 0 w 334"/>
                <a:gd name="T13" fmla="*/ 0 h 352"/>
                <a:gd name="T14" fmla="*/ 334 w 334"/>
                <a:gd name="T15" fmla="*/ 352 h 352"/>
              </a:gdLst>
              <a:ahLst/>
              <a:cxnLst>
                <a:cxn ang="T8">
                  <a:pos x="T0" y="T1"/>
                </a:cxn>
                <a:cxn ang="T9">
                  <a:pos x="T2" y="T3"/>
                </a:cxn>
                <a:cxn ang="T10">
                  <a:pos x="T4" y="T5"/>
                </a:cxn>
                <a:cxn ang="T11">
                  <a:pos x="T6" y="T7"/>
                </a:cxn>
              </a:cxnLst>
              <a:rect l="T12" t="T13" r="T14" b="T15"/>
              <a:pathLst>
                <a:path w="334" h="352">
                  <a:moveTo>
                    <a:pt x="334" y="352"/>
                  </a:moveTo>
                  <a:lnTo>
                    <a:pt x="228" y="352"/>
                  </a:lnTo>
                  <a:lnTo>
                    <a:pt x="228" y="0"/>
                  </a:lnTo>
                  <a:lnTo>
                    <a:pt x="0" y="0"/>
                  </a:lnTo>
                </a:path>
              </a:pathLst>
            </a:custGeom>
            <a:noFill/>
            <a:ln w="25400" cap="rnd">
              <a:solidFill>
                <a:schemeClr val="tx2"/>
              </a:solidFill>
              <a:round/>
              <a:headEnd/>
              <a:tailEnd/>
            </a:ln>
          </p:spPr>
          <p:txBody>
            <a:bodyPr>
              <a:prstTxWarp prst="textNoShape">
                <a:avLst/>
              </a:prstTxWarp>
            </a:bodyPr>
            <a:lstStyle/>
            <a:p>
              <a:endParaRPr lang="en-US"/>
            </a:p>
          </p:txBody>
        </p:sp>
        <p:sp>
          <p:nvSpPr>
            <p:cNvPr id="31770" name="Freeform 7"/>
            <p:cNvSpPr>
              <a:spLocks/>
            </p:cNvSpPr>
            <p:nvPr/>
          </p:nvSpPr>
          <p:spPr bwMode="auto">
            <a:xfrm>
              <a:off x="6794500" y="2819400"/>
              <a:ext cx="457200" cy="603250"/>
            </a:xfrm>
            <a:custGeom>
              <a:avLst/>
              <a:gdLst>
                <a:gd name="T0" fmla="*/ 2147483647 w 334"/>
                <a:gd name="T1" fmla="*/ 2147483647 h 352"/>
                <a:gd name="T2" fmla="*/ 2147483647 w 334"/>
                <a:gd name="T3" fmla="*/ 2147483647 h 352"/>
                <a:gd name="T4" fmla="*/ 2147483647 w 334"/>
                <a:gd name="T5" fmla="*/ 0 h 352"/>
                <a:gd name="T6" fmla="*/ 0 w 334"/>
                <a:gd name="T7" fmla="*/ 0 h 352"/>
                <a:gd name="T8" fmla="*/ 0 60000 65536"/>
                <a:gd name="T9" fmla="*/ 0 60000 65536"/>
                <a:gd name="T10" fmla="*/ 0 60000 65536"/>
                <a:gd name="T11" fmla="*/ 0 60000 65536"/>
                <a:gd name="T12" fmla="*/ 0 w 334"/>
                <a:gd name="T13" fmla="*/ 0 h 352"/>
                <a:gd name="T14" fmla="*/ 334 w 334"/>
                <a:gd name="T15" fmla="*/ 352 h 352"/>
              </a:gdLst>
              <a:ahLst/>
              <a:cxnLst>
                <a:cxn ang="T8">
                  <a:pos x="T0" y="T1"/>
                </a:cxn>
                <a:cxn ang="T9">
                  <a:pos x="T2" y="T3"/>
                </a:cxn>
                <a:cxn ang="T10">
                  <a:pos x="T4" y="T5"/>
                </a:cxn>
                <a:cxn ang="T11">
                  <a:pos x="T6" y="T7"/>
                </a:cxn>
              </a:cxnLst>
              <a:rect l="T12" t="T13" r="T14" b="T15"/>
              <a:pathLst>
                <a:path w="334" h="352">
                  <a:moveTo>
                    <a:pt x="334" y="352"/>
                  </a:moveTo>
                  <a:lnTo>
                    <a:pt x="228" y="352"/>
                  </a:lnTo>
                  <a:lnTo>
                    <a:pt x="228" y="0"/>
                  </a:lnTo>
                  <a:lnTo>
                    <a:pt x="0" y="0"/>
                  </a:lnTo>
                </a:path>
              </a:pathLst>
            </a:custGeom>
            <a:noFill/>
            <a:ln w="25400" cap="rnd">
              <a:solidFill>
                <a:schemeClr val="tx2"/>
              </a:solidFill>
              <a:round/>
              <a:headEnd/>
              <a:tailEnd/>
            </a:ln>
          </p:spPr>
          <p:txBody>
            <a:bodyPr>
              <a:prstTxWarp prst="textNoShape">
                <a:avLst/>
              </a:prstTxWarp>
            </a:bodyPr>
            <a:lstStyle/>
            <a:p>
              <a:endParaRPr lang="en-US"/>
            </a:p>
          </p:txBody>
        </p:sp>
        <p:sp>
          <p:nvSpPr>
            <p:cNvPr id="31771" name="Freeform 7"/>
            <p:cNvSpPr>
              <a:spLocks/>
            </p:cNvSpPr>
            <p:nvPr/>
          </p:nvSpPr>
          <p:spPr bwMode="auto">
            <a:xfrm>
              <a:off x="6794500" y="3505200"/>
              <a:ext cx="454025" cy="381000"/>
            </a:xfrm>
            <a:custGeom>
              <a:avLst/>
              <a:gdLst>
                <a:gd name="T0" fmla="*/ 2147483647 w 334"/>
                <a:gd name="T1" fmla="*/ 2147483647 h 352"/>
                <a:gd name="T2" fmla="*/ 2147483647 w 334"/>
                <a:gd name="T3" fmla="*/ 2147483647 h 352"/>
                <a:gd name="T4" fmla="*/ 2147483647 w 334"/>
                <a:gd name="T5" fmla="*/ 0 h 352"/>
                <a:gd name="T6" fmla="*/ 0 w 334"/>
                <a:gd name="T7" fmla="*/ 0 h 352"/>
                <a:gd name="T8" fmla="*/ 0 60000 65536"/>
                <a:gd name="T9" fmla="*/ 0 60000 65536"/>
                <a:gd name="T10" fmla="*/ 0 60000 65536"/>
                <a:gd name="T11" fmla="*/ 0 60000 65536"/>
                <a:gd name="T12" fmla="*/ 0 w 334"/>
                <a:gd name="T13" fmla="*/ 0 h 352"/>
                <a:gd name="T14" fmla="*/ 334 w 334"/>
                <a:gd name="T15" fmla="*/ 352 h 352"/>
              </a:gdLst>
              <a:ahLst/>
              <a:cxnLst>
                <a:cxn ang="T8">
                  <a:pos x="T0" y="T1"/>
                </a:cxn>
                <a:cxn ang="T9">
                  <a:pos x="T2" y="T3"/>
                </a:cxn>
                <a:cxn ang="T10">
                  <a:pos x="T4" y="T5"/>
                </a:cxn>
                <a:cxn ang="T11">
                  <a:pos x="T6" y="T7"/>
                </a:cxn>
              </a:cxnLst>
              <a:rect l="T12" t="T13" r="T14" b="T15"/>
              <a:pathLst>
                <a:path w="334" h="352">
                  <a:moveTo>
                    <a:pt x="334" y="352"/>
                  </a:moveTo>
                  <a:lnTo>
                    <a:pt x="228" y="352"/>
                  </a:lnTo>
                  <a:lnTo>
                    <a:pt x="228" y="0"/>
                  </a:lnTo>
                  <a:lnTo>
                    <a:pt x="0" y="0"/>
                  </a:lnTo>
                </a:path>
              </a:pathLst>
            </a:custGeom>
            <a:noFill/>
            <a:ln w="25400" cap="rnd">
              <a:solidFill>
                <a:schemeClr val="tx2"/>
              </a:solidFill>
              <a:round/>
              <a:headEnd/>
              <a:tailEnd/>
            </a:ln>
          </p:spPr>
          <p:txBody>
            <a:bodyPr>
              <a:prstTxWarp prst="textNoShape">
                <a:avLst/>
              </a:prstTxWarp>
            </a:bodyPr>
            <a:lstStyle/>
            <a:p>
              <a:endParaRPr lang="en-US"/>
            </a:p>
          </p:txBody>
        </p:sp>
        <p:sp>
          <p:nvSpPr>
            <p:cNvPr id="31772" name="Freeform 7"/>
            <p:cNvSpPr>
              <a:spLocks/>
            </p:cNvSpPr>
            <p:nvPr/>
          </p:nvSpPr>
          <p:spPr bwMode="auto">
            <a:xfrm flipV="1">
              <a:off x="6794500" y="3886200"/>
              <a:ext cx="457200" cy="304800"/>
            </a:xfrm>
            <a:custGeom>
              <a:avLst/>
              <a:gdLst>
                <a:gd name="T0" fmla="*/ 2147483647 w 334"/>
                <a:gd name="T1" fmla="*/ 2147483647 h 352"/>
                <a:gd name="T2" fmla="*/ 2147483647 w 334"/>
                <a:gd name="T3" fmla="*/ 2147483647 h 352"/>
                <a:gd name="T4" fmla="*/ 2147483647 w 334"/>
                <a:gd name="T5" fmla="*/ 0 h 352"/>
                <a:gd name="T6" fmla="*/ 0 w 334"/>
                <a:gd name="T7" fmla="*/ 0 h 352"/>
                <a:gd name="T8" fmla="*/ 0 60000 65536"/>
                <a:gd name="T9" fmla="*/ 0 60000 65536"/>
                <a:gd name="T10" fmla="*/ 0 60000 65536"/>
                <a:gd name="T11" fmla="*/ 0 60000 65536"/>
                <a:gd name="T12" fmla="*/ 0 w 334"/>
                <a:gd name="T13" fmla="*/ 0 h 352"/>
                <a:gd name="T14" fmla="*/ 334 w 334"/>
                <a:gd name="T15" fmla="*/ 352 h 352"/>
              </a:gdLst>
              <a:ahLst/>
              <a:cxnLst>
                <a:cxn ang="T8">
                  <a:pos x="T0" y="T1"/>
                </a:cxn>
                <a:cxn ang="T9">
                  <a:pos x="T2" y="T3"/>
                </a:cxn>
                <a:cxn ang="T10">
                  <a:pos x="T4" y="T5"/>
                </a:cxn>
                <a:cxn ang="T11">
                  <a:pos x="T6" y="T7"/>
                </a:cxn>
              </a:cxnLst>
              <a:rect l="T12" t="T13" r="T14" b="T15"/>
              <a:pathLst>
                <a:path w="334" h="352">
                  <a:moveTo>
                    <a:pt x="334" y="352"/>
                  </a:moveTo>
                  <a:lnTo>
                    <a:pt x="228" y="352"/>
                  </a:lnTo>
                  <a:lnTo>
                    <a:pt x="228" y="0"/>
                  </a:lnTo>
                  <a:lnTo>
                    <a:pt x="0" y="0"/>
                  </a:lnTo>
                </a:path>
              </a:pathLst>
            </a:custGeom>
            <a:noFill/>
            <a:ln w="25400" cap="rnd">
              <a:solidFill>
                <a:schemeClr val="tx2"/>
              </a:solidFill>
              <a:round/>
              <a:headEnd/>
              <a:tailEnd/>
            </a:ln>
          </p:spPr>
          <p:txBody>
            <a:bodyPr>
              <a:prstTxWarp prst="textNoShape">
                <a:avLst/>
              </a:prstTxWarp>
            </a:bodyPr>
            <a:lstStyle/>
            <a:p>
              <a:endParaRPr lang="en-US"/>
            </a:p>
          </p:txBody>
        </p:sp>
        <p:sp>
          <p:nvSpPr>
            <p:cNvPr id="31773" name="Freeform 7"/>
            <p:cNvSpPr>
              <a:spLocks/>
            </p:cNvSpPr>
            <p:nvPr/>
          </p:nvSpPr>
          <p:spPr bwMode="auto">
            <a:xfrm flipV="1">
              <a:off x="6794500" y="3429000"/>
              <a:ext cx="457200" cy="1447800"/>
            </a:xfrm>
            <a:custGeom>
              <a:avLst/>
              <a:gdLst>
                <a:gd name="T0" fmla="*/ 2147483647 w 334"/>
                <a:gd name="T1" fmla="*/ 2147483647 h 352"/>
                <a:gd name="T2" fmla="*/ 2147483647 w 334"/>
                <a:gd name="T3" fmla="*/ 2147483647 h 352"/>
                <a:gd name="T4" fmla="*/ 2147483647 w 334"/>
                <a:gd name="T5" fmla="*/ 0 h 352"/>
                <a:gd name="T6" fmla="*/ 0 w 334"/>
                <a:gd name="T7" fmla="*/ 0 h 352"/>
                <a:gd name="T8" fmla="*/ 0 60000 65536"/>
                <a:gd name="T9" fmla="*/ 0 60000 65536"/>
                <a:gd name="T10" fmla="*/ 0 60000 65536"/>
                <a:gd name="T11" fmla="*/ 0 60000 65536"/>
                <a:gd name="T12" fmla="*/ 0 w 334"/>
                <a:gd name="T13" fmla="*/ 0 h 352"/>
                <a:gd name="T14" fmla="*/ 334 w 334"/>
                <a:gd name="T15" fmla="*/ 352 h 352"/>
              </a:gdLst>
              <a:ahLst/>
              <a:cxnLst>
                <a:cxn ang="T8">
                  <a:pos x="T0" y="T1"/>
                </a:cxn>
                <a:cxn ang="T9">
                  <a:pos x="T2" y="T3"/>
                </a:cxn>
                <a:cxn ang="T10">
                  <a:pos x="T4" y="T5"/>
                </a:cxn>
                <a:cxn ang="T11">
                  <a:pos x="T6" y="T7"/>
                </a:cxn>
              </a:cxnLst>
              <a:rect l="T12" t="T13" r="T14" b="T15"/>
              <a:pathLst>
                <a:path w="334" h="352">
                  <a:moveTo>
                    <a:pt x="334" y="352"/>
                  </a:moveTo>
                  <a:lnTo>
                    <a:pt x="228" y="352"/>
                  </a:lnTo>
                  <a:lnTo>
                    <a:pt x="228" y="0"/>
                  </a:lnTo>
                  <a:lnTo>
                    <a:pt x="0" y="0"/>
                  </a:lnTo>
                </a:path>
              </a:pathLst>
            </a:custGeom>
            <a:noFill/>
            <a:ln w="25400" cap="rnd">
              <a:solidFill>
                <a:schemeClr val="tx2"/>
              </a:solidFill>
              <a:round/>
              <a:headEnd/>
              <a:tailEnd/>
            </a:ln>
          </p:spPr>
          <p:txBody>
            <a:bodyPr>
              <a:prstTxWarp prst="textNoShape">
                <a:avLst/>
              </a:prstTxWarp>
            </a:bodyPr>
            <a:lstStyle/>
            <a:p>
              <a:endParaRPr lang="en-US"/>
            </a:p>
          </p:txBody>
        </p:sp>
        <p:sp>
          <p:nvSpPr>
            <p:cNvPr id="31774" name="Freeform 7"/>
            <p:cNvSpPr>
              <a:spLocks/>
            </p:cNvSpPr>
            <p:nvPr/>
          </p:nvSpPr>
          <p:spPr bwMode="auto">
            <a:xfrm flipV="1">
              <a:off x="6794500" y="3429000"/>
              <a:ext cx="457200" cy="2133600"/>
            </a:xfrm>
            <a:custGeom>
              <a:avLst/>
              <a:gdLst>
                <a:gd name="T0" fmla="*/ 2147483647 w 334"/>
                <a:gd name="T1" fmla="*/ 2147483647 h 352"/>
                <a:gd name="T2" fmla="*/ 2147483647 w 334"/>
                <a:gd name="T3" fmla="*/ 2147483647 h 352"/>
                <a:gd name="T4" fmla="*/ 2147483647 w 334"/>
                <a:gd name="T5" fmla="*/ 0 h 352"/>
                <a:gd name="T6" fmla="*/ 0 w 334"/>
                <a:gd name="T7" fmla="*/ 0 h 352"/>
                <a:gd name="T8" fmla="*/ 0 60000 65536"/>
                <a:gd name="T9" fmla="*/ 0 60000 65536"/>
                <a:gd name="T10" fmla="*/ 0 60000 65536"/>
                <a:gd name="T11" fmla="*/ 0 60000 65536"/>
                <a:gd name="T12" fmla="*/ 0 w 334"/>
                <a:gd name="T13" fmla="*/ 0 h 352"/>
                <a:gd name="T14" fmla="*/ 334 w 334"/>
                <a:gd name="T15" fmla="*/ 352 h 352"/>
              </a:gdLst>
              <a:ahLst/>
              <a:cxnLst>
                <a:cxn ang="T8">
                  <a:pos x="T0" y="T1"/>
                </a:cxn>
                <a:cxn ang="T9">
                  <a:pos x="T2" y="T3"/>
                </a:cxn>
                <a:cxn ang="T10">
                  <a:pos x="T4" y="T5"/>
                </a:cxn>
                <a:cxn ang="T11">
                  <a:pos x="T6" y="T7"/>
                </a:cxn>
              </a:cxnLst>
              <a:rect l="T12" t="T13" r="T14" b="T15"/>
              <a:pathLst>
                <a:path w="334" h="352">
                  <a:moveTo>
                    <a:pt x="334" y="352"/>
                  </a:moveTo>
                  <a:lnTo>
                    <a:pt x="228" y="352"/>
                  </a:lnTo>
                  <a:lnTo>
                    <a:pt x="228" y="0"/>
                  </a:lnTo>
                  <a:lnTo>
                    <a:pt x="0" y="0"/>
                  </a:lnTo>
                </a:path>
              </a:pathLst>
            </a:custGeom>
            <a:noFill/>
            <a:ln w="25400" cap="rnd">
              <a:solidFill>
                <a:schemeClr val="tx2"/>
              </a:solidFill>
              <a:round/>
              <a:headEnd/>
              <a:tailEnd/>
            </a:ln>
          </p:spPr>
          <p:txBody>
            <a:bodyPr>
              <a:prstTxWarp prst="textNoShape">
                <a:avLst/>
              </a:prstTxWarp>
            </a:bodyPr>
            <a:lstStyle/>
            <a:p>
              <a:endParaRPr lang="en-US"/>
            </a:p>
          </p:txBody>
        </p:sp>
        <p:sp>
          <p:nvSpPr>
            <p:cNvPr id="31775" name="Freeform 7"/>
            <p:cNvSpPr>
              <a:spLocks/>
            </p:cNvSpPr>
            <p:nvPr/>
          </p:nvSpPr>
          <p:spPr bwMode="auto">
            <a:xfrm flipV="1">
              <a:off x="6794500" y="3886200"/>
              <a:ext cx="457200" cy="2368550"/>
            </a:xfrm>
            <a:custGeom>
              <a:avLst/>
              <a:gdLst>
                <a:gd name="T0" fmla="*/ 2147483647 w 334"/>
                <a:gd name="T1" fmla="*/ 2147483647 h 352"/>
                <a:gd name="T2" fmla="*/ 2147483647 w 334"/>
                <a:gd name="T3" fmla="*/ 2147483647 h 352"/>
                <a:gd name="T4" fmla="*/ 2147483647 w 334"/>
                <a:gd name="T5" fmla="*/ 0 h 352"/>
                <a:gd name="T6" fmla="*/ 0 w 334"/>
                <a:gd name="T7" fmla="*/ 0 h 352"/>
                <a:gd name="T8" fmla="*/ 0 60000 65536"/>
                <a:gd name="T9" fmla="*/ 0 60000 65536"/>
                <a:gd name="T10" fmla="*/ 0 60000 65536"/>
                <a:gd name="T11" fmla="*/ 0 60000 65536"/>
                <a:gd name="T12" fmla="*/ 0 w 334"/>
                <a:gd name="T13" fmla="*/ 0 h 352"/>
                <a:gd name="T14" fmla="*/ 334 w 334"/>
                <a:gd name="T15" fmla="*/ 352 h 352"/>
              </a:gdLst>
              <a:ahLst/>
              <a:cxnLst>
                <a:cxn ang="T8">
                  <a:pos x="T0" y="T1"/>
                </a:cxn>
                <a:cxn ang="T9">
                  <a:pos x="T2" y="T3"/>
                </a:cxn>
                <a:cxn ang="T10">
                  <a:pos x="T4" y="T5"/>
                </a:cxn>
                <a:cxn ang="T11">
                  <a:pos x="T6" y="T7"/>
                </a:cxn>
              </a:cxnLst>
              <a:rect l="T12" t="T13" r="T14" b="T15"/>
              <a:pathLst>
                <a:path w="334" h="352">
                  <a:moveTo>
                    <a:pt x="334" y="352"/>
                  </a:moveTo>
                  <a:lnTo>
                    <a:pt x="228" y="352"/>
                  </a:lnTo>
                  <a:lnTo>
                    <a:pt x="228" y="0"/>
                  </a:lnTo>
                  <a:lnTo>
                    <a:pt x="0" y="0"/>
                  </a:lnTo>
                </a:path>
              </a:pathLst>
            </a:custGeom>
            <a:noFill/>
            <a:ln w="25400" cap="rnd">
              <a:solidFill>
                <a:schemeClr val="tx2"/>
              </a:solidFill>
              <a:round/>
              <a:headEnd/>
              <a:tailEnd/>
            </a:ln>
          </p:spPr>
          <p:txBody>
            <a:bodyPr>
              <a:prstTxWarp prst="textNoShape">
                <a:avLst/>
              </a:prstTxWarp>
            </a:bodyPr>
            <a:lstStyle/>
            <a:p>
              <a:endParaRPr lang="en-US"/>
            </a:p>
          </p:txBody>
        </p:sp>
        <p:sp>
          <p:nvSpPr>
            <p:cNvPr id="31776" name="Freeform 7"/>
            <p:cNvSpPr>
              <a:spLocks/>
            </p:cNvSpPr>
            <p:nvPr/>
          </p:nvSpPr>
          <p:spPr bwMode="auto">
            <a:xfrm>
              <a:off x="6781799" y="2362200"/>
              <a:ext cx="485775" cy="1524000"/>
            </a:xfrm>
            <a:custGeom>
              <a:avLst/>
              <a:gdLst>
                <a:gd name="T0" fmla="*/ 2147483647 w 334"/>
                <a:gd name="T1" fmla="*/ 2147483647 h 352"/>
                <a:gd name="T2" fmla="*/ 2147483647 w 334"/>
                <a:gd name="T3" fmla="*/ 2147483647 h 352"/>
                <a:gd name="T4" fmla="*/ 2147483647 w 334"/>
                <a:gd name="T5" fmla="*/ 0 h 352"/>
                <a:gd name="T6" fmla="*/ 0 w 334"/>
                <a:gd name="T7" fmla="*/ 0 h 352"/>
                <a:gd name="T8" fmla="*/ 0 60000 65536"/>
                <a:gd name="T9" fmla="*/ 0 60000 65536"/>
                <a:gd name="T10" fmla="*/ 0 60000 65536"/>
                <a:gd name="T11" fmla="*/ 0 60000 65536"/>
                <a:gd name="T12" fmla="*/ 0 w 334"/>
                <a:gd name="T13" fmla="*/ 0 h 352"/>
                <a:gd name="T14" fmla="*/ 334 w 334"/>
                <a:gd name="T15" fmla="*/ 352 h 352"/>
              </a:gdLst>
              <a:ahLst/>
              <a:cxnLst>
                <a:cxn ang="T8">
                  <a:pos x="T0" y="T1"/>
                </a:cxn>
                <a:cxn ang="T9">
                  <a:pos x="T2" y="T3"/>
                </a:cxn>
                <a:cxn ang="T10">
                  <a:pos x="T4" y="T5"/>
                </a:cxn>
                <a:cxn ang="T11">
                  <a:pos x="T6" y="T7"/>
                </a:cxn>
              </a:cxnLst>
              <a:rect l="T12" t="T13" r="T14" b="T15"/>
              <a:pathLst>
                <a:path w="334" h="352">
                  <a:moveTo>
                    <a:pt x="334" y="352"/>
                  </a:moveTo>
                  <a:lnTo>
                    <a:pt x="228" y="352"/>
                  </a:lnTo>
                  <a:lnTo>
                    <a:pt x="228" y="0"/>
                  </a:lnTo>
                  <a:lnTo>
                    <a:pt x="0" y="0"/>
                  </a:lnTo>
                </a:path>
              </a:pathLst>
            </a:custGeom>
            <a:noFill/>
            <a:ln w="25400" cap="rnd">
              <a:solidFill>
                <a:schemeClr val="tx2"/>
              </a:solidFill>
              <a:round/>
              <a:headEnd/>
              <a:tailEnd/>
            </a:ln>
          </p:spPr>
          <p:txBody>
            <a:bodyPr>
              <a:prstTxWarp prst="textNoShape">
                <a:avLst/>
              </a:prstTxWarp>
            </a:bodyPr>
            <a:lstStyle/>
            <a:p>
              <a:endParaRPr lang="en-US"/>
            </a:p>
          </p:txBody>
        </p:sp>
      </p:grpSp>
      <p:grpSp>
        <p:nvGrpSpPr>
          <p:cNvPr id="3" name="Group 52"/>
          <p:cNvGrpSpPr>
            <a:grpSpLocks/>
          </p:cNvGrpSpPr>
          <p:nvPr/>
        </p:nvGrpSpPr>
        <p:grpSpPr bwMode="auto">
          <a:xfrm>
            <a:off x="2471738" y="1657350"/>
            <a:ext cx="2133600" cy="2571750"/>
            <a:chOff x="684441" y="1657350"/>
            <a:chExt cx="3920218" cy="2571751"/>
          </a:xfrm>
        </p:grpSpPr>
        <p:cxnSp>
          <p:nvCxnSpPr>
            <p:cNvPr id="31766" name="Straight Connector 38"/>
            <p:cNvCxnSpPr>
              <a:cxnSpLocks noChangeShapeType="1"/>
              <a:stCxn id="31747" idx="1"/>
            </p:cNvCxnSpPr>
            <p:nvPr/>
          </p:nvCxnSpPr>
          <p:spPr bwMode="auto">
            <a:xfrm rot="10800000">
              <a:off x="695326" y="1657350"/>
              <a:ext cx="3909333" cy="2722"/>
            </a:xfrm>
            <a:prstGeom prst="line">
              <a:avLst/>
            </a:prstGeom>
            <a:noFill/>
            <a:ln w="38100">
              <a:solidFill>
                <a:srgbClr val="7030A0"/>
              </a:solidFill>
              <a:round/>
              <a:headEnd/>
              <a:tailEnd/>
            </a:ln>
          </p:spPr>
        </p:cxnSp>
        <p:cxnSp>
          <p:nvCxnSpPr>
            <p:cNvPr id="31767" name="Straight Connector 46"/>
            <p:cNvCxnSpPr>
              <a:cxnSpLocks noChangeShapeType="1"/>
            </p:cNvCxnSpPr>
            <p:nvPr/>
          </p:nvCxnSpPr>
          <p:spPr bwMode="auto">
            <a:xfrm rot="10800000">
              <a:off x="684441" y="4226379"/>
              <a:ext cx="3909333" cy="2722"/>
            </a:xfrm>
            <a:prstGeom prst="line">
              <a:avLst/>
            </a:prstGeom>
            <a:noFill/>
            <a:ln w="38100">
              <a:solidFill>
                <a:srgbClr val="92D050"/>
              </a:solidFill>
              <a:round/>
              <a:headEnd/>
              <a:tailEnd/>
            </a:ln>
          </p:spPr>
        </p:cxnSp>
      </p:grpSp>
      <p:sp>
        <p:nvSpPr>
          <p:cNvPr id="31762" name="TextBox 47"/>
          <p:cNvSpPr txBox="1">
            <a:spLocks noChangeAspect="1"/>
          </p:cNvSpPr>
          <p:nvPr/>
        </p:nvSpPr>
        <p:spPr bwMode="auto">
          <a:xfrm>
            <a:off x="2427288" y="1120775"/>
            <a:ext cx="2106612" cy="461963"/>
          </a:xfrm>
          <a:prstGeom prst="rect">
            <a:avLst/>
          </a:prstGeom>
          <a:noFill/>
          <a:ln w="9525">
            <a:noFill/>
            <a:miter lim="800000"/>
            <a:headEnd/>
            <a:tailEnd/>
          </a:ln>
        </p:spPr>
        <p:txBody>
          <a:bodyPr>
            <a:prstTxWarp prst="textNoShape">
              <a:avLst/>
            </a:prstTxWarp>
            <a:spAutoFit/>
          </a:bodyPr>
          <a:lstStyle/>
          <a:p>
            <a:pPr>
              <a:buFontTx/>
              <a:buNone/>
            </a:pPr>
            <a:r>
              <a:rPr lang="zh-CN" altLang="en-US" sz="2400" dirty="0" smtClean="0"/>
              <a:t>新数据</a:t>
            </a:r>
            <a:endParaRPr lang="en-US" sz="2400" dirty="0"/>
          </a:p>
        </p:txBody>
      </p:sp>
      <p:sp>
        <p:nvSpPr>
          <p:cNvPr id="31763" name="TextBox 48"/>
          <p:cNvSpPr txBox="1">
            <a:spLocks noChangeAspect="1"/>
          </p:cNvSpPr>
          <p:nvPr/>
        </p:nvSpPr>
        <p:spPr bwMode="auto">
          <a:xfrm>
            <a:off x="2416175" y="3690938"/>
            <a:ext cx="2052638" cy="460375"/>
          </a:xfrm>
          <a:prstGeom prst="rect">
            <a:avLst/>
          </a:prstGeom>
          <a:noFill/>
          <a:ln w="9525">
            <a:noFill/>
            <a:miter lim="800000"/>
            <a:headEnd/>
            <a:tailEnd/>
          </a:ln>
        </p:spPr>
        <p:txBody>
          <a:bodyPr>
            <a:prstTxWarp prst="textNoShape">
              <a:avLst/>
            </a:prstTxWarp>
            <a:spAutoFit/>
          </a:bodyPr>
          <a:lstStyle/>
          <a:p>
            <a:pPr>
              <a:buFontTx/>
              <a:buNone/>
            </a:pPr>
            <a:r>
              <a:rPr lang="zh-CN" altLang="en-US" sz="2400" dirty="0" smtClean="0"/>
              <a:t>旧数据</a:t>
            </a:r>
            <a:endParaRPr lang="en-US" sz="2400" dirty="0"/>
          </a:p>
        </p:txBody>
      </p:sp>
      <p:sp>
        <p:nvSpPr>
          <p:cNvPr id="31764" name="TextBox 53"/>
          <p:cNvSpPr txBox="1">
            <a:spLocks noChangeAspect="1"/>
          </p:cNvSpPr>
          <p:nvPr/>
        </p:nvSpPr>
        <p:spPr bwMode="auto">
          <a:xfrm>
            <a:off x="2395538" y="1719263"/>
            <a:ext cx="2290762" cy="369887"/>
          </a:xfrm>
          <a:prstGeom prst="rect">
            <a:avLst/>
          </a:prstGeom>
          <a:noFill/>
          <a:ln w="9525">
            <a:noFill/>
            <a:miter lim="800000"/>
            <a:headEnd/>
            <a:tailEnd/>
          </a:ln>
        </p:spPr>
        <p:txBody>
          <a:bodyPr>
            <a:prstTxWarp prst="textNoShape">
              <a:avLst/>
            </a:prstTxWarp>
            <a:spAutoFit/>
          </a:bodyPr>
          <a:lstStyle/>
          <a:p>
            <a:pPr>
              <a:buFontTx/>
              <a:buNone/>
            </a:pPr>
            <a:r>
              <a:rPr lang="en-US" sz="1800"/>
              <a:t>SSD/SAS Diskpool</a:t>
            </a:r>
          </a:p>
        </p:txBody>
      </p:sp>
      <p:sp>
        <p:nvSpPr>
          <p:cNvPr id="31765" name="TextBox 54"/>
          <p:cNvSpPr txBox="1">
            <a:spLocks noChangeAspect="1"/>
          </p:cNvSpPr>
          <p:nvPr/>
        </p:nvSpPr>
        <p:spPr bwMode="auto">
          <a:xfrm>
            <a:off x="2405063" y="4289425"/>
            <a:ext cx="2117725" cy="368300"/>
          </a:xfrm>
          <a:prstGeom prst="rect">
            <a:avLst/>
          </a:prstGeom>
          <a:noFill/>
          <a:ln w="9525">
            <a:noFill/>
            <a:miter lim="800000"/>
            <a:headEnd/>
            <a:tailEnd/>
          </a:ln>
        </p:spPr>
        <p:txBody>
          <a:bodyPr>
            <a:prstTxWarp prst="textNoShape">
              <a:avLst/>
            </a:prstTxWarp>
            <a:spAutoFit/>
          </a:bodyPr>
          <a:lstStyle/>
          <a:p>
            <a:pPr>
              <a:buFontTx/>
              <a:buNone/>
            </a:pPr>
            <a:r>
              <a:rPr lang="en-US" sz="1800"/>
              <a:t>SATA Diskpool</a:t>
            </a:r>
          </a:p>
        </p:txBody>
      </p:sp>
    </p:spTree>
    <p:extLst>
      <p:ext uri="{BB962C8B-B14F-4D97-AF65-F5344CB8AC3E}">
        <p14:creationId xmlns="" xmlns:p14="http://schemas.microsoft.com/office/powerpoint/2010/main" val="160033391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96870" y="1295400"/>
            <a:ext cx="2331342" cy="4876800"/>
          </a:xfrm>
          <a:prstGeom prst="rect">
            <a:avLst/>
          </a:prstGeom>
          <a:gradFill>
            <a:gsLst>
              <a:gs pos="0">
                <a:schemeClr val="accent2">
                  <a:alpha val="0"/>
                </a:schemeClr>
              </a:gs>
              <a:gs pos="59000">
                <a:schemeClr val="accent2">
                  <a:alpha val="50000"/>
                </a:schemeClr>
              </a:gs>
              <a:gs pos="41000">
                <a:schemeClr val="accent2">
                  <a:alpha val="50000"/>
                </a:schemeClr>
              </a:gs>
              <a:gs pos="100000">
                <a:schemeClr val="accent2">
                  <a:alpha val="0"/>
                </a:schemeClr>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ndParaRPr>
          </a:p>
        </p:txBody>
      </p:sp>
      <p:sp>
        <p:nvSpPr>
          <p:cNvPr id="48" name="TextBox 47"/>
          <p:cNvSpPr txBox="1"/>
          <p:nvPr/>
        </p:nvSpPr>
        <p:spPr>
          <a:xfrm>
            <a:off x="760190" y="4347540"/>
            <a:ext cx="369332" cy="1473037"/>
          </a:xfrm>
          <a:prstGeom prst="rect">
            <a:avLst/>
          </a:prstGeom>
          <a:noFill/>
        </p:spPr>
        <p:txBody>
          <a:bodyPr vert="vert270" wrap="square" rtlCol="0">
            <a:spAutoFit/>
          </a:bodyPr>
          <a:lstStyle/>
          <a:p>
            <a:pPr algn="ctr"/>
            <a:r>
              <a:rPr lang="en-US" sz="1200" dirty="0" smtClean="0">
                <a:solidFill>
                  <a:srgbClr val="3892D0">
                    <a:lumMod val="50000"/>
                  </a:srgbClr>
                </a:solidFill>
                <a:latin typeface="MetaNormalLF-Roman"/>
              </a:rPr>
              <a:t>Storage</a:t>
            </a:r>
          </a:p>
        </p:txBody>
      </p:sp>
      <p:sp>
        <p:nvSpPr>
          <p:cNvPr id="49" name="TextBox 48"/>
          <p:cNvSpPr txBox="1"/>
          <p:nvPr/>
        </p:nvSpPr>
        <p:spPr>
          <a:xfrm>
            <a:off x="760190" y="1598666"/>
            <a:ext cx="369332" cy="2031325"/>
          </a:xfrm>
          <a:prstGeom prst="rect">
            <a:avLst/>
          </a:prstGeom>
          <a:noFill/>
        </p:spPr>
        <p:txBody>
          <a:bodyPr vert="vert270" wrap="square" rtlCol="0">
            <a:spAutoFit/>
          </a:bodyPr>
          <a:lstStyle/>
          <a:p>
            <a:pPr algn="ctr"/>
            <a:r>
              <a:rPr lang="en-US" altLang="zh-CN" sz="1200" dirty="0" err="1" smtClean="0">
                <a:solidFill>
                  <a:srgbClr val="3892D0">
                    <a:lumMod val="50000"/>
                  </a:srgbClr>
                </a:solidFill>
                <a:latin typeface="MetaNormalLF-Roman"/>
              </a:rPr>
              <a:t>MapReduce</a:t>
            </a:r>
            <a:r>
              <a:rPr lang="en-US" altLang="zh-CN" sz="1200" dirty="0" smtClean="0">
                <a:solidFill>
                  <a:srgbClr val="3892D0">
                    <a:lumMod val="50000"/>
                  </a:srgbClr>
                </a:solidFill>
                <a:latin typeface="MetaNormalLF-Roman"/>
              </a:rPr>
              <a:t> </a:t>
            </a:r>
            <a:r>
              <a:rPr lang="en-US" sz="1200" dirty="0" smtClean="0">
                <a:solidFill>
                  <a:srgbClr val="3892D0">
                    <a:lumMod val="50000"/>
                  </a:srgbClr>
                </a:solidFill>
                <a:latin typeface="MetaNormalLF-Roman"/>
              </a:rPr>
              <a:t>Compute</a:t>
            </a:r>
          </a:p>
        </p:txBody>
      </p:sp>
      <p:sp>
        <p:nvSpPr>
          <p:cNvPr id="2" name="Title 1"/>
          <p:cNvSpPr>
            <a:spLocks noGrp="1"/>
          </p:cNvSpPr>
          <p:nvPr>
            <p:ph type="title"/>
          </p:nvPr>
        </p:nvSpPr>
        <p:spPr>
          <a:xfrm>
            <a:off x="0" y="-76200"/>
            <a:ext cx="9144000" cy="920751"/>
          </a:xfrm>
        </p:spPr>
        <p:txBody>
          <a:bodyPr/>
          <a:lstStyle/>
          <a:p>
            <a:r>
              <a:rPr lang="zh-CN" altLang="en-US" sz="3200" dirty="0" smtClean="0"/>
              <a:t>业内唯一的内嵌</a:t>
            </a:r>
            <a:r>
              <a:rPr lang="en-US" altLang="zh-CN" sz="3200" dirty="0" smtClean="0"/>
              <a:t>HDFS</a:t>
            </a:r>
            <a:r>
              <a:rPr lang="zh-CN" altLang="en-US" sz="3200" dirty="0" smtClean="0"/>
              <a:t>的横向扩展存储解决方案</a:t>
            </a:r>
            <a:endParaRPr lang="en-US" sz="3200" dirty="0">
              <a:latin typeface="+mj-lt"/>
            </a:endParaRPr>
          </a:p>
        </p:txBody>
      </p:sp>
      <p:sp>
        <p:nvSpPr>
          <p:cNvPr id="4" name="Content Placeholder 3"/>
          <p:cNvSpPr>
            <a:spLocks noGrp="1"/>
          </p:cNvSpPr>
          <p:nvPr>
            <p:ph sz="quarter" idx="11"/>
          </p:nvPr>
        </p:nvSpPr>
        <p:spPr>
          <a:xfrm>
            <a:off x="3313615" y="1598666"/>
            <a:ext cx="5768472" cy="4344933"/>
          </a:xfrm>
        </p:spPr>
        <p:txBody>
          <a:bodyPr>
            <a:normAutofit/>
          </a:bodyPr>
          <a:lstStyle/>
          <a:p>
            <a:pPr>
              <a:spcBef>
                <a:spcPts val="600"/>
              </a:spcBef>
            </a:pPr>
            <a:r>
              <a:rPr lang="zh-CN" altLang="en-US" sz="2300" dirty="0" smtClean="0">
                <a:solidFill>
                  <a:schemeClr val="tx1"/>
                </a:solidFill>
                <a:latin typeface="+mn-ea"/>
                <a:cs typeface="Verdana"/>
              </a:rPr>
              <a:t>内嵌支持</a:t>
            </a:r>
            <a:r>
              <a:rPr lang="en-US" altLang="zh-CN" sz="2300" dirty="0" smtClean="0">
                <a:solidFill>
                  <a:schemeClr val="tx1"/>
                </a:solidFill>
                <a:latin typeface="+mn-ea"/>
                <a:cs typeface="Verdana"/>
              </a:rPr>
              <a:t>HDFS</a:t>
            </a:r>
          </a:p>
          <a:p>
            <a:pPr>
              <a:spcBef>
                <a:spcPts val="600"/>
              </a:spcBef>
            </a:pPr>
            <a:r>
              <a:rPr lang="zh-CN" altLang="en-US" sz="2300" dirty="0" smtClean="0">
                <a:solidFill>
                  <a:schemeClr val="tx1"/>
                </a:solidFill>
                <a:latin typeface="+mn-ea"/>
                <a:cs typeface="Verdana"/>
              </a:rPr>
              <a:t>管理简单</a:t>
            </a:r>
            <a:r>
              <a:rPr lang="en-US" sz="2300" dirty="0" smtClean="0">
                <a:solidFill>
                  <a:schemeClr val="tx1"/>
                </a:solidFill>
                <a:latin typeface="+mn-ea"/>
                <a:cs typeface="Verdana"/>
              </a:rPr>
              <a:t> </a:t>
            </a:r>
          </a:p>
          <a:p>
            <a:pPr>
              <a:spcBef>
                <a:spcPts val="600"/>
              </a:spcBef>
            </a:pPr>
            <a:endParaRPr lang="en-US" sz="2300" dirty="0" smtClean="0">
              <a:solidFill>
                <a:schemeClr val="tx1"/>
              </a:solidFill>
              <a:latin typeface="+mn-ea"/>
              <a:cs typeface="Verdana"/>
            </a:endParaRPr>
          </a:p>
        </p:txBody>
      </p:sp>
      <p:pic>
        <p:nvPicPr>
          <p:cNvPr id="25" name="Picture 24"/>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5624422"/>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26" name="Picture 25"/>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5357007"/>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27" name="Picture 26"/>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5088280"/>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28" name="Picture 27"/>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4820866"/>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29" name="Picture 28"/>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4542792"/>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sp>
        <p:nvSpPr>
          <p:cNvPr id="30" name="Can 29"/>
          <p:cNvSpPr/>
          <p:nvPr/>
        </p:nvSpPr>
        <p:spPr bwMode="auto">
          <a:xfrm>
            <a:off x="1132015" y="4343400"/>
            <a:ext cx="1710900" cy="1752600"/>
          </a:xfrm>
          <a:prstGeom prst="can">
            <a:avLst>
              <a:gd name="adj" fmla="val 10077"/>
            </a:avLst>
          </a:prstGeom>
          <a:gradFill>
            <a:gsLst>
              <a:gs pos="0">
                <a:schemeClr val="accent3">
                  <a:lumMod val="75000"/>
                  <a:alpha val="58000"/>
                </a:schemeClr>
              </a:gs>
              <a:gs pos="58000">
                <a:schemeClr val="tx2">
                  <a:alpha val="9000"/>
                </a:schemeClr>
              </a:gs>
              <a:gs pos="100000">
                <a:schemeClr val="accent1">
                  <a:alpha val="11000"/>
                </a:schemeClr>
              </a:gs>
            </a:gsLst>
          </a:gradFill>
          <a:ln>
            <a:solidFill>
              <a:schemeClr val="tx2"/>
            </a:solid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ndParaRPr>
          </a:p>
        </p:txBody>
      </p:sp>
      <p:pic>
        <p:nvPicPr>
          <p:cNvPr id="32" name="Picture 31" descr="101005_Greenplum_72dpi.png"/>
          <p:cNvPicPr>
            <a:picLocks noChangeAspect="1"/>
          </p:cNvPicPr>
          <p:nvPr/>
        </p:nvPicPr>
        <p:blipFill>
          <a:blip r:embed="rId4" cstate="print">
            <a:extLst>
              <a:ext uri="{28A0092B-C50C-407E-A947-70E740481C1C}">
                <a14:useLocalDpi xmlns="" xmlns:a14="http://schemas.microsoft.com/office/drawing/2010/main"/>
              </a:ext>
            </a:extLst>
          </a:blip>
          <a:srcRect/>
          <a:stretch>
            <a:fillRect/>
          </a:stretch>
        </p:blipFill>
        <p:spPr>
          <a:xfrm>
            <a:off x="1245229" y="1676400"/>
            <a:ext cx="1532803" cy="1963861"/>
          </a:xfrm>
          <a:prstGeom prst="rect">
            <a:avLst/>
          </a:prstGeom>
        </p:spPr>
      </p:pic>
      <p:sp>
        <p:nvSpPr>
          <p:cNvPr id="35" name="Can 34"/>
          <p:cNvSpPr/>
          <p:nvPr/>
        </p:nvSpPr>
        <p:spPr bwMode="auto">
          <a:xfrm>
            <a:off x="1143000" y="1327023"/>
            <a:ext cx="1710900" cy="2440306"/>
          </a:xfrm>
          <a:prstGeom prst="can">
            <a:avLst>
              <a:gd name="adj" fmla="val 10077"/>
            </a:avLst>
          </a:prstGeom>
          <a:gradFill>
            <a:gsLst>
              <a:gs pos="0">
                <a:schemeClr val="accent3">
                  <a:lumMod val="75000"/>
                  <a:alpha val="58000"/>
                </a:schemeClr>
              </a:gs>
              <a:gs pos="58000">
                <a:schemeClr val="tx2">
                  <a:alpha val="9000"/>
                </a:schemeClr>
              </a:gs>
              <a:gs pos="100000">
                <a:schemeClr val="accent1">
                  <a:alpha val="11000"/>
                </a:schemeClr>
              </a:gs>
            </a:gsLst>
          </a:gradFill>
          <a:ln>
            <a:solidFill>
              <a:schemeClr val="tx2"/>
            </a:solid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ndParaRPr>
          </a:p>
        </p:txBody>
      </p:sp>
      <p:sp>
        <p:nvSpPr>
          <p:cNvPr id="31" name="Trapezoid 30"/>
          <p:cNvSpPr/>
          <p:nvPr/>
        </p:nvSpPr>
        <p:spPr>
          <a:xfrm>
            <a:off x="1134412" y="4100830"/>
            <a:ext cx="1713266" cy="320040"/>
          </a:xfrm>
          <a:prstGeom prst="trapezoid">
            <a:avLst>
              <a:gd name="adj" fmla="val 72917"/>
            </a:avLst>
          </a:prstGeom>
          <a:pattFill prst="lgGrid">
            <a:fgClr>
              <a:schemeClr val="accent1"/>
            </a:fgClr>
            <a:bgClr>
              <a:schemeClr val="tx2">
                <a:lumMod val="20000"/>
                <a:lumOff val="80000"/>
              </a:schemeClr>
            </a:bgClr>
          </a:pattFill>
          <a:ln w="1270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FFFFFF"/>
                  </a:solidFill>
                </a:ln>
                <a:solidFill>
                  <a:srgbClr val="4D4D4D"/>
                </a:solidFill>
                <a:effectLst>
                  <a:outerShdw blurRad="127000" sx="102000" sy="102000" algn="ctr" rotWithShape="0">
                    <a:srgbClr val="FFFFFF"/>
                  </a:outerShdw>
                </a:effectLst>
              </a:rPr>
              <a:t>HDFS</a:t>
            </a:r>
            <a:endParaRPr lang="en-US" b="1" dirty="0">
              <a:ln>
                <a:solidFill>
                  <a:srgbClr val="FFFFFF"/>
                </a:solidFill>
              </a:ln>
              <a:solidFill>
                <a:srgbClr val="4D4D4D"/>
              </a:solidFill>
              <a:effectLst>
                <a:outerShdw blurRad="127000" sx="102000" sy="102000" algn="ctr" rotWithShape="0">
                  <a:srgbClr val="FFFFFF"/>
                </a:outerShdw>
              </a:effectLst>
            </a:endParaRPr>
          </a:p>
        </p:txBody>
      </p:sp>
      <p:grpSp>
        <p:nvGrpSpPr>
          <p:cNvPr id="3" name="Group 35"/>
          <p:cNvGrpSpPr/>
          <p:nvPr/>
        </p:nvGrpSpPr>
        <p:grpSpPr>
          <a:xfrm>
            <a:off x="1506955" y="3733800"/>
            <a:ext cx="993234" cy="694557"/>
            <a:chOff x="888906" y="3596181"/>
            <a:chExt cx="1119279" cy="335421"/>
          </a:xfrm>
        </p:grpSpPr>
        <p:sp>
          <p:nvSpPr>
            <p:cNvPr id="37" name="Up-Down Arrow 36"/>
            <p:cNvSpPr/>
            <p:nvPr/>
          </p:nvSpPr>
          <p:spPr>
            <a:xfrm>
              <a:off x="888906" y="3596181"/>
              <a:ext cx="223614" cy="335421"/>
            </a:xfrm>
            <a:prstGeom prst="upDownArrow">
              <a:avLst/>
            </a:prstGeom>
            <a:solidFill>
              <a:srgbClr val="FFFFFF">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ndParaRPr>
            </a:p>
          </p:txBody>
        </p:sp>
        <p:sp>
          <p:nvSpPr>
            <p:cNvPr id="38" name="Up-Down Arrow 37"/>
            <p:cNvSpPr/>
            <p:nvPr/>
          </p:nvSpPr>
          <p:spPr>
            <a:xfrm>
              <a:off x="1187461" y="3596181"/>
              <a:ext cx="223614" cy="335421"/>
            </a:xfrm>
            <a:prstGeom prst="upDownArrow">
              <a:avLst/>
            </a:prstGeom>
            <a:solidFill>
              <a:srgbClr val="FFFFFF">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ndParaRPr>
            </a:p>
          </p:txBody>
        </p:sp>
        <p:sp>
          <p:nvSpPr>
            <p:cNvPr id="39" name="Up-Down Arrow 38"/>
            <p:cNvSpPr/>
            <p:nvPr/>
          </p:nvSpPr>
          <p:spPr>
            <a:xfrm>
              <a:off x="1486016" y="3596181"/>
              <a:ext cx="223614" cy="335421"/>
            </a:xfrm>
            <a:prstGeom prst="upDownArrow">
              <a:avLst/>
            </a:prstGeom>
            <a:solidFill>
              <a:srgbClr val="FFFFFF">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ndParaRPr>
            </a:p>
          </p:txBody>
        </p:sp>
        <p:sp>
          <p:nvSpPr>
            <p:cNvPr id="40" name="Up-Down Arrow 39"/>
            <p:cNvSpPr/>
            <p:nvPr/>
          </p:nvSpPr>
          <p:spPr>
            <a:xfrm>
              <a:off x="1784571" y="3596181"/>
              <a:ext cx="223614" cy="335421"/>
            </a:xfrm>
            <a:prstGeom prst="upDownArrow">
              <a:avLst/>
            </a:prstGeom>
            <a:solidFill>
              <a:srgbClr val="FFFFFF">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ndParaRPr>
            </a:p>
          </p:txBody>
        </p:sp>
      </p:grpSp>
      <p:pic>
        <p:nvPicPr>
          <p:cNvPr id="7" name="Picture 6" descr="屏幕快照 2013-01-16 上午11.26.29.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498260" y="2492184"/>
            <a:ext cx="5645739" cy="3567105"/>
          </a:xfrm>
          <a:prstGeom prst="rect">
            <a:avLst/>
          </a:prstGeom>
        </p:spPr>
      </p:pic>
    </p:spTree>
    <p:extLst>
      <p:ext uri="{BB962C8B-B14F-4D97-AF65-F5344CB8AC3E}">
        <p14:creationId xmlns="" xmlns:p14="http://schemas.microsoft.com/office/powerpoint/2010/main" val="41832736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rumas\Desktop\Pictur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702"/>
            <a:ext cx="2296531" cy="655320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2514600" y="1694238"/>
            <a:ext cx="6262688" cy="1046440"/>
          </a:xfrm>
        </p:spPr>
        <p:txBody>
          <a:bodyPr/>
          <a:lstStyle/>
          <a:p>
            <a:pPr algn="ctr" defTabSz="914400">
              <a:spcBef>
                <a:spcPts val="2400"/>
              </a:spcBef>
              <a:spcAft>
                <a:spcPts val="600"/>
              </a:spcAft>
              <a:buNone/>
            </a:pPr>
            <a:r>
              <a:rPr lang="zh-CN" sz="3400" b="0" i="0" dirty="0">
                <a:solidFill>
                  <a:srgbClr val="3892D0"/>
                </a:solidFill>
                <a:latin typeface="Verdana"/>
                <a:ea typeface="SimHei" pitchFamily="2" charset="-122"/>
                <a:cs typeface="Verdana"/>
              </a:rPr>
              <a:t>大数据</a:t>
            </a:r>
            <a:r>
              <a:rPr lang="zh-CN" sz="3400" b="0" i="0" dirty="0" smtClean="0">
                <a:solidFill>
                  <a:srgbClr val="3892D0"/>
                </a:solidFill>
                <a:latin typeface="Verdana"/>
                <a:ea typeface="SimHei" pitchFamily="2" charset="-122"/>
                <a:cs typeface="Verdana"/>
              </a:rPr>
              <a:t>与分析</a:t>
            </a:r>
            <a:r>
              <a:rPr lang="zh-CN" altLang="en-US" sz="3400" b="0" i="0" dirty="0" smtClean="0">
                <a:solidFill>
                  <a:srgbClr val="3892D0"/>
                </a:solidFill>
                <a:latin typeface="Verdana"/>
                <a:ea typeface="SimHei" pitchFamily="2" charset="-122"/>
                <a:cs typeface="Verdana"/>
              </a:rPr>
              <a:t>：</a:t>
            </a:r>
            <a:r>
              <a:rPr lang="zh-CN" sz="3400" b="0" i="0" dirty="0" smtClean="0">
                <a:solidFill>
                  <a:srgbClr val="3892D0"/>
                </a:solidFill>
                <a:latin typeface="Verdana"/>
                <a:ea typeface="SimHei" pitchFamily="2" charset="-122"/>
                <a:cs typeface="Verdana"/>
              </a:rPr>
              <a:t>EMC </a:t>
            </a:r>
            <a:r>
              <a:rPr lang="zh-CN" sz="3400" b="0" i="0" dirty="0">
                <a:solidFill>
                  <a:srgbClr val="3892D0"/>
                </a:solidFill>
                <a:latin typeface="Verdana"/>
                <a:ea typeface="SimHei" pitchFamily="2" charset="-122"/>
                <a:cs typeface="Verdana"/>
              </a:rPr>
              <a:t/>
            </a:r>
            <a:br>
              <a:rPr lang="zh-CN" sz="3400" b="0" i="0" dirty="0">
                <a:solidFill>
                  <a:srgbClr val="3892D0"/>
                </a:solidFill>
                <a:latin typeface="Verdana"/>
                <a:ea typeface="SimHei" pitchFamily="2" charset="-122"/>
                <a:cs typeface="Verdana"/>
              </a:rPr>
            </a:br>
            <a:r>
              <a:rPr lang="zh-CN" sz="3400" b="0" i="0" dirty="0">
                <a:solidFill>
                  <a:srgbClr val="3892D0"/>
                </a:solidFill>
                <a:latin typeface="Verdana"/>
                <a:ea typeface="SimHei" pitchFamily="2" charset="-122"/>
                <a:cs typeface="Verdana"/>
              </a:rPr>
              <a:t>Hadoop 解决方案蕴含巨大商机</a:t>
            </a:r>
            <a:endParaRPr lang="en-US" sz="3400" dirty="0">
              <a:latin typeface="SimHei" pitchFamily="2" charset="-122"/>
              <a:ea typeface="SimHei" pitchFamily="2" charset="-122"/>
              <a:cs typeface="Verdana" pitchFamily="34" charset="0"/>
            </a:endParaRPr>
          </a:p>
        </p:txBody>
      </p:sp>
      <p:sp>
        <p:nvSpPr>
          <p:cNvPr id="11" name="Subtitle 10"/>
          <p:cNvSpPr>
            <a:spLocks noGrp="1"/>
          </p:cNvSpPr>
          <p:nvPr>
            <p:ph type="subTitle" idx="1"/>
          </p:nvPr>
        </p:nvSpPr>
        <p:spPr>
          <a:xfrm>
            <a:off x="2743200" y="3733800"/>
            <a:ext cx="6048375" cy="800219"/>
          </a:xfrm>
        </p:spPr>
        <p:txBody>
          <a:bodyPr/>
          <a:lstStyle/>
          <a:p>
            <a:pPr marL="0" indent="0" algn="l">
              <a:spcBef>
                <a:spcPts val="0"/>
              </a:spcBef>
              <a:buNone/>
            </a:pPr>
            <a:r>
              <a:rPr lang="zh-CN" sz="2800" b="0" i="0">
                <a:solidFill>
                  <a:srgbClr val="000000"/>
                </a:solidFill>
                <a:latin typeface="Verdana"/>
                <a:ea typeface="SimHei" pitchFamily="2" charset="-122"/>
                <a:cs typeface="Verdana"/>
              </a:rPr>
              <a:t>充分发掘大数据的价值</a:t>
            </a:r>
            <a:endParaRPr lang="en-US" sz="2800" dirty="0">
              <a:solidFill>
                <a:schemeClr val="tx1"/>
              </a:solidFill>
              <a:latin typeface="SimHei" pitchFamily="2" charset="-122"/>
              <a:ea typeface="SimHei" pitchFamily="2" charset="-122"/>
              <a:cs typeface="Verdana" pitchFamily="34" charset="0"/>
            </a:endParaRPr>
          </a:p>
          <a:p>
            <a:pPr marL="0" indent="0" algn="l">
              <a:spcBef>
                <a:spcPts val="0"/>
              </a:spcBef>
              <a:buNone/>
            </a:pPr>
            <a:endParaRPr lang="en-US" dirty="0" smtClean="0">
              <a:solidFill>
                <a:schemeClr val="tx1"/>
              </a:solidFill>
              <a:latin typeface="SimHei" pitchFamily="2" charset="-122"/>
              <a:ea typeface="SimHei" pitchFamily="2" charset="-122"/>
              <a:cs typeface="Verdana" pitchFamily="34" charset="0"/>
            </a:endParaRPr>
          </a:p>
        </p:txBody>
      </p:sp>
      <p:sp>
        <p:nvSpPr>
          <p:cNvPr id="7" name="Rectangle 6"/>
          <p:cNvSpPr/>
          <p:nvPr/>
        </p:nvSpPr>
        <p:spPr>
          <a:xfrm rot="16200000">
            <a:off x="-1882859" y="1806659"/>
            <a:ext cx="6280319" cy="2666998"/>
          </a:xfrm>
          <a:prstGeom prst="rect">
            <a:avLst/>
          </a:prstGeom>
          <a:gradFill>
            <a:gsLst>
              <a:gs pos="0">
                <a:schemeClr val="bg1">
                  <a:alpha val="0"/>
                </a:schemeClr>
              </a:gs>
              <a:gs pos="84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a typeface="SimHei" pitchFamily="2" charset="-122"/>
            </a:endParaRPr>
          </a:p>
        </p:txBody>
      </p:sp>
      <p:sp>
        <p:nvSpPr>
          <p:cNvPr id="9" name="Rectangle 8"/>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etaNormalLF-Roman"/>
              <a:ea typeface="SimHei" pitchFamily="2" charset="-122"/>
            </a:endParaRPr>
          </a:p>
        </p:txBody>
      </p:sp>
      <p:pic>
        <p:nvPicPr>
          <p:cNvPr id="10" name="Picture 9" descr="EMC logo white-lg.png"/>
          <p:cNvPicPr>
            <a:picLocks noChangeAspect="1"/>
          </p:cNvPicPr>
          <p:nvPr/>
        </p:nvPicPr>
        <p:blipFill>
          <a:blip r:embed="rId4" cstate="screen"/>
          <a:srcRect/>
          <a:stretch>
            <a:fillRect/>
          </a:stretch>
        </p:blipFill>
        <p:spPr bwMode="gray">
          <a:xfrm>
            <a:off x="7848600" y="6280319"/>
            <a:ext cx="928688" cy="292447"/>
          </a:xfrm>
          <a:prstGeom prst="rect">
            <a:avLst/>
          </a:prstGeom>
        </p:spPr>
      </p:pic>
    </p:spTree>
    <p:extLst>
      <p:ext uri="{BB962C8B-B14F-4D97-AF65-F5344CB8AC3E}">
        <p14:creationId xmlns="" xmlns:p14="http://schemas.microsoft.com/office/powerpoint/2010/main" val="102525887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438400" y="495300"/>
            <a:ext cx="1060804" cy="530064"/>
            <a:chOff x="2751513" y="-323166"/>
            <a:chExt cx="1074246" cy="644743"/>
          </a:xfrm>
        </p:grpSpPr>
        <p:sp>
          <p:nvSpPr>
            <p:cNvPr id="74" name="Rounded Rectangular Callout 73"/>
            <p:cNvSpPr/>
            <p:nvPr/>
          </p:nvSpPr>
          <p:spPr>
            <a:xfrm>
              <a:off x="2751513" y="-321577"/>
              <a:ext cx="958218" cy="643154"/>
            </a:xfrm>
            <a:prstGeom prst="wedgeRoundRectCallout">
              <a:avLst>
                <a:gd name="adj1" fmla="val 21167"/>
                <a:gd name="adj2" fmla="val 74440"/>
                <a:gd name="adj3" fmla="val 16667"/>
              </a:avLst>
            </a:prstGeom>
            <a:solidFill>
              <a:srgbClr val="005596">
                <a:alpha val="65000"/>
              </a:srgbClr>
            </a:solidFill>
            <a:ln w="12700" cap="flat" cmpd="sng" algn="ctr">
              <a:solidFill>
                <a:schemeClr val="tx2"/>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78" name="Rectangle 77"/>
            <p:cNvSpPr/>
            <p:nvPr/>
          </p:nvSpPr>
          <p:spPr>
            <a:xfrm>
              <a:off x="2908041" y="-323166"/>
              <a:ext cx="917718" cy="636417"/>
            </a:xfrm>
            <a:prstGeom prst="rect">
              <a:avLst/>
            </a:prstGeom>
          </p:spPr>
          <p:txBody>
            <a:bodyPr wrap="square">
              <a:spAutoFit/>
            </a:bodyPr>
            <a:lstStyle/>
            <a:p>
              <a:pPr algn="l" defTabSz="914400">
                <a:buNone/>
              </a:pPr>
              <a:r>
                <a:rPr lang="zh-CN" sz="2800" b="0" i="0">
                  <a:solidFill>
                    <a:srgbClr val="42BBFF"/>
                  </a:solidFill>
                  <a:latin typeface="Verdana"/>
                  <a:ea typeface="SimHei" pitchFamily="2" charset="-122"/>
                  <a:cs typeface="+mn-cs"/>
                </a:rPr>
                <a:t>!!!</a:t>
              </a:r>
            </a:p>
          </p:txBody>
        </p:sp>
      </p:grpSp>
      <p:grpSp>
        <p:nvGrpSpPr>
          <p:cNvPr id="3" name="Group 18"/>
          <p:cNvGrpSpPr>
            <a:grpSpLocks/>
          </p:cNvGrpSpPr>
          <p:nvPr/>
        </p:nvGrpSpPr>
        <p:grpSpPr bwMode="auto">
          <a:xfrm>
            <a:off x="4711700" y="4673600"/>
            <a:ext cx="1046491" cy="583593"/>
            <a:chOff x="4083193" y="3937445"/>
            <a:chExt cx="1060743" cy="710698"/>
          </a:xfrm>
        </p:grpSpPr>
        <p:sp>
          <p:nvSpPr>
            <p:cNvPr id="83" name="Rounded Rectangular Callout 82"/>
            <p:cNvSpPr/>
            <p:nvPr/>
          </p:nvSpPr>
          <p:spPr>
            <a:xfrm>
              <a:off x="4083193" y="3937445"/>
              <a:ext cx="1060743" cy="710698"/>
            </a:xfrm>
            <a:prstGeom prst="wedgeRoundRectCallout">
              <a:avLst>
                <a:gd name="adj1" fmla="val 21167"/>
                <a:gd name="adj2" fmla="val 74440"/>
                <a:gd name="adj3" fmla="val 16667"/>
              </a:avLst>
            </a:prstGeom>
            <a:solidFill>
              <a:srgbClr val="005596">
                <a:alpha val="65000"/>
              </a:srgbClr>
            </a:solidFill>
            <a:ln w="12700" cap="flat" cmpd="sng" algn="ctr">
              <a:solidFill>
                <a:srgbClr val="007DC3"/>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84" name="Rectangle 83"/>
            <p:cNvSpPr/>
            <p:nvPr/>
          </p:nvSpPr>
          <p:spPr>
            <a:xfrm>
              <a:off x="4324560" y="3969244"/>
              <a:ext cx="569618" cy="637175"/>
            </a:xfrm>
            <a:prstGeom prst="rect">
              <a:avLst/>
            </a:prstGeom>
          </p:spPr>
          <p:txBody>
            <a:bodyPr wrap="square">
              <a:spAutoFit/>
            </a:bodyPr>
            <a:lstStyle/>
            <a:p>
              <a:pPr algn="l" defTabSz="914400">
                <a:buNone/>
              </a:pPr>
              <a:r>
                <a:rPr lang="zh-CN" sz="2800" b="0" i="0">
                  <a:solidFill>
                    <a:srgbClr val="2C95DD">
                      <a:lumMod val="40000"/>
                      <a:lumOff val="60000"/>
                    </a:srgbClr>
                  </a:solidFill>
                  <a:latin typeface="MetaMediumLF-Roman"/>
                  <a:ea typeface="SimHei" pitchFamily="2" charset="-122"/>
                  <a:cs typeface="+mn-cs"/>
                </a:rPr>
                <a:t>!!!</a:t>
              </a:r>
            </a:p>
          </p:txBody>
        </p:sp>
      </p:grpSp>
      <p:grpSp>
        <p:nvGrpSpPr>
          <p:cNvPr id="4" name="Group 21"/>
          <p:cNvGrpSpPr>
            <a:grpSpLocks/>
          </p:cNvGrpSpPr>
          <p:nvPr/>
        </p:nvGrpSpPr>
        <p:grpSpPr bwMode="auto">
          <a:xfrm>
            <a:off x="2171700" y="2844800"/>
            <a:ext cx="756669" cy="423007"/>
            <a:chOff x="3102783" y="2380643"/>
            <a:chExt cx="767945" cy="514523"/>
          </a:xfrm>
        </p:grpSpPr>
        <p:sp>
          <p:nvSpPr>
            <p:cNvPr id="86" name="Rounded Rectangular Callout 85"/>
            <p:cNvSpPr/>
            <p:nvPr/>
          </p:nvSpPr>
          <p:spPr>
            <a:xfrm>
              <a:off x="3102783" y="2380643"/>
              <a:ext cx="767945" cy="514523"/>
            </a:xfrm>
            <a:prstGeom prst="wedgeRoundRectCallout">
              <a:avLst>
                <a:gd name="adj1" fmla="val -20833"/>
                <a:gd name="adj2" fmla="val 73694"/>
                <a:gd name="adj3" fmla="val 16667"/>
              </a:avLst>
            </a:prstGeom>
            <a:gradFill flip="none" rotWithShape="1">
              <a:gsLst>
                <a:gs pos="0">
                  <a:srgbClr val="005596">
                    <a:alpha val="65000"/>
                  </a:srgbClr>
                </a:gs>
                <a:gs pos="100000">
                  <a:schemeClr val="tx2"/>
                </a:gs>
              </a:gsLst>
              <a:lin ang="13500000" scaled="1"/>
              <a:tileRect/>
            </a:gradFill>
            <a:ln w="12700" cap="flat" cmpd="sng" algn="ctr">
              <a:solidFill>
                <a:srgbClr val="E4E4E4"/>
              </a:solidFill>
              <a:prstDash val="solid"/>
            </a:ln>
            <a:effectLst/>
          </p:spPr>
          <p:txBody>
            <a:bodyPr anchor="ctr"/>
            <a:lstStyle/>
            <a:p>
              <a:pPr algn="ctr">
                <a:defRPr/>
              </a:pPr>
              <a:endParaRPr lang="en-US" sz="1600" kern="0" dirty="0">
                <a:solidFill>
                  <a:srgbClr val="FFFFFF"/>
                </a:solidFill>
                <a:latin typeface="MetaNormalLF-Roman"/>
                <a:ea typeface="SimHei" pitchFamily="2" charset="-122"/>
              </a:endParaRPr>
            </a:p>
          </p:txBody>
        </p:sp>
        <p:sp>
          <p:nvSpPr>
            <p:cNvPr id="87" name="Rectangle 86"/>
            <p:cNvSpPr/>
            <p:nvPr/>
          </p:nvSpPr>
          <p:spPr>
            <a:xfrm>
              <a:off x="3284037" y="2439400"/>
              <a:ext cx="399056" cy="411799"/>
            </a:xfrm>
            <a:prstGeom prst="rect">
              <a:avLst/>
            </a:prstGeom>
          </p:spPr>
          <p:txBody>
            <a:bodyPr wrap="square">
              <a:spAutoFit/>
            </a:bodyPr>
            <a:lstStyle/>
            <a:p>
              <a:pPr algn="l" defTabSz="914400">
                <a:buNone/>
              </a:pPr>
              <a:r>
                <a:rPr lang="zh-CN" sz="1600" b="0" i="0">
                  <a:solidFill>
                    <a:srgbClr val="2C95DD">
                      <a:lumMod val="40000"/>
                      <a:lumOff val="60000"/>
                    </a:srgbClr>
                  </a:solidFill>
                  <a:latin typeface="MetaMediumLF-Roman"/>
                  <a:ea typeface="SimHei" pitchFamily="2" charset="-122"/>
                  <a:cs typeface="+mn-cs"/>
                </a:rPr>
                <a:t>!!!</a:t>
              </a:r>
            </a:p>
          </p:txBody>
        </p:sp>
      </p:grpSp>
      <p:sp>
        <p:nvSpPr>
          <p:cNvPr id="88" name="Rounded Rectangular Callout 87"/>
          <p:cNvSpPr/>
          <p:nvPr/>
        </p:nvSpPr>
        <p:spPr>
          <a:xfrm>
            <a:off x="7962781" y="4433047"/>
            <a:ext cx="1181219" cy="660622"/>
          </a:xfrm>
          <a:prstGeom prst="wedgeRoundRectCallout">
            <a:avLst>
              <a:gd name="adj1" fmla="val 21167"/>
              <a:gd name="adj2" fmla="val 80207"/>
              <a:gd name="adj3" fmla="val 16667"/>
            </a:avLst>
          </a:prstGeom>
          <a:solidFill>
            <a:srgbClr val="88BEE3">
              <a:alpha val="65000"/>
            </a:srgbClr>
          </a:solidFill>
          <a:ln w="12700" cap="flat" cmpd="sng" algn="ctr">
            <a:solidFill>
              <a:srgbClr val="007DC3"/>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grpSp>
        <p:nvGrpSpPr>
          <p:cNvPr id="5" name="Group 25"/>
          <p:cNvGrpSpPr>
            <a:grpSpLocks/>
          </p:cNvGrpSpPr>
          <p:nvPr/>
        </p:nvGrpSpPr>
        <p:grpSpPr bwMode="auto">
          <a:xfrm>
            <a:off x="824330" y="4551850"/>
            <a:ext cx="1593381" cy="823820"/>
            <a:chOff x="991684" y="4249891"/>
            <a:chExt cx="1615931" cy="1001674"/>
          </a:xfrm>
        </p:grpSpPr>
        <p:sp>
          <p:nvSpPr>
            <p:cNvPr id="90" name="Rounded Rectangular Callout 89"/>
            <p:cNvSpPr/>
            <p:nvPr/>
          </p:nvSpPr>
          <p:spPr>
            <a:xfrm>
              <a:off x="991684" y="4249891"/>
              <a:ext cx="1495036" cy="1001674"/>
            </a:xfrm>
            <a:prstGeom prst="wedgeRoundRectCallout">
              <a:avLst>
                <a:gd name="adj1" fmla="val -20833"/>
                <a:gd name="adj2" fmla="val 73694"/>
                <a:gd name="adj3" fmla="val 16667"/>
              </a:avLst>
            </a:prstGeom>
            <a:solidFill>
              <a:schemeClr val="bg1">
                <a:lumMod val="50000"/>
              </a:schemeClr>
            </a:solidFill>
            <a:ln w="12700" cap="flat" cmpd="sng" algn="ctr">
              <a:solidFill>
                <a:schemeClr val="accent1"/>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91" name="Rectangle 90"/>
            <p:cNvSpPr/>
            <p:nvPr/>
          </p:nvSpPr>
          <p:spPr>
            <a:xfrm>
              <a:off x="1337859" y="4286403"/>
              <a:ext cx="1269756" cy="860711"/>
            </a:xfrm>
            <a:prstGeom prst="rect">
              <a:avLst/>
            </a:prstGeom>
          </p:spPr>
          <p:txBody>
            <a:bodyPr wrap="square">
              <a:spAutoFit/>
            </a:bodyPr>
            <a:lstStyle/>
            <a:p>
              <a:pPr algn="l" defTabSz="914400">
                <a:buNone/>
              </a:pPr>
              <a:r>
                <a:rPr lang="zh-CN" sz="4000" b="0" i="0">
                  <a:solidFill>
                    <a:srgbClr val="FFFFFF"/>
                  </a:solidFill>
                  <a:latin typeface="Verdana"/>
                  <a:ea typeface="SimHei" pitchFamily="2" charset="-122"/>
                  <a:cs typeface="+mn-cs"/>
                </a:rPr>
                <a:t>!!!</a:t>
              </a:r>
            </a:p>
          </p:txBody>
        </p:sp>
      </p:grpSp>
      <p:grpSp>
        <p:nvGrpSpPr>
          <p:cNvPr id="6" name="Group 28"/>
          <p:cNvGrpSpPr>
            <a:grpSpLocks/>
          </p:cNvGrpSpPr>
          <p:nvPr/>
        </p:nvGrpSpPr>
        <p:grpSpPr bwMode="auto">
          <a:xfrm>
            <a:off x="117792" y="3848146"/>
            <a:ext cx="1181219" cy="660622"/>
            <a:chOff x="-232458" y="3393866"/>
            <a:chExt cx="1198342" cy="802889"/>
          </a:xfrm>
        </p:grpSpPr>
        <p:sp>
          <p:nvSpPr>
            <p:cNvPr id="93" name="Rounded Rectangular Callout 92"/>
            <p:cNvSpPr/>
            <p:nvPr/>
          </p:nvSpPr>
          <p:spPr>
            <a:xfrm>
              <a:off x="-232458" y="3393866"/>
              <a:ext cx="1198342" cy="802889"/>
            </a:xfrm>
            <a:prstGeom prst="wedgeRoundRectCallout">
              <a:avLst>
                <a:gd name="adj1" fmla="val 21167"/>
                <a:gd name="adj2" fmla="val 74440"/>
                <a:gd name="adj3" fmla="val 16667"/>
              </a:avLst>
            </a:prstGeom>
            <a:solidFill>
              <a:schemeClr val="tx2">
                <a:lumMod val="60000"/>
                <a:lumOff val="40000"/>
              </a:schemeClr>
            </a:solidFill>
            <a:ln w="12700" cap="flat" cmpd="sng" algn="ctr">
              <a:solidFill>
                <a:schemeClr val="tx2"/>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9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4060" t="8240" r="2509" b="9634"/>
            <a:stretch>
              <a:fillRect/>
            </a:stretch>
          </p:blipFill>
          <p:spPr bwMode="auto">
            <a:xfrm>
              <a:off x="-126739" y="3563022"/>
              <a:ext cx="963323" cy="4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31"/>
          <p:cNvGrpSpPr>
            <a:grpSpLocks/>
          </p:cNvGrpSpPr>
          <p:nvPr/>
        </p:nvGrpSpPr>
        <p:grpSpPr bwMode="auto">
          <a:xfrm>
            <a:off x="7886580" y="1947226"/>
            <a:ext cx="1181220" cy="659316"/>
            <a:chOff x="8147954" y="1081667"/>
            <a:chExt cx="1198343" cy="802889"/>
          </a:xfrm>
        </p:grpSpPr>
        <p:sp>
          <p:nvSpPr>
            <p:cNvPr id="96" name="Rounded Rectangular Callout 95"/>
            <p:cNvSpPr/>
            <p:nvPr/>
          </p:nvSpPr>
          <p:spPr>
            <a:xfrm>
              <a:off x="8147954" y="1081667"/>
              <a:ext cx="1198342" cy="802889"/>
            </a:xfrm>
            <a:prstGeom prst="wedgeRoundRectCallout">
              <a:avLst>
                <a:gd name="adj1" fmla="val 21167"/>
                <a:gd name="adj2" fmla="val 74440"/>
                <a:gd name="adj3" fmla="val 16667"/>
              </a:avLst>
            </a:prstGeom>
            <a:solidFill>
              <a:srgbClr val="A6A6A6"/>
            </a:solidFill>
            <a:ln w="12700" cap="flat" cmpd="sng" algn="ctr">
              <a:noFill/>
              <a:prstDash val="solid"/>
            </a:ln>
            <a:effectLst/>
          </p:spPr>
          <p:txBody>
            <a:bodyPr anchor="ctr"/>
            <a:lstStyle/>
            <a:p>
              <a:pPr algn="ctr">
                <a:defRPr/>
              </a:pPr>
              <a:endParaRPr lang="en-US" kern="0" dirty="0">
                <a:solidFill>
                  <a:srgbClr val="FFFFFF"/>
                </a:solidFill>
                <a:ea typeface="SimHei" pitchFamily="2" charset="-122"/>
              </a:endParaRPr>
            </a:p>
          </p:txBody>
        </p:sp>
        <p:sp>
          <p:nvSpPr>
            <p:cNvPr id="97" name="Rectangle 96"/>
            <p:cNvSpPr/>
            <p:nvPr/>
          </p:nvSpPr>
          <p:spPr>
            <a:xfrm>
              <a:off x="8449923" y="1156391"/>
              <a:ext cx="896374" cy="637157"/>
            </a:xfrm>
            <a:prstGeom prst="rect">
              <a:avLst/>
            </a:prstGeom>
          </p:spPr>
          <p:txBody>
            <a:bodyPr wrap="square">
              <a:spAutoFit/>
            </a:bodyPr>
            <a:lstStyle/>
            <a:p>
              <a:pPr algn="l" defTabSz="914400">
                <a:buNone/>
              </a:pPr>
              <a:r>
                <a:rPr lang="zh-CN" sz="2800" b="0" i="0">
                  <a:solidFill>
                    <a:srgbClr val="FFFFFF"/>
                  </a:solidFill>
                  <a:latin typeface="Verdana"/>
                  <a:ea typeface="SimHei" pitchFamily="2" charset="-122"/>
                  <a:cs typeface="+mn-cs"/>
                </a:rPr>
                <a:t>!!!</a:t>
              </a:r>
            </a:p>
          </p:txBody>
        </p:sp>
      </p:grpSp>
      <p:grpSp>
        <p:nvGrpSpPr>
          <p:cNvPr id="8" name="Group 34"/>
          <p:cNvGrpSpPr>
            <a:grpSpLocks/>
          </p:cNvGrpSpPr>
          <p:nvPr/>
        </p:nvGrpSpPr>
        <p:grpSpPr bwMode="auto">
          <a:xfrm>
            <a:off x="1257451" y="3376240"/>
            <a:ext cx="1639767" cy="916359"/>
            <a:chOff x="1456564" y="2680999"/>
            <a:chExt cx="1495036" cy="1001674"/>
          </a:xfrm>
        </p:grpSpPr>
        <p:sp>
          <p:nvSpPr>
            <p:cNvPr id="99" name="Rounded Rectangular Callout 98"/>
            <p:cNvSpPr/>
            <p:nvPr/>
          </p:nvSpPr>
          <p:spPr>
            <a:xfrm>
              <a:off x="1456564" y="2680999"/>
              <a:ext cx="1495036" cy="1001674"/>
            </a:xfrm>
            <a:prstGeom prst="wedgeRoundRectCallout">
              <a:avLst>
                <a:gd name="adj1" fmla="val -20833"/>
                <a:gd name="adj2" fmla="val 73694"/>
                <a:gd name="adj3" fmla="val 16667"/>
              </a:avLst>
            </a:prstGeom>
            <a:gradFill flip="none" rotWithShape="1">
              <a:gsLst>
                <a:gs pos="0">
                  <a:schemeClr val="tx2">
                    <a:alpha val="65000"/>
                  </a:schemeClr>
                </a:gs>
                <a:gs pos="100000">
                  <a:srgbClr val="FFFFFF"/>
                </a:gs>
              </a:gsLst>
              <a:lin ang="13500000" scaled="1"/>
              <a:tileRect/>
            </a:gradFill>
            <a:ln w="12700" cap="flat" cmpd="sng" algn="ctr">
              <a:solidFill>
                <a:srgbClr val="E4E4E4"/>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00" name="Picture 2" descr="\\MV-FS\Projects\EMC\11-0442 EMC World Super Sessions\Big Data, Big Opportunity (Richard Snee and Sam Grocott for Yara and Patel)\art\logos\forbes-logo.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603774" y="2972648"/>
              <a:ext cx="1191555" cy="39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37"/>
          <p:cNvGrpSpPr>
            <a:grpSpLocks/>
          </p:cNvGrpSpPr>
          <p:nvPr/>
        </p:nvGrpSpPr>
        <p:grpSpPr bwMode="auto">
          <a:xfrm>
            <a:off x="5806524" y="1817732"/>
            <a:ext cx="1405243" cy="784652"/>
            <a:chOff x="6131695" y="1141614"/>
            <a:chExt cx="1423951" cy="954047"/>
          </a:xfrm>
        </p:grpSpPr>
        <p:sp>
          <p:nvSpPr>
            <p:cNvPr id="102" name="Rounded Rectangular Callout 101"/>
            <p:cNvSpPr/>
            <p:nvPr/>
          </p:nvSpPr>
          <p:spPr>
            <a:xfrm>
              <a:off x="6131695" y="1141614"/>
              <a:ext cx="1423951" cy="954047"/>
            </a:xfrm>
            <a:prstGeom prst="wedgeRoundRectCallout">
              <a:avLst>
                <a:gd name="adj1" fmla="val -20833"/>
                <a:gd name="adj2" fmla="val 73694"/>
                <a:gd name="adj3" fmla="val 16667"/>
              </a:avLst>
            </a:prstGeom>
            <a:gradFill flip="none" rotWithShape="1">
              <a:gsLst>
                <a:gs pos="0">
                  <a:schemeClr val="tx2">
                    <a:alpha val="35000"/>
                  </a:schemeClr>
                </a:gs>
                <a:gs pos="100000">
                  <a:schemeClr val="accent1">
                    <a:lumMod val="40000"/>
                    <a:lumOff val="60000"/>
                  </a:schemeClr>
                </a:gs>
              </a:gsLst>
              <a:lin ang="13500000" scaled="1"/>
              <a:tileRect/>
            </a:gradFill>
            <a:ln w="12700" cap="flat" cmpd="sng" algn="ctr">
              <a:solidFill>
                <a:srgbClr val="E4E4E4"/>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03"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l="15141" t="-50992" b="-33861"/>
            <a:stretch>
              <a:fillRect/>
            </a:stretch>
          </p:blipFill>
          <p:spPr bwMode="auto">
            <a:xfrm>
              <a:off x="6220691" y="1526446"/>
              <a:ext cx="1234439" cy="22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 name="Group 40"/>
          <p:cNvGrpSpPr>
            <a:grpSpLocks/>
          </p:cNvGrpSpPr>
          <p:nvPr/>
        </p:nvGrpSpPr>
        <p:grpSpPr bwMode="auto">
          <a:xfrm>
            <a:off x="6888650" y="978955"/>
            <a:ext cx="1984228" cy="1108578"/>
            <a:chOff x="7136769" y="152398"/>
            <a:chExt cx="2010524" cy="1347054"/>
          </a:xfrm>
        </p:grpSpPr>
        <p:sp>
          <p:nvSpPr>
            <p:cNvPr id="105" name="Rounded Rectangular Callout 104"/>
            <p:cNvSpPr/>
            <p:nvPr/>
          </p:nvSpPr>
          <p:spPr>
            <a:xfrm>
              <a:off x="7136769" y="152398"/>
              <a:ext cx="2010524" cy="1347054"/>
            </a:xfrm>
            <a:prstGeom prst="wedgeRoundRectCallout">
              <a:avLst>
                <a:gd name="adj1" fmla="val -20833"/>
                <a:gd name="adj2" fmla="val 73694"/>
                <a:gd name="adj3" fmla="val 16667"/>
              </a:avLst>
            </a:prstGeom>
            <a:solidFill>
              <a:schemeClr val="tx2">
                <a:lumMod val="60000"/>
                <a:lumOff val="40000"/>
              </a:schemeClr>
            </a:solidFill>
            <a:ln w="12700" cap="flat" cmpd="sng" algn="ctr">
              <a:no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0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74422" y="675172"/>
              <a:ext cx="1589144" cy="262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 name="Group 43"/>
          <p:cNvGrpSpPr>
            <a:grpSpLocks/>
          </p:cNvGrpSpPr>
          <p:nvPr/>
        </p:nvGrpSpPr>
        <p:grpSpPr bwMode="auto">
          <a:xfrm>
            <a:off x="164456" y="2490341"/>
            <a:ext cx="1544671" cy="861681"/>
            <a:chOff x="-134424" y="1912061"/>
            <a:chExt cx="1565055" cy="1048587"/>
          </a:xfrm>
        </p:grpSpPr>
        <p:sp>
          <p:nvSpPr>
            <p:cNvPr id="108" name="Rounded Rectangular Callout 107"/>
            <p:cNvSpPr/>
            <p:nvPr/>
          </p:nvSpPr>
          <p:spPr>
            <a:xfrm>
              <a:off x="-134424" y="1912061"/>
              <a:ext cx="1565055" cy="1048587"/>
            </a:xfrm>
            <a:prstGeom prst="wedgeRoundRectCallout">
              <a:avLst>
                <a:gd name="adj1" fmla="val 21167"/>
                <a:gd name="adj2" fmla="val 74440"/>
                <a:gd name="adj3" fmla="val 16667"/>
              </a:avLst>
            </a:prstGeom>
            <a:gradFill flip="none" rotWithShape="1">
              <a:gsLst>
                <a:gs pos="0">
                  <a:schemeClr val="tx2">
                    <a:alpha val="65000"/>
                  </a:schemeClr>
                </a:gs>
                <a:gs pos="100000">
                  <a:srgbClr val="FFFFFF">
                    <a:alpha val="63000"/>
                  </a:srgbClr>
                </a:gs>
              </a:gsLst>
              <a:lin ang="13500000" scaled="1"/>
              <a:tileRect/>
            </a:gradFill>
            <a:ln w="12700" cap="flat" cmpd="sng" algn="ctr">
              <a:solidFill>
                <a:srgbClr val="E4E4E4"/>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0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71" y="2418105"/>
              <a:ext cx="1315088" cy="184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2" name="Group 46"/>
          <p:cNvGrpSpPr>
            <a:grpSpLocks/>
          </p:cNvGrpSpPr>
          <p:nvPr/>
        </p:nvGrpSpPr>
        <p:grpSpPr bwMode="auto">
          <a:xfrm>
            <a:off x="152400" y="952500"/>
            <a:ext cx="2935814" cy="1638498"/>
            <a:chOff x="283348" y="152400"/>
            <a:chExt cx="2973660" cy="1992352"/>
          </a:xfrm>
        </p:grpSpPr>
        <p:sp>
          <p:nvSpPr>
            <p:cNvPr id="111" name="Rounded Rectangular Callout 110"/>
            <p:cNvSpPr/>
            <p:nvPr/>
          </p:nvSpPr>
          <p:spPr>
            <a:xfrm>
              <a:off x="283348" y="152400"/>
              <a:ext cx="2973660" cy="1992352"/>
            </a:xfrm>
            <a:prstGeom prst="wedgeRoundRectCallout">
              <a:avLst>
                <a:gd name="adj1" fmla="val 21167"/>
                <a:gd name="adj2" fmla="val 74440"/>
                <a:gd name="adj3" fmla="val 16667"/>
              </a:avLst>
            </a:prstGeom>
            <a:solidFill>
              <a:schemeClr val="tx2"/>
            </a:solidFill>
            <a:ln w="12700" cap="flat" cmpd="sng" algn="ctr">
              <a:solidFill>
                <a:schemeClr val="tx2"/>
              </a:solid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ea typeface="SimHei" pitchFamily="2" charset="-122"/>
              </a:endParaRPr>
            </a:p>
          </p:txBody>
        </p:sp>
        <p:sp>
          <p:nvSpPr>
            <p:cNvPr id="112" name="TextBox 111"/>
            <p:cNvSpPr txBox="1"/>
            <p:nvPr/>
          </p:nvSpPr>
          <p:spPr bwMode="auto">
            <a:xfrm>
              <a:off x="454722" y="424166"/>
              <a:ext cx="2735639" cy="955694"/>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marL="114300" indent="-114300" algn="l" defTabSz="914400">
                <a:buNone/>
              </a:pPr>
              <a:r>
                <a:rPr lang="zh-CN" sz="1800" b="0" i="0">
                  <a:solidFill>
                    <a:srgbClr val="FFFFFF"/>
                  </a:solidFill>
                  <a:latin typeface="Verdana"/>
                  <a:ea typeface="SimHei" pitchFamily="2" charset="-122"/>
                  <a:cs typeface="+mn-cs"/>
                </a:rPr>
                <a:t>“大数据无关乎大小，</a:t>
              </a:r>
              <a:br>
                <a:rPr lang="zh-CN" sz="1800" b="0" i="0">
                  <a:solidFill>
                    <a:srgbClr val="FFFFFF"/>
                  </a:solidFill>
                  <a:latin typeface="Verdana"/>
                  <a:ea typeface="SimHei" pitchFamily="2" charset="-122"/>
                  <a:cs typeface="+mn-cs"/>
                </a:rPr>
              </a:br>
              <a:r>
                <a:rPr lang="zh-CN" sz="1800" b="0" i="0">
                  <a:solidFill>
                    <a:srgbClr val="FFFFFF"/>
                  </a:solidFill>
                  <a:latin typeface="Verdana"/>
                  <a:ea typeface="SimHei" pitchFamily="2" charset="-122"/>
                  <a:cs typeface="+mn-cs"/>
                </a:rPr>
                <a:t>而关乎自由度”</a:t>
              </a:r>
              <a:endParaRPr lang="en-US" sz="1800" b="0" dirty="0">
                <a:solidFill>
                  <a:srgbClr val="FFFFFF"/>
                </a:solidFill>
                <a:ea typeface="SimHei" pitchFamily="2" charset="-122"/>
              </a:endParaRPr>
            </a:p>
          </p:txBody>
        </p:sp>
        <p:sp>
          <p:nvSpPr>
            <p:cNvPr id="113" name="TextBox 112"/>
            <p:cNvSpPr txBox="1"/>
            <p:nvPr/>
          </p:nvSpPr>
          <p:spPr bwMode="auto">
            <a:xfrm>
              <a:off x="1333871" y="1658966"/>
              <a:ext cx="1615361" cy="438159"/>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algn="r" defTabSz="914400">
                <a:buNone/>
              </a:pPr>
              <a:r>
                <a:rPr lang="zh-CN" sz="1400" b="0" i="0">
                  <a:solidFill>
                    <a:srgbClr val="FFFFFF"/>
                  </a:solidFill>
                  <a:latin typeface="Verdana"/>
                  <a:ea typeface="SimHei" pitchFamily="2" charset="-122"/>
                  <a:cs typeface="Calibri"/>
                </a:rPr>
                <a:t>— </a:t>
              </a:r>
              <a:r>
                <a:rPr lang="zh-CN" sz="1400" b="0" i="0">
                  <a:solidFill>
                    <a:srgbClr val="FFFFFF"/>
                  </a:solidFill>
                  <a:latin typeface="Verdana"/>
                  <a:ea typeface="SimHei" pitchFamily="2" charset="-122"/>
                  <a:cs typeface="+mn-cs"/>
                </a:rPr>
                <a:t>Techcrunch </a:t>
              </a:r>
              <a:endParaRPr lang="en-US" sz="1400" b="0" dirty="0">
                <a:solidFill>
                  <a:srgbClr val="FFFFFF"/>
                </a:solidFill>
                <a:ea typeface="SimHei" pitchFamily="2" charset="-122"/>
              </a:endParaRPr>
            </a:p>
          </p:txBody>
        </p:sp>
      </p:grpSp>
      <p:sp>
        <p:nvSpPr>
          <p:cNvPr id="114" name="Rounded Rectangular Callout 113"/>
          <p:cNvSpPr/>
          <p:nvPr/>
        </p:nvSpPr>
        <p:spPr>
          <a:xfrm>
            <a:off x="5849133" y="687332"/>
            <a:ext cx="1182568" cy="660306"/>
          </a:xfrm>
          <a:prstGeom prst="wedgeRoundRectCallout">
            <a:avLst>
              <a:gd name="adj1" fmla="val 21167"/>
              <a:gd name="adj2" fmla="val 74440"/>
              <a:gd name="adj3" fmla="val 16667"/>
            </a:avLst>
          </a:prstGeom>
          <a:solidFill>
            <a:srgbClr val="005596"/>
          </a:solidFill>
          <a:ln w="12700" cap="flat" cmpd="sng" algn="ctr">
            <a:solidFill>
              <a:srgbClr val="007DC3"/>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115" name="Rectangle 114"/>
          <p:cNvSpPr/>
          <p:nvPr/>
        </p:nvSpPr>
        <p:spPr>
          <a:xfrm>
            <a:off x="6260459" y="770060"/>
            <a:ext cx="969219" cy="523220"/>
          </a:xfrm>
          <a:prstGeom prst="rect">
            <a:avLst/>
          </a:prstGeom>
          <a:noFill/>
        </p:spPr>
        <p:txBody>
          <a:bodyPr wrap="square">
            <a:spAutoFit/>
          </a:bodyPr>
          <a:lstStyle/>
          <a:p>
            <a:pPr algn="l" defTabSz="914400">
              <a:buNone/>
            </a:pPr>
            <a:r>
              <a:rPr lang="zh-CN" sz="2800" b="0" i="0">
                <a:solidFill>
                  <a:srgbClr val="007DC3">
                    <a:lumMod val="60000"/>
                    <a:lumOff val="40000"/>
                  </a:srgbClr>
                </a:solidFill>
                <a:latin typeface="Verdana"/>
                <a:ea typeface="SimHei" pitchFamily="2" charset="-122"/>
                <a:cs typeface="+mn-cs"/>
              </a:rPr>
              <a:t>!!!</a:t>
            </a:r>
          </a:p>
        </p:txBody>
      </p:sp>
      <p:grpSp>
        <p:nvGrpSpPr>
          <p:cNvPr id="13" name="Group 53"/>
          <p:cNvGrpSpPr/>
          <p:nvPr/>
        </p:nvGrpSpPr>
        <p:grpSpPr>
          <a:xfrm>
            <a:off x="3143998" y="1586030"/>
            <a:ext cx="1475356" cy="823788"/>
            <a:chOff x="3342798" y="642965"/>
            <a:chExt cx="1495036" cy="1001674"/>
          </a:xfrm>
          <a:solidFill>
            <a:srgbClr val="0F396C"/>
          </a:solidFill>
        </p:grpSpPr>
        <p:sp>
          <p:nvSpPr>
            <p:cNvPr id="117" name="Rounded Rectangular Callout 116"/>
            <p:cNvSpPr/>
            <p:nvPr/>
          </p:nvSpPr>
          <p:spPr>
            <a:xfrm>
              <a:off x="3342798" y="642965"/>
              <a:ext cx="1495036" cy="1001674"/>
            </a:xfrm>
            <a:prstGeom prst="wedgeRoundRectCallout">
              <a:avLst>
                <a:gd name="adj1" fmla="val -20833"/>
                <a:gd name="adj2" fmla="val 73694"/>
                <a:gd name="adj3" fmla="val 16667"/>
              </a:avLst>
            </a:prstGeom>
            <a:grpFill/>
            <a:ln w="12700" cap="flat" cmpd="sng" algn="ctr">
              <a:solidFill>
                <a:srgbClr val="E4E4E4"/>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18" name="Picture 117" descr="CNN-Logo-748584.jpg"/>
            <p:cNvPicPr>
              <a:picLocks noChangeAspect="1"/>
            </p:cNvPicPr>
            <p:nvPr/>
          </p:nvPicPr>
          <p:blipFill>
            <a:blip r:embed="rId8" cstate="print">
              <a:clrChange>
                <a:clrFrom>
                  <a:srgbClr val="FDFDFD"/>
                </a:clrFrom>
                <a:clrTo>
                  <a:srgbClr val="FDFDFD">
                    <a:alpha val="0"/>
                  </a:srgbClr>
                </a:clrTo>
              </a:clrChange>
              <a:lum/>
            </a:blip>
            <a:stretch>
              <a:fillRect/>
            </a:stretch>
          </p:blipFill>
          <p:spPr>
            <a:xfrm>
              <a:off x="3534163" y="924072"/>
              <a:ext cx="1037837" cy="529296"/>
            </a:xfrm>
            <a:prstGeom prst="rect">
              <a:avLst/>
            </a:prstGeom>
            <a:grpFill/>
            <a:ln w="9525">
              <a:noFill/>
              <a:miter lim="800000"/>
              <a:headEnd/>
              <a:tailEnd/>
            </a:ln>
            <a:effectLst/>
          </p:spPr>
        </p:pic>
      </p:grpSp>
      <p:grpSp>
        <p:nvGrpSpPr>
          <p:cNvPr id="14" name="Group 56"/>
          <p:cNvGrpSpPr>
            <a:grpSpLocks/>
          </p:cNvGrpSpPr>
          <p:nvPr/>
        </p:nvGrpSpPr>
        <p:grpSpPr bwMode="auto">
          <a:xfrm>
            <a:off x="5829300" y="5003800"/>
            <a:ext cx="1487456" cy="749401"/>
            <a:chOff x="5694040" y="4150518"/>
            <a:chExt cx="1507467" cy="911412"/>
          </a:xfrm>
        </p:grpSpPr>
        <p:sp>
          <p:nvSpPr>
            <p:cNvPr id="120" name="Rounded Rectangular Callout 119"/>
            <p:cNvSpPr/>
            <p:nvPr/>
          </p:nvSpPr>
          <p:spPr>
            <a:xfrm>
              <a:off x="5694040" y="4150518"/>
              <a:ext cx="1360641" cy="911412"/>
            </a:xfrm>
            <a:prstGeom prst="wedgeRoundRectCallout">
              <a:avLst>
                <a:gd name="adj1" fmla="val 21167"/>
                <a:gd name="adj2" fmla="val 74440"/>
                <a:gd name="adj3" fmla="val 16667"/>
              </a:avLst>
            </a:prstGeom>
            <a:solidFill>
              <a:srgbClr val="005596">
                <a:alpha val="65000"/>
              </a:srgbClr>
            </a:solidFill>
            <a:ln w="12700" cap="flat" cmpd="sng" algn="ctr">
              <a:solidFill>
                <a:srgbClr val="007DC3"/>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121" name="Rectangle 120"/>
            <p:cNvSpPr/>
            <p:nvPr/>
          </p:nvSpPr>
          <p:spPr>
            <a:xfrm>
              <a:off x="5984584" y="4196854"/>
              <a:ext cx="1216923" cy="786060"/>
            </a:xfrm>
            <a:prstGeom prst="rect">
              <a:avLst/>
            </a:prstGeom>
          </p:spPr>
          <p:txBody>
            <a:bodyPr wrap="square">
              <a:spAutoFit/>
            </a:bodyPr>
            <a:lstStyle/>
            <a:p>
              <a:pPr algn="l" defTabSz="914400">
                <a:buNone/>
              </a:pPr>
              <a:r>
                <a:rPr lang="zh-CN" sz="3600" b="0" i="0">
                  <a:solidFill>
                    <a:srgbClr val="2C95DD">
                      <a:lumMod val="40000"/>
                      <a:lumOff val="60000"/>
                    </a:srgbClr>
                  </a:solidFill>
                  <a:latin typeface="Verdana"/>
                  <a:ea typeface="SimHei" pitchFamily="2" charset="-122"/>
                  <a:cs typeface="+mn-cs"/>
                </a:rPr>
                <a:t>!!!</a:t>
              </a:r>
            </a:p>
          </p:txBody>
        </p:sp>
      </p:grpSp>
      <p:grpSp>
        <p:nvGrpSpPr>
          <p:cNvPr id="15" name="Group 59"/>
          <p:cNvGrpSpPr>
            <a:grpSpLocks/>
          </p:cNvGrpSpPr>
          <p:nvPr/>
        </p:nvGrpSpPr>
        <p:grpSpPr bwMode="auto">
          <a:xfrm>
            <a:off x="3853680" y="457199"/>
            <a:ext cx="2289120" cy="1277691"/>
            <a:chOff x="3855456" y="-405032"/>
            <a:chExt cx="2319456" cy="1554034"/>
          </a:xfrm>
        </p:grpSpPr>
        <p:sp>
          <p:nvSpPr>
            <p:cNvPr id="123" name="Rounded Rectangular Callout 122"/>
            <p:cNvSpPr/>
            <p:nvPr/>
          </p:nvSpPr>
          <p:spPr>
            <a:xfrm>
              <a:off x="3855456" y="-405032"/>
              <a:ext cx="2319456" cy="1554034"/>
            </a:xfrm>
            <a:prstGeom prst="wedgeRoundRectCallout">
              <a:avLst>
                <a:gd name="adj1" fmla="val 21167"/>
                <a:gd name="adj2" fmla="val 74440"/>
                <a:gd name="adj3" fmla="val 16667"/>
              </a:avLst>
            </a:prstGeom>
            <a:solidFill>
              <a:srgbClr val="A6A6A6"/>
            </a:solidFill>
            <a:ln w="12700" cap="flat" cmpd="sng" algn="ctr">
              <a:solidFill>
                <a:srgbClr val="5F5F5F">
                  <a:lumMod val="40000"/>
                  <a:lumOff val="60000"/>
                </a:srgbClr>
              </a:solid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24"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089461" y="182664"/>
              <a:ext cx="1765240" cy="360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6" name="Group 62"/>
          <p:cNvGrpSpPr>
            <a:grpSpLocks/>
          </p:cNvGrpSpPr>
          <p:nvPr/>
        </p:nvGrpSpPr>
        <p:grpSpPr bwMode="auto">
          <a:xfrm>
            <a:off x="7530938" y="2497394"/>
            <a:ext cx="780317" cy="434236"/>
            <a:chOff x="7788390" y="1751246"/>
            <a:chExt cx="790311" cy="528181"/>
          </a:xfrm>
        </p:grpSpPr>
        <p:sp>
          <p:nvSpPr>
            <p:cNvPr id="126" name="Rounded Rectangular Callout 125"/>
            <p:cNvSpPr/>
            <p:nvPr/>
          </p:nvSpPr>
          <p:spPr>
            <a:xfrm>
              <a:off x="7788390" y="1764904"/>
              <a:ext cx="767945" cy="514523"/>
            </a:xfrm>
            <a:prstGeom prst="wedgeRoundRectCallout">
              <a:avLst>
                <a:gd name="adj1" fmla="val -20833"/>
                <a:gd name="adj2" fmla="val 73694"/>
                <a:gd name="adj3" fmla="val 16667"/>
              </a:avLst>
            </a:prstGeom>
            <a:solidFill>
              <a:schemeClr val="tx2">
                <a:alpha val="65000"/>
              </a:schemeClr>
            </a:solidFill>
            <a:ln w="12700" cap="flat" cmpd="sng" algn="ctr">
              <a:solidFill>
                <a:srgbClr val="007DC3"/>
              </a:solidFill>
              <a:prstDash val="solid"/>
            </a:ln>
            <a:effectLst/>
          </p:spPr>
          <p:txBody>
            <a:bodyPr anchor="ctr"/>
            <a:lstStyle/>
            <a:p>
              <a:pPr algn="ctr">
                <a:defRPr/>
              </a:pPr>
              <a:endParaRPr lang="en-US" sz="1600" kern="0" dirty="0">
                <a:solidFill>
                  <a:srgbClr val="FFFFFF"/>
                </a:solidFill>
                <a:ea typeface="SimHei" pitchFamily="2" charset="-122"/>
              </a:endParaRPr>
            </a:p>
          </p:txBody>
        </p:sp>
        <p:sp>
          <p:nvSpPr>
            <p:cNvPr id="127" name="Rectangle 126"/>
            <p:cNvSpPr/>
            <p:nvPr/>
          </p:nvSpPr>
          <p:spPr>
            <a:xfrm>
              <a:off x="7901938" y="1751246"/>
              <a:ext cx="676763" cy="486672"/>
            </a:xfrm>
            <a:prstGeom prst="rect">
              <a:avLst/>
            </a:prstGeom>
          </p:spPr>
          <p:txBody>
            <a:bodyPr wrap="square">
              <a:spAutoFit/>
            </a:bodyPr>
            <a:lstStyle/>
            <a:p>
              <a:pPr algn="l" defTabSz="914400">
                <a:buNone/>
              </a:pPr>
              <a:r>
                <a:rPr lang="zh-CN" sz="2000" b="0" i="0">
                  <a:solidFill>
                    <a:srgbClr val="2C95DD">
                      <a:lumMod val="40000"/>
                      <a:lumOff val="60000"/>
                    </a:srgbClr>
                  </a:solidFill>
                  <a:latin typeface="Verdana"/>
                  <a:ea typeface="SimHei" pitchFamily="2" charset="-122"/>
                  <a:cs typeface="+mn-cs"/>
                </a:rPr>
                <a:t>!!!</a:t>
              </a:r>
            </a:p>
          </p:txBody>
        </p:sp>
      </p:grpSp>
      <p:grpSp>
        <p:nvGrpSpPr>
          <p:cNvPr id="17" name="Group 65"/>
          <p:cNvGrpSpPr>
            <a:grpSpLocks/>
          </p:cNvGrpSpPr>
          <p:nvPr/>
        </p:nvGrpSpPr>
        <p:grpSpPr bwMode="auto">
          <a:xfrm>
            <a:off x="2794501" y="2362201"/>
            <a:ext cx="3508524" cy="1958024"/>
            <a:chOff x="3591097" y="1761537"/>
            <a:chExt cx="2652910" cy="1777137"/>
          </a:xfrm>
          <a:solidFill>
            <a:schemeClr val="tx2">
              <a:lumMod val="75000"/>
            </a:schemeClr>
          </a:solidFill>
        </p:grpSpPr>
        <p:sp>
          <p:nvSpPr>
            <p:cNvPr id="129" name="Rounded Rectangular Callout 128"/>
            <p:cNvSpPr/>
            <p:nvPr/>
          </p:nvSpPr>
          <p:spPr>
            <a:xfrm>
              <a:off x="3591097" y="1761537"/>
              <a:ext cx="2652910" cy="1777137"/>
            </a:xfrm>
            <a:prstGeom prst="wedgeRoundRectCallout">
              <a:avLst>
                <a:gd name="adj1" fmla="val 21505"/>
                <a:gd name="adj2" fmla="val 71125"/>
                <a:gd name="adj3" fmla="val 16667"/>
              </a:avLst>
            </a:prstGeom>
            <a:grpFill/>
            <a:ln w="12700" cap="flat" cmpd="sng" algn="ctr">
              <a:noFill/>
              <a:prstDash val="solid"/>
            </a:ln>
            <a:effectLst/>
          </p:spPr>
          <p:txBody>
            <a:bodyPr anchor="ctr"/>
            <a:lstStyle/>
            <a:p>
              <a:pPr algn="ctr">
                <a:defRPr/>
              </a:pPr>
              <a:endParaRPr lang="en-US" kern="0" dirty="0">
                <a:solidFill>
                  <a:srgbClr val="FFFFFF"/>
                </a:solidFill>
                <a:ea typeface="SimHei" pitchFamily="2" charset="-122"/>
              </a:endParaRPr>
            </a:p>
          </p:txBody>
        </p:sp>
        <p:sp>
          <p:nvSpPr>
            <p:cNvPr id="130" name="TextBox 129"/>
            <p:cNvSpPr txBox="1"/>
            <p:nvPr/>
          </p:nvSpPr>
          <p:spPr bwMode="auto">
            <a:xfrm>
              <a:off x="3759260" y="2121532"/>
              <a:ext cx="2255547" cy="955878"/>
            </a:xfrm>
            <a:prstGeom prst="rect">
              <a:avLst/>
            </a:prstGeom>
            <a:grpFill/>
            <a:ln w="12700" cap="flat" cmpd="sng" algn="ctr">
              <a:noFill/>
              <a:prstDash val="solid"/>
            </a:ln>
            <a:effectLst/>
          </p:spPr>
          <p:txBody>
            <a:bodyPr lIns="0" tIns="0" rIns="0" bIns="0"/>
            <a:lstStyle>
              <a:defPPr>
                <a:defRPr lang="en-US"/>
              </a:defPPr>
              <a:lvl1pPr>
                <a:defRPr sz="1600" b="1">
                  <a:solidFill>
                    <a:schemeClr val="tx2"/>
                  </a:solidFill>
                </a:defRPr>
              </a:lvl1pPr>
            </a:lstStyle>
            <a:p>
              <a:pPr marL="114300" indent="-114300" algn="l" defTabSz="914400">
                <a:buNone/>
              </a:pPr>
              <a:r>
                <a:rPr lang="zh-CN" sz="2000" b="0" i="0" dirty="0">
                  <a:solidFill>
                    <a:srgbClr val="FFFFFF"/>
                  </a:solidFill>
                  <a:latin typeface="Verdana"/>
                  <a:ea typeface="SimHei" pitchFamily="2" charset="-122"/>
                  <a:cs typeface="+mn-cs"/>
                </a:rPr>
                <a:t>“</a:t>
              </a:r>
              <a:r>
                <a:rPr lang="zh-CN" sz="2000" b="0" i="0" dirty="0" smtClean="0">
                  <a:solidFill>
                    <a:srgbClr val="FFFFFF"/>
                  </a:solidFill>
                  <a:latin typeface="Verdana"/>
                  <a:ea typeface="SimHei" pitchFamily="2" charset="-122"/>
                  <a:cs typeface="+mn-cs"/>
                </a:rPr>
                <a:t>发现</a:t>
              </a:r>
              <a:r>
                <a:rPr lang="zh-CN" altLang="en-US" sz="2000" b="0" i="0" dirty="0" smtClean="0">
                  <a:solidFill>
                    <a:srgbClr val="FFFFFF"/>
                  </a:solidFill>
                  <a:latin typeface="Verdana"/>
                  <a:ea typeface="SimHei" pitchFamily="2" charset="-122"/>
                  <a:cs typeface="+mn-cs"/>
                </a:rPr>
                <a:t>：</a:t>
              </a:r>
              <a:r>
                <a:rPr lang="zh-CN" sz="2000" b="0" i="0" dirty="0" smtClean="0">
                  <a:solidFill>
                    <a:srgbClr val="FFFFFF"/>
                  </a:solidFill>
                  <a:latin typeface="Verdana"/>
                  <a:ea typeface="SimHei" pitchFamily="2" charset="-122"/>
                  <a:cs typeface="+mn-cs"/>
                </a:rPr>
                <a:t>‘大数据’</a:t>
              </a:r>
              <a:r>
                <a:rPr lang="zh-CN" sz="2000" b="0" i="0" dirty="0">
                  <a:solidFill>
                    <a:srgbClr val="FFFFFF"/>
                  </a:solidFill>
                  <a:latin typeface="Verdana"/>
                  <a:ea typeface="SimHei" pitchFamily="2" charset="-122"/>
                  <a:cs typeface="+mn-cs"/>
                </a:rPr>
                <a:t>比卷更卓绝”</a:t>
              </a:r>
            </a:p>
          </p:txBody>
        </p:sp>
        <p:sp>
          <p:nvSpPr>
            <p:cNvPr id="131" name="TextBox 130"/>
            <p:cNvSpPr txBox="1"/>
            <p:nvPr/>
          </p:nvSpPr>
          <p:spPr bwMode="auto">
            <a:xfrm>
              <a:off x="3963244" y="3029131"/>
              <a:ext cx="1768248" cy="339090"/>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algn="r" defTabSz="914400">
                <a:buNone/>
              </a:pPr>
              <a:r>
                <a:rPr lang="zh-CN" sz="1400" b="0" i="0">
                  <a:solidFill>
                    <a:srgbClr val="FFFFFF"/>
                  </a:solidFill>
                  <a:latin typeface="Verdana"/>
                  <a:ea typeface="SimHei" pitchFamily="2" charset="-122"/>
                  <a:cs typeface="Calibri"/>
                </a:rPr>
                <a:t>— </a:t>
              </a:r>
              <a:r>
                <a:rPr lang="zh-CN" sz="1400" b="0" i="0">
                  <a:solidFill>
                    <a:srgbClr val="FFFFFF"/>
                  </a:solidFill>
                  <a:latin typeface="Verdana"/>
                  <a:ea typeface="SimHei" pitchFamily="2" charset="-122"/>
                  <a:cs typeface="+mn-cs"/>
                </a:rPr>
                <a:t>Gartner </a:t>
              </a:r>
              <a:endParaRPr lang="en-US" sz="1400" b="0" dirty="0">
                <a:solidFill>
                  <a:srgbClr val="FFFFFF"/>
                </a:solidFill>
                <a:ea typeface="SimHei" pitchFamily="2" charset="-122"/>
              </a:endParaRPr>
            </a:p>
          </p:txBody>
        </p:sp>
      </p:grpSp>
      <p:grpSp>
        <p:nvGrpSpPr>
          <p:cNvPr id="18" name="Group 69"/>
          <p:cNvGrpSpPr>
            <a:grpSpLocks/>
          </p:cNvGrpSpPr>
          <p:nvPr/>
        </p:nvGrpSpPr>
        <p:grpSpPr bwMode="auto">
          <a:xfrm>
            <a:off x="5804561" y="3106578"/>
            <a:ext cx="3355142" cy="1808322"/>
            <a:chOff x="5964662" y="2492376"/>
            <a:chExt cx="2957014" cy="2004751"/>
          </a:xfrm>
        </p:grpSpPr>
        <p:sp>
          <p:nvSpPr>
            <p:cNvPr id="133" name="Rounded Rectangular Callout 132"/>
            <p:cNvSpPr/>
            <p:nvPr/>
          </p:nvSpPr>
          <p:spPr>
            <a:xfrm>
              <a:off x="5964662" y="2492376"/>
              <a:ext cx="2957014" cy="1980980"/>
            </a:xfrm>
            <a:prstGeom prst="wedgeRoundRectCallout">
              <a:avLst>
                <a:gd name="adj1" fmla="val 21167"/>
                <a:gd name="adj2" fmla="val 74440"/>
                <a:gd name="adj3" fmla="val 16667"/>
              </a:avLst>
            </a:prstGeom>
            <a:solidFill>
              <a:schemeClr val="tx2"/>
            </a:solidFill>
            <a:ln w="12700" cap="flat" cmpd="sng" algn="ctr">
              <a:no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ea typeface="SimHei" pitchFamily="2" charset="-122"/>
              </a:endParaRPr>
            </a:p>
          </p:txBody>
        </p:sp>
        <p:sp>
          <p:nvSpPr>
            <p:cNvPr id="134" name="TextBox 133"/>
            <p:cNvSpPr txBox="1"/>
            <p:nvPr/>
          </p:nvSpPr>
          <p:spPr bwMode="auto">
            <a:xfrm>
              <a:off x="6121886" y="2742772"/>
              <a:ext cx="2534135" cy="957209"/>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marL="114300" indent="-114300" algn="l" defTabSz="914400">
                <a:buNone/>
              </a:pPr>
              <a:r>
                <a:rPr lang="zh-CN" sz="1800" b="0" i="0" dirty="0">
                  <a:solidFill>
                    <a:srgbClr val="FFFFFF"/>
                  </a:solidFill>
                  <a:latin typeface="Verdana"/>
                  <a:ea typeface="SimHei" pitchFamily="2" charset="-122"/>
                  <a:cs typeface="+mn-cs"/>
                </a:rPr>
                <a:t>“大数据！ 它真实存在，实时提供，并且正在改变您的世界”</a:t>
              </a:r>
            </a:p>
          </p:txBody>
        </p:sp>
        <p:sp>
          <p:nvSpPr>
            <p:cNvPr id="135" name="TextBox 134"/>
            <p:cNvSpPr txBox="1"/>
            <p:nvPr/>
          </p:nvSpPr>
          <p:spPr bwMode="auto">
            <a:xfrm>
              <a:off x="7116628" y="4059727"/>
              <a:ext cx="1616078" cy="437400"/>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algn="r" defTabSz="914400">
                <a:buNone/>
              </a:pPr>
              <a:r>
                <a:rPr lang="zh-CN" sz="1800" b="0" i="0">
                  <a:solidFill>
                    <a:srgbClr val="FFFFFF"/>
                  </a:solidFill>
                  <a:latin typeface="Verdana"/>
                  <a:ea typeface="SimHei" pitchFamily="2" charset="-122"/>
                  <a:cs typeface="Calibri"/>
                </a:rPr>
                <a:t>―</a:t>
              </a:r>
              <a:r>
                <a:rPr lang="zh-CN" sz="1800" b="0" i="0">
                  <a:solidFill>
                    <a:srgbClr val="FFFFFF"/>
                  </a:solidFill>
                  <a:latin typeface="Verdana"/>
                  <a:ea typeface="SimHei" pitchFamily="2" charset="-122"/>
                  <a:cs typeface="+mn-cs"/>
                </a:rPr>
                <a:t>IDC </a:t>
              </a:r>
              <a:endParaRPr lang="en-US" b="0" dirty="0">
                <a:solidFill>
                  <a:srgbClr val="FFFFFF"/>
                </a:solidFill>
                <a:ea typeface="SimHei" pitchFamily="2" charset="-122"/>
              </a:endParaRPr>
            </a:p>
          </p:txBody>
        </p:sp>
      </p:grpSp>
      <p:grpSp>
        <p:nvGrpSpPr>
          <p:cNvPr id="19" name="Group 73"/>
          <p:cNvGrpSpPr>
            <a:grpSpLocks/>
          </p:cNvGrpSpPr>
          <p:nvPr/>
        </p:nvGrpSpPr>
        <p:grpSpPr bwMode="auto">
          <a:xfrm>
            <a:off x="2250210" y="4279898"/>
            <a:ext cx="2601053" cy="1451797"/>
            <a:chOff x="2415309" y="3614767"/>
            <a:chExt cx="2230245" cy="1494246"/>
          </a:xfrm>
        </p:grpSpPr>
        <p:sp>
          <p:nvSpPr>
            <p:cNvPr id="137" name="Rounded Rectangular Callout 136"/>
            <p:cNvSpPr/>
            <p:nvPr/>
          </p:nvSpPr>
          <p:spPr>
            <a:xfrm>
              <a:off x="2415309" y="3614767"/>
              <a:ext cx="2230245" cy="1494246"/>
            </a:xfrm>
            <a:prstGeom prst="wedgeRoundRectCallout">
              <a:avLst>
                <a:gd name="adj1" fmla="val -20833"/>
                <a:gd name="adj2" fmla="val 73694"/>
                <a:gd name="adj3" fmla="val 16667"/>
              </a:avLst>
            </a:prstGeom>
            <a:solidFill>
              <a:schemeClr val="bg2"/>
            </a:solidFill>
            <a:ln w="12700" cap="flat" cmpd="sng" algn="ctr">
              <a:no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ea typeface="SimHei" pitchFamily="2" charset="-122"/>
              </a:endParaRPr>
            </a:p>
          </p:txBody>
        </p:sp>
        <p:sp>
          <p:nvSpPr>
            <p:cNvPr id="138" name="TextBox 137"/>
            <p:cNvSpPr txBox="1"/>
            <p:nvPr/>
          </p:nvSpPr>
          <p:spPr bwMode="auto">
            <a:xfrm>
              <a:off x="2498962" y="3736521"/>
              <a:ext cx="2029649" cy="955936"/>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marL="114300" indent="-114300" algn="l" defTabSz="914400">
                <a:buNone/>
              </a:pPr>
              <a:r>
                <a:rPr lang="zh-CN" sz="2000" b="0" i="0" dirty="0">
                  <a:solidFill>
                    <a:srgbClr val="FFFFFF"/>
                  </a:solidFill>
                  <a:latin typeface="Verdana"/>
                  <a:ea typeface="SimHei" pitchFamily="2" charset="-122"/>
                  <a:cs typeface="+mn-cs"/>
                </a:rPr>
                <a:t>“总</a:t>
              </a:r>
              <a:r>
                <a:rPr lang="zh-CN" sz="2000" b="0" i="0" dirty="0" smtClean="0">
                  <a:solidFill>
                    <a:srgbClr val="FFFFFF"/>
                  </a:solidFill>
                  <a:latin typeface="Verdana"/>
                  <a:ea typeface="SimHei" pitchFamily="2" charset="-122"/>
                  <a:cs typeface="+mn-cs"/>
                </a:rPr>
                <a:t>数据</a:t>
              </a:r>
              <a:r>
                <a:rPr lang="zh-CN" altLang="en-US" sz="2000" b="0" i="0" dirty="0" smtClean="0">
                  <a:solidFill>
                    <a:srgbClr val="FFFFFF"/>
                  </a:solidFill>
                  <a:latin typeface="Verdana"/>
                  <a:ea typeface="SimHei" pitchFamily="2" charset="-122"/>
                  <a:cs typeface="+mn-cs"/>
                </a:rPr>
                <a:t>：</a:t>
              </a:r>
              <a:r>
                <a:rPr lang="zh-CN" sz="2000" b="0" i="0" dirty="0" smtClean="0">
                  <a:solidFill>
                    <a:srgbClr val="FFFFFF"/>
                  </a:solidFill>
                  <a:latin typeface="Verdana"/>
                  <a:ea typeface="SimHei" pitchFamily="2" charset="-122"/>
                  <a:cs typeface="+mn-cs"/>
                </a:rPr>
                <a:t>比</a:t>
              </a:r>
              <a:r>
                <a:rPr lang="zh-CN" sz="2000" b="0" i="0" dirty="0">
                  <a:solidFill>
                    <a:srgbClr val="FFFFFF"/>
                  </a:solidFill>
                  <a:latin typeface="Verdana"/>
                  <a:ea typeface="SimHei" pitchFamily="2" charset="-122"/>
                  <a:cs typeface="+mn-cs"/>
                </a:rPr>
                <a:t>大数据更‘大’”</a:t>
              </a:r>
            </a:p>
          </p:txBody>
        </p:sp>
        <p:sp>
          <p:nvSpPr>
            <p:cNvPr id="139" name="TextBox 138"/>
            <p:cNvSpPr txBox="1"/>
            <p:nvPr/>
          </p:nvSpPr>
          <p:spPr bwMode="auto">
            <a:xfrm>
              <a:off x="2738943" y="4590476"/>
              <a:ext cx="1766734" cy="438270"/>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algn="r" defTabSz="914400">
                <a:buNone/>
              </a:pPr>
              <a:r>
                <a:rPr lang="zh-CN" sz="1400" b="0" i="0">
                  <a:solidFill>
                    <a:srgbClr val="FFFFFF"/>
                  </a:solidFill>
                  <a:latin typeface="Verdana"/>
                  <a:ea typeface="SimHei" pitchFamily="2" charset="-122"/>
                  <a:cs typeface="Calibri"/>
                </a:rPr>
                <a:t>—</a:t>
              </a:r>
              <a:r>
                <a:rPr lang="zh-CN" sz="1400" b="0" i="0">
                  <a:solidFill>
                    <a:srgbClr val="FFFFFF"/>
                  </a:solidFill>
                  <a:latin typeface="Verdana"/>
                  <a:ea typeface="SimHei" pitchFamily="2" charset="-122"/>
                  <a:cs typeface="+mn-cs"/>
                </a:rPr>
                <a:t> 451 Group</a:t>
              </a:r>
              <a:endParaRPr lang="en-US" sz="1400" b="0" dirty="0">
                <a:solidFill>
                  <a:srgbClr val="FFFFFF"/>
                </a:solidFill>
                <a:ea typeface="SimHei" pitchFamily="2" charset="-122"/>
              </a:endParaRPr>
            </a:p>
          </p:txBody>
        </p:sp>
      </p:grpSp>
    </p:spTree>
    <p:extLst>
      <p:ext uri="{BB962C8B-B14F-4D97-AF65-F5344CB8AC3E}">
        <p14:creationId xmlns="" xmlns:p14="http://schemas.microsoft.com/office/powerpoint/2010/main" val="238546828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438400" y="495300"/>
            <a:ext cx="1060804" cy="530064"/>
            <a:chOff x="2751513" y="-323166"/>
            <a:chExt cx="1074246" cy="644743"/>
          </a:xfrm>
        </p:grpSpPr>
        <p:sp>
          <p:nvSpPr>
            <p:cNvPr id="74" name="Rounded Rectangular Callout 73"/>
            <p:cNvSpPr/>
            <p:nvPr/>
          </p:nvSpPr>
          <p:spPr>
            <a:xfrm>
              <a:off x="2751513" y="-321577"/>
              <a:ext cx="958218" cy="643154"/>
            </a:xfrm>
            <a:prstGeom prst="wedgeRoundRectCallout">
              <a:avLst>
                <a:gd name="adj1" fmla="val 21167"/>
                <a:gd name="adj2" fmla="val 74440"/>
                <a:gd name="adj3" fmla="val 16667"/>
              </a:avLst>
            </a:prstGeom>
            <a:solidFill>
              <a:srgbClr val="005596">
                <a:alpha val="65000"/>
              </a:srgbClr>
            </a:solidFill>
            <a:ln w="12700" cap="flat" cmpd="sng" algn="ctr">
              <a:solidFill>
                <a:schemeClr val="tx2"/>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78" name="Rectangle 77"/>
            <p:cNvSpPr/>
            <p:nvPr/>
          </p:nvSpPr>
          <p:spPr>
            <a:xfrm>
              <a:off x="2908041" y="-323166"/>
              <a:ext cx="917718" cy="636417"/>
            </a:xfrm>
            <a:prstGeom prst="rect">
              <a:avLst/>
            </a:prstGeom>
          </p:spPr>
          <p:txBody>
            <a:bodyPr wrap="square">
              <a:spAutoFit/>
            </a:bodyPr>
            <a:lstStyle/>
            <a:p>
              <a:pPr algn="l" defTabSz="914400">
                <a:buNone/>
              </a:pPr>
              <a:r>
                <a:rPr lang="zh-CN" sz="2800" b="0" i="0">
                  <a:solidFill>
                    <a:srgbClr val="42BBFF"/>
                  </a:solidFill>
                  <a:latin typeface="Verdana"/>
                  <a:ea typeface="SimHei" pitchFamily="2" charset="-122"/>
                  <a:cs typeface="+mn-cs"/>
                </a:rPr>
                <a:t>!!!</a:t>
              </a:r>
            </a:p>
          </p:txBody>
        </p:sp>
      </p:grpSp>
      <p:grpSp>
        <p:nvGrpSpPr>
          <p:cNvPr id="3" name="Group 18"/>
          <p:cNvGrpSpPr>
            <a:grpSpLocks/>
          </p:cNvGrpSpPr>
          <p:nvPr/>
        </p:nvGrpSpPr>
        <p:grpSpPr bwMode="auto">
          <a:xfrm>
            <a:off x="4419600" y="4457700"/>
            <a:ext cx="1046491" cy="583593"/>
            <a:chOff x="4083193" y="3937445"/>
            <a:chExt cx="1060743" cy="710698"/>
          </a:xfrm>
        </p:grpSpPr>
        <p:sp>
          <p:nvSpPr>
            <p:cNvPr id="83" name="Rounded Rectangular Callout 82"/>
            <p:cNvSpPr/>
            <p:nvPr/>
          </p:nvSpPr>
          <p:spPr>
            <a:xfrm>
              <a:off x="4083193" y="3937445"/>
              <a:ext cx="1060743" cy="710698"/>
            </a:xfrm>
            <a:prstGeom prst="wedgeRoundRectCallout">
              <a:avLst>
                <a:gd name="adj1" fmla="val 21167"/>
                <a:gd name="adj2" fmla="val 74440"/>
                <a:gd name="adj3" fmla="val 16667"/>
              </a:avLst>
            </a:prstGeom>
            <a:solidFill>
              <a:srgbClr val="005596">
                <a:alpha val="65000"/>
              </a:srgbClr>
            </a:solidFill>
            <a:ln w="12700" cap="flat" cmpd="sng" algn="ctr">
              <a:solidFill>
                <a:srgbClr val="007DC3"/>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84" name="Rectangle 83"/>
            <p:cNvSpPr/>
            <p:nvPr/>
          </p:nvSpPr>
          <p:spPr>
            <a:xfrm>
              <a:off x="4324560" y="3969244"/>
              <a:ext cx="569618" cy="637175"/>
            </a:xfrm>
            <a:prstGeom prst="rect">
              <a:avLst/>
            </a:prstGeom>
          </p:spPr>
          <p:txBody>
            <a:bodyPr wrap="square">
              <a:spAutoFit/>
            </a:bodyPr>
            <a:lstStyle/>
            <a:p>
              <a:pPr algn="l" defTabSz="914400">
                <a:buNone/>
              </a:pPr>
              <a:r>
                <a:rPr lang="zh-CN" sz="2800" b="0" i="0">
                  <a:solidFill>
                    <a:srgbClr val="2C95DD">
                      <a:lumMod val="40000"/>
                      <a:lumOff val="60000"/>
                    </a:srgbClr>
                  </a:solidFill>
                  <a:latin typeface="MetaMediumLF-Roman"/>
                  <a:ea typeface="SimHei" pitchFamily="2" charset="-122"/>
                  <a:cs typeface="+mn-cs"/>
                </a:rPr>
                <a:t>!!!</a:t>
              </a:r>
            </a:p>
          </p:txBody>
        </p:sp>
      </p:grpSp>
      <p:grpSp>
        <p:nvGrpSpPr>
          <p:cNvPr id="4" name="Group 21"/>
          <p:cNvGrpSpPr>
            <a:grpSpLocks/>
          </p:cNvGrpSpPr>
          <p:nvPr/>
        </p:nvGrpSpPr>
        <p:grpSpPr bwMode="auto">
          <a:xfrm>
            <a:off x="2171700" y="2844800"/>
            <a:ext cx="756669" cy="423007"/>
            <a:chOff x="3102783" y="2380643"/>
            <a:chExt cx="767945" cy="514523"/>
          </a:xfrm>
        </p:grpSpPr>
        <p:sp>
          <p:nvSpPr>
            <p:cNvPr id="86" name="Rounded Rectangular Callout 85"/>
            <p:cNvSpPr/>
            <p:nvPr/>
          </p:nvSpPr>
          <p:spPr>
            <a:xfrm>
              <a:off x="3102783" y="2380643"/>
              <a:ext cx="767945" cy="514523"/>
            </a:xfrm>
            <a:prstGeom prst="wedgeRoundRectCallout">
              <a:avLst>
                <a:gd name="adj1" fmla="val -20833"/>
                <a:gd name="adj2" fmla="val 73694"/>
                <a:gd name="adj3" fmla="val 16667"/>
              </a:avLst>
            </a:prstGeom>
            <a:gradFill flip="none" rotWithShape="1">
              <a:gsLst>
                <a:gs pos="0">
                  <a:srgbClr val="005596">
                    <a:alpha val="65000"/>
                  </a:srgbClr>
                </a:gs>
                <a:gs pos="100000">
                  <a:schemeClr val="tx2"/>
                </a:gs>
              </a:gsLst>
              <a:lin ang="13500000" scaled="1"/>
              <a:tileRect/>
            </a:gradFill>
            <a:ln w="12700" cap="flat" cmpd="sng" algn="ctr">
              <a:solidFill>
                <a:srgbClr val="E4E4E4"/>
              </a:solidFill>
              <a:prstDash val="solid"/>
            </a:ln>
            <a:effectLst/>
          </p:spPr>
          <p:txBody>
            <a:bodyPr anchor="ctr"/>
            <a:lstStyle/>
            <a:p>
              <a:pPr algn="ctr">
                <a:defRPr/>
              </a:pPr>
              <a:endParaRPr lang="en-US" sz="1600" kern="0" dirty="0">
                <a:solidFill>
                  <a:srgbClr val="FFFFFF"/>
                </a:solidFill>
                <a:latin typeface="MetaNormalLF-Roman"/>
                <a:ea typeface="SimHei" pitchFamily="2" charset="-122"/>
              </a:endParaRPr>
            </a:p>
          </p:txBody>
        </p:sp>
        <p:sp>
          <p:nvSpPr>
            <p:cNvPr id="87" name="Rectangle 86"/>
            <p:cNvSpPr/>
            <p:nvPr/>
          </p:nvSpPr>
          <p:spPr>
            <a:xfrm>
              <a:off x="3284037" y="2439400"/>
              <a:ext cx="399056" cy="411799"/>
            </a:xfrm>
            <a:prstGeom prst="rect">
              <a:avLst/>
            </a:prstGeom>
          </p:spPr>
          <p:txBody>
            <a:bodyPr wrap="square">
              <a:spAutoFit/>
            </a:bodyPr>
            <a:lstStyle/>
            <a:p>
              <a:pPr algn="l" defTabSz="914400">
                <a:buNone/>
              </a:pPr>
              <a:r>
                <a:rPr lang="zh-CN" sz="1600" b="0" i="0">
                  <a:solidFill>
                    <a:srgbClr val="2C95DD">
                      <a:lumMod val="40000"/>
                      <a:lumOff val="60000"/>
                    </a:srgbClr>
                  </a:solidFill>
                  <a:latin typeface="MetaMediumLF-Roman"/>
                  <a:ea typeface="SimHei" pitchFamily="2" charset="-122"/>
                  <a:cs typeface="+mn-cs"/>
                </a:rPr>
                <a:t>!!!</a:t>
              </a:r>
            </a:p>
          </p:txBody>
        </p:sp>
      </p:grpSp>
      <p:sp>
        <p:nvSpPr>
          <p:cNvPr id="88" name="Rounded Rectangular Callout 87"/>
          <p:cNvSpPr/>
          <p:nvPr/>
        </p:nvSpPr>
        <p:spPr>
          <a:xfrm>
            <a:off x="7962781" y="4242547"/>
            <a:ext cx="1181219" cy="660622"/>
          </a:xfrm>
          <a:prstGeom prst="wedgeRoundRectCallout">
            <a:avLst>
              <a:gd name="adj1" fmla="val 21167"/>
              <a:gd name="adj2" fmla="val 74440"/>
              <a:gd name="adj3" fmla="val 16667"/>
            </a:avLst>
          </a:prstGeom>
          <a:solidFill>
            <a:srgbClr val="88BEE3">
              <a:alpha val="65000"/>
            </a:srgbClr>
          </a:solidFill>
          <a:ln w="12700" cap="flat" cmpd="sng" algn="ctr">
            <a:solidFill>
              <a:srgbClr val="007DC3"/>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grpSp>
        <p:nvGrpSpPr>
          <p:cNvPr id="5" name="Group 25"/>
          <p:cNvGrpSpPr>
            <a:grpSpLocks/>
          </p:cNvGrpSpPr>
          <p:nvPr/>
        </p:nvGrpSpPr>
        <p:grpSpPr bwMode="auto">
          <a:xfrm>
            <a:off x="824330" y="4551850"/>
            <a:ext cx="1593381" cy="823820"/>
            <a:chOff x="991684" y="4249891"/>
            <a:chExt cx="1615931" cy="1001674"/>
          </a:xfrm>
        </p:grpSpPr>
        <p:sp>
          <p:nvSpPr>
            <p:cNvPr id="90" name="Rounded Rectangular Callout 89"/>
            <p:cNvSpPr/>
            <p:nvPr/>
          </p:nvSpPr>
          <p:spPr>
            <a:xfrm>
              <a:off x="991684" y="4249891"/>
              <a:ext cx="1495036" cy="1001674"/>
            </a:xfrm>
            <a:prstGeom prst="wedgeRoundRectCallout">
              <a:avLst>
                <a:gd name="adj1" fmla="val -20833"/>
                <a:gd name="adj2" fmla="val 73694"/>
                <a:gd name="adj3" fmla="val 16667"/>
              </a:avLst>
            </a:prstGeom>
            <a:solidFill>
              <a:schemeClr val="bg1">
                <a:lumMod val="50000"/>
              </a:schemeClr>
            </a:solidFill>
            <a:ln w="12700" cap="flat" cmpd="sng" algn="ctr">
              <a:solidFill>
                <a:schemeClr val="accent1"/>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91" name="Rectangle 90"/>
            <p:cNvSpPr/>
            <p:nvPr/>
          </p:nvSpPr>
          <p:spPr>
            <a:xfrm>
              <a:off x="1337859" y="4286403"/>
              <a:ext cx="1269756" cy="860711"/>
            </a:xfrm>
            <a:prstGeom prst="rect">
              <a:avLst/>
            </a:prstGeom>
          </p:spPr>
          <p:txBody>
            <a:bodyPr wrap="square">
              <a:spAutoFit/>
            </a:bodyPr>
            <a:lstStyle/>
            <a:p>
              <a:pPr algn="l" defTabSz="914400">
                <a:buNone/>
              </a:pPr>
              <a:r>
                <a:rPr lang="zh-CN" sz="4000" b="0" i="0">
                  <a:solidFill>
                    <a:srgbClr val="FFFFFF"/>
                  </a:solidFill>
                  <a:latin typeface="Verdana"/>
                  <a:ea typeface="SimHei" pitchFamily="2" charset="-122"/>
                  <a:cs typeface="+mn-cs"/>
                </a:rPr>
                <a:t>!!!</a:t>
              </a:r>
            </a:p>
          </p:txBody>
        </p:sp>
      </p:grpSp>
      <p:grpSp>
        <p:nvGrpSpPr>
          <p:cNvPr id="6" name="Group 28"/>
          <p:cNvGrpSpPr>
            <a:grpSpLocks/>
          </p:cNvGrpSpPr>
          <p:nvPr/>
        </p:nvGrpSpPr>
        <p:grpSpPr bwMode="auto">
          <a:xfrm>
            <a:off x="117792" y="3848146"/>
            <a:ext cx="1181219" cy="660622"/>
            <a:chOff x="-232458" y="3393866"/>
            <a:chExt cx="1198342" cy="802889"/>
          </a:xfrm>
        </p:grpSpPr>
        <p:sp>
          <p:nvSpPr>
            <p:cNvPr id="93" name="Rounded Rectangular Callout 92"/>
            <p:cNvSpPr/>
            <p:nvPr/>
          </p:nvSpPr>
          <p:spPr>
            <a:xfrm>
              <a:off x="-232458" y="3393866"/>
              <a:ext cx="1198342" cy="802889"/>
            </a:xfrm>
            <a:prstGeom prst="wedgeRoundRectCallout">
              <a:avLst>
                <a:gd name="adj1" fmla="val 21167"/>
                <a:gd name="adj2" fmla="val 74440"/>
                <a:gd name="adj3" fmla="val 16667"/>
              </a:avLst>
            </a:prstGeom>
            <a:solidFill>
              <a:schemeClr val="tx2">
                <a:lumMod val="60000"/>
                <a:lumOff val="40000"/>
              </a:schemeClr>
            </a:solidFill>
            <a:ln w="12700" cap="flat" cmpd="sng" algn="ctr">
              <a:solidFill>
                <a:schemeClr val="tx2"/>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9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4060" t="8240" r="2509" b="9634"/>
            <a:stretch>
              <a:fillRect/>
            </a:stretch>
          </p:blipFill>
          <p:spPr bwMode="auto">
            <a:xfrm>
              <a:off x="-126739" y="3563022"/>
              <a:ext cx="963323" cy="4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31"/>
          <p:cNvGrpSpPr>
            <a:grpSpLocks/>
          </p:cNvGrpSpPr>
          <p:nvPr/>
        </p:nvGrpSpPr>
        <p:grpSpPr bwMode="auto">
          <a:xfrm>
            <a:off x="7886580" y="1947226"/>
            <a:ext cx="1181220" cy="659316"/>
            <a:chOff x="8147954" y="1081667"/>
            <a:chExt cx="1198343" cy="802889"/>
          </a:xfrm>
        </p:grpSpPr>
        <p:sp>
          <p:nvSpPr>
            <p:cNvPr id="96" name="Rounded Rectangular Callout 95"/>
            <p:cNvSpPr/>
            <p:nvPr/>
          </p:nvSpPr>
          <p:spPr>
            <a:xfrm>
              <a:off x="8147954" y="1081667"/>
              <a:ext cx="1198342" cy="802889"/>
            </a:xfrm>
            <a:prstGeom prst="wedgeRoundRectCallout">
              <a:avLst>
                <a:gd name="adj1" fmla="val 21167"/>
                <a:gd name="adj2" fmla="val 74440"/>
                <a:gd name="adj3" fmla="val 16667"/>
              </a:avLst>
            </a:prstGeom>
            <a:solidFill>
              <a:srgbClr val="A6A6A6"/>
            </a:solidFill>
            <a:ln w="12700" cap="flat" cmpd="sng" algn="ctr">
              <a:noFill/>
              <a:prstDash val="solid"/>
            </a:ln>
            <a:effectLst/>
          </p:spPr>
          <p:txBody>
            <a:bodyPr anchor="ctr"/>
            <a:lstStyle/>
            <a:p>
              <a:pPr algn="ctr">
                <a:defRPr/>
              </a:pPr>
              <a:endParaRPr lang="en-US" kern="0" dirty="0">
                <a:solidFill>
                  <a:srgbClr val="FFFFFF"/>
                </a:solidFill>
                <a:ea typeface="SimHei" pitchFamily="2" charset="-122"/>
              </a:endParaRPr>
            </a:p>
          </p:txBody>
        </p:sp>
        <p:sp>
          <p:nvSpPr>
            <p:cNvPr id="97" name="Rectangle 96"/>
            <p:cNvSpPr/>
            <p:nvPr/>
          </p:nvSpPr>
          <p:spPr>
            <a:xfrm>
              <a:off x="8449923" y="1156391"/>
              <a:ext cx="896374" cy="637157"/>
            </a:xfrm>
            <a:prstGeom prst="rect">
              <a:avLst/>
            </a:prstGeom>
          </p:spPr>
          <p:txBody>
            <a:bodyPr wrap="square">
              <a:spAutoFit/>
            </a:bodyPr>
            <a:lstStyle/>
            <a:p>
              <a:pPr algn="l" defTabSz="914400">
                <a:buNone/>
              </a:pPr>
              <a:r>
                <a:rPr lang="zh-CN" sz="2800" b="0" i="0">
                  <a:solidFill>
                    <a:srgbClr val="FFFFFF"/>
                  </a:solidFill>
                  <a:latin typeface="Verdana"/>
                  <a:ea typeface="SimHei" pitchFamily="2" charset="-122"/>
                  <a:cs typeface="+mn-cs"/>
                </a:rPr>
                <a:t>!!!</a:t>
              </a:r>
            </a:p>
          </p:txBody>
        </p:sp>
      </p:grpSp>
      <p:grpSp>
        <p:nvGrpSpPr>
          <p:cNvPr id="8" name="Group 34"/>
          <p:cNvGrpSpPr>
            <a:grpSpLocks/>
          </p:cNvGrpSpPr>
          <p:nvPr/>
        </p:nvGrpSpPr>
        <p:grpSpPr bwMode="auto">
          <a:xfrm>
            <a:off x="1283344" y="3261941"/>
            <a:ext cx="1474174" cy="823820"/>
            <a:chOff x="1456564" y="2680999"/>
            <a:chExt cx="1495036" cy="1001674"/>
          </a:xfrm>
        </p:grpSpPr>
        <p:sp>
          <p:nvSpPr>
            <p:cNvPr id="99" name="Rounded Rectangular Callout 98"/>
            <p:cNvSpPr/>
            <p:nvPr/>
          </p:nvSpPr>
          <p:spPr>
            <a:xfrm>
              <a:off x="1456564" y="2680999"/>
              <a:ext cx="1495036" cy="1001674"/>
            </a:xfrm>
            <a:prstGeom prst="wedgeRoundRectCallout">
              <a:avLst>
                <a:gd name="adj1" fmla="val -20833"/>
                <a:gd name="adj2" fmla="val 73694"/>
                <a:gd name="adj3" fmla="val 16667"/>
              </a:avLst>
            </a:prstGeom>
            <a:gradFill flip="none" rotWithShape="1">
              <a:gsLst>
                <a:gs pos="0">
                  <a:schemeClr val="tx2">
                    <a:alpha val="65000"/>
                  </a:schemeClr>
                </a:gs>
                <a:gs pos="100000">
                  <a:srgbClr val="FFFFFF"/>
                </a:gs>
              </a:gsLst>
              <a:lin ang="13500000" scaled="1"/>
              <a:tileRect/>
            </a:gradFill>
            <a:ln w="12700" cap="flat" cmpd="sng" algn="ctr">
              <a:solidFill>
                <a:srgbClr val="E4E4E4"/>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00" name="Picture 2" descr="\\MV-FS\Projects\EMC\11-0442 EMC World Super Sessions\Big Data, Big Opportunity (Richard Snee and Sam Grocott for Yara and Patel)\art\logos\forbes-logo.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603774" y="2972648"/>
              <a:ext cx="1191555" cy="39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37"/>
          <p:cNvGrpSpPr>
            <a:grpSpLocks/>
          </p:cNvGrpSpPr>
          <p:nvPr/>
        </p:nvGrpSpPr>
        <p:grpSpPr bwMode="auto">
          <a:xfrm>
            <a:off x="5895424" y="1995532"/>
            <a:ext cx="1405243" cy="784652"/>
            <a:chOff x="6131695" y="1141614"/>
            <a:chExt cx="1423951" cy="954047"/>
          </a:xfrm>
        </p:grpSpPr>
        <p:sp>
          <p:nvSpPr>
            <p:cNvPr id="102" name="Rounded Rectangular Callout 101"/>
            <p:cNvSpPr/>
            <p:nvPr/>
          </p:nvSpPr>
          <p:spPr>
            <a:xfrm>
              <a:off x="6131695" y="1141614"/>
              <a:ext cx="1423951" cy="954047"/>
            </a:xfrm>
            <a:prstGeom prst="wedgeRoundRectCallout">
              <a:avLst>
                <a:gd name="adj1" fmla="val -20833"/>
                <a:gd name="adj2" fmla="val 73694"/>
                <a:gd name="adj3" fmla="val 16667"/>
              </a:avLst>
            </a:prstGeom>
            <a:gradFill flip="none" rotWithShape="1">
              <a:gsLst>
                <a:gs pos="0">
                  <a:schemeClr val="tx2">
                    <a:alpha val="35000"/>
                  </a:schemeClr>
                </a:gs>
                <a:gs pos="100000">
                  <a:schemeClr val="accent1">
                    <a:lumMod val="40000"/>
                    <a:lumOff val="60000"/>
                  </a:schemeClr>
                </a:gs>
              </a:gsLst>
              <a:lin ang="13500000" scaled="1"/>
              <a:tileRect/>
            </a:gradFill>
            <a:ln w="12700" cap="flat" cmpd="sng" algn="ctr">
              <a:solidFill>
                <a:srgbClr val="E4E4E4"/>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03"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l="15141" t="-50992" b="-33861"/>
            <a:stretch>
              <a:fillRect/>
            </a:stretch>
          </p:blipFill>
          <p:spPr bwMode="auto">
            <a:xfrm>
              <a:off x="6220691" y="1526446"/>
              <a:ext cx="1234439" cy="22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 name="Group 40"/>
          <p:cNvGrpSpPr>
            <a:grpSpLocks/>
          </p:cNvGrpSpPr>
          <p:nvPr/>
        </p:nvGrpSpPr>
        <p:grpSpPr bwMode="auto">
          <a:xfrm>
            <a:off x="6888650" y="978955"/>
            <a:ext cx="1984228" cy="1108578"/>
            <a:chOff x="7136769" y="152398"/>
            <a:chExt cx="2010524" cy="1347054"/>
          </a:xfrm>
        </p:grpSpPr>
        <p:sp>
          <p:nvSpPr>
            <p:cNvPr id="105" name="Rounded Rectangular Callout 104"/>
            <p:cNvSpPr/>
            <p:nvPr/>
          </p:nvSpPr>
          <p:spPr>
            <a:xfrm>
              <a:off x="7136769" y="152398"/>
              <a:ext cx="2010524" cy="1347054"/>
            </a:xfrm>
            <a:prstGeom prst="wedgeRoundRectCallout">
              <a:avLst>
                <a:gd name="adj1" fmla="val -20833"/>
                <a:gd name="adj2" fmla="val 73694"/>
                <a:gd name="adj3" fmla="val 16667"/>
              </a:avLst>
            </a:prstGeom>
            <a:solidFill>
              <a:schemeClr val="tx2">
                <a:lumMod val="60000"/>
                <a:lumOff val="40000"/>
              </a:schemeClr>
            </a:solidFill>
            <a:ln w="12700" cap="flat" cmpd="sng" algn="ctr">
              <a:no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0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74422" y="675172"/>
              <a:ext cx="1589144" cy="262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 name="Group 43"/>
          <p:cNvGrpSpPr>
            <a:grpSpLocks/>
          </p:cNvGrpSpPr>
          <p:nvPr/>
        </p:nvGrpSpPr>
        <p:grpSpPr bwMode="auto">
          <a:xfrm>
            <a:off x="189856" y="2630041"/>
            <a:ext cx="1544671" cy="861681"/>
            <a:chOff x="-134424" y="1912061"/>
            <a:chExt cx="1565055" cy="1048587"/>
          </a:xfrm>
        </p:grpSpPr>
        <p:sp>
          <p:nvSpPr>
            <p:cNvPr id="108" name="Rounded Rectangular Callout 107"/>
            <p:cNvSpPr/>
            <p:nvPr/>
          </p:nvSpPr>
          <p:spPr>
            <a:xfrm>
              <a:off x="-134424" y="1912061"/>
              <a:ext cx="1565055" cy="1048587"/>
            </a:xfrm>
            <a:prstGeom prst="wedgeRoundRectCallout">
              <a:avLst>
                <a:gd name="adj1" fmla="val 21167"/>
                <a:gd name="adj2" fmla="val 74440"/>
                <a:gd name="adj3" fmla="val 16667"/>
              </a:avLst>
            </a:prstGeom>
            <a:gradFill flip="none" rotWithShape="1">
              <a:gsLst>
                <a:gs pos="0">
                  <a:schemeClr val="tx2">
                    <a:alpha val="65000"/>
                  </a:schemeClr>
                </a:gs>
                <a:gs pos="100000">
                  <a:srgbClr val="FFFFFF">
                    <a:alpha val="63000"/>
                  </a:srgbClr>
                </a:gs>
              </a:gsLst>
              <a:lin ang="13500000" scaled="1"/>
              <a:tileRect/>
            </a:gradFill>
            <a:ln w="12700" cap="flat" cmpd="sng" algn="ctr">
              <a:solidFill>
                <a:srgbClr val="E4E4E4"/>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0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71" y="2418105"/>
              <a:ext cx="1315088" cy="184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2" name="Group 46"/>
          <p:cNvGrpSpPr>
            <a:grpSpLocks/>
          </p:cNvGrpSpPr>
          <p:nvPr/>
        </p:nvGrpSpPr>
        <p:grpSpPr bwMode="auto">
          <a:xfrm>
            <a:off x="152400" y="952500"/>
            <a:ext cx="2935814" cy="1638498"/>
            <a:chOff x="283348" y="152400"/>
            <a:chExt cx="2973660" cy="1992352"/>
          </a:xfrm>
        </p:grpSpPr>
        <p:sp>
          <p:nvSpPr>
            <p:cNvPr id="111" name="Rounded Rectangular Callout 110"/>
            <p:cNvSpPr/>
            <p:nvPr/>
          </p:nvSpPr>
          <p:spPr>
            <a:xfrm>
              <a:off x="283348" y="152400"/>
              <a:ext cx="2973660" cy="1992352"/>
            </a:xfrm>
            <a:prstGeom prst="wedgeRoundRectCallout">
              <a:avLst>
                <a:gd name="adj1" fmla="val 21167"/>
                <a:gd name="adj2" fmla="val 74440"/>
                <a:gd name="adj3" fmla="val 16667"/>
              </a:avLst>
            </a:prstGeom>
            <a:solidFill>
              <a:schemeClr val="tx2"/>
            </a:solidFill>
            <a:ln w="12700" cap="flat" cmpd="sng" algn="ctr">
              <a:solidFill>
                <a:schemeClr val="tx2"/>
              </a:solid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ea typeface="SimHei" pitchFamily="2" charset="-122"/>
              </a:endParaRPr>
            </a:p>
          </p:txBody>
        </p:sp>
        <p:sp>
          <p:nvSpPr>
            <p:cNvPr id="112" name="TextBox 111"/>
            <p:cNvSpPr txBox="1"/>
            <p:nvPr/>
          </p:nvSpPr>
          <p:spPr bwMode="auto">
            <a:xfrm>
              <a:off x="454722" y="424166"/>
              <a:ext cx="2735639" cy="955694"/>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marL="114300" indent="-114300" algn="l" defTabSz="914400">
                <a:buNone/>
              </a:pPr>
              <a:r>
                <a:rPr lang="zh-CN" sz="1800" b="0" i="0">
                  <a:solidFill>
                    <a:srgbClr val="FFFFFF"/>
                  </a:solidFill>
                  <a:latin typeface="Verdana"/>
                  <a:ea typeface="SimHei" pitchFamily="2" charset="-122"/>
                  <a:cs typeface="+mn-cs"/>
                </a:rPr>
                <a:t>“大数据无关乎大小，</a:t>
              </a:r>
              <a:br>
                <a:rPr lang="zh-CN" sz="1800" b="0" i="0">
                  <a:solidFill>
                    <a:srgbClr val="FFFFFF"/>
                  </a:solidFill>
                  <a:latin typeface="Verdana"/>
                  <a:ea typeface="SimHei" pitchFamily="2" charset="-122"/>
                  <a:cs typeface="+mn-cs"/>
                </a:rPr>
              </a:br>
              <a:r>
                <a:rPr lang="zh-CN" sz="1800" b="0" i="0">
                  <a:solidFill>
                    <a:srgbClr val="FFFFFF"/>
                  </a:solidFill>
                  <a:latin typeface="Verdana"/>
                  <a:ea typeface="SimHei" pitchFamily="2" charset="-122"/>
                  <a:cs typeface="+mn-cs"/>
                </a:rPr>
                <a:t>而关乎自由度”</a:t>
              </a:r>
              <a:endParaRPr lang="en-US" sz="1800" b="0" dirty="0">
                <a:solidFill>
                  <a:srgbClr val="FFFFFF"/>
                </a:solidFill>
                <a:ea typeface="SimHei" pitchFamily="2" charset="-122"/>
              </a:endParaRPr>
            </a:p>
          </p:txBody>
        </p:sp>
        <p:sp>
          <p:nvSpPr>
            <p:cNvPr id="113" name="TextBox 112"/>
            <p:cNvSpPr txBox="1"/>
            <p:nvPr/>
          </p:nvSpPr>
          <p:spPr bwMode="auto">
            <a:xfrm>
              <a:off x="1333871" y="1658966"/>
              <a:ext cx="1615361" cy="438159"/>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algn="r" defTabSz="914400">
                <a:buNone/>
              </a:pPr>
              <a:r>
                <a:rPr lang="zh-CN" sz="1400" b="0" i="0">
                  <a:solidFill>
                    <a:srgbClr val="FFFFFF"/>
                  </a:solidFill>
                  <a:latin typeface="Verdana"/>
                  <a:ea typeface="SimHei" pitchFamily="2" charset="-122"/>
                  <a:cs typeface="Calibri"/>
                </a:rPr>
                <a:t>— </a:t>
              </a:r>
              <a:r>
                <a:rPr lang="zh-CN" sz="1400" b="0" i="0">
                  <a:solidFill>
                    <a:srgbClr val="FFFFFF"/>
                  </a:solidFill>
                  <a:latin typeface="Verdana"/>
                  <a:ea typeface="SimHei" pitchFamily="2" charset="-122"/>
                  <a:cs typeface="+mn-cs"/>
                </a:rPr>
                <a:t>Techcrunch </a:t>
              </a:r>
              <a:endParaRPr lang="en-US" sz="1400" b="0" dirty="0">
                <a:solidFill>
                  <a:srgbClr val="FFFFFF"/>
                </a:solidFill>
                <a:ea typeface="SimHei" pitchFamily="2" charset="-122"/>
              </a:endParaRPr>
            </a:p>
          </p:txBody>
        </p:sp>
      </p:grpSp>
      <p:sp>
        <p:nvSpPr>
          <p:cNvPr id="114" name="Rounded Rectangular Callout 113"/>
          <p:cNvSpPr/>
          <p:nvPr/>
        </p:nvSpPr>
        <p:spPr>
          <a:xfrm>
            <a:off x="5849133" y="687332"/>
            <a:ext cx="1182568" cy="660306"/>
          </a:xfrm>
          <a:prstGeom prst="wedgeRoundRectCallout">
            <a:avLst>
              <a:gd name="adj1" fmla="val 21167"/>
              <a:gd name="adj2" fmla="val 74440"/>
              <a:gd name="adj3" fmla="val 16667"/>
            </a:avLst>
          </a:prstGeom>
          <a:solidFill>
            <a:srgbClr val="005596"/>
          </a:solidFill>
          <a:ln w="12700" cap="flat" cmpd="sng" algn="ctr">
            <a:solidFill>
              <a:srgbClr val="007DC3"/>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115" name="Rectangle 114"/>
          <p:cNvSpPr/>
          <p:nvPr/>
        </p:nvSpPr>
        <p:spPr>
          <a:xfrm>
            <a:off x="6260459" y="770060"/>
            <a:ext cx="969219" cy="523220"/>
          </a:xfrm>
          <a:prstGeom prst="rect">
            <a:avLst/>
          </a:prstGeom>
          <a:noFill/>
        </p:spPr>
        <p:txBody>
          <a:bodyPr wrap="square">
            <a:spAutoFit/>
          </a:bodyPr>
          <a:lstStyle/>
          <a:p>
            <a:pPr algn="l" defTabSz="914400">
              <a:buNone/>
            </a:pPr>
            <a:r>
              <a:rPr lang="zh-CN" sz="2800" b="0" i="0">
                <a:solidFill>
                  <a:srgbClr val="007DC3">
                    <a:lumMod val="60000"/>
                    <a:lumOff val="40000"/>
                  </a:srgbClr>
                </a:solidFill>
                <a:latin typeface="Verdana"/>
                <a:ea typeface="SimHei" pitchFamily="2" charset="-122"/>
                <a:cs typeface="+mn-cs"/>
              </a:rPr>
              <a:t>!!!</a:t>
            </a:r>
          </a:p>
        </p:txBody>
      </p:sp>
      <p:grpSp>
        <p:nvGrpSpPr>
          <p:cNvPr id="13" name="Group 53"/>
          <p:cNvGrpSpPr/>
          <p:nvPr/>
        </p:nvGrpSpPr>
        <p:grpSpPr>
          <a:xfrm>
            <a:off x="3143998" y="1586030"/>
            <a:ext cx="1475356" cy="823788"/>
            <a:chOff x="3342798" y="642965"/>
            <a:chExt cx="1495036" cy="1001674"/>
          </a:xfrm>
          <a:solidFill>
            <a:srgbClr val="0F396C"/>
          </a:solidFill>
        </p:grpSpPr>
        <p:sp>
          <p:nvSpPr>
            <p:cNvPr id="117" name="Rounded Rectangular Callout 116"/>
            <p:cNvSpPr/>
            <p:nvPr/>
          </p:nvSpPr>
          <p:spPr>
            <a:xfrm>
              <a:off x="3342798" y="642965"/>
              <a:ext cx="1495036" cy="1001674"/>
            </a:xfrm>
            <a:prstGeom prst="wedgeRoundRectCallout">
              <a:avLst>
                <a:gd name="adj1" fmla="val -20833"/>
                <a:gd name="adj2" fmla="val 73694"/>
                <a:gd name="adj3" fmla="val 16667"/>
              </a:avLst>
            </a:prstGeom>
            <a:grpFill/>
            <a:ln w="12700" cap="flat" cmpd="sng" algn="ctr">
              <a:solidFill>
                <a:srgbClr val="E4E4E4"/>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18" name="Picture 117" descr="CNN-Logo-748584.jpg"/>
            <p:cNvPicPr>
              <a:picLocks noChangeAspect="1"/>
            </p:cNvPicPr>
            <p:nvPr/>
          </p:nvPicPr>
          <p:blipFill>
            <a:blip r:embed="rId8" cstate="print">
              <a:clrChange>
                <a:clrFrom>
                  <a:srgbClr val="FDFDFD"/>
                </a:clrFrom>
                <a:clrTo>
                  <a:srgbClr val="FDFDFD">
                    <a:alpha val="0"/>
                  </a:srgbClr>
                </a:clrTo>
              </a:clrChange>
              <a:lum/>
            </a:blip>
            <a:stretch>
              <a:fillRect/>
            </a:stretch>
          </p:blipFill>
          <p:spPr>
            <a:xfrm>
              <a:off x="3534163" y="924072"/>
              <a:ext cx="1037837" cy="529296"/>
            </a:xfrm>
            <a:prstGeom prst="rect">
              <a:avLst/>
            </a:prstGeom>
            <a:grpFill/>
            <a:ln w="9525">
              <a:noFill/>
              <a:miter lim="800000"/>
              <a:headEnd/>
              <a:tailEnd/>
            </a:ln>
            <a:effectLst/>
          </p:spPr>
        </p:pic>
      </p:grpSp>
      <p:grpSp>
        <p:nvGrpSpPr>
          <p:cNvPr id="14" name="Group 56"/>
          <p:cNvGrpSpPr>
            <a:grpSpLocks/>
          </p:cNvGrpSpPr>
          <p:nvPr/>
        </p:nvGrpSpPr>
        <p:grpSpPr bwMode="auto">
          <a:xfrm>
            <a:off x="5410200" y="4709671"/>
            <a:ext cx="1487456" cy="802229"/>
            <a:chOff x="5694040" y="4086269"/>
            <a:chExt cx="1507467" cy="975661"/>
          </a:xfrm>
        </p:grpSpPr>
        <p:sp>
          <p:nvSpPr>
            <p:cNvPr id="120" name="Rounded Rectangular Callout 119"/>
            <p:cNvSpPr/>
            <p:nvPr/>
          </p:nvSpPr>
          <p:spPr>
            <a:xfrm>
              <a:off x="5694040" y="4150518"/>
              <a:ext cx="1360641" cy="911412"/>
            </a:xfrm>
            <a:prstGeom prst="wedgeRoundRectCallout">
              <a:avLst>
                <a:gd name="adj1" fmla="val 21167"/>
                <a:gd name="adj2" fmla="val 74440"/>
                <a:gd name="adj3" fmla="val 16667"/>
              </a:avLst>
            </a:prstGeom>
            <a:solidFill>
              <a:srgbClr val="005596">
                <a:alpha val="65000"/>
              </a:srgbClr>
            </a:solidFill>
            <a:ln w="12700" cap="flat" cmpd="sng" algn="ctr">
              <a:solidFill>
                <a:srgbClr val="007DC3"/>
              </a:solidFill>
              <a:prstDash val="solid"/>
            </a:ln>
            <a:effectLst/>
          </p:spPr>
          <p:txBody>
            <a:bodyPr anchor="ctr"/>
            <a:lstStyle/>
            <a:p>
              <a:pPr algn="ctr">
                <a:defRPr/>
              </a:pPr>
              <a:endParaRPr lang="en-US" kern="0" dirty="0">
                <a:solidFill>
                  <a:srgbClr val="FFFFFF"/>
                </a:solidFill>
                <a:latin typeface="MetaNormalLF-Roman"/>
                <a:ea typeface="SimHei" pitchFamily="2" charset="-122"/>
              </a:endParaRPr>
            </a:p>
          </p:txBody>
        </p:sp>
        <p:sp>
          <p:nvSpPr>
            <p:cNvPr id="121" name="Rectangle 120"/>
            <p:cNvSpPr/>
            <p:nvPr/>
          </p:nvSpPr>
          <p:spPr>
            <a:xfrm>
              <a:off x="5984584" y="4086269"/>
              <a:ext cx="1216923" cy="786059"/>
            </a:xfrm>
            <a:prstGeom prst="rect">
              <a:avLst/>
            </a:prstGeom>
          </p:spPr>
          <p:txBody>
            <a:bodyPr wrap="square">
              <a:spAutoFit/>
            </a:bodyPr>
            <a:lstStyle/>
            <a:p>
              <a:pPr algn="l" defTabSz="914400">
                <a:buNone/>
              </a:pPr>
              <a:r>
                <a:rPr lang="zh-CN" sz="3600" b="0" i="0">
                  <a:solidFill>
                    <a:srgbClr val="2C95DD">
                      <a:lumMod val="40000"/>
                      <a:lumOff val="60000"/>
                    </a:srgbClr>
                  </a:solidFill>
                  <a:latin typeface="Verdana"/>
                  <a:ea typeface="SimHei" pitchFamily="2" charset="-122"/>
                  <a:cs typeface="+mn-cs"/>
                </a:rPr>
                <a:t>!!!</a:t>
              </a:r>
            </a:p>
          </p:txBody>
        </p:sp>
      </p:grpSp>
      <p:grpSp>
        <p:nvGrpSpPr>
          <p:cNvPr id="15" name="Group 59"/>
          <p:cNvGrpSpPr>
            <a:grpSpLocks/>
          </p:cNvGrpSpPr>
          <p:nvPr/>
        </p:nvGrpSpPr>
        <p:grpSpPr bwMode="auto">
          <a:xfrm>
            <a:off x="3853680" y="457199"/>
            <a:ext cx="2289120" cy="1277691"/>
            <a:chOff x="3855456" y="-405032"/>
            <a:chExt cx="2319456" cy="1554034"/>
          </a:xfrm>
        </p:grpSpPr>
        <p:sp>
          <p:nvSpPr>
            <p:cNvPr id="123" name="Rounded Rectangular Callout 122"/>
            <p:cNvSpPr/>
            <p:nvPr/>
          </p:nvSpPr>
          <p:spPr>
            <a:xfrm>
              <a:off x="3855456" y="-405032"/>
              <a:ext cx="2319456" cy="1554034"/>
            </a:xfrm>
            <a:prstGeom prst="wedgeRoundRectCallout">
              <a:avLst>
                <a:gd name="adj1" fmla="val 21167"/>
                <a:gd name="adj2" fmla="val 74440"/>
                <a:gd name="adj3" fmla="val 16667"/>
              </a:avLst>
            </a:prstGeom>
            <a:solidFill>
              <a:srgbClr val="A6A6A6"/>
            </a:solidFill>
            <a:ln w="12700" cap="flat" cmpd="sng" algn="ctr">
              <a:solidFill>
                <a:srgbClr val="5F5F5F">
                  <a:lumMod val="40000"/>
                  <a:lumOff val="60000"/>
                </a:srgbClr>
              </a:solid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latin typeface="MetaNormalLF-Roman"/>
                <a:ea typeface="SimHei" pitchFamily="2" charset="-122"/>
              </a:endParaRPr>
            </a:p>
          </p:txBody>
        </p:sp>
        <p:pic>
          <p:nvPicPr>
            <p:cNvPr id="124"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089461" y="182664"/>
              <a:ext cx="1765240" cy="360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6" name="Group 62"/>
          <p:cNvGrpSpPr>
            <a:grpSpLocks/>
          </p:cNvGrpSpPr>
          <p:nvPr/>
        </p:nvGrpSpPr>
        <p:grpSpPr bwMode="auto">
          <a:xfrm>
            <a:off x="7530938" y="2497394"/>
            <a:ext cx="780317" cy="434236"/>
            <a:chOff x="7788390" y="1751246"/>
            <a:chExt cx="790311" cy="528181"/>
          </a:xfrm>
        </p:grpSpPr>
        <p:sp>
          <p:nvSpPr>
            <p:cNvPr id="126" name="Rounded Rectangular Callout 125"/>
            <p:cNvSpPr/>
            <p:nvPr/>
          </p:nvSpPr>
          <p:spPr>
            <a:xfrm>
              <a:off x="7788390" y="1764904"/>
              <a:ext cx="767945" cy="514523"/>
            </a:xfrm>
            <a:prstGeom prst="wedgeRoundRectCallout">
              <a:avLst>
                <a:gd name="adj1" fmla="val -20833"/>
                <a:gd name="adj2" fmla="val 73694"/>
                <a:gd name="adj3" fmla="val 16667"/>
              </a:avLst>
            </a:prstGeom>
            <a:solidFill>
              <a:schemeClr val="tx2">
                <a:alpha val="65000"/>
              </a:schemeClr>
            </a:solidFill>
            <a:ln w="12700" cap="flat" cmpd="sng" algn="ctr">
              <a:solidFill>
                <a:srgbClr val="007DC3"/>
              </a:solidFill>
              <a:prstDash val="solid"/>
            </a:ln>
            <a:effectLst/>
          </p:spPr>
          <p:txBody>
            <a:bodyPr anchor="ctr"/>
            <a:lstStyle/>
            <a:p>
              <a:pPr algn="ctr">
                <a:defRPr/>
              </a:pPr>
              <a:endParaRPr lang="en-US" sz="1600" kern="0" dirty="0">
                <a:solidFill>
                  <a:srgbClr val="FFFFFF"/>
                </a:solidFill>
                <a:ea typeface="SimHei" pitchFamily="2" charset="-122"/>
              </a:endParaRPr>
            </a:p>
          </p:txBody>
        </p:sp>
        <p:sp>
          <p:nvSpPr>
            <p:cNvPr id="127" name="Rectangle 126"/>
            <p:cNvSpPr/>
            <p:nvPr/>
          </p:nvSpPr>
          <p:spPr>
            <a:xfrm>
              <a:off x="7901938" y="1751246"/>
              <a:ext cx="676763" cy="486672"/>
            </a:xfrm>
            <a:prstGeom prst="rect">
              <a:avLst/>
            </a:prstGeom>
          </p:spPr>
          <p:txBody>
            <a:bodyPr wrap="square">
              <a:spAutoFit/>
            </a:bodyPr>
            <a:lstStyle/>
            <a:p>
              <a:pPr algn="l" defTabSz="914400">
                <a:buNone/>
              </a:pPr>
              <a:r>
                <a:rPr lang="zh-CN" sz="2000" b="0" i="0">
                  <a:solidFill>
                    <a:srgbClr val="2C95DD">
                      <a:lumMod val="40000"/>
                      <a:lumOff val="60000"/>
                    </a:srgbClr>
                  </a:solidFill>
                  <a:latin typeface="Verdana"/>
                  <a:ea typeface="SimHei" pitchFamily="2" charset="-122"/>
                  <a:cs typeface="+mn-cs"/>
                </a:rPr>
                <a:t>!!!</a:t>
              </a:r>
            </a:p>
          </p:txBody>
        </p:sp>
      </p:grpSp>
      <p:grpSp>
        <p:nvGrpSpPr>
          <p:cNvPr id="17" name="Group 65"/>
          <p:cNvGrpSpPr>
            <a:grpSpLocks/>
          </p:cNvGrpSpPr>
          <p:nvPr/>
        </p:nvGrpSpPr>
        <p:grpSpPr bwMode="auto">
          <a:xfrm>
            <a:off x="2794501" y="2286001"/>
            <a:ext cx="3508524" cy="1958024"/>
            <a:chOff x="3591097" y="1692375"/>
            <a:chExt cx="2652910" cy="1777137"/>
          </a:xfrm>
          <a:solidFill>
            <a:schemeClr val="tx2">
              <a:lumMod val="75000"/>
            </a:schemeClr>
          </a:solidFill>
        </p:grpSpPr>
        <p:sp>
          <p:nvSpPr>
            <p:cNvPr id="129" name="Rounded Rectangular Callout 128"/>
            <p:cNvSpPr/>
            <p:nvPr/>
          </p:nvSpPr>
          <p:spPr>
            <a:xfrm>
              <a:off x="3591097" y="1692375"/>
              <a:ext cx="2652910" cy="1777137"/>
            </a:xfrm>
            <a:prstGeom prst="wedgeRoundRectCallout">
              <a:avLst>
                <a:gd name="adj1" fmla="val 21505"/>
                <a:gd name="adj2" fmla="val 71125"/>
                <a:gd name="adj3" fmla="val 16667"/>
              </a:avLst>
            </a:prstGeom>
            <a:grpFill/>
            <a:ln w="12700" cap="flat" cmpd="sng" algn="ctr">
              <a:noFill/>
              <a:prstDash val="solid"/>
            </a:ln>
            <a:effectLst/>
          </p:spPr>
          <p:txBody>
            <a:bodyPr anchor="ctr"/>
            <a:lstStyle/>
            <a:p>
              <a:pPr algn="ctr">
                <a:defRPr/>
              </a:pPr>
              <a:endParaRPr lang="en-US" kern="0" dirty="0">
                <a:solidFill>
                  <a:srgbClr val="FFFFFF"/>
                </a:solidFill>
                <a:ea typeface="SimHei" pitchFamily="2" charset="-122"/>
              </a:endParaRPr>
            </a:p>
          </p:txBody>
        </p:sp>
        <p:sp>
          <p:nvSpPr>
            <p:cNvPr id="130" name="TextBox 129"/>
            <p:cNvSpPr txBox="1"/>
            <p:nvPr/>
          </p:nvSpPr>
          <p:spPr bwMode="auto">
            <a:xfrm>
              <a:off x="3759260" y="2052371"/>
              <a:ext cx="2255547" cy="955878"/>
            </a:xfrm>
            <a:prstGeom prst="rect">
              <a:avLst/>
            </a:prstGeom>
            <a:grpFill/>
            <a:ln w="12700" cap="flat" cmpd="sng" algn="ctr">
              <a:noFill/>
              <a:prstDash val="solid"/>
            </a:ln>
            <a:effectLst/>
          </p:spPr>
          <p:txBody>
            <a:bodyPr lIns="0" tIns="0" rIns="0" bIns="0"/>
            <a:lstStyle>
              <a:defPPr>
                <a:defRPr lang="en-US"/>
              </a:defPPr>
              <a:lvl1pPr>
                <a:defRPr sz="1600" b="1">
                  <a:solidFill>
                    <a:schemeClr val="tx2"/>
                  </a:solidFill>
                </a:defRPr>
              </a:lvl1pPr>
            </a:lstStyle>
            <a:p>
              <a:pPr marL="114300" indent="-114300" algn="l" defTabSz="914400">
                <a:buNone/>
              </a:pPr>
              <a:r>
                <a:rPr lang="zh-CN" sz="2000" b="0" i="0" dirty="0">
                  <a:solidFill>
                    <a:srgbClr val="FFFFFF"/>
                  </a:solidFill>
                  <a:latin typeface="Verdana"/>
                  <a:ea typeface="SimHei" pitchFamily="2" charset="-122"/>
                  <a:cs typeface="+mn-cs"/>
                </a:rPr>
                <a:t>“</a:t>
              </a:r>
              <a:r>
                <a:rPr lang="zh-CN" sz="2000" b="0" i="0" dirty="0" smtClean="0">
                  <a:solidFill>
                    <a:srgbClr val="FFFFFF"/>
                  </a:solidFill>
                  <a:latin typeface="Verdana"/>
                  <a:ea typeface="SimHei" pitchFamily="2" charset="-122"/>
                  <a:cs typeface="+mn-cs"/>
                </a:rPr>
                <a:t>发现</a:t>
              </a:r>
              <a:r>
                <a:rPr lang="zh-CN" altLang="en-US" sz="2000" b="0" i="0" dirty="0" smtClean="0">
                  <a:solidFill>
                    <a:srgbClr val="FFFFFF"/>
                  </a:solidFill>
                  <a:latin typeface="Verdana"/>
                  <a:ea typeface="SimHei" pitchFamily="2" charset="-122"/>
                  <a:cs typeface="+mn-cs"/>
                </a:rPr>
                <a:t>：</a:t>
              </a:r>
              <a:r>
                <a:rPr lang="zh-CN" sz="2000" b="0" i="0" dirty="0" smtClean="0">
                  <a:solidFill>
                    <a:srgbClr val="FFFFFF"/>
                  </a:solidFill>
                  <a:latin typeface="Verdana"/>
                  <a:ea typeface="SimHei" pitchFamily="2" charset="-122"/>
                  <a:cs typeface="+mn-cs"/>
                </a:rPr>
                <a:t>‘大数据’</a:t>
              </a:r>
              <a:r>
                <a:rPr lang="zh-CN" sz="2000" b="0" i="0" dirty="0">
                  <a:solidFill>
                    <a:srgbClr val="FFFFFF"/>
                  </a:solidFill>
                  <a:latin typeface="Verdana"/>
                  <a:ea typeface="SimHei" pitchFamily="2" charset="-122"/>
                  <a:cs typeface="+mn-cs"/>
                </a:rPr>
                <a:t>比卷更卓绝”</a:t>
              </a:r>
            </a:p>
          </p:txBody>
        </p:sp>
        <p:sp>
          <p:nvSpPr>
            <p:cNvPr id="131" name="TextBox 130"/>
            <p:cNvSpPr txBox="1"/>
            <p:nvPr/>
          </p:nvSpPr>
          <p:spPr bwMode="auto">
            <a:xfrm>
              <a:off x="4068875" y="2925389"/>
              <a:ext cx="1768248" cy="339090"/>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algn="r" defTabSz="914400">
                <a:buNone/>
              </a:pPr>
              <a:r>
                <a:rPr lang="zh-CN" sz="1400" b="0" i="0">
                  <a:solidFill>
                    <a:srgbClr val="FFFFFF"/>
                  </a:solidFill>
                  <a:latin typeface="Verdana"/>
                  <a:ea typeface="SimHei" pitchFamily="2" charset="-122"/>
                  <a:cs typeface="Calibri"/>
                </a:rPr>
                <a:t>— </a:t>
              </a:r>
              <a:r>
                <a:rPr lang="zh-CN" sz="1400" b="0" i="0">
                  <a:solidFill>
                    <a:srgbClr val="FFFFFF"/>
                  </a:solidFill>
                  <a:latin typeface="Verdana"/>
                  <a:ea typeface="SimHei" pitchFamily="2" charset="-122"/>
                  <a:cs typeface="+mn-cs"/>
                </a:rPr>
                <a:t>Gartner </a:t>
              </a:r>
              <a:endParaRPr lang="en-US" sz="1400" b="0" dirty="0">
                <a:solidFill>
                  <a:srgbClr val="FFFFFF"/>
                </a:solidFill>
                <a:ea typeface="SimHei" pitchFamily="2" charset="-122"/>
              </a:endParaRPr>
            </a:p>
          </p:txBody>
        </p:sp>
      </p:grpSp>
      <p:grpSp>
        <p:nvGrpSpPr>
          <p:cNvPr id="18" name="Group 69"/>
          <p:cNvGrpSpPr>
            <a:grpSpLocks/>
          </p:cNvGrpSpPr>
          <p:nvPr/>
        </p:nvGrpSpPr>
        <p:grpSpPr bwMode="auto">
          <a:xfrm>
            <a:off x="5804561" y="3106578"/>
            <a:ext cx="3064276" cy="1651554"/>
            <a:chOff x="5964662" y="2492376"/>
            <a:chExt cx="2957014" cy="2004751"/>
          </a:xfrm>
        </p:grpSpPr>
        <p:sp>
          <p:nvSpPr>
            <p:cNvPr id="133" name="Rounded Rectangular Callout 132"/>
            <p:cNvSpPr/>
            <p:nvPr/>
          </p:nvSpPr>
          <p:spPr>
            <a:xfrm>
              <a:off x="5964662" y="2492376"/>
              <a:ext cx="2957014" cy="1980980"/>
            </a:xfrm>
            <a:prstGeom prst="wedgeRoundRectCallout">
              <a:avLst>
                <a:gd name="adj1" fmla="val 21167"/>
                <a:gd name="adj2" fmla="val 74440"/>
                <a:gd name="adj3" fmla="val 16667"/>
              </a:avLst>
            </a:prstGeom>
            <a:solidFill>
              <a:schemeClr val="tx2"/>
            </a:solidFill>
            <a:ln w="12700" cap="flat" cmpd="sng" algn="ctr">
              <a:no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ea typeface="SimHei" pitchFamily="2" charset="-122"/>
              </a:endParaRPr>
            </a:p>
          </p:txBody>
        </p:sp>
        <p:sp>
          <p:nvSpPr>
            <p:cNvPr id="134" name="TextBox 133"/>
            <p:cNvSpPr txBox="1"/>
            <p:nvPr/>
          </p:nvSpPr>
          <p:spPr bwMode="auto">
            <a:xfrm>
              <a:off x="6121886" y="2742772"/>
              <a:ext cx="2742343" cy="957209"/>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marL="114300" indent="-114300" algn="l" defTabSz="914400">
                <a:buNone/>
              </a:pPr>
              <a:r>
                <a:rPr lang="zh-CN" sz="1800" b="0" i="0">
                  <a:solidFill>
                    <a:srgbClr val="FFFFFF"/>
                  </a:solidFill>
                  <a:latin typeface="Verdana"/>
                  <a:ea typeface="SimHei" pitchFamily="2" charset="-122"/>
                  <a:cs typeface="+mn-cs"/>
                </a:rPr>
                <a:t>“大数据！ 它真实存在，实时提供，并且正在改变您的世界”</a:t>
              </a:r>
            </a:p>
          </p:txBody>
        </p:sp>
        <p:sp>
          <p:nvSpPr>
            <p:cNvPr id="135" name="TextBox 134"/>
            <p:cNvSpPr txBox="1"/>
            <p:nvPr/>
          </p:nvSpPr>
          <p:spPr bwMode="auto">
            <a:xfrm>
              <a:off x="7116628" y="4059727"/>
              <a:ext cx="1616078" cy="437400"/>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algn="r" defTabSz="914400">
                <a:buNone/>
              </a:pPr>
              <a:r>
                <a:rPr lang="zh-CN" sz="1800" b="0" i="0">
                  <a:solidFill>
                    <a:srgbClr val="FFFFFF"/>
                  </a:solidFill>
                  <a:latin typeface="Verdana"/>
                  <a:ea typeface="SimHei" pitchFamily="2" charset="-122"/>
                  <a:cs typeface="Calibri"/>
                </a:rPr>
                <a:t>―</a:t>
              </a:r>
              <a:r>
                <a:rPr lang="zh-CN" sz="1800" b="0" i="0">
                  <a:solidFill>
                    <a:srgbClr val="FFFFFF"/>
                  </a:solidFill>
                  <a:latin typeface="Verdana"/>
                  <a:ea typeface="SimHei" pitchFamily="2" charset="-122"/>
                  <a:cs typeface="+mn-cs"/>
                </a:rPr>
                <a:t>IDC </a:t>
              </a:r>
              <a:endParaRPr lang="en-US" b="0" dirty="0">
                <a:solidFill>
                  <a:srgbClr val="FFFFFF"/>
                </a:solidFill>
                <a:ea typeface="SimHei" pitchFamily="2" charset="-122"/>
              </a:endParaRPr>
            </a:p>
          </p:txBody>
        </p:sp>
      </p:grpSp>
      <p:grpSp>
        <p:nvGrpSpPr>
          <p:cNvPr id="19" name="Group 73"/>
          <p:cNvGrpSpPr>
            <a:grpSpLocks/>
          </p:cNvGrpSpPr>
          <p:nvPr/>
        </p:nvGrpSpPr>
        <p:grpSpPr bwMode="auto">
          <a:xfrm>
            <a:off x="2250210" y="4279898"/>
            <a:ext cx="2601053" cy="1451797"/>
            <a:chOff x="2415309" y="3614767"/>
            <a:chExt cx="2230245" cy="1494246"/>
          </a:xfrm>
        </p:grpSpPr>
        <p:sp>
          <p:nvSpPr>
            <p:cNvPr id="137" name="Rounded Rectangular Callout 136"/>
            <p:cNvSpPr/>
            <p:nvPr/>
          </p:nvSpPr>
          <p:spPr>
            <a:xfrm>
              <a:off x="2415309" y="3614767"/>
              <a:ext cx="2230245" cy="1494246"/>
            </a:xfrm>
            <a:prstGeom prst="wedgeRoundRectCallout">
              <a:avLst>
                <a:gd name="adj1" fmla="val -20833"/>
                <a:gd name="adj2" fmla="val 73694"/>
                <a:gd name="adj3" fmla="val 16667"/>
              </a:avLst>
            </a:prstGeom>
            <a:solidFill>
              <a:schemeClr val="bg2"/>
            </a:solidFill>
            <a:ln w="12700" cap="flat" cmpd="sng" algn="ctr">
              <a:noFill/>
              <a:prstDash val="solid"/>
            </a:ln>
            <a:effectLst>
              <a:outerShdw blurRad="63500" sx="102000" sy="102000" algn="ctr" rotWithShape="0">
                <a:prstClr val="black">
                  <a:alpha val="13000"/>
                </a:prstClr>
              </a:outerShdw>
            </a:effectLst>
          </p:spPr>
          <p:txBody>
            <a:bodyPr anchor="ctr"/>
            <a:lstStyle/>
            <a:p>
              <a:pPr algn="ctr">
                <a:defRPr/>
              </a:pPr>
              <a:endParaRPr lang="en-US" kern="0" dirty="0">
                <a:solidFill>
                  <a:srgbClr val="FFFFFF"/>
                </a:solidFill>
                <a:ea typeface="SimHei" pitchFamily="2" charset="-122"/>
              </a:endParaRPr>
            </a:p>
          </p:txBody>
        </p:sp>
        <p:sp>
          <p:nvSpPr>
            <p:cNvPr id="138" name="TextBox 137"/>
            <p:cNvSpPr txBox="1"/>
            <p:nvPr/>
          </p:nvSpPr>
          <p:spPr bwMode="auto">
            <a:xfrm>
              <a:off x="2498962" y="3736521"/>
              <a:ext cx="1955631" cy="955936"/>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marL="114300" indent="-114300" algn="l" defTabSz="914400">
                <a:buNone/>
              </a:pPr>
              <a:r>
                <a:rPr lang="zh-CN" sz="2000" b="0" i="0" dirty="0">
                  <a:solidFill>
                    <a:srgbClr val="FFFFFF"/>
                  </a:solidFill>
                  <a:latin typeface="Verdana"/>
                  <a:ea typeface="SimHei" pitchFamily="2" charset="-122"/>
                  <a:cs typeface="+mn-cs"/>
                </a:rPr>
                <a:t>“总</a:t>
              </a:r>
              <a:r>
                <a:rPr lang="zh-CN" sz="2000" b="0" i="0" dirty="0" smtClean="0">
                  <a:solidFill>
                    <a:srgbClr val="FFFFFF"/>
                  </a:solidFill>
                  <a:latin typeface="Verdana"/>
                  <a:ea typeface="SimHei" pitchFamily="2" charset="-122"/>
                  <a:cs typeface="+mn-cs"/>
                </a:rPr>
                <a:t>数据</a:t>
              </a:r>
              <a:r>
                <a:rPr lang="zh-CN" altLang="en-US" sz="2000" b="0" i="0" dirty="0" smtClean="0">
                  <a:solidFill>
                    <a:srgbClr val="FFFFFF"/>
                  </a:solidFill>
                  <a:latin typeface="Verdana"/>
                  <a:ea typeface="SimHei" pitchFamily="2" charset="-122"/>
                  <a:cs typeface="+mn-cs"/>
                </a:rPr>
                <a:t>：</a:t>
              </a:r>
              <a:r>
                <a:rPr lang="zh-CN" sz="2000" b="0" i="0" dirty="0" smtClean="0">
                  <a:solidFill>
                    <a:srgbClr val="FFFFFF"/>
                  </a:solidFill>
                  <a:latin typeface="Verdana"/>
                  <a:ea typeface="SimHei" pitchFamily="2" charset="-122"/>
                  <a:cs typeface="+mn-cs"/>
                </a:rPr>
                <a:t>比</a:t>
              </a:r>
              <a:r>
                <a:rPr lang="zh-CN" sz="2000" b="0" i="0" dirty="0">
                  <a:solidFill>
                    <a:srgbClr val="FFFFFF"/>
                  </a:solidFill>
                  <a:latin typeface="Verdana"/>
                  <a:ea typeface="SimHei" pitchFamily="2" charset="-122"/>
                  <a:cs typeface="+mn-cs"/>
                </a:rPr>
                <a:t>大数据更‘大’”</a:t>
              </a:r>
            </a:p>
          </p:txBody>
        </p:sp>
        <p:sp>
          <p:nvSpPr>
            <p:cNvPr id="139" name="TextBox 138"/>
            <p:cNvSpPr txBox="1"/>
            <p:nvPr/>
          </p:nvSpPr>
          <p:spPr bwMode="auto">
            <a:xfrm>
              <a:off x="2738943" y="4590476"/>
              <a:ext cx="1766734" cy="438270"/>
            </a:xfrm>
            <a:prstGeom prst="rect">
              <a:avLst/>
            </a:prstGeom>
            <a:noFill/>
            <a:ln w="12700" cap="flat" cmpd="sng" algn="ctr">
              <a:noFill/>
              <a:prstDash val="solid"/>
            </a:ln>
            <a:effectLst/>
          </p:spPr>
          <p:txBody>
            <a:bodyPr lIns="0" tIns="0" rIns="0" bIns="0"/>
            <a:lstStyle>
              <a:defPPr>
                <a:defRPr lang="en-US"/>
              </a:defPPr>
              <a:lvl1pPr>
                <a:defRPr sz="1600" b="1">
                  <a:solidFill>
                    <a:schemeClr val="tx2"/>
                  </a:solidFill>
                </a:defRPr>
              </a:lvl1pPr>
            </a:lstStyle>
            <a:p>
              <a:pPr algn="r" defTabSz="914400">
                <a:buNone/>
              </a:pPr>
              <a:r>
                <a:rPr lang="zh-CN" sz="1400" b="0" i="0">
                  <a:solidFill>
                    <a:srgbClr val="FFFFFF"/>
                  </a:solidFill>
                  <a:latin typeface="Verdana"/>
                  <a:ea typeface="SimHei" pitchFamily="2" charset="-122"/>
                  <a:cs typeface="Calibri"/>
                </a:rPr>
                <a:t>—</a:t>
              </a:r>
              <a:r>
                <a:rPr lang="zh-CN" sz="1400" b="0" i="0">
                  <a:solidFill>
                    <a:srgbClr val="FFFFFF"/>
                  </a:solidFill>
                  <a:latin typeface="Verdana"/>
                  <a:ea typeface="SimHei" pitchFamily="2" charset="-122"/>
                  <a:cs typeface="+mn-cs"/>
                </a:rPr>
                <a:t> 451 Group</a:t>
              </a:r>
              <a:endParaRPr lang="en-US" sz="1400" b="0" dirty="0">
                <a:solidFill>
                  <a:srgbClr val="FFFFFF"/>
                </a:solidFill>
                <a:ea typeface="SimHei" pitchFamily="2" charset="-122"/>
              </a:endParaRPr>
            </a:p>
          </p:txBody>
        </p:sp>
      </p:grpSp>
      <p:sp>
        <p:nvSpPr>
          <p:cNvPr id="63" name="Oval 62"/>
          <p:cNvSpPr/>
          <p:nvPr/>
        </p:nvSpPr>
        <p:spPr>
          <a:xfrm>
            <a:off x="-2826378" y="-1086037"/>
            <a:ext cx="14198600" cy="8343900"/>
          </a:xfrm>
          <a:prstGeom prst="ellipse">
            <a:avLst/>
          </a:prstGeom>
          <a:gradFill flip="none" rotWithShape="1">
            <a:gsLst>
              <a:gs pos="37000">
                <a:schemeClr val="bg1"/>
              </a:gs>
              <a:gs pos="100000">
                <a:schemeClr val="bg1">
                  <a:alpha val="0"/>
                </a:schemeClr>
              </a:gs>
              <a:gs pos="68000">
                <a:schemeClr val="bg1">
                  <a:alpha val="66000"/>
                </a:schemeClr>
              </a:gs>
            </a:gsLst>
            <a:path path="shap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700"/>
              </a:lnSpc>
              <a:tabLst>
                <a:tab pos="115888" algn="l"/>
              </a:tabLst>
              <a:defRPr/>
            </a:pPr>
            <a:endParaRPr lang="en-US" sz="2800" dirty="0">
              <a:solidFill>
                <a:srgbClr val="FFFFFF"/>
              </a:solidFill>
              <a:latin typeface="MetaMediumLF-Roman" pitchFamily="34" charset="0"/>
            </a:endParaRPr>
          </a:p>
        </p:txBody>
      </p:sp>
      <p:sp>
        <p:nvSpPr>
          <p:cNvPr id="64" name="Rectangle 63"/>
          <p:cNvSpPr/>
          <p:nvPr/>
        </p:nvSpPr>
        <p:spPr>
          <a:xfrm>
            <a:off x="1587500" y="2098279"/>
            <a:ext cx="5981700" cy="1905137"/>
          </a:xfrm>
          <a:prstGeom prst="rect">
            <a:avLst/>
          </a:prstGeom>
        </p:spPr>
        <p:txBody>
          <a:bodyPr wrap="square">
            <a:spAutoFit/>
          </a:bodyPr>
          <a:lstStyle/>
          <a:p>
            <a:pPr algn="ctr" defTabSz="914400">
              <a:lnSpc>
                <a:spcPct val="95000"/>
              </a:lnSpc>
              <a:buNone/>
            </a:pPr>
            <a:r>
              <a:rPr lang="zh-CN" sz="8800" b="0" i="0" dirty="0">
                <a:solidFill>
                  <a:srgbClr val="3892D0"/>
                </a:solidFill>
                <a:latin typeface="Verdana"/>
                <a:ea typeface="SimHei" pitchFamily="2" charset="-122"/>
                <a:cs typeface="Verdana"/>
              </a:rPr>
              <a:t>大数据</a:t>
            </a:r>
            <a:r>
              <a:rPr lang="zh-CN" sz="3600" b="0" i="0" dirty="0">
                <a:solidFill>
                  <a:srgbClr val="3892D0"/>
                </a:solidFill>
                <a:latin typeface="Verdana"/>
                <a:ea typeface="SimHei" pitchFamily="2" charset="-122"/>
                <a:cs typeface="Verdana"/>
              </a:rPr>
              <a:t/>
            </a:r>
            <a:br>
              <a:rPr lang="zh-CN" sz="3600" b="0" i="0" dirty="0">
                <a:solidFill>
                  <a:srgbClr val="3892D0"/>
                </a:solidFill>
                <a:latin typeface="Verdana"/>
                <a:ea typeface="SimHei" pitchFamily="2" charset="-122"/>
                <a:cs typeface="Verdana"/>
              </a:rPr>
            </a:br>
            <a:r>
              <a:rPr lang="zh-CN" sz="3600" b="0" i="0" dirty="0" smtClean="0">
                <a:solidFill>
                  <a:srgbClr val="3892D0"/>
                </a:solidFill>
                <a:latin typeface="Verdana"/>
                <a:ea typeface="SimHei" pitchFamily="2" charset="-122"/>
                <a:cs typeface="Verdana"/>
              </a:rPr>
              <a:t>时代已经</a:t>
            </a:r>
            <a:r>
              <a:rPr lang="zh-CN" sz="3600" b="0" i="0" dirty="0">
                <a:solidFill>
                  <a:srgbClr val="3892D0"/>
                </a:solidFill>
                <a:latin typeface="Verdana"/>
                <a:ea typeface="SimHei" pitchFamily="2" charset="-122"/>
                <a:cs typeface="Verdana"/>
              </a:rPr>
              <a:t>到来</a:t>
            </a:r>
            <a:endParaRPr lang="en-US" sz="8000" dirty="0">
              <a:solidFill>
                <a:srgbClr val="3892D0"/>
              </a:solidFill>
              <a:ea typeface="SimHei" pitchFamily="2" charset="-122"/>
              <a:cs typeface="Verdana"/>
            </a:endParaRPr>
          </a:p>
        </p:txBody>
      </p:sp>
    </p:spTree>
    <p:extLst>
      <p:ext uri="{BB962C8B-B14F-4D97-AF65-F5344CB8AC3E}">
        <p14:creationId xmlns="" xmlns:p14="http://schemas.microsoft.com/office/powerpoint/2010/main" val="15442355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38200" y="2286000"/>
            <a:ext cx="7924800" cy="3124201"/>
          </a:xfrm>
          <a:prstGeom prst="rect">
            <a:avLst/>
          </a:prstGeom>
        </p:spPr>
        <p:txBody>
          <a:bodyPr/>
          <a:lstStyle/>
          <a:p>
            <a:pPr algn="ctr" defTabSz="914400">
              <a:spcBef>
                <a:spcPct val="0"/>
              </a:spcBef>
              <a:buNone/>
            </a:pPr>
            <a:r>
              <a:rPr lang="zh-CN" sz="4800" b="0" i="0">
                <a:solidFill>
                  <a:srgbClr val="3892D0"/>
                </a:solidFill>
                <a:latin typeface="Verdana"/>
                <a:ea typeface="SimHei" pitchFamily="2" charset="-122"/>
                <a:cs typeface="Verdana"/>
              </a:rPr>
              <a:t>Hadoop 与大数据</a:t>
            </a:r>
          </a:p>
        </p:txBody>
      </p:sp>
    </p:spTree>
    <p:extLst>
      <p:ext uri="{BB962C8B-B14F-4D97-AF65-F5344CB8AC3E}">
        <p14:creationId xmlns="" xmlns:p14="http://schemas.microsoft.com/office/powerpoint/2010/main" val="87147878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defTabSz="914400">
              <a:lnSpc>
                <a:spcPts val="3600"/>
              </a:lnSpc>
              <a:spcBef>
                <a:spcPct val="0"/>
              </a:spcBef>
              <a:buNone/>
            </a:pPr>
            <a:r>
              <a:rPr lang="zh-CN" sz="3600" b="0" i="0">
                <a:solidFill>
                  <a:srgbClr val="3892D0"/>
                </a:solidFill>
                <a:latin typeface="Verdana"/>
                <a:ea typeface="SimHei" pitchFamily="2" charset="-122"/>
                <a:cs typeface="Verdana"/>
              </a:rPr>
              <a:t>大数据分析的远大前程</a:t>
            </a:r>
            <a:endParaRPr lang="en-US" dirty="0">
              <a:latin typeface="SimHei" pitchFamily="2" charset="-122"/>
              <a:ea typeface="SimHei" pitchFamily="2" charset="-122"/>
              <a:cs typeface="Verdana" pitchFamily="34" charset="0"/>
            </a:endParaRPr>
          </a:p>
        </p:txBody>
      </p:sp>
      <p:sp>
        <p:nvSpPr>
          <p:cNvPr id="4" name="Content Placeholder 3"/>
          <p:cNvSpPr>
            <a:spLocks noGrp="1"/>
          </p:cNvSpPr>
          <p:nvPr>
            <p:ph sz="quarter" idx="10"/>
          </p:nvPr>
        </p:nvSpPr>
        <p:spPr>
          <a:xfrm>
            <a:off x="366714" y="1432984"/>
            <a:ext cx="5881686" cy="4510616"/>
          </a:xfrm>
        </p:spPr>
        <p:txBody>
          <a:bodyPr>
            <a:noAutofit/>
          </a:bodyPr>
          <a:lstStyle/>
          <a:p>
            <a:pPr marL="228600" indent="-228600" algn="l" defTabSz="914400">
              <a:spcBef>
                <a:spcPts val="1800"/>
              </a:spcBef>
              <a:buClr>
                <a:srgbClr val="3892D0"/>
              </a:buClr>
              <a:buFont typeface="Wingdings"/>
              <a:buChar char=""/>
            </a:pPr>
            <a:r>
              <a:rPr lang="zh-CN" sz="2200" b="0" i="0" dirty="0">
                <a:solidFill>
                  <a:srgbClr val="000000"/>
                </a:solidFill>
                <a:latin typeface="Verdana"/>
                <a:ea typeface="SimHei" pitchFamily="2" charset="-122"/>
                <a:cs typeface="+mn-cs"/>
              </a:rPr>
              <a:t>利用数据资产确定主要趋势和新商机 </a:t>
            </a:r>
          </a:p>
          <a:p>
            <a:pPr marL="228600" indent="-228600" algn="l" defTabSz="914400">
              <a:spcBef>
                <a:spcPts val="1800"/>
              </a:spcBef>
              <a:buClr>
                <a:srgbClr val="3892D0"/>
              </a:buClr>
              <a:buFont typeface="Wingdings"/>
              <a:buChar char=""/>
            </a:pPr>
            <a:r>
              <a:rPr lang="zh-CN" sz="2200" b="0" i="0" dirty="0">
                <a:solidFill>
                  <a:srgbClr val="000000"/>
                </a:solidFill>
                <a:latin typeface="Verdana"/>
                <a:ea typeface="SimHei" pitchFamily="2" charset="-122"/>
                <a:cs typeface="+mn-cs"/>
              </a:rPr>
              <a:t>分析新信息来源以获得竞争优势 </a:t>
            </a:r>
          </a:p>
          <a:p>
            <a:pPr marL="228600" indent="-228600" algn="l" defTabSz="914400">
              <a:spcBef>
                <a:spcPts val="1800"/>
              </a:spcBef>
              <a:buClr>
                <a:srgbClr val="3892D0"/>
              </a:buClr>
              <a:buFont typeface="Wingdings"/>
              <a:buChar char=""/>
            </a:pPr>
            <a:r>
              <a:rPr lang="zh-CN" sz="2200" b="0" i="0" dirty="0">
                <a:solidFill>
                  <a:srgbClr val="000000"/>
                </a:solidFill>
                <a:latin typeface="Verdana"/>
                <a:ea typeface="SimHei" pitchFamily="2" charset="-122"/>
                <a:cs typeface="+mn-cs"/>
              </a:rPr>
              <a:t>采用灵活的分析方法，适应业务的发展速度</a:t>
            </a:r>
          </a:p>
          <a:p>
            <a:pPr marL="228600" indent="-228600" algn="l" defTabSz="914400">
              <a:spcBef>
                <a:spcPts val="1800"/>
              </a:spcBef>
              <a:buClr>
                <a:srgbClr val="3892D0"/>
              </a:buClr>
              <a:buFont typeface="Wingdings"/>
              <a:buChar char=""/>
            </a:pPr>
            <a:r>
              <a:rPr lang="zh-CN" sz="2200" b="0" i="0" dirty="0">
                <a:solidFill>
                  <a:srgbClr val="000000"/>
                </a:solidFill>
                <a:latin typeface="Verdana"/>
                <a:ea typeface="SimHei" pitchFamily="2" charset="-122"/>
                <a:cs typeface="+mn-cs"/>
              </a:rPr>
              <a:t>扩展您的存储和</a:t>
            </a:r>
            <a:r>
              <a:rPr lang="zh-CN" sz="2200" b="0" i="0" dirty="0" smtClean="0">
                <a:solidFill>
                  <a:srgbClr val="000000"/>
                </a:solidFill>
                <a:latin typeface="Verdana"/>
                <a:ea typeface="SimHei" pitchFamily="2" charset="-122"/>
                <a:cs typeface="+mn-cs"/>
              </a:rPr>
              <a:t>分析平台</a:t>
            </a:r>
            <a:r>
              <a:rPr lang="zh-CN" sz="2200" b="0" i="0" dirty="0">
                <a:solidFill>
                  <a:srgbClr val="000000"/>
                </a:solidFill>
                <a:latin typeface="Verdana"/>
                <a:ea typeface="SimHei" pitchFamily="2" charset="-122"/>
                <a:cs typeface="+mn-cs"/>
              </a:rPr>
              <a:t>，应对大数据的庞大数量、快速变化和繁杂种类</a:t>
            </a:r>
          </a:p>
        </p:txBody>
      </p:sp>
      <p:pic>
        <p:nvPicPr>
          <p:cNvPr id="8" name="Picture 7"/>
          <p:cNvPicPr>
            <a:picLocks noChangeAspect="1"/>
          </p:cNvPicPr>
          <p:nvPr/>
        </p:nvPicPr>
        <p:blipFill>
          <a:blip r:embed="rId3" cstate="print"/>
          <a:stretch>
            <a:fillRect/>
          </a:stretch>
        </p:blipFill>
        <p:spPr>
          <a:xfrm>
            <a:off x="6317554" y="2971800"/>
            <a:ext cx="2656985" cy="2743200"/>
          </a:xfrm>
          <a:prstGeom prst="rect">
            <a:avLst/>
          </a:prstGeom>
        </p:spPr>
      </p:pic>
    </p:spTree>
    <p:extLst>
      <p:ext uri="{BB962C8B-B14F-4D97-AF65-F5344CB8AC3E}">
        <p14:creationId xmlns="" xmlns:p14="http://schemas.microsoft.com/office/powerpoint/2010/main" val="26152355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p:txBody>
          <a:bodyPr/>
          <a:lstStyle/>
          <a:p>
            <a:pPr algn="l" defTabSz="914400">
              <a:lnSpc>
                <a:spcPts val="3600"/>
              </a:lnSpc>
              <a:spcBef>
                <a:spcPct val="0"/>
              </a:spcBef>
              <a:buNone/>
            </a:pPr>
            <a:r>
              <a:rPr lang="zh-CN" sz="3600" b="0" i="0" dirty="0">
                <a:solidFill>
                  <a:srgbClr val="3892D0"/>
                </a:solidFill>
                <a:latin typeface="Verdana"/>
                <a:ea typeface="SimHei" pitchFamily="2" charset="-122"/>
                <a:cs typeface="Arial"/>
              </a:rPr>
              <a:t>今天的议程</a:t>
            </a:r>
          </a:p>
        </p:txBody>
      </p:sp>
      <p:sp>
        <p:nvSpPr>
          <p:cNvPr id="16" name="Content Placeholder 3"/>
          <p:cNvSpPr txBox="1">
            <a:spLocks/>
          </p:cNvSpPr>
          <p:nvPr/>
        </p:nvSpPr>
        <p:spPr>
          <a:xfrm>
            <a:off x="366714" y="1432984"/>
            <a:ext cx="8320086" cy="4510616"/>
          </a:xfrm>
          <a:prstGeom prst="rect">
            <a:avLst/>
          </a:prstGeom>
        </p:spPr>
        <p:txBody>
          <a:bodyPr>
            <a:noAutofit/>
          </a:bodyPr>
          <a:lst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zh-CN" altLang="en-US" b="0" i="0" dirty="0" smtClean="0">
                <a:solidFill>
                  <a:srgbClr val="000000"/>
                </a:solidFill>
                <a:latin typeface="Verdana"/>
                <a:ea typeface="SimHei" pitchFamily="2" charset="-122"/>
                <a:cs typeface="+mn-cs"/>
              </a:rPr>
              <a:t>虚拟化天文台</a:t>
            </a:r>
            <a:endParaRPr lang="en-US" altLang="zh-CN" b="0" i="0" dirty="0" smtClean="0">
              <a:solidFill>
                <a:srgbClr val="000000"/>
              </a:solidFill>
              <a:latin typeface="Verdana"/>
              <a:ea typeface="SimHei" pitchFamily="2" charset="-122"/>
              <a:cs typeface="+mn-cs"/>
            </a:endParaRPr>
          </a:p>
          <a:p>
            <a:pPr>
              <a:spcBef>
                <a:spcPts val="1800"/>
              </a:spcBef>
            </a:pPr>
            <a:r>
              <a:rPr lang="en-US" altLang="zh-CN" b="0" i="0" dirty="0" smtClean="0">
                <a:solidFill>
                  <a:srgbClr val="000000"/>
                </a:solidFill>
                <a:latin typeface="Verdana"/>
                <a:ea typeface="SimHei" pitchFamily="2" charset="-122"/>
                <a:cs typeface="+mn-cs"/>
              </a:rPr>
              <a:t>Isilon</a:t>
            </a:r>
            <a:r>
              <a:rPr lang="zh-CN" b="0" i="0" dirty="0" smtClean="0">
                <a:solidFill>
                  <a:srgbClr val="000000"/>
                </a:solidFill>
                <a:latin typeface="Verdana"/>
                <a:ea typeface="SimHei" pitchFamily="2" charset="-122"/>
                <a:cs typeface="+mn-cs"/>
              </a:rPr>
              <a:t>简介</a:t>
            </a:r>
            <a:endParaRPr lang="zh-CN" b="0" i="0" dirty="0">
              <a:solidFill>
                <a:srgbClr val="000000"/>
              </a:solidFill>
              <a:latin typeface="Verdana"/>
              <a:ea typeface="SimHei" pitchFamily="2" charset="-122"/>
              <a:cs typeface="+mn-cs"/>
            </a:endParaRPr>
          </a:p>
          <a:p>
            <a:pPr>
              <a:spcBef>
                <a:spcPts val="1800"/>
              </a:spcBef>
            </a:pPr>
            <a:r>
              <a:rPr lang="zh-CN" b="0" i="0" dirty="0">
                <a:solidFill>
                  <a:srgbClr val="000000"/>
                </a:solidFill>
                <a:latin typeface="Verdana"/>
                <a:ea typeface="SimHei" pitchFamily="2" charset="-122"/>
                <a:cs typeface="+mn-cs"/>
              </a:rPr>
              <a:t>大数据</a:t>
            </a:r>
            <a:r>
              <a:rPr lang="zh-CN" b="0" i="0" dirty="0" smtClean="0">
                <a:solidFill>
                  <a:srgbClr val="000000"/>
                </a:solidFill>
                <a:latin typeface="Verdana"/>
                <a:ea typeface="SimHei" pitchFamily="2" charset="-122"/>
                <a:cs typeface="+mn-cs"/>
              </a:rPr>
              <a:t>商机</a:t>
            </a:r>
            <a:r>
              <a:rPr lang="zh-CN" altLang="en-US" b="0" i="0" dirty="0" smtClean="0">
                <a:solidFill>
                  <a:srgbClr val="000000"/>
                </a:solidFill>
                <a:latin typeface="Verdana"/>
                <a:ea typeface="SimHei" pitchFamily="2" charset="-122"/>
                <a:cs typeface="+mn-cs"/>
              </a:rPr>
              <a:t>与</a:t>
            </a:r>
            <a:r>
              <a:rPr lang="zh-CN" b="0" i="0" dirty="0" smtClean="0">
                <a:solidFill>
                  <a:srgbClr val="000000"/>
                </a:solidFill>
                <a:latin typeface="Verdana"/>
                <a:ea typeface="SimHei" pitchFamily="2" charset="-122"/>
                <a:cs typeface="+mn-cs"/>
              </a:rPr>
              <a:t>Hadoop </a:t>
            </a:r>
            <a:endParaRPr lang="zh-CN" b="0" i="0" dirty="0">
              <a:solidFill>
                <a:srgbClr val="000000"/>
              </a:solidFill>
              <a:latin typeface="Verdana"/>
              <a:ea typeface="SimHei" pitchFamily="2" charset="-122"/>
              <a:cs typeface="+mn-cs"/>
            </a:endParaRPr>
          </a:p>
          <a:p>
            <a:pPr>
              <a:spcBef>
                <a:spcPts val="1800"/>
              </a:spcBef>
            </a:pPr>
            <a:r>
              <a:rPr lang="zh-CN" b="0" i="0" dirty="0">
                <a:solidFill>
                  <a:srgbClr val="000000"/>
                </a:solidFill>
                <a:latin typeface="Verdana"/>
                <a:ea typeface="SimHei" pitchFamily="2" charset="-122"/>
                <a:cs typeface="+mn-cs"/>
              </a:rPr>
              <a:t>Hadoop 的技术</a:t>
            </a:r>
            <a:r>
              <a:rPr lang="zh-CN" b="0" i="0" dirty="0" smtClean="0">
                <a:solidFill>
                  <a:srgbClr val="000000"/>
                </a:solidFill>
                <a:latin typeface="Verdana"/>
                <a:ea typeface="SimHei" pitchFamily="2" charset="-122"/>
                <a:cs typeface="+mn-cs"/>
              </a:rPr>
              <a:t>难题</a:t>
            </a:r>
            <a:r>
              <a:rPr lang="zh-CN" altLang="en-US" b="0" i="0" dirty="0" smtClean="0">
                <a:solidFill>
                  <a:srgbClr val="000000"/>
                </a:solidFill>
                <a:latin typeface="Verdana"/>
                <a:ea typeface="SimHei" pitchFamily="2" charset="-122"/>
                <a:cs typeface="+mn-cs"/>
              </a:rPr>
              <a:t>及</a:t>
            </a:r>
            <a:r>
              <a:rPr lang="en-US" altLang="zh-CN" b="0" i="0" dirty="0" smtClean="0">
                <a:solidFill>
                  <a:srgbClr val="000000"/>
                </a:solidFill>
                <a:latin typeface="Verdana"/>
                <a:ea typeface="SimHei" pitchFamily="2" charset="-122"/>
                <a:cs typeface="+mn-cs"/>
              </a:rPr>
              <a:t>EMC</a:t>
            </a:r>
            <a:r>
              <a:rPr lang="zh-CN" b="0" i="0" dirty="0" smtClean="0">
                <a:solidFill>
                  <a:srgbClr val="000000"/>
                </a:solidFill>
                <a:latin typeface="Verdana"/>
                <a:ea typeface="SimHei" pitchFamily="2" charset="-122"/>
                <a:cs typeface="+mn-cs"/>
              </a:rPr>
              <a:t> </a:t>
            </a:r>
            <a:r>
              <a:rPr lang="zh-CN" b="0" i="0" dirty="0">
                <a:solidFill>
                  <a:srgbClr val="000000"/>
                </a:solidFill>
                <a:latin typeface="Verdana"/>
                <a:ea typeface="SimHei" pitchFamily="2" charset="-122"/>
                <a:cs typeface="+mn-cs"/>
              </a:rPr>
              <a:t>解决方案</a:t>
            </a:r>
          </a:p>
          <a:p>
            <a:pPr>
              <a:spcBef>
                <a:spcPts val="1800"/>
              </a:spcBef>
            </a:pPr>
            <a:r>
              <a:rPr lang="zh-CN" b="0" i="0" dirty="0" smtClean="0">
                <a:solidFill>
                  <a:srgbClr val="000000"/>
                </a:solidFill>
                <a:latin typeface="Verdana"/>
                <a:ea typeface="SimHei" pitchFamily="2" charset="-122"/>
                <a:cs typeface="+mn-cs"/>
              </a:rPr>
              <a:t>Q</a:t>
            </a:r>
            <a:r>
              <a:rPr lang="en-US" altLang="zh-CN" b="0" i="0" dirty="0" smtClean="0">
                <a:solidFill>
                  <a:srgbClr val="000000"/>
                </a:solidFill>
                <a:latin typeface="Verdana"/>
                <a:ea typeface="SimHei" pitchFamily="2" charset="-122"/>
                <a:cs typeface="+mn-cs"/>
              </a:rPr>
              <a:t>&amp;</a:t>
            </a:r>
            <a:r>
              <a:rPr lang="zh-CN" b="0" i="0" dirty="0" smtClean="0">
                <a:solidFill>
                  <a:srgbClr val="000000"/>
                </a:solidFill>
                <a:latin typeface="Verdana"/>
                <a:ea typeface="SimHei" pitchFamily="2" charset="-122"/>
                <a:cs typeface="+mn-cs"/>
              </a:rPr>
              <a:t>A  </a:t>
            </a:r>
            <a:endParaRPr lang="zh-CN" b="0" i="0" dirty="0">
              <a:solidFill>
                <a:srgbClr val="000000"/>
              </a:solidFill>
              <a:latin typeface="Verdana"/>
              <a:ea typeface="SimHei" pitchFamily="2" charset="-122"/>
              <a:cs typeface="+mn-cs"/>
            </a:endParaRPr>
          </a:p>
          <a:p>
            <a:pPr algn="l" defTabSz="914400">
              <a:spcBef>
                <a:spcPts val="1800"/>
              </a:spcBef>
              <a:buNone/>
            </a:pPr>
            <a:endParaRPr lang="en-US" dirty="0">
              <a:solidFill>
                <a:srgbClr val="000000"/>
              </a:solidFill>
              <a:latin typeface="Verdana"/>
              <a:ea typeface="SimHei" pitchFamily="2" charset="-122"/>
            </a:endParaRPr>
          </a:p>
        </p:txBody>
      </p:sp>
    </p:spTree>
    <p:extLst>
      <p:ext uri="{BB962C8B-B14F-4D97-AF65-F5344CB8AC3E}">
        <p14:creationId xmlns="" xmlns:p14="http://schemas.microsoft.com/office/powerpoint/2010/main" val="369495686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38124" y="1295401"/>
            <a:ext cx="8296276" cy="4800600"/>
          </a:xfrm>
          <a:prstGeom prst="rect">
            <a:avLst/>
          </a:prstGeom>
          <a:noFill/>
          <a:ln>
            <a:miter lim="800000"/>
            <a:headEnd/>
            <a:tailEnd/>
          </a:ln>
        </p:spPr>
        <p:txBody>
          <a:bodyPr vert="horz" wrap="square" numCol="1" anchor="t" anchorCtr="0" compatLnSpc="1">
            <a:prstTxWarp prst="textNoShape">
              <a:avLst/>
            </a:prstTxWarp>
            <a:noAutofit/>
          </a:bodyPr>
          <a:lst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zh-CN" sz="2400" b="0" i="0" dirty="0">
                <a:solidFill>
                  <a:srgbClr val="000000"/>
                </a:solidFill>
                <a:latin typeface="Verdana"/>
                <a:ea typeface="SimHei" pitchFamily="2" charset="-122"/>
                <a:cs typeface="+mn-cs"/>
              </a:rPr>
              <a:t>创建于 </a:t>
            </a:r>
            <a:r>
              <a:rPr lang="en-US" altLang="zh-CN" sz="2400" b="0" i="0" dirty="0" smtClean="0">
                <a:solidFill>
                  <a:srgbClr val="000000"/>
                </a:solidFill>
                <a:latin typeface="Verdana"/>
                <a:ea typeface="SimHei" pitchFamily="2" charset="-122"/>
                <a:cs typeface="+mn-cs"/>
              </a:rPr>
              <a:t>6</a:t>
            </a:r>
            <a:r>
              <a:rPr lang="zh-CN" sz="2400" b="0" i="0" dirty="0" smtClean="0">
                <a:solidFill>
                  <a:srgbClr val="000000"/>
                </a:solidFill>
                <a:latin typeface="Verdana"/>
                <a:ea typeface="SimHei" pitchFamily="2" charset="-122"/>
                <a:cs typeface="+mn-cs"/>
              </a:rPr>
              <a:t>-</a:t>
            </a:r>
            <a:r>
              <a:rPr lang="en-US" altLang="zh-CN" sz="2400" dirty="0" smtClean="0">
                <a:solidFill>
                  <a:srgbClr val="000000"/>
                </a:solidFill>
                <a:latin typeface="Verdana"/>
                <a:ea typeface="SimHei" pitchFamily="2" charset="-122"/>
              </a:rPr>
              <a:t>7</a:t>
            </a:r>
            <a:r>
              <a:rPr lang="zh-CN" sz="2400" b="0" i="0" dirty="0" smtClean="0">
                <a:solidFill>
                  <a:srgbClr val="000000"/>
                </a:solidFill>
                <a:latin typeface="Verdana"/>
                <a:ea typeface="SimHei" pitchFamily="2" charset="-122"/>
                <a:cs typeface="+mn-cs"/>
              </a:rPr>
              <a:t> </a:t>
            </a:r>
            <a:r>
              <a:rPr lang="zh-CN" sz="2400" b="0" i="0" dirty="0">
                <a:solidFill>
                  <a:srgbClr val="000000"/>
                </a:solidFill>
                <a:latin typeface="Verdana"/>
                <a:ea typeface="SimHei" pitchFamily="2" charset="-122"/>
                <a:cs typeface="+mn-cs"/>
              </a:rPr>
              <a:t>年前 </a:t>
            </a:r>
          </a:p>
          <a:p>
            <a:pPr>
              <a:spcBef>
                <a:spcPts val="1800"/>
              </a:spcBef>
            </a:pPr>
            <a:r>
              <a:rPr lang="zh-CN" sz="2400" b="0" i="0" dirty="0">
                <a:solidFill>
                  <a:srgbClr val="000000"/>
                </a:solidFill>
                <a:latin typeface="Verdana"/>
                <a:ea typeface="SimHei" pitchFamily="2" charset="-122"/>
                <a:cs typeface="+mn-cs"/>
              </a:rPr>
              <a:t>旨在分析海量非结构化数据的软件平台 </a:t>
            </a:r>
          </a:p>
          <a:p>
            <a:pPr>
              <a:spcBef>
                <a:spcPts val="1800"/>
              </a:spcBef>
            </a:pPr>
            <a:r>
              <a:rPr lang="zh-CN" sz="2400" b="0" i="0" dirty="0">
                <a:solidFill>
                  <a:srgbClr val="000000"/>
                </a:solidFill>
                <a:latin typeface="Verdana"/>
                <a:ea typeface="SimHei" pitchFamily="2" charset="-122"/>
                <a:cs typeface="+mn-cs"/>
              </a:rPr>
              <a:t>两个核心组件：</a:t>
            </a:r>
          </a:p>
          <a:p>
            <a:pPr lvl="1">
              <a:spcBef>
                <a:spcPts val="1800"/>
              </a:spcBef>
            </a:pPr>
            <a:r>
              <a:rPr lang="zh-CN" sz="2000" b="0" i="0" dirty="0">
                <a:solidFill>
                  <a:srgbClr val="000000"/>
                </a:solidFill>
                <a:latin typeface="Verdana"/>
                <a:ea typeface="SimHei" pitchFamily="2" charset="-122"/>
                <a:cs typeface="+mn-cs"/>
              </a:rPr>
              <a:t>Hadoop 分布式文件系统 (HDFS)（存储） </a:t>
            </a:r>
          </a:p>
          <a:p>
            <a:pPr lvl="1">
              <a:spcBef>
                <a:spcPts val="1800"/>
              </a:spcBef>
            </a:pPr>
            <a:r>
              <a:rPr lang="zh-CN" sz="2000" b="0" i="0" dirty="0">
                <a:solidFill>
                  <a:srgbClr val="000000"/>
                </a:solidFill>
                <a:latin typeface="Verdana"/>
                <a:ea typeface="SimHei" pitchFamily="2" charset="-122"/>
                <a:cs typeface="+mn-cs"/>
              </a:rPr>
              <a:t>MapReduce（计算） </a:t>
            </a:r>
          </a:p>
          <a:p>
            <a:pPr>
              <a:spcBef>
                <a:spcPts val="1800"/>
              </a:spcBef>
            </a:pPr>
            <a:r>
              <a:rPr lang="zh-CN" sz="2400" b="0" i="0" dirty="0">
                <a:solidFill>
                  <a:srgbClr val="000000"/>
                </a:solidFill>
                <a:latin typeface="Verdana"/>
                <a:ea typeface="SimHei" pitchFamily="2" charset="-122"/>
                <a:cs typeface="+mn-cs"/>
              </a:rPr>
              <a:t>目前是大型开放源代码开发社区支持的首要 Apache 项目</a:t>
            </a:r>
          </a:p>
        </p:txBody>
      </p:sp>
      <p:sp>
        <p:nvSpPr>
          <p:cNvPr id="8" name="Title 2"/>
          <p:cNvSpPr txBox="1">
            <a:spLocks/>
          </p:cNvSpPr>
          <p:nvPr/>
        </p:nvSpPr>
        <p:spPr bwMode="gray">
          <a:xfrm>
            <a:off x="347380" y="569953"/>
            <a:ext cx="8410575" cy="553998"/>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pPr algn="l" defTabSz="914400">
              <a:buNone/>
            </a:pPr>
            <a:r>
              <a:rPr sz="3600" b="0" i="0" dirty="0" err="1">
                <a:solidFill>
                  <a:srgbClr val="3892D0"/>
                </a:solidFill>
                <a:latin typeface="Verdana"/>
                <a:ea typeface="SimHei" pitchFamily="2" charset="-122"/>
                <a:cs typeface="Verdana"/>
              </a:rPr>
              <a:t>Hadoop</a:t>
            </a:r>
            <a:r>
              <a:rPr sz="3600" b="0" i="0" dirty="0">
                <a:solidFill>
                  <a:srgbClr val="3892D0"/>
                </a:solidFill>
                <a:latin typeface="Verdana"/>
                <a:ea typeface="SimHei" pitchFamily="2" charset="-122"/>
                <a:cs typeface="Verdana"/>
              </a:rPr>
              <a:t> </a:t>
            </a:r>
            <a:r>
              <a:rPr sz="3600" b="0" i="0" dirty="0" err="1">
                <a:solidFill>
                  <a:srgbClr val="3892D0"/>
                </a:solidFill>
                <a:latin typeface="Verdana"/>
                <a:ea typeface="SimHei" pitchFamily="2" charset="-122"/>
                <a:cs typeface="Verdana"/>
              </a:rPr>
              <a:t>初展锋芒</a:t>
            </a:r>
            <a:endParaRPr sz="3600" dirty="0">
              <a:solidFill>
                <a:srgbClr val="3892D0"/>
              </a:solidFill>
              <a:latin typeface="SimHei" pitchFamily="2" charset="-122"/>
              <a:ea typeface="SimHei" pitchFamily="2" charset="-122"/>
              <a:cs typeface="Verdana" pitchFamily="34" charset="0"/>
            </a:endParaRPr>
          </a:p>
        </p:txBody>
      </p:sp>
    </p:spTree>
    <p:extLst>
      <p:ext uri="{BB962C8B-B14F-4D97-AF65-F5344CB8AC3E}">
        <p14:creationId xmlns="" xmlns:p14="http://schemas.microsoft.com/office/powerpoint/2010/main" val="17041133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66714" y="146049"/>
            <a:ext cx="8410575" cy="920751"/>
          </a:xfrm>
        </p:spPr>
        <p:txBody>
          <a:bodyPr/>
          <a:lstStyle/>
          <a:p>
            <a:pPr algn="l" defTabSz="914400">
              <a:lnSpc>
                <a:spcPts val="3600"/>
              </a:lnSpc>
              <a:spcBef>
                <a:spcPct val="0"/>
              </a:spcBef>
              <a:buNone/>
            </a:pPr>
            <a:r>
              <a:rPr lang="zh-CN" sz="3600" b="0" i="0">
                <a:solidFill>
                  <a:srgbClr val="3892D0"/>
                </a:solidFill>
                <a:latin typeface="Verdana"/>
                <a:ea typeface="SimHei" pitchFamily="2" charset="-122"/>
                <a:cs typeface="+mj-cs"/>
              </a:rPr>
              <a:t>为什么 Hadoop 很重要</a:t>
            </a:r>
          </a:p>
        </p:txBody>
      </p:sp>
      <p:sp>
        <p:nvSpPr>
          <p:cNvPr id="28674" name="Content Placeholder 2"/>
          <p:cNvSpPr>
            <a:spLocks noGrp="1"/>
          </p:cNvSpPr>
          <p:nvPr>
            <p:ph sz="quarter" idx="10"/>
          </p:nvPr>
        </p:nvSpPr>
        <p:spPr>
          <a:xfrm>
            <a:off x="366714" y="1432984"/>
            <a:ext cx="8548686" cy="4510616"/>
          </a:xfrm>
        </p:spPr>
        <p:txBody>
          <a:bodyPr>
            <a:noAutofit/>
          </a:bodyPr>
          <a:lstStyle/>
          <a:p>
            <a:pPr marL="228600" indent="-228600" algn="l" defTabSz="914400">
              <a:spcBef>
                <a:spcPts val="1800"/>
              </a:spcBef>
              <a:buClr>
                <a:srgbClr val="3892D0"/>
              </a:buClr>
              <a:buFont typeface="Wingdings"/>
              <a:buChar char=""/>
            </a:pPr>
            <a:r>
              <a:rPr lang="zh-CN" sz="2400" b="0" i="0">
                <a:solidFill>
                  <a:srgbClr val="000000"/>
                </a:solidFill>
                <a:latin typeface="Verdana"/>
                <a:ea typeface="SimHei" pitchFamily="2" charset="-122"/>
                <a:cs typeface="+mn-cs"/>
              </a:rPr>
              <a:t>面向超大规模的实用分析方法</a:t>
            </a:r>
          </a:p>
          <a:p>
            <a:pPr marL="742950" lvl="1" indent="-285750" algn="l" defTabSz="914400">
              <a:spcBef>
                <a:spcPts val="1800"/>
              </a:spcBef>
              <a:buClr>
                <a:srgbClr val="3892D0"/>
              </a:buClr>
              <a:buFont typeface="Verdana"/>
              <a:buChar char="–"/>
            </a:pPr>
            <a:r>
              <a:rPr lang="zh-CN" sz="2000" b="0" i="0">
                <a:solidFill>
                  <a:srgbClr val="000000"/>
                </a:solidFill>
                <a:latin typeface="Verdana"/>
                <a:ea typeface="SimHei" pitchFamily="2" charset="-122"/>
                <a:cs typeface="+mn-cs"/>
              </a:rPr>
              <a:t>开创获得洞察见解和发现商机的新方法</a:t>
            </a:r>
          </a:p>
          <a:p>
            <a:pPr marL="228600" indent="-228600" algn="l" defTabSz="914400">
              <a:spcBef>
                <a:spcPts val="2400"/>
              </a:spcBef>
              <a:buClr>
                <a:srgbClr val="3892D0"/>
              </a:buClr>
              <a:buFont typeface="Wingdings"/>
              <a:buChar char=""/>
            </a:pPr>
            <a:r>
              <a:rPr lang="zh-CN" sz="2400" b="0" i="0">
                <a:solidFill>
                  <a:srgbClr val="000000"/>
                </a:solidFill>
                <a:latin typeface="Verdana"/>
                <a:ea typeface="SimHei" pitchFamily="2" charset="-122"/>
                <a:cs typeface="+mn-cs"/>
              </a:rPr>
              <a:t>旨在应对非结构化数据的增长</a:t>
            </a:r>
          </a:p>
          <a:p>
            <a:pPr marL="742950" lvl="1" indent="-285750" algn="l" defTabSz="914400">
              <a:spcBef>
                <a:spcPts val="1800"/>
              </a:spcBef>
              <a:buClr>
                <a:srgbClr val="3892D0"/>
              </a:buClr>
              <a:buFont typeface="Verdana"/>
              <a:buChar char="–"/>
            </a:pPr>
            <a:r>
              <a:rPr lang="zh-CN" sz="2000" b="0" i="0">
                <a:solidFill>
                  <a:srgbClr val="000000"/>
                </a:solidFill>
                <a:latin typeface="Verdana"/>
                <a:ea typeface="SimHei" pitchFamily="2" charset="-122"/>
                <a:cs typeface="+mn-cs"/>
              </a:rPr>
              <a:t>在未来 5 年内，企业数据将增长到现在的 650%</a:t>
            </a:r>
          </a:p>
          <a:p>
            <a:pPr marL="742950" lvl="1" indent="-285750" algn="l" defTabSz="914400">
              <a:spcBef>
                <a:spcPts val="1800"/>
              </a:spcBef>
              <a:buClr>
                <a:srgbClr val="3892D0"/>
              </a:buClr>
              <a:buFont typeface="Verdana"/>
              <a:buChar char="–"/>
            </a:pPr>
            <a:r>
              <a:rPr lang="zh-CN" sz="2000" b="0" i="0">
                <a:solidFill>
                  <a:srgbClr val="000000"/>
                </a:solidFill>
                <a:latin typeface="Verdana"/>
                <a:ea typeface="SimHei" pitchFamily="2" charset="-122"/>
                <a:cs typeface="+mn-cs"/>
              </a:rPr>
              <a:t>此增长中超过 80% 将是非结构化数据</a:t>
            </a:r>
          </a:p>
        </p:txBody>
      </p:sp>
    </p:spTree>
    <p:extLst>
      <p:ext uri="{BB962C8B-B14F-4D97-AF65-F5344CB8AC3E}">
        <p14:creationId xmlns="" xmlns:p14="http://schemas.microsoft.com/office/powerpoint/2010/main" val="375996228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1600200"/>
            <a:ext cx="7924800" cy="3124201"/>
          </a:xfrm>
          <a:prstGeom prst="rect">
            <a:avLst/>
          </a:prstGeom>
        </p:spPr>
        <p:txBody>
          <a:bodyPr/>
          <a:lstStyle/>
          <a:p>
            <a:pPr algn="ctr" defTabSz="914400">
              <a:spcBef>
                <a:spcPct val="0"/>
              </a:spcBef>
              <a:buNone/>
            </a:pPr>
            <a:r>
              <a:rPr lang="zh-CN" sz="4800" b="0" i="0">
                <a:solidFill>
                  <a:srgbClr val="3892D0"/>
                </a:solidFill>
                <a:latin typeface="Verdana"/>
                <a:ea typeface="SimHei" pitchFamily="2" charset="-122"/>
                <a:cs typeface="Verdana"/>
              </a:rPr>
              <a:t>Hadoop 的技术难题</a:t>
            </a:r>
            <a:endParaRPr lang="en-US" sz="4800" dirty="0" smtClean="0">
              <a:solidFill>
                <a:srgbClr val="3892D0"/>
              </a:solidFill>
              <a:latin typeface="Verdana"/>
              <a:ea typeface="SimHei" pitchFamily="2" charset="-122"/>
              <a:cs typeface="Verdana"/>
            </a:endParaRPr>
          </a:p>
        </p:txBody>
      </p:sp>
    </p:spTree>
    <p:extLst>
      <p:ext uri="{BB962C8B-B14F-4D97-AF65-F5344CB8AC3E}">
        <p14:creationId xmlns="" xmlns:p14="http://schemas.microsoft.com/office/powerpoint/2010/main" val="19863314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4" y="203201"/>
            <a:ext cx="8410575" cy="711200"/>
          </a:xfrm>
        </p:spPr>
        <p:txBody>
          <a:bodyPr/>
          <a:lstStyle/>
          <a:p>
            <a:pPr algn="l" defTabSz="914400">
              <a:lnSpc>
                <a:spcPts val="3600"/>
              </a:lnSpc>
              <a:spcBef>
                <a:spcPct val="0"/>
              </a:spcBef>
              <a:buNone/>
            </a:pPr>
            <a:r>
              <a:rPr lang="zh-CN" sz="3600" b="0" i="0">
                <a:solidFill>
                  <a:srgbClr val="3892D0"/>
                </a:solidFill>
                <a:latin typeface="Verdana"/>
                <a:ea typeface="SimHei" pitchFamily="2" charset="-122"/>
                <a:cs typeface="+mj-cs"/>
              </a:rPr>
              <a:t>Hadoop 的技术难题</a:t>
            </a:r>
            <a:endParaRPr lang="en-US" dirty="0">
              <a:latin typeface="+mj-lt"/>
              <a:ea typeface="SimHei" pitchFamily="2" charset="-122"/>
            </a:endParaRPr>
          </a:p>
        </p:txBody>
      </p:sp>
      <p:pic>
        <p:nvPicPr>
          <p:cNvPr id="10" name="Picture 32" descr="dellserver"/>
          <p:cNvPicPr>
            <a:picLocks noChangeAspect="1" noChangeArrowheads="1"/>
          </p:cNvPicPr>
          <p:nvPr/>
        </p:nvPicPr>
        <p:blipFill>
          <a:blip r:embed="rId3" cstate="email"/>
          <a:srcRect/>
          <a:stretch>
            <a:fillRect/>
          </a:stretch>
        </p:blipFill>
        <p:spPr bwMode="auto">
          <a:xfrm>
            <a:off x="7092902" y="4494212"/>
            <a:ext cx="1036638" cy="287338"/>
          </a:xfrm>
          <a:prstGeom prst="rect">
            <a:avLst/>
          </a:prstGeom>
          <a:noFill/>
          <a:ln w="9525">
            <a:noFill/>
            <a:miter lim="800000"/>
            <a:headEnd/>
            <a:tailEnd/>
          </a:ln>
        </p:spPr>
      </p:pic>
      <p:pic>
        <p:nvPicPr>
          <p:cNvPr id="11" name="Picture 32" descr="dellserver"/>
          <p:cNvPicPr>
            <a:picLocks noChangeAspect="1" noChangeArrowheads="1"/>
          </p:cNvPicPr>
          <p:nvPr/>
        </p:nvPicPr>
        <p:blipFill>
          <a:blip r:embed="rId3" cstate="email"/>
          <a:srcRect/>
          <a:stretch>
            <a:fillRect/>
          </a:stretch>
        </p:blipFill>
        <p:spPr bwMode="auto">
          <a:xfrm>
            <a:off x="7092926" y="3685283"/>
            <a:ext cx="1036638" cy="288925"/>
          </a:xfrm>
          <a:prstGeom prst="rect">
            <a:avLst/>
          </a:prstGeom>
          <a:noFill/>
          <a:ln w="9525">
            <a:noFill/>
            <a:miter lim="800000"/>
            <a:headEnd/>
            <a:tailEnd/>
          </a:ln>
        </p:spPr>
      </p:pic>
      <p:pic>
        <p:nvPicPr>
          <p:cNvPr id="12" name="Picture 32" descr="dellserver"/>
          <p:cNvPicPr>
            <a:picLocks noChangeAspect="1" noChangeArrowheads="1"/>
          </p:cNvPicPr>
          <p:nvPr/>
        </p:nvPicPr>
        <p:blipFill>
          <a:blip r:embed="rId3" cstate="email"/>
          <a:srcRect/>
          <a:stretch>
            <a:fillRect/>
          </a:stretch>
        </p:blipFill>
        <p:spPr bwMode="auto">
          <a:xfrm>
            <a:off x="5442493" y="4478776"/>
            <a:ext cx="1035050" cy="287338"/>
          </a:xfrm>
          <a:prstGeom prst="rect">
            <a:avLst/>
          </a:prstGeom>
          <a:noFill/>
          <a:ln w="9525">
            <a:noFill/>
            <a:miter lim="800000"/>
            <a:headEnd/>
            <a:tailEnd/>
          </a:ln>
        </p:spPr>
      </p:pic>
      <p:pic>
        <p:nvPicPr>
          <p:cNvPr id="13" name="Picture 32" descr="dellserver"/>
          <p:cNvPicPr>
            <a:picLocks noChangeAspect="1" noChangeArrowheads="1"/>
          </p:cNvPicPr>
          <p:nvPr/>
        </p:nvPicPr>
        <p:blipFill>
          <a:blip r:embed="rId3" cstate="email"/>
          <a:srcRect/>
          <a:stretch>
            <a:fillRect/>
          </a:stretch>
        </p:blipFill>
        <p:spPr bwMode="auto">
          <a:xfrm>
            <a:off x="5442517" y="3669847"/>
            <a:ext cx="1035050" cy="288925"/>
          </a:xfrm>
          <a:prstGeom prst="rect">
            <a:avLst/>
          </a:prstGeom>
          <a:noFill/>
          <a:ln w="9525">
            <a:noFill/>
            <a:miter lim="800000"/>
            <a:headEnd/>
            <a:tailEnd/>
          </a:ln>
        </p:spPr>
      </p:pic>
      <p:pic>
        <p:nvPicPr>
          <p:cNvPr id="23" name="Picture 32" descr="dellserver"/>
          <p:cNvPicPr>
            <a:picLocks noChangeAspect="1" noChangeArrowheads="1"/>
          </p:cNvPicPr>
          <p:nvPr/>
        </p:nvPicPr>
        <p:blipFill>
          <a:blip r:embed="rId3" cstate="email"/>
          <a:srcRect/>
          <a:stretch>
            <a:fillRect/>
          </a:stretch>
        </p:blipFill>
        <p:spPr bwMode="auto">
          <a:xfrm>
            <a:off x="7084989" y="2818625"/>
            <a:ext cx="1035050" cy="287338"/>
          </a:xfrm>
          <a:prstGeom prst="rect">
            <a:avLst/>
          </a:prstGeom>
          <a:noFill/>
          <a:ln w="9525">
            <a:noFill/>
            <a:miter lim="800000"/>
            <a:headEnd/>
            <a:tailEnd/>
          </a:ln>
        </p:spPr>
      </p:pic>
      <p:pic>
        <p:nvPicPr>
          <p:cNvPr id="27" name="Picture 32" descr="dellserver"/>
          <p:cNvPicPr>
            <a:picLocks noChangeAspect="1" noChangeArrowheads="1"/>
          </p:cNvPicPr>
          <p:nvPr/>
        </p:nvPicPr>
        <p:blipFill>
          <a:blip r:embed="rId3" cstate="email"/>
          <a:srcRect/>
          <a:stretch>
            <a:fillRect/>
          </a:stretch>
        </p:blipFill>
        <p:spPr bwMode="auto">
          <a:xfrm>
            <a:off x="5432944" y="2818625"/>
            <a:ext cx="1036637" cy="287338"/>
          </a:xfrm>
          <a:prstGeom prst="rect">
            <a:avLst/>
          </a:prstGeom>
          <a:noFill/>
          <a:ln w="9525">
            <a:noFill/>
            <a:miter lim="800000"/>
            <a:headEnd/>
            <a:tailEnd/>
          </a:ln>
        </p:spPr>
      </p:pic>
      <p:pic>
        <p:nvPicPr>
          <p:cNvPr id="31" name="Picture 32" descr="dellserver"/>
          <p:cNvPicPr>
            <a:picLocks noChangeAspect="1" noChangeArrowheads="1"/>
          </p:cNvPicPr>
          <p:nvPr/>
        </p:nvPicPr>
        <p:blipFill>
          <a:blip r:embed="rId3" cstate="email"/>
          <a:srcRect/>
          <a:stretch>
            <a:fillRect/>
          </a:stretch>
        </p:blipFill>
        <p:spPr bwMode="auto">
          <a:xfrm>
            <a:off x="7085013" y="1974682"/>
            <a:ext cx="1035050" cy="288925"/>
          </a:xfrm>
          <a:prstGeom prst="rect">
            <a:avLst/>
          </a:prstGeom>
          <a:noFill/>
          <a:ln w="9525">
            <a:noFill/>
            <a:miter lim="800000"/>
            <a:headEnd/>
            <a:tailEnd/>
          </a:ln>
        </p:spPr>
      </p:pic>
      <p:pic>
        <p:nvPicPr>
          <p:cNvPr id="35" name="Picture 32" descr="dellserver"/>
          <p:cNvPicPr>
            <a:picLocks noChangeAspect="1" noChangeArrowheads="1"/>
          </p:cNvPicPr>
          <p:nvPr/>
        </p:nvPicPr>
        <p:blipFill>
          <a:blip r:embed="rId3" cstate="email"/>
          <a:srcRect/>
          <a:stretch>
            <a:fillRect/>
          </a:stretch>
        </p:blipFill>
        <p:spPr bwMode="auto">
          <a:xfrm>
            <a:off x="5432968" y="1974682"/>
            <a:ext cx="1036637" cy="288925"/>
          </a:xfrm>
          <a:prstGeom prst="rect">
            <a:avLst/>
          </a:prstGeom>
          <a:noFill/>
          <a:ln w="9525">
            <a:noFill/>
            <a:miter lim="800000"/>
            <a:headEnd/>
            <a:tailEnd/>
          </a:ln>
        </p:spPr>
      </p:pic>
      <p:sp>
        <p:nvSpPr>
          <p:cNvPr id="41" name="TextBox 40"/>
          <p:cNvSpPr txBox="1"/>
          <p:nvPr/>
        </p:nvSpPr>
        <p:spPr>
          <a:xfrm>
            <a:off x="5196810" y="1193780"/>
            <a:ext cx="2179250" cy="369332"/>
          </a:xfrm>
          <a:prstGeom prst="rect">
            <a:avLst/>
          </a:prstGeom>
          <a:noFill/>
        </p:spPr>
        <p:txBody>
          <a:bodyPr wrap="none" rtlCol="0">
            <a:spAutoFit/>
          </a:bodyPr>
          <a:lstStyle/>
          <a:p>
            <a:pPr algn="ctr" defTabSz="914400">
              <a:buNone/>
            </a:pPr>
            <a:r>
              <a:rPr lang="zh-CN" sz="1800" b="0" i="0">
                <a:solidFill>
                  <a:srgbClr val="000000"/>
                </a:solidFill>
                <a:latin typeface="Verdana"/>
                <a:ea typeface="SimHei" pitchFamily="2" charset="-122"/>
                <a:cs typeface="+mn-cs"/>
              </a:rPr>
              <a:t>Hadoop DAS 环境</a:t>
            </a:r>
          </a:p>
        </p:txBody>
      </p:sp>
      <p:graphicFrame>
        <p:nvGraphicFramePr>
          <p:cNvPr id="3" name="Table 2"/>
          <p:cNvGraphicFramePr>
            <a:graphicFrameLocks noGrp="1"/>
          </p:cNvGraphicFramePr>
          <p:nvPr>
            <p:extLst>
              <p:ext uri="{D42A27DB-BD31-4B8C-83A1-F6EECF244321}">
                <p14:modId xmlns="" xmlns:p14="http://schemas.microsoft.com/office/powerpoint/2010/main" val="34151557"/>
              </p:ext>
            </p:extLst>
          </p:nvPr>
        </p:nvGraphicFramePr>
        <p:xfrm>
          <a:off x="352199" y="1232051"/>
          <a:ext cx="4219802" cy="4482947"/>
        </p:xfrm>
        <a:graphic>
          <a:graphicData uri="http://schemas.openxmlformats.org/drawingml/2006/table">
            <a:tbl>
              <a:tblPr firstRow="1" bandRow="1">
                <a:tableStyleId>{6E25E649-3F16-4E02-A733-19D2CDBF48F0}</a:tableStyleId>
              </a:tblPr>
              <a:tblGrid>
                <a:gridCol w="701927"/>
                <a:gridCol w="3517875"/>
              </a:tblGrid>
              <a:tr h="783619">
                <a:tc>
                  <a:txBody>
                    <a:bodyPr/>
                    <a:lstStyle/>
                    <a:p>
                      <a:pPr marL="0" algn="ctr" defTabSz="914400">
                        <a:buNone/>
                      </a:pPr>
                      <a:r>
                        <a:rPr lang="en-US" sz="2000" b="1" i="0" dirty="0">
                          <a:solidFill>
                            <a:srgbClr val="FFFFFF"/>
                          </a:solidFill>
                          <a:latin typeface="MetaMediumLF-Roman"/>
                          <a:ea typeface="+mn-ea"/>
                          <a:cs typeface="+mn-cs"/>
                        </a:rPr>
                        <a:t>1</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专用存储基础架构</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仅用于 Hadoop 的一次性架构</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2</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单点故障</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NameNode</a:t>
                      </a:r>
                      <a:endParaRPr kumimoji="0" lang="en-US" sz="1400" b="0" i="0" u="none" strike="noStrike" kern="1200" cap="none" spc="0" normalizeH="0" baseline="0" noProof="0" dirty="0" smtClean="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64944">
                <a:tc>
                  <a:txBody>
                    <a:bodyPr/>
                    <a:lstStyle/>
                    <a:p>
                      <a:pPr marL="0" algn="ctr" defTabSz="914400">
                        <a:buNone/>
                      </a:pPr>
                      <a:r>
                        <a:rPr lang="zh-CN" sz="2000" b="0" i="0">
                          <a:solidFill>
                            <a:srgbClr val="FFFFFF"/>
                          </a:solidFill>
                          <a:latin typeface="MetaMediumLF-Roman"/>
                          <a:ea typeface="+mn-ea"/>
                          <a:cs typeface="+mn-cs"/>
                        </a:rPr>
                        <a:t>3</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缺乏企业数据保护</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无快照、复制、备份</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4</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存储效率低</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3 倍镜像</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5</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固定可扩展性</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固定的计算/存储比率</a:t>
                      </a:r>
                      <a:endParaRPr kumimoji="0" lang="en-US" sz="1400" b="0" i="0" u="none" strike="noStrike" kern="1200" cap="none" spc="0" normalizeH="0" baseline="0" dirty="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6</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手动导入/导出</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无协议支持</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49" name="Can 48"/>
          <p:cNvSpPr/>
          <p:nvPr/>
        </p:nvSpPr>
        <p:spPr bwMode="auto">
          <a:xfrm>
            <a:off x="5226360" y="2779713"/>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1" name="Can 80"/>
          <p:cNvSpPr/>
          <p:nvPr/>
        </p:nvSpPr>
        <p:spPr bwMode="auto">
          <a:xfrm>
            <a:off x="5359919" y="2785682"/>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2" name="Can 51"/>
          <p:cNvSpPr/>
          <p:nvPr/>
        </p:nvSpPr>
        <p:spPr bwMode="auto">
          <a:xfrm>
            <a:off x="5226360" y="194146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3" name="Can 52"/>
          <p:cNvSpPr/>
          <p:nvPr/>
        </p:nvSpPr>
        <p:spPr bwMode="auto">
          <a:xfrm>
            <a:off x="5359919" y="194743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6" name="Can 55"/>
          <p:cNvSpPr/>
          <p:nvPr/>
        </p:nvSpPr>
        <p:spPr bwMode="auto">
          <a:xfrm>
            <a:off x="6876816" y="2779713"/>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7" name="Can 56"/>
          <p:cNvSpPr/>
          <p:nvPr/>
        </p:nvSpPr>
        <p:spPr bwMode="auto">
          <a:xfrm>
            <a:off x="7010375" y="2785682"/>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4" name="Can 63"/>
          <p:cNvSpPr/>
          <p:nvPr/>
        </p:nvSpPr>
        <p:spPr bwMode="auto">
          <a:xfrm>
            <a:off x="5226360" y="44577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5" name="Can 64"/>
          <p:cNvSpPr/>
          <p:nvPr/>
        </p:nvSpPr>
        <p:spPr bwMode="auto">
          <a:xfrm>
            <a:off x="5359919" y="44637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8" name="Can 67"/>
          <p:cNvSpPr/>
          <p:nvPr/>
        </p:nvSpPr>
        <p:spPr bwMode="auto">
          <a:xfrm>
            <a:off x="5226360" y="365454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9" name="Can 68"/>
          <p:cNvSpPr/>
          <p:nvPr/>
        </p:nvSpPr>
        <p:spPr bwMode="auto">
          <a:xfrm>
            <a:off x="5359919" y="366051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2" name="Can 71"/>
          <p:cNvSpPr/>
          <p:nvPr/>
        </p:nvSpPr>
        <p:spPr bwMode="auto">
          <a:xfrm>
            <a:off x="6876816" y="44577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3" name="Can 72"/>
          <p:cNvSpPr/>
          <p:nvPr/>
        </p:nvSpPr>
        <p:spPr bwMode="auto">
          <a:xfrm>
            <a:off x="7010375" y="44637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4" name="Can 83"/>
          <p:cNvSpPr/>
          <p:nvPr/>
        </p:nvSpPr>
        <p:spPr bwMode="auto">
          <a:xfrm>
            <a:off x="6876816" y="365454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5" name="Can 84"/>
          <p:cNvSpPr/>
          <p:nvPr/>
        </p:nvSpPr>
        <p:spPr bwMode="auto">
          <a:xfrm>
            <a:off x="7010375" y="366051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pic>
        <p:nvPicPr>
          <p:cNvPr id="78" name="Picture 32" descr="dellserver"/>
          <p:cNvPicPr>
            <a:picLocks noChangeAspect="1" noChangeArrowheads="1"/>
          </p:cNvPicPr>
          <p:nvPr/>
        </p:nvPicPr>
        <p:blipFill>
          <a:blip r:embed="rId3" cstate="email"/>
          <a:srcRect/>
          <a:stretch>
            <a:fillRect/>
          </a:stretch>
        </p:blipFill>
        <p:spPr bwMode="auto">
          <a:xfrm>
            <a:off x="7092902" y="5294312"/>
            <a:ext cx="1036638" cy="287338"/>
          </a:xfrm>
          <a:prstGeom prst="rect">
            <a:avLst/>
          </a:prstGeom>
          <a:noFill/>
          <a:ln w="9525">
            <a:noFill/>
            <a:miter lim="800000"/>
            <a:headEnd/>
            <a:tailEnd/>
          </a:ln>
        </p:spPr>
      </p:pic>
      <p:pic>
        <p:nvPicPr>
          <p:cNvPr id="79" name="Picture 32" descr="dellserver"/>
          <p:cNvPicPr>
            <a:picLocks noChangeAspect="1" noChangeArrowheads="1"/>
          </p:cNvPicPr>
          <p:nvPr/>
        </p:nvPicPr>
        <p:blipFill>
          <a:blip r:embed="rId3" cstate="email"/>
          <a:srcRect/>
          <a:stretch>
            <a:fillRect/>
          </a:stretch>
        </p:blipFill>
        <p:spPr bwMode="auto">
          <a:xfrm>
            <a:off x="5442493" y="5278876"/>
            <a:ext cx="1035050" cy="287338"/>
          </a:xfrm>
          <a:prstGeom prst="rect">
            <a:avLst/>
          </a:prstGeom>
          <a:noFill/>
          <a:ln w="9525">
            <a:noFill/>
            <a:miter lim="800000"/>
            <a:headEnd/>
            <a:tailEnd/>
          </a:ln>
        </p:spPr>
      </p:pic>
      <p:sp>
        <p:nvSpPr>
          <p:cNvPr id="89" name="Can 88"/>
          <p:cNvSpPr/>
          <p:nvPr/>
        </p:nvSpPr>
        <p:spPr bwMode="auto">
          <a:xfrm>
            <a:off x="5226360" y="52578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0" name="Can 89"/>
          <p:cNvSpPr/>
          <p:nvPr/>
        </p:nvSpPr>
        <p:spPr bwMode="auto">
          <a:xfrm>
            <a:off x="5359919" y="52638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3" name="Can 92"/>
          <p:cNvSpPr/>
          <p:nvPr/>
        </p:nvSpPr>
        <p:spPr bwMode="auto">
          <a:xfrm>
            <a:off x="6876816" y="52578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4" name="Can 93"/>
          <p:cNvSpPr/>
          <p:nvPr/>
        </p:nvSpPr>
        <p:spPr bwMode="auto">
          <a:xfrm>
            <a:off x="7010375" y="52638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38" name="Rectangle 37"/>
          <p:cNvSpPr/>
          <p:nvPr/>
        </p:nvSpPr>
        <p:spPr>
          <a:xfrm>
            <a:off x="5114925" y="1816100"/>
            <a:ext cx="1527175" cy="3975100"/>
          </a:xfrm>
          <a:prstGeom prst="rect">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SimHei" pitchFamily="2" charset="-122"/>
            </a:endParaRPr>
          </a:p>
        </p:txBody>
      </p:sp>
      <p:sp>
        <p:nvSpPr>
          <p:cNvPr id="100" name="Rectangle 99"/>
          <p:cNvSpPr/>
          <p:nvPr/>
        </p:nvSpPr>
        <p:spPr>
          <a:xfrm>
            <a:off x="6749098" y="2734114"/>
            <a:ext cx="1527175" cy="3018986"/>
          </a:xfrm>
          <a:prstGeom prst="rect">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SimHei" pitchFamily="2" charset="-122"/>
            </a:endParaRPr>
          </a:p>
        </p:txBody>
      </p:sp>
      <p:sp>
        <p:nvSpPr>
          <p:cNvPr id="109" name="Rounded Rectangle 108"/>
          <p:cNvSpPr/>
          <p:nvPr/>
        </p:nvSpPr>
        <p:spPr>
          <a:xfrm>
            <a:off x="7061566" y="1715252"/>
            <a:ext cx="1144612" cy="214455"/>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zh-CN" sz="1200" b="0" i="0" dirty="0">
                <a:solidFill>
                  <a:srgbClr val="FFFFFF"/>
                </a:solidFill>
                <a:latin typeface="Verdana"/>
                <a:ea typeface="SimHei" pitchFamily="2" charset="-122"/>
                <a:cs typeface="+mn-cs"/>
              </a:rPr>
              <a:t>NameNode</a:t>
            </a:r>
            <a:endParaRPr lang="en-US" sz="1200" dirty="0">
              <a:solidFill>
                <a:srgbClr val="FFFFFF"/>
              </a:solidFill>
              <a:ea typeface="SimHei" pitchFamily="2" charset="-122"/>
            </a:endParaRPr>
          </a:p>
        </p:txBody>
      </p:sp>
    </p:spTree>
    <p:extLst>
      <p:ext uri="{BB962C8B-B14F-4D97-AF65-F5344CB8AC3E}">
        <p14:creationId xmlns="" xmlns:p14="http://schemas.microsoft.com/office/powerpoint/2010/main" val="9253224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4" y="203201"/>
            <a:ext cx="8410575" cy="711200"/>
          </a:xfrm>
        </p:spPr>
        <p:txBody>
          <a:bodyPr/>
          <a:lstStyle/>
          <a:p>
            <a:pPr algn="l" defTabSz="914400">
              <a:lnSpc>
                <a:spcPts val="3600"/>
              </a:lnSpc>
              <a:spcBef>
                <a:spcPct val="0"/>
              </a:spcBef>
              <a:buNone/>
            </a:pPr>
            <a:r>
              <a:rPr lang="zh-CN" sz="3600" b="0" i="0">
                <a:solidFill>
                  <a:srgbClr val="3892D0"/>
                </a:solidFill>
                <a:latin typeface="Verdana"/>
                <a:ea typeface="SimHei" pitchFamily="2" charset="-122"/>
                <a:cs typeface="+mj-cs"/>
              </a:rPr>
              <a:t>Hadoop 的技术难题</a:t>
            </a:r>
            <a:endParaRPr lang="en-US" dirty="0">
              <a:latin typeface="+mj-lt"/>
              <a:ea typeface="SimHei" pitchFamily="2" charset="-122"/>
            </a:endParaRPr>
          </a:p>
        </p:txBody>
      </p:sp>
      <p:pic>
        <p:nvPicPr>
          <p:cNvPr id="10" name="Picture 32" descr="dellserver"/>
          <p:cNvPicPr>
            <a:picLocks noChangeAspect="1" noChangeArrowheads="1"/>
          </p:cNvPicPr>
          <p:nvPr/>
        </p:nvPicPr>
        <p:blipFill>
          <a:blip r:embed="rId3" cstate="email"/>
          <a:srcRect/>
          <a:stretch>
            <a:fillRect/>
          </a:stretch>
        </p:blipFill>
        <p:spPr bwMode="auto">
          <a:xfrm>
            <a:off x="7092902" y="4494212"/>
            <a:ext cx="1036638" cy="287338"/>
          </a:xfrm>
          <a:prstGeom prst="rect">
            <a:avLst/>
          </a:prstGeom>
          <a:noFill/>
          <a:ln w="9525">
            <a:noFill/>
            <a:miter lim="800000"/>
            <a:headEnd/>
            <a:tailEnd/>
          </a:ln>
        </p:spPr>
      </p:pic>
      <p:pic>
        <p:nvPicPr>
          <p:cNvPr id="11" name="Picture 32" descr="dellserver"/>
          <p:cNvPicPr>
            <a:picLocks noChangeAspect="1" noChangeArrowheads="1"/>
          </p:cNvPicPr>
          <p:nvPr/>
        </p:nvPicPr>
        <p:blipFill>
          <a:blip r:embed="rId3" cstate="email"/>
          <a:srcRect/>
          <a:stretch>
            <a:fillRect/>
          </a:stretch>
        </p:blipFill>
        <p:spPr bwMode="auto">
          <a:xfrm>
            <a:off x="7092926" y="3685283"/>
            <a:ext cx="1036638" cy="288925"/>
          </a:xfrm>
          <a:prstGeom prst="rect">
            <a:avLst/>
          </a:prstGeom>
          <a:noFill/>
          <a:ln w="9525">
            <a:noFill/>
            <a:miter lim="800000"/>
            <a:headEnd/>
            <a:tailEnd/>
          </a:ln>
        </p:spPr>
      </p:pic>
      <p:pic>
        <p:nvPicPr>
          <p:cNvPr id="12" name="Picture 32" descr="dellserver"/>
          <p:cNvPicPr>
            <a:picLocks noChangeAspect="1" noChangeArrowheads="1"/>
          </p:cNvPicPr>
          <p:nvPr/>
        </p:nvPicPr>
        <p:blipFill>
          <a:blip r:embed="rId3" cstate="email"/>
          <a:srcRect/>
          <a:stretch>
            <a:fillRect/>
          </a:stretch>
        </p:blipFill>
        <p:spPr bwMode="auto">
          <a:xfrm>
            <a:off x="5442493" y="4478776"/>
            <a:ext cx="1035050" cy="287338"/>
          </a:xfrm>
          <a:prstGeom prst="rect">
            <a:avLst/>
          </a:prstGeom>
          <a:noFill/>
          <a:ln w="9525">
            <a:noFill/>
            <a:miter lim="800000"/>
            <a:headEnd/>
            <a:tailEnd/>
          </a:ln>
        </p:spPr>
      </p:pic>
      <p:pic>
        <p:nvPicPr>
          <p:cNvPr id="13" name="Picture 32" descr="dellserver"/>
          <p:cNvPicPr>
            <a:picLocks noChangeAspect="1" noChangeArrowheads="1"/>
          </p:cNvPicPr>
          <p:nvPr/>
        </p:nvPicPr>
        <p:blipFill>
          <a:blip r:embed="rId3" cstate="email"/>
          <a:srcRect/>
          <a:stretch>
            <a:fillRect/>
          </a:stretch>
        </p:blipFill>
        <p:spPr bwMode="auto">
          <a:xfrm>
            <a:off x="5442517" y="3669847"/>
            <a:ext cx="1035050" cy="288925"/>
          </a:xfrm>
          <a:prstGeom prst="rect">
            <a:avLst/>
          </a:prstGeom>
          <a:noFill/>
          <a:ln w="9525">
            <a:noFill/>
            <a:miter lim="800000"/>
            <a:headEnd/>
            <a:tailEnd/>
          </a:ln>
        </p:spPr>
      </p:pic>
      <p:pic>
        <p:nvPicPr>
          <p:cNvPr id="23" name="Picture 32" descr="dellserver"/>
          <p:cNvPicPr>
            <a:picLocks noChangeAspect="1" noChangeArrowheads="1"/>
          </p:cNvPicPr>
          <p:nvPr/>
        </p:nvPicPr>
        <p:blipFill>
          <a:blip r:embed="rId3" cstate="email"/>
          <a:srcRect/>
          <a:stretch>
            <a:fillRect/>
          </a:stretch>
        </p:blipFill>
        <p:spPr bwMode="auto">
          <a:xfrm>
            <a:off x="7084989" y="2818625"/>
            <a:ext cx="1035050" cy="287338"/>
          </a:xfrm>
          <a:prstGeom prst="rect">
            <a:avLst/>
          </a:prstGeom>
          <a:noFill/>
          <a:ln w="9525">
            <a:noFill/>
            <a:miter lim="800000"/>
            <a:headEnd/>
            <a:tailEnd/>
          </a:ln>
        </p:spPr>
      </p:pic>
      <p:pic>
        <p:nvPicPr>
          <p:cNvPr id="27" name="Picture 32" descr="dellserver"/>
          <p:cNvPicPr>
            <a:picLocks noChangeAspect="1" noChangeArrowheads="1"/>
          </p:cNvPicPr>
          <p:nvPr/>
        </p:nvPicPr>
        <p:blipFill>
          <a:blip r:embed="rId3" cstate="email"/>
          <a:srcRect/>
          <a:stretch>
            <a:fillRect/>
          </a:stretch>
        </p:blipFill>
        <p:spPr bwMode="auto">
          <a:xfrm>
            <a:off x="5432944" y="2818625"/>
            <a:ext cx="1036637" cy="287338"/>
          </a:xfrm>
          <a:prstGeom prst="rect">
            <a:avLst/>
          </a:prstGeom>
          <a:noFill/>
          <a:ln w="9525">
            <a:noFill/>
            <a:miter lim="800000"/>
            <a:headEnd/>
            <a:tailEnd/>
          </a:ln>
        </p:spPr>
      </p:pic>
      <p:pic>
        <p:nvPicPr>
          <p:cNvPr id="30" name="Picture 5" descr="C:\Users\BROOME~1\AppData\Local\Temp\VMwareDnD\0000117e\glow-01.png"/>
          <p:cNvPicPr>
            <a:picLocks noChangeAspect="1" noChangeArrowheads="1"/>
          </p:cNvPicPr>
          <p:nvPr/>
        </p:nvPicPr>
        <p:blipFill>
          <a:blip r:embed="rId4" cstate="email"/>
          <a:srcRect/>
          <a:stretch>
            <a:fillRect/>
          </a:stretch>
        </p:blipFill>
        <p:spPr bwMode="auto">
          <a:xfrm>
            <a:off x="7010400" y="1893720"/>
            <a:ext cx="1184275" cy="450850"/>
          </a:xfrm>
          <a:prstGeom prst="rect">
            <a:avLst/>
          </a:prstGeom>
          <a:noFill/>
          <a:ln w="9525">
            <a:noFill/>
            <a:miter lim="800000"/>
            <a:headEnd/>
            <a:tailEnd/>
          </a:ln>
        </p:spPr>
      </p:pic>
      <p:pic>
        <p:nvPicPr>
          <p:cNvPr id="31" name="Picture 32" descr="dellserver"/>
          <p:cNvPicPr>
            <a:picLocks noChangeAspect="1" noChangeArrowheads="1"/>
          </p:cNvPicPr>
          <p:nvPr/>
        </p:nvPicPr>
        <p:blipFill>
          <a:blip r:embed="rId3" cstate="email"/>
          <a:srcRect/>
          <a:stretch>
            <a:fillRect/>
          </a:stretch>
        </p:blipFill>
        <p:spPr bwMode="auto">
          <a:xfrm>
            <a:off x="7085013" y="1974682"/>
            <a:ext cx="1035050" cy="288925"/>
          </a:xfrm>
          <a:prstGeom prst="rect">
            <a:avLst/>
          </a:prstGeom>
          <a:noFill/>
          <a:ln w="9525">
            <a:noFill/>
            <a:miter lim="800000"/>
            <a:headEnd/>
            <a:tailEnd/>
          </a:ln>
        </p:spPr>
      </p:pic>
      <p:pic>
        <p:nvPicPr>
          <p:cNvPr id="32" name="Picture 31" descr="C:\Users\BROOME~1\AppData\Local\Temp\VMwareDnD\0000117e\glow-01.png"/>
          <p:cNvPicPr>
            <a:picLocks noChangeAspect="1" noChangeArrowheads="1"/>
          </p:cNvPicPr>
          <p:nvPr/>
        </p:nvPicPr>
        <p:blipFill>
          <a:blip r:embed="rId4" cstate="email"/>
          <a:srcRect/>
          <a:stretch>
            <a:fillRect/>
          </a:stretch>
        </p:blipFill>
        <p:spPr bwMode="auto">
          <a:xfrm>
            <a:off x="7010400" y="1893720"/>
            <a:ext cx="1184275" cy="450850"/>
          </a:xfrm>
          <a:prstGeom prst="rect">
            <a:avLst/>
          </a:prstGeom>
          <a:noFill/>
          <a:ln w="9525">
            <a:noFill/>
            <a:miter lim="800000"/>
            <a:headEnd/>
            <a:tailEnd/>
          </a:ln>
        </p:spPr>
      </p:pic>
      <p:pic>
        <p:nvPicPr>
          <p:cNvPr id="33" name="Picture 32" descr="C:\Users\BROOME~1\AppData\Local\Temp\VMwareDnD\0000117e\glow02.png"/>
          <p:cNvPicPr>
            <a:picLocks noChangeAspect="1" noChangeArrowheads="1"/>
          </p:cNvPicPr>
          <p:nvPr/>
        </p:nvPicPr>
        <p:blipFill>
          <a:blip r:embed="rId5" cstate="email"/>
          <a:srcRect/>
          <a:stretch>
            <a:fillRect/>
          </a:stretch>
        </p:blipFill>
        <p:spPr bwMode="auto">
          <a:xfrm>
            <a:off x="7010400" y="1893720"/>
            <a:ext cx="1184275" cy="450850"/>
          </a:xfrm>
          <a:prstGeom prst="rect">
            <a:avLst/>
          </a:prstGeom>
          <a:noFill/>
          <a:ln w="9525">
            <a:noFill/>
            <a:miter lim="800000"/>
            <a:headEnd/>
            <a:tailEnd/>
          </a:ln>
        </p:spPr>
      </p:pic>
      <p:pic>
        <p:nvPicPr>
          <p:cNvPr id="35" name="Picture 32" descr="dellserver"/>
          <p:cNvPicPr>
            <a:picLocks noChangeAspect="1" noChangeArrowheads="1"/>
          </p:cNvPicPr>
          <p:nvPr/>
        </p:nvPicPr>
        <p:blipFill>
          <a:blip r:embed="rId3" cstate="email"/>
          <a:srcRect/>
          <a:stretch>
            <a:fillRect/>
          </a:stretch>
        </p:blipFill>
        <p:spPr bwMode="auto">
          <a:xfrm>
            <a:off x="5432968" y="1974682"/>
            <a:ext cx="1036637" cy="288925"/>
          </a:xfrm>
          <a:prstGeom prst="rect">
            <a:avLst/>
          </a:prstGeom>
          <a:noFill/>
          <a:ln w="9525">
            <a:noFill/>
            <a:miter lim="800000"/>
            <a:headEnd/>
            <a:tailEnd/>
          </a:ln>
        </p:spPr>
      </p:pic>
      <p:sp>
        <p:nvSpPr>
          <p:cNvPr id="41" name="TextBox 40"/>
          <p:cNvSpPr txBox="1"/>
          <p:nvPr/>
        </p:nvSpPr>
        <p:spPr>
          <a:xfrm>
            <a:off x="5196810" y="1193780"/>
            <a:ext cx="2179250" cy="369332"/>
          </a:xfrm>
          <a:prstGeom prst="rect">
            <a:avLst/>
          </a:prstGeom>
          <a:noFill/>
        </p:spPr>
        <p:txBody>
          <a:bodyPr wrap="none" rtlCol="0">
            <a:spAutoFit/>
          </a:bodyPr>
          <a:lstStyle/>
          <a:p>
            <a:pPr algn="ctr" defTabSz="914400">
              <a:buNone/>
            </a:pPr>
            <a:r>
              <a:rPr lang="zh-CN" sz="1800" b="0" i="0">
                <a:solidFill>
                  <a:srgbClr val="000000"/>
                </a:solidFill>
                <a:latin typeface="Verdana"/>
                <a:ea typeface="SimHei" pitchFamily="2" charset="-122"/>
                <a:cs typeface="+mn-cs"/>
              </a:rPr>
              <a:t>Hadoop DAS 环境</a:t>
            </a:r>
          </a:p>
        </p:txBody>
      </p:sp>
      <p:graphicFrame>
        <p:nvGraphicFramePr>
          <p:cNvPr id="3" name="Table 2"/>
          <p:cNvGraphicFramePr>
            <a:graphicFrameLocks noGrp="1"/>
          </p:cNvGraphicFramePr>
          <p:nvPr>
            <p:extLst>
              <p:ext uri="{D42A27DB-BD31-4B8C-83A1-F6EECF244321}">
                <p14:modId xmlns="" xmlns:p14="http://schemas.microsoft.com/office/powerpoint/2010/main" val="1446157455"/>
              </p:ext>
            </p:extLst>
          </p:nvPr>
        </p:nvGraphicFramePr>
        <p:xfrm>
          <a:off x="352199" y="1232051"/>
          <a:ext cx="4219802" cy="4482947"/>
        </p:xfrm>
        <a:graphic>
          <a:graphicData uri="http://schemas.openxmlformats.org/drawingml/2006/table">
            <a:tbl>
              <a:tblPr firstRow="1" bandRow="1">
                <a:tableStyleId>{6E25E649-3F16-4E02-A733-19D2CDBF48F0}</a:tableStyleId>
              </a:tblPr>
              <a:tblGrid>
                <a:gridCol w="701927"/>
                <a:gridCol w="3517875"/>
              </a:tblGrid>
              <a:tr h="783619">
                <a:tc>
                  <a:txBody>
                    <a:bodyPr/>
                    <a:lstStyle/>
                    <a:p>
                      <a:pPr marL="0" algn="ctr" defTabSz="914400">
                        <a:buNone/>
                      </a:pPr>
                      <a:r>
                        <a:rPr lang="en-US" sz="2000" b="1" i="0" dirty="0">
                          <a:solidFill>
                            <a:srgbClr val="FFFFFF"/>
                          </a:solidFill>
                          <a:latin typeface="MetaMediumLF-Roman"/>
                          <a:ea typeface="+mn-ea"/>
                          <a:cs typeface="+mn-cs"/>
                        </a:rPr>
                        <a:t>1</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专用存储基础架构</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仅用于 Hadoop 的一次性架构</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2</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单点故障</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NameNode</a:t>
                      </a:r>
                      <a:endParaRPr kumimoji="0" lang="en-US" sz="1400" b="0" i="0" u="none" strike="noStrike" kern="1200" cap="none" spc="0" normalizeH="0" baseline="0" noProof="0" dirty="0" smtClean="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64944">
                <a:tc>
                  <a:txBody>
                    <a:bodyPr/>
                    <a:lstStyle/>
                    <a:p>
                      <a:pPr marL="0" algn="ctr" defTabSz="914400">
                        <a:buNone/>
                      </a:pPr>
                      <a:r>
                        <a:rPr lang="zh-CN" sz="2000" b="0" i="0">
                          <a:solidFill>
                            <a:srgbClr val="FFFFFF"/>
                          </a:solidFill>
                          <a:latin typeface="MetaMediumLF-Roman"/>
                          <a:ea typeface="+mn-ea"/>
                          <a:cs typeface="+mn-cs"/>
                        </a:rPr>
                        <a:t>3</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缺乏企业数据保护</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无快照、复制、备份</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4</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存储效率低</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3 倍镜像</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5</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固定可扩展性</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固定的计算/存储比率</a:t>
                      </a:r>
                      <a:endParaRPr kumimoji="0" lang="en-US" sz="1400" b="0" i="0" u="none" strike="noStrike" kern="1200" cap="none" spc="0" normalizeH="0" baseline="0" dirty="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6</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手动导入/导出</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无协议支持</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49" name="Can 48"/>
          <p:cNvSpPr/>
          <p:nvPr/>
        </p:nvSpPr>
        <p:spPr bwMode="auto">
          <a:xfrm>
            <a:off x="5226360" y="2779713"/>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1" name="Can 80"/>
          <p:cNvSpPr/>
          <p:nvPr/>
        </p:nvSpPr>
        <p:spPr bwMode="auto">
          <a:xfrm>
            <a:off x="5359919" y="2785682"/>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2" name="Can 51"/>
          <p:cNvSpPr/>
          <p:nvPr/>
        </p:nvSpPr>
        <p:spPr bwMode="auto">
          <a:xfrm>
            <a:off x="5226360" y="194146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3" name="Can 52"/>
          <p:cNvSpPr/>
          <p:nvPr/>
        </p:nvSpPr>
        <p:spPr bwMode="auto">
          <a:xfrm>
            <a:off x="5359919" y="194743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6" name="Can 55"/>
          <p:cNvSpPr/>
          <p:nvPr/>
        </p:nvSpPr>
        <p:spPr bwMode="auto">
          <a:xfrm>
            <a:off x="6876816" y="2779713"/>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7" name="Can 56"/>
          <p:cNvSpPr/>
          <p:nvPr/>
        </p:nvSpPr>
        <p:spPr bwMode="auto">
          <a:xfrm>
            <a:off x="7010375" y="2785682"/>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4" name="Can 63"/>
          <p:cNvSpPr/>
          <p:nvPr/>
        </p:nvSpPr>
        <p:spPr bwMode="auto">
          <a:xfrm>
            <a:off x="5226360" y="44577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5" name="Can 64"/>
          <p:cNvSpPr/>
          <p:nvPr/>
        </p:nvSpPr>
        <p:spPr bwMode="auto">
          <a:xfrm>
            <a:off x="5359919" y="44637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8" name="Can 67"/>
          <p:cNvSpPr/>
          <p:nvPr/>
        </p:nvSpPr>
        <p:spPr bwMode="auto">
          <a:xfrm>
            <a:off x="5226360" y="365454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9" name="Can 68"/>
          <p:cNvSpPr/>
          <p:nvPr/>
        </p:nvSpPr>
        <p:spPr bwMode="auto">
          <a:xfrm>
            <a:off x="5359919" y="366051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2" name="Can 71"/>
          <p:cNvSpPr/>
          <p:nvPr/>
        </p:nvSpPr>
        <p:spPr bwMode="auto">
          <a:xfrm>
            <a:off x="6876816" y="44577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3" name="Can 72"/>
          <p:cNvSpPr/>
          <p:nvPr/>
        </p:nvSpPr>
        <p:spPr bwMode="auto">
          <a:xfrm>
            <a:off x="7010375" y="44637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4" name="Can 83"/>
          <p:cNvSpPr/>
          <p:nvPr/>
        </p:nvSpPr>
        <p:spPr bwMode="auto">
          <a:xfrm>
            <a:off x="6876816" y="365454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5" name="Can 84"/>
          <p:cNvSpPr/>
          <p:nvPr/>
        </p:nvSpPr>
        <p:spPr bwMode="auto">
          <a:xfrm>
            <a:off x="7010375" y="366051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pic>
        <p:nvPicPr>
          <p:cNvPr id="78" name="Picture 32" descr="dellserver"/>
          <p:cNvPicPr>
            <a:picLocks noChangeAspect="1" noChangeArrowheads="1"/>
          </p:cNvPicPr>
          <p:nvPr/>
        </p:nvPicPr>
        <p:blipFill>
          <a:blip r:embed="rId3" cstate="email"/>
          <a:srcRect/>
          <a:stretch>
            <a:fillRect/>
          </a:stretch>
        </p:blipFill>
        <p:spPr bwMode="auto">
          <a:xfrm>
            <a:off x="7092902" y="5294312"/>
            <a:ext cx="1036638" cy="287338"/>
          </a:xfrm>
          <a:prstGeom prst="rect">
            <a:avLst/>
          </a:prstGeom>
          <a:noFill/>
          <a:ln w="9525">
            <a:noFill/>
            <a:miter lim="800000"/>
            <a:headEnd/>
            <a:tailEnd/>
          </a:ln>
        </p:spPr>
      </p:pic>
      <p:pic>
        <p:nvPicPr>
          <p:cNvPr id="79" name="Picture 32" descr="dellserver"/>
          <p:cNvPicPr>
            <a:picLocks noChangeAspect="1" noChangeArrowheads="1"/>
          </p:cNvPicPr>
          <p:nvPr/>
        </p:nvPicPr>
        <p:blipFill>
          <a:blip r:embed="rId3" cstate="email"/>
          <a:srcRect/>
          <a:stretch>
            <a:fillRect/>
          </a:stretch>
        </p:blipFill>
        <p:spPr bwMode="auto">
          <a:xfrm>
            <a:off x="5442493" y="5278876"/>
            <a:ext cx="1035050" cy="287338"/>
          </a:xfrm>
          <a:prstGeom prst="rect">
            <a:avLst/>
          </a:prstGeom>
          <a:noFill/>
          <a:ln w="9525">
            <a:noFill/>
            <a:miter lim="800000"/>
            <a:headEnd/>
            <a:tailEnd/>
          </a:ln>
        </p:spPr>
      </p:pic>
      <p:sp>
        <p:nvSpPr>
          <p:cNvPr id="89" name="Can 88"/>
          <p:cNvSpPr/>
          <p:nvPr/>
        </p:nvSpPr>
        <p:spPr bwMode="auto">
          <a:xfrm>
            <a:off x="5226360" y="52578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0" name="Can 89"/>
          <p:cNvSpPr/>
          <p:nvPr/>
        </p:nvSpPr>
        <p:spPr bwMode="auto">
          <a:xfrm>
            <a:off x="5359919" y="52638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3" name="Can 92"/>
          <p:cNvSpPr/>
          <p:nvPr/>
        </p:nvSpPr>
        <p:spPr bwMode="auto">
          <a:xfrm>
            <a:off x="6876816" y="52578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4" name="Can 93"/>
          <p:cNvSpPr/>
          <p:nvPr/>
        </p:nvSpPr>
        <p:spPr bwMode="auto">
          <a:xfrm>
            <a:off x="7010375" y="52638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38" name="Rectangle 37"/>
          <p:cNvSpPr/>
          <p:nvPr/>
        </p:nvSpPr>
        <p:spPr>
          <a:xfrm>
            <a:off x="5114925" y="1816100"/>
            <a:ext cx="1527175" cy="3975100"/>
          </a:xfrm>
          <a:prstGeom prst="rect">
            <a:avLst/>
          </a:prstGeom>
          <a:solidFill>
            <a:srgbClr val="FFFFFF">
              <a:alpha val="7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SimHei" pitchFamily="2" charset="-122"/>
            </a:endParaRPr>
          </a:p>
        </p:txBody>
      </p:sp>
      <p:sp>
        <p:nvSpPr>
          <p:cNvPr id="100" name="Rectangle 99"/>
          <p:cNvSpPr/>
          <p:nvPr/>
        </p:nvSpPr>
        <p:spPr>
          <a:xfrm>
            <a:off x="6749098" y="2734114"/>
            <a:ext cx="1527175" cy="3018986"/>
          </a:xfrm>
          <a:prstGeom prst="rect">
            <a:avLst/>
          </a:prstGeom>
          <a:solidFill>
            <a:srgbClr val="FFFFFF">
              <a:alpha val="7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SimHei" pitchFamily="2" charset="-122"/>
            </a:endParaRPr>
          </a:p>
        </p:txBody>
      </p:sp>
      <p:sp>
        <p:nvSpPr>
          <p:cNvPr id="109" name="Rounded Rectangle 108"/>
          <p:cNvSpPr/>
          <p:nvPr/>
        </p:nvSpPr>
        <p:spPr>
          <a:xfrm>
            <a:off x="7061566" y="1715252"/>
            <a:ext cx="1144612" cy="214455"/>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zh-CN" sz="1200" b="0" i="0">
                <a:solidFill>
                  <a:srgbClr val="FFFFFF"/>
                </a:solidFill>
                <a:latin typeface="Verdana"/>
                <a:ea typeface="SimHei" pitchFamily="2" charset="-122"/>
                <a:cs typeface="+mn-cs"/>
              </a:rPr>
              <a:t>NameNode</a:t>
            </a:r>
            <a:endParaRPr lang="en-US" sz="1200" dirty="0">
              <a:solidFill>
                <a:srgbClr val="FFFFFF"/>
              </a:solidFill>
              <a:ea typeface="SimHei" pitchFamily="2" charset="-122"/>
            </a:endParaRPr>
          </a:p>
        </p:txBody>
      </p:sp>
    </p:spTree>
    <p:extLst>
      <p:ext uri="{BB962C8B-B14F-4D97-AF65-F5344CB8AC3E}">
        <p14:creationId xmlns="" xmlns:p14="http://schemas.microsoft.com/office/powerpoint/2010/main" val="39719290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4" y="203201"/>
            <a:ext cx="8410575" cy="711200"/>
          </a:xfrm>
        </p:spPr>
        <p:txBody>
          <a:bodyPr/>
          <a:lstStyle/>
          <a:p>
            <a:pPr algn="l" defTabSz="914400">
              <a:lnSpc>
                <a:spcPts val="3600"/>
              </a:lnSpc>
              <a:spcBef>
                <a:spcPct val="0"/>
              </a:spcBef>
              <a:buNone/>
            </a:pPr>
            <a:r>
              <a:rPr lang="zh-CN" sz="3600" b="0" i="0">
                <a:solidFill>
                  <a:srgbClr val="3892D0"/>
                </a:solidFill>
                <a:latin typeface="Verdana"/>
                <a:ea typeface="SimHei" pitchFamily="2" charset="-122"/>
                <a:cs typeface="+mj-cs"/>
              </a:rPr>
              <a:t>Hadoop 的技术难题</a:t>
            </a:r>
            <a:endParaRPr lang="en-US" dirty="0">
              <a:latin typeface="+mj-lt"/>
              <a:ea typeface="SimHei" pitchFamily="2" charset="-122"/>
            </a:endParaRPr>
          </a:p>
        </p:txBody>
      </p:sp>
      <p:pic>
        <p:nvPicPr>
          <p:cNvPr id="10" name="Picture 32" descr="dellserver"/>
          <p:cNvPicPr>
            <a:picLocks noChangeAspect="1" noChangeArrowheads="1"/>
          </p:cNvPicPr>
          <p:nvPr/>
        </p:nvPicPr>
        <p:blipFill>
          <a:blip r:embed="rId3" cstate="email"/>
          <a:srcRect/>
          <a:stretch>
            <a:fillRect/>
          </a:stretch>
        </p:blipFill>
        <p:spPr bwMode="auto">
          <a:xfrm>
            <a:off x="7092902" y="4494212"/>
            <a:ext cx="1036638" cy="287338"/>
          </a:xfrm>
          <a:prstGeom prst="rect">
            <a:avLst/>
          </a:prstGeom>
          <a:noFill/>
          <a:ln w="9525">
            <a:noFill/>
            <a:miter lim="800000"/>
            <a:headEnd/>
            <a:tailEnd/>
          </a:ln>
        </p:spPr>
      </p:pic>
      <p:pic>
        <p:nvPicPr>
          <p:cNvPr id="11" name="Picture 32" descr="dellserver"/>
          <p:cNvPicPr>
            <a:picLocks noChangeAspect="1" noChangeArrowheads="1"/>
          </p:cNvPicPr>
          <p:nvPr/>
        </p:nvPicPr>
        <p:blipFill>
          <a:blip r:embed="rId3" cstate="email"/>
          <a:srcRect/>
          <a:stretch>
            <a:fillRect/>
          </a:stretch>
        </p:blipFill>
        <p:spPr bwMode="auto">
          <a:xfrm>
            <a:off x="7092926" y="3685283"/>
            <a:ext cx="1036638" cy="288925"/>
          </a:xfrm>
          <a:prstGeom prst="rect">
            <a:avLst/>
          </a:prstGeom>
          <a:noFill/>
          <a:ln w="9525">
            <a:noFill/>
            <a:miter lim="800000"/>
            <a:headEnd/>
            <a:tailEnd/>
          </a:ln>
        </p:spPr>
      </p:pic>
      <p:pic>
        <p:nvPicPr>
          <p:cNvPr id="12" name="Picture 32" descr="dellserver"/>
          <p:cNvPicPr>
            <a:picLocks noChangeAspect="1" noChangeArrowheads="1"/>
          </p:cNvPicPr>
          <p:nvPr/>
        </p:nvPicPr>
        <p:blipFill>
          <a:blip r:embed="rId3" cstate="email"/>
          <a:srcRect/>
          <a:stretch>
            <a:fillRect/>
          </a:stretch>
        </p:blipFill>
        <p:spPr bwMode="auto">
          <a:xfrm>
            <a:off x="5442493" y="4478776"/>
            <a:ext cx="1035050" cy="287338"/>
          </a:xfrm>
          <a:prstGeom prst="rect">
            <a:avLst/>
          </a:prstGeom>
          <a:noFill/>
          <a:ln w="9525">
            <a:noFill/>
            <a:miter lim="800000"/>
            <a:headEnd/>
            <a:tailEnd/>
          </a:ln>
        </p:spPr>
      </p:pic>
      <p:pic>
        <p:nvPicPr>
          <p:cNvPr id="13" name="Picture 32" descr="dellserver"/>
          <p:cNvPicPr>
            <a:picLocks noChangeAspect="1" noChangeArrowheads="1"/>
          </p:cNvPicPr>
          <p:nvPr/>
        </p:nvPicPr>
        <p:blipFill>
          <a:blip r:embed="rId3" cstate="email"/>
          <a:srcRect/>
          <a:stretch>
            <a:fillRect/>
          </a:stretch>
        </p:blipFill>
        <p:spPr bwMode="auto">
          <a:xfrm>
            <a:off x="5442517" y="3669847"/>
            <a:ext cx="1035050" cy="288925"/>
          </a:xfrm>
          <a:prstGeom prst="rect">
            <a:avLst/>
          </a:prstGeom>
          <a:noFill/>
          <a:ln w="9525">
            <a:noFill/>
            <a:miter lim="800000"/>
            <a:headEnd/>
            <a:tailEnd/>
          </a:ln>
        </p:spPr>
      </p:pic>
      <p:pic>
        <p:nvPicPr>
          <p:cNvPr id="23" name="Picture 32" descr="dellserver"/>
          <p:cNvPicPr>
            <a:picLocks noChangeAspect="1" noChangeArrowheads="1"/>
          </p:cNvPicPr>
          <p:nvPr/>
        </p:nvPicPr>
        <p:blipFill>
          <a:blip r:embed="rId3" cstate="email"/>
          <a:srcRect/>
          <a:stretch>
            <a:fillRect/>
          </a:stretch>
        </p:blipFill>
        <p:spPr bwMode="auto">
          <a:xfrm>
            <a:off x="7084989" y="2818625"/>
            <a:ext cx="1035050" cy="287338"/>
          </a:xfrm>
          <a:prstGeom prst="rect">
            <a:avLst/>
          </a:prstGeom>
          <a:noFill/>
          <a:ln w="9525">
            <a:noFill/>
            <a:miter lim="800000"/>
            <a:headEnd/>
            <a:tailEnd/>
          </a:ln>
        </p:spPr>
      </p:pic>
      <p:pic>
        <p:nvPicPr>
          <p:cNvPr id="27" name="Picture 32" descr="dellserver"/>
          <p:cNvPicPr>
            <a:picLocks noChangeAspect="1" noChangeArrowheads="1"/>
          </p:cNvPicPr>
          <p:nvPr/>
        </p:nvPicPr>
        <p:blipFill>
          <a:blip r:embed="rId3" cstate="email"/>
          <a:srcRect/>
          <a:stretch>
            <a:fillRect/>
          </a:stretch>
        </p:blipFill>
        <p:spPr bwMode="auto">
          <a:xfrm>
            <a:off x="5432944" y="2818625"/>
            <a:ext cx="1036637" cy="287338"/>
          </a:xfrm>
          <a:prstGeom prst="rect">
            <a:avLst/>
          </a:prstGeom>
          <a:noFill/>
          <a:ln w="9525">
            <a:noFill/>
            <a:miter lim="800000"/>
            <a:headEnd/>
            <a:tailEnd/>
          </a:ln>
        </p:spPr>
      </p:pic>
      <p:pic>
        <p:nvPicPr>
          <p:cNvPr id="31" name="Picture 32" descr="dellserver"/>
          <p:cNvPicPr>
            <a:picLocks noChangeAspect="1" noChangeArrowheads="1"/>
          </p:cNvPicPr>
          <p:nvPr/>
        </p:nvPicPr>
        <p:blipFill>
          <a:blip r:embed="rId3" cstate="email"/>
          <a:srcRect/>
          <a:stretch>
            <a:fillRect/>
          </a:stretch>
        </p:blipFill>
        <p:spPr bwMode="auto">
          <a:xfrm>
            <a:off x="7085013" y="1974682"/>
            <a:ext cx="1035050" cy="288925"/>
          </a:xfrm>
          <a:prstGeom prst="rect">
            <a:avLst/>
          </a:prstGeom>
          <a:noFill/>
          <a:ln w="9525">
            <a:noFill/>
            <a:miter lim="800000"/>
            <a:headEnd/>
            <a:tailEnd/>
          </a:ln>
        </p:spPr>
      </p:pic>
      <p:pic>
        <p:nvPicPr>
          <p:cNvPr id="35" name="Picture 32" descr="dellserver"/>
          <p:cNvPicPr>
            <a:picLocks noChangeAspect="1" noChangeArrowheads="1"/>
          </p:cNvPicPr>
          <p:nvPr/>
        </p:nvPicPr>
        <p:blipFill>
          <a:blip r:embed="rId3" cstate="email"/>
          <a:srcRect/>
          <a:stretch>
            <a:fillRect/>
          </a:stretch>
        </p:blipFill>
        <p:spPr bwMode="auto">
          <a:xfrm>
            <a:off x="5432968" y="1974682"/>
            <a:ext cx="1036637" cy="288925"/>
          </a:xfrm>
          <a:prstGeom prst="rect">
            <a:avLst/>
          </a:prstGeom>
          <a:noFill/>
          <a:ln w="9525">
            <a:noFill/>
            <a:miter lim="800000"/>
            <a:headEnd/>
            <a:tailEnd/>
          </a:ln>
        </p:spPr>
      </p:pic>
      <p:sp>
        <p:nvSpPr>
          <p:cNvPr id="41" name="TextBox 40"/>
          <p:cNvSpPr txBox="1"/>
          <p:nvPr/>
        </p:nvSpPr>
        <p:spPr>
          <a:xfrm>
            <a:off x="5196810" y="1193780"/>
            <a:ext cx="2179250" cy="369332"/>
          </a:xfrm>
          <a:prstGeom prst="rect">
            <a:avLst/>
          </a:prstGeom>
          <a:noFill/>
        </p:spPr>
        <p:txBody>
          <a:bodyPr wrap="none" rtlCol="0">
            <a:spAutoFit/>
          </a:bodyPr>
          <a:lstStyle/>
          <a:p>
            <a:pPr algn="ctr" defTabSz="914400">
              <a:buNone/>
            </a:pPr>
            <a:r>
              <a:rPr lang="zh-CN" sz="1800" b="0" i="0">
                <a:solidFill>
                  <a:srgbClr val="000000"/>
                </a:solidFill>
                <a:latin typeface="Verdana"/>
                <a:ea typeface="SimHei" pitchFamily="2" charset="-122"/>
                <a:cs typeface="+mn-cs"/>
              </a:rPr>
              <a:t>Hadoop DAS 环境</a:t>
            </a:r>
          </a:p>
        </p:txBody>
      </p:sp>
      <p:graphicFrame>
        <p:nvGraphicFramePr>
          <p:cNvPr id="3" name="Table 2"/>
          <p:cNvGraphicFramePr>
            <a:graphicFrameLocks noGrp="1"/>
          </p:cNvGraphicFramePr>
          <p:nvPr>
            <p:extLst>
              <p:ext uri="{D42A27DB-BD31-4B8C-83A1-F6EECF244321}">
                <p14:modId xmlns="" xmlns:p14="http://schemas.microsoft.com/office/powerpoint/2010/main" val="1643271268"/>
              </p:ext>
            </p:extLst>
          </p:nvPr>
        </p:nvGraphicFramePr>
        <p:xfrm>
          <a:off x="352199" y="1232051"/>
          <a:ext cx="4219802" cy="4482947"/>
        </p:xfrm>
        <a:graphic>
          <a:graphicData uri="http://schemas.openxmlformats.org/drawingml/2006/table">
            <a:tbl>
              <a:tblPr firstRow="1" bandRow="1">
                <a:tableStyleId>{6E25E649-3F16-4E02-A733-19D2CDBF48F0}</a:tableStyleId>
              </a:tblPr>
              <a:tblGrid>
                <a:gridCol w="701927"/>
                <a:gridCol w="3517875"/>
              </a:tblGrid>
              <a:tr h="783619">
                <a:tc>
                  <a:txBody>
                    <a:bodyPr/>
                    <a:lstStyle/>
                    <a:p>
                      <a:pPr marL="0" algn="ctr" defTabSz="914400">
                        <a:buNone/>
                      </a:pPr>
                      <a:r>
                        <a:rPr lang="en-US" sz="2000" b="1" i="0" dirty="0">
                          <a:solidFill>
                            <a:srgbClr val="FFFFFF"/>
                          </a:solidFill>
                          <a:latin typeface="MetaMediumLF-Roman"/>
                          <a:ea typeface="+mn-ea"/>
                          <a:cs typeface="+mn-cs"/>
                        </a:rPr>
                        <a:t>1</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专用存储基础架构</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仅用于 Hadoop 的一次性架构</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2</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单点故障</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NameNode</a:t>
                      </a:r>
                      <a:endParaRPr kumimoji="0" lang="en-US" sz="1400" b="0" i="0" u="none" strike="noStrike" kern="1200" cap="none" spc="0" normalizeH="0" baseline="0" noProof="0" dirty="0" smtClean="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64944">
                <a:tc>
                  <a:txBody>
                    <a:bodyPr/>
                    <a:lstStyle/>
                    <a:p>
                      <a:pPr marL="0" algn="ctr" defTabSz="914400">
                        <a:buNone/>
                      </a:pPr>
                      <a:r>
                        <a:rPr lang="zh-CN" sz="2000" b="0" i="0">
                          <a:solidFill>
                            <a:srgbClr val="FFFFFF"/>
                          </a:solidFill>
                          <a:latin typeface="MetaMediumLF-Roman"/>
                          <a:ea typeface="+mn-ea"/>
                          <a:cs typeface="+mn-cs"/>
                        </a:rPr>
                        <a:t>3</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缺乏企业数据保护</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无快照、复制、备份</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4</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存储效率低</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3 倍镜像</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5</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固定可扩展性</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固定的计算/存储比率</a:t>
                      </a:r>
                      <a:endParaRPr kumimoji="0" lang="en-US" sz="1400" b="0" i="0" u="none" strike="noStrike" kern="1200" cap="none" spc="0" normalizeH="0" baseline="0" dirty="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6</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手动导入/导出</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无协议支持</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78" name="Picture 32" descr="dellserver"/>
          <p:cNvPicPr>
            <a:picLocks noChangeAspect="1" noChangeArrowheads="1"/>
          </p:cNvPicPr>
          <p:nvPr/>
        </p:nvPicPr>
        <p:blipFill>
          <a:blip r:embed="rId3" cstate="email"/>
          <a:srcRect/>
          <a:stretch>
            <a:fillRect/>
          </a:stretch>
        </p:blipFill>
        <p:spPr bwMode="auto">
          <a:xfrm>
            <a:off x="7092902" y="5294312"/>
            <a:ext cx="1036638" cy="287338"/>
          </a:xfrm>
          <a:prstGeom prst="rect">
            <a:avLst/>
          </a:prstGeom>
          <a:noFill/>
          <a:ln w="9525">
            <a:noFill/>
            <a:miter lim="800000"/>
            <a:headEnd/>
            <a:tailEnd/>
          </a:ln>
        </p:spPr>
      </p:pic>
      <p:pic>
        <p:nvPicPr>
          <p:cNvPr id="79" name="Picture 32" descr="dellserver"/>
          <p:cNvPicPr>
            <a:picLocks noChangeAspect="1" noChangeArrowheads="1"/>
          </p:cNvPicPr>
          <p:nvPr/>
        </p:nvPicPr>
        <p:blipFill>
          <a:blip r:embed="rId3" cstate="email"/>
          <a:srcRect/>
          <a:stretch>
            <a:fillRect/>
          </a:stretch>
        </p:blipFill>
        <p:spPr bwMode="auto">
          <a:xfrm>
            <a:off x="5442493" y="5278876"/>
            <a:ext cx="1035050" cy="287338"/>
          </a:xfrm>
          <a:prstGeom prst="rect">
            <a:avLst/>
          </a:prstGeom>
          <a:noFill/>
          <a:ln w="9525">
            <a:noFill/>
            <a:miter lim="800000"/>
            <a:headEnd/>
            <a:tailEnd/>
          </a:ln>
        </p:spPr>
      </p:pic>
      <p:grpSp>
        <p:nvGrpSpPr>
          <p:cNvPr id="6" name="Group 5"/>
          <p:cNvGrpSpPr/>
          <p:nvPr/>
        </p:nvGrpSpPr>
        <p:grpSpPr>
          <a:xfrm>
            <a:off x="5227320" y="1943100"/>
            <a:ext cx="2087228" cy="3675609"/>
            <a:chOff x="5378760" y="2093862"/>
            <a:chExt cx="2087228" cy="3675609"/>
          </a:xfrm>
        </p:grpSpPr>
        <p:sp>
          <p:nvSpPr>
            <p:cNvPr id="50" name="Can 49"/>
            <p:cNvSpPr/>
            <p:nvPr/>
          </p:nvSpPr>
          <p:spPr bwMode="auto">
            <a:xfrm>
              <a:off x="5378760" y="2932113"/>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1" name="Can 50"/>
            <p:cNvSpPr/>
            <p:nvPr/>
          </p:nvSpPr>
          <p:spPr bwMode="auto">
            <a:xfrm>
              <a:off x="5512319" y="2938082"/>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4" name="Can 53"/>
            <p:cNvSpPr/>
            <p:nvPr/>
          </p:nvSpPr>
          <p:spPr bwMode="auto">
            <a:xfrm>
              <a:off x="5378760" y="209386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5" name="Can 54"/>
            <p:cNvSpPr/>
            <p:nvPr/>
          </p:nvSpPr>
          <p:spPr bwMode="auto">
            <a:xfrm>
              <a:off x="5512319" y="209983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8" name="Can 57"/>
            <p:cNvSpPr/>
            <p:nvPr/>
          </p:nvSpPr>
          <p:spPr bwMode="auto">
            <a:xfrm>
              <a:off x="7029216" y="2932113"/>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9" name="Can 58"/>
            <p:cNvSpPr/>
            <p:nvPr/>
          </p:nvSpPr>
          <p:spPr bwMode="auto">
            <a:xfrm>
              <a:off x="7162775" y="2938082"/>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0" name="Can 59"/>
            <p:cNvSpPr/>
            <p:nvPr/>
          </p:nvSpPr>
          <p:spPr bwMode="auto">
            <a:xfrm>
              <a:off x="5378760" y="46101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1" name="Can 60"/>
            <p:cNvSpPr/>
            <p:nvPr/>
          </p:nvSpPr>
          <p:spPr bwMode="auto">
            <a:xfrm>
              <a:off x="5512319" y="46161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2" name="Can 61"/>
            <p:cNvSpPr/>
            <p:nvPr/>
          </p:nvSpPr>
          <p:spPr bwMode="auto">
            <a:xfrm>
              <a:off x="5378760" y="380694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3" name="Can 62"/>
            <p:cNvSpPr/>
            <p:nvPr/>
          </p:nvSpPr>
          <p:spPr bwMode="auto">
            <a:xfrm>
              <a:off x="5512319" y="381291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6" name="Can 65"/>
            <p:cNvSpPr/>
            <p:nvPr/>
          </p:nvSpPr>
          <p:spPr bwMode="auto">
            <a:xfrm>
              <a:off x="7029216" y="46101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7" name="Can 66"/>
            <p:cNvSpPr/>
            <p:nvPr/>
          </p:nvSpPr>
          <p:spPr bwMode="auto">
            <a:xfrm>
              <a:off x="7162775" y="46161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0" name="Can 69"/>
            <p:cNvSpPr/>
            <p:nvPr/>
          </p:nvSpPr>
          <p:spPr bwMode="auto">
            <a:xfrm>
              <a:off x="7029216" y="380694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1" name="Can 70"/>
            <p:cNvSpPr/>
            <p:nvPr/>
          </p:nvSpPr>
          <p:spPr bwMode="auto">
            <a:xfrm>
              <a:off x="7162775" y="381291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4" name="Can 73"/>
            <p:cNvSpPr/>
            <p:nvPr/>
          </p:nvSpPr>
          <p:spPr bwMode="auto">
            <a:xfrm>
              <a:off x="5378760" y="54102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5" name="Can 74"/>
            <p:cNvSpPr/>
            <p:nvPr/>
          </p:nvSpPr>
          <p:spPr bwMode="auto">
            <a:xfrm>
              <a:off x="5512319" y="54162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6" name="Can 75"/>
            <p:cNvSpPr/>
            <p:nvPr/>
          </p:nvSpPr>
          <p:spPr bwMode="auto">
            <a:xfrm>
              <a:off x="7029216" y="54102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7" name="Can 76"/>
            <p:cNvSpPr/>
            <p:nvPr/>
          </p:nvSpPr>
          <p:spPr bwMode="auto">
            <a:xfrm>
              <a:off x="7162775" y="54162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grpSp>
      <p:grpSp>
        <p:nvGrpSpPr>
          <p:cNvPr id="5" name="Group 4"/>
          <p:cNvGrpSpPr/>
          <p:nvPr/>
        </p:nvGrpSpPr>
        <p:grpSpPr>
          <a:xfrm>
            <a:off x="5226360" y="1774792"/>
            <a:ext cx="3049913" cy="3842279"/>
            <a:chOff x="5226360" y="1774792"/>
            <a:chExt cx="3049913" cy="3842279"/>
          </a:xfrm>
        </p:grpSpPr>
        <p:sp>
          <p:nvSpPr>
            <p:cNvPr id="49" name="Can 48"/>
            <p:cNvSpPr/>
            <p:nvPr/>
          </p:nvSpPr>
          <p:spPr bwMode="auto">
            <a:xfrm>
              <a:off x="5226360" y="2779713"/>
              <a:ext cx="267117" cy="311173"/>
            </a:xfrm>
            <a:prstGeom prst="can">
              <a:avLst>
                <a:gd name="adj" fmla="val 3579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1" name="Can 80"/>
            <p:cNvSpPr/>
            <p:nvPr/>
          </p:nvSpPr>
          <p:spPr bwMode="auto">
            <a:xfrm>
              <a:off x="5359919" y="2785682"/>
              <a:ext cx="303213" cy="353223"/>
            </a:xfrm>
            <a:prstGeom prst="can">
              <a:avLst>
                <a:gd name="adj" fmla="val 3579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2" name="Can 51"/>
            <p:cNvSpPr/>
            <p:nvPr/>
          </p:nvSpPr>
          <p:spPr bwMode="auto">
            <a:xfrm>
              <a:off x="5226360" y="1941462"/>
              <a:ext cx="267117" cy="311173"/>
            </a:xfrm>
            <a:prstGeom prst="can">
              <a:avLst>
                <a:gd name="adj" fmla="val 3579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3" name="Can 52"/>
            <p:cNvSpPr/>
            <p:nvPr/>
          </p:nvSpPr>
          <p:spPr bwMode="auto">
            <a:xfrm>
              <a:off x="5359919" y="1947431"/>
              <a:ext cx="303213" cy="353223"/>
            </a:xfrm>
            <a:prstGeom prst="can">
              <a:avLst>
                <a:gd name="adj" fmla="val 3579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6" name="Can 55"/>
            <p:cNvSpPr/>
            <p:nvPr/>
          </p:nvSpPr>
          <p:spPr bwMode="auto">
            <a:xfrm>
              <a:off x="6876816" y="2779713"/>
              <a:ext cx="267117" cy="311173"/>
            </a:xfrm>
            <a:prstGeom prst="can">
              <a:avLst>
                <a:gd name="adj" fmla="val 3579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7" name="Can 56"/>
            <p:cNvSpPr/>
            <p:nvPr/>
          </p:nvSpPr>
          <p:spPr bwMode="auto">
            <a:xfrm>
              <a:off x="7010375" y="2785682"/>
              <a:ext cx="303213" cy="353223"/>
            </a:xfrm>
            <a:prstGeom prst="can">
              <a:avLst>
                <a:gd name="adj" fmla="val 3579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4" name="Can 63"/>
            <p:cNvSpPr/>
            <p:nvPr/>
          </p:nvSpPr>
          <p:spPr bwMode="auto">
            <a:xfrm>
              <a:off x="5226360" y="4457779"/>
              <a:ext cx="267117" cy="311173"/>
            </a:xfrm>
            <a:prstGeom prst="can">
              <a:avLst>
                <a:gd name="adj" fmla="val 35794"/>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65" name="Can 64"/>
            <p:cNvSpPr/>
            <p:nvPr/>
          </p:nvSpPr>
          <p:spPr bwMode="auto">
            <a:xfrm>
              <a:off x="5359919" y="4463748"/>
              <a:ext cx="303213" cy="353223"/>
            </a:xfrm>
            <a:prstGeom prst="can">
              <a:avLst>
                <a:gd name="adj" fmla="val 35794"/>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68" name="Can 67"/>
            <p:cNvSpPr/>
            <p:nvPr/>
          </p:nvSpPr>
          <p:spPr bwMode="auto">
            <a:xfrm>
              <a:off x="5226360" y="3654542"/>
              <a:ext cx="267117" cy="311173"/>
            </a:xfrm>
            <a:prstGeom prst="can">
              <a:avLst>
                <a:gd name="adj" fmla="val 35794"/>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69" name="Can 68"/>
            <p:cNvSpPr/>
            <p:nvPr/>
          </p:nvSpPr>
          <p:spPr bwMode="auto">
            <a:xfrm>
              <a:off x="5359919" y="3660511"/>
              <a:ext cx="303213" cy="353223"/>
            </a:xfrm>
            <a:prstGeom prst="can">
              <a:avLst>
                <a:gd name="adj" fmla="val 35794"/>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72" name="Can 71"/>
            <p:cNvSpPr/>
            <p:nvPr/>
          </p:nvSpPr>
          <p:spPr bwMode="auto">
            <a:xfrm>
              <a:off x="6876816" y="4457779"/>
              <a:ext cx="267117" cy="311173"/>
            </a:xfrm>
            <a:prstGeom prst="can">
              <a:avLst>
                <a:gd name="adj" fmla="val 35794"/>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73" name="Can 72"/>
            <p:cNvSpPr/>
            <p:nvPr/>
          </p:nvSpPr>
          <p:spPr bwMode="auto">
            <a:xfrm>
              <a:off x="7010375" y="4463748"/>
              <a:ext cx="303213" cy="353223"/>
            </a:xfrm>
            <a:prstGeom prst="can">
              <a:avLst>
                <a:gd name="adj" fmla="val 35794"/>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84" name="Can 83"/>
            <p:cNvSpPr/>
            <p:nvPr/>
          </p:nvSpPr>
          <p:spPr bwMode="auto">
            <a:xfrm>
              <a:off x="6876816" y="3654542"/>
              <a:ext cx="267117" cy="311173"/>
            </a:xfrm>
            <a:prstGeom prst="can">
              <a:avLst>
                <a:gd name="adj" fmla="val 35794"/>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85" name="Can 84"/>
            <p:cNvSpPr/>
            <p:nvPr/>
          </p:nvSpPr>
          <p:spPr bwMode="auto">
            <a:xfrm>
              <a:off x="7010375" y="3660511"/>
              <a:ext cx="303213" cy="353223"/>
            </a:xfrm>
            <a:prstGeom prst="can">
              <a:avLst>
                <a:gd name="adj" fmla="val 35794"/>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89" name="Can 88"/>
            <p:cNvSpPr/>
            <p:nvPr/>
          </p:nvSpPr>
          <p:spPr bwMode="auto">
            <a:xfrm>
              <a:off x="5226360" y="5257879"/>
              <a:ext cx="267117" cy="311173"/>
            </a:xfrm>
            <a:prstGeom prst="can">
              <a:avLst>
                <a:gd name="adj" fmla="val 35794"/>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90" name="Can 89"/>
            <p:cNvSpPr/>
            <p:nvPr/>
          </p:nvSpPr>
          <p:spPr bwMode="auto">
            <a:xfrm>
              <a:off x="5359919" y="5263848"/>
              <a:ext cx="303213" cy="353223"/>
            </a:xfrm>
            <a:prstGeom prst="can">
              <a:avLst>
                <a:gd name="adj" fmla="val 35794"/>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93" name="Can 92"/>
            <p:cNvSpPr/>
            <p:nvPr/>
          </p:nvSpPr>
          <p:spPr bwMode="auto">
            <a:xfrm>
              <a:off x="6876816" y="5257879"/>
              <a:ext cx="267117" cy="311173"/>
            </a:xfrm>
            <a:prstGeom prst="can">
              <a:avLst>
                <a:gd name="adj" fmla="val 35794"/>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94" name="Can 93"/>
            <p:cNvSpPr/>
            <p:nvPr/>
          </p:nvSpPr>
          <p:spPr bwMode="auto">
            <a:xfrm>
              <a:off x="7010375" y="5263848"/>
              <a:ext cx="303213" cy="353223"/>
            </a:xfrm>
            <a:prstGeom prst="can">
              <a:avLst>
                <a:gd name="adj" fmla="val 35794"/>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4D4D4D"/>
                </a:solidFill>
                <a:ea typeface="SimHei" pitchFamily="2" charset="-122"/>
              </a:endParaRPr>
            </a:p>
          </p:txBody>
        </p:sp>
        <p:sp>
          <p:nvSpPr>
            <p:cNvPr id="39" name="Rectangle 38"/>
            <p:cNvSpPr/>
            <p:nvPr/>
          </p:nvSpPr>
          <p:spPr>
            <a:xfrm>
              <a:off x="6159500" y="1774792"/>
              <a:ext cx="381600" cy="349250"/>
            </a:xfrm>
            <a:prstGeom prst="rect">
              <a:avLst/>
            </a:prstGeom>
            <a:ln/>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defTabSz="914400">
                <a:buNone/>
              </a:pPr>
              <a:r>
                <a:rPr lang="zh-CN" sz="1200" b="0" i="0" dirty="0">
                  <a:solidFill>
                    <a:srgbClr val="4D4D4D"/>
                  </a:solidFill>
                  <a:latin typeface="Verdana"/>
                  <a:ea typeface="SimHei" pitchFamily="2" charset="-122"/>
                  <a:cs typeface="+mn-cs"/>
                </a:rPr>
                <a:t>1 倍</a:t>
              </a:r>
            </a:p>
          </p:txBody>
        </p:sp>
        <p:sp>
          <p:nvSpPr>
            <p:cNvPr id="101" name="Rectangle 100"/>
            <p:cNvSpPr/>
            <p:nvPr/>
          </p:nvSpPr>
          <p:spPr>
            <a:xfrm>
              <a:off x="6159500" y="2613044"/>
              <a:ext cx="381000" cy="349250"/>
            </a:xfrm>
            <a:prstGeom prst="rect">
              <a:avLst/>
            </a:prstGeom>
            <a:ln/>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defTabSz="914400">
                <a:buNone/>
              </a:pPr>
              <a:r>
                <a:rPr lang="zh-CN" sz="1200" b="0" i="0" dirty="0">
                  <a:solidFill>
                    <a:srgbClr val="4D4D4D"/>
                  </a:solidFill>
                  <a:latin typeface="Verdana"/>
                  <a:ea typeface="SimHei" pitchFamily="2" charset="-122"/>
                  <a:cs typeface="+mn-cs"/>
                </a:rPr>
                <a:t>1 倍</a:t>
              </a:r>
            </a:p>
          </p:txBody>
        </p:sp>
        <p:sp>
          <p:nvSpPr>
            <p:cNvPr id="102" name="Rectangle 101"/>
            <p:cNvSpPr/>
            <p:nvPr/>
          </p:nvSpPr>
          <p:spPr>
            <a:xfrm>
              <a:off x="6159500" y="3468169"/>
              <a:ext cx="381000" cy="349250"/>
            </a:xfrm>
            <a:prstGeom prst="rect">
              <a:avLst/>
            </a:prstGeom>
            <a:ln/>
          </p:spPr>
          <p:style>
            <a:lnRef idx="1">
              <a:schemeClr val="accent4"/>
            </a:lnRef>
            <a:fillRef idx="2">
              <a:schemeClr val="accent4"/>
            </a:fillRef>
            <a:effectRef idx="1">
              <a:schemeClr val="accent4"/>
            </a:effectRef>
            <a:fontRef idx="minor">
              <a:schemeClr val="dk1"/>
            </a:fontRef>
          </p:style>
          <p:txBody>
            <a:bodyPr lIns="36000" rIns="36000" rtlCol="0" anchor="ctr"/>
            <a:lstStyle/>
            <a:p>
              <a:pPr algn="ctr" defTabSz="914400">
                <a:buNone/>
              </a:pPr>
              <a:r>
                <a:rPr lang="zh-CN" sz="1200" b="0" i="0" dirty="0">
                  <a:solidFill>
                    <a:srgbClr val="4D4D4D"/>
                  </a:solidFill>
                  <a:latin typeface="Verdana"/>
                  <a:ea typeface="SimHei" pitchFamily="2" charset="-122"/>
                  <a:cs typeface="+mn-cs"/>
                </a:rPr>
                <a:t>2 倍</a:t>
              </a:r>
            </a:p>
          </p:txBody>
        </p:sp>
        <p:sp>
          <p:nvSpPr>
            <p:cNvPr id="103" name="Rectangle 102"/>
            <p:cNvSpPr/>
            <p:nvPr/>
          </p:nvSpPr>
          <p:spPr>
            <a:xfrm>
              <a:off x="6159500" y="4271165"/>
              <a:ext cx="381000" cy="349250"/>
            </a:xfrm>
            <a:prstGeom prst="rect">
              <a:avLst/>
            </a:prstGeom>
            <a:ln/>
          </p:spPr>
          <p:style>
            <a:lnRef idx="1">
              <a:schemeClr val="accent4"/>
            </a:lnRef>
            <a:fillRef idx="2">
              <a:schemeClr val="accent4"/>
            </a:fillRef>
            <a:effectRef idx="1">
              <a:schemeClr val="accent4"/>
            </a:effectRef>
            <a:fontRef idx="minor">
              <a:schemeClr val="dk1"/>
            </a:fontRef>
          </p:style>
          <p:txBody>
            <a:bodyPr lIns="36000" rIns="36000" rtlCol="0" anchor="ctr"/>
            <a:lstStyle/>
            <a:p>
              <a:pPr algn="ctr" defTabSz="914400">
                <a:buNone/>
              </a:pPr>
              <a:r>
                <a:rPr lang="zh-CN" sz="1200" b="0" i="0">
                  <a:solidFill>
                    <a:srgbClr val="4D4D4D"/>
                  </a:solidFill>
                  <a:latin typeface="Verdana"/>
                  <a:ea typeface="SimHei" pitchFamily="2" charset="-122"/>
                  <a:cs typeface="+mn-cs"/>
                </a:rPr>
                <a:t>2 倍</a:t>
              </a:r>
            </a:p>
          </p:txBody>
        </p:sp>
        <p:sp>
          <p:nvSpPr>
            <p:cNvPr id="104" name="Rectangle 103"/>
            <p:cNvSpPr/>
            <p:nvPr/>
          </p:nvSpPr>
          <p:spPr>
            <a:xfrm>
              <a:off x="6159500" y="5083254"/>
              <a:ext cx="381000" cy="349250"/>
            </a:xfrm>
            <a:prstGeom prst="rect">
              <a:avLst/>
            </a:prstGeom>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4400">
                <a:buNone/>
              </a:pPr>
              <a:r>
                <a:rPr lang="zh-CN" sz="1200" b="0" i="0">
                  <a:solidFill>
                    <a:srgbClr val="4D4D4D"/>
                  </a:solidFill>
                  <a:latin typeface="Verdana"/>
                  <a:ea typeface="SimHei" pitchFamily="2" charset="-122"/>
                  <a:cs typeface="+mn-cs"/>
                </a:rPr>
                <a:t>3 倍</a:t>
              </a:r>
              <a:endParaRPr lang="en-US" sz="1200" dirty="0">
                <a:solidFill>
                  <a:srgbClr val="4D4D4D"/>
                </a:solidFill>
                <a:ea typeface="SimHei" pitchFamily="2" charset="-122"/>
              </a:endParaRPr>
            </a:p>
          </p:txBody>
        </p:sp>
        <p:sp>
          <p:nvSpPr>
            <p:cNvPr id="105" name="Rectangle 104"/>
            <p:cNvSpPr/>
            <p:nvPr/>
          </p:nvSpPr>
          <p:spPr>
            <a:xfrm>
              <a:off x="7895273" y="3468169"/>
              <a:ext cx="381000" cy="349250"/>
            </a:xfrm>
            <a:prstGeom prst="rect">
              <a:avLst/>
            </a:prstGeom>
            <a:ln/>
          </p:spPr>
          <p:style>
            <a:lnRef idx="1">
              <a:schemeClr val="accent4"/>
            </a:lnRef>
            <a:fillRef idx="2">
              <a:schemeClr val="accent4"/>
            </a:fillRef>
            <a:effectRef idx="1">
              <a:schemeClr val="accent4"/>
            </a:effectRef>
            <a:fontRef idx="minor">
              <a:schemeClr val="dk1"/>
            </a:fontRef>
          </p:style>
          <p:txBody>
            <a:bodyPr lIns="36000" rIns="36000" rtlCol="0" anchor="ctr"/>
            <a:lstStyle/>
            <a:p>
              <a:pPr algn="ctr" defTabSz="914400">
                <a:buNone/>
              </a:pPr>
              <a:r>
                <a:rPr lang="zh-CN" sz="1200" b="0" i="0">
                  <a:solidFill>
                    <a:srgbClr val="4D4D4D"/>
                  </a:solidFill>
                  <a:latin typeface="Verdana"/>
                  <a:ea typeface="SimHei" pitchFamily="2" charset="-122"/>
                  <a:cs typeface="+mn-cs"/>
                </a:rPr>
                <a:t>2 倍</a:t>
              </a:r>
            </a:p>
          </p:txBody>
        </p:sp>
        <p:sp>
          <p:nvSpPr>
            <p:cNvPr id="106" name="Rectangle 105"/>
            <p:cNvSpPr/>
            <p:nvPr/>
          </p:nvSpPr>
          <p:spPr>
            <a:xfrm>
              <a:off x="7895273" y="4271165"/>
              <a:ext cx="381000" cy="349250"/>
            </a:xfrm>
            <a:prstGeom prst="rect">
              <a:avLst/>
            </a:prstGeom>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4400">
                <a:buNone/>
              </a:pPr>
              <a:r>
                <a:rPr lang="zh-CN" sz="1200" b="0" i="0">
                  <a:solidFill>
                    <a:srgbClr val="4D4D4D"/>
                  </a:solidFill>
                  <a:latin typeface="Verdana"/>
                  <a:ea typeface="SimHei" pitchFamily="2" charset="-122"/>
                  <a:cs typeface="+mn-cs"/>
                </a:rPr>
                <a:t>3 倍</a:t>
              </a:r>
              <a:endParaRPr lang="en-US" sz="1200" dirty="0">
                <a:solidFill>
                  <a:srgbClr val="4D4D4D"/>
                </a:solidFill>
                <a:ea typeface="SimHei" pitchFamily="2" charset="-122"/>
              </a:endParaRPr>
            </a:p>
          </p:txBody>
        </p:sp>
        <p:sp>
          <p:nvSpPr>
            <p:cNvPr id="107" name="Rectangle 106"/>
            <p:cNvSpPr/>
            <p:nvPr/>
          </p:nvSpPr>
          <p:spPr>
            <a:xfrm>
              <a:off x="7895273" y="5083254"/>
              <a:ext cx="381000" cy="349250"/>
            </a:xfrm>
            <a:prstGeom prst="rect">
              <a:avLst/>
            </a:prstGeom>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4400">
                <a:buNone/>
              </a:pPr>
              <a:r>
                <a:rPr lang="zh-CN" sz="1200" b="0" i="0">
                  <a:solidFill>
                    <a:srgbClr val="4D4D4D"/>
                  </a:solidFill>
                  <a:latin typeface="Verdana"/>
                  <a:ea typeface="SimHei" pitchFamily="2" charset="-122"/>
                  <a:cs typeface="+mn-cs"/>
                </a:rPr>
                <a:t>3 倍</a:t>
              </a:r>
            </a:p>
          </p:txBody>
        </p:sp>
        <p:sp>
          <p:nvSpPr>
            <p:cNvPr id="108" name="Rectangle 107"/>
            <p:cNvSpPr/>
            <p:nvPr/>
          </p:nvSpPr>
          <p:spPr>
            <a:xfrm>
              <a:off x="7895273" y="2586850"/>
              <a:ext cx="381000" cy="349250"/>
            </a:xfrm>
            <a:prstGeom prst="rect">
              <a:avLst/>
            </a:prstGeom>
            <a:ln/>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defTabSz="914400">
                <a:buNone/>
              </a:pPr>
              <a:r>
                <a:rPr lang="zh-CN" sz="1200" b="0" i="0">
                  <a:solidFill>
                    <a:srgbClr val="4D4D4D"/>
                  </a:solidFill>
                  <a:latin typeface="Verdana"/>
                  <a:ea typeface="SimHei" pitchFamily="2" charset="-122"/>
                  <a:cs typeface="+mn-cs"/>
                </a:rPr>
                <a:t>1 倍</a:t>
              </a:r>
            </a:p>
          </p:txBody>
        </p:sp>
      </p:grpSp>
      <p:sp>
        <p:nvSpPr>
          <p:cNvPr id="80" name="Rounded Rectangle 79"/>
          <p:cNvSpPr/>
          <p:nvPr/>
        </p:nvSpPr>
        <p:spPr>
          <a:xfrm>
            <a:off x="7061566" y="1715252"/>
            <a:ext cx="1144612" cy="214455"/>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zh-CN" sz="1200" b="0" i="0">
                <a:solidFill>
                  <a:srgbClr val="FFFFFF"/>
                </a:solidFill>
                <a:latin typeface="Verdana"/>
                <a:ea typeface="SimHei" pitchFamily="2" charset="-122"/>
                <a:cs typeface="+mn-cs"/>
              </a:rPr>
              <a:t>NameNode</a:t>
            </a:r>
            <a:endParaRPr lang="en-US" sz="1200" dirty="0">
              <a:solidFill>
                <a:srgbClr val="FFFFFF"/>
              </a:solidFill>
              <a:ea typeface="SimHei" pitchFamily="2" charset="-122"/>
            </a:endParaRPr>
          </a:p>
        </p:txBody>
      </p:sp>
    </p:spTree>
    <p:extLst>
      <p:ext uri="{BB962C8B-B14F-4D97-AF65-F5344CB8AC3E}">
        <p14:creationId xmlns="" xmlns:p14="http://schemas.microsoft.com/office/powerpoint/2010/main" val="40049816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4" y="203201"/>
            <a:ext cx="8410575" cy="711200"/>
          </a:xfrm>
        </p:spPr>
        <p:txBody>
          <a:bodyPr/>
          <a:lstStyle/>
          <a:p>
            <a:pPr algn="l" defTabSz="914400">
              <a:lnSpc>
                <a:spcPts val="3600"/>
              </a:lnSpc>
              <a:spcBef>
                <a:spcPct val="0"/>
              </a:spcBef>
              <a:buNone/>
            </a:pPr>
            <a:r>
              <a:rPr lang="zh-CN" sz="3600" b="0" i="0">
                <a:solidFill>
                  <a:srgbClr val="3892D0"/>
                </a:solidFill>
                <a:latin typeface="Verdana"/>
                <a:ea typeface="SimHei" pitchFamily="2" charset="-122"/>
                <a:cs typeface="+mj-cs"/>
              </a:rPr>
              <a:t>Hadoop 的技术难题</a:t>
            </a:r>
            <a:endParaRPr lang="en-US" dirty="0">
              <a:latin typeface="+mj-lt"/>
              <a:ea typeface="SimHei" pitchFamily="2" charset="-122"/>
            </a:endParaRPr>
          </a:p>
        </p:txBody>
      </p:sp>
      <p:pic>
        <p:nvPicPr>
          <p:cNvPr id="10" name="Picture 32" descr="dellserver"/>
          <p:cNvPicPr>
            <a:picLocks noChangeAspect="1" noChangeArrowheads="1"/>
          </p:cNvPicPr>
          <p:nvPr/>
        </p:nvPicPr>
        <p:blipFill>
          <a:blip r:embed="rId3" cstate="email"/>
          <a:srcRect/>
          <a:stretch>
            <a:fillRect/>
          </a:stretch>
        </p:blipFill>
        <p:spPr bwMode="auto">
          <a:xfrm>
            <a:off x="7092902" y="4494212"/>
            <a:ext cx="1036638" cy="287338"/>
          </a:xfrm>
          <a:prstGeom prst="rect">
            <a:avLst/>
          </a:prstGeom>
          <a:noFill/>
          <a:ln w="9525">
            <a:noFill/>
            <a:miter lim="800000"/>
            <a:headEnd/>
            <a:tailEnd/>
          </a:ln>
        </p:spPr>
      </p:pic>
      <p:pic>
        <p:nvPicPr>
          <p:cNvPr id="11" name="Picture 32" descr="dellserver"/>
          <p:cNvPicPr>
            <a:picLocks noChangeAspect="1" noChangeArrowheads="1"/>
          </p:cNvPicPr>
          <p:nvPr/>
        </p:nvPicPr>
        <p:blipFill>
          <a:blip r:embed="rId3" cstate="email"/>
          <a:srcRect/>
          <a:stretch>
            <a:fillRect/>
          </a:stretch>
        </p:blipFill>
        <p:spPr bwMode="auto">
          <a:xfrm>
            <a:off x="7092926" y="3685283"/>
            <a:ext cx="1036638" cy="288925"/>
          </a:xfrm>
          <a:prstGeom prst="rect">
            <a:avLst/>
          </a:prstGeom>
          <a:noFill/>
          <a:ln w="9525">
            <a:noFill/>
            <a:miter lim="800000"/>
            <a:headEnd/>
            <a:tailEnd/>
          </a:ln>
        </p:spPr>
      </p:pic>
      <p:pic>
        <p:nvPicPr>
          <p:cNvPr id="12" name="Picture 32" descr="dellserver"/>
          <p:cNvPicPr>
            <a:picLocks noChangeAspect="1" noChangeArrowheads="1"/>
          </p:cNvPicPr>
          <p:nvPr/>
        </p:nvPicPr>
        <p:blipFill>
          <a:blip r:embed="rId3" cstate="email"/>
          <a:srcRect/>
          <a:stretch>
            <a:fillRect/>
          </a:stretch>
        </p:blipFill>
        <p:spPr bwMode="auto">
          <a:xfrm>
            <a:off x="5442493" y="4478776"/>
            <a:ext cx="1035050" cy="287338"/>
          </a:xfrm>
          <a:prstGeom prst="rect">
            <a:avLst/>
          </a:prstGeom>
          <a:noFill/>
          <a:ln w="9525">
            <a:noFill/>
            <a:miter lim="800000"/>
            <a:headEnd/>
            <a:tailEnd/>
          </a:ln>
        </p:spPr>
      </p:pic>
      <p:pic>
        <p:nvPicPr>
          <p:cNvPr id="13" name="Picture 32" descr="dellserver"/>
          <p:cNvPicPr>
            <a:picLocks noChangeAspect="1" noChangeArrowheads="1"/>
          </p:cNvPicPr>
          <p:nvPr/>
        </p:nvPicPr>
        <p:blipFill>
          <a:blip r:embed="rId3" cstate="email"/>
          <a:srcRect/>
          <a:stretch>
            <a:fillRect/>
          </a:stretch>
        </p:blipFill>
        <p:spPr bwMode="auto">
          <a:xfrm>
            <a:off x="5442517" y="3669847"/>
            <a:ext cx="1035050" cy="288925"/>
          </a:xfrm>
          <a:prstGeom prst="rect">
            <a:avLst/>
          </a:prstGeom>
          <a:noFill/>
          <a:ln w="9525">
            <a:noFill/>
            <a:miter lim="800000"/>
            <a:headEnd/>
            <a:tailEnd/>
          </a:ln>
        </p:spPr>
      </p:pic>
      <p:pic>
        <p:nvPicPr>
          <p:cNvPr id="23" name="Picture 32" descr="dellserver"/>
          <p:cNvPicPr>
            <a:picLocks noChangeAspect="1" noChangeArrowheads="1"/>
          </p:cNvPicPr>
          <p:nvPr/>
        </p:nvPicPr>
        <p:blipFill>
          <a:blip r:embed="rId3" cstate="email"/>
          <a:srcRect/>
          <a:stretch>
            <a:fillRect/>
          </a:stretch>
        </p:blipFill>
        <p:spPr bwMode="auto">
          <a:xfrm>
            <a:off x="7084989" y="2818625"/>
            <a:ext cx="1035050" cy="287338"/>
          </a:xfrm>
          <a:prstGeom prst="rect">
            <a:avLst/>
          </a:prstGeom>
          <a:noFill/>
          <a:ln w="9525">
            <a:noFill/>
            <a:miter lim="800000"/>
            <a:headEnd/>
            <a:tailEnd/>
          </a:ln>
        </p:spPr>
      </p:pic>
      <p:pic>
        <p:nvPicPr>
          <p:cNvPr id="27" name="Picture 32" descr="dellserver"/>
          <p:cNvPicPr>
            <a:picLocks noChangeAspect="1" noChangeArrowheads="1"/>
          </p:cNvPicPr>
          <p:nvPr/>
        </p:nvPicPr>
        <p:blipFill>
          <a:blip r:embed="rId3" cstate="email"/>
          <a:srcRect/>
          <a:stretch>
            <a:fillRect/>
          </a:stretch>
        </p:blipFill>
        <p:spPr bwMode="auto">
          <a:xfrm>
            <a:off x="5432944" y="2818625"/>
            <a:ext cx="1036637" cy="287338"/>
          </a:xfrm>
          <a:prstGeom prst="rect">
            <a:avLst/>
          </a:prstGeom>
          <a:noFill/>
          <a:ln w="9525">
            <a:noFill/>
            <a:miter lim="800000"/>
            <a:headEnd/>
            <a:tailEnd/>
          </a:ln>
        </p:spPr>
      </p:pic>
      <p:pic>
        <p:nvPicPr>
          <p:cNvPr id="31" name="Picture 32" descr="dellserver"/>
          <p:cNvPicPr>
            <a:picLocks noChangeAspect="1" noChangeArrowheads="1"/>
          </p:cNvPicPr>
          <p:nvPr/>
        </p:nvPicPr>
        <p:blipFill>
          <a:blip r:embed="rId3" cstate="email"/>
          <a:srcRect/>
          <a:stretch>
            <a:fillRect/>
          </a:stretch>
        </p:blipFill>
        <p:spPr bwMode="auto">
          <a:xfrm>
            <a:off x="7085013" y="1974682"/>
            <a:ext cx="1035050" cy="288925"/>
          </a:xfrm>
          <a:prstGeom prst="rect">
            <a:avLst/>
          </a:prstGeom>
          <a:noFill/>
          <a:ln w="9525">
            <a:noFill/>
            <a:miter lim="800000"/>
            <a:headEnd/>
            <a:tailEnd/>
          </a:ln>
        </p:spPr>
      </p:pic>
      <p:pic>
        <p:nvPicPr>
          <p:cNvPr id="35" name="Picture 32" descr="dellserver"/>
          <p:cNvPicPr>
            <a:picLocks noChangeAspect="1" noChangeArrowheads="1"/>
          </p:cNvPicPr>
          <p:nvPr/>
        </p:nvPicPr>
        <p:blipFill>
          <a:blip r:embed="rId3" cstate="email"/>
          <a:srcRect/>
          <a:stretch>
            <a:fillRect/>
          </a:stretch>
        </p:blipFill>
        <p:spPr bwMode="auto">
          <a:xfrm>
            <a:off x="5432968" y="1974682"/>
            <a:ext cx="1036637" cy="288925"/>
          </a:xfrm>
          <a:prstGeom prst="rect">
            <a:avLst/>
          </a:prstGeom>
          <a:noFill/>
          <a:ln w="9525">
            <a:noFill/>
            <a:miter lim="800000"/>
            <a:headEnd/>
            <a:tailEnd/>
          </a:ln>
        </p:spPr>
      </p:pic>
      <p:sp>
        <p:nvSpPr>
          <p:cNvPr id="41" name="TextBox 40"/>
          <p:cNvSpPr txBox="1"/>
          <p:nvPr/>
        </p:nvSpPr>
        <p:spPr>
          <a:xfrm>
            <a:off x="5196810" y="1193780"/>
            <a:ext cx="2179250" cy="369332"/>
          </a:xfrm>
          <a:prstGeom prst="rect">
            <a:avLst/>
          </a:prstGeom>
          <a:noFill/>
        </p:spPr>
        <p:txBody>
          <a:bodyPr wrap="none" rtlCol="0">
            <a:spAutoFit/>
          </a:bodyPr>
          <a:lstStyle/>
          <a:p>
            <a:pPr algn="ctr" defTabSz="914400">
              <a:buNone/>
            </a:pPr>
            <a:r>
              <a:rPr lang="zh-CN" sz="1800" b="0" i="0">
                <a:solidFill>
                  <a:srgbClr val="000000"/>
                </a:solidFill>
                <a:latin typeface="Verdana"/>
                <a:ea typeface="SimHei" pitchFamily="2" charset="-122"/>
                <a:cs typeface="+mn-cs"/>
              </a:rPr>
              <a:t>Hadoop DAS 环境</a:t>
            </a:r>
          </a:p>
        </p:txBody>
      </p:sp>
      <p:graphicFrame>
        <p:nvGraphicFramePr>
          <p:cNvPr id="3" name="Table 2"/>
          <p:cNvGraphicFramePr>
            <a:graphicFrameLocks noGrp="1"/>
          </p:cNvGraphicFramePr>
          <p:nvPr>
            <p:extLst>
              <p:ext uri="{D42A27DB-BD31-4B8C-83A1-F6EECF244321}">
                <p14:modId xmlns="" xmlns:p14="http://schemas.microsoft.com/office/powerpoint/2010/main" val="3479754794"/>
              </p:ext>
            </p:extLst>
          </p:nvPr>
        </p:nvGraphicFramePr>
        <p:xfrm>
          <a:off x="352199" y="1232051"/>
          <a:ext cx="4219802" cy="4482947"/>
        </p:xfrm>
        <a:graphic>
          <a:graphicData uri="http://schemas.openxmlformats.org/drawingml/2006/table">
            <a:tbl>
              <a:tblPr firstRow="1" bandRow="1">
                <a:tableStyleId>{6E25E649-3F16-4E02-A733-19D2CDBF48F0}</a:tableStyleId>
              </a:tblPr>
              <a:tblGrid>
                <a:gridCol w="701927"/>
                <a:gridCol w="3517875"/>
              </a:tblGrid>
              <a:tr h="783619">
                <a:tc>
                  <a:txBody>
                    <a:bodyPr/>
                    <a:lstStyle/>
                    <a:p>
                      <a:pPr marL="0" algn="ctr" defTabSz="914400">
                        <a:buNone/>
                      </a:pPr>
                      <a:r>
                        <a:rPr lang="en-US" sz="2000" b="1" i="0" dirty="0">
                          <a:solidFill>
                            <a:srgbClr val="FFFFFF"/>
                          </a:solidFill>
                          <a:latin typeface="MetaMediumLF-Roman"/>
                          <a:ea typeface="+mn-ea"/>
                          <a:cs typeface="+mn-cs"/>
                        </a:rPr>
                        <a:t>1</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专用存储基础架构</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仅用于 Hadoop 的一次性架构</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2</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单点故障</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NameNode</a:t>
                      </a:r>
                      <a:endParaRPr kumimoji="0" lang="en-US" sz="1400" b="0" i="0" u="none" strike="noStrike" kern="1200" cap="none" spc="0" normalizeH="0" baseline="0" noProof="0" dirty="0" smtClean="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64944">
                <a:tc>
                  <a:txBody>
                    <a:bodyPr/>
                    <a:lstStyle/>
                    <a:p>
                      <a:pPr marL="0" algn="ctr" defTabSz="914400">
                        <a:buNone/>
                      </a:pPr>
                      <a:r>
                        <a:rPr lang="zh-CN" sz="2000" b="0" i="0">
                          <a:solidFill>
                            <a:srgbClr val="FFFFFF"/>
                          </a:solidFill>
                          <a:latin typeface="MetaMediumLF-Roman"/>
                          <a:ea typeface="+mn-ea"/>
                          <a:cs typeface="+mn-cs"/>
                        </a:rPr>
                        <a:t>3</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缺乏企业数据保护</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无快照、复制、备份</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4</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存储效率低</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3 倍镜像</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5</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固定可扩展性</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固定的计算/存储比率</a:t>
                      </a:r>
                      <a:endParaRPr kumimoji="0" lang="en-US" sz="1400" b="0" i="0" u="none" strike="noStrike" kern="1200" cap="none" spc="0" normalizeH="0" baseline="0" dirty="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6</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手动导入/导出</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无协议支持</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49" name="Can 48"/>
          <p:cNvSpPr/>
          <p:nvPr/>
        </p:nvSpPr>
        <p:spPr bwMode="auto">
          <a:xfrm>
            <a:off x="5226360" y="2779713"/>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1" name="Can 80"/>
          <p:cNvSpPr/>
          <p:nvPr/>
        </p:nvSpPr>
        <p:spPr bwMode="auto">
          <a:xfrm>
            <a:off x="5359919" y="2785682"/>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2" name="Can 51"/>
          <p:cNvSpPr/>
          <p:nvPr/>
        </p:nvSpPr>
        <p:spPr bwMode="auto">
          <a:xfrm>
            <a:off x="5226360" y="194146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3" name="Can 52"/>
          <p:cNvSpPr/>
          <p:nvPr/>
        </p:nvSpPr>
        <p:spPr bwMode="auto">
          <a:xfrm>
            <a:off x="5359919" y="194743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6" name="Can 55"/>
          <p:cNvSpPr/>
          <p:nvPr/>
        </p:nvSpPr>
        <p:spPr bwMode="auto">
          <a:xfrm>
            <a:off x="6876816" y="2779713"/>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57" name="Can 56"/>
          <p:cNvSpPr/>
          <p:nvPr/>
        </p:nvSpPr>
        <p:spPr bwMode="auto">
          <a:xfrm>
            <a:off x="7010375" y="2785682"/>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4" name="Can 63"/>
          <p:cNvSpPr/>
          <p:nvPr/>
        </p:nvSpPr>
        <p:spPr bwMode="auto">
          <a:xfrm>
            <a:off x="5226360" y="44577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5" name="Can 64"/>
          <p:cNvSpPr/>
          <p:nvPr/>
        </p:nvSpPr>
        <p:spPr bwMode="auto">
          <a:xfrm>
            <a:off x="5359919" y="44637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8" name="Can 67"/>
          <p:cNvSpPr/>
          <p:nvPr/>
        </p:nvSpPr>
        <p:spPr bwMode="auto">
          <a:xfrm>
            <a:off x="5226360" y="365454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69" name="Can 68"/>
          <p:cNvSpPr/>
          <p:nvPr/>
        </p:nvSpPr>
        <p:spPr bwMode="auto">
          <a:xfrm>
            <a:off x="5359919" y="366051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2" name="Can 71"/>
          <p:cNvSpPr/>
          <p:nvPr/>
        </p:nvSpPr>
        <p:spPr bwMode="auto">
          <a:xfrm>
            <a:off x="6876816" y="44577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73" name="Can 72"/>
          <p:cNvSpPr/>
          <p:nvPr/>
        </p:nvSpPr>
        <p:spPr bwMode="auto">
          <a:xfrm>
            <a:off x="7010375" y="44637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4" name="Can 83"/>
          <p:cNvSpPr/>
          <p:nvPr/>
        </p:nvSpPr>
        <p:spPr bwMode="auto">
          <a:xfrm>
            <a:off x="6876816" y="3654542"/>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85" name="Can 84"/>
          <p:cNvSpPr/>
          <p:nvPr/>
        </p:nvSpPr>
        <p:spPr bwMode="auto">
          <a:xfrm>
            <a:off x="7010375" y="3660511"/>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pic>
        <p:nvPicPr>
          <p:cNvPr id="78" name="Picture 32" descr="dellserver"/>
          <p:cNvPicPr>
            <a:picLocks noChangeAspect="1" noChangeArrowheads="1"/>
          </p:cNvPicPr>
          <p:nvPr/>
        </p:nvPicPr>
        <p:blipFill>
          <a:blip r:embed="rId3" cstate="email"/>
          <a:srcRect/>
          <a:stretch>
            <a:fillRect/>
          </a:stretch>
        </p:blipFill>
        <p:spPr bwMode="auto">
          <a:xfrm>
            <a:off x="7092902" y="5294312"/>
            <a:ext cx="1036638" cy="287338"/>
          </a:xfrm>
          <a:prstGeom prst="rect">
            <a:avLst/>
          </a:prstGeom>
          <a:noFill/>
          <a:ln w="9525">
            <a:noFill/>
            <a:miter lim="800000"/>
            <a:headEnd/>
            <a:tailEnd/>
          </a:ln>
        </p:spPr>
      </p:pic>
      <p:pic>
        <p:nvPicPr>
          <p:cNvPr id="79" name="Picture 32" descr="dellserver"/>
          <p:cNvPicPr>
            <a:picLocks noChangeAspect="1" noChangeArrowheads="1"/>
          </p:cNvPicPr>
          <p:nvPr/>
        </p:nvPicPr>
        <p:blipFill>
          <a:blip r:embed="rId3" cstate="email"/>
          <a:srcRect/>
          <a:stretch>
            <a:fillRect/>
          </a:stretch>
        </p:blipFill>
        <p:spPr bwMode="auto">
          <a:xfrm>
            <a:off x="5442493" y="5278876"/>
            <a:ext cx="1035050" cy="287338"/>
          </a:xfrm>
          <a:prstGeom prst="rect">
            <a:avLst/>
          </a:prstGeom>
          <a:noFill/>
          <a:ln w="9525">
            <a:noFill/>
            <a:miter lim="800000"/>
            <a:headEnd/>
            <a:tailEnd/>
          </a:ln>
        </p:spPr>
      </p:pic>
      <p:sp>
        <p:nvSpPr>
          <p:cNvPr id="89" name="Can 88"/>
          <p:cNvSpPr/>
          <p:nvPr/>
        </p:nvSpPr>
        <p:spPr bwMode="auto">
          <a:xfrm>
            <a:off x="5226360" y="52578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0" name="Can 89"/>
          <p:cNvSpPr/>
          <p:nvPr/>
        </p:nvSpPr>
        <p:spPr bwMode="auto">
          <a:xfrm>
            <a:off x="5359919" y="52638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3" name="Can 92"/>
          <p:cNvSpPr/>
          <p:nvPr/>
        </p:nvSpPr>
        <p:spPr bwMode="auto">
          <a:xfrm>
            <a:off x="6876816" y="5257879"/>
            <a:ext cx="267117" cy="31117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4" name="Can 93"/>
          <p:cNvSpPr/>
          <p:nvPr/>
        </p:nvSpPr>
        <p:spPr bwMode="auto">
          <a:xfrm>
            <a:off x="7010375" y="5263848"/>
            <a:ext cx="303213" cy="353223"/>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38" name="Rectangle 37"/>
          <p:cNvSpPr/>
          <p:nvPr/>
        </p:nvSpPr>
        <p:spPr>
          <a:xfrm>
            <a:off x="5114925" y="1816100"/>
            <a:ext cx="1527175" cy="3975100"/>
          </a:xfrm>
          <a:prstGeom prst="rect">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SimHei" pitchFamily="2" charset="-122"/>
            </a:endParaRPr>
          </a:p>
        </p:txBody>
      </p:sp>
      <p:sp>
        <p:nvSpPr>
          <p:cNvPr id="100" name="Rectangle 99"/>
          <p:cNvSpPr/>
          <p:nvPr/>
        </p:nvSpPr>
        <p:spPr>
          <a:xfrm>
            <a:off x="6749098" y="2734114"/>
            <a:ext cx="1527175" cy="3018986"/>
          </a:xfrm>
          <a:prstGeom prst="rect">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SimHei" pitchFamily="2" charset="-122"/>
            </a:endParaRPr>
          </a:p>
        </p:txBody>
      </p:sp>
      <p:sp>
        <p:nvSpPr>
          <p:cNvPr id="109" name="Rounded Rectangle 108"/>
          <p:cNvSpPr/>
          <p:nvPr/>
        </p:nvSpPr>
        <p:spPr>
          <a:xfrm>
            <a:off x="7061566" y="1715252"/>
            <a:ext cx="1144612" cy="214455"/>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zh-CN" sz="1200" b="0" i="0">
                <a:solidFill>
                  <a:srgbClr val="FFFFFF"/>
                </a:solidFill>
                <a:latin typeface="Verdana"/>
                <a:ea typeface="SimHei" pitchFamily="2" charset="-122"/>
                <a:cs typeface="+mn-cs"/>
              </a:rPr>
              <a:t>NameNode</a:t>
            </a:r>
            <a:endParaRPr lang="en-US" sz="1200" dirty="0">
              <a:solidFill>
                <a:srgbClr val="FFFFFF"/>
              </a:solidFill>
              <a:ea typeface="SimHei" pitchFamily="2" charset="-122"/>
            </a:endParaRPr>
          </a:p>
        </p:txBody>
      </p:sp>
    </p:spTree>
    <p:extLst>
      <p:ext uri="{BB962C8B-B14F-4D97-AF65-F5344CB8AC3E}">
        <p14:creationId xmlns="" xmlns:p14="http://schemas.microsoft.com/office/powerpoint/2010/main" val="20413727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2" descr="dellserver"/>
          <p:cNvPicPr>
            <a:picLocks noChangeAspect="1" noChangeArrowheads="1"/>
          </p:cNvPicPr>
          <p:nvPr/>
        </p:nvPicPr>
        <p:blipFill>
          <a:blip r:embed="rId3" cstate="email"/>
          <a:srcRect/>
          <a:stretch>
            <a:fillRect/>
          </a:stretch>
        </p:blipFill>
        <p:spPr bwMode="auto">
          <a:xfrm>
            <a:off x="452141" y="1595422"/>
            <a:ext cx="915318" cy="288925"/>
          </a:xfrm>
          <a:prstGeom prst="rect">
            <a:avLst/>
          </a:prstGeom>
          <a:noFill/>
          <a:ln w="9525">
            <a:noFill/>
            <a:miter lim="800000"/>
            <a:headEnd/>
            <a:tailEnd/>
          </a:ln>
        </p:spPr>
      </p:pic>
      <p:pic>
        <p:nvPicPr>
          <p:cNvPr id="61" name="Picture 32" descr="dellserver"/>
          <p:cNvPicPr>
            <a:picLocks noChangeAspect="1" noChangeArrowheads="1"/>
          </p:cNvPicPr>
          <p:nvPr/>
        </p:nvPicPr>
        <p:blipFill>
          <a:blip r:embed="rId3" cstate="email"/>
          <a:srcRect/>
          <a:stretch>
            <a:fillRect/>
          </a:stretch>
        </p:blipFill>
        <p:spPr bwMode="auto">
          <a:xfrm>
            <a:off x="1653879" y="1595422"/>
            <a:ext cx="915318" cy="288925"/>
          </a:xfrm>
          <a:prstGeom prst="rect">
            <a:avLst/>
          </a:prstGeom>
          <a:noFill/>
          <a:ln w="9525">
            <a:noFill/>
            <a:miter lim="800000"/>
            <a:headEnd/>
            <a:tailEnd/>
          </a:ln>
        </p:spPr>
      </p:pic>
      <p:pic>
        <p:nvPicPr>
          <p:cNvPr id="62" name="Picture 32" descr="dellserver"/>
          <p:cNvPicPr>
            <a:picLocks noChangeAspect="1" noChangeArrowheads="1"/>
          </p:cNvPicPr>
          <p:nvPr/>
        </p:nvPicPr>
        <p:blipFill>
          <a:blip r:embed="rId3" cstate="email"/>
          <a:srcRect/>
          <a:stretch>
            <a:fillRect/>
          </a:stretch>
        </p:blipFill>
        <p:spPr bwMode="auto">
          <a:xfrm>
            <a:off x="2836565" y="1595422"/>
            <a:ext cx="915318" cy="288925"/>
          </a:xfrm>
          <a:prstGeom prst="rect">
            <a:avLst/>
          </a:prstGeom>
          <a:noFill/>
          <a:ln w="9525">
            <a:noFill/>
            <a:miter lim="800000"/>
            <a:headEnd/>
            <a:tailEnd/>
          </a:ln>
        </p:spPr>
      </p:pic>
      <p:pic>
        <p:nvPicPr>
          <p:cNvPr id="63" name="Picture 5" descr="C:\Users\BROOME~1\AppData\Local\Temp\VMwareDnD\0000117e\glow-01.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2836565" y="1514459"/>
            <a:ext cx="954101" cy="450850"/>
          </a:xfrm>
          <a:prstGeom prst="rect">
            <a:avLst/>
          </a:prstGeom>
          <a:noFill/>
          <a:ln w="9525">
            <a:noFill/>
            <a:miter lim="800000"/>
            <a:headEnd/>
            <a:tailEnd/>
          </a:ln>
        </p:spPr>
      </p:pic>
      <p:pic>
        <p:nvPicPr>
          <p:cNvPr id="64" name="Picture 5" descr="C:\Users\BROOME~1\AppData\Local\Temp\VMwareDnD\0000117e\glow-01.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452141" y="1514459"/>
            <a:ext cx="955382" cy="450850"/>
          </a:xfrm>
          <a:prstGeom prst="rect">
            <a:avLst/>
          </a:prstGeom>
          <a:noFill/>
          <a:ln w="9525">
            <a:noFill/>
            <a:miter lim="800000"/>
            <a:headEnd/>
            <a:tailEnd/>
          </a:ln>
        </p:spPr>
      </p:pic>
      <p:pic>
        <p:nvPicPr>
          <p:cNvPr id="65" name="Picture 5" descr="C:\Users\BROOME~1\AppData\Local\Temp\VMwareDnD\0000117e\glow-01.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1644354" y="1514459"/>
            <a:ext cx="954100" cy="450850"/>
          </a:xfrm>
          <a:prstGeom prst="rect">
            <a:avLst/>
          </a:prstGeom>
          <a:noFill/>
          <a:ln w="9525">
            <a:noFill/>
            <a:miter lim="800000"/>
            <a:headEnd/>
            <a:tailEnd/>
          </a:ln>
        </p:spPr>
      </p:pic>
      <p:pic>
        <p:nvPicPr>
          <p:cNvPr id="54" name="Picture 32" descr="dellserver"/>
          <p:cNvPicPr>
            <a:picLocks noChangeAspect="1" noChangeArrowheads="1"/>
          </p:cNvPicPr>
          <p:nvPr/>
        </p:nvPicPr>
        <p:blipFill>
          <a:blip r:embed="rId3" cstate="email"/>
          <a:srcRect/>
          <a:stretch>
            <a:fillRect/>
          </a:stretch>
        </p:blipFill>
        <p:spPr bwMode="auto">
          <a:xfrm>
            <a:off x="452141" y="2402714"/>
            <a:ext cx="915318" cy="288925"/>
          </a:xfrm>
          <a:prstGeom prst="rect">
            <a:avLst/>
          </a:prstGeom>
          <a:noFill/>
          <a:ln w="9525">
            <a:noFill/>
            <a:miter lim="800000"/>
            <a:headEnd/>
            <a:tailEnd/>
          </a:ln>
        </p:spPr>
      </p:pic>
      <p:pic>
        <p:nvPicPr>
          <p:cNvPr id="55" name="Picture 32" descr="dellserver"/>
          <p:cNvPicPr>
            <a:picLocks noChangeAspect="1" noChangeArrowheads="1"/>
          </p:cNvPicPr>
          <p:nvPr/>
        </p:nvPicPr>
        <p:blipFill>
          <a:blip r:embed="rId3" cstate="email"/>
          <a:srcRect/>
          <a:stretch>
            <a:fillRect/>
          </a:stretch>
        </p:blipFill>
        <p:spPr bwMode="auto">
          <a:xfrm>
            <a:off x="1653879" y="2402714"/>
            <a:ext cx="915318" cy="288925"/>
          </a:xfrm>
          <a:prstGeom prst="rect">
            <a:avLst/>
          </a:prstGeom>
          <a:noFill/>
          <a:ln w="9525">
            <a:noFill/>
            <a:miter lim="800000"/>
            <a:headEnd/>
            <a:tailEnd/>
          </a:ln>
        </p:spPr>
      </p:pic>
      <p:pic>
        <p:nvPicPr>
          <p:cNvPr id="56" name="Picture 32" descr="dellserver"/>
          <p:cNvPicPr>
            <a:picLocks noChangeAspect="1" noChangeArrowheads="1"/>
          </p:cNvPicPr>
          <p:nvPr/>
        </p:nvPicPr>
        <p:blipFill>
          <a:blip r:embed="rId3" cstate="email"/>
          <a:srcRect/>
          <a:stretch>
            <a:fillRect/>
          </a:stretch>
        </p:blipFill>
        <p:spPr bwMode="auto">
          <a:xfrm>
            <a:off x="2836565" y="2402714"/>
            <a:ext cx="915318" cy="288925"/>
          </a:xfrm>
          <a:prstGeom prst="rect">
            <a:avLst/>
          </a:prstGeom>
          <a:noFill/>
          <a:ln w="9525">
            <a:noFill/>
            <a:miter lim="800000"/>
            <a:headEnd/>
            <a:tailEnd/>
          </a:ln>
        </p:spPr>
      </p:pic>
      <p:pic>
        <p:nvPicPr>
          <p:cNvPr id="57" name="Picture 5" descr="C:\Users\BROOME~1\AppData\Local\Temp\VMwareDnD\0000117e\glow-01.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2836565" y="2321751"/>
            <a:ext cx="954101" cy="450850"/>
          </a:xfrm>
          <a:prstGeom prst="rect">
            <a:avLst/>
          </a:prstGeom>
          <a:noFill/>
          <a:ln w="9525">
            <a:noFill/>
            <a:miter lim="800000"/>
            <a:headEnd/>
            <a:tailEnd/>
          </a:ln>
        </p:spPr>
      </p:pic>
      <p:pic>
        <p:nvPicPr>
          <p:cNvPr id="58" name="Picture 5" descr="C:\Users\BROOME~1\AppData\Local\Temp\VMwareDnD\0000117e\glow-01.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452141" y="2321751"/>
            <a:ext cx="955382" cy="450850"/>
          </a:xfrm>
          <a:prstGeom prst="rect">
            <a:avLst/>
          </a:prstGeom>
          <a:noFill/>
          <a:ln w="9525">
            <a:noFill/>
            <a:miter lim="800000"/>
            <a:headEnd/>
            <a:tailEnd/>
          </a:ln>
        </p:spPr>
      </p:pic>
      <p:pic>
        <p:nvPicPr>
          <p:cNvPr id="59" name="Picture 5" descr="C:\Users\BROOME~1\AppData\Local\Temp\VMwareDnD\0000117e\glow-01.png"/>
          <p:cNvPicPr>
            <a:picLocks noChangeAspect="1" noChangeArrowheads="1"/>
          </p:cNvPicPr>
          <p:nvPr/>
        </p:nvPicPr>
        <p:blipFill>
          <a:blip r:embed="rId4" cstate="email">
            <a:duotone>
              <a:prstClr val="black"/>
              <a:schemeClr val="accent1">
                <a:tint val="45000"/>
                <a:satMod val="400000"/>
              </a:schemeClr>
            </a:duotone>
          </a:blip>
          <a:srcRect/>
          <a:stretch>
            <a:fillRect/>
          </a:stretch>
        </p:blipFill>
        <p:spPr bwMode="auto">
          <a:xfrm>
            <a:off x="1644354" y="2321751"/>
            <a:ext cx="954100" cy="450850"/>
          </a:xfrm>
          <a:prstGeom prst="rect">
            <a:avLst/>
          </a:prstGeom>
          <a:noFill/>
          <a:ln w="9525">
            <a:noFill/>
            <a:miter lim="800000"/>
            <a:headEnd/>
            <a:tailEnd/>
          </a:ln>
        </p:spPr>
      </p:pic>
      <p:graphicFrame>
        <p:nvGraphicFramePr>
          <p:cNvPr id="45" name="Table 44"/>
          <p:cNvGraphicFramePr>
            <a:graphicFrameLocks noGrp="1"/>
          </p:cNvGraphicFramePr>
          <p:nvPr>
            <p:extLst>
              <p:ext uri="{D42A27DB-BD31-4B8C-83A1-F6EECF244321}">
                <p14:modId xmlns="" xmlns:p14="http://schemas.microsoft.com/office/powerpoint/2010/main" val="700788765"/>
              </p:ext>
            </p:extLst>
          </p:nvPr>
        </p:nvGraphicFramePr>
        <p:xfrm>
          <a:off x="4481287" y="1232050"/>
          <a:ext cx="4296001" cy="4593087"/>
        </p:xfrm>
        <a:graphic>
          <a:graphicData uri="http://schemas.openxmlformats.org/drawingml/2006/table">
            <a:tbl>
              <a:tblPr firstRow="1" bandRow="1">
                <a:tableStyleId>{6E25E649-3F16-4E02-A733-19D2CDBF48F0}</a:tableStyleId>
              </a:tblPr>
              <a:tblGrid>
                <a:gridCol w="714602"/>
                <a:gridCol w="3581399"/>
              </a:tblGrid>
              <a:tr h="805909">
                <a:tc>
                  <a:txBody>
                    <a:bodyPr/>
                    <a:lstStyle/>
                    <a:p>
                      <a:pPr marL="0" algn="ctr" defTabSz="914400">
                        <a:buNone/>
                      </a:pPr>
                      <a:r>
                        <a:rPr lang="en-US" sz="2000" b="1" i="0" dirty="0">
                          <a:solidFill>
                            <a:srgbClr val="FFFFFF"/>
                          </a:solidFill>
                          <a:latin typeface="MetaMediumLF-Roman"/>
                          <a:ea typeface="+mn-ea"/>
                          <a:cs typeface="+mn-cs"/>
                        </a:rPr>
                        <a:t>1</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4D4D4D"/>
                          </a:solidFill>
                          <a:effectLst/>
                          <a:latin typeface="MetaNormalLF-Roman"/>
                          <a:ea typeface="SimHei" pitchFamily="2" charset="-122"/>
                          <a:cs typeface="+mn-cs"/>
                        </a:rPr>
                        <a:t>横向扩展存储平台</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4D4D4D"/>
                          </a:solidFill>
                          <a:effectLst/>
                          <a:latin typeface="MetaNormalLF-Roman"/>
                          <a:ea typeface="SimHei" pitchFamily="2" charset="-122"/>
                          <a:cs typeface="+mn-cs"/>
                        </a:rPr>
                        <a:t>多个应用程序和工作流</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86371">
                <a:tc>
                  <a:txBody>
                    <a:bodyPr/>
                    <a:lstStyle/>
                    <a:p>
                      <a:pPr marL="0" algn="ctr" defTabSz="914400">
                        <a:buNone/>
                      </a:pPr>
                      <a:r>
                        <a:rPr lang="zh-CN" sz="2000" b="0" i="0">
                          <a:solidFill>
                            <a:srgbClr val="FFFFFF"/>
                          </a:solidFill>
                          <a:latin typeface="MetaMediumLF-Roman"/>
                          <a:ea typeface="+mn-ea"/>
                          <a:cs typeface="+mn-cs"/>
                        </a:rPr>
                        <a:t>2</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无单点故障</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分布式 NameNode</a:t>
                      </a:r>
                      <a:endParaRPr kumimoji="0" lang="en-US" sz="1400" b="0" i="0" u="none" strike="noStrike" kern="1200" cap="none" spc="0" normalizeH="0" baseline="0" noProof="0" dirty="0" smtClean="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38869">
                <a:tc>
                  <a:txBody>
                    <a:bodyPr/>
                    <a:lstStyle/>
                    <a:p>
                      <a:pPr marL="0" algn="ctr" defTabSz="914400">
                        <a:buNone/>
                      </a:pPr>
                      <a:r>
                        <a:rPr lang="zh-CN" sz="2000" b="0" i="0">
                          <a:solidFill>
                            <a:srgbClr val="FFFFFF"/>
                          </a:solidFill>
                          <a:latin typeface="MetaMediumLF-Roman"/>
                          <a:ea typeface="+mn-ea"/>
                          <a:cs typeface="+mn-cs"/>
                        </a:rPr>
                        <a:t>3</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端到端数据保护</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SnapshotIQ、SyncIQ、NDMP 备份</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76136">
                <a:tc>
                  <a:txBody>
                    <a:bodyPr/>
                    <a:lstStyle/>
                    <a:p>
                      <a:pPr marL="0" algn="ctr" defTabSz="914400">
                        <a:buNone/>
                      </a:pPr>
                      <a:r>
                        <a:rPr lang="zh-CN" sz="2000" b="0" i="0">
                          <a:solidFill>
                            <a:srgbClr val="FFFFFF"/>
                          </a:solidFill>
                          <a:latin typeface="MetaMediumLF-Roman"/>
                          <a:ea typeface="+mn-ea"/>
                          <a:cs typeface="+mn-cs"/>
                        </a:rPr>
                        <a:t>4</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行业领先的存储效率</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80% 以上的存储利用率</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86371">
                <a:tc>
                  <a:txBody>
                    <a:bodyPr/>
                    <a:lstStyle/>
                    <a:p>
                      <a:pPr marL="0" algn="ctr" defTabSz="914400">
                        <a:buNone/>
                      </a:pPr>
                      <a:r>
                        <a:rPr lang="zh-CN" sz="2000" b="0" i="0">
                          <a:solidFill>
                            <a:srgbClr val="FFFFFF"/>
                          </a:solidFill>
                          <a:latin typeface="MetaMediumLF-Roman"/>
                          <a:ea typeface="+mn-ea"/>
                          <a:cs typeface="+mn-cs"/>
                        </a:rPr>
                        <a:t>5</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独立可扩展性</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单独添加计算和存储</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13095">
                <a:tc>
                  <a:txBody>
                    <a:bodyPr/>
                    <a:lstStyle/>
                    <a:p>
                      <a:pPr marL="0" algn="ctr" defTabSz="914400">
                        <a:buNone/>
                      </a:pPr>
                      <a:r>
                        <a:rPr lang="zh-CN" sz="2000" b="0" i="0">
                          <a:solidFill>
                            <a:srgbClr val="FFFFFF"/>
                          </a:solidFill>
                          <a:latin typeface="MetaMediumLF-Roman"/>
                          <a:ea typeface="+mn-ea"/>
                          <a:cs typeface="+mn-cs"/>
                        </a:rPr>
                        <a:t>6</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多协议</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行业标准协议</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NFS、CIFS、FTP、HTTP、HDFS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53" name="Picture 52"/>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1247070" y="5325973"/>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76" name="Picture 75"/>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1247070" y="5058558"/>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77" name="Picture 76"/>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1247070" y="4789831"/>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78" name="Picture 77"/>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1247070" y="4522417"/>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79" name="Picture 78"/>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1247070" y="4244343"/>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sp>
        <p:nvSpPr>
          <p:cNvPr id="80" name="Can 79"/>
          <p:cNvSpPr/>
          <p:nvPr/>
        </p:nvSpPr>
        <p:spPr bwMode="auto">
          <a:xfrm>
            <a:off x="1132015" y="4044951"/>
            <a:ext cx="1710900" cy="1752600"/>
          </a:xfrm>
          <a:prstGeom prst="can">
            <a:avLst>
              <a:gd name="adj" fmla="val 10077"/>
            </a:avLst>
          </a:prstGeom>
          <a:gradFill>
            <a:gsLst>
              <a:gs pos="0">
                <a:schemeClr val="accent3">
                  <a:lumMod val="75000"/>
                  <a:alpha val="58000"/>
                </a:schemeClr>
              </a:gs>
              <a:gs pos="58000">
                <a:schemeClr val="tx2">
                  <a:alpha val="9000"/>
                </a:schemeClr>
              </a:gs>
              <a:gs pos="100000">
                <a:schemeClr val="accent1">
                  <a:alpha val="11000"/>
                </a:schemeClr>
              </a:gs>
            </a:gsLst>
          </a:gradFill>
          <a:ln>
            <a:solidFill>
              <a:schemeClr val="tx2"/>
            </a:solid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8" name="Can 97"/>
          <p:cNvSpPr/>
          <p:nvPr/>
        </p:nvSpPr>
        <p:spPr bwMode="auto">
          <a:xfrm>
            <a:off x="252412" y="1579934"/>
            <a:ext cx="255339" cy="297452"/>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99" name="Can 98"/>
          <p:cNvSpPr/>
          <p:nvPr/>
        </p:nvSpPr>
        <p:spPr bwMode="auto">
          <a:xfrm>
            <a:off x="380082" y="1585640"/>
            <a:ext cx="289843" cy="337648"/>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01" name="Can 100"/>
          <p:cNvSpPr/>
          <p:nvPr/>
        </p:nvSpPr>
        <p:spPr bwMode="auto">
          <a:xfrm>
            <a:off x="1449549" y="1579934"/>
            <a:ext cx="255339" cy="297452"/>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02" name="Can 101"/>
          <p:cNvSpPr/>
          <p:nvPr/>
        </p:nvSpPr>
        <p:spPr bwMode="auto">
          <a:xfrm>
            <a:off x="1577219" y="1585640"/>
            <a:ext cx="289843" cy="337648"/>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15" name="Can 114"/>
          <p:cNvSpPr/>
          <p:nvPr/>
        </p:nvSpPr>
        <p:spPr bwMode="auto">
          <a:xfrm>
            <a:off x="2636998" y="1579934"/>
            <a:ext cx="255339" cy="297452"/>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16" name="Can 115"/>
          <p:cNvSpPr/>
          <p:nvPr/>
        </p:nvSpPr>
        <p:spPr bwMode="auto">
          <a:xfrm>
            <a:off x="2764668" y="1585640"/>
            <a:ext cx="289843" cy="337648"/>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23" name="Can 122"/>
          <p:cNvSpPr/>
          <p:nvPr/>
        </p:nvSpPr>
        <p:spPr bwMode="auto">
          <a:xfrm>
            <a:off x="252412" y="2393178"/>
            <a:ext cx="255339" cy="297452"/>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24" name="Can 123"/>
          <p:cNvSpPr/>
          <p:nvPr/>
        </p:nvSpPr>
        <p:spPr bwMode="auto">
          <a:xfrm>
            <a:off x="380082" y="2398884"/>
            <a:ext cx="289843" cy="337648"/>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25" name="Can 124"/>
          <p:cNvSpPr/>
          <p:nvPr/>
        </p:nvSpPr>
        <p:spPr bwMode="auto">
          <a:xfrm>
            <a:off x="1449549" y="2393178"/>
            <a:ext cx="255339" cy="297452"/>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26" name="Can 125"/>
          <p:cNvSpPr/>
          <p:nvPr/>
        </p:nvSpPr>
        <p:spPr bwMode="auto">
          <a:xfrm>
            <a:off x="1577219" y="2398884"/>
            <a:ext cx="289843" cy="337648"/>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27" name="Can 126"/>
          <p:cNvSpPr/>
          <p:nvPr/>
        </p:nvSpPr>
        <p:spPr bwMode="auto">
          <a:xfrm>
            <a:off x="2636998" y="2393178"/>
            <a:ext cx="255339" cy="297452"/>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28" name="Can 127"/>
          <p:cNvSpPr/>
          <p:nvPr/>
        </p:nvSpPr>
        <p:spPr bwMode="auto">
          <a:xfrm>
            <a:off x="2764668" y="2398884"/>
            <a:ext cx="289843" cy="337648"/>
          </a:xfrm>
          <a:prstGeom prst="can">
            <a:avLst>
              <a:gd name="adj" fmla="val 35794"/>
            </a:avLst>
          </a:prstGeom>
          <a:ln>
            <a:solidFill>
              <a:schemeClr val="bg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sp>
        <p:nvSpPr>
          <p:cNvPr id="130" name="Trapezoid 129"/>
          <p:cNvSpPr/>
          <p:nvPr/>
        </p:nvSpPr>
        <p:spPr>
          <a:xfrm>
            <a:off x="1134412" y="3802381"/>
            <a:ext cx="1713266" cy="320040"/>
          </a:xfrm>
          <a:prstGeom prst="trapezoid">
            <a:avLst>
              <a:gd name="adj" fmla="val 72917"/>
            </a:avLst>
          </a:prstGeom>
          <a:pattFill prst="lgGrid">
            <a:fgClr>
              <a:schemeClr val="accent1"/>
            </a:fgClr>
            <a:bgClr>
              <a:schemeClr val="tx2">
                <a:lumMod val="20000"/>
                <a:lumOff val="80000"/>
              </a:schemeClr>
            </a:bgClr>
          </a:pattFill>
          <a:ln w="1270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1800" b="1" i="0">
                <a:ln>
                  <a:solidFill>
                    <a:srgbClr val="FFFFFF"/>
                  </a:solidFill>
                </a:ln>
                <a:solidFill>
                  <a:srgbClr val="4D4D4D"/>
                </a:solidFill>
                <a:effectLst>
                  <a:outerShdw blurRad="127000" sx="102000" sy="102000" algn="ctr" rotWithShape="0">
                    <a:srgbClr val="FFFFFF"/>
                  </a:outerShdw>
                </a:effectLst>
                <a:latin typeface="Verdana"/>
                <a:ea typeface="SimHei" pitchFamily="2" charset="-122"/>
                <a:cs typeface="+mn-cs"/>
              </a:rPr>
              <a:t>HDFS</a:t>
            </a:r>
            <a:endParaRPr lang="en-US" b="1" dirty="0">
              <a:ln>
                <a:solidFill>
                  <a:srgbClr val="FFFFFF"/>
                </a:solidFill>
              </a:ln>
              <a:solidFill>
                <a:srgbClr val="4D4D4D"/>
              </a:solidFill>
              <a:effectLst>
                <a:outerShdw blurRad="127000" sx="102000" sy="102000" algn="ctr" rotWithShape="0">
                  <a:srgbClr val="FFFFFF"/>
                </a:outerShdw>
              </a:effectLst>
              <a:ea typeface="SimHei" pitchFamily="2" charset="-122"/>
            </a:endParaRPr>
          </a:p>
        </p:txBody>
      </p:sp>
      <p:sp>
        <p:nvSpPr>
          <p:cNvPr id="131" name="Left-Right Arrow 130"/>
          <p:cNvSpPr/>
          <p:nvPr/>
        </p:nvSpPr>
        <p:spPr>
          <a:xfrm rot="14338655">
            <a:off x="593725" y="2964181"/>
            <a:ext cx="914400" cy="640080"/>
          </a:xfrm>
          <a:prstGeom prst="leftRightArrow">
            <a:avLst/>
          </a:prstGeom>
          <a:solidFill>
            <a:srgbClr val="3892D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SimHei" pitchFamily="2" charset="-122"/>
            </a:endParaRPr>
          </a:p>
        </p:txBody>
      </p:sp>
      <p:sp>
        <p:nvSpPr>
          <p:cNvPr id="132" name="Left-Right Arrow 131"/>
          <p:cNvSpPr/>
          <p:nvPr/>
        </p:nvSpPr>
        <p:spPr>
          <a:xfrm rot="16200000">
            <a:off x="1553272" y="2964181"/>
            <a:ext cx="914400" cy="640080"/>
          </a:xfrm>
          <a:prstGeom prst="leftRightArrow">
            <a:avLst/>
          </a:prstGeom>
          <a:solidFill>
            <a:srgbClr val="3892D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SimHei" pitchFamily="2" charset="-122"/>
            </a:endParaRPr>
          </a:p>
        </p:txBody>
      </p:sp>
      <p:sp>
        <p:nvSpPr>
          <p:cNvPr id="133" name="Left-Right Arrow 132"/>
          <p:cNvSpPr/>
          <p:nvPr/>
        </p:nvSpPr>
        <p:spPr>
          <a:xfrm rot="7261345" flipH="1">
            <a:off x="2524159" y="2964181"/>
            <a:ext cx="914400" cy="640080"/>
          </a:xfrm>
          <a:prstGeom prst="leftRightArrow">
            <a:avLst/>
          </a:prstGeom>
          <a:solidFill>
            <a:srgbClr val="3892D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a typeface="SimHei" pitchFamily="2" charset="-122"/>
            </a:endParaRPr>
          </a:p>
        </p:txBody>
      </p:sp>
      <p:sp>
        <p:nvSpPr>
          <p:cNvPr id="39" name="Title 1"/>
          <p:cNvSpPr>
            <a:spLocks noGrp="1"/>
          </p:cNvSpPr>
          <p:nvPr>
            <p:ph type="title"/>
          </p:nvPr>
        </p:nvSpPr>
        <p:spPr>
          <a:xfrm>
            <a:off x="366714" y="203201"/>
            <a:ext cx="8410575" cy="711200"/>
          </a:xfrm>
        </p:spPr>
        <p:txBody>
          <a:bodyPr/>
          <a:lstStyle/>
          <a:p>
            <a:pPr algn="l" defTabSz="914400">
              <a:lnSpc>
                <a:spcPts val="3600"/>
              </a:lnSpc>
              <a:spcBef>
                <a:spcPct val="0"/>
              </a:spcBef>
              <a:buNone/>
            </a:pPr>
            <a:r>
              <a:rPr lang="zh-CN" sz="3400" b="0" i="0">
                <a:solidFill>
                  <a:srgbClr val="3892D0"/>
                </a:solidFill>
                <a:latin typeface="Verdana"/>
                <a:ea typeface="SimHei" pitchFamily="2" charset="-122"/>
                <a:cs typeface="+mj-cs"/>
              </a:rPr>
              <a:t>适用于 Hadoop 的 EMC Isilon 优势</a:t>
            </a:r>
            <a:endParaRPr lang="en-US" sz="3400" dirty="0">
              <a:latin typeface="+mj-lt"/>
              <a:ea typeface="SimHei" pitchFamily="2" charset="-122"/>
            </a:endParaRPr>
          </a:p>
        </p:txBody>
      </p:sp>
    </p:spTree>
    <p:extLst>
      <p:ext uri="{BB962C8B-B14F-4D97-AF65-F5344CB8AC3E}">
        <p14:creationId xmlns="" xmlns:p14="http://schemas.microsoft.com/office/powerpoint/2010/main" val="2919192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4" y="203201"/>
            <a:ext cx="8410575" cy="711200"/>
          </a:xfrm>
        </p:spPr>
        <p:txBody>
          <a:bodyPr/>
          <a:lstStyle/>
          <a:p>
            <a:pPr algn="l" defTabSz="914400">
              <a:lnSpc>
                <a:spcPts val="3600"/>
              </a:lnSpc>
              <a:spcBef>
                <a:spcPct val="0"/>
              </a:spcBef>
              <a:buNone/>
            </a:pPr>
            <a:r>
              <a:rPr lang="zh-CN" sz="3400" b="0" i="0">
                <a:solidFill>
                  <a:srgbClr val="3892D0"/>
                </a:solidFill>
                <a:latin typeface="Verdana"/>
                <a:ea typeface="SimHei" pitchFamily="2" charset="-122"/>
                <a:cs typeface="+mj-cs"/>
              </a:rPr>
              <a:t>EMC 可应对 Hadoop 难题</a:t>
            </a:r>
            <a:endParaRPr lang="en-US" sz="3400" dirty="0">
              <a:latin typeface="+mj-lt"/>
              <a:ea typeface="SimHei" pitchFamily="2" charset="-122"/>
            </a:endParaRPr>
          </a:p>
        </p:txBody>
      </p:sp>
      <p:graphicFrame>
        <p:nvGraphicFramePr>
          <p:cNvPr id="3" name="Table 2"/>
          <p:cNvGraphicFramePr>
            <a:graphicFrameLocks noGrp="1"/>
          </p:cNvGraphicFramePr>
          <p:nvPr>
            <p:extLst>
              <p:ext uri="{D42A27DB-BD31-4B8C-83A1-F6EECF244321}">
                <p14:modId xmlns="" xmlns:p14="http://schemas.microsoft.com/office/powerpoint/2010/main" val="3647691701"/>
              </p:ext>
            </p:extLst>
          </p:nvPr>
        </p:nvGraphicFramePr>
        <p:xfrm>
          <a:off x="352199" y="1232051"/>
          <a:ext cx="4219802" cy="4482947"/>
        </p:xfrm>
        <a:graphic>
          <a:graphicData uri="http://schemas.openxmlformats.org/drawingml/2006/table">
            <a:tbl>
              <a:tblPr firstRow="1" bandRow="1">
                <a:tableStyleId>{6E25E649-3F16-4E02-A733-19D2CDBF48F0}</a:tableStyleId>
              </a:tblPr>
              <a:tblGrid>
                <a:gridCol w="701927"/>
                <a:gridCol w="3517875"/>
              </a:tblGrid>
              <a:tr h="783619">
                <a:tc>
                  <a:txBody>
                    <a:bodyPr/>
                    <a:lstStyle/>
                    <a:p>
                      <a:pPr marL="0" algn="ctr" defTabSz="914400">
                        <a:buNone/>
                      </a:pPr>
                      <a:r>
                        <a:rPr lang="en-US" sz="2000" b="1" i="0" dirty="0">
                          <a:solidFill>
                            <a:srgbClr val="FFFFFF"/>
                          </a:solidFill>
                          <a:latin typeface="MetaMediumLF-Roman"/>
                          <a:ea typeface="+mn-ea"/>
                          <a:cs typeface="+mn-cs"/>
                        </a:rPr>
                        <a:t>1</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专用存储基础架构</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仅用于 Hadoop 的一次性架构</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2</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单点故障</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NameNode</a:t>
                      </a:r>
                      <a:endParaRPr kumimoji="0" lang="en-US" sz="1400" b="0" i="0" u="none" strike="noStrike" kern="1200" cap="none" spc="0" normalizeH="0" baseline="0" noProof="0" dirty="0" smtClean="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64944">
                <a:tc>
                  <a:txBody>
                    <a:bodyPr/>
                    <a:lstStyle/>
                    <a:p>
                      <a:pPr marL="0" algn="ctr" defTabSz="914400">
                        <a:buNone/>
                      </a:pPr>
                      <a:r>
                        <a:rPr lang="zh-CN" sz="2000" b="0" i="0">
                          <a:solidFill>
                            <a:srgbClr val="FFFFFF"/>
                          </a:solidFill>
                          <a:latin typeface="MetaMediumLF-Roman"/>
                          <a:ea typeface="+mn-ea"/>
                          <a:cs typeface="+mn-cs"/>
                        </a:rPr>
                        <a:t>3</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缺乏企业数据保护</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无快照、复制、备份</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4</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存储效率低</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3 倍镜像</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5</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固定可扩展性</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固定的计算/存储比率</a:t>
                      </a:r>
                      <a:endParaRPr kumimoji="0" lang="en-US" sz="1400" b="0" i="0" u="none" strike="noStrike" kern="1200" cap="none" spc="0" normalizeH="0" baseline="0" dirty="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3596">
                <a:tc>
                  <a:txBody>
                    <a:bodyPr/>
                    <a:lstStyle/>
                    <a:p>
                      <a:pPr marL="0" algn="ctr" defTabSz="914400">
                        <a:buNone/>
                      </a:pPr>
                      <a:r>
                        <a:rPr lang="zh-CN" sz="2000" b="0" i="0">
                          <a:solidFill>
                            <a:srgbClr val="FFFFFF"/>
                          </a:solidFill>
                          <a:latin typeface="MetaMediumLF-Roman"/>
                          <a:ea typeface="+mn-ea"/>
                          <a:cs typeface="+mn-cs"/>
                        </a:rPr>
                        <a:t>6</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74902"/>
                      </a:srgb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手动导入/导出</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无协议支持</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45" name="Table 44"/>
          <p:cNvGraphicFramePr>
            <a:graphicFrameLocks noGrp="1"/>
          </p:cNvGraphicFramePr>
          <p:nvPr>
            <p:extLst>
              <p:ext uri="{D42A27DB-BD31-4B8C-83A1-F6EECF244321}">
                <p14:modId xmlns="" xmlns:p14="http://schemas.microsoft.com/office/powerpoint/2010/main" val="3367032239"/>
              </p:ext>
            </p:extLst>
          </p:nvPr>
        </p:nvGraphicFramePr>
        <p:xfrm>
          <a:off x="4481287" y="1232050"/>
          <a:ext cx="4296001" cy="4593087"/>
        </p:xfrm>
        <a:graphic>
          <a:graphicData uri="http://schemas.openxmlformats.org/drawingml/2006/table">
            <a:tbl>
              <a:tblPr firstRow="1" bandRow="1">
                <a:tableStyleId>{6E25E649-3F16-4E02-A733-19D2CDBF48F0}</a:tableStyleId>
              </a:tblPr>
              <a:tblGrid>
                <a:gridCol w="714602"/>
                <a:gridCol w="3581399"/>
              </a:tblGrid>
              <a:tr h="805909">
                <a:tc>
                  <a:txBody>
                    <a:bodyPr/>
                    <a:lstStyle/>
                    <a:p>
                      <a:pPr marL="0" algn="ctr" defTabSz="914400">
                        <a:buNone/>
                      </a:pPr>
                      <a:r>
                        <a:rPr lang="en-US" sz="2000" b="1" i="0" dirty="0">
                          <a:solidFill>
                            <a:srgbClr val="FFFFFF"/>
                          </a:solidFill>
                          <a:latin typeface="MetaMediumLF-Roman"/>
                          <a:ea typeface="+mn-ea"/>
                          <a:cs typeface="+mn-cs"/>
                        </a:rPr>
                        <a:t>1</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横向扩展存储平台</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多个应用程序和工作流</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86371">
                <a:tc>
                  <a:txBody>
                    <a:bodyPr/>
                    <a:lstStyle/>
                    <a:p>
                      <a:pPr marL="0" algn="ctr" defTabSz="914400">
                        <a:buNone/>
                      </a:pPr>
                      <a:r>
                        <a:rPr lang="zh-CN" sz="2000" b="0" i="0">
                          <a:solidFill>
                            <a:srgbClr val="FFFFFF"/>
                          </a:solidFill>
                          <a:latin typeface="MetaMediumLF-Roman"/>
                          <a:ea typeface="+mn-ea"/>
                          <a:cs typeface="+mn-cs"/>
                        </a:rPr>
                        <a:t>2</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无单点故障</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分布式 NameNode</a:t>
                      </a:r>
                      <a:endParaRPr kumimoji="0" lang="en-US" sz="1400" b="0" i="0" u="none" strike="noStrike" kern="1200" cap="none" spc="0" normalizeH="0" baseline="0" noProof="0" dirty="0" smtClean="0">
                        <a:ln>
                          <a:noFill/>
                        </a:ln>
                        <a:solidFill>
                          <a:schemeClr val="tx1"/>
                        </a:solidFill>
                        <a:effectLst/>
                        <a:uLnTx/>
                        <a:uFillTx/>
                        <a:latin typeface="MetaNormalLF-Roman"/>
                        <a:ea typeface="SimHei" pitchFamily="2" charset="-122"/>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38869">
                <a:tc>
                  <a:txBody>
                    <a:bodyPr/>
                    <a:lstStyle/>
                    <a:p>
                      <a:pPr marL="0" algn="ctr" defTabSz="914400">
                        <a:buNone/>
                      </a:pPr>
                      <a:r>
                        <a:rPr lang="zh-CN" sz="2000" b="0" i="0">
                          <a:solidFill>
                            <a:srgbClr val="FFFFFF"/>
                          </a:solidFill>
                          <a:latin typeface="MetaMediumLF-Roman"/>
                          <a:ea typeface="+mn-ea"/>
                          <a:cs typeface="+mn-cs"/>
                        </a:rPr>
                        <a:t>3</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端到端数据保护</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SnapshotIQ、SyncIQ、NDMP 备份</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76136">
                <a:tc>
                  <a:txBody>
                    <a:bodyPr/>
                    <a:lstStyle/>
                    <a:p>
                      <a:pPr marL="0" algn="ctr" defTabSz="914400">
                        <a:buNone/>
                      </a:pPr>
                      <a:r>
                        <a:rPr lang="zh-CN" sz="2000" b="0" i="0">
                          <a:solidFill>
                            <a:srgbClr val="FFFFFF"/>
                          </a:solidFill>
                          <a:latin typeface="MetaMediumLF-Roman"/>
                          <a:ea typeface="+mn-ea"/>
                          <a:cs typeface="+mn-cs"/>
                        </a:rPr>
                        <a:t>4</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行业领先的存储效率</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80% 以上的存储利用率</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86371">
                <a:tc>
                  <a:txBody>
                    <a:bodyPr/>
                    <a:lstStyle/>
                    <a:p>
                      <a:pPr marL="0" algn="ctr" defTabSz="914400">
                        <a:buNone/>
                      </a:pPr>
                      <a:r>
                        <a:rPr lang="zh-CN" sz="2000" b="0" i="0">
                          <a:solidFill>
                            <a:srgbClr val="FFFFFF"/>
                          </a:solidFill>
                          <a:latin typeface="MetaMediumLF-Roman"/>
                          <a:ea typeface="+mn-ea"/>
                          <a:cs typeface="+mn-cs"/>
                        </a:rPr>
                        <a:t>5</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独立可扩展性</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单独添加计算和存储</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13095">
                <a:tc>
                  <a:txBody>
                    <a:bodyPr/>
                    <a:lstStyle/>
                    <a:p>
                      <a:pPr marL="0" algn="ctr" defTabSz="914400">
                        <a:buNone/>
                      </a:pPr>
                      <a:r>
                        <a:rPr lang="zh-CN" sz="2000" b="0" i="0">
                          <a:solidFill>
                            <a:srgbClr val="FFFFFF"/>
                          </a:solidFill>
                          <a:latin typeface="MetaMediumLF-Roman"/>
                          <a:ea typeface="+mn-ea"/>
                          <a:cs typeface="+mn-cs"/>
                        </a:rPr>
                        <a:t>6</a:t>
                      </a:r>
                      <a:endParaRPr lang="en-US" sz="2000" dirty="0">
                        <a:solidFill>
                          <a:schemeClr val="bg1"/>
                        </a:solidFill>
                        <a:latin typeface="MetaMediumLF-Roman"/>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74902"/>
                      </a:schemeClr>
                    </a:solidFill>
                  </a:tcPr>
                </a:tc>
                <a:tc>
                  <a:txBody>
                    <a:bodyPr/>
                    <a:lstStyle/>
                    <a:p>
                      <a:pPr marL="0" marR="0" indent="0" algn="l" defTabSz="914400">
                        <a:lnSpc>
                          <a:spcPct val="100000"/>
                        </a:lnSpc>
                        <a:spcBef>
                          <a:spcPts val="1200"/>
                        </a:spcBef>
                        <a:spcAft>
                          <a:spcPts val="0"/>
                        </a:spcAft>
                        <a:buNone/>
                        <a:tabLst/>
                      </a:pPr>
                      <a:r>
                        <a:rPr lang="zh-CN" sz="1600" b="0" i="0" u="none" strike="noStrike" kern="1200" cap="none" spc="0" baseline="0" dirty="0">
                          <a:ln>
                            <a:noFill/>
                          </a:ln>
                          <a:solidFill>
                            <a:srgbClr val="000000"/>
                          </a:solidFill>
                          <a:effectLst/>
                          <a:latin typeface="MetaNormalLF-Roman"/>
                          <a:ea typeface="SimHei" pitchFamily="2" charset="-122"/>
                          <a:cs typeface="+mn-cs"/>
                        </a:rPr>
                        <a:t>多协议</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行业标准协议</a:t>
                      </a:r>
                    </a:p>
                    <a:p>
                      <a:pPr marL="511150" marR="0" lvl="1" indent="-285750" algn="l" defTabSz="914400">
                        <a:lnSpc>
                          <a:spcPct val="100000"/>
                        </a:lnSpc>
                        <a:spcBef>
                          <a:spcPts val="300"/>
                        </a:spcBef>
                        <a:spcAft>
                          <a:spcPts val="0"/>
                        </a:spcAft>
                        <a:buClr>
                          <a:srgbClr val="3892D0"/>
                        </a:buClr>
                        <a:buFont typeface="Verdana"/>
                        <a:buChar char="–"/>
                        <a:tabLst/>
                      </a:pPr>
                      <a:r>
                        <a:rPr lang="zh-CN" sz="1400" b="0" i="0" u="none" strike="noStrike" kern="1200" cap="none" spc="0" baseline="0" dirty="0">
                          <a:ln>
                            <a:noFill/>
                          </a:ln>
                          <a:solidFill>
                            <a:srgbClr val="000000"/>
                          </a:solidFill>
                          <a:effectLst/>
                          <a:latin typeface="MetaNormalLF-Roman"/>
                          <a:ea typeface="SimHei" pitchFamily="2" charset="-122"/>
                          <a:cs typeface="+mn-cs"/>
                        </a:rPr>
                        <a:t>NFS、CIFS、FTP、HTTP、HDFS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 xmlns:p14="http://schemas.microsoft.com/office/powerpoint/2010/main" val="4229951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96870" y="1295400"/>
            <a:ext cx="2331342" cy="4876800"/>
          </a:xfrm>
          <a:prstGeom prst="rect">
            <a:avLst/>
          </a:prstGeom>
          <a:gradFill>
            <a:gsLst>
              <a:gs pos="0">
                <a:schemeClr val="accent2">
                  <a:alpha val="0"/>
                </a:schemeClr>
              </a:gs>
              <a:gs pos="59000">
                <a:schemeClr val="accent2">
                  <a:alpha val="50000"/>
                </a:schemeClr>
              </a:gs>
              <a:gs pos="41000">
                <a:schemeClr val="accent2">
                  <a:alpha val="50000"/>
                </a:schemeClr>
              </a:gs>
              <a:gs pos="100000">
                <a:schemeClr val="accent2">
                  <a:alpha val="0"/>
                </a:schemeClr>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a typeface="SimHei" pitchFamily="2" charset="-122"/>
            </a:endParaRPr>
          </a:p>
        </p:txBody>
      </p:sp>
      <p:sp>
        <p:nvSpPr>
          <p:cNvPr id="48" name="TextBox 47"/>
          <p:cNvSpPr txBox="1"/>
          <p:nvPr/>
        </p:nvSpPr>
        <p:spPr>
          <a:xfrm>
            <a:off x="760190" y="4347540"/>
            <a:ext cx="369332" cy="1473037"/>
          </a:xfrm>
          <a:prstGeom prst="rect">
            <a:avLst/>
          </a:prstGeom>
          <a:noFill/>
        </p:spPr>
        <p:txBody>
          <a:bodyPr vert="vert270" wrap="square" rtlCol="0">
            <a:spAutoFit/>
          </a:bodyPr>
          <a:lstStyle/>
          <a:p>
            <a:pPr algn="ctr" defTabSz="914400">
              <a:buNone/>
            </a:pPr>
            <a:r>
              <a:rPr lang="zh-CN" sz="1200" b="0" i="0">
                <a:solidFill>
                  <a:srgbClr val="3892D0">
                    <a:lumMod val="50000"/>
                  </a:srgbClr>
                </a:solidFill>
                <a:latin typeface="MetaNormalLF-Roman"/>
                <a:ea typeface="SimHei" pitchFamily="2" charset="-122"/>
                <a:cs typeface="+mn-cs"/>
              </a:rPr>
              <a:t>存储</a:t>
            </a:r>
          </a:p>
        </p:txBody>
      </p:sp>
      <p:sp>
        <p:nvSpPr>
          <p:cNvPr id="49" name="TextBox 48"/>
          <p:cNvSpPr txBox="1"/>
          <p:nvPr/>
        </p:nvSpPr>
        <p:spPr>
          <a:xfrm>
            <a:off x="760190" y="1598666"/>
            <a:ext cx="369332" cy="2031325"/>
          </a:xfrm>
          <a:prstGeom prst="rect">
            <a:avLst/>
          </a:prstGeom>
          <a:noFill/>
        </p:spPr>
        <p:txBody>
          <a:bodyPr vert="vert270" wrap="square" rtlCol="0">
            <a:spAutoFit/>
          </a:bodyPr>
          <a:lstStyle/>
          <a:p>
            <a:pPr algn="ctr" defTabSz="914400">
              <a:buNone/>
            </a:pPr>
            <a:r>
              <a:rPr lang="zh-CN" sz="1200" b="0" i="0" dirty="0">
                <a:solidFill>
                  <a:srgbClr val="3892D0">
                    <a:lumMod val="50000"/>
                  </a:srgbClr>
                </a:solidFill>
                <a:latin typeface="MetaNormalLF-Roman"/>
                <a:ea typeface="SimHei" pitchFamily="2" charset="-122"/>
                <a:cs typeface="+mn-cs"/>
              </a:rPr>
              <a:t>计算</a:t>
            </a:r>
          </a:p>
        </p:txBody>
      </p:sp>
      <p:sp>
        <p:nvSpPr>
          <p:cNvPr id="2" name="Title 1"/>
          <p:cNvSpPr>
            <a:spLocks noGrp="1"/>
          </p:cNvSpPr>
          <p:nvPr>
            <p:ph type="title"/>
          </p:nvPr>
        </p:nvSpPr>
        <p:spPr>
          <a:xfrm>
            <a:off x="366714" y="-76200"/>
            <a:ext cx="8410575" cy="920751"/>
          </a:xfrm>
        </p:spPr>
        <p:txBody>
          <a:bodyPr/>
          <a:lstStyle/>
          <a:p>
            <a:pPr algn="l" defTabSz="914400">
              <a:lnSpc>
                <a:spcPts val="3600"/>
              </a:lnSpc>
              <a:spcBef>
                <a:spcPct val="0"/>
              </a:spcBef>
              <a:buNone/>
            </a:pPr>
            <a:r>
              <a:rPr lang="zh-CN" sz="3600" b="0" i="0">
                <a:solidFill>
                  <a:srgbClr val="3892D0"/>
                </a:solidFill>
                <a:latin typeface="Verdana"/>
                <a:ea typeface="SimHei" pitchFamily="2" charset="-122"/>
                <a:cs typeface="+mj-cs"/>
              </a:rPr>
              <a:t>EMC 的企业 Hadoop 解决方案</a:t>
            </a:r>
            <a:endParaRPr lang="en-US" dirty="0">
              <a:latin typeface="+mj-lt"/>
              <a:ea typeface="SimHei" pitchFamily="2" charset="-122"/>
            </a:endParaRPr>
          </a:p>
        </p:txBody>
      </p:sp>
      <p:sp>
        <p:nvSpPr>
          <p:cNvPr id="4" name="Content Placeholder 3"/>
          <p:cNvSpPr>
            <a:spLocks noGrp="1"/>
          </p:cNvSpPr>
          <p:nvPr>
            <p:ph sz="quarter" idx="11"/>
          </p:nvPr>
        </p:nvSpPr>
        <p:spPr>
          <a:xfrm>
            <a:off x="3313615" y="1598666"/>
            <a:ext cx="5473227" cy="4344933"/>
          </a:xfrm>
        </p:spPr>
        <p:txBody>
          <a:bodyPr>
            <a:normAutofit/>
          </a:bodyPr>
          <a:lstStyle/>
          <a:p>
            <a:pPr marL="228600" indent="-228600" algn="l" defTabSz="914400">
              <a:spcBef>
                <a:spcPts val="600"/>
              </a:spcBef>
              <a:buClr>
                <a:srgbClr val="3892D0"/>
              </a:buClr>
              <a:buFont typeface="Wingdings"/>
              <a:buChar char=""/>
            </a:pPr>
            <a:r>
              <a:rPr lang="zh-CN" sz="2300" b="0" i="0" dirty="0">
                <a:solidFill>
                  <a:srgbClr val="000000"/>
                </a:solidFill>
                <a:latin typeface="Verdana"/>
                <a:ea typeface="SimHei" pitchFamily="2" charset="-122"/>
                <a:cs typeface="Verdana"/>
              </a:rPr>
              <a:t>Apache Hadoop 经 Greenplum 认证</a:t>
            </a:r>
            <a:endParaRPr lang="en-US" sz="2300" dirty="0">
              <a:solidFill>
                <a:schemeClr val="tx1"/>
              </a:solidFill>
              <a:latin typeface="Verdana"/>
              <a:ea typeface="SimHei" pitchFamily="2" charset="-122"/>
              <a:cs typeface="Verdana"/>
            </a:endParaRPr>
          </a:p>
          <a:p>
            <a:pPr marL="228600" indent="-228600" algn="l" defTabSz="914400">
              <a:buClr>
                <a:srgbClr val="3892D0"/>
              </a:buClr>
              <a:buFont typeface="Wingdings"/>
              <a:buChar char=""/>
            </a:pPr>
            <a:r>
              <a:rPr lang="zh-CN" sz="2300" b="0" i="0" dirty="0">
                <a:solidFill>
                  <a:srgbClr val="000000"/>
                </a:solidFill>
                <a:latin typeface="Verdana"/>
                <a:ea typeface="SimHei" pitchFamily="2" charset="-122"/>
                <a:cs typeface="Verdana"/>
              </a:rPr>
              <a:t>简单的平台管理和控制 </a:t>
            </a:r>
            <a:endParaRPr lang="en-US" sz="2300" dirty="0" smtClean="0">
              <a:solidFill>
                <a:schemeClr val="tx1"/>
              </a:solidFill>
              <a:latin typeface="Verdana"/>
              <a:ea typeface="SimHei" pitchFamily="2" charset="-122"/>
              <a:cs typeface="Verdana"/>
            </a:endParaRPr>
          </a:p>
          <a:p>
            <a:pPr marL="228600" indent="-228600" algn="l" defTabSz="914400">
              <a:buClr>
                <a:srgbClr val="3892D0"/>
              </a:buClr>
              <a:buFont typeface="Wingdings"/>
              <a:buChar char=""/>
            </a:pPr>
            <a:r>
              <a:rPr lang="zh-CN" sz="2300" b="0" i="0" dirty="0">
                <a:solidFill>
                  <a:srgbClr val="000000"/>
                </a:solidFill>
                <a:latin typeface="Verdana"/>
                <a:ea typeface="SimHei" pitchFamily="2" charset="-122"/>
                <a:cs typeface="Verdana"/>
              </a:rPr>
              <a:t>使用 Greenplum Database 的并行分析访问</a:t>
            </a:r>
          </a:p>
        </p:txBody>
      </p:sp>
      <p:sp>
        <p:nvSpPr>
          <p:cNvPr id="3" name="Text Placeholder 2"/>
          <p:cNvSpPr>
            <a:spLocks noGrp="1"/>
          </p:cNvSpPr>
          <p:nvPr>
            <p:ph type="body" idx="1"/>
          </p:nvPr>
        </p:nvSpPr>
        <p:spPr>
          <a:xfrm>
            <a:off x="366714" y="844550"/>
            <a:ext cx="8410575" cy="461625"/>
          </a:xfrm>
        </p:spPr>
        <p:txBody>
          <a:bodyPr/>
          <a:lstStyle/>
          <a:p>
            <a:pPr marL="0" indent="0" algn="l" defTabSz="914400">
              <a:spcBef>
                <a:spcPct val="20000"/>
              </a:spcBef>
              <a:buNone/>
            </a:pPr>
            <a:r>
              <a:rPr lang="zh-CN" sz="1800" b="0" i="0">
                <a:solidFill>
                  <a:srgbClr val="000000"/>
                </a:solidFill>
                <a:latin typeface="Verdana"/>
                <a:ea typeface="SimHei" pitchFamily="2" charset="-122"/>
                <a:cs typeface="+mn-cs"/>
              </a:rPr>
              <a:t>EMC Greenplum HD 和 EMC Isilon 横向扩展存储</a:t>
            </a:r>
          </a:p>
          <a:p>
            <a:pPr marL="0" indent="0" algn="l" defTabSz="914400">
              <a:spcBef>
                <a:spcPct val="20000"/>
              </a:spcBef>
              <a:buNone/>
            </a:pPr>
            <a:endParaRPr lang="en-US" sz="1800" dirty="0">
              <a:solidFill>
                <a:schemeClr val="tx1"/>
              </a:solidFill>
              <a:latin typeface="+mn-lt"/>
              <a:ea typeface="SimHei" pitchFamily="2" charset="-122"/>
            </a:endParaRPr>
          </a:p>
        </p:txBody>
      </p:sp>
      <p:pic>
        <p:nvPicPr>
          <p:cNvPr id="25" name="Picture 24"/>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5624422"/>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26" name="Picture 25"/>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5357007"/>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27" name="Picture 26"/>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5088280"/>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28" name="Picture 27"/>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4820866"/>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29" name="Picture 28"/>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247070" y="4542792"/>
            <a:ext cx="1479075" cy="376384"/>
          </a:xfrm>
          <a:prstGeom prst="rect">
            <a:avLst/>
          </a:prstGeom>
          <a:noFill/>
          <a:ln w="9525">
            <a:noFill/>
            <a:miter lim="800000"/>
            <a:headEnd/>
            <a:tailEnd/>
          </a:ln>
          <a:effectLst>
            <a:outerShdw blurRad="990600" algn="ctr" rotWithShape="0">
              <a:schemeClr val="accent1">
                <a:lumMod val="50000"/>
                <a:alpha val="25000"/>
              </a:schemeClr>
            </a:outerShdw>
          </a:effectLst>
        </p:spPr>
      </p:pic>
      <p:sp>
        <p:nvSpPr>
          <p:cNvPr id="30" name="Can 29"/>
          <p:cNvSpPr/>
          <p:nvPr/>
        </p:nvSpPr>
        <p:spPr bwMode="auto">
          <a:xfrm>
            <a:off x="1132015" y="4343400"/>
            <a:ext cx="1710900" cy="1752600"/>
          </a:xfrm>
          <a:prstGeom prst="can">
            <a:avLst>
              <a:gd name="adj" fmla="val 10077"/>
            </a:avLst>
          </a:prstGeom>
          <a:gradFill>
            <a:gsLst>
              <a:gs pos="0">
                <a:schemeClr val="accent3">
                  <a:lumMod val="75000"/>
                  <a:alpha val="58000"/>
                </a:schemeClr>
              </a:gs>
              <a:gs pos="58000">
                <a:schemeClr val="tx2">
                  <a:alpha val="9000"/>
                </a:schemeClr>
              </a:gs>
              <a:gs pos="100000">
                <a:schemeClr val="accent1">
                  <a:alpha val="11000"/>
                </a:schemeClr>
              </a:gs>
            </a:gsLst>
          </a:gradFill>
          <a:ln>
            <a:solidFill>
              <a:schemeClr val="tx2"/>
            </a:solid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pic>
        <p:nvPicPr>
          <p:cNvPr id="32" name="Picture 31" descr="101005_Greenplum_72dpi.png"/>
          <p:cNvPicPr>
            <a:picLocks noChangeAspect="1"/>
          </p:cNvPicPr>
          <p:nvPr/>
        </p:nvPicPr>
        <p:blipFill>
          <a:blip r:embed="rId4" cstate="print">
            <a:extLst>
              <a:ext uri="{28A0092B-C50C-407E-A947-70E740481C1C}">
                <a14:useLocalDpi xmlns="" xmlns:a14="http://schemas.microsoft.com/office/drawing/2010/main"/>
              </a:ext>
            </a:extLst>
          </a:blip>
          <a:srcRect/>
          <a:stretch>
            <a:fillRect/>
          </a:stretch>
        </p:blipFill>
        <p:spPr>
          <a:xfrm>
            <a:off x="1245229" y="1676400"/>
            <a:ext cx="1532803" cy="1963861"/>
          </a:xfrm>
          <a:prstGeom prst="rect">
            <a:avLst/>
          </a:prstGeom>
        </p:spPr>
      </p:pic>
      <p:sp>
        <p:nvSpPr>
          <p:cNvPr id="35" name="Can 34"/>
          <p:cNvSpPr/>
          <p:nvPr/>
        </p:nvSpPr>
        <p:spPr bwMode="auto">
          <a:xfrm>
            <a:off x="1143000" y="1327023"/>
            <a:ext cx="1710900" cy="2440306"/>
          </a:xfrm>
          <a:prstGeom prst="can">
            <a:avLst>
              <a:gd name="adj" fmla="val 10077"/>
            </a:avLst>
          </a:prstGeom>
          <a:gradFill>
            <a:gsLst>
              <a:gs pos="0">
                <a:schemeClr val="accent3">
                  <a:lumMod val="75000"/>
                  <a:alpha val="58000"/>
                </a:schemeClr>
              </a:gs>
              <a:gs pos="58000">
                <a:schemeClr val="tx2">
                  <a:alpha val="9000"/>
                </a:schemeClr>
              </a:gs>
              <a:gs pos="100000">
                <a:schemeClr val="accent1">
                  <a:alpha val="11000"/>
                </a:schemeClr>
              </a:gs>
            </a:gsLst>
          </a:gradFill>
          <a:ln>
            <a:solidFill>
              <a:schemeClr val="tx2"/>
            </a:solid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SimHei" pitchFamily="2" charset="-122"/>
            </a:endParaRPr>
          </a:p>
        </p:txBody>
      </p:sp>
      <p:pic>
        <p:nvPicPr>
          <p:cNvPr id="34" name="Picture 33" descr="Boxshot-PPT-HD.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632137" y="2658330"/>
            <a:ext cx="768836" cy="895860"/>
          </a:xfrm>
          <a:prstGeom prst="rect">
            <a:avLst/>
          </a:prstGeom>
        </p:spPr>
      </p:pic>
      <p:sp>
        <p:nvSpPr>
          <p:cNvPr id="31" name="Trapezoid 30"/>
          <p:cNvSpPr/>
          <p:nvPr/>
        </p:nvSpPr>
        <p:spPr>
          <a:xfrm>
            <a:off x="1134412" y="4100830"/>
            <a:ext cx="1713266" cy="320040"/>
          </a:xfrm>
          <a:prstGeom prst="trapezoid">
            <a:avLst>
              <a:gd name="adj" fmla="val 72917"/>
            </a:avLst>
          </a:prstGeom>
          <a:pattFill prst="lgGrid">
            <a:fgClr>
              <a:schemeClr val="accent1"/>
            </a:fgClr>
            <a:bgClr>
              <a:schemeClr val="tx2">
                <a:lumMod val="20000"/>
                <a:lumOff val="80000"/>
              </a:schemeClr>
            </a:bgClr>
          </a:pattFill>
          <a:ln w="1270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1800" b="1" i="0">
                <a:ln>
                  <a:solidFill>
                    <a:srgbClr val="FFFFFF"/>
                  </a:solidFill>
                </a:ln>
                <a:solidFill>
                  <a:srgbClr val="4D4D4D"/>
                </a:solidFill>
                <a:effectLst>
                  <a:outerShdw blurRad="127000" sx="102000" sy="102000" algn="ctr" rotWithShape="0">
                    <a:srgbClr val="FFFFFF"/>
                  </a:outerShdw>
                </a:effectLst>
                <a:latin typeface="Verdana"/>
                <a:ea typeface="SimHei" pitchFamily="2" charset="-122"/>
                <a:cs typeface="+mn-cs"/>
              </a:rPr>
              <a:t>HDFS</a:t>
            </a:r>
            <a:endParaRPr lang="en-US" b="1" dirty="0">
              <a:ln>
                <a:solidFill>
                  <a:srgbClr val="FFFFFF"/>
                </a:solidFill>
              </a:ln>
              <a:solidFill>
                <a:srgbClr val="4D4D4D"/>
              </a:solidFill>
              <a:effectLst>
                <a:outerShdw blurRad="127000" sx="102000" sy="102000" algn="ctr" rotWithShape="0">
                  <a:srgbClr val="FFFFFF"/>
                </a:outerShdw>
              </a:effectLst>
              <a:ea typeface="SimHei" pitchFamily="2" charset="-122"/>
            </a:endParaRPr>
          </a:p>
        </p:txBody>
      </p:sp>
      <p:grpSp>
        <p:nvGrpSpPr>
          <p:cNvPr id="36" name="Group 35"/>
          <p:cNvGrpSpPr/>
          <p:nvPr/>
        </p:nvGrpSpPr>
        <p:grpSpPr>
          <a:xfrm>
            <a:off x="1506955" y="3733800"/>
            <a:ext cx="993234" cy="694557"/>
            <a:chOff x="888906" y="3596181"/>
            <a:chExt cx="1119279" cy="335421"/>
          </a:xfrm>
        </p:grpSpPr>
        <p:sp>
          <p:nvSpPr>
            <p:cNvPr id="37" name="Up-Down Arrow 36"/>
            <p:cNvSpPr/>
            <p:nvPr/>
          </p:nvSpPr>
          <p:spPr>
            <a:xfrm>
              <a:off x="888906" y="3596181"/>
              <a:ext cx="223614" cy="335421"/>
            </a:xfrm>
            <a:prstGeom prst="upDownArrow">
              <a:avLst/>
            </a:prstGeom>
            <a:solidFill>
              <a:srgbClr val="FFFFFF">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a typeface="SimHei" pitchFamily="2" charset="-122"/>
              </a:endParaRPr>
            </a:p>
          </p:txBody>
        </p:sp>
        <p:sp>
          <p:nvSpPr>
            <p:cNvPr id="38" name="Up-Down Arrow 37"/>
            <p:cNvSpPr/>
            <p:nvPr/>
          </p:nvSpPr>
          <p:spPr>
            <a:xfrm>
              <a:off x="1187461" y="3596181"/>
              <a:ext cx="223614" cy="335421"/>
            </a:xfrm>
            <a:prstGeom prst="upDownArrow">
              <a:avLst/>
            </a:prstGeom>
            <a:solidFill>
              <a:srgbClr val="FFFFFF">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a typeface="SimHei" pitchFamily="2" charset="-122"/>
              </a:endParaRPr>
            </a:p>
          </p:txBody>
        </p:sp>
        <p:sp>
          <p:nvSpPr>
            <p:cNvPr id="39" name="Up-Down Arrow 38"/>
            <p:cNvSpPr/>
            <p:nvPr/>
          </p:nvSpPr>
          <p:spPr>
            <a:xfrm>
              <a:off x="1486016" y="3596181"/>
              <a:ext cx="223614" cy="335421"/>
            </a:xfrm>
            <a:prstGeom prst="upDownArrow">
              <a:avLst/>
            </a:prstGeom>
            <a:solidFill>
              <a:srgbClr val="FFFFFF">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a typeface="SimHei" pitchFamily="2" charset="-122"/>
              </a:endParaRPr>
            </a:p>
          </p:txBody>
        </p:sp>
        <p:sp>
          <p:nvSpPr>
            <p:cNvPr id="40" name="Up-Down Arrow 39"/>
            <p:cNvSpPr/>
            <p:nvPr/>
          </p:nvSpPr>
          <p:spPr>
            <a:xfrm>
              <a:off x="1784571" y="3596181"/>
              <a:ext cx="223614" cy="335421"/>
            </a:xfrm>
            <a:prstGeom prst="upDownArrow">
              <a:avLst/>
            </a:prstGeom>
            <a:solidFill>
              <a:srgbClr val="FFFFFF">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etaNormalLF-Roman"/>
                <a:ea typeface="SimHei" pitchFamily="2" charset="-122"/>
              </a:endParaRPr>
            </a:p>
          </p:txBody>
        </p:sp>
      </p:grpSp>
      <p:pic>
        <p:nvPicPr>
          <p:cNvPr id="33" name="Picture 32" descr="dashboard2.png"/>
          <p:cNvPicPr>
            <a:picLocks noChangeAspect="1"/>
          </p:cNvPicPr>
          <p:nvPr/>
        </p:nvPicPr>
        <p:blipFill rotWithShape="1">
          <a:blip r:embed="rId6" cstate="print">
            <a:extLst>
              <a:ext uri="{28A0092B-C50C-407E-A947-70E740481C1C}">
                <a14:useLocalDpi xmlns="" xmlns:a14="http://schemas.microsoft.com/office/drawing/2010/main" val="0"/>
              </a:ext>
            </a:extLst>
          </a:blip>
          <a:srcRect r="16667"/>
          <a:stretch/>
        </p:blipFill>
        <p:spPr>
          <a:xfrm>
            <a:off x="4064907" y="4081730"/>
            <a:ext cx="3594100" cy="1836530"/>
          </a:xfrm>
          <a:prstGeom prst="rect">
            <a:avLst/>
          </a:prstGeom>
          <a:effectLst>
            <a:outerShdw blurRad="152400" dist="38100" dir="2700000">
              <a:srgbClr val="000000">
                <a:alpha val="43000"/>
              </a:srgbClr>
            </a:outerShdw>
          </a:effectLst>
        </p:spPr>
      </p:pic>
    </p:spTree>
    <p:extLst>
      <p:ext uri="{BB962C8B-B14F-4D97-AF65-F5344CB8AC3E}">
        <p14:creationId xmlns="" xmlns:p14="http://schemas.microsoft.com/office/powerpoint/2010/main" val="15376525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sz="3200" dirty="0" smtClean="0"/>
              <a:t>中国虚拟天文台业务方向</a:t>
            </a:r>
            <a:endParaRPr lang="en-US" dirty="0">
              <a:ea typeface="黑体" pitchFamily="2" charset="-122"/>
            </a:endParaRPr>
          </a:p>
        </p:txBody>
      </p:sp>
      <p:sp>
        <p:nvSpPr>
          <p:cNvPr id="19" name="Text Placeholder 18"/>
          <p:cNvSpPr>
            <a:spLocks noGrp="1"/>
          </p:cNvSpPr>
          <p:nvPr>
            <p:ph type="body" idx="1"/>
          </p:nvPr>
        </p:nvSpPr>
        <p:spPr/>
        <p:txBody>
          <a:bodyPr/>
          <a:lstStyle/>
          <a:p>
            <a:pPr>
              <a:spcBef>
                <a:spcPct val="20000"/>
              </a:spcBef>
            </a:pPr>
            <a:r>
              <a:rPr lang="zh-CN" altLang="en-US" sz="2000" dirty="0" smtClean="0"/>
              <a:t>打造天文科技领域云</a:t>
            </a:r>
            <a:endParaRPr lang="en-US" dirty="0">
              <a:ea typeface="黑体" pitchFamily="2" charset="-122"/>
            </a:endParaRPr>
          </a:p>
        </p:txBody>
      </p:sp>
      <p:sp>
        <p:nvSpPr>
          <p:cNvPr id="22" name="Rectangle 21"/>
          <p:cNvSpPr/>
          <p:nvPr/>
        </p:nvSpPr>
        <p:spPr>
          <a:xfrm>
            <a:off x="2094923" y="2708920"/>
            <a:ext cx="6682366" cy="923330"/>
          </a:xfrm>
          <a:prstGeom prst="rect">
            <a:avLst/>
          </a:prstGeom>
        </p:spPr>
        <p:txBody>
          <a:bodyPr wrap="square" lIns="0" tIns="0" rIns="0" bIns="0">
            <a:spAutoFit/>
          </a:bodyPr>
          <a:lstStyle/>
          <a:p>
            <a:r>
              <a:rPr lang="zh-CN" altLang="en-US" sz="2000" dirty="0" smtClean="0">
                <a:solidFill>
                  <a:srgbClr val="3892D0">
                    <a:alpha val="99000"/>
                  </a:srgbClr>
                </a:solidFill>
                <a:latin typeface="Verdana"/>
                <a:ea typeface="黑体" pitchFamily="2" charset="-122"/>
                <a:cs typeface="+mj-cs"/>
              </a:rPr>
              <a:t>数据分析与挖掘环境</a:t>
            </a:r>
            <a:r>
              <a:rPr lang="en-US" altLang="zh-CN" sz="2000" dirty="0" smtClean="0"/>
              <a:t>:</a:t>
            </a:r>
            <a:r>
              <a:rPr lang="zh-CN" altLang="en-US" sz="2000" dirty="0" smtClean="0"/>
              <a:t>为科研用户提供支持海量高维复杂数据的加工处理与挖掘分 析环境，支持天文学相关课题的开展</a:t>
            </a:r>
            <a:endParaRPr lang="en-US" sz="1400" dirty="0">
              <a:solidFill>
                <a:schemeClr val="bg2"/>
              </a:solidFill>
              <a:ea typeface="黑体" pitchFamily="2" charset="-122"/>
              <a:cs typeface="+mj-cs"/>
            </a:endParaRPr>
          </a:p>
        </p:txBody>
      </p:sp>
      <p:sp>
        <p:nvSpPr>
          <p:cNvPr id="24" name="Rectangle 23"/>
          <p:cNvSpPr/>
          <p:nvPr/>
        </p:nvSpPr>
        <p:spPr>
          <a:xfrm>
            <a:off x="2094922" y="1844825"/>
            <a:ext cx="6501780" cy="615553"/>
          </a:xfrm>
          <a:prstGeom prst="rect">
            <a:avLst/>
          </a:prstGeom>
        </p:spPr>
        <p:txBody>
          <a:bodyPr wrap="square" lIns="0" tIns="0" rIns="0" bIns="0">
            <a:spAutoFit/>
          </a:bodyPr>
          <a:lstStyle/>
          <a:p>
            <a:r>
              <a:rPr lang="zh-CN" altLang="en-US" sz="2000" dirty="0" smtClean="0">
                <a:solidFill>
                  <a:srgbClr val="3892D0">
                    <a:alpha val="99000"/>
                  </a:srgbClr>
                </a:solidFill>
                <a:latin typeface="Verdana"/>
                <a:ea typeface="黑体" pitchFamily="2" charset="-122"/>
                <a:cs typeface="+mj-cs"/>
              </a:rPr>
              <a:t>数据开放共享服务</a:t>
            </a:r>
            <a:r>
              <a:rPr lang="en-US" altLang="zh-CN" sz="2000" dirty="0" smtClean="0"/>
              <a:t>:</a:t>
            </a:r>
            <a:r>
              <a:rPr lang="zh-CN" altLang="en-US" sz="2000" dirty="0" smtClean="0"/>
              <a:t>提供对国内</a:t>
            </a:r>
            <a:r>
              <a:rPr lang="en-US" altLang="zh-CN" sz="2000" dirty="0" smtClean="0"/>
              <a:t>/</a:t>
            </a:r>
            <a:r>
              <a:rPr lang="zh-CN" altLang="en-US" sz="2000" dirty="0" smtClean="0"/>
              <a:t>国际数据资源的快速访问，支持海量异构数据的过滤和融合</a:t>
            </a:r>
            <a:endParaRPr lang="en-US" sz="1400" dirty="0">
              <a:solidFill>
                <a:schemeClr val="bg2"/>
              </a:solidFill>
              <a:ea typeface="黑体" pitchFamily="2" charset="-122"/>
            </a:endParaRPr>
          </a:p>
        </p:txBody>
      </p:sp>
      <p:pic>
        <p:nvPicPr>
          <p:cNvPr id="3074" name="Picture 2" descr="http://www.nao.cas.cn/qtgn/zt/200908/W020090820532999776971.jpg">
            <a:hlinkClick r:id="rId3"/>
          </p:cNvPr>
          <p:cNvPicPr>
            <a:picLocks noChangeAspect="1" noChangeArrowheads="1"/>
          </p:cNvPicPr>
          <p:nvPr/>
        </p:nvPicPr>
        <p:blipFill>
          <a:blip r:embed="rId4" cstate="print"/>
          <a:srcRect/>
          <a:stretch>
            <a:fillRect/>
          </a:stretch>
        </p:blipFill>
        <p:spPr bwMode="auto">
          <a:xfrm>
            <a:off x="179512" y="1916832"/>
            <a:ext cx="1823070" cy="2430762"/>
          </a:xfrm>
          <a:prstGeom prst="rect">
            <a:avLst/>
          </a:prstGeom>
          <a:noFill/>
        </p:spPr>
      </p:pic>
    </p:spTree>
    <p:extLst>
      <p:ext uri="{BB962C8B-B14F-4D97-AF65-F5344CB8AC3E}">
        <p14:creationId xmlns="" xmlns:p14="http://schemas.microsoft.com/office/powerpoint/2010/main" val="361481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2"/>
          <p:cNvSpPr txBox="1">
            <a:spLocks/>
          </p:cNvSpPr>
          <p:nvPr/>
        </p:nvSpPr>
        <p:spPr>
          <a:xfrm>
            <a:off x="304800" y="1447800"/>
            <a:ext cx="6767530" cy="4725176"/>
          </a:xfrm>
          <a:prstGeom prst="rect">
            <a:avLst/>
          </a:prstGeom>
          <a:noFill/>
          <a:ln>
            <a:miter lim="800000"/>
            <a:headEnd/>
            <a:tailEnd/>
          </a:ln>
        </p:spPr>
        <p:txBody>
          <a:bodyPr vert="horz" wrap="square" numCol="1" anchor="t" anchorCtr="0" compatLnSpc="1">
            <a:prstTxWarp prst="textNoShape">
              <a:avLst/>
            </a:prstTxWarp>
            <a:noAutofit/>
          </a:bodyPr>
          <a:lst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zh-CN" sz="2400" b="0" i="0" dirty="0">
                <a:solidFill>
                  <a:schemeClr val="tx1"/>
                </a:solidFill>
                <a:latin typeface="Verdana"/>
                <a:ea typeface="SimHei" pitchFamily="2" charset="-122"/>
                <a:cs typeface="+mn-cs"/>
              </a:rPr>
              <a:t>EMC Greenplum 统一分析平台：</a:t>
            </a:r>
          </a:p>
          <a:p>
            <a:pPr lvl="1">
              <a:spcBef>
                <a:spcPts val="600"/>
              </a:spcBef>
              <a:spcAft>
                <a:spcPts val="300"/>
              </a:spcAft>
            </a:pPr>
            <a:r>
              <a:rPr lang="zh-CN" sz="2000" b="0" i="0" dirty="0">
                <a:solidFill>
                  <a:schemeClr val="tx1"/>
                </a:solidFill>
                <a:latin typeface="Verdana"/>
                <a:ea typeface="SimHei" pitchFamily="2" charset="-122"/>
                <a:cs typeface="+mn-cs"/>
              </a:rPr>
              <a:t>Greenplum HD — 用于非结构化数据分析的企业 Hadoop</a:t>
            </a:r>
          </a:p>
          <a:p>
            <a:pPr lvl="1">
              <a:spcBef>
                <a:spcPts val="600"/>
              </a:spcBef>
              <a:spcAft>
                <a:spcPts val="300"/>
              </a:spcAft>
            </a:pPr>
            <a:r>
              <a:rPr lang="zh-CN" sz="2000" b="0" i="0" dirty="0">
                <a:solidFill>
                  <a:schemeClr val="tx1"/>
                </a:solidFill>
                <a:latin typeface="Verdana"/>
                <a:ea typeface="SimHei" pitchFamily="2" charset="-122"/>
                <a:cs typeface="+mn-cs"/>
              </a:rPr>
              <a:t>Greenplum Database — 结构化数据分析</a:t>
            </a:r>
          </a:p>
          <a:p>
            <a:pPr lvl="1">
              <a:spcBef>
                <a:spcPts val="600"/>
              </a:spcBef>
              <a:spcAft>
                <a:spcPts val="300"/>
              </a:spcAft>
            </a:pPr>
            <a:r>
              <a:rPr lang="zh-CN" sz="2000" b="0" i="0" dirty="0">
                <a:solidFill>
                  <a:schemeClr val="tx1"/>
                </a:solidFill>
                <a:latin typeface="Verdana"/>
                <a:ea typeface="SimHei" pitchFamily="2" charset="-122"/>
                <a:cs typeface="+mn-cs"/>
              </a:rPr>
              <a:t>Greenplum Chorus — 面向数据科学家的生产效率工具</a:t>
            </a:r>
          </a:p>
          <a:p>
            <a:pPr>
              <a:spcBef>
                <a:spcPts val="1200"/>
              </a:spcBef>
              <a:spcAft>
                <a:spcPts val="300"/>
              </a:spcAft>
            </a:pPr>
            <a:r>
              <a:rPr lang="zh-CN" sz="2400" b="0" i="0" dirty="0">
                <a:solidFill>
                  <a:schemeClr val="tx1"/>
                </a:solidFill>
                <a:latin typeface="Verdana"/>
                <a:ea typeface="SimHei" pitchFamily="2" charset="-122"/>
                <a:cs typeface="+mn-cs"/>
              </a:rPr>
              <a:t>数据科学和咨询服务</a:t>
            </a:r>
          </a:p>
          <a:p>
            <a:pPr lvl="1">
              <a:spcBef>
                <a:spcPts val="600"/>
              </a:spcBef>
              <a:spcAft>
                <a:spcPts val="300"/>
              </a:spcAft>
            </a:pPr>
            <a:r>
              <a:rPr lang="zh-CN" sz="2000" b="0" i="0" dirty="0">
                <a:solidFill>
                  <a:schemeClr val="tx1"/>
                </a:solidFill>
                <a:latin typeface="Verdana"/>
                <a:ea typeface="SimHei" pitchFamily="2" charset="-122"/>
                <a:cs typeface="+mn-cs"/>
              </a:rPr>
              <a:t>注重数据科学实践</a:t>
            </a:r>
          </a:p>
          <a:p>
            <a:pPr lvl="1">
              <a:spcBef>
                <a:spcPts val="600"/>
              </a:spcBef>
              <a:spcAft>
                <a:spcPts val="300"/>
              </a:spcAft>
            </a:pPr>
            <a:r>
              <a:rPr lang="zh-CN" sz="2000" b="0" i="0" dirty="0">
                <a:solidFill>
                  <a:schemeClr val="tx1"/>
                </a:solidFill>
                <a:latin typeface="Verdana"/>
                <a:ea typeface="SimHei" pitchFamily="2" charset="-122"/>
                <a:cs typeface="+mn-cs"/>
              </a:rPr>
              <a:t>具有广泛分析专业知识的行业特定 PhD</a:t>
            </a:r>
          </a:p>
          <a:p>
            <a:pPr lvl="1">
              <a:spcBef>
                <a:spcPts val="600"/>
              </a:spcBef>
              <a:spcAft>
                <a:spcPts val="300"/>
              </a:spcAft>
            </a:pPr>
            <a:r>
              <a:rPr lang="zh-CN" sz="2000" b="0" i="0" dirty="0">
                <a:solidFill>
                  <a:schemeClr val="tx1"/>
                </a:solidFill>
                <a:latin typeface="Verdana"/>
                <a:ea typeface="SimHei" pitchFamily="2" charset="-122"/>
                <a:cs typeface="+mn-cs"/>
              </a:rPr>
              <a:t>Greenplum Analytics Lab 协定</a:t>
            </a:r>
          </a:p>
        </p:txBody>
      </p:sp>
      <p:sp>
        <p:nvSpPr>
          <p:cNvPr id="4" name="Title 1"/>
          <p:cNvSpPr txBox="1">
            <a:spLocks/>
          </p:cNvSpPr>
          <p:nvPr/>
        </p:nvSpPr>
        <p:spPr bwMode="gray">
          <a:xfrm>
            <a:off x="366714" y="263604"/>
            <a:ext cx="8410575" cy="1107996"/>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MetaNormalLF-Roman"/>
                <a:ea typeface="+mj-ea"/>
                <a:cs typeface="+mj-cs"/>
              </a:defRPr>
            </a:lvl1pPr>
          </a:lstStyle>
          <a:p>
            <a:pPr algn="l" defTabSz="914400">
              <a:buNone/>
            </a:pPr>
            <a:r>
              <a:rPr lang="zh-CN" sz="3600" dirty="0">
                <a:latin typeface="+mj-lt"/>
                <a:ea typeface="SimHei" pitchFamily="2" charset="-122"/>
              </a:rPr>
              <a:t>将 Hadoop 提升到新的水平：</a:t>
            </a:r>
            <a:endParaRPr sz="3600">
              <a:latin typeface="+mj-lt"/>
              <a:ea typeface="SimHei" pitchFamily="2" charset="-122"/>
            </a:endParaRPr>
          </a:p>
          <a:p>
            <a:pPr algn="l" defTabSz="914400">
              <a:buNone/>
            </a:pPr>
            <a:r>
              <a:rPr lang="zh-CN" sz="3600" dirty="0">
                <a:latin typeface="+mj-lt"/>
                <a:ea typeface="SimHei" pitchFamily="2" charset="-122"/>
              </a:rPr>
              <a:t>来自 EMC 的业务分析</a:t>
            </a:r>
            <a:endParaRPr sz="3600">
              <a:latin typeface="+mj-lt"/>
              <a:ea typeface="SimHei" pitchFamily="2" charset="-122"/>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16198" y="1524000"/>
            <a:ext cx="1061091" cy="1238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4656" y="2895600"/>
            <a:ext cx="1296944" cy="1791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4656" y="4648200"/>
            <a:ext cx="1170938" cy="1200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032776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625" y="152400"/>
            <a:ext cx="8410575" cy="920751"/>
          </a:xfrm>
        </p:spPr>
        <p:txBody>
          <a:bodyPr/>
          <a:lstStyle/>
          <a:p>
            <a:pPr algn="l" defTabSz="914400">
              <a:lnSpc>
                <a:spcPts val="3600"/>
              </a:lnSpc>
              <a:spcBef>
                <a:spcPct val="0"/>
              </a:spcBef>
              <a:buNone/>
            </a:pPr>
            <a:r>
              <a:rPr lang="zh-CN" sz="3200" b="0" i="0" dirty="0">
                <a:solidFill>
                  <a:srgbClr val="3892D0"/>
                </a:solidFill>
                <a:latin typeface="Verdana"/>
                <a:ea typeface="SimHei" pitchFamily="2" charset="-122"/>
                <a:cs typeface="+mj-cs"/>
              </a:rPr>
              <a:t/>
            </a:r>
            <a:br>
              <a:rPr lang="zh-CN" sz="3200" b="0" i="0" dirty="0">
                <a:solidFill>
                  <a:srgbClr val="3892D0"/>
                </a:solidFill>
                <a:latin typeface="Verdana"/>
                <a:ea typeface="SimHei" pitchFamily="2" charset="-122"/>
                <a:cs typeface="+mj-cs"/>
              </a:rPr>
            </a:br>
            <a:r>
              <a:rPr lang="zh-CN" altLang="en-US" sz="3600" dirty="0" smtClean="0">
                <a:solidFill>
                  <a:srgbClr val="3892D0"/>
                </a:solidFill>
                <a:latin typeface="Verdana"/>
                <a:ea typeface="SimHei" pitchFamily="2" charset="-122"/>
              </a:rPr>
              <a:t>小结</a:t>
            </a:r>
            <a:endParaRPr lang="en-US" sz="3600" dirty="0">
              <a:ea typeface="SimHei" pitchFamily="2" charset="-122"/>
            </a:endParaRPr>
          </a:p>
        </p:txBody>
      </p:sp>
      <p:sp>
        <p:nvSpPr>
          <p:cNvPr id="4" name="Content Placeholder 3"/>
          <p:cNvSpPr>
            <a:spLocks noGrp="1"/>
          </p:cNvSpPr>
          <p:nvPr>
            <p:ph sz="quarter" idx="10"/>
          </p:nvPr>
        </p:nvSpPr>
        <p:spPr>
          <a:xfrm>
            <a:off x="457200" y="1524000"/>
            <a:ext cx="8396286" cy="4146550"/>
          </a:xfrm>
        </p:spPr>
        <p:txBody>
          <a:bodyPr/>
          <a:lstStyle/>
          <a:p>
            <a:pPr marL="228600" indent="-228600" algn="l" defTabSz="914400">
              <a:spcBef>
                <a:spcPts val="2400"/>
              </a:spcBef>
              <a:buClr>
                <a:srgbClr val="3892D0"/>
              </a:buClr>
              <a:buFont typeface="Wingdings"/>
              <a:buChar char=""/>
            </a:pPr>
            <a:r>
              <a:rPr lang="en-US" altLang="zh-CN" sz="2400" b="0" i="0" dirty="0" smtClean="0">
                <a:solidFill>
                  <a:srgbClr val="000000"/>
                </a:solidFill>
                <a:latin typeface="Verdana"/>
                <a:ea typeface="SimHei" pitchFamily="2" charset="-122"/>
                <a:cs typeface="+mn-cs"/>
              </a:rPr>
              <a:t>Isilon</a:t>
            </a:r>
            <a:r>
              <a:rPr lang="zh-CN" altLang="en-US" sz="2400" b="0" i="0" dirty="0" smtClean="0">
                <a:solidFill>
                  <a:srgbClr val="000000"/>
                </a:solidFill>
                <a:latin typeface="Verdana"/>
                <a:ea typeface="SimHei" pitchFamily="2" charset="-122"/>
                <a:cs typeface="+mn-cs"/>
              </a:rPr>
              <a:t>服务于大数据应用</a:t>
            </a:r>
            <a:endParaRPr lang="en-US" altLang="zh-CN" sz="2400" b="0" i="0" dirty="0" smtClean="0">
              <a:solidFill>
                <a:srgbClr val="000000"/>
              </a:solidFill>
              <a:latin typeface="Verdana"/>
              <a:ea typeface="SimHei" pitchFamily="2" charset="-122"/>
              <a:cs typeface="+mn-cs"/>
            </a:endParaRPr>
          </a:p>
          <a:p>
            <a:pPr marL="228600" indent="-228600" algn="l" defTabSz="914400">
              <a:spcBef>
                <a:spcPts val="2400"/>
              </a:spcBef>
              <a:buClr>
                <a:srgbClr val="3892D0"/>
              </a:buClr>
              <a:buFont typeface="Wingdings"/>
              <a:buChar char=""/>
            </a:pPr>
            <a:r>
              <a:rPr lang="en-US" altLang="zh-CN" sz="2400" b="0" i="0" dirty="0" smtClean="0">
                <a:solidFill>
                  <a:srgbClr val="000000"/>
                </a:solidFill>
                <a:latin typeface="Verdana"/>
                <a:ea typeface="SimHei" pitchFamily="2" charset="-122"/>
                <a:cs typeface="+mn-cs"/>
              </a:rPr>
              <a:t>Isilon</a:t>
            </a:r>
            <a:r>
              <a:rPr lang="zh-CN" sz="2400" b="0" i="0" dirty="0" smtClean="0">
                <a:solidFill>
                  <a:srgbClr val="000000"/>
                </a:solidFill>
                <a:latin typeface="Verdana"/>
                <a:ea typeface="SimHei" pitchFamily="2" charset="-122"/>
                <a:cs typeface="+mn-cs"/>
              </a:rPr>
              <a:t>与 </a:t>
            </a:r>
            <a:r>
              <a:rPr lang="zh-CN" sz="2400" b="0" i="0" dirty="0">
                <a:solidFill>
                  <a:srgbClr val="000000"/>
                </a:solidFill>
                <a:latin typeface="Verdana"/>
                <a:ea typeface="SimHei" pitchFamily="2" charset="-122"/>
                <a:cs typeface="+mn-cs"/>
              </a:rPr>
              <a:t>Hadoop 自然集成的企业级横向扩展存储平台</a:t>
            </a:r>
            <a:endParaRPr lang="en-US" dirty="0" smtClean="0">
              <a:solidFill>
                <a:schemeClr val="tx1"/>
              </a:solidFill>
              <a:ea typeface="SimHei" pitchFamily="2" charset="-122"/>
            </a:endParaRPr>
          </a:p>
          <a:p>
            <a:pPr marL="228600" indent="-228600" algn="l" defTabSz="914400">
              <a:spcBef>
                <a:spcPts val="2400"/>
              </a:spcBef>
              <a:buClr>
                <a:srgbClr val="3892D0"/>
              </a:buClr>
              <a:buFont typeface="Wingdings"/>
              <a:buChar char=""/>
            </a:pPr>
            <a:r>
              <a:rPr lang="en-US" altLang="zh-CN" sz="2400" b="0" i="0" dirty="0" smtClean="0">
                <a:solidFill>
                  <a:srgbClr val="000000"/>
                </a:solidFill>
                <a:latin typeface="Verdana"/>
                <a:ea typeface="SimHei" pitchFamily="2" charset="-122"/>
                <a:cs typeface="+mn-cs"/>
              </a:rPr>
              <a:t>Isilon</a:t>
            </a:r>
            <a:r>
              <a:rPr lang="zh-CN" sz="2400" b="0" i="0" dirty="0" smtClean="0">
                <a:solidFill>
                  <a:srgbClr val="000000"/>
                </a:solidFill>
                <a:latin typeface="Verdana"/>
                <a:ea typeface="SimHei" pitchFamily="2" charset="-122"/>
                <a:cs typeface="+mn-cs"/>
              </a:rPr>
              <a:t>增强 </a:t>
            </a:r>
            <a:r>
              <a:rPr lang="zh-CN" sz="2400" b="0" i="0" dirty="0">
                <a:solidFill>
                  <a:srgbClr val="000000"/>
                </a:solidFill>
                <a:latin typeface="Verdana"/>
                <a:ea typeface="SimHei" pitchFamily="2" charset="-122"/>
                <a:cs typeface="+mn-cs"/>
              </a:rPr>
              <a:t>Hadoop 给企业带来的</a:t>
            </a:r>
            <a:r>
              <a:rPr lang="zh-CN" sz="2400" b="0" i="0" dirty="0" smtClean="0">
                <a:solidFill>
                  <a:srgbClr val="000000"/>
                </a:solidFill>
                <a:latin typeface="Verdana"/>
                <a:ea typeface="SimHei" pitchFamily="2" charset="-122"/>
                <a:cs typeface="+mn-cs"/>
              </a:rPr>
              <a:t>好处</a:t>
            </a:r>
            <a:endParaRPr lang="zh-CN" sz="2400" b="0" i="0" dirty="0">
              <a:solidFill>
                <a:srgbClr val="000000"/>
              </a:solidFill>
              <a:latin typeface="Verdana"/>
              <a:ea typeface="SimHei" pitchFamily="2" charset="-122"/>
              <a:cs typeface="+mn-cs"/>
            </a:endParaRPr>
          </a:p>
          <a:p>
            <a:pPr marL="228600" indent="-228600" algn="l" defTabSz="914400">
              <a:spcBef>
                <a:spcPts val="2400"/>
              </a:spcBef>
              <a:buClr>
                <a:srgbClr val="3892D0"/>
              </a:buClr>
              <a:buFont typeface="Wingdings"/>
              <a:buChar char=""/>
            </a:pPr>
            <a:r>
              <a:rPr lang="en-US" altLang="zh-CN" sz="2400" b="0" i="0" dirty="0" smtClean="0">
                <a:solidFill>
                  <a:srgbClr val="000000"/>
                </a:solidFill>
                <a:latin typeface="Verdana"/>
                <a:ea typeface="SimHei" pitchFamily="2" charset="-122"/>
                <a:cs typeface="+mn-cs"/>
              </a:rPr>
              <a:t>EMC</a:t>
            </a:r>
            <a:r>
              <a:rPr lang="zh-CN" altLang="en-US" sz="2400" b="0" i="0" dirty="0" smtClean="0">
                <a:solidFill>
                  <a:srgbClr val="000000"/>
                </a:solidFill>
                <a:latin typeface="Verdana"/>
                <a:ea typeface="SimHei" pitchFamily="2" charset="-122"/>
                <a:cs typeface="+mn-cs"/>
              </a:rPr>
              <a:t>提供</a:t>
            </a:r>
            <a:r>
              <a:rPr lang="zh-CN" sz="2400" b="0" i="0" dirty="0" smtClean="0">
                <a:solidFill>
                  <a:srgbClr val="000000"/>
                </a:solidFill>
                <a:latin typeface="Verdana"/>
                <a:ea typeface="SimHei" pitchFamily="2" charset="-122"/>
                <a:cs typeface="+mn-cs"/>
              </a:rPr>
              <a:t>众多</a:t>
            </a:r>
            <a:r>
              <a:rPr lang="zh-CN" altLang="en-US" sz="2400" b="0" i="0" dirty="0" smtClean="0">
                <a:solidFill>
                  <a:srgbClr val="000000"/>
                </a:solidFill>
                <a:latin typeface="Verdana"/>
                <a:ea typeface="SimHei" pitchFamily="2" charset="-122"/>
                <a:cs typeface="+mn-cs"/>
              </a:rPr>
              <a:t>专业</a:t>
            </a:r>
            <a:r>
              <a:rPr lang="zh-CN" sz="2400" b="0" i="0" dirty="0" smtClean="0">
                <a:solidFill>
                  <a:srgbClr val="000000"/>
                </a:solidFill>
                <a:latin typeface="Verdana"/>
                <a:ea typeface="SimHei" pitchFamily="2" charset="-122"/>
                <a:cs typeface="+mn-cs"/>
              </a:rPr>
              <a:t>分析</a:t>
            </a:r>
            <a:r>
              <a:rPr lang="zh-CN" sz="2400" b="0" i="0" dirty="0">
                <a:solidFill>
                  <a:srgbClr val="000000"/>
                </a:solidFill>
                <a:latin typeface="Verdana"/>
                <a:ea typeface="SimHei" pitchFamily="2" charset="-122"/>
                <a:cs typeface="+mn-cs"/>
              </a:rPr>
              <a:t>工具、服务和专业知识</a:t>
            </a:r>
          </a:p>
          <a:p>
            <a:pPr marL="0" indent="0" algn="l" defTabSz="914400">
              <a:spcBef>
                <a:spcPct val="20000"/>
              </a:spcBef>
              <a:buNone/>
            </a:pPr>
            <a:endParaRPr lang="en-US" dirty="0" smtClean="0">
              <a:solidFill>
                <a:schemeClr val="tx1"/>
              </a:solidFill>
              <a:ea typeface="SimHei" pitchFamily="2" charset="-122"/>
            </a:endParaRPr>
          </a:p>
          <a:p>
            <a:pPr marL="228600" indent="-228600" algn="l" defTabSz="914400">
              <a:spcBef>
                <a:spcPts val="2400"/>
              </a:spcBef>
              <a:buClr>
                <a:srgbClr val="3892D0"/>
              </a:buClr>
              <a:buNone/>
            </a:pPr>
            <a:endParaRPr lang="en-US" dirty="0" smtClean="0">
              <a:ea typeface="SimHei" pitchFamily="2" charset="-122"/>
            </a:endParaRPr>
          </a:p>
          <a:p>
            <a:pPr marL="0" indent="0" algn="l" defTabSz="914400">
              <a:spcBef>
                <a:spcPct val="20000"/>
              </a:spcBef>
              <a:buNone/>
            </a:pPr>
            <a:endParaRPr lang="en-US" dirty="0" smtClean="0">
              <a:ea typeface="SimHei" pitchFamily="2" charset="-122"/>
            </a:endParaRPr>
          </a:p>
          <a:p>
            <a:pPr marL="228600" indent="-228600" algn="l" defTabSz="914400">
              <a:spcBef>
                <a:spcPct val="20000"/>
              </a:spcBef>
              <a:buClr>
                <a:srgbClr val="3892D0"/>
              </a:buClr>
              <a:buFont typeface="Wingdings"/>
              <a:buChar char=""/>
            </a:pPr>
            <a:endParaRPr lang="en-US" dirty="0" smtClean="0">
              <a:ea typeface="SimHei" pitchFamily="2" charset="-122"/>
            </a:endParaRPr>
          </a:p>
          <a:p>
            <a:pPr marL="228600" indent="-228600" algn="l" defTabSz="914400">
              <a:spcBef>
                <a:spcPct val="20000"/>
              </a:spcBef>
              <a:buClr>
                <a:srgbClr val="3892D0"/>
              </a:buClr>
              <a:buFont typeface="Wingdings"/>
              <a:buChar char=""/>
            </a:pPr>
            <a:endParaRPr lang="en-US" dirty="0" smtClean="0">
              <a:ea typeface="SimHei" pitchFamily="2" charset="-122"/>
            </a:endParaRPr>
          </a:p>
        </p:txBody>
      </p:sp>
    </p:spTree>
    <p:extLst>
      <p:ext uri="{BB962C8B-B14F-4D97-AF65-F5344CB8AC3E}">
        <p14:creationId xmlns="" xmlns:p14="http://schemas.microsoft.com/office/powerpoint/2010/main" val="33717817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1600200"/>
            <a:ext cx="9144000" cy="3168385"/>
            <a:chOff x="0" y="1818705"/>
            <a:chExt cx="9144000" cy="3168385"/>
          </a:xfrm>
        </p:grpSpPr>
        <p:sp>
          <p:nvSpPr>
            <p:cNvPr id="6" name="Rectangle 5"/>
            <p:cNvSpPr/>
            <p:nvPr/>
          </p:nvSpPr>
          <p:spPr>
            <a:xfrm>
              <a:off x="0" y="1818705"/>
              <a:ext cx="9144000" cy="3168385"/>
            </a:xfrm>
            <a:prstGeom prst="rect">
              <a:avLst/>
            </a:prstGeom>
            <a:gradFill flip="none" rotWithShape="1">
              <a:gsLst>
                <a:gs pos="0">
                  <a:schemeClr val="accent1">
                    <a:lumMod val="20000"/>
                    <a:lumOff val="80000"/>
                  </a:schemeClr>
                </a:gs>
                <a:gs pos="100000">
                  <a:schemeClr val="bg1"/>
                </a:gs>
              </a:gsLst>
              <a:lin ang="135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a typeface="SimHei" pitchFamily="2" charset="-122"/>
              </a:endParaRPr>
            </a:p>
          </p:txBody>
        </p:sp>
        <p:cxnSp>
          <p:nvCxnSpPr>
            <p:cNvPr id="7" name="Straight Connector 6"/>
            <p:cNvCxnSpPr/>
            <p:nvPr/>
          </p:nvCxnSpPr>
          <p:spPr>
            <a:xfrm>
              <a:off x="0" y="1820254"/>
              <a:ext cx="9144000" cy="0"/>
            </a:xfrm>
            <a:prstGeom prst="line">
              <a:avLst/>
            </a:prstGeom>
            <a:noFill/>
            <a:ln w="9525" cap="flat" cmpd="sng" algn="ctr">
              <a:solidFill>
                <a:srgbClr val="FFFFFF">
                  <a:lumMod val="65000"/>
                </a:srgbClr>
              </a:solidFill>
              <a:prstDash val="solid"/>
            </a:ln>
            <a:effectLst/>
          </p:spPr>
        </p:cxnSp>
        <p:cxnSp>
          <p:nvCxnSpPr>
            <p:cNvPr id="8" name="Straight Connector 7"/>
            <p:cNvCxnSpPr/>
            <p:nvPr/>
          </p:nvCxnSpPr>
          <p:spPr>
            <a:xfrm>
              <a:off x="0" y="4986827"/>
              <a:ext cx="9144000" cy="0"/>
            </a:xfrm>
            <a:prstGeom prst="line">
              <a:avLst/>
            </a:prstGeom>
            <a:noFill/>
            <a:ln w="9525" cap="flat" cmpd="sng" algn="ctr">
              <a:solidFill>
                <a:srgbClr val="FFFFFF">
                  <a:lumMod val="65000"/>
                </a:srgbClr>
              </a:solidFill>
              <a:prstDash val="solid"/>
            </a:ln>
            <a:effectLst/>
          </p:spPr>
        </p:cxnSp>
      </p:grpSp>
      <p:sp>
        <p:nvSpPr>
          <p:cNvPr id="4" name="TextBox 3"/>
          <p:cNvSpPr txBox="1"/>
          <p:nvPr/>
        </p:nvSpPr>
        <p:spPr>
          <a:xfrm>
            <a:off x="1049338" y="2643426"/>
            <a:ext cx="7086600" cy="1107996"/>
          </a:xfrm>
          <a:prstGeom prst="rect">
            <a:avLst/>
          </a:prstGeom>
          <a:noFill/>
        </p:spPr>
        <p:txBody>
          <a:bodyPr>
            <a:spAutoFit/>
          </a:bodyPr>
          <a:lstStyle/>
          <a:p>
            <a:pPr algn="ctr" defTabSz="914400">
              <a:buNone/>
            </a:pPr>
            <a:r>
              <a:rPr lang="zh-CN" sz="6600" b="0" i="0" dirty="0" smtClean="0">
                <a:solidFill>
                  <a:srgbClr val="3892D0"/>
                </a:solidFill>
                <a:latin typeface="Arial"/>
                <a:ea typeface="SimHei" pitchFamily="2" charset="-122"/>
                <a:cs typeface="Arial"/>
              </a:rPr>
              <a:t>谢谢！</a:t>
            </a:r>
            <a:endParaRPr lang="en-US" sz="6600" dirty="0">
              <a:solidFill>
                <a:srgbClr val="3892D0"/>
              </a:solidFill>
              <a:latin typeface="Arial"/>
              <a:ea typeface="SimHei" pitchFamily="2" charset="-122"/>
              <a:cs typeface="Arial"/>
            </a:endParaRPr>
          </a:p>
        </p:txBody>
      </p:sp>
      <p:sp>
        <p:nvSpPr>
          <p:cNvPr id="10" name="Title 1"/>
          <p:cNvSpPr txBox="1">
            <a:spLocks/>
          </p:cNvSpPr>
          <p:nvPr/>
        </p:nvSpPr>
        <p:spPr bwMode="gray">
          <a:xfrm>
            <a:off x="779463" y="338138"/>
            <a:ext cx="8364537" cy="1050925"/>
          </a:xfrm>
          <a:prstGeom prst="rect">
            <a:avLst/>
          </a:prstGeom>
          <a:noFill/>
          <a:ln>
            <a:miter lim="800000"/>
            <a:headEnd/>
            <a:tailEnd/>
          </a:ln>
        </p:spPr>
        <p:txBody>
          <a:bodyPr lIns="0" tIns="0" rIns="0" bIns="0" anchor="ctr"/>
          <a:lstStyle/>
          <a:p>
            <a:pPr>
              <a:lnSpc>
                <a:spcPct val="90000"/>
              </a:lnSpc>
              <a:defRPr/>
            </a:pPr>
            <a:endParaRPr lang="en-US" sz="2200" cap="all" dirty="0">
              <a:solidFill>
                <a:srgbClr val="FFFFFF"/>
              </a:solidFill>
              <a:latin typeface="Arial"/>
              <a:ea typeface="SimHei" pitchFamily="2" charset="-122"/>
              <a:cs typeface="Arial"/>
            </a:endParaRPr>
          </a:p>
        </p:txBody>
      </p:sp>
    </p:spTree>
    <p:extLst>
      <p:ext uri="{BB962C8B-B14F-4D97-AF65-F5344CB8AC3E}">
        <p14:creationId xmlns="" xmlns:p14="http://schemas.microsoft.com/office/powerpoint/2010/main" val="3963509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334646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3347" y="1340768"/>
            <a:ext cx="8229599" cy="4536504"/>
          </a:xfrm>
          <a:prstGeom prst="rect">
            <a:avLst/>
          </a:prstGeom>
          <a:gradFill>
            <a:gsLst>
              <a:gs pos="0">
                <a:schemeClr val="bg1">
                  <a:lumMod val="85000"/>
                </a:schemeClr>
              </a:gs>
              <a:gs pos="100000">
                <a:schemeClr val="bg1"/>
              </a:gs>
            </a:gsLst>
            <a:lin ang="13500000" scaled="0"/>
          </a:gradFill>
          <a:ln>
            <a:noFill/>
          </a:ln>
          <a:effectLst>
            <a:outerShdw blurRad="88900" dist="1016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sz="1600" dirty="0">
              <a:latin typeface="微软雅黑" pitchFamily="34" charset="-122"/>
              <a:ea typeface="微软雅黑" pitchFamily="34" charset="-122"/>
            </a:endParaRPr>
          </a:p>
        </p:txBody>
      </p:sp>
      <p:sp>
        <p:nvSpPr>
          <p:cNvPr id="4" name="Title 3"/>
          <p:cNvSpPr>
            <a:spLocks noGrp="1"/>
          </p:cNvSpPr>
          <p:nvPr>
            <p:ph type="title"/>
          </p:nvPr>
        </p:nvSpPr>
        <p:spPr>
          <a:noFill/>
        </p:spPr>
        <p:txBody>
          <a:bodyPr lIns="0" tIns="0" rIns="0" bIns="0" anchor="b" anchorCtr="0"/>
          <a:lstStyle/>
          <a:p>
            <a:r>
              <a:rPr lang="en-US" altLang="zh-CN" dirty="0">
                <a:latin typeface="微软雅黑" pitchFamily="34" charset="-122"/>
                <a:ea typeface="微软雅黑" pitchFamily="34" charset="-122"/>
              </a:rPr>
              <a:t>EMC</a:t>
            </a:r>
            <a:r>
              <a:rPr lang="zh-CN" altLang="en-US" dirty="0">
                <a:latin typeface="微软雅黑" pitchFamily="34" charset="-122"/>
                <a:ea typeface="微软雅黑" pitchFamily="34" charset="-122"/>
              </a:rPr>
              <a:t>一览</a:t>
            </a:r>
            <a:r>
              <a:rPr lang="en-US" altLang="zh-CN" dirty="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2" cstate="screen"/>
          <a:srcRect/>
          <a:stretch>
            <a:fillRect/>
          </a:stretch>
        </p:blipFill>
        <p:spPr bwMode="auto">
          <a:xfrm>
            <a:off x="895400" y="2539381"/>
            <a:ext cx="2376264" cy="22577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562350" y="1456324"/>
            <a:ext cx="4953000" cy="4154984"/>
          </a:xfrm>
          <a:prstGeom prst="rect">
            <a:avLst/>
          </a:prstGeom>
          <a:noFill/>
        </p:spPr>
        <p:txBody>
          <a:bodyPr wrap="square" rtlCol="0">
            <a:spAutoFit/>
          </a:bodyPr>
          <a:lstStyle/>
          <a:p>
            <a:pPr marL="266700" indent="-266700">
              <a:spcBef>
                <a:spcPts val="1200"/>
              </a:spcBef>
              <a:buClr>
                <a:schemeClr val="tx2"/>
              </a:buClr>
              <a:buFont typeface="Arial" pitchFamily="34" charset="0"/>
              <a:buChar char="•"/>
            </a:pPr>
            <a:r>
              <a:rPr lang="zh-CN" altLang="en-US" sz="2800" dirty="0" smtClean="0">
                <a:latin typeface="微软雅黑" pitchFamily="34" charset="-122"/>
                <a:ea typeface="微软雅黑" pitchFamily="34" charset="-122"/>
              </a:rPr>
              <a:t>财富</a:t>
            </a:r>
            <a:r>
              <a:rPr lang="en-US" altLang="zh-CN" sz="2800" dirty="0" smtClean="0">
                <a:latin typeface="微软雅黑" pitchFamily="34" charset="-122"/>
                <a:ea typeface="微软雅黑" pitchFamily="34" charset="-122"/>
              </a:rPr>
              <a:t>500</a:t>
            </a:r>
            <a:r>
              <a:rPr lang="zh-CN" altLang="en-US" sz="2800" dirty="0" smtClean="0">
                <a:latin typeface="微软雅黑" pitchFamily="34" charset="-122"/>
                <a:ea typeface="微软雅黑" pitchFamily="34" charset="-122"/>
              </a:rPr>
              <a:t>强第</a:t>
            </a:r>
            <a:r>
              <a:rPr lang="en-US" altLang="zh-CN" sz="2800" b="1" dirty="0" smtClean="0">
                <a:solidFill>
                  <a:schemeClr val="tx2"/>
                </a:solidFill>
                <a:latin typeface="微软雅黑" pitchFamily="34" charset="-122"/>
                <a:ea typeface="微软雅黑" pitchFamily="34" charset="-122"/>
              </a:rPr>
              <a:t>152</a:t>
            </a:r>
            <a:r>
              <a:rPr lang="zh-CN" altLang="en-US" sz="2800" dirty="0" smtClean="0">
                <a:latin typeface="微软雅黑" pitchFamily="34" charset="-122"/>
                <a:ea typeface="微软雅黑" pitchFamily="34" charset="-122"/>
              </a:rPr>
              <a:t>位</a:t>
            </a:r>
            <a:endParaRPr lang="en-US" altLang="zh-CN" sz="2800" dirty="0" smtClean="0">
              <a:latin typeface="微软雅黑" pitchFamily="34" charset="-122"/>
              <a:ea typeface="微软雅黑" pitchFamily="34" charset="-122"/>
            </a:endParaRPr>
          </a:p>
          <a:p>
            <a:pPr marL="266700" indent="-266700">
              <a:spcBef>
                <a:spcPts val="1200"/>
              </a:spcBef>
              <a:buClr>
                <a:schemeClr val="tx2"/>
              </a:buClr>
              <a:buFont typeface="Arial" pitchFamily="34" charset="0"/>
              <a:buChar char="•"/>
            </a:pPr>
            <a:r>
              <a:rPr lang="zh-CN" altLang="en-US" sz="2800" dirty="0" smtClean="0">
                <a:latin typeface="微软雅黑" pitchFamily="34" charset="-122"/>
                <a:ea typeface="微软雅黑" pitchFamily="34" charset="-122"/>
              </a:rPr>
              <a:t>财富全球最受尊敬电脑公司排名第</a:t>
            </a:r>
            <a:r>
              <a:rPr lang="en-US" altLang="zh-CN" sz="2800" b="1" dirty="0" smtClean="0">
                <a:solidFill>
                  <a:schemeClr val="tx2"/>
                </a:solidFill>
                <a:latin typeface="微软雅黑" pitchFamily="34" charset="-122"/>
                <a:ea typeface="微软雅黑" pitchFamily="34" charset="-122"/>
              </a:rPr>
              <a:t>2</a:t>
            </a:r>
            <a:r>
              <a:rPr lang="zh-CN" altLang="en-US" sz="2800" dirty="0" smtClean="0">
                <a:latin typeface="微软雅黑" pitchFamily="34" charset="-122"/>
                <a:ea typeface="微软雅黑" pitchFamily="34" charset="-122"/>
              </a:rPr>
              <a:t>位</a:t>
            </a:r>
            <a:endParaRPr lang="en-US" altLang="zh-CN" sz="2800" dirty="0" smtClean="0">
              <a:latin typeface="微软雅黑" pitchFamily="34" charset="-122"/>
              <a:ea typeface="微软雅黑" pitchFamily="34" charset="-122"/>
            </a:endParaRPr>
          </a:p>
          <a:p>
            <a:pPr marL="266700" indent="-266700">
              <a:spcBef>
                <a:spcPts val="1200"/>
              </a:spcBef>
              <a:buClr>
                <a:schemeClr val="tx2"/>
              </a:buClr>
              <a:buFont typeface="Arial" pitchFamily="34" charset="0"/>
              <a:buChar char="•"/>
            </a:pPr>
            <a:r>
              <a:rPr lang="zh-CN" altLang="en-US" sz="2800" dirty="0" smtClean="0">
                <a:latin typeface="微软雅黑" pitchFamily="34" charset="-122"/>
                <a:ea typeface="微软雅黑" pitchFamily="34" charset="-122"/>
              </a:rPr>
              <a:t>市值：</a:t>
            </a:r>
            <a:r>
              <a:rPr lang="en-US" altLang="zh-CN" sz="2800" b="1" dirty="0" smtClean="0">
                <a:solidFill>
                  <a:srgbClr val="007DC3"/>
                </a:solidFill>
                <a:latin typeface="微软雅黑" pitchFamily="34" charset="-122"/>
                <a:ea typeface="微软雅黑" pitchFamily="34" charset="-122"/>
              </a:rPr>
              <a:t>$590</a:t>
            </a:r>
            <a:r>
              <a:rPr lang="zh-CN" altLang="en-US" sz="2800" b="1" dirty="0" smtClean="0">
                <a:solidFill>
                  <a:srgbClr val="007DC3"/>
                </a:solidFill>
                <a:latin typeface="微软雅黑" pitchFamily="34" charset="-122"/>
                <a:ea typeface="微软雅黑" pitchFamily="34" charset="-122"/>
              </a:rPr>
              <a:t>亿</a:t>
            </a:r>
            <a:endParaRPr lang="en-US" altLang="zh-CN" sz="2800" b="1" dirty="0" smtClean="0">
              <a:latin typeface="微软雅黑" pitchFamily="34" charset="-122"/>
              <a:ea typeface="微软雅黑" pitchFamily="34" charset="-122"/>
            </a:endParaRPr>
          </a:p>
          <a:p>
            <a:pPr marL="266700" indent="-266700">
              <a:spcBef>
                <a:spcPts val="1200"/>
              </a:spcBef>
              <a:buClr>
                <a:schemeClr val="tx2"/>
              </a:buClr>
              <a:buFont typeface="Arial" pitchFamily="34" charset="0"/>
              <a:buChar char="•"/>
            </a:pPr>
            <a:r>
              <a:rPr lang="en-US" altLang="zh-CN" sz="2800" b="1" dirty="0" smtClean="0">
                <a:solidFill>
                  <a:schemeClr val="tx2"/>
                </a:solidFill>
                <a:latin typeface="微软雅黑" pitchFamily="34" charset="-122"/>
                <a:ea typeface="微软雅黑" pitchFamily="34" charset="-122"/>
              </a:rPr>
              <a:t>50,000</a:t>
            </a:r>
            <a:r>
              <a:rPr lang="zh-CN" altLang="en-US" sz="2800" dirty="0" smtClean="0">
                <a:latin typeface="微软雅黑" pitchFamily="34" charset="-122"/>
                <a:ea typeface="微软雅黑" pitchFamily="34" charset="-122"/>
              </a:rPr>
              <a:t>员工，覆盖</a:t>
            </a:r>
            <a:r>
              <a:rPr lang="en-US" altLang="zh-CN" sz="2800" b="1" dirty="0" smtClean="0">
                <a:solidFill>
                  <a:schemeClr val="tx2"/>
                </a:solidFill>
                <a:latin typeface="微软雅黑" pitchFamily="34" charset="-122"/>
                <a:ea typeface="微软雅黑" pitchFamily="34" charset="-122"/>
              </a:rPr>
              <a:t>83</a:t>
            </a:r>
            <a:r>
              <a:rPr lang="zh-CN" altLang="en-US" sz="2800" dirty="0" smtClean="0">
                <a:latin typeface="微软雅黑" pitchFamily="34" charset="-122"/>
                <a:ea typeface="微软雅黑" pitchFamily="34" charset="-122"/>
              </a:rPr>
              <a:t>个国家</a:t>
            </a:r>
            <a:endParaRPr lang="en-US" altLang="zh-CN" sz="2800" dirty="0" smtClean="0">
              <a:latin typeface="微软雅黑" pitchFamily="34" charset="-122"/>
              <a:ea typeface="微软雅黑" pitchFamily="34" charset="-122"/>
            </a:endParaRPr>
          </a:p>
          <a:p>
            <a:pPr marL="266700" indent="-266700">
              <a:spcBef>
                <a:spcPts val="1200"/>
              </a:spcBef>
              <a:buClr>
                <a:schemeClr val="tx2"/>
              </a:buClr>
              <a:buFont typeface="Arial" pitchFamily="34" charset="0"/>
              <a:buChar char="•"/>
            </a:pPr>
            <a:r>
              <a:rPr lang="zh-CN" altLang="en-US" sz="2800" dirty="0" smtClean="0">
                <a:latin typeface="微软雅黑" pitchFamily="34" charset="-122"/>
                <a:ea typeface="微软雅黑" pitchFamily="34" charset="-122"/>
              </a:rPr>
              <a:t>在存储、备份、大数据、信息安全和虚拟化领域，市场</a:t>
            </a:r>
            <a:r>
              <a:rPr lang="zh-CN" altLang="en-US" sz="2800" b="1" dirty="0" smtClean="0">
                <a:solidFill>
                  <a:schemeClr val="tx2"/>
                </a:solidFill>
                <a:latin typeface="微软雅黑" pitchFamily="34" charset="-122"/>
                <a:ea typeface="微软雅黑" pitchFamily="34" charset="-122"/>
              </a:rPr>
              <a:t>第一</a:t>
            </a:r>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xmlns="" val="13512295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71"/>
          <p:cNvSpPr>
            <a:spLocks noGrp="1"/>
          </p:cNvSpPr>
          <p:nvPr>
            <p:ph type="title"/>
          </p:nvPr>
        </p:nvSpPr>
        <p:spPr/>
        <p:txBody>
          <a:bodyPr/>
          <a:lstStyle/>
          <a:p>
            <a:r>
              <a:rPr lang="en-US" altLang="zh-CN" dirty="0" smtClean="0">
                <a:latin typeface="微软雅黑" pitchFamily="34" charset="-122"/>
                <a:ea typeface="微软雅黑" pitchFamily="34" charset="-122"/>
              </a:rPr>
              <a:t>IT </a:t>
            </a:r>
            <a:r>
              <a:rPr lang="zh-CN" altLang="en-US" dirty="0" smtClean="0">
                <a:latin typeface="微软雅黑" pitchFamily="34" charset="-122"/>
                <a:ea typeface="微软雅黑" pitchFamily="34" charset="-122"/>
              </a:rPr>
              <a:t>颠覆性的趋势与机遇</a:t>
            </a:r>
            <a:endParaRPr lang="en-US" dirty="0">
              <a:latin typeface="微软雅黑" pitchFamily="34" charset="-122"/>
              <a:ea typeface="微软雅黑" pitchFamily="34" charset="-122"/>
            </a:endParaRPr>
          </a:p>
        </p:txBody>
      </p:sp>
      <p:grpSp>
        <p:nvGrpSpPr>
          <p:cNvPr id="2" name="Group 20"/>
          <p:cNvGrpSpPr/>
          <p:nvPr/>
        </p:nvGrpSpPr>
        <p:grpSpPr>
          <a:xfrm>
            <a:off x="-32" y="0"/>
            <a:ext cx="9144002" cy="3733799"/>
            <a:chOff x="-2" y="0"/>
            <a:chExt cx="9144002" cy="2800349"/>
          </a:xfrm>
        </p:grpSpPr>
        <p:pic>
          <p:nvPicPr>
            <p:cNvPr id="62" name="Picture 61"/>
            <p:cNvPicPr>
              <a:picLocks noChangeAspect="1"/>
            </p:cNvPicPr>
            <p:nvPr/>
          </p:nvPicPr>
          <p:blipFill rotWithShape="1">
            <a:blip r:embed="rId3" cstate="print">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a:ext>
              </a:extLst>
            </a:blip>
            <a:srcRect b="54212"/>
            <a:stretch/>
          </p:blipFill>
          <p:spPr>
            <a:xfrm>
              <a:off x="0" y="0"/>
              <a:ext cx="9144000" cy="2726621"/>
            </a:xfrm>
            <a:prstGeom prst="rect">
              <a:avLst/>
            </a:prstGeom>
          </p:spPr>
        </p:pic>
        <p:sp>
          <p:nvSpPr>
            <p:cNvPr id="63" name="Rectangle 62"/>
            <p:cNvSpPr/>
            <p:nvPr/>
          </p:nvSpPr>
          <p:spPr bwMode="gray">
            <a:xfrm rot="10800000">
              <a:off x="-2" y="0"/>
              <a:ext cx="9144001" cy="2800349"/>
            </a:xfrm>
            <a:prstGeom prst="rect">
              <a:avLst/>
            </a:prstGeom>
            <a:gradFill>
              <a:gsLst>
                <a:gs pos="4000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微软雅黑" pitchFamily="34" charset="-122"/>
                <a:ea typeface="微软雅黑" pitchFamily="34" charset="-122"/>
              </a:endParaRPr>
            </a:p>
          </p:txBody>
        </p:sp>
      </p:grpSp>
      <p:pic>
        <p:nvPicPr>
          <p:cNvPr id="3" name="Picture 2"/>
          <p:cNvPicPr>
            <a:picLocks noChangeAspect="1"/>
          </p:cNvPicPr>
          <p:nvPr/>
        </p:nvPicPr>
        <p:blipFill>
          <a:blip r:embed="rId5" cstate="print">
            <a:grayscl/>
          </a:blip>
          <a:stretch>
            <a:fillRect/>
          </a:stretch>
        </p:blipFill>
        <p:spPr>
          <a:xfrm>
            <a:off x="264127" y="1978152"/>
            <a:ext cx="2022231" cy="1752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pic>
        <p:nvPicPr>
          <p:cNvPr id="4" name="Picture 3"/>
          <p:cNvPicPr>
            <a:picLocks/>
          </p:cNvPicPr>
          <p:nvPr/>
        </p:nvPicPr>
        <p:blipFill>
          <a:blip r:embed="rId6" cstate="print">
            <a:grayscl/>
          </a:blip>
          <a:stretch>
            <a:fillRect/>
          </a:stretch>
        </p:blipFill>
        <p:spPr>
          <a:xfrm>
            <a:off x="2430666" y="1978152"/>
            <a:ext cx="2029968" cy="17556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pic>
        <p:nvPicPr>
          <p:cNvPr id="9" name="Picture 8"/>
          <p:cNvPicPr>
            <a:picLocks/>
          </p:cNvPicPr>
          <p:nvPr/>
        </p:nvPicPr>
        <p:blipFill>
          <a:blip r:embed="rId7" cstate="print">
            <a:grayscl/>
          </a:blip>
          <a:stretch>
            <a:fillRect/>
          </a:stretch>
        </p:blipFill>
        <p:spPr>
          <a:xfrm>
            <a:off x="4604945" y="1978152"/>
            <a:ext cx="2029968" cy="17556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pic>
        <p:nvPicPr>
          <p:cNvPr id="15" name="Picture 14"/>
          <p:cNvPicPr>
            <a:picLocks/>
          </p:cNvPicPr>
          <p:nvPr/>
        </p:nvPicPr>
        <p:blipFill>
          <a:blip r:embed="rId8" cstate="print">
            <a:grayscl/>
          </a:blip>
          <a:stretch>
            <a:fillRect/>
          </a:stretch>
        </p:blipFill>
        <p:spPr>
          <a:xfrm>
            <a:off x="6779224" y="1978152"/>
            <a:ext cx="2029968" cy="1719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grpSp>
        <p:nvGrpSpPr>
          <p:cNvPr id="5" name="Group 19"/>
          <p:cNvGrpSpPr/>
          <p:nvPr/>
        </p:nvGrpSpPr>
        <p:grpSpPr>
          <a:xfrm>
            <a:off x="149827" y="3335816"/>
            <a:ext cx="8543549" cy="2611969"/>
            <a:chOff x="149824" y="2501860"/>
            <a:chExt cx="8543549" cy="1958977"/>
          </a:xfrm>
        </p:grpSpPr>
        <p:pic>
          <p:nvPicPr>
            <p:cNvPr id="49" name="Picture 48" descr="pillar.gif"/>
            <p:cNvPicPr>
              <a:picLocks noChangeAspect="1"/>
            </p:cNvPicPr>
            <p:nvPr/>
          </p:nvPicPr>
          <p:blipFill rotWithShape="1">
            <a:blip r:embed="rId9" cstate="print">
              <a:extLst>
                <a:ext uri="{28A0092B-C50C-407E-A947-70E740481C1C}">
                  <a14:useLocalDpi xmlns="" xmlns:a14="http://schemas.microsoft.com/office/drawing/2010/main" val="0"/>
                </a:ext>
              </a:extLst>
            </a:blip>
            <a:srcRect t="-2" b="30615"/>
            <a:stretch/>
          </p:blipFill>
          <p:spPr>
            <a:xfrm>
              <a:off x="2387600" y="2519624"/>
              <a:ext cx="2037330" cy="1941213"/>
            </a:xfrm>
            <a:prstGeom prst="rect">
              <a:avLst/>
            </a:prstGeom>
          </p:spPr>
        </p:pic>
        <p:pic>
          <p:nvPicPr>
            <p:cNvPr id="64" name="Picture 63" descr="pillar.gif"/>
            <p:cNvPicPr>
              <a:picLocks noChangeAspect="1"/>
            </p:cNvPicPr>
            <p:nvPr/>
          </p:nvPicPr>
          <p:blipFill rotWithShape="1">
            <a:blip r:embed="rId9" cstate="print">
              <a:extLst>
                <a:ext uri="{28A0092B-C50C-407E-A947-70E740481C1C}">
                  <a14:useLocalDpi xmlns="" xmlns:a14="http://schemas.microsoft.com/office/drawing/2010/main" val="0"/>
                </a:ext>
              </a:extLst>
            </a:blip>
            <a:srcRect t="-2" b="30615"/>
            <a:stretch/>
          </p:blipFill>
          <p:spPr>
            <a:xfrm>
              <a:off x="4493224" y="2519624"/>
              <a:ext cx="2037330" cy="1941213"/>
            </a:xfrm>
            <a:prstGeom prst="rect">
              <a:avLst/>
            </a:prstGeom>
          </p:spPr>
        </p:pic>
        <p:pic>
          <p:nvPicPr>
            <p:cNvPr id="65" name="Picture 64" descr="pillar.gif"/>
            <p:cNvPicPr>
              <a:picLocks noChangeAspect="1"/>
            </p:cNvPicPr>
            <p:nvPr/>
          </p:nvPicPr>
          <p:blipFill rotWithShape="1">
            <a:blip r:embed="rId9" cstate="print">
              <a:extLst>
                <a:ext uri="{28A0092B-C50C-407E-A947-70E740481C1C}">
                  <a14:useLocalDpi xmlns="" xmlns:a14="http://schemas.microsoft.com/office/drawing/2010/main" val="0"/>
                </a:ext>
              </a:extLst>
            </a:blip>
            <a:srcRect t="-2" b="30615"/>
            <a:stretch/>
          </p:blipFill>
          <p:spPr>
            <a:xfrm>
              <a:off x="6656043" y="2501860"/>
              <a:ext cx="2037330" cy="1941213"/>
            </a:xfrm>
            <a:prstGeom prst="rect">
              <a:avLst/>
            </a:prstGeom>
          </p:spPr>
        </p:pic>
        <p:pic>
          <p:nvPicPr>
            <p:cNvPr id="66" name="Picture 65" descr="pillar.gif"/>
            <p:cNvPicPr>
              <a:picLocks noChangeAspect="1"/>
            </p:cNvPicPr>
            <p:nvPr/>
          </p:nvPicPr>
          <p:blipFill rotWithShape="1">
            <a:blip r:embed="rId9" cstate="print">
              <a:extLst>
                <a:ext uri="{28A0092B-C50C-407E-A947-70E740481C1C}">
                  <a14:useLocalDpi xmlns="" xmlns:a14="http://schemas.microsoft.com/office/drawing/2010/main" val="0"/>
                </a:ext>
              </a:extLst>
            </a:blip>
            <a:srcRect t="-2" b="30615"/>
            <a:stretch/>
          </p:blipFill>
          <p:spPr>
            <a:xfrm>
              <a:off x="149824" y="2519624"/>
              <a:ext cx="2037330" cy="1941213"/>
            </a:xfrm>
            <a:prstGeom prst="rect">
              <a:avLst/>
            </a:prstGeom>
          </p:spPr>
        </p:pic>
      </p:grpSp>
      <p:sp>
        <p:nvSpPr>
          <p:cNvPr id="24" name="TextBox 23"/>
          <p:cNvSpPr txBox="1"/>
          <p:nvPr/>
        </p:nvSpPr>
        <p:spPr>
          <a:xfrm>
            <a:off x="342903" y="1512173"/>
            <a:ext cx="1943099" cy="523220"/>
          </a:xfrm>
          <a:prstGeom prst="rect">
            <a:avLst/>
          </a:prstGeom>
          <a:noFill/>
        </p:spPr>
        <p:txBody>
          <a:bodyPr wrap="square" rtlCol="0">
            <a:spAutoFit/>
          </a:bodyPr>
          <a:lstStyle/>
          <a:p>
            <a:pPr algn="ctr"/>
            <a:r>
              <a:rPr lang="zh-CN" altLang="en-US" sz="2800" dirty="0" smtClean="0">
                <a:solidFill>
                  <a:srgbClr val="3892D0"/>
                </a:solidFill>
                <a:effectLst>
                  <a:glow rad="101600">
                    <a:srgbClr val="FFFFFF">
                      <a:alpha val="75000"/>
                    </a:srgbClr>
                  </a:glow>
                </a:effectLst>
                <a:latin typeface="微软雅黑" pitchFamily="34" charset="-122"/>
                <a:ea typeface="微软雅黑" pitchFamily="34" charset="-122"/>
              </a:rPr>
              <a:t>移动</a:t>
            </a:r>
            <a:endParaRPr lang="en-US" sz="2800" dirty="0" smtClean="0">
              <a:solidFill>
                <a:srgbClr val="3892D0"/>
              </a:solidFill>
              <a:effectLst>
                <a:glow rad="101600">
                  <a:srgbClr val="FFFFFF">
                    <a:alpha val="75000"/>
                  </a:srgbClr>
                </a:glow>
              </a:effectLst>
              <a:latin typeface="微软雅黑" pitchFamily="34" charset="-122"/>
              <a:ea typeface="微软雅黑" pitchFamily="34" charset="-122"/>
            </a:endParaRPr>
          </a:p>
        </p:txBody>
      </p:sp>
      <p:sp>
        <p:nvSpPr>
          <p:cNvPr id="67" name="TextBox 66"/>
          <p:cNvSpPr txBox="1"/>
          <p:nvPr/>
        </p:nvSpPr>
        <p:spPr>
          <a:xfrm>
            <a:off x="2514603" y="1512173"/>
            <a:ext cx="1943099" cy="523220"/>
          </a:xfrm>
          <a:prstGeom prst="rect">
            <a:avLst/>
          </a:prstGeom>
          <a:noFill/>
        </p:spPr>
        <p:txBody>
          <a:bodyPr wrap="square" rtlCol="0">
            <a:spAutoFit/>
          </a:bodyPr>
          <a:lstStyle/>
          <a:p>
            <a:pPr algn="ctr"/>
            <a:r>
              <a:rPr lang="zh-CN" altLang="en-US" sz="2800" dirty="0" smtClean="0">
                <a:solidFill>
                  <a:srgbClr val="3892D0"/>
                </a:solidFill>
                <a:effectLst>
                  <a:glow rad="101600">
                    <a:srgbClr val="FFFFFF">
                      <a:alpha val="75000"/>
                    </a:srgbClr>
                  </a:glow>
                </a:effectLst>
                <a:latin typeface="微软雅黑" pitchFamily="34" charset="-122"/>
                <a:ea typeface="微软雅黑" pitchFamily="34" charset="-122"/>
              </a:rPr>
              <a:t>云计算</a:t>
            </a:r>
            <a:endParaRPr lang="en-US" sz="2800" dirty="0" smtClean="0">
              <a:solidFill>
                <a:srgbClr val="3892D0"/>
              </a:solidFill>
              <a:effectLst>
                <a:glow rad="101600">
                  <a:srgbClr val="FFFFFF">
                    <a:alpha val="75000"/>
                  </a:srgbClr>
                </a:glow>
              </a:effectLst>
              <a:latin typeface="微软雅黑" pitchFamily="34" charset="-122"/>
              <a:ea typeface="微软雅黑" pitchFamily="34" charset="-122"/>
            </a:endParaRPr>
          </a:p>
        </p:txBody>
      </p:sp>
      <p:sp>
        <p:nvSpPr>
          <p:cNvPr id="68" name="TextBox 67"/>
          <p:cNvSpPr txBox="1"/>
          <p:nvPr/>
        </p:nvSpPr>
        <p:spPr>
          <a:xfrm>
            <a:off x="4686303" y="1512173"/>
            <a:ext cx="1943099" cy="523220"/>
          </a:xfrm>
          <a:prstGeom prst="rect">
            <a:avLst/>
          </a:prstGeom>
          <a:noFill/>
        </p:spPr>
        <p:txBody>
          <a:bodyPr wrap="square" rtlCol="0">
            <a:spAutoFit/>
          </a:bodyPr>
          <a:lstStyle/>
          <a:p>
            <a:pPr algn="ctr"/>
            <a:r>
              <a:rPr lang="zh-CN" altLang="en-US" sz="2800" dirty="0" smtClean="0">
                <a:solidFill>
                  <a:srgbClr val="3892D0"/>
                </a:solidFill>
                <a:effectLst>
                  <a:glow rad="101600">
                    <a:srgbClr val="FFFFFF">
                      <a:alpha val="75000"/>
                    </a:srgbClr>
                  </a:glow>
                </a:effectLst>
                <a:latin typeface="微软雅黑" pitchFamily="34" charset="-122"/>
                <a:ea typeface="微软雅黑" pitchFamily="34" charset="-122"/>
              </a:rPr>
              <a:t>大数据</a:t>
            </a:r>
            <a:endParaRPr lang="en-US" sz="2800" dirty="0" smtClean="0">
              <a:solidFill>
                <a:srgbClr val="3892D0"/>
              </a:solidFill>
              <a:effectLst>
                <a:glow rad="101600">
                  <a:srgbClr val="FFFFFF">
                    <a:alpha val="75000"/>
                  </a:srgbClr>
                </a:glow>
              </a:effectLst>
              <a:latin typeface="微软雅黑" pitchFamily="34" charset="-122"/>
              <a:ea typeface="微软雅黑" pitchFamily="34" charset="-122"/>
            </a:endParaRPr>
          </a:p>
        </p:txBody>
      </p:sp>
      <p:sp>
        <p:nvSpPr>
          <p:cNvPr id="69" name="TextBox 68"/>
          <p:cNvSpPr txBox="1"/>
          <p:nvPr/>
        </p:nvSpPr>
        <p:spPr>
          <a:xfrm>
            <a:off x="6858003" y="1512173"/>
            <a:ext cx="1943099" cy="523220"/>
          </a:xfrm>
          <a:prstGeom prst="rect">
            <a:avLst/>
          </a:prstGeom>
          <a:noFill/>
        </p:spPr>
        <p:txBody>
          <a:bodyPr wrap="square" rtlCol="0">
            <a:spAutoFit/>
          </a:bodyPr>
          <a:lstStyle/>
          <a:p>
            <a:pPr algn="ctr"/>
            <a:r>
              <a:rPr lang="zh-CN" altLang="en-US" sz="2800" dirty="0" smtClean="0">
                <a:solidFill>
                  <a:srgbClr val="3892D0"/>
                </a:solidFill>
                <a:effectLst>
                  <a:glow rad="101600">
                    <a:srgbClr val="FFFFFF">
                      <a:alpha val="75000"/>
                    </a:srgbClr>
                  </a:glow>
                </a:effectLst>
                <a:latin typeface="微软雅黑" pitchFamily="34" charset="-122"/>
                <a:ea typeface="微软雅黑" pitchFamily="34" charset="-122"/>
              </a:rPr>
              <a:t>社交</a:t>
            </a:r>
            <a:endParaRPr lang="en-US" sz="2800" dirty="0" smtClean="0">
              <a:solidFill>
                <a:srgbClr val="3892D0"/>
              </a:solidFill>
              <a:effectLst>
                <a:glow rad="101600">
                  <a:srgbClr val="FFFFFF">
                    <a:alpha val="75000"/>
                  </a:srgbClr>
                </a:glow>
              </a:effectLst>
              <a:latin typeface="微软雅黑" pitchFamily="34" charset="-122"/>
              <a:ea typeface="微软雅黑" pitchFamily="34" charset="-122"/>
            </a:endParaRPr>
          </a:p>
        </p:txBody>
      </p:sp>
      <p:sp>
        <p:nvSpPr>
          <p:cNvPr id="71" name="Rectangle 70"/>
          <p:cNvSpPr/>
          <p:nvPr/>
        </p:nvSpPr>
        <p:spPr>
          <a:xfrm flipV="1">
            <a:off x="0" y="5105401"/>
            <a:ext cx="9144000" cy="1061049"/>
          </a:xfrm>
          <a:prstGeom prst="rect">
            <a:avLst/>
          </a:prstGeom>
          <a:gradFill flip="none" rotWithShape="1">
            <a:gsLst>
              <a:gs pos="0">
                <a:schemeClr val="bg1">
                  <a:lumMod val="75000"/>
                </a:schemeClr>
              </a:gs>
              <a:gs pos="100000">
                <a:srgbClr val="FFFFFF"/>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微软雅黑" pitchFamily="34" charset="-122"/>
              <a:ea typeface="微软雅黑" pitchFamily="34" charset="-122"/>
            </a:endParaRPr>
          </a:p>
        </p:txBody>
      </p:sp>
      <p:sp>
        <p:nvSpPr>
          <p:cNvPr id="73" name="TextBox 72"/>
          <p:cNvSpPr txBox="1"/>
          <p:nvPr/>
        </p:nvSpPr>
        <p:spPr>
          <a:xfrm>
            <a:off x="0" y="4560018"/>
            <a:ext cx="9144000" cy="1323439"/>
          </a:xfrm>
          <a:prstGeom prst="rect">
            <a:avLst/>
          </a:prstGeom>
          <a:noFill/>
        </p:spPr>
        <p:txBody>
          <a:bodyPr wrap="square" rtlCol="0">
            <a:spAutoFit/>
          </a:bodyPr>
          <a:lstStyle/>
          <a:p>
            <a:pPr algn="ctr"/>
            <a:r>
              <a:rPr lang="zh-CN" altLang="en-US" sz="8000" dirty="0" smtClean="0">
                <a:solidFill>
                  <a:srgbClr val="FFFFFF">
                    <a:lumMod val="50000"/>
                  </a:srgbClr>
                </a:solidFill>
                <a:effectLst>
                  <a:glow rad="101600">
                    <a:srgbClr val="FFFFFF">
                      <a:alpha val="75000"/>
                    </a:srgbClr>
                  </a:glow>
                </a:effectLst>
                <a:latin typeface="微软雅黑" pitchFamily="34" charset="-122"/>
                <a:ea typeface="微软雅黑" pitchFamily="34" charset="-122"/>
                <a:cs typeface="Impact"/>
              </a:rPr>
              <a:t>可信</a:t>
            </a:r>
            <a:endParaRPr lang="en-US" sz="8000" dirty="0" smtClean="0">
              <a:solidFill>
                <a:srgbClr val="FFFFFF">
                  <a:lumMod val="50000"/>
                </a:srgbClr>
              </a:solidFill>
              <a:effectLst>
                <a:glow rad="101600">
                  <a:srgbClr val="FFFFFF">
                    <a:alpha val="75000"/>
                  </a:srgbClr>
                </a:glow>
              </a:effectLst>
              <a:latin typeface="微软雅黑" pitchFamily="34" charset="-122"/>
              <a:ea typeface="微软雅黑" pitchFamily="34" charset="-122"/>
              <a:cs typeface="Impact"/>
            </a:endParaRPr>
          </a:p>
        </p:txBody>
      </p:sp>
    </p:spTree>
    <p:extLst>
      <p:ext uri="{BB962C8B-B14F-4D97-AF65-F5344CB8AC3E}">
        <p14:creationId xmlns="" xmlns:p14="http://schemas.microsoft.com/office/powerpoint/2010/main" val="2446972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2" y="0"/>
            <a:ext cx="9144002" cy="3733799"/>
            <a:chOff x="-2" y="0"/>
            <a:chExt cx="9144002" cy="2800349"/>
          </a:xfrm>
        </p:grpSpPr>
        <p:pic>
          <p:nvPicPr>
            <p:cNvPr id="62" name="Picture 61"/>
            <p:cNvPicPr>
              <a:picLocks noChangeAspect="1"/>
            </p:cNvPicPr>
            <p:nvPr/>
          </p:nvPicPr>
          <p:blipFill rotWithShape="1">
            <a:blip r:embed="rId3" cstate="print">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a:ext>
              </a:extLst>
            </a:blip>
            <a:srcRect b="54212"/>
            <a:stretch/>
          </p:blipFill>
          <p:spPr>
            <a:xfrm>
              <a:off x="0" y="0"/>
              <a:ext cx="9144000" cy="2726621"/>
            </a:xfrm>
            <a:prstGeom prst="rect">
              <a:avLst/>
            </a:prstGeom>
          </p:spPr>
        </p:pic>
        <p:sp>
          <p:nvSpPr>
            <p:cNvPr id="63" name="Rectangle 62"/>
            <p:cNvSpPr/>
            <p:nvPr/>
          </p:nvSpPr>
          <p:spPr bwMode="gray">
            <a:xfrm rot="10800000">
              <a:off x="-2" y="0"/>
              <a:ext cx="9144001" cy="2800349"/>
            </a:xfrm>
            <a:prstGeom prst="rect">
              <a:avLst/>
            </a:prstGeom>
            <a:gradFill>
              <a:gsLst>
                <a:gs pos="4000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solidFill>
                  <a:srgbClr val="FFFFFF"/>
                </a:solidFill>
                <a:latin typeface="微软雅黑" pitchFamily="34" charset="-122"/>
                <a:ea typeface="微软雅黑" pitchFamily="34" charset="-122"/>
              </a:endParaRPr>
            </a:p>
          </p:txBody>
        </p:sp>
      </p:grpSp>
      <p:pic>
        <p:nvPicPr>
          <p:cNvPr id="3" name="Picture 2"/>
          <p:cNvPicPr>
            <a:picLocks noChangeAspect="1"/>
          </p:cNvPicPr>
          <p:nvPr/>
        </p:nvPicPr>
        <p:blipFill>
          <a:blip r:embed="rId5" cstate="print">
            <a:grayscl/>
          </a:blip>
          <a:stretch>
            <a:fillRect/>
          </a:stretch>
        </p:blipFill>
        <p:spPr>
          <a:xfrm>
            <a:off x="264126" y="1978152"/>
            <a:ext cx="2022231" cy="1752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pic>
        <p:nvPicPr>
          <p:cNvPr id="4" name="Picture 3"/>
          <p:cNvPicPr>
            <a:picLocks/>
          </p:cNvPicPr>
          <p:nvPr/>
        </p:nvPicPr>
        <p:blipFill>
          <a:blip r:embed="rId6" cstate="print">
            <a:grayscl/>
          </a:blip>
          <a:stretch>
            <a:fillRect/>
          </a:stretch>
        </p:blipFill>
        <p:spPr>
          <a:xfrm>
            <a:off x="2430666" y="1978152"/>
            <a:ext cx="2029968" cy="17556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pic>
        <p:nvPicPr>
          <p:cNvPr id="9" name="Picture 8"/>
          <p:cNvPicPr>
            <a:picLocks/>
          </p:cNvPicPr>
          <p:nvPr/>
        </p:nvPicPr>
        <p:blipFill>
          <a:blip r:embed="rId7" cstate="print">
            <a:grayscl/>
          </a:blip>
          <a:stretch>
            <a:fillRect/>
          </a:stretch>
        </p:blipFill>
        <p:spPr>
          <a:xfrm>
            <a:off x="4604945" y="1978152"/>
            <a:ext cx="2029968" cy="17556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pic>
        <p:nvPicPr>
          <p:cNvPr id="15" name="Picture 14"/>
          <p:cNvPicPr>
            <a:picLocks/>
          </p:cNvPicPr>
          <p:nvPr/>
        </p:nvPicPr>
        <p:blipFill>
          <a:blip r:embed="rId8" cstate="print">
            <a:grayscl/>
          </a:blip>
          <a:stretch>
            <a:fillRect/>
          </a:stretch>
        </p:blipFill>
        <p:spPr>
          <a:xfrm>
            <a:off x="6779224" y="1978152"/>
            <a:ext cx="2029968" cy="1719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grpSp>
        <p:nvGrpSpPr>
          <p:cNvPr id="5" name="Group 19"/>
          <p:cNvGrpSpPr/>
          <p:nvPr/>
        </p:nvGrpSpPr>
        <p:grpSpPr>
          <a:xfrm>
            <a:off x="149827" y="3335816"/>
            <a:ext cx="8543549" cy="2611969"/>
            <a:chOff x="149824" y="2501860"/>
            <a:chExt cx="8543549" cy="1958977"/>
          </a:xfrm>
        </p:grpSpPr>
        <p:pic>
          <p:nvPicPr>
            <p:cNvPr id="49" name="Picture 48" descr="pillar.gif"/>
            <p:cNvPicPr>
              <a:picLocks noChangeAspect="1"/>
            </p:cNvPicPr>
            <p:nvPr/>
          </p:nvPicPr>
          <p:blipFill rotWithShape="1">
            <a:blip r:embed="rId9" cstate="print">
              <a:extLst>
                <a:ext uri="{28A0092B-C50C-407E-A947-70E740481C1C}">
                  <a14:useLocalDpi xmlns="" xmlns:a14="http://schemas.microsoft.com/office/drawing/2010/main" val="0"/>
                </a:ext>
              </a:extLst>
            </a:blip>
            <a:srcRect t="-2" b="30615"/>
            <a:stretch/>
          </p:blipFill>
          <p:spPr>
            <a:xfrm>
              <a:off x="2387600" y="2519624"/>
              <a:ext cx="2037330" cy="1941213"/>
            </a:xfrm>
            <a:prstGeom prst="rect">
              <a:avLst/>
            </a:prstGeom>
          </p:spPr>
        </p:pic>
        <p:pic>
          <p:nvPicPr>
            <p:cNvPr id="64" name="Picture 63" descr="pillar.gif"/>
            <p:cNvPicPr>
              <a:picLocks noChangeAspect="1"/>
            </p:cNvPicPr>
            <p:nvPr/>
          </p:nvPicPr>
          <p:blipFill rotWithShape="1">
            <a:blip r:embed="rId9" cstate="print">
              <a:extLst>
                <a:ext uri="{28A0092B-C50C-407E-A947-70E740481C1C}">
                  <a14:useLocalDpi xmlns="" xmlns:a14="http://schemas.microsoft.com/office/drawing/2010/main" val="0"/>
                </a:ext>
              </a:extLst>
            </a:blip>
            <a:srcRect t="-2" b="30615"/>
            <a:stretch/>
          </p:blipFill>
          <p:spPr>
            <a:xfrm>
              <a:off x="4493224" y="2519624"/>
              <a:ext cx="2037330" cy="1941213"/>
            </a:xfrm>
            <a:prstGeom prst="rect">
              <a:avLst/>
            </a:prstGeom>
          </p:spPr>
        </p:pic>
        <p:pic>
          <p:nvPicPr>
            <p:cNvPr id="65" name="Picture 64" descr="pillar.gif"/>
            <p:cNvPicPr>
              <a:picLocks noChangeAspect="1"/>
            </p:cNvPicPr>
            <p:nvPr/>
          </p:nvPicPr>
          <p:blipFill rotWithShape="1">
            <a:blip r:embed="rId9" cstate="print">
              <a:extLst>
                <a:ext uri="{28A0092B-C50C-407E-A947-70E740481C1C}">
                  <a14:useLocalDpi xmlns="" xmlns:a14="http://schemas.microsoft.com/office/drawing/2010/main" val="0"/>
                </a:ext>
              </a:extLst>
            </a:blip>
            <a:srcRect t="-2" b="30615"/>
            <a:stretch/>
          </p:blipFill>
          <p:spPr>
            <a:xfrm>
              <a:off x="6656043" y="2501860"/>
              <a:ext cx="2037330" cy="1941213"/>
            </a:xfrm>
            <a:prstGeom prst="rect">
              <a:avLst/>
            </a:prstGeom>
          </p:spPr>
        </p:pic>
        <p:pic>
          <p:nvPicPr>
            <p:cNvPr id="66" name="Picture 65" descr="pillar.gif"/>
            <p:cNvPicPr>
              <a:picLocks noChangeAspect="1"/>
            </p:cNvPicPr>
            <p:nvPr/>
          </p:nvPicPr>
          <p:blipFill rotWithShape="1">
            <a:blip r:embed="rId9" cstate="print">
              <a:extLst>
                <a:ext uri="{28A0092B-C50C-407E-A947-70E740481C1C}">
                  <a14:useLocalDpi xmlns="" xmlns:a14="http://schemas.microsoft.com/office/drawing/2010/main" val="0"/>
                </a:ext>
              </a:extLst>
            </a:blip>
            <a:srcRect t="-2" b="30615"/>
            <a:stretch/>
          </p:blipFill>
          <p:spPr>
            <a:xfrm>
              <a:off x="149824" y="2519624"/>
              <a:ext cx="2037330" cy="1941213"/>
            </a:xfrm>
            <a:prstGeom prst="rect">
              <a:avLst/>
            </a:prstGeom>
          </p:spPr>
        </p:pic>
      </p:grpSp>
      <p:sp>
        <p:nvSpPr>
          <p:cNvPr id="24" name="TextBox 23"/>
          <p:cNvSpPr txBox="1"/>
          <p:nvPr/>
        </p:nvSpPr>
        <p:spPr>
          <a:xfrm>
            <a:off x="342902" y="1512173"/>
            <a:ext cx="1943099" cy="523220"/>
          </a:xfrm>
          <a:prstGeom prst="rect">
            <a:avLst/>
          </a:prstGeom>
          <a:noFill/>
        </p:spPr>
        <p:txBody>
          <a:bodyPr wrap="square" rtlCol="0">
            <a:spAutoFit/>
          </a:bodyPr>
          <a:lstStyle/>
          <a:p>
            <a:pPr algn="ctr"/>
            <a:r>
              <a:rPr lang="zh-CN" altLang="en-US" sz="2800" dirty="0" smtClean="0">
                <a:solidFill>
                  <a:srgbClr val="3892D0"/>
                </a:solidFill>
                <a:effectLst>
                  <a:glow rad="101600">
                    <a:srgbClr val="FFFFFF">
                      <a:alpha val="75000"/>
                    </a:srgbClr>
                  </a:glow>
                </a:effectLst>
                <a:latin typeface="微软雅黑" pitchFamily="34" charset="-122"/>
                <a:ea typeface="微软雅黑" pitchFamily="34" charset="-122"/>
              </a:rPr>
              <a:t>移动</a:t>
            </a:r>
            <a:endParaRPr lang="en-US" sz="2800" dirty="0" smtClean="0">
              <a:solidFill>
                <a:srgbClr val="3892D0"/>
              </a:solidFill>
              <a:effectLst>
                <a:glow rad="101600">
                  <a:srgbClr val="FFFFFF">
                    <a:alpha val="75000"/>
                  </a:srgbClr>
                </a:glow>
              </a:effectLst>
              <a:latin typeface="微软雅黑" pitchFamily="34" charset="-122"/>
              <a:ea typeface="微软雅黑" pitchFamily="34" charset="-122"/>
            </a:endParaRPr>
          </a:p>
        </p:txBody>
      </p:sp>
      <p:sp>
        <p:nvSpPr>
          <p:cNvPr id="67" name="TextBox 66"/>
          <p:cNvSpPr txBox="1"/>
          <p:nvPr/>
        </p:nvSpPr>
        <p:spPr>
          <a:xfrm>
            <a:off x="2514603" y="1512173"/>
            <a:ext cx="1943099" cy="523220"/>
          </a:xfrm>
          <a:prstGeom prst="rect">
            <a:avLst/>
          </a:prstGeom>
          <a:noFill/>
        </p:spPr>
        <p:txBody>
          <a:bodyPr wrap="square" rtlCol="0">
            <a:spAutoFit/>
          </a:bodyPr>
          <a:lstStyle/>
          <a:p>
            <a:pPr algn="ctr"/>
            <a:r>
              <a:rPr lang="zh-CN" altLang="en-US" sz="2800" dirty="0" smtClean="0">
                <a:solidFill>
                  <a:srgbClr val="3892D0"/>
                </a:solidFill>
                <a:effectLst>
                  <a:glow rad="101600">
                    <a:srgbClr val="FFFFFF">
                      <a:alpha val="75000"/>
                    </a:srgbClr>
                  </a:glow>
                </a:effectLst>
                <a:latin typeface="微软雅黑" pitchFamily="34" charset="-122"/>
                <a:ea typeface="微软雅黑" pitchFamily="34" charset="-122"/>
              </a:rPr>
              <a:t>云计算</a:t>
            </a:r>
            <a:endParaRPr lang="en-US" sz="2800" dirty="0" smtClean="0">
              <a:solidFill>
                <a:srgbClr val="3892D0"/>
              </a:solidFill>
              <a:effectLst>
                <a:glow rad="101600">
                  <a:srgbClr val="FFFFFF">
                    <a:alpha val="75000"/>
                  </a:srgbClr>
                </a:glow>
              </a:effectLst>
              <a:latin typeface="微软雅黑" pitchFamily="34" charset="-122"/>
              <a:ea typeface="微软雅黑" pitchFamily="34" charset="-122"/>
            </a:endParaRPr>
          </a:p>
        </p:txBody>
      </p:sp>
      <p:sp>
        <p:nvSpPr>
          <p:cNvPr id="68" name="TextBox 67"/>
          <p:cNvSpPr txBox="1"/>
          <p:nvPr/>
        </p:nvSpPr>
        <p:spPr>
          <a:xfrm>
            <a:off x="4686303" y="1512173"/>
            <a:ext cx="1943099" cy="523220"/>
          </a:xfrm>
          <a:prstGeom prst="rect">
            <a:avLst/>
          </a:prstGeom>
          <a:noFill/>
        </p:spPr>
        <p:txBody>
          <a:bodyPr wrap="square" rtlCol="0">
            <a:spAutoFit/>
          </a:bodyPr>
          <a:lstStyle/>
          <a:p>
            <a:pPr algn="ctr"/>
            <a:r>
              <a:rPr lang="zh-CN" altLang="en-US" sz="2800" dirty="0" smtClean="0">
                <a:solidFill>
                  <a:srgbClr val="3892D0"/>
                </a:solidFill>
                <a:effectLst>
                  <a:glow rad="101600">
                    <a:srgbClr val="FFFFFF">
                      <a:alpha val="75000"/>
                    </a:srgbClr>
                  </a:glow>
                </a:effectLst>
                <a:latin typeface="微软雅黑" pitchFamily="34" charset="-122"/>
                <a:ea typeface="微软雅黑" pitchFamily="34" charset="-122"/>
              </a:rPr>
              <a:t>大数据</a:t>
            </a:r>
            <a:endParaRPr lang="en-US" sz="2800" dirty="0" smtClean="0">
              <a:solidFill>
                <a:srgbClr val="3892D0"/>
              </a:solidFill>
              <a:effectLst>
                <a:glow rad="101600">
                  <a:srgbClr val="FFFFFF">
                    <a:alpha val="75000"/>
                  </a:srgbClr>
                </a:glow>
              </a:effectLst>
              <a:latin typeface="微软雅黑" pitchFamily="34" charset="-122"/>
              <a:ea typeface="微软雅黑" pitchFamily="34" charset="-122"/>
            </a:endParaRPr>
          </a:p>
        </p:txBody>
      </p:sp>
      <p:sp>
        <p:nvSpPr>
          <p:cNvPr id="69" name="TextBox 68"/>
          <p:cNvSpPr txBox="1"/>
          <p:nvPr/>
        </p:nvSpPr>
        <p:spPr>
          <a:xfrm>
            <a:off x="6858003" y="1512173"/>
            <a:ext cx="1943099" cy="523220"/>
          </a:xfrm>
          <a:prstGeom prst="rect">
            <a:avLst/>
          </a:prstGeom>
          <a:noFill/>
        </p:spPr>
        <p:txBody>
          <a:bodyPr wrap="square" rtlCol="0">
            <a:spAutoFit/>
          </a:bodyPr>
          <a:lstStyle/>
          <a:p>
            <a:pPr algn="ctr"/>
            <a:r>
              <a:rPr lang="zh-CN" altLang="en-US" sz="2800" dirty="0" smtClean="0">
                <a:solidFill>
                  <a:srgbClr val="3892D0"/>
                </a:solidFill>
                <a:effectLst>
                  <a:glow rad="101600">
                    <a:srgbClr val="FFFFFF">
                      <a:alpha val="75000"/>
                    </a:srgbClr>
                  </a:glow>
                </a:effectLst>
                <a:latin typeface="微软雅黑" pitchFamily="34" charset="-122"/>
                <a:ea typeface="微软雅黑" pitchFamily="34" charset="-122"/>
              </a:rPr>
              <a:t>社交</a:t>
            </a:r>
            <a:endParaRPr lang="en-US" sz="2800" dirty="0" smtClean="0">
              <a:solidFill>
                <a:srgbClr val="3892D0"/>
              </a:solidFill>
              <a:effectLst>
                <a:glow rad="101600">
                  <a:srgbClr val="FFFFFF">
                    <a:alpha val="75000"/>
                  </a:srgbClr>
                </a:glow>
              </a:effectLst>
              <a:latin typeface="微软雅黑" pitchFamily="34" charset="-122"/>
              <a:ea typeface="微软雅黑" pitchFamily="34" charset="-122"/>
            </a:endParaRPr>
          </a:p>
        </p:txBody>
      </p:sp>
      <p:sp>
        <p:nvSpPr>
          <p:cNvPr id="71" name="Rectangle 70"/>
          <p:cNvSpPr/>
          <p:nvPr/>
        </p:nvSpPr>
        <p:spPr>
          <a:xfrm flipV="1">
            <a:off x="0" y="5105401"/>
            <a:ext cx="9144000" cy="1061049"/>
          </a:xfrm>
          <a:prstGeom prst="rect">
            <a:avLst/>
          </a:prstGeom>
          <a:gradFill flip="none" rotWithShape="1">
            <a:gsLst>
              <a:gs pos="0">
                <a:schemeClr val="bg1">
                  <a:lumMod val="75000"/>
                </a:schemeClr>
              </a:gs>
              <a:gs pos="100000">
                <a:srgbClr val="FFFFFF"/>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微软雅黑" pitchFamily="34" charset="-122"/>
              <a:ea typeface="微软雅黑" pitchFamily="34" charset="-122"/>
            </a:endParaRPr>
          </a:p>
        </p:txBody>
      </p:sp>
      <p:sp>
        <p:nvSpPr>
          <p:cNvPr id="73" name="TextBox 72"/>
          <p:cNvSpPr txBox="1"/>
          <p:nvPr/>
        </p:nvSpPr>
        <p:spPr>
          <a:xfrm>
            <a:off x="0" y="4560018"/>
            <a:ext cx="9144000" cy="1323439"/>
          </a:xfrm>
          <a:prstGeom prst="rect">
            <a:avLst/>
          </a:prstGeom>
          <a:noFill/>
        </p:spPr>
        <p:txBody>
          <a:bodyPr wrap="square" rtlCol="0">
            <a:spAutoFit/>
          </a:bodyPr>
          <a:lstStyle/>
          <a:p>
            <a:pPr algn="ctr"/>
            <a:r>
              <a:rPr lang="zh-CN" altLang="en-US" sz="8000" dirty="0" smtClean="0">
                <a:solidFill>
                  <a:srgbClr val="FFFFFF">
                    <a:lumMod val="50000"/>
                  </a:srgbClr>
                </a:solidFill>
                <a:effectLst>
                  <a:glow rad="101600">
                    <a:srgbClr val="FFFFFF">
                      <a:alpha val="75000"/>
                    </a:srgbClr>
                  </a:glow>
                </a:effectLst>
                <a:latin typeface="微软雅黑" pitchFamily="34" charset="-122"/>
                <a:ea typeface="微软雅黑" pitchFamily="34" charset="-122"/>
                <a:cs typeface="Impact"/>
              </a:rPr>
              <a:t>可信</a:t>
            </a:r>
            <a:endParaRPr lang="en-US" sz="8000" dirty="0" smtClean="0">
              <a:solidFill>
                <a:srgbClr val="FFFFFF">
                  <a:lumMod val="50000"/>
                </a:srgbClr>
              </a:solidFill>
              <a:effectLst>
                <a:glow rad="101600">
                  <a:srgbClr val="FFFFFF">
                    <a:alpha val="75000"/>
                  </a:srgbClr>
                </a:glow>
              </a:effectLst>
              <a:latin typeface="微软雅黑" pitchFamily="34" charset="-122"/>
              <a:ea typeface="微软雅黑" pitchFamily="34" charset="-122"/>
              <a:cs typeface="Impact"/>
            </a:endParaRPr>
          </a:p>
        </p:txBody>
      </p:sp>
      <p:sp>
        <p:nvSpPr>
          <p:cNvPr id="8" name="Oval 7"/>
          <p:cNvSpPr/>
          <p:nvPr/>
        </p:nvSpPr>
        <p:spPr>
          <a:xfrm>
            <a:off x="1464004" y="-1244600"/>
            <a:ext cx="6400800" cy="8534400"/>
          </a:xfrm>
          <a:prstGeom prst="ellipse">
            <a:avLst/>
          </a:prstGeom>
          <a:gradFill flip="none" rotWithShape="1">
            <a:gsLst>
              <a:gs pos="0">
                <a:schemeClr val="bg1">
                  <a:alpha val="0"/>
                </a:schemeClr>
              </a:gs>
              <a:gs pos="100000">
                <a:schemeClr val="tx1"/>
              </a:gs>
              <a:gs pos="69000">
                <a:schemeClr val="tx1"/>
              </a:gs>
              <a:gs pos="42000">
                <a:schemeClr val="bg1">
                  <a:alpha val="0"/>
                </a:schemeClr>
              </a:gs>
            </a:gsLst>
            <a:path path="circl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grpSp>
        <p:nvGrpSpPr>
          <p:cNvPr id="6" name="Group 15"/>
          <p:cNvGrpSpPr/>
          <p:nvPr/>
        </p:nvGrpSpPr>
        <p:grpSpPr>
          <a:xfrm>
            <a:off x="0" y="-82369"/>
            <a:ext cx="2514600" cy="6341756"/>
            <a:chOff x="-651894" y="-61777"/>
            <a:chExt cx="2514600" cy="4756317"/>
          </a:xfrm>
        </p:grpSpPr>
        <p:sp>
          <p:nvSpPr>
            <p:cNvPr id="10" name="Rectangle 9"/>
            <p:cNvSpPr/>
            <p:nvPr/>
          </p:nvSpPr>
          <p:spPr>
            <a:xfrm>
              <a:off x="-651894" y="0"/>
              <a:ext cx="1566294" cy="462915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微软雅黑" pitchFamily="34" charset="-122"/>
                <a:ea typeface="微软雅黑" pitchFamily="34" charset="-122"/>
              </a:endParaRPr>
            </a:p>
          </p:txBody>
        </p:sp>
        <p:sp>
          <p:nvSpPr>
            <p:cNvPr id="14" name="Freeform 13"/>
            <p:cNvSpPr>
              <a:spLocks noChangeAspect="1"/>
            </p:cNvSpPr>
            <p:nvPr/>
          </p:nvSpPr>
          <p:spPr>
            <a:xfrm>
              <a:off x="882623" y="-61777"/>
              <a:ext cx="980083" cy="2437468"/>
            </a:xfrm>
            <a:custGeom>
              <a:avLst/>
              <a:gdLst>
                <a:gd name="connsiteX0" fmla="*/ 953839 w 961698"/>
                <a:gd name="connsiteY0" fmla="*/ 33555 h 2391748"/>
                <a:gd name="connsiteX1" fmla="*/ 713951 w 961698"/>
                <a:gd name="connsiteY1" fmla="*/ 315777 h 2391748"/>
                <a:gd name="connsiteX2" fmla="*/ 445839 w 961698"/>
                <a:gd name="connsiteY2" fmla="*/ 753222 h 2391748"/>
                <a:gd name="connsiteX3" fmla="*/ 220062 w 961698"/>
                <a:gd name="connsiteY3" fmla="*/ 1317666 h 2391748"/>
                <a:gd name="connsiteX4" fmla="*/ 64839 w 961698"/>
                <a:gd name="connsiteY4" fmla="*/ 1896222 h 2391748"/>
                <a:gd name="connsiteX5" fmla="*/ 36617 w 961698"/>
                <a:gd name="connsiteY5" fmla="*/ 2390110 h 2391748"/>
                <a:gd name="connsiteX6" fmla="*/ 8395 w 961698"/>
                <a:gd name="connsiteY6" fmla="*/ 1726888 h 2391748"/>
                <a:gd name="connsiteX7" fmla="*/ 8395 w 961698"/>
                <a:gd name="connsiteY7" fmla="*/ 851999 h 2391748"/>
                <a:gd name="connsiteX8" fmla="*/ 36617 w 961698"/>
                <a:gd name="connsiteY8" fmla="*/ 202888 h 2391748"/>
                <a:gd name="connsiteX9" fmla="*/ 22506 w 961698"/>
                <a:gd name="connsiteY9" fmla="*/ 61777 h 2391748"/>
                <a:gd name="connsiteX10" fmla="*/ 389395 w 961698"/>
                <a:gd name="connsiteY10" fmla="*/ 61777 h 2391748"/>
                <a:gd name="connsiteX11" fmla="*/ 855062 w 961698"/>
                <a:gd name="connsiteY11" fmla="*/ 5333 h 2391748"/>
                <a:gd name="connsiteX12" fmla="*/ 953839 w 961698"/>
                <a:gd name="connsiteY12" fmla="*/ 33555 h 23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1698" h="2391748">
                  <a:moveTo>
                    <a:pt x="953839" y="33555"/>
                  </a:moveTo>
                  <a:cubicBezTo>
                    <a:pt x="930320" y="85296"/>
                    <a:pt x="798618" y="195833"/>
                    <a:pt x="713951" y="315777"/>
                  </a:cubicBezTo>
                  <a:cubicBezTo>
                    <a:pt x="629284" y="435722"/>
                    <a:pt x="528154" y="586241"/>
                    <a:pt x="445839" y="753222"/>
                  </a:cubicBezTo>
                  <a:cubicBezTo>
                    <a:pt x="363524" y="920203"/>
                    <a:pt x="283562" y="1127166"/>
                    <a:pt x="220062" y="1317666"/>
                  </a:cubicBezTo>
                  <a:cubicBezTo>
                    <a:pt x="156562" y="1508166"/>
                    <a:pt x="95413" y="1717481"/>
                    <a:pt x="64839" y="1896222"/>
                  </a:cubicBezTo>
                  <a:cubicBezTo>
                    <a:pt x="34265" y="2074963"/>
                    <a:pt x="46024" y="2418332"/>
                    <a:pt x="36617" y="2390110"/>
                  </a:cubicBezTo>
                  <a:cubicBezTo>
                    <a:pt x="27210" y="2361888"/>
                    <a:pt x="13099" y="1983240"/>
                    <a:pt x="8395" y="1726888"/>
                  </a:cubicBezTo>
                  <a:cubicBezTo>
                    <a:pt x="3691" y="1470536"/>
                    <a:pt x="3691" y="1105999"/>
                    <a:pt x="8395" y="851999"/>
                  </a:cubicBezTo>
                  <a:cubicBezTo>
                    <a:pt x="13099" y="597999"/>
                    <a:pt x="34265" y="334592"/>
                    <a:pt x="36617" y="202888"/>
                  </a:cubicBezTo>
                  <a:cubicBezTo>
                    <a:pt x="38969" y="71184"/>
                    <a:pt x="-36290" y="85295"/>
                    <a:pt x="22506" y="61777"/>
                  </a:cubicBezTo>
                  <a:cubicBezTo>
                    <a:pt x="81302" y="38259"/>
                    <a:pt x="250636" y="71184"/>
                    <a:pt x="389395" y="61777"/>
                  </a:cubicBezTo>
                  <a:cubicBezTo>
                    <a:pt x="528154" y="52370"/>
                    <a:pt x="760988" y="5333"/>
                    <a:pt x="855062" y="5333"/>
                  </a:cubicBezTo>
                  <a:cubicBezTo>
                    <a:pt x="949136" y="5333"/>
                    <a:pt x="977358" y="-18186"/>
                    <a:pt x="953839" y="33555"/>
                  </a:cubicBezTo>
                  <a:close/>
                </a:path>
              </a:pathLst>
            </a:cu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微软雅黑" pitchFamily="34" charset="-122"/>
                <a:ea typeface="微软雅黑" pitchFamily="34" charset="-122"/>
              </a:endParaRPr>
            </a:p>
          </p:txBody>
        </p:sp>
        <p:sp>
          <p:nvSpPr>
            <p:cNvPr id="32" name="Freeform 31"/>
            <p:cNvSpPr>
              <a:spLocks noChangeAspect="1"/>
            </p:cNvSpPr>
            <p:nvPr/>
          </p:nvSpPr>
          <p:spPr>
            <a:xfrm flipV="1">
              <a:off x="872067" y="2257072"/>
              <a:ext cx="980083" cy="2437468"/>
            </a:xfrm>
            <a:custGeom>
              <a:avLst/>
              <a:gdLst>
                <a:gd name="connsiteX0" fmla="*/ 953839 w 961698"/>
                <a:gd name="connsiteY0" fmla="*/ 33555 h 2391748"/>
                <a:gd name="connsiteX1" fmla="*/ 713951 w 961698"/>
                <a:gd name="connsiteY1" fmla="*/ 315777 h 2391748"/>
                <a:gd name="connsiteX2" fmla="*/ 445839 w 961698"/>
                <a:gd name="connsiteY2" fmla="*/ 753222 h 2391748"/>
                <a:gd name="connsiteX3" fmla="*/ 220062 w 961698"/>
                <a:gd name="connsiteY3" fmla="*/ 1317666 h 2391748"/>
                <a:gd name="connsiteX4" fmla="*/ 64839 w 961698"/>
                <a:gd name="connsiteY4" fmla="*/ 1896222 h 2391748"/>
                <a:gd name="connsiteX5" fmla="*/ 36617 w 961698"/>
                <a:gd name="connsiteY5" fmla="*/ 2390110 h 2391748"/>
                <a:gd name="connsiteX6" fmla="*/ 8395 w 961698"/>
                <a:gd name="connsiteY6" fmla="*/ 1726888 h 2391748"/>
                <a:gd name="connsiteX7" fmla="*/ 8395 w 961698"/>
                <a:gd name="connsiteY7" fmla="*/ 851999 h 2391748"/>
                <a:gd name="connsiteX8" fmla="*/ 36617 w 961698"/>
                <a:gd name="connsiteY8" fmla="*/ 202888 h 2391748"/>
                <a:gd name="connsiteX9" fmla="*/ 22506 w 961698"/>
                <a:gd name="connsiteY9" fmla="*/ 61777 h 2391748"/>
                <a:gd name="connsiteX10" fmla="*/ 389395 w 961698"/>
                <a:gd name="connsiteY10" fmla="*/ 61777 h 2391748"/>
                <a:gd name="connsiteX11" fmla="*/ 855062 w 961698"/>
                <a:gd name="connsiteY11" fmla="*/ 5333 h 2391748"/>
                <a:gd name="connsiteX12" fmla="*/ 953839 w 961698"/>
                <a:gd name="connsiteY12" fmla="*/ 33555 h 23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1698" h="2391748">
                  <a:moveTo>
                    <a:pt x="953839" y="33555"/>
                  </a:moveTo>
                  <a:cubicBezTo>
                    <a:pt x="930320" y="85296"/>
                    <a:pt x="798618" y="195833"/>
                    <a:pt x="713951" y="315777"/>
                  </a:cubicBezTo>
                  <a:cubicBezTo>
                    <a:pt x="629284" y="435722"/>
                    <a:pt x="528154" y="586241"/>
                    <a:pt x="445839" y="753222"/>
                  </a:cubicBezTo>
                  <a:cubicBezTo>
                    <a:pt x="363524" y="920203"/>
                    <a:pt x="283562" y="1127166"/>
                    <a:pt x="220062" y="1317666"/>
                  </a:cubicBezTo>
                  <a:cubicBezTo>
                    <a:pt x="156562" y="1508166"/>
                    <a:pt x="95413" y="1717481"/>
                    <a:pt x="64839" y="1896222"/>
                  </a:cubicBezTo>
                  <a:cubicBezTo>
                    <a:pt x="34265" y="2074963"/>
                    <a:pt x="46024" y="2418332"/>
                    <a:pt x="36617" y="2390110"/>
                  </a:cubicBezTo>
                  <a:cubicBezTo>
                    <a:pt x="27210" y="2361888"/>
                    <a:pt x="13099" y="1983240"/>
                    <a:pt x="8395" y="1726888"/>
                  </a:cubicBezTo>
                  <a:cubicBezTo>
                    <a:pt x="3691" y="1470536"/>
                    <a:pt x="3691" y="1105999"/>
                    <a:pt x="8395" y="851999"/>
                  </a:cubicBezTo>
                  <a:cubicBezTo>
                    <a:pt x="13099" y="597999"/>
                    <a:pt x="34265" y="334592"/>
                    <a:pt x="36617" y="202888"/>
                  </a:cubicBezTo>
                  <a:cubicBezTo>
                    <a:pt x="38969" y="71184"/>
                    <a:pt x="-36290" y="85295"/>
                    <a:pt x="22506" y="61777"/>
                  </a:cubicBezTo>
                  <a:cubicBezTo>
                    <a:pt x="81302" y="38259"/>
                    <a:pt x="250636" y="71184"/>
                    <a:pt x="389395" y="61777"/>
                  </a:cubicBezTo>
                  <a:cubicBezTo>
                    <a:pt x="528154" y="52370"/>
                    <a:pt x="760988" y="5333"/>
                    <a:pt x="855062" y="5333"/>
                  </a:cubicBezTo>
                  <a:cubicBezTo>
                    <a:pt x="949136" y="5333"/>
                    <a:pt x="977358" y="-18186"/>
                    <a:pt x="953839" y="33555"/>
                  </a:cubicBezTo>
                  <a:close/>
                </a:path>
              </a:pathLst>
            </a:cu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微软雅黑" pitchFamily="34" charset="-122"/>
                <a:ea typeface="微软雅黑" pitchFamily="34" charset="-122"/>
              </a:endParaRPr>
            </a:p>
          </p:txBody>
        </p:sp>
      </p:grpSp>
      <p:grpSp>
        <p:nvGrpSpPr>
          <p:cNvPr id="7" name="Group 37"/>
          <p:cNvGrpSpPr>
            <a:grpSpLocks noChangeAspect="1"/>
          </p:cNvGrpSpPr>
          <p:nvPr/>
        </p:nvGrpSpPr>
        <p:grpSpPr>
          <a:xfrm flipH="1">
            <a:off x="6814207" y="-95014"/>
            <a:ext cx="2329792" cy="6353948"/>
            <a:chOff x="-418907" y="-61777"/>
            <a:chExt cx="2281613" cy="4756317"/>
          </a:xfrm>
        </p:grpSpPr>
        <p:sp>
          <p:nvSpPr>
            <p:cNvPr id="39" name="Rectangle 38"/>
            <p:cNvSpPr/>
            <p:nvPr/>
          </p:nvSpPr>
          <p:spPr>
            <a:xfrm>
              <a:off x="-418907" y="0"/>
              <a:ext cx="1333308" cy="462915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微软雅黑" pitchFamily="34" charset="-122"/>
                <a:ea typeface="微软雅黑" pitchFamily="34" charset="-122"/>
              </a:endParaRPr>
            </a:p>
          </p:txBody>
        </p:sp>
        <p:sp>
          <p:nvSpPr>
            <p:cNvPr id="40" name="Freeform 39"/>
            <p:cNvSpPr>
              <a:spLocks noChangeAspect="1"/>
            </p:cNvSpPr>
            <p:nvPr/>
          </p:nvSpPr>
          <p:spPr>
            <a:xfrm>
              <a:off x="882623" y="-61777"/>
              <a:ext cx="980083" cy="2437468"/>
            </a:xfrm>
            <a:custGeom>
              <a:avLst/>
              <a:gdLst>
                <a:gd name="connsiteX0" fmla="*/ 953839 w 961698"/>
                <a:gd name="connsiteY0" fmla="*/ 33555 h 2391748"/>
                <a:gd name="connsiteX1" fmla="*/ 713951 w 961698"/>
                <a:gd name="connsiteY1" fmla="*/ 315777 h 2391748"/>
                <a:gd name="connsiteX2" fmla="*/ 445839 w 961698"/>
                <a:gd name="connsiteY2" fmla="*/ 753222 h 2391748"/>
                <a:gd name="connsiteX3" fmla="*/ 220062 w 961698"/>
                <a:gd name="connsiteY3" fmla="*/ 1317666 h 2391748"/>
                <a:gd name="connsiteX4" fmla="*/ 64839 w 961698"/>
                <a:gd name="connsiteY4" fmla="*/ 1896222 h 2391748"/>
                <a:gd name="connsiteX5" fmla="*/ 36617 w 961698"/>
                <a:gd name="connsiteY5" fmla="*/ 2390110 h 2391748"/>
                <a:gd name="connsiteX6" fmla="*/ 8395 w 961698"/>
                <a:gd name="connsiteY6" fmla="*/ 1726888 h 2391748"/>
                <a:gd name="connsiteX7" fmla="*/ 8395 w 961698"/>
                <a:gd name="connsiteY7" fmla="*/ 851999 h 2391748"/>
                <a:gd name="connsiteX8" fmla="*/ 36617 w 961698"/>
                <a:gd name="connsiteY8" fmla="*/ 202888 h 2391748"/>
                <a:gd name="connsiteX9" fmla="*/ 22506 w 961698"/>
                <a:gd name="connsiteY9" fmla="*/ 61777 h 2391748"/>
                <a:gd name="connsiteX10" fmla="*/ 389395 w 961698"/>
                <a:gd name="connsiteY10" fmla="*/ 61777 h 2391748"/>
                <a:gd name="connsiteX11" fmla="*/ 855062 w 961698"/>
                <a:gd name="connsiteY11" fmla="*/ 5333 h 2391748"/>
                <a:gd name="connsiteX12" fmla="*/ 953839 w 961698"/>
                <a:gd name="connsiteY12" fmla="*/ 33555 h 23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1698" h="2391748">
                  <a:moveTo>
                    <a:pt x="953839" y="33555"/>
                  </a:moveTo>
                  <a:cubicBezTo>
                    <a:pt x="930320" y="85296"/>
                    <a:pt x="798618" y="195833"/>
                    <a:pt x="713951" y="315777"/>
                  </a:cubicBezTo>
                  <a:cubicBezTo>
                    <a:pt x="629284" y="435722"/>
                    <a:pt x="528154" y="586241"/>
                    <a:pt x="445839" y="753222"/>
                  </a:cubicBezTo>
                  <a:cubicBezTo>
                    <a:pt x="363524" y="920203"/>
                    <a:pt x="283562" y="1127166"/>
                    <a:pt x="220062" y="1317666"/>
                  </a:cubicBezTo>
                  <a:cubicBezTo>
                    <a:pt x="156562" y="1508166"/>
                    <a:pt x="95413" y="1717481"/>
                    <a:pt x="64839" y="1896222"/>
                  </a:cubicBezTo>
                  <a:cubicBezTo>
                    <a:pt x="34265" y="2074963"/>
                    <a:pt x="46024" y="2418332"/>
                    <a:pt x="36617" y="2390110"/>
                  </a:cubicBezTo>
                  <a:cubicBezTo>
                    <a:pt x="27210" y="2361888"/>
                    <a:pt x="13099" y="1983240"/>
                    <a:pt x="8395" y="1726888"/>
                  </a:cubicBezTo>
                  <a:cubicBezTo>
                    <a:pt x="3691" y="1470536"/>
                    <a:pt x="3691" y="1105999"/>
                    <a:pt x="8395" y="851999"/>
                  </a:cubicBezTo>
                  <a:cubicBezTo>
                    <a:pt x="13099" y="597999"/>
                    <a:pt x="34265" y="334592"/>
                    <a:pt x="36617" y="202888"/>
                  </a:cubicBezTo>
                  <a:cubicBezTo>
                    <a:pt x="38969" y="71184"/>
                    <a:pt x="-36290" y="85295"/>
                    <a:pt x="22506" y="61777"/>
                  </a:cubicBezTo>
                  <a:cubicBezTo>
                    <a:pt x="81302" y="38259"/>
                    <a:pt x="250636" y="71184"/>
                    <a:pt x="389395" y="61777"/>
                  </a:cubicBezTo>
                  <a:cubicBezTo>
                    <a:pt x="528154" y="52370"/>
                    <a:pt x="760988" y="5333"/>
                    <a:pt x="855062" y="5333"/>
                  </a:cubicBezTo>
                  <a:cubicBezTo>
                    <a:pt x="949136" y="5333"/>
                    <a:pt x="977358" y="-18186"/>
                    <a:pt x="953839" y="33555"/>
                  </a:cubicBezTo>
                  <a:close/>
                </a:path>
              </a:pathLst>
            </a:cu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微软雅黑" pitchFamily="34" charset="-122"/>
                <a:ea typeface="微软雅黑" pitchFamily="34" charset="-122"/>
              </a:endParaRPr>
            </a:p>
          </p:txBody>
        </p:sp>
        <p:sp>
          <p:nvSpPr>
            <p:cNvPr id="41" name="Freeform 40"/>
            <p:cNvSpPr>
              <a:spLocks noChangeAspect="1"/>
            </p:cNvSpPr>
            <p:nvPr/>
          </p:nvSpPr>
          <p:spPr>
            <a:xfrm flipV="1">
              <a:off x="872067" y="2257072"/>
              <a:ext cx="980083" cy="2437468"/>
            </a:xfrm>
            <a:custGeom>
              <a:avLst/>
              <a:gdLst>
                <a:gd name="connsiteX0" fmla="*/ 953839 w 961698"/>
                <a:gd name="connsiteY0" fmla="*/ 33555 h 2391748"/>
                <a:gd name="connsiteX1" fmla="*/ 713951 w 961698"/>
                <a:gd name="connsiteY1" fmla="*/ 315777 h 2391748"/>
                <a:gd name="connsiteX2" fmla="*/ 445839 w 961698"/>
                <a:gd name="connsiteY2" fmla="*/ 753222 h 2391748"/>
                <a:gd name="connsiteX3" fmla="*/ 220062 w 961698"/>
                <a:gd name="connsiteY3" fmla="*/ 1317666 h 2391748"/>
                <a:gd name="connsiteX4" fmla="*/ 64839 w 961698"/>
                <a:gd name="connsiteY4" fmla="*/ 1896222 h 2391748"/>
                <a:gd name="connsiteX5" fmla="*/ 36617 w 961698"/>
                <a:gd name="connsiteY5" fmla="*/ 2390110 h 2391748"/>
                <a:gd name="connsiteX6" fmla="*/ 8395 w 961698"/>
                <a:gd name="connsiteY6" fmla="*/ 1726888 h 2391748"/>
                <a:gd name="connsiteX7" fmla="*/ 8395 w 961698"/>
                <a:gd name="connsiteY7" fmla="*/ 851999 h 2391748"/>
                <a:gd name="connsiteX8" fmla="*/ 36617 w 961698"/>
                <a:gd name="connsiteY8" fmla="*/ 202888 h 2391748"/>
                <a:gd name="connsiteX9" fmla="*/ 22506 w 961698"/>
                <a:gd name="connsiteY9" fmla="*/ 61777 h 2391748"/>
                <a:gd name="connsiteX10" fmla="*/ 389395 w 961698"/>
                <a:gd name="connsiteY10" fmla="*/ 61777 h 2391748"/>
                <a:gd name="connsiteX11" fmla="*/ 855062 w 961698"/>
                <a:gd name="connsiteY11" fmla="*/ 5333 h 2391748"/>
                <a:gd name="connsiteX12" fmla="*/ 953839 w 961698"/>
                <a:gd name="connsiteY12" fmla="*/ 33555 h 23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1698" h="2391748">
                  <a:moveTo>
                    <a:pt x="953839" y="33555"/>
                  </a:moveTo>
                  <a:cubicBezTo>
                    <a:pt x="930320" y="85296"/>
                    <a:pt x="798618" y="195833"/>
                    <a:pt x="713951" y="315777"/>
                  </a:cubicBezTo>
                  <a:cubicBezTo>
                    <a:pt x="629284" y="435722"/>
                    <a:pt x="528154" y="586241"/>
                    <a:pt x="445839" y="753222"/>
                  </a:cubicBezTo>
                  <a:cubicBezTo>
                    <a:pt x="363524" y="920203"/>
                    <a:pt x="283562" y="1127166"/>
                    <a:pt x="220062" y="1317666"/>
                  </a:cubicBezTo>
                  <a:cubicBezTo>
                    <a:pt x="156562" y="1508166"/>
                    <a:pt x="95413" y="1717481"/>
                    <a:pt x="64839" y="1896222"/>
                  </a:cubicBezTo>
                  <a:cubicBezTo>
                    <a:pt x="34265" y="2074963"/>
                    <a:pt x="46024" y="2418332"/>
                    <a:pt x="36617" y="2390110"/>
                  </a:cubicBezTo>
                  <a:cubicBezTo>
                    <a:pt x="27210" y="2361888"/>
                    <a:pt x="13099" y="1983240"/>
                    <a:pt x="8395" y="1726888"/>
                  </a:cubicBezTo>
                  <a:cubicBezTo>
                    <a:pt x="3691" y="1470536"/>
                    <a:pt x="3691" y="1105999"/>
                    <a:pt x="8395" y="851999"/>
                  </a:cubicBezTo>
                  <a:cubicBezTo>
                    <a:pt x="13099" y="597999"/>
                    <a:pt x="34265" y="334592"/>
                    <a:pt x="36617" y="202888"/>
                  </a:cubicBezTo>
                  <a:cubicBezTo>
                    <a:pt x="38969" y="71184"/>
                    <a:pt x="-36290" y="85295"/>
                    <a:pt x="22506" y="61777"/>
                  </a:cubicBezTo>
                  <a:cubicBezTo>
                    <a:pt x="81302" y="38259"/>
                    <a:pt x="250636" y="71184"/>
                    <a:pt x="389395" y="61777"/>
                  </a:cubicBezTo>
                  <a:cubicBezTo>
                    <a:pt x="528154" y="52370"/>
                    <a:pt x="760988" y="5333"/>
                    <a:pt x="855062" y="5333"/>
                  </a:cubicBezTo>
                  <a:cubicBezTo>
                    <a:pt x="949136" y="5333"/>
                    <a:pt x="977358" y="-18186"/>
                    <a:pt x="953839" y="33555"/>
                  </a:cubicBezTo>
                  <a:close/>
                </a:path>
              </a:pathLst>
            </a:cu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微软雅黑" pitchFamily="34" charset="-122"/>
                <a:ea typeface="微软雅黑" pitchFamily="34" charset="-122"/>
              </a:endParaRPr>
            </a:p>
          </p:txBody>
        </p:sp>
      </p:grpSp>
      <p:sp>
        <p:nvSpPr>
          <p:cNvPr id="34" name="Freeform 33"/>
          <p:cNvSpPr/>
          <p:nvPr/>
        </p:nvSpPr>
        <p:spPr>
          <a:xfrm>
            <a:off x="4205820" y="6168286"/>
            <a:ext cx="4938183" cy="518271"/>
          </a:xfrm>
          <a:custGeom>
            <a:avLst/>
            <a:gdLst>
              <a:gd name="connsiteX0" fmla="*/ 391583 w 2899833"/>
              <a:gd name="connsiteY0" fmla="*/ 0 h 370416"/>
              <a:gd name="connsiteX1" fmla="*/ 0 w 2899833"/>
              <a:gd name="connsiteY1" fmla="*/ 370416 h 370416"/>
              <a:gd name="connsiteX2" fmla="*/ 2899833 w 2899833"/>
              <a:gd name="connsiteY2" fmla="*/ 370416 h 370416"/>
              <a:gd name="connsiteX3" fmla="*/ 2899833 w 2899833"/>
              <a:gd name="connsiteY3" fmla="*/ 0 h 370416"/>
              <a:gd name="connsiteX4" fmla="*/ 391583 w 2899833"/>
              <a:gd name="connsiteY4" fmla="*/ 0 h 37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833" h="370416">
                <a:moveTo>
                  <a:pt x="391583" y="0"/>
                </a:moveTo>
                <a:lnTo>
                  <a:pt x="0" y="370416"/>
                </a:lnTo>
                <a:lnTo>
                  <a:pt x="2899833" y="370416"/>
                </a:lnTo>
                <a:lnTo>
                  <a:pt x="2899833" y="0"/>
                </a:lnTo>
                <a:lnTo>
                  <a:pt x="391583" y="0"/>
                </a:lnTo>
                <a:close/>
              </a:path>
            </a:pathLst>
          </a:custGeom>
          <a:gradFill flip="none" rotWithShape="1">
            <a:gsLst>
              <a:gs pos="11000">
                <a:schemeClr val="tx2">
                  <a:alpha val="0"/>
                </a:schemeClr>
              </a:gs>
              <a:gs pos="41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微软雅黑" pitchFamily="34" charset="-122"/>
              <a:ea typeface="微软雅黑" pitchFamily="34" charset="-122"/>
            </a:endParaRPr>
          </a:p>
        </p:txBody>
      </p:sp>
      <p:pic>
        <p:nvPicPr>
          <p:cNvPr id="35" name="Picture 34" descr="EMC logo white-lg.png"/>
          <p:cNvPicPr>
            <a:picLocks noChangeAspect="1"/>
          </p:cNvPicPr>
          <p:nvPr/>
        </p:nvPicPr>
        <p:blipFill>
          <a:blip r:embed="rId10" cstate="screen"/>
          <a:srcRect/>
          <a:stretch>
            <a:fillRect/>
          </a:stretch>
        </p:blipFill>
        <p:spPr bwMode="gray">
          <a:xfrm>
            <a:off x="8010529" y="6263379"/>
            <a:ext cx="766763" cy="321941"/>
          </a:xfrm>
          <a:prstGeom prst="rect">
            <a:avLst/>
          </a:prstGeom>
        </p:spPr>
      </p:pic>
      <p:sp>
        <p:nvSpPr>
          <p:cNvPr id="72" name="Title 71"/>
          <p:cNvSpPr>
            <a:spLocks noGrp="1"/>
          </p:cNvSpPr>
          <p:nvPr>
            <p:ph type="title"/>
          </p:nvPr>
        </p:nvSpPr>
        <p:spPr>
          <a:xfrm>
            <a:off x="366714" y="433921"/>
            <a:ext cx="8662985" cy="613833"/>
          </a:xfrm>
        </p:spPr>
        <p:txBody>
          <a:bodyPr/>
          <a:lstStyle/>
          <a:p>
            <a:pPr algn="ctr"/>
            <a:r>
              <a:rPr lang="en-US" altLang="zh-CN" dirty="0" smtClean="0">
                <a:effectLst>
                  <a:glow rad="101600">
                    <a:schemeClr val="bg1">
                      <a:alpha val="75000"/>
                    </a:schemeClr>
                  </a:glow>
                </a:effectLst>
                <a:latin typeface="微软雅黑" pitchFamily="34" charset="-122"/>
                <a:ea typeface="微软雅黑" pitchFamily="34" charset="-122"/>
              </a:rPr>
              <a:t>EMC</a:t>
            </a:r>
            <a:r>
              <a:rPr lang="zh-CN" altLang="en-US" dirty="0" smtClean="0">
                <a:effectLst>
                  <a:glow rad="101600">
                    <a:schemeClr val="bg1">
                      <a:alpha val="75000"/>
                    </a:schemeClr>
                  </a:glow>
                </a:effectLst>
                <a:latin typeface="微软雅黑" pitchFamily="34" charset="-122"/>
                <a:ea typeface="微软雅黑" pitchFamily="34" charset="-122"/>
              </a:rPr>
              <a:t>聚焦</a:t>
            </a:r>
            <a:endParaRPr lang="en-US" dirty="0">
              <a:effectLst>
                <a:glow rad="101600">
                  <a:schemeClr val="bg1">
                    <a:alpha val="75000"/>
                  </a:schemeClr>
                </a:glow>
              </a:effectLst>
              <a:latin typeface="微软雅黑" pitchFamily="34" charset="-122"/>
              <a:ea typeface="微软雅黑" pitchFamily="34" charset="-122"/>
            </a:endParaRPr>
          </a:p>
        </p:txBody>
      </p:sp>
    </p:spTree>
    <p:extLst>
      <p:ext uri="{BB962C8B-B14F-4D97-AF65-F5344CB8AC3E}">
        <p14:creationId xmlns="" xmlns:p14="http://schemas.microsoft.com/office/powerpoint/2010/main" val="3980329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7" descr="ICON_Cloud_Q308"/>
          <p:cNvPicPr>
            <a:picLocks noChangeAspect="1" noChangeArrowheads="1"/>
          </p:cNvPicPr>
          <p:nvPr/>
        </p:nvPicPr>
        <p:blipFill>
          <a:blip r:embed="rId3" cstate="print">
            <a:duotone>
              <a:schemeClr val="bg2">
                <a:shade val="45000"/>
                <a:satMod val="135000"/>
              </a:schemeClr>
              <a:prstClr val="white"/>
            </a:duotone>
            <a:alphaModFix amt="56000"/>
          </a:blip>
          <a:srcRect/>
          <a:stretch>
            <a:fillRect/>
          </a:stretch>
        </p:blipFill>
        <p:spPr bwMode="auto">
          <a:xfrm>
            <a:off x="5316725" y="2924036"/>
            <a:ext cx="1121680" cy="837725"/>
          </a:xfrm>
          <a:prstGeom prst="rect">
            <a:avLst/>
          </a:prstGeom>
          <a:noFill/>
          <a:ln w="9525">
            <a:noFill/>
            <a:miter lim="800000"/>
            <a:headEnd/>
            <a:tailEnd/>
          </a:ln>
          <a:effectLst/>
        </p:spPr>
      </p:pic>
      <p:pic>
        <p:nvPicPr>
          <p:cNvPr id="72" name="Picture 27" descr="ICON_Cloud_Q308"/>
          <p:cNvPicPr>
            <a:picLocks noChangeAspect="1" noChangeArrowheads="1"/>
          </p:cNvPicPr>
          <p:nvPr/>
        </p:nvPicPr>
        <p:blipFill>
          <a:blip r:embed="rId3" cstate="print">
            <a:duotone>
              <a:schemeClr val="bg2">
                <a:shade val="45000"/>
                <a:satMod val="135000"/>
              </a:schemeClr>
              <a:prstClr val="white"/>
            </a:duotone>
            <a:alphaModFix amt="56000"/>
          </a:blip>
          <a:srcRect/>
          <a:stretch>
            <a:fillRect/>
          </a:stretch>
        </p:blipFill>
        <p:spPr bwMode="auto">
          <a:xfrm>
            <a:off x="6126617" y="2924036"/>
            <a:ext cx="1121680" cy="837725"/>
          </a:xfrm>
          <a:prstGeom prst="rect">
            <a:avLst/>
          </a:prstGeom>
          <a:noFill/>
          <a:ln w="9525">
            <a:noFill/>
            <a:miter lim="800000"/>
            <a:headEnd/>
            <a:tailEnd/>
          </a:ln>
          <a:effectLst/>
        </p:spPr>
      </p:pic>
      <p:pic>
        <p:nvPicPr>
          <p:cNvPr id="73" name="Picture 27" descr="ICON_Cloud_Q308"/>
          <p:cNvPicPr>
            <a:picLocks noChangeAspect="1" noChangeArrowheads="1"/>
          </p:cNvPicPr>
          <p:nvPr/>
        </p:nvPicPr>
        <p:blipFill>
          <a:blip r:embed="rId3" cstate="print">
            <a:duotone>
              <a:schemeClr val="bg2">
                <a:shade val="45000"/>
                <a:satMod val="135000"/>
              </a:schemeClr>
              <a:prstClr val="white"/>
            </a:duotone>
            <a:alphaModFix amt="56000"/>
          </a:blip>
          <a:srcRect/>
          <a:stretch>
            <a:fillRect/>
          </a:stretch>
        </p:blipFill>
        <p:spPr bwMode="auto">
          <a:xfrm>
            <a:off x="6936509" y="2924036"/>
            <a:ext cx="1121680" cy="837725"/>
          </a:xfrm>
          <a:prstGeom prst="rect">
            <a:avLst/>
          </a:prstGeom>
          <a:noFill/>
          <a:ln w="9525">
            <a:noFill/>
            <a:miter lim="800000"/>
            <a:headEnd/>
            <a:tailEnd/>
          </a:ln>
          <a:effectLst/>
        </p:spPr>
      </p:pic>
      <p:pic>
        <p:nvPicPr>
          <p:cNvPr id="74" name="Picture 27" descr="ICON_Cloud_Q308"/>
          <p:cNvPicPr>
            <a:picLocks noChangeAspect="1" noChangeArrowheads="1"/>
          </p:cNvPicPr>
          <p:nvPr/>
        </p:nvPicPr>
        <p:blipFill>
          <a:blip r:embed="rId3" cstate="print">
            <a:duotone>
              <a:schemeClr val="bg2">
                <a:shade val="45000"/>
                <a:satMod val="135000"/>
              </a:schemeClr>
              <a:prstClr val="white"/>
            </a:duotone>
            <a:alphaModFix amt="56000"/>
          </a:blip>
          <a:srcRect/>
          <a:stretch>
            <a:fillRect/>
          </a:stretch>
        </p:blipFill>
        <p:spPr bwMode="auto">
          <a:xfrm>
            <a:off x="7746403" y="2924036"/>
            <a:ext cx="1121680" cy="837725"/>
          </a:xfrm>
          <a:prstGeom prst="rect">
            <a:avLst/>
          </a:prstGeom>
          <a:noFill/>
          <a:ln w="9525">
            <a:noFill/>
            <a:miter lim="800000"/>
            <a:headEnd/>
            <a:tailEnd/>
          </a:ln>
          <a:effectLst/>
        </p:spPr>
      </p:pic>
      <p:pic>
        <p:nvPicPr>
          <p:cNvPr id="64" name="Picture 27" descr="ICON_Cloud_Q308"/>
          <p:cNvPicPr>
            <a:picLocks noChangeAspect="1" noChangeArrowheads="1"/>
          </p:cNvPicPr>
          <p:nvPr/>
        </p:nvPicPr>
        <p:blipFill>
          <a:blip r:embed="rId3" cstate="print">
            <a:duotone>
              <a:schemeClr val="bg2">
                <a:shade val="45000"/>
                <a:satMod val="135000"/>
              </a:schemeClr>
              <a:prstClr val="white"/>
            </a:duotone>
            <a:alphaModFix amt="56000"/>
          </a:blip>
          <a:srcRect/>
          <a:stretch>
            <a:fillRect/>
          </a:stretch>
        </p:blipFill>
        <p:spPr bwMode="auto">
          <a:xfrm>
            <a:off x="241913" y="2924036"/>
            <a:ext cx="1121680" cy="837725"/>
          </a:xfrm>
          <a:prstGeom prst="rect">
            <a:avLst/>
          </a:prstGeom>
          <a:noFill/>
          <a:ln w="9525">
            <a:noFill/>
            <a:miter lim="800000"/>
            <a:headEnd/>
            <a:tailEnd/>
          </a:ln>
          <a:effectLst/>
        </p:spPr>
      </p:pic>
      <p:pic>
        <p:nvPicPr>
          <p:cNvPr id="65" name="Picture 27" descr="ICON_Cloud_Q308"/>
          <p:cNvPicPr>
            <a:picLocks noChangeAspect="1" noChangeArrowheads="1"/>
          </p:cNvPicPr>
          <p:nvPr/>
        </p:nvPicPr>
        <p:blipFill>
          <a:blip r:embed="rId3" cstate="print">
            <a:duotone>
              <a:schemeClr val="bg2">
                <a:shade val="45000"/>
                <a:satMod val="135000"/>
              </a:schemeClr>
              <a:prstClr val="white"/>
            </a:duotone>
            <a:alphaModFix amt="56000"/>
          </a:blip>
          <a:srcRect/>
          <a:stretch>
            <a:fillRect/>
          </a:stretch>
        </p:blipFill>
        <p:spPr bwMode="auto">
          <a:xfrm>
            <a:off x="1051805" y="2924036"/>
            <a:ext cx="1121680" cy="837725"/>
          </a:xfrm>
          <a:prstGeom prst="rect">
            <a:avLst/>
          </a:prstGeom>
          <a:noFill/>
          <a:ln w="9525">
            <a:noFill/>
            <a:miter lim="800000"/>
            <a:headEnd/>
            <a:tailEnd/>
          </a:ln>
          <a:effectLst/>
        </p:spPr>
      </p:pic>
      <p:pic>
        <p:nvPicPr>
          <p:cNvPr id="67" name="Picture 27" descr="ICON_Cloud_Q308"/>
          <p:cNvPicPr>
            <a:picLocks noChangeAspect="1" noChangeArrowheads="1"/>
          </p:cNvPicPr>
          <p:nvPr/>
        </p:nvPicPr>
        <p:blipFill>
          <a:blip r:embed="rId3" cstate="print">
            <a:duotone>
              <a:schemeClr val="bg2">
                <a:shade val="45000"/>
                <a:satMod val="135000"/>
              </a:schemeClr>
              <a:prstClr val="white"/>
            </a:duotone>
            <a:alphaModFix amt="56000"/>
          </a:blip>
          <a:srcRect/>
          <a:stretch>
            <a:fillRect/>
          </a:stretch>
        </p:blipFill>
        <p:spPr bwMode="auto">
          <a:xfrm>
            <a:off x="1861697" y="2924036"/>
            <a:ext cx="1121680" cy="837725"/>
          </a:xfrm>
          <a:prstGeom prst="rect">
            <a:avLst/>
          </a:prstGeom>
          <a:noFill/>
          <a:ln w="9525">
            <a:noFill/>
            <a:miter lim="800000"/>
            <a:headEnd/>
            <a:tailEnd/>
          </a:ln>
          <a:effectLst/>
        </p:spPr>
      </p:pic>
      <p:pic>
        <p:nvPicPr>
          <p:cNvPr id="68" name="Picture 27" descr="ICON_Cloud_Q308"/>
          <p:cNvPicPr>
            <a:picLocks noChangeAspect="1" noChangeArrowheads="1"/>
          </p:cNvPicPr>
          <p:nvPr/>
        </p:nvPicPr>
        <p:blipFill>
          <a:blip r:embed="rId3" cstate="print">
            <a:duotone>
              <a:schemeClr val="bg2">
                <a:shade val="45000"/>
                <a:satMod val="135000"/>
              </a:schemeClr>
              <a:prstClr val="white"/>
            </a:duotone>
            <a:alphaModFix amt="56000"/>
          </a:blip>
          <a:srcRect/>
          <a:stretch>
            <a:fillRect/>
          </a:stretch>
        </p:blipFill>
        <p:spPr bwMode="auto">
          <a:xfrm>
            <a:off x="2671589" y="2924036"/>
            <a:ext cx="1121680" cy="837725"/>
          </a:xfrm>
          <a:prstGeom prst="rect">
            <a:avLst/>
          </a:prstGeom>
          <a:noFill/>
          <a:ln w="9525">
            <a:noFill/>
            <a:miter lim="800000"/>
            <a:headEnd/>
            <a:tailEnd/>
          </a:ln>
          <a:effectLst/>
        </p:spPr>
      </p:pic>
      <p:sp>
        <p:nvSpPr>
          <p:cNvPr id="126" name="Rectangle 3"/>
          <p:cNvSpPr>
            <a:spLocks noChangeArrowheads="1"/>
          </p:cNvSpPr>
          <p:nvPr/>
        </p:nvSpPr>
        <p:spPr bwMode="auto">
          <a:xfrm>
            <a:off x="5570882" y="3656577"/>
            <a:ext cx="1371335" cy="113075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57139" tIns="45720" rIns="57139" bIns="9144" anchor="ctr" anchorCtr="1"/>
          <a:lstStyle/>
          <a:p>
            <a:pPr algn="ctr" defTabSz="408113">
              <a:lnSpc>
                <a:spcPct val="85000"/>
              </a:lnSpc>
              <a:defRPr/>
            </a:pPr>
            <a:r>
              <a:rPr lang="en-US" b="1" dirty="0" smtClean="0">
                <a:solidFill>
                  <a:schemeClr val="tx2"/>
                </a:solidFill>
                <a:latin typeface="微软雅黑" pitchFamily="34" charset="-122"/>
                <a:ea typeface="微软雅黑" pitchFamily="34" charset="-122"/>
                <a:cs typeface="ＭＳ Ｐゴシック" pitchFamily="-65" charset="-128"/>
              </a:rPr>
              <a:t>         Isilon</a:t>
            </a:r>
            <a:endParaRPr lang="en-US" b="1" dirty="0">
              <a:solidFill>
                <a:schemeClr val="tx2"/>
              </a:solidFill>
              <a:latin typeface="微软雅黑" pitchFamily="34" charset="-122"/>
              <a:ea typeface="微软雅黑" pitchFamily="34" charset="-122"/>
              <a:cs typeface="ＭＳ Ｐゴシック" pitchFamily="-65" charset="-128"/>
            </a:endParaRPr>
          </a:p>
        </p:txBody>
      </p:sp>
      <p:grpSp>
        <p:nvGrpSpPr>
          <p:cNvPr id="4" name="Group 17"/>
          <p:cNvGrpSpPr/>
          <p:nvPr/>
        </p:nvGrpSpPr>
        <p:grpSpPr>
          <a:xfrm>
            <a:off x="3492282" y="3215226"/>
            <a:ext cx="2018097" cy="2304503"/>
            <a:chOff x="3492275" y="2411416"/>
            <a:chExt cx="2018097" cy="1728377"/>
          </a:xfrm>
        </p:grpSpPr>
        <p:sp>
          <p:nvSpPr>
            <p:cNvPr id="105" name="Rectangle 3"/>
            <p:cNvSpPr>
              <a:spLocks noChangeArrowheads="1"/>
            </p:cNvSpPr>
            <p:nvPr/>
          </p:nvSpPr>
          <p:spPr bwMode="auto">
            <a:xfrm>
              <a:off x="4868386" y="2411416"/>
              <a:ext cx="641986" cy="1728377"/>
            </a:xfrm>
            <a:prstGeom prst="rect">
              <a:avLst/>
            </a:prstGeom>
            <a:gradFill>
              <a:gsLst>
                <a:gs pos="0">
                  <a:schemeClr val="accent1">
                    <a:tint val="50000"/>
                    <a:satMod val="300000"/>
                  </a:schemeClr>
                </a:gs>
                <a:gs pos="35000">
                  <a:schemeClr val="accent1">
                    <a:tint val="37000"/>
                    <a:satMod val="300000"/>
                  </a:schemeClr>
                </a:gs>
                <a:gs pos="100000">
                  <a:schemeClr val="bg1"/>
                </a:gs>
              </a:gsLst>
              <a:lin ang="5400000" scaled="0"/>
            </a:gradFill>
            <a:ln>
              <a:noFill/>
              <a:headEnd/>
              <a:tailEnd/>
            </a:ln>
            <a:effectLst/>
          </p:spPr>
          <p:style>
            <a:lnRef idx="1">
              <a:schemeClr val="accent1"/>
            </a:lnRef>
            <a:fillRef idx="2">
              <a:schemeClr val="accent1"/>
            </a:fillRef>
            <a:effectRef idx="1">
              <a:schemeClr val="accent1"/>
            </a:effectRef>
            <a:fontRef idx="minor">
              <a:schemeClr val="dk1"/>
            </a:fontRef>
          </p:style>
          <p:txBody>
            <a:bodyPr wrap="none" lIns="57139" tIns="28570" rIns="57139" bIns="28570" anchor="ctr"/>
            <a:lstStyle/>
            <a:p>
              <a:pPr algn="ctr" defTabSz="408113">
                <a:lnSpc>
                  <a:spcPct val="85000"/>
                </a:lnSpc>
                <a:defRPr/>
              </a:pPr>
              <a:endParaRPr lang="en-US" b="1" dirty="0" smtClean="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r>
                <a:rPr lang="en-US" b="1" dirty="0" err="1" smtClean="0">
                  <a:solidFill>
                    <a:schemeClr val="tx2"/>
                  </a:solidFill>
                  <a:latin typeface="微软雅黑" pitchFamily="34" charset="-122"/>
                  <a:ea typeface="微软雅黑" pitchFamily="34" charset="-122"/>
                  <a:cs typeface="ＭＳ Ｐゴシック" pitchFamily="-65" charset="-128"/>
                </a:rPr>
                <a:t>Ionix</a:t>
              </a:r>
              <a:endParaRPr lang="en-US" b="1" dirty="0" smtClean="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smtClean="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smtClean="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smtClean="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a:solidFill>
                  <a:schemeClr val="tx2"/>
                </a:solidFill>
                <a:latin typeface="微软雅黑" pitchFamily="34" charset="-122"/>
                <a:ea typeface="微软雅黑" pitchFamily="34" charset="-122"/>
                <a:cs typeface="ＭＳ Ｐゴシック" pitchFamily="-65" charset="-128"/>
              </a:endParaRPr>
            </a:p>
          </p:txBody>
        </p:sp>
        <p:sp>
          <p:nvSpPr>
            <p:cNvPr id="142" name="Rectangle 3"/>
            <p:cNvSpPr>
              <a:spLocks noChangeArrowheads="1"/>
            </p:cNvSpPr>
            <p:nvPr/>
          </p:nvSpPr>
          <p:spPr bwMode="auto">
            <a:xfrm>
              <a:off x="4177681" y="2411416"/>
              <a:ext cx="641986" cy="1728377"/>
            </a:xfrm>
            <a:prstGeom prst="rect">
              <a:avLst/>
            </a:prstGeom>
            <a:gradFill>
              <a:gsLst>
                <a:gs pos="0">
                  <a:schemeClr val="accent6">
                    <a:lumMod val="20000"/>
                    <a:lumOff val="80000"/>
                  </a:schemeClr>
                </a:gs>
                <a:gs pos="35000">
                  <a:schemeClr val="accent6">
                    <a:lumMod val="20000"/>
                    <a:lumOff val="80000"/>
                  </a:schemeClr>
                </a:gs>
                <a:gs pos="100000">
                  <a:schemeClr val="bg1"/>
                </a:gs>
              </a:gsLst>
              <a:lin ang="5400000" scaled="0"/>
            </a:gradFill>
            <a:ln>
              <a:noFill/>
              <a:headEnd/>
              <a:tailEnd/>
            </a:ln>
            <a:effectLst/>
          </p:spPr>
          <p:style>
            <a:lnRef idx="1">
              <a:schemeClr val="accent1"/>
            </a:lnRef>
            <a:fillRef idx="2">
              <a:schemeClr val="accent1"/>
            </a:fillRef>
            <a:effectRef idx="1">
              <a:schemeClr val="accent1"/>
            </a:effectRef>
            <a:fontRef idx="minor">
              <a:schemeClr val="dk1"/>
            </a:fontRef>
          </p:style>
          <p:txBody>
            <a:bodyPr wrap="none" lIns="57139" tIns="28570" rIns="57139" bIns="28570" anchor="ctr"/>
            <a:lstStyle/>
            <a:p>
              <a:pPr algn="ctr" defTabSz="408113">
                <a:lnSpc>
                  <a:spcPct val="85000"/>
                </a:lnSpc>
                <a:defRPr/>
              </a:pPr>
              <a:endParaRPr lang="en-US" b="1" dirty="0">
                <a:solidFill>
                  <a:schemeClr val="tx2"/>
                </a:solidFill>
                <a:latin typeface="微软雅黑" pitchFamily="34" charset="-122"/>
                <a:ea typeface="微软雅黑" pitchFamily="34" charset="-122"/>
                <a:cs typeface="ＭＳ Ｐゴシック" pitchFamily="-65" charset="-128"/>
              </a:endParaRPr>
            </a:p>
          </p:txBody>
        </p:sp>
        <p:sp>
          <p:nvSpPr>
            <p:cNvPr id="143" name="Rectangle 3"/>
            <p:cNvSpPr>
              <a:spLocks noChangeArrowheads="1"/>
            </p:cNvSpPr>
            <p:nvPr/>
          </p:nvSpPr>
          <p:spPr bwMode="auto">
            <a:xfrm>
              <a:off x="3492275" y="2411416"/>
              <a:ext cx="641986" cy="1728377"/>
            </a:xfrm>
            <a:prstGeom prst="rect">
              <a:avLst/>
            </a:prstGeom>
            <a:gradFill>
              <a:gsLst>
                <a:gs pos="0">
                  <a:schemeClr val="accent1">
                    <a:tint val="50000"/>
                    <a:satMod val="300000"/>
                  </a:schemeClr>
                </a:gs>
                <a:gs pos="35000">
                  <a:schemeClr val="accent1">
                    <a:tint val="37000"/>
                    <a:satMod val="300000"/>
                  </a:schemeClr>
                </a:gs>
                <a:gs pos="100000">
                  <a:schemeClr val="bg1"/>
                </a:gs>
              </a:gsLst>
              <a:lin ang="5400000" scaled="0"/>
            </a:gradFill>
            <a:ln>
              <a:noFill/>
              <a:headEnd/>
              <a:tailEnd/>
            </a:ln>
            <a:effectLst/>
          </p:spPr>
          <p:style>
            <a:lnRef idx="1">
              <a:schemeClr val="accent1"/>
            </a:lnRef>
            <a:fillRef idx="2">
              <a:schemeClr val="accent1"/>
            </a:fillRef>
            <a:effectRef idx="1">
              <a:schemeClr val="accent1"/>
            </a:effectRef>
            <a:fontRef idx="minor">
              <a:schemeClr val="dk1"/>
            </a:fontRef>
          </p:style>
          <p:txBody>
            <a:bodyPr wrap="none" lIns="57139" tIns="28570" rIns="57139" bIns="28570" anchor="ctr"/>
            <a:lstStyle/>
            <a:p>
              <a:pPr algn="ctr" defTabSz="408113">
                <a:lnSpc>
                  <a:spcPct val="85000"/>
                </a:lnSpc>
                <a:defRPr/>
              </a:pPr>
              <a:endParaRPr lang="en-US" b="1" dirty="0" smtClean="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r>
                <a:rPr lang="en-US" b="1" dirty="0" smtClean="0">
                  <a:solidFill>
                    <a:schemeClr val="tx2"/>
                  </a:solidFill>
                  <a:latin typeface="微软雅黑" pitchFamily="34" charset="-122"/>
                  <a:ea typeface="微软雅黑" pitchFamily="34" charset="-122"/>
                  <a:cs typeface="ＭＳ Ｐゴシック" pitchFamily="-65" charset="-128"/>
                </a:rPr>
                <a:t>VPLEX</a:t>
              </a:r>
            </a:p>
            <a:p>
              <a:pPr algn="ctr" defTabSz="408113">
                <a:lnSpc>
                  <a:spcPct val="85000"/>
                </a:lnSpc>
                <a:defRPr/>
              </a:pPr>
              <a:endParaRPr lang="en-US" b="1" dirty="0" smtClean="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smtClean="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smtClean="0">
                <a:solidFill>
                  <a:schemeClr val="tx2"/>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b="1" dirty="0">
                <a:solidFill>
                  <a:schemeClr val="tx2"/>
                </a:solidFill>
                <a:latin typeface="微软雅黑" pitchFamily="34" charset="-122"/>
                <a:ea typeface="微软雅黑" pitchFamily="34" charset="-122"/>
                <a:cs typeface="ＭＳ Ｐゴシック" pitchFamily="-65" charset="-128"/>
              </a:endParaRPr>
            </a:p>
          </p:txBody>
        </p:sp>
        <p:pic>
          <p:nvPicPr>
            <p:cNvPr id="150" name="Picture 149"/>
            <p:cNvPicPr>
              <a:picLocks noChangeAspect="1"/>
            </p:cNvPicPr>
            <p:nvPr/>
          </p:nvPicPr>
          <p:blipFill>
            <a:blip r:embed="rId4" cstate="print">
              <a:extLst>
                <a:ext uri="{BEBA8EAE-BF5A-486C-A8C5-ECC9F3942E4B}">
                  <a14:imgProps xmlns:a14="http://schemas.microsoft.com/office/drawing/2010/main" xmlns="">
                    <a14:imgLayer r:embed="rId6">
                      <a14:imgEffect>
                        <a14:backgroundRemoval t="0" b="100000" l="0" r="100000"/>
                      </a14:imgEffect>
                    </a14:imgLayer>
                  </a14:imgProps>
                </a:ext>
              </a:extLst>
            </a:blip>
            <a:stretch>
              <a:fillRect/>
            </a:stretch>
          </p:blipFill>
          <p:spPr>
            <a:xfrm>
              <a:off x="4257455" y="2541412"/>
              <a:ext cx="479982" cy="247200"/>
            </a:xfrm>
            <a:prstGeom prst="rect">
              <a:avLst/>
            </a:prstGeom>
            <a:ln>
              <a:noFill/>
            </a:ln>
            <a:effectLst/>
          </p:spPr>
        </p:pic>
        <p:pic>
          <p:nvPicPr>
            <p:cNvPr id="152" name="Picture 10" descr="V-Plex-single node-96dpi"/>
            <p:cNvPicPr>
              <a:picLocks noChangeAspect="1" noChangeArrowheads="1"/>
            </p:cNvPicPr>
            <p:nvPr/>
          </p:nvPicPr>
          <p:blipFill>
            <a:blip r:embed="rId7" cstate="print"/>
            <a:srcRect/>
            <a:stretch>
              <a:fillRect/>
            </a:stretch>
          </p:blipFill>
          <p:spPr bwMode="auto">
            <a:xfrm>
              <a:off x="3544254" y="3074761"/>
              <a:ext cx="528164" cy="219211"/>
            </a:xfrm>
            <a:prstGeom prst="rect">
              <a:avLst/>
            </a:prstGeom>
            <a:ln>
              <a:noFill/>
            </a:ln>
            <a:effectLst>
              <a:outerShdw blurRad="292100" dist="139700" dir="2700000" algn="tl" rotWithShape="0">
                <a:srgbClr val="333333">
                  <a:alpha val="65000"/>
                </a:srgbClr>
              </a:outerShdw>
            </a:effectLst>
          </p:spPr>
        </p:pic>
        <p:pic>
          <p:nvPicPr>
            <p:cNvPr id="153" name="Picture 2"/>
            <p:cNvPicPr>
              <a:picLocks noChangeAspect="1" noChangeArrowheads="1"/>
            </p:cNvPicPr>
            <p:nvPr/>
          </p:nvPicPr>
          <p:blipFill>
            <a:blip r:embed="rId8" cstate="screen"/>
            <a:srcRect/>
            <a:stretch>
              <a:fillRect/>
            </a:stretch>
          </p:blipFill>
          <p:spPr bwMode="gray">
            <a:xfrm>
              <a:off x="4935040" y="3004793"/>
              <a:ext cx="505210" cy="345286"/>
            </a:xfrm>
            <a:prstGeom prst="rect">
              <a:avLst/>
            </a:prstGeom>
            <a:ln>
              <a:noFill/>
            </a:ln>
            <a:effectLst>
              <a:outerShdw blurRad="292100" dist="139700" dir="2700000" algn="tl" rotWithShape="0">
                <a:srgbClr val="333333">
                  <a:alpha val="65000"/>
                </a:srgbClr>
              </a:outerShdw>
            </a:effectLst>
          </p:spPr>
        </p:pic>
        <p:pic>
          <p:nvPicPr>
            <p:cNvPr id="15" name="Picture 14" descr="BU001997.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285590" y="2967838"/>
              <a:ext cx="412125" cy="433056"/>
            </a:xfrm>
            <a:prstGeom prst="rect">
              <a:avLst/>
            </a:prstGeom>
            <a:ln>
              <a:noFill/>
            </a:ln>
            <a:effectLst>
              <a:outerShdw blurRad="292100" dist="139700" dir="2700000" algn="tl" rotWithShape="0">
                <a:srgbClr val="333333">
                  <a:alpha val="65000"/>
                </a:srgbClr>
              </a:outerShdw>
            </a:effectLst>
          </p:spPr>
        </p:pic>
      </p:grpSp>
      <p:sp>
        <p:nvSpPr>
          <p:cNvPr id="2" name="Title 1"/>
          <p:cNvSpPr>
            <a:spLocks noGrp="1"/>
          </p:cNvSpPr>
          <p:nvPr>
            <p:ph type="title"/>
          </p:nvPr>
        </p:nvSpPr>
        <p:spPr/>
        <p:txBody>
          <a:bodyPr/>
          <a:lstStyle/>
          <a:p>
            <a:r>
              <a:rPr lang="en-US" altLang="zh-CN" dirty="0">
                <a:latin typeface="微软雅黑" pitchFamily="34" charset="-122"/>
                <a:ea typeface="微软雅黑" pitchFamily="34" charset="-122"/>
              </a:rPr>
              <a:t>EMC</a:t>
            </a:r>
            <a:r>
              <a:rPr lang="zh-CN" altLang="en-US" dirty="0">
                <a:latin typeface="微软雅黑" pitchFamily="34" charset="-122"/>
                <a:ea typeface="微软雅黑" pitchFamily="34" charset="-122"/>
              </a:rPr>
              <a:t>云计算与大数据平台</a:t>
            </a:r>
            <a:endParaRPr lang="en-US" dirty="0">
              <a:latin typeface="微软雅黑" pitchFamily="34" charset="-122"/>
              <a:ea typeface="微软雅黑" pitchFamily="34" charset="-122"/>
            </a:endParaRPr>
          </a:p>
        </p:txBody>
      </p:sp>
      <p:pic>
        <p:nvPicPr>
          <p:cNvPr id="92" name="Picture 91"/>
          <p:cNvPicPr>
            <a:picLocks noChangeAspect="1"/>
          </p:cNvPicPr>
          <p:nvPr/>
        </p:nvPicPr>
        <p:blipFill>
          <a:blip r:embed="rId10" cstate="print"/>
          <a:stretch>
            <a:fillRect/>
          </a:stretch>
        </p:blipFill>
        <p:spPr>
          <a:xfrm>
            <a:off x="5528134" y="1533945"/>
            <a:ext cx="761678" cy="853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8" name="Picture 117"/>
          <p:cNvPicPr>
            <a:picLocks noChangeAspect="1"/>
          </p:cNvPicPr>
          <p:nvPr/>
        </p:nvPicPr>
        <p:blipFill>
          <a:blip r:embed="rId11" cstate="print"/>
          <a:stretch>
            <a:fillRect/>
          </a:stretch>
        </p:blipFill>
        <p:spPr>
          <a:xfrm>
            <a:off x="6452839" y="1533945"/>
            <a:ext cx="847493" cy="853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组合 17"/>
          <p:cNvGrpSpPr/>
          <p:nvPr/>
        </p:nvGrpSpPr>
        <p:grpSpPr>
          <a:xfrm>
            <a:off x="583335" y="1512525"/>
            <a:ext cx="3048575" cy="858419"/>
            <a:chOff x="583334" y="1134394"/>
            <a:chExt cx="3048575" cy="643814"/>
          </a:xfrm>
        </p:grpSpPr>
        <p:sp>
          <p:nvSpPr>
            <p:cNvPr id="141" name="Rounded Rectangle 140"/>
            <p:cNvSpPr/>
            <p:nvPr/>
          </p:nvSpPr>
          <p:spPr>
            <a:xfrm>
              <a:off x="583334" y="1134394"/>
              <a:ext cx="960005" cy="643814"/>
            </a:xfrm>
            <a:prstGeom prst="roundRect">
              <a:avLst/>
            </a:prstGeom>
            <a:solidFill>
              <a:srgbClr val="FFFFFF"/>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Java</a:t>
              </a:r>
              <a:endParaRPr lang="en-US" sz="2000" b="1" dirty="0">
                <a:solidFill>
                  <a:schemeClr val="tx1"/>
                </a:solidFill>
                <a:latin typeface="微软雅黑" pitchFamily="34" charset="-122"/>
                <a:ea typeface="微软雅黑" pitchFamily="34" charset="-122"/>
              </a:endParaRPr>
            </a:p>
          </p:txBody>
        </p:sp>
        <p:grpSp>
          <p:nvGrpSpPr>
            <p:cNvPr id="7" name="Group 123"/>
            <p:cNvGrpSpPr>
              <a:grpSpLocks noChangeAspect="1"/>
            </p:cNvGrpSpPr>
            <p:nvPr/>
          </p:nvGrpSpPr>
          <p:grpSpPr>
            <a:xfrm>
              <a:off x="1627619" y="1134394"/>
              <a:ext cx="960005" cy="643814"/>
              <a:chOff x="5029544" y="1333208"/>
              <a:chExt cx="1328150" cy="890702"/>
            </a:xfrm>
          </p:grpSpPr>
          <p:sp>
            <p:nvSpPr>
              <p:cNvPr id="138" name="Rounded Rectangle 137"/>
              <p:cNvSpPr/>
              <p:nvPr/>
            </p:nvSpPr>
            <p:spPr>
              <a:xfrm>
                <a:off x="5029544" y="1333208"/>
                <a:ext cx="1328150" cy="890702"/>
              </a:xfrm>
              <a:prstGeom prst="roundRect">
                <a:avLst/>
              </a:prstGeom>
              <a:solidFill>
                <a:srgbClr val="FFFFFF"/>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微软雅黑" pitchFamily="34" charset="-122"/>
                  <a:ea typeface="微软雅黑" pitchFamily="34" charset="-122"/>
                </a:endParaRPr>
              </a:p>
            </p:txBody>
          </p:sp>
          <p:pic>
            <p:nvPicPr>
              <p:cNvPr id="140" name="Picture 90" descr="LOGO_Oracle.png"/>
              <p:cNvPicPr>
                <a:picLocks noChangeAspect="1"/>
              </p:cNvPicPr>
              <p:nvPr/>
            </p:nvPicPr>
            <p:blipFill>
              <a:blip r:embed="rId12" cstate="print"/>
              <a:srcRect/>
              <a:stretch>
                <a:fillRect/>
              </a:stretch>
            </p:blipFill>
            <p:spPr bwMode="auto">
              <a:xfrm>
                <a:off x="5112227" y="1713200"/>
                <a:ext cx="1149862" cy="154903"/>
              </a:xfrm>
              <a:prstGeom prst="rect">
                <a:avLst/>
              </a:prstGeom>
              <a:noFill/>
              <a:ln w="9525">
                <a:noFill/>
                <a:miter lim="800000"/>
                <a:headEnd/>
                <a:tailEnd/>
              </a:ln>
            </p:spPr>
          </p:pic>
        </p:grpSp>
        <p:grpSp>
          <p:nvGrpSpPr>
            <p:cNvPr id="8" name="Group 134"/>
            <p:cNvGrpSpPr>
              <a:grpSpLocks noChangeAspect="1"/>
            </p:cNvGrpSpPr>
            <p:nvPr/>
          </p:nvGrpSpPr>
          <p:grpSpPr>
            <a:xfrm>
              <a:off x="2671904" y="1134394"/>
              <a:ext cx="960005" cy="643814"/>
              <a:chOff x="6509497" y="1291231"/>
              <a:chExt cx="1328150" cy="890702"/>
            </a:xfrm>
          </p:grpSpPr>
          <p:sp>
            <p:nvSpPr>
              <p:cNvPr id="136" name="Rounded Rectangle 135"/>
              <p:cNvSpPr/>
              <p:nvPr/>
            </p:nvSpPr>
            <p:spPr>
              <a:xfrm>
                <a:off x="6509497" y="1291231"/>
                <a:ext cx="1328150" cy="890702"/>
              </a:xfrm>
              <a:prstGeom prst="roundRect">
                <a:avLst/>
              </a:prstGeom>
              <a:solidFill>
                <a:srgbClr val="FFFFFF"/>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微软雅黑" pitchFamily="34" charset="-122"/>
                  <a:ea typeface="微软雅黑" pitchFamily="34" charset="-122"/>
                </a:endParaRPr>
              </a:p>
            </p:txBody>
          </p:sp>
          <p:pic>
            <p:nvPicPr>
              <p:cNvPr id="137" name="Picture 89" descr="LOGO_Microsoft.png"/>
              <p:cNvPicPr>
                <a:picLocks noChangeAspect="1"/>
              </p:cNvPicPr>
              <p:nvPr/>
            </p:nvPicPr>
            <p:blipFill>
              <a:blip r:embed="rId13" cstate="print"/>
              <a:srcRect/>
              <a:stretch>
                <a:fillRect/>
              </a:stretch>
            </p:blipFill>
            <p:spPr bwMode="auto">
              <a:xfrm>
                <a:off x="6536808" y="1603548"/>
                <a:ext cx="1255877" cy="255411"/>
              </a:xfrm>
              <a:prstGeom prst="rect">
                <a:avLst/>
              </a:prstGeom>
              <a:noFill/>
              <a:ln w="9525">
                <a:noFill/>
                <a:miter lim="800000"/>
                <a:headEnd/>
                <a:tailEnd/>
              </a:ln>
            </p:spPr>
          </p:pic>
        </p:grpSp>
      </p:grpSp>
      <p:sp>
        <p:nvSpPr>
          <p:cNvPr id="89" name="Rectangle 88"/>
          <p:cNvSpPr/>
          <p:nvPr/>
        </p:nvSpPr>
        <p:spPr>
          <a:xfrm>
            <a:off x="87973" y="1024035"/>
            <a:ext cx="3667067" cy="369332"/>
          </a:xfrm>
          <a:prstGeom prst="rect">
            <a:avLst/>
          </a:prstGeom>
        </p:spPr>
        <p:txBody>
          <a:bodyPr wrap="square">
            <a:spAutoFit/>
          </a:bodyPr>
          <a:lstStyle/>
          <a:p>
            <a:pPr algn="ctr"/>
            <a:r>
              <a:rPr lang="zh-CN" altLang="en-US" dirty="0" smtClean="0">
                <a:solidFill>
                  <a:schemeClr val="tx2"/>
                </a:solidFill>
                <a:latin typeface="微软雅黑" pitchFamily="34" charset="-122"/>
                <a:ea typeface="微软雅黑" pitchFamily="34" charset="-122"/>
              </a:rPr>
              <a:t>业务应用</a:t>
            </a:r>
            <a:endParaRPr lang="en-US" dirty="0">
              <a:solidFill>
                <a:schemeClr val="tx2"/>
              </a:solidFill>
              <a:latin typeface="微软雅黑" pitchFamily="34" charset="-122"/>
              <a:ea typeface="微软雅黑" pitchFamily="34" charset="-122"/>
            </a:endParaRPr>
          </a:p>
        </p:txBody>
      </p:sp>
      <p:sp>
        <p:nvSpPr>
          <p:cNvPr id="120" name="Rectangle 119"/>
          <p:cNvSpPr/>
          <p:nvPr/>
        </p:nvSpPr>
        <p:spPr>
          <a:xfrm>
            <a:off x="5295948" y="1024035"/>
            <a:ext cx="3662722" cy="369332"/>
          </a:xfrm>
          <a:prstGeom prst="rect">
            <a:avLst/>
          </a:prstGeom>
        </p:spPr>
        <p:txBody>
          <a:bodyPr wrap="square">
            <a:spAutoFit/>
          </a:bodyPr>
          <a:lstStyle/>
          <a:p>
            <a:pPr algn="ctr"/>
            <a:r>
              <a:rPr lang="zh-CN" altLang="en-US" dirty="0" smtClean="0">
                <a:solidFill>
                  <a:schemeClr val="tx2"/>
                </a:solidFill>
                <a:latin typeface="微软雅黑" pitchFamily="34" charset="-122"/>
                <a:ea typeface="微软雅黑" pitchFamily="34" charset="-122"/>
              </a:rPr>
              <a:t>大数据业务</a:t>
            </a:r>
            <a:endParaRPr lang="en-US" dirty="0">
              <a:solidFill>
                <a:schemeClr val="tx2"/>
              </a:solidFill>
              <a:latin typeface="微软雅黑" pitchFamily="34" charset="-122"/>
              <a:ea typeface="微软雅黑" pitchFamily="34" charset="-122"/>
            </a:endParaRPr>
          </a:p>
        </p:txBody>
      </p:sp>
      <p:pic>
        <p:nvPicPr>
          <p:cNvPr id="162" name="Picture 161"/>
          <p:cNvPicPr>
            <a:picLocks noChangeAspect="1"/>
          </p:cNvPicPr>
          <p:nvPr/>
        </p:nvPicPr>
        <p:blipFill>
          <a:blip r:embed="rId14" cstate="print"/>
          <a:stretch>
            <a:fillRect/>
          </a:stretch>
        </p:blipFill>
        <p:spPr>
          <a:xfrm>
            <a:off x="7900210" y="2217407"/>
            <a:ext cx="960119" cy="853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rot lat="0" lon="21599978" rev="0"/>
            </a:camera>
            <a:lightRig rig="contrasting" dir="t">
              <a:rot lat="0" lon="0" rev="4200000"/>
            </a:lightRig>
          </a:scene3d>
          <a:sp3d prstMaterial="plastic">
            <a:bevelT w="381000" h="114300" prst="relaxedInset"/>
            <a:contourClr>
              <a:srgbClr val="969696"/>
            </a:contourClr>
          </a:sp3d>
        </p:spPr>
      </p:pic>
      <p:pic>
        <p:nvPicPr>
          <p:cNvPr id="168" name="Picture 167"/>
          <p:cNvPicPr>
            <a:picLocks noChangeAspect="1"/>
          </p:cNvPicPr>
          <p:nvPr/>
        </p:nvPicPr>
        <p:blipFill>
          <a:blip r:embed="rId15" cstate="print"/>
          <a:stretch>
            <a:fillRect/>
          </a:stretch>
        </p:blipFill>
        <p:spPr>
          <a:xfrm>
            <a:off x="5881591" y="2217407"/>
            <a:ext cx="960119" cy="853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9" name="Rectangle 3"/>
          <p:cNvSpPr>
            <a:spLocks noChangeArrowheads="1"/>
          </p:cNvSpPr>
          <p:nvPr/>
        </p:nvSpPr>
        <p:spPr bwMode="auto">
          <a:xfrm>
            <a:off x="2069986" y="3656572"/>
            <a:ext cx="1371600" cy="112700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57139" tIns="45720" rIns="57139" bIns="9144" anchor="ctr" anchorCtr="1"/>
          <a:lstStyle/>
          <a:p>
            <a:pPr algn="ctr" defTabSz="408113">
              <a:lnSpc>
                <a:spcPct val="85000"/>
              </a:lnSpc>
              <a:defRPr/>
            </a:pPr>
            <a:r>
              <a:rPr lang="en-US" b="1" dirty="0" smtClean="0">
                <a:solidFill>
                  <a:schemeClr val="tx2"/>
                </a:solidFill>
                <a:latin typeface="微软雅黑" pitchFamily="34" charset="-122"/>
                <a:ea typeface="微软雅黑" pitchFamily="34" charset="-122"/>
                <a:cs typeface="ＭＳ Ｐゴシック" pitchFamily="-65" charset="-128"/>
              </a:rPr>
              <a:t>      VNX</a:t>
            </a:r>
            <a:endParaRPr lang="en-US" b="1" dirty="0">
              <a:solidFill>
                <a:schemeClr val="tx2"/>
              </a:solidFill>
              <a:latin typeface="微软雅黑" pitchFamily="34" charset="-122"/>
              <a:ea typeface="微软雅黑" pitchFamily="34" charset="-122"/>
              <a:cs typeface="ＭＳ Ｐゴシック" pitchFamily="-65" charset="-128"/>
            </a:endParaRPr>
          </a:p>
        </p:txBody>
      </p:sp>
      <p:sp>
        <p:nvSpPr>
          <p:cNvPr id="101" name="Rectangle 100"/>
          <p:cNvSpPr/>
          <p:nvPr/>
        </p:nvSpPr>
        <p:spPr>
          <a:xfrm>
            <a:off x="8462249" y="4373118"/>
            <a:ext cx="500137" cy="170047"/>
          </a:xfrm>
          <a:prstGeom prst="rect">
            <a:avLst/>
          </a:prstGeom>
        </p:spPr>
        <p:txBody>
          <a:bodyPr wrap="none" lIns="0" tIns="0" rIns="0" bIns="0">
            <a:spAutoFit/>
          </a:bodyPr>
          <a:lstStyle/>
          <a:p>
            <a:pPr defTabSz="408113">
              <a:lnSpc>
                <a:spcPct val="85000"/>
              </a:lnSpc>
              <a:defRPr/>
            </a:pPr>
            <a:r>
              <a:rPr lang="zh-CN" altLang="en-US" sz="1300" b="1" dirty="0" smtClean="0">
                <a:solidFill>
                  <a:schemeClr val="bg2"/>
                </a:solidFill>
                <a:latin typeface="微软雅黑" pitchFamily="34" charset="-122"/>
                <a:ea typeface="微软雅黑" pitchFamily="34" charset="-122"/>
                <a:cs typeface="ＭＳ Ｐゴシック" pitchFamily="-65" charset="-128"/>
              </a:rPr>
              <a:t>主存储</a:t>
            </a:r>
            <a:endParaRPr lang="en-US" sz="1300" b="1" dirty="0">
              <a:solidFill>
                <a:schemeClr val="bg2"/>
              </a:solidFill>
              <a:latin typeface="微软雅黑" pitchFamily="34" charset="-122"/>
              <a:ea typeface="微软雅黑" pitchFamily="34" charset="-122"/>
              <a:cs typeface="ＭＳ Ｐゴシック" pitchFamily="-65" charset="-128"/>
            </a:endParaRPr>
          </a:p>
        </p:txBody>
      </p:sp>
      <p:sp>
        <p:nvSpPr>
          <p:cNvPr id="104" name="Rectangle 3"/>
          <p:cNvSpPr>
            <a:spLocks noChangeArrowheads="1"/>
          </p:cNvSpPr>
          <p:nvPr/>
        </p:nvSpPr>
        <p:spPr bwMode="auto">
          <a:xfrm>
            <a:off x="621816" y="3652828"/>
            <a:ext cx="1371335" cy="113075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57139" tIns="45720" rIns="57139" bIns="9144" anchor="ctr" anchorCtr="1"/>
          <a:lstStyle/>
          <a:p>
            <a:pPr algn="ctr" defTabSz="408113">
              <a:lnSpc>
                <a:spcPct val="85000"/>
              </a:lnSpc>
              <a:defRPr/>
            </a:pPr>
            <a:r>
              <a:rPr lang="en-US" b="1" dirty="0" smtClean="0">
                <a:solidFill>
                  <a:schemeClr val="tx2"/>
                </a:solidFill>
                <a:latin typeface="微软雅黑" pitchFamily="34" charset="-122"/>
                <a:ea typeface="微软雅黑" pitchFamily="34" charset="-122"/>
                <a:cs typeface="ＭＳ Ｐゴシック" pitchFamily="-65" charset="-128"/>
              </a:rPr>
              <a:t>   VMAX</a:t>
            </a:r>
            <a:endParaRPr lang="en-US" b="1" dirty="0">
              <a:solidFill>
                <a:schemeClr val="tx2"/>
              </a:solidFill>
              <a:latin typeface="微软雅黑" pitchFamily="34" charset="-122"/>
              <a:ea typeface="微软雅黑" pitchFamily="34" charset="-122"/>
              <a:cs typeface="ＭＳ Ｐゴシック" pitchFamily="-65" charset="-128"/>
            </a:endParaRPr>
          </a:p>
        </p:txBody>
      </p:sp>
      <p:sp>
        <p:nvSpPr>
          <p:cNvPr id="125" name="Rectangle 3"/>
          <p:cNvSpPr>
            <a:spLocks noChangeArrowheads="1"/>
          </p:cNvSpPr>
          <p:nvPr/>
        </p:nvSpPr>
        <p:spPr bwMode="auto">
          <a:xfrm>
            <a:off x="7018639" y="3656572"/>
            <a:ext cx="1371600" cy="112700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57139" tIns="45720" rIns="57139" bIns="9144" anchor="ctr" anchorCtr="1"/>
          <a:lstStyle/>
          <a:p>
            <a:pPr algn="ctr" defTabSz="408113">
              <a:lnSpc>
                <a:spcPct val="85000"/>
              </a:lnSpc>
              <a:defRPr/>
            </a:pPr>
            <a:r>
              <a:rPr lang="en-US" b="1" dirty="0" smtClean="0">
                <a:solidFill>
                  <a:schemeClr val="tx2"/>
                </a:solidFill>
                <a:latin typeface="微软雅黑" pitchFamily="34" charset="-122"/>
                <a:ea typeface="微软雅黑" pitchFamily="34" charset="-122"/>
                <a:cs typeface="ＭＳ Ｐゴシック" pitchFamily="-65" charset="-128"/>
              </a:rPr>
              <a:t>        </a:t>
            </a:r>
            <a:r>
              <a:rPr lang="en-US" b="1" dirty="0" err="1" smtClean="0">
                <a:solidFill>
                  <a:schemeClr val="tx2"/>
                </a:solidFill>
                <a:latin typeface="微软雅黑" pitchFamily="34" charset="-122"/>
                <a:ea typeface="微软雅黑" pitchFamily="34" charset="-122"/>
                <a:cs typeface="ＭＳ Ｐゴシック" pitchFamily="-65" charset="-128"/>
              </a:rPr>
              <a:t>Atmos</a:t>
            </a:r>
            <a:endParaRPr lang="en-US" b="1" dirty="0">
              <a:solidFill>
                <a:schemeClr val="tx2"/>
              </a:solidFill>
              <a:latin typeface="微软雅黑" pitchFamily="34" charset="-122"/>
              <a:ea typeface="微软雅黑" pitchFamily="34" charset="-122"/>
              <a:cs typeface="ＭＳ Ｐゴシック" pitchFamily="-65" charset="-128"/>
            </a:endParaRPr>
          </a:p>
        </p:txBody>
      </p:sp>
      <p:pic>
        <p:nvPicPr>
          <p:cNvPr id="14" name="Picture 13"/>
          <p:cNvPicPr>
            <a:picLocks noChangeAspect="1"/>
          </p:cNvPicPr>
          <p:nvPr/>
        </p:nvPicPr>
        <p:blipFill>
          <a:blip r:embed="rId16" cstate="print"/>
          <a:stretch>
            <a:fillRect/>
          </a:stretch>
        </p:blipFill>
        <p:spPr>
          <a:xfrm>
            <a:off x="698123" y="3699216"/>
            <a:ext cx="309916" cy="1033053"/>
          </a:xfrm>
          <a:prstGeom prst="rect">
            <a:avLst/>
          </a:prstGeom>
          <a:ln>
            <a:noFill/>
          </a:ln>
          <a:effectLst>
            <a:outerShdw blurRad="292100" dist="139700" dir="2700000" algn="tl" rotWithShape="0">
              <a:srgbClr val="333333">
                <a:alpha val="65000"/>
              </a:srgbClr>
            </a:outerShdw>
          </a:effectLst>
        </p:spPr>
      </p:pic>
      <p:pic>
        <p:nvPicPr>
          <p:cNvPr id="128" name="Picture 127" descr="vnx-5500.png"/>
          <p:cNvPicPr>
            <a:picLocks noChangeAspect="1"/>
          </p:cNvPicPr>
          <p:nvPr/>
        </p:nvPicPr>
        <p:blipFill>
          <a:blip r:embed="rId17" cstate="screen"/>
          <a:stretch>
            <a:fillRect/>
          </a:stretch>
        </p:blipFill>
        <p:spPr bwMode="gray">
          <a:xfrm>
            <a:off x="2179075" y="3940686"/>
            <a:ext cx="523344" cy="628049"/>
          </a:xfrm>
          <a:prstGeom prst="rect">
            <a:avLst/>
          </a:prstGeom>
          <a:ln>
            <a:noFill/>
          </a:ln>
          <a:effectLst>
            <a:outerShdw blurRad="292100" dist="139700" dir="2700000" algn="tl" rotWithShape="0">
              <a:srgbClr val="333333">
                <a:alpha val="65000"/>
              </a:srgbClr>
            </a:outerShdw>
          </a:effectLst>
        </p:spPr>
      </p:pic>
      <p:pic>
        <p:nvPicPr>
          <p:cNvPr id="129" name="Picture 128"/>
          <p:cNvPicPr>
            <a:picLocks noChangeAspect="1"/>
          </p:cNvPicPr>
          <p:nvPr/>
        </p:nvPicPr>
        <p:blipFill>
          <a:blip r:embed="rId18" cstate="print">
            <a:clrChange>
              <a:clrFrom>
                <a:srgbClr val="FFFFFF"/>
              </a:clrFrom>
              <a:clrTo>
                <a:srgbClr val="FFFFFF">
                  <a:alpha val="0"/>
                </a:srgbClr>
              </a:clrTo>
            </a:clrChange>
            <a:extLst>
              <a:ext uri="{BEBA8EAE-BF5A-486C-A8C5-ECC9F3942E4B}">
                <a14:imgProps xmlns:a14="http://schemas.microsoft.com/office/drawing/2010/main" xmlns="">
                  <a14:imgLayer r:embed="rId20">
                    <a14:imgEffect>
                      <a14:backgroundRemoval t="0" b="100000" l="9920" r="89920"/>
                    </a14:imgEffect>
                  </a14:imgLayer>
                </a14:imgProps>
              </a:ext>
            </a:extLst>
          </a:blip>
          <a:stretch>
            <a:fillRect/>
          </a:stretch>
        </p:blipFill>
        <p:spPr>
          <a:xfrm>
            <a:off x="5499034" y="4006395"/>
            <a:ext cx="798240" cy="468300"/>
          </a:xfrm>
          <a:prstGeom prst="rect">
            <a:avLst/>
          </a:prstGeom>
          <a:ln>
            <a:noFill/>
          </a:ln>
          <a:effectLst>
            <a:outerShdw blurRad="292100" dist="139700" dir="2700000" algn="tl" rotWithShape="0">
              <a:srgbClr val="333333">
                <a:alpha val="65000"/>
              </a:srgbClr>
            </a:outerShdw>
          </a:effectLst>
        </p:spPr>
      </p:pic>
      <p:pic>
        <p:nvPicPr>
          <p:cNvPr id="130" name="Picture 3"/>
          <p:cNvPicPr>
            <a:picLocks noChangeAspect="1" noChangeArrowheads="1"/>
          </p:cNvPicPr>
          <p:nvPr/>
        </p:nvPicPr>
        <p:blipFill>
          <a:blip r:embed="rId21" cstate="print"/>
          <a:srcRect/>
          <a:stretch>
            <a:fillRect/>
          </a:stretch>
        </p:blipFill>
        <p:spPr bwMode="auto">
          <a:xfrm>
            <a:off x="7102293" y="3902701"/>
            <a:ext cx="441351" cy="717343"/>
          </a:xfrm>
          <a:prstGeom prst="rect">
            <a:avLst/>
          </a:prstGeom>
          <a:ln>
            <a:noFill/>
          </a:ln>
          <a:effectLst>
            <a:outerShdw blurRad="292100" dist="139700" dir="2700000" algn="tl" rotWithShape="0">
              <a:srgbClr val="333333">
                <a:alpha val="65000"/>
              </a:srgbClr>
            </a:outerShdw>
          </a:effectLst>
        </p:spPr>
      </p:pic>
      <p:grpSp>
        <p:nvGrpSpPr>
          <p:cNvPr id="9" name="Group 16"/>
          <p:cNvGrpSpPr/>
          <p:nvPr/>
        </p:nvGrpSpPr>
        <p:grpSpPr>
          <a:xfrm>
            <a:off x="619062" y="4976356"/>
            <a:ext cx="8349639" cy="1015725"/>
            <a:chOff x="621816" y="3701892"/>
            <a:chExt cx="8349639" cy="761794"/>
          </a:xfrm>
        </p:grpSpPr>
        <p:grpSp>
          <p:nvGrpSpPr>
            <p:cNvPr id="10" name="Group 10"/>
            <p:cNvGrpSpPr/>
            <p:nvPr/>
          </p:nvGrpSpPr>
          <p:grpSpPr>
            <a:xfrm>
              <a:off x="621816" y="3701892"/>
              <a:ext cx="8349639" cy="761794"/>
              <a:chOff x="557671" y="3984086"/>
              <a:chExt cx="8450720" cy="509821"/>
            </a:xfrm>
          </p:grpSpPr>
          <p:sp>
            <p:nvSpPr>
              <p:cNvPr id="83" name="Rectangle 3"/>
              <p:cNvSpPr>
                <a:spLocks noChangeArrowheads="1"/>
              </p:cNvSpPr>
              <p:nvPr/>
            </p:nvSpPr>
            <p:spPr bwMode="auto">
              <a:xfrm>
                <a:off x="557671" y="4061077"/>
                <a:ext cx="7836402" cy="4328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57139" tIns="28570" rIns="57139" bIns="28570" anchor="ctr" anchorCtr="1"/>
              <a:lstStyle/>
              <a:p>
                <a:pPr algn="ctr" defTabSz="408113">
                  <a:lnSpc>
                    <a:spcPct val="85000"/>
                  </a:lnSpc>
                  <a:defRPr/>
                </a:pPr>
                <a:r>
                  <a:rPr lang="en-US" b="1" dirty="0" smtClean="0">
                    <a:solidFill>
                      <a:srgbClr val="007DC3"/>
                    </a:solidFill>
                    <a:latin typeface="微软雅黑" pitchFamily="34" charset="-122"/>
                    <a:ea typeface="微软雅黑" pitchFamily="34" charset="-122"/>
                    <a:cs typeface="ＭＳ Ｐゴシック" pitchFamily="-65" charset="-128"/>
                  </a:rPr>
                  <a:t>Data Domain, Avamar, Networker</a:t>
                </a:r>
                <a:endParaRPr lang="en-US" b="1" dirty="0">
                  <a:solidFill>
                    <a:srgbClr val="007DC3"/>
                  </a:solidFill>
                  <a:latin typeface="微软雅黑" pitchFamily="34" charset="-122"/>
                  <a:ea typeface="微软雅黑" pitchFamily="34" charset="-122"/>
                  <a:cs typeface="ＭＳ Ｐゴシック" pitchFamily="-65" charset="-128"/>
                </a:endParaRPr>
              </a:p>
            </p:txBody>
          </p:sp>
          <p:sp>
            <p:nvSpPr>
              <p:cNvPr id="102" name="Rectangle 101"/>
              <p:cNvSpPr/>
              <p:nvPr/>
            </p:nvSpPr>
            <p:spPr>
              <a:xfrm>
                <a:off x="8580172" y="4159997"/>
                <a:ext cx="337461" cy="170702"/>
              </a:xfrm>
              <a:prstGeom prst="rect">
                <a:avLst/>
              </a:prstGeom>
            </p:spPr>
            <p:txBody>
              <a:bodyPr wrap="none" lIns="0" tIns="0" rIns="0" bIns="0">
                <a:spAutoFit/>
              </a:bodyPr>
              <a:lstStyle/>
              <a:p>
                <a:pPr defTabSz="408113">
                  <a:lnSpc>
                    <a:spcPct val="85000"/>
                  </a:lnSpc>
                  <a:defRPr/>
                </a:pPr>
                <a:r>
                  <a:rPr lang="zh-CN" altLang="en-US" sz="1300" b="1" dirty="0" smtClean="0">
                    <a:solidFill>
                      <a:schemeClr val="bg2"/>
                    </a:solidFill>
                    <a:latin typeface="微软雅黑" pitchFamily="34" charset="-122"/>
                    <a:ea typeface="微软雅黑" pitchFamily="34" charset="-122"/>
                    <a:cs typeface="ＭＳ Ｐゴシック" pitchFamily="-65" charset="-128"/>
                  </a:rPr>
                  <a:t>备份</a:t>
                </a:r>
                <a:endParaRPr lang="en-US" altLang="zh-CN" sz="1300" b="1" dirty="0" smtClean="0">
                  <a:solidFill>
                    <a:schemeClr val="bg2"/>
                  </a:solidFill>
                  <a:latin typeface="微软雅黑" pitchFamily="34" charset="-122"/>
                  <a:ea typeface="微软雅黑" pitchFamily="34" charset="-122"/>
                  <a:cs typeface="ＭＳ Ｐゴシック" pitchFamily="-65" charset="-128"/>
                </a:endParaRPr>
              </a:p>
              <a:p>
                <a:pPr defTabSz="408113">
                  <a:lnSpc>
                    <a:spcPct val="85000"/>
                  </a:lnSpc>
                  <a:defRPr/>
                </a:pPr>
                <a:r>
                  <a:rPr lang="zh-CN" altLang="en-US" sz="1300" b="1" dirty="0" smtClean="0">
                    <a:solidFill>
                      <a:schemeClr val="bg2"/>
                    </a:solidFill>
                    <a:latin typeface="微软雅黑" pitchFamily="34" charset="-122"/>
                    <a:ea typeface="微软雅黑" pitchFamily="34" charset="-122"/>
                    <a:cs typeface="ＭＳ Ｐゴシック" pitchFamily="-65" charset="-128"/>
                  </a:rPr>
                  <a:t>归档</a:t>
                </a:r>
                <a:endParaRPr lang="en-US" sz="1300" b="1" dirty="0">
                  <a:solidFill>
                    <a:schemeClr val="bg2"/>
                  </a:solidFill>
                  <a:latin typeface="微软雅黑" pitchFamily="34" charset="-122"/>
                  <a:ea typeface="微软雅黑" pitchFamily="34" charset="-122"/>
                  <a:cs typeface="ＭＳ Ｐゴシック" pitchFamily="-65" charset="-128"/>
                </a:endParaRPr>
              </a:p>
            </p:txBody>
          </p:sp>
          <p:cxnSp>
            <p:nvCxnSpPr>
              <p:cNvPr id="6" name="Straight Connector 5"/>
              <p:cNvCxnSpPr/>
              <p:nvPr/>
            </p:nvCxnSpPr>
            <p:spPr>
              <a:xfrm>
                <a:off x="582368" y="3984086"/>
                <a:ext cx="8426023" cy="0"/>
              </a:xfrm>
              <a:prstGeom prst="line">
                <a:avLst/>
              </a:prstGeom>
              <a:ln>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grpSp>
        <p:pic>
          <p:nvPicPr>
            <p:cNvPr id="131" name="Picture 164" descr="Avamar Data Store-SO-96dpi"/>
            <p:cNvPicPr>
              <a:picLocks noChangeAspect="1" noChangeArrowheads="1"/>
            </p:cNvPicPr>
            <p:nvPr/>
          </p:nvPicPr>
          <p:blipFill>
            <a:blip r:embed="rId22" cstate="screen"/>
            <a:srcRect/>
            <a:stretch>
              <a:fillRect/>
            </a:stretch>
          </p:blipFill>
          <p:spPr bwMode="gray">
            <a:xfrm>
              <a:off x="6444795" y="3895909"/>
              <a:ext cx="163111" cy="508907"/>
            </a:xfrm>
            <a:prstGeom prst="rect">
              <a:avLst/>
            </a:prstGeom>
            <a:ln>
              <a:noFill/>
            </a:ln>
            <a:effectLst>
              <a:outerShdw blurRad="292100" dist="139700" dir="2700000" algn="tl" rotWithShape="0">
                <a:srgbClr val="333333">
                  <a:alpha val="65000"/>
                </a:srgbClr>
              </a:outerShdw>
            </a:effectLst>
          </p:spPr>
        </p:pic>
        <p:pic>
          <p:nvPicPr>
            <p:cNvPr id="132" name="Picture 164" descr="Avamar Data Store-SO-96dpi"/>
            <p:cNvPicPr>
              <a:picLocks noChangeAspect="1" noChangeArrowheads="1"/>
            </p:cNvPicPr>
            <p:nvPr/>
          </p:nvPicPr>
          <p:blipFill>
            <a:blip r:embed="rId22" cstate="screen"/>
            <a:srcRect/>
            <a:stretch>
              <a:fillRect/>
            </a:stretch>
          </p:blipFill>
          <p:spPr bwMode="gray">
            <a:xfrm>
              <a:off x="6632012" y="3895909"/>
              <a:ext cx="163111" cy="508907"/>
            </a:xfrm>
            <a:prstGeom prst="rect">
              <a:avLst/>
            </a:prstGeom>
            <a:ln>
              <a:noFill/>
            </a:ln>
            <a:effectLst>
              <a:outerShdw blurRad="292100" dist="139700" dir="2700000" algn="tl" rotWithShape="0">
                <a:srgbClr val="333333">
                  <a:alpha val="65000"/>
                </a:srgbClr>
              </a:outerShdw>
            </a:effectLst>
          </p:spPr>
        </p:pic>
        <p:pic>
          <p:nvPicPr>
            <p:cNvPr id="133" name="Picture 132" descr="DD670-so-96dpi.png"/>
            <p:cNvPicPr>
              <a:picLocks noChangeAspect="1"/>
            </p:cNvPicPr>
            <p:nvPr/>
          </p:nvPicPr>
          <p:blipFill>
            <a:blip r:embed="rId23" cstate="screen"/>
            <a:stretch>
              <a:fillRect/>
            </a:stretch>
          </p:blipFill>
          <p:spPr>
            <a:xfrm>
              <a:off x="1961163" y="3892559"/>
              <a:ext cx="526182" cy="417931"/>
            </a:xfrm>
            <a:prstGeom prst="rect">
              <a:avLst/>
            </a:prstGeom>
            <a:ln>
              <a:noFill/>
            </a:ln>
            <a:effectLst>
              <a:outerShdw blurRad="292100" dist="139700" dir="2700000" algn="tl" rotWithShape="0">
                <a:srgbClr val="333333">
                  <a:alpha val="65000"/>
                </a:srgbClr>
              </a:outerShdw>
            </a:effectLst>
          </p:spPr>
        </p:pic>
        <p:pic>
          <p:nvPicPr>
            <p:cNvPr id="134" name="Picture 133" descr="DD610-so-96dpi.png"/>
            <p:cNvPicPr>
              <a:picLocks noChangeAspect="1"/>
            </p:cNvPicPr>
            <p:nvPr/>
          </p:nvPicPr>
          <p:blipFill>
            <a:blip r:embed="rId24" cstate="screen"/>
            <a:stretch>
              <a:fillRect/>
            </a:stretch>
          </p:blipFill>
          <p:spPr>
            <a:xfrm>
              <a:off x="1710951" y="4228882"/>
              <a:ext cx="526182" cy="132916"/>
            </a:xfrm>
            <a:prstGeom prst="rect">
              <a:avLst/>
            </a:prstGeom>
            <a:ln>
              <a:noFill/>
            </a:ln>
            <a:effectLst>
              <a:outerShdw blurRad="292100" dist="139700" dir="2700000" algn="tl" rotWithShape="0">
                <a:srgbClr val="333333">
                  <a:alpha val="65000"/>
                </a:srgbClr>
              </a:outerShdw>
            </a:effectLst>
          </p:spPr>
        </p:pic>
        <p:pic>
          <p:nvPicPr>
            <p:cNvPr id="139" name="Picture 138" descr="DD610-so-96dpi.png"/>
            <p:cNvPicPr>
              <a:picLocks noChangeAspect="1"/>
            </p:cNvPicPr>
            <p:nvPr/>
          </p:nvPicPr>
          <p:blipFill>
            <a:blip r:embed="rId24" cstate="screen"/>
            <a:stretch>
              <a:fillRect/>
            </a:stretch>
          </p:blipFill>
          <p:spPr>
            <a:xfrm>
              <a:off x="2203946" y="4228882"/>
              <a:ext cx="526182" cy="132916"/>
            </a:xfrm>
            <a:prstGeom prst="rect">
              <a:avLst/>
            </a:prstGeom>
            <a:ln>
              <a:noFill/>
            </a:ln>
            <a:effectLst>
              <a:outerShdw blurRad="292100" dist="139700" dir="2700000" algn="tl" rotWithShape="0">
                <a:srgbClr val="333333">
                  <a:alpha val="65000"/>
                </a:srgbClr>
              </a:outerShdw>
            </a:effectLst>
          </p:spPr>
        </p:pic>
      </p:grpSp>
      <p:grpSp>
        <p:nvGrpSpPr>
          <p:cNvPr id="11" name="组合 6"/>
          <p:cNvGrpSpPr/>
          <p:nvPr/>
        </p:nvGrpSpPr>
        <p:grpSpPr>
          <a:xfrm>
            <a:off x="3631912" y="1512528"/>
            <a:ext cx="1781181" cy="1558325"/>
            <a:chOff x="3631911" y="1134396"/>
            <a:chExt cx="1781181" cy="1168744"/>
          </a:xfrm>
        </p:grpSpPr>
        <p:grpSp>
          <p:nvGrpSpPr>
            <p:cNvPr id="12" name="Group 11"/>
            <p:cNvGrpSpPr/>
            <p:nvPr/>
          </p:nvGrpSpPr>
          <p:grpSpPr>
            <a:xfrm>
              <a:off x="3631911" y="1134396"/>
              <a:ext cx="1781181" cy="1168744"/>
              <a:chOff x="3644734" y="1134394"/>
              <a:chExt cx="1781181" cy="1168744"/>
            </a:xfrm>
          </p:grpSpPr>
          <p:sp>
            <p:nvSpPr>
              <p:cNvPr id="112" name="Isosceles Triangle 111"/>
              <p:cNvSpPr/>
              <p:nvPr/>
            </p:nvSpPr>
            <p:spPr>
              <a:xfrm rot="5400000">
                <a:off x="3269633" y="1509495"/>
                <a:ext cx="1168744" cy="418542"/>
              </a:xfrm>
              <a:prstGeom prst="triangle">
                <a:avLst>
                  <a:gd name="adj" fmla="val 49539"/>
                </a:avLst>
              </a:prstGeom>
              <a:gradFill>
                <a:gsLst>
                  <a:gs pos="0">
                    <a:schemeClr val="bg1"/>
                  </a:gs>
                  <a:gs pos="35000">
                    <a:schemeClr val="tx2">
                      <a:lumMod val="20000"/>
                      <a:lumOff val="80000"/>
                    </a:schemeClr>
                  </a:gs>
                  <a:gs pos="100000">
                    <a:schemeClr val="tx2">
                      <a:lumMod val="40000"/>
                      <a:lumOff val="60000"/>
                    </a:schemeClr>
                  </a:gs>
                </a:gsLst>
              </a:gradFill>
              <a:ln>
                <a:noFill/>
              </a:ln>
              <a:effectLst/>
            </p:spPr>
            <p:style>
              <a:lnRef idx="1">
                <a:schemeClr val="accent1"/>
              </a:lnRef>
              <a:fillRef idx="2">
                <a:schemeClr val="accent1"/>
              </a:fillRef>
              <a:effectRef idx="1">
                <a:schemeClr val="accent1"/>
              </a:effectRef>
              <a:fontRef idx="minor">
                <a:schemeClr val="dk1"/>
              </a:fontRef>
            </p:style>
            <p:txBody>
              <a:bodyPr lIns="81627" tIns="40814" rIns="81627" bIns="40814" anchor="ctr"/>
              <a:lstStyle/>
              <a:p>
                <a:pPr algn="ctr" fontAlgn="base">
                  <a:spcBef>
                    <a:spcPct val="0"/>
                  </a:spcBef>
                  <a:spcAft>
                    <a:spcPct val="0"/>
                  </a:spcAft>
                  <a:defRPr/>
                </a:pPr>
                <a:endParaRPr lang="en-US" dirty="0">
                  <a:solidFill>
                    <a:srgbClr val="000000"/>
                  </a:solidFill>
                  <a:latin typeface="微软雅黑" pitchFamily="34" charset="-122"/>
                  <a:ea typeface="微软雅黑" pitchFamily="34" charset="-122"/>
                </a:endParaRPr>
              </a:p>
            </p:txBody>
          </p:sp>
          <p:sp>
            <p:nvSpPr>
              <p:cNvPr id="106" name="Rectangle 3"/>
              <p:cNvSpPr>
                <a:spLocks noChangeArrowheads="1"/>
              </p:cNvSpPr>
              <p:nvPr/>
            </p:nvSpPr>
            <p:spPr bwMode="auto">
              <a:xfrm>
                <a:off x="4081878" y="1134394"/>
                <a:ext cx="897640" cy="116874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57139" tIns="28570" rIns="57139" bIns="28570" anchor="ctr"/>
              <a:lstStyle/>
              <a:p>
                <a:pPr algn="ctr" defTabSz="408113">
                  <a:lnSpc>
                    <a:spcPct val="85000"/>
                  </a:lnSpc>
                  <a:defRPr/>
                </a:pPr>
                <a:r>
                  <a:rPr lang="en-US" sz="1400" dirty="0" smtClean="0">
                    <a:solidFill>
                      <a:srgbClr val="007DC3"/>
                    </a:solidFill>
                    <a:latin typeface="微软雅黑" pitchFamily="34" charset="-122"/>
                    <a:ea typeface="微软雅黑" pitchFamily="34" charset="-122"/>
                    <a:cs typeface="ＭＳ Ｐゴシック" pitchFamily="-65" charset="-128"/>
                  </a:rPr>
                  <a:t>Greenplum</a:t>
                </a:r>
              </a:p>
              <a:p>
                <a:pPr algn="ctr" defTabSz="408113">
                  <a:lnSpc>
                    <a:spcPct val="85000"/>
                  </a:lnSpc>
                  <a:defRPr/>
                </a:pPr>
                <a:endParaRPr lang="en-US" sz="1400" dirty="0" smtClean="0">
                  <a:solidFill>
                    <a:srgbClr val="007DC3"/>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sz="1400" dirty="0">
                  <a:solidFill>
                    <a:srgbClr val="007DC3"/>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sz="1400" dirty="0" smtClean="0">
                  <a:solidFill>
                    <a:srgbClr val="007DC3"/>
                  </a:solidFill>
                  <a:latin typeface="微软雅黑" pitchFamily="34" charset="-122"/>
                  <a:ea typeface="微软雅黑" pitchFamily="34" charset="-122"/>
                  <a:cs typeface="ＭＳ Ｐゴシック" pitchFamily="-65" charset="-128"/>
                </a:endParaRPr>
              </a:p>
              <a:p>
                <a:pPr algn="ctr" defTabSz="408113">
                  <a:lnSpc>
                    <a:spcPct val="85000"/>
                  </a:lnSpc>
                  <a:defRPr/>
                </a:pPr>
                <a:endParaRPr lang="en-US" sz="1400" dirty="0">
                  <a:solidFill>
                    <a:srgbClr val="007DC3"/>
                  </a:solidFill>
                  <a:latin typeface="微软雅黑" pitchFamily="34" charset="-122"/>
                  <a:ea typeface="微软雅黑" pitchFamily="34" charset="-122"/>
                  <a:cs typeface="ＭＳ Ｐゴシック" pitchFamily="-65" charset="-128"/>
                </a:endParaRPr>
              </a:p>
            </p:txBody>
          </p:sp>
          <p:sp>
            <p:nvSpPr>
              <p:cNvPr id="115" name="Isosceles Triangle 114"/>
              <p:cNvSpPr/>
              <p:nvPr/>
            </p:nvSpPr>
            <p:spPr>
              <a:xfrm rot="16200000" flipH="1">
                <a:off x="4632272" y="1509495"/>
                <a:ext cx="1168744" cy="418542"/>
              </a:xfrm>
              <a:prstGeom prst="triangle">
                <a:avLst>
                  <a:gd name="adj" fmla="val 49539"/>
                </a:avLst>
              </a:prstGeom>
              <a:gradFill>
                <a:gsLst>
                  <a:gs pos="0">
                    <a:schemeClr val="bg1"/>
                  </a:gs>
                  <a:gs pos="35000">
                    <a:schemeClr val="tx2">
                      <a:lumMod val="20000"/>
                      <a:lumOff val="80000"/>
                    </a:schemeClr>
                  </a:gs>
                  <a:gs pos="100000">
                    <a:schemeClr val="tx2">
                      <a:lumMod val="40000"/>
                      <a:lumOff val="60000"/>
                    </a:schemeClr>
                  </a:gs>
                </a:gsLst>
              </a:gradFill>
              <a:ln>
                <a:noFill/>
              </a:ln>
              <a:effectLst/>
            </p:spPr>
            <p:style>
              <a:lnRef idx="1">
                <a:schemeClr val="accent1"/>
              </a:lnRef>
              <a:fillRef idx="2">
                <a:schemeClr val="accent1"/>
              </a:fillRef>
              <a:effectRef idx="1">
                <a:schemeClr val="accent1"/>
              </a:effectRef>
              <a:fontRef idx="minor">
                <a:schemeClr val="dk1"/>
              </a:fontRef>
            </p:style>
            <p:txBody>
              <a:bodyPr lIns="81627" tIns="40814" rIns="81627" bIns="40814" anchor="ctr"/>
              <a:lstStyle/>
              <a:p>
                <a:pPr algn="ctr" fontAlgn="base">
                  <a:spcBef>
                    <a:spcPct val="0"/>
                  </a:spcBef>
                  <a:spcAft>
                    <a:spcPct val="0"/>
                  </a:spcAft>
                  <a:defRPr/>
                </a:pPr>
                <a:endParaRPr lang="en-US" dirty="0">
                  <a:solidFill>
                    <a:srgbClr val="000000"/>
                  </a:solidFill>
                  <a:latin typeface="微软雅黑" pitchFamily="34" charset="-122"/>
                  <a:ea typeface="微软雅黑" pitchFamily="34" charset="-122"/>
                </a:endParaRPr>
              </a:p>
            </p:txBody>
          </p:sp>
        </p:grpSp>
        <p:pic>
          <p:nvPicPr>
            <p:cNvPr id="151" name="Picture 150"/>
            <p:cNvPicPr>
              <a:picLocks noChangeAspect="1"/>
            </p:cNvPicPr>
            <p:nvPr/>
          </p:nvPicPr>
          <p:blipFill>
            <a:blip r:embed="rId25" cstate="print">
              <a:clrChange>
                <a:clrFrom>
                  <a:srgbClr val="FEFEFE"/>
                </a:clrFrom>
                <a:clrTo>
                  <a:srgbClr val="FEFEFE">
                    <a:alpha val="0"/>
                  </a:srgbClr>
                </a:clrTo>
              </a:clrChange>
            </a:blip>
            <a:stretch>
              <a:fillRect/>
            </a:stretch>
          </p:blipFill>
          <p:spPr>
            <a:xfrm>
              <a:off x="4376988" y="1505722"/>
              <a:ext cx="269657" cy="724785"/>
            </a:xfrm>
            <a:prstGeom prst="rect">
              <a:avLst/>
            </a:prstGeom>
            <a:ln>
              <a:noFill/>
            </a:ln>
            <a:effectLst>
              <a:outerShdw blurRad="292100" dist="139700" dir="2700000" algn="tl" rotWithShape="0">
                <a:srgbClr val="333333">
                  <a:alpha val="65000"/>
                </a:srgbClr>
              </a:outerShdw>
            </a:effectLst>
          </p:spPr>
        </p:pic>
      </p:grpSp>
      <p:sp>
        <p:nvSpPr>
          <p:cNvPr id="16" name="Rectangle 15"/>
          <p:cNvSpPr/>
          <p:nvPr/>
        </p:nvSpPr>
        <p:spPr>
          <a:xfrm>
            <a:off x="1382149" y="3142329"/>
            <a:ext cx="1148520" cy="369332"/>
          </a:xfrm>
          <a:prstGeom prst="rect">
            <a:avLst/>
          </a:prstGeom>
        </p:spPr>
        <p:txBody>
          <a:bodyPr wrap="none">
            <a:spAutoFit/>
          </a:bodyPr>
          <a:lstStyle/>
          <a:p>
            <a:r>
              <a:rPr lang="en-US" b="1" dirty="0" smtClean="0">
                <a:solidFill>
                  <a:schemeClr val="bg2"/>
                </a:solidFill>
                <a:latin typeface="微软雅黑" pitchFamily="34" charset="-122"/>
                <a:ea typeface="微软雅黑" pitchFamily="34" charset="-122"/>
                <a:cs typeface="ＭＳ Ｐゴシック" pitchFamily="-65" charset="-128"/>
              </a:rPr>
              <a:t>VMware</a:t>
            </a:r>
            <a:endParaRPr lang="en-US" dirty="0">
              <a:solidFill>
                <a:schemeClr val="bg2"/>
              </a:solidFill>
              <a:latin typeface="微软雅黑" pitchFamily="34" charset="-122"/>
              <a:ea typeface="微软雅黑" pitchFamily="34" charset="-122"/>
            </a:endParaRPr>
          </a:p>
        </p:txBody>
      </p:sp>
      <p:sp>
        <p:nvSpPr>
          <p:cNvPr id="75" name="Rectangle 74"/>
          <p:cNvSpPr/>
          <p:nvPr/>
        </p:nvSpPr>
        <p:spPr>
          <a:xfrm>
            <a:off x="6546514" y="3142329"/>
            <a:ext cx="1148520" cy="369332"/>
          </a:xfrm>
          <a:prstGeom prst="rect">
            <a:avLst/>
          </a:prstGeom>
        </p:spPr>
        <p:txBody>
          <a:bodyPr wrap="none">
            <a:spAutoFit/>
          </a:bodyPr>
          <a:lstStyle/>
          <a:p>
            <a:r>
              <a:rPr lang="en-US" b="1" dirty="0" smtClean="0">
                <a:solidFill>
                  <a:schemeClr val="bg2"/>
                </a:solidFill>
                <a:latin typeface="微软雅黑" pitchFamily="34" charset="-122"/>
                <a:ea typeface="微软雅黑" pitchFamily="34" charset="-122"/>
                <a:cs typeface="ＭＳ Ｐゴシック" pitchFamily="-65" charset="-128"/>
              </a:rPr>
              <a:t>VMware</a:t>
            </a:r>
            <a:endParaRPr lang="en-US" dirty="0">
              <a:solidFill>
                <a:schemeClr val="bg2"/>
              </a:solidFill>
              <a:latin typeface="微软雅黑" pitchFamily="34" charset="-122"/>
              <a:ea typeface="微软雅黑" pitchFamily="34" charset="-122"/>
            </a:endParaRPr>
          </a:p>
        </p:txBody>
      </p:sp>
      <p:grpSp>
        <p:nvGrpSpPr>
          <p:cNvPr id="13" name="组合 12"/>
          <p:cNvGrpSpPr/>
          <p:nvPr/>
        </p:nvGrpSpPr>
        <p:grpSpPr>
          <a:xfrm>
            <a:off x="223156" y="2188886"/>
            <a:ext cx="2984153" cy="860545"/>
            <a:chOff x="223156" y="1641664"/>
            <a:chExt cx="2984153" cy="645409"/>
          </a:xfrm>
        </p:grpSpPr>
        <p:sp>
          <p:nvSpPr>
            <p:cNvPr id="160" name="Rounded Rectangle 159"/>
            <p:cNvSpPr>
              <a:spLocks noChangeAspect="1"/>
            </p:cNvSpPr>
            <p:nvPr/>
          </p:nvSpPr>
          <p:spPr>
            <a:xfrm>
              <a:off x="223156" y="1641664"/>
              <a:ext cx="960005" cy="643814"/>
            </a:xfrm>
            <a:prstGeom prst="roundRect">
              <a:avLst/>
            </a:prstGeom>
            <a:solidFill>
              <a:srgbClr val="FFFFFF"/>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微软雅黑" pitchFamily="34" charset="-122"/>
                <a:ea typeface="微软雅黑" pitchFamily="34" charset="-122"/>
              </a:endParaRPr>
            </a:p>
          </p:txBody>
        </p:sp>
        <p:sp>
          <p:nvSpPr>
            <p:cNvPr id="163" name="Rounded Rectangle 162"/>
            <p:cNvSpPr>
              <a:spLocks noChangeAspect="1"/>
            </p:cNvSpPr>
            <p:nvPr/>
          </p:nvSpPr>
          <p:spPr>
            <a:xfrm>
              <a:off x="1227904" y="1643259"/>
              <a:ext cx="960005" cy="643814"/>
            </a:xfrm>
            <a:prstGeom prst="roundRect">
              <a:avLst/>
            </a:prstGeom>
            <a:solidFill>
              <a:srgbClr val="FFFFFF"/>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SAP</a:t>
              </a:r>
              <a:endParaRPr lang="en-US" sz="2000" b="1" dirty="0">
                <a:solidFill>
                  <a:schemeClr val="tx1"/>
                </a:solidFill>
                <a:latin typeface="微软雅黑" pitchFamily="34" charset="-122"/>
                <a:ea typeface="微软雅黑" pitchFamily="34" charset="-122"/>
              </a:endParaRPr>
            </a:p>
          </p:txBody>
        </p:sp>
        <p:sp>
          <p:nvSpPr>
            <p:cNvPr id="166" name="Rounded Rectangle 165"/>
            <p:cNvSpPr>
              <a:spLocks noChangeAspect="1"/>
            </p:cNvSpPr>
            <p:nvPr/>
          </p:nvSpPr>
          <p:spPr>
            <a:xfrm>
              <a:off x="2247304" y="1643259"/>
              <a:ext cx="960005" cy="643814"/>
            </a:xfrm>
            <a:prstGeom prst="roundRect">
              <a:avLst/>
            </a:prstGeom>
            <a:solidFill>
              <a:srgbClr val="FFFFFF"/>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微软雅黑" pitchFamily="34" charset="-122"/>
                <a:ea typeface="微软雅黑" pitchFamily="34" charset="-122"/>
              </a:endParaRPr>
            </a:p>
          </p:txBody>
        </p:sp>
        <p:pic>
          <p:nvPicPr>
            <p:cNvPr id="66" name="Picture 2"/>
            <p:cNvPicPr>
              <a:picLocks noChangeAspect="1"/>
            </p:cNvPicPr>
            <p:nvPr/>
          </p:nvPicPr>
          <p:blipFill>
            <a:blip r:embed="rId26" cstate="print">
              <a:clrChange>
                <a:clrFrom>
                  <a:srgbClr val="FFFFFF"/>
                </a:clrFrom>
                <a:clrTo>
                  <a:srgbClr val="FFFFFF">
                    <a:alpha val="0"/>
                  </a:srgbClr>
                </a:clrTo>
              </a:clrChange>
              <a:extLst>
                <a:ext uri="{BEBA8EAE-BF5A-486C-A8C5-ECC9F3942E4B}">
                  <a14:imgProps xmlns:a14="http://schemas.microsoft.com/office/drawing/2010/main" xmlns="">
                    <a14:imgLayer r:embed="rId27">
                      <a14:imgEffect>
                        <a14:colorTemperature colorTemp="4700"/>
                      </a14:imgEffect>
                    </a14:imgLayer>
                  </a14:imgProps>
                </a:ext>
              </a:extLst>
            </a:blip>
            <a:srcRect/>
            <a:stretch>
              <a:fillRect/>
            </a:stretch>
          </p:blipFill>
          <p:spPr bwMode="auto">
            <a:xfrm>
              <a:off x="2442574" y="1679871"/>
              <a:ext cx="585115" cy="197215"/>
            </a:xfrm>
            <a:prstGeom prst="rect">
              <a:avLst/>
            </a:prstGeom>
            <a:noFill/>
            <a:ln w="9525">
              <a:noFill/>
              <a:miter lim="800000"/>
              <a:headEnd/>
              <a:tailEnd/>
            </a:ln>
          </p:spPr>
        </p:pic>
        <p:pic>
          <p:nvPicPr>
            <p:cNvPr id="19" name="Picture 18"/>
            <p:cNvPicPr>
              <a:picLocks noChangeAspect="1"/>
            </p:cNvPicPr>
            <p:nvPr/>
          </p:nvPicPr>
          <p:blipFill>
            <a:blip r:embed="rId28" cstate="print">
              <a:extLst>
                <a:ext uri="{BEBA8EAE-BF5A-486C-A8C5-ECC9F3942E4B}">
                  <a14:imgProps xmlns:a14="http://schemas.microsoft.com/office/drawing/2010/main" xmlns="">
                    <a14:imgLayer r:embed="rId29">
                      <a14:imgEffect>
                        <a14:backgroundRemoval t="1389" b="100000" l="1316" r="96053"/>
                      </a14:imgEffect>
                    </a14:imgLayer>
                  </a14:imgProps>
                </a:ext>
              </a:extLst>
            </a:blip>
            <a:stretch>
              <a:fillRect/>
            </a:stretch>
          </p:blipFill>
          <p:spPr>
            <a:xfrm>
              <a:off x="2502536" y="1897134"/>
              <a:ext cx="379993" cy="359993"/>
            </a:xfrm>
            <a:prstGeom prst="rect">
              <a:avLst/>
            </a:prstGeom>
          </p:spPr>
        </p:pic>
        <p:pic>
          <p:nvPicPr>
            <p:cNvPr id="79" name="Picture 78" descr="GE logo.jpg"/>
            <p:cNvPicPr>
              <a:picLocks noChangeAspect="1"/>
            </p:cNvPicPr>
            <p:nvPr/>
          </p:nvPicPr>
          <p:blipFill>
            <a:blip r:embed="rId30" cstate="print"/>
            <a:srcRect l="13038" t="13605" r="25237" b="21599"/>
            <a:stretch>
              <a:fillRect/>
            </a:stretch>
          </p:blipFill>
          <p:spPr>
            <a:xfrm>
              <a:off x="356839" y="1732156"/>
              <a:ext cx="564995" cy="484282"/>
            </a:xfrm>
            <a:prstGeom prst="rect">
              <a:avLst/>
            </a:prstGeom>
          </p:spPr>
        </p:pic>
      </p:grpSp>
      <p:pic>
        <p:nvPicPr>
          <p:cNvPr id="76" name="Picture 2"/>
          <p:cNvPicPr>
            <a:picLocks noChangeAspect="1" noChangeArrowheads="1"/>
          </p:cNvPicPr>
          <p:nvPr/>
        </p:nvPicPr>
        <p:blipFill>
          <a:blip r:embed="rId31" cstate="print"/>
          <a:srcRect/>
          <a:stretch>
            <a:fillRect/>
          </a:stretch>
        </p:blipFill>
        <p:spPr bwMode="auto">
          <a:xfrm>
            <a:off x="7380312" y="1556792"/>
            <a:ext cx="1431252" cy="517401"/>
          </a:xfrm>
          <a:prstGeom prst="rect">
            <a:avLst/>
          </a:prstGeom>
          <a:noFill/>
          <a:ln w="9525">
            <a:noFill/>
            <a:miter lim="800000"/>
            <a:headEnd/>
            <a:tailEnd/>
          </a:ln>
        </p:spPr>
      </p:pic>
      <p:pic>
        <p:nvPicPr>
          <p:cNvPr id="80" name="Picture 102"/>
          <p:cNvPicPr>
            <a:picLocks noChangeAspect="1"/>
          </p:cNvPicPr>
          <p:nvPr/>
        </p:nvPicPr>
        <p:blipFill>
          <a:blip r:embed="rId32" cstate="screen">
            <a:extLst>
              <a:ext uri="{28A0092B-C50C-407E-A947-70E740481C1C}">
                <a14:useLocalDpi xmlns:a14="http://schemas.microsoft.com/office/drawing/2010/main" xmlns=""/>
              </a:ext>
            </a:extLst>
          </a:blip>
          <a:stretch>
            <a:fillRect/>
          </a:stretch>
        </p:blipFill>
        <p:spPr>
          <a:xfrm>
            <a:off x="7020272" y="2420888"/>
            <a:ext cx="769838" cy="577379"/>
          </a:xfrm>
          <a:prstGeom prst="rect">
            <a:avLst/>
          </a:prstGeom>
          <a:noFill/>
          <a:ln>
            <a:noFill/>
          </a:ln>
        </p:spPr>
      </p:pic>
    </p:spTree>
    <p:extLst>
      <p:ext uri="{BB962C8B-B14F-4D97-AF65-F5344CB8AC3E}">
        <p14:creationId xmlns:p14="http://schemas.microsoft.com/office/powerpoint/2010/main" xmlns="" val="2995108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1828800" y="1752599"/>
            <a:ext cx="1828800" cy="3505201"/>
          </a:xfrm>
          <a:prstGeom prst="roundRect">
            <a:avLst/>
          </a:prstGeom>
          <a:noFill/>
          <a:ln w="12700">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a:solidFill>
                <a:schemeClr val="tx1"/>
              </a:solidFill>
            </a:endParaRPr>
          </a:p>
        </p:txBody>
      </p:sp>
      <p:sp>
        <p:nvSpPr>
          <p:cNvPr id="13316" name="Rectangle 2"/>
          <p:cNvSpPr>
            <a:spLocks noGrp="1" noChangeArrowheads="1"/>
          </p:cNvSpPr>
          <p:nvPr>
            <p:ph type="title"/>
          </p:nvPr>
        </p:nvSpPr>
        <p:spPr>
          <a:xfrm>
            <a:off x="138114" y="135420"/>
            <a:ext cx="8410575" cy="613833"/>
          </a:xfrm>
        </p:spPr>
        <p:txBody>
          <a:bodyPr/>
          <a:lstStyle/>
          <a:p>
            <a:r>
              <a:rPr lang="en-US" dirty="0" smtClean="0"/>
              <a:t>EMC Isilon </a:t>
            </a:r>
            <a:r>
              <a:rPr lang="zh-CN" altLang="en-US" dirty="0" smtClean="0">
                <a:latin typeface="微软雅黑" pitchFamily="34" charset="-122"/>
                <a:ea typeface="微软雅黑" pitchFamily="34" charset="-122"/>
                <a:cs typeface="宋体" charset="0"/>
              </a:rPr>
              <a:t>典型架构</a:t>
            </a:r>
            <a:endParaRPr lang="en-US" dirty="0" smtClean="0"/>
          </a:p>
        </p:txBody>
      </p:sp>
      <p:sp>
        <p:nvSpPr>
          <p:cNvPr id="118" name="Rectangle 34"/>
          <p:cNvSpPr>
            <a:spLocks noChangeArrowheads="1"/>
          </p:cNvSpPr>
          <p:nvPr/>
        </p:nvSpPr>
        <p:spPr bwMode="auto">
          <a:xfrm>
            <a:off x="1600200" y="1341669"/>
            <a:ext cx="2400300" cy="193899"/>
          </a:xfrm>
          <a:prstGeom prst="rect">
            <a:avLst/>
          </a:prstGeom>
          <a:noFill/>
          <a:ln w="9525">
            <a:noFill/>
            <a:miter lim="800000"/>
            <a:headEnd/>
            <a:tailEnd/>
          </a:ln>
        </p:spPr>
        <p:txBody>
          <a:bodyPr wrap="square" lIns="0" tIns="0" rIns="0" bIns="0">
            <a:spAutoFit/>
          </a:bodyPr>
          <a:lstStyle/>
          <a:p>
            <a:pPr algn="ctr">
              <a:lnSpc>
                <a:spcPct val="90000"/>
              </a:lnSpc>
            </a:pPr>
            <a:r>
              <a:rPr lang="zh-CN" altLang="en-US" sz="1400" b="1" dirty="0" smtClean="0">
                <a:latin typeface="Verdana" pitchFamily="34" charset="0"/>
              </a:rPr>
              <a:t>主机端系统</a:t>
            </a:r>
            <a:endParaRPr lang="en-US" altLang="zh-CN" sz="1400" b="1" dirty="0" smtClean="0">
              <a:latin typeface="Verdana" pitchFamily="34" charset="0"/>
            </a:endParaRPr>
          </a:p>
        </p:txBody>
      </p:sp>
      <p:pic>
        <p:nvPicPr>
          <p:cNvPr id="129" name="Picture 42" descr="4-01447_mac"/>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628900" y="2200114"/>
            <a:ext cx="342900" cy="534735"/>
          </a:xfrm>
          <a:prstGeom prst="rect">
            <a:avLst/>
          </a:prstGeom>
          <a:noFill/>
          <a:ln w="9525">
            <a:noFill/>
            <a:miter lim="800000"/>
            <a:headEnd/>
            <a:tailEnd/>
          </a:ln>
        </p:spPr>
      </p:pic>
      <p:pic>
        <p:nvPicPr>
          <p:cNvPr id="61" name="Picture 60" descr="Isilon in Alien Font - Black - 524x6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00701" y="1198029"/>
            <a:ext cx="1695149" cy="356571"/>
          </a:xfrm>
          <a:prstGeom prst="rect">
            <a:avLst/>
          </a:prstGeom>
        </p:spPr>
      </p:pic>
      <p:pic>
        <p:nvPicPr>
          <p:cNvPr id="62" name="Picture 61" descr="Console_Isilon_Flare_110604.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5762626" y="1708095"/>
            <a:ext cx="1209675" cy="3782620"/>
          </a:xfrm>
          <a:prstGeom prst="rect">
            <a:avLst/>
          </a:prstGeom>
          <a:ln>
            <a:noFill/>
          </a:ln>
          <a:effectLst>
            <a:outerShdw blurRad="292100" dist="139700" dir="2700000" algn="tl" rotWithShape="0">
              <a:srgbClr val="333333">
                <a:alpha val="65000"/>
              </a:srgbClr>
            </a:outerShdw>
          </a:effectLst>
        </p:spPr>
      </p:pic>
      <p:grpSp>
        <p:nvGrpSpPr>
          <p:cNvPr id="2" name="Group 66"/>
          <p:cNvGrpSpPr/>
          <p:nvPr/>
        </p:nvGrpSpPr>
        <p:grpSpPr>
          <a:xfrm>
            <a:off x="3429000" y="1949399"/>
            <a:ext cx="2400300" cy="3149601"/>
            <a:chOff x="2622905" y="1328858"/>
            <a:chExt cx="2689573" cy="2362201"/>
          </a:xfrm>
        </p:grpSpPr>
        <p:sp>
          <p:nvSpPr>
            <p:cNvPr id="68" name="Flowchart: Collate 67"/>
            <p:cNvSpPr/>
            <p:nvPr/>
          </p:nvSpPr>
          <p:spPr>
            <a:xfrm rot="5400000">
              <a:off x="2786591" y="1165172"/>
              <a:ext cx="2362201" cy="2689573"/>
            </a:xfrm>
            <a:prstGeom prst="flowChartCollate">
              <a:avLst/>
            </a:prstGeom>
            <a:gradFill>
              <a:gsLst>
                <a:gs pos="0">
                  <a:schemeClr val="bg1">
                    <a:alpha val="0"/>
                  </a:schemeClr>
                </a:gs>
                <a:gs pos="50000">
                  <a:schemeClr val="accent1">
                    <a:lumMod val="60000"/>
                    <a:lumOff val="40000"/>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3299957" y="2033708"/>
              <a:ext cx="1447246" cy="1003300"/>
            </a:xfrm>
            <a:prstGeom prst="rect">
              <a:avLst/>
            </a:prstGeom>
            <a:gradFill flip="none" rotWithShape="1">
              <a:gsLst>
                <a:gs pos="0">
                  <a:schemeClr val="bg1">
                    <a:alpha val="0"/>
                  </a:schemeClr>
                </a:gs>
                <a:gs pos="50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38"/>
            <p:cNvGrpSpPr>
              <a:grpSpLocks/>
            </p:cNvGrpSpPr>
            <p:nvPr/>
          </p:nvGrpSpPr>
          <p:grpSpPr bwMode="auto">
            <a:xfrm>
              <a:off x="3519310" y="2209890"/>
              <a:ext cx="1014993" cy="511174"/>
              <a:chOff x="1834" y="2231"/>
              <a:chExt cx="945" cy="481"/>
            </a:xfrm>
          </p:grpSpPr>
          <p:pic>
            <p:nvPicPr>
              <p:cNvPr id="71" name="Picture 39" descr="BD01945_150"/>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834" y="2231"/>
                <a:ext cx="945" cy="199"/>
              </a:xfrm>
              <a:prstGeom prst="rect">
                <a:avLst/>
              </a:prstGeom>
              <a:noFill/>
              <a:ln w="9525">
                <a:noFill/>
                <a:miter lim="800000"/>
                <a:headEnd/>
                <a:tailEnd/>
              </a:ln>
            </p:spPr>
          </p:pic>
          <p:pic>
            <p:nvPicPr>
              <p:cNvPr id="72" name="Picture 40" descr="greyed"/>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1841" y="2527"/>
                <a:ext cx="930" cy="185"/>
              </a:xfrm>
              <a:prstGeom prst="rect">
                <a:avLst/>
              </a:prstGeom>
              <a:noFill/>
              <a:ln w="9525">
                <a:noFill/>
                <a:miter lim="800000"/>
                <a:headEnd/>
                <a:tailEnd/>
              </a:ln>
            </p:spPr>
          </p:pic>
        </p:grpSp>
      </p:grpSp>
      <p:grpSp>
        <p:nvGrpSpPr>
          <p:cNvPr id="4" name="Group 27"/>
          <p:cNvGrpSpPr/>
          <p:nvPr/>
        </p:nvGrpSpPr>
        <p:grpSpPr>
          <a:xfrm>
            <a:off x="1943101" y="2057400"/>
            <a:ext cx="1578908" cy="3086253"/>
            <a:chOff x="1600200" y="1662071"/>
            <a:chExt cx="1578908" cy="2200390"/>
          </a:xfrm>
        </p:grpSpPr>
        <p:pic>
          <p:nvPicPr>
            <p:cNvPr id="121" name="Picture 42" descr="4-01447_win"/>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1600200" y="1738271"/>
              <a:ext cx="522029" cy="451562"/>
            </a:xfrm>
            <a:prstGeom prst="rect">
              <a:avLst/>
            </a:prstGeom>
            <a:noFill/>
            <a:ln w="9525">
              <a:noFill/>
              <a:miter lim="800000"/>
              <a:headEnd/>
              <a:tailEnd/>
            </a:ln>
          </p:spPr>
        </p:pic>
        <p:pic>
          <p:nvPicPr>
            <p:cNvPr id="125" name="Picture 43" descr="4-01447_linux"/>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2743200" y="1662071"/>
              <a:ext cx="435908" cy="511874"/>
            </a:xfrm>
            <a:prstGeom prst="rect">
              <a:avLst/>
            </a:prstGeom>
            <a:noFill/>
            <a:ln w="9525">
              <a:noFill/>
              <a:miter lim="800000"/>
              <a:headEnd/>
              <a:tailEnd/>
            </a:ln>
          </p:spPr>
        </p:pic>
        <p:grpSp>
          <p:nvGrpSpPr>
            <p:cNvPr id="5" name="Group 93"/>
            <p:cNvGrpSpPr/>
            <p:nvPr/>
          </p:nvGrpSpPr>
          <p:grpSpPr>
            <a:xfrm>
              <a:off x="2057400" y="2228850"/>
              <a:ext cx="762000" cy="609600"/>
              <a:chOff x="4276413" y="176322"/>
              <a:chExt cx="1569576" cy="1055936"/>
            </a:xfrm>
          </p:grpSpPr>
          <p:pic>
            <p:nvPicPr>
              <p:cNvPr id="58" name="Picture 3"/>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r="19248" b="73474"/>
              <a:stretch/>
            </p:blipFill>
            <p:spPr bwMode="auto">
              <a:xfrm>
                <a:off x="4276413" y="849502"/>
                <a:ext cx="1569576" cy="382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 name="Picture 5" descr="C:\Users\Brumas\Desktop\elle.pn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tretch/>
            </p:blipFill>
            <p:spPr bwMode="auto">
              <a:xfrm>
                <a:off x="4687214" y="176322"/>
                <a:ext cx="829321" cy="621190"/>
              </a:xfrm>
              <a:prstGeom prst="rect">
                <a:avLst/>
              </a:prstGeom>
              <a:noFill/>
              <a:ln>
                <a:noFill/>
              </a:ln>
              <a:extLst>
                <a:ext uri="{909E8E84-426E-40DD-AFC4-6F175D3DCCD1}">
                  <a14:hiddenFill xmlns:a14="http://schemas.microsoft.com/office/drawing/2010/main" xmlns="">
                    <a:solidFill>
                      <a:srgbClr val="FFFFFF"/>
                    </a:solidFill>
                  </a14:hiddenFill>
                </a:ext>
              </a:extLst>
            </p:spPr>
          </p:pic>
        </p:grpSp>
        <p:pic>
          <p:nvPicPr>
            <p:cNvPr id="60" name="Picture 59" descr="syncplicity_BY EMC version.png"/>
            <p:cNvPicPr>
              <a:picLocks noChangeAspect="1"/>
            </p:cNvPicPr>
            <p:nvPr/>
          </p:nvPicPr>
          <p:blipFill>
            <a:blip r:embed="rId12" cstate="print"/>
            <a:stretch>
              <a:fillRect/>
            </a:stretch>
          </p:blipFill>
          <p:spPr>
            <a:xfrm>
              <a:off x="1857375" y="3524251"/>
              <a:ext cx="1228725" cy="338210"/>
            </a:xfrm>
            <a:prstGeom prst="rect">
              <a:avLst/>
            </a:prstGeom>
          </p:spPr>
        </p:pic>
        <p:sp>
          <p:nvSpPr>
            <p:cNvPr id="74" name="TextBox 73"/>
            <p:cNvSpPr txBox="1"/>
            <p:nvPr/>
          </p:nvSpPr>
          <p:spPr>
            <a:xfrm>
              <a:off x="1678747" y="2933700"/>
              <a:ext cx="1479892" cy="307207"/>
            </a:xfrm>
            <a:prstGeom prst="rect">
              <a:avLst/>
            </a:prstGeom>
            <a:noFill/>
          </p:spPr>
          <p:txBody>
            <a:bodyPr wrap="none" rtlCol="0">
              <a:spAutoFit/>
            </a:bodyPr>
            <a:lstStyle/>
            <a:p>
              <a:pPr algn="ctr"/>
              <a:r>
                <a:rPr lang="en-US" sz="1400" dirty="0" err="1" smtClean="0">
                  <a:solidFill>
                    <a:schemeClr val="bg2"/>
                  </a:solidFill>
                </a:rPr>
                <a:t>RESTful</a:t>
              </a:r>
              <a:r>
                <a:rPr lang="en-US" sz="1400" dirty="0" smtClean="0">
                  <a:solidFill>
                    <a:schemeClr val="bg2"/>
                  </a:solidFill>
                </a:rPr>
                <a:t> API</a:t>
              </a:r>
            </a:p>
            <a:p>
              <a:pPr algn="ctr"/>
              <a:r>
                <a:rPr lang="en-US" sz="800" dirty="0" smtClean="0">
                  <a:solidFill>
                    <a:schemeClr val="bg2"/>
                  </a:solidFill>
                </a:rPr>
                <a:t>GET  PUT  POST  DELETE</a:t>
              </a:r>
            </a:p>
          </p:txBody>
        </p:sp>
      </p:grpSp>
      <p:sp>
        <p:nvSpPr>
          <p:cNvPr id="78" name="TextBox 77"/>
          <p:cNvSpPr txBox="1"/>
          <p:nvPr/>
        </p:nvSpPr>
        <p:spPr>
          <a:xfrm>
            <a:off x="4343416" y="3981399"/>
            <a:ext cx="633487" cy="461655"/>
          </a:xfrm>
          <a:prstGeom prst="rect">
            <a:avLst/>
          </a:prstGeom>
          <a:noFill/>
        </p:spPr>
        <p:txBody>
          <a:bodyPr wrap="none" lIns="91430" tIns="45715" rIns="91430" bIns="45715" rtlCol="0">
            <a:spAutoFit/>
          </a:bodyPr>
          <a:lstStyle/>
          <a:p>
            <a:pPr algn="ctr"/>
            <a:r>
              <a:rPr lang="en-US" sz="800" dirty="0" smtClean="0">
                <a:solidFill>
                  <a:schemeClr val="bg2"/>
                </a:solidFill>
              </a:rPr>
              <a:t>Gig-e</a:t>
            </a:r>
          </a:p>
          <a:p>
            <a:pPr algn="ctr"/>
            <a:r>
              <a:rPr lang="en-US" sz="800" dirty="0" smtClean="0">
                <a:solidFill>
                  <a:schemeClr val="bg2"/>
                </a:solidFill>
              </a:rPr>
              <a:t>10 Gig-e</a:t>
            </a:r>
          </a:p>
          <a:p>
            <a:pPr algn="ctr"/>
            <a:r>
              <a:rPr lang="en-US" sz="800" dirty="0" smtClean="0">
                <a:solidFill>
                  <a:schemeClr val="bg2"/>
                </a:solidFill>
              </a:rPr>
              <a:t>Network</a:t>
            </a:r>
          </a:p>
        </p:txBody>
      </p:sp>
      <p:sp>
        <p:nvSpPr>
          <p:cNvPr id="24" name="AutoShape 27"/>
          <p:cNvSpPr>
            <a:spLocks noChangeArrowheads="1"/>
          </p:cNvSpPr>
          <p:nvPr/>
        </p:nvSpPr>
        <p:spPr bwMode="auto">
          <a:xfrm>
            <a:off x="5372100" y="5562600"/>
            <a:ext cx="1828800" cy="609600"/>
          </a:xfrm>
          <a:prstGeom prst="rect">
            <a:avLst/>
          </a:prstGeom>
          <a:gradFill rotWithShape="1">
            <a:gsLst>
              <a:gs pos="0">
                <a:schemeClr val="bg1">
                  <a:lumMod val="95000"/>
                </a:schemeClr>
              </a:gs>
              <a:gs pos="100000">
                <a:schemeClr val="bg1"/>
              </a:gs>
            </a:gsLst>
            <a:lin ang="16200000" scaled="1"/>
          </a:gradFill>
          <a:ln w="9525" cap="flat" cmpd="sng" algn="ctr">
            <a:solidFill>
              <a:srgbClr val="A1B9AF">
                <a:shade val="95000"/>
                <a:satMod val="105000"/>
              </a:srgbClr>
            </a:solidFill>
            <a:prstDash val="solid"/>
            <a:headEnd/>
            <a:tailEnd/>
          </a:ln>
          <a:effectLst>
            <a:outerShdw blurRad="40000" dist="20000" dir="5400000" rotWithShape="0">
              <a:srgbClr val="000000">
                <a:alpha val="38000"/>
              </a:srgbClr>
            </a:outerShdw>
          </a:effectLst>
        </p:spPr>
        <p:txBody>
          <a:bodyPr lIns="91430" tIns="45715" rIns="91430" bIns="45715" anchor="ctr"/>
          <a:lstStyle/>
          <a:p>
            <a:pPr algn="ctr">
              <a:lnSpc>
                <a:spcPct val="90000"/>
              </a:lnSpc>
              <a:tabLst>
                <a:tab pos="571430" algn="l"/>
              </a:tabLst>
            </a:pPr>
            <a:r>
              <a:rPr lang="en-US" altLang="zh-CN" sz="1200" dirty="0" smtClean="0">
                <a:solidFill>
                  <a:schemeClr val="tx2"/>
                </a:solidFill>
                <a:latin typeface="微软雅黑" pitchFamily="34" charset="-122"/>
                <a:ea typeface="微软雅黑" pitchFamily="34" charset="-122"/>
                <a:cs typeface="宋体" charset="0"/>
              </a:rPr>
              <a:t>Isilon</a:t>
            </a:r>
            <a:r>
              <a:rPr lang="zh-CN" altLang="en-US" sz="1200" dirty="0" smtClean="0">
                <a:solidFill>
                  <a:schemeClr val="tx2"/>
                </a:solidFill>
                <a:latin typeface="微软雅黑" pitchFamily="34" charset="-122"/>
                <a:ea typeface="微软雅黑" pitchFamily="34" charset="-122"/>
                <a:cs typeface="宋体" charset="0"/>
              </a:rPr>
              <a:t>集群存储</a:t>
            </a:r>
            <a:endParaRPr lang="en-US" altLang="en-US" sz="1200" dirty="0">
              <a:solidFill>
                <a:schemeClr val="tx2"/>
              </a:solidFill>
              <a:latin typeface="微软雅黑" pitchFamily="34" charset="-122"/>
              <a:ea typeface="微软雅黑" pitchFamily="34" charset="-122"/>
              <a:cs typeface="宋体" charset="0"/>
            </a:endParaRPr>
          </a:p>
        </p:txBody>
      </p:sp>
      <p:sp>
        <p:nvSpPr>
          <p:cNvPr id="25" name="AutoShape 28"/>
          <p:cNvSpPr>
            <a:spLocks noChangeArrowheads="1"/>
          </p:cNvSpPr>
          <p:nvPr/>
        </p:nvSpPr>
        <p:spPr bwMode="auto">
          <a:xfrm>
            <a:off x="114300" y="5562600"/>
            <a:ext cx="1485900" cy="609600"/>
          </a:xfrm>
          <a:prstGeom prst="rect">
            <a:avLst/>
          </a:prstGeom>
          <a:gradFill rotWithShape="1">
            <a:gsLst>
              <a:gs pos="0">
                <a:schemeClr val="bg1">
                  <a:lumMod val="95000"/>
                </a:schemeClr>
              </a:gs>
              <a:gs pos="100000">
                <a:schemeClr val="bg1"/>
              </a:gs>
            </a:gsLst>
            <a:lin ang="16200000" scaled="1"/>
          </a:gradFill>
          <a:ln w="9525" cap="flat" cmpd="sng" algn="ctr">
            <a:solidFill>
              <a:srgbClr val="A1B9AF">
                <a:shade val="95000"/>
                <a:satMod val="105000"/>
              </a:srgbClr>
            </a:solidFill>
            <a:prstDash val="solid"/>
            <a:headEnd/>
            <a:tailEnd/>
          </a:ln>
          <a:effectLst>
            <a:outerShdw blurRad="40000" dist="20000" dir="5400000" rotWithShape="0">
              <a:srgbClr val="000000">
                <a:alpha val="38000"/>
              </a:srgbClr>
            </a:outerShdw>
          </a:effectLst>
        </p:spPr>
        <p:txBody>
          <a:bodyPr lIns="91430" tIns="45715" rIns="91430" bIns="45715" anchor="ctr"/>
          <a:lstStyle/>
          <a:p>
            <a:pPr algn="ctr">
              <a:lnSpc>
                <a:spcPct val="90000"/>
              </a:lnSpc>
              <a:tabLst>
                <a:tab pos="571430" algn="l"/>
              </a:tabLst>
            </a:pPr>
            <a:r>
              <a:rPr lang="zh-CN" altLang="en-US" sz="1200" dirty="0" smtClean="0">
                <a:solidFill>
                  <a:schemeClr val="tx2"/>
                </a:solidFill>
                <a:latin typeface="微软雅黑" pitchFamily="34" charset="-122"/>
                <a:ea typeface="微软雅黑" pitchFamily="34" charset="-122"/>
                <a:cs typeface="宋体" charset="0"/>
              </a:rPr>
              <a:t>多协议</a:t>
            </a:r>
            <a:endParaRPr lang="en-US" altLang="en-US" sz="1200" dirty="0">
              <a:solidFill>
                <a:schemeClr val="tx2"/>
              </a:solidFill>
              <a:latin typeface="微软雅黑" pitchFamily="34" charset="-122"/>
              <a:ea typeface="微软雅黑" pitchFamily="34" charset="-122"/>
              <a:cs typeface="宋体" charset="0"/>
            </a:endParaRPr>
          </a:p>
        </p:txBody>
      </p:sp>
      <p:sp>
        <p:nvSpPr>
          <p:cNvPr id="26" name="AutoShape 35"/>
          <p:cNvSpPr>
            <a:spLocks noChangeArrowheads="1"/>
          </p:cNvSpPr>
          <p:nvPr/>
        </p:nvSpPr>
        <p:spPr bwMode="auto">
          <a:xfrm>
            <a:off x="1714500" y="5547953"/>
            <a:ext cx="1828800" cy="624255"/>
          </a:xfrm>
          <a:prstGeom prst="rect">
            <a:avLst/>
          </a:prstGeom>
          <a:gradFill rotWithShape="1">
            <a:gsLst>
              <a:gs pos="0">
                <a:schemeClr val="bg1">
                  <a:lumMod val="95000"/>
                </a:schemeClr>
              </a:gs>
              <a:gs pos="100000">
                <a:schemeClr val="bg1"/>
              </a:gs>
            </a:gsLst>
            <a:lin ang="16200000" scaled="1"/>
          </a:gradFill>
          <a:ln w="9525" cap="flat" cmpd="sng" algn="ctr">
            <a:solidFill>
              <a:srgbClr val="A1B9AF">
                <a:shade val="95000"/>
                <a:satMod val="105000"/>
              </a:srgbClr>
            </a:solidFill>
            <a:prstDash val="solid"/>
            <a:headEnd/>
            <a:tailEnd/>
          </a:ln>
          <a:effectLst>
            <a:outerShdw blurRad="40000" dist="20000" dir="5400000" rotWithShape="0">
              <a:srgbClr val="000000">
                <a:alpha val="38000"/>
              </a:srgbClr>
            </a:outerShdw>
          </a:effectLst>
        </p:spPr>
        <p:txBody>
          <a:bodyPr lIns="91430" tIns="45715" rIns="91430" bIns="45715" anchor="ctr"/>
          <a:lstStyle/>
          <a:p>
            <a:pPr algn="ctr">
              <a:lnSpc>
                <a:spcPct val="90000"/>
              </a:lnSpc>
              <a:tabLst>
                <a:tab pos="571430" algn="l"/>
              </a:tabLst>
            </a:pPr>
            <a:r>
              <a:rPr lang="zh-CN" altLang="en-US" sz="1200" dirty="0" smtClean="0">
                <a:solidFill>
                  <a:schemeClr val="tx2"/>
                </a:solidFill>
                <a:latin typeface="微软雅黑" pitchFamily="34" charset="-122"/>
                <a:ea typeface="微软雅黑" pitchFamily="34" charset="-122"/>
                <a:cs typeface="宋体" charset="0"/>
              </a:rPr>
              <a:t>应用层</a:t>
            </a:r>
            <a:endParaRPr lang="en-US" altLang="en-US" sz="1200" dirty="0">
              <a:solidFill>
                <a:schemeClr val="tx2"/>
              </a:solidFill>
              <a:latin typeface="微软雅黑" pitchFamily="34" charset="-122"/>
              <a:ea typeface="微软雅黑" pitchFamily="34" charset="-122"/>
              <a:cs typeface="宋体" charset="0"/>
            </a:endParaRPr>
          </a:p>
        </p:txBody>
      </p:sp>
      <p:sp>
        <p:nvSpPr>
          <p:cNvPr id="27" name="AutoShape 41"/>
          <p:cNvSpPr>
            <a:spLocks noChangeArrowheads="1"/>
          </p:cNvSpPr>
          <p:nvPr/>
        </p:nvSpPr>
        <p:spPr bwMode="auto">
          <a:xfrm>
            <a:off x="3657600" y="5562600"/>
            <a:ext cx="1600200" cy="609600"/>
          </a:xfrm>
          <a:prstGeom prst="rect">
            <a:avLst/>
          </a:prstGeom>
          <a:gradFill rotWithShape="1">
            <a:gsLst>
              <a:gs pos="0">
                <a:schemeClr val="bg1">
                  <a:lumMod val="95000"/>
                </a:schemeClr>
              </a:gs>
              <a:gs pos="100000">
                <a:schemeClr val="bg1"/>
              </a:gs>
            </a:gsLst>
            <a:lin ang="16200000" scaled="1"/>
          </a:gradFill>
          <a:ln w="9525" cap="flat" cmpd="sng" algn="ctr">
            <a:solidFill>
              <a:srgbClr val="A1B9AF">
                <a:shade val="95000"/>
                <a:satMod val="105000"/>
              </a:srgbClr>
            </a:solidFill>
            <a:prstDash val="solid"/>
            <a:headEnd/>
            <a:tailEnd/>
          </a:ln>
          <a:effectLst>
            <a:outerShdw blurRad="40000" dist="20000" dir="5400000" rotWithShape="0">
              <a:srgbClr val="000000">
                <a:alpha val="38000"/>
              </a:srgbClr>
            </a:outerShdw>
          </a:effectLst>
        </p:spPr>
        <p:txBody>
          <a:bodyPr lIns="91430" tIns="45715" rIns="91430" bIns="45715" anchor="ctr"/>
          <a:lstStyle/>
          <a:p>
            <a:pPr algn="ctr">
              <a:lnSpc>
                <a:spcPct val="90000"/>
              </a:lnSpc>
            </a:pPr>
            <a:r>
              <a:rPr lang="zh-CN" altLang="en-US" sz="1200" dirty="0" smtClean="0">
                <a:solidFill>
                  <a:schemeClr val="tx2"/>
                </a:solidFill>
                <a:latin typeface="微软雅黑" pitchFamily="34" charset="-122"/>
                <a:ea typeface="微软雅黑" pitchFamily="34" charset="-122"/>
                <a:cs typeface="宋体" charset="0"/>
              </a:rPr>
              <a:t>标准的网络层</a:t>
            </a:r>
            <a:endParaRPr lang="en-US" altLang="zh-CN" sz="1200" dirty="0" smtClean="0">
              <a:solidFill>
                <a:schemeClr val="tx2"/>
              </a:solidFill>
              <a:latin typeface="微软雅黑" pitchFamily="34" charset="-122"/>
              <a:ea typeface="微软雅黑" pitchFamily="34" charset="-122"/>
              <a:cs typeface="宋体" charset="0"/>
            </a:endParaRPr>
          </a:p>
          <a:p>
            <a:pPr algn="ctr">
              <a:lnSpc>
                <a:spcPct val="90000"/>
              </a:lnSpc>
            </a:pPr>
            <a:r>
              <a:rPr lang="zh-CN" altLang="en-US" sz="1200" dirty="0" smtClean="0">
                <a:solidFill>
                  <a:schemeClr val="tx2"/>
                </a:solidFill>
                <a:latin typeface="微软雅黑" pitchFamily="34" charset="-122"/>
                <a:ea typeface="微软雅黑" pitchFamily="34" charset="-122"/>
                <a:cs typeface="宋体" charset="0"/>
              </a:rPr>
              <a:t>千兆</a:t>
            </a:r>
            <a:r>
              <a:rPr lang="en-US" altLang="zh-CN" sz="1200" dirty="0" smtClean="0">
                <a:solidFill>
                  <a:schemeClr val="tx2"/>
                </a:solidFill>
                <a:latin typeface="微软雅黑" pitchFamily="34" charset="-122"/>
                <a:ea typeface="微软雅黑" pitchFamily="34" charset="-122"/>
                <a:cs typeface="宋体" charset="0"/>
              </a:rPr>
              <a:t>/</a:t>
            </a:r>
            <a:r>
              <a:rPr lang="zh-CN" altLang="en-US" sz="1200" dirty="0" smtClean="0">
                <a:solidFill>
                  <a:schemeClr val="tx2"/>
                </a:solidFill>
                <a:latin typeface="微软雅黑" pitchFamily="34" charset="-122"/>
                <a:ea typeface="微软雅黑" pitchFamily="34" charset="-122"/>
                <a:cs typeface="宋体" charset="0"/>
              </a:rPr>
              <a:t>万兆</a:t>
            </a:r>
            <a:endParaRPr lang="en-US" altLang="zh-CN" sz="1200" dirty="0">
              <a:solidFill>
                <a:schemeClr val="tx2"/>
              </a:solidFill>
              <a:latin typeface="微软雅黑" pitchFamily="34" charset="-122"/>
              <a:ea typeface="微软雅黑" pitchFamily="34" charset="-122"/>
              <a:cs typeface="宋体" charset="0"/>
            </a:endParaRPr>
          </a:p>
        </p:txBody>
      </p:sp>
      <p:sp>
        <p:nvSpPr>
          <p:cNvPr id="29" name="Rectangle 34"/>
          <p:cNvSpPr>
            <a:spLocks noChangeArrowheads="1"/>
          </p:cNvSpPr>
          <p:nvPr/>
        </p:nvSpPr>
        <p:spPr bwMode="auto">
          <a:xfrm>
            <a:off x="-114300" y="1341669"/>
            <a:ext cx="1828800" cy="193899"/>
          </a:xfrm>
          <a:prstGeom prst="rect">
            <a:avLst/>
          </a:prstGeom>
          <a:noFill/>
          <a:ln w="9525">
            <a:noFill/>
            <a:miter lim="800000"/>
            <a:headEnd/>
            <a:tailEnd/>
          </a:ln>
        </p:spPr>
        <p:txBody>
          <a:bodyPr wrap="square" lIns="0" tIns="0" rIns="0" bIns="0">
            <a:spAutoFit/>
          </a:bodyPr>
          <a:lstStyle/>
          <a:p>
            <a:pPr algn="ctr">
              <a:lnSpc>
                <a:spcPct val="90000"/>
              </a:lnSpc>
            </a:pPr>
            <a:r>
              <a:rPr lang="zh-CN" altLang="en-US" sz="1400" b="1" dirty="0" smtClean="0">
                <a:latin typeface="Verdana" pitchFamily="34" charset="0"/>
              </a:rPr>
              <a:t>文件协议</a:t>
            </a:r>
            <a:endParaRPr lang="en-US" altLang="zh-CN" sz="1400" b="1" dirty="0">
              <a:latin typeface="Verdana" pitchFamily="34" charset="0"/>
            </a:endParaRPr>
          </a:p>
        </p:txBody>
      </p:sp>
      <p:sp>
        <p:nvSpPr>
          <p:cNvPr id="32" name="Rounded Rectangle 31"/>
          <p:cNvSpPr/>
          <p:nvPr/>
        </p:nvSpPr>
        <p:spPr>
          <a:xfrm>
            <a:off x="874830" y="1885009"/>
            <a:ext cx="596841" cy="431515"/>
          </a:xfrm>
          <a:prstGeom prst="roundRect">
            <a:avLst/>
          </a:prstGeom>
          <a:gradFill>
            <a:gsLst>
              <a:gs pos="100000">
                <a:schemeClr val="bg1"/>
              </a:gs>
              <a:gs pos="0">
                <a:schemeClr val="tx2">
                  <a:lumMod val="20000"/>
                  <a:lumOff val="80000"/>
                </a:schemeClr>
              </a:gs>
            </a:gsLst>
          </a:gradFill>
          <a:ln>
            <a:solidFill>
              <a:schemeClr val="tx2"/>
            </a:solidFill>
          </a:ln>
        </p:spPr>
        <p:style>
          <a:lnRef idx="1">
            <a:schemeClr val="accent1"/>
          </a:lnRef>
          <a:fillRef idx="2">
            <a:schemeClr val="accent1"/>
          </a:fillRef>
          <a:effectRef idx="1">
            <a:schemeClr val="accent1"/>
          </a:effectRef>
          <a:fontRef idx="minor">
            <a:schemeClr val="dk1"/>
          </a:fontRef>
        </p:style>
        <p:txBody>
          <a:bodyPr lIns="91430" tIns="45715" rIns="91430" bIns="45715" rtlCol="0" anchor="ctr"/>
          <a:lstStyle/>
          <a:p>
            <a:pPr algn="ctr"/>
            <a:r>
              <a:rPr lang="en-US" sz="1000" dirty="0">
                <a:solidFill>
                  <a:schemeClr val="bg2"/>
                </a:solidFill>
              </a:rPr>
              <a:t>CIFS</a:t>
            </a:r>
          </a:p>
        </p:txBody>
      </p:sp>
      <p:sp>
        <p:nvSpPr>
          <p:cNvPr id="33" name="Rounded Rectangle 32"/>
          <p:cNvSpPr/>
          <p:nvPr/>
        </p:nvSpPr>
        <p:spPr>
          <a:xfrm>
            <a:off x="228600" y="1885009"/>
            <a:ext cx="579842" cy="431515"/>
          </a:xfrm>
          <a:prstGeom prst="roundRect">
            <a:avLst/>
          </a:prstGeom>
          <a:gradFill>
            <a:gsLst>
              <a:gs pos="100000">
                <a:schemeClr val="bg1"/>
              </a:gs>
              <a:gs pos="0">
                <a:schemeClr val="tx2">
                  <a:lumMod val="20000"/>
                  <a:lumOff val="80000"/>
                </a:schemeClr>
              </a:gs>
            </a:gsLst>
          </a:gradFill>
          <a:ln>
            <a:solidFill>
              <a:schemeClr val="tx2"/>
            </a:solidFill>
          </a:ln>
        </p:spPr>
        <p:style>
          <a:lnRef idx="1">
            <a:schemeClr val="accent1"/>
          </a:lnRef>
          <a:fillRef idx="2">
            <a:schemeClr val="accent1"/>
          </a:fillRef>
          <a:effectRef idx="1">
            <a:schemeClr val="accent1"/>
          </a:effectRef>
          <a:fontRef idx="minor">
            <a:schemeClr val="dk1"/>
          </a:fontRef>
        </p:style>
        <p:txBody>
          <a:bodyPr lIns="0" tIns="45715" rIns="0" bIns="45715" rtlCol="0" anchor="ctr"/>
          <a:lstStyle/>
          <a:p>
            <a:pPr algn="ctr"/>
            <a:r>
              <a:rPr lang="en-US" sz="1000" dirty="0">
                <a:solidFill>
                  <a:schemeClr val="bg2"/>
                </a:solidFill>
              </a:rPr>
              <a:t>NFS</a:t>
            </a:r>
          </a:p>
        </p:txBody>
      </p:sp>
      <p:sp>
        <p:nvSpPr>
          <p:cNvPr id="34" name="Rounded Rectangle 33"/>
          <p:cNvSpPr/>
          <p:nvPr/>
        </p:nvSpPr>
        <p:spPr>
          <a:xfrm>
            <a:off x="874830" y="2408409"/>
            <a:ext cx="596841" cy="431515"/>
          </a:xfrm>
          <a:prstGeom prst="roundRect">
            <a:avLst/>
          </a:prstGeom>
          <a:gradFill>
            <a:gsLst>
              <a:gs pos="100000">
                <a:schemeClr val="bg1"/>
              </a:gs>
              <a:gs pos="0">
                <a:schemeClr val="tx2">
                  <a:lumMod val="20000"/>
                  <a:lumOff val="80000"/>
                </a:schemeClr>
              </a:gs>
            </a:gsLst>
          </a:gradFill>
          <a:ln>
            <a:solidFill>
              <a:schemeClr val="tx2"/>
            </a:solidFill>
          </a:ln>
        </p:spPr>
        <p:style>
          <a:lnRef idx="1">
            <a:schemeClr val="accent1"/>
          </a:lnRef>
          <a:fillRef idx="2">
            <a:schemeClr val="accent1"/>
          </a:fillRef>
          <a:effectRef idx="1">
            <a:schemeClr val="accent1"/>
          </a:effectRef>
          <a:fontRef idx="minor">
            <a:schemeClr val="dk1"/>
          </a:fontRef>
        </p:style>
        <p:txBody>
          <a:bodyPr lIns="91430" tIns="45715" rIns="91430" bIns="45715" rtlCol="0" anchor="ctr"/>
          <a:lstStyle/>
          <a:p>
            <a:pPr algn="ctr"/>
            <a:r>
              <a:rPr lang="en-US" sz="1000" dirty="0">
                <a:solidFill>
                  <a:schemeClr val="bg2"/>
                </a:solidFill>
              </a:rPr>
              <a:t>FTP</a:t>
            </a:r>
          </a:p>
        </p:txBody>
      </p:sp>
      <p:sp>
        <p:nvSpPr>
          <p:cNvPr id="35" name="Rounded Rectangle 34"/>
          <p:cNvSpPr/>
          <p:nvPr/>
        </p:nvSpPr>
        <p:spPr>
          <a:xfrm>
            <a:off x="228600" y="2408409"/>
            <a:ext cx="579842" cy="431515"/>
          </a:xfrm>
          <a:prstGeom prst="roundRect">
            <a:avLst/>
          </a:prstGeom>
          <a:gradFill>
            <a:gsLst>
              <a:gs pos="100000">
                <a:schemeClr val="bg1"/>
              </a:gs>
              <a:gs pos="0">
                <a:schemeClr val="tx2">
                  <a:lumMod val="20000"/>
                  <a:lumOff val="80000"/>
                </a:schemeClr>
              </a:gs>
            </a:gsLst>
          </a:gradFill>
          <a:ln>
            <a:solidFill>
              <a:schemeClr val="tx2"/>
            </a:solidFill>
          </a:ln>
        </p:spPr>
        <p:style>
          <a:lnRef idx="1">
            <a:schemeClr val="accent1"/>
          </a:lnRef>
          <a:fillRef idx="2">
            <a:schemeClr val="accent1"/>
          </a:fillRef>
          <a:effectRef idx="1">
            <a:schemeClr val="accent1"/>
          </a:effectRef>
          <a:fontRef idx="minor">
            <a:schemeClr val="dk1"/>
          </a:fontRef>
        </p:style>
        <p:txBody>
          <a:bodyPr lIns="91430" tIns="45715" rIns="91430" bIns="45715" rtlCol="0" anchor="ctr"/>
          <a:lstStyle/>
          <a:p>
            <a:pPr algn="ctr"/>
            <a:r>
              <a:rPr lang="en-US" sz="1000" dirty="0">
                <a:solidFill>
                  <a:schemeClr val="bg2"/>
                </a:solidFill>
              </a:rPr>
              <a:t>HTTP</a:t>
            </a:r>
          </a:p>
        </p:txBody>
      </p:sp>
      <p:sp>
        <p:nvSpPr>
          <p:cNvPr id="36" name="Rounded Rectangle 35"/>
          <p:cNvSpPr/>
          <p:nvPr/>
        </p:nvSpPr>
        <p:spPr>
          <a:xfrm>
            <a:off x="0" y="3933056"/>
            <a:ext cx="838099" cy="959564"/>
          </a:xfrm>
          <a:prstGeom prst="roundRect">
            <a:avLst/>
          </a:prstGeom>
          <a:gradFill>
            <a:gsLst>
              <a:gs pos="100000">
                <a:schemeClr val="bg1"/>
              </a:gs>
              <a:gs pos="0">
                <a:schemeClr val="tx2">
                  <a:lumMod val="20000"/>
                  <a:lumOff val="80000"/>
                </a:schemeClr>
              </a:gs>
            </a:gsLst>
          </a:gradFill>
          <a:ln>
            <a:solidFill>
              <a:schemeClr val="tx2"/>
            </a:solidFill>
          </a:ln>
        </p:spPr>
        <p:style>
          <a:lnRef idx="1">
            <a:schemeClr val="accent1"/>
          </a:lnRef>
          <a:fillRef idx="2">
            <a:schemeClr val="accent1"/>
          </a:fillRef>
          <a:effectRef idx="1">
            <a:schemeClr val="accent1"/>
          </a:effectRef>
          <a:fontRef idx="minor">
            <a:schemeClr val="dk1"/>
          </a:fontRef>
        </p:style>
        <p:txBody>
          <a:bodyPr lIns="91430" tIns="45715" rIns="91430" bIns="45715" rtlCol="0" anchor="ctr"/>
          <a:lstStyle/>
          <a:p>
            <a:pPr algn="ctr"/>
            <a:r>
              <a:rPr lang="en-US" sz="1000" dirty="0">
                <a:solidFill>
                  <a:schemeClr val="bg2"/>
                </a:solidFill>
              </a:rPr>
              <a:t>HDFS</a:t>
            </a:r>
            <a:br>
              <a:rPr lang="en-US" sz="1000" dirty="0">
                <a:solidFill>
                  <a:schemeClr val="bg2"/>
                </a:solidFill>
              </a:rPr>
            </a:br>
            <a:r>
              <a:rPr lang="en-US" sz="1000" dirty="0">
                <a:solidFill>
                  <a:schemeClr val="bg2"/>
                </a:solidFill>
              </a:rPr>
              <a:t>for Hadoop</a:t>
            </a:r>
          </a:p>
        </p:txBody>
      </p:sp>
      <p:sp>
        <p:nvSpPr>
          <p:cNvPr id="37" name="Rounded Rectangle 36"/>
          <p:cNvSpPr/>
          <p:nvPr/>
        </p:nvSpPr>
        <p:spPr>
          <a:xfrm>
            <a:off x="899592" y="3933056"/>
            <a:ext cx="838099" cy="959564"/>
          </a:xfrm>
          <a:prstGeom prst="roundRect">
            <a:avLst/>
          </a:prstGeom>
          <a:gradFill>
            <a:gsLst>
              <a:gs pos="100000">
                <a:schemeClr val="bg1"/>
              </a:gs>
              <a:gs pos="0">
                <a:schemeClr val="tx2">
                  <a:lumMod val="20000"/>
                  <a:lumOff val="80000"/>
                </a:schemeClr>
              </a:gs>
            </a:gsLst>
          </a:gradFill>
          <a:ln>
            <a:solidFill>
              <a:schemeClr val="tx2"/>
            </a:solidFill>
          </a:ln>
        </p:spPr>
        <p:style>
          <a:lnRef idx="1">
            <a:schemeClr val="accent1"/>
          </a:lnRef>
          <a:fillRef idx="2">
            <a:schemeClr val="accent1"/>
          </a:fillRef>
          <a:effectRef idx="1">
            <a:schemeClr val="accent1"/>
          </a:effectRef>
          <a:fontRef idx="minor">
            <a:schemeClr val="dk1"/>
          </a:fontRef>
        </p:style>
        <p:txBody>
          <a:bodyPr lIns="91430" tIns="45715" rIns="91430" bIns="45715" rtlCol="0" anchor="ctr"/>
          <a:lstStyle/>
          <a:p>
            <a:pPr algn="ctr"/>
            <a:r>
              <a:rPr lang="en-US" sz="1000" dirty="0" smtClean="0">
                <a:solidFill>
                  <a:schemeClr val="bg2"/>
                </a:solidFill>
              </a:rPr>
              <a:t>REST</a:t>
            </a:r>
            <a:r>
              <a:rPr lang="en-US" sz="1000" dirty="0">
                <a:solidFill>
                  <a:schemeClr val="bg2"/>
                </a:solidFill>
              </a:rPr>
              <a:t/>
            </a:r>
            <a:br>
              <a:rPr lang="en-US" sz="1000" dirty="0">
                <a:solidFill>
                  <a:schemeClr val="bg2"/>
                </a:solidFill>
              </a:rPr>
            </a:br>
            <a:r>
              <a:rPr lang="en-US" sz="1000" dirty="0">
                <a:solidFill>
                  <a:schemeClr val="bg2"/>
                </a:solidFill>
              </a:rPr>
              <a:t>for </a:t>
            </a:r>
            <a:r>
              <a:rPr lang="en-US" sz="1000" dirty="0" smtClean="0">
                <a:solidFill>
                  <a:schemeClr val="bg2"/>
                </a:solidFill>
              </a:rPr>
              <a:t>Object</a:t>
            </a:r>
            <a:endParaRPr lang="en-US" sz="1000" dirty="0">
              <a:solidFill>
                <a:schemeClr val="bg2"/>
              </a:solidFill>
            </a:endParaRPr>
          </a:p>
        </p:txBody>
      </p:sp>
      <p:sp>
        <p:nvSpPr>
          <p:cNvPr id="38" name="AutoShape 28"/>
          <p:cNvSpPr>
            <a:spLocks noChangeArrowheads="1"/>
          </p:cNvSpPr>
          <p:nvPr/>
        </p:nvSpPr>
        <p:spPr bwMode="auto">
          <a:xfrm>
            <a:off x="7315200" y="5547946"/>
            <a:ext cx="1714500" cy="624255"/>
          </a:xfrm>
          <a:prstGeom prst="rect">
            <a:avLst/>
          </a:prstGeom>
          <a:gradFill rotWithShape="1">
            <a:gsLst>
              <a:gs pos="0">
                <a:schemeClr val="bg1">
                  <a:lumMod val="95000"/>
                </a:schemeClr>
              </a:gs>
              <a:gs pos="100000">
                <a:schemeClr val="bg1"/>
              </a:gs>
            </a:gsLst>
            <a:lin ang="16200000" scaled="1"/>
          </a:gradFill>
          <a:ln w="9525" cap="flat" cmpd="sng" algn="ctr">
            <a:solidFill>
              <a:srgbClr val="A1B9AF">
                <a:shade val="95000"/>
                <a:satMod val="105000"/>
              </a:srgbClr>
            </a:solidFill>
            <a:prstDash val="solid"/>
            <a:headEnd/>
            <a:tailEnd/>
          </a:ln>
          <a:effectLst>
            <a:outerShdw blurRad="40000" dist="20000" dir="5400000" rotWithShape="0">
              <a:srgbClr val="000000">
                <a:alpha val="38000"/>
              </a:srgbClr>
            </a:outerShdw>
          </a:effectLst>
        </p:spPr>
        <p:txBody>
          <a:bodyPr lIns="91430" tIns="45715" rIns="91430" bIns="45715" anchor="ctr"/>
          <a:lstStyle/>
          <a:p>
            <a:pPr algn="ctr">
              <a:lnSpc>
                <a:spcPct val="90000"/>
              </a:lnSpc>
            </a:pPr>
            <a:r>
              <a:rPr lang="zh-CN" altLang="en-US" sz="1200" dirty="0" smtClean="0">
                <a:solidFill>
                  <a:schemeClr val="tx2"/>
                </a:solidFill>
                <a:latin typeface="微软雅黑" pitchFamily="34" charset="-122"/>
                <a:ea typeface="微软雅黑" pitchFamily="34" charset="-122"/>
                <a:cs typeface="宋体" charset="0"/>
              </a:rPr>
              <a:t>集群存储内部通讯</a:t>
            </a:r>
            <a:endParaRPr lang="en-US" altLang="zh-CN" sz="1200" dirty="0" smtClean="0">
              <a:solidFill>
                <a:schemeClr val="tx2"/>
              </a:solidFill>
              <a:latin typeface="微软雅黑" pitchFamily="34" charset="-122"/>
              <a:ea typeface="微软雅黑" pitchFamily="34" charset="-122"/>
              <a:cs typeface="宋体" charset="0"/>
            </a:endParaRPr>
          </a:p>
          <a:p>
            <a:pPr algn="ctr">
              <a:lnSpc>
                <a:spcPct val="90000"/>
              </a:lnSpc>
            </a:pPr>
            <a:r>
              <a:rPr lang="en-US" altLang="zh-CN" sz="1200" dirty="0" err="1" smtClean="0">
                <a:solidFill>
                  <a:schemeClr val="tx2"/>
                </a:solidFill>
                <a:latin typeface="微软雅黑" pitchFamily="34" charset="-122"/>
                <a:ea typeface="微软雅黑" pitchFamily="34" charset="-122"/>
                <a:cs typeface="宋体" charset="0"/>
              </a:rPr>
              <a:t>InfiniBand</a:t>
            </a:r>
            <a:r>
              <a:rPr lang="en-US" altLang="zh-CN" sz="1200" dirty="0" smtClean="0">
                <a:solidFill>
                  <a:schemeClr val="tx2"/>
                </a:solidFill>
                <a:latin typeface="微软雅黑" pitchFamily="34" charset="-122"/>
                <a:ea typeface="微软雅黑" pitchFamily="34" charset="-122"/>
                <a:cs typeface="宋体" charset="0"/>
              </a:rPr>
              <a:t> </a:t>
            </a:r>
            <a:r>
              <a:rPr lang="zh-CN" altLang="en-US" sz="1200" dirty="0" smtClean="0">
                <a:solidFill>
                  <a:schemeClr val="tx2"/>
                </a:solidFill>
                <a:latin typeface="微软雅黑" pitchFamily="34" charset="-122"/>
                <a:ea typeface="微软雅黑" pitchFamily="34" charset="-122"/>
                <a:cs typeface="宋体" charset="0"/>
              </a:rPr>
              <a:t>层</a:t>
            </a:r>
            <a:endParaRPr lang="en-US" altLang="zh-CN" sz="1200" dirty="0">
              <a:solidFill>
                <a:schemeClr val="tx2"/>
              </a:solidFill>
              <a:latin typeface="微软雅黑" pitchFamily="34" charset="-122"/>
              <a:ea typeface="微软雅黑" pitchFamily="34" charset="-122"/>
              <a:cs typeface="宋体" charset="0"/>
            </a:endParaRPr>
          </a:p>
        </p:txBody>
      </p:sp>
      <p:pic>
        <p:nvPicPr>
          <p:cNvPr id="39" name="Picture 24" descr="90-front-cropped-4"/>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388576" y="2667000"/>
            <a:ext cx="1412525" cy="736432"/>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40" name="Picture 24" descr="90-front-cropped-4"/>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200901" y="3149432"/>
            <a:ext cx="1412525" cy="736432"/>
          </a:xfrm>
          <a:prstGeom prst="rect">
            <a:avLst/>
          </a:prstGeom>
          <a:noFill/>
          <a:ln w="9525">
            <a:noFill/>
            <a:miter lim="800000"/>
            <a:headEnd/>
            <a:tailEnd/>
          </a:ln>
          <a:effectLst>
            <a:outerShdw blurRad="990600" algn="ctr" rotWithShape="0">
              <a:schemeClr val="accent1">
                <a:lumMod val="50000"/>
                <a:alpha val="25000"/>
              </a:schemeClr>
            </a:outerShdw>
          </a:effectLst>
        </p:spPr>
      </p:pic>
      <p:pic>
        <p:nvPicPr>
          <p:cNvPr id="41" name="Picture 17" descr="dellserve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23528" y="3284984"/>
            <a:ext cx="119538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17" descr="dellserve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23528" y="2924944"/>
            <a:ext cx="119538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795801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BROOME~1\AppData\Local\Temp\VMwareDnD\c2696fa0\02.png"/>
          <p:cNvPicPr>
            <a:picLocks noChangeAspect="1" noChangeArrowheads="1"/>
          </p:cNvPicPr>
          <p:nvPr/>
        </p:nvPicPr>
        <p:blipFill>
          <a:blip r:embed="rId3" cstate="email"/>
          <a:srcRect/>
          <a:stretch>
            <a:fillRect/>
          </a:stretch>
        </p:blipFill>
        <p:spPr bwMode="auto">
          <a:xfrm>
            <a:off x="6691901" y="0"/>
            <a:ext cx="2452099" cy="1897529"/>
          </a:xfrm>
          <a:prstGeom prst="rect">
            <a:avLst/>
          </a:prstGeom>
          <a:noFill/>
        </p:spPr>
      </p:pic>
      <p:pic>
        <p:nvPicPr>
          <p:cNvPr id="1026" name="Picture 2" descr="C:\Users\boyda1\AppData\Local\Microsoft\Windows\Temporary Internet Files\Content.Outlook\5L1AMNTN\Isilon-ph.jpg"/>
          <p:cNvPicPr>
            <a:picLocks noChangeAspect="1" noChangeArrowheads="1"/>
          </p:cNvPicPr>
          <p:nvPr/>
        </p:nvPicPr>
        <p:blipFill>
          <a:blip r:embed="rId4" cstate="print"/>
          <a:stretch>
            <a:fillRect/>
          </a:stretch>
        </p:blipFill>
        <p:spPr bwMode="auto">
          <a:xfrm>
            <a:off x="366713" y="1635773"/>
            <a:ext cx="1280160" cy="3912203"/>
          </a:xfrm>
          <a:prstGeom prst="rect">
            <a:avLst/>
          </a:prstGeom>
          <a:noFill/>
          <a:effectLst/>
        </p:spPr>
      </p:pic>
      <p:sp>
        <p:nvSpPr>
          <p:cNvPr id="4" name="Title 3"/>
          <p:cNvSpPr>
            <a:spLocks noGrp="1"/>
          </p:cNvSpPr>
          <p:nvPr>
            <p:ph type="title"/>
          </p:nvPr>
        </p:nvSpPr>
        <p:spPr/>
        <p:txBody>
          <a:bodyPr/>
          <a:lstStyle/>
          <a:p>
            <a:r>
              <a:rPr lang="zh-CN" sz="3200" b="0" i="0" dirty="0">
                <a:solidFill>
                  <a:srgbClr val="3892D0"/>
                </a:solidFill>
                <a:latin typeface="Verdana"/>
                <a:ea typeface="黑体" pitchFamily="2" charset="-122"/>
                <a:cs typeface="+mj-cs"/>
              </a:rPr>
              <a:t>EMC </a:t>
            </a:r>
            <a:r>
              <a:rPr lang="zh-CN" sz="3200" b="0" i="0" dirty="0" smtClean="0">
                <a:solidFill>
                  <a:srgbClr val="3892D0"/>
                </a:solidFill>
                <a:latin typeface="Verdana"/>
                <a:ea typeface="黑体" pitchFamily="2" charset="-122"/>
                <a:cs typeface="+mj-cs"/>
              </a:rPr>
              <a:t>Isilon</a:t>
            </a:r>
            <a:r>
              <a:rPr lang="zh-CN" altLang="zh-CN" dirty="0" smtClean="0">
                <a:solidFill>
                  <a:srgbClr val="3892D0"/>
                </a:solidFill>
                <a:latin typeface="Verdana"/>
                <a:ea typeface="SimHei" pitchFamily="2" charset="-122"/>
              </a:rPr>
              <a:t>概</a:t>
            </a:r>
            <a:r>
              <a:rPr lang="zh-CN" altLang="en-US" dirty="0" smtClean="0">
                <a:solidFill>
                  <a:srgbClr val="3892D0"/>
                </a:solidFill>
                <a:latin typeface="Verdana"/>
                <a:ea typeface="SimHei" pitchFamily="2" charset="-122"/>
              </a:rPr>
              <a:t>括</a:t>
            </a:r>
            <a:endParaRPr lang="en-US" dirty="0">
              <a:ea typeface="黑体" pitchFamily="2" charset="-122"/>
            </a:endParaRPr>
          </a:p>
        </p:txBody>
      </p:sp>
      <p:sp>
        <p:nvSpPr>
          <p:cNvPr id="19" name="Text Placeholder 18"/>
          <p:cNvSpPr>
            <a:spLocks noGrp="1"/>
          </p:cNvSpPr>
          <p:nvPr>
            <p:ph type="body" idx="1"/>
          </p:nvPr>
        </p:nvSpPr>
        <p:spPr/>
        <p:txBody>
          <a:bodyPr/>
          <a:lstStyle/>
          <a:p>
            <a:pPr marL="0" indent="0" algn="l" defTabSz="914400">
              <a:spcBef>
                <a:spcPct val="20000"/>
              </a:spcBef>
              <a:buNone/>
            </a:pPr>
            <a:r>
              <a:rPr lang="zh-CN" sz="2000" b="0" i="0">
                <a:solidFill>
                  <a:srgbClr val="4D4D4D"/>
                </a:solidFill>
                <a:latin typeface="Verdana"/>
                <a:ea typeface="黑体" pitchFamily="2" charset="-122"/>
                <a:cs typeface="+mn-cs"/>
              </a:rPr>
              <a:t>为客户带来的价值</a:t>
            </a:r>
            <a:endParaRPr lang="en-US" dirty="0">
              <a:ea typeface="黑体" pitchFamily="2" charset="-122"/>
            </a:endParaRPr>
          </a:p>
        </p:txBody>
      </p:sp>
      <p:pic>
        <p:nvPicPr>
          <p:cNvPr id="48" name="Picture 47" descr="Console_Isilon_Flare_110604.jpg"/>
          <p:cNvPicPr>
            <a:picLocks noChangeAspect="1"/>
          </p:cNvPicPr>
          <p:nvPr/>
        </p:nvPicPr>
        <p:blipFill>
          <a:blip r:embed="rId5" cstate="email">
            <a:extLst>
              <a:ext uri="{28A0092B-C50C-407E-A947-70E740481C1C}">
                <a14:useLocalDpi xmlns="" xmlns:a14="http://schemas.microsoft.com/office/drawing/2010/main"/>
              </a:ext>
            </a:extLst>
          </a:blip>
          <a:srcRect t="34657" b="15596"/>
          <a:stretch>
            <a:fillRect/>
          </a:stretch>
        </p:blipFill>
        <p:spPr>
          <a:xfrm>
            <a:off x="442913" y="2957176"/>
            <a:ext cx="1097280" cy="2223540"/>
          </a:xfrm>
          <a:prstGeom prst="roundRect">
            <a:avLst>
              <a:gd name="adj" fmla="val 8594"/>
            </a:avLst>
          </a:prstGeom>
          <a:solidFill>
            <a:srgbClr val="FFFFFF">
              <a:shade val="85000"/>
            </a:srgbClr>
          </a:solidFill>
          <a:ln>
            <a:noFill/>
          </a:ln>
          <a:effectLst/>
        </p:spPr>
      </p:pic>
      <p:sp>
        <p:nvSpPr>
          <p:cNvPr id="10" name="Can 9"/>
          <p:cNvSpPr/>
          <p:nvPr/>
        </p:nvSpPr>
        <p:spPr bwMode="auto">
          <a:xfrm>
            <a:off x="366713" y="1585576"/>
            <a:ext cx="1280160" cy="3962400"/>
          </a:xfrm>
          <a:prstGeom prst="can">
            <a:avLst>
              <a:gd name="adj" fmla="val 14717"/>
            </a:avLst>
          </a:prstGeom>
          <a:gradFill>
            <a:gsLst>
              <a:gs pos="0">
                <a:schemeClr val="accent1">
                  <a:alpha val="58000"/>
                </a:schemeClr>
              </a:gs>
              <a:gs pos="58000">
                <a:schemeClr val="accent3">
                  <a:alpha val="41000"/>
                </a:schemeClr>
              </a:gs>
              <a:gs pos="100000">
                <a:schemeClr val="accent1">
                  <a:alpha val="11000"/>
                </a:schemeClr>
              </a:gs>
            </a:gsLst>
          </a:gradFill>
          <a:ln>
            <a:solidFill>
              <a:schemeClr val="tx2"/>
            </a:solidFill>
            <a:headEnd type="none" w="med" len="med"/>
            <a:tailEnd type="none" w="med" len="me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a typeface="黑体" pitchFamily="2" charset="-122"/>
            </a:endParaRPr>
          </a:p>
        </p:txBody>
      </p:sp>
      <p:sp>
        <p:nvSpPr>
          <p:cNvPr id="20" name="Content Placeholder 2"/>
          <p:cNvSpPr txBox="1">
            <a:spLocks/>
          </p:cNvSpPr>
          <p:nvPr/>
        </p:nvSpPr>
        <p:spPr>
          <a:xfrm>
            <a:off x="2094922" y="1700790"/>
            <a:ext cx="2981585" cy="523220"/>
          </a:xfrm>
          <a:prstGeom prst="rect">
            <a:avLst/>
          </a:prstGeom>
        </p:spPr>
        <p:txBody>
          <a:bodyPr wrap="none" lIns="0" tIns="0" rIns="0" bIns="0">
            <a:spAutoFit/>
          </a:bodyPr>
          <a:lstStyle/>
          <a:p>
            <a:pPr marL="0" marR="0" indent="0" algn="l" defTabSz="914400">
              <a:buNone/>
              <a:tabLst/>
            </a:pPr>
            <a:r>
              <a:rPr lang="zh-CN" sz="2000" b="0" i="0" u="none" strike="noStrike" kern="1200" cap="none" spc="0" dirty="0">
                <a:ln>
                  <a:noFill/>
                </a:ln>
                <a:solidFill>
                  <a:srgbClr val="3892D0">
                    <a:alpha val="99000"/>
                  </a:srgbClr>
                </a:solidFill>
                <a:effectLst/>
                <a:latin typeface="Verdana"/>
                <a:ea typeface="黑体" pitchFamily="2" charset="-122"/>
                <a:cs typeface="+mj-cs"/>
              </a:rPr>
              <a:t>巨大的可扩展性</a:t>
            </a:r>
          </a:p>
          <a:p>
            <a:pPr marL="0" marR="0" lvl="3" indent="0" algn="l" defTabSz="914400">
              <a:buNone/>
              <a:tabLst/>
            </a:pPr>
            <a:r>
              <a:rPr lang="zh-CN" sz="1400" b="0" i="0" u="none" strike="noStrike" kern="1200" cap="none" spc="0" dirty="0">
                <a:ln>
                  <a:noFill/>
                </a:ln>
                <a:solidFill>
                  <a:srgbClr val="4D4D4D"/>
                </a:solidFill>
                <a:effectLst/>
                <a:latin typeface="Verdana"/>
                <a:ea typeface="黑体" pitchFamily="2" charset="-122"/>
                <a:cs typeface="+mn-cs"/>
              </a:rPr>
              <a:t>在单个文件系统中扩展到 </a:t>
            </a:r>
            <a:r>
              <a:rPr lang="en-US" altLang="zh-CN" sz="1400" dirty="0" smtClean="0">
                <a:solidFill>
                  <a:srgbClr val="4D4D4D"/>
                </a:solidFill>
                <a:latin typeface="Verdana"/>
                <a:ea typeface="黑体" pitchFamily="2" charset="-122"/>
              </a:rPr>
              <a:t>20</a:t>
            </a:r>
            <a:r>
              <a:rPr lang="zh-CN" sz="1400" b="0" i="0" u="none" strike="noStrike" kern="1200" cap="none" spc="0" dirty="0" smtClean="0">
                <a:ln>
                  <a:noFill/>
                </a:ln>
                <a:solidFill>
                  <a:srgbClr val="4D4D4D"/>
                </a:solidFill>
                <a:effectLst/>
                <a:latin typeface="Verdana"/>
                <a:ea typeface="黑体" pitchFamily="2" charset="-122"/>
                <a:cs typeface="+mn-cs"/>
              </a:rPr>
              <a:t> </a:t>
            </a:r>
            <a:r>
              <a:rPr lang="zh-CN" sz="1400" b="0" i="0" u="none" strike="noStrike" kern="1200" cap="none" spc="0" dirty="0">
                <a:ln>
                  <a:noFill/>
                </a:ln>
                <a:solidFill>
                  <a:srgbClr val="4D4D4D"/>
                </a:solidFill>
                <a:effectLst/>
                <a:latin typeface="Verdana"/>
                <a:ea typeface="黑体" pitchFamily="2" charset="-122"/>
                <a:cs typeface="+mn-cs"/>
              </a:rPr>
              <a:t>PB 以上</a:t>
            </a:r>
            <a:endParaRPr kumimoji="0" lang="en-US" sz="1200" i="0" u="none" strike="noStrike" kern="1200" cap="none" spc="0" normalizeH="0" noProof="0" dirty="0">
              <a:ln>
                <a:noFill/>
              </a:ln>
              <a:solidFill>
                <a:schemeClr val="bg2"/>
              </a:solidFill>
              <a:effectLst/>
              <a:uLnTx/>
              <a:uFillTx/>
              <a:latin typeface="+mn-lt"/>
              <a:ea typeface="黑体" pitchFamily="2" charset="-122"/>
              <a:cs typeface="+mn-cs"/>
            </a:endParaRPr>
          </a:p>
        </p:txBody>
      </p:sp>
      <p:sp>
        <p:nvSpPr>
          <p:cNvPr id="21" name="Rectangle 20"/>
          <p:cNvSpPr/>
          <p:nvPr/>
        </p:nvSpPr>
        <p:spPr>
          <a:xfrm>
            <a:off x="2094922" y="4235498"/>
            <a:ext cx="3052118" cy="523220"/>
          </a:xfrm>
          <a:prstGeom prst="rect">
            <a:avLst/>
          </a:prstGeom>
        </p:spPr>
        <p:txBody>
          <a:bodyPr wrap="none" lIns="0" tIns="0" rIns="0" bIns="0">
            <a:spAutoFit/>
          </a:bodyPr>
          <a:lstStyle/>
          <a:p>
            <a:pPr algn="l" defTabSz="916869">
              <a:buNone/>
            </a:pPr>
            <a:r>
              <a:rPr lang="zh-CN" sz="2000" b="0" i="0" dirty="0">
                <a:solidFill>
                  <a:srgbClr val="3892D0">
                    <a:alpha val="99000"/>
                  </a:srgbClr>
                </a:solidFill>
                <a:latin typeface="Verdana"/>
                <a:ea typeface="黑体" pitchFamily="2" charset="-122"/>
                <a:cs typeface="+mj-cs"/>
              </a:rPr>
              <a:t>管理简单性 </a:t>
            </a:r>
          </a:p>
          <a:p>
            <a:pPr algn="l" defTabSz="916869">
              <a:buNone/>
            </a:pPr>
            <a:r>
              <a:rPr lang="zh-CN" sz="1400" b="0" i="0" dirty="0">
                <a:solidFill>
                  <a:srgbClr val="4D4D4D"/>
                </a:solidFill>
                <a:latin typeface="Verdana"/>
                <a:ea typeface="黑体" pitchFamily="2" charset="-122"/>
                <a:cs typeface="+mn-cs"/>
              </a:rPr>
              <a:t>单个文件系统，单个卷，全局命名空间</a:t>
            </a:r>
            <a:endParaRPr lang="en-US" sz="2000" dirty="0">
              <a:solidFill>
                <a:schemeClr val="bg2"/>
              </a:solidFill>
              <a:ea typeface="黑体" pitchFamily="2" charset="-122"/>
              <a:cs typeface="+mj-cs"/>
            </a:endParaRPr>
          </a:p>
        </p:txBody>
      </p:sp>
      <p:sp>
        <p:nvSpPr>
          <p:cNvPr id="22" name="Rectangle 21"/>
          <p:cNvSpPr/>
          <p:nvPr/>
        </p:nvSpPr>
        <p:spPr>
          <a:xfrm>
            <a:off x="2094923" y="3601821"/>
            <a:ext cx="6682366" cy="523220"/>
          </a:xfrm>
          <a:prstGeom prst="rect">
            <a:avLst/>
          </a:prstGeom>
        </p:spPr>
        <p:txBody>
          <a:bodyPr wrap="square" lIns="0" tIns="0" rIns="0" bIns="0">
            <a:spAutoFit/>
          </a:bodyPr>
          <a:lstStyle/>
          <a:p>
            <a:pPr algn="l" defTabSz="914400">
              <a:buNone/>
            </a:pPr>
            <a:r>
              <a:rPr lang="zh-CN" sz="2000" b="0" i="0">
                <a:solidFill>
                  <a:srgbClr val="3892D0">
                    <a:alpha val="99000"/>
                  </a:srgbClr>
                </a:solidFill>
                <a:latin typeface="Verdana"/>
                <a:ea typeface="黑体" pitchFamily="2" charset="-122"/>
                <a:cs typeface="+mj-cs"/>
              </a:rPr>
              <a:t>企业数据保护</a:t>
            </a:r>
          </a:p>
          <a:p>
            <a:pPr algn="l" defTabSz="914400">
              <a:buNone/>
            </a:pPr>
            <a:r>
              <a:rPr lang="zh-CN" sz="1400" b="0" i="0">
                <a:solidFill>
                  <a:srgbClr val="4D4D4D"/>
                </a:solidFill>
                <a:latin typeface="Verdana"/>
                <a:ea typeface="黑体" pitchFamily="2" charset="-122"/>
                <a:cs typeface="+mj-cs"/>
              </a:rPr>
              <a:t>高效的备份和恢复，可靠的灾难恢复，以及 WORM 数据保留，N+1 到 N+4 冗余</a:t>
            </a:r>
            <a:endParaRPr lang="en-US" sz="1400" dirty="0">
              <a:solidFill>
                <a:schemeClr val="bg2"/>
              </a:solidFill>
              <a:ea typeface="黑体" pitchFamily="2" charset="-122"/>
              <a:cs typeface="+mj-cs"/>
            </a:endParaRPr>
          </a:p>
        </p:txBody>
      </p:sp>
      <p:sp>
        <p:nvSpPr>
          <p:cNvPr id="23" name="Rectangle 22"/>
          <p:cNvSpPr/>
          <p:nvPr/>
        </p:nvSpPr>
        <p:spPr>
          <a:xfrm>
            <a:off x="2094922" y="2968144"/>
            <a:ext cx="3419206" cy="523220"/>
          </a:xfrm>
          <a:prstGeom prst="rect">
            <a:avLst/>
          </a:prstGeom>
        </p:spPr>
        <p:txBody>
          <a:bodyPr wrap="none" lIns="0" tIns="0" rIns="0" bIns="0">
            <a:spAutoFit/>
          </a:bodyPr>
          <a:lstStyle/>
          <a:p>
            <a:pPr algn="l" defTabSz="914400">
              <a:buNone/>
            </a:pPr>
            <a:r>
              <a:rPr lang="zh-CN" sz="2000" b="0" i="0">
                <a:solidFill>
                  <a:srgbClr val="3892D0">
                    <a:alpha val="99000"/>
                  </a:srgbClr>
                </a:solidFill>
                <a:latin typeface="Verdana"/>
                <a:ea typeface="黑体" pitchFamily="2" charset="-122"/>
                <a:cs typeface="+mn-cs"/>
              </a:rPr>
              <a:t>无与伦比的效率</a:t>
            </a:r>
            <a:endParaRPr lang="en-US" sz="2000" dirty="0">
              <a:solidFill>
                <a:schemeClr val="tx2">
                  <a:alpha val="99000"/>
                </a:schemeClr>
              </a:solidFill>
              <a:ea typeface="黑体" pitchFamily="2" charset="-122"/>
            </a:endParaRPr>
          </a:p>
          <a:p>
            <a:pPr algn="l" defTabSz="914400">
              <a:buNone/>
            </a:pPr>
            <a:r>
              <a:rPr lang="zh-CN" sz="1400" b="0" i="0">
                <a:solidFill>
                  <a:srgbClr val="4D4D4D"/>
                </a:solidFill>
                <a:latin typeface="Verdana"/>
                <a:ea typeface="黑体" pitchFamily="2" charset="-122"/>
                <a:cs typeface="+mn-cs"/>
              </a:rPr>
              <a:t>超过 80% 的存储利用率，自动化存储分层</a:t>
            </a:r>
            <a:endParaRPr lang="en-US" sz="1400" dirty="0">
              <a:solidFill>
                <a:schemeClr val="bg2"/>
              </a:solidFill>
              <a:ea typeface="黑体" pitchFamily="2" charset="-122"/>
            </a:endParaRPr>
          </a:p>
        </p:txBody>
      </p:sp>
      <p:sp>
        <p:nvSpPr>
          <p:cNvPr id="24" name="Rectangle 23"/>
          <p:cNvSpPr/>
          <p:nvPr/>
        </p:nvSpPr>
        <p:spPr>
          <a:xfrm>
            <a:off x="2094922" y="2334467"/>
            <a:ext cx="4214295" cy="523220"/>
          </a:xfrm>
          <a:prstGeom prst="rect">
            <a:avLst/>
          </a:prstGeom>
        </p:spPr>
        <p:txBody>
          <a:bodyPr wrap="none" lIns="0" tIns="0" rIns="0" bIns="0">
            <a:spAutoFit/>
          </a:bodyPr>
          <a:lstStyle/>
          <a:p>
            <a:pPr algn="l" defTabSz="914400">
              <a:buNone/>
            </a:pPr>
            <a:r>
              <a:rPr lang="zh-CN" sz="2000" b="0" i="0">
                <a:solidFill>
                  <a:srgbClr val="3892D0">
                    <a:alpha val="99000"/>
                  </a:srgbClr>
                </a:solidFill>
                <a:latin typeface="Verdana"/>
                <a:ea typeface="黑体" pitchFamily="2" charset="-122"/>
                <a:cs typeface="+mj-cs"/>
              </a:rPr>
              <a:t>创世界记录的性能</a:t>
            </a:r>
            <a:endParaRPr lang="en-US" sz="2000" dirty="0">
              <a:solidFill>
                <a:schemeClr val="tx2">
                  <a:alpha val="99000"/>
                </a:schemeClr>
              </a:solidFill>
              <a:ea typeface="黑体" pitchFamily="2" charset="-122"/>
              <a:cs typeface="+mj-cs"/>
            </a:endParaRPr>
          </a:p>
          <a:p>
            <a:pPr marL="0" lvl="3" algn="l" defTabSz="914400">
              <a:buNone/>
            </a:pPr>
            <a:r>
              <a:rPr lang="zh-CN" sz="1400" b="0" i="0">
                <a:solidFill>
                  <a:srgbClr val="4D4D4D"/>
                </a:solidFill>
                <a:latin typeface="Verdana"/>
                <a:ea typeface="黑体" pitchFamily="2" charset="-122"/>
                <a:cs typeface="+mn-cs"/>
              </a:rPr>
              <a:t>超过 100 GB/秒的吞吐量，160 万次 SPECsfs 操作</a:t>
            </a:r>
            <a:endParaRPr lang="en-US" sz="1400" dirty="0">
              <a:solidFill>
                <a:schemeClr val="bg2"/>
              </a:solidFill>
              <a:ea typeface="黑体" pitchFamily="2" charset="-122"/>
            </a:endParaRPr>
          </a:p>
        </p:txBody>
      </p:sp>
      <p:sp>
        <p:nvSpPr>
          <p:cNvPr id="25" name="Rectangle 24"/>
          <p:cNvSpPr/>
          <p:nvPr/>
        </p:nvSpPr>
        <p:spPr>
          <a:xfrm>
            <a:off x="2094923" y="4869175"/>
            <a:ext cx="6682365" cy="523220"/>
          </a:xfrm>
          <a:prstGeom prst="rect">
            <a:avLst/>
          </a:prstGeom>
        </p:spPr>
        <p:txBody>
          <a:bodyPr wrap="square" lIns="0" tIns="0" rIns="0" bIns="0">
            <a:spAutoFit/>
          </a:bodyPr>
          <a:lstStyle/>
          <a:p>
            <a:pPr algn="l" defTabSz="916869">
              <a:buNone/>
            </a:pPr>
            <a:r>
              <a:rPr lang="zh-CN" sz="2000" b="0" i="0" dirty="0">
                <a:solidFill>
                  <a:srgbClr val="3892D0">
                    <a:alpha val="99000"/>
                  </a:srgbClr>
                </a:solidFill>
                <a:latin typeface="Verdana"/>
                <a:ea typeface="黑体" pitchFamily="2" charset="-122"/>
                <a:cs typeface="+mj-cs"/>
              </a:rPr>
              <a:t>操作灵活性 </a:t>
            </a:r>
          </a:p>
          <a:p>
            <a:pPr algn="l" defTabSz="916869">
              <a:buNone/>
            </a:pPr>
            <a:r>
              <a:rPr lang="zh-CN" sz="1400" b="0" i="0" dirty="0">
                <a:solidFill>
                  <a:srgbClr val="4D4D4D"/>
                </a:solidFill>
                <a:latin typeface="Verdana"/>
                <a:ea typeface="黑体" pitchFamily="2" charset="-122"/>
                <a:cs typeface="+mn-cs"/>
              </a:rPr>
              <a:t>集成了多种行业标准协议支持，包括 NFS、SMB、HTTP、FTP、iSCSI 和 HDFS</a:t>
            </a:r>
            <a:endParaRPr lang="en-US" sz="1400" dirty="0">
              <a:solidFill>
                <a:schemeClr val="bg2"/>
              </a:solidFill>
              <a:ea typeface="黑体" pitchFamily="2" charset="-122"/>
            </a:endParaRPr>
          </a:p>
        </p:txBody>
      </p:sp>
    </p:spTree>
    <p:extLst>
      <p:ext uri="{BB962C8B-B14F-4D97-AF65-F5344CB8AC3E}">
        <p14:creationId xmlns="" xmlns:p14="http://schemas.microsoft.com/office/powerpoint/2010/main" val="361481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p:bldP spid="22" grpId="0"/>
      <p:bldP spid="23"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1"/>
</p:tagLst>
</file>

<file path=ppt/theme/theme1.xml><?xml version="1.0" encoding="utf-8"?>
<a:theme xmlns:a="http://schemas.openxmlformats.org/drawingml/2006/main" name="2011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10.xml><?xml version="1.0" encoding="utf-8"?>
<a:theme xmlns:a="http://schemas.openxmlformats.org/drawingml/2006/main" name="12_2011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11.xml><?xml version="1.0" encoding="utf-8"?>
<a:theme xmlns:a="http://schemas.openxmlformats.org/drawingml/2006/main" name="16_2011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12.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dirty="0" smtClean="0">
            <a:solidFill>
              <a:schemeClr val="bg2"/>
            </a:solidFill>
          </a:defRPr>
        </a:defPPr>
      </a:lstStyle>
    </a:txDef>
  </a:objectDefaults>
  <a:extraClrSchemeLst/>
</a:theme>
</file>

<file path=ppt/theme/theme3.xml><?xml version="1.0" encoding="utf-8"?>
<a:theme xmlns:a="http://schemas.openxmlformats.org/drawingml/2006/main" name="2_2011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4.xml><?xml version="1.0" encoding="utf-8"?>
<a:theme xmlns:a="http://schemas.openxmlformats.org/drawingml/2006/main" name="4_2011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5.xml><?xml version="1.0" encoding="utf-8"?>
<a:theme xmlns:a="http://schemas.openxmlformats.org/drawingml/2006/main" name="7_2011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6.xml><?xml version="1.0" encoding="utf-8"?>
<a:theme xmlns:a="http://schemas.openxmlformats.org/drawingml/2006/main" name="8_2011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7.xml><?xml version="1.0" encoding="utf-8"?>
<a:theme xmlns:a="http://schemas.openxmlformats.org/drawingml/2006/main" name="9_2011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8.xml><?xml version="1.0" encoding="utf-8"?>
<a:theme xmlns:a="http://schemas.openxmlformats.org/drawingml/2006/main" name="10_2011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9.xml><?xml version="1.0" encoding="utf-8"?>
<a:theme xmlns:a="http://schemas.openxmlformats.org/drawingml/2006/main" name="1_2012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dirty="0" smtClean="0">
            <a:solidFill>
              <a:schemeClr val="bg2"/>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9810</TotalTime>
  <Words>4201</Words>
  <Application>Microsoft Office PowerPoint</Application>
  <PresentationFormat>全屏显示(4:3)</PresentationFormat>
  <Paragraphs>521</Paragraphs>
  <Slides>33</Slides>
  <Notes>29</Notes>
  <HiddenSlides>2</HiddenSlides>
  <MMClips>0</MMClips>
  <ScaleCrop>false</ScaleCrop>
  <HeadingPairs>
    <vt:vector size="4" baseType="variant">
      <vt:variant>
        <vt:lpstr>主题</vt:lpstr>
      </vt:variant>
      <vt:variant>
        <vt:i4>11</vt:i4>
      </vt:variant>
      <vt:variant>
        <vt:lpstr>幻灯片标题</vt:lpstr>
      </vt:variant>
      <vt:variant>
        <vt:i4>33</vt:i4>
      </vt:variant>
    </vt:vector>
  </HeadingPairs>
  <TitlesOfParts>
    <vt:vector size="44" baseType="lpstr">
      <vt:lpstr>2011 4x3 external new font template</vt:lpstr>
      <vt:lpstr>2012 4x3 external new font template</vt:lpstr>
      <vt:lpstr>2_2011 4x3 external new font template</vt:lpstr>
      <vt:lpstr>4_2011 4x3 external new font template</vt:lpstr>
      <vt:lpstr>7_2011 4x3 external new font template</vt:lpstr>
      <vt:lpstr>8_2011 4x3 external new font template</vt:lpstr>
      <vt:lpstr>9_2011 4x3 external new font template</vt:lpstr>
      <vt:lpstr>10_2011 4x3 external new font template</vt:lpstr>
      <vt:lpstr>1_2012 4x3 external new font template</vt:lpstr>
      <vt:lpstr>12_2011 4x3 external new font template</vt:lpstr>
      <vt:lpstr>16_2011 4x3 external new font template</vt:lpstr>
      <vt:lpstr>幻灯片 1</vt:lpstr>
      <vt:lpstr>今天的议程</vt:lpstr>
      <vt:lpstr>中国虚拟天文台业务方向</vt:lpstr>
      <vt:lpstr>EMC一览 </vt:lpstr>
      <vt:lpstr>IT 颠覆性的趋势与机遇</vt:lpstr>
      <vt:lpstr>EMC聚焦</vt:lpstr>
      <vt:lpstr>EMC云计算与大数据平台</vt:lpstr>
      <vt:lpstr>EMC Isilon 典型架构</vt:lpstr>
      <vt:lpstr>EMC Isilon概括</vt:lpstr>
      <vt:lpstr>Isilon OneFS 产品架构</vt:lpstr>
      <vt:lpstr>强大但简易——横向扩展（Scale-out）</vt:lpstr>
      <vt:lpstr>将效率提升到全新水平 </vt:lpstr>
      <vt:lpstr>自动数据分层</vt:lpstr>
      <vt:lpstr>业内唯一的内嵌HDFS的横向扩展存储解决方案</vt:lpstr>
      <vt:lpstr>大数据与分析：EMC  Hadoop 解决方案蕴含巨大商机</vt:lpstr>
      <vt:lpstr>幻灯片 16</vt:lpstr>
      <vt:lpstr>幻灯片 17</vt:lpstr>
      <vt:lpstr>Hadoop 与大数据</vt:lpstr>
      <vt:lpstr>大数据分析的远大前程</vt:lpstr>
      <vt:lpstr>幻灯片 20</vt:lpstr>
      <vt:lpstr>为什么 Hadoop 很重要</vt:lpstr>
      <vt:lpstr>Hadoop 的技术难题</vt:lpstr>
      <vt:lpstr>Hadoop 的技术难题</vt:lpstr>
      <vt:lpstr>Hadoop 的技术难题</vt:lpstr>
      <vt:lpstr>Hadoop 的技术难题</vt:lpstr>
      <vt:lpstr>Hadoop 的技术难题</vt:lpstr>
      <vt:lpstr>适用于 Hadoop 的 EMC Isilon 优势</vt:lpstr>
      <vt:lpstr>EMC 可应对 Hadoop 难题</vt:lpstr>
      <vt:lpstr>EMC 的企业 Hadoop 解决方案</vt:lpstr>
      <vt:lpstr>幻灯片 30</vt:lpstr>
      <vt:lpstr> 小结</vt:lpstr>
      <vt:lpstr>幻灯片 32</vt:lpstr>
      <vt:lpstr>幻灯片 33</vt:lpstr>
    </vt:vector>
  </TitlesOfParts>
  <Company>Isilon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44 POINT VERDANA ALL CAPS</dc:title>
  <dc:creator>mnoble</dc:creator>
  <cp:lastModifiedBy>User</cp:lastModifiedBy>
  <cp:revision>199</cp:revision>
  <cp:lastPrinted>2012-04-03T00:46:37Z</cp:lastPrinted>
  <dcterms:created xsi:type="dcterms:W3CDTF">2011-11-28T16:37:20Z</dcterms:created>
  <dcterms:modified xsi:type="dcterms:W3CDTF">2013-11-14T07:06:14Z</dcterms:modified>
</cp:coreProperties>
</file>