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330" r:id="rId3"/>
    <p:sldId id="338" r:id="rId4"/>
    <p:sldId id="257" r:id="rId5"/>
    <p:sldId id="260" r:id="rId6"/>
    <p:sldId id="272" r:id="rId7"/>
    <p:sldId id="259" r:id="rId8"/>
    <p:sldId id="262" r:id="rId9"/>
    <p:sldId id="333" r:id="rId10"/>
    <p:sldId id="334" r:id="rId11"/>
    <p:sldId id="335" r:id="rId12"/>
    <p:sldId id="336" r:id="rId13"/>
    <p:sldId id="263" r:id="rId14"/>
    <p:sldId id="264" r:id="rId15"/>
    <p:sldId id="265" r:id="rId16"/>
    <p:sldId id="266" r:id="rId17"/>
    <p:sldId id="267" r:id="rId18"/>
    <p:sldId id="268" r:id="rId19"/>
    <p:sldId id="269" r:id="rId20"/>
    <p:sldId id="271" r:id="rId21"/>
    <p:sldId id="331" r:id="rId22"/>
    <p:sldId id="341" r:id="rId23"/>
    <p:sldId id="277" r:id="rId24"/>
    <p:sldId id="278" r:id="rId25"/>
    <p:sldId id="279" r:id="rId26"/>
    <p:sldId id="280" r:id="rId27"/>
    <p:sldId id="281" r:id="rId28"/>
    <p:sldId id="282" r:id="rId29"/>
    <p:sldId id="283" r:id="rId30"/>
    <p:sldId id="285" r:id="rId31"/>
    <p:sldId id="286" r:id="rId32"/>
    <p:sldId id="287" r:id="rId33"/>
    <p:sldId id="288" r:id="rId34"/>
    <p:sldId id="289" r:id="rId35"/>
    <p:sldId id="290" r:id="rId36"/>
    <p:sldId id="291" r:id="rId37"/>
    <p:sldId id="297" r:id="rId38"/>
    <p:sldId id="298" r:id="rId39"/>
    <p:sldId id="329" r:id="rId40"/>
    <p:sldId id="332" r:id="rId4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94660"/>
  </p:normalViewPr>
  <p:slideViewPr>
    <p:cSldViewPr>
      <p:cViewPr varScale="1">
        <p:scale>
          <a:sx n="65" d="100"/>
          <a:sy n="65" d="100"/>
        </p:scale>
        <p:origin x="-1230" y="-11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116FF2-FD55-4ED8-B397-9726FEC18223}" type="datetimeFigureOut">
              <a:rPr lang="zh-CN" altLang="en-US" smtClean="0"/>
              <a:pPr/>
              <a:t>2013/11/14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B6D7EF-4C2D-40B1-A748-5C3E6A802BBC}" type="slidenum">
              <a:rPr lang="zh-CN" altLang="en-US" smtClean="0"/>
              <a:pPr/>
              <a:t>‹#›</a:t>
            </a:fld>
            <a:endParaRPr lang="zh-CN" altLang="en-US"/>
          </a:p>
        </p:txBody>
      </p:sp>
    </p:spTree>
    <p:extLst>
      <p:ext uri="{BB962C8B-B14F-4D97-AF65-F5344CB8AC3E}">
        <p14:creationId xmlns="" xmlns:p14="http://schemas.microsoft.com/office/powerpoint/2010/main" val="3416163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9" name="备注占位符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t>我们对识别出来的亮点进行了大量的统计工作，亮点的强度比、偏心率、等效直径等特征与国内外其他专家的结论吻合，算法识别率可达</a:t>
            </a:r>
            <a:r>
              <a:rPr lang="en-US" altLang="zh-CN" dirty="0" smtClean="0"/>
              <a:t>90%</a:t>
            </a:r>
            <a:r>
              <a:rPr lang="zh-CN" altLang="en-US" dirty="0" smtClean="0"/>
              <a:t>以上。关于这部分的内容，项目组的冯松老师去年做过详细的报告。</a:t>
            </a:r>
            <a:endParaRPr lang="en-US" altLang="zh-CN" dirty="0" smtClean="0"/>
          </a:p>
          <a:p>
            <a:r>
              <a:rPr lang="zh-CN" altLang="en-US" dirty="0" smtClean="0"/>
              <a:t>在这个工作的基础上，我们开始了对亮点动态特征，比如生命期、速度等等的提取开展</a:t>
            </a:r>
            <a:r>
              <a:rPr lang="zh-CN" altLang="en-US" b="1" dirty="0" smtClean="0"/>
              <a:t>研</a:t>
            </a:r>
            <a:r>
              <a:rPr lang="zh-CN" altLang="en-US" dirty="0" smtClean="0"/>
              <a:t>究，也就是对亮点进行跟踪。</a:t>
            </a:r>
          </a:p>
        </p:txBody>
      </p:sp>
      <p:sp>
        <p:nvSpPr>
          <p:cNvPr id="24580"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aramond" pitchFamily="18" charset="0"/>
                <a:ea typeface="宋体" pitchFamily="2" charset="-122"/>
              </a:defRPr>
            </a:lvl1pPr>
            <a:lvl2pPr marL="742950" indent="-285750" eaLnBrk="0" hangingPunct="0">
              <a:defRPr>
                <a:solidFill>
                  <a:schemeClr val="tx1"/>
                </a:solidFill>
                <a:latin typeface="Garamond" pitchFamily="18" charset="0"/>
                <a:ea typeface="宋体" pitchFamily="2" charset="-122"/>
              </a:defRPr>
            </a:lvl2pPr>
            <a:lvl3pPr marL="1143000" indent="-228600" eaLnBrk="0" hangingPunct="0">
              <a:defRPr>
                <a:solidFill>
                  <a:schemeClr val="tx1"/>
                </a:solidFill>
                <a:latin typeface="Garamond" pitchFamily="18" charset="0"/>
                <a:ea typeface="宋体" pitchFamily="2" charset="-122"/>
              </a:defRPr>
            </a:lvl3pPr>
            <a:lvl4pPr marL="1600200" indent="-228600" eaLnBrk="0" hangingPunct="0">
              <a:defRPr>
                <a:solidFill>
                  <a:schemeClr val="tx1"/>
                </a:solidFill>
                <a:latin typeface="Garamond" pitchFamily="18" charset="0"/>
                <a:ea typeface="宋体" pitchFamily="2" charset="-122"/>
              </a:defRPr>
            </a:lvl4pPr>
            <a:lvl5pPr marL="2057400" indent="-228600" eaLnBrk="0" hangingPunct="0">
              <a:defRPr>
                <a:solidFill>
                  <a:schemeClr val="tx1"/>
                </a:solidFill>
                <a:latin typeface="Garamond" pitchFamily="18" charset="0"/>
                <a:ea typeface="宋体" pitchFamily="2" charset="-122"/>
              </a:defRPr>
            </a:lvl5pPr>
            <a:lvl6pPr marL="2514600" indent="-228600" eaLnBrk="0" fontAlgn="base" hangingPunct="0">
              <a:spcBef>
                <a:spcPct val="0"/>
              </a:spcBef>
              <a:spcAft>
                <a:spcPct val="0"/>
              </a:spcAft>
              <a:defRPr>
                <a:solidFill>
                  <a:schemeClr val="tx1"/>
                </a:solidFill>
                <a:latin typeface="Garamond" pitchFamily="18" charset="0"/>
                <a:ea typeface="宋体" pitchFamily="2" charset="-122"/>
              </a:defRPr>
            </a:lvl6pPr>
            <a:lvl7pPr marL="2971800" indent="-228600" eaLnBrk="0" fontAlgn="base" hangingPunct="0">
              <a:spcBef>
                <a:spcPct val="0"/>
              </a:spcBef>
              <a:spcAft>
                <a:spcPct val="0"/>
              </a:spcAft>
              <a:defRPr>
                <a:solidFill>
                  <a:schemeClr val="tx1"/>
                </a:solidFill>
                <a:latin typeface="Garamond" pitchFamily="18" charset="0"/>
                <a:ea typeface="宋体" pitchFamily="2" charset="-122"/>
              </a:defRPr>
            </a:lvl7pPr>
            <a:lvl8pPr marL="3429000" indent="-228600" eaLnBrk="0" fontAlgn="base" hangingPunct="0">
              <a:spcBef>
                <a:spcPct val="0"/>
              </a:spcBef>
              <a:spcAft>
                <a:spcPct val="0"/>
              </a:spcAft>
              <a:defRPr>
                <a:solidFill>
                  <a:schemeClr val="tx1"/>
                </a:solidFill>
                <a:latin typeface="Garamond" pitchFamily="18" charset="0"/>
                <a:ea typeface="宋体" pitchFamily="2" charset="-122"/>
              </a:defRPr>
            </a:lvl8pPr>
            <a:lvl9pPr marL="3886200" indent="-228600" eaLnBrk="0" fontAlgn="base" hangingPunct="0">
              <a:spcBef>
                <a:spcPct val="0"/>
              </a:spcBef>
              <a:spcAft>
                <a:spcPct val="0"/>
              </a:spcAft>
              <a:defRPr>
                <a:solidFill>
                  <a:schemeClr val="tx1"/>
                </a:solidFill>
                <a:latin typeface="Garamond" pitchFamily="18" charset="0"/>
                <a:ea typeface="宋体" pitchFamily="2" charset="-122"/>
              </a:defRPr>
            </a:lvl9pPr>
          </a:lstStyle>
          <a:p>
            <a:pPr eaLnBrk="1" hangingPunct="1"/>
            <a:fld id="{E611258E-2343-41A7-A463-7CB1BC2AAFD1}" type="slidenum">
              <a:rPr lang="zh-CN" altLang="en-US" smtClean="0"/>
              <a:pPr eaLnBrk="1" hangingPunct="1"/>
              <a:t>5</a:t>
            </a:fld>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a:t>
            </a:r>
            <a:r>
              <a:rPr lang="en-US" altLang="zh-CN" dirty="0" err="1" smtClean="0"/>
              <a:t>Hinode</a:t>
            </a:r>
            <a:r>
              <a:rPr lang="en-US" altLang="zh-CN" dirty="0" smtClean="0"/>
              <a:t>/SOT</a:t>
            </a:r>
            <a:r>
              <a:rPr lang="zh-CN" altLang="en-US" dirty="0" smtClean="0"/>
              <a:t>的</a:t>
            </a:r>
            <a:r>
              <a:rPr lang="en-US" altLang="zh-CN" dirty="0" smtClean="0"/>
              <a:t>G-band</a:t>
            </a:r>
            <a:r>
              <a:rPr lang="zh-CN" altLang="en-US" dirty="0" smtClean="0"/>
              <a:t>图像，其中黑子本影被两个亮桥分割成了</a:t>
            </a:r>
            <a:r>
              <a:rPr lang="en-US" altLang="zh-CN" dirty="0" smtClean="0"/>
              <a:t>3</a:t>
            </a:r>
            <a:r>
              <a:rPr lang="zh-CN" altLang="en-US" dirty="0" smtClean="0"/>
              <a:t>个区域（</a:t>
            </a:r>
            <a:r>
              <a:rPr lang="en-US" altLang="zh-CN" dirty="0" smtClean="0"/>
              <a:t>B,C,D</a:t>
            </a:r>
            <a:r>
              <a:rPr lang="zh-CN" altLang="en-US" dirty="0" smtClean="0"/>
              <a:t>）以及在右上角的</a:t>
            </a:r>
            <a:r>
              <a:rPr lang="en-US" altLang="zh-CN" dirty="0" smtClean="0"/>
              <a:t>A</a:t>
            </a:r>
            <a:r>
              <a:rPr lang="zh-CN" altLang="en-US" dirty="0" smtClean="0"/>
              <a:t>区的</a:t>
            </a:r>
            <a:r>
              <a:rPr lang="en-US" altLang="zh-CN" dirty="0" smtClean="0"/>
              <a:t>pore</a:t>
            </a:r>
            <a:r>
              <a:rPr lang="zh-CN" altLang="en-US" dirty="0" smtClean="0"/>
              <a:t>中存在大量的亮点，目前关于本影点的识别主要有灰度尺度调整和高通滤波方式，（</a:t>
            </a:r>
            <a:r>
              <a:rPr lang="en-US" altLang="zh-CN" dirty="0" smtClean="0"/>
              <a:t>b</a:t>
            </a:r>
            <a:r>
              <a:rPr lang="zh-CN" altLang="en-US" dirty="0" smtClean="0"/>
              <a:t>）是采用</a:t>
            </a:r>
            <a:r>
              <a:rPr lang="en-US" altLang="zh-CN" dirty="0" smtClean="0"/>
              <a:t>9</a:t>
            </a:r>
            <a:r>
              <a:rPr lang="zh-CN" altLang="en-US" dirty="0" smtClean="0"/>
              <a:t>*</a:t>
            </a:r>
            <a:r>
              <a:rPr lang="en-US" altLang="zh-CN" dirty="0" smtClean="0"/>
              <a:t>9</a:t>
            </a:r>
            <a:r>
              <a:rPr lang="zh-CN" altLang="en-US" dirty="0" smtClean="0"/>
              <a:t>的</a:t>
            </a:r>
            <a:r>
              <a:rPr lang="en-US" altLang="zh-CN" dirty="0" smtClean="0"/>
              <a:t>smooth windows</a:t>
            </a:r>
            <a:r>
              <a:rPr lang="zh-CN" altLang="en-US" dirty="0" smtClean="0"/>
              <a:t>，我们能看到在</a:t>
            </a:r>
            <a:r>
              <a:rPr lang="en-US" altLang="zh-CN" dirty="0" smtClean="0"/>
              <a:t>A,B,D</a:t>
            </a:r>
            <a:r>
              <a:rPr lang="zh-CN" altLang="en-US" dirty="0" smtClean="0"/>
              <a:t>的亮点可以被增强，但在最暗的</a:t>
            </a:r>
            <a:r>
              <a:rPr lang="en-US" altLang="zh-CN" dirty="0" smtClean="0"/>
              <a:t>C</a:t>
            </a:r>
            <a:r>
              <a:rPr lang="zh-CN" altLang="en-US" dirty="0" smtClean="0"/>
              <a:t>区中的亮点则效果并不明显。我们这里仅选择了</a:t>
            </a:r>
            <a:r>
              <a:rPr lang="en-US" altLang="zh-CN" dirty="0" smtClean="0"/>
              <a:t>9</a:t>
            </a:r>
            <a:r>
              <a:rPr lang="zh-CN" altLang="en-US" dirty="0" smtClean="0"/>
              <a:t>*</a:t>
            </a:r>
            <a:r>
              <a:rPr lang="en-US" altLang="zh-CN" dirty="0" smtClean="0"/>
              <a:t>9</a:t>
            </a:r>
            <a:r>
              <a:rPr lang="zh-CN" altLang="en-US" dirty="0" smtClean="0"/>
              <a:t>的尺度，但其他尺度基本没什么大变化（</a:t>
            </a:r>
            <a:r>
              <a:rPr lang="en-US" altLang="zh-CN" dirty="0" smtClean="0"/>
              <a:t>c</a:t>
            </a:r>
            <a:r>
              <a:rPr lang="zh-CN" altLang="en-US" dirty="0" smtClean="0"/>
              <a:t>）对原图进行了灰度调整，为了增强显示</a:t>
            </a:r>
            <a:r>
              <a:rPr lang="en-US" altLang="zh-CN" dirty="0" smtClean="0"/>
              <a:t>4</a:t>
            </a:r>
            <a:r>
              <a:rPr lang="zh-CN" altLang="en-US" dirty="0" smtClean="0"/>
              <a:t>个区域的亮点，我们选了</a:t>
            </a:r>
            <a:r>
              <a:rPr lang="en-US" altLang="zh-CN" dirty="0" smtClean="0"/>
              <a:t>3</a:t>
            </a:r>
            <a:r>
              <a:rPr lang="zh-CN" altLang="en-US" dirty="0" smtClean="0"/>
              <a:t>个不同的灰度尺度。（</a:t>
            </a:r>
            <a:r>
              <a:rPr lang="en-US" altLang="zh-CN" dirty="0" smtClean="0"/>
              <a:t>d</a:t>
            </a:r>
            <a:r>
              <a:rPr lang="zh-CN" altLang="en-US" dirty="0" smtClean="0"/>
              <a:t>）是使用我们的算法侦测的结果，我们能看到</a:t>
            </a:r>
            <a:r>
              <a:rPr lang="en-US" altLang="zh-CN" dirty="0" smtClean="0"/>
              <a:t>A,B,C,D</a:t>
            </a:r>
            <a:r>
              <a:rPr lang="zh-CN" altLang="en-US" dirty="0" smtClean="0"/>
              <a:t>的亮点都被很好的识别，尤其是在很暗的</a:t>
            </a:r>
            <a:r>
              <a:rPr lang="en-US" altLang="zh-CN" dirty="0" smtClean="0"/>
              <a:t>C</a:t>
            </a:r>
            <a:r>
              <a:rPr lang="zh-CN" altLang="en-US" dirty="0" smtClean="0"/>
              <a:t>区域。从这个图中可以看到传统的方法在识别和探测方法在识别这些存在于很暗区域的一些特征信息存在一定的局限性的主要原因是这些结构的对比度较低。而我们的识别方法是利用相位信息来提取太阳特征</a:t>
            </a:r>
            <a:endParaRPr lang="zh-CN" altLang="en-US" dirty="0"/>
          </a:p>
        </p:txBody>
      </p:sp>
      <p:sp>
        <p:nvSpPr>
          <p:cNvPr id="4" name="灯片编号占位符 3"/>
          <p:cNvSpPr>
            <a:spLocks noGrp="1"/>
          </p:cNvSpPr>
          <p:nvPr>
            <p:ph type="sldNum" sz="quarter" idx="10"/>
          </p:nvPr>
        </p:nvSpPr>
        <p:spPr/>
        <p:txBody>
          <a:bodyPr/>
          <a:lstStyle/>
          <a:p>
            <a:fld id="{F8A827A9-DEF6-4339-8F08-BA7651D11A3B}" type="slidenum">
              <a:rPr lang="zh-CN" altLang="en-US" smtClean="0"/>
              <a:pPr/>
              <a:t>24</a:t>
            </a:fld>
            <a:endParaRPr lang="zh-CN" altLang="en-US"/>
          </a:p>
        </p:txBody>
      </p:sp>
    </p:spTree>
    <p:extLst>
      <p:ext uri="{BB962C8B-B14F-4D97-AF65-F5344CB8AC3E}">
        <p14:creationId xmlns:p14="http://schemas.microsoft.com/office/powerpoint/2010/main" xmlns="" val="2401324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左上图是来自于</a:t>
            </a:r>
            <a:r>
              <a:rPr lang="en-US" altLang="zh-CN" dirty="0" smtClean="0"/>
              <a:t>SOT</a:t>
            </a:r>
            <a:r>
              <a:rPr lang="zh-CN" altLang="en-US" dirty="0" smtClean="0"/>
              <a:t>的</a:t>
            </a:r>
            <a:r>
              <a:rPr lang="en-US" altLang="zh-CN" dirty="0" err="1" smtClean="0"/>
              <a:t>CaIIH</a:t>
            </a:r>
            <a:r>
              <a:rPr lang="zh-CN" altLang="en-US" dirty="0" smtClean="0"/>
              <a:t>图，在日面边缘存在</a:t>
            </a:r>
            <a:r>
              <a:rPr lang="en-US" altLang="zh-CN" dirty="0" smtClean="0"/>
              <a:t>spicule</a:t>
            </a:r>
            <a:r>
              <a:rPr lang="zh-CN" altLang="en-US" dirty="0" smtClean="0"/>
              <a:t>和</a:t>
            </a:r>
            <a:r>
              <a:rPr lang="en-US" altLang="zh-CN" dirty="0" smtClean="0"/>
              <a:t>prominence,</a:t>
            </a:r>
            <a:r>
              <a:rPr lang="zh-CN" altLang="en-US" dirty="0" smtClean="0"/>
              <a:t>由于强度和对比度太弱，我们通过调整灰度范围来显示其中存在的结构，但这样的操作虽然增强了</a:t>
            </a:r>
            <a:r>
              <a:rPr lang="en-US" altLang="zh-CN" dirty="0" smtClean="0"/>
              <a:t>prominence</a:t>
            </a:r>
            <a:r>
              <a:rPr lang="zh-CN" altLang="en-US" dirty="0" smtClean="0"/>
              <a:t>但在日面边缘的</a:t>
            </a:r>
            <a:r>
              <a:rPr lang="en-US" altLang="zh-CN" dirty="0" smtClean="0"/>
              <a:t>spicule</a:t>
            </a:r>
            <a:r>
              <a:rPr lang="zh-CN" altLang="en-US" dirty="0" smtClean="0"/>
              <a:t>的强度却饱和了，箭头所指向的位置是日面的边缘。下面是我们运用图像的相位信息获得的结果图，我们能很清晰的看到</a:t>
            </a:r>
            <a:r>
              <a:rPr lang="en-US" altLang="zh-CN" dirty="0" smtClean="0"/>
              <a:t>spicule</a:t>
            </a:r>
            <a:r>
              <a:rPr lang="zh-CN" altLang="en-US" dirty="0" smtClean="0"/>
              <a:t>和</a:t>
            </a:r>
            <a:r>
              <a:rPr lang="en-US" altLang="zh-CN" dirty="0" smtClean="0"/>
              <a:t>prominence</a:t>
            </a:r>
            <a:r>
              <a:rPr lang="zh-CN" altLang="en-US" dirty="0" smtClean="0"/>
              <a:t>的结构特征信息。</a:t>
            </a:r>
            <a:endParaRPr lang="zh-CN" altLang="en-US" dirty="0"/>
          </a:p>
        </p:txBody>
      </p:sp>
      <p:sp>
        <p:nvSpPr>
          <p:cNvPr id="4" name="灯片编号占位符 3"/>
          <p:cNvSpPr>
            <a:spLocks noGrp="1"/>
          </p:cNvSpPr>
          <p:nvPr>
            <p:ph type="sldNum" sz="quarter" idx="10"/>
          </p:nvPr>
        </p:nvSpPr>
        <p:spPr/>
        <p:txBody>
          <a:bodyPr/>
          <a:lstStyle/>
          <a:p>
            <a:fld id="{F8A827A9-DEF6-4339-8F08-BA7651D11A3B}" type="slidenum">
              <a:rPr lang="zh-CN" altLang="en-US" smtClean="0"/>
              <a:pPr/>
              <a:t>26</a:t>
            </a:fld>
            <a:endParaRPr lang="zh-CN" altLang="en-US"/>
          </a:p>
        </p:txBody>
      </p:sp>
    </p:spTree>
    <p:extLst>
      <p:ext uri="{BB962C8B-B14F-4D97-AF65-F5344CB8AC3E}">
        <p14:creationId xmlns:p14="http://schemas.microsoft.com/office/powerpoint/2010/main" xmlns="" val="248623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同样这个左上角的图像也是来自于</a:t>
            </a:r>
            <a:r>
              <a:rPr lang="en-US" altLang="zh-CN" dirty="0" smtClean="0"/>
              <a:t>SOT</a:t>
            </a:r>
            <a:r>
              <a:rPr lang="zh-CN" altLang="en-US" dirty="0" smtClean="0"/>
              <a:t>的</a:t>
            </a:r>
            <a:r>
              <a:rPr lang="en-US" altLang="zh-CN" dirty="0" err="1" smtClean="0"/>
              <a:t>CaIIH</a:t>
            </a:r>
            <a:r>
              <a:rPr lang="zh-CN" altLang="en-US" dirty="0" smtClean="0"/>
              <a:t>，在源图像我们能隐隐约约感觉到</a:t>
            </a:r>
            <a:r>
              <a:rPr lang="en-US" altLang="zh-CN" dirty="0" smtClean="0"/>
              <a:t>spicule</a:t>
            </a:r>
            <a:r>
              <a:rPr lang="zh-CN" altLang="en-US" dirty="0" smtClean="0"/>
              <a:t>（黄色箭头）和一个</a:t>
            </a:r>
            <a:r>
              <a:rPr lang="en-US" altLang="zh-CN" dirty="0" smtClean="0"/>
              <a:t>jet</a:t>
            </a:r>
            <a:r>
              <a:rPr lang="zh-CN" altLang="en-US" dirty="0" smtClean="0"/>
              <a:t>（红色箭头），我们也可通过调整灰度级别来增强显示这些弱对比度的特征。下面是采用我们的算法识别出来的结果。</a:t>
            </a:r>
            <a:endParaRPr lang="zh-CN" altLang="en-US" dirty="0"/>
          </a:p>
        </p:txBody>
      </p:sp>
      <p:sp>
        <p:nvSpPr>
          <p:cNvPr id="4" name="灯片编号占位符 3"/>
          <p:cNvSpPr>
            <a:spLocks noGrp="1"/>
          </p:cNvSpPr>
          <p:nvPr>
            <p:ph type="sldNum" sz="quarter" idx="10"/>
          </p:nvPr>
        </p:nvSpPr>
        <p:spPr/>
        <p:txBody>
          <a:bodyPr/>
          <a:lstStyle/>
          <a:p>
            <a:fld id="{F8A827A9-DEF6-4339-8F08-BA7651D11A3B}" type="slidenum">
              <a:rPr lang="zh-CN" altLang="en-US" smtClean="0"/>
              <a:pPr/>
              <a:t>27</a:t>
            </a:fld>
            <a:endParaRPr lang="zh-CN" altLang="en-US"/>
          </a:p>
        </p:txBody>
      </p:sp>
    </p:spTree>
    <p:extLst>
      <p:ext uri="{BB962C8B-B14F-4D97-AF65-F5344CB8AC3E}">
        <p14:creationId xmlns:p14="http://schemas.microsoft.com/office/powerpoint/2010/main" xmlns="" val="3701692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这个图像是</a:t>
            </a:r>
            <a:r>
              <a:rPr lang="en-US" altLang="zh-CN" dirty="0" smtClean="0"/>
              <a:t>SDO/AIA</a:t>
            </a:r>
            <a:r>
              <a:rPr lang="zh-CN" altLang="en-US" dirty="0" smtClean="0"/>
              <a:t>图像，（</a:t>
            </a:r>
            <a:r>
              <a:rPr lang="en-US" altLang="zh-CN" dirty="0" smtClean="0"/>
              <a:t>a</a:t>
            </a:r>
            <a:r>
              <a:rPr lang="zh-CN" altLang="en-US" dirty="0" smtClean="0"/>
              <a:t>）是来自于</a:t>
            </a:r>
            <a:r>
              <a:rPr lang="en-US" altLang="zh-CN" dirty="0" smtClean="0"/>
              <a:t>193</a:t>
            </a:r>
            <a:r>
              <a:rPr lang="zh-CN" altLang="en-US" dirty="0" smtClean="0"/>
              <a:t>埃波段，（</a:t>
            </a:r>
            <a:r>
              <a:rPr lang="en-US" altLang="zh-CN" dirty="0" smtClean="0"/>
              <a:t>b</a:t>
            </a:r>
            <a:r>
              <a:rPr lang="zh-CN" altLang="en-US" dirty="0" smtClean="0"/>
              <a:t>）是共时间和空间的</a:t>
            </a:r>
            <a:r>
              <a:rPr lang="en-US" altLang="zh-CN" dirty="0" smtClean="0"/>
              <a:t>171</a:t>
            </a:r>
            <a:r>
              <a:rPr lang="zh-CN" altLang="en-US" dirty="0" smtClean="0"/>
              <a:t>波段的图像，红色箭头作指示的区域存在一个冕环结构，但在</a:t>
            </a:r>
            <a:r>
              <a:rPr lang="en-US" altLang="zh-CN" dirty="0" smtClean="0"/>
              <a:t>193</a:t>
            </a:r>
            <a:r>
              <a:rPr lang="zh-CN" altLang="en-US" dirty="0" smtClean="0"/>
              <a:t>上较为模糊，在</a:t>
            </a:r>
            <a:r>
              <a:rPr lang="en-US" altLang="zh-CN" dirty="0" smtClean="0"/>
              <a:t>171</a:t>
            </a:r>
            <a:r>
              <a:rPr lang="zh-CN" altLang="en-US" dirty="0" smtClean="0"/>
              <a:t>上则相对清晰些，目前对冕环的识别大多采用高通滤波的方式，在我们这里主要采用</a:t>
            </a:r>
            <a:r>
              <a:rPr lang="en-US" altLang="zh-CN" dirty="0" smtClean="0"/>
              <a:t>9*9smooth</a:t>
            </a:r>
            <a:r>
              <a:rPr lang="en-US" altLang="zh-CN" baseline="0" dirty="0" smtClean="0"/>
              <a:t> windows</a:t>
            </a:r>
            <a:r>
              <a:rPr lang="zh-CN" altLang="en-US" baseline="0" dirty="0" smtClean="0"/>
              <a:t>，但这样的处理技术对于日冕边缘的冕环来说效果不太明显，（</a:t>
            </a:r>
            <a:r>
              <a:rPr lang="en-US" altLang="zh-CN" baseline="0" dirty="0" smtClean="0"/>
              <a:t>d</a:t>
            </a:r>
            <a:r>
              <a:rPr lang="zh-CN" altLang="en-US" baseline="0" dirty="0" smtClean="0"/>
              <a:t>）是我们算法的识别结果，很明显箭头所指向的区域的冕环被从暗弱的区域中被探测出来。</a:t>
            </a:r>
            <a:endParaRPr lang="zh-CN" altLang="en-US" dirty="0"/>
          </a:p>
        </p:txBody>
      </p:sp>
      <p:sp>
        <p:nvSpPr>
          <p:cNvPr id="4" name="灯片编号占位符 3"/>
          <p:cNvSpPr>
            <a:spLocks noGrp="1"/>
          </p:cNvSpPr>
          <p:nvPr>
            <p:ph type="sldNum" sz="quarter" idx="10"/>
          </p:nvPr>
        </p:nvSpPr>
        <p:spPr/>
        <p:txBody>
          <a:bodyPr/>
          <a:lstStyle/>
          <a:p>
            <a:fld id="{F8A827A9-DEF6-4339-8F08-BA7651D11A3B}" type="slidenum">
              <a:rPr lang="zh-CN" altLang="en-US" smtClean="0"/>
              <a:pPr/>
              <a:t>28</a:t>
            </a:fld>
            <a:endParaRPr lang="zh-CN" altLang="en-US"/>
          </a:p>
        </p:txBody>
      </p:sp>
    </p:spTree>
    <p:extLst>
      <p:ext uri="{BB962C8B-B14F-4D97-AF65-F5344CB8AC3E}">
        <p14:creationId xmlns:p14="http://schemas.microsoft.com/office/powerpoint/2010/main" xmlns="" val="3476916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左面的图像来自于日蚀观测的图像，在图像红色箭头指向的位置存在一个冕环，但结构很模糊，同时在日冕边缘存在一些</a:t>
            </a:r>
            <a:r>
              <a:rPr lang="en-US" altLang="zh-CN" dirty="0" smtClean="0"/>
              <a:t>CMEs</a:t>
            </a:r>
            <a:r>
              <a:rPr lang="zh-CN" altLang="en-US" dirty="0" smtClean="0"/>
              <a:t>，但比较模糊，但在我们的识别图像中冕环结构很清晰，和清晰的</a:t>
            </a:r>
            <a:r>
              <a:rPr lang="en-US" altLang="zh-CN" dirty="0" smtClean="0"/>
              <a:t>CMEs</a:t>
            </a:r>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F8A827A9-DEF6-4339-8F08-BA7651D11A3B}" type="slidenum">
              <a:rPr lang="zh-CN" altLang="en-US" smtClean="0"/>
              <a:pPr/>
              <a:t>29</a:t>
            </a:fld>
            <a:endParaRPr lang="zh-CN" altLang="en-US"/>
          </a:p>
        </p:txBody>
      </p:sp>
    </p:spTree>
    <p:extLst>
      <p:ext uri="{BB962C8B-B14F-4D97-AF65-F5344CB8AC3E}">
        <p14:creationId xmlns:p14="http://schemas.microsoft.com/office/powerpoint/2010/main" xmlns="" val="310688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4" name="标题 13"/>
          <p:cNvSpPr>
            <a:spLocks noGrp="1"/>
          </p:cNvSpPr>
          <p:nvPr>
            <p:ph type="ctrTitle"/>
          </p:nvPr>
        </p:nvSpPr>
        <p:spPr>
          <a:xfrm>
            <a:off x="1432560" y="359898"/>
            <a:ext cx="7406640" cy="1472184"/>
          </a:xfrm>
        </p:spPr>
        <p:txBody>
          <a:bodyPr anchor="b"/>
          <a:lstStyle>
            <a:lvl1pPr algn="l">
              <a:defRPr/>
            </a:lvl1pPr>
            <a:extLst/>
          </a:lstStyle>
          <a:p>
            <a:r>
              <a:rPr kumimoji="0" lang="zh-CN" altLang="en-US" smtClean="0"/>
              <a:t>单击此处编辑母版标题样式</a:t>
            </a:r>
            <a:endParaRPr kumimoji="0" lang="en-US"/>
          </a:p>
        </p:txBody>
      </p:sp>
      <p:sp>
        <p:nvSpPr>
          <p:cNvPr id="22" name="副标题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smtClean="0"/>
              <a:t>单击此处编辑母版副标题样式</a:t>
            </a:r>
            <a:endParaRPr kumimoji="0" lang="en-US"/>
          </a:p>
        </p:txBody>
      </p:sp>
      <p:sp>
        <p:nvSpPr>
          <p:cNvPr id="7" name="日期占位符 6"/>
          <p:cNvSpPr>
            <a:spLocks noGrp="1"/>
          </p:cNvSpPr>
          <p:nvPr>
            <p:ph type="dt" sz="half" idx="10"/>
          </p:nvPr>
        </p:nvSpPr>
        <p:spPr/>
        <p:txBody>
          <a:bodyPr/>
          <a:lstStyle>
            <a:extLst/>
          </a:lstStyle>
          <a:p>
            <a:fld id="{B69EAEB7-146C-41A8-9B72-59D3D72C1BFF}" type="datetimeFigureOut">
              <a:rPr lang="zh-CN" altLang="en-US" smtClean="0"/>
              <a:pPr/>
              <a:t>2013/11/14</a:t>
            </a:fld>
            <a:endParaRPr lang="zh-CN" altLang="en-US"/>
          </a:p>
        </p:txBody>
      </p:sp>
      <p:sp>
        <p:nvSpPr>
          <p:cNvPr id="20" name="页脚占位符 19"/>
          <p:cNvSpPr>
            <a:spLocks noGrp="1"/>
          </p:cNvSpPr>
          <p:nvPr>
            <p:ph type="ftr" sz="quarter" idx="11"/>
          </p:nvPr>
        </p:nvSpPr>
        <p:spPr/>
        <p:txBody>
          <a:bodyPr/>
          <a:lstStyle>
            <a:extLst/>
          </a:lstStyle>
          <a:p>
            <a:endParaRPr lang="zh-CN" altLang="en-US"/>
          </a:p>
        </p:txBody>
      </p:sp>
      <p:sp>
        <p:nvSpPr>
          <p:cNvPr id="10" name="灯片编号占位符 9"/>
          <p:cNvSpPr>
            <a:spLocks noGrp="1"/>
          </p:cNvSpPr>
          <p:nvPr>
            <p:ph type="sldNum" sz="quarter" idx="12"/>
          </p:nvPr>
        </p:nvSpPr>
        <p:spPr/>
        <p:txBody>
          <a:bodyPr/>
          <a:lstStyle>
            <a:extLst/>
          </a:lstStyle>
          <a:p>
            <a:fld id="{4F929C94-DA3D-463B-9B2C-F906A2FF146B}" type="slidenum">
              <a:rPr lang="zh-CN" altLang="en-US" smtClean="0"/>
              <a:pPr/>
              <a:t>‹#›</a:t>
            </a:fld>
            <a:endParaRPr lang="zh-CN" altLang="en-US"/>
          </a:p>
        </p:txBody>
      </p:sp>
      <p:sp>
        <p:nvSpPr>
          <p:cNvPr id="8" name="椭圆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椭圆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B69EAEB7-146C-41A8-9B72-59D3D72C1BFF}" type="datetimeFigureOut">
              <a:rPr lang="zh-CN" altLang="en-US" smtClean="0"/>
              <a:pPr/>
              <a:t>2013/11/14</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4F929C94-DA3D-463B-9B2C-F906A2FF146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58000" y="274639"/>
            <a:ext cx="1828800" cy="5851525"/>
          </a:xfrm>
        </p:spPr>
        <p:txBody>
          <a:bodyPr vert="eaVert"/>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1143000" y="274640"/>
            <a:ext cx="5562600" cy="5851525"/>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B69EAEB7-146C-41A8-9B72-59D3D72C1BFF}" type="datetimeFigureOut">
              <a:rPr lang="zh-CN" altLang="en-US" smtClean="0"/>
              <a:pPr/>
              <a:t>2013/11/14</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4F929C94-DA3D-463B-9B2C-F906A2FF146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B69EAEB7-146C-41A8-9B72-59D3D72C1BFF}" type="datetimeFigureOut">
              <a:rPr lang="zh-CN" altLang="en-US" smtClean="0"/>
              <a:pPr/>
              <a:t>2013/11/14</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4F929C94-DA3D-463B-9B2C-F906A2FF146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7" name="矩形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标题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extLst/>
          </a:lstStyle>
          <a:p>
            <a:fld id="{B69EAEB7-146C-41A8-9B72-59D3D72C1BFF}" type="datetimeFigureOut">
              <a:rPr lang="zh-CN" altLang="en-US" smtClean="0"/>
              <a:pPr/>
              <a:t>2013/11/14</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4F929C94-DA3D-463B-9B2C-F906A2FF146B}" type="slidenum">
              <a:rPr lang="zh-CN" altLang="en-US" smtClean="0"/>
              <a:pPr/>
              <a:t>‹#›</a:t>
            </a:fld>
            <a:endParaRPr lang="zh-CN" altLang="en-US"/>
          </a:p>
        </p:txBody>
      </p:sp>
      <p:sp>
        <p:nvSpPr>
          <p:cNvPr id="10" name="矩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椭圆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椭圆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extLst/>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B69EAEB7-146C-41A8-9B72-59D3D72C1BFF}" type="datetimeFigureOut">
              <a:rPr lang="zh-CN" altLang="en-US" smtClean="0"/>
              <a:pPr/>
              <a:t>2013/11/14</a:t>
            </a:fld>
            <a:endParaRPr lang="zh-CN" altLang="en-US"/>
          </a:p>
        </p:txBody>
      </p:sp>
      <p:sp>
        <p:nvSpPr>
          <p:cNvPr id="6" name="页脚占位符 5"/>
          <p:cNvSpPr>
            <a:spLocks noGrp="1"/>
          </p:cNvSpPr>
          <p:nvPr>
            <p:ph type="ftr" sz="quarter" idx="11"/>
          </p:nvPr>
        </p:nvSpPr>
        <p:spPr/>
        <p:txBody>
          <a:bodyPr/>
          <a:lstStyle>
            <a:extLst/>
          </a:lstStyle>
          <a:p>
            <a:endParaRPr lang="zh-CN" altLang="en-US"/>
          </a:p>
        </p:txBody>
      </p:sp>
      <p:sp>
        <p:nvSpPr>
          <p:cNvPr id="7" name="灯片编号占位符 6"/>
          <p:cNvSpPr>
            <a:spLocks noGrp="1"/>
          </p:cNvSpPr>
          <p:nvPr>
            <p:ph type="sldNum" sz="quarter" idx="12"/>
          </p:nvPr>
        </p:nvSpPr>
        <p:spPr/>
        <p:txBody>
          <a:bodyPr/>
          <a:lstStyle>
            <a:extLst/>
          </a:lstStyle>
          <a:p>
            <a:fld id="{4F929C94-DA3D-463B-9B2C-F906A2FF146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extLst/>
          </a:lstStyle>
          <a:p>
            <a:fld id="{B69EAEB7-146C-41A8-9B72-59D3D72C1BFF}" type="datetimeFigureOut">
              <a:rPr lang="zh-CN" altLang="en-US" smtClean="0"/>
              <a:pPr/>
              <a:t>2013/11/14</a:t>
            </a:fld>
            <a:endParaRPr lang="zh-CN" altLang="en-US"/>
          </a:p>
        </p:txBody>
      </p:sp>
      <p:sp>
        <p:nvSpPr>
          <p:cNvPr id="8" name="页脚占位符 7"/>
          <p:cNvSpPr>
            <a:spLocks noGrp="1"/>
          </p:cNvSpPr>
          <p:nvPr>
            <p:ph type="ftr" sz="quarter" idx="11"/>
          </p:nvPr>
        </p:nvSpPr>
        <p:spPr/>
        <p:txBody>
          <a:bodyPr/>
          <a:lstStyle>
            <a:extLst/>
          </a:lstStyle>
          <a:p>
            <a:endParaRPr lang="zh-CN" altLang="en-US"/>
          </a:p>
        </p:txBody>
      </p:sp>
      <p:sp>
        <p:nvSpPr>
          <p:cNvPr id="9" name="灯片编号占位符 8"/>
          <p:cNvSpPr>
            <a:spLocks noGrp="1"/>
          </p:cNvSpPr>
          <p:nvPr>
            <p:ph type="sldNum" sz="quarter" idx="12"/>
          </p:nvPr>
        </p:nvSpPr>
        <p:spPr/>
        <p:txBody>
          <a:bodyPr/>
          <a:lstStyle>
            <a:extLst/>
          </a:lstStyle>
          <a:p>
            <a:fld id="{4F929C94-DA3D-463B-9B2C-F906A2FF146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nchor="ctr"/>
          <a:lstStyle>
            <a:extLst/>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extLst/>
          </a:lstStyle>
          <a:p>
            <a:fld id="{B69EAEB7-146C-41A8-9B72-59D3D72C1BFF}" type="datetimeFigureOut">
              <a:rPr lang="zh-CN" altLang="en-US" smtClean="0"/>
              <a:pPr/>
              <a:t>2013/11/14</a:t>
            </a:fld>
            <a:endParaRPr lang="zh-CN" altLang="en-US"/>
          </a:p>
        </p:txBody>
      </p:sp>
      <p:sp>
        <p:nvSpPr>
          <p:cNvPr id="4" name="页脚占位符 3"/>
          <p:cNvSpPr>
            <a:spLocks noGrp="1"/>
          </p:cNvSpPr>
          <p:nvPr>
            <p:ph type="ftr" sz="quarter" idx="11"/>
          </p:nvPr>
        </p:nvSpPr>
        <p:spPr/>
        <p:txBody>
          <a:bodyPr/>
          <a:lstStyle>
            <a:extLst/>
          </a:lstStyle>
          <a:p>
            <a:endParaRPr lang="zh-CN" altLang="en-US"/>
          </a:p>
        </p:txBody>
      </p:sp>
      <p:sp>
        <p:nvSpPr>
          <p:cNvPr id="5" name="灯片编号占位符 4"/>
          <p:cNvSpPr>
            <a:spLocks noGrp="1"/>
          </p:cNvSpPr>
          <p:nvPr>
            <p:ph type="sldNum" sz="quarter" idx="12"/>
          </p:nvPr>
        </p:nvSpPr>
        <p:spPr/>
        <p:txBody>
          <a:bodyPr/>
          <a:lstStyle>
            <a:extLst/>
          </a:lstStyle>
          <a:p>
            <a:fld id="{4F929C94-DA3D-463B-9B2C-F906A2FF146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日期占位符 1"/>
          <p:cNvSpPr>
            <a:spLocks noGrp="1"/>
          </p:cNvSpPr>
          <p:nvPr>
            <p:ph type="dt" sz="half" idx="10"/>
          </p:nvPr>
        </p:nvSpPr>
        <p:spPr/>
        <p:txBody>
          <a:bodyPr/>
          <a:lstStyle>
            <a:extLst/>
          </a:lstStyle>
          <a:p>
            <a:fld id="{B69EAEB7-146C-41A8-9B72-59D3D72C1BFF}" type="datetimeFigureOut">
              <a:rPr lang="zh-CN" altLang="en-US" smtClean="0"/>
              <a:pPr/>
              <a:t>2013/11/14</a:t>
            </a:fld>
            <a:endParaRPr lang="zh-CN" altLang="en-US"/>
          </a:p>
        </p:txBody>
      </p:sp>
      <p:sp>
        <p:nvSpPr>
          <p:cNvPr id="3" name="页脚占位符 2"/>
          <p:cNvSpPr>
            <a:spLocks noGrp="1"/>
          </p:cNvSpPr>
          <p:nvPr>
            <p:ph type="ftr" sz="quarter" idx="11"/>
          </p:nvPr>
        </p:nvSpPr>
        <p:spPr/>
        <p:txBody>
          <a:bodyPr/>
          <a:lstStyle>
            <a:extLst/>
          </a:lstStyle>
          <a:p>
            <a:endParaRPr lang="zh-CN" altLang="en-US"/>
          </a:p>
        </p:txBody>
      </p:sp>
      <p:sp>
        <p:nvSpPr>
          <p:cNvPr id="4" name="灯片编号占位符 3"/>
          <p:cNvSpPr>
            <a:spLocks noGrp="1"/>
          </p:cNvSpPr>
          <p:nvPr>
            <p:ph type="sldNum" sz="quarter" idx="12"/>
          </p:nvPr>
        </p:nvSpPr>
        <p:spPr/>
        <p:txBody>
          <a:bodyPr/>
          <a:lstStyle>
            <a:extLst/>
          </a:lstStyle>
          <a:p>
            <a:fld id="{4F929C94-DA3D-463B-9B2C-F906A2FF146B}" type="slidenum">
              <a:rPr lang="zh-CN" altLang="en-US" smtClean="0"/>
              <a:pPr/>
              <a:t>‹#›</a:t>
            </a:fld>
            <a:endParaRPr lang="zh-CN" altLang="en-US"/>
          </a:p>
        </p:txBody>
      </p:sp>
      <p:sp>
        <p:nvSpPr>
          <p:cNvPr id="6" name="矩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B69EAEB7-146C-41A8-9B72-59D3D72C1BFF}" type="datetimeFigureOut">
              <a:rPr lang="zh-CN" altLang="en-US" smtClean="0"/>
              <a:pPr/>
              <a:t>2013/11/14</a:t>
            </a:fld>
            <a:endParaRPr lang="zh-CN" altLang="en-US"/>
          </a:p>
        </p:txBody>
      </p:sp>
      <p:sp>
        <p:nvSpPr>
          <p:cNvPr id="6" name="页脚占位符 5"/>
          <p:cNvSpPr>
            <a:spLocks noGrp="1"/>
          </p:cNvSpPr>
          <p:nvPr>
            <p:ph type="ftr" sz="quarter" idx="11"/>
          </p:nvPr>
        </p:nvSpPr>
        <p:spPr/>
        <p:txBody>
          <a:bodyPr/>
          <a:lstStyle>
            <a:extLst/>
          </a:lstStyle>
          <a:p>
            <a:endParaRPr lang="zh-CN" altLang="en-US"/>
          </a:p>
        </p:txBody>
      </p:sp>
      <p:sp>
        <p:nvSpPr>
          <p:cNvPr id="7" name="灯片编号占位符 6"/>
          <p:cNvSpPr>
            <a:spLocks noGrp="1"/>
          </p:cNvSpPr>
          <p:nvPr>
            <p:ph type="sldNum" sz="quarter" idx="12"/>
          </p:nvPr>
        </p:nvSpPr>
        <p:spPr/>
        <p:txBody>
          <a:bodyPr/>
          <a:lstStyle>
            <a:extLst/>
          </a:lstStyle>
          <a:p>
            <a:fld id="{4F929C94-DA3D-463B-9B2C-F906A2FF146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p:txBody>
          <a:bodyPr/>
          <a:lstStyle>
            <a:extLst/>
          </a:lstStyle>
          <a:p>
            <a:fld id="{B69EAEB7-146C-41A8-9B72-59D3D72C1BFF}" type="datetimeFigureOut">
              <a:rPr lang="zh-CN" altLang="en-US" smtClean="0"/>
              <a:pPr/>
              <a:t>2013/11/14</a:t>
            </a:fld>
            <a:endParaRPr lang="zh-CN" altLang="en-US"/>
          </a:p>
        </p:txBody>
      </p:sp>
      <p:sp>
        <p:nvSpPr>
          <p:cNvPr id="6" name="页脚占位符 5"/>
          <p:cNvSpPr>
            <a:spLocks noGrp="1"/>
          </p:cNvSpPr>
          <p:nvPr>
            <p:ph type="ftr" sz="quarter" idx="11"/>
          </p:nvPr>
        </p:nvSpPr>
        <p:spPr/>
        <p:txBody>
          <a:bodyPr/>
          <a:lstStyle>
            <a:extLst/>
          </a:lstStyle>
          <a:p>
            <a:endParaRPr lang="zh-CN" altLang="en-US"/>
          </a:p>
        </p:txBody>
      </p:sp>
      <p:sp>
        <p:nvSpPr>
          <p:cNvPr id="7" name="灯片编号占位符 6"/>
          <p:cNvSpPr>
            <a:spLocks noGrp="1"/>
          </p:cNvSpPr>
          <p:nvPr>
            <p:ph type="sldNum" sz="quarter" idx="12"/>
          </p:nvPr>
        </p:nvSpPr>
        <p:spPr/>
        <p:txBody>
          <a:bodyPr/>
          <a:lstStyle>
            <a:extLst/>
          </a:lstStyle>
          <a:p>
            <a:fld id="{4F929C94-DA3D-463B-9B2C-F906A2FF146B}" type="slidenum">
              <a:rPr lang="zh-CN" altLang="en-US" smtClean="0"/>
              <a:pPr/>
              <a:t>‹#›</a:t>
            </a:fld>
            <a:endParaRPr lang="zh-CN" altLang="en-US"/>
          </a:p>
        </p:txBody>
      </p:sp>
      <p:sp>
        <p:nvSpPr>
          <p:cNvPr id="8" name="矩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图片占位符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zh-CN" altLang="en-US" smtClean="0"/>
              <a:t>单击图标添加图片</a:t>
            </a:r>
            <a:endParaRPr kumimoji="0" lang="en-US" dirty="0"/>
          </a:p>
        </p:txBody>
      </p:sp>
      <p:sp>
        <p:nvSpPr>
          <p:cNvPr id="9" name="流程图: 过程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流程图: 过程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文本占位符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饼形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椭圆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同心圆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矩形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标题占位符 4"/>
          <p:cNvSpPr>
            <a:spLocks noGrp="1"/>
          </p:cNvSpPr>
          <p:nvPr>
            <p:ph type="title"/>
          </p:nvPr>
        </p:nvSpPr>
        <p:spPr>
          <a:xfrm>
            <a:off x="1435608" y="274638"/>
            <a:ext cx="7498080" cy="1143000"/>
          </a:xfrm>
          <a:prstGeom prst="rect">
            <a:avLst/>
          </a:prstGeom>
        </p:spPr>
        <p:txBody>
          <a:bodyPr anchor="ctr">
            <a:normAutofit/>
          </a:bodyPr>
          <a:lstStyle>
            <a:extLst/>
          </a:lstStyle>
          <a:p>
            <a:r>
              <a:rPr kumimoji="0" lang="zh-CN" altLang="en-US" smtClean="0"/>
              <a:t>单击此处编辑母版标题样式</a:t>
            </a:r>
            <a:endParaRPr kumimoji="0" lang="en-US"/>
          </a:p>
        </p:txBody>
      </p:sp>
      <p:sp>
        <p:nvSpPr>
          <p:cNvPr id="9" name="文本占位符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24" name="日期占位符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69EAEB7-146C-41A8-9B72-59D3D72C1BFF}" type="datetimeFigureOut">
              <a:rPr lang="zh-CN" altLang="en-US" smtClean="0"/>
              <a:pPr/>
              <a:t>2013/11/14</a:t>
            </a:fld>
            <a:endParaRPr lang="zh-CN" altLang="en-US"/>
          </a:p>
        </p:txBody>
      </p:sp>
      <p:sp>
        <p:nvSpPr>
          <p:cNvPr id="10" name="页脚占位符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zh-CN" altLang="en-US"/>
          </a:p>
        </p:txBody>
      </p:sp>
      <p:sp>
        <p:nvSpPr>
          <p:cNvPr id="22" name="灯片编号占位符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F929C94-DA3D-463B-9B2C-F906A2FF146B}" type="slidenum">
              <a:rPr lang="zh-CN" altLang="en-US" smtClean="0"/>
              <a:pPr/>
              <a:t>‹#›</a:t>
            </a:fld>
            <a:endParaRPr lang="zh-CN" altLang="en-US"/>
          </a:p>
        </p:txBody>
      </p:sp>
      <p:sp>
        <p:nvSpPr>
          <p:cNvPr id="15" name="矩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png"/><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emf"/></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emf"/></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png"/><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image" Target="../media/image73.png"/><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5.pn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video" Target="file:///C:\output\cloudremoving-191717.mp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43608" y="548680"/>
            <a:ext cx="7406640" cy="968128"/>
          </a:xfrm>
        </p:spPr>
        <p:txBody>
          <a:bodyPr>
            <a:normAutofit/>
          </a:bodyPr>
          <a:lstStyle/>
          <a:p>
            <a:r>
              <a:rPr lang="zh-CN" altLang="en-US" sz="4400" dirty="0" smtClean="0"/>
              <a:t>太阳光</a:t>
            </a:r>
            <a:r>
              <a:rPr lang="zh-CN" altLang="en-US" sz="4400" dirty="0" smtClean="0"/>
              <a:t>学图像处理的</a:t>
            </a:r>
            <a:r>
              <a:rPr lang="zh-CN" altLang="en-US" sz="4400" dirty="0" smtClean="0"/>
              <a:t>进展</a:t>
            </a:r>
            <a:endParaRPr lang="zh-CN" altLang="en-US" sz="4400" dirty="0"/>
          </a:p>
        </p:txBody>
      </p:sp>
      <p:sp>
        <p:nvSpPr>
          <p:cNvPr id="3" name="副标题 2"/>
          <p:cNvSpPr>
            <a:spLocks noGrp="1"/>
          </p:cNvSpPr>
          <p:nvPr>
            <p:ph type="subTitle" idx="1"/>
          </p:nvPr>
        </p:nvSpPr>
        <p:spPr>
          <a:xfrm>
            <a:off x="323528" y="1772816"/>
            <a:ext cx="8270736" cy="4422136"/>
          </a:xfrm>
        </p:spPr>
        <p:txBody>
          <a:bodyPr>
            <a:normAutofit lnSpcReduction="10000"/>
          </a:bodyPr>
          <a:lstStyle/>
          <a:p>
            <a:endParaRPr lang="en-US" altLang="zh-CN" dirty="0" smtClean="0"/>
          </a:p>
          <a:p>
            <a:r>
              <a:rPr lang="zh-CN" altLang="en-US" sz="5400" dirty="0" smtClean="0">
                <a:solidFill>
                  <a:srgbClr val="FF0000"/>
                </a:solidFill>
                <a:effectLst>
                  <a:outerShdw blurRad="38100" dist="38100" dir="2700000" algn="tl">
                    <a:srgbClr val="000000">
                      <a:alpha val="43137"/>
                    </a:srgbClr>
                  </a:outerShdw>
                </a:effectLst>
                <a:latin typeface="华文行楷" pitchFamily="2" charset="-122"/>
                <a:ea typeface="华文行楷" pitchFamily="2" charset="-122"/>
              </a:rPr>
              <a:t>让科学家</a:t>
            </a:r>
            <a:r>
              <a:rPr lang="zh-CN" altLang="en-US" sz="5400" dirty="0" smtClean="0">
                <a:solidFill>
                  <a:srgbClr val="FF0000"/>
                </a:solidFill>
                <a:effectLst>
                  <a:outerShdw blurRad="38100" dist="38100" dir="2700000" algn="tl">
                    <a:srgbClr val="000000">
                      <a:alpha val="43137"/>
                    </a:srgbClr>
                  </a:outerShdw>
                </a:effectLst>
                <a:latin typeface="华文行楷" pitchFamily="2" charset="-122"/>
                <a:ea typeface="华文行楷" pitchFamily="2" charset="-122"/>
              </a:rPr>
              <a:t>更好地看</a:t>
            </a:r>
            <a:r>
              <a:rPr lang="zh-CN" altLang="en-US" sz="8000" dirty="0" smtClean="0">
                <a:solidFill>
                  <a:srgbClr val="FF0000"/>
                </a:solidFill>
                <a:effectLst>
                  <a:outerShdw blurRad="38100" dist="38100" dir="2700000" algn="tl">
                    <a:srgbClr val="000000">
                      <a:alpha val="43137"/>
                    </a:srgbClr>
                  </a:outerShdw>
                </a:effectLst>
                <a:latin typeface="华文行楷" pitchFamily="2" charset="-122"/>
                <a:ea typeface="华文行楷" pitchFamily="2" charset="-122"/>
              </a:rPr>
              <a:t>图</a:t>
            </a:r>
            <a:r>
              <a:rPr lang="zh-CN" altLang="en-US" sz="5400" dirty="0" smtClean="0">
                <a:solidFill>
                  <a:srgbClr val="FF0000"/>
                </a:solidFill>
                <a:effectLst>
                  <a:outerShdw blurRad="38100" dist="38100" dir="2700000" algn="tl">
                    <a:srgbClr val="000000">
                      <a:alpha val="43137"/>
                    </a:srgbClr>
                  </a:outerShdw>
                </a:effectLst>
                <a:latin typeface="华文行楷" pitchFamily="2" charset="-122"/>
                <a:ea typeface="华文行楷" pitchFamily="2" charset="-122"/>
              </a:rPr>
              <a:t>说话</a:t>
            </a:r>
            <a:endParaRPr lang="en-US" altLang="zh-CN" sz="5400" dirty="0" smtClean="0">
              <a:solidFill>
                <a:srgbClr val="FF0000"/>
              </a:solidFill>
              <a:effectLst>
                <a:outerShdw blurRad="38100" dist="38100" dir="2700000" algn="tl">
                  <a:srgbClr val="000000">
                    <a:alpha val="43137"/>
                  </a:srgbClr>
                </a:outerShdw>
              </a:effectLst>
              <a:latin typeface="华文行楷" pitchFamily="2" charset="-122"/>
              <a:ea typeface="华文行楷" pitchFamily="2" charset="-122"/>
            </a:endParaRPr>
          </a:p>
          <a:p>
            <a:endParaRPr lang="en-US" altLang="zh-CN" sz="2800" dirty="0" smtClean="0">
              <a:solidFill>
                <a:srgbClr val="FF0000"/>
              </a:solidFill>
            </a:endParaRPr>
          </a:p>
          <a:p>
            <a:endParaRPr lang="en-US" altLang="zh-CN" sz="2800" dirty="0" smtClean="0">
              <a:solidFill>
                <a:srgbClr val="FF0000"/>
              </a:solidFill>
            </a:endParaRPr>
          </a:p>
          <a:p>
            <a:endParaRPr lang="en-US" altLang="zh-CN" sz="2800" dirty="0" smtClean="0">
              <a:solidFill>
                <a:srgbClr val="FF0000"/>
              </a:solidFill>
            </a:endParaRPr>
          </a:p>
          <a:p>
            <a:r>
              <a:rPr lang="en-US" altLang="zh-CN" dirty="0" smtClean="0"/>
              <a:t>						</a:t>
            </a:r>
            <a:r>
              <a:rPr lang="zh-CN" altLang="en-US" dirty="0" smtClean="0"/>
              <a:t>季凯帆</a:t>
            </a:r>
            <a:endParaRPr lang="en-US" altLang="zh-CN" dirty="0" smtClean="0"/>
          </a:p>
          <a:p>
            <a:endParaRPr lang="en-US" altLang="zh-CN" dirty="0" smtClean="0"/>
          </a:p>
          <a:p>
            <a:r>
              <a:rPr lang="en-US" altLang="zh-CN" dirty="0" smtClean="0"/>
              <a:t>		</a:t>
            </a:r>
            <a:r>
              <a:rPr lang="zh-CN" altLang="en-US" dirty="0" smtClean="0"/>
              <a:t>昆明理工大学</a:t>
            </a:r>
            <a:r>
              <a:rPr lang="zh-CN" altLang="en-US" dirty="0" smtClean="0"/>
              <a:t>天文信息技术联合实验室</a:t>
            </a:r>
            <a:endParaRPr lang="zh-CN" altLang="en-US" dirty="0"/>
          </a:p>
        </p:txBody>
      </p:sp>
    </p:spTree>
    <p:extLst>
      <p:ext uri="{BB962C8B-B14F-4D97-AF65-F5344CB8AC3E}">
        <p14:creationId xmlns="" xmlns:p14="http://schemas.microsoft.com/office/powerpoint/2010/main" val="6060131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最高强度与平均光球强度比分布</a:t>
            </a:r>
            <a:endParaRPr lang="zh-CN" altLang="en-US" dirty="0"/>
          </a:p>
        </p:txBody>
      </p:sp>
      <p:sp>
        <p:nvSpPr>
          <p:cNvPr id="3" name="内容占位符 2"/>
          <p:cNvSpPr>
            <a:spLocks noGrp="1"/>
          </p:cNvSpPr>
          <p:nvPr>
            <p:ph idx="1"/>
          </p:nvPr>
        </p:nvSpPr>
        <p:spPr>
          <a:xfrm>
            <a:off x="683568" y="5733256"/>
            <a:ext cx="8147248" cy="896963"/>
          </a:xfrm>
        </p:spPr>
        <p:txBody>
          <a:bodyPr>
            <a:normAutofit/>
          </a:bodyPr>
          <a:lstStyle/>
          <a:p>
            <a:r>
              <a:rPr lang="zh-CN" altLang="en-US" dirty="0" smtClean="0"/>
              <a:t>正态分布：</a:t>
            </a:r>
            <a:r>
              <a:rPr lang="en-US" altLang="zh-CN" dirty="0" smtClean="0"/>
              <a:t> </a:t>
            </a:r>
            <a:r>
              <a:rPr lang="en-US" altLang="zh-CN" dirty="0"/>
              <a:t>μ= 1.02 </a:t>
            </a:r>
            <a:r>
              <a:rPr lang="zh-CN" altLang="en-US" dirty="0" smtClean="0"/>
              <a:t>，</a:t>
            </a:r>
            <a:r>
              <a:rPr lang="en-US" altLang="zh-CN" dirty="0" smtClean="0"/>
              <a:t> </a:t>
            </a:r>
            <a:r>
              <a:rPr lang="en-US" altLang="zh-CN" dirty="0">
                <a:sym typeface="Symbol"/>
              </a:rPr>
              <a:t></a:t>
            </a:r>
            <a:r>
              <a:rPr lang="en-US" altLang="zh-CN" dirty="0"/>
              <a:t> =</a:t>
            </a:r>
            <a:r>
              <a:rPr lang="en-US" altLang="zh-CN" dirty="0" smtClean="0"/>
              <a:t>0.11</a:t>
            </a:r>
            <a:r>
              <a:rPr lang="zh-CN" altLang="en-US" dirty="0" smtClean="0"/>
              <a:t>。</a:t>
            </a:r>
            <a:r>
              <a:rPr lang="en-US" altLang="zh-CN" dirty="0" smtClean="0"/>
              <a:t> </a:t>
            </a:r>
            <a:endParaRPr lang="zh-CN" altLang="en-US" dirty="0"/>
          </a:p>
        </p:txBody>
      </p:sp>
      <p:pic>
        <p:nvPicPr>
          <p:cNvPr id="4" name="图片 3"/>
          <p:cNvPicPr/>
          <p:nvPr/>
        </p:nvPicPr>
        <p:blipFill>
          <a:blip r:embed="rId2" cstate="print">
            <a:extLst>
              <a:ext uri="{28A0092B-C50C-407E-A947-70E740481C1C}">
                <a14:useLocalDpi xmlns:a14="http://schemas.microsoft.com/office/drawing/2010/main" xmlns="" val="0"/>
              </a:ext>
            </a:extLst>
          </a:blip>
          <a:stretch>
            <a:fillRect/>
          </a:stretch>
        </p:blipFill>
        <p:spPr>
          <a:xfrm>
            <a:off x="1691680" y="1259565"/>
            <a:ext cx="5544615" cy="4248472"/>
          </a:xfrm>
          <a:prstGeom prst="rect">
            <a:avLst/>
          </a:prstGeom>
        </p:spPr>
      </p:pic>
    </p:spTree>
    <p:extLst>
      <p:ext uri="{BB962C8B-B14F-4D97-AF65-F5344CB8AC3E}">
        <p14:creationId xmlns:p14="http://schemas.microsoft.com/office/powerpoint/2010/main" xmlns="" val="3634866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速度分布</a:t>
            </a:r>
            <a:endParaRPr lang="zh-CN" altLang="en-US" dirty="0"/>
          </a:p>
        </p:txBody>
      </p:sp>
      <mc:AlternateContent xmlns:mc="http://schemas.openxmlformats.org/markup-compatibility/2006">
        <mc:Choice xmlns:a14="http://schemas.microsoft.com/office/drawing/2010/main" xmlns="" Requires="a14">
          <p:sp>
            <p:nvSpPr>
              <p:cNvPr id="3" name="内容占位符 2"/>
              <p:cNvSpPr>
                <a:spLocks noGrp="1"/>
              </p:cNvSpPr>
              <p:nvPr>
                <p:ph idx="1"/>
              </p:nvPr>
            </p:nvSpPr>
            <p:spPr>
              <a:xfrm>
                <a:off x="323528" y="5085184"/>
                <a:ext cx="8424936" cy="1656184"/>
              </a:xfrm>
            </p:spPr>
            <p:txBody>
              <a:bodyPr>
                <a:normAutofit fontScale="77500" lnSpcReduction="20000"/>
              </a:bodyPr>
              <a:lstStyle/>
              <a:p>
                <a14:m>
                  <m:oMath xmlns:m="http://schemas.openxmlformats.org/officeDocument/2006/math">
                    <m:sSub>
                      <m:sSubPr>
                        <m:ctrlPr>
                          <a:rPr lang="zh-CN" altLang="zh-CN" i="1">
                            <a:latin typeface="Cambria Math"/>
                          </a:rPr>
                        </m:ctrlPr>
                      </m:sSubPr>
                      <m:e>
                        <m:r>
                          <a:rPr lang="en-US" altLang="zh-CN" i="1">
                            <a:latin typeface="Cambria Math"/>
                          </a:rPr>
                          <m:t>𝑣</m:t>
                        </m:r>
                      </m:e>
                      <m:sub>
                        <m:r>
                          <a:rPr lang="en-US" altLang="zh-CN" i="1">
                            <a:latin typeface="Cambria Math"/>
                          </a:rPr>
                          <m:t>𝑥</m:t>
                        </m:r>
                      </m:sub>
                    </m:sSub>
                  </m:oMath>
                </a14:m>
                <a:r>
                  <a:rPr lang="en-US" altLang="zh-CN" dirty="0" smtClean="0"/>
                  <a:t>: </a:t>
                </a:r>
                <a:r>
                  <a:rPr lang="zh-CN" altLang="en-US" dirty="0" smtClean="0"/>
                  <a:t>正态分布</a:t>
                </a:r>
                <a:r>
                  <a:rPr lang="en-US" altLang="zh-CN" dirty="0" smtClean="0"/>
                  <a:t>μ </a:t>
                </a:r>
                <a:r>
                  <a:rPr lang="en-US" altLang="zh-CN" dirty="0"/>
                  <a:t>= -0.0125 km/s and </a:t>
                </a:r>
                <a:r>
                  <a:rPr lang="en-US" altLang="zh-CN" dirty="0" smtClean="0">
                    <a:sym typeface="Symbol"/>
                  </a:rPr>
                  <a:t></a:t>
                </a:r>
                <a:r>
                  <a:rPr lang="en-US" altLang="zh-CN" dirty="0" smtClean="0"/>
                  <a:t> </a:t>
                </a:r>
                <a:r>
                  <a:rPr lang="en-US" altLang="zh-CN" dirty="0"/>
                  <a:t>= 1.4058 km/s </a:t>
                </a:r>
                <a:endParaRPr lang="en-US" altLang="zh-CN" dirty="0" smtClean="0"/>
              </a:p>
              <a:p>
                <a14:m>
                  <m:oMath xmlns:m="http://schemas.openxmlformats.org/officeDocument/2006/math">
                    <m:sSub>
                      <m:sSubPr>
                        <m:ctrlPr>
                          <a:rPr lang="zh-CN" altLang="zh-CN" i="1">
                            <a:latin typeface="Cambria Math"/>
                          </a:rPr>
                        </m:ctrlPr>
                      </m:sSubPr>
                      <m:e>
                        <m:r>
                          <a:rPr lang="en-US" altLang="zh-CN" i="1">
                            <a:latin typeface="Cambria Math"/>
                          </a:rPr>
                          <m:t>𝑣</m:t>
                        </m:r>
                      </m:e>
                      <m:sub>
                        <m:r>
                          <a:rPr lang="en-US" altLang="zh-CN" i="1">
                            <a:latin typeface="Cambria Math"/>
                          </a:rPr>
                          <m:t>𝑦</m:t>
                        </m:r>
                      </m:sub>
                    </m:sSub>
                  </m:oMath>
                </a14:m>
                <a:r>
                  <a:rPr lang="en-US" altLang="zh-CN" dirty="0" smtClean="0"/>
                  <a:t>: </a:t>
                </a:r>
                <a:r>
                  <a:rPr lang="zh-CN" altLang="en-US" dirty="0" smtClean="0"/>
                  <a:t>正态分布</a:t>
                </a:r>
                <a:r>
                  <a:rPr lang="en-US" altLang="zh-CN" dirty="0" smtClean="0"/>
                  <a:t>μ </a:t>
                </a:r>
                <a:r>
                  <a:rPr lang="en-US" altLang="zh-CN" dirty="0"/>
                  <a:t>= 0.0284 km/s and </a:t>
                </a:r>
                <a:r>
                  <a:rPr lang="en-US" altLang="zh-CN" dirty="0">
                    <a:sym typeface="Symbol"/>
                  </a:rPr>
                  <a:t></a:t>
                </a:r>
                <a:r>
                  <a:rPr lang="en-US" altLang="zh-CN" dirty="0"/>
                  <a:t> = 1.3849 km/s </a:t>
                </a:r>
                <a:endParaRPr lang="en-US" altLang="zh-CN" i="1" dirty="0" smtClean="0"/>
              </a:p>
              <a:p>
                <a14:m>
                  <m:oMath xmlns:m="http://schemas.openxmlformats.org/officeDocument/2006/math">
                    <m:r>
                      <a:rPr lang="en-US" altLang="zh-CN" i="1"/>
                      <m:t>𝑣</m:t>
                    </m:r>
                    <m:r>
                      <a:rPr lang="en-US" altLang="zh-CN"/>
                      <m:t>=</m:t>
                    </m:r>
                    <m:rad>
                      <m:radPr>
                        <m:degHide m:val="on"/>
                        <m:ctrlPr>
                          <a:rPr lang="zh-CN" altLang="zh-CN" i="1"/>
                        </m:ctrlPr>
                      </m:radPr>
                      <m:deg/>
                      <m:e>
                        <m:sSup>
                          <m:sSupPr>
                            <m:ctrlPr>
                              <a:rPr lang="zh-CN" altLang="zh-CN" i="1"/>
                            </m:ctrlPr>
                          </m:sSupPr>
                          <m:e>
                            <m:sSub>
                              <m:sSubPr>
                                <m:ctrlPr>
                                  <a:rPr lang="zh-CN" altLang="zh-CN" i="1"/>
                                </m:ctrlPr>
                              </m:sSubPr>
                              <m:e>
                                <m:r>
                                  <a:rPr lang="en-US" altLang="zh-CN" i="1"/>
                                  <m:t>𝑣</m:t>
                                </m:r>
                              </m:e>
                              <m:sub>
                                <m:r>
                                  <a:rPr lang="en-US" altLang="zh-CN" i="1"/>
                                  <m:t>𝑥</m:t>
                                </m:r>
                              </m:sub>
                            </m:sSub>
                          </m:e>
                          <m:sup>
                            <m:r>
                              <a:rPr lang="en-US" altLang="zh-CN" i="1"/>
                              <m:t>2</m:t>
                            </m:r>
                          </m:sup>
                        </m:sSup>
                        <m:r>
                          <a:rPr lang="en-US" altLang="zh-CN" i="1"/>
                          <m:t>+</m:t>
                        </m:r>
                        <m:sSup>
                          <m:sSupPr>
                            <m:ctrlPr>
                              <a:rPr lang="zh-CN" altLang="zh-CN" i="1"/>
                            </m:ctrlPr>
                          </m:sSupPr>
                          <m:e>
                            <m:sSub>
                              <m:sSubPr>
                                <m:ctrlPr>
                                  <a:rPr lang="zh-CN" altLang="zh-CN" i="1"/>
                                </m:ctrlPr>
                              </m:sSubPr>
                              <m:e>
                                <m:r>
                                  <a:rPr lang="en-US" altLang="zh-CN" i="1"/>
                                  <m:t>𝑣</m:t>
                                </m:r>
                              </m:e>
                              <m:sub>
                                <m:r>
                                  <a:rPr lang="en-US" altLang="zh-CN" i="1"/>
                                  <m:t>𝑦</m:t>
                                </m:r>
                              </m:sub>
                            </m:sSub>
                          </m:e>
                          <m:sup>
                            <m:r>
                              <a:rPr lang="en-US" altLang="zh-CN" i="1"/>
                              <m:t>2</m:t>
                            </m:r>
                          </m:sup>
                        </m:sSup>
                      </m:e>
                    </m:rad>
                  </m:oMath>
                </a14:m>
                <a:r>
                  <a:rPr lang="en-US" altLang="zh-CN" dirty="0"/>
                  <a:t> </a:t>
                </a:r>
                <a:r>
                  <a:rPr lang="zh-CN" altLang="en-US" dirty="0" smtClean="0"/>
                  <a:t>，</a:t>
                </a:r>
                <a:r>
                  <a:rPr lang="en-US" altLang="zh-CN" dirty="0" smtClean="0"/>
                  <a:t> </a:t>
                </a:r>
                <a:r>
                  <a:rPr lang="zh-CN" altLang="en-US" dirty="0" smtClean="0"/>
                  <a:t>瑞利分布，</a:t>
                </a:r>
                <a:r>
                  <a:rPr lang="en-US" altLang="zh-CN" dirty="0" smtClean="0"/>
                  <a:t> </a:t>
                </a:r>
                <a:r>
                  <a:rPr lang="en-US" altLang="zh-CN" dirty="0"/>
                  <a:t>1.66</a:t>
                </a:r>
                <a:r>
                  <a:rPr lang="zh-CN" altLang="zh-CN" dirty="0"/>
                  <a:t>±</a:t>
                </a:r>
                <a:r>
                  <a:rPr lang="en-US" altLang="zh-CN" dirty="0"/>
                  <a:t>0.1 km/s. </a:t>
                </a:r>
                <a:endParaRPr lang="zh-CN" altLang="zh-CN" dirty="0"/>
              </a:p>
              <a:p>
                <a:endParaRPr lang="zh-CN" alt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xfrm>
                <a:off x="323528" y="5085184"/>
                <a:ext cx="8424936" cy="1656184"/>
              </a:xfrm>
              <a:blipFill rotWithShape="1">
                <a:blip r:embed="rId2" cstate="print"/>
                <a:stretch>
                  <a:fillRect l="-1013" t="-8824"/>
                </a:stretch>
              </a:blipFill>
            </p:spPr>
            <p:txBody>
              <a:bodyPr/>
              <a:lstStyle/>
              <a:p>
                <a:r>
                  <a:rPr lang="zh-CN" altLang="en-US">
                    <a:noFill/>
                  </a:rPr>
                  <a:t> </a:t>
                </a:r>
              </a:p>
            </p:txBody>
          </p:sp>
        </mc:Fallback>
      </mc:AlternateContent>
      <p:pic>
        <p:nvPicPr>
          <p:cNvPr id="4" name="图片 3"/>
          <p:cNvPicPr/>
          <p:nvPr/>
        </p:nvPicPr>
        <p:blipFill>
          <a:blip r:embed="rId3" cstate="print">
            <a:extLst>
              <a:ext uri="{28A0092B-C50C-407E-A947-70E740481C1C}">
                <a14:useLocalDpi xmlns:a14="http://schemas.microsoft.com/office/drawing/2010/main" xmlns="" val="0"/>
              </a:ext>
            </a:extLst>
          </a:blip>
          <a:stretch>
            <a:fillRect/>
          </a:stretch>
        </p:blipFill>
        <p:spPr>
          <a:xfrm>
            <a:off x="6037744" y="1500673"/>
            <a:ext cx="3134586" cy="2880320"/>
          </a:xfrm>
          <a:prstGeom prst="rect">
            <a:avLst/>
          </a:prstGeom>
        </p:spPr>
      </p:pic>
      <p:pic>
        <p:nvPicPr>
          <p:cNvPr id="5" name="图片 4"/>
          <p:cNvPicPr/>
          <p:nvPr/>
        </p:nvPicPr>
        <p:blipFill>
          <a:blip r:embed="rId4" cstate="print">
            <a:extLst>
              <a:ext uri="{28A0092B-C50C-407E-A947-70E740481C1C}">
                <a14:useLocalDpi xmlns:a14="http://schemas.microsoft.com/office/drawing/2010/main" xmlns="" val="0"/>
              </a:ext>
            </a:extLst>
          </a:blip>
          <a:stretch>
            <a:fillRect/>
          </a:stretch>
        </p:blipFill>
        <p:spPr>
          <a:xfrm>
            <a:off x="6895" y="1484784"/>
            <a:ext cx="3037907" cy="2880320"/>
          </a:xfrm>
          <a:prstGeom prst="rect">
            <a:avLst/>
          </a:prstGeom>
        </p:spPr>
      </p:pic>
      <p:pic>
        <p:nvPicPr>
          <p:cNvPr id="6" name="图片 5"/>
          <p:cNvPicPr/>
          <p:nvPr/>
        </p:nvPicPr>
        <p:blipFill>
          <a:blip r:embed="rId5" cstate="print">
            <a:extLst>
              <a:ext uri="{28A0092B-C50C-407E-A947-70E740481C1C}">
                <a14:useLocalDpi xmlns:a14="http://schemas.microsoft.com/office/drawing/2010/main" xmlns="" val="0"/>
              </a:ext>
            </a:extLst>
          </a:blip>
          <a:stretch>
            <a:fillRect/>
          </a:stretch>
        </p:blipFill>
        <p:spPr>
          <a:xfrm>
            <a:off x="3044803" y="1484784"/>
            <a:ext cx="2990124" cy="2880320"/>
          </a:xfrm>
          <a:prstGeom prst="rect">
            <a:avLst/>
          </a:prstGeom>
        </p:spPr>
      </p:pic>
    </p:spTree>
    <p:extLst>
      <p:ext uri="{BB962C8B-B14F-4D97-AF65-F5344CB8AC3E}">
        <p14:creationId xmlns:p14="http://schemas.microsoft.com/office/powerpoint/2010/main" xmlns="" val="1164328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生命期分布</a:t>
            </a:r>
            <a:endParaRPr lang="zh-CN" altLang="en-US" dirty="0"/>
          </a:p>
        </p:txBody>
      </p:sp>
      <p:sp>
        <p:nvSpPr>
          <p:cNvPr id="3" name="内容占位符 2"/>
          <p:cNvSpPr>
            <a:spLocks noGrp="1"/>
          </p:cNvSpPr>
          <p:nvPr>
            <p:ph idx="1"/>
          </p:nvPr>
        </p:nvSpPr>
        <p:spPr>
          <a:xfrm>
            <a:off x="467544" y="5157192"/>
            <a:ext cx="8219256" cy="1401019"/>
          </a:xfrm>
        </p:spPr>
        <p:txBody>
          <a:bodyPr>
            <a:normAutofit fontScale="92500" lnSpcReduction="20000"/>
          </a:bodyPr>
          <a:lstStyle/>
          <a:p>
            <a:r>
              <a:rPr lang="zh-CN" altLang="en-US" dirty="0" smtClean="0"/>
              <a:t>指数分布；</a:t>
            </a:r>
            <a:endParaRPr lang="en-US" altLang="zh-CN" dirty="0" smtClean="0"/>
          </a:p>
          <a:p>
            <a:r>
              <a:rPr lang="zh-CN" altLang="en-US" dirty="0" smtClean="0"/>
              <a:t>对数斜率</a:t>
            </a:r>
            <a:r>
              <a:rPr lang="en-US" altLang="zh-CN" i="1" dirty="0" smtClean="0">
                <a:sym typeface="Symbol"/>
              </a:rPr>
              <a:t></a:t>
            </a:r>
            <a:r>
              <a:rPr lang="en-US" altLang="zh-CN" dirty="0" smtClean="0"/>
              <a:t> </a:t>
            </a:r>
            <a:r>
              <a:rPr lang="en-US" altLang="zh-CN" dirty="0"/>
              <a:t>= </a:t>
            </a:r>
            <a:r>
              <a:rPr lang="zh-CN" altLang="zh-CN" dirty="0"/>
              <a:t>−</a:t>
            </a:r>
            <a:r>
              <a:rPr lang="en-US" altLang="zh-CN" dirty="0"/>
              <a:t>0.39 </a:t>
            </a:r>
            <a:r>
              <a:rPr lang="zh-CN" altLang="zh-CN" dirty="0"/>
              <a:t>±</a:t>
            </a:r>
            <a:r>
              <a:rPr lang="en-US" altLang="zh-CN" dirty="0"/>
              <a:t> 0.07 </a:t>
            </a:r>
            <a:r>
              <a:rPr lang="en-US" altLang="zh-CN" dirty="0" smtClean="0"/>
              <a:t>minutes</a:t>
            </a:r>
            <a:r>
              <a:rPr lang="en-US" altLang="zh-CN" baseline="30000" dirty="0" smtClean="0"/>
              <a:t> </a:t>
            </a:r>
            <a:r>
              <a:rPr lang="zh-CN" altLang="zh-CN" baseline="30000" dirty="0" smtClean="0"/>
              <a:t>−</a:t>
            </a:r>
            <a:r>
              <a:rPr lang="en-US" altLang="zh-CN" baseline="30000" dirty="0" smtClean="0"/>
              <a:t>1</a:t>
            </a:r>
            <a:r>
              <a:rPr lang="en-US" altLang="zh-CN" dirty="0" smtClean="0"/>
              <a:t>, </a:t>
            </a:r>
            <a:r>
              <a:rPr lang="zh-CN" altLang="en-US" dirty="0" smtClean="0"/>
              <a:t>对应的平均生命期为 </a:t>
            </a:r>
            <a:r>
              <a:rPr lang="en-US" altLang="zh-CN" dirty="0" smtClean="0"/>
              <a:t>2.56 </a:t>
            </a:r>
            <a:r>
              <a:rPr lang="zh-CN" altLang="zh-CN" dirty="0"/>
              <a:t>±</a:t>
            </a:r>
            <a:r>
              <a:rPr lang="en-US" altLang="zh-CN" dirty="0"/>
              <a:t> 0.35 </a:t>
            </a:r>
            <a:r>
              <a:rPr lang="en-US" altLang="zh-CN" dirty="0" smtClean="0"/>
              <a:t>minutes</a:t>
            </a:r>
            <a:r>
              <a:rPr lang="zh-CN" altLang="en-US" dirty="0" smtClean="0"/>
              <a:t>。</a:t>
            </a:r>
            <a:endParaRPr lang="zh-CN" altLang="en-US" dirty="0"/>
          </a:p>
        </p:txBody>
      </p:sp>
      <p:pic>
        <p:nvPicPr>
          <p:cNvPr id="4" name="图片 3"/>
          <p:cNvPicPr/>
          <p:nvPr/>
        </p:nvPicPr>
        <p:blipFill>
          <a:blip r:embed="rId2" cstate="print">
            <a:extLst>
              <a:ext uri="{28A0092B-C50C-407E-A947-70E740481C1C}">
                <a14:useLocalDpi xmlns:a14="http://schemas.microsoft.com/office/drawing/2010/main" xmlns="" val="0"/>
              </a:ext>
            </a:extLst>
          </a:blip>
          <a:stretch>
            <a:fillRect/>
          </a:stretch>
        </p:blipFill>
        <p:spPr>
          <a:xfrm>
            <a:off x="4499992" y="1244860"/>
            <a:ext cx="4248472" cy="3624300"/>
          </a:xfrm>
          <a:prstGeom prst="rect">
            <a:avLst/>
          </a:prstGeom>
        </p:spPr>
      </p:pic>
      <p:pic>
        <p:nvPicPr>
          <p:cNvPr id="5" name="图片 4"/>
          <p:cNvPicPr/>
          <p:nvPr/>
        </p:nvPicPr>
        <p:blipFill>
          <a:blip r:embed="rId3" cstate="print">
            <a:extLst>
              <a:ext uri="{28A0092B-C50C-407E-A947-70E740481C1C}">
                <a14:useLocalDpi xmlns:a14="http://schemas.microsoft.com/office/drawing/2010/main" xmlns="" val="0"/>
              </a:ext>
            </a:extLst>
          </a:blip>
          <a:stretch>
            <a:fillRect/>
          </a:stretch>
        </p:blipFill>
        <p:spPr>
          <a:xfrm>
            <a:off x="251520" y="1244860"/>
            <a:ext cx="4248472" cy="3624300"/>
          </a:xfrm>
          <a:prstGeom prst="rect">
            <a:avLst/>
          </a:prstGeom>
        </p:spPr>
      </p:pic>
    </p:spTree>
    <p:extLst>
      <p:ext uri="{BB962C8B-B14F-4D97-AF65-F5344CB8AC3E}">
        <p14:creationId xmlns:p14="http://schemas.microsoft.com/office/powerpoint/2010/main" xmlns="" val="3062891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演化特征分析算法</a:t>
            </a:r>
            <a:endParaRPr lang="zh-CN" altLang="en-US" dirty="0"/>
          </a:p>
        </p:txBody>
      </p:sp>
      <p:sp>
        <p:nvSpPr>
          <p:cNvPr id="3" name="内容占位符 2"/>
          <p:cNvSpPr>
            <a:spLocks noGrp="1"/>
          </p:cNvSpPr>
          <p:nvPr>
            <p:ph idx="1"/>
          </p:nvPr>
        </p:nvSpPr>
        <p:spPr/>
        <p:txBody>
          <a:bodyPr/>
          <a:lstStyle/>
          <a:p>
            <a:r>
              <a:rPr lang="zh-CN" altLang="en-US" dirty="0" smtClean="0"/>
              <a:t>归一化生命期：将生命期划分为等长的阶段。如：出生、成长、顶峰、衰退、消亡</a:t>
            </a:r>
            <a:endParaRPr lang="en-US" altLang="zh-CN" dirty="0" smtClean="0"/>
          </a:p>
          <a:p>
            <a:r>
              <a:rPr lang="zh-CN" altLang="en-US" dirty="0" smtClean="0"/>
              <a:t>归一化各阶段的特征：将各阶段的特征（面积、亮度和速度）平均值归一化为变化比率</a:t>
            </a:r>
            <a:endParaRPr lang="en-US" altLang="zh-CN" dirty="0" smtClean="0"/>
          </a:p>
          <a:p>
            <a:r>
              <a:rPr lang="zh-CN" altLang="en-US" dirty="0" smtClean="0"/>
              <a:t>统计分析各阶段的数学期望</a:t>
            </a:r>
            <a:endParaRPr lang="zh-CN" altLang="en-US" dirty="0"/>
          </a:p>
        </p:txBody>
      </p:sp>
    </p:spTree>
    <p:extLst>
      <p:ext uri="{BB962C8B-B14F-4D97-AF65-F5344CB8AC3E}">
        <p14:creationId xmlns="" xmlns:p14="http://schemas.microsoft.com/office/powerpoint/2010/main" val="2924577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2880" y="264772"/>
            <a:ext cx="8229600" cy="1143000"/>
          </a:xfrm>
        </p:spPr>
        <p:txBody>
          <a:bodyPr/>
          <a:lstStyle/>
          <a:p>
            <a:r>
              <a:rPr lang="zh-CN" altLang="en-US" dirty="0" smtClean="0"/>
              <a:t>亮点演化过程中面积的变化</a:t>
            </a:r>
            <a:endParaRPr lang="zh-CN" altLang="en-US" dirty="0"/>
          </a:p>
        </p:txBody>
      </p:sp>
      <p:sp>
        <p:nvSpPr>
          <p:cNvPr id="3" name="内容占位符 2"/>
          <p:cNvSpPr>
            <a:spLocks noGrp="1"/>
          </p:cNvSpPr>
          <p:nvPr>
            <p:ph idx="1"/>
          </p:nvPr>
        </p:nvSpPr>
        <p:spPr>
          <a:xfrm>
            <a:off x="1403648" y="5243398"/>
            <a:ext cx="7283152" cy="882765"/>
          </a:xfrm>
        </p:spPr>
        <p:txBody>
          <a:bodyPr>
            <a:normAutofit fontScale="92500"/>
          </a:bodyPr>
          <a:lstStyle/>
          <a:p>
            <a:pPr marL="0" indent="0">
              <a:buNone/>
            </a:pPr>
            <a:r>
              <a:rPr lang="en-US" altLang="zh-CN" dirty="0" smtClean="0"/>
              <a:t>5</a:t>
            </a:r>
            <a:r>
              <a:rPr lang="zh-CN" altLang="en-US" dirty="0" smtClean="0"/>
              <a:t>个阶段                                      </a:t>
            </a:r>
            <a:r>
              <a:rPr lang="en-US" altLang="zh-CN" dirty="0" smtClean="0"/>
              <a:t>10</a:t>
            </a:r>
            <a:r>
              <a:rPr lang="zh-CN" altLang="en-US" dirty="0" smtClean="0"/>
              <a:t>个阶段</a:t>
            </a:r>
            <a:endParaRPr lang="zh-CN" altLang="en-US" dirty="0"/>
          </a:p>
        </p:txBody>
      </p:sp>
      <p:pic>
        <p:nvPicPr>
          <p:cNvPr id="4" name="图片 3"/>
          <p:cNvPicPr/>
          <p:nvPr/>
        </p:nvPicPr>
        <p:blipFill>
          <a:blip r:embed="rId2" cstate="print">
            <a:extLst>
              <a:ext uri="{28A0092B-C50C-407E-A947-70E740481C1C}">
                <a14:useLocalDpi xmlns="" xmlns:a14="http://schemas.microsoft.com/office/drawing/2010/main" val="0"/>
              </a:ext>
            </a:extLst>
          </a:blip>
          <a:stretch>
            <a:fillRect/>
          </a:stretch>
        </p:blipFill>
        <p:spPr>
          <a:xfrm>
            <a:off x="107504" y="1407772"/>
            <a:ext cx="4392488" cy="3835626"/>
          </a:xfrm>
          <a:prstGeom prst="rect">
            <a:avLst/>
          </a:prstGeom>
        </p:spPr>
      </p:pic>
      <p:pic>
        <p:nvPicPr>
          <p:cNvPr id="5" name="图片 4"/>
          <p:cNvPicPr/>
          <p:nvPr/>
        </p:nvPicPr>
        <p:blipFill>
          <a:blip r:embed="rId3" cstate="print">
            <a:extLst>
              <a:ext uri="{28A0092B-C50C-407E-A947-70E740481C1C}">
                <a14:useLocalDpi xmlns="" xmlns:a14="http://schemas.microsoft.com/office/drawing/2010/main" val="0"/>
              </a:ext>
            </a:extLst>
          </a:blip>
          <a:stretch>
            <a:fillRect/>
          </a:stretch>
        </p:blipFill>
        <p:spPr>
          <a:xfrm>
            <a:off x="4463480" y="1407771"/>
            <a:ext cx="4680520" cy="3821427"/>
          </a:xfrm>
          <a:prstGeom prst="rect">
            <a:avLst/>
          </a:prstGeom>
        </p:spPr>
      </p:pic>
    </p:spTree>
    <p:extLst>
      <p:ext uri="{BB962C8B-B14F-4D97-AF65-F5344CB8AC3E}">
        <p14:creationId xmlns="" xmlns:p14="http://schemas.microsoft.com/office/powerpoint/2010/main" val="3289880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亮点演化过程中亮度的变化</a:t>
            </a:r>
            <a:endParaRPr lang="zh-CN" altLang="en-US" dirty="0"/>
          </a:p>
        </p:txBody>
      </p:sp>
      <p:sp>
        <p:nvSpPr>
          <p:cNvPr id="3" name="内容占位符 2"/>
          <p:cNvSpPr>
            <a:spLocks noGrp="1"/>
          </p:cNvSpPr>
          <p:nvPr>
            <p:ph idx="1"/>
          </p:nvPr>
        </p:nvSpPr>
        <p:spPr>
          <a:xfrm>
            <a:off x="971600" y="5013176"/>
            <a:ext cx="7890048" cy="752947"/>
          </a:xfrm>
        </p:spPr>
        <p:txBody>
          <a:bodyPr/>
          <a:lstStyle/>
          <a:p>
            <a:pPr marL="0" indent="0">
              <a:buNone/>
            </a:pPr>
            <a:r>
              <a:rPr lang="en-US" altLang="zh-CN" dirty="0" smtClean="0"/>
              <a:t>5</a:t>
            </a:r>
            <a:r>
              <a:rPr lang="zh-CN" altLang="en-US" dirty="0" smtClean="0"/>
              <a:t>个阶段                                  </a:t>
            </a:r>
            <a:r>
              <a:rPr lang="en-US" altLang="zh-CN" dirty="0" smtClean="0"/>
              <a:t>10</a:t>
            </a:r>
            <a:r>
              <a:rPr lang="zh-CN" altLang="en-US" dirty="0" smtClean="0"/>
              <a:t>个阶段</a:t>
            </a:r>
            <a:endParaRPr lang="zh-CN" altLang="en-US" dirty="0"/>
          </a:p>
        </p:txBody>
      </p:sp>
      <p:pic>
        <p:nvPicPr>
          <p:cNvPr id="4" name="图片 3"/>
          <p:cNvPicPr/>
          <p:nvPr/>
        </p:nvPicPr>
        <p:blipFill>
          <a:blip r:embed="rId2" cstate="print">
            <a:extLst>
              <a:ext uri="{28A0092B-C50C-407E-A947-70E740481C1C}">
                <a14:useLocalDpi xmlns="" xmlns:a14="http://schemas.microsoft.com/office/drawing/2010/main" val="0"/>
              </a:ext>
            </a:extLst>
          </a:blip>
          <a:stretch>
            <a:fillRect/>
          </a:stretch>
        </p:blipFill>
        <p:spPr>
          <a:xfrm>
            <a:off x="179512" y="1340768"/>
            <a:ext cx="4464496" cy="3528392"/>
          </a:xfrm>
          <a:prstGeom prst="rect">
            <a:avLst/>
          </a:prstGeom>
        </p:spPr>
      </p:pic>
      <p:pic>
        <p:nvPicPr>
          <p:cNvPr id="5" name="图片 4"/>
          <p:cNvPicPr/>
          <p:nvPr/>
        </p:nvPicPr>
        <p:blipFill>
          <a:blip r:embed="rId3" cstate="print">
            <a:extLst>
              <a:ext uri="{28A0092B-C50C-407E-A947-70E740481C1C}">
                <a14:useLocalDpi xmlns="" xmlns:a14="http://schemas.microsoft.com/office/drawing/2010/main" val="0"/>
              </a:ext>
            </a:extLst>
          </a:blip>
          <a:stretch>
            <a:fillRect/>
          </a:stretch>
        </p:blipFill>
        <p:spPr>
          <a:xfrm>
            <a:off x="4355976" y="1327065"/>
            <a:ext cx="4320480" cy="3542095"/>
          </a:xfrm>
          <a:prstGeom prst="rect">
            <a:avLst/>
          </a:prstGeom>
        </p:spPr>
      </p:pic>
    </p:spTree>
    <p:extLst>
      <p:ext uri="{BB962C8B-B14F-4D97-AF65-F5344CB8AC3E}">
        <p14:creationId xmlns="" xmlns:p14="http://schemas.microsoft.com/office/powerpoint/2010/main" val="3081940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亮点演化过程中速度的变化</a:t>
            </a:r>
            <a:endParaRPr lang="zh-CN" altLang="en-US" dirty="0"/>
          </a:p>
        </p:txBody>
      </p:sp>
      <p:pic>
        <p:nvPicPr>
          <p:cNvPr id="4" name="图片 3"/>
          <p:cNvPicPr/>
          <p:nvPr/>
        </p:nvPicPr>
        <p:blipFill>
          <a:blip r:embed="rId2" cstate="print">
            <a:extLst>
              <a:ext uri="{28A0092B-C50C-407E-A947-70E740481C1C}">
                <a14:useLocalDpi xmlns="" xmlns:a14="http://schemas.microsoft.com/office/drawing/2010/main" val="0"/>
              </a:ext>
            </a:extLst>
          </a:blip>
          <a:stretch>
            <a:fillRect/>
          </a:stretch>
        </p:blipFill>
        <p:spPr>
          <a:xfrm>
            <a:off x="107504" y="1412776"/>
            <a:ext cx="4464496" cy="3312368"/>
          </a:xfrm>
          <a:prstGeom prst="rect">
            <a:avLst/>
          </a:prstGeom>
        </p:spPr>
      </p:pic>
      <p:pic>
        <p:nvPicPr>
          <p:cNvPr id="5" name="图片 4"/>
          <p:cNvPicPr/>
          <p:nvPr/>
        </p:nvPicPr>
        <p:blipFill>
          <a:blip r:embed="rId3" cstate="print">
            <a:extLst>
              <a:ext uri="{28A0092B-C50C-407E-A947-70E740481C1C}">
                <a14:useLocalDpi xmlns="" xmlns:a14="http://schemas.microsoft.com/office/drawing/2010/main" val="0"/>
              </a:ext>
            </a:extLst>
          </a:blip>
          <a:stretch>
            <a:fillRect/>
          </a:stretch>
        </p:blipFill>
        <p:spPr>
          <a:xfrm>
            <a:off x="4283968" y="1412776"/>
            <a:ext cx="4608512" cy="3312368"/>
          </a:xfrm>
          <a:prstGeom prst="rect">
            <a:avLst/>
          </a:prstGeom>
        </p:spPr>
      </p:pic>
      <p:sp>
        <p:nvSpPr>
          <p:cNvPr id="6" name="内容占位符 2"/>
          <p:cNvSpPr txBox="1">
            <a:spLocks/>
          </p:cNvSpPr>
          <p:nvPr/>
        </p:nvSpPr>
        <p:spPr>
          <a:xfrm>
            <a:off x="1259632" y="5013176"/>
            <a:ext cx="7602016" cy="7529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dirty="0" smtClean="0"/>
              <a:t>5</a:t>
            </a:r>
            <a:r>
              <a:rPr lang="zh-CN" altLang="en-US" dirty="0" smtClean="0"/>
              <a:t>个阶段                                  </a:t>
            </a:r>
            <a:r>
              <a:rPr lang="en-US" altLang="zh-CN" dirty="0" smtClean="0"/>
              <a:t>10</a:t>
            </a:r>
            <a:r>
              <a:rPr lang="zh-CN" altLang="en-US" dirty="0" smtClean="0"/>
              <a:t>个阶段</a:t>
            </a:r>
            <a:endParaRPr lang="zh-CN" altLang="en-US" dirty="0"/>
          </a:p>
        </p:txBody>
      </p:sp>
    </p:spTree>
    <p:extLst>
      <p:ext uri="{BB962C8B-B14F-4D97-AF65-F5344CB8AC3E}">
        <p14:creationId xmlns="" xmlns:p14="http://schemas.microsoft.com/office/powerpoint/2010/main" val="3031897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生命期与面积的关系</a:t>
            </a:r>
            <a:endParaRPr lang="zh-CN" altLang="en-US" dirty="0"/>
          </a:p>
        </p:txBody>
      </p:sp>
      <p:sp>
        <p:nvSpPr>
          <p:cNvPr id="3" name="内容占位符 2"/>
          <p:cNvSpPr>
            <a:spLocks noGrp="1"/>
          </p:cNvSpPr>
          <p:nvPr>
            <p:ph idx="1"/>
          </p:nvPr>
        </p:nvSpPr>
        <p:spPr>
          <a:xfrm>
            <a:off x="395536" y="5733256"/>
            <a:ext cx="8291264" cy="1008112"/>
          </a:xfrm>
        </p:spPr>
        <p:txBody>
          <a:bodyPr>
            <a:normAutofit fontScale="92500" lnSpcReduction="10000"/>
          </a:bodyPr>
          <a:lstStyle/>
          <a:p>
            <a:r>
              <a:rPr lang="zh-CN" altLang="en-US" dirty="0" smtClean="0"/>
              <a:t>相关系数：</a:t>
            </a:r>
            <a:r>
              <a:rPr lang="en-US" altLang="zh-CN" dirty="0" smtClean="0"/>
              <a:t>0.83</a:t>
            </a:r>
          </a:p>
          <a:p>
            <a:r>
              <a:rPr lang="zh-CN" altLang="en-US" dirty="0" smtClean="0"/>
              <a:t>生命期越长，面积越大</a:t>
            </a:r>
            <a:endParaRPr lang="zh-CN" altLang="en-US" dirty="0"/>
          </a:p>
        </p:txBody>
      </p:sp>
      <p:pic>
        <p:nvPicPr>
          <p:cNvPr id="4" name="图片 3"/>
          <p:cNvPicPr/>
          <p:nvPr/>
        </p:nvPicPr>
        <p:blipFill>
          <a:blip r:embed="rId2" cstate="print">
            <a:extLst>
              <a:ext uri="{28A0092B-C50C-407E-A947-70E740481C1C}">
                <a14:useLocalDpi xmlns="" xmlns:a14="http://schemas.microsoft.com/office/drawing/2010/main" val="0"/>
              </a:ext>
            </a:extLst>
          </a:blip>
          <a:stretch>
            <a:fillRect/>
          </a:stretch>
        </p:blipFill>
        <p:spPr>
          <a:xfrm>
            <a:off x="971600" y="1196752"/>
            <a:ext cx="7632848" cy="4464496"/>
          </a:xfrm>
          <a:prstGeom prst="rect">
            <a:avLst/>
          </a:prstGeom>
        </p:spPr>
      </p:pic>
    </p:spTree>
    <p:extLst>
      <p:ext uri="{BB962C8B-B14F-4D97-AF65-F5344CB8AC3E}">
        <p14:creationId xmlns="" xmlns:p14="http://schemas.microsoft.com/office/powerpoint/2010/main" val="467840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生命期与亮度的关系</a:t>
            </a:r>
            <a:endParaRPr lang="zh-CN" altLang="en-US" dirty="0"/>
          </a:p>
        </p:txBody>
      </p:sp>
      <p:sp>
        <p:nvSpPr>
          <p:cNvPr id="3" name="内容占位符 2"/>
          <p:cNvSpPr>
            <a:spLocks noGrp="1"/>
          </p:cNvSpPr>
          <p:nvPr>
            <p:ph idx="1"/>
          </p:nvPr>
        </p:nvSpPr>
        <p:spPr>
          <a:xfrm>
            <a:off x="395536" y="5733256"/>
            <a:ext cx="8291264" cy="1008112"/>
          </a:xfrm>
        </p:spPr>
        <p:txBody>
          <a:bodyPr>
            <a:normAutofit fontScale="92500" lnSpcReduction="10000"/>
          </a:bodyPr>
          <a:lstStyle/>
          <a:p>
            <a:r>
              <a:rPr lang="zh-CN" altLang="en-US" dirty="0" smtClean="0"/>
              <a:t>相关系数：</a:t>
            </a:r>
            <a:r>
              <a:rPr lang="en-US" altLang="zh-CN" dirty="0" smtClean="0"/>
              <a:t>0.65</a:t>
            </a:r>
          </a:p>
          <a:p>
            <a:r>
              <a:rPr lang="zh-CN" altLang="en-US" dirty="0" smtClean="0"/>
              <a:t>生命期越长，亮度越大</a:t>
            </a:r>
            <a:endParaRPr lang="zh-CN" altLang="en-US" dirty="0"/>
          </a:p>
        </p:txBody>
      </p:sp>
      <p:pic>
        <p:nvPicPr>
          <p:cNvPr id="5" name="图片 4"/>
          <p:cNvPicPr/>
          <p:nvPr/>
        </p:nvPicPr>
        <p:blipFill>
          <a:blip r:embed="rId2" cstate="print">
            <a:extLst>
              <a:ext uri="{28A0092B-C50C-407E-A947-70E740481C1C}">
                <a14:useLocalDpi xmlns="" xmlns:a14="http://schemas.microsoft.com/office/drawing/2010/main" val="0"/>
              </a:ext>
            </a:extLst>
          </a:blip>
          <a:stretch>
            <a:fillRect/>
          </a:stretch>
        </p:blipFill>
        <p:spPr>
          <a:xfrm>
            <a:off x="1187624" y="1412776"/>
            <a:ext cx="6624736" cy="4176464"/>
          </a:xfrm>
          <a:prstGeom prst="rect">
            <a:avLst/>
          </a:prstGeom>
        </p:spPr>
      </p:pic>
    </p:spTree>
    <p:extLst>
      <p:ext uri="{BB962C8B-B14F-4D97-AF65-F5344CB8AC3E}">
        <p14:creationId xmlns="" xmlns:p14="http://schemas.microsoft.com/office/powerpoint/2010/main" val="3691241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生命期与速度的关系</a:t>
            </a:r>
            <a:endParaRPr lang="zh-CN" altLang="en-US" dirty="0"/>
          </a:p>
        </p:txBody>
      </p:sp>
      <p:sp>
        <p:nvSpPr>
          <p:cNvPr id="3" name="内容占位符 2"/>
          <p:cNvSpPr>
            <a:spLocks noGrp="1"/>
          </p:cNvSpPr>
          <p:nvPr>
            <p:ph idx="1"/>
          </p:nvPr>
        </p:nvSpPr>
        <p:spPr>
          <a:xfrm>
            <a:off x="395536" y="5733256"/>
            <a:ext cx="8291264" cy="1008112"/>
          </a:xfrm>
        </p:spPr>
        <p:txBody>
          <a:bodyPr>
            <a:normAutofit fontScale="92500" lnSpcReduction="10000"/>
          </a:bodyPr>
          <a:lstStyle/>
          <a:p>
            <a:r>
              <a:rPr lang="zh-CN" altLang="en-US" dirty="0" smtClean="0"/>
              <a:t>相关系数：</a:t>
            </a:r>
            <a:r>
              <a:rPr lang="en-US" altLang="zh-CN" dirty="0" smtClean="0"/>
              <a:t>-0.49</a:t>
            </a:r>
          </a:p>
          <a:p>
            <a:r>
              <a:rPr lang="zh-CN" altLang="en-US" dirty="0" smtClean="0"/>
              <a:t>生命期越长，速度越慢</a:t>
            </a:r>
            <a:endParaRPr lang="zh-CN" altLang="en-US" dirty="0"/>
          </a:p>
        </p:txBody>
      </p:sp>
      <p:pic>
        <p:nvPicPr>
          <p:cNvPr id="5" name="图片 4"/>
          <p:cNvPicPr/>
          <p:nvPr/>
        </p:nvPicPr>
        <p:blipFill>
          <a:blip r:embed="rId2" cstate="print">
            <a:extLst>
              <a:ext uri="{28A0092B-C50C-407E-A947-70E740481C1C}">
                <a14:useLocalDpi xmlns="" xmlns:a14="http://schemas.microsoft.com/office/drawing/2010/main" val="0"/>
              </a:ext>
            </a:extLst>
          </a:blip>
          <a:stretch>
            <a:fillRect/>
          </a:stretch>
        </p:blipFill>
        <p:spPr>
          <a:xfrm>
            <a:off x="1907704" y="1340768"/>
            <a:ext cx="6264696" cy="4248472"/>
          </a:xfrm>
          <a:prstGeom prst="rect">
            <a:avLst/>
          </a:prstGeom>
        </p:spPr>
      </p:pic>
    </p:spTree>
    <p:extLst>
      <p:ext uri="{BB962C8B-B14F-4D97-AF65-F5344CB8AC3E}">
        <p14:creationId xmlns="" xmlns:p14="http://schemas.microsoft.com/office/powerpoint/2010/main" val="3691241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31640" y="1052736"/>
            <a:ext cx="7498080" cy="1143000"/>
          </a:xfrm>
        </p:spPr>
        <p:txBody>
          <a:bodyPr>
            <a:normAutofit fontScale="90000"/>
          </a:bodyPr>
          <a:lstStyle/>
          <a:p>
            <a:r>
              <a:rPr lang="en-US" altLang="zh-CN" dirty="0" smtClean="0"/>
              <a:t/>
            </a:r>
            <a:br>
              <a:rPr lang="en-US" altLang="zh-CN" dirty="0" smtClean="0"/>
            </a:br>
            <a:r>
              <a:rPr lang="en-US" altLang="zh-CN" dirty="0" smtClean="0"/>
              <a:t/>
            </a:r>
            <a:br>
              <a:rPr lang="en-US" altLang="zh-CN" dirty="0" smtClean="0"/>
            </a:br>
            <a:r>
              <a:rPr lang="zh-CN" altLang="en-US" dirty="0" smtClean="0"/>
              <a:t>主要工作：</a:t>
            </a:r>
            <a:r>
              <a:rPr lang="en-US" altLang="zh-CN" dirty="0" smtClean="0"/>
              <a:t/>
            </a:r>
            <a:br>
              <a:rPr lang="en-US" altLang="zh-CN" dirty="0" smtClean="0"/>
            </a:br>
            <a:r>
              <a:rPr lang="en-US" altLang="zh-CN" dirty="0" smtClean="0"/>
              <a:t/>
            </a:r>
            <a:br>
              <a:rPr lang="en-US" altLang="zh-CN" dirty="0" smtClean="0"/>
            </a:br>
            <a:endParaRPr lang="zh-CN" altLang="en-US" sz="6700" dirty="0">
              <a:solidFill>
                <a:srgbClr val="FF0000"/>
              </a:solidFill>
            </a:endParaRPr>
          </a:p>
        </p:txBody>
      </p:sp>
      <p:sp>
        <p:nvSpPr>
          <p:cNvPr id="3" name="内容占位符 2"/>
          <p:cNvSpPr>
            <a:spLocks noGrp="1"/>
          </p:cNvSpPr>
          <p:nvPr>
            <p:ph idx="1"/>
          </p:nvPr>
        </p:nvSpPr>
        <p:spPr>
          <a:xfrm>
            <a:off x="1435608" y="2636912"/>
            <a:ext cx="7498080" cy="3611488"/>
          </a:xfrm>
        </p:spPr>
        <p:txBody>
          <a:bodyPr/>
          <a:lstStyle/>
          <a:p>
            <a:endParaRPr lang="en-US" altLang="zh-CN" dirty="0" smtClean="0"/>
          </a:p>
          <a:p>
            <a:r>
              <a:rPr lang="zh-CN" altLang="en-US" dirty="0" smtClean="0"/>
              <a:t>光球亮点的演化跟踪</a:t>
            </a:r>
            <a:endParaRPr lang="en-US" altLang="zh-CN" dirty="0" smtClean="0"/>
          </a:p>
          <a:p>
            <a:r>
              <a:rPr lang="zh-CN" altLang="en-US" dirty="0" smtClean="0">
                <a:latin typeface="+mn-ea"/>
              </a:rPr>
              <a:t>弱对比度特征信息提取</a:t>
            </a:r>
            <a:endParaRPr lang="en-US" altLang="zh-CN" dirty="0" smtClean="0">
              <a:latin typeface="+mn-ea"/>
            </a:endParaRPr>
          </a:p>
          <a:p>
            <a:r>
              <a:rPr lang="zh-CN" altLang="en-US" dirty="0" smtClean="0"/>
              <a:t>畸变全日面图像的修复</a:t>
            </a:r>
            <a:endParaRPr lang="zh-CN"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演化研究下一步工作</a:t>
            </a:r>
            <a:endParaRPr lang="zh-CN" altLang="en-US" dirty="0"/>
          </a:p>
        </p:txBody>
      </p:sp>
      <p:sp>
        <p:nvSpPr>
          <p:cNvPr id="3" name="内容占位符 2"/>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8732" y="1362458"/>
            <a:ext cx="2708651" cy="53534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63589" y="1362458"/>
            <a:ext cx="3220580" cy="54010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43600" y="1124744"/>
            <a:ext cx="2887213" cy="56541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40796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z="4400" b="1" dirty="0" smtClean="0">
                <a:latin typeface="+mn-ea"/>
              </a:rPr>
              <a:t>二，弱对比度特征信息提取算法</a:t>
            </a:r>
            <a:endParaRPr lang="zh-CN" altLang="en-US"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5012" y="1524000"/>
            <a:ext cx="3819525" cy="464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p:cNvPicPr>
            <a:picLocks noChangeAspect="1" noChangeArrowheads="1"/>
          </p:cNvPicPr>
          <p:nvPr/>
        </p:nvPicPr>
        <p:blipFill>
          <a:blip r:embed="rId2" cstate="print"/>
          <a:srcRect/>
          <a:stretch>
            <a:fillRect/>
          </a:stretch>
        </p:blipFill>
        <p:spPr bwMode="auto">
          <a:xfrm>
            <a:off x="-828601" y="-553701"/>
            <a:ext cx="10493887" cy="7799125"/>
          </a:xfrm>
          <a:prstGeom prst="rect">
            <a:avLst/>
          </a:prstGeom>
          <a:noFill/>
          <a:ln w="9525">
            <a:noFill/>
            <a:miter lim="800000"/>
            <a:headEnd/>
            <a:tailEnd/>
          </a:ln>
          <a:effectLst/>
        </p:spPr>
      </p:pic>
      <p:sp>
        <p:nvSpPr>
          <p:cNvPr id="6" name="矩形 5"/>
          <p:cNvSpPr/>
          <p:nvPr/>
        </p:nvSpPr>
        <p:spPr>
          <a:xfrm>
            <a:off x="2483768" y="6309320"/>
            <a:ext cx="2021707" cy="369332"/>
          </a:xfrm>
          <a:prstGeom prst="rect">
            <a:avLst/>
          </a:prstGeom>
        </p:spPr>
        <p:txBody>
          <a:bodyPr wrap="none">
            <a:spAutoFit/>
          </a:bodyPr>
          <a:lstStyle/>
          <a:p>
            <a:r>
              <a:rPr lang="en-US" altLang="zh-CN" dirty="0" smtClean="0"/>
              <a:t>H</a:t>
            </a:r>
            <a:r>
              <a:rPr lang="zh-CN" altLang="en-US" dirty="0" smtClean="0"/>
              <a:t>的幅谱</a:t>
            </a:r>
            <a:r>
              <a:rPr lang="en-US" altLang="zh-CN" dirty="0" smtClean="0"/>
              <a:t>+Z</a:t>
            </a:r>
            <a:r>
              <a:rPr lang="zh-CN" altLang="en-US" dirty="0" smtClean="0"/>
              <a:t>的相谱</a:t>
            </a:r>
            <a:endParaRPr lang="zh-CN" altLang="en-US" dirty="0"/>
          </a:p>
        </p:txBody>
      </p:sp>
      <p:sp>
        <p:nvSpPr>
          <p:cNvPr id="7" name="矩形 6"/>
          <p:cNvSpPr/>
          <p:nvPr/>
        </p:nvSpPr>
        <p:spPr>
          <a:xfrm>
            <a:off x="4716016" y="6309320"/>
            <a:ext cx="2021707" cy="369332"/>
          </a:xfrm>
          <a:prstGeom prst="rect">
            <a:avLst/>
          </a:prstGeom>
        </p:spPr>
        <p:txBody>
          <a:bodyPr wrap="none">
            <a:spAutoFit/>
          </a:bodyPr>
          <a:lstStyle/>
          <a:p>
            <a:r>
              <a:rPr lang="en-US" altLang="zh-CN" dirty="0" smtClean="0"/>
              <a:t>Z</a:t>
            </a:r>
            <a:r>
              <a:rPr lang="zh-CN" altLang="en-US" dirty="0" smtClean="0"/>
              <a:t>的幅谱</a:t>
            </a:r>
            <a:r>
              <a:rPr lang="en-US" altLang="zh-CN" dirty="0" smtClean="0"/>
              <a:t>+H</a:t>
            </a:r>
            <a:r>
              <a:rPr lang="zh-CN" altLang="en-US" dirty="0" smtClean="0"/>
              <a:t>的相谱</a:t>
            </a:r>
            <a:endParaRPr lang="zh-CN" altLang="en-US" dirty="0"/>
          </a:p>
        </p:txBody>
      </p:sp>
      <p:sp>
        <p:nvSpPr>
          <p:cNvPr id="8" name="矩形 7"/>
          <p:cNvSpPr/>
          <p:nvPr/>
        </p:nvSpPr>
        <p:spPr>
          <a:xfrm>
            <a:off x="1619672" y="2708920"/>
            <a:ext cx="1571905" cy="369332"/>
          </a:xfrm>
          <a:prstGeom prst="rect">
            <a:avLst/>
          </a:prstGeom>
        </p:spPr>
        <p:txBody>
          <a:bodyPr wrap="none">
            <a:spAutoFit/>
          </a:bodyPr>
          <a:lstStyle/>
          <a:p>
            <a:r>
              <a:rPr lang="en-US" altLang="zh-CN" dirty="0" smtClean="0"/>
              <a:t>Prof .</a:t>
            </a:r>
            <a:r>
              <a:rPr lang="en-US" altLang="zh-CN" dirty="0" smtClean="0"/>
              <a:t>H  </a:t>
            </a:r>
            <a:r>
              <a:rPr lang="zh-CN" altLang="en-US" dirty="0" smtClean="0"/>
              <a:t>及</a:t>
            </a:r>
            <a:r>
              <a:rPr lang="en-US" altLang="zh-CN" dirty="0" smtClean="0"/>
              <a:t>FFT</a:t>
            </a:r>
            <a:endParaRPr lang="zh-CN" altLang="en-US" dirty="0"/>
          </a:p>
        </p:txBody>
      </p:sp>
      <p:sp>
        <p:nvSpPr>
          <p:cNvPr id="9" name="矩形 8"/>
          <p:cNvSpPr/>
          <p:nvPr/>
        </p:nvSpPr>
        <p:spPr>
          <a:xfrm>
            <a:off x="6084168" y="2636912"/>
            <a:ext cx="1410322" cy="369332"/>
          </a:xfrm>
          <a:prstGeom prst="rect">
            <a:avLst/>
          </a:prstGeom>
        </p:spPr>
        <p:txBody>
          <a:bodyPr wrap="none">
            <a:spAutoFit/>
          </a:bodyPr>
          <a:lstStyle/>
          <a:p>
            <a:r>
              <a:rPr lang="en-US" altLang="zh-CN" dirty="0" smtClean="0"/>
              <a:t>Ms. </a:t>
            </a:r>
            <a:r>
              <a:rPr lang="en-US" altLang="zh-CN" dirty="0" smtClean="0"/>
              <a:t>Z </a:t>
            </a:r>
            <a:r>
              <a:rPr lang="zh-CN" altLang="en-US" dirty="0" smtClean="0"/>
              <a:t>及 </a:t>
            </a:r>
            <a:r>
              <a:rPr lang="en-US" altLang="zh-CN" dirty="0" smtClean="0"/>
              <a:t>FFT</a:t>
            </a:r>
            <a:endParaRPr lang="zh-CN"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980728"/>
            <a:ext cx="8229600" cy="866360"/>
          </a:xfrm>
        </p:spPr>
        <p:txBody>
          <a:bodyPr/>
          <a:lstStyle/>
          <a:p>
            <a:r>
              <a:rPr lang="zh-CN" altLang="en-US" dirty="0" smtClean="0"/>
              <a:t>实验数据</a:t>
            </a:r>
            <a:endParaRPr lang="zh-CN" altLang="en-US" dirty="0"/>
          </a:p>
        </p:txBody>
      </p:sp>
      <p:sp>
        <p:nvSpPr>
          <p:cNvPr id="3" name="内容占位符 2"/>
          <p:cNvSpPr>
            <a:spLocks noGrp="1"/>
          </p:cNvSpPr>
          <p:nvPr>
            <p:ph idx="1"/>
          </p:nvPr>
        </p:nvSpPr>
        <p:spPr>
          <a:xfrm>
            <a:off x="457200" y="1935480"/>
            <a:ext cx="8229600" cy="2141592"/>
          </a:xfrm>
        </p:spPr>
        <p:txBody>
          <a:bodyPr/>
          <a:lstStyle/>
          <a:p>
            <a:r>
              <a:rPr lang="en-US" altLang="zh-CN" sz="3200" b="1" dirty="0" err="1" smtClean="0">
                <a:latin typeface="Calibri" pitchFamily="34" charset="0"/>
                <a:cs typeface="Calibri" pitchFamily="34" charset="0"/>
              </a:rPr>
              <a:t>Hinode</a:t>
            </a:r>
            <a:r>
              <a:rPr lang="en-US" altLang="zh-CN" sz="3200" b="1" dirty="0" smtClean="0">
                <a:latin typeface="Calibri" pitchFamily="34" charset="0"/>
                <a:cs typeface="Calibri" pitchFamily="34" charset="0"/>
              </a:rPr>
              <a:t>/SOT:G-band</a:t>
            </a:r>
            <a:r>
              <a:rPr lang="zh-CN" altLang="en-US" sz="3200" b="1" dirty="0" smtClean="0">
                <a:latin typeface="Calibri" pitchFamily="34" charset="0"/>
                <a:cs typeface="Calibri" pitchFamily="34" charset="0"/>
              </a:rPr>
              <a:t>和</a:t>
            </a:r>
            <a:r>
              <a:rPr lang="en-US" altLang="zh-CN" sz="3200" b="1" dirty="0" err="1" smtClean="0">
                <a:latin typeface="Calibri" pitchFamily="34" charset="0"/>
                <a:cs typeface="Calibri" pitchFamily="34" charset="0"/>
              </a:rPr>
              <a:t>Ca</a:t>
            </a:r>
            <a:r>
              <a:rPr lang="en-US" altLang="zh-CN" sz="3200" b="1" dirty="0" smtClean="0">
                <a:latin typeface="Calibri" pitchFamily="34" charset="0"/>
                <a:cs typeface="Calibri" pitchFamily="34" charset="0"/>
              </a:rPr>
              <a:t> II H</a:t>
            </a:r>
          </a:p>
          <a:p>
            <a:r>
              <a:rPr lang="en-US" altLang="zh-CN" sz="3200" b="1" dirty="0" smtClean="0">
                <a:latin typeface="Calibri" pitchFamily="34" charset="0"/>
                <a:cs typeface="Calibri" pitchFamily="34" charset="0"/>
              </a:rPr>
              <a:t>SDO/AIA:193</a:t>
            </a:r>
            <a:r>
              <a:rPr lang="en-US" altLang="zh-CN" sz="3200" b="1" dirty="0" smtClean="0">
                <a:latin typeface="Courier New"/>
                <a:cs typeface="Courier New"/>
              </a:rPr>
              <a:t>Å</a:t>
            </a:r>
            <a:r>
              <a:rPr lang="zh-CN" altLang="en-US" sz="3200" b="1" dirty="0" smtClean="0">
                <a:latin typeface="Calibri" pitchFamily="34" charset="0"/>
                <a:cs typeface="Calibri" pitchFamily="34" charset="0"/>
              </a:rPr>
              <a:t>和</a:t>
            </a:r>
            <a:r>
              <a:rPr lang="en-US" altLang="zh-CN" sz="3200" b="1" dirty="0" smtClean="0">
                <a:latin typeface="Calibri" pitchFamily="34" charset="0"/>
                <a:cs typeface="Calibri" pitchFamily="34" charset="0"/>
              </a:rPr>
              <a:t>171</a:t>
            </a:r>
            <a:r>
              <a:rPr lang="en-US" altLang="zh-CN" sz="3200" b="1" dirty="0" smtClean="0">
                <a:latin typeface="Courier New"/>
                <a:cs typeface="Courier New"/>
              </a:rPr>
              <a:t>Å</a:t>
            </a:r>
          </a:p>
          <a:p>
            <a:r>
              <a:rPr lang="zh-CN" altLang="en-US" sz="3200" b="1" dirty="0" smtClean="0">
                <a:latin typeface="Courier New"/>
                <a:cs typeface="Courier New"/>
              </a:rPr>
              <a:t>日食数据</a:t>
            </a:r>
            <a:endParaRPr lang="en-US" altLang="zh-CN" sz="3200" b="1" dirty="0" smtClean="0">
              <a:latin typeface="Calibri" pitchFamily="34" charset="0"/>
              <a:cs typeface="Calibri" pitchFamily="34" charset="0"/>
            </a:endParaRPr>
          </a:p>
        </p:txBody>
      </p:sp>
      <p:sp>
        <p:nvSpPr>
          <p:cNvPr id="4" name="日期占位符 3"/>
          <p:cNvSpPr>
            <a:spLocks noGrp="1"/>
          </p:cNvSpPr>
          <p:nvPr>
            <p:ph type="dt" sz="half" idx="10"/>
          </p:nvPr>
        </p:nvSpPr>
        <p:spPr>
          <a:xfrm>
            <a:off x="8056161" y="6492875"/>
            <a:ext cx="1084359" cy="365125"/>
          </a:xfrm>
        </p:spPr>
        <p:txBody>
          <a:bodyPr/>
          <a:lstStyle/>
          <a:p>
            <a:fld id="{38B397D3-7111-4817-89E4-D0FDE06FCF78}" type="datetime11">
              <a:rPr lang="zh-CN" altLang="en-US" sz="1800" smtClean="0"/>
              <a:pPr/>
              <a:t>16:47:31</a:t>
            </a:fld>
            <a:endParaRPr lang="zh-CN" altLang="en-US" sz="1800" dirty="0"/>
          </a:p>
        </p:txBody>
      </p:sp>
    </p:spTree>
    <p:extLst>
      <p:ext uri="{BB962C8B-B14F-4D97-AF65-F5344CB8AC3E}">
        <p14:creationId xmlns:p14="http://schemas.microsoft.com/office/powerpoint/2010/main" xmlns="" val="788418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1162472" cy="4093064"/>
          </a:xfrm>
        </p:spPr>
        <p:txBody>
          <a:bodyPr>
            <a:normAutofit/>
          </a:bodyPr>
          <a:lstStyle/>
          <a:p>
            <a:r>
              <a:rPr lang="zh-CN" altLang="en-US" sz="6600" dirty="0" smtClean="0"/>
              <a:t>本影点</a:t>
            </a:r>
            <a:endParaRPr lang="zh-CN" altLang="en-US" sz="6600" dirty="0"/>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736762" y="0"/>
            <a:ext cx="6795678" cy="6795678"/>
          </a:xfrm>
        </p:spPr>
      </p:pic>
    </p:spTree>
    <p:extLst>
      <p:ext uri="{BB962C8B-B14F-4D97-AF65-F5344CB8AC3E}">
        <p14:creationId xmlns:p14="http://schemas.microsoft.com/office/powerpoint/2010/main" xmlns="" val="40442383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27383"/>
            <a:ext cx="4500000" cy="3449477"/>
          </a:xfrm>
        </p:spPr>
      </p:pic>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08504" y="4891"/>
            <a:ext cx="4500000" cy="34494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67744" y="3435907"/>
            <a:ext cx="4500000" cy="3449477"/>
          </a:xfrm>
          <a:prstGeom prst="rect">
            <a:avLst/>
          </a:prstGeom>
        </p:spPr>
      </p:pic>
      <p:sp>
        <p:nvSpPr>
          <p:cNvPr id="7" name="标题 1"/>
          <p:cNvSpPr txBox="1">
            <a:spLocks/>
          </p:cNvSpPr>
          <p:nvPr/>
        </p:nvSpPr>
        <p:spPr>
          <a:xfrm>
            <a:off x="179512" y="2648304"/>
            <a:ext cx="1162472" cy="4093064"/>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zh-CN" altLang="en-US" sz="6600" smtClean="0"/>
              <a:t>本影点</a:t>
            </a:r>
            <a:endParaRPr lang="zh-CN" altLang="en-US" sz="6600" dirty="0"/>
          </a:p>
        </p:txBody>
      </p:sp>
    </p:spTree>
    <p:extLst>
      <p:ext uri="{BB962C8B-B14F-4D97-AF65-F5344CB8AC3E}">
        <p14:creationId xmlns:p14="http://schemas.microsoft.com/office/powerpoint/2010/main" xmlns="" val="32999657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49976" y="-207186"/>
            <a:ext cx="3600000" cy="3708194"/>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332" y="-171400"/>
            <a:ext cx="3600000" cy="3695055"/>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76256" y="3566385"/>
            <a:ext cx="3600000" cy="3607031"/>
          </a:xfrm>
          <a:prstGeom prst="rect">
            <a:avLst/>
          </a:prstGeom>
        </p:spPr>
      </p:pic>
      <p:sp>
        <p:nvSpPr>
          <p:cNvPr id="12" name="标题 11"/>
          <p:cNvSpPr>
            <a:spLocks noGrp="1"/>
          </p:cNvSpPr>
          <p:nvPr>
            <p:ph type="title"/>
          </p:nvPr>
        </p:nvSpPr>
        <p:spPr>
          <a:xfrm>
            <a:off x="13332" y="3566385"/>
            <a:ext cx="3262924" cy="1143000"/>
          </a:xfrm>
        </p:spPr>
        <p:txBody>
          <a:bodyPr>
            <a:normAutofit fontScale="90000"/>
          </a:bodyPr>
          <a:lstStyle/>
          <a:p>
            <a:pPr algn="ctr"/>
            <a:r>
              <a:rPr lang="en-US" altLang="zh-CN" sz="4000" kern="1200" dirty="0" smtClean="0">
                <a:solidFill>
                  <a:srgbClr val="000000"/>
                </a:solidFill>
                <a:effectLst/>
                <a:latin typeface="Calibri"/>
                <a:ea typeface="宋体"/>
                <a:cs typeface="+mn-cs"/>
              </a:rPr>
              <a:t>spicule</a:t>
            </a:r>
            <a:r>
              <a:rPr lang="zh-CN" altLang="zh-CN" sz="4000" kern="1200" dirty="0" smtClean="0">
                <a:solidFill>
                  <a:srgbClr val="000000"/>
                </a:solidFill>
                <a:effectLst/>
                <a:latin typeface="Calibri"/>
                <a:ea typeface="宋体"/>
                <a:cs typeface="+mn-cs"/>
              </a:rPr>
              <a:t>和</a:t>
            </a:r>
            <a:r>
              <a:rPr lang="en-US" altLang="zh-CN" sz="4000" kern="1200" dirty="0" smtClean="0">
                <a:solidFill>
                  <a:srgbClr val="000000"/>
                </a:solidFill>
                <a:effectLst/>
                <a:latin typeface="Calibri"/>
                <a:ea typeface="宋体"/>
                <a:cs typeface="+mn-cs"/>
              </a:rPr>
              <a:t>prominence</a:t>
            </a:r>
            <a:endParaRPr lang="zh-CN" altLang="en-US" sz="13800" dirty="0"/>
          </a:p>
        </p:txBody>
      </p:sp>
      <p:cxnSp>
        <p:nvCxnSpPr>
          <p:cNvPr id="3" name="直接箭头连接符 2"/>
          <p:cNvCxnSpPr/>
          <p:nvPr/>
        </p:nvCxnSpPr>
        <p:spPr>
          <a:xfrm>
            <a:off x="4788024" y="1484784"/>
            <a:ext cx="761952" cy="0"/>
          </a:xfrm>
          <a:prstGeom prst="straightConnector1">
            <a:avLst/>
          </a:prstGeom>
          <a:ln w="38100" cmpd="sng">
            <a:headEnd type="none"/>
            <a:tailEnd type="arrow"/>
          </a:ln>
        </p:spPr>
        <p:style>
          <a:lnRef idx="1">
            <a:schemeClr val="dk1"/>
          </a:lnRef>
          <a:fillRef idx="0">
            <a:schemeClr val="dk1"/>
          </a:fillRef>
          <a:effectRef idx="0">
            <a:schemeClr val="dk1"/>
          </a:effectRef>
          <a:fontRef idx="minor">
            <a:schemeClr val="tx1"/>
          </a:fontRef>
        </p:style>
      </p:cxnSp>
      <p:cxnSp>
        <p:nvCxnSpPr>
          <p:cNvPr id="11" name="直接箭头连接符 10"/>
          <p:cNvCxnSpPr/>
          <p:nvPr/>
        </p:nvCxnSpPr>
        <p:spPr>
          <a:xfrm>
            <a:off x="2555776" y="5301208"/>
            <a:ext cx="761952" cy="0"/>
          </a:xfrm>
          <a:prstGeom prst="straightConnector1">
            <a:avLst/>
          </a:prstGeom>
          <a:ln w="38100" cmpd="sng">
            <a:headEnd type="none"/>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1277371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08104" y="-171400"/>
            <a:ext cx="3600000" cy="3607031"/>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896" y="-171400"/>
            <a:ext cx="3600000" cy="362105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96075" y="3443408"/>
            <a:ext cx="3600000" cy="3585992"/>
          </a:xfrm>
          <a:prstGeom prst="rect">
            <a:avLst/>
          </a:prstGeom>
        </p:spPr>
      </p:pic>
      <p:cxnSp>
        <p:nvCxnSpPr>
          <p:cNvPr id="7" name="直接箭头连接符 6"/>
          <p:cNvCxnSpPr/>
          <p:nvPr/>
        </p:nvCxnSpPr>
        <p:spPr>
          <a:xfrm flipH="1">
            <a:off x="1351634" y="476672"/>
            <a:ext cx="844102" cy="144016"/>
          </a:xfrm>
          <a:prstGeom prst="straightConnector1">
            <a:avLst/>
          </a:prstGeom>
          <a:ln w="38100" cmpd="sng">
            <a:solidFill>
              <a:srgbClr val="FFFF00"/>
            </a:solidFill>
            <a:headEnd type="none"/>
            <a:tailEnd type="arrow"/>
          </a:ln>
        </p:spPr>
        <p:style>
          <a:lnRef idx="1">
            <a:schemeClr val="dk1"/>
          </a:lnRef>
          <a:fillRef idx="0">
            <a:schemeClr val="dk1"/>
          </a:fillRef>
          <a:effectRef idx="0">
            <a:schemeClr val="dk1"/>
          </a:effectRef>
          <a:fontRef idx="minor">
            <a:schemeClr val="tx1"/>
          </a:fontRef>
        </p:style>
      </p:cxnSp>
      <p:cxnSp>
        <p:nvCxnSpPr>
          <p:cNvPr id="8" name="直接箭头连接符 7"/>
          <p:cNvCxnSpPr/>
          <p:nvPr/>
        </p:nvCxnSpPr>
        <p:spPr>
          <a:xfrm flipH="1">
            <a:off x="6886053" y="116632"/>
            <a:ext cx="844102" cy="144016"/>
          </a:xfrm>
          <a:prstGeom prst="straightConnector1">
            <a:avLst/>
          </a:prstGeom>
          <a:ln w="38100" cmpd="sng">
            <a:solidFill>
              <a:srgbClr val="FFFF00"/>
            </a:solidFill>
            <a:headEnd type="none"/>
            <a:tailEnd type="arrow"/>
          </a:ln>
        </p:spPr>
        <p:style>
          <a:lnRef idx="1">
            <a:schemeClr val="dk1"/>
          </a:lnRef>
          <a:fillRef idx="0">
            <a:schemeClr val="dk1"/>
          </a:fillRef>
          <a:effectRef idx="0">
            <a:schemeClr val="dk1"/>
          </a:effectRef>
          <a:fontRef idx="minor">
            <a:schemeClr val="tx1"/>
          </a:fontRef>
        </p:style>
      </p:cxnSp>
      <p:cxnSp>
        <p:nvCxnSpPr>
          <p:cNvPr id="9" name="直接箭头连接符 8"/>
          <p:cNvCxnSpPr/>
          <p:nvPr/>
        </p:nvCxnSpPr>
        <p:spPr>
          <a:xfrm flipH="1">
            <a:off x="4664002" y="3789040"/>
            <a:ext cx="844102" cy="144016"/>
          </a:xfrm>
          <a:prstGeom prst="straightConnector1">
            <a:avLst/>
          </a:prstGeom>
          <a:ln w="38100" cmpd="sng">
            <a:solidFill>
              <a:srgbClr val="FFFF00"/>
            </a:solidFill>
            <a:headEnd type="none"/>
            <a:tailEnd type="arrow"/>
          </a:ln>
        </p:spPr>
        <p:style>
          <a:lnRef idx="1">
            <a:schemeClr val="dk1"/>
          </a:lnRef>
          <a:fillRef idx="0">
            <a:schemeClr val="dk1"/>
          </a:fillRef>
          <a:effectRef idx="0">
            <a:schemeClr val="dk1"/>
          </a:effectRef>
          <a:fontRef idx="minor">
            <a:schemeClr val="tx1"/>
          </a:fontRef>
        </p:style>
      </p:cxnSp>
      <p:cxnSp>
        <p:nvCxnSpPr>
          <p:cNvPr id="10" name="直接箭头连接符 9"/>
          <p:cNvCxnSpPr/>
          <p:nvPr/>
        </p:nvCxnSpPr>
        <p:spPr>
          <a:xfrm flipH="1">
            <a:off x="929583" y="1268760"/>
            <a:ext cx="844102" cy="144016"/>
          </a:xfrm>
          <a:prstGeom prst="straightConnector1">
            <a:avLst/>
          </a:prstGeom>
          <a:ln w="38100" cmpd="sng">
            <a:solidFill>
              <a:srgbClr val="FF0000"/>
            </a:solidFill>
            <a:headEnd type="none"/>
            <a:tailEnd type="arrow"/>
          </a:ln>
        </p:spPr>
        <p:style>
          <a:lnRef idx="1">
            <a:schemeClr val="dk1"/>
          </a:lnRef>
          <a:fillRef idx="0">
            <a:schemeClr val="dk1"/>
          </a:fillRef>
          <a:effectRef idx="0">
            <a:schemeClr val="dk1"/>
          </a:effectRef>
          <a:fontRef idx="minor">
            <a:schemeClr val="tx1"/>
          </a:fontRef>
        </p:style>
      </p:cxnSp>
      <p:cxnSp>
        <p:nvCxnSpPr>
          <p:cNvPr id="11" name="直接箭头连接符 10"/>
          <p:cNvCxnSpPr/>
          <p:nvPr/>
        </p:nvCxnSpPr>
        <p:spPr>
          <a:xfrm flipH="1">
            <a:off x="6665071" y="1340768"/>
            <a:ext cx="844102" cy="144016"/>
          </a:xfrm>
          <a:prstGeom prst="straightConnector1">
            <a:avLst/>
          </a:prstGeom>
          <a:ln w="38100" cmpd="sng">
            <a:solidFill>
              <a:srgbClr val="FF0000"/>
            </a:solidFill>
            <a:headEnd type="none"/>
            <a:tailEnd type="arrow"/>
          </a:ln>
        </p:spPr>
        <p:style>
          <a:lnRef idx="1">
            <a:schemeClr val="dk1"/>
          </a:lnRef>
          <a:fillRef idx="0">
            <a:schemeClr val="dk1"/>
          </a:fillRef>
          <a:effectRef idx="0">
            <a:schemeClr val="dk1"/>
          </a:effectRef>
          <a:fontRef idx="minor">
            <a:schemeClr val="tx1"/>
          </a:fontRef>
        </p:style>
      </p:cxnSp>
      <p:cxnSp>
        <p:nvCxnSpPr>
          <p:cNvPr id="12" name="直接箭头连接符 11"/>
          <p:cNvCxnSpPr/>
          <p:nvPr/>
        </p:nvCxnSpPr>
        <p:spPr>
          <a:xfrm flipH="1">
            <a:off x="4241951" y="5092388"/>
            <a:ext cx="844102" cy="144016"/>
          </a:xfrm>
          <a:prstGeom prst="straightConnector1">
            <a:avLst/>
          </a:prstGeom>
          <a:ln w="38100" cmpd="sng">
            <a:solidFill>
              <a:srgbClr val="FF0000"/>
            </a:solidFill>
            <a:headEnd type="none"/>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19004369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57200" y="836712"/>
            <a:ext cx="1234480" cy="5256584"/>
          </a:xfrm>
        </p:spPr>
        <p:txBody>
          <a:bodyPr>
            <a:normAutofit/>
          </a:bodyPr>
          <a:lstStyle/>
          <a:p>
            <a:r>
              <a:rPr lang="zh-CN" altLang="en-US" sz="7200" b="1" dirty="0" smtClean="0"/>
              <a:t>冕环识别</a:t>
            </a:r>
            <a:endParaRPr lang="zh-CN" altLang="en-US" sz="7200" b="1" dirty="0"/>
          </a:p>
        </p:txBody>
      </p:sp>
      <p:sp>
        <p:nvSpPr>
          <p:cNvPr id="5" name="日期占位符 4"/>
          <p:cNvSpPr>
            <a:spLocks noGrp="1"/>
          </p:cNvSpPr>
          <p:nvPr>
            <p:ph type="dt" sz="half" idx="10"/>
          </p:nvPr>
        </p:nvSpPr>
        <p:spPr>
          <a:xfrm>
            <a:off x="8059641" y="6456962"/>
            <a:ext cx="1084359" cy="365125"/>
          </a:xfrm>
        </p:spPr>
        <p:txBody>
          <a:bodyPr/>
          <a:lstStyle/>
          <a:p>
            <a:fld id="{B9944BD4-19E3-4893-AFB4-EE118B2F7613}" type="datetime11">
              <a:rPr lang="zh-CN" altLang="en-US" sz="1800" smtClean="0"/>
              <a:pPr/>
              <a:t>16:47:35</a:t>
            </a:fld>
            <a:endParaRPr lang="zh-CN" altLang="en-US" sz="1800" dirty="0"/>
          </a:p>
        </p:txBody>
      </p:sp>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387423"/>
            <a:ext cx="8795261" cy="7776863"/>
          </a:xfrm>
          <a:prstGeom prst="rect">
            <a:avLst/>
          </a:prstGeom>
        </p:spPr>
      </p:pic>
    </p:spTree>
    <p:extLst>
      <p:ext uri="{BB962C8B-B14F-4D97-AF65-F5344CB8AC3E}">
        <p14:creationId xmlns:p14="http://schemas.microsoft.com/office/powerpoint/2010/main" xmlns="" val="3489975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792088"/>
          </a:xfrm>
        </p:spPr>
        <p:txBody>
          <a:bodyPr>
            <a:noAutofit/>
          </a:bodyPr>
          <a:lstStyle/>
          <a:p>
            <a:pPr algn="ctr"/>
            <a:r>
              <a:rPr lang="en-US" altLang="zh-CN" sz="6000" b="1" dirty="0" smtClean="0"/>
              <a:t>Eclipse</a:t>
            </a:r>
            <a:endParaRPr lang="zh-CN" altLang="en-US" sz="6000" b="1" dirty="0"/>
          </a:p>
        </p:txBody>
      </p:sp>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984" y="1271587"/>
            <a:ext cx="4320000" cy="433915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34948" y="1345387"/>
            <a:ext cx="4320000" cy="4294884"/>
          </a:xfrm>
          <a:prstGeom prst="rect">
            <a:avLst/>
          </a:prstGeom>
        </p:spPr>
      </p:pic>
    </p:spTree>
    <p:extLst>
      <p:ext uri="{BB962C8B-B14F-4D97-AF65-F5344CB8AC3E}">
        <p14:creationId xmlns:p14="http://schemas.microsoft.com/office/powerpoint/2010/main" xmlns="" val="91854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260648"/>
            <a:ext cx="7498080" cy="1143000"/>
          </a:xfrm>
        </p:spPr>
        <p:txBody>
          <a:bodyPr/>
          <a:lstStyle/>
          <a:p>
            <a:r>
              <a:rPr lang="zh-CN" altLang="en-US" dirty="0" smtClean="0">
                <a:effectLst>
                  <a:outerShdw blurRad="38100" dist="38100" dir="2700000" algn="tl">
                    <a:srgbClr val="000000">
                      <a:alpha val="43137"/>
                    </a:srgbClr>
                  </a:outerShdw>
                </a:effectLst>
              </a:rPr>
              <a:t>一，光球亮点的演化跟踪</a:t>
            </a:r>
            <a:endParaRPr lang="zh-CN" altLang="en-US" dirty="0"/>
          </a:p>
        </p:txBody>
      </p:sp>
      <p:pic>
        <p:nvPicPr>
          <p:cNvPr id="4099" name="Picture 3" descr="C:\Users\Kaifan\Desktop\Documents\My Fetion file\773131411\910o.png"/>
          <p:cNvPicPr>
            <a:picLocks noChangeAspect="1" noChangeArrowheads="1"/>
          </p:cNvPicPr>
          <p:nvPr/>
        </p:nvPicPr>
        <p:blipFill>
          <a:blip r:embed="rId2" cstate="print"/>
          <a:srcRect/>
          <a:stretch>
            <a:fillRect/>
          </a:stretch>
        </p:blipFill>
        <p:spPr bwMode="auto">
          <a:xfrm>
            <a:off x="0" y="1556792"/>
            <a:ext cx="4500000" cy="3600000"/>
          </a:xfrm>
          <a:prstGeom prst="rect">
            <a:avLst/>
          </a:prstGeom>
          <a:noFill/>
        </p:spPr>
      </p:pic>
      <p:pic>
        <p:nvPicPr>
          <p:cNvPr id="6" name="Picture 2" descr="C:\Users\Kaifan\Desktop\Documents\My Fetion file\773131411\910.png"/>
          <p:cNvPicPr>
            <a:picLocks noGrp="1" noChangeAspect="1" noChangeArrowheads="1"/>
          </p:cNvPicPr>
          <p:nvPr>
            <p:ph idx="1"/>
          </p:nvPr>
        </p:nvPicPr>
        <p:blipFill>
          <a:blip r:embed="rId3" cstate="print"/>
          <a:srcRect/>
          <a:stretch>
            <a:fillRect/>
          </a:stretch>
        </p:blipFill>
        <p:spPr bwMode="auto">
          <a:xfrm>
            <a:off x="4427984" y="1557192"/>
            <a:ext cx="4499999" cy="3600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zh-CN" altLang="en-US" dirty="0" smtClean="0"/>
              <a:t>三，畸变全日面图像的修复</a:t>
            </a:r>
            <a:endParaRPr lang="zh-CN" altLang="en-US" dirty="0"/>
          </a:p>
        </p:txBody>
      </p:sp>
      <p:pic>
        <p:nvPicPr>
          <p:cNvPr id="11267" name="Picture 2"/>
          <p:cNvPicPr>
            <a:picLocks noGrp="1" noChangeAspect="1" noChangeArrowheads="1"/>
          </p:cNvPicPr>
          <p:nvPr>
            <p:ph idx="1"/>
          </p:nvPr>
        </p:nvPicPr>
        <p:blipFill>
          <a:blip r:embed="rId2" cstate="print"/>
          <a:srcRect/>
          <a:stretch>
            <a:fillRect/>
          </a:stretch>
        </p:blipFill>
        <p:spPr>
          <a:xfrm>
            <a:off x="316929" y="2276475"/>
            <a:ext cx="8791575" cy="294005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92275" y="549275"/>
            <a:ext cx="7313613" cy="1444625"/>
          </a:xfrm>
        </p:spPr>
        <p:txBody>
          <a:bodyPr/>
          <a:lstStyle/>
          <a:p>
            <a:pPr fontAlgn="auto">
              <a:spcAft>
                <a:spcPts val="0"/>
              </a:spcAft>
              <a:defRPr/>
            </a:pPr>
            <a:endParaRPr lang="zh-CN" altLang="en-US" dirty="0">
              <a:solidFill>
                <a:schemeClr val="tx2">
                  <a:satMod val="130000"/>
                </a:schemeClr>
              </a:solidFill>
            </a:endParaRPr>
          </a:p>
        </p:txBody>
      </p:sp>
      <p:pic>
        <p:nvPicPr>
          <p:cNvPr id="12291" name="Picture 2"/>
          <p:cNvPicPr>
            <a:picLocks noGrp="1" noChangeAspect="1" noChangeArrowheads="1"/>
          </p:cNvPicPr>
          <p:nvPr>
            <p:ph idx="1"/>
          </p:nvPr>
        </p:nvPicPr>
        <p:blipFill>
          <a:blip r:embed="rId2" cstate="print"/>
          <a:srcRect/>
          <a:stretch>
            <a:fillRect/>
          </a:stretch>
        </p:blipFill>
        <p:spPr>
          <a:xfrm>
            <a:off x="-136525" y="4221163"/>
            <a:ext cx="3365500" cy="2519362"/>
          </a:xfrm>
        </p:spPr>
      </p:pic>
      <p:pic>
        <p:nvPicPr>
          <p:cNvPr id="12292" name="图片 4" descr="12.png"/>
          <p:cNvPicPr>
            <a:picLocks noChangeAspect="1"/>
          </p:cNvPicPr>
          <p:nvPr/>
        </p:nvPicPr>
        <p:blipFill>
          <a:blip r:embed="rId3" cstate="print"/>
          <a:srcRect/>
          <a:stretch>
            <a:fillRect/>
          </a:stretch>
        </p:blipFill>
        <p:spPr bwMode="auto">
          <a:xfrm>
            <a:off x="131763" y="908050"/>
            <a:ext cx="2879725" cy="2881313"/>
          </a:xfrm>
          <a:prstGeom prst="rect">
            <a:avLst/>
          </a:prstGeom>
          <a:noFill/>
          <a:ln w="9525">
            <a:noFill/>
            <a:miter lim="800000"/>
            <a:headEnd/>
            <a:tailEnd/>
          </a:ln>
        </p:spPr>
      </p:pic>
      <p:pic>
        <p:nvPicPr>
          <p:cNvPr id="12293" name="Picture 5"/>
          <p:cNvPicPr>
            <a:picLocks noChangeAspect="1" noChangeArrowheads="1"/>
          </p:cNvPicPr>
          <p:nvPr/>
        </p:nvPicPr>
        <p:blipFill>
          <a:blip r:embed="rId4" cstate="print"/>
          <a:srcRect/>
          <a:stretch>
            <a:fillRect/>
          </a:stretch>
        </p:blipFill>
        <p:spPr bwMode="auto">
          <a:xfrm>
            <a:off x="2892425" y="4221163"/>
            <a:ext cx="3359150" cy="2519362"/>
          </a:xfrm>
          <a:prstGeom prst="rect">
            <a:avLst/>
          </a:prstGeom>
          <a:noFill/>
          <a:ln w="9525">
            <a:noFill/>
            <a:miter lim="800000"/>
            <a:headEnd/>
            <a:tailEnd/>
          </a:ln>
        </p:spPr>
      </p:pic>
      <p:pic>
        <p:nvPicPr>
          <p:cNvPr id="12294" name="图片 10" descr="24.png"/>
          <p:cNvPicPr>
            <a:picLocks noChangeAspect="1"/>
          </p:cNvPicPr>
          <p:nvPr/>
        </p:nvPicPr>
        <p:blipFill>
          <a:blip r:embed="rId5" cstate="print"/>
          <a:srcRect/>
          <a:stretch>
            <a:fillRect/>
          </a:stretch>
        </p:blipFill>
        <p:spPr bwMode="auto">
          <a:xfrm>
            <a:off x="3084513" y="908050"/>
            <a:ext cx="2879725" cy="2881313"/>
          </a:xfrm>
          <a:prstGeom prst="rect">
            <a:avLst/>
          </a:prstGeom>
          <a:noFill/>
          <a:ln w="9525">
            <a:noFill/>
            <a:miter lim="800000"/>
            <a:headEnd/>
            <a:tailEnd/>
          </a:ln>
        </p:spPr>
      </p:pic>
      <p:pic>
        <p:nvPicPr>
          <p:cNvPr id="12295" name="Picture 6"/>
          <p:cNvPicPr>
            <a:picLocks noChangeAspect="1" noChangeArrowheads="1"/>
          </p:cNvPicPr>
          <p:nvPr/>
        </p:nvPicPr>
        <p:blipFill>
          <a:blip r:embed="rId6" cstate="print"/>
          <a:srcRect/>
          <a:stretch>
            <a:fillRect/>
          </a:stretch>
        </p:blipFill>
        <p:spPr bwMode="auto">
          <a:xfrm>
            <a:off x="5892800" y="4221163"/>
            <a:ext cx="3359150" cy="2519362"/>
          </a:xfrm>
          <a:prstGeom prst="rect">
            <a:avLst/>
          </a:prstGeom>
          <a:noFill/>
          <a:ln w="9525">
            <a:noFill/>
            <a:miter lim="800000"/>
            <a:headEnd/>
            <a:tailEnd/>
          </a:ln>
        </p:spPr>
      </p:pic>
      <p:pic>
        <p:nvPicPr>
          <p:cNvPr id="12296" name="图片 12" descr="21.png"/>
          <p:cNvPicPr>
            <a:picLocks noChangeAspect="1"/>
          </p:cNvPicPr>
          <p:nvPr/>
        </p:nvPicPr>
        <p:blipFill>
          <a:blip r:embed="rId7" cstate="print"/>
          <a:srcRect/>
          <a:stretch>
            <a:fillRect/>
          </a:stretch>
        </p:blipFill>
        <p:spPr bwMode="auto">
          <a:xfrm>
            <a:off x="6108700" y="908050"/>
            <a:ext cx="2879725" cy="2881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98588" y="995363"/>
            <a:ext cx="7499350" cy="1143000"/>
          </a:xfrm>
        </p:spPr>
        <p:txBody>
          <a:bodyPr/>
          <a:lstStyle/>
          <a:p>
            <a:pPr fontAlgn="auto">
              <a:spcAft>
                <a:spcPts val="0"/>
              </a:spcAft>
              <a:defRPr/>
            </a:pPr>
            <a:endParaRPr lang="zh-CN" altLang="en-US" dirty="0">
              <a:solidFill>
                <a:schemeClr val="tx2">
                  <a:satMod val="130000"/>
                </a:schemeClr>
              </a:solidFill>
            </a:endParaRPr>
          </a:p>
        </p:txBody>
      </p:sp>
      <p:pic>
        <p:nvPicPr>
          <p:cNvPr id="13315" name="Picture 2"/>
          <p:cNvPicPr>
            <a:picLocks noChangeAspect="1" noChangeArrowheads="1"/>
          </p:cNvPicPr>
          <p:nvPr/>
        </p:nvPicPr>
        <p:blipFill>
          <a:blip r:embed="rId2" cstate="print"/>
          <a:srcRect/>
          <a:stretch>
            <a:fillRect/>
          </a:stretch>
        </p:blipFill>
        <p:spPr bwMode="auto">
          <a:xfrm>
            <a:off x="-36513" y="4005263"/>
            <a:ext cx="3360738" cy="2519362"/>
          </a:xfrm>
          <a:prstGeom prst="rect">
            <a:avLst/>
          </a:prstGeom>
          <a:noFill/>
          <a:ln w="9525">
            <a:noFill/>
            <a:miter lim="800000"/>
            <a:headEnd/>
            <a:tailEnd/>
          </a:ln>
        </p:spPr>
      </p:pic>
      <p:pic>
        <p:nvPicPr>
          <p:cNvPr id="13316" name="图片 5" descr="2.png"/>
          <p:cNvPicPr>
            <a:picLocks noChangeAspect="1"/>
          </p:cNvPicPr>
          <p:nvPr/>
        </p:nvPicPr>
        <p:blipFill>
          <a:blip r:embed="rId3" cstate="print"/>
          <a:srcRect/>
          <a:stretch>
            <a:fillRect/>
          </a:stretch>
        </p:blipFill>
        <p:spPr bwMode="auto">
          <a:xfrm>
            <a:off x="3167063" y="908050"/>
            <a:ext cx="2879725" cy="2881313"/>
          </a:xfrm>
          <a:prstGeom prst="rect">
            <a:avLst/>
          </a:prstGeom>
          <a:noFill/>
          <a:ln w="9525">
            <a:noFill/>
            <a:miter lim="800000"/>
            <a:headEnd/>
            <a:tailEnd/>
          </a:ln>
        </p:spPr>
      </p:pic>
      <p:pic>
        <p:nvPicPr>
          <p:cNvPr id="13317" name="Picture 3"/>
          <p:cNvPicPr>
            <a:picLocks noChangeAspect="1" noChangeArrowheads="1"/>
          </p:cNvPicPr>
          <p:nvPr/>
        </p:nvPicPr>
        <p:blipFill>
          <a:blip r:embed="rId4" cstate="print"/>
          <a:srcRect/>
          <a:stretch>
            <a:fillRect/>
          </a:stretch>
        </p:blipFill>
        <p:spPr bwMode="auto">
          <a:xfrm>
            <a:off x="2900363" y="4005263"/>
            <a:ext cx="3435350" cy="2576512"/>
          </a:xfrm>
          <a:prstGeom prst="rect">
            <a:avLst/>
          </a:prstGeom>
          <a:noFill/>
          <a:ln w="9525">
            <a:noFill/>
            <a:miter lim="800000"/>
            <a:headEnd/>
            <a:tailEnd/>
          </a:ln>
        </p:spPr>
      </p:pic>
      <p:pic>
        <p:nvPicPr>
          <p:cNvPr id="13318" name="图片 8" descr="4.png"/>
          <p:cNvPicPr>
            <a:picLocks noChangeAspect="1"/>
          </p:cNvPicPr>
          <p:nvPr/>
        </p:nvPicPr>
        <p:blipFill>
          <a:blip r:embed="rId5" cstate="print"/>
          <a:srcRect/>
          <a:stretch>
            <a:fillRect/>
          </a:stretch>
        </p:blipFill>
        <p:spPr bwMode="auto">
          <a:xfrm>
            <a:off x="6227763" y="908050"/>
            <a:ext cx="2879725" cy="2881313"/>
          </a:xfrm>
          <a:prstGeom prst="rect">
            <a:avLst/>
          </a:prstGeom>
          <a:noFill/>
          <a:ln w="9525">
            <a:noFill/>
            <a:miter lim="800000"/>
            <a:headEnd/>
            <a:tailEnd/>
          </a:ln>
        </p:spPr>
      </p:pic>
      <p:pic>
        <p:nvPicPr>
          <p:cNvPr id="13319" name="内容占位符 3" descr="1.png"/>
          <p:cNvPicPr>
            <a:picLocks noChangeAspect="1"/>
          </p:cNvPicPr>
          <p:nvPr/>
        </p:nvPicPr>
        <p:blipFill>
          <a:blip r:embed="rId6" cstate="print"/>
          <a:srcRect/>
          <a:stretch>
            <a:fillRect/>
          </a:stretch>
        </p:blipFill>
        <p:spPr bwMode="auto">
          <a:xfrm>
            <a:off x="142875" y="908050"/>
            <a:ext cx="2879725" cy="2881313"/>
          </a:xfrm>
          <a:prstGeom prst="rect">
            <a:avLst/>
          </a:prstGeom>
          <a:noFill/>
          <a:ln w="9525">
            <a:noFill/>
            <a:miter lim="800000"/>
            <a:headEnd/>
            <a:tailEnd/>
          </a:ln>
        </p:spPr>
      </p:pic>
      <p:pic>
        <p:nvPicPr>
          <p:cNvPr id="13320" name="Picture 4"/>
          <p:cNvPicPr>
            <a:picLocks noChangeAspect="1" noChangeArrowheads="1"/>
          </p:cNvPicPr>
          <p:nvPr/>
        </p:nvPicPr>
        <p:blipFill>
          <a:blip r:embed="rId7" cstate="print"/>
          <a:srcRect/>
          <a:stretch>
            <a:fillRect/>
          </a:stretch>
        </p:blipFill>
        <p:spPr bwMode="auto">
          <a:xfrm>
            <a:off x="5903913" y="4005263"/>
            <a:ext cx="3359150" cy="2519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cstate="print"/>
          <a:srcRect/>
          <a:stretch>
            <a:fillRect/>
          </a:stretch>
        </p:blipFill>
        <p:spPr bwMode="auto">
          <a:xfrm>
            <a:off x="34925" y="4149725"/>
            <a:ext cx="3360738" cy="2519363"/>
          </a:xfrm>
          <a:prstGeom prst="rect">
            <a:avLst/>
          </a:prstGeom>
          <a:noFill/>
          <a:ln w="9525">
            <a:noFill/>
            <a:miter lim="800000"/>
            <a:headEnd/>
            <a:tailEnd/>
          </a:ln>
        </p:spPr>
      </p:pic>
      <p:pic>
        <p:nvPicPr>
          <p:cNvPr id="14339" name="图片 6" descr="19.png"/>
          <p:cNvPicPr>
            <a:picLocks noChangeAspect="1"/>
          </p:cNvPicPr>
          <p:nvPr/>
        </p:nvPicPr>
        <p:blipFill>
          <a:blip r:embed="rId3" cstate="print"/>
          <a:srcRect/>
          <a:stretch>
            <a:fillRect/>
          </a:stretch>
        </p:blipFill>
        <p:spPr bwMode="auto">
          <a:xfrm>
            <a:off x="215900" y="620713"/>
            <a:ext cx="2879725" cy="2879725"/>
          </a:xfrm>
          <a:prstGeom prst="rect">
            <a:avLst/>
          </a:prstGeom>
          <a:noFill/>
          <a:ln w="9525">
            <a:noFill/>
            <a:miter lim="800000"/>
            <a:headEnd/>
            <a:tailEnd/>
          </a:ln>
        </p:spPr>
      </p:pic>
      <p:pic>
        <p:nvPicPr>
          <p:cNvPr id="14340" name="Picture 8"/>
          <p:cNvPicPr>
            <a:picLocks noChangeAspect="1" noChangeArrowheads="1"/>
          </p:cNvPicPr>
          <p:nvPr/>
        </p:nvPicPr>
        <p:blipFill>
          <a:blip r:embed="rId4" cstate="print"/>
          <a:srcRect/>
          <a:stretch>
            <a:fillRect/>
          </a:stretch>
        </p:blipFill>
        <p:spPr bwMode="auto">
          <a:xfrm>
            <a:off x="3011488" y="4149725"/>
            <a:ext cx="3360737" cy="2519363"/>
          </a:xfrm>
          <a:prstGeom prst="rect">
            <a:avLst/>
          </a:prstGeom>
          <a:noFill/>
          <a:ln w="9525">
            <a:noFill/>
            <a:miter lim="800000"/>
            <a:headEnd/>
            <a:tailEnd/>
          </a:ln>
        </p:spPr>
      </p:pic>
      <p:pic>
        <p:nvPicPr>
          <p:cNvPr id="14341" name="图片 18" descr="22.png"/>
          <p:cNvPicPr>
            <a:picLocks noChangeAspect="1"/>
          </p:cNvPicPr>
          <p:nvPr/>
        </p:nvPicPr>
        <p:blipFill>
          <a:blip r:embed="rId5" cstate="print"/>
          <a:srcRect/>
          <a:stretch>
            <a:fillRect/>
          </a:stretch>
        </p:blipFill>
        <p:spPr bwMode="auto">
          <a:xfrm>
            <a:off x="3203575" y="620713"/>
            <a:ext cx="2881313" cy="2879725"/>
          </a:xfrm>
          <a:prstGeom prst="rect">
            <a:avLst/>
          </a:prstGeom>
          <a:noFill/>
          <a:ln w="9525">
            <a:noFill/>
            <a:miter lim="800000"/>
            <a:headEnd/>
            <a:tailEnd/>
          </a:ln>
        </p:spPr>
      </p:pic>
      <p:pic>
        <p:nvPicPr>
          <p:cNvPr id="14342" name="Picture 9"/>
          <p:cNvPicPr>
            <a:picLocks noChangeAspect="1" noChangeArrowheads="1"/>
          </p:cNvPicPr>
          <p:nvPr/>
        </p:nvPicPr>
        <p:blipFill>
          <a:blip r:embed="rId6" cstate="print"/>
          <a:srcRect/>
          <a:stretch>
            <a:fillRect/>
          </a:stretch>
        </p:blipFill>
        <p:spPr bwMode="auto">
          <a:xfrm>
            <a:off x="6037263" y="4149725"/>
            <a:ext cx="3359150" cy="2519363"/>
          </a:xfrm>
          <a:prstGeom prst="rect">
            <a:avLst/>
          </a:prstGeom>
          <a:noFill/>
          <a:ln w="9525">
            <a:noFill/>
            <a:miter lim="800000"/>
            <a:headEnd/>
            <a:tailEnd/>
          </a:ln>
        </p:spPr>
      </p:pic>
      <p:pic>
        <p:nvPicPr>
          <p:cNvPr id="14343" name="图片 20" descr="20.png"/>
          <p:cNvPicPr>
            <a:picLocks noChangeAspect="1"/>
          </p:cNvPicPr>
          <p:nvPr/>
        </p:nvPicPr>
        <p:blipFill>
          <a:blip r:embed="rId7" cstate="print"/>
          <a:srcRect/>
          <a:stretch>
            <a:fillRect/>
          </a:stretch>
        </p:blipFill>
        <p:spPr bwMode="auto">
          <a:xfrm>
            <a:off x="6227763" y="620713"/>
            <a:ext cx="2881312"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35100" y="779463"/>
            <a:ext cx="7499350" cy="1143000"/>
          </a:xfrm>
        </p:spPr>
        <p:txBody>
          <a:bodyPr/>
          <a:lstStyle/>
          <a:p>
            <a:pPr fontAlgn="auto">
              <a:spcAft>
                <a:spcPts val="0"/>
              </a:spcAft>
              <a:defRPr/>
            </a:pPr>
            <a:endParaRPr lang="zh-CN" altLang="en-US" dirty="0">
              <a:solidFill>
                <a:schemeClr val="tx2">
                  <a:satMod val="130000"/>
                </a:schemeClr>
              </a:solidFill>
            </a:endParaRPr>
          </a:p>
        </p:txBody>
      </p:sp>
      <p:pic>
        <p:nvPicPr>
          <p:cNvPr id="15363" name="Picture 3"/>
          <p:cNvPicPr>
            <a:picLocks noGrp="1" noChangeAspect="1" noChangeArrowheads="1"/>
          </p:cNvPicPr>
          <p:nvPr>
            <p:ph idx="1"/>
          </p:nvPr>
        </p:nvPicPr>
        <p:blipFill>
          <a:blip r:embed="rId2" cstate="print"/>
          <a:srcRect/>
          <a:stretch>
            <a:fillRect/>
          </a:stretch>
        </p:blipFill>
        <p:spPr>
          <a:xfrm>
            <a:off x="2700338" y="4076700"/>
            <a:ext cx="3363912" cy="2520950"/>
          </a:xfrm>
        </p:spPr>
      </p:pic>
      <p:pic>
        <p:nvPicPr>
          <p:cNvPr id="15364" name="Picture 6"/>
          <p:cNvPicPr>
            <a:picLocks noChangeAspect="1" noChangeArrowheads="1"/>
          </p:cNvPicPr>
          <p:nvPr/>
        </p:nvPicPr>
        <p:blipFill>
          <a:blip r:embed="rId3" cstate="print"/>
          <a:srcRect/>
          <a:stretch>
            <a:fillRect/>
          </a:stretch>
        </p:blipFill>
        <p:spPr bwMode="auto">
          <a:xfrm>
            <a:off x="-155575" y="4076700"/>
            <a:ext cx="3359150" cy="2520950"/>
          </a:xfrm>
          <a:prstGeom prst="rect">
            <a:avLst/>
          </a:prstGeom>
          <a:noFill/>
          <a:ln w="9525">
            <a:noFill/>
            <a:miter lim="800000"/>
            <a:headEnd/>
            <a:tailEnd/>
          </a:ln>
        </p:spPr>
      </p:pic>
      <p:pic>
        <p:nvPicPr>
          <p:cNvPr id="15365" name="Picture 8"/>
          <p:cNvPicPr>
            <a:picLocks noChangeAspect="1" noChangeArrowheads="1"/>
          </p:cNvPicPr>
          <p:nvPr/>
        </p:nvPicPr>
        <p:blipFill>
          <a:blip r:embed="rId4" cstate="print"/>
          <a:srcRect/>
          <a:stretch>
            <a:fillRect/>
          </a:stretch>
        </p:blipFill>
        <p:spPr bwMode="auto">
          <a:xfrm>
            <a:off x="0" y="765175"/>
            <a:ext cx="2857500" cy="2879725"/>
          </a:xfrm>
          <a:prstGeom prst="rect">
            <a:avLst/>
          </a:prstGeom>
          <a:noFill/>
          <a:ln w="9525">
            <a:noFill/>
            <a:miter lim="800000"/>
            <a:headEnd/>
            <a:tailEnd/>
          </a:ln>
        </p:spPr>
      </p:pic>
      <p:pic>
        <p:nvPicPr>
          <p:cNvPr id="15366" name="Picture 9"/>
          <p:cNvPicPr>
            <a:picLocks noChangeAspect="1" noChangeArrowheads="1"/>
          </p:cNvPicPr>
          <p:nvPr/>
        </p:nvPicPr>
        <p:blipFill>
          <a:blip r:embed="rId5" cstate="print"/>
          <a:srcRect/>
          <a:stretch>
            <a:fillRect/>
          </a:stretch>
        </p:blipFill>
        <p:spPr bwMode="auto">
          <a:xfrm>
            <a:off x="3059113" y="765175"/>
            <a:ext cx="2870200" cy="2879725"/>
          </a:xfrm>
          <a:prstGeom prst="rect">
            <a:avLst/>
          </a:prstGeom>
          <a:noFill/>
          <a:ln w="9525">
            <a:noFill/>
            <a:miter lim="800000"/>
            <a:headEnd/>
            <a:tailEnd/>
          </a:ln>
        </p:spPr>
      </p:pic>
      <p:pic>
        <p:nvPicPr>
          <p:cNvPr id="15367" name="图片 18"/>
          <p:cNvPicPr>
            <a:picLocks noChangeAspect="1" noChangeArrowheads="1"/>
          </p:cNvPicPr>
          <p:nvPr/>
        </p:nvPicPr>
        <p:blipFill>
          <a:blip r:embed="rId6" cstate="print"/>
          <a:srcRect/>
          <a:stretch>
            <a:fillRect/>
          </a:stretch>
        </p:blipFill>
        <p:spPr bwMode="auto">
          <a:xfrm>
            <a:off x="5651500" y="404813"/>
            <a:ext cx="3816350" cy="3600450"/>
          </a:xfrm>
          <a:prstGeom prst="rect">
            <a:avLst/>
          </a:prstGeom>
          <a:noFill/>
          <a:ln w="9525">
            <a:noFill/>
            <a:miter lim="800000"/>
            <a:headEnd/>
            <a:tailEnd/>
          </a:ln>
        </p:spPr>
      </p:pic>
      <p:pic>
        <p:nvPicPr>
          <p:cNvPr id="15368" name="Picture 11"/>
          <p:cNvPicPr>
            <a:picLocks noChangeAspect="1" noChangeArrowheads="1"/>
          </p:cNvPicPr>
          <p:nvPr/>
        </p:nvPicPr>
        <p:blipFill>
          <a:blip r:embed="rId7" cstate="print"/>
          <a:srcRect/>
          <a:stretch>
            <a:fillRect/>
          </a:stretch>
        </p:blipFill>
        <p:spPr bwMode="auto">
          <a:xfrm>
            <a:off x="5783263" y="4076700"/>
            <a:ext cx="3360737" cy="252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r>
              <a:rPr lang="zh-CN" altLang="en-US" dirty="0" smtClean="0">
                <a:solidFill>
                  <a:schemeClr val="tx2">
                    <a:satMod val="130000"/>
                  </a:schemeClr>
                </a:solidFill>
              </a:rPr>
              <a:t>非径向的不均匀性</a:t>
            </a:r>
            <a:endParaRPr lang="zh-CN" altLang="en-US" dirty="0">
              <a:solidFill>
                <a:schemeClr val="tx2">
                  <a:satMod val="130000"/>
                </a:schemeClr>
              </a:solidFill>
            </a:endParaRPr>
          </a:p>
        </p:txBody>
      </p:sp>
      <p:pic>
        <p:nvPicPr>
          <p:cNvPr id="16387" name="Picture 2"/>
          <p:cNvPicPr>
            <a:picLocks noGrp="1" noChangeAspect="1" noChangeArrowheads="1"/>
          </p:cNvPicPr>
          <p:nvPr>
            <p:ph idx="1"/>
          </p:nvPr>
        </p:nvPicPr>
        <p:blipFill>
          <a:blip r:embed="rId2" cstate="print"/>
          <a:srcRect/>
          <a:stretch>
            <a:fillRect/>
          </a:stretch>
        </p:blipFill>
        <p:spPr>
          <a:xfrm>
            <a:off x="1187450" y="1244600"/>
            <a:ext cx="7499350" cy="2400300"/>
          </a:xfrm>
        </p:spPr>
      </p:pic>
      <p:pic>
        <p:nvPicPr>
          <p:cNvPr id="16388" name="Picture 3"/>
          <p:cNvPicPr>
            <a:picLocks noChangeAspect="1" noChangeArrowheads="1"/>
          </p:cNvPicPr>
          <p:nvPr/>
        </p:nvPicPr>
        <p:blipFill>
          <a:blip r:embed="rId3" cstate="print"/>
          <a:srcRect/>
          <a:stretch>
            <a:fillRect/>
          </a:stretch>
        </p:blipFill>
        <p:spPr bwMode="auto">
          <a:xfrm>
            <a:off x="1187450" y="3644900"/>
            <a:ext cx="2376488" cy="2376488"/>
          </a:xfrm>
          <a:prstGeom prst="rect">
            <a:avLst/>
          </a:prstGeom>
          <a:noFill/>
          <a:ln w="9525">
            <a:noFill/>
            <a:miter lim="800000"/>
            <a:headEnd/>
            <a:tailEnd/>
          </a:ln>
        </p:spPr>
      </p:pic>
      <p:pic>
        <p:nvPicPr>
          <p:cNvPr id="16389" name="Picture 4"/>
          <p:cNvPicPr>
            <a:picLocks noChangeAspect="1" noChangeArrowheads="1"/>
          </p:cNvPicPr>
          <p:nvPr/>
        </p:nvPicPr>
        <p:blipFill>
          <a:blip r:embed="rId4" cstate="print"/>
          <a:srcRect/>
          <a:stretch>
            <a:fillRect/>
          </a:stretch>
        </p:blipFill>
        <p:spPr bwMode="auto">
          <a:xfrm>
            <a:off x="3779838" y="3644900"/>
            <a:ext cx="2401887" cy="2376488"/>
          </a:xfrm>
          <a:prstGeom prst="rect">
            <a:avLst/>
          </a:prstGeom>
          <a:noFill/>
          <a:ln w="9525">
            <a:noFill/>
            <a:miter lim="800000"/>
            <a:headEnd/>
            <a:tailEnd/>
          </a:ln>
        </p:spPr>
      </p:pic>
      <p:pic>
        <p:nvPicPr>
          <p:cNvPr id="16390" name="Picture 5"/>
          <p:cNvPicPr>
            <a:picLocks noChangeAspect="1" noChangeArrowheads="1"/>
          </p:cNvPicPr>
          <p:nvPr/>
        </p:nvPicPr>
        <p:blipFill>
          <a:blip r:embed="rId5" cstate="print"/>
          <a:srcRect/>
          <a:stretch>
            <a:fillRect/>
          </a:stretch>
        </p:blipFill>
        <p:spPr bwMode="auto">
          <a:xfrm>
            <a:off x="6372225" y="3644900"/>
            <a:ext cx="2328863"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endParaRPr lang="zh-CN" altLang="en-US">
              <a:solidFill>
                <a:schemeClr val="tx2">
                  <a:satMod val="130000"/>
                </a:schemeClr>
              </a:solidFill>
            </a:endParaRPr>
          </a:p>
        </p:txBody>
      </p:sp>
      <p:pic>
        <p:nvPicPr>
          <p:cNvPr id="17411" name="Picture 2"/>
          <p:cNvPicPr>
            <a:picLocks noGrp="1" noChangeAspect="1" noChangeArrowheads="1"/>
          </p:cNvPicPr>
          <p:nvPr>
            <p:ph idx="1"/>
          </p:nvPr>
        </p:nvPicPr>
        <p:blipFill>
          <a:blip r:embed="rId2" cstate="print"/>
          <a:srcRect/>
          <a:stretch>
            <a:fillRect/>
          </a:stretch>
        </p:blipFill>
        <p:spPr>
          <a:xfrm>
            <a:off x="1476375" y="117475"/>
            <a:ext cx="5992813" cy="6624638"/>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spcAft>
                <a:spcPts val="0"/>
              </a:spcAft>
              <a:defRPr/>
            </a:pPr>
            <a:endParaRPr lang="zh-CN" altLang="en-US">
              <a:solidFill>
                <a:schemeClr val="tx2">
                  <a:satMod val="130000"/>
                </a:schemeClr>
              </a:solidFill>
            </a:endParaRPr>
          </a:p>
        </p:txBody>
      </p:sp>
      <p:pic>
        <p:nvPicPr>
          <p:cNvPr id="23555" name="Picture 2"/>
          <p:cNvPicPr>
            <a:picLocks noGrp="1" noChangeAspect="1" noChangeArrowheads="1"/>
          </p:cNvPicPr>
          <p:nvPr>
            <p:ph idx="1"/>
          </p:nvPr>
        </p:nvPicPr>
        <p:blipFill>
          <a:blip r:embed="rId2" cstate="print"/>
          <a:srcRect/>
          <a:stretch>
            <a:fillRect/>
          </a:stretch>
        </p:blipFill>
        <p:spPr>
          <a:xfrm>
            <a:off x="1116013" y="188913"/>
            <a:ext cx="7343775" cy="6753225"/>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35100" y="274638"/>
            <a:ext cx="7499350" cy="922337"/>
          </a:xfrm>
        </p:spPr>
        <p:txBody>
          <a:bodyPr/>
          <a:lstStyle/>
          <a:p>
            <a:pPr fontAlgn="auto">
              <a:spcAft>
                <a:spcPts val="0"/>
              </a:spcAft>
              <a:defRPr/>
            </a:pPr>
            <a:r>
              <a:rPr lang="zh-CN" altLang="en-US" dirty="0" smtClean="0">
                <a:solidFill>
                  <a:schemeClr val="tx2">
                    <a:satMod val="130000"/>
                  </a:schemeClr>
                </a:solidFill>
              </a:rPr>
              <a:t>全日面像的分级</a:t>
            </a:r>
            <a:endParaRPr lang="zh-CN" altLang="en-US" dirty="0">
              <a:solidFill>
                <a:schemeClr val="tx2">
                  <a:satMod val="130000"/>
                </a:schemeClr>
              </a:solidFill>
            </a:endParaRPr>
          </a:p>
        </p:txBody>
      </p:sp>
      <p:sp>
        <p:nvSpPr>
          <p:cNvPr id="24579" name="内容占位符 2"/>
          <p:cNvSpPr>
            <a:spLocks noGrp="1"/>
          </p:cNvSpPr>
          <p:nvPr>
            <p:ph idx="1"/>
          </p:nvPr>
        </p:nvSpPr>
        <p:spPr/>
        <p:txBody>
          <a:bodyPr/>
          <a:lstStyle/>
          <a:p>
            <a:endParaRPr lang="zh-CN" altLang="en-US" smtClean="0"/>
          </a:p>
        </p:txBody>
      </p:sp>
      <p:pic>
        <p:nvPicPr>
          <p:cNvPr id="24580" name="内容占位符 8" descr="1_0_20130101102754Uh.fits.fits.png"/>
          <p:cNvPicPr>
            <a:picLocks noChangeAspect="1"/>
          </p:cNvPicPr>
          <p:nvPr/>
        </p:nvPicPr>
        <p:blipFill>
          <a:blip r:embed="rId2" cstate="print"/>
          <a:srcRect/>
          <a:stretch>
            <a:fillRect/>
          </a:stretch>
        </p:blipFill>
        <p:spPr bwMode="auto">
          <a:xfrm>
            <a:off x="6300788" y="1268413"/>
            <a:ext cx="1439862" cy="1439862"/>
          </a:xfrm>
          <a:prstGeom prst="rect">
            <a:avLst/>
          </a:prstGeom>
          <a:noFill/>
          <a:ln w="9525">
            <a:noFill/>
            <a:miter lim="800000"/>
            <a:headEnd/>
            <a:tailEnd/>
          </a:ln>
        </p:spPr>
      </p:pic>
      <p:pic>
        <p:nvPicPr>
          <p:cNvPr id="24581" name="图片 4" descr="1_0_20130101172414Th.fits.fits.png"/>
          <p:cNvPicPr>
            <a:picLocks noChangeAspect="1"/>
          </p:cNvPicPr>
          <p:nvPr/>
        </p:nvPicPr>
        <p:blipFill>
          <a:blip r:embed="rId3" cstate="print"/>
          <a:srcRect/>
          <a:stretch>
            <a:fillRect/>
          </a:stretch>
        </p:blipFill>
        <p:spPr bwMode="auto">
          <a:xfrm>
            <a:off x="4859338" y="1268413"/>
            <a:ext cx="1441450" cy="1439862"/>
          </a:xfrm>
          <a:prstGeom prst="rect">
            <a:avLst/>
          </a:prstGeom>
          <a:noFill/>
          <a:ln w="9525">
            <a:noFill/>
            <a:miter lim="800000"/>
            <a:headEnd/>
            <a:tailEnd/>
          </a:ln>
        </p:spPr>
      </p:pic>
      <p:pic>
        <p:nvPicPr>
          <p:cNvPr id="24582" name="图片 5" descr="1_0_20130105105334Ch.fits.png"/>
          <p:cNvPicPr>
            <a:picLocks noChangeAspect="1"/>
          </p:cNvPicPr>
          <p:nvPr/>
        </p:nvPicPr>
        <p:blipFill>
          <a:blip r:embed="rId4" cstate="print"/>
          <a:srcRect/>
          <a:stretch>
            <a:fillRect/>
          </a:stretch>
        </p:blipFill>
        <p:spPr bwMode="auto">
          <a:xfrm>
            <a:off x="3419475" y="1268413"/>
            <a:ext cx="1439863" cy="1439862"/>
          </a:xfrm>
          <a:prstGeom prst="rect">
            <a:avLst/>
          </a:prstGeom>
          <a:noFill/>
          <a:ln w="9525">
            <a:noFill/>
            <a:miter lim="800000"/>
            <a:headEnd/>
            <a:tailEnd/>
          </a:ln>
        </p:spPr>
      </p:pic>
      <p:pic>
        <p:nvPicPr>
          <p:cNvPr id="24583" name="图片 6" descr="1_0_20130105105434Ch.fits.png"/>
          <p:cNvPicPr>
            <a:picLocks noChangeAspect="1"/>
          </p:cNvPicPr>
          <p:nvPr/>
        </p:nvPicPr>
        <p:blipFill>
          <a:blip r:embed="rId5" cstate="print"/>
          <a:srcRect/>
          <a:stretch>
            <a:fillRect/>
          </a:stretch>
        </p:blipFill>
        <p:spPr bwMode="auto">
          <a:xfrm>
            <a:off x="1979613" y="1268413"/>
            <a:ext cx="1439862" cy="1439862"/>
          </a:xfrm>
          <a:prstGeom prst="rect">
            <a:avLst/>
          </a:prstGeom>
          <a:noFill/>
          <a:ln w="9525">
            <a:noFill/>
            <a:miter lim="800000"/>
            <a:headEnd/>
            <a:tailEnd/>
          </a:ln>
        </p:spPr>
      </p:pic>
      <p:pic>
        <p:nvPicPr>
          <p:cNvPr id="24584" name="图片 7" descr="1_0_20130105110334Ch.fits.png"/>
          <p:cNvPicPr>
            <a:picLocks noChangeAspect="1"/>
          </p:cNvPicPr>
          <p:nvPr/>
        </p:nvPicPr>
        <p:blipFill>
          <a:blip r:embed="rId6" cstate="print"/>
          <a:srcRect/>
          <a:stretch>
            <a:fillRect/>
          </a:stretch>
        </p:blipFill>
        <p:spPr bwMode="auto">
          <a:xfrm>
            <a:off x="576263" y="1268413"/>
            <a:ext cx="1439862" cy="1439862"/>
          </a:xfrm>
          <a:prstGeom prst="rect">
            <a:avLst/>
          </a:prstGeom>
          <a:noFill/>
          <a:ln w="9525">
            <a:noFill/>
            <a:miter lim="800000"/>
            <a:headEnd/>
            <a:tailEnd/>
          </a:ln>
        </p:spPr>
      </p:pic>
      <p:pic>
        <p:nvPicPr>
          <p:cNvPr id="24585" name="图片 8" descr="2_0.6815_20130101225254Bh.fits.fits.png"/>
          <p:cNvPicPr>
            <a:picLocks noChangeAspect="1"/>
          </p:cNvPicPr>
          <p:nvPr/>
        </p:nvPicPr>
        <p:blipFill>
          <a:blip r:embed="rId7" cstate="print"/>
          <a:srcRect/>
          <a:stretch>
            <a:fillRect/>
          </a:stretch>
        </p:blipFill>
        <p:spPr bwMode="auto">
          <a:xfrm>
            <a:off x="4860925" y="2636838"/>
            <a:ext cx="1439863" cy="1439862"/>
          </a:xfrm>
          <a:prstGeom prst="rect">
            <a:avLst/>
          </a:prstGeom>
          <a:noFill/>
          <a:ln w="9525">
            <a:noFill/>
            <a:miter lim="800000"/>
            <a:headEnd/>
            <a:tailEnd/>
          </a:ln>
        </p:spPr>
      </p:pic>
      <p:pic>
        <p:nvPicPr>
          <p:cNvPr id="24586" name="图片 9" descr="2_0.7884_20130101010534Lh.fits.fits.png"/>
          <p:cNvPicPr>
            <a:picLocks noChangeAspect="1"/>
          </p:cNvPicPr>
          <p:nvPr/>
        </p:nvPicPr>
        <p:blipFill>
          <a:blip r:embed="rId8" cstate="print"/>
          <a:srcRect/>
          <a:stretch>
            <a:fillRect/>
          </a:stretch>
        </p:blipFill>
        <p:spPr bwMode="auto">
          <a:xfrm>
            <a:off x="1979613" y="2636838"/>
            <a:ext cx="1439862" cy="1439862"/>
          </a:xfrm>
          <a:prstGeom prst="rect">
            <a:avLst/>
          </a:prstGeom>
          <a:noFill/>
          <a:ln w="9525">
            <a:noFill/>
            <a:miter lim="800000"/>
            <a:headEnd/>
            <a:tailEnd/>
          </a:ln>
        </p:spPr>
      </p:pic>
      <p:pic>
        <p:nvPicPr>
          <p:cNvPr id="24587" name="图片 10" descr="2_0.26892_20130101031534Lh.fits.fits.png"/>
          <p:cNvPicPr>
            <a:picLocks noChangeAspect="1"/>
          </p:cNvPicPr>
          <p:nvPr/>
        </p:nvPicPr>
        <p:blipFill>
          <a:blip r:embed="rId9" cstate="print"/>
          <a:srcRect/>
          <a:stretch>
            <a:fillRect/>
          </a:stretch>
        </p:blipFill>
        <p:spPr bwMode="auto">
          <a:xfrm>
            <a:off x="3419475" y="2636838"/>
            <a:ext cx="1439863" cy="1439862"/>
          </a:xfrm>
          <a:prstGeom prst="rect">
            <a:avLst/>
          </a:prstGeom>
          <a:noFill/>
          <a:ln w="9525">
            <a:noFill/>
            <a:miter lim="800000"/>
            <a:headEnd/>
            <a:tailEnd/>
          </a:ln>
        </p:spPr>
      </p:pic>
      <p:pic>
        <p:nvPicPr>
          <p:cNvPr id="24588" name="图片 11" descr="2_-0.47865_20130101035034Lh.fits.fits.png"/>
          <p:cNvPicPr>
            <a:picLocks noChangeAspect="1"/>
          </p:cNvPicPr>
          <p:nvPr/>
        </p:nvPicPr>
        <p:blipFill>
          <a:blip r:embed="rId10" cstate="print"/>
          <a:srcRect/>
          <a:stretch>
            <a:fillRect/>
          </a:stretch>
        </p:blipFill>
        <p:spPr bwMode="auto">
          <a:xfrm>
            <a:off x="6300788" y="2636838"/>
            <a:ext cx="1439862" cy="1439862"/>
          </a:xfrm>
          <a:prstGeom prst="rect">
            <a:avLst/>
          </a:prstGeom>
          <a:noFill/>
          <a:ln w="9525">
            <a:noFill/>
            <a:miter lim="800000"/>
            <a:headEnd/>
            <a:tailEnd/>
          </a:ln>
        </p:spPr>
      </p:pic>
      <p:pic>
        <p:nvPicPr>
          <p:cNvPr id="24589" name="图片 12" descr="2_0.56828_20130101225954Bh.fits.fits.png"/>
          <p:cNvPicPr>
            <a:picLocks noChangeAspect="1"/>
          </p:cNvPicPr>
          <p:nvPr/>
        </p:nvPicPr>
        <p:blipFill>
          <a:blip r:embed="rId11" cstate="print"/>
          <a:srcRect/>
          <a:stretch>
            <a:fillRect/>
          </a:stretch>
        </p:blipFill>
        <p:spPr bwMode="auto">
          <a:xfrm>
            <a:off x="576263" y="2636838"/>
            <a:ext cx="1439862" cy="1439862"/>
          </a:xfrm>
          <a:prstGeom prst="rect">
            <a:avLst/>
          </a:prstGeom>
          <a:noFill/>
          <a:ln w="9525">
            <a:noFill/>
            <a:miter lim="800000"/>
            <a:headEnd/>
            <a:tailEnd/>
          </a:ln>
        </p:spPr>
      </p:pic>
      <p:pic>
        <p:nvPicPr>
          <p:cNvPr id="24590" name="图片 13" descr="5_0.99874_20130103133714Th.fits.png"/>
          <p:cNvPicPr>
            <a:picLocks noChangeAspect="1"/>
          </p:cNvPicPr>
          <p:nvPr/>
        </p:nvPicPr>
        <p:blipFill>
          <a:blip r:embed="rId12" cstate="print"/>
          <a:srcRect/>
          <a:stretch>
            <a:fillRect/>
          </a:stretch>
        </p:blipFill>
        <p:spPr bwMode="auto">
          <a:xfrm>
            <a:off x="6300788" y="5445125"/>
            <a:ext cx="1439862" cy="1439863"/>
          </a:xfrm>
          <a:prstGeom prst="rect">
            <a:avLst/>
          </a:prstGeom>
          <a:noFill/>
          <a:ln w="9525">
            <a:noFill/>
            <a:miter lim="800000"/>
            <a:headEnd/>
            <a:tailEnd/>
          </a:ln>
        </p:spPr>
      </p:pic>
      <p:pic>
        <p:nvPicPr>
          <p:cNvPr id="24591" name="图片 14" descr="5_0.99884_20130102162414Th.fits.png"/>
          <p:cNvPicPr>
            <a:picLocks noChangeAspect="1"/>
          </p:cNvPicPr>
          <p:nvPr/>
        </p:nvPicPr>
        <p:blipFill>
          <a:blip r:embed="rId13" cstate="print"/>
          <a:srcRect/>
          <a:stretch>
            <a:fillRect/>
          </a:stretch>
        </p:blipFill>
        <p:spPr bwMode="auto">
          <a:xfrm>
            <a:off x="4859338" y="5445125"/>
            <a:ext cx="1441450" cy="1439863"/>
          </a:xfrm>
          <a:prstGeom prst="rect">
            <a:avLst/>
          </a:prstGeom>
          <a:noFill/>
          <a:ln w="9525">
            <a:noFill/>
            <a:miter lim="800000"/>
            <a:headEnd/>
            <a:tailEnd/>
          </a:ln>
        </p:spPr>
      </p:pic>
      <p:pic>
        <p:nvPicPr>
          <p:cNvPr id="24592" name="图片 15" descr="5_0.99893_20130103135214Th.fits.png"/>
          <p:cNvPicPr>
            <a:picLocks noChangeAspect="1"/>
          </p:cNvPicPr>
          <p:nvPr/>
        </p:nvPicPr>
        <p:blipFill>
          <a:blip r:embed="rId14" cstate="print"/>
          <a:srcRect/>
          <a:stretch>
            <a:fillRect/>
          </a:stretch>
        </p:blipFill>
        <p:spPr bwMode="auto">
          <a:xfrm>
            <a:off x="3419475" y="5445125"/>
            <a:ext cx="1439863" cy="1439863"/>
          </a:xfrm>
          <a:prstGeom prst="rect">
            <a:avLst/>
          </a:prstGeom>
          <a:noFill/>
          <a:ln w="9525">
            <a:noFill/>
            <a:miter lim="800000"/>
            <a:headEnd/>
            <a:tailEnd/>
          </a:ln>
        </p:spPr>
      </p:pic>
      <p:pic>
        <p:nvPicPr>
          <p:cNvPr id="24593" name="图片 16" descr="5_0.99896_20130103135414Th.fits.png"/>
          <p:cNvPicPr>
            <a:picLocks noChangeAspect="1"/>
          </p:cNvPicPr>
          <p:nvPr/>
        </p:nvPicPr>
        <p:blipFill>
          <a:blip r:embed="rId15" cstate="print"/>
          <a:srcRect/>
          <a:stretch>
            <a:fillRect/>
          </a:stretch>
        </p:blipFill>
        <p:spPr bwMode="auto">
          <a:xfrm>
            <a:off x="1979613" y="5445125"/>
            <a:ext cx="1439862" cy="1439863"/>
          </a:xfrm>
          <a:prstGeom prst="rect">
            <a:avLst/>
          </a:prstGeom>
          <a:noFill/>
          <a:ln w="9525">
            <a:noFill/>
            <a:miter lim="800000"/>
            <a:headEnd/>
            <a:tailEnd/>
          </a:ln>
        </p:spPr>
      </p:pic>
      <p:pic>
        <p:nvPicPr>
          <p:cNvPr id="24594" name="图片 17" descr="5_0.99908_20130103135514Th.fits.png"/>
          <p:cNvPicPr>
            <a:picLocks noChangeAspect="1"/>
          </p:cNvPicPr>
          <p:nvPr/>
        </p:nvPicPr>
        <p:blipFill>
          <a:blip r:embed="rId16" cstate="print"/>
          <a:srcRect/>
          <a:stretch>
            <a:fillRect/>
          </a:stretch>
        </p:blipFill>
        <p:spPr bwMode="auto">
          <a:xfrm>
            <a:off x="576263" y="5445125"/>
            <a:ext cx="1439862" cy="1439863"/>
          </a:xfrm>
          <a:prstGeom prst="rect">
            <a:avLst/>
          </a:prstGeom>
          <a:noFill/>
          <a:ln w="9525">
            <a:noFill/>
            <a:miter lim="800000"/>
            <a:headEnd/>
            <a:tailEnd/>
          </a:ln>
        </p:spPr>
      </p:pic>
      <p:pic>
        <p:nvPicPr>
          <p:cNvPr id="24595" name="图片 18" descr="4_0.97801_20130104115314Th.fits.png"/>
          <p:cNvPicPr>
            <a:picLocks noChangeAspect="1"/>
          </p:cNvPicPr>
          <p:nvPr/>
        </p:nvPicPr>
        <p:blipFill>
          <a:blip r:embed="rId17" cstate="print"/>
          <a:srcRect/>
          <a:stretch>
            <a:fillRect/>
          </a:stretch>
        </p:blipFill>
        <p:spPr bwMode="auto">
          <a:xfrm>
            <a:off x="576263" y="4005263"/>
            <a:ext cx="1439862" cy="1439862"/>
          </a:xfrm>
          <a:prstGeom prst="rect">
            <a:avLst/>
          </a:prstGeom>
          <a:noFill/>
          <a:ln w="9525">
            <a:noFill/>
            <a:miter lim="800000"/>
            <a:headEnd/>
            <a:tailEnd/>
          </a:ln>
        </p:spPr>
      </p:pic>
      <p:pic>
        <p:nvPicPr>
          <p:cNvPr id="24596" name="图片 19" descr="4_0.97974_20130105233454Bh.fits.png"/>
          <p:cNvPicPr>
            <a:picLocks noChangeAspect="1"/>
          </p:cNvPicPr>
          <p:nvPr/>
        </p:nvPicPr>
        <p:blipFill>
          <a:blip r:embed="rId18" cstate="print"/>
          <a:srcRect/>
          <a:stretch>
            <a:fillRect/>
          </a:stretch>
        </p:blipFill>
        <p:spPr bwMode="auto">
          <a:xfrm>
            <a:off x="4859338" y="4005263"/>
            <a:ext cx="1441450" cy="1439862"/>
          </a:xfrm>
          <a:prstGeom prst="rect">
            <a:avLst/>
          </a:prstGeom>
          <a:noFill/>
          <a:ln w="9525">
            <a:noFill/>
            <a:miter lim="800000"/>
            <a:headEnd/>
            <a:tailEnd/>
          </a:ln>
        </p:spPr>
      </p:pic>
      <p:pic>
        <p:nvPicPr>
          <p:cNvPr id="24597" name="图片 20" descr="5_0.9902_20130105234954Bh.fits.png"/>
          <p:cNvPicPr>
            <a:picLocks noChangeAspect="1"/>
          </p:cNvPicPr>
          <p:nvPr/>
        </p:nvPicPr>
        <p:blipFill>
          <a:blip r:embed="rId19" cstate="print"/>
          <a:srcRect/>
          <a:stretch>
            <a:fillRect/>
          </a:stretch>
        </p:blipFill>
        <p:spPr bwMode="auto">
          <a:xfrm>
            <a:off x="3419475" y="4005263"/>
            <a:ext cx="1439863" cy="1439862"/>
          </a:xfrm>
          <a:prstGeom prst="rect">
            <a:avLst/>
          </a:prstGeom>
          <a:noFill/>
          <a:ln w="9525">
            <a:noFill/>
            <a:miter lim="800000"/>
            <a:headEnd/>
            <a:tailEnd/>
          </a:ln>
        </p:spPr>
      </p:pic>
      <p:pic>
        <p:nvPicPr>
          <p:cNvPr id="24598" name="图片 21" descr="4_0.97098_20130103134314Th.fits.png"/>
          <p:cNvPicPr>
            <a:picLocks noChangeAspect="1"/>
          </p:cNvPicPr>
          <p:nvPr/>
        </p:nvPicPr>
        <p:blipFill>
          <a:blip r:embed="rId20" cstate="print"/>
          <a:srcRect/>
          <a:stretch>
            <a:fillRect/>
          </a:stretch>
        </p:blipFill>
        <p:spPr bwMode="auto">
          <a:xfrm>
            <a:off x="6300788" y="4005263"/>
            <a:ext cx="1439862" cy="1439862"/>
          </a:xfrm>
          <a:prstGeom prst="rect">
            <a:avLst/>
          </a:prstGeom>
          <a:noFill/>
          <a:ln w="9525">
            <a:noFill/>
            <a:miter lim="800000"/>
            <a:headEnd/>
            <a:tailEnd/>
          </a:ln>
        </p:spPr>
      </p:pic>
      <p:pic>
        <p:nvPicPr>
          <p:cNvPr id="24599" name="图片 22" descr="4_0.97501_20130101221154Bh.fits.fits.png"/>
          <p:cNvPicPr>
            <a:picLocks noChangeAspect="1"/>
          </p:cNvPicPr>
          <p:nvPr/>
        </p:nvPicPr>
        <p:blipFill>
          <a:blip r:embed="rId21" cstate="print"/>
          <a:srcRect/>
          <a:stretch>
            <a:fillRect/>
          </a:stretch>
        </p:blipFill>
        <p:spPr bwMode="auto">
          <a:xfrm>
            <a:off x="1979613" y="4005263"/>
            <a:ext cx="1439862" cy="1439862"/>
          </a:xfrm>
          <a:prstGeom prst="rect">
            <a:avLst/>
          </a:prstGeom>
          <a:noFill/>
          <a:ln w="9525">
            <a:noFill/>
            <a:miter lim="800000"/>
            <a:headEnd/>
            <a:tailEnd/>
          </a:ln>
        </p:spPr>
      </p:pic>
      <p:pic>
        <p:nvPicPr>
          <p:cNvPr id="24600" name="图片 23" descr="1_0_20130105112034Ch.fits.png"/>
          <p:cNvPicPr>
            <a:picLocks noChangeAspect="1"/>
          </p:cNvPicPr>
          <p:nvPr/>
        </p:nvPicPr>
        <p:blipFill>
          <a:blip r:embed="rId22" cstate="print"/>
          <a:srcRect/>
          <a:stretch>
            <a:fillRect/>
          </a:stretch>
        </p:blipFill>
        <p:spPr bwMode="auto">
          <a:xfrm>
            <a:off x="7740650" y="1268413"/>
            <a:ext cx="1439863" cy="1439862"/>
          </a:xfrm>
          <a:prstGeom prst="rect">
            <a:avLst/>
          </a:prstGeom>
          <a:noFill/>
          <a:ln w="9525">
            <a:noFill/>
            <a:miter lim="800000"/>
            <a:headEnd/>
            <a:tailEnd/>
          </a:ln>
        </p:spPr>
      </p:pic>
      <p:pic>
        <p:nvPicPr>
          <p:cNvPr id="24601" name="图片 24" descr="2_0.63943_20130101101034Lh.fits.fits.png"/>
          <p:cNvPicPr>
            <a:picLocks noChangeAspect="1"/>
          </p:cNvPicPr>
          <p:nvPr/>
        </p:nvPicPr>
        <p:blipFill>
          <a:blip r:embed="rId23" cstate="print"/>
          <a:srcRect/>
          <a:stretch>
            <a:fillRect/>
          </a:stretch>
        </p:blipFill>
        <p:spPr bwMode="auto">
          <a:xfrm>
            <a:off x="7740650" y="2636838"/>
            <a:ext cx="1439863" cy="1439862"/>
          </a:xfrm>
          <a:prstGeom prst="rect">
            <a:avLst/>
          </a:prstGeom>
          <a:noFill/>
          <a:ln w="9525">
            <a:noFill/>
            <a:miter lim="800000"/>
            <a:headEnd/>
            <a:tailEnd/>
          </a:ln>
        </p:spPr>
      </p:pic>
      <p:pic>
        <p:nvPicPr>
          <p:cNvPr id="24602" name="图片 25" descr="4_0.97008_20130201005714Mh.fits.png"/>
          <p:cNvPicPr>
            <a:picLocks noChangeAspect="1"/>
          </p:cNvPicPr>
          <p:nvPr/>
        </p:nvPicPr>
        <p:blipFill>
          <a:blip r:embed="rId24" cstate="print"/>
          <a:srcRect/>
          <a:stretch>
            <a:fillRect/>
          </a:stretch>
        </p:blipFill>
        <p:spPr bwMode="auto">
          <a:xfrm>
            <a:off x="7740650" y="4005263"/>
            <a:ext cx="1439863" cy="1439862"/>
          </a:xfrm>
          <a:prstGeom prst="rect">
            <a:avLst/>
          </a:prstGeom>
          <a:noFill/>
          <a:ln w="9525">
            <a:noFill/>
            <a:miter lim="800000"/>
            <a:headEnd/>
            <a:tailEnd/>
          </a:ln>
        </p:spPr>
      </p:pic>
      <p:pic>
        <p:nvPicPr>
          <p:cNvPr id="24603" name="图片 26" descr="5_0.99779_20130104115014Th.fits.png"/>
          <p:cNvPicPr>
            <a:picLocks noChangeAspect="1"/>
          </p:cNvPicPr>
          <p:nvPr/>
        </p:nvPicPr>
        <p:blipFill>
          <a:blip r:embed="rId25" cstate="print"/>
          <a:srcRect/>
          <a:stretch>
            <a:fillRect/>
          </a:stretch>
        </p:blipFill>
        <p:spPr bwMode="auto">
          <a:xfrm>
            <a:off x="7740650" y="5445125"/>
            <a:ext cx="1439863" cy="1439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除云效果</a:t>
            </a:r>
            <a:endParaRPr lang="zh-CN" altLang="en-US" dirty="0"/>
          </a:p>
        </p:txBody>
      </p:sp>
      <p:pic>
        <p:nvPicPr>
          <p:cNvPr id="4" name="cloudremoving-191717.mp4">
            <a:hlinkClick r:id="" action="ppaction://media"/>
          </p:cNvPr>
          <p:cNvPicPr>
            <a:picLocks noGrp="1" noRot="1" noChangeAspect="1"/>
          </p:cNvPicPr>
          <p:nvPr>
            <p:ph idx="1"/>
            <a:videoFile r:link="rId1"/>
          </p:nvPr>
        </p:nvPicPr>
        <p:blipFill>
          <a:blip r:embed="rId3" cstate="print"/>
          <a:stretch>
            <a:fillRect/>
          </a:stretch>
        </p:blipFill>
        <p:spPr>
          <a:xfrm>
            <a:off x="0" y="1700808"/>
            <a:ext cx="9144000" cy="46027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光球亮点的演化跟踪</a:t>
            </a:r>
            <a:endParaRPr lang="zh-CN" altLang="en-US" dirty="0"/>
          </a:p>
        </p:txBody>
      </p:sp>
      <p:sp>
        <p:nvSpPr>
          <p:cNvPr id="3" name="内容占位符 2"/>
          <p:cNvSpPr>
            <a:spLocks noGrp="1"/>
          </p:cNvSpPr>
          <p:nvPr>
            <p:ph idx="1"/>
          </p:nvPr>
        </p:nvSpPr>
        <p:spPr/>
        <p:txBody>
          <a:bodyPr>
            <a:normAutofit/>
          </a:bodyPr>
          <a:lstStyle/>
          <a:p>
            <a:r>
              <a:rPr lang="en-US" altLang="zh-CN" dirty="0" err="1" smtClean="0"/>
              <a:t>Hinode</a:t>
            </a:r>
            <a:r>
              <a:rPr lang="en-US" altLang="zh-CN" dirty="0"/>
              <a:t>/</a:t>
            </a:r>
            <a:r>
              <a:rPr lang="en-US" altLang="zh-CN" dirty="0" smtClean="0"/>
              <a:t>SOT </a:t>
            </a:r>
          </a:p>
          <a:p>
            <a:r>
              <a:rPr lang="en-US" altLang="zh-CN" dirty="0" smtClean="0"/>
              <a:t>G-band </a:t>
            </a:r>
          </a:p>
          <a:p>
            <a:r>
              <a:rPr lang="en-US" altLang="zh-CN" dirty="0" smtClean="0"/>
              <a:t>18:19 </a:t>
            </a:r>
            <a:r>
              <a:rPr lang="en-US" altLang="zh-CN" dirty="0"/>
              <a:t>UT </a:t>
            </a:r>
            <a:r>
              <a:rPr lang="en-US" altLang="zh-CN" dirty="0" smtClean="0"/>
              <a:t>--- 20:40 UT, 2007 </a:t>
            </a:r>
            <a:r>
              <a:rPr lang="en-US" altLang="zh-CN" dirty="0"/>
              <a:t>February </a:t>
            </a:r>
            <a:r>
              <a:rPr lang="en-US" altLang="zh-CN" dirty="0" smtClean="0"/>
              <a:t>19</a:t>
            </a:r>
          </a:p>
          <a:p>
            <a:r>
              <a:rPr lang="zh-CN" altLang="en-US" dirty="0"/>
              <a:t>宁静</a:t>
            </a:r>
            <a:r>
              <a:rPr lang="zh-CN" altLang="en-US" dirty="0" smtClean="0"/>
              <a:t>区，日面中心</a:t>
            </a:r>
            <a:endParaRPr lang="en-US" altLang="zh-CN" dirty="0" smtClean="0"/>
          </a:p>
          <a:p>
            <a:r>
              <a:rPr lang="zh-CN" altLang="en-US" dirty="0"/>
              <a:t>像</a:t>
            </a:r>
            <a:r>
              <a:rPr lang="zh-CN" altLang="en-US" dirty="0" smtClean="0"/>
              <a:t>元分辨率：</a:t>
            </a:r>
            <a:r>
              <a:rPr lang="en-US" altLang="zh-CN" dirty="0" smtClean="0"/>
              <a:t> 0.054’’</a:t>
            </a:r>
          </a:p>
          <a:p>
            <a:r>
              <a:rPr lang="zh-CN" altLang="en-US" dirty="0" smtClean="0"/>
              <a:t>时间采样率：</a:t>
            </a:r>
            <a:r>
              <a:rPr lang="en-US" altLang="zh-CN" dirty="0" smtClean="0"/>
              <a:t>11 s</a:t>
            </a:r>
            <a:endParaRPr lang="zh-CN" altLang="en-US" dirty="0"/>
          </a:p>
        </p:txBody>
      </p:sp>
    </p:spTree>
    <p:extLst>
      <p:ext uri="{BB962C8B-B14F-4D97-AF65-F5344CB8AC3E}">
        <p14:creationId xmlns="" xmlns:p14="http://schemas.microsoft.com/office/powerpoint/2010/main" val="4886873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a:bodyPr>
          <a:lstStyle/>
          <a:p>
            <a:r>
              <a:rPr lang="zh-CN" altLang="en-US" sz="8000" dirty="0" smtClean="0">
                <a:solidFill>
                  <a:srgbClr val="FF0000"/>
                </a:solidFill>
                <a:effectLst>
                  <a:outerShdw blurRad="38100" dist="38100" dir="2700000" algn="tl">
                    <a:srgbClr val="000000">
                      <a:alpha val="43137"/>
                    </a:srgbClr>
                  </a:outerShdw>
                </a:effectLst>
                <a:latin typeface="华文行楷" pitchFamily="2" charset="-122"/>
                <a:ea typeface="华文行楷" pitchFamily="2" charset="-122"/>
              </a:rPr>
              <a:t>看</a:t>
            </a:r>
            <a:r>
              <a:rPr lang="zh-CN" altLang="en-US" sz="9600" dirty="0" smtClean="0">
                <a:solidFill>
                  <a:srgbClr val="FF0000"/>
                </a:solidFill>
                <a:effectLst>
                  <a:outerShdw blurRad="38100" dist="38100" dir="2700000" algn="tl">
                    <a:srgbClr val="000000">
                      <a:alpha val="43137"/>
                    </a:srgbClr>
                  </a:outerShdw>
                </a:effectLst>
                <a:latin typeface="华文行楷" pitchFamily="2" charset="-122"/>
                <a:ea typeface="华文行楷" pitchFamily="2" charset="-122"/>
              </a:rPr>
              <a:t>图</a:t>
            </a:r>
            <a:r>
              <a:rPr lang="zh-CN" altLang="en-US" sz="8000" dirty="0" smtClean="0">
                <a:solidFill>
                  <a:srgbClr val="FF0000"/>
                </a:solidFill>
                <a:effectLst>
                  <a:outerShdw blurRad="38100" dist="38100" dir="2700000" algn="tl">
                    <a:srgbClr val="000000">
                      <a:alpha val="43137"/>
                    </a:srgbClr>
                  </a:outerShdw>
                </a:effectLst>
                <a:latin typeface="华文行楷" pitchFamily="2" charset="-122"/>
                <a:ea typeface="华文行楷" pitchFamily="2" charset="-122"/>
              </a:rPr>
              <a:t>说什么话？</a:t>
            </a:r>
            <a:endParaRPr lang="en-US" altLang="zh-CN" sz="8000" dirty="0" smtClean="0"/>
          </a:p>
          <a:p>
            <a:endParaRPr lang="en-US" altLang="zh-CN" sz="80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1619672" y="404813"/>
            <a:ext cx="5474866" cy="914400"/>
          </a:xfrm>
        </p:spPr>
        <p:txBody>
          <a:bodyPr/>
          <a:lstStyle/>
          <a:p>
            <a:pPr algn="ctr"/>
            <a:r>
              <a:rPr lang="zh-CN" altLang="en-US" b="1" dirty="0" smtClean="0">
                <a:solidFill>
                  <a:schemeClr val="tx1"/>
                </a:solidFill>
                <a:effectLst/>
                <a:latin typeface="楷体" pitchFamily="49" charset="-122"/>
                <a:ea typeface="楷体" pitchFamily="49" charset="-122"/>
              </a:rPr>
              <a:t>特征提取</a:t>
            </a:r>
          </a:p>
        </p:txBody>
      </p:sp>
      <p:sp>
        <p:nvSpPr>
          <p:cNvPr id="3" name="内容占位符 2"/>
          <p:cNvSpPr>
            <a:spLocks noGrp="1"/>
          </p:cNvSpPr>
          <p:nvPr>
            <p:ph idx="1"/>
          </p:nvPr>
        </p:nvSpPr>
        <p:spPr>
          <a:xfrm>
            <a:off x="1259632" y="1412874"/>
            <a:ext cx="5400600" cy="4464397"/>
          </a:xfrm>
        </p:spPr>
        <p:txBody>
          <a:bodyPr/>
          <a:lstStyle/>
          <a:p>
            <a:pPr marL="0" indent="0">
              <a:buFont typeface="Wingdings 2" pitchFamily="18" charset="2"/>
              <a:buNone/>
              <a:defRPr/>
            </a:pPr>
            <a:endParaRPr lang="en-US" altLang="zh-CN" sz="2800" b="1" dirty="0" smtClean="0">
              <a:latin typeface="楷体" pitchFamily="49" charset="-122"/>
              <a:ea typeface="楷体" pitchFamily="49" charset="-122"/>
            </a:endParaRPr>
          </a:p>
          <a:p>
            <a:pPr>
              <a:defRPr/>
            </a:pPr>
            <a:r>
              <a:rPr lang="zh-CN" altLang="en-US" sz="3200" b="1" dirty="0" smtClean="0">
                <a:latin typeface="楷体" pitchFamily="49" charset="-122"/>
                <a:ea typeface="楷体" pitchFamily="49" charset="-122"/>
              </a:rPr>
              <a:t>强度</a:t>
            </a:r>
            <a:endParaRPr lang="en-US" altLang="zh-CN" sz="3200" b="1" dirty="0" smtClean="0">
              <a:latin typeface="楷体" pitchFamily="49" charset="-122"/>
              <a:ea typeface="楷体" pitchFamily="49" charset="-122"/>
            </a:endParaRPr>
          </a:p>
          <a:p>
            <a:pPr>
              <a:defRPr/>
            </a:pPr>
            <a:r>
              <a:rPr lang="zh-CN" altLang="en-US" sz="3200" b="1" dirty="0" smtClean="0">
                <a:latin typeface="楷体" pitchFamily="49" charset="-122"/>
                <a:ea typeface="楷体" pitchFamily="49" charset="-122"/>
              </a:rPr>
              <a:t>面积（像素点的个数）</a:t>
            </a:r>
            <a:endParaRPr lang="en-US" altLang="zh-CN" sz="3200" b="1" dirty="0" smtClean="0">
              <a:latin typeface="楷体" pitchFamily="49" charset="-122"/>
              <a:ea typeface="楷体" pitchFamily="49" charset="-122"/>
            </a:endParaRPr>
          </a:p>
          <a:p>
            <a:pPr>
              <a:defRPr/>
            </a:pPr>
            <a:r>
              <a:rPr lang="zh-CN" altLang="en-US" sz="3200" b="1" dirty="0" smtClean="0">
                <a:latin typeface="楷体" pitchFamily="49" charset="-122"/>
                <a:ea typeface="楷体" pitchFamily="49" charset="-122"/>
              </a:rPr>
              <a:t>等效</a:t>
            </a:r>
            <a:r>
              <a:rPr lang="zh-CN" altLang="en-US" b="1" dirty="0" smtClean="0">
                <a:latin typeface="楷体" pitchFamily="49" charset="-122"/>
                <a:ea typeface="楷体" pitchFamily="49" charset="-122"/>
              </a:rPr>
              <a:t>直径</a:t>
            </a:r>
            <a:endParaRPr lang="en-US" altLang="zh-CN" b="1" dirty="0" smtClean="0">
              <a:latin typeface="楷体" pitchFamily="49" charset="-122"/>
              <a:ea typeface="楷体" pitchFamily="49" charset="-122"/>
            </a:endParaRPr>
          </a:p>
          <a:p>
            <a:pPr>
              <a:defRPr/>
            </a:pPr>
            <a:r>
              <a:rPr lang="zh-CN" altLang="en-US" b="1" dirty="0" smtClean="0">
                <a:latin typeface="楷体" pitchFamily="49" charset="-122"/>
                <a:ea typeface="楷体" pitchFamily="49" charset="-122"/>
              </a:rPr>
              <a:t>偏心率</a:t>
            </a:r>
            <a:r>
              <a:rPr lang="zh-CN" altLang="en-US" b="1" dirty="0">
                <a:latin typeface="楷体" pitchFamily="49" charset="-122"/>
                <a:ea typeface="楷体" pitchFamily="49" charset="-122"/>
              </a:rPr>
              <a:t>（长轴</a:t>
            </a:r>
            <a:r>
              <a:rPr lang="en-US" altLang="zh-CN" b="1" dirty="0">
                <a:latin typeface="楷体" pitchFamily="49" charset="-122"/>
                <a:ea typeface="楷体" pitchFamily="49" charset="-122"/>
              </a:rPr>
              <a:t>/</a:t>
            </a:r>
            <a:r>
              <a:rPr lang="zh-CN" altLang="en-US" b="1" dirty="0">
                <a:latin typeface="楷体" pitchFamily="49" charset="-122"/>
                <a:ea typeface="楷体" pitchFamily="49" charset="-122"/>
              </a:rPr>
              <a:t>短轴</a:t>
            </a:r>
            <a:r>
              <a:rPr lang="zh-CN" altLang="en-US" b="1" dirty="0" smtClean="0">
                <a:latin typeface="楷体" pitchFamily="49" charset="-122"/>
                <a:ea typeface="楷体" pitchFamily="49" charset="-122"/>
              </a:rPr>
              <a:t>）</a:t>
            </a:r>
            <a:endParaRPr lang="en-US" altLang="zh-CN" b="1" dirty="0" smtClean="0">
              <a:latin typeface="楷体" pitchFamily="49" charset="-122"/>
              <a:ea typeface="楷体" pitchFamily="49" charset="-122"/>
            </a:endParaRPr>
          </a:p>
          <a:p>
            <a:pPr>
              <a:defRPr/>
            </a:pPr>
            <a:r>
              <a:rPr lang="zh-CN" altLang="en-US" b="1" dirty="0" smtClean="0">
                <a:latin typeface="楷体" pitchFamily="49" charset="-122"/>
                <a:ea typeface="楷体" pitchFamily="49" charset="-122"/>
              </a:rPr>
              <a:t>重心</a:t>
            </a:r>
            <a:endParaRPr lang="en-US" altLang="zh-CN" b="1" dirty="0">
              <a:latin typeface="楷体" pitchFamily="49" charset="-122"/>
              <a:ea typeface="楷体" pitchFamily="49" charset="-122"/>
            </a:endParaRPr>
          </a:p>
          <a:p>
            <a:pPr>
              <a:defRPr/>
            </a:pPr>
            <a:endParaRPr lang="en-US" altLang="zh-CN" b="1" dirty="0">
              <a:latin typeface="楷体" pitchFamily="49" charset="-122"/>
              <a:ea typeface="楷体" pitchFamily="49" charset="-122"/>
            </a:endParaRPr>
          </a:p>
          <a:p>
            <a:pPr>
              <a:defRPr/>
            </a:pPr>
            <a:endParaRPr lang="zh-CN" altLang="en-US" sz="3200" b="1" dirty="0">
              <a:latin typeface="楷体" pitchFamily="49" charset="-122"/>
              <a:ea typeface="楷体" pitchFamily="49" charset="-122"/>
            </a:endParaRPr>
          </a:p>
        </p:txBody>
      </p:sp>
    </p:spTree>
    <p:extLst>
      <p:ext uri="{BB962C8B-B14F-4D97-AF65-F5344CB8AC3E}">
        <p14:creationId xmlns="" xmlns:p14="http://schemas.microsoft.com/office/powerpoint/2010/main" val="1418391926"/>
      </p:ext>
    </p:extLst>
  </p:cSld>
  <p:clrMapOvr>
    <a:masterClrMapping/>
  </p:clrMapOvr>
  <mc:AlternateContent xmlns:mc="http://schemas.openxmlformats.org/markup-compatibility/2006">
    <mc:Choice xmlns="" xmlns:p14="http://schemas.microsoft.com/office/powerpoint/2010/main" Requires="p14">
      <p:transition spd="slow" p14:dur="2000" advTm="38054"/>
    </mc:Choice>
    <mc:Fallback>
      <p:transition spd="slow" advTm="3805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亮点的演化跟踪</a:t>
            </a:r>
            <a:endParaRPr lang="zh-CN" altLang="en-US" dirty="0"/>
          </a:p>
        </p:txBody>
      </p:sp>
      <p:sp>
        <p:nvSpPr>
          <p:cNvPr id="3" name="内容占位符 2"/>
          <p:cNvSpPr>
            <a:spLocks noGrp="1"/>
          </p:cNvSpPr>
          <p:nvPr>
            <p:ph idx="1"/>
          </p:nvPr>
        </p:nvSpPr>
        <p:spPr>
          <a:xfrm>
            <a:off x="1835696" y="2060849"/>
            <a:ext cx="2160240" cy="3024336"/>
          </a:xfrm>
        </p:spPr>
        <p:txBody>
          <a:bodyPr>
            <a:normAutofit/>
          </a:bodyPr>
          <a:lstStyle/>
          <a:p>
            <a:pPr marL="0" indent="0">
              <a:buNone/>
            </a:pPr>
            <a:r>
              <a:rPr lang="zh-CN" altLang="en-US" sz="4800" dirty="0" smtClean="0">
                <a:latin typeface="隶书" panose="02010509060101010101" pitchFamily="49" charset="-122"/>
                <a:ea typeface="隶书" panose="02010509060101010101" pitchFamily="49" charset="-122"/>
              </a:rPr>
              <a:t>三维</a:t>
            </a:r>
            <a:endParaRPr lang="en-US" altLang="zh-CN" sz="4800" dirty="0" smtClean="0">
              <a:latin typeface="隶书" panose="02010509060101010101" pitchFamily="49" charset="-122"/>
              <a:ea typeface="隶书" panose="02010509060101010101" pitchFamily="49" charset="-122"/>
            </a:endParaRPr>
          </a:p>
          <a:p>
            <a:pPr marL="0" indent="0">
              <a:buNone/>
            </a:pPr>
            <a:r>
              <a:rPr lang="zh-CN" altLang="en-US" sz="4800" dirty="0" smtClean="0">
                <a:latin typeface="隶书" panose="02010509060101010101" pitchFamily="49" charset="-122"/>
                <a:ea typeface="隶书" panose="02010509060101010101" pitchFamily="49" charset="-122"/>
              </a:rPr>
              <a:t>时空立方体</a:t>
            </a:r>
            <a:endParaRPr lang="zh-CN" altLang="en-US" sz="4800" dirty="0">
              <a:latin typeface="隶书" panose="02010509060101010101" pitchFamily="49" charset="-122"/>
              <a:ea typeface="隶书" panose="02010509060101010101" pitchFamily="49" charset="-122"/>
            </a:endParaRPr>
          </a:p>
        </p:txBody>
      </p:sp>
      <p:pic>
        <p:nvPicPr>
          <p:cNvPr id="2050" name="Picture 2" descr="E:\天文\论文\2013\SCI\RAA\图\所有点的三维结构.bmp"/>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9198" r="17765"/>
          <a:stretch/>
        </p:blipFill>
        <p:spPr bwMode="auto">
          <a:xfrm>
            <a:off x="4848457" y="1268760"/>
            <a:ext cx="3449771" cy="54726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69720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孤立亮点的演化跟踪</a:t>
            </a:r>
            <a:endParaRPr lang="zh-CN" altLang="en-US" dirty="0"/>
          </a:p>
        </p:txBody>
      </p:sp>
      <p:pic>
        <p:nvPicPr>
          <p:cNvPr id="4" name="图片 3"/>
          <p:cNvPicPr/>
          <p:nvPr/>
        </p:nvPicPr>
        <p:blipFill>
          <a:blip r:embed="rId2" cstate="print">
            <a:extLst>
              <a:ext uri="{28A0092B-C50C-407E-A947-70E740481C1C}">
                <a14:useLocalDpi xmlns="" xmlns:a14="http://schemas.microsoft.com/office/drawing/2010/main" val="0"/>
              </a:ext>
            </a:extLst>
          </a:blip>
          <a:stretch>
            <a:fillRect/>
          </a:stretch>
        </p:blipFill>
        <p:spPr>
          <a:xfrm>
            <a:off x="1259632" y="1522692"/>
            <a:ext cx="3528392" cy="4456642"/>
          </a:xfrm>
          <a:prstGeom prst="rect">
            <a:avLst/>
          </a:prstGeom>
        </p:spPr>
      </p:pic>
      <p:pic>
        <p:nvPicPr>
          <p:cNvPr id="5" name="图片 4"/>
          <p:cNvPicPr/>
          <p:nvPr/>
        </p:nvPicPr>
        <p:blipFill rotWithShape="1">
          <a:blip r:embed="rId3" cstate="print">
            <a:extLst>
              <a:ext uri="{28A0092B-C50C-407E-A947-70E740481C1C}">
                <a14:useLocalDpi xmlns="" xmlns:a14="http://schemas.microsoft.com/office/drawing/2010/main" val="0"/>
              </a:ext>
            </a:extLst>
          </a:blip>
          <a:srcRect l="11898" t="4657" r="22946" b="9864"/>
          <a:stretch/>
        </p:blipFill>
        <p:spPr bwMode="auto">
          <a:xfrm>
            <a:off x="5508104" y="1510679"/>
            <a:ext cx="2304256" cy="4478729"/>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3559819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演化特征提取</a:t>
            </a:r>
            <a:endParaRPr lang="zh-CN" altLang="en-US" dirty="0"/>
          </a:p>
        </p:txBody>
      </p:sp>
      <p:sp>
        <p:nvSpPr>
          <p:cNvPr id="3" name="内容占位符 2"/>
          <p:cNvSpPr>
            <a:spLocks noGrp="1"/>
          </p:cNvSpPr>
          <p:nvPr>
            <p:ph idx="1"/>
          </p:nvPr>
        </p:nvSpPr>
        <p:spPr/>
        <p:txBody>
          <a:bodyPr/>
          <a:lstStyle/>
          <a:p>
            <a:r>
              <a:rPr lang="zh-CN" altLang="en-US" dirty="0" smtClean="0"/>
              <a:t>生命期</a:t>
            </a:r>
            <a:endParaRPr lang="en-US" altLang="zh-CN" dirty="0" smtClean="0"/>
          </a:p>
          <a:p>
            <a:r>
              <a:rPr lang="zh-CN" altLang="en-US" dirty="0" smtClean="0"/>
              <a:t>速度</a:t>
            </a:r>
            <a:endParaRPr lang="en-US" altLang="zh-CN" dirty="0" smtClean="0"/>
          </a:p>
          <a:p>
            <a:r>
              <a:rPr lang="zh-CN" altLang="en-US" dirty="0" smtClean="0"/>
              <a:t>演化过程中面积、亮度和速度的变化</a:t>
            </a:r>
            <a:endParaRPr lang="zh-CN" altLang="en-US" dirty="0"/>
          </a:p>
        </p:txBody>
      </p:sp>
    </p:spTree>
    <p:extLst>
      <p:ext uri="{BB962C8B-B14F-4D97-AF65-F5344CB8AC3E}">
        <p14:creationId xmlns="" xmlns:p14="http://schemas.microsoft.com/office/powerpoint/2010/main" val="1458566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69776"/>
            <a:ext cx="8229600" cy="1143000"/>
          </a:xfrm>
        </p:spPr>
        <p:txBody>
          <a:bodyPr/>
          <a:lstStyle/>
          <a:p>
            <a:r>
              <a:rPr lang="zh-CN" altLang="en-US" dirty="0" smtClean="0"/>
              <a:t>等效直径分布</a:t>
            </a:r>
            <a:endParaRPr lang="zh-CN" altLang="en-US" dirty="0"/>
          </a:p>
        </p:txBody>
      </p:sp>
      <p:sp>
        <p:nvSpPr>
          <p:cNvPr id="3" name="内容占位符 2"/>
          <p:cNvSpPr>
            <a:spLocks noGrp="1"/>
          </p:cNvSpPr>
          <p:nvPr>
            <p:ph idx="1"/>
          </p:nvPr>
        </p:nvSpPr>
        <p:spPr>
          <a:xfrm>
            <a:off x="611560" y="5517232"/>
            <a:ext cx="8219256" cy="1146331"/>
          </a:xfrm>
        </p:spPr>
        <p:txBody>
          <a:bodyPr>
            <a:normAutofit/>
          </a:bodyPr>
          <a:lstStyle/>
          <a:p>
            <a:r>
              <a:rPr lang="zh-CN" altLang="en-US" dirty="0" smtClean="0"/>
              <a:t>正态分布</a:t>
            </a:r>
            <a:endParaRPr lang="en-US" altLang="zh-CN" dirty="0" smtClean="0"/>
          </a:p>
          <a:p>
            <a:r>
              <a:rPr lang="zh-CN" altLang="en-US" dirty="0" smtClean="0"/>
              <a:t>均值 </a:t>
            </a:r>
            <a:r>
              <a:rPr lang="en-US" altLang="zh-CN" dirty="0" smtClean="0"/>
              <a:t>μ = </a:t>
            </a:r>
            <a:r>
              <a:rPr lang="en-US" altLang="zh-CN" dirty="0"/>
              <a:t>170 km </a:t>
            </a:r>
            <a:r>
              <a:rPr lang="zh-CN" altLang="en-US" dirty="0" smtClean="0"/>
              <a:t>，标准方差</a:t>
            </a:r>
            <a:r>
              <a:rPr lang="en-US" altLang="zh-CN" dirty="0" smtClean="0"/>
              <a:t> </a:t>
            </a:r>
            <a:r>
              <a:rPr lang="en-US" altLang="zh-CN" dirty="0">
                <a:sym typeface="Symbol"/>
              </a:rPr>
              <a:t></a:t>
            </a:r>
            <a:r>
              <a:rPr lang="en-US" altLang="zh-CN" dirty="0"/>
              <a:t> = 46 km</a:t>
            </a:r>
            <a:endParaRPr lang="zh-CN" altLang="en-US" dirty="0"/>
          </a:p>
        </p:txBody>
      </p:sp>
      <p:pic>
        <p:nvPicPr>
          <p:cNvPr id="4" name="图片 3"/>
          <p:cNvPicPr/>
          <p:nvPr/>
        </p:nvPicPr>
        <p:blipFill>
          <a:blip r:embed="rId2" cstate="print">
            <a:extLst>
              <a:ext uri="{28A0092B-C50C-407E-A947-70E740481C1C}">
                <a14:useLocalDpi xmlns:a14="http://schemas.microsoft.com/office/drawing/2010/main" xmlns="" val="0"/>
              </a:ext>
            </a:extLst>
          </a:blip>
          <a:stretch>
            <a:fillRect/>
          </a:stretch>
        </p:blipFill>
        <p:spPr>
          <a:xfrm>
            <a:off x="1403648" y="1412776"/>
            <a:ext cx="5400600" cy="3816424"/>
          </a:xfrm>
          <a:prstGeom prst="rect">
            <a:avLst/>
          </a:prstGeom>
        </p:spPr>
      </p:pic>
    </p:spTree>
    <p:extLst>
      <p:ext uri="{BB962C8B-B14F-4D97-AF65-F5344CB8AC3E}">
        <p14:creationId xmlns:p14="http://schemas.microsoft.com/office/powerpoint/2010/main" xmlns="" val="3770349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859</TotalTime>
  <Words>1048</Words>
  <Application>Microsoft Office PowerPoint</Application>
  <PresentationFormat>全屏显示(4:3)</PresentationFormat>
  <Paragraphs>101</Paragraphs>
  <Slides>40</Slides>
  <Notes>6</Notes>
  <HiddenSlides>0</HiddenSlides>
  <MMClips>1</MMClips>
  <ScaleCrop>false</ScaleCrop>
  <HeadingPairs>
    <vt:vector size="4" baseType="variant">
      <vt:variant>
        <vt:lpstr>主题</vt:lpstr>
      </vt:variant>
      <vt:variant>
        <vt:i4>1</vt:i4>
      </vt:variant>
      <vt:variant>
        <vt:lpstr>幻灯片标题</vt:lpstr>
      </vt:variant>
      <vt:variant>
        <vt:i4>40</vt:i4>
      </vt:variant>
    </vt:vector>
  </HeadingPairs>
  <TitlesOfParts>
    <vt:vector size="41" baseType="lpstr">
      <vt:lpstr>夏至</vt:lpstr>
      <vt:lpstr>太阳光学图像处理的进展</vt:lpstr>
      <vt:lpstr>  主要工作：  </vt:lpstr>
      <vt:lpstr>一，光球亮点的演化跟踪</vt:lpstr>
      <vt:lpstr>光球亮点的演化跟踪</vt:lpstr>
      <vt:lpstr>特征提取</vt:lpstr>
      <vt:lpstr>亮点的演化跟踪</vt:lpstr>
      <vt:lpstr>孤立亮点的演化跟踪</vt:lpstr>
      <vt:lpstr>演化特征提取</vt:lpstr>
      <vt:lpstr>等效直径分布</vt:lpstr>
      <vt:lpstr>最高强度与平均光球强度比分布</vt:lpstr>
      <vt:lpstr>速度分布</vt:lpstr>
      <vt:lpstr>生命期分布</vt:lpstr>
      <vt:lpstr>演化特征分析算法</vt:lpstr>
      <vt:lpstr>亮点演化过程中面积的变化</vt:lpstr>
      <vt:lpstr>亮点演化过程中亮度的变化</vt:lpstr>
      <vt:lpstr>亮点演化过程中速度的变化</vt:lpstr>
      <vt:lpstr>生命期与面积的关系</vt:lpstr>
      <vt:lpstr>生命期与亮度的关系</vt:lpstr>
      <vt:lpstr>生命期与速度的关系</vt:lpstr>
      <vt:lpstr>演化研究下一步工作</vt:lpstr>
      <vt:lpstr>二，弱对比度特征信息提取算法</vt:lpstr>
      <vt:lpstr>幻灯片 22</vt:lpstr>
      <vt:lpstr>实验数据</vt:lpstr>
      <vt:lpstr>本影点</vt:lpstr>
      <vt:lpstr>幻灯片 25</vt:lpstr>
      <vt:lpstr>spicule和prominence</vt:lpstr>
      <vt:lpstr>幻灯片 27</vt:lpstr>
      <vt:lpstr>冕环识别</vt:lpstr>
      <vt:lpstr>Eclipse</vt:lpstr>
      <vt:lpstr>三，畸变全日面图像的修复</vt:lpstr>
      <vt:lpstr>幻灯片 31</vt:lpstr>
      <vt:lpstr>幻灯片 32</vt:lpstr>
      <vt:lpstr>幻灯片 33</vt:lpstr>
      <vt:lpstr>幻灯片 34</vt:lpstr>
      <vt:lpstr>非径向的不均匀性</vt:lpstr>
      <vt:lpstr>幻灯片 36</vt:lpstr>
      <vt:lpstr>幻灯片 37</vt:lpstr>
      <vt:lpstr>全日面像的分级</vt:lpstr>
      <vt:lpstr>除云效果</vt:lpstr>
      <vt:lpstr>幻灯片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光球亮点的演化跟踪</dc:title>
  <dc:creator>cfy</dc:creator>
  <cp:lastModifiedBy>Kaifan</cp:lastModifiedBy>
  <cp:revision>17</cp:revision>
  <dcterms:created xsi:type="dcterms:W3CDTF">2013-11-08T05:24:51Z</dcterms:created>
  <dcterms:modified xsi:type="dcterms:W3CDTF">2013-11-14T09:11:04Z</dcterms:modified>
</cp:coreProperties>
</file>