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315" r:id="rId2"/>
    <p:sldId id="316" r:id="rId3"/>
    <p:sldId id="331" r:id="rId4"/>
    <p:sldId id="317" r:id="rId5"/>
    <p:sldId id="318" r:id="rId6"/>
    <p:sldId id="320" r:id="rId7"/>
    <p:sldId id="319" r:id="rId8"/>
    <p:sldId id="332" r:id="rId9"/>
    <p:sldId id="321" r:id="rId10"/>
    <p:sldId id="322" r:id="rId11"/>
    <p:sldId id="323" r:id="rId12"/>
    <p:sldId id="324" r:id="rId13"/>
    <p:sldId id="327" r:id="rId14"/>
    <p:sldId id="328" r:id="rId15"/>
    <p:sldId id="329" r:id="rId16"/>
    <p:sldId id="325" r:id="rId17"/>
    <p:sldId id="326" r:id="rId18"/>
    <p:sldId id="33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1" autoAdjust="0"/>
  </p:normalViewPr>
  <p:slideViewPr>
    <p:cSldViewPr>
      <p:cViewPr>
        <p:scale>
          <a:sx n="75" d="100"/>
          <a:sy n="75" d="100"/>
        </p:scale>
        <p:origin x="-135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EEAE6-1A5B-4713-8C98-2D2CA8E8CC95}" type="datetimeFigureOut">
              <a:rPr lang="zh-CN" altLang="en-US" smtClean="0"/>
              <a:t>13-11-16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7BAD-10D4-4C92-A65E-0789C4770B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53200" y="6400800"/>
            <a:ext cx="114617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35250" y="6400800"/>
            <a:ext cx="3886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77863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44281C-2FAF-47E0-94D9-D5933DC6974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13-11-16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/>
          <a:ea typeface="黑体"/>
          <a:cs typeface="黑体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/>
          <a:ea typeface="楷体"/>
          <a:cs typeface="楷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仿宋"/>
          <a:ea typeface="仿宋"/>
          <a:cs typeface="仿宋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/>
          <a:ea typeface="楷体"/>
          <a:cs typeface="楷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仿宋"/>
          <a:ea typeface="仿宋"/>
          <a:cs typeface="仿宋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观测数据归档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华文隶书"/>
                <a:ea typeface="华文隶书"/>
                <a:cs typeface="华文隶书"/>
              </a:rPr>
              <a:t>何勃亮</a:t>
            </a:r>
            <a:endParaRPr lang="en-US" altLang="zh-CN" sz="2800" dirty="0" smtClean="0">
              <a:solidFill>
                <a:schemeClr val="tx1"/>
              </a:solidFill>
              <a:latin typeface="华文隶书"/>
              <a:ea typeface="华文隶书"/>
              <a:cs typeface="华文隶书"/>
            </a:endParaRPr>
          </a:p>
          <a:p>
            <a:r>
              <a:rPr lang="zh-CN" altLang="en-US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国家天文台，中国虚拟天文台</a:t>
            </a:r>
            <a:endParaRPr lang="en-US" altLang="zh-CN" sz="2400" dirty="0" smtClean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  <a:p>
            <a:r>
              <a:rPr lang="en-US" altLang="zh-CN" sz="2000" dirty="0" err="1" smtClean="0">
                <a:solidFill>
                  <a:schemeClr val="accent2"/>
                </a:solidFill>
                <a:latin typeface="Comic Sans MS"/>
                <a:ea typeface="仿宋"/>
                <a:cs typeface="Comic Sans MS"/>
              </a:rPr>
              <a:t>hebl@nao.cas.cn</a:t>
            </a:r>
            <a:endParaRPr lang="zh-CN" altLang="zh-CN" sz="20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pic>
        <p:nvPicPr>
          <p:cNvPr id="4" name="图片 3" descr="casdc_fu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894"/>
            <a:ext cx="2123728" cy="8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归档数据库访问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管理人员</a:t>
            </a:r>
            <a:endParaRPr kumimoji="1" lang="en-US" altLang="zh-CN" dirty="0" smtClean="0"/>
          </a:p>
          <a:p>
            <a:r>
              <a:rPr kumimoji="1" lang="zh-CN" altLang="en-US" dirty="0" smtClean="0"/>
              <a:t>观测者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数据拥</a:t>
            </a:r>
            <a:r>
              <a:rPr kumimoji="1" lang="zh-CN" altLang="en-US" dirty="0" smtClean="0"/>
              <a:t>有者</a:t>
            </a:r>
            <a:endParaRPr kumimoji="1" lang="en-US" altLang="zh-CN" dirty="0" smtClean="0"/>
          </a:p>
          <a:p>
            <a:r>
              <a:rPr kumimoji="1" lang="en-US" altLang="zh-CN" dirty="0" smtClean="0"/>
              <a:t>API</a:t>
            </a:r>
          </a:p>
          <a:p>
            <a:pPr lvl="1"/>
            <a:r>
              <a:rPr kumimoji="1" lang="zh-CN" altLang="en-US" dirty="0" smtClean="0"/>
              <a:t>数据库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文件</a:t>
            </a:r>
            <a:endParaRPr kumimoji="1" lang="en-US" altLang="zh-CN" dirty="0" smtClean="0"/>
          </a:p>
          <a:p>
            <a:pPr lvl="1"/>
            <a:r>
              <a:rPr kumimoji="1" lang="zh-CN" altLang="en-US" smtClean="0"/>
              <a:t>日志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62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进展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GMG240</a:t>
            </a:r>
            <a:r>
              <a:rPr kumimoji="1" lang="zh-CN" altLang="en-US" dirty="0" smtClean="0"/>
              <a:t>观测数据归档程序</a:t>
            </a:r>
            <a:r>
              <a:rPr kumimoji="1" lang="en-US" altLang="zh-CN" dirty="0" smtClean="0"/>
              <a:t>v1.0</a:t>
            </a:r>
          </a:p>
          <a:p>
            <a:r>
              <a:rPr kumimoji="1" lang="zh-CN" altLang="en-US" dirty="0" smtClean="0"/>
              <a:t>数据库访问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数据可视化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661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6" y="0"/>
            <a:ext cx="9144000" cy="6509442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45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gmg2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54" r="-38654"/>
          <a:stretch>
            <a:fillRect/>
          </a:stretch>
        </p:blipFill>
        <p:spPr>
          <a:xfrm>
            <a:off x="-3204864" y="-3051720"/>
            <a:ext cx="14676790" cy="8541568"/>
          </a:xfrm>
        </p:spPr>
      </p:pic>
    </p:spTree>
    <p:extLst>
      <p:ext uri="{BB962C8B-B14F-4D97-AF65-F5344CB8AC3E}">
        <p14:creationId xmlns:p14="http://schemas.microsoft.com/office/powerpoint/2010/main" val="300109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466</a:t>
            </a:r>
            <a:endParaRPr kumimoji="1" lang="zh-CN" altLang="en-US" dirty="0"/>
          </a:p>
        </p:txBody>
      </p:sp>
      <p:pic>
        <p:nvPicPr>
          <p:cNvPr id="4" name="内容占位符 3" descr="figure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7050"/>
          <a:stretch>
            <a:fillRect/>
          </a:stretch>
        </p:blipFill>
        <p:spPr>
          <a:xfrm>
            <a:off x="0" y="1484784"/>
            <a:ext cx="8856984" cy="5154569"/>
          </a:xfrm>
        </p:spPr>
      </p:pic>
    </p:spTree>
    <p:extLst>
      <p:ext uri="{BB962C8B-B14F-4D97-AF65-F5344CB8AC3E}">
        <p14:creationId xmlns:p14="http://schemas.microsoft.com/office/powerpoint/2010/main" val="55039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字段</a:t>
            </a:r>
            <a:r>
              <a:rPr kumimoji="1" lang="en-US" altLang="zh-CN" dirty="0" smtClean="0"/>
              <a:t>(151)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-108520" y="1556792"/>
            <a:ext cx="2808312" cy="538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Consolas"/>
                <a:cs typeface="Consolas"/>
              </a:rPr>
              <a:t> Column   |            Type             </a:t>
            </a:r>
            <a:r>
              <a:rPr kumimoji="1" lang="en-US" altLang="zh-CN" sz="800" dirty="0" smtClean="0">
                <a:latin typeface="Consolas"/>
                <a:cs typeface="Consolas"/>
              </a:rPr>
              <a:t>|</a:t>
            </a:r>
            <a:endParaRPr kumimoji="1" lang="en-US" altLang="zh-CN" sz="800" dirty="0">
              <a:latin typeface="Consolas"/>
              <a:cs typeface="Consolas"/>
            </a:endParaRPr>
          </a:p>
          <a:p>
            <a:r>
              <a:rPr kumimoji="1" lang="en-US" altLang="zh-CN" sz="800" dirty="0">
                <a:latin typeface="Consolas"/>
                <a:cs typeface="Consolas"/>
              </a:rPr>
              <a:t>------------+-----------------------------+</a:t>
            </a:r>
            <a:r>
              <a:rPr kumimoji="1" lang="en-US" altLang="zh-CN" sz="800" dirty="0" smtClean="0">
                <a:latin typeface="Consolas"/>
                <a:cs typeface="Consolas"/>
              </a:rPr>
              <a:t>-</a:t>
            </a:r>
          </a:p>
          <a:p>
            <a:r>
              <a:rPr kumimoji="1" lang="en-US" altLang="zh-CN" sz="800" dirty="0" smtClean="0">
                <a:latin typeface="Consolas"/>
                <a:cs typeface="Consolas"/>
              </a:rPr>
              <a:t> </a:t>
            </a:r>
            <a:r>
              <a:rPr kumimoji="1" lang="en-US" altLang="zh-CN" sz="800" dirty="0">
                <a:latin typeface="Consolas"/>
                <a:cs typeface="Consolas"/>
              </a:rPr>
              <a:t>id         | integer                     </a:t>
            </a:r>
            <a:r>
              <a:rPr kumimoji="1" lang="en-US" altLang="zh-CN" sz="800" dirty="0" smtClean="0">
                <a:latin typeface="Consolas"/>
                <a:cs typeface="Consolas"/>
              </a:rPr>
              <a:t>|</a:t>
            </a:r>
            <a:endParaRPr kumimoji="1" lang="en-US" altLang="zh-CN" sz="800" dirty="0">
              <a:latin typeface="Consolas"/>
              <a:cs typeface="Consolas"/>
            </a:endParaRP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bitpix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extend     | </a:t>
            </a:r>
            <a:r>
              <a:rPr kumimoji="1" lang="en-US" altLang="zh-CN" sz="800" dirty="0" err="1">
                <a:latin typeface="Consolas"/>
                <a:cs typeface="Consolas"/>
              </a:rPr>
              <a:t>boolean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bzero</a:t>
            </a:r>
            <a:r>
              <a:rPr kumimoji="1" lang="en-US" altLang="zh-CN" sz="800" dirty="0">
                <a:latin typeface="Consolas"/>
                <a:cs typeface="Consolas"/>
              </a:rPr>
              <a:t>      | </a:t>
            </a:r>
            <a:r>
              <a:rPr kumimoji="1" lang="en-US" altLang="zh-CN" sz="800" dirty="0" err="1">
                <a:latin typeface="Consolas"/>
                <a:cs typeface="Consolas"/>
              </a:rPr>
              <a:t>bigint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bscale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dateobs</a:t>
            </a:r>
            <a:r>
              <a:rPr kumimoji="1" lang="en-US" altLang="zh-CN" sz="800" dirty="0">
                <a:latin typeface="Consolas"/>
                <a:cs typeface="Consolas"/>
              </a:rPr>
              <a:t>    | timestamp without time zone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instrument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detname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chipid</a:t>
            </a:r>
            <a:r>
              <a:rPr kumimoji="1" lang="en-US" altLang="zh-CN" sz="800" dirty="0">
                <a:latin typeface="Consolas"/>
                <a:cs typeface="Consolas"/>
              </a:rPr>
              <a:t> 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creator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xoversc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yoversc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yaprtnm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yaprtid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yaprpos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yaprstp</a:t>
            </a:r>
            <a:r>
              <a:rPr kumimoji="1" lang="en-US" altLang="zh-CN" sz="800" dirty="0">
                <a:latin typeface="Consolas"/>
                <a:cs typeface="Consolas"/>
              </a:rPr>
              <a:t>    | integer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yfltnm</a:t>
            </a:r>
            <a:r>
              <a:rPr kumimoji="1" lang="en-US" altLang="zh-CN" sz="800" dirty="0">
                <a:latin typeface="Consolas"/>
                <a:cs typeface="Consolas"/>
              </a:rPr>
              <a:t> 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yfltid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yfltpos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yfltstp</a:t>
            </a:r>
            <a:r>
              <a:rPr kumimoji="1" lang="en-US" altLang="zh-CN" sz="800" dirty="0">
                <a:latin typeface="Consolas"/>
                <a:cs typeface="Consolas"/>
              </a:rPr>
              <a:t>    | integer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ygrnm</a:t>
            </a:r>
            <a:r>
              <a:rPr kumimoji="1" lang="en-US" altLang="zh-CN" sz="800" dirty="0">
                <a:latin typeface="Consolas"/>
                <a:cs typeface="Consolas"/>
              </a:rPr>
              <a:t>  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ygrid</a:t>
            </a:r>
            <a:r>
              <a:rPr kumimoji="1" lang="en-US" altLang="zh-CN" sz="800" dirty="0">
                <a:latin typeface="Consolas"/>
                <a:cs typeface="Consolas"/>
              </a:rPr>
              <a:t> 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ygrpos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ygrstp</a:t>
            </a:r>
            <a:r>
              <a:rPr kumimoji="1" lang="en-US" altLang="zh-CN" sz="800" dirty="0">
                <a:latin typeface="Consolas"/>
                <a:cs typeface="Consolas"/>
              </a:rPr>
              <a:t>     | integer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yfocus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ycenwav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yafltid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yafltnm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yafltpos</a:t>
            </a:r>
            <a:r>
              <a:rPr kumimoji="1" lang="en-US" altLang="zh-CN" sz="800" dirty="0">
                <a:latin typeface="Consolas"/>
                <a:cs typeface="Consolas"/>
              </a:rPr>
              <a:t>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ybfltnm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ybfltid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ybfltpos</a:t>
            </a:r>
            <a:r>
              <a:rPr kumimoji="1" lang="en-US" altLang="zh-CN" sz="800" dirty="0">
                <a:latin typeface="Consolas"/>
                <a:cs typeface="Consolas"/>
              </a:rPr>
              <a:t>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clamp1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clampnm1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clampid1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clamp2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clampnm2   | character varying(20)       | </a:t>
            </a:r>
          </a:p>
          <a:p>
            <a:r>
              <a:rPr kumimoji="1" lang="en-US" altLang="zh-CN" sz="800" dirty="0" smtClean="0">
                <a:latin typeface="Consolas"/>
                <a:cs typeface="Consolas"/>
              </a:rPr>
              <a:t> clampid2   </a:t>
            </a:r>
            <a:r>
              <a:rPr kumimoji="1" lang="en-US" altLang="zh-CN" sz="800" dirty="0">
                <a:latin typeface="Consolas"/>
                <a:cs typeface="Consolas"/>
              </a:rPr>
              <a:t>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clamp3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clampnm3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endParaRPr kumimoji="1" lang="zh-CN" altLang="en-US" sz="800" dirty="0">
              <a:latin typeface="Consolas"/>
              <a:cs typeface="Consola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7744" y="1700808"/>
            <a:ext cx="2664296" cy="489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 smtClean="0">
                <a:latin typeface="Consolas"/>
                <a:cs typeface="Consolas"/>
              </a:rPr>
              <a:t> clampid3   </a:t>
            </a:r>
            <a:r>
              <a:rPr kumimoji="1" lang="en-US" altLang="zh-CN" sz="800" dirty="0">
                <a:latin typeface="Consolas"/>
                <a:cs typeface="Consolas"/>
              </a:rPr>
              <a:t>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clamp4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clampnm4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clampid4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cmirror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faretard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faretang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yaprslx</a:t>
            </a:r>
            <a:r>
              <a:rPr kumimoji="1" lang="en-US" altLang="zh-CN" sz="800" dirty="0">
                <a:latin typeface="Consolas"/>
                <a:cs typeface="Consolas"/>
              </a:rPr>
              <a:t>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yaprsly</a:t>
            </a:r>
            <a:r>
              <a:rPr kumimoji="1" lang="en-US" altLang="zh-CN" sz="800" dirty="0">
                <a:latin typeface="Consolas"/>
                <a:cs typeface="Consolas"/>
              </a:rPr>
              <a:t>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ra</a:t>
            </a:r>
            <a:r>
              <a:rPr kumimoji="1" lang="en-US" altLang="zh-CN" sz="800" dirty="0">
                <a:latin typeface="Consolas"/>
                <a:cs typeface="Consolas"/>
              </a:rPr>
              <a:t>         | numeric(12,8)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dec</a:t>
            </a:r>
            <a:r>
              <a:rPr kumimoji="1" lang="en-US" altLang="zh-CN" sz="800" dirty="0">
                <a:latin typeface="Consolas"/>
                <a:cs typeface="Consolas"/>
              </a:rPr>
              <a:t>        | numeric(12,8)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radecsys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altpos</a:t>
            </a:r>
            <a:r>
              <a:rPr kumimoji="1" lang="en-US" altLang="zh-CN" sz="800" dirty="0">
                <a:latin typeface="Consolas"/>
                <a:cs typeface="Consolas"/>
              </a:rPr>
              <a:t>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azmpos</a:t>
            </a:r>
            <a:r>
              <a:rPr kumimoji="1" lang="en-US" altLang="zh-CN" sz="800" dirty="0">
                <a:latin typeface="Consolas"/>
                <a:cs typeface="Consolas"/>
              </a:rPr>
              <a:t>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airmass</a:t>
            </a:r>
            <a:r>
              <a:rPr kumimoji="1" lang="en-US" altLang="zh-CN" sz="800" dirty="0">
                <a:latin typeface="Consolas"/>
                <a:cs typeface="Consolas"/>
              </a:rPr>
              <a:t>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rotpos</a:t>
            </a:r>
            <a:r>
              <a:rPr kumimoji="1" lang="en-US" altLang="zh-CN" sz="800" dirty="0">
                <a:latin typeface="Consolas"/>
                <a:cs typeface="Consolas"/>
              </a:rPr>
              <a:t>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obsgeox</a:t>
            </a:r>
            <a:r>
              <a:rPr kumimoji="1" lang="en-US" altLang="zh-CN" sz="800" dirty="0">
                <a:latin typeface="Consolas"/>
                <a:cs typeface="Consolas"/>
              </a:rPr>
              <a:t>    | numeric(14,4)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obsgeoy</a:t>
            </a:r>
            <a:r>
              <a:rPr kumimoji="1" lang="en-US" altLang="zh-CN" sz="800" dirty="0">
                <a:latin typeface="Consolas"/>
                <a:cs typeface="Consolas"/>
              </a:rPr>
              <a:t>    | numeric(14,4)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obsgeoz</a:t>
            </a:r>
            <a:r>
              <a:rPr kumimoji="1" lang="en-US" altLang="zh-CN" sz="800" dirty="0">
                <a:latin typeface="Consolas"/>
                <a:cs typeface="Consolas"/>
              </a:rPr>
              <a:t>    | numeric(14,4)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telstate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qcrdate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object     | character varying(48)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observer   | character varying(48)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imagetyp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obs_mode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imagecat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serrtemp</a:t>
            </a:r>
            <a:r>
              <a:rPr kumimoji="1" lang="en-US" altLang="zh-CN" sz="800" dirty="0">
                <a:latin typeface="Consolas"/>
                <a:cs typeface="Consolas"/>
              </a:rPr>
              <a:t>   | numeric(6,2)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airtemp</a:t>
            </a:r>
            <a:r>
              <a:rPr kumimoji="1" lang="en-US" altLang="zh-CN" sz="800" dirty="0">
                <a:latin typeface="Consolas"/>
                <a:cs typeface="Consolas"/>
              </a:rPr>
              <a:t>    | numeric(6,2)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windspd</a:t>
            </a:r>
            <a:r>
              <a:rPr kumimoji="1" lang="en-US" altLang="zh-CN" sz="800" dirty="0">
                <a:latin typeface="Consolas"/>
                <a:cs typeface="Consolas"/>
              </a:rPr>
              <a:t>    | numeric(6,2)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pressure   | numeric(7,2)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humidity   | numeric(6,2)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source     | character varying(24)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equinox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epoch  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tcsstate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azmstate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altstate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 smtClean="0">
                <a:latin typeface="Consolas"/>
                <a:cs typeface="Consolas"/>
              </a:rPr>
              <a:t> </a:t>
            </a:r>
            <a:r>
              <a:rPr kumimoji="1" lang="en-US" altLang="zh-CN" sz="800" dirty="0" err="1" smtClean="0">
                <a:latin typeface="Consolas"/>
                <a:cs typeface="Consolas"/>
              </a:rPr>
              <a:t>rotstate</a:t>
            </a:r>
            <a:r>
              <a:rPr kumimoji="1" lang="en-US" altLang="zh-CN" sz="800" dirty="0" smtClean="0">
                <a:latin typeface="Consolas"/>
                <a:cs typeface="Consolas"/>
              </a:rPr>
              <a:t>   </a:t>
            </a:r>
            <a:r>
              <a:rPr kumimoji="1" lang="en-US" altLang="zh-CN" sz="800" dirty="0">
                <a:latin typeface="Consolas"/>
                <a:cs typeface="Consolas"/>
              </a:rPr>
              <a:t>| character varying(10)       | </a:t>
            </a:r>
            <a:endParaRPr kumimoji="1" lang="zh-CN" altLang="en-US" sz="800" dirty="0">
              <a:latin typeface="Consolas"/>
              <a:cs typeface="Consolas"/>
            </a:endParaRPr>
          </a:p>
          <a:p>
            <a:endParaRPr kumimoji="1" lang="zh-CN" altLang="en-US" sz="800" dirty="0">
              <a:latin typeface="Consolas"/>
              <a:cs typeface="Consola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4008" y="1700286"/>
            <a:ext cx="3312368" cy="5139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Consolas"/>
                <a:cs typeface="Consolas"/>
              </a:rPr>
              <a:t> m2state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m1state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wmsstate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rotangle</a:t>
            </a:r>
            <a:r>
              <a:rPr kumimoji="1" lang="en-US" altLang="zh-CN" sz="800" dirty="0">
                <a:latin typeface="Consolas"/>
                <a:cs typeface="Consolas"/>
              </a:rPr>
              <a:t>   | numeric(8,4)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telfoc</a:t>
            </a:r>
            <a:r>
              <a:rPr kumimoji="1" lang="en-US" altLang="zh-CN" sz="800" dirty="0">
                <a:latin typeface="Consolas"/>
                <a:cs typeface="Consolas"/>
              </a:rPr>
              <a:t>     | numeric(7,3)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rotmode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telra</a:t>
            </a:r>
            <a:r>
              <a:rPr kumimoji="1" lang="en-US" altLang="zh-CN" sz="800" dirty="0">
                <a:latin typeface="Consolas"/>
                <a:cs typeface="Consolas"/>
              </a:rPr>
              <a:t>      | numeric(12,8)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teldec</a:t>
            </a:r>
            <a:r>
              <a:rPr kumimoji="1" lang="en-US" altLang="zh-CN" sz="800" dirty="0">
                <a:latin typeface="Consolas"/>
                <a:cs typeface="Consolas"/>
              </a:rPr>
              <a:t>     | numeric(12,8)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mjd</a:t>
            </a:r>
            <a:r>
              <a:rPr kumimoji="1" lang="en-US" altLang="zh-CN" sz="800" dirty="0">
                <a:latin typeface="Consolas"/>
                <a:cs typeface="Consolas"/>
              </a:rPr>
              <a:t>        | numeric(10,4)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lst</a:t>
            </a:r>
            <a:r>
              <a:rPr kumimoji="1" lang="en-US" altLang="zh-CN" sz="800" dirty="0">
                <a:latin typeface="Consolas"/>
                <a:cs typeface="Consolas"/>
              </a:rPr>
              <a:t>        | character varying(12)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exptime</a:t>
            </a:r>
            <a:r>
              <a:rPr kumimoji="1" lang="en-US" altLang="zh-CN" sz="800" dirty="0">
                <a:latin typeface="Consolas"/>
                <a:cs typeface="Consolas"/>
              </a:rPr>
              <a:t>    | numeric(7,3)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amplmode0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amplmode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detwin1    | character varying(30)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datamin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bigint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datamax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bigint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ccdtemp</a:t>
            </a:r>
            <a:r>
              <a:rPr kumimoji="1" lang="en-US" altLang="zh-CN" sz="800" dirty="0">
                <a:latin typeface="Consolas"/>
                <a:cs typeface="Consolas"/>
              </a:rPr>
              <a:t>    | numeric(7,2)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ln2temp    | numeric(7,2)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p_dewar</a:t>
            </a:r>
            <a:r>
              <a:rPr kumimoji="1" lang="en-US" altLang="zh-CN" sz="800" dirty="0">
                <a:latin typeface="Consolas"/>
                <a:cs typeface="Consolas"/>
              </a:rPr>
              <a:t>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shstat</a:t>
            </a:r>
            <a:r>
              <a:rPr kumimoji="1" lang="en-US" altLang="zh-CN" sz="800" dirty="0">
                <a:latin typeface="Consolas"/>
                <a:cs typeface="Consolas"/>
              </a:rPr>
              <a:t> 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detxbin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detybin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nwindows</a:t>
            </a:r>
            <a:r>
              <a:rPr kumimoji="1" lang="en-US" altLang="zh-CN" sz="800" dirty="0">
                <a:latin typeface="Consolas"/>
                <a:cs typeface="Consolas"/>
              </a:rPr>
              <a:t>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tsam</a:t>
            </a:r>
            <a:r>
              <a:rPr kumimoji="1" lang="en-US" altLang="zh-CN" sz="800" dirty="0">
                <a:latin typeface="Consolas"/>
                <a:cs typeface="Consolas"/>
              </a:rPr>
              <a:t>  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fpix</a:t>
            </a:r>
            <a:r>
              <a:rPr kumimoji="1" lang="en-US" altLang="zh-CN" sz="800" dirty="0">
                <a:latin typeface="Consolas"/>
                <a:cs typeface="Consolas"/>
              </a:rPr>
              <a:t>  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vshi</a:t>
            </a:r>
            <a:r>
              <a:rPr kumimoji="1" lang="en-US" altLang="zh-CN" sz="800" dirty="0">
                <a:latin typeface="Consolas"/>
                <a:cs typeface="Consolas"/>
              </a:rPr>
              <a:t>  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vslo</a:t>
            </a:r>
            <a:r>
              <a:rPr kumimoji="1" lang="en-US" altLang="zh-CN" sz="800" dirty="0">
                <a:latin typeface="Consolas"/>
                <a:cs typeface="Consolas"/>
              </a:rPr>
              <a:t>  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vphi</a:t>
            </a:r>
            <a:r>
              <a:rPr kumimoji="1" lang="en-US" altLang="zh-CN" sz="800" dirty="0">
                <a:latin typeface="Consolas"/>
                <a:cs typeface="Consolas"/>
              </a:rPr>
              <a:t>  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vplo</a:t>
            </a:r>
            <a:r>
              <a:rPr kumimoji="1" lang="en-US" altLang="zh-CN" sz="800" dirty="0">
                <a:latin typeface="Consolas"/>
                <a:cs typeface="Consolas"/>
              </a:rPr>
              <a:t>  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xtension</a:t>
            </a:r>
            <a:r>
              <a:rPr kumimoji="1" lang="en-US" altLang="zh-CN" sz="800" dirty="0">
                <a:latin typeface="Consolas"/>
                <a:cs typeface="Consolas"/>
              </a:rPr>
              <a:t>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naxis</a:t>
            </a:r>
            <a:r>
              <a:rPr kumimoji="1" lang="en-US" altLang="zh-CN" sz="800" dirty="0">
                <a:latin typeface="Consolas"/>
                <a:cs typeface="Consolas"/>
              </a:rPr>
              <a:t> 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naxis1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naxis2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pcount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gcount</a:t>
            </a:r>
            <a:r>
              <a:rPr kumimoji="1" lang="en-US" altLang="zh-CN" sz="800" dirty="0">
                <a:latin typeface="Consolas"/>
                <a:cs typeface="Consolas"/>
              </a:rPr>
              <a:t>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bunit</a:t>
            </a:r>
            <a:r>
              <a:rPr kumimoji="1" lang="en-US" altLang="zh-CN" sz="800" dirty="0">
                <a:latin typeface="Consolas"/>
                <a:cs typeface="Consolas"/>
              </a:rPr>
              <a:t>  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ccdname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ctype1     | character varying(20)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ctype2     | character varying(20)       | </a:t>
            </a:r>
          </a:p>
          <a:p>
            <a:r>
              <a:rPr kumimoji="1" lang="en-US" altLang="zh-CN" sz="800" dirty="0" smtClean="0">
                <a:latin typeface="Consolas"/>
                <a:cs typeface="Consolas"/>
              </a:rPr>
              <a:t> crval1     </a:t>
            </a:r>
            <a:r>
              <a:rPr kumimoji="1" lang="en-US" altLang="zh-CN" sz="800" dirty="0">
                <a:latin typeface="Consolas"/>
                <a:cs typeface="Consolas"/>
              </a:rPr>
              <a:t>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crval2     | real                        | </a:t>
            </a:r>
            <a:endParaRPr kumimoji="1" lang="zh-CN" altLang="en-US" sz="800" dirty="0">
              <a:latin typeface="Consolas"/>
              <a:cs typeface="Consola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2450" y="1988840"/>
            <a:ext cx="2610110" cy="3908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dirty="0">
                <a:latin typeface="Consolas"/>
                <a:cs typeface="Consolas"/>
              </a:rPr>
              <a:t> cunit1 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cunit2 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crpix1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crpix2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cd1_1      | double precision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cd1_2      | double precision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cd2_1      | double precision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cd2_2      | double precision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dark  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qcddate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varying(16)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rdnoise</a:t>
            </a:r>
            <a:r>
              <a:rPr kumimoji="1" lang="en-US" altLang="zh-CN" sz="800" dirty="0">
                <a:latin typeface="Consolas"/>
                <a:cs typeface="Consolas"/>
              </a:rPr>
              <a:t>    | numeric(4,1)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gain       | numeric(5,2)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extname</a:t>
            </a:r>
            <a:r>
              <a:rPr kumimoji="1" lang="en-US" altLang="zh-CN" sz="800" dirty="0">
                <a:latin typeface="Consolas"/>
                <a:cs typeface="Consolas"/>
              </a:rPr>
              <a:t>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imageid</a:t>
            </a:r>
            <a:r>
              <a:rPr kumimoji="1" lang="en-US" altLang="zh-CN" sz="800" dirty="0">
                <a:latin typeface="Consolas"/>
                <a:cs typeface="Consolas"/>
              </a:rPr>
              <a:t>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inherit    | </a:t>
            </a:r>
            <a:r>
              <a:rPr kumimoji="1" lang="en-US" altLang="zh-CN" sz="800" dirty="0" err="1">
                <a:latin typeface="Consolas"/>
                <a:cs typeface="Consolas"/>
              </a:rPr>
              <a:t>boolean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ccdsum</a:t>
            </a:r>
            <a:r>
              <a:rPr kumimoji="1" lang="en-US" altLang="zh-CN" sz="800" dirty="0">
                <a:latin typeface="Consolas"/>
                <a:cs typeface="Consolas"/>
              </a:rPr>
              <a:t>     | character varying(10)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zero00     | </a:t>
            </a:r>
            <a:r>
              <a:rPr kumimoji="1" lang="en-US" altLang="zh-CN" sz="800" dirty="0" err="1">
                <a:latin typeface="Consolas"/>
                <a:cs typeface="Consolas"/>
              </a:rPr>
              <a:t>smallint</a:t>
            </a:r>
            <a:r>
              <a:rPr kumimoji="1" lang="en-US" altLang="zh-CN" sz="800" dirty="0">
                <a:latin typeface="Consolas"/>
                <a:cs typeface="Consolas"/>
              </a:rPr>
              <a:t>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gain00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vbha00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vbhb00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vbhc00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vbla00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vblb00     | real   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note       | character varying(256)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obsv</a:t>
            </a:r>
            <a:r>
              <a:rPr kumimoji="1" lang="en-US" altLang="zh-CN" sz="800" dirty="0">
                <a:latin typeface="Consolas"/>
                <a:cs typeface="Consolas"/>
              </a:rPr>
              <a:t>       | integer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assistant  | character varying(32)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folder     | character varying(128)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filename   | character varying(64)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filesize</a:t>
            </a:r>
            <a:r>
              <a:rPr kumimoji="1" lang="en-US" altLang="zh-CN" sz="800" dirty="0">
                <a:latin typeface="Consolas"/>
                <a:cs typeface="Consolas"/>
              </a:rPr>
              <a:t>   | integer              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checksum   | character varying(64)       | </a:t>
            </a:r>
          </a:p>
          <a:p>
            <a:r>
              <a:rPr kumimoji="1" lang="en-US" altLang="zh-CN" sz="800" dirty="0">
                <a:latin typeface="Consolas"/>
                <a:cs typeface="Consolas"/>
              </a:rPr>
              <a:t> </a:t>
            </a:r>
            <a:r>
              <a:rPr kumimoji="1" lang="en-US" altLang="zh-CN" sz="800" dirty="0" err="1">
                <a:latin typeface="Consolas"/>
                <a:cs typeface="Consolas"/>
              </a:rPr>
              <a:t>rectime</a:t>
            </a:r>
            <a:r>
              <a:rPr kumimoji="1" lang="en-US" altLang="zh-CN" sz="800" dirty="0">
                <a:latin typeface="Consolas"/>
                <a:cs typeface="Consolas"/>
              </a:rPr>
              <a:t>    | timestamp with time zone    | </a:t>
            </a:r>
            <a:endParaRPr kumimoji="1" lang="zh-CN" altLang="en-US" sz="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1388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下一步工作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可视化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观测数据</a:t>
            </a:r>
            <a:r>
              <a:rPr kumimoji="1" lang="en-US" altLang="zh-CN" dirty="0" smtClean="0"/>
              <a:t>Footprint</a:t>
            </a:r>
            <a:r>
              <a:rPr kumimoji="1" lang="zh-CN" altLang="en-US" dirty="0" smtClean="0"/>
              <a:t>可视化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观测日志可视化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报表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数据底层访问</a:t>
            </a:r>
            <a:r>
              <a:rPr kumimoji="1" lang="en-US" altLang="zh-CN" dirty="0" smtClean="0"/>
              <a:t>API</a:t>
            </a:r>
          </a:p>
          <a:p>
            <a:pPr lvl="1"/>
            <a:r>
              <a:rPr kumimoji="1" lang="zh-CN" altLang="en-US" dirty="0" smtClean="0"/>
              <a:t>文件获取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文件打包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777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结语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数据全生命周期管理是个非常重要的基础性工作</a:t>
            </a:r>
            <a:endParaRPr kumimoji="1" lang="en-US" altLang="zh-CN" dirty="0" smtClean="0"/>
          </a:p>
          <a:p>
            <a:r>
              <a:rPr kumimoji="1" lang="zh-CN" altLang="en-US" dirty="0" smtClean="0"/>
              <a:t>需要各方面的配合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8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谢谢！</a:t>
            </a:r>
            <a:endParaRPr kumimoji="1"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610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目标</a:t>
            </a:r>
            <a:endParaRPr kumimoji="1" lang="en-US" altLang="zh-CN" dirty="0" smtClean="0"/>
          </a:p>
          <a:p>
            <a:r>
              <a:rPr kumimoji="1" lang="zh-CN" altLang="en-US" dirty="0" smtClean="0"/>
              <a:t>思路</a:t>
            </a:r>
            <a:endParaRPr kumimoji="1" lang="en-US" altLang="zh-CN" dirty="0" smtClean="0"/>
          </a:p>
          <a:p>
            <a:r>
              <a:rPr kumimoji="1" lang="zh-CN" altLang="en-US" dirty="0" smtClean="0"/>
              <a:t>进展</a:t>
            </a:r>
            <a:endParaRPr kumimoji="1" lang="en-US" altLang="zh-CN" dirty="0" smtClean="0"/>
          </a:p>
          <a:p>
            <a:r>
              <a:rPr kumimoji="1" lang="zh-CN" altLang="en-US" dirty="0" smtClean="0"/>
              <a:t>结语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07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DATA</a:t>
            </a:r>
            <a:endParaRPr kumimoji="1"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980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目标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数据归档的地位？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数据线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数据生命周期管理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数据是核心，贯穿于生产、管理、使用、产出等各个环节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对内、各个层次数据的收集与归档</a:t>
            </a:r>
            <a:endParaRPr kumimoji="1" lang="en-US" altLang="zh-CN" dirty="0" smtClean="0"/>
          </a:p>
          <a:p>
            <a:pPr lvl="1"/>
            <a:r>
              <a:rPr kumimoji="1" lang="zh-CN" altLang="en-US" dirty="0" smtClean="0"/>
              <a:t>对外，对各个不同需求提供接口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35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流程</a:t>
            </a:r>
            <a:endParaRPr kumimoji="1" lang="zh-CN" altLang="en-US" dirty="0"/>
          </a:p>
        </p:txBody>
      </p:sp>
      <p:sp>
        <p:nvSpPr>
          <p:cNvPr id="4" name="剪去单角的矩形 3"/>
          <p:cNvSpPr/>
          <p:nvPr/>
        </p:nvSpPr>
        <p:spPr>
          <a:xfrm>
            <a:off x="899592" y="1988840"/>
            <a:ext cx="1152128" cy="1512168"/>
          </a:xfrm>
          <a:prstGeom prst="snip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望远镜</a:t>
            </a:r>
            <a:endParaRPr kumimoji="1" lang="zh-CN" altLang="en-US" dirty="0"/>
          </a:p>
        </p:txBody>
      </p:sp>
      <p:sp>
        <p:nvSpPr>
          <p:cNvPr id="5" name="罐形 4"/>
          <p:cNvSpPr/>
          <p:nvPr/>
        </p:nvSpPr>
        <p:spPr>
          <a:xfrm>
            <a:off x="3275856" y="2348880"/>
            <a:ext cx="1152128" cy="936104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/>
              <a:t>本地存储</a:t>
            </a:r>
          </a:p>
          <a:p>
            <a:pPr algn="ctr"/>
            <a:r>
              <a:rPr kumimoji="1" lang="en-US" altLang="en-US" dirty="0" smtClean="0"/>
              <a:t>数据库</a:t>
            </a:r>
            <a:endParaRPr kumimoji="1" lang="zh-CN" altLang="en-US" dirty="0"/>
          </a:p>
        </p:txBody>
      </p:sp>
      <p:sp>
        <p:nvSpPr>
          <p:cNvPr id="6" name="罐形 5"/>
          <p:cNvSpPr/>
          <p:nvPr/>
        </p:nvSpPr>
        <p:spPr>
          <a:xfrm>
            <a:off x="2843808" y="4365104"/>
            <a:ext cx="2088232" cy="1512168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数据中心</a:t>
            </a:r>
            <a:endParaRPr kumimoji="1" lang="zh-CN" altLang="en-US" dirty="0"/>
          </a:p>
        </p:txBody>
      </p:sp>
      <p:sp>
        <p:nvSpPr>
          <p:cNvPr id="7" name="罐形 6"/>
          <p:cNvSpPr/>
          <p:nvPr/>
        </p:nvSpPr>
        <p:spPr>
          <a:xfrm>
            <a:off x="6876256" y="4365104"/>
            <a:ext cx="2088232" cy="1512168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网络信息中心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备份存储</a:t>
            </a:r>
            <a:endParaRPr kumimoji="1"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2195736" y="2564904"/>
            <a:ext cx="100811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3635896" y="3356992"/>
            <a:ext cx="504056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076056" y="4869160"/>
            <a:ext cx="1656184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39952" y="3645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归档</a:t>
            </a:r>
            <a:endParaRPr kumimoji="1" lang="zh-CN" altLang="en-US" dirty="0"/>
          </a:p>
        </p:txBody>
      </p:sp>
      <p:sp>
        <p:nvSpPr>
          <p:cNvPr id="12" name="罐形 11"/>
          <p:cNvSpPr/>
          <p:nvPr/>
        </p:nvSpPr>
        <p:spPr>
          <a:xfrm>
            <a:off x="5724128" y="2060848"/>
            <a:ext cx="2088232" cy="1512168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节点数据中心</a:t>
            </a:r>
            <a:endParaRPr kumimoji="1" lang="zh-CN" altLang="en-US" dirty="0"/>
          </a:p>
        </p:txBody>
      </p:sp>
      <p:sp>
        <p:nvSpPr>
          <p:cNvPr id="13" name="右箭头 12"/>
          <p:cNvSpPr/>
          <p:nvPr/>
        </p:nvSpPr>
        <p:spPr>
          <a:xfrm>
            <a:off x="4499992" y="2708920"/>
            <a:ext cx="115212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166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数据库</a:t>
            </a:r>
            <a:endParaRPr kumimoji="1"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971600" y="2132856"/>
            <a:ext cx="1512168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元数据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971600" y="3212976"/>
            <a:ext cx="151216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LAMOST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971600" y="4293096"/>
            <a:ext cx="1512168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GMG240</a:t>
            </a:r>
            <a:endParaRPr kumimoji="1" lang="zh-CN" altLang="en-US" dirty="0"/>
          </a:p>
        </p:txBody>
      </p:sp>
      <p:sp>
        <p:nvSpPr>
          <p:cNvPr id="7" name="剪去单角的矩形 6"/>
          <p:cNvSpPr/>
          <p:nvPr/>
        </p:nvSpPr>
        <p:spPr>
          <a:xfrm>
            <a:off x="3563888" y="4293096"/>
            <a:ext cx="1728192" cy="504056"/>
          </a:xfrm>
          <a:prstGeom prst="snip1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YFOSC</a:t>
            </a:r>
            <a:endParaRPr kumimoji="1" lang="zh-CN" altLang="en-US" dirty="0"/>
          </a:p>
        </p:txBody>
      </p:sp>
      <p:sp>
        <p:nvSpPr>
          <p:cNvPr id="8" name="剪去单角的矩形 7"/>
          <p:cNvSpPr/>
          <p:nvPr/>
        </p:nvSpPr>
        <p:spPr>
          <a:xfrm>
            <a:off x="3563888" y="5085184"/>
            <a:ext cx="1728192" cy="50405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ARCHIVE_LOG</a:t>
            </a:r>
            <a:endParaRPr kumimoji="1" lang="zh-CN" altLang="en-US" dirty="0"/>
          </a:p>
        </p:txBody>
      </p:sp>
      <p:sp>
        <p:nvSpPr>
          <p:cNvPr id="9" name="剪去单角的矩形 8"/>
          <p:cNvSpPr/>
          <p:nvPr/>
        </p:nvSpPr>
        <p:spPr>
          <a:xfrm>
            <a:off x="3563888" y="5877272"/>
            <a:ext cx="1728192" cy="50405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TRANSFER_LOG</a:t>
            </a:r>
            <a:endParaRPr kumimoji="1" lang="zh-CN" altLang="en-US" dirty="0"/>
          </a:p>
        </p:txBody>
      </p:sp>
      <p:sp>
        <p:nvSpPr>
          <p:cNvPr id="11" name="剪去同侧角的矩形 10"/>
          <p:cNvSpPr/>
          <p:nvPr/>
        </p:nvSpPr>
        <p:spPr>
          <a:xfrm>
            <a:off x="6228184" y="4293096"/>
            <a:ext cx="2016224" cy="504056"/>
          </a:xfrm>
          <a:prstGeom prst="snip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SUMMARY_OBJ</a:t>
            </a:r>
            <a:endParaRPr kumimoji="1" lang="zh-CN" altLang="en-US" dirty="0"/>
          </a:p>
        </p:txBody>
      </p:sp>
      <p:sp>
        <p:nvSpPr>
          <p:cNvPr id="12" name="剪去同侧角的矩形 11"/>
          <p:cNvSpPr/>
          <p:nvPr/>
        </p:nvSpPr>
        <p:spPr>
          <a:xfrm>
            <a:off x="6228184" y="5085184"/>
            <a:ext cx="2016224" cy="504056"/>
          </a:xfrm>
          <a:prstGeom prst="snip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SUMMARY_MON</a:t>
            </a:r>
            <a:endParaRPr kumimoji="1" lang="zh-CN" altLang="en-US" dirty="0"/>
          </a:p>
        </p:txBody>
      </p:sp>
      <p:sp>
        <p:nvSpPr>
          <p:cNvPr id="13" name="剪去同侧角的矩形 12"/>
          <p:cNvSpPr/>
          <p:nvPr/>
        </p:nvSpPr>
        <p:spPr>
          <a:xfrm>
            <a:off x="6228184" y="5877272"/>
            <a:ext cx="2016224" cy="504056"/>
          </a:xfrm>
          <a:prstGeom prst="snip2Same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SUMMARY_DAY</a:t>
            </a:r>
            <a:endParaRPr kumimoji="1" lang="zh-CN" altLang="en-US" dirty="0"/>
          </a:p>
        </p:txBody>
      </p:sp>
      <p:sp>
        <p:nvSpPr>
          <p:cNvPr id="14" name="剪去对角的矩形 13"/>
          <p:cNvSpPr/>
          <p:nvPr/>
        </p:nvSpPr>
        <p:spPr>
          <a:xfrm>
            <a:off x="3563888" y="2132856"/>
            <a:ext cx="1584176" cy="432048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TELESCOPE</a:t>
            </a:r>
            <a:endParaRPr kumimoji="1" lang="zh-CN" altLang="en-US" dirty="0"/>
          </a:p>
        </p:txBody>
      </p:sp>
      <p:sp>
        <p:nvSpPr>
          <p:cNvPr id="15" name="剪去对角的矩形 14"/>
          <p:cNvSpPr/>
          <p:nvPr/>
        </p:nvSpPr>
        <p:spPr>
          <a:xfrm>
            <a:off x="3563888" y="2852936"/>
            <a:ext cx="1584176" cy="432048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INSTRUMENT</a:t>
            </a:r>
            <a:endParaRPr kumimoji="1"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3563888" y="3573016"/>
            <a:ext cx="1584176" cy="432048"/>
          </a:xfrm>
          <a:prstGeom prst="snip2Diag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 TABLE / VIEW COLUMN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3012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归档程序功能</a:t>
            </a:r>
            <a:r>
              <a:rPr kumimoji="1" lang="en-US" altLang="zh-CN" dirty="0" smtClean="0"/>
              <a:t> v1.0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195736" y="1916832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生成含</a:t>
            </a:r>
            <a:r>
              <a:rPr kumimoji="1" lang="en-US" altLang="zh-CN" dirty="0" smtClean="0"/>
              <a:t>MD5 </a:t>
            </a:r>
            <a:r>
              <a:rPr kumimoji="1" lang="en-US" altLang="zh-CN" dirty="0" err="1" smtClean="0"/>
              <a:t>cheksum</a:t>
            </a:r>
            <a:r>
              <a:rPr kumimoji="1" lang="zh-CN" altLang="en-US" dirty="0" smtClean="0"/>
              <a:t>的文件列表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195736" y="2852936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根据文件列表提取头信息生成入库脚本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195736" y="3861048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本地数据入库（星表，观测日志，归档日志）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2195736" y="4869160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观测数据、观测数据库传输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2195736" y="5805264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传输日志入库</a:t>
            </a:r>
            <a:r>
              <a:rPr kumimoji="1" lang="en-US" altLang="zh-CN" dirty="0" smtClean="0"/>
              <a:t>，</a:t>
            </a:r>
            <a:r>
              <a:rPr kumimoji="1" lang="zh-CN" altLang="en-US" dirty="0" smtClean="0"/>
              <a:t>数据中心数据入库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58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archiv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6" b="-546"/>
          <a:stretch>
            <a:fillRect/>
          </a:stretch>
        </p:blipFill>
        <p:spPr>
          <a:xfrm>
            <a:off x="179512" y="188640"/>
            <a:ext cx="7776864" cy="4525963"/>
          </a:xfrm>
        </p:spPr>
      </p:pic>
      <p:pic>
        <p:nvPicPr>
          <p:cNvPr id="5" name="图片 4" descr="archiv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9144000" cy="5264092"/>
          </a:xfrm>
          <a:prstGeom prst="rect">
            <a:avLst/>
          </a:prstGeom>
        </p:spPr>
      </p:pic>
      <p:pic>
        <p:nvPicPr>
          <p:cNvPr id="6" name="图片 5" descr="archiv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9144000" cy="54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0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归档程序功能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v2.0</a:t>
            </a:r>
            <a:endParaRPr kumimoji="1"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195736" y="1916832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定期自动扫描归档文件夹，生成含</a:t>
            </a:r>
            <a:r>
              <a:rPr kumimoji="1" lang="en-US" altLang="zh-CN" dirty="0" smtClean="0"/>
              <a:t>MD5 </a:t>
            </a:r>
            <a:r>
              <a:rPr kumimoji="1" lang="en-US" altLang="zh-CN" dirty="0" err="1" smtClean="0"/>
              <a:t>cheksum</a:t>
            </a:r>
            <a:r>
              <a:rPr kumimoji="1" lang="zh-CN" altLang="en-US" dirty="0" smtClean="0"/>
              <a:t>的文件列表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195736" y="2852936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根据文件列表提取头信息生成入库脚本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195736" y="3861048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本地数据入库（星表，观测日志，归档日志）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195736" y="4869160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观测数据、观测数据库传输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2195736" y="5805264"/>
            <a:ext cx="4248472" cy="6480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传输日志入库</a:t>
            </a:r>
            <a:r>
              <a:rPr kumimoji="1" lang="en-US" altLang="zh-CN" dirty="0" smtClean="0"/>
              <a:t>，</a:t>
            </a:r>
            <a:r>
              <a:rPr kumimoji="1" lang="zh-CN" altLang="en-US" dirty="0" smtClean="0"/>
              <a:t>数据中心数据入库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00826"/>
      </p:ext>
    </p:extLst>
  </p:cSld>
  <p:clrMapOvr>
    <a:masterClrMapping/>
  </p:clrMapOvr>
</p:sld>
</file>

<file path=ppt/theme/theme1.xml><?xml version="1.0" encoding="utf-8"?>
<a:theme xmlns:a="http://schemas.openxmlformats.org/drawingml/2006/main" name="china-v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china-vo1.potx</Template>
  <TotalTime>1585</TotalTime>
  <Words>1306</Words>
  <Application>Microsoft Macintosh PowerPoint</Application>
  <PresentationFormat>全屏显示(4:3)</PresentationFormat>
  <Paragraphs>230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china-vo1</vt:lpstr>
      <vt:lpstr>观测数据归档</vt:lpstr>
      <vt:lpstr>Outline</vt:lpstr>
      <vt:lpstr>DATA</vt:lpstr>
      <vt:lpstr>目标</vt:lpstr>
      <vt:lpstr>流程</vt:lpstr>
      <vt:lpstr>数据库</vt:lpstr>
      <vt:lpstr>归档程序功能 v1.0</vt:lpstr>
      <vt:lpstr>PowerPoint 演示文稿</vt:lpstr>
      <vt:lpstr>归档程序功能 v2.0</vt:lpstr>
      <vt:lpstr>归档数据库访问</vt:lpstr>
      <vt:lpstr>进展</vt:lpstr>
      <vt:lpstr>PowerPoint 演示文稿</vt:lpstr>
      <vt:lpstr>PowerPoint 演示文稿</vt:lpstr>
      <vt:lpstr>466</vt:lpstr>
      <vt:lpstr>字段(151)</vt:lpstr>
      <vt:lpstr>下一步工作</vt:lpstr>
      <vt:lpstr>结语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天文学“科技领域云”</dc:title>
  <dc:creator>Chenzhou Cui</dc:creator>
  <cp:lastModifiedBy>Boliang HE</cp:lastModifiedBy>
  <cp:revision>196</cp:revision>
  <dcterms:created xsi:type="dcterms:W3CDTF">2012-08-27T00:18:08Z</dcterms:created>
  <dcterms:modified xsi:type="dcterms:W3CDTF">2013-11-16T00:40:00Z</dcterms:modified>
</cp:coreProperties>
</file>