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77" r:id="rId4"/>
    <p:sldId id="278" r:id="rId5"/>
    <p:sldId id="269" r:id="rId6"/>
    <p:sldId id="279" r:id="rId7"/>
    <p:sldId id="273" r:id="rId8"/>
    <p:sldId id="274" r:id="rId9"/>
    <p:sldId id="280" r:id="rId10"/>
    <p:sldId id="281" r:id="rId11"/>
    <p:sldId id="282" r:id="rId12"/>
    <p:sldId id="283" r:id="rId13"/>
    <p:sldId id="284" r:id="rId14"/>
    <p:sldId id="285" r:id="rId15"/>
    <p:sldId id="286" r:id="rId16"/>
    <p:sldId id="287" r:id="rId17"/>
    <p:sldId id="288" r:id="rId18"/>
    <p:sldId id="290" r:id="rId19"/>
    <p:sldId id="289" r:id="rId20"/>
    <p:sldId id="291" r:id="rId21"/>
    <p:sldId id="292" r:id="rId22"/>
    <p:sldId id="293" r:id="rId23"/>
    <p:sldId id="294" r:id="rId24"/>
    <p:sldId id="303" r:id="rId25"/>
    <p:sldId id="295" r:id="rId26"/>
    <p:sldId id="296" r:id="rId27"/>
    <p:sldId id="297" r:id="rId28"/>
    <p:sldId id="298" r:id="rId29"/>
    <p:sldId id="301" r:id="rId30"/>
    <p:sldId id="302" r:id="rId31"/>
    <p:sldId id="299" r:id="rId32"/>
    <p:sldId id="300" r:id="rId33"/>
    <p:sldId id="304" r:id="rId34"/>
    <p:sldId id="305" r:id="rId3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55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 name="矩形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矩形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标题 7"/>
          <p:cNvSpPr>
            <a:spLocks noGrp="1"/>
          </p:cNvSpPr>
          <p:nvPr>
            <p:ph type="ctrTitle"/>
          </p:nvPr>
        </p:nvSpPr>
        <p:spPr>
          <a:xfrm>
            <a:off x="2362200" y="4038600"/>
            <a:ext cx="6477000" cy="1828800"/>
          </a:xfrm>
        </p:spPr>
        <p:txBody>
          <a:bodyPr anchor="b"/>
          <a:lstStyle>
            <a:lvl1pPr>
              <a:defRPr cap="all" baseline="0"/>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01EA1A53-4590-47DB-B140-B1C10884FFC8}" type="datetimeFigureOut">
              <a:rPr lang="zh-CN" altLang="en-US" smtClean="0"/>
              <a:pPr/>
              <a:t>2013/11/15</a:t>
            </a:fld>
            <a:endParaRPr lang="zh-CN" altLang="en-US"/>
          </a:p>
        </p:txBody>
      </p:sp>
      <p:sp>
        <p:nvSpPr>
          <p:cNvPr id="17" name="页脚占位符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zh-CN" altLang="en-US"/>
          </a:p>
        </p:txBody>
      </p:sp>
      <p:sp>
        <p:nvSpPr>
          <p:cNvPr id="29" name="灯片编号占位符 28"/>
          <p:cNvSpPr>
            <a:spLocks noGrp="1"/>
          </p:cNvSpPr>
          <p:nvPr>
            <p:ph type="sldNum" sz="quarter" idx="12"/>
          </p:nvPr>
        </p:nvSpPr>
        <p:spPr>
          <a:xfrm>
            <a:off x="8001000" y="228600"/>
            <a:ext cx="838200" cy="381000"/>
          </a:xfrm>
        </p:spPr>
        <p:txBody>
          <a:bodyPr/>
          <a:lstStyle>
            <a:lvl1pPr>
              <a:defRPr>
                <a:solidFill>
                  <a:schemeClr val="tx2"/>
                </a:solidFill>
              </a:defRPr>
            </a:lvl1pPr>
          </a:lstStyle>
          <a:p>
            <a:fld id="{60DEFAE2-F079-4BF3-9579-6FAEF3097ECC}" type="slidenum">
              <a:rPr lang="zh-CN" altLang="en-US" smtClean="0"/>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01EA1A53-4590-47DB-B140-B1C10884FFC8}" type="datetimeFigureOut">
              <a:rPr lang="zh-CN" altLang="en-US" smtClean="0"/>
              <a:pPr/>
              <a:t>2013/11/15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DEFAE2-F079-4BF3-9579-6FAEF3097ECC}"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53200" y="609600"/>
            <a:ext cx="2057400" cy="5516563"/>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609600"/>
            <a:ext cx="5562600" cy="5516564"/>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a:xfrm>
            <a:off x="6553200" y="6248402"/>
            <a:ext cx="2209800" cy="365125"/>
          </a:xfrm>
        </p:spPr>
        <p:txBody>
          <a:bodyPr/>
          <a:lstStyle/>
          <a:p>
            <a:fld id="{01EA1A53-4590-47DB-B140-B1C10884FFC8}" type="datetimeFigureOut">
              <a:rPr lang="zh-CN" altLang="en-US" smtClean="0"/>
              <a:pPr/>
              <a:t>2013/11/15</a:t>
            </a:fld>
            <a:endParaRPr lang="zh-CN" altLang="en-US"/>
          </a:p>
        </p:txBody>
      </p:sp>
      <p:sp>
        <p:nvSpPr>
          <p:cNvPr id="5" name="页脚占位符 4"/>
          <p:cNvSpPr>
            <a:spLocks noGrp="1"/>
          </p:cNvSpPr>
          <p:nvPr>
            <p:ph type="ftr" sz="quarter" idx="11"/>
          </p:nvPr>
        </p:nvSpPr>
        <p:spPr>
          <a:xfrm>
            <a:off x="457201" y="6248207"/>
            <a:ext cx="5573483" cy="365125"/>
          </a:xfrm>
        </p:spPr>
        <p:txBody>
          <a:bodyPr/>
          <a:lstStyle/>
          <a:p>
            <a:endParaRPr lang="zh-CN" altLang="en-US"/>
          </a:p>
        </p:txBody>
      </p:sp>
      <p:sp>
        <p:nvSpPr>
          <p:cNvPr id="7" name="矩形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矩形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矩形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灯片编号占位符 5"/>
          <p:cNvSpPr>
            <a:spLocks noGrp="1"/>
          </p:cNvSpPr>
          <p:nvPr>
            <p:ph type="sldNum" sz="quarter" idx="12"/>
          </p:nvPr>
        </p:nvSpPr>
        <p:spPr>
          <a:xfrm rot="5400000">
            <a:off x="5989638" y="144462"/>
            <a:ext cx="533400" cy="244476"/>
          </a:xfrm>
        </p:spPr>
        <p:txBody>
          <a:bodyPr/>
          <a:lstStyle/>
          <a:p>
            <a:fld id="{60DEFAE2-F079-4BF3-9579-6FAEF3097ECC}"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2648" y="228600"/>
            <a:ext cx="8153400" cy="990600"/>
          </a:xfrm>
        </p:spPr>
        <p:txBody>
          <a:bodyPr/>
          <a:lstStyle/>
          <a:p>
            <a:r>
              <a:rPr kumimoji="0" lang="zh-CN" altLang="en-US" smtClean="0"/>
              <a:t>单击此处编辑母版标题样式</a:t>
            </a:r>
            <a:endParaRPr kumimoji="0" lang="en-US"/>
          </a:p>
        </p:txBody>
      </p:sp>
      <p:sp>
        <p:nvSpPr>
          <p:cNvPr id="4" name="日期占位符 3"/>
          <p:cNvSpPr>
            <a:spLocks noGrp="1"/>
          </p:cNvSpPr>
          <p:nvPr>
            <p:ph type="dt" sz="half" idx="10"/>
          </p:nvPr>
        </p:nvSpPr>
        <p:spPr/>
        <p:txBody>
          <a:bodyPr/>
          <a:lstStyle/>
          <a:p>
            <a:fld id="{01EA1A53-4590-47DB-B140-B1C10884FFC8}" type="datetimeFigureOut">
              <a:rPr lang="zh-CN" altLang="en-US" smtClean="0"/>
              <a:pPr/>
              <a:t>2013/11/15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lvl1pPr>
              <a:defRPr>
                <a:solidFill>
                  <a:srgbClr val="FFFFFF"/>
                </a:solidFill>
              </a:defRPr>
            </a:lvl1pPr>
          </a:lstStyle>
          <a:p>
            <a:fld id="{60DEFAE2-F079-4BF3-9579-6FAEF3097ECC}" type="slidenum">
              <a:rPr lang="zh-CN" altLang="en-US" smtClean="0"/>
              <a:pPr/>
              <a:t>‹#›</a:t>
            </a:fld>
            <a:endParaRPr lang="zh-CN" altLang="en-US"/>
          </a:p>
        </p:txBody>
      </p:sp>
      <p:sp>
        <p:nvSpPr>
          <p:cNvPr id="8" name="内容占位符 7"/>
          <p:cNvSpPr>
            <a:spLocks noGrp="1"/>
          </p:cNvSpPr>
          <p:nvPr>
            <p:ph sz="quarter" idx="1"/>
          </p:nvPr>
        </p:nvSpPr>
        <p:spPr>
          <a:xfrm>
            <a:off x="612648" y="1600200"/>
            <a:ext cx="8153400" cy="44958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7" name="矩形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zh-CN" altLang="en-US" smtClean="0"/>
              <a:t>单击此处编辑母版标题样式</a:t>
            </a:r>
            <a:endParaRPr kumimoji="0" lang="en-US"/>
          </a:p>
        </p:txBody>
      </p:sp>
      <p:sp>
        <p:nvSpPr>
          <p:cNvPr id="12" name="日期占位符 11"/>
          <p:cNvSpPr>
            <a:spLocks noGrp="1"/>
          </p:cNvSpPr>
          <p:nvPr>
            <p:ph type="dt" sz="half" idx="10"/>
          </p:nvPr>
        </p:nvSpPr>
        <p:spPr/>
        <p:txBody>
          <a:bodyPr/>
          <a:lstStyle/>
          <a:p>
            <a:fld id="{01EA1A53-4590-47DB-B140-B1C10884FFC8}" type="datetimeFigureOut">
              <a:rPr lang="zh-CN" altLang="en-US" smtClean="0"/>
              <a:pPr/>
              <a:t>2013/11/15</a:t>
            </a:fld>
            <a:endParaRPr lang="zh-CN" altLang="en-US"/>
          </a:p>
        </p:txBody>
      </p:sp>
      <p:sp>
        <p:nvSpPr>
          <p:cNvPr id="13" name="灯片编号占位符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0DEFAE2-F079-4BF3-9579-6FAEF3097ECC}" type="slidenum">
              <a:rPr lang="zh-CN" altLang="en-US" smtClean="0"/>
              <a:pPr/>
              <a:t>‹#›</a:t>
            </a:fld>
            <a:endParaRPr lang="zh-CN" altLang="en-US"/>
          </a:p>
        </p:txBody>
      </p:sp>
      <p:sp>
        <p:nvSpPr>
          <p:cNvPr id="14" name="页脚占位符 13"/>
          <p:cNvSpPr>
            <a:spLocks noGrp="1"/>
          </p:cNvSpPr>
          <p:nvPr>
            <p:ph type="ftr" sz="quarter" idx="12"/>
          </p:nvPr>
        </p:nvSpPr>
        <p:spPr/>
        <p:txBody>
          <a:bodyPr/>
          <a:lstStyle/>
          <a:p>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9" name="内容占位符 8"/>
          <p:cNvSpPr>
            <a:spLocks noGrp="1"/>
          </p:cNvSpPr>
          <p:nvPr>
            <p:ph sz="quarter" idx="1"/>
          </p:nvPr>
        </p:nvSpPr>
        <p:spPr>
          <a:xfrm>
            <a:off x="609600" y="1589567"/>
            <a:ext cx="3886200" cy="4572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844901" y="1589567"/>
            <a:ext cx="3886200" cy="4572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8" name="日期占位符 7"/>
          <p:cNvSpPr>
            <a:spLocks noGrp="1"/>
          </p:cNvSpPr>
          <p:nvPr>
            <p:ph type="dt" sz="half" idx="15"/>
          </p:nvPr>
        </p:nvSpPr>
        <p:spPr/>
        <p:txBody>
          <a:bodyPr rtlCol="0"/>
          <a:lstStyle/>
          <a:p>
            <a:fld id="{01EA1A53-4590-47DB-B140-B1C10884FFC8}" type="datetimeFigureOut">
              <a:rPr lang="zh-CN" altLang="en-US" smtClean="0"/>
              <a:pPr/>
              <a:t>2013/11/15</a:t>
            </a:fld>
            <a:endParaRPr lang="zh-CN" altLang="en-US"/>
          </a:p>
        </p:txBody>
      </p:sp>
      <p:sp>
        <p:nvSpPr>
          <p:cNvPr id="10" name="灯片编号占位符 9"/>
          <p:cNvSpPr>
            <a:spLocks noGrp="1"/>
          </p:cNvSpPr>
          <p:nvPr>
            <p:ph type="sldNum" sz="quarter" idx="16"/>
          </p:nvPr>
        </p:nvSpPr>
        <p:spPr/>
        <p:txBody>
          <a:bodyPr rtlCol="0"/>
          <a:lstStyle/>
          <a:p>
            <a:fld id="{60DEFAE2-F079-4BF3-9579-6FAEF3097ECC}" type="slidenum">
              <a:rPr lang="zh-CN" altLang="en-US" smtClean="0"/>
              <a:pPr/>
              <a:t>‹#›</a:t>
            </a:fld>
            <a:endParaRPr lang="zh-CN" altLang="en-US"/>
          </a:p>
        </p:txBody>
      </p:sp>
      <p:sp>
        <p:nvSpPr>
          <p:cNvPr id="12" name="页脚占位符 11"/>
          <p:cNvSpPr>
            <a:spLocks noGrp="1"/>
          </p:cNvSpPr>
          <p:nvPr>
            <p:ph type="ftr" sz="quarter" idx="17"/>
          </p:nvPr>
        </p:nvSpPr>
        <p:spPr/>
        <p:txBody>
          <a:bodyPr rtlCol="0"/>
          <a:lstStyle/>
          <a:p>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33400" y="273050"/>
            <a:ext cx="8153400" cy="869950"/>
          </a:xfrm>
        </p:spPr>
        <p:txBody>
          <a:bodyPr anchor="ctr"/>
          <a:lstStyle>
            <a:lvl1pPr>
              <a:defRPr/>
            </a:lvl1pPr>
          </a:lstStyle>
          <a:p>
            <a:r>
              <a:rPr kumimoji="0" lang="zh-CN" altLang="en-US" smtClean="0"/>
              <a:t>单击此处编辑母版标题样式</a:t>
            </a:r>
            <a:endParaRPr kumimoji="0" lang="en-US"/>
          </a:p>
        </p:txBody>
      </p:sp>
      <p:sp>
        <p:nvSpPr>
          <p:cNvPr id="11" name="内容占位符 10"/>
          <p:cNvSpPr>
            <a:spLocks noGrp="1"/>
          </p:cNvSpPr>
          <p:nvPr>
            <p:ph sz="quarter" idx="2"/>
          </p:nvPr>
        </p:nvSpPr>
        <p:spPr>
          <a:xfrm>
            <a:off x="609600" y="2438400"/>
            <a:ext cx="3886200" cy="35814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quarter" idx="4"/>
          </p:nvPr>
        </p:nvSpPr>
        <p:spPr>
          <a:xfrm>
            <a:off x="4800600" y="2438400"/>
            <a:ext cx="3886200" cy="35814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0" name="日期占位符 9"/>
          <p:cNvSpPr>
            <a:spLocks noGrp="1"/>
          </p:cNvSpPr>
          <p:nvPr>
            <p:ph type="dt" sz="half" idx="15"/>
          </p:nvPr>
        </p:nvSpPr>
        <p:spPr/>
        <p:txBody>
          <a:bodyPr rtlCol="0"/>
          <a:lstStyle/>
          <a:p>
            <a:fld id="{01EA1A53-4590-47DB-B140-B1C10884FFC8}" type="datetimeFigureOut">
              <a:rPr lang="zh-CN" altLang="en-US" smtClean="0"/>
              <a:pPr/>
              <a:t>2013/11/15</a:t>
            </a:fld>
            <a:endParaRPr lang="zh-CN" altLang="en-US"/>
          </a:p>
        </p:txBody>
      </p:sp>
      <p:sp>
        <p:nvSpPr>
          <p:cNvPr id="12" name="灯片编号占位符 11"/>
          <p:cNvSpPr>
            <a:spLocks noGrp="1"/>
          </p:cNvSpPr>
          <p:nvPr>
            <p:ph type="sldNum" sz="quarter" idx="16"/>
          </p:nvPr>
        </p:nvSpPr>
        <p:spPr/>
        <p:txBody>
          <a:bodyPr rtlCol="0"/>
          <a:lstStyle/>
          <a:p>
            <a:fld id="{60DEFAE2-F079-4BF3-9579-6FAEF3097ECC}" type="slidenum">
              <a:rPr lang="zh-CN" altLang="en-US" smtClean="0"/>
              <a:pPr/>
              <a:t>‹#›</a:t>
            </a:fld>
            <a:endParaRPr lang="zh-CN" altLang="en-US"/>
          </a:p>
        </p:txBody>
      </p:sp>
      <p:sp>
        <p:nvSpPr>
          <p:cNvPr id="14" name="页脚占位符 13"/>
          <p:cNvSpPr>
            <a:spLocks noGrp="1"/>
          </p:cNvSpPr>
          <p:nvPr>
            <p:ph type="ftr" sz="quarter" idx="17"/>
          </p:nvPr>
        </p:nvSpPr>
        <p:spPr/>
        <p:txBody>
          <a:bodyPr rtlCol="0"/>
          <a:lstStyle/>
          <a:p>
            <a:endParaRPr lang="zh-CN" altLang="en-US"/>
          </a:p>
        </p:txBody>
      </p:sp>
      <p:sp>
        <p:nvSpPr>
          <p:cNvPr id="16" name="文本占位符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
        <p:nvSpPr>
          <p:cNvPr id="15" name="文本占位符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zh-CN" altLang="en-US" smtClean="0"/>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01EA1A53-4590-47DB-B140-B1C10884FFC8}" type="datetimeFigureOut">
              <a:rPr lang="zh-CN" altLang="en-US" smtClean="0"/>
              <a:pPr/>
              <a:t>2013/11/15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lvl1pPr>
              <a:defRPr>
                <a:solidFill>
                  <a:srgbClr val="FFFFFF"/>
                </a:solidFill>
              </a:defRPr>
            </a:lvl1pPr>
          </a:lstStyle>
          <a:p>
            <a:fld id="{60DEFAE2-F079-4BF3-9579-6FAEF3097ECC}"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1EA1A53-4590-47DB-B140-B1C10884FFC8}" type="datetimeFigureOut">
              <a:rPr lang="zh-CN" altLang="en-US" smtClean="0"/>
              <a:pPr/>
              <a:t>2013/11/15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a:xfrm>
            <a:off x="0" y="6248400"/>
            <a:ext cx="533400" cy="381000"/>
          </a:xfrm>
        </p:spPr>
        <p:txBody>
          <a:bodyPr/>
          <a:lstStyle>
            <a:lvl1pPr>
              <a:defRPr>
                <a:solidFill>
                  <a:schemeClr val="tx2"/>
                </a:solidFill>
              </a:defRPr>
            </a:lvl1pPr>
          </a:lstStyle>
          <a:p>
            <a:fld id="{60DEFAE2-F079-4BF3-9579-6FAEF3097ECC}"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8077200" cy="869950"/>
          </a:xfrm>
        </p:spPr>
        <p:txBody>
          <a:bodyPr anchor="ctr"/>
          <a:lstStyle>
            <a:lvl1pPr algn="l">
              <a:buNone/>
              <a:defRPr sz="4400" b="0"/>
            </a:lvl1pPr>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p:txBody>
          <a:bodyPr/>
          <a:lstStyle/>
          <a:p>
            <a:fld id="{01EA1A53-4590-47DB-B140-B1C10884FFC8}" type="datetimeFigureOut">
              <a:rPr lang="zh-CN" altLang="en-US" smtClean="0"/>
              <a:pPr/>
              <a:t>2013/11/15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lvl1pPr>
              <a:defRPr>
                <a:solidFill>
                  <a:srgbClr val="FFFFFF"/>
                </a:solidFill>
              </a:defRPr>
            </a:lvl1pPr>
          </a:lstStyle>
          <a:p>
            <a:fld id="{60DEFAE2-F079-4BF3-9579-6FAEF3097ECC}" type="slidenum">
              <a:rPr lang="zh-CN" altLang="en-US" smtClean="0"/>
              <a:pPr/>
              <a:t>‹#›</a:t>
            </a:fld>
            <a:endParaRPr lang="zh-CN" altLang="en-US"/>
          </a:p>
        </p:txBody>
      </p:sp>
      <p:sp>
        <p:nvSpPr>
          <p:cNvPr id="3" name="文本占位符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9" name="内容占位符 8"/>
          <p:cNvSpPr>
            <a:spLocks noGrp="1"/>
          </p:cNvSpPr>
          <p:nvPr>
            <p:ph sz="quarter" idx="1"/>
          </p:nvPr>
        </p:nvSpPr>
        <p:spPr>
          <a:xfrm>
            <a:off x="2362200" y="1752600"/>
            <a:ext cx="6400800" cy="44196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zh-CN" altLang="en-US" smtClean="0"/>
              <a:t>单击此处编辑母版文本样式</a:t>
            </a:r>
          </a:p>
        </p:txBody>
      </p:sp>
      <p:sp>
        <p:nvSpPr>
          <p:cNvPr id="8" name="矩形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标题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zh-CN" altLang="en-US" smtClean="0"/>
              <a:t>单击此处编辑母版标题样式</a:t>
            </a:r>
            <a:endParaRPr kumimoji="0" lang="en-US"/>
          </a:p>
        </p:txBody>
      </p:sp>
      <p:sp>
        <p:nvSpPr>
          <p:cNvPr id="11" name="矩形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日期占位符 11"/>
          <p:cNvSpPr>
            <a:spLocks noGrp="1"/>
          </p:cNvSpPr>
          <p:nvPr>
            <p:ph type="dt" sz="half" idx="10"/>
          </p:nvPr>
        </p:nvSpPr>
        <p:spPr>
          <a:xfrm>
            <a:off x="6248400" y="6248400"/>
            <a:ext cx="2667000" cy="365125"/>
          </a:xfrm>
        </p:spPr>
        <p:txBody>
          <a:bodyPr rtlCol="0"/>
          <a:lstStyle/>
          <a:p>
            <a:fld id="{01EA1A53-4590-47DB-B140-B1C10884FFC8}" type="datetimeFigureOut">
              <a:rPr lang="zh-CN" altLang="en-US" smtClean="0"/>
              <a:pPr/>
              <a:t>2013/11/15</a:t>
            </a:fld>
            <a:endParaRPr lang="zh-CN" altLang="en-US"/>
          </a:p>
        </p:txBody>
      </p:sp>
      <p:sp>
        <p:nvSpPr>
          <p:cNvPr id="13" name="灯片编号占位符 12"/>
          <p:cNvSpPr>
            <a:spLocks noGrp="1"/>
          </p:cNvSpPr>
          <p:nvPr>
            <p:ph type="sldNum" sz="quarter" idx="11"/>
          </p:nvPr>
        </p:nvSpPr>
        <p:spPr>
          <a:xfrm>
            <a:off x="0" y="4667249"/>
            <a:ext cx="1447800" cy="663578"/>
          </a:xfrm>
        </p:spPr>
        <p:txBody>
          <a:bodyPr rtlCol="0"/>
          <a:lstStyle>
            <a:lvl1pPr>
              <a:defRPr sz="2800"/>
            </a:lvl1pPr>
          </a:lstStyle>
          <a:p>
            <a:fld id="{60DEFAE2-F079-4BF3-9579-6FAEF3097ECC}" type="slidenum">
              <a:rPr lang="zh-CN" altLang="en-US" smtClean="0"/>
              <a:pPr/>
              <a:t>‹#›</a:t>
            </a:fld>
            <a:endParaRPr lang="zh-CN" altLang="en-US"/>
          </a:p>
        </p:txBody>
      </p:sp>
      <p:sp>
        <p:nvSpPr>
          <p:cNvPr id="14" name="页脚占位符 13"/>
          <p:cNvSpPr>
            <a:spLocks noGrp="1"/>
          </p:cNvSpPr>
          <p:nvPr>
            <p:ph type="ftr" sz="quarter" idx="12"/>
          </p:nvPr>
        </p:nvSpPr>
        <p:spPr>
          <a:xfrm>
            <a:off x="1600200" y="6248206"/>
            <a:ext cx="4572000" cy="365125"/>
          </a:xfrm>
        </p:spPr>
        <p:txBody>
          <a:bodyPr rtlCol="0"/>
          <a:lstStyle/>
          <a:p>
            <a:endParaRPr lang="zh-CN" altLang="en-US"/>
          </a:p>
        </p:txBody>
      </p:sp>
      <p:sp>
        <p:nvSpPr>
          <p:cNvPr id="3" name="图片占位符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zh-CN" altLang="en-US" smtClean="0"/>
              <a:t>单击图标添加图片</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609600" y="228600"/>
            <a:ext cx="8153400" cy="990600"/>
          </a:xfrm>
          <a:prstGeom prst="rect">
            <a:avLst/>
          </a:prstGeom>
        </p:spPr>
        <p:txBody>
          <a:bodyPr vert="horz" anchor="ctr">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4" name="日期占位符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01EA1A53-4590-47DB-B140-B1C10884FFC8}" type="datetimeFigureOut">
              <a:rPr lang="zh-CN" altLang="en-US" smtClean="0"/>
              <a:pPr/>
              <a:t>2013/11/15</a:t>
            </a:fld>
            <a:endParaRPr lang="zh-CN" altLang="en-US"/>
          </a:p>
        </p:txBody>
      </p:sp>
      <p:sp>
        <p:nvSpPr>
          <p:cNvPr id="3" name="页脚占位符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zh-CN" altLang="en-US"/>
          </a:p>
        </p:txBody>
      </p:sp>
      <p:sp>
        <p:nvSpPr>
          <p:cNvPr id="7" name="矩形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矩形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灯片编号占位符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0DEFAE2-F079-4BF3-9579-6FAEF3097ECC}"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eg"/><Relationship Id="rId7" Type="http://schemas.openxmlformats.org/officeDocument/2006/relationships/image" Target="../media/image40.jp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png"/></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571736" y="4786322"/>
            <a:ext cx="4857784" cy="369332"/>
          </a:xfrm>
          <a:prstGeom prst="rect">
            <a:avLst/>
          </a:prstGeom>
          <a:noFill/>
        </p:spPr>
        <p:txBody>
          <a:bodyPr wrap="square" rtlCol="0">
            <a:spAutoFit/>
          </a:bodyPr>
          <a:lstStyle/>
          <a:p>
            <a:r>
              <a:rPr lang="zh-CN" altLang="en-US" dirty="0">
                <a:solidFill>
                  <a:schemeClr val="bg1"/>
                </a:solidFill>
                <a:latin typeface="楷体" pitchFamily="49" charset="-122"/>
                <a:ea typeface="楷体" pitchFamily="49" charset="-122"/>
              </a:rPr>
              <a:t>中</a:t>
            </a:r>
            <a:r>
              <a:rPr lang="zh-CN" altLang="en-US" dirty="0" smtClean="0">
                <a:solidFill>
                  <a:schemeClr val="bg1"/>
                </a:solidFill>
                <a:latin typeface="楷体" pitchFamily="49" charset="-122"/>
                <a:ea typeface="楷体" pitchFamily="49" charset="-122"/>
              </a:rPr>
              <a:t>国第一座</a:t>
            </a:r>
            <a:r>
              <a:rPr lang="en-US" altLang="zh-CN" dirty="0" smtClean="0">
                <a:solidFill>
                  <a:schemeClr val="bg1"/>
                </a:solidFill>
                <a:latin typeface="楷体" pitchFamily="49" charset="-122"/>
                <a:ea typeface="楷体" pitchFamily="49" charset="-122"/>
              </a:rPr>
              <a:t>WWT</a:t>
            </a:r>
            <a:r>
              <a:rPr lang="zh-CN" altLang="en-US" dirty="0" smtClean="0">
                <a:solidFill>
                  <a:schemeClr val="bg1"/>
                </a:solidFill>
                <a:latin typeface="楷体" pitchFamily="49" charset="-122"/>
                <a:ea typeface="楷体" pitchFamily="49" charset="-122"/>
              </a:rPr>
              <a:t>互动式数字天象厅</a:t>
            </a:r>
            <a:endParaRPr lang="zh-CN" altLang="en-US" dirty="0">
              <a:solidFill>
                <a:schemeClr val="bg1"/>
              </a:solidFill>
              <a:latin typeface="楷体" pitchFamily="49" charset="-122"/>
              <a:ea typeface="楷体" pitchFamily="49" charset="-122"/>
            </a:endParaRPr>
          </a:p>
        </p:txBody>
      </p:sp>
      <p:pic>
        <p:nvPicPr>
          <p:cNvPr id="7" name="图片 6" descr="封面4.png"/>
          <p:cNvPicPr>
            <a:picLocks noChangeAspect="1"/>
          </p:cNvPicPr>
          <p:nvPr/>
        </p:nvPicPr>
        <p:blipFill>
          <a:blip r:embed="rId2" cstate="print"/>
          <a:stretch>
            <a:fillRect/>
          </a:stretch>
        </p:blipFill>
        <p:spPr>
          <a:xfrm>
            <a:off x="0" y="384397"/>
            <a:ext cx="9144000" cy="6473627"/>
          </a:xfrm>
          <a:prstGeom prst="rect">
            <a:avLst/>
          </a:prstGeom>
        </p:spPr>
      </p:pic>
      <p:sp>
        <p:nvSpPr>
          <p:cNvPr id="8" name="TextBox 7"/>
          <p:cNvSpPr txBox="1"/>
          <p:nvPr/>
        </p:nvSpPr>
        <p:spPr>
          <a:xfrm>
            <a:off x="4786314" y="5072074"/>
            <a:ext cx="4143404"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中国第一座</a:t>
            </a:r>
            <a:r>
              <a:rPr lang="en-US" altLang="zh-CN" b="1" dirty="0" smtClean="0">
                <a:solidFill>
                  <a:schemeClr val="bg1"/>
                </a:solidFill>
                <a:latin typeface="微软雅黑" pitchFamily="34" charset="-122"/>
                <a:ea typeface="微软雅黑" pitchFamily="34" charset="-122"/>
              </a:rPr>
              <a:t>WWT</a:t>
            </a:r>
            <a:r>
              <a:rPr lang="zh-CN" altLang="en-US" b="1" dirty="0" smtClean="0">
                <a:solidFill>
                  <a:schemeClr val="bg1"/>
                </a:solidFill>
                <a:latin typeface="微软雅黑" pitchFamily="34" charset="-122"/>
                <a:ea typeface="微软雅黑" pitchFamily="34" charset="-122"/>
              </a:rPr>
              <a:t>互动式数字天象厅</a:t>
            </a:r>
            <a:endParaRPr lang="zh-CN" altLang="en-US" b="1" dirty="0">
              <a:solidFill>
                <a:schemeClr val="bg1"/>
              </a:solidFill>
              <a:latin typeface="微软雅黑" pitchFamily="34" charset="-122"/>
              <a:ea typeface="微软雅黑" pitchFamily="34" charset="-122"/>
            </a:endParaRPr>
          </a:p>
        </p:txBody>
      </p:sp>
      <p:sp>
        <p:nvSpPr>
          <p:cNvPr id="9" name="TextBox 8"/>
          <p:cNvSpPr txBox="1"/>
          <p:nvPr/>
        </p:nvSpPr>
        <p:spPr>
          <a:xfrm>
            <a:off x="5072066" y="5429264"/>
            <a:ext cx="3857652" cy="276999"/>
          </a:xfrm>
          <a:prstGeom prst="rect">
            <a:avLst/>
          </a:prstGeom>
          <a:noFill/>
        </p:spPr>
        <p:txBody>
          <a:bodyPr wrap="square" rtlCol="0">
            <a:spAutoFit/>
          </a:bodyPr>
          <a:lstStyle/>
          <a:p>
            <a:r>
              <a:rPr lang="zh-CN" altLang="en-US" sz="1200" b="1" dirty="0" smtClean="0">
                <a:solidFill>
                  <a:schemeClr val="bg1"/>
                </a:solidFill>
                <a:latin typeface="微软雅黑" pitchFamily="34" charset="-122"/>
                <a:ea typeface="微软雅黑" pitchFamily="34" charset="-122"/>
              </a:rPr>
              <a:t>重庆九龙坡区石新路小学</a:t>
            </a:r>
            <a:r>
              <a:rPr lang="en-US" altLang="zh-CN" sz="1200" b="1" dirty="0" smtClean="0">
                <a:solidFill>
                  <a:schemeClr val="bg1"/>
                </a:solidFill>
                <a:latin typeface="微软雅黑" pitchFamily="34" charset="-122"/>
                <a:ea typeface="微软雅黑" pitchFamily="34" charset="-122"/>
              </a:rPr>
              <a:t>WWT</a:t>
            </a:r>
            <a:r>
              <a:rPr lang="zh-CN" altLang="en-US" sz="1200" b="1" dirty="0" smtClean="0">
                <a:solidFill>
                  <a:schemeClr val="bg1"/>
                </a:solidFill>
                <a:latin typeface="微软雅黑" pitchFamily="34" charset="-122"/>
                <a:ea typeface="微软雅黑" pitchFamily="34" charset="-122"/>
              </a:rPr>
              <a:t>天象厅建设历程</a:t>
            </a:r>
            <a:endParaRPr lang="zh-CN" altLang="en-US" sz="1200"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3" name="TextBox 2"/>
          <p:cNvSpPr txBox="1"/>
          <p:nvPr/>
        </p:nvSpPr>
        <p:spPr>
          <a:xfrm>
            <a:off x="1142976" y="2148480"/>
            <a:ext cx="6715172" cy="923330"/>
          </a:xfrm>
          <a:prstGeom prst="rect">
            <a:avLst/>
          </a:prstGeom>
          <a:noFill/>
        </p:spPr>
        <p:txBody>
          <a:bodyPr wrap="square" rtlCol="0">
            <a:spAutoFit/>
          </a:bodyPr>
          <a:lstStyle/>
          <a:p>
            <a:r>
              <a:rPr lang="en-US" altLang="zh-CN" dirty="0" smtClean="0">
                <a:latin typeface="微软雅黑" pitchFamily="34" charset="-122"/>
                <a:ea typeface="微软雅黑" pitchFamily="34" charset="-122"/>
              </a:rPr>
              <a:t>2013</a:t>
            </a:r>
            <a:r>
              <a:rPr lang="zh-CN" altLang="en-US" dirty="0" smtClean="0">
                <a:latin typeface="微软雅黑" pitchFamily="34" charset="-122"/>
                <a:ea typeface="微软雅黑" pitchFamily="34" charset="-122"/>
              </a:rPr>
              <a:t>年</a:t>
            </a:r>
            <a:r>
              <a:rPr lang="en-US" altLang="zh-CN" dirty="0" smtClean="0">
                <a:latin typeface="微软雅黑" pitchFamily="34" charset="-122"/>
                <a:ea typeface="微软雅黑" pitchFamily="34" charset="-122"/>
              </a:rPr>
              <a:t>6</a:t>
            </a:r>
            <a:r>
              <a:rPr lang="zh-CN" altLang="en-US" dirty="0" smtClean="0">
                <a:latin typeface="微软雅黑" pitchFamily="34" charset="-122"/>
                <a:ea typeface="微软雅黑" pitchFamily="34" charset="-122"/>
              </a:rPr>
              <a:t>月，在九龙坡区教委的大力支持下，由国家天文台、微软研究院、华中师大、重庆梧台科技四方合作，开始对石新路小学原天象厅进行</a:t>
            </a:r>
            <a:r>
              <a:rPr lang="en-US" altLang="zh-CN" dirty="0" smtClean="0">
                <a:latin typeface="微软雅黑" pitchFamily="34" charset="-122"/>
                <a:ea typeface="微软雅黑" pitchFamily="34" charset="-122"/>
              </a:rPr>
              <a:t>WWT</a:t>
            </a:r>
            <a:r>
              <a:rPr lang="zh-CN" altLang="en-US" dirty="0" smtClean="0">
                <a:latin typeface="微软雅黑" pitchFamily="34" charset="-122"/>
                <a:ea typeface="微软雅黑" pitchFamily="34" charset="-122"/>
              </a:rPr>
              <a:t>系统改造工程。</a:t>
            </a:r>
            <a:endParaRPr lang="zh-CN" altLang="en-US" dirty="0">
              <a:latin typeface="微软雅黑" pitchFamily="34" charset="-122"/>
              <a:ea typeface="微软雅黑" pitchFamily="34" charset="-122"/>
            </a:endParaRPr>
          </a:p>
        </p:txBody>
      </p:sp>
      <p:pic>
        <p:nvPicPr>
          <p:cNvPr id="1026" name="Picture 2"/>
          <p:cNvPicPr>
            <a:picLocks noChangeAspect="1" noChangeArrowheads="1"/>
          </p:cNvPicPr>
          <p:nvPr/>
        </p:nvPicPr>
        <p:blipFill>
          <a:blip r:embed="rId3"/>
          <a:srcRect/>
          <a:stretch>
            <a:fillRect/>
          </a:stretch>
        </p:blipFill>
        <p:spPr bwMode="auto">
          <a:xfrm>
            <a:off x="500034" y="3643314"/>
            <a:ext cx="8401751" cy="2214578"/>
          </a:xfrm>
          <a:prstGeom prst="rect">
            <a:avLst/>
          </a:prstGeom>
          <a:noFill/>
          <a:ln w="9525">
            <a:noFill/>
            <a:miter lim="800000"/>
            <a:headEnd/>
            <a:tailEnd/>
          </a:ln>
          <a:effectLst/>
        </p:spPr>
      </p:pic>
    </p:spTree>
    <p:extLst>
      <p:ext uri="{BB962C8B-B14F-4D97-AF65-F5344CB8AC3E}">
        <p14:creationId xmlns:p14="http://schemas.microsoft.com/office/powerpoint/2010/main" val="3463981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3" name="TextBox 2"/>
          <p:cNvSpPr txBox="1"/>
          <p:nvPr/>
        </p:nvSpPr>
        <p:spPr>
          <a:xfrm>
            <a:off x="1000100" y="1571612"/>
            <a:ext cx="7429552" cy="369332"/>
          </a:xfrm>
          <a:prstGeom prst="rect">
            <a:avLst/>
          </a:prstGeom>
          <a:noFill/>
        </p:spPr>
        <p:txBody>
          <a:bodyPr wrap="square" rtlCol="0">
            <a:spAutoFit/>
          </a:bodyPr>
          <a:lstStyle/>
          <a:p>
            <a:r>
              <a:rPr lang="zh-CN" altLang="en-US" dirty="0" smtClean="0">
                <a:latin typeface="微软雅黑" pitchFamily="34" charset="-122"/>
                <a:ea typeface="微软雅黑" pitchFamily="34" charset="-122"/>
              </a:rPr>
              <a:t>这个建设主要是保留石新路小学原有的建筑基础，在内部进行改造。</a:t>
            </a:r>
            <a:endParaRPr lang="zh-CN" altLang="en-US" dirty="0">
              <a:latin typeface="微软雅黑" pitchFamily="34" charset="-122"/>
              <a:ea typeface="微软雅黑" pitchFamily="34" charset="-122"/>
            </a:endParaRPr>
          </a:p>
        </p:txBody>
      </p:sp>
      <p:pic>
        <p:nvPicPr>
          <p:cNvPr id="5" name="图片 4" descr="未标题-1.jpg"/>
          <p:cNvPicPr>
            <a:picLocks noChangeAspect="1"/>
          </p:cNvPicPr>
          <p:nvPr/>
        </p:nvPicPr>
        <p:blipFill>
          <a:blip r:embed="rId3"/>
          <a:stretch>
            <a:fillRect/>
          </a:stretch>
        </p:blipFill>
        <p:spPr>
          <a:xfrm>
            <a:off x="928662" y="2000240"/>
            <a:ext cx="7358114" cy="4598821"/>
          </a:xfrm>
          <a:prstGeom prst="rect">
            <a:avLst/>
          </a:prstGeom>
        </p:spPr>
      </p:pic>
    </p:spTree>
    <p:extLst>
      <p:ext uri="{BB962C8B-B14F-4D97-AF65-F5344CB8AC3E}">
        <p14:creationId xmlns:p14="http://schemas.microsoft.com/office/powerpoint/2010/main" val="32965576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3" name="TextBox 2"/>
          <p:cNvSpPr txBox="1"/>
          <p:nvPr/>
        </p:nvSpPr>
        <p:spPr>
          <a:xfrm>
            <a:off x="785786" y="1428736"/>
            <a:ext cx="7429552" cy="523220"/>
          </a:xfrm>
          <a:prstGeom prst="rect">
            <a:avLst/>
          </a:prstGeom>
          <a:noFill/>
        </p:spPr>
        <p:txBody>
          <a:bodyPr wrap="square" rtlCol="0">
            <a:spAutoFit/>
          </a:bodyPr>
          <a:lstStyle/>
          <a:p>
            <a:r>
              <a:rPr lang="zh-CN" altLang="en-US" sz="1400" dirty="0" smtClean="0">
                <a:latin typeface="微软雅黑" pitchFamily="34" charset="-122"/>
                <a:ea typeface="微软雅黑" pitchFamily="34" charset="-122"/>
              </a:rPr>
              <a:t>由于原建筑渗水严重，在刚刚开始建设阶段，遇到很多困难，光防水处理就花了近一个月的时间。</a:t>
            </a:r>
            <a:endParaRPr lang="zh-CN" altLang="en-US" sz="1400" dirty="0">
              <a:latin typeface="微软雅黑" pitchFamily="34" charset="-122"/>
              <a:ea typeface="微软雅黑" pitchFamily="34" charset="-122"/>
            </a:endParaRPr>
          </a:p>
        </p:txBody>
      </p:sp>
      <p:pic>
        <p:nvPicPr>
          <p:cNvPr id="6" name="图片 5" descr="IMAG0613.jpg"/>
          <p:cNvPicPr>
            <a:picLocks noChangeAspect="1"/>
          </p:cNvPicPr>
          <p:nvPr/>
        </p:nvPicPr>
        <p:blipFill>
          <a:blip r:embed="rId3"/>
          <a:stretch>
            <a:fillRect/>
          </a:stretch>
        </p:blipFill>
        <p:spPr>
          <a:xfrm>
            <a:off x="5143504" y="1857364"/>
            <a:ext cx="2914656" cy="4857760"/>
          </a:xfrm>
          <a:prstGeom prst="rect">
            <a:avLst/>
          </a:prstGeom>
        </p:spPr>
      </p:pic>
      <p:pic>
        <p:nvPicPr>
          <p:cNvPr id="7" name="图片 6" descr="IMAG0614.jpg"/>
          <p:cNvPicPr>
            <a:picLocks noChangeAspect="1"/>
          </p:cNvPicPr>
          <p:nvPr/>
        </p:nvPicPr>
        <p:blipFill>
          <a:blip r:embed="rId4"/>
          <a:stretch>
            <a:fillRect/>
          </a:stretch>
        </p:blipFill>
        <p:spPr>
          <a:xfrm>
            <a:off x="1357290" y="1857364"/>
            <a:ext cx="2914656" cy="4857760"/>
          </a:xfrm>
          <a:prstGeom prst="rect">
            <a:avLst/>
          </a:prstGeom>
        </p:spPr>
      </p:pic>
    </p:spTree>
    <p:extLst>
      <p:ext uri="{BB962C8B-B14F-4D97-AF65-F5344CB8AC3E}">
        <p14:creationId xmlns:p14="http://schemas.microsoft.com/office/powerpoint/2010/main" val="37767262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3" name="TextBox 2"/>
          <p:cNvSpPr txBox="1"/>
          <p:nvPr/>
        </p:nvSpPr>
        <p:spPr>
          <a:xfrm>
            <a:off x="785786" y="1428736"/>
            <a:ext cx="7429552" cy="523220"/>
          </a:xfrm>
          <a:prstGeom prst="rect">
            <a:avLst/>
          </a:prstGeom>
          <a:noFill/>
        </p:spPr>
        <p:txBody>
          <a:bodyPr wrap="square" rtlCol="0">
            <a:spAutoFit/>
          </a:bodyPr>
          <a:lstStyle/>
          <a:p>
            <a:r>
              <a:rPr lang="zh-CN" altLang="en-US" sz="1400" dirty="0" smtClean="0">
                <a:latin typeface="微软雅黑" pitchFamily="34" charset="-122"/>
                <a:ea typeface="微软雅黑" pitchFamily="34" charset="-122"/>
              </a:rPr>
              <a:t>在内部天幕建设时，重庆已经是</a:t>
            </a:r>
            <a:r>
              <a:rPr lang="en-US" altLang="zh-CN" sz="1400" dirty="0" smtClean="0">
                <a:latin typeface="微软雅黑" pitchFamily="34" charset="-122"/>
                <a:ea typeface="微软雅黑" pitchFamily="34" charset="-122"/>
              </a:rPr>
              <a:t>40</a:t>
            </a:r>
            <a:r>
              <a:rPr lang="zh-CN" altLang="en-US" sz="1400" dirty="0" smtClean="0">
                <a:latin typeface="微软雅黑" pitchFamily="34" charset="-122"/>
                <a:ea typeface="微软雅黑" pitchFamily="34" charset="-122"/>
              </a:rPr>
              <a:t>度高温天气，为了保质保量完成，当时采取了夜间施工的措施。</a:t>
            </a:r>
            <a:endParaRPr lang="zh-CN" altLang="en-US" sz="1400" dirty="0">
              <a:latin typeface="微软雅黑" pitchFamily="34" charset="-122"/>
              <a:ea typeface="微软雅黑" pitchFamily="34" charset="-122"/>
            </a:endParaRPr>
          </a:p>
        </p:txBody>
      </p:sp>
      <p:pic>
        <p:nvPicPr>
          <p:cNvPr id="8" name="图片 7" descr="IMAG0670.jpg"/>
          <p:cNvPicPr>
            <a:picLocks noChangeAspect="1"/>
          </p:cNvPicPr>
          <p:nvPr/>
        </p:nvPicPr>
        <p:blipFill>
          <a:blip r:embed="rId3"/>
          <a:stretch>
            <a:fillRect/>
          </a:stretch>
        </p:blipFill>
        <p:spPr>
          <a:xfrm>
            <a:off x="785786" y="2071678"/>
            <a:ext cx="7620054" cy="4572032"/>
          </a:xfrm>
          <a:prstGeom prst="rect">
            <a:avLst/>
          </a:prstGeom>
        </p:spPr>
      </p:pic>
    </p:spTree>
    <p:extLst>
      <p:ext uri="{BB962C8B-B14F-4D97-AF65-F5344CB8AC3E}">
        <p14:creationId xmlns:p14="http://schemas.microsoft.com/office/powerpoint/2010/main" val="3118420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3" name="TextBox 2"/>
          <p:cNvSpPr txBox="1"/>
          <p:nvPr/>
        </p:nvSpPr>
        <p:spPr>
          <a:xfrm>
            <a:off x="785786" y="1428736"/>
            <a:ext cx="7429552" cy="307777"/>
          </a:xfrm>
          <a:prstGeom prst="rect">
            <a:avLst/>
          </a:prstGeom>
          <a:noFill/>
        </p:spPr>
        <p:txBody>
          <a:bodyPr wrap="square" rtlCol="0">
            <a:spAutoFit/>
          </a:bodyPr>
          <a:lstStyle/>
          <a:p>
            <a:r>
              <a:rPr lang="en-US" altLang="zh-CN" sz="1400" dirty="0" smtClean="0">
                <a:latin typeface="微软雅黑" pitchFamily="34" charset="-122"/>
                <a:ea typeface="微软雅黑" pitchFamily="34" charset="-122"/>
              </a:rPr>
              <a:t>8</a:t>
            </a:r>
            <a:r>
              <a:rPr lang="zh-CN" altLang="en-US" sz="1400" dirty="0" smtClean="0">
                <a:latin typeface="微软雅黑" pitchFamily="34" charset="-122"/>
                <a:ea typeface="微软雅黑" pitchFamily="34" charset="-122"/>
              </a:rPr>
              <a:t>月初，天幕完工。国家天文台樊东卫博士开始了设备的调试工作。</a:t>
            </a:r>
            <a:endParaRPr lang="zh-CN" altLang="en-US" sz="1400" dirty="0">
              <a:latin typeface="微软雅黑" pitchFamily="34" charset="-122"/>
              <a:ea typeface="微软雅黑" pitchFamily="34" charset="-122"/>
            </a:endParaRPr>
          </a:p>
        </p:txBody>
      </p:sp>
      <p:pic>
        <p:nvPicPr>
          <p:cNvPr id="5" name="图片 4" descr="未标题-13.jpg"/>
          <p:cNvPicPr>
            <a:picLocks noChangeAspect="1"/>
          </p:cNvPicPr>
          <p:nvPr/>
        </p:nvPicPr>
        <p:blipFill>
          <a:blip r:embed="rId3"/>
          <a:stretch>
            <a:fillRect/>
          </a:stretch>
        </p:blipFill>
        <p:spPr>
          <a:xfrm>
            <a:off x="785786" y="1857364"/>
            <a:ext cx="7643834" cy="4777396"/>
          </a:xfrm>
          <a:prstGeom prst="rect">
            <a:avLst/>
          </a:prstGeom>
        </p:spPr>
      </p:pic>
    </p:spTree>
    <p:extLst>
      <p:ext uri="{BB962C8B-B14F-4D97-AF65-F5344CB8AC3E}">
        <p14:creationId xmlns:p14="http://schemas.microsoft.com/office/powerpoint/2010/main" val="3534194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3" name="TextBox 2"/>
          <p:cNvSpPr txBox="1"/>
          <p:nvPr/>
        </p:nvSpPr>
        <p:spPr>
          <a:xfrm>
            <a:off x="785786" y="1428736"/>
            <a:ext cx="7429552" cy="307777"/>
          </a:xfrm>
          <a:prstGeom prst="rect">
            <a:avLst/>
          </a:prstGeom>
          <a:noFill/>
        </p:spPr>
        <p:txBody>
          <a:bodyPr wrap="square" rtlCol="0">
            <a:spAutoFit/>
          </a:bodyPr>
          <a:lstStyle/>
          <a:p>
            <a:r>
              <a:rPr lang="zh-CN" altLang="en-US" sz="1400" dirty="0" smtClean="0">
                <a:latin typeface="微软雅黑" pitchFamily="34" charset="-122"/>
                <a:ea typeface="微软雅黑" pitchFamily="34" charset="-122"/>
              </a:rPr>
              <a:t>国内第一个</a:t>
            </a:r>
            <a:r>
              <a:rPr lang="en-US" altLang="zh-CN" sz="1400" dirty="0" smtClean="0">
                <a:latin typeface="微软雅黑" pitchFamily="34" charset="-122"/>
                <a:ea typeface="微软雅黑" pitchFamily="34" charset="-122"/>
              </a:rPr>
              <a:t>WWT</a:t>
            </a:r>
            <a:r>
              <a:rPr lang="zh-CN" altLang="en-US" sz="1400" dirty="0" smtClean="0">
                <a:latin typeface="微软雅黑" pitchFamily="34" charset="-122"/>
                <a:ea typeface="微软雅黑" pitchFamily="34" charset="-122"/>
              </a:rPr>
              <a:t>天象厅采用的是</a:t>
            </a:r>
            <a:r>
              <a:rPr lang="en-US" altLang="zh-CN" sz="1400" dirty="0" smtClean="0">
                <a:latin typeface="微软雅黑" pitchFamily="34" charset="-122"/>
                <a:ea typeface="微软雅黑" pitchFamily="34" charset="-122"/>
              </a:rPr>
              <a:t>6</a:t>
            </a:r>
            <a:r>
              <a:rPr lang="zh-CN" altLang="en-US" sz="1400" dirty="0" smtClean="0">
                <a:latin typeface="微软雅黑" pitchFamily="34" charset="-122"/>
                <a:ea typeface="微软雅黑" pitchFamily="34" charset="-122"/>
              </a:rPr>
              <a:t>台投影机进行圆弧拼接。这是两台投影机工作调试。</a:t>
            </a:r>
            <a:endParaRPr lang="zh-CN" altLang="en-US" sz="1400" dirty="0">
              <a:latin typeface="微软雅黑" pitchFamily="34" charset="-122"/>
              <a:ea typeface="微软雅黑" pitchFamily="34" charset="-122"/>
            </a:endParaRPr>
          </a:p>
        </p:txBody>
      </p:sp>
      <p:pic>
        <p:nvPicPr>
          <p:cNvPr id="6" name="图片 5" descr="未标题-11.jpg"/>
          <p:cNvPicPr>
            <a:picLocks noChangeAspect="1"/>
          </p:cNvPicPr>
          <p:nvPr/>
        </p:nvPicPr>
        <p:blipFill>
          <a:blip r:embed="rId3"/>
          <a:stretch>
            <a:fillRect/>
          </a:stretch>
        </p:blipFill>
        <p:spPr>
          <a:xfrm>
            <a:off x="571472" y="1785926"/>
            <a:ext cx="7715304" cy="4822065"/>
          </a:xfrm>
          <a:prstGeom prst="rect">
            <a:avLst/>
          </a:prstGeom>
        </p:spPr>
      </p:pic>
    </p:spTree>
    <p:extLst>
      <p:ext uri="{BB962C8B-B14F-4D97-AF65-F5344CB8AC3E}">
        <p14:creationId xmlns:p14="http://schemas.microsoft.com/office/powerpoint/2010/main" val="41864488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3" name="TextBox 2"/>
          <p:cNvSpPr txBox="1"/>
          <p:nvPr/>
        </p:nvSpPr>
        <p:spPr>
          <a:xfrm>
            <a:off x="785786" y="1428736"/>
            <a:ext cx="7429552" cy="307777"/>
          </a:xfrm>
          <a:prstGeom prst="rect">
            <a:avLst/>
          </a:prstGeom>
          <a:noFill/>
        </p:spPr>
        <p:txBody>
          <a:bodyPr wrap="square" rtlCol="0">
            <a:spAutoFit/>
          </a:bodyPr>
          <a:lstStyle/>
          <a:p>
            <a:r>
              <a:rPr lang="zh-CN" altLang="en-US" sz="1400" dirty="0" smtClean="0">
                <a:latin typeface="微软雅黑" pitchFamily="34" charset="-122"/>
                <a:ea typeface="微软雅黑" pitchFamily="34" charset="-122"/>
              </a:rPr>
              <a:t>国内第一个</a:t>
            </a:r>
            <a:r>
              <a:rPr lang="en-US" altLang="zh-CN" sz="1400" dirty="0" smtClean="0">
                <a:latin typeface="微软雅黑" pitchFamily="34" charset="-122"/>
                <a:ea typeface="微软雅黑" pitchFamily="34" charset="-122"/>
              </a:rPr>
              <a:t>WWT</a:t>
            </a:r>
            <a:r>
              <a:rPr lang="zh-CN" altLang="en-US" sz="1400" dirty="0" smtClean="0">
                <a:latin typeface="微软雅黑" pitchFamily="34" charset="-122"/>
                <a:ea typeface="微软雅黑" pitchFamily="34" charset="-122"/>
              </a:rPr>
              <a:t>天象厅采用的是</a:t>
            </a:r>
            <a:r>
              <a:rPr lang="en-US" altLang="zh-CN" sz="1400" dirty="0" smtClean="0">
                <a:latin typeface="微软雅黑" pitchFamily="34" charset="-122"/>
                <a:ea typeface="微软雅黑" pitchFamily="34" charset="-122"/>
              </a:rPr>
              <a:t>6</a:t>
            </a:r>
            <a:r>
              <a:rPr lang="zh-CN" altLang="en-US" sz="1400" dirty="0" smtClean="0">
                <a:latin typeface="微软雅黑" pitchFamily="34" charset="-122"/>
                <a:ea typeface="微软雅黑" pitchFamily="34" charset="-122"/>
              </a:rPr>
              <a:t>台投影机进行圆弧拼接。这是两台投影机工作调试。</a:t>
            </a:r>
            <a:endParaRPr lang="zh-CN" altLang="en-US" sz="1400" dirty="0">
              <a:latin typeface="微软雅黑" pitchFamily="34" charset="-122"/>
              <a:ea typeface="微软雅黑" pitchFamily="34" charset="-122"/>
            </a:endParaRPr>
          </a:p>
        </p:txBody>
      </p:sp>
      <p:pic>
        <p:nvPicPr>
          <p:cNvPr id="5" name="图片 4" descr="2.jpg"/>
          <p:cNvPicPr>
            <a:picLocks noChangeAspect="1"/>
          </p:cNvPicPr>
          <p:nvPr/>
        </p:nvPicPr>
        <p:blipFill>
          <a:blip r:embed="rId3"/>
          <a:stretch>
            <a:fillRect/>
          </a:stretch>
        </p:blipFill>
        <p:spPr>
          <a:xfrm>
            <a:off x="857224" y="1785926"/>
            <a:ext cx="7786710" cy="4866694"/>
          </a:xfrm>
          <a:prstGeom prst="rect">
            <a:avLst/>
          </a:prstGeom>
        </p:spPr>
      </p:pic>
    </p:spTree>
    <p:extLst>
      <p:ext uri="{BB962C8B-B14F-4D97-AF65-F5344CB8AC3E}">
        <p14:creationId xmlns:p14="http://schemas.microsoft.com/office/powerpoint/2010/main" val="2898590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3" name="TextBox 2"/>
          <p:cNvSpPr txBox="1"/>
          <p:nvPr/>
        </p:nvSpPr>
        <p:spPr>
          <a:xfrm>
            <a:off x="785786" y="1428736"/>
            <a:ext cx="7429552" cy="307777"/>
          </a:xfrm>
          <a:prstGeom prst="rect">
            <a:avLst/>
          </a:prstGeom>
          <a:noFill/>
        </p:spPr>
        <p:txBody>
          <a:bodyPr wrap="square" rtlCol="0">
            <a:spAutoFit/>
          </a:bodyPr>
          <a:lstStyle/>
          <a:p>
            <a:r>
              <a:rPr lang="en-US" altLang="zh-CN" sz="1400" dirty="0" smtClean="0">
                <a:latin typeface="微软雅黑" pitchFamily="34" charset="-122"/>
                <a:ea typeface="微软雅黑" pitchFamily="34" charset="-122"/>
              </a:rPr>
              <a:t>6</a:t>
            </a:r>
            <a:r>
              <a:rPr lang="zh-CN" altLang="en-US" sz="1400" dirty="0" smtClean="0">
                <a:latin typeface="微软雅黑" pitchFamily="34" charset="-122"/>
                <a:ea typeface="微软雅黑" pitchFamily="34" charset="-122"/>
              </a:rPr>
              <a:t>台投影进行试机</a:t>
            </a:r>
            <a:endParaRPr lang="zh-CN" altLang="en-US" sz="1400" dirty="0">
              <a:latin typeface="微软雅黑" pitchFamily="34" charset="-122"/>
              <a:ea typeface="微软雅黑" pitchFamily="34" charset="-122"/>
            </a:endParaRPr>
          </a:p>
        </p:txBody>
      </p:sp>
      <p:pic>
        <p:nvPicPr>
          <p:cNvPr id="6" name="图片 5" descr="3.jpg"/>
          <p:cNvPicPr>
            <a:picLocks noChangeAspect="1"/>
          </p:cNvPicPr>
          <p:nvPr/>
        </p:nvPicPr>
        <p:blipFill>
          <a:blip r:embed="rId3"/>
          <a:stretch>
            <a:fillRect/>
          </a:stretch>
        </p:blipFill>
        <p:spPr>
          <a:xfrm>
            <a:off x="642910" y="1741278"/>
            <a:ext cx="8072494" cy="5045308"/>
          </a:xfrm>
          <a:prstGeom prst="rect">
            <a:avLst/>
          </a:prstGeom>
        </p:spPr>
      </p:pic>
    </p:spTree>
    <p:extLst>
      <p:ext uri="{BB962C8B-B14F-4D97-AF65-F5344CB8AC3E}">
        <p14:creationId xmlns:p14="http://schemas.microsoft.com/office/powerpoint/2010/main" val="30169716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pic>
        <p:nvPicPr>
          <p:cNvPr id="5" name="图片 4" descr="7.jpg"/>
          <p:cNvPicPr>
            <a:picLocks noChangeAspect="1"/>
          </p:cNvPicPr>
          <p:nvPr/>
        </p:nvPicPr>
        <p:blipFill>
          <a:blip r:embed="rId3"/>
          <a:stretch>
            <a:fillRect/>
          </a:stretch>
        </p:blipFill>
        <p:spPr>
          <a:xfrm>
            <a:off x="714348" y="1857364"/>
            <a:ext cx="7715272" cy="4822045"/>
          </a:xfrm>
          <a:prstGeom prst="rect">
            <a:avLst/>
          </a:prstGeom>
        </p:spPr>
      </p:pic>
      <p:sp>
        <p:nvSpPr>
          <p:cNvPr id="7" name="TextBox 6"/>
          <p:cNvSpPr txBox="1"/>
          <p:nvPr/>
        </p:nvSpPr>
        <p:spPr>
          <a:xfrm>
            <a:off x="714348" y="1357298"/>
            <a:ext cx="7429552" cy="523220"/>
          </a:xfrm>
          <a:prstGeom prst="rect">
            <a:avLst/>
          </a:prstGeom>
          <a:noFill/>
        </p:spPr>
        <p:txBody>
          <a:bodyPr wrap="square" rtlCol="0">
            <a:spAutoFit/>
          </a:bodyPr>
          <a:lstStyle/>
          <a:p>
            <a:r>
              <a:rPr lang="zh-CN" altLang="en-US" sz="1400" dirty="0" smtClean="0">
                <a:latin typeface="微软雅黑" pitchFamily="34" charset="-122"/>
                <a:ea typeface="微软雅黑" pitchFamily="34" charset="-122"/>
              </a:rPr>
              <a:t>由于这是国内第一个</a:t>
            </a:r>
            <a:r>
              <a:rPr lang="en-US" altLang="zh-CN" sz="1400" dirty="0" smtClean="0">
                <a:latin typeface="微软雅黑" pitchFamily="34" charset="-122"/>
                <a:ea typeface="微软雅黑" pitchFamily="34" charset="-122"/>
              </a:rPr>
              <a:t>WWT</a:t>
            </a:r>
            <a:r>
              <a:rPr lang="zh-CN" altLang="en-US" sz="1400" dirty="0" smtClean="0">
                <a:latin typeface="微软雅黑" pitchFamily="34" charset="-122"/>
                <a:ea typeface="微软雅黑" pitchFamily="34" charset="-122"/>
              </a:rPr>
              <a:t>天象厅，在刚开始安装时经验不足，投影安装位置出现偏差，所以后期在投影仪校准时，花了很大力气。为了精准，连各种测绘仪都用上了。</a:t>
            </a:r>
            <a:endParaRPr lang="zh-CN" altLang="en-US" sz="1400" dirty="0">
              <a:latin typeface="微软雅黑" pitchFamily="34" charset="-122"/>
              <a:ea typeface="微软雅黑" pitchFamily="34" charset="-122"/>
            </a:endParaRPr>
          </a:p>
        </p:txBody>
      </p:sp>
    </p:spTree>
    <p:extLst>
      <p:ext uri="{BB962C8B-B14F-4D97-AF65-F5344CB8AC3E}">
        <p14:creationId xmlns:p14="http://schemas.microsoft.com/office/powerpoint/2010/main" val="1922977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3" name="TextBox 2"/>
          <p:cNvSpPr txBox="1"/>
          <p:nvPr/>
        </p:nvSpPr>
        <p:spPr>
          <a:xfrm>
            <a:off x="785786" y="1428736"/>
            <a:ext cx="7429552" cy="523220"/>
          </a:xfrm>
          <a:prstGeom prst="rect">
            <a:avLst/>
          </a:prstGeom>
          <a:noFill/>
        </p:spPr>
        <p:txBody>
          <a:bodyPr wrap="square" rtlCol="0">
            <a:spAutoFit/>
          </a:bodyPr>
          <a:lstStyle/>
          <a:p>
            <a:r>
              <a:rPr lang="zh-CN" altLang="en-US" sz="1400" dirty="0" smtClean="0">
                <a:latin typeface="微软雅黑" pitchFamily="34" charset="-122"/>
                <a:ea typeface="微软雅黑" pitchFamily="34" charset="-122"/>
              </a:rPr>
              <a:t>由于这是国内第一个</a:t>
            </a:r>
            <a:r>
              <a:rPr lang="en-US" altLang="zh-CN" sz="1400" dirty="0" smtClean="0">
                <a:latin typeface="微软雅黑" pitchFamily="34" charset="-122"/>
                <a:ea typeface="微软雅黑" pitchFamily="34" charset="-122"/>
              </a:rPr>
              <a:t>WWT</a:t>
            </a:r>
            <a:r>
              <a:rPr lang="zh-CN" altLang="en-US" sz="1400" dirty="0" smtClean="0">
                <a:latin typeface="微软雅黑" pitchFamily="34" charset="-122"/>
                <a:ea typeface="微软雅黑" pitchFamily="34" charset="-122"/>
              </a:rPr>
              <a:t>天象厅，在刚开始安装时经验不足，投影机安装位置出现偏差，所以后期在投影仪校准时，花了很大力气。为了精准，连测绘仪都用上了。</a:t>
            </a:r>
            <a:endParaRPr lang="zh-CN" altLang="en-US" sz="1400" dirty="0">
              <a:latin typeface="微软雅黑" pitchFamily="34" charset="-122"/>
              <a:ea typeface="微软雅黑" pitchFamily="34" charset="-122"/>
            </a:endParaRPr>
          </a:p>
        </p:txBody>
      </p:sp>
      <p:pic>
        <p:nvPicPr>
          <p:cNvPr id="5" name="图片 4" descr="4.jpg"/>
          <p:cNvPicPr>
            <a:picLocks noChangeAspect="1"/>
          </p:cNvPicPr>
          <p:nvPr/>
        </p:nvPicPr>
        <p:blipFill>
          <a:blip r:embed="rId3"/>
          <a:stretch>
            <a:fillRect/>
          </a:stretch>
        </p:blipFill>
        <p:spPr>
          <a:xfrm>
            <a:off x="714348" y="1928822"/>
            <a:ext cx="7772422" cy="4857764"/>
          </a:xfrm>
          <a:prstGeom prst="rect">
            <a:avLst/>
          </a:prstGeom>
        </p:spPr>
      </p:pic>
    </p:spTree>
    <p:extLst>
      <p:ext uri="{BB962C8B-B14F-4D97-AF65-F5344CB8AC3E}">
        <p14:creationId xmlns:p14="http://schemas.microsoft.com/office/powerpoint/2010/main" val="41479399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4071934" y="3143248"/>
            <a:ext cx="642942" cy="1323439"/>
          </a:xfrm>
          <a:prstGeom prst="rect">
            <a:avLst/>
          </a:prstGeom>
          <a:noFill/>
        </p:spPr>
        <p:txBody>
          <a:bodyPr wrap="square" rtlCol="0">
            <a:spAutoFit/>
          </a:bodyPr>
          <a:lstStyle/>
          <a:p>
            <a:r>
              <a:rPr lang="zh-CN" altLang="en-US" sz="4000" b="1" dirty="0" smtClean="0">
                <a:latin typeface="微软雅黑" pitchFamily="34" charset="-122"/>
                <a:ea typeface="微软雅黑" pitchFamily="34" charset="-122"/>
              </a:rPr>
              <a:t>起源</a:t>
            </a:r>
            <a:endParaRPr lang="zh-CN" altLang="en-US" sz="4000" b="1" dirty="0">
              <a:latin typeface="微软雅黑" pitchFamily="34" charset="-122"/>
              <a:ea typeface="微软雅黑"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3" name="TextBox 2"/>
          <p:cNvSpPr txBox="1"/>
          <p:nvPr/>
        </p:nvSpPr>
        <p:spPr>
          <a:xfrm>
            <a:off x="785786" y="1428736"/>
            <a:ext cx="7429552" cy="307777"/>
          </a:xfrm>
          <a:prstGeom prst="rect">
            <a:avLst/>
          </a:prstGeom>
          <a:noFill/>
        </p:spPr>
        <p:txBody>
          <a:bodyPr wrap="square" rtlCol="0">
            <a:spAutoFit/>
          </a:bodyPr>
          <a:lstStyle/>
          <a:p>
            <a:r>
              <a:rPr lang="zh-CN" altLang="en-US" sz="1400" dirty="0" smtClean="0">
                <a:latin typeface="微软雅黑" pitchFamily="34" charset="-122"/>
                <a:ea typeface="微软雅黑" pitchFamily="34" charset="-122"/>
              </a:rPr>
              <a:t>调试画面</a:t>
            </a:r>
            <a:endParaRPr lang="zh-CN" altLang="en-US" sz="1400" dirty="0">
              <a:latin typeface="微软雅黑" pitchFamily="34" charset="-122"/>
              <a:ea typeface="微软雅黑" pitchFamily="34" charset="-122"/>
            </a:endParaRPr>
          </a:p>
        </p:txBody>
      </p:sp>
      <p:pic>
        <p:nvPicPr>
          <p:cNvPr id="6" name="图片 5" descr="5.jpg"/>
          <p:cNvPicPr>
            <a:picLocks noChangeAspect="1"/>
          </p:cNvPicPr>
          <p:nvPr/>
        </p:nvPicPr>
        <p:blipFill>
          <a:blip r:embed="rId3"/>
          <a:stretch>
            <a:fillRect/>
          </a:stretch>
        </p:blipFill>
        <p:spPr>
          <a:xfrm>
            <a:off x="857224" y="1928802"/>
            <a:ext cx="7658122" cy="4786326"/>
          </a:xfrm>
          <a:prstGeom prst="rect">
            <a:avLst/>
          </a:prstGeom>
        </p:spPr>
      </p:pic>
    </p:spTree>
    <p:extLst>
      <p:ext uri="{BB962C8B-B14F-4D97-AF65-F5344CB8AC3E}">
        <p14:creationId xmlns:p14="http://schemas.microsoft.com/office/powerpoint/2010/main" val="3501631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pic>
        <p:nvPicPr>
          <p:cNvPr id="5" name="图片 4" descr="6.jpg"/>
          <p:cNvPicPr>
            <a:picLocks noChangeAspect="1"/>
          </p:cNvPicPr>
          <p:nvPr/>
        </p:nvPicPr>
        <p:blipFill>
          <a:blip r:embed="rId3"/>
          <a:stretch>
            <a:fillRect/>
          </a:stretch>
        </p:blipFill>
        <p:spPr>
          <a:xfrm>
            <a:off x="357158" y="1428736"/>
            <a:ext cx="8501122" cy="5313202"/>
          </a:xfrm>
          <a:prstGeom prst="rect">
            <a:avLst/>
          </a:prstGeom>
        </p:spPr>
      </p:pic>
    </p:spTree>
    <p:extLst>
      <p:ext uri="{BB962C8B-B14F-4D97-AF65-F5344CB8AC3E}">
        <p14:creationId xmlns:p14="http://schemas.microsoft.com/office/powerpoint/2010/main" val="20533755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pic>
        <p:nvPicPr>
          <p:cNvPr id="6" name="图片 5" descr="56.jpg"/>
          <p:cNvPicPr>
            <a:picLocks noChangeAspect="1"/>
          </p:cNvPicPr>
          <p:nvPr/>
        </p:nvPicPr>
        <p:blipFill>
          <a:blip r:embed="rId3"/>
          <a:stretch>
            <a:fillRect/>
          </a:stretch>
        </p:blipFill>
        <p:spPr>
          <a:xfrm>
            <a:off x="285720" y="1428735"/>
            <a:ext cx="8501122" cy="5313201"/>
          </a:xfrm>
          <a:prstGeom prst="rect">
            <a:avLst/>
          </a:prstGeom>
        </p:spPr>
      </p:pic>
    </p:spTree>
    <p:extLst>
      <p:ext uri="{BB962C8B-B14F-4D97-AF65-F5344CB8AC3E}">
        <p14:creationId xmlns:p14="http://schemas.microsoft.com/office/powerpoint/2010/main" val="2491911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1000100" y="1428736"/>
            <a:ext cx="7715304" cy="369332"/>
          </a:xfrm>
          <a:prstGeom prst="rect">
            <a:avLst/>
          </a:prstGeom>
          <a:noFill/>
        </p:spPr>
        <p:txBody>
          <a:bodyPr wrap="square" rtlCol="0">
            <a:spAutoFit/>
          </a:bodyPr>
          <a:lstStyle/>
          <a:p>
            <a:r>
              <a:rPr lang="zh-CN" altLang="en-US" dirty="0" smtClean="0">
                <a:latin typeface="微软雅黑" pitchFamily="34" charset="-122"/>
                <a:ea typeface="微软雅黑" pitchFamily="34" charset="-122"/>
              </a:rPr>
              <a:t>经过近</a:t>
            </a:r>
            <a:r>
              <a:rPr lang="en-US" altLang="zh-CN" dirty="0" smtClean="0">
                <a:latin typeface="微软雅黑" pitchFamily="34" charset="-122"/>
                <a:ea typeface="微软雅黑" pitchFamily="34" charset="-122"/>
              </a:rPr>
              <a:t>1</a:t>
            </a:r>
            <a:r>
              <a:rPr lang="zh-CN" altLang="en-US" dirty="0" smtClean="0">
                <a:latin typeface="微软雅黑" pitchFamily="34" charset="-122"/>
                <a:ea typeface="微软雅黑" pitchFamily="34" charset="-122"/>
              </a:rPr>
              <a:t>个月的调试，终于在</a:t>
            </a:r>
            <a:r>
              <a:rPr lang="en-US" altLang="zh-CN" dirty="0" smtClean="0">
                <a:latin typeface="微软雅黑" pitchFamily="34" charset="-122"/>
                <a:ea typeface="微软雅黑" pitchFamily="34" charset="-122"/>
              </a:rPr>
              <a:t>8</a:t>
            </a:r>
            <a:r>
              <a:rPr lang="zh-CN" altLang="en-US" dirty="0" smtClean="0">
                <a:latin typeface="微软雅黑" pitchFamily="34" charset="-122"/>
                <a:ea typeface="微软雅黑" pitchFamily="34" charset="-122"/>
              </a:rPr>
              <a:t>月底完成了</a:t>
            </a:r>
            <a:r>
              <a:rPr lang="en-US" altLang="zh-CN" dirty="0" smtClean="0">
                <a:latin typeface="微软雅黑" pitchFamily="34" charset="-122"/>
                <a:ea typeface="微软雅黑" pitchFamily="34" charset="-122"/>
              </a:rPr>
              <a:t>WWT</a:t>
            </a:r>
            <a:r>
              <a:rPr lang="zh-CN" altLang="en-US" dirty="0" smtClean="0">
                <a:latin typeface="微软雅黑" pitchFamily="34" charset="-122"/>
                <a:ea typeface="微软雅黑" pitchFamily="34" charset="-122"/>
              </a:rPr>
              <a:t>的初试工作。</a:t>
            </a:r>
            <a:endParaRPr lang="zh-CN" altLang="en-US" dirty="0">
              <a:latin typeface="微软雅黑" pitchFamily="34" charset="-122"/>
              <a:ea typeface="微软雅黑" pitchFamily="34" charset="-122"/>
            </a:endParaRPr>
          </a:p>
        </p:txBody>
      </p:sp>
      <p:pic>
        <p:nvPicPr>
          <p:cNvPr id="8" name="图片 7" descr="534.jpg"/>
          <p:cNvPicPr>
            <a:picLocks noChangeAspect="1"/>
          </p:cNvPicPr>
          <p:nvPr/>
        </p:nvPicPr>
        <p:blipFill>
          <a:blip r:embed="rId3"/>
          <a:stretch>
            <a:fillRect/>
          </a:stretch>
        </p:blipFill>
        <p:spPr>
          <a:xfrm>
            <a:off x="571504" y="1785946"/>
            <a:ext cx="8001024" cy="5000640"/>
          </a:xfrm>
          <a:prstGeom prst="rect">
            <a:avLst/>
          </a:prstGeom>
        </p:spPr>
      </p:pic>
    </p:spTree>
    <p:extLst>
      <p:ext uri="{BB962C8B-B14F-4D97-AF65-F5344CB8AC3E}">
        <p14:creationId xmlns:p14="http://schemas.microsoft.com/office/powerpoint/2010/main" val="1175977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pic>
        <p:nvPicPr>
          <p:cNvPr id="6" name="Picture 2" descr="DSC031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628800"/>
            <a:ext cx="7344816" cy="4892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15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1000100" y="1488032"/>
            <a:ext cx="7715304" cy="369332"/>
          </a:xfrm>
          <a:prstGeom prst="rect">
            <a:avLst/>
          </a:prstGeom>
          <a:noFill/>
        </p:spPr>
        <p:txBody>
          <a:bodyPr wrap="square" rtlCol="0">
            <a:spAutoFit/>
          </a:bodyPr>
          <a:lstStyle/>
          <a:p>
            <a:r>
              <a:rPr lang="en-US" altLang="zh-CN" dirty="0" smtClean="0">
                <a:latin typeface="微软雅黑" pitchFamily="34" charset="-122"/>
                <a:ea typeface="微软雅黑" pitchFamily="34" charset="-122"/>
              </a:rPr>
              <a:t>WWT</a:t>
            </a:r>
            <a:r>
              <a:rPr lang="zh-CN" altLang="en-US" dirty="0" smtClean="0">
                <a:latin typeface="微软雅黑" pitchFamily="34" charset="-122"/>
                <a:ea typeface="微软雅黑" pitchFamily="34" charset="-122"/>
              </a:rPr>
              <a:t>团队</a:t>
            </a:r>
            <a:endParaRPr lang="zh-CN" altLang="en-US" dirty="0">
              <a:latin typeface="微软雅黑" pitchFamily="34" charset="-122"/>
              <a:ea typeface="微软雅黑" pitchFamily="34" charset="-122"/>
            </a:endParaRPr>
          </a:p>
        </p:txBody>
      </p:sp>
      <p:pic>
        <p:nvPicPr>
          <p:cNvPr id="7" name="图片 6" descr="64.jpg"/>
          <p:cNvPicPr>
            <a:picLocks noChangeAspect="1"/>
          </p:cNvPicPr>
          <p:nvPr/>
        </p:nvPicPr>
        <p:blipFill>
          <a:blip r:embed="rId3"/>
          <a:stretch>
            <a:fillRect/>
          </a:stretch>
        </p:blipFill>
        <p:spPr>
          <a:xfrm>
            <a:off x="714348" y="1857364"/>
            <a:ext cx="7715272" cy="4822045"/>
          </a:xfrm>
          <a:prstGeom prst="rect">
            <a:avLst/>
          </a:prstGeom>
        </p:spPr>
      </p:pic>
    </p:spTree>
    <p:extLst>
      <p:ext uri="{BB962C8B-B14F-4D97-AF65-F5344CB8AC3E}">
        <p14:creationId xmlns:p14="http://schemas.microsoft.com/office/powerpoint/2010/main" val="28171455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1000100" y="1488032"/>
            <a:ext cx="7715304" cy="369332"/>
          </a:xfrm>
          <a:prstGeom prst="rect">
            <a:avLst/>
          </a:prstGeom>
          <a:noFill/>
        </p:spPr>
        <p:txBody>
          <a:bodyPr wrap="square" rtlCol="0">
            <a:spAutoFit/>
          </a:bodyPr>
          <a:lstStyle/>
          <a:p>
            <a:r>
              <a:rPr lang="zh-CN" altLang="en-US" dirty="0" smtClean="0">
                <a:latin typeface="微软雅黑" pitchFamily="34" charset="-122"/>
                <a:ea typeface="微软雅黑" pitchFamily="34" charset="-122"/>
              </a:rPr>
              <a:t>国家天文台郝晋新副台长现场指导工作</a:t>
            </a:r>
            <a:endParaRPr lang="zh-CN" altLang="en-US" dirty="0">
              <a:latin typeface="微软雅黑" pitchFamily="34" charset="-122"/>
              <a:ea typeface="微软雅黑" pitchFamily="34" charset="-122"/>
            </a:endParaRPr>
          </a:p>
        </p:txBody>
      </p:sp>
      <p:pic>
        <p:nvPicPr>
          <p:cNvPr id="6" name="图片 5" descr="532.jpg"/>
          <p:cNvPicPr>
            <a:picLocks noChangeAspect="1"/>
          </p:cNvPicPr>
          <p:nvPr/>
        </p:nvPicPr>
        <p:blipFill>
          <a:blip r:embed="rId3"/>
          <a:stretch>
            <a:fillRect/>
          </a:stretch>
        </p:blipFill>
        <p:spPr>
          <a:xfrm>
            <a:off x="828648" y="1857364"/>
            <a:ext cx="7658121" cy="4786326"/>
          </a:xfrm>
          <a:prstGeom prst="rect">
            <a:avLst/>
          </a:prstGeom>
        </p:spPr>
      </p:pic>
    </p:spTree>
    <p:extLst>
      <p:ext uri="{BB962C8B-B14F-4D97-AF65-F5344CB8AC3E}">
        <p14:creationId xmlns:p14="http://schemas.microsoft.com/office/powerpoint/2010/main" val="19846535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1000100" y="1488032"/>
            <a:ext cx="7715304" cy="369332"/>
          </a:xfrm>
          <a:prstGeom prst="rect">
            <a:avLst/>
          </a:prstGeom>
          <a:noFill/>
        </p:spPr>
        <p:txBody>
          <a:bodyPr wrap="square" rtlCol="0">
            <a:spAutoFit/>
          </a:bodyPr>
          <a:lstStyle/>
          <a:p>
            <a:r>
              <a:rPr lang="zh-CN" altLang="en-US" dirty="0" smtClean="0">
                <a:latin typeface="微软雅黑" pitchFamily="34" charset="-122"/>
                <a:ea typeface="微软雅黑" pitchFamily="34" charset="-122"/>
              </a:rPr>
              <a:t>微软研究院吴博士现场体验天象厅</a:t>
            </a:r>
            <a:endParaRPr lang="zh-CN" altLang="en-US" dirty="0">
              <a:latin typeface="微软雅黑" pitchFamily="34" charset="-122"/>
              <a:ea typeface="微软雅黑" pitchFamily="34" charset="-122"/>
            </a:endParaRPr>
          </a:p>
        </p:txBody>
      </p:sp>
      <p:pic>
        <p:nvPicPr>
          <p:cNvPr id="7" name="图片 6" descr="334.jpg"/>
          <p:cNvPicPr>
            <a:picLocks noChangeAspect="1"/>
          </p:cNvPicPr>
          <p:nvPr/>
        </p:nvPicPr>
        <p:blipFill>
          <a:blip r:embed="rId3"/>
          <a:stretch>
            <a:fillRect/>
          </a:stretch>
        </p:blipFill>
        <p:spPr>
          <a:xfrm>
            <a:off x="971524" y="1857364"/>
            <a:ext cx="7743847" cy="4839904"/>
          </a:xfrm>
          <a:prstGeom prst="rect">
            <a:avLst/>
          </a:prstGeom>
        </p:spPr>
      </p:pic>
    </p:spTree>
    <p:extLst>
      <p:ext uri="{BB962C8B-B14F-4D97-AF65-F5344CB8AC3E}">
        <p14:creationId xmlns:p14="http://schemas.microsoft.com/office/powerpoint/2010/main" val="18739314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1000100" y="1488032"/>
            <a:ext cx="7715304" cy="369332"/>
          </a:xfrm>
          <a:prstGeom prst="rect">
            <a:avLst/>
          </a:prstGeom>
          <a:noFill/>
        </p:spPr>
        <p:txBody>
          <a:bodyPr wrap="square" rtlCol="0">
            <a:spAutoFit/>
          </a:bodyPr>
          <a:lstStyle/>
          <a:p>
            <a:r>
              <a:rPr lang="en-US" altLang="zh-CN" dirty="0" smtClean="0">
                <a:latin typeface="微软雅黑" pitchFamily="34" charset="-122"/>
                <a:ea typeface="微软雅黑" pitchFamily="34" charset="-122"/>
              </a:rPr>
              <a:t>WWT</a:t>
            </a:r>
            <a:r>
              <a:rPr lang="zh-CN" altLang="en-US" dirty="0" smtClean="0">
                <a:latin typeface="微软雅黑" pitchFamily="34" charset="-122"/>
                <a:ea typeface="微软雅黑" pitchFamily="34" charset="-122"/>
              </a:rPr>
              <a:t>天象厅让孩子们第一次体验到了宇宙的神奇</a:t>
            </a:r>
            <a:endParaRPr lang="zh-CN" altLang="en-US" dirty="0">
              <a:latin typeface="微软雅黑" pitchFamily="34" charset="-122"/>
              <a:ea typeface="微软雅黑" pitchFamily="34" charset="-122"/>
            </a:endParaRPr>
          </a:p>
        </p:txBody>
      </p:sp>
      <p:pic>
        <p:nvPicPr>
          <p:cNvPr id="8" name="图片 7" descr="34.jpg"/>
          <p:cNvPicPr>
            <a:picLocks noChangeAspect="1"/>
          </p:cNvPicPr>
          <p:nvPr/>
        </p:nvPicPr>
        <p:blipFill>
          <a:blip r:embed="rId3"/>
          <a:stretch>
            <a:fillRect/>
          </a:stretch>
        </p:blipFill>
        <p:spPr>
          <a:xfrm>
            <a:off x="857224" y="1928802"/>
            <a:ext cx="7586684" cy="4741677"/>
          </a:xfrm>
          <a:prstGeom prst="rect">
            <a:avLst/>
          </a:prstGeom>
        </p:spPr>
      </p:pic>
    </p:spTree>
    <p:extLst>
      <p:ext uri="{BB962C8B-B14F-4D97-AF65-F5344CB8AC3E}">
        <p14:creationId xmlns:p14="http://schemas.microsoft.com/office/powerpoint/2010/main" val="1881476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1000100" y="1488032"/>
            <a:ext cx="7715304" cy="369332"/>
          </a:xfrm>
          <a:prstGeom prst="rect">
            <a:avLst/>
          </a:prstGeom>
          <a:noFill/>
        </p:spPr>
        <p:txBody>
          <a:bodyPr wrap="square" rtlCol="0">
            <a:spAutoFit/>
          </a:bodyPr>
          <a:lstStyle/>
          <a:p>
            <a:r>
              <a:rPr lang="zh-CN" altLang="en-US" dirty="0" smtClean="0">
                <a:latin typeface="微软雅黑" pitchFamily="34" charset="-122"/>
                <a:ea typeface="微软雅黑" pitchFamily="34" charset="-122"/>
              </a:rPr>
              <a:t>和</a:t>
            </a:r>
            <a:r>
              <a:rPr lang="en-US" altLang="zh-CN" dirty="0" smtClean="0">
                <a:latin typeface="微软雅黑" pitchFamily="34" charset="-122"/>
                <a:ea typeface="微软雅黑" pitchFamily="34" charset="-122"/>
              </a:rPr>
              <a:t>WWT</a:t>
            </a:r>
            <a:r>
              <a:rPr lang="zh-CN" altLang="en-US" dirty="0" smtClean="0">
                <a:latin typeface="微软雅黑" pitchFamily="34" charset="-122"/>
                <a:ea typeface="微软雅黑" pitchFamily="34" charset="-122"/>
              </a:rPr>
              <a:t>天象厅配合的天文活动</a:t>
            </a:r>
            <a:endParaRPr lang="zh-CN" altLang="en-US" dirty="0">
              <a:latin typeface="微软雅黑" pitchFamily="34" charset="-122"/>
              <a:ea typeface="微软雅黑" pitchFamily="34" charset="-122"/>
            </a:endParaRPr>
          </a:p>
        </p:txBody>
      </p:sp>
      <p:pic>
        <p:nvPicPr>
          <p:cNvPr id="6" name="图片 5" descr="44.jpg"/>
          <p:cNvPicPr>
            <a:picLocks noChangeAspect="1"/>
          </p:cNvPicPr>
          <p:nvPr/>
        </p:nvPicPr>
        <p:blipFill>
          <a:blip r:embed="rId3"/>
          <a:stretch>
            <a:fillRect/>
          </a:stretch>
        </p:blipFill>
        <p:spPr>
          <a:xfrm>
            <a:off x="857224" y="1928802"/>
            <a:ext cx="7572396" cy="4732748"/>
          </a:xfrm>
          <a:prstGeom prst="rect">
            <a:avLst/>
          </a:prstGeom>
        </p:spPr>
      </p:pic>
    </p:spTree>
    <p:extLst>
      <p:ext uri="{BB962C8B-B14F-4D97-AF65-F5344CB8AC3E}">
        <p14:creationId xmlns:p14="http://schemas.microsoft.com/office/powerpoint/2010/main" val="3675450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2" name="TextBox 1"/>
          <p:cNvSpPr txBox="1"/>
          <p:nvPr/>
        </p:nvSpPr>
        <p:spPr>
          <a:xfrm>
            <a:off x="755576" y="2204864"/>
            <a:ext cx="7272808" cy="923330"/>
          </a:xfrm>
          <a:prstGeom prst="rect">
            <a:avLst/>
          </a:prstGeom>
          <a:noFill/>
        </p:spPr>
        <p:txBody>
          <a:bodyPr wrap="square" rtlCol="0">
            <a:spAutoFit/>
          </a:bodyPr>
          <a:lstStyle/>
          <a:p>
            <a:r>
              <a:rPr lang="zh-CN" altLang="en-US" dirty="0"/>
              <a:t> </a:t>
            </a:r>
            <a:r>
              <a:rPr lang="zh-CN" altLang="en-US" dirty="0" smtClean="0"/>
              <a:t>  重庆梧台科技发展有限公司位于重庆市</a:t>
            </a:r>
            <a:r>
              <a:rPr lang="zh-CN" altLang="en-US" dirty="0"/>
              <a:t>高新技术产业园区，是国家科技部认证的“国家高新技术企业”和国家工信部认证的</a:t>
            </a:r>
            <a:r>
              <a:rPr lang="zh-CN" altLang="en-US" dirty="0" smtClean="0"/>
              <a:t>“软件企业”，公司一直从事天文科普的活动</a:t>
            </a:r>
            <a:r>
              <a:rPr lang="en-US" altLang="zh-CN" dirty="0" smtClean="0"/>
              <a:t>.</a:t>
            </a:r>
            <a:endParaRPr lang="zh-CN" altLang="en-US" dirty="0"/>
          </a:p>
        </p:txBody>
      </p:sp>
      <p:sp>
        <p:nvSpPr>
          <p:cNvPr id="3" name="TextBox 2"/>
          <p:cNvSpPr txBox="1"/>
          <p:nvPr/>
        </p:nvSpPr>
        <p:spPr>
          <a:xfrm>
            <a:off x="3707904" y="1717806"/>
            <a:ext cx="2016224"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梧台简介</a:t>
            </a:r>
            <a:endParaRPr lang="zh-CN" altLang="en-US" b="1" dirty="0">
              <a:latin typeface="微软雅黑" panose="020B0503020204020204" pitchFamily="34" charset="-122"/>
              <a:ea typeface="微软雅黑" panose="020B0503020204020204" pitchFamily="34" charset="-122"/>
            </a:endParaRPr>
          </a:p>
        </p:txBody>
      </p:sp>
      <p:pic>
        <p:nvPicPr>
          <p:cNvPr id="1026" name="Picture 2" descr="C:\Users\wwh\Desktop\20090930130301-2.jpg"/>
          <p:cNvPicPr>
            <a:picLocks noChangeAspect="1" noChangeArrowheads="1"/>
          </p:cNvPicPr>
          <p:nvPr/>
        </p:nvPicPr>
        <p:blipFill rotWithShape="1">
          <a:blip r:embed="rId3">
            <a:extLst>
              <a:ext uri="{28A0092B-C50C-407E-A947-70E740481C1C}">
                <a14:useLocalDpi xmlns:a14="http://schemas.microsoft.com/office/drawing/2010/main" val="0"/>
              </a:ext>
            </a:extLst>
          </a:blip>
          <a:srcRect t="34814" b="34403"/>
          <a:stretch/>
        </p:blipFill>
        <p:spPr bwMode="auto">
          <a:xfrm>
            <a:off x="740343" y="3456512"/>
            <a:ext cx="7239001" cy="256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070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1000100" y="1488032"/>
            <a:ext cx="7715304" cy="369332"/>
          </a:xfrm>
          <a:prstGeom prst="rect">
            <a:avLst/>
          </a:prstGeom>
          <a:noFill/>
        </p:spPr>
        <p:txBody>
          <a:bodyPr wrap="square" rtlCol="0">
            <a:spAutoFit/>
          </a:bodyPr>
          <a:lstStyle/>
          <a:p>
            <a:r>
              <a:rPr lang="zh-CN" altLang="en-US" dirty="0" smtClean="0">
                <a:latin typeface="微软雅黑" pitchFamily="34" charset="-122"/>
                <a:ea typeface="微软雅黑" pitchFamily="34" charset="-122"/>
              </a:rPr>
              <a:t>和</a:t>
            </a:r>
            <a:r>
              <a:rPr lang="en-US" altLang="zh-CN" dirty="0" smtClean="0">
                <a:latin typeface="微软雅黑" pitchFamily="34" charset="-122"/>
                <a:ea typeface="微软雅黑" pitchFamily="34" charset="-122"/>
              </a:rPr>
              <a:t>WWT</a:t>
            </a:r>
            <a:r>
              <a:rPr lang="zh-CN" altLang="en-US" dirty="0" smtClean="0">
                <a:latin typeface="微软雅黑" pitchFamily="34" charset="-122"/>
                <a:ea typeface="微软雅黑" pitchFamily="34" charset="-122"/>
              </a:rPr>
              <a:t>天象厅配合的天文活动</a:t>
            </a:r>
            <a:endParaRPr lang="zh-CN" altLang="en-US" dirty="0">
              <a:latin typeface="微软雅黑" pitchFamily="34" charset="-122"/>
              <a:ea typeface="微软雅黑" pitchFamily="34" charset="-122"/>
            </a:endParaRPr>
          </a:p>
        </p:txBody>
      </p:sp>
      <p:pic>
        <p:nvPicPr>
          <p:cNvPr id="7" name="图片 6" descr="566.jpg"/>
          <p:cNvPicPr>
            <a:picLocks noChangeAspect="1"/>
          </p:cNvPicPr>
          <p:nvPr/>
        </p:nvPicPr>
        <p:blipFill>
          <a:blip r:embed="rId3"/>
          <a:stretch>
            <a:fillRect/>
          </a:stretch>
        </p:blipFill>
        <p:spPr>
          <a:xfrm>
            <a:off x="785786" y="1919872"/>
            <a:ext cx="7786742" cy="4866714"/>
          </a:xfrm>
          <a:prstGeom prst="rect">
            <a:avLst/>
          </a:prstGeom>
        </p:spPr>
      </p:pic>
    </p:spTree>
    <p:extLst>
      <p:ext uri="{BB962C8B-B14F-4D97-AF65-F5344CB8AC3E}">
        <p14:creationId xmlns:p14="http://schemas.microsoft.com/office/powerpoint/2010/main" val="702515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1000100" y="1488032"/>
            <a:ext cx="7715304" cy="369332"/>
          </a:xfrm>
          <a:prstGeom prst="rect">
            <a:avLst/>
          </a:prstGeom>
          <a:noFill/>
        </p:spPr>
        <p:txBody>
          <a:bodyPr wrap="square" rtlCol="0">
            <a:spAutoFit/>
          </a:bodyPr>
          <a:lstStyle/>
          <a:p>
            <a:r>
              <a:rPr lang="en-US" altLang="zh-CN" dirty="0" smtClean="0">
                <a:latin typeface="微软雅黑" pitchFamily="34" charset="-122"/>
                <a:ea typeface="微软雅黑" pitchFamily="34" charset="-122"/>
              </a:rPr>
              <a:t>WWT</a:t>
            </a:r>
            <a:r>
              <a:rPr lang="zh-CN" altLang="en-US" dirty="0" smtClean="0">
                <a:latin typeface="微软雅黑" pitchFamily="34" charset="-122"/>
                <a:ea typeface="微软雅黑" pitchFamily="34" charset="-122"/>
              </a:rPr>
              <a:t>天象厅让孩子们第一次体验到了宇宙的神奇</a:t>
            </a:r>
            <a:endParaRPr lang="zh-CN" altLang="en-US" dirty="0">
              <a:latin typeface="微软雅黑" pitchFamily="34" charset="-122"/>
              <a:ea typeface="微软雅黑" pitchFamily="34" charset="-122"/>
            </a:endParaRPr>
          </a:p>
        </p:txBody>
      </p:sp>
      <p:pic>
        <p:nvPicPr>
          <p:cNvPr id="6" name="图片 5" descr="345.jpg"/>
          <p:cNvPicPr>
            <a:picLocks noChangeAspect="1"/>
          </p:cNvPicPr>
          <p:nvPr/>
        </p:nvPicPr>
        <p:blipFill>
          <a:blip r:embed="rId3"/>
          <a:stretch>
            <a:fillRect/>
          </a:stretch>
        </p:blipFill>
        <p:spPr>
          <a:xfrm>
            <a:off x="471491" y="1857384"/>
            <a:ext cx="7886723" cy="4929202"/>
          </a:xfrm>
          <a:prstGeom prst="rect">
            <a:avLst/>
          </a:prstGeom>
        </p:spPr>
      </p:pic>
    </p:spTree>
    <p:extLst>
      <p:ext uri="{BB962C8B-B14F-4D97-AF65-F5344CB8AC3E}">
        <p14:creationId xmlns:p14="http://schemas.microsoft.com/office/powerpoint/2010/main" val="553597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1000100" y="1488032"/>
            <a:ext cx="7715304" cy="369332"/>
          </a:xfrm>
          <a:prstGeom prst="rect">
            <a:avLst/>
          </a:prstGeom>
          <a:noFill/>
        </p:spPr>
        <p:txBody>
          <a:bodyPr wrap="square" rtlCol="0">
            <a:spAutoFit/>
          </a:bodyPr>
          <a:lstStyle/>
          <a:p>
            <a:r>
              <a:rPr lang="en-US" altLang="zh-CN" dirty="0" smtClean="0">
                <a:latin typeface="微软雅黑" pitchFamily="34" charset="-122"/>
                <a:ea typeface="微软雅黑" pitchFamily="34" charset="-122"/>
              </a:rPr>
              <a:t>WWT</a:t>
            </a:r>
            <a:r>
              <a:rPr lang="zh-CN" altLang="en-US" dirty="0" smtClean="0">
                <a:latin typeface="微软雅黑" pitchFamily="34" charset="-122"/>
                <a:ea typeface="微软雅黑" pitchFamily="34" charset="-122"/>
              </a:rPr>
              <a:t>天象厅让孩子们第一次体验到了宇宙的神奇</a:t>
            </a:r>
            <a:endParaRPr lang="zh-CN" altLang="en-US" dirty="0">
              <a:latin typeface="微软雅黑" pitchFamily="34" charset="-122"/>
              <a:ea typeface="微软雅黑" pitchFamily="34" charset="-122"/>
            </a:endParaRPr>
          </a:p>
        </p:txBody>
      </p:sp>
      <p:pic>
        <p:nvPicPr>
          <p:cNvPr id="7" name="图片 6" descr="fgg.jpg"/>
          <p:cNvPicPr>
            <a:picLocks noChangeAspect="1"/>
          </p:cNvPicPr>
          <p:nvPr/>
        </p:nvPicPr>
        <p:blipFill>
          <a:blip r:embed="rId3"/>
          <a:stretch>
            <a:fillRect/>
          </a:stretch>
        </p:blipFill>
        <p:spPr>
          <a:xfrm>
            <a:off x="728636" y="1857364"/>
            <a:ext cx="7543820" cy="4714888"/>
          </a:xfrm>
          <a:prstGeom prst="rect">
            <a:avLst/>
          </a:prstGeom>
        </p:spPr>
      </p:pic>
    </p:spTree>
    <p:extLst>
      <p:ext uri="{BB962C8B-B14F-4D97-AF65-F5344CB8AC3E}">
        <p14:creationId xmlns:p14="http://schemas.microsoft.com/office/powerpoint/2010/main" val="2831509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落成典礼</a:t>
            </a:r>
            <a:endParaRPr lang="zh-CN" altLang="en-US" dirty="0"/>
          </a:p>
        </p:txBody>
      </p:sp>
      <p:pic>
        <p:nvPicPr>
          <p:cNvPr id="2051" name="Picture 3" descr="D:\images\20131021_WWTPlanetarium_Opening\selected\wwtplanetarium_20131021_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094" y="1628800"/>
            <a:ext cx="4021578"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D:\images\20131021_WWTPlanetarium_Opening\selected\wwtplanetarium_20131021_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1882" y="1628800"/>
            <a:ext cx="4021579"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D:\images\20131021_WWTPlanetarium_Opening\selected\wwtplanetarium_20131021_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5306" y="4303605"/>
            <a:ext cx="3806894" cy="2537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10" name="组合 9"/>
          <p:cNvGrpSpPr/>
          <p:nvPr/>
        </p:nvGrpSpPr>
        <p:grpSpPr>
          <a:xfrm>
            <a:off x="3224602" y="1628800"/>
            <a:ext cx="5523862" cy="4627684"/>
            <a:chOff x="3224602" y="1940652"/>
            <a:chExt cx="5523862" cy="4627684"/>
          </a:xfrm>
        </p:grpSpPr>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4602" y="1940652"/>
              <a:ext cx="2715550" cy="4627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5777" y="2960948"/>
              <a:ext cx="2682687" cy="2587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组合 10"/>
          <p:cNvGrpSpPr/>
          <p:nvPr/>
        </p:nvGrpSpPr>
        <p:grpSpPr>
          <a:xfrm>
            <a:off x="107504" y="2312060"/>
            <a:ext cx="5544616" cy="3997260"/>
            <a:chOff x="467544" y="2168044"/>
            <a:chExt cx="5544616" cy="3997260"/>
          </a:xfrm>
        </p:grpSpPr>
        <p:pic>
          <p:nvPicPr>
            <p:cNvPr id="12" name="内容占位符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544" y="2168044"/>
              <a:ext cx="2781186" cy="3986720"/>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67307" y="2168044"/>
              <a:ext cx="2644853" cy="3997260"/>
            </a:xfrm>
            <a:prstGeom prst="rect">
              <a:avLst/>
            </a:prstGeom>
            <a:ln>
              <a:noFill/>
            </a:ln>
            <a:effectLst>
              <a:outerShdw blurRad="292100" dist="139700" dir="2700000" algn="tl" rotWithShape="0">
                <a:srgbClr val="333333">
                  <a:alpha val="65000"/>
                </a:srgbClr>
              </a:outerShdw>
            </a:effectLst>
          </p:spPr>
        </p:pic>
      </p:grpSp>
      <p:pic>
        <p:nvPicPr>
          <p:cNvPr id="14" name="内容占位符 3" descr="未标题-2.png"/>
          <p:cNvPicPr>
            <a:picLocks noGrp="1" noChangeAspect="1"/>
          </p:cNvPicPr>
          <p:nvPr>
            <p:ph sz="quarter" idx="1"/>
          </p:nvPr>
        </p:nvPicPr>
        <p:blipFill>
          <a:blip r:embed="rId9" cstate="print"/>
          <a:srcRect b="10000"/>
          <a:stretch>
            <a:fillRect/>
          </a:stretch>
        </p:blipFill>
        <p:spPr>
          <a:xfrm>
            <a:off x="-1" y="0"/>
            <a:ext cx="9143909" cy="1285860"/>
          </a:xfrm>
        </p:spPr>
      </p:pic>
    </p:spTree>
    <p:extLst>
      <p:ext uri="{BB962C8B-B14F-4D97-AF65-F5344CB8AC3E}">
        <p14:creationId xmlns:p14="http://schemas.microsoft.com/office/powerpoint/2010/main" val="306980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3995936" y="3212976"/>
            <a:ext cx="1267644" cy="707886"/>
          </a:xfrm>
          <a:prstGeom prst="rect">
            <a:avLst/>
          </a:prstGeom>
          <a:noFill/>
        </p:spPr>
        <p:txBody>
          <a:bodyPr wrap="square" rtlCol="0">
            <a:spAutoFit/>
          </a:bodyPr>
          <a:lstStyle/>
          <a:p>
            <a:r>
              <a:rPr lang="zh-CN" altLang="en-US" sz="4000" dirty="0" smtClean="0">
                <a:latin typeface="微软雅黑" pitchFamily="34" charset="-122"/>
                <a:ea typeface="微软雅黑" pitchFamily="34" charset="-122"/>
              </a:rPr>
              <a:t>谢谢</a:t>
            </a:r>
            <a:endParaRPr lang="zh-CN" altLang="en-US" sz="4000" dirty="0">
              <a:latin typeface="微软雅黑" pitchFamily="34" charset="-122"/>
              <a:ea typeface="微软雅黑" pitchFamily="34" charset="-122"/>
            </a:endParaRPr>
          </a:p>
        </p:txBody>
      </p:sp>
    </p:spTree>
    <p:extLst>
      <p:ext uri="{BB962C8B-B14F-4D97-AF65-F5344CB8AC3E}">
        <p14:creationId xmlns:p14="http://schemas.microsoft.com/office/powerpoint/2010/main" val="1448357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2" name="TextBox 1"/>
          <p:cNvSpPr txBox="1"/>
          <p:nvPr/>
        </p:nvSpPr>
        <p:spPr>
          <a:xfrm>
            <a:off x="1043608" y="2204864"/>
            <a:ext cx="7272808" cy="369332"/>
          </a:xfrm>
          <a:prstGeom prst="rect">
            <a:avLst/>
          </a:prstGeom>
          <a:noFill/>
        </p:spPr>
        <p:txBody>
          <a:bodyPr wrap="square" rtlCol="0">
            <a:spAutoFit/>
          </a:bodyPr>
          <a:lstStyle/>
          <a:p>
            <a:r>
              <a:rPr lang="zh-CN" altLang="en-US" dirty="0"/>
              <a:t> </a:t>
            </a:r>
            <a:r>
              <a:rPr lang="zh-CN" altLang="en-US" dirty="0" smtClean="0"/>
              <a:t>  </a:t>
            </a:r>
            <a:r>
              <a:rPr lang="en-US" altLang="zh-CN" dirty="0" smtClean="0"/>
              <a:t>2009</a:t>
            </a:r>
            <a:r>
              <a:rPr lang="zh-CN" altLang="en-US" dirty="0" smtClean="0"/>
              <a:t>年公司研发的电子目镜参与了长江大日食的直播活动</a:t>
            </a:r>
            <a:r>
              <a:rPr lang="en-US" altLang="zh-CN" dirty="0" smtClean="0"/>
              <a:t>.</a:t>
            </a:r>
            <a:endParaRPr lang="zh-CN" altLang="en-US" dirty="0"/>
          </a:p>
        </p:txBody>
      </p:sp>
      <p:sp>
        <p:nvSpPr>
          <p:cNvPr id="3" name="TextBox 2"/>
          <p:cNvSpPr txBox="1"/>
          <p:nvPr/>
        </p:nvSpPr>
        <p:spPr>
          <a:xfrm>
            <a:off x="3707904" y="1717806"/>
            <a:ext cx="2016224" cy="369332"/>
          </a:xfrm>
          <a:prstGeom prst="rect">
            <a:avLst/>
          </a:prstGeom>
          <a:noFill/>
        </p:spPr>
        <p:txBody>
          <a:bodyPr wrap="square" rtlCol="0">
            <a:spAutoFit/>
          </a:bodyPr>
          <a:lstStyle/>
          <a:p>
            <a:r>
              <a:rPr lang="zh-CN" altLang="en-US" b="1" dirty="0" smtClean="0">
                <a:latin typeface="微软雅黑" panose="020B0503020204020204" pitchFamily="34" charset="-122"/>
                <a:ea typeface="微软雅黑" panose="020B0503020204020204" pitchFamily="34" charset="-122"/>
              </a:rPr>
              <a:t>梧台简介</a:t>
            </a:r>
            <a:endParaRPr lang="zh-CN" altLang="en-US" b="1" dirty="0">
              <a:latin typeface="微软雅黑" panose="020B0503020204020204" pitchFamily="34" charset="-122"/>
              <a:ea typeface="微软雅黑" panose="020B0503020204020204" pitchFamily="34" charset="-122"/>
            </a:endParaRPr>
          </a:p>
        </p:txBody>
      </p:sp>
      <p:pic>
        <p:nvPicPr>
          <p:cNvPr id="2050" name="Picture 2" descr="C:\Users\wwh\Desktop\20090930130301-2.jpg"/>
          <p:cNvPicPr>
            <a:picLocks noChangeAspect="1" noChangeArrowheads="1"/>
          </p:cNvPicPr>
          <p:nvPr/>
        </p:nvPicPr>
        <p:blipFill rotWithShape="1">
          <a:blip r:embed="rId3">
            <a:extLst>
              <a:ext uri="{28A0092B-C50C-407E-A947-70E740481C1C}">
                <a14:useLocalDpi xmlns:a14="http://schemas.microsoft.com/office/drawing/2010/main" val="0"/>
              </a:ext>
            </a:extLst>
          </a:blip>
          <a:srcRect t="-4076" b="75753"/>
          <a:stretch/>
        </p:blipFill>
        <p:spPr bwMode="auto">
          <a:xfrm>
            <a:off x="179512" y="2204864"/>
            <a:ext cx="8763001" cy="4262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3506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500034" y="2571744"/>
            <a:ext cx="2357454" cy="3416320"/>
          </a:xfrm>
          <a:prstGeom prst="rect">
            <a:avLst/>
          </a:prstGeom>
          <a:noFill/>
        </p:spPr>
        <p:txBody>
          <a:bodyPr wrap="square" rtlCol="0">
            <a:spAutoFit/>
          </a:bodyPr>
          <a:lstStyle/>
          <a:p>
            <a:r>
              <a:rPr lang="en-US" altLang="zh-CN" dirty="0" smtClean="0"/>
              <a:t>2012</a:t>
            </a:r>
            <a:r>
              <a:rPr lang="zh-CN" altLang="en-US" dirty="0" smtClean="0"/>
              <a:t>，公司作为会员单位参加了重庆大学科协下的科学传播研究会和重庆市区各大中小学校召开天文科普教育研讨会。参加会议的各个学校老师深入探讨了天文科普工作如何开展和天文科普的意义以及在教学上的应用。</a:t>
            </a:r>
          </a:p>
          <a:p>
            <a:endParaRPr lang="zh-CN" altLang="en-US" dirty="0"/>
          </a:p>
        </p:txBody>
      </p:sp>
      <p:pic>
        <p:nvPicPr>
          <p:cNvPr id="7" name="图片 6" descr="20120116133350-b.jpg"/>
          <p:cNvPicPr>
            <a:picLocks noChangeAspect="1"/>
          </p:cNvPicPr>
          <p:nvPr/>
        </p:nvPicPr>
        <p:blipFill>
          <a:blip r:embed="rId3" cstate="print"/>
          <a:stretch>
            <a:fillRect/>
          </a:stretch>
        </p:blipFill>
        <p:spPr>
          <a:xfrm>
            <a:off x="2857488" y="2285992"/>
            <a:ext cx="5974146" cy="3956902"/>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395536" y="3573016"/>
            <a:ext cx="2357454" cy="1477328"/>
          </a:xfrm>
          <a:prstGeom prst="rect">
            <a:avLst/>
          </a:prstGeom>
          <a:noFill/>
        </p:spPr>
        <p:txBody>
          <a:bodyPr wrap="square" rtlCol="0">
            <a:spAutoFit/>
          </a:bodyPr>
          <a:lstStyle/>
          <a:p>
            <a:r>
              <a:rPr lang="zh-CN" altLang="en-US" dirty="0" smtClean="0"/>
              <a:t>当时石新路小学正好有个一个天文厅，由于没有老师会天文，里面的设备长期被空置。</a:t>
            </a:r>
            <a:endParaRPr lang="zh-CN" altLang="en-US" dirty="0"/>
          </a:p>
        </p:txBody>
      </p:sp>
      <p:pic>
        <p:nvPicPr>
          <p:cNvPr id="3074" name="Picture 2" descr="E:\Untitled Export\IMG_9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7479" y="2110313"/>
            <a:ext cx="6299017" cy="4199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481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428596" y="3286124"/>
            <a:ext cx="2357454" cy="2031325"/>
          </a:xfrm>
          <a:prstGeom prst="rect">
            <a:avLst/>
          </a:prstGeom>
          <a:noFill/>
        </p:spPr>
        <p:txBody>
          <a:bodyPr wrap="square" rtlCol="0">
            <a:spAutoFit/>
          </a:bodyPr>
          <a:lstStyle/>
          <a:p>
            <a:r>
              <a:rPr lang="en-US" altLang="zh-CN" dirty="0" smtClean="0"/>
              <a:t>2012</a:t>
            </a:r>
            <a:r>
              <a:rPr lang="zh-CN" altLang="en-US" dirty="0" smtClean="0"/>
              <a:t>年到</a:t>
            </a:r>
            <a:r>
              <a:rPr lang="en-US" altLang="zh-CN" dirty="0" smtClean="0"/>
              <a:t>2013</a:t>
            </a:r>
            <a:r>
              <a:rPr lang="zh-CN" altLang="en-US" dirty="0" smtClean="0"/>
              <a:t>年，崔博和乔博多次到重庆与石新路小学宋校长和杨老师交流，经过长时间的考察和论证，决定把国内第一座</a:t>
            </a:r>
            <a:r>
              <a:rPr lang="en-US" altLang="zh-CN" dirty="0" smtClean="0"/>
              <a:t>WWT</a:t>
            </a:r>
            <a:r>
              <a:rPr lang="zh-CN" altLang="en-US" dirty="0" smtClean="0"/>
              <a:t>天象厅落户到重庆。</a:t>
            </a:r>
            <a:endParaRPr lang="zh-CN" altLang="en-US" dirty="0"/>
          </a:p>
        </p:txBody>
      </p:sp>
      <p:pic>
        <p:nvPicPr>
          <p:cNvPr id="6" name="图片 5" descr="DSC00382.jpg"/>
          <p:cNvPicPr>
            <a:picLocks noChangeAspect="1"/>
          </p:cNvPicPr>
          <p:nvPr/>
        </p:nvPicPr>
        <p:blipFill>
          <a:blip r:embed="rId3" cstate="print"/>
          <a:stretch>
            <a:fillRect/>
          </a:stretch>
        </p:blipFill>
        <p:spPr>
          <a:xfrm>
            <a:off x="2928926" y="1928802"/>
            <a:ext cx="5715008" cy="428625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428596" y="3286124"/>
            <a:ext cx="1928826" cy="1477328"/>
          </a:xfrm>
          <a:prstGeom prst="rect">
            <a:avLst/>
          </a:prstGeom>
          <a:noFill/>
        </p:spPr>
        <p:txBody>
          <a:bodyPr wrap="square" rtlCol="0">
            <a:spAutoFit/>
          </a:bodyPr>
          <a:lstStyle/>
          <a:p>
            <a:r>
              <a:rPr lang="zh-CN" altLang="en-US" dirty="0" smtClean="0"/>
              <a:t>这其间也得到</a:t>
            </a:r>
            <a:r>
              <a:rPr lang="zh-CN" altLang="en-US" dirty="0"/>
              <a:t>了国家天文台的</a:t>
            </a:r>
            <a:r>
              <a:rPr lang="zh-CN" altLang="en-US" dirty="0" smtClean="0"/>
              <a:t>领导和九龙坡区教委</a:t>
            </a:r>
            <a:r>
              <a:rPr lang="zh-CN" altLang="en-US" dirty="0"/>
              <a:t>领导以及的</a:t>
            </a:r>
            <a:r>
              <a:rPr lang="zh-CN" altLang="en-US" dirty="0" smtClean="0"/>
              <a:t>大力支持。</a:t>
            </a:r>
            <a:endParaRPr lang="zh-CN" altLang="en-US" dirty="0"/>
          </a:p>
        </p:txBody>
      </p:sp>
      <p:pic>
        <p:nvPicPr>
          <p:cNvPr id="7" name="图片 6" descr="IMG_0284.jpg"/>
          <p:cNvPicPr>
            <a:picLocks noChangeAspect="1"/>
          </p:cNvPicPr>
          <p:nvPr/>
        </p:nvPicPr>
        <p:blipFill>
          <a:blip r:embed="rId3" cstate="print"/>
          <a:stretch>
            <a:fillRect/>
          </a:stretch>
        </p:blipFill>
        <p:spPr>
          <a:xfrm>
            <a:off x="2357422" y="1857364"/>
            <a:ext cx="6643734" cy="442915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内容占位符 3" descr="未标题-2.png"/>
          <p:cNvPicPr>
            <a:picLocks noGrp="1" noChangeAspect="1"/>
          </p:cNvPicPr>
          <p:nvPr>
            <p:ph sz="quarter" idx="1"/>
          </p:nvPr>
        </p:nvPicPr>
        <p:blipFill>
          <a:blip r:embed="rId2" cstate="print"/>
          <a:srcRect b="10000"/>
          <a:stretch>
            <a:fillRect/>
          </a:stretch>
        </p:blipFill>
        <p:spPr>
          <a:xfrm>
            <a:off x="-1" y="0"/>
            <a:ext cx="9143909" cy="1285860"/>
          </a:xfrm>
        </p:spPr>
      </p:pic>
      <p:sp>
        <p:nvSpPr>
          <p:cNvPr id="5" name="TextBox 4"/>
          <p:cNvSpPr txBox="1"/>
          <p:nvPr/>
        </p:nvSpPr>
        <p:spPr>
          <a:xfrm>
            <a:off x="4071934" y="3143248"/>
            <a:ext cx="642942" cy="1323439"/>
          </a:xfrm>
          <a:prstGeom prst="rect">
            <a:avLst/>
          </a:prstGeom>
          <a:noFill/>
        </p:spPr>
        <p:txBody>
          <a:bodyPr wrap="square" rtlCol="0">
            <a:spAutoFit/>
          </a:bodyPr>
          <a:lstStyle/>
          <a:p>
            <a:r>
              <a:rPr lang="zh-CN" altLang="en-US" sz="4000" b="1" dirty="0" smtClean="0">
                <a:latin typeface="微软雅黑" pitchFamily="34" charset="-122"/>
                <a:ea typeface="微软雅黑" pitchFamily="34" charset="-122"/>
              </a:rPr>
              <a:t>建设</a:t>
            </a:r>
            <a:endParaRPr lang="zh-CN" altLang="en-US" sz="4000" b="1" dirty="0">
              <a:latin typeface="微软雅黑" pitchFamily="34" charset="-122"/>
              <a:ea typeface="微软雅黑" pitchFamily="34" charset="-122"/>
            </a:endParaRPr>
          </a:p>
        </p:txBody>
      </p:sp>
    </p:spTree>
    <p:extLst>
      <p:ext uri="{BB962C8B-B14F-4D97-AF65-F5344CB8AC3E}">
        <p14:creationId xmlns:p14="http://schemas.microsoft.com/office/powerpoint/2010/main" val="39250517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中性">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中性">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中性">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534</TotalTime>
  <Words>534</Words>
  <Application>Microsoft Office PowerPoint</Application>
  <PresentationFormat>全屏显示(4:3)</PresentationFormat>
  <Paragraphs>35</Paragraphs>
  <Slides>34</Slides>
  <Notes>0</Notes>
  <HiddenSlides>0</HiddenSlides>
  <MMClips>0</MMClips>
  <ScaleCrop>false</ScaleCrop>
  <HeadingPairs>
    <vt:vector size="4" baseType="variant">
      <vt:variant>
        <vt:lpstr>主题</vt:lpstr>
      </vt:variant>
      <vt:variant>
        <vt:i4>1</vt:i4>
      </vt:variant>
      <vt:variant>
        <vt:lpstr>幻灯片标题</vt:lpstr>
      </vt:variant>
      <vt:variant>
        <vt:i4>34</vt:i4>
      </vt:variant>
    </vt:vector>
  </HeadingPairs>
  <TitlesOfParts>
    <vt:vector size="35" baseType="lpstr">
      <vt:lpstr>中性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落成典礼</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Wan Wanghui</cp:lastModifiedBy>
  <cp:revision>154</cp:revision>
  <dcterms:created xsi:type="dcterms:W3CDTF">2013-10-16T13:55:44Z</dcterms:created>
  <dcterms:modified xsi:type="dcterms:W3CDTF">2013-11-14T16:34:11Z</dcterms:modified>
</cp:coreProperties>
</file>