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8" r:id="rId4"/>
    <p:sldId id="269" r:id="rId5"/>
    <p:sldId id="265" r:id="rId6"/>
    <p:sldId id="258" r:id="rId7"/>
    <p:sldId id="266" r:id="rId8"/>
    <p:sldId id="267" r:id="rId9"/>
    <p:sldId id="268" r:id="rId10"/>
    <p:sldId id="262" r:id="rId11"/>
    <p:sldId id="274" r:id="rId12"/>
    <p:sldId id="275" r:id="rId13"/>
    <p:sldId id="277" r:id="rId14"/>
    <p:sldId id="281" r:id="rId15"/>
    <p:sldId id="282" r:id="rId16"/>
    <p:sldId id="273" r:id="rId17"/>
    <p:sldId id="276" r:id="rId18"/>
    <p:sldId id="286" r:id="rId19"/>
    <p:sldId id="261" r:id="rId20"/>
    <p:sldId id="279" r:id="rId21"/>
    <p:sldId id="280" r:id="rId22"/>
    <p:sldId id="285" r:id="rId23"/>
    <p:sldId id="284" r:id="rId24"/>
    <p:sldId id="263" r:id="rId25"/>
    <p:sldId id="264" r:id="rId26"/>
    <p:sldId id="287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2" autoAdjust="0"/>
    <p:restoredTop sz="82414" autoAdjust="0"/>
  </p:normalViewPr>
  <p:slideViewPr>
    <p:cSldViewPr>
      <p:cViewPr varScale="1">
        <p:scale>
          <a:sx n="72" d="100"/>
          <a:sy n="72" d="100"/>
        </p:scale>
        <p:origin x="-18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4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3A526-9A42-4DDA-BCE1-6F3FAEC46F9C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smtClean="0"/>
              <a:t>云南省计算机应用重点实验室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49781-6E8A-4A64-9107-EDF01604D9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799AF-BE68-4DDD-B5AE-8AC2CB88F16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smtClean="0"/>
              <a:t>云南省计算机应用重点实验室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A180-608B-46FA-9AFD-6CD086E615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使用这样的模式下，当一个望远镜上面挂载着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CCD</a:t>
            </a:r>
            <a:r>
              <a:rPr lang="zh-CN" altLang="en-US" dirty="0" smtClean="0"/>
              <a:t>时，望远镜准备执行</a:t>
            </a:r>
            <a:r>
              <a:rPr lang="en-US" altLang="zh-CN" dirty="0" smtClean="0"/>
              <a:t>move</a:t>
            </a:r>
            <a:r>
              <a:rPr lang="zh-CN" altLang="en-US" dirty="0" smtClean="0"/>
              <a:t>操作，如果一个</a:t>
            </a:r>
            <a:r>
              <a:rPr lang="en-US" altLang="zh-CN" dirty="0" smtClean="0"/>
              <a:t>CCD</a:t>
            </a:r>
            <a:r>
              <a:rPr lang="zh-CN" altLang="en-US" dirty="0" smtClean="0"/>
              <a:t>在进行着持续曝光，就将永远阻塞</a:t>
            </a:r>
            <a:r>
              <a:rPr lang="en-US" altLang="zh-CN" dirty="0" smtClean="0"/>
              <a:t>move</a:t>
            </a:r>
            <a:r>
              <a:rPr lang="zh-CN" altLang="en-US" dirty="0" smtClean="0"/>
              <a:t>操作，</a:t>
            </a:r>
            <a:r>
              <a:rPr lang="en-US" altLang="zh-CN" dirty="0" smtClean="0"/>
              <a:t>move</a:t>
            </a:r>
            <a:r>
              <a:rPr lang="zh-CN" altLang="en-US" dirty="0" smtClean="0"/>
              <a:t>操作就不能进行。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分析完</a:t>
            </a:r>
            <a:r>
              <a:rPr lang="en-US" altLang="zh-CN" dirty="0" smtClean="0"/>
              <a:t>RTS2</a:t>
            </a:r>
            <a:r>
              <a:rPr lang="zh-CN" altLang="en-US" dirty="0" smtClean="0"/>
              <a:t>的协议和设备启动流程后，需要实现自定义的设备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目前</a:t>
            </a:r>
            <a:r>
              <a:rPr lang="en-US" altLang="zh-CN" dirty="0" smtClean="0"/>
              <a:t>RTS2</a:t>
            </a:r>
            <a:r>
              <a:rPr lang="zh-CN" altLang="en-US" dirty="0" smtClean="0"/>
              <a:t>已经支持很多种设备，基本上都是国际上大的天文设备制造商的设备，对于国内自主研发的天文设备就需要自定义。</a:t>
            </a:r>
            <a:endParaRPr lang="en-US" altLang="zh-CN" dirty="0" smtClean="0"/>
          </a:p>
          <a:p>
            <a:r>
              <a:rPr lang="en-US" altLang="zh-CN" dirty="0" smtClean="0"/>
              <a:t>RTS2</a:t>
            </a:r>
            <a:r>
              <a:rPr lang="zh-CN" altLang="en-US" dirty="0" smtClean="0"/>
              <a:t>使用面向对象语言</a:t>
            </a:r>
            <a:r>
              <a:rPr lang="en-US" altLang="zh-CN" dirty="0" smtClean="0"/>
              <a:t>C++</a:t>
            </a:r>
            <a:r>
              <a:rPr lang="zh-CN" altLang="en-US" dirty="0" smtClean="0"/>
              <a:t>编写，基本上是以单个父类继承为主，有比较清晰对象继承关系，这就对实现我们自定义的设备类提供了很大的方便。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目前</a:t>
            </a:r>
            <a:r>
              <a:rPr lang="en-US" altLang="zh-CN" dirty="0" smtClean="0"/>
              <a:t>RTS2</a:t>
            </a:r>
            <a:r>
              <a:rPr lang="zh-CN" altLang="en-US" dirty="0" smtClean="0"/>
              <a:t>已经支持很多种设备，基本上都是国际上大的天文设备制造商的设备，对于国内自主研发的天文设备就需要自定义。</a:t>
            </a:r>
            <a:endParaRPr lang="en-US" altLang="zh-CN" dirty="0" smtClean="0"/>
          </a:p>
          <a:p>
            <a:r>
              <a:rPr lang="en-US" altLang="zh-CN" dirty="0" smtClean="0"/>
              <a:t>RTS2</a:t>
            </a:r>
            <a:r>
              <a:rPr lang="zh-CN" altLang="en-US" dirty="0" smtClean="0"/>
              <a:t>使用面向对象语言</a:t>
            </a:r>
            <a:r>
              <a:rPr lang="en-US" altLang="zh-CN" dirty="0" smtClean="0"/>
              <a:t>C++</a:t>
            </a:r>
            <a:r>
              <a:rPr lang="zh-CN" altLang="en-US" dirty="0" smtClean="0"/>
              <a:t>编写，基本上是以单个父类继承为主，有比较清晰对象继承关系，这就对实现我们自定义的设备类提供了很大的方便。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 smtClean="0"/>
              <a:t>XMLRPC</a:t>
            </a:r>
            <a:r>
              <a:rPr lang="zh-CN" altLang="en-US" dirty="0" smtClean="0"/>
              <a:t>，</a:t>
            </a:r>
            <a:r>
              <a:rPr lang="en-US" altLang="zh-CN" dirty="0" smtClean="0"/>
              <a:t>JSON</a:t>
            </a:r>
            <a:r>
              <a:rPr lang="zh-CN" altLang="en-US" dirty="0" smtClean="0"/>
              <a:t>都是使用</a:t>
            </a:r>
            <a:r>
              <a:rPr lang="en-US" altLang="zh-CN" dirty="0" smtClean="0"/>
              <a:t>XMLRPCD</a:t>
            </a:r>
            <a:r>
              <a:rPr lang="zh-CN" altLang="en-US" dirty="0" smtClean="0"/>
              <a:t>服务进行访问的，通过不同路径进行区分处理</a:t>
            </a:r>
            <a:endParaRPr lang="en-US" altLang="zh-CN" dirty="0" smtClean="0"/>
          </a:p>
          <a:p>
            <a:r>
              <a:rPr lang="en-US" altLang="zh-CN" dirty="0" smtClean="0"/>
              <a:t>RPC2,api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跨域的</a:t>
            </a:r>
            <a:r>
              <a:rPr lang="en-US" altLang="zh-CN" dirty="0" smtClean="0"/>
              <a:t>JSON</a:t>
            </a:r>
            <a:r>
              <a:rPr lang="zh-CN" altLang="en-US" dirty="0" smtClean="0"/>
              <a:t>数据访问，需要改动</a:t>
            </a:r>
            <a:r>
              <a:rPr lang="en-US" altLang="zh-CN" dirty="0" err="1" smtClean="0"/>
              <a:t>xmlrpc</a:t>
            </a:r>
            <a:r>
              <a:rPr lang="zh-CN" altLang="en-US" dirty="0" smtClean="0"/>
              <a:t>中的</a:t>
            </a:r>
            <a:r>
              <a:rPr lang="en-US" altLang="zh-CN" dirty="0" err="1" smtClean="0"/>
              <a:t>json</a:t>
            </a:r>
            <a:r>
              <a:rPr lang="zh-CN" altLang="en-US" dirty="0" smtClean="0"/>
              <a:t>处理请求，需要加入</a:t>
            </a:r>
            <a:r>
              <a:rPr lang="en-US" altLang="zh-CN" dirty="0" smtClean="0"/>
              <a:t>callback</a:t>
            </a:r>
            <a:r>
              <a:rPr lang="zh-CN" altLang="en-US" dirty="0" smtClean="0"/>
              <a:t>的处理的请求参数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开发环境</a:t>
            </a:r>
            <a:r>
              <a:rPr lang="zh-CN" altLang="en-US" dirty="0" smtClean="0"/>
              <a:t>，开发工具的选择，以及如何</a:t>
            </a:r>
            <a:r>
              <a:rPr lang="zh-CN" altLang="en-US" dirty="0" smtClean="0"/>
              <a:t>调试等。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 smtClean="0"/>
              <a:t>RTS2</a:t>
            </a:r>
            <a:r>
              <a:rPr lang="zh-CN" altLang="en-US" dirty="0" smtClean="0"/>
              <a:t>最早是出现在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年，是属于捷克布拉格的查尔斯大学的学生课程设计的内容。</a:t>
            </a:r>
            <a:endParaRPr lang="en-US" altLang="zh-CN" dirty="0" smtClean="0"/>
          </a:p>
          <a:p>
            <a:r>
              <a:rPr lang="zh-CN" altLang="en-US" dirty="0" smtClean="0"/>
              <a:t>最初使用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进行设计，后面又改为</a:t>
            </a:r>
            <a:r>
              <a:rPr lang="en-US" altLang="zh-CN" dirty="0" smtClean="0"/>
              <a:t>C</a:t>
            </a:r>
            <a:r>
              <a:rPr lang="zh-CN" altLang="en-US" dirty="0" smtClean="0"/>
              <a:t>，</a:t>
            </a:r>
            <a:r>
              <a:rPr lang="zh-CN" altLang="en-US" dirty="0" smtClean="0"/>
              <a:t>最后为</a:t>
            </a:r>
            <a:r>
              <a:rPr lang="zh-CN" altLang="en-US" dirty="0" smtClean="0"/>
              <a:t>现在才</a:t>
            </a:r>
            <a:r>
              <a:rPr lang="en-US" altLang="zh-CN" dirty="0" smtClean="0"/>
              <a:t>C++</a:t>
            </a:r>
            <a:r>
              <a:rPr lang="zh-CN" altLang="en-US" dirty="0" smtClean="0"/>
              <a:t>，经过</a:t>
            </a:r>
            <a:r>
              <a:rPr lang="en-US" altLang="zh-CN" dirty="0" smtClean="0"/>
              <a:t>10</a:t>
            </a:r>
            <a:r>
              <a:rPr lang="zh-CN" altLang="en-US" dirty="0" smtClean="0"/>
              <a:t>多年的发展，现在源码有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万行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支持的设备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Mounts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CCDs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Focusers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 wheels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 controllers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and rain sensors</a:t>
            </a:r>
            <a:r>
              <a:rPr lang="zh-CN" alt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基本上是一些部件的描述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在一个连接上，同一时间只有一个命令请求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dirty="0" smtClean="0"/>
              <a:t>对所有传输的信息使用前缀进行标识，比如</a:t>
            </a:r>
            <a:r>
              <a:rPr lang="en-US" altLang="zh-CN" dirty="0" smtClean="0"/>
              <a:t>V</a:t>
            </a:r>
            <a:r>
              <a:rPr lang="zh-CN" altLang="en-US" dirty="0" smtClean="0"/>
              <a:t>表示值，</a:t>
            </a:r>
            <a:r>
              <a:rPr lang="en-US" altLang="zh-CN" dirty="0" smtClean="0"/>
              <a:t>M</a:t>
            </a:r>
            <a:r>
              <a:rPr lang="zh-CN" altLang="en-US" dirty="0" smtClean="0"/>
              <a:t>表示系统信息，这样就能允许客户端的程序快速解析收到的信息，进而转到合适的处理器上执行。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6858016" y="6572272"/>
            <a:ext cx="230505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云南省计算机应用重点实验室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714876" y="2927346"/>
            <a:ext cx="3780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642910" y="2927346"/>
            <a:ext cx="4071966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6891342" y="6572272"/>
            <a:ext cx="2324128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云南省计算机应用重点实验室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572000" y="857232"/>
            <a:ext cx="4143404" cy="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500034" y="857232"/>
            <a:ext cx="4071966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43702" y="6564313"/>
            <a:ext cx="2324096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云南省计算机应用重点实验室</a:t>
            </a:r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285720" y="6572272"/>
            <a:ext cx="1357322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2012.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宜昌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.VO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年会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76" y="1816099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RTS2</a:t>
            </a:r>
            <a:r>
              <a:rPr lang="zh-CN" altLang="en-US" dirty="0" smtClean="0"/>
              <a:t>自定义设备扩展方法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857356" y="3071810"/>
            <a:ext cx="6400800" cy="1752600"/>
          </a:xfrm>
        </p:spPr>
        <p:txBody>
          <a:bodyPr/>
          <a:lstStyle/>
          <a:p>
            <a:r>
              <a:rPr lang="en-US" altLang="zh-CN" dirty="0" smtClean="0"/>
              <a:t>——</a:t>
            </a:r>
            <a:r>
              <a:rPr lang="en-US" altLang="zh-CN" dirty="0" err="1" smtClean="0"/>
              <a:t>Lamost</a:t>
            </a:r>
            <a:r>
              <a:rPr lang="en-US" altLang="zh-CN" dirty="0" smtClean="0"/>
              <a:t> CCD</a:t>
            </a:r>
            <a:r>
              <a:rPr lang="zh-CN" altLang="en-US" dirty="0" smtClean="0"/>
              <a:t>集群控制实现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5143512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Author:</a:t>
            </a:r>
            <a:r>
              <a:rPr lang="zh-CN" altLang="en-US" dirty="0" smtClean="0">
                <a:latin typeface="Courier New" pitchFamily="49" charset="0"/>
                <a:cs typeface="Courier New" pitchFamily="49" charset="0"/>
              </a:rPr>
              <a:t>卫守林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Dept:</a:t>
            </a:r>
            <a:r>
              <a:rPr lang="zh-CN" altLang="en-US" dirty="0" smtClean="0">
                <a:latin typeface="Courier New" pitchFamily="49" charset="0"/>
                <a:cs typeface="Courier New" pitchFamily="49" charset="0"/>
              </a:rPr>
              <a:t>昆明理工大学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zh-CN" altLang="en-US" dirty="0" smtClean="0">
                <a:latin typeface="Courier New" pitchFamily="49" charset="0"/>
                <a:cs typeface="Courier New" pitchFamily="49" charset="0"/>
              </a:rPr>
              <a:t>云南省</a:t>
            </a:r>
            <a:r>
              <a:rPr lang="zh-CN" altLang="en-US" dirty="0" smtClean="0">
                <a:latin typeface="Courier New" pitchFamily="49" charset="0"/>
                <a:cs typeface="Courier New" pitchFamily="49" charset="0"/>
              </a:rPr>
              <a:t>计算机应用重点实验室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Email:wsl@cnlab.net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786182" y="5072074"/>
            <a:ext cx="432000" cy="1214446"/>
          </a:xfrm>
          <a:prstGeom prst="leftBrace">
            <a:avLst>
              <a:gd name="adj1" fmla="val 28864"/>
              <a:gd name="adj2" fmla="val 5277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7858148" y="5143512"/>
            <a:ext cx="357190" cy="1071570"/>
          </a:xfrm>
          <a:prstGeom prst="rightBrace">
            <a:avLst>
              <a:gd name="adj1" fmla="val 31605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通信协议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ASCII Based</a:t>
            </a:r>
          </a:p>
          <a:p>
            <a:r>
              <a:rPr lang="en-US" altLang="zh-CN" dirty="0" smtClean="0"/>
              <a:t>After initial </a:t>
            </a:r>
            <a:r>
              <a:rPr lang="en-US" altLang="zh-CN" dirty="0" err="1" smtClean="0"/>
              <a:t>handshaking,both</a:t>
            </a:r>
            <a:r>
              <a:rPr lang="en-US" altLang="zh-CN" dirty="0" smtClean="0"/>
              <a:t> sides are made equal.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通信协议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Sentence Types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857091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Command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7500990" cy="445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Command</a:t>
            </a:r>
            <a:r>
              <a:rPr lang="zh-CN" altLang="en-US" dirty="0" smtClean="0"/>
              <a:t>执行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每个命令都是通过</a:t>
            </a:r>
            <a:r>
              <a:rPr lang="en-US" altLang="zh-CN" dirty="0" err="1" smtClean="0"/>
              <a:t>queCommand</a:t>
            </a:r>
            <a:r>
              <a:rPr lang="zh-CN" altLang="en-US" dirty="0" smtClean="0"/>
              <a:t>方法排队</a:t>
            </a:r>
            <a:endParaRPr lang="en-US" altLang="zh-CN" dirty="0" smtClean="0"/>
          </a:p>
          <a:p>
            <a:r>
              <a:rPr lang="zh-CN" altLang="en-US" dirty="0" smtClean="0"/>
              <a:t>执行命令时需查看当前的阻塞状态。通过</a:t>
            </a:r>
            <a:r>
              <a:rPr lang="en-US" altLang="zh-CN" dirty="0" err="1" smtClean="0"/>
              <a:t>Centrald</a:t>
            </a:r>
            <a:r>
              <a:rPr lang="zh-CN" altLang="en-US" dirty="0" smtClean="0"/>
              <a:t>询问所有其他设备的是否允许当前命令的执行。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Command</a:t>
            </a:r>
            <a:r>
              <a:rPr lang="zh-CN" altLang="en-US" dirty="0" smtClean="0"/>
              <a:t>执行</a:t>
            </a:r>
            <a:endParaRPr lang="zh-CN" alt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00100" y="1214422"/>
            <a:ext cx="72969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Command</a:t>
            </a:r>
            <a:r>
              <a:rPr lang="zh-CN" altLang="en-US" dirty="0" smtClean="0"/>
              <a:t>执行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928670"/>
            <a:ext cx="7429552" cy="569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设备类启动过程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7115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Customized Device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Customized Telescope</a:t>
            </a:r>
          </a:p>
          <a:p>
            <a:r>
              <a:rPr lang="en-US" altLang="zh-CN" dirty="0" smtClean="0"/>
              <a:t>Customized Camera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Customized Device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dirty="0" smtClean="0"/>
              <a:t>Supported CCD  Device</a:t>
            </a:r>
          </a:p>
          <a:p>
            <a:r>
              <a:rPr lang="en-US" altLang="zh-CN" dirty="0" smtClean="0"/>
              <a:t>Full range of the SBIG parallel and USB port</a:t>
            </a:r>
          </a:p>
          <a:p>
            <a:r>
              <a:rPr lang="en-US" altLang="zh-CN" dirty="0" smtClean="0"/>
              <a:t>All Starlight Linux </a:t>
            </a:r>
            <a:r>
              <a:rPr lang="en-US" altLang="zh-CN" dirty="0" err="1" smtClean="0"/>
              <a:t>minidriver</a:t>
            </a:r>
            <a:r>
              <a:rPr lang="en-US" altLang="zh-CN" dirty="0" smtClean="0"/>
              <a:t> based cameras</a:t>
            </a:r>
          </a:p>
          <a:p>
            <a:r>
              <a:rPr lang="en-US" altLang="zh-CN" dirty="0" smtClean="0"/>
              <a:t>Apogee cameras, including ALTA family</a:t>
            </a:r>
          </a:p>
          <a:p>
            <a:r>
              <a:rPr lang="en-US" altLang="zh-CN" dirty="0" smtClean="0"/>
              <a:t>FLI cameras supported with </a:t>
            </a:r>
            <a:r>
              <a:rPr lang="en-US" altLang="zh-CN" dirty="0" err="1" smtClean="0"/>
              <a:t>libfli</a:t>
            </a:r>
            <a:endParaRPr lang="en-US" altLang="zh-CN" dirty="0" smtClean="0"/>
          </a:p>
          <a:p>
            <a:r>
              <a:rPr lang="en-US" altLang="zh-CN" dirty="0" err="1" smtClean="0"/>
              <a:t>Andor</a:t>
            </a:r>
            <a:r>
              <a:rPr lang="en-US" altLang="zh-CN" dirty="0" smtClean="0"/>
              <a:t> CCDs</a:t>
            </a:r>
          </a:p>
          <a:p>
            <a:r>
              <a:rPr lang="en-US" altLang="zh-CN" dirty="0" smtClean="0"/>
              <a:t>custom CCDs controlled with EDT board</a:t>
            </a:r>
          </a:p>
          <a:p>
            <a:r>
              <a:rPr lang="en-US" altLang="zh-CN" dirty="0" smtClean="0"/>
              <a:t>CAHA-MPIA?? range of CCDs</a:t>
            </a:r>
          </a:p>
          <a:p>
            <a:r>
              <a:rPr lang="en-US" altLang="zh-CN" dirty="0" smtClean="0"/>
              <a:t>ARC / Leach controlled CCDs</a:t>
            </a:r>
          </a:p>
          <a:p>
            <a:r>
              <a:rPr lang="en-US" altLang="zh-CN" dirty="0" smtClean="0"/>
              <a:t>MI CCD Moravian Instruments CCDs</a:t>
            </a:r>
          </a:p>
          <a:p>
            <a:r>
              <a:rPr lang="en-US" altLang="zh-CN" dirty="0" smtClean="0"/>
              <a:t>some Webcams with V4L driver</a:t>
            </a:r>
          </a:p>
          <a:p>
            <a:r>
              <a:rPr lang="en-US" altLang="zh-CN" dirty="0" smtClean="0"/>
              <a:t>Astronomy cameras</a:t>
            </a:r>
          </a:p>
          <a:p>
            <a:r>
              <a:rPr lang="en-US" altLang="zh-CN" dirty="0" smtClean="0"/>
              <a:t>STA/Reflex controlled CCDs</a:t>
            </a:r>
          </a:p>
          <a:p>
            <a:r>
              <a:rPr lang="en-US" altLang="zh-CN" dirty="0" smtClean="0"/>
              <a:t>CCD3 controller</a:t>
            </a:r>
          </a:p>
          <a:p>
            <a:r>
              <a:rPr lang="en-US" altLang="zh-CN" dirty="0" err="1" smtClean="0"/>
              <a:t>GigE</a:t>
            </a:r>
            <a:r>
              <a:rPr lang="en-US" altLang="zh-CN" dirty="0" smtClean="0"/>
              <a:t> cameras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开发环境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Linux Based Operating System</a:t>
            </a:r>
          </a:p>
          <a:p>
            <a:r>
              <a:rPr lang="en-US" altLang="zh-CN" dirty="0" err="1" smtClean="0"/>
              <a:t>autoconf</a:t>
            </a:r>
            <a:endParaRPr lang="en-US" altLang="zh-CN" dirty="0" smtClean="0"/>
          </a:p>
          <a:p>
            <a:r>
              <a:rPr lang="en-US" altLang="zh-CN" dirty="0" err="1" smtClean="0"/>
              <a:t>automake</a:t>
            </a:r>
            <a:endParaRPr lang="en-US" altLang="zh-CN" dirty="0" smtClean="0"/>
          </a:p>
          <a:p>
            <a:r>
              <a:rPr lang="en-US" altLang="zh-CN" dirty="0" smtClean="0"/>
              <a:t>g++</a:t>
            </a:r>
          </a:p>
          <a:p>
            <a:r>
              <a:rPr lang="en-US" altLang="zh-CN" dirty="0" smtClean="0"/>
              <a:t>python</a:t>
            </a:r>
          </a:p>
          <a:p>
            <a:r>
              <a:rPr lang="en-US" altLang="zh-CN" dirty="0" err="1" smtClean="0"/>
              <a:t>postgres</a:t>
            </a:r>
            <a:r>
              <a:rPr lang="en-US" altLang="zh-CN" dirty="0" smtClean="0"/>
              <a:t>-dev</a:t>
            </a:r>
          </a:p>
          <a:p>
            <a:r>
              <a:rPr lang="en-US" altLang="zh-CN" dirty="0" err="1" smtClean="0"/>
              <a:t>cfitsio</a:t>
            </a:r>
            <a:endParaRPr lang="en-US" altLang="zh-CN" dirty="0" smtClean="0"/>
          </a:p>
          <a:p>
            <a:r>
              <a:rPr lang="en-US" altLang="zh-CN" dirty="0" err="1" smtClean="0"/>
              <a:t>libnova</a:t>
            </a:r>
            <a:endParaRPr lang="en-US" altLang="zh-CN" dirty="0" smtClean="0"/>
          </a:p>
          <a:p>
            <a:r>
              <a:rPr lang="en-US" altLang="zh-CN" dirty="0" err="1" smtClean="0"/>
              <a:t>Libindi</a:t>
            </a:r>
            <a:endParaRPr lang="en-US" altLang="zh-CN" dirty="0" smtClean="0"/>
          </a:p>
          <a:p>
            <a:r>
              <a:rPr lang="en-US" altLang="zh-CN" dirty="0" err="1" smtClean="0"/>
              <a:t>wcstools</a:t>
            </a:r>
            <a:endParaRPr lang="en-US" altLang="zh-CN" dirty="0" smtClean="0"/>
          </a:p>
          <a:p>
            <a:r>
              <a:rPr lang="en-US" altLang="zh-CN" dirty="0" err="1" smtClean="0"/>
              <a:t>libxml</a:t>
            </a:r>
            <a:r>
              <a:rPr lang="en-US" altLang="zh-CN" dirty="0" smtClean="0"/>
              <a:t>-dev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RTS2 </a:t>
            </a:r>
            <a:r>
              <a:rPr lang="zh-CN" altLang="en-US" dirty="0" smtClean="0"/>
              <a:t>简介</a:t>
            </a:r>
            <a:endParaRPr lang="en-US" altLang="zh-CN" dirty="0" smtClean="0"/>
          </a:p>
          <a:p>
            <a:r>
              <a:rPr lang="zh-CN" altLang="en-US" dirty="0" smtClean="0"/>
              <a:t>体系结构</a:t>
            </a:r>
            <a:endParaRPr lang="en-US" altLang="zh-CN" dirty="0" smtClean="0"/>
          </a:p>
          <a:p>
            <a:r>
              <a:rPr lang="zh-CN" altLang="en-US" dirty="0" smtClean="0"/>
              <a:t>通信协议</a:t>
            </a:r>
            <a:endParaRPr lang="en-US" altLang="zh-CN" dirty="0" smtClean="0"/>
          </a:p>
          <a:p>
            <a:r>
              <a:rPr lang="zh-CN" altLang="en-US" dirty="0" smtClean="0"/>
              <a:t>自定义设备类</a:t>
            </a:r>
            <a:endParaRPr lang="en-US" altLang="zh-CN" dirty="0" smtClean="0"/>
          </a:p>
          <a:p>
            <a:r>
              <a:rPr lang="zh-CN" altLang="en-US" dirty="0" smtClean="0"/>
              <a:t>用户界面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Customized Telescope Device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815385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Customized Camera Device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89476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编译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修改</a:t>
            </a:r>
            <a:r>
              <a:rPr lang="en-US" altLang="zh-CN" dirty="0" err="1" smtClean="0"/>
              <a:t>automake.am</a:t>
            </a:r>
            <a:endParaRPr lang="en-US" altLang="zh-CN" dirty="0" smtClean="0"/>
          </a:p>
          <a:p>
            <a:r>
              <a:rPr lang="en-US" altLang="zh-CN" dirty="0" err="1" smtClean="0"/>
              <a:t>a</a:t>
            </a:r>
            <a:r>
              <a:rPr lang="en-US" dirty="0" err="1" smtClean="0"/>
              <a:t>utomake</a:t>
            </a:r>
            <a:r>
              <a:rPr lang="en-US" dirty="0" smtClean="0"/>
              <a:t> &amp;&amp; ./</a:t>
            </a:r>
            <a:r>
              <a:rPr lang="en-US" dirty="0" err="1" smtClean="0"/>
              <a:t>config.status</a:t>
            </a:r>
            <a:r>
              <a:rPr lang="zh-CN" altLang="en-US" dirty="0" smtClean="0"/>
              <a:t>，重新生成</a:t>
            </a:r>
            <a:r>
              <a:rPr lang="en-US" altLang="zh-CN" dirty="0" err="1" smtClean="0"/>
              <a:t>makefile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-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, </a:t>
            </a:r>
            <a:r>
              <a:rPr lang="zh-CN" altLang="en-US" dirty="0" smtClean="0"/>
              <a:t>进程以交互方式启动</a:t>
            </a:r>
            <a:endParaRPr lang="en-US" altLang="zh-CN" dirty="0" smtClean="0"/>
          </a:p>
          <a:p>
            <a:r>
              <a:rPr lang="zh-CN" altLang="en-US" dirty="0" smtClean="0"/>
              <a:t>在代码中加入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查看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/log/rts2-debug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7153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当前</a:t>
            </a:r>
            <a:r>
              <a:rPr lang="en-US" altLang="zh-CN" dirty="0" smtClean="0"/>
              <a:t>RTS2</a:t>
            </a:r>
            <a:r>
              <a:rPr lang="zh-CN" altLang="en-US" dirty="0" smtClean="0"/>
              <a:t>中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Rts2-mon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Ncurses</a:t>
            </a:r>
            <a:r>
              <a:rPr lang="en-US" altLang="zh-CN" dirty="0" smtClean="0"/>
              <a:t> based interfaces</a:t>
            </a:r>
          </a:p>
          <a:p>
            <a:r>
              <a:rPr lang="en-US" altLang="zh-CN" dirty="0" err="1" smtClean="0"/>
              <a:t>XmlRpcd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 simple web application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B/</a:t>
            </a:r>
            <a:r>
              <a:rPr lang="en-US" altLang="zh-CN" dirty="0" err="1" smtClean="0"/>
              <a:t>S,Good</a:t>
            </a:r>
            <a:r>
              <a:rPr lang="en-US" altLang="zh-CN" dirty="0" smtClean="0"/>
              <a:t> man-machine interactive contact surface.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1,Constructing customized Web-Server, that communicate with </a:t>
            </a:r>
            <a:r>
              <a:rPr lang="en-US" altLang="zh-CN" dirty="0" err="1" smtClean="0"/>
              <a:t>contrald</a:t>
            </a:r>
            <a:r>
              <a:rPr lang="en-US" altLang="zh-CN" dirty="0" smtClean="0"/>
              <a:t> by </a:t>
            </a:r>
            <a:r>
              <a:rPr lang="en-US" altLang="zh-CN" dirty="0" smtClean="0">
                <a:solidFill>
                  <a:srgbClr val="FF0000"/>
                </a:solidFill>
              </a:rPr>
              <a:t>XMLRPC </a:t>
            </a:r>
            <a:r>
              <a:rPr lang="en-US" altLang="zh-CN" dirty="0" smtClean="0"/>
              <a:t>or</a:t>
            </a:r>
            <a:r>
              <a:rPr lang="en-US" altLang="zh-CN" dirty="0" smtClean="0">
                <a:solidFill>
                  <a:srgbClr val="FF0000"/>
                </a:solidFill>
              </a:rPr>
              <a:t> JSON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r>
              <a:rPr lang="en-US" altLang="zh-CN" dirty="0" smtClean="0"/>
              <a:t>2,UI in Flex  communicate with </a:t>
            </a:r>
            <a:r>
              <a:rPr lang="en-US" altLang="zh-CN" dirty="0" err="1" smtClean="0"/>
              <a:t>contrald</a:t>
            </a:r>
            <a:r>
              <a:rPr lang="en-US" altLang="zh-CN" dirty="0" smtClean="0"/>
              <a:t> by </a:t>
            </a:r>
            <a:r>
              <a:rPr lang="en-US" altLang="zh-CN" dirty="0" smtClean="0">
                <a:solidFill>
                  <a:srgbClr val="FF0000"/>
                </a:solidFill>
              </a:rPr>
              <a:t>Socket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566738"/>
            <a:ext cx="73517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400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RTS2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Remote Telescope System 2nd Version</a:t>
            </a:r>
          </a:p>
          <a:p>
            <a:r>
              <a:rPr lang="en-US" altLang="zh-CN" dirty="0" smtClean="0"/>
              <a:t>Linux</a:t>
            </a:r>
            <a:r>
              <a:rPr lang="zh-CN" altLang="en-US" dirty="0" smtClean="0"/>
              <a:t>平台下的望远镜远程控制系统，以完全自主控制的模式运行为目标。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smtClean="0"/>
              <a:t>C++</a:t>
            </a:r>
            <a:r>
              <a:rPr lang="zh-CN" altLang="en-US" dirty="0" smtClean="0"/>
              <a:t>编码。</a:t>
            </a:r>
            <a:endParaRPr lang="en-US" altLang="zh-CN" dirty="0" smtClean="0"/>
          </a:p>
          <a:p>
            <a:r>
              <a:rPr lang="zh-CN" altLang="en-US" dirty="0" smtClean="0"/>
              <a:t>支持多种类型，多个厂商的设备</a:t>
            </a:r>
            <a:endParaRPr lang="en-US" altLang="zh-CN" dirty="0" smtClean="0"/>
          </a:p>
          <a:p>
            <a:r>
              <a:rPr lang="zh-CN" altLang="en-US" dirty="0" smtClean="0"/>
              <a:t>成功运行在多个观测站中。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体系结构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8105802" cy="557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体系结构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6510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RTS2</a:t>
            </a:r>
            <a:r>
              <a:rPr lang="zh-CN" altLang="en-US" dirty="0" smtClean="0"/>
              <a:t>中的进程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Centrald</a:t>
            </a:r>
            <a:r>
              <a:rPr lang="en-US" dirty="0" smtClean="0"/>
              <a:t>, as name resolver and observatory housekeeper</a:t>
            </a:r>
          </a:p>
          <a:p>
            <a:r>
              <a:rPr lang="en-US" dirty="0" smtClean="0"/>
              <a:t>Devices</a:t>
            </a:r>
            <a:br>
              <a:rPr lang="en-US" dirty="0" smtClean="0"/>
            </a:br>
            <a:r>
              <a:rPr lang="en-US" dirty="0" smtClean="0"/>
              <a:t>one executable serving one device</a:t>
            </a:r>
          </a:p>
          <a:p>
            <a:r>
              <a:rPr lang="en-US" dirty="0" smtClean="0"/>
              <a:t>Services</a:t>
            </a:r>
          </a:p>
          <a:p>
            <a:pPr>
              <a:buNone/>
            </a:pPr>
            <a:r>
              <a:rPr lang="en-US" dirty="0" smtClean="0"/>
              <a:t>    execute an </a:t>
            </a:r>
            <a:r>
              <a:rPr lang="en-US" dirty="0" err="1" smtClean="0"/>
              <a:t>observation,process</a:t>
            </a:r>
            <a:r>
              <a:rPr lang="en-US" dirty="0" smtClean="0"/>
              <a:t> images..</a:t>
            </a:r>
          </a:p>
          <a:p>
            <a:r>
              <a:rPr lang="en-US" dirty="0" smtClean="0"/>
              <a:t>Clients</a:t>
            </a:r>
          </a:p>
          <a:p>
            <a:pPr>
              <a:buNone/>
            </a:pPr>
            <a:r>
              <a:rPr lang="en-US" altLang="zh-CN" dirty="0" smtClean="0"/>
              <a:t>    rts2-mon …and various database’s tools.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通信协议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 plug-and-play system</a:t>
            </a:r>
          </a:p>
          <a:p>
            <a:r>
              <a:rPr lang="en-US" altLang="zh-CN" dirty="0" smtClean="0"/>
              <a:t>Support various instruments</a:t>
            </a:r>
          </a:p>
          <a:p>
            <a:r>
              <a:rPr lang="en-US" altLang="zh-CN" dirty="0" smtClean="0"/>
              <a:t>Autonomous operations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The Protocol is responsible for communication between multi-components.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通信协议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The first version allow only one way communication.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3116"/>
            <a:ext cx="4829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通信协议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Commands with prefixes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6143668" cy="32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5183</TotalTime>
  <Words>747</Words>
  <Application>Microsoft Office PowerPoint</Application>
  <PresentationFormat>全屏显示(4:3)</PresentationFormat>
  <Paragraphs>121</Paragraphs>
  <Slides>27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RTS2自定义设备扩展方法</vt:lpstr>
      <vt:lpstr>主要内容</vt:lpstr>
      <vt:lpstr>RTS2简介</vt:lpstr>
      <vt:lpstr>体系结构</vt:lpstr>
      <vt:lpstr>体系结构</vt:lpstr>
      <vt:lpstr>RTS2中的进程</vt:lpstr>
      <vt:lpstr>通信协议</vt:lpstr>
      <vt:lpstr>通信协议</vt:lpstr>
      <vt:lpstr>通信协议</vt:lpstr>
      <vt:lpstr>通信协议</vt:lpstr>
      <vt:lpstr>通信协议</vt:lpstr>
      <vt:lpstr>Command</vt:lpstr>
      <vt:lpstr>Command执行</vt:lpstr>
      <vt:lpstr>Command执行</vt:lpstr>
      <vt:lpstr>Command执行</vt:lpstr>
      <vt:lpstr>设备类启动过程</vt:lpstr>
      <vt:lpstr>Customized Device Class</vt:lpstr>
      <vt:lpstr>Customized Device Class</vt:lpstr>
      <vt:lpstr>开发环境</vt:lpstr>
      <vt:lpstr>Customized Telescope Device</vt:lpstr>
      <vt:lpstr>Customized Camera Device</vt:lpstr>
      <vt:lpstr>编译</vt:lpstr>
      <vt:lpstr>调试</vt:lpstr>
      <vt:lpstr>用户界面</vt:lpstr>
      <vt:lpstr>用户界面</vt:lpstr>
      <vt:lpstr>幻灯片 26</vt:lpstr>
      <vt:lpstr>结束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RTS2</dc:title>
  <dc:creator>卫守林</dc:creator>
  <cp:lastModifiedBy>卫守林</cp:lastModifiedBy>
  <cp:revision>248</cp:revision>
  <dcterms:created xsi:type="dcterms:W3CDTF">2012-11-19T02:32:01Z</dcterms:created>
  <dcterms:modified xsi:type="dcterms:W3CDTF">2012-11-30T06:58:41Z</dcterms:modified>
</cp:coreProperties>
</file>