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79" r:id="rId3"/>
    <p:sldId id="280" r:id="rId4"/>
    <p:sldId id="289" r:id="rId5"/>
    <p:sldId id="290" r:id="rId6"/>
    <p:sldId id="291" r:id="rId7"/>
    <p:sldId id="292" r:id="rId8"/>
    <p:sldId id="293" r:id="rId9"/>
    <p:sldId id="302" r:id="rId10"/>
    <p:sldId id="294" r:id="rId11"/>
    <p:sldId id="288" r:id="rId12"/>
    <p:sldId id="287" r:id="rId13"/>
    <p:sldId id="281" r:id="rId14"/>
    <p:sldId id="296" r:id="rId15"/>
    <p:sldId id="295" r:id="rId16"/>
    <p:sldId id="301" r:id="rId17"/>
    <p:sldId id="300" r:id="rId18"/>
    <p:sldId id="297" r:id="rId19"/>
    <p:sldId id="284" r:id="rId20"/>
    <p:sldId id="271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A3216-3E62-47EF-96E3-65AD775D843A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B2BE6-957B-4EFA-A2BF-21D9B4C944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79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12-11-28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5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4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1364575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南极</a:t>
            </a:r>
            <a:r>
              <a:rPr lang="en-US" altLang="zh-CN" sz="36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AST3</a:t>
            </a:r>
            <a:r>
              <a:rPr lang="zh-CN" altLang="en-US" sz="36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望远镜</a:t>
            </a:r>
            <a:endParaRPr lang="en-US" altLang="zh-CN" sz="3600" b="1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zh-CN" altLang="en-US" sz="36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运行控制和数据系统低温测试</a:t>
            </a:r>
            <a:endParaRPr lang="zh-CN" altLang="en-US" sz="3600" b="1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8032" y="3137480"/>
            <a:ext cx="860444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刘 强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国家天文台南极天文组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商朝晖（天津师范大学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国家天文台）、胡义（国家天文台）、马斌（国家天文台）、</a:t>
            </a:r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zh-CN" altLang="en-US" sz="1600" dirty="0" smtClean="0"/>
              <a:t>胡柯良（国家天文台）、张志勇（国家天文台）、</a:t>
            </a:r>
            <a:r>
              <a:rPr lang="zh-CN" altLang="zh-CN" sz="1600" dirty="0" smtClean="0"/>
              <a:t>曾真</a:t>
            </a:r>
            <a:r>
              <a:rPr lang="zh-CN" altLang="en-US" sz="1600" dirty="0" smtClean="0"/>
              <a:t>（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国家天文台）、余骏（天津大学）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等</a:t>
            </a:r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日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宜昌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三峡大学</a:t>
            </a:r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043608" y="2132856"/>
            <a:ext cx="5184576" cy="64807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59832" y="323945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mtClean="0">
                <a:latin typeface="华文隶书" pitchFamily="2" charset="-122"/>
                <a:ea typeface="华文隶书" pitchFamily="2" charset="-122"/>
              </a:rPr>
              <a:t>硬盘低温总结</a:t>
            </a:r>
            <a:endParaRPr lang="zh-CN" altLang="en-US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测试介质：</a:t>
            </a:r>
            <a:r>
              <a:rPr lang="zh-CN" altLang="en-US" dirty="0" smtClean="0"/>
              <a:t>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20</a:t>
            </a:r>
            <a:r>
              <a:rPr lang="zh-CN" altLang="en-US" dirty="0" smtClean="0"/>
              <a:t>块，希捷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109</a:t>
            </a:r>
            <a:r>
              <a:rPr lang="zh-CN" altLang="en-US" dirty="0" smtClean="0"/>
              <a:t>块，</a:t>
            </a:r>
            <a:endParaRPr lang="en-US" altLang="zh-CN" dirty="0" smtClean="0"/>
          </a:p>
          <a:p>
            <a:r>
              <a:rPr lang="en-US" altLang="zh-CN" dirty="0" smtClean="0"/>
              <a:t>                        </a:t>
            </a:r>
            <a:r>
              <a:rPr lang="zh-CN" altLang="en-US" dirty="0" smtClean="0"/>
              <a:t>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1</a:t>
            </a:r>
            <a:r>
              <a:rPr lang="zh-CN" altLang="en-US" dirty="0" smtClean="0"/>
              <a:t>块，三星</a:t>
            </a:r>
            <a:r>
              <a:rPr lang="en-US" altLang="zh-CN" dirty="0" smtClean="0"/>
              <a:t>512G</a:t>
            </a:r>
            <a:r>
              <a:rPr lang="zh-CN" altLang="en-US" dirty="0" smtClean="0"/>
              <a:t>固态盘一块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 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笔记本硬盘在</a:t>
            </a:r>
            <a:r>
              <a:rPr lang="en-US" altLang="zh-CN" dirty="0" smtClean="0"/>
              <a:t>-5</a:t>
            </a:r>
            <a:r>
              <a:rPr lang="zh-CN" altLang="en-US" dirty="0" smtClean="0"/>
              <a:t> ℃以下工作状况不稳定；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 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-11</a:t>
            </a:r>
            <a:r>
              <a:rPr lang="zh-CN" altLang="zh-CN" dirty="0" smtClean="0"/>
              <a:t>℃</a:t>
            </a:r>
            <a:r>
              <a:rPr lang="zh-CN" altLang="en-US" dirty="0" smtClean="0"/>
              <a:t>以上工作状况稳定；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 三星</a:t>
            </a:r>
            <a:r>
              <a:rPr lang="en-US" altLang="zh-CN" dirty="0" smtClean="0"/>
              <a:t>512G</a:t>
            </a:r>
            <a:r>
              <a:rPr lang="zh-CN" altLang="en-US" dirty="0" smtClean="0"/>
              <a:t>固态盘工作稳定；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en-US" altLang="zh-CN" dirty="0" smtClean="0"/>
              <a:t> </a:t>
            </a:r>
            <a:r>
              <a:rPr lang="zh-CN" altLang="en-US" dirty="0" smtClean="0"/>
              <a:t>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笔记本硬盘工作状况不稳定。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6660232" y="1772816"/>
            <a:ext cx="2262158" cy="1754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选择标准：优中选优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r>
              <a:rPr lang="zh-CN" altLang="en-US" dirty="0" smtClean="0"/>
              <a:t>需：</a:t>
            </a:r>
            <a:r>
              <a:rPr lang="en-US" altLang="zh-CN" dirty="0" smtClean="0"/>
              <a:t>26</a:t>
            </a:r>
            <a:r>
              <a:rPr lang="zh-CN" altLang="en-US" dirty="0" smtClean="0"/>
              <a:t>块</a:t>
            </a:r>
            <a:r>
              <a:rPr lang="en-US" altLang="zh-CN" dirty="0" smtClean="0"/>
              <a:t>1T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64</a:t>
            </a:r>
            <a:r>
              <a:rPr lang="zh-CN" altLang="en-US" dirty="0" smtClean="0"/>
              <a:t>块</a:t>
            </a:r>
            <a:r>
              <a:rPr lang="en-US" altLang="zh-CN" dirty="0" smtClean="0"/>
              <a:t>500G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2</a:t>
            </a:r>
            <a:r>
              <a:rPr lang="zh-CN" altLang="en-US" dirty="0" smtClean="0"/>
              <a:t>块</a:t>
            </a:r>
            <a:r>
              <a:rPr lang="en-US" altLang="zh-CN" dirty="0" smtClean="0"/>
              <a:t>SSD</a:t>
            </a:r>
          </a:p>
          <a:p>
            <a:endParaRPr lang="en-US" altLang="zh-CN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-4731"/>
            <a:ext cx="5925839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67744" y="260648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AST3</a:t>
            </a:r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海量数据存储系统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6" name="图片 15" descr="IMG_39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348880"/>
            <a:ext cx="3360373" cy="2520280"/>
          </a:xfrm>
          <a:prstGeom prst="rect">
            <a:avLst/>
          </a:prstGeom>
        </p:spPr>
      </p:pic>
      <p:pic>
        <p:nvPicPr>
          <p:cNvPr id="17" name="图片 16" descr="IMG_394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12026" y="2348880"/>
            <a:ext cx="3360374" cy="25202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工控机低温测试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381979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测试方案：</a:t>
            </a:r>
            <a:r>
              <a:rPr lang="en-US" altLang="zh-CN" sz="2400" dirty="0" smtClean="0"/>
              <a:t>-10，-15，-20</a:t>
            </a:r>
            <a:r>
              <a:rPr lang="zh-CN" altLang="en-US" sz="2400" dirty="0" smtClean="0"/>
              <a:t> ℃冷冻一小时后，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             </a:t>
            </a:r>
            <a:r>
              <a:rPr lang="zh-CN" altLang="en-US" sz="2400" dirty="0" smtClean="0"/>
              <a:t>冷启动，工作正常。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整机低温测试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1700808"/>
            <a:ext cx="69847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zh-CN" altLang="en-US" sz="2400" dirty="0" smtClean="0"/>
              <a:t>工控机能否正常启动、工作</a:t>
            </a:r>
            <a:endParaRPr lang="en-US" altLang="zh-CN" sz="2400" dirty="0" smtClean="0"/>
          </a:p>
          <a:p>
            <a:endParaRPr lang="en-US" altLang="zh-CN" sz="1400" dirty="0" smtClean="0"/>
          </a:p>
          <a:p>
            <a:pPr marL="342900" indent="-342900">
              <a:buFont typeface="Wingdings" charset="2"/>
              <a:buChar char="Ø"/>
            </a:pPr>
            <a:r>
              <a:rPr lang="zh-CN" altLang="en-US" sz="2400" dirty="0" smtClean="0"/>
              <a:t>硬盘能否正常挂载、读写</a:t>
            </a:r>
            <a:endParaRPr lang="en-US" altLang="zh-CN" sz="2400" dirty="0" smtClean="0"/>
          </a:p>
          <a:p>
            <a:endParaRPr lang="en-US" altLang="zh-CN" sz="1400" dirty="0" smtClean="0"/>
          </a:p>
          <a:p>
            <a:pPr marL="342900" indent="-342900">
              <a:buFont typeface="Wingdings" charset="2"/>
              <a:buChar char="Ø"/>
            </a:pPr>
            <a:r>
              <a:rPr lang="zh-CN" altLang="en-US" sz="2400" dirty="0" smtClean="0"/>
              <a:t>硬盘加热膜能否正常工作</a:t>
            </a:r>
            <a:endParaRPr lang="en-US" altLang="zh-CN" sz="2400" dirty="0" smtClean="0"/>
          </a:p>
          <a:p>
            <a:endParaRPr lang="en-US" altLang="zh-CN" sz="1400" dirty="0" smtClean="0"/>
          </a:p>
          <a:p>
            <a:pPr marL="342900" indent="-342900">
              <a:buFont typeface="Wingdings" charset="2"/>
              <a:buChar char="Ø"/>
            </a:pPr>
            <a:r>
              <a:rPr lang="zh-CN" altLang="en-US" sz="2400" dirty="0" smtClean="0"/>
              <a:t>温度探头（舱内、舱外）能否正常工作</a:t>
            </a:r>
            <a:endParaRPr lang="en-US" altLang="zh-CN" sz="2400" dirty="0" smtClean="0"/>
          </a:p>
          <a:p>
            <a:endParaRPr lang="en-US" altLang="zh-CN" sz="1400" dirty="0" smtClean="0"/>
          </a:p>
          <a:p>
            <a:pPr marL="342900" indent="-342900">
              <a:buFont typeface="Wingdings" charset="2"/>
              <a:buChar char="Ø"/>
            </a:pPr>
            <a:r>
              <a:rPr lang="zh-CN" altLang="en-US" sz="2400" dirty="0" smtClean="0"/>
              <a:t>各设备功率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整机低温测试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1" name="图片 10" descr="IMG_403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674664"/>
            <a:ext cx="2808312" cy="3744416"/>
          </a:xfrm>
          <a:prstGeom prst="rect">
            <a:avLst/>
          </a:prstGeom>
        </p:spPr>
      </p:pic>
      <p:pic>
        <p:nvPicPr>
          <p:cNvPr id="15" name="图片 14" descr="IMG_403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64448" y="2532112"/>
            <a:ext cx="2540000" cy="1905000"/>
          </a:xfrm>
          <a:prstGeom prst="rect">
            <a:avLst/>
          </a:prstGeom>
        </p:spPr>
      </p:pic>
      <p:pic>
        <p:nvPicPr>
          <p:cNvPr id="16" name="图片 15" descr="IMG_399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2532112"/>
            <a:ext cx="2540000" cy="1905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整机低温测试（一）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15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59756"/>
              </p:ext>
            </p:extLst>
          </p:nvPr>
        </p:nvGraphicFramePr>
        <p:xfrm>
          <a:off x="611560" y="1412776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520280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开启设备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功率</a:t>
                      </a:r>
                      <a:r>
                        <a:rPr lang="en-US" altLang="zh-CN" dirty="0" smtClean="0"/>
                        <a:t>(W)</a:t>
                      </a:r>
                      <a:r>
                        <a:rPr lang="zh-CN" altLang="en-US" dirty="0" smtClean="0"/>
                        <a:t>－常温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功率（Ｗ）</a:t>
                      </a:r>
                      <a:r>
                        <a:rPr lang="en-US" altLang="zh-CN" dirty="0" smtClean="0"/>
                        <a:t>@-8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dirty="0" smtClean="0"/>
                        <a:t>℃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Main</a:t>
                      </a:r>
                      <a:r>
                        <a:rPr lang="en-US" altLang="zh-CN" baseline="0" dirty="0" smtClean="0"/>
                        <a:t> 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36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55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Pipe</a:t>
                      </a:r>
                      <a:r>
                        <a:rPr lang="en-US" altLang="zh-CN" baseline="0" dirty="0" smtClean="0"/>
                        <a:t> 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72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79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Pipe</a:t>
                      </a:r>
                      <a:r>
                        <a:rPr lang="en-US" altLang="zh-CN" baseline="0" dirty="0" smtClean="0"/>
                        <a:t> II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103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103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16" name="Picture 15" descr="IMG_394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996952"/>
            <a:ext cx="3816424" cy="286231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740352" y="23395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加热开启</a:t>
            </a:r>
            <a:endParaRPr lang="en-US" dirty="0"/>
          </a:p>
        </p:txBody>
      </p:sp>
      <p:sp>
        <p:nvSpPr>
          <p:cNvPr id="23" name="Right Brace 22"/>
          <p:cNvSpPr/>
          <p:nvPr/>
        </p:nvSpPr>
        <p:spPr>
          <a:xfrm>
            <a:off x="7596336" y="2276872"/>
            <a:ext cx="216024" cy="50405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IMG_395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07" y="2996952"/>
            <a:ext cx="3840427" cy="28803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3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整机低温测试（二）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621459"/>
              </p:ext>
            </p:extLst>
          </p:nvPr>
        </p:nvGraphicFramePr>
        <p:xfrm>
          <a:off x="611560" y="1397000"/>
          <a:ext cx="79928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520280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开启设备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功率</a:t>
                      </a:r>
                      <a:r>
                        <a:rPr lang="en-US" altLang="zh-CN" dirty="0" smtClean="0"/>
                        <a:t>(W)</a:t>
                      </a:r>
                      <a:r>
                        <a:rPr lang="zh-CN" altLang="en-US" dirty="0" smtClean="0"/>
                        <a:t>－常温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功率（Ｗ）</a:t>
                      </a:r>
                      <a:r>
                        <a:rPr lang="en-US" altLang="zh-CN" dirty="0" smtClean="0"/>
                        <a:t>@-8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dirty="0" smtClean="0"/>
                        <a:t>℃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Main</a:t>
                      </a:r>
                      <a:r>
                        <a:rPr lang="en-US" altLang="zh-CN" baseline="0" dirty="0" smtClean="0"/>
                        <a:t> 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31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Array 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65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PM×1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65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disk×2(1T)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118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disk×2(500G)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+Group I on, PM×4,disk×20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112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 Group I off + Group II 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115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9" name="图片 15" descr="IMG_39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4155" y="4833156"/>
            <a:ext cx="2640293" cy="1980220"/>
          </a:xfrm>
          <a:prstGeom prst="rect">
            <a:avLst/>
          </a:prstGeom>
        </p:spPr>
      </p:pic>
      <p:pic>
        <p:nvPicPr>
          <p:cNvPr id="11" name="Picture 10" descr="IMG_396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869160"/>
            <a:ext cx="2592288" cy="194421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668344" y="3059668"/>
            <a:ext cx="125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加热开</a:t>
            </a:r>
            <a:endParaRPr lang="en-US" dirty="0"/>
          </a:p>
        </p:txBody>
      </p:sp>
      <p:sp>
        <p:nvSpPr>
          <p:cNvPr id="2" name="Right Brace 1"/>
          <p:cNvSpPr/>
          <p:nvPr/>
        </p:nvSpPr>
        <p:spPr>
          <a:xfrm>
            <a:off x="7596336" y="2996952"/>
            <a:ext cx="144016" cy="50405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04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整机低温测试（三）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420392"/>
              </p:ext>
            </p:extLst>
          </p:nvPr>
        </p:nvGraphicFramePr>
        <p:xfrm>
          <a:off x="611560" y="1675616"/>
          <a:ext cx="799288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520280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开启设备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功率</a:t>
                      </a:r>
                      <a:r>
                        <a:rPr lang="en-US" altLang="zh-CN" dirty="0" smtClean="0"/>
                        <a:t>(W)</a:t>
                      </a:r>
                      <a:r>
                        <a:rPr lang="zh-CN" altLang="en-US" dirty="0" smtClean="0"/>
                        <a:t>－常温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功率（Ｗ）</a:t>
                      </a:r>
                      <a:r>
                        <a:rPr lang="en-US" altLang="zh-CN" dirty="0" smtClean="0"/>
                        <a:t>@-8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dirty="0" smtClean="0"/>
                        <a:t>℃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Main</a:t>
                      </a:r>
                      <a:r>
                        <a:rPr lang="en-US" altLang="zh-CN" baseline="0" dirty="0" smtClean="0"/>
                        <a:t> 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31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Array II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60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PM×1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67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74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disk×2(1T)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68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 disk×2(500G)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72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+Group I on, PM×4,disk×20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106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153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+Group II 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132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-Group I off</a:t>
                      </a:r>
                      <a:r>
                        <a:rPr lang="en-US" altLang="zh-CN" baseline="0" dirty="0" smtClean="0"/>
                        <a:t> + Group II 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7596336" y="3851756"/>
            <a:ext cx="1547664" cy="371073"/>
            <a:chOff x="7596336" y="2841903"/>
            <a:chExt cx="1547664" cy="371073"/>
          </a:xfrm>
        </p:grpSpPr>
        <p:sp>
          <p:nvSpPr>
            <p:cNvPr id="2" name="Left Arrow 1"/>
            <p:cNvSpPr/>
            <p:nvPr/>
          </p:nvSpPr>
          <p:spPr>
            <a:xfrm>
              <a:off x="7596336" y="2924944"/>
              <a:ext cx="648072" cy="2880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244408" y="2841903"/>
              <a:ext cx="899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加热开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596336" y="4571836"/>
            <a:ext cx="1547664" cy="371073"/>
            <a:chOff x="7596336" y="2841903"/>
            <a:chExt cx="1547664" cy="371073"/>
          </a:xfrm>
        </p:grpSpPr>
        <p:sp>
          <p:nvSpPr>
            <p:cNvPr id="15" name="Left Arrow 14"/>
            <p:cNvSpPr/>
            <p:nvPr/>
          </p:nvSpPr>
          <p:spPr>
            <a:xfrm>
              <a:off x="7596336" y="2924944"/>
              <a:ext cx="648072" cy="2880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244408" y="2841903"/>
              <a:ext cx="899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加热开</a:t>
              </a:r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45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11760" y="2606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总</a:t>
            </a:r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     </a:t>
            </a:r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结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1844824"/>
            <a:ext cx="74888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zh-CN" altLang="en-US" sz="2400" dirty="0" smtClean="0"/>
              <a:t>新运控和数据系统在常温、低温均运行正常，双备份器件均能正常工作；</a:t>
            </a:r>
            <a:endParaRPr lang="en-US" altLang="zh-CN" sz="2400" dirty="0" smtClean="0"/>
          </a:p>
          <a:p>
            <a:endParaRPr lang="en-US" altLang="zh-CN" sz="14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altLang="zh-CN" sz="2400" dirty="0" smtClean="0"/>
              <a:t>1TB</a:t>
            </a:r>
            <a:r>
              <a:rPr lang="zh-CN" altLang="en-US" sz="2400" dirty="0" smtClean="0"/>
              <a:t>硬盘通过低温测试，硬盘箱扩容至</a:t>
            </a:r>
            <a:r>
              <a:rPr lang="en-US" altLang="zh-CN" sz="2400" dirty="0" smtClean="0"/>
              <a:t>25TB</a:t>
            </a:r>
            <a:r>
              <a:rPr lang="zh-CN" altLang="en-US" sz="2400" dirty="0" smtClean="0"/>
              <a:t>，可方便更大扩容；</a:t>
            </a:r>
            <a:endParaRPr lang="en-US" altLang="zh-CN" sz="2400" dirty="0" smtClean="0"/>
          </a:p>
          <a:p>
            <a:endParaRPr lang="en-US" altLang="zh-CN" sz="1400" dirty="0" smtClean="0"/>
          </a:p>
          <a:p>
            <a:pPr marL="342900" indent="-342900">
              <a:buFont typeface="Wingdings" charset="2"/>
              <a:buChar char="Ø"/>
            </a:pPr>
            <a:r>
              <a:rPr lang="zh-CN" altLang="en-US" sz="2400" dirty="0" smtClean="0"/>
              <a:t>各设备功耗在允许范围内。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87624" y="1859340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dirty="0" smtClean="0"/>
              <a:t> AST3</a:t>
            </a:r>
            <a:r>
              <a:rPr lang="zh-CN" altLang="en-US" sz="3200" dirty="0" smtClean="0"/>
              <a:t>海量数据存储系统低温测试</a:t>
            </a:r>
            <a:endParaRPr lang="en-US" altLang="zh-CN" sz="3200" dirty="0" smtClean="0"/>
          </a:p>
          <a:p>
            <a:pPr>
              <a:buFont typeface="Wingdings" pitchFamily="2" charset="2"/>
              <a:buChar char="Ø"/>
            </a:pPr>
            <a:endParaRPr lang="en-US" altLang="zh-CN" sz="3200" dirty="0"/>
          </a:p>
          <a:p>
            <a:pPr>
              <a:buFont typeface="Wingdings" pitchFamily="2" charset="2"/>
              <a:buChar char="Ø"/>
            </a:pPr>
            <a:r>
              <a:rPr lang="zh-CN" altLang="en-US" sz="3200" dirty="0" smtClean="0"/>
              <a:t>工控机低温测试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pPr>
              <a:buFont typeface="Wingdings" pitchFamily="2" charset="2"/>
              <a:buChar char="Ø"/>
            </a:pPr>
            <a:r>
              <a:rPr lang="en-US" altLang="zh-CN" sz="3200" dirty="0" smtClean="0"/>
              <a:t> AST3</a:t>
            </a:r>
            <a:r>
              <a:rPr lang="zh-CN" altLang="en-US" sz="3200" dirty="0" smtClean="0"/>
              <a:t>运控和数据系统低温测试</a:t>
            </a:r>
            <a:endParaRPr lang="en-US" altLang="zh-CN" sz="32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411760" y="32394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报告内容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-107504" y="252599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i="1" dirty="0" smtClean="0">
                <a:solidFill>
                  <a:srgbClr val="0000FF"/>
                </a:solidFill>
                <a:latin typeface="小塚明朝 Pr6N L"/>
                <a:ea typeface="小塚明朝 Pr6N L"/>
                <a:cs typeface="小塚明朝 Pr6N L"/>
              </a:rPr>
              <a:t>Ｔ</a:t>
            </a:r>
            <a:r>
              <a:rPr lang="en-US" altLang="zh-CN" sz="4800" b="1" i="1" dirty="0" smtClean="0">
                <a:solidFill>
                  <a:srgbClr val="0000FF"/>
                </a:solidFill>
                <a:latin typeface="小塚明朝 Pr6N L"/>
                <a:ea typeface="小塚明朝 Pr6N L"/>
                <a:cs typeface="小塚明朝 Pr6N L"/>
              </a:rPr>
              <a:t>hank CVO &amp; all the LOC</a:t>
            </a:r>
            <a:r>
              <a:rPr lang="zh-CN" altLang="en-US" sz="4800" b="1" i="1" dirty="0" smtClean="0">
                <a:solidFill>
                  <a:srgbClr val="0000FF"/>
                </a:solidFill>
                <a:latin typeface="小塚明朝 Pr6N L"/>
                <a:ea typeface="小塚明朝 Pr6N L"/>
                <a:cs typeface="小塚明朝 Pr6N L"/>
              </a:rPr>
              <a:t>！</a:t>
            </a:r>
            <a:endParaRPr lang="zh-CN" altLang="en-US" sz="4800" b="1" i="1" dirty="0">
              <a:solidFill>
                <a:srgbClr val="0000FF"/>
              </a:solidFill>
              <a:latin typeface="小塚明朝 Pr6N L"/>
              <a:ea typeface="小塚明朝 Pr6N L"/>
              <a:cs typeface="小塚明朝 Pr6N L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9552" y="147549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dirty="0" smtClean="0"/>
              <a:t> 20T（500G×40</a:t>
            </a:r>
            <a:r>
              <a:rPr lang="zh-CN" altLang="en-US" dirty="0" smtClean="0"/>
              <a:t>块）</a:t>
            </a:r>
            <a:r>
              <a:rPr lang="en-US" altLang="zh-CN" dirty="0" smtClean="0"/>
              <a:t> + </a:t>
            </a:r>
            <a:r>
              <a:rPr lang="zh-CN" altLang="en-US" dirty="0" smtClean="0"/>
              <a:t>备用：</a:t>
            </a:r>
            <a:r>
              <a:rPr lang="en-US" altLang="zh-CN" dirty="0" smtClean="0"/>
              <a:t>20T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31640" y="2060848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所选硬盘：</a:t>
            </a:r>
            <a:r>
              <a:rPr lang="en-US" altLang="zh-CN" dirty="0" smtClean="0"/>
              <a:t>500G </a:t>
            </a:r>
            <a:r>
              <a:rPr lang="zh-CN" altLang="en-US" dirty="0" smtClean="0"/>
              <a:t>希捷 </a:t>
            </a:r>
            <a:r>
              <a:rPr lang="en-US" altLang="zh-CN" dirty="0" smtClean="0"/>
              <a:t>2.5</a:t>
            </a:r>
            <a:r>
              <a:rPr lang="zh-CN" altLang="en-US" dirty="0" smtClean="0"/>
              <a:t>寸硬盘</a:t>
            </a:r>
            <a:endParaRPr lang="en-US" altLang="zh-CN" dirty="0" smtClean="0"/>
          </a:p>
          <a:p>
            <a:r>
              <a:rPr lang="zh-CN" altLang="en-US" dirty="0" smtClean="0"/>
              <a:t>                       </a:t>
            </a:r>
            <a:r>
              <a:rPr lang="en-US" altLang="zh-CN" dirty="0" smtClean="0"/>
              <a:t>                       1T</a:t>
            </a:r>
            <a:r>
              <a:rPr lang="zh-CN" altLang="en-US" dirty="0" smtClean="0"/>
              <a:t>日立</a:t>
            </a:r>
            <a:r>
              <a:rPr lang="en-US" altLang="zh-CN" dirty="0" smtClean="0"/>
              <a:t>2.5</a:t>
            </a:r>
            <a:r>
              <a:rPr lang="zh-CN" altLang="zh-CN" dirty="0" smtClean="0"/>
              <a:t>寸硬盘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                       1T</a:t>
            </a:r>
            <a:r>
              <a:rPr lang="zh-CN" altLang="en-US" dirty="0" smtClean="0"/>
              <a:t>三星</a:t>
            </a:r>
            <a:r>
              <a:rPr lang="en-US" altLang="zh-CN" dirty="0" smtClean="0"/>
              <a:t>2.5</a:t>
            </a:r>
            <a:r>
              <a:rPr lang="zh-CN" altLang="zh-CN" dirty="0" smtClean="0"/>
              <a:t>寸硬盘</a:t>
            </a:r>
            <a:endParaRPr lang="en-US" altLang="zh-CN" dirty="0" smtClean="0"/>
          </a:p>
          <a:p>
            <a:r>
              <a:rPr lang="en-US" altLang="zh-CN" dirty="0" smtClean="0"/>
              <a:t>                       500G</a:t>
            </a:r>
            <a:r>
              <a:rPr lang="zh-CN" altLang="en-US" dirty="0" smtClean="0"/>
              <a:t>三星固态盘</a:t>
            </a:r>
            <a:endParaRPr lang="en-US" altLang="zh-CN" dirty="0" smtClean="0"/>
          </a:p>
          <a:p>
            <a:endParaRPr lang="en-US" altLang="zh-CN" dirty="0" smtClean="0"/>
          </a:p>
        </p:txBody>
      </p:sp>
      <p:pic>
        <p:nvPicPr>
          <p:cNvPr id="14" name="图片 13" descr="IMG_38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605808"/>
            <a:ext cx="2540000" cy="1905000"/>
          </a:xfrm>
          <a:prstGeom prst="rect">
            <a:avLst/>
          </a:prstGeom>
        </p:spPr>
      </p:pic>
      <p:pic>
        <p:nvPicPr>
          <p:cNvPr id="15" name="图片 14" descr="IMG_389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3573016"/>
            <a:ext cx="2540000" cy="1905000"/>
          </a:xfrm>
          <a:prstGeom prst="rect">
            <a:avLst/>
          </a:prstGeom>
        </p:spPr>
      </p:pic>
      <p:pic>
        <p:nvPicPr>
          <p:cNvPr id="16" name="图片 15" descr="IMG_389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3605808"/>
            <a:ext cx="2540000" cy="1905000"/>
          </a:xfrm>
          <a:prstGeom prst="rect">
            <a:avLst/>
          </a:prstGeom>
        </p:spPr>
      </p:pic>
      <p:pic>
        <p:nvPicPr>
          <p:cNvPr id="17" name="图片 16" descr="IMG_406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03648" y="3573016"/>
            <a:ext cx="2540000" cy="1905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331640" y="395953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AST3</a:t>
            </a:r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海量数据存储系统低温测试</a:t>
            </a:r>
            <a:endParaRPr lang="zh-CN" altLang="en-US" sz="32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11760" y="32394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硬盘低温测试（一</a:t>
            </a:r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）</a:t>
            </a:r>
            <a:endParaRPr lang="zh-CN" altLang="en-US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测试时间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30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r>
              <a:rPr lang="zh-CN" altLang="en-US" b="1" dirty="0" smtClean="0"/>
              <a:t>测试介质：</a:t>
            </a:r>
            <a:r>
              <a:rPr lang="zh-CN" altLang="en-US" dirty="0" smtClean="0"/>
              <a:t>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1</a:t>
            </a:r>
            <a:r>
              <a:rPr lang="zh-CN" altLang="en-US" dirty="0" smtClean="0"/>
              <a:t>块、日立</a:t>
            </a:r>
            <a:r>
              <a:rPr lang="en-US" altLang="zh-CN" dirty="0" smtClean="0"/>
              <a:t>1T</a:t>
            </a:r>
            <a:r>
              <a:rPr lang="zh-CN" altLang="zh-CN" dirty="0" smtClean="0"/>
              <a:t>笔记本硬盘</a:t>
            </a:r>
            <a:r>
              <a:rPr lang="en-US" altLang="zh-CN" dirty="0" smtClean="0"/>
              <a:t>1</a:t>
            </a:r>
            <a:r>
              <a:rPr lang="zh-CN" altLang="zh-CN" dirty="0" smtClean="0"/>
              <a:t>块</a:t>
            </a:r>
            <a:r>
              <a:rPr lang="zh-CN" altLang="en-US" dirty="0" smtClean="0"/>
              <a:t>、三星</a:t>
            </a:r>
            <a:r>
              <a:rPr lang="en-US" altLang="zh-CN" dirty="0" smtClean="0"/>
              <a:t>500G   </a:t>
            </a:r>
          </a:p>
          <a:p>
            <a:r>
              <a:rPr lang="en-US" altLang="zh-CN" dirty="0" smtClean="0"/>
              <a:t>                        </a:t>
            </a:r>
            <a:r>
              <a:rPr lang="zh-CN" altLang="en-US" dirty="0" smtClean="0"/>
              <a:t>固态硬盘</a:t>
            </a:r>
            <a:r>
              <a:rPr lang="en-US" altLang="zh-CN" dirty="0" smtClean="0"/>
              <a:t>1</a:t>
            </a:r>
            <a:r>
              <a:rPr lang="zh-CN" altLang="en-US" dirty="0" smtClean="0"/>
              <a:t>块、希捷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37</a:t>
            </a:r>
            <a:r>
              <a:rPr lang="zh-CN" altLang="en-US" dirty="0" smtClean="0"/>
              <a:t>块</a:t>
            </a:r>
            <a:endParaRPr lang="en-US" altLang="zh-CN" dirty="0" smtClean="0"/>
          </a:p>
          <a:p>
            <a:r>
              <a:rPr lang="zh-CN" altLang="en-US" b="1" dirty="0" smtClean="0"/>
              <a:t>方   案  一</a:t>
            </a:r>
            <a:r>
              <a:rPr lang="zh-CN" altLang="en-US" dirty="0" smtClean="0"/>
              <a:t>：硬盘全启环境降温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常温下，各硬盘启动、挂载均正常；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-5</a:t>
            </a:r>
            <a:r>
              <a:rPr lang="zh-CN" altLang="en-US" dirty="0" smtClean="0"/>
              <a:t> ℃冷启动，两块希捷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硬盘挂载不上，其他正常；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-7</a:t>
            </a:r>
            <a:r>
              <a:rPr lang="zh-CN" altLang="en-US" dirty="0" smtClean="0"/>
              <a:t>℃冷冻一小时后，重新挂载，以上两块挂载不上，三星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硬盘和</a:t>
            </a:r>
            <a:r>
              <a:rPr lang="en-US" altLang="zh-CN" dirty="0" smtClean="0"/>
              <a:t>7</a:t>
            </a:r>
            <a:r>
              <a:rPr lang="zh-CN" altLang="en-US" dirty="0" smtClean="0"/>
              <a:t>块希捷硬盘的写入速度明显变慢（正常</a:t>
            </a:r>
            <a:r>
              <a:rPr lang="en-US" altLang="zh-CN" dirty="0" smtClean="0"/>
              <a:t>~80M/ s,</a:t>
            </a:r>
            <a:r>
              <a:rPr lang="zh-CN" altLang="en-US" dirty="0" smtClean="0"/>
              <a:t>实际</a:t>
            </a:r>
            <a:r>
              <a:rPr lang="en-US" altLang="zh-CN" dirty="0" smtClean="0"/>
              <a:t>~20M/s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-9</a:t>
            </a:r>
            <a:r>
              <a:rPr lang="zh-CN" altLang="en-US" dirty="0" smtClean="0"/>
              <a:t> ℃冷冻一小时后，重新挂载，以上两块挂载不上，三星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硬盘和</a:t>
            </a:r>
            <a:r>
              <a:rPr lang="en-US" altLang="zh-CN" dirty="0" smtClean="0"/>
              <a:t>6</a:t>
            </a:r>
            <a:r>
              <a:rPr lang="zh-CN" altLang="en-US" dirty="0" smtClean="0"/>
              <a:t>块希捷硬盘的写入速度明显变慢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-11</a:t>
            </a:r>
            <a:r>
              <a:rPr lang="zh-CN" altLang="en-US" dirty="0" smtClean="0"/>
              <a:t>℃冷冻一小时后，重新挂载，以上两块挂载不上，三星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硬盘和</a:t>
            </a:r>
            <a:r>
              <a:rPr lang="en-US" altLang="zh-CN" dirty="0" smtClean="0"/>
              <a:t>24</a:t>
            </a:r>
            <a:r>
              <a:rPr lang="zh-CN" altLang="en-US" dirty="0" smtClean="0"/>
              <a:t>块希捷硬盘的写入速度明显变慢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-13</a:t>
            </a:r>
            <a:r>
              <a:rPr lang="zh-CN" altLang="en-US" dirty="0" smtClean="0"/>
              <a:t>℃冷冻一小时后，重新挂载，四块希捷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挂载不上，三星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硬盘和</a:t>
            </a:r>
            <a:r>
              <a:rPr lang="en-US" altLang="zh-CN" dirty="0" smtClean="0"/>
              <a:t>24</a:t>
            </a:r>
            <a:r>
              <a:rPr lang="zh-CN" altLang="en-US" dirty="0" smtClean="0"/>
              <a:t>块希捷硬盘的写入速度明显变慢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-15</a:t>
            </a:r>
            <a:r>
              <a:rPr lang="zh-CN" altLang="en-US" dirty="0" smtClean="0"/>
              <a:t> ℃冷冻一小时后，重新挂载，五块希捷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挂载不上，三星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硬盘和</a:t>
            </a:r>
            <a:r>
              <a:rPr lang="en-US" altLang="zh-CN" dirty="0" smtClean="0"/>
              <a:t>23</a:t>
            </a:r>
            <a:r>
              <a:rPr lang="zh-CN" altLang="en-US" dirty="0" smtClean="0"/>
              <a:t>块希捷硬盘的写入速度明显变慢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99592" y="1556792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测试时间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r>
              <a:rPr lang="zh-CN" altLang="en-US" b="1" dirty="0" smtClean="0"/>
              <a:t>测试介质：</a:t>
            </a:r>
            <a:r>
              <a:rPr lang="zh-CN" altLang="en-US" dirty="0" smtClean="0"/>
              <a:t>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1</a:t>
            </a:r>
            <a:r>
              <a:rPr lang="zh-CN" altLang="en-US" dirty="0" smtClean="0"/>
              <a:t>块、日立</a:t>
            </a:r>
            <a:r>
              <a:rPr lang="en-US" altLang="zh-CN" dirty="0" smtClean="0"/>
              <a:t>1T</a:t>
            </a:r>
            <a:r>
              <a:rPr lang="zh-CN" altLang="zh-CN" dirty="0" smtClean="0"/>
              <a:t>笔记本硬盘</a:t>
            </a:r>
            <a:r>
              <a:rPr lang="en-US" altLang="zh-CN" dirty="0" smtClean="0"/>
              <a:t>1</a:t>
            </a:r>
            <a:r>
              <a:rPr lang="zh-CN" altLang="zh-CN" dirty="0" smtClean="0"/>
              <a:t>块</a:t>
            </a:r>
            <a:r>
              <a:rPr lang="zh-CN" altLang="en-US" dirty="0" smtClean="0"/>
              <a:t>、三星</a:t>
            </a:r>
            <a:r>
              <a:rPr lang="en-US" altLang="zh-CN" dirty="0" smtClean="0"/>
              <a:t>500G   </a:t>
            </a:r>
          </a:p>
          <a:p>
            <a:r>
              <a:rPr lang="en-US" altLang="zh-CN" dirty="0" smtClean="0"/>
              <a:t>                        </a:t>
            </a:r>
            <a:r>
              <a:rPr lang="zh-CN" altLang="en-US" dirty="0" smtClean="0"/>
              <a:t>固态硬盘</a:t>
            </a:r>
            <a:r>
              <a:rPr lang="en-US" altLang="zh-CN" dirty="0" smtClean="0"/>
              <a:t>1</a:t>
            </a:r>
            <a:r>
              <a:rPr lang="zh-CN" altLang="en-US" dirty="0" smtClean="0"/>
              <a:t>块、希捷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37</a:t>
            </a:r>
            <a:r>
              <a:rPr lang="zh-CN" altLang="en-US" dirty="0" smtClean="0"/>
              <a:t>块</a:t>
            </a:r>
            <a:endParaRPr lang="en-US" altLang="zh-CN" dirty="0" smtClean="0"/>
          </a:p>
          <a:p>
            <a:r>
              <a:rPr lang="zh-CN" altLang="en-US" b="1" dirty="0" smtClean="0"/>
              <a:t>方   案  二</a:t>
            </a:r>
            <a:r>
              <a:rPr lang="zh-CN" altLang="en-US" dirty="0" smtClean="0"/>
              <a:t>：硬盘冷启动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常温下，启动、挂载均正常；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-5</a:t>
            </a:r>
            <a:r>
              <a:rPr lang="zh-CN" altLang="en-US" dirty="0" smtClean="0"/>
              <a:t> ℃冷冻一小时后，冷启动，两块希捷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硬盘挂载不上，其他正常；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-7</a:t>
            </a:r>
            <a:r>
              <a:rPr lang="zh-CN" altLang="en-US" dirty="0" smtClean="0"/>
              <a:t>℃冷冻一小时后，冷启动，</a:t>
            </a:r>
            <a:r>
              <a:rPr lang="en-US" altLang="zh-CN" dirty="0" smtClean="0"/>
              <a:t>9</a:t>
            </a:r>
            <a:r>
              <a:rPr lang="zh-CN" altLang="en-US" dirty="0" smtClean="0"/>
              <a:t>块希捷硬盘挂载不上，</a:t>
            </a:r>
            <a:r>
              <a:rPr lang="en-US" altLang="zh-CN" dirty="0" smtClean="0"/>
              <a:t>3</a:t>
            </a:r>
            <a:r>
              <a:rPr lang="zh-CN" altLang="en-US" dirty="0" smtClean="0"/>
              <a:t>块希捷硬盘挂载慢，读正常；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-9</a:t>
            </a:r>
            <a:r>
              <a:rPr lang="zh-CN" altLang="en-US" dirty="0" smtClean="0"/>
              <a:t> ℃冷冻一小时后，冷启动，</a:t>
            </a:r>
            <a:r>
              <a:rPr lang="en-US" altLang="zh-CN" dirty="0" smtClean="0"/>
              <a:t>13</a:t>
            </a:r>
            <a:r>
              <a:rPr lang="zh-CN" altLang="zh-CN" dirty="0" smtClean="0"/>
              <a:t>块希捷硬盘挂载不上，</a:t>
            </a:r>
            <a:r>
              <a:rPr lang="en-US" altLang="zh-CN" dirty="0" smtClean="0"/>
              <a:t>3</a:t>
            </a:r>
            <a:r>
              <a:rPr lang="zh-CN" altLang="zh-CN" dirty="0" smtClean="0"/>
              <a:t>块希捷硬盘挂载慢，读正常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411760" y="32394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硬盘低温测试（一</a:t>
            </a:r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）</a:t>
            </a:r>
            <a:endParaRPr lang="zh-CN" altLang="en-US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4941168"/>
            <a:ext cx="68407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小结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zh-CN" altLang="en-US" dirty="0" smtClean="0"/>
              <a:t>三星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笔记本硬盘工作不稳定，希捷笔记本硬盘在</a:t>
            </a:r>
            <a:r>
              <a:rPr lang="en-US" altLang="zh-CN" dirty="0" smtClean="0"/>
              <a:t>-5</a:t>
            </a:r>
            <a:r>
              <a:rPr lang="zh-CN" altLang="en-US" dirty="0" smtClean="0"/>
              <a:t>℃</a:t>
            </a:r>
            <a:endParaRPr lang="en-US" altLang="zh-CN" dirty="0" smtClean="0"/>
          </a:p>
          <a:p>
            <a:r>
              <a:rPr lang="en-US" altLang="zh-CN" dirty="0" smtClean="0"/>
              <a:t>                     </a:t>
            </a:r>
            <a:r>
              <a:rPr lang="zh-CN" altLang="en-US" dirty="0" smtClean="0"/>
              <a:t>以下工作不稳定，日立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笔记本硬盘和三星固态盘工作</a:t>
            </a:r>
            <a:endParaRPr lang="en-US" altLang="zh-CN" dirty="0" smtClean="0"/>
          </a:p>
          <a:p>
            <a:r>
              <a:rPr lang="en-US" altLang="zh-CN" dirty="0" smtClean="0"/>
              <a:t>                     </a:t>
            </a:r>
            <a:r>
              <a:rPr lang="zh-CN" altLang="en-US" dirty="0" smtClean="0"/>
              <a:t>状况良好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11760" y="32394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硬盘低温测试（二</a:t>
            </a:r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）</a:t>
            </a:r>
            <a:endParaRPr lang="zh-CN" altLang="en-US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测试时间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r>
              <a:rPr lang="zh-CN" altLang="en-US" b="1" dirty="0" smtClean="0"/>
              <a:t>测试介质：</a:t>
            </a:r>
            <a:r>
              <a:rPr lang="zh-CN" altLang="en-US" dirty="0" smtClean="0"/>
              <a:t>日立</a:t>
            </a:r>
            <a:r>
              <a:rPr lang="en-US" altLang="zh-CN" dirty="0" smtClean="0"/>
              <a:t>1T</a:t>
            </a:r>
            <a:r>
              <a:rPr lang="zh-CN" altLang="zh-CN" dirty="0" smtClean="0"/>
              <a:t>笔记本硬盘</a:t>
            </a:r>
            <a:r>
              <a:rPr lang="en-US" altLang="zh-CN" dirty="0" smtClean="0"/>
              <a:t>4</a:t>
            </a:r>
            <a:r>
              <a:rPr lang="zh-CN" altLang="zh-CN" dirty="0" smtClean="0"/>
              <a:t>块</a:t>
            </a:r>
            <a:r>
              <a:rPr lang="zh-CN" altLang="en-US" dirty="0" smtClean="0"/>
              <a:t>、希捷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36</a:t>
            </a:r>
            <a:r>
              <a:rPr lang="zh-CN" altLang="en-US" dirty="0" smtClean="0"/>
              <a:t>块</a:t>
            </a:r>
            <a:endParaRPr lang="en-US" altLang="zh-CN" dirty="0" smtClean="0"/>
          </a:p>
          <a:p>
            <a:r>
              <a:rPr lang="zh-CN" altLang="en-US" b="1" dirty="0" smtClean="0"/>
              <a:t>方          案</a:t>
            </a:r>
            <a:r>
              <a:rPr lang="zh-CN" altLang="en-US" dirty="0" smtClean="0"/>
              <a:t>：硬盘冷启动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常温下，各硬盘启动、挂载均正常；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-5</a:t>
            </a:r>
            <a:r>
              <a:rPr lang="zh-CN" altLang="en-US" dirty="0" smtClean="0"/>
              <a:t> ℃冷冻一小时后，冷启动，三块希捷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硬盘挂载不上，其他正常；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-7</a:t>
            </a:r>
            <a:r>
              <a:rPr lang="zh-CN" altLang="en-US" dirty="0" smtClean="0"/>
              <a:t>℃冷冻一小时后，冷启动，两块希捷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硬盘挂载不上，一块可以挂上，但不可写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-9</a:t>
            </a:r>
            <a:r>
              <a:rPr lang="zh-CN" altLang="en-US" dirty="0" smtClean="0"/>
              <a:t> ℃冷冻一小时后，冷启动，六块希捷硬盘挂载不上，在一个</a:t>
            </a:r>
            <a:r>
              <a:rPr lang="en-US" altLang="zh-CN" dirty="0" smtClean="0"/>
              <a:t>PM</a:t>
            </a:r>
            <a:r>
              <a:rPr lang="zh-CN" altLang="en-US" dirty="0" smtClean="0"/>
              <a:t>上的三块挂载很慢（含一块日立</a:t>
            </a:r>
            <a:r>
              <a:rPr lang="en-US" altLang="zh-CN" dirty="0" smtClean="0"/>
              <a:t>1T），</a:t>
            </a:r>
            <a:r>
              <a:rPr lang="zh-CN" altLang="en-US" dirty="0" smtClean="0"/>
              <a:t>怀疑是</a:t>
            </a:r>
            <a:r>
              <a:rPr lang="en-US" altLang="zh-CN" dirty="0" smtClean="0"/>
              <a:t>PM</a:t>
            </a:r>
            <a:r>
              <a:rPr lang="zh-CN" altLang="en-US" dirty="0" smtClean="0"/>
              <a:t>卡问题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-11</a:t>
            </a:r>
            <a:r>
              <a:rPr lang="zh-CN" altLang="en-US" dirty="0" smtClean="0"/>
              <a:t>℃冷冻一小时后，冷启动，</a:t>
            </a:r>
            <a:r>
              <a:rPr lang="en-US" altLang="zh-CN" dirty="0" smtClean="0"/>
              <a:t> 13</a:t>
            </a:r>
            <a:r>
              <a:rPr lang="zh-CN" altLang="en-US" dirty="0" smtClean="0"/>
              <a:t>块希捷硬盘挂载不上，有五个</a:t>
            </a:r>
            <a:r>
              <a:rPr lang="en-US" altLang="zh-CN" dirty="0" smtClean="0"/>
              <a:t>PM</a:t>
            </a:r>
            <a:r>
              <a:rPr lang="zh-CN" altLang="en-US" dirty="0" smtClean="0"/>
              <a:t>上的五块都存在挂载很慢或挂不上的问题，怀疑是</a:t>
            </a:r>
            <a:r>
              <a:rPr lang="en-US" altLang="zh-CN" dirty="0" smtClean="0"/>
              <a:t>PM</a:t>
            </a:r>
            <a:r>
              <a:rPr lang="zh-CN" altLang="en-US" dirty="0" smtClean="0"/>
              <a:t>卡问题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608" y="4941168"/>
            <a:ext cx="71287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小结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zh-CN" altLang="en-US" dirty="0" smtClean="0"/>
              <a:t>希捷笔记本硬盘在</a:t>
            </a:r>
            <a:r>
              <a:rPr lang="en-US" altLang="zh-CN" dirty="0" smtClean="0"/>
              <a:t>-7</a:t>
            </a:r>
            <a:r>
              <a:rPr lang="zh-CN" altLang="en-US" dirty="0" smtClean="0"/>
              <a:t>℃以下工作不稳定，日立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</a:t>
            </a:r>
            <a:endParaRPr lang="en-US" altLang="zh-CN" dirty="0" smtClean="0"/>
          </a:p>
          <a:p>
            <a:r>
              <a:rPr lang="en-US" altLang="zh-CN" dirty="0" smtClean="0"/>
              <a:t>                     </a:t>
            </a:r>
            <a:r>
              <a:rPr lang="zh-CN" altLang="en-US" dirty="0" smtClean="0"/>
              <a:t>硬盘状况良好，在</a:t>
            </a:r>
            <a:r>
              <a:rPr lang="en-US" altLang="zh-CN" dirty="0" smtClean="0"/>
              <a:t>-7</a:t>
            </a:r>
            <a:r>
              <a:rPr lang="zh-CN" altLang="en-US" dirty="0" smtClean="0"/>
              <a:t>℃以下，</a:t>
            </a:r>
            <a:r>
              <a:rPr lang="en-US" altLang="zh-CN" dirty="0" smtClean="0"/>
              <a:t>PM</a:t>
            </a:r>
            <a:r>
              <a:rPr lang="zh-CN" altLang="en-US" dirty="0" smtClean="0"/>
              <a:t>卡的电子器件可能有问题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11760" y="32394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硬盘低温测试（三</a:t>
            </a:r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）</a:t>
            </a:r>
            <a:endParaRPr lang="zh-CN" altLang="en-US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测试时间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r>
              <a:rPr lang="zh-CN" altLang="en-US" b="1" dirty="0" smtClean="0"/>
              <a:t>测试介质：</a:t>
            </a:r>
            <a:r>
              <a:rPr lang="zh-CN" altLang="en-US" dirty="0" smtClean="0"/>
              <a:t>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36</a:t>
            </a:r>
            <a:r>
              <a:rPr lang="zh-CN" altLang="en-US" dirty="0" smtClean="0"/>
              <a:t>块</a:t>
            </a:r>
            <a:endParaRPr lang="en-US" altLang="zh-CN" dirty="0" smtClean="0"/>
          </a:p>
          <a:p>
            <a:r>
              <a:rPr lang="zh-CN" altLang="en-US" b="1" dirty="0" smtClean="0"/>
              <a:t>方          案</a:t>
            </a:r>
            <a:r>
              <a:rPr lang="zh-CN" altLang="en-US" dirty="0" smtClean="0"/>
              <a:t>：硬盘冷启动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常温下，各硬盘启动、挂载均正常；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-1</a:t>
            </a:r>
            <a:r>
              <a:rPr lang="zh-CN" altLang="en-US" dirty="0" smtClean="0"/>
              <a:t> ℃冷冻一小时后，冷启动，三块希捷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硬盘挂载不上，其他正常；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-5</a:t>
            </a:r>
            <a:r>
              <a:rPr lang="zh-CN" altLang="en-US" dirty="0" smtClean="0"/>
              <a:t> ℃冷冻一小时后，冷启动，五块希捷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硬盘挂载不上，一块</a:t>
            </a:r>
            <a:r>
              <a:rPr lang="en-US" altLang="zh-CN" dirty="0" smtClean="0"/>
              <a:t>PM</a:t>
            </a:r>
            <a:r>
              <a:rPr lang="zh-CN" altLang="en-US" dirty="0" smtClean="0"/>
              <a:t>卡可能有问题；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-7</a:t>
            </a:r>
            <a:r>
              <a:rPr lang="zh-CN" altLang="en-US" dirty="0" smtClean="0"/>
              <a:t>℃冷冻一小时后，冷启动，七块希捷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硬盘挂载不上，一块</a:t>
            </a:r>
            <a:r>
              <a:rPr lang="en-US" altLang="zh-CN" dirty="0" smtClean="0"/>
              <a:t>PM</a:t>
            </a:r>
            <a:r>
              <a:rPr lang="zh-CN" altLang="en-US" dirty="0" smtClean="0"/>
              <a:t>卡可能有问题；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-9</a:t>
            </a:r>
            <a:r>
              <a:rPr lang="zh-CN" altLang="en-US" dirty="0" smtClean="0"/>
              <a:t> ℃冷冻一小时后，冷启动，</a:t>
            </a:r>
            <a:r>
              <a:rPr lang="en-US" altLang="zh-CN" dirty="0" smtClean="0"/>
              <a:t>18</a:t>
            </a:r>
            <a:r>
              <a:rPr lang="zh-CN" altLang="en-US" dirty="0" smtClean="0"/>
              <a:t>块希捷硬盘挂载不上，一块</a:t>
            </a:r>
            <a:r>
              <a:rPr lang="en-US" altLang="zh-CN" dirty="0" smtClean="0"/>
              <a:t>PM</a:t>
            </a:r>
            <a:r>
              <a:rPr lang="zh-CN" altLang="en-US" dirty="0" smtClean="0"/>
              <a:t>卡可能有问题；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-9</a:t>
            </a:r>
            <a:r>
              <a:rPr lang="zh-CN" altLang="en-US" dirty="0" smtClean="0"/>
              <a:t>℃冷冻一小时后，冷启动，</a:t>
            </a:r>
            <a:r>
              <a:rPr lang="en-US" altLang="zh-CN" dirty="0" smtClean="0"/>
              <a:t> </a:t>
            </a:r>
            <a:r>
              <a:rPr lang="zh-CN" altLang="en-US" dirty="0" smtClean="0"/>
              <a:t>全部硬盘打开，等</a:t>
            </a:r>
            <a:r>
              <a:rPr lang="en-US" altLang="zh-CN" dirty="0" smtClean="0"/>
              <a:t>10</a:t>
            </a:r>
            <a:r>
              <a:rPr lang="zh-CN" altLang="en-US" dirty="0" smtClean="0"/>
              <a:t>分钟后，</a:t>
            </a:r>
            <a:r>
              <a:rPr lang="en-US" altLang="zh-CN" dirty="0" smtClean="0"/>
              <a:t>4</a:t>
            </a:r>
            <a:r>
              <a:rPr lang="zh-CN" altLang="en-US" dirty="0" smtClean="0"/>
              <a:t>块希捷硬盘挂载不上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7664" y="5436513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小结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zh-CN" altLang="en-US" dirty="0" smtClean="0"/>
              <a:t>希捷笔记本硬盘在</a:t>
            </a:r>
            <a:r>
              <a:rPr lang="en-US" altLang="zh-CN" dirty="0" smtClean="0"/>
              <a:t>-5</a:t>
            </a:r>
            <a:r>
              <a:rPr lang="zh-CN" altLang="en-US" dirty="0" smtClean="0"/>
              <a:t>℃以下工作不稳定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11760" y="32394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硬盘低温测试（四</a:t>
            </a:r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）</a:t>
            </a:r>
            <a:endParaRPr lang="zh-CN" altLang="en-US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测试时间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4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r>
              <a:rPr lang="zh-CN" altLang="en-US" b="1" dirty="0" smtClean="0"/>
              <a:t>测试介质：</a:t>
            </a:r>
            <a:r>
              <a:rPr lang="zh-CN" altLang="en-US" dirty="0" smtClean="0"/>
              <a:t>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15</a:t>
            </a:r>
            <a:r>
              <a:rPr lang="zh-CN" altLang="en-US" dirty="0" smtClean="0"/>
              <a:t>块，希捷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10</a:t>
            </a:r>
            <a:r>
              <a:rPr lang="zh-CN" altLang="en-US" dirty="0" smtClean="0"/>
              <a:t>块</a:t>
            </a:r>
            <a:endParaRPr lang="en-US" altLang="zh-CN" dirty="0" smtClean="0"/>
          </a:p>
          <a:p>
            <a:r>
              <a:rPr lang="zh-CN" altLang="en-US" b="1" dirty="0" smtClean="0"/>
              <a:t>方          案</a:t>
            </a:r>
            <a:r>
              <a:rPr lang="zh-CN" altLang="en-US" dirty="0" smtClean="0"/>
              <a:t>：硬盘冷启动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常温下，各硬盘启动、挂载均正常；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-7</a:t>
            </a:r>
            <a:r>
              <a:rPr lang="zh-CN" altLang="en-US" dirty="0" smtClean="0"/>
              <a:t> ℃冷冻一小时后，冷启动，怀疑装有</a:t>
            </a:r>
            <a:r>
              <a:rPr lang="en-US" altLang="zh-CN" dirty="0" smtClean="0"/>
              <a:t>5</a:t>
            </a:r>
            <a:r>
              <a:rPr lang="zh-CN" altLang="en-US" dirty="0" smtClean="0"/>
              <a:t>块日立盘的</a:t>
            </a:r>
            <a:r>
              <a:rPr lang="en-US" altLang="zh-CN" dirty="0" smtClean="0"/>
              <a:t>PM</a:t>
            </a:r>
            <a:r>
              <a:rPr lang="zh-CN" altLang="en-US" dirty="0" smtClean="0"/>
              <a:t>卡有问题，一块希捷挂载成功，显示只读模式，其他正常；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-9</a:t>
            </a:r>
            <a:r>
              <a:rPr lang="zh-CN" altLang="en-US" dirty="0" smtClean="0"/>
              <a:t>℃冷冻一小时后，冷启动，现象同上；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-11</a:t>
            </a:r>
            <a:r>
              <a:rPr lang="zh-CN" altLang="en-US" dirty="0" smtClean="0"/>
              <a:t>℃冷冻一小时后，冷启动，为保证希捷硬盘安全，只测日立盘，全部正常（</a:t>
            </a:r>
            <a:r>
              <a:rPr lang="en-US" altLang="zh-CN" dirty="0" smtClean="0"/>
              <a:t>10</a:t>
            </a:r>
            <a:r>
              <a:rPr lang="zh-CN" altLang="en-US" dirty="0" smtClean="0"/>
              <a:t>块）。</a:t>
            </a:r>
            <a:endParaRPr lang="en-US" altLang="zh-CN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195736" y="4221088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小结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zh-CN" altLang="en-US" dirty="0" smtClean="0"/>
              <a:t>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笔记本硬盘工作稳定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AO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24328" y="0"/>
            <a:ext cx="1619672" cy="1129891"/>
          </a:xfrm>
          <a:prstGeom prst="rect">
            <a:avLst/>
          </a:prstGeom>
          <a:effectLst>
            <a:outerShdw dir="3180000" sx="1000" sy="1000" algn="ctr" rotWithShape="0">
              <a:srgbClr val="000000"/>
            </a:outerShdw>
          </a:effectLst>
        </p:spPr>
      </p:pic>
      <p:cxnSp>
        <p:nvCxnSpPr>
          <p:cNvPr id="8" name="直接连接符 7"/>
          <p:cNvCxnSpPr/>
          <p:nvPr/>
        </p:nvCxnSpPr>
        <p:spPr>
          <a:xfrm>
            <a:off x="0" y="1071546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5496" y="6165874"/>
            <a:ext cx="9144000" cy="71438"/>
          </a:xfrm>
          <a:prstGeom prst="lin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11760" y="323945"/>
            <a:ext cx="396044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硬盘低温测试</a:t>
            </a:r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（</a:t>
            </a:r>
            <a:r>
              <a:rPr lang="zh-CN" altLang="en-US" sz="3200" b="1" dirty="0" smtClean="0">
                <a:latin typeface="华文隶书" pitchFamily="2" charset="-122"/>
                <a:ea typeface="华文隶书" pitchFamily="2" charset="-122"/>
              </a:rPr>
              <a:t>五</a:t>
            </a:r>
            <a:r>
              <a:rPr lang="en-US" altLang="zh-CN" sz="3200" b="1" dirty="0" smtClean="0">
                <a:latin typeface="华文隶书" pitchFamily="2" charset="-122"/>
                <a:ea typeface="华文隶书" pitchFamily="2" charset="-122"/>
              </a:rPr>
              <a:t>）</a:t>
            </a:r>
            <a:endParaRPr lang="zh-CN" altLang="en-US" sz="32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测试时间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17</a:t>
            </a:r>
            <a:r>
              <a:rPr lang="en-US" altLang="zh-CN" dirty="0"/>
              <a:t>-</a:t>
            </a:r>
            <a:r>
              <a:rPr lang="en-US" altLang="zh-CN" dirty="0" smtClean="0"/>
              <a:t>18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r>
              <a:rPr lang="zh-CN" altLang="en-US" b="1" dirty="0" smtClean="0"/>
              <a:t>测试介质：</a:t>
            </a:r>
            <a:r>
              <a:rPr lang="zh-CN" altLang="en-US" dirty="0" smtClean="0"/>
              <a:t>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86</a:t>
            </a:r>
            <a:r>
              <a:rPr lang="zh-CN" altLang="en-US" dirty="0" smtClean="0"/>
              <a:t>块</a:t>
            </a:r>
            <a:r>
              <a:rPr lang="zh-CN" altLang="en-US" dirty="0" smtClean="0"/>
              <a:t>，希捷</a:t>
            </a:r>
            <a:r>
              <a:rPr lang="en-US" altLang="zh-CN" dirty="0" smtClean="0"/>
              <a:t>500G</a:t>
            </a:r>
            <a:r>
              <a:rPr lang="zh-CN" altLang="en-US" dirty="0" smtClean="0"/>
              <a:t>笔记本硬盘</a:t>
            </a:r>
            <a:r>
              <a:rPr lang="en-US" altLang="zh-CN" dirty="0" smtClean="0"/>
              <a:t>21</a:t>
            </a:r>
            <a:r>
              <a:rPr lang="zh-CN" altLang="en-US" dirty="0" smtClean="0"/>
              <a:t>块</a:t>
            </a:r>
            <a:endParaRPr lang="en-US" altLang="zh-CN" dirty="0" smtClean="0"/>
          </a:p>
          <a:p>
            <a:r>
              <a:rPr lang="zh-CN" altLang="en-US" b="1" dirty="0" smtClean="0"/>
              <a:t>方          案</a:t>
            </a:r>
            <a:r>
              <a:rPr lang="zh-CN" altLang="en-US" dirty="0" smtClean="0"/>
              <a:t>：</a:t>
            </a:r>
            <a:r>
              <a:rPr lang="zh-CN" altLang="en-US" dirty="0" smtClean="0"/>
              <a:t>硬盘</a:t>
            </a:r>
            <a:r>
              <a:rPr lang="zh-CN" altLang="en-US" dirty="0" smtClean="0"/>
              <a:t>低温储存、</a:t>
            </a:r>
            <a:r>
              <a:rPr lang="zh-CN" altLang="en-US" dirty="0" smtClean="0"/>
              <a:t>冷启动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常温下，各硬盘启动、挂载均正常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en-US" altLang="zh-CN" dirty="0"/>
              <a:t>-</a:t>
            </a:r>
            <a:r>
              <a:rPr lang="en-US" altLang="zh-CN" dirty="0" smtClean="0"/>
              <a:t>40</a:t>
            </a:r>
            <a:r>
              <a:rPr lang="zh-CN" altLang="en-US" dirty="0"/>
              <a:t> ℃</a:t>
            </a:r>
            <a:r>
              <a:rPr lang="zh-CN" altLang="en-US" dirty="0" smtClean="0"/>
              <a:t>冷冻</a:t>
            </a:r>
            <a:r>
              <a:rPr lang="en-US" altLang="zh-CN" dirty="0"/>
              <a:t>2</a:t>
            </a:r>
            <a:r>
              <a:rPr lang="zh-CN" altLang="en-US" dirty="0" smtClean="0"/>
              <a:t>小时后，</a:t>
            </a:r>
            <a:r>
              <a:rPr lang="zh-CN" altLang="en-US" dirty="0" smtClean="0"/>
              <a:t>升温到</a:t>
            </a:r>
            <a:r>
              <a:rPr lang="en-US" altLang="zh-CN" dirty="0" smtClean="0"/>
              <a:t>-5</a:t>
            </a:r>
            <a:r>
              <a:rPr lang="zh-CN" altLang="en-US" dirty="0"/>
              <a:t> </a:t>
            </a:r>
            <a:r>
              <a:rPr lang="zh-CN" altLang="en-US" dirty="0" smtClean="0"/>
              <a:t>℃</a:t>
            </a:r>
            <a:r>
              <a:rPr lang="zh-CN" altLang="en-US" dirty="0" smtClean="0"/>
              <a:t>保持一小时后，冷启动；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-7</a:t>
            </a:r>
            <a:r>
              <a:rPr lang="zh-CN" altLang="en-US" dirty="0" smtClean="0"/>
              <a:t> </a:t>
            </a:r>
            <a:r>
              <a:rPr lang="zh-CN" altLang="en-US" dirty="0" smtClean="0"/>
              <a:t>℃，</a:t>
            </a:r>
            <a:r>
              <a:rPr lang="en-US" altLang="zh-CN" dirty="0" smtClean="0"/>
              <a:t>-9</a:t>
            </a:r>
            <a:r>
              <a:rPr lang="zh-CN" altLang="en-US" dirty="0"/>
              <a:t> </a:t>
            </a:r>
            <a:r>
              <a:rPr lang="zh-CN" altLang="en-US" dirty="0" smtClean="0"/>
              <a:t>℃</a:t>
            </a:r>
            <a:r>
              <a:rPr lang="zh-CN" altLang="en-US" dirty="0"/>
              <a:t>，</a:t>
            </a:r>
            <a:r>
              <a:rPr lang="en-US" altLang="zh-CN" dirty="0" smtClean="0"/>
              <a:t>-</a:t>
            </a:r>
            <a:r>
              <a:rPr lang="en-US" altLang="zh-CN" dirty="0" smtClean="0"/>
              <a:t>11</a:t>
            </a:r>
            <a:r>
              <a:rPr lang="zh-CN" altLang="en-US" dirty="0" smtClean="0"/>
              <a:t>℃冷冻一小时后，</a:t>
            </a:r>
            <a:r>
              <a:rPr lang="zh-CN" altLang="en-US" dirty="0" smtClean="0"/>
              <a:t>冷启动；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/>
              <a:t> 8</a:t>
            </a:r>
            <a:r>
              <a:rPr lang="zh-CN" altLang="en-US" dirty="0" smtClean="0"/>
              <a:t>块</a:t>
            </a:r>
            <a:r>
              <a:rPr lang="en-US" altLang="zh-CN" dirty="0" smtClean="0"/>
              <a:t>1T</a:t>
            </a:r>
            <a:r>
              <a:rPr lang="zh-CN" altLang="en-US" dirty="0" smtClean="0"/>
              <a:t>日立笔记本硬盘－</a:t>
            </a:r>
            <a:r>
              <a:rPr lang="en-US" altLang="zh-CN" dirty="0" smtClean="0"/>
              <a:t>5</a:t>
            </a:r>
            <a:r>
              <a:rPr lang="zh-CN" altLang="en-US" dirty="0"/>
              <a:t> </a:t>
            </a:r>
            <a:r>
              <a:rPr lang="zh-CN" altLang="en-US" dirty="0" smtClean="0"/>
              <a:t>℃</a:t>
            </a:r>
            <a:r>
              <a:rPr lang="zh-CN" altLang="en-US" dirty="0" smtClean="0"/>
              <a:t>以下有问题，但常温后恢复正常；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/>
              <a:t> </a:t>
            </a:r>
            <a:r>
              <a:rPr lang="en-US" altLang="zh-CN" dirty="0" smtClean="0"/>
              <a:t>500</a:t>
            </a:r>
            <a:r>
              <a:rPr lang="en-US" altLang="zh-CN" dirty="0" smtClean="0"/>
              <a:t>G</a:t>
            </a:r>
            <a:r>
              <a:rPr lang="zh-CN" altLang="en-US" dirty="0" smtClean="0"/>
              <a:t>希捷硬盘挂载时间长之后，可在</a:t>
            </a:r>
            <a:r>
              <a:rPr lang="en-US" altLang="zh-CN" dirty="0" smtClean="0"/>
              <a:t>-9</a:t>
            </a:r>
            <a:r>
              <a:rPr lang="zh-CN" altLang="en-US" dirty="0"/>
              <a:t> </a:t>
            </a:r>
            <a:r>
              <a:rPr lang="zh-CN" altLang="en-US" dirty="0" smtClean="0"/>
              <a:t>℃</a:t>
            </a:r>
            <a:r>
              <a:rPr lang="zh-CN" altLang="en-US" dirty="0" smtClean="0"/>
              <a:t>工作正常。</a:t>
            </a:r>
            <a:endParaRPr lang="en-US" altLang="zh-CN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403648" y="4221088"/>
            <a:ext cx="626469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小结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zh-CN" altLang="en-US" dirty="0" smtClean="0"/>
              <a:t>日立</a:t>
            </a:r>
            <a:r>
              <a:rPr lang="en-US" altLang="zh-CN" dirty="0" smtClean="0"/>
              <a:t>1T</a:t>
            </a:r>
            <a:r>
              <a:rPr lang="zh-CN" altLang="en-US" dirty="0" smtClean="0"/>
              <a:t>笔记本硬盘</a:t>
            </a:r>
            <a:r>
              <a:rPr lang="zh-CN" altLang="en-US" dirty="0" smtClean="0"/>
              <a:t>批次不同，性能不一样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623905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南极天文</a:t>
            </a:r>
            <a:r>
              <a:rPr lang="zh-CN" altLang="en-US" dirty="0" smtClean="0">
                <a:solidFill>
                  <a:srgbClr val="0000FF"/>
                </a:solidFill>
              </a:rPr>
              <a:t>研究团</a:t>
            </a:r>
            <a:r>
              <a:rPr lang="zh-CN" altLang="en-US" dirty="0" smtClean="0">
                <a:solidFill>
                  <a:srgbClr val="0000FF"/>
                </a:solidFill>
              </a:rPr>
              <a:t>组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dirty="0" smtClean="0">
                <a:solidFill>
                  <a:srgbClr val="0000FF"/>
                </a:solidFill>
              </a:rPr>
              <a:t>http://aag.bao.ac.cn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10622</TotalTime>
  <Words>1394</Words>
  <Application>Microsoft Macintosh PowerPoint</Application>
  <PresentationFormat>On-screen Show (4:3)</PresentationFormat>
  <Paragraphs>220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龙腾四海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Qiang Liu</cp:lastModifiedBy>
  <cp:revision>196</cp:revision>
  <dcterms:modified xsi:type="dcterms:W3CDTF">2012-11-29T05:55:54Z</dcterms:modified>
</cp:coreProperties>
</file>